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37"/>
  </p:notesMasterIdLst>
  <p:sldIdLst>
    <p:sldId id="533" r:id="rId2"/>
    <p:sldId id="394" r:id="rId3"/>
    <p:sldId id="510" r:id="rId4"/>
    <p:sldId id="519" r:id="rId5"/>
    <p:sldId id="511" r:id="rId6"/>
    <p:sldId id="520" r:id="rId7"/>
    <p:sldId id="523" r:id="rId8"/>
    <p:sldId id="522" r:id="rId9"/>
    <p:sldId id="521" r:id="rId10"/>
    <p:sldId id="512" r:id="rId11"/>
    <p:sldId id="524" r:id="rId12"/>
    <p:sldId id="525" r:id="rId13"/>
    <p:sldId id="516" r:id="rId14"/>
    <p:sldId id="518" r:id="rId15"/>
    <p:sldId id="539" r:id="rId16"/>
    <p:sldId id="526" r:id="rId17"/>
    <p:sldId id="527" r:id="rId18"/>
    <p:sldId id="514" r:id="rId19"/>
    <p:sldId id="515" r:id="rId20"/>
    <p:sldId id="532" r:id="rId21"/>
    <p:sldId id="541" r:id="rId22"/>
    <p:sldId id="542" r:id="rId23"/>
    <p:sldId id="543" r:id="rId24"/>
    <p:sldId id="535" r:id="rId25"/>
    <p:sldId id="536" r:id="rId26"/>
    <p:sldId id="544" r:id="rId27"/>
    <p:sldId id="545" r:id="rId28"/>
    <p:sldId id="529" r:id="rId29"/>
    <p:sldId id="537" r:id="rId30"/>
    <p:sldId id="513" r:id="rId31"/>
    <p:sldId id="528" r:id="rId32"/>
    <p:sldId id="538" r:id="rId33"/>
    <p:sldId id="530" r:id="rId34"/>
    <p:sldId id="546" r:id="rId35"/>
    <p:sldId id="534" r:id="rId36"/>
  </p:sldIdLst>
  <p:sldSz cx="9144000" cy="6858000" type="screen4x3"/>
  <p:notesSz cx="6858000" cy="9144000"/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9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pos="2880">
          <p15:clr>
            <a:srgbClr val="A4A3A4"/>
          </p15:clr>
        </p15:guide>
        <p15:guide id="7" pos="113">
          <p15:clr>
            <a:srgbClr val="A4A3A4"/>
          </p15:clr>
        </p15:guide>
        <p15:guide id="8" pos="56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is Nikopoulos" initials="BN" lastIdx="1" clrIdx="0">
    <p:extLst>
      <p:ext uri="{19B8F6BF-5375-455C-9EA6-DF929625EA0E}">
        <p15:presenceInfo xmlns:p15="http://schemas.microsoft.com/office/powerpoint/2012/main" userId="8fca8037ca3abe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63"/>
    <a:srgbClr val="579B78"/>
    <a:srgbClr val="B8D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734" y="84"/>
      </p:cViewPr>
      <p:guideLst>
        <p:guide orient="horz" pos="2160"/>
        <p:guide orient="horz" pos="119"/>
        <p:guide orient="horz" pos="3702"/>
        <p:guide orient="horz" pos="482"/>
        <p:guide orient="horz" pos="4110"/>
        <p:guide pos="2880"/>
        <p:guide pos="113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9226-46B4-4B51-85BE-2BA22AD1B566}" type="datetimeFigureOut">
              <a:rPr lang="es-ES" smtClean="0"/>
              <a:t>24/02/2017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68D4-208D-4DF9-B049-C70018DA3A7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1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18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64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5704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760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370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732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9319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834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860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88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14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9344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43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68D4-208D-4DF9-B049-C70018DA3A78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56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1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7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56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0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0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34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0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74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8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92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62FF-4A20-4254-BA0F-51F446E68550}" type="datetimeFigureOut">
              <a:rPr lang="de-DE" smtClean="0"/>
              <a:t>24.02.2017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3062-5455-4735-988F-5322D6881A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5.jpeg"/><Relationship Id="rId4" Type="http://schemas.openxmlformats.org/officeDocument/2006/relationships/image" Target="../media/image40.jp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5.jpeg"/><Relationship Id="rId10" Type="http://schemas.openxmlformats.org/officeDocument/2006/relationships/image" Target="../media/image18.jpg"/><Relationship Id="rId4" Type="http://schemas.openxmlformats.org/officeDocument/2006/relationships/image" Target="../media/image4.jpe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0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179388" y="6479625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9"/>
          <p:cNvSpPr/>
          <p:nvPr/>
        </p:nvSpPr>
        <p:spPr>
          <a:xfrm>
            <a:off x="178369" y="3068960"/>
            <a:ext cx="8786244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WP5: </a:t>
            </a:r>
            <a:r>
              <a:rPr lang="el-GR" sz="2800" b="1" dirty="0" smtClean="0">
                <a:latin typeface="Arial "/>
              </a:rPr>
              <a:t>Ανάπτυξη Δεξιοτήτων σε Δήμους</a:t>
            </a:r>
            <a:endParaRPr lang="en-US" sz="2800" b="1" dirty="0">
              <a:latin typeface="Arial "/>
            </a:endParaRPr>
          </a:p>
        </p:txBody>
      </p:sp>
      <p:pic>
        <p:nvPicPr>
          <p:cNvPr id="14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724" y="5791996"/>
            <a:ext cx="1008113" cy="6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"/>
          <p:cNvSpPr txBox="1"/>
          <p:nvPr/>
        </p:nvSpPr>
        <p:spPr>
          <a:xfrm>
            <a:off x="107504" y="6525344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CERTUS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All Rights Reserved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agreement no.: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620906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" y="458112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Τεχνολογίες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Συστήματα Φωτισμού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53916" y="2264090"/>
            <a:ext cx="618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otum" panose="020B0600000101010101" pitchFamily="34" charset="-127"/>
              </a:rPr>
              <a:t>Εκπαιδευτικό Υλικό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otum" panose="020B0600000101010101" pitchFamily="34" charset="-127"/>
              </a:rPr>
              <a:t> 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Dotum" panose="020B0600000101010101" pitchFamily="34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9" r="8414"/>
          <a:stretch/>
        </p:blipFill>
        <p:spPr bwMode="auto">
          <a:xfrm>
            <a:off x="0" y="-27384"/>
            <a:ext cx="9144000" cy="19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ER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7693"/>
            <a:ext cx="16383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LED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276872"/>
            <a:ext cx="5940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H </a:t>
            </a:r>
            <a:r>
              <a:rPr lang="el-GR" sz="1600" dirty="0" smtClean="0"/>
              <a:t>τεχνολογία </a:t>
            </a:r>
            <a:r>
              <a:rPr lang="en-GB" sz="1600" b="1" dirty="0"/>
              <a:t>LED </a:t>
            </a:r>
            <a:r>
              <a:rPr lang="el-GR" sz="1600" b="1" dirty="0" smtClean="0"/>
              <a:t>(</a:t>
            </a:r>
            <a:r>
              <a:rPr lang="en-GB" sz="1600" b="1" dirty="0" smtClean="0"/>
              <a:t>Light </a:t>
            </a:r>
            <a:r>
              <a:rPr lang="en-GB" sz="1600" b="1" dirty="0" err="1" smtClean="0"/>
              <a:t>Emiting</a:t>
            </a:r>
            <a:r>
              <a:rPr lang="en-GB" sz="1600" b="1" dirty="0" smtClean="0"/>
              <a:t> Diode)</a:t>
            </a:r>
            <a:r>
              <a:rPr lang="en-GB" sz="1600" dirty="0" smtClean="0"/>
              <a:t>, </a:t>
            </a:r>
            <a:r>
              <a:rPr lang="el-GR" sz="1600" dirty="0" smtClean="0"/>
              <a:t>επίσης γνωστή ως </a:t>
            </a:r>
            <a:r>
              <a:rPr lang="en-GB" sz="1600" dirty="0" smtClean="0"/>
              <a:t>SSL (Solid State Lighting), </a:t>
            </a:r>
            <a:r>
              <a:rPr lang="el-GR" sz="1600" dirty="0" smtClean="0"/>
              <a:t>αποτελείται από ένα </a:t>
            </a:r>
            <a:r>
              <a:rPr lang="en-GB" sz="1600" dirty="0" smtClean="0"/>
              <a:t>chip </a:t>
            </a:r>
            <a:r>
              <a:rPr lang="el-GR" sz="1600" dirty="0" smtClean="0"/>
              <a:t>που παράγει φως όταν διαπερνάται από ηλεκτρικό ρεύμα</a:t>
            </a:r>
            <a:r>
              <a:rPr lang="en-GB" sz="1600" dirty="0" smtClean="0"/>
              <a:t>. </a:t>
            </a:r>
            <a:r>
              <a:rPr lang="el-GR" sz="1600" dirty="0" smtClean="0"/>
              <a:t>Η δίοδος λειτουργεί ως ημιαγωγός</a:t>
            </a:r>
            <a:r>
              <a:rPr lang="en-GB" sz="1600" dirty="0" smtClean="0"/>
              <a:t> </a:t>
            </a:r>
            <a:r>
              <a:rPr lang="el-GR" sz="1600" dirty="0" smtClean="0"/>
              <a:t>ο οποίος, μόλις διεγερθεί</a:t>
            </a:r>
            <a:r>
              <a:rPr lang="en-GB" sz="1600" dirty="0" smtClean="0"/>
              <a:t>, </a:t>
            </a:r>
            <a:r>
              <a:rPr lang="el-GR" sz="1600" dirty="0" smtClean="0"/>
              <a:t>προκαλεί κίνηση των ηλεκτρονίων κι έτσι εκπέμπεται </a:t>
            </a:r>
            <a:r>
              <a:rPr lang="en-GB" sz="1600" dirty="0" smtClean="0"/>
              <a:t>UV </a:t>
            </a:r>
            <a:r>
              <a:rPr lang="el-GR" sz="1600" dirty="0" smtClean="0"/>
              <a:t>ακτινοβολία</a:t>
            </a:r>
            <a:r>
              <a:rPr lang="en-GB" sz="1600" dirty="0" smtClean="0"/>
              <a:t>, </a:t>
            </a:r>
            <a:r>
              <a:rPr lang="el-GR" sz="1600" dirty="0" smtClean="0"/>
              <a:t>που θα γίνει ορατό φως μόλις περάσει από την επίστρωση του </a:t>
            </a:r>
            <a:r>
              <a:rPr lang="en-GB" sz="1600" dirty="0" smtClean="0"/>
              <a:t>LED. </a:t>
            </a:r>
            <a:r>
              <a:rPr lang="el-GR" sz="1600" dirty="0" smtClean="0"/>
              <a:t>Οι λαμπτήρες </a:t>
            </a:r>
            <a:r>
              <a:rPr lang="en-GB" sz="1600" dirty="0" smtClean="0"/>
              <a:t>LED </a:t>
            </a:r>
            <a:r>
              <a:rPr lang="el-GR" sz="1600" dirty="0" smtClean="0"/>
              <a:t>είναι η πιο αποδοτική τεχνολογία φωτισμού στην αγορά.</a:t>
            </a:r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06" y="4381426"/>
            <a:ext cx="2700989" cy="180623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34231"/>
              </p:ext>
            </p:extLst>
          </p:nvPr>
        </p:nvGraphicFramePr>
        <p:xfrm>
          <a:off x="6300192" y="1772816"/>
          <a:ext cx="2750950" cy="41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0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algn="l"/>
                      <a:r>
                        <a:rPr lang="el-GR" sz="1600" b="1" noProof="0" dirty="0" smtClean="0">
                          <a:solidFill>
                            <a:schemeClr val="bg1"/>
                          </a:solidFill>
                        </a:rPr>
                        <a:t>Επιμέρους Χαρακτηριστικά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Χρώμα</a:t>
                      </a:r>
                      <a:endParaRPr lang="pt-PT" sz="1600" dirty="0" smtClean="0"/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Οτιδήποτε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– μπορεί μάλιστα να αλλάζει από κοντρόλ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noProof="0" dirty="0" smtClean="0"/>
                        <a:t>Θερμοκρασία</a:t>
                      </a:r>
                      <a:r>
                        <a:rPr lang="el-GR" sz="1600" baseline="0" noProof="0" dirty="0" smtClean="0"/>
                        <a:t> χρώματος</a:t>
                      </a:r>
                      <a:endParaRPr lang="en-GB" sz="1600" noProof="0" dirty="0" smtClean="0"/>
                    </a:p>
                    <a:p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Όλες, από θερμό σε ψυχρό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Διάχυση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 φωτός</a:t>
                      </a:r>
                      <a:endParaRPr lang="pt-PT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l-GR" sz="16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Κατευθυντικό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 πολλές,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διαφορετικές γωνίες δέσμης φωτός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Dim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Υπάρχει δυνατότητα</a:t>
                      </a:r>
                      <a:endParaRPr lang="pt-P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Δείκτης χρωματικής απόδοσης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Μπορεί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να ξεπεράσει το 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51456"/>
            <a:ext cx="2783476" cy="18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72" y="4867998"/>
            <a:ext cx="2443861" cy="136931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LED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37" y="2105226"/>
            <a:ext cx="619122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 smtClean="0"/>
              <a:t>Τύποι λαμπτήρων </a:t>
            </a:r>
            <a:r>
              <a:rPr lang="pt-PT" sz="1600" dirty="0" smtClean="0"/>
              <a:t>LED:</a:t>
            </a:r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pt-PT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 smtClean="0"/>
              <a:t>Γλόμπος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</a:t>
            </a:r>
            <a:r>
              <a:rPr lang="el-GR" sz="1600" dirty="0" smtClean="0"/>
              <a:t>Για αναβάθμιση των γλόμπων αλογόνου τύπου </a:t>
            </a:r>
            <a:r>
              <a:rPr lang="pt-PT" sz="1600" dirty="0" smtClean="0"/>
              <a:t>CFLs</a:t>
            </a:r>
            <a:endParaRPr lang="el-GR" sz="1600" dirty="0" smtClean="0"/>
          </a:p>
          <a:p>
            <a:endParaRPr lang="pt-PT" sz="1600" dirty="0" smtClean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Σποτ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chemeClr val="accent1"/>
                </a:solidFill>
              </a:rPr>
              <a:t>| </a:t>
            </a:r>
            <a:r>
              <a:rPr lang="el-GR" sz="1600" dirty="0" smtClean="0"/>
              <a:t>ε</a:t>
            </a:r>
            <a:r>
              <a:rPr lang="el-GR" sz="1600" dirty="0"/>
              <a:t>φαρμόζεται </a:t>
            </a:r>
            <a:r>
              <a:rPr lang="el-GR" sz="1600" dirty="0" smtClean="0"/>
              <a:t>καλύτερα ως κατευθυντικό φως</a:t>
            </a:r>
            <a:endParaRPr lang="pt-PT" sz="1600" dirty="0" smtClean="0">
              <a:solidFill>
                <a:srgbClr val="FF0000"/>
              </a:solidFill>
            </a:endParaRPr>
          </a:p>
          <a:p>
            <a:endParaRPr lang="pt-PT" sz="1600" dirty="0" smtClean="0"/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Σωλήνας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</a:t>
            </a:r>
            <a:r>
              <a:rPr lang="el-GR" sz="1600" dirty="0" smtClean="0"/>
              <a:t>για φωτισμό μεγάλων επιφανειών</a:t>
            </a:r>
            <a:r>
              <a:rPr lang="pt-PT" sz="1600" dirty="0" smtClean="0"/>
              <a:t>, </a:t>
            </a:r>
            <a:r>
              <a:rPr lang="el-GR" sz="1600" dirty="0" smtClean="0"/>
              <a:t>αντικατάσταση</a:t>
            </a:r>
            <a:r>
              <a:rPr lang="pt-PT" sz="1600" dirty="0" smtClean="0"/>
              <a:t> LFL</a:t>
            </a:r>
          </a:p>
          <a:p>
            <a:endParaRPr lang="pt-PT" sz="1600" dirty="0" smtClean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Ράβδος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</a:t>
            </a:r>
            <a:r>
              <a:rPr lang="el-GR" sz="1600" dirty="0" smtClean="0"/>
              <a:t>εκμετάλλευση της τεχνολογίας </a:t>
            </a:r>
            <a:r>
              <a:rPr lang="en-US" sz="1600" dirty="0" smtClean="0"/>
              <a:t>LED </a:t>
            </a:r>
            <a:r>
              <a:rPr lang="el-GR" sz="1600" dirty="0" smtClean="0"/>
              <a:t>για σκοπούς αισθητικής</a:t>
            </a:r>
            <a:endParaRPr lang="pt-PT" sz="1600" dirty="0"/>
          </a:p>
        </p:txBody>
      </p:sp>
      <p:sp>
        <p:nvSpPr>
          <p:cNvPr id="17" name="Rectangle 16"/>
          <p:cNvSpPr/>
          <p:nvPr/>
        </p:nvSpPr>
        <p:spPr>
          <a:xfrm>
            <a:off x="6358552" y="3298339"/>
            <a:ext cx="2684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/>
              <a:t>Η τεχνολογία </a:t>
            </a:r>
            <a:r>
              <a:rPr lang="en-US" sz="1600" dirty="0" smtClean="0"/>
              <a:t>LED </a:t>
            </a:r>
            <a:r>
              <a:rPr lang="el-GR" sz="1600" dirty="0" smtClean="0"/>
              <a:t>χρησιμοποιείται και σε φωτιστικά</a:t>
            </a:r>
            <a:r>
              <a:rPr lang="pt-PT" sz="1600" dirty="0" smtClean="0"/>
              <a:t>. </a:t>
            </a:r>
            <a:r>
              <a:rPr lang="el-GR" sz="1600" dirty="0" smtClean="0"/>
              <a:t>Το πιο συνηθισμένο σχέδιο είναι ένα επίπεδο πάνελ που ενσωματώνεται στην οροφή. </a:t>
            </a:r>
            <a:endParaRPr lang="pt-PT" sz="16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2" y="4259459"/>
            <a:ext cx="3723554" cy="19642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59458"/>
            <a:ext cx="2554290" cy="1960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72" y="1412776"/>
            <a:ext cx="2443861" cy="1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48" y="3954703"/>
            <a:ext cx="1592138" cy="1131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09" y="4054163"/>
            <a:ext cx="998353" cy="85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75" y="3945611"/>
            <a:ext cx="1067555" cy="106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47" y="3946704"/>
            <a:ext cx="1487435" cy="106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76" y="3895405"/>
            <a:ext cx="1944216" cy="1249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61" y="3954702"/>
            <a:ext cx="1370993" cy="109788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478983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LED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01177"/>
              </p:ext>
            </p:extLst>
          </p:nvPr>
        </p:nvGraphicFramePr>
        <p:xfrm>
          <a:off x="0" y="1880569"/>
          <a:ext cx="9175158" cy="428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236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Υπέρ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Άμεσος</a:t>
                      </a:r>
                      <a:r>
                        <a:rPr lang="el-GR" sz="1600" b="0" i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φωτισμός 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 εξοικονόμηση ενέργειας έως και 90% 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Διαθέτει τη μεγαλύτερη διάρκεια ζωής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έως και 50.000 ώρες.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Μηδενική περιεκτικότητα σε υδράργυρο ή μόλυβδο, με μηδενική εκπομπή επιβλαβής υπεριώδης ακτινοβολίας</a:t>
                      </a: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l-GR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Δυνατότητα σύνδεσης με </a:t>
                      </a:r>
                      <a:r>
                        <a:rPr lang="el-G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dimmer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χ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αμηλές απώλειες ρεύματος σε θερμότητα</a:t>
                      </a: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Χαμηλές θερμοκρασίες εν ώρα λειτουργίας. Αποφεύγονται πιθανά καψίματα στην αφή</a:t>
                      </a:r>
                      <a:r>
                        <a:rPr lang="pt-PT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Συγκριτικά με τα</a:t>
                      </a:r>
                      <a:r>
                        <a:rPr lang="pt-PT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CFL, 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 </a:t>
                      </a:r>
                      <a:r>
                        <a:rPr lang="pt-PT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αντέχουν για περισσότερους κύκλους λειτουργίας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και ανάβουν αμέσως</a:t>
                      </a:r>
                      <a:r>
                        <a:rPr lang="pt-PT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7114">
                <a:tc gridSpan="2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5397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Κατά 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 αρχικό κόστος είναι υψηλότερο από άλλες τεχνολογίες (αν και οι τιμές κατεβαίνουν χρόνο με τον χρόνο</a:t>
                      </a:r>
                      <a:r>
                        <a:rPr lang="pt-PT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pt-PT" sz="16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λαμπτήρες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έχουν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ευαισθησία στις υψηλές θερμοκρασίες. Σε περίπτωση υπερθέρμανσης, μειώνεται η απόδοση και ο χρόνος ζωής τους.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995936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latin typeface="Candara" panose="020E0502030303020204" pitchFamily="34" charset="0"/>
              </a:rPr>
              <a:t>Πώς να επιλέξετε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772" y="2924944"/>
            <a:ext cx="8962575" cy="2949312"/>
            <a:chOff x="83772" y="2852936"/>
            <a:chExt cx="8962575" cy="294931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2" y="2852936"/>
              <a:ext cx="8962575" cy="294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3772" y="2852936"/>
              <a:ext cx="180622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1" y="2276872"/>
            <a:ext cx="6191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Ένας καλός λαμπτήρας πρέπει να πληροί τις παρακάτω προϋποθέσεις</a:t>
            </a:r>
            <a:r>
              <a:rPr lang="pt-PT" sz="1600" dirty="0" smtClean="0"/>
              <a:t>.</a:t>
            </a: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11244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Ballast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latin typeface="Candara" panose="020E0502030303020204" pitchFamily="34" charset="0"/>
              </a:rPr>
              <a:t>Συστήματα ελέγχου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76872"/>
            <a:ext cx="8950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Το</a:t>
            </a:r>
            <a:r>
              <a:rPr lang="pt-PT" sz="1600" dirty="0" smtClean="0"/>
              <a:t> </a:t>
            </a:r>
            <a:r>
              <a:rPr lang="pt-PT" sz="1600" b="1" dirty="0" smtClean="0"/>
              <a:t>ballast</a:t>
            </a:r>
            <a:r>
              <a:rPr lang="pt-PT" sz="1600" dirty="0" smtClean="0"/>
              <a:t> </a:t>
            </a:r>
            <a:r>
              <a:rPr lang="el-GR" sz="1600" dirty="0" smtClean="0"/>
              <a:t>έχει δύο κύριες λειτουργίες</a:t>
            </a:r>
            <a:r>
              <a:rPr lang="pt-PT" sz="1600" dirty="0" smtClean="0"/>
              <a:t>. </a:t>
            </a:r>
            <a:r>
              <a:rPr lang="el-GR" sz="1600" dirty="0" smtClean="0"/>
              <a:t>Ανάβει τον λαμπτήρα και ελέγχει την λειτουργία</a:t>
            </a:r>
            <a:r>
              <a:rPr lang="pt-PT" sz="1600" dirty="0" smtClean="0"/>
              <a:t>. </a:t>
            </a:r>
            <a:r>
              <a:rPr lang="el-GR" sz="1600" dirty="0" smtClean="0"/>
              <a:t>Ανάλογα με τα χαρακτηριστικά του μπορεί επίσης να</a:t>
            </a:r>
            <a:r>
              <a:rPr lang="pt-PT" sz="1600" dirty="0" smtClean="0"/>
              <a:t>: </a:t>
            </a:r>
            <a:r>
              <a:rPr lang="el-GR" sz="1600" dirty="0" smtClean="0"/>
              <a:t>αλλάζει την τάση</a:t>
            </a:r>
            <a:r>
              <a:rPr lang="pt-PT" sz="1600" dirty="0" smtClean="0"/>
              <a:t>, </a:t>
            </a:r>
            <a:r>
              <a:rPr lang="el-GR" sz="1600" dirty="0" smtClean="0"/>
              <a:t>χαμηλώνει την φωτεινότητα και να διορθώνει τον συντελεστή απόδοσης</a:t>
            </a:r>
            <a:r>
              <a:rPr lang="pt-PT" sz="1600" dirty="0" smtClean="0"/>
              <a:t>.</a:t>
            </a:r>
          </a:p>
          <a:p>
            <a:endParaRPr lang="pt-PT" sz="1600" dirty="0" smtClean="0"/>
          </a:p>
          <a:p>
            <a:r>
              <a:rPr lang="el-GR" sz="1600" dirty="0" smtClean="0"/>
              <a:t>Όλοι οι λαμπτήρες φθορίου χρειάζονται </a:t>
            </a:r>
            <a:r>
              <a:rPr lang="en-US" sz="1600" dirty="0" smtClean="0"/>
              <a:t>ballast </a:t>
            </a:r>
            <a:r>
              <a:rPr lang="el-GR" sz="1600" dirty="0" smtClean="0"/>
              <a:t>για να λειτουργήσουν</a:t>
            </a:r>
            <a:r>
              <a:rPr lang="pt-PT" sz="1600" dirty="0" smtClean="0"/>
              <a:t>. </a:t>
            </a:r>
            <a:endParaRPr lang="pt-PT" sz="17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28" y="3959523"/>
            <a:ext cx="2676190" cy="1866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051" y="3959523"/>
            <a:ext cx="3462864" cy="18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Ballast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63056"/>
              </p:ext>
            </p:extLst>
          </p:nvPr>
        </p:nvGraphicFramePr>
        <p:xfrm>
          <a:off x="6231367" y="1783174"/>
          <a:ext cx="2750949" cy="4138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4882">
                <a:tc>
                  <a:txBody>
                    <a:bodyPr/>
                    <a:lstStyle/>
                    <a:p>
                      <a:pPr algn="l"/>
                      <a:r>
                        <a:rPr lang="pt-PT" sz="1500" b="1" dirty="0" smtClean="0">
                          <a:solidFill>
                            <a:schemeClr val="bg1"/>
                          </a:solidFill>
                        </a:rPr>
                        <a:t>Ballast </a:t>
                      </a:r>
                      <a:r>
                        <a:rPr lang="el-GR" sz="1500" b="1" dirty="0" smtClean="0">
                          <a:solidFill>
                            <a:schemeClr val="bg1"/>
                          </a:solidFill>
                        </a:rPr>
                        <a:t>– Κατηγορίες Απόδοσης</a:t>
                      </a:r>
                      <a:endParaRPr lang="pt-PT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23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Κατηγορία</a:t>
                      </a:r>
                      <a:r>
                        <a:rPr lang="pt-PT" sz="1600" dirty="0" smtClean="0"/>
                        <a:t> A1</a:t>
                      </a:r>
                      <a:endParaRPr lang="pt-PT" sz="1600" baseline="0" dirty="0" smtClean="0"/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 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ballast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με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dim</a:t>
                      </a:r>
                      <a:endParaRPr lang="pt-PT" sz="16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Κατηγορία</a:t>
                      </a:r>
                      <a:r>
                        <a:rPr lang="pt-PT" sz="1600" dirty="0" smtClean="0"/>
                        <a:t> A2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με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μειωμένες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 A3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 B1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Μαγνητικά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 πολύ χαμηλές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 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Μαγνητικά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 χαμηλές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1" y="2276872"/>
            <a:ext cx="5796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1600" dirty="0" smtClean="0"/>
              <a:t>Τα</a:t>
            </a:r>
            <a:r>
              <a:rPr lang="el-GR" sz="1600" b="1" dirty="0" smtClean="0"/>
              <a:t> ηλεκτρονικά</a:t>
            </a:r>
            <a:r>
              <a:rPr lang="pt-PT" sz="1600" b="1" dirty="0" smtClean="0"/>
              <a:t> ballast </a:t>
            </a:r>
            <a:r>
              <a:rPr lang="el-GR" sz="1600" dirty="0" smtClean="0"/>
              <a:t>μπορούν</a:t>
            </a:r>
            <a:r>
              <a:rPr lang="el-GR" sz="1600" b="1" dirty="0" smtClean="0"/>
              <a:t> </a:t>
            </a:r>
            <a:r>
              <a:rPr lang="el-GR" sz="1600" dirty="0" smtClean="0"/>
              <a:t>να λειτουργήσουν σε υψηλή συχνότητα</a:t>
            </a:r>
            <a:r>
              <a:rPr lang="en-US" sz="1600" dirty="0" smtClean="0"/>
              <a:t> (</a:t>
            </a:r>
            <a:r>
              <a:rPr lang="el-GR" sz="1600" dirty="0" smtClean="0"/>
              <a:t>χιλιάδες </a:t>
            </a:r>
            <a:r>
              <a:rPr lang="en-US" sz="1600" dirty="0" smtClean="0"/>
              <a:t>Hz)</a:t>
            </a:r>
            <a:r>
              <a:rPr lang="el-GR" sz="1600" dirty="0" smtClean="0"/>
              <a:t>, οδηγώντας σε εξοικονόμηση ενέργειας</a:t>
            </a:r>
            <a:r>
              <a:rPr lang="en-US" sz="1600" dirty="0" smtClean="0"/>
              <a:t> </a:t>
            </a:r>
            <a:r>
              <a:rPr lang="el-GR" sz="1600" dirty="0" smtClean="0"/>
              <a:t>μέσω μικρότερης απώλειας ισχύος και μεγαλύτερης αποδοτικότητας για λαμπτήρες φθορίου</a:t>
            </a:r>
            <a:r>
              <a:rPr lang="en-US" sz="1600" dirty="0" smtClean="0"/>
              <a:t>. </a:t>
            </a:r>
            <a:r>
              <a:rPr lang="el-GR" sz="1600" dirty="0" smtClean="0"/>
              <a:t>Επιπλέον, τα ηλεκτρονικά </a:t>
            </a:r>
            <a:r>
              <a:rPr lang="en-US" sz="1600" dirty="0" smtClean="0"/>
              <a:t>ballast</a:t>
            </a:r>
            <a:r>
              <a:rPr lang="el-GR" sz="1600" dirty="0" smtClean="0"/>
              <a:t> μπορούν να βελτιώσουν τον συντελεστή ισχύος.</a:t>
            </a:r>
            <a:endParaRPr lang="pt-PT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74" y="3776572"/>
            <a:ext cx="2913704" cy="20382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978" y="3874568"/>
            <a:ext cx="2789178" cy="20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479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Συστήματα </a:t>
            </a:r>
            <a:r>
              <a:rPr lang="el-GR" b="1" dirty="0" smtClean="0">
                <a:latin typeface="Candara" panose="020E0502030303020204" pitchFamily="34" charset="0"/>
              </a:rPr>
              <a:t>ελέγχου </a:t>
            </a:r>
            <a:r>
              <a:rPr lang="de-DE" b="1" dirty="0" smtClean="0">
                <a:latin typeface="Candara" panose="020E0502030303020204" pitchFamily="34" charset="0"/>
              </a:rPr>
              <a:t>| Ballast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415952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Τα</a:t>
            </a:r>
            <a:r>
              <a:rPr lang="el-GR" sz="1600" b="1" dirty="0" smtClean="0"/>
              <a:t> μαγνητικά</a:t>
            </a:r>
            <a:r>
              <a:rPr lang="pt-PT" sz="1600" b="1" dirty="0" smtClean="0"/>
              <a:t> ballast </a:t>
            </a:r>
            <a:r>
              <a:rPr lang="el-GR" sz="1600" dirty="0" smtClean="0"/>
              <a:t>είναι παλαιότερης τεχνολογίας.</a:t>
            </a:r>
            <a:r>
              <a:rPr lang="en-US" sz="1600" dirty="0" smtClean="0"/>
              <a:t> </a:t>
            </a:r>
            <a:r>
              <a:rPr lang="el-GR" sz="1600" dirty="0" smtClean="0"/>
              <a:t>Είναι κατασκευασμένα από πλάκες αλουμινίου με περιελίξεις χαλκού</a:t>
            </a:r>
            <a:r>
              <a:rPr lang="en-US" sz="1600" dirty="0" smtClean="0"/>
              <a:t>. </a:t>
            </a:r>
            <a:r>
              <a:rPr lang="el-GR" sz="1600" dirty="0" smtClean="0"/>
              <a:t>Μπορεί να έχουν μειωμένη ισχύ εισόδου του λαμπτήρα μεταξύ</a:t>
            </a:r>
            <a:r>
              <a:rPr lang="en-US" sz="1600" dirty="0" smtClean="0"/>
              <a:t> 5 </a:t>
            </a:r>
            <a:r>
              <a:rPr lang="el-GR" sz="1600" dirty="0" smtClean="0"/>
              <a:t>και</a:t>
            </a:r>
            <a:r>
              <a:rPr lang="en-US" sz="1600" dirty="0" smtClean="0"/>
              <a:t> 25%. </a:t>
            </a:r>
            <a:r>
              <a:rPr lang="el-GR" sz="1600" dirty="0" smtClean="0"/>
              <a:t>Η τελική τιμή εξαρτάται από το μέγεθος και την κατασκευή του</a:t>
            </a:r>
            <a:r>
              <a:rPr lang="en-US" sz="1600" dirty="0" smtClean="0"/>
              <a:t> ballast. </a:t>
            </a:r>
            <a:r>
              <a:rPr lang="el-GR" sz="1600" dirty="0" smtClean="0"/>
              <a:t>Τα πιο αποδοτικά μαγνητικά </a:t>
            </a:r>
            <a:r>
              <a:rPr lang="en-US" sz="1600" dirty="0" smtClean="0"/>
              <a:t>ballast </a:t>
            </a:r>
            <a:r>
              <a:rPr lang="el-GR" sz="1600" dirty="0" smtClean="0"/>
              <a:t>είναι αυτά με χαμηλές απώλειες, που είναι γνωστά και ως υβριδικά</a:t>
            </a:r>
            <a:r>
              <a:rPr lang="en-US" sz="1600" dirty="0" smtClean="0"/>
              <a:t> ballast.</a:t>
            </a:r>
            <a:endParaRPr lang="pt-PT" sz="16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1069"/>
              </p:ext>
            </p:extLst>
          </p:nvPr>
        </p:nvGraphicFramePr>
        <p:xfrm>
          <a:off x="6231367" y="1783174"/>
          <a:ext cx="2750949" cy="4138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4882">
                <a:tc>
                  <a:txBody>
                    <a:bodyPr/>
                    <a:lstStyle/>
                    <a:p>
                      <a:pPr algn="l"/>
                      <a:r>
                        <a:rPr lang="pt-PT" sz="1500" b="1" dirty="0" smtClean="0">
                          <a:solidFill>
                            <a:schemeClr val="bg1"/>
                          </a:solidFill>
                        </a:rPr>
                        <a:t>Ballast </a:t>
                      </a:r>
                      <a:r>
                        <a:rPr lang="el-GR" sz="1500" b="1" dirty="0" smtClean="0">
                          <a:solidFill>
                            <a:schemeClr val="bg1"/>
                          </a:solidFill>
                        </a:rPr>
                        <a:t>– Κατηγορίες Απόδοσης</a:t>
                      </a:r>
                      <a:endParaRPr lang="pt-PT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23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Κατηγορία</a:t>
                      </a:r>
                      <a:r>
                        <a:rPr lang="pt-PT" sz="1600" dirty="0" smtClean="0"/>
                        <a:t> A1</a:t>
                      </a:r>
                      <a:endParaRPr lang="pt-PT" sz="1600" baseline="0" dirty="0" smtClean="0"/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 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ballast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με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dim</a:t>
                      </a:r>
                      <a:endParaRPr lang="pt-PT" sz="16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Κατηγορία</a:t>
                      </a:r>
                      <a:r>
                        <a:rPr lang="pt-PT" sz="1600" dirty="0" smtClean="0"/>
                        <a:t> A2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με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μειωμένες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 A3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Ηλεκτρονικά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 B1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Μαγνητικά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 πολύ χαμηλές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Κατηγορία 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Μαγνητικά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ballast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 χαμηλές απώλειες</a:t>
                      </a:r>
                      <a:endParaRPr lang="pt-PT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50" y="4238266"/>
            <a:ext cx="4608581" cy="19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latin typeface="Candara" panose="020E0502030303020204" pitchFamily="34" charset="0"/>
              </a:rPr>
              <a:t>Ballast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02494"/>
              </p:ext>
            </p:extLst>
          </p:nvPr>
        </p:nvGraphicFramePr>
        <p:xfrm>
          <a:off x="5354" y="2307612"/>
          <a:ext cx="9015903" cy="3713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13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1216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Υπέρ</a:t>
                      </a:r>
                      <a:endParaRPr lang="pt-PT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φωτεινότητα εξασθενεί με πιο αργό ρυθμό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Μειώνεται</a:t>
                      </a:r>
                      <a:r>
                        <a:rPr lang="el-G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η διακύμανση τάσης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dirty="0" smtClean="0"/>
                        <a:t>Λειτουργία πολλών λαμπτήρων</a:t>
                      </a:r>
                      <a:r>
                        <a:rPr lang="en-US" sz="1600" dirty="0" smtClean="0"/>
                        <a:t> </a:t>
                      </a:r>
                      <a:r>
                        <a:rPr lang="pt-PT" sz="1600" dirty="0" smtClean="0"/>
                        <a:t>(1 </a:t>
                      </a:r>
                      <a:r>
                        <a:rPr lang="el-GR" sz="1600" dirty="0" smtClean="0"/>
                        <a:t>- </a:t>
                      </a:r>
                      <a:r>
                        <a:rPr lang="pt-PT" sz="1600" dirty="0" smtClean="0"/>
                        <a:t>4)</a:t>
                      </a:r>
                    </a:p>
                    <a:p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Μεγαλύτερη διάρκεια ζωής</a:t>
                      </a:r>
                      <a:endParaRPr lang="pt-PT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Υπέρ</a:t>
                      </a:r>
                      <a:endParaRPr lang="pt-PT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Εύκολα ανακυκλώσιμα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υλικά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Χαμηλό αρχικό κόστος</a:t>
                      </a:r>
                      <a:endParaRPr lang="pt-PT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201">
                <a:tc gridSpan="2">
                  <a:txBody>
                    <a:bodyPr/>
                    <a:lstStyle/>
                    <a:p>
                      <a:r>
                        <a:rPr lang="el-GR" sz="1800" b="1" dirty="0" smtClean="0"/>
                        <a:t>Ηλεκτρονικό</a:t>
                      </a:r>
                      <a:r>
                        <a:rPr lang="pt-PT" sz="1800" b="1" dirty="0" smtClean="0"/>
                        <a:t> Ballast</a:t>
                      </a:r>
                      <a:endParaRPr lang="pt-PT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800" b="1" dirty="0" smtClean="0"/>
                        <a:t>Μαγνητικό</a:t>
                      </a:r>
                      <a:r>
                        <a:rPr lang="pt-PT" sz="1800" b="1" dirty="0" smtClean="0"/>
                        <a:t> Ballast</a:t>
                      </a:r>
                      <a:endParaRPr lang="pt-PT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830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Κατά</a:t>
                      </a:r>
                      <a:endParaRPr lang="pt-PT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Μπορεί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να προκαλέσει αρμονική παραμόρφωση ρεύματος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Κατά</a:t>
                      </a:r>
                      <a:endParaRPr lang="pt-PT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Χαμηλότερης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ενεργειακής απόδοσης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Πιο βαρύ από τα ηλεκτρονικά</a:t>
                      </a:r>
                      <a:endParaRPr lang="pt-PT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Πιο</a:t>
                      </a:r>
                      <a:r>
                        <a:rPr lang="el-G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θορυβώδες από τα ηλεκτρονικά</a:t>
                      </a:r>
                      <a:endParaRPr lang="pt-PT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9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37" y="2517254"/>
            <a:ext cx="2466975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6" y="1213867"/>
            <a:ext cx="2143125" cy="21431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Τροφοδοτικά</a:t>
            </a:r>
            <a:endParaRPr lang="de-DE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940" y="2413338"/>
            <a:ext cx="601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Τα τροφοδοτικά</a:t>
            </a:r>
            <a:r>
              <a:rPr lang="el-GR" sz="1600" b="1" dirty="0" smtClean="0"/>
              <a:t> </a:t>
            </a:r>
            <a:r>
              <a:rPr lang="en-US" sz="1600" b="1" dirty="0" smtClean="0"/>
              <a:t>LED </a:t>
            </a:r>
            <a:r>
              <a:rPr lang="el-GR" sz="1600" dirty="0" smtClean="0"/>
              <a:t>είναι συσκευές χαμηλής τάσης που μετατρέπουν την τάση του δικτύου σε χαμηλή, προκειμένου να λειτουργήσουν τα </a:t>
            </a:r>
            <a:r>
              <a:rPr lang="en-US" sz="1600" dirty="0" smtClean="0"/>
              <a:t>LED. </a:t>
            </a:r>
            <a:r>
              <a:rPr lang="el-GR" sz="1600" dirty="0" smtClean="0"/>
              <a:t>Τα τροφοδοτικά λειτουργούν ήδη με συνεχές ρεύμα ή συνεχή τάση, ανάλογα με το φορτίο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pt-PT" sz="1600" dirty="0"/>
          </a:p>
        </p:txBody>
      </p:sp>
      <p:sp>
        <p:nvSpPr>
          <p:cNvPr id="5" name="Rectangle 4"/>
          <p:cNvSpPr/>
          <p:nvPr/>
        </p:nvSpPr>
        <p:spPr>
          <a:xfrm>
            <a:off x="-6940" y="3574669"/>
            <a:ext cx="60191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1600" dirty="0"/>
              <a:t>Τα τροφοδοτικά</a:t>
            </a:r>
            <a:r>
              <a:rPr lang="el-GR" sz="1600" b="1" dirty="0"/>
              <a:t> </a:t>
            </a:r>
            <a:r>
              <a:rPr lang="en-US" sz="1600" dirty="0"/>
              <a:t>LED</a:t>
            </a:r>
            <a:r>
              <a:rPr lang="en-US" sz="1600" b="1" dirty="0"/>
              <a:t> </a:t>
            </a:r>
            <a:r>
              <a:rPr lang="el-GR" sz="1600" dirty="0" smtClean="0"/>
              <a:t>έχουν επιπλέον πλεονεκτήματα</a:t>
            </a:r>
            <a:r>
              <a:rPr lang="en-US" sz="1600" dirty="0" smtClean="0"/>
              <a:t>, </a:t>
            </a:r>
            <a:r>
              <a:rPr lang="el-GR" sz="1600" dirty="0" smtClean="0"/>
              <a:t>όπως ευελιξία στην λειτουργία</a:t>
            </a:r>
            <a:r>
              <a:rPr lang="en-US" sz="1600" dirty="0" smtClean="0"/>
              <a:t>, </a:t>
            </a:r>
            <a:r>
              <a:rPr lang="el-GR" sz="1600" dirty="0" smtClean="0"/>
              <a:t>απόδοση</a:t>
            </a:r>
            <a:r>
              <a:rPr lang="en-US" sz="1600" dirty="0" smtClean="0"/>
              <a:t>, </a:t>
            </a:r>
            <a:r>
              <a:rPr lang="el-GR" sz="1600" dirty="0" smtClean="0"/>
              <a:t>αξιοπιστία</a:t>
            </a:r>
            <a:r>
              <a:rPr lang="en-US" sz="1600" dirty="0" smtClean="0"/>
              <a:t>, </a:t>
            </a:r>
            <a:r>
              <a:rPr lang="el-GR" sz="1600" dirty="0" smtClean="0"/>
              <a:t>δυνατότητα ελέγχου</a:t>
            </a:r>
            <a:r>
              <a:rPr lang="en-US" sz="1600" dirty="0" smtClean="0"/>
              <a:t> </a:t>
            </a:r>
            <a:r>
              <a:rPr lang="el-GR" sz="1600" dirty="0" smtClean="0"/>
              <a:t>και</a:t>
            </a:r>
            <a:r>
              <a:rPr lang="en-US" sz="1600" dirty="0" smtClean="0"/>
              <a:t> </a:t>
            </a:r>
            <a:r>
              <a:rPr lang="el-GR" sz="1600" dirty="0" smtClean="0"/>
              <a:t>ένα περισσότερο «ευφυές» σύστημα</a:t>
            </a:r>
            <a:r>
              <a:rPr lang="en-US" sz="1600" dirty="0" smtClean="0"/>
              <a:t>. </a:t>
            </a:r>
            <a:endParaRPr lang="el-GR" sz="1600" dirty="0" smtClean="0"/>
          </a:p>
          <a:p>
            <a:pPr algn="just">
              <a:spcAft>
                <a:spcPts val="600"/>
              </a:spcAft>
            </a:pPr>
            <a:endParaRPr lang="pt-PT" sz="1600" dirty="0"/>
          </a:p>
        </p:txBody>
      </p:sp>
      <p:sp>
        <p:nvSpPr>
          <p:cNvPr id="8" name="Rectangle 7"/>
          <p:cNvSpPr/>
          <p:nvPr/>
        </p:nvSpPr>
        <p:spPr>
          <a:xfrm>
            <a:off x="9396536" y="3140968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 </a:t>
            </a:r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6353498" y="4091096"/>
            <a:ext cx="262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Τα ηλεκτρονικά τροφοδοτικά</a:t>
            </a:r>
            <a:r>
              <a:rPr lang="en-US" sz="1600" dirty="0" smtClean="0"/>
              <a:t> </a:t>
            </a:r>
            <a:r>
              <a:rPr lang="el-GR" sz="1600" dirty="0" smtClean="0"/>
              <a:t>είναι πολύ σημαντικά σε κάθε</a:t>
            </a:r>
            <a:r>
              <a:rPr lang="en-US" sz="1600" dirty="0" smtClean="0"/>
              <a:t> LED</a:t>
            </a:r>
            <a:r>
              <a:rPr lang="el-GR" sz="1600" dirty="0" smtClean="0"/>
              <a:t> σύστημα</a:t>
            </a:r>
            <a:r>
              <a:rPr lang="en-US" sz="1600" dirty="0" smtClean="0"/>
              <a:t>. </a:t>
            </a:r>
            <a:r>
              <a:rPr lang="el-GR" sz="1600" dirty="0" smtClean="0"/>
              <a:t>Συχνά, μικρές βελτιώσεις στην απόδοση των τροφοδοτικών φέρνει μεγάλη βελτίωση στην συνολική απόδοση του συστήματος</a:t>
            </a:r>
            <a:r>
              <a:rPr lang="en-US" sz="1600" dirty="0" smtClean="0"/>
              <a:t>.</a:t>
            </a:r>
            <a:endParaRPr lang="pt-PT" sz="1600" dirty="0"/>
          </a:p>
        </p:txBody>
      </p:sp>
      <p:sp>
        <p:nvSpPr>
          <p:cNvPr id="14" name="Rectangle 13"/>
          <p:cNvSpPr/>
          <p:nvPr/>
        </p:nvSpPr>
        <p:spPr>
          <a:xfrm>
            <a:off x="-6941" y="4528284"/>
            <a:ext cx="6019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Η επιλογή της καταλληλότερης τοποθεσίας για την εγκατάσταση των τροφοδοτικών εξαρτάται από τις απαιτήσεις </a:t>
            </a:r>
            <a:r>
              <a:rPr lang="en-US" sz="1600" dirty="0" smtClean="0"/>
              <a:t>(</a:t>
            </a:r>
            <a:r>
              <a:rPr lang="el-GR" sz="1600" dirty="0" smtClean="0"/>
              <a:t>π.χ.</a:t>
            </a:r>
            <a:r>
              <a:rPr lang="en-US" sz="1600" dirty="0" smtClean="0"/>
              <a:t> </a:t>
            </a:r>
            <a:r>
              <a:rPr lang="el-GR" sz="1600" dirty="0" smtClean="0"/>
              <a:t>περιβαλλοντικές συνθήκες</a:t>
            </a:r>
            <a:r>
              <a:rPr lang="en-US" sz="1600" dirty="0" smtClean="0"/>
              <a:t>,</a:t>
            </a:r>
            <a:r>
              <a:rPr lang="el-GR" sz="1600" dirty="0" smtClean="0"/>
              <a:t> αρχική τάση του συστήματος</a:t>
            </a:r>
            <a:r>
              <a:rPr lang="en-US" sz="1600" dirty="0" smtClean="0"/>
              <a:t>, </a:t>
            </a:r>
            <a:r>
              <a:rPr lang="el-GR" sz="1600" dirty="0" smtClean="0"/>
              <a:t>αριθμός των </a:t>
            </a:r>
            <a:r>
              <a:rPr lang="en-US" sz="1600" dirty="0" smtClean="0"/>
              <a:t>LED, </a:t>
            </a:r>
            <a:r>
              <a:rPr lang="el-GR" sz="1600" dirty="0" smtClean="0"/>
              <a:t>κλπ</a:t>
            </a:r>
            <a:r>
              <a:rPr lang="en-US" sz="1600" dirty="0" smtClean="0"/>
              <a:t>.), </a:t>
            </a:r>
            <a:r>
              <a:rPr lang="el-GR" sz="1600" dirty="0" smtClean="0"/>
              <a:t>προδιαγραφές</a:t>
            </a:r>
            <a:r>
              <a:rPr lang="en-US" sz="1600" dirty="0" smtClean="0"/>
              <a:t> </a:t>
            </a:r>
            <a:r>
              <a:rPr lang="el-GR" sz="1600" dirty="0" smtClean="0"/>
              <a:t>και εξειδικεύσεις</a:t>
            </a:r>
            <a:r>
              <a:rPr lang="en-US" sz="1600" dirty="0" smtClean="0"/>
              <a:t>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52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89" y="4608989"/>
            <a:ext cx="1674042" cy="167404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latin typeface="Candara" panose="020E0502030303020204" pitchFamily="34" charset="0"/>
              </a:rPr>
              <a:t>Αισθητήρες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61" y="2187599"/>
            <a:ext cx="633682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l-GR" sz="1600" dirty="0" smtClean="0"/>
              <a:t>Οι</a:t>
            </a:r>
            <a:r>
              <a:rPr lang="el-GR" sz="1600" b="1" dirty="0" smtClean="0"/>
              <a:t> αισθητήρες φωτισμού </a:t>
            </a:r>
            <a:r>
              <a:rPr lang="el-GR" sz="1600" dirty="0" smtClean="0"/>
              <a:t>συμβάλλουν σημαντικά στην επίτευξη ενός φωτιστικού συστήματος υψηλής ενεργειακή απόδοσης</a:t>
            </a:r>
            <a:r>
              <a:rPr lang="en-US" sz="1600" dirty="0" smtClean="0"/>
              <a:t>. </a:t>
            </a:r>
            <a:r>
              <a:rPr lang="el-GR" sz="1600" dirty="0" smtClean="0"/>
              <a:t>Όταν τα ηλεκτρονικά συστήματα ελέγχου</a:t>
            </a:r>
            <a:r>
              <a:rPr lang="en-US" sz="1600" dirty="0" smtClean="0"/>
              <a:t> (</a:t>
            </a:r>
            <a:r>
              <a:rPr lang="el-GR" sz="1600" dirty="0" smtClean="0"/>
              <a:t>συμπεριλαμβανομένων αισθητήρων</a:t>
            </a:r>
            <a:r>
              <a:rPr lang="en-US" sz="1600" dirty="0" smtClean="0"/>
              <a:t>) </a:t>
            </a:r>
            <a:r>
              <a:rPr lang="el-GR" sz="1600" dirty="0" smtClean="0"/>
              <a:t>χρησιμοποιούνται σωστά</a:t>
            </a:r>
            <a:r>
              <a:rPr lang="en-US" sz="1600" dirty="0" smtClean="0"/>
              <a:t>, </a:t>
            </a:r>
            <a:r>
              <a:rPr lang="el-GR" sz="1600" dirty="0" smtClean="0"/>
              <a:t>εξοικονομείται ενέργεια και επεκτείνεται η διάρκεια ζωής των λαμπτήρων και των </a:t>
            </a:r>
            <a:r>
              <a:rPr lang="en-US" sz="1600" dirty="0" smtClean="0"/>
              <a:t>ballast.</a:t>
            </a:r>
          </a:p>
          <a:p>
            <a:pPr algn="just" fontAlgn="base"/>
            <a:endParaRPr lang="en-US" sz="1600" dirty="0"/>
          </a:p>
          <a:p>
            <a:pPr algn="just" fontAlgn="base">
              <a:spcAft>
                <a:spcPts val="600"/>
              </a:spcAft>
            </a:pPr>
            <a:r>
              <a:rPr lang="el-GR" sz="1600" dirty="0" smtClean="0"/>
              <a:t>Τα συστήματα ελέγχου συμβάλλουν στην μείωση της ενέργειας ως εξής</a:t>
            </a:r>
            <a:r>
              <a:rPr lang="en-US" sz="1600" dirty="0" smtClean="0"/>
              <a:t>:</a:t>
            </a:r>
            <a:endParaRPr lang="en-US" sz="1600" dirty="0"/>
          </a:p>
          <a:p>
            <a:pPr algn="just" fontAlgn="base"/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Μειώνουν την ποσότητα του ρεύματος που χρησιμοποιείται κατά την διάρκεια της ώρας αιχμής, καθώς τα φώτα χαμηλώνουν αυτόματα ή σβήνουν τελείως όταν δεν είναι απαραίτητα.</a:t>
            </a:r>
            <a:endParaRPr lang="en-US" sz="1600" dirty="0" smtClean="0"/>
          </a:p>
          <a:p>
            <a:pPr algn="just" fontAlgn="base"/>
            <a:endParaRPr lang="en-US" sz="1600" dirty="0"/>
          </a:p>
          <a:p>
            <a:pPr algn="just" fontAlgn="base"/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600" dirty="0" smtClean="0"/>
              <a:t>Μειώνουν τον αριθμό των ωρών που τα φώτα είναι αναμμένα ετησίως.</a:t>
            </a:r>
            <a:endParaRPr lang="en-US" sz="1600" dirty="0" smtClean="0"/>
          </a:p>
          <a:p>
            <a:pPr algn="just" fontAlgn="base"/>
            <a:endParaRPr lang="en-US" sz="1600" dirty="0"/>
          </a:p>
          <a:p>
            <a:pPr algn="just" fontAlgn="base"/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Επιτρέπουν στους χρήστες να χαμηλώνουν τα επίπεδα φωτισμού και να εξοικονομούν ενέργεια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762303" cy="146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89" y="3188139"/>
            <a:ext cx="1609014" cy="16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 smtClean="0">
                <a:latin typeface="Candara" panose="020E0502030303020204" pitchFamily="34" charset="0"/>
              </a:rPr>
              <a:t>Χαρακτηριστικά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" y="4451520"/>
            <a:ext cx="977265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07" y="1842984"/>
            <a:ext cx="968693" cy="96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04" y="1839370"/>
            <a:ext cx="977265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" y="1825839"/>
            <a:ext cx="9858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24" y="4455742"/>
            <a:ext cx="9858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31" y="4412624"/>
            <a:ext cx="985838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3" y="2828352"/>
            <a:ext cx="289721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/>
              <a:t>Μέσος όρος ζωής του λαμπτήρα</a:t>
            </a:r>
            <a:endParaRPr lang="pt-PT" sz="1500" b="1" dirty="0" smtClean="0"/>
          </a:p>
          <a:p>
            <a:r>
              <a:rPr lang="el-GR" sz="1600" dirty="0" smtClean="0"/>
              <a:t>Αριθμός των ωρών μετά τις οποίες τουλάχιστον το 50%</a:t>
            </a:r>
            <a:r>
              <a:rPr lang="en-US" sz="1600" dirty="0" smtClean="0"/>
              <a:t> </a:t>
            </a:r>
            <a:r>
              <a:rPr lang="el-GR" sz="1600" dirty="0" smtClean="0"/>
              <a:t>των λαμπτήρων είναι σε πλήρη λειτουργία.</a:t>
            </a:r>
            <a:endParaRPr lang="pt-PT" sz="1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21575" y="2826400"/>
            <a:ext cx="3069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Θερμοκρασία χρώματος </a:t>
            </a:r>
            <a:r>
              <a:rPr lang="pt-PT" sz="1600" b="1" dirty="0" smtClean="0"/>
              <a:t>(Kelvin)</a:t>
            </a:r>
          </a:p>
          <a:p>
            <a:r>
              <a:rPr lang="el-GR" sz="1600" dirty="0" smtClean="0"/>
              <a:t>Χρώμα εκπεμπόμενου φωτισμού</a:t>
            </a:r>
            <a:r>
              <a:rPr lang="pt-PT" sz="1600" dirty="0" smtClean="0"/>
              <a:t>. </a:t>
            </a:r>
            <a:r>
              <a:rPr lang="el-GR" sz="1600" dirty="0" smtClean="0"/>
              <a:t>Θερμό</a:t>
            </a:r>
            <a:r>
              <a:rPr lang="pt-PT" sz="1600" dirty="0" smtClean="0"/>
              <a:t> (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κίτρινο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&lt; 3200K</a:t>
            </a:r>
            <a:r>
              <a:rPr lang="pt-PT" sz="1600" dirty="0" smtClean="0"/>
              <a:t>), </a:t>
            </a:r>
            <a:r>
              <a:rPr lang="el-GR" sz="1600" dirty="0" smtClean="0"/>
              <a:t>Ουδέτερο</a:t>
            </a:r>
            <a:r>
              <a:rPr lang="pt-PT" sz="1600" dirty="0" smtClean="0"/>
              <a:t> (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λευκό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4000K</a:t>
            </a:r>
            <a:r>
              <a:rPr lang="pt-PT" sz="1600" dirty="0" smtClean="0"/>
              <a:t>), </a:t>
            </a:r>
            <a:r>
              <a:rPr lang="el-GR" sz="1600" dirty="0" smtClean="0"/>
              <a:t>Ψυχρό</a:t>
            </a:r>
            <a:r>
              <a:rPr lang="pt-PT" sz="1600" dirty="0" smtClean="0"/>
              <a:t> (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μπλε</a:t>
            </a: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4500K</a:t>
            </a:r>
            <a:r>
              <a:rPr lang="pt-PT" sz="1600" dirty="0" smtClean="0"/>
              <a:t>)</a:t>
            </a:r>
            <a:r>
              <a:rPr lang="el-GR" sz="1600" dirty="0" smtClean="0"/>
              <a:t>.</a:t>
            </a:r>
            <a:endParaRPr lang="pt-PT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451143" y="1835418"/>
            <a:ext cx="9460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Halo</a:t>
            </a:r>
            <a:r>
              <a:rPr lang="pt-PT" sz="1600" dirty="0" smtClean="0"/>
              <a:t> 100</a:t>
            </a:r>
          </a:p>
          <a:p>
            <a:pPr>
              <a:spcAft>
                <a:spcPts val="600"/>
              </a:spcAft>
            </a:pPr>
            <a:r>
              <a:rPr lang="pt-PT" sz="1600" dirty="0">
                <a:solidFill>
                  <a:schemeClr val="accent1"/>
                </a:solidFill>
              </a:rPr>
              <a:t>LED</a:t>
            </a:r>
            <a:r>
              <a:rPr lang="pt-PT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1600" dirty="0" smtClean="0"/>
              <a:t>&lt; 95</a:t>
            </a:r>
          </a:p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3">
                    <a:lumMod val="75000"/>
                  </a:schemeClr>
                </a:solidFill>
              </a:rPr>
              <a:t>Fluo</a:t>
            </a:r>
            <a:r>
              <a:rPr lang="pt-PT" sz="1600" dirty="0" smtClean="0"/>
              <a:t> &lt; 90</a:t>
            </a:r>
            <a:endParaRPr lang="pt-PT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82525" y="4396928"/>
            <a:ext cx="1561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Απόδοση λαμπτήρα</a:t>
            </a:r>
            <a:endParaRPr lang="pt-PT" sz="1600" b="1" dirty="0" smtClean="0"/>
          </a:p>
          <a:p>
            <a:r>
              <a:rPr lang="pt-PT" sz="1600" dirty="0" smtClean="0">
                <a:solidFill>
                  <a:schemeClr val="accent1"/>
                </a:solidFill>
              </a:rPr>
              <a:t>LED</a:t>
            </a:r>
            <a:r>
              <a:rPr lang="pt-PT" sz="1600" dirty="0" smtClean="0"/>
              <a:t> A+</a:t>
            </a:r>
          </a:p>
          <a:p>
            <a:r>
              <a:rPr lang="pt-PT" sz="1600" dirty="0" smtClean="0">
                <a:solidFill>
                  <a:schemeClr val="accent3">
                    <a:lumMod val="75000"/>
                  </a:schemeClr>
                </a:solidFill>
              </a:rPr>
              <a:t>Fluo</a:t>
            </a:r>
            <a:r>
              <a:rPr lang="pt-PT" sz="1600" dirty="0" smtClean="0"/>
              <a:t> A</a:t>
            </a:r>
          </a:p>
          <a:p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Halo</a:t>
            </a:r>
            <a:r>
              <a:rPr lang="pt-PT" sz="1600" dirty="0" smtClean="0"/>
              <a:t> B</a:t>
            </a:r>
            <a:endParaRPr lang="pt-PT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86780" y="4370765"/>
            <a:ext cx="213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Εκπεμπόμενη φωτεινή ακτινοβολία</a:t>
            </a:r>
            <a:r>
              <a:rPr lang="pt-PT" sz="1600" b="1" dirty="0" smtClean="0"/>
              <a:t> (lumen)</a:t>
            </a:r>
          </a:p>
          <a:p>
            <a:r>
              <a:rPr lang="el-GR" sz="1600" dirty="0" smtClean="0"/>
              <a:t>Η </a:t>
            </a:r>
            <a:r>
              <a:rPr lang="el-GR" sz="1600" dirty="0" smtClean="0"/>
              <a:t>ποσότητα </a:t>
            </a:r>
            <a:r>
              <a:rPr lang="el-GR" sz="1600" dirty="0" smtClean="0"/>
              <a:t>του φωτός που εκπέμπει ο λαμπτήρας.</a:t>
            </a:r>
            <a:endParaRPr lang="pt-PT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55834" y="1825839"/>
            <a:ext cx="18872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1600" dirty="0">
                <a:solidFill>
                  <a:schemeClr val="accent1"/>
                </a:solidFill>
              </a:rPr>
              <a:t>LED</a:t>
            </a:r>
            <a:r>
              <a:rPr lang="pt-PT" sz="1600" dirty="0"/>
              <a:t> &gt; 25.000 </a:t>
            </a:r>
            <a:r>
              <a:rPr lang="pt-PT" sz="1600" dirty="0" smtClean="0"/>
              <a:t>h</a:t>
            </a:r>
            <a:endParaRPr lang="pt-PT" sz="1600" dirty="0"/>
          </a:p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3">
                    <a:lumMod val="75000"/>
                  </a:schemeClr>
                </a:solidFill>
              </a:rPr>
              <a:t>Fluo</a:t>
            </a:r>
            <a:r>
              <a:rPr lang="pt-PT" sz="1600" dirty="0" smtClean="0"/>
              <a:t> &lt; 22.000 h</a:t>
            </a:r>
            <a:endParaRPr lang="pt-PT" sz="1600" dirty="0"/>
          </a:p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Halo</a:t>
            </a:r>
            <a:r>
              <a:rPr lang="pt-PT" sz="1600" dirty="0" smtClean="0"/>
              <a:t> </a:t>
            </a:r>
            <a:r>
              <a:rPr lang="pt-PT" sz="1600" dirty="0"/>
              <a:t>&lt; 2.000 </a:t>
            </a:r>
            <a:r>
              <a:rPr lang="pt-PT" sz="1600" dirty="0" smtClean="0"/>
              <a:t>h</a:t>
            </a:r>
            <a:endParaRPr lang="pt-PT" sz="1600" dirty="0"/>
          </a:p>
        </p:txBody>
      </p:sp>
      <p:sp>
        <p:nvSpPr>
          <p:cNvPr id="9" name="Rectangle 8"/>
          <p:cNvSpPr/>
          <p:nvPr/>
        </p:nvSpPr>
        <p:spPr>
          <a:xfrm>
            <a:off x="4198400" y="1821770"/>
            <a:ext cx="18721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1600" dirty="0">
                <a:solidFill>
                  <a:schemeClr val="accent1"/>
                </a:solidFill>
              </a:rPr>
              <a:t>LED</a:t>
            </a:r>
            <a:r>
              <a:rPr lang="pt-PT" sz="1600" dirty="0"/>
              <a:t> [2700, 6000] </a:t>
            </a:r>
            <a:r>
              <a:rPr lang="pt-PT" sz="1600" dirty="0" smtClean="0"/>
              <a:t>K</a:t>
            </a:r>
            <a:endParaRPr lang="pt-PT" sz="1600" dirty="0"/>
          </a:p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3">
                    <a:lumMod val="75000"/>
                  </a:schemeClr>
                </a:solidFill>
              </a:rPr>
              <a:t>Fluo</a:t>
            </a:r>
            <a:r>
              <a:rPr lang="pt-PT" sz="1600" dirty="0" smtClean="0"/>
              <a:t> </a:t>
            </a:r>
            <a:r>
              <a:rPr lang="pt-PT" sz="1600" dirty="0"/>
              <a:t>[3200, 6000] </a:t>
            </a:r>
            <a:r>
              <a:rPr lang="pt-PT" sz="1600" dirty="0" smtClean="0"/>
              <a:t>K</a:t>
            </a:r>
            <a:endParaRPr lang="pt-PT" sz="1600" dirty="0"/>
          </a:p>
          <a:p>
            <a:pPr>
              <a:spcAft>
                <a:spcPts val="600"/>
              </a:spcAft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Halo</a:t>
            </a:r>
            <a:r>
              <a:rPr lang="pt-PT" sz="1600" dirty="0" smtClean="0"/>
              <a:t> </a:t>
            </a:r>
            <a:r>
              <a:rPr lang="pt-PT" sz="1600" dirty="0"/>
              <a:t>[2700] </a:t>
            </a:r>
            <a:r>
              <a:rPr lang="pt-PT" sz="1600" dirty="0" smtClean="0"/>
              <a:t>K</a:t>
            </a:r>
            <a:endParaRPr lang="pt-PT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2200" y="2826400"/>
            <a:ext cx="284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Δείκτης χρωματικής απόδοσης </a:t>
            </a:r>
            <a:r>
              <a:rPr lang="pt-PT" sz="1600" b="1" dirty="0" smtClean="0"/>
              <a:t>(</a:t>
            </a:r>
            <a:r>
              <a:rPr lang="pt-PT" sz="1600" b="1" dirty="0" smtClean="0"/>
              <a:t>CRI)</a:t>
            </a:r>
            <a:r>
              <a:rPr lang="el-GR" sz="1600" b="1" dirty="0" smtClean="0"/>
              <a:t> </a:t>
            </a:r>
            <a:r>
              <a:rPr lang="el-GR" sz="1600" dirty="0" smtClean="0"/>
              <a:t>Η</a:t>
            </a:r>
            <a:r>
              <a:rPr lang="it-IT" sz="1600" dirty="0" smtClean="0"/>
              <a:t> </a:t>
            </a:r>
            <a:r>
              <a:rPr lang="it-IT" sz="1600" dirty="0"/>
              <a:t>ικανότητα του λαμπτήρα να αποδίδει τα χρώματα του ορατού </a:t>
            </a:r>
            <a:r>
              <a:rPr lang="it-IT" sz="1600" dirty="0" smtClean="0"/>
              <a:t>φάσματος</a:t>
            </a:r>
            <a:r>
              <a:rPr lang="el-GR" sz="1600" dirty="0" smtClean="0"/>
              <a:t>.</a:t>
            </a:r>
            <a:endParaRPr lang="pt-PT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373670" y="4396928"/>
            <a:ext cx="1998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Ισχύς</a:t>
            </a:r>
            <a:r>
              <a:rPr lang="pt-PT" sz="1600" b="1" dirty="0" smtClean="0"/>
              <a:t> (Watt)</a:t>
            </a:r>
          </a:p>
          <a:p>
            <a:r>
              <a:rPr lang="el-GR" sz="1600" dirty="0" smtClean="0"/>
              <a:t>Η ωριαία κατανάλωση του λαμπτήρα</a:t>
            </a:r>
            <a:endParaRPr lang="pt-PT" sz="16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43111" y="4319991"/>
            <a:ext cx="286596" cy="1162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8144" y="4316903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 dirty="0" smtClean="0"/>
              <a:t>=</a:t>
            </a:r>
            <a:endParaRPr lang="pt-PT" sz="7200" b="1" dirty="0"/>
          </a:p>
        </p:txBody>
      </p:sp>
    </p:spTree>
    <p:extLst>
      <p:ext uri="{BB962C8B-B14F-4D97-AF65-F5344CB8AC3E}">
        <p14:creationId xmlns:p14="http://schemas.microsoft.com/office/powerpoint/2010/main" val="19181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1" y="1725646"/>
            <a:ext cx="457199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>
                <a:latin typeface="Candara" panose="020E0502030303020204" pitchFamily="34" charset="0"/>
              </a:rPr>
              <a:t> – </a:t>
            </a:r>
            <a:r>
              <a:rPr lang="el-GR" sz="1600" b="1" dirty="0"/>
              <a:t>Ανιχνευτές παρουσίας</a:t>
            </a:r>
            <a:endParaRPr lang="de-DE" sz="1600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085686"/>
            <a:ext cx="896257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 smtClean="0"/>
          </a:p>
          <a:p>
            <a:pPr algn="just">
              <a:spcAft>
                <a:spcPts val="600"/>
              </a:spcAft>
            </a:pPr>
            <a:r>
              <a:rPr lang="el-GR" sz="1600" dirty="0" smtClean="0"/>
              <a:t>Η ικανότητα ενός συστήματος ελέγχου του φωτισμού προκειμένου να προσαρμόζεται ανάλογα με τον αριθμό χρηστών που είναι παρόντες είναι ένα πολύ σημαντικό πλεονέκτημα.</a:t>
            </a:r>
            <a:endParaRPr lang="en-US" sz="1600" dirty="0" smtClean="0"/>
          </a:p>
          <a:p>
            <a:pPr algn="just">
              <a:spcAft>
                <a:spcPts val="600"/>
              </a:spcAft>
            </a:pPr>
            <a:endParaRPr lang="en-US" sz="1600" dirty="0"/>
          </a:p>
          <a:p>
            <a:pPr algn="just">
              <a:spcAft>
                <a:spcPts val="600"/>
              </a:spcAft>
            </a:pPr>
            <a:r>
              <a:rPr lang="el-GR" sz="1600" dirty="0" smtClean="0"/>
              <a:t>Παραδείγματα</a:t>
            </a:r>
            <a:r>
              <a:rPr lang="en-US" sz="1600" dirty="0" smtClean="0"/>
              <a:t>:</a:t>
            </a:r>
          </a:p>
          <a:p>
            <a:pPr algn="just">
              <a:spcAft>
                <a:spcPts val="600"/>
              </a:spcAft>
            </a:pPr>
            <a:endParaRPr lang="en-US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948290"/>
            <a:ext cx="1928675" cy="19351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94" y="3703295"/>
            <a:ext cx="2123810" cy="2161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15" y="3833311"/>
            <a:ext cx="2231657" cy="22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85686"/>
            <a:ext cx="8532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1200" dirty="0"/>
          </a:p>
          <a:p>
            <a:pPr algn="just">
              <a:spcAft>
                <a:spcPts val="600"/>
              </a:spcAft>
            </a:pPr>
            <a:r>
              <a:rPr lang="el-GR" sz="1600" dirty="0" smtClean="0"/>
              <a:t>Οι ανιχνευτές παρουσίας που κυκλοφορούν στην αγορά είναι αισθητήρες που λειτουργούν με έναν από τους τρεις εξής τρόπους ανίχνευσης κίνησης.</a:t>
            </a:r>
            <a:endParaRPr lang="en-US" sz="1600" dirty="0" smtClean="0"/>
          </a:p>
          <a:p>
            <a:pPr algn="just"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2602" y="3501008"/>
            <a:ext cx="4343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/>
              <a:t>1</a:t>
            </a:r>
            <a:r>
              <a:rPr lang="el-GR" sz="1600" b="1" dirty="0"/>
              <a:t>. Υπέρυθρη ακτινοβολία</a:t>
            </a:r>
            <a:r>
              <a:rPr lang="en-US" sz="1600" b="1" dirty="0"/>
              <a:t> </a:t>
            </a:r>
            <a:r>
              <a:rPr lang="el-GR" sz="1600" b="1" dirty="0" smtClean="0"/>
              <a:t>(</a:t>
            </a:r>
            <a:r>
              <a:rPr lang="en-US" sz="1600" b="1" dirty="0" smtClean="0"/>
              <a:t>Passive </a:t>
            </a:r>
            <a:r>
              <a:rPr lang="en-US" sz="1600" b="1" dirty="0"/>
              <a:t>Infra </a:t>
            </a:r>
            <a:r>
              <a:rPr lang="en-US" sz="1600" b="1" dirty="0" smtClean="0"/>
              <a:t>Red</a:t>
            </a:r>
            <a:r>
              <a:rPr lang="el-GR" sz="1600" b="1" dirty="0" smtClean="0"/>
              <a:t>:</a:t>
            </a:r>
            <a:r>
              <a:rPr lang="en-US" sz="1600" b="1" dirty="0" smtClean="0"/>
              <a:t> PIR)</a:t>
            </a:r>
            <a:r>
              <a:rPr lang="el-GR" sz="1600" b="1" dirty="0" smtClean="0"/>
              <a:t> </a:t>
            </a:r>
            <a:r>
              <a:rPr lang="en-US" sz="1600" dirty="0" smtClean="0"/>
              <a:t>– </a:t>
            </a:r>
            <a:r>
              <a:rPr lang="el-GR" sz="1600" dirty="0" smtClean="0"/>
              <a:t>Ανιχνεύει την κίνηση με βάση την θερμότητα</a:t>
            </a:r>
            <a:r>
              <a:rPr lang="en-US" sz="1600" dirty="0" smtClean="0"/>
              <a:t>. </a:t>
            </a:r>
            <a:r>
              <a:rPr lang="el-GR" sz="1600" dirty="0" smtClean="0"/>
              <a:t>Η συσκευή </a:t>
            </a:r>
            <a:r>
              <a:rPr lang="el-GR" sz="1600" dirty="0"/>
              <a:t>διαθέτει </a:t>
            </a:r>
            <a:r>
              <a:rPr lang="el-GR" sz="1600" dirty="0" err="1"/>
              <a:t>πυροηλεκτρικό</a:t>
            </a:r>
            <a:r>
              <a:rPr lang="el-GR" sz="1600" dirty="0"/>
              <a:t> </a:t>
            </a:r>
            <a:r>
              <a:rPr lang="el-GR" sz="1600" dirty="0" smtClean="0"/>
              <a:t>ανιχνευτή</a:t>
            </a:r>
            <a:r>
              <a:rPr lang="en-US" sz="1600" dirty="0" smtClean="0"/>
              <a:t> </a:t>
            </a:r>
            <a:r>
              <a:rPr lang="el-GR" sz="1600" dirty="0" smtClean="0"/>
              <a:t>που είναι ρυθμισμένος να ανιχνεύει την υπέρυθρη ακτινοβολία που εκπέμπει ένα σώμα σε κίνηση</a:t>
            </a:r>
            <a:r>
              <a:rPr lang="en-US" sz="1600" dirty="0" smtClean="0"/>
              <a:t>. </a:t>
            </a:r>
            <a:r>
              <a:rPr lang="el-GR" sz="1600" dirty="0" smtClean="0"/>
              <a:t>Ανάλογα με την ανίχνευση</a:t>
            </a:r>
            <a:r>
              <a:rPr lang="en-US" sz="1600" dirty="0" smtClean="0"/>
              <a:t>, </a:t>
            </a:r>
            <a:r>
              <a:rPr lang="el-GR" sz="1600" dirty="0" smtClean="0"/>
              <a:t>ο αισθητήρας δίνει εντολή να λειτουργήσουν τα φώτα που είναι συνδεδεμένα με αυτόν.</a:t>
            </a:r>
            <a:endParaRPr lang="en-GB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3189634"/>
            <a:ext cx="2361024" cy="271950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5" y="3227754"/>
            <a:ext cx="2567573" cy="2430178"/>
          </a:xfrm>
          <a:prstGeom prst="rect">
            <a:avLst/>
          </a:prstGeom>
        </p:spPr>
      </p:pic>
      <p:sp>
        <p:nvSpPr>
          <p:cNvPr id="19" name="Rechteck 19"/>
          <p:cNvSpPr/>
          <p:nvPr/>
        </p:nvSpPr>
        <p:spPr>
          <a:xfrm>
            <a:off x="1" y="1725646"/>
            <a:ext cx="457199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latin typeface="Candara" panose="020E0502030303020204" pitchFamily="34" charset="0"/>
              </a:rPr>
              <a:t>Αισθητήρες</a:t>
            </a:r>
            <a:r>
              <a:rPr lang="de-DE" sz="1600" b="1" dirty="0" smtClean="0">
                <a:latin typeface="Candara" panose="020E0502030303020204" pitchFamily="34" charset="0"/>
              </a:rPr>
              <a:t> – </a:t>
            </a:r>
            <a:r>
              <a:rPr lang="el-GR" sz="1600" b="1" dirty="0" smtClean="0"/>
              <a:t>Ανιχνευτές παρουσίας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20888"/>
            <a:ext cx="4716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Sddfsd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sz="1600" b="1" dirty="0"/>
              <a:t>Υπέρηχος </a:t>
            </a:r>
            <a:r>
              <a:rPr lang="el-GR" sz="1600" b="1" dirty="0" smtClean="0"/>
              <a:t>(</a:t>
            </a:r>
            <a:r>
              <a:rPr lang="en-US" sz="1600" b="1" dirty="0" smtClean="0"/>
              <a:t>Ultrasonic</a:t>
            </a:r>
            <a:r>
              <a:rPr lang="el-GR" sz="1600" b="1" dirty="0" smtClean="0"/>
              <a:t>)</a:t>
            </a:r>
            <a:r>
              <a:rPr lang="en-US" sz="1600" dirty="0" smtClean="0"/>
              <a:t> – </a:t>
            </a:r>
            <a:r>
              <a:rPr lang="el-GR" sz="1600" dirty="0" smtClean="0"/>
              <a:t>Μοιάζει με ραντάρ</a:t>
            </a:r>
            <a:r>
              <a:rPr lang="en-US" sz="1600" dirty="0" smtClean="0"/>
              <a:t>. </a:t>
            </a:r>
            <a:r>
              <a:rPr lang="el-GR" sz="1600" dirty="0" smtClean="0"/>
              <a:t>Ένας υπέρηχος αισθητήρας στέλνει ηχητικά κύματα υψηλής συχνότητας στον χώρο και ελέγχει τις αντανακλάσεις (μοτίβα) που λαμβάνει</a:t>
            </a:r>
            <a:r>
              <a:rPr lang="en-US" sz="1600" dirty="0" smtClean="0"/>
              <a:t>. </a:t>
            </a:r>
            <a:r>
              <a:rPr lang="el-GR" sz="1600" dirty="0" smtClean="0"/>
              <a:t>Εάν το μοτίβο είναι διαρκώς μεταβαλλόμενο,</a:t>
            </a:r>
            <a:r>
              <a:rPr lang="en-US" sz="1600" dirty="0" smtClean="0"/>
              <a:t> </a:t>
            </a:r>
            <a:r>
              <a:rPr lang="el-GR" sz="1600" dirty="0" smtClean="0"/>
              <a:t>τότε υποθέτει ότι υπάρχει φυσική παρουσία προσώπων και ενεργοποιεί τον συνδεόμενο φωτισμό</a:t>
            </a:r>
            <a:r>
              <a:rPr lang="en-US" sz="1600" dirty="0" smtClean="0"/>
              <a:t>. </a:t>
            </a:r>
            <a:r>
              <a:rPr lang="el-GR" sz="1600" dirty="0" smtClean="0"/>
              <a:t>Εάν το μοτίβο είναι το ίδιο για ένα διάστημα, τότε υποθέτει ότι δεν υπάρχει κανείς στον χώρο και ο φωτισμός απενεργοποιείται</a:t>
            </a:r>
            <a:r>
              <a:rPr lang="en-US" sz="16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3" y="1949213"/>
            <a:ext cx="3579749" cy="19303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001" y="4036751"/>
            <a:ext cx="2169794" cy="2158890"/>
          </a:xfrm>
          <a:prstGeom prst="rect">
            <a:avLst/>
          </a:prstGeom>
        </p:spPr>
      </p:pic>
      <p:sp>
        <p:nvSpPr>
          <p:cNvPr id="15" name="Rechteck 19"/>
          <p:cNvSpPr/>
          <p:nvPr/>
        </p:nvSpPr>
        <p:spPr>
          <a:xfrm>
            <a:off x="1" y="1725646"/>
            <a:ext cx="457199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>
                <a:latin typeface="Candara" panose="020E0502030303020204" pitchFamily="34" charset="0"/>
              </a:rPr>
              <a:t> – </a:t>
            </a:r>
            <a:r>
              <a:rPr lang="el-GR" sz="1600" b="1" dirty="0"/>
              <a:t>Ανιχνευτές παρουσίας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3935"/>
            <a:ext cx="4136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1600" b="1" dirty="0"/>
              <a:t>Μικροκυμάτων </a:t>
            </a:r>
            <a:r>
              <a:rPr lang="el-GR" sz="1600" b="1" dirty="0" smtClean="0"/>
              <a:t>(</a:t>
            </a:r>
            <a:r>
              <a:rPr lang="en-US" sz="1600" b="1" dirty="0"/>
              <a:t>Microwave</a:t>
            </a:r>
            <a:r>
              <a:rPr lang="el-GR" sz="1600" b="1" dirty="0" smtClean="0"/>
              <a:t>)</a:t>
            </a:r>
            <a:r>
              <a:rPr lang="en-US" sz="1600" dirty="0" smtClean="0"/>
              <a:t> – </a:t>
            </a:r>
            <a:r>
              <a:rPr lang="el-GR" sz="1600" dirty="0" smtClean="0"/>
              <a:t>Μοιάζει με τον υπέρηχο ανιχνευτή</a:t>
            </a:r>
            <a:r>
              <a:rPr lang="en-US" sz="1600" dirty="0" smtClean="0"/>
              <a:t>.  </a:t>
            </a:r>
            <a:r>
              <a:rPr lang="el-GR" sz="1600" dirty="0" smtClean="0"/>
              <a:t>Ένας ανιχνευτής </a:t>
            </a:r>
            <a:r>
              <a:rPr lang="el-GR" sz="1600" dirty="0"/>
              <a:t>μικροκυμάτων στέλνει ηχητικά κύματα υψηλής συχνότητας στον χώρο και ελέγχει τα μοτίβα που </a:t>
            </a:r>
            <a:r>
              <a:rPr lang="el-GR" sz="1600" dirty="0" smtClean="0"/>
              <a:t>λαμβάνει</a:t>
            </a:r>
            <a:r>
              <a:rPr lang="en-US" sz="1600" dirty="0" smtClean="0"/>
              <a:t>. </a:t>
            </a:r>
            <a:r>
              <a:rPr lang="el-GR" sz="1600" dirty="0"/>
              <a:t>Εάν το μοτίβο είναι διαρκώς μεταβαλλόμενο,</a:t>
            </a:r>
            <a:r>
              <a:rPr lang="en-US" sz="1600" dirty="0"/>
              <a:t> </a:t>
            </a:r>
            <a:r>
              <a:rPr lang="el-GR" sz="1600" dirty="0"/>
              <a:t>τότε υποθέτει ότι υπάρχει φυσική παρουσία </a:t>
            </a:r>
            <a:r>
              <a:rPr lang="el-GR" sz="1600" dirty="0" smtClean="0"/>
              <a:t>προσώπων</a:t>
            </a:r>
            <a:r>
              <a:rPr lang="en-US" sz="1600" dirty="0" smtClean="0"/>
              <a:t>. </a:t>
            </a:r>
            <a:r>
              <a:rPr lang="el-GR" sz="1600" dirty="0"/>
              <a:t>Ένας ανιχνευτής </a:t>
            </a:r>
            <a:r>
              <a:rPr lang="el-GR" sz="1600" dirty="0" smtClean="0"/>
              <a:t>μικροκυμάτων διαθέτει μεγαλύτερη ευαισθησία και καλύπτει μεγαλύτερο εύρος από τους άλλους τύπους ανιχνευτών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pt-PT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85" y="2012953"/>
            <a:ext cx="2755790" cy="28617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t="5724"/>
          <a:stretch/>
        </p:blipFill>
        <p:spPr>
          <a:xfrm>
            <a:off x="4136319" y="3717032"/>
            <a:ext cx="2296144" cy="2205958"/>
          </a:xfrm>
          <a:prstGeom prst="rect">
            <a:avLst/>
          </a:prstGeom>
        </p:spPr>
      </p:pic>
      <p:sp>
        <p:nvSpPr>
          <p:cNvPr id="15" name="Rechteck 19"/>
          <p:cNvSpPr/>
          <p:nvPr/>
        </p:nvSpPr>
        <p:spPr>
          <a:xfrm>
            <a:off x="1" y="1725646"/>
            <a:ext cx="457199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>
                <a:latin typeface="Candara" panose="020E0502030303020204" pitchFamily="34" charset="0"/>
              </a:rPr>
              <a:t> – </a:t>
            </a:r>
            <a:r>
              <a:rPr lang="el-GR" sz="1600" b="1" dirty="0"/>
              <a:t>Ανιχνευτές παρουσίας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76354"/>
            <a:ext cx="48704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/>
          </a:p>
          <a:p>
            <a:pPr algn="just"/>
            <a:r>
              <a:rPr lang="el-GR" sz="1600" dirty="0" smtClean="0"/>
              <a:t>Οι</a:t>
            </a:r>
            <a:r>
              <a:rPr lang="el-GR" sz="1600" b="1" dirty="0" smtClean="0"/>
              <a:t> Ανιχνευτές </a:t>
            </a:r>
            <a:r>
              <a:rPr lang="el-GR" sz="1600" b="1" dirty="0"/>
              <a:t>φυσικού </a:t>
            </a:r>
            <a:r>
              <a:rPr lang="el-GR" sz="1600" b="1" dirty="0" smtClean="0"/>
              <a:t>φωτός </a:t>
            </a:r>
            <a:r>
              <a:rPr lang="el-GR" sz="1600" dirty="0" smtClean="0"/>
              <a:t>είναι φωτοηλεκτρικές συσκευές που σβήνουν ή χαμηλώνουν τα φώτα αναλόγως με τον διαθέσιμο φυσικό φωτισμό.</a:t>
            </a:r>
            <a:endParaRPr lang="el-GR" sz="1600" b="1" dirty="0"/>
          </a:p>
          <a:p>
            <a:pPr algn="just"/>
            <a:endParaRPr lang="en-US" sz="1600" dirty="0"/>
          </a:p>
          <a:p>
            <a:pPr algn="just"/>
            <a:r>
              <a:rPr lang="el-GR" sz="1600" dirty="0" smtClean="0"/>
              <a:t>Ομαλό και συνεχές </a:t>
            </a:r>
            <a:r>
              <a:rPr lang="el-GR" sz="1600" dirty="0" err="1" smtClean="0"/>
              <a:t>ντιμάρισμα</a:t>
            </a:r>
            <a:r>
              <a:rPr lang="en-US" sz="1600" dirty="0" smtClean="0"/>
              <a:t> </a:t>
            </a:r>
            <a:r>
              <a:rPr lang="el-GR" sz="1600" dirty="0" smtClean="0"/>
              <a:t>είναι η καλύτερη μέθοδος για τους αυτοματοποιημένους ανιχνευτές φυσικού φωτός.</a:t>
            </a:r>
            <a:endParaRPr lang="pt-PT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5" y="1484784"/>
            <a:ext cx="1981846" cy="19885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7" y="3693911"/>
            <a:ext cx="3576679" cy="24924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480" y="1513880"/>
            <a:ext cx="2019048" cy="2038095"/>
          </a:xfrm>
          <a:prstGeom prst="rect">
            <a:avLst/>
          </a:prstGeom>
        </p:spPr>
      </p:pic>
      <p:sp>
        <p:nvSpPr>
          <p:cNvPr id="18" name="Rechteck 19"/>
          <p:cNvSpPr/>
          <p:nvPr/>
        </p:nvSpPr>
        <p:spPr>
          <a:xfrm>
            <a:off x="1" y="1725646"/>
            <a:ext cx="4355975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>
                <a:latin typeface="Candara" panose="020E0502030303020204" pitchFamily="34" charset="0"/>
              </a:rPr>
              <a:t> – </a:t>
            </a:r>
            <a:r>
              <a:rPr lang="el-GR" sz="1600" b="1" dirty="0" smtClean="0"/>
              <a:t>Ανιχνευτές φυσικού φωτός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310032"/>
            <a:ext cx="5622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Οι ανιχνευτές με χρονοδιακόπτη είναι συσκευές που προγραμματίζονται να ενεργοποιούν και να απενεργοποιούν τα φώτα σε προκαθορισμένη ώρα.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l-GR" sz="1600" dirty="0" smtClean="0"/>
              <a:t>Είναι μία εναλλακτική λύση αντί για τους φωτοηλεκτρικούς ανιχνευτές σε περιπτώσεις που οι ώρες χρήσης φωτισμού είναι προβλεπόμενες.</a:t>
            </a:r>
            <a:endParaRPr lang="pt-PT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842" y="2326054"/>
            <a:ext cx="3328414" cy="32869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63051" y="4214468"/>
            <a:ext cx="4257020" cy="1760196"/>
          </a:xfrm>
          <a:prstGeom prst="rect">
            <a:avLst/>
          </a:prstGeom>
        </p:spPr>
      </p:pic>
      <p:sp>
        <p:nvSpPr>
          <p:cNvPr id="15" name="Rechteck 19"/>
          <p:cNvSpPr/>
          <p:nvPr/>
        </p:nvSpPr>
        <p:spPr>
          <a:xfrm>
            <a:off x="1" y="1725646"/>
            <a:ext cx="4788023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Αισθητήρες</a:t>
            </a:r>
            <a:r>
              <a:rPr lang="de-DE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– </a:t>
            </a:r>
            <a:r>
              <a:rPr lang="el-GR" sz="1600" b="1" dirty="0" smtClean="0">
                <a:solidFill>
                  <a:schemeClr val="bg1"/>
                </a:solidFill>
              </a:rPr>
              <a:t>Ανιχνευτές με χρονοδιακόπτη</a:t>
            </a:r>
            <a:endParaRPr lang="de-DE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182350"/>
            <a:ext cx="89507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Dimmer</a:t>
            </a:r>
            <a:endParaRPr lang="en-US" b="1" dirty="0"/>
          </a:p>
          <a:p>
            <a:pPr algn="just"/>
            <a:r>
              <a:rPr lang="el-GR" sz="1600" dirty="0" smtClean="0"/>
              <a:t>Τα </a:t>
            </a:r>
            <a:r>
              <a:rPr lang="en-US" sz="1600" dirty="0" smtClean="0"/>
              <a:t>dimmer </a:t>
            </a:r>
            <a:r>
              <a:rPr lang="el-GR" sz="1600" dirty="0" smtClean="0"/>
              <a:t>είναι συσκευές που χρησιμοποιούνται για να μειώσουν τον φωτισμό ενός λαμπτήρα</a:t>
            </a:r>
            <a:r>
              <a:rPr lang="en-US" sz="1600" dirty="0" smtClean="0"/>
              <a:t>. </a:t>
            </a:r>
            <a:r>
              <a:rPr lang="el-GR" sz="1600" dirty="0" smtClean="0"/>
              <a:t>Αλλάζοντας την τάση</a:t>
            </a:r>
            <a:r>
              <a:rPr lang="en-US" sz="1600" dirty="0" smtClean="0"/>
              <a:t>, </a:t>
            </a:r>
            <a:r>
              <a:rPr lang="el-GR" sz="1600" dirty="0" smtClean="0"/>
              <a:t>μπορεί κανείς να χαμηλώσει την ένταση του εκπεμπόμενου φωτός</a:t>
            </a:r>
            <a:r>
              <a:rPr lang="en-US" sz="1600" dirty="0" smtClean="0"/>
              <a:t>. </a:t>
            </a:r>
            <a:r>
              <a:rPr lang="el-GR" sz="1600" dirty="0" smtClean="0"/>
              <a:t>Τα </a:t>
            </a:r>
            <a:r>
              <a:rPr lang="en-US" sz="1600" dirty="0"/>
              <a:t>d</a:t>
            </a:r>
            <a:r>
              <a:rPr lang="en-US" sz="1600" dirty="0" smtClean="0"/>
              <a:t>immer </a:t>
            </a:r>
            <a:r>
              <a:rPr lang="el-GR" sz="1600" dirty="0" smtClean="0"/>
              <a:t>χρησιμοποιούνται για να ελέγχουν την ένταση του φωτός που εκπέμπουν οι λαμπτήρες πυράκτωσης, οι λαμπτήρες αλογόνου, </a:t>
            </a:r>
            <a:r>
              <a:rPr lang="en-US" sz="1600" dirty="0" smtClean="0"/>
              <a:t>CFL</a:t>
            </a:r>
            <a:r>
              <a:rPr lang="el-GR" sz="1600" dirty="0" smtClean="0"/>
              <a:t> και</a:t>
            </a:r>
            <a:r>
              <a:rPr lang="en-US" sz="1600" dirty="0" smtClean="0"/>
              <a:t> </a:t>
            </a:r>
            <a:r>
              <a:rPr lang="el-GR" sz="1600" dirty="0" smtClean="0"/>
              <a:t>οι </a:t>
            </a:r>
            <a:r>
              <a:rPr lang="en-US" sz="1600" dirty="0" smtClean="0"/>
              <a:t>LED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l-GR" sz="1600" dirty="0" smtClean="0"/>
              <a:t>Η επαγγελματική ορολογία για τις αλλαγές στην ένταση είναι </a:t>
            </a:r>
            <a:r>
              <a:rPr lang="en-US" sz="1600" dirty="0" smtClean="0"/>
              <a:t>“fade” </a:t>
            </a:r>
            <a:r>
              <a:rPr lang="el-GR" sz="1600" dirty="0" smtClean="0"/>
              <a:t>και είναι αναλόγως είτε </a:t>
            </a:r>
            <a:r>
              <a:rPr lang="en-US" sz="1600" dirty="0" smtClean="0"/>
              <a:t>“fade </a:t>
            </a:r>
            <a:r>
              <a:rPr lang="en-US" sz="1600" dirty="0"/>
              <a:t>up” </a:t>
            </a:r>
            <a:r>
              <a:rPr lang="el-GR" sz="1600" dirty="0" smtClean="0"/>
              <a:t>είτε </a:t>
            </a:r>
            <a:r>
              <a:rPr lang="en-US" sz="1600" dirty="0" smtClean="0"/>
              <a:t>“fade </a:t>
            </a:r>
            <a:r>
              <a:rPr lang="en-US" sz="1600" dirty="0"/>
              <a:t>down”. </a:t>
            </a:r>
            <a:r>
              <a:rPr lang="el-GR" sz="1600" dirty="0" smtClean="0"/>
              <a:t>Στα </a:t>
            </a:r>
            <a:r>
              <a:rPr lang="en-US" sz="1600" dirty="0" smtClean="0"/>
              <a:t>dimmer </a:t>
            </a:r>
            <a:r>
              <a:rPr lang="el-GR" sz="1600" dirty="0" smtClean="0"/>
              <a:t>που ελέγχονται χειροκίνητα υπήρχε όριο ταχύτητας στο πόσο γρήγορα θα μπορούσαν να αυξομειωθούν, όμως αυτό περιορίστηκε χάρη σε σύγχρονες ψηφιακές μεθόδους</a:t>
            </a:r>
            <a:r>
              <a:rPr lang="en-US" sz="1600" dirty="0" smtClean="0"/>
              <a:t> (</a:t>
            </a:r>
            <a:r>
              <a:rPr lang="el-GR" sz="1600" dirty="0" smtClean="0"/>
              <a:t>αν και οι πολύ γρήγορες αλλαγές στην φωτεινότητα πρέπει να αποφεύγονται και για άλλους λόγους, π.χ. αποφυγή καψίματος της λάμπας</a:t>
            </a:r>
            <a:r>
              <a:rPr lang="en-US" sz="1600" dirty="0" smtClean="0"/>
              <a:t>).</a:t>
            </a:r>
          </a:p>
          <a:p>
            <a:pPr algn="just"/>
            <a:endParaRPr lang="en-US" sz="1600" dirty="0"/>
          </a:p>
          <a:p>
            <a:pPr algn="just"/>
            <a:r>
              <a:rPr lang="el-GR" sz="1600" dirty="0" smtClean="0"/>
              <a:t>Στα σύγχρονα</a:t>
            </a:r>
            <a:r>
              <a:rPr lang="en-US" sz="1600" dirty="0" smtClean="0"/>
              <a:t> dimmer </a:t>
            </a:r>
            <a:r>
              <a:rPr lang="el-GR" sz="1600" dirty="0" smtClean="0"/>
              <a:t>χρησιμοποιείται τεχνολογία ημιαγωγών</a:t>
            </a:r>
            <a:r>
              <a:rPr lang="en-US" sz="1600" dirty="0" smtClean="0"/>
              <a:t> </a:t>
            </a:r>
            <a:r>
              <a:rPr lang="el-GR" sz="1600" dirty="0" smtClean="0"/>
              <a:t>αντί για μεταβλητές αντιστάσεις</a:t>
            </a:r>
            <a:r>
              <a:rPr lang="en-US" sz="1600" dirty="0" smtClean="0"/>
              <a:t>, </a:t>
            </a:r>
            <a:r>
              <a:rPr lang="el-GR" sz="1600" dirty="0" smtClean="0"/>
              <a:t>γιατί είναι μεγαλύτερης απόδοσης</a:t>
            </a:r>
            <a:r>
              <a:rPr lang="en-US" sz="1600" dirty="0" smtClean="0"/>
              <a:t>. </a:t>
            </a:r>
            <a:r>
              <a:rPr lang="el-GR" sz="1600" dirty="0" smtClean="0"/>
              <a:t>Μία μεταβλητή αντίσταση</a:t>
            </a:r>
            <a:r>
              <a:rPr lang="en-US" sz="1600" dirty="0" smtClean="0"/>
              <a:t> </a:t>
            </a:r>
            <a:r>
              <a:rPr lang="el-GR" sz="1600" dirty="0" smtClean="0"/>
              <a:t>διαχέει την ενέργεια ως ζέστη και δρα ως διαιρέτης τάσης</a:t>
            </a:r>
            <a:r>
              <a:rPr lang="en-US" sz="1600" dirty="0" smtClean="0"/>
              <a:t>. </a:t>
            </a:r>
            <a:r>
              <a:rPr lang="el-GR" sz="1600" dirty="0" smtClean="0"/>
              <a:t>Καθώς οι ημιαγωγοί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/>
              <a:t>ή τα </a:t>
            </a:r>
            <a:r>
              <a:rPr lang="en-US" sz="1600" dirty="0" smtClean="0"/>
              <a:t>dimmer</a:t>
            </a:r>
            <a:r>
              <a:rPr lang="el-GR" sz="1600" dirty="0" smtClean="0"/>
              <a:t> εναλλάσσονται μεταξύ χαμηλής αντίστασης όταν είναι </a:t>
            </a:r>
            <a:r>
              <a:rPr lang="en-US" sz="1600" dirty="0" smtClean="0"/>
              <a:t>"on</a:t>
            </a:r>
            <a:r>
              <a:rPr lang="en-US" sz="1600" dirty="0"/>
              <a:t>" </a:t>
            </a:r>
            <a:r>
              <a:rPr lang="el-GR" sz="1600" dirty="0" smtClean="0"/>
              <a:t>και υψηλής όταν είναι </a:t>
            </a:r>
            <a:r>
              <a:rPr lang="en-US" sz="1600" dirty="0"/>
              <a:t>"off </a:t>
            </a:r>
            <a:r>
              <a:rPr lang="en-US" sz="1600" dirty="0" smtClean="0"/>
              <a:t>«</a:t>
            </a:r>
            <a:r>
              <a:rPr lang="el-GR" sz="1600" dirty="0"/>
              <a:t>,</a:t>
            </a:r>
            <a:r>
              <a:rPr lang="el-GR" sz="1600" dirty="0" smtClean="0"/>
              <a:t> διαχέουν πολύ λίγη ενέργεια σε σχέση με το ελεγχόμενο φορτίο</a:t>
            </a:r>
            <a:r>
              <a:rPr lang="en-US" sz="1600" dirty="0" smtClean="0"/>
              <a:t>.</a:t>
            </a:r>
            <a:endParaRPr lang="en-US" b="1" dirty="0"/>
          </a:p>
        </p:txBody>
      </p:sp>
      <p:sp>
        <p:nvSpPr>
          <p:cNvPr id="15" name="Rechteck 19"/>
          <p:cNvSpPr/>
          <p:nvPr/>
        </p:nvSpPr>
        <p:spPr>
          <a:xfrm>
            <a:off x="1" y="1725646"/>
            <a:ext cx="4355975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 smtClean="0">
                <a:latin typeface="Candara" panose="020E0502030303020204" pitchFamily="34" charset="0"/>
              </a:rPr>
              <a:t> – </a:t>
            </a:r>
            <a:r>
              <a:rPr lang="el-GR" sz="1600" b="1" dirty="0" smtClean="0"/>
              <a:t>Συστήματα </a:t>
            </a:r>
            <a:r>
              <a:rPr lang="en-US" sz="1600" b="1" dirty="0" smtClean="0"/>
              <a:t>Dim</a:t>
            </a:r>
            <a:r>
              <a:rPr lang="en-US" sz="1600" dirty="0"/>
              <a:t>mer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59" y="2715165"/>
            <a:ext cx="2819048" cy="29714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310032"/>
            <a:ext cx="9021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Διαφορετικοί τύποι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3038976"/>
            <a:ext cx="2752381" cy="23238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220701"/>
            <a:ext cx="2828571" cy="2152381"/>
          </a:xfrm>
          <a:prstGeom prst="rect">
            <a:avLst/>
          </a:prstGeom>
        </p:spPr>
      </p:pic>
      <p:sp>
        <p:nvSpPr>
          <p:cNvPr id="16" name="Rechteck 19"/>
          <p:cNvSpPr/>
          <p:nvPr/>
        </p:nvSpPr>
        <p:spPr>
          <a:xfrm>
            <a:off x="1" y="1725646"/>
            <a:ext cx="4355975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latin typeface="Candara" panose="020E0502030303020204" pitchFamily="34" charset="0"/>
              </a:rPr>
              <a:t>Αισθητήρες</a:t>
            </a:r>
            <a:r>
              <a:rPr lang="de-DE" sz="1600" b="1" dirty="0">
                <a:latin typeface="Candara" panose="020E0502030303020204" pitchFamily="34" charset="0"/>
              </a:rPr>
              <a:t> – </a:t>
            </a:r>
            <a:r>
              <a:rPr lang="el-GR" sz="1600" b="1" dirty="0"/>
              <a:t>Συστήματα </a:t>
            </a:r>
            <a:r>
              <a:rPr lang="en-US" sz="1600" b="1" dirty="0" smtClean="0"/>
              <a:t>Dim</a:t>
            </a:r>
            <a:r>
              <a:rPr lang="en-US" sz="1600" dirty="0"/>
              <a:t>mer</a:t>
            </a:r>
            <a:endParaRPr lang="de-DE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27718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Αισθητήρες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atin typeface="Candara" panose="020E0502030303020204" pitchFamily="34" charset="0"/>
              </a:rPr>
              <a:t>Συστήματα  ελέγχου</a:t>
            </a:r>
            <a:endParaRPr lang="de-DE" sz="24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321004"/>
            <a:ext cx="895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Οι αισθητήρες μειώνουν την κατανάλωση ενέργειας, μειώνοντας το τεχνητό φως όποτε υπάρχει επαρκής και κατάλληλος φυσικός φωτισμός, ιδίως όταν κανένας χρήστης δεν είναι παρών στον χώρο</a:t>
            </a:r>
            <a:r>
              <a:rPr lang="en-US" sz="1600" dirty="0" smtClean="0"/>
              <a:t>. </a:t>
            </a:r>
          </a:p>
          <a:p>
            <a:endParaRPr lang="en-US" sz="1600" dirty="0"/>
          </a:p>
          <a:p>
            <a:endParaRPr lang="el-GR" sz="1600" dirty="0" smtClean="0"/>
          </a:p>
          <a:p>
            <a:r>
              <a:rPr lang="el-GR" sz="1600" dirty="0" smtClean="0"/>
              <a:t>Το παρακάτω διάγραμμα δείχνει την εν δυνάμει εξοικονόμηση που μπορεί να επιτευχθεί σε ένα κτήριο όπου λειτουργούν ταυτόχρονα διαφορετικοί αισθητήρες φωτός.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0" y="4373618"/>
            <a:ext cx="7210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779707" y="1894500"/>
            <a:ext cx="3384376" cy="2758636"/>
            <a:chOff x="5364088" y="908720"/>
            <a:chExt cx="3968130" cy="32444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410079"/>
              <a:ext cx="2619375" cy="17430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643" y="1892747"/>
              <a:ext cx="2314575" cy="1981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25" y="908720"/>
              <a:ext cx="2143125" cy="2143125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Φωτιστικά πάνελ</a:t>
            </a:r>
            <a:endParaRPr lang="de-DE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941" y="1592048"/>
            <a:ext cx="8957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Το</a:t>
            </a:r>
            <a:r>
              <a:rPr lang="en-US" sz="1600" dirty="0" smtClean="0"/>
              <a:t> </a:t>
            </a:r>
            <a:r>
              <a:rPr lang="el-GR" sz="1600" b="1" dirty="0" smtClean="0"/>
              <a:t>φωτιστικό πάνελ</a:t>
            </a:r>
            <a:r>
              <a:rPr lang="en-US" sz="1600" b="1" dirty="0" smtClean="0"/>
              <a:t> </a:t>
            </a:r>
            <a:r>
              <a:rPr lang="el-GR" sz="1600" dirty="0" smtClean="0"/>
              <a:t>είναι ένα </a:t>
            </a:r>
            <a:r>
              <a:rPr lang="el-GR" sz="1600" dirty="0"/>
              <a:t>πλήρες</a:t>
            </a:r>
            <a:r>
              <a:rPr lang="en-US" sz="1600" dirty="0" smtClean="0"/>
              <a:t>, </a:t>
            </a:r>
            <a:r>
              <a:rPr lang="el-GR" sz="1600" dirty="0" smtClean="0"/>
              <a:t>ηλεκτρικό φωτιστικό, που περιλαμβάνει τον/τους λαμπτήρες</a:t>
            </a:r>
            <a:r>
              <a:rPr lang="en-US" sz="1600" dirty="0" smtClean="0"/>
              <a:t>, </a:t>
            </a:r>
            <a:r>
              <a:rPr lang="el-GR" sz="1600" dirty="0" smtClean="0"/>
              <a:t>τον μηχανισμό εισαγωγής τους, καλώδια</a:t>
            </a:r>
            <a:r>
              <a:rPr lang="en-US" sz="1600" dirty="0" smtClean="0"/>
              <a:t>, </a:t>
            </a:r>
            <a:r>
              <a:rPr lang="el-GR" sz="1600" dirty="0" smtClean="0"/>
              <a:t>υποδοχές</a:t>
            </a:r>
            <a:r>
              <a:rPr lang="en-US" sz="1600" dirty="0" smtClean="0"/>
              <a:t>, </a:t>
            </a:r>
            <a:r>
              <a:rPr lang="el-GR" sz="1600" dirty="0" smtClean="0"/>
              <a:t>συστήματα ελέγχου </a:t>
            </a:r>
            <a:r>
              <a:rPr lang="en-US" sz="1600" dirty="0" smtClean="0"/>
              <a:t>(</a:t>
            </a:r>
            <a:r>
              <a:rPr lang="el-GR" sz="1600" dirty="0" smtClean="0"/>
              <a:t>π</a:t>
            </a:r>
            <a:r>
              <a:rPr lang="en-US" sz="1600" dirty="0" smtClean="0"/>
              <a:t>.</a:t>
            </a:r>
            <a:r>
              <a:rPr lang="el-GR" sz="1600" dirty="0" smtClean="0"/>
              <a:t>χ</a:t>
            </a:r>
            <a:r>
              <a:rPr lang="en-US" sz="1600" dirty="0" smtClean="0"/>
              <a:t>. ballast</a:t>
            </a:r>
            <a:r>
              <a:rPr lang="el-GR" sz="1600" dirty="0" smtClean="0"/>
              <a:t>) και ανακλαστήρες για να διαχέεται το φως</a:t>
            </a:r>
            <a:r>
              <a:rPr lang="en-US" sz="1600" dirty="0" smtClean="0"/>
              <a:t>.</a:t>
            </a:r>
            <a:endParaRPr lang="pt-PT" sz="1600" dirty="0"/>
          </a:p>
        </p:txBody>
      </p:sp>
      <p:sp>
        <p:nvSpPr>
          <p:cNvPr id="15" name="Rectangle 14"/>
          <p:cNvSpPr/>
          <p:nvPr/>
        </p:nvSpPr>
        <p:spPr>
          <a:xfrm>
            <a:off x="11842" y="4882515"/>
            <a:ext cx="8950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/>
              <a:t>Το</a:t>
            </a:r>
            <a:r>
              <a:rPr lang="en-US" sz="1600" dirty="0"/>
              <a:t> </a:t>
            </a:r>
            <a:r>
              <a:rPr lang="el-GR" sz="1600" dirty="0"/>
              <a:t>φωτιστικό πάνελ</a:t>
            </a:r>
            <a:r>
              <a:rPr lang="en-US" sz="1600" dirty="0" smtClean="0"/>
              <a:t> </a:t>
            </a:r>
            <a:r>
              <a:rPr lang="el-GR" sz="1600" dirty="0" smtClean="0"/>
              <a:t>διαχέει το φως στον επιθυμητό χώρο</a:t>
            </a:r>
            <a:r>
              <a:rPr lang="en-US" sz="1600" dirty="0" smtClean="0"/>
              <a:t> </a:t>
            </a:r>
            <a:r>
              <a:rPr lang="el-GR" sz="1600" dirty="0" smtClean="0"/>
              <a:t>με τρόπο επαρκή, χωρίς να προκαλεί αντηλιά ή ενόχληση</a:t>
            </a:r>
            <a:r>
              <a:rPr lang="en-US" sz="1600" dirty="0" smtClean="0"/>
              <a:t>. </a:t>
            </a:r>
            <a:r>
              <a:rPr lang="el-GR" sz="1600" dirty="0" smtClean="0"/>
              <a:t>Η επιλογή</a:t>
            </a:r>
            <a:r>
              <a:rPr lang="en-US" sz="1600" dirty="0" smtClean="0"/>
              <a:t> </a:t>
            </a:r>
            <a:r>
              <a:rPr lang="el-GR" sz="1600" dirty="0" smtClean="0"/>
              <a:t>φωτιστικών</a:t>
            </a:r>
            <a:r>
              <a:rPr lang="en-US" sz="1600" dirty="0" smtClean="0"/>
              <a:t> </a:t>
            </a:r>
            <a:r>
              <a:rPr lang="el-GR" sz="1600" dirty="0" smtClean="0"/>
              <a:t>που παράγουν την απαραίτητη φωτεινότητα για την χρήση του χώρου είναι ένα σημαντικό βήμα στον σχεδιασμό φωτιστικών συστημάτων ενεργειακής απόδοσης. </a:t>
            </a:r>
          </a:p>
        </p:txBody>
      </p:sp>
    </p:spTree>
    <p:extLst>
      <p:ext uri="{BB962C8B-B14F-4D97-AF65-F5344CB8AC3E}">
        <p14:creationId xmlns:p14="http://schemas.microsoft.com/office/powerpoint/2010/main" val="3400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52" y="1916832"/>
            <a:ext cx="2743605" cy="187220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Αλογόνου</a:t>
            </a:r>
            <a:endParaRPr lang="de-DE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 smtClean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76872"/>
            <a:ext cx="61912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500" dirty="0" smtClean="0"/>
              <a:t>Οι λάμπες αλογόνου είναι</a:t>
            </a:r>
            <a:r>
              <a:rPr lang="en-GB" sz="1500" dirty="0" smtClean="0"/>
              <a:t>, </a:t>
            </a:r>
            <a:r>
              <a:rPr lang="el-GR" sz="1500" dirty="0" smtClean="0"/>
              <a:t>στην ουσία</a:t>
            </a:r>
            <a:r>
              <a:rPr lang="en-GB" sz="1500" dirty="0" smtClean="0"/>
              <a:t>, </a:t>
            </a:r>
            <a:r>
              <a:rPr lang="el-GR" sz="1500" dirty="0" smtClean="0"/>
              <a:t>προηγμένοι λαμπτήρες πυράκτωσης</a:t>
            </a:r>
            <a:r>
              <a:rPr lang="en-GB" sz="1500" dirty="0" smtClean="0"/>
              <a:t>. </a:t>
            </a:r>
            <a:r>
              <a:rPr lang="el-GR" sz="1500" dirty="0" smtClean="0"/>
              <a:t>Η τεχνολογία τους βασίζεται σε ένα νήμα πυράκτωσης που εκπέμπει φως</a:t>
            </a:r>
            <a:r>
              <a:rPr lang="en-GB" sz="1500" dirty="0" smtClean="0"/>
              <a:t>.  </a:t>
            </a:r>
          </a:p>
          <a:p>
            <a:pPr algn="just"/>
            <a:r>
              <a:rPr lang="el-GR" sz="1500" dirty="0" smtClean="0"/>
              <a:t>Περιέχουν, επίσης, αλογόνο αερίου υψηλής συμπίεσης και επιτρέπει υψηλές θερμοκρασίες</a:t>
            </a:r>
            <a:r>
              <a:rPr lang="en-GB" sz="1500" dirty="0" smtClean="0"/>
              <a:t>. </a:t>
            </a:r>
            <a:r>
              <a:rPr lang="el-GR" sz="1500" dirty="0" smtClean="0"/>
              <a:t>Αντιδρώντας με τους ατμούς του νήματος πυράκτωσης</a:t>
            </a:r>
            <a:r>
              <a:rPr lang="en-GB" sz="1500" dirty="0" smtClean="0"/>
              <a:t>, </a:t>
            </a:r>
            <a:r>
              <a:rPr lang="el-GR" sz="1500" dirty="0" smtClean="0"/>
              <a:t>ενισχύει την αντοχή του και επεκτείνει τη διάρκεια ζωής του λαμπτήρα.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523367"/>
            <a:ext cx="634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500" dirty="0" smtClean="0"/>
          </a:p>
          <a:p>
            <a:r>
              <a:rPr lang="el-GR" sz="1500" dirty="0" smtClean="0"/>
              <a:t>Αν και δεν συνιστάται ευρεία χρήση τους, υπάρχουν αρκετοί τύποι λαμπτήρων αλογόνου σε δημόσια κτήρια</a:t>
            </a:r>
            <a:r>
              <a:rPr lang="pt-PT" sz="1500" dirty="0" smtClean="0"/>
              <a:t>.</a:t>
            </a:r>
          </a:p>
          <a:p>
            <a:pPr lvl="1"/>
            <a:r>
              <a:rPr lang="pt-PT" sz="1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pt-PT" sz="1500" dirty="0" smtClean="0">
                <a:solidFill>
                  <a:schemeClr val="accent3"/>
                </a:solidFill>
              </a:rPr>
              <a:t> </a:t>
            </a:r>
            <a:r>
              <a:rPr lang="el-GR" sz="1500" dirty="0" smtClean="0"/>
              <a:t>Γλόμποι</a:t>
            </a:r>
            <a:r>
              <a:rPr lang="pt-PT" sz="1500" dirty="0" smtClean="0"/>
              <a:t> </a:t>
            </a:r>
            <a:r>
              <a:rPr lang="pt-PT" sz="1500" dirty="0" smtClean="0">
                <a:solidFill>
                  <a:schemeClr val="accent1"/>
                </a:solidFill>
              </a:rPr>
              <a:t>|</a:t>
            </a:r>
            <a:r>
              <a:rPr lang="pt-PT" sz="1500" dirty="0" smtClean="0"/>
              <a:t> </a:t>
            </a:r>
            <a:r>
              <a:rPr lang="el-GR" sz="1500" dirty="0" smtClean="0"/>
              <a:t>ως αναβαθμισμένοι λαμπτήρες </a:t>
            </a:r>
            <a:r>
              <a:rPr lang="el-GR" sz="1500" dirty="0"/>
              <a:t>πυράκτωσης</a:t>
            </a:r>
            <a:endParaRPr lang="pt-PT" sz="1500" dirty="0" smtClean="0"/>
          </a:p>
          <a:p>
            <a:pPr lvl="1"/>
            <a:r>
              <a:rPr lang="pt-PT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500" dirty="0" smtClean="0"/>
              <a:t>Σποτ</a:t>
            </a:r>
            <a:r>
              <a:rPr lang="pt-PT" sz="1500" dirty="0" smtClean="0">
                <a:solidFill>
                  <a:schemeClr val="accent1"/>
                </a:solidFill>
              </a:rPr>
              <a:t>|</a:t>
            </a:r>
            <a:r>
              <a:rPr lang="pt-PT" sz="1500" dirty="0" smtClean="0"/>
              <a:t> </a:t>
            </a:r>
            <a:r>
              <a:rPr lang="el-GR" sz="1500" dirty="0" smtClean="0"/>
              <a:t>υψηλής τάσης</a:t>
            </a:r>
            <a:r>
              <a:rPr lang="pt-PT" sz="1500" dirty="0" smtClean="0"/>
              <a:t> (GU10) </a:t>
            </a:r>
            <a:r>
              <a:rPr lang="el-GR" sz="1500" dirty="0" smtClean="0"/>
              <a:t>και χαμηλής τάσης </a:t>
            </a:r>
            <a:r>
              <a:rPr lang="pt-PT" sz="1500" dirty="0" smtClean="0"/>
              <a:t>(GU5.3) </a:t>
            </a:r>
            <a:endParaRPr lang="el-GR" sz="1500" dirty="0" smtClean="0"/>
          </a:p>
          <a:p>
            <a:pPr lvl="1"/>
            <a:r>
              <a:rPr lang="pt-PT" sz="1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500" dirty="0" smtClean="0"/>
              <a:t>Γραμμικοί</a:t>
            </a:r>
            <a:r>
              <a:rPr lang="pt-PT" sz="1500" dirty="0" smtClean="0"/>
              <a:t> </a:t>
            </a:r>
            <a:r>
              <a:rPr lang="pt-PT" sz="1500" dirty="0" smtClean="0">
                <a:solidFill>
                  <a:schemeClr val="accent1"/>
                </a:solidFill>
              </a:rPr>
              <a:t>|</a:t>
            </a:r>
            <a:r>
              <a:rPr lang="pt-PT" sz="1500" dirty="0" smtClean="0"/>
              <a:t> </a:t>
            </a:r>
            <a:r>
              <a:rPr lang="el-GR" sz="1500" dirty="0" smtClean="0"/>
              <a:t>έχουν μεγάλη ισχύ</a:t>
            </a:r>
            <a:endParaRPr lang="pt-PT" sz="15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66954"/>
              </p:ext>
            </p:extLst>
          </p:nvPr>
        </p:nvGraphicFramePr>
        <p:xfrm>
          <a:off x="6344490" y="3834804"/>
          <a:ext cx="2690621" cy="223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algn="l"/>
                      <a:r>
                        <a:rPr lang="el-GR" sz="1600" b="1" noProof="0" dirty="0" smtClean="0">
                          <a:solidFill>
                            <a:schemeClr val="bg1"/>
                          </a:solidFill>
                        </a:rPr>
                        <a:t>Επιμέρους Χαρακτηριστικά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noProof="0" dirty="0" smtClean="0"/>
                        <a:t>Θερμοκρασία</a:t>
                      </a:r>
                      <a:r>
                        <a:rPr lang="el-GR" sz="1600" baseline="0" noProof="0" dirty="0" smtClean="0"/>
                        <a:t> χρώματος</a:t>
                      </a:r>
                      <a:endParaRPr lang="en-GB" sz="1600" noProof="0" dirty="0" smtClean="0"/>
                    </a:p>
                    <a:p>
                      <a:r>
                        <a:rPr lang="el-GR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Θερμό μόνο </a:t>
                      </a:r>
                      <a:r>
                        <a:rPr lang="en-GB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(“</a:t>
                      </a:r>
                      <a:r>
                        <a:rPr lang="el-GR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κίτρινο</a:t>
                      </a:r>
                      <a:r>
                        <a:rPr lang="en-GB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”)</a:t>
                      </a:r>
                      <a:endParaRPr lang="en-GB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500" noProof="0" dirty="0" smtClean="0"/>
                        <a:t>Δείκτης χρωματικής απόδοσης </a:t>
                      </a:r>
                      <a:r>
                        <a:rPr lang="en-GB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Maximum (100)</a:t>
                      </a:r>
                      <a:endParaRPr lang="en-GB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noProof="0" dirty="0" smtClean="0"/>
                        <a:t>Ενεργειακή</a:t>
                      </a:r>
                      <a:r>
                        <a:rPr lang="el-GR" sz="1600" baseline="0" noProof="0" dirty="0" smtClean="0"/>
                        <a:t> απόδοση</a:t>
                      </a:r>
                      <a:endParaRPr lang="en-GB" sz="1600" noProof="0" dirty="0" smtClean="0"/>
                    </a:p>
                    <a:p>
                      <a:r>
                        <a:rPr lang="el-GR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Κατηγορία </a:t>
                      </a:r>
                      <a:r>
                        <a:rPr lang="en-GB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</a:t>
                      </a:r>
                      <a:r>
                        <a:rPr lang="el-GR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– στην καλύτερη</a:t>
                      </a:r>
                      <a:endParaRPr lang="en-GB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3051" y="5093028"/>
            <a:ext cx="418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Οι λαμπτήρες αλογόνου είναι η λιγότερο αποτελεσματική τεχνολογία φωτισμού που κυκλοφορεί στην Ευρωπαϊκή αγορά.</a:t>
            </a:r>
          </a:p>
        </p:txBody>
      </p:sp>
      <p:sp>
        <p:nvSpPr>
          <p:cNvPr id="16" name="Oval 8"/>
          <p:cNvSpPr/>
          <p:nvPr/>
        </p:nvSpPr>
        <p:spPr>
          <a:xfrm>
            <a:off x="481525" y="5000695"/>
            <a:ext cx="4953691" cy="1060370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24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Candara" panose="020E0502030303020204" pitchFamily="34" charset="0"/>
              </a:rPr>
              <a:t>Φωτιστικά πάνελ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6275" y="1941525"/>
            <a:ext cx="8954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Υπάρχουν πολύ τύποι φωτιστικών πάνελ που μπορεί να χρησιμοποιηθούν σε κτήρια υπηρεσιών</a:t>
            </a:r>
            <a:r>
              <a:rPr lang="en-US" sz="1600" dirty="0" smtClean="0"/>
              <a:t>, </a:t>
            </a:r>
            <a:r>
              <a:rPr lang="el-GR" sz="1600" dirty="0" smtClean="0"/>
              <a:t>(π.χ. αδιαφανή ή ημιδιαφανή), και ποικίλλουν αρκετά αναλόγως με τον τύπο της πηγής φωτός. </a:t>
            </a:r>
          </a:p>
          <a:p>
            <a:pPr algn="just"/>
            <a:endParaRPr lang="en-US" sz="1600" dirty="0"/>
          </a:p>
          <a:p>
            <a:pPr algn="just"/>
            <a:r>
              <a:rPr lang="el-GR" sz="1600" dirty="0" smtClean="0"/>
              <a:t>Χαρακτηριστικά παραδείγματα</a:t>
            </a:r>
            <a:r>
              <a:rPr lang="en-US" sz="1600" dirty="0" smtClean="0"/>
              <a:t>:</a:t>
            </a:r>
            <a:endParaRPr lang="pt-PT" sz="1600" dirty="0" smtClean="0"/>
          </a:p>
        </p:txBody>
      </p:sp>
      <p:grpSp>
        <p:nvGrpSpPr>
          <p:cNvPr id="3" name="Grupo 2"/>
          <p:cNvGrpSpPr/>
          <p:nvPr/>
        </p:nvGrpSpPr>
        <p:grpSpPr>
          <a:xfrm>
            <a:off x="814781" y="3150964"/>
            <a:ext cx="7562081" cy="2294260"/>
            <a:chOff x="3524895" y="4866182"/>
            <a:chExt cx="5619105" cy="136501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895" y="4866182"/>
              <a:ext cx="1407145" cy="136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744" y="4923460"/>
              <a:ext cx="1044575" cy="11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731" y="4923459"/>
              <a:ext cx="1469138" cy="111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868" y="4923459"/>
              <a:ext cx="1469132" cy="1030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2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Candara" panose="020E0502030303020204" pitchFamily="34" charset="0"/>
              </a:rPr>
              <a:t>Φωτιστικά πάνελ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2263425"/>
            <a:ext cx="8950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Η</a:t>
            </a:r>
            <a:r>
              <a:rPr lang="el-GR" sz="1600" b="1" dirty="0" smtClean="0"/>
              <a:t> απόδοση των φωτιστικών πάνελ</a:t>
            </a:r>
            <a:r>
              <a:rPr lang="en-US" sz="1600" b="1" dirty="0" smtClean="0"/>
              <a:t> </a:t>
            </a:r>
            <a:r>
              <a:rPr lang="el-GR" sz="1600" dirty="0" smtClean="0"/>
              <a:t>αναγράφεται από όλους τους γνωστούς κατασκευαστές στην περιγραφή των τεχνικών τους χαρακτηριστικών και αναφέρεται ως συντελεστής απόδοσης φωτεινότητας </a:t>
            </a:r>
            <a:r>
              <a:rPr lang="en-US" sz="1600" dirty="0" smtClean="0"/>
              <a:t>Light </a:t>
            </a:r>
            <a:r>
              <a:rPr lang="en-US" sz="1600" dirty="0"/>
              <a:t>Output Ratio (</a:t>
            </a:r>
            <a:r>
              <a:rPr lang="en-US" sz="1600" b="1" dirty="0"/>
              <a:t>LOR</a:t>
            </a:r>
            <a:r>
              <a:rPr lang="en-US" sz="1600" dirty="0" smtClean="0"/>
              <a:t>). 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l-GR" sz="1600" dirty="0" smtClean="0"/>
              <a:t>Το</a:t>
            </a:r>
            <a:r>
              <a:rPr lang="el-GR" sz="1600" b="1" dirty="0" smtClean="0"/>
              <a:t> </a:t>
            </a:r>
            <a:r>
              <a:rPr lang="en-US" sz="1600" b="1" dirty="0" smtClean="0"/>
              <a:t>LOR</a:t>
            </a:r>
            <a:r>
              <a:rPr lang="en-US" sz="1600" dirty="0" smtClean="0"/>
              <a:t> </a:t>
            </a:r>
            <a:r>
              <a:rPr lang="el-GR" sz="1600" dirty="0" smtClean="0"/>
              <a:t>είναι ο λόγος του συνολικού εκπεμπόμενου φωτός ενός φωτιστικού πάνελ</a:t>
            </a:r>
            <a:r>
              <a:rPr lang="en-US" sz="1600" dirty="0" smtClean="0"/>
              <a:t> </a:t>
            </a:r>
            <a:r>
              <a:rPr lang="el-GR" sz="1600" dirty="0" smtClean="0"/>
              <a:t>προς το εκπεμπόμενο φως του κάθε λαμπτήρα ξεχωριστά</a:t>
            </a:r>
            <a:r>
              <a:rPr lang="en-US" sz="1600" dirty="0" smtClean="0"/>
              <a:t>. </a:t>
            </a:r>
            <a:r>
              <a:rPr lang="el-GR" sz="1600" dirty="0" smtClean="0"/>
              <a:t>Η καλύτερη επιλογή είναι τα πάνελ με την μεγαλύτερη εκπομπή φωτός</a:t>
            </a:r>
            <a:r>
              <a:rPr lang="en-US" sz="1600" dirty="0" smtClean="0"/>
              <a:t>.</a:t>
            </a:r>
            <a:endParaRPr lang="pt-P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77924" y="4636273"/>
                <a:ext cx="3374271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𝐿𝑂𝑅</m:t>
                      </m:r>
                      <m:r>
                        <a:rPr lang="pt-PT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𝑙𝑢𝑚𝑖𝑛𝑎𝑖𝑟𝑒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𝑏𝑎𝑟𝑒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𝑛𝑎𝑘𝑒𝑑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𝑙𝑎𝑚𝑝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17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24" y="4636273"/>
                <a:ext cx="3374271" cy="6717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9"/>
          <p:cNvSpPr/>
          <p:nvPr/>
        </p:nvSpPr>
        <p:spPr>
          <a:xfrm>
            <a:off x="-1" y="1725645"/>
            <a:ext cx="2642196" cy="5377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latin typeface="Candara" panose="020E0502030303020204" pitchFamily="34" charset="0"/>
              </a:rPr>
              <a:t>Παράγοντες απόδοσης</a:t>
            </a:r>
            <a:endParaRPr lang="de-DE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66" y="3239310"/>
            <a:ext cx="6086068" cy="28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Candara" panose="020E0502030303020204" pitchFamily="34" charset="0"/>
              </a:rPr>
              <a:t>Φωτιστικά πάνελ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326298"/>
            <a:ext cx="895073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700" dirty="0" smtClean="0"/>
              <a:t>Ο</a:t>
            </a:r>
            <a:r>
              <a:rPr lang="el-GR" sz="1700" b="1" dirty="0" smtClean="0"/>
              <a:t> συντελεστής απόδοσης των φωτιστικών πάνελ</a:t>
            </a:r>
            <a:r>
              <a:rPr lang="en-US" sz="1700" b="1" dirty="0" smtClean="0"/>
              <a:t> </a:t>
            </a:r>
            <a:r>
              <a:rPr lang="el-GR" sz="1700" dirty="0" smtClean="0"/>
              <a:t>(</a:t>
            </a:r>
            <a:r>
              <a:rPr lang="en-US" sz="1700" b="1" dirty="0" smtClean="0"/>
              <a:t>LEF</a:t>
            </a:r>
            <a:r>
              <a:rPr lang="el-GR" sz="1700" b="1" dirty="0" smtClean="0"/>
              <a:t>:</a:t>
            </a:r>
            <a:r>
              <a:rPr lang="en-US" sz="1700" b="1" dirty="0" smtClean="0"/>
              <a:t> </a:t>
            </a:r>
            <a:r>
              <a:rPr lang="en-US" sz="1700" b="1" dirty="0"/>
              <a:t>Luminaire </a:t>
            </a:r>
            <a:r>
              <a:rPr lang="en-US" sz="1700" b="1" dirty="0" smtClean="0"/>
              <a:t>efficacy factor)</a:t>
            </a:r>
            <a:r>
              <a:rPr lang="el-GR" sz="1700" dirty="0"/>
              <a:t> </a:t>
            </a:r>
            <a:r>
              <a:rPr lang="el-GR" sz="1700" dirty="0" smtClean="0"/>
              <a:t>ισούται με την φωτεινότητα σε </a:t>
            </a:r>
            <a:r>
              <a:rPr lang="en-US" sz="1700" dirty="0" smtClean="0"/>
              <a:t>lumen </a:t>
            </a:r>
            <a:r>
              <a:rPr lang="el-GR" sz="1700" dirty="0" smtClean="0"/>
              <a:t>προς την καταναλισκόμενη ηλεκτρική ενέργεια</a:t>
            </a:r>
            <a:r>
              <a:rPr lang="en-US" sz="1700" dirty="0" smtClean="0"/>
              <a:t>. </a:t>
            </a:r>
            <a:r>
              <a:rPr lang="el-GR" sz="1700" dirty="0" smtClean="0"/>
              <a:t>Όσο πιο υψηλός είναι ο </a:t>
            </a:r>
            <a:r>
              <a:rPr lang="en-US" sz="1700" dirty="0" smtClean="0"/>
              <a:t>LEF, </a:t>
            </a:r>
            <a:r>
              <a:rPr lang="el-GR" sz="1700" dirty="0" smtClean="0"/>
              <a:t>τόσο πιο αποδοτικό είναι το φωτιστικό</a:t>
            </a:r>
            <a:r>
              <a:rPr lang="en-US" sz="1700" dirty="0" smtClean="0"/>
              <a:t>.</a:t>
            </a:r>
            <a:endParaRPr lang="pt-PT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3424" y="4233623"/>
                <a:ext cx="2661241" cy="64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𝐿𝐸𝐹</m:t>
                      </m:r>
                      <m:r>
                        <a:rPr lang="pt-PT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𝐿𝑂𝑅</m:t>
                          </m:r>
                          <m: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𝑙𝑎𝑚𝑝</m:t>
                              </m:r>
                            </m:sub>
                          </m:sSub>
                          <m: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𝐵𝐹</m:t>
                          </m:r>
                        </m:num>
                        <m:den>
                          <m:sSub>
                            <m:sSubPr>
                              <m:ctrlP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17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4" y="4233623"/>
                <a:ext cx="2661241" cy="6421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9"/>
          <p:cNvSpPr/>
          <p:nvPr/>
        </p:nvSpPr>
        <p:spPr>
          <a:xfrm>
            <a:off x="0" y="1725646"/>
            <a:ext cx="24837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Παράγοντες απόδοσης</a:t>
            </a:r>
            <a:endParaRPr lang="de-DE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Candara" panose="020E0502030303020204" pitchFamily="34" charset="0"/>
              </a:rPr>
              <a:t>Φωτιστικά πάνελ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44" y="1835175"/>
            <a:ext cx="5105003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Τα φωτιστικά πάνελ συνήθως πωλούνται με ενσωματωμένους ή έξτρα λαμπτήρες.</a:t>
            </a:r>
          </a:p>
          <a:p>
            <a:pPr algn="just"/>
            <a:r>
              <a:rPr lang="el-GR" sz="1600" dirty="0" smtClean="0"/>
              <a:t>Ο αγοραστής πρέπει να ενημερώνεται σχετικά με την συμβατότητα των πάνελ και την απόδοση των λαμπτήρων που μπορούν να χρησιμοποιηθούν στο φωτιστικό.</a:t>
            </a:r>
          </a:p>
          <a:p>
            <a:pPr algn="just"/>
            <a:r>
              <a:rPr lang="el-GR" sz="1600" dirty="0" smtClean="0"/>
              <a:t>Πρέπει να τονιστεί πως η περιγραφή στην συσκευασία δεν ανταποκρίνεται στην απόδοση του φωτιστικού.</a:t>
            </a:r>
          </a:p>
          <a:p>
            <a:pPr algn="just"/>
            <a:endParaRPr lang="en-US" sz="1600" dirty="0"/>
          </a:p>
          <a:p>
            <a:pPr>
              <a:spcAft>
                <a:spcPts val="200"/>
              </a:spcAft>
            </a:pPr>
            <a:r>
              <a:rPr lang="el-GR" sz="1600" dirty="0" smtClean="0"/>
              <a:t>Επίσης, κατά την αγορά πρέπει να ληφθούν υπόψη τα εξής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1600" dirty="0"/>
              <a:t> </a:t>
            </a:r>
            <a:r>
              <a:rPr lang="el-GR" sz="1600" dirty="0" smtClean="0"/>
              <a:t>υψηλό ποσοστό απόδοσης</a:t>
            </a:r>
            <a:r>
              <a:rPr lang="en-US" sz="1600" dirty="0" smtClean="0"/>
              <a:t> </a:t>
            </a:r>
            <a:r>
              <a:rPr lang="en-US" sz="1600" dirty="0"/>
              <a:t>(&gt; 80%)</a:t>
            </a:r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τον καλύτερο δυνατό ανακλαστήρα</a:t>
            </a:r>
            <a:endParaRPr lang="en-US" sz="1600" dirty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1600" dirty="0"/>
              <a:t> </a:t>
            </a:r>
            <a:r>
              <a:rPr lang="el-GR" sz="1600" dirty="0" smtClean="0"/>
              <a:t>την υψηλότερη δυνατή </a:t>
            </a:r>
            <a:r>
              <a:rPr lang="el-GR" sz="1600" dirty="0"/>
              <a:t>φωτεινή ροή</a:t>
            </a:r>
            <a:endParaRPr lang="pt-PT" sz="1600" dirty="0"/>
          </a:p>
          <a:p>
            <a:pPr algn="just"/>
            <a:endParaRPr lang="pt-PT" sz="17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391" y="1412776"/>
            <a:ext cx="3521365" cy="23700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718" y="3460667"/>
            <a:ext cx="3542857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Candara" panose="020E0502030303020204" pitchFamily="34" charset="0"/>
              </a:rPr>
              <a:t>Φωτιστικά πάνελ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6289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357738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Οι περιγραφές</a:t>
            </a:r>
            <a:r>
              <a:rPr lang="el-GR" sz="1600" b="1" dirty="0" smtClean="0">
                <a:solidFill>
                  <a:srgbClr val="FF0000"/>
                </a:solidFill>
              </a:rPr>
              <a:t> </a:t>
            </a:r>
            <a:r>
              <a:rPr lang="el-GR" sz="1600" b="1" dirty="0" smtClean="0"/>
              <a:t>περιλαμβάνουν</a:t>
            </a:r>
            <a:r>
              <a:rPr lang="en-GB" sz="1600" b="1" dirty="0" smtClean="0"/>
              <a:t>:</a:t>
            </a:r>
          </a:p>
          <a:p>
            <a:endParaRPr lang="pt-PT" sz="1600" dirty="0" smtClean="0"/>
          </a:p>
          <a:p>
            <a:pPr marL="400050" indent="-400050">
              <a:buAutoNum type="romanUcPeriod"/>
            </a:pPr>
            <a:r>
              <a:rPr lang="el-GR" sz="1600" dirty="0" smtClean="0"/>
              <a:t>Το όνομα του προμηθευτή</a:t>
            </a:r>
            <a:endParaRPr lang="pt-PT" sz="1600" dirty="0" smtClean="0"/>
          </a:p>
          <a:p>
            <a:pPr marL="400050" indent="-400050">
              <a:buAutoNum type="romanUcPeriod"/>
            </a:pPr>
            <a:r>
              <a:rPr lang="el-GR" sz="1600" dirty="0" smtClean="0"/>
              <a:t>Το όνομα του μοντέλου του προμηθευτή</a:t>
            </a:r>
          </a:p>
          <a:p>
            <a:pPr marL="400050" indent="-400050">
              <a:buAutoNum type="romanUcPeriod"/>
            </a:pPr>
            <a:r>
              <a:rPr lang="el-GR" sz="1600" dirty="0" smtClean="0"/>
              <a:t>Τις </a:t>
            </a:r>
            <a:r>
              <a:rPr lang="el-GR" sz="1600" dirty="0"/>
              <a:t>κατηγορίες απόδοσης των συμβατών λαμπτήρων</a:t>
            </a:r>
            <a:endParaRPr lang="en-US" sz="1600" dirty="0" smtClean="0"/>
          </a:p>
          <a:p>
            <a:pPr marL="400050" indent="-400050">
              <a:buAutoNum type="romanUcPeriod"/>
            </a:pPr>
            <a:r>
              <a:rPr lang="el-GR" sz="1600" dirty="0" smtClean="0"/>
              <a:t>Τον τύπο των λαμπτήρων που περιέχει (αν περιέχει)</a:t>
            </a:r>
            <a:endParaRPr lang="pt-PT" sz="1600" dirty="0"/>
          </a:p>
        </p:txBody>
      </p:sp>
      <p:sp>
        <p:nvSpPr>
          <p:cNvPr id="15" name="Rechteck 19"/>
          <p:cNvSpPr/>
          <p:nvPr/>
        </p:nvSpPr>
        <p:spPr>
          <a:xfrm>
            <a:off x="-1" y="1556792"/>
            <a:ext cx="2699793" cy="528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Περιγραφές συσκευασίας</a:t>
            </a:r>
            <a:endParaRPr lang="de-DE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950565"/>
            <a:ext cx="3183192" cy="20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179388" y="6479625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9"/>
          <p:cNvSpPr/>
          <p:nvPr/>
        </p:nvSpPr>
        <p:spPr>
          <a:xfrm>
            <a:off x="178369" y="3068960"/>
            <a:ext cx="8786244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WP5: </a:t>
            </a:r>
            <a:r>
              <a:rPr lang="el-GR" sz="2800" b="1" dirty="0">
                <a:latin typeface="Arial "/>
              </a:rPr>
              <a:t>Ανάπτυξη Δεξιοτήτων σε Δήμους</a:t>
            </a:r>
            <a:endParaRPr lang="en-US" sz="2800" b="1" dirty="0">
              <a:latin typeface="Arial "/>
            </a:endParaRPr>
          </a:p>
        </p:txBody>
      </p:sp>
      <p:pic>
        <p:nvPicPr>
          <p:cNvPr id="14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724" y="5791996"/>
            <a:ext cx="1008113" cy="6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"/>
          <p:cNvSpPr txBox="1"/>
          <p:nvPr/>
        </p:nvSpPr>
        <p:spPr>
          <a:xfrm>
            <a:off x="107504" y="6525344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CERTUS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All Rights Reserved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agreement no.: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620906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458112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Τεχνολογίες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Συστήματα Φωτισμού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53916" y="2264090"/>
            <a:ext cx="618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otum" panose="020B0600000101010101" pitchFamily="34" charset="-127"/>
              </a:rPr>
              <a:t>Εκπαιδευτικό Υλικό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otum" panose="020B0600000101010101" pitchFamily="34" charset="-127"/>
              </a:rPr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9" r="8414"/>
          <a:stretch/>
        </p:blipFill>
        <p:spPr bwMode="auto">
          <a:xfrm>
            <a:off x="0" y="-27384"/>
            <a:ext cx="9144000" cy="19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ER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7693"/>
            <a:ext cx="16383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61234"/>
              </p:ext>
            </p:extLst>
          </p:nvPr>
        </p:nvGraphicFramePr>
        <p:xfrm>
          <a:off x="5354" y="2276872"/>
          <a:ext cx="9175158" cy="409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Υπέρ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Έντονος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φωτισμός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Άριστη χρωματική απόδοση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7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Δεν απαιτείται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χρόνος προθέρμανσης για να επιτευχθεί μέγιστη φωτεινότητα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Λάμπες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immable  (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από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έως 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της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φωτεινής ροής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4136">
                <a:tc gridSpan="2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Κατά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Χαμηλή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απόδοση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επομένως υψηλή κατανάλωση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φορές μεγαλύτερη από άλλες τεχνολογίες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700" b="0" i="0" kern="120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Μικρή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διάρκεια ζωής 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συνήθως μεταξύ 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3.000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ωρών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Υψηλή θερμοκρασία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στην επιφάνεια της λάμπας 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ενδεχόμενο κάψιμο στην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αφή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Παρά την αρχική χαμηλή τιμή, το συνολικό κόστος είναι υψηλότερο, συγκρινόμενο με την διάρκεια ζωής άλλων τεχνολογιών.</a:t>
                      </a:r>
                      <a:endParaRPr lang="pt-PT" sz="17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21" y="3563068"/>
            <a:ext cx="1084560" cy="108456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bg1"/>
                </a:solidFill>
                <a:latin typeface="Candara" panose="020E0502030303020204" pitchFamily="34" charset="0"/>
              </a:rPr>
              <a:t>Αλογόνου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2" y="3539450"/>
            <a:ext cx="678429" cy="1130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5" y="3338735"/>
            <a:ext cx="1528705" cy="1150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03" y="3563068"/>
            <a:ext cx="1150954" cy="1150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85606"/>
            <a:ext cx="1107098" cy="1107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72" y="3790793"/>
            <a:ext cx="2026832" cy="6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latin typeface="Candara" panose="020E0502030303020204" pitchFamily="34" charset="0"/>
              </a:rPr>
              <a:t>Φθορίου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504" y="2060848"/>
            <a:ext cx="2366296" cy="19069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2276872"/>
            <a:ext cx="6670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Χωρίζονται σε δύο κατηγορίες λαμπτήρων</a:t>
            </a:r>
            <a:r>
              <a:rPr lang="en-US" sz="1600" dirty="0" smtClean="0"/>
              <a:t>: </a:t>
            </a:r>
            <a:r>
              <a:rPr lang="el-GR" sz="1600" u="sng" dirty="0" smtClean="0"/>
              <a:t>γραμμικοί</a:t>
            </a:r>
            <a:r>
              <a:rPr lang="en-US" sz="1600" dirty="0" smtClean="0"/>
              <a:t> </a:t>
            </a:r>
            <a:r>
              <a:rPr lang="el-GR" sz="1600" dirty="0" smtClean="0"/>
              <a:t>και </a:t>
            </a:r>
            <a:r>
              <a:rPr lang="en-US" sz="1600" u="sng" dirty="0" smtClean="0"/>
              <a:t>compact</a:t>
            </a:r>
            <a:r>
              <a:rPr lang="en-US" sz="1600" dirty="0" smtClean="0"/>
              <a:t>. </a:t>
            </a:r>
          </a:p>
          <a:p>
            <a:pPr algn="just"/>
            <a:endParaRPr lang="en-US" sz="1600" b="1" dirty="0"/>
          </a:p>
          <a:p>
            <a:pPr algn="just"/>
            <a:r>
              <a:rPr lang="el-GR" sz="1600" b="1" dirty="0" smtClean="0"/>
              <a:t>Γραμμικοί λαμπτήρες φθορίου </a:t>
            </a:r>
            <a:r>
              <a:rPr lang="en-US" sz="1600" b="1" dirty="0" smtClean="0"/>
              <a:t>(LFL)</a:t>
            </a:r>
            <a:r>
              <a:rPr lang="el-GR" sz="1600" b="1" dirty="0"/>
              <a:t>:</a:t>
            </a:r>
            <a:r>
              <a:rPr lang="en-US" sz="1600" b="1" dirty="0" smtClean="0"/>
              <a:t> </a:t>
            </a:r>
            <a:r>
              <a:rPr lang="el-GR" sz="1600" dirty="0" smtClean="0"/>
              <a:t>είναι σωληνοειδείς και έχουν εξωτερικό </a:t>
            </a:r>
            <a:r>
              <a:rPr lang="en-US" sz="1600" dirty="0" smtClean="0"/>
              <a:t>ballast (</a:t>
            </a:r>
            <a:r>
              <a:rPr lang="el-GR" sz="1600" dirty="0" smtClean="0"/>
              <a:t>συσκευή που ελέγχει τον λαμπτήρα</a:t>
            </a:r>
            <a:r>
              <a:rPr lang="en-US" sz="1600" dirty="0" smtClean="0"/>
              <a:t>). </a:t>
            </a:r>
            <a:r>
              <a:rPr lang="el-GR" sz="1600" dirty="0" smtClean="0"/>
              <a:t>Οι </a:t>
            </a:r>
            <a:r>
              <a:rPr lang="en-US" sz="1600" dirty="0" smtClean="0"/>
              <a:t>Compact </a:t>
            </a:r>
            <a:r>
              <a:rPr lang="el-GR" sz="1600" dirty="0" smtClean="0"/>
              <a:t>δεν είναι γραμμικοί και μπορεί είτε να έχουν εξωτερικό </a:t>
            </a:r>
            <a:r>
              <a:rPr lang="en-US" sz="1600" dirty="0" smtClean="0"/>
              <a:t>ballast </a:t>
            </a:r>
            <a:r>
              <a:rPr lang="el-GR" sz="1600" dirty="0" smtClean="0"/>
              <a:t>και πρίζα τύπου με ακίδες</a:t>
            </a:r>
            <a:r>
              <a:rPr lang="en-US" sz="16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pin-base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ή να έχουν ενσωματωμένο </a:t>
            </a:r>
            <a:r>
              <a:rPr lang="en-US" sz="1600" dirty="0" smtClean="0"/>
              <a:t>ballast </a:t>
            </a:r>
            <a:r>
              <a:rPr lang="el-GR" sz="1600" dirty="0" smtClean="0"/>
              <a:t>και πρίζα τύπου</a:t>
            </a:r>
            <a:r>
              <a:rPr lang="en-US" sz="16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Edison socket</a:t>
            </a:r>
            <a:r>
              <a:rPr lang="el-GR" sz="1600" dirty="0" smtClean="0"/>
              <a:t>)</a:t>
            </a:r>
            <a:r>
              <a:rPr lang="en-US" sz="1600" dirty="0" smtClean="0"/>
              <a:t>. </a:t>
            </a:r>
            <a:r>
              <a:rPr lang="el-GR" sz="1600" dirty="0" smtClean="0"/>
              <a:t>Σε αυτήν την περίπτωση ονομάζονται</a:t>
            </a:r>
            <a:r>
              <a:rPr lang="en-US" sz="1600" dirty="0" smtClean="0"/>
              <a:t> </a:t>
            </a:r>
            <a:r>
              <a:rPr lang="en-US" sz="1600" b="1" dirty="0" smtClean="0"/>
              <a:t>Compact </a:t>
            </a:r>
            <a:r>
              <a:rPr lang="en-US" sz="1600" b="1" dirty="0" err="1" smtClean="0"/>
              <a:t>Fluorecent</a:t>
            </a:r>
            <a:r>
              <a:rPr lang="en-US" sz="1600" b="1" dirty="0" smtClean="0"/>
              <a:t> Lamps (CFL)</a:t>
            </a:r>
            <a:r>
              <a:rPr lang="en-US" sz="1600" dirty="0" smtClean="0"/>
              <a:t>, </a:t>
            </a:r>
            <a:r>
              <a:rPr lang="el-GR" sz="1600" dirty="0" smtClean="0"/>
              <a:t>ή κοινώς </a:t>
            </a:r>
            <a:r>
              <a:rPr lang="en-US" sz="1600" dirty="0" smtClean="0"/>
              <a:t>“</a:t>
            </a:r>
            <a:r>
              <a:rPr lang="el-GR" sz="1600" dirty="0" smtClean="0"/>
              <a:t>λαμπτήρες εξοικονόμησης ενέργειας</a:t>
            </a:r>
            <a:r>
              <a:rPr lang="en-US" sz="1600" dirty="0" smtClean="0"/>
              <a:t>”. </a:t>
            </a:r>
          </a:p>
          <a:p>
            <a:pPr algn="just"/>
            <a:endParaRPr lang="pt-PT" sz="1600" dirty="0" smtClean="0"/>
          </a:p>
          <a:p>
            <a:pPr algn="just"/>
            <a:r>
              <a:rPr lang="el-GR" sz="1600" dirty="0" smtClean="0"/>
              <a:t>Και οι δύο τύποι λειτουργούν με τον ίδιο τρόπο</a:t>
            </a:r>
            <a:r>
              <a:rPr lang="pt-PT" sz="1600" dirty="0" smtClean="0"/>
              <a:t>. </a:t>
            </a:r>
            <a:r>
              <a:rPr lang="el-GR" sz="1600" dirty="0" smtClean="0"/>
              <a:t>Περιέχουν υδράργυρο και ένα στρώμα φθορίου, με διάφορους τύπους φωσφόρου στο εσωτερικό</a:t>
            </a:r>
            <a:r>
              <a:rPr lang="pt-PT" sz="1600" dirty="0" smtClean="0"/>
              <a:t>. </a:t>
            </a:r>
            <a:r>
              <a:rPr lang="el-GR" sz="1600" dirty="0" smtClean="0"/>
              <a:t>Η εφαρμογή ισχύος προκαλεί την εξαέρωση του υδράργυρου και εκπέμπει </a:t>
            </a:r>
            <a:r>
              <a:rPr lang="el-GR" sz="1600" dirty="0"/>
              <a:t>υπεριώδη ακτινοβολία </a:t>
            </a:r>
            <a:r>
              <a:rPr lang="el-GR" sz="1600" dirty="0" smtClean="0"/>
              <a:t>που θα μετατραπεί σε λευκό φως όταν έρθει σε επαφή με το στρώμα φθορίου</a:t>
            </a:r>
            <a:r>
              <a:rPr lang="pt-PT" sz="1600" dirty="0" smtClean="0"/>
              <a:t>. </a:t>
            </a:r>
            <a:r>
              <a:rPr lang="el-GR" sz="1600" dirty="0" smtClean="0"/>
              <a:t>Η θερμοκρασία χρώματος του λαμπτήρα εξαρτάται από την σύνθεση του στρώματος</a:t>
            </a:r>
            <a:r>
              <a:rPr lang="pt-PT" sz="1600" dirty="0" smtClean="0"/>
              <a:t>.</a:t>
            </a:r>
            <a:endParaRPr lang="pt-PT" sz="1600" dirty="0"/>
          </a:p>
          <a:p>
            <a:pPr algn="just"/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0" y="4039975"/>
            <a:ext cx="235105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8853" y="776714"/>
            <a:ext cx="2592288" cy="259228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Φθορίου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276872"/>
            <a:ext cx="6191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Οι </a:t>
            </a:r>
            <a:r>
              <a:rPr lang="el-GR" sz="1600" b="1" dirty="0" smtClean="0"/>
              <a:t>Γραμμικοί </a:t>
            </a:r>
            <a:r>
              <a:rPr lang="el-GR" sz="1600" b="1" dirty="0"/>
              <a:t>λαμπτήρες </a:t>
            </a:r>
            <a:r>
              <a:rPr lang="el-GR" sz="1600" b="1" dirty="0" smtClean="0"/>
              <a:t>φθορίου </a:t>
            </a:r>
            <a:r>
              <a:rPr lang="el-GR" sz="1600" dirty="0" smtClean="0"/>
              <a:t>χρησιμοποιούνται ευρέως σε κτήρια υπηρεσιών</a:t>
            </a:r>
            <a:r>
              <a:rPr lang="pt-PT" sz="1600" dirty="0" smtClean="0"/>
              <a:t>.  </a:t>
            </a:r>
            <a:r>
              <a:rPr lang="el-GR" sz="1600" dirty="0" smtClean="0"/>
              <a:t>Λόγω της έμμεσης κατανομής φωτός και της υψηλής φωτεινής ροής</a:t>
            </a:r>
            <a:r>
              <a:rPr lang="pt-PT" sz="1600" dirty="0" smtClean="0"/>
              <a:t>, </a:t>
            </a:r>
            <a:r>
              <a:rPr lang="el-GR" sz="1600" dirty="0" smtClean="0"/>
              <a:t>ενσωματώνονται στην οροφή και μπορούν να καλύψουν τις ανάγκες ενός μεγάλου ανοιχτού χώρου.</a:t>
            </a:r>
            <a:endParaRPr lang="pt-PT" sz="1600" dirty="0"/>
          </a:p>
        </p:txBody>
      </p:sp>
      <p:sp>
        <p:nvSpPr>
          <p:cNvPr id="15" name="Rectangle 14"/>
          <p:cNvSpPr/>
          <p:nvPr/>
        </p:nvSpPr>
        <p:spPr>
          <a:xfrm>
            <a:off x="107504" y="3369003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Ανάλογα με την διάμετρο του σωλήνα διακρίνονται</a:t>
            </a:r>
            <a:r>
              <a:rPr lang="pt-PT" sz="1600" dirty="0" smtClean="0"/>
              <a:t>:</a:t>
            </a:r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pt-PT" sz="1600" dirty="0" smtClean="0">
                <a:solidFill>
                  <a:schemeClr val="accent3"/>
                </a:solidFill>
              </a:rPr>
              <a:t> </a:t>
            </a:r>
            <a:r>
              <a:rPr lang="pt-PT" sz="1600" dirty="0" smtClean="0"/>
              <a:t>T5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16 mm (</a:t>
            </a:r>
            <a:r>
              <a:rPr lang="el-GR" sz="1600" dirty="0" smtClean="0"/>
              <a:t>με την μεγαλύτερη απόδοση</a:t>
            </a:r>
            <a:r>
              <a:rPr lang="pt-PT" sz="1600" dirty="0" smtClean="0"/>
              <a:t>)</a:t>
            </a:r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pt-PT" sz="1600" dirty="0" smtClean="0"/>
              <a:t>T8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26 mm</a:t>
            </a:r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pt-PT" sz="1600" dirty="0" smtClean="0"/>
              <a:t>T10 </a:t>
            </a:r>
            <a:r>
              <a:rPr lang="pt-PT" sz="1600" dirty="0" smtClean="0">
                <a:solidFill>
                  <a:schemeClr val="accent1"/>
                </a:solidFill>
              </a:rPr>
              <a:t>|</a:t>
            </a:r>
            <a:r>
              <a:rPr lang="pt-PT" sz="1600" dirty="0" smtClean="0"/>
              <a:t> 33,5 mm (</a:t>
            </a:r>
            <a:r>
              <a:rPr lang="el-GR" sz="1600" dirty="0" smtClean="0"/>
              <a:t>με την μικρότερη απόδοση εκ των τριών</a:t>
            </a:r>
            <a:r>
              <a:rPr lang="pt-PT" sz="1600" dirty="0" smtClean="0"/>
              <a:t>)</a:t>
            </a:r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pt-PT" sz="1600" dirty="0" smtClean="0"/>
              <a:t>T12 </a:t>
            </a:r>
            <a:r>
              <a:rPr lang="pt-PT" sz="1600" dirty="0">
                <a:solidFill>
                  <a:schemeClr val="accent1"/>
                </a:solidFill>
              </a:rPr>
              <a:t>|</a:t>
            </a:r>
            <a:r>
              <a:rPr lang="pt-PT" sz="1600" dirty="0"/>
              <a:t> </a:t>
            </a:r>
            <a:r>
              <a:rPr lang="pt-PT" sz="1600" dirty="0" smtClean="0"/>
              <a:t>38 mm (</a:t>
            </a:r>
            <a:r>
              <a:rPr lang="el-GR" sz="1600" dirty="0" smtClean="0"/>
              <a:t>απαγορεύτηκε η κυκλοφορία τους λόγω ανεπάρκειας</a:t>
            </a:r>
            <a:r>
              <a:rPr lang="pt-PT" sz="1600" dirty="0" smtClean="0"/>
              <a:t>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94829"/>
              </p:ext>
            </p:extLst>
          </p:nvPr>
        </p:nvGraphicFramePr>
        <p:xfrm>
          <a:off x="6360520" y="3154616"/>
          <a:ext cx="2690621" cy="306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algn="l"/>
                      <a:r>
                        <a:rPr lang="el-GR" sz="1600" b="1" noProof="0" dirty="0" smtClean="0">
                          <a:solidFill>
                            <a:schemeClr val="bg1"/>
                          </a:solidFill>
                        </a:rPr>
                        <a:t>Επιμέρους Χαρακτηριστικά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noProof="0" dirty="0" smtClean="0"/>
                        <a:t>Θερμοκρασία</a:t>
                      </a:r>
                      <a:r>
                        <a:rPr lang="el-GR" sz="1600" baseline="0" noProof="0" dirty="0" smtClean="0"/>
                        <a:t> χρώματος</a:t>
                      </a:r>
                      <a:endParaRPr lang="en-GB" sz="1600" noProof="0" dirty="0" smtClean="0"/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Κυρίως ψυχρός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(“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μπλε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λευκός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”)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Ballast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Πάντα στο εξωτερικό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Διασπορά</a:t>
                      </a:r>
                      <a:r>
                        <a:rPr lang="el-GR" sz="1600" baseline="0" dirty="0" smtClean="0"/>
                        <a:t> φωτός</a:t>
                      </a:r>
                      <a:endParaRPr lang="pt-PT" sz="1600" dirty="0" smtClean="0"/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Μεγάλου εύρους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Φωτεινή ροή</a:t>
                      </a:r>
                      <a:endParaRPr lang="pt-PT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Συνήθως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υψηλές τιμές </a:t>
                      </a:r>
                      <a:r>
                        <a:rPr lang="pt-PT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lumen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4" y="5006270"/>
            <a:ext cx="1628097" cy="12195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88" y="5006271"/>
            <a:ext cx="1817338" cy="12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38" y="1397460"/>
            <a:ext cx="1759787" cy="175978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Φθορίου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276872"/>
            <a:ext cx="6191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Οι </a:t>
            </a:r>
            <a:r>
              <a:rPr lang="en-US" sz="1600" b="1" dirty="0" smtClean="0"/>
              <a:t>Compact Fluorescent Lamps (CFLs) </a:t>
            </a:r>
            <a:r>
              <a:rPr lang="el-GR" sz="1600" dirty="0" smtClean="0"/>
              <a:t>είναι η ιδανική λύση όταν θέλουμε υψηλή απόδοση με χαμηλό κόστος</a:t>
            </a:r>
            <a:r>
              <a:rPr lang="el-GR" sz="1600" dirty="0"/>
              <a:t> </a:t>
            </a:r>
            <a:r>
              <a:rPr lang="el-GR" sz="1600" dirty="0" smtClean="0"/>
              <a:t>και χαμηλή φωτεινότητα.</a:t>
            </a:r>
            <a:r>
              <a:rPr lang="en-US" sz="1600" dirty="0" smtClean="0"/>
              <a:t> </a:t>
            </a:r>
            <a:r>
              <a:rPr lang="el-GR" sz="1600" dirty="0" smtClean="0"/>
              <a:t>Γι’ αυτό χρησιμοποιούνται όταν οι φωτιστικές απαιτήσεις είναι μεσαίου επιπέδου</a:t>
            </a:r>
            <a:r>
              <a:rPr lang="en-US" sz="1600" dirty="0" smtClean="0"/>
              <a:t>.  </a:t>
            </a:r>
            <a:r>
              <a:rPr lang="el-GR" sz="1600" dirty="0" smtClean="0"/>
              <a:t>Το</a:t>
            </a:r>
            <a:r>
              <a:rPr lang="en-US" sz="1600" dirty="0" smtClean="0"/>
              <a:t> ballast </a:t>
            </a:r>
            <a:r>
              <a:rPr lang="el-GR" sz="1600" dirty="0" smtClean="0"/>
              <a:t>είναι ήδη ενσωματωμένο στον λαμπτήρα</a:t>
            </a:r>
            <a:r>
              <a:rPr lang="en-US" sz="1600" dirty="0" smtClean="0"/>
              <a:t>, </a:t>
            </a:r>
            <a:r>
              <a:rPr lang="el-GR" sz="1600" dirty="0" smtClean="0"/>
              <a:t>και 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/>
              <a:t>αυτό την καθιστά μια εύκολη λύση για ανακαίνιση</a:t>
            </a:r>
            <a:r>
              <a:rPr lang="en-US" sz="16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523362"/>
            <a:ext cx="64442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Υπάρχουν τέσσερις τύποι</a:t>
            </a:r>
            <a:r>
              <a:rPr lang="pt-PT" sz="1600" dirty="0" smtClean="0"/>
              <a:t> CFLs:</a:t>
            </a:r>
          </a:p>
          <a:p>
            <a:endParaRPr lang="pt-PT" sz="1600" dirty="0" smtClean="0"/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pt-PT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 smtClean="0"/>
              <a:t>Γλόμποι</a:t>
            </a:r>
            <a:endParaRPr lang="pt-PT" sz="1600" dirty="0" smtClean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Ράβδος</a:t>
            </a:r>
            <a:endParaRPr lang="pt-PT" sz="1600" dirty="0" smtClean="0"/>
          </a:p>
          <a:p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Σπιράλ</a:t>
            </a:r>
            <a:endParaRPr lang="pt-PT" sz="1600" dirty="0" smtClean="0"/>
          </a:p>
          <a:p>
            <a:r>
              <a:rPr lang="pt-PT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el-GR" sz="1600" dirty="0" smtClean="0"/>
              <a:t>Κερί</a:t>
            </a:r>
            <a:endParaRPr lang="pt-PT" sz="1600" dirty="0"/>
          </a:p>
          <a:p>
            <a:endParaRPr lang="pt-PT" sz="1600" dirty="0" smtClean="0"/>
          </a:p>
          <a:p>
            <a:r>
              <a:rPr lang="el-GR" sz="1600" dirty="0" smtClean="0"/>
              <a:t>Υπάρχουν</a:t>
            </a:r>
            <a:r>
              <a:rPr lang="pt-PT" sz="1600" dirty="0" smtClean="0"/>
              <a:t> </a:t>
            </a:r>
            <a:r>
              <a:rPr lang="el-GR" sz="1600" dirty="0" smtClean="0"/>
              <a:t>επίσης </a:t>
            </a:r>
            <a:r>
              <a:rPr lang="pt-PT" sz="1600" dirty="0" smtClean="0"/>
              <a:t>CFL </a:t>
            </a:r>
            <a:r>
              <a:rPr lang="el-GR" sz="1600" dirty="0" smtClean="0"/>
              <a:t>με ανακλαστήρα</a:t>
            </a:r>
            <a:r>
              <a:rPr lang="pt-PT" sz="1600" dirty="0" smtClean="0"/>
              <a:t> (</a:t>
            </a:r>
            <a:r>
              <a:rPr lang="el-GR" sz="1600" dirty="0" smtClean="0"/>
              <a:t>τύπος </a:t>
            </a:r>
            <a:r>
              <a:rPr lang="pt-PT" sz="1600" dirty="0" smtClean="0"/>
              <a:t>PAR) </a:t>
            </a:r>
            <a:r>
              <a:rPr lang="el-GR" sz="1600" dirty="0" smtClean="0"/>
              <a:t>για να συγκεντρώνει τη ροή του φωτός</a:t>
            </a:r>
            <a:r>
              <a:rPr lang="pt-PT" sz="1600" dirty="0" smtClean="0"/>
              <a:t>, </a:t>
            </a:r>
            <a:r>
              <a:rPr lang="el-GR" sz="1600" dirty="0" smtClean="0"/>
              <a:t>κι έτσι υπάρχει μικρότερη διάχυση στην κατανομή του φωτισμού</a:t>
            </a:r>
            <a:r>
              <a:rPr lang="pt-PT" sz="1600" dirty="0" smtClean="0"/>
              <a:t>. </a:t>
            </a:r>
            <a:r>
              <a:rPr lang="el-GR" sz="1600" dirty="0" smtClean="0"/>
              <a:t>Σήμερα</a:t>
            </a:r>
            <a:r>
              <a:rPr lang="pt-PT" sz="1600" dirty="0" smtClean="0"/>
              <a:t>, </a:t>
            </a:r>
            <a:r>
              <a:rPr lang="el-GR" sz="1600" dirty="0" smtClean="0"/>
              <a:t>όμως, η τεχνολογία</a:t>
            </a:r>
            <a:r>
              <a:rPr lang="pt-PT" sz="1600" dirty="0" smtClean="0"/>
              <a:t> LED </a:t>
            </a:r>
            <a:r>
              <a:rPr lang="el-GR" sz="1600" dirty="0" smtClean="0"/>
              <a:t>καθιστά αυτόν τον τύπο παρωχημένο, καθώς έχει μικρότερη απόδοση.</a:t>
            </a:r>
            <a:endParaRPr lang="pt-PT" sz="17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12860"/>
              </p:ext>
            </p:extLst>
          </p:nvPr>
        </p:nvGraphicFramePr>
        <p:xfrm>
          <a:off x="6360520" y="3154616"/>
          <a:ext cx="2690621" cy="306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algn="l"/>
                      <a:r>
                        <a:rPr lang="el-GR" sz="1600" b="1" noProof="0" dirty="0" smtClean="0">
                          <a:solidFill>
                            <a:schemeClr val="bg1"/>
                          </a:solidFill>
                        </a:rPr>
                        <a:t>Επιμέρους Χαρακτηριστικά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el-GR" sz="1600" noProof="0" dirty="0" smtClean="0"/>
                        <a:t>Θερμοκρασία</a:t>
                      </a:r>
                      <a:r>
                        <a:rPr lang="el-GR" sz="1600" baseline="0" noProof="0" dirty="0" smtClean="0"/>
                        <a:t> χρώματος</a:t>
                      </a:r>
                      <a:endParaRPr lang="en-GB" sz="1600" noProof="0" dirty="0" smtClean="0"/>
                    </a:p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Από κίτρινο σε μπλε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Ballast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Ενσωματωμένο στον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λαμπτήρα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Socket</a:t>
                      </a:r>
                    </a:p>
                    <a:p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l-GR" sz="1600" dirty="0" err="1" smtClean="0">
                          <a:solidFill>
                            <a:schemeClr val="tx1"/>
                          </a:solidFill>
                        </a:rPr>
                        <a:t>τυπου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</a:rPr>
                        <a:t>(e.g. E14, E27)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Διαστάσεις</a:t>
                      </a:r>
                      <a:endParaRPr lang="pt-PT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Μικρότεροι λαμπτήρες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6221" y="4154303"/>
            <a:ext cx="29565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dirty="0" smtClean="0"/>
              <a:t>Εξαιρετική αναλογία αρχική τιμή/κατανάλωση ρεύματος</a:t>
            </a:r>
            <a:endParaRPr lang="pt-PT" sz="1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71" y="1505267"/>
            <a:ext cx="1027575" cy="154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34" y="1483342"/>
            <a:ext cx="1138581" cy="1588021"/>
          </a:xfrm>
          <a:prstGeom prst="rect">
            <a:avLst/>
          </a:prstGeom>
        </p:spPr>
      </p:pic>
      <p:sp>
        <p:nvSpPr>
          <p:cNvPr id="18" name="Oval 16"/>
          <p:cNvSpPr/>
          <p:nvPr/>
        </p:nvSpPr>
        <p:spPr>
          <a:xfrm>
            <a:off x="1691680" y="4020024"/>
            <a:ext cx="3252461" cy="849136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7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Candara" panose="020E0502030303020204" pitchFamily="34" charset="0"/>
              </a:rPr>
              <a:t>Φθορίου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276872"/>
            <a:ext cx="5940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Άλλοι</a:t>
            </a:r>
            <a:r>
              <a:rPr lang="pt-PT" sz="1600" dirty="0" smtClean="0"/>
              <a:t> </a:t>
            </a:r>
            <a:r>
              <a:rPr lang="el-GR" sz="1600" b="1" dirty="0"/>
              <a:t>λαμπτήρες </a:t>
            </a:r>
            <a:r>
              <a:rPr lang="el-GR" sz="1600" b="1" dirty="0" smtClean="0"/>
              <a:t>φθορίου </a:t>
            </a:r>
            <a:r>
              <a:rPr lang="el-GR" sz="1600" dirty="0" smtClean="0"/>
              <a:t>χρησιμοποιούνται κυρίως στον τομέα υπηρεσιών</a:t>
            </a:r>
            <a:r>
              <a:rPr lang="pt-PT" sz="1600" dirty="0" smtClean="0"/>
              <a:t>, </a:t>
            </a:r>
            <a:r>
              <a:rPr lang="el-GR" sz="1600" dirty="0" smtClean="0"/>
              <a:t>ιδίως σε κτήρια που φιλοξενούν γραφεία</a:t>
            </a:r>
            <a:r>
              <a:rPr lang="pt-PT" sz="1600" dirty="0" smtClean="0"/>
              <a:t>. </a:t>
            </a:r>
            <a:r>
              <a:rPr lang="el-GR" sz="1600" dirty="0" smtClean="0"/>
              <a:t>Εντούτοις, η χρήση τους είναι μικρότερη από τους άλλους λαμπτήρες φθορίου</a:t>
            </a:r>
            <a:r>
              <a:rPr lang="pt-PT" sz="1600" dirty="0" smtClean="0"/>
              <a:t>. </a:t>
            </a:r>
            <a:r>
              <a:rPr lang="el-GR" sz="1600" dirty="0" smtClean="0"/>
              <a:t>Ο συγκεκριμένος τύπος πωλείται χωρίς </a:t>
            </a:r>
            <a:r>
              <a:rPr lang="pt-PT" sz="1600" dirty="0" smtClean="0"/>
              <a:t>ballast </a:t>
            </a:r>
            <a:r>
              <a:rPr lang="el-GR" sz="1600" dirty="0" smtClean="0"/>
              <a:t>σε δύο ξεχωριστά κομμάτια</a:t>
            </a:r>
            <a:r>
              <a:rPr lang="pt-PT" sz="1600" dirty="0" smtClean="0"/>
              <a:t>. </a:t>
            </a:r>
            <a:r>
              <a:rPr lang="el-GR" sz="1600" dirty="0" smtClean="0"/>
              <a:t>Έτσι μειώνονται τα έξοδα συντήρησης</a:t>
            </a:r>
            <a:r>
              <a:rPr lang="pt-PT" sz="1600" dirty="0" smtClean="0"/>
              <a:t>, </a:t>
            </a:r>
            <a:r>
              <a:rPr lang="el-GR" sz="1600" dirty="0" smtClean="0"/>
              <a:t>καθώς η διάρκεια ζωής του </a:t>
            </a:r>
            <a:r>
              <a:rPr lang="en-US" sz="1600" dirty="0" smtClean="0"/>
              <a:t>ballast </a:t>
            </a:r>
            <a:r>
              <a:rPr lang="el-GR" sz="1600" dirty="0" smtClean="0"/>
              <a:t>είναι σχεδόν 5 φορές μεγαλύτερη από τη διάρκεια ζωής του λαμπτήρα</a:t>
            </a:r>
            <a:r>
              <a:rPr lang="pt-PT" sz="1600" dirty="0" smtClean="0"/>
              <a:t>.</a:t>
            </a:r>
            <a:endParaRPr lang="pt-PT" sz="1600" dirty="0"/>
          </a:p>
        </p:txBody>
      </p:sp>
      <p:sp>
        <p:nvSpPr>
          <p:cNvPr id="15" name="Rectangle 14"/>
          <p:cNvSpPr/>
          <p:nvPr/>
        </p:nvSpPr>
        <p:spPr>
          <a:xfrm>
            <a:off x="1" y="4136865"/>
            <a:ext cx="608416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 smtClean="0"/>
              <a:t>Ο συγκεκριμένος λαμπτήρα φθορίου μπορεί να έχει τα εξής σχήματα</a:t>
            </a:r>
            <a:r>
              <a:rPr lang="en-US" sz="1600" dirty="0" smtClean="0"/>
              <a:t>:</a:t>
            </a: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 smtClean="0"/>
              <a:t>Ράβδος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 smtClean="0"/>
              <a:t>Κυκλικός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|</a:t>
            </a:r>
            <a:r>
              <a:rPr lang="en-US" sz="1600" dirty="0" smtClean="0"/>
              <a:t> </a:t>
            </a:r>
            <a:r>
              <a:rPr lang="el-GR" sz="1600" dirty="0"/>
              <a:t>ο</a:t>
            </a:r>
            <a:r>
              <a:rPr lang="en-US" sz="1600" dirty="0" smtClean="0"/>
              <a:t> T9 (29 mm) </a:t>
            </a:r>
            <a:r>
              <a:rPr lang="el-GR" sz="1600" dirty="0" smtClean="0"/>
              <a:t>είναι το πιο χαρακτηριστικό παράδειγμα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/>
              <a:t>Τ</a:t>
            </a:r>
            <a:r>
              <a:rPr lang="el-GR" sz="1600" dirty="0" smtClean="0"/>
              <a:t>ετράγωνο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85251"/>
              </p:ext>
            </p:extLst>
          </p:nvPr>
        </p:nvGraphicFramePr>
        <p:xfrm>
          <a:off x="6360520" y="3503716"/>
          <a:ext cx="2690621" cy="272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700">
                <a:tc>
                  <a:txBody>
                    <a:bodyPr/>
                    <a:lstStyle/>
                    <a:p>
                      <a:pPr algn="l"/>
                      <a:r>
                        <a:rPr lang="el-GR" sz="1600" b="1" noProof="0" dirty="0" smtClean="0">
                          <a:solidFill>
                            <a:schemeClr val="bg1"/>
                          </a:solidFill>
                        </a:rPr>
                        <a:t>Επιμέρους Χαρακτηριστικά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Socket</a:t>
                      </a:r>
                    </a:p>
                    <a:p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Pin based 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συνήθως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 </a:t>
                      </a:r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r>
                        <a:rPr lang="pt-PT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4)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52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Ballast</a:t>
                      </a: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Πάντα στο εξωτερικό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Ανακαίνιση</a:t>
                      </a:r>
                      <a:endParaRPr lang="pt-PT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l-G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Δεν μπορούν να αντικατασταθούν με λάμπες</a:t>
                      </a:r>
                      <a:r>
                        <a:rPr lang="el-GR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αλογόνου</a:t>
                      </a:r>
                      <a:endParaRPr lang="pt-P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684">
            <a:off x="6581438" y="2431821"/>
            <a:ext cx="2257686" cy="1320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4" y="1274386"/>
            <a:ext cx="1391302" cy="13913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72" y="1196752"/>
            <a:ext cx="1546569" cy="15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62" y="2877776"/>
            <a:ext cx="2253889" cy="225388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48064" y="6597352"/>
            <a:ext cx="387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CERTUS Project 2015 - All Rights Reserved</a:t>
            </a:r>
            <a:endParaRPr lang="de-DE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\\10.22.63.8\Daten_6\AG\Bauklimatik\2_Forschungsprojekte\13_09_FASUDIR\04_Material\Pictures\flag_yellow_hig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664" y="174877"/>
            <a:ext cx="891722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419872" y="788514"/>
            <a:ext cx="554270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79388" y="6237312"/>
            <a:ext cx="877134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ERt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5390"/>
            <a:ext cx="963051" cy="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9"/>
          <p:cNvSpPr/>
          <p:nvPr/>
        </p:nvSpPr>
        <p:spPr>
          <a:xfrm>
            <a:off x="0" y="1725646"/>
            <a:ext cx="378000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latin typeface="Candara" panose="020E0502030303020204" pitchFamily="34" charset="0"/>
              </a:rPr>
              <a:t>φθορίου</a:t>
            </a:r>
            <a:endParaRPr lang="de-DE" b="1" dirty="0">
              <a:latin typeface="Candara" panose="020E0502030303020204" pitchFamily="34" charset="0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0" y="1052736"/>
            <a:ext cx="5284391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700" b="1" dirty="0">
                <a:latin typeface="Candara" panose="020E0502030303020204" pitchFamily="34" charset="0"/>
              </a:rPr>
              <a:t>Τεχνολογίες λαμπτήρων</a:t>
            </a:r>
            <a:endParaRPr lang="de-DE" sz="2700" b="1" dirty="0">
              <a:latin typeface="Candara" panose="020E05020303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6" y="3356992"/>
            <a:ext cx="1295459" cy="1295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" y="3401704"/>
            <a:ext cx="766688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1" y="3430578"/>
            <a:ext cx="1543155" cy="1094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9" y="3324140"/>
            <a:ext cx="1361159" cy="1361159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81505"/>
              </p:ext>
            </p:extLst>
          </p:nvPr>
        </p:nvGraphicFramePr>
        <p:xfrm>
          <a:off x="5354" y="2276872"/>
          <a:ext cx="9175158" cy="3781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Υπέρ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Μεγαλύτερος χρόνος ζωής από λαμπτήρες αλογόνου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απόδοση κατηγορίας 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Οικονομικοί λαμπτήρες, χαμηλότερης τιμής από 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4136">
                <a:tc gridSpan="2">
                  <a:txBody>
                    <a:bodyPr/>
                    <a:lstStyle/>
                    <a:p>
                      <a:endParaRPr lang="pt-PT" sz="1700" dirty="0" smtClean="0"/>
                    </a:p>
                    <a:p>
                      <a:endParaRPr lang="pt-PT" sz="1700" dirty="0" smtClean="0"/>
                    </a:p>
                    <a:p>
                      <a:endParaRPr lang="pt-PT" sz="1700" dirty="0" smtClean="0"/>
                    </a:p>
                    <a:p>
                      <a:endParaRPr lang="pt-PT" sz="1700" dirty="0" smtClean="0"/>
                    </a:p>
                    <a:p>
                      <a:endParaRPr lang="pt-PT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Κατά</a:t>
                      </a:r>
                      <a:endParaRPr lang="pt-PT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Περιέχει υδράργυρο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Απαιτείται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χρόνος προθέρμανσης μέχρι να φωτίζει στο 100%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Δεν ξεκινά αμέσως</a:t>
                      </a:r>
                      <a:r>
                        <a:rPr lang="pt-PT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Δεν έχει τον βέλτιστο δείκτη χρωματικής απόδοσης 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(CRI).</a:t>
                      </a:r>
                    </a:p>
                    <a:p>
                      <a:r>
                        <a:rPr lang="pt-PT" sz="17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PT" sz="1700" b="0" i="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Δεν είναι η καλύτερη τεχνολογία για </a:t>
                      </a:r>
                      <a:r>
                        <a:rPr lang="en-US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dimming</a:t>
                      </a:r>
                      <a:r>
                        <a:rPr lang="pt-PT" sz="1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7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d95113a2cec64178da48684dd90c21abc4a2c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9798</TotalTime>
  <Words>3167</Words>
  <Application>Microsoft Office PowerPoint</Application>
  <PresentationFormat>Προβολή στην οθόνη (4:3)</PresentationFormat>
  <Paragraphs>398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Arial </vt:lpstr>
      <vt:lpstr>Calibri</vt:lpstr>
      <vt:lpstr>Cambria Math</vt:lpstr>
      <vt:lpstr>Candara</vt:lpstr>
      <vt:lpstr>Dotum</vt:lpstr>
      <vt:lpstr>Larissa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FASUDIR_WP1_D1.1_QualityAssurancePlan-AnnF_AR01_Delivered</dc:title>
  <dc:creator>TECNALIA</dc:creator>
  <cp:lastModifiedBy>Babis Nikopoulos</cp:lastModifiedBy>
  <cp:revision>592</cp:revision>
  <dcterms:created xsi:type="dcterms:W3CDTF">2013-11-18T12:25:29Z</dcterms:created>
  <dcterms:modified xsi:type="dcterms:W3CDTF">2017-02-24T10:51:49Z</dcterms:modified>
</cp:coreProperties>
</file>