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22"/>
  </p:notesMasterIdLst>
  <p:sldIdLst>
    <p:sldId id="617" r:id="rId2"/>
    <p:sldId id="519" r:id="rId3"/>
    <p:sldId id="512" r:id="rId4"/>
    <p:sldId id="627" r:id="rId5"/>
    <p:sldId id="628" r:id="rId6"/>
    <p:sldId id="629" r:id="rId7"/>
    <p:sldId id="624" r:id="rId8"/>
    <p:sldId id="630" r:id="rId9"/>
    <p:sldId id="632" r:id="rId10"/>
    <p:sldId id="636" r:id="rId11"/>
    <p:sldId id="646" r:id="rId12"/>
    <p:sldId id="634" r:id="rId13"/>
    <p:sldId id="651" r:id="rId14"/>
    <p:sldId id="642" r:id="rId15"/>
    <p:sldId id="644" r:id="rId16"/>
    <p:sldId id="650" r:id="rId17"/>
    <p:sldId id="648" r:id="rId18"/>
    <p:sldId id="640" r:id="rId19"/>
    <p:sldId id="649" r:id="rId20"/>
    <p:sldId id="618" r:id="rId21"/>
  </p:sldIdLst>
  <p:sldSz cx="9144000" cy="6858000" type="screen4x3"/>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3702">
          <p15:clr>
            <a:srgbClr val="A4A3A4"/>
          </p15:clr>
        </p15:guide>
        <p15:guide id="4" orient="horz" pos="482">
          <p15:clr>
            <a:srgbClr val="A4A3A4"/>
          </p15:clr>
        </p15:guide>
        <p15:guide id="5" orient="horz" pos="4110">
          <p15:clr>
            <a:srgbClr val="A4A3A4"/>
          </p15:clr>
        </p15:guide>
        <p15:guide id="6" pos="2880">
          <p15:clr>
            <a:srgbClr val="A4A3A4"/>
          </p15:clr>
        </p15:guide>
        <p15:guide id="7" pos="113">
          <p15:clr>
            <a:srgbClr val="A4A3A4"/>
          </p15:clr>
        </p15:guide>
        <p15:guide id="8"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E63"/>
    <a:srgbClr val="579B78"/>
    <a:srgbClr val="B8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6" autoAdjust="0"/>
    <p:restoredTop sz="95052" autoAdjust="0"/>
  </p:normalViewPr>
  <p:slideViewPr>
    <p:cSldViewPr showGuides="1">
      <p:cViewPr varScale="1">
        <p:scale>
          <a:sx n="113" d="100"/>
          <a:sy n="113" d="100"/>
        </p:scale>
        <p:origin x="1788" y="96"/>
      </p:cViewPr>
      <p:guideLst>
        <p:guide orient="horz" pos="2160"/>
        <p:guide orient="horz" pos="119"/>
        <p:guide orient="horz" pos="3702"/>
        <p:guide orient="horz" pos="482"/>
        <p:guide orient="horz" pos="4110"/>
        <p:guide pos="2880"/>
        <p:guide pos="113"/>
        <p:guide pos="5647"/>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B9226-46B4-4B51-85BE-2BA22AD1B566}" type="datetimeFigureOut">
              <a:rPr lang="es-ES" smtClean="0"/>
              <a:t>16/02/2017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E68D4-208D-4DF9-B049-C70018DA3A78}" type="slidenum">
              <a:rPr lang="es-ES" smtClean="0"/>
              <a:t>‹#›</a:t>
            </a:fld>
            <a:endParaRPr lang="es-ES" dirty="0"/>
          </a:p>
        </p:txBody>
      </p:sp>
    </p:spTree>
    <p:extLst>
      <p:ext uri="{BB962C8B-B14F-4D97-AF65-F5344CB8AC3E}">
        <p14:creationId xmlns:p14="http://schemas.microsoft.com/office/powerpoint/2010/main" val="465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ADE68D4-208D-4DF9-B049-C70018DA3A78}" type="slidenum">
              <a:rPr lang="es-ES" smtClean="0"/>
              <a:t>1</a:t>
            </a:fld>
            <a:endParaRPr lang="es-ES" dirty="0"/>
          </a:p>
        </p:txBody>
      </p:sp>
    </p:spTree>
    <p:extLst>
      <p:ext uri="{BB962C8B-B14F-4D97-AF65-F5344CB8AC3E}">
        <p14:creationId xmlns:p14="http://schemas.microsoft.com/office/powerpoint/2010/main" val="2579765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10</a:t>
            </a:fld>
            <a:endParaRPr lang="es-ES" dirty="0"/>
          </a:p>
        </p:txBody>
      </p:sp>
    </p:spTree>
    <p:extLst>
      <p:ext uri="{BB962C8B-B14F-4D97-AF65-F5344CB8AC3E}">
        <p14:creationId xmlns:p14="http://schemas.microsoft.com/office/powerpoint/2010/main" val="260273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11</a:t>
            </a:fld>
            <a:endParaRPr lang="es-ES" dirty="0"/>
          </a:p>
        </p:txBody>
      </p:sp>
    </p:spTree>
    <p:extLst>
      <p:ext uri="{BB962C8B-B14F-4D97-AF65-F5344CB8AC3E}">
        <p14:creationId xmlns:p14="http://schemas.microsoft.com/office/powerpoint/2010/main" val="255117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12</a:t>
            </a:fld>
            <a:endParaRPr lang="es-ES" dirty="0"/>
          </a:p>
        </p:txBody>
      </p:sp>
    </p:spTree>
    <p:extLst>
      <p:ext uri="{BB962C8B-B14F-4D97-AF65-F5344CB8AC3E}">
        <p14:creationId xmlns:p14="http://schemas.microsoft.com/office/powerpoint/2010/main" val="3194366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13</a:t>
            </a:fld>
            <a:endParaRPr lang="es-ES" dirty="0"/>
          </a:p>
        </p:txBody>
      </p:sp>
    </p:spTree>
    <p:extLst>
      <p:ext uri="{BB962C8B-B14F-4D97-AF65-F5344CB8AC3E}">
        <p14:creationId xmlns:p14="http://schemas.microsoft.com/office/powerpoint/2010/main" val="2061937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smtClean="0"/>
          </a:p>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14</a:t>
            </a:fld>
            <a:endParaRPr lang="es-ES" dirty="0"/>
          </a:p>
        </p:txBody>
      </p:sp>
    </p:spTree>
    <p:extLst>
      <p:ext uri="{BB962C8B-B14F-4D97-AF65-F5344CB8AC3E}">
        <p14:creationId xmlns:p14="http://schemas.microsoft.com/office/powerpoint/2010/main" val="308175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15</a:t>
            </a:fld>
            <a:endParaRPr lang="es-ES" dirty="0"/>
          </a:p>
        </p:txBody>
      </p:sp>
    </p:spTree>
    <p:extLst>
      <p:ext uri="{BB962C8B-B14F-4D97-AF65-F5344CB8AC3E}">
        <p14:creationId xmlns:p14="http://schemas.microsoft.com/office/powerpoint/2010/main" val="31030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16</a:t>
            </a:fld>
            <a:endParaRPr lang="es-ES" dirty="0"/>
          </a:p>
        </p:txBody>
      </p:sp>
    </p:spTree>
    <p:extLst>
      <p:ext uri="{BB962C8B-B14F-4D97-AF65-F5344CB8AC3E}">
        <p14:creationId xmlns:p14="http://schemas.microsoft.com/office/powerpoint/2010/main" val="393371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17</a:t>
            </a:fld>
            <a:endParaRPr lang="es-ES" dirty="0"/>
          </a:p>
        </p:txBody>
      </p:sp>
    </p:spTree>
    <p:extLst>
      <p:ext uri="{BB962C8B-B14F-4D97-AF65-F5344CB8AC3E}">
        <p14:creationId xmlns:p14="http://schemas.microsoft.com/office/powerpoint/2010/main" val="1569000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18</a:t>
            </a:fld>
            <a:endParaRPr lang="es-ES" dirty="0"/>
          </a:p>
        </p:txBody>
      </p:sp>
    </p:spTree>
    <p:extLst>
      <p:ext uri="{BB962C8B-B14F-4D97-AF65-F5344CB8AC3E}">
        <p14:creationId xmlns:p14="http://schemas.microsoft.com/office/powerpoint/2010/main" val="3548403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19</a:t>
            </a:fld>
            <a:endParaRPr lang="es-ES" dirty="0"/>
          </a:p>
        </p:txBody>
      </p:sp>
    </p:spTree>
    <p:extLst>
      <p:ext uri="{BB962C8B-B14F-4D97-AF65-F5344CB8AC3E}">
        <p14:creationId xmlns:p14="http://schemas.microsoft.com/office/powerpoint/2010/main" val="368551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a:t>
            </a:fld>
            <a:endParaRPr lang="es-ES" dirty="0"/>
          </a:p>
        </p:txBody>
      </p:sp>
    </p:spTree>
    <p:extLst>
      <p:ext uri="{BB962C8B-B14F-4D97-AF65-F5344CB8AC3E}">
        <p14:creationId xmlns:p14="http://schemas.microsoft.com/office/powerpoint/2010/main" val="4180103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ADE68D4-208D-4DF9-B049-C70018DA3A78}" type="slidenum">
              <a:rPr lang="es-ES" smtClean="0"/>
              <a:t>20</a:t>
            </a:fld>
            <a:endParaRPr lang="es-ES" dirty="0"/>
          </a:p>
        </p:txBody>
      </p:sp>
    </p:spTree>
    <p:extLst>
      <p:ext uri="{BB962C8B-B14F-4D97-AF65-F5344CB8AC3E}">
        <p14:creationId xmlns:p14="http://schemas.microsoft.com/office/powerpoint/2010/main" val="102427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a:t>
            </a:fld>
            <a:endParaRPr lang="es-ES" dirty="0"/>
          </a:p>
        </p:txBody>
      </p:sp>
    </p:spTree>
    <p:extLst>
      <p:ext uri="{BB962C8B-B14F-4D97-AF65-F5344CB8AC3E}">
        <p14:creationId xmlns:p14="http://schemas.microsoft.com/office/powerpoint/2010/main" val="403351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a:t>
            </a:fld>
            <a:endParaRPr lang="es-ES" dirty="0"/>
          </a:p>
        </p:txBody>
      </p:sp>
    </p:spTree>
    <p:extLst>
      <p:ext uri="{BB962C8B-B14F-4D97-AF65-F5344CB8AC3E}">
        <p14:creationId xmlns:p14="http://schemas.microsoft.com/office/powerpoint/2010/main" val="382979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a:t>
            </a:fld>
            <a:endParaRPr lang="es-ES" dirty="0"/>
          </a:p>
        </p:txBody>
      </p:sp>
    </p:spTree>
    <p:extLst>
      <p:ext uri="{BB962C8B-B14F-4D97-AF65-F5344CB8AC3E}">
        <p14:creationId xmlns:p14="http://schemas.microsoft.com/office/powerpoint/2010/main" val="115816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a:t>
            </a:fld>
            <a:endParaRPr lang="es-ES" dirty="0"/>
          </a:p>
        </p:txBody>
      </p:sp>
    </p:spTree>
    <p:extLst>
      <p:ext uri="{BB962C8B-B14F-4D97-AF65-F5344CB8AC3E}">
        <p14:creationId xmlns:p14="http://schemas.microsoft.com/office/powerpoint/2010/main" val="286723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a:t>
            </a:fld>
            <a:endParaRPr lang="es-ES" dirty="0"/>
          </a:p>
        </p:txBody>
      </p:sp>
    </p:spTree>
    <p:extLst>
      <p:ext uri="{BB962C8B-B14F-4D97-AF65-F5344CB8AC3E}">
        <p14:creationId xmlns:p14="http://schemas.microsoft.com/office/powerpoint/2010/main" val="191638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a:t>
            </a:fld>
            <a:endParaRPr lang="es-ES" dirty="0"/>
          </a:p>
        </p:txBody>
      </p:sp>
    </p:spTree>
    <p:extLst>
      <p:ext uri="{BB962C8B-B14F-4D97-AF65-F5344CB8AC3E}">
        <p14:creationId xmlns:p14="http://schemas.microsoft.com/office/powerpoint/2010/main" val="27436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9</a:t>
            </a:fld>
            <a:endParaRPr lang="es-ES" dirty="0"/>
          </a:p>
        </p:txBody>
      </p:sp>
    </p:spTree>
    <p:extLst>
      <p:ext uri="{BB962C8B-B14F-4D97-AF65-F5344CB8AC3E}">
        <p14:creationId xmlns:p14="http://schemas.microsoft.com/office/powerpoint/2010/main" val="110870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195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0597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403156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493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7430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2303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7B062FF-4A20-4254-BA0F-51F446E68550}" type="datetimeFigureOut">
              <a:rPr lang="de-DE" smtClean="0"/>
              <a:t>16.02.2017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159877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7B062FF-4A20-4254-BA0F-51F446E68550}" type="datetimeFigureOut">
              <a:rPr lang="de-DE" smtClean="0"/>
              <a:t>16.02.2017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8630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B062FF-4A20-4254-BA0F-51F446E68550}" type="datetimeFigureOut">
              <a:rPr lang="de-DE" smtClean="0"/>
              <a:t>16.02.2017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277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958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60492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62FF-4A20-4254-BA0F-51F446E68550}" type="datetimeFigureOut">
              <a:rPr lang="de-DE" smtClean="0"/>
              <a:t>16.02.2017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062-5455-4735-988F-5322D6881A3F}" type="slidenum">
              <a:rPr lang="de-DE" smtClean="0"/>
              <a:t>‹#›</a:t>
            </a:fld>
            <a:endParaRPr lang="de-DE"/>
          </a:p>
        </p:txBody>
      </p:sp>
    </p:spTree>
    <p:extLst>
      <p:ext uri="{BB962C8B-B14F-4D97-AF65-F5344CB8AC3E}">
        <p14:creationId xmlns:p14="http://schemas.microsoft.com/office/powerpoint/2010/main" val="11664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a:t>
            </a:r>
            <a:r>
              <a:rPr lang="el-GR" sz="2800" b="1" dirty="0" smtClean="0">
                <a:latin typeface="Arial "/>
              </a:rPr>
              <a:t>Ανάπτυξη δεξιοτήτων στους δήμους</a:t>
            </a:r>
            <a:endParaRPr lang="en-US" sz="2800" b="1" dirty="0">
              <a:latin typeface="Arial "/>
            </a:endParaRPr>
          </a:p>
        </p:txBody>
      </p:sp>
      <p:pic>
        <p:nvPicPr>
          <p:cNvPr id="14"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5724" y="5791996"/>
            <a:ext cx="1008113" cy="6673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Copyright </a:t>
            </a:r>
            <a:r>
              <a:rPr lang="en-US" sz="1400" dirty="0" smtClean="0">
                <a:latin typeface="Arial" panose="020B0604020202020204" pitchFamily="34" charset="0"/>
                <a:cs typeface="Arial" panose="020B0604020202020204" pitchFamily="34" charset="0"/>
              </a:rPr>
              <a:t>CERTUS </a:t>
            </a:r>
            <a:r>
              <a:rPr lang="en-US" sz="1400" dirty="0">
                <a:latin typeface="Arial" panose="020B0604020202020204" pitchFamily="34" charset="0"/>
                <a:cs typeface="Arial" panose="020B0604020202020204" pitchFamily="34" charset="0"/>
              </a:rPr>
              <a:t>Project </a:t>
            </a:r>
            <a:r>
              <a:rPr lang="en-US" sz="1400" dirty="0" smtClean="0">
                <a:latin typeface="Arial" panose="020B0604020202020204" pitchFamily="34" charset="0"/>
                <a:cs typeface="Arial" panose="020B0604020202020204" pitchFamily="34" charset="0"/>
              </a:rPr>
              <a:t>2015 </a:t>
            </a:r>
            <a:r>
              <a:rPr lang="en-US" sz="1400" dirty="0">
                <a:latin typeface="Arial" panose="020B0604020202020204" pitchFamily="34" charset="0"/>
                <a:cs typeface="Arial" panose="020B0604020202020204" pitchFamily="34" charset="0"/>
              </a:rPr>
              <a:t>- All Rights Reserved     </a:t>
            </a:r>
            <a:r>
              <a:rPr lang="en-US" sz="1400"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Grant </a:t>
            </a:r>
            <a:r>
              <a:rPr lang="en-GB" sz="1400" dirty="0">
                <a:latin typeface="Arial" panose="020B0604020202020204" pitchFamily="34" charset="0"/>
                <a:cs typeface="Arial" panose="020B0604020202020204" pitchFamily="34" charset="0"/>
              </a:rPr>
              <a:t>agreement no.: </a:t>
            </a:r>
            <a:r>
              <a:rPr lang="en-GB" sz="1400" i="1" dirty="0" smtClean="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l-GR" sz="3200" b="1" dirty="0" smtClean="0">
                <a:solidFill>
                  <a:schemeClr val="accent1">
                    <a:lumMod val="75000"/>
                  </a:schemeClr>
                </a:solidFill>
              </a:rPr>
              <a:t>Τεχνολογίες</a:t>
            </a:r>
            <a:r>
              <a:rPr lang="es-ES" sz="3200" b="1" dirty="0" smtClean="0">
                <a:solidFill>
                  <a:schemeClr val="accent1">
                    <a:lumMod val="75000"/>
                  </a:schemeClr>
                </a:solidFill>
              </a:rPr>
              <a:t> – </a:t>
            </a:r>
            <a:r>
              <a:rPr lang="el-GR" sz="3200" b="1" dirty="0" smtClean="0">
                <a:solidFill>
                  <a:schemeClr val="accent1">
                    <a:lumMod val="75000"/>
                  </a:schemeClr>
                </a:solidFill>
              </a:rPr>
              <a:t>Άλλα συστήματα ελέγχου</a:t>
            </a:r>
            <a:endParaRPr lang="en-GB" sz="3200" b="1" dirty="0">
              <a:solidFill>
                <a:schemeClr val="accent1">
                  <a:lumMod val="75000"/>
                </a:schemeClr>
              </a:solidFill>
            </a:endParaRP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l-GR" sz="3600" b="1" dirty="0" smtClean="0">
                <a:solidFill>
                  <a:schemeClr val="accent1">
                    <a:lumMod val="75000"/>
                  </a:schemeClr>
                </a:solidFill>
                <a:latin typeface="Candara" panose="020E0502030303020204" pitchFamily="34" charset="0"/>
                <a:ea typeface="Dotum" panose="020B0600000101010101" pitchFamily="34" charset="-127"/>
              </a:rPr>
              <a:t>Εκπαιδευτικό υλικό</a:t>
            </a:r>
            <a:r>
              <a:rPr lang="es-ES" sz="3600" b="1" dirty="0" smtClean="0">
                <a:solidFill>
                  <a:schemeClr val="accent1">
                    <a:lumMod val="75000"/>
                  </a:schemeClr>
                </a:solidFill>
                <a:latin typeface="Candara" panose="020E0502030303020204" pitchFamily="34" charset="0"/>
                <a:ea typeface="Dotum" panose="020B0600000101010101" pitchFamily="34" charset="-127"/>
              </a:rPr>
              <a:t> </a:t>
            </a:r>
            <a:endParaRPr lang="es-ES" sz="3600" b="1" dirty="0">
              <a:solidFill>
                <a:schemeClr val="accent1">
                  <a:lumMod val="75000"/>
                </a:schemeClr>
              </a:solidFill>
              <a:latin typeface="Candara" panose="020E0502030303020204" pitchFamily="34" charset="0"/>
              <a:ea typeface="Dotum" panose="020B0600000101010101" pitchFamily="34" charset="-127"/>
            </a:endParaRPr>
          </a:p>
        </p:txBody>
      </p:sp>
      <p:pic>
        <p:nvPicPr>
          <p:cNvPr id="717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91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8472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sp>
        <p:nvSpPr>
          <p:cNvPr id="11" name="CaixaDeTexto 10"/>
          <p:cNvSpPr txBox="1"/>
          <p:nvPr/>
        </p:nvSpPr>
        <p:spPr>
          <a:xfrm>
            <a:off x="14924" y="2253011"/>
            <a:ext cx="4283968" cy="3539430"/>
          </a:xfrm>
          <a:prstGeom prst="rect">
            <a:avLst/>
          </a:prstGeom>
          <a:noFill/>
        </p:spPr>
        <p:txBody>
          <a:bodyPr wrap="square" rtlCol="0">
            <a:spAutoFit/>
          </a:bodyPr>
          <a:lstStyle/>
          <a:p>
            <a:pPr marL="285750" indent="-285750" algn="just">
              <a:buFont typeface="Arial" panose="020B0604020202020204" pitchFamily="34" charset="0"/>
              <a:buChar char="•"/>
            </a:pPr>
            <a:r>
              <a:rPr lang="el-GR" sz="1600" b="1" dirty="0" smtClean="0"/>
              <a:t>Αερισμό, θέρμανση, ψύξη</a:t>
            </a:r>
            <a:endParaRPr lang="en-US" sz="1600" b="1" dirty="0" smtClean="0"/>
          </a:p>
          <a:p>
            <a:pPr algn="just"/>
            <a:endParaRPr lang="en-US" sz="1600" b="1" dirty="0" smtClean="0"/>
          </a:p>
          <a:p>
            <a:pPr algn="just"/>
            <a:r>
              <a:rPr lang="el-GR" sz="1600" dirty="0" smtClean="0"/>
              <a:t>Ένα σωστά σχεδιασμένο σύστημα διαχείρισης και ελέγχου μπορεί και διατηρεί τις προκαθορισμένες περιβαλλοντικές συνθήκες στο κτήριο.</a:t>
            </a:r>
          </a:p>
          <a:p>
            <a:pPr algn="just"/>
            <a:endParaRPr lang="en-US" sz="1600" b="1" dirty="0"/>
          </a:p>
          <a:p>
            <a:pPr marL="285750" indent="-285750" algn="just">
              <a:buFont typeface="Arial" panose="020B0604020202020204" pitchFamily="34" charset="0"/>
              <a:buChar char="•"/>
            </a:pPr>
            <a:r>
              <a:rPr lang="el-GR" sz="1600" b="1" dirty="0" smtClean="0"/>
              <a:t>Τροφοδότηση</a:t>
            </a:r>
            <a:endParaRPr lang="en-US" sz="1600" b="1" dirty="0" smtClean="0"/>
          </a:p>
          <a:p>
            <a:pPr algn="just"/>
            <a:endParaRPr lang="en-US" sz="1600" b="1" dirty="0" smtClean="0"/>
          </a:p>
          <a:p>
            <a:pPr algn="just"/>
            <a:r>
              <a:rPr lang="el-GR" sz="1600" dirty="0" smtClean="0"/>
              <a:t>Τα συστήματα ελέγχου τροφοδοσίας καυσίμου του λέβητα πρέπει να ξέρουν πότε να ανοίγουν και να κλείνουν την τροφοδότηση. Τα συστήματα διαχείρισης υπολογίζουν την κατανάλωση του λέβητα.</a:t>
            </a:r>
          </a:p>
        </p:txBody>
      </p:sp>
      <p:sp>
        <p:nvSpPr>
          <p:cNvPr id="13" name="Rechteck 19"/>
          <p:cNvSpPr/>
          <p:nvPr/>
        </p:nvSpPr>
        <p:spPr>
          <a:xfrm>
            <a:off x="0" y="1249806"/>
            <a:ext cx="4716016" cy="555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latin typeface="Candara" panose="020E0502030303020204" pitchFamily="34" charset="0"/>
              </a:rPr>
              <a:t>Κεντρικά  </a:t>
            </a:r>
            <a:r>
              <a:rPr lang="el-GR" sz="2000" b="1" dirty="0">
                <a:latin typeface="Candara" panose="020E0502030303020204" pitchFamily="34" charset="0"/>
              </a:rPr>
              <a:t>συστήματα διαχείρισης και ελέγχου</a:t>
            </a:r>
            <a:endParaRPr lang="de-DE" sz="2000" b="1" dirty="0">
              <a:latin typeface="Candara" panose="020E0502030303020204" pitchFamily="34" charset="0"/>
            </a:endParaRPr>
          </a:p>
        </p:txBody>
      </p:sp>
      <p:sp>
        <p:nvSpPr>
          <p:cNvPr id="4" name="CaixaDeTexto 3"/>
          <p:cNvSpPr txBox="1"/>
          <p:nvPr/>
        </p:nvSpPr>
        <p:spPr>
          <a:xfrm>
            <a:off x="0" y="1655465"/>
            <a:ext cx="8962575" cy="861774"/>
          </a:xfrm>
          <a:prstGeom prst="rect">
            <a:avLst/>
          </a:prstGeom>
          <a:noFill/>
        </p:spPr>
        <p:txBody>
          <a:bodyPr wrap="square" rtlCol="0">
            <a:spAutoFit/>
          </a:bodyPr>
          <a:lstStyle/>
          <a:p>
            <a:endParaRPr lang="el-GR" sz="1600" dirty="0" smtClean="0"/>
          </a:p>
          <a:p>
            <a:r>
              <a:rPr lang="el-GR" sz="1600" dirty="0" smtClean="0"/>
              <a:t>Στους αυτοματισμούς των κτηρίων, τα συστήματα ελέγχου και διαχείρισης χρησιμοποιούνται για:</a:t>
            </a:r>
          </a:p>
          <a:p>
            <a:endParaRPr lang="en-GB" dirty="0"/>
          </a:p>
        </p:txBody>
      </p:sp>
      <p:sp>
        <p:nvSpPr>
          <p:cNvPr id="14" name="CaixaDeTexto 10"/>
          <p:cNvSpPr txBox="1"/>
          <p:nvPr/>
        </p:nvSpPr>
        <p:spPr>
          <a:xfrm>
            <a:off x="4318567" y="2049185"/>
            <a:ext cx="4644008" cy="2800767"/>
          </a:xfrm>
          <a:prstGeom prst="rect">
            <a:avLst/>
          </a:prstGeom>
          <a:noFill/>
        </p:spPr>
        <p:txBody>
          <a:bodyPr wrap="square" rtlCol="0">
            <a:spAutoFit/>
          </a:bodyPr>
          <a:lstStyle/>
          <a:p>
            <a:pPr algn="just"/>
            <a:endParaRPr lang="en-US" sz="1600" b="1" dirty="0"/>
          </a:p>
          <a:p>
            <a:pPr marL="285750" indent="-285750" algn="just">
              <a:buFont typeface="Arial" panose="020B0604020202020204" pitchFamily="34" charset="0"/>
              <a:buChar char="•"/>
            </a:pPr>
            <a:r>
              <a:rPr lang="el-GR" sz="1600" b="1" dirty="0" smtClean="0"/>
              <a:t>Φωτισμός</a:t>
            </a:r>
            <a:endParaRPr lang="en-US" sz="1600" b="1" dirty="0"/>
          </a:p>
          <a:p>
            <a:pPr algn="just"/>
            <a:r>
              <a:rPr lang="el-GR" sz="1600" dirty="0" smtClean="0"/>
              <a:t>Ένα σύστημα ελέγχου και διαχείρισης για τον προγραμματισμό του φωτισμού πρέπει να είναι εύχρηστο.</a:t>
            </a:r>
          </a:p>
          <a:p>
            <a:pPr algn="just"/>
            <a:endParaRPr lang="el-GR" sz="1600" dirty="0" smtClean="0"/>
          </a:p>
          <a:p>
            <a:pPr algn="just"/>
            <a:r>
              <a:rPr lang="el-GR" sz="1600" dirty="0" smtClean="0"/>
              <a:t>Ένα σύστημα που μπορεί να προγραμματίζει χρονοδιαγράμματα φωτισμού είναι πολύ χρήσιμο στη διαχείριση. Επίσης, είναι σημαντικό να παρέχει την επιθυμητή ένταση φωτισμού.</a:t>
            </a:r>
          </a:p>
          <a:p>
            <a:pPr algn="just"/>
            <a:endParaRPr lang="en-US" sz="1600" b="1" dirty="0" smtClean="0"/>
          </a:p>
        </p:txBody>
      </p:sp>
      <p:pic>
        <p:nvPicPr>
          <p:cNvPr id="15" name="Imagem 2"/>
          <p:cNvPicPr>
            <a:picLocks noChangeAspect="1"/>
          </p:cNvPicPr>
          <p:nvPr/>
        </p:nvPicPr>
        <p:blipFill>
          <a:blip r:embed="rId5"/>
          <a:stretch>
            <a:fillRect/>
          </a:stretch>
        </p:blipFill>
        <p:spPr>
          <a:xfrm>
            <a:off x="5406348" y="4547059"/>
            <a:ext cx="3575902" cy="2050292"/>
          </a:xfrm>
          <a:prstGeom prst="rect">
            <a:avLst/>
          </a:prstGeom>
        </p:spPr>
      </p:pic>
    </p:spTree>
    <p:extLst>
      <p:ext uri="{BB962C8B-B14F-4D97-AF65-F5344CB8AC3E}">
        <p14:creationId xmlns:p14="http://schemas.microsoft.com/office/powerpoint/2010/main" val="3815251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sp>
        <p:nvSpPr>
          <p:cNvPr id="11" name="CaixaDeTexto 10"/>
          <p:cNvSpPr txBox="1"/>
          <p:nvPr/>
        </p:nvSpPr>
        <p:spPr>
          <a:xfrm>
            <a:off x="-1" y="2031227"/>
            <a:ext cx="8950733" cy="4278094"/>
          </a:xfrm>
          <a:prstGeom prst="rect">
            <a:avLst/>
          </a:prstGeom>
          <a:noFill/>
        </p:spPr>
        <p:txBody>
          <a:bodyPr wrap="square" rtlCol="0">
            <a:spAutoFit/>
          </a:bodyPr>
          <a:lstStyle/>
          <a:p>
            <a:pPr algn="just"/>
            <a:endParaRPr lang="en-US" sz="1600" b="1" dirty="0"/>
          </a:p>
          <a:p>
            <a:pPr algn="just"/>
            <a:r>
              <a:rPr lang="el-GR" sz="1600" b="1" dirty="0" smtClean="0"/>
              <a:t>Εφαρμογή</a:t>
            </a:r>
          </a:p>
          <a:p>
            <a:pPr algn="just"/>
            <a:endParaRPr lang="en-US" sz="1600" b="1" dirty="0"/>
          </a:p>
          <a:p>
            <a:r>
              <a:rPr lang="el-GR" sz="1600" dirty="0" smtClean="0"/>
              <a:t>Σε μεγάλα κτίρια όπως ξενοδοχεία και κτίρια </a:t>
            </a:r>
          </a:p>
          <a:p>
            <a:r>
              <a:rPr lang="el-GR" sz="1600" dirty="0" smtClean="0"/>
              <a:t>γραφείων μπορούμε να</a:t>
            </a:r>
            <a:r>
              <a:rPr lang="en-US" sz="1600" dirty="0" smtClean="0"/>
              <a:t>:</a:t>
            </a:r>
            <a:endParaRPr lang="el-GR" sz="1600" dirty="0" smtClean="0"/>
          </a:p>
          <a:p>
            <a:endParaRPr lang="en-US" sz="1600" dirty="0" smtClean="0"/>
          </a:p>
          <a:p>
            <a:pPr marL="342900" indent="-342900">
              <a:buFont typeface="+mj-lt"/>
              <a:buAutoNum type="arabicPeriod"/>
            </a:pPr>
            <a:r>
              <a:rPr lang="el-GR" sz="1600" dirty="0" smtClean="0"/>
              <a:t>ελέγχουμε </a:t>
            </a:r>
            <a:r>
              <a:rPr lang="el-GR" sz="1600" dirty="0"/>
              <a:t>τον φωτισμό, </a:t>
            </a:r>
            <a:endParaRPr lang="en-US" sz="1600" dirty="0" smtClean="0"/>
          </a:p>
          <a:p>
            <a:pPr marL="342900" indent="-342900">
              <a:buFont typeface="+mj-lt"/>
              <a:buAutoNum type="arabicPeriod"/>
            </a:pPr>
            <a:r>
              <a:rPr lang="el-GR" sz="1600" dirty="0" smtClean="0"/>
              <a:t>την </a:t>
            </a:r>
            <a:r>
              <a:rPr lang="el-GR" sz="1600" dirty="0"/>
              <a:t>σκίαση, </a:t>
            </a:r>
            <a:endParaRPr lang="en-US" sz="1600" dirty="0" smtClean="0"/>
          </a:p>
          <a:p>
            <a:pPr marL="342900" indent="-342900">
              <a:buFont typeface="+mj-lt"/>
              <a:buAutoNum type="arabicPeriod"/>
            </a:pPr>
            <a:r>
              <a:rPr lang="el-GR" sz="1600" dirty="0" smtClean="0"/>
              <a:t>τον </a:t>
            </a:r>
            <a:r>
              <a:rPr lang="el-GR" sz="1600" dirty="0"/>
              <a:t>κλιματισμό, </a:t>
            </a:r>
            <a:endParaRPr lang="en-US" sz="1600" dirty="0" smtClean="0"/>
          </a:p>
          <a:p>
            <a:pPr marL="342900" indent="-342900">
              <a:buFont typeface="+mj-lt"/>
              <a:buAutoNum type="arabicPeriod"/>
            </a:pPr>
            <a:r>
              <a:rPr lang="el-GR" sz="1600" dirty="0" smtClean="0"/>
              <a:t>την </a:t>
            </a:r>
            <a:r>
              <a:rPr lang="el-GR" sz="1600" dirty="0"/>
              <a:t>είσοδο και έξοδο των </a:t>
            </a:r>
            <a:r>
              <a:rPr lang="el-GR" sz="1600" dirty="0" smtClean="0"/>
              <a:t>χρηστών</a:t>
            </a:r>
          </a:p>
          <a:p>
            <a:pPr marL="342900" indent="-342900">
              <a:buFont typeface="+mj-lt"/>
              <a:buAutoNum type="arabicPeriod"/>
            </a:pPr>
            <a:endParaRPr lang="el-GR" sz="1600" dirty="0"/>
          </a:p>
          <a:p>
            <a:pPr marL="342900" indent="-342900">
              <a:buFont typeface="+mj-lt"/>
              <a:buAutoNum type="arabicPeriod"/>
            </a:pPr>
            <a:endParaRPr lang="el-GR" sz="1600" dirty="0" smtClean="0"/>
          </a:p>
          <a:p>
            <a:endParaRPr lang="el-GR" sz="1600" dirty="0" smtClean="0"/>
          </a:p>
          <a:p>
            <a:r>
              <a:rPr lang="el-GR" sz="1600" dirty="0" smtClean="0"/>
              <a:t>Έχοντας γνώμονα </a:t>
            </a:r>
            <a:r>
              <a:rPr lang="el-GR" sz="1600" dirty="0"/>
              <a:t>την εξοικονόμηση πόρων και την </a:t>
            </a:r>
            <a:r>
              <a:rPr lang="el-GR" sz="1600" dirty="0" smtClean="0"/>
              <a:t>ελαχιστοποίηση της </a:t>
            </a:r>
            <a:r>
              <a:rPr lang="el-GR" sz="1600" dirty="0"/>
              <a:t>σπατάλης ενέργειας που </a:t>
            </a:r>
            <a:r>
              <a:rPr lang="el-GR" sz="1600" dirty="0" smtClean="0"/>
              <a:t>συντελεί σε </a:t>
            </a:r>
            <a:r>
              <a:rPr lang="el-GR" sz="1600" dirty="0"/>
              <a:t>μειωμένες λειτουργικές δαπάνες. </a:t>
            </a:r>
            <a:endParaRPr lang="pt-PT" sz="1600" dirty="0"/>
          </a:p>
          <a:p>
            <a:pPr algn="just"/>
            <a:endParaRPr lang="el-GR" sz="1600" dirty="0" smtClean="0"/>
          </a:p>
          <a:p>
            <a:pPr algn="just"/>
            <a:endParaRPr lang="en-US" sz="1600" b="1" dirty="0" smtClean="0"/>
          </a:p>
        </p:txBody>
      </p:sp>
      <p:sp>
        <p:nvSpPr>
          <p:cNvPr id="13" name="Rechteck 19"/>
          <p:cNvSpPr/>
          <p:nvPr/>
        </p:nvSpPr>
        <p:spPr>
          <a:xfrm>
            <a:off x="0" y="1484784"/>
            <a:ext cx="4644008" cy="546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latin typeface="Candara" panose="020E0502030303020204" pitchFamily="34" charset="0"/>
              </a:rPr>
              <a:t>Κεντρικά  </a:t>
            </a:r>
            <a:r>
              <a:rPr lang="el-GR" sz="2000" b="1" dirty="0">
                <a:latin typeface="Candara" panose="020E0502030303020204" pitchFamily="34" charset="0"/>
              </a:rPr>
              <a:t>συστήματα διαχείρισης και ελέγχου</a:t>
            </a:r>
            <a:endParaRPr lang="de-DE" sz="2000" b="1" dirty="0">
              <a:latin typeface="Candara" panose="020E0502030303020204" pitchFamily="34" charset="0"/>
            </a:endParaRPr>
          </a:p>
        </p:txBody>
      </p:sp>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2049711"/>
            <a:ext cx="5220072" cy="2995263"/>
          </a:xfrm>
          <a:prstGeom prst="rect">
            <a:avLst/>
          </a:prstGeom>
        </p:spPr>
      </p:pic>
    </p:spTree>
    <p:extLst>
      <p:ext uri="{BB962C8B-B14F-4D97-AF65-F5344CB8AC3E}">
        <p14:creationId xmlns:p14="http://schemas.microsoft.com/office/powerpoint/2010/main" val="1472621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sp>
        <p:nvSpPr>
          <p:cNvPr id="9" name="Rechteck 19"/>
          <p:cNvSpPr/>
          <p:nvPr/>
        </p:nvSpPr>
        <p:spPr>
          <a:xfrm>
            <a:off x="0" y="1484784"/>
            <a:ext cx="4716016" cy="5760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latin typeface="Candara" panose="020E0502030303020204" pitchFamily="34" charset="0"/>
              </a:rPr>
              <a:t>Κεντρικά  </a:t>
            </a:r>
            <a:r>
              <a:rPr lang="el-GR" sz="2000" b="1" dirty="0">
                <a:latin typeface="Candara" panose="020E0502030303020204" pitchFamily="34" charset="0"/>
              </a:rPr>
              <a:t>συστήματα διαχείρισης και </a:t>
            </a:r>
            <a:r>
              <a:rPr lang="el-GR" sz="2000" b="1" dirty="0" smtClean="0">
                <a:latin typeface="Candara" panose="020E0502030303020204" pitchFamily="34" charset="0"/>
              </a:rPr>
              <a:t>ελέγχου – Έξυπνοι μετρητές</a:t>
            </a:r>
            <a:endParaRPr lang="de-DE" sz="2000" b="1" dirty="0">
              <a:latin typeface="Candara" panose="020E0502030303020204" pitchFamily="34" charset="0"/>
            </a:endParaRPr>
          </a:p>
        </p:txBody>
      </p:sp>
      <p:sp>
        <p:nvSpPr>
          <p:cNvPr id="3" name="CaixaDeTexto 2"/>
          <p:cNvSpPr txBox="1"/>
          <p:nvPr/>
        </p:nvSpPr>
        <p:spPr>
          <a:xfrm>
            <a:off x="-139" y="2180763"/>
            <a:ext cx="8962714" cy="830997"/>
          </a:xfrm>
          <a:prstGeom prst="rect">
            <a:avLst/>
          </a:prstGeom>
          <a:noFill/>
        </p:spPr>
        <p:txBody>
          <a:bodyPr wrap="square" rtlCol="0">
            <a:spAutoFit/>
          </a:bodyPr>
          <a:lstStyle/>
          <a:p>
            <a:pPr algn="just"/>
            <a:r>
              <a:rPr lang="el-GR" sz="1600" dirty="0" smtClean="0"/>
              <a:t>Υπάρχουν και μικρά συστήματα διαχείρισης και ελέγχου, κατάλληλα για μικρότερα κτήρια. Στην αγορά κυκλοφορεί μία ευρεία ποικιλία προϊόντων. Τα παραδείγματα που ακολουθούν τα συναντάμε σε πολλές χώρες της Ευρώπης.</a:t>
            </a:r>
          </a:p>
        </p:txBody>
      </p:sp>
      <p:sp>
        <p:nvSpPr>
          <p:cNvPr id="13" name="CaixaDeTexto 2"/>
          <p:cNvSpPr txBox="1"/>
          <p:nvPr/>
        </p:nvSpPr>
        <p:spPr>
          <a:xfrm>
            <a:off x="18333" y="3779747"/>
            <a:ext cx="8950733" cy="1815882"/>
          </a:xfrm>
          <a:prstGeom prst="rect">
            <a:avLst/>
          </a:prstGeom>
          <a:noFill/>
        </p:spPr>
        <p:txBody>
          <a:bodyPr wrap="square" rtlCol="0">
            <a:spAutoFit/>
          </a:bodyPr>
          <a:lstStyle/>
          <a:p>
            <a:pPr algn="just"/>
            <a:r>
              <a:rPr lang="el-GR" sz="1600" dirty="0" smtClean="0"/>
              <a:t>Καταγράφει την οικιακή κατανάλωση ενέργειας, εντοπίζει τις συσκευές με την μεγαλύτερη κατανάλωση και υπολογίζει την προβλεπόμενη καταναλισκόμενη ενέργεια και το κόστος του λογαριασμού.</a:t>
            </a:r>
          </a:p>
          <a:p>
            <a:pPr algn="just"/>
            <a:endParaRPr lang="en-GB" sz="1600" dirty="0" smtClean="0"/>
          </a:p>
          <a:p>
            <a:pPr algn="just"/>
            <a:r>
              <a:rPr lang="el-GR" sz="1600" dirty="0" smtClean="0"/>
              <a:t>Μπορεί να ενεργοποιήσει και να απενεργοποιήσει διάφορες συσκευές εντός κτηρίου. </a:t>
            </a:r>
          </a:p>
          <a:p>
            <a:pPr algn="just"/>
            <a:endParaRPr lang="en-GB" sz="1600" dirty="0"/>
          </a:p>
          <a:p>
            <a:pPr algn="just"/>
            <a:r>
              <a:rPr lang="el-GR" sz="1600" dirty="0" smtClean="0"/>
              <a:t>Ο εξοπλισμός έχει αναβαθμιστεί με επιπλέον χαρακτηριστικά, όπως  την δυνατότητα να ελέγχει την παραγωγή ηλιακής ενέργειας και να αναλύει την ηλεκτρική κατανάλωση οχημάτων.</a:t>
            </a:r>
          </a:p>
        </p:txBody>
      </p:sp>
      <p:sp>
        <p:nvSpPr>
          <p:cNvPr id="4" name="Ορθογώνιο 3"/>
          <p:cNvSpPr/>
          <p:nvPr/>
        </p:nvSpPr>
        <p:spPr>
          <a:xfrm>
            <a:off x="18333" y="3284111"/>
            <a:ext cx="1628010" cy="369332"/>
          </a:xfrm>
          <a:prstGeom prst="rect">
            <a:avLst/>
          </a:prstGeom>
        </p:spPr>
        <p:txBody>
          <a:bodyPr wrap="none">
            <a:spAutoFit/>
          </a:bodyPr>
          <a:lstStyle/>
          <a:p>
            <a:r>
              <a:rPr lang="en-GB" b="1" dirty="0" smtClean="0"/>
              <a:t>1. EDP </a:t>
            </a:r>
            <a:r>
              <a:rPr lang="en-GB" b="1" dirty="0" err="1"/>
              <a:t>re:dy</a:t>
            </a:r>
            <a:r>
              <a:rPr lang="en-GB" b="1" dirty="0"/>
              <a:t> </a:t>
            </a:r>
            <a:r>
              <a:rPr lang="en-GB" dirty="0"/>
              <a:t>kit</a:t>
            </a:r>
            <a:endParaRPr lang="en-GB" sz="1600" dirty="0"/>
          </a:p>
        </p:txBody>
      </p:sp>
    </p:spTree>
    <p:extLst>
      <p:ext uri="{BB962C8B-B14F-4D97-AF65-F5344CB8AC3E}">
        <p14:creationId xmlns:p14="http://schemas.microsoft.com/office/powerpoint/2010/main" val="2853291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519927"/>
            <a:ext cx="4499992" cy="6604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Candara" panose="020E0502030303020204" pitchFamily="34" charset="0"/>
              </a:rPr>
              <a:t>Κεντρικά  συστήματα διαχείρισης και ελέγχου – Έξυπνοι μετρητές</a:t>
            </a:r>
            <a:endParaRPr lang="de-DE" sz="2000" b="1" dirty="0">
              <a:latin typeface="Candara" panose="020E0502030303020204" pitchFamily="34" charset="0"/>
            </a:endParaRPr>
          </a:p>
        </p:txBody>
      </p:sp>
      <p:pic>
        <p:nvPicPr>
          <p:cNvPr id="3" name="Imagem 2"/>
          <p:cNvPicPr>
            <a:picLocks noChangeAspect="1"/>
          </p:cNvPicPr>
          <p:nvPr/>
        </p:nvPicPr>
        <p:blipFill>
          <a:blip r:embed="rId5"/>
          <a:stretch>
            <a:fillRect/>
          </a:stretch>
        </p:blipFill>
        <p:spPr>
          <a:xfrm>
            <a:off x="755576" y="2603579"/>
            <a:ext cx="6986953" cy="3472926"/>
          </a:xfrm>
          <a:prstGeom prst="rect">
            <a:avLst/>
          </a:prstGeom>
        </p:spPr>
      </p:pic>
      <p:sp>
        <p:nvSpPr>
          <p:cNvPr id="11" name="CaixaDeTexto 10"/>
          <p:cNvSpPr txBox="1"/>
          <p:nvPr/>
        </p:nvSpPr>
        <p:spPr>
          <a:xfrm>
            <a:off x="-11981" y="2204864"/>
            <a:ext cx="8962714" cy="369332"/>
          </a:xfrm>
          <a:prstGeom prst="rect">
            <a:avLst/>
          </a:prstGeom>
          <a:noFill/>
        </p:spPr>
        <p:txBody>
          <a:bodyPr wrap="square" rtlCol="0">
            <a:spAutoFit/>
          </a:bodyPr>
          <a:lstStyle/>
          <a:p>
            <a:r>
              <a:rPr lang="en-GB" b="1" dirty="0" smtClean="0"/>
              <a:t>EDP re:dy </a:t>
            </a:r>
            <a:r>
              <a:rPr lang="en-GB" dirty="0" smtClean="0"/>
              <a:t>kit</a:t>
            </a:r>
            <a:endParaRPr lang="en-GB" sz="1600" dirty="0"/>
          </a:p>
        </p:txBody>
      </p:sp>
    </p:spTree>
    <p:extLst>
      <p:ext uri="{BB962C8B-B14F-4D97-AF65-F5344CB8AC3E}">
        <p14:creationId xmlns:p14="http://schemas.microsoft.com/office/powerpoint/2010/main" val="1351704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807573"/>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sp>
        <p:nvSpPr>
          <p:cNvPr id="3" name="CaixaDeTexto 2"/>
          <p:cNvSpPr txBox="1"/>
          <p:nvPr/>
        </p:nvSpPr>
        <p:spPr>
          <a:xfrm>
            <a:off x="83703" y="3559234"/>
            <a:ext cx="8962714" cy="2585323"/>
          </a:xfrm>
          <a:prstGeom prst="rect">
            <a:avLst/>
          </a:prstGeom>
          <a:noFill/>
        </p:spPr>
        <p:txBody>
          <a:bodyPr wrap="square" rtlCol="0">
            <a:spAutoFit/>
          </a:bodyPr>
          <a:lstStyle/>
          <a:p>
            <a:pPr algn="just"/>
            <a:endParaRPr lang="en-GB" sz="1600" dirty="0"/>
          </a:p>
          <a:p>
            <a:pPr algn="just"/>
            <a:endParaRPr lang="en-GB" b="1" dirty="0" smtClean="0"/>
          </a:p>
          <a:p>
            <a:pPr algn="just"/>
            <a:r>
              <a:rPr lang="el-GR" sz="1600" dirty="0" smtClean="0"/>
              <a:t>Καταγράφει την κατανάλωση ηλεκτρικού ρεύματος και πετρελαίου. Η συγκεκριμένη τεχνολογία είναι εύχρηστη και βοηθά στην οικιακή εξοικονόμηση ενέργειας. Οι ιδιοκτήτες που διαθέτουν </a:t>
            </a:r>
            <a:r>
              <a:rPr lang="el-GR" sz="1600" dirty="0"/>
              <a:t>δεξαμενή πετρελαίου έχουν </a:t>
            </a:r>
            <a:r>
              <a:rPr lang="el-GR" sz="1600" dirty="0" smtClean="0"/>
              <a:t>το πλεονέκτημα μιας λύσης που βελτιστοποιεί ταυτόχρονα την κατανάλωση από την δεξαμενή και την συνολική κατανάλωση του σπιτιού.</a:t>
            </a:r>
          </a:p>
          <a:p>
            <a:pPr algn="just"/>
            <a:endParaRPr lang="en-US" sz="1600" dirty="0"/>
          </a:p>
          <a:p>
            <a:pPr algn="just"/>
            <a:r>
              <a:rPr lang="el-GR" sz="1600" dirty="0" smtClean="0"/>
              <a:t>Η τεχνολογία αυτή μπορεί να συνδεθεί και με το κεντρικό σύστημα θέρμανσης. Μέσω της ιστοσελίδας του συστήματος μπορεί κανείς να ελέγξει την διάρκεια λειτουργίας του συστήματος θέρμανσης και να την προσαρμόσει σύμφωνα με τις καθημερινές ανάγκες. </a:t>
            </a:r>
          </a:p>
        </p:txBody>
      </p:sp>
      <p:pic>
        <p:nvPicPr>
          <p:cNvPr id="11" name="Imagem 3"/>
          <p:cNvPicPr>
            <a:picLocks noChangeAspect="1"/>
          </p:cNvPicPr>
          <p:nvPr/>
        </p:nvPicPr>
        <p:blipFill>
          <a:blip r:embed="rId5"/>
          <a:stretch>
            <a:fillRect/>
          </a:stretch>
        </p:blipFill>
        <p:spPr>
          <a:xfrm>
            <a:off x="2358008" y="1823790"/>
            <a:ext cx="6192688" cy="2234461"/>
          </a:xfrm>
          <a:prstGeom prst="rect">
            <a:avLst/>
          </a:prstGeom>
        </p:spPr>
      </p:pic>
      <p:sp>
        <p:nvSpPr>
          <p:cNvPr id="13" name="Rechteck 19"/>
          <p:cNvSpPr/>
          <p:nvPr/>
        </p:nvSpPr>
        <p:spPr>
          <a:xfrm>
            <a:off x="0" y="1195050"/>
            <a:ext cx="4716016" cy="5760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latin typeface="Candara" panose="020E0502030303020204" pitchFamily="34" charset="0"/>
              </a:rPr>
              <a:t>Κεντρικά  </a:t>
            </a:r>
            <a:r>
              <a:rPr lang="el-GR" sz="2000" b="1" dirty="0">
                <a:latin typeface="Candara" panose="020E0502030303020204" pitchFamily="34" charset="0"/>
              </a:rPr>
              <a:t>συστήματα διαχείρισης και </a:t>
            </a:r>
            <a:r>
              <a:rPr lang="el-GR" sz="2000" b="1" dirty="0" smtClean="0">
                <a:latin typeface="Candara" panose="020E0502030303020204" pitchFamily="34" charset="0"/>
              </a:rPr>
              <a:t>ελέγχου – Έξυπνοι μετρητές</a:t>
            </a:r>
            <a:endParaRPr lang="de-DE" sz="2000" b="1" dirty="0">
              <a:latin typeface="Candara" panose="020E0502030303020204" pitchFamily="34" charset="0"/>
            </a:endParaRPr>
          </a:p>
        </p:txBody>
      </p:sp>
      <p:sp>
        <p:nvSpPr>
          <p:cNvPr id="4" name="Ορθογώνιο 3"/>
          <p:cNvSpPr/>
          <p:nvPr/>
        </p:nvSpPr>
        <p:spPr>
          <a:xfrm>
            <a:off x="51971" y="2111176"/>
            <a:ext cx="1001428" cy="369332"/>
          </a:xfrm>
          <a:prstGeom prst="rect">
            <a:avLst/>
          </a:prstGeom>
        </p:spPr>
        <p:txBody>
          <a:bodyPr wrap="none">
            <a:spAutoFit/>
          </a:bodyPr>
          <a:lstStyle/>
          <a:p>
            <a:pPr algn="just"/>
            <a:r>
              <a:rPr lang="en-GB" b="1" dirty="0" smtClean="0"/>
              <a:t>2.Cloogy</a:t>
            </a:r>
            <a:endParaRPr lang="en-GB" b="1" dirty="0"/>
          </a:p>
        </p:txBody>
      </p:sp>
    </p:spTree>
    <p:extLst>
      <p:ext uri="{BB962C8B-B14F-4D97-AF65-F5344CB8AC3E}">
        <p14:creationId xmlns:p14="http://schemas.microsoft.com/office/powerpoint/2010/main" val="1716083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794838"/>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sp>
        <p:nvSpPr>
          <p:cNvPr id="3" name="CaixaDeTexto 2"/>
          <p:cNvSpPr txBox="1"/>
          <p:nvPr/>
        </p:nvSpPr>
        <p:spPr>
          <a:xfrm>
            <a:off x="6044" y="1866468"/>
            <a:ext cx="8962714" cy="4308872"/>
          </a:xfrm>
          <a:prstGeom prst="rect">
            <a:avLst/>
          </a:prstGeom>
          <a:noFill/>
        </p:spPr>
        <p:txBody>
          <a:bodyPr wrap="square" rtlCol="0">
            <a:spAutoFit/>
          </a:bodyPr>
          <a:lstStyle/>
          <a:p>
            <a:pPr algn="just"/>
            <a:r>
              <a:rPr lang="en-GB" sz="1600" b="1" dirty="0"/>
              <a:t>3. TED Pro Home</a:t>
            </a:r>
          </a:p>
          <a:p>
            <a:pPr algn="just"/>
            <a:endParaRPr lang="en-GB" sz="1600" dirty="0"/>
          </a:p>
          <a:p>
            <a:pPr algn="just"/>
            <a:r>
              <a:rPr lang="el-GR" sz="1600" dirty="0" smtClean="0"/>
              <a:t>Το σύστημα διαχείρισης ενέργειας </a:t>
            </a:r>
            <a:r>
              <a:rPr lang="en-GB" sz="1600" dirty="0"/>
              <a:t>TED Pro </a:t>
            </a:r>
            <a:r>
              <a:rPr lang="en-GB" sz="1600" dirty="0" smtClean="0"/>
              <a:t>Home </a:t>
            </a:r>
            <a:r>
              <a:rPr lang="el-GR" sz="1600" dirty="0" smtClean="0"/>
              <a:t>χρησιμοποιεί το υπάρχον ηλεκτρικό δίκτυο της οικείας σας για να επιβλέπει την χρήση ενέργειας σε πραγματικό χρόνο. Μπορεί να συνδεθεί με 32 διαφορετικά κυκλώματα, καθώς επίσης και διαφορετικά δωμάτια. Έτσι, μπορεί κανείς να παρακολουθεί συσκευές που είναι </a:t>
            </a:r>
            <a:r>
              <a:rPr lang="el-GR" sz="1600" dirty="0" err="1" smtClean="0"/>
              <a:t>ενεργοβ</a:t>
            </a:r>
            <a:r>
              <a:rPr lang="el-GR" sz="1600" dirty="0" err="1"/>
              <a:t>ό</a:t>
            </a:r>
            <a:r>
              <a:rPr lang="el-GR" sz="1600" dirty="0" err="1" smtClean="0"/>
              <a:t>ρες</a:t>
            </a:r>
            <a:r>
              <a:rPr lang="el-GR" sz="1600" dirty="0" smtClean="0"/>
              <a:t> και να τις αποσυνδέει αναλόγως με τις ανάγκες.</a:t>
            </a:r>
          </a:p>
          <a:p>
            <a:pPr algn="just"/>
            <a:endParaRPr lang="en-US" sz="1600" dirty="0"/>
          </a:p>
          <a:p>
            <a:pPr algn="just"/>
            <a:r>
              <a:rPr lang="el-GR" sz="1600" dirty="0" smtClean="0"/>
              <a:t>Το σύστημα χρησιμοποιεί αισθητήρες ρεύματος που στερεώνονται στις τριφασικές παροχές του ηλεκτρικού πίνακα. Οι συσκευές στέλνουν με την σειρά τους τα δεδομένα  μέσω του </a:t>
            </a:r>
            <a:r>
              <a:rPr lang="en-US" sz="1600" dirty="0" smtClean="0"/>
              <a:t>powerline</a:t>
            </a:r>
            <a:r>
              <a:rPr lang="el-GR" sz="1600" dirty="0" smtClean="0"/>
              <a:t>  του σπιτιού, χωρίς να απαιτείται επιπλέον καλωδίωση.</a:t>
            </a:r>
            <a:endParaRPr lang="en-US" sz="1600" dirty="0" smtClean="0"/>
          </a:p>
          <a:p>
            <a:pPr algn="just"/>
            <a:endParaRPr lang="en-US" sz="1600" dirty="0"/>
          </a:p>
          <a:p>
            <a:pPr algn="just"/>
            <a:r>
              <a:rPr lang="el-GR" sz="1600" dirty="0"/>
              <a:t>Τα δεδομένα συγκεντρώνονται σε μία μονάδα λήψης που μπορεί να συνδεθεί σε οποιαδήποτε </a:t>
            </a:r>
            <a:r>
              <a:rPr lang="el-GR" sz="1600" dirty="0">
                <a:solidFill>
                  <a:srgbClr val="FF0000"/>
                </a:solidFill>
              </a:rPr>
              <a:t>έξοδο </a:t>
            </a:r>
            <a:r>
              <a:rPr lang="el-GR" sz="1600" dirty="0"/>
              <a:t>στο σπίτι. Η μονάδα λήψης διαθέτει λογισμικό, ικανό να αποθηκεύσει ενεργειακά δεδομένα μέχρι και 10 χρόνων. Οι ιδιοκτήτες μπορούν να παρακολουθούν τα δεδομένα μέσω συσκευών που έχουν την δυνατότητα να συνδεθούν με το διαδίκτυο (π.χ. </a:t>
            </a:r>
            <a:r>
              <a:rPr lang="en-US" sz="1600" dirty="0"/>
              <a:t>smartphone, tablet</a:t>
            </a:r>
            <a:r>
              <a:rPr lang="el-GR" sz="1600" dirty="0"/>
              <a:t> κ.α.). Αν το επιθυμεί κανείς, μπορεί επίσης να λαμβάνει προσωπικά μηνύματα και προειδοποιήσεις μέσω </a:t>
            </a:r>
            <a:r>
              <a:rPr lang="en-US" sz="1600" dirty="0"/>
              <a:t>email </a:t>
            </a:r>
            <a:r>
              <a:rPr lang="el-GR" sz="1600" dirty="0"/>
              <a:t> ή μηνύματος στο κινητό</a:t>
            </a:r>
            <a:r>
              <a:rPr lang="en-US" sz="1600" dirty="0"/>
              <a:t>.</a:t>
            </a:r>
            <a:endParaRPr lang="el-GR" sz="1600" dirty="0"/>
          </a:p>
          <a:p>
            <a:pPr algn="just"/>
            <a:endParaRPr lang="en-GB" b="1" dirty="0" smtClean="0"/>
          </a:p>
        </p:txBody>
      </p:sp>
      <p:sp>
        <p:nvSpPr>
          <p:cNvPr id="14" name="Rechteck 19"/>
          <p:cNvSpPr/>
          <p:nvPr/>
        </p:nvSpPr>
        <p:spPr>
          <a:xfrm>
            <a:off x="-11981" y="1194590"/>
            <a:ext cx="4716016" cy="5760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latin typeface="Candara" panose="020E0502030303020204" pitchFamily="34" charset="0"/>
              </a:rPr>
              <a:t>Κεντρικά  </a:t>
            </a:r>
            <a:r>
              <a:rPr lang="el-GR" sz="2000" b="1" dirty="0">
                <a:latin typeface="Candara" panose="020E0502030303020204" pitchFamily="34" charset="0"/>
              </a:rPr>
              <a:t>συστήματα διαχείρισης και </a:t>
            </a:r>
            <a:r>
              <a:rPr lang="el-GR" sz="2000" b="1" dirty="0" smtClean="0">
                <a:latin typeface="Candara" panose="020E0502030303020204" pitchFamily="34" charset="0"/>
              </a:rPr>
              <a:t>ελέγχου – Έξυπνοι μετρητές</a:t>
            </a:r>
            <a:endParaRPr lang="de-DE" sz="2000" b="1" dirty="0">
              <a:latin typeface="Candara" panose="020E0502030303020204" pitchFamily="34" charset="0"/>
            </a:endParaRPr>
          </a:p>
        </p:txBody>
      </p:sp>
    </p:spTree>
    <p:extLst>
      <p:ext uri="{BB962C8B-B14F-4D97-AF65-F5344CB8AC3E}">
        <p14:creationId xmlns:p14="http://schemas.microsoft.com/office/powerpoint/2010/main" val="2198648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628800"/>
            <a:ext cx="4499992" cy="54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Candara" panose="020E0502030303020204" pitchFamily="34" charset="0"/>
              </a:rPr>
              <a:t>Κεντρικά  συστήματα διαχείρισης και ελέγχου – Έξυπνοι μετρητές</a:t>
            </a:r>
            <a:endParaRPr lang="de-DE" sz="2000" b="1" dirty="0">
              <a:latin typeface="Candara" panose="020E0502030303020204" pitchFamily="34" charset="0"/>
            </a:endParaRPr>
          </a:p>
        </p:txBody>
      </p:sp>
      <p:pic>
        <p:nvPicPr>
          <p:cNvPr id="3" name="Imagem 2"/>
          <p:cNvPicPr>
            <a:picLocks noChangeAspect="1"/>
          </p:cNvPicPr>
          <p:nvPr/>
        </p:nvPicPr>
        <p:blipFill>
          <a:blip r:embed="rId5"/>
          <a:stretch>
            <a:fillRect/>
          </a:stretch>
        </p:blipFill>
        <p:spPr>
          <a:xfrm>
            <a:off x="1619672" y="2178000"/>
            <a:ext cx="6118291" cy="3875287"/>
          </a:xfrm>
          <a:prstGeom prst="rect">
            <a:avLst/>
          </a:prstGeom>
        </p:spPr>
      </p:pic>
    </p:spTree>
    <p:extLst>
      <p:ext uri="{BB962C8B-B14F-4D97-AF65-F5344CB8AC3E}">
        <p14:creationId xmlns:p14="http://schemas.microsoft.com/office/powerpoint/2010/main" val="3390603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794838"/>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sp>
        <p:nvSpPr>
          <p:cNvPr id="3" name="CaixaDeTexto 2"/>
          <p:cNvSpPr txBox="1"/>
          <p:nvPr/>
        </p:nvSpPr>
        <p:spPr>
          <a:xfrm>
            <a:off x="179388" y="1916832"/>
            <a:ext cx="8400405" cy="6063198"/>
          </a:xfrm>
          <a:prstGeom prst="rect">
            <a:avLst/>
          </a:prstGeom>
          <a:noFill/>
        </p:spPr>
        <p:txBody>
          <a:bodyPr wrap="square" rtlCol="0">
            <a:spAutoFit/>
          </a:bodyPr>
          <a:lstStyle/>
          <a:p>
            <a:pPr algn="just"/>
            <a:r>
              <a:rPr lang="el-GR" sz="1600" b="1" dirty="0" smtClean="0">
                <a:latin typeface="Candara" panose="020E0502030303020204" pitchFamily="34" charset="0"/>
              </a:rPr>
              <a:t>Οφέλη</a:t>
            </a:r>
          </a:p>
          <a:p>
            <a:pPr algn="just"/>
            <a:endParaRPr lang="en-GB" sz="1600" dirty="0"/>
          </a:p>
          <a:p>
            <a:pPr marL="285750" indent="-285750" algn="just">
              <a:buFont typeface="Arial" panose="020B0604020202020204" pitchFamily="34" charset="0"/>
              <a:buChar char="•"/>
            </a:pPr>
            <a:r>
              <a:rPr lang="el-GR" sz="1600" dirty="0" smtClean="0"/>
              <a:t>Η πληροφορίας που δεχόμαστε είναι πολύ σημαντική, καθώς βοηθάει στη βέλτιστη χρήση της ηλεκτρικής ενέργειας από τον καταναλωτή, με άμεσο επακόλουθο την εξοικονόμηση ενέργειας.</a:t>
            </a:r>
          </a:p>
          <a:p>
            <a:pPr marL="285750" indent="-285750" algn="just">
              <a:buFont typeface="Arial" panose="020B0604020202020204" pitchFamily="34" charset="0"/>
              <a:buChar char="•"/>
            </a:pPr>
            <a:endParaRPr lang="el-GR" sz="1600" dirty="0" smtClean="0"/>
          </a:p>
          <a:p>
            <a:pPr marL="285750" indent="-285750" algn="just">
              <a:buFont typeface="Arial" panose="020B0604020202020204" pitchFamily="34" charset="0"/>
              <a:buChar char="•"/>
            </a:pPr>
            <a:r>
              <a:rPr lang="el-GR" sz="1600" dirty="0"/>
              <a:t>Υπολογίζεται </a:t>
            </a:r>
            <a:r>
              <a:rPr lang="el-GR" sz="1600" dirty="0" smtClean="0"/>
              <a:t>ότι  </a:t>
            </a:r>
            <a:r>
              <a:rPr lang="el-GR" sz="1600" dirty="0"/>
              <a:t>η </a:t>
            </a:r>
            <a:r>
              <a:rPr lang="el-GR" sz="1600" dirty="0" smtClean="0"/>
              <a:t>υιοθέτηση  </a:t>
            </a:r>
            <a:r>
              <a:rPr lang="el-GR" sz="1600" dirty="0"/>
              <a:t>υγιέστερων  </a:t>
            </a:r>
            <a:r>
              <a:rPr lang="el-GR" sz="1600" dirty="0" smtClean="0"/>
              <a:t>καταναλωτικών  </a:t>
            </a:r>
            <a:r>
              <a:rPr lang="el-GR" sz="1600" dirty="0"/>
              <a:t>συνηθειών  και  η </a:t>
            </a:r>
            <a:r>
              <a:rPr lang="el-GR" sz="1600" dirty="0" smtClean="0"/>
              <a:t> βελτίωση  </a:t>
            </a:r>
            <a:r>
              <a:rPr lang="el-GR" sz="1600" dirty="0"/>
              <a:t>της </a:t>
            </a:r>
            <a:r>
              <a:rPr lang="el-GR" sz="1600" dirty="0" smtClean="0"/>
              <a:t>καταναλωτικής  </a:t>
            </a:r>
            <a:r>
              <a:rPr lang="el-GR" sz="1600" dirty="0"/>
              <a:t>συμπεριφοράς  </a:t>
            </a:r>
            <a:r>
              <a:rPr lang="el-GR" sz="1600" dirty="0" smtClean="0"/>
              <a:t>μπορεί  </a:t>
            </a:r>
            <a:r>
              <a:rPr lang="el-GR" sz="1600" dirty="0"/>
              <a:t>να </a:t>
            </a:r>
            <a:r>
              <a:rPr lang="el-GR" sz="1600" dirty="0" smtClean="0"/>
              <a:t>αποφέρει </a:t>
            </a:r>
            <a:r>
              <a:rPr lang="el-GR" sz="1600" dirty="0"/>
              <a:t>μείωση της </a:t>
            </a:r>
            <a:r>
              <a:rPr lang="el-GR" sz="1600" dirty="0" smtClean="0"/>
              <a:t>κατανάλωσης ηλεκτρικής </a:t>
            </a:r>
            <a:r>
              <a:rPr lang="el-GR" sz="1600" dirty="0"/>
              <a:t>ενέργειας από 5% </a:t>
            </a:r>
            <a:r>
              <a:rPr lang="el-GR" sz="1600" dirty="0" smtClean="0"/>
              <a:t>έως </a:t>
            </a:r>
            <a:r>
              <a:rPr lang="el-GR" sz="1600" dirty="0"/>
              <a:t>15%, ειδικά κατά </a:t>
            </a:r>
            <a:r>
              <a:rPr lang="el-GR" sz="1600" dirty="0" smtClean="0"/>
              <a:t>τις ώρες αιχμής.</a:t>
            </a:r>
          </a:p>
          <a:p>
            <a:pPr marL="285750" indent="-285750" algn="just">
              <a:buFont typeface="Arial" panose="020B0604020202020204" pitchFamily="34" charset="0"/>
              <a:buChar char="•"/>
            </a:pPr>
            <a:endParaRPr lang="el-GR" sz="1600" dirty="0" smtClean="0"/>
          </a:p>
          <a:p>
            <a:pPr marL="285750" indent="-285750" algn="just">
              <a:buFont typeface="Arial" panose="020B0604020202020204" pitchFamily="34" charset="0"/>
              <a:buChar char="•"/>
            </a:pPr>
            <a:r>
              <a:rPr lang="el-GR" sz="1600" dirty="0" smtClean="0"/>
              <a:t>Ο χρήστης βλέπει τα </a:t>
            </a:r>
            <a:r>
              <a:rPr lang="el-GR" sz="1600" dirty="0"/>
              <a:t>δεδομένα </a:t>
            </a:r>
            <a:r>
              <a:rPr lang="el-GR" sz="1600" dirty="0" smtClean="0"/>
              <a:t>κατανάλωσης σε </a:t>
            </a:r>
            <a:r>
              <a:rPr lang="el-GR" sz="1600" dirty="0"/>
              <a:t>πραγματικό χρόνο </a:t>
            </a:r>
            <a:r>
              <a:rPr lang="el-GR" sz="1600" dirty="0" smtClean="0"/>
              <a:t>στην </a:t>
            </a:r>
            <a:r>
              <a:rPr lang="el-GR" sz="1600" dirty="0"/>
              <a:t>οθόνη του υπολογιστή </a:t>
            </a:r>
            <a:r>
              <a:rPr lang="el-GR" sz="1600" dirty="0" smtClean="0"/>
              <a:t>του ή στο κινητό του και μπορεί να </a:t>
            </a:r>
            <a:r>
              <a:rPr lang="el-GR" sz="1600" dirty="0"/>
              <a:t>να γνωρίζει την επίδραση κάθε </a:t>
            </a:r>
            <a:r>
              <a:rPr lang="el-GR" sz="1600" dirty="0" smtClean="0"/>
              <a:t>διαφορετικής συσκευής </a:t>
            </a:r>
            <a:r>
              <a:rPr lang="el-GR" sz="1600" dirty="0"/>
              <a:t>στην κατανάλωσή </a:t>
            </a:r>
            <a:r>
              <a:rPr lang="el-GR" sz="1600" dirty="0" smtClean="0"/>
              <a:t>του.</a:t>
            </a:r>
          </a:p>
          <a:p>
            <a:pPr marL="285750" indent="-285750" algn="just">
              <a:buFont typeface="Arial" panose="020B0604020202020204" pitchFamily="34" charset="0"/>
              <a:buChar char="•"/>
            </a:pPr>
            <a:endParaRPr lang="el-GR" sz="1600" dirty="0"/>
          </a:p>
          <a:p>
            <a:pPr marL="285750" indent="-285750">
              <a:buFont typeface="Arial" panose="020B0604020202020204" pitchFamily="34" charset="0"/>
              <a:buChar char="•"/>
            </a:pPr>
            <a:r>
              <a:rPr lang="el-GR" sz="1600" dirty="0"/>
              <a:t>Τα δεδομένα </a:t>
            </a:r>
            <a:r>
              <a:rPr lang="el-GR" sz="1600" dirty="0" smtClean="0"/>
              <a:t>μπορούν να μετατραπούν  </a:t>
            </a:r>
            <a:r>
              <a:rPr lang="el-GR" sz="1600" dirty="0"/>
              <a:t>σε  κόστος  ενέργειας  και  </a:t>
            </a:r>
            <a:r>
              <a:rPr lang="el-GR" sz="1600" dirty="0" smtClean="0"/>
              <a:t>σε εκτίμηση  </a:t>
            </a:r>
            <a:r>
              <a:rPr lang="el-GR" sz="1600" dirty="0"/>
              <a:t>εκπομπής </a:t>
            </a:r>
            <a:r>
              <a:rPr lang="el-GR" sz="1600" dirty="0" smtClean="0"/>
              <a:t>ρύπων  </a:t>
            </a:r>
            <a:r>
              <a:rPr lang="el-GR" sz="1600" dirty="0"/>
              <a:t>(CO2), </a:t>
            </a:r>
            <a:r>
              <a:rPr lang="el-GR" sz="1600" dirty="0" smtClean="0"/>
              <a:t>Βελτιώνοντας την περιβαλλοντική </a:t>
            </a:r>
            <a:r>
              <a:rPr lang="el-GR" sz="1600" dirty="0"/>
              <a:t>συνείδηση των πολιτών</a:t>
            </a:r>
          </a:p>
          <a:p>
            <a:pPr marL="285750" indent="-285750" algn="just">
              <a:buFont typeface="Arial" panose="020B0604020202020204" pitchFamily="34" charset="0"/>
              <a:buChar char="•"/>
            </a:pPr>
            <a:endParaRPr lang="el-GR" sz="1600" dirty="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a:p>
          <a:p>
            <a:pPr algn="just"/>
            <a:endParaRPr lang="en-US" sz="1600" dirty="0"/>
          </a:p>
          <a:p>
            <a:pPr algn="just"/>
            <a:endParaRPr lang="en-US" sz="1600" dirty="0"/>
          </a:p>
          <a:p>
            <a:pPr algn="just"/>
            <a:endParaRPr lang="en-GB" b="1" dirty="0" smtClean="0"/>
          </a:p>
          <a:p>
            <a:pPr algn="just"/>
            <a:endParaRPr lang="en-GB" b="1" dirty="0" smtClean="0"/>
          </a:p>
        </p:txBody>
      </p:sp>
      <p:sp>
        <p:nvSpPr>
          <p:cNvPr id="14" name="Rechteck 19"/>
          <p:cNvSpPr/>
          <p:nvPr/>
        </p:nvSpPr>
        <p:spPr>
          <a:xfrm>
            <a:off x="0" y="1202276"/>
            <a:ext cx="4716016" cy="5760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latin typeface="Candara" panose="020E0502030303020204" pitchFamily="34" charset="0"/>
              </a:rPr>
              <a:t>Κεντρικά  </a:t>
            </a:r>
            <a:r>
              <a:rPr lang="el-GR" sz="2000" b="1" dirty="0">
                <a:latin typeface="Candara" panose="020E0502030303020204" pitchFamily="34" charset="0"/>
              </a:rPr>
              <a:t>συστήματα διαχείρισης και </a:t>
            </a:r>
            <a:r>
              <a:rPr lang="el-GR" sz="2000" b="1" dirty="0" smtClean="0">
                <a:latin typeface="Candara" panose="020E0502030303020204" pitchFamily="34" charset="0"/>
              </a:rPr>
              <a:t>ελέγχου – Έξυπνοι μετρητές</a:t>
            </a:r>
            <a:endParaRPr lang="de-DE" sz="2000" b="1" dirty="0">
              <a:latin typeface="Candara" panose="020E0502030303020204" pitchFamily="34" charset="0"/>
            </a:endParaRPr>
          </a:p>
        </p:txBody>
      </p:sp>
    </p:spTree>
    <p:extLst>
      <p:ext uri="{BB962C8B-B14F-4D97-AF65-F5344CB8AC3E}">
        <p14:creationId xmlns:p14="http://schemas.microsoft.com/office/powerpoint/2010/main" val="2626036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sp>
        <p:nvSpPr>
          <p:cNvPr id="13" name="Rechteck 19"/>
          <p:cNvSpPr/>
          <p:nvPr/>
        </p:nvSpPr>
        <p:spPr>
          <a:xfrm>
            <a:off x="0" y="1484784"/>
            <a:ext cx="4427984" cy="7200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smtClean="0">
              <a:latin typeface="Candara" panose="020E0502030303020204" pitchFamily="34" charset="0"/>
            </a:endParaRPr>
          </a:p>
          <a:p>
            <a:r>
              <a:rPr lang="el-GR" sz="2000" b="1" dirty="0" smtClean="0">
                <a:latin typeface="Candara" panose="020E0502030303020204" pitchFamily="34" charset="0"/>
              </a:rPr>
              <a:t>Κεντρικά  </a:t>
            </a:r>
            <a:r>
              <a:rPr lang="el-GR" sz="2000" b="1" dirty="0">
                <a:latin typeface="Candara" panose="020E0502030303020204" pitchFamily="34" charset="0"/>
              </a:rPr>
              <a:t>συστήματα διαχείρισης και </a:t>
            </a:r>
            <a:r>
              <a:rPr lang="el-GR" sz="2000" b="1" dirty="0" smtClean="0">
                <a:latin typeface="Candara" panose="020E0502030303020204" pitchFamily="34" charset="0"/>
              </a:rPr>
              <a:t>ελέγχου</a:t>
            </a:r>
            <a:r>
              <a:rPr lang="en-US" sz="2000" b="1" dirty="0" smtClean="0">
                <a:latin typeface="Candara" panose="020E0502030303020204" pitchFamily="34" charset="0"/>
              </a:rPr>
              <a:t> + </a:t>
            </a:r>
            <a:r>
              <a:rPr lang="en-US" sz="2000" b="1" dirty="0" smtClean="0"/>
              <a:t>SMART </a:t>
            </a:r>
            <a:r>
              <a:rPr lang="en-US" sz="2000" b="1" dirty="0"/>
              <a:t>METERS</a:t>
            </a:r>
          </a:p>
          <a:p>
            <a:endParaRPr lang="de-DE" sz="2000" b="1" dirty="0">
              <a:latin typeface="Candara" panose="020E0502030303020204" pitchFamily="34" charset="0"/>
            </a:endParaRPr>
          </a:p>
        </p:txBody>
      </p:sp>
      <p:sp>
        <p:nvSpPr>
          <p:cNvPr id="3" name="Ορθογώνιο 2"/>
          <p:cNvSpPr/>
          <p:nvPr/>
        </p:nvSpPr>
        <p:spPr>
          <a:xfrm>
            <a:off x="143508" y="2267887"/>
            <a:ext cx="8640960" cy="1323439"/>
          </a:xfrm>
          <a:prstGeom prst="rect">
            <a:avLst/>
          </a:prstGeom>
        </p:spPr>
        <p:txBody>
          <a:bodyPr wrap="square">
            <a:spAutoFit/>
          </a:bodyPr>
          <a:lstStyle/>
          <a:p>
            <a:r>
              <a:rPr lang="el-GR" sz="1600" b="1" dirty="0" smtClean="0"/>
              <a:t>Smart </a:t>
            </a:r>
            <a:r>
              <a:rPr lang="en-US" sz="1600" b="1" dirty="0" smtClean="0"/>
              <a:t>M</a:t>
            </a:r>
            <a:r>
              <a:rPr lang="el-GR" sz="1600" b="1" dirty="0" err="1" smtClean="0"/>
              <a:t>etering</a:t>
            </a:r>
            <a:endParaRPr lang="en-US" sz="1600" b="1" dirty="0" smtClean="0"/>
          </a:p>
          <a:p>
            <a:pPr marL="285750" indent="-285750">
              <a:buFont typeface="Arial" panose="020B0604020202020204" pitchFamily="34" charset="0"/>
              <a:buChar char="•"/>
            </a:pPr>
            <a:r>
              <a:rPr lang="el-GR" sz="1600" dirty="0" smtClean="0"/>
              <a:t>καταγράφονται </a:t>
            </a:r>
            <a:r>
              <a:rPr lang="el-GR" sz="1600" dirty="0"/>
              <a:t>ενεργειακά δεδομένα προς τιμολόγηση, </a:t>
            </a:r>
            <a:endParaRPr lang="en-US" sz="1600" dirty="0" smtClean="0"/>
          </a:p>
          <a:p>
            <a:pPr marL="285750" indent="-285750">
              <a:buFont typeface="Arial" panose="020B0604020202020204" pitchFamily="34" charset="0"/>
              <a:buChar char="•"/>
            </a:pPr>
            <a:r>
              <a:rPr lang="el-GR" sz="1600" dirty="0" smtClean="0"/>
              <a:t>αξιοποιούνται </a:t>
            </a:r>
            <a:r>
              <a:rPr lang="el-GR" sz="1600" dirty="0"/>
              <a:t>στατιστικά, </a:t>
            </a:r>
            <a:endParaRPr lang="en-US" sz="1600" dirty="0" smtClean="0"/>
          </a:p>
          <a:p>
            <a:pPr marL="285750" indent="-285750">
              <a:buFont typeface="Arial" panose="020B0604020202020204" pitchFamily="34" charset="0"/>
              <a:buChar char="•"/>
            </a:pPr>
            <a:r>
              <a:rPr lang="el-GR" sz="1600" dirty="0" smtClean="0"/>
              <a:t>ελέγχεται </a:t>
            </a:r>
            <a:r>
              <a:rPr lang="el-GR" sz="1600" dirty="0"/>
              <a:t>η </a:t>
            </a:r>
            <a:r>
              <a:rPr lang="el-GR" sz="1600" dirty="0" smtClean="0"/>
              <a:t>κατανάλωση,</a:t>
            </a:r>
            <a:endParaRPr lang="en-US" sz="1600" dirty="0" smtClean="0"/>
          </a:p>
          <a:p>
            <a:pPr marL="285750" indent="-285750">
              <a:buFont typeface="Arial" panose="020B0604020202020204" pitchFamily="34" charset="0"/>
              <a:buChar char="•"/>
            </a:pPr>
            <a:r>
              <a:rPr lang="el-GR" sz="1600" dirty="0"/>
              <a:t>γενική διαχείριση του κτιρίου σε ενιαίο σύνολο έξυπνης </a:t>
            </a:r>
            <a:r>
              <a:rPr lang="el-GR" sz="1600" dirty="0" smtClean="0"/>
              <a:t>διαχείρισης</a:t>
            </a:r>
            <a:endParaRPr lang="el-GR" sz="1600" dirty="0"/>
          </a:p>
        </p:txBody>
      </p:sp>
      <p:sp>
        <p:nvSpPr>
          <p:cNvPr id="5" name="Ορθογώνιο 4"/>
          <p:cNvSpPr/>
          <p:nvPr/>
        </p:nvSpPr>
        <p:spPr>
          <a:xfrm>
            <a:off x="152530" y="3737420"/>
            <a:ext cx="8568952" cy="1815882"/>
          </a:xfrm>
          <a:prstGeom prst="rect">
            <a:avLst/>
          </a:prstGeom>
        </p:spPr>
        <p:txBody>
          <a:bodyPr wrap="square">
            <a:spAutoFit/>
          </a:bodyPr>
          <a:lstStyle/>
          <a:p>
            <a:r>
              <a:rPr lang="el-GR" sz="1600" b="1" dirty="0">
                <a:latin typeface="Candara" panose="020E0502030303020204" pitchFamily="34" charset="0"/>
              </a:rPr>
              <a:t>Ολοκληρωμένο</a:t>
            </a:r>
            <a:r>
              <a:rPr lang="el-GR" sz="1600" dirty="0" smtClean="0"/>
              <a:t> </a:t>
            </a:r>
            <a:r>
              <a:rPr lang="el-GR" sz="1600" b="1" dirty="0" smtClean="0">
                <a:latin typeface="Candara" panose="020E0502030303020204" pitchFamily="34" charset="0"/>
              </a:rPr>
              <a:t>συστήματα </a:t>
            </a:r>
            <a:r>
              <a:rPr lang="el-GR" sz="1600" b="1" dirty="0">
                <a:latin typeface="Candara" panose="020E0502030303020204" pitchFamily="34" charset="0"/>
              </a:rPr>
              <a:t>διαχείρισης </a:t>
            </a:r>
            <a:endParaRPr lang="el-GR" sz="1600" dirty="0" smtClean="0"/>
          </a:p>
          <a:p>
            <a:pPr marL="285750" indent="-285750">
              <a:buFont typeface="Arial" panose="020B0604020202020204" pitchFamily="34" charset="0"/>
              <a:buChar char="•"/>
            </a:pPr>
            <a:r>
              <a:rPr lang="el-GR" sz="1600" dirty="0" smtClean="0"/>
              <a:t>έλεγχος φωτισμού,</a:t>
            </a:r>
          </a:p>
          <a:p>
            <a:pPr marL="285750" indent="-285750">
              <a:buFont typeface="Arial" panose="020B0604020202020204" pitchFamily="34" charset="0"/>
              <a:buChar char="•"/>
            </a:pPr>
            <a:r>
              <a:rPr lang="el-GR" sz="1600" dirty="0"/>
              <a:t>έλεγχος </a:t>
            </a:r>
            <a:r>
              <a:rPr lang="el-GR" sz="1600" dirty="0" smtClean="0"/>
              <a:t>ρολά, γκαραζόπορτα</a:t>
            </a:r>
            <a:r>
              <a:rPr lang="el-GR" sz="1600" dirty="0"/>
              <a:t>, </a:t>
            </a:r>
            <a:r>
              <a:rPr lang="el-GR" sz="1600" dirty="0" smtClean="0"/>
              <a:t>τέντες</a:t>
            </a:r>
            <a:r>
              <a:rPr lang="el-GR" sz="1600" dirty="0"/>
              <a:t>, </a:t>
            </a:r>
            <a:endParaRPr lang="el-GR" sz="1600" dirty="0" smtClean="0"/>
          </a:p>
          <a:p>
            <a:pPr marL="285750" indent="-285750">
              <a:buFont typeface="Arial" panose="020B0604020202020204" pitchFamily="34" charset="0"/>
              <a:buChar char="•"/>
            </a:pPr>
            <a:r>
              <a:rPr lang="el-GR" sz="1600" dirty="0"/>
              <a:t>έλεγχος </a:t>
            </a:r>
            <a:r>
              <a:rPr lang="el-GR" sz="1600" dirty="0" smtClean="0"/>
              <a:t>οπτικοακουστικό </a:t>
            </a:r>
            <a:r>
              <a:rPr lang="el-GR" sz="1600" dirty="0"/>
              <a:t>σύστημα, </a:t>
            </a:r>
            <a:endParaRPr lang="el-GR" sz="1600" dirty="0" smtClean="0"/>
          </a:p>
          <a:p>
            <a:pPr marL="285750" indent="-285750">
              <a:buFont typeface="Arial" panose="020B0604020202020204" pitchFamily="34" charset="0"/>
              <a:buChar char="•"/>
            </a:pPr>
            <a:r>
              <a:rPr lang="el-GR" sz="1600" dirty="0"/>
              <a:t>έλεγχος </a:t>
            </a:r>
            <a:r>
              <a:rPr lang="el-GR" sz="1600" dirty="0" smtClean="0"/>
              <a:t>κλιματισμού </a:t>
            </a:r>
            <a:r>
              <a:rPr lang="el-GR" sz="1600" dirty="0"/>
              <a:t>και </a:t>
            </a:r>
            <a:r>
              <a:rPr lang="el-GR" sz="1600" dirty="0" smtClean="0"/>
              <a:t>θέρμανσης,</a:t>
            </a:r>
            <a:endParaRPr lang="el-GR" sz="1600" dirty="0"/>
          </a:p>
          <a:p>
            <a:pPr marL="285750" indent="-285750">
              <a:buFont typeface="Arial" panose="020B0604020202020204" pitchFamily="34" charset="0"/>
              <a:buChar char="•"/>
            </a:pPr>
            <a:r>
              <a:rPr lang="el-GR" sz="1600" dirty="0" smtClean="0"/>
              <a:t>ενεργοποίηση διαφορετικών σεναρίων </a:t>
            </a:r>
            <a:r>
              <a:rPr lang="el-GR" sz="1600" dirty="0"/>
              <a:t>φωτισμού, </a:t>
            </a:r>
            <a:r>
              <a:rPr lang="el-GR" sz="1600" dirty="0" smtClean="0"/>
              <a:t>θερμοκρασίας ,</a:t>
            </a:r>
          </a:p>
          <a:p>
            <a:pPr marL="285750" indent="-285750">
              <a:buFont typeface="Arial" panose="020B0604020202020204" pitchFamily="34" charset="0"/>
              <a:buChar char="•"/>
            </a:pPr>
            <a:r>
              <a:rPr lang="el-GR" sz="1600" dirty="0" smtClean="0"/>
              <a:t>χειρισμός κεντρικών λειτουργιών σε ξενοδοχεία, αεροδρόμια κατοικίες </a:t>
            </a:r>
            <a:r>
              <a:rPr lang="el-GR" sz="1600" dirty="0"/>
              <a:t>ή </a:t>
            </a:r>
            <a:r>
              <a:rPr lang="el-GR" sz="1600" dirty="0" smtClean="0"/>
              <a:t>μουσεία.</a:t>
            </a:r>
          </a:p>
        </p:txBody>
      </p:sp>
    </p:spTree>
    <p:extLst>
      <p:ext uri="{BB962C8B-B14F-4D97-AF65-F5344CB8AC3E}">
        <p14:creationId xmlns:p14="http://schemas.microsoft.com/office/powerpoint/2010/main" val="3523660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latin typeface="Candara" panose="020E0502030303020204" pitchFamily="34" charset="0"/>
              </a:rPr>
              <a:t>Global Monitoring and Control Systems</a:t>
            </a:r>
            <a:endParaRPr lang="de-DE" sz="2000" b="1" dirty="0">
              <a:latin typeface="Candara" panose="020E0502030303020204" pitchFamily="34" charset="0"/>
            </a:endParaRPr>
          </a:p>
        </p:txBody>
      </p:sp>
      <p:pic>
        <p:nvPicPr>
          <p:cNvPr id="4" name="Imagem 3"/>
          <p:cNvPicPr>
            <a:picLocks noChangeAspect="1"/>
          </p:cNvPicPr>
          <p:nvPr/>
        </p:nvPicPr>
        <p:blipFill>
          <a:blip r:embed="rId5"/>
          <a:stretch>
            <a:fillRect/>
          </a:stretch>
        </p:blipFill>
        <p:spPr>
          <a:xfrm>
            <a:off x="539552" y="2270086"/>
            <a:ext cx="7920880" cy="3652905"/>
          </a:xfrm>
          <a:prstGeom prst="rect">
            <a:avLst/>
          </a:prstGeom>
        </p:spPr>
      </p:pic>
    </p:spTree>
    <p:extLst>
      <p:ext uri="{BB962C8B-B14F-4D97-AF65-F5344CB8AC3E}">
        <p14:creationId xmlns:p14="http://schemas.microsoft.com/office/powerpoint/2010/main" val="2279398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pic>
        <p:nvPicPr>
          <p:cNvPr id="3" name="Imagem 2"/>
          <p:cNvPicPr>
            <a:picLocks noChangeAspect="1"/>
          </p:cNvPicPr>
          <p:nvPr/>
        </p:nvPicPr>
        <p:blipFill>
          <a:blip r:embed="rId5"/>
          <a:stretch>
            <a:fillRect/>
          </a:stretch>
        </p:blipFill>
        <p:spPr>
          <a:xfrm>
            <a:off x="1474800" y="1811564"/>
            <a:ext cx="3890144" cy="4111427"/>
          </a:xfrm>
          <a:prstGeom prst="rect">
            <a:avLst/>
          </a:prstGeom>
        </p:spPr>
      </p:pic>
      <p:pic>
        <p:nvPicPr>
          <p:cNvPr id="4" name="Imagem 3"/>
          <p:cNvPicPr>
            <a:picLocks noChangeAspect="1"/>
          </p:cNvPicPr>
          <p:nvPr/>
        </p:nvPicPr>
        <p:blipFill>
          <a:blip r:embed="rId6"/>
          <a:stretch>
            <a:fillRect/>
          </a:stretch>
        </p:blipFill>
        <p:spPr>
          <a:xfrm>
            <a:off x="185176" y="1519705"/>
            <a:ext cx="1290480" cy="2133891"/>
          </a:xfrm>
          <a:prstGeom prst="rect">
            <a:avLst/>
          </a:prstGeom>
        </p:spPr>
      </p:pic>
      <p:pic>
        <p:nvPicPr>
          <p:cNvPr id="5" name="Imagem 4"/>
          <p:cNvPicPr>
            <a:picLocks noChangeAspect="1"/>
          </p:cNvPicPr>
          <p:nvPr/>
        </p:nvPicPr>
        <p:blipFill>
          <a:blip r:embed="rId7"/>
          <a:stretch>
            <a:fillRect/>
          </a:stretch>
        </p:blipFill>
        <p:spPr>
          <a:xfrm>
            <a:off x="166837" y="3988660"/>
            <a:ext cx="1308819" cy="2142368"/>
          </a:xfrm>
          <a:prstGeom prst="rect">
            <a:avLst/>
          </a:prstGeom>
        </p:spPr>
      </p:pic>
      <p:pic>
        <p:nvPicPr>
          <p:cNvPr id="7" name="Imagem 6"/>
          <p:cNvPicPr>
            <a:picLocks noChangeAspect="1"/>
          </p:cNvPicPr>
          <p:nvPr/>
        </p:nvPicPr>
        <p:blipFill>
          <a:blip r:embed="rId8"/>
          <a:stretch>
            <a:fillRect/>
          </a:stretch>
        </p:blipFill>
        <p:spPr>
          <a:xfrm>
            <a:off x="5373095" y="2073299"/>
            <a:ext cx="3551629" cy="3303375"/>
          </a:xfrm>
          <a:prstGeom prst="rect">
            <a:avLst/>
          </a:prstGeom>
        </p:spPr>
      </p:pic>
    </p:spTree>
    <p:extLst>
      <p:ext uri="{BB962C8B-B14F-4D97-AF65-F5344CB8AC3E}">
        <p14:creationId xmlns:p14="http://schemas.microsoft.com/office/powerpoint/2010/main" val="4135911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a:t>
            </a:r>
            <a:r>
              <a:rPr lang="el-GR" sz="2800" b="1" dirty="0">
                <a:latin typeface="Arial "/>
              </a:rPr>
              <a:t>Ανάπτυξη δεξιοτήτων στους δήμους</a:t>
            </a:r>
            <a:endParaRPr lang="en-US" sz="2800" b="1" dirty="0">
              <a:latin typeface="Arial "/>
            </a:endParaRPr>
          </a:p>
        </p:txBody>
      </p:sp>
      <p:pic>
        <p:nvPicPr>
          <p:cNvPr id="14"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5724" y="5791996"/>
            <a:ext cx="1008113" cy="6673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Copyright </a:t>
            </a:r>
            <a:r>
              <a:rPr lang="en-US" sz="1400" dirty="0" smtClean="0">
                <a:latin typeface="Arial" panose="020B0604020202020204" pitchFamily="34" charset="0"/>
                <a:cs typeface="Arial" panose="020B0604020202020204" pitchFamily="34" charset="0"/>
              </a:rPr>
              <a:t>CERTUS </a:t>
            </a:r>
            <a:r>
              <a:rPr lang="en-US" sz="1400" dirty="0">
                <a:latin typeface="Arial" panose="020B0604020202020204" pitchFamily="34" charset="0"/>
                <a:cs typeface="Arial" panose="020B0604020202020204" pitchFamily="34" charset="0"/>
              </a:rPr>
              <a:t>Project </a:t>
            </a:r>
            <a:r>
              <a:rPr lang="en-US" sz="1400" dirty="0" smtClean="0">
                <a:latin typeface="Arial" panose="020B0604020202020204" pitchFamily="34" charset="0"/>
                <a:cs typeface="Arial" panose="020B0604020202020204" pitchFamily="34" charset="0"/>
              </a:rPr>
              <a:t>2015 </a:t>
            </a:r>
            <a:r>
              <a:rPr lang="en-US" sz="1400" dirty="0">
                <a:latin typeface="Arial" panose="020B0604020202020204" pitchFamily="34" charset="0"/>
                <a:cs typeface="Arial" panose="020B0604020202020204" pitchFamily="34" charset="0"/>
              </a:rPr>
              <a:t>- All Rights Reserved     </a:t>
            </a:r>
            <a:r>
              <a:rPr lang="en-US" sz="1400"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Grant </a:t>
            </a:r>
            <a:r>
              <a:rPr lang="en-GB" sz="1400" dirty="0">
                <a:latin typeface="Arial" panose="020B0604020202020204" pitchFamily="34" charset="0"/>
                <a:cs typeface="Arial" panose="020B0604020202020204" pitchFamily="34" charset="0"/>
              </a:rPr>
              <a:t>agreement no.: </a:t>
            </a:r>
            <a:r>
              <a:rPr lang="en-GB" sz="1400" i="1" dirty="0" smtClean="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l-GR" sz="3200" b="1" dirty="0">
                <a:solidFill>
                  <a:schemeClr val="accent1">
                    <a:lumMod val="75000"/>
                  </a:schemeClr>
                </a:solidFill>
              </a:rPr>
              <a:t>Τεχνολογίες</a:t>
            </a:r>
            <a:r>
              <a:rPr lang="es-ES" sz="3200" b="1" dirty="0">
                <a:solidFill>
                  <a:schemeClr val="accent1">
                    <a:lumMod val="75000"/>
                  </a:schemeClr>
                </a:solidFill>
              </a:rPr>
              <a:t> – </a:t>
            </a:r>
            <a:r>
              <a:rPr lang="el-GR" sz="3200" b="1" dirty="0">
                <a:solidFill>
                  <a:schemeClr val="accent1">
                    <a:lumMod val="75000"/>
                  </a:schemeClr>
                </a:solidFill>
              </a:rPr>
              <a:t>Άλλα συστήματα ελέγχου</a:t>
            </a:r>
            <a:endParaRPr lang="en-GB" sz="3200" b="1" dirty="0">
              <a:solidFill>
                <a:schemeClr val="accent1">
                  <a:lumMod val="75000"/>
                </a:schemeClr>
              </a:solidFill>
            </a:endParaRPr>
          </a:p>
        </p:txBody>
      </p:sp>
      <p:sp>
        <p:nvSpPr>
          <p:cNvPr id="18" name="17 CuadroTexto"/>
          <p:cNvSpPr txBox="1"/>
          <p:nvPr/>
        </p:nvSpPr>
        <p:spPr>
          <a:xfrm>
            <a:off x="2774692" y="2264090"/>
            <a:ext cx="6189921" cy="646331"/>
          </a:xfrm>
          <a:prstGeom prst="rect">
            <a:avLst/>
          </a:prstGeom>
          <a:noFill/>
        </p:spPr>
        <p:txBody>
          <a:bodyPr wrap="square" rtlCol="0">
            <a:spAutoFit/>
          </a:bodyPr>
          <a:lstStyle/>
          <a:p>
            <a:pPr algn="r"/>
            <a:r>
              <a:rPr lang="el-GR" sz="3600" b="1" dirty="0">
                <a:solidFill>
                  <a:schemeClr val="accent1">
                    <a:lumMod val="75000"/>
                  </a:schemeClr>
                </a:solidFill>
                <a:latin typeface="Candara" panose="020E0502030303020204" pitchFamily="34" charset="0"/>
                <a:ea typeface="Dotum" panose="020B0600000101010101" pitchFamily="34" charset="-127"/>
              </a:rPr>
              <a:t>Εκπαιδευτικό υλικό</a:t>
            </a:r>
            <a:r>
              <a:rPr lang="es-ES" sz="3600" b="1" dirty="0">
                <a:solidFill>
                  <a:schemeClr val="accent1">
                    <a:lumMod val="75000"/>
                  </a:schemeClr>
                </a:solidFill>
                <a:latin typeface="Candara" panose="020E0502030303020204" pitchFamily="34" charset="0"/>
                <a:ea typeface="Dotum" panose="020B0600000101010101" pitchFamily="34" charset="-127"/>
              </a:rPr>
              <a:t> </a:t>
            </a:r>
          </a:p>
        </p:txBody>
      </p:sp>
      <p:pic>
        <p:nvPicPr>
          <p:cNvPr id="717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276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16196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latin typeface="Candara" panose="020E0502030303020204" pitchFamily="34" charset="0"/>
              </a:rPr>
              <a:t>Συσκευές</a:t>
            </a:r>
            <a:endParaRPr lang="de-DE" sz="2000" b="1" dirty="0">
              <a:latin typeface="Candara" panose="020E0502030303020204" pitchFamily="34" charset="0"/>
            </a:endParaRPr>
          </a:p>
        </p:txBody>
      </p:sp>
      <p:sp>
        <p:nvSpPr>
          <p:cNvPr id="3" name="CaixaDeTexto 2"/>
          <p:cNvSpPr txBox="1"/>
          <p:nvPr/>
        </p:nvSpPr>
        <p:spPr>
          <a:xfrm>
            <a:off x="-1" y="2276872"/>
            <a:ext cx="4644009" cy="3754874"/>
          </a:xfrm>
          <a:prstGeom prst="rect">
            <a:avLst/>
          </a:prstGeom>
          <a:noFill/>
        </p:spPr>
        <p:txBody>
          <a:bodyPr wrap="square" rtlCol="0">
            <a:spAutoFit/>
          </a:bodyPr>
          <a:lstStyle/>
          <a:p>
            <a:pPr algn="just"/>
            <a:r>
              <a:rPr lang="el-GR" sz="1600" b="1" dirty="0" smtClean="0"/>
              <a:t>Πρίζες απομακρυσμένου ελέγχου </a:t>
            </a:r>
            <a:r>
              <a:rPr lang="en-US" sz="1600" b="1" dirty="0" smtClean="0"/>
              <a:t>(remote control)</a:t>
            </a:r>
          </a:p>
          <a:p>
            <a:pPr algn="just"/>
            <a:endParaRPr lang="en-US" sz="1400" b="1" dirty="0"/>
          </a:p>
          <a:p>
            <a:pPr algn="just"/>
            <a:r>
              <a:rPr lang="el-GR" sz="1600" dirty="0" smtClean="0"/>
              <a:t>Οι περισσότερες συσκευές είναι σχεδιασμένες με τρόπο που δεν χρειάζεται ή δεν μπορούν να </a:t>
            </a:r>
            <a:r>
              <a:rPr lang="el-GR" sz="1600" dirty="0"/>
              <a:t>μένουν σε κατάσταση αναμονής </a:t>
            </a:r>
            <a:r>
              <a:rPr lang="el-GR" sz="1600" dirty="0" smtClean="0"/>
              <a:t>για πολλή ώρα (</a:t>
            </a:r>
            <a:r>
              <a:rPr lang="en-US" sz="1600" dirty="0" smtClean="0"/>
              <a:t>standby mode). </a:t>
            </a:r>
            <a:r>
              <a:rPr lang="el-GR" sz="1600" dirty="0" smtClean="0"/>
              <a:t>Στις περιπτώσεις αυτές οι πρίζες απομακρυσμένου ελέγχου είναι μία καλή λύση για να μειωθεί ο λογαριασμός και να αποφευχθούν πιθανοί κίνδυνοι πυρκαγιάς.</a:t>
            </a:r>
          </a:p>
          <a:p>
            <a:pPr algn="just"/>
            <a:endParaRPr lang="el-GR" sz="1600" dirty="0"/>
          </a:p>
          <a:p>
            <a:pPr algn="just"/>
            <a:r>
              <a:rPr lang="el-GR" sz="1600" dirty="0" smtClean="0"/>
              <a:t>Οι πρίζες απομακρυσμένου ελέγχου έχουν ακτίνα εύρους 30</a:t>
            </a:r>
            <a:r>
              <a:rPr lang="en-US" sz="1600" dirty="0" smtClean="0"/>
              <a:t>m </a:t>
            </a:r>
            <a:r>
              <a:rPr lang="el-GR" sz="1600" dirty="0" smtClean="0"/>
              <a:t>και δυνατό σήμα για συσκευές εκτός του οπτικού πεδίου</a:t>
            </a:r>
            <a:r>
              <a:rPr lang="en-US" sz="1600" dirty="0" smtClean="0"/>
              <a:t>. </a:t>
            </a:r>
            <a:r>
              <a:rPr lang="el-GR" sz="1600" dirty="0" smtClean="0"/>
              <a:t>Ιδανική λύση για περιπτώσεις που χρειάζεται πρίζα σε μέρη δύσκολης πρόσβασης. Έτσι μειώνονται οι ενεργειακές σπατάλες.</a:t>
            </a:r>
            <a:endParaRPr lang="en-US" sz="1600" dirty="0"/>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pic>
        <p:nvPicPr>
          <p:cNvPr id="5" name="Imagem 4"/>
          <p:cNvPicPr>
            <a:picLocks noChangeAspect="1"/>
          </p:cNvPicPr>
          <p:nvPr/>
        </p:nvPicPr>
        <p:blipFill>
          <a:blip r:embed="rId5"/>
          <a:stretch>
            <a:fillRect/>
          </a:stretch>
        </p:blipFill>
        <p:spPr>
          <a:xfrm>
            <a:off x="4788741" y="2780928"/>
            <a:ext cx="4109652" cy="2781918"/>
          </a:xfrm>
          <a:prstGeom prst="rect">
            <a:avLst/>
          </a:prstGeom>
        </p:spPr>
      </p:pic>
    </p:spTree>
    <p:extLst>
      <p:ext uri="{BB962C8B-B14F-4D97-AF65-F5344CB8AC3E}">
        <p14:creationId xmlns:p14="http://schemas.microsoft.com/office/powerpoint/2010/main" val="3230231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16196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Candara" panose="020E0502030303020204" pitchFamily="34" charset="0"/>
              </a:rPr>
              <a:t>Συσκευές</a:t>
            </a:r>
            <a:endParaRPr lang="de-DE" sz="2000" b="1" dirty="0">
              <a:latin typeface="Candara" panose="020E0502030303020204" pitchFamily="34" charset="0"/>
            </a:endParaRPr>
          </a:p>
        </p:txBody>
      </p:sp>
      <p:sp>
        <p:nvSpPr>
          <p:cNvPr id="3" name="CaixaDeTexto 2"/>
          <p:cNvSpPr txBox="1"/>
          <p:nvPr/>
        </p:nvSpPr>
        <p:spPr>
          <a:xfrm>
            <a:off x="4814" y="2145451"/>
            <a:ext cx="4792588" cy="3539430"/>
          </a:xfrm>
          <a:prstGeom prst="rect">
            <a:avLst/>
          </a:prstGeom>
          <a:noFill/>
        </p:spPr>
        <p:txBody>
          <a:bodyPr wrap="square" rtlCol="0">
            <a:spAutoFit/>
          </a:bodyPr>
          <a:lstStyle/>
          <a:p>
            <a:pPr algn="just"/>
            <a:r>
              <a:rPr lang="el-GR" b="1" dirty="0"/>
              <a:t>Πρίζες απομακρυσμένου </a:t>
            </a:r>
            <a:r>
              <a:rPr lang="el-GR" b="1" dirty="0" smtClean="0"/>
              <a:t>ελέγχου</a:t>
            </a:r>
          </a:p>
          <a:p>
            <a:pPr algn="just"/>
            <a:endParaRPr lang="en-US" sz="1400" b="1" dirty="0"/>
          </a:p>
          <a:p>
            <a:pPr algn="just"/>
            <a:r>
              <a:rPr lang="el-GR" sz="1600" dirty="0" smtClean="0"/>
              <a:t>Σε κτήρια που φιλοξενούν γραφεία, </a:t>
            </a:r>
            <a:r>
              <a:rPr lang="en-US" sz="1600" dirty="0"/>
              <a:t>LCD </a:t>
            </a:r>
            <a:r>
              <a:rPr lang="el-GR" sz="1600" dirty="0" smtClean="0"/>
              <a:t>οθόνες και άλλες συσκευές τηλεπικοινωνιακού εξοπλισμού που μένουν σε</a:t>
            </a:r>
            <a:r>
              <a:rPr lang="el-GR" sz="1600" dirty="0"/>
              <a:t> κατάσταση αναμονής</a:t>
            </a:r>
            <a:r>
              <a:rPr lang="el-GR" sz="1600" dirty="0" smtClean="0"/>
              <a:t> </a:t>
            </a:r>
            <a:r>
              <a:rPr lang="en-US" sz="1600" dirty="0" smtClean="0"/>
              <a:t>(standby mode) </a:t>
            </a:r>
            <a:r>
              <a:rPr lang="el-GR" sz="1600" dirty="0" smtClean="0"/>
              <a:t>κατά τη διάρκεια της νύχτας, μπορεί να αντιπροσωπεύουν πάνω από το </a:t>
            </a:r>
            <a:r>
              <a:rPr lang="en-US" sz="1600" dirty="0"/>
              <a:t>10</a:t>
            </a:r>
            <a:r>
              <a:rPr lang="en-US" sz="1600" dirty="0" smtClean="0"/>
              <a:t>%</a:t>
            </a:r>
            <a:r>
              <a:rPr lang="el-GR" sz="1600" dirty="0" smtClean="0"/>
              <a:t> του λογαριασμού.</a:t>
            </a:r>
          </a:p>
          <a:p>
            <a:pPr algn="just"/>
            <a:r>
              <a:rPr lang="el-GR" sz="1600" dirty="0" smtClean="0"/>
              <a:t>Ενώ με συσκευές σαν τις πρίζες απομακρυσμένου ελέγχου μπορούμε να βεβαιωθούμε ότι τα πάντα έχουν σβήσει εύκολα και αποτελεσματικά.</a:t>
            </a:r>
          </a:p>
          <a:p>
            <a:pPr algn="just"/>
            <a:endParaRPr lang="el-GR" sz="1600" b="1" dirty="0"/>
          </a:p>
          <a:p>
            <a:pPr algn="just"/>
            <a:r>
              <a:rPr lang="el-GR" sz="1600" dirty="0" smtClean="0"/>
              <a:t>Δεν είναι όλες οι ηλεκτρικές συσκευές </a:t>
            </a:r>
            <a:r>
              <a:rPr lang="el-GR" sz="1600" dirty="0"/>
              <a:t>κατάλληλα </a:t>
            </a:r>
            <a:r>
              <a:rPr lang="el-GR" sz="1600" dirty="0" smtClean="0"/>
              <a:t>σχεδιασμένες για να τις αφήνουμε να λειτουργούν το βράδυ χωρίς να υπάρχει κίνδυνος πυρκαγιάς.</a:t>
            </a:r>
            <a:endParaRPr lang="en-US" sz="1600" dirty="0"/>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pic>
        <p:nvPicPr>
          <p:cNvPr id="4" name="Imagem 3"/>
          <p:cNvPicPr>
            <a:picLocks noChangeAspect="1"/>
          </p:cNvPicPr>
          <p:nvPr/>
        </p:nvPicPr>
        <p:blipFill>
          <a:blip r:embed="rId5"/>
          <a:stretch>
            <a:fillRect/>
          </a:stretch>
        </p:blipFill>
        <p:spPr>
          <a:xfrm>
            <a:off x="4918274" y="2348822"/>
            <a:ext cx="4078918" cy="3574169"/>
          </a:xfrm>
          <a:prstGeom prst="rect">
            <a:avLst/>
          </a:prstGeom>
        </p:spPr>
      </p:pic>
    </p:spTree>
    <p:extLst>
      <p:ext uri="{BB962C8B-B14F-4D97-AF65-F5344CB8AC3E}">
        <p14:creationId xmlns:p14="http://schemas.microsoft.com/office/powerpoint/2010/main" val="2734834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16196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Candara" panose="020E0502030303020204" pitchFamily="34" charset="0"/>
              </a:rPr>
              <a:t>Συσκευές</a:t>
            </a:r>
            <a:endParaRPr lang="de-DE" sz="2000" b="1" dirty="0">
              <a:latin typeface="Candara" panose="020E0502030303020204" pitchFamily="34" charset="0"/>
            </a:endParaRPr>
          </a:p>
        </p:txBody>
      </p:sp>
      <p:sp>
        <p:nvSpPr>
          <p:cNvPr id="3" name="CaixaDeTexto 2"/>
          <p:cNvSpPr txBox="1"/>
          <p:nvPr/>
        </p:nvSpPr>
        <p:spPr>
          <a:xfrm>
            <a:off x="32495" y="1974029"/>
            <a:ext cx="4481686" cy="4278094"/>
          </a:xfrm>
          <a:prstGeom prst="rect">
            <a:avLst/>
          </a:prstGeom>
          <a:noFill/>
        </p:spPr>
        <p:txBody>
          <a:bodyPr wrap="square" rtlCol="0">
            <a:spAutoFit/>
          </a:bodyPr>
          <a:lstStyle/>
          <a:p>
            <a:pPr algn="just"/>
            <a:r>
              <a:rPr lang="el-GR" b="1" dirty="0"/>
              <a:t>Πρίζες με χρονοδιακόπτη</a:t>
            </a:r>
            <a:endParaRPr lang="en-US" b="1" dirty="0"/>
          </a:p>
          <a:p>
            <a:pPr algn="just"/>
            <a:endParaRPr lang="en-US" sz="1400" b="1" dirty="0" smtClean="0"/>
          </a:p>
          <a:p>
            <a:pPr algn="just"/>
            <a:r>
              <a:rPr lang="el-GR" sz="1500" dirty="0" smtClean="0"/>
              <a:t>Ο χρονοδιακόπτης μπορεί να ενεργοποιήσει ή να απενεργοποιήσει εξοπλισμό πολλές ή μία φορά, σε προκαθορισμένο χρόνο μετά από διακοπή ή κυκλικά. Ένας χρονοδιακόπτης με αντίστροφη μέτρηση συνήθως κλείνει το ρεύμα</a:t>
            </a:r>
            <a:r>
              <a:rPr lang="el-GR" sz="1500" dirty="0" smtClean="0">
                <a:solidFill>
                  <a:srgbClr val="FF0000"/>
                </a:solidFill>
              </a:rPr>
              <a:t> </a:t>
            </a:r>
            <a:r>
              <a:rPr lang="el-GR" sz="1500" dirty="0" smtClean="0"/>
              <a:t>σε μια συγκεκριμένη ώρα.</a:t>
            </a:r>
          </a:p>
          <a:p>
            <a:pPr algn="just"/>
            <a:endParaRPr lang="el-GR" sz="1500" dirty="0" smtClean="0"/>
          </a:p>
          <a:p>
            <a:pPr algn="just"/>
            <a:r>
              <a:rPr lang="el-GR" sz="1500" dirty="0" smtClean="0"/>
              <a:t>Ένας </a:t>
            </a:r>
            <a:r>
              <a:rPr lang="el-GR" sz="1500" dirty="0"/>
              <a:t>κυκλικός </a:t>
            </a:r>
            <a:r>
              <a:rPr lang="el-GR" sz="1500" dirty="0" smtClean="0"/>
              <a:t>χρονοδιακόπτης ανοιγοκλείνει τον εξοπλισμό επαναλαμβανόμενα σε συγκεκριμένες ώρες για ένα χρονικό διάστημα και μετά επαναλαμβάνει τον κύκλο. Συνήθως το διάστημα αυτό είναι μία μέρα ή μία εβδομάδα.</a:t>
            </a:r>
            <a:endParaRPr lang="en-US" sz="1500" dirty="0"/>
          </a:p>
          <a:p>
            <a:pPr algn="just"/>
            <a:endParaRPr lang="el-GR" sz="1500" dirty="0" smtClean="0"/>
          </a:p>
          <a:p>
            <a:pPr algn="just"/>
            <a:r>
              <a:rPr lang="el-GR" sz="1500" dirty="0" smtClean="0"/>
              <a:t>Για παράδειγμα, ένας χρονοδιακόπτης μπορεί να ενεργοποιεί την κεντρική θέρμανση για συγκεκριμένες ώρες το πρωί τις καθημερινές και για όλη την μέρα το Σαββατοκύριακο.</a:t>
            </a:r>
            <a:endParaRPr lang="en-US" sz="1500" dirty="0"/>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grpSp>
        <p:nvGrpSpPr>
          <p:cNvPr id="10" name="Grupo 9"/>
          <p:cNvGrpSpPr/>
          <p:nvPr/>
        </p:nvGrpSpPr>
        <p:grpSpPr>
          <a:xfrm>
            <a:off x="4644008" y="2112235"/>
            <a:ext cx="4306725" cy="3600396"/>
            <a:chOff x="4499992" y="2039545"/>
            <a:chExt cx="4450741" cy="3673086"/>
          </a:xfrm>
        </p:grpSpPr>
        <p:pic>
          <p:nvPicPr>
            <p:cNvPr id="7" name="Imagem 6"/>
            <p:cNvPicPr>
              <a:picLocks noChangeAspect="1"/>
            </p:cNvPicPr>
            <p:nvPr/>
          </p:nvPicPr>
          <p:blipFill>
            <a:blip r:embed="rId5"/>
            <a:stretch>
              <a:fillRect/>
            </a:stretch>
          </p:blipFill>
          <p:spPr>
            <a:xfrm>
              <a:off x="6300192" y="2039545"/>
              <a:ext cx="2650541" cy="3673086"/>
            </a:xfrm>
            <a:prstGeom prst="rect">
              <a:avLst/>
            </a:prstGeom>
          </p:spPr>
        </p:pic>
        <p:pic>
          <p:nvPicPr>
            <p:cNvPr id="8" name="Imagem 7"/>
            <p:cNvPicPr>
              <a:picLocks noChangeAspect="1"/>
            </p:cNvPicPr>
            <p:nvPr/>
          </p:nvPicPr>
          <p:blipFill>
            <a:blip r:embed="rId6"/>
            <a:stretch>
              <a:fillRect/>
            </a:stretch>
          </p:blipFill>
          <p:spPr>
            <a:xfrm>
              <a:off x="4499992" y="2395068"/>
              <a:ext cx="2159134" cy="3136259"/>
            </a:xfrm>
            <a:prstGeom prst="rect">
              <a:avLst/>
            </a:prstGeom>
          </p:spPr>
        </p:pic>
      </p:grpSp>
    </p:spTree>
    <p:extLst>
      <p:ext uri="{BB962C8B-B14F-4D97-AF65-F5344CB8AC3E}">
        <p14:creationId xmlns:p14="http://schemas.microsoft.com/office/powerpoint/2010/main" val="799043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16196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Candara" panose="020E0502030303020204" pitchFamily="34" charset="0"/>
              </a:rPr>
              <a:t>Συσκευές</a:t>
            </a:r>
            <a:endParaRPr lang="de-DE" sz="2000" b="1" dirty="0">
              <a:latin typeface="Candara" panose="020E0502030303020204" pitchFamily="34" charset="0"/>
            </a:endParaRPr>
          </a:p>
        </p:txBody>
      </p:sp>
      <p:sp>
        <p:nvSpPr>
          <p:cNvPr id="3" name="CaixaDeTexto 2"/>
          <p:cNvSpPr txBox="1"/>
          <p:nvPr/>
        </p:nvSpPr>
        <p:spPr>
          <a:xfrm>
            <a:off x="18306" y="2212876"/>
            <a:ext cx="5921846" cy="3754874"/>
          </a:xfrm>
          <a:prstGeom prst="rect">
            <a:avLst/>
          </a:prstGeom>
          <a:noFill/>
        </p:spPr>
        <p:txBody>
          <a:bodyPr wrap="square" rtlCol="0">
            <a:spAutoFit/>
          </a:bodyPr>
          <a:lstStyle/>
          <a:p>
            <a:pPr algn="just"/>
            <a:r>
              <a:rPr lang="el-GR" b="1" dirty="0" smtClean="0"/>
              <a:t>Πρίζες με χρονοδιακόπτη</a:t>
            </a:r>
            <a:endParaRPr lang="en-US" b="1" dirty="0" smtClean="0"/>
          </a:p>
          <a:p>
            <a:pPr algn="just"/>
            <a:endParaRPr lang="en-US" sz="1400" b="1" dirty="0" smtClean="0"/>
          </a:p>
          <a:p>
            <a:pPr algn="just"/>
            <a:r>
              <a:rPr lang="el-GR" sz="1600" b="1" dirty="0" smtClean="0"/>
              <a:t>Χαρακτηριστικό παράδειγμα</a:t>
            </a:r>
            <a:r>
              <a:rPr lang="en-US" sz="1600" b="1" dirty="0" smtClean="0"/>
              <a:t>:</a:t>
            </a:r>
          </a:p>
          <a:p>
            <a:pPr algn="just"/>
            <a:endParaRPr lang="en-US" sz="1600" b="1" dirty="0"/>
          </a:p>
          <a:p>
            <a:r>
              <a:rPr lang="el-GR" sz="1600" dirty="0" smtClean="0"/>
              <a:t>Ψηφιακός εβδομαδιαίος προγραμματιστής</a:t>
            </a:r>
            <a:endParaRPr lang="en-GB" sz="1600" dirty="0" smtClean="0"/>
          </a:p>
          <a:p>
            <a:endParaRPr lang="pt-PT" sz="1600" dirty="0"/>
          </a:p>
          <a:p>
            <a:pPr marL="742950" lvl="1" indent="-285750">
              <a:buFont typeface="Arial" panose="020B0604020202020204" pitchFamily="34" charset="0"/>
              <a:buChar char="•"/>
            </a:pPr>
            <a:r>
              <a:rPr lang="el-GR" sz="1600" dirty="0" smtClean="0"/>
              <a:t>Επιτρέπει τον προγραμματισμό των ηλεκτρικών συσκευών</a:t>
            </a:r>
            <a:endParaRPr lang="en-US" sz="1600" dirty="0" smtClean="0"/>
          </a:p>
          <a:p>
            <a:pPr marL="742950" lvl="1" indent="-285750">
              <a:buFont typeface="Arial" panose="020B0604020202020204" pitchFamily="34" charset="0"/>
              <a:buChar char="•"/>
            </a:pPr>
            <a:r>
              <a:rPr lang="el-GR" sz="1600" dirty="0" smtClean="0"/>
              <a:t>Καταγράφει δεδομένα σε περίπτωση απώλειας ρεύματος</a:t>
            </a:r>
            <a:endParaRPr lang="en-US" sz="1600" dirty="0" smtClean="0"/>
          </a:p>
          <a:p>
            <a:pPr marL="742950" lvl="1" indent="-285750">
              <a:buFont typeface="Arial" panose="020B0604020202020204" pitchFamily="34" charset="0"/>
              <a:buChar char="•"/>
            </a:pPr>
            <a:r>
              <a:rPr lang="el-GR" sz="1600" dirty="0" smtClean="0"/>
              <a:t>Έχει 20 διαφορετικά προγράμματα με διάρκεια έως και ένα λεπτό</a:t>
            </a:r>
            <a:endParaRPr lang="en-US" sz="1600" dirty="0" smtClean="0"/>
          </a:p>
          <a:p>
            <a:pPr marL="742950" lvl="1" indent="-285750">
              <a:buFont typeface="Arial" panose="020B0604020202020204" pitchFamily="34" charset="0"/>
              <a:buChar char="•"/>
            </a:pPr>
            <a:r>
              <a:rPr lang="el-GR" sz="1600" dirty="0" smtClean="0"/>
              <a:t>Οθόνη </a:t>
            </a:r>
            <a:r>
              <a:rPr lang="en-US" sz="1600" dirty="0" smtClean="0"/>
              <a:t>LCD  </a:t>
            </a:r>
          </a:p>
          <a:p>
            <a:pPr marL="742950" lvl="1" indent="-285750">
              <a:buFont typeface="Arial" panose="020B0604020202020204" pitchFamily="34" charset="0"/>
              <a:buChar char="•"/>
            </a:pPr>
            <a:r>
              <a:rPr lang="el-GR" sz="1600" dirty="0" smtClean="0"/>
              <a:t>Λειτουργία </a:t>
            </a:r>
            <a:r>
              <a:rPr lang="en-US" sz="1600" dirty="0" smtClean="0"/>
              <a:t>12/24</a:t>
            </a:r>
            <a:r>
              <a:rPr lang="el-GR" sz="1600" dirty="0" err="1" smtClean="0"/>
              <a:t>ωρο</a:t>
            </a:r>
            <a:endParaRPr lang="en-US" sz="1600" dirty="0" smtClean="0"/>
          </a:p>
          <a:p>
            <a:pPr marL="742950" lvl="1" indent="-285750">
              <a:buFont typeface="Arial" panose="020B0604020202020204" pitchFamily="34" charset="0"/>
              <a:buChar char="•"/>
            </a:pPr>
            <a:r>
              <a:rPr lang="el-GR" sz="1600" dirty="0" smtClean="0"/>
              <a:t>Επιλογή λειτουργίας Χειμώνας/Καλοκαίρι</a:t>
            </a:r>
            <a:endParaRPr lang="en-US" sz="1600" dirty="0"/>
          </a:p>
          <a:p>
            <a:pPr marL="285750" indent="-285750">
              <a:buFont typeface="Arial" panose="020B0604020202020204" pitchFamily="34" charset="0"/>
              <a:buChar char="•"/>
            </a:pPr>
            <a:endParaRPr lang="pt-PT" sz="1600" dirty="0" smtClean="0"/>
          </a:p>
          <a:p>
            <a:pPr algn="just"/>
            <a:endParaRPr lang="en-US" sz="1400" b="1" dirty="0"/>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pic>
        <p:nvPicPr>
          <p:cNvPr id="5" name="Imagem 4"/>
          <p:cNvPicPr>
            <a:picLocks noChangeAspect="1"/>
          </p:cNvPicPr>
          <p:nvPr/>
        </p:nvPicPr>
        <p:blipFill>
          <a:blip r:embed="rId5"/>
          <a:stretch>
            <a:fillRect/>
          </a:stretch>
        </p:blipFill>
        <p:spPr>
          <a:xfrm>
            <a:off x="6084168" y="1739304"/>
            <a:ext cx="2878407" cy="4162508"/>
          </a:xfrm>
          <a:prstGeom prst="rect">
            <a:avLst/>
          </a:prstGeom>
        </p:spPr>
      </p:pic>
    </p:spTree>
    <p:extLst>
      <p:ext uri="{BB962C8B-B14F-4D97-AF65-F5344CB8AC3E}">
        <p14:creationId xmlns:p14="http://schemas.microsoft.com/office/powerpoint/2010/main" val="3255287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pic>
        <p:nvPicPr>
          <p:cNvPr id="4" name="Imagem 3"/>
          <p:cNvPicPr>
            <a:picLocks noChangeAspect="1"/>
          </p:cNvPicPr>
          <p:nvPr/>
        </p:nvPicPr>
        <p:blipFill>
          <a:blip r:embed="rId5"/>
          <a:stretch>
            <a:fillRect/>
          </a:stretch>
        </p:blipFill>
        <p:spPr>
          <a:xfrm>
            <a:off x="323527" y="2458049"/>
            <a:ext cx="8627205" cy="3080192"/>
          </a:xfrm>
          <a:prstGeom prst="rect">
            <a:avLst/>
          </a:prstGeom>
        </p:spPr>
      </p:pic>
      <p:sp>
        <p:nvSpPr>
          <p:cNvPr id="15" name="Rechteck 19"/>
          <p:cNvSpPr/>
          <p:nvPr/>
        </p:nvSpPr>
        <p:spPr>
          <a:xfrm>
            <a:off x="0" y="1484784"/>
            <a:ext cx="5004048" cy="5760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latin typeface="Candara" panose="020E0502030303020204" pitchFamily="34" charset="0"/>
              </a:rPr>
              <a:t>Κεντρικά συστήματα διαχείρισης και ελέγχου</a:t>
            </a:r>
            <a:endParaRPr lang="de-DE" sz="2000" b="1" dirty="0">
              <a:latin typeface="Candara" panose="020E0502030303020204" pitchFamily="34" charset="0"/>
            </a:endParaRPr>
          </a:p>
        </p:txBody>
      </p:sp>
    </p:spTree>
    <p:extLst>
      <p:ext uri="{BB962C8B-B14F-4D97-AF65-F5344CB8AC3E}">
        <p14:creationId xmlns:p14="http://schemas.microsoft.com/office/powerpoint/2010/main" val="768732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5882800" y="2841034"/>
            <a:ext cx="3074020" cy="2330681"/>
          </a:xfrm>
          <a:prstGeom prst="rect">
            <a:avLst/>
          </a:prstGeom>
        </p:spPr>
      </p:pic>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sp>
        <p:nvSpPr>
          <p:cNvPr id="11" name="CaixaDeTexto 10"/>
          <p:cNvSpPr txBox="1"/>
          <p:nvPr/>
        </p:nvSpPr>
        <p:spPr>
          <a:xfrm>
            <a:off x="0" y="2412897"/>
            <a:ext cx="5585272" cy="3046988"/>
          </a:xfrm>
          <a:prstGeom prst="rect">
            <a:avLst/>
          </a:prstGeom>
          <a:noFill/>
        </p:spPr>
        <p:txBody>
          <a:bodyPr wrap="square" rtlCol="0">
            <a:spAutoFit/>
          </a:bodyPr>
          <a:lstStyle/>
          <a:p>
            <a:pPr algn="just"/>
            <a:r>
              <a:rPr lang="el-GR" sz="1600" dirty="0" smtClean="0"/>
              <a:t>Τα συστήματα </a:t>
            </a:r>
            <a:r>
              <a:rPr lang="el-GR" sz="1600" b="1" dirty="0" smtClean="0"/>
              <a:t>απομακρυσμένου ελέγχου και διαχείρισης </a:t>
            </a:r>
            <a:r>
              <a:rPr lang="el-GR" sz="1600" dirty="0" smtClean="0"/>
              <a:t>χρησιμοποιούνται κυρίως σε μεγάλες εγκαταστάσεις, όπως κτίρια γραφείων, ξενοδοχεία, εμπορικά κέντρα, βιομηχανικές μονάδες, κέντρα λειτουργιών δικτύου, αεροδρόμια, με κάποιον βαθμό αυτοματοποίησης.</a:t>
            </a:r>
          </a:p>
          <a:p>
            <a:pPr algn="just"/>
            <a:endParaRPr lang="en-US" sz="1600" dirty="0"/>
          </a:p>
          <a:p>
            <a:pPr algn="just"/>
            <a:r>
              <a:rPr lang="el-GR" sz="1600" dirty="0" smtClean="0"/>
              <a:t>Τα συστήματα αυτά </a:t>
            </a:r>
            <a:r>
              <a:rPr lang="el-GR" sz="1600" dirty="0"/>
              <a:t>λαμβάνουν δεδομένα από αισθητήρες, τηλεμετρικούς σταθμούς</a:t>
            </a:r>
            <a:r>
              <a:rPr lang="en-US" sz="1600" dirty="0"/>
              <a:t>, </a:t>
            </a:r>
            <a:r>
              <a:rPr lang="el-GR" sz="1600" dirty="0"/>
              <a:t>δεδομένα χρηστών </a:t>
            </a:r>
            <a:r>
              <a:rPr lang="el-GR" sz="1600" dirty="0" smtClean="0"/>
              <a:t>και άλλες πηγές.</a:t>
            </a:r>
          </a:p>
          <a:p>
            <a:pPr algn="just"/>
            <a:endParaRPr lang="el-GR" sz="1600" dirty="0"/>
          </a:p>
          <a:p>
            <a:pPr algn="just"/>
            <a:r>
              <a:rPr lang="el-GR" sz="1600" dirty="0" smtClean="0"/>
              <a:t>Το σύστημα μέσω λειτουργικού </a:t>
            </a:r>
            <a:r>
              <a:rPr lang="en-US" sz="1600" dirty="0" smtClean="0"/>
              <a:t>(software) </a:t>
            </a:r>
            <a:r>
              <a:rPr lang="el-GR" sz="1600" dirty="0" smtClean="0"/>
              <a:t>στέλνει εντολές απομακρυσμένα σε άλλους υπολογιστές και συσκευές. </a:t>
            </a:r>
            <a:endParaRPr lang="en-US" sz="1600" dirty="0"/>
          </a:p>
          <a:p>
            <a:pPr algn="just"/>
            <a:endParaRPr lang="en-US" sz="1600" b="1" dirty="0" smtClean="0"/>
          </a:p>
        </p:txBody>
      </p:sp>
      <p:sp>
        <p:nvSpPr>
          <p:cNvPr id="13" name="Rechteck 19"/>
          <p:cNvSpPr/>
          <p:nvPr/>
        </p:nvSpPr>
        <p:spPr>
          <a:xfrm>
            <a:off x="0" y="1628800"/>
            <a:ext cx="4644008" cy="5040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latin typeface="Candara" panose="020E0502030303020204" pitchFamily="34" charset="0"/>
              </a:rPr>
              <a:t>Κεντρικά  </a:t>
            </a:r>
            <a:r>
              <a:rPr lang="el-GR" sz="2000" b="1" dirty="0">
                <a:latin typeface="Candara" panose="020E0502030303020204" pitchFamily="34" charset="0"/>
              </a:rPr>
              <a:t>συστήματα διαχείρισης και ελέγχου</a:t>
            </a:r>
            <a:endParaRPr lang="de-DE" sz="2000" b="1" dirty="0">
              <a:latin typeface="Candara" panose="020E0502030303020204" pitchFamily="34" charset="0"/>
            </a:endParaRPr>
          </a:p>
        </p:txBody>
      </p:sp>
    </p:spTree>
    <p:extLst>
      <p:ext uri="{BB962C8B-B14F-4D97-AF65-F5344CB8AC3E}">
        <p14:creationId xmlns:p14="http://schemas.microsoft.com/office/powerpoint/2010/main" val="3337357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smtClean="0">
                <a:solidFill>
                  <a:schemeClr val="bg1"/>
                </a:solidFill>
              </a:rPr>
              <a:t>Άλλα συστήματα ελέγχου</a:t>
            </a:r>
            <a:endParaRPr lang="en-GB" sz="2800" b="1" dirty="0">
              <a:solidFill>
                <a:schemeClr val="bg1"/>
              </a:solidFill>
            </a:endParaRPr>
          </a:p>
        </p:txBody>
      </p:sp>
      <p:sp>
        <p:nvSpPr>
          <p:cNvPr id="11" name="CaixaDeTexto 10"/>
          <p:cNvSpPr txBox="1"/>
          <p:nvPr/>
        </p:nvSpPr>
        <p:spPr>
          <a:xfrm>
            <a:off x="-5161" y="2008857"/>
            <a:ext cx="8955893" cy="4031873"/>
          </a:xfrm>
          <a:prstGeom prst="rect">
            <a:avLst/>
          </a:prstGeom>
          <a:noFill/>
        </p:spPr>
        <p:txBody>
          <a:bodyPr wrap="square" rtlCol="0">
            <a:spAutoFit/>
          </a:bodyPr>
          <a:lstStyle/>
          <a:p>
            <a:pPr algn="just"/>
            <a:endParaRPr lang="en-US" sz="1600" dirty="0"/>
          </a:p>
          <a:p>
            <a:pPr algn="just"/>
            <a:r>
              <a:rPr lang="el-GR" sz="1600" dirty="0" smtClean="0"/>
              <a:t>Σε αντίθεση με το παρελθόν που τα συστήματα περιορίζονταν στον έλεγχο και την μετάδοση δεδομένων (</a:t>
            </a:r>
            <a:r>
              <a:rPr lang="en-US" sz="1600" dirty="0"/>
              <a:t>SCADA</a:t>
            </a:r>
            <a:r>
              <a:rPr lang="el-GR" sz="1600" dirty="0" smtClean="0"/>
              <a:t>) στην βιομηχανία, σήμερα βρίσκουν εφαρμογή και σε άλλους τομείς, όπως:</a:t>
            </a:r>
          </a:p>
          <a:p>
            <a:pPr algn="just"/>
            <a:endParaRPr lang="en-US" sz="1600" dirty="0"/>
          </a:p>
          <a:p>
            <a:pPr marL="285750" indent="-285750" algn="just">
              <a:buFont typeface="Arial" panose="020B0604020202020204" pitchFamily="34" charset="0"/>
              <a:buChar char="•"/>
            </a:pPr>
            <a:r>
              <a:rPr lang="el-GR" sz="1600" dirty="0" smtClean="0"/>
              <a:t>Έξυπνα δίκτυα</a:t>
            </a:r>
            <a:endParaRPr lang="en-US" sz="1600" dirty="0" smtClean="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l-GR" sz="1600" dirty="0" smtClean="0"/>
              <a:t>Έλεγχος </a:t>
            </a:r>
            <a:r>
              <a:rPr lang="el-GR" sz="1600" dirty="0"/>
              <a:t>κίνησης αμαξοστοιχιών</a:t>
            </a:r>
            <a:endParaRPr lang="en-US" sz="1600" dirty="0" smtClean="0"/>
          </a:p>
          <a:p>
            <a:pPr algn="just"/>
            <a:endParaRPr lang="en-US" sz="1600" dirty="0"/>
          </a:p>
          <a:p>
            <a:pPr marL="285750" indent="-285750" algn="just">
              <a:buFont typeface="Arial" panose="020B0604020202020204" pitchFamily="34" charset="0"/>
              <a:buChar char="•"/>
            </a:pPr>
            <a:r>
              <a:rPr lang="el-GR" sz="1600" dirty="0" smtClean="0"/>
              <a:t>Σύστημα παρακολούθησης υγείας</a:t>
            </a:r>
            <a:endParaRPr lang="en-US" sz="1600" dirty="0" smtClean="0"/>
          </a:p>
          <a:p>
            <a:pPr algn="just"/>
            <a:endParaRPr lang="en-US" sz="1600" dirty="0"/>
          </a:p>
          <a:p>
            <a:pPr marL="285750" indent="-285750" algn="just">
              <a:buFont typeface="Arial" panose="020B0604020202020204" pitchFamily="34" charset="0"/>
              <a:buChar char="•"/>
            </a:pPr>
            <a:r>
              <a:rPr lang="el-GR" sz="1600" dirty="0" smtClean="0"/>
              <a:t>Αισθητήρες αγωγών</a:t>
            </a:r>
            <a:endParaRPr lang="en-US" sz="1600" dirty="0" smtClean="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l-GR" sz="1600" dirty="0" smtClean="0"/>
              <a:t>Επίβλεψη ασθενών</a:t>
            </a:r>
            <a:endParaRPr lang="en-US" sz="1600" dirty="0" smtClean="0"/>
          </a:p>
          <a:p>
            <a:pPr algn="just"/>
            <a:endParaRPr lang="en-US" sz="1600" dirty="0"/>
          </a:p>
          <a:p>
            <a:pPr marL="285750" indent="-285750" algn="just">
              <a:buFont typeface="Arial" panose="020B0604020202020204" pitchFamily="34" charset="0"/>
              <a:buChar char="•"/>
            </a:pPr>
            <a:r>
              <a:rPr lang="el-GR" sz="1600" dirty="0" smtClean="0"/>
              <a:t>Έλεγχος </a:t>
            </a:r>
            <a:r>
              <a:rPr lang="en-US" sz="1600" dirty="0" smtClean="0"/>
              <a:t>desktop/server</a:t>
            </a:r>
            <a:endParaRPr lang="en-US" sz="1600" dirty="0"/>
          </a:p>
          <a:p>
            <a:pPr algn="just"/>
            <a:endParaRPr lang="en-US" sz="1600" b="1" dirty="0" smtClean="0"/>
          </a:p>
        </p:txBody>
      </p:sp>
      <p:sp>
        <p:nvSpPr>
          <p:cNvPr id="13" name="Rechteck 19"/>
          <p:cNvSpPr/>
          <p:nvPr/>
        </p:nvSpPr>
        <p:spPr>
          <a:xfrm>
            <a:off x="-5161" y="1484784"/>
            <a:ext cx="4937201" cy="5760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latin typeface="Candara" panose="020E0502030303020204" pitchFamily="34" charset="0"/>
              </a:rPr>
              <a:t>Κεντρικά  </a:t>
            </a:r>
            <a:r>
              <a:rPr lang="el-GR" sz="2000" b="1" dirty="0">
                <a:latin typeface="Candara" panose="020E0502030303020204" pitchFamily="34" charset="0"/>
              </a:rPr>
              <a:t>συστήματα διαχείρισης και </a:t>
            </a:r>
            <a:r>
              <a:rPr lang="el-GR" sz="2000" b="1" dirty="0" smtClean="0">
                <a:latin typeface="Candara" panose="020E0502030303020204" pitchFamily="34" charset="0"/>
              </a:rPr>
              <a:t>ελέγχου</a:t>
            </a:r>
            <a:endParaRPr lang="de-DE" sz="2000" b="1" dirty="0">
              <a:latin typeface="Candara" panose="020E0502030303020204" pitchFamily="34" charset="0"/>
            </a:endParaRPr>
          </a:p>
        </p:txBody>
      </p:sp>
      <p:pic>
        <p:nvPicPr>
          <p:cNvPr id="4" name="Imagem 3"/>
          <p:cNvPicPr>
            <a:picLocks noChangeAspect="1"/>
          </p:cNvPicPr>
          <p:nvPr/>
        </p:nvPicPr>
        <p:blipFill>
          <a:blip r:embed="rId5"/>
          <a:stretch>
            <a:fillRect/>
          </a:stretch>
        </p:blipFill>
        <p:spPr>
          <a:xfrm>
            <a:off x="4874604" y="3212976"/>
            <a:ext cx="3801852" cy="2714007"/>
          </a:xfrm>
          <a:prstGeom prst="rect">
            <a:avLst/>
          </a:prstGeom>
        </p:spPr>
      </p:pic>
    </p:spTree>
    <p:extLst>
      <p:ext uri="{BB962C8B-B14F-4D97-AF65-F5344CB8AC3E}">
        <p14:creationId xmlns:p14="http://schemas.microsoft.com/office/powerpoint/2010/main" val="17979352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ed95113a2cec64178da48684dd90c21abc4a2c"/>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8695</TotalTime>
  <Words>1500</Words>
  <Application>Microsoft Office PowerPoint</Application>
  <PresentationFormat>Προβολή στην οθόνη (4:3)</PresentationFormat>
  <Paragraphs>207</Paragraphs>
  <Slides>20</Slides>
  <Notes>20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20</vt:i4>
      </vt:variant>
    </vt:vector>
  </HeadingPairs>
  <TitlesOfParts>
    <vt:vector size="26" baseType="lpstr">
      <vt:lpstr>Arial</vt:lpstr>
      <vt:lpstr>Arial </vt:lpstr>
      <vt:lpstr>Calibri</vt:lpstr>
      <vt:lpstr>Candara</vt:lpstr>
      <vt:lpstr>Dotum</vt:lpstr>
      <vt:lpstr>Larissa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FASUDIR_WP1_D1.1_QualityAssurancePlan-AnnF_AR01_Delivered</dc:title>
  <dc:creator>TECNALIA</dc:creator>
  <cp:lastModifiedBy>Babis Nikopoulos</cp:lastModifiedBy>
  <cp:revision>589</cp:revision>
  <dcterms:created xsi:type="dcterms:W3CDTF">2013-11-18T12:25:29Z</dcterms:created>
  <dcterms:modified xsi:type="dcterms:W3CDTF">2017-02-16T13:54:14Z</dcterms:modified>
</cp:coreProperties>
</file>