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5"/>
  </p:notesMasterIdLst>
  <p:sldIdLst>
    <p:sldId id="617" r:id="rId2"/>
    <p:sldId id="647" r:id="rId3"/>
    <p:sldId id="646" r:id="rId4"/>
    <p:sldId id="651" r:id="rId5"/>
    <p:sldId id="662" r:id="rId6"/>
    <p:sldId id="655" r:id="rId7"/>
    <p:sldId id="657" r:id="rId8"/>
    <p:sldId id="663" r:id="rId9"/>
    <p:sldId id="656" r:id="rId10"/>
    <p:sldId id="648" r:id="rId11"/>
    <p:sldId id="664" r:id="rId12"/>
    <p:sldId id="661" r:id="rId13"/>
    <p:sldId id="618" r:id="rId14"/>
  </p:sldIdLst>
  <p:sldSz cx="9144000" cy="6858000" type="screen4x3"/>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90449" autoAdjust="0"/>
  </p:normalViewPr>
  <p:slideViewPr>
    <p:cSldViewPr showGuides="1">
      <p:cViewPr varScale="1">
        <p:scale>
          <a:sx n="113" d="100"/>
          <a:sy n="113" d="100"/>
        </p:scale>
        <p:origin x="1788" y="96"/>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ADE68D4-208D-4DF9-B049-C70018DA3A78}" type="slidenum">
              <a:rPr lang="es-ES" smtClean="0"/>
              <a:t>1</a:t>
            </a:fld>
            <a:endParaRPr lang="es-ES" dirty="0"/>
          </a:p>
        </p:txBody>
      </p:sp>
    </p:spTree>
    <p:extLst>
      <p:ext uri="{BB962C8B-B14F-4D97-AF65-F5344CB8AC3E}">
        <p14:creationId xmlns:p14="http://schemas.microsoft.com/office/powerpoint/2010/main" val="189234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44096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380622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321260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266105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9525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146365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401449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312023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60810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47566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332443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26606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QHKKht-oXzE" TargetMode="Externa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a:t>
            </a:r>
            <a:r>
              <a:rPr lang="el-GR" sz="2800" b="1" dirty="0">
                <a:latin typeface="Arial "/>
              </a:rPr>
              <a:t>Ανάπτυξη δεξιοτήτων στους δήμους</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smtClean="0">
                <a:solidFill>
                  <a:schemeClr val="accent1">
                    <a:lumMod val="75000"/>
                  </a:schemeClr>
                </a:solidFill>
              </a:rPr>
              <a:t>T</a:t>
            </a:r>
            <a:r>
              <a:rPr lang="el-GR" sz="3200" b="1" dirty="0" err="1" smtClean="0">
                <a:solidFill>
                  <a:schemeClr val="accent1">
                    <a:lumMod val="75000"/>
                  </a:schemeClr>
                </a:solidFill>
              </a:rPr>
              <a:t>εχνολογίες</a:t>
            </a:r>
            <a:r>
              <a:rPr lang="es-ES" sz="3200" b="1" dirty="0" smtClean="0">
                <a:solidFill>
                  <a:schemeClr val="accent1">
                    <a:lumMod val="75000"/>
                  </a:schemeClr>
                </a:solidFill>
              </a:rPr>
              <a:t> </a:t>
            </a:r>
            <a:r>
              <a:rPr lang="es-ES" sz="3200" b="1" dirty="0">
                <a:solidFill>
                  <a:schemeClr val="accent1">
                    <a:lumMod val="75000"/>
                  </a:schemeClr>
                </a:solidFill>
              </a:rPr>
              <a:t>– </a:t>
            </a:r>
            <a:r>
              <a:rPr lang="en-GB" sz="3200" b="1" dirty="0">
                <a:solidFill>
                  <a:schemeClr val="accent1">
                    <a:lumMod val="75000"/>
                  </a:schemeClr>
                </a:solidFill>
              </a:rPr>
              <a:t>ICT</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l-GR" sz="3600" b="1" dirty="0">
                <a:solidFill>
                  <a:schemeClr val="accent1">
                    <a:lumMod val="75000"/>
                  </a:schemeClr>
                </a:solidFill>
                <a:latin typeface="Candara" panose="020E0502030303020204" pitchFamily="34" charset="0"/>
                <a:ea typeface="Dotum" panose="020B0600000101010101" pitchFamily="34" charset="-127"/>
              </a:rPr>
              <a:t>Εκπαιδευτικό υλικό</a:t>
            </a:r>
            <a:r>
              <a:rPr lang="es-ES" sz="3600" b="1" dirty="0">
                <a:solidFill>
                  <a:schemeClr val="accent1">
                    <a:lumMod val="75000"/>
                  </a:schemeClr>
                </a:solidFill>
                <a:latin typeface="Candara" panose="020E0502030303020204" pitchFamily="34" charset="0"/>
                <a:ea typeface="Dotum" panose="020B0600000101010101" pitchFamily="34" charset="-127"/>
              </a:rPr>
              <a:t> </a:t>
            </a:r>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9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a:t>
            </a:r>
            <a:r>
              <a:rPr lang="el-GR" sz="2000" dirty="0" smtClean="0">
                <a:solidFill>
                  <a:schemeClr val="bg1"/>
                </a:solidFill>
              </a:rPr>
              <a:t>συνεχούς παροχής </a:t>
            </a:r>
            <a:r>
              <a:rPr lang="en-GB" sz="2000" dirty="0" smtClean="0"/>
              <a:t>(UPS</a:t>
            </a:r>
            <a:r>
              <a:rPr lang="en-GB" sz="2000" dirty="0"/>
              <a:t>)</a:t>
            </a:r>
            <a:endParaRPr lang="de-DE" sz="2000" b="1" dirty="0">
              <a:latin typeface="Candara" panose="020E0502030303020204" pitchFamily="34" charset="0"/>
            </a:endParaRPr>
          </a:p>
        </p:txBody>
      </p:sp>
      <p:sp>
        <p:nvSpPr>
          <p:cNvPr id="3" name="CaixaDeTexto 2"/>
          <p:cNvSpPr txBox="1"/>
          <p:nvPr/>
        </p:nvSpPr>
        <p:spPr>
          <a:xfrm>
            <a:off x="-13881" y="1983892"/>
            <a:ext cx="8950733" cy="4555093"/>
          </a:xfrm>
          <a:prstGeom prst="rect">
            <a:avLst/>
          </a:prstGeom>
          <a:noFill/>
        </p:spPr>
        <p:txBody>
          <a:bodyPr wrap="square" rtlCol="0">
            <a:spAutoFit/>
          </a:bodyPr>
          <a:lstStyle/>
          <a:p>
            <a:pPr algn="just"/>
            <a:r>
              <a:rPr lang="el-GR" b="1" dirty="0"/>
              <a:t>Εφαρμογές</a:t>
            </a:r>
            <a:r>
              <a:rPr lang="en-GB" b="1" dirty="0"/>
              <a:t>:</a:t>
            </a:r>
            <a:endParaRPr lang="el-GR" b="1" dirty="0"/>
          </a:p>
          <a:p>
            <a:pPr algn="just"/>
            <a:endParaRPr lang="en-US" sz="1600" dirty="0"/>
          </a:p>
          <a:p>
            <a:pPr marL="285750" indent="-285750" algn="just">
              <a:buFont typeface="Arial" panose="020B0604020202020204" pitchFamily="34" charset="0"/>
              <a:buChar char="•"/>
            </a:pPr>
            <a:r>
              <a:rPr lang="el-GR" sz="1600" b="1" dirty="0" smtClean="0"/>
              <a:t>Τραπεζικός και ασφαλιστικός τομέας</a:t>
            </a:r>
            <a:endParaRPr lang="en-US" sz="1600" b="1" dirty="0"/>
          </a:p>
          <a:p>
            <a:pPr algn="just"/>
            <a:r>
              <a:rPr lang="el-GR" sz="1600" dirty="0" smtClean="0"/>
              <a:t>Η αποκοπή από τους πελάτες και τους εργαζομένους, η πτώση των ΙΤ συστημάτων και η απώλεια σημαντικών δεδομένων είναι όλα περιστατικά που μπορεί να οδηγήσουν σε ενδεχόμενη απώλεια εισοδήματος σε μία εταιρεία.</a:t>
            </a:r>
          </a:p>
          <a:p>
            <a:pPr algn="just"/>
            <a:endParaRPr lang="en-US" sz="1600" b="1" dirty="0"/>
          </a:p>
          <a:p>
            <a:pPr marL="285750" indent="-285750" algn="just">
              <a:buFont typeface="Arial" panose="020B0604020202020204" pitchFamily="34" charset="0"/>
              <a:buChar char="•"/>
            </a:pPr>
            <a:r>
              <a:rPr lang="el-GR" sz="1600" b="1" dirty="0" smtClean="0"/>
              <a:t>Τηλεπικοινωνίες</a:t>
            </a:r>
            <a:endParaRPr lang="en-US" sz="1600" b="1" dirty="0"/>
          </a:p>
          <a:p>
            <a:pPr algn="just"/>
            <a:r>
              <a:rPr lang="el-GR" sz="1600" dirty="0" smtClean="0"/>
              <a:t>Ακόμα και στις πιο απομακρυσμένες και δύσκολες περιοχές όπου βρίσκονται συστήματα τηλεπικοινωνιών, είναι απαραίτητο να υπάρχει εγγυημένα ενέργεια 24/7. Πιθανή διακοπή στην παροχή ενέργειας θα οδηγούσε σε απώλειες εισοδήματος και δυσαρεστημένους πελάτες.</a:t>
            </a:r>
          </a:p>
          <a:p>
            <a:pPr algn="just"/>
            <a:endParaRPr lang="en-US" sz="1600" b="1" dirty="0"/>
          </a:p>
          <a:p>
            <a:pPr marL="285750" indent="-285750" algn="just">
              <a:buFont typeface="Arial" panose="020B0604020202020204" pitchFamily="34" charset="0"/>
              <a:buChar char="•"/>
            </a:pPr>
            <a:r>
              <a:rPr lang="el-GR" sz="1600" b="1" dirty="0" smtClean="0"/>
              <a:t>Βιομηχανία</a:t>
            </a:r>
            <a:r>
              <a:rPr lang="en-GB" sz="1600" b="1" dirty="0" smtClean="0"/>
              <a:t> </a:t>
            </a:r>
            <a:endParaRPr lang="pt-PT" sz="1600" b="1" dirty="0"/>
          </a:p>
          <a:p>
            <a:pPr algn="just"/>
            <a:r>
              <a:rPr lang="el-GR" sz="1600" dirty="0" err="1" smtClean="0"/>
              <a:t>Ό,τι</a:t>
            </a:r>
            <a:r>
              <a:rPr lang="el-GR" sz="1600" dirty="0" smtClean="0"/>
              <a:t> και να παράγεται σε μία εγκατάσταση, η διακοπή παραγωγής οδηγεί σε απώλεια παραγωγικότητας και βαριές απώλειες. Εκτός αυτού, πιθανές διακοπές ενέργειας ενδέχεται να αποβούν βλαπτικές για τα μηχανήματα και επικίνδυνες για τους εργαζομένους, αλλά και για την οικονομική σταθερότητα των επιχειρήσεων.</a:t>
            </a:r>
          </a:p>
          <a:p>
            <a:pPr algn="just"/>
            <a:endParaRPr lang="en-GB" sz="1600" b="1"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170161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Uninterruptible power supplies (UPS)</a:t>
            </a:r>
            <a:endParaRPr lang="de-DE" sz="2000" b="1" dirty="0">
              <a:latin typeface="Candara" panose="020E0502030303020204" pitchFamily="34" charset="0"/>
            </a:endParaRPr>
          </a:p>
        </p:txBody>
      </p:sp>
      <p:pic>
        <p:nvPicPr>
          <p:cNvPr id="3" name="Imagem 2"/>
          <p:cNvPicPr>
            <a:picLocks noChangeAspect="1"/>
          </p:cNvPicPr>
          <p:nvPr/>
        </p:nvPicPr>
        <p:blipFill>
          <a:blip r:embed="rId5"/>
          <a:stretch>
            <a:fillRect/>
          </a:stretch>
        </p:blipFill>
        <p:spPr>
          <a:xfrm>
            <a:off x="3818307" y="2925442"/>
            <a:ext cx="5132425" cy="2957798"/>
          </a:xfrm>
          <a:prstGeom prst="rect">
            <a:avLst/>
          </a:prstGeom>
        </p:spPr>
      </p:pic>
      <p:pic>
        <p:nvPicPr>
          <p:cNvPr id="7" name="Imagem 6"/>
          <p:cNvPicPr>
            <a:picLocks noChangeAspect="1"/>
          </p:cNvPicPr>
          <p:nvPr/>
        </p:nvPicPr>
        <p:blipFill>
          <a:blip r:embed="rId6"/>
          <a:stretch>
            <a:fillRect/>
          </a:stretch>
        </p:blipFill>
        <p:spPr>
          <a:xfrm>
            <a:off x="179388" y="2925442"/>
            <a:ext cx="3372495" cy="2957798"/>
          </a:xfrm>
          <a:prstGeom prst="rect">
            <a:avLst/>
          </a:prstGeom>
        </p:spPr>
      </p:pic>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rPr>
              <a:t>Information and </a:t>
            </a:r>
            <a:r>
              <a:rPr lang="en-GB" sz="2600" b="1" dirty="0" smtClean="0">
                <a:solidFill>
                  <a:schemeClr val="bg1"/>
                </a:solidFill>
              </a:rPr>
              <a:t>Communications Technology</a:t>
            </a:r>
            <a:endParaRPr lang="en-GB" sz="2600" b="1" dirty="0">
              <a:solidFill>
                <a:schemeClr val="bg1"/>
              </a:solidFill>
            </a:endParaRPr>
          </a:p>
        </p:txBody>
      </p:sp>
      <p:sp>
        <p:nvSpPr>
          <p:cNvPr id="14" name="CaixaDeTexto 3"/>
          <p:cNvSpPr txBox="1"/>
          <p:nvPr/>
        </p:nvSpPr>
        <p:spPr>
          <a:xfrm>
            <a:off x="0" y="2138439"/>
            <a:ext cx="8950733" cy="369332"/>
          </a:xfrm>
          <a:prstGeom prst="rect">
            <a:avLst/>
          </a:prstGeom>
          <a:noFill/>
        </p:spPr>
        <p:txBody>
          <a:bodyPr wrap="square" rtlCol="0">
            <a:spAutoFit/>
          </a:bodyPr>
          <a:lstStyle/>
          <a:p>
            <a:r>
              <a:rPr lang="el-GR" b="1" dirty="0"/>
              <a:t>Άλλα παραδείγματα</a:t>
            </a:r>
            <a:r>
              <a:rPr lang="en-GB" b="1" dirty="0"/>
              <a:t> </a:t>
            </a:r>
            <a:r>
              <a:rPr lang="en-GB" b="1" dirty="0" smtClean="0"/>
              <a:t>UPS: </a:t>
            </a:r>
            <a:endParaRPr lang="en-GB" b="1" dirty="0"/>
          </a:p>
        </p:txBody>
      </p:sp>
    </p:spTree>
    <p:extLst>
      <p:ext uri="{BB962C8B-B14F-4D97-AF65-F5344CB8AC3E}">
        <p14:creationId xmlns:p14="http://schemas.microsoft.com/office/powerpoint/2010/main" val="1952581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3"/>
          <a:stretch>
            <a:fillRect/>
          </a:stretch>
        </p:blipFill>
        <p:spPr>
          <a:xfrm>
            <a:off x="548989" y="2435598"/>
            <a:ext cx="4959115" cy="3752632"/>
          </a:xfrm>
          <a:prstGeom prst="rect">
            <a:avLst/>
          </a:prstGeom>
        </p:spPr>
      </p:pic>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a:t>
            </a:r>
            <a:r>
              <a:rPr lang="el-GR" sz="2000" dirty="0" smtClean="0">
                <a:solidFill>
                  <a:schemeClr val="bg1"/>
                </a:solidFill>
              </a:rPr>
              <a:t>συνεχούς παροχής</a:t>
            </a:r>
            <a:r>
              <a:rPr lang="en-GB" sz="2000" dirty="0" smtClean="0"/>
              <a:t> </a:t>
            </a:r>
            <a:r>
              <a:rPr lang="en-GB" sz="2000" dirty="0"/>
              <a:t>(UPS)</a:t>
            </a:r>
            <a:endParaRPr lang="de-DE" sz="2000" b="1" dirty="0">
              <a:latin typeface="Candara" panose="020E0502030303020204" pitchFamily="34" charset="0"/>
            </a:endParaRPr>
          </a:p>
        </p:txBody>
      </p:sp>
      <p:sp>
        <p:nvSpPr>
          <p:cNvPr id="4" name="CaixaDeTexto 3"/>
          <p:cNvSpPr txBox="1"/>
          <p:nvPr/>
        </p:nvSpPr>
        <p:spPr>
          <a:xfrm>
            <a:off x="0" y="2138439"/>
            <a:ext cx="8950733" cy="369332"/>
          </a:xfrm>
          <a:prstGeom prst="rect">
            <a:avLst/>
          </a:prstGeom>
          <a:noFill/>
        </p:spPr>
        <p:txBody>
          <a:bodyPr wrap="square" rtlCol="0">
            <a:spAutoFit/>
          </a:bodyPr>
          <a:lstStyle/>
          <a:p>
            <a:r>
              <a:rPr lang="el-GR" b="1" dirty="0"/>
              <a:t>Άλλα παραδείγματα</a:t>
            </a:r>
            <a:r>
              <a:rPr lang="en-GB" b="1" dirty="0"/>
              <a:t> UPS (</a:t>
            </a:r>
            <a:r>
              <a:rPr lang="el-GR" b="1" dirty="0"/>
              <a:t>συνέχεια</a:t>
            </a:r>
            <a:r>
              <a:rPr lang="en-GB" b="1" dirty="0"/>
              <a:t>): </a:t>
            </a:r>
          </a:p>
        </p:txBody>
      </p:sp>
      <p:pic>
        <p:nvPicPr>
          <p:cNvPr id="5" name="Imagem 4"/>
          <p:cNvPicPr>
            <a:picLocks noChangeAspect="1"/>
          </p:cNvPicPr>
          <p:nvPr/>
        </p:nvPicPr>
        <p:blipFill>
          <a:blip r:embed="rId6"/>
          <a:stretch>
            <a:fillRect/>
          </a:stretch>
        </p:blipFill>
        <p:spPr>
          <a:xfrm>
            <a:off x="6111222" y="1889231"/>
            <a:ext cx="2349210" cy="4285722"/>
          </a:xfrm>
          <a:prstGeom prst="rect">
            <a:avLst/>
          </a:prstGeom>
        </p:spPr>
      </p:pic>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2620016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a:t>
            </a:r>
            <a:r>
              <a:rPr lang="el-GR" sz="2800" b="1" dirty="0">
                <a:latin typeface="Arial "/>
              </a:rPr>
              <a:t>Ανάπτυξη δεξιοτήτων στους δήμους</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54042"/>
            <a:ext cx="9143999" cy="584775"/>
          </a:xfrm>
          <a:prstGeom prst="rect">
            <a:avLst/>
          </a:prstGeom>
          <a:noFill/>
        </p:spPr>
        <p:txBody>
          <a:bodyPr wrap="square" rtlCol="0">
            <a:spAutoFit/>
          </a:bodyPr>
          <a:lstStyle/>
          <a:p>
            <a:pPr algn="ctr"/>
            <a:r>
              <a:rPr lang="es-ES" sz="3200" b="1" dirty="0">
                <a:solidFill>
                  <a:schemeClr val="accent1">
                    <a:lumMod val="75000"/>
                  </a:schemeClr>
                </a:solidFill>
              </a:rPr>
              <a:t>T</a:t>
            </a:r>
            <a:r>
              <a:rPr lang="el-GR" sz="3200" b="1" dirty="0" err="1">
                <a:solidFill>
                  <a:schemeClr val="accent1">
                    <a:lumMod val="75000"/>
                  </a:schemeClr>
                </a:solidFill>
              </a:rPr>
              <a:t>εχνολογίες</a:t>
            </a:r>
            <a:r>
              <a:rPr lang="es-ES" sz="3200" b="1" dirty="0">
                <a:solidFill>
                  <a:schemeClr val="accent1">
                    <a:lumMod val="75000"/>
                  </a:schemeClr>
                </a:solidFill>
              </a:rPr>
              <a:t> – </a:t>
            </a:r>
            <a:r>
              <a:rPr lang="en-GB" sz="3200" b="1">
                <a:solidFill>
                  <a:schemeClr val="accent1">
                    <a:lumMod val="75000"/>
                  </a:schemeClr>
                </a:solidFill>
              </a:rPr>
              <a:t>ICT</a:t>
            </a:r>
            <a:endParaRPr lang="en-GB"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l-GR" sz="3600" b="1" dirty="0">
                <a:solidFill>
                  <a:schemeClr val="accent1">
                    <a:lumMod val="75000"/>
                  </a:schemeClr>
                </a:solidFill>
                <a:latin typeface="Candara" panose="020E0502030303020204" pitchFamily="34" charset="0"/>
                <a:ea typeface="Dotum" panose="020B0600000101010101" pitchFamily="34" charset="-127"/>
              </a:rPr>
              <a:t>Εκπαιδευτικό υλικό</a:t>
            </a:r>
            <a:r>
              <a:rPr lang="es-ES" sz="3600" b="1" dirty="0">
                <a:solidFill>
                  <a:schemeClr val="accent1">
                    <a:lumMod val="75000"/>
                  </a:schemeClr>
                </a:solidFill>
                <a:latin typeface="Candara" panose="020E0502030303020204" pitchFamily="34" charset="0"/>
                <a:ea typeface="Dotum" panose="020B0600000101010101" pitchFamily="34" charset="-127"/>
              </a:rPr>
              <a:t> </a:t>
            </a:r>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7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smtClean="0">
                <a:solidFill>
                  <a:schemeClr val="bg1"/>
                </a:solidFill>
              </a:rPr>
              <a:t>Τεχνολογία Πληροφορίας και Επικοινωνιών</a:t>
            </a:r>
            <a:endParaRPr lang="en-GB" sz="2600" b="1" dirty="0">
              <a:solidFill>
                <a:schemeClr val="bg1"/>
              </a:solidFill>
            </a:endParaRP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schemeClr val="bg1"/>
                </a:solidFill>
              </a:rPr>
              <a:t>Τροφοδοτικά συνεχούς </a:t>
            </a:r>
            <a:r>
              <a:rPr lang="el-GR" sz="2000" dirty="0">
                <a:solidFill>
                  <a:schemeClr val="bg1"/>
                </a:solidFill>
              </a:rPr>
              <a:t>παροχής </a:t>
            </a:r>
            <a:r>
              <a:rPr lang="en-GB" sz="2000" dirty="0" smtClean="0">
                <a:solidFill>
                  <a:schemeClr val="bg1"/>
                </a:solidFill>
              </a:rPr>
              <a:t>(</a:t>
            </a:r>
            <a:r>
              <a:rPr lang="en-GB" sz="2000" dirty="0">
                <a:solidFill>
                  <a:schemeClr val="bg1"/>
                </a:solidFill>
              </a:rPr>
              <a:t>UPS)</a:t>
            </a:r>
            <a:endParaRPr lang="de-DE" sz="2000" b="1" dirty="0">
              <a:solidFill>
                <a:schemeClr val="bg1"/>
              </a:solidFill>
              <a:latin typeface="Candara" panose="020E0502030303020204" pitchFamily="34" charset="0"/>
            </a:endParaRPr>
          </a:p>
        </p:txBody>
      </p:sp>
      <p:pic>
        <p:nvPicPr>
          <p:cNvPr id="4" name="Imagem 3"/>
          <p:cNvPicPr>
            <a:picLocks noChangeAspect="1"/>
          </p:cNvPicPr>
          <p:nvPr/>
        </p:nvPicPr>
        <p:blipFill>
          <a:blip r:embed="rId5"/>
          <a:stretch>
            <a:fillRect/>
          </a:stretch>
        </p:blipFill>
        <p:spPr>
          <a:xfrm>
            <a:off x="6439709" y="2098150"/>
            <a:ext cx="2285631" cy="1845919"/>
          </a:xfrm>
          <a:prstGeom prst="rect">
            <a:avLst/>
          </a:prstGeom>
        </p:spPr>
      </p:pic>
      <p:pic>
        <p:nvPicPr>
          <p:cNvPr id="5" name="Imagem 4"/>
          <p:cNvPicPr>
            <a:picLocks noChangeAspect="1"/>
          </p:cNvPicPr>
          <p:nvPr/>
        </p:nvPicPr>
        <p:blipFill>
          <a:blip r:embed="rId6"/>
          <a:stretch>
            <a:fillRect/>
          </a:stretch>
        </p:blipFill>
        <p:spPr>
          <a:xfrm>
            <a:off x="6713336" y="3938898"/>
            <a:ext cx="2203142" cy="2196177"/>
          </a:xfrm>
          <a:prstGeom prst="rect">
            <a:avLst/>
          </a:prstGeom>
        </p:spPr>
      </p:pic>
      <p:pic>
        <p:nvPicPr>
          <p:cNvPr id="7" name="Imagem 6"/>
          <p:cNvPicPr>
            <a:picLocks noChangeAspect="1"/>
          </p:cNvPicPr>
          <p:nvPr/>
        </p:nvPicPr>
        <p:blipFill>
          <a:blip r:embed="rId7"/>
          <a:stretch>
            <a:fillRect/>
          </a:stretch>
        </p:blipFill>
        <p:spPr>
          <a:xfrm>
            <a:off x="187995" y="3145130"/>
            <a:ext cx="2232372" cy="2273905"/>
          </a:xfrm>
          <a:prstGeom prst="rect">
            <a:avLst/>
          </a:prstGeom>
        </p:spPr>
      </p:pic>
      <p:pic>
        <p:nvPicPr>
          <p:cNvPr id="8" name="Imagem 7"/>
          <p:cNvPicPr>
            <a:picLocks noChangeAspect="1"/>
          </p:cNvPicPr>
          <p:nvPr/>
        </p:nvPicPr>
        <p:blipFill>
          <a:blip r:embed="rId8"/>
          <a:stretch>
            <a:fillRect/>
          </a:stretch>
        </p:blipFill>
        <p:spPr>
          <a:xfrm>
            <a:off x="2585769" y="2098150"/>
            <a:ext cx="3828445" cy="3755575"/>
          </a:xfrm>
          <a:prstGeom prst="rect">
            <a:avLst/>
          </a:prstGeom>
        </p:spPr>
      </p:pic>
    </p:spTree>
    <p:extLst>
      <p:ext uri="{BB962C8B-B14F-4D97-AF65-F5344CB8AC3E}">
        <p14:creationId xmlns:p14="http://schemas.microsoft.com/office/powerpoint/2010/main" val="308222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συνεχούς παροχής </a:t>
            </a:r>
            <a:r>
              <a:rPr lang="en-GB" sz="2000" dirty="0">
                <a:solidFill>
                  <a:schemeClr val="bg1"/>
                </a:solidFill>
              </a:rPr>
              <a:t>(UPS)</a:t>
            </a:r>
            <a:endParaRPr lang="de-DE" sz="2000" b="1" dirty="0">
              <a:solidFill>
                <a:schemeClr val="bg1"/>
              </a:solidFill>
              <a:latin typeface="Candara" panose="020E0502030303020204" pitchFamily="34" charset="0"/>
            </a:endParaRPr>
          </a:p>
        </p:txBody>
      </p:sp>
      <p:sp>
        <p:nvSpPr>
          <p:cNvPr id="3" name="CaixaDeTexto 2"/>
          <p:cNvSpPr txBox="1"/>
          <p:nvPr/>
        </p:nvSpPr>
        <p:spPr>
          <a:xfrm>
            <a:off x="-1" y="2352215"/>
            <a:ext cx="8950733" cy="2800767"/>
          </a:xfrm>
          <a:prstGeom prst="rect">
            <a:avLst/>
          </a:prstGeom>
          <a:noFill/>
        </p:spPr>
        <p:txBody>
          <a:bodyPr wrap="square" rtlCol="0">
            <a:spAutoFit/>
          </a:bodyPr>
          <a:lstStyle/>
          <a:p>
            <a:pPr algn="just"/>
            <a:r>
              <a:rPr lang="en-US" sz="1600" b="1" dirty="0" smtClean="0"/>
              <a:t>“</a:t>
            </a:r>
            <a:r>
              <a:rPr lang="el-GR" sz="1600" b="1" dirty="0" smtClean="0"/>
              <a:t>Το </a:t>
            </a:r>
            <a:r>
              <a:rPr lang="en-US" sz="1600" b="1" dirty="0" smtClean="0"/>
              <a:t>UPS</a:t>
            </a:r>
            <a:r>
              <a:rPr lang="el-GR" sz="1600" b="1" dirty="0" smtClean="0"/>
              <a:t> είναι μια συσκευή που αποτελείται από</a:t>
            </a:r>
            <a:r>
              <a:rPr lang="el-GR" sz="1600" b="1" dirty="0" smtClean="0">
                <a:solidFill>
                  <a:srgbClr val="FF0000"/>
                </a:solidFill>
              </a:rPr>
              <a:t> </a:t>
            </a:r>
            <a:r>
              <a:rPr lang="el-GR" sz="1600" b="1" dirty="0" smtClean="0"/>
              <a:t>ηλεκτρονικούς μετατροπές ισχύος, διακόπτες και συσκευές αποθήκευσης ενέργειας (π.χ. μπαταρίες), που μαζί αποτελούν ένα σύστημα ηλεκτρικής ενέργειας που είναι υπεύθυνο για τη διατήρηση της ενέργειας σε περίπτωση που πέσει το ρεύμα.</a:t>
            </a:r>
            <a:r>
              <a:rPr lang="en-US" sz="1600" b="1" dirty="0" smtClean="0"/>
              <a:t>” </a:t>
            </a:r>
            <a:endParaRPr lang="en-US" sz="1600" b="1" dirty="0"/>
          </a:p>
          <a:p>
            <a:pPr algn="just"/>
            <a:endParaRPr lang="en-GB" sz="1600" b="1" dirty="0" smtClean="0"/>
          </a:p>
          <a:p>
            <a:pPr algn="just"/>
            <a:r>
              <a:rPr lang="el-GR" sz="1600" dirty="0" smtClean="0"/>
              <a:t>Τα</a:t>
            </a:r>
            <a:r>
              <a:rPr lang="el-GR" sz="1600" b="1" dirty="0" smtClean="0"/>
              <a:t> </a:t>
            </a:r>
            <a:r>
              <a:rPr lang="en-GB" sz="1600" b="1" dirty="0" smtClean="0"/>
              <a:t>UPS</a:t>
            </a:r>
            <a:r>
              <a:rPr lang="en-GB" sz="1600" dirty="0" smtClean="0"/>
              <a:t> </a:t>
            </a:r>
            <a:r>
              <a:rPr lang="el-GR" sz="1600" dirty="0" smtClean="0"/>
              <a:t>είναι βασικά εργαλεία στα συστήματα τεχνολογίας πληροφορίων και επικοινωνιών </a:t>
            </a:r>
            <a:r>
              <a:rPr lang="en-US" sz="1600" dirty="0"/>
              <a:t>(ICT</a:t>
            </a:r>
            <a:r>
              <a:rPr lang="en-US" sz="1600" dirty="0" smtClean="0"/>
              <a:t>)</a:t>
            </a:r>
            <a:r>
              <a:rPr lang="el-GR" sz="1600" dirty="0" smtClean="0"/>
              <a:t>, που εξασφαλίζουν την αξιοπιστία και εγγυώνται συνεχόμενη παροχή ενέργειας.</a:t>
            </a:r>
          </a:p>
          <a:p>
            <a:pPr algn="just"/>
            <a:r>
              <a:rPr lang="el-GR" sz="1600" dirty="0" smtClean="0"/>
              <a:t>Η ενεργειακή κατανάλωση των </a:t>
            </a:r>
            <a:r>
              <a:rPr lang="en-US" sz="1600" dirty="0" smtClean="0"/>
              <a:t>UPS</a:t>
            </a:r>
            <a:r>
              <a:rPr lang="el-GR" sz="1600" dirty="0" smtClean="0"/>
              <a:t> θα έπρεπε να αποτελεί σημαντικό παράγοντα, καθώς παίζει μεγάλο ρόλο στο κόστος του κύκλου ζωής. Εντούτοις, στις περισσότερες περιπτώσεις η ενεργειακή απόδοση των </a:t>
            </a:r>
            <a:r>
              <a:rPr lang="en-US" sz="1600" dirty="0" smtClean="0"/>
              <a:t>UPS</a:t>
            </a:r>
            <a:r>
              <a:rPr lang="el-GR" sz="1600" dirty="0" smtClean="0"/>
              <a:t> δεν θεωρείται η μεγαλύτερη προτεραιότητα, για την αξιοπιστία των </a:t>
            </a:r>
            <a:r>
              <a:rPr lang="en-US" sz="1600" dirty="0" smtClean="0"/>
              <a:t>ICT</a:t>
            </a:r>
            <a:r>
              <a:rPr lang="el-GR" sz="1600" dirty="0" smtClean="0"/>
              <a:t> </a:t>
            </a:r>
            <a:r>
              <a:rPr lang="el-GR" sz="1600" dirty="0"/>
              <a:t>συστημάτων </a:t>
            </a:r>
            <a:r>
              <a:rPr lang="el-GR" sz="1600" dirty="0" smtClean="0"/>
              <a:t>καθώς η ασφάλεια των δεδομένων και της αποθήκευσης αυτών αποτελούν σημαντικότερες προτεραιότητες. </a:t>
            </a:r>
            <a:endParaRPr lang="en-GB" sz="1600" dirty="0" smtClean="0"/>
          </a:p>
          <a:p>
            <a:pPr algn="just"/>
            <a:endParaRPr lang="en-GB" sz="1600" dirty="0" smtClean="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201919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a:t>
            </a:r>
            <a:r>
              <a:rPr lang="el-GR" sz="2000" dirty="0" smtClean="0">
                <a:solidFill>
                  <a:schemeClr val="bg1"/>
                </a:solidFill>
              </a:rPr>
              <a:t>συνεχούς παροχής </a:t>
            </a:r>
            <a:r>
              <a:rPr lang="en-GB" sz="2000" dirty="0" smtClean="0"/>
              <a:t>(UPS</a:t>
            </a:r>
            <a:r>
              <a:rPr lang="en-GB" sz="2000" dirty="0"/>
              <a:t>)</a:t>
            </a:r>
            <a:endParaRPr lang="de-DE" sz="2000" b="1" dirty="0">
              <a:latin typeface="Candara" panose="020E0502030303020204" pitchFamily="34" charset="0"/>
            </a:endParaRPr>
          </a:p>
        </p:txBody>
      </p:sp>
      <p:sp>
        <p:nvSpPr>
          <p:cNvPr id="3" name="CaixaDeTexto 2"/>
          <p:cNvSpPr txBox="1"/>
          <p:nvPr/>
        </p:nvSpPr>
        <p:spPr>
          <a:xfrm>
            <a:off x="-13881" y="1983892"/>
            <a:ext cx="8964614" cy="3570208"/>
          </a:xfrm>
          <a:prstGeom prst="rect">
            <a:avLst/>
          </a:prstGeom>
          <a:noFill/>
        </p:spPr>
        <p:txBody>
          <a:bodyPr wrap="square" rtlCol="0">
            <a:spAutoFit/>
          </a:bodyPr>
          <a:lstStyle/>
          <a:p>
            <a:pPr algn="just"/>
            <a:r>
              <a:rPr lang="el-GR" b="1" dirty="0" smtClean="0"/>
              <a:t>Λειτουργία</a:t>
            </a:r>
            <a:r>
              <a:rPr lang="pt-PT" b="1" dirty="0" smtClean="0"/>
              <a:t>:</a:t>
            </a:r>
          </a:p>
          <a:p>
            <a:pPr algn="just"/>
            <a:endParaRPr lang="pt-PT" sz="1600" b="1" dirty="0"/>
          </a:p>
          <a:p>
            <a:pPr algn="just"/>
            <a:r>
              <a:rPr lang="el-GR" sz="1600" dirty="0" smtClean="0"/>
              <a:t>Σε περίπτωση βλάβης στο δίκτυο,</a:t>
            </a:r>
            <a:r>
              <a:rPr lang="en-US" sz="1600" dirty="0" smtClean="0"/>
              <a:t> </a:t>
            </a:r>
            <a:r>
              <a:rPr lang="el-GR" sz="1600" dirty="0" smtClean="0"/>
              <a:t>τα </a:t>
            </a:r>
            <a:r>
              <a:rPr lang="en-US" sz="1600" dirty="0" smtClean="0"/>
              <a:t>UPS</a:t>
            </a:r>
            <a:r>
              <a:rPr lang="el-GR" sz="1600" dirty="0" smtClean="0"/>
              <a:t> μπορούν να λειτουργούν απομονωμένα χωρίς να είναι συνδεδεμένα στο δίκτυο παροχής ενέργειας.</a:t>
            </a:r>
          </a:p>
          <a:p>
            <a:pPr algn="just"/>
            <a:endParaRPr lang="en-US" sz="1600" dirty="0"/>
          </a:p>
          <a:p>
            <a:pPr algn="just"/>
            <a:r>
              <a:rPr lang="el-GR" sz="1600" dirty="0" smtClean="0"/>
              <a:t>Όσο βρίσκονται</a:t>
            </a:r>
            <a:r>
              <a:rPr lang="en-US" sz="1600" dirty="0" smtClean="0"/>
              <a:t> </a:t>
            </a:r>
            <a:r>
              <a:rPr lang="en-US" sz="1600" dirty="0"/>
              <a:t>standby </a:t>
            </a:r>
            <a:r>
              <a:rPr lang="el-GR" sz="1600" dirty="0"/>
              <a:t>(όσο δηλαδή δεν αντικαθιστούν την </a:t>
            </a:r>
            <a:r>
              <a:rPr lang="el-GR" sz="1600" dirty="0" smtClean="0"/>
              <a:t>κύρια πηγή </a:t>
            </a:r>
            <a:r>
              <a:rPr lang="el-GR" sz="1600" dirty="0"/>
              <a:t>ενέργειας</a:t>
            </a:r>
            <a:r>
              <a:rPr lang="el-GR" sz="1600" dirty="0" smtClean="0"/>
              <a:t>), τα </a:t>
            </a:r>
            <a:r>
              <a:rPr lang="en-US" sz="1600" dirty="0" smtClean="0"/>
              <a:t>UPS </a:t>
            </a:r>
            <a:endParaRPr lang="el-GR" sz="1600" dirty="0" smtClean="0"/>
          </a:p>
          <a:p>
            <a:pPr algn="just"/>
            <a:r>
              <a:rPr lang="el-GR" sz="1600" dirty="0" smtClean="0"/>
              <a:t>λειτουργούν σε </a:t>
            </a:r>
            <a:r>
              <a:rPr lang="en-US" sz="1600" dirty="0" smtClean="0"/>
              <a:t>on-mode</a:t>
            </a:r>
            <a:r>
              <a:rPr lang="el-GR" sz="1600" dirty="0" smtClean="0"/>
              <a:t> ή </a:t>
            </a:r>
            <a:r>
              <a:rPr lang="en-US" sz="1600" dirty="0" err="1" smtClean="0"/>
              <a:t>offmode</a:t>
            </a:r>
            <a:r>
              <a:rPr lang="el-GR" sz="1600" dirty="0" smtClean="0"/>
              <a:t>, σαν μία συσκευή </a:t>
            </a:r>
            <a:r>
              <a:rPr lang="en-US" sz="1600" dirty="0"/>
              <a:t>AC </a:t>
            </a:r>
            <a:r>
              <a:rPr lang="el-GR" sz="1600" dirty="0" smtClean="0"/>
              <a:t>ή</a:t>
            </a:r>
            <a:r>
              <a:rPr lang="en-US" sz="1600" dirty="0" smtClean="0"/>
              <a:t> </a:t>
            </a:r>
            <a:r>
              <a:rPr lang="en-US" sz="1600" dirty="0"/>
              <a:t>DC </a:t>
            </a:r>
            <a:r>
              <a:rPr lang="el-GR" sz="1600" dirty="0" smtClean="0"/>
              <a:t>αναλόγως με τον σχεδιασμό.</a:t>
            </a:r>
          </a:p>
          <a:p>
            <a:pPr algn="just"/>
            <a:endParaRPr lang="en-GB" sz="1600" dirty="0"/>
          </a:p>
          <a:p>
            <a:pPr algn="just"/>
            <a:r>
              <a:rPr lang="el-GR" sz="1600" dirty="0" smtClean="0"/>
              <a:t>Τα </a:t>
            </a:r>
            <a:r>
              <a:rPr lang="en-GB" sz="1600" dirty="0" smtClean="0"/>
              <a:t>UPS </a:t>
            </a:r>
            <a:r>
              <a:rPr lang="el-GR" sz="1600" dirty="0" smtClean="0"/>
              <a:t>μπορούν επίσης να χρησιμοποιηθούν και ως προσωρινός αποθηκευτικός χώρος </a:t>
            </a:r>
            <a:r>
              <a:rPr lang="el-GR" sz="1600" dirty="0"/>
              <a:t>και </a:t>
            </a:r>
            <a:r>
              <a:rPr lang="el-GR" sz="1600" dirty="0" smtClean="0"/>
              <a:t>ως καταστολέας υπερέντασης</a:t>
            </a:r>
            <a:r>
              <a:rPr lang="en-US" sz="1600" dirty="0"/>
              <a:t> </a:t>
            </a:r>
            <a:r>
              <a:rPr lang="en-US" sz="1600" dirty="0" smtClean="0"/>
              <a:t>(over-voltage)</a:t>
            </a:r>
            <a:r>
              <a:rPr lang="el-GR" sz="1600" dirty="0" smtClean="0"/>
              <a:t> για να προστατεύσουν τον εξοπλισμό (π.χ. υπολογιστές, κέντρα δεδομένων, ηλεκτρικός ή τηλεπικοινωνιακός εξοπλισμός), σε περίπτωση που ξαφνική διακοπή ρεύματος θα μπορούσε να προκαλέσει τραυματισμούς, θανάτους, μεγάλη επιχειρηματική αναστάτωση και απώλεια δεδομένων.</a:t>
            </a:r>
          </a:p>
          <a:p>
            <a:pPr algn="just"/>
            <a:endParaRPr lang="en-GB" sz="1600" b="1"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422894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a:t>
            </a:r>
            <a:r>
              <a:rPr lang="el-GR" sz="2000" dirty="0" smtClean="0">
                <a:solidFill>
                  <a:schemeClr val="bg1"/>
                </a:solidFill>
              </a:rPr>
              <a:t>συνεχούς παροχής </a:t>
            </a:r>
            <a:r>
              <a:rPr lang="en-GB" sz="2000" dirty="0" smtClean="0"/>
              <a:t>(UPS</a:t>
            </a:r>
            <a:r>
              <a:rPr lang="en-GB" sz="2000" dirty="0"/>
              <a:t>)</a:t>
            </a:r>
            <a:endParaRPr lang="de-DE" sz="2000" b="1" dirty="0">
              <a:latin typeface="Candara" panose="020E0502030303020204" pitchFamily="34" charset="0"/>
            </a:endParaRPr>
          </a:p>
        </p:txBody>
      </p:sp>
      <p:sp>
        <p:nvSpPr>
          <p:cNvPr id="3" name="CaixaDeTexto 2"/>
          <p:cNvSpPr txBox="1"/>
          <p:nvPr/>
        </p:nvSpPr>
        <p:spPr>
          <a:xfrm>
            <a:off x="-13881" y="1983892"/>
            <a:ext cx="8964614" cy="4308872"/>
          </a:xfrm>
          <a:prstGeom prst="rect">
            <a:avLst/>
          </a:prstGeom>
          <a:noFill/>
        </p:spPr>
        <p:txBody>
          <a:bodyPr wrap="square" rtlCol="0">
            <a:spAutoFit/>
          </a:bodyPr>
          <a:lstStyle/>
          <a:p>
            <a:pPr algn="just"/>
            <a:r>
              <a:rPr lang="el-GR" b="1" dirty="0" smtClean="0"/>
              <a:t>Λειτουργία</a:t>
            </a:r>
            <a:r>
              <a:rPr lang="pt-PT" b="1" dirty="0" smtClean="0"/>
              <a:t>:</a:t>
            </a:r>
          </a:p>
          <a:p>
            <a:pPr algn="just"/>
            <a:endParaRPr lang="pt-PT" sz="1600" b="1" dirty="0"/>
          </a:p>
          <a:p>
            <a:r>
              <a:rPr lang="el-GR" sz="1600" dirty="0" smtClean="0"/>
              <a:t>Μετατρέπει </a:t>
            </a:r>
            <a:r>
              <a:rPr lang="el-GR" sz="1600" dirty="0"/>
              <a:t>το ρεύμα από AC σε DC μέσω του </a:t>
            </a:r>
            <a:r>
              <a:rPr lang="el-GR" sz="1600" dirty="0" err="1"/>
              <a:t>inverter</a:t>
            </a:r>
            <a:r>
              <a:rPr lang="el-GR" sz="1600" dirty="0"/>
              <a:t>(εναλλάκτη τάσης) που περιέχει και φορτίζει τις </a:t>
            </a:r>
            <a:r>
              <a:rPr lang="el-GR" sz="1600" dirty="0" smtClean="0"/>
              <a:t>μπαταρίες</a:t>
            </a:r>
            <a:r>
              <a:rPr lang="en-US" sz="1600" dirty="0" smtClean="0"/>
              <a:t>.</a:t>
            </a:r>
            <a:endParaRPr lang="en-US" sz="1600" dirty="0"/>
          </a:p>
          <a:p>
            <a:r>
              <a:rPr lang="el-GR" sz="1600" dirty="0" smtClean="0"/>
              <a:t>Περνάει </a:t>
            </a:r>
            <a:r>
              <a:rPr lang="el-GR" sz="1600" dirty="0"/>
              <a:t>το ρεύμα από ένα </a:t>
            </a:r>
            <a:r>
              <a:rPr lang="el-GR" sz="1600" b="1" dirty="0"/>
              <a:t>σταθεροποιητή</a:t>
            </a:r>
            <a:r>
              <a:rPr lang="el-GR" sz="1600" dirty="0"/>
              <a:t> τάσης. Αυτός φροντίζει να εποπτεύει το ρεύμα. Αν πάει να περάσει ρεύμα περισσότερο από το επιτρεπτό όριο (που είναι επικίνδυνο για τις συσκευές μας), αμέσως αποβάλλει το περιττό ρεύμα με τη βοήθεια μίας γείωσης. </a:t>
            </a:r>
            <a:r>
              <a:rPr lang="el-GR" sz="1600" dirty="0" err="1" smtClean="0"/>
              <a:t>Έτσι,στέλνει</a:t>
            </a:r>
            <a:r>
              <a:rPr lang="el-GR" sz="1600" dirty="0" smtClean="0"/>
              <a:t> </a:t>
            </a:r>
            <a:r>
              <a:rPr lang="el-GR" sz="1600" dirty="0"/>
              <a:t>μόνο το ρεύμα που θέλουμε στις εξόδους των συσκευών και το παραπανήσιο το γειώνει.</a:t>
            </a:r>
            <a:r>
              <a:rPr lang="en-US" sz="1600" dirty="0"/>
              <a:t> </a:t>
            </a:r>
          </a:p>
          <a:p>
            <a:r>
              <a:rPr lang="el-GR" sz="1600" dirty="0"/>
              <a:t>Σε περίπτωση που κοπεί το </a:t>
            </a:r>
            <a:r>
              <a:rPr lang="el-GR" sz="1600" b="1" dirty="0"/>
              <a:t>ρεύμα</a:t>
            </a:r>
            <a:r>
              <a:rPr lang="el-GR" sz="1600" dirty="0"/>
              <a:t>, το πολύ σε 5ms, ενεργοποιούνται οι μπαταρίες.</a:t>
            </a:r>
            <a:r>
              <a:rPr lang="en-US" sz="1600" dirty="0"/>
              <a:t> </a:t>
            </a:r>
            <a:r>
              <a:rPr lang="el-GR" sz="1600" dirty="0"/>
              <a:t>Το ρεύμα </a:t>
            </a:r>
            <a:r>
              <a:rPr lang="el-GR" sz="1600" dirty="0" smtClean="0"/>
              <a:t>τους </a:t>
            </a:r>
            <a:r>
              <a:rPr lang="el-GR" sz="1600" dirty="0"/>
              <a:t>ξαναπερνάει από τον εναλλάκτη τάσης και από DC μετατρέπεται σε AC ξανά.</a:t>
            </a:r>
            <a:br>
              <a:rPr lang="el-GR" sz="1600" dirty="0"/>
            </a:br>
            <a:r>
              <a:rPr lang="el-GR" sz="1600" dirty="0" smtClean="0"/>
              <a:t>Έτσι </a:t>
            </a:r>
            <a:r>
              <a:rPr lang="el-GR" sz="1600" dirty="0"/>
              <a:t>στέλνεται το AC ρεύμα στις εισόδους του υπολογιστή μας και των άλλων συσκευών που έχουμε συνδεδεμένες.</a:t>
            </a:r>
            <a:r>
              <a:rPr lang="en-US" sz="1600" dirty="0"/>
              <a:t> </a:t>
            </a:r>
          </a:p>
          <a:p>
            <a:r>
              <a:rPr lang="el-GR" sz="1600" dirty="0" smtClean="0"/>
              <a:t>Η </a:t>
            </a:r>
            <a:r>
              <a:rPr lang="el-GR" sz="1600" dirty="0"/>
              <a:t>διαδικασία γίνεται τόσο γρήγορα (5ms) που ο υπολογιστής μας και οι λοιπές συσκευές, δεν προλαβαίνουν να καταλάβουν απώλεια τάσης και συνεχίζουν να λειτουργούν κανονικά, σαν να μη </a:t>
            </a:r>
            <a:r>
              <a:rPr lang="el-GR" sz="1600" dirty="0" err="1"/>
              <a:t>συναίβει</a:t>
            </a:r>
            <a:r>
              <a:rPr lang="el-GR" sz="1600" dirty="0"/>
              <a:t> </a:t>
            </a:r>
            <a:r>
              <a:rPr lang="el-GR" sz="1600" dirty="0" smtClean="0"/>
              <a:t>τίποτα.</a:t>
            </a:r>
            <a:endParaRPr lang="en-US" sz="1600" dirty="0"/>
          </a:p>
          <a:p>
            <a:pPr marL="228600" indent="-228600">
              <a:buAutoNum type="arabicParenR"/>
            </a:pPr>
            <a:endParaRPr lang="pt-PT" sz="1600" dirty="0"/>
          </a:p>
          <a:p>
            <a:pPr algn="just"/>
            <a:endParaRPr lang="en-GB" sz="1600" b="1"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3967187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a:t>
            </a:r>
            <a:r>
              <a:rPr lang="el-GR" sz="2000" dirty="0" smtClean="0">
                <a:solidFill>
                  <a:schemeClr val="bg1"/>
                </a:solidFill>
              </a:rPr>
              <a:t>συνεχούς παροχής</a:t>
            </a:r>
            <a:r>
              <a:rPr lang="en-GB" sz="2000" dirty="0" smtClean="0"/>
              <a:t> </a:t>
            </a:r>
            <a:r>
              <a:rPr lang="en-GB" sz="2000" dirty="0"/>
              <a:t>(UPS)</a:t>
            </a:r>
            <a:endParaRPr lang="de-DE" sz="2000" b="1" dirty="0">
              <a:latin typeface="Candara" panose="020E0502030303020204" pitchFamily="34" charset="0"/>
            </a:endParaRPr>
          </a:p>
        </p:txBody>
      </p:sp>
      <p:sp>
        <p:nvSpPr>
          <p:cNvPr id="3" name="CaixaDeTexto 2"/>
          <p:cNvSpPr txBox="1"/>
          <p:nvPr/>
        </p:nvSpPr>
        <p:spPr>
          <a:xfrm>
            <a:off x="-13881" y="1983892"/>
            <a:ext cx="8964614" cy="369332"/>
          </a:xfrm>
          <a:prstGeom prst="rect">
            <a:avLst/>
          </a:prstGeom>
          <a:noFill/>
        </p:spPr>
        <p:txBody>
          <a:bodyPr wrap="square" rtlCol="0">
            <a:spAutoFit/>
          </a:bodyPr>
          <a:lstStyle/>
          <a:p>
            <a:pPr algn="just"/>
            <a:r>
              <a:rPr lang="el-GR" b="1" dirty="0" smtClean="0"/>
              <a:t>Λειτουργία</a:t>
            </a:r>
            <a:r>
              <a:rPr lang="en-GB" b="1" dirty="0" smtClean="0"/>
              <a:t> </a:t>
            </a:r>
            <a:endParaRPr lang="en-GB" sz="1600" b="1" dirty="0"/>
          </a:p>
        </p:txBody>
      </p:sp>
      <p:pic>
        <p:nvPicPr>
          <p:cNvPr id="5" name="QHKKht-oXzE"/>
          <p:cNvPicPr>
            <a:picLocks noRot="1" noChangeAspect="1"/>
          </p:cNvPicPr>
          <p:nvPr>
            <a:videoFile r:link="rId1"/>
          </p:nvPr>
        </p:nvPicPr>
        <p:blipFill>
          <a:blip r:embed="rId6"/>
          <a:stretch>
            <a:fillRect/>
          </a:stretch>
        </p:blipFill>
        <p:spPr>
          <a:xfrm>
            <a:off x="1187624" y="1989004"/>
            <a:ext cx="7488832" cy="4212468"/>
          </a:xfrm>
          <a:prstGeom prst="rect">
            <a:avLst/>
          </a:prstGeom>
        </p:spPr>
      </p:pic>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41662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556745"/>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a:t>
            </a:r>
            <a:r>
              <a:rPr lang="el-GR" sz="2000" dirty="0" smtClean="0">
                <a:solidFill>
                  <a:schemeClr val="bg1"/>
                </a:solidFill>
              </a:rPr>
              <a:t>συνεχούς παροχής</a:t>
            </a:r>
            <a:r>
              <a:rPr lang="en-GB" sz="2000" dirty="0" smtClean="0"/>
              <a:t> </a:t>
            </a:r>
            <a:r>
              <a:rPr lang="en-GB" sz="2000" dirty="0"/>
              <a:t>(UPS)</a:t>
            </a:r>
            <a:endParaRPr lang="de-DE" sz="2000" b="1" dirty="0">
              <a:latin typeface="Candara" panose="020E0502030303020204" pitchFamily="34" charset="0"/>
            </a:endParaRPr>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04554104"/>
              </p:ext>
            </p:extLst>
          </p:nvPr>
        </p:nvGraphicFramePr>
        <p:xfrm>
          <a:off x="0" y="1983904"/>
          <a:ext cx="8915237" cy="4572841"/>
        </p:xfrm>
        <a:graphic>
          <a:graphicData uri="http://schemas.openxmlformats.org/drawingml/2006/table">
            <a:tbl>
              <a:tblPr firstRow="1" bandRow="1">
                <a:tableStyleId>{5C22544A-7EE6-4342-B048-85BDC9FD1C3A}</a:tableStyleId>
              </a:tblPr>
              <a:tblGrid>
                <a:gridCol w="1903270">
                  <a:extLst>
                    <a:ext uri="{9D8B030D-6E8A-4147-A177-3AD203B41FA5}">
                      <a16:colId xmlns:a16="http://schemas.microsoft.com/office/drawing/2014/main" xmlns="" val="2608402405"/>
                    </a:ext>
                  </a:extLst>
                </a:gridCol>
                <a:gridCol w="3440527">
                  <a:extLst>
                    <a:ext uri="{9D8B030D-6E8A-4147-A177-3AD203B41FA5}">
                      <a16:colId xmlns:a16="http://schemas.microsoft.com/office/drawing/2014/main" xmlns="" val="3539903132"/>
                    </a:ext>
                  </a:extLst>
                </a:gridCol>
                <a:gridCol w="3571440">
                  <a:extLst>
                    <a:ext uri="{9D8B030D-6E8A-4147-A177-3AD203B41FA5}">
                      <a16:colId xmlns:a16="http://schemas.microsoft.com/office/drawing/2014/main" xmlns="" val="752977908"/>
                    </a:ext>
                  </a:extLst>
                </a:gridCol>
              </a:tblGrid>
              <a:tr h="491265">
                <a:tc>
                  <a:txBody>
                    <a:bodyPr/>
                    <a:lstStyle/>
                    <a:p>
                      <a:pPr algn="ctr"/>
                      <a:r>
                        <a:rPr lang="el-GR" sz="1400" dirty="0" smtClean="0"/>
                        <a:t>Λειτουργία</a:t>
                      </a:r>
                    </a:p>
                    <a:p>
                      <a:pPr algn="ctr"/>
                      <a:r>
                        <a:rPr lang="en-GB" sz="1400" dirty="0" smtClean="0"/>
                        <a:t>UPS</a:t>
                      </a:r>
                      <a:endParaRPr lang="en-GB" sz="1400" dirty="0"/>
                    </a:p>
                  </a:txBody>
                  <a:tcPr/>
                </a:tc>
                <a:tc>
                  <a:txBody>
                    <a:bodyPr/>
                    <a:lstStyle/>
                    <a:p>
                      <a:pPr algn="ctr"/>
                      <a:r>
                        <a:rPr lang="el-GR" sz="1400" dirty="0" smtClean="0"/>
                        <a:t>Πλεονεκτήματα</a:t>
                      </a:r>
                      <a:endParaRPr lang="en-GB" sz="1400" dirty="0"/>
                    </a:p>
                  </a:txBody>
                  <a:tcPr/>
                </a:tc>
                <a:tc>
                  <a:txBody>
                    <a:bodyPr/>
                    <a:lstStyle/>
                    <a:p>
                      <a:pPr algn="ctr"/>
                      <a:r>
                        <a:rPr lang="el-GR" sz="1400" dirty="0" smtClean="0"/>
                        <a:t>Μειονεκτήματα</a:t>
                      </a:r>
                      <a:endParaRPr lang="en-GB" sz="1400" dirty="0"/>
                    </a:p>
                  </a:txBody>
                  <a:tcPr/>
                </a:tc>
                <a:extLst>
                  <a:ext uri="{0D108BD9-81ED-4DB2-BD59-A6C34878D82A}">
                    <a16:rowId xmlns:a16="http://schemas.microsoft.com/office/drawing/2014/main" xmlns="" val="1648124923"/>
                  </a:ext>
                </a:extLst>
              </a:tr>
              <a:tr h="994005">
                <a:tc>
                  <a:txBody>
                    <a:bodyPr/>
                    <a:lstStyle/>
                    <a:p>
                      <a:r>
                        <a:rPr lang="en-GB" sz="1400" b="1" dirty="0" smtClean="0"/>
                        <a:t>Off-Line </a:t>
                      </a:r>
                    </a:p>
                    <a:p>
                      <a:r>
                        <a:rPr lang="en-GB" sz="1400" b="0" dirty="0" smtClean="0"/>
                        <a:t>(Standby)</a:t>
                      </a:r>
                    </a:p>
                    <a:p>
                      <a:r>
                        <a:rPr lang="el-GR" sz="1400" dirty="0" smtClean="0">
                          <a:solidFill>
                            <a:schemeClr val="tx1"/>
                          </a:solidFill>
                        </a:rPr>
                        <a:t>Βασική προστασία ισχύος</a:t>
                      </a:r>
                      <a:endParaRPr lang="en-GB" sz="1400" dirty="0" smtClean="0">
                        <a:solidFill>
                          <a:schemeClr val="tx1"/>
                        </a:solidFill>
                      </a:endParaRPr>
                    </a:p>
                    <a:p>
                      <a:endParaRPr lang="en-GB"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dirty="0" smtClean="0"/>
                        <a:t>Φιλτράρει το ρεύμα έτσι, ώστε να έχει την σωστή συχνότητα (50 </a:t>
                      </a:r>
                      <a:r>
                        <a:rPr lang="el-GR" sz="1400" dirty="0" err="1" smtClean="0"/>
                        <a:t>Hz</a:t>
                      </a:r>
                      <a:r>
                        <a:rPr lang="el-GR" sz="1400" dirty="0" smtClean="0"/>
                        <a:t> - 60 </a:t>
                      </a:r>
                      <a:r>
                        <a:rPr lang="el-GR" sz="1400" dirty="0" err="1" smtClean="0"/>
                        <a:t>Hz</a:t>
                      </a:r>
                      <a:r>
                        <a:rPr lang="el-GR" sz="1400" dirty="0" smtClean="0"/>
                        <a:t>)</a:t>
                      </a:r>
                      <a:endParaRPr lang="en-GB" sz="1400" dirty="0" smtClean="0"/>
                    </a:p>
                    <a:p>
                      <a:pPr>
                        <a:buFont typeface="Arial" pitchFamily="34" charset="0"/>
                        <a:buChar char="•"/>
                      </a:pPr>
                      <a:endParaRPr lang="en-GB" sz="1400" dirty="0" smtClean="0">
                        <a:solidFill>
                          <a:schemeClr val="tx1"/>
                        </a:solidFill>
                      </a:endParaRPr>
                    </a:p>
                  </a:txBody>
                  <a:tcPr/>
                </a:tc>
                <a:tc>
                  <a:txBody>
                    <a:bodyPr/>
                    <a:lstStyle/>
                    <a:p>
                      <a:r>
                        <a:rPr lang="el-GR" sz="1400" dirty="0" smtClean="0">
                          <a:solidFill>
                            <a:schemeClr val="tx1"/>
                          </a:solidFill>
                        </a:rPr>
                        <a:t>Δεν σταθεροποιεί την τάση</a:t>
                      </a:r>
                      <a:endParaRPr lang="en-GB" sz="1400" dirty="0" smtClean="0">
                        <a:solidFill>
                          <a:schemeClr val="tx1"/>
                        </a:solidFill>
                      </a:endParaRPr>
                    </a:p>
                    <a:p>
                      <a:r>
                        <a:rPr lang="el-GR" sz="1400" dirty="0" smtClean="0">
                          <a:solidFill>
                            <a:schemeClr val="tx1"/>
                          </a:solidFill>
                        </a:rPr>
                        <a:t>Ο χρόνος μεταφοράς του μετατροπέα θα μπορούσε να θέσει σε κίνδυνο το φορτίο</a:t>
                      </a:r>
                      <a:endParaRPr lang="el-GR" sz="1400" dirty="0" smtClean="0">
                        <a:solidFill>
                          <a:srgbClr val="FF0000"/>
                        </a:solidFill>
                      </a:endParaRPr>
                    </a:p>
                    <a:p>
                      <a:endParaRPr lang="en-GB" sz="1400" dirty="0"/>
                    </a:p>
                  </a:txBody>
                  <a:tcPr/>
                </a:tc>
                <a:extLst>
                  <a:ext uri="{0D108BD9-81ED-4DB2-BD59-A6C34878D82A}">
                    <a16:rowId xmlns:a16="http://schemas.microsoft.com/office/drawing/2014/main" xmlns="" val="1293826035"/>
                  </a:ext>
                </a:extLst>
              </a:tr>
              <a:tr h="1098121">
                <a:tc>
                  <a:txBody>
                    <a:bodyPr/>
                    <a:lstStyle/>
                    <a:p>
                      <a:r>
                        <a:rPr lang="en-GB" sz="1400" b="1" dirty="0" smtClean="0"/>
                        <a:t>Line Interactive</a:t>
                      </a:r>
                      <a:endParaRPr lang="en-GB" sz="1400" b="0" dirty="0" smtClean="0"/>
                    </a:p>
                    <a:p>
                      <a:r>
                        <a:rPr lang="el-GR" sz="1400" dirty="0" smtClean="0">
                          <a:solidFill>
                            <a:schemeClr val="tx1"/>
                          </a:solidFill>
                        </a:rPr>
                        <a:t>Μεσαία προστασία ισχύος</a:t>
                      </a:r>
                      <a:endParaRPr lang="en-GB" sz="1400" dirty="0">
                        <a:solidFill>
                          <a:schemeClr val="tx1"/>
                        </a:solidFill>
                      </a:endParaRPr>
                    </a:p>
                  </a:txBody>
                  <a:tcPr/>
                </a:tc>
                <a:tc>
                  <a:txBody>
                    <a:bodyPr/>
                    <a:lstStyle/>
                    <a:p>
                      <a:pPr>
                        <a:buFont typeface="Arial" pitchFamily="34" charset="0"/>
                        <a:buChar char="•"/>
                      </a:pPr>
                      <a:r>
                        <a:rPr lang="el-GR" sz="1400" dirty="0" smtClean="0">
                          <a:solidFill>
                            <a:schemeClr val="tx1"/>
                          </a:solidFill>
                        </a:rPr>
                        <a:t>Σταθεροποίηση τάσης εξόδου</a:t>
                      </a:r>
                    </a:p>
                    <a:p>
                      <a:pPr>
                        <a:buFont typeface="Arial" pitchFamily="34" charset="0"/>
                        <a:buChar char="•"/>
                      </a:pPr>
                      <a:r>
                        <a:rPr lang="el-GR" sz="1400" dirty="0" smtClean="0"/>
                        <a:t>Φιλτράρει το ρεύμα </a:t>
                      </a:r>
                    </a:p>
                    <a:p>
                      <a:pPr>
                        <a:buFont typeface="Arial" pitchFamily="34" charset="0"/>
                        <a:buChar char="•"/>
                      </a:pPr>
                      <a:r>
                        <a:rPr lang="el-GR" sz="1400" baseline="0" dirty="0" smtClean="0"/>
                        <a:t>Χαμηλό κόστος</a:t>
                      </a:r>
                      <a:endParaRPr lang="en-GB" sz="1400" baseline="0" dirty="0" smtClean="0"/>
                    </a:p>
                    <a:p>
                      <a:pPr>
                        <a:buFont typeface="Arial" pitchFamily="34" charset="0"/>
                        <a:buChar char="•"/>
                      </a:pPr>
                      <a:r>
                        <a:rPr lang="el-GR" sz="1400" baseline="0" dirty="0" smtClean="0"/>
                        <a:t>Υψηλότερη δυνητική απόδοση</a:t>
                      </a:r>
                      <a:endParaRPr lang="en-GB" sz="1400" dirty="0"/>
                    </a:p>
                  </a:txBody>
                  <a:tcPr/>
                </a:tc>
                <a:tc>
                  <a:txBody>
                    <a:bodyPr/>
                    <a:lstStyle/>
                    <a:p>
                      <a:r>
                        <a:rPr lang="el-GR" sz="1400" dirty="0" smtClean="0"/>
                        <a:t>Μεγαλύτερη ευαισθησία σε διαταραχές</a:t>
                      </a:r>
                      <a:r>
                        <a:rPr lang="el-GR" sz="1400" baseline="0" dirty="0" smtClean="0"/>
                        <a:t> δικτύου.</a:t>
                      </a:r>
                      <a:endParaRPr lang="en-GB" sz="1400" dirty="0" smtClean="0"/>
                    </a:p>
                    <a:p>
                      <a:r>
                        <a:rPr lang="el-GR" sz="1400" dirty="0" smtClean="0">
                          <a:solidFill>
                            <a:schemeClr val="tx1"/>
                          </a:solidFill>
                        </a:rPr>
                        <a:t>Ο χρόνος μεταφοράς του μετατροπέα θα μπορούσε να θέσει σε κίνδυνο το φορτίο</a:t>
                      </a:r>
                      <a:r>
                        <a:rPr lang="en-GB" sz="1400" dirty="0" smtClean="0">
                          <a:solidFill>
                            <a:schemeClr val="tx1"/>
                          </a:solidFill>
                        </a:rPr>
                        <a:t>.</a:t>
                      </a:r>
                    </a:p>
                  </a:txBody>
                  <a:tcPr/>
                </a:tc>
                <a:extLst>
                  <a:ext uri="{0D108BD9-81ED-4DB2-BD59-A6C34878D82A}">
                    <a16:rowId xmlns:a16="http://schemas.microsoft.com/office/drawing/2014/main" xmlns="" val="2475647255"/>
                  </a:ext>
                </a:extLst>
              </a:tr>
              <a:tr h="895836">
                <a:tc>
                  <a:txBody>
                    <a:bodyPr/>
                    <a:lstStyle/>
                    <a:p>
                      <a:r>
                        <a:rPr lang="en-GB" sz="1400" b="1" dirty="0" smtClean="0"/>
                        <a:t>On –Line </a:t>
                      </a:r>
                    </a:p>
                    <a:p>
                      <a:r>
                        <a:rPr lang="en-GB" sz="1400" dirty="0" smtClean="0"/>
                        <a:t>(</a:t>
                      </a:r>
                      <a:r>
                        <a:rPr lang="el-GR" sz="1400" dirty="0" smtClean="0">
                          <a:solidFill>
                            <a:schemeClr val="tx1"/>
                          </a:solidFill>
                        </a:rPr>
                        <a:t>Διπλής</a:t>
                      </a:r>
                      <a:r>
                        <a:rPr lang="el-GR" sz="1400" baseline="0" dirty="0" smtClean="0">
                          <a:solidFill>
                            <a:schemeClr val="tx1"/>
                          </a:solidFill>
                        </a:rPr>
                        <a:t> μετατροπής</a:t>
                      </a:r>
                      <a:r>
                        <a:rPr lang="en-GB" sz="1400" dirty="0" smtClean="0">
                          <a:solidFill>
                            <a:schemeClr val="tx1"/>
                          </a:solidFill>
                        </a:rPr>
                        <a:t>)</a:t>
                      </a:r>
                    </a:p>
                    <a:p>
                      <a:r>
                        <a:rPr lang="el-GR" sz="1400" dirty="0" smtClean="0">
                          <a:solidFill>
                            <a:schemeClr val="tx1"/>
                          </a:solidFill>
                        </a:rPr>
                        <a:t>Απόλυτη προστασία ισχύος</a:t>
                      </a:r>
                      <a:endParaRPr lang="en-GB" sz="1400" dirty="0">
                        <a:solidFill>
                          <a:schemeClr val="tx1"/>
                        </a:solidFill>
                      </a:endParaRPr>
                    </a:p>
                  </a:txBody>
                  <a:tcPr/>
                </a:tc>
                <a:tc>
                  <a:txBody>
                    <a:bodyPr/>
                    <a:lstStyle/>
                    <a:p>
                      <a:pPr>
                        <a:buFont typeface="Arial" pitchFamily="34" charset="0"/>
                        <a:buChar char="•"/>
                      </a:pPr>
                      <a:r>
                        <a:rPr lang="el-GR" sz="1400" dirty="0" smtClean="0">
                          <a:solidFill>
                            <a:schemeClr val="tx1"/>
                          </a:solidFill>
                        </a:rPr>
                        <a:t>Ρύθμιση εξερχόμενη</a:t>
                      </a:r>
                      <a:r>
                        <a:rPr lang="el-GR" sz="1400" baseline="0" dirty="0" smtClean="0">
                          <a:solidFill>
                            <a:schemeClr val="tx1"/>
                          </a:solidFill>
                        </a:rPr>
                        <a:t> τάσης και </a:t>
                      </a:r>
                      <a:r>
                        <a:rPr lang="el-GR" sz="1400" dirty="0" smtClean="0">
                          <a:solidFill>
                            <a:schemeClr val="tx1"/>
                          </a:solidFill>
                        </a:rPr>
                        <a:t>συχνότητας</a:t>
                      </a:r>
                      <a:endParaRPr lang="en-GB" sz="1400" dirty="0" smtClean="0">
                        <a:solidFill>
                          <a:schemeClr val="tx1"/>
                        </a:solidFill>
                      </a:endParaRPr>
                    </a:p>
                    <a:p>
                      <a:pPr>
                        <a:buFont typeface="Arial" pitchFamily="34" charset="0"/>
                        <a:buChar char="•"/>
                      </a:pPr>
                      <a:r>
                        <a:rPr lang="el-GR" sz="1400" dirty="0" smtClean="0">
                          <a:solidFill>
                            <a:schemeClr val="tx1"/>
                          </a:solidFill>
                        </a:rPr>
                        <a:t> Συνεχόμενη  λειτουργία</a:t>
                      </a:r>
                      <a:r>
                        <a:rPr lang="el-GR" sz="1400" baseline="0" dirty="0" smtClean="0">
                          <a:solidFill>
                            <a:schemeClr val="tx1"/>
                          </a:solidFill>
                        </a:rPr>
                        <a:t> </a:t>
                      </a:r>
                      <a:r>
                        <a:rPr lang="en-GB" sz="1400" dirty="0" smtClean="0">
                          <a:solidFill>
                            <a:schemeClr val="tx1"/>
                          </a:solidFill>
                        </a:rPr>
                        <a:t>Inverter</a:t>
                      </a:r>
                      <a:endParaRPr lang="el-GR" sz="1400" dirty="0" smtClean="0">
                        <a:solidFill>
                          <a:schemeClr val="tx1"/>
                        </a:solidFill>
                      </a:endParaRPr>
                    </a:p>
                    <a:p>
                      <a:pPr>
                        <a:buFont typeface="Arial" pitchFamily="34" charset="0"/>
                        <a:buChar char="•"/>
                      </a:pPr>
                      <a:r>
                        <a:rPr lang="el-GR" sz="1400" baseline="0" dirty="0" smtClean="0">
                          <a:solidFill>
                            <a:schemeClr val="tx1"/>
                          </a:solidFill>
                        </a:rPr>
                        <a:t> Επιλογές για επέκταση μπαταρίας με μεγάλο χρόνο ζωής</a:t>
                      </a:r>
                      <a:endParaRPr lang="en-GB" sz="1400" baseline="0" dirty="0" smtClean="0">
                        <a:solidFill>
                          <a:schemeClr val="tx1"/>
                        </a:solidFill>
                      </a:endParaRPr>
                    </a:p>
                    <a:p>
                      <a:pPr>
                        <a:buFont typeface="Arial" pitchFamily="34" charset="0"/>
                        <a:buChar char="•"/>
                      </a:pPr>
                      <a:r>
                        <a:rPr lang="el-GR" sz="1400" dirty="0" smtClean="0">
                          <a:solidFill>
                            <a:schemeClr val="tx1"/>
                          </a:solidFill>
                        </a:rPr>
                        <a:t>Αυτόματη παράκαμψη για σφάλματα και υπερφορτώσεις</a:t>
                      </a:r>
                    </a:p>
                    <a:p>
                      <a:pPr>
                        <a:buFont typeface="Arial" pitchFamily="34" charset="0"/>
                        <a:buChar char="•"/>
                      </a:pPr>
                      <a:r>
                        <a:rPr lang="el-GR" sz="1400" baseline="0" dirty="0" smtClean="0">
                          <a:solidFill>
                            <a:schemeClr val="tx1"/>
                          </a:solidFill>
                        </a:rPr>
                        <a:t>Παράλληλη λειτουργία και δυνατότητα επέκτασης</a:t>
                      </a:r>
                    </a:p>
                  </a:txBody>
                  <a:tcPr/>
                </a:tc>
                <a:tc>
                  <a:txBody>
                    <a:bodyPr/>
                    <a:lstStyle/>
                    <a:p>
                      <a:r>
                        <a:rPr lang="el-GR" sz="1400" smtClean="0"/>
                        <a:t>Υψηλότερη</a:t>
                      </a:r>
                      <a:r>
                        <a:rPr lang="el-GR" sz="1400" baseline="0" smtClean="0"/>
                        <a:t> τιμή αγοράς</a:t>
                      </a:r>
                      <a:endParaRPr lang="en-GB" sz="1400" smtClean="0"/>
                    </a:p>
                    <a:p>
                      <a:r>
                        <a:rPr lang="el-GR" sz="1400" smtClean="0"/>
                        <a:t>Χαμηλότερη δυνητική</a:t>
                      </a:r>
                      <a:r>
                        <a:rPr lang="el-GR" sz="1400" baseline="0" smtClean="0"/>
                        <a:t> απόδοση</a:t>
                      </a:r>
                      <a:endParaRPr lang="en-GB" sz="1400" smtClean="0"/>
                    </a:p>
                    <a:p>
                      <a:endParaRPr lang="en-GB" sz="1400" dirty="0" smtClean="0">
                        <a:solidFill>
                          <a:srgbClr val="FF0000"/>
                        </a:solidFill>
                      </a:endParaRPr>
                    </a:p>
                  </a:txBody>
                  <a:tcPr/>
                </a:tc>
                <a:extLst>
                  <a:ext uri="{0D108BD9-81ED-4DB2-BD59-A6C34878D82A}">
                    <a16:rowId xmlns:a16="http://schemas.microsoft.com/office/drawing/2014/main" xmlns="" val="2581096678"/>
                  </a:ext>
                </a:extLst>
              </a:tr>
            </a:tbl>
          </a:graphicData>
        </a:graphic>
      </p:graphicFrame>
    </p:spTree>
    <p:extLst>
      <p:ext uri="{BB962C8B-B14F-4D97-AF65-F5344CB8AC3E}">
        <p14:creationId xmlns:p14="http://schemas.microsoft.com/office/powerpoint/2010/main" val="1925860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475135"/>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συνεχούς παροχής </a:t>
            </a:r>
            <a:r>
              <a:rPr lang="en-GB" sz="2000" dirty="0" smtClean="0"/>
              <a:t>(UPS</a:t>
            </a:r>
            <a:r>
              <a:rPr lang="en-GB" sz="2000" dirty="0"/>
              <a:t>)</a:t>
            </a:r>
            <a:endParaRPr lang="de-DE" sz="2000" b="1" dirty="0">
              <a:latin typeface="Candara" panose="020E0502030303020204" pitchFamily="34" charset="0"/>
            </a:endParaRPr>
          </a:p>
        </p:txBody>
      </p:sp>
      <p:sp>
        <p:nvSpPr>
          <p:cNvPr id="3" name="CaixaDeTexto 2"/>
          <p:cNvSpPr txBox="1"/>
          <p:nvPr/>
        </p:nvSpPr>
        <p:spPr>
          <a:xfrm>
            <a:off x="29612" y="2029261"/>
            <a:ext cx="8950733" cy="3785652"/>
          </a:xfrm>
          <a:prstGeom prst="rect">
            <a:avLst/>
          </a:prstGeom>
          <a:noFill/>
        </p:spPr>
        <p:txBody>
          <a:bodyPr wrap="square" rtlCol="0">
            <a:spAutoFit/>
          </a:bodyPr>
          <a:lstStyle/>
          <a:p>
            <a:r>
              <a:rPr lang="en-GB" sz="1600" b="1" dirty="0"/>
              <a:t>Standby</a:t>
            </a:r>
            <a:r>
              <a:rPr lang="en-GB" sz="1600" dirty="0"/>
              <a:t>: </a:t>
            </a:r>
            <a:r>
              <a:rPr lang="el-GR" sz="1600" dirty="0"/>
              <a:t>τα UPS αυτού του τύπου παρέχουν τις βασικές δυνατότητες, όπως προστασία από υπερτάσεις και διακοπές ρεύματος. </a:t>
            </a:r>
            <a:endParaRPr lang="el-GR" sz="1600" dirty="0" smtClean="0"/>
          </a:p>
          <a:p>
            <a:endParaRPr lang="en-US" sz="1600" dirty="0"/>
          </a:p>
          <a:p>
            <a:pPr lvl="0">
              <a:defRPr/>
            </a:pPr>
            <a:r>
              <a:rPr lang="en-GB" sz="1600" b="1" dirty="0"/>
              <a:t>Line Interactive: </a:t>
            </a:r>
            <a:r>
              <a:rPr lang="el-GR" sz="1600" dirty="0"/>
              <a:t>τα UPS αυτού του τύπου διαθέτουν αυτόματο ρυθμιστή τάσης που βελτιώνει την ποιότητα προστασίας. Μέσω αυτού, το UPS μπορεί να χειριστεί ένα μεγαλύτερο εύρος ανωμαλιών του ρεύματος χωρίς να χρειαστεί να χρησιμοποιήσει την μπαταρία του. Φυσικά, σε περίπτωση διακοπής, η μετάβαση σε κατάσταση μπαταρίας είναι άμεση και ταχύτερη από ότι σε ένα </a:t>
            </a:r>
            <a:r>
              <a:rPr lang="el-GR" sz="1600" dirty="0" err="1"/>
              <a:t>standby</a:t>
            </a:r>
            <a:r>
              <a:rPr lang="el-GR" sz="1600" dirty="0"/>
              <a:t> UPS</a:t>
            </a:r>
            <a:r>
              <a:rPr lang="el-GR" sz="1600" dirty="0" smtClean="0"/>
              <a:t>.</a:t>
            </a:r>
          </a:p>
          <a:p>
            <a:pPr lvl="0">
              <a:defRPr/>
            </a:pPr>
            <a:endParaRPr lang="en-US" sz="1600" dirty="0"/>
          </a:p>
          <a:p>
            <a:pPr lvl="0">
              <a:defRPr/>
            </a:pPr>
            <a:r>
              <a:rPr lang="el-GR" sz="1600" b="1" dirty="0"/>
              <a:t>Στα </a:t>
            </a:r>
            <a:r>
              <a:rPr lang="en-GB" sz="1600" b="1" dirty="0"/>
              <a:t>On –Line</a:t>
            </a:r>
            <a:r>
              <a:rPr lang="el-GR" sz="1600" b="1" dirty="0"/>
              <a:t> </a:t>
            </a:r>
            <a:r>
              <a:rPr lang="el-GR" sz="1600" dirty="0"/>
              <a:t>UPS </a:t>
            </a:r>
            <a:r>
              <a:rPr lang="en-GB" sz="1600" b="1" dirty="0"/>
              <a:t>: </a:t>
            </a:r>
            <a:r>
              <a:rPr lang="el-GR" sz="1600" dirty="0"/>
              <a:t>η εναλλασσόμενη τάση (AC) του δικτύου ανορθώνεται, γίνεται συνεχής (DC) για να τροφοδοτήσει τις μπαταρίες και στην συνέχεια μετατρέπεται πάλι σε εναλλασσόμενη (AC) για να τροφοδοτήσει τα φορτία του UPS. Έτσι επιτυγχάνεται πλήρης απομόνωση του φορτίου από τα προβλήματα που μπορεί να παρουσιαστούν στο Δίκτυο όπως υπερτάσεις, παράσιτα, βυθίσεις τάσης, διακοπές. Αυτό τα καθιστά ιδανικά για ευαίσθητες συσκευές που δεν αντέχουν σε «νεκρό» χρόνο ούτε κάποιων </a:t>
            </a:r>
            <a:r>
              <a:rPr lang="el-GR" sz="1600" dirty="0" err="1"/>
              <a:t>microseconds</a:t>
            </a:r>
            <a:r>
              <a:rPr lang="el-GR" sz="1600" dirty="0"/>
              <a:t>. Βέβαια, αυτά τα προηγμένα χαρακτηριστικά προκύπτουν με τη χρήση ειδικών εξαρτημάτων, γι’ αυτό και τα UPS αυτού του τύπου είναι αρκετά πιο ακριβά.</a:t>
            </a:r>
            <a:endParaRPr lang="pt-PT" sz="1600" dirty="0"/>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1487041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475135"/>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bg1"/>
                </a:solidFill>
              </a:rPr>
              <a:t>Τροφοδοτικά συνεχούς παροχής </a:t>
            </a:r>
            <a:r>
              <a:rPr lang="en-GB" sz="2000" dirty="0" smtClean="0"/>
              <a:t>(UPS</a:t>
            </a:r>
            <a:r>
              <a:rPr lang="en-GB" sz="2000" dirty="0"/>
              <a:t>)</a:t>
            </a:r>
            <a:endParaRPr lang="de-DE" sz="2000" b="1" dirty="0">
              <a:latin typeface="Candara" panose="020E0502030303020204" pitchFamily="34" charset="0"/>
            </a:endParaRPr>
          </a:p>
        </p:txBody>
      </p:sp>
      <p:sp>
        <p:nvSpPr>
          <p:cNvPr id="3" name="CaixaDeTexto 2"/>
          <p:cNvSpPr txBox="1"/>
          <p:nvPr/>
        </p:nvSpPr>
        <p:spPr>
          <a:xfrm>
            <a:off x="0" y="1898815"/>
            <a:ext cx="8950733" cy="3600986"/>
          </a:xfrm>
          <a:prstGeom prst="rect">
            <a:avLst/>
          </a:prstGeom>
          <a:noFill/>
        </p:spPr>
        <p:txBody>
          <a:bodyPr wrap="square" rtlCol="0">
            <a:spAutoFit/>
          </a:bodyPr>
          <a:lstStyle/>
          <a:p>
            <a:pPr algn="just"/>
            <a:r>
              <a:rPr lang="el-GR" b="1" dirty="0" smtClean="0"/>
              <a:t>Εφαρμογές</a:t>
            </a:r>
            <a:r>
              <a:rPr lang="en-GB" b="1" dirty="0" smtClean="0"/>
              <a:t>:</a:t>
            </a:r>
            <a:endParaRPr lang="el-GR" b="1" dirty="0" smtClean="0"/>
          </a:p>
          <a:p>
            <a:pPr algn="just"/>
            <a:r>
              <a:rPr lang="en-GB" b="1" dirty="0" smtClean="0"/>
              <a:t> </a:t>
            </a:r>
          </a:p>
          <a:p>
            <a:pPr marL="285750" indent="-285750" algn="just">
              <a:buFont typeface="Arial" panose="020B0604020202020204" pitchFamily="34" charset="0"/>
              <a:buChar char="•"/>
            </a:pPr>
            <a:r>
              <a:rPr lang="el-GR" sz="1600" b="1" dirty="0" smtClean="0"/>
              <a:t>Κέντρα δεδομένων (</a:t>
            </a:r>
            <a:r>
              <a:rPr lang="en-GB" sz="1600" b="1" dirty="0" smtClean="0"/>
              <a:t>Data </a:t>
            </a:r>
            <a:r>
              <a:rPr lang="en-GB" sz="1600" b="1" dirty="0" err="1" smtClean="0"/>
              <a:t>Centers</a:t>
            </a:r>
            <a:r>
              <a:rPr lang="el-GR" sz="1600" b="1" dirty="0" smtClean="0"/>
              <a:t>)</a:t>
            </a:r>
            <a:endParaRPr lang="en-GB" sz="1600" b="1" dirty="0" smtClean="0"/>
          </a:p>
          <a:p>
            <a:pPr algn="just"/>
            <a:r>
              <a:rPr lang="el-GR" sz="1600" dirty="0" smtClean="0"/>
              <a:t>Είτε πρόκειται για υπηρεσίες στον τομέα υγείας, τραπεζικές συναλλαγές, ασφαλιστικές εταιρείες, τα </a:t>
            </a:r>
            <a:r>
              <a:rPr lang="en-GB" sz="1600" b="1" dirty="0"/>
              <a:t>Data </a:t>
            </a:r>
            <a:r>
              <a:rPr lang="en-GB" sz="1600" b="1" dirty="0" err="1"/>
              <a:t>Centers</a:t>
            </a:r>
            <a:r>
              <a:rPr lang="en-GB" sz="1600" b="1" dirty="0"/>
              <a:t> </a:t>
            </a:r>
            <a:r>
              <a:rPr lang="el-GR" sz="1600" dirty="0" smtClean="0"/>
              <a:t>είναι ζωτικής σημασίας για τις επιχειρήσεις. </a:t>
            </a:r>
          </a:p>
          <a:p>
            <a:pPr algn="just"/>
            <a:r>
              <a:rPr lang="el-GR" sz="1600" dirty="0" smtClean="0"/>
              <a:t>Η διακοπή λειτουργίας των ΙΤ είναι πρόβλημα και μπορεί να θέσει ακόμα και ζωές σε κίνδυνο. </a:t>
            </a:r>
            <a:r>
              <a:rPr lang="el-GR" sz="1600" dirty="0" err="1" smtClean="0"/>
              <a:t>Γι΄</a:t>
            </a:r>
            <a:r>
              <a:rPr lang="el-GR" sz="1600" dirty="0"/>
              <a:t> </a:t>
            </a:r>
            <a:r>
              <a:rPr lang="el-GR" sz="1600" dirty="0" smtClean="0"/>
              <a:t>αυτόν τον λόγο, τα συστήματα </a:t>
            </a:r>
            <a:r>
              <a:rPr lang="en-US" sz="1600" dirty="0" smtClean="0"/>
              <a:t>UPS </a:t>
            </a:r>
            <a:r>
              <a:rPr lang="el-GR" sz="1600" dirty="0" smtClean="0"/>
              <a:t>είναι απαραίτητα για να μην χάνεται η πρόσβαση στα δεδομένα, ακόμα και όταν υπάρχει διακοπή ρεύματος.</a:t>
            </a:r>
          </a:p>
          <a:p>
            <a:pPr algn="just"/>
            <a:endParaRPr lang="en-US" sz="1600" dirty="0"/>
          </a:p>
          <a:p>
            <a:pPr marL="285750" indent="-285750" algn="just">
              <a:buFont typeface="Arial" panose="020B0604020202020204" pitchFamily="34" charset="0"/>
              <a:buChar char="•"/>
            </a:pPr>
            <a:r>
              <a:rPr lang="el-GR" sz="1600" b="1" dirty="0" smtClean="0"/>
              <a:t>Περίθαλψη: Νοσοκομεία, κλινικές, γηροκομεία</a:t>
            </a:r>
            <a:endParaRPr lang="en-GB" sz="1600" b="1" dirty="0"/>
          </a:p>
          <a:p>
            <a:pPr marL="285750" indent="-285750" algn="just">
              <a:buFont typeface="Arial" panose="020B0604020202020204" pitchFamily="34" charset="0"/>
              <a:buChar char="•"/>
            </a:pPr>
            <a:endParaRPr lang="en-GB" sz="1600" b="1" dirty="0"/>
          </a:p>
          <a:p>
            <a:pPr algn="just"/>
            <a:r>
              <a:rPr lang="el-GR" sz="1600" dirty="0" smtClean="0"/>
              <a:t>Στον τομέα της περίθαλψης, η αξιόπιστη παροχή ενέργειας είναι ζήτημα ζωής και θανάτου. Η σωστή περίθαλψη των ασθενών προϋποθέτει ότι τα μηχανήματα που σώζουν ζωές λειτουργούν κανονικά και χωρίς διακοπές ρεύματος.</a:t>
            </a:r>
          </a:p>
        </p:txBody>
      </p:sp>
      <p:sp>
        <p:nvSpPr>
          <p:cNvPr id="11"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Τεχνολογία Πληροφορίας και Επικοινωνιών</a:t>
            </a:r>
            <a:endParaRPr lang="en-GB" sz="2600" b="1" dirty="0">
              <a:solidFill>
                <a:schemeClr val="bg1"/>
              </a:solidFill>
            </a:endParaRPr>
          </a:p>
        </p:txBody>
      </p:sp>
    </p:spTree>
    <p:extLst>
      <p:ext uri="{BB962C8B-B14F-4D97-AF65-F5344CB8AC3E}">
        <p14:creationId xmlns:p14="http://schemas.microsoft.com/office/powerpoint/2010/main" val="3579622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8441</TotalTime>
  <Words>1169</Words>
  <Application>Microsoft Office PowerPoint</Application>
  <PresentationFormat>Προβολή στην οθόνη (4:3)</PresentationFormat>
  <Paragraphs>127</Paragraphs>
  <Slides>13</Slides>
  <Notes>13</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Arial </vt:lpstr>
      <vt:lpstr>Calibri</vt:lpstr>
      <vt:lpstr>Candara</vt:lpstr>
      <vt:lpstr>Dotum</vt:lpstr>
      <vt:lpstr>Larissa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Babis Nikopoulos</cp:lastModifiedBy>
  <cp:revision>512</cp:revision>
  <dcterms:created xsi:type="dcterms:W3CDTF">2013-11-18T12:25:29Z</dcterms:created>
  <dcterms:modified xsi:type="dcterms:W3CDTF">2017-02-16T13:55:03Z</dcterms:modified>
</cp:coreProperties>
</file>