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121"/>
  </p:notesMasterIdLst>
  <p:sldIdLst>
    <p:sldId id="619" r:id="rId2"/>
    <p:sldId id="519" r:id="rId3"/>
    <p:sldId id="527" r:id="rId4"/>
    <p:sldId id="528" r:id="rId5"/>
    <p:sldId id="529" r:id="rId6"/>
    <p:sldId id="523" r:id="rId7"/>
    <p:sldId id="530" r:id="rId8"/>
    <p:sldId id="618" r:id="rId9"/>
    <p:sldId id="533" r:id="rId10"/>
    <p:sldId id="536" r:id="rId11"/>
    <p:sldId id="853" r:id="rId12"/>
    <p:sldId id="534" r:id="rId13"/>
    <p:sldId id="759" r:id="rId14"/>
    <p:sldId id="550" r:id="rId15"/>
    <p:sldId id="552" r:id="rId16"/>
    <p:sldId id="760" r:id="rId17"/>
    <p:sldId id="551" r:id="rId18"/>
    <p:sldId id="562" r:id="rId19"/>
    <p:sldId id="762" r:id="rId20"/>
    <p:sldId id="761" r:id="rId21"/>
    <p:sldId id="561" r:id="rId22"/>
    <p:sldId id="765" r:id="rId23"/>
    <p:sldId id="574" r:id="rId24"/>
    <p:sldId id="854" r:id="rId25"/>
    <p:sldId id="575" r:id="rId26"/>
    <p:sldId id="855" r:id="rId27"/>
    <p:sldId id="766" r:id="rId28"/>
    <p:sldId id="767" r:id="rId29"/>
    <p:sldId id="768" r:id="rId30"/>
    <p:sldId id="769" r:id="rId31"/>
    <p:sldId id="577" r:id="rId32"/>
    <p:sldId id="770" r:id="rId33"/>
    <p:sldId id="583" r:id="rId34"/>
    <p:sldId id="585" r:id="rId35"/>
    <p:sldId id="763" r:id="rId36"/>
    <p:sldId id="771" r:id="rId37"/>
    <p:sldId id="566" r:id="rId38"/>
    <p:sldId id="774" r:id="rId39"/>
    <p:sldId id="764" r:id="rId40"/>
    <p:sldId id="567" r:id="rId41"/>
    <p:sldId id="568" r:id="rId42"/>
    <p:sldId id="773" r:id="rId43"/>
    <p:sldId id="569" r:id="rId44"/>
    <p:sldId id="605" r:id="rId45"/>
    <p:sldId id="609" r:id="rId46"/>
    <p:sldId id="775" r:id="rId47"/>
    <p:sldId id="616" r:id="rId48"/>
    <p:sldId id="776" r:id="rId49"/>
    <p:sldId id="777" r:id="rId50"/>
    <p:sldId id="778" r:id="rId51"/>
    <p:sldId id="779" r:id="rId52"/>
    <p:sldId id="780" r:id="rId53"/>
    <p:sldId id="781" r:id="rId54"/>
    <p:sldId id="782" r:id="rId55"/>
    <p:sldId id="783" r:id="rId56"/>
    <p:sldId id="784" r:id="rId57"/>
    <p:sldId id="785" r:id="rId58"/>
    <p:sldId id="787" r:id="rId59"/>
    <p:sldId id="789" r:id="rId60"/>
    <p:sldId id="790" r:id="rId61"/>
    <p:sldId id="791" r:id="rId62"/>
    <p:sldId id="792" r:id="rId63"/>
    <p:sldId id="794" r:id="rId64"/>
    <p:sldId id="796" r:id="rId65"/>
    <p:sldId id="797" r:id="rId66"/>
    <p:sldId id="798" r:id="rId67"/>
    <p:sldId id="799" r:id="rId68"/>
    <p:sldId id="800" r:id="rId69"/>
    <p:sldId id="801" r:id="rId70"/>
    <p:sldId id="802" r:id="rId71"/>
    <p:sldId id="803" r:id="rId72"/>
    <p:sldId id="804" r:id="rId73"/>
    <p:sldId id="805" r:id="rId74"/>
    <p:sldId id="806" r:id="rId75"/>
    <p:sldId id="807" r:id="rId76"/>
    <p:sldId id="808" r:id="rId77"/>
    <p:sldId id="809" r:id="rId78"/>
    <p:sldId id="810" r:id="rId79"/>
    <p:sldId id="811" r:id="rId80"/>
    <p:sldId id="812" r:id="rId81"/>
    <p:sldId id="813" r:id="rId82"/>
    <p:sldId id="814" r:id="rId83"/>
    <p:sldId id="815" r:id="rId84"/>
    <p:sldId id="816" r:id="rId85"/>
    <p:sldId id="817" r:id="rId86"/>
    <p:sldId id="818" r:id="rId87"/>
    <p:sldId id="819" r:id="rId88"/>
    <p:sldId id="820" r:id="rId89"/>
    <p:sldId id="821" r:id="rId90"/>
    <p:sldId id="822" r:id="rId91"/>
    <p:sldId id="823" r:id="rId92"/>
    <p:sldId id="848" r:id="rId93"/>
    <p:sldId id="849" r:id="rId94"/>
    <p:sldId id="824" r:id="rId95"/>
    <p:sldId id="825" r:id="rId96"/>
    <p:sldId id="826" r:id="rId97"/>
    <p:sldId id="827" r:id="rId98"/>
    <p:sldId id="828" r:id="rId99"/>
    <p:sldId id="829" r:id="rId100"/>
    <p:sldId id="830" r:id="rId101"/>
    <p:sldId id="831" r:id="rId102"/>
    <p:sldId id="832" r:id="rId103"/>
    <p:sldId id="833" r:id="rId104"/>
    <p:sldId id="834" r:id="rId105"/>
    <p:sldId id="835" r:id="rId106"/>
    <p:sldId id="836" r:id="rId107"/>
    <p:sldId id="837" r:id="rId108"/>
    <p:sldId id="838" r:id="rId109"/>
    <p:sldId id="839" r:id="rId110"/>
    <p:sldId id="840" r:id="rId111"/>
    <p:sldId id="850" r:id="rId112"/>
    <p:sldId id="851" r:id="rId113"/>
    <p:sldId id="843" r:id="rId114"/>
    <p:sldId id="844" r:id="rId115"/>
    <p:sldId id="845" r:id="rId116"/>
    <p:sldId id="846" r:id="rId117"/>
    <p:sldId id="847" r:id="rId118"/>
    <p:sldId id="856" r:id="rId119"/>
    <p:sldId id="852" r:id="rId120"/>
  </p:sldIdLst>
  <p:sldSz cx="9144000" cy="6858000" type="screen4x3"/>
  <p:notesSz cx="6858000" cy="9144000"/>
  <p:custDataLst>
    <p:tags r:id="rId1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2D050"/>
    <a:srgbClr val="008E40"/>
    <a:srgbClr val="0F5986"/>
    <a:srgbClr val="000000"/>
    <a:srgbClr val="10547E"/>
    <a:srgbClr val="195683"/>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showGuides="1">
      <p:cViewPr varScale="1">
        <p:scale>
          <a:sx n="107" d="100"/>
          <a:sy n="107" d="100"/>
        </p:scale>
        <p:origin x="2052" y="96"/>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vangelia\Desktop\EVA\&#916;&#921;&#913;&#915;&#929;&#913;&#924;&#924;&#9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ESKTOP\CERTUS\&#951;&#956;&#949;&#961;&#943;&#948;&#945;\EVA\&#916;&#921;&#913;&#915;&#929;&#913;&#924;&#924;&#9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DESKTOP\CERTUS\&#951;&#956;&#949;&#961;&#943;&#948;&#945;\EVA\&#916;&#921;&#913;&#915;&#929;&#913;&#924;&#924;&#9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DESKTOP\CERTUS\&#951;&#956;&#949;&#961;&#943;&#948;&#945;\EVA\&#960;&#945;&#961;&#959;&#965;&#963;&#953;&#945;&#963;&#951;%20&#949;&#965;&#94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800" b="0" i="0" baseline="0" dirty="0">
                <a:effectLst/>
              </a:rPr>
              <a:t>Χρόνος Αποπληρωμής</a:t>
            </a:r>
            <a:endParaRPr lang="en-US" dirty="0">
              <a:effectLst/>
            </a:endParaRPr>
          </a:p>
        </c:rich>
      </c:tx>
      <c:layout>
        <c:manualLayout>
          <c:xMode val="edge"/>
          <c:yMode val="edge"/>
          <c:x val="0.27017344706911633"/>
          <c:y val="4.6296296296296294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Φύλλο1!$C$2:$C$9</c:f>
              <c:strCache>
                <c:ptCount val="8"/>
                <c:pt idx="0">
                  <c:v>ΜΟΝΩΣΗ</c:v>
                </c:pt>
                <c:pt idx="1">
                  <c:v>ΚΟΥΦΩΜΑΤΑ</c:v>
                </c:pt>
                <c:pt idx="2">
                  <c:v>ΣΚΙΑΣΤΡΑ</c:v>
                </c:pt>
                <c:pt idx="3">
                  <c:v>VRF</c:v>
                </c:pt>
                <c:pt idx="4">
                  <c:v>ΝΥΧΤ. ΔΡΟΣΙΣΜΟΣ</c:v>
                </c:pt>
                <c:pt idx="5">
                  <c:v>ΦΩΤΙΣΜΟΣ</c:v>
                </c:pt>
                <c:pt idx="6">
                  <c:v>BEMS</c:v>
                </c:pt>
                <c:pt idx="7">
                  <c:v>ΦΒ</c:v>
                </c:pt>
              </c:strCache>
            </c:strRef>
          </c:cat>
          <c:val>
            <c:numRef>
              <c:f>Φύλλο1!$E$2:$E$9</c:f>
              <c:numCache>
                <c:formatCode>General</c:formatCode>
                <c:ptCount val="8"/>
                <c:pt idx="0">
                  <c:v>23</c:v>
                </c:pt>
                <c:pt idx="1">
                  <c:v>23</c:v>
                </c:pt>
                <c:pt idx="2">
                  <c:v>13</c:v>
                </c:pt>
                <c:pt idx="3">
                  <c:v>10</c:v>
                </c:pt>
                <c:pt idx="4">
                  <c:v>3</c:v>
                </c:pt>
                <c:pt idx="5">
                  <c:v>5</c:v>
                </c:pt>
                <c:pt idx="6">
                  <c:v>4</c:v>
                </c:pt>
                <c:pt idx="7">
                  <c:v>7</c:v>
                </c:pt>
              </c:numCache>
            </c:numRef>
          </c:val>
        </c:ser>
        <c:dLbls>
          <c:dLblPos val="outEnd"/>
          <c:showLegendKey val="0"/>
          <c:showVal val="1"/>
          <c:showCatName val="0"/>
          <c:showSerName val="0"/>
          <c:showPercent val="0"/>
          <c:showBubbleSize val="0"/>
        </c:dLbls>
        <c:gapWidth val="219"/>
        <c:overlap val="-27"/>
        <c:axId val="303967528"/>
        <c:axId val="303961256"/>
      </c:barChart>
      <c:catAx>
        <c:axId val="30396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1256"/>
        <c:crosses val="autoZero"/>
        <c:auto val="1"/>
        <c:lblAlgn val="ctr"/>
        <c:lblOffset val="100"/>
        <c:noMultiLvlLbl val="0"/>
      </c:catAx>
      <c:valAx>
        <c:axId val="303961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32E-3"/>
              <c:y val="0.42082567804024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75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9308022091915"/>
          <c:y val="0.14645150412477145"/>
          <c:w val="0.76423053450682044"/>
          <c:h val="0.59684301763509684"/>
        </c:manualLayout>
      </c:layout>
      <c:barChart>
        <c:barDir val="col"/>
        <c:grouping val="clustered"/>
        <c:varyColors val="0"/>
        <c:ser>
          <c:idx val="0"/>
          <c:order val="0"/>
          <c:tx>
            <c:strRef>
              <c:f>Φύλλο1!$B$1</c:f>
              <c:strCache>
                <c:ptCount val="1"/>
                <c:pt idx="0">
                  <c:v>Κόστος</c:v>
                </c:pt>
              </c:strCache>
            </c:strRef>
          </c:tx>
          <c:spPr>
            <a:solidFill>
              <a:srgbClr val="92D050"/>
            </a:solidFill>
            <a:ln>
              <a:noFill/>
            </a:ln>
            <a:effectLst/>
          </c:spPr>
          <c:invertIfNegative val="0"/>
          <c:cat>
            <c:strRef>
              <c:f>Φύλλο1!$A$2:$A$5</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Φύλλο1!$B$2:$B$5</c:f>
              <c:numCache>
                <c:formatCode>General</c:formatCode>
                <c:ptCount val="4"/>
                <c:pt idx="0">
                  <c:v>310943</c:v>
                </c:pt>
                <c:pt idx="1">
                  <c:v>227438</c:v>
                </c:pt>
                <c:pt idx="2">
                  <c:v>255593</c:v>
                </c:pt>
                <c:pt idx="3">
                  <c:v>172088</c:v>
                </c:pt>
              </c:numCache>
            </c:numRef>
          </c:val>
        </c:ser>
        <c:dLbls>
          <c:showLegendKey val="0"/>
          <c:showVal val="0"/>
          <c:showCatName val="0"/>
          <c:showSerName val="0"/>
          <c:showPercent val="0"/>
          <c:showBubbleSize val="0"/>
        </c:dLbls>
        <c:gapWidth val="219"/>
        <c:overlap val="-27"/>
        <c:axId val="303963216"/>
        <c:axId val="303961648"/>
      </c:barChart>
      <c:lineChart>
        <c:grouping val="standard"/>
        <c:varyColors val="0"/>
        <c:ser>
          <c:idx val="1"/>
          <c:order val="1"/>
          <c:tx>
            <c:strRef>
              <c:f>Φύλλο1!$C$1</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3.9977039588193902E-2"/>
                  <c:y val="-4.07091991250407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219086768136874E-2"/>
                  <c:y val="-4.07091991250407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219086768136961E-2"/>
                  <c:y val="-4.07091991250407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273858460171094E-2"/>
                  <c:y val="-4.8851038950048851E-2"/>
                </c:manualLayout>
              </c:layout>
              <c:tx>
                <c:rich>
                  <a:bodyPr/>
                  <a:lstStyle/>
                  <a:p>
                    <a:r>
                      <a:rPr lang="en-US" dirty="0" smtClean="0"/>
                      <a:t>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Φύλλο1!$A$2:$A$5</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Φύλλο1!$C$2:$C$5</c:f>
              <c:numCache>
                <c:formatCode>0</c:formatCode>
                <c:ptCount val="4"/>
                <c:pt idx="0">
                  <c:v>17.286135201245276</c:v>
                </c:pt>
                <c:pt idx="1">
                  <c:v>13.008350491878289</c:v>
                </c:pt>
                <c:pt idx="2">
                  <c:v>14.469712409420289</c:v>
                </c:pt>
                <c:pt idx="3">
                  <c:v>9.6732996065205175</c:v>
                </c:pt>
              </c:numCache>
            </c:numRef>
          </c:val>
          <c:smooth val="0"/>
        </c:ser>
        <c:dLbls>
          <c:showLegendKey val="0"/>
          <c:showVal val="0"/>
          <c:showCatName val="0"/>
          <c:showSerName val="0"/>
          <c:showPercent val="0"/>
          <c:showBubbleSize val="0"/>
        </c:dLbls>
        <c:marker val="1"/>
        <c:smooth val="0"/>
        <c:axId val="303964000"/>
        <c:axId val="303963608"/>
      </c:lineChart>
      <c:catAx>
        <c:axId val="30396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1648"/>
        <c:crosses val="autoZero"/>
        <c:auto val="1"/>
        <c:lblAlgn val="ctr"/>
        <c:lblOffset val="100"/>
        <c:noMultiLvlLbl val="0"/>
      </c:catAx>
      <c:valAx>
        <c:axId val="303961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layout>
            <c:manualLayout>
              <c:xMode val="edge"/>
              <c:yMode val="edge"/>
              <c:x val="9.0842265623454314E-3"/>
              <c:y val="0.450836750341700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3216"/>
        <c:crosses val="autoZero"/>
        <c:crossBetween val="between"/>
      </c:valAx>
      <c:valAx>
        <c:axId val="3039636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layout>
            <c:manualLayout>
              <c:xMode val="edge"/>
              <c:yMode val="edge"/>
              <c:x val="0.95483761063585526"/>
              <c:y val="0.4010391423757760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4000"/>
        <c:crosses val="max"/>
        <c:crossBetween val="between"/>
        <c:majorUnit val="5"/>
      </c:valAx>
      <c:catAx>
        <c:axId val="303964000"/>
        <c:scaling>
          <c:orientation val="minMax"/>
        </c:scaling>
        <c:delete val="1"/>
        <c:axPos val="b"/>
        <c:numFmt formatCode="General" sourceLinked="1"/>
        <c:majorTickMark val="out"/>
        <c:minorTickMark val="none"/>
        <c:tickLblPos val="nextTo"/>
        <c:crossAx val="3039636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800" b="0" i="0" baseline="0">
                <a:effectLst/>
              </a:rPr>
              <a:t>Χρόνος Αποπληρωμής</a:t>
            </a:r>
            <a:endParaRPr lang="en-US">
              <a:effectLst/>
            </a:endParaRPr>
          </a:p>
        </c:rich>
      </c:tx>
      <c:layout>
        <c:manualLayout>
          <c:xMode val="edge"/>
          <c:yMode val="edge"/>
          <c:x val="0.27017344706911633"/>
          <c:y val="4.6296296296296294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Φύλλο1!$C$14:$C$20</c:f>
              <c:strCache>
                <c:ptCount val="7"/>
                <c:pt idx="0">
                  <c:v>ΜΟΝΩΣΗ</c:v>
                </c:pt>
                <c:pt idx="1">
                  <c:v>ΚΟΥΦΩΜΑΤΑ</c:v>
                </c:pt>
                <c:pt idx="2">
                  <c:v>ΑC</c:v>
                </c:pt>
                <c:pt idx="3">
                  <c:v>ΛΕΒΗΤΑΣ PELLET</c:v>
                </c:pt>
                <c:pt idx="4">
                  <c:v>ΝΥΧΤ. ΔΡΟΣΙΣΜΟΣ</c:v>
                </c:pt>
                <c:pt idx="5">
                  <c:v>ΦΩΤΙΣΜΟΣ</c:v>
                </c:pt>
                <c:pt idx="6">
                  <c:v>ΦΒ</c:v>
                </c:pt>
              </c:strCache>
            </c:strRef>
          </c:cat>
          <c:val>
            <c:numRef>
              <c:f>Φύλλο1!$D$14:$D$20</c:f>
              <c:numCache>
                <c:formatCode>General</c:formatCode>
                <c:ptCount val="7"/>
                <c:pt idx="0">
                  <c:v>23</c:v>
                </c:pt>
                <c:pt idx="1">
                  <c:v>23</c:v>
                </c:pt>
                <c:pt idx="2">
                  <c:v>8</c:v>
                </c:pt>
                <c:pt idx="3">
                  <c:v>5</c:v>
                </c:pt>
                <c:pt idx="4">
                  <c:v>8</c:v>
                </c:pt>
                <c:pt idx="5">
                  <c:v>3</c:v>
                </c:pt>
                <c:pt idx="6">
                  <c:v>8</c:v>
                </c:pt>
              </c:numCache>
            </c:numRef>
          </c:val>
        </c:ser>
        <c:dLbls>
          <c:dLblPos val="outEnd"/>
          <c:showLegendKey val="0"/>
          <c:showVal val="1"/>
          <c:showCatName val="0"/>
          <c:showSerName val="0"/>
          <c:showPercent val="0"/>
          <c:showBubbleSize val="0"/>
        </c:dLbls>
        <c:gapWidth val="219"/>
        <c:overlap val="-27"/>
        <c:axId val="303962432"/>
        <c:axId val="303964392"/>
      </c:barChart>
      <c:catAx>
        <c:axId val="30396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4392"/>
        <c:crosses val="autoZero"/>
        <c:auto val="1"/>
        <c:lblAlgn val="ctr"/>
        <c:lblOffset val="100"/>
        <c:noMultiLvlLbl val="0"/>
      </c:catAx>
      <c:valAx>
        <c:axId val="303964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32E-3"/>
              <c:y val="0.42082567804024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24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layout>
        <c:manualLayout>
          <c:xMode val="edge"/>
          <c:yMode val="edge"/>
          <c:x val="0.26365897616314238"/>
          <c:y val="2.89822849450885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94279647940351"/>
          <c:y val="0.17379036451499011"/>
          <c:w val="0.77564761322815978"/>
          <c:h val="0.58996945612737339"/>
        </c:manualLayout>
      </c:layout>
      <c:barChart>
        <c:barDir val="col"/>
        <c:grouping val="clustered"/>
        <c:varyColors val="0"/>
        <c:ser>
          <c:idx val="0"/>
          <c:order val="0"/>
          <c:tx>
            <c:strRef>
              <c:f>Φύλλο1!$B$8</c:f>
              <c:strCache>
                <c:ptCount val="1"/>
                <c:pt idx="0">
                  <c:v>Κόστος</c:v>
                </c:pt>
              </c:strCache>
            </c:strRef>
          </c:tx>
          <c:spPr>
            <a:solidFill>
              <a:srgbClr val="92D050"/>
            </a:solidFill>
            <a:ln>
              <a:noFill/>
            </a:ln>
            <a:effectLst/>
          </c:spPr>
          <c:invertIfNegative val="0"/>
          <c:dLbls>
            <c:delete val="1"/>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Φύλλο1!$B$9:$B$12</c:f>
              <c:numCache>
                <c:formatCode>General</c:formatCode>
                <c:ptCount val="4"/>
                <c:pt idx="0">
                  <c:v>127995</c:v>
                </c:pt>
                <c:pt idx="1">
                  <c:v>89988</c:v>
                </c:pt>
                <c:pt idx="2">
                  <c:v>77995</c:v>
                </c:pt>
                <c:pt idx="3">
                  <c:v>39988</c:v>
                </c:pt>
              </c:numCache>
            </c:numRef>
          </c:val>
        </c:ser>
        <c:dLbls>
          <c:showLegendKey val="0"/>
          <c:showVal val="1"/>
          <c:showCatName val="0"/>
          <c:showSerName val="0"/>
          <c:showPercent val="0"/>
          <c:showBubbleSize val="0"/>
        </c:dLbls>
        <c:gapWidth val="219"/>
        <c:overlap val="-27"/>
        <c:axId val="303964784"/>
        <c:axId val="303965176"/>
      </c:barChart>
      <c:lineChart>
        <c:grouping val="standard"/>
        <c:varyColors val="0"/>
        <c:ser>
          <c:idx val="1"/>
          <c:order val="1"/>
          <c:tx>
            <c:strRef>
              <c:f>Φύλλο1!$C$8</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2.6945308545964074E-2"/>
                  <c:y val="-4.1403264207269322E-2"/>
                </c:manualLayout>
              </c:layout>
              <c:tx>
                <c:rich>
                  <a:bodyPr/>
                  <a:lstStyle/>
                  <a:p>
                    <a:r>
                      <a:rPr lang="en-US" dirty="0" smtClean="0"/>
                      <a:t>26,9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945308545964119E-2"/>
                  <c:y val="-4.55435906279962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42749571035406E-2"/>
                  <c:y val="-4.5543590627996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24786752089283E-2"/>
                  <c:y val="-2.4841958524361583E-2"/>
                </c:manualLayout>
              </c:layout>
              <c:tx>
                <c:rich>
                  <a:bodyPr/>
                  <a:lstStyle/>
                  <a:p>
                    <a:r>
                      <a:rPr lang="en-US" dirty="0" smtClean="0"/>
                      <a:t>8,6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Φύλλο1!$C$9:$C$12</c:f>
              <c:numCache>
                <c:formatCode>0</c:formatCode>
                <c:ptCount val="4"/>
                <c:pt idx="0">
                  <c:v>26.9</c:v>
                </c:pt>
                <c:pt idx="1">
                  <c:v>17</c:v>
                </c:pt>
                <c:pt idx="2">
                  <c:v>15</c:v>
                </c:pt>
                <c:pt idx="3">
                  <c:v>9</c:v>
                </c:pt>
              </c:numCache>
            </c:numRef>
          </c:val>
          <c:smooth val="0"/>
        </c:ser>
        <c:dLbls>
          <c:showLegendKey val="0"/>
          <c:showVal val="1"/>
          <c:showCatName val="0"/>
          <c:showSerName val="0"/>
          <c:showPercent val="0"/>
          <c:showBubbleSize val="0"/>
        </c:dLbls>
        <c:marker val="1"/>
        <c:smooth val="0"/>
        <c:axId val="303966352"/>
        <c:axId val="303965568"/>
      </c:lineChart>
      <c:catAx>
        <c:axId val="30396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5176"/>
        <c:crosses val="autoZero"/>
        <c:auto val="1"/>
        <c:lblAlgn val="ctr"/>
        <c:lblOffset val="100"/>
        <c:noMultiLvlLbl val="0"/>
      </c:catAx>
      <c:valAx>
        <c:axId val="303965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4784"/>
        <c:crosses val="autoZero"/>
        <c:crossBetween val="between"/>
      </c:valAx>
      <c:valAx>
        <c:axId val="3039655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layout>
            <c:manualLayout>
              <c:xMode val="edge"/>
              <c:yMode val="edge"/>
              <c:x val="0.96275413842906343"/>
              <c:y val="0.395211761395922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3966352"/>
        <c:crosses val="max"/>
        <c:crossBetween val="between"/>
        <c:majorUnit val="5"/>
      </c:valAx>
      <c:catAx>
        <c:axId val="303966352"/>
        <c:scaling>
          <c:orientation val="minMax"/>
        </c:scaling>
        <c:delete val="1"/>
        <c:axPos val="b"/>
        <c:numFmt formatCode="General" sourceLinked="1"/>
        <c:majorTickMark val="out"/>
        <c:minorTickMark val="none"/>
        <c:tickLblPos val="nextTo"/>
        <c:crossAx val="3039655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l-GR" sz="1800" b="0" i="0" baseline="0">
                <a:effectLst/>
              </a:rPr>
              <a:t>Χρόνος Αποπληρωμής</a:t>
            </a:r>
            <a:endParaRPr lang="en-US">
              <a:effectLst/>
            </a:endParaRPr>
          </a:p>
        </c:rich>
      </c:tx>
      <c:layout>
        <c:manualLayout>
          <c:xMode val="edge"/>
          <c:yMode val="edge"/>
          <c:x val="0.29711880007159697"/>
          <c:y val="3.292676599603586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8E40"/>
            </a:solidFill>
            <a:ln>
              <a:noFill/>
            </a:ln>
            <a:effectLst/>
          </c:spPr>
          <c:invertIfNegative val="0"/>
          <c:cat>
            <c:strRef>
              <c:f>Φύλλο1!$C$48:$C$54</c:f>
              <c:strCache>
                <c:ptCount val="7"/>
                <c:pt idx="0">
                  <c:v>ΜΟΝΩΣΗ</c:v>
                </c:pt>
                <c:pt idx="1">
                  <c:v>ΚΟΥΦΩΜΑΤΑ</c:v>
                </c:pt>
                <c:pt idx="2">
                  <c:v>VRF</c:v>
                </c:pt>
                <c:pt idx="3">
                  <c:v>ΝΥΧΤ. ΔΡΟΣΙΣΜΟΣ</c:v>
                </c:pt>
                <c:pt idx="4">
                  <c:v>ΦΩΤΙΣΜΟΣ</c:v>
                </c:pt>
                <c:pt idx="5">
                  <c:v>BEMS</c:v>
                </c:pt>
                <c:pt idx="6">
                  <c:v>ΦΒ</c:v>
                </c:pt>
              </c:strCache>
            </c:strRef>
          </c:cat>
          <c:val>
            <c:numRef>
              <c:f>Φύλλο1!$D$48:$D$54</c:f>
              <c:numCache>
                <c:formatCode>General</c:formatCode>
                <c:ptCount val="7"/>
                <c:pt idx="0">
                  <c:v>23</c:v>
                </c:pt>
                <c:pt idx="1">
                  <c:v>23</c:v>
                </c:pt>
                <c:pt idx="2">
                  <c:v>10</c:v>
                </c:pt>
                <c:pt idx="3">
                  <c:v>23</c:v>
                </c:pt>
                <c:pt idx="4">
                  <c:v>6</c:v>
                </c:pt>
                <c:pt idx="5">
                  <c:v>8</c:v>
                </c:pt>
                <c:pt idx="6">
                  <c:v>7</c:v>
                </c:pt>
              </c:numCache>
            </c:numRef>
          </c:val>
        </c:ser>
        <c:dLbls>
          <c:showLegendKey val="0"/>
          <c:showVal val="0"/>
          <c:showCatName val="0"/>
          <c:showSerName val="0"/>
          <c:showPercent val="0"/>
          <c:showBubbleSize val="0"/>
        </c:dLbls>
        <c:gapWidth val="219"/>
        <c:overlap val="-27"/>
        <c:axId val="302489104"/>
        <c:axId val="302485968"/>
      </c:barChart>
      <c:catAx>
        <c:axId val="30248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485968"/>
        <c:crosses val="autoZero"/>
        <c:auto val="1"/>
        <c:lblAlgn val="ctr"/>
        <c:lblOffset val="100"/>
        <c:noMultiLvlLbl val="0"/>
      </c:catAx>
      <c:valAx>
        <c:axId val="302485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t>
                </a:r>
                <a:r>
                  <a:rPr lang="el-GR"/>
                  <a:t>χρόνια</a:t>
                </a:r>
                <a:endParaRPr lang="en-US"/>
              </a:p>
            </c:rich>
          </c:tx>
          <c:layout>
            <c:manualLayout>
              <c:xMode val="edge"/>
              <c:yMode val="edge"/>
              <c:x val="8.3333333333333332E-3"/>
              <c:y val="0.42082567804024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4891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800" b="0" i="0" baseline="0" dirty="0" smtClean="0">
                <a:effectLst/>
              </a:rPr>
              <a:t>Σύγκριση Σχεδίων Ανακαίνισης</a:t>
            </a:r>
            <a:endParaRPr lang="en-US"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Φύλλο1!$B$8</c:f>
              <c:strCache>
                <c:ptCount val="1"/>
                <c:pt idx="0">
                  <c:v>Κόστος</c:v>
                </c:pt>
              </c:strCache>
            </c:strRef>
          </c:tx>
          <c:spPr>
            <a:solidFill>
              <a:srgbClr val="92D050"/>
            </a:solidFill>
            <a:ln>
              <a:noFill/>
            </a:ln>
            <a:effectLst/>
          </c:spPr>
          <c:invertIfNegative val="0"/>
          <c:dLbls>
            <c:delete val="1"/>
          </c:dLbls>
          <c:cat>
            <c:strRef>
              <c:f>Φύλλο1!$A$38:$A$41</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Φύλλο1!$B$38:$B$41</c:f>
              <c:numCache>
                <c:formatCode>General</c:formatCode>
                <c:ptCount val="4"/>
                <c:pt idx="0">
                  <c:v>125229</c:v>
                </c:pt>
                <c:pt idx="1">
                  <c:v>98529</c:v>
                </c:pt>
                <c:pt idx="2">
                  <c:v>112929</c:v>
                </c:pt>
                <c:pt idx="3">
                  <c:v>86229</c:v>
                </c:pt>
              </c:numCache>
            </c:numRef>
          </c:val>
        </c:ser>
        <c:dLbls>
          <c:showLegendKey val="0"/>
          <c:showVal val="1"/>
          <c:showCatName val="0"/>
          <c:showSerName val="0"/>
          <c:showPercent val="0"/>
          <c:showBubbleSize val="0"/>
        </c:dLbls>
        <c:gapWidth val="219"/>
        <c:overlap val="-27"/>
        <c:axId val="302490280"/>
        <c:axId val="302490672"/>
      </c:barChart>
      <c:lineChart>
        <c:grouping val="standard"/>
        <c:varyColors val="0"/>
        <c:ser>
          <c:idx val="1"/>
          <c:order val="1"/>
          <c:tx>
            <c:strRef>
              <c:f>Φύλλο1!$C$8</c:f>
              <c:strCache>
                <c:ptCount val="1"/>
                <c:pt idx="0">
                  <c:v>Χρόνος Απολπηρωμής</c:v>
                </c:pt>
              </c:strCache>
            </c:strRef>
          </c:tx>
          <c:spPr>
            <a:ln w="28575" cap="rnd">
              <a:solidFill>
                <a:srgbClr val="3333CC"/>
              </a:solidFill>
              <a:round/>
            </a:ln>
            <a:effectLst/>
          </c:spPr>
          <c:marker>
            <c:symbol val="circle"/>
            <c:size val="6"/>
            <c:spPr>
              <a:solidFill>
                <a:srgbClr val="3333CC"/>
              </a:solidFill>
              <a:ln w="9525">
                <a:solidFill>
                  <a:srgbClr val="3333CC"/>
                </a:solidFill>
              </a:ln>
              <a:effectLst/>
            </c:spPr>
          </c:marker>
          <c:dLbls>
            <c:dLbl>
              <c:idx val="0"/>
              <c:layout>
                <c:manualLayout>
                  <c:x val="-3.3717658822222364E-2"/>
                  <c:y val="-4.16418427728614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311324885470335E-2"/>
                  <c:y val="-4.99702113274337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311324885470245E-2"/>
                  <c:y val="-4.5806027050147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530326695726617E-2"/>
                  <c:y val="-3.331347421828923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Φύλλο1!$A$9:$A$12</c:f>
              <c:strCache>
                <c:ptCount val="4"/>
                <c:pt idx="0">
                  <c:v>Αρχικό σχέδιο ανακαίνισης</c:v>
                </c:pt>
                <c:pt idx="1">
                  <c:v>Σχέδιο ανακαίνισης Α'</c:v>
                </c:pt>
                <c:pt idx="2">
                  <c:v>Σχέδιο ανακαίνισης Β'</c:v>
                </c:pt>
                <c:pt idx="3">
                  <c:v>Σχέδιο ανακαίνισης Γ'</c:v>
                </c:pt>
              </c:strCache>
            </c:strRef>
          </c:cat>
          <c:val>
            <c:numRef>
              <c:f>Φύλλο1!$C$38:$C$41</c:f>
              <c:numCache>
                <c:formatCode>0</c:formatCode>
                <c:ptCount val="4"/>
                <c:pt idx="0">
                  <c:v>17</c:v>
                </c:pt>
                <c:pt idx="1">
                  <c:v>13</c:v>
                </c:pt>
                <c:pt idx="2">
                  <c:v>15</c:v>
                </c:pt>
                <c:pt idx="3">
                  <c:v>12</c:v>
                </c:pt>
              </c:numCache>
            </c:numRef>
          </c:val>
          <c:smooth val="0"/>
        </c:ser>
        <c:dLbls>
          <c:showLegendKey val="0"/>
          <c:showVal val="1"/>
          <c:showCatName val="0"/>
          <c:showSerName val="0"/>
          <c:showPercent val="0"/>
          <c:showBubbleSize val="0"/>
        </c:dLbls>
        <c:marker val="1"/>
        <c:smooth val="0"/>
        <c:axId val="302487536"/>
        <c:axId val="302484400"/>
      </c:lineChart>
      <c:catAx>
        <c:axId val="3024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490672"/>
        <c:crosses val="autoZero"/>
        <c:auto val="1"/>
        <c:lblAlgn val="ctr"/>
        <c:lblOffset val="100"/>
        <c:noMultiLvlLbl val="0"/>
      </c:catAx>
      <c:valAx>
        <c:axId val="30249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a:t>
                </a:r>
                <a:endParaRPr lang="el-G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490280"/>
        <c:crosses val="autoZero"/>
        <c:crossBetween val="between"/>
      </c:valAx>
      <c:valAx>
        <c:axId val="30248440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dirty="0" smtClean="0"/>
                  <a:t>χρόνια</a:t>
                </a:r>
                <a:endParaRPr lang="el-GR"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2487536"/>
        <c:crosses val="max"/>
        <c:crossBetween val="between"/>
        <c:majorUnit val="5"/>
      </c:valAx>
      <c:catAx>
        <c:axId val="302487536"/>
        <c:scaling>
          <c:orientation val="minMax"/>
        </c:scaling>
        <c:delete val="1"/>
        <c:axPos val="b"/>
        <c:numFmt formatCode="General" sourceLinked="1"/>
        <c:majorTickMark val="out"/>
        <c:minorTickMark val="none"/>
        <c:tickLblPos val="nextTo"/>
        <c:crossAx val="3024844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pPr/>
              <a:t>08/02/2017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pPr/>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a:t>
            </a:fld>
            <a:endParaRPr lang="es-ES" dirty="0"/>
          </a:p>
        </p:txBody>
      </p:sp>
    </p:spTree>
    <p:extLst>
      <p:ext uri="{BB962C8B-B14F-4D97-AF65-F5344CB8AC3E}">
        <p14:creationId xmlns:p14="http://schemas.microsoft.com/office/powerpoint/2010/main" val="418010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a:t>
            </a:fld>
            <a:endParaRPr lang="es-ES" dirty="0"/>
          </a:p>
        </p:txBody>
      </p:sp>
    </p:spTree>
    <p:extLst>
      <p:ext uri="{BB962C8B-B14F-4D97-AF65-F5344CB8AC3E}">
        <p14:creationId xmlns:p14="http://schemas.microsoft.com/office/powerpoint/2010/main" val="28337952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101</a:t>
            </a:fld>
            <a:endParaRPr lang="es-ES" dirty="0"/>
          </a:p>
        </p:txBody>
      </p:sp>
    </p:spTree>
    <p:extLst>
      <p:ext uri="{BB962C8B-B14F-4D97-AF65-F5344CB8AC3E}">
        <p14:creationId xmlns:p14="http://schemas.microsoft.com/office/powerpoint/2010/main" val="2607122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102</a:t>
            </a:fld>
            <a:endParaRPr lang="es-ES" dirty="0"/>
          </a:p>
        </p:txBody>
      </p:sp>
    </p:spTree>
    <p:extLst>
      <p:ext uri="{BB962C8B-B14F-4D97-AF65-F5344CB8AC3E}">
        <p14:creationId xmlns:p14="http://schemas.microsoft.com/office/powerpoint/2010/main" val="324686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103</a:t>
            </a:fld>
            <a:endParaRPr lang="es-ES" dirty="0"/>
          </a:p>
        </p:txBody>
      </p:sp>
    </p:spTree>
    <p:extLst>
      <p:ext uri="{BB962C8B-B14F-4D97-AF65-F5344CB8AC3E}">
        <p14:creationId xmlns:p14="http://schemas.microsoft.com/office/powerpoint/2010/main" val="27253501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104</a:t>
            </a:fld>
            <a:endParaRPr lang="es-ES" dirty="0"/>
          </a:p>
        </p:txBody>
      </p:sp>
    </p:spTree>
    <p:extLst>
      <p:ext uri="{BB962C8B-B14F-4D97-AF65-F5344CB8AC3E}">
        <p14:creationId xmlns:p14="http://schemas.microsoft.com/office/powerpoint/2010/main" val="19481725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105</a:t>
            </a:fld>
            <a:endParaRPr lang="es-ES" dirty="0"/>
          </a:p>
        </p:txBody>
      </p:sp>
    </p:spTree>
    <p:extLst>
      <p:ext uri="{BB962C8B-B14F-4D97-AF65-F5344CB8AC3E}">
        <p14:creationId xmlns:p14="http://schemas.microsoft.com/office/powerpoint/2010/main" val="697082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106</a:t>
            </a:fld>
            <a:endParaRPr lang="es-ES" dirty="0"/>
          </a:p>
        </p:txBody>
      </p:sp>
    </p:spTree>
    <p:extLst>
      <p:ext uri="{BB962C8B-B14F-4D97-AF65-F5344CB8AC3E}">
        <p14:creationId xmlns:p14="http://schemas.microsoft.com/office/powerpoint/2010/main" val="14804214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107</a:t>
            </a:fld>
            <a:endParaRPr lang="es-ES" dirty="0"/>
          </a:p>
        </p:txBody>
      </p:sp>
    </p:spTree>
    <p:extLst>
      <p:ext uri="{BB962C8B-B14F-4D97-AF65-F5344CB8AC3E}">
        <p14:creationId xmlns:p14="http://schemas.microsoft.com/office/powerpoint/2010/main" val="39937177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108</a:t>
            </a:fld>
            <a:endParaRPr lang="es-ES" dirty="0"/>
          </a:p>
        </p:txBody>
      </p:sp>
    </p:spTree>
    <p:extLst>
      <p:ext uri="{BB962C8B-B14F-4D97-AF65-F5344CB8AC3E}">
        <p14:creationId xmlns:p14="http://schemas.microsoft.com/office/powerpoint/2010/main" val="37794845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109</a:t>
            </a:fld>
            <a:endParaRPr lang="es-ES" dirty="0"/>
          </a:p>
        </p:txBody>
      </p:sp>
    </p:spTree>
    <p:extLst>
      <p:ext uri="{BB962C8B-B14F-4D97-AF65-F5344CB8AC3E}">
        <p14:creationId xmlns:p14="http://schemas.microsoft.com/office/powerpoint/2010/main" val="8845343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110</a:t>
            </a:fld>
            <a:endParaRPr lang="es-ES" dirty="0"/>
          </a:p>
        </p:txBody>
      </p:sp>
    </p:spTree>
    <p:extLst>
      <p:ext uri="{BB962C8B-B14F-4D97-AF65-F5344CB8AC3E}">
        <p14:creationId xmlns:p14="http://schemas.microsoft.com/office/powerpoint/2010/main" val="61475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12</a:t>
            </a:fld>
            <a:endParaRPr lang="es-ES" dirty="0"/>
          </a:p>
        </p:txBody>
      </p:sp>
    </p:spTree>
    <p:extLst>
      <p:ext uri="{BB962C8B-B14F-4D97-AF65-F5344CB8AC3E}">
        <p14:creationId xmlns:p14="http://schemas.microsoft.com/office/powerpoint/2010/main" val="23307185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111</a:t>
            </a:fld>
            <a:endParaRPr lang="es-ES" dirty="0"/>
          </a:p>
        </p:txBody>
      </p:sp>
    </p:spTree>
    <p:extLst>
      <p:ext uri="{BB962C8B-B14F-4D97-AF65-F5344CB8AC3E}">
        <p14:creationId xmlns:p14="http://schemas.microsoft.com/office/powerpoint/2010/main" val="16840587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112</a:t>
            </a:fld>
            <a:endParaRPr lang="es-ES" dirty="0"/>
          </a:p>
        </p:txBody>
      </p:sp>
    </p:spTree>
    <p:extLst>
      <p:ext uri="{BB962C8B-B14F-4D97-AF65-F5344CB8AC3E}">
        <p14:creationId xmlns:p14="http://schemas.microsoft.com/office/powerpoint/2010/main" val="20734246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113</a:t>
            </a:fld>
            <a:endParaRPr lang="es-ES" dirty="0"/>
          </a:p>
        </p:txBody>
      </p:sp>
    </p:spTree>
    <p:extLst>
      <p:ext uri="{BB962C8B-B14F-4D97-AF65-F5344CB8AC3E}">
        <p14:creationId xmlns:p14="http://schemas.microsoft.com/office/powerpoint/2010/main" val="32977062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114</a:t>
            </a:fld>
            <a:endParaRPr lang="es-ES" dirty="0"/>
          </a:p>
        </p:txBody>
      </p:sp>
    </p:spTree>
    <p:extLst>
      <p:ext uri="{BB962C8B-B14F-4D97-AF65-F5344CB8AC3E}">
        <p14:creationId xmlns:p14="http://schemas.microsoft.com/office/powerpoint/2010/main" val="17556171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115</a:t>
            </a:fld>
            <a:endParaRPr lang="es-ES" dirty="0"/>
          </a:p>
        </p:txBody>
      </p:sp>
    </p:spTree>
    <p:extLst>
      <p:ext uri="{BB962C8B-B14F-4D97-AF65-F5344CB8AC3E}">
        <p14:creationId xmlns:p14="http://schemas.microsoft.com/office/powerpoint/2010/main" val="6241963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116</a:t>
            </a:fld>
            <a:endParaRPr lang="es-ES" dirty="0"/>
          </a:p>
        </p:txBody>
      </p:sp>
    </p:spTree>
    <p:extLst>
      <p:ext uri="{BB962C8B-B14F-4D97-AF65-F5344CB8AC3E}">
        <p14:creationId xmlns:p14="http://schemas.microsoft.com/office/powerpoint/2010/main" val="13756278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117</a:t>
            </a:fld>
            <a:endParaRPr lang="es-ES" dirty="0"/>
          </a:p>
        </p:txBody>
      </p:sp>
    </p:spTree>
    <p:extLst>
      <p:ext uri="{BB962C8B-B14F-4D97-AF65-F5344CB8AC3E}">
        <p14:creationId xmlns:p14="http://schemas.microsoft.com/office/powerpoint/2010/main" val="144937464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118</a:t>
            </a:fld>
            <a:endParaRPr lang="es-ES" dirty="0"/>
          </a:p>
        </p:txBody>
      </p:sp>
    </p:spTree>
    <p:extLst>
      <p:ext uri="{BB962C8B-B14F-4D97-AF65-F5344CB8AC3E}">
        <p14:creationId xmlns:p14="http://schemas.microsoft.com/office/powerpoint/2010/main" val="233146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13</a:t>
            </a:fld>
            <a:endParaRPr lang="es-ES" dirty="0"/>
          </a:p>
        </p:txBody>
      </p:sp>
    </p:spTree>
    <p:extLst>
      <p:ext uri="{BB962C8B-B14F-4D97-AF65-F5344CB8AC3E}">
        <p14:creationId xmlns:p14="http://schemas.microsoft.com/office/powerpoint/2010/main" val="72700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14</a:t>
            </a:fld>
            <a:endParaRPr lang="es-ES" dirty="0"/>
          </a:p>
        </p:txBody>
      </p:sp>
    </p:spTree>
    <p:extLst>
      <p:ext uri="{BB962C8B-B14F-4D97-AF65-F5344CB8AC3E}">
        <p14:creationId xmlns:p14="http://schemas.microsoft.com/office/powerpoint/2010/main" val="87685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15</a:t>
            </a:fld>
            <a:endParaRPr lang="es-ES" dirty="0"/>
          </a:p>
        </p:txBody>
      </p:sp>
    </p:spTree>
    <p:extLst>
      <p:ext uri="{BB962C8B-B14F-4D97-AF65-F5344CB8AC3E}">
        <p14:creationId xmlns:p14="http://schemas.microsoft.com/office/powerpoint/2010/main" val="171538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16</a:t>
            </a:fld>
            <a:endParaRPr lang="es-ES" dirty="0"/>
          </a:p>
        </p:txBody>
      </p:sp>
    </p:spTree>
    <p:extLst>
      <p:ext uri="{BB962C8B-B14F-4D97-AF65-F5344CB8AC3E}">
        <p14:creationId xmlns:p14="http://schemas.microsoft.com/office/powerpoint/2010/main" val="306221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17</a:t>
            </a:fld>
            <a:endParaRPr lang="es-ES" dirty="0"/>
          </a:p>
        </p:txBody>
      </p:sp>
    </p:spTree>
    <p:extLst>
      <p:ext uri="{BB962C8B-B14F-4D97-AF65-F5344CB8AC3E}">
        <p14:creationId xmlns:p14="http://schemas.microsoft.com/office/powerpoint/2010/main" val="10447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18</a:t>
            </a:fld>
            <a:endParaRPr lang="es-ES" dirty="0"/>
          </a:p>
        </p:txBody>
      </p:sp>
    </p:spTree>
    <p:extLst>
      <p:ext uri="{BB962C8B-B14F-4D97-AF65-F5344CB8AC3E}">
        <p14:creationId xmlns:p14="http://schemas.microsoft.com/office/powerpoint/2010/main" val="344980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19</a:t>
            </a:fld>
            <a:endParaRPr lang="es-ES" dirty="0"/>
          </a:p>
        </p:txBody>
      </p:sp>
    </p:spTree>
    <p:extLst>
      <p:ext uri="{BB962C8B-B14F-4D97-AF65-F5344CB8AC3E}">
        <p14:creationId xmlns:p14="http://schemas.microsoft.com/office/powerpoint/2010/main" val="99730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20</a:t>
            </a:fld>
            <a:endParaRPr lang="es-ES" dirty="0"/>
          </a:p>
        </p:txBody>
      </p:sp>
    </p:spTree>
    <p:extLst>
      <p:ext uri="{BB962C8B-B14F-4D97-AF65-F5344CB8AC3E}">
        <p14:creationId xmlns:p14="http://schemas.microsoft.com/office/powerpoint/2010/main" val="61716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a:t>
            </a:fld>
            <a:endParaRPr lang="es-ES" dirty="0"/>
          </a:p>
        </p:txBody>
      </p:sp>
    </p:spTree>
    <p:extLst>
      <p:ext uri="{BB962C8B-B14F-4D97-AF65-F5344CB8AC3E}">
        <p14:creationId xmlns:p14="http://schemas.microsoft.com/office/powerpoint/2010/main" val="243536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21</a:t>
            </a:fld>
            <a:endParaRPr lang="es-ES" dirty="0"/>
          </a:p>
        </p:txBody>
      </p:sp>
    </p:spTree>
    <p:extLst>
      <p:ext uri="{BB962C8B-B14F-4D97-AF65-F5344CB8AC3E}">
        <p14:creationId xmlns:p14="http://schemas.microsoft.com/office/powerpoint/2010/main" val="1360088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22</a:t>
            </a:fld>
            <a:endParaRPr lang="es-ES" dirty="0"/>
          </a:p>
        </p:txBody>
      </p:sp>
    </p:spTree>
    <p:extLst>
      <p:ext uri="{BB962C8B-B14F-4D97-AF65-F5344CB8AC3E}">
        <p14:creationId xmlns:p14="http://schemas.microsoft.com/office/powerpoint/2010/main" val="136008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23</a:t>
            </a:fld>
            <a:endParaRPr lang="es-ES" dirty="0"/>
          </a:p>
        </p:txBody>
      </p:sp>
    </p:spTree>
    <p:extLst>
      <p:ext uri="{BB962C8B-B14F-4D97-AF65-F5344CB8AC3E}">
        <p14:creationId xmlns:p14="http://schemas.microsoft.com/office/powerpoint/2010/main" val="1963184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24</a:t>
            </a:fld>
            <a:endParaRPr lang="es-ES" dirty="0"/>
          </a:p>
        </p:txBody>
      </p:sp>
    </p:spTree>
    <p:extLst>
      <p:ext uri="{BB962C8B-B14F-4D97-AF65-F5344CB8AC3E}">
        <p14:creationId xmlns:p14="http://schemas.microsoft.com/office/powerpoint/2010/main" val="3380820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25</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26</a:t>
            </a:fld>
            <a:endParaRPr lang="es-ES" dirty="0"/>
          </a:p>
        </p:txBody>
      </p:sp>
    </p:spTree>
    <p:extLst>
      <p:ext uri="{BB962C8B-B14F-4D97-AF65-F5344CB8AC3E}">
        <p14:creationId xmlns:p14="http://schemas.microsoft.com/office/powerpoint/2010/main" val="292691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27</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28</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29</a:t>
            </a:fld>
            <a:endParaRPr lang="es-ES" dirty="0"/>
          </a:p>
        </p:txBody>
      </p:sp>
    </p:spTree>
    <p:extLst>
      <p:ext uri="{BB962C8B-B14F-4D97-AF65-F5344CB8AC3E}">
        <p14:creationId xmlns:p14="http://schemas.microsoft.com/office/powerpoint/2010/main" val="68809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30</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a:t>
            </a:fld>
            <a:endParaRPr lang="es-ES" dirty="0"/>
          </a:p>
        </p:txBody>
      </p:sp>
    </p:spTree>
    <p:extLst>
      <p:ext uri="{BB962C8B-B14F-4D97-AF65-F5344CB8AC3E}">
        <p14:creationId xmlns:p14="http://schemas.microsoft.com/office/powerpoint/2010/main" val="2897934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31</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32</a:t>
            </a:fld>
            <a:endParaRPr lang="es-ES" dirty="0"/>
          </a:p>
        </p:txBody>
      </p:sp>
    </p:spTree>
    <p:extLst>
      <p:ext uri="{BB962C8B-B14F-4D97-AF65-F5344CB8AC3E}">
        <p14:creationId xmlns:p14="http://schemas.microsoft.com/office/powerpoint/2010/main" val="1305156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33</a:t>
            </a:fld>
            <a:endParaRPr lang="es-ES" dirty="0"/>
          </a:p>
        </p:txBody>
      </p:sp>
    </p:spTree>
    <p:extLst>
      <p:ext uri="{BB962C8B-B14F-4D97-AF65-F5344CB8AC3E}">
        <p14:creationId xmlns:p14="http://schemas.microsoft.com/office/powerpoint/2010/main" val="391723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34</a:t>
            </a:fld>
            <a:endParaRPr lang="es-ES" dirty="0"/>
          </a:p>
        </p:txBody>
      </p:sp>
    </p:spTree>
    <p:extLst>
      <p:ext uri="{BB962C8B-B14F-4D97-AF65-F5344CB8AC3E}">
        <p14:creationId xmlns:p14="http://schemas.microsoft.com/office/powerpoint/2010/main" val="4272946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35</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36</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37</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38</a:t>
            </a:fld>
            <a:endParaRPr lang="es-ES" dirty="0"/>
          </a:p>
        </p:txBody>
      </p:sp>
    </p:spTree>
    <p:extLst>
      <p:ext uri="{BB962C8B-B14F-4D97-AF65-F5344CB8AC3E}">
        <p14:creationId xmlns:p14="http://schemas.microsoft.com/office/powerpoint/2010/main" val="1334098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39</a:t>
            </a:fld>
            <a:endParaRPr lang="es-ES" dirty="0"/>
          </a:p>
        </p:txBody>
      </p:sp>
    </p:spTree>
    <p:extLst>
      <p:ext uri="{BB962C8B-B14F-4D97-AF65-F5344CB8AC3E}">
        <p14:creationId xmlns:p14="http://schemas.microsoft.com/office/powerpoint/2010/main" val="3618740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40</a:t>
            </a:fld>
            <a:endParaRPr lang="es-ES" dirty="0"/>
          </a:p>
        </p:txBody>
      </p:sp>
    </p:spTree>
    <p:extLst>
      <p:ext uri="{BB962C8B-B14F-4D97-AF65-F5344CB8AC3E}">
        <p14:creationId xmlns:p14="http://schemas.microsoft.com/office/powerpoint/2010/main" val="291918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a:t>
            </a:fld>
            <a:endParaRPr lang="es-ES" dirty="0"/>
          </a:p>
        </p:txBody>
      </p:sp>
    </p:spTree>
    <p:extLst>
      <p:ext uri="{BB962C8B-B14F-4D97-AF65-F5344CB8AC3E}">
        <p14:creationId xmlns:p14="http://schemas.microsoft.com/office/powerpoint/2010/main" val="4080198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41</a:t>
            </a:fld>
            <a:endParaRPr lang="es-ES" dirty="0"/>
          </a:p>
        </p:txBody>
      </p:sp>
    </p:spTree>
    <p:extLst>
      <p:ext uri="{BB962C8B-B14F-4D97-AF65-F5344CB8AC3E}">
        <p14:creationId xmlns:p14="http://schemas.microsoft.com/office/powerpoint/2010/main" val="4238890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42</a:t>
            </a:fld>
            <a:endParaRPr lang="es-ES" dirty="0"/>
          </a:p>
        </p:txBody>
      </p:sp>
    </p:spTree>
    <p:extLst>
      <p:ext uri="{BB962C8B-B14F-4D97-AF65-F5344CB8AC3E}">
        <p14:creationId xmlns:p14="http://schemas.microsoft.com/office/powerpoint/2010/main" val="4238890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43</a:t>
            </a:fld>
            <a:endParaRPr lang="es-ES" dirty="0"/>
          </a:p>
        </p:txBody>
      </p:sp>
    </p:spTree>
    <p:extLst>
      <p:ext uri="{BB962C8B-B14F-4D97-AF65-F5344CB8AC3E}">
        <p14:creationId xmlns:p14="http://schemas.microsoft.com/office/powerpoint/2010/main" val="187547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44</a:t>
            </a:fld>
            <a:endParaRPr lang="es-ES" dirty="0"/>
          </a:p>
        </p:txBody>
      </p:sp>
    </p:spTree>
    <p:extLst>
      <p:ext uri="{BB962C8B-B14F-4D97-AF65-F5344CB8AC3E}">
        <p14:creationId xmlns:p14="http://schemas.microsoft.com/office/powerpoint/2010/main" val="4265504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45</a:t>
            </a:fld>
            <a:endParaRPr lang="es-ES" dirty="0"/>
          </a:p>
        </p:txBody>
      </p:sp>
    </p:spTree>
    <p:extLst>
      <p:ext uri="{BB962C8B-B14F-4D97-AF65-F5344CB8AC3E}">
        <p14:creationId xmlns:p14="http://schemas.microsoft.com/office/powerpoint/2010/main" val="1297001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46</a:t>
            </a:fld>
            <a:endParaRPr lang="es-ES" dirty="0"/>
          </a:p>
        </p:txBody>
      </p:sp>
    </p:spTree>
    <p:extLst>
      <p:ext uri="{BB962C8B-B14F-4D97-AF65-F5344CB8AC3E}">
        <p14:creationId xmlns:p14="http://schemas.microsoft.com/office/powerpoint/2010/main" val="2750367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47</a:t>
            </a:fld>
            <a:endParaRPr lang="es-ES" dirty="0"/>
          </a:p>
        </p:txBody>
      </p:sp>
    </p:spTree>
    <p:extLst>
      <p:ext uri="{BB962C8B-B14F-4D97-AF65-F5344CB8AC3E}">
        <p14:creationId xmlns:p14="http://schemas.microsoft.com/office/powerpoint/2010/main" val="1258980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48</a:t>
            </a:fld>
            <a:endParaRPr lang="es-ES" dirty="0"/>
          </a:p>
        </p:txBody>
      </p:sp>
    </p:spTree>
    <p:extLst>
      <p:ext uri="{BB962C8B-B14F-4D97-AF65-F5344CB8AC3E}">
        <p14:creationId xmlns:p14="http://schemas.microsoft.com/office/powerpoint/2010/main" val="16937982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49</a:t>
            </a:fld>
            <a:endParaRPr lang="es-ES" dirty="0"/>
          </a:p>
        </p:txBody>
      </p:sp>
    </p:spTree>
    <p:extLst>
      <p:ext uri="{BB962C8B-B14F-4D97-AF65-F5344CB8AC3E}">
        <p14:creationId xmlns:p14="http://schemas.microsoft.com/office/powerpoint/2010/main" val="2853932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50</a:t>
            </a:fld>
            <a:endParaRPr lang="es-ES" dirty="0"/>
          </a:p>
        </p:txBody>
      </p:sp>
    </p:spTree>
    <p:extLst>
      <p:ext uri="{BB962C8B-B14F-4D97-AF65-F5344CB8AC3E}">
        <p14:creationId xmlns:p14="http://schemas.microsoft.com/office/powerpoint/2010/main" val="267377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a:t>
            </a:fld>
            <a:endParaRPr lang="es-ES" dirty="0"/>
          </a:p>
        </p:txBody>
      </p:sp>
    </p:spTree>
    <p:extLst>
      <p:ext uri="{BB962C8B-B14F-4D97-AF65-F5344CB8AC3E}">
        <p14:creationId xmlns:p14="http://schemas.microsoft.com/office/powerpoint/2010/main" val="875474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51</a:t>
            </a:fld>
            <a:endParaRPr lang="es-ES" dirty="0"/>
          </a:p>
        </p:txBody>
      </p:sp>
    </p:spTree>
    <p:extLst>
      <p:ext uri="{BB962C8B-B14F-4D97-AF65-F5344CB8AC3E}">
        <p14:creationId xmlns:p14="http://schemas.microsoft.com/office/powerpoint/2010/main" val="748981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52</a:t>
            </a:fld>
            <a:endParaRPr lang="es-ES" dirty="0"/>
          </a:p>
        </p:txBody>
      </p:sp>
    </p:spTree>
    <p:extLst>
      <p:ext uri="{BB962C8B-B14F-4D97-AF65-F5344CB8AC3E}">
        <p14:creationId xmlns:p14="http://schemas.microsoft.com/office/powerpoint/2010/main" val="32509657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53</a:t>
            </a:fld>
            <a:endParaRPr lang="es-ES" dirty="0"/>
          </a:p>
        </p:txBody>
      </p:sp>
    </p:spTree>
    <p:extLst>
      <p:ext uri="{BB962C8B-B14F-4D97-AF65-F5344CB8AC3E}">
        <p14:creationId xmlns:p14="http://schemas.microsoft.com/office/powerpoint/2010/main" val="2245958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54</a:t>
            </a:fld>
            <a:endParaRPr lang="es-ES" dirty="0"/>
          </a:p>
        </p:txBody>
      </p:sp>
    </p:spTree>
    <p:extLst>
      <p:ext uri="{BB962C8B-B14F-4D97-AF65-F5344CB8AC3E}">
        <p14:creationId xmlns:p14="http://schemas.microsoft.com/office/powerpoint/2010/main" val="811240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55</a:t>
            </a:fld>
            <a:endParaRPr lang="es-ES" dirty="0"/>
          </a:p>
        </p:txBody>
      </p:sp>
    </p:spTree>
    <p:extLst>
      <p:ext uri="{BB962C8B-B14F-4D97-AF65-F5344CB8AC3E}">
        <p14:creationId xmlns:p14="http://schemas.microsoft.com/office/powerpoint/2010/main" val="1678972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56</a:t>
            </a:fld>
            <a:endParaRPr lang="es-ES" dirty="0"/>
          </a:p>
        </p:txBody>
      </p:sp>
    </p:spTree>
    <p:extLst>
      <p:ext uri="{BB962C8B-B14F-4D97-AF65-F5344CB8AC3E}">
        <p14:creationId xmlns:p14="http://schemas.microsoft.com/office/powerpoint/2010/main" val="2006820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57</a:t>
            </a:fld>
            <a:endParaRPr lang="es-ES" dirty="0"/>
          </a:p>
        </p:txBody>
      </p:sp>
    </p:spTree>
    <p:extLst>
      <p:ext uri="{BB962C8B-B14F-4D97-AF65-F5344CB8AC3E}">
        <p14:creationId xmlns:p14="http://schemas.microsoft.com/office/powerpoint/2010/main" val="3747104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58</a:t>
            </a:fld>
            <a:endParaRPr lang="es-ES" dirty="0"/>
          </a:p>
        </p:txBody>
      </p:sp>
    </p:spTree>
    <p:extLst>
      <p:ext uri="{BB962C8B-B14F-4D97-AF65-F5344CB8AC3E}">
        <p14:creationId xmlns:p14="http://schemas.microsoft.com/office/powerpoint/2010/main" val="386272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59</a:t>
            </a:fld>
            <a:endParaRPr lang="es-ES" dirty="0"/>
          </a:p>
        </p:txBody>
      </p:sp>
    </p:spTree>
    <p:extLst>
      <p:ext uri="{BB962C8B-B14F-4D97-AF65-F5344CB8AC3E}">
        <p14:creationId xmlns:p14="http://schemas.microsoft.com/office/powerpoint/2010/main" val="29339807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60</a:t>
            </a:fld>
            <a:endParaRPr lang="es-ES" dirty="0"/>
          </a:p>
        </p:txBody>
      </p:sp>
    </p:spTree>
    <p:extLst>
      <p:ext uri="{BB962C8B-B14F-4D97-AF65-F5344CB8AC3E}">
        <p14:creationId xmlns:p14="http://schemas.microsoft.com/office/powerpoint/2010/main" val="195842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a:t>
            </a:fld>
            <a:endParaRPr lang="es-ES" dirty="0"/>
          </a:p>
        </p:txBody>
      </p:sp>
    </p:spTree>
    <p:extLst>
      <p:ext uri="{BB962C8B-B14F-4D97-AF65-F5344CB8AC3E}">
        <p14:creationId xmlns:p14="http://schemas.microsoft.com/office/powerpoint/2010/main" val="2135228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61</a:t>
            </a:fld>
            <a:endParaRPr lang="es-ES" dirty="0"/>
          </a:p>
        </p:txBody>
      </p:sp>
    </p:spTree>
    <p:extLst>
      <p:ext uri="{BB962C8B-B14F-4D97-AF65-F5344CB8AC3E}">
        <p14:creationId xmlns:p14="http://schemas.microsoft.com/office/powerpoint/2010/main" val="4153568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62</a:t>
            </a:fld>
            <a:endParaRPr lang="es-ES" dirty="0"/>
          </a:p>
        </p:txBody>
      </p:sp>
    </p:spTree>
    <p:extLst>
      <p:ext uri="{BB962C8B-B14F-4D97-AF65-F5344CB8AC3E}">
        <p14:creationId xmlns:p14="http://schemas.microsoft.com/office/powerpoint/2010/main" val="41217242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63</a:t>
            </a:fld>
            <a:endParaRPr lang="es-ES" dirty="0"/>
          </a:p>
        </p:txBody>
      </p:sp>
    </p:spTree>
    <p:extLst>
      <p:ext uri="{BB962C8B-B14F-4D97-AF65-F5344CB8AC3E}">
        <p14:creationId xmlns:p14="http://schemas.microsoft.com/office/powerpoint/2010/main" val="2063634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64</a:t>
            </a:fld>
            <a:endParaRPr lang="es-ES" dirty="0"/>
          </a:p>
        </p:txBody>
      </p:sp>
    </p:spTree>
    <p:extLst>
      <p:ext uri="{BB962C8B-B14F-4D97-AF65-F5344CB8AC3E}">
        <p14:creationId xmlns:p14="http://schemas.microsoft.com/office/powerpoint/2010/main" val="2889581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65</a:t>
            </a:fld>
            <a:endParaRPr lang="es-ES" dirty="0"/>
          </a:p>
        </p:txBody>
      </p:sp>
    </p:spTree>
    <p:extLst>
      <p:ext uri="{BB962C8B-B14F-4D97-AF65-F5344CB8AC3E}">
        <p14:creationId xmlns:p14="http://schemas.microsoft.com/office/powerpoint/2010/main" val="1654258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66</a:t>
            </a:fld>
            <a:endParaRPr lang="es-ES" dirty="0"/>
          </a:p>
        </p:txBody>
      </p:sp>
    </p:spTree>
    <p:extLst>
      <p:ext uri="{BB962C8B-B14F-4D97-AF65-F5344CB8AC3E}">
        <p14:creationId xmlns:p14="http://schemas.microsoft.com/office/powerpoint/2010/main" val="4937830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67</a:t>
            </a:fld>
            <a:endParaRPr lang="es-ES" dirty="0"/>
          </a:p>
        </p:txBody>
      </p:sp>
    </p:spTree>
    <p:extLst>
      <p:ext uri="{BB962C8B-B14F-4D97-AF65-F5344CB8AC3E}">
        <p14:creationId xmlns:p14="http://schemas.microsoft.com/office/powerpoint/2010/main" val="1468193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68</a:t>
            </a:fld>
            <a:endParaRPr lang="es-ES" dirty="0"/>
          </a:p>
        </p:txBody>
      </p:sp>
    </p:spTree>
    <p:extLst>
      <p:ext uri="{BB962C8B-B14F-4D97-AF65-F5344CB8AC3E}">
        <p14:creationId xmlns:p14="http://schemas.microsoft.com/office/powerpoint/2010/main" val="2688227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69</a:t>
            </a:fld>
            <a:endParaRPr lang="es-ES" dirty="0"/>
          </a:p>
        </p:txBody>
      </p:sp>
    </p:spTree>
    <p:extLst>
      <p:ext uri="{BB962C8B-B14F-4D97-AF65-F5344CB8AC3E}">
        <p14:creationId xmlns:p14="http://schemas.microsoft.com/office/powerpoint/2010/main" val="2994785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70</a:t>
            </a:fld>
            <a:endParaRPr lang="es-ES" dirty="0"/>
          </a:p>
        </p:txBody>
      </p:sp>
    </p:spTree>
    <p:extLst>
      <p:ext uri="{BB962C8B-B14F-4D97-AF65-F5344CB8AC3E}">
        <p14:creationId xmlns:p14="http://schemas.microsoft.com/office/powerpoint/2010/main" val="381722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a:t>
            </a:fld>
            <a:endParaRPr lang="es-ES" dirty="0"/>
          </a:p>
        </p:txBody>
      </p:sp>
    </p:spTree>
    <p:extLst>
      <p:ext uri="{BB962C8B-B14F-4D97-AF65-F5344CB8AC3E}">
        <p14:creationId xmlns:p14="http://schemas.microsoft.com/office/powerpoint/2010/main" val="3310157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71</a:t>
            </a:fld>
            <a:endParaRPr lang="es-ES" dirty="0"/>
          </a:p>
        </p:txBody>
      </p:sp>
    </p:spTree>
    <p:extLst>
      <p:ext uri="{BB962C8B-B14F-4D97-AF65-F5344CB8AC3E}">
        <p14:creationId xmlns:p14="http://schemas.microsoft.com/office/powerpoint/2010/main" val="23701085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72</a:t>
            </a:fld>
            <a:endParaRPr lang="es-ES" dirty="0"/>
          </a:p>
        </p:txBody>
      </p:sp>
    </p:spTree>
    <p:extLst>
      <p:ext uri="{BB962C8B-B14F-4D97-AF65-F5344CB8AC3E}">
        <p14:creationId xmlns:p14="http://schemas.microsoft.com/office/powerpoint/2010/main" val="10418081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73</a:t>
            </a:fld>
            <a:endParaRPr lang="es-ES" dirty="0"/>
          </a:p>
        </p:txBody>
      </p:sp>
    </p:spTree>
    <p:extLst>
      <p:ext uri="{BB962C8B-B14F-4D97-AF65-F5344CB8AC3E}">
        <p14:creationId xmlns:p14="http://schemas.microsoft.com/office/powerpoint/2010/main" val="28541372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74</a:t>
            </a:fld>
            <a:endParaRPr lang="es-ES" dirty="0"/>
          </a:p>
        </p:txBody>
      </p:sp>
    </p:spTree>
    <p:extLst>
      <p:ext uri="{BB962C8B-B14F-4D97-AF65-F5344CB8AC3E}">
        <p14:creationId xmlns:p14="http://schemas.microsoft.com/office/powerpoint/2010/main" val="41225096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75</a:t>
            </a:fld>
            <a:endParaRPr lang="es-ES" dirty="0"/>
          </a:p>
        </p:txBody>
      </p:sp>
    </p:spTree>
    <p:extLst>
      <p:ext uri="{BB962C8B-B14F-4D97-AF65-F5344CB8AC3E}">
        <p14:creationId xmlns:p14="http://schemas.microsoft.com/office/powerpoint/2010/main" val="10886422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76</a:t>
            </a:fld>
            <a:endParaRPr lang="es-ES" dirty="0"/>
          </a:p>
        </p:txBody>
      </p:sp>
    </p:spTree>
    <p:extLst>
      <p:ext uri="{BB962C8B-B14F-4D97-AF65-F5344CB8AC3E}">
        <p14:creationId xmlns:p14="http://schemas.microsoft.com/office/powerpoint/2010/main" val="10198876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77</a:t>
            </a:fld>
            <a:endParaRPr lang="es-ES" dirty="0"/>
          </a:p>
        </p:txBody>
      </p:sp>
    </p:spTree>
    <p:extLst>
      <p:ext uri="{BB962C8B-B14F-4D97-AF65-F5344CB8AC3E}">
        <p14:creationId xmlns:p14="http://schemas.microsoft.com/office/powerpoint/2010/main" val="30842668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78</a:t>
            </a:fld>
            <a:endParaRPr lang="es-ES" dirty="0"/>
          </a:p>
        </p:txBody>
      </p:sp>
    </p:spTree>
    <p:extLst>
      <p:ext uri="{BB962C8B-B14F-4D97-AF65-F5344CB8AC3E}">
        <p14:creationId xmlns:p14="http://schemas.microsoft.com/office/powerpoint/2010/main" val="31061944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79</a:t>
            </a:fld>
            <a:endParaRPr lang="es-ES" dirty="0"/>
          </a:p>
        </p:txBody>
      </p:sp>
    </p:spTree>
    <p:extLst>
      <p:ext uri="{BB962C8B-B14F-4D97-AF65-F5344CB8AC3E}">
        <p14:creationId xmlns:p14="http://schemas.microsoft.com/office/powerpoint/2010/main" val="39256832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80</a:t>
            </a:fld>
            <a:endParaRPr lang="es-ES" dirty="0"/>
          </a:p>
        </p:txBody>
      </p:sp>
    </p:spTree>
    <p:extLst>
      <p:ext uri="{BB962C8B-B14F-4D97-AF65-F5344CB8AC3E}">
        <p14:creationId xmlns:p14="http://schemas.microsoft.com/office/powerpoint/2010/main" val="131378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a:t>
            </a:fld>
            <a:endParaRPr lang="es-ES" dirty="0"/>
          </a:p>
        </p:txBody>
      </p:sp>
    </p:spTree>
    <p:extLst>
      <p:ext uri="{BB962C8B-B14F-4D97-AF65-F5344CB8AC3E}">
        <p14:creationId xmlns:p14="http://schemas.microsoft.com/office/powerpoint/2010/main" val="13747655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81</a:t>
            </a:fld>
            <a:endParaRPr lang="es-ES" dirty="0"/>
          </a:p>
        </p:txBody>
      </p:sp>
    </p:spTree>
    <p:extLst>
      <p:ext uri="{BB962C8B-B14F-4D97-AF65-F5344CB8AC3E}">
        <p14:creationId xmlns:p14="http://schemas.microsoft.com/office/powerpoint/2010/main" val="8112133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82</a:t>
            </a:fld>
            <a:endParaRPr lang="es-ES" dirty="0"/>
          </a:p>
        </p:txBody>
      </p:sp>
    </p:spTree>
    <p:extLst>
      <p:ext uri="{BB962C8B-B14F-4D97-AF65-F5344CB8AC3E}">
        <p14:creationId xmlns:p14="http://schemas.microsoft.com/office/powerpoint/2010/main" val="40961864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83</a:t>
            </a:fld>
            <a:endParaRPr lang="es-ES" dirty="0"/>
          </a:p>
        </p:txBody>
      </p:sp>
    </p:spTree>
    <p:extLst>
      <p:ext uri="{BB962C8B-B14F-4D97-AF65-F5344CB8AC3E}">
        <p14:creationId xmlns:p14="http://schemas.microsoft.com/office/powerpoint/2010/main" val="41690779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84</a:t>
            </a:fld>
            <a:endParaRPr lang="es-ES" dirty="0"/>
          </a:p>
        </p:txBody>
      </p:sp>
    </p:spTree>
    <p:extLst>
      <p:ext uri="{BB962C8B-B14F-4D97-AF65-F5344CB8AC3E}">
        <p14:creationId xmlns:p14="http://schemas.microsoft.com/office/powerpoint/2010/main" val="12576575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85</a:t>
            </a:fld>
            <a:endParaRPr lang="es-ES" dirty="0"/>
          </a:p>
        </p:txBody>
      </p:sp>
    </p:spTree>
    <p:extLst>
      <p:ext uri="{BB962C8B-B14F-4D97-AF65-F5344CB8AC3E}">
        <p14:creationId xmlns:p14="http://schemas.microsoft.com/office/powerpoint/2010/main" val="109536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86</a:t>
            </a:fld>
            <a:endParaRPr lang="es-ES" dirty="0"/>
          </a:p>
        </p:txBody>
      </p:sp>
    </p:spTree>
    <p:extLst>
      <p:ext uri="{BB962C8B-B14F-4D97-AF65-F5344CB8AC3E}">
        <p14:creationId xmlns:p14="http://schemas.microsoft.com/office/powerpoint/2010/main" val="23093452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87</a:t>
            </a:fld>
            <a:endParaRPr lang="es-ES" dirty="0"/>
          </a:p>
        </p:txBody>
      </p:sp>
    </p:spTree>
    <p:extLst>
      <p:ext uri="{BB962C8B-B14F-4D97-AF65-F5344CB8AC3E}">
        <p14:creationId xmlns:p14="http://schemas.microsoft.com/office/powerpoint/2010/main" val="42679803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88</a:t>
            </a:fld>
            <a:endParaRPr lang="es-ES" dirty="0"/>
          </a:p>
        </p:txBody>
      </p:sp>
    </p:spTree>
    <p:extLst>
      <p:ext uri="{BB962C8B-B14F-4D97-AF65-F5344CB8AC3E}">
        <p14:creationId xmlns:p14="http://schemas.microsoft.com/office/powerpoint/2010/main" val="28412130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89</a:t>
            </a:fld>
            <a:endParaRPr lang="es-ES" dirty="0"/>
          </a:p>
        </p:txBody>
      </p:sp>
    </p:spTree>
    <p:extLst>
      <p:ext uri="{BB962C8B-B14F-4D97-AF65-F5344CB8AC3E}">
        <p14:creationId xmlns:p14="http://schemas.microsoft.com/office/powerpoint/2010/main" val="37183432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90</a:t>
            </a:fld>
            <a:endParaRPr lang="es-ES" dirty="0"/>
          </a:p>
        </p:txBody>
      </p:sp>
    </p:spTree>
    <p:extLst>
      <p:ext uri="{BB962C8B-B14F-4D97-AF65-F5344CB8AC3E}">
        <p14:creationId xmlns:p14="http://schemas.microsoft.com/office/powerpoint/2010/main" val="88354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a:t>
            </a:fld>
            <a:endParaRPr lang="es-ES" dirty="0"/>
          </a:p>
        </p:txBody>
      </p:sp>
    </p:spTree>
    <p:extLst>
      <p:ext uri="{BB962C8B-B14F-4D97-AF65-F5344CB8AC3E}">
        <p14:creationId xmlns:p14="http://schemas.microsoft.com/office/powerpoint/2010/main" val="14808641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91</a:t>
            </a:fld>
            <a:endParaRPr lang="es-ES" dirty="0"/>
          </a:p>
        </p:txBody>
      </p:sp>
    </p:spTree>
    <p:extLst>
      <p:ext uri="{BB962C8B-B14F-4D97-AF65-F5344CB8AC3E}">
        <p14:creationId xmlns:p14="http://schemas.microsoft.com/office/powerpoint/2010/main" val="3102896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92</a:t>
            </a:fld>
            <a:endParaRPr lang="es-ES" dirty="0"/>
          </a:p>
        </p:txBody>
      </p:sp>
    </p:spTree>
    <p:extLst>
      <p:ext uri="{BB962C8B-B14F-4D97-AF65-F5344CB8AC3E}">
        <p14:creationId xmlns:p14="http://schemas.microsoft.com/office/powerpoint/2010/main" val="33047389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93</a:t>
            </a:fld>
            <a:endParaRPr lang="es-ES" dirty="0"/>
          </a:p>
        </p:txBody>
      </p:sp>
    </p:spTree>
    <p:extLst>
      <p:ext uri="{BB962C8B-B14F-4D97-AF65-F5344CB8AC3E}">
        <p14:creationId xmlns:p14="http://schemas.microsoft.com/office/powerpoint/2010/main" val="21102004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94</a:t>
            </a:fld>
            <a:endParaRPr lang="es-ES" dirty="0"/>
          </a:p>
        </p:txBody>
      </p:sp>
    </p:spTree>
    <p:extLst>
      <p:ext uri="{BB962C8B-B14F-4D97-AF65-F5344CB8AC3E}">
        <p14:creationId xmlns:p14="http://schemas.microsoft.com/office/powerpoint/2010/main" val="37582463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95</a:t>
            </a:fld>
            <a:endParaRPr lang="es-ES" dirty="0"/>
          </a:p>
        </p:txBody>
      </p:sp>
    </p:spTree>
    <p:extLst>
      <p:ext uri="{BB962C8B-B14F-4D97-AF65-F5344CB8AC3E}">
        <p14:creationId xmlns:p14="http://schemas.microsoft.com/office/powerpoint/2010/main" val="16267636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96</a:t>
            </a:fld>
            <a:endParaRPr lang="es-ES" dirty="0"/>
          </a:p>
        </p:txBody>
      </p:sp>
    </p:spTree>
    <p:extLst>
      <p:ext uri="{BB962C8B-B14F-4D97-AF65-F5344CB8AC3E}">
        <p14:creationId xmlns:p14="http://schemas.microsoft.com/office/powerpoint/2010/main" val="24331077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97</a:t>
            </a:fld>
            <a:endParaRPr lang="es-ES" dirty="0"/>
          </a:p>
        </p:txBody>
      </p:sp>
    </p:spTree>
    <p:extLst>
      <p:ext uri="{BB962C8B-B14F-4D97-AF65-F5344CB8AC3E}">
        <p14:creationId xmlns:p14="http://schemas.microsoft.com/office/powerpoint/2010/main" val="8457778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98</a:t>
            </a:fld>
            <a:endParaRPr lang="es-ES" dirty="0"/>
          </a:p>
        </p:txBody>
      </p:sp>
    </p:spTree>
    <p:extLst>
      <p:ext uri="{BB962C8B-B14F-4D97-AF65-F5344CB8AC3E}">
        <p14:creationId xmlns:p14="http://schemas.microsoft.com/office/powerpoint/2010/main" val="19252687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99</a:t>
            </a:fld>
            <a:endParaRPr lang="es-ES" dirty="0"/>
          </a:p>
        </p:txBody>
      </p:sp>
    </p:spTree>
    <p:extLst>
      <p:ext uri="{BB962C8B-B14F-4D97-AF65-F5344CB8AC3E}">
        <p14:creationId xmlns:p14="http://schemas.microsoft.com/office/powerpoint/2010/main" val="36820244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pPr/>
              <a:t>100</a:t>
            </a:fld>
            <a:endParaRPr lang="es-ES" dirty="0"/>
          </a:p>
        </p:txBody>
      </p:sp>
    </p:spTree>
    <p:extLst>
      <p:ext uri="{BB962C8B-B14F-4D97-AF65-F5344CB8AC3E}">
        <p14:creationId xmlns:p14="http://schemas.microsoft.com/office/powerpoint/2010/main" val="302793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pPr/>
              <a:t>08.02.2017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pPr/>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pPr/>
              <a:t>08.02.2017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pPr/>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6.jpeg"/><Relationship Id="rId4" Type="http://schemas.openxmlformats.org/officeDocument/2006/relationships/image" Target="../media/image1.jpeg"/></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jpeg"/><Relationship Id="rId4"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jpeg"/><Relationship Id="rId4" Type="http://schemas.openxmlformats.org/officeDocument/2006/relationships/image" Target="../media/image1.jpeg"/></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jpeg"/><Relationship Id="rId4" Type="http://schemas.openxmlformats.org/officeDocument/2006/relationships/image" Target="../media/image1.jpeg"/></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jpeg"/><Relationship Id="rId4" Type="http://schemas.openxmlformats.org/officeDocument/2006/relationships/image" Target="../media/image1.jpeg"/></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image" Target="../media/image1.jpeg"/></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6.jpeg"/><Relationship Id="rId4" Type="http://schemas.openxmlformats.org/officeDocument/2006/relationships/image" Target="../media/image1.jpeg"/></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6.jpeg"/><Relationship Id="rId4" Type="http://schemas.openxmlformats.org/officeDocument/2006/relationships/image" Target="../media/image1.jpeg"/></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6.jpeg"/><Relationship Id="rId4" Type="http://schemas.openxmlformats.org/officeDocument/2006/relationships/image" Target="../media/image1.jpeg"/></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6.jpeg"/><Relationship Id="rId4" Type="http://schemas.openxmlformats.org/officeDocument/2006/relationships/image" Target="../media/image1.jpeg"/></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5.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6.jpeg"/><Relationship Id="rId4" Type="http://schemas.openxmlformats.org/officeDocument/2006/relationships/image" Target="../media/image1.jpeg"/></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7.png"/><Relationship Id="rId2" Type="http://schemas.openxmlformats.org/officeDocument/2006/relationships/notesSlide" Target="../notesSlides/notesSlide111.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6.jpeg"/><Relationship Id="rId4" Type="http://schemas.openxmlformats.org/officeDocument/2006/relationships/image" Target="../media/image1.jpeg"/></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6.jpeg"/><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6.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6.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6.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6.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6.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jpe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jpeg"/><Relationship Id="rId7"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6.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6.jpe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6.jpe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6.jpe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6.jpe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6.jpe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50.gif"/><Relationship Id="rId5" Type="http://schemas.openxmlformats.org/officeDocument/2006/relationships/image" Target="../media/image6.jpeg"/><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6.jpeg"/><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6.jpeg"/><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jpeg"/><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jpe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6.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1.jpe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6.jpe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6.jpe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6.jpe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6.jpeg"/><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6.jpeg"/><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6.jpeg"/><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jpeg"/><Relationship Id="rId4"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62.wmf"/><Relationship Id="rId5" Type="http://schemas.openxmlformats.org/officeDocument/2006/relationships/image" Target="../media/image6.jpeg"/><Relationship Id="rId4" Type="http://schemas.openxmlformats.org/officeDocument/2006/relationships/image" Target="../media/image1.jpeg"/></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jpeg"/><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jpeg"/><Relationship Id="rId4" Type="http://schemas.openxmlformats.org/officeDocument/2006/relationships/image" Target="../media/image1.jpeg"/></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jpeg"/><Relationship Id="rId4" Type="http://schemas.openxmlformats.org/officeDocument/2006/relationships/image" Target="../media/image1.jpeg"/></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jpeg"/><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jpeg"/><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50.gif"/><Relationship Id="rId5" Type="http://schemas.openxmlformats.org/officeDocument/2006/relationships/image" Target="../media/image6.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Intelligent Energy Europ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9952" y="5791996"/>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smtClean="0">
                <a:latin typeface="Arial "/>
              </a:rPr>
              <a:t>Ανάπτυξη Δεξιοτήτων στους 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l-GR" sz="3200" b="1" dirty="0" smtClean="0">
                <a:solidFill>
                  <a:schemeClr val="accent1">
                    <a:lumMod val="75000"/>
                  </a:schemeClr>
                </a:solidFill>
              </a:rPr>
              <a:t>Τεχνική Αξιολόγηση </a:t>
            </a:r>
            <a:r>
              <a:rPr lang="es-ES" sz="3200" b="1" dirty="0" smtClean="0">
                <a:solidFill>
                  <a:schemeClr val="accent1">
                    <a:lumMod val="75000"/>
                  </a:schemeClr>
                </a:solidFill>
              </a:rPr>
              <a:t>- </a:t>
            </a:r>
            <a:r>
              <a:rPr lang="el-GR" sz="3200" b="1" dirty="0" smtClean="0">
                <a:solidFill>
                  <a:schemeClr val="accent1">
                    <a:lumMod val="75000"/>
                  </a:schemeClr>
                </a:solidFill>
              </a:rPr>
              <a:t>Άλιμος</a:t>
            </a:r>
            <a:endParaRPr lang="es-ES"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l-GR" sz="3600" b="1" dirty="0" smtClean="0">
                <a:solidFill>
                  <a:schemeClr val="accent1">
                    <a:lumMod val="75000"/>
                  </a:schemeClr>
                </a:solidFill>
                <a:latin typeface="Candara" panose="020E0502030303020204" pitchFamily="34" charset="0"/>
                <a:ea typeface="Dotum" panose="020B0600000101010101" pitchFamily="34" charset="-127"/>
              </a:rPr>
              <a:t>Εκπαιδευτικό Υλικό</a:t>
            </a:r>
            <a:endParaRPr lang="es-ES" sz="3600" b="1" dirty="0">
              <a:solidFill>
                <a:schemeClr val="accent1">
                  <a:lumMod val="75000"/>
                </a:schemeClr>
              </a:solidFill>
              <a:latin typeface="Candara" panose="020E0502030303020204" pitchFamily="34" charset="0"/>
              <a:ea typeface="Dotum" panose="020B0600000101010101" pitchFamily="34" charset="-127"/>
            </a:endParaRP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88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3260495448"/>
              </p:ext>
            </p:extLst>
          </p:nvPr>
        </p:nvGraphicFramePr>
        <p:xfrm>
          <a:off x="184850" y="2836621"/>
          <a:ext cx="3451045" cy="2134854"/>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286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101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a:t>
                      </a:r>
                      <a:r>
                        <a:rPr kumimoji="0" lang="el-GR"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en-GB" altLang="el-GR"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468,8</a:t>
                      </a:r>
                      <a:r>
                        <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a:t>
                      </a:r>
                      <a:r>
                        <a:rPr kumimoji="0" lang="en-GB" altLang="el-GR" sz="12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2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Ισόγειο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&amp; </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a:t>
                      </a:r>
                      <a:r>
                        <a:rPr kumimoji="0" lang="el-GR" altLang="el-GR" sz="1200" b="0"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όροφος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1986</a:t>
                      </a:r>
                    </a:p>
                    <a:p>
                      <a:pPr marL="342900" marR="0" lvl="0" indent="-336550" algn="l" defTabSz="449263" rtl="0" eaLnBrk="1" fontAlgn="base" latinLnBrk="0" hangingPunct="1">
                        <a:lnSpc>
                          <a:spcPct val="108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3</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&amp; 4</a:t>
                      </a:r>
                      <a:r>
                        <a:rPr kumimoji="0" lang="el-GR" altLang="el-GR" sz="1200" b="0" i="0" u="none" strike="noStrike" kern="1200" cap="none" normalizeH="0" baseline="30000" dirty="0" err="1"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ος</a:t>
                      </a:r>
                      <a:r>
                        <a:rPr kumimoji="0" lang="el-GR"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όροφος </a:t>
                      </a:r>
                      <a:r>
                        <a:rPr kumimoji="0" lang="en-GB" altLang="el-GR" sz="12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1996</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l"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2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121 kWh/m</a:t>
                      </a:r>
                      <a:r>
                        <a:rPr kumimoji="0" lang="en-GB" altLang="el-GR" sz="12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2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 name="Picture 8" descr="ισογειο 2">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1429947"/>
            <a:ext cx="3959225" cy="215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Nadpis 1"/>
          <p:cNvSpPr txBox="1">
            <a:spLocks/>
          </p:cNvSpPr>
          <p:nvPr/>
        </p:nvSpPr>
        <p:spPr bwMode="auto">
          <a:xfrm>
            <a:off x="5742112" y="3504810"/>
            <a:ext cx="201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Ισόγειο </a:t>
            </a:r>
            <a:r>
              <a:rPr lang="en-US" altLang="el-GR" sz="1400" b="1" dirty="0" smtClean="0">
                <a:solidFill>
                  <a:schemeClr val="tx1"/>
                </a:solidFill>
                <a:latin typeface="Calibri" panose="020F0502020204030204" pitchFamily="34" charset="0"/>
                <a:cs typeface="Arial" panose="020B0604020202020204" pitchFamily="34" charset="0"/>
              </a:rPr>
              <a:t>305m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20" name="Picture 5" descr="2β"/>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3" y="3861998"/>
            <a:ext cx="3959225" cy="2149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Nadpis 1"/>
          <p:cNvSpPr txBox="1">
            <a:spLocks/>
          </p:cNvSpPr>
          <p:nvPr/>
        </p:nvSpPr>
        <p:spPr bwMode="auto">
          <a:xfrm>
            <a:off x="5276974" y="5933686"/>
            <a:ext cx="284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Δεύτερος όροφος </a:t>
            </a:r>
            <a:r>
              <a:rPr lang="en-US" altLang="el-GR" sz="1400" b="1" dirty="0" smtClean="0">
                <a:solidFill>
                  <a:schemeClr val="tx1"/>
                </a:solidFill>
                <a:latin typeface="Calibri" panose="020F0502020204030204" pitchFamily="34" charset="0"/>
                <a:cs typeface="Arial" panose="020B0604020202020204" pitchFamily="34" charset="0"/>
              </a:rPr>
              <a:t>158m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2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13849" y="1633147"/>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5124" y="4062023"/>
            <a:ext cx="492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59764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Το υπαρχον σύστημα φωτισμού αποτελείται κυρίως από λαμπτήρες φθορισμού Τ8 των 18 </a:t>
            </a:r>
            <a:r>
              <a:rPr lang="el-GR" sz="1600" dirty="0" err="1" smtClean="0"/>
              <a:t>watt</a:t>
            </a:r>
            <a:r>
              <a:rPr lang="el-GR" sz="1600" dirty="0"/>
              <a:t> </a:t>
            </a:r>
            <a:r>
              <a:rPr lang="el-GR" sz="1600" dirty="0" smtClean="0"/>
              <a:t>με μαγνητικό ballast.</a:t>
            </a:r>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5" name="Εικόνα 4"/>
          <p:cNvPicPr>
            <a:picLocks noChangeAspect="1"/>
          </p:cNvPicPr>
          <p:nvPr/>
        </p:nvPicPr>
        <p:blipFill>
          <a:blip r:embed="rId6"/>
          <a:stretch>
            <a:fillRect/>
          </a:stretch>
        </p:blipFill>
        <p:spPr>
          <a:xfrm>
            <a:off x="831260" y="3876343"/>
            <a:ext cx="7467600" cy="2076450"/>
          </a:xfrm>
          <a:prstGeom prst="rect">
            <a:avLst/>
          </a:prstGeom>
        </p:spPr>
      </p:pic>
    </p:spTree>
    <p:extLst>
      <p:ext uri="{BB962C8B-B14F-4D97-AF65-F5344CB8AC3E}">
        <p14:creationId xmlns:p14="http://schemas.microsoft.com/office/powerpoint/2010/main" val="7138652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Όλοι οι λαμπτήρες του κτηρίου θα αντικατασταθούν με νέους λαμπτήρες LED. Οι νέοι λαμπτήρες θα έχουν ισχύς 1</a:t>
            </a:r>
            <a:r>
              <a:rPr lang="en-US" sz="1600" dirty="0" smtClean="0"/>
              <a:t>.870</a:t>
            </a:r>
            <a:r>
              <a:rPr lang="el-GR" sz="1600" dirty="0" smtClean="0"/>
              <a:t> </a:t>
            </a:r>
            <a:r>
              <a:rPr lang="en-US" sz="1600" dirty="0" smtClean="0"/>
              <a:t>Watt, </a:t>
            </a:r>
            <a:r>
              <a:rPr lang="el-GR" sz="1600" dirty="0" smtClean="0"/>
              <a:t>δηλαδή </a:t>
            </a:r>
            <a:r>
              <a:rPr lang="en-US" sz="1600" dirty="0" smtClean="0"/>
              <a:t>48</a:t>
            </a:r>
            <a:r>
              <a:rPr lang="el-GR" sz="1600" dirty="0" smtClean="0"/>
              <a:t>% χαμηλότερη από την υπάρχουσα κατάσταση. </a:t>
            </a:r>
            <a:endParaRPr lang="en-GB" sz="1600"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5" name="Εικόνα 4"/>
          <p:cNvPicPr>
            <a:picLocks noChangeAspect="1"/>
          </p:cNvPicPr>
          <p:nvPr/>
        </p:nvPicPr>
        <p:blipFill>
          <a:blip r:embed="rId6"/>
          <a:stretch>
            <a:fillRect/>
          </a:stretch>
        </p:blipFill>
        <p:spPr>
          <a:xfrm>
            <a:off x="1378947" y="4084666"/>
            <a:ext cx="6372225" cy="1838325"/>
          </a:xfrm>
          <a:prstGeom prst="rect">
            <a:avLst/>
          </a:prstGeom>
        </p:spPr>
      </p:pic>
    </p:spTree>
    <p:extLst>
      <p:ext uri="{BB962C8B-B14F-4D97-AF65-F5344CB8AC3E}">
        <p14:creationId xmlns:p14="http://schemas.microsoft.com/office/powerpoint/2010/main" val="29954775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631216"/>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Αισθητήρες φυσικού φωτισμού θα εγκατασταθούν κοντά στα παράθυρα του κτηρίου, έτσι ώστε ο τεχνητός φωτισμός να απενεργοποιείται αυτόματα όταν επιτευχθούν τα επιθυμητά επίπεδα φωτισμού. Συνολικά οχτώ αισθητήρες (8) ηλιακού φωτός θα εγκατασταθούν. Σύμφωνα με EnergyPlus, αυτό θα μειώσει επιπλέον 16% τη συνολική κατανάλωση για  το φωτισμό.</a:t>
            </a:r>
            <a:endParaRPr lang="en-GB" sz="16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 name="Εικόνα 3"/>
          <p:cNvPicPr>
            <a:picLocks noChangeAspect="1"/>
          </p:cNvPicPr>
          <p:nvPr/>
        </p:nvPicPr>
        <p:blipFill>
          <a:blip r:embed="rId6"/>
          <a:stretch>
            <a:fillRect/>
          </a:stretch>
        </p:blipFill>
        <p:spPr>
          <a:xfrm>
            <a:off x="776649" y="4243334"/>
            <a:ext cx="7410450" cy="1571625"/>
          </a:xfrm>
          <a:prstGeom prst="rect">
            <a:avLst/>
          </a:prstGeom>
        </p:spPr>
      </p:pic>
    </p:spTree>
    <p:extLst>
      <p:ext uri="{BB962C8B-B14F-4D97-AF65-F5344CB8AC3E}">
        <p14:creationId xmlns:p14="http://schemas.microsoft.com/office/powerpoint/2010/main" val="25488315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Θέρμανσης &amp; Ψύξης</a:t>
            </a:r>
            <a:endParaRPr lang="en-GB" sz="1200" b="1" dirty="0">
              <a:latin typeface="Candara" panose="020E0502030303020204" pitchFamily="34" charset="0"/>
            </a:endParaRPr>
          </a:p>
        </p:txBody>
      </p:sp>
      <p:sp>
        <p:nvSpPr>
          <p:cNvPr id="13" name="CaixaDeTexto 2"/>
          <p:cNvSpPr txBox="1"/>
          <p:nvPr/>
        </p:nvSpPr>
        <p:spPr>
          <a:xfrm>
            <a:off x="-13015" y="2648851"/>
            <a:ext cx="8963748" cy="1877437"/>
          </a:xfrm>
          <a:prstGeom prst="rect">
            <a:avLst/>
          </a:prstGeom>
          <a:noFill/>
        </p:spPr>
        <p:txBody>
          <a:bodyPr wrap="square" rtlCol="0">
            <a:spAutoFit/>
          </a:bodyPr>
          <a:lstStyle/>
          <a:p>
            <a:pPr algn="just"/>
            <a:r>
              <a:rPr lang="en-GB" b="1" dirty="0" smtClean="0"/>
              <a:t>HVAC </a:t>
            </a:r>
            <a:r>
              <a:rPr lang="el-GR" b="1" dirty="0" smtClean="0"/>
              <a:t>σύστημα </a:t>
            </a:r>
            <a:r>
              <a:rPr lang="en-GB" dirty="0" smtClean="0"/>
              <a:t>–</a:t>
            </a:r>
            <a:r>
              <a:rPr lang="el-GR" dirty="0" smtClean="0"/>
              <a:t> </a:t>
            </a:r>
            <a:r>
              <a:rPr lang="el-GR" sz="1600" dirty="0" smtClean="0"/>
              <a:t>Το καινούργιο σύστημα θα είναι </a:t>
            </a:r>
            <a:r>
              <a:rPr lang="en-US" sz="1600" dirty="0" smtClean="0"/>
              <a:t>VRV </a:t>
            </a:r>
            <a:r>
              <a:rPr lang="el-GR" sz="1600" dirty="0" smtClean="0"/>
              <a:t>το οποίο θα έχει και ανάκτηση θερμότητας 40%. Το νέο συστημα θέρμανσης-Ψύξης θα έχει </a:t>
            </a:r>
            <a:r>
              <a:rPr lang="en-US" sz="1600" dirty="0" smtClean="0"/>
              <a:t>COP 4</a:t>
            </a:r>
            <a:r>
              <a:rPr lang="el-GR" sz="1600" dirty="0" smtClean="0"/>
              <a:t>,</a:t>
            </a:r>
            <a:r>
              <a:rPr lang="en-US" sz="1600" dirty="0" smtClean="0"/>
              <a:t>05 </a:t>
            </a:r>
            <a:r>
              <a:rPr lang="el-GR" sz="1600" dirty="0" smtClean="0"/>
              <a:t>και </a:t>
            </a:r>
            <a:r>
              <a:rPr lang="en-US" sz="1600" dirty="0" smtClean="0"/>
              <a:t>EER 3</a:t>
            </a:r>
            <a:r>
              <a:rPr lang="el-GR" sz="1600" dirty="0" smtClean="0"/>
              <a:t>,</a:t>
            </a:r>
            <a:r>
              <a:rPr lang="en-US" sz="1600" dirty="0" smtClean="0"/>
              <a:t>61</a:t>
            </a:r>
            <a:r>
              <a:rPr lang="el-GR" sz="1600" dirty="0" smtClean="0"/>
              <a:t>, ενώ το υπάρχον σύστημα έχει </a:t>
            </a:r>
            <a:r>
              <a:rPr lang="en-US" sz="1600" dirty="0" smtClean="0"/>
              <a:t>COP </a:t>
            </a:r>
            <a:r>
              <a:rPr lang="el-GR" sz="1600" dirty="0" smtClean="0"/>
              <a:t>1,7</a:t>
            </a:r>
            <a:r>
              <a:rPr lang="en-US" sz="1600" dirty="0" smtClean="0"/>
              <a:t> </a:t>
            </a:r>
            <a:r>
              <a:rPr lang="el-GR" sz="1600" dirty="0" smtClean="0"/>
              <a:t>και </a:t>
            </a:r>
            <a:r>
              <a:rPr lang="en-US" sz="1600" dirty="0" smtClean="0"/>
              <a:t>EER </a:t>
            </a:r>
            <a:r>
              <a:rPr lang="el-GR" sz="1600" dirty="0" smtClean="0"/>
              <a:t>1,5. </a:t>
            </a:r>
            <a:endParaRPr lang="en-GB" sz="1600" dirty="0" smtClean="0"/>
          </a:p>
          <a:p>
            <a:pPr algn="just"/>
            <a:endParaRPr lang="en-GB" dirty="0"/>
          </a:p>
          <a:p>
            <a:pPr algn="just"/>
            <a:r>
              <a:rPr lang="el-GR" sz="1600" dirty="0" smtClean="0"/>
              <a:t>Ο επόμενος πίνακας παρουσιάζει την υπάρχουσα κατανάλωση ενέργειας από το σύστημα θέρμανσης-Ψύξης σε σύγκριση με την κατανάλωση του συστήματος που προτείνεται στο σχέδιο ανακαίνισης. Η εξοικονόμιση που επιτυγχάνεται ειναι 58%. </a:t>
            </a:r>
            <a:endParaRPr lang="en-GB" sz="1600" dirty="0"/>
          </a:p>
        </p:txBody>
      </p:sp>
      <p:pic>
        <p:nvPicPr>
          <p:cNvPr id="4" name="Εικόνα 3"/>
          <p:cNvPicPr>
            <a:picLocks noChangeAspect="1"/>
          </p:cNvPicPr>
          <p:nvPr/>
        </p:nvPicPr>
        <p:blipFill>
          <a:blip r:embed="rId6"/>
          <a:stretch>
            <a:fillRect/>
          </a:stretch>
        </p:blipFill>
        <p:spPr>
          <a:xfrm>
            <a:off x="1387521" y="4518449"/>
            <a:ext cx="6162675" cy="1476375"/>
          </a:xfrm>
          <a:prstGeom prst="rect">
            <a:avLst/>
          </a:prstGeom>
        </p:spPr>
      </p:pic>
    </p:spTree>
    <p:extLst>
      <p:ext uri="{BB962C8B-B14F-4D97-AF65-F5344CB8AC3E}">
        <p14:creationId xmlns:p14="http://schemas.microsoft.com/office/powerpoint/2010/main" val="26430342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6" cstate="print"/>
          <a:stretch>
            <a:fillRect/>
          </a:stretch>
        </p:blipFill>
        <p:spPr>
          <a:xfrm>
            <a:off x="5076056" y="2274116"/>
            <a:ext cx="4039906" cy="2148029"/>
          </a:xfrm>
          <a:prstGeom prst="rect">
            <a:avLst/>
          </a:prstGeom>
        </p:spPr>
      </p:pic>
      <p:pic>
        <p:nvPicPr>
          <p:cNvPr id="14" name="Imagem 13"/>
          <p:cNvPicPr>
            <a:picLocks noChangeAspect="1"/>
          </p:cNvPicPr>
          <p:nvPr/>
        </p:nvPicPr>
        <p:blipFill>
          <a:blip r:embed="rId7" cstate="print"/>
          <a:stretch>
            <a:fillRect/>
          </a:stretch>
        </p:blipFill>
        <p:spPr>
          <a:xfrm>
            <a:off x="4932040" y="4422145"/>
            <a:ext cx="4096107" cy="1676805"/>
          </a:xfrm>
          <a:prstGeom prst="rect">
            <a:avLst/>
          </a:prstGeom>
        </p:spPr>
      </p:pic>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7"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Ενεργειακής Διαχείρισης </a:t>
            </a:r>
            <a:endParaRPr lang="en-GB" sz="1200" b="1" dirty="0">
              <a:latin typeface="Candara" panose="020E0502030303020204" pitchFamily="34" charset="0"/>
            </a:endParaRPr>
          </a:p>
        </p:txBody>
      </p:sp>
      <p:sp>
        <p:nvSpPr>
          <p:cNvPr id="18" name="CaixaDeTexto 2"/>
          <p:cNvSpPr txBox="1"/>
          <p:nvPr/>
        </p:nvSpPr>
        <p:spPr>
          <a:xfrm>
            <a:off x="-26145" y="2618344"/>
            <a:ext cx="4670153" cy="3539430"/>
          </a:xfrm>
          <a:prstGeom prst="rect">
            <a:avLst/>
          </a:prstGeom>
          <a:noFill/>
        </p:spPr>
        <p:txBody>
          <a:bodyPr wrap="square" rtlCol="0">
            <a:spAutoFit/>
          </a:bodyPr>
          <a:lstStyle/>
          <a:p>
            <a:pPr algn="just"/>
            <a:r>
              <a:rPr lang="el-GR" sz="1600" dirty="0" smtClean="0"/>
              <a:t>Το σύστημα ενεργειακης διαχείρισης θα ελέγχει, θα παρακολουθεί και θα καταγράφει δεδομένα, όπως η θερμοκρασία του αέρα, τις ώρες λειτουργίας και την κατανάλωση ενέργειας κάθε κασέτας VRV ξεχωριστά. Επίσης, θα ελέγχει, θα παρακολουθεί και θα καταγράφει την κατανάλωση ενέργειας του φωτισμού του κάθε ορόφου ξεχωριστά και τη λειτουργία του κάθε αισθητήρα Lux.</a:t>
            </a:r>
          </a:p>
          <a:p>
            <a:pPr algn="just"/>
            <a:endParaRPr lang="el-GR" sz="1600" dirty="0" smtClean="0"/>
          </a:p>
          <a:p>
            <a:pPr algn="just"/>
            <a:r>
              <a:rPr lang="el-GR" sz="1600" dirty="0" smtClean="0"/>
              <a:t>Επίσης σε όλα τα παράθυρα και τις πόρτες θα τοποθετηθούν on/off επαφές οι οποίες θα συνδέονται με τις κασέτες VRV. Αν ένα παράθυρο είναι ανοιχτό, θα σταματάει η λειτουργία της αντίστοιχης κασέτας. </a:t>
            </a:r>
            <a:endParaRPr lang="pt-PT" sz="1600" dirty="0"/>
          </a:p>
        </p:txBody>
      </p:sp>
    </p:spTree>
    <p:extLst>
      <p:ext uri="{BB962C8B-B14F-4D97-AF65-F5344CB8AC3E}">
        <p14:creationId xmlns:p14="http://schemas.microsoft.com/office/powerpoint/2010/main" val="6079454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179388" y="2656807"/>
            <a:ext cx="3419872" cy="3293209"/>
          </a:xfrm>
          <a:prstGeom prst="rect">
            <a:avLst/>
          </a:prstGeom>
          <a:noFill/>
        </p:spPr>
        <p:txBody>
          <a:bodyPr wrap="square" rtlCol="0">
            <a:spAutoFit/>
          </a:bodyPr>
          <a:lstStyle/>
          <a:p>
            <a:r>
              <a:rPr lang="el-GR" sz="1600" dirty="0"/>
              <a:t>Ένα </a:t>
            </a:r>
            <a:r>
              <a:rPr lang="el-GR" sz="1600" dirty="0" err="1"/>
              <a:t>φωτοβολταϊκό</a:t>
            </a:r>
            <a:r>
              <a:rPr lang="el-GR" sz="1600" dirty="0"/>
              <a:t> σύστημα ισχύος 26,7 </a:t>
            </a:r>
            <a:r>
              <a:rPr lang="en-GB" sz="1600" dirty="0" err="1"/>
              <a:t>kWp</a:t>
            </a:r>
            <a:r>
              <a:rPr lang="el-GR" sz="1600" dirty="0"/>
              <a:t> θα εγκατασταθεί στην οροφή του κτηρίου. </a:t>
            </a:r>
            <a:endParaRPr lang="el-GR" sz="1600" dirty="0" smtClean="0"/>
          </a:p>
          <a:p>
            <a:r>
              <a:rPr lang="el-GR" sz="1600" dirty="0" smtClean="0"/>
              <a:t>Το </a:t>
            </a:r>
            <a:r>
              <a:rPr lang="el-GR" sz="1600" dirty="0"/>
              <a:t>προτεινόμενο </a:t>
            </a:r>
            <a:r>
              <a:rPr lang="el-GR" sz="1600" dirty="0" err="1"/>
              <a:t>φωτοβολταϊκό</a:t>
            </a:r>
            <a:r>
              <a:rPr lang="el-GR" sz="1600" dirty="0"/>
              <a:t> σύστημα είναι μεγάλης ισχύος, προκειμένου να καλύπτει τις ανάγκες ηλεκτρικής ενέργειας, όχι μόνο για θέρμανση, ψύξη και φωτισμό, αλλά και για άλλες χρήσεις, όπως ο εξοπλισμός του κτηρίου, η λειτουργία ηλεκτρονικών υπολογιστών και εκτυπωτών, καθώς και μία αντλία νερού.</a:t>
            </a:r>
            <a:endParaRPr lang="en-US" sz="1600" dirty="0"/>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4" name="Εικόνα 3"/>
          <p:cNvPicPr>
            <a:picLocks noChangeAspect="1"/>
          </p:cNvPicPr>
          <p:nvPr/>
        </p:nvPicPr>
        <p:blipFill>
          <a:blip r:embed="rId6"/>
          <a:stretch>
            <a:fillRect/>
          </a:stretch>
        </p:blipFill>
        <p:spPr>
          <a:xfrm>
            <a:off x="3701359" y="2986262"/>
            <a:ext cx="5351473" cy="2634298"/>
          </a:xfrm>
          <a:prstGeom prst="rect">
            <a:avLst/>
          </a:prstGeom>
        </p:spPr>
      </p:pic>
    </p:spTree>
    <p:extLst>
      <p:ext uri="{BB962C8B-B14F-4D97-AF65-F5344CB8AC3E}">
        <p14:creationId xmlns:p14="http://schemas.microsoft.com/office/powerpoint/2010/main" val="262337496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3131840" cy="584775"/>
          </a:xfrm>
          <a:prstGeom prst="rect">
            <a:avLst/>
          </a:prstGeom>
          <a:noFill/>
        </p:spPr>
        <p:txBody>
          <a:bodyPr wrap="square" rtlCol="0">
            <a:spAutoFit/>
          </a:bodyPr>
          <a:lstStyle/>
          <a:p>
            <a:r>
              <a:rPr lang="el-GR" sz="1600" dirty="0" smtClean="0"/>
              <a:t>Το σύστημα  που προτάθηκε για το κτήριο είναι: 26,7 </a:t>
            </a:r>
            <a:r>
              <a:rPr lang="en-US" sz="1600" dirty="0" smtClean="0"/>
              <a:t>kWh</a:t>
            </a:r>
            <a:endParaRPr lang="en-GB" sz="1600" dirty="0"/>
          </a:p>
        </p:txBody>
      </p:sp>
      <p:graphicFrame>
        <p:nvGraphicFramePr>
          <p:cNvPr id="16" name="Tabela 4"/>
          <p:cNvGraphicFramePr>
            <a:graphicFrameLocks noGrp="1"/>
          </p:cNvGraphicFramePr>
          <p:nvPr>
            <p:extLst>
              <p:ext uri="{D42A27DB-BD31-4B8C-83A1-F6EECF244321}">
                <p14:modId xmlns:p14="http://schemas.microsoft.com/office/powerpoint/2010/main" val="3539850139"/>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a16="http://schemas.microsoft.com/office/drawing/2014/main" xmlns=""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dirty="0"/>
                    </a:p>
                  </a:txBody>
                  <a:tcPr/>
                </a:tc>
                <a:extLst>
                  <a:ext uri="{0D108BD9-81ED-4DB2-BD59-A6C34878D82A}">
                    <a16:rowId xmlns:a16="http://schemas.microsoft.com/office/drawing/2014/main" xmlns="" val="10000"/>
                  </a:ext>
                </a:extLst>
              </a:tr>
              <a:tr h="370840">
                <a:tc>
                  <a:txBody>
                    <a:bodyPr/>
                    <a:lstStyle/>
                    <a:p>
                      <a:pPr algn="ctr"/>
                      <a:r>
                        <a:rPr lang="el-GR" sz="1800" b="1" dirty="0" smtClean="0"/>
                        <a:t>37.300</a:t>
                      </a:r>
                      <a:endParaRPr lang="en-GB" b="1" dirty="0"/>
                    </a:p>
                  </a:txBody>
                  <a:tcPr/>
                </a:tc>
                <a:extLst>
                  <a:ext uri="{0D108BD9-81ED-4DB2-BD59-A6C34878D82A}">
                    <a16:rowId xmlns:a16="http://schemas.microsoft.com/office/drawing/2014/main" xmlns=""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4" name="Εικόνα 3"/>
          <p:cNvPicPr>
            <a:picLocks noChangeAspect="1"/>
          </p:cNvPicPr>
          <p:nvPr/>
        </p:nvPicPr>
        <p:blipFill>
          <a:blip r:embed="rId6"/>
          <a:stretch>
            <a:fillRect/>
          </a:stretch>
        </p:blipFill>
        <p:spPr>
          <a:xfrm>
            <a:off x="3124405" y="2786418"/>
            <a:ext cx="5997673" cy="2442782"/>
          </a:xfrm>
          <a:prstGeom prst="rect">
            <a:avLst/>
          </a:prstGeom>
        </p:spPr>
      </p:pic>
    </p:spTree>
    <p:extLst>
      <p:ext uri="{BB962C8B-B14F-4D97-AF65-F5344CB8AC3E}">
        <p14:creationId xmlns:p14="http://schemas.microsoft.com/office/powerpoint/2010/main" val="34050406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5" name="CaixaDeTexto 13"/>
          <p:cNvSpPr txBox="1"/>
          <p:nvPr/>
        </p:nvSpPr>
        <p:spPr>
          <a:xfrm>
            <a:off x="0" y="2996952"/>
            <a:ext cx="4345340" cy="2308324"/>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smtClean="0"/>
              <a:t>Ανοίγματα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l-GR" sz="1600" b="1" dirty="0" smtClean="0"/>
              <a:t>Σύστημα θέρμανσης-ψύξης </a:t>
            </a:r>
            <a:endParaRPr lang="en-US" sz="1600" b="1" dirty="0" smtClean="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4" name="Εικόνα 3"/>
          <p:cNvPicPr>
            <a:picLocks noChangeAspect="1"/>
          </p:cNvPicPr>
          <p:nvPr/>
        </p:nvPicPr>
        <p:blipFill>
          <a:blip r:embed="rId6"/>
          <a:stretch>
            <a:fillRect/>
          </a:stretch>
        </p:blipFill>
        <p:spPr>
          <a:xfrm>
            <a:off x="3609025" y="2632305"/>
            <a:ext cx="5341708" cy="3284752"/>
          </a:xfrm>
          <a:prstGeom prst="rect">
            <a:avLst/>
          </a:prstGeom>
        </p:spPr>
      </p:pic>
    </p:spTree>
    <p:extLst>
      <p:ext uri="{BB962C8B-B14F-4D97-AF65-F5344CB8AC3E}">
        <p14:creationId xmlns:p14="http://schemas.microsoft.com/office/powerpoint/2010/main" val="5709923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graphicFrame>
        <p:nvGraphicFramePr>
          <p:cNvPr id="17" name="Γράφημα 16"/>
          <p:cNvGraphicFramePr>
            <a:graphicFrameLocks/>
          </p:cNvGraphicFramePr>
          <p:nvPr>
            <p:extLst>
              <p:ext uri="{D42A27DB-BD31-4B8C-83A1-F6EECF244321}">
                <p14:modId xmlns:p14="http://schemas.microsoft.com/office/powerpoint/2010/main" val="135921187"/>
              </p:ext>
            </p:extLst>
          </p:nvPr>
        </p:nvGraphicFramePr>
        <p:xfrm>
          <a:off x="3563888" y="2689199"/>
          <a:ext cx="5184576" cy="3141669"/>
        </p:xfrm>
        <a:graphic>
          <a:graphicData uri="http://schemas.openxmlformats.org/drawingml/2006/chart">
            <c:chart xmlns:c="http://schemas.openxmlformats.org/drawingml/2006/chart" xmlns:r="http://schemas.openxmlformats.org/officeDocument/2006/relationships" r:id="rId6"/>
          </a:graphicData>
        </a:graphic>
      </p:graphicFrame>
      <p:sp>
        <p:nvSpPr>
          <p:cNvPr id="14" name="CaixaDeTexto 13"/>
          <p:cNvSpPr txBox="1"/>
          <p:nvPr/>
        </p:nvSpPr>
        <p:spPr>
          <a:xfrm>
            <a:off x="161764" y="2685109"/>
            <a:ext cx="3330116" cy="1815882"/>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spTree>
    <p:extLst>
      <p:ext uri="{BB962C8B-B14F-4D97-AF65-F5344CB8AC3E}">
        <p14:creationId xmlns:p14="http://schemas.microsoft.com/office/powerpoint/2010/main" val="23881946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00404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Εναλλακτικά σχέδια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14" name="CaixaDeTexto 13"/>
          <p:cNvSpPr txBox="1"/>
          <p:nvPr/>
        </p:nvSpPr>
        <p:spPr>
          <a:xfrm>
            <a:off x="0" y="2780928"/>
            <a:ext cx="3779912" cy="2800767"/>
          </a:xfrm>
          <a:prstGeom prst="rect">
            <a:avLst/>
          </a:prstGeom>
          <a:noFill/>
        </p:spPr>
        <p:txBody>
          <a:bodyPr wrap="square" rtlCol="0">
            <a:spAutoFit/>
          </a:bodyPr>
          <a:lstStyle/>
          <a:p>
            <a:r>
              <a:rPr lang="el-GR" sz="1600" b="1" dirty="0" smtClean="0"/>
              <a:t>Μελετήθηκαν τρία εναλλακτικά σχέδια ανακαίνισης:</a:t>
            </a:r>
          </a:p>
          <a:p>
            <a:endParaRPr lang="el-GR" sz="1600" b="1" dirty="0" smtClean="0"/>
          </a:p>
          <a:p>
            <a:pPr>
              <a:buFont typeface="Wingdings" pitchFamily="2" charset="2"/>
              <a:buChar char="Ø"/>
            </a:pPr>
            <a:r>
              <a:rPr lang="el-GR" sz="1600" b="1" dirty="0" smtClean="0"/>
              <a:t>Σχέδιο Α΄ </a:t>
            </a:r>
            <a:r>
              <a:rPr lang="el-GR" sz="1600" dirty="0" smtClean="0"/>
              <a:t>δεν περιλαμβάνει την εξωτερική μόνωση,</a:t>
            </a:r>
          </a:p>
          <a:p>
            <a:r>
              <a:rPr lang="el-GR" sz="1600" b="1" dirty="0" smtClean="0"/>
              <a:t> </a:t>
            </a:r>
          </a:p>
          <a:p>
            <a:pPr>
              <a:buFont typeface="Wingdings" pitchFamily="2" charset="2"/>
              <a:buChar char="Ø"/>
            </a:pPr>
            <a:r>
              <a:rPr lang="el-GR" sz="1600" b="1" dirty="0" smtClean="0"/>
              <a:t>Σχέδιο Β΄ </a:t>
            </a:r>
            <a:r>
              <a:rPr lang="el-GR" sz="1600" dirty="0" smtClean="0"/>
              <a:t>δεν περιλαμβάνει την αντικατάσταση των παραθύρων και </a:t>
            </a:r>
          </a:p>
          <a:p>
            <a:endParaRPr lang="el-GR" sz="1600" b="1" dirty="0" smtClean="0"/>
          </a:p>
          <a:p>
            <a:pPr>
              <a:buFont typeface="Wingdings" pitchFamily="2" charset="2"/>
              <a:buChar char="Ø"/>
            </a:pPr>
            <a:r>
              <a:rPr lang="el-GR" sz="1600" b="1" dirty="0" smtClean="0"/>
              <a:t>Σχέδιο Γ΄ </a:t>
            </a:r>
            <a:r>
              <a:rPr lang="el-GR" sz="1600" dirty="0" smtClean="0"/>
              <a:t>δεν περιλαμβάνει καμία από τις δύο προαναφερθείσες επεμβάσεις. </a:t>
            </a:r>
            <a:endParaRPr lang="en-GB" sz="1600" dirty="0"/>
          </a:p>
        </p:txBody>
      </p:sp>
      <p:graphicFrame>
        <p:nvGraphicFramePr>
          <p:cNvPr id="15" name="Table 14"/>
          <p:cNvGraphicFramePr>
            <a:graphicFrameLocks noGrp="1"/>
          </p:cNvGraphicFramePr>
          <p:nvPr>
            <p:extLst>
              <p:ext uri="{D42A27DB-BD31-4B8C-83A1-F6EECF244321}">
                <p14:modId xmlns:p14="http://schemas.microsoft.com/office/powerpoint/2010/main" val="3510742022"/>
              </p:ext>
            </p:extLst>
          </p:nvPr>
        </p:nvGraphicFramePr>
        <p:xfrm>
          <a:off x="3513733" y="3338304"/>
          <a:ext cx="5508104" cy="1109472"/>
        </p:xfrm>
        <a:graphic>
          <a:graphicData uri="http://schemas.openxmlformats.org/drawingml/2006/table">
            <a:tbl>
              <a:tblPr/>
              <a:tblGrid>
                <a:gridCol w="1850355"/>
                <a:gridCol w="1152128"/>
                <a:gridCol w="864096"/>
                <a:gridCol w="864096"/>
                <a:gridCol w="777429"/>
              </a:tblGrid>
              <a:tr h="475292">
                <a:tc>
                  <a:txBody>
                    <a:bodyPr/>
                    <a:lstStyle/>
                    <a:p>
                      <a:pPr algn="just">
                        <a:lnSpc>
                          <a:spcPct val="130000"/>
                        </a:lnSpc>
                        <a:spcBef>
                          <a:spcPts val="100"/>
                        </a:spcBef>
                        <a:spcAft>
                          <a:spcPts val="100"/>
                        </a:spcAft>
                      </a:pPr>
                      <a:endParaRPr lang="el-GR" sz="16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el-GR" sz="1400" b="1" kern="1200" dirty="0" smtClean="0">
                          <a:solidFill>
                            <a:schemeClr val="bg1"/>
                          </a:solidFill>
                          <a:latin typeface="+mn-lt"/>
                          <a:ea typeface="+mn-ea"/>
                          <a:cs typeface="+mn-cs"/>
                        </a:rPr>
                        <a:t>ΟΛΕΣ ΟΙ ΕΠΕΜΒΑΣΕΙΣ</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Α΄</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Β΄</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Γ΄</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475292">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a:t>
                      </a: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59.543</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59.189</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58.839</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58.578</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
        <p:nvSpPr>
          <p:cNvPr id="16" name="CaixaDeTexto 13"/>
          <p:cNvSpPr txBox="1"/>
          <p:nvPr/>
        </p:nvSpPr>
        <p:spPr>
          <a:xfrm>
            <a:off x="3779912" y="4592879"/>
            <a:ext cx="5170821" cy="830997"/>
          </a:xfrm>
          <a:prstGeom prst="rect">
            <a:avLst/>
          </a:prstGeom>
          <a:noFill/>
          <a:ln>
            <a:solidFill>
              <a:schemeClr val="tx1"/>
            </a:solidFill>
          </a:ln>
        </p:spPr>
        <p:txBody>
          <a:bodyPr wrap="square" rtlCol="0">
            <a:spAutoFit/>
          </a:bodyPr>
          <a:lstStyle/>
          <a:p>
            <a:pPr algn="just"/>
            <a:r>
              <a:rPr lang="el-GR" sz="1600" dirty="0" smtClean="0"/>
              <a:t> *</a:t>
            </a:r>
            <a:r>
              <a:rPr lang="el-GR" sz="1600" i="1" dirty="0" smtClean="0"/>
              <a:t>Οι 30.160 </a:t>
            </a:r>
            <a:r>
              <a:rPr lang="en-US" sz="1600" i="1" dirty="0" smtClean="0"/>
              <a:t>kWh </a:t>
            </a:r>
            <a:r>
              <a:rPr lang="el-GR" sz="1600" i="1" dirty="0" smtClean="0"/>
              <a:t>είναι η εξοικονόμηση από την κατανάλωση του κτηρίου και η υπόλοιπη είναι η πλεονάζουσα ενέργεια από τα ΦΒ</a:t>
            </a:r>
            <a:endParaRPr lang="en-GB" sz="1600" i="1" dirty="0"/>
          </a:p>
        </p:txBody>
      </p:sp>
    </p:spTree>
    <p:extLst>
      <p:ext uri="{BB962C8B-B14F-4D97-AF65-F5344CB8AC3E}">
        <p14:creationId xmlns:p14="http://schemas.microsoft.com/office/powerpoint/2010/main" val="88036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23397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Ενεργειακή Επιθεώρηση </a:t>
            </a:r>
            <a:endParaRPr lang="en-GB" sz="1600" b="1" dirty="0">
              <a:latin typeface="Candara" panose="020E0502030303020204" pitchFamily="34" charset="0"/>
            </a:endParaRPr>
          </a:p>
        </p:txBody>
      </p:sp>
      <p:sp>
        <p:nvSpPr>
          <p:cNvPr id="3" name="CaixaDeTexto 2"/>
          <p:cNvSpPr txBox="1"/>
          <p:nvPr/>
        </p:nvSpPr>
        <p:spPr>
          <a:xfrm>
            <a:off x="10636" y="2492896"/>
            <a:ext cx="7126028" cy="3046988"/>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Συλλογή στοιχείων καταναλώσεων (λογαριασμοί τριών ετών</a:t>
            </a:r>
            <a:r>
              <a:rPr lang="el-GR" sz="1600" dirty="0" smtClean="0"/>
              <a:t>)</a:t>
            </a:r>
          </a:p>
          <a:p>
            <a:pPr marL="285750" indent="-285750" algn="just">
              <a:buFont typeface="Arial" panose="020B0604020202020204" pitchFamily="34" charset="0"/>
              <a:buChar char="•"/>
            </a:pPr>
            <a:r>
              <a:rPr lang="el-GR" sz="1600" dirty="0" smtClean="0"/>
              <a:t>Ενεργειακή </a:t>
            </a:r>
            <a:r>
              <a:rPr lang="el-GR" sz="1600" dirty="0"/>
              <a:t>επιθεώρηση στο κτήριο (κέλυφος και μηχανολογικές εγκαταστάσεις</a:t>
            </a:r>
            <a:r>
              <a:rPr lang="el-GR" sz="1600" dirty="0" smtClean="0"/>
              <a:t>)</a:t>
            </a:r>
          </a:p>
          <a:p>
            <a:pPr marL="285750" indent="-285750" algn="just">
              <a:buFont typeface="Arial" panose="020B0604020202020204" pitchFamily="34" charset="0"/>
              <a:buChar char="•"/>
            </a:pPr>
            <a:r>
              <a:rPr lang="el-GR" sz="1600" dirty="0" smtClean="0"/>
              <a:t>Μετρήσεις φορτίων από τον πίνακα</a:t>
            </a:r>
            <a:r>
              <a:rPr lang="en-US" sz="1600" dirty="0" smtClean="0"/>
              <a:t> </a:t>
            </a:r>
            <a:r>
              <a:rPr lang="el-GR" sz="1600" dirty="0" smtClean="0"/>
              <a:t>του κτηρίου (βοηθάει στον επιμερισμό της κατανάλωσης)</a:t>
            </a:r>
          </a:p>
          <a:p>
            <a:pPr marL="285750" indent="-285750">
              <a:buFont typeface="Arial" panose="020B0604020202020204" pitchFamily="34" charset="0"/>
              <a:buChar char="•"/>
            </a:pPr>
            <a:r>
              <a:rPr lang="el-GR" sz="1600" dirty="0" smtClean="0"/>
              <a:t>Μετρήσεις για τις εσωτερικές συνθήκες (Θερμοκρασία, επίπεδο φωτεινότητας, </a:t>
            </a:r>
            <a:r>
              <a:rPr lang="el-GR" sz="1600" dirty="0" err="1" smtClean="0"/>
              <a:t>κτλ</a:t>
            </a:r>
            <a:r>
              <a:rPr lang="el-GR" sz="1600" dirty="0" smtClean="0"/>
              <a:t>) </a:t>
            </a:r>
            <a:endParaRPr lang="en-US" sz="1600" dirty="0" smtClean="0"/>
          </a:p>
          <a:p>
            <a:pPr marL="285750" indent="-285750" algn="just">
              <a:buFont typeface="Arial" panose="020B0604020202020204" pitchFamily="34" charset="0"/>
              <a:buChar char="•"/>
            </a:pPr>
            <a:r>
              <a:rPr lang="el-GR" sz="1600" dirty="0" smtClean="0"/>
              <a:t>Λεπτομερής ανάλυση των δεδομένων αυτών</a:t>
            </a:r>
          </a:p>
          <a:p>
            <a:pPr marL="285750" indent="-285750" algn="just">
              <a:buFont typeface="Arial" panose="020B0604020202020204" pitchFamily="34" charset="0"/>
              <a:buChar char="•"/>
            </a:pPr>
            <a:r>
              <a:rPr lang="el-GR" sz="1600" dirty="0" err="1" smtClean="0"/>
              <a:t>Μοντελοποίηση</a:t>
            </a:r>
            <a:r>
              <a:rPr lang="el-GR" sz="1600" dirty="0" smtClean="0"/>
              <a:t> του κτηρίου</a:t>
            </a:r>
          </a:p>
          <a:p>
            <a:pPr marL="285750" indent="-285750" algn="just">
              <a:buFont typeface="Arial" panose="020B0604020202020204" pitchFamily="34" charset="0"/>
              <a:buChar char="•"/>
            </a:pPr>
            <a:r>
              <a:rPr lang="el-GR" sz="1600" dirty="0" smtClean="0"/>
              <a:t>Προσαρμογή του μοντέλου στις πραγματικές καταναλώσεις </a:t>
            </a:r>
            <a:endParaRPr lang="el-GR" sz="1600" dirty="0"/>
          </a:p>
          <a:p>
            <a:pPr marL="285750" indent="-285750" algn="just">
              <a:buFont typeface="Arial" panose="020B0604020202020204" pitchFamily="34" charset="0"/>
              <a:buChar char="•"/>
            </a:pPr>
            <a:r>
              <a:rPr lang="el-GR" sz="1600" dirty="0" smtClean="0"/>
              <a:t>Σύγκριση των μοντέλων της υφιστάμενης κατάσταση με το προτεινόμενο σχέδιο ανακαίνισης </a:t>
            </a:r>
          </a:p>
        </p:txBody>
      </p:sp>
      <p:pic>
        <p:nvPicPr>
          <p:cNvPr id="1026" name="Picture 2" descr="Image result for energy aud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0836" y="2779959"/>
            <a:ext cx="1993164" cy="247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669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2185214"/>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οι </a:t>
            </a:r>
            <a:r>
              <a:rPr lang="el-GR" sz="1600" dirty="0"/>
              <a:t>απαιτήσεις  του </a:t>
            </a:r>
            <a:r>
              <a:rPr lang="el-GR" sz="1600" dirty="0" smtClean="0"/>
              <a:t>προγράμματος επιτυγχάνονται</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71%</a:t>
            </a:r>
            <a:endParaRPr lang="en-US" sz="1600" dirty="0" smtClean="0"/>
          </a:p>
          <a:p>
            <a:pPr marL="989013" lvl="2" indent="-354013">
              <a:lnSpc>
                <a:spcPct val="150000"/>
              </a:lnSpc>
              <a:buFont typeface="Arial" panose="020B0604020202020204" pitchFamily="34" charset="0"/>
              <a:buChar char="•"/>
              <a:defRPr/>
            </a:pPr>
            <a:r>
              <a:rPr lang="el-GR" sz="1600" dirty="0" smtClean="0"/>
              <a:t>Κάληψη κατανάλωσης από ΑΠΕ:</a:t>
            </a:r>
          </a:p>
          <a:p>
            <a:pPr marL="635000" lvl="2">
              <a:lnSpc>
                <a:spcPct val="150000"/>
              </a:lnSpc>
              <a:defRPr/>
            </a:pPr>
            <a:r>
              <a:rPr lang="el-GR" sz="1600" dirty="0"/>
              <a:t> </a:t>
            </a:r>
            <a:r>
              <a:rPr lang="el-GR" sz="1600" dirty="0" smtClean="0"/>
              <a:t>      </a:t>
            </a:r>
            <a:r>
              <a:rPr lang="en-US" sz="1600" dirty="0"/>
              <a:t>100% </a:t>
            </a:r>
            <a:r>
              <a:rPr lang="el-GR" sz="1600" dirty="0"/>
              <a:t>της ηλεκτρικής ενέργειας καλύπτεται από </a:t>
            </a:r>
            <a:r>
              <a:rPr lang="el-GR" sz="1600" dirty="0" smtClean="0"/>
              <a:t>ΦΒ</a:t>
            </a:r>
            <a:endParaRPr lang="en-US" sz="1600" dirty="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3103256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9" name="Rectangle 4"/>
          <p:cNvSpPr>
            <a:spLocks noChangeArrowheads="1"/>
          </p:cNvSpPr>
          <p:nvPr/>
        </p:nvSpPr>
        <p:spPr bwMode="auto">
          <a:xfrm>
            <a:off x="4694167" y="2578888"/>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Αερισμός/Νυχτερινός δροσιμός </a:t>
            </a:r>
            <a:endParaRPr lang="en-US" sz="1600" b="1" dirty="0" smtClean="0">
              <a:latin typeface="Candara" panose="020E0502030303020204" pitchFamily="34" charset="0"/>
            </a:endParaRPr>
          </a:p>
        </p:txBody>
      </p:sp>
      <p:sp>
        <p:nvSpPr>
          <p:cNvPr id="22" name="Seta para a direita 21"/>
          <p:cNvSpPr/>
          <p:nvPr/>
        </p:nvSpPr>
        <p:spPr>
          <a:xfrm rot="16200000">
            <a:off x="5014718" y="5716613"/>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458759" y="4354435"/>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3" name="Εικόνα 2"/>
          <p:cNvPicPr>
            <a:picLocks noChangeAspect="1"/>
          </p:cNvPicPr>
          <p:nvPr/>
        </p:nvPicPr>
        <p:blipFill>
          <a:blip r:embed="rId6"/>
          <a:stretch>
            <a:fillRect/>
          </a:stretch>
        </p:blipFill>
        <p:spPr>
          <a:xfrm>
            <a:off x="4388249" y="2969412"/>
            <a:ext cx="4728567" cy="1388547"/>
          </a:xfrm>
          <a:prstGeom prst="rect">
            <a:avLst/>
          </a:prstGeom>
        </p:spPr>
      </p:pic>
      <p:pic>
        <p:nvPicPr>
          <p:cNvPr id="4" name="Εικόνα 3"/>
          <p:cNvPicPr>
            <a:picLocks noChangeAspect="1"/>
          </p:cNvPicPr>
          <p:nvPr/>
        </p:nvPicPr>
        <p:blipFill>
          <a:blip r:embed="rId7"/>
          <a:stretch>
            <a:fillRect/>
          </a:stretch>
        </p:blipFill>
        <p:spPr>
          <a:xfrm>
            <a:off x="107504" y="4451497"/>
            <a:ext cx="5694333" cy="1213427"/>
          </a:xfrm>
          <a:prstGeom prst="rect">
            <a:avLst/>
          </a:prstGeom>
        </p:spPr>
      </p:pic>
      <p:sp>
        <p:nvSpPr>
          <p:cNvPr id="24" name="Rectangle 4"/>
          <p:cNvSpPr>
            <a:spLocks noChangeArrowheads="1"/>
          </p:cNvSpPr>
          <p:nvPr/>
        </p:nvSpPr>
        <p:spPr bwMode="auto">
          <a:xfrm>
            <a:off x="481525" y="3965689"/>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Φωτισμός</a:t>
            </a:r>
            <a:endParaRPr lang="en-US" sz="1600" b="1" dirty="0" smtClean="0">
              <a:latin typeface="Candara" panose="020E0502030303020204" pitchFamily="34" charset="0"/>
            </a:endParaRPr>
          </a:p>
        </p:txBody>
      </p:sp>
    </p:spTree>
    <p:extLst>
      <p:ext uri="{BB962C8B-B14F-4D97-AF65-F5344CB8AC3E}">
        <p14:creationId xmlns:p14="http://schemas.microsoft.com/office/powerpoint/2010/main" val="33164354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4572000" y="2492896"/>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θέρμανσης-ψήξης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305780" y="3897133"/>
            <a:ext cx="4248472"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Ενεργειακής Διαχείρισης </a:t>
            </a:r>
            <a:endParaRPr lang="en-US" sz="1600" b="1" dirty="0" smtClean="0">
              <a:latin typeface="Candara" panose="020E0502030303020204" pitchFamily="34" charset="0"/>
            </a:endParaRPr>
          </a:p>
        </p:txBody>
      </p:sp>
      <p:sp>
        <p:nvSpPr>
          <p:cNvPr id="23" name="Seta para a direita 22"/>
          <p:cNvSpPr/>
          <p:nvPr/>
        </p:nvSpPr>
        <p:spPr>
          <a:xfrm rot="16200000">
            <a:off x="8543110" y="4075399"/>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24" name="Seta para a direita 22"/>
          <p:cNvSpPr/>
          <p:nvPr/>
        </p:nvSpPr>
        <p:spPr>
          <a:xfrm rot="16200000">
            <a:off x="5950822" y="5657764"/>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Εικόνα 3"/>
          <p:cNvPicPr>
            <a:picLocks noChangeAspect="1"/>
          </p:cNvPicPr>
          <p:nvPr/>
        </p:nvPicPr>
        <p:blipFill>
          <a:blip r:embed="rId6"/>
          <a:stretch>
            <a:fillRect/>
          </a:stretch>
        </p:blipFill>
        <p:spPr>
          <a:xfrm>
            <a:off x="4213873" y="2879159"/>
            <a:ext cx="4822623" cy="1164597"/>
          </a:xfrm>
          <a:prstGeom prst="rect">
            <a:avLst/>
          </a:prstGeom>
        </p:spPr>
      </p:pic>
      <p:pic>
        <p:nvPicPr>
          <p:cNvPr id="5" name="Εικόνα 4"/>
          <p:cNvPicPr>
            <a:picLocks noChangeAspect="1"/>
          </p:cNvPicPr>
          <p:nvPr/>
        </p:nvPicPr>
        <p:blipFill>
          <a:blip r:embed="rId7"/>
          <a:stretch>
            <a:fillRect/>
          </a:stretch>
        </p:blipFill>
        <p:spPr>
          <a:xfrm>
            <a:off x="0" y="4329687"/>
            <a:ext cx="6481459" cy="1292798"/>
          </a:xfrm>
          <a:prstGeom prst="rect">
            <a:avLst/>
          </a:prstGeom>
        </p:spPr>
      </p:pic>
      <p:sp>
        <p:nvSpPr>
          <p:cNvPr id="28"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Tree>
    <p:extLst>
      <p:ext uri="{BB962C8B-B14F-4D97-AF65-F5344CB8AC3E}">
        <p14:creationId xmlns:p14="http://schemas.microsoft.com/office/powerpoint/2010/main" val="27793129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344979" y="2557694"/>
            <a:ext cx="7560840" cy="584775"/>
          </a:xfrm>
          <a:prstGeom prst="rect">
            <a:avLst/>
          </a:prstGeom>
          <a:noFill/>
          <a:ln w="38100" cmpd="dbl">
            <a:noFill/>
            <a:miter lim="800000"/>
            <a:headEnd/>
            <a:tailEnd/>
          </a:ln>
        </p:spPr>
        <p:txBody>
          <a:bodyPr wrap="square">
            <a:spAutoFit/>
          </a:bodyPr>
          <a:lstStyle/>
          <a:p>
            <a:r>
              <a:rPr lang="el-GR" sz="1600" dirty="0" smtClean="0"/>
              <a:t>Συνολικά η εξοικονόμιση ενέργειας που επιτυγχανεται  (ανακαίνιση  και ΑΠΕ) είναι 100%</a:t>
            </a:r>
            <a:endParaRPr lang="pt-PT" sz="1600" dirty="0"/>
          </a:p>
          <a:p>
            <a:r>
              <a:rPr lang="en-US" sz="1600" dirty="0" smtClean="0"/>
              <a:t>	</a:t>
            </a:r>
            <a:endParaRPr lang="en-US" sz="1600" dirty="0"/>
          </a:p>
        </p:txBody>
      </p:sp>
      <p:graphicFrame>
        <p:nvGraphicFramePr>
          <p:cNvPr id="4" name="Tabela 3"/>
          <p:cNvGraphicFramePr>
            <a:graphicFrameLocks noGrp="1"/>
          </p:cNvGraphicFramePr>
          <p:nvPr>
            <p:extLst>
              <p:ext uri="{D42A27DB-BD31-4B8C-83A1-F6EECF244321}">
                <p14:modId xmlns:p14="http://schemas.microsoft.com/office/powerpoint/2010/main" val="63266572"/>
              </p:ext>
            </p:extLst>
          </p:nvPr>
        </p:nvGraphicFramePr>
        <p:xfrm>
          <a:off x="395536" y="2996952"/>
          <a:ext cx="7992887" cy="1198790"/>
        </p:xfrm>
        <a:graphic>
          <a:graphicData uri="http://schemas.openxmlformats.org/drawingml/2006/table">
            <a:tbl>
              <a:tblPr firstRow="1" firstCol="1" bandRow="1"/>
              <a:tblGrid>
                <a:gridCol w="1800200">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363459">
                  <a:extLst>
                    <a:ext uri="{9D8B030D-6E8A-4147-A177-3AD203B41FA5}">
                      <a16:colId xmlns:a16="http://schemas.microsoft.com/office/drawing/2014/main" xmlns="" val="20003"/>
                    </a:ext>
                  </a:extLst>
                </a:gridCol>
                <a:gridCol w="1444852"/>
              </a:tblGrid>
              <a:tr h="766742">
                <a:tc>
                  <a:txBody>
                    <a:bodyPr/>
                    <a:lstStyle/>
                    <a:p>
                      <a:pPr algn="ctr">
                        <a:lnSpc>
                          <a:spcPct val="115000"/>
                        </a:lnSpc>
                        <a:spcAft>
                          <a:spcPts val="0"/>
                        </a:spcAft>
                      </a:pPr>
                      <a:r>
                        <a:rPr lang="en-GB" sz="14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Τελικής</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Ενέργειας</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Παραγωγή Ενέργειας</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Ενεργειακή Παραγωγή</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kern="12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Πλεονάζουσα Ενέργεια </a:t>
                      </a: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b="1" kern="12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432048">
                <a:tc>
                  <a:txBody>
                    <a:bodyPr/>
                    <a:lstStyle/>
                    <a:p>
                      <a:pPr algn="just">
                        <a:lnSpc>
                          <a:spcPct val="115000"/>
                        </a:lnSpc>
                        <a:spcAft>
                          <a:spcPts val="0"/>
                        </a:spcAft>
                      </a:pPr>
                      <a:r>
                        <a:rPr lang="el-GR" sz="14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Σχέδιο ανακαίνισης Γ’</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8.882</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37.310</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100</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pt-PT" sz="14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28.428</a:t>
                      </a:r>
                      <a:endParaRPr lang="pt-PT" sz="1400" kern="12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bl>
          </a:graphicData>
        </a:graphic>
      </p:graphicFrame>
      <p:sp>
        <p:nvSpPr>
          <p:cNvPr id="5" name="CaixaDeTexto 4"/>
          <p:cNvSpPr txBox="1"/>
          <p:nvPr/>
        </p:nvSpPr>
        <p:spPr>
          <a:xfrm>
            <a:off x="14012" y="4437112"/>
            <a:ext cx="8967363" cy="1384995"/>
          </a:xfrm>
          <a:prstGeom prst="rect">
            <a:avLst/>
          </a:prstGeom>
          <a:noFill/>
        </p:spPr>
        <p:txBody>
          <a:bodyPr wrap="square" rtlCol="0">
            <a:spAutoFit/>
          </a:bodyPr>
          <a:lstStyle/>
          <a:p>
            <a:pPr algn="just"/>
            <a:r>
              <a:rPr lang="el-GR" sz="1400" dirty="0" smtClean="0"/>
              <a:t>Τα αποτελέσματα αξιολογήθηκαν επίσης από την άποψη της πρωτογενής ενέργειας και εκπομπών CO</a:t>
            </a:r>
            <a:r>
              <a:rPr lang="el-GR" sz="1400" baseline="-25000" dirty="0" smtClean="0"/>
              <a:t>2</a:t>
            </a:r>
            <a:r>
              <a:rPr lang="el-GR" sz="1400" dirty="0" smtClean="0"/>
              <a:t> λαμβάνοντας υπόψη τους ακόλουθους συντελεστές μετατροπής που λαμβάνονται από το ελληνικό κανονισμό για την ενεργειακή απόδοση των κτηρίων: </a:t>
            </a:r>
          </a:p>
          <a:p>
            <a:pPr algn="just"/>
            <a:endParaRPr lang="el-GR" sz="1400" dirty="0" smtClean="0"/>
          </a:p>
          <a:p>
            <a:pPr algn="just">
              <a:buFont typeface="Arial" pitchFamily="34" charset="0"/>
              <a:buChar char="•"/>
            </a:pPr>
            <a:r>
              <a:rPr lang="el-GR" sz="1400" dirty="0" smtClean="0"/>
              <a:t> ηλεκτρική ενέργεια σε πρωτογενή ενέργεια – 2,9</a:t>
            </a:r>
          </a:p>
          <a:p>
            <a:pPr algn="just">
              <a:buFont typeface="Arial" pitchFamily="34" charset="0"/>
              <a:buChar char="•"/>
            </a:pPr>
            <a:r>
              <a:rPr lang="el-GR" sz="1400" dirty="0" smtClean="0"/>
              <a:t> </a:t>
            </a:r>
            <a:r>
              <a:rPr lang="el-GR" sz="1400" dirty="0"/>
              <a:t>εκπομπές CO</a:t>
            </a:r>
            <a:r>
              <a:rPr lang="el-GR" sz="1400" baseline="-25000" dirty="0"/>
              <a:t>2</a:t>
            </a:r>
            <a:r>
              <a:rPr lang="el-GR" sz="1400" dirty="0"/>
              <a:t> </a:t>
            </a:r>
            <a:r>
              <a:rPr lang="el-GR" sz="1400" dirty="0" smtClean="0"/>
              <a:t>για την ηλεκτρική ενέργεια – 0,989 kg / </a:t>
            </a:r>
            <a:r>
              <a:rPr lang="el-GR" sz="1400" dirty="0" err="1" smtClean="0"/>
              <a:t>kWh</a:t>
            </a:r>
            <a:endParaRPr lang="el-GR" sz="1400" dirty="0" smtClean="0"/>
          </a:p>
        </p:txBody>
      </p:sp>
      <p:sp>
        <p:nvSpPr>
          <p:cNvPr id="20" name="Seta para a direita 19"/>
          <p:cNvSpPr/>
          <p:nvPr/>
        </p:nvSpPr>
        <p:spPr>
          <a:xfrm rot="10800000">
            <a:off x="8541437" y="3807750"/>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7"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Tree>
    <p:extLst>
      <p:ext uri="{BB962C8B-B14F-4D97-AF65-F5344CB8AC3E}">
        <p14:creationId xmlns:p14="http://schemas.microsoft.com/office/powerpoint/2010/main" val="3913003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
        <p:nvSpPr>
          <p:cNvPr id="21" name="Rectangle 4"/>
          <p:cNvSpPr>
            <a:spLocks noChangeArrowheads="1"/>
          </p:cNvSpPr>
          <p:nvPr/>
        </p:nvSpPr>
        <p:spPr bwMode="auto">
          <a:xfrm>
            <a:off x="969717" y="2636912"/>
            <a:ext cx="6986659" cy="584775"/>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100</a:t>
            </a:r>
            <a:r>
              <a:rPr lang="en-GB" sz="1600" dirty="0" smtClean="0"/>
              <a:t>% </a:t>
            </a:r>
            <a:r>
              <a:rPr lang="el-GR" sz="1600" dirty="0" smtClean="0"/>
              <a:t> εξοικονόμηση τελικής ενέργειας,</a:t>
            </a:r>
            <a:r>
              <a:rPr lang="en-GB" sz="1600" dirty="0" smtClean="0"/>
              <a:t> </a:t>
            </a:r>
            <a:r>
              <a:rPr lang="el-GR" sz="1600" dirty="0" smtClean="0"/>
              <a:t>100</a:t>
            </a:r>
            <a:r>
              <a:rPr lang="en-GB" sz="1600" dirty="0" smtClean="0"/>
              <a:t>% </a:t>
            </a:r>
            <a:r>
              <a:rPr lang="el-GR" sz="1600" dirty="0" smtClean="0"/>
              <a:t> εξοικονόμηση πρωτογενούς ενέργειας  και 100</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sp>
        <p:nvSpPr>
          <p:cNvPr id="3" name="Ορθογώνιο 2"/>
          <p:cNvSpPr/>
          <p:nvPr/>
        </p:nvSpPr>
        <p:spPr>
          <a:xfrm>
            <a:off x="969717" y="5384831"/>
            <a:ext cx="7211680" cy="615553"/>
          </a:xfrm>
          <a:prstGeom prst="rect">
            <a:avLst/>
          </a:prstGeom>
        </p:spPr>
        <p:txBody>
          <a:bodyPr wrap="square">
            <a:spAutoFit/>
          </a:bodyPr>
          <a:lstStyle/>
          <a:p>
            <a:r>
              <a:rPr lang="el-GR" dirty="0" smtClean="0"/>
              <a:t>* </a:t>
            </a:r>
            <a:r>
              <a:rPr lang="el-GR" sz="1600" dirty="0" smtClean="0"/>
              <a:t>Το </a:t>
            </a:r>
            <a:r>
              <a:rPr lang="el-GR" sz="1600" dirty="0"/>
              <a:t>πλεόνασμα ενέργειας (</a:t>
            </a:r>
            <a:r>
              <a:rPr lang="el-GR" sz="1600" dirty="0" smtClean="0"/>
              <a:t>28.428 </a:t>
            </a:r>
            <a:r>
              <a:rPr lang="el-GR" sz="1600" dirty="0" err="1"/>
              <a:t>kWh</a:t>
            </a:r>
            <a:r>
              <a:rPr lang="el-GR" sz="1600" dirty="0"/>
              <a:t>/έτος) θα χρησιμοποιηθεί για τις υπόλοιπες </a:t>
            </a:r>
            <a:r>
              <a:rPr lang="el-GR" sz="1600" dirty="0" smtClean="0"/>
              <a:t>       χρήσεις </a:t>
            </a:r>
            <a:r>
              <a:rPr lang="el-GR" sz="1600" dirty="0"/>
              <a:t>που προαναφέρθηκαν. </a:t>
            </a:r>
            <a:endParaRPr lang="en-US" sz="1600" dirty="0"/>
          </a:p>
        </p:txBody>
      </p:sp>
      <p:sp>
        <p:nvSpPr>
          <p:cNvPr id="19" name="Seta para a direita 15"/>
          <p:cNvSpPr/>
          <p:nvPr/>
        </p:nvSpPr>
        <p:spPr>
          <a:xfrm rot="10800000">
            <a:off x="8494068" y="485681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16"/>
          <p:cNvSpPr/>
          <p:nvPr/>
        </p:nvSpPr>
        <p:spPr>
          <a:xfrm>
            <a:off x="306003" y="485681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Tabela 6"/>
          <p:cNvGraphicFramePr>
            <a:graphicFrameLocks noGrp="1"/>
          </p:cNvGraphicFramePr>
          <p:nvPr>
            <p:extLst>
              <p:ext uri="{D42A27DB-BD31-4B8C-83A1-F6EECF244321}">
                <p14:modId xmlns:p14="http://schemas.microsoft.com/office/powerpoint/2010/main" val="334084407"/>
              </p:ext>
            </p:extLst>
          </p:nvPr>
        </p:nvGraphicFramePr>
        <p:xfrm>
          <a:off x="731374" y="3292070"/>
          <a:ext cx="7688366" cy="1938603"/>
        </p:xfrm>
        <a:graphic>
          <a:graphicData uri="http://schemas.openxmlformats.org/drawingml/2006/table">
            <a:tbl>
              <a:tblPr firstRow="1" firstCol="1" bandRow="1"/>
              <a:tblGrid>
                <a:gridCol w="1377579">
                  <a:extLst>
                    <a:ext uri="{9D8B030D-6E8A-4147-A177-3AD203B41FA5}">
                      <a16:colId xmlns="" xmlns:a16="http://schemas.microsoft.com/office/drawing/2014/main" val="20000"/>
                    </a:ext>
                  </a:extLst>
                </a:gridCol>
                <a:gridCol w="1542637">
                  <a:extLst>
                    <a:ext uri="{9D8B030D-6E8A-4147-A177-3AD203B41FA5}">
                      <a16:colId xmlns="" xmlns:a16="http://schemas.microsoft.com/office/drawing/2014/main" val="20001"/>
                    </a:ext>
                  </a:extLst>
                </a:gridCol>
                <a:gridCol w="1542637">
                  <a:extLst>
                    <a:ext uri="{9D8B030D-6E8A-4147-A177-3AD203B41FA5}">
                      <a16:colId xmlns="" xmlns:a16="http://schemas.microsoft.com/office/drawing/2014/main" val="20002"/>
                    </a:ext>
                  </a:extLst>
                </a:gridCol>
                <a:gridCol w="1682877">
                  <a:extLst>
                    <a:ext uri="{9D8B030D-6E8A-4147-A177-3AD203B41FA5}">
                      <a16:colId xmlns="" xmlns:a16="http://schemas.microsoft.com/office/drawing/2014/main" val="20003"/>
                    </a:ext>
                  </a:extLst>
                </a:gridCol>
                <a:gridCol w="1542636">
                  <a:extLst>
                    <a:ext uri="{9D8B030D-6E8A-4147-A177-3AD203B41FA5}">
                      <a16:colId xmlns="" xmlns:a16="http://schemas.microsoft.com/office/drawing/2014/main" val="20004"/>
                    </a:ext>
                  </a:extLst>
                </a:gridCol>
              </a:tblGrid>
              <a:tr h="624079">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Πρωτογενής Ενέργεια</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442098">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30.160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97</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87.464</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29.828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30.160+ 28.428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97+ 91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87.464+ 82.441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29.828+ 28.115</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07780541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graphicFrame>
        <p:nvGraphicFramePr>
          <p:cNvPr id="17" name="Γράφημα 16"/>
          <p:cNvGraphicFramePr>
            <a:graphicFrameLocks/>
          </p:cNvGraphicFramePr>
          <p:nvPr>
            <p:extLst>
              <p:ext uri="{D42A27DB-BD31-4B8C-83A1-F6EECF244321}">
                <p14:modId xmlns:p14="http://schemas.microsoft.com/office/powerpoint/2010/main" val="2604464453"/>
              </p:ext>
            </p:extLst>
          </p:nvPr>
        </p:nvGraphicFramePr>
        <p:xfrm>
          <a:off x="395536" y="2727218"/>
          <a:ext cx="5400600" cy="304981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2"/>
          <p:cNvSpPr>
            <a:spLocks noChangeArrowheads="1"/>
          </p:cNvSpPr>
          <p:nvPr/>
        </p:nvSpPr>
        <p:spPr bwMode="auto">
          <a:xfrm>
            <a:off x="6156176" y="2844935"/>
            <a:ext cx="2628900" cy="2895281"/>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a:solidFill>
                  <a:schemeClr val="tx1"/>
                </a:solidFill>
              </a:rPr>
              <a:t>403,6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a:spcBef>
                <a:spcPct val="0"/>
              </a:spcBef>
              <a:buSzPct val="45000"/>
              <a:defRPr/>
            </a:pPr>
            <a:r>
              <a:rPr lang="en-US" altLang="el-GR" sz="1400" baseline="30000" dirty="0" smtClean="0">
                <a:solidFill>
                  <a:schemeClr val="tx1"/>
                </a:solidFill>
              </a:rPr>
              <a:t>		</a:t>
            </a:r>
            <a:r>
              <a:rPr lang="el-GR" altLang="el-GR" sz="1400" dirty="0" smtClean="0">
                <a:solidFill>
                  <a:schemeClr val="tx1"/>
                </a:solidFill>
              </a:rPr>
              <a:t>πλεονάζουσα ενεργ. ΦΒ </a:t>
            </a:r>
            <a:r>
              <a:rPr lang="en-GB" altLang="el-GR" sz="1400" dirty="0"/>
              <a:t>94,5 </a:t>
            </a:r>
            <a:r>
              <a:rPr lang="en-GB" altLang="el-GR" sz="1400" dirty="0" smtClean="0"/>
              <a:t>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316,8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a:t>93,3 </a:t>
            </a:r>
            <a:r>
              <a:rPr lang="en-GB" altLang="el-GR" sz="1400" dirty="0" smtClean="0"/>
              <a:t>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363,1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US" altLang="el-GR" sz="1400" dirty="0">
                <a:solidFill>
                  <a:schemeClr val="tx1"/>
                </a:solidFill>
              </a:rPr>
              <a:t>92,2</a:t>
            </a:r>
            <a:r>
              <a:rPr lang="en-GB" altLang="el-GR" sz="1400" dirty="0" smtClean="0"/>
              <a:t>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277,3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US" altLang="el-GR" sz="1400" dirty="0">
                <a:solidFill>
                  <a:schemeClr val="tx1"/>
                </a:solidFill>
              </a:rPr>
              <a:t>91,3</a:t>
            </a:r>
            <a:r>
              <a:rPr lang="en-GB" altLang="el-GR" sz="1400" dirty="0" smtClean="0"/>
              <a:t> kWh/m</a:t>
            </a:r>
            <a:r>
              <a:rPr lang="en-GB" altLang="el-GR" sz="1400" baseline="30000" dirty="0" smtClean="0"/>
              <a:t>2</a:t>
            </a:r>
            <a:endParaRPr lang="en-GB" altLang="el-GR" sz="1400" dirty="0" smtClean="0"/>
          </a:p>
        </p:txBody>
      </p:sp>
    </p:spTree>
    <p:extLst>
      <p:ext uri="{BB962C8B-B14F-4D97-AF65-F5344CB8AC3E}">
        <p14:creationId xmlns:p14="http://schemas.microsoft.com/office/powerpoint/2010/main" val="2777809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995341066"/>
              </p:ext>
            </p:extLst>
          </p:nvPr>
        </p:nvGraphicFramePr>
        <p:xfrm>
          <a:off x="1547664" y="2604628"/>
          <a:ext cx="5862024" cy="2346188"/>
        </p:xfrm>
        <a:graphic>
          <a:graphicData uri="http://schemas.openxmlformats.org/drawingml/2006/table">
            <a:tbl>
              <a:tblPr/>
              <a:tblGrid>
                <a:gridCol w="3999073"/>
                <a:gridCol w="1862951"/>
              </a:tblGrid>
              <a:tr h="479980">
                <a:tc>
                  <a:txBody>
                    <a:bodyPr/>
                    <a:lstStyle/>
                    <a:p>
                      <a:pPr algn="just">
                        <a:lnSpc>
                          <a:spcPct val="130000"/>
                        </a:lnSpc>
                        <a:spcBef>
                          <a:spcPts val="100"/>
                        </a:spcBef>
                        <a:spcAft>
                          <a:spcPts val="100"/>
                        </a:spcAft>
                      </a:pPr>
                      <a:r>
                        <a:rPr lang="el-GR" sz="1400" b="1" dirty="0">
                          <a:solidFill>
                            <a:srgbClr val="FFFFFF"/>
                          </a:solidFill>
                          <a:latin typeface="+mn-lt"/>
                          <a:ea typeface="MS Mincho"/>
                          <a:cs typeface="Times New Roman"/>
                        </a:rPr>
                        <a:t>ΕΠΕΝΔΥΣΕΙΣ</a:t>
                      </a:r>
                      <a:endParaRPr lang="el-GR" sz="14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r">
                        <a:lnSpc>
                          <a:spcPct val="130000"/>
                        </a:lnSpc>
                        <a:spcBef>
                          <a:spcPts val="100"/>
                        </a:spcBef>
                        <a:spcAft>
                          <a:spcPts val="100"/>
                        </a:spcAft>
                      </a:pPr>
                      <a:r>
                        <a:rPr lang="pt-PT" sz="1400" b="1">
                          <a:solidFill>
                            <a:srgbClr val="FFFFFF"/>
                          </a:solidFill>
                          <a:latin typeface="+mn-lt"/>
                          <a:ea typeface="MS Mincho"/>
                          <a:cs typeface="Arial"/>
                        </a:rPr>
                        <a:t>€</a:t>
                      </a:r>
                      <a:endParaRPr lang="el-GR" sz="14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64120">
                <a:tc>
                  <a:txBody>
                    <a:bodyPr/>
                    <a:lstStyle/>
                    <a:p>
                      <a:pPr marL="0" marR="0" algn="just">
                        <a:lnSpc>
                          <a:spcPct val="130000"/>
                        </a:lnSpc>
                        <a:spcBef>
                          <a:spcPts val="100"/>
                        </a:spcBef>
                        <a:spcAft>
                          <a:spcPts val="100"/>
                        </a:spcAft>
                      </a:pPr>
                      <a:r>
                        <a:rPr lang="en-US" sz="1200" b="1" dirty="0">
                          <a:effectLst/>
                          <a:latin typeface="Arial" panose="020B0604020202020204" pitchFamily="34" charset="0"/>
                          <a:ea typeface="MS Mincho"/>
                          <a:cs typeface="Times New Roman" panose="02020603050405020304" pitchFamily="18" charset="0"/>
                        </a:rPr>
                        <a:t>HVAC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21</a:t>
                      </a:r>
                      <a:r>
                        <a:rPr lang="el-GR" sz="1200" b="0" dirty="0">
                          <a:effectLst/>
                          <a:latin typeface="Arial" panose="020B0604020202020204" pitchFamily="34" charset="0"/>
                          <a:ea typeface="MS Mincho"/>
                          <a:cs typeface="Arial" panose="020B0604020202020204" pitchFamily="34" charset="0"/>
                        </a:rPr>
                        <a:t>.</a:t>
                      </a:r>
                      <a:r>
                        <a:rPr lang="en-US" sz="1200" b="0" dirty="0">
                          <a:effectLst/>
                          <a:latin typeface="Arial" panose="020B0604020202020204" pitchFamily="34" charset="0"/>
                          <a:ea typeface="MS Mincho"/>
                          <a:cs typeface="Arial" panose="020B0604020202020204" pitchFamily="34" charset="0"/>
                        </a:rPr>
                        <a:t>550</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en-GB" sz="1200" b="1" dirty="0" err="1">
                          <a:effectLst/>
                          <a:latin typeface="Arial" panose="020B0604020202020204" pitchFamily="34" charset="0"/>
                          <a:ea typeface="MS Mincho"/>
                          <a:cs typeface="Times New Roman" panose="02020603050405020304" pitchFamily="18" charset="0"/>
                        </a:rPr>
                        <a:t>Συστ</a:t>
                      </a:r>
                      <a:r>
                        <a:rPr lang="el-GR" sz="1200" b="1" dirty="0" err="1">
                          <a:effectLst/>
                          <a:latin typeface="Arial" panose="020B0604020202020204" pitchFamily="34" charset="0"/>
                          <a:ea typeface="MS Mincho"/>
                          <a:cs typeface="Times New Roman" panose="02020603050405020304" pitchFamily="18" charset="0"/>
                        </a:rPr>
                        <a:t>ήματα</a:t>
                      </a:r>
                      <a:r>
                        <a:rPr lang="el-GR" sz="1200" b="1" dirty="0">
                          <a:effectLst/>
                          <a:latin typeface="Arial" panose="020B0604020202020204" pitchFamily="34" charset="0"/>
                          <a:ea typeface="MS Mincho"/>
                          <a:cs typeface="Times New Roman" panose="02020603050405020304" pitchFamily="18" charset="0"/>
                        </a:rPr>
                        <a:t> φωτισμού</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4.041</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64120">
                <a:tc>
                  <a:txBody>
                    <a:bodyPr/>
                    <a:lstStyle/>
                    <a:p>
                      <a:pPr marL="0" marR="0" algn="just">
                        <a:lnSpc>
                          <a:spcPct val="130000"/>
                        </a:lnSpc>
                        <a:spcBef>
                          <a:spcPts val="100"/>
                        </a:spcBef>
                        <a:spcAft>
                          <a:spcPts val="100"/>
                        </a:spcAft>
                      </a:pPr>
                      <a:r>
                        <a:rPr lang="en-GB" sz="1200" b="1" dirty="0" err="1">
                          <a:effectLst/>
                          <a:latin typeface="Arial" panose="020B0604020202020204" pitchFamily="34" charset="0"/>
                          <a:ea typeface="MS Mincho"/>
                          <a:cs typeface="Times New Roman" panose="02020603050405020304" pitchFamily="18" charset="0"/>
                        </a:rPr>
                        <a:t>Αν</a:t>
                      </a:r>
                      <a:r>
                        <a:rPr lang="en-GB" sz="1200" b="1" dirty="0">
                          <a:effectLst/>
                          <a:latin typeface="Arial" panose="020B0604020202020204" pitchFamily="34" charset="0"/>
                          <a:ea typeface="MS Mincho"/>
                          <a:cs typeface="Times New Roman" panose="02020603050405020304" pitchFamily="18" charset="0"/>
                        </a:rPr>
                        <a:t>ανε</a:t>
                      </a:r>
                      <a:r>
                        <a:rPr lang="el-GR" sz="1200" b="1" dirty="0" err="1">
                          <a:effectLst/>
                          <a:latin typeface="Arial" panose="020B0604020202020204" pitchFamily="34" charset="0"/>
                          <a:ea typeface="MS Mincho"/>
                          <a:cs typeface="Times New Roman" panose="02020603050405020304" pitchFamily="18" charset="0"/>
                        </a:rPr>
                        <a:t>ώσιμες</a:t>
                      </a:r>
                      <a:r>
                        <a:rPr lang="el-GR" sz="1200" b="1" dirty="0">
                          <a:effectLst/>
                          <a:latin typeface="Arial" panose="020B0604020202020204" pitchFamily="34" charset="0"/>
                          <a:ea typeface="MS Mincho"/>
                          <a:cs typeface="Times New Roman" panose="02020603050405020304" pitchFamily="18" charset="0"/>
                        </a:rPr>
                        <a:t> ενέργειες</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45.977</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el-GR" sz="1200" b="1" dirty="0">
                          <a:effectLst/>
                          <a:latin typeface="Arial" panose="020B0604020202020204" pitchFamily="34" charset="0"/>
                          <a:ea typeface="MS Mincho"/>
                          <a:cs typeface="Arial" panose="020B0604020202020204" pitchFamily="34" charset="0"/>
                        </a:rPr>
                        <a:t>Νυχτερινός αερισμός</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3.874</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64120">
                <a:tc>
                  <a:txBody>
                    <a:bodyPr/>
                    <a:lstStyle/>
                    <a:p>
                      <a:pPr marL="0" marR="0" algn="just">
                        <a:lnSpc>
                          <a:spcPct val="130000"/>
                        </a:lnSpc>
                        <a:spcBef>
                          <a:spcPts val="100"/>
                        </a:spcBef>
                        <a:spcAft>
                          <a:spcPts val="100"/>
                        </a:spcAft>
                      </a:pPr>
                      <a:r>
                        <a:rPr lang="pt-PT" sz="1200" b="1" dirty="0">
                          <a:effectLst/>
                          <a:latin typeface="Arial" panose="020B0604020202020204" pitchFamily="34" charset="0"/>
                          <a:ea typeface="MS Mincho"/>
                          <a:cs typeface="Arial" panose="020B0604020202020204" pitchFamily="34" charset="0"/>
                        </a:rPr>
                        <a:t>Σ</a:t>
                      </a:r>
                      <a:r>
                        <a:rPr lang="el-GR" sz="1200" b="1" dirty="0" err="1">
                          <a:effectLst/>
                          <a:latin typeface="Arial" panose="020B0604020202020204" pitchFamily="34" charset="0"/>
                          <a:ea typeface="MS Mincho"/>
                          <a:cs typeface="Arial" panose="020B0604020202020204" pitchFamily="34" charset="0"/>
                        </a:rPr>
                        <a:t>ύστημα</a:t>
                      </a:r>
                      <a:r>
                        <a:rPr lang="el-GR" sz="1200" b="1" dirty="0">
                          <a:effectLst/>
                          <a:latin typeface="Arial" panose="020B0604020202020204" pitchFamily="34" charset="0"/>
                          <a:ea typeface="MS Mincho"/>
                          <a:cs typeface="Arial" panose="020B0604020202020204" pitchFamily="34" charset="0"/>
                        </a:rPr>
                        <a:t> ελέγχου</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10.824</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pt-PT" sz="1200" b="1" dirty="0">
                          <a:effectLst/>
                          <a:latin typeface="Arial" panose="020B0604020202020204" pitchFamily="34" charset="0"/>
                          <a:ea typeface="MS Mincho"/>
                          <a:cs typeface="Arial" panose="020B0604020202020204" pitchFamily="34" charset="0"/>
                        </a:rPr>
                        <a:t>Συνολικ</a:t>
                      </a:r>
                      <a:r>
                        <a:rPr lang="el-GR" sz="1200" b="1" dirty="0">
                          <a:effectLst/>
                          <a:latin typeface="Arial" panose="020B0604020202020204" pitchFamily="34" charset="0"/>
                          <a:ea typeface="MS Mincho"/>
                          <a:cs typeface="Arial" panose="020B0604020202020204" pitchFamily="34" charset="0"/>
                        </a:rPr>
                        <a:t>ή επένδυση</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86</a:t>
                      </a:r>
                      <a:r>
                        <a:rPr lang="el-GR" sz="1200" b="0" dirty="0">
                          <a:effectLst/>
                          <a:latin typeface="Arial" panose="020B0604020202020204" pitchFamily="34" charset="0"/>
                          <a:ea typeface="MS Mincho"/>
                          <a:cs typeface="Arial" panose="020B0604020202020204" pitchFamily="34" charset="0"/>
                        </a:rPr>
                        <a:t>.</a:t>
                      </a:r>
                      <a:r>
                        <a:rPr lang="en-US" sz="1200" b="0" dirty="0">
                          <a:effectLst/>
                          <a:latin typeface="Arial" panose="020B0604020202020204" pitchFamily="34" charset="0"/>
                          <a:ea typeface="MS Mincho"/>
                          <a:cs typeface="Arial" panose="020B0604020202020204" pitchFamily="34" charset="0"/>
                        </a:rPr>
                        <a:t>266</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1488">
                <a:tc gridSpan="2">
                  <a:txBody>
                    <a:bodyPr/>
                    <a:lstStyle/>
                    <a:p>
                      <a:pPr algn="just">
                        <a:lnSpc>
                          <a:spcPct val="130000"/>
                        </a:lnSpc>
                        <a:spcAft>
                          <a:spcPts val="0"/>
                        </a:spcAft>
                      </a:pPr>
                      <a:r>
                        <a:rPr lang="el-GR" sz="1200" b="1" i="1" dirty="0">
                          <a:solidFill>
                            <a:srgbClr val="0765AF"/>
                          </a:solidFill>
                          <a:latin typeface="+mn-lt"/>
                          <a:ea typeface="MS Mincho"/>
                          <a:cs typeface="Arial"/>
                        </a:rPr>
                        <a:t>Στα ποσά συμπεριλαμβάνεται ΦΠΑ 23%.</a:t>
                      </a:r>
                      <a:endParaRPr lang="el-GR" sz="1200" dirty="0">
                        <a:latin typeface="+mn-lt"/>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endParaRPr lang="el-GR"/>
                    </a:p>
                  </a:txBody>
                  <a:tcPr/>
                </a:tc>
              </a:tr>
            </a:tbl>
          </a:graphicData>
        </a:graphic>
      </p:graphicFrame>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301057" name="Rectangle 1"/>
          <p:cNvSpPr>
            <a:spLocks noChangeArrowheads="1"/>
          </p:cNvSpPr>
          <p:nvPr/>
        </p:nvSpPr>
        <p:spPr bwMode="auto">
          <a:xfrm>
            <a:off x="1475656" y="5174321"/>
            <a:ext cx="59766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1400" dirty="0"/>
              <a:t> </a:t>
            </a:r>
            <a:r>
              <a:rPr lang="el-GR" sz="1400" dirty="0" smtClean="0"/>
              <a:t>Το </a:t>
            </a:r>
            <a:r>
              <a:rPr lang="el-GR" sz="1400" dirty="0"/>
              <a:t>κόστος των επεμβάσεων που εξαιρούνται ανέρχεται σε 25.830 € για την εξωτερική μόνωση και σε 12.300 € για την αντικατάσταση των παραθύρων. </a:t>
            </a:r>
            <a:endParaRPr lang="en-US" sz="1400" dirty="0"/>
          </a:p>
        </p:txBody>
      </p:sp>
    </p:spTree>
    <p:extLst>
      <p:ext uri="{BB962C8B-B14F-4D97-AF65-F5344CB8AC3E}">
        <p14:creationId xmlns:p14="http://schemas.microsoft.com/office/powerpoint/2010/main" val="12546856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888158690"/>
              </p:ext>
            </p:extLst>
          </p:nvPr>
        </p:nvGraphicFramePr>
        <p:xfrm>
          <a:off x="2123728" y="3429000"/>
          <a:ext cx="5184576" cy="2191876"/>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πρωτογενούς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58.578</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86.266</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7.205</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b="0" kern="1200" dirty="0" smtClean="0">
                          <a:solidFill>
                            <a:schemeClr val="tx1"/>
                          </a:solidFill>
                          <a:latin typeface="+mn-lt"/>
                          <a:ea typeface="+mn-ea"/>
                          <a:cs typeface="+mn-cs"/>
                        </a:rPr>
                        <a:t>12</a:t>
                      </a:r>
                      <a:endParaRPr lang="en-US" sz="1400" b="0" kern="1200" dirty="0">
                        <a:solidFill>
                          <a:schemeClr val="tx1"/>
                        </a:solidFill>
                        <a:latin typeface="+mn-lt"/>
                        <a:ea typeface="+mn-ea"/>
                        <a:cs typeface="+mn-cs"/>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algn="ctr">
                        <a:lnSpc>
                          <a:spcPct val="130000"/>
                        </a:lnSpc>
                        <a:spcBef>
                          <a:spcPts val="100"/>
                        </a:spcBef>
                        <a:spcAft>
                          <a:spcPts val="100"/>
                        </a:spcAft>
                      </a:pPr>
                      <a:r>
                        <a:rPr lang="en-US" sz="1400" b="0" kern="1200" dirty="0">
                          <a:solidFill>
                            <a:schemeClr val="tx1"/>
                          </a:solidFill>
                          <a:latin typeface="+mn-lt"/>
                          <a:ea typeface="+mn-ea"/>
                          <a:cs typeface="+mn-cs"/>
                        </a:rPr>
                        <a:t>57,9</a:t>
                      </a: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Tree>
    <p:extLst>
      <p:ext uri="{BB962C8B-B14F-4D97-AF65-F5344CB8AC3E}">
        <p14:creationId xmlns:p14="http://schemas.microsoft.com/office/powerpoint/2010/main" val="31850724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501901"/>
            <a:ext cx="7480395" cy="2800767"/>
          </a:xfrm>
          <a:prstGeom prst="rect">
            <a:avLst/>
          </a:prstGeom>
          <a:noFill/>
          <a:ln>
            <a:solidFill>
              <a:srgbClr val="000000"/>
            </a:solidFill>
          </a:ln>
        </p:spPr>
        <p:txBody>
          <a:bodyPr wrap="square" rtlCol="0">
            <a:spAutoFit/>
          </a:bodyPr>
          <a:lstStyle/>
          <a:p>
            <a:pPr marL="285750" indent="-285750" algn="just">
              <a:buFont typeface="Arial" panose="020B0604020202020204" pitchFamily="34" charset="0"/>
              <a:buChar char="•"/>
            </a:pPr>
            <a:r>
              <a:rPr lang="el-GR" sz="1600" dirty="0" smtClean="0"/>
              <a:t>Είναι πολύ σημαντικό να προσδιορίζονται οι με ακρίβεια οι καταναλώσεις στην υφιστάμενη κατάσταση και να γίνεται ο επιμερισμός τους στις διάφορες χρήσεις. Αυτό επιτυγχάνεται κατόπιν λεπτομερούς επιθεώρησης και ανάλυσης των δεδομένων.</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Τα κτήριά που εξετάζουμε είναι μετά το 1980 και άρα διαθέτουν μόνωση και διπλούς υαλοπίνακας</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 Λίγες ώρες λειτουργίας των κτηρίων που έχει ως αποτέλεσμα τις χαμηλές καταναλώσεις. Το γεγονός αυτό μας οδήγησε στην επιλογή δόκιμων λύσεων (βρίσκονται στην αγορά) οι όποιες έχουν χαμηλότερο κόστος αλλά και ρίσκο. </a:t>
            </a:r>
            <a:endParaRPr lang="en-GB" sz="1600" dirty="0"/>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176368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Συμπεράσματα</a:t>
            </a:r>
            <a:endParaRPr lang="en-GB" sz="1600" b="1" dirty="0">
              <a:latin typeface="Candara" panose="020E0502030303020204" pitchFamily="34" charset="0"/>
            </a:endParaRPr>
          </a:p>
        </p:txBody>
      </p:sp>
    </p:spTree>
    <p:extLst>
      <p:ext uri="{BB962C8B-B14F-4D97-AF65-F5344CB8AC3E}">
        <p14:creationId xmlns:p14="http://schemas.microsoft.com/office/powerpoint/2010/main" val="26762789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Intelligent Energy Europ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39952" y="5791996"/>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a:t>
            </a:r>
            <a:r>
              <a:rPr lang="el-GR" sz="2800" b="1" dirty="0" smtClean="0">
                <a:latin typeface="Arial "/>
              </a:rPr>
              <a:t>Ανάπτυξη </a:t>
            </a:r>
            <a:r>
              <a:rPr lang="el-GR" sz="2800" b="1" dirty="0">
                <a:latin typeface="Arial "/>
              </a:rPr>
              <a:t>Δεξιοτήτων στους </a:t>
            </a:r>
            <a:r>
              <a:rPr lang="el-GR" sz="2800" b="1" dirty="0" smtClean="0">
                <a:latin typeface="Arial "/>
              </a:rPr>
              <a:t>Δήμους</a:t>
            </a:r>
            <a:endParaRPr lang="en-US" sz="2800" b="1" dirty="0">
              <a:latin typeface="Arial "/>
            </a:endParaRPr>
          </a:p>
        </p:txBody>
      </p:sp>
      <p:pic>
        <p:nvPicPr>
          <p:cNvPr id="14"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35724" y="5791996"/>
            <a:ext cx="1008113" cy="6673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Copyright </a:t>
            </a:r>
            <a:r>
              <a:rPr lang="en-US" sz="1400" dirty="0" smtClean="0">
                <a:latin typeface="Arial" panose="020B0604020202020204" pitchFamily="34" charset="0"/>
                <a:cs typeface="Arial" panose="020B0604020202020204" pitchFamily="34" charset="0"/>
              </a:rPr>
              <a:t>CERTUS </a:t>
            </a:r>
            <a:r>
              <a:rPr lang="en-US" sz="1400" dirty="0">
                <a:latin typeface="Arial" panose="020B0604020202020204" pitchFamily="34" charset="0"/>
                <a:cs typeface="Arial" panose="020B0604020202020204" pitchFamily="34" charset="0"/>
              </a:rPr>
              <a:t>Project </a:t>
            </a:r>
            <a:r>
              <a:rPr lang="en-US" sz="1400" dirty="0" smtClean="0">
                <a:latin typeface="Arial" panose="020B0604020202020204" pitchFamily="34" charset="0"/>
                <a:cs typeface="Arial" panose="020B0604020202020204" pitchFamily="34" charset="0"/>
              </a:rPr>
              <a:t>2015 </a:t>
            </a:r>
            <a:r>
              <a:rPr lang="en-US" sz="1400" dirty="0">
                <a:latin typeface="Arial" panose="020B0604020202020204" pitchFamily="34" charset="0"/>
                <a:cs typeface="Arial" panose="020B0604020202020204" pitchFamily="34" charset="0"/>
              </a:rPr>
              <a:t>- All Rights Reserved     </a:t>
            </a:r>
            <a:r>
              <a:rPr lang="en-US" sz="1400" dirty="0" smtClean="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Grant </a:t>
            </a:r>
            <a:r>
              <a:rPr lang="en-GB" sz="1400" dirty="0">
                <a:latin typeface="Arial" panose="020B0604020202020204" pitchFamily="34" charset="0"/>
                <a:cs typeface="Arial" panose="020B0604020202020204" pitchFamily="34" charset="0"/>
              </a:rPr>
              <a:t>agreement no.: </a:t>
            </a:r>
            <a:r>
              <a:rPr lang="en-GB" sz="1400" i="1" dirty="0" smtClean="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l-GR" sz="3200" b="1" dirty="0" smtClean="0">
                <a:solidFill>
                  <a:schemeClr val="accent1">
                    <a:lumMod val="75000"/>
                  </a:schemeClr>
                </a:solidFill>
              </a:rPr>
              <a:t>Τεχνική Αξιολόγηση </a:t>
            </a:r>
            <a:r>
              <a:rPr lang="es-ES" sz="3200" b="1" dirty="0" smtClean="0">
                <a:solidFill>
                  <a:schemeClr val="accent1">
                    <a:lumMod val="75000"/>
                  </a:schemeClr>
                </a:solidFill>
              </a:rPr>
              <a:t>- </a:t>
            </a:r>
            <a:r>
              <a:rPr lang="el-GR" sz="3200" b="1" dirty="0" smtClean="0">
                <a:solidFill>
                  <a:schemeClr val="accent1">
                    <a:lumMod val="75000"/>
                  </a:schemeClr>
                </a:solidFill>
              </a:rPr>
              <a:t>Άλιμος</a:t>
            </a:r>
            <a:endParaRPr lang="es-ES"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l-GR" sz="3600" b="1" dirty="0" smtClean="0">
                <a:solidFill>
                  <a:schemeClr val="accent1">
                    <a:lumMod val="75000"/>
                  </a:schemeClr>
                </a:solidFill>
                <a:latin typeface="Candara" panose="020E0502030303020204" pitchFamily="34" charset="0"/>
                <a:ea typeface="Dotum" panose="020B0600000101010101" pitchFamily="34" charset="-127"/>
              </a:rPr>
              <a:t>Εκπαιδευτικό Υλικό</a:t>
            </a:r>
            <a:endParaRPr lang="es-ES" sz="3600" b="1" dirty="0">
              <a:solidFill>
                <a:schemeClr val="accent1">
                  <a:lumMod val="75000"/>
                </a:schemeClr>
              </a:solidFill>
              <a:latin typeface="Candara" panose="020E0502030303020204" pitchFamily="34" charset="0"/>
              <a:ea typeface="Dotum" panose="020B0600000101010101" pitchFamily="34" charset="-127"/>
            </a:endParaRPr>
          </a:p>
        </p:txBody>
      </p:sp>
      <p:pic>
        <p:nvPicPr>
          <p:cNvPr id="717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4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561305"/>
            <a:ext cx="9021256" cy="1754326"/>
          </a:xfrm>
          <a:prstGeom prst="rect">
            <a:avLst/>
          </a:prstGeom>
          <a:noFill/>
        </p:spPr>
        <p:txBody>
          <a:bodyPr wrap="square" rtlCol="0">
            <a:spAutoFit/>
          </a:bodyPr>
          <a:lstStyle/>
          <a:p>
            <a:pPr algn="just"/>
            <a:r>
              <a:rPr lang="el-GR" sz="1600" b="1" dirty="0" smtClean="0">
                <a:latin typeface="Candara" panose="020E0502030303020204" pitchFamily="34" charset="0"/>
              </a:rPr>
              <a:t>Κέλυφος </a:t>
            </a:r>
            <a:r>
              <a:rPr lang="en-GB" sz="1600" b="1" dirty="0" smtClean="0">
                <a:latin typeface="Candara" panose="020E0502030303020204" pitchFamily="34" charset="0"/>
              </a:rPr>
              <a:t>- </a:t>
            </a:r>
            <a:r>
              <a:rPr lang="el-GR" sz="1600" dirty="0"/>
              <a:t>Οι τοίχοι είναι μονωμένοι με </a:t>
            </a:r>
            <a:r>
              <a:rPr lang="el-GR" sz="1600" dirty="0" err="1"/>
              <a:t>εξηλασμένη</a:t>
            </a:r>
            <a:r>
              <a:rPr lang="el-GR" sz="1600" dirty="0"/>
              <a:t> πολυστερίνη πάχους 4 </a:t>
            </a:r>
            <a:r>
              <a:rPr lang="el-GR" sz="1600" dirty="0" err="1"/>
              <a:t>cm</a:t>
            </a:r>
            <a:r>
              <a:rPr lang="el-GR" sz="1600" dirty="0"/>
              <a:t>, που έχει τοποθετηθεί ανάμεσα σε δύο στρώσεις </a:t>
            </a:r>
            <a:r>
              <a:rPr lang="el-GR" sz="1600" dirty="0" smtClean="0"/>
              <a:t>τούβλων.</a:t>
            </a:r>
          </a:p>
          <a:p>
            <a:pPr algn="just"/>
            <a:endParaRPr lang="el-GR" sz="1400" dirty="0"/>
          </a:p>
          <a:p>
            <a:pPr algn="just"/>
            <a:endParaRPr lang="el-GR" sz="1400" dirty="0" smtClean="0"/>
          </a:p>
          <a:p>
            <a:pPr algn="just"/>
            <a:r>
              <a:rPr lang="el-GR" sz="1600" b="1" dirty="0">
                <a:latin typeface="Candara" panose="020E0502030303020204" pitchFamily="34" charset="0"/>
              </a:rPr>
              <a:t>Παράθυρα</a:t>
            </a:r>
            <a:r>
              <a:rPr lang="el-GR" sz="1400" b="1" dirty="0" smtClean="0">
                <a:latin typeface="Candara" panose="020E0502030303020204" pitchFamily="34" charset="0"/>
              </a:rPr>
              <a:t> </a:t>
            </a:r>
            <a:r>
              <a:rPr lang="en-GB" sz="1400" b="1" dirty="0" smtClean="0">
                <a:latin typeface="Candara" panose="020E0502030303020204" pitchFamily="34" charset="0"/>
              </a:rPr>
              <a:t>– </a:t>
            </a:r>
            <a:r>
              <a:rPr lang="el-GR" sz="1600" dirty="0" smtClean="0"/>
              <a:t>Τα παράθυρα </a:t>
            </a:r>
            <a:r>
              <a:rPr lang="el-GR" sz="1600" dirty="0"/>
              <a:t>έχουν διπλά τζάμια και κουφώματα </a:t>
            </a:r>
            <a:r>
              <a:rPr lang="el-GR" sz="1600" dirty="0" smtClean="0"/>
              <a:t>αλουμινίου. Σε </a:t>
            </a:r>
            <a:r>
              <a:rPr lang="el-GR" sz="1600" dirty="0"/>
              <a:t>όλους τους χώρους εργασίας, υπάρχουν </a:t>
            </a:r>
            <a:r>
              <a:rPr lang="el-GR" sz="1600" dirty="0" err="1" smtClean="0"/>
              <a:t>ανοιγόμενα</a:t>
            </a:r>
            <a:r>
              <a:rPr lang="el-GR" sz="1600" dirty="0" smtClean="0"/>
              <a:t> </a:t>
            </a:r>
            <a:r>
              <a:rPr lang="el-GR" sz="1600" dirty="0"/>
              <a:t>παράθυρα με διπλά τζάμια </a:t>
            </a:r>
            <a:r>
              <a:rPr lang="el-GR" sz="1600" dirty="0" smtClean="0"/>
              <a:t>με κούφωμα αλουμινίου</a:t>
            </a:r>
            <a:r>
              <a:rPr lang="el-GR" sz="1600" dirty="0"/>
              <a:t>. </a:t>
            </a:r>
            <a:r>
              <a:rPr lang="el-GR" sz="1600" dirty="0" smtClean="0"/>
              <a:t>Οι υαλοπίνακες επιτρέπουν μειωμένη εισροή ηλιακής ακτινοβολίας και κατά συνέπεια μειώνονται τα ψυκτικά φορτία.</a:t>
            </a:r>
          </a:p>
        </p:txBody>
      </p:sp>
    </p:spTree>
    <p:extLst>
      <p:ext uri="{BB962C8B-B14F-4D97-AF65-F5344CB8AC3E}">
        <p14:creationId xmlns:p14="http://schemas.microsoft.com/office/powerpoint/2010/main" val="3803438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492896"/>
            <a:ext cx="9021256" cy="1077218"/>
          </a:xfrm>
          <a:prstGeom prst="rect">
            <a:avLst/>
          </a:prstGeom>
          <a:noFill/>
        </p:spPr>
        <p:txBody>
          <a:bodyPr wrap="square" rtlCol="0">
            <a:spAutoFit/>
          </a:bodyPr>
          <a:lstStyle/>
          <a:p>
            <a:pPr algn="just"/>
            <a:r>
              <a:rPr lang="el-GR" sz="1600" dirty="0"/>
              <a:t>Ο συνολικός συντελεστής </a:t>
            </a:r>
            <a:r>
              <a:rPr lang="el-GR" sz="1600" dirty="0" err="1"/>
              <a:t>θερμοπερατότητας</a:t>
            </a:r>
            <a:r>
              <a:rPr lang="el-GR" sz="1600" dirty="0"/>
              <a:t> (U-</a:t>
            </a:r>
            <a:r>
              <a:rPr lang="en-US" sz="1600" dirty="0"/>
              <a:t>value)</a:t>
            </a:r>
            <a:r>
              <a:rPr lang="el-GR" sz="1600" dirty="0"/>
              <a:t> του κελύφους του κτηρίου είναι 0,886 W/m</a:t>
            </a:r>
            <a:r>
              <a:rPr lang="el-GR" sz="1600" baseline="30000" dirty="0"/>
              <a:t>2</a:t>
            </a:r>
            <a:r>
              <a:rPr lang="el-GR" sz="1600" dirty="0"/>
              <a:t>K. </a:t>
            </a:r>
          </a:p>
          <a:p>
            <a:pPr algn="just"/>
            <a:endParaRPr lang="el-GR" sz="1600" dirty="0"/>
          </a:p>
          <a:p>
            <a:pPr algn="just"/>
            <a:r>
              <a:rPr lang="el-GR" sz="1600" dirty="0"/>
              <a:t>Ο ακόλουθος πίνακας παρουσιάζει το U-</a:t>
            </a:r>
            <a:r>
              <a:rPr lang="en-US" sz="1600" dirty="0"/>
              <a:t>value </a:t>
            </a:r>
            <a:r>
              <a:rPr lang="el-GR" sz="1600" dirty="0"/>
              <a:t>των δομικών στοιχείων κελύφους, όπως αυτές υπολογίζονται στη μελέτη θερμομόνωσης του κτηρίου.</a:t>
            </a:r>
          </a:p>
        </p:txBody>
      </p:sp>
      <p:graphicFrame>
        <p:nvGraphicFramePr>
          <p:cNvPr id="14" name="Πίνακας 13"/>
          <p:cNvGraphicFramePr>
            <a:graphicFrameLocks noGrp="1"/>
          </p:cNvGraphicFramePr>
          <p:nvPr>
            <p:extLst>
              <p:ext uri="{D42A27DB-BD31-4B8C-83A1-F6EECF244321}">
                <p14:modId xmlns:p14="http://schemas.microsoft.com/office/powerpoint/2010/main" val="2069020038"/>
              </p:ext>
            </p:extLst>
          </p:nvPr>
        </p:nvGraphicFramePr>
        <p:xfrm>
          <a:off x="1259633" y="3645023"/>
          <a:ext cx="7056782" cy="2488455"/>
        </p:xfrm>
        <a:graphic>
          <a:graphicData uri="http://schemas.openxmlformats.org/drawingml/2006/table">
            <a:tbl>
              <a:tblPr firstRow="1" bandRow="1">
                <a:tableStyleId>{5C22544A-7EE6-4342-B048-85BDC9FD1C3A}</a:tableStyleId>
              </a:tblPr>
              <a:tblGrid>
                <a:gridCol w="1834763"/>
                <a:gridCol w="2822714"/>
                <a:gridCol w="2399305"/>
              </a:tblGrid>
              <a:tr h="362125">
                <a:tc>
                  <a:txBody>
                    <a:bodyPr/>
                    <a:lstStyle/>
                    <a:p>
                      <a:r>
                        <a:rPr lang="el-GR" sz="1800" b="1" kern="1200" dirty="0" smtClean="0">
                          <a:solidFill>
                            <a:schemeClr val="lt1"/>
                          </a:solidFill>
                          <a:latin typeface="+mn-lt"/>
                          <a:ea typeface="+mn-ea"/>
                          <a:cs typeface="+mn-cs"/>
                        </a:rPr>
                        <a:t>Στοιχεία</a:t>
                      </a:r>
                      <a:endParaRPr lang="en-US" sz="1800" b="1" kern="1200" dirty="0">
                        <a:solidFill>
                          <a:schemeClr val="lt1"/>
                        </a:solidFill>
                        <a:latin typeface="+mn-lt"/>
                        <a:ea typeface="+mn-ea"/>
                        <a:cs typeface="+mn-cs"/>
                      </a:endParaRPr>
                    </a:p>
                  </a:txBody>
                  <a:tcPr/>
                </a:tc>
                <a:tc>
                  <a:txBody>
                    <a:bodyPr/>
                    <a:lstStyle/>
                    <a:p>
                      <a:pPr algn="ctr"/>
                      <a:r>
                        <a:rPr lang="el-GR" sz="1800" b="1" kern="1200" dirty="0" smtClean="0">
                          <a:solidFill>
                            <a:schemeClr val="lt1"/>
                          </a:solidFill>
                          <a:latin typeface="+mn-lt"/>
                          <a:ea typeface="+mn-ea"/>
                          <a:cs typeface="+mn-cs"/>
                        </a:rPr>
                        <a:t>Υλικά</a:t>
                      </a:r>
                      <a:endParaRPr lang="en-US" sz="1800" b="1" kern="1200" dirty="0">
                        <a:solidFill>
                          <a:schemeClr val="lt1"/>
                        </a:solidFill>
                        <a:latin typeface="+mn-lt"/>
                        <a:ea typeface="+mn-ea"/>
                        <a:cs typeface="+mn-cs"/>
                      </a:endParaRPr>
                    </a:p>
                  </a:txBody>
                  <a:tcPr/>
                </a:tc>
                <a:tc>
                  <a:txBody>
                    <a:bodyPr/>
                    <a:lstStyle/>
                    <a:p>
                      <a:pPr algn="ctr"/>
                      <a:r>
                        <a:rPr lang="en-US" sz="1800" b="1" kern="1200" dirty="0" smtClean="0">
                          <a:solidFill>
                            <a:schemeClr val="lt1"/>
                          </a:solidFill>
                          <a:latin typeface="+mn-lt"/>
                          <a:ea typeface="+mn-ea"/>
                          <a:cs typeface="+mn-cs"/>
                        </a:rPr>
                        <a:t>U-Value (</a:t>
                      </a:r>
                      <a:r>
                        <a:rPr lang="en-US" baseline="0" dirty="0" smtClean="0">
                          <a:latin typeface="+mn-lt"/>
                        </a:rPr>
                        <a:t>W/m</a:t>
                      </a:r>
                      <a:r>
                        <a:rPr lang="el-GR" baseline="30000" dirty="0" smtClean="0">
                          <a:latin typeface="+mn-lt"/>
                        </a:rPr>
                        <a:t>2</a:t>
                      </a:r>
                      <a:r>
                        <a:rPr lang="en-US" baseline="0" dirty="0" smtClean="0">
                          <a:latin typeface="+mn-lt"/>
                        </a:rPr>
                        <a:t>K</a:t>
                      </a:r>
                      <a:r>
                        <a:rPr lang="en-US" sz="1800" b="1" kern="1200" dirty="0" smtClean="0">
                          <a:solidFill>
                            <a:schemeClr val="lt1"/>
                          </a:solidFill>
                          <a:latin typeface="+mn-lt"/>
                          <a:ea typeface="+mn-ea"/>
                          <a:cs typeface="+mn-cs"/>
                        </a:rPr>
                        <a:t>) </a:t>
                      </a:r>
                      <a:endParaRPr lang="en-US" sz="1800" b="1" kern="1200" dirty="0">
                        <a:solidFill>
                          <a:schemeClr val="lt1"/>
                        </a:solidFill>
                        <a:latin typeface="+mn-lt"/>
                        <a:ea typeface="+mn-ea"/>
                        <a:cs typeface="+mn-cs"/>
                      </a:endParaRPr>
                    </a:p>
                  </a:txBody>
                  <a:tcPr/>
                </a:tc>
              </a:tr>
              <a:tr h="362125">
                <a:tc>
                  <a:txBody>
                    <a:bodyPr/>
                    <a:lstStyle/>
                    <a:p>
                      <a:r>
                        <a:rPr lang="el-GR" sz="1400" kern="1200" dirty="0" smtClean="0">
                          <a:solidFill>
                            <a:schemeClr val="tx1"/>
                          </a:solidFill>
                          <a:latin typeface="+mn-lt"/>
                          <a:ea typeface="+mn-ea"/>
                          <a:cs typeface="+mn-cs"/>
                        </a:rPr>
                        <a:t>Τοίχος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Διπλό τούβλο με μόνωση 4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53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Φέροντας Οργανισμός</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Ενισχυμένο σκυρόδεμα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57 </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Υπόγειο</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Πλάκα από σκυρόδεμα με επίστρωση από μάρμαρο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93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Οροφή</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Επίπεδη πλάκα με μόνωση 4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45 </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Παράθυρα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Διπλά τζάμια με κούφωμα αλουμινίου</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3,49</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335619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0" y="2636912"/>
            <a:ext cx="9021256" cy="3293209"/>
          </a:xfrm>
          <a:prstGeom prst="rect">
            <a:avLst/>
          </a:prstGeom>
          <a:noFill/>
        </p:spPr>
        <p:txBody>
          <a:bodyPr wrap="square" rtlCol="0">
            <a:spAutoFit/>
          </a:bodyPr>
          <a:lstStyle/>
          <a:p>
            <a:pPr algn="just"/>
            <a:r>
              <a:rPr lang="el-GR" sz="1600" b="1" dirty="0" err="1" smtClean="0">
                <a:latin typeface="Candara" panose="020E0502030303020204" pitchFamily="34" charset="0"/>
              </a:rPr>
              <a:t>Αεροστεγανότητα</a:t>
            </a:r>
            <a:r>
              <a:rPr lang="el-GR" sz="1600" b="1" dirty="0" smtClean="0">
                <a:latin typeface="Candara" panose="020E0502030303020204" pitchFamily="34" charset="0"/>
              </a:rPr>
              <a:t> </a:t>
            </a:r>
            <a:r>
              <a:rPr lang="el-GR" sz="1600" b="1" dirty="0">
                <a:latin typeface="Candara" panose="020E0502030303020204" pitchFamily="34" charset="0"/>
              </a:rPr>
              <a:t>και παθολογίες</a:t>
            </a:r>
            <a:endParaRPr lang="en-GB" sz="1600" b="1" dirty="0" smtClean="0">
              <a:latin typeface="Candara" panose="020E0502030303020204" pitchFamily="34" charset="0"/>
            </a:endParaRPr>
          </a:p>
          <a:p>
            <a:pPr algn="just"/>
            <a:endParaRPr lang="en-GB" sz="1600" b="1" dirty="0">
              <a:latin typeface="Candara" panose="020E0502030303020204" pitchFamily="34" charset="0"/>
            </a:endParaRPr>
          </a:p>
          <a:p>
            <a:pPr marL="285750" indent="-285750">
              <a:buFont typeface="Arial" panose="020B0604020202020204" pitchFamily="34" charset="0"/>
              <a:buChar char="•"/>
            </a:pPr>
            <a:r>
              <a:rPr lang="el-GR" sz="1600" dirty="0"/>
              <a:t>Το κέλυφος έχει πολλές </a:t>
            </a:r>
            <a:r>
              <a:rPr lang="el-GR" sz="1600" dirty="0" err="1"/>
              <a:t>θερμογέφυρες</a:t>
            </a:r>
            <a:r>
              <a:rPr lang="el-GR" sz="1600" dirty="0"/>
              <a:t> λόγω του τύπου της κατασκευής των τοίχων, όπως περιγράφεται παραπάνω, και αυτά τα προβλήματα δεν έχουν αντιμετωπιστεί επαρκώς στη θερμική μελέτη</a:t>
            </a:r>
            <a:r>
              <a:rPr lang="el-GR" sz="1600" dirty="0" smtClean="0"/>
              <a:t>.</a:t>
            </a:r>
            <a:endParaRPr lang="en-US" sz="1600" dirty="0" smtClean="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Μερικά από τα παράθυρα έχουν παρουσιάσει προβλήματα </a:t>
            </a:r>
            <a:r>
              <a:rPr lang="el-GR" sz="1600" dirty="0" smtClean="0"/>
              <a:t>υγρασίας</a:t>
            </a:r>
            <a:r>
              <a:rPr lang="en-US" sz="1600" dirty="0" smtClean="0"/>
              <a:t> </a:t>
            </a:r>
            <a:r>
              <a:rPr lang="el-GR" sz="1600" dirty="0" smtClean="0"/>
              <a:t>ενδιάμεσα των </a:t>
            </a:r>
            <a:r>
              <a:rPr lang="el-GR" sz="1600" dirty="0"/>
              <a:t>δύο υαλοπινάκων. Οι περισσότεροι από αυτούς έχουν αντικατασταθεί, αλλά υπάρχουν ακόμα μερικά </a:t>
            </a:r>
            <a:r>
              <a:rPr lang="el-GR" sz="1600" dirty="0" smtClean="0"/>
              <a:t>προβλήματα. </a:t>
            </a:r>
          </a:p>
          <a:p>
            <a:endParaRPr lang="el-GR" sz="1600" dirty="0" smtClean="0"/>
          </a:p>
          <a:p>
            <a:pPr marL="285750" indent="-285750">
              <a:buFont typeface="Arial" panose="020B0604020202020204" pitchFamily="34" charset="0"/>
              <a:buChar char="•"/>
            </a:pPr>
            <a:r>
              <a:rPr lang="el-GR" sz="1600" dirty="0"/>
              <a:t>Το κέλυφος του </a:t>
            </a:r>
            <a:r>
              <a:rPr lang="el-GR" sz="1600" dirty="0" smtClean="0"/>
              <a:t>κτηρίου </a:t>
            </a:r>
            <a:r>
              <a:rPr lang="el-GR" sz="1600" dirty="0"/>
              <a:t>δεν παρουσιάζει </a:t>
            </a:r>
            <a:r>
              <a:rPr lang="el-GR" sz="1600" dirty="0" smtClean="0"/>
              <a:t>προβλήματα </a:t>
            </a:r>
            <a:r>
              <a:rPr lang="el-GR" sz="1600" dirty="0"/>
              <a:t>όσον αφορά την </a:t>
            </a:r>
            <a:r>
              <a:rPr lang="el-GR" sz="1600" dirty="0" err="1"/>
              <a:t>αεροστεγανότητα</a:t>
            </a:r>
            <a:r>
              <a:rPr lang="el-GR" sz="1600" dirty="0"/>
              <a:t>. Υπάρχει, ωστόσο, μια σημαντική απώλεια </a:t>
            </a:r>
            <a:r>
              <a:rPr lang="el-GR" sz="1600" dirty="0" smtClean="0"/>
              <a:t>θερμότητας λόγω διείσδυσης αέρα από </a:t>
            </a:r>
            <a:r>
              <a:rPr lang="el-GR" sz="1600" dirty="0"/>
              <a:t>την κεντρική είσοδο που ανοίγει απευθείας στο γραφείο υποδοχής.</a:t>
            </a:r>
            <a:endParaRPr lang="pt-PT" sz="1600" dirty="0"/>
          </a:p>
        </p:txBody>
      </p:sp>
    </p:spTree>
    <p:extLst>
      <p:ext uri="{BB962C8B-B14F-4D97-AF65-F5344CB8AC3E}">
        <p14:creationId xmlns:p14="http://schemas.microsoft.com/office/powerpoint/2010/main" val="334788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8691586" cy="3539430"/>
          </a:xfrm>
          <a:prstGeom prst="rect">
            <a:avLst/>
          </a:prstGeom>
          <a:noFill/>
        </p:spPr>
        <p:txBody>
          <a:bodyPr wrap="square" rtlCol="0">
            <a:spAutoFit/>
          </a:bodyPr>
          <a:lstStyle/>
          <a:p>
            <a:pPr algn="just"/>
            <a:r>
              <a:rPr lang="el-GR" sz="1600" b="1" dirty="0" smtClean="0">
                <a:latin typeface="Candara" panose="020E0502030303020204" pitchFamily="34" charset="0"/>
              </a:rPr>
              <a:t>Φωτισμός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pPr marL="285750" indent="-285750" algn="just">
              <a:buFont typeface="Arial" panose="020B0604020202020204" pitchFamily="34" charset="0"/>
              <a:buChar char="•"/>
            </a:pPr>
            <a:r>
              <a:rPr lang="el-GR" sz="1600" dirty="0" smtClean="0"/>
              <a:t>Ο φωτισμός γίνεται κυρίως </a:t>
            </a:r>
            <a:r>
              <a:rPr lang="el-GR" sz="1600" dirty="0"/>
              <a:t>από λαμπτήρες φθορισμού Τ8 με μαγνητικό </a:t>
            </a:r>
            <a:r>
              <a:rPr lang="el-GR" sz="1600" dirty="0" err="1"/>
              <a:t>ballast</a:t>
            </a:r>
            <a:r>
              <a:rPr lang="el-GR" sz="1600" dirty="0"/>
              <a:t>. Η συνολική εγκατεστημένη ισχύς του φωτισμού στο κτίριο είναι 17.885 W. Όλοι οι τύποι των συστημάτων φωτισμού </a:t>
            </a:r>
            <a:r>
              <a:rPr lang="el-GR" sz="1600" dirty="0" smtClean="0"/>
              <a:t>παρουσιάζονται </a:t>
            </a:r>
            <a:r>
              <a:rPr lang="el-GR" sz="1600" dirty="0"/>
              <a:t>παρακάτω:</a:t>
            </a:r>
          </a:p>
          <a:p>
            <a:pPr marL="285750" indent="-285750" algn="just">
              <a:buFont typeface="Arial" panose="020B0604020202020204" pitchFamily="34" charset="0"/>
              <a:buChar char="•"/>
            </a:pPr>
            <a:r>
              <a:rPr lang="el-GR" sz="1600" b="1" dirty="0"/>
              <a:t>Τύπος Α:</a:t>
            </a:r>
            <a:r>
              <a:rPr lang="el-GR" sz="1600" dirty="0"/>
              <a:t> Φωτιστικό οροφής, </a:t>
            </a:r>
            <a:r>
              <a:rPr lang="el-GR" sz="1600" dirty="0" smtClean="0"/>
              <a:t>τετράγωνο, </a:t>
            </a:r>
            <a:r>
              <a:rPr lang="el-GR" sz="1600" dirty="0"/>
              <a:t>60 </a:t>
            </a:r>
            <a:r>
              <a:rPr lang="el-GR" sz="1600" dirty="0" err="1"/>
              <a:t>cm</a:t>
            </a:r>
            <a:r>
              <a:rPr lang="el-GR" sz="1600" dirty="0"/>
              <a:t> x 60 </a:t>
            </a:r>
            <a:r>
              <a:rPr lang="el-GR" sz="1600" dirty="0" err="1"/>
              <a:t>cm</a:t>
            </a:r>
            <a:r>
              <a:rPr lang="el-GR" sz="1600" dirty="0"/>
              <a:t>, με 4 λάμπες Τ8 φθορισμού 18 W (4x18 W), μαγνητικό </a:t>
            </a:r>
            <a:r>
              <a:rPr lang="el-GR" sz="1600" dirty="0" err="1" smtClean="0"/>
              <a:t>μπάλαστ</a:t>
            </a:r>
            <a:r>
              <a:rPr lang="el-GR" sz="1600" dirty="0" smtClean="0"/>
              <a:t>, με ανακλαστήρα. </a:t>
            </a:r>
            <a:r>
              <a:rPr lang="el-GR" sz="1600" dirty="0"/>
              <a:t>Αυτό το σύστημα φωτισμού είναι το πιο κοινό στο κτίριο, που βρίσκεται κυρίως </a:t>
            </a:r>
            <a:r>
              <a:rPr lang="el-GR" sz="1600" dirty="0" smtClean="0"/>
              <a:t>στα γραφεία. </a:t>
            </a:r>
            <a:endParaRPr lang="el-GR" sz="1600" dirty="0"/>
          </a:p>
          <a:p>
            <a:pPr marL="285750" indent="-285750" algn="just">
              <a:buFont typeface="Arial" panose="020B0604020202020204" pitchFamily="34" charset="0"/>
              <a:buChar char="•"/>
            </a:pPr>
            <a:r>
              <a:rPr lang="el-GR" sz="1600" b="1" dirty="0"/>
              <a:t>Τύπος Β:</a:t>
            </a:r>
            <a:r>
              <a:rPr lang="el-GR" sz="1600" dirty="0"/>
              <a:t> Φωτιστικό οροφής, με 2 λάμπες Τ8 </a:t>
            </a:r>
            <a:r>
              <a:rPr lang="el-GR" sz="1600" dirty="0" smtClean="0"/>
              <a:t>φθορισμού 36 </a:t>
            </a:r>
            <a:r>
              <a:rPr lang="el-GR" sz="1600" dirty="0"/>
              <a:t>W (2x36 W), μήκους 120 </a:t>
            </a:r>
            <a:r>
              <a:rPr lang="el-GR" sz="1600" dirty="0" err="1"/>
              <a:t>cm</a:t>
            </a:r>
            <a:r>
              <a:rPr lang="el-GR" sz="1600" dirty="0" smtClean="0"/>
              <a:t>, ανακλαστήρα.</a:t>
            </a:r>
            <a:endParaRPr lang="el-GR" sz="1600" dirty="0"/>
          </a:p>
          <a:p>
            <a:pPr marL="285750" indent="-285750" algn="just">
              <a:buFont typeface="Arial" panose="020B0604020202020204" pitchFamily="34" charset="0"/>
              <a:buChar char="•"/>
            </a:pPr>
            <a:r>
              <a:rPr lang="el-GR" sz="1600" b="1" dirty="0"/>
              <a:t>Τύπος </a:t>
            </a:r>
            <a:r>
              <a:rPr lang="el-GR" sz="1600" b="1" dirty="0" smtClean="0"/>
              <a:t>Γ:</a:t>
            </a:r>
            <a:r>
              <a:rPr lang="el-GR" sz="1600" dirty="0" smtClean="0"/>
              <a:t> </a:t>
            </a:r>
            <a:r>
              <a:rPr lang="el-GR" sz="1600" dirty="0"/>
              <a:t>Στρογγυλή λάμπα 35 W, που βρίσκεται στην τουαλέτα.</a:t>
            </a:r>
          </a:p>
          <a:p>
            <a:pPr marL="285750" indent="-285750" algn="just">
              <a:buFont typeface="Arial" panose="020B0604020202020204" pitchFamily="34" charset="0"/>
              <a:buChar char="•"/>
            </a:pPr>
            <a:r>
              <a:rPr lang="el-GR" sz="1600" b="1" dirty="0"/>
              <a:t>Τύπος </a:t>
            </a:r>
            <a:r>
              <a:rPr lang="el-GR" sz="1600" b="1" dirty="0" smtClean="0"/>
              <a:t>Δ:</a:t>
            </a:r>
            <a:r>
              <a:rPr lang="el-GR" sz="1600" dirty="0" smtClean="0"/>
              <a:t> </a:t>
            </a:r>
            <a:r>
              <a:rPr lang="el-GR" sz="1600" dirty="0"/>
              <a:t>Οβάλ φωτιστικό τοίχου 60 W, που βρίσκεται σε κάθε όροφο του κλιμακοστασίου.</a:t>
            </a:r>
          </a:p>
          <a:p>
            <a:pPr marL="285750" indent="-285750" algn="just">
              <a:buFont typeface="Arial" panose="020B0604020202020204" pitchFamily="34" charset="0"/>
              <a:buChar char="•"/>
            </a:pPr>
            <a:r>
              <a:rPr lang="el-GR" sz="1600" b="1" dirty="0"/>
              <a:t>Τύπος Ε:</a:t>
            </a:r>
            <a:r>
              <a:rPr lang="el-GR" sz="1600" dirty="0"/>
              <a:t> </a:t>
            </a:r>
            <a:r>
              <a:rPr lang="el-GR" sz="1600" dirty="0" smtClean="0"/>
              <a:t>Κυκλικές λάμπες φθορισμού 32 </a:t>
            </a:r>
            <a:r>
              <a:rPr lang="el-GR" sz="1600" dirty="0"/>
              <a:t>W, βρίσκονται στην </a:t>
            </a:r>
            <a:r>
              <a:rPr lang="el-GR" sz="1600" dirty="0" smtClean="0"/>
              <a:t>οροφή της εισόδου του </a:t>
            </a:r>
            <a:r>
              <a:rPr lang="el-GR" sz="1600" dirty="0"/>
              <a:t>κάθε ορόφου.</a:t>
            </a:r>
            <a:endParaRPr lang="pt-PT" sz="1600" dirty="0"/>
          </a:p>
        </p:txBody>
      </p:sp>
    </p:spTree>
    <p:extLst>
      <p:ext uri="{BB962C8B-B14F-4D97-AF65-F5344CB8AC3E}">
        <p14:creationId xmlns:p14="http://schemas.microsoft.com/office/powerpoint/2010/main" val="4042872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7251426" cy="2554545"/>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Όσον αφορά στο σύστημα θέρμανσης-ψύξης-κλιματισμού (HVAC), χρησιμοποιούνται δύο τύποι συστημάτων κλιματισμού: </a:t>
            </a:r>
            <a:endParaRPr lang="el-GR" sz="1600" dirty="0" smtClean="0"/>
          </a:p>
          <a:p>
            <a:pPr algn="just"/>
            <a:endParaRPr lang="el-GR" sz="1600" dirty="0" smtClean="0"/>
          </a:p>
          <a:p>
            <a:pPr algn="just"/>
            <a:r>
              <a:rPr lang="el-GR" sz="1600" dirty="0" smtClean="0"/>
              <a:t>α</a:t>
            </a:r>
            <a:r>
              <a:rPr lang="el-GR" sz="1600" dirty="0"/>
              <a:t>) μικρά αυτόνομα συστήματα και </a:t>
            </a:r>
            <a:r>
              <a:rPr lang="el-GR" sz="1600" dirty="0" smtClean="0"/>
              <a:t>β</a:t>
            </a:r>
            <a:r>
              <a:rPr lang="el-GR" sz="1600" dirty="0"/>
              <a:t>) μονάδες στην οροφή και στο δάπεδο με αεραγωγούς, οι οποίες παρέχουν θέρμανση και ψύξη χρησιμοποιώντας ηλεκτρική ενέργεια. </a:t>
            </a:r>
            <a:endParaRPr lang="el-GR" sz="1600" dirty="0" smtClean="0"/>
          </a:p>
          <a:p>
            <a:pPr algn="just"/>
            <a:endParaRPr lang="el-GR" sz="1600" dirty="0"/>
          </a:p>
          <a:p>
            <a:pPr algn="just"/>
            <a:r>
              <a:rPr lang="el-GR" sz="1600" dirty="0" smtClean="0"/>
              <a:t>Η </a:t>
            </a:r>
            <a:r>
              <a:rPr lang="el-GR" sz="1600" dirty="0"/>
              <a:t>συνολική εγκατεστημένη ισχύς των συστημάτων A / C στο κτίριο είναι 228 </a:t>
            </a:r>
            <a:r>
              <a:rPr lang="el-GR" sz="1600" dirty="0" err="1"/>
              <a:t>kW</a:t>
            </a:r>
            <a:r>
              <a:rPr lang="el-GR" sz="1600" dirty="0"/>
              <a:t>.</a:t>
            </a:r>
            <a:endParaRPr lang="pt-PT" sz="1600" dirty="0"/>
          </a:p>
        </p:txBody>
      </p:sp>
    </p:spTree>
    <p:extLst>
      <p:ext uri="{BB962C8B-B14F-4D97-AF65-F5344CB8AC3E}">
        <p14:creationId xmlns:p14="http://schemas.microsoft.com/office/powerpoint/2010/main" val="150738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92392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0636" y="2762344"/>
            <a:ext cx="3913292" cy="2062103"/>
          </a:xfrm>
          <a:prstGeom prst="rect">
            <a:avLst/>
          </a:prstGeom>
          <a:noFill/>
        </p:spPr>
        <p:txBody>
          <a:bodyPr wrap="square" rtlCol="0">
            <a:spAutoFit/>
          </a:bodyPr>
          <a:lstStyle/>
          <a:p>
            <a:r>
              <a:rPr lang="el-GR" sz="1600" dirty="0"/>
              <a:t>Τα άλλα ηλεκτρικά φορτία </a:t>
            </a:r>
            <a:r>
              <a:rPr lang="el-GR" sz="1600" dirty="0" smtClean="0"/>
              <a:t>την κάλυψη του εξοπλισμού του κτηρίου (</a:t>
            </a:r>
            <a:r>
              <a:rPr lang="en-US" sz="1600" dirty="0" smtClean="0"/>
              <a:t>ICT</a:t>
            </a:r>
            <a:r>
              <a:rPr lang="el-GR" sz="1600" dirty="0" smtClean="0"/>
              <a:t>), </a:t>
            </a:r>
            <a:r>
              <a:rPr lang="el-GR" sz="1600" dirty="0"/>
              <a:t>όπως οι </a:t>
            </a:r>
            <a:r>
              <a:rPr lang="en-US" sz="1600" dirty="0" smtClean="0"/>
              <a:t>H/Y</a:t>
            </a:r>
            <a:r>
              <a:rPr lang="el-GR" sz="1600" dirty="0" smtClean="0"/>
              <a:t>, </a:t>
            </a:r>
            <a:r>
              <a:rPr lang="el-GR" sz="1600" dirty="0" err="1"/>
              <a:t>servers</a:t>
            </a:r>
            <a:r>
              <a:rPr lang="el-GR" sz="1600" dirty="0"/>
              <a:t>, εκτυπωτές, φωτοτυπικά μηχανήματα, και άλλες ηλεκτρικές συσκευές (π.χ. ανελκυστήρες, </a:t>
            </a:r>
            <a:r>
              <a:rPr lang="el-GR" sz="1600" dirty="0" err="1"/>
              <a:t>ψύκτη</a:t>
            </a:r>
            <a:r>
              <a:rPr lang="el-GR" sz="1600" dirty="0"/>
              <a:t> νερού, μηχανή του καφέ και ψυγείο). </a:t>
            </a:r>
            <a:endParaRPr lang="en-US" sz="1600" dirty="0" smtClean="0"/>
          </a:p>
          <a:p>
            <a:pPr algn="just"/>
            <a:endParaRPr lang="en-US" sz="1600" dirty="0"/>
          </a:p>
          <a:p>
            <a:pPr algn="just"/>
            <a:r>
              <a:rPr lang="el-GR" sz="1600" dirty="0" smtClean="0"/>
              <a:t>Η συνολική </a:t>
            </a:r>
            <a:r>
              <a:rPr lang="el-GR" sz="1600" dirty="0"/>
              <a:t>ισχύς τους είναι 63.210 W.</a:t>
            </a:r>
            <a:endParaRPr lang="pt-PT" sz="1600" dirty="0"/>
          </a:p>
        </p:txBody>
      </p:sp>
      <p:graphicFrame>
        <p:nvGraphicFramePr>
          <p:cNvPr id="5" name="Πίνακας 4"/>
          <p:cNvGraphicFramePr>
            <a:graphicFrameLocks noGrp="1"/>
          </p:cNvGraphicFramePr>
          <p:nvPr>
            <p:extLst>
              <p:ext uri="{D42A27DB-BD31-4B8C-83A1-F6EECF244321}">
                <p14:modId xmlns:p14="http://schemas.microsoft.com/office/powerpoint/2010/main" val="2002822948"/>
              </p:ext>
            </p:extLst>
          </p:nvPr>
        </p:nvGraphicFramePr>
        <p:xfrm>
          <a:off x="4499992" y="2553176"/>
          <a:ext cx="4248472" cy="3180080"/>
        </p:xfrm>
        <a:graphic>
          <a:graphicData uri="http://schemas.openxmlformats.org/drawingml/2006/table">
            <a:tbl>
              <a:tblPr firstRow="1" bandRow="1">
                <a:tableStyleId>{5C22544A-7EE6-4342-B048-85BDC9FD1C3A}</a:tableStyleId>
              </a:tblPr>
              <a:tblGrid>
                <a:gridCol w="2124236"/>
                <a:gridCol w="2124236"/>
              </a:tblGrid>
              <a:tr h="370840">
                <a:tc>
                  <a:txBody>
                    <a:bodyPr/>
                    <a:lstStyle/>
                    <a:p>
                      <a:r>
                        <a:rPr lang="el-GR" dirty="0" smtClean="0"/>
                        <a:t>Συσκευές</a:t>
                      </a:r>
                      <a:r>
                        <a:rPr lang="el-GR" baseline="0" dirty="0" smtClean="0"/>
                        <a:t> </a:t>
                      </a:r>
                      <a:endParaRPr lang="en-US" dirty="0"/>
                    </a:p>
                  </a:txBody>
                  <a:tcPr/>
                </a:tc>
                <a:tc>
                  <a:txBody>
                    <a:bodyPr/>
                    <a:lstStyle/>
                    <a:p>
                      <a:r>
                        <a:rPr lang="el-GR" dirty="0" smtClean="0"/>
                        <a:t>Συνολική ισχύς (</a:t>
                      </a:r>
                      <a:r>
                        <a:rPr lang="en-US" dirty="0" smtClean="0"/>
                        <a:t>W</a:t>
                      </a:r>
                      <a:r>
                        <a:rPr lang="el-GR" dirty="0" smtClean="0"/>
                        <a:t>)</a:t>
                      </a:r>
                      <a:endParaRPr lang="en-US" dirty="0"/>
                    </a:p>
                  </a:txBody>
                  <a:tcPr/>
                </a:tc>
              </a:tr>
              <a:tr h="277232">
                <a:tc>
                  <a:txBody>
                    <a:bodyPr/>
                    <a:lstStyle/>
                    <a:p>
                      <a:r>
                        <a:rPr lang="en-US" sz="1400" kern="1200" dirty="0" smtClean="0">
                          <a:solidFill>
                            <a:schemeClr val="tx1"/>
                          </a:solidFill>
                          <a:latin typeface="+mn-lt"/>
                          <a:ea typeface="+mn-ea"/>
                          <a:cs typeface="+mn-cs"/>
                        </a:rPr>
                        <a:t>H/Y</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35</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500</a:t>
                      </a:r>
                      <a:endParaRPr lang="en-US" sz="1400" kern="1200" dirty="0">
                        <a:solidFill>
                          <a:schemeClr val="tx1"/>
                        </a:solidFill>
                        <a:latin typeface="+mn-lt"/>
                        <a:ea typeface="+mn-ea"/>
                        <a:cs typeface="+mn-cs"/>
                      </a:endParaRPr>
                    </a:p>
                  </a:txBody>
                  <a:tcPr/>
                </a:tc>
              </a:tr>
              <a:tr h="260464">
                <a:tc>
                  <a:txBody>
                    <a:bodyPr/>
                    <a:lstStyle/>
                    <a:p>
                      <a:r>
                        <a:rPr lang="el-GR" sz="1400" kern="1200" dirty="0" smtClean="0">
                          <a:solidFill>
                            <a:schemeClr val="tx1"/>
                          </a:solidFill>
                          <a:latin typeface="+mn-lt"/>
                          <a:ea typeface="+mn-ea"/>
                          <a:cs typeface="+mn-cs"/>
                        </a:rPr>
                        <a:t>Εκτυπωτές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1,320</a:t>
                      </a:r>
                      <a:endParaRPr lang="en-US" sz="1400" kern="1200" dirty="0">
                        <a:solidFill>
                          <a:schemeClr val="tx1"/>
                        </a:solidFill>
                        <a:latin typeface="+mn-lt"/>
                        <a:ea typeface="+mn-ea"/>
                        <a:cs typeface="+mn-cs"/>
                      </a:endParaRPr>
                    </a:p>
                  </a:txBody>
                  <a:tcPr/>
                </a:tc>
              </a:tr>
              <a:tr h="243696">
                <a:tc>
                  <a:txBody>
                    <a:bodyPr/>
                    <a:lstStyle/>
                    <a:p>
                      <a:r>
                        <a:rPr lang="el-GR" sz="1400" kern="1200" dirty="0" smtClean="0">
                          <a:solidFill>
                            <a:schemeClr val="tx1"/>
                          </a:solidFill>
                          <a:latin typeface="+mn-lt"/>
                          <a:ea typeface="+mn-ea"/>
                          <a:cs typeface="+mn-cs"/>
                        </a:rPr>
                        <a:t>Φωτοτυπικά μηχανήματα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6,550</a:t>
                      </a:r>
                      <a:endParaRPr lang="en-US" sz="1400" kern="1200" dirty="0">
                        <a:solidFill>
                          <a:schemeClr val="tx1"/>
                        </a:solidFill>
                        <a:latin typeface="+mn-lt"/>
                        <a:ea typeface="+mn-ea"/>
                        <a:cs typeface="+mn-cs"/>
                      </a:endParaRPr>
                    </a:p>
                  </a:txBody>
                  <a:tcPr/>
                </a:tc>
              </a:tr>
              <a:tr h="298936">
                <a:tc>
                  <a:txBody>
                    <a:bodyPr/>
                    <a:lstStyle/>
                    <a:p>
                      <a:r>
                        <a:rPr lang="en-US" sz="1400" kern="1200" dirty="0" smtClean="0">
                          <a:solidFill>
                            <a:schemeClr val="tx1"/>
                          </a:solidFill>
                          <a:latin typeface="+mn-lt"/>
                          <a:ea typeface="+mn-ea"/>
                          <a:cs typeface="+mn-cs"/>
                        </a:rPr>
                        <a:t>S</a:t>
                      </a:r>
                      <a:r>
                        <a:rPr lang="el-GR" sz="1400" kern="1200" dirty="0" err="1" smtClean="0">
                          <a:solidFill>
                            <a:schemeClr val="tx1"/>
                          </a:solidFill>
                          <a:latin typeface="+mn-lt"/>
                          <a:ea typeface="+mn-ea"/>
                          <a:cs typeface="+mn-cs"/>
                        </a:rPr>
                        <a:t>erver</a:t>
                      </a:r>
                      <a:r>
                        <a:rPr lang="en-US" sz="1400" kern="1200" dirty="0" smtClean="0">
                          <a:solidFill>
                            <a:schemeClr val="tx1"/>
                          </a:solidFill>
                          <a:latin typeface="+mn-lt"/>
                          <a:ea typeface="+mn-ea"/>
                          <a:cs typeface="+mn-cs"/>
                        </a:rPr>
                        <a:t>s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900 </a:t>
                      </a:r>
                      <a:endParaRPr lang="en-US" sz="1400" kern="1200" dirty="0">
                        <a:solidFill>
                          <a:schemeClr val="tx1"/>
                        </a:solidFill>
                        <a:latin typeface="+mn-lt"/>
                        <a:ea typeface="+mn-ea"/>
                        <a:cs typeface="+mn-cs"/>
                      </a:endParaRPr>
                    </a:p>
                  </a:txBody>
                  <a:tcPr/>
                </a:tc>
              </a:tr>
              <a:tr h="282168">
                <a:tc>
                  <a:txBody>
                    <a:bodyPr/>
                    <a:lstStyle/>
                    <a:p>
                      <a:r>
                        <a:rPr lang="el-GR" sz="1400" kern="1200" dirty="0" err="1" smtClean="0">
                          <a:solidFill>
                            <a:schemeClr val="tx1"/>
                          </a:solidFill>
                          <a:latin typeface="+mn-lt"/>
                          <a:ea typeface="+mn-ea"/>
                          <a:cs typeface="+mn-cs"/>
                        </a:rPr>
                        <a:t>Ψύκτης</a:t>
                      </a:r>
                      <a:r>
                        <a:rPr lang="en-US" sz="1400" kern="1200" dirty="0" smtClean="0">
                          <a:solidFill>
                            <a:schemeClr val="tx1"/>
                          </a:solidFill>
                          <a:latin typeface="+mn-lt"/>
                          <a:ea typeface="+mn-ea"/>
                          <a:cs typeface="+mn-cs"/>
                        </a:rPr>
                        <a:t> </a:t>
                      </a:r>
                      <a:r>
                        <a:rPr lang="el-GR" sz="1400" kern="1200" dirty="0" smtClean="0">
                          <a:solidFill>
                            <a:schemeClr val="tx1"/>
                          </a:solidFill>
                          <a:latin typeface="+mn-lt"/>
                          <a:ea typeface="+mn-ea"/>
                          <a:cs typeface="+mn-cs"/>
                        </a:rPr>
                        <a:t>νερού</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500 </a:t>
                      </a:r>
                      <a:endParaRPr lang="en-US" sz="1400" kern="1200" dirty="0">
                        <a:solidFill>
                          <a:schemeClr val="tx1"/>
                        </a:solidFill>
                        <a:latin typeface="+mn-lt"/>
                        <a:ea typeface="+mn-ea"/>
                        <a:cs typeface="+mn-cs"/>
                      </a:endParaRPr>
                    </a:p>
                  </a:txBody>
                  <a:tcPr/>
                </a:tc>
              </a:tr>
              <a:tr h="265400">
                <a:tc>
                  <a:txBody>
                    <a:bodyPr/>
                    <a:lstStyle/>
                    <a:p>
                      <a:r>
                        <a:rPr lang="el-GR" sz="1400" kern="1200" dirty="0" smtClean="0">
                          <a:solidFill>
                            <a:schemeClr val="tx1"/>
                          </a:solidFill>
                          <a:latin typeface="+mn-lt"/>
                          <a:ea typeface="+mn-ea"/>
                          <a:cs typeface="+mn-cs"/>
                        </a:rPr>
                        <a:t>Καφετιέρα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600</a:t>
                      </a:r>
                      <a:endParaRPr lang="en-US" sz="1400" kern="1200" dirty="0">
                        <a:solidFill>
                          <a:schemeClr val="tx1"/>
                        </a:solidFill>
                        <a:latin typeface="+mn-lt"/>
                        <a:ea typeface="+mn-ea"/>
                        <a:cs typeface="+mn-cs"/>
                      </a:endParaRPr>
                    </a:p>
                  </a:txBody>
                  <a:tcPr/>
                </a:tc>
              </a:tr>
              <a:tr h="248632">
                <a:tc>
                  <a:txBody>
                    <a:bodyPr/>
                    <a:lstStyle/>
                    <a:p>
                      <a:r>
                        <a:rPr lang="el-GR" sz="1400" kern="1200" dirty="0" smtClean="0">
                          <a:solidFill>
                            <a:schemeClr val="tx1"/>
                          </a:solidFill>
                          <a:latin typeface="+mn-lt"/>
                          <a:ea typeface="+mn-ea"/>
                          <a:cs typeface="+mn-cs"/>
                        </a:rPr>
                        <a:t>Ψυγείο</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840 </a:t>
                      </a:r>
                      <a:endParaRPr lang="en-US" sz="1400" kern="1200" dirty="0">
                        <a:solidFill>
                          <a:schemeClr val="tx1"/>
                        </a:solidFill>
                        <a:latin typeface="+mn-lt"/>
                        <a:ea typeface="+mn-ea"/>
                        <a:cs typeface="+mn-cs"/>
                      </a:endParaRPr>
                    </a:p>
                  </a:txBody>
                  <a:tcPr/>
                </a:tc>
              </a:tr>
              <a:tr h="303872">
                <a:tc>
                  <a:txBody>
                    <a:bodyPr/>
                    <a:lstStyle/>
                    <a:p>
                      <a:r>
                        <a:rPr lang="el-GR" sz="1400" kern="1200" dirty="0" smtClean="0">
                          <a:solidFill>
                            <a:schemeClr val="tx1"/>
                          </a:solidFill>
                          <a:latin typeface="+mn-lt"/>
                          <a:ea typeface="+mn-ea"/>
                          <a:cs typeface="+mn-cs"/>
                        </a:rPr>
                        <a:t>Ανελκυστήρας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000</a:t>
                      </a:r>
                    </a:p>
                  </a:txBody>
                  <a:tcPr/>
                </a:tc>
              </a:tr>
              <a:tr h="370840">
                <a:tc>
                  <a:txBody>
                    <a:bodyPr/>
                    <a:lstStyle/>
                    <a:p>
                      <a:r>
                        <a:rPr lang="el-GR" sz="1400" b="1" kern="1200" dirty="0" smtClean="0">
                          <a:solidFill>
                            <a:schemeClr val="tx1"/>
                          </a:solidFill>
                          <a:latin typeface="+mn-lt"/>
                          <a:ea typeface="+mn-ea"/>
                          <a:cs typeface="+mn-cs"/>
                        </a:rPr>
                        <a:t>Συνολική ισχύς </a:t>
                      </a:r>
                      <a:endParaRPr lang="en-US" sz="1400" b="1" kern="1200" dirty="0">
                        <a:solidFill>
                          <a:schemeClr val="tx1"/>
                        </a:solidFill>
                        <a:latin typeface="+mn-lt"/>
                        <a:ea typeface="+mn-ea"/>
                        <a:cs typeface="+mn-cs"/>
                      </a:endParaRPr>
                    </a:p>
                  </a:txBody>
                  <a:tcPr/>
                </a:tc>
                <a:tc>
                  <a:txBody>
                    <a:bodyPr/>
                    <a:lstStyle/>
                    <a:p>
                      <a:pPr algn="ctr"/>
                      <a:r>
                        <a:rPr lang="en-US" sz="1400" b="1" kern="1200" dirty="0" smtClean="0">
                          <a:solidFill>
                            <a:schemeClr val="tx1"/>
                          </a:solidFill>
                          <a:latin typeface="+mn-lt"/>
                          <a:ea typeface="+mn-ea"/>
                          <a:cs typeface="+mn-cs"/>
                        </a:rPr>
                        <a:t>63</a:t>
                      </a:r>
                      <a:r>
                        <a:rPr lang="el-GR" sz="1400" b="1" kern="1200" dirty="0" smtClean="0">
                          <a:solidFill>
                            <a:schemeClr val="tx1"/>
                          </a:solidFill>
                          <a:latin typeface="+mn-lt"/>
                          <a:ea typeface="+mn-ea"/>
                          <a:cs typeface="+mn-cs"/>
                        </a:rPr>
                        <a:t>.</a:t>
                      </a:r>
                      <a:r>
                        <a:rPr lang="en-US" sz="1400" b="1" kern="1200" dirty="0" smtClean="0">
                          <a:solidFill>
                            <a:schemeClr val="tx1"/>
                          </a:solidFill>
                          <a:latin typeface="+mn-lt"/>
                          <a:ea typeface="+mn-ea"/>
                          <a:cs typeface="+mn-cs"/>
                        </a:rPr>
                        <a:t>210</a:t>
                      </a:r>
                    </a:p>
                  </a:txBody>
                  <a:tcPr/>
                </a:tc>
              </a:tr>
            </a:tbl>
          </a:graphicData>
        </a:graphic>
      </p:graphicFrame>
    </p:spTree>
    <p:extLst>
      <p:ext uri="{BB962C8B-B14F-4D97-AF65-F5344CB8AC3E}">
        <p14:creationId xmlns:p14="http://schemas.microsoft.com/office/powerpoint/2010/main" val="2772679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798926"/>
            <a:ext cx="9097868" cy="1323439"/>
          </a:xfrm>
          <a:prstGeom prst="rect">
            <a:avLst/>
          </a:prstGeom>
        </p:spPr>
        <p:txBody>
          <a:bodyPr wrap="square">
            <a:spAutoFit/>
          </a:bodyPr>
          <a:lstStyle/>
          <a:p>
            <a:pPr algn="just"/>
            <a:r>
              <a:rPr lang="el-GR" sz="1600" dirty="0" smtClean="0"/>
              <a:t>Το μέγιστο</a:t>
            </a:r>
            <a:r>
              <a:rPr lang="en-US" sz="1600" dirty="0" smtClean="0"/>
              <a:t> </a:t>
            </a:r>
            <a:r>
              <a:rPr lang="el-GR" sz="1600" dirty="0"/>
              <a:t>ψυκτικό </a:t>
            </a:r>
            <a:r>
              <a:rPr lang="el-GR" sz="1600" dirty="0" smtClean="0"/>
              <a:t>φορτίο είναι πολύ υψηλό και</a:t>
            </a:r>
            <a:r>
              <a:rPr lang="en-US" sz="1600" dirty="0" smtClean="0"/>
              <a:t> </a:t>
            </a:r>
            <a:r>
              <a:rPr lang="en-US" sz="1600" dirty="0"/>
              <a:t>οφείλεται στο γεγονός ότι κατά τη διάρκεια του καλοκαιριού, η ζήτηση </a:t>
            </a:r>
            <a:r>
              <a:rPr lang="el-GR" sz="1600" dirty="0" smtClean="0"/>
              <a:t>μεγιστοποιείται το μεσημέρι που είναι η θερμότερη</a:t>
            </a:r>
            <a:r>
              <a:rPr lang="en-US" sz="1600" dirty="0" smtClean="0"/>
              <a:t> </a:t>
            </a:r>
            <a:r>
              <a:rPr lang="el-GR" sz="1600" dirty="0" smtClean="0"/>
              <a:t>περίοδο της ημέρας. </a:t>
            </a:r>
            <a:r>
              <a:rPr lang="en-US" sz="1600" dirty="0" smtClean="0"/>
              <a:t> </a:t>
            </a:r>
            <a:r>
              <a:rPr lang="el-GR" sz="1600" dirty="0" smtClean="0"/>
              <a:t>Αντιθέτως, την περίοδο</a:t>
            </a:r>
            <a:r>
              <a:rPr lang="en-US" sz="1600" dirty="0" smtClean="0"/>
              <a:t> </a:t>
            </a:r>
            <a:r>
              <a:rPr lang="el-GR" sz="1600" dirty="0" smtClean="0"/>
              <a:t>της θέρμανσης</a:t>
            </a:r>
            <a:r>
              <a:rPr lang="en-US" sz="1600" dirty="0" smtClean="0"/>
              <a:t> </a:t>
            </a:r>
            <a:r>
              <a:rPr lang="en-US" sz="1600" dirty="0"/>
              <a:t>η </a:t>
            </a:r>
            <a:r>
              <a:rPr lang="en-US" sz="1600" dirty="0" smtClean="0"/>
              <a:t>ζήτηση </a:t>
            </a:r>
            <a:r>
              <a:rPr lang="el-GR" sz="1600" dirty="0" smtClean="0"/>
              <a:t>μεγιστοποιείται τη</a:t>
            </a:r>
            <a:r>
              <a:rPr lang="en-US" sz="1600" dirty="0" smtClean="0"/>
              <a:t> </a:t>
            </a:r>
            <a:r>
              <a:rPr lang="en-US" sz="1600" dirty="0"/>
              <a:t>νύχτα, όταν το κτίριο δεν </a:t>
            </a:r>
            <a:r>
              <a:rPr lang="el-GR" sz="1600" dirty="0" smtClean="0"/>
              <a:t>λειτουργεί</a:t>
            </a:r>
            <a:r>
              <a:rPr lang="en-US" sz="1600" dirty="0" smtClean="0"/>
              <a:t>. </a:t>
            </a:r>
            <a:r>
              <a:rPr lang="el-GR" sz="1600" dirty="0" smtClean="0"/>
              <a:t>Την</a:t>
            </a:r>
            <a:r>
              <a:rPr lang="en-US" sz="1600" dirty="0" smtClean="0"/>
              <a:t> </a:t>
            </a:r>
            <a:r>
              <a:rPr lang="el-GR" sz="1600" dirty="0" smtClean="0"/>
              <a:t>άνοιξη</a:t>
            </a:r>
            <a:r>
              <a:rPr lang="en-US" sz="1600" dirty="0" smtClean="0"/>
              <a:t> </a:t>
            </a:r>
            <a:r>
              <a:rPr lang="en-US" sz="1600" dirty="0"/>
              <a:t>και </a:t>
            </a:r>
            <a:r>
              <a:rPr lang="el-GR" sz="1600" dirty="0" smtClean="0"/>
              <a:t>το</a:t>
            </a:r>
            <a:r>
              <a:rPr lang="en-US" sz="1600" dirty="0" smtClean="0"/>
              <a:t> </a:t>
            </a:r>
            <a:r>
              <a:rPr lang="el-GR" sz="1600" dirty="0" smtClean="0"/>
              <a:t>φθινόπωρο</a:t>
            </a:r>
            <a:r>
              <a:rPr lang="en-US" sz="1600" dirty="0" smtClean="0"/>
              <a:t>, </a:t>
            </a:r>
            <a:r>
              <a:rPr lang="en-US" sz="1600" dirty="0"/>
              <a:t>η κατανάλωση ενέργειας φτάνει στο χαμηλότερο σημείο της, καθώς δεν υπάρχει ανάγκη για θέρμανση ή ψύξη.</a:t>
            </a:r>
          </a:p>
        </p:txBody>
      </p:sp>
      <p:pic>
        <p:nvPicPr>
          <p:cNvPr id="7" name="Εικόνα 6"/>
          <p:cNvPicPr>
            <a:picLocks noChangeAspect="1"/>
          </p:cNvPicPr>
          <p:nvPr/>
        </p:nvPicPr>
        <p:blipFill>
          <a:blip r:embed="rId6" cstate="print"/>
          <a:stretch>
            <a:fillRect/>
          </a:stretch>
        </p:blipFill>
        <p:spPr>
          <a:xfrm>
            <a:off x="2069976" y="4077072"/>
            <a:ext cx="4914163" cy="2134900"/>
          </a:xfrm>
          <a:prstGeom prst="rect">
            <a:avLst/>
          </a:prstGeom>
        </p:spPr>
      </p:pic>
    </p:spTree>
    <p:extLst>
      <p:ext uri="{BB962C8B-B14F-4D97-AF65-F5344CB8AC3E}">
        <p14:creationId xmlns:p14="http://schemas.microsoft.com/office/powerpoint/2010/main" val="3491952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5065420" cy="369332"/>
          </a:xfrm>
          <a:prstGeom prst="rect">
            <a:avLst/>
          </a:prstGeom>
          <a:noFill/>
        </p:spPr>
        <p:txBody>
          <a:bodyPr wrap="square" rtlCol="0">
            <a:spAutoFit/>
          </a:bodyPr>
          <a:lstStyle/>
          <a:p>
            <a:r>
              <a:rPr lang="el-GR" b="1" dirty="0" smtClean="0"/>
              <a:t>Ενεργειακή Κατανάλωση </a:t>
            </a:r>
            <a:r>
              <a:rPr lang="en-GB" b="1" dirty="0" smtClean="0"/>
              <a:t>– </a:t>
            </a:r>
            <a:r>
              <a:rPr lang="el-GR" b="1" dirty="0" smtClean="0"/>
              <a:t>Υφιστάμενη κατάσταση </a:t>
            </a:r>
            <a:endParaRPr lang="en-GB" b="1" dirty="0"/>
          </a:p>
        </p:txBody>
      </p:sp>
      <p:graphicFrame>
        <p:nvGraphicFramePr>
          <p:cNvPr id="11" name="Πίνακας 10"/>
          <p:cNvGraphicFramePr>
            <a:graphicFrameLocks noGrp="1"/>
          </p:cNvGraphicFramePr>
          <p:nvPr>
            <p:extLst>
              <p:ext uri="{D42A27DB-BD31-4B8C-83A1-F6EECF244321}">
                <p14:modId xmlns:p14="http://schemas.microsoft.com/office/powerpoint/2010/main" val="3481930044"/>
              </p:ext>
            </p:extLst>
          </p:nvPr>
        </p:nvGraphicFramePr>
        <p:xfrm>
          <a:off x="119094" y="3249776"/>
          <a:ext cx="7189210" cy="2123440"/>
        </p:xfrm>
        <a:graphic>
          <a:graphicData uri="http://schemas.openxmlformats.org/drawingml/2006/table">
            <a:tbl>
              <a:tblPr firstRow="1" bandRow="1">
                <a:tableStyleId>{5C22544A-7EE6-4342-B048-85BDC9FD1C3A}</a:tableStyleId>
              </a:tblPr>
              <a:tblGrid>
                <a:gridCol w="1140538"/>
                <a:gridCol w="1728192"/>
                <a:gridCol w="2304256"/>
                <a:gridCol w="2016224"/>
              </a:tblGrid>
              <a:tr h="370840">
                <a:tc>
                  <a:txBody>
                    <a:bodyPr/>
                    <a:lstStyle/>
                    <a:p>
                      <a:r>
                        <a:rPr lang="el-GR" dirty="0" smtClean="0"/>
                        <a:t>Έτος</a:t>
                      </a:r>
                      <a:endParaRPr lang="en-US" dirty="0"/>
                    </a:p>
                  </a:txBody>
                  <a:tcPr/>
                </a:tc>
                <a:tc>
                  <a:txBody>
                    <a:bodyPr/>
                    <a:lstStyle/>
                    <a:p>
                      <a:r>
                        <a:rPr lang="el-GR" dirty="0" smtClean="0"/>
                        <a:t>Τελική ενέργεια </a:t>
                      </a:r>
                      <a:endParaRPr lang="en-US" dirty="0" smtClean="0"/>
                    </a:p>
                    <a:p>
                      <a:pPr algn="ctr"/>
                      <a:r>
                        <a:rPr lang="en-US" dirty="0" smtClean="0"/>
                        <a:t>kWh</a:t>
                      </a:r>
                      <a:endParaRPr lang="en-US" dirty="0"/>
                    </a:p>
                  </a:txBody>
                  <a:tcPr/>
                </a:tc>
                <a:tc>
                  <a:txBody>
                    <a:bodyPr/>
                    <a:lstStyle/>
                    <a:p>
                      <a:r>
                        <a:rPr lang="el-GR" dirty="0" smtClean="0"/>
                        <a:t>Πρωτογενής</a:t>
                      </a:r>
                      <a:r>
                        <a:rPr lang="el-GR" baseline="0" dirty="0" smtClean="0"/>
                        <a:t> ενέργεια </a:t>
                      </a:r>
                    </a:p>
                    <a:p>
                      <a:pPr algn="ctr"/>
                      <a:r>
                        <a:rPr lang="en-US" baseline="0" dirty="0" smtClean="0"/>
                        <a:t>kWh</a:t>
                      </a:r>
                      <a:endParaRPr lang="en-US" dirty="0"/>
                    </a:p>
                  </a:txBody>
                  <a:tcPr/>
                </a:tc>
                <a:tc>
                  <a:txBody>
                    <a:bodyPr/>
                    <a:lstStyle/>
                    <a:p>
                      <a:pPr algn="ctr"/>
                      <a:r>
                        <a:rPr lang="el-GR" dirty="0" smtClean="0"/>
                        <a:t>Εκπομπές</a:t>
                      </a:r>
                      <a:r>
                        <a:rPr lang="el-GR" baseline="0" dirty="0" smtClean="0"/>
                        <a:t> </a:t>
                      </a:r>
                      <a:r>
                        <a:rPr lang="en-US" dirty="0" smtClean="0"/>
                        <a:t>CO</a:t>
                      </a:r>
                      <a:r>
                        <a:rPr lang="en-US" baseline="-25000" dirty="0" smtClean="0"/>
                        <a:t>2</a:t>
                      </a:r>
                      <a:r>
                        <a:rPr lang="en-US" baseline="0" dirty="0" smtClean="0"/>
                        <a:t> kg CO</a:t>
                      </a:r>
                      <a:r>
                        <a:rPr lang="en-US" baseline="-25000" dirty="0" smtClean="0"/>
                        <a:t>2</a:t>
                      </a:r>
                      <a:r>
                        <a:rPr lang="en-US" baseline="0" dirty="0" smtClean="0"/>
                        <a:t>/kWh</a:t>
                      </a:r>
                      <a:endParaRPr lang="en-US" dirty="0"/>
                    </a:p>
                  </a:txBody>
                  <a:tcPr/>
                </a:tc>
              </a:tr>
              <a:tr h="370840">
                <a:tc>
                  <a:txBody>
                    <a:bodyPr/>
                    <a:lstStyle/>
                    <a:p>
                      <a:pPr algn="l"/>
                      <a:r>
                        <a:rPr lang="el-GR" sz="1400" kern="1200" dirty="0" smtClean="0">
                          <a:solidFill>
                            <a:schemeClr val="tx1"/>
                          </a:solidFill>
                          <a:latin typeface="+mn-lt"/>
                          <a:ea typeface="+mn-ea"/>
                          <a:cs typeface="+mn-cs"/>
                        </a:rPr>
                        <a:t>2011</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155.080</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449.732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153.374</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2012</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162.360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470.844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160.574</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2013</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152.400</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441.960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150.724 </a:t>
                      </a:r>
                      <a:endParaRPr lang="en-US" sz="1400" kern="1200" dirty="0">
                        <a:solidFill>
                          <a:schemeClr val="tx1"/>
                        </a:solidFill>
                        <a:latin typeface="+mn-lt"/>
                        <a:ea typeface="+mn-ea"/>
                        <a:cs typeface="+mn-cs"/>
                      </a:endParaRPr>
                    </a:p>
                  </a:txBody>
                  <a:tcPr/>
                </a:tc>
              </a:tr>
              <a:tr h="370840">
                <a:tc>
                  <a:txBody>
                    <a:bodyPr/>
                    <a:lstStyle/>
                    <a:p>
                      <a:pPr algn="l"/>
                      <a:r>
                        <a:rPr lang="el-GR" sz="1400" kern="1200" dirty="0" smtClean="0">
                          <a:solidFill>
                            <a:schemeClr val="tx1"/>
                          </a:solidFill>
                          <a:latin typeface="+mn-lt"/>
                          <a:ea typeface="+mn-ea"/>
                          <a:cs typeface="+mn-cs"/>
                        </a:rPr>
                        <a:t>Μέσος όρος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156.613 </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454.178</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154.890</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4292572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Τοποθεσία</a:t>
            </a:r>
            <a:r>
              <a:rPr lang="de-DE" b="1" dirty="0" smtClean="0">
                <a:latin typeface="Candara" panose="020E0502030303020204" pitchFamily="34" charset="0"/>
              </a:rPr>
              <a:t>: </a:t>
            </a:r>
            <a:r>
              <a:rPr lang="el-GR" b="1" dirty="0" smtClean="0">
                <a:latin typeface="Candara" panose="020E0502030303020204" pitchFamily="34" charset="0"/>
              </a:rPr>
              <a:t>Άλιμος</a:t>
            </a:r>
            <a:r>
              <a:rPr lang="de-DE" b="1" dirty="0" smtClean="0">
                <a:latin typeface="Candara" panose="020E0502030303020204" pitchFamily="34" charset="0"/>
              </a:rPr>
              <a:t>- </a:t>
            </a:r>
            <a:r>
              <a:rPr lang="el-GR" b="1" dirty="0" smtClean="0">
                <a:latin typeface="Candara" panose="020E0502030303020204" pitchFamily="34" charset="0"/>
              </a:rPr>
              <a:t>Ελλάδα</a:t>
            </a:r>
            <a:endParaRPr lang="de-DE" b="1" dirty="0">
              <a:latin typeface="Candara" panose="020E0502030303020204" pitchFamily="34" charset="0"/>
            </a:endParaRPr>
          </a:p>
        </p:txBody>
      </p:sp>
      <p:sp>
        <p:nvSpPr>
          <p:cNvPr id="3" name="CaixaDeTexto 2"/>
          <p:cNvSpPr txBox="1"/>
          <p:nvPr/>
        </p:nvSpPr>
        <p:spPr>
          <a:xfrm>
            <a:off x="-1" y="2151754"/>
            <a:ext cx="8950733" cy="1421262"/>
          </a:xfrm>
          <a:prstGeom prst="rect">
            <a:avLst/>
          </a:prstGeom>
          <a:noFill/>
        </p:spPr>
        <p:txBody>
          <a:bodyPr wrap="square" rtlCol="0">
            <a:spAutoFit/>
          </a:bodyPr>
          <a:lstStyle/>
          <a:p>
            <a:pPr algn="just"/>
            <a:r>
              <a:rPr lang="el-GR" sz="1400" dirty="0"/>
              <a:t>Ο Δήμος </a:t>
            </a:r>
            <a:r>
              <a:rPr lang="el-GR" sz="1400" dirty="0" smtClean="0"/>
              <a:t>Αλίμου συνδυάζει </a:t>
            </a:r>
            <a:r>
              <a:rPr lang="el-GR" sz="1400" dirty="0"/>
              <a:t>τα χαρακτηριστικά της σύγχρονης πόλης με </a:t>
            </a:r>
            <a:r>
              <a:rPr lang="el-GR" sz="1400" dirty="0" smtClean="0"/>
              <a:t>αυτά</a:t>
            </a:r>
            <a:r>
              <a:rPr lang="en-US" sz="1400" dirty="0" smtClean="0"/>
              <a:t> </a:t>
            </a:r>
            <a:r>
              <a:rPr lang="el-GR" sz="1400" dirty="0" smtClean="0"/>
              <a:t>του </a:t>
            </a:r>
            <a:r>
              <a:rPr lang="el-GR" sz="1400" dirty="0"/>
              <a:t>ήσυχου προαστίου που έχει πρόσβαση στο παραλιακό μέτωπο </a:t>
            </a:r>
            <a:r>
              <a:rPr lang="el-GR" sz="1400" dirty="0" smtClean="0"/>
              <a:t>του</a:t>
            </a:r>
            <a:r>
              <a:rPr lang="en-US" sz="1400" dirty="0" smtClean="0"/>
              <a:t> </a:t>
            </a:r>
            <a:r>
              <a:rPr lang="el-GR" sz="1400" dirty="0" smtClean="0"/>
              <a:t>Σαρωνικού.</a:t>
            </a:r>
            <a:r>
              <a:rPr lang="en-US" sz="1400" dirty="0" smtClean="0"/>
              <a:t> </a:t>
            </a:r>
            <a:r>
              <a:rPr lang="el-GR" sz="1400" dirty="0" smtClean="0"/>
              <a:t>O </a:t>
            </a:r>
            <a:r>
              <a:rPr lang="el-GR" sz="1400" dirty="0"/>
              <a:t>Δήμος εκτείνεται σε 7,5 τετραγωνικά </a:t>
            </a:r>
            <a:r>
              <a:rPr lang="el-GR" sz="1400" dirty="0" smtClean="0"/>
              <a:t>χιλιόμετρα και </a:t>
            </a:r>
            <a:r>
              <a:rPr lang="el-GR" sz="1400" dirty="0"/>
              <a:t>ο </a:t>
            </a:r>
            <a:r>
              <a:rPr lang="el-GR" sz="1400" dirty="0" smtClean="0"/>
              <a:t>πληθυσμός </a:t>
            </a:r>
            <a:r>
              <a:rPr lang="el-GR" sz="1400" dirty="0"/>
              <a:t>του </a:t>
            </a:r>
            <a:r>
              <a:rPr lang="el-GR" sz="1400" dirty="0" smtClean="0"/>
              <a:t>ανέρχεται </a:t>
            </a:r>
            <a:r>
              <a:rPr lang="el-GR" sz="1400" dirty="0"/>
              <a:t>σε 41.720 </a:t>
            </a:r>
            <a:r>
              <a:rPr lang="el-GR" sz="1400" dirty="0" smtClean="0"/>
              <a:t>κατοίκους</a:t>
            </a:r>
            <a:r>
              <a:rPr lang="en-US" sz="1400" dirty="0" smtClean="0"/>
              <a:t>. </a:t>
            </a:r>
            <a:r>
              <a:rPr lang="el-GR" sz="1400" dirty="0" smtClean="0"/>
              <a:t>Στην </a:t>
            </a:r>
            <a:r>
              <a:rPr lang="el-GR" sz="1400" dirty="0"/>
              <a:t>παραλία </a:t>
            </a:r>
            <a:r>
              <a:rPr lang="el-GR" sz="1400" dirty="0" smtClean="0"/>
              <a:t>του</a:t>
            </a:r>
            <a:r>
              <a:rPr lang="en-US" sz="1400" dirty="0" smtClean="0"/>
              <a:t> </a:t>
            </a:r>
            <a:r>
              <a:rPr lang="el-GR" sz="1400" dirty="0" smtClean="0"/>
              <a:t>Αλίμου </a:t>
            </a:r>
            <a:r>
              <a:rPr lang="el-GR" sz="1400" dirty="0"/>
              <a:t>λειτουργεί η μεγαλύτερη μαρίνα της Ελλάδας, </a:t>
            </a:r>
            <a:r>
              <a:rPr lang="el-GR" sz="1400" dirty="0" smtClean="0"/>
              <a:t>εντός</a:t>
            </a:r>
            <a:r>
              <a:rPr lang="en-US" sz="1400" dirty="0" smtClean="0"/>
              <a:t> </a:t>
            </a:r>
            <a:r>
              <a:rPr lang="el-GR" sz="1400" dirty="0" smtClean="0"/>
              <a:t>της οποίας</a:t>
            </a:r>
            <a:r>
              <a:rPr lang="en-US" sz="1400" dirty="0" smtClean="0"/>
              <a:t> </a:t>
            </a:r>
            <a:r>
              <a:rPr lang="el-GR" sz="1400" dirty="0" smtClean="0"/>
              <a:t>υπάρχει </a:t>
            </a:r>
            <a:r>
              <a:rPr lang="el-GR" sz="1400" dirty="0"/>
              <a:t>πλήθος δραστηριοτήτων αναψυχής και </a:t>
            </a:r>
            <a:r>
              <a:rPr lang="el-GR" sz="1400" dirty="0" smtClean="0"/>
              <a:t>διασκέδασης.</a:t>
            </a:r>
            <a:r>
              <a:rPr lang="en-US" sz="1400" dirty="0" smtClean="0"/>
              <a:t> </a:t>
            </a:r>
            <a:r>
              <a:rPr lang="el-GR" sz="1400" dirty="0" smtClean="0"/>
              <a:t>Ο </a:t>
            </a:r>
            <a:r>
              <a:rPr lang="el-GR" sz="1400" dirty="0"/>
              <a:t>Άλιμος είναι </a:t>
            </a:r>
            <a:r>
              <a:rPr lang="el-GR" sz="1400" dirty="0" smtClean="0"/>
              <a:t>ένα σύγχρονο </a:t>
            </a:r>
            <a:r>
              <a:rPr lang="el-GR" sz="1400" dirty="0"/>
              <a:t>προάστιο, </a:t>
            </a:r>
            <a:r>
              <a:rPr lang="el-GR" sz="1400" dirty="0" smtClean="0"/>
              <a:t>το</a:t>
            </a:r>
            <a:r>
              <a:rPr lang="en-US" sz="1400" dirty="0" smtClean="0"/>
              <a:t> </a:t>
            </a:r>
            <a:r>
              <a:rPr lang="el-GR" sz="1400" dirty="0" smtClean="0"/>
              <a:t>οποίο </a:t>
            </a:r>
            <a:r>
              <a:rPr lang="el-GR" sz="1400" dirty="0"/>
              <a:t>προσπαθεί να συνδυάσει </a:t>
            </a:r>
            <a:r>
              <a:rPr lang="el-GR" sz="1400" dirty="0" smtClean="0"/>
              <a:t>τις</a:t>
            </a:r>
            <a:r>
              <a:rPr lang="en-US" sz="1400" dirty="0" smtClean="0"/>
              <a:t> </a:t>
            </a:r>
            <a:r>
              <a:rPr lang="el-GR" sz="1400" dirty="0" smtClean="0"/>
              <a:t>ανέσεις </a:t>
            </a:r>
            <a:r>
              <a:rPr lang="el-GR" sz="1400" dirty="0"/>
              <a:t>των μεγάλων πόλεων με την προστασία και φροντίδα </a:t>
            </a:r>
            <a:r>
              <a:rPr lang="el-GR" sz="1400" dirty="0" smtClean="0"/>
              <a:t>του</a:t>
            </a:r>
            <a:r>
              <a:rPr lang="en-US" sz="1400" dirty="0" smtClean="0"/>
              <a:t> </a:t>
            </a:r>
            <a:r>
              <a:rPr lang="el-GR" sz="1400" dirty="0" smtClean="0"/>
              <a:t>περιβάλλοντος,</a:t>
            </a:r>
            <a:r>
              <a:rPr lang="en-US" sz="1400" dirty="0" smtClean="0"/>
              <a:t> </a:t>
            </a:r>
            <a:r>
              <a:rPr lang="el-GR" sz="1400" dirty="0" smtClean="0"/>
              <a:t>γεγονός </a:t>
            </a:r>
            <a:r>
              <a:rPr lang="el-GR" sz="1400" dirty="0"/>
              <a:t>το οποίο παρέχει ιδανικές συνθήκες για τους </a:t>
            </a:r>
            <a:r>
              <a:rPr lang="el-GR" sz="1400" dirty="0" smtClean="0"/>
              <a:t>δημότες</a:t>
            </a:r>
            <a:r>
              <a:rPr lang="en-US" sz="1400" dirty="0" smtClean="0"/>
              <a:t> </a:t>
            </a:r>
            <a:r>
              <a:rPr lang="el-GR" sz="1400" dirty="0" smtClean="0"/>
              <a:t>και </a:t>
            </a:r>
            <a:r>
              <a:rPr lang="el-GR" sz="1400" dirty="0"/>
              <a:t>τους επισκέπτες.</a:t>
            </a:r>
            <a:endParaRPr lang="en-GB" dirty="0"/>
          </a:p>
        </p:txBody>
      </p:sp>
      <p:graphicFrame>
        <p:nvGraphicFramePr>
          <p:cNvPr id="11" name="Tabela 10"/>
          <p:cNvGraphicFramePr>
            <a:graphicFrameLocks noGrp="1"/>
          </p:cNvGraphicFramePr>
          <p:nvPr>
            <p:extLst>
              <p:ext uri="{D42A27DB-BD31-4B8C-83A1-F6EECF244321}">
                <p14:modId xmlns:p14="http://schemas.microsoft.com/office/powerpoint/2010/main" val="1887750359"/>
              </p:ext>
            </p:extLst>
          </p:nvPr>
        </p:nvGraphicFramePr>
        <p:xfrm>
          <a:off x="1043608" y="3933056"/>
          <a:ext cx="7416824" cy="2191157"/>
        </p:xfrm>
        <a:graphic>
          <a:graphicData uri="http://schemas.openxmlformats.org/drawingml/2006/table">
            <a:tbl>
              <a:tblPr firstCol="1" bandRow="1">
                <a:tableStyleId>{5C22544A-7EE6-4342-B048-85BDC9FD1C3A}</a:tableStyleId>
              </a:tblPr>
              <a:tblGrid>
                <a:gridCol w="3293928">
                  <a:extLst>
                    <a:ext uri="{9D8B030D-6E8A-4147-A177-3AD203B41FA5}">
                      <a16:colId xmlns:a16="http://schemas.microsoft.com/office/drawing/2014/main" xmlns="" val="20000"/>
                    </a:ext>
                  </a:extLst>
                </a:gridCol>
                <a:gridCol w="4122896">
                  <a:extLst>
                    <a:ext uri="{9D8B030D-6E8A-4147-A177-3AD203B41FA5}">
                      <a16:colId xmlns:a16="http://schemas.microsoft.com/office/drawing/2014/main" xmlns="" val="20001"/>
                    </a:ext>
                  </a:extLst>
                </a:gridCol>
              </a:tblGrid>
              <a:tr h="251398">
                <a:tc>
                  <a:txBody>
                    <a:bodyPr/>
                    <a:lstStyle/>
                    <a:p>
                      <a:pPr algn="just">
                        <a:spcAft>
                          <a:spcPts val="0"/>
                        </a:spcAft>
                      </a:pPr>
                      <a:r>
                        <a:rPr lang="el-GR" sz="1400" dirty="0" smtClean="0">
                          <a:effectLst/>
                        </a:rPr>
                        <a:t>Έκταση</a:t>
                      </a:r>
                      <a:r>
                        <a:rPr lang="en-GB" sz="1400" dirty="0" smtClean="0">
                          <a:effectLst/>
                        </a:rPr>
                        <a:t>:</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7,5</a:t>
                      </a:r>
                      <a:r>
                        <a:rPr lang="en-GB" sz="1400" dirty="0" smtClean="0">
                          <a:effectLst/>
                        </a:rPr>
                        <a:t> </a:t>
                      </a:r>
                      <a:r>
                        <a:rPr lang="en-GB" sz="1400" dirty="0">
                          <a:effectLst/>
                        </a:rPr>
                        <a:t>km²</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51398">
                <a:tc>
                  <a:txBody>
                    <a:bodyPr/>
                    <a:lstStyle/>
                    <a:p>
                      <a:pPr algn="just">
                        <a:spcAft>
                          <a:spcPts val="0"/>
                        </a:spcAft>
                      </a:pPr>
                      <a:r>
                        <a:rPr lang="el-GR" sz="1400" dirty="0" smtClean="0">
                          <a:effectLst/>
                        </a:rPr>
                        <a:t>Πληθυσμός: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41.720 σύμφωνα</a:t>
                      </a:r>
                      <a:r>
                        <a:rPr lang="el-GR" sz="1400" baseline="0" dirty="0" smtClean="0">
                          <a:effectLst/>
                        </a:rPr>
                        <a:t> με την απογραφή του 2011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51398">
                <a:tc>
                  <a:txBody>
                    <a:bodyPr/>
                    <a:lstStyle/>
                    <a:p>
                      <a:pPr algn="just">
                        <a:spcAft>
                          <a:spcPts val="0"/>
                        </a:spcAft>
                      </a:pPr>
                      <a:r>
                        <a:rPr lang="el-GR" sz="1400" dirty="0" smtClean="0">
                          <a:effectLst/>
                        </a:rPr>
                        <a:t>Ετήσιες </a:t>
                      </a:r>
                      <a:r>
                        <a:rPr lang="el-GR" sz="1400" dirty="0" err="1" smtClean="0">
                          <a:effectLst/>
                        </a:rPr>
                        <a:t>βαθμοημέρες</a:t>
                      </a:r>
                      <a:r>
                        <a:rPr lang="el-GR" sz="1400" dirty="0" smtClean="0">
                          <a:effectLst/>
                        </a:rPr>
                        <a:t> θέρμανσης: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400" kern="1200" dirty="0" smtClean="0">
                          <a:solidFill>
                            <a:schemeClr val="dk1"/>
                          </a:solidFill>
                          <a:effectLst/>
                          <a:latin typeface="+mn-lt"/>
                          <a:ea typeface="+mn-ea"/>
                          <a:cs typeface="+mn-cs"/>
                        </a:rPr>
                        <a:t>947</a:t>
                      </a:r>
                      <a:r>
                        <a:rPr lang="en-GB" sz="1400" dirty="0" smtClean="0">
                          <a:effectLst/>
                        </a:rPr>
                        <a:t>, </a:t>
                      </a:r>
                      <a:r>
                        <a:rPr lang="el-GR" sz="1400" dirty="0" smtClean="0">
                          <a:effectLst/>
                        </a:rPr>
                        <a:t>Θερμοκρασία</a:t>
                      </a:r>
                      <a:r>
                        <a:rPr lang="el-GR" sz="1400" baseline="0" dirty="0" smtClean="0">
                          <a:effectLst/>
                        </a:rPr>
                        <a:t> αναφοράς </a:t>
                      </a:r>
                      <a:r>
                        <a:rPr lang="en-GB" sz="1400" dirty="0" smtClean="0">
                          <a:effectLst/>
                        </a:rPr>
                        <a:t>18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51398">
                <a:tc>
                  <a:txBody>
                    <a:bodyPr/>
                    <a:lstStyle/>
                    <a:p>
                      <a:pPr algn="just">
                        <a:spcAft>
                          <a:spcPts val="0"/>
                        </a:spcAft>
                      </a:pPr>
                      <a:r>
                        <a:rPr lang="el-GR" sz="1400" dirty="0" smtClean="0">
                          <a:effectLst/>
                        </a:rPr>
                        <a:t>Ετήσιες</a:t>
                      </a:r>
                      <a:r>
                        <a:rPr lang="el-GR" sz="1400" baseline="0" dirty="0" smtClean="0">
                          <a:effectLst/>
                        </a:rPr>
                        <a:t> </a:t>
                      </a:r>
                      <a:r>
                        <a:rPr lang="el-GR" sz="1400" baseline="0" dirty="0" err="1" smtClean="0">
                          <a:effectLst/>
                        </a:rPr>
                        <a:t>βαθμοώρες</a:t>
                      </a:r>
                      <a:r>
                        <a:rPr lang="el-GR" sz="1400" baseline="0" dirty="0" smtClean="0">
                          <a:effectLst/>
                        </a:rPr>
                        <a:t> ψύξης: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GB" sz="1400" dirty="0" smtClean="0">
                          <a:effectLst/>
                        </a:rPr>
                        <a:t>4</a:t>
                      </a:r>
                      <a:r>
                        <a:rPr lang="el-GR" sz="1400" dirty="0" smtClean="0">
                          <a:effectLst/>
                        </a:rPr>
                        <a:t>.</a:t>
                      </a:r>
                      <a:r>
                        <a:rPr lang="en-GB" sz="1400" dirty="0" smtClean="0">
                          <a:effectLst/>
                        </a:rPr>
                        <a:t>840, </a:t>
                      </a:r>
                      <a:r>
                        <a:rPr lang="el-GR" sz="1400" dirty="0" smtClean="0">
                          <a:effectLst/>
                        </a:rPr>
                        <a:t>Θερμοκρασία</a:t>
                      </a:r>
                      <a:r>
                        <a:rPr lang="el-GR" sz="1400" baseline="0" dirty="0" smtClean="0">
                          <a:effectLst/>
                        </a:rPr>
                        <a:t> αναφοράς </a:t>
                      </a:r>
                      <a:r>
                        <a:rPr lang="en-GB" sz="1400" dirty="0" smtClean="0">
                          <a:effectLst/>
                        </a:rPr>
                        <a:t>2</a:t>
                      </a:r>
                      <a:r>
                        <a:rPr lang="el-GR" sz="1400" dirty="0" smtClean="0">
                          <a:effectLst/>
                        </a:rPr>
                        <a:t>6</a:t>
                      </a:r>
                      <a:r>
                        <a:rPr lang="en-GB" sz="1400" dirty="0" smtClean="0">
                          <a:effectLst/>
                        </a:rPr>
                        <a:t>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51398">
                <a:tc>
                  <a:txBody>
                    <a:bodyPr/>
                    <a:lstStyle/>
                    <a:p>
                      <a:pPr algn="just">
                        <a:spcAft>
                          <a:spcPts val="0"/>
                        </a:spcAft>
                      </a:pPr>
                      <a:r>
                        <a:rPr lang="el-GR" sz="1400" dirty="0" smtClean="0">
                          <a:effectLst/>
                        </a:rPr>
                        <a:t>Πυκνότητα Πληθυσμού: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5.563</a:t>
                      </a:r>
                      <a:r>
                        <a:rPr lang="en-GB" sz="1400" dirty="0" smtClean="0">
                          <a:effectLst/>
                        </a:rPr>
                        <a:t> </a:t>
                      </a:r>
                      <a:r>
                        <a:rPr lang="el-GR" sz="1400" dirty="0" smtClean="0">
                          <a:effectLst/>
                        </a:rPr>
                        <a:t>κάτοικοι</a:t>
                      </a:r>
                      <a:r>
                        <a:rPr lang="en-GB" sz="1400" dirty="0" smtClean="0">
                          <a:effectLst/>
                        </a:rPr>
                        <a:t>/km²</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408352">
                <a:tc>
                  <a:txBody>
                    <a:bodyPr/>
                    <a:lstStyle/>
                    <a:p>
                      <a:pPr algn="just">
                        <a:spcAft>
                          <a:spcPts val="0"/>
                        </a:spcAft>
                      </a:pPr>
                      <a:r>
                        <a:rPr lang="el-GR" sz="1400" dirty="0" smtClean="0">
                          <a:effectLst/>
                          <a:latin typeface="+mn-lt"/>
                          <a:ea typeface="+mn-ea"/>
                          <a:cs typeface="+mn-cs"/>
                        </a:rPr>
                        <a:t>Κλίμα:</a:t>
                      </a:r>
                      <a:r>
                        <a:rPr lang="el-GR" sz="1400" baseline="0" dirty="0" smtClean="0">
                          <a:effectLst/>
                          <a:latin typeface="+mn-lt"/>
                          <a:ea typeface="+mn-ea"/>
                          <a:cs typeface="+mn-cs"/>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Το κλίμα της περιοχής είναι μεσογειακό, ημίξηρο, με ήπιο θερμό χειμώνα</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56049">
                <a:tc>
                  <a:txBody>
                    <a:bodyPr/>
                    <a:lstStyle/>
                    <a:p>
                      <a:pPr algn="just">
                        <a:spcAft>
                          <a:spcPts val="0"/>
                        </a:spcAft>
                      </a:pPr>
                      <a:r>
                        <a:rPr lang="el-GR" sz="1400" dirty="0" smtClean="0">
                          <a:effectLst/>
                        </a:rPr>
                        <a:t>Μέση θερμοκρασία το χειμώνα </a:t>
                      </a:r>
                      <a:r>
                        <a:rPr lang="en-GB" sz="1400" dirty="0" smtClean="0">
                          <a:effectLst/>
                        </a:rPr>
                        <a:t>T </a:t>
                      </a:r>
                      <a:r>
                        <a:rPr lang="en-GB" sz="1400" dirty="0">
                          <a:effectLst/>
                        </a:rPr>
                        <a:t>°</a:t>
                      </a:r>
                      <a:r>
                        <a:rPr lang="en-GB" sz="1400" dirty="0" smtClean="0">
                          <a:effectLst/>
                        </a:rPr>
                        <a:t>C</a:t>
                      </a:r>
                      <a:r>
                        <a:rPr lang="el-GR" sz="1400" dirty="0" smtClean="0">
                          <a:effectLst/>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7 </a:t>
                      </a:r>
                      <a:r>
                        <a:rPr lang="en-GB" sz="1400" dirty="0" smtClean="0">
                          <a:effectLst/>
                        </a:rPr>
                        <a:t>-</a:t>
                      </a:r>
                      <a:r>
                        <a:rPr lang="el-GR" sz="1400" dirty="0" smtClean="0">
                          <a:effectLst/>
                        </a:rPr>
                        <a:t> 13,6</a:t>
                      </a:r>
                      <a:r>
                        <a:rPr lang="en-GB" sz="1400" dirty="0" smtClean="0">
                          <a:effectLst/>
                        </a:rPr>
                        <a:t> </a:t>
                      </a:r>
                      <a:r>
                        <a:rPr lang="en-GB" sz="1400" dirty="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51398">
                <a:tc>
                  <a:txBody>
                    <a:bodyPr/>
                    <a:lstStyle/>
                    <a:p>
                      <a:pPr algn="just">
                        <a:spcAft>
                          <a:spcPts val="0"/>
                        </a:spcAft>
                      </a:pPr>
                      <a:r>
                        <a:rPr lang="el-GR" sz="1400" dirty="0" smtClean="0">
                          <a:effectLst/>
                        </a:rPr>
                        <a:t>Μέση θερμοκρασία το καλοκαίρι</a:t>
                      </a:r>
                      <a:r>
                        <a:rPr lang="en-GB" sz="1400" dirty="0" smtClean="0">
                          <a:effectLst/>
                        </a:rPr>
                        <a:t>T °C</a:t>
                      </a:r>
                      <a:r>
                        <a:rPr lang="el-GR" sz="1400" dirty="0" smtClean="0">
                          <a:effectLst/>
                        </a:rPr>
                        <a:t>: </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l-GR" sz="1400" dirty="0" smtClean="0">
                          <a:effectLst/>
                        </a:rPr>
                        <a:t>22,8 </a:t>
                      </a:r>
                      <a:r>
                        <a:rPr lang="en-GB" sz="1400" dirty="0" smtClean="0">
                          <a:effectLst/>
                        </a:rPr>
                        <a:t>-</a:t>
                      </a:r>
                      <a:r>
                        <a:rPr lang="el-GR" sz="1400" dirty="0" smtClean="0">
                          <a:effectLst/>
                        </a:rPr>
                        <a:t> 31,8</a:t>
                      </a:r>
                      <a:r>
                        <a:rPr lang="en-GB" sz="1400" dirty="0" smtClean="0">
                          <a:effectLst/>
                        </a:rPr>
                        <a:t>°C</a:t>
                      </a:r>
                      <a:endParaRPr lang="pt-PT"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bl>
          </a:graphicData>
        </a:graphic>
      </p:graphicFrame>
      <p:sp>
        <p:nvSpPr>
          <p:cNvPr id="4" name="CaixaDeTexto 3"/>
          <p:cNvSpPr txBox="1"/>
          <p:nvPr/>
        </p:nvSpPr>
        <p:spPr>
          <a:xfrm>
            <a:off x="1691680" y="3645024"/>
            <a:ext cx="5645462" cy="307777"/>
          </a:xfrm>
          <a:prstGeom prst="rect">
            <a:avLst/>
          </a:prstGeom>
          <a:noFill/>
        </p:spPr>
        <p:txBody>
          <a:bodyPr wrap="square" rtlCol="0">
            <a:spAutoFit/>
          </a:bodyPr>
          <a:lstStyle/>
          <a:p>
            <a:pPr algn="ctr"/>
            <a:r>
              <a:rPr lang="el-GR" sz="1400" b="1" cap="all" dirty="0" err="1" smtClean="0"/>
              <a:t>εκταση</a:t>
            </a:r>
            <a:r>
              <a:rPr lang="en-GB" sz="1400" b="1" cap="all" dirty="0" smtClean="0"/>
              <a:t>, </a:t>
            </a:r>
            <a:r>
              <a:rPr lang="el-GR" sz="1400" b="1" cap="all" dirty="0" err="1" smtClean="0"/>
              <a:t>πληθυσμοσ</a:t>
            </a:r>
            <a:r>
              <a:rPr lang="el-GR" sz="1400" b="1" cap="all" dirty="0" smtClean="0"/>
              <a:t> και </a:t>
            </a:r>
            <a:r>
              <a:rPr lang="el-GR" sz="1400" b="1" cap="all" dirty="0" err="1" smtClean="0"/>
              <a:t>κλιματικα</a:t>
            </a:r>
            <a:r>
              <a:rPr lang="el-GR" sz="1400" b="1" cap="all" dirty="0" smtClean="0"/>
              <a:t> </a:t>
            </a:r>
            <a:r>
              <a:rPr lang="el-GR" sz="1400" b="1" cap="all" dirty="0" err="1" smtClean="0"/>
              <a:t>στοιχεια</a:t>
            </a:r>
            <a:r>
              <a:rPr lang="el-GR" sz="1400" b="1" cap="all" dirty="0" smtClean="0"/>
              <a:t> για τον </a:t>
            </a:r>
            <a:r>
              <a:rPr lang="el-GR" sz="1400" b="1" cap="all" dirty="0" err="1" smtClean="0"/>
              <a:t>αλιμο</a:t>
            </a:r>
            <a:r>
              <a:rPr lang="el-GR" sz="1400" b="1" cap="all" dirty="0" smtClean="0"/>
              <a:t> </a:t>
            </a:r>
            <a:endParaRPr lang="en-GB" sz="1400" dirty="0"/>
          </a:p>
        </p:txBody>
      </p:sp>
    </p:spTree>
    <p:extLst>
      <p:ext uri="{BB962C8B-B14F-4D97-AF65-F5344CB8AC3E}">
        <p14:creationId xmlns:p14="http://schemas.microsoft.com/office/powerpoint/2010/main" val="4135911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pic>
        <p:nvPicPr>
          <p:cNvPr id="5" name="Εικόνα 4"/>
          <p:cNvPicPr>
            <a:picLocks noChangeAspect="1"/>
          </p:cNvPicPr>
          <p:nvPr/>
        </p:nvPicPr>
        <p:blipFill rotWithShape="1">
          <a:blip r:embed="rId6" cstate="print"/>
          <a:srcRect l="10012" r="8697"/>
          <a:stretch/>
        </p:blipFill>
        <p:spPr>
          <a:xfrm>
            <a:off x="5796135" y="2852936"/>
            <a:ext cx="3154597" cy="2280835"/>
          </a:xfrm>
          <a:prstGeom prst="rect">
            <a:avLst/>
          </a:prstGeom>
          <a:ln>
            <a:solidFill>
              <a:schemeClr val="tx1"/>
            </a:solidFill>
          </a:ln>
        </p:spPr>
      </p:pic>
      <p:sp>
        <p:nvSpPr>
          <p:cNvPr id="14" name="Ορθογώνιο 13"/>
          <p:cNvSpPr/>
          <p:nvPr/>
        </p:nvSpPr>
        <p:spPr>
          <a:xfrm>
            <a:off x="10636" y="2924944"/>
            <a:ext cx="5497468" cy="1569660"/>
          </a:xfrm>
          <a:prstGeom prst="rect">
            <a:avLst/>
          </a:prstGeom>
        </p:spPr>
        <p:txBody>
          <a:bodyPr wrap="square">
            <a:spAutoFit/>
          </a:bodyPr>
          <a:lstStyle/>
          <a:p>
            <a:pPr marL="285750" indent="-285750" algn="just">
              <a:buFont typeface="Arial" panose="020B0604020202020204" pitchFamily="34" charset="0"/>
              <a:buChar char="•"/>
            </a:pPr>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a:t>Σ</a:t>
            </a:r>
            <a:r>
              <a:rPr lang="el-GR" sz="1600" dirty="0" smtClean="0"/>
              <a:t>ύγκριση </a:t>
            </a:r>
            <a:r>
              <a:rPr lang="el-GR" sz="1600" dirty="0"/>
              <a:t>της τρέχουσας ενεργειακής συμπεριφοράς και της μείωσης που επιτυγχάνεται από κάθε </a:t>
            </a:r>
            <a:r>
              <a:rPr lang="el-GR" sz="1600" dirty="0" smtClean="0"/>
              <a:t>επέμβαση. </a:t>
            </a:r>
          </a:p>
        </p:txBody>
      </p:sp>
    </p:spTree>
    <p:extLst>
      <p:ext uri="{BB962C8B-B14F-4D97-AF65-F5344CB8AC3E}">
        <p14:creationId xmlns:p14="http://schemas.microsoft.com/office/powerpoint/2010/main" val="1749383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 name="CaixaDeTexto 2"/>
          <p:cNvSpPr txBox="1"/>
          <p:nvPr/>
        </p:nvSpPr>
        <p:spPr>
          <a:xfrm>
            <a:off x="-1" y="2620926"/>
            <a:ext cx="8950733" cy="3077766"/>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smtClean="0"/>
              <a:t>Το σχέδιο ανακαίνισης αναπτύχθηκε σύμφωνα με τις ακόλουθες απαιτήσεις και περιορισμούς που επιβάλλονται από το Τεχνική Υπηρεσία του Δήμου, (i) οι προσόψεις των κτηρίων δεν θα πρέπει να αλλάξουν και, (ii) η εφαρμογή του σχεδίου ανακαίνισης θα πρέπει να πραγματοποιηθεί χωρίς σημαντική παρεμπόδισεη για τους εργαζομένους και τις υπηρεσίες που παρέχονται στους πολίτες. Πλήρης ή μερική εκκένωση του κτηρίου δεν προβλέπεται.</a:t>
            </a:r>
          </a:p>
          <a:p>
            <a:pPr algn="just"/>
            <a:endParaRPr lang="el-GR" sz="1600" dirty="0" smtClean="0"/>
          </a:p>
          <a:p>
            <a:pPr algn="just"/>
            <a:r>
              <a:rPr lang="el-GR" sz="1600" dirty="0" smtClean="0"/>
              <a:t>Επιπλέον, λόγω των δύσκολων οικονομικών συνθηκών ο Δήμος αναμένει ότι οι εργασίες ανακαίνισης θα χρηματοδοτηθούν από ιδιωτικά κεφάλαια (π.χ. μέσω μιας σύμβασης ΕΕΥ ή κάτι παρόμοιο). Η συμβολή του Δήμου στην επένδυση του αρχικού κεφαλαίου θα είναι περιορισμένη. Το γεγονός αυτό περιορίζει τις επιλογές για τις επεμβάσεις στις πιο συμβατικές αφού τα πιο καινοτόμα ενεργειακά συστήματα που είναι συνήθως πιο αποδοτικά και φιλικά προς το περιβάλλον,  αντιμετωπιζουν μεγαλύτερους κινδύνους, καθιστώντας πιο δύσκολη τη χρηματοδότηση.</a:t>
            </a:r>
            <a:endParaRPr lang="en-GB" sz="1600" b="1" dirty="0"/>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37784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 name="CaixaDeTexto 2"/>
          <p:cNvSpPr txBox="1"/>
          <p:nvPr/>
        </p:nvSpPr>
        <p:spPr>
          <a:xfrm>
            <a:off x="-1" y="2620926"/>
            <a:ext cx="8950733" cy="1846659"/>
          </a:xfrm>
          <a:prstGeom prst="rect">
            <a:avLst/>
          </a:prstGeom>
          <a:noFill/>
        </p:spPr>
        <p:txBody>
          <a:bodyPr wrap="square" rtlCol="0">
            <a:spAutoFit/>
          </a:bodyPr>
          <a:lstStyle/>
          <a:p>
            <a:pPr algn="just"/>
            <a:r>
              <a:rPr lang="el-GR" b="1" dirty="0" smtClean="0"/>
              <a:t>Εμπόδια </a:t>
            </a:r>
            <a:r>
              <a:rPr lang="en-GB" b="1" dirty="0" smtClean="0"/>
              <a:t>– </a:t>
            </a:r>
            <a:r>
              <a:rPr lang="el-GR" sz="1600" dirty="0" smtClean="0"/>
              <a:t>Εκτός από τους παραπάνω περιορισμούς, υπάρχουν και τεχνικές δυσκολίες, που σχετίζονται με την ενσωμάτωση των συστημάτων ανανεώσιμων πηγών ενέργειας στο κτήριο, που προκύπτει από την πυκνοδομημένο αστικό περιβάλλον που περιορίζει τόσο το ηλιακό και αιολικό δυναμικό, όσο και, τη διαθεσιμότητα του χώρο για να τοποθετηθούν τα συστήματα ΑΠΕ.</a:t>
            </a:r>
          </a:p>
          <a:p>
            <a:pPr algn="just"/>
            <a:endParaRPr lang="el-GR" sz="1600" dirty="0" smtClean="0"/>
          </a:p>
          <a:p>
            <a:pPr algn="just"/>
            <a:r>
              <a:rPr lang="el-GR" sz="1600" dirty="0" smtClean="0"/>
              <a:t>Ως εκ τούτου, το σχέδιο ανακαίνισης αναπτύχθηκε μέσα σε αυτούς τους περιορισμούς και τις δυσκολίες χωρίς να θέτει σε κίνδυνο της εξοικονόμιση της ενέργειας ή την ποιότητα των εσωτερικών συνθηκών. </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377847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0" y="2492896"/>
            <a:ext cx="6001524" cy="3600986"/>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smtClean="0"/>
              <a:t>Η προσθήκη της εξωτερικής μόνωσης διερευνήθηκε ως μέσο για τη βελτίωση των εσωτερικών συνθηκών. Για τους σκοπούς της μοντελοποίησης θεωρήθηκε ένα μονωτικό υλικό με 0,032 W/mK θερμική αγωγιμότητα.</a:t>
            </a:r>
          </a:p>
          <a:p>
            <a:pPr algn="just"/>
            <a:endParaRPr lang="el-GR" sz="1400" dirty="0" smtClean="0"/>
          </a:p>
          <a:p>
            <a:pPr algn="just"/>
            <a:r>
              <a:rPr lang="el-GR" sz="1400" dirty="0" smtClean="0"/>
              <a:t>Τρεις διαφορετικές τιμές του πάχους, δηλαδή, 5 cm, 7 cm, και 10 cm μελετήθηκαν. Με εφαρμογή 5 cm εξωτερικής μόνωσης υπάρχει μια ετήσια μείωση στη θέρμανση του 4.517 kWh. Οποιαδήποτε περαιτέρω αύξηση του πάχους της μόνωσης δεν επηρεάζει σημαντικά την κατανάλωση ενέργειας.</a:t>
            </a:r>
          </a:p>
          <a:p>
            <a:pPr algn="just"/>
            <a:endParaRPr lang="el-GR" sz="1400" b="1" dirty="0" smtClean="0"/>
          </a:p>
          <a:p>
            <a:pPr algn="just"/>
            <a:r>
              <a:rPr lang="el-GR" sz="1400" dirty="0" smtClean="0"/>
              <a:t>Το EPS μονωτικό υλικό και ο φυσικός ορυκτοβάμβακας που εξετάστηκαν πηρούν όλες τις τεχνικές απαιτήσεις.</a:t>
            </a:r>
          </a:p>
          <a:p>
            <a:pPr algn="just"/>
            <a:endParaRPr lang="el-GR" sz="1400" dirty="0" smtClean="0"/>
          </a:p>
          <a:p>
            <a:pPr algn="just"/>
            <a:r>
              <a:rPr lang="el-GR" sz="1400" dirty="0" smtClean="0"/>
              <a:t>Η προσθήκη της εξωτερικής μόνωσης μειώνει το U-</a:t>
            </a:r>
            <a:r>
              <a:rPr lang="en-US" sz="1400" dirty="0" smtClean="0"/>
              <a:t>value</a:t>
            </a:r>
            <a:r>
              <a:rPr lang="el-GR" sz="1400" dirty="0" smtClean="0"/>
              <a:t> των τοίχων από 0,526 σε 0,272 W/m</a:t>
            </a:r>
            <a:r>
              <a:rPr lang="el-GR" sz="1400" baseline="30000" dirty="0" smtClean="0"/>
              <a:t>2</a:t>
            </a:r>
            <a:r>
              <a:rPr lang="el-GR" sz="1400" dirty="0" smtClean="0"/>
              <a:t>K και το U-value της οροφής από 0,451 σε 0,250 W/m</a:t>
            </a:r>
            <a:r>
              <a:rPr lang="el-GR" sz="1400" baseline="30000" dirty="0" smtClean="0"/>
              <a:t>2</a:t>
            </a:r>
            <a:r>
              <a:rPr lang="el-GR" sz="1400" dirty="0" smtClean="0"/>
              <a:t>K.</a:t>
            </a:r>
            <a:endParaRPr lang="en-GB" sz="1400" dirty="0"/>
          </a:p>
        </p:txBody>
      </p:sp>
      <p:pic>
        <p:nvPicPr>
          <p:cNvPr id="5" name="Imagem 4"/>
          <p:cNvPicPr>
            <a:picLocks noChangeAspect="1"/>
          </p:cNvPicPr>
          <p:nvPr/>
        </p:nvPicPr>
        <p:blipFill>
          <a:blip r:embed="rId6" cstate="print"/>
          <a:stretch>
            <a:fillRect/>
          </a:stretch>
        </p:blipFill>
        <p:spPr>
          <a:xfrm>
            <a:off x="6070411" y="2348880"/>
            <a:ext cx="2880322" cy="3632969"/>
          </a:xfrm>
          <a:prstGeom prst="rect">
            <a:avLst/>
          </a:prstGeom>
        </p:spPr>
      </p:pic>
    </p:spTree>
    <p:extLst>
      <p:ext uri="{BB962C8B-B14F-4D97-AF65-F5344CB8AC3E}">
        <p14:creationId xmlns:p14="http://schemas.microsoft.com/office/powerpoint/2010/main" val="833143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11288" y="2603932"/>
            <a:ext cx="4355976" cy="1877437"/>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a:t>Εξωτερική μόνωση (Διατηρητέα: εσωτερική μόνωση</a:t>
            </a:r>
            <a:r>
              <a:rPr lang="el-GR" sz="1400" dirty="0" smtClean="0"/>
              <a:t>)</a:t>
            </a:r>
          </a:p>
          <a:p>
            <a:pPr algn="just"/>
            <a:endParaRPr lang="el-GR" sz="1400" dirty="0"/>
          </a:p>
          <a:p>
            <a:pPr algn="just"/>
            <a:r>
              <a:rPr lang="el-GR" sz="1400" dirty="0"/>
              <a:t>– Υψηλό κόστος με σχετικά μεγάλο χρόνο </a:t>
            </a:r>
            <a:r>
              <a:rPr lang="el-GR" sz="1400" dirty="0" smtClean="0"/>
              <a:t>αποπληρωμής</a:t>
            </a:r>
          </a:p>
          <a:p>
            <a:pPr algn="just"/>
            <a:endParaRPr lang="el-GR" sz="1400" dirty="0"/>
          </a:p>
          <a:p>
            <a:pPr algn="just"/>
            <a:r>
              <a:rPr lang="el-GR" sz="1400" dirty="0"/>
              <a:t>– Μείωση της θέρμανσης, αύξηση της ψύξης </a:t>
            </a:r>
            <a:r>
              <a:rPr lang="en-US" sz="1400" dirty="0"/>
              <a:t>(</a:t>
            </a:r>
            <a:r>
              <a:rPr lang="el-GR" sz="1400" dirty="0" smtClean="0"/>
              <a:t>σχετικά χαμηλή</a:t>
            </a:r>
            <a:r>
              <a:rPr lang="en-US" sz="1400" dirty="0" smtClean="0"/>
              <a:t> </a:t>
            </a:r>
            <a:r>
              <a:rPr lang="el-GR" sz="1400" dirty="0" smtClean="0"/>
              <a:t>ετήσια μείωση</a:t>
            </a:r>
            <a:r>
              <a:rPr lang="en-US" sz="1400" dirty="0" smtClean="0"/>
              <a:t>)</a:t>
            </a:r>
            <a:endParaRPr lang="en-GB" sz="1400" dirty="0"/>
          </a:p>
        </p:txBody>
      </p:sp>
      <p:pic>
        <p:nvPicPr>
          <p:cNvPr id="4" name="Εικόνα 3"/>
          <p:cNvPicPr>
            <a:picLocks noChangeAspect="1"/>
          </p:cNvPicPr>
          <p:nvPr/>
        </p:nvPicPr>
        <p:blipFill>
          <a:blip r:embed="rId5"/>
          <a:stretch>
            <a:fillRect/>
          </a:stretch>
        </p:blipFill>
        <p:spPr>
          <a:xfrm>
            <a:off x="4392920" y="2603932"/>
            <a:ext cx="4654649" cy="3444776"/>
          </a:xfrm>
          <a:prstGeom prst="rect">
            <a:avLst/>
          </a:prstGeom>
        </p:spPr>
      </p:pic>
    </p:spTree>
    <p:extLst>
      <p:ext uri="{BB962C8B-B14F-4D97-AF65-F5344CB8AC3E}">
        <p14:creationId xmlns:p14="http://schemas.microsoft.com/office/powerpoint/2010/main" val="2578907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564904"/>
            <a:ext cx="5713492" cy="3016210"/>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smtClean="0"/>
              <a:t>Τα υπάρχοντα παράθυρα έχουν συνολικό </a:t>
            </a:r>
            <a:r>
              <a:rPr lang="en-US" sz="1400" dirty="0" smtClean="0"/>
              <a:t>U-</a:t>
            </a:r>
            <a:r>
              <a:rPr lang="en-US" sz="1400" dirty="0" err="1" smtClean="0"/>
              <a:t>vaue</a:t>
            </a:r>
            <a:r>
              <a:rPr lang="el-GR" sz="1400" dirty="0" smtClean="0"/>
              <a:t> 3</a:t>
            </a:r>
            <a:r>
              <a:rPr lang="en-US" sz="1400" dirty="0" smtClean="0"/>
              <a:t>,4</a:t>
            </a:r>
            <a:r>
              <a:rPr lang="el-GR" sz="1400" dirty="0" smtClean="0"/>
              <a:t>9 W/m</a:t>
            </a:r>
            <a:r>
              <a:rPr lang="el-GR" sz="1400" baseline="30000" dirty="0" smtClean="0"/>
              <a:t>2</a:t>
            </a:r>
            <a:r>
              <a:rPr lang="el-GR" sz="1400" dirty="0" smtClean="0"/>
              <a:t>K και θα αντικατασταθούν με low-e υαλοπίνακες σε πλαίσιο με θερμοδιακοπή. Μετά από έρευνα σχετικά με διαφορετικές τιμές U-</a:t>
            </a:r>
            <a:r>
              <a:rPr lang="en-US" sz="1400" dirty="0" err="1" smtClean="0"/>
              <a:t>vaue</a:t>
            </a:r>
            <a:r>
              <a:rPr lang="en-US" sz="1400" dirty="0" smtClean="0"/>
              <a:t> </a:t>
            </a:r>
            <a:r>
              <a:rPr lang="el-GR" sz="1400" dirty="0" smtClean="0"/>
              <a:t>αποφασίστηκε ότι η βέλτιστη επιλογή θα πρέπει να έχει τις ακόλουθες θερμικές ιδιότητες: U</a:t>
            </a:r>
            <a:r>
              <a:rPr lang="en-US" sz="1400" dirty="0" smtClean="0"/>
              <a:t>-</a:t>
            </a:r>
            <a:r>
              <a:rPr lang="el-GR" sz="1400" dirty="0" smtClean="0"/>
              <a:t>πλαισίου 2,50 W/m</a:t>
            </a:r>
            <a:r>
              <a:rPr lang="el-GR" sz="1400" baseline="30000" dirty="0" smtClean="0"/>
              <a:t>2</a:t>
            </a:r>
            <a:r>
              <a:rPr lang="el-GR" sz="1400" dirty="0" smtClean="0"/>
              <a:t>K, U-υαλοπινάκων 1,10 W/m</a:t>
            </a:r>
            <a:r>
              <a:rPr lang="el-GR" sz="1400" baseline="30000" dirty="0" smtClean="0"/>
              <a:t>2</a:t>
            </a:r>
            <a:r>
              <a:rPr lang="el-GR" sz="1400" dirty="0" smtClean="0"/>
              <a:t>K και το συνολικό </a:t>
            </a:r>
            <a:r>
              <a:rPr lang="en-US" sz="1400" dirty="0" smtClean="0"/>
              <a:t>U-</a:t>
            </a:r>
            <a:r>
              <a:rPr lang="el-GR" sz="1400" dirty="0" smtClean="0"/>
              <a:t>παραθύρου 1,80 W/m</a:t>
            </a:r>
            <a:r>
              <a:rPr lang="el-GR" sz="1400" baseline="30000" dirty="0" smtClean="0"/>
              <a:t>2</a:t>
            </a:r>
            <a:r>
              <a:rPr lang="el-GR" sz="1400" dirty="0" smtClean="0"/>
              <a:t>K. </a:t>
            </a:r>
          </a:p>
          <a:p>
            <a:pPr algn="just"/>
            <a:endParaRPr lang="el-GR" sz="1400" dirty="0" smtClean="0"/>
          </a:p>
          <a:p>
            <a:pPr algn="just"/>
            <a:r>
              <a:rPr lang="el-GR" sz="1400" dirty="0" smtClean="0"/>
              <a:t>Μία επικάλυψη low-e προβλέπεται στην εσωτερική πλευρά του εξωτερικού υαλοπίνακα για τη μείωση της εισερχόμενης θερμότητας. Οι υαλοπίνακες έχουν 42% </a:t>
            </a:r>
            <a:r>
              <a:rPr lang="el-GR" sz="1400" dirty="0"/>
              <a:t>ηλιακό </a:t>
            </a:r>
            <a:r>
              <a:rPr lang="el-GR" sz="1400" dirty="0" smtClean="0"/>
              <a:t>συντελεστή και 66% μετάδοσης του φωτός.</a:t>
            </a:r>
            <a:endParaRPr lang="en-GB" b="1" dirty="0" smtClean="0"/>
          </a:p>
          <a:p>
            <a:endParaRPr lang="en-GB" sz="1400" b="1" dirty="0"/>
          </a:p>
        </p:txBody>
      </p:sp>
      <p:pic>
        <p:nvPicPr>
          <p:cNvPr id="4" name="Imagem 3"/>
          <p:cNvPicPr>
            <a:picLocks noChangeAspect="1"/>
          </p:cNvPicPr>
          <p:nvPr/>
        </p:nvPicPr>
        <p:blipFill>
          <a:blip r:embed="rId6" cstate="print"/>
          <a:stretch>
            <a:fillRect/>
          </a:stretch>
        </p:blipFill>
        <p:spPr>
          <a:xfrm>
            <a:off x="6084168" y="2924944"/>
            <a:ext cx="2866565" cy="2812093"/>
          </a:xfrm>
          <a:prstGeom prst="rect">
            <a:avLst/>
          </a:prstGeom>
        </p:spPr>
      </p:pic>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79388" y="2748824"/>
            <a:ext cx="3049196" cy="2154436"/>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a:t>Βελτίωση κουφωμάτων </a:t>
            </a:r>
            <a:endParaRPr lang="en-US" sz="1400" dirty="0" smtClean="0"/>
          </a:p>
          <a:p>
            <a:pPr algn="just"/>
            <a:endParaRPr lang="en-US" sz="1400" dirty="0"/>
          </a:p>
          <a:p>
            <a:pPr algn="just"/>
            <a:r>
              <a:rPr lang="el-GR" sz="1400" dirty="0" smtClean="0"/>
              <a:t>– </a:t>
            </a:r>
            <a:r>
              <a:rPr lang="el-GR" sz="1400" dirty="0"/>
              <a:t>Υψηλό κόστος με σχετικά μεγάλο χρόνο αποπληρωμής </a:t>
            </a:r>
            <a:endParaRPr lang="en-US" sz="1400" dirty="0" smtClean="0"/>
          </a:p>
          <a:p>
            <a:pPr algn="just"/>
            <a:endParaRPr lang="en-US" sz="1400" dirty="0"/>
          </a:p>
          <a:p>
            <a:pPr algn="just"/>
            <a:r>
              <a:rPr lang="el-GR" sz="1400" dirty="0" smtClean="0"/>
              <a:t>– </a:t>
            </a:r>
            <a:r>
              <a:rPr lang="el-GR" sz="1400" dirty="0"/>
              <a:t>Μείωση της θέρμανσης, αύξηση της ψύξης </a:t>
            </a:r>
            <a:r>
              <a:rPr lang="en-US" sz="1400" dirty="0"/>
              <a:t>(</a:t>
            </a:r>
            <a:r>
              <a:rPr lang="el-GR" sz="1400" dirty="0" smtClean="0"/>
              <a:t>σχετικά </a:t>
            </a:r>
            <a:r>
              <a:rPr lang="el-GR" sz="1400" dirty="0"/>
              <a:t>χαμηλή ετήσια </a:t>
            </a:r>
            <a:r>
              <a:rPr lang="el-GR" sz="1400" dirty="0" smtClean="0"/>
              <a:t>μείωση</a:t>
            </a:r>
            <a:r>
              <a:rPr lang="en-US" sz="1400" dirty="0" smtClean="0"/>
              <a:t>)</a:t>
            </a:r>
            <a:r>
              <a:rPr lang="el-GR" sz="1400" dirty="0" smtClean="0"/>
              <a:t> </a:t>
            </a:r>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 name="Εικόνα 3"/>
          <p:cNvPicPr>
            <a:picLocks noChangeAspect="1"/>
          </p:cNvPicPr>
          <p:nvPr/>
        </p:nvPicPr>
        <p:blipFill>
          <a:blip r:embed="rId5"/>
          <a:stretch>
            <a:fillRect/>
          </a:stretch>
        </p:blipFill>
        <p:spPr>
          <a:xfrm>
            <a:off x="3817840" y="2685109"/>
            <a:ext cx="5330931" cy="2703007"/>
          </a:xfrm>
          <a:prstGeom prst="rect">
            <a:avLst/>
          </a:prstGeom>
        </p:spPr>
      </p:pic>
    </p:spTree>
    <p:extLst>
      <p:ext uri="{BB962C8B-B14F-4D97-AF65-F5344CB8AC3E}">
        <p14:creationId xmlns:p14="http://schemas.microsoft.com/office/powerpoint/2010/main" val="634005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5713492" cy="3016210"/>
          </a:xfrm>
          <a:prstGeom prst="rect">
            <a:avLst/>
          </a:prstGeom>
          <a:noFill/>
        </p:spPr>
        <p:txBody>
          <a:bodyPr wrap="square" rtlCol="0">
            <a:spAutoFit/>
          </a:bodyPr>
          <a:lstStyle/>
          <a:p>
            <a:r>
              <a:rPr lang="el-GR" b="1" dirty="0" smtClean="0"/>
              <a:t>Σκίαστρα </a:t>
            </a:r>
            <a:endParaRPr lang="en-GB" b="1" dirty="0" smtClean="0"/>
          </a:p>
          <a:p>
            <a:endParaRPr lang="en-GB" b="1" dirty="0" smtClean="0"/>
          </a:p>
          <a:p>
            <a:pPr algn="just"/>
            <a:r>
              <a:rPr lang="el-GR" sz="1400" dirty="0" smtClean="0"/>
              <a:t>Εξωτερικά αναδιπλούμενα σκίαστρα έχουν επιλεγεί για τη σκίαση των προσόψεις, εκτός από της βορινής. Το μέγεθός τους είναι ανάλογο με τον προσανατολισμό των ανοιγμάτων ούτως ώστε να παρέχουν πλήρη σκίαση κατά τη διάρκεια του καλοκαιριού. Θα είναι πλήρως αναδιπλούμενα για να επιτρέπει τη διείσδυση της ηλιακής ακτινοβολίας κατά τη διάρκεια του χειμώνα και να συμβάλει στη μείωση της θέρμανσης ενεργειακής ζήτησης.</a:t>
            </a:r>
          </a:p>
          <a:p>
            <a:pPr algn="just"/>
            <a:endParaRPr lang="el-GR" sz="1400" dirty="0" smtClean="0"/>
          </a:p>
          <a:p>
            <a:pPr algn="just"/>
            <a:r>
              <a:rPr lang="el-GR" sz="1400" dirty="0" smtClean="0"/>
              <a:t>Από τα αποτελέσματα της μεέτης σκιασμού συνάγεται το συμπέρασμα ότι η σκίαση είναι απαραίτητη στην ανατολική, νότια και δυτική όψη σε όλους τους ορόφους πάνω από τον 1ο όροφο, ενώ στη νότια πρόσοψη χρεαιάζεται και στον 1ο όροφο. </a:t>
            </a:r>
            <a:endParaRPr lang="en-GB" sz="14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25986" name="Picture 2"/>
          <p:cNvPicPr>
            <a:picLocks noChangeAspect="1" noChangeArrowheads="1"/>
          </p:cNvPicPr>
          <p:nvPr/>
        </p:nvPicPr>
        <p:blipFill>
          <a:blip r:embed="rId6" cstate="print"/>
          <a:srcRect r="63788"/>
          <a:stretch>
            <a:fillRect/>
          </a:stretch>
        </p:blipFill>
        <p:spPr bwMode="auto">
          <a:xfrm>
            <a:off x="6300192" y="1124744"/>
            <a:ext cx="2362721" cy="2790825"/>
          </a:xfrm>
          <a:prstGeom prst="rect">
            <a:avLst/>
          </a:prstGeom>
          <a:noFill/>
          <a:ln w="9525">
            <a:noFill/>
            <a:miter lim="800000"/>
            <a:headEnd/>
            <a:tailEnd/>
          </a:ln>
        </p:spPr>
      </p:pic>
      <p:pic>
        <p:nvPicPr>
          <p:cNvPr id="425987" name="Picture 3"/>
          <p:cNvPicPr>
            <a:picLocks noChangeAspect="1" noChangeArrowheads="1"/>
          </p:cNvPicPr>
          <p:nvPr/>
        </p:nvPicPr>
        <p:blipFill>
          <a:blip r:embed="rId7" cstate="print"/>
          <a:srcRect/>
          <a:stretch>
            <a:fillRect/>
          </a:stretch>
        </p:blipFill>
        <p:spPr bwMode="auto">
          <a:xfrm>
            <a:off x="5868144" y="4077072"/>
            <a:ext cx="3099044" cy="2095128"/>
          </a:xfrm>
          <a:prstGeom prst="rect">
            <a:avLst/>
          </a:prstGeom>
          <a:noFill/>
          <a:ln w="9525">
            <a:noFill/>
            <a:miter lim="800000"/>
            <a:headEnd/>
            <a:tailEnd/>
          </a:ln>
        </p:spPr>
      </p:pic>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6433572" cy="3354765"/>
          </a:xfrm>
          <a:prstGeom prst="rect">
            <a:avLst/>
          </a:prstGeom>
          <a:noFill/>
        </p:spPr>
        <p:txBody>
          <a:bodyPr wrap="square" rtlCol="0">
            <a:spAutoFit/>
          </a:bodyPr>
          <a:lstStyle/>
          <a:p>
            <a:r>
              <a:rPr lang="el-GR" b="1" dirty="0" smtClean="0"/>
              <a:t>Αερισμό/Νυχτερινός Δροσιμός </a:t>
            </a:r>
            <a:endParaRPr lang="en-GB" b="1" dirty="0" smtClean="0"/>
          </a:p>
          <a:p>
            <a:endParaRPr lang="en-GB" b="1" dirty="0" smtClean="0"/>
          </a:p>
          <a:p>
            <a:pPr algn="just"/>
            <a:r>
              <a:rPr lang="el-GR" sz="1600" dirty="0" smtClean="0"/>
              <a:t>Αεραγωγοί  θα εγκατασταθούν στη βόρεια και νότια πρόσοψη του κτηρίου, έτσι ώστε να επιτευχθεί διαμπερής αερισμός σε κάθε όροφο. Από τη μελέτη συμπεραίνεται ότι σε κάθε όροφο, δύο ανοίγματα εισαγωγής αέρα πρέπει να τοποθετηθούν στό κάτω τμήμα της βόρειας πρόσοψη και δύο ανοίγματα εξόδου στο πάνω τμήμα της νότιας πρόσοψης.</a:t>
            </a:r>
          </a:p>
          <a:p>
            <a:pPr algn="just"/>
            <a:endParaRPr lang="el-GR" sz="1600" dirty="0" smtClean="0"/>
          </a:p>
          <a:p>
            <a:pPr algn="just"/>
            <a:r>
              <a:rPr lang="el-GR" sz="1600" dirty="0" smtClean="0"/>
              <a:t>Αυτό το σύστημα θα λειτουργεί κατά τη διάρκεια της νύχτας το καλοκαίρι (νυχτερινός αερισμός) για την ψύξη του εσωτερικού χώρου (15 ACH). </a:t>
            </a:r>
          </a:p>
          <a:p>
            <a:pPr algn="just"/>
            <a:r>
              <a:rPr lang="el-GR" sz="1600" dirty="0" smtClean="0"/>
              <a:t>Τα ανοίγματα εξαερισμού θα πρέπει να συνδεθούν με αισθητήρες για την εξωτερική θερμοκρασία και θα λειτουργούν μόνο όταν η εξωτερική θερμοκρασία είναι χαμηλότερη από την εσωτερική.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13" name="Εικόνα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8" y="3356992"/>
            <a:ext cx="2590800" cy="2247900"/>
          </a:xfrm>
          <a:prstGeom prst="rect">
            <a:avLst/>
          </a:prstGeom>
        </p:spPr>
      </p:pic>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13" name="CaixaDeTexto 2"/>
          <p:cNvSpPr txBox="1"/>
          <p:nvPr/>
        </p:nvSpPr>
        <p:spPr>
          <a:xfrm>
            <a:off x="10636" y="2636912"/>
            <a:ext cx="9133364" cy="2616101"/>
          </a:xfrm>
          <a:prstGeom prst="rect">
            <a:avLst/>
          </a:prstGeom>
          <a:noFill/>
        </p:spPr>
        <p:txBody>
          <a:bodyPr wrap="square" rtlCol="0">
            <a:spAutoFit/>
          </a:bodyPr>
          <a:lstStyle/>
          <a:p>
            <a:r>
              <a:rPr lang="el-GR" b="1" dirty="0" smtClean="0"/>
              <a:t>Παθητικά Ηιακά Κέρδη </a:t>
            </a:r>
            <a:endParaRPr lang="en-GB" b="1" dirty="0" smtClean="0"/>
          </a:p>
          <a:p>
            <a:endParaRPr lang="en-GB" b="1" dirty="0" smtClean="0"/>
          </a:p>
          <a:p>
            <a:pPr algn="just"/>
            <a:r>
              <a:rPr lang="el-GR" sz="1600" dirty="0" smtClean="0"/>
              <a:t>Η μεγάλη ποσότητα των ηλιακών κερδών που συγκεντρώνονται στο νότιο τμήμα του κτηρίου προκαλέι υπερθέρμανση στα παρακείμενα γραφεία</a:t>
            </a:r>
            <a:r>
              <a:rPr lang="en-US" sz="1600" dirty="0" smtClean="0"/>
              <a:t> (</a:t>
            </a:r>
            <a:r>
              <a:rPr lang="el-GR" sz="1600" dirty="0" smtClean="0"/>
              <a:t>λόγω αλλαγής της διαρρύθμισης), ακόμη και κατά τη διάρκεια του χειμώνα. </a:t>
            </a:r>
          </a:p>
          <a:p>
            <a:pPr algn="just"/>
            <a:endParaRPr lang="el-GR" sz="1600" dirty="0"/>
          </a:p>
          <a:p>
            <a:pPr algn="just"/>
            <a:r>
              <a:rPr lang="el-GR" sz="1600" dirty="0" smtClean="0"/>
              <a:t>Για να αποφευχθεί αυτό το πρόβλημα, κατάλληλα ανοίγματα θα ενσωματωθούν στα εσωτερικούς διαχωριστικούς τοίχους ανάμεσα στους νότιους και βόρειους χώρους του δεύτερου και τρίτου όροφου. Η παρέμβαση αυτή θα επιτρέψει την κυκλοφορία των ηλιακών κερδών που λαμβάνονται μέσω του υαλοπετάσματος στη νότια πρόσοψη αυτών των δύο ορόφων. </a:t>
            </a:r>
            <a:endParaRPr lang="en-GB" sz="1600" dirty="0"/>
          </a:p>
        </p:txBody>
      </p:sp>
    </p:spTree>
    <p:extLst>
      <p:ext uri="{BB962C8B-B14F-4D97-AF65-F5344CB8AC3E}">
        <p14:creationId xmlns:p14="http://schemas.microsoft.com/office/powerpoint/2010/main" val="3444563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Τοποθεσία</a:t>
            </a:r>
            <a:r>
              <a:rPr lang="de-DE" b="1" dirty="0">
                <a:latin typeface="Candara" panose="020E0502030303020204" pitchFamily="34" charset="0"/>
              </a:rPr>
              <a:t>: </a:t>
            </a:r>
            <a:r>
              <a:rPr lang="el-GR" b="1" dirty="0">
                <a:latin typeface="Candara" panose="020E0502030303020204" pitchFamily="34" charset="0"/>
              </a:rPr>
              <a:t>Άλιμος</a:t>
            </a:r>
            <a:r>
              <a:rPr lang="de-DE" b="1" dirty="0">
                <a:latin typeface="Candara" panose="020E0502030303020204" pitchFamily="34" charset="0"/>
              </a:rPr>
              <a:t>- </a:t>
            </a:r>
            <a:r>
              <a:rPr lang="el-GR" b="1" dirty="0">
                <a:latin typeface="Candara" panose="020E0502030303020204" pitchFamily="34" charset="0"/>
              </a:rPr>
              <a:t>Ελλάδα</a:t>
            </a:r>
            <a:endParaRPr lang="de-DE" b="1" dirty="0">
              <a:latin typeface="Candara" panose="020E0502030303020204" pitchFamily="34" charset="0"/>
            </a:endParaRPr>
          </a:p>
        </p:txBody>
      </p:sp>
      <p:sp>
        <p:nvSpPr>
          <p:cNvPr id="3" name="CaixaDeTexto 2"/>
          <p:cNvSpPr txBox="1"/>
          <p:nvPr/>
        </p:nvSpPr>
        <p:spPr>
          <a:xfrm>
            <a:off x="-1" y="2151754"/>
            <a:ext cx="8950733" cy="1569660"/>
          </a:xfrm>
          <a:prstGeom prst="rect">
            <a:avLst/>
          </a:prstGeom>
          <a:noFill/>
        </p:spPr>
        <p:txBody>
          <a:bodyPr wrap="square" rtlCol="0">
            <a:spAutoFit/>
          </a:bodyPr>
          <a:lstStyle/>
          <a:p>
            <a:pPr algn="just"/>
            <a:r>
              <a:rPr lang="en-US" sz="1600" dirty="0" smtClean="0"/>
              <a:t>O </a:t>
            </a:r>
            <a:r>
              <a:rPr lang="el-GR" sz="1600" dirty="0" smtClean="0"/>
              <a:t>Άλιμος </a:t>
            </a:r>
            <a:r>
              <a:rPr lang="el-GR" sz="1600" dirty="0"/>
              <a:t>είναι ένας από τους παλαιότερους Δήμους της </a:t>
            </a:r>
            <a:r>
              <a:rPr lang="el-GR" sz="1600" dirty="0" smtClean="0"/>
              <a:t>Αττικής.</a:t>
            </a:r>
            <a:r>
              <a:rPr lang="en-US" sz="1600" dirty="0" smtClean="0"/>
              <a:t> To </a:t>
            </a:r>
            <a:r>
              <a:rPr lang="el-GR" sz="1600" dirty="0" smtClean="0"/>
              <a:t>αρχαίο</a:t>
            </a:r>
            <a:r>
              <a:rPr lang="en-US" sz="1600" dirty="0" smtClean="0"/>
              <a:t> toy </a:t>
            </a:r>
            <a:r>
              <a:rPr lang="el-GR" sz="1600" dirty="0" smtClean="0"/>
              <a:t>όνομα </a:t>
            </a:r>
            <a:r>
              <a:rPr lang="el-GR" sz="1600" dirty="0"/>
              <a:t>ήταν </a:t>
            </a:r>
            <a:r>
              <a:rPr lang="el-GR" sz="1600" dirty="0" smtClean="0"/>
              <a:t>Δήμος </a:t>
            </a:r>
            <a:r>
              <a:rPr lang="el-GR" sz="1600" dirty="0" err="1" smtClean="0"/>
              <a:t>Αλιμούντος</a:t>
            </a:r>
            <a:r>
              <a:rPr lang="el-GR" sz="1600" dirty="0" smtClean="0"/>
              <a:t> και </a:t>
            </a:r>
            <a:r>
              <a:rPr lang="el-GR" sz="1600" dirty="0"/>
              <a:t>είναι η </a:t>
            </a:r>
            <a:r>
              <a:rPr lang="el-GR" sz="1600" dirty="0" smtClean="0"/>
              <a:t>γενέτειρα του μεγάλου αρχαίου ιστορικού Θουκυδίδη </a:t>
            </a:r>
            <a:r>
              <a:rPr lang="el-GR" sz="1600" dirty="0"/>
              <a:t>(λογότυπο του δήμου</a:t>
            </a:r>
            <a:r>
              <a:rPr lang="el-GR" sz="1600" dirty="0" smtClean="0"/>
              <a:t>), ο </a:t>
            </a:r>
            <a:r>
              <a:rPr lang="el-GR" sz="1600" dirty="0"/>
              <a:t>οποίος θεωρείται ως ο πατέρας της επιστημονικής </a:t>
            </a:r>
            <a:r>
              <a:rPr lang="el-GR" sz="1600" dirty="0" smtClean="0"/>
              <a:t>ιστορίας και του πολιτικού ρεαλισμού</a:t>
            </a:r>
            <a:r>
              <a:rPr lang="el-GR" sz="1600" dirty="0"/>
              <a:t>. </a:t>
            </a:r>
            <a:r>
              <a:rPr lang="el-GR" sz="1600" dirty="0" smtClean="0"/>
              <a:t>Επίσης ο Άλιμος </a:t>
            </a:r>
            <a:r>
              <a:rPr lang="el-GR" sz="1600" dirty="0"/>
              <a:t>είναι ένας από τους πιο δραστήριους δήμους της </a:t>
            </a:r>
            <a:r>
              <a:rPr lang="el-GR" sz="1600" dirty="0" smtClean="0"/>
              <a:t>Αττικής σχετικά </a:t>
            </a:r>
            <a:r>
              <a:rPr lang="el-GR" sz="1600" dirty="0"/>
              <a:t>με </a:t>
            </a:r>
            <a:r>
              <a:rPr lang="el-GR" sz="1600" dirty="0" smtClean="0"/>
              <a:t>τις επενδύσεις </a:t>
            </a:r>
            <a:r>
              <a:rPr lang="el-GR" sz="1600" dirty="0"/>
              <a:t>σε υποδομές. </a:t>
            </a:r>
            <a:r>
              <a:rPr lang="el-GR" sz="1600" dirty="0" smtClean="0"/>
              <a:t>Το αναπτυξιακό πρόγραμμα του Δήμου επικεντρώνεται </a:t>
            </a:r>
            <a:r>
              <a:rPr lang="el-GR" sz="1600" dirty="0"/>
              <a:t>στην ποιότητα </a:t>
            </a:r>
            <a:r>
              <a:rPr lang="el-GR" sz="1600" dirty="0" smtClean="0"/>
              <a:t>ζωής</a:t>
            </a:r>
            <a:r>
              <a:rPr lang="el-GR" sz="1600" dirty="0"/>
              <a:t>, την </a:t>
            </a:r>
            <a:r>
              <a:rPr lang="el-GR" sz="1600" dirty="0" err="1" smtClean="0"/>
              <a:t>αειφορία</a:t>
            </a:r>
            <a:r>
              <a:rPr lang="el-GR" sz="1600" dirty="0" smtClean="0"/>
              <a:t> και η </a:t>
            </a:r>
            <a:r>
              <a:rPr lang="el-GR" sz="1600" dirty="0"/>
              <a:t>προώθηση του τουρισμού.</a:t>
            </a:r>
            <a:endParaRPr lang="en-GB" sz="1600" dirty="0"/>
          </a:p>
        </p:txBody>
      </p:sp>
      <p:pic>
        <p:nvPicPr>
          <p:cNvPr id="1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28792" t="18434" r="22083" b="17050"/>
          <a:stretch>
            <a:fillRect/>
          </a:stretch>
        </p:blipFill>
        <p:spPr bwMode="auto">
          <a:xfrm>
            <a:off x="1835150" y="3860130"/>
            <a:ext cx="28082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20880" t="9563" r="28293" b="30948"/>
          <a:stretch>
            <a:fillRect/>
          </a:stretch>
        </p:blipFill>
        <p:spPr bwMode="auto">
          <a:xfrm>
            <a:off x="4787900" y="3860130"/>
            <a:ext cx="28924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64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59764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Το υπαρχον σύστημα φωτισμού αποτελείται κυρίως από λαμπτήρες φθορισμού Τ8 των 18 watt και 36 watt με μαγνητικό ballast.</a:t>
            </a:r>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358401" name="Picture 1"/>
          <p:cNvPicPr>
            <a:picLocks noChangeAspect="1" noChangeArrowheads="1"/>
          </p:cNvPicPr>
          <p:nvPr/>
        </p:nvPicPr>
        <p:blipFill>
          <a:blip r:embed="rId6" cstate="print"/>
          <a:srcRect/>
          <a:stretch>
            <a:fillRect/>
          </a:stretch>
        </p:blipFill>
        <p:spPr bwMode="auto">
          <a:xfrm>
            <a:off x="1475656" y="3893790"/>
            <a:ext cx="5981700" cy="1695450"/>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846659"/>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Όλοι οι λαμπτήρες του κτηρίου θα αντικατασταθούν με νέους λαμπτήρες LED. Δύο σενάρια εξετάστηκαν. </a:t>
            </a:r>
          </a:p>
          <a:p>
            <a:pPr algn="just"/>
            <a:r>
              <a:rPr lang="el-GR" sz="1600" dirty="0" smtClean="0"/>
              <a:t>Το πρώτο περιλαμβάνει την αντικατάσταση κάθε λάμπας ξεχωριστά και το δεύτερο σενάριο περιλαμβάνει την αντικατάσταση με πάνελ LED. Το δεύτερο θα δώσει 10% περισσότερα lumens και ευελιξία προκειμένου να προσαρμόζονται στις συχνές αλλαγές των εσωτερικών χώρων. </a:t>
            </a:r>
            <a:endParaRPr lang="en-GB" sz="1600"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358402" name="Picture 2"/>
          <p:cNvPicPr>
            <a:picLocks noChangeAspect="1" noChangeArrowheads="1"/>
          </p:cNvPicPr>
          <p:nvPr/>
        </p:nvPicPr>
        <p:blipFill>
          <a:blip r:embed="rId6" cstate="print"/>
          <a:srcRect/>
          <a:stretch>
            <a:fillRect/>
          </a:stretch>
        </p:blipFill>
        <p:spPr bwMode="auto">
          <a:xfrm>
            <a:off x="0" y="4292962"/>
            <a:ext cx="4626564" cy="1599518"/>
          </a:xfrm>
          <a:prstGeom prst="rect">
            <a:avLst/>
          </a:prstGeom>
          <a:noFill/>
          <a:ln w="9525">
            <a:noFill/>
            <a:miter lim="800000"/>
            <a:headEnd/>
            <a:tailEnd/>
          </a:ln>
        </p:spPr>
      </p:pic>
      <p:pic>
        <p:nvPicPr>
          <p:cNvPr id="358403" name="Picture 3"/>
          <p:cNvPicPr>
            <a:picLocks noChangeAspect="1" noChangeArrowheads="1"/>
          </p:cNvPicPr>
          <p:nvPr/>
        </p:nvPicPr>
        <p:blipFill>
          <a:blip r:embed="rId7" cstate="print"/>
          <a:srcRect/>
          <a:stretch>
            <a:fillRect/>
          </a:stretch>
        </p:blipFill>
        <p:spPr bwMode="auto">
          <a:xfrm>
            <a:off x="4575650" y="4293096"/>
            <a:ext cx="4568350" cy="1427609"/>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631216"/>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Αισθητήρες φυσικού φωτισμού θα εγκατασταθούν κοντά στα παράθυρα των 3 άνω ορόφων, έτσι ώστε ο τεχνητός φωτισμός να απενεργοποιείται αυτόματα όταν επιτευχθούν τα επιθυμητά επίπεδα φωτισμού. Συνολικά δεκαέξι αισθητήρες (16) ηλιακού φωτός θα εγκατασταθούν. Σύμφωνα με EnergyPlus, αυτό θα μειώσει επιπλέον 12,5% τη συνολική κατανάλωση για  το φωτισμό.</a:t>
            </a:r>
            <a:endParaRPr lang="en-GB" sz="16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34178" name="Picture 2"/>
          <p:cNvPicPr>
            <a:picLocks noChangeAspect="1" noChangeArrowheads="1"/>
          </p:cNvPicPr>
          <p:nvPr/>
        </p:nvPicPr>
        <p:blipFill>
          <a:blip r:embed="rId6" cstate="print"/>
          <a:srcRect/>
          <a:stretch>
            <a:fillRect/>
          </a:stretch>
        </p:blipFill>
        <p:spPr bwMode="auto">
          <a:xfrm>
            <a:off x="1187624" y="4268316"/>
            <a:ext cx="6572250" cy="1104900"/>
          </a:xfrm>
          <a:prstGeom prst="rect">
            <a:avLst/>
          </a:prstGeom>
          <a:noFill/>
          <a:ln w="9525">
            <a:noFill/>
            <a:miter lim="800000"/>
            <a:headEnd/>
            <a:tailEnd/>
          </a:ln>
        </p:spPr>
      </p:pic>
    </p:spTree>
    <p:extLst>
      <p:ext uri="{BB962C8B-B14F-4D97-AF65-F5344CB8AC3E}">
        <p14:creationId xmlns:p14="http://schemas.microsoft.com/office/powerpoint/2010/main" val="1774167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3015" y="2648851"/>
            <a:ext cx="8963748" cy="1631216"/>
          </a:xfrm>
          <a:prstGeom prst="rect">
            <a:avLst/>
          </a:prstGeom>
          <a:noFill/>
        </p:spPr>
        <p:txBody>
          <a:bodyPr wrap="square" rtlCol="0">
            <a:spAutoFit/>
          </a:bodyPr>
          <a:lstStyle/>
          <a:p>
            <a:pPr algn="just"/>
            <a:r>
              <a:rPr lang="en-GB" b="1" dirty="0" smtClean="0"/>
              <a:t>HVAC </a:t>
            </a:r>
            <a:r>
              <a:rPr lang="el-GR" b="1" dirty="0" smtClean="0"/>
              <a:t>σύστημα </a:t>
            </a:r>
            <a:r>
              <a:rPr lang="en-GB" dirty="0" smtClean="0"/>
              <a:t>–</a:t>
            </a:r>
            <a:r>
              <a:rPr lang="el-GR" dirty="0" smtClean="0"/>
              <a:t> </a:t>
            </a:r>
            <a:r>
              <a:rPr lang="el-GR" sz="1600" dirty="0" smtClean="0"/>
              <a:t>Το καινούργιο σύστημα θα είναι </a:t>
            </a:r>
            <a:r>
              <a:rPr lang="en-US" sz="1600" dirty="0" smtClean="0"/>
              <a:t>VRV </a:t>
            </a:r>
            <a:r>
              <a:rPr lang="el-GR" sz="1600" dirty="0" smtClean="0"/>
              <a:t>το οποίο θα έχει και ανάκτηση θερμότητας 40%. Το νέο συστημα θέρμανσης-Ψύξης θα έχει </a:t>
            </a:r>
            <a:r>
              <a:rPr lang="en-US" sz="1600" dirty="0" smtClean="0"/>
              <a:t>COP 4.05 </a:t>
            </a:r>
            <a:r>
              <a:rPr lang="el-GR" sz="1600" dirty="0" smtClean="0"/>
              <a:t>και </a:t>
            </a:r>
            <a:r>
              <a:rPr lang="en-US" sz="1600" dirty="0" smtClean="0"/>
              <a:t>EER 3.61</a:t>
            </a:r>
            <a:r>
              <a:rPr lang="el-GR" sz="1600" dirty="0" smtClean="0"/>
              <a:t>. </a:t>
            </a:r>
            <a:endParaRPr lang="en-GB" sz="1600" dirty="0" smtClean="0"/>
          </a:p>
          <a:p>
            <a:pPr algn="just"/>
            <a:endParaRPr lang="en-GB" dirty="0"/>
          </a:p>
          <a:p>
            <a:pPr algn="just"/>
            <a:r>
              <a:rPr lang="el-GR" sz="1600" dirty="0" smtClean="0"/>
              <a:t>Ο επόμενος πίνακας παρουσιάζει την υπάρχουσα κατανάλωση ενέργειας από το σύστημα θέρμανσης-Ψύξης σε σύγκριση με την κατανάλωση του συστήματος που προτείνεται στο σχέδιο ανακαίνισης. Η εξοικονόμιση που επιτυγχάνεται ειναι 58%.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Θέρμανσης &amp; Ψύξης</a:t>
            </a:r>
            <a:endParaRPr lang="en-GB" sz="1200" b="1" dirty="0">
              <a:latin typeface="Candara" panose="020E0502030303020204" pitchFamily="34" charset="0"/>
            </a:endParaRPr>
          </a:p>
        </p:txBody>
      </p:sp>
      <p:pic>
        <p:nvPicPr>
          <p:cNvPr id="346113" name="Picture 1"/>
          <p:cNvPicPr>
            <a:picLocks noChangeAspect="1" noChangeArrowheads="1"/>
          </p:cNvPicPr>
          <p:nvPr/>
        </p:nvPicPr>
        <p:blipFill>
          <a:blip r:embed="rId6" cstate="print"/>
          <a:srcRect/>
          <a:stretch>
            <a:fillRect/>
          </a:stretch>
        </p:blipFill>
        <p:spPr bwMode="auto">
          <a:xfrm>
            <a:off x="1619672" y="4725144"/>
            <a:ext cx="5838283" cy="1296144"/>
          </a:xfrm>
          <a:prstGeom prst="rect">
            <a:avLst/>
          </a:prstGeom>
          <a:noFill/>
          <a:ln w="9525">
            <a:noFill/>
            <a:miter lim="800000"/>
            <a:headEnd/>
            <a:tailEnd/>
          </a:ln>
        </p:spPr>
      </p:pic>
    </p:spTree>
    <p:extLst>
      <p:ext uri="{BB962C8B-B14F-4D97-AF65-F5344CB8AC3E}">
        <p14:creationId xmlns:p14="http://schemas.microsoft.com/office/powerpoint/2010/main" val="544813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26145" y="2618344"/>
            <a:ext cx="4670153" cy="3539430"/>
          </a:xfrm>
          <a:prstGeom prst="rect">
            <a:avLst/>
          </a:prstGeom>
          <a:noFill/>
        </p:spPr>
        <p:txBody>
          <a:bodyPr wrap="square" rtlCol="0">
            <a:spAutoFit/>
          </a:bodyPr>
          <a:lstStyle/>
          <a:p>
            <a:pPr algn="just"/>
            <a:r>
              <a:rPr lang="el-GR" sz="1600" dirty="0" smtClean="0"/>
              <a:t>Το σύστημα ενεργειακης διαχείρισης θα ελέγχει, θα παρακολουθεί και θα καταγράφει δεδομένα, όπως η θερμοκρασία του αέρα, τις ώρες λειτουργίας και την κατανάλωση ενέργειας κάθε κασέτας VRV ξεχωριστά. Επίσης, θα ελέγχει, θα παρακολουθεί και θα καταγράφει την κατανάλωση ενέργειας του φωτισμού του κάθε ορόφου ξεχωριστά και τη λειτουργία του κάθε αισθητήρα Lux.</a:t>
            </a:r>
          </a:p>
          <a:p>
            <a:pPr algn="just"/>
            <a:endParaRPr lang="el-GR" sz="1600" dirty="0" smtClean="0"/>
          </a:p>
          <a:p>
            <a:pPr algn="just"/>
            <a:r>
              <a:rPr lang="el-GR" sz="1600" dirty="0" smtClean="0"/>
              <a:t>Επίσης σε όλα τα παράθυρα και τις πόρτες θα τοποθετηθούν on/off επαφές οι οποίες θα συνδέονται με τις κασέτες VRV. Αν ένα παράθυρο είναι ανοιχτό, θα σταματάει η λειτουργία της αντίστοιχης κασέτας. </a:t>
            </a:r>
            <a:endParaRPr lang="pt-PT" sz="1600" dirty="0"/>
          </a:p>
        </p:txBody>
      </p:sp>
      <p:pic>
        <p:nvPicPr>
          <p:cNvPr id="4" name="Imagem 3"/>
          <p:cNvPicPr>
            <a:picLocks noChangeAspect="1"/>
          </p:cNvPicPr>
          <p:nvPr/>
        </p:nvPicPr>
        <p:blipFill>
          <a:blip r:embed="rId6" cstate="print"/>
          <a:stretch>
            <a:fillRect/>
          </a:stretch>
        </p:blipFill>
        <p:spPr>
          <a:xfrm>
            <a:off x="5076056" y="2274116"/>
            <a:ext cx="4039906" cy="2148029"/>
          </a:xfrm>
          <a:prstGeom prst="rect">
            <a:avLst/>
          </a:prstGeom>
        </p:spPr>
      </p:pic>
      <p:pic>
        <p:nvPicPr>
          <p:cNvPr id="14" name="Imagem 13"/>
          <p:cNvPicPr>
            <a:picLocks noChangeAspect="1"/>
          </p:cNvPicPr>
          <p:nvPr/>
        </p:nvPicPr>
        <p:blipFill>
          <a:blip r:embed="rId7" cstate="print"/>
          <a:stretch>
            <a:fillRect/>
          </a:stretch>
        </p:blipFill>
        <p:spPr>
          <a:xfrm>
            <a:off x="4932040" y="4422145"/>
            <a:ext cx="4096107" cy="1676805"/>
          </a:xfrm>
          <a:prstGeom prst="rect">
            <a:avLst/>
          </a:prstGeom>
        </p:spPr>
      </p:pic>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7"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Ενεργειακής Διαχείρισης </a:t>
            </a:r>
            <a:endParaRPr lang="en-GB" sz="1200" b="1" dirty="0">
              <a:latin typeface="Candara" panose="020E0502030303020204" pitchFamily="34" charset="0"/>
            </a:endParaRPr>
          </a:p>
        </p:txBody>
      </p:sp>
    </p:spTree>
    <p:extLst>
      <p:ext uri="{BB962C8B-B14F-4D97-AF65-F5344CB8AC3E}">
        <p14:creationId xmlns:p14="http://schemas.microsoft.com/office/powerpoint/2010/main" val="1622132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4644008" cy="1569660"/>
          </a:xfrm>
          <a:prstGeom prst="rect">
            <a:avLst/>
          </a:prstGeom>
          <a:noFill/>
        </p:spPr>
        <p:txBody>
          <a:bodyPr wrap="square" rtlCol="0">
            <a:spAutoFit/>
          </a:bodyPr>
          <a:lstStyle/>
          <a:p>
            <a:r>
              <a:rPr lang="el-GR" sz="1600" dirty="0" smtClean="0"/>
              <a:t>Οι σκιές που δημιουργούνται από τα γειτονικά κτίρια στην ορφή 2 κατά τη διάρκεια της ημέρας μειώνει την ηλιακή ακτινοβολία που θα δέχονται τα ΦΒ. </a:t>
            </a:r>
          </a:p>
          <a:p>
            <a:endParaRPr lang="el-GR" sz="1600" dirty="0" smtClean="0"/>
          </a:p>
          <a:p>
            <a:r>
              <a:rPr lang="el-GR" sz="1600" dirty="0" smtClean="0"/>
              <a:t>Για το λόγο αυτό, αποφασίστηκε να εγκαταστηθούν τα φωτοβολταϊκά μόνο στη στέγη 1.</a:t>
            </a:r>
            <a:endParaRPr lang="en-GB" sz="1600" dirty="0"/>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2052" name="Picture 4"/>
          <p:cNvPicPr>
            <a:picLocks noChangeAspect="1" noChangeArrowheads="1"/>
          </p:cNvPicPr>
          <p:nvPr/>
        </p:nvPicPr>
        <p:blipFill>
          <a:blip r:embed="rId6" cstate="print"/>
          <a:srcRect/>
          <a:stretch>
            <a:fillRect/>
          </a:stretch>
        </p:blipFill>
        <p:spPr bwMode="auto">
          <a:xfrm>
            <a:off x="5148064" y="1412776"/>
            <a:ext cx="3705225" cy="4400550"/>
          </a:xfrm>
          <a:prstGeom prst="rect">
            <a:avLst/>
          </a:prstGeom>
          <a:noFill/>
          <a:ln w="9525">
            <a:noFill/>
            <a:miter lim="800000"/>
            <a:headEnd/>
            <a:tailEnd/>
          </a:ln>
        </p:spPr>
      </p:pic>
      <p:sp>
        <p:nvSpPr>
          <p:cNvPr id="22" name="CaixaDeTexto 13"/>
          <p:cNvSpPr txBox="1"/>
          <p:nvPr/>
        </p:nvSpPr>
        <p:spPr>
          <a:xfrm>
            <a:off x="7236296" y="3861048"/>
            <a:ext cx="395536" cy="338554"/>
          </a:xfrm>
          <a:prstGeom prst="rect">
            <a:avLst/>
          </a:prstGeom>
          <a:solidFill>
            <a:schemeClr val="accent1">
              <a:lumMod val="60000"/>
              <a:lumOff val="40000"/>
            </a:schemeClr>
          </a:solidFill>
        </p:spPr>
        <p:txBody>
          <a:bodyPr wrap="square" rtlCol="0">
            <a:spAutoFit/>
          </a:bodyPr>
          <a:lstStyle/>
          <a:p>
            <a:r>
              <a:rPr lang="el-GR" sz="1600" b="1" dirty="0" smtClean="0"/>
              <a:t>2</a:t>
            </a:r>
            <a:endParaRPr lang="en-GB" sz="1600" b="1" dirty="0"/>
          </a:p>
        </p:txBody>
      </p:sp>
      <p:sp>
        <p:nvSpPr>
          <p:cNvPr id="23" name="CaixaDeTexto 13"/>
          <p:cNvSpPr txBox="1"/>
          <p:nvPr/>
        </p:nvSpPr>
        <p:spPr>
          <a:xfrm>
            <a:off x="7452320" y="2348880"/>
            <a:ext cx="395536" cy="338554"/>
          </a:xfrm>
          <a:prstGeom prst="rect">
            <a:avLst/>
          </a:prstGeom>
          <a:solidFill>
            <a:schemeClr val="accent1">
              <a:lumMod val="60000"/>
              <a:lumOff val="40000"/>
            </a:schemeClr>
          </a:solidFill>
        </p:spPr>
        <p:txBody>
          <a:bodyPr wrap="square" rtlCol="0">
            <a:spAutoFit/>
          </a:bodyPr>
          <a:lstStyle/>
          <a:p>
            <a:r>
              <a:rPr lang="el-GR" sz="1600" b="1" dirty="0" smtClean="0"/>
              <a:t>1</a:t>
            </a:r>
            <a:endParaRPr lang="en-GB" sz="1600" b="1" dirty="0"/>
          </a:p>
        </p:txBody>
      </p:sp>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3131840" cy="584775"/>
          </a:xfrm>
          <a:prstGeom prst="rect">
            <a:avLst/>
          </a:prstGeom>
          <a:noFill/>
        </p:spPr>
        <p:txBody>
          <a:bodyPr wrap="square" rtlCol="0">
            <a:spAutoFit/>
          </a:bodyPr>
          <a:lstStyle/>
          <a:p>
            <a:r>
              <a:rPr lang="el-GR" sz="1600" dirty="0" smtClean="0"/>
              <a:t>Το σύστημα  που προτάθηκε για το Δημαρχείο είναι: 15,26 </a:t>
            </a:r>
            <a:r>
              <a:rPr lang="en-US" sz="1600" dirty="0" smtClean="0"/>
              <a:t>kWh</a:t>
            </a:r>
            <a:endParaRPr lang="en-GB" sz="1600" dirty="0"/>
          </a:p>
        </p:txBody>
      </p:sp>
      <p:pic>
        <p:nvPicPr>
          <p:cNvPr id="2050" name="Picture 2"/>
          <p:cNvPicPr>
            <a:picLocks noChangeAspect="1" noChangeArrowheads="1"/>
          </p:cNvPicPr>
          <p:nvPr/>
        </p:nvPicPr>
        <p:blipFill>
          <a:blip r:embed="rId6" cstate="print"/>
          <a:srcRect/>
          <a:stretch>
            <a:fillRect/>
          </a:stretch>
        </p:blipFill>
        <p:spPr bwMode="auto">
          <a:xfrm>
            <a:off x="2995420" y="2780928"/>
            <a:ext cx="6148580" cy="2952328"/>
          </a:xfrm>
          <a:prstGeom prst="rect">
            <a:avLst/>
          </a:prstGeom>
          <a:noFill/>
          <a:ln w="9525">
            <a:noFill/>
            <a:miter lim="800000"/>
            <a:headEnd/>
            <a:tailEnd/>
          </a:ln>
        </p:spPr>
      </p:pic>
      <p:graphicFrame>
        <p:nvGraphicFramePr>
          <p:cNvPr id="16" name="Tabela 4"/>
          <p:cNvGraphicFramePr>
            <a:graphicFrameLocks noGrp="1"/>
          </p:cNvGraphicFramePr>
          <p:nvPr>
            <p:extLst>
              <p:ext uri="{D42A27DB-BD31-4B8C-83A1-F6EECF244321}">
                <p14:modId xmlns:p14="http://schemas.microsoft.com/office/powerpoint/2010/main" val="2639305900"/>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a16="http://schemas.microsoft.com/office/drawing/2014/main" xmlns=""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sz="1400" dirty="0"/>
                    </a:p>
                  </a:txBody>
                  <a:tcPr/>
                </a:tc>
                <a:extLst>
                  <a:ext uri="{0D108BD9-81ED-4DB2-BD59-A6C34878D82A}">
                    <a16:rowId xmlns:a16="http://schemas.microsoft.com/office/drawing/2014/main" xmlns="" val="10000"/>
                  </a:ext>
                </a:extLst>
              </a:tr>
              <a:tr h="370840">
                <a:tc>
                  <a:txBody>
                    <a:bodyPr/>
                    <a:lstStyle/>
                    <a:p>
                      <a:pPr algn="ctr"/>
                      <a:r>
                        <a:rPr lang="el-GR" sz="1800" b="1" dirty="0" smtClean="0"/>
                        <a:t>20.900</a:t>
                      </a:r>
                      <a:endParaRPr lang="en-GB" b="1" dirty="0"/>
                    </a:p>
                  </a:txBody>
                  <a:tcPr/>
                </a:tc>
                <a:extLst>
                  <a:ext uri="{0D108BD9-81ED-4DB2-BD59-A6C34878D82A}">
                    <a16:rowId xmlns:a16="http://schemas.microsoft.com/office/drawing/2014/main" xmlns=""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4" name="CaixaDeTexto 13"/>
          <p:cNvSpPr txBox="1"/>
          <p:nvPr/>
        </p:nvSpPr>
        <p:spPr>
          <a:xfrm>
            <a:off x="0" y="2996952"/>
            <a:ext cx="4345340" cy="2800767"/>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err="1" smtClean="0"/>
              <a:t>Κοφώματα</a:t>
            </a:r>
            <a:endParaRPr lang="el-GR" sz="1600" b="1" dirty="0" smtClean="0"/>
          </a:p>
          <a:p>
            <a:pPr lvl="1">
              <a:buFont typeface="Wingdings" pitchFamily="2" charset="2"/>
              <a:buChar char="Ø"/>
            </a:pPr>
            <a:r>
              <a:rPr lang="el-GR" sz="1600" b="1" dirty="0" smtClean="0"/>
              <a:t>Παθητικά  ηλιακά κέρδη</a:t>
            </a:r>
          </a:p>
          <a:p>
            <a:pPr lvl="1">
              <a:buFont typeface="Wingdings" pitchFamily="2" charset="2"/>
              <a:buChar char="Ø"/>
            </a:pPr>
            <a:r>
              <a:rPr lang="el-GR" sz="1600" b="1" dirty="0" smtClean="0"/>
              <a:t>Σκίαστρα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l-GR" sz="1600" b="1" dirty="0" smtClean="0"/>
              <a:t>Σύστημα θέρμανσης-ψύξης </a:t>
            </a:r>
            <a:endParaRPr lang="en-US" sz="1600" b="1" dirty="0" smtClean="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1026" name="Picture 2"/>
          <p:cNvPicPr>
            <a:picLocks noChangeAspect="1" noChangeArrowheads="1"/>
          </p:cNvPicPr>
          <p:nvPr/>
        </p:nvPicPr>
        <p:blipFill>
          <a:blip r:embed="rId6" cstate="print"/>
          <a:srcRect/>
          <a:stretch>
            <a:fillRect/>
          </a:stretch>
        </p:blipFill>
        <p:spPr bwMode="auto">
          <a:xfrm>
            <a:off x="3779912" y="2564904"/>
            <a:ext cx="5082331" cy="3017434"/>
          </a:xfrm>
          <a:prstGeom prst="rect">
            <a:avLst/>
          </a:prstGeom>
          <a:noFill/>
          <a:ln w="9525">
            <a:noFill/>
            <a:miter lim="800000"/>
            <a:headEnd/>
            <a:tailEnd/>
          </a:ln>
        </p:spPr>
      </p:pic>
      <p:pic>
        <p:nvPicPr>
          <p:cNvPr id="4" name="Picture 3"/>
          <p:cNvPicPr>
            <a:picLocks noChangeAspect="1" noChangeArrowheads="1"/>
          </p:cNvPicPr>
          <p:nvPr/>
        </p:nvPicPr>
        <p:blipFill>
          <a:blip r:embed="rId7" cstate="print"/>
          <a:srcRect/>
          <a:stretch>
            <a:fillRect/>
          </a:stretch>
        </p:blipFill>
        <p:spPr bwMode="auto">
          <a:xfrm>
            <a:off x="3779912" y="5589240"/>
            <a:ext cx="3771900" cy="619125"/>
          </a:xfrm>
          <a:prstGeom prst="rect">
            <a:avLst/>
          </a:prstGeom>
          <a:noFill/>
          <a:ln w="9525">
            <a:noFill/>
            <a:miter lim="800000"/>
            <a:headEnd/>
            <a:tailEnd/>
          </a:ln>
        </p:spPr>
      </p:pic>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graphicFrame>
        <p:nvGraphicFramePr>
          <p:cNvPr id="15" name="Γράφημα 14"/>
          <p:cNvGraphicFramePr>
            <a:graphicFrameLocks/>
          </p:cNvGraphicFramePr>
          <p:nvPr>
            <p:extLst>
              <p:ext uri="{D42A27DB-BD31-4B8C-83A1-F6EECF244321}">
                <p14:modId xmlns:p14="http://schemas.microsoft.com/office/powerpoint/2010/main" val="3231157145"/>
              </p:ext>
            </p:extLst>
          </p:nvPr>
        </p:nvGraphicFramePr>
        <p:xfrm>
          <a:off x="3635895" y="2735208"/>
          <a:ext cx="5390161" cy="3344943"/>
        </p:xfrm>
        <a:graphic>
          <a:graphicData uri="http://schemas.openxmlformats.org/drawingml/2006/chart">
            <c:chart xmlns:c="http://schemas.openxmlformats.org/drawingml/2006/chart" xmlns:r="http://schemas.openxmlformats.org/officeDocument/2006/relationships" r:id="rId6"/>
          </a:graphicData>
        </a:graphic>
      </p:graphicFrame>
      <p:sp>
        <p:nvSpPr>
          <p:cNvPr id="16" name="CaixaDeTexto 13"/>
          <p:cNvSpPr txBox="1"/>
          <p:nvPr/>
        </p:nvSpPr>
        <p:spPr>
          <a:xfrm>
            <a:off x="7607" y="2685109"/>
            <a:ext cx="3528392" cy="1815882"/>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spTree>
    <p:extLst>
      <p:ext uri="{BB962C8B-B14F-4D97-AF65-F5344CB8AC3E}">
        <p14:creationId xmlns:p14="http://schemas.microsoft.com/office/powerpoint/2010/main" val="4114547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060848"/>
            <a:ext cx="500404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Εναλλακτικά σχέδια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14" name="CaixaDeTexto 13"/>
          <p:cNvSpPr txBox="1"/>
          <p:nvPr/>
        </p:nvSpPr>
        <p:spPr>
          <a:xfrm>
            <a:off x="0" y="2780928"/>
            <a:ext cx="3779912" cy="2800767"/>
          </a:xfrm>
          <a:prstGeom prst="rect">
            <a:avLst/>
          </a:prstGeom>
          <a:noFill/>
        </p:spPr>
        <p:txBody>
          <a:bodyPr wrap="square" rtlCol="0">
            <a:spAutoFit/>
          </a:bodyPr>
          <a:lstStyle/>
          <a:p>
            <a:r>
              <a:rPr lang="el-GR" sz="1600" b="1" dirty="0" smtClean="0"/>
              <a:t>Μελετήθηκαν τρία εναλλακτικά σχέδια ανακαίνισης:</a:t>
            </a:r>
          </a:p>
          <a:p>
            <a:endParaRPr lang="el-GR" sz="1600" b="1" dirty="0" smtClean="0"/>
          </a:p>
          <a:p>
            <a:pPr>
              <a:buFont typeface="Wingdings" pitchFamily="2" charset="2"/>
              <a:buChar char="Ø"/>
            </a:pPr>
            <a:r>
              <a:rPr lang="el-GR" sz="1600" b="1" dirty="0" smtClean="0"/>
              <a:t>Σχέδιο Α΄ </a:t>
            </a:r>
            <a:r>
              <a:rPr lang="el-GR" sz="1600" dirty="0" smtClean="0"/>
              <a:t>δεν περιλαμβάνει την εξωτερική μόνωση,</a:t>
            </a:r>
          </a:p>
          <a:p>
            <a:r>
              <a:rPr lang="el-GR" sz="1600" b="1" dirty="0" smtClean="0"/>
              <a:t> </a:t>
            </a:r>
          </a:p>
          <a:p>
            <a:pPr>
              <a:buFont typeface="Wingdings" pitchFamily="2" charset="2"/>
              <a:buChar char="Ø"/>
            </a:pPr>
            <a:r>
              <a:rPr lang="el-GR" sz="1600" b="1" dirty="0" smtClean="0"/>
              <a:t>Σχέδιο Β΄ </a:t>
            </a:r>
            <a:r>
              <a:rPr lang="el-GR" sz="1600" dirty="0" smtClean="0"/>
              <a:t>δεν περιλαμβάνει την αντικατάσταση των παραθύρων και </a:t>
            </a:r>
          </a:p>
          <a:p>
            <a:endParaRPr lang="el-GR" sz="1600" b="1" dirty="0" smtClean="0"/>
          </a:p>
          <a:p>
            <a:pPr>
              <a:buFont typeface="Wingdings" pitchFamily="2" charset="2"/>
              <a:buChar char="Ø"/>
            </a:pPr>
            <a:r>
              <a:rPr lang="el-GR" sz="1600" b="1" dirty="0" smtClean="0"/>
              <a:t>Σχέδιο Γ΄ </a:t>
            </a:r>
            <a:r>
              <a:rPr lang="el-GR" sz="1600" dirty="0" smtClean="0"/>
              <a:t>δεν περιλαμβάνει καμία από τις δύο προαναφερθείσες επεμβάσεις. </a:t>
            </a:r>
            <a:endParaRPr lang="en-GB" sz="1600" dirty="0"/>
          </a:p>
        </p:txBody>
      </p:sp>
      <p:graphicFrame>
        <p:nvGraphicFramePr>
          <p:cNvPr id="15" name="Table 14"/>
          <p:cNvGraphicFramePr>
            <a:graphicFrameLocks noGrp="1"/>
          </p:cNvGraphicFramePr>
          <p:nvPr/>
        </p:nvGraphicFramePr>
        <p:xfrm>
          <a:off x="3563888" y="3140968"/>
          <a:ext cx="5364088" cy="1386840"/>
        </p:xfrm>
        <a:graphic>
          <a:graphicData uri="http://schemas.openxmlformats.org/drawingml/2006/table">
            <a:tbl>
              <a:tblPr/>
              <a:tblGrid>
                <a:gridCol w="1224136"/>
                <a:gridCol w="1152128"/>
                <a:gridCol w="879499"/>
                <a:gridCol w="939282"/>
                <a:gridCol w="1169043"/>
              </a:tblGrid>
              <a:tr h="475292">
                <a:tc>
                  <a:txBody>
                    <a:bodyPr/>
                    <a:lstStyle/>
                    <a:p>
                      <a:pPr algn="just">
                        <a:lnSpc>
                          <a:spcPct val="130000"/>
                        </a:lnSpc>
                        <a:spcBef>
                          <a:spcPts val="100"/>
                        </a:spcBef>
                        <a:spcAft>
                          <a:spcPts val="100"/>
                        </a:spcAft>
                      </a:pPr>
                      <a:endParaRPr lang="el-GR" sz="16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el-GR" sz="1400" b="1" kern="1200" dirty="0" smtClean="0">
                          <a:solidFill>
                            <a:schemeClr val="bg1"/>
                          </a:solidFill>
                          <a:latin typeface="+mn-lt"/>
                          <a:ea typeface="+mn-ea"/>
                          <a:cs typeface="+mn-cs"/>
                        </a:rPr>
                        <a:t>ΟΛΕΣ ΟΙ ΕΠΕΜΒΑΣΕΙΣ</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Α΄</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Β΄</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Γ΄</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475292">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tx1"/>
                          </a:solidFill>
                          <a:latin typeface="+mn-lt"/>
                          <a:ea typeface="+mn-ea"/>
                          <a:cs typeface="+mn-cs"/>
                        </a:rPr>
                        <a:t>104.537</a:t>
                      </a:r>
                      <a:endParaRPr lang="el-GR" sz="1400" b="1"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103.991</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104,191</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tx1"/>
                          </a:solidFill>
                          <a:latin typeface="+mn-lt"/>
                          <a:ea typeface="+mn-ea"/>
                          <a:cs typeface="+mn-cs"/>
                        </a:rPr>
                        <a:t>103.170</a:t>
                      </a:r>
                      <a:endParaRPr lang="el-GR" sz="1400" b="1"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09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0598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Τοποθεσία</a:t>
            </a:r>
            <a:r>
              <a:rPr lang="de-DE" b="1" dirty="0">
                <a:latin typeface="Candara" panose="020E0502030303020204" pitchFamily="34" charset="0"/>
              </a:rPr>
              <a:t>: </a:t>
            </a:r>
            <a:r>
              <a:rPr lang="el-GR" b="1" dirty="0">
                <a:latin typeface="Candara" panose="020E0502030303020204" pitchFamily="34" charset="0"/>
              </a:rPr>
              <a:t>Άλιμος</a:t>
            </a:r>
            <a:r>
              <a:rPr lang="de-DE" b="1" dirty="0">
                <a:latin typeface="Candara" panose="020E0502030303020204" pitchFamily="34" charset="0"/>
              </a:rPr>
              <a:t>- </a:t>
            </a:r>
            <a:r>
              <a:rPr lang="el-GR" b="1" dirty="0">
                <a:latin typeface="Candara" panose="020E0502030303020204" pitchFamily="34" charset="0"/>
              </a:rPr>
              <a:t>Ελλάδα</a:t>
            </a:r>
            <a:endParaRPr lang="de-DE" b="1" dirty="0">
              <a:latin typeface="Candara" panose="020E0502030303020204" pitchFamily="34" charset="0"/>
            </a:endParaRPr>
          </a:p>
        </p:txBody>
      </p:sp>
      <p:pic>
        <p:nvPicPr>
          <p:cNvPr id="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613" y="2780928"/>
            <a:ext cx="560387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05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1815882"/>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επιτυγχάνονται οι απαιτήσεις  του προγράμματος</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73%</a:t>
            </a:r>
            <a:endParaRPr lang="en-US" sz="1600" dirty="0" smtClean="0"/>
          </a:p>
          <a:p>
            <a:pPr marL="989013" lvl="2" indent="-354013">
              <a:lnSpc>
                <a:spcPct val="150000"/>
              </a:lnSpc>
              <a:buFont typeface="Arial" panose="020B0604020202020204" pitchFamily="34" charset="0"/>
              <a:buChar char="•"/>
              <a:defRPr/>
            </a:pPr>
            <a:r>
              <a:rPr lang="el-GR" sz="1600" dirty="0" smtClean="0"/>
              <a:t>Κάληψη κατανάλωσης από ΑΠΕ  70%</a:t>
            </a:r>
            <a:endParaRPr lang="en-US" sz="1600" dirty="0" smtClean="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3009560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7" name="Rectangle 4"/>
          <p:cNvSpPr>
            <a:spLocks noChangeArrowheads="1"/>
          </p:cNvSpPr>
          <p:nvPr/>
        </p:nvSpPr>
        <p:spPr bwMode="auto">
          <a:xfrm>
            <a:off x="228852" y="3620307"/>
            <a:ext cx="4248596"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Σκίαστρα</a:t>
            </a:r>
            <a:endParaRPr lang="en-US" sz="1600" b="1" dirty="0" smtClean="0">
              <a:latin typeface="Candara" panose="020E0502030303020204" pitchFamily="34" charset="0"/>
            </a:endParaRPr>
          </a:p>
        </p:txBody>
      </p:sp>
      <p:sp>
        <p:nvSpPr>
          <p:cNvPr id="19" name="Rectangle 4"/>
          <p:cNvSpPr>
            <a:spLocks noChangeArrowheads="1"/>
          </p:cNvSpPr>
          <p:nvPr/>
        </p:nvSpPr>
        <p:spPr bwMode="auto">
          <a:xfrm>
            <a:off x="4572000" y="2492896"/>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Αερισμός/Νυχτερινός δροσιμός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4702261" y="4293096"/>
            <a:ext cx="4248472"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Παθητικά ηιακά κέρδη</a:t>
            </a:r>
            <a:endParaRPr lang="en-US" sz="1600" b="1" dirty="0" smtClean="0">
              <a:latin typeface="Candara" panose="020E0502030303020204" pitchFamily="34" charset="0"/>
            </a:endParaRPr>
          </a:p>
        </p:txBody>
      </p:sp>
      <p:sp>
        <p:nvSpPr>
          <p:cNvPr id="22" name="Seta para a direita 21"/>
          <p:cNvSpPr/>
          <p:nvPr/>
        </p:nvSpPr>
        <p:spPr>
          <a:xfrm rot="16200000">
            <a:off x="3769273" y="5371543"/>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458759" y="4201691"/>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307201" name="Picture 1"/>
          <p:cNvPicPr>
            <a:picLocks noChangeAspect="1" noChangeArrowheads="1"/>
          </p:cNvPicPr>
          <p:nvPr/>
        </p:nvPicPr>
        <p:blipFill>
          <a:blip r:embed="rId6" cstate="print"/>
          <a:srcRect/>
          <a:stretch>
            <a:fillRect/>
          </a:stretch>
        </p:blipFill>
        <p:spPr bwMode="auto">
          <a:xfrm>
            <a:off x="0" y="4077072"/>
            <a:ext cx="4436701" cy="1232917"/>
          </a:xfrm>
          <a:prstGeom prst="rect">
            <a:avLst/>
          </a:prstGeom>
          <a:noFill/>
          <a:ln w="9525">
            <a:noFill/>
            <a:miter lim="800000"/>
            <a:headEnd/>
            <a:tailEnd/>
          </a:ln>
        </p:spPr>
      </p:pic>
      <p:pic>
        <p:nvPicPr>
          <p:cNvPr id="307202" name="Picture 2"/>
          <p:cNvPicPr>
            <a:picLocks noChangeAspect="1" noChangeArrowheads="1"/>
          </p:cNvPicPr>
          <p:nvPr/>
        </p:nvPicPr>
        <p:blipFill>
          <a:blip r:embed="rId7" cstate="print"/>
          <a:srcRect/>
          <a:stretch>
            <a:fillRect/>
          </a:stretch>
        </p:blipFill>
        <p:spPr bwMode="auto">
          <a:xfrm>
            <a:off x="4427984" y="2869726"/>
            <a:ext cx="4644008" cy="1259082"/>
          </a:xfrm>
          <a:prstGeom prst="rect">
            <a:avLst/>
          </a:prstGeom>
          <a:noFill/>
          <a:ln w="9525">
            <a:noFill/>
            <a:miter lim="800000"/>
            <a:headEnd/>
            <a:tailEnd/>
          </a:ln>
        </p:spPr>
      </p:pic>
      <p:pic>
        <p:nvPicPr>
          <p:cNvPr id="307203" name="Picture 3"/>
          <p:cNvPicPr>
            <a:picLocks noChangeAspect="1" noChangeArrowheads="1"/>
          </p:cNvPicPr>
          <p:nvPr/>
        </p:nvPicPr>
        <p:blipFill>
          <a:blip r:embed="rId8" cstate="print"/>
          <a:srcRect/>
          <a:stretch>
            <a:fillRect/>
          </a:stretch>
        </p:blipFill>
        <p:spPr bwMode="auto">
          <a:xfrm>
            <a:off x="4572000" y="4725144"/>
            <a:ext cx="4572000" cy="1190445"/>
          </a:xfrm>
          <a:prstGeom prst="rect">
            <a:avLst/>
          </a:prstGeom>
          <a:noFill/>
          <a:ln w="9525">
            <a:noFill/>
            <a:miter lim="800000"/>
            <a:headEnd/>
            <a:tailEnd/>
          </a:ln>
        </p:spPr>
      </p:pic>
    </p:spTree>
    <p:extLst>
      <p:ext uri="{BB962C8B-B14F-4D97-AF65-F5344CB8AC3E}">
        <p14:creationId xmlns:p14="http://schemas.microsoft.com/office/powerpoint/2010/main" val="3880712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7" name="Rectangle 4"/>
          <p:cNvSpPr>
            <a:spLocks noChangeArrowheads="1"/>
          </p:cNvSpPr>
          <p:nvPr/>
        </p:nvSpPr>
        <p:spPr bwMode="auto">
          <a:xfrm>
            <a:off x="228852" y="3620307"/>
            <a:ext cx="4248596"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Φωτισμός</a:t>
            </a:r>
            <a:endParaRPr lang="en-US" sz="1600" b="1" dirty="0" smtClean="0">
              <a:latin typeface="Candara" panose="020E0502030303020204" pitchFamily="34" charset="0"/>
            </a:endParaRPr>
          </a:p>
        </p:txBody>
      </p:sp>
      <p:sp>
        <p:nvSpPr>
          <p:cNvPr id="19" name="Rectangle 4"/>
          <p:cNvSpPr>
            <a:spLocks noChangeArrowheads="1"/>
          </p:cNvSpPr>
          <p:nvPr/>
        </p:nvSpPr>
        <p:spPr bwMode="auto">
          <a:xfrm>
            <a:off x="4572000" y="2492896"/>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θέρμανσης-ψήξης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4572000" y="4581128"/>
            <a:ext cx="4248472"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Ενεργειακής Διαχείρισης </a:t>
            </a:r>
            <a:endParaRPr lang="en-US" sz="1600" b="1" dirty="0" smtClean="0">
              <a:latin typeface="Candara" panose="020E0502030303020204" pitchFamily="34" charset="0"/>
            </a:endParaRPr>
          </a:p>
        </p:txBody>
      </p:sp>
      <p:sp>
        <p:nvSpPr>
          <p:cNvPr id="22" name="Seta para a direita 21"/>
          <p:cNvSpPr/>
          <p:nvPr/>
        </p:nvSpPr>
        <p:spPr>
          <a:xfrm rot="16200000">
            <a:off x="3646566" y="5074515"/>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543110" y="4075399"/>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435202" name="Picture 2"/>
          <p:cNvPicPr>
            <a:picLocks noChangeAspect="1" noChangeArrowheads="1"/>
          </p:cNvPicPr>
          <p:nvPr/>
        </p:nvPicPr>
        <p:blipFill>
          <a:blip r:embed="rId6" cstate="print"/>
          <a:srcRect/>
          <a:stretch>
            <a:fillRect/>
          </a:stretch>
        </p:blipFill>
        <p:spPr bwMode="auto">
          <a:xfrm>
            <a:off x="0" y="4025099"/>
            <a:ext cx="4355976" cy="988077"/>
          </a:xfrm>
          <a:prstGeom prst="rect">
            <a:avLst/>
          </a:prstGeom>
          <a:noFill/>
          <a:ln w="9525">
            <a:noFill/>
            <a:miter lim="800000"/>
            <a:headEnd/>
            <a:tailEnd/>
          </a:ln>
        </p:spPr>
      </p:pic>
      <p:pic>
        <p:nvPicPr>
          <p:cNvPr id="435203" name="Picture 3"/>
          <p:cNvPicPr>
            <a:picLocks noChangeAspect="1" noChangeArrowheads="1"/>
          </p:cNvPicPr>
          <p:nvPr/>
        </p:nvPicPr>
        <p:blipFill>
          <a:blip r:embed="rId7" cstate="print"/>
          <a:srcRect/>
          <a:stretch>
            <a:fillRect/>
          </a:stretch>
        </p:blipFill>
        <p:spPr bwMode="auto">
          <a:xfrm>
            <a:off x="4211960" y="2919214"/>
            <a:ext cx="4905375" cy="1085850"/>
          </a:xfrm>
          <a:prstGeom prst="rect">
            <a:avLst/>
          </a:prstGeom>
          <a:noFill/>
          <a:ln w="9525">
            <a:noFill/>
            <a:miter lim="800000"/>
            <a:headEnd/>
            <a:tailEnd/>
          </a:ln>
        </p:spPr>
      </p:pic>
      <p:pic>
        <p:nvPicPr>
          <p:cNvPr id="435204" name="Picture 4"/>
          <p:cNvPicPr>
            <a:picLocks noChangeAspect="1" noChangeArrowheads="1"/>
          </p:cNvPicPr>
          <p:nvPr/>
        </p:nvPicPr>
        <p:blipFill>
          <a:blip r:embed="rId8" cstate="print"/>
          <a:srcRect/>
          <a:stretch>
            <a:fillRect/>
          </a:stretch>
        </p:blipFill>
        <p:spPr bwMode="auto">
          <a:xfrm>
            <a:off x="4355976" y="5013176"/>
            <a:ext cx="4788024" cy="1066799"/>
          </a:xfrm>
          <a:prstGeom prst="rect">
            <a:avLst/>
          </a:prstGeom>
          <a:noFill/>
          <a:ln w="9525">
            <a:noFill/>
            <a:miter lim="800000"/>
            <a:headEnd/>
            <a:tailEnd/>
          </a:ln>
        </p:spPr>
      </p:pic>
      <p:sp>
        <p:nvSpPr>
          <p:cNvPr id="24" name="Seta para a direita 22"/>
          <p:cNvSpPr/>
          <p:nvPr/>
        </p:nvSpPr>
        <p:spPr>
          <a:xfrm rot="16200000">
            <a:off x="8674783" y="6082626"/>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712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539552" y="2564904"/>
            <a:ext cx="7488832" cy="584775"/>
          </a:xfrm>
          <a:prstGeom prst="rect">
            <a:avLst/>
          </a:prstGeom>
          <a:noFill/>
          <a:ln w="38100" cmpd="dbl">
            <a:noFill/>
            <a:miter lim="800000"/>
            <a:headEnd/>
            <a:tailEnd/>
          </a:ln>
        </p:spPr>
        <p:txBody>
          <a:bodyPr wrap="square">
            <a:spAutoFit/>
          </a:bodyPr>
          <a:lstStyle/>
          <a:p>
            <a:r>
              <a:rPr lang="el-GR" sz="1600" dirty="0" smtClean="0"/>
              <a:t>Συνολικά η εξοικονόμιση ενέργειας που επιτυγχανεται  (ανακαίνιση  και ΑΠΕ) είναι 92%</a:t>
            </a:r>
            <a:endParaRPr lang="pt-PT" sz="1600" dirty="0"/>
          </a:p>
          <a:p>
            <a:r>
              <a:rPr lang="en-US" sz="1600" dirty="0" smtClean="0"/>
              <a:t>	</a:t>
            </a:r>
            <a:endParaRPr lang="en-US" sz="1600" dirty="0"/>
          </a:p>
        </p:txBody>
      </p:sp>
      <p:sp>
        <p:nvSpPr>
          <p:cNvPr id="5" name="CaixaDeTexto 4"/>
          <p:cNvSpPr txBox="1"/>
          <p:nvPr/>
        </p:nvSpPr>
        <p:spPr>
          <a:xfrm>
            <a:off x="-16630" y="4489956"/>
            <a:ext cx="8967363" cy="1600438"/>
          </a:xfrm>
          <a:prstGeom prst="rect">
            <a:avLst/>
          </a:prstGeom>
          <a:noFill/>
        </p:spPr>
        <p:txBody>
          <a:bodyPr wrap="square" rtlCol="0">
            <a:spAutoFit/>
          </a:bodyPr>
          <a:lstStyle/>
          <a:p>
            <a:pPr algn="just"/>
            <a:r>
              <a:rPr lang="el-GR" sz="1400" dirty="0" smtClean="0"/>
              <a:t>Τα αποτελέσματα αξιολογήθηκαν επίσης από την άποψη της πρωτογενής ενέργειας και εκπομπών CO</a:t>
            </a:r>
            <a:r>
              <a:rPr lang="el-GR" sz="1400" baseline="-25000" dirty="0" smtClean="0"/>
              <a:t>2</a:t>
            </a:r>
            <a:r>
              <a:rPr lang="el-GR" sz="1400" dirty="0" smtClean="0"/>
              <a:t> λαμβάνοντας υπόψη τους ακόλουθους συντελεστές μετατροπής που λαμβάνονται από το ελληνικό κανονισμό για την ενεργειακή απόδοση των κτηρίων: </a:t>
            </a:r>
          </a:p>
          <a:p>
            <a:pPr algn="just"/>
            <a:endParaRPr lang="el-GR" sz="1400" dirty="0" smtClean="0"/>
          </a:p>
          <a:p>
            <a:pPr algn="just">
              <a:buFont typeface="Arial" pitchFamily="34" charset="0"/>
              <a:buChar char="•"/>
            </a:pPr>
            <a:r>
              <a:rPr lang="el-GR" sz="1400" dirty="0" smtClean="0"/>
              <a:t> ηλεκτρική ενέργεια σε πρωτογενή ενέργεια – 2,9</a:t>
            </a:r>
          </a:p>
          <a:p>
            <a:pPr algn="just"/>
            <a:endParaRPr lang="el-GR" sz="1400" dirty="0" smtClean="0"/>
          </a:p>
          <a:p>
            <a:pPr algn="just">
              <a:buFont typeface="Arial" pitchFamily="34" charset="0"/>
              <a:buChar char="•"/>
            </a:pPr>
            <a:r>
              <a:rPr lang="el-GR" sz="1400" dirty="0" smtClean="0"/>
              <a:t> </a:t>
            </a:r>
            <a:r>
              <a:rPr lang="el-GR" sz="1400" dirty="0"/>
              <a:t>εκπομπές </a:t>
            </a:r>
            <a:r>
              <a:rPr lang="el-GR" sz="1400" dirty="0" smtClean="0"/>
              <a:t>CO</a:t>
            </a:r>
            <a:r>
              <a:rPr lang="el-GR" sz="1400" baseline="-25000" dirty="0" smtClean="0"/>
              <a:t>2</a:t>
            </a:r>
            <a:r>
              <a:rPr lang="en-US" sz="1400" dirty="0" smtClean="0"/>
              <a:t> </a:t>
            </a:r>
            <a:r>
              <a:rPr lang="el-GR" sz="1400" dirty="0" smtClean="0"/>
              <a:t>για την ηλεκτρική ενέργεια – 0,989 kg / kWh</a:t>
            </a:r>
            <a:endParaRPr lang="en-GB" sz="1400" dirty="0"/>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7"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graphicFrame>
        <p:nvGraphicFramePr>
          <p:cNvPr id="18" name="Tabela 3"/>
          <p:cNvGraphicFramePr>
            <a:graphicFrameLocks noGrp="1"/>
          </p:cNvGraphicFramePr>
          <p:nvPr>
            <p:extLst>
              <p:ext uri="{D42A27DB-BD31-4B8C-83A1-F6EECF244321}">
                <p14:modId xmlns:p14="http://schemas.microsoft.com/office/powerpoint/2010/main" val="3021877640"/>
              </p:ext>
            </p:extLst>
          </p:nvPr>
        </p:nvGraphicFramePr>
        <p:xfrm>
          <a:off x="395536" y="3170676"/>
          <a:ext cx="7776864" cy="1226820"/>
        </p:xfrm>
        <a:graphic>
          <a:graphicData uri="http://schemas.openxmlformats.org/drawingml/2006/table">
            <a:tbl>
              <a:tblPr firstRow="1" firstCol="1" bandRow="1"/>
              <a:tblGrid>
                <a:gridCol w="1103101">
                  <a:extLst>
                    <a:ext uri="{9D8B030D-6E8A-4147-A177-3AD203B41FA5}">
                      <a16:colId xmlns="" xmlns:a16="http://schemas.microsoft.com/office/drawing/2014/main" val="20000"/>
                    </a:ext>
                  </a:extLst>
                </a:gridCol>
                <a:gridCol w="1599497">
                  <a:extLst>
                    <a:ext uri="{9D8B030D-6E8A-4147-A177-3AD203B41FA5}">
                      <a16:colId xmlns="" xmlns:a16="http://schemas.microsoft.com/office/drawing/2014/main" val="20001"/>
                    </a:ext>
                  </a:extLst>
                </a:gridCol>
                <a:gridCol w="1434032">
                  <a:extLst>
                    <a:ext uri="{9D8B030D-6E8A-4147-A177-3AD203B41FA5}">
                      <a16:colId xmlns="" xmlns:a16="http://schemas.microsoft.com/office/drawing/2014/main" val="20002"/>
                    </a:ext>
                  </a:extLst>
                </a:gridCol>
                <a:gridCol w="2056058">
                  <a:extLst>
                    <a:ext uri="{9D8B030D-6E8A-4147-A177-3AD203B41FA5}">
                      <a16:colId xmlns="" xmlns:a16="http://schemas.microsoft.com/office/drawing/2014/main" val="20003"/>
                    </a:ext>
                  </a:extLst>
                </a:gridCol>
                <a:gridCol w="1584176"/>
              </a:tblGrid>
              <a:tr h="505023">
                <a:tc>
                  <a:txBody>
                    <a:bodyPr/>
                    <a:lstStyle/>
                    <a:p>
                      <a:pPr algn="ctr">
                        <a:lnSpc>
                          <a:spcPct val="115000"/>
                        </a:lnSpc>
                        <a:spcAft>
                          <a:spcPts val="0"/>
                        </a:spcAft>
                      </a:pPr>
                      <a:r>
                        <a:rPr lang="en-GB" sz="14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Ενέργειας</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Παραγωγή Ενέργειας</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Κάλυψη Ενέργεια</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από ΑΠΕ</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Εναπομένουσα </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 </a:t>
                      </a: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39620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l-GR" sz="14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Σχέδιο ανακαίνισης</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29.695</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20.900</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70</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8.795</a:t>
                      </a:r>
                      <a:endParaRPr lang="pt-PT"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r>
            </a:tbl>
          </a:graphicData>
        </a:graphic>
      </p:graphicFrame>
      <p:sp>
        <p:nvSpPr>
          <p:cNvPr id="21" name="Seta para a direita 19"/>
          <p:cNvSpPr/>
          <p:nvPr/>
        </p:nvSpPr>
        <p:spPr>
          <a:xfrm rot="10800000">
            <a:off x="8347920" y="3989444"/>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0750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1331640" y="2636912"/>
            <a:ext cx="5904656" cy="830997"/>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92</a:t>
            </a:r>
            <a:r>
              <a:rPr lang="en-GB" sz="1600" dirty="0" smtClean="0"/>
              <a:t>% </a:t>
            </a:r>
            <a:r>
              <a:rPr lang="el-GR" sz="1600" dirty="0" smtClean="0"/>
              <a:t> εξοικονόμηση τελικής ενέργειας,</a:t>
            </a:r>
            <a:r>
              <a:rPr lang="en-GB" sz="1600" dirty="0" smtClean="0"/>
              <a:t> 9</a:t>
            </a:r>
            <a:r>
              <a:rPr lang="el-GR" sz="1600" dirty="0" smtClean="0"/>
              <a:t>2</a:t>
            </a:r>
            <a:r>
              <a:rPr lang="en-GB" sz="1600" dirty="0" smtClean="0"/>
              <a:t>% </a:t>
            </a:r>
            <a:r>
              <a:rPr lang="el-GR" sz="1600" dirty="0" smtClean="0"/>
              <a:t> εξοικονόμηση πρωτογενούς ενέργειας  και </a:t>
            </a:r>
            <a:r>
              <a:rPr lang="en-GB" sz="1600" dirty="0" smtClean="0"/>
              <a:t>9</a:t>
            </a:r>
            <a:r>
              <a:rPr lang="el-GR" sz="1600" dirty="0" smtClean="0"/>
              <a:t>2</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graphicFrame>
        <p:nvGraphicFramePr>
          <p:cNvPr id="21" name="Tabela 6"/>
          <p:cNvGraphicFramePr>
            <a:graphicFrameLocks noGrp="1"/>
          </p:cNvGraphicFramePr>
          <p:nvPr>
            <p:extLst>
              <p:ext uri="{D42A27DB-BD31-4B8C-83A1-F6EECF244321}">
                <p14:modId xmlns:p14="http://schemas.microsoft.com/office/powerpoint/2010/main" val="4143307753"/>
              </p:ext>
            </p:extLst>
          </p:nvPr>
        </p:nvGraphicFramePr>
        <p:xfrm>
          <a:off x="539553" y="3611626"/>
          <a:ext cx="7920879" cy="2049622"/>
        </p:xfrm>
        <a:graphic>
          <a:graphicData uri="http://schemas.openxmlformats.org/drawingml/2006/table">
            <a:tbl>
              <a:tblPr firstRow="1" firstCol="1" bandRow="1"/>
              <a:tblGrid>
                <a:gridCol w="1440159">
                  <a:extLst>
                    <a:ext uri="{9D8B030D-6E8A-4147-A177-3AD203B41FA5}">
                      <a16:colId xmlns="" xmlns:a16="http://schemas.microsoft.com/office/drawing/2014/main" val="20000"/>
                    </a:ext>
                  </a:extLst>
                </a:gridCol>
                <a:gridCol w="1715067">
                  <a:extLst>
                    <a:ext uri="{9D8B030D-6E8A-4147-A177-3AD203B41FA5}">
                      <a16:colId xmlns="" xmlns:a16="http://schemas.microsoft.com/office/drawing/2014/main" val="20001"/>
                    </a:ext>
                  </a:extLst>
                </a:gridCol>
                <a:gridCol w="1597301">
                  <a:extLst>
                    <a:ext uri="{9D8B030D-6E8A-4147-A177-3AD203B41FA5}">
                      <a16:colId xmlns="" xmlns:a16="http://schemas.microsoft.com/office/drawing/2014/main" val="20002"/>
                    </a:ext>
                  </a:extLst>
                </a:gridCol>
                <a:gridCol w="1714424">
                  <a:extLst>
                    <a:ext uri="{9D8B030D-6E8A-4147-A177-3AD203B41FA5}">
                      <a16:colId xmlns="" xmlns:a16="http://schemas.microsoft.com/office/drawing/2014/main" val="20003"/>
                    </a:ext>
                  </a:extLst>
                </a:gridCol>
                <a:gridCol w="1453928">
                  <a:extLst>
                    <a:ext uri="{9D8B030D-6E8A-4147-A177-3AD203B41FA5}">
                      <a16:colId xmlns="" xmlns:a16="http://schemas.microsoft.com/office/drawing/2014/main" val="20004"/>
                    </a:ext>
                  </a:extLst>
                </a:gridCol>
              </a:tblGrid>
              <a:tr h="477336">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Ηλεκτρικής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Πρωτογενής Ενέργεια</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553117">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111.965 </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313.502</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110.733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8.795</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25.506</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8.698</a:t>
                      </a:r>
                      <a:endPar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103.107</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93,65</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299.010</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101.973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
        <p:nvSpPr>
          <p:cNvPr id="22" name="Seta para a direita 15"/>
          <p:cNvSpPr/>
          <p:nvPr/>
        </p:nvSpPr>
        <p:spPr>
          <a:xfrm rot="10800000">
            <a:off x="8571707" y="5285235"/>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16"/>
          <p:cNvSpPr/>
          <p:nvPr/>
        </p:nvSpPr>
        <p:spPr>
          <a:xfrm>
            <a:off x="116729" y="5267874"/>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5222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8" name="Rectangle 2"/>
          <p:cNvSpPr>
            <a:spLocks noChangeArrowheads="1"/>
          </p:cNvSpPr>
          <p:nvPr/>
        </p:nvSpPr>
        <p:spPr bwMode="auto">
          <a:xfrm>
            <a:off x="6156176" y="2952657"/>
            <a:ext cx="2628900" cy="2679837"/>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eaLnBrk="1" hangingPunct="1">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smtClean="0">
                <a:solidFill>
                  <a:schemeClr val="tx1"/>
                </a:solidFill>
              </a:rPr>
              <a:t>282,4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eaLnBrk="1" hangingPunct="1">
              <a:spcBef>
                <a:spcPct val="0"/>
              </a:spcBef>
              <a:buSzPct val="45000"/>
              <a:defRPr/>
            </a:pPr>
            <a:r>
              <a:rPr lang="en-US" altLang="el-GR" sz="1400" baseline="30000" dirty="0" smtClean="0">
                <a:solidFill>
                  <a:schemeClr val="tx1"/>
                </a:solidFill>
              </a:rPr>
              <a:t>		</a:t>
            </a:r>
            <a:r>
              <a:rPr lang="el-GR" altLang="el-GR" sz="1400" dirty="0" smtClean="0">
                <a:solidFill>
                  <a:schemeClr val="tx1"/>
                </a:solidFill>
              </a:rPr>
              <a:t>κατανάλωση </a:t>
            </a:r>
            <a:r>
              <a:rPr lang="en-GB" altLang="el-GR" sz="1400" dirty="0" smtClean="0"/>
              <a:t>6,7 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206,6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7,3 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232,1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7,1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smtClean="0">
                <a:solidFill>
                  <a:schemeClr val="tx1"/>
                </a:solidFill>
              </a:rPr>
              <a:t>156,3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κατανάλωση </a:t>
            </a:r>
            <a:r>
              <a:rPr lang="en-GB" altLang="el-GR" sz="1400" dirty="0" smtClean="0"/>
              <a:t>8,0 kWh/m</a:t>
            </a:r>
            <a:r>
              <a:rPr lang="en-GB" altLang="el-GR" sz="1400" baseline="30000" dirty="0" smtClean="0"/>
              <a:t>2</a:t>
            </a:r>
            <a:endParaRPr lang="en-GB" altLang="el-GR" sz="1400" dirty="0" smtClean="0"/>
          </a:p>
        </p:txBody>
      </p:sp>
      <p:graphicFrame>
        <p:nvGraphicFramePr>
          <p:cNvPr id="19" name="Γράφημα 18"/>
          <p:cNvGraphicFramePr>
            <a:graphicFrameLocks/>
          </p:cNvGraphicFramePr>
          <p:nvPr>
            <p:extLst>
              <p:ext uri="{D42A27DB-BD31-4B8C-83A1-F6EECF244321}">
                <p14:modId xmlns:p14="http://schemas.microsoft.com/office/powerpoint/2010/main" val="27754554"/>
              </p:ext>
            </p:extLst>
          </p:nvPr>
        </p:nvGraphicFramePr>
        <p:xfrm>
          <a:off x="395536" y="2735209"/>
          <a:ext cx="5256584" cy="31196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88534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537571113"/>
              </p:ext>
            </p:extLst>
          </p:nvPr>
        </p:nvGraphicFramePr>
        <p:xfrm>
          <a:off x="1547664" y="2873498"/>
          <a:ext cx="5862024" cy="2349634"/>
        </p:xfrm>
        <a:graphic>
          <a:graphicData uri="http://schemas.openxmlformats.org/drawingml/2006/table">
            <a:tbl>
              <a:tblPr/>
              <a:tblGrid>
                <a:gridCol w="3999073"/>
                <a:gridCol w="1862951"/>
              </a:tblGrid>
              <a:tr h="432048">
                <a:tc>
                  <a:txBody>
                    <a:bodyPr/>
                    <a:lstStyle/>
                    <a:p>
                      <a:pPr algn="just">
                        <a:lnSpc>
                          <a:spcPct val="130000"/>
                        </a:lnSpc>
                        <a:spcBef>
                          <a:spcPts val="100"/>
                        </a:spcBef>
                        <a:spcAft>
                          <a:spcPts val="100"/>
                        </a:spcAft>
                      </a:pPr>
                      <a:r>
                        <a:rPr lang="el-GR" sz="1400" b="1" dirty="0">
                          <a:solidFill>
                            <a:srgbClr val="FFFFFF"/>
                          </a:solidFill>
                          <a:latin typeface="+mn-lt"/>
                          <a:ea typeface="MS Mincho"/>
                          <a:cs typeface="Times New Roman"/>
                        </a:rPr>
                        <a:t>ΕΠΕΝΔΥΣΕΙΣ</a:t>
                      </a:r>
                      <a:endParaRPr lang="el-GR" sz="14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r">
                        <a:lnSpc>
                          <a:spcPct val="130000"/>
                        </a:lnSpc>
                        <a:spcBef>
                          <a:spcPts val="100"/>
                        </a:spcBef>
                        <a:spcAft>
                          <a:spcPts val="100"/>
                        </a:spcAft>
                      </a:pPr>
                      <a:r>
                        <a:rPr lang="pt-PT" sz="1400" b="1">
                          <a:solidFill>
                            <a:srgbClr val="FFFFFF"/>
                          </a:solidFill>
                          <a:latin typeface="+mn-lt"/>
                          <a:ea typeface="MS Mincho"/>
                          <a:cs typeface="Arial"/>
                        </a:rPr>
                        <a:t>€</a:t>
                      </a:r>
                      <a:endParaRPr lang="el-GR" sz="14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185464">
                <a:tc>
                  <a:txBody>
                    <a:bodyPr/>
                    <a:lstStyle/>
                    <a:p>
                      <a:pPr algn="just">
                        <a:lnSpc>
                          <a:spcPct val="130000"/>
                        </a:lnSpc>
                        <a:spcBef>
                          <a:spcPts val="100"/>
                        </a:spcBef>
                        <a:spcAft>
                          <a:spcPts val="100"/>
                        </a:spcAft>
                      </a:pPr>
                      <a:r>
                        <a:rPr lang="en-GB" sz="1200" b="1" dirty="0">
                          <a:latin typeface="+mn-lt"/>
                          <a:ea typeface="MS Mincho"/>
                          <a:cs typeface="Times New Roman"/>
                        </a:rPr>
                        <a:t>HVAC</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en-US" sz="1200" dirty="0">
                          <a:latin typeface="+mn-lt"/>
                          <a:ea typeface="MS Mincho"/>
                          <a:cs typeface="Arial"/>
                        </a:rPr>
                        <a:t>80.336</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en-GB" sz="1200" b="1" dirty="0" err="1">
                          <a:latin typeface="+mn-lt"/>
                          <a:ea typeface="MS Mincho"/>
                          <a:cs typeface="Times New Roman"/>
                        </a:rPr>
                        <a:t>Συστ</a:t>
                      </a:r>
                      <a:r>
                        <a:rPr lang="el-GR" sz="1200" b="1" dirty="0">
                          <a:latin typeface="+mn-lt"/>
                          <a:ea typeface="MS Mincho"/>
                          <a:cs typeface="Times New Roman"/>
                        </a:rPr>
                        <a:t>ήματα φωτισμού</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l-GR" sz="1200">
                          <a:latin typeface="+mn-lt"/>
                          <a:ea typeface="MS Mincho"/>
                          <a:cs typeface="Arial"/>
                        </a:rPr>
                        <a:t>18.905</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en-GB" sz="1200" b="1" dirty="0" err="1">
                          <a:latin typeface="+mn-lt"/>
                          <a:ea typeface="MS Mincho"/>
                          <a:cs typeface="Times New Roman"/>
                        </a:rPr>
                        <a:t>Ανανε</a:t>
                      </a:r>
                      <a:r>
                        <a:rPr lang="el-GR" sz="1200" b="1" dirty="0">
                          <a:latin typeface="+mn-lt"/>
                          <a:ea typeface="MS Mincho"/>
                          <a:cs typeface="Times New Roman"/>
                        </a:rPr>
                        <a:t>ώσιμες ενέργειες</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el-GR" sz="1200">
                          <a:latin typeface="+mn-lt"/>
                          <a:ea typeface="MS Mincho"/>
                          <a:cs typeface="Arial"/>
                        </a:rPr>
                        <a:t>2</a:t>
                      </a:r>
                      <a:r>
                        <a:rPr lang="en-US" sz="1200">
                          <a:latin typeface="+mn-lt"/>
                          <a:ea typeface="MS Mincho"/>
                          <a:cs typeface="Arial"/>
                        </a:rPr>
                        <a:t>5</a:t>
                      </a:r>
                      <a:r>
                        <a:rPr lang="el-GR" sz="1200">
                          <a:latin typeface="+mn-lt"/>
                          <a:ea typeface="MS Mincho"/>
                          <a:cs typeface="Arial"/>
                        </a:rPr>
                        <a:t>.</a:t>
                      </a:r>
                      <a:r>
                        <a:rPr lang="en-US" sz="1200">
                          <a:latin typeface="+mn-lt"/>
                          <a:ea typeface="MS Mincho"/>
                          <a:cs typeface="Arial"/>
                        </a:rPr>
                        <a:t>707</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pt-PT" sz="1200" b="1" dirty="0">
                          <a:latin typeface="+mn-lt"/>
                          <a:ea typeface="MS Mincho"/>
                          <a:cs typeface="Arial"/>
                        </a:rPr>
                        <a:t>Σκ</a:t>
                      </a:r>
                      <a:r>
                        <a:rPr lang="el-GR" sz="1200" b="1" dirty="0">
                          <a:latin typeface="+mn-lt"/>
                          <a:ea typeface="MS Mincho"/>
                          <a:cs typeface="Arial"/>
                        </a:rPr>
                        <a:t>ίαση</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n-US" sz="1200">
                          <a:latin typeface="+mn-lt"/>
                          <a:ea typeface="MS Mincho"/>
                          <a:cs typeface="Arial"/>
                        </a:rPr>
                        <a:t>25.000</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el-GR" sz="1200" b="1" dirty="0">
                          <a:latin typeface="+mn-lt"/>
                          <a:ea typeface="MS Mincho"/>
                          <a:cs typeface="Arial"/>
                        </a:rPr>
                        <a:t>Ηλιακά συστήματα</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r">
                        <a:lnSpc>
                          <a:spcPct val="130000"/>
                        </a:lnSpc>
                        <a:spcBef>
                          <a:spcPts val="100"/>
                        </a:spcBef>
                        <a:spcAft>
                          <a:spcPts val="100"/>
                        </a:spcAft>
                      </a:pPr>
                      <a:r>
                        <a:rPr lang="pt-PT" sz="1200">
                          <a:latin typeface="+mn-lt"/>
                          <a:ea typeface="MS Mincho"/>
                          <a:cs typeface="Arial"/>
                        </a:rPr>
                        <a:t>1.230</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85464">
                <a:tc>
                  <a:txBody>
                    <a:bodyPr/>
                    <a:lstStyle/>
                    <a:p>
                      <a:pPr algn="just">
                        <a:lnSpc>
                          <a:spcPct val="130000"/>
                        </a:lnSpc>
                        <a:spcBef>
                          <a:spcPts val="100"/>
                        </a:spcBef>
                        <a:spcAft>
                          <a:spcPts val="100"/>
                        </a:spcAft>
                      </a:pPr>
                      <a:r>
                        <a:rPr lang="pt-PT" sz="1200" b="1" dirty="0">
                          <a:latin typeface="+mn-lt"/>
                          <a:ea typeface="MS Mincho"/>
                          <a:cs typeface="Arial"/>
                        </a:rPr>
                        <a:t>Σ</a:t>
                      </a:r>
                      <a:r>
                        <a:rPr lang="el-GR" sz="1200" b="1" dirty="0">
                          <a:latin typeface="+mn-lt"/>
                          <a:ea typeface="MS Mincho"/>
                          <a:cs typeface="Arial"/>
                        </a:rPr>
                        <a:t>ύστημα ελέγχου</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r">
                        <a:lnSpc>
                          <a:spcPct val="130000"/>
                        </a:lnSpc>
                        <a:spcBef>
                          <a:spcPts val="100"/>
                        </a:spcBef>
                        <a:spcAft>
                          <a:spcPts val="100"/>
                        </a:spcAft>
                      </a:pPr>
                      <a:r>
                        <a:rPr lang="el-GR" sz="1200" dirty="0">
                          <a:latin typeface="+mn-lt"/>
                          <a:ea typeface="MS Mincho"/>
                          <a:cs typeface="Arial"/>
                        </a:rPr>
                        <a:t>20.910</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185464">
                <a:tc>
                  <a:txBody>
                    <a:bodyPr/>
                    <a:lstStyle/>
                    <a:p>
                      <a:pPr algn="just">
                        <a:lnSpc>
                          <a:spcPct val="130000"/>
                        </a:lnSpc>
                        <a:spcBef>
                          <a:spcPts val="100"/>
                        </a:spcBef>
                        <a:spcAft>
                          <a:spcPts val="100"/>
                        </a:spcAft>
                      </a:pPr>
                      <a:r>
                        <a:rPr lang="pt-PT" sz="1200" b="1">
                          <a:latin typeface="+mn-lt"/>
                          <a:ea typeface="MS Mincho"/>
                          <a:cs typeface="Arial"/>
                        </a:rPr>
                        <a:t>Συνολικ</a:t>
                      </a:r>
                      <a:r>
                        <a:rPr lang="el-GR" sz="1200" b="1">
                          <a:latin typeface="+mn-lt"/>
                          <a:ea typeface="MS Mincho"/>
                          <a:cs typeface="Arial"/>
                        </a:rPr>
                        <a:t>ή επένδυση</a:t>
                      </a:r>
                      <a:endParaRPr lang="el-GR" sz="12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r">
                        <a:lnSpc>
                          <a:spcPct val="130000"/>
                        </a:lnSpc>
                        <a:spcBef>
                          <a:spcPts val="100"/>
                        </a:spcBef>
                        <a:spcAft>
                          <a:spcPts val="100"/>
                        </a:spcAft>
                      </a:pPr>
                      <a:r>
                        <a:rPr lang="en-US" sz="1200" dirty="0">
                          <a:latin typeface="+mn-lt"/>
                          <a:ea typeface="MS Mincho"/>
                          <a:cs typeface="Arial"/>
                        </a:rPr>
                        <a:t>172.088</a:t>
                      </a:r>
                      <a:endParaRPr lang="el-GR" sz="12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r h="253378">
                <a:tc gridSpan="2">
                  <a:txBody>
                    <a:bodyPr/>
                    <a:lstStyle/>
                    <a:p>
                      <a:pPr algn="just">
                        <a:lnSpc>
                          <a:spcPct val="130000"/>
                        </a:lnSpc>
                        <a:spcAft>
                          <a:spcPts val="0"/>
                        </a:spcAft>
                      </a:pPr>
                      <a:r>
                        <a:rPr lang="el-GR" sz="1200" b="1" i="1" dirty="0">
                          <a:solidFill>
                            <a:srgbClr val="0765AF"/>
                          </a:solidFill>
                          <a:latin typeface="+mn-lt"/>
                          <a:ea typeface="MS Mincho"/>
                          <a:cs typeface="Arial"/>
                        </a:rPr>
                        <a:t>Στα ποσά συμπεριλαμβάνεται ΦΠΑ 23%.</a:t>
                      </a:r>
                      <a:endParaRPr lang="el-GR" sz="1200" dirty="0">
                        <a:latin typeface="+mn-lt"/>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endParaRPr lang="el-GR"/>
                    </a:p>
                  </a:txBody>
                  <a:tcPr/>
                </a:tc>
              </a:tr>
            </a:tbl>
          </a:graphicData>
        </a:graphic>
      </p:graphicFrame>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301057" name="Rectangle 1"/>
          <p:cNvSpPr>
            <a:spLocks noChangeArrowheads="1"/>
          </p:cNvSpPr>
          <p:nvPr/>
        </p:nvSpPr>
        <p:spPr bwMode="auto">
          <a:xfrm>
            <a:off x="1547664" y="5282044"/>
            <a:ext cx="59766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Το κόστος των επεμβάσεων που εξαιρέθηκαν ανέρχεται στο ποσό των 83.505 € για την εξωτερική μόνωση και 55.350 € για τα παράθυρα.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98496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3165604500"/>
              </p:ext>
            </p:extLst>
          </p:nvPr>
        </p:nvGraphicFramePr>
        <p:xfrm>
          <a:off x="2123728" y="3429000"/>
          <a:ext cx="5184576" cy="1920411"/>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103.170</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172.088</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30000"/>
                        </a:lnSpc>
                        <a:spcBef>
                          <a:spcPts val="100"/>
                        </a:spcBef>
                        <a:spcAft>
                          <a:spcPts val="100"/>
                        </a:spcAft>
                      </a:pPr>
                      <a:r>
                        <a:rPr lang="en-US" sz="1400" kern="1200" dirty="0" smtClean="0">
                          <a:solidFill>
                            <a:schemeClr val="tx1"/>
                          </a:solidFill>
                          <a:latin typeface="+mn-lt"/>
                          <a:ea typeface="+mn-ea"/>
                          <a:cs typeface="+mn-cs"/>
                        </a:rPr>
                        <a:t>17.790</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algn="ctr">
                        <a:lnSpc>
                          <a:spcPct val="130000"/>
                        </a:lnSpc>
                        <a:spcBef>
                          <a:spcPts val="100"/>
                        </a:spcBef>
                        <a:spcAft>
                          <a:spcPts val="100"/>
                        </a:spcAft>
                      </a:pPr>
                      <a:r>
                        <a:rPr lang="el-GR" sz="1400" kern="1200" dirty="0" smtClean="0">
                          <a:solidFill>
                            <a:schemeClr val="tx1"/>
                          </a:solidFill>
                          <a:latin typeface="+mn-lt"/>
                          <a:ea typeface="+mn-ea"/>
                          <a:cs typeface="+mn-cs"/>
                        </a:rPr>
                        <a:t>9,7</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algn="ctr">
                        <a:lnSpc>
                          <a:spcPct val="130000"/>
                        </a:lnSpc>
                        <a:spcBef>
                          <a:spcPts val="100"/>
                        </a:spcBef>
                        <a:spcAft>
                          <a:spcPts val="100"/>
                        </a:spcAft>
                      </a:pPr>
                      <a:r>
                        <a:rPr lang="it-IT" sz="1400" kern="1200" dirty="0" smtClean="0">
                          <a:solidFill>
                            <a:schemeClr val="tx1"/>
                          </a:solidFill>
                          <a:latin typeface="+mn-lt"/>
                          <a:ea typeface="+mn-ea"/>
                          <a:cs typeface="+mn-cs"/>
                        </a:rPr>
                        <a:t>102,02</a:t>
                      </a:r>
                      <a:endParaRPr lang="el-GR" sz="1400" kern="1200" dirty="0" smtClean="0">
                        <a:solidFill>
                          <a:schemeClr val="tx1"/>
                        </a:solidFill>
                        <a:latin typeface="+mn-lt"/>
                        <a:ea typeface="+mn-ea"/>
                        <a:cs typeface="+mn-cs"/>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Tree>
    <p:extLst>
      <p:ext uri="{BB962C8B-B14F-4D97-AF65-F5344CB8AC3E}">
        <p14:creationId xmlns:p14="http://schemas.microsoft.com/office/powerpoint/2010/main" val="2626969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a:t>
            </a:r>
            <a:r>
              <a:rPr lang="el-GR" sz="1600" dirty="0" smtClean="0"/>
              <a:t>Βιβλιοθήκη</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4" name="Picture 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647028"/>
            <a:ext cx="3240087"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20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sp>
        <p:nvSpPr>
          <p:cNvPr id="3" name="CaixaDeTexto 2"/>
          <p:cNvSpPr txBox="1"/>
          <p:nvPr/>
        </p:nvSpPr>
        <p:spPr>
          <a:xfrm>
            <a:off x="251520" y="2837254"/>
            <a:ext cx="8699213" cy="1815882"/>
          </a:xfrm>
          <a:prstGeom prst="rect">
            <a:avLst/>
          </a:prstGeom>
          <a:noFill/>
        </p:spPr>
        <p:txBody>
          <a:bodyPr wrap="square" rtlCol="0">
            <a:spAutoFit/>
          </a:bodyPr>
          <a:lstStyle/>
          <a:p>
            <a:pPr lvl="0" algn="just"/>
            <a:r>
              <a:rPr lang="el-GR" sz="1600" dirty="0"/>
              <a:t>Το κτήριο της δημοτικής βιβλιοθήκης κατασκευάστηκε το 1984. Αποτελείται από πέντε ορόφους και ένα υπόγειο. Ο δήμος χρησιμοποιεί τους τρεις πρώτους ορόφους, ενώ το υπόγειο στεγάζει τη Δημοτική Βιβλιοθήκη, γραφεία, σχολικές δραστηριότητες και μαθήματα χορού. Το υπόλοιπο κτήριο χρησιμοποιείται από ιδιώτες ως κατοικίες</a:t>
            </a:r>
            <a:r>
              <a:rPr lang="el-GR" sz="1600" dirty="0" smtClean="0"/>
              <a:t>.</a:t>
            </a:r>
          </a:p>
          <a:p>
            <a:pPr lvl="0" algn="just"/>
            <a:endParaRPr lang="el-GR" sz="1600" dirty="0"/>
          </a:p>
          <a:p>
            <a:pPr lvl="0" algn="just"/>
            <a:r>
              <a:rPr lang="el-GR" sz="1600" dirty="0"/>
              <a:t>Χρησιμοποιείται τις καθημερινές από τις 07:30 ως τις 20:30 και φιλοξενεί 13 εργαζόμενους και περίπου 70 επισκέπτες ημερησίως.</a:t>
            </a:r>
          </a:p>
        </p:txBody>
      </p:sp>
    </p:spTree>
    <p:extLst>
      <p:ext uri="{BB962C8B-B14F-4D97-AF65-F5344CB8AC3E}">
        <p14:creationId xmlns:p14="http://schemas.microsoft.com/office/powerpoint/2010/main" val="4231620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a:t>
            </a:r>
            <a:r>
              <a:rPr lang="el-GR" b="1" dirty="0" smtClean="0">
                <a:latin typeface="Candara" panose="020E0502030303020204" pitchFamily="34" charset="0"/>
              </a:rPr>
              <a:t>μελετήθηκαν</a:t>
            </a:r>
            <a:endParaRPr lang="en-GB" sz="1600" b="1" dirty="0">
              <a:latin typeface="Candara" panose="020E0502030303020204" pitchFamily="34" charset="0"/>
            </a:endParaRPr>
          </a:p>
        </p:txBody>
      </p:sp>
      <p:sp>
        <p:nvSpPr>
          <p:cNvPr id="11" name="CaixaDeTexto 10"/>
          <p:cNvSpPr txBox="1"/>
          <p:nvPr/>
        </p:nvSpPr>
        <p:spPr>
          <a:xfrm>
            <a:off x="179388" y="2348880"/>
            <a:ext cx="3096468" cy="369331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Δημαρχείο</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l-GR" dirty="0"/>
              <a:t>Δημοτική Βιβλιοθήκη</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l-GR" dirty="0"/>
              <a:t>Γραφεία Διεύθυνσης Περιβάλλοντος &amp; Πρασίνου</a:t>
            </a:r>
            <a:endParaRPr lang="en-GB" dirty="0"/>
          </a:p>
        </p:txBody>
      </p:sp>
      <p:pic>
        <p:nvPicPr>
          <p:cNvPr id="16" name="Picture 4"/>
          <p:cNvPicPr/>
          <p:nvPr/>
        </p:nvPicPr>
        <p:blipFill rotWithShape="1">
          <a:blip r:embed="rId6" cstate="print">
            <a:extLst>
              <a:ext uri="{28A0092B-C50C-407E-A947-70E740481C1C}">
                <a14:useLocalDpi xmlns:a14="http://schemas.microsoft.com/office/drawing/2010/main" val="0"/>
              </a:ext>
            </a:extLst>
          </a:blip>
          <a:srcRect l="1" t="-1" r="826" b="24171"/>
          <a:stretch/>
        </p:blipFill>
        <p:spPr bwMode="auto">
          <a:xfrm>
            <a:off x="5148064" y="2219895"/>
            <a:ext cx="2159764" cy="1470155"/>
          </a:xfrm>
          <a:prstGeom prst="rect">
            <a:avLst/>
          </a:prstGeom>
          <a:noFill/>
          <a:ln>
            <a:noFill/>
          </a:ln>
          <a:extLst>
            <a:ext uri="{53640926-AAD7-44D8-BBD7-CCE9431645EC}">
              <a14:shadowObscured xmlns:a14="http://schemas.microsoft.com/office/drawing/2010/main"/>
            </a:ext>
          </a:extLst>
        </p:spPr>
      </p:pic>
      <p:pic>
        <p:nvPicPr>
          <p:cNvPr id="18" name="Εικόνα 17"/>
          <p:cNvPicPr/>
          <p:nvPr/>
        </p:nvPicPr>
        <p:blipFill rotWithShape="1">
          <a:blip r:embed="rId7" cstate="print">
            <a:extLst>
              <a:ext uri="{28A0092B-C50C-407E-A947-70E740481C1C}">
                <a14:useLocalDpi xmlns:a14="http://schemas.microsoft.com/office/drawing/2010/main" val="0"/>
              </a:ext>
            </a:extLst>
          </a:blip>
          <a:srcRect t="3592" r="8631" b="17881"/>
          <a:stretch/>
        </p:blipFill>
        <p:spPr bwMode="auto">
          <a:xfrm>
            <a:off x="5204708" y="4708552"/>
            <a:ext cx="2103120" cy="1371600"/>
          </a:xfrm>
          <a:prstGeom prst="rect">
            <a:avLst/>
          </a:prstGeom>
          <a:noFill/>
          <a:ln>
            <a:noFill/>
          </a:ln>
          <a:extLst>
            <a:ext uri="{53640926-AAD7-44D8-BBD7-CCE9431645EC}">
              <a14:shadowObscured xmlns:a14="http://schemas.microsoft.com/office/drawing/2010/main"/>
            </a:ext>
          </a:extLst>
        </p:spPr>
      </p:pic>
      <p:pic>
        <p:nvPicPr>
          <p:cNvPr id="14" name="Picture 4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883" y="3583128"/>
            <a:ext cx="1564153" cy="138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7827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Σχήμα και Προσανατολισμό</a:t>
            </a:r>
            <a:endParaRPr lang="en-GB" sz="1600" b="1" dirty="0">
              <a:latin typeface="Candara" panose="020E0502030303020204" pitchFamily="34" charset="0"/>
            </a:endParaRPr>
          </a:p>
        </p:txBody>
      </p:sp>
      <p:sp>
        <p:nvSpPr>
          <p:cNvPr id="3" name="CaixaDeTexto 2"/>
          <p:cNvSpPr txBox="1"/>
          <p:nvPr/>
        </p:nvSpPr>
        <p:spPr>
          <a:xfrm>
            <a:off x="251520" y="2924944"/>
            <a:ext cx="2736304" cy="307777"/>
          </a:xfrm>
          <a:prstGeom prst="rect">
            <a:avLst/>
          </a:prstGeom>
          <a:noFill/>
        </p:spPr>
        <p:txBody>
          <a:bodyPr wrap="square" rtlCol="0">
            <a:spAutoFit/>
          </a:bodyPr>
          <a:lstStyle/>
          <a:p>
            <a:endParaRPr lang="en-GB" sz="1400" dirty="0"/>
          </a:p>
        </p:txBody>
      </p:sp>
      <p:sp>
        <p:nvSpPr>
          <p:cNvPr id="7" name="CaixaDeTexto 6"/>
          <p:cNvSpPr txBox="1"/>
          <p:nvPr/>
        </p:nvSpPr>
        <p:spPr>
          <a:xfrm>
            <a:off x="0" y="2780928"/>
            <a:ext cx="3673183" cy="2554545"/>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Το κτήριο εκτείνεται παράλληλα με τον άξονα Βορρά-Νότου, με μία απόκλιση </a:t>
            </a:r>
            <a:r>
              <a:rPr lang="el-GR" sz="1600" dirty="0" smtClean="0"/>
              <a:t>53</a:t>
            </a:r>
            <a:r>
              <a:rPr lang="el-GR" sz="1600" baseline="30000" dirty="0" smtClean="0"/>
              <a:t>o</a:t>
            </a:r>
            <a:r>
              <a:rPr lang="el-GR" sz="1600" dirty="0" smtClean="0"/>
              <a:t> </a:t>
            </a:r>
            <a:r>
              <a:rPr lang="el-GR" sz="1600" dirty="0"/>
              <a:t>από τον </a:t>
            </a:r>
            <a:r>
              <a:rPr lang="el-GR" sz="1600" dirty="0" smtClean="0"/>
              <a:t>Νότο. </a:t>
            </a:r>
          </a:p>
          <a:p>
            <a:pPr marL="285750" indent="-285750" algn="just">
              <a:buFont typeface="Arial" panose="020B0604020202020204" pitchFamily="34" charset="0"/>
              <a:buChar char="•"/>
            </a:pPr>
            <a:endParaRPr lang="el-GR" sz="1600" dirty="0"/>
          </a:p>
          <a:p>
            <a:pPr marL="285750" indent="-285750" algn="just">
              <a:buFont typeface="Arial" panose="020B0604020202020204" pitchFamily="34" charset="0"/>
              <a:buChar char="•"/>
            </a:pPr>
            <a:r>
              <a:rPr lang="el-GR" sz="1600" dirty="0" smtClean="0"/>
              <a:t>Το </a:t>
            </a:r>
            <a:r>
              <a:rPr lang="el-GR" sz="1600" dirty="0"/>
              <a:t>κτήριο δεν συνορεύει με άλλα κτίσματα και η κατασκευή του είναι χαρακτηριστική της περιοχής που βρίσκεται και της εποχής που χτίστηκε.</a:t>
            </a:r>
            <a:endParaRPr lang="en-US" sz="1600" dirty="0"/>
          </a:p>
          <a:p>
            <a:pPr marL="285750" indent="-285750" algn="just">
              <a:buFont typeface="Arial" panose="020B0604020202020204" pitchFamily="34" charset="0"/>
              <a:buChar char="•"/>
            </a:pPr>
            <a:endParaRPr lang="en-GB" sz="1600" dirty="0"/>
          </a:p>
        </p:txBody>
      </p:sp>
      <p:pic>
        <p:nvPicPr>
          <p:cNvPr id="14" name="Picture 5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912" y="2676118"/>
            <a:ext cx="36004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850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4027982826"/>
              </p:ext>
            </p:extLst>
          </p:nvPr>
        </p:nvGraphicFramePr>
        <p:xfrm>
          <a:off x="544891" y="3033465"/>
          <a:ext cx="3451045" cy="2293270"/>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611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77" marR="89977" marT="46739" marB="46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507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77" marR="89977" marT="46739" marB="46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2</a:t>
                      </a:r>
                      <a:r>
                        <a:rPr kumimoji="0" lang="el-GR"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a:t>
                      </a:r>
                      <a:r>
                        <a:rPr kumimoji="0" lang="en-GB" altLang="el-GR" sz="14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185</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03" marR="90003" marT="46754" marB="4675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1984</a:t>
                      </a:r>
                    </a:p>
                  </a:txBody>
                  <a:tcPr marL="90011" marR="90011" marT="46689" marB="46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ctr"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90 kWh/m</a:t>
                      </a:r>
                      <a:r>
                        <a:rPr kumimoji="0" lang="en-GB" altLang="el-GR" sz="14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4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7" marR="90037" marT="46703" marB="46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Nadpis 1"/>
          <p:cNvSpPr txBox="1">
            <a:spLocks/>
          </p:cNvSpPr>
          <p:nvPr/>
        </p:nvSpPr>
        <p:spPr bwMode="auto">
          <a:xfrm>
            <a:off x="5911400" y="3577826"/>
            <a:ext cx="2044976"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Τυπικός όροφος 2</a:t>
            </a:r>
            <a:r>
              <a:rPr lang="en-US" altLang="el-GR" sz="1400" b="1" dirty="0">
                <a:solidFill>
                  <a:schemeClr val="tx1"/>
                </a:solidFill>
                <a:latin typeface="Calibri" panose="020F0502020204030204" pitchFamily="34" charset="0"/>
                <a:cs typeface="Arial" panose="020B0604020202020204" pitchFamily="34" charset="0"/>
              </a:rPr>
              <a:t>9</a:t>
            </a:r>
            <a:r>
              <a:rPr lang="el-GR" altLang="el-GR" sz="1400" b="1" dirty="0">
                <a:solidFill>
                  <a:schemeClr val="tx1"/>
                </a:solidFill>
                <a:latin typeface="Calibri" panose="020F0502020204030204" pitchFamily="34" charset="0"/>
                <a:cs typeface="Arial" panose="020B0604020202020204" pitchFamily="34" charset="0"/>
              </a:rPr>
              <a:t>0</a:t>
            </a:r>
            <a:r>
              <a:rPr lang="en-US" altLang="el-GR" sz="1400" b="1" dirty="0">
                <a:solidFill>
                  <a:schemeClr val="tx1"/>
                </a:solidFill>
                <a:latin typeface="Calibri" panose="020F0502020204030204" pitchFamily="34" charset="0"/>
                <a:cs typeface="Arial" panose="020B0604020202020204" pitchFamily="34" charset="0"/>
              </a:rPr>
              <a:t>m</a:t>
            </a:r>
            <a:r>
              <a:rPr lang="en-US" altLang="el-GR" sz="1400" b="1" baseline="30000" dirty="0">
                <a:solidFill>
                  <a:schemeClr val="tx1"/>
                </a:solidFill>
                <a:latin typeface="Calibri" panose="020F0502020204030204" pitchFamily="34" charset="0"/>
                <a:cs typeface="Arial" panose="020B0604020202020204" pitchFamily="34" charset="0"/>
              </a:rPr>
              <a:t>2</a:t>
            </a:r>
          </a:p>
        </p:txBody>
      </p:sp>
      <p:pic>
        <p:nvPicPr>
          <p:cNvPr id="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5038" y="1675945"/>
            <a:ext cx="4279363" cy="18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485" y="4085860"/>
            <a:ext cx="37528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Nadpis 1"/>
          <p:cNvSpPr txBox="1">
            <a:spLocks/>
          </p:cNvSpPr>
          <p:nvPr/>
        </p:nvSpPr>
        <p:spPr bwMode="auto">
          <a:xfrm>
            <a:off x="6745685" y="5816235"/>
            <a:ext cx="1619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Υπόγειο </a:t>
            </a:r>
            <a:r>
              <a:rPr lang="en-US" altLang="el-GR" sz="1400" b="1" dirty="0" smtClean="0">
                <a:solidFill>
                  <a:schemeClr val="tx1"/>
                </a:solidFill>
                <a:latin typeface="Calibri" panose="020F0502020204030204" pitchFamily="34" charset="0"/>
                <a:cs typeface="Arial" panose="020B0604020202020204" pitchFamily="34" charset="0"/>
              </a:rPr>
              <a:t>111m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5830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561305"/>
            <a:ext cx="9021256" cy="1785104"/>
          </a:xfrm>
          <a:prstGeom prst="rect">
            <a:avLst/>
          </a:prstGeom>
          <a:noFill/>
        </p:spPr>
        <p:txBody>
          <a:bodyPr wrap="square" rtlCol="0">
            <a:spAutoFit/>
          </a:bodyPr>
          <a:lstStyle/>
          <a:p>
            <a:pPr algn="just"/>
            <a:r>
              <a:rPr lang="el-GR" sz="1600" b="1" dirty="0" smtClean="0">
                <a:latin typeface="Candara" panose="020E0502030303020204" pitchFamily="34" charset="0"/>
              </a:rPr>
              <a:t>Κέλυφος </a:t>
            </a:r>
            <a:r>
              <a:rPr lang="en-GB" sz="1600" b="1" dirty="0" smtClean="0">
                <a:latin typeface="Candara" panose="020E0502030303020204" pitchFamily="34" charset="0"/>
              </a:rPr>
              <a:t>- </a:t>
            </a:r>
            <a:r>
              <a:rPr lang="el-GR" sz="1600" dirty="0"/>
              <a:t>Οι τοίχοι έχουν θερμομόνωση (</a:t>
            </a:r>
            <a:r>
              <a:rPr lang="el-GR" sz="1600" dirty="0" err="1"/>
              <a:t>εξηλασμένη</a:t>
            </a:r>
            <a:r>
              <a:rPr lang="el-GR" sz="1600" dirty="0"/>
              <a:t> πολυστερίνη) πάχους 5 </a:t>
            </a:r>
            <a:r>
              <a:rPr lang="el-GR" sz="1600" dirty="0" err="1"/>
              <a:t>cm</a:t>
            </a:r>
            <a:r>
              <a:rPr lang="el-GR" sz="1600" dirty="0"/>
              <a:t>, η οποία είναι τοποθετημένη ανάμεσα στα δύο στρώματα τούβλων, ενώ η πλάκα της οροφής έχει θερμομόνωση (</a:t>
            </a:r>
            <a:r>
              <a:rPr lang="el-GR" sz="1600" dirty="0" err="1"/>
              <a:t>εξηλασμένη</a:t>
            </a:r>
            <a:r>
              <a:rPr lang="el-GR" sz="1600" dirty="0"/>
              <a:t> πολυστερίνη) πάχους 8 </a:t>
            </a:r>
            <a:r>
              <a:rPr lang="el-GR" sz="1600" dirty="0" err="1"/>
              <a:t>cm</a:t>
            </a:r>
            <a:r>
              <a:rPr lang="el-GR" sz="1600" dirty="0"/>
              <a:t>. </a:t>
            </a:r>
            <a:endParaRPr lang="el-GR" sz="1600" dirty="0" smtClean="0"/>
          </a:p>
          <a:p>
            <a:pPr algn="just"/>
            <a:endParaRPr lang="el-GR" sz="1600" dirty="0" smtClean="0"/>
          </a:p>
          <a:p>
            <a:pPr algn="just"/>
            <a:endParaRPr lang="el-GR" sz="1400" dirty="0" smtClean="0"/>
          </a:p>
          <a:p>
            <a:pPr algn="just"/>
            <a:r>
              <a:rPr lang="el-GR" sz="1600" b="1" dirty="0">
                <a:latin typeface="Candara" panose="020E0502030303020204" pitchFamily="34" charset="0"/>
              </a:rPr>
              <a:t>Παράθυρα</a:t>
            </a:r>
            <a:r>
              <a:rPr lang="el-GR" sz="1400" b="1" dirty="0" smtClean="0">
                <a:latin typeface="Candara" panose="020E0502030303020204" pitchFamily="34" charset="0"/>
              </a:rPr>
              <a:t> </a:t>
            </a:r>
            <a:r>
              <a:rPr lang="en-GB" sz="1400" b="1" dirty="0" smtClean="0">
                <a:latin typeface="Candara" panose="020E0502030303020204" pitchFamily="34" charset="0"/>
              </a:rPr>
              <a:t>- </a:t>
            </a:r>
            <a:r>
              <a:rPr lang="el-GR" sz="1600" dirty="0" smtClean="0"/>
              <a:t>Σε </a:t>
            </a:r>
            <a:r>
              <a:rPr lang="el-GR" sz="1600" dirty="0"/>
              <a:t>όλους τους χώρους εργασίας, υπάρχουν </a:t>
            </a:r>
            <a:r>
              <a:rPr lang="el-GR" sz="1600" dirty="0" err="1" smtClean="0"/>
              <a:t>ανοιγόμενα</a:t>
            </a:r>
            <a:r>
              <a:rPr lang="el-GR" sz="1600" dirty="0" smtClean="0"/>
              <a:t> </a:t>
            </a:r>
            <a:r>
              <a:rPr lang="el-GR" sz="1600" dirty="0"/>
              <a:t>παράθυρα με διπλά τζάμια </a:t>
            </a:r>
            <a:r>
              <a:rPr lang="el-GR" sz="1600" dirty="0" smtClean="0"/>
              <a:t>με κούφωμα αλουμινίου</a:t>
            </a:r>
            <a:r>
              <a:rPr lang="el-GR" sz="1600" dirty="0"/>
              <a:t>. </a:t>
            </a:r>
            <a:endParaRPr lang="el-GR" sz="1600" dirty="0" smtClean="0"/>
          </a:p>
        </p:txBody>
      </p:sp>
    </p:spTree>
    <p:extLst>
      <p:ext uri="{BB962C8B-B14F-4D97-AF65-F5344CB8AC3E}">
        <p14:creationId xmlns:p14="http://schemas.microsoft.com/office/powerpoint/2010/main" val="1391050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492896"/>
            <a:ext cx="9021256" cy="1077218"/>
          </a:xfrm>
          <a:prstGeom prst="rect">
            <a:avLst/>
          </a:prstGeom>
          <a:noFill/>
        </p:spPr>
        <p:txBody>
          <a:bodyPr wrap="square" rtlCol="0">
            <a:spAutoFit/>
          </a:bodyPr>
          <a:lstStyle/>
          <a:p>
            <a:pPr algn="just"/>
            <a:r>
              <a:rPr lang="el-GR" sz="1600" dirty="0" smtClean="0"/>
              <a:t>Η συνολική </a:t>
            </a:r>
            <a:r>
              <a:rPr lang="el-GR" sz="1600" dirty="0" err="1" smtClean="0"/>
              <a:t>θερμοπερατότητα</a:t>
            </a:r>
            <a:r>
              <a:rPr lang="el-GR" sz="1600" dirty="0" smtClean="0"/>
              <a:t> </a:t>
            </a:r>
            <a:r>
              <a:rPr lang="el-GR" sz="1600" dirty="0"/>
              <a:t>(</a:t>
            </a:r>
            <a:r>
              <a:rPr lang="el-GR" sz="1600" dirty="0" smtClean="0"/>
              <a:t>U-</a:t>
            </a:r>
            <a:r>
              <a:rPr lang="el-GR" sz="1600" dirty="0" err="1" smtClean="0"/>
              <a:t>value</a:t>
            </a:r>
            <a:r>
              <a:rPr lang="el-GR" sz="1600" dirty="0" smtClean="0"/>
              <a:t>) </a:t>
            </a:r>
            <a:r>
              <a:rPr lang="el-GR" sz="1600" dirty="0"/>
              <a:t>του κελύφους του </a:t>
            </a:r>
            <a:r>
              <a:rPr lang="el-GR" sz="1600" dirty="0" smtClean="0"/>
              <a:t>κτηρίου </a:t>
            </a:r>
            <a:r>
              <a:rPr lang="el-GR" sz="1600" dirty="0"/>
              <a:t>είναι </a:t>
            </a:r>
            <a:r>
              <a:rPr lang="el-GR" sz="1600" dirty="0" smtClean="0"/>
              <a:t>0,94 W/m</a:t>
            </a:r>
            <a:r>
              <a:rPr lang="el-GR" sz="1600" baseline="30000" dirty="0" smtClean="0"/>
              <a:t>2</a:t>
            </a:r>
            <a:r>
              <a:rPr lang="el-GR" sz="1600" dirty="0" smtClean="0"/>
              <a:t>K</a:t>
            </a:r>
            <a:r>
              <a:rPr lang="el-GR" sz="1600" dirty="0"/>
              <a:t>. </a:t>
            </a:r>
            <a:endParaRPr lang="el-GR" sz="1600" dirty="0" smtClean="0"/>
          </a:p>
          <a:p>
            <a:pPr algn="just"/>
            <a:endParaRPr lang="el-GR" sz="1600" dirty="0"/>
          </a:p>
          <a:p>
            <a:pPr algn="just"/>
            <a:r>
              <a:rPr lang="el-GR" sz="1600" dirty="0" smtClean="0"/>
              <a:t>Ο </a:t>
            </a:r>
            <a:r>
              <a:rPr lang="el-GR" sz="1600" dirty="0"/>
              <a:t>ακόλουθος πίνακας παρουσιάζει τα U-</a:t>
            </a:r>
            <a:r>
              <a:rPr lang="el-GR" sz="1600" dirty="0" err="1"/>
              <a:t>value</a:t>
            </a:r>
            <a:r>
              <a:rPr lang="el-GR" sz="1600" dirty="0"/>
              <a:t> των δομικών στοιχείων κελύφους, όπως αυτές υπολογίζονται στη μελέτη θερμική μόνωση του </a:t>
            </a:r>
            <a:r>
              <a:rPr lang="el-GR" sz="1600" dirty="0" smtClean="0"/>
              <a:t>κτηρίου.</a:t>
            </a:r>
          </a:p>
        </p:txBody>
      </p:sp>
      <p:graphicFrame>
        <p:nvGraphicFramePr>
          <p:cNvPr id="14" name="Πίνακας 13"/>
          <p:cNvGraphicFramePr>
            <a:graphicFrameLocks noGrp="1"/>
          </p:cNvGraphicFramePr>
          <p:nvPr>
            <p:extLst>
              <p:ext uri="{D42A27DB-BD31-4B8C-83A1-F6EECF244321}">
                <p14:modId xmlns:p14="http://schemas.microsoft.com/office/powerpoint/2010/main" val="2357533800"/>
              </p:ext>
            </p:extLst>
          </p:nvPr>
        </p:nvGraphicFramePr>
        <p:xfrm>
          <a:off x="1259633" y="3645023"/>
          <a:ext cx="7056782" cy="2476278"/>
        </p:xfrm>
        <a:graphic>
          <a:graphicData uri="http://schemas.openxmlformats.org/drawingml/2006/table">
            <a:tbl>
              <a:tblPr firstRow="1" bandRow="1">
                <a:tableStyleId>{5C22544A-7EE6-4342-B048-85BDC9FD1C3A}</a:tableStyleId>
              </a:tblPr>
              <a:tblGrid>
                <a:gridCol w="1834763"/>
                <a:gridCol w="2822714"/>
                <a:gridCol w="2399305"/>
              </a:tblGrid>
              <a:tr h="362125">
                <a:tc>
                  <a:txBody>
                    <a:bodyPr/>
                    <a:lstStyle/>
                    <a:p>
                      <a:r>
                        <a:rPr lang="el-GR" sz="1800" b="1" kern="1200" dirty="0" smtClean="0">
                          <a:solidFill>
                            <a:schemeClr val="lt1"/>
                          </a:solidFill>
                          <a:latin typeface="+mn-lt"/>
                          <a:ea typeface="+mn-ea"/>
                          <a:cs typeface="+mn-cs"/>
                        </a:rPr>
                        <a:t>Στοιχεία</a:t>
                      </a:r>
                      <a:endParaRPr lang="en-US" sz="1800" b="1" kern="1200" dirty="0">
                        <a:solidFill>
                          <a:schemeClr val="lt1"/>
                        </a:solidFill>
                        <a:latin typeface="+mn-lt"/>
                        <a:ea typeface="+mn-ea"/>
                        <a:cs typeface="+mn-cs"/>
                      </a:endParaRPr>
                    </a:p>
                  </a:txBody>
                  <a:tcPr/>
                </a:tc>
                <a:tc>
                  <a:txBody>
                    <a:bodyPr/>
                    <a:lstStyle/>
                    <a:p>
                      <a:pPr algn="ctr"/>
                      <a:r>
                        <a:rPr lang="el-GR" sz="1800" b="1" kern="1200" dirty="0" smtClean="0">
                          <a:solidFill>
                            <a:schemeClr val="lt1"/>
                          </a:solidFill>
                          <a:latin typeface="+mn-lt"/>
                          <a:ea typeface="+mn-ea"/>
                          <a:cs typeface="+mn-cs"/>
                        </a:rPr>
                        <a:t>Υλικά</a:t>
                      </a:r>
                      <a:endParaRPr lang="en-US" sz="1800" b="1" kern="1200" dirty="0">
                        <a:solidFill>
                          <a:schemeClr val="lt1"/>
                        </a:solidFill>
                        <a:latin typeface="+mn-lt"/>
                        <a:ea typeface="+mn-ea"/>
                        <a:cs typeface="+mn-cs"/>
                      </a:endParaRPr>
                    </a:p>
                  </a:txBody>
                  <a:tcPr/>
                </a:tc>
                <a:tc>
                  <a:txBody>
                    <a:bodyPr/>
                    <a:lstStyle/>
                    <a:p>
                      <a:pPr algn="ctr"/>
                      <a:r>
                        <a:rPr lang="en-US" sz="1800" b="1" kern="1200" dirty="0" smtClean="0">
                          <a:solidFill>
                            <a:schemeClr val="lt1"/>
                          </a:solidFill>
                          <a:latin typeface="+mn-lt"/>
                          <a:ea typeface="+mn-ea"/>
                          <a:cs typeface="+mn-cs"/>
                        </a:rPr>
                        <a:t>U-Value (</a:t>
                      </a:r>
                      <a:r>
                        <a:rPr lang="en-US" baseline="0" dirty="0" smtClean="0">
                          <a:latin typeface="+mn-lt"/>
                        </a:rPr>
                        <a:t>W/m</a:t>
                      </a:r>
                      <a:r>
                        <a:rPr lang="el-GR" baseline="30000" dirty="0" smtClean="0">
                          <a:latin typeface="+mn-lt"/>
                        </a:rPr>
                        <a:t>2</a:t>
                      </a:r>
                      <a:r>
                        <a:rPr lang="en-US" baseline="0" dirty="0" smtClean="0">
                          <a:latin typeface="+mn-lt"/>
                        </a:rPr>
                        <a:t>K</a:t>
                      </a:r>
                      <a:r>
                        <a:rPr lang="en-US" sz="1800" b="1" kern="1200" dirty="0" smtClean="0">
                          <a:solidFill>
                            <a:schemeClr val="lt1"/>
                          </a:solidFill>
                          <a:latin typeface="+mn-lt"/>
                          <a:ea typeface="+mn-ea"/>
                          <a:cs typeface="+mn-cs"/>
                        </a:rPr>
                        <a:t>) </a:t>
                      </a:r>
                      <a:endParaRPr lang="en-US" sz="1800" b="1" kern="1200" dirty="0">
                        <a:solidFill>
                          <a:schemeClr val="lt1"/>
                        </a:solidFill>
                        <a:latin typeface="+mn-lt"/>
                        <a:ea typeface="+mn-ea"/>
                        <a:cs typeface="+mn-cs"/>
                      </a:endParaRPr>
                    </a:p>
                  </a:txBody>
                  <a:tcPr/>
                </a:tc>
              </a:tr>
              <a:tr h="362125">
                <a:tc>
                  <a:txBody>
                    <a:bodyPr/>
                    <a:lstStyle/>
                    <a:p>
                      <a:r>
                        <a:rPr lang="el-GR" sz="1400" kern="1200" dirty="0" smtClean="0">
                          <a:solidFill>
                            <a:schemeClr val="tx1"/>
                          </a:solidFill>
                          <a:latin typeface="+mn-lt"/>
                          <a:ea typeface="+mn-ea"/>
                          <a:cs typeface="+mn-cs"/>
                        </a:rPr>
                        <a:t>Τοίχος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Διπλό τούβλο με μόνωση 5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,616</a:t>
                      </a: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Φέροντας Οργανισμός</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Ενισχυμένο σκυρόδεμα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,627</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Υπόγειο</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Πλάκα από σκυρόδεμα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,57</a:t>
                      </a: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Οροφή</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Επίπεδη πλάκα</a:t>
                      </a:r>
                      <a:r>
                        <a:rPr lang="el-GR" sz="1400" kern="1200" baseline="0" dirty="0" smtClean="0">
                          <a:solidFill>
                            <a:schemeClr val="tx1"/>
                          </a:solidFill>
                          <a:latin typeface="+mn-lt"/>
                          <a:ea typeface="+mn-ea"/>
                          <a:cs typeface="+mn-cs"/>
                        </a:rPr>
                        <a:t> </a:t>
                      </a:r>
                      <a:r>
                        <a:rPr lang="el-GR" sz="1400" kern="1200" dirty="0" smtClean="0">
                          <a:solidFill>
                            <a:schemeClr val="tx1"/>
                          </a:solidFill>
                          <a:latin typeface="+mn-lt"/>
                          <a:ea typeface="+mn-ea"/>
                          <a:cs typeface="+mn-cs"/>
                        </a:rPr>
                        <a:t>με μόνωση 8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4</a:t>
                      </a:r>
                      <a:r>
                        <a:rPr lang="el-GR" sz="1400" kern="1200" dirty="0" smtClean="0">
                          <a:solidFill>
                            <a:schemeClr val="tx1"/>
                          </a:solidFill>
                          <a:latin typeface="+mn-lt"/>
                          <a:ea typeface="+mn-ea"/>
                          <a:cs typeface="+mn-cs"/>
                        </a:rPr>
                        <a:t>19</a:t>
                      </a: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Παράθυρα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Διπλά τζάμια με κούφωμα αλουμινίου</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3,49</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1926190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0" y="2636912"/>
            <a:ext cx="9021256" cy="2308324"/>
          </a:xfrm>
          <a:prstGeom prst="rect">
            <a:avLst/>
          </a:prstGeom>
          <a:noFill/>
        </p:spPr>
        <p:txBody>
          <a:bodyPr wrap="square" rtlCol="0">
            <a:spAutoFit/>
          </a:bodyPr>
          <a:lstStyle/>
          <a:p>
            <a:pPr algn="just"/>
            <a:r>
              <a:rPr lang="el-GR" sz="1600" b="1" dirty="0" err="1" smtClean="0">
                <a:latin typeface="Candara" panose="020E0502030303020204" pitchFamily="34" charset="0"/>
              </a:rPr>
              <a:t>Αεροστεγανότητα</a:t>
            </a:r>
            <a:r>
              <a:rPr lang="el-GR" sz="1600" b="1" dirty="0" smtClean="0">
                <a:latin typeface="Candara" panose="020E0502030303020204" pitchFamily="34" charset="0"/>
              </a:rPr>
              <a:t> </a:t>
            </a:r>
            <a:r>
              <a:rPr lang="el-GR" sz="1600" b="1" dirty="0">
                <a:latin typeface="Candara" panose="020E0502030303020204" pitchFamily="34" charset="0"/>
              </a:rPr>
              <a:t>και παθολογίες</a:t>
            </a:r>
            <a:endParaRPr lang="en-GB" sz="1600" b="1" dirty="0" smtClean="0">
              <a:latin typeface="Candara" panose="020E0502030303020204" pitchFamily="34" charset="0"/>
            </a:endParaRPr>
          </a:p>
          <a:p>
            <a:pPr algn="just"/>
            <a:endParaRPr lang="en-GB" sz="1600" b="1" dirty="0">
              <a:latin typeface="Candara" panose="020E0502030303020204" pitchFamily="34" charset="0"/>
            </a:endParaRPr>
          </a:p>
          <a:p>
            <a:pPr marL="285750" indent="-285750">
              <a:buFont typeface="Arial" panose="020B0604020202020204" pitchFamily="34" charset="0"/>
              <a:buChar char="•"/>
            </a:pPr>
            <a:r>
              <a:rPr lang="el-GR" sz="1600" dirty="0"/>
              <a:t>Το κέλυφος έχει πολλές </a:t>
            </a:r>
            <a:r>
              <a:rPr lang="el-GR" sz="1600" dirty="0" err="1"/>
              <a:t>θερμογέφυρες</a:t>
            </a:r>
            <a:r>
              <a:rPr lang="el-GR" sz="1600" dirty="0"/>
              <a:t> λόγω του τύπου της κατασκευής των τοίχων, όπως περιγράφεται παραπάνω, και αυτά τα προβλήματα δεν έχουν αντιμετωπιστεί επαρκώς στη θερμική μελέτη</a:t>
            </a:r>
            <a:r>
              <a:rPr lang="el-GR" sz="1600" dirty="0" smtClean="0"/>
              <a:t>.</a:t>
            </a:r>
            <a:endParaRPr lang="en-US" sz="1600" dirty="0" smtClean="0"/>
          </a:p>
          <a:p>
            <a:endParaRPr lang="el-GR" sz="1600" dirty="0" smtClean="0"/>
          </a:p>
          <a:p>
            <a:pPr marL="285750" indent="-285750">
              <a:buFont typeface="Arial" panose="020B0604020202020204" pitchFamily="34" charset="0"/>
              <a:buChar char="•"/>
            </a:pPr>
            <a:r>
              <a:rPr lang="el-GR" sz="1600" dirty="0"/>
              <a:t>Το κέλυφος του </a:t>
            </a:r>
            <a:r>
              <a:rPr lang="el-GR" sz="1600" dirty="0" smtClean="0"/>
              <a:t>κτηρίου </a:t>
            </a:r>
            <a:r>
              <a:rPr lang="el-GR" sz="1600" dirty="0"/>
              <a:t>δεν παρουσιάζει </a:t>
            </a:r>
            <a:r>
              <a:rPr lang="el-GR" sz="1600" dirty="0" smtClean="0"/>
              <a:t>προβλήματα </a:t>
            </a:r>
            <a:r>
              <a:rPr lang="el-GR" sz="1600" dirty="0"/>
              <a:t>όσον αφορά την </a:t>
            </a:r>
            <a:r>
              <a:rPr lang="el-GR" sz="1600" dirty="0" err="1"/>
              <a:t>αεροστεγανότητα</a:t>
            </a:r>
            <a:r>
              <a:rPr lang="el-GR" sz="1600" dirty="0"/>
              <a:t>. Υπάρχει, ωστόσο, μια σημαντική απώλεια </a:t>
            </a:r>
            <a:r>
              <a:rPr lang="el-GR" sz="1600" dirty="0" smtClean="0"/>
              <a:t>θερμότητας λόγω διείσδυσης αέρα από </a:t>
            </a:r>
            <a:r>
              <a:rPr lang="el-GR" sz="1600" dirty="0"/>
              <a:t>την κεντρική είσοδο που ανοίγει απευθείας στο γραφείο υποδοχής.</a:t>
            </a:r>
            <a:endParaRPr lang="pt-PT" sz="1600" dirty="0"/>
          </a:p>
        </p:txBody>
      </p:sp>
    </p:spTree>
    <p:extLst>
      <p:ext uri="{BB962C8B-B14F-4D97-AF65-F5344CB8AC3E}">
        <p14:creationId xmlns:p14="http://schemas.microsoft.com/office/powerpoint/2010/main" val="26834945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8691586" cy="2800767"/>
          </a:xfrm>
          <a:prstGeom prst="rect">
            <a:avLst/>
          </a:prstGeom>
          <a:noFill/>
        </p:spPr>
        <p:txBody>
          <a:bodyPr wrap="square" rtlCol="0">
            <a:spAutoFit/>
          </a:bodyPr>
          <a:lstStyle/>
          <a:p>
            <a:pPr algn="just"/>
            <a:r>
              <a:rPr lang="el-GR" sz="1600" b="1" dirty="0" smtClean="0">
                <a:latin typeface="Candara" panose="020E0502030303020204" pitchFamily="34" charset="0"/>
              </a:rPr>
              <a:t>Φωτισμός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pPr marL="285750" indent="-285750" algn="just">
              <a:buFont typeface="Arial" panose="020B0604020202020204" pitchFamily="34" charset="0"/>
              <a:buChar char="•"/>
            </a:pPr>
            <a:r>
              <a:rPr lang="el-GR" sz="1600" dirty="0" smtClean="0"/>
              <a:t>Ο φωτισμός γίνεται κυρίως </a:t>
            </a:r>
            <a:r>
              <a:rPr lang="el-GR" sz="1600" dirty="0"/>
              <a:t>από λαμπτήρες φθορισμού Τ8 με μαγνητικό </a:t>
            </a:r>
            <a:r>
              <a:rPr lang="el-GR" sz="1600" dirty="0" err="1"/>
              <a:t>ballast</a:t>
            </a:r>
            <a:r>
              <a:rPr lang="el-GR" sz="1600" dirty="0"/>
              <a:t>. Η συνολική εγκατεστημένη ισχύς του φωτισμού στο κτίριο είναι 17.885 W. Όλοι οι τύποι των συστημάτων φωτισμού </a:t>
            </a:r>
            <a:r>
              <a:rPr lang="el-GR" sz="1600" dirty="0" smtClean="0"/>
              <a:t>παρουσιάζονται </a:t>
            </a:r>
            <a:r>
              <a:rPr lang="el-GR" sz="1600" dirty="0"/>
              <a:t>παρακάτω:</a:t>
            </a:r>
          </a:p>
          <a:p>
            <a:pPr marL="285750" indent="-285750" algn="just">
              <a:buFont typeface="Arial" panose="020B0604020202020204" pitchFamily="34" charset="0"/>
              <a:buChar char="•"/>
            </a:pPr>
            <a:r>
              <a:rPr lang="el-GR" sz="1600" b="1" dirty="0" smtClean="0"/>
              <a:t>Τύπος Α:</a:t>
            </a:r>
            <a:r>
              <a:rPr lang="el-GR" sz="1600" dirty="0" smtClean="0"/>
              <a:t> </a:t>
            </a:r>
            <a:r>
              <a:rPr lang="el-GR" sz="1600" dirty="0"/>
              <a:t>Φωτιστικό οροφής, με 2 λάμπες Τ8 </a:t>
            </a:r>
            <a:r>
              <a:rPr lang="el-GR" sz="1600" dirty="0" smtClean="0"/>
              <a:t>φθορισμού 36 </a:t>
            </a:r>
            <a:r>
              <a:rPr lang="el-GR" sz="1600" dirty="0"/>
              <a:t>W (2x36 W), μήκους </a:t>
            </a:r>
            <a:r>
              <a:rPr lang="el-GR" sz="1600" dirty="0" smtClean="0"/>
              <a:t>150 </a:t>
            </a:r>
            <a:r>
              <a:rPr lang="el-GR" sz="1600" dirty="0" err="1"/>
              <a:t>cm</a:t>
            </a:r>
            <a:r>
              <a:rPr lang="el-GR" sz="1600" dirty="0" smtClean="0"/>
              <a:t>, ανακλαστήρα.</a:t>
            </a:r>
          </a:p>
          <a:p>
            <a:pPr marL="285750" indent="-285750" algn="just">
              <a:buFont typeface="Arial" panose="020B0604020202020204" pitchFamily="34" charset="0"/>
              <a:buChar char="•"/>
            </a:pPr>
            <a:r>
              <a:rPr lang="el-GR" sz="1600" b="1" dirty="0"/>
              <a:t>Τύπος </a:t>
            </a:r>
            <a:r>
              <a:rPr lang="el-GR" sz="1600" b="1" dirty="0" smtClean="0"/>
              <a:t>Β:</a:t>
            </a:r>
            <a:r>
              <a:rPr lang="el-GR" sz="1600" dirty="0" smtClean="0"/>
              <a:t> </a:t>
            </a:r>
            <a:r>
              <a:rPr lang="el-GR" sz="1600" dirty="0"/>
              <a:t>Φωτιστικό οροφής, με 2 λάμπες Τ8 φθορισμού 36 W (2x36 W</a:t>
            </a:r>
            <a:r>
              <a:rPr lang="el-GR" sz="1600" dirty="0" smtClean="0"/>
              <a:t>), μήκους 120 </a:t>
            </a:r>
            <a:r>
              <a:rPr lang="el-GR" sz="1600" dirty="0" err="1" smtClean="0"/>
              <a:t>cm</a:t>
            </a:r>
            <a:r>
              <a:rPr lang="el-GR" sz="1600" dirty="0" smtClean="0"/>
              <a:t>, ανακλαστήρα.</a:t>
            </a:r>
          </a:p>
          <a:p>
            <a:pPr marL="285750" indent="-285750" algn="just">
              <a:buFont typeface="Arial" panose="020B0604020202020204" pitchFamily="34" charset="0"/>
              <a:buChar char="•"/>
            </a:pPr>
            <a:r>
              <a:rPr lang="el-GR" sz="1600" b="1" dirty="0"/>
              <a:t>Τύπος Γ</a:t>
            </a:r>
            <a:r>
              <a:rPr lang="el-GR" sz="1600" dirty="0" smtClean="0"/>
              <a:t>: </a:t>
            </a:r>
            <a:r>
              <a:rPr lang="el-GR" sz="1600" dirty="0"/>
              <a:t>Φωτιστικό οροφής, με 2 λάμπες </a:t>
            </a:r>
            <a:r>
              <a:rPr lang="el-GR" sz="1600" dirty="0" err="1" smtClean="0"/>
              <a:t>κόμπακτ</a:t>
            </a:r>
            <a:r>
              <a:rPr lang="el-GR" sz="1600" dirty="0" smtClean="0"/>
              <a:t> φθορισμού 18 </a:t>
            </a:r>
            <a:r>
              <a:rPr lang="el-GR" sz="1600" dirty="0"/>
              <a:t>W (</a:t>
            </a:r>
            <a:r>
              <a:rPr lang="el-GR" sz="1600" dirty="0" smtClean="0"/>
              <a:t>2x18 </a:t>
            </a:r>
            <a:r>
              <a:rPr lang="el-GR" sz="1600" dirty="0"/>
              <a:t>W</a:t>
            </a:r>
            <a:r>
              <a:rPr lang="el-GR" sz="1600" dirty="0" smtClean="0"/>
              <a:t>).</a:t>
            </a:r>
            <a:endParaRPr lang="el-GR" sz="1600" dirty="0"/>
          </a:p>
          <a:p>
            <a:pPr marL="285750" indent="-285750" algn="just">
              <a:buFont typeface="Arial" panose="020B0604020202020204" pitchFamily="34" charset="0"/>
              <a:buChar char="•"/>
            </a:pPr>
            <a:r>
              <a:rPr lang="el-GR" sz="1600" b="1" dirty="0"/>
              <a:t>Τύπος </a:t>
            </a:r>
            <a:r>
              <a:rPr lang="el-GR" sz="1600" b="1" dirty="0" smtClean="0"/>
              <a:t>Γ:</a:t>
            </a:r>
            <a:r>
              <a:rPr lang="el-GR" sz="1600" dirty="0" smtClean="0"/>
              <a:t> </a:t>
            </a:r>
            <a:r>
              <a:rPr lang="el-GR" sz="1600" dirty="0"/>
              <a:t>Στρογγυλή λάμπα 35 W, που βρίσκεται στην τουαλέτα</a:t>
            </a:r>
            <a:r>
              <a:rPr lang="el-GR" sz="1600" dirty="0" smtClean="0"/>
              <a:t>.</a:t>
            </a:r>
            <a:endParaRPr lang="el-GR" sz="1600" dirty="0"/>
          </a:p>
        </p:txBody>
      </p:sp>
    </p:spTree>
    <p:extLst>
      <p:ext uri="{BB962C8B-B14F-4D97-AF65-F5344CB8AC3E}">
        <p14:creationId xmlns:p14="http://schemas.microsoft.com/office/powerpoint/2010/main" val="2365944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2748" y="2555439"/>
            <a:ext cx="7251426" cy="2800767"/>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Για τη θέρμανση και την ψύξη του κτηρίου χρησιμοποιούνται κλιματιστικές μονάδες, </a:t>
            </a:r>
            <a:r>
              <a:rPr lang="el-GR" sz="1600" dirty="0" err="1"/>
              <a:t>επιδαπέδιες</a:t>
            </a:r>
            <a:r>
              <a:rPr lang="el-GR" sz="1600" dirty="0"/>
              <a:t> ή στον τοίχο, που λειτουργούν με ηλεκτρική ενέργεια. </a:t>
            </a:r>
            <a:endParaRPr lang="en-US" sz="1600" dirty="0" smtClean="0"/>
          </a:p>
          <a:p>
            <a:endParaRPr lang="en-US" sz="1600" dirty="0"/>
          </a:p>
          <a:p>
            <a:r>
              <a:rPr lang="el-GR" sz="1600" dirty="0" smtClean="0"/>
              <a:t>Στο </a:t>
            </a:r>
            <a:r>
              <a:rPr lang="el-GR" sz="1600" dirty="0"/>
              <a:t>ισόγειο και στον πρώτο όροφο χρησιμοποιούνται ηλεκτρικά καλοριφέρ λαδιού για θέρμανση. Υπάρχει, επίσης, κεντρικό σύστημα θέρμανσης, το οποίο προς το παρόν βρίσκεται εκτός λειτουργίας</a:t>
            </a:r>
            <a:r>
              <a:rPr lang="el-GR" sz="1600" dirty="0" smtClean="0"/>
              <a:t>.</a:t>
            </a:r>
            <a:endParaRPr lang="en-US" sz="1600" dirty="0" smtClean="0"/>
          </a:p>
          <a:p>
            <a:endParaRPr lang="el-GR" sz="1600" dirty="0"/>
          </a:p>
          <a:p>
            <a:pPr algn="just"/>
            <a:r>
              <a:rPr lang="el-GR" sz="1600" dirty="0" smtClean="0"/>
              <a:t>Η </a:t>
            </a:r>
            <a:r>
              <a:rPr lang="el-GR" sz="1600" dirty="0"/>
              <a:t>συνολική εγκατεστημένη ισχύς των συστημάτων </a:t>
            </a:r>
            <a:r>
              <a:rPr lang="el-GR" sz="1600" dirty="0" smtClean="0"/>
              <a:t>θέρμανσης-ψύξης στο </a:t>
            </a:r>
            <a:r>
              <a:rPr lang="el-GR" sz="1600" dirty="0"/>
              <a:t>κτίριο είναι </a:t>
            </a:r>
            <a:r>
              <a:rPr lang="el-GR" sz="1600" dirty="0" smtClean="0"/>
              <a:t>32,4 </a:t>
            </a:r>
            <a:r>
              <a:rPr lang="el-GR" sz="1600" dirty="0" err="1" smtClean="0"/>
              <a:t>kW</a:t>
            </a:r>
            <a:r>
              <a:rPr lang="el-GR" sz="1600" dirty="0"/>
              <a:t>.</a:t>
            </a:r>
            <a:endParaRPr lang="pt-PT" sz="1600" dirty="0"/>
          </a:p>
        </p:txBody>
      </p:sp>
    </p:spTree>
    <p:extLst>
      <p:ext uri="{BB962C8B-B14F-4D97-AF65-F5344CB8AC3E}">
        <p14:creationId xmlns:p14="http://schemas.microsoft.com/office/powerpoint/2010/main" val="3477258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0636" y="2762344"/>
            <a:ext cx="3913292" cy="2062103"/>
          </a:xfrm>
          <a:prstGeom prst="rect">
            <a:avLst/>
          </a:prstGeom>
          <a:noFill/>
        </p:spPr>
        <p:txBody>
          <a:bodyPr wrap="square" rtlCol="0">
            <a:spAutoFit/>
          </a:bodyPr>
          <a:lstStyle/>
          <a:p>
            <a:r>
              <a:rPr lang="el-GR" sz="1600" dirty="0"/>
              <a:t>Τα άλλα ηλεκτρικά φορτία </a:t>
            </a:r>
            <a:r>
              <a:rPr lang="el-GR" sz="1600" dirty="0" smtClean="0"/>
              <a:t>την κάλυψη του εξοπλισμού του κτηρίου (</a:t>
            </a:r>
            <a:r>
              <a:rPr lang="en-US" sz="1600" dirty="0" smtClean="0"/>
              <a:t>ICT</a:t>
            </a:r>
            <a:r>
              <a:rPr lang="el-GR" sz="1600" dirty="0" smtClean="0"/>
              <a:t>), </a:t>
            </a:r>
            <a:r>
              <a:rPr lang="el-GR" sz="1600" dirty="0"/>
              <a:t>όπως οι </a:t>
            </a:r>
            <a:r>
              <a:rPr lang="en-US" sz="1600" dirty="0" smtClean="0"/>
              <a:t>H/Y</a:t>
            </a:r>
            <a:r>
              <a:rPr lang="el-GR" sz="1600" dirty="0" smtClean="0"/>
              <a:t>, </a:t>
            </a:r>
            <a:r>
              <a:rPr lang="el-GR" sz="1600" dirty="0" err="1"/>
              <a:t>servers</a:t>
            </a:r>
            <a:r>
              <a:rPr lang="el-GR" sz="1600" dirty="0"/>
              <a:t>, εκτυπωτές, φωτοτυπικά μηχανήματα, και άλλες ηλεκτρικές συσκευές (π.χ. ανελκυστήρες, </a:t>
            </a:r>
            <a:r>
              <a:rPr lang="el-GR" sz="1600" dirty="0" err="1"/>
              <a:t>ψύκτη</a:t>
            </a:r>
            <a:r>
              <a:rPr lang="el-GR" sz="1600" dirty="0"/>
              <a:t> νερού, μηχανή του καφέ και ψυγείο). </a:t>
            </a:r>
            <a:endParaRPr lang="en-US" sz="1600" dirty="0" smtClean="0"/>
          </a:p>
          <a:p>
            <a:pPr algn="just"/>
            <a:endParaRPr lang="en-US" sz="1600" dirty="0"/>
          </a:p>
          <a:p>
            <a:pPr algn="just"/>
            <a:r>
              <a:rPr lang="el-GR" sz="1600" dirty="0" smtClean="0"/>
              <a:t>Η συνολική </a:t>
            </a:r>
            <a:r>
              <a:rPr lang="el-GR" sz="1600" dirty="0"/>
              <a:t>ισχύς τους είναι </a:t>
            </a:r>
            <a:r>
              <a:rPr lang="el-GR" sz="1600" dirty="0" smtClean="0"/>
              <a:t>16.460 </a:t>
            </a:r>
            <a:r>
              <a:rPr lang="el-GR" sz="1600" dirty="0"/>
              <a:t>W.</a:t>
            </a:r>
            <a:endParaRPr lang="pt-PT" sz="1600" dirty="0"/>
          </a:p>
        </p:txBody>
      </p:sp>
      <p:graphicFrame>
        <p:nvGraphicFramePr>
          <p:cNvPr id="5" name="Πίνακας 4"/>
          <p:cNvGraphicFramePr>
            <a:graphicFrameLocks noGrp="1"/>
          </p:cNvGraphicFramePr>
          <p:nvPr>
            <p:extLst>
              <p:ext uri="{D42A27DB-BD31-4B8C-83A1-F6EECF244321}">
                <p14:modId xmlns:p14="http://schemas.microsoft.com/office/powerpoint/2010/main" val="99653241"/>
              </p:ext>
            </p:extLst>
          </p:nvPr>
        </p:nvGraphicFramePr>
        <p:xfrm>
          <a:off x="4499992" y="2553176"/>
          <a:ext cx="4248472" cy="3180080"/>
        </p:xfrm>
        <a:graphic>
          <a:graphicData uri="http://schemas.openxmlformats.org/drawingml/2006/table">
            <a:tbl>
              <a:tblPr firstRow="1" bandRow="1">
                <a:tableStyleId>{5C22544A-7EE6-4342-B048-85BDC9FD1C3A}</a:tableStyleId>
              </a:tblPr>
              <a:tblGrid>
                <a:gridCol w="2124236"/>
                <a:gridCol w="2124236"/>
              </a:tblGrid>
              <a:tr h="370840">
                <a:tc>
                  <a:txBody>
                    <a:bodyPr/>
                    <a:lstStyle/>
                    <a:p>
                      <a:r>
                        <a:rPr lang="el-GR" dirty="0" smtClean="0"/>
                        <a:t>Συσκευές</a:t>
                      </a:r>
                      <a:r>
                        <a:rPr lang="el-GR" baseline="0" dirty="0" smtClean="0"/>
                        <a:t> </a:t>
                      </a:r>
                      <a:endParaRPr lang="en-US" dirty="0"/>
                    </a:p>
                  </a:txBody>
                  <a:tcPr/>
                </a:tc>
                <a:tc>
                  <a:txBody>
                    <a:bodyPr/>
                    <a:lstStyle/>
                    <a:p>
                      <a:r>
                        <a:rPr lang="el-GR" dirty="0" smtClean="0"/>
                        <a:t>Συνολική ισχύς (</a:t>
                      </a:r>
                      <a:r>
                        <a:rPr lang="en-US" dirty="0" smtClean="0"/>
                        <a:t>W</a:t>
                      </a:r>
                      <a:r>
                        <a:rPr lang="el-GR" dirty="0" smtClean="0"/>
                        <a:t>)</a:t>
                      </a:r>
                      <a:endParaRPr lang="en-US" dirty="0"/>
                    </a:p>
                  </a:txBody>
                  <a:tcPr/>
                </a:tc>
              </a:tr>
              <a:tr h="277232">
                <a:tc>
                  <a:txBody>
                    <a:bodyPr/>
                    <a:lstStyle/>
                    <a:p>
                      <a:r>
                        <a:rPr lang="en-US" sz="1400" kern="1200" dirty="0" smtClean="0">
                          <a:solidFill>
                            <a:schemeClr val="tx1"/>
                          </a:solidFill>
                          <a:latin typeface="+mn-lt"/>
                          <a:ea typeface="+mn-ea"/>
                          <a:cs typeface="+mn-cs"/>
                        </a:rPr>
                        <a:t>H/Y</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4</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500</a:t>
                      </a:r>
                      <a:endParaRPr lang="en-US" sz="1400" kern="1200" dirty="0">
                        <a:solidFill>
                          <a:schemeClr val="tx1"/>
                        </a:solidFill>
                        <a:latin typeface="+mn-lt"/>
                        <a:ea typeface="+mn-ea"/>
                        <a:cs typeface="+mn-cs"/>
                      </a:endParaRPr>
                    </a:p>
                  </a:txBody>
                  <a:tcPr/>
                </a:tc>
              </a:tr>
              <a:tr h="260464">
                <a:tc>
                  <a:txBody>
                    <a:bodyPr/>
                    <a:lstStyle/>
                    <a:p>
                      <a:r>
                        <a:rPr lang="el-GR" sz="1400" kern="1200" dirty="0" smtClean="0">
                          <a:solidFill>
                            <a:schemeClr val="tx1"/>
                          </a:solidFill>
                          <a:latin typeface="+mn-lt"/>
                          <a:ea typeface="+mn-ea"/>
                          <a:cs typeface="+mn-cs"/>
                        </a:rPr>
                        <a:t>Εκτυπωτές</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270</a:t>
                      </a:r>
                      <a:endParaRPr lang="en-US" sz="1400" kern="1200" dirty="0">
                        <a:solidFill>
                          <a:schemeClr val="tx1"/>
                        </a:solidFill>
                        <a:latin typeface="+mn-lt"/>
                        <a:ea typeface="+mn-ea"/>
                        <a:cs typeface="+mn-cs"/>
                      </a:endParaRPr>
                    </a:p>
                  </a:txBody>
                  <a:tcPr/>
                </a:tc>
              </a:tr>
              <a:tr h="243696">
                <a:tc>
                  <a:txBody>
                    <a:bodyPr/>
                    <a:lstStyle/>
                    <a:p>
                      <a:r>
                        <a:rPr lang="el-GR" sz="1400" kern="1200" dirty="0" smtClean="0">
                          <a:solidFill>
                            <a:schemeClr val="tx1"/>
                          </a:solidFill>
                          <a:latin typeface="+mn-lt"/>
                          <a:ea typeface="+mn-ea"/>
                          <a:cs typeface="+mn-cs"/>
                        </a:rPr>
                        <a:t>Φωτοτυπικά μηχανήματα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600</a:t>
                      </a:r>
                      <a:endParaRPr lang="en-US" sz="1400" kern="1200" dirty="0">
                        <a:solidFill>
                          <a:schemeClr val="tx1"/>
                        </a:solidFill>
                        <a:latin typeface="+mn-lt"/>
                        <a:ea typeface="+mn-ea"/>
                        <a:cs typeface="+mn-cs"/>
                      </a:endParaRPr>
                    </a:p>
                  </a:txBody>
                  <a:tcPr/>
                </a:tc>
              </a:tr>
              <a:tr h="265400">
                <a:tc>
                  <a:txBody>
                    <a:bodyPr/>
                    <a:lstStyle/>
                    <a:p>
                      <a:r>
                        <a:rPr lang="el-GR" sz="1400" kern="1200" dirty="0" smtClean="0">
                          <a:solidFill>
                            <a:schemeClr val="tx1"/>
                          </a:solidFill>
                          <a:latin typeface="+mn-lt"/>
                          <a:ea typeface="+mn-ea"/>
                          <a:cs typeface="+mn-cs"/>
                        </a:rPr>
                        <a:t>Καφετιέρα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390</a:t>
                      </a:r>
                      <a:endParaRPr lang="en-US" sz="1400" kern="1200" dirty="0">
                        <a:solidFill>
                          <a:schemeClr val="tx1"/>
                        </a:solidFill>
                        <a:latin typeface="+mn-lt"/>
                        <a:ea typeface="+mn-ea"/>
                        <a:cs typeface="+mn-cs"/>
                      </a:endParaRPr>
                    </a:p>
                  </a:txBody>
                  <a:tcPr/>
                </a:tc>
              </a:tr>
              <a:tr h="248632">
                <a:tc>
                  <a:txBody>
                    <a:bodyPr/>
                    <a:lstStyle/>
                    <a:p>
                      <a:r>
                        <a:rPr lang="el-GR" sz="1400" kern="1200" dirty="0" smtClean="0">
                          <a:solidFill>
                            <a:schemeClr val="tx1"/>
                          </a:solidFill>
                          <a:latin typeface="+mn-lt"/>
                          <a:ea typeface="+mn-ea"/>
                          <a:cs typeface="+mn-cs"/>
                        </a:rPr>
                        <a:t>Ψυγείο</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600</a:t>
                      </a:r>
                      <a:endParaRPr lang="en-US" sz="1400" kern="1200" dirty="0">
                        <a:solidFill>
                          <a:schemeClr val="tx1"/>
                        </a:solidFill>
                        <a:latin typeface="+mn-lt"/>
                        <a:ea typeface="+mn-ea"/>
                        <a:cs typeface="+mn-cs"/>
                      </a:endParaRPr>
                    </a:p>
                  </a:txBody>
                  <a:tcPr/>
                </a:tc>
              </a:tr>
              <a:tr h="248632">
                <a:tc>
                  <a:txBody>
                    <a:bodyPr/>
                    <a:lstStyle/>
                    <a:p>
                      <a:r>
                        <a:rPr lang="en-US" sz="1400" kern="1200" dirty="0" smtClean="0">
                          <a:solidFill>
                            <a:schemeClr val="tx1"/>
                          </a:solidFill>
                          <a:latin typeface="+mn-lt"/>
                          <a:ea typeface="+mn-ea"/>
                          <a:cs typeface="+mn-cs"/>
                        </a:rPr>
                        <a:t>Hi-fi</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300</a:t>
                      </a:r>
                      <a:endParaRPr lang="en-US" sz="1400" kern="1200" dirty="0">
                        <a:solidFill>
                          <a:schemeClr val="tx1"/>
                        </a:solidFill>
                        <a:latin typeface="+mn-lt"/>
                        <a:ea typeface="+mn-ea"/>
                        <a:cs typeface="+mn-cs"/>
                      </a:endParaRPr>
                    </a:p>
                  </a:txBody>
                  <a:tcPr/>
                </a:tc>
              </a:tr>
              <a:tr h="303872">
                <a:tc>
                  <a:txBody>
                    <a:bodyPr/>
                    <a:lstStyle/>
                    <a:p>
                      <a:r>
                        <a:rPr lang="el-GR" sz="1400" kern="1200" dirty="0" smtClean="0">
                          <a:solidFill>
                            <a:schemeClr val="tx1"/>
                          </a:solidFill>
                          <a:latin typeface="+mn-lt"/>
                          <a:ea typeface="+mn-ea"/>
                          <a:cs typeface="+mn-cs"/>
                        </a:rPr>
                        <a:t>Φούρνος</a:t>
                      </a:r>
                      <a:r>
                        <a:rPr lang="el-GR" sz="1400" kern="1200" baseline="0" dirty="0" smtClean="0">
                          <a:solidFill>
                            <a:schemeClr val="tx1"/>
                          </a:solidFill>
                          <a:latin typeface="+mn-lt"/>
                          <a:ea typeface="+mn-ea"/>
                          <a:cs typeface="+mn-cs"/>
                        </a:rPr>
                        <a:t> μικροκυμάτων </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800</a:t>
                      </a:r>
                      <a:endParaRPr lang="en-US" sz="1400" kern="1200" dirty="0" smtClean="0">
                        <a:solidFill>
                          <a:schemeClr val="tx1"/>
                        </a:solidFill>
                        <a:latin typeface="+mn-lt"/>
                        <a:ea typeface="+mn-ea"/>
                        <a:cs typeface="+mn-cs"/>
                      </a:endParaRPr>
                    </a:p>
                  </a:txBody>
                  <a:tcPr/>
                </a:tc>
              </a:tr>
              <a:tr h="303872">
                <a:tc>
                  <a:txBody>
                    <a:bodyPr/>
                    <a:lstStyle/>
                    <a:p>
                      <a:r>
                        <a:rPr lang="el-GR" sz="1400" kern="1200" dirty="0" smtClean="0">
                          <a:solidFill>
                            <a:schemeClr val="tx1"/>
                          </a:solidFill>
                          <a:latin typeface="+mn-lt"/>
                          <a:ea typeface="+mn-ea"/>
                          <a:cs typeface="+mn-cs"/>
                        </a:rPr>
                        <a:t>Ανελκυστήρας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8.</a:t>
                      </a:r>
                      <a:r>
                        <a:rPr lang="en-US" sz="1400" kern="1200" dirty="0" smtClean="0">
                          <a:solidFill>
                            <a:schemeClr val="tx1"/>
                          </a:solidFill>
                          <a:latin typeface="+mn-lt"/>
                          <a:ea typeface="+mn-ea"/>
                          <a:cs typeface="+mn-cs"/>
                        </a:rPr>
                        <a:t>000</a:t>
                      </a:r>
                    </a:p>
                  </a:txBody>
                  <a:tcPr/>
                </a:tc>
              </a:tr>
              <a:tr h="370840">
                <a:tc>
                  <a:txBody>
                    <a:bodyPr/>
                    <a:lstStyle/>
                    <a:p>
                      <a:r>
                        <a:rPr lang="el-GR" sz="1400" b="1" kern="1200" dirty="0" smtClean="0">
                          <a:solidFill>
                            <a:schemeClr val="tx1"/>
                          </a:solidFill>
                          <a:latin typeface="+mn-lt"/>
                          <a:ea typeface="+mn-ea"/>
                          <a:cs typeface="+mn-cs"/>
                        </a:rPr>
                        <a:t>Συνολική ισχύς </a:t>
                      </a:r>
                      <a:endParaRPr lang="en-US" sz="1400" b="1" kern="1200" dirty="0">
                        <a:solidFill>
                          <a:schemeClr val="tx1"/>
                        </a:solidFill>
                        <a:latin typeface="+mn-lt"/>
                        <a:ea typeface="+mn-ea"/>
                        <a:cs typeface="+mn-cs"/>
                      </a:endParaRPr>
                    </a:p>
                  </a:txBody>
                  <a:tcPr/>
                </a:tc>
                <a:tc>
                  <a:txBody>
                    <a:bodyPr/>
                    <a:lstStyle/>
                    <a:p>
                      <a:pPr algn="ctr"/>
                      <a:r>
                        <a:rPr lang="el-GR" sz="1400" b="1" kern="1200" dirty="0" smtClean="0">
                          <a:solidFill>
                            <a:schemeClr val="tx1"/>
                          </a:solidFill>
                          <a:latin typeface="+mn-lt"/>
                          <a:ea typeface="+mn-ea"/>
                          <a:cs typeface="+mn-cs"/>
                        </a:rPr>
                        <a:t>16.460</a:t>
                      </a:r>
                      <a:endParaRPr lang="en-US" sz="1400" b="1" kern="120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72477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924944"/>
            <a:ext cx="5497468" cy="830997"/>
          </a:xfrm>
          <a:prstGeom prst="rect">
            <a:avLst/>
          </a:prstGeom>
        </p:spPr>
        <p:txBody>
          <a:bodyPr wrap="square">
            <a:spAutoFit/>
          </a:bodyPr>
          <a:lstStyle/>
          <a:p>
            <a:pPr algn="just"/>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a:p>
        </p:txBody>
      </p:sp>
      <p:pic>
        <p:nvPicPr>
          <p:cNvPr id="7" name="Εικόνα 6"/>
          <p:cNvPicPr>
            <a:picLocks noChangeAspect="1"/>
          </p:cNvPicPr>
          <p:nvPr/>
        </p:nvPicPr>
        <p:blipFill>
          <a:blip r:embed="rId6"/>
          <a:stretch>
            <a:fillRect/>
          </a:stretch>
        </p:blipFill>
        <p:spPr>
          <a:xfrm>
            <a:off x="4427984" y="3639272"/>
            <a:ext cx="4189889" cy="2440879"/>
          </a:xfrm>
          <a:prstGeom prst="rect">
            <a:avLst/>
          </a:prstGeom>
          <a:ln>
            <a:solidFill>
              <a:schemeClr val="tx1"/>
            </a:solidFill>
          </a:ln>
        </p:spPr>
      </p:pic>
    </p:spTree>
    <p:extLst>
      <p:ext uri="{BB962C8B-B14F-4D97-AF65-F5344CB8AC3E}">
        <p14:creationId xmlns:p14="http://schemas.microsoft.com/office/powerpoint/2010/main" val="29621673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3" name="CaixaDeTexto 2"/>
          <p:cNvSpPr txBox="1"/>
          <p:nvPr/>
        </p:nvSpPr>
        <p:spPr>
          <a:xfrm>
            <a:off x="-1" y="2620926"/>
            <a:ext cx="8950733" cy="2092881"/>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a:t>Το γεγονός ότι ο δήμος νοικιάζει το κτήριο δημιουργεί κινδύνους, όπως για παράδειγμα το ενδεχόμενο μετεγκατάστασης της βιβλιοθήκης πριν από το τέλος της περιόδου αποπληρωμής του έργου. Ωστόσο, κάτι τέτοιο θεωρείται ένας κίνδυνος μετρίου ή χαμηλού επιπέδου. </a:t>
            </a:r>
          </a:p>
          <a:p>
            <a:pPr algn="just"/>
            <a:endParaRPr lang="en-US" sz="1600" dirty="0" smtClean="0"/>
          </a:p>
          <a:p>
            <a:pPr algn="just"/>
            <a:r>
              <a:rPr lang="el-GR" sz="1600" dirty="0" smtClean="0"/>
              <a:t>Το </a:t>
            </a:r>
            <a:r>
              <a:rPr lang="el-GR" sz="1600" dirty="0"/>
              <a:t>συνολικό κόστος για την κατανάλωση ενέργειας είναι χαμηλό και το γεγονός αυτό επηρεάζει τον τελικό χρόνο αποπληρωμής της επένδυσης, ο οποίος είναι αρκετά μεγάλος για ορισμένες επεμβάσεις. Αυτό συμβαίνει επειδή οι ώρες λειτουργίας είναι περιορισμένες και οι ενεργειακές απαιτήσεις για τις δραστηριότητες που λαμβάνουν χώρα στο κτήριο είναι μετρίου επιπέδου.</a:t>
            </a:r>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86662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3" name="CaixaDeTexto 2"/>
          <p:cNvSpPr txBox="1"/>
          <p:nvPr/>
        </p:nvSpPr>
        <p:spPr>
          <a:xfrm>
            <a:off x="0" y="2348880"/>
            <a:ext cx="8892480" cy="3539430"/>
          </a:xfrm>
          <a:prstGeom prst="rect">
            <a:avLst/>
          </a:prstGeom>
          <a:noFill/>
        </p:spPr>
        <p:txBody>
          <a:bodyPr wrap="square" rtlCol="0">
            <a:spAutoFit/>
          </a:bodyPr>
          <a:lstStyle/>
          <a:p>
            <a:pPr algn="just"/>
            <a:r>
              <a:rPr lang="el-GR" sz="1400" dirty="0"/>
              <a:t>Οι </a:t>
            </a:r>
            <a:r>
              <a:rPr lang="el-GR" sz="1400" dirty="0" smtClean="0"/>
              <a:t>παρεμβάσεις οι οποίες επιλέχθηκαν είναι </a:t>
            </a:r>
            <a:r>
              <a:rPr lang="el-GR" sz="1400" dirty="0"/>
              <a:t>τα αποτελέσματα </a:t>
            </a:r>
            <a:r>
              <a:rPr lang="el-GR" sz="1400" dirty="0" smtClean="0"/>
              <a:t>του ιδανικού συνδυασμού της </a:t>
            </a:r>
            <a:r>
              <a:rPr lang="el-GR" sz="1400" dirty="0"/>
              <a:t>ενεργειακής απόδοσης, </a:t>
            </a:r>
            <a:r>
              <a:rPr lang="el-GR" sz="1400" dirty="0" smtClean="0"/>
              <a:t>της χρήσης του κτηρίου, της θερμικής άνεσης και του κόστους. Στα πλαίσια αυτά μελετήθηκαν και προσομοιώθηκαν διαφορετικά σενάρια, </a:t>
            </a:r>
            <a:r>
              <a:rPr lang="el-GR" sz="1400" dirty="0"/>
              <a:t>ώστε να </a:t>
            </a:r>
            <a:r>
              <a:rPr lang="el-GR" sz="1400" dirty="0" smtClean="0"/>
              <a:t>βρεθεί το βέλτιστο σχέδιο ανακαίνισης. </a:t>
            </a:r>
            <a:r>
              <a:rPr lang="el-GR" sz="1400" dirty="0"/>
              <a:t>Οι επιλεγμένες </a:t>
            </a:r>
            <a:r>
              <a:rPr lang="el-GR" sz="1400" dirty="0" smtClean="0"/>
              <a:t>επεμβάσεις είναι:</a:t>
            </a:r>
          </a:p>
          <a:p>
            <a:pPr algn="just"/>
            <a:endParaRPr lang="pt-PT" sz="1400" dirty="0"/>
          </a:p>
          <a:p>
            <a:pPr marL="285750" lvl="0" indent="-285750" algn="just">
              <a:buFont typeface="Arial" panose="020B0604020202020204" pitchFamily="34" charset="0"/>
              <a:buChar char="•"/>
            </a:pPr>
            <a:r>
              <a:rPr lang="el-GR" sz="1400" b="1" dirty="0" smtClean="0"/>
              <a:t>Δημαρχείο</a:t>
            </a:r>
            <a:r>
              <a:rPr lang="en-GB" sz="1400" dirty="0" smtClean="0"/>
              <a:t>: </a:t>
            </a:r>
            <a:r>
              <a:rPr lang="el-GR" sz="1400" dirty="0"/>
              <a:t>φυσικός/νυκτερινός εξαερισμός, </a:t>
            </a:r>
            <a:r>
              <a:rPr lang="el-GR" sz="1400" dirty="0" smtClean="0"/>
              <a:t>παθητικά </a:t>
            </a:r>
            <a:r>
              <a:rPr lang="el-GR" sz="1400" dirty="0"/>
              <a:t>ηλιακά </a:t>
            </a:r>
            <a:r>
              <a:rPr lang="el-GR" sz="1400" dirty="0" smtClean="0"/>
              <a:t>συστήματα,</a:t>
            </a:r>
            <a:r>
              <a:rPr lang="en-US" sz="1400" dirty="0" smtClean="0"/>
              <a:t> </a:t>
            </a:r>
            <a:r>
              <a:rPr lang="el-GR" sz="1400" dirty="0" smtClean="0"/>
              <a:t>νέο </a:t>
            </a:r>
            <a:r>
              <a:rPr lang="el-GR" sz="1400" dirty="0"/>
              <a:t>σύστημα HVAC </a:t>
            </a:r>
            <a:r>
              <a:rPr lang="el-GR" sz="1400" dirty="0" smtClean="0"/>
              <a:t>το οποίο θα </a:t>
            </a:r>
            <a:r>
              <a:rPr lang="el-GR" sz="1400" dirty="0"/>
              <a:t>είναι ένα </a:t>
            </a:r>
            <a:r>
              <a:rPr lang="el-GR" sz="1400" dirty="0" err="1"/>
              <a:t>πολυζωνικό</a:t>
            </a:r>
            <a:r>
              <a:rPr lang="el-GR" sz="1400" dirty="0"/>
              <a:t> σύστημα </a:t>
            </a:r>
            <a:r>
              <a:rPr lang="el-GR" sz="1400" dirty="0" smtClean="0"/>
              <a:t>VRV, αντικατάσταση των λαμπτήρων από </a:t>
            </a:r>
            <a:r>
              <a:rPr lang="el-GR" sz="1400" dirty="0"/>
              <a:t>νέους λαμπτήρες </a:t>
            </a:r>
            <a:r>
              <a:rPr lang="el-GR" sz="1400" dirty="0" smtClean="0"/>
              <a:t>LED, ενσωμάτωση ΦΒ στη στέγη ισχύος 15,26 </a:t>
            </a:r>
            <a:r>
              <a:rPr lang="en-GB" sz="1400" dirty="0" err="1" smtClean="0"/>
              <a:t>kWp</a:t>
            </a:r>
            <a:r>
              <a:rPr lang="en-GB" sz="1400" dirty="0" smtClean="0"/>
              <a:t>, </a:t>
            </a:r>
            <a:r>
              <a:rPr lang="el-GR" sz="1400" dirty="0" smtClean="0"/>
              <a:t>εγκατάσταση συστήματος ενεργειακού ελέγχου (BEMS</a:t>
            </a:r>
            <a:r>
              <a:rPr lang="el-GR" sz="1400" dirty="0"/>
              <a:t>)</a:t>
            </a:r>
            <a:r>
              <a:rPr lang="en-GB" sz="1400" dirty="0" smtClean="0"/>
              <a:t>. </a:t>
            </a:r>
          </a:p>
          <a:p>
            <a:pPr lvl="0" algn="just"/>
            <a:endParaRPr lang="pt-PT" sz="1400" dirty="0"/>
          </a:p>
          <a:p>
            <a:pPr marL="285750" indent="-285750" algn="just">
              <a:buFont typeface="Arial" panose="020B0604020202020204" pitchFamily="34" charset="0"/>
              <a:buChar char="•"/>
            </a:pPr>
            <a:r>
              <a:rPr lang="el-GR" sz="1400" b="1" dirty="0"/>
              <a:t>Δημοτική </a:t>
            </a:r>
            <a:r>
              <a:rPr lang="el-GR" sz="1400" b="1" dirty="0" smtClean="0"/>
              <a:t>Βιβλιοθήκη</a:t>
            </a:r>
            <a:r>
              <a:rPr lang="en-GB" sz="1400" dirty="0" smtClean="0"/>
              <a:t>: </a:t>
            </a:r>
            <a:r>
              <a:rPr lang="el-GR" sz="1400" dirty="0"/>
              <a:t>φυσικός/νυκτερινός </a:t>
            </a:r>
            <a:r>
              <a:rPr lang="el-GR" sz="1400" dirty="0" smtClean="0"/>
              <a:t>εξαερισμός,</a:t>
            </a:r>
            <a:r>
              <a:rPr lang="en-US" sz="1400" dirty="0" smtClean="0"/>
              <a:t> </a:t>
            </a:r>
            <a:r>
              <a:rPr lang="el-GR" sz="1400" dirty="0" smtClean="0"/>
              <a:t>αντικατάσταση των παλιών συστημάτων ψύξης με νέα </a:t>
            </a:r>
            <a:r>
              <a:rPr lang="el-GR" sz="1400" dirty="0"/>
              <a:t>πιο </a:t>
            </a:r>
            <a:r>
              <a:rPr lang="el-GR" sz="1400" dirty="0" smtClean="0"/>
              <a:t>αποδοτικά, αντικατάσταση </a:t>
            </a:r>
            <a:r>
              <a:rPr lang="el-GR" sz="1400" dirty="0"/>
              <a:t>του παλαιού λέβητα με έναν </a:t>
            </a:r>
            <a:r>
              <a:rPr lang="el-GR" sz="1400" dirty="0" smtClean="0"/>
              <a:t>νέο τύπου </a:t>
            </a:r>
            <a:r>
              <a:rPr lang="el-GR" sz="1400" dirty="0" err="1"/>
              <a:t>Pellet</a:t>
            </a:r>
            <a:r>
              <a:rPr lang="el-GR" sz="1400" dirty="0"/>
              <a:t>, αντικατάσταση των λαμπτήρων από νέους λαμπτήρες LED, ενσωμάτωση ΦΒ στη στέγη ισχύος </a:t>
            </a:r>
            <a:r>
              <a:rPr lang="el-GR" sz="1400" dirty="0" smtClean="0"/>
              <a:t>5,73 </a:t>
            </a:r>
            <a:r>
              <a:rPr lang="en-GB" sz="1400" dirty="0" err="1"/>
              <a:t>kWp</a:t>
            </a:r>
            <a:r>
              <a:rPr lang="en-GB" sz="1400" dirty="0"/>
              <a:t>, </a:t>
            </a:r>
            <a:r>
              <a:rPr lang="el-GR" sz="1400" dirty="0"/>
              <a:t>εγκατάσταση </a:t>
            </a:r>
            <a:r>
              <a:rPr lang="el-GR" sz="1400" dirty="0" smtClean="0"/>
              <a:t>θερμοστατών και μετρητών ενεργειακής κατανάλωσης. </a:t>
            </a:r>
            <a:endParaRPr lang="en-GB" sz="1400" dirty="0" smtClean="0"/>
          </a:p>
          <a:p>
            <a:pPr lvl="0" algn="just"/>
            <a:endParaRPr lang="pt-PT" sz="1400" dirty="0"/>
          </a:p>
          <a:p>
            <a:pPr marL="285750" lvl="0" indent="-285750" algn="just">
              <a:buFont typeface="Arial" panose="020B0604020202020204" pitchFamily="34" charset="0"/>
              <a:buChar char="•"/>
            </a:pPr>
            <a:r>
              <a:rPr lang="el-GR" sz="1400" b="1" dirty="0"/>
              <a:t>Γραφεία Διεύθυνσης Περιβάλλοντος &amp; </a:t>
            </a:r>
            <a:r>
              <a:rPr lang="el-GR" sz="1400" b="1" dirty="0" smtClean="0"/>
              <a:t>Πρασίνου</a:t>
            </a:r>
            <a:r>
              <a:rPr lang="en-GB" sz="1400" dirty="0" smtClean="0"/>
              <a:t>: </a:t>
            </a:r>
            <a:r>
              <a:rPr lang="el-GR" sz="1400" dirty="0"/>
              <a:t>φυσικός/νυκτερινός </a:t>
            </a:r>
            <a:r>
              <a:rPr lang="el-GR" sz="1400" dirty="0" smtClean="0"/>
              <a:t>εξαερισμός,</a:t>
            </a:r>
            <a:r>
              <a:rPr lang="en-US" sz="1400" dirty="0" smtClean="0"/>
              <a:t> </a:t>
            </a:r>
            <a:r>
              <a:rPr lang="el-GR" sz="1400" dirty="0"/>
              <a:t>νέο σύστημα HVAC το οποίο θα είναι ένα </a:t>
            </a:r>
            <a:r>
              <a:rPr lang="el-GR" sz="1400" dirty="0" err="1"/>
              <a:t>πολυζωνικό</a:t>
            </a:r>
            <a:r>
              <a:rPr lang="el-GR" sz="1400" dirty="0"/>
              <a:t> σύστημα VRV, αντικατάσταση των λαμπτήρων από νέους λαμπτήρες LED, ενσωμάτωση ΦΒ στη στέγη ισχύος </a:t>
            </a:r>
            <a:r>
              <a:rPr lang="el-GR" sz="1400" dirty="0" smtClean="0"/>
              <a:t>26,7 </a:t>
            </a:r>
            <a:r>
              <a:rPr lang="en-GB" sz="1400" dirty="0" err="1"/>
              <a:t>kWp</a:t>
            </a:r>
            <a:r>
              <a:rPr lang="en-GB" sz="1400" dirty="0"/>
              <a:t>, </a:t>
            </a:r>
            <a:r>
              <a:rPr lang="el-GR" sz="1400" dirty="0"/>
              <a:t>εγκατάσταση συστήματος ενεργειακού ελέγχου (BEMS)</a:t>
            </a:r>
            <a:r>
              <a:rPr lang="en-GB" sz="1400" dirty="0" smtClean="0"/>
              <a:t>.</a:t>
            </a:r>
            <a:endParaRPr lang="en-GB" sz="1400" dirty="0"/>
          </a:p>
        </p:txBody>
      </p:sp>
      <p:sp>
        <p:nvSpPr>
          <p:cNvPr id="10" name="Rechteck 19"/>
          <p:cNvSpPr/>
          <p:nvPr/>
        </p:nvSpPr>
        <p:spPr>
          <a:xfrm>
            <a:off x="0" y="1691724"/>
            <a:ext cx="219573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Σχέδιο ανακαίνισης </a:t>
            </a:r>
            <a:endParaRPr lang="en-GB" sz="1600" dirty="0"/>
          </a:p>
        </p:txBody>
      </p:sp>
    </p:spTree>
    <p:extLst>
      <p:ext uri="{BB962C8B-B14F-4D97-AF65-F5344CB8AC3E}">
        <p14:creationId xmlns:p14="http://schemas.microsoft.com/office/powerpoint/2010/main" val="1473282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3" name="CaixaDeTexto 2"/>
          <p:cNvSpPr txBox="1"/>
          <p:nvPr/>
        </p:nvSpPr>
        <p:spPr>
          <a:xfrm>
            <a:off x="-1" y="2620926"/>
            <a:ext cx="8950733" cy="3077766"/>
          </a:xfrm>
          <a:prstGeom prst="rect">
            <a:avLst/>
          </a:prstGeom>
          <a:noFill/>
        </p:spPr>
        <p:txBody>
          <a:bodyPr wrap="square" rtlCol="0">
            <a:spAutoFit/>
          </a:bodyPr>
          <a:lstStyle/>
          <a:p>
            <a:pPr algn="just"/>
            <a:r>
              <a:rPr lang="el-GR" b="1" dirty="0" smtClean="0"/>
              <a:t>Εμπόδια </a:t>
            </a:r>
            <a:r>
              <a:rPr lang="en-GB" b="1" dirty="0" smtClean="0"/>
              <a:t>– </a:t>
            </a:r>
            <a:r>
              <a:rPr lang="el-GR" sz="1600" dirty="0" smtClean="0"/>
              <a:t>Εκτός από τους παραπάνω περιορισμούς, υπάρχουν και τεχνικές δυσκολίες, που σχετίζονται με την ενσωμάτωση των συστημάτων ανανεώσιμων πηγών ενέργειας στο κτήριο, που προκύπτει από την πυκνοδομημένο αστικό περιβάλλον που περιορίζει τόσο το ηλιακό και αιολικό δυναμικό, όσο και, τη διαθεσιμότητα του χώρο για να τοποθετηθούν τα συστήματα ΑΠΕ.</a:t>
            </a:r>
          </a:p>
          <a:p>
            <a:pPr algn="just"/>
            <a:endParaRPr lang="el-GR" sz="1600" dirty="0" smtClean="0"/>
          </a:p>
          <a:p>
            <a:pPr algn="just"/>
            <a:r>
              <a:rPr lang="el-GR" sz="1600" dirty="0"/>
              <a:t>Σε ένα κτήριο με κεντρικό σύστημα θέρμανσης, δεν είναι πάντα εύκολη η κατάργηση ή αντικατάσταση του υπάρχοντος συστήματος με κάποιο άλλο μεγαλύτερης ευελιξίας. Το εμπόδιο αυτό προκύπτει όταν υπάρχουν περισσότεροι από έναν ιδιοκτήτες και δεν συμφωνούν όλοι με την προτεινόμενη αλλαγή. Σε αυτές τις περιπτώσεις, εφαρμόζεται ο σχετικός κανονισμός που επιβάλλει να επικρατήσει η απόφαση των ιδιοκτητών ομόφωνα ή πλειοψηφικά. Για τον λόγο αυτό, η πιο εφικτή επιλογή είναι να βελτιωθεί το υπάρχον σύστημα κεντρικής θέρμανσης. Το ίδιο πλαίσιο ισχύει και για την εγκατάσταση φωτοβολταϊκών στην οροφή του κτηρίου, που πρέπει επίσης να την εγκρίνουν όλοι οι ιδιοκτήτες.</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2342957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0" y="2492896"/>
            <a:ext cx="6001524" cy="3600986"/>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smtClean="0"/>
              <a:t>Η προσθήκη της εξωτερικής μόνωσης διερευνήθηκε ως μέσο για τη βελτίωση των εσωτερικών συνθηκών. Για τους σκοπούς της μοντελοποίησης θεωρήθηκε ένα μονωτικό υλικό με 0,032 W/mK θερμική αγωγιμότητα.</a:t>
            </a:r>
          </a:p>
          <a:p>
            <a:pPr algn="just"/>
            <a:endParaRPr lang="el-GR" sz="1400" dirty="0" smtClean="0"/>
          </a:p>
          <a:p>
            <a:pPr algn="just"/>
            <a:r>
              <a:rPr lang="el-GR" sz="1400" dirty="0"/>
              <a:t>Το πάχος αποφασίστηκε μετά από πραγματοποίηση ανάλυσης ευαισθησίας και αξίζει να σημειωθεί ότι λόγω των ωρών λειτουργίας του κτηρίου και των ήπιων καιρικών συνθηκών που επικρατούν στην περιοχή, μεγαλύτερο πάχος μόνωσης δεν θα συνέβαλλε σε περαιτέρω μείωση των απωλειών θερμότητας..</a:t>
            </a:r>
            <a:endParaRPr lang="el-GR" sz="1400" dirty="0" smtClean="0"/>
          </a:p>
          <a:p>
            <a:pPr algn="just"/>
            <a:endParaRPr lang="el-GR" sz="1400" b="1" dirty="0" smtClean="0"/>
          </a:p>
          <a:p>
            <a:pPr algn="just"/>
            <a:r>
              <a:rPr lang="el-GR" sz="1400" dirty="0" smtClean="0"/>
              <a:t>Το EPS μονωτικό υλικό και ο φυσικός ορυκτοβάμβακας που εξετάστηκαν πηρούν όλες τις τεχνικές απαιτήσεις.</a:t>
            </a:r>
          </a:p>
          <a:p>
            <a:pPr algn="just"/>
            <a:endParaRPr lang="el-GR" sz="1400" dirty="0" smtClean="0"/>
          </a:p>
          <a:p>
            <a:pPr algn="just"/>
            <a:r>
              <a:rPr lang="el-GR" sz="1400" dirty="0" smtClean="0"/>
              <a:t>Η προσθήκη της εξωτερικής μόνωσης μειώνει το U-</a:t>
            </a:r>
            <a:r>
              <a:rPr lang="en-US" sz="1400" dirty="0" smtClean="0"/>
              <a:t>value</a:t>
            </a:r>
            <a:r>
              <a:rPr lang="el-GR" sz="1400" dirty="0" smtClean="0"/>
              <a:t> των τοίχων από 0,</a:t>
            </a:r>
            <a:r>
              <a:rPr lang="en-US" sz="1400" dirty="0" smtClean="0"/>
              <a:t>616</a:t>
            </a:r>
            <a:r>
              <a:rPr lang="el-GR" sz="1400" dirty="0" smtClean="0"/>
              <a:t> σε 0,</a:t>
            </a:r>
            <a:r>
              <a:rPr lang="en-US" sz="1400" dirty="0" smtClean="0"/>
              <a:t>347</a:t>
            </a:r>
            <a:r>
              <a:rPr lang="el-GR" sz="1400" dirty="0" smtClean="0"/>
              <a:t> W/m</a:t>
            </a:r>
            <a:r>
              <a:rPr lang="el-GR" sz="1400" baseline="30000" dirty="0" smtClean="0"/>
              <a:t>2</a:t>
            </a:r>
            <a:r>
              <a:rPr lang="el-GR" sz="1400" dirty="0" smtClean="0"/>
              <a:t>K και το U-value της οροφής από 0,4</a:t>
            </a:r>
            <a:r>
              <a:rPr lang="en-US" sz="1400" dirty="0" smtClean="0"/>
              <a:t>19</a:t>
            </a:r>
            <a:r>
              <a:rPr lang="el-GR" sz="1400" dirty="0" smtClean="0"/>
              <a:t> σε 0,250 W/m</a:t>
            </a:r>
            <a:r>
              <a:rPr lang="el-GR" sz="1400" baseline="30000" dirty="0" smtClean="0"/>
              <a:t>2</a:t>
            </a:r>
            <a:r>
              <a:rPr lang="el-GR" sz="1400" dirty="0" smtClean="0"/>
              <a:t>K.</a:t>
            </a:r>
            <a:endParaRPr lang="en-GB" sz="1400" dirty="0"/>
          </a:p>
        </p:txBody>
      </p:sp>
      <p:pic>
        <p:nvPicPr>
          <p:cNvPr id="14" name="Imagem 9"/>
          <p:cNvPicPr>
            <a:picLocks noChangeAspect="1"/>
          </p:cNvPicPr>
          <p:nvPr/>
        </p:nvPicPr>
        <p:blipFill rotWithShape="1">
          <a:blip r:embed="rId6" cstate="print">
            <a:extLst>
              <a:ext uri="{28A0092B-C50C-407E-A947-70E740481C1C}">
                <a14:useLocalDpi xmlns:a14="http://schemas.microsoft.com/office/drawing/2010/main"/>
              </a:ext>
            </a:extLst>
          </a:blip>
          <a:srcRect l="11919" r="6990"/>
          <a:stretch/>
        </p:blipFill>
        <p:spPr>
          <a:xfrm>
            <a:off x="6054066" y="3068960"/>
            <a:ext cx="3089934" cy="2854031"/>
          </a:xfrm>
          <a:prstGeom prst="rect">
            <a:avLst/>
          </a:prstGeom>
        </p:spPr>
      </p:pic>
    </p:spTree>
    <p:extLst>
      <p:ext uri="{BB962C8B-B14F-4D97-AF65-F5344CB8AC3E}">
        <p14:creationId xmlns:p14="http://schemas.microsoft.com/office/powerpoint/2010/main" val="3869458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564904"/>
            <a:ext cx="5713492" cy="3016210"/>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smtClean="0"/>
              <a:t>Τα υπάρχοντα παράθυρα έχουν συνολικό </a:t>
            </a:r>
            <a:r>
              <a:rPr lang="en-US" sz="1400" dirty="0" smtClean="0"/>
              <a:t>U-</a:t>
            </a:r>
            <a:r>
              <a:rPr lang="en-US" sz="1400" dirty="0" err="1" smtClean="0"/>
              <a:t>vaue</a:t>
            </a:r>
            <a:r>
              <a:rPr lang="el-GR" sz="1400" dirty="0" smtClean="0"/>
              <a:t> 3</a:t>
            </a:r>
            <a:r>
              <a:rPr lang="en-US" sz="1400" dirty="0" smtClean="0"/>
              <a:t>,4</a:t>
            </a:r>
            <a:r>
              <a:rPr lang="el-GR" sz="1400" dirty="0" smtClean="0"/>
              <a:t>9 W/m</a:t>
            </a:r>
            <a:r>
              <a:rPr lang="el-GR" sz="1400" baseline="30000" dirty="0" smtClean="0"/>
              <a:t>2</a:t>
            </a:r>
            <a:r>
              <a:rPr lang="el-GR" sz="1400" dirty="0" smtClean="0"/>
              <a:t>K και θα αντικατασταθούν με low-e υαλοπίνακες σε πλαίσιο με θερμοδιακοπή. Μετά από έρευνα σχετικά με διαφορετικές τιμές U-</a:t>
            </a:r>
            <a:r>
              <a:rPr lang="en-US" sz="1400" dirty="0" err="1" smtClean="0"/>
              <a:t>vaue</a:t>
            </a:r>
            <a:r>
              <a:rPr lang="en-US" sz="1400" dirty="0" smtClean="0"/>
              <a:t> </a:t>
            </a:r>
            <a:r>
              <a:rPr lang="el-GR" sz="1400" dirty="0" smtClean="0"/>
              <a:t>αποφασίστηκε ότι η βέλτιστη επιλογή θα πρέπει να έχει τις ακόλουθες θερμικές ιδιότητες: U</a:t>
            </a:r>
            <a:r>
              <a:rPr lang="en-US" sz="1400" dirty="0" smtClean="0"/>
              <a:t>-</a:t>
            </a:r>
            <a:r>
              <a:rPr lang="el-GR" sz="1400" dirty="0" smtClean="0"/>
              <a:t>πλαισίου 2,50 W/m</a:t>
            </a:r>
            <a:r>
              <a:rPr lang="el-GR" sz="1400" baseline="30000" dirty="0" smtClean="0"/>
              <a:t>2</a:t>
            </a:r>
            <a:r>
              <a:rPr lang="el-GR" sz="1400" dirty="0" smtClean="0"/>
              <a:t>K, U-υαλοπινάκων 1,10 W/m</a:t>
            </a:r>
            <a:r>
              <a:rPr lang="el-GR" sz="1400" baseline="30000" dirty="0" smtClean="0"/>
              <a:t>2</a:t>
            </a:r>
            <a:r>
              <a:rPr lang="el-GR" sz="1400" dirty="0" smtClean="0"/>
              <a:t>K και το συνολικό </a:t>
            </a:r>
            <a:r>
              <a:rPr lang="en-US" sz="1400" dirty="0" smtClean="0"/>
              <a:t>U-</a:t>
            </a:r>
            <a:r>
              <a:rPr lang="el-GR" sz="1400" dirty="0" smtClean="0"/>
              <a:t>παραθύρου 1,80 W/m</a:t>
            </a:r>
            <a:r>
              <a:rPr lang="el-GR" sz="1400" baseline="30000" dirty="0" smtClean="0"/>
              <a:t>2</a:t>
            </a:r>
            <a:r>
              <a:rPr lang="el-GR" sz="1400" dirty="0" smtClean="0"/>
              <a:t>K. </a:t>
            </a:r>
          </a:p>
          <a:p>
            <a:pPr algn="just"/>
            <a:endParaRPr lang="el-GR" sz="1400" dirty="0" smtClean="0"/>
          </a:p>
          <a:p>
            <a:pPr algn="just"/>
            <a:r>
              <a:rPr lang="el-GR" sz="1400" dirty="0" smtClean="0"/>
              <a:t>Μία επικάλυψη low-e προβλέπεται στην εσωτερική πλευρά του εξωτερικού υαλοπίνακα για τη μείωση της εισερχόμενης θερμότητας. Οι υα</a:t>
            </a:r>
            <a:r>
              <a:rPr lang="el-GR" sz="1400" dirty="0"/>
              <a:t>λ</a:t>
            </a:r>
            <a:r>
              <a:rPr lang="el-GR" sz="1400" dirty="0" smtClean="0"/>
              <a:t>οπίνακες έχουν </a:t>
            </a:r>
            <a:r>
              <a:rPr lang="el-GR" sz="1400" dirty="0"/>
              <a:t>42% ηλιακό συντελεστή και 66% μετάδοσης του φωτός</a:t>
            </a:r>
            <a:r>
              <a:rPr lang="el-GR" sz="1400" dirty="0" smtClean="0"/>
              <a:t>.</a:t>
            </a:r>
            <a:endParaRPr lang="en-GB" b="1"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13" name="Imagem 6"/>
          <p:cNvPicPr>
            <a:picLocks noChangeAspect="1"/>
          </p:cNvPicPr>
          <p:nvPr/>
        </p:nvPicPr>
        <p:blipFill>
          <a:blip r:embed="rId6" cstate="print"/>
          <a:stretch>
            <a:fillRect/>
          </a:stretch>
        </p:blipFill>
        <p:spPr>
          <a:xfrm>
            <a:off x="5796136" y="3049256"/>
            <a:ext cx="3321386" cy="2195650"/>
          </a:xfrm>
          <a:prstGeom prst="rect">
            <a:avLst/>
          </a:prstGeom>
        </p:spPr>
      </p:pic>
    </p:spTree>
    <p:extLst>
      <p:ext uri="{BB962C8B-B14F-4D97-AF65-F5344CB8AC3E}">
        <p14:creationId xmlns:p14="http://schemas.microsoft.com/office/powerpoint/2010/main" val="3808360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6433572" cy="3354765"/>
          </a:xfrm>
          <a:prstGeom prst="rect">
            <a:avLst/>
          </a:prstGeom>
          <a:noFill/>
        </p:spPr>
        <p:txBody>
          <a:bodyPr wrap="square" rtlCol="0">
            <a:spAutoFit/>
          </a:bodyPr>
          <a:lstStyle/>
          <a:p>
            <a:r>
              <a:rPr lang="el-GR" b="1" dirty="0" smtClean="0"/>
              <a:t>Αερισμό/Νυχτερινός Δροσιμός </a:t>
            </a:r>
            <a:endParaRPr lang="en-GB" b="1" dirty="0" smtClean="0"/>
          </a:p>
          <a:p>
            <a:endParaRPr lang="en-GB" b="1" dirty="0" smtClean="0"/>
          </a:p>
          <a:p>
            <a:pPr algn="just"/>
            <a:r>
              <a:rPr lang="el-GR" sz="1600" dirty="0" smtClean="0"/>
              <a:t>Αεραγωγοί  θα εγκατασταθούν στη βόρεια και νότια πρόσοψη του κτηρίου, έτσι ώστε να επιτευχθεί διαμπερής αερισμός σε κάθε όροφο. Από τη μελέτη συμπεραίνεται ότι σε κάθε όροφο, δύο ανοίγματα εισαγωγής αέρα πρέπει να τοποθετηθούν στό κάτω τμήμα της βόρειας πρόσοψη και δύο ανοίγματα εξόδου στο πάνω τμήμα της νότιας πρόσοψης.</a:t>
            </a:r>
          </a:p>
          <a:p>
            <a:pPr algn="just"/>
            <a:endParaRPr lang="el-GR" sz="1600" dirty="0" smtClean="0"/>
          </a:p>
          <a:p>
            <a:pPr algn="just"/>
            <a:r>
              <a:rPr lang="el-GR" sz="1600" dirty="0" smtClean="0"/>
              <a:t>Αυτό το σύστημα θα λειτουργεί κατά τη διάρκεια της νύχτας το καλοκαίρι (νυχτερινός αερισμός) για την ψύξη του εσωτερικού χώρου (15 ACH). </a:t>
            </a:r>
          </a:p>
          <a:p>
            <a:pPr algn="just"/>
            <a:r>
              <a:rPr lang="el-GR" sz="1600" dirty="0" smtClean="0"/>
              <a:t>Τα ανοίγματα εξαερισμού θα πρέπει να συνδεθούν με αισθητήρες για την εξωτερική θερμοκρασία και θα λειτουργούν μόνο όταν η εξωτερική θερμοκρασία είναι χαμηλότερη από την εσωτερική.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28034" name="Picture 2" descr="Image result for night ventilation"/>
          <p:cNvPicPr>
            <a:picLocks noChangeAspect="1" noChangeArrowheads="1"/>
          </p:cNvPicPr>
          <p:nvPr/>
        </p:nvPicPr>
        <p:blipFill rotWithShape="1">
          <a:blip r:embed="rId6" cstate="print"/>
          <a:srcRect t="19201"/>
          <a:stretch/>
        </p:blipFill>
        <p:spPr bwMode="auto">
          <a:xfrm>
            <a:off x="6444208" y="3717032"/>
            <a:ext cx="2592288" cy="1818058"/>
          </a:xfrm>
          <a:prstGeom prst="rect">
            <a:avLst/>
          </a:prstGeom>
          <a:noFill/>
        </p:spPr>
      </p:pic>
    </p:spTree>
    <p:extLst>
      <p:ext uri="{BB962C8B-B14F-4D97-AF65-F5344CB8AC3E}">
        <p14:creationId xmlns:p14="http://schemas.microsoft.com/office/powerpoint/2010/main" val="28227040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59764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Το υπαρχον σύστημα φωτισμού αποτελείται κυρίως από λαμπτήρες φθορισμού Τ8 των 18 </a:t>
            </a:r>
            <a:r>
              <a:rPr lang="el-GR" sz="1600" dirty="0" err="1" smtClean="0"/>
              <a:t>watt</a:t>
            </a:r>
            <a:r>
              <a:rPr lang="el-GR" sz="1600" dirty="0"/>
              <a:t> </a:t>
            </a:r>
            <a:r>
              <a:rPr lang="el-GR" sz="1600" dirty="0" smtClean="0"/>
              <a:t>με μαγνητικό ballast.</a:t>
            </a:r>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 name="Εικόνα 3"/>
          <p:cNvPicPr>
            <a:picLocks noChangeAspect="1"/>
          </p:cNvPicPr>
          <p:nvPr/>
        </p:nvPicPr>
        <p:blipFill>
          <a:blip r:embed="rId6"/>
          <a:stretch>
            <a:fillRect/>
          </a:stretch>
        </p:blipFill>
        <p:spPr>
          <a:xfrm>
            <a:off x="1457538" y="4128621"/>
            <a:ext cx="6048672" cy="1670992"/>
          </a:xfrm>
          <a:prstGeom prst="rect">
            <a:avLst/>
          </a:prstGeom>
        </p:spPr>
      </p:pic>
    </p:spTree>
    <p:extLst>
      <p:ext uri="{BB962C8B-B14F-4D97-AF65-F5344CB8AC3E}">
        <p14:creationId xmlns:p14="http://schemas.microsoft.com/office/powerpoint/2010/main" val="33240902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354217"/>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Όλοι οι λαμπτήρες του κτηρίου θα αντικατασταθούν με νέους λαμπτήρες LED. Οι νέοι λαμπτήρες θα έχουν ισχύς 1</a:t>
            </a:r>
            <a:r>
              <a:rPr lang="en-US" sz="1600" dirty="0" smtClean="0"/>
              <a:t>.</a:t>
            </a:r>
            <a:r>
              <a:rPr lang="el-GR" sz="1600" dirty="0" smtClean="0"/>
              <a:t>536 </a:t>
            </a:r>
            <a:r>
              <a:rPr lang="en-US" sz="1600" dirty="0" smtClean="0"/>
              <a:t>Watt, </a:t>
            </a:r>
            <a:r>
              <a:rPr lang="el-GR" sz="1600" dirty="0" smtClean="0"/>
              <a:t>δηλαδή 39% χαμηλότερη από την υπάρχουσα κατάσταση. </a:t>
            </a:r>
            <a:endParaRPr lang="en-GB" sz="1600"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 name="Εικόνα 3"/>
          <p:cNvPicPr>
            <a:picLocks noChangeAspect="1"/>
          </p:cNvPicPr>
          <p:nvPr/>
        </p:nvPicPr>
        <p:blipFill>
          <a:blip r:embed="rId6"/>
          <a:stretch>
            <a:fillRect/>
          </a:stretch>
        </p:blipFill>
        <p:spPr>
          <a:xfrm>
            <a:off x="1563963" y="4030226"/>
            <a:ext cx="5835822" cy="1663933"/>
          </a:xfrm>
          <a:prstGeom prst="rect">
            <a:avLst/>
          </a:prstGeom>
        </p:spPr>
      </p:pic>
    </p:spTree>
    <p:extLst>
      <p:ext uri="{BB962C8B-B14F-4D97-AF65-F5344CB8AC3E}">
        <p14:creationId xmlns:p14="http://schemas.microsoft.com/office/powerpoint/2010/main" val="1851604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0" y="2492896"/>
            <a:ext cx="8963748" cy="1631216"/>
          </a:xfrm>
          <a:prstGeom prst="rect">
            <a:avLst/>
          </a:prstGeom>
          <a:noFill/>
        </p:spPr>
        <p:txBody>
          <a:bodyPr wrap="square" rtlCol="0">
            <a:spAutoFit/>
          </a:bodyPr>
          <a:lstStyle/>
          <a:p>
            <a:r>
              <a:rPr lang="el-GR" b="1" dirty="0" smtClean="0"/>
              <a:t>Φωτισμός </a:t>
            </a:r>
            <a:endParaRPr lang="en-GB" b="1" dirty="0" smtClean="0"/>
          </a:p>
          <a:p>
            <a:endParaRPr lang="en-GB" b="1" dirty="0"/>
          </a:p>
          <a:p>
            <a:pPr algn="just"/>
            <a:r>
              <a:rPr lang="el-GR" sz="1600" dirty="0" smtClean="0"/>
              <a:t>Αισθητήρες φυσικού φωτισμού θα εγκατασταθούν κοντά στα παράθυρα των 3 άνω ορόφων, έτσι ώστε ο τεχνητός φωτισμός να απενεργοποιείται αυτόματα όταν επιτευχθούν τα επιθυμητά επίπεδα φωτισμού. Συνολικά δώδεκα αισθητήρες (12) ηλιακού φωτός θα εγκατασταθούν. Σύμφωνα με EnergyPlus, αυτό θα μειώσει επιπλέον 22% τη συνολική κατανάλωση για  το φωτισμό.</a:t>
            </a:r>
            <a:endParaRPr lang="en-GB" sz="16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Φωτισμού </a:t>
            </a:r>
            <a:endParaRPr lang="en-GB" sz="1200" b="1" dirty="0">
              <a:latin typeface="Candara" panose="020E0502030303020204" pitchFamily="34" charset="0"/>
            </a:endParaRPr>
          </a:p>
        </p:txBody>
      </p:sp>
      <p:pic>
        <p:nvPicPr>
          <p:cNvPr id="434178" name="Picture 2"/>
          <p:cNvPicPr>
            <a:picLocks noChangeAspect="1" noChangeArrowheads="1"/>
          </p:cNvPicPr>
          <p:nvPr/>
        </p:nvPicPr>
        <p:blipFill>
          <a:blip r:embed="rId6" cstate="print"/>
          <a:srcRect/>
          <a:stretch>
            <a:fillRect/>
          </a:stretch>
        </p:blipFill>
        <p:spPr bwMode="auto">
          <a:xfrm>
            <a:off x="1187624" y="4268316"/>
            <a:ext cx="6572250" cy="1104900"/>
          </a:xfrm>
          <a:prstGeom prst="rect">
            <a:avLst/>
          </a:prstGeom>
          <a:noFill/>
          <a:ln w="9525">
            <a:noFill/>
            <a:miter lim="800000"/>
            <a:headEnd/>
            <a:tailEnd/>
          </a:ln>
        </p:spPr>
      </p:pic>
    </p:spTree>
    <p:extLst>
      <p:ext uri="{BB962C8B-B14F-4D97-AF65-F5344CB8AC3E}">
        <p14:creationId xmlns:p14="http://schemas.microsoft.com/office/powerpoint/2010/main" val="231736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3015" y="2648851"/>
            <a:ext cx="8963748" cy="1877437"/>
          </a:xfrm>
          <a:prstGeom prst="rect">
            <a:avLst/>
          </a:prstGeom>
          <a:noFill/>
        </p:spPr>
        <p:txBody>
          <a:bodyPr wrap="square" rtlCol="0">
            <a:spAutoFit/>
          </a:bodyPr>
          <a:lstStyle/>
          <a:p>
            <a:pPr algn="just"/>
            <a:r>
              <a:rPr lang="en-GB" b="1" dirty="0" smtClean="0"/>
              <a:t>HVAC </a:t>
            </a:r>
            <a:r>
              <a:rPr lang="el-GR" b="1" dirty="0" smtClean="0"/>
              <a:t>σύστημα </a:t>
            </a:r>
            <a:r>
              <a:rPr lang="en-GB" dirty="0" smtClean="0"/>
              <a:t>–</a:t>
            </a:r>
            <a:r>
              <a:rPr lang="el-GR" dirty="0" smtClean="0"/>
              <a:t> </a:t>
            </a:r>
            <a:r>
              <a:rPr lang="el-GR" sz="1600" dirty="0" smtClean="0"/>
              <a:t>Το καινούργιο σύστημα </a:t>
            </a:r>
            <a:r>
              <a:rPr lang="el-GR" sz="1600" dirty="0" err="1" smtClean="0"/>
              <a:t>ψήξης</a:t>
            </a:r>
            <a:r>
              <a:rPr lang="el-GR" sz="1600" dirty="0" smtClean="0"/>
              <a:t> θα είναι </a:t>
            </a:r>
            <a:r>
              <a:rPr lang="en-US" sz="1600" dirty="0" smtClean="0"/>
              <a:t>spits </a:t>
            </a:r>
            <a:r>
              <a:rPr lang="el-GR" sz="1600" dirty="0" smtClean="0"/>
              <a:t>με καλύτερη απόδοση. Οι νέες μονάδες θα έχουν [</a:t>
            </a:r>
            <a:r>
              <a:rPr lang="en-US" sz="1600" dirty="0" smtClean="0"/>
              <a:t>EER 3</a:t>
            </a:r>
            <a:r>
              <a:rPr lang="el-GR" sz="1600" dirty="0" smtClean="0"/>
              <a:t>-4,4], ενώ το υπάρχον σύστημα έχει </a:t>
            </a:r>
            <a:r>
              <a:rPr lang="en-US" sz="1600" dirty="0" smtClean="0"/>
              <a:t>COP </a:t>
            </a:r>
            <a:r>
              <a:rPr lang="el-GR" sz="1600" dirty="0" smtClean="0"/>
              <a:t>1,7</a:t>
            </a:r>
            <a:r>
              <a:rPr lang="en-US" sz="1600" dirty="0" smtClean="0"/>
              <a:t> </a:t>
            </a:r>
            <a:r>
              <a:rPr lang="el-GR" sz="1600" dirty="0" smtClean="0"/>
              <a:t>και </a:t>
            </a:r>
            <a:r>
              <a:rPr lang="en-US" sz="1600" dirty="0" smtClean="0"/>
              <a:t>EER </a:t>
            </a:r>
            <a:r>
              <a:rPr lang="el-GR" sz="1600" dirty="0" smtClean="0"/>
              <a:t>1,5. </a:t>
            </a:r>
            <a:endParaRPr lang="en-GB" sz="1600" dirty="0" smtClean="0"/>
          </a:p>
          <a:p>
            <a:pPr algn="just"/>
            <a:endParaRPr lang="en-GB" dirty="0"/>
          </a:p>
          <a:p>
            <a:pPr algn="just"/>
            <a:r>
              <a:rPr lang="el-GR" sz="1600" dirty="0"/>
              <a:t>Όσον αφορά στη θέρμανση του κτηρίου, αποφασίστηκε ότι η βέλτιστη επιλογή είναι η αντικατάσταση του παλαιού λέβητα με έναν νέο, τύπου </a:t>
            </a:r>
            <a:r>
              <a:rPr lang="en-US" sz="1600" dirty="0"/>
              <a:t>p</a:t>
            </a:r>
            <a:r>
              <a:rPr lang="el-GR" sz="1600" dirty="0" err="1" smtClean="0"/>
              <a:t>ellet</a:t>
            </a:r>
            <a:r>
              <a:rPr lang="el-GR" sz="1600" dirty="0"/>
              <a:t>. Η ανακαίνιση συνίσταται στην απομάκρυνση του υπάρχοντα καυστήρα πετρελαίου και την αντικατάστασή του από έναν καυστήρα αυτόματης τροφοδοσίας, που θα λειτουργεί με </a:t>
            </a:r>
            <a:r>
              <a:rPr lang="el-GR" sz="1600" dirty="0" err="1"/>
              <a:t>pellet</a:t>
            </a:r>
            <a:r>
              <a:rPr lang="el-GR" sz="1600" dirty="0"/>
              <a:t>.</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Θέρμανσης &amp; Ψύξης</a:t>
            </a:r>
            <a:endParaRPr lang="en-GB" sz="1200" b="1" dirty="0">
              <a:latin typeface="Candara" panose="020E0502030303020204" pitchFamily="34" charset="0"/>
            </a:endParaRPr>
          </a:p>
        </p:txBody>
      </p:sp>
    </p:spTree>
    <p:extLst>
      <p:ext uri="{BB962C8B-B14F-4D97-AF65-F5344CB8AC3E}">
        <p14:creationId xmlns:p14="http://schemas.microsoft.com/office/powerpoint/2010/main" val="28221706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5863" y="2992884"/>
            <a:ext cx="4670153" cy="2308324"/>
          </a:xfrm>
          <a:prstGeom prst="rect">
            <a:avLst/>
          </a:prstGeom>
          <a:noFill/>
        </p:spPr>
        <p:txBody>
          <a:bodyPr wrap="square" rtlCol="0">
            <a:spAutoFit/>
          </a:bodyPr>
          <a:lstStyle/>
          <a:p>
            <a:pPr algn="just"/>
            <a:r>
              <a:rPr lang="el-GR" sz="1600" dirty="0"/>
              <a:t>Η χρήση θερμοστάτη σε κάθε δωμάτιο του κτηρίου θα εξασφαλίσει ότι η εσωτερική θερμοκρασία θα παραμένει σταθερή στο επιθυμητό επίπεδο, αποτρέποντας την υπερβολική χρήση ενέργειας. Επιπλέον, προκειμένου να καταγραφεί η κατανάλωση ενέργειας από τα συστήματα κλιματισμού και φωτισμού, μετρητές κατανάλωσης ενέργειας θα εγκατασταθούν στον ηλεκτρολογικό πίνακα του κάθε ορόφου.</a:t>
            </a:r>
            <a:endParaRPr lang="pt-PT" sz="1600" dirty="0"/>
          </a:p>
        </p:txBody>
      </p:sp>
      <p:pic>
        <p:nvPicPr>
          <p:cNvPr id="4" name="Imagem 3"/>
          <p:cNvPicPr>
            <a:picLocks noChangeAspect="1"/>
          </p:cNvPicPr>
          <p:nvPr/>
        </p:nvPicPr>
        <p:blipFill>
          <a:blip r:embed="rId6" cstate="print"/>
          <a:stretch>
            <a:fillRect/>
          </a:stretch>
        </p:blipFill>
        <p:spPr>
          <a:xfrm>
            <a:off x="5076056" y="2274116"/>
            <a:ext cx="4039906" cy="2148029"/>
          </a:xfrm>
          <a:prstGeom prst="rect">
            <a:avLst/>
          </a:prstGeom>
        </p:spPr>
      </p:pic>
      <p:pic>
        <p:nvPicPr>
          <p:cNvPr id="14" name="Imagem 13"/>
          <p:cNvPicPr>
            <a:picLocks noChangeAspect="1"/>
          </p:cNvPicPr>
          <p:nvPr/>
        </p:nvPicPr>
        <p:blipFill>
          <a:blip r:embed="rId7" cstate="print"/>
          <a:stretch>
            <a:fillRect/>
          </a:stretch>
        </p:blipFill>
        <p:spPr>
          <a:xfrm>
            <a:off x="4932040" y="4422145"/>
            <a:ext cx="4096107" cy="1676805"/>
          </a:xfrm>
          <a:prstGeom prst="rect">
            <a:avLst/>
          </a:prstGeom>
        </p:spPr>
      </p:pic>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7"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Σύστημα Ενεργειακής Διαχείρισης </a:t>
            </a:r>
            <a:endParaRPr lang="en-GB" sz="1200" b="1" dirty="0">
              <a:latin typeface="Candara" panose="020E0502030303020204" pitchFamily="34" charset="0"/>
            </a:endParaRPr>
          </a:p>
        </p:txBody>
      </p:sp>
    </p:spTree>
    <p:extLst>
      <p:ext uri="{BB962C8B-B14F-4D97-AF65-F5344CB8AC3E}">
        <p14:creationId xmlns:p14="http://schemas.microsoft.com/office/powerpoint/2010/main" val="10177900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3419872" cy="1323439"/>
          </a:xfrm>
          <a:prstGeom prst="rect">
            <a:avLst/>
          </a:prstGeom>
          <a:noFill/>
        </p:spPr>
        <p:txBody>
          <a:bodyPr wrap="square" rtlCol="0">
            <a:spAutoFit/>
          </a:bodyPr>
          <a:lstStyle/>
          <a:p>
            <a:r>
              <a:rPr lang="el-GR" sz="1600" dirty="0"/>
              <a:t>Πέρα από το σύστημα θέρμανσης που θα λειτουργεί με βιομάζα, </a:t>
            </a:r>
            <a:r>
              <a:rPr lang="el-GR" sz="1600" dirty="0" err="1" smtClean="0"/>
              <a:t>φωτοβολταϊκό</a:t>
            </a:r>
            <a:r>
              <a:rPr lang="el-GR" sz="1600" dirty="0" smtClean="0"/>
              <a:t> </a:t>
            </a:r>
            <a:r>
              <a:rPr lang="el-GR" sz="1600" dirty="0"/>
              <a:t>σύστημα ισχύος 5,73 </a:t>
            </a:r>
            <a:r>
              <a:rPr lang="el-GR" sz="1600" dirty="0" err="1"/>
              <a:t>kWp</a:t>
            </a:r>
            <a:r>
              <a:rPr lang="el-GR" sz="1600" dirty="0"/>
              <a:t> θα εγκατασταθεί στην οροφή του </a:t>
            </a:r>
            <a:r>
              <a:rPr lang="el-GR" sz="1600" dirty="0" smtClean="0"/>
              <a:t>κτηρίου.</a:t>
            </a:r>
            <a:endParaRPr lang="en-GB" sz="1600" dirty="0"/>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3" name="Εικόνα 2"/>
          <p:cNvPicPr>
            <a:picLocks noChangeAspect="1"/>
          </p:cNvPicPr>
          <p:nvPr/>
        </p:nvPicPr>
        <p:blipFill>
          <a:blip r:embed="rId6"/>
          <a:stretch>
            <a:fillRect/>
          </a:stretch>
        </p:blipFill>
        <p:spPr>
          <a:xfrm>
            <a:off x="3707904" y="2601125"/>
            <a:ext cx="4810781" cy="3349892"/>
          </a:xfrm>
          <a:prstGeom prst="rect">
            <a:avLst/>
          </a:prstGeom>
        </p:spPr>
      </p:pic>
    </p:spTree>
    <p:extLst>
      <p:ext uri="{BB962C8B-B14F-4D97-AF65-F5344CB8AC3E}">
        <p14:creationId xmlns:p14="http://schemas.microsoft.com/office/powerpoint/2010/main" val="14228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 </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5" name="Picture 4"/>
          <p:cNvPicPr/>
          <p:nvPr/>
        </p:nvPicPr>
        <p:blipFill rotWithShape="1">
          <a:blip r:embed="rId6" cstate="print">
            <a:extLst>
              <a:ext uri="{28A0092B-C50C-407E-A947-70E740481C1C}">
                <a14:useLocalDpi xmlns:a14="http://schemas.microsoft.com/office/drawing/2010/main" val="0"/>
              </a:ext>
            </a:extLst>
          </a:blip>
          <a:srcRect l="1" t="-1" r="826" b="24171"/>
          <a:stretch/>
        </p:blipFill>
        <p:spPr bwMode="auto">
          <a:xfrm>
            <a:off x="1580496" y="2996953"/>
            <a:ext cx="4719695" cy="3015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7108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p:nvSpPr>
        <p:spPr>
          <a:xfrm>
            <a:off x="0" y="2996952"/>
            <a:ext cx="2997534" cy="830997"/>
          </a:xfrm>
          <a:prstGeom prst="rect">
            <a:avLst/>
          </a:prstGeom>
          <a:noFill/>
        </p:spPr>
        <p:txBody>
          <a:bodyPr wrap="square" rtlCol="0">
            <a:spAutoFit/>
          </a:bodyPr>
          <a:lstStyle/>
          <a:p>
            <a:r>
              <a:rPr lang="el-GR" sz="1600" dirty="0" smtClean="0"/>
              <a:t>Το σύστημα  που προτάθηκε για τη Δημοτική Βιβλιοθήκη είναι: 5,73 </a:t>
            </a:r>
            <a:r>
              <a:rPr lang="en-US" sz="1600" dirty="0" smtClean="0"/>
              <a:t>kWh</a:t>
            </a:r>
            <a:endParaRPr lang="en-GB" sz="1600" dirty="0"/>
          </a:p>
        </p:txBody>
      </p:sp>
      <p:graphicFrame>
        <p:nvGraphicFramePr>
          <p:cNvPr id="16" name="Tabela 4"/>
          <p:cNvGraphicFramePr>
            <a:graphicFrameLocks noGrp="1"/>
          </p:cNvGraphicFramePr>
          <p:nvPr>
            <p:extLst>
              <p:ext uri="{D42A27DB-BD31-4B8C-83A1-F6EECF244321}">
                <p14:modId xmlns:p14="http://schemas.microsoft.com/office/powerpoint/2010/main" val="3861492327"/>
              </p:ext>
            </p:extLst>
          </p:nvPr>
        </p:nvGraphicFramePr>
        <p:xfrm>
          <a:off x="179512" y="3933056"/>
          <a:ext cx="2539522" cy="889000"/>
        </p:xfrm>
        <a:graphic>
          <a:graphicData uri="http://schemas.openxmlformats.org/drawingml/2006/table">
            <a:tbl>
              <a:tblPr firstRow="1" bandRow="1">
                <a:tableStyleId>{5C22544A-7EE6-4342-B048-85BDC9FD1C3A}</a:tableStyleId>
              </a:tblPr>
              <a:tblGrid>
                <a:gridCol w="2539522">
                  <a:extLst>
                    <a:ext uri="{9D8B030D-6E8A-4147-A177-3AD203B41FA5}">
                      <a16:colId xmlns:a16="http://schemas.microsoft.com/office/drawing/2014/main" xmlns=""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rPr>
                        <a:t>Παραγωγή Ενέργειας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rPr>
                        <a:t>kWh</a:t>
                      </a:r>
                      <a:r>
                        <a:rPr lang="el-GR" sz="1400" dirty="0" smtClean="0">
                          <a:effectLst/>
                        </a:rPr>
                        <a:t>/</a:t>
                      </a:r>
                      <a:r>
                        <a:rPr lang="en-GB" sz="1400" dirty="0" smtClean="0">
                          <a:effectLst/>
                        </a:rPr>
                        <a:t>Year</a:t>
                      </a:r>
                      <a:endParaRPr lang="en-GB" sz="1400" dirty="0"/>
                    </a:p>
                  </a:txBody>
                  <a:tcPr/>
                </a:tc>
                <a:extLst>
                  <a:ext uri="{0D108BD9-81ED-4DB2-BD59-A6C34878D82A}">
                    <a16:rowId xmlns:a16="http://schemas.microsoft.com/office/drawing/2014/main" xmlns="" val="10000"/>
                  </a:ext>
                </a:extLst>
              </a:tr>
              <a:tr h="370840">
                <a:tc>
                  <a:txBody>
                    <a:bodyPr/>
                    <a:lstStyle/>
                    <a:p>
                      <a:pPr algn="ctr"/>
                      <a:r>
                        <a:rPr lang="el-GR" sz="1800" b="1" dirty="0" smtClean="0"/>
                        <a:t>8.040</a:t>
                      </a:r>
                      <a:endParaRPr lang="en-GB" b="1" dirty="0"/>
                    </a:p>
                  </a:txBody>
                  <a:tcPr/>
                </a:tc>
                <a:extLst>
                  <a:ext uri="{0D108BD9-81ED-4DB2-BD59-A6C34878D82A}">
                    <a16:rowId xmlns:a16="http://schemas.microsoft.com/office/drawing/2014/main" xmlns="" val="10001"/>
                  </a:ext>
                </a:extLst>
              </a:tr>
            </a:tbl>
          </a:graphicData>
        </a:graphic>
      </p:graphicFrame>
      <p:sp>
        <p:nvSpPr>
          <p:cNvPr id="17" name="Seta para a direita 14"/>
          <p:cNvSpPr/>
          <p:nvPr/>
        </p:nvSpPr>
        <p:spPr>
          <a:xfrm rot="16200000">
            <a:off x="1231762" y="4999982"/>
            <a:ext cx="432473" cy="43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0" name="Rechteck 19"/>
          <p:cNvSpPr/>
          <p:nvPr/>
        </p:nvSpPr>
        <p:spPr>
          <a:xfrm>
            <a:off x="0" y="2060848"/>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Ανανεώσιμες Πηγές Ενέργειας</a:t>
            </a:r>
            <a:endParaRPr lang="en-GB" sz="1200" b="1" dirty="0">
              <a:latin typeface="Candara" panose="020E0502030303020204" pitchFamily="34" charset="0"/>
            </a:endParaRPr>
          </a:p>
        </p:txBody>
      </p:sp>
      <p:pic>
        <p:nvPicPr>
          <p:cNvPr id="3" name="Εικόνα 2"/>
          <p:cNvPicPr>
            <a:picLocks noChangeAspect="1"/>
          </p:cNvPicPr>
          <p:nvPr/>
        </p:nvPicPr>
        <p:blipFill>
          <a:blip r:embed="rId6"/>
          <a:stretch>
            <a:fillRect/>
          </a:stretch>
        </p:blipFill>
        <p:spPr>
          <a:xfrm>
            <a:off x="2997534" y="2825501"/>
            <a:ext cx="6146466" cy="2516304"/>
          </a:xfrm>
          <a:prstGeom prst="rect">
            <a:avLst/>
          </a:prstGeom>
        </p:spPr>
      </p:pic>
    </p:spTree>
    <p:extLst>
      <p:ext uri="{BB962C8B-B14F-4D97-AF65-F5344CB8AC3E}">
        <p14:creationId xmlns:p14="http://schemas.microsoft.com/office/powerpoint/2010/main" val="1904860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sp>
        <p:nvSpPr>
          <p:cNvPr id="14" name="CaixaDeTexto 13"/>
          <p:cNvSpPr txBox="1"/>
          <p:nvPr/>
        </p:nvSpPr>
        <p:spPr>
          <a:xfrm>
            <a:off x="0" y="2996952"/>
            <a:ext cx="4345340" cy="2554545"/>
          </a:xfrm>
          <a:prstGeom prst="rect">
            <a:avLst/>
          </a:prstGeom>
          <a:noFill/>
        </p:spPr>
        <p:txBody>
          <a:bodyPr wrap="square" rtlCol="0">
            <a:spAutoFit/>
          </a:bodyPr>
          <a:lstStyle/>
          <a:p>
            <a:r>
              <a:rPr lang="el-GR" sz="1600" b="1" dirty="0" smtClean="0"/>
              <a:t>Αξιολόγηση επεμβάσεων στο κτήριο</a:t>
            </a:r>
            <a:endParaRPr lang="en-US" sz="1600" b="1" dirty="0" smtClean="0"/>
          </a:p>
          <a:p>
            <a:endParaRPr lang="el-GR" sz="1600" b="1" dirty="0" smtClean="0"/>
          </a:p>
          <a:p>
            <a:pPr lvl="1">
              <a:buFont typeface="Wingdings" pitchFamily="2" charset="2"/>
              <a:buChar char="Ø"/>
            </a:pPr>
            <a:r>
              <a:rPr lang="el-GR" sz="1600" b="1" dirty="0" smtClean="0"/>
              <a:t>Μόνωση</a:t>
            </a:r>
          </a:p>
          <a:p>
            <a:pPr lvl="1">
              <a:buFont typeface="Wingdings" pitchFamily="2" charset="2"/>
              <a:buChar char="Ø"/>
            </a:pPr>
            <a:r>
              <a:rPr lang="el-GR" sz="1600" b="1" dirty="0" smtClean="0"/>
              <a:t>Ανοίγματα</a:t>
            </a:r>
          </a:p>
          <a:p>
            <a:pPr lvl="1">
              <a:buFont typeface="Wingdings" pitchFamily="2" charset="2"/>
              <a:buChar char="Ø"/>
            </a:pPr>
            <a:r>
              <a:rPr lang="el-GR" sz="1600" b="1" dirty="0" smtClean="0"/>
              <a:t>Νυχτερινός δροσισμός</a:t>
            </a:r>
          </a:p>
          <a:p>
            <a:pPr lvl="1">
              <a:buFont typeface="Wingdings" pitchFamily="2" charset="2"/>
              <a:buChar char="Ø"/>
            </a:pPr>
            <a:r>
              <a:rPr lang="en-US" sz="1600" b="1" dirty="0"/>
              <a:t>AC</a:t>
            </a:r>
          </a:p>
          <a:p>
            <a:pPr lvl="1">
              <a:buFont typeface="Wingdings" pitchFamily="2" charset="2"/>
              <a:buChar char="Ø"/>
            </a:pPr>
            <a:r>
              <a:rPr lang="el-GR" sz="1600" b="1" dirty="0"/>
              <a:t>Λέβητας </a:t>
            </a:r>
            <a:r>
              <a:rPr lang="en-US" sz="1600" b="1" dirty="0"/>
              <a:t>PELLET </a:t>
            </a:r>
            <a:endParaRPr lang="el-GR" sz="1600" b="1" dirty="0"/>
          </a:p>
          <a:p>
            <a:pPr lvl="1">
              <a:buFont typeface="Wingdings" pitchFamily="2" charset="2"/>
              <a:buChar char="Ø"/>
            </a:pPr>
            <a:r>
              <a:rPr lang="el-GR" sz="1600" b="1" dirty="0" smtClean="0"/>
              <a:t>Φωτισμός</a:t>
            </a:r>
          </a:p>
          <a:p>
            <a:pPr lvl="1">
              <a:buFont typeface="Wingdings" pitchFamily="2" charset="2"/>
              <a:buChar char="Ø"/>
            </a:pPr>
            <a:r>
              <a:rPr lang="en-US" sz="1600" b="1" dirty="0" smtClean="0"/>
              <a:t>BEMS</a:t>
            </a:r>
            <a:endParaRPr lang="el-GR" sz="1600" b="1" dirty="0" smtClean="0"/>
          </a:p>
          <a:p>
            <a:endParaRPr lang="en-GB" sz="1600" b="1" dirty="0"/>
          </a:p>
        </p:txBody>
      </p:sp>
      <p:pic>
        <p:nvPicPr>
          <p:cNvPr id="3" name="Εικόνα 2"/>
          <p:cNvPicPr>
            <a:picLocks noChangeAspect="1"/>
          </p:cNvPicPr>
          <p:nvPr/>
        </p:nvPicPr>
        <p:blipFill>
          <a:blip r:embed="rId6"/>
          <a:stretch>
            <a:fillRect/>
          </a:stretch>
        </p:blipFill>
        <p:spPr>
          <a:xfrm>
            <a:off x="3275856" y="2597158"/>
            <a:ext cx="5817408" cy="3269610"/>
          </a:xfrm>
          <a:prstGeom prst="rect">
            <a:avLst/>
          </a:prstGeom>
        </p:spPr>
      </p:pic>
    </p:spTree>
    <p:extLst>
      <p:ext uri="{BB962C8B-B14F-4D97-AF65-F5344CB8AC3E}">
        <p14:creationId xmlns:p14="http://schemas.microsoft.com/office/powerpoint/2010/main" val="1379038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Τελική Κατανάλωση  Ενέργειας</a:t>
            </a:r>
            <a:endParaRPr lang="en-GB" sz="1600" b="1" dirty="0">
              <a:latin typeface="Candara" panose="020E0502030303020204" pitchFamily="34" charset="0"/>
            </a:endParaRPr>
          </a:p>
        </p:txBody>
      </p:sp>
      <p:graphicFrame>
        <p:nvGraphicFramePr>
          <p:cNvPr id="16" name="Γράφημα 15"/>
          <p:cNvGraphicFramePr>
            <a:graphicFrameLocks/>
          </p:cNvGraphicFramePr>
          <p:nvPr>
            <p:extLst>
              <p:ext uri="{D42A27DB-BD31-4B8C-83A1-F6EECF244321}">
                <p14:modId xmlns:p14="http://schemas.microsoft.com/office/powerpoint/2010/main" val="3679668364"/>
              </p:ext>
            </p:extLst>
          </p:nvPr>
        </p:nvGraphicFramePr>
        <p:xfrm>
          <a:off x="3337988" y="2685109"/>
          <a:ext cx="5743328" cy="3187782"/>
        </p:xfrm>
        <a:graphic>
          <a:graphicData uri="http://schemas.openxmlformats.org/drawingml/2006/chart">
            <c:chart xmlns:c="http://schemas.openxmlformats.org/drawingml/2006/chart" xmlns:r="http://schemas.openxmlformats.org/officeDocument/2006/relationships" r:id="rId6"/>
          </a:graphicData>
        </a:graphic>
      </p:graphicFrame>
      <p:sp>
        <p:nvSpPr>
          <p:cNvPr id="15" name="CaixaDeTexto 13"/>
          <p:cNvSpPr txBox="1"/>
          <p:nvPr/>
        </p:nvSpPr>
        <p:spPr>
          <a:xfrm>
            <a:off x="0" y="2685109"/>
            <a:ext cx="3258108" cy="2062103"/>
          </a:xfrm>
          <a:prstGeom prst="rect">
            <a:avLst/>
          </a:prstGeom>
          <a:noFill/>
        </p:spPr>
        <p:txBody>
          <a:bodyPr wrap="square" rtlCol="0">
            <a:spAutoFit/>
          </a:bodyPr>
          <a:lstStyle/>
          <a:p>
            <a:pPr algn="just"/>
            <a:r>
              <a:rPr lang="el-GR" sz="1600" b="1" dirty="0" smtClean="0"/>
              <a:t>Ο απλός χρόνος αποπληρωμής </a:t>
            </a:r>
            <a:r>
              <a:rPr lang="el-GR" sz="1600" dirty="0" smtClean="0"/>
              <a:t>έχει υπολογιστεί στη διάρκεια ζωής των επεμβάσεων και περιλαμβάνει το κόστος προμήθειας και εγκατάστασης  καθώς και την εξοικονόμηση χρημάτων λόγω μείωσης της κατανάλωσης ενέργειας. </a:t>
            </a:r>
            <a:endParaRPr lang="en-GB" sz="1600" b="1" dirty="0"/>
          </a:p>
        </p:txBody>
      </p:sp>
    </p:spTree>
    <p:extLst>
      <p:ext uri="{BB962C8B-B14F-4D97-AF65-F5344CB8AC3E}">
        <p14:creationId xmlns:p14="http://schemas.microsoft.com/office/powerpoint/2010/main" val="35417101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3" name="Rechteck 19"/>
          <p:cNvSpPr/>
          <p:nvPr/>
        </p:nvSpPr>
        <p:spPr>
          <a:xfrm>
            <a:off x="0" y="2060848"/>
            <a:ext cx="500404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Εναλλακτικά σχέδια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
        <p:nvSpPr>
          <p:cNvPr id="14" name="CaixaDeTexto 13"/>
          <p:cNvSpPr txBox="1"/>
          <p:nvPr/>
        </p:nvSpPr>
        <p:spPr>
          <a:xfrm>
            <a:off x="0" y="2780928"/>
            <a:ext cx="3779912" cy="2800767"/>
          </a:xfrm>
          <a:prstGeom prst="rect">
            <a:avLst/>
          </a:prstGeom>
          <a:noFill/>
        </p:spPr>
        <p:txBody>
          <a:bodyPr wrap="square" rtlCol="0">
            <a:spAutoFit/>
          </a:bodyPr>
          <a:lstStyle/>
          <a:p>
            <a:r>
              <a:rPr lang="el-GR" sz="1600" b="1" dirty="0" smtClean="0"/>
              <a:t>Μελετήθηκαν τρία εναλλακτικά σχέδια ανακαίνισης:</a:t>
            </a:r>
          </a:p>
          <a:p>
            <a:endParaRPr lang="el-GR" sz="1600" b="1" dirty="0" smtClean="0"/>
          </a:p>
          <a:p>
            <a:pPr>
              <a:buFont typeface="Wingdings" pitchFamily="2" charset="2"/>
              <a:buChar char="Ø"/>
            </a:pPr>
            <a:r>
              <a:rPr lang="el-GR" sz="1600" b="1" dirty="0" smtClean="0"/>
              <a:t>Σχέδιο Α΄ </a:t>
            </a:r>
            <a:r>
              <a:rPr lang="el-GR" sz="1600" dirty="0" smtClean="0"/>
              <a:t>δεν περιλαμβάνει την εξωτερική μόνωση,</a:t>
            </a:r>
          </a:p>
          <a:p>
            <a:r>
              <a:rPr lang="el-GR" sz="1600" b="1" dirty="0" smtClean="0"/>
              <a:t> </a:t>
            </a:r>
          </a:p>
          <a:p>
            <a:pPr>
              <a:buFont typeface="Wingdings" pitchFamily="2" charset="2"/>
              <a:buChar char="Ø"/>
            </a:pPr>
            <a:r>
              <a:rPr lang="el-GR" sz="1600" b="1" dirty="0" smtClean="0"/>
              <a:t>Σχέδιο Β΄ </a:t>
            </a:r>
            <a:r>
              <a:rPr lang="el-GR" sz="1600" dirty="0" smtClean="0"/>
              <a:t>δεν περιλαμβάνει την αντικατάσταση των παραθύρων και </a:t>
            </a:r>
          </a:p>
          <a:p>
            <a:endParaRPr lang="el-GR" sz="1600" b="1" dirty="0" smtClean="0"/>
          </a:p>
          <a:p>
            <a:pPr>
              <a:buFont typeface="Wingdings" pitchFamily="2" charset="2"/>
              <a:buChar char="Ø"/>
            </a:pPr>
            <a:r>
              <a:rPr lang="el-GR" sz="1600" b="1" dirty="0" smtClean="0"/>
              <a:t>Σχέδιο Γ΄ </a:t>
            </a:r>
            <a:r>
              <a:rPr lang="el-GR" sz="1600" dirty="0" smtClean="0"/>
              <a:t>δεν περιλαμβάνει καμία από τις δύο προαναφερθείσες επεμβάσεις. </a:t>
            </a:r>
            <a:endParaRPr lang="en-GB" sz="1600" dirty="0"/>
          </a:p>
        </p:txBody>
      </p:sp>
      <p:graphicFrame>
        <p:nvGraphicFramePr>
          <p:cNvPr id="15" name="Table 14"/>
          <p:cNvGraphicFramePr>
            <a:graphicFrameLocks noGrp="1"/>
          </p:cNvGraphicFramePr>
          <p:nvPr>
            <p:extLst>
              <p:ext uri="{D42A27DB-BD31-4B8C-83A1-F6EECF244321}">
                <p14:modId xmlns:p14="http://schemas.microsoft.com/office/powerpoint/2010/main" val="3485115972"/>
              </p:ext>
            </p:extLst>
          </p:nvPr>
        </p:nvGraphicFramePr>
        <p:xfrm>
          <a:off x="3513733" y="3338304"/>
          <a:ext cx="5508104" cy="1386840"/>
        </p:xfrm>
        <a:graphic>
          <a:graphicData uri="http://schemas.openxmlformats.org/drawingml/2006/table">
            <a:tbl>
              <a:tblPr/>
              <a:tblGrid>
                <a:gridCol w="1850355"/>
                <a:gridCol w="1152128"/>
                <a:gridCol w="864096"/>
                <a:gridCol w="864096"/>
                <a:gridCol w="777429"/>
              </a:tblGrid>
              <a:tr h="475292">
                <a:tc>
                  <a:txBody>
                    <a:bodyPr/>
                    <a:lstStyle/>
                    <a:p>
                      <a:pPr algn="just">
                        <a:lnSpc>
                          <a:spcPct val="130000"/>
                        </a:lnSpc>
                        <a:spcBef>
                          <a:spcPts val="100"/>
                        </a:spcBef>
                        <a:spcAft>
                          <a:spcPts val="100"/>
                        </a:spcAft>
                      </a:pPr>
                      <a:endParaRPr lang="el-GR" sz="16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el-GR" sz="1400" b="1" kern="1200" dirty="0" smtClean="0">
                          <a:solidFill>
                            <a:schemeClr val="bg1"/>
                          </a:solidFill>
                          <a:latin typeface="+mn-lt"/>
                          <a:ea typeface="+mn-ea"/>
                          <a:cs typeface="+mn-cs"/>
                        </a:rPr>
                        <a:t>ΟΛΕΣ ΟΙ ΕΠΕΜΒΑΣΕΙΣ</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Α΄</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marR="0" indent="0" algn="ctr" defTabSz="914400" rtl="0" eaLnBrk="1" fontAlgn="auto" latinLnBrk="0" hangingPunct="1">
                        <a:lnSpc>
                          <a:spcPct val="130000"/>
                        </a:lnSpc>
                        <a:spcBef>
                          <a:spcPts val="100"/>
                        </a:spcBef>
                        <a:spcAft>
                          <a:spcPts val="100"/>
                        </a:spcAft>
                        <a:buClrTx/>
                        <a:buSzTx/>
                        <a:buFontTx/>
                        <a:buNone/>
                        <a:tabLst/>
                        <a:defRPr/>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Β΄</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marL="0" algn="ctr" defTabSz="914400" rtl="0" eaLnBrk="1" latinLnBrk="0" hangingPunct="1">
                        <a:lnSpc>
                          <a:spcPct val="130000"/>
                        </a:lnSpc>
                        <a:spcBef>
                          <a:spcPts val="100"/>
                        </a:spcBef>
                        <a:spcAft>
                          <a:spcPts val="100"/>
                        </a:spcAft>
                      </a:pPr>
                      <a:r>
                        <a:rPr lang="it-IT" sz="1400" b="1" kern="1200" dirty="0" smtClean="0">
                          <a:solidFill>
                            <a:schemeClr val="bg1"/>
                          </a:solidFill>
                          <a:latin typeface="+mn-lt"/>
                          <a:ea typeface="+mn-ea"/>
                          <a:cs typeface="+mn-cs"/>
                        </a:rPr>
                        <a:t>ΣΧΕΔΙΟ </a:t>
                      </a:r>
                      <a:r>
                        <a:rPr lang="el-GR" sz="1400" b="1" kern="1200" dirty="0" smtClean="0">
                          <a:solidFill>
                            <a:schemeClr val="bg1"/>
                          </a:solidFill>
                          <a:latin typeface="+mn-lt"/>
                          <a:ea typeface="+mn-ea"/>
                          <a:cs typeface="+mn-cs"/>
                        </a:rPr>
                        <a:t>Γ΄</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475292">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πρωτογενούς</a:t>
                      </a:r>
                      <a:r>
                        <a:rPr lang="el-GR" sz="1400" b="1" kern="1200" baseline="0" dirty="0" smtClean="0">
                          <a:solidFill>
                            <a:schemeClr val="tx1"/>
                          </a:solidFill>
                          <a:latin typeface="+mn-lt"/>
                          <a:ea typeface="+mn-ea"/>
                          <a:cs typeface="+mn-cs"/>
                        </a:rPr>
                        <a:t> </a:t>
                      </a:r>
                      <a:r>
                        <a:rPr lang="el-GR" sz="1400" b="1" kern="1200" dirty="0" smtClean="0">
                          <a:solidFill>
                            <a:schemeClr val="tx1"/>
                          </a:solidFill>
                          <a:latin typeface="+mn-lt"/>
                          <a:ea typeface="+mn-ea"/>
                          <a:cs typeface="+mn-cs"/>
                        </a:rPr>
                        <a:t>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85.295</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84.862</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84.211</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algn="ctr" defTabSz="914400" rtl="0" eaLnBrk="1" latinLnBrk="0" hangingPunct="1">
                        <a:lnSpc>
                          <a:spcPct val="130000"/>
                        </a:lnSpc>
                        <a:spcBef>
                          <a:spcPts val="100"/>
                        </a:spcBef>
                        <a:spcAft>
                          <a:spcPts val="100"/>
                        </a:spcAft>
                      </a:pPr>
                      <a:r>
                        <a:rPr lang="el-GR" sz="1400" b="1" kern="1200" dirty="0" smtClean="0">
                          <a:solidFill>
                            <a:schemeClr val="tx1"/>
                          </a:solidFill>
                          <a:latin typeface="+mn-lt"/>
                          <a:ea typeface="+mn-ea"/>
                          <a:cs typeface="+mn-cs"/>
                        </a:rPr>
                        <a:t>83.728</a:t>
                      </a: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63849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6" name="Rectangle 4"/>
          <p:cNvSpPr>
            <a:spLocks noChangeArrowheads="1"/>
          </p:cNvSpPr>
          <p:nvPr/>
        </p:nvSpPr>
        <p:spPr bwMode="auto">
          <a:xfrm>
            <a:off x="0" y="3031813"/>
            <a:ext cx="8532440" cy="2554545"/>
          </a:xfrm>
          <a:prstGeom prst="rect">
            <a:avLst/>
          </a:prstGeom>
          <a:noFill/>
          <a:ln w="38100" cmpd="dbl">
            <a:noFill/>
            <a:miter lim="800000"/>
            <a:headEnd/>
            <a:tailEnd/>
          </a:ln>
        </p:spPr>
        <p:txBody>
          <a:bodyPr wrap="square">
            <a:spAutoFit/>
          </a:bodyPr>
          <a:lstStyle/>
          <a:p>
            <a:r>
              <a:rPr lang="el-GR" sz="1600" b="1" dirty="0" smtClean="0"/>
              <a:t>Το πιο ελκυστικό σχέδιο ανακαίνισης είναι: </a:t>
            </a:r>
            <a:endParaRPr lang="en-GB" sz="1600" b="1" dirty="0" smtClean="0"/>
          </a:p>
          <a:p>
            <a:endParaRPr lang="en-GB" sz="1600" b="1" dirty="0" smtClean="0"/>
          </a:p>
          <a:p>
            <a:endParaRPr lang="en-GB" sz="1600" b="1" dirty="0"/>
          </a:p>
          <a:p>
            <a:r>
              <a:rPr lang="el-GR" sz="1600" b="1" dirty="0" smtClean="0"/>
              <a:t>Σχέδιο Γ’</a:t>
            </a:r>
            <a:r>
              <a:rPr lang="en-US" sz="1600" dirty="0" smtClean="0"/>
              <a:t> (</a:t>
            </a:r>
            <a:r>
              <a:rPr lang="el-GR" sz="1600" dirty="0" smtClean="0"/>
              <a:t>οι </a:t>
            </a:r>
            <a:r>
              <a:rPr lang="el-GR" sz="1600" dirty="0"/>
              <a:t>απαιτήσεις  του </a:t>
            </a:r>
            <a:r>
              <a:rPr lang="el-GR" sz="1600" dirty="0" smtClean="0"/>
              <a:t>προγράμματος δεν </a:t>
            </a:r>
            <a:r>
              <a:rPr lang="el-GR" sz="1600" dirty="0"/>
              <a:t>επιτυγχάνονται</a:t>
            </a:r>
            <a:r>
              <a:rPr lang="en-US" sz="1600" dirty="0" smtClean="0"/>
              <a:t>):</a:t>
            </a:r>
          </a:p>
          <a:p>
            <a:pPr marL="989013" lvl="2" indent="-354013">
              <a:lnSpc>
                <a:spcPct val="150000"/>
              </a:lnSpc>
              <a:buFont typeface="Arial" panose="020B0604020202020204" pitchFamily="34" charset="0"/>
              <a:buChar char="•"/>
              <a:defRPr/>
            </a:pPr>
            <a:r>
              <a:rPr lang="el-GR" sz="1600" dirty="0" smtClean="0"/>
              <a:t>Μείωση  κατανάλωσης  </a:t>
            </a:r>
            <a:r>
              <a:rPr lang="el-GR" sz="1600" dirty="0" smtClean="0">
                <a:solidFill>
                  <a:srgbClr val="FF0000"/>
                </a:solidFill>
              </a:rPr>
              <a:t>69%</a:t>
            </a:r>
            <a:endParaRPr lang="en-US" sz="1600" dirty="0" smtClean="0">
              <a:solidFill>
                <a:srgbClr val="FF0000"/>
              </a:solidFill>
            </a:endParaRPr>
          </a:p>
          <a:p>
            <a:pPr marL="989013" lvl="2" indent="-354013">
              <a:lnSpc>
                <a:spcPct val="150000"/>
              </a:lnSpc>
              <a:buFont typeface="Arial" panose="020B0604020202020204" pitchFamily="34" charset="0"/>
              <a:buChar char="•"/>
              <a:defRPr/>
            </a:pPr>
            <a:r>
              <a:rPr lang="el-GR" sz="1600" dirty="0" smtClean="0"/>
              <a:t>Κάληψη κατανάλωσης από ΑΠΕ:</a:t>
            </a:r>
          </a:p>
          <a:p>
            <a:pPr marL="635000" lvl="2">
              <a:lnSpc>
                <a:spcPct val="150000"/>
              </a:lnSpc>
              <a:defRPr/>
            </a:pPr>
            <a:r>
              <a:rPr lang="el-GR" sz="1600" dirty="0"/>
              <a:t> </a:t>
            </a:r>
            <a:r>
              <a:rPr lang="el-GR" sz="1600" dirty="0" smtClean="0"/>
              <a:t>      </a:t>
            </a:r>
            <a:r>
              <a:rPr lang="en-US" sz="1600" dirty="0"/>
              <a:t>100% </a:t>
            </a:r>
            <a:r>
              <a:rPr lang="el-GR" sz="1600" dirty="0" smtClean="0"/>
              <a:t>της ενέργειας που απαιτείται για θέρμανση καλύπτεται από </a:t>
            </a:r>
            <a:r>
              <a:rPr lang="en-US" sz="1600" dirty="0" smtClean="0"/>
              <a:t>pellet</a:t>
            </a:r>
            <a:endParaRPr lang="en-US" sz="1600" dirty="0"/>
          </a:p>
          <a:p>
            <a:pPr marL="635000" lvl="2">
              <a:lnSpc>
                <a:spcPct val="150000"/>
              </a:lnSpc>
              <a:defRPr/>
            </a:pPr>
            <a:r>
              <a:rPr lang="el-GR" sz="1600" dirty="0" smtClean="0"/>
              <a:t>       91</a:t>
            </a:r>
            <a:r>
              <a:rPr lang="en-US" sz="1600" dirty="0" smtClean="0"/>
              <a:t>% </a:t>
            </a:r>
            <a:r>
              <a:rPr lang="el-GR" sz="1600" dirty="0" smtClean="0"/>
              <a:t>της ηλεκτρικής ενέργειας καλύπτεται από ΦΒ</a:t>
            </a:r>
            <a:endParaRPr lang="en-US" sz="1600" dirty="0"/>
          </a:p>
        </p:txBody>
      </p:sp>
      <p:sp>
        <p:nvSpPr>
          <p:cNvPr id="14" name="Rechteck 19"/>
          <p:cNvSpPr/>
          <p:nvPr/>
        </p:nvSpPr>
        <p:spPr>
          <a:xfrm>
            <a:off x="0" y="2060848"/>
            <a:ext cx="49320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spTree>
    <p:extLst>
      <p:ext uri="{BB962C8B-B14F-4D97-AF65-F5344CB8AC3E}">
        <p14:creationId xmlns:p14="http://schemas.microsoft.com/office/powerpoint/2010/main" val="12211014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7" name="Rectangle 4"/>
          <p:cNvSpPr>
            <a:spLocks noChangeArrowheads="1"/>
          </p:cNvSpPr>
          <p:nvPr/>
        </p:nvSpPr>
        <p:spPr bwMode="auto">
          <a:xfrm>
            <a:off x="492486" y="4143396"/>
            <a:ext cx="4248596" cy="461665"/>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Φωτισμός</a:t>
            </a:r>
            <a:endParaRPr lang="en-US" sz="1600" b="1" dirty="0" smtClean="0">
              <a:latin typeface="Candara" panose="020E0502030303020204" pitchFamily="34" charset="0"/>
            </a:endParaRPr>
          </a:p>
        </p:txBody>
      </p:sp>
      <p:sp>
        <p:nvSpPr>
          <p:cNvPr id="19" name="Rectangle 4"/>
          <p:cNvSpPr>
            <a:spLocks noChangeArrowheads="1"/>
          </p:cNvSpPr>
          <p:nvPr/>
        </p:nvSpPr>
        <p:spPr bwMode="auto">
          <a:xfrm>
            <a:off x="4572000" y="2411660"/>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Αερισμός/Νυχτερινός δροσιμός </a:t>
            </a:r>
            <a:endParaRPr lang="en-US" sz="1600" b="1" dirty="0" smtClean="0">
              <a:latin typeface="Candara" panose="020E0502030303020204" pitchFamily="34" charset="0"/>
            </a:endParaRPr>
          </a:p>
        </p:txBody>
      </p:sp>
      <p:sp>
        <p:nvSpPr>
          <p:cNvPr id="22" name="Seta para a direita 21"/>
          <p:cNvSpPr/>
          <p:nvPr/>
        </p:nvSpPr>
        <p:spPr>
          <a:xfrm rot="16200000">
            <a:off x="5014718" y="5783261"/>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356919" y="4385915"/>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1" y="1558462"/>
            <a:ext cx="470226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3" name="Εικόνα 2"/>
          <p:cNvPicPr>
            <a:picLocks noChangeAspect="1"/>
          </p:cNvPicPr>
          <p:nvPr/>
        </p:nvPicPr>
        <p:blipFill>
          <a:blip r:embed="rId6"/>
          <a:stretch>
            <a:fillRect/>
          </a:stretch>
        </p:blipFill>
        <p:spPr>
          <a:xfrm>
            <a:off x="3473243" y="2810444"/>
            <a:ext cx="5566701" cy="1493803"/>
          </a:xfrm>
          <a:prstGeom prst="rect">
            <a:avLst/>
          </a:prstGeom>
        </p:spPr>
      </p:pic>
      <p:pic>
        <p:nvPicPr>
          <p:cNvPr id="4" name="Εικόνα 3"/>
          <p:cNvPicPr>
            <a:picLocks noChangeAspect="1"/>
          </p:cNvPicPr>
          <p:nvPr/>
        </p:nvPicPr>
        <p:blipFill>
          <a:blip r:embed="rId7"/>
          <a:stretch>
            <a:fillRect/>
          </a:stretch>
        </p:blipFill>
        <p:spPr>
          <a:xfrm>
            <a:off x="-1" y="4535076"/>
            <a:ext cx="5869374" cy="1196495"/>
          </a:xfrm>
          <a:prstGeom prst="rect">
            <a:avLst/>
          </a:prstGeom>
        </p:spPr>
      </p:pic>
    </p:spTree>
    <p:extLst>
      <p:ext uri="{BB962C8B-B14F-4D97-AF65-F5344CB8AC3E}">
        <p14:creationId xmlns:p14="http://schemas.microsoft.com/office/powerpoint/2010/main" val="16630496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4"/>
          <p:cNvSpPr>
            <a:spLocks noChangeArrowheads="1"/>
          </p:cNvSpPr>
          <p:nvPr/>
        </p:nvSpPr>
        <p:spPr bwMode="auto">
          <a:xfrm>
            <a:off x="0" y="2602229"/>
            <a:ext cx="8532440" cy="800219"/>
          </a:xfrm>
          <a:prstGeom prst="rect">
            <a:avLst/>
          </a:prstGeom>
          <a:noFill/>
          <a:ln w="38100" cmpd="dbl">
            <a:noFill/>
            <a:miter lim="800000"/>
            <a:headEnd/>
            <a:tailEnd/>
          </a:ln>
        </p:spPr>
        <p:txBody>
          <a:bodyPr wrap="square">
            <a:spAutoFit/>
          </a:bodyPr>
          <a:lstStyle/>
          <a:p>
            <a:r>
              <a:rPr lang="el-GR" sz="1600" b="1" dirty="0" smtClean="0"/>
              <a:t>Σχέδιο ανακαίνισης Γ’</a:t>
            </a:r>
            <a:endParaRPr lang="en-GB" sz="1600" b="1" dirty="0" smtClean="0"/>
          </a:p>
          <a:p>
            <a:endParaRPr lang="en-GB" sz="1600" b="1" dirty="0"/>
          </a:p>
          <a:p>
            <a:r>
              <a:rPr lang="en-US" sz="1400" dirty="0" smtClean="0"/>
              <a:t>	</a:t>
            </a:r>
            <a:endParaRPr lang="en-US" sz="1400" dirty="0"/>
          </a:p>
        </p:txBody>
      </p:sp>
      <p:sp>
        <p:nvSpPr>
          <p:cNvPr id="19" name="Rectangle 4"/>
          <p:cNvSpPr>
            <a:spLocks noChangeArrowheads="1"/>
          </p:cNvSpPr>
          <p:nvPr/>
        </p:nvSpPr>
        <p:spPr bwMode="auto">
          <a:xfrm>
            <a:off x="4572000" y="2492896"/>
            <a:ext cx="4234841"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θέρμανσης-ψήξης </a:t>
            </a:r>
            <a:endParaRPr lang="en-US" sz="1600" b="1" dirty="0" smtClean="0">
              <a:latin typeface="Candara" panose="020E0502030303020204" pitchFamily="34" charset="0"/>
            </a:endParaRPr>
          </a:p>
        </p:txBody>
      </p:sp>
      <p:sp>
        <p:nvSpPr>
          <p:cNvPr id="21" name="Rectangle 4"/>
          <p:cNvSpPr>
            <a:spLocks noChangeArrowheads="1"/>
          </p:cNvSpPr>
          <p:nvPr/>
        </p:nvSpPr>
        <p:spPr bwMode="auto">
          <a:xfrm>
            <a:off x="467544" y="4033505"/>
            <a:ext cx="4248472" cy="423449"/>
          </a:xfrm>
          <a:prstGeom prst="rect">
            <a:avLst/>
          </a:prstGeom>
          <a:noFill/>
          <a:ln w="38100" cmpd="dbl">
            <a:noFill/>
            <a:miter lim="800000"/>
            <a:headEnd/>
            <a:tailEnd/>
          </a:ln>
        </p:spPr>
        <p:txBody>
          <a:bodyPr wrap="square">
            <a:spAutoFit/>
          </a:bodyPr>
          <a:lstStyle/>
          <a:p>
            <a:pPr marL="177800" lvl="1" algn="ctr">
              <a:lnSpc>
                <a:spcPct val="150000"/>
              </a:lnSpc>
              <a:defRPr/>
            </a:pPr>
            <a:r>
              <a:rPr lang="el-GR" sz="1600" b="1" dirty="0" smtClean="0">
                <a:latin typeface="Candara" panose="020E0502030303020204" pitchFamily="34" charset="0"/>
              </a:rPr>
              <a:t>Σύστημα Ενεργειακής Διαχείρισης </a:t>
            </a:r>
            <a:endParaRPr lang="en-US" sz="1600" b="1" dirty="0" smtClean="0">
              <a:latin typeface="Candara" panose="020E0502030303020204" pitchFamily="34" charset="0"/>
            </a:endParaRPr>
          </a:p>
        </p:txBody>
      </p:sp>
      <p:sp>
        <p:nvSpPr>
          <p:cNvPr id="22" name="Seta para a direita 21"/>
          <p:cNvSpPr/>
          <p:nvPr/>
        </p:nvSpPr>
        <p:spPr>
          <a:xfrm rot="16200000">
            <a:off x="4582670" y="5751010"/>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22"/>
          <p:cNvSpPr/>
          <p:nvPr/>
        </p:nvSpPr>
        <p:spPr>
          <a:xfrm rot="16200000">
            <a:off x="8589021" y="4100961"/>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2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7" name="Rechteck 19"/>
          <p:cNvSpPr/>
          <p:nvPr/>
        </p:nvSpPr>
        <p:spPr>
          <a:xfrm>
            <a:off x="0" y="2060848"/>
            <a:ext cx="48600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Επιλεγμένο σχέδιο ανακαίνισης</a:t>
            </a:r>
            <a:r>
              <a:rPr lang="en-GB" sz="1600" b="1" dirty="0" smtClean="0">
                <a:latin typeface="Candara" panose="020E0502030303020204" pitchFamily="34" charset="0"/>
              </a:rPr>
              <a:t> </a:t>
            </a:r>
            <a:endParaRPr lang="en-GB" sz="1600" b="1" dirty="0">
              <a:latin typeface="Candara" panose="020E0502030303020204" pitchFamily="34" charset="0"/>
            </a:endParaRPr>
          </a:p>
        </p:txBody>
      </p:sp>
      <p:pic>
        <p:nvPicPr>
          <p:cNvPr id="3" name="Εικόνα 2"/>
          <p:cNvPicPr>
            <a:picLocks noChangeAspect="1"/>
          </p:cNvPicPr>
          <p:nvPr/>
        </p:nvPicPr>
        <p:blipFill>
          <a:blip r:embed="rId6"/>
          <a:stretch>
            <a:fillRect/>
          </a:stretch>
        </p:blipFill>
        <p:spPr>
          <a:xfrm>
            <a:off x="49841" y="4457015"/>
            <a:ext cx="5170232" cy="1272091"/>
          </a:xfrm>
          <a:prstGeom prst="rect">
            <a:avLst/>
          </a:prstGeom>
        </p:spPr>
      </p:pic>
      <p:pic>
        <p:nvPicPr>
          <p:cNvPr id="28" name="Εικόνα 27"/>
          <p:cNvPicPr>
            <a:picLocks noChangeAspect="1"/>
          </p:cNvPicPr>
          <p:nvPr/>
        </p:nvPicPr>
        <p:blipFill>
          <a:blip r:embed="rId7"/>
          <a:stretch>
            <a:fillRect/>
          </a:stretch>
        </p:blipFill>
        <p:spPr>
          <a:xfrm>
            <a:off x="3563888" y="2875117"/>
            <a:ext cx="5520020" cy="1186601"/>
          </a:xfrm>
          <a:prstGeom prst="rect">
            <a:avLst/>
          </a:prstGeom>
        </p:spPr>
      </p:pic>
    </p:spTree>
    <p:extLst>
      <p:ext uri="{BB962C8B-B14F-4D97-AF65-F5344CB8AC3E}">
        <p14:creationId xmlns:p14="http://schemas.microsoft.com/office/powerpoint/2010/main" val="2277858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539552" y="2564904"/>
            <a:ext cx="7488832" cy="584775"/>
          </a:xfrm>
          <a:prstGeom prst="rect">
            <a:avLst/>
          </a:prstGeom>
          <a:noFill/>
          <a:ln w="38100" cmpd="dbl">
            <a:noFill/>
            <a:miter lim="800000"/>
            <a:headEnd/>
            <a:tailEnd/>
          </a:ln>
        </p:spPr>
        <p:txBody>
          <a:bodyPr wrap="square">
            <a:spAutoFit/>
          </a:bodyPr>
          <a:lstStyle/>
          <a:p>
            <a:r>
              <a:rPr lang="el-GR" sz="1600" dirty="0" smtClean="0"/>
              <a:t>Συνολικά η εξοικονόμιση ενέργειας που επιτυγχανεται  (ανακαίνιση  και ΑΠΕ) είναι 94%</a:t>
            </a:r>
            <a:endParaRPr lang="pt-PT" sz="1600" dirty="0"/>
          </a:p>
          <a:p>
            <a:r>
              <a:rPr lang="en-US" sz="1600" dirty="0" smtClean="0"/>
              <a:t>	</a:t>
            </a:r>
            <a:endParaRPr lang="en-US" sz="1600" dirty="0"/>
          </a:p>
        </p:txBody>
      </p:sp>
      <p:graphicFrame>
        <p:nvGraphicFramePr>
          <p:cNvPr id="4" name="Tabela 3"/>
          <p:cNvGraphicFramePr>
            <a:graphicFrameLocks noGrp="1"/>
          </p:cNvGraphicFramePr>
          <p:nvPr>
            <p:extLst>
              <p:ext uri="{D42A27DB-BD31-4B8C-83A1-F6EECF244321}">
                <p14:modId xmlns:p14="http://schemas.microsoft.com/office/powerpoint/2010/main" val="1333110022"/>
              </p:ext>
            </p:extLst>
          </p:nvPr>
        </p:nvGraphicFramePr>
        <p:xfrm>
          <a:off x="179386" y="2996952"/>
          <a:ext cx="8425063" cy="1282816"/>
        </p:xfrm>
        <a:graphic>
          <a:graphicData uri="http://schemas.openxmlformats.org/drawingml/2006/table">
            <a:tbl>
              <a:tblPr firstRow="1" firstCol="1" bandRow="1"/>
              <a:tblGrid>
                <a:gridCol w="1318812">
                  <a:extLst>
                    <a:ext uri="{9D8B030D-6E8A-4147-A177-3AD203B41FA5}">
                      <a16:colId xmlns:a16="http://schemas.microsoft.com/office/drawing/2014/main" xmlns="" val="20000"/>
                    </a:ext>
                  </a:extLst>
                </a:gridCol>
                <a:gridCol w="2001238">
                  <a:extLst>
                    <a:ext uri="{9D8B030D-6E8A-4147-A177-3AD203B41FA5}">
                      <a16:colId xmlns:a16="http://schemas.microsoft.com/office/drawing/2014/main" xmlns="" val="20001"/>
                    </a:ext>
                  </a:extLst>
                </a:gridCol>
                <a:gridCol w="2055064">
                  <a:extLst>
                    <a:ext uri="{9D8B030D-6E8A-4147-A177-3AD203B41FA5}">
                      <a16:colId xmlns:a16="http://schemas.microsoft.com/office/drawing/2014/main" xmlns="" val="20002"/>
                    </a:ext>
                  </a:extLst>
                </a:gridCol>
                <a:gridCol w="1131577">
                  <a:extLst>
                    <a:ext uri="{9D8B030D-6E8A-4147-A177-3AD203B41FA5}">
                      <a16:colId xmlns:a16="http://schemas.microsoft.com/office/drawing/2014/main" xmlns="" val="20003"/>
                    </a:ext>
                  </a:extLst>
                </a:gridCol>
                <a:gridCol w="1918372"/>
              </a:tblGrid>
              <a:tr h="792088">
                <a:tc>
                  <a:txBody>
                    <a:bodyPr/>
                    <a:lstStyle/>
                    <a:p>
                      <a:pPr algn="ctr">
                        <a:lnSpc>
                          <a:spcPct val="115000"/>
                        </a:lnSpc>
                        <a:spcAft>
                          <a:spcPts val="0"/>
                        </a:spcAft>
                      </a:pPr>
                      <a:r>
                        <a:rPr lang="en-GB" sz="14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Πρωτογενούς</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Ενέργειας</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Παραγωγή Πρωτογενούς Ενέργειας</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Ενεργειακή Παραγωγή</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t>
                      </a:r>
                      <a:endParaRPr lang="pt-PT"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Εναπομένουσα</a:t>
                      </a:r>
                      <a:r>
                        <a:rPr lang="en-US"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l-GR" sz="14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Πρωτογενής ενέργεια </a:t>
                      </a:r>
                    </a:p>
                    <a:p>
                      <a:pPr algn="ctr">
                        <a:lnSpc>
                          <a:spcPct val="115000"/>
                        </a:lnSpc>
                        <a:spcAft>
                          <a:spcPts val="0"/>
                        </a:spcAft>
                      </a:pPr>
                      <a:r>
                        <a:rPr lang="en-GB" sz="14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432048">
                <a:tc>
                  <a:txBody>
                    <a:bodyPr/>
                    <a:lstStyle/>
                    <a:p>
                      <a:pPr algn="just">
                        <a:lnSpc>
                          <a:spcPct val="115000"/>
                        </a:lnSpc>
                        <a:spcAft>
                          <a:spcPts val="0"/>
                        </a:spcAft>
                      </a:pPr>
                      <a:r>
                        <a:rPr lang="el-GR" sz="14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Σχέδιο ανακαίνισης Γ’</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38.467</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23.319</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61</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15.148</a:t>
                      </a:r>
                      <a:endParaRPr lang="pt-PT"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10001"/>
                  </a:ext>
                </a:extLst>
              </a:tr>
            </a:tbl>
          </a:graphicData>
        </a:graphic>
      </p:graphicFrame>
      <p:sp>
        <p:nvSpPr>
          <p:cNvPr id="5" name="CaixaDeTexto 4"/>
          <p:cNvSpPr txBox="1"/>
          <p:nvPr/>
        </p:nvSpPr>
        <p:spPr>
          <a:xfrm>
            <a:off x="69133" y="4313637"/>
            <a:ext cx="8967363" cy="2031325"/>
          </a:xfrm>
          <a:prstGeom prst="rect">
            <a:avLst/>
          </a:prstGeom>
          <a:noFill/>
        </p:spPr>
        <p:txBody>
          <a:bodyPr wrap="square" rtlCol="0">
            <a:spAutoFit/>
          </a:bodyPr>
          <a:lstStyle/>
          <a:p>
            <a:pPr algn="just"/>
            <a:r>
              <a:rPr lang="el-GR" sz="1400" dirty="0" smtClean="0"/>
              <a:t>Τα αποτελέσματα αξιολογήθηκαν επίσης από την άποψη της πρωτογενής ενέργειας και εκπομπών CO</a:t>
            </a:r>
            <a:r>
              <a:rPr lang="el-GR" sz="1400" baseline="-25000" dirty="0" smtClean="0"/>
              <a:t>2</a:t>
            </a:r>
            <a:r>
              <a:rPr lang="el-GR" sz="1400" dirty="0" smtClean="0"/>
              <a:t> λαμβάνοντας υπόψη τους ακόλουθους συντελεστές μετατροπής που λαμβάνονται από το ελληνικό κανονισμό για την ενεργειακή απόδοση των κτηρίων: </a:t>
            </a:r>
          </a:p>
          <a:p>
            <a:pPr algn="just"/>
            <a:endParaRPr lang="el-GR" sz="1400" dirty="0" smtClean="0"/>
          </a:p>
          <a:p>
            <a:pPr algn="just">
              <a:buFont typeface="Arial" pitchFamily="34" charset="0"/>
              <a:buChar char="•"/>
            </a:pPr>
            <a:r>
              <a:rPr lang="el-GR" sz="1400" dirty="0" smtClean="0"/>
              <a:t> ηλεκτρική ενέργεια σε πρωτογενή ενέργεια – 2,9</a:t>
            </a:r>
          </a:p>
          <a:p>
            <a:pPr algn="just">
              <a:buFont typeface="Arial" pitchFamily="34" charset="0"/>
              <a:buChar char="•"/>
            </a:pPr>
            <a:r>
              <a:rPr lang="el-GR" sz="1400" dirty="0" smtClean="0"/>
              <a:t> </a:t>
            </a:r>
            <a:r>
              <a:rPr lang="el-GR" sz="1400" dirty="0"/>
              <a:t>εκπομπές CO</a:t>
            </a:r>
            <a:r>
              <a:rPr lang="el-GR" sz="1400" baseline="-25000" dirty="0"/>
              <a:t>2</a:t>
            </a:r>
            <a:r>
              <a:rPr lang="el-GR" sz="1400" dirty="0"/>
              <a:t> </a:t>
            </a:r>
            <a:r>
              <a:rPr lang="el-GR" sz="1400" dirty="0" smtClean="0"/>
              <a:t>για την ηλεκτρική ενέργεια – 0,989 kg / </a:t>
            </a:r>
            <a:r>
              <a:rPr lang="el-GR" sz="1400" dirty="0" err="1" smtClean="0"/>
              <a:t>kWh</a:t>
            </a:r>
            <a:endParaRPr lang="el-GR" sz="1400" dirty="0" smtClean="0"/>
          </a:p>
          <a:p>
            <a:pPr algn="just">
              <a:buFont typeface="Arial" pitchFamily="34" charset="0"/>
              <a:buChar char="•"/>
            </a:pPr>
            <a:r>
              <a:rPr lang="el-GR" sz="1400" dirty="0" smtClean="0"/>
              <a:t> </a:t>
            </a:r>
            <a:r>
              <a:rPr lang="en-US" sz="1400" dirty="0" smtClean="0"/>
              <a:t>pellet </a:t>
            </a:r>
            <a:r>
              <a:rPr lang="el-GR" sz="1400" dirty="0" smtClean="0"/>
              <a:t>σε πρωτογενή ενέργεια – </a:t>
            </a:r>
            <a:r>
              <a:rPr lang="en-US" sz="1400" dirty="0" smtClean="0"/>
              <a:t>1</a:t>
            </a:r>
            <a:endParaRPr lang="el-GR" sz="1400" dirty="0"/>
          </a:p>
          <a:p>
            <a:pPr algn="just">
              <a:buFont typeface="Arial" pitchFamily="34" charset="0"/>
              <a:buChar char="•"/>
            </a:pPr>
            <a:r>
              <a:rPr lang="el-GR" sz="1400" dirty="0" smtClean="0"/>
              <a:t> </a:t>
            </a:r>
            <a:r>
              <a:rPr lang="el-GR" sz="1400" dirty="0"/>
              <a:t>εκπομπές CO</a:t>
            </a:r>
            <a:r>
              <a:rPr lang="el-GR" sz="1400" baseline="-25000" dirty="0"/>
              <a:t>2</a:t>
            </a:r>
            <a:r>
              <a:rPr lang="el-GR" sz="1400" dirty="0"/>
              <a:t> για </a:t>
            </a:r>
            <a:r>
              <a:rPr lang="en-US" sz="1400" dirty="0" smtClean="0"/>
              <a:t>pellet </a:t>
            </a:r>
            <a:r>
              <a:rPr lang="el-GR" sz="1400" dirty="0" smtClean="0"/>
              <a:t>– 0 </a:t>
            </a:r>
            <a:r>
              <a:rPr lang="el-GR" sz="1400" dirty="0" err="1"/>
              <a:t>kg</a:t>
            </a:r>
            <a:r>
              <a:rPr lang="el-GR" sz="1400" dirty="0"/>
              <a:t> / </a:t>
            </a:r>
            <a:r>
              <a:rPr lang="el-GR" sz="1400" dirty="0" err="1"/>
              <a:t>kWh</a:t>
            </a:r>
            <a:endParaRPr lang="en-GB" sz="1400" dirty="0"/>
          </a:p>
          <a:p>
            <a:pPr algn="just">
              <a:buFont typeface="Arial" pitchFamily="34" charset="0"/>
              <a:buChar char="•"/>
            </a:pPr>
            <a:endParaRPr lang="en-GB" sz="1400" dirty="0"/>
          </a:p>
        </p:txBody>
      </p:sp>
      <p:sp>
        <p:nvSpPr>
          <p:cNvPr id="20" name="Seta para a direita 19"/>
          <p:cNvSpPr/>
          <p:nvPr/>
        </p:nvSpPr>
        <p:spPr>
          <a:xfrm rot="10800000">
            <a:off x="8676456" y="3815060"/>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7"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spTree>
    <p:extLst>
      <p:ext uri="{BB962C8B-B14F-4D97-AF65-F5344CB8AC3E}">
        <p14:creationId xmlns:p14="http://schemas.microsoft.com/office/powerpoint/2010/main" val="38723197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a:spLocks noChangeArrowheads="1"/>
          </p:cNvSpPr>
          <p:nvPr/>
        </p:nvSpPr>
        <p:spPr bwMode="auto">
          <a:xfrm>
            <a:off x="925651" y="2636912"/>
            <a:ext cx="5904656" cy="584775"/>
          </a:xfrm>
          <a:prstGeom prst="rect">
            <a:avLst/>
          </a:prstGeom>
          <a:noFill/>
          <a:ln w="38100" cmpd="dbl">
            <a:noFill/>
            <a:miter lim="800000"/>
            <a:headEnd/>
            <a:tailEnd/>
          </a:ln>
        </p:spPr>
        <p:txBody>
          <a:bodyPr wrap="square">
            <a:spAutoFit/>
          </a:bodyPr>
          <a:lstStyle/>
          <a:p>
            <a:pPr algn="just"/>
            <a:r>
              <a:rPr lang="el-GR" sz="1600" dirty="0" smtClean="0"/>
              <a:t>Το σχέδιο ανακαίνισης  επιτυγχάνει  94</a:t>
            </a:r>
            <a:r>
              <a:rPr lang="en-GB" sz="1600" dirty="0" smtClean="0"/>
              <a:t>% </a:t>
            </a:r>
            <a:r>
              <a:rPr lang="el-GR" sz="1600" dirty="0" smtClean="0"/>
              <a:t> εξοικονόμηση πρωτογενούς ενέργειας</a:t>
            </a:r>
            <a:r>
              <a:rPr lang="en-GB" sz="1600" dirty="0" smtClean="0"/>
              <a:t> </a:t>
            </a:r>
            <a:r>
              <a:rPr lang="el-GR" sz="1600" dirty="0" smtClean="0"/>
              <a:t>και 79</a:t>
            </a:r>
            <a:r>
              <a:rPr lang="en-GB" sz="1600" dirty="0" smtClean="0"/>
              <a:t>%</a:t>
            </a:r>
            <a:r>
              <a:rPr lang="el-GR" sz="1600" dirty="0" smtClean="0"/>
              <a:t>  εξοικονόμηση ενκπομπών </a:t>
            </a:r>
            <a:r>
              <a:rPr lang="en-GB" sz="1600" dirty="0" smtClean="0"/>
              <a:t>CO</a:t>
            </a:r>
            <a:r>
              <a:rPr lang="en-GB" sz="1600" baseline="-25000" dirty="0" smtClean="0"/>
              <a:t>2</a:t>
            </a:r>
            <a:r>
              <a:rPr lang="el-GR" sz="1600" dirty="0" smtClean="0"/>
              <a:t>. </a:t>
            </a:r>
            <a:endParaRPr lang="en-US" sz="1600" dirty="0"/>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8"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20"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Συνολική Περιβαλλοντική Απόδοση</a:t>
            </a:r>
            <a:endParaRPr lang="en-GB" sz="1600" b="1" dirty="0">
              <a:latin typeface="Candara" panose="020E0502030303020204" pitchFamily="34" charset="0"/>
            </a:endParaRPr>
          </a:p>
        </p:txBody>
      </p:sp>
      <p:graphicFrame>
        <p:nvGraphicFramePr>
          <p:cNvPr id="21" name="Tabela 6"/>
          <p:cNvGraphicFramePr>
            <a:graphicFrameLocks noGrp="1"/>
          </p:cNvGraphicFramePr>
          <p:nvPr>
            <p:extLst>
              <p:ext uri="{D42A27DB-BD31-4B8C-83A1-F6EECF244321}">
                <p14:modId xmlns:p14="http://schemas.microsoft.com/office/powerpoint/2010/main" val="126602024"/>
              </p:ext>
            </p:extLst>
          </p:nvPr>
        </p:nvGraphicFramePr>
        <p:xfrm>
          <a:off x="998910" y="3500389"/>
          <a:ext cx="6214934" cy="2049622"/>
        </p:xfrm>
        <a:graphic>
          <a:graphicData uri="http://schemas.openxmlformats.org/drawingml/2006/table">
            <a:tbl>
              <a:tblPr firstRow="1" firstCol="1" bandRow="1"/>
              <a:tblGrid>
                <a:gridCol w="1412850">
                  <a:extLst>
                    <a:ext uri="{9D8B030D-6E8A-4147-A177-3AD203B41FA5}">
                      <a16:colId xmlns="" xmlns:a16="http://schemas.microsoft.com/office/drawing/2014/main" val="20000"/>
                    </a:ext>
                  </a:extLst>
                </a:gridCol>
                <a:gridCol w="1760772">
                  <a:extLst>
                    <a:ext uri="{9D8B030D-6E8A-4147-A177-3AD203B41FA5}">
                      <a16:colId xmlns="" xmlns:a16="http://schemas.microsoft.com/office/drawing/2014/main" val="20001"/>
                    </a:ext>
                  </a:extLst>
                </a:gridCol>
                <a:gridCol w="1767620">
                  <a:extLst>
                    <a:ext uri="{9D8B030D-6E8A-4147-A177-3AD203B41FA5}">
                      <a16:colId xmlns="" xmlns:a16="http://schemas.microsoft.com/office/drawing/2014/main" val="20002"/>
                    </a:ext>
                  </a:extLst>
                </a:gridCol>
                <a:gridCol w="1273692"/>
              </a:tblGrid>
              <a:tr h="477336">
                <a:tc>
                  <a:txBody>
                    <a:bodyPr/>
                    <a:lstStyle/>
                    <a:p>
                      <a:pPr algn="ctr">
                        <a:lnSpc>
                          <a:spcPct val="115000"/>
                        </a:lnSpc>
                        <a:spcAft>
                          <a:spcPts val="0"/>
                        </a:spcAft>
                      </a:pPr>
                      <a:r>
                        <a:rPr lang="en-GB" sz="1100"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 </a:t>
                      </a:r>
                      <a:endParaRPr lang="pt-P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Πρωτογενούς Ενέργειας</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Κατανάλωση Πρωτογενούς Ενέργειας</a:t>
                      </a:r>
                      <a:endParaRPr lang="pt-PT" sz="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kWh/m</a:t>
                      </a:r>
                      <a:r>
                        <a:rPr lang="en-GB" sz="1200" b="1" baseline="30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Εκπομπές</a:t>
                      </a:r>
                      <a:r>
                        <a:rPr lang="el-GR" sz="1200" b="1" baseline="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GB" sz="1200" b="1"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CO</a:t>
                      </a:r>
                      <a:r>
                        <a:rPr lang="en-GB" sz="1200" b="1" baseline="-25000" dirty="0" smtClean="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kg CO</a:t>
                      </a:r>
                      <a:r>
                        <a:rPr lang="en-GB" sz="1200" b="1" baseline="-25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a:t>
                      </a:r>
                      <a:r>
                        <a:rPr lang="en-GB" sz="12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/kWh</a:t>
                      </a:r>
                      <a:endParaRPr lang="pt-PT"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553117">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Αρχική</a:t>
                      </a:r>
                      <a:r>
                        <a:rPr lang="el-GR" sz="1200" b="1"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Κατάσταση </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r>
                        <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122</a:t>
                      </a:r>
                      <a:r>
                        <a:rPr lang="el-GR"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a:t>
                      </a:r>
                      <a:r>
                        <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195</a:t>
                      </a:r>
                      <a:endParaRPr lang="en-US" sz="1800" b="0" i="0" u="none" strike="noStrike" kern="1200" baseline="0" dirty="0" smtClean="0">
                        <a:solidFill>
                          <a:schemeClr val="tx1"/>
                        </a:solidFill>
                        <a:latin typeface="+mn-lt"/>
                        <a:ea typeface="+mn-ea"/>
                        <a:cs typeface="+mn-cs"/>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241</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673</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1"/>
                  </a:ext>
                </a:extLst>
              </a:tr>
              <a:tr h="463797">
                <a:tc>
                  <a:txBody>
                    <a:bodyPr/>
                    <a:lstStyle/>
                    <a:p>
                      <a:pPr algn="just">
                        <a:lnSpc>
                          <a:spcPct val="115000"/>
                        </a:lnSpc>
                        <a:spcAft>
                          <a:spcPts val="0"/>
                        </a:spcAft>
                      </a:pPr>
                      <a:r>
                        <a:rPr lang="el-GR" sz="1200" b="1" kern="1200" baseline="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Τελική κατάσταση</a:t>
                      </a:r>
                      <a:endParaRPr lang="pt-PT" sz="1200" b="1" kern="1200" baseline="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r>
                        <a:rPr lang="el-GR"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13.581</a:t>
                      </a:r>
                      <a:endParaRPr lang="en-US" sz="1200" kern="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26,8</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a:lnSpc>
                          <a:spcPct val="115000"/>
                        </a:lnSpc>
                        <a:spcAft>
                          <a:spcPts val="0"/>
                        </a:spcAft>
                      </a:pP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pt-PT"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314</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10004"/>
                  </a:ext>
                </a:extLst>
              </a:tr>
              <a:tr h="401772">
                <a:tc>
                  <a:txBody>
                    <a:bodyPr/>
                    <a:lstStyle/>
                    <a:p>
                      <a:pPr algn="just">
                        <a:lnSpc>
                          <a:spcPct val="115000"/>
                        </a:lnSpc>
                        <a:spcAft>
                          <a:spcPts val="0"/>
                        </a:spcAft>
                      </a:pPr>
                      <a:r>
                        <a:rPr lang="el-GR" sz="1200" b="1"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Εξοικονόμηση</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108.614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214,2</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a:lnSpc>
                          <a:spcPct val="115000"/>
                        </a:lnSpc>
                        <a:spcAft>
                          <a:spcPts val="0"/>
                        </a:spcAft>
                      </a:pPr>
                      <a:r>
                        <a:rPr lang="el-GR"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40.309</a:t>
                      </a:r>
                      <a:endParaRPr lang="pt-P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0007"/>
                  </a:ext>
                </a:extLst>
              </a:tr>
            </a:tbl>
          </a:graphicData>
        </a:graphic>
      </p:graphicFrame>
      <p:sp>
        <p:nvSpPr>
          <p:cNvPr id="22" name="Seta para a direita 15"/>
          <p:cNvSpPr/>
          <p:nvPr/>
        </p:nvSpPr>
        <p:spPr>
          <a:xfrm rot="10800000">
            <a:off x="7287103" y="5143658"/>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eta para a direita 16"/>
          <p:cNvSpPr/>
          <p:nvPr/>
        </p:nvSpPr>
        <p:spPr>
          <a:xfrm>
            <a:off x="574608" y="5177629"/>
            <a:ext cx="351043" cy="372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5486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18" name="Rectangle 2"/>
          <p:cNvSpPr>
            <a:spLocks noChangeArrowheads="1"/>
          </p:cNvSpPr>
          <p:nvPr/>
        </p:nvSpPr>
        <p:spPr bwMode="auto">
          <a:xfrm>
            <a:off x="5724127" y="2952657"/>
            <a:ext cx="3226605" cy="2679837"/>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SimSun" panose="02010600030101010101" pitchFamily="2" charset="-122"/>
              </a:defRPr>
            </a:lvl9pPr>
          </a:lstStyle>
          <a:p>
            <a:pPr marL="177800" indent="-177800">
              <a:spcBef>
                <a:spcPct val="0"/>
              </a:spcBef>
              <a:buSzPct val="45000"/>
              <a:defRPr/>
            </a:pPr>
            <a:r>
              <a:rPr lang="el-GR" altLang="el-GR" sz="1400" b="1" dirty="0" smtClean="0">
                <a:solidFill>
                  <a:schemeClr val="tx1"/>
                </a:solidFill>
              </a:rPr>
              <a:t>Αρχικό σχέδιο ανακαίνισης</a:t>
            </a:r>
            <a:r>
              <a:rPr lang="en-GB" altLang="el-GR" sz="1400" b="1" dirty="0" smtClean="0">
                <a:solidFill>
                  <a:schemeClr val="tx1"/>
                </a:solidFill>
              </a:rPr>
              <a:t>: </a:t>
            </a:r>
            <a:r>
              <a:rPr lang="el-GR" altLang="el-GR" sz="1400" dirty="0" smtClean="0">
                <a:solidFill>
                  <a:schemeClr val="tx1"/>
                </a:solidFill>
              </a:rPr>
              <a:t>κόστος </a:t>
            </a:r>
            <a:r>
              <a:rPr lang="en-GB" altLang="el-GR" sz="1400" dirty="0">
                <a:solidFill>
                  <a:schemeClr val="tx1"/>
                </a:solidFill>
              </a:rPr>
              <a:t>252,5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indent="-177800">
              <a:spcBef>
                <a:spcPct val="0"/>
              </a:spcBef>
              <a:buSzPct val="45000"/>
              <a:defRPr/>
            </a:pPr>
            <a:r>
              <a:rPr lang="en-US" altLang="el-GR" sz="1400" baseline="30000" dirty="0" smtClean="0">
                <a:solidFill>
                  <a:schemeClr val="tx1"/>
                </a:solidFill>
              </a:rPr>
              <a:t>		</a:t>
            </a:r>
            <a:r>
              <a:rPr lang="el-GR" altLang="el-GR" sz="1400" dirty="0">
                <a:solidFill>
                  <a:schemeClr val="tx1"/>
                </a:solidFill>
              </a:rPr>
              <a:t> </a:t>
            </a: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a:t>
            </a:r>
            <a:r>
              <a:rPr lang="el-GR" altLang="el-GR" sz="1400" dirty="0" err="1">
                <a:solidFill>
                  <a:schemeClr val="tx1"/>
                </a:solidFill>
              </a:rPr>
              <a:t>ενεργ</a:t>
            </a:r>
            <a:r>
              <a:rPr lang="el-GR" altLang="el-GR" sz="1400" dirty="0">
                <a:solidFill>
                  <a:schemeClr val="tx1"/>
                </a:solidFill>
              </a:rPr>
              <a:t> </a:t>
            </a:r>
            <a:r>
              <a:rPr lang="en-GB" altLang="el-GR" sz="1400" dirty="0" smtClean="0"/>
              <a:t>26,8 kWh/m</a:t>
            </a:r>
            <a:r>
              <a:rPr lang="en-GB" altLang="el-GR" sz="1400" baseline="30000" dirty="0" smtClean="0"/>
              <a:t>2</a:t>
            </a:r>
            <a:r>
              <a:rPr lang="en-GB" altLang="el-GR" sz="1400" dirty="0" smtClean="0">
                <a:solidFill>
                  <a:schemeClr val="tx1"/>
                </a:solidFill>
              </a:rPr>
              <a:t> </a:t>
            </a:r>
            <a:r>
              <a:rPr lang="en-GB" altLang="el-GR" sz="1400" dirty="0" smtClean="0"/>
              <a:t> </a:t>
            </a:r>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smtClean="0">
                <a:solidFill>
                  <a:schemeClr val="tx1"/>
                </a:solidFill>
              </a:rPr>
              <a:t>Σχέδιο ανακαίνισης Α’</a:t>
            </a:r>
            <a:r>
              <a:rPr lang="en-GB" altLang="el-GR" sz="1400" b="1" dirty="0" smtClean="0"/>
              <a:t>:</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177,5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smtClean="0">
                <a:solidFill>
                  <a:schemeClr val="tx1"/>
                </a:solidFill>
              </a:rPr>
              <a:t>καταν</a:t>
            </a:r>
            <a:r>
              <a:rPr lang="el-GR" altLang="el-GR" sz="1400" dirty="0" smtClean="0">
                <a:solidFill>
                  <a:schemeClr val="tx1"/>
                </a:solidFill>
              </a:rPr>
              <a:t>. </a:t>
            </a:r>
            <a:r>
              <a:rPr lang="el-GR" altLang="el-GR" sz="1400" dirty="0" err="1" smtClean="0">
                <a:solidFill>
                  <a:schemeClr val="tx1"/>
                </a:solidFill>
              </a:rPr>
              <a:t>πρωτογ</a:t>
            </a:r>
            <a:r>
              <a:rPr lang="el-GR" altLang="el-GR" sz="1400" dirty="0" smtClean="0">
                <a:solidFill>
                  <a:schemeClr val="tx1"/>
                </a:solidFill>
              </a:rPr>
              <a:t>. ενεργ. </a:t>
            </a:r>
            <a:r>
              <a:rPr lang="en-GB" altLang="el-GR" sz="1400" dirty="0"/>
              <a:t>27,6 </a:t>
            </a:r>
            <a:r>
              <a:rPr lang="en-GB" altLang="el-GR" sz="1400" dirty="0" smtClean="0"/>
              <a:t>kWh/m</a:t>
            </a:r>
            <a:r>
              <a:rPr lang="en-GB" altLang="el-GR" sz="1400" baseline="30000" dirty="0" smtClean="0"/>
              <a:t>2</a:t>
            </a:r>
            <a:endParaRPr lang="el-GR"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Β’</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153,8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ενεργ. </a:t>
            </a:r>
            <a:r>
              <a:rPr lang="en-US" altLang="el-GR" sz="1400" dirty="0">
                <a:solidFill>
                  <a:schemeClr val="tx1"/>
                </a:solidFill>
              </a:rPr>
              <a:t>28,9</a:t>
            </a:r>
            <a:r>
              <a:rPr lang="en-GB" altLang="el-GR" sz="1400" dirty="0" smtClean="0"/>
              <a:t> kWh/m</a:t>
            </a:r>
            <a:r>
              <a:rPr lang="en-GB" altLang="el-GR" sz="1400" baseline="30000" dirty="0" smtClean="0"/>
              <a:t>2</a:t>
            </a:r>
            <a:endParaRPr lang="en-GB" altLang="el-GR" sz="1400" dirty="0" smtClean="0"/>
          </a:p>
          <a:p>
            <a:pPr marL="177800" indent="-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b="1" dirty="0">
                <a:solidFill>
                  <a:schemeClr val="tx1"/>
                </a:solidFill>
              </a:rPr>
              <a:t>Σχέδιο ανακαίνισης </a:t>
            </a:r>
            <a:r>
              <a:rPr lang="el-GR" altLang="el-GR" sz="1400" b="1" dirty="0" smtClean="0">
                <a:solidFill>
                  <a:schemeClr val="tx1"/>
                </a:solidFill>
              </a:rPr>
              <a:t>Γ’</a:t>
            </a:r>
            <a:r>
              <a:rPr lang="en-GB" altLang="el-GR" sz="1400" dirty="0" smtClean="0"/>
              <a:t>: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a:solidFill>
                  <a:schemeClr val="tx1"/>
                </a:solidFill>
              </a:rPr>
              <a:t>κόστος </a:t>
            </a:r>
            <a:r>
              <a:rPr lang="en-GB" altLang="el-GR" sz="1400" dirty="0">
                <a:solidFill>
                  <a:schemeClr val="tx1"/>
                </a:solidFill>
              </a:rPr>
              <a:t>98,6 </a:t>
            </a:r>
            <a:r>
              <a:rPr lang="el-GR" altLang="el-GR" sz="1400" dirty="0" smtClean="0">
                <a:solidFill>
                  <a:schemeClr val="tx1"/>
                </a:solidFill>
              </a:rPr>
              <a:t>€/</a:t>
            </a:r>
            <a:r>
              <a:rPr lang="en-US" altLang="el-GR" sz="1400" dirty="0" smtClean="0">
                <a:solidFill>
                  <a:schemeClr val="tx1"/>
                </a:solidFill>
              </a:rPr>
              <a:t>m</a:t>
            </a:r>
            <a:r>
              <a:rPr lang="en-US" altLang="el-GR" sz="1400" baseline="30000" dirty="0" smtClean="0">
                <a:solidFill>
                  <a:schemeClr val="tx1"/>
                </a:solidFill>
              </a:rPr>
              <a:t>2 </a:t>
            </a:r>
          </a:p>
          <a:p>
            <a:pPr marL="177800">
              <a:spcBef>
                <a:spcPct val="0"/>
              </a:spcBef>
              <a:buSzPct val="45000"/>
              <a:tabLst>
                <a:tab pos="177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l-GR" sz="1400" dirty="0" err="1">
                <a:solidFill>
                  <a:schemeClr val="tx1"/>
                </a:solidFill>
              </a:rPr>
              <a:t>καταν</a:t>
            </a:r>
            <a:r>
              <a:rPr lang="el-GR" altLang="el-GR" sz="1400" dirty="0">
                <a:solidFill>
                  <a:schemeClr val="tx1"/>
                </a:solidFill>
              </a:rPr>
              <a:t>. </a:t>
            </a:r>
            <a:r>
              <a:rPr lang="el-GR" altLang="el-GR" sz="1400" dirty="0" err="1">
                <a:solidFill>
                  <a:schemeClr val="tx1"/>
                </a:solidFill>
              </a:rPr>
              <a:t>πρωτογ</a:t>
            </a:r>
            <a:r>
              <a:rPr lang="el-GR" altLang="el-GR" sz="1400" dirty="0">
                <a:solidFill>
                  <a:schemeClr val="tx1"/>
                </a:solidFill>
              </a:rPr>
              <a:t>. ενεργ. </a:t>
            </a:r>
            <a:r>
              <a:rPr lang="el-GR" altLang="el-GR" sz="1400" dirty="0" smtClean="0"/>
              <a:t>30</a:t>
            </a:r>
            <a:r>
              <a:rPr lang="en-GB" altLang="el-GR" sz="1400" dirty="0" smtClean="0"/>
              <a:t> kWh/m</a:t>
            </a:r>
            <a:r>
              <a:rPr lang="en-GB" altLang="el-GR" sz="1400" baseline="30000" dirty="0" smtClean="0"/>
              <a:t>2</a:t>
            </a:r>
            <a:endParaRPr lang="en-GB" altLang="el-GR" sz="1400" dirty="0" smtClean="0"/>
          </a:p>
        </p:txBody>
      </p:sp>
      <p:graphicFrame>
        <p:nvGraphicFramePr>
          <p:cNvPr id="14" name="Γράφημα 13"/>
          <p:cNvGraphicFramePr>
            <a:graphicFrameLocks/>
          </p:cNvGraphicFramePr>
          <p:nvPr>
            <p:extLst>
              <p:ext uri="{D42A27DB-BD31-4B8C-83A1-F6EECF244321}">
                <p14:modId xmlns:p14="http://schemas.microsoft.com/office/powerpoint/2010/main" val="73572514"/>
              </p:ext>
            </p:extLst>
          </p:nvPr>
        </p:nvGraphicFramePr>
        <p:xfrm>
          <a:off x="395536" y="2775613"/>
          <a:ext cx="5184576" cy="30673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906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smtClean="0"/>
              <a:t>Δημαρχείο</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sp>
        <p:nvSpPr>
          <p:cNvPr id="3" name="CaixaDeTexto 2"/>
          <p:cNvSpPr txBox="1"/>
          <p:nvPr/>
        </p:nvSpPr>
        <p:spPr>
          <a:xfrm>
            <a:off x="-11842" y="2837254"/>
            <a:ext cx="8962575" cy="1815882"/>
          </a:xfrm>
          <a:prstGeom prst="rect">
            <a:avLst/>
          </a:prstGeom>
          <a:noFill/>
        </p:spPr>
        <p:txBody>
          <a:bodyPr wrap="square" rtlCol="0">
            <a:spAutoFit/>
          </a:bodyPr>
          <a:lstStyle/>
          <a:p>
            <a:pPr lvl="0" algn="just"/>
            <a:r>
              <a:rPr lang="el-GR" sz="1600" dirty="0"/>
              <a:t>Το Δημαρχείο Αλίμου βρίσκεται κοντά στην ακτή και οι επάνω όροφοι βλέπουν στη θάλασσα. </a:t>
            </a:r>
            <a:r>
              <a:rPr lang="el-GR" sz="1600" dirty="0" smtClean="0"/>
              <a:t>Αποτελείται από πέντε ορόφους και ένα υπόγειο. Τα δύο πρώτα επίπεδα και το υπόγειο κατασκευάστηκαν το 1986, ενώ τα υπόλοιπα τρία προστέθηκαν το 1996. </a:t>
            </a:r>
          </a:p>
          <a:p>
            <a:pPr lvl="0" algn="just"/>
            <a:endParaRPr lang="el-GR" sz="1600" dirty="0" smtClean="0"/>
          </a:p>
          <a:p>
            <a:pPr lvl="0" algn="just"/>
            <a:r>
              <a:rPr lang="el-GR" sz="1600" dirty="0" smtClean="0"/>
              <a:t>Το </a:t>
            </a:r>
            <a:r>
              <a:rPr lang="el-GR" sz="1600" dirty="0"/>
              <a:t>κτήριο χρησιμοποιείται από τις 7:30 μέχρι τις 15:30 τις καθημερινές, εκτός από τον </a:t>
            </a:r>
            <a:r>
              <a:rPr lang="el-GR" sz="1600" dirty="0" smtClean="0"/>
              <a:t>4</a:t>
            </a:r>
            <a:r>
              <a:rPr lang="el-GR" sz="1600" baseline="30000" dirty="0" smtClean="0"/>
              <a:t>ο</a:t>
            </a:r>
            <a:r>
              <a:rPr lang="el-GR" sz="1600" dirty="0" smtClean="0"/>
              <a:t> όροφο </a:t>
            </a:r>
            <a:r>
              <a:rPr lang="el-GR" sz="1600" dirty="0"/>
              <a:t>που στεγάζει το γραφείο του Δημάρχου και χρησιμοποιείται από τις 7:30 μέχρι τις 17:30. Το κτήριο φιλοξενεί 78 εργαζόμενους και περίπου 130 επισκέπτες ημερησίως.</a:t>
            </a:r>
            <a:endParaRPr lang="en-GB" sz="1600" dirty="0"/>
          </a:p>
        </p:txBody>
      </p:sp>
    </p:spTree>
    <p:extLst>
      <p:ext uri="{BB962C8B-B14F-4D97-AF65-F5344CB8AC3E}">
        <p14:creationId xmlns:p14="http://schemas.microsoft.com/office/powerpoint/2010/main" val="31186472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2060848"/>
            <a:ext cx="658822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Κόστος επεμβάσεων</a:t>
            </a:r>
            <a:endParaRPr lang="en-GB" sz="1200" b="1" dirty="0">
              <a:latin typeface="Candara" panose="020E0502030303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577290285"/>
              </p:ext>
            </p:extLst>
          </p:nvPr>
        </p:nvGraphicFramePr>
        <p:xfrm>
          <a:off x="1547664" y="2604628"/>
          <a:ext cx="5862024" cy="2346188"/>
        </p:xfrm>
        <a:graphic>
          <a:graphicData uri="http://schemas.openxmlformats.org/drawingml/2006/table">
            <a:tbl>
              <a:tblPr/>
              <a:tblGrid>
                <a:gridCol w="3999073"/>
                <a:gridCol w="1862951"/>
              </a:tblGrid>
              <a:tr h="479980">
                <a:tc>
                  <a:txBody>
                    <a:bodyPr/>
                    <a:lstStyle/>
                    <a:p>
                      <a:pPr algn="just">
                        <a:lnSpc>
                          <a:spcPct val="130000"/>
                        </a:lnSpc>
                        <a:spcBef>
                          <a:spcPts val="100"/>
                        </a:spcBef>
                        <a:spcAft>
                          <a:spcPts val="100"/>
                        </a:spcAft>
                      </a:pPr>
                      <a:r>
                        <a:rPr lang="el-GR" sz="1400" b="1" dirty="0">
                          <a:solidFill>
                            <a:srgbClr val="FFFFFF"/>
                          </a:solidFill>
                          <a:latin typeface="+mn-lt"/>
                          <a:ea typeface="MS Mincho"/>
                          <a:cs typeface="Times New Roman"/>
                        </a:rPr>
                        <a:t>ΕΠΕΝΔΥΣΕΙΣ</a:t>
                      </a:r>
                      <a:endParaRPr lang="el-GR" sz="1400" dirty="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r">
                        <a:lnSpc>
                          <a:spcPct val="130000"/>
                        </a:lnSpc>
                        <a:spcBef>
                          <a:spcPts val="100"/>
                        </a:spcBef>
                        <a:spcAft>
                          <a:spcPts val="100"/>
                        </a:spcAft>
                      </a:pPr>
                      <a:r>
                        <a:rPr lang="pt-PT" sz="1400" b="1">
                          <a:solidFill>
                            <a:srgbClr val="FFFFFF"/>
                          </a:solidFill>
                          <a:latin typeface="+mn-lt"/>
                          <a:ea typeface="MS Mincho"/>
                          <a:cs typeface="Arial"/>
                        </a:rPr>
                        <a:t>€</a:t>
                      </a:r>
                      <a:endParaRPr lang="el-GR" sz="1400">
                        <a:latin typeface="+mn-lt"/>
                        <a:ea typeface="Calibri"/>
                        <a:cs typeface="Times New Roman"/>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64120">
                <a:tc>
                  <a:txBody>
                    <a:bodyPr/>
                    <a:lstStyle/>
                    <a:p>
                      <a:pPr marL="0" marR="0" algn="just">
                        <a:lnSpc>
                          <a:spcPct val="130000"/>
                        </a:lnSpc>
                        <a:spcBef>
                          <a:spcPts val="100"/>
                        </a:spcBef>
                        <a:spcAft>
                          <a:spcPts val="100"/>
                        </a:spcAft>
                      </a:pPr>
                      <a:r>
                        <a:rPr lang="en-US" sz="1200" b="1" dirty="0">
                          <a:effectLst/>
                          <a:latin typeface="Arial" panose="020B0604020202020204" pitchFamily="34" charset="0"/>
                          <a:ea typeface="MS Mincho"/>
                          <a:cs typeface="Times New Roman" panose="02020603050405020304" pitchFamily="18" charset="0"/>
                        </a:rPr>
                        <a:t>HVAC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pt-PT" sz="1200" b="0" dirty="0">
                          <a:effectLst/>
                          <a:latin typeface="Arial" panose="020B0604020202020204" pitchFamily="34" charset="0"/>
                          <a:ea typeface="MS Mincho"/>
                          <a:cs typeface="Arial" panose="020B0604020202020204" pitchFamily="34" charset="0"/>
                        </a:rPr>
                        <a:t>18.881</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en-GB" sz="1200" b="1" dirty="0" err="1">
                          <a:effectLst/>
                          <a:latin typeface="Arial" panose="020B0604020202020204" pitchFamily="34" charset="0"/>
                          <a:ea typeface="MS Mincho"/>
                          <a:cs typeface="Times New Roman" panose="02020603050405020304" pitchFamily="18" charset="0"/>
                        </a:rPr>
                        <a:t>Συστ</a:t>
                      </a:r>
                      <a:r>
                        <a:rPr lang="el-GR" sz="1200" b="1" dirty="0" err="1">
                          <a:effectLst/>
                          <a:latin typeface="Arial" panose="020B0604020202020204" pitchFamily="34" charset="0"/>
                          <a:ea typeface="MS Mincho"/>
                          <a:cs typeface="Times New Roman" panose="02020603050405020304" pitchFamily="18" charset="0"/>
                        </a:rPr>
                        <a:t>ήματα</a:t>
                      </a:r>
                      <a:r>
                        <a:rPr lang="el-GR" sz="1200" b="1" dirty="0">
                          <a:effectLst/>
                          <a:latin typeface="Arial" panose="020B0604020202020204" pitchFamily="34" charset="0"/>
                          <a:ea typeface="MS Mincho"/>
                          <a:cs typeface="Times New Roman" panose="02020603050405020304" pitchFamily="18" charset="0"/>
                        </a:rPr>
                        <a:t> φωτισμού</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pt-PT" sz="1200" b="0" dirty="0">
                          <a:effectLst/>
                          <a:latin typeface="Arial" panose="020B0604020202020204" pitchFamily="34" charset="0"/>
                          <a:ea typeface="MS Mincho"/>
                          <a:cs typeface="Arial" panose="020B0604020202020204" pitchFamily="34" charset="0"/>
                        </a:rPr>
                        <a:t>2.645</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64120">
                <a:tc>
                  <a:txBody>
                    <a:bodyPr/>
                    <a:lstStyle/>
                    <a:p>
                      <a:pPr marL="0" marR="0" algn="just">
                        <a:lnSpc>
                          <a:spcPct val="130000"/>
                        </a:lnSpc>
                        <a:spcBef>
                          <a:spcPts val="100"/>
                        </a:spcBef>
                        <a:spcAft>
                          <a:spcPts val="100"/>
                        </a:spcAft>
                      </a:pPr>
                      <a:r>
                        <a:rPr lang="en-GB" sz="1200" b="1" dirty="0" err="1">
                          <a:effectLst/>
                          <a:latin typeface="Arial" panose="020B0604020202020204" pitchFamily="34" charset="0"/>
                          <a:ea typeface="MS Mincho"/>
                          <a:cs typeface="Times New Roman" panose="02020603050405020304" pitchFamily="18" charset="0"/>
                        </a:rPr>
                        <a:t>Αν</a:t>
                      </a:r>
                      <a:r>
                        <a:rPr lang="en-GB" sz="1200" b="1" dirty="0">
                          <a:effectLst/>
                          <a:latin typeface="Arial" panose="020B0604020202020204" pitchFamily="34" charset="0"/>
                          <a:ea typeface="MS Mincho"/>
                          <a:cs typeface="Times New Roman" panose="02020603050405020304" pitchFamily="18" charset="0"/>
                        </a:rPr>
                        <a:t>ανε</a:t>
                      </a:r>
                      <a:r>
                        <a:rPr lang="el-GR" sz="1200" b="1" dirty="0" err="1">
                          <a:effectLst/>
                          <a:latin typeface="Arial" panose="020B0604020202020204" pitchFamily="34" charset="0"/>
                          <a:ea typeface="MS Mincho"/>
                          <a:cs typeface="Times New Roman" panose="02020603050405020304" pitchFamily="18" charset="0"/>
                        </a:rPr>
                        <a:t>ώσιμες</a:t>
                      </a:r>
                      <a:r>
                        <a:rPr lang="el-GR" sz="1200" b="1" dirty="0">
                          <a:effectLst/>
                          <a:latin typeface="Arial" panose="020B0604020202020204" pitchFamily="34" charset="0"/>
                          <a:ea typeface="MS Mincho"/>
                          <a:cs typeface="Times New Roman" panose="02020603050405020304" pitchFamily="18" charset="0"/>
                        </a:rPr>
                        <a:t> ενέργειες</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pt-PT" sz="1200" b="0" dirty="0">
                          <a:effectLst/>
                          <a:latin typeface="Arial" panose="020B0604020202020204" pitchFamily="34" charset="0"/>
                          <a:ea typeface="MS Mincho"/>
                          <a:cs typeface="Arial" panose="020B0604020202020204" pitchFamily="34" charset="0"/>
                        </a:rPr>
                        <a:t>9.840</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el-GR" sz="1200" b="1" dirty="0">
                          <a:effectLst/>
                          <a:latin typeface="Arial" panose="020B0604020202020204" pitchFamily="34" charset="0"/>
                          <a:ea typeface="MS Mincho"/>
                          <a:cs typeface="Arial" panose="020B0604020202020204" pitchFamily="34" charset="0"/>
                        </a:rPr>
                        <a:t>Νυχτερινός αερισμός</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en-US" sz="1200" b="0" dirty="0">
                          <a:effectLst/>
                          <a:latin typeface="Arial" panose="020B0604020202020204" pitchFamily="34" charset="0"/>
                          <a:ea typeface="MS Mincho"/>
                          <a:cs typeface="Arial" panose="020B0604020202020204" pitchFamily="34" charset="0"/>
                        </a:rPr>
                        <a:t>4.920</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64120">
                <a:tc>
                  <a:txBody>
                    <a:bodyPr/>
                    <a:lstStyle/>
                    <a:p>
                      <a:pPr marL="0" marR="0" algn="just">
                        <a:lnSpc>
                          <a:spcPct val="130000"/>
                        </a:lnSpc>
                        <a:spcBef>
                          <a:spcPts val="100"/>
                        </a:spcBef>
                        <a:spcAft>
                          <a:spcPts val="100"/>
                        </a:spcAft>
                      </a:pPr>
                      <a:r>
                        <a:rPr lang="pt-PT" sz="1200" b="1" dirty="0">
                          <a:effectLst/>
                          <a:latin typeface="Arial" panose="020B0604020202020204" pitchFamily="34" charset="0"/>
                          <a:ea typeface="MS Mincho"/>
                          <a:cs typeface="Arial" panose="020B0604020202020204" pitchFamily="34" charset="0"/>
                        </a:rPr>
                        <a:t>Σ</a:t>
                      </a:r>
                      <a:r>
                        <a:rPr lang="el-GR" sz="1200" b="1" dirty="0" err="1">
                          <a:effectLst/>
                          <a:latin typeface="Arial" panose="020B0604020202020204" pitchFamily="34" charset="0"/>
                          <a:ea typeface="MS Mincho"/>
                          <a:cs typeface="Arial" panose="020B0604020202020204" pitchFamily="34" charset="0"/>
                        </a:rPr>
                        <a:t>ύστημα</a:t>
                      </a:r>
                      <a:r>
                        <a:rPr lang="el-GR" sz="1200" b="1" dirty="0">
                          <a:effectLst/>
                          <a:latin typeface="Arial" panose="020B0604020202020204" pitchFamily="34" charset="0"/>
                          <a:ea typeface="MS Mincho"/>
                          <a:cs typeface="Arial" panose="020B0604020202020204" pitchFamily="34" charset="0"/>
                        </a:rPr>
                        <a:t> ελέγχου</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r">
                        <a:lnSpc>
                          <a:spcPct val="130000"/>
                        </a:lnSpc>
                        <a:spcBef>
                          <a:spcPts val="100"/>
                        </a:spcBef>
                        <a:spcAft>
                          <a:spcPts val="100"/>
                        </a:spcAft>
                      </a:pPr>
                      <a:r>
                        <a:rPr lang="pt-PT" sz="1200" b="0" dirty="0">
                          <a:effectLst/>
                          <a:latin typeface="Arial" panose="020B0604020202020204" pitchFamily="34" charset="0"/>
                          <a:ea typeface="MS Mincho"/>
                          <a:cs typeface="Arial" panose="020B0604020202020204" pitchFamily="34" charset="0"/>
                        </a:rPr>
                        <a:t>3.702</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64120">
                <a:tc>
                  <a:txBody>
                    <a:bodyPr/>
                    <a:lstStyle/>
                    <a:p>
                      <a:pPr marL="0" marR="0" algn="just">
                        <a:lnSpc>
                          <a:spcPct val="130000"/>
                        </a:lnSpc>
                        <a:spcBef>
                          <a:spcPts val="100"/>
                        </a:spcBef>
                        <a:spcAft>
                          <a:spcPts val="100"/>
                        </a:spcAft>
                      </a:pPr>
                      <a:r>
                        <a:rPr lang="pt-PT" sz="1200" b="1" dirty="0">
                          <a:effectLst/>
                          <a:latin typeface="Arial" panose="020B0604020202020204" pitchFamily="34" charset="0"/>
                          <a:ea typeface="MS Mincho"/>
                          <a:cs typeface="Arial" panose="020B0604020202020204" pitchFamily="34" charset="0"/>
                        </a:rPr>
                        <a:t>Συνολικ</a:t>
                      </a:r>
                      <a:r>
                        <a:rPr lang="el-GR" sz="1200" b="1" dirty="0">
                          <a:effectLst/>
                          <a:latin typeface="Arial" panose="020B0604020202020204" pitchFamily="34" charset="0"/>
                          <a:ea typeface="MS Mincho"/>
                          <a:cs typeface="Arial" panose="020B0604020202020204" pitchFamily="34" charset="0"/>
                        </a:rPr>
                        <a:t>ή επένδυση</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r">
                        <a:lnSpc>
                          <a:spcPct val="130000"/>
                        </a:lnSpc>
                        <a:spcBef>
                          <a:spcPts val="100"/>
                        </a:spcBef>
                        <a:spcAft>
                          <a:spcPts val="100"/>
                        </a:spcAft>
                      </a:pPr>
                      <a:r>
                        <a:rPr lang="pt-PT" sz="1200" b="0" dirty="0">
                          <a:effectLst/>
                          <a:latin typeface="Arial" panose="020B0604020202020204" pitchFamily="34" charset="0"/>
                          <a:ea typeface="MS Mincho"/>
                          <a:cs typeface="Arial" panose="020B0604020202020204" pitchFamily="34" charset="0"/>
                        </a:rPr>
                        <a:t>39.988</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1488">
                <a:tc gridSpan="2">
                  <a:txBody>
                    <a:bodyPr/>
                    <a:lstStyle/>
                    <a:p>
                      <a:pPr algn="just">
                        <a:lnSpc>
                          <a:spcPct val="130000"/>
                        </a:lnSpc>
                        <a:spcAft>
                          <a:spcPts val="0"/>
                        </a:spcAft>
                      </a:pPr>
                      <a:r>
                        <a:rPr lang="el-GR" sz="1200" b="1" i="1" dirty="0">
                          <a:solidFill>
                            <a:srgbClr val="0765AF"/>
                          </a:solidFill>
                          <a:latin typeface="+mn-lt"/>
                          <a:ea typeface="MS Mincho"/>
                          <a:cs typeface="Arial"/>
                        </a:rPr>
                        <a:t>Στα ποσά συμπεριλαμβάνεται ΦΠΑ 23%.</a:t>
                      </a:r>
                      <a:endParaRPr lang="el-GR" sz="1200" dirty="0">
                        <a:latin typeface="+mn-lt"/>
                        <a:ea typeface="Calibri"/>
                        <a:cs typeface="Times New Roman"/>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hMerge="1">
                  <a:txBody>
                    <a:bodyPr/>
                    <a:lstStyle/>
                    <a:p>
                      <a:endParaRPr lang="el-GR"/>
                    </a:p>
                  </a:txBody>
                  <a:tcPr/>
                </a:tc>
              </a:tr>
            </a:tbl>
          </a:graphicData>
        </a:graphic>
      </p:graphicFrame>
      <p:sp>
        <p:nvSpPr>
          <p:cNvPr id="15"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6"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
        <p:nvSpPr>
          <p:cNvPr id="301057" name="Rectangle 1"/>
          <p:cNvSpPr>
            <a:spLocks noChangeArrowheads="1"/>
          </p:cNvSpPr>
          <p:nvPr/>
        </p:nvSpPr>
        <p:spPr bwMode="auto">
          <a:xfrm>
            <a:off x="1475656" y="5066600"/>
            <a:ext cx="597666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1400" dirty="0">
                <a:latin typeface="Arial" pitchFamily="34" charset="0"/>
                <a:ea typeface="Calibri" pitchFamily="34" charset="0"/>
                <a:cs typeface="Arial" pitchFamily="34" charset="0"/>
              </a:rPr>
              <a:t>Το κόστος των επεμβάσεων που εξαιρούνται ανέρχεται σε 38.007 € για την εξωτερική μόνωση και σε 50.000 € για την αντικατάσταση των παραθύρων.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33035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115616" y="2924944"/>
            <a:ext cx="7480395" cy="338554"/>
          </a:xfrm>
          <a:prstGeom prst="rect">
            <a:avLst/>
          </a:prstGeom>
          <a:noFill/>
        </p:spPr>
        <p:txBody>
          <a:bodyPr wrap="square" rtlCol="0">
            <a:spAutoFit/>
          </a:bodyPr>
          <a:lstStyle/>
          <a:p>
            <a:pPr algn="just"/>
            <a:r>
              <a:rPr lang="el-GR" sz="1600" dirty="0" smtClean="0"/>
              <a:t>Ο επόμενος πίνακας παρουσιάζει την συνολική αξιολόγηση του σχεδίου ανακαίνισης. </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1893046503"/>
              </p:ext>
            </p:extLst>
          </p:nvPr>
        </p:nvGraphicFramePr>
        <p:xfrm>
          <a:off x="2123728" y="3429000"/>
          <a:ext cx="5184576" cy="2191876"/>
        </p:xfrm>
        <a:graphic>
          <a:graphicData uri="http://schemas.openxmlformats.org/drawingml/2006/table">
            <a:tbl>
              <a:tblPr/>
              <a:tblGrid>
                <a:gridCol w="3153040"/>
                <a:gridCol w="2031536"/>
              </a:tblGrid>
              <a:tr h="504056">
                <a:tc>
                  <a:txBody>
                    <a:bodyPr/>
                    <a:lstStyle/>
                    <a:p>
                      <a:pPr algn="just">
                        <a:lnSpc>
                          <a:spcPct val="130000"/>
                        </a:lnSpc>
                        <a:spcBef>
                          <a:spcPts val="100"/>
                        </a:spcBef>
                        <a:spcAft>
                          <a:spcPts val="100"/>
                        </a:spcAft>
                      </a:pPr>
                      <a:endParaRPr lang="el-GR" sz="1400" dirty="0">
                        <a:latin typeface="Arial"/>
                        <a:ea typeface="Calibri"/>
                        <a:cs typeface="Arial"/>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c>
                  <a:txBody>
                    <a:bodyPr/>
                    <a:lstStyle/>
                    <a:p>
                      <a:pPr algn="ctr">
                        <a:lnSpc>
                          <a:spcPct val="130000"/>
                        </a:lnSpc>
                        <a:spcBef>
                          <a:spcPts val="100"/>
                        </a:spcBef>
                        <a:spcAft>
                          <a:spcPts val="100"/>
                        </a:spcAft>
                      </a:pPr>
                      <a:r>
                        <a:rPr lang="it-IT" sz="1400" b="1" dirty="0">
                          <a:solidFill>
                            <a:srgbClr val="FFFFFF"/>
                          </a:solidFill>
                          <a:latin typeface="+mn-lt"/>
                          <a:ea typeface="Calibri"/>
                          <a:cs typeface="Arial"/>
                        </a:rPr>
                        <a:t>ΣΧΕΔΙΟ </a:t>
                      </a:r>
                      <a:r>
                        <a:rPr lang="el-GR" sz="1400" b="1" dirty="0">
                          <a:solidFill>
                            <a:srgbClr val="FFFFFF"/>
                          </a:solidFill>
                          <a:latin typeface="+mn-lt"/>
                          <a:ea typeface="Calibri"/>
                          <a:cs typeface="Arial"/>
                        </a:rPr>
                        <a:t>Γ΄</a:t>
                      </a:r>
                      <a:endParaRPr lang="el-GR" sz="1400" dirty="0">
                        <a:latin typeface="+mn-lt"/>
                        <a:ea typeface="Calibri"/>
                        <a:cs typeface="Times New Roman"/>
                      </a:endParaRPr>
                    </a:p>
                  </a:txBody>
                  <a:tcPr marL="67038" marR="67038"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6184B6"/>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err="1" smtClean="0">
                          <a:solidFill>
                            <a:schemeClr val="tx1"/>
                          </a:solidFill>
                          <a:latin typeface="+mn-lt"/>
                          <a:ea typeface="+mn-ea"/>
                          <a:cs typeface="+mn-cs"/>
                        </a:rPr>
                        <a:t>όμηση</a:t>
                      </a:r>
                      <a:r>
                        <a:rPr lang="el-GR" sz="1400" b="1" kern="1200" dirty="0" smtClean="0">
                          <a:solidFill>
                            <a:schemeClr val="tx1"/>
                          </a:solidFill>
                          <a:latin typeface="+mn-lt"/>
                          <a:ea typeface="+mn-ea"/>
                          <a:cs typeface="+mn-cs"/>
                        </a:rPr>
                        <a:t> πρωτογενούς ενέργειας (</a:t>
                      </a:r>
                      <a:r>
                        <a:rPr lang="pt-PT" sz="1400" b="1" kern="1200" dirty="0" smtClean="0">
                          <a:solidFill>
                            <a:schemeClr val="tx1"/>
                          </a:solidFill>
                          <a:latin typeface="+mn-lt"/>
                          <a:ea typeface="+mn-ea"/>
                          <a:cs typeface="+mn-cs"/>
                        </a:rPr>
                        <a:t>kWh/</a:t>
                      </a:r>
                      <a:r>
                        <a:rPr lang="el-GR" sz="1400" b="1" kern="1200" dirty="0" smtClean="0">
                          <a:solidFill>
                            <a:schemeClr val="tx1"/>
                          </a:solidFill>
                          <a:latin typeface="+mn-lt"/>
                          <a:ea typeface="+mn-ea"/>
                          <a:cs typeface="+mn-cs"/>
                        </a:rPr>
                        <a:t>έτος</a:t>
                      </a:r>
                      <a:r>
                        <a:rPr lang="pt-PT" sz="1400" b="1" kern="1200" dirty="0" smtClean="0">
                          <a:solidFill>
                            <a:schemeClr val="tx1"/>
                          </a:solidFill>
                          <a:latin typeface="+mn-lt"/>
                          <a:ea typeface="+mn-ea"/>
                          <a:cs typeface="+mn-cs"/>
                        </a:rPr>
                        <a:t>)</a:t>
                      </a:r>
                      <a:endParaRPr lang="el-GR" sz="1400" b="1" kern="1200" dirty="0" smtClean="0">
                        <a:solidFill>
                          <a:schemeClr val="tx1"/>
                        </a:solidFill>
                        <a:latin typeface="+mn-lt"/>
                        <a:ea typeface="+mn-ea"/>
                        <a:cs typeface="+mn-cs"/>
                      </a:endParaRP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107.047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Κ</a:t>
                      </a:r>
                      <a:r>
                        <a:rPr lang="el-GR" sz="1400" b="1" kern="1200" dirty="0" smtClean="0">
                          <a:solidFill>
                            <a:schemeClr val="tx1"/>
                          </a:solidFill>
                          <a:latin typeface="+mn-lt"/>
                          <a:ea typeface="+mn-ea"/>
                          <a:cs typeface="+mn-cs"/>
                        </a:rPr>
                        <a:t>όστος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39.988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pt-PT" sz="1400" b="1" kern="1200" dirty="0" smtClean="0">
                          <a:solidFill>
                            <a:schemeClr val="tx1"/>
                          </a:solidFill>
                          <a:latin typeface="+mn-lt"/>
                          <a:ea typeface="+mn-ea"/>
                          <a:cs typeface="+mn-cs"/>
                        </a:rPr>
                        <a:t>Εξοικον</a:t>
                      </a:r>
                      <a:r>
                        <a:rPr lang="el-GR" sz="1400" b="1" kern="1200" dirty="0" smtClean="0">
                          <a:solidFill>
                            <a:schemeClr val="tx1"/>
                          </a:solidFill>
                          <a:latin typeface="+mn-lt"/>
                          <a:ea typeface="+mn-ea"/>
                          <a:cs typeface="+mn-cs"/>
                        </a:rPr>
                        <a:t>όμηση (</a:t>
                      </a:r>
                      <a:r>
                        <a:rPr lang="pt-PT" sz="1400" b="1" kern="1200" dirty="0" smtClean="0">
                          <a:solidFill>
                            <a:schemeClr val="tx1"/>
                          </a:solidFill>
                          <a:latin typeface="+mn-lt"/>
                          <a:ea typeface="+mn-ea"/>
                          <a:cs typeface="+mn-cs"/>
                        </a:rPr>
                        <a:t>€/</a:t>
                      </a:r>
                      <a:r>
                        <a:rPr lang="el-GR" sz="1400" b="1" kern="1200" dirty="0" smtClean="0">
                          <a:solidFill>
                            <a:schemeClr val="tx1"/>
                          </a:solidFill>
                          <a:latin typeface="+mn-lt"/>
                          <a:ea typeface="+mn-ea"/>
                          <a:cs typeface="+mn-cs"/>
                        </a:rPr>
                        <a:t>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4.667</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Χρόνος απόσβεσης (έτη)</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8</a:t>
                      </a:r>
                      <a:r>
                        <a:rPr lang="it-IT" sz="1400" dirty="0">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9AB0D0"/>
                    </a:solidFill>
                  </a:tcPr>
                </a:tc>
              </a:tr>
              <a:tr h="283271">
                <a:tc>
                  <a:txBody>
                    <a:bodyPr/>
                    <a:lstStyle/>
                    <a:p>
                      <a:pPr algn="l">
                        <a:lnSpc>
                          <a:spcPct val="130000"/>
                        </a:lnSpc>
                        <a:spcBef>
                          <a:spcPts val="100"/>
                        </a:spcBef>
                        <a:spcAft>
                          <a:spcPts val="100"/>
                        </a:spcAft>
                      </a:pPr>
                      <a:r>
                        <a:rPr lang="el-GR" sz="1400" b="1" kern="1200" dirty="0" smtClean="0">
                          <a:solidFill>
                            <a:schemeClr val="tx1"/>
                          </a:solidFill>
                          <a:latin typeface="+mn-lt"/>
                          <a:ea typeface="+mn-ea"/>
                          <a:cs typeface="+mn-cs"/>
                        </a:rPr>
                        <a:t>Μείωση εκπομπών </a:t>
                      </a:r>
                      <a:r>
                        <a:rPr lang="en-GB" sz="1400" b="1" kern="1200" dirty="0" smtClean="0">
                          <a:solidFill>
                            <a:schemeClr val="tx1"/>
                          </a:solidFill>
                          <a:latin typeface="+mn-lt"/>
                          <a:ea typeface="+mn-ea"/>
                          <a:cs typeface="+mn-cs"/>
                        </a:rPr>
                        <a:t>CO</a:t>
                      </a:r>
                      <a:r>
                        <a:rPr lang="el-GR" sz="1400" b="1" kern="1200" baseline="-25000" dirty="0" smtClean="0">
                          <a:solidFill>
                            <a:schemeClr val="tx1"/>
                          </a:solidFill>
                          <a:latin typeface="+mn-lt"/>
                          <a:ea typeface="+mn-ea"/>
                          <a:cs typeface="+mn-cs"/>
                        </a:rPr>
                        <a:t>2</a:t>
                      </a:r>
                      <a:r>
                        <a:rPr lang="el-GR" sz="1400" b="1" kern="1200" dirty="0" smtClean="0">
                          <a:solidFill>
                            <a:schemeClr val="tx1"/>
                          </a:solidFill>
                          <a:latin typeface="+mn-lt"/>
                          <a:ea typeface="+mn-ea"/>
                          <a:cs typeface="+mn-cs"/>
                        </a:rPr>
                        <a:t> (τόνοι/έτος)</a:t>
                      </a:r>
                    </a:p>
                  </a:txBody>
                  <a:tcPr marL="67038" marR="67038"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0" marR="0" algn="ctr">
                        <a:lnSpc>
                          <a:spcPct val="130000"/>
                        </a:lnSpc>
                        <a:spcBef>
                          <a:spcPts val="100"/>
                        </a:spcBef>
                        <a:spcAft>
                          <a:spcPts val="100"/>
                        </a:spcAft>
                      </a:pPr>
                      <a:r>
                        <a:rPr lang="en-US" sz="1400" dirty="0">
                          <a:effectLst/>
                          <a:latin typeface="Arial" panose="020B0604020202020204" pitchFamily="34" charset="0"/>
                          <a:ea typeface="Calibri" panose="020F0502020204030204" pitchFamily="34" charset="0"/>
                          <a:cs typeface="Arial" panose="020B0604020202020204" pitchFamily="34" charset="0"/>
                        </a:rPr>
                        <a:t>39,73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
        <p:nvSpPr>
          <p:cNvPr id="15" name="Rechteck 19"/>
          <p:cNvSpPr/>
          <p:nvPr/>
        </p:nvSpPr>
        <p:spPr>
          <a:xfrm>
            <a:off x="0" y="2060848"/>
            <a:ext cx="608416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Οικονομική Αξιολόγηση του σχεδίου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Αποτελέσματα</a:t>
            </a:r>
            <a:endParaRPr lang="en-GB" sz="1200" b="1" dirty="0">
              <a:latin typeface="Candara" panose="020E0502030303020204" pitchFamily="34" charset="0"/>
            </a:endParaRPr>
          </a:p>
        </p:txBody>
      </p:sp>
      <p:sp>
        <p:nvSpPr>
          <p:cNvPr id="16"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7" name="Rechteck 19"/>
          <p:cNvSpPr/>
          <p:nvPr/>
        </p:nvSpPr>
        <p:spPr>
          <a:xfrm>
            <a:off x="0" y="1558462"/>
            <a:ext cx="471601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Δημοτική Βιβλιοθήκη</a:t>
            </a:r>
            <a:endParaRPr lang="en-GB" sz="1600" b="1" dirty="0">
              <a:latin typeface="Candara" panose="020E0502030303020204" pitchFamily="34" charset="0"/>
            </a:endParaRPr>
          </a:p>
        </p:txBody>
      </p:sp>
    </p:spTree>
    <p:extLst>
      <p:ext uri="{BB962C8B-B14F-4D97-AF65-F5344CB8AC3E}">
        <p14:creationId xmlns:p14="http://schemas.microsoft.com/office/powerpoint/2010/main" val="22183103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smtClean="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pic>
        <p:nvPicPr>
          <p:cNvPr id="15" name="Picture 2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835" y="2780928"/>
            <a:ext cx="3854450" cy="290088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4879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125963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Περιγραφή</a:t>
            </a:r>
            <a:endParaRPr lang="en-GB" sz="1600" b="1" dirty="0">
              <a:latin typeface="Candara" panose="020E0502030303020204" pitchFamily="34" charset="0"/>
            </a:endParaRPr>
          </a:p>
        </p:txBody>
      </p:sp>
      <p:sp>
        <p:nvSpPr>
          <p:cNvPr id="3" name="CaixaDeTexto 2"/>
          <p:cNvSpPr txBox="1"/>
          <p:nvPr/>
        </p:nvSpPr>
        <p:spPr>
          <a:xfrm>
            <a:off x="-11842" y="2837254"/>
            <a:ext cx="8962575" cy="1569660"/>
          </a:xfrm>
          <a:prstGeom prst="rect">
            <a:avLst/>
          </a:prstGeom>
          <a:noFill/>
        </p:spPr>
        <p:txBody>
          <a:bodyPr wrap="square" rtlCol="0">
            <a:spAutoFit/>
          </a:bodyPr>
          <a:lstStyle/>
          <a:p>
            <a:pPr lvl="0" algn="just"/>
            <a:r>
              <a:rPr lang="el-GR" sz="1600" dirty="0"/>
              <a:t>Το κτήριο στεγάζει τις περιβαλλοντικές και υγειονομικές υπηρεσίες του δήμου και η κατασκευή του ολοκληρώθηκε το 1986. Είναι ένα μονώροφο κτήριο το οποίο περιβάλλεται από μία μεγάλη, ανοιχτή έκταση με χώρους στάθμευσης και ένα συνεργείο επισκευής οχημάτων. </a:t>
            </a:r>
            <a:endParaRPr lang="en-US" sz="1600" dirty="0" smtClean="0"/>
          </a:p>
          <a:p>
            <a:pPr lvl="0" algn="just"/>
            <a:endParaRPr lang="el-GR" sz="1600" dirty="0"/>
          </a:p>
          <a:p>
            <a:pPr lvl="0" algn="just"/>
            <a:r>
              <a:rPr lang="el-GR" sz="1600" dirty="0"/>
              <a:t>Χρησιμοποιείται από τις 7:30 έως τις 15:30 τις καθημερινές και φιλοξενεί ημερησίως 20 εργαζόμενους και περίπου 10 επισκέπτες</a:t>
            </a:r>
            <a:r>
              <a:rPr lang="el-GR" sz="1600" dirty="0" smtClean="0"/>
              <a:t>.</a:t>
            </a:r>
            <a:endParaRPr lang="el-GR" sz="1600" dirty="0"/>
          </a:p>
        </p:txBody>
      </p:sp>
    </p:spTree>
    <p:extLst>
      <p:ext uri="{BB962C8B-B14F-4D97-AF65-F5344CB8AC3E}">
        <p14:creationId xmlns:p14="http://schemas.microsoft.com/office/powerpoint/2010/main" val="7592715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Σχήμα και Προσανατολισμό</a:t>
            </a:r>
            <a:endParaRPr lang="en-GB" sz="1600" b="1" dirty="0">
              <a:latin typeface="Candara" panose="020E0502030303020204" pitchFamily="34" charset="0"/>
            </a:endParaRPr>
          </a:p>
        </p:txBody>
      </p:sp>
      <p:sp>
        <p:nvSpPr>
          <p:cNvPr id="3" name="CaixaDeTexto 2"/>
          <p:cNvSpPr txBox="1"/>
          <p:nvPr/>
        </p:nvSpPr>
        <p:spPr>
          <a:xfrm>
            <a:off x="251520" y="2924944"/>
            <a:ext cx="2736304" cy="307777"/>
          </a:xfrm>
          <a:prstGeom prst="rect">
            <a:avLst/>
          </a:prstGeom>
          <a:noFill/>
        </p:spPr>
        <p:txBody>
          <a:bodyPr wrap="square" rtlCol="0">
            <a:spAutoFit/>
          </a:bodyPr>
          <a:lstStyle/>
          <a:p>
            <a:endParaRPr lang="en-GB" sz="1400" dirty="0"/>
          </a:p>
        </p:txBody>
      </p:sp>
      <p:sp>
        <p:nvSpPr>
          <p:cNvPr id="7" name="CaixaDeTexto 6"/>
          <p:cNvSpPr txBox="1"/>
          <p:nvPr/>
        </p:nvSpPr>
        <p:spPr>
          <a:xfrm>
            <a:off x="0" y="2780928"/>
            <a:ext cx="3673183" cy="2554545"/>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Το σχήμα του είναι ορθογώνιο παραλληλόγραμμο και εκτείνεται κατά μήκος του άξονα Ανατολής-Δύσης, με απόκλιση 33° από τον </a:t>
            </a:r>
            <a:r>
              <a:rPr lang="el-GR" sz="1600" dirty="0" smtClean="0"/>
              <a:t>Βορρά.</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l-GR" sz="1600" dirty="0" smtClean="0"/>
              <a:t>Τα </a:t>
            </a:r>
            <a:r>
              <a:rPr lang="el-GR" sz="1600" dirty="0"/>
              <a:t>γειτονικά κτήρια βρίσκονται σε αρκετή απόσταση, έτσι ώστε δεν δημιουργείται κάποια σημαντική σκίαση. </a:t>
            </a:r>
            <a:endParaRPr lang="en-US" sz="1600" dirty="0"/>
          </a:p>
        </p:txBody>
      </p:sp>
      <p:pic>
        <p:nvPicPr>
          <p:cNvPr id="4" name="Εικόνα 3"/>
          <p:cNvPicPr>
            <a:picLocks noChangeAspect="1"/>
          </p:cNvPicPr>
          <p:nvPr/>
        </p:nvPicPr>
        <p:blipFill>
          <a:blip r:embed="rId6"/>
          <a:stretch>
            <a:fillRect/>
          </a:stretch>
        </p:blipFill>
        <p:spPr>
          <a:xfrm>
            <a:off x="4013334" y="2590448"/>
            <a:ext cx="4355778" cy="2782714"/>
          </a:xfrm>
          <a:prstGeom prst="rect">
            <a:avLst/>
          </a:prstGeom>
        </p:spPr>
      </p:pic>
    </p:spTree>
    <p:extLst>
      <p:ext uri="{BB962C8B-B14F-4D97-AF65-F5344CB8AC3E}">
        <p14:creationId xmlns:p14="http://schemas.microsoft.com/office/powerpoint/2010/main" val="19658359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691724"/>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Σχήμα και Προσανατολισμό</a:t>
            </a:r>
            <a:endParaRPr lang="en-GB" sz="1600" b="1" dirty="0">
              <a:latin typeface="Candara" panose="020E0502030303020204" pitchFamily="34" charset="0"/>
            </a:endParaRPr>
          </a:p>
        </p:txBody>
      </p:sp>
      <p:graphicFrame>
        <p:nvGraphicFramePr>
          <p:cNvPr id="16" name="Group 15"/>
          <p:cNvGraphicFramePr>
            <a:graphicFrameLocks noGrp="1"/>
          </p:cNvGraphicFramePr>
          <p:nvPr>
            <p:extLst>
              <p:ext uri="{D42A27DB-BD31-4B8C-83A1-F6EECF244321}">
                <p14:modId xmlns:p14="http://schemas.microsoft.com/office/powerpoint/2010/main" val="1663424511"/>
              </p:ext>
            </p:extLst>
          </p:nvPr>
        </p:nvGraphicFramePr>
        <p:xfrm>
          <a:off x="184850" y="3670410"/>
          <a:ext cx="3451045" cy="2293270"/>
        </p:xfrm>
        <a:graphic>
          <a:graphicData uri="http://schemas.openxmlformats.org/drawingml/2006/table">
            <a:tbl>
              <a:tblPr/>
              <a:tblGrid>
                <a:gridCol w="1533307"/>
                <a:gridCol w="1917738"/>
              </a:tblGrid>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446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92" marR="89992" marT="46761" marB="46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777">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Θερμαινόμενη</a:t>
                      </a:r>
                    </a:p>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επιφάνεια</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311 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p>
                  </a:txBody>
                  <a:tcPr marL="89992" marR="89992" marT="46761" marB="4676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793">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Όγκος</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30" marR="90030" marT="46789" marB="467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1518</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a:t>
                      </a:r>
                      <a:r>
                        <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m</a:t>
                      </a:r>
                      <a:r>
                        <a:rPr kumimoji="0" lang="en-GB" altLang="el-GR" sz="1400" b="0" i="0" u="none" strike="noStrike"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3</a:t>
                      </a:r>
                      <a:endParaRPr kumimoji="0" lang="en-GB" altLang="el-GR" sz="1400" b="0"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89998" marR="89998" marT="46757" marB="467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500">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l"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Έτος κατασκευής</a:t>
                      </a: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342900" marR="0" lvl="0" indent="-336550" algn="ctr" defTabSz="449263" rtl="0" eaLnBrk="1" fontAlgn="base" latinLnBrk="0" hangingPunct="1">
                        <a:lnSpc>
                          <a:spcPct val="104000"/>
                        </a:lnSpc>
                        <a:spcBef>
                          <a:spcPct val="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0"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1986</a:t>
                      </a:r>
                    </a:p>
                  </a:txBody>
                  <a:tcPr marL="90026" marR="90026" marT="46710" marB="46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841">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marR="0" lvl="0" indent="6350" algn="l" defTabSz="449263" rtl="0" eaLnBrk="1" fontAlgn="base" latinLnBrk="0" hangingPunct="1">
                        <a:lnSpc>
                          <a:spcPct val="104000"/>
                        </a:lnSpc>
                        <a:spcBef>
                          <a:spcPct val="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l-GR"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Ετήσια Συνολική κατανάλωση</a:t>
                      </a: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a:t>
                      </a:r>
                    </a:p>
                  </a:txBody>
                  <a:tcPr marL="90064" marR="90064" marT="46738" marB="467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36550">
                        <a:spcBef>
                          <a:spcPts val="8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Arial" panose="020B0604020202020204" pitchFamily="34" charset="0"/>
                          <a:ea typeface="SimSun" panose="02010600030101010101" pitchFamily="2" charset="-122"/>
                        </a:defRPr>
                      </a:lvl1pPr>
                      <a:lvl2pPr>
                        <a:spcBef>
                          <a:spcPts val="7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Arial" panose="020B0604020202020204" pitchFamily="34" charset="0"/>
                          <a:ea typeface="SimSun" panose="02010600030101010101" pitchFamily="2" charset="-122"/>
                        </a:defRPr>
                      </a:lvl2pPr>
                      <a:lvl3pPr>
                        <a:spcBef>
                          <a:spcPts val="6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Arial" panose="020B0604020202020204" pitchFamily="34" charset="0"/>
                          <a:ea typeface="SimSun" panose="02010600030101010101" pitchFamily="2" charset="-122"/>
                        </a:defRPr>
                      </a:lvl3pPr>
                      <a:lvl4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4pPr>
                      <a:lvl5pPr>
                        <a:spcBef>
                          <a:spcPts val="500"/>
                        </a:spcBef>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SimSun" panose="02010600030101010101" pitchFamily="2" charset="-122"/>
                        </a:defRPr>
                      </a:lvl9pPr>
                    </a:lstStyle>
                    <a:p>
                      <a:pPr marL="0" indent="6350" algn="ctr" eaLnBrk="1" hangingPunct="1">
                        <a:spcBef>
                          <a:spcPct val="0"/>
                        </a:spcBef>
                        <a:buClrTx/>
                        <a:buSzTx/>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en-GB" altLang="el-GR" sz="1400" b="1" i="0" u="none" strike="noStrike" kern="1200" cap="none" normalizeH="0" baseline="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114 kWh/m</a:t>
                      </a:r>
                      <a:r>
                        <a:rPr kumimoji="0" lang="en-GB" altLang="el-GR" sz="1400" b="1" i="0" u="none" strike="noStrike" kern="1200" cap="none" normalizeH="0" baseline="30000" dirty="0" smtClean="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2</a:t>
                      </a:r>
                      <a:endParaRPr kumimoji="0" lang="en-GB" altLang="el-GR" sz="1400" b="1" i="0" u="none" strike="noStrike" kern="1200" cap="none" normalizeH="0" baseline="30000" dirty="0">
                        <a:ln>
                          <a:noFill/>
                        </a:ln>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90032" marR="90032" marT="46706" marB="46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Nadpis 1"/>
          <p:cNvSpPr txBox="1">
            <a:spLocks/>
          </p:cNvSpPr>
          <p:nvPr/>
        </p:nvSpPr>
        <p:spPr bwMode="auto">
          <a:xfrm>
            <a:off x="5738409" y="4458806"/>
            <a:ext cx="1872208" cy="22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ClrTx/>
              <a:buSzTx/>
              <a:buFontTx/>
              <a:buNone/>
            </a:pPr>
            <a:r>
              <a:rPr lang="el-GR" altLang="el-GR" sz="1400" b="1" dirty="0" smtClean="0">
                <a:solidFill>
                  <a:schemeClr val="tx1"/>
                </a:solidFill>
                <a:latin typeface="Calibri" panose="020F0502020204030204" pitchFamily="34" charset="0"/>
                <a:cs typeface="Arial" panose="020B0604020202020204" pitchFamily="34" charset="0"/>
              </a:rPr>
              <a:t>Ισόγειο 311 </a:t>
            </a:r>
            <a:r>
              <a:rPr lang="en-US" altLang="el-GR" sz="1400" b="1" dirty="0" smtClean="0">
                <a:solidFill>
                  <a:schemeClr val="tx1"/>
                </a:solidFill>
                <a:latin typeface="Calibri" panose="020F0502020204030204" pitchFamily="34" charset="0"/>
                <a:cs typeface="Arial" panose="020B0604020202020204" pitchFamily="34" charset="0"/>
              </a:rPr>
              <a:t>m</a:t>
            </a:r>
            <a:r>
              <a:rPr lang="en-US" altLang="el-GR" sz="1400" b="1" baseline="30000" dirty="0" smtClean="0">
                <a:solidFill>
                  <a:schemeClr val="tx1"/>
                </a:solidFill>
                <a:latin typeface="Calibri" panose="020F0502020204030204" pitchFamily="34" charset="0"/>
                <a:cs typeface="Arial" panose="020B0604020202020204" pitchFamily="34" charset="0"/>
              </a:rPr>
              <a:t>2</a:t>
            </a:r>
            <a:endParaRPr lang="en-US" altLang="el-GR" sz="1400" b="1" baseline="30000" dirty="0">
              <a:solidFill>
                <a:schemeClr val="tx1"/>
              </a:solidFill>
              <a:latin typeface="Calibri" panose="020F0502020204030204" pitchFamily="34" charset="0"/>
              <a:cs typeface="Arial" panose="020B0604020202020204" pitchFamily="34" charset="0"/>
            </a:endParaRPr>
          </a:p>
        </p:txBody>
      </p:sp>
      <p:pic>
        <p:nvPicPr>
          <p:cNvPr id="1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51297" t="35902" r="23033" b="43079"/>
          <a:stretch>
            <a:fillRect/>
          </a:stretch>
        </p:blipFill>
        <p:spPr bwMode="auto">
          <a:xfrm>
            <a:off x="3095328" y="2418125"/>
            <a:ext cx="6048672" cy="196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455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561305"/>
            <a:ext cx="9021256" cy="1785104"/>
          </a:xfrm>
          <a:prstGeom prst="rect">
            <a:avLst/>
          </a:prstGeom>
          <a:noFill/>
        </p:spPr>
        <p:txBody>
          <a:bodyPr wrap="square" rtlCol="0">
            <a:spAutoFit/>
          </a:bodyPr>
          <a:lstStyle/>
          <a:p>
            <a:pPr algn="just"/>
            <a:r>
              <a:rPr lang="el-GR" sz="1600" b="1" dirty="0" smtClean="0">
                <a:latin typeface="Candara" panose="020E0502030303020204" pitchFamily="34" charset="0"/>
              </a:rPr>
              <a:t>Κέλυφος </a:t>
            </a:r>
            <a:r>
              <a:rPr lang="en-GB" sz="1600" b="1" dirty="0" smtClean="0">
                <a:latin typeface="Candara" panose="020E0502030303020204" pitchFamily="34" charset="0"/>
              </a:rPr>
              <a:t>- </a:t>
            </a:r>
            <a:r>
              <a:rPr lang="el-GR" sz="1600" dirty="0"/>
              <a:t>Οι τοίχοι έχουν μόνωση (</a:t>
            </a:r>
            <a:r>
              <a:rPr lang="el-GR" sz="1600" dirty="0" err="1"/>
              <a:t>εξηλασμένη</a:t>
            </a:r>
            <a:r>
              <a:rPr lang="el-GR" sz="1600" dirty="0"/>
              <a:t> πολυστερίνη) πάχους 5 </a:t>
            </a:r>
            <a:r>
              <a:rPr lang="it-IT" sz="1600" dirty="0"/>
              <a:t>cm</a:t>
            </a:r>
            <a:r>
              <a:rPr lang="el-GR" sz="1600" dirty="0"/>
              <a:t> η οποία είναι τοποθετημένη ανάμεσα στα δύο στρώματα τούβλων, η πλάκα της οροφής έχει μόνωση (</a:t>
            </a:r>
            <a:r>
              <a:rPr lang="el-GR" sz="1600" dirty="0" err="1"/>
              <a:t>εξηλασμένη</a:t>
            </a:r>
            <a:r>
              <a:rPr lang="el-GR" sz="1600" dirty="0"/>
              <a:t> πολυστερίνη) πάχους 6 </a:t>
            </a:r>
            <a:r>
              <a:rPr lang="it-IT" sz="1600" dirty="0"/>
              <a:t>cm</a:t>
            </a:r>
            <a:r>
              <a:rPr lang="el-GR" sz="1600" dirty="0"/>
              <a:t>, ενώ στον χώρο των γραφείων υπάρχει και ψευδοροφή</a:t>
            </a:r>
            <a:r>
              <a:rPr lang="el-GR" sz="1600" dirty="0" smtClean="0"/>
              <a:t>.</a:t>
            </a:r>
          </a:p>
          <a:p>
            <a:pPr algn="just"/>
            <a:endParaRPr lang="el-GR" sz="1600" dirty="0" smtClean="0"/>
          </a:p>
          <a:p>
            <a:pPr algn="just"/>
            <a:endParaRPr lang="el-GR" sz="1400" dirty="0" smtClean="0"/>
          </a:p>
          <a:p>
            <a:pPr algn="just"/>
            <a:r>
              <a:rPr lang="el-GR" sz="1600" b="1" dirty="0">
                <a:latin typeface="Candara" panose="020E0502030303020204" pitchFamily="34" charset="0"/>
              </a:rPr>
              <a:t>Παράθυρα</a:t>
            </a:r>
            <a:r>
              <a:rPr lang="el-GR" sz="1400" b="1" dirty="0" smtClean="0">
                <a:latin typeface="Candara" panose="020E0502030303020204" pitchFamily="34" charset="0"/>
              </a:rPr>
              <a:t> </a:t>
            </a:r>
            <a:r>
              <a:rPr lang="en-GB" sz="1400" b="1" dirty="0" smtClean="0">
                <a:latin typeface="Candara" panose="020E0502030303020204" pitchFamily="34" charset="0"/>
              </a:rPr>
              <a:t>- </a:t>
            </a:r>
            <a:r>
              <a:rPr lang="el-GR" sz="1600" dirty="0" smtClean="0"/>
              <a:t>Σε </a:t>
            </a:r>
            <a:r>
              <a:rPr lang="el-GR" sz="1600" dirty="0"/>
              <a:t>όλους τους χώρους εργασίας, υπάρχουν </a:t>
            </a:r>
            <a:r>
              <a:rPr lang="el-GR" sz="1600" dirty="0" err="1" smtClean="0"/>
              <a:t>ανοιγόμενα</a:t>
            </a:r>
            <a:r>
              <a:rPr lang="el-GR" sz="1600" dirty="0" smtClean="0"/>
              <a:t> </a:t>
            </a:r>
            <a:r>
              <a:rPr lang="el-GR" sz="1600" dirty="0"/>
              <a:t>παράθυρα με διπλά τζάμια </a:t>
            </a:r>
            <a:r>
              <a:rPr lang="el-GR" sz="1600" dirty="0" smtClean="0"/>
              <a:t>με κούφωμα αλουμινίου</a:t>
            </a:r>
            <a:r>
              <a:rPr lang="el-GR" sz="1600" dirty="0"/>
              <a:t>. </a:t>
            </a:r>
            <a:endParaRPr lang="el-GR" sz="1600" dirty="0" smtClean="0"/>
          </a:p>
        </p:txBody>
      </p:sp>
    </p:spTree>
    <p:extLst>
      <p:ext uri="{BB962C8B-B14F-4D97-AF65-F5344CB8AC3E}">
        <p14:creationId xmlns:p14="http://schemas.microsoft.com/office/powerpoint/2010/main" val="1153037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Παρούσα Κατάσταση Κτηρίου </a:t>
            </a:r>
            <a:r>
              <a:rPr lang="en-GB" sz="1600" b="1" dirty="0" smtClean="0">
                <a:latin typeface="Candara" panose="020E0502030303020204" pitchFamily="34" charset="0"/>
              </a:rPr>
              <a:t> – </a:t>
            </a:r>
            <a:r>
              <a:rPr lang="el-GR" sz="1600" b="1" dirty="0" smtClean="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10636" y="2492896"/>
            <a:ext cx="9021256" cy="1107996"/>
          </a:xfrm>
          <a:prstGeom prst="rect">
            <a:avLst/>
          </a:prstGeom>
          <a:noFill/>
        </p:spPr>
        <p:txBody>
          <a:bodyPr wrap="square" rtlCol="0">
            <a:spAutoFit/>
          </a:bodyPr>
          <a:lstStyle/>
          <a:p>
            <a:pPr algn="just"/>
            <a:r>
              <a:rPr lang="el-GR" sz="1600" dirty="0" smtClean="0"/>
              <a:t>Η συνολική </a:t>
            </a:r>
            <a:r>
              <a:rPr lang="el-GR" sz="1600" dirty="0" err="1" smtClean="0"/>
              <a:t>θερμοπερατότητα</a:t>
            </a:r>
            <a:r>
              <a:rPr lang="el-GR" sz="1600" dirty="0" smtClean="0"/>
              <a:t> (U-</a:t>
            </a:r>
            <a:r>
              <a:rPr lang="el-GR" sz="1600" dirty="0" err="1" smtClean="0"/>
              <a:t>value</a:t>
            </a:r>
            <a:r>
              <a:rPr lang="el-GR" sz="1600" dirty="0" smtClean="0"/>
              <a:t>) </a:t>
            </a:r>
            <a:r>
              <a:rPr lang="el-GR" sz="1600" dirty="0"/>
              <a:t>του κελύφους του </a:t>
            </a:r>
            <a:r>
              <a:rPr lang="el-GR" sz="1600" dirty="0" smtClean="0"/>
              <a:t>κτηρίου </a:t>
            </a:r>
            <a:r>
              <a:rPr lang="el-GR" sz="1600" dirty="0"/>
              <a:t>είναι </a:t>
            </a:r>
            <a:r>
              <a:rPr lang="en-US" sz="1600" dirty="0" smtClean="0"/>
              <a:t>0</a:t>
            </a:r>
            <a:r>
              <a:rPr lang="el-GR" sz="1600" dirty="0" smtClean="0"/>
              <a:t>,</a:t>
            </a:r>
            <a:r>
              <a:rPr lang="en-US" sz="1600" dirty="0" smtClean="0"/>
              <a:t>697 </a:t>
            </a:r>
            <a:r>
              <a:rPr lang="el-GR" sz="1600" dirty="0" smtClean="0"/>
              <a:t>W/m</a:t>
            </a:r>
            <a:r>
              <a:rPr lang="el-GR" sz="1600" baseline="30000" dirty="0" smtClean="0"/>
              <a:t>2</a:t>
            </a:r>
            <a:r>
              <a:rPr lang="el-GR" sz="1600" dirty="0" smtClean="0"/>
              <a:t>K</a:t>
            </a:r>
            <a:r>
              <a:rPr lang="el-GR" sz="1600" dirty="0"/>
              <a:t>. </a:t>
            </a:r>
            <a:endParaRPr lang="el-GR" sz="1600" dirty="0" smtClean="0"/>
          </a:p>
          <a:p>
            <a:pPr algn="just"/>
            <a:endParaRPr lang="el-GR" sz="1600" dirty="0"/>
          </a:p>
          <a:p>
            <a:pPr algn="just"/>
            <a:r>
              <a:rPr lang="el-GR" sz="1600" dirty="0" smtClean="0"/>
              <a:t>Ο </a:t>
            </a:r>
            <a:r>
              <a:rPr lang="el-GR" sz="1600" dirty="0"/>
              <a:t>ακόλουθος πίνακας παρουσιάζει τα U-</a:t>
            </a:r>
            <a:r>
              <a:rPr lang="el-GR" sz="1600" dirty="0" err="1"/>
              <a:t>value</a:t>
            </a:r>
            <a:r>
              <a:rPr lang="el-GR" sz="1600" dirty="0"/>
              <a:t> των δομικών στοιχείων κελύφους, όπως αυτές υπολογίζονται στη μελέτη θερμική μόνωση του </a:t>
            </a:r>
            <a:r>
              <a:rPr lang="el-GR" sz="1600" dirty="0" smtClean="0"/>
              <a:t>κτηρίου.</a:t>
            </a:r>
          </a:p>
        </p:txBody>
      </p:sp>
      <p:graphicFrame>
        <p:nvGraphicFramePr>
          <p:cNvPr id="14" name="Πίνακας 13"/>
          <p:cNvGraphicFramePr>
            <a:graphicFrameLocks noGrp="1"/>
          </p:cNvGraphicFramePr>
          <p:nvPr>
            <p:extLst>
              <p:ext uri="{D42A27DB-BD31-4B8C-83A1-F6EECF244321}">
                <p14:modId xmlns:p14="http://schemas.microsoft.com/office/powerpoint/2010/main" val="1226431282"/>
              </p:ext>
            </p:extLst>
          </p:nvPr>
        </p:nvGraphicFramePr>
        <p:xfrm>
          <a:off x="1259633" y="3645023"/>
          <a:ext cx="7056782" cy="2476278"/>
        </p:xfrm>
        <a:graphic>
          <a:graphicData uri="http://schemas.openxmlformats.org/drawingml/2006/table">
            <a:tbl>
              <a:tblPr firstRow="1" bandRow="1">
                <a:tableStyleId>{5C22544A-7EE6-4342-B048-85BDC9FD1C3A}</a:tableStyleId>
              </a:tblPr>
              <a:tblGrid>
                <a:gridCol w="1834763"/>
                <a:gridCol w="2822714"/>
                <a:gridCol w="2399305"/>
              </a:tblGrid>
              <a:tr h="362125">
                <a:tc>
                  <a:txBody>
                    <a:bodyPr/>
                    <a:lstStyle/>
                    <a:p>
                      <a:r>
                        <a:rPr lang="el-GR" sz="1800" b="1" kern="1200" dirty="0" smtClean="0">
                          <a:solidFill>
                            <a:schemeClr val="lt1"/>
                          </a:solidFill>
                          <a:latin typeface="+mn-lt"/>
                          <a:ea typeface="+mn-ea"/>
                          <a:cs typeface="+mn-cs"/>
                        </a:rPr>
                        <a:t>Στοιχεία</a:t>
                      </a:r>
                      <a:endParaRPr lang="en-US" sz="1800" b="1" kern="1200" dirty="0">
                        <a:solidFill>
                          <a:schemeClr val="lt1"/>
                        </a:solidFill>
                        <a:latin typeface="+mn-lt"/>
                        <a:ea typeface="+mn-ea"/>
                        <a:cs typeface="+mn-cs"/>
                      </a:endParaRPr>
                    </a:p>
                  </a:txBody>
                  <a:tcPr/>
                </a:tc>
                <a:tc>
                  <a:txBody>
                    <a:bodyPr/>
                    <a:lstStyle/>
                    <a:p>
                      <a:pPr algn="ctr"/>
                      <a:r>
                        <a:rPr lang="el-GR" sz="1800" b="1" kern="1200" dirty="0" smtClean="0">
                          <a:solidFill>
                            <a:schemeClr val="lt1"/>
                          </a:solidFill>
                          <a:latin typeface="+mn-lt"/>
                          <a:ea typeface="+mn-ea"/>
                          <a:cs typeface="+mn-cs"/>
                        </a:rPr>
                        <a:t>Υλικά</a:t>
                      </a:r>
                      <a:endParaRPr lang="en-US" sz="1800" b="1" kern="1200" dirty="0">
                        <a:solidFill>
                          <a:schemeClr val="lt1"/>
                        </a:solidFill>
                        <a:latin typeface="+mn-lt"/>
                        <a:ea typeface="+mn-ea"/>
                        <a:cs typeface="+mn-cs"/>
                      </a:endParaRPr>
                    </a:p>
                  </a:txBody>
                  <a:tcPr/>
                </a:tc>
                <a:tc>
                  <a:txBody>
                    <a:bodyPr/>
                    <a:lstStyle/>
                    <a:p>
                      <a:pPr algn="ctr"/>
                      <a:r>
                        <a:rPr lang="en-US" sz="1800" b="1" kern="1200" dirty="0" smtClean="0">
                          <a:solidFill>
                            <a:schemeClr val="lt1"/>
                          </a:solidFill>
                          <a:latin typeface="+mn-lt"/>
                          <a:ea typeface="+mn-ea"/>
                          <a:cs typeface="+mn-cs"/>
                        </a:rPr>
                        <a:t>U-Value (</a:t>
                      </a:r>
                      <a:r>
                        <a:rPr lang="en-US" baseline="0" dirty="0" smtClean="0">
                          <a:latin typeface="+mn-lt"/>
                        </a:rPr>
                        <a:t>W/m</a:t>
                      </a:r>
                      <a:r>
                        <a:rPr lang="el-GR" baseline="30000" dirty="0" smtClean="0">
                          <a:latin typeface="+mn-lt"/>
                        </a:rPr>
                        <a:t>2</a:t>
                      </a:r>
                      <a:r>
                        <a:rPr lang="en-US" baseline="0" dirty="0" smtClean="0">
                          <a:latin typeface="+mn-lt"/>
                        </a:rPr>
                        <a:t>K</a:t>
                      </a:r>
                      <a:r>
                        <a:rPr lang="en-US" sz="1800" b="1" kern="1200" dirty="0" smtClean="0">
                          <a:solidFill>
                            <a:schemeClr val="lt1"/>
                          </a:solidFill>
                          <a:latin typeface="+mn-lt"/>
                          <a:ea typeface="+mn-ea"/>
                          <a:cs typeface="+mn-cs"/>
                        </a:rPr>
                        <a:t>) </a:t>
                      </a:r>
                      <a:endParaRPr lang="en-US" sz="1800" b="1" kern="1200" dirty="0">
                        <a:solidFill>
                          <a:schemeClr val="lt1"/>
                        </a:solidFill>
                        <a:latin typeface="+mn-lt"/>
                        <a:ea typeface="+mn-ea"/>
                        <a:cs typeface="+mn-cs"/>
                      </a:endParaRPr>
                    </a:p>
                  </a:txBody>
                  <a:tcPr/>
                </a:tc>
              </a:tr>
              <a:tr h="362125">
                <a:tc>
                  <a:txBody>
                    <a:bodyPr/>
                    <a:lstStyle/>
                    <a:p>
                      <a:r>
                        <a:rPr lang="el-GR" sz="1400" kern="1200" dirty="0" smtClean="0">
                          <a:solidFill>
                            <a:schemeClr val="tx1"/>
                          </a:solidFill>
                          <a:latin typeface="+mn-lt"/>
                          <a:ea typeface="+mn-ea"/>
                          <a:cs typeface="+mn-cs"/>
                        </a:rPr>
                        <a:t>Τοίχος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Διπλό τούβλο με μόνωση 5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,587</a:t>
                      </a:r>
                      <a:r>
                        <a:rPr lang="en-US" sz="1400" kern="1200" dirty="0" smtClean="0">
                          <a:solidFill>
                            <a:schemeClr val="tx1"/>
                          </a:solidFill>
                          <a:latin typeface="+mn-lt"/>
                          <a:ea typeface="+mn-ea"/>
                          <a:cs typeface="+mn-cs"/>
                        </a:rPr>
                        <a:t> </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Φέροντας Οργανισμός</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Ενισχυμένο σκυρόδεμα </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,627</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Υπόγειο</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Πλάκα από σκυρόδεμα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,627</a:t>
                      </a:r>
                      <a:endParaRPr lang="en-US" sz="1400" kern="1200" dirty="0">
                        <a:solidFill>
                          <a:schemeClr val="tx1"/>
                        </a:solidFill>
                        <a:latin typeface="+mn-lt"/>
                        <a:ea typeface="+mn-ea"/>
                        <a:cs typeface="+mn-cs"/>
                      </a:endParaRPr>
                    </a:p>
                  </a:txBody>
                  <a:tcPr/>
                </a:tc>
              </a:tr>
              <a:tr h="362125">
                <a:tc>
                  <a:txBody>
                    <a:bodyPr/>
                    <a:lstStyle/>
                    <a:p>
                      <a:pPr marL="0" algn="l" defTabSz="914400" rtl="0" eaLnBrk="1" latinLnBrk="0" hangingPunct="1"/>
                      <a:r>
                        <a:rPr lang="el-GR" sz="1400" kern="1200" dirty="0" smtClean="0">
                          <a:solidFill>
                            <a:schemeClr val="tx1"/>
                          </a:solidFill>
                          <a:latin typeface="+mn-lt"/>
                          <a:ea typeface="+mn-ea"/>
                          <a:cs typeface="+mn-cs"/>
                        </a:rPr>
                        <a:t>Οροφή</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Επίπεδη πλάκα</a:t>
                      </a:r>
                      <a:r>
                        <a:rPr lang="el-GR" sz="1400" kern="1200" baseline="0" dirty="0" smtClean="0">
                          <a:solidFill>
                            <a:schemeClr val="tx1"/>
                          </a:solidFill>
                          <a:latin typeface="+mn-lt"/>
                          <a:ea typeface="+mn-ea"/>
                          <a:cs typeface="+mn-cs"/>
                        </a:rPr>
                        <a:t> </a:t>
                      </a:r>
                      <a:r>
                        <a:rPr lang="el-GR" sz="1400" kern="1200" dirty="0" smtClean="0">
                          <a:solidFill>
                            <a:schemeClr val="tx1"/>
                          </a:solidFill>
                          <a:latin typeface="+mn-lt"/>
                          <a:ea typeface="+mn-ea"/>
                          <a:cs typeface="+mn-cs"/>
                        </a:rPr>
                        <a:t>με μόνωση 6 </a:t>
                      </a:r>
                      <a:r>
                        <a:rPr lang="en-US" sz="1400" kern="1200" dirty="0" smtClean="0">
                          <a:solidFill>
                            <a:schemeClr val="tx1"/>
                          </a:solidFill>
                          <a:latin typeface="+mn-lt"/>
                          <a:ea typeface="+mn-ea"/>
                          <a:cs typeface="+mn-cs"/>
                        </a:rPr>
                        <a:t>cm</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n-US" sz="1400" kern="1200" dirty="0" smtClean="0">
                          <a:solidFill>
                            <a:schemeClr val="tx1"/>
                          </a:solidFill>
                          <a:latin typeface="+mn-lt"/>
                          <a:ea typeface="+mn-ea"/>
                          <a:cs typeface="+mn-cs"/>
                        </a:rPr>
                        <a:t>0</a:t>
                      </a:r>
                      <a:r>
                        <a:rPr lang="el-GR" sz="1400" kern="1200" dirty="0" smtClean="0">
                          <a:solidFill>
                            <a:schemeClr val="tx1"/>
                          </a:solidFill>
                          <a:latin typeface="+mn-lt"/>
                          <a:ea typeface="+mn-ea"/>
                          <a:cs typeface="+mn-cs"/>
                        </a:rPr>
                        <a:t>,450</a:t>
                      </a:r>
                      <a:endParaRPr lang="en-US" sz="1400" kern="1200" dirty="0">
                        <a:solidFill>
                          <a:schemeClr val="tx1"/>
                        </a:solidFill>
                        <a:latin typeface="+mn-lt"/>
                        <a:ea typeface="+mn-ea"/>
                        <a:cs typeface="+mn-cs"/>
                      </a:endParaRPr>
                    </a:p>
                  </a:txBody>
                  <a:tcPr/>
                </a:tc>
              </a:tr>
              <a:tr h="505983">
                <a:tc>
                  <a:txBody>
                    <a:bodyPr/>
                    <a:lstStyle/>
                    <a:p>
                      <a:pPr marL="0" algn="l" defTabSz="914400" rtl="0" eaLnBrk="1" latinLnBrk="0" hangingPunct="1"/>
                      <a:r>
                        <a:rPr lang="el-GR" sz="1400" kern="1200" dirty="0" smtClean="0">
                          <a:solidFill>
                            <a:schemeClr val="tx1"/>
                          </a:solidFill>
                          <a:latin typeface="+mn-lt"/>
                          <a:ea typeface="+mn-ea"/>
                          <a:cs typeface="+mn-cs"/>
                        </a:rPr>
                        <a:t>Παράθυρα</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Διπλά τζάμια με κούφωμα αλουμινίου</a:t>
                      </a:r>
                      <a:endParaRPr lang="en-US" sz="1400" kern="1200" dirty="0">
                        <a:solidFill>
                          <a:schemeClr val="tx1"/>
                        </a:solidFill>
                        <a:latin typeface="+mn-lt"/>
                        <a:ea typeface="+mn-ea"/>
                        <a:cs typeface="+mn-cs"/>
                      </a:endParaRPr>
                    </a:p>
                  </a:txBody>
                  <a:tcPr/>
                </a:tc>
                <a:tc>
                  <a:txBody>
                    <a:bodyPr/>
                    <a:lstStyle/>
                    <a:p>
                      <a:pPr marL="0" algn="ctr" defTabSz="914400" rtl="0" eaLnBrk="1" latinLnBrk="0" hangingPunct="1"/>
                      <a:r>
                        <a:rPr lang="el-GR" sz="1400" kern="1200" dirty="0" smtClean="0">
                          <a:solidFill>
                            <a:schemeClr val="tx1"/>
                          </a:solidFill>
                          <a:latin typeface="+mn-lt"/>
                          <a:ea typeface="+mn-ea"/>
                          <a:cs typeface="+mn-cs"/>
                        </a:rPr>
                        <a:t>3,49</a:t>
                      </a:r>
                      <a:endParaRPr lang="en-US" sz="14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23212061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200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Τεχνικά χαρακτηριστικά</a:t>
            </a:r>
            <a:endParaRPr lang="en-GB" sz="1600" b="1" dirty="0">
              <a:latin typeface="Candara" panose="020E0502030303020204" pitchFamily="34" charset="0"/>
            </a:endParaRPr>
          </a:p>
        </p:txBody>
      </p:sp>
      <p:sp>
        <p:nvSpPr>
          <p:cNvPr id="3" name="CaixaDeTexto 2"/>
          <p:cNvSpPr txBox="1"/>
          <p:nvPr/>
        </p:nvSpPr>
        <p:spPr>
          <a:xfrm>
            <a:off x="0" y="2636912"/>
            <a:ext cx="9021256" cy="2308324"/>
          </a:xfrm>
          <a:prstGeom prst="rect">
            <a:avLst/>
          </a:prstGeom>
          <a:noFill/>
        </p:spPr>
        <p:txBody>
          <a:bodyPr wrap="square" rtlCol="0">
            <a:spAutoFit/>
          </a:bodyPr>
          <a:lstStyle/>
          <a:p>
            <a:pPr algn="just"/>
            <a:r>
              <a:rPr lang="el-GR" sz="1600" b="1" dirty="0" err="1" smtClean="0">
                <a:latin typeface="Candara" panose="020E0502030303020204" pitchFamily="34" charset="0"/>
              </a:rPr>
              <a:t>Αεροστεγανότητα</a:t>
            </a:r>
            <a:r>
              <a:rPr lang="el-GR" sz="1600" b="1" dirty="0" smtClean="0">
                <a:latin typeface="Candara" panose="020E0502030303020204" pitchFamily="34" charset="0"/>
              </a:rPr>
              <a:t> </a:t>
            </a:r>
            <a:r>
              <a:rPr lang="el-GR" sz="1600" b="1" dirty="0">
                <a:latin typeface="Candara" panose="020E0502030303020204" pitchFamily="34" charset="0"/>
              </a:rPr>
              <a:t>και παθολογίες</a:t>
            </a:r>
            <a:endParaRPr lang="en-GB" sz="1600" b="1" dirty="0" smtClean="0">
              <a:latin typeface="Candara" panose="020E0502030303020204" pitchFamily="34" charset="0"/>
            </a:endParaRPr>
          </a:p>
          <a:p>
            <a:pPr algn="just"/>
            <a:endParaRPr lang="en-GB" sz="1600" b="1" dirty="0">
              <a:latin typeface="Candara" panose="020E0502030303020204" pitchFamily="34" charset="0"/>
            </a:endParaRPr>
          </a:p>
          <a:p>
            <a:pPr marL="285750" indent="-285750">
              <a:buFont typeface="Arial" panose="020B0604020202020204" pitchFamily="34" charset="0"/>
              <a:buChar char="•"/>
            </a:pPr>
            <a:r>
              <a:rPr lang="el-GR" sz="1600" dirty="0" smtClean="0"/>
              <a:t>Το κέλυφος έχει </a:t>
            </a:r>
            <a:r>
              <a:rPr lang="el-GR" sz="1600" dirty="0"/>
              <a:t>πολλές </a:t>
            </a:r>
            <a:r>
              <a:rPr lang="el-GR" sz="1600" dirty="0" err="1"/>
              <a:t>θερμογέφυρες</a:t>
            </a:r>
            <a:r>
              <a:rPr lang="el-GR" sz="1600" dirty="0"/>
              <a:t> λόγω του τύπου της κατασκευής των τοίχων, όπως περιγράφεται παραπάνω, και αυτά τα προβλήματα δεν έχουν αντιμετωπιστεί επαρκώς στη θερμική μελέτη</a:t>
            </a:r>
            <a:r>
              <a:rPr lang="el-GR" sz="1600" dirty="0" smtClean="0"/>
              <a:t>.</a:t>
            </a:r>
            <a:endParaRPr lang="en-US" sz="1600" dirty="0" smtClean="0"/>
          </a:p>
          <a:p>
            <a:endParaRPr lang="el-GR" sz="1600" dirty="0" smtClean="0"/>
          </a:p>
          <a:p>
            <a:pPr marL="285750" indent="-285750">
              <a:buFont typeface="Arial" panose="020B0604020202020204" pitchFamily="34" charset="0"/>
              <a:buChar char="•"/>
            </a:pPr>
            <a:r>
              <a:rPr lang="el-GR" sz="1600" dirty="0"/>
              <a:t>Το κέλυφος του </a:t>
            </a:r>
            <a:r>
              <a:rPr lang="el-GR" sz="1600" dirty="0" smtClean="0"/>
              <a:t>κτηρίου </a:t>
            </a:r>
            <a:r>
              <a:rPr lang="el-GR" sz="1600" dirty="0"/>
              <a:t>δεν παρουσιάζει </a:t>
            </a:r>
            <a:r>
              <a:rPr lang="el-GR" sz="1600" dirty="0" smtClean="0"/>
              <a:t>προβλήματα </a:t>
            </a:r>
            <a:r>
              <a:rPr lang="el-GR" sz="1600" dirty="0"/>
              <a:t>όσον αφορά την </a:t>
            </a:r>
            <a:r>
              <a:rPr lang="el-GR" sz="1600" dirty="0" err="1"/>
              <a:t>αεροστεγανότητα</a:t>
            </a:r>
            <a:r>
              <a:rPr lang="el-GR" sz="1600" dirty="0"/>
              <a:t>. Υπάρχει, ωστόσο, μια σημαντική απώλεια </a:t>
            </a:r>
            <a:r>
              <a:rPr lang="el-GR" sz="1600" dirty="0" smtClean="0"/>
              <a:t>θερμότητας λόγω διείσδυσης αέρα από </a:t>
            </a:r>
            <a:r>
              <a:rPr lang="el-GR" sz="1600" dirty="0"/>
              <a:t>την κεντρική είσοδο που ανοίγει απευθείας στο γραφείο υποδοχής.</a:t>
            </a:r>
            <a:endParaRPr lang="pt-PT" sz="1600" dirty="0"/>
          </a:p>
        </p:txBody>
      </p:sp>
    </p:spTree>
    <p:extLst>
      <p:ext uri="{BB962C8B-B14F-4D97-AF65-F5344CB8AC3E}">
        <p14:creationId xmlns:p14="http://schemas.microsoft.com/office/powerpoint/2010/main" val="23412599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14" name="CaixaDeTexto 2"/>
          <p:cNvSpPr txBox="1"/>
          <p:nvPr/>
        </p:nvSpPr>
        <p:spPr>
          <a:xfrm>
            <a:off x="-15130" y="2556592"/>
            <a:ext cx="8691586" cy="3293209"/>
          </a:xfrm>
          <a:prstGeom prst="rect">
            <a:avLst/>
          </a:prstGeom>
          <a:noFill/>
        </p:spPr>
        <p:txBody>
          <a:bodyPr wrap="square" rtlCol="0">
            <a:spAutoFit/>
          </a:bodyPr>
          <a:lstStyle/>
          <a:p>
            <a:pPr algn="just"/>
            <a:r>
              <a:rPr lang="el-GR" sz="1600" b="1" dirty="0" smtClean="0">
                <a:latin typeface="Candara" panose="020E0502030303020204" pitchFamily="34" charset="0"/>
              </a:rPr>
              <a:t>Φωτισμός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pPr marL="285750" indent="-285750" algn="just">
              <a:buFont typeface="Arial" panose="020B0604020202020204" pitchFamily="34" charset="0"/>
              <a:buChar char="•"/>
            </a:pPr>
            <a:r>
              <a:rPr lang="el-GR" sz="1600" dirty="0" smtClean="0"/>
              <a:t>Ο φωτισμός γίνεται κυρίως </a:t>
            </a:r>
            <a:r>
              <a:rPr lang="el-GR" sz="1600" dirty="0"/>
              <a:t>από λαμπτήρες φθορισμού Τ8 με μαγνητικό </a:t>
            </a:r>
            <a:r>
              <a:rPr lang="el-GR" sz="1600" dirty="0" err="1"/>
              <a:t>ballast</a:t>
            </a:r>
            <a:r>
              <a:rPr lang="el-GR" sz="1600" dirty="0"/>
              <a:t>. Η συνολική εγκατεστημένη ισχύς του φωτισμού στο κτίριο είναι </a:t>
            </a:r>
            <a:r>
              <a:rPr lang="el-GR" sz="1600" dirty="0" smtClean="0"/>
              <a:t>3.866 </a:t>
            </a:r>
            <a:r>
              <a:rPr lang="el-GR" sz="1600" dirty="0"/>
              <a:t>W. Όλοι οι τύποι των συστημάτων φωτισμού </a:t>
            </a:r>
            <a:r>
              <a:rPr lang="el-GR" sz="1600" dirty="0" smtClean="0"/>
              <a:t>παρουσιάζονται </a:t>
            </a:r>
            <a:r>
              <a:rPr lang="el-GR" sz="1600" dirty="0"/>
              <a:t>παρακάτω:</a:t>
            </a:r>
          </a:p>
          <a:p>
            <a:pPr marL="285750" indent="-285750" algn="just">
              <a:buFont typeface="Arial" panose="020B0604020202020204" pitchFamily="34" charset="0"/>
              <a:buChar char="•"/>
            </a:pPr>
            <a:r>
              <a:rPr lang="el-GR" sz="1600" b="1" dirty="0"/>
              <a:t>Τύπος Α:</a:t>
            </a:r>
            <a:r>
              <a:rPr lang="el-GR" sz="1600" dirty="0"/>
              <a:t> Φωτιστικό οροφής, </a:t>
            </a:r>
            <a:r>
              <a:rPr lang="el-GR" sz="1600" dirty="0" smtClean="0"/>
              <a:t>τετράγωνο, </a:t>
            </a:r>
            <a:r>
              <a:rPr lang="el-GR" sz="1600" dirty="0"/>
              <a:t>60 </a:t>
            </a:r>
            <a:r>
              <a:rPr lang="el-GR" sz="1600" dirty="0" err="1"/>
              <a:t>cm</a:t>
            </a:r>
            <a:r>
              <a:rPr lang="el-GR" sz="1600" dirty="0"/>
              <a:t> x 60 </a:t>
            </a:r>
            <a:r>
              <a:rPr lang="el-GR" sz="1600" dirty="0" err="1"/>
              <a:t>cm</a:t>
            </a:r>
            <a:r>
              <a:rPr lang="el-GR" sz="1600" dirty="0"/>
              <a:t>, με 4 λάμπες Τ8 φθορισμού 18 W (4x18 W), μαγνητικό </a:t>
            </a:r>
            <a:r>
              <a:rPr lang="el-GR" sz="1600" dirty="0" err="1" smtClean="0"/>
              <a:t>ballast</a:t>
            </a:r>
            <a:r>
              <a:rPr lang="el-GR" sz="1600" dirty="0" smtClean="0"/>
              <a:t> και με ανακλαστήρα. </a:t>
            </a:r>
            <a:r>
              <a:rPr lang="el-GR" sz="1600" dirty="0"/>
              <a:t>Αυτό το σύστημα φωτισμού είναι το πιο κοινό στο κτίριο, που βρίσκεται κυρίως </a:t>
            </a:r>
            <a:r>
              <a:rPr lang="el-GR" sz="1600" dirty="0" smtClean="0"/>
              <a:t>στα γραφεία. </a:t>
            </a:r>
            <a:endParaRPr lang="el-GR" sz="1600" dirty="0"/>
          </a:p>
          <a:p>
            <a:pPr marL="285750" indent="-285750" algn="just">
              <a:buFont typeface="Arial" panose="020B0604020202020204" pitchFamily="34" charset="0"/>
              <a:buChar char="•"/>
            </a:pPr>
            <a:r>
              <a:rPr lang="el-GR" sz="1600" b="1" dirty="0"/>
              <a:t>Τύπος Β:</a:t>
            </a:r>
            <a:r>
              <a:rPr lang="el-GR" sz="1600" dirty="0"/>
              <a:t> Φωτιστικό οροφής, με 2 λάμπες Τ8 </a:t>
            </a:r>
            <a:r>
              <a:rPr lang="el-GR" sz="1600" dirty="0" smtClean="0"/>
              <a:t>φθορισμού 36 </a:t>
            </a:r>
            <a:r>
              <a:rPr lang="el-GR" sz="1600" dirty="0"/>
              <a:t>W (2x36 W), μήκους 120 </a:t>
            </a:r>
            <a:r>
              <a:rPr lang="el-GR" sz="1600" dirty="0" err="1" smtClean="0"/>
              <a:t>cm</a:t>
            </a:r>
            <a:r>
              <a:rPr lang="el-GR" sz="1600" dirty="0" smtClean="0"/>
              <a:t> με ανακλαστήρα.</a:t>
            </a:r>
            <a:endParaRPr lang="el-GR" sz="1600" dirty="0"/>
          </a:p>
          <a:p>
            <a:pPr marL="285750" indent="-285750" algn="just">
              <a:buFont typeface="Arial" panose="020B0604020202020204" pitchFamily="34" charset="0"/>
              <a:buChar char="•"/>
            </a:pPr>
            <a:r>
              <a:rPr lang="el-GR" sz="1600" b="1" dirty="0"/>
              <a:t>Τύπος </a:t>
            </a:r>
            <a:r>
              <a:rPr lang="el-GR" sz="1600" b="1" dirty="0" smtClean="0"/>
              <a:t>Γ:</a:t>
            </a:r>
            <a:r>
              <a:rPr lang="el-GR" sz="1600" dirty="0" smtClean="0"/>
              <a:t> </a:t>
            </a:r>
            <a:r>
              <a:rPr lang="el-GR" sz="1600" dirty="0"/>
              <a:t>Στρογγυλή λάμπα 35 W, που βρίσκεται στην τουαλέτα.</a:t>
            </a:r>
          </a:p>
          <a:p>
            <a:pPr marL="285750" indent="-285750" algn="just">
              <a:buFont typeface="Arial" panose="020B0604020202020204" pitchFamily="34" charset="0"/>
              <a:buChar char="•"/>
            </a:pPr>
            <a:r>
              <a:rPr lang="el-GR" sz="1600" b="1" dirty="0"/>
              <a:t>Τύπος </a:t>
            </a:r>
            <a:r>
              <a:rPr lang="el-GR" sz="1600" b="1" dirty="0" smtClean="0"/>
              <a:t>Δ:</a:t>
            </a:r>
            <a:r>
              <a:rPr lang="el-GR" sz="1600" dirty="0" smtClean="0"/>
              <a:t> </a:t>
            </a:r>
            <a:r>
              <a:rPr lang="el-GR" sz="1600" dirty="0"/>
              <a:t>Οβάλ φωτιστικό τοίχου </a:t>
            </a:r>
            <a:r>
              <a:rPr lang="el-GR" sz="1600" dirty="0" smtClean="0"/>
              <a:t>40 </a:t>
            </a:r>
            <a:r>
              <a:rPr lang="el-GR" sz="1600" dirty="0"/>
              <a:t>W, που βρίσκεται σε κάθε όροφο του κλιμακοστασίου.</a:t>
            </a:r>
          </a:p>
          <a:p>
            <a:pPr marL="285750" indent="-285750" algn="just">
              <a:buFont typeface="Arial" panose="020B0604020202020204" pitchFamily="34" charset="0"/>
              <a:buChar char="•"/>
            </a:pPr>
            <a:r>
              <a:rPr lang="el-GR" sz="1600" b="1" dirty="0"/>
              <a:t>Τύπος Ε:</a:t>
            </a:r>
            <a:r>
              <a:rPr lang="el-GR" sz="1600" dirty="0"/>
              <a:t> </a:t>
            </a:r>
            <a:r>
              <a:rPr lang="el-GR" sz="1600" dirty="0" smtClean="0"/>
              <a:t>Λαμπτήρες υψηλής πίεσης 250 </a:t>
            </a:r>
            <a:r>
              <a:rPr lang="el-GR" sz="1600" dirty="0"/>
              <a:t>W, βρίσκονται </a:t>
            </a:r>
            <a:r>
              <a:rPr lang="el-GR" sz="1600" dirty="0" smtClean="0"/>
              <a:t>στον εξωτερικό χώρο</a:t>
            </a:r>
            <a:endParaRPr lang="pt-PT" sz="1600" dirty="0"/>
          </a:p>
        </p:txBody>
      </p:sp>
    </p:spTree>
    <p:extLst>
      <p:ext uri="{BB962C8B-B14F-4D97-AF65-F5344CB8AC3E}">
        <p14:creationId xmlns:p14="http://schemas.microsoft.com/office/powerpoint/2010/main" val="182939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 </a:t>
            </a:r>
            <a:endParaRPr lang="de-DE" sz="2700" b="1" dirty="0">
              <a:latin typeface="Candara" panose="020E0502030303020204" pitchFamily="34" charset="0"/>
            </a:endParaRPr>
          </a:p>
        </p:txBody>
      </p:sp>
      <p:sp>
        <p:nvSpPr>
          <p:cNvPr id="9" name="Rechteck 19"/>
          <p:cNvSpPr/>
          <p:nvPr/>
        </p:nvSpPr>
        <p:spPr>
          <a:xfrm>
            <a:off x="0" y="1691724"/>
            <a:ext cx="385192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Δημαρχείο</a:t>
            </a:r>
            <a:endParaRPr lang="en-GB" sz="1600" b="1" dirty="0">
              <a:latin typeface="Candara" panose="020E0502030303020204" pitchFamily="34" charset="0"/>
            </a:endParaRPr>
          </a:p>
        </p:txBody>
      </p:sp>
      <p:sp>
        <p:nvSpPr>
          <p:cNvPr id="13" name="Rechteck 19"/>
          <p:cNvSpPr/>
          <p:nvPr/>
        </p:nvSpPr>
        <p:spPr>
          <a:xfrm>
            <a:off x="0" y="231607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Σχήμα και Προσανατολισμό</a:t>
            </a:r>
            <a:endParaRPr lang="en-GB" sz="1600" b="1" dirty="0">
              <a:latin typeface="Candara" panose="020E0502030303020204" pitchFamily="34" charset="0"/>
            </a:endParaRPr>
          </a:p>
        </p:txBody>
      </p:sp>
      <p:sp>
        <p:nvSpPr>
          <p:cNvPr id="3" name="CaixaDeTexto 2"/>
          <p:cNvSpPr txBox="1"/>
          <p:nvPr/>
        </p:nvSpPr>
        <p:spPr>
          <a:xfrm>
            <a:off x="251520" y="2924944"/>
            <a:ext cx="2736304" cy="307777"/>
          </a:xfrm>
          <a:prstGeom prst="rect">
            <a:avLst/>
          </a:prstGeom>
          <a:noFill/>
        </p:spPr>
        <p:txBody>
          <a:bodyPr wrap="square" rtlCol="0">
            <a:spAutoFit/>
          </a:bodyPr>
          <a:lstStyle/>
          <a:p>
            <a:endParaRPr lang="en-GB" sz="1400" dirty="0"/>
          </a:p>
        </p:txBody>
      </p:sp>
      <p:sp>
        <p:nvSpPr>
          <p:cNvPr id="7" name="CaixaDeTexto 6"/>
          <p:cNvSpPr txBox="1"/>
          <p:nvPr/>
        </p:nvSpPr>
        <p:spPr>
          <a:xfrm>
            <a:off x="0" y="2780928"/>
            <a:ext cx="3673183" cy="3293209"/>
          </a:xfrm>
          <a:prstGeom prst="rect">
            <a:avLst/>
          </a:prstGeom>
          <a:noFill/>
        </p:spPr>
        <p:txBody>
          <a:bodyPr wrap="square" rtlCol="0">
            <a:spAutoFit/>
          </a:bodyPr>
          <a:lstStyle/>
          <a:p>
            <a:pPr marL="285750" indent="-285750" algn="just">
              <a:buFont typeface="Arial" panose="020B0604020202020204" pitchFamily="34" charset="0"/>
              <a:buChar char="•"/>
            </a:pPr>
            <a:r>
              <a:rPr lang="el-GR" sz="1600" dirty="0"/>
              <a:t>Ο προσανατολισμός του κτηρίου αποκλίνει </a:t>
            </a:r>
            <a:r>
              <a:rPr lang="el-GR" sz="1600" dirty="0" smtClean="0"/>
              <a:t>30</a:t>
            </a:r>
            <a:r>
              <a:rPr lang="el-GR" sz="1600" baseline="30000" dirty="0" smtClean="0"/>
              <a:t>ο</a:t>
            </a:r>
            <a:r>
              <a:rPr lang="el-GR" sz="1600" dirty="0" smtClean="0"/>
              <a:t> μοίρες </a:t>
            </a:r>
            <a:r>
              <a:rPr lang="el-GR" sz="1600" dirty="0"/>
              <a:t>από τον Νότο.</a:t>
            </a:r>
          </a:p>
          <a:p>
            <a:pPr algn="just"/>
            <a:endParaRPr lang="el-GR" sz="1600" dirty="0" smtClean="0"/>
          </a:p>
          <a:p>
            <a:pPr marL="285750" indent="-285750" algn="just">
              <a:buFont typeface="Arial" panose="020B0604020202020204" pitchFamily="34" charset="0"/>
              <a:buChar char="•"/>
            </a:pPr>
            <a:r>
              <a:rPr lang="el-GR" sz="1600" dirty="0" smtClean="0"/>
              <a:t>Κάθε </a:t>
            </a:r>
            <a:r>
              <a:rPr lang="el-GR" sz="1600" dirty="0"/>
              <a:t>όροφος χωρίζεται σε δύο τμήματα, τον χώρο υποδοχής και τον χώρο γραφείων</a:t>
            </a:r>
            <a:r>
              <a:rPr lang="el-GR" sz="1600" dirty="0" smtClean="0"/>
              <a:t>.</a:t>
            </a:r>
          </a:p>
          <a:p>
            <a:pPr algn="just"/>
            <a:endParaRPr lang="en-GB" sz="1600" dirty="0" smtClean="0"/>
          </a:p>
          <a:p>
            <a:pPr marL="285750" indent="-285750" algn="just">
              <a:buFont typeface="Arial" panose="020B0604020202020204" pitchFamily="34" charset="0"/>
              <a:buChar char="•"/>
            </a:pPr>
            <a:r>
              <a:rPr lang="el-GR" sz="1600" dirty="0"/>
              <a:t>Το κτήριο είναι ελεύθερο απ’ όλες τις πλευρές και μόνο η βορειοδυτική πλευρά του κλιμακοστασίου έρχεται σε επαφή με θερμαινόμενους χώρους του γειτονικού </a:t>
            </a:r>
            <a:r>
              <a:rPr lang="el-GR" sz="1600" dirty="0" smtClean="0"/>
              <a:t>κτηρίου</a:t>
            </a:r>
            <a:endParaRPr lang="en-GB" sz="1600" baseline="30000" dirty="0" smtClean="0"/>
          </a:p>
          <a:p>
            <a:pPr marL="285750" indent="-285750" algn="just">
              <a:buFont typeface="Arial" panose="020B0604020202020204" pitchFamily="34" charset="0"/>
              <a:buChar char="•"/>
            </a:pPr>
            <a:endParaRPr lang="en-GB" sz="1600" dirty="0"/>
          </a:p>
        </p:txBody>
      </p:sp>
      <p:pic>
        <p:nvPicPr>
          <p:cNvPr id="16" name="Picture 16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9638" y="2831182"/>
            <a:ext cx="309721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5130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5130" y="2556592"/>
            <a:ext cx="7251426" cy="1815882"/>
          </a:xfrm>
          <a:prstGeom prst="rect">
            <a:avLst/>
          </a:prstGeom>
          <a:noFill/>
        </p:spPr>
        <p:txBody>
          <a:bodyPr wrap="square" rtlCol="0">
            <a:spAutoFit/>
          </a:bodyPr>
          <a:lstStyle/>
          <a:p>
            <a:pPr algn="just"/>
            <a:r>
              <a:rPr lang="el-GR" sz="1600" b="1" dirty="0" smtClean="0">
                <a:latin typeface="Candara" panose="020E0502030303020204" pitchFamily="34" charset="0"/>
              </a:rPr>
              <a:t>Συστήματα Ψύξης-Θέρμανσης </a:t>
            </a:r>
            <a:endParaRPr lang="en-GB" sz="1600" b="1" dirty="0" smtClean="0">
              <a:latin typeface="Candara" panose="020E0502030303020204" pitchFamily="34" charset="0"/>
            </a:endParaRPr>
          </a:p>
          <a:p>
            <a:pPr algn="just"/>
            <a:endParaRPr lang="en-GB" sz="1600" b="1" dirty="0" smtClean="0">
              <a:latin typeface="Candara" panose="020E0502030303020204" pitchFamily="34" charset="0"/>
            </a:endParaRPr>
          </a:p>
          <a:p>
            <a:r>
              <a:rPr lang="el-GR" sz="1600" dirty="0"/>
              <a:t>Όσον αφορά στα </a:t>
            </a:r>
            <a:r>
              <a:rPr lang="it-IT" sz="1600" dirty="0"/>
              <a:t>HVAC</a:t>
            </a:r>
            <a:r>
              <a:rPr lang="el-GR" sz="1600" dirty="0"/>
              <a:t>, κλιματιστικές μονάδες χρησιμοποιούνται τόσο για τη </a:t>
            </a:r>
            <a:r>
              <a:rPr lang="el-GR" sz="1600" dirty="0" smtClean="0"/>
              <a:t>θέρμανση </a:t>
            </a:r>
            <a:r>
              <a:rPr lang="el-GR" sz="1600" dirty="0"/>
              <a:t>όσο και για την </a:t>
            </a:r>
            <a:r>
              <a:rPr lang="el-GR" sz="1600" dirty="0" smtClean="0"/>
              <a:t>ψύξη και λειτουργούν </a:t>
            </a:r>
            <a:r>
              <a:rPr lang="el-GR" sz="1600" dirty="0"/>
              <a:t>με ηλεκτρική ενέργεια. </a:t>
            </a:r>
            <a:endParaRPr lang="en-US" sz="1600" dirty="0" smtClean="0"/>
          </a:p>
          <a:p>
            <a:endParaRPr lang="en-US" sz="1600" dirty="0"/>
          </a:p>
          <a:p>
            <a:pPr algn="just"/>
            <a:r>
              <a:rPr lang="el-GR" sz="1600" dirty="0" smtClean="0"/>
              <a:t>Η </a:t>
            </a:r>
            <a:r>
              <a:rPr lang="el-GR" sz="1600" dirty="0"/>
              <a:t>συνολική εγκατεστημένη ισχύς των συστημάτων </a:t>
            </a:r>
            <a:r>
              <a:rPr lang="el-GR" sz="1600" dirty="0" smtClean="0"/>
              <a:t>θέρμανσης-ψύξης στο κτήριο </a:t>
            </a:r>
            <a:r>
              <a:rPr lang="el-GR" sz="1600" dirty="0"/>
              <a:t>είναι </a:t>
            </a:r>
            <a:r>
              <a:rPr lang="el-GR" sz="1600" dirty="0" smtClean="0"/>
              <a:t>49,81 </a:t>
            </a:r>
            <a:r>
              <a:rPr lang="el-GR" sz="1600" dirty="0" err="1" smtClean="0"/>
              <a:t>kW</a:t>
            </a:r>
            <a:r>
              <a:rPr lang="el-GR" sz="1600" dirty="0"/>
              <a:t>.</a:t>
            </a:r>
            <a:endParaRPr lang="pt-PT" sz="1600" dirty="0"/>
          </a:p>
        </p:txBody>
      </p:sp>
    </p:spTree>
    <p:extLst>
      <p:ext uri="{BB962C8B-B14F-4D97-AF65-F5344CB8AC3E}">
        <p14:creationId xmlns:p14="http://schemas.microsoft.com/office/powerpoint/2010/main" val="10092298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0636" y="2762344"/>
            <a:ext cx="3913292" cy="1815882"/>
          </a:xfrm>
          <a:prstGeom prst="rect">
            <a:avLst/>
          </a:prstGeom>
          <a:noFill/>
        </p:spPr>
        <p:txBody>
          <a:bodyPr wrap="square" rtlCol="0">
            <a:spAutoFit/>
          </a:bodyPr>
          <a:lstStyle/>
          <a:p>
            <a:r>
              <a:rPr lang="el-GR" sz="1600" dirty="0"/>
              <a:t>Τα άλλα ηλεκτρικά φορτία </a:t>
            </a:r>
            <a:r>
              <a:rPr lang="el-GR" sz="1600" dirty="0" smtClean="0"/>
              <a:t>την κάλυψη του εξοπλισμού του κτηρίου (</a:t>
            </a:r>
            <a:r>
              <a:rPr lang="en-US" sz="1600" dirty="0" smtClean="0"/>
              <a:t>ICT</a:t>
            </a:r>
            <a:r>
              <a:rPr lang="el-GR" sz="1600" dirty="0" smtClean="0"/>
              <a:t>), </a:t>
            </a:r>
            <a:r>
              <a:rPr lang="el-GR" sz="1600" dirty="0"/>
              <a:t>όπως οι </a:t>
            </a:r>
            <a:r>
              <a:rPr lang="en-US" sz="1600" dirty="0" smtClean="0"/>
              <a:t>H/Y</a:t>
            </a:r>
            <a:r>
              <a:rPr lang="el-GR" sz="1600" dirty="0" smtClean="0"/>
              <a:t>, </a:t>
            </a:r>
            <a:r>
              <a:rPr lang="el-GR" sz="1600" dirty="0"/>
              <a:t>εκτυπωτές, φωτοτυπικά μηχανήματα, και άλλες ηλεκτρικές συσκευές (π.χ</a:t>
            </a:r>
            <a:r>
              <a:rPr lang="el-GR" sz="1600" dirty="0" smtClean="0"/>
              <a:t>. </a:t>
            </a:r>
            <a:r>
              <a:rPr lang="el-GR" sz="1600" dirty="0"/>
              <a:t>μηχανή του καφέ και ψυγείο). </a:t>
            </a:r>
            <a:endParaRPr lang="en-US" sz="1600" dirty="0" smtClean="0"/>
          </a:p>
          <a:p>
            <a:pPr algn="just"/>
            <a:endParaRPr lang="en-US" sz="1600" dirty="0"/>
          </a:p>
          <a:p>
            <a:pPr algn="just"/>
            <a:r>
              <a:rPr lang="el-GR" sz="1600" dirty="0" smtClean="0"/>
              <a:t>Η συνολική </a:t>
            </a:r>
            <a:r>
              <a:rPr lang="el-GR" sz="1600" dirty="0"/>
              <a:t>ισχύς τους είναι </a:t>
            </a:r>
            <a:r>
              <a:rPr lang="el-GR" sz="1600" dirty="0" smtClean="0"/>
              <a:t>9.970 </a:t>
            </a:r>
            <a:r>
              <a:rPr lang="el-GR" sz="1600" dirty="0"/>
              <a:t>W.</a:t>
            </a:r>
            <a:endParaRPr lang="pt-PT" sz="1600" dirty="0"/>
          </a:p>
        </p:txBody>
      </p:sp>
      <p:graphicFrame>
        <p:nvGraphicFramePr>
          <p:cNvPr id="5" name="Πίνακας 4"/>
          <p:cNvGraphicFramePr>
            <a:graphicFrameLocks noGrp="1"/>
          </p:cNvGraphicFramePr>
          <p:nvPr>
            <p:extLst>
              <p:ext uri="{D42A27DB-BD31-4B8C-83A1-F6EECF244321}">
                <p14:modId xmlns:p14="http://schemas.microsoft.com/office/powerpoint/2010/main" val="1502028174"/>
              </p:ext>
            </p:extLst>
          </p:nvPr>
        </p:nvGraphicFramePr>
        <p:xfrm>
          <a:off x="4499992" y="2553176"/>
          <a:ext cx="4248472" cy="1960880"/>
        </p:xfrm>
        <a:graphic>
          <a:graphicData uri="http://schemas.openxmlformats.org/drawingml/2006/table">
            <a:tbl>
              <a:tblPr firstRow="1" bandRow="1">
                <a:tableStyleId>{5C22544A-7EE6-4342-B048-85BDC9FD1C3A}</a:tableStyleId>
              </a:tblPr>
              <a:tblGrid>
                <a:gridCol w="2124236"/>
                <a:gridCol w="2124236"/>
              </a:tblGrid>
              <a:tr h="370840">
                <a:tc>
                  <a:txBody>
                    <a:bodyPr/>
                    <a:lstStyle/>
                    <a:p>
                      <a:r>
                        <a:rPr lang="el-GR" dirty="0" smtClean="0"/>
                        <a:t>Συσκευές</a:t>
                      </a:r>
                      <a:r>
                        <a:rPr lang="el-GR" baseline="0" dirty="0" smtClean="0"/>
                        <a:t> </a:t>
                      </a:r>
                      <a:endParaRPr lang="en-US" dirty="0"/>
                    </a:p>
                  </a:txBody>
                  <a:tcPr/>
                </a:tc>
                <a:tc>
                  <a:txBody>
                    <a:bodyPr/>
                    <a:lstStyle/>
                    <a:p>
                      <a:r>
                        <a:rPr lang="el-GR" dirty="0" smtClean="0"/>
                        <a:t>Συνολική ισχύς (</a:t>
                      </a:r>
                      <a:r>
                        <a:rPr lang="en-US" dirty="0" smtClean="0"/>
                        <a:t>W</a:t>
                      </a:r>
                      <a:r>
                        <a:rPr lang="el-GR" dirty="0" smtClean="0"/>
                        <a:t>)</a:t>
                      </a:r>
                      <a:endParaRPr lang="en-US" dirty="0"/>
                    </a:p>
                  </a:txBody>
                  <a:tcPr/>
                </a:tc>
              </a:tr>
              <a:tr h="277232">
                <a:tc>
                  <a:txBody>
                    <a:bodyPr/>
                    <a:lstStyle/>
                    <a:p>
                      <a:r>
                        <a:rPr lang="en-US" sz="1400" kern="1200" dirty="0" smtClean="0">
                          <a:solidFill>
                            <a:schemeClr val="tx1"/>
                          </a:solidFill>
                          <a:latin typeface="+mn-lt"/>
                          <a:ea typeface="+mn-ea"/>
                          <a:cs typeface="+mn-cs"/>
                        </a:rPr>
                        <a:t>H/Y</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3.000</a:t>
                      </a:r>
                      <a:endParaRPr lang="en-US" sz="1400" kern="1200" dirty="0">
                        <a:solidFill>
                          <a:schemeClr val="tx1"/>
                        </a:solidFill>
                        <a:latin typeface="+mn-lt"/>
                        <a:ea typeface="+mn-ea"/>
                        <a:cs typeface="+mn-cs"/>
                      </a:endParaRPr>
                    </a:p>
                  </a:txBody>
                  <a:tcPr/>
                </a:tc>
              </a:tr>
              <a:tr h="260464">
                <a:tc>
                  <a:txBody>
                    <a:bodyPr/>
                    <a:lstStyle/>
                    <a:p>
                      <a:r>
                        <a:rPr lang="el-GR" sz="1400" kern="1200" dirty="0" smtClean="0">
                          <a:solidFill>
                            <a:schemeClr val="tx1"/>
                          </a:solidFill>
                          <a:latin typeface="+mn-lt"/>
                          <a:ea typeface="+mn-ea"/>
                          <a:cs typeface="+mn-cs"/>
                        </a:rPr>
                        <a:t>Εκτυπωτές</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120</a:t>
                      </a:r>
                      <a:endParaRPr lang="en-US" sz="1400" kern="1200" dirty="0">
                        <a:solidFill>
                          <a:schemeClr val="tx1"/>
                        </a:solidFill>
                        <a:latin typeface="+mn-lt"/>
                        <a:ea typeface="+mn-ea"/>
                        <a:cs typeface="+mn-cs"/>
                      </a:endParaRPr>
                    </a:p>
                  </a:txBody>
                  <a:tcPr/>
                </a:tc>
              </a:tr>
              <a:tr h="243696">
                <a:tc>
                  <a:txBody>
                    <a:bodyPr/>
                    <a:lstStyle/>
                    <a:p>
                      <a:r>
                        <a:rPr lang="el-GR" sz="1400" kern="1200" dirty="0" smtClean="0">
                          <a:solidFill>
                            <a:schemeClr val="tx1"/>
                          </a:solidFill>
                          <a:latin typeface="+mn-lt"/>
                          <a:ea typeface="+mn-ea"/>
                          <a:cs typeface="+mn-cs"/>
                        </a:rPr>
                        <a:t>Φωτοτυπικά μηχανήματα</a:t>
                      </a:r>
                      <a:endParaRPr lang="en-US" sz="1400" kern="1200" dirty="0">
                        <a:solidFill>
                          <a:schemeClr val="tx1"/>
                        </a:solidFill>
                        <a:latin typeface="+mn-lt"/>
                        <a:ea typeface="+mn-ea"/>
                        <a:cs typeface="+mn-cs"/>
                      </a:endParaRPr>
                    </a:p>
                  </a:txBody>
                  <a:tcPr/>
                </a:tc>
                <a:tc>
                  <a:txBody>
                    <a:bodyPr/>
                    <a:lstStyle/>
                    <a:p>
                      <a:pPr algn="ctr"/>
                      <a:r>
                        <a:rPr lang="en-US" sz="1400" kern="1200" dirty="0" smtClean="0">
                          <a:solidFill>
                            <a:schemeClr val="tx1"/>
                          </a:solidFill>
                          <a:latin typeface="+mn-lt"/>
                          <a:ea typeface="+mn-ea"/>
                          <a:cs typeface="+mn-cs"/>
                        </a:rPr>
                        <a:t>1</a:t>
                      </a:r>
                      <a:r>
                        <a:rPr lang="el-GR"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600</a:t>
                      </a:r>
                      <a:endParaRPr lang="en-US" sz="1400" kern="1200" dirty="0">
                        <a:solidFill>
                          <a:schemeClr val="tx1"/>
                        </a:solidFill>
                        <a:latin typeface="+mn-lt"/>
                        <a:ea typeface="+mn-ea"/>
                        <a:cs typeface="+mn-cs"/>
                      </a:endParaRPr>
                    </a:p>
                  </a:txBody>
                  <a:tcPr/>
                </a:tc>
              </a:tr>
              <a:tr h="265400">
                <a:tc>
                  <a:txBody>
                    <a:bodyPr/>
                    <a:lstStyle/>
                    <a:p>
                      <a:r>
                        <a:rPr lang="el-GR" sz="1400" kern="1200" dirty="0" smtClean="0">
                          <a:solidFill>
                            <a:schemeClr val="tx1"/>
                          </a:solidFill>
                          <a:latin typeface="+mn-lt"/>
                          <a:ea typeface="+mn-ea"/>
                          <a:cs typeface="+mn-cs"/>
                        </a:rPr>
                        <a:t>Εξοπλισμός κυλικείου </a:t>
                      </a:r>
                      <a:endParaRPr lang="en-US" sz="1400" kern="1200" dirty="0">
                        <a:solidFill>
                          <a:schemeClr val="tx1"/>
                        </a:solidFill>
                        <a:latin typeface="+mn-lt"/>
                        <a:ea typeface="+mn-ea"/>
                        <a:cs typeface="+mn-cs"/>
                      </a:endParaRPr>
                    </a:p>
                  </a:txBody>
                  <a:tcPr/>
                </a:tc>
                <a:tc>
                  <a:txBody>
                    <a:bodyPr/>
                    <a:lstStyle/>
                    <a:p>
                      <a:pPr algn="ctr"/>
                      <a:r>
                        <a:rPr lang="el-GR" sz="1400" kern="1200" dirty="0" smtClean="0">
                          <a:solidFill>
                            <a:schemeClr val="tx1"/>
                          </a:solidFill>
                          <a:latin typeface="+mn-lt"/>
                          <a:ea typeface="+mn-ea"/>
                          <a:cs typeface="+mn-cs"/>
                        </a:rPr>
                        <a:t>8.690</a:t>
                      </a:r>
                      <a:endParaRPr lang="en-US" sz="1400" kern="1200" dirty="0">
                        <a:solidFill>
                          <a:schemeClr val="tx1"/>
                        </a:solidFill>
                        <a:latin typeface="+mn-lt"/>
                        <a:ea typeface="+mn-ea"/>
                        <a:cs typeface="+mn-cs"/>
                      </a:endParaRPr>
                    </a:p>
                  </a:txBody>
                  <a:tcPr/>
                </a:tc>
              </a:tr>
              <a:tr h="370840">
                <a:tc>
                  <a:txBody>
                    <a:bodyPr/>
                    <a:lstStyle/>
                    <a:p>
                      <a:r>
                        <a:rPr lang="el-GR" sz="1400" b="1" kern="1200" dirty="0" smtClean="0">
                          <a:solidFill>
                            <a:schemeClr val="tx1"/>
                          </a:solidFill>
                          <a:latin typeface="+mn-lt"/>
                          <a:ea typeface="+mn-ea"/>
                          <a:cs typeface="+mn-cs"/>
                        </a:rPr>
                        <a:t>Συνολική ισχύς </a:t>
                      </a:r>
                      <a:endParaRPr lang="en-US" sz="1400" b="1" kern="1200" dirty="0">
                        <a:solidFill>
                          <a:schemeClr val="tx1"/>
                        </a:solidFill>
                        <a:latin typeface="+mn-lt"/>
                        <a:ea typeface="+mn-ea"/>
                        <a:cs typeface="+mn-cs"/>
                      </a:endParaRPr>
                    </a:p>
                  </a:txBody>
                  <a:tcPr/>
                </a:tc>
                <a:tc>
                  <a:txBody>
                    <a:bodyPr/>
                    <a:lstStyle/>
                    <a:p>
                      <a:pPr algn="ctr"/>
                      <a:r>
                        <a:rPr lang="el-GR" sz="1400" b="1" kern="1200" dirty="0" smtClean="0">
                          <a:solidFill>
                            <a:schemeClr val="tx1"/>
                          </a:solidFill>
                          <a:latin typeface="+mn-lt"/>
                          <a:ea typeface="+mn-ea"/>
                          <a:cs typeface="+mn-cs"/>
                        </a:rPr>
                        <a:t>9.970</a:t>
                      </a:r>
                      <a:endParaRPr lang="en-US" sz="1400" b="1" kern="120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3874896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4067944"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a:latin typeface="Candara" panose="020E0502030303020204" pitchFamily="34" charset="0"/>
              </a:rPr>
              <a:t>Συστήματα</a:t>
            </a:r>
            <a:endParaRPr lang="en-GB" sz="1600" b="1" dirty="0">
              <a:latin typeface="Candara" panose="020E0502030303020204" pitchFamily="34" charset="0"/>
            </a:endParaRPr>
          </a:p>
        </p:txBody>
      </p:sp>
      <p:sp>
        <p:nvSpPr>
          <p:cNvPr id="3" name="CaixaDeTexto 2"/>
          <p:cNvSpPr txBox="1"/>
          <p:nvPr/>
        </p:nvSpPr>
        <p:spPr>
          <a:xfrm>
            <a:off x="10636" y="2762344"/>
            <a:ext cx="5281444" cy="1569660"/>
          </a:xfrm>
          <a:prstGeom prst="rect">
            <a:avLst/>
          </a:prstGeom>
          <a:noFill/>
        </p:spPr>
        <p:txBody>
          <a:bodyPr wrap="square" rtlCol="0">
            <a:spAutoFit/>
          </a:bodyPr>
          <a:lstStyle/>
          <a:p>
            <a:r>
              <a:rPr lang="el-GR" sz="1600" dirty="0" smtClean="0"/>
              <a:t>Επίσης υπάρχει και μια αντλία </a:t>
            </a:r>
            <a:r>
              <a:rPr lang="el-GR" sz="1600" dirty="0"/>
              <a:t>νερού, </a:t>
            </a:r>
            <a:r>
              <a:rPr lang="el-GR" sz="1600" dirty="0" smtClean="0"/>
              <a:t>που </a:t>
            </a:r>
            <a:r>
              <a:rPr lang="el-GR" sz="1600" dirty="0"/>
              <a:t>χρησιμοποιείται για το πότισμα των χώρων πρασίνου του Δήμου Αλίμου. </a:t>
            </a:r>
            <a:endParaRPr lang="el-GR" sz="1600" dirty="0" smtClean="0"/>
          </a:p>
          <a:p>
            <a:endParaRPr lang="el-GR" sz="1600" dirty="0"/>
          </a:p>
          <a:p>
            <a:r>
              <a:rPr lang="el-GR" sz="1600" dirty="0" smtClean="0"/>
              <a:t>Η </a:t>
            </a:r>
            <a:r>
              <a:rPr lang="el-GR" sz="1600" dirty="0"/>
              <a:t>αντλία έχει 7,5 </a:t>
            </a:r>
            <a:r>
              <a:rPr lang="el-GR" sz="1600" dirty="0" err="1"/>
              <a:t>kW</a:t>
            </a:r>
            <a:r>
              <a:rPr lang="el-GR" sz="1600" dirty="0"/>
              <a:t> ισχύος και εργάζεται 8 ώρες την ημέρα. </a:t>
            </a:r>
            <a:r>
              <a:rPr lang="el-GR" sz="1600" dirty="0" smtClean="0"/>
              <a:t>Η συνολική </a:t>
            </a:r>
            <a:r>
              <a:rPr lang="el-GR" sz="1600" dirty="0"/>
              <a:t>ετήσια κατανάλωση της αντλίας νερού είναι περίπου 21.900 </a:t>
            </a:r>
            <a:r>
              <a:rPr lang="el-GR" sz="1600" dirty="0" err="1"/>
              <a:t>kWh</a:t>
            </a:r>
            <a:r>
              <a:rPr lang="el-GR" sz="1600" dirty="0"/>
              <a:t>.</a:t>
            </a:r>
            <a:endParaRPr lang="pt-PT" sz="1600" dirty="0"/>
          </a:p>
        </p:txBody>
      </p:sp>
      <p:pic>
        <p:nvPicPr>
          <p:cNvPr id="4" name="Εικόνα 3"/>
          <p:cNvPicPr>
            <a:picLocks noChangeAspect="1"/>
          </p:cNvPicPr>
          <p:nvPr/>
        </p:nvPicPr>
        <p:blipFill>
          <a:blip r:embed="rId6"/>
          <a:stretch>
            <a:fillRect/>
          </a:stretch>
        </p:blipFill>
        <p:spPr>
          <a:xfrm>
            <a:off x="5331438" y="2504300"/>
            <a:ext cx="3506443" cy="2315953"/>
          </a:xfrm>
          <a:prstGeom prst="rect">
            <a:avLst/>
          </a:prstGeom>
        </p:spPr>
      </p:pic>
    </p:spTree>
    <p:extLst>
      <p:ext uri="{BB962C8B-B14F-4D97-AF65-F5344CB8AC3E}">
        <p14:creationId xmlns:p14="http://schemas.microsoft.com/office/powerpoint/2010/main" val="4906128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798926"/>
            <a:ext cx="9097868" cy="1323439"/>
          </a:xfrm>
          <a:prstGeom prst="rect">
            <a:avLst/>
          </a:prstGeom>
        </p:spPr>
        <p:txBody>
          <a:bodyPr wrap="square">
            <a:spAutoFit/>
          </a:bodyPr>
          <a:lstStyle/>
          <a:p>
            <a:pPr algn="just"/>
            <a:r>
              <a:rPr lang="el-GR" sz="1600" dirty="0" smtClean="0"/>
              <a:t>Το μέγιστο</a:t>
            </a:r>
            <a:r>
              <a:rPr lang="en-US" sz="1600" dirty="0" smtClean="0"/>
              <a:t> </a:t>
            </a:r>
            <a:r>
              <a:rPr lang="el-GR" sz="1600" dirty="0"/>
              <a:t>ψυκτικό </a:t>
            </a:r>
            <a:r>
              <a:rPr lang="el-GR" sz="1600" dirty="0" smtClean="0"/>
              <a:t>φορτίο είναι πολύ υψηλό και</a:t>
            </a:r>
            <a:r>
              <a:rPr lang="en-US" sz="1600" dirty="0" smtClean="0"/>
              <a:t> </a:t>
            </a:r>
            <a:r>
              <a:rPr lang="en-US" sz="1600" dirty="0"/>
              <a:t>οφείλεται στο γεγονός ότι κατά τη διάρκεια του καλοκαιριού, η ζήτηση </a:t>
            </a:r>
            <a:r>
              <a:rPr lang="el-GR" sz="1600" dirty="0" smtClean="0"/>
              <a:t>μεγιστοποιείται το μεσημέρι που είναι η θερμότερη</a:t>
            </a:r>
            <a:r>
              <a:rPr lang="en-US" sz="1600" dirty="0" smtClean="0"/>
              <a:t> </a:t>
            </a:r>
            <a:r>
              <a:rPr lang="el-GR" sz="1600" dirty="0" smtClean="0"/>
              <a:t>περίοδο της ημέρας. </a:t>
            </a:r>
            <a:r>
              <a:rPr lang="en-US" sz="1600" dirty="0" smtClean="0"/>
              <a:t> </a:t>
            </a:r>
            <a:r>
              <a:rPr lang="el-GR" sz="1600" dirty="0" smtClean="0"/>
              <a:t>Αντιθέτως, την περίοδο</a:t>
            </a:r>
            <a:r>
              <a:rPr lang="en-US" sz="1600" dirty="0" smtClean="0"/>
              <a:t> </a:t>
            </a:r>
            <a:r>
              <a:rPr lang="el-GR" sz="1600" dirty="0" smtClean="0"/>
              <a:t>της θέρμανσης</a:t>
            </a:r>
            <a:r>
              <a:rPr lang="en-US" sz="1600" dirty="0" smtClean="0"/>
              <a:t> </a:t>
            </a:r>
            <a:r>
              <a:rPr lang="en-US" sz="1600" dirty="0"/>
              <a:t>η </a:t>
            </a:r>
            <a:r>
              <a:rPr lang="en-US" sz="1600" dirty="0" smtClean="0"/>
              <a:t>ζήτηση </a:t>
            </a:r>
            <a:r>
              <a:rPr lang="el-GR" sz="1600" dirty="0" smtClean="0"/>
              <a:t>μεγιστοποιείται τη</a:t>
            </a:r>
            <a:r>
              <a:rPr lang="en-US" sz="1600" dirty="0" smtClean="0"/>
              <a:t> </a:t>
            </a:r>
            <a:r>
              <a:rPr lang="en-US" sz="1600" dirty="0"/>
              <a:t>νύχτα, όταν το κτίριο δεν </a:t>
            </a:r>
            <a:r>
              <a:rPr lang="el-GR" sz="1600" dirty="0" smtClean="0"/>
              <a:t>λειτουργεί</a:t>
            </a:r>
            <a:r>
              <a:rPr lang="en-US" sz="1600" dirty="0" smtClean="0"/>
              <a:t>. </a:t>
            </a:r>
            <a:r>
              <a:rPr lang="el-GR" sz="1600" dirty="0" smtClean="0"/>
              <a:t>Την</a:t>
            </a:r>
            <a:r>
              <a:rPr lang="en-US" sz="1600" dirty="0" smtClean="0"/>
              <a:t> </a:t>
            </a:r>
            <a:r>
              <a:rPr lang="el-GR" sz="1600" dirty="0" smtClean="0"/>
              <a:t>άνοιξη</a:t>
            </a:r>
            <a:r>
              <a:rPr lang="en-US" sz="1600" dirty="0" smtClean="0"/>
              <a:t> </a:t>
            </a:r>
            <a:r>
              <a:rPr lang="en-US" sz="1600" dirty="0"/>
              <a:t>και </a:t>
            </a:r>
            <a:r>
              <a:rPr lang="el-GR" sz="1600" dirty="0" smtClean="0"/>
              <a:t>το</a:t>
            </a:r>
            <a:r>
              <a:rPr lang="en-US" sz="1600" dirty="0" smtClean="0"/>
              <a:t> </a:t>
            </a:r>
            <a:r>
              <a:rPr lang="el-GR" sz="1600" dirty="0" smtClean="0"/>
              <a:t>φθινόπωρο</a:t>
            </a:r>
            <a:r>
              <a:rPr lang="en-US" sz="1600" dirty="0" smtClean="0"/>
              <a:t>, </a:t>
            </a:r>
            <a:r>
              <a:rPr lang="en-US" sz="1600" dirty="0"/>
              <a:t>η κατανάλωση ενέργειας φτάνει στο χαμηλότερο σημείο της, καθώς δεν υπάρχει ανάγκη για θέρμανση ή ψύξη.</a:t>
            </a:r>
          </a:p>
        </p:txBody>
      </p:sp>
      <p:pic>
        <p:nvPicPr>
          <p:cNvPr id="5" name="Εικόνα 4"/>
          <p:cNvPicPr>
            <a:picLocks noChangeAspect="1"/>
          </p:cNvPicPr>
          <p:nvPr/>
        </p:nvPicPr>
        <p:blipFill>
          <a:blip r:embed="rId6"/>
          <a:stretch>
            <a:fillRect/>
          </a:stretch>
        </p:blipFill>
        <p:spPr>
          <a:xfrm>
            <a:off x="2341570" y="4084108"/>
            <a:ext cx="4435999" cy="2153204"/>
          </a:xfrm>
          <a:prstGeom prst="rect">
            <a:avLst/>
          </a:prstGeom>
        </p:spPr>
      </p:pic>
    </p:spTree>
    <p:extLst>
      <p:ext uri="{BB962C8B-B14F-4D97-AF65-F5344CB8AC3E}">
        <p14:creationId xmlns:p14="http://schemas.microsoft.com/office/powerpoint/2010/main" val="29109074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latin typeface="Candara" panose="020E0502030303020204" pitchFamily="34" charset="0"/>
              </a:rPr>
              <a:t>Κτήρια που μελετήθηκαν </a:t>
            </a:r>
            <a:r>
              <a:rPr lang="en-GB" b="1" dirty="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29208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latin typeface="Candara" panose="020E0502030303020204" pitchFamily="34" charset="0"/>
              </a:rPr>
              <a:t>Παρούσα Κατάσταση Κτηρίου </a:t>
            </a:r>
            <a:r>
              <a:rPr lang="en-GB" sz="1600" b="1" dirty="0">
                <a:latin typeface="Candara" panose="020E0502030303020204" pitchFamily="34" charset="0"/>
              </a:rPr>
              <a:t> – </a:t>
            </a:r>
            <a:r>
              <a:rPr lang="el-GR" sz="1600" b="1" dirty="0" smtClean="0">
                <a:latin typeface="Candara" panose="020E0502030303020204" pitchFamily="34" charset="0"/>
              </a:rPr>
              <a:t>Ενεργειακή Κατανάλωση </a:t>
            </a:r>
            <a:endParaRPr lang="en-GB" sz="1600" b="1" dirty="0">
              <a:latin typeface="Candara" panose="020E0502030303020204" pitchFamily="34" charset="0"/>
            </a:endParaRPr>
          </a:p>
        </p:txBody>
      </p:sp>
      <p:sp>
        <p:nvSpPr>
          <p:cNvPr id="3" name="CaixaDeTexto 2"/>
          <p:cNvSpPr txBox="1"/>
          <p:nvPr/>
        </p:nvSpPr>
        <p:spPr>
          <a:xfrm>
            <a:off x="10636" y="2515832"/>
            <a:ext cx="4561364" cy="338554"/>
          </a:xfrm>
          <a:prstGeom prst="rect">
            <a:avLst/>
          </a:prstGeom>
          <a:noFill/>
        </p:spPr>
        <p:txBody>
          <a:bodyPr wrap="square" rtlCol="0">
            <a:spAutoFit/>
          </a:bodyPr>
          <a:lstStyle/>
          <a:p>
            <a:r>
              <a:rPr lang="el-GR" sz="1600" b="1" dirty="0" smtClean="0"/>
              <a:t>Ενεργειακή Κατανάλωση </a:t>
            </a:r>
            <a:r>
              <a:rPr lang="en-GB" sz="1600" b="1" dirty="0" smtClean="0"/>
              <a:t>– </a:t>
            </a:r>
            <a:r>
              <a:rPr lang="el-GR" sz="1600" b="1" dirty="0" smtClean="0"/>
              <a:t>Υφιστάμενη κατάσταση </a:t>
            </a:r>
            <a:endParaRPr lang="en-GB" sz="1600" b="1" dirty="0"/>
          </a:p>
        </p:txBody>
      </p:sp>
      <p:sp>
        <p:nvSpPr>
          <p:cNvPr id="4" name="Ορθογώνιο 3"/>
          <p:cNvSpPr/>
          <p:nvPr/>
        </p:nvSpPr>
        <p:spPr>
          <a:xfrm>
            <a:off x="10636" y="2924944"/>
            <a:ext cx="5497468" cy="830997"/>
          </a:xfrm>
          <a:prstGeom prst="rect">
            <a:avLst/>
          </a:prstGeom>
        </p:spPr>
        <p:txBody>
          <a:bodyPr wrap="square">
            <a:spAutoFit/>
          </a:bodyPr>
          <a:lstStyle/>
          <a:p>
            <a:pPr algn="just"/>
            <a:r>
              <a:rPr lang="el-GR" sz="1600" dirty="0"/>
              <a:t>Η κατανάλωση </a:t>
            </a:r>
            <a:r>
              <a:rPr lang="el-GR" sz="1600" dirty="0" smtClean="0"/>
              <a:t>της ηλεκτρικής </a:t>
            </a:r>
            <a:r>
              <a:rPr lang="el-GR" sz="1600" dirty="0"/>
              <a:t>ενέργειας </a:t>
            </a:r>
            <a:r>
              <a:rPr lang="el-GR" sz="1600" dirty="0" smtClean="0"/>
              <a:t>επιμερίζεται μεταξύ </a:t>
            </a:r>
            <a:r>
              <a:rPr lang="el-GR" sz="1600" dirty="0"/>
              <a:t>των χρήσεων μέσω </a:t>
            </a:r>
            <a:r>
              <a:rPr lang="el-GR" sz="1600" dirty="0" smtClean="0"/>
              <a:t>του προγράμματος προσομοίωσης </a:t>
            </a:r>
            <a:r>
              <a:rPr lang="el-GR" sz="1600" dirty="0" err="1" smtClean="0"/>
              <a:t>EnergyPlus</a:t>
            </a:r>
            <a:r>
              <a:rPr lang="el-GR" sz="1600" dirty="0" smtClean="0"/>
              <a:t>. </a:t>
            </a:r>
            <a:endParaRPr lang="en-US" sz="1600" dirty="0"/>
          </a:p>
        </p:txBody>
      </p:sp>
      <p:pic>
        <p:nvPicPr>
          <p:cNvPr id="5" name="Εικόνα 4"/>
          <p:cNvPicPr>
            <a:picLocks noChangeAspect="1"/>
          </p:cNvPicPr>
          <p:nvPr/>
        </p:nvPicPr>
        <p:blipFill>
          <a:blip r:embed="rId6"/>
          <a:stretch>
            <a:fillRect/>
          </a:stretch>
        </p:blipFill>
        <p:spPr>
          <a:xfrm>
            <a:off x="4427956" y="3573016"/>
            <a:ext cx="3954145" cy="2331783"/>
          </a:xfrm>
          <a:prstGeom prst="rect">
            <a:avLst/>
          </a:prstGeom>
          <a:ln>
            <a:solidFill>
              <a:schemeClr val="tx1"/>
            </a:solidFill>
          </a:ln>
        </p:spPr>
      </p:pic>
    </p:spTree>
    <p:extLst>
      <p:ext uri="{BB962C8B-B14F-4D97-AF65-F5344CB8AC3E}">
        <p14:creationId xmlns:p14="http://schemas.microsoft.com/office/powerpoint/2010/main" val="25929782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3" name="CaixaDeTexto 2"/>
          <p:cNvSpPr txBox="1"/>
          <p:nvPr/>
        </p:nvSpPr>
        <p:spPr>
          <a:xfrm>
            <a:off x="-1" y="2620926"/>
            <a:ext cx="8950733" cy="2092881"/>
          </a:xfrm>
          <a:prstGeom prst="rect">
            <a:avLst/>
          </a:prstGeom>
          <a:noFill/>
        </p:spPr>
        <p:txBody>
          <a:bodyPr wrap="square" rtlCol="0">
            <a:spAutoFit/>
          </a:bodyPr>
          <a:lstStyle/>
          <a:p>
            <a:pPr algn="just"/>
            <a:r>
              <a:rPr lang="el-GR" b="1" dirty="0" smtClean="0"/>
              <a:t>Στόχος του Σχεδίου Ανακαίνισης </a:t>
            </a:r>
            <a:r>
              <a:rPr lang="en-GB" b="1" dirty="0" smtClean="0"/>
              <a:t>– </a:t>
            </a:r>
            <a:r>
              <a:rPr lang="el-GR" sz="1600" dirty="0"/>
              <a:t>Το κτήριο λειτουργεί μόνο κατά την διάρκεια της ημέρας και η κατανάλωση ενέργειας είναι μικρή σε σχέση με άλλα κτήρια που χρησιμοποιούνται σε 24ωρη βάση. Το γεγονός αυτό αυξάνει τον χρόνο αποπληρωμής ορισμένων επεμβάσεων (π.χ. αντικατάσταση παραθύρων, μονώσεις) και τον διαμορφώνει κοντά στα 23 έτη</a:t>
            </a:r>
            <a:r>
              <a:rPr lang="el-GR" sz="1600" dirty="0" smtClean="0"/>
              <a:t>. </a:t>
            </a:r>
            <a:endParaRPr lang="el-GR" sz="1600" dirty="0"/>
          </a:p>
          <a:p>
            <a:pPr algn="just"/>
            <a:endParaRPr lang="en-US" sz="1600" dirty="0" smtClean="0"/>
          </a:p>
          <a:p>
            <a:pPr algn="just"/>
            <a:r>
              <a:rPr lang="el-GR" sz="1600" dirty="0"/>
              <a:t>Το κόστος πιο καινοτόμων συστημάτων (γεωθερμικά συστήματα, ηλιακή ψύξη κτλ.) είναι αρκετά υψηλό, γι’ αυτό και η ενσωμάτωσή τους δεν συνιστά εφικτή λύση, εκτός εάν επιδοτηθούν από το κράτος ή άλλους φορείς</a:t>
            </a:r>
            <a:r>
              <a:rPr lang="el-GR" sz="1600" dirty="0" smtClean="0"/>
              <a:t>.</a:t>
            </a:r>
            <a:endParaRPr lang="el-GR" sz="1600" dirty="0"/>
          </a:p>
        </p:txBody>
      </p:sp>
      <p:sp>
        <p:nvSpPr>
          <p:cNvPr id="14" name="Rechteck 19"/>
          <p:cNvSpPr/>
          <p:nvPr/>
        </p:nvSpPr>
        <p:spPr>
          <a:xfrm>
            <a:off x="0" y="2060848"/>
            <a:ext cx="269979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Στόχος</a:t>
            </a:r>
            <a:endParaRPr lang="en-GB" sz="1200" b="1" dirty="0">
              <a:latin typeface="Candara" panose="020E0502030303020204" pitchFamily="34" charset="0"/>
            </a:endParaRPr>
          </a:p>
        </p:txBody>
      </p:sp>
    </p:spTree>
    <p:extLst>
      <p:ext uri="{BB962C8B-B14F-4D97-AF65-F5344CB8AC3E}">
        <p14:creationId xmlns:p14="http://schemas.microsoft.com/office/powerpoint/2010/main" val="355004856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3" name="CaixaDeTexto 2"/>
          <p:cNvSpPr txBox="1"/>
          <p:nvPr/>
        </p:nvSpPr>
        <p:spPr>
          <a:xfrm>
            <a:off x="-1" y="2620926"/>
            <a:ext cx="8950733" cy="1354217"/>
          </a:xfrm>
          <a:prstGeom prst="rect">
            <a:avLst/>
          </a:prstGeom>
          <a:noFill/>
        </p:spPr>
        <p:txBody>
          <a:bodyPr wrap="square" rtlCol="0">
            <a:spAutoFit/>
          </a:bodyPr>
          <a:lstStyle/>
          <a:p>
            <a:pPr algn="just"/>
            <a:r>
              <a:rPr lang="el-GR" b="1" dirty="0" smtClean="0"/>
              <a:t>Εμπόδια </a:t>
            </a:r>
            <a:r>
              <a:rPr lang="en-GB" b="1" dirty="0" smtClean="0"/>
              <a:t>– </a:t>
            </a:r>
            <a:r>
              <a:rPr lang="el-GR" sz="1600" dirty="0"/>
              <a:t>Υπάρχει ένας περιορισμός σχετικά με τη συνολική ισχύ των φωτοβολταϊκών συστημάτων που μπορούν να εγκατασταθούν σε κτήρια. Για τα δημόσια κτήρια, προβλέπεται ότι η εγκατεστημένη ισχύς του συστήματος μπορεί να ανέρχεται έως και 100% της συμφωνημένης ισχύος του κτηρίου. Αυτό περιορίζει το μέγεθος του προτεινόμενου συστήματος φωτοβολταϊκών, παρόλο που υπάρχει χώρος για μεγαλύτερο.</a:t>
            </a:r>
            <a:endParaRPr lang="en-GB" sz="1600" b="1" dirty="0"/>
          </a:p>
        </p:txBody>
      </p:sp>
      <p:sp>
        <p:nvSpPr>
          <p:cNvPr id="14" name="Rechteck 19"/>
          <p:cNvSpPr/>
          <p:nvPr/>
        </p:nvSpPr>
        <p:spPr>
          <a:xfrm>
            <a:off x="0" y="2060848"/>
            <a:ext cx="2843808"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 Εμπόδια</a:t>
            </a:r>
            <a:endParaRPr lang="en-GB" sz="1200" b="1" dirty="0">
              <a:latin typeface="Candara" panose="020E0502030303020204" pitchFamily="34" charset="0"/>
            </a:endParaRPr>
          </a:p>
        </p:txBody>
      </p:sp>
    </p:spTree>
    <p:extLst>
      <p:ext uri="{BB962C8B-B14F-4D97-AF65-F5344CB8AC3E}">
        <p14:creationId xmlns:p14="http://schemas.microsoft.com/office/powerpoint/2010/main" val="31804486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9"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3"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sp>
        <p:nvSpPr>
          <p:cNvPr id="3" name="CaixaDeTexto 2"/>
          <p:cNvSpPr txBox="1"/>
          <p:nvPr/>
        </p:nvSpPr>
        <p:spPr>
          <a:xfrm>
            <a:off x="0" y="2492896"/>
            <a:ext cx="6001524" cy="3600986"/>
          </a:xfrm>
          <a:prstGeom prst="rect">
            <a:avLst/>
          </a:prstGeom>
          <a:noFill/>
        </p:spPr>
        <p:txBody>
          <a:bodyPr wrap="square" rtlCol="0">
            <a:spAutoFit/>
          </a:bodyPr>
          <a:lstStyle/>
          <a:p>
            <a:r>
              <a:rPr lang="el-GR" b="1" dirty="0" smtClean="0"/>
              <a:t>Κέλυφος Κτηρίου </a:t>
            </a:r>
            <a:endParaRPr lang="en-GB" b="1" dirty="0" smtClean="0"/>
          </a:p>
          <a:p>
            <a:pPr algn="just"/>
            <a:endParaRPr lang="el-GR" sz="1400" b="1" dirty="0"/>
          </a:p>
          <a:p>
            <a:pPr algn="just"/>
            <a:r>
              <a:rPr lang="el-GR" sz="1400" dirty="0" smtClean="0"/>
              <a:t>Η προσθήκη της εξωτερικής μόνωσης διερευνήθηκε ως μέσο για τη βελτίωση των εσωτερικών συνθηκών. Για τους σκοπούς της μοντελοποίησης θεωρήθηκε ένα μονωτικό υλικό με 0,032 W/mK θερμική αγωγιμότητα.</a:t>
            </a:r>
          </a:p>
          <a:p>
            <a:pPr algn="just"/>
            <a:endParaRPr lang="el-GR" sz="1400" dirty="0" smtClean="0"/>
          </a:p>
          <a:p>
            <a:pPr algn="just"/>
            <a:r>
              <a:rPr lang="el-GR" sz="1400" dirty="0"/>
              <a:t>Το πάχος αποφασίστηκε μετά από πραγματοποίηση ανάλυσης ευαισθησίας και αξίζει να σημειωθεί ότι λόγω των ωρών λειτουργίας του κτηρίου και των ήπιων καιρικών συνθηκών που επικρατούν στην περιοχή, μεγαλύτερο πάχος μόνωσης δεν θα συνέβαλλε σε περαιτέρω μείωση των απωλειών θερμότητας..</a:t>
            </a:r>
            <a:endParaRPr lang="el-GR" sz="1400" dirty="0" smtClean="0"/>
          </a:p>
          <a:p>
            <a:pPr algn="just"/>
            <a:endParaRPr lang="el-GR" sz="1400" b="1" dirty="0" smtClean="0"/>
          </a:p>
          <a:p>
            <a:pPr algn="just"/>
            <a:r>
              <a:rPr lang="el-GR" sz="1400" dirty="0" smtClean="0"/>
              <a:t>Το EPS μονωτικό υλικό και ο φυσικός ορυκτοβάμβακας που εξετάστηκαν πηρούν όλες τις τεχνικές απαιτήσεις.</a:t>
            </a:r>
          </a:p>
          <a:p>
            <a:pPr algn="just"/>
            <a:endParaRPr lang="el-GR" sz="1400" dirty="0" smtClean="0"/>
          </a:p>
          <a:p>
            <a:pPr algn="just"/>
            <a:r>
              <a:rPr lang="el-GR" sz="1400" dirty="0" smtClean="0"/>
              <a:t>Η προσθήκη της εξωτερικής μόνωσης μειώνει το U-</a:t>
            </a:r>
            <a:r>
              <a:rPr lang="en-US" sz="1400" dirty="0" smtClean="0"/>
              <a:t>value</a:t>
            </a:r>
            <a:r>
              <a:rPr lang="el-GR" sz="1400" dirty="0" smtClean="0"/>
              <a:t> των τοίχων από 0,</a:t>
            </a:r>
            <a:r>
              <a:rPr lang="en-US" sz="1400" dirty="0" smtClean="0"/>
              <a:t>587</a:t>
            </a:r>
            <a:r>
              <a:rPr lang="el-GR" sz="1400" dirty="0" smtClean="0"/>
              <a:t> σε 0,</a:t>
            </a:r>
            <a:r>
              <a:rPr lang="en-US" sz="1400" dirty="0" smtClean="0"/>
              <a:t>359</a:t>
            </a:r>
            <a:r>
              <a:rPr lang="el-GR" sz="1400" dirty="0" smtClean="0"/>
              <a:t> W/m</a:t>
            </a:r>
            <a:r>
              <a:rPr lang="el-GR" sz="1400" baseline="30000" dirty="0" smtClean="0"/>
              <a:t>2</a:t>
            </a:r>
            <a:r>
              <a:rPr lang="el-GR" sz="1400" dirty="0" smtClean="0"/>
              <a:t>K και το U-value της οροφής από 0,4</a:t>
            </a:r>
            <a:r>
              <a:rPr lang="en-US" sz="1400" dirty="0" smtClean="0"/>
              <a:t>50</a:t>
            </a:r>
            <a:r>
              <a:rPr lang="el-GR" sz="1400" dirty="0" smtClean="0"/>
              <a:t> σε 0,2</a:t>
            </a:r>
            <a:r>
              <a:rPr lang="en-US" sz="1400" dirty="0" smtClean="0"/>
              <a:t>63</a:t>
            </a:r>
            <a:r>
              <a:rPr lang="el-GR" sz="1400" dirty="0" smtClean="0"/>
              <a:t> W/m</a:t>
            </a:r>
            <a:r>
              <a:rPr lang="el-GR" sz="1400" baseline="30000" dirty="0" smtClean="0"/>
              <a:t>2</a:t>
            </a:r>
            <a:r>
              <a:rPr lang="el-GR" sz="1400" dirty="0" smtClean="0"/>
              <a:t>K.</a:t>
            </a:r>
            <a:endParaRPr lang="en-GB" sz="1400" dirty="0"/>
          </a:p>
        </p:txBody>
      </p:sp>
      <p:pic>
        <p:nvPicPr>
          <p:cNvPr id="14" name="Imagem 9"/>
          <p:cNvPicPr>
            <a:picLocks noChangeAspect="1"/>
          </p:cNvPicPr>
          <p:nvPr/>
        </p:nvPicPr>
        <p:blipFill rotWithShape="1">
          <a:blip r:embed="rId6" cstate="print">
            <a:extLst>
              <a:ext uri="{28A0092B-C50C-407E-A947-70E740481C1C}">
                <a14:useLocalDpi xmlns:a14="http://schemas.microsoft.com/office/drawing/2010/main"/>
              </a:ext>
            </a:extLst>
          </a:blip>
          <a:srcRect l="11919" r="6990"/>
          <a:stretch/>
        </p:blipFill>
        <p:spPr>
          <a:xfrm>
            <a:off x="6054066" y="3068960"/>
            <a:ext cx="3089934" cy="2854031"/>
          </a:xfrm>
          <a:prstGeom prst="rect">
            <a:avLst/>
          </a:prstGeom>
        </p:spPr>
      </p:pic>
    </p:spTree>
    <p:extLst>
      <p:ext uri="{BB962C8B-B14F-4D97-AF65-F5344CB8AC3E}">
        <p14:creationId xmlns:p14="http://schemas.microsoft.com/office/powerpoint/2010/main" val="29653270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564904"/>
            <a:ext cx="5713492" cy="3016210"/>
          </a:xfrm>
          <a:prstGeom prst="rect">
            <a:avLst/>
          </a:prstGeom>
          <a:noFill/>
        </p:spPr>
        <p:txBody>
          <a:bodyPr wrap="square" rtlCol="0">
            <a:spAutoFit/>
          </a:bodyPr>
          <a:lstStyle/>
          <a:p>
            <a:r>
              <a:rPr lang="el-GR" b="1" dirty="0" smtClean="0"/>
              <a:t>Ανοίγματα</a:t>
            </a:r>
            <a:endParaRPr lang="en-GB" b="1" dirty="0" smtClean="0"/>
          </a:p>
          <a:p>
            <a:endParaRPr lang="en-GB" b="1" dirty="0" smtClean="0"/>
          </a:p>
          <a:p>
            <a:pPr algn="just"/>
            <a:r>
              <a:rPr lang="el-GR" sz="1400" dirty="0" smtClean="0"/>
              <a:t>Τα υπάρχοντα παράθυρα έχουν συνολικό </a:t>
            </a:r>
            <a:r>
              <a:rPr lang="en-US" sz="1400" dirty="0" smtClean="0"/>
              <a:t>U-</a:t>
            </a:r>
            <a:r>
              <a:rPr lang="en-US" sz="1400" dirty="0" err="1" smtClean="0"/>
              <a:t>vaue</a:t>
            </a:r>
            <a:r>
              <a:rPr lang="el-GR" sz="1400" dirty="0" smtClean="0"/>
              <a:t> 3</a:t>
            </a:r>
            <a:r>
              <a:rPr lang="en-US" sz="1400" dirty="0" smtClean="0"/>
              <a:t>,4</a:t>
            </a:r>
            <a:r>
              <a:rPr lang="el-GR" sz="1400" dirty="0" smtClean="0"/>
              <a:t>9 W/m</a:t>
            </a:r>
            <a:r>
              <a:rPr lang="el-GR" sz="1400" baseline="30000" dirty="0" smtClean="0"/>
              <a:t>2</a:t>
            </a:r>
            <a:r>
              <a:rPr lang="el-GR" sz="1400" dirty="0" smtClean="0"/>
              <a:t>K και θα αντικατασταθούν με low-e υαλοπίνακες σε πλαίσιο με θερμοδιακοπή. Μετά από έρευνα σχετικά με διαφορετικές τιμές U-</a:t>
            </a:r>
            <a:r>
              <a:rPr lang="en-US" sz="1400" dirty="0" err="1" smtClean="0"/>
              <a:t>vaue</a:t>
            </a:r>
            <a:r>
              <a:rPr lang="en-US" sz="1400" dirty="0" smtClean="0"/>
              <a:t> </a:t>
            </a:r>
            <a:r>
              <a:rPr lang="el-GR" sz="1400" dirty="0" smtClean="0"/>
              <a:t>αποφασίστηκε ότι η βέλτιστη επιλογή θα πρέπει να έχει τις ακόλουθες θερμικές ιδιότητες: U</a:t>
            </a:r>
            <a:r>
              <a:rPr lang="en-US" sz="1400" dirty="0" smtClean="0"/>
              <a:t>-</a:t>
            </a:r>
            <a:r>
              <a:rPr lang="el-GR" sz="1400" dirty="0" smtClean="0"/>
              <a:t>πλαισίου 2,50 W/m</a:t>
            </a:r>
            <a:r>
              <a:rPr lang="el-GR" sz="1400" baseline="30000" dirty="0" smtClean="0"/>
              <a:t>2</a:t>
            </a:r>
            <a:r>
              <a:rPr lang="el-GR" sz="1400" dirty="0" smtClean="0"/>
              <a:t>K, U-υαλοπινάκων 1,10 W/m</a:t>
            </a:r>
            <a:r>
              <a:rPr lang="el-GR" sz="1400" baseline="30000" dirty="0" smtClean="0"/>
              <a:t>2</a:t>
            </a:r>
            <a:r>
              <a:rPr lang="el-GR" sz="1400" dirty="0" smtClean="0"/>
              <a:t>K και το συνολικό </a:t>
            </a:r>
            <a:r>
              <a:rPr lang="en-US" sz="1400" dirty="0" smtClean="0"/>
              <a:t>U-</a:t>
            </a:r>
            <a:r>
              <a:rPr lang="el-GR" sz="1400" dirty="0" smtClean="0"/>
              <a:t>παραθύρου 1,80 W/m</a:t>
            </a:r>
            <a:r>
              <a:rPr lang="el-GR" sz="1400" baseline="30000" dirty="0" smtClean="0"/>
              <a:t>2</a:t>
            </a:r>
            <a:r>
              <a:rPr lang="el-GR" sz="1400" dirty="0" smtClean="0"/>
              <a:t>K. </a:t>
            </a:r>
          </a:p>
          <a:p>
            <a:pPr algn="just"/>
            <a:endParaRPr lang="el-GR" sz="1400" dirty="0" smtClean="0"/>
          </a:p>
          <a:p>
            <a:pPr algn="just"/>
            <a:r>
              <a:rPr lang="el-GR" sz="1400" dirty="0" smtClean="0"/>
              <a:t>Μία επικάλυψη low-e προβλέπεται στην εσωτερική πλευρά του εξωτερικού υαλοπίνακα για τη μείωση της εισερχόμενης θερμότητας. Οι υα</a:t>
            </a:r>
            <a:r>
              <a:rPr lang="el-GR" sz="1400" dirty="0"/>
              <a:t>λ</a:t>
            </a:r>
            <a:r>
              <a:rPr lang="el-GR" sz="1400" dirty="0" smtClean="0"/>
              <a:t>οπίνακες έχουν </a:t>
            </a:r>
            <a:r>
              <a:rPr lang="el-GR" sz="1400" dirty="0"/>
              <a:t>42% ηλιακό συντελεστή και 66% μετάδοσης του φωτός</a:t>
            </a:r>
            <a:r>
              <a:rPr lang="el-GR" sz="1400" dirty="0" smtClean="0"/>
              <a:t>.</a:t>
            </a:r>
            <a:endParaRPr lang="en-GB" b="1" dirty="0" smtClean="0"/>
          </a:p>
          <a:p>
            <a:endParaRPr lang="en-GB" sz="1400" b="1"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17" name="Imagem 3"/>
          <p:cNvPicPr>
            <a:picLocks noChangeAspect="1"/>
          </p:cNvPicPr>
          <p:nvPr/>
        </p:nvPicPr>
        <p:blipFill>
          <a:blip r:embed="rId6" cstate="print"/>
          <a:stretch>
            <a:fillRect/>
          </a:stretch>
        </p:blipFill>
        <p:spPr>
          <a:xfrm>
            <a:off x="5942690" y="2584761"/>
            <a:ext cx="3008043" cy="3155207"/>
          </a:xfrm>
          <a:prstGeom prst="rect">
            <a:avLst/>
          </a:prstGeom>
        </p:spPr>
      </p:pic>
    </p:spTree>
    <p:extLst>
      <p:ext uri="{BB962C8B-B14F-4D97-AF65-F5344CB8AC3E}">
        <p14:creationId xmlns:p14="http://schemas.microsoft.com/office/powerpoint/2010/main" val="25420740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148064" y="6597352"/>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2015 -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0636" y="2636912"/>
            <a:ext cx="6433572" cy="3354765"/>
          </a:xfrm>
          <a:prstGeom prst="rect">
            <a:avLst/>
          </a:prstGeom>
          <a:noFill/>
        </p:spPr>
        <p:txBody>
          <a:bodyPr wrap="square" rtlCol="0">
            <a:spAutoFit/>
          </a:bodyPr>
          <a:lstStyle/>
          <a:p>
            <a:r>
              <a:rPr lang="el-GR" b="1" dirty="0" smtClean="0"/>
              <a:t>Αερισμό/Νυχτερινός Δροσιμός </a:t>
            </a:r>
            <a:endParaRPr lang="en-GB" b="1" dirty="0" smtClean="0"/>
          </a:p>
          <a:p>
            <a:endParaRPr lang="en-GB" b="1" dirty="0" smtClean="0"/>
          </a:p>
          <a:p>
            <a:pPr algn="just"/>
            <a:r>
              <a:rPr lang="el-GR" sz="1600" dirty="0" smtClean="0"/>
              <a:t>Αεραγωγοί  θα εγκατασταθούν στη βόρεια και νότια πρόσοψη του κτηρίου, έτσι ώστε να επιτευχθεί διαμπερής αερισμός. Από τη μελέτη συμπεραίνεται ότι σε κάθε όροφο, δύο ανοίγματα εισαγωγής αέρα πρέπει να τοποθετηθούν στό κάτω τμήμα της βόρειας πρόσοψη και δύο ανοίγματα εξόδου στο πάνω τμήμα της νότιας πρόσοψης.</a:t>
            </a:r>
          </a:p>
          <a:p>
            <a:pPr algn="just"/>
            <a:endParaRPr lang="el-GR" sz="1600" dirty="0" smtClean="0"/>
          </a:p>
          <a:p>
            <a:pPr algn="just"/>
            <a:r>
              <a:rPr lang="el-GR" sz="1600" dirty="0" smtClean="0"/>
              <a:t>Αυτό το σύστημα θα λειτουργεί κατά τη διάρκεια της νύχτας το καλοκαίρι (νυχτερινός αερισμός) για την ψύξη του εσωτερικού χώρου (15 ACH). </a:t>
            </a:r>
          </a:p>
          <a:p>
            <a:pPr algn="just"/>
            <a:r>
              <a:rPr lang="el-GR" sz="1600" dirty="0" smtClean="0"/>
              <a:t>Τα ανοίγματα εξαερισμού θα πρέπει να συνδεθούν με αισθητήρες για την εξωτερική θερμοκρασία και θα λειτουργούν μόνο όταν η εξωτερική θερμοκρασία είναι χαμηλότερη από την εσωτερική. </a:t>
            </a:r>
            <a:endParaRPr lang="en-GB" sz="1600" dirty="0"/>
          </a:p>
        </p:txBody>
      </p:sp>
      <p:sp>
        <p:nvSpPr>
          <p:cNvPr id="14" name="Rechteck 19"/>
          <p:cNvSpPr/>
          <p:nvPr/>
        </p:nvSpPr>
        <p:spPr>
          <a:xfrm>
            <a:off x="0" y="1052736"/>
            <a:ext cx="413995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700" b="1" dirty="0" smtClean="0">
                <a:latin typeface="Candara" panose="020E0502030303020204" pitchFamily="34" charset="0"/>
              </a:rPr>
              <a:t>Ανακαίνιση κτηρίων ΣΜΕΚ</a:t>
            </a:r>
            <a:endParaRPr lang="de-DE" sz="2700" b="1" dirty="0">
              <a:latin typeface="Candara" panose="020E0502030303020204" pitchFamily="34" charset="0"/>
            </a:endParaRPr>
          </a:p>
        </p:txBody>
      </p:sp>
      <p:sp>
        <p:nvSpPr>
          <p:cNvPr id="15" name="Rechteck 19"/>
          <p:cNvSpPr/>
          <p:nvPr/>
        </p:nvSpPr>
        <p:spPr>
          <a:xfrm>
            <a:off x="0" y="1558462"/>
            <a:ext cx="702027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latin typeface="Candara" panose="020E0502030303020204" pitchFamily="34" charset="0"/>
              </a:rPr>
              <a:t>Κτήρια που μελετήθηκαν </a:t>
            </a:r>
            <a:r>
              <a:rPr lang="en-GB" b="1" dirty="0" smtClean="0">
                <a:latin typeface="Candara" panose="020E0502030303020204" pitchFamily="34" charset="0"/>
              </a:rPr>
              <a:t>– </a:t>
            </a:r>
            <a:r>
              <a:rPr lang="el-GR" sz="1600" dirty="0"/>
              <a:t>Γραφεία Διεύθυνσης Περιβάλλοντος &amp; Πρασίνου</a:t>
            </a:r>
            <a:endParaRPr lang="en-GB" sz="1600" b="1" dirty="0">
              <a:latin typeface="Candara" panose="020E0502030303020204" pitchFamily="34" charset="0"/>
            </a:endParaRPr>
          </a:p>
        </p:txBody>
      </p:sp>
      <p:sp>
        <p:nvSpPr>
          <p:cNvPr id="16" name="Rechteck 19"/>
          <p:cNvSpPr/>
          <p:nvPr/>
        </p:nvSpPr>
        <p:spPr>
          <a:xfrm>
            <a:off x="0" y="2060848"/>
            <a:ext cx="507605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smtClean="0">
                <a:latin typeface="Candara" panose="020E0502030303020204" pitchFamily="34" charset="0"/>
              </a:rPr>
              <a:t>Σχέδιο Ανακαίνισης </a:t>
            </a:r>
            <a:r>
              <a:rPr lang="en-GB" sz="1600" b="1" dirty="0" smtClean="0">
                <a:latin typeface="Candara" panose="020E0502030303020204" pitchFamily="34" charset="0"/>
              </a:rPr>
              <a:t>– </a:t>
            </a:r>
            <a:r>
              <a:rPr lang="el-GR" sz="1600" b="1" dirty="0" smtClean="0">
                <a:latin typeface="Candara" panose="020E0502030303020204" pitchFamily="34" charset="0"/>
              </a:rPr>
              <a:t>Μείωση της Ενεργειακής Ζήτησης</a:t>
            </a:r>
            <a:endParaRPr lang="en-GB" sz="1200" b="1" dirty="0">
              <a:latin typeface="Candara" panose="020E0502030303020204" pitchFamily="34" charset="0"/>
            </a:endParaRPr>
          </a:p>
        </p:txBody>
      </p:sp>
      <p:pic>
        <p:nvPicPr>
          <p:cNvPr id="428034" name="Picture 2" descr="Image result for night ventilation"/>
          <p:cNvPicPr>
            <a:picLocks noChangeAspect="1" noChangeArrowheads="1"/>
          </p:cNvPicPr>
          <p:nvPr/>
        </p:nvPicPr>
        <p:blipFill rotWithShape="1">
          <a:blip r:embed="rId6" cstate="print"/>
          <a:srcRect t="19201"/>
          <a:stretch/>
        </p:blipFill>
        <p:spPr bwMode="auto">
          <a:xfrm>
            <a:off x="6444208" y="3717032"/>
            <a:ext cx="2592288" cy="1818058"/>
          </a:xfrm>
          <a:prstGeom prst="rect">
            <a:avLst/>
          </a:prstGeom>
          <a:noFill/>
        </p:spPr>
      </p:pic>
    </p:spTree>
    <p:extLst>
      <p:ext uri="{BB962C8B-B14F-4D97-AF65-F5344CB8AC3E}">
        <p14:creationId xmlns:p14="http://schemas.microsoft.com/office/powerpoint/2010/main" val="26346325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9406</TotalTime>
  <Words>9999</Words>
  <Application>Microsoft Office PowerPoint</Application>
  <PresentationFormat>Προβολή στην οθόνη (4:3)</PresentationFormat>
  <Paragraphs>1506</Paragraphs>
  <Slides>119</Slides>
  <Notes>117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119</vt:i4>
      </vt:variant>
    </vt:vector>
  </HeadingPairs>
  <TitlesOfParts>
    <vt:vector size="129" baseType="lpstr">
      <vt:lpstr>SimSun</vt:lpstr>
      <vt:lpstr>Arial</vt:lpstr>
      <vt:lpstr>Arial </vt:lpstr>
      <vt:lpstr>Calibri</vt:lpstr>
      <vt:lpstr>Candara</vt:lpstr>
      <vt:lpstr>Dotum</vt:lpstr>
      <vt:lpstr>MS Mincho</vt:lpstr>
      <vt:lpstr>Times New Roman</vt:lpstr>
      <vt:lpstr>Wingdings</vt:lpstr>
      <vt:lpstr>Larissa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EVANGELIA GKLEZAKOU</cp:lastModifiedBy>
  <cp:revision>708</cp:revision>
  <dcterms:created xsi:type="dcterms:W3CDTF">2013-11-18T12:25:29Z</dcterms:created>
  <dcterms:modified xsi:type="dcterms:W3CDTF">2017-02-08T11:15:13Z</dcterms:modified>
</cp:coreProperties>
</file>