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60" r:id="rId1"/>
  </p:sldMasterIdLst>
  <p:notesMasterIdLst>
    <p:notesMasterId r:id="rId37"/>
  </p:notesMasterIdLst>
  <p:sldIdLst>
    <p:sldId id="355" r:id="rId2"/>
    <p:sldId id="356" r:id="rId3"/>
    <p:sldId id="396" r:id="rId4"/>
    <p:sldId id="393" r:id="rId5"/>
    <p:sldId id="398" r:id="rId6"/>
    <p:sldId id="395" r:id="rId7"/>
    <p:sldId id="408" r:id="rId8"/>
    <p:sldId id="399" r:id="rId9"/>
    <p:sldId id="400" r:id="rId10"/>
    <p:sldId id="401" r:id="rId11"/>
    <p:sldId id="402" r:id="rId12"/>
    <p:sldId id="403" r:id="rId13"/>
    <p:sldId id="404" r:id="rId14"/>
    <p:sldId id="405" r:id="rId15"/>
    <p:sldId id="406" r:id="rId16"/>
    <p:sldId id="407" r:id="rId17"/>
    <p:sldId id="409" r:id="rId18"/>
    <p:sldId id="419" r:id="rId19"/>
    <p:sldId id="420" r:id="rId20"/>
    <p:sldId id="421" r:id="rId21"/>
    <p:sldId id="422" r:id="rId22"/>
    <p:sldId id="423" r:id="rId23"/>
    <p:sldId id="424" r:id="rId24"/>
    <p:sldId id="425" r:id="rId25"/>
    <p:sldId id="426" r:id="rId26"/>
    <p:sldId id="427" r:id="rId27"/>
    <p:sldId id="410" r:id="rId28"/>
    <p:sldId id="411" r:id="rId29"/>
    <p:sldId id="413" r:id="rId30"/>
    <p:sldId id="412" r:id="rId31"/>
    <p:sldId id="414" r:id="rId32"/>
    <p:sldId id="415" r:id="rId33"/>
    <p:sldId id="416" r:id="rId34"/>
    <p:sldId id="417" r:id="rId35"/>
    <p:sldId id="418"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5AF"/>
    <a:srgbClr val="F0FEDE"/>
    <a:srgbClr val="178134"/>
    <a:srgbClr val="B7CC31"/>
    <a:srgbClr val="DBEBA5"/>
    <a:srgbClr val="F4F2FE"/>
    <a:srgbClr val="000000"/>
    <a:srgbClr val="A3C396"/>
    <a:srgbClr val="88BDC1"/>
    <a:srgbClr val="B3D4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82" autoAdjust="0"/>
    <p:restoredTop sz="91975" autoAdjust="0"/>
  </p:normalViewPr>
  <p:slideViewPr>
    <p:cSldViewPr>
      <p:cViewPr varScale="1">
        <p:scale>
          <a:sx n="104" d="100"/>
          <a:sy n="104" d="100"/>
        </p:scale>
        <p:origin x="224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3" d="100"/>
          <a:sy n="63" d="100"/>
        </p:scale>
        <p:origin x="-2539"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AE2308-B9D1-4DB8-993E-4FF06679F958}" type="datetimeFigureOut">
              <a:rPr lang="it-IT" smtClean="0"/>
              <a:t>08/02/2017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93F2E-7395-4967-B608-538E259F2BF5}" type="slidenum">
              <a:rPr lang="it-IT" smtClean="0"/>
              <a:t>‹#›</a:t>
            </a:fld>
            <a:endParaRPr lang="it-IT"/>
          </a:p>
        </p:txBody>
      </p:sp>
    </p:spTree>
    <p:extLst>
      <p:ext uri="{BB962C8B-B14F-4D97-AF65-F5344CB8AC3E}">
        <p14:creationId xmlns:p14="http://schemas.microsoft.com/office/powerpoint/2010/main" val="166950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spcBef>
                <a:spcPct val="0"/>
              </a:spcBef>
            </a:pPr>
            <a:r>
              <a:rPr lang="en-US" sz="1200" dirty="0" smtClean="0">
                <a:solidFill>
                  <a:srgbClr val="0000FF"/>
                </a:solidFill>
              </a:rPr>
              <a:t> </a:t>
            </a:r>
            <a:endParaRPr lang="it-IT" dirty="0"/>
          </a:p>
        </p:txBody>
      </p:sp>
      <p:sp>
        <p:nvSpPr>
          <p:cNvPr id="4" name="Segnaposto numero diapositiva 3"/>
          <p:cNvSpPr>
            <a:spLocks noGrp="1"/>
          </p:cNvSpPr>
          <p:nvPr>
            <p:ph type="sldNum" sz="quarter" idx="10"/>
          </p:nvPr>
        </p:nvSpPr>
        <p:spPr/>
        <p:txBody>
          <a:bodyPr/>
          <a:lstStyle/>
          <a:p>
            <a:fld id="{10993F2E-7395-4967-B608-538E259F2BF5}" type="slidenum">
              <a:rPr lang="it-IT" smtClean="0"/>
              <a:t>2</a:t>
            </a:fld>
            <a:endParaRPr lang="it-IT"/>
          </a:p>
        </p:txBody>
      </p:sp>
    </p:spTree>
    <p:extLst>
      <p:ext uri="{BB962C8B-B14F-4D97-AF65-F5344CB8AC3E}">
        <p14:creationId xmlns:p14="http://schemas.microsoft.com/office/powerpoint/2010/main" val="2000929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249023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639601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121916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3889450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1379723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3963390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3489134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2535158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942332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388698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1176385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3940264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2613065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3068205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3507509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2932882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3610041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901944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4130541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2039452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268373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2325917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2773923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2215197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312248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3718906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26152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708304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145824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3911464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355592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3955035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798794" y="-11796513"/>
            <a:ext cx="11794052" cy="1248752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a:p>
        </p:txBody>
      </p:sp>
      <p:sp>
        <p:nvSpPr>
          <p:cNvPr id="40963" name="Rectangle 2"/>
          <p:cNvSpPr>
            <a:spLocks noGrp="1" noChangeArrowheads="1"/>
          </p:cNvSpPr>
          <p:nvPr>
            <p:ph type="body"/>
          </p:nvPr>
        </p:nvSpPr>
        <p:spPr>
          <a:xfrm>
            <a:off x="685958" y="4343110"/>
            <a:ext cx="5473440" cy="41040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6169"/>
            <a:r>
              <a:rPr lang="it-IT" altLang="it-IT" sz="1100" b="1" dirty="0" smtClean="0">
                <a:latin typeface="Arial" charset="0"/>
                <a:cs typeface="Arial" charset="0"/>
              </a:rPr>
              <a:t>NOTE</a:t>
            </a:r>
            <a:endParaRPr lang="it-IT" altLang="it-IT" sz="1100" b="1" dirty="0">
              <a:latin typeface="Arial" charset="0"/>
              <a:cs typeface="Arial" charset="0"/>
            </a:endParaRPr>
          </a:p>
        </p:txBody>
      </p:sp>
    </p:spTree>
    <p:extLst>
      <p:ext uri="{BB962C8B-B14F-4D97-AF65-F5344CB8AC3E}">
        <p14:creationId xmlns:p14="http://schemas.microsoft.com/office/powerpoint/2010/main" val="2928324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Διαφάνεια τίτλου">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80000" y="4437112"/>
            <a:ext cx="6732000" cy="2016224"/>
          </a:xfrm>
        </p:spPr>
        <p:txBody>
          <a:bodyPr lIns="0" tIns="180000" rIns="0" bIns="0">
            <a:normAutofit/>
          </a:bodyPr>
          <a:lstStyle>
            <a:lvl1pPr marL="0" indent="0" algn="ctr">
              <a:buNone/>
              <a:defRPr sz="2800" b="1">
                <a:solidFill>
                  <a:srgbClr val="10722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l-GR" dirty="0"/>
          </a:p>
        </p:txBody>
      </p:sp>
      <p:sp>
        <p:nvSpPr>
          <p:cNvPr id="10" name="9 - Τίτλος"/>
          <p:cNvSpPr>
            <a:spLocks noGrp="1"/>
          </p:cNvSpPr>
          <p:nvPr>
            <p:ph type="title"/>
          </p:nvPr>
        </p:nvSpPr>
        <p:spPr>
          <a:xfrm>
            <a:off x="180000" y="2520000"/>
            <a:ext cx="6732000" cy="1800000"/>
          </a:xfrm>
          <a:solidFill>
            <a:srgbClr val="107227"/>
          </a:solidFill>
          <a:effectLst>
            <a:outerShdw blurRad="127000" dist="127000" dir="2700000" algn="tl" rotWithShape="0">
              <a:prstClr val="black">
                <a:alpha val="60000"/>
              </a:prstClr>
            </a:outerShdw>
          </a:effectLst>
        </p:spPr>
        <p:txBody>
          <a:bodyPr lIns="108000" tIns="108000" rIns="108000" bIns="108000">
            <a:normAutofit/>
          </a:bodyPr>
          <a:lstStyle>
            <a:lvl1pPr algn="ctr">
              <a:defRPr sz="4000">
                <a:solidFill>
                  <a:schemeClr val="bg1"/>
                </a:solidFill>
              </a:defRPr>
            </a:lvl1pPr>
          </a:lstStyle>
          <a:p>
            <a:r>
              <a:rPr lang="it-IT" smtClean="0"/>
              <a:t>Fare clic per modificare lo stile del titolo</a:t>
            </a:r>
            <a:endParaRPr lang="el-GR" dirty="0"/>
          </a:p>
        </p:txBody>
      </p:sp>
      <p:sp>
        <p:nvSpPr>
          <p:cNvPr id="11" name="10 - Ορθογώνιο"/>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Picture 9" descr="Logo-CERtuS-vettoriale6"/>
          <p:cNvPicPr>
            <a:picLocks noChangeAspect="1" noChangeArrowheads="1"/>
          </p:cNvPicPr>
          <p:nvPr/>
        </p:nvPicPr>
        <p:blipFill>
          <a:blip r:embed="rId2" cstate="print"/>
          <a:srcRect/>
          <a:stretch>
            <a:fillRect/>
          </a:stretch>
        </p:blipFill>
        <p:spPr bwMode="auto">
          <a:xfrm>
            <a:off x="7104225" y="2564904"/>
            <a:ext cx="2039775" cy="1800000"/>
          </a:xfrm>
          <a:prstGeom prst="rect">
            <a:avLst/>
          </a:prstGeom>
          <a:noFill/>
        </p:spPr>
      </p:pic>
      <p:sp>
        <p:nvSpPr>
          <p:cNvPr id="6" name="5 - Ορθογώνιο"/>
          <p:cNvSpPr/>
          <p:nvPr/>
        </p:nvSpPr>
        <p:spPr>
          <a:xfrm>
            <a:off x="0" y="6525344"/>
            <a:ext cx="1403648"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Picture 9" descr="Logo-CERtuS-vettoriale6"/>
          <p:cNvPicPr>
            <a:picLocks noChangeAspect="1" noChangeArrowheads="1"/>
          </p:cNvPicPr>
          <p:nvPr/>
        </p:nvPicPr>
        <p:blipFill>
          <a:blip r:embed="rId2" cstate="print"/>
          <a:srcRect/>
          <a:stretch>
            <a:fillRect/>
          </a:stretch>
        </p:blipFill>
        <p:spPr bwMode="auto">
          <a:xfrm>
            <a:off x="7104225" y="2564904"/>
            <a:ext cx="2039775" cy="1800000"/>
          </a:xfrm>
          <a:prstGeom prst="rect">
            <a:avLst/>
          </a:prstGeom>
          <a:noFill/>
        </p:spPr>
      </p:pic>
      <p:sp>
        <p:nvSpPr>
          <p:cNvPr id="12" name="11 - Ορθογώνιο"/>
          <p:cNvSpPr/>
          <p:nvPr/>
        </p:nvSpPr>
        <p:spPr>
          <a:xfrm>
            <a:off x="0" y="6525344"/>
            <a:ext cx="1403648"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advClick="0" advTm="15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l-GR" dirty="0"/>
          </a:p>
        </p:txBody>
      </p:sp>
      <p:sp>
        <p:nvSpPr>
          <p:cNvPr id="14" name="13 - Τίτλος"/>
          <p:cNvSpPr>
            <a:spLocks noGrp="1"/>
          </p:cNvSpPr>
          <p:nvPr>
            <p:ph type="title"/>
          </p:nvPr>
        </p:nvSpPr>
        <p:spPr/>
        <p:txBody>
          <a:bodyPr/>
          <a:lstStyle/>
          <a:p>
            <a:r>
              <a:rPr lang="it-IT" smtClean="0"/>
              <a:t>Fare clic per modificare lo stile del titolo</a:t>
            </a:r>
            <a:endParaRPr lang="el-GR"/>
          </a:p>
        </p:txBody>
      </p:sp>
      <p:sp>
        <p:nvSpPr>
          <p:cNvPr id="10" name="9 - Θέση ημερομηνίας"/>
          <p:cNvSpPr>
            <a:spLocks noGrp="1"/>
          </p:cNvSpPr>
          <p:nvPr>
            <p:ph type="dt" sz="half" idx="10"/>
          </p:nvPr>
        </p:nvSpPr>
        <p:spPr/>
        <p:txBody>
          <a:bodyPr/>
          <a:lstStyle/>
          <a:p>
            <a:fld id="{789B1917-4771-4C5B-AB25-1C7492FAB0B2}" type="datetimeFigureOut">
              <a:rPr lang="it-IT" smtClean="0"/>
              <a:t>08/02/2017</a:t>
            </a:fld>
            <a:endParaRPr lang="it-IT"/>
          </a:p>
        </p:txBody>
      </p:sp>
      <p:sp>
        <p:nvSpPr>
          <p:cNvPr id="11" name="10 - Θέση αριθμού διαφάνειας"/>
          <p:cNvSpPr>
            <a:spLocks noGrp="1"/>
          </p:cNvSpPr>
          <p:nvPr>
            <p:ph type="sldNum" sz="quarter" idx="11"/>
          </p:nvPr>
        </p:nvSpPr>
        <p:spPr/>
        <p:txBody>
          <a:bodyPr/>
          <a:lstStyle/>
          <a:p>
            <a:fld id="{0EE6D082-7B43-46E0-9D28-E950DC3A4FAE}" type="slidenum">
              <a:rPr lang="it-IT" smtClean="0"/>
              <a:t>‹#›</a:t>
            </a:fld>
            <a:endParaRPr lang="it-IT"/>
          </a:p>
        </p:txBody>
      </p:sp>
      <p:sp>
        <p:nvSpPr>
          <p:cNvPr id="12" name="11 - Θέση υποσέλιδου"/>
          <p:cNvSpPr>
            <a:spLocks noGrp="1"/>
          </p:cNvSpPr>
          <p:nvPr>
            <p:ph type="ftr" sz="quarter" idx="12"/>
          </p:nvPr>
        </p:nvSpPr>
        <p:spPr/>
        <p:txBody>
          <a:bodyPr/>
          <a:lstStyle/>
          <a:p>
            <a:endParaRPr lang="it-IT"/>
          </a:p>
        </p:txBody>
      </p:sp>
    </p:spTree>
  </p:cSld>
  <p:clrMapOvr>
    <a:masterClrMapping/>
  </p:clrMapOvr>
  <p:transition spd="slow" advClick="0" advTm="15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Κεφαλίδα ενότητας">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6" name="5 - Θέση ημερομηνίας"/>
          <p:cNvSpPr>
            <a:spLocks noGrp="1"/>
          </p:cNvSpPr>
          <p:nvPr>
            <p:ph type="dt" sz="half" idx="10"/>
          </p:nvPr>
        </p:nvSpPr>
        <p:spPr/>
        <p:txBody>
          <a:bodyPr/>
          <a:lstStyle/>
          <a:p>
            <a:fld id="{789B1917-4771-4C5B-AB25-1C7492FAB0B2}" type="datetimeFigureOut">
              <a:rPr lang="it-IT" smtClean="0"/>
              <a:t>08/02/2017</a:t>
            </a:fld>
            <a:endParaRPr lang="it-IT"/>
          </a:p>
        </p:txBody>
      </p:sp>
      <p:sp>
        <p:nvSpPr>
          <p:cNvPr id="7" name="6 - Θέση αριθμού διαφάνειας"/>
          <p:cNvSpPr>
            <a:spLocks noGrp="1"/>
          </p:cNvSpPr>
          <p:nvPr>
            <p:ph type="sldNum" sz="quarter" idx="11"/>
          </p:nvPr>
        </p:nvSpPr>
        <p:spPr/>
        <p:txBody>
          <a:bodyPr/>
          <a:lstStyle/>
          <a:p>
            <a:fld id="{0EE6D082-7B43-46E0-9D28-E950DC3A4FAE}" type="slidenum">
              <a:rPr lang="it-IT" smtClean="0"/>
              <a:t>‹#›</a:t>
            </a:fld>
            <a:endParaRPr lang="it-IT"/>
          </a:p>
        </p:txBody>
      </p:sp>
      <p:sp>
        <p:nvSpPr>
          <p:cNvPr id="8" name="7 - Θέση υποσέλιδου"/>
          <p:cNvSpPr>
            <a:spLocks noGrp="1"/>
          </p:cNvSpPr>
          <p:nvPr>
            <p:ph type="ftr" sz="quarter" idx="12"/>
          </p:nvPr>
        </p:nvSpPr>
        <p:spPr/>
        <p:txBody>
          <a:bodyPr/>
          <a:lstStyle/>
          <a:p>
            <a:endParaRPr lang="it-IT"/>
          </a:p>
        </p:txBody>
      </p:sp>
    </p:spTree>
  </p:cSld>
  <p:clrMapOvr>
    <a:masterClrMapping/>
  </p:clrMapOvr>
  <p:transition spd="slow" advClick="0" advTm="150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l-GR"/>
          </a:p>
        </p:txBody>
      </p:sp>
      <p:sp>
        <p:nvSpPr>
          <p:cNvPr id="11" name="10 - Τίτλος"/>
          <p:cNvSpPr>
            <a:spLocks noGrp="1"/>
          </p:cNvSpPr>
          <p:nvPr>
            <p:ph type="title"/>
          </p:nvPr>
        </p:nvSpPr>
        <p:spPr/>
        <p:txBody>
          <a:bodyPr/>
          <a:lstStyle/>
          <a:p>
            <a:r>
              <a:rPr lang="it-IT" smtClean="0"/>
              <a:t>Fare clic per modificare lo stile del titolo</a:t>
            </a:r>
            <a:endParaRPr lang="el-GR"/>
          </a:p>
        </p:txBody>
      </p:sp>
      <p:sp>
        <p:nvSpPr>
          <p:cNvPr id="12" name="11 - Θέση ημερομηνίας"/>
          <p:cNvSpPr>
            <a:spLocks noGrp="1"/>
          </p:cNvSpPr>
          <p:nvPr>
            <p:ph type="dt" sz="half" idx="10"/>
          </p:nvPr>
        </p:nvSpPr>
        <p:spPr/>
        <p:txBody>
          <a:bodyPr/>
          <a:lstStyle/>
          <a:p>
            <a:fld id="{789B1917-4771-4C5B-AB25-1C7492FAB0B2}" type="datetimeFigureOut">
              <a:rPr lang="it-IT" smtClean="0"/>
              <a:t>08/02/2017</a:t>
            </a:fld>
            <a:endParaRPr lang="it-IT"/>
          </a:p>
        </p:txBody>
      </p:sp>
      <p:sp>
        <p:nvSpPr>
          <p:cNvPr id="13" name="12 - Θέση αριθμού διαφάνειας"/>
          <p:cNvSpPr>
            <a:spLocks noGrp="1"/>
          </p:cNvSpPr>
          <p:nvPr>
            <p:ph type="sldNum" sz="quarter" idx="11"/>
          </p:nvPr>
        </p:nvSpPr>
        <p:spPr/>
        <p:txBody>
          <a:bodyPr/>
          <a:lstStyle/>
          <a:p>
            <a:fld id="{0EE6D082-7B43-46E0-9D28-E950DC3A4FAE}" type="slidenum">
              <a:rPr lang="it-IT" smtClean="0"/>
              <a:t>‹#›</a:t>
            </a:fld>
            <a:endParaRPr lang="it-IT"/>
          </a:p>
        </p:txBody>
      </p:sp>
      <p:sp>
        <p:nvSpPr>
          <p:cNvPr id="14" name="13 - Θέση υποσέλιδου"/>
          <p:cNvSpPr>
            <a:spLocks noGrp="1"/>
          </p:cNvSpPr>
          <p:nvPr>
            <p:ph type="ftr" sz="quarter" idx="12"/>
          </p:nvPr>
        </p:nvSpPr>
        <p:spPr/>
        <p:txBody>
          <a:bodyPr/>
          <a:lstStyle/>
          <a:p>
            <a:endParaRPr lang="it-IT"/>
          </a:p>
        </p:txBody>
      </p:sp>
    </p:spTree>
  </p:cSld>
  <p:clrMapOvr>
    <a:masterClrMapping/>
  </p:clrMapOvr>
  <p:transition spd="slow" advClick="0" advTm="150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l-GR"/>
          </a:p>
        </p:txBody>
      </p:sp>
      <p:sp>
        <p:nvSpPr>
          <p:cNvPr id="13" name="12 - Τίτλος"/>
          <p:cNvSpPr>
            <a:spLocks noGrp="1"/>
          </p:cNvSpPr>
          <p:nvPr>
            <p:ph type="title"/>
          </p:nvPr>
        </p:nvSpPr>
        <p:spPr/>
        <p:txBody>
          <a:bodyPr/>
          <a:lstStyle/>
          <a:p>
            <a:r>
              <a:rPr lang="it-IT" smtClean="0"/>
              <a:t>Fare clic per modificare lo stile del titolo</a:t>
            </a:r>
            <a:endParaRPr lang="el-GR"/>
          </a:p>
        </p:txBody>
      </p:sp>
      <p:sp>
        <p:nvSpPr>
          <p:cNvPr id="10" name="9 - Θέση ημερομηνίας"/>
          <p:cNvSpPr>
            <a:spLocks noGrp="1"/>
          </p:cNvSpPr>
          <p:nvPr>
            <p:ph type="dt" sz="half" idx="10"/>
          </p:nvPr>
        </p:nvSpPr>
        <p:spPr/>
        <p:txBody>
          <a:bodyPr/>
          <a:lstStyle/>
          <a:p>
            <a:fld id="{789B1917-4771-4C5B-AB25-1C7492FAB0B2}" type="datetimeFigureOut">
              <a:rPr lang="it-IT" smtClean="0"/>
              <a:t>08/02/2017</a:t>
            </a:fld>
            <a:endParaRPr lang="it-IT"/>
          </a:p>
        </p:txBody>
      </p:sp>
      <p:sp>
        <p:nvSpPr>
          <p:cNvPr id="11" name="10 - Θέση αριθμού διαφάνειας"/>
          <p:cNvSpPr>
            <a:spLocks noGrp="1"/>
          </p:cNvSpPr>
          <p:nvPr>
            <p:ph type="sldNum" sz="quarter" idx="11"/>
          </p:nvPr>
        </p:nvSpPr>
        <p:spPr/>
        <p:txBody>
          <a:bodyPr/>
          <a:lstStyle/>
          <a:p>
            <a:fld id="{0EE6D082-7B43-46E0-9D28-E950DC3A4FAE}" type="slidenum">
              <a:rPr lang="it-IT" smtClean="0"/>
              <a:t>‹#›</a:t>
            </a:fld>
            <a:endParaRPr lang="it-IT"/>
          </a:p>
        </p:txBody>
      </p:sp>
      <p:sp>
        <p:nvSpPr>
          <p:cNvPr id="12" name="11 - Θέση υποσέλιδου"/>
          <p:cNvSpPr>
            <a:spLocks noGrp="1"/>
          </p:cNvSpPr>
          <p:nvPr>
            <p:ph type="ftr" sz="quarter" idx="12"/>
          </p:nvPr>
        </p:nvSpPr>
        <p:spPr/>
        <p:txBody>
          <a:bodyPr/>
          <a:lstStyle/>
          <a:p>
            <a:endParaRPr lang="it-IT"/>
          </a:p>
        </p:txBody>
      </p:sp>
    </p:spTree>
  </p:cSld>
  <p:clrMapOvr>
    <a:masterClrMapping/>
  </p:clrMapOvr>
  <p:transition spd="slow" advClick="0" advTm="15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it-IT" smtClean="0"/>
              <a:t>Fare clic per modificare lo stile del titolo</a:t>
            </a:r>
            <a:endParaRPr lang="el-GR"/>
          </a:p>
        </p:txBody>
      </p:sp>
      <p:sp>
        <p:nvSpPr>
          <p:cNvPr id="6" name="5 - Θέση ημερομηνίας"/>
          <p:cNvSpPr>
            <a:spLocks noGrp="1"/>
          </p:cNvSpPr>
          <p:nvPr>
            <p:ph type="dt" sz="half" idx="10"/>
          </p:nvPr>
        </p:nvSpPr>
        <p:spPr/>
        <p:txBody>
          <a:bodyPr/>
          <a:lstStyle/>
          <a:p>
            <a:fld id="{789B1917-4771-4C5B-AB25-1C7492FAB0B2}" type="datetimeFigureOut">
              <a:rPr lang="it-IT" smtClean="0"/>
              <a:t>08/02/2017</a:t>
            </a:fld>
            <a:endParaRPr lang="it-IT"/>
          </a:p>
        </p:txBody>
      </p:sp>
      <p:sp>
        <p:nvSpPr>
          <p:cNvPr id="7" name="6 - Θέση αριθμού διαφάνειας"/>
          <p:cNvSpPr>
            <a:spLocks noGrp="1"/>
          </p:cNvSpPr>
          <p:nvPr>
            <p:ph type="sldNum" sz="quarter" idx="11"/>
          </p:nvPr>
        </p:nvSpPr>
        <p:spPr/>
        <p:txBody>
          <a:bodyPr/>
          <a:lstStyle/>
          <a:p>
            <a:fld id="{0EE6D082-7B43-46E0-9D28-E950DC3A4FAE}" type="slidenum">
              <a:rPr lang="it-IT" smtClean="0"/>
              <a:t>‹#›</a:t>
            </a:fld>
            <a:endParaRPr lang="it-IT"/>
          </a:p>
        </p:txBody>
      </p:sp>
      <p:sp>
        <p:nvSpPr>
          <p:cNvPr id="8" name="7 - Θέση υποσέλιδου"/>
          <p:cNvSpPr>
            <a:spLocks noGrp="1"/>
          </p:cNvSpPr>
          <p:nvPr>
            <p:ph type="ftr" sz="quarter" idx="12"/>
          </p:nvPr>
        </p:nvSpPr>
        <p:spPr/>
        <p:txBody>
          <a:bodyPr/>
          <a:lstStyle/>
          <a:p>
            <a:endParaRPr lang="it-IT"/>
          </a:p>
        </p:txBody>
      </p:sp>
    </p:spTree>
  </p:cSld>
  <p:clrMapOvr>
    <a:masterClrMapping/>
  </p:clrMapOvr>
  <p:transition spd="slow" advClick="0" advTm="15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8" name="7 - Θέση ημερομηνίας"/>
          <p:cNvSpPr>
            <a:spLocks noGrp="1"/>
          </p:cNvSpPr>
          <p:nvPr>
            <p:ph type="dt" sz="half" idx="10"/>
          </p:nvPr>
        </p:nvSpPr>
        <p:spPr/>
        <p:txBody>
          <a:bodyPr/>
          <a:lstStyle/>
          <a:p>
            <a:fld id="{789B1917-4771-4C5B-AB25-1C7492FAB0B2}" type="datetimeFigureOut">
              <a:rPr lang="it-IT" smtClean="0"/>
              <a:t>08/02/2017</a:t>
            </a:fld>
            <a:endParaRPr lang="it-IT"/>
          </a:p>
        </p:txBody>
      </p:sp>
      <p:sp>
        <p:nvSpPr>
          <p:cNvPr id="9" name="8 - Θέση αριθμού διαφάνειας"/>
          <p:cNvSpPr>
            <a:spLocks noGrp="1"/>
          </p:cNvSpPr>
          <p:nvPr>
            <p:ph type="sldNum" sz="quarter" idx="11"/>
          </p:nvPr>
        </p:nvSpPr>
        <p:spPr/>
        <p:txBody>
          <a:bodyPr/>
          <a:lstStyle/>
          <a:p>
            <a:fld id="{0EE6D082-7B43-46E0-9D28-E950DC3A4FAE}" type="slidenum">
              <a:rPr lang="it-IT" smtClean="0"/>
              <a:t>‹#›</a:t>
            </a:fld>
            <a:endParaRPr lang="it-IT"/>
          </a:p>
        </p:txBody>
      </p:sp>
      <p:sp>
        <p:nvSpPr>
          <p:cNvPr id="10" name="9 - Θέση υποσέλιδου"/>
          <p:cNvSpPr>
            <a:spLocks noGrp="1"/>
          </p:cNvSpPr>
          <p:nvPr>
            <p:ph type="ftr" sz="quarter" idx="12"/>
          </p:nvPr>
        </p:nvSpPr>
        <p:spPr/>
        <p:txBody>
          <a:bodyPr/>
          <a:lstStyle/>
          <a:p>
            <a:endParaRPr lang="it-IT"/>
          </a:p>
        </p:txBody>
      </p:sp>
    </p:spTree>
  </p:cSld>
  <p:clrMapOvr>
    <a:masterClrMapping/>
  </p:clrMapOvr>
  <p:transition spd="slow" advClick="0" advTm="150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3 - Θέση ημερομηνίας"/>
          <p:cNvSpPr>
            <a:spLocks noGrp="1"/>
          </p:cNvSpPr>
          <p:nvPr>
            <p:ph type="dt" sz="half" idx="2"/>
          </p:nvPr>
        </p:nvSpPr>
        <p:spPr>
          <a:xfrm>
            <a:off x="1763688" y="6534000"/>
            <a:ext cx="1620000" cy="324000"/>
          </a:xfrm>
          <a:prstGeom prst="rect">
            <a:avLst/>
          </a:prstGeom>
          <a:solidFill>
            <a:srgbClr val="5BB628"/>
          </a:solidFill>
        </p:spPr>
        <p:txBody>
          <a:bodyPr vert="horz" lIns="36000" tIns="36000" rIns="36000" bIns="36000" rtlCol="0" anchor="b" anchorCtr="0"/>
          <a:lstStyle>
            <a:lvl1pPr algn="l">
              <a:defRPr sz="1100">
                <a:solidFill>
                  <a:srgbClr val="0040B4"/>
                </a:solidFill>
              </a:defRPr>
            </a:lvl1pPr>
          </a:lstStyle>
          <a:p>
            <a:fld id="{789B1917-4771-4C5B-AB25-1C7492FAB0B2}" type="datetimeFigureOut">
              <a:rPr lang="it-IT" smtClean="0"/>
              <a:t>08/02/2017</a:t>
            </a:fld>
            <a:endParaRPr lang="it-IT"/>
          </a:p>
        </p:txBody>
      </p:sp>
      <p:sp>
        <p:nvSpPr>
          <p:cNvPr id="5" name="4 - Θέση υποσέλιδου"/>
          <p:cNvSpPr>
            <a:spLocks noGrp="1"/>
          </p:cNvSpPr>
          <p:nvPr>
            <p:ph type="ftr" sz="quarter" idx="3"/>
          </p:nvPr>
        </p:nvSpPr>
        <p:spPr>
          <a:xfrm>
            <a:off x="3419872" y="6534000"/>
            <a:ext cx="5724128" cy="324000"/>
          </a:xfrm>
          <a:prstGeom prst="rect">
            <a:avLst/>
          </a:prstGeom>
          <a:solidFill>
            <a:srgbClr val="107227"/>
          </a:solidFill>
        </p:spPr>
        <p:txBody>
          <a:bodyPr vert="horz" lIns="36000" tIns="36000" rIns="36000" bIns="36000" rtlCol="0" anchor="b" anchorCtr="0"/>
          <a:lstStyle>
            <a:lvl1pPr algn="ctr">
              <a:defRPr sz="1100">
                <a:solidFill>
                  <a:schemeClr val="bg1"/>
                </a:solidFill>
              </a:defRPr>
            </a:lvl1pPr>
          </a:lstStyle>
          <a:p>
            <a:endParaRPr lang="it-IT"/>
          </a:p>
        </p:txBody>
      </p:sp>
      <p:sp>
        <p:nvSpPr>
          <p:cNvPr id="6" name="5 - Θέση αριθμού διαφάνειας"/>
          <p:cNvSpPr>
            <a:spLocks noGrp="1"/>
          </p:cNvSpPr>
          <p:nvPr>
            <p:ph type="sldNum" sz="quarter" idx="4"/>
          </p:nvPr>
        </p:nvSpPr>
        <p:spPr>
          <a:xfrm>
            <a:off x="1404000" y="6534000"/>
            <a:ext cx="324000" cy="324000"/>
          </a:xfrm>
          <a:prstGeom prst="rect">
            <a:avLst/>
          </a:prstGeom>
          <a:solidFill>
            <a:srgbClr val="B4CD3C"/>
          </a:solidFill>
        </p:spPr>
        <p:txBody>
          <a:bodyPr vert="horz" lIns="36000" tIns="36000" rIns="36000" bIns="36000" rtlCol="0" anchor="b" anchorCtr="0"/>
          <a:lstStyle>
            <a:lvl1pPr algn="r">
              <a:defRPr sz="1100">
                <a:solidFill>
                  <a:schemeClr val="bg1"/>
                </a:solidFill>
              </a:defRPr>
            </a:lvl1pPr>
          </a:lstStyle>
          <a:p>
            <a:fld id="{0EE6D082-7B43-46E0-9D28-E950DC3A4FAE}" type="slidenum">
              <a:rPr lang="it-IT" smtClean="0"/>
              <a:t>‹#›</a:t>
            </a:fld>
            <a:endParaRPr lang="it-IT"/>
          </a:p>
        </p:txBody>
      </p:sp>
      <p:pic>
        <p:nvPicPr>
          <p:cNvPr id="7" name="Picture 9" descr="Logo-CERtuS-vettoriale6"/>
          <p:cNvPicPr>
            <a:picLocks noChangeAspect="1" noChangeArrowheads="1"/>
          </p:cNvPicPr>
          <p:nvPr/>
        </p:nvPicPr>
        <p:blipFill>
          <a:blip r:embed="rId9" cstate="print"/>
          <a:srcRect/>
          <a:stretch>
            <a:fillRect/>
          </a:stretch>
        </p:blipFill>
        <p:spPr bwMode="auto">
          <a:xfrm>
            <a:off x="8328090" y="188640"/>
            <a:ext cx="815910" cy="720000"/>
          </a:xfrm>
          <a:prstGeom prst="rect">
            <a:avLst/>
          </a:prstGeom>
          <a:noFill/>
        </p:spPr>
      </p:pic>
      <p:sp>
        <p:nvSpPr>
          <p:cNvPr id="8" name="7 - Ορθογώνιο"/>
          <p:cNvSpPr/>
          <p:nvPr/>
        </p:nvSpPr>
        <p:spPr>
          <a:xfrm>
            <a:off x="5796136" y="1008000"/>
            <a:ext cx="2052000" cy="72008"/>
          </a:xfrm>
          <a:prstGeom prst="rect">
            <a:avLst/>
          </a:prstGeom>
          <a:solidFill>
            <a:srgbClr val="5BB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0" y="1008000"/>
            <a:ext cx="5760000" cy="72000"/>
          </a:xfrm>
          <a:prstGeom prst="rect">
            <a:avLst/>
          </a:prstGeom>
          <a:solidFill>
            <a:srgbClr val="007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7884000" y="1008000"/>
            <a:ext cx="1260000" cy="72000"/>
          </a:xfrm>
          <a:prstGeom prst="rect">
            <a:avLst/>
          </a:prstGeom>
          <a:solidFill>
            <a:srgbClr val="B4C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Θέση τίτλου"/>
          <p:cNvSpPr>
            <a:spLocks noGrp="1"/>
          </p:cNvSpPr>
          <p:nvPr>
            <p:ph type="title"/>
          </p:nvPr>
        </p:nvSpPr>
        <p:spPr>
          <a:xfrm>
            <a:off x="0" y="0"/>
            <a:ext cx="8172400" cy="1008000"/>
          </a:xfrm>
          <a:prstGeom prst="rect">
            <a:avLst/>
          </a:prstGeom>
          <a:noFill/>
        </p:spPr>
        <p:txBody>
          <a:bodyPr vert="horz" lIns="360000" tIns="36000" rIns="180000" bIns="36000" rtlCol="0" anchor="ctr">
            <a:normAutofit/>
          </a:bodyPr>
          <a:lstStyle/>
          <a:p>
            <a:r>
              <a:rPr lang="el-GR" dirty="0" err="1" smtClean="0"/>
              <a:t>Kλικ</a:t>
            </a:r>
            <a:r>
              <a:rPr lang="el-GR" dirty="0" smtClean="0"/>
              <a:t> για επεξεργασία του τίτλου</a:t>
            </a:r>
            <a:endParaRPr lang="el-GR" dirty="0"/>
          </a:p>
        </p:txBody>
      </p:sp>
      <p:pic>
        <p:nvPicPr>
          <p:cNvPr id="13" name="12 - Εικόνα" descr="eu_flag_media-neg-01.png"/>
          <p:cNvPicPr>
            <a:picLocks noChangeAspect="1"/>
          </p:cNvPicPr>
          <p:nvPr/>
        </p:nvPicPr>
        <p:blipFill>
          <a:blip r:embed="rId10" cstate="print"/>
          <a:srcRect l="8170" t="11032" r="72941" b="25823"/>
          <a:stretch>
            <a:fillRect/>
          </a:stretch>
        </p:blipFill>
        <p:spPr>
          <a:xfrm>
            <a:off x="0" y="6534000"/>
            <a:ext cx="324000" cy="324000"/>
          </a:xfrm>
          <a:prstGeom prst="rect">
            <a:avLst/>
          </a:prstGeom>
        </p:spPr>
      </p:pic>
      <p:sp>
        <p:nvSpPr>
          <p:cNvPr id="15" name="14 - TextBox"/>
          <p:cNvSpPr txBox="1"/>
          <p:nvPr/>
        </p:nvSpPr>
        <p:spPr>
          <a:xfrm>
            <a:off x="360000" y="6534000"/>
            <a:ext cx="1007254" cy="324000"/>
          </a:xfrm>
          <a:prstGeom prst="rect">
            <a:avLst/>
          </a:prstGeom>
          <a:solidFill>
            <a:srgbClr val="4AA6A2"/>
          </a:solidFill>
        </p:spPr>
        <p:txBody>
          <a:bodyPr wrap="none" lIns="36000" tIns="36000" rIns="36000" bIns="36000" rtlCol="0" anchor="ctr">
            <a:spAutoFit/>
          </a:bodyPr>
          <a:lstStyle/>
          <a:p>
            <a:pPr algn="l"/>
            <a:r>
              <a:rPr lang="en-US" sz="900" b="1" baseline="0" dirty="0" smtClean="0">
                <a:solidFill>
                  <a:srgbClr val="0040B4"/>
                </a:solidFill>
              </a:rPr>
              <a:t>Intelligent Energy</a:t>
            </a:r>
          </a:p>
          <a:p>
            <a:pPr algn="l"/>
            <a:r>
              <a:rPr lang="en-US" sz="900" b="1" baseline="0" dirty="0" smtClean="0">
                <a:solidFill>
                  <a:srgbClr val="0040B4"/>
                </a:solidFill>
              </a:rPr>
              <a:t>Europe </a:t>
            </a:r>
            <a:r>
              <a:rPr lang="en-US" sz="900" b="1" baseline="0" dirty="0" err="1" smtClean="0">
                <a:solidFill>
                  <a:srgbClr val="0040B4"/>
                </a:solidFill>
              </a:rPr>
              <a:t>Programme</a:t>
            </a:r>
            <a:endParaRPr lang="el-GR" sz="900" b="1" dirty="0">
              <a:solidFill>
                <a:srgbClr val="0040B4"/>
              </a:solidFill>
            </a:endParaRPr>
          </a:p>
        </p:txBody>
      </p:sp>
      <p:pic>
        <p:nvPicPr>
          <p:cNvPr id="16" name="Picture 9" descr="Logo-CERtuS-vettoriale6"/>
          <p:cNvPicPr>
            <a:picLocks noChangeAspect="1" noChangeArrowheads="1"/>
          </p:cNvPicPr>
          <p:nvPr/>
        </p:nvPicPr>
        <p:blipFill>
          <a:blip r:embed="rId9" cstate="print"/>
          <a:srcRect/>
          <a:stretch>
            <a:fillRect/>
          </a:stretch>
        </p:blipFill>
        <p:spPr bwMode="auto">
          <a:xfrm>
            <a:off x="8328090" y="188640"/>
            <a:ext cx="815910" cy="720000"/>
          </a:xfrm>
          <a:prstGeom prst="rect">
            <a:avLst/>
          </a:prstGeom>
          <a:noFill/>
        </p:spPr>
      </p:pic>
      <p:sp>
        <p:nvSpPr>
          <p:cNvPr id="17" name="16 - Ορθογώνιο"/>
          <p:cNvSpPr/>
          <p:nvPr/>
        </p:nvSpPr>
        <p:spPr>
          <a:xfrm>
            <a:off x="5796136" y="1008000"/>
            <a:ext cx="2052000" cy="72008"/>
          </a:xfrm>
          <a:prstGeom prst="rect">
            <a:avLst/>
          </a:prstGeom>
          <a:solidFill>
            <a:srgbClr val="5BB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Ορθογώνιο"/>
          <p:cNvSpPr/>
          <p:nvPr/>
        </p:nvSpPr>
        <p:spPr>
          <a:xfrm>
            <a:off x="0" y="1008000"/>
            <a:ext cx="5760000" cy="72000"/>
          </a:xfrm>
          <a:prstGeom prst="rect">
            <a:avLst/>
          </a:prstGeom>
          <a:solidFill>
            <a:srgbClr val="007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Ορθογώνιο"/>
          <p:cNvSpPr/>
          <p:nvPr/>
        </p:nvSpPr>
        <p:spPr>
          <a:xfrm>
            <a:off x="7884000" y="1008000"/>
            <a:ext cx="1260000" cy="72000"/>
          </a:xfrm>
          <a:prstGeom prst="rect">
            <a:avLst/>
          </a:prstGeom>
          <a:solidFill>
            <a:srgbClr val="B4C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19 - Εικόνα" descr="eu_flag_media-neg-01.png"/>
          <p:cNvPicPr>
            <a:picLocks noChangeAspect="1"/>
          </p:cNvPicPr>
          <p:nvPr/>
        </p:nvPicPr>
        <p:blipFill>
          <a:blip r:embed="rId10" cstate="print"/>
          <a:srcRect l="8170" t="11032" r="72941" b="25823"/>
          <a:stretch>
            <a:fillRect/>
          </a:stretch>
        </p:blipFill>
        <p:spPr>
          <a:xfrm>
            <a:off x="0" y="6534000"/>
            <a:ext cx="324000" cy="324000"/>
          </a:xfrm>
          <a:prstGeom prst="rect">
            <a:avLst/>
          </a:prstGeom>
        </p:spPr>
      </p:pic>
      <p:sp>
        <p:nvSpPr>
          <p:cNvPr id="21" name="20 - TextBox"/>
          <p:cNvSpPr txBox="1"/>
          <p:nvPr/>
        </p:nvSpPr>
        <p:spPr>
          <a:xfrm>
            <a:off x="360000" y="6534000"/>
            <a:ext cx="1007254" cy="324000"/>
          </a:xfrm>
          <a:prstGeom prst="rect">
            <a:avLst/>
          </a:prstGeom>
          <a:solidFill>
            <a:srgbClr val="4AA6A2"/>
          </a:solidFill>
        </p:spPr>
        <p:txBody>
          <a:bodyPr wrap="none" lIns="36000" tIns="36000" rIns="36000" bIns="36000" rtlCol="0" anchor="ctr">
            <a:spAutoFit/>
          </a:bodyPr>
          <a:lstStyle/>
          <a:p>
            <a:pPr algn="l"/>
            <a:r>
              <a:rPr lang="en-US" sz="900" b="1" baseline="0" dirty="0" smtClean="0">
                <a:solidFill>
                  <a:srgbClr val="0040B4"/>
                </a:solidFill>
              </a:rPr>
              <a:t>Intelligent Energy</a:t>
            </a:r>
          </a:p>
          <a:p>
            <a:pPr algn="l"/>
            <a:r>
              <a:rPr lang="en-US" sz="900" b="1" baseline="0" dirty="0" smtClean="0">
                <a:solidFill>
                  <a:srgbClr val="0040B4"/>
                </a:solidFill>
              </a:rPr>
              <a:t>Europe </a:t>
            </a:r>
            <a:r>
              <a:rPr lang="en-US" sz="900" b="1" baseline="0" dirty="0" err="1" smtClean="0">
                <a:solidFill>
                  <a:srgbClr val="0040B4"/>
                </a:solidFill>
              </a:rPr>
              <a:t>Programme</a:t>
            </a:r>
            <a:endParaRPr lang="el-GR" sz="900" b="1" dirty="0">
              <a:solidFill>
                <a:srgbClr val="0040B4"/>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spd="slow" advClick="0" advTm="1500"/>
  <p:txStyles>
    <p:titleStyle>
      <a:lvl1pPr algn="l" defTabSz="914400" rtl="0" eaLnBrk="1" latinLnBrk="0" hangingPunct="1">
        <a:spcBef>
          <a:spcPct val="0"/>
        </a:spcBef>
        <a:buNone/>
        <a:defRPr sz="4000" b="1" kern="1200">
          <a:solidFill>
            <a:srgbClr val="0040B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Υπότιτλος"/>
          <p:cNvSpPr>
            <a:spLocks noGrp="1"/>
          </p:cNvSpPr>
          <p:nvPr>
            <p:ph type="subTitle" idx="1"/>
          </p:nvPr>
        </p:nvSpPr>
        <p:spPr/>
        <p:txBody>
          <a:bodyPr>
            <a:normAutofit/>
          </a:bodyPr>
          <a:lstStyle/>
          <a:p>
            <a:pPr>
              <a:spcBef>
                <a:spcPct val="0"/>
              </a:spcBef>
            </a:pPr>
            <a:endParaRPr lang="en-GB" altLang="it-IT" sz="2400" dirty="0" smtClean="0"/>
          </a:p>
          <a:p>
            <a:pPr>
              <a:spcBef>
                <a:spcPct val="0"/>
              </a:spcBef>
            </a:pPr>
            <a:r>
              <a:rPr lang="el-GR" altLang="it-IT" sz="2400" dirty="0" smtClean="0"/>
              <a:t>Επιμέλεια:</a:t>
            </a:r>
            <a:endParaRPr lang="it-IT" altLang="it-IT" sz="2400" dirty="0" smtClean="0"/>
          </a:p>
          <a:p>
            <a:pPr>
              <a:spcBef>
                <a:spcPct val="0"/>
              </a:spcBef>
            </a:pPr>
            <a:r>
              <a:rPr lang="el-GR" altLang="it-IT" sz="2400" dirty="0" smtClean="0"/>
              <a:t>ASSISTAL</a:t>
            </a:r>
            <a:endParaRPr lang="it-IT" altLang="it-IT" sz="1600" dirty="0"/>
          </a:p>
        </p:txBody>
      </p:sp>
      <p:sp>
        <p:nvSpPr>
          <p:cNvPr id="4" name="3 - Τίτλος"/>
          <p:cNvSpPr>
            <a:spLocks noGrp="1"/>
          </p:cNvSpPr>
          <p:nvPr>
            <p:ph type="title"/>
          </p:nvPr>
        </p:nvSpPr>
        <p:spPr>
          <a:xfrm>
            <a:off x="180000" y="2709120"/>
            <a:ext cx="6732000" cy="1800000"/>
          </a:xfrm>
        </p:spPr>
        <p:txBody>
          <a:bodyPr>
            <a:normAutofit/>
          </a:bodyPr>
          <a:lstStyle/>
          <a:p>
            <a:r>
              <a:rPr lang="en-GB" altLang="it-IT" sz="2400" dirty="0" smtClean="0"/>
              <a:t>WP5</a:t>
            </a:r>
            <a:r>
              <a:rPr lang="it-IT" altLang="it-IT" sz="2400" dirty="0" smtClean="0"/>
              <a:t> </a:t>
            </a:r>
            <a:r>
              <a:rPr lang="el-GR" altLang="it-IT" sz="2400" dirty="0" smtClean="0"/>
              <a:t>– ΑΝΑΠΤΥΞΗ ΔΕΞΙΟΤΗΤΩΝ ΣΤΟΥΣ ΔΗΜΟΥΣ</a:t>
            </a:r>
            <a:r>
              <a:rPr lang="it-IT" altLang="it-IT" sz="2400" dirty="0" smtClean="0">
                <a:solidFill>
                  <a:srgbClr val="0000FF"/>
                </a:solidFill>
                <a:latin typeface="Verdana" pitchFamily="34" charset="0"/>
                <a:cs typeface="Arial" charset="0"/>
              </a:rPr>
              <a:t/>
            </a:r>
            <a:br>
              <a:rPr lang="it-IT" altLang="it-IT" sz="2400" dirty="0" smtClean="0">
                <a:solidFill>
                  <a:srgbClr val="0000FF"/>
                </a:solidFill>
                <a:latin typeface="Verdana" pitchFamily="34" charset="0"/>
                <a:cs typeface="Arial" charset="0"/>
              </a:rPr>
            </a:br>
            <a:r>
              <a:rPr lang="el-GR" sz="2400" dirty="0" smtClean="0"/>
              <a:t>Ένας </a:t>
            </a:r>
            <a:r>
              <a:rPr lang="el-GR" sz="2400" dirty="0"/>
              <a:t>οδηγός για την επιλογή των ενεργειακών υπηρεσιών και των σχετικών </a:t>
            </a:r>
            <a:r>
              <a:rPr lang="el-GR" sz="2400" dirty="0" smtClean="0"/>
              <a:t>τύπων συμβάσεων</a:t>
            </a:r>
            <a:endParaRPr lang="it-IT" altLang="it-IT" sz="2400" dirty="0">
              <a:solidFill>
                <a:srgbClr val="0000FF"/>
              </a:solidFill>
              <a:latin typeface="Verdana" pitchFamily="34" charset="0"/>
              <a:cs typeface="Arial" charset="0"/>
            </a:endParaRPr>
          </a:p>
        </p:txBody>
      </p:sp>
      <p:sp>
        <p:nvSpPr>
          <p:cNvPr id="8" name="Text Box 7"/>
          <p:cNvSpPr txBox="1">
            <a:spLocks noChangeArrowheads="1"/>
          </p:cNvSpPr>
          <p:nvPr/>
        </p:nvSpPr>
        <p:spPr bwMode="auto">
          <a:xfrm>
            <a:off x="179512" y="130933"/>
            <a:ext cx="6768752" cy="281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187" tIns="51577" rIns="99187" bIns="51577">
            <a:spAutoFit/>
          </a:bodyPr>
          <a:lstStyle>
            <a:lvl1pPr defTabSz="495300" eaLnBrk="0" hangingPunct="0">
              <a:spcBef>
                <a:spcPts val="8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3200">
                <a:solidFill>
                  <a:srgbClr val="000000"/>
                </a:solidFill>
                <a:latin typeface="Calibri" pitchFamily="34" charset="0"/>
              </a:defRPr>
            </a:lvl1pPr>
            <a:lvl2pPr marL="819150" indent="-315913" defTabSz="495300" eaLnBrk="0" hangingPunct="0">
              <a:spcBef>
                <a:spcPts val="7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800">
                <a:solidFill>
                  <a:srgbClr val="000000"/>
                </a:solidFill>
                <a:latin typeface="Calibri" pitchFamily="34" charset="0"/>
              </a:defRPr>
            </a:lvl2pPr>
            <a:lvl3pPr marL="1260475" indent="-252413" defTabSz="495300" eaLnBrk="0" hangingPunct="0">
              <a:spcBef>
                <a:spcPts val="6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400">
                <a:solidFill>
                  <a:srgbClr val="000000"/>
                </a:solidFill>
                <a:latin typeface="Calibri" pitchFamily="34" charset="0"/>
              </a:defRPr>
            </a:lvl3pPr>
            <a:lvl4pPr marL="1763713" indent="-252413" defTabSz="495300" eaLnBrk="0" hangingPunct="0">
              <a:spcBef>
                <a:spcPts val="5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4pPr>
            <a:lvl5pPr marL="2268538" indent="-252413" defTabSz="495300" eaLnBrk="0" hangingPunct="0">
              <a:spcBef>
                <a:spcPts val="5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5pPr>
            <a:lvl6pPr marL="2725738" indent="-252413" defTabSz="495300" eaLnBrk="0" fontAlgn="base" hangingPunct="0">
              <a:spcBef>
                <a:spcPts val="500"/>
              </a:spcBef>
              <a:spcAft>
                <a:spcPct val="0"/>
              </a:spcAft>
              <a:buClr>
                <a:srgbClr val="000000"/>
              </a:buClr>
              <a:buSzPct val="100000"/>
              <a:buFont typeface="Times New Roman" pitchFamily="18" charset="0"/>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6pPr>
            <a:lvl7pPr marL="3182938" indent="-252413" defTabSz="495300" eaLnBrk="0" fontAlgn="base" hangingPunct="0">
              <a:spcBef>
                <a:spcPts val="500"/>
              </a:spcBef>
              <a:spcAft>
                <a:spcPct val="0"/>
              </a:spcAft>
              <a:buClr>
                <a:srgbClr val="000000"/>
              </a:buClr>
              <a:buSzPct val="100000"/>
              <a:buFont typeface="Times New Roman" pitchFamily="18" charset="0"/>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7pPr>
            <a:lvl8pPr marL="3640138" indent="-252413" defTabSz="495300" eaLnBrk="0" fontAlgn="base" hangingPunct="0">
              <a:spcBef>
                <a:spcPts val="500"/>
              </a:spcBef>
              <a:spcAft>
                <a:spcPct val="0"/>
              </a:spcAft>
              <a:buClr>
                <a:srgbClr val="000000"/>
              </a:buClr>
              <a:buSzPct val="100000"/>
              <a:buFont typeface="Times New Roman" pitchFamily="18" charset="0"/>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8pPr>
            <a:lvl9pPr marL="4097338" indent="-252413" defTabSz="495300" eaLnBrk="0" fontAlgn="base" hangingPunct="0">
              <a:spcBef>
                <a:spcPts val="500"/>
              </a:spcBef>
              <a:spcAft>
                <a:spcPct val="0"/>
              </a:spcAft>
              <a:buClr>
                <a:srgbClr val="000000"/>
              </a:buClr>
              <a:buSzPct val="100000"/>
              <a:buFont typeface="Times New Roman" pitchFamily="18" charset="0"/>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9pPr>
          </a:lstStyle>
          <a:p>
            <a:pPr algn="ctr" eaLnBrk="1" hangingPunct="1">
              <a:spcBef>
                <a:spcPct val="0"/>
              </a:spcBef>
            </a:pPr>
            <a:r>
              <a:rPr lang="el-GR" altLang="it-IT" sz="3600" b="1" dirty="0" smtClean="0">
                <a:solidFill>
                  <a:srgbClr val="107227"/>
                </a:solidFill>
              </a:rPr>
              <a:t>Έργο: </a:t>
            </a:r>
            <a:r>
              <a:rPr lang="it-IT" altLang="it-IT" sz="3600" b="1" dirty="0" smtClean="0">
                <a:solidFill>
                  <a:srgbClr val="107227"/>
                </a:solidFill>
              </a:rPr>
              <a:t>CERtuS </a:t>
            </a:r>
            <a:endParaRPr lang="el-GR" altLang="it-IT" sz="3600" b="1" dirty="0" smtClean="0">
              <a:solidFill>
                <a:srgbClr val="107227"/>
              </a:solidFill>
            </a:endParaRPr>
          </a:p>
          <a:p>
            <a:pPr algn="ctr" eaLnBrk="1" hangingPunct="1">
              <a:spcBef>
                <a:spcPct val="0"/>
              </a:spcBef>
            </a:pPr>
            <a:r>
              <a:rPr lang="el-GR" altLang="it-IT" sz="2400" b="1" dirty="0" smtClean="0">
                <a:solidFill>
                  <a:srgbClr val="107227"/>
                </a:solidFill>
                <a:latin typeface="+mn-lt"/>
              </a:rPr>
              <a:t>Μηχανισμοί </a:t>
            </a:r>
            <a:r>
              <a:rPr lang="el-GR" altLang="it-IT" sz="2400" b="1" dirty="0">
                <a:solidFill>
                  <a:srgbClr val="107227"/>
                </a:solidFill>
                <a:latin typeface="+mn-lt"/>
              </a:rPr>
              <a:t>χρηματοδότησης και οικονομικά αποδοτικές επιλογές ανακαίνισης των υφιστάμενων κτηρίων σε </a:t>
            </a:r>
            <a:r>
              <a:rPr lang="el-GR" altLang="it-IT" sz="2400" b="1" dirty="0" smtClean="0">
                <a:solidFill>
                  <a:srgbClr val="107227"/>
                </a:solidFill>
                <a:latin typeface="+mn-lt"/>
              </a:rPr>
              <a:t>κτήρια σχεδόν </a:t>
            </a:r>
            <a:r>
              <a:rPr lang="el-GR" altLang="it-IT" sz="2400" b="1" dirty="0">
                <a:solidFill>
                  <a:srgbClr val="107227"/>
                </a:solidFill>
                <a:latin typeface="+mn-lt"/>
              </a:rPr>
              <a:t>Μηδενικής Ενεργειακής </a:t>
            </a:r>
            <a:r>
              <a:rPr lang="el-GR" altLang="it-IT" sz="2400" b="1" dirty="0" smtClean="0">
                <a:solidFill>
                  <a:srgbClr val="107227"/>
                </a:solidFill>
                <a:latin typeface="+mn-lt"/>
              </a:rPr>
              <a:t>Κατανάλωσης</a:t>
            </a:r>
          </a:p>
          <a:p>
            <a:pPr algn="ctr" eaLnBrk="1" hangingPunct="1">
              <a:spcBef>
                <a:spcPct val="0"/>
              </a:spcBef>
            </a:pPr>
            <a:r>
              <a:rPr lang="it-IT" altLang="it-IT" sz="1600" b="1" dirty="0" smtClean="0">
                <a:solidFill>
                  <a:srgbClr val="107227"/>
                </a:solidFill>
                <a:latin typeface="+mn-lt"/>
              </a:rPr>
              <a:t>IEE /13/906/SI2.675068</a:t>
            </a:r>
          </a:p>
          <a:p>
            <a:pPr algn="ctr" eaLnBrk="1" hangingPunct="1">
              <a:spcBef>
                <a:spcPct val="0"/>
              </a:spcBef>
            </a:pPr>
            <a:endParaRPr lang="it-IT" altLang="it-IT" sz="2800" b="1" dirty="0">
              <a:solidFill>
                <a:srgbClr val="107227"/>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548680"/>
            <a:ext cx="1334491"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03032" y="1412776"/>
            <a:ext cx="2140968" cy="929357"/>
          </a:xfrm>
          <a:prstGeom prst="rect">
            <a:avLst/>
          </a:prstGeom>
        </p:spPr>
        <p:txBody>
          <a:bodyPr wrap="square">
            <a:spAutoFit/>
          </a:bodyPr>
          <a:lstStyle/>
          <a:p>
            <a:pPr algn="ctr">
              <a:lnSpc>
                <a:spcPct val="115000"/>
              </a:lnSpc>
              <a:spcAft>
                <a:spcPts val="0"/>
              </a:spcAft>
            </a:pPr>
            <a:r>
              <a:rPr lang="el-GR" sz="1200" dirty="0">
                <a:ea typeface="Calibri"/>
                <a:cs typeface="Times New Roman"/>
              </a:rPr>
              <a:t>Συγχρηματοδοτούμενο από το Ευρωπαϊκό πρόγραμμα </a:t>
            </a:r>
          </a:p>
          <a:p>
            <a:pPr algn="ctr">
              <a:lnSpc>
                <a:spcPct val="115000"/>
              </a:lnSpc>
              <a:spcAft>
                <a:spcPts val="0"/>
              </a:spcAft>
            </a:pPr>
            <a:r>
              <a:rPr lang="el-GR" sz="1200" dirty="0">
                <a:ea typeface="Calibri"/>
                <a:cs typeface="Times New Roman"/>
              </a:rPr>
              <a:t>«Ευφυής ενέργεια» της Ευρωπαϊκής Ένωσης</a:t>
            </a:r>
          </a:p>
        </p:txBody>
      </p:sp>
    </p:spTree>
    <p:extLst>
      <p:ext uri="{BB962C8B-B14F-4D97-AF65-F5344CB8AC3E}">
        <p14:creationId xmlns:p14="http://schemas.microsoft.com/office/powerpoint/2010/main" val="3596623775"/>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10</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800" dirty="0"/>
              <a:t>First </a:t>
            </a:r>
            <a:r>
              <a:rPr lang="en-US" sz="2800" dirty="0" smtClean="0"/>
              <a:t>Out</a:t>
            </a:r>
            <a:endParaRPr lang="en-US" sz="2800" dirty="0"/>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68761"/>
            <a:ext cx="4752528" cy="284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7275" y="1268761"/>
            <a:ext cx="4249710"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2827332746"/>
              </p:ext>
            </p:extLst>
          </p:nvPr>
        </p:nvGraphicFramePr>
        <p:xfrm>
          <a:off x="251520" y="4509120"/>
          <a:ext cx="8640960" cy="1318133"/>
        </p:xfrm>
        <a:graphic>
          <a:graphicData uri="http://schemas.openxmlformats.org/drawingml/2006/table">
            <a:tbl>
              <a:tblPr firstRow="1" firstCol="1" bandRow="1">
                <a:tableStyleId>{5C22544A-7EE6-4342-B048-85BDC9FD1C3A}</a:tableStyleId>
              </a:tblPr>
              <a:tblGrid>
                <a:gridCol w="3024294"/>
                <a:gridCol w="3496750"/>
                <a:gridCol w="2119916"/>
              </a:tblGrid>
              <a:tr h="0">
                <a:tc>
                  <a:txBody>
                    <a:bodyPr/>
                    <a:lstStyle/>
                    <a:p>
                      <a:pPr marL="35560" algn="ctr">
                        <a:lnSpc>
                          <a:spcPct val="115000"/>
                        </a:lnSpc>
                        <a:spcBef>
                          <a:spcPts val="400"/>
                        </a:spcBef>
                        <a:spcAft>
                          <a:spcPts val="400"/>
                        </a:spcAft>
                        <a:tabLst>
                          <a:tab pos="4572000" algn="r"/>
                        </a:tabLst>
                      </a:pPr>
                      <a:r>
                        <a:rPr lang="el-GR" sz="1000" dirty="0" smtClean="0">
                          <a:effectLst/>
                          <a:latin typeface="+mn-lt"/>
                          <a:ea typeface="+mn-ea"/>
                          <a:cs typeface="+mn-cs"/>
                        </a:rPr>
                        <a:t>ΠΕΛΑΤΗΣ</a:t>
                      </a:r>
                      <a:endParaRPr lang="it-IT" sz="1000" dirty="0">
                        <a:effectLst/>
                        <a:latin typeface="Tahoma"/>
                        <a:ea typeface="Times New Roman"/>
                        <a:cs typeface="Times New Roman"/>
                      </a:endParaRPr>
                    </a:p>
                  </a:txBody>
                  <a:tcPr marL="68580" marR="68580" marT="0" marB="0"/>
                </a:tc>
                <a:tc>
                  <a:txBody>
                    <a:bodyPr/>
                    <a:lstStyle/>
                    <a:p>
                      <a:pPr marL="92710" algn="ctr">
                        <a:lnSpc>
                          <a:spcPct val="115000"/>
                        </a:lnSpc>
                        <a:spcBef>
                          <a:spcPts val="400"/>
                        </a:spcBef>
                        <a:spcAft>
                          <a:spcPts val="400"/>
                        </a:spcAft>
                        <a:tabLst>
                          <a:tab pos="4572000" algn="r"/>
                          <a:tab pos="21590" algn="r"/>
                          <a:tab pos="201295" algn="l"/>
                        </a:tabLst>
                      </a:pPr>
                      <a:r>
                        <a:rPr lang="en-GB" sz="1000" dirty="0" smtClean="0">
                          <a:effectLst/>
                        </a:rPr>
                        <a:t>EEY</a:t>
                      </a:r>
                      <a:r>
                        <a:rPr lang="el-GR" sz="1000" dirty="0" smtClean="0">
                          <a:effectLst/>
                        </a:rPr>
                        <a:t>/</a:t>
                      </a:r>
                      <a:r>
                        <a:rPr lang="en-GB" sz="1000" dirty="0" smtClean="0">
                          <a:effectLst/>
                        </a:rPr>
                        <a:t>ESCO</a:t>
                      </a:r>
                      <a:endParaRPr lang="it-IT" sz="1000" dirty="0">
                        <a:effectLst/>
                        <a:latin typeface="Tahoma"/>
                        <a:ea typeface="Times New Roman"/>
                        <a:cs typeface="Times New Roman"/>
                      </a:endParaRPr>
                    </a:p>
                  </a:txBody>
                  <a:tcPr marL="68580" marR="68580" marT="0" marB="0"/>
                </a:tc>
                <a:tc>
                  <a:txBody>
                    <a:bodyPr/>
                    <a:lstStyle/>
                    <a:p>
                      <a:pPr marL="92710" algn="ctr">
                        <a:lnSpc>
                          <a:spcPct val="115000"/>
                        </a:lnSpc>
                        <a:spcBef>
                          <a:spcPts val="400"/>
                        </a:spcBef>
                        <a:spcAft>
                          <a:spcPts val="400"/>
                        </a:spcAft>
                        <a:tabLst>
                          <a:tab pos="4572000" algn="r"/>
                        </a:tabLst>
                      </a:pPr>
                      <a:r>
                        <a:rPr lang="el-GR" sz="1000" dirty="0" smtClean="0">
                          <a:effectLst/>
                        </a:rPr>
                        <a:t>ΤΡΑΠΕΖΑ</a:t>
                      </a:r>
                      <a:endParaRPr lang="it-IT" sz="1000" dirty="0">
                        <a:effectLst/>
                        <a:latin typeface="Tahoma"/>
                        <a:ea typeface="Times New Roman"/>
                        <a:cs typeface="Times New Roman"/>
                      </a:endParaRPr>
                    </a:p>
                  </a:txBody>
                  <a:tcPr marL="68580" marR="68580" marT="0" marB="0"/>
                </a:tc>
              </a:tr>
              <a:tr h="0">
                <a:tc>
                  <a:txBody>
                    <a:bodyPr/>
                    <a:lstStyle/>
                    <a:p>
                      <a:pPr marL="171450" lvl="0" indent="-171450" algn="just" fontAlgn="base">
                        <a:lnSpc>
                          <a:spcPct val="115000"/>
                        </a:lnSpc>
                        <a:spcBef>
                          <a:spcPts val="400"/>
                        </a:spcBef>
                        <a:spcAft>
                          <a:spcPts val="400"/>
                        </a:spcAft>
                        <a:buSzPts val="1100"/>
                        <a:buFont typeface="Arial" pitchFamily="34" charset="0"/>
                        <a:buChar char="•"/>
                        <a:tabLst>
                          <a:tab pos="4572000" algn="r"/>
                          <a:tab pos="22225" algn="r"/>
                        </a:tabLst>
                      </a:pPr>
                      <a:r>
                        <a:rPr lang="el-GR" sz="1000" u="none" strike="noStrike" dirty="0" smtClean="0">
                          <a:effectLst/>
                        </a:rPr>
                        <a:t>Κατά τη διάρκεια της σύμβασης ο πελάτης συνεχίζει να </a:t>
                      </a:r>
                      <a:r>
                        <a:rPr lang="el-GR" sz="1000" u="none" strike="noStrike" dirty="0" smtClean="0">
                          <a:effectLst/>
                        </a:rPr>
                        <a:t>χρησιμοποιεί</a:t>
                      </a:r>
                      <a:r>
                        <a:rPr lang="el-GR" sz="1000" u="none" strike="noStrike" baseline="0" dirty="0" smtClean="0">
                          <a:effectLst/>
                        </a:rPr>
                        <a:t> την </a:t>
                      </a:r>
                      <a:r>
                        <a:rPr lang="el-GR" sz="1000" u="none" strike="noStrike" baseline="0" dirty="0" err="1" smtClean="0">
                          <a:effectLst/>
                        </a:rPr>
                        <a:t>ενέργεα</a:t>
                      </a:r>
                      <a:r>
                        <a:rPr lang="el-GR" sz="1000" u="none" strike="noStrike" baseline="0" dirty="0" smtClean="0">
                          <a:effectLst/>
                        </a:rPr>
                        <a:t> </a:t>
                      </a:r>
                      <a:r>
                        <a:rPr lang="el-GR" sz="1000" u="none" strike="noStrike" dirty="0" smtClean="0">
                          <a:effectLst/>
                        </a:rPr>
                        <a:t>όπως </a:t>
                      </a:r>
                      <a:r>
                        <a:rPr lang="el-GR" sz="1000" u="none" strike="noStrike" dirty="0" smtClean="0">
                          <a:effectLst/>
                        </a:rPr>
                        <a:t>πριν από την αναβάθμιση της ενεργειακής απόδοσης </a:t>
                      </a:r>
                    </a:p>
                    <a:p>
                      <a:pPr marL="171450" lvl="0" indent="-171450" algn="just" fontAlgn="base">
                        <a:lnSpc>
                          <a:spcPct val="115000"/>
                        </a:lnSpc>
                        <a:spcBef>
                          <a:spcPts val="400"/>
                        </a:spcBef>
                        <a:spcAft>
                          <a:spcPts val="400"/>
                        </a:spcAft>
                        <a:buSzPts val="1100"/>
                        <a:buFont typeface="Arial" pitchFamily="34" charset="0"/>
                        <a:buChar char="•"/>
                        <a:tabLst>
                          <a:tab pos="4572000" algn="r"/>
                          <a:tab pos="22225" algn="r"/>
                        </a:tabLst>
                      </a:pPr>
                      <a:r>
                        <a:rPr lang="el-GR" sz="1000" u="none" strike="noStrike" dirty="0" smtClean="0">
                          <a:effectLst/>
                        </a:rPr>
                        <a:t>Στο τέλος της σύμβασης ο πελάτης επωφελείται από τις εξοικονομήσεις που προκύπτουν από τα μέτρα εξοικονόμησης ενέργειας</a:t>
                      </a:r>
                      <a:endParaRPr lang="el-GR" sz="1000" u="none" strike="noStrike" dirty="0">
                        <a:effectLst/>
                      </a:endParaRPr>
                    </a:p>
                  </a:txBody>
                  <a:tcPr marL="68580" marR="68580" marT="0" marB="0"/>
                </a:tc>
                <a:tc>
                  <a:txBody>
                    <a:bodyPr/>
                    <a:lstStyle/>
                    <a:p>
                      <a:pPr marL="171450" lvl="0" indent="-171450" algn="just" fontAlgn="base">
                        <a:lnSpc>
                          <a:spcPct val="115000"/>
                        </a:lnSpc>
                        <a:spcBef>
                          <a:spcPts val="400"/>
                        </a:spcBef>
                        <a:spcAft>
                          <a:spcPts val="400"/>
                        </a:spcAft>
                        <a:buSzPts val="1100"/>
                        <a:buFont typeface="Arial" pitchFamily="34" charset="0"/>
                        <a:buChar char="•"/>
                        <a:tabLst>
                          <a:tab pos="4572000" algn="r"/>
                          <a:tab pos="22225" algn="r"/>
                        </a:tabLst>
                      </a:pPr>
                      <a:r>
                        <a:rPr lang="el-GR" sz="1000" u="none" strike="noStrike" dirty="0" smtClean="0">
                          <a:effectLst/>
                        </a:rPr>
                        <a:t>Εταιρεία Ενεργειακών Υπηρεσιών </a:t>
                      </a:r>
                      <a:r>
                        <a:rPr lang="el-GR" sz="1000" u="none" strike="noStrike" dirty="0" smtClean="0">
                          <a:effectLst/>
                        </a:rPr>
                        <a:t>(ΕΕΥ) </a:t>
                      </a:r>
                      <a:r>
                        <a:rPr lang="el-GR" sz="1000" u="none" strike="noStrike" dirty="0" smtClean="0">
                          <a:effectLst/>
                        </a:rPr>
                        <a:t>χρηματοδοτεί τις παρεμβάσεις με ίδια κεφάλαια είτε μέσω </a:t>
                      </a:r>
                      <a:r>
                        <a:rPr lang="el-GR" sz="1000" u="none" strike="noStrike" dirty="0" smtClean="0">
                          <a:effectLst/>
                        </a:rPr>
                        <a:t>τρίτων</a:t>
                      </a:r>
                      <a:endParaRPr lang="el-GR" sz="1000" u="none" strike="noStrike" dirty="0" smtClean="0">
                        <a:effectLst/>
                      </a:endParaRPr>
                    </a:p>
                    <a:p>
                      <a:pPr marL="171450" lvl="0" indent="-171450" algn="just" fontAlgn="base">
                        <a:lnSpc>
                          <a:spcPct val="115000"/>
                        </a:lnSpc>
                        <a:spcBef>
                          <a:spcPts val="400"/>
                        </a:spcBef>
                        <a:spcAft>
                          <a:spcPts val="400"/>
                        </a:spcAft>
                        <a:buSzPts val="1100"/>
                        <a:buFont typeface="Arial" pitchFamily="34" charset="0"/>
                        <a:buChar char="•"/>
                        <a:tabLst>
                          <a:tab pos="4572000" algn="r"/>
                          <a:tab pos="22225" algn="r"/>
                        </a:tabLst>
                      </a:pPr>
                      <a:r>
                        <a:rPr lang="el-GR" sz="1000" u="none" strike="noStrike" dirty="0" smtClean="0">
                          <a:effectLst/>
                        </a:rPr>
                        <a:t>Κατά τη διάρκεια της σύμβασης, λαμβάνει 100% της εξοικονόμησης που έχει επιτευχθεί με μέτρα εξοικονόμησης ενέργειας με την οποία η ΕΕΥ μπορεί να ανακτήσει την πίστωση, το κόστος και το κέρδος</a:t>
                      </a:r>
                      <a:endParaRPr lang="el-GR" sz="1000" u="none" strike="noStrike" dirty="0">
                        <a:effectLst/>
                      </a:endParaRPr>
                    </a:p>
                  </a:txBody>
                  <a:tcPr marL="68580" marR="68580" marT="0" marB="0"/>
                </a:tc>
                <a:tc>
                  <a:txBody>
                    <a:bodyPr/>
                    <a:lstStyle/>
                    <a:p>
                      <a:pPr marL="171450" lvl="0" indent="-171450" algn="just" fontAlgn="base">
                        <a:lnSpc>
                          <a:spcPct val="115000"/>
                        </a:lnSpc>
                        <a:spcBef>
                          <a:spcPts val="400"/>
                        </a:spcBef>
                        <a:spcAft>
                          <a:spcPts val="400"/>
                        </a:spcAft>
                        <a:buSzPts val="1100"/>
                        <a:buFont typeface="Arial" pitchFamily="34" charset="0"/>
                        <a:buChar char="•"/>
                        <a:tabLst>
                          <a:tab pos="4572000" algn="r"/>
                          <a:tab pos="22225" algn="r"/>
                          <a:tab pos="89535" algn="r"/>
                        </a:tabLst>
                      </a:pPr>
                      <a:r>
                        <a:rPr lang="el-GR" sz="1000" u="none" strike="noStrike" dirty="0" smtClean="0">
                          <a:effectLst/>
                        </a:rPr>
                        <a:t>Η Τράπεζα χρηματοδοτεί την ΕΕΥ, αν δεν χρησιμοποιηθούν ίδια κεφάλαια</a:t>
                      </a:r>
                      <a:endParaRPr lang="it-IT" sz="1000" u="none" strike="noStrike" dirty="0">
                        <a:effectLst/>
                        <a:latin typeface="Tahoma"/>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7833572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11</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nSpc>
                <a:spcPct val="115000"/>
              </a:lnSpc>
              <a:spcBef>
                <a:spcPts val="400"/>
              </a:spcBef>
              <a:spcAft>
                <a:spcPts val="400"/>
              </a:spcAft>
              <a:tabLst>
                <a:tab pos="4572000" algn="r"/>
              </a:tabLst>
            </a:pPr>
            <a:r>
              <a:rPr lang="el-GR" sz="2800" dirty="0" smtClean="0"/>
              <a:t>ΕΓΓΥΗΜΕΝΗ ΕΞΟΙΚΟΝΟΜΗΣΗ</a:t>
            </a:r>
            <a:endParaRPr lang="it-IT" sz="2800" dirty="0">
              <a:latin typeface="Tahoma"/>
              <a:ea typeface="Times New Roman"/>
              <a:cs typeface="Times New Roman"/>
            </a:endParaRPr>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pic>
        <p:nvPicPr>
          <p:cNvPr id="6" name="Immagin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124745"/>
            <a:ext cx="4932039" cy="2736303"/>
          </a:xfrm>
          <a:prstGeom prst="rect">
            <a:avLst/>
          </a:prstGeom>
          <a:noFill/>
        </p:spPr>
      </p:pic>
      <p:pic>
        <p:nvPicPr>
          <p:cNvPr id="1126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268761"/>
            <a:ext cx="4211960" cy="35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la 1"/>
          <p:cNvGraphicFramePr>
            <a:graphicFrameLocks noGrp="1"/>
          </p:cNvGraphicFramePr>
          <p:nvPr>
            <p:extLst>
              <p:ext uri="{D42A27DB-BD31-4B8C-83A1-F6EECF244321}">
                <p14:modId xmlns:p14="http://schemas.microsoft.com/office/powerpoint/2010/main" val="176147222"/>
              </p:ext>
            </p:extLst>
          </p:nvPr>
        </p:nvGraphicFramePr>
        <p:xfrm>
          <a:off x="251520" y="4723517"/>
          <a:ext cx="8640960" cy="1513795"/>
        </p:xfrm>
        <a:graphic>
          <a:graphicData uri="http://schemas.openxmlformats.org/drawingml/2006/table">
            <a:tbl>
              <a:tblPr firstRow="1" firstCol="1" bandRow="1">
                <a:tableStyleId>{5C22544A-7EE6-4342-B048-85BDC9FD1C3A}</a:tableStyleId>
              </a:tblPr>
              <a:tblGrid>
                <a:gridCol w="2880320"/>
                <a:gridCol w="3640725"/>
                <a:gridCol w="2119915"/>
              </a:tblGrid>
              <a:tr h="165272">
                <a:tc>
                  <a:txBody>
                    <a:bodyPr/>
                    <a:lstStyle/>
                    <a:p>
                      <a:pPr marL="35560" algn="ctr">
                        <a:lnSpc>
                          <a:spcPct val="115000"/>
                        </a:lnSpc>
                        <a:spcBef>
                          <a:spcPts val="400"/>
                        </a:spcBef>
                        <a:spcAft>
                          <a:spcPts val="400"/>
                        </a:spcAft>
                        <a:tabLst>
                          <a:tab pos="4572000" algn="r"/>
                        </a:tabLst>
                      </a:pPr>
                      <a:r>
                        <a:rPr lang="el-GR" sz="800" dirty="0" smtClean="0">
                          <a:effectLst/>
                          <a:latin typeface="+mn-lt"/>
                          <a:ea typeface="+mn-ea"/>
                          <a:cs typeface="+mn-cs"/>
                        </a:rPr>
                        <a:t>ΠΕΛΑΤΗΣ</a:t>
                      </a:r>
                      <a:endParaRPr lang="it-IT" sz="800" dirty="0">
                        <a:effectLst/>
                        <a:latin typeface="Tahoma"/>
                        <a:ea typeface="Times New Roman"/>
                        <a:cs typeface="Times New Roman"/>
                      </a:endParaRPr>
                    </a:p>
                  </a:txBody>
                  <a:tcPr marL="57318" marR="57318" marT="0" marB="0"/>
                </a:tc>
                <a:tc>
                  <a:txBody>
                    <a:bodyPr/>
                    <a:lstStyle/>
                    <a:p>
                      <a:pPr marL="92710" algn="ctr">
                        <a:lnSpc>
                          <a:spcPct val="115000"/>
                        </a:lnSpc>
                        <a:spcBef>
                          <a:spcPts val="400"/>
                        </a:spcBef>
                        <a:spcAft>
                          <a:spcPts val="400"/>
                        </a:spcAft>
                        <a:tabLst>
                          <a:tab pos="4572000" algn="r"/>
                          <a:tab pos="21590" algn="r"/>
                          <a:tab pos="201295" algn="l"/>
                        </a:tabLst>
                      </a:pPr>
                      <a:r>
                        <a:rPr lang="en-GB" sz="800" dirty="0" smtClean="0">
                          <a:effectLst/>
                        </a:rPr>
                        <a:t>EEY</a:t>
                      </a:r>
                      <a:r>
                        <a:rPr lang="el-GR" sz="800" dirty="0" smtClean="0">
                          <a:effectLst/>
                        </a:rPr>
                        <a:t>/</a:t>
                      </a:r>
                      <a:r>
                        <a:rPr lang="en-GB" sz="800" dirty="0" smtClean="0">
                          <a:effectLst/>
                        </a:rPr>
                        <a:t>ESCO</a:t>
                      </a:r>
                      <a:endParaRPr lang="it-IT" sz="800" dirty="0">
                        <a:effectLst/>
                        <a:latin typeface="Tahoma"/>
                        <a:ea typeface="Times New Roman"/>
                        <a:cs typeface="Times New Roman"/>
                      </a:endParaRPr>
                    </a:p>
                  </a:txBody>
                  <a:tcPr marL="57318" marR="57318" marT="0" marB="0"/>
                </a:tc>
                <a:tc>
                  <a:txBody>
                    <a:bodyPr/>
                    <a:lstStyle/>
                    <a:p>
                      <a:pPr marL="92710" algn="ctr">
                        <a:lnSpc>
                          <a:spcPct val="115000"/>
                        </a:lnSpc>
                        <a:spcBef>
                          <a:spcPts val="400"/>
                        </a:spcBef>
                        <a:spcAft>
                          <a:spcPts val="400"/>
                        </a:spcAft>
                        <a:tabLst>
                          <a:tab pos="4572000" algn="r"/>
                        </a:tabLst>
                      </a:pPr>
                      <a:r>
                        <a:rPr lang="el-GR" sz="800" dirty="0" smtClean="0">
                          <a:effectLst/>
                          <a:latin typeface="+mn-lt"/>
                          <a:ea typeface="+mn-ea"/>
                          <a:cs typeface="+mn-cs"/>
                        </a:rPr>
                        <a:t>ΤΡΑΠΕΖΑ</a:t>
                      </a:r>
                      <a:endParaRPr lang="it-IT" sz="800" dirty="0">
                        <a:effectLst/>
                        <a:latin typeface="Tahoma"/>
                        <a:ea typeface="Times New Roman"/>
                        <a:cs typeface="Times New Roman"/>
                      </a:endParaRPr>
                    </a:p>
                  </a:txBody>
                  <a:tcPr marL="57318" marR="57318" marT="0" marB="0"/>
                </a:tc>
              </a:tr>
              <a:tr h="1348523">
                <a:tc>
                  <a:txBody>
                    <a:bodyPr/>
                    <a:lstStyle/>
                    <a:p>
                      <a:pPr marL="171450" indent="-171450">
                        <a:spcAft>
                          <a:spcPts val="600"/>
                        </a:spcAft>
                        <a:buFont typeface="Arial" panose="020B0604020202020204" pitchFamily="34" charset="0"/>
                        <a:buChar char="•"/>
                      </a:pPr>
                      <a:r>
                        <a:rPr lang="el-GR" sz="1000" b="1" kern="1200" dirty="0" smtClean="0">
                          <a:solidFill>
                            <a:schemeClr val="lt1"/>
                          </a:solidFill>
                          <a:effectLst/>
                          <a:latin typeface="+mn-lt"/>
                          <a:ea typeface="+mn-ea"/>
                          <a:cs typeface="+mn-cs"/>
                        </a:rPr>
                        <a:t>Ο πελάτης χρηματοδοτεί τις παρεμβάσεις με ίδια κεφάλαια ή με χρηματοδότηση από τρίτους, αποδεχόμενος τον πιστωτικό κίνδυνο </a:t>
                      </a:r>
                    </a:p>
                    <a:p>
                      <a:pPr marL="171450" indent="-171450">
                        <a:spcAft>
                          <a:spcPts val="600"/>
                        </a:spcAft>
                        <a:buFont typeface="Arial" panose="020B0604020202020204" pitchFamily="34" charset="0"/>
                        <a:buChar char="•"/>
                      </a:pPr>
                      <a:r>
                        <a:rPr lang="el-GR" sz="1000" b="1" kern="1200" dirty="0" smtClean="0">
                          <a:solidFill>
                            <a:schemeClr val="lt1"/>
                          </a:solidFill>
                          <a:effectLst/>
                          <a:latin typeface="+mn-lt"/>
                          <a:ea typeface="+mn-ea"/>
                          <a:cs typeface="+mn-cs"/>
                        </a:rPr>
                        <a:t>Κατά τη διάρκεια της σύμβασης, λαμβάνει 100% της εξοικονόμησης που επιτυγχάνεται </a:t>
                      </a:r>
                    </a:p>
                    <a:p>
                      <a:pPr marL="171450" indent="-171450">
                        <a:spcAft>
                          <a:spcPts val="600"/>
                        </a:spcAft>
                        <a:buFont typeface="Arial" panose="020B0604020202020204" pitchFamily="34" charset="0"/>
                        <a:buChar char="•"/>
                      </a:pPr>
                      <a:r>
                        <a:rPr lang="el-GR" sz="1000" b="1" kern="1200" dirty="0" smtClean="0">
                          <a:solidFill>
                            <a:schemeClr val="lt1"/>
                          </a:solidFill>
                          <a:effectLst/>
                          <a:latin typeface="+mn-lt"/>
                          <a:ea typeface="+mn-ea"/>
                          <a:cs typeface="+mn-cs"/>
                        </a:rPr>
                        <a:t>Ο πελάτης πληρώνει ένα σταθερό ποσό για τις υπηρεσίες της ΕΕΥ</a:t>
                      </a:r>
                    </a:p>
                  </a:txBody>
                  <a:tcPr marL="57318" marR="57318" marT="0" marB="0"/>
                </a:tc>
                <a:tc>
                  <a:txBody>
                    <a:bodyPr/>
                    <a:lstStyle/>
                    <a:p>
                      <a:pPr marL="171450" lvl="0" indent="-171450" algn="just" fontAlgn="base">
                        <a:lnSpc>
                          <a:spcPct val="115000"/>
                        </a:lnSpc>
                        <a:spcBef>
                          <a:spcPts val="400"/>
                        </a:spcBef>
                        <a:spcAft>
                          <a:spcPts val="400"/>
                        </a:spcAft>
                        <a:buSzPts val="1100"/>
                        <a:buFont typeface="Arial" panose="020B0604020202020204" pitchFamily="34" charset="0"/>
                        <a:buChar char="•"/>
                        <a:tabLst>
                          <a:tab pos="4572000" algn="r"/>
                          <a:tab pos="22225" algn="r"/>
                        </a:tabLst>
                      </a:pPr>
                      <a:r>
                        <a:rPr lang="el-GR" sz="1000" kern="1200" dirty="0" smtClean="0">
                          <a:solidFill>
                            <a:schemeClr val="dk1"/>
                          </a:solidFill>
                          <a:effectLst/>
                          <a:latin typeface="+mn-lt"/>
                          <a:ea typeface="+mn-ea"/>
                          <a:cs typeface="+mn-cs"/>
                        </a:rPr>
                        <a:t>Η </a:t>
                      </a:r>
                      <a:r>
                        <a:rPr lang="el-GR" sz="1000" kern="1200" dirty="0" smtClean="0">
                          <a:solidFill>
                            <a:schemeClr val="dk1"/>
                          </a:solidFill>
                          <a:effectLst/>
                          <a:latin typeface="+mn-lt"/>
                          <a:ea typeface="+mn-ea"/>
                          <a:cs typeface="+mn-cs"/>
                        </a:rPr>
                        <a:t>ΕΕΥ βρίσκει </a:t>
                      </a:r>
                      <a:r>
                        <a:rPr lang="el-GR" sz="1000" kern="1200" dirty="0" smtClean="0">
                          <a:solidFill>
                            <a:schemeClr val="dk1"/>
                          </a:solidFill>
                          <a:effectLst/>
                          <a:latin typeface="+mn-lt"/>
                          <a:ea typeface="+mn-ea"/>
                          <a:cs typeface="+mn-cs"/>
                        </a:rPr>
                        <a:t>και οργανώνει τη χρηματοδότηση </a:t>
                      </a:r>
                    </a:p>
                    <a:p>
                      <a:pPr marL="171450" lvl="0" indent="-171450" algn="just" fontAlgn="base">
                        <a:lnSpc>
                          <a:spcPct val="115000"/>
                        </a:lnSpc>
                        <a:spcBef>
                          <a:spcPts val="400"/>
                        </a:spcBef>
                        <a:spcAft>
                          <a:spcPts val="400"/>
                        </a:spcAft>
                        <a:buSzPts val="1100"/>
                        <a:buFont typeface="Arial" panose="020B0604020202020204" pitchFamily="34" charset="0"/>
                        <a:buChar char="•"/>
                        <a:tabLst>
                          <a:tab pos="4572000" algn="r"/>
                          <a:tab pos="22225" algn="r"/>
                        </a:tabLst>
                      </a:pPr>
                      <a:r>
                        <a:rPr lang="el-GR" sz="1000" kern="1200" dirty="0" smtClean="0">
                          <a:solidFill>
                            <a:schemeClr val="dk1"/>
                          </a:solidFill>
                          <a:effectLst/>
                          <a:latin typeface="+mn-lt"/>
                          <a:ea typeface="+mn-ea"/>
                          <a:cs typeface="+mn-cs"/>
                        </a:rPr>
                        <a:t>Η </a:t>
                      </a:r>
                      <a:r>
                        <a:rPr lang="el-GR" sz="1000" kern="1200" dirty="0" smtClean="0">
                          <a:solidFill>
                            <a:schemeClr val="dk1"/>
                          </a:solidFill>
                          <a:effectLst/>
                          <a:latin typeface="+mn-lt"/>
                          <a:ea typeface="+mn-ea"/>
                          <a:cs typeface="+mn-cs"/>
                        </a:rPr>
                        <a:t>ΕΕΥ εγγυάται </a:t>
                      </a:r>
                      <a:r>
                        <a:rPr lang="el-GR" sz="1000" kern="1200" dirty="0" smtClean="0">
                          <a:solidFill>
                            <a:schemeClr val="dk1"/>
                          </a:solidFill>
                          <a:effectLst/>
                          <a:latin typeface="+mn-lt"/>
                          <a:ea typeface="+mn-ea"/>
                          <a:cs typeface="+mn-cs"/>
                        </a:rPr>
                        <a:t>μια ελάχιστη εξοικονόμηση ενέργειας που συμφωνήθηκε με τον πελάτη </a:t>
                      </a:r>
                    </a:p>
                    <a:p>
                      <a:pPr marL="171450" lvl="0" indent="-171450" algn="just" fontAlgn="base">
                        <a:lnSpc>
                          <a:spcPct val="115000"/>
                        </a:lnSpc>
                        <a:spcBef>
                          <a:spcPts val="400"/>
                        </a:spcBef>
                        <a:spcAft>
                          <a:spcPts val="400"/>
                        </a:spcAft>
                        <a:buSzPts val="1100"/>
                        <a:buFont typeface="Arial" panose="020B0604020202020204" pitchFamily="34" charset="0"/>
                        <a:buChar char="•"/>
                        <a:tabLst>
                          <a:tab pos="4572000" algn="r"/>
                          <a:tab pos="22225" algn="r"/>
                        </a:tabLst>
                      </a:pPr>
                      <a:r>
                        <a:rPr lang="el-GR" sz="1000" kern="1200" dirty="0" smtClean="0">
                          <a:solidFill>
                            <a:schemeClr val="dk1"/>
                          </a:solidFill>
                          <a:effectLst/>
                          <a:latin typeface="+mn-lt"/>
                          <a:ea typeface="+mn-ea"/>
                          <a:cs typeface="+mn-cs"/>
                        </a:rPr>
                        <a:t>Αποδέχεται μόνο τον κίνδυνο για την εγγυημένη απόδοση "τεχνικού κίνδυνου"</a:t>
                      </a:r>
                      <a:endParaRPr lang="it-IT" sz="1000" u="none" strike="noStrike" dirty="0">
                        <a:effectLst/>
                        <a:latin typeface="Tahoma"/>
                        <a:ea typeface="Times New Roman"/>
                        <a:cs typeface="Times New Roman"/>
                      </a:endParaRPr>
                    </a:p>
                  </a:txBody>
                  <a:tcPr marL="57318" marR="57318" marT="0" marB="0"/>
                </a:tc>
                <a:tc>
                  <a:txBody>
                    <a:bodyPr/>
                    <a:lstStyle/>
                    <a:p>
                      <a:pPr marL="171450" lvl="0" indent="-171450" algn="just" fontAlgn="base">
                        <a:lnSpc>
                          <a:spcPct val="115000"/>
                        </a:lnSpc>
                        <a:spcBef>
                          <a:spcPts val="400"/>
                        </a:spcBef>
                        <a:spcAft>
                          <a:spcPts val="400"/>
                        </a:spcAft>
                        <a:buSzPts val="1100"/>
                        <a:buFont typeface="Arial" panose="020B0604020202020204" pitchFamily="34" charset="0"/>
                        <a:buChar char="•"/>
                        <a:tabLst>
                          <a:tab pos="4572000" algn="r"/>
                          <a:tab pos="22225" algn="r"/>
                          <a:tab pos="89535" algn="r"/>
                        </a:tabLst>
                      </a:pPr>
                      <a:r>
                        <a:rPr lang="el-GR" sz="1000" u="none" strike="noStrike" dirty="0" smtClean="0">
                          <a:effectLst/>
                        </a:rPr>
                        <a:t>Η Τράπεζα</a:t>
                      </a:r>
                      <a:r>
                        <a:rPr lang="el-GR" sz="1000" u="none" strike="noStrike" baseline="0" dirty="0" smtClean="0">
                          <a:effectLst/>
                        </a:rPr>
                        <a:t> χρ</a:t>
                      </a:r>
                      <a:r>
                        <a:rPr lang="el-GR" sz="1000" kern="1200" dirty="0" smtClean="0">
                          <a:solidFill>
                            <a:schemeClr val="dk1"/>
                          </a:solidFill>
                          <a:effectLst/>
                          <a:latin typeface="+mn-lt"/>
                          <a:ea typeface="+mn-ea"/>
                          <a:cs typeface="+mn-cs"/>
                        </a:rPr>
                        <a:t>ηματοδοτεί τον Πελάτη, αν δεν γίνει χρήση των ιδίων κεφαλαίων</a:t>
                      </a:r>
                      <a:endParaRPr lang="it-IT" sz="1000" u="none" strike="noStrike" dirty="0">
                        <a:effectLst/>
                        <a:latin typeface="Tahoma"/>
                        <a:ea typeface="Times New Roman"/>
                        <a:cs typeface="Times New Roman"/>
                      </a:endParaRPr>
                    </a:p>
                  </a:txBody>
                  <a:tcPr marL="57318" marR="57318" marT="0" marB="0"/>
                </a:tc>
              </a:tr>
            </a:tbl>
          </a:graphicData>
        </a:graphic>
      </p:graphicFrame>
    </p:spTree>
    <p:extLst>
      <p:ext uri="{BB962C8B-B14F-4D97-AF65-F5344CB8AC3E}">
        <p14:creationId xmlns:p14="http://schemas.microsoft.com/office/powerpoint/2010/main" val="10159666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12</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marL="20320">
              <a:lnSpc>
                <a:spcPct val="115000"/>
              </a:lnSpc>
              <a:spcBef>
                <a:spcPts val="400"/>
              </a:spcBef>
              <a:spcAft>
                <a:spcPts val="400"/>
              </a:spcAft>
              <a:tabLst>
                <a:tab pos="4572000" algn="r"/>
              </a:tabLst>
            </a:pPr>
            <a:r>
              <a:rPr lang="el-GR" sz="2800" dirty="0" smtClean="0"/>
              <a:t>ΔΙΑΜΟΙΡΑΖΟΜΕΝΑ ΟΦΕΛΗ</a:t>
            </a:r>
            <a:endParaRPr lang="it-IT" sz="2800" dirty="0">
              <a:latin typeface="Tahoma"/>
              <a:ea typeface="Times New Roman"/>
              <a:cs typeface="Times New Roman"/>
            </a:endParaRPr>
          </a:p>
        </p:txBody>
      </p:sp>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68760"/>
            <a:ext cx="4968552" cy="306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4189" y="1499295"/>
            <a:ext cx="3989811" cy="192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la 1"/>
          <p:cNvGraphicFramePr>
            <a:graphicFrameLocks noGrp="1"/>
          </p:cNvGraphicFramePr>
          <p:nvPr>
            <p:extLst>
              <p:ext uri="{D42A27DB-BD31-4B8C-83A1-F6EECF244321}">
                <p14:modId xmlns:p14="http://schemas.microsoft.com/office/powerpoint/2010/main" val="1394233410"/>
              </p:ext>
            </p:extLst>
          </p:nvPr>
        </p:nvGraphicFramePr>
        <p:xfrm>
          <a:off x="251519" y="4653136"/>
          <a:ext cx="8640961" cy="1728192"/>
        </p:xfrm>
        <a:graphic>
          <a:graphicData uri="http://schemas.openxmlformats.org/drawingml/2006/table">
            <a:tbl>
              <a:tblPr firstRow="1" firstCol="1" bandRow="1">
                <a:tableStyleId>{5C22544A-7EE6-4342-B048-85BDC9FD1C3A}</a:tableStyleId>
              </a:tblPr>
              <a:tblGrid>
                <a:gridCol w="2880321"/>
                <a:gridCol w="3640724"/>
                <a:gridCol w="2119916"/>
              </a:tblGrid>
              <a:tr h="178537">
                <a:tc>
                  <a:txBody>
                    <a:bodyPr/>
                    <a:lstStyle/>
                    <a:p>
                      <a:pPr marL="35560" algn="ctr">
                        <a:lnSpc>
                          <a:spcPct val="115000"/>
                        </a:lnSpc>
                        <a:spcBef>
                          <a:spcPts val="400"/>
                        </a:spcBef>
                        <a:spcAft>
                          <a:spcPts val="400"/>
                        </a:spcAft>
                        <a:tabLst>
                          <a:tab pos="4572000" algn="r"/>
                        </a:tabLst>
                      </a:pPr>
                      <a:r>
                        <a:rPr lang="el-GR" sz="1000" dirty="0" smtClean="0">
                          <a:effectLst/>
                          <a:latin typeface="+mn-lt"/>
                          <a:ea typeface="+mn-ea"/>
                          <a:cs typeface="+mn-cs"/>
                        </a:rPr>
                        <a:t>ΠΕΛΑΤΗΣ</a:t>
                      </a:r>
                      <a:endParaRPr lang="it-IT" sz="1000" dirty="0">
                        <a:effectLst/>
                        <a:latin typeface="Tahoma"/>
                        <a:ea typeface="Times New Roman"/>
                        <a:cs typeface="Times New Roman"/>
                      </a:endParaRPr>
                    </a:p>
                  </a:txBody>
                  <a:tcPr marL="45344" marR="45344" marT="0" marB="0"/>
                </a:tc>
                <a:tc>
                  <a:txBody>
                    <a:bodyPr/>
                    <a:lstStyle/>
                    <a:p>
                      <a:pPr marL="92710" algn="ctr">
                        <a:lnSpc>
                          <a:spcPct val="115000"/>
                        </a:lnSpc>
                        <a:spcBef>
                          <a:spcPts val="400"/>
                        </a:spcBef>
                        <a:spcAft>
                          <a:spcPts val="400"/>
                        </a:spcAft>
                        <a:tabLst>
                          <a:tab pos="4572000" algn="r"/>
                          <a:tab pos="21590" algn="r"/>
                          <a:tab pos="201295" algn="l"/>
                        </a:tabLst>
                      </a:pPr>
                      <a:r>
                        <a:rPr lang="en-GB" sz="1000" dirty="0" smtClean="0">
                          <a:effectLst/>
                        </a:rPr>
                        <a:t>EEY/ESCO</a:t>
                      </a:r>
                      <a:endParaRPr lang="it-IT" sz="1000" dirty="0">
                        <a:effectLst/>
                        <a:latin typeface="Tahoma"/>
                        <a:ea typeface="Times New Roman"/>
                        <a:cs typeface="Times New Roman"/>
                      </a:endParaRPr>
                    </a:p>
                  </a:txBody>
                  <a:tcPr marL="45344" marR="45344" marT="0" marB="0"/>
                </a:tc>
                <a:tc>
                  <a:txBody>
                    <a:bodyPr/>
                    <a:lstStyle/>
                    <a:p>
                      <a:pPr marL="92710" algn="ctr">
                        <a:lnSpc>
                          <a:spcPct val="115000"/>
                        </a:lnSpc>
                        <a:spcBef>
                          <a:spcPts val="400"/>
                        </a:spcBef>
                        <a:spcAft>
                          <a:spcPts val="400"/>
                        </a:spcAft>
                        <a:tabLst>
                          <a:tab pos="4572000" algn="r"/>
                        </a:tabLst>
                      </a:pPr>
                      <a:r>
                        <a:rPr lang="el-GR" sz="1000" dirty="0" smtClean="0">
                          <a:effectLst/>
                          <a:latin typeface="+mn-lt"/>
                          <a:ea typeface="+mn-ea"/>
                          <a:cs typeface="+mn-cs"/>
                        </a:rPr>
                        <a:t>ΤΡΑΠΕΖΑ</a:t>
                      </a:r>
                      <a:endParaRPr lang="it-IT" sz="1000" dirty="0">
                        <a:effectLst/>
                        <a:latin typeface="Tahoma"/>
                        <a:ea typeface="Times New Roman"/>
                        <a:cs typeface="Times New Roman"/>
                      </a:endParaRPr>
                    </a:p>
                  </a:txBody>
                  <a:tcPr marL="45344" marR="45344" marT="0" marB="0"/>
                </a:tc>
              </a:tr>
              <a:tr h="1549655">
                <a:tc>
                  <a:txBody>
                    <a:bodyPr/>
                    <a:lstStyle/>
                    <a:p>
                      <a:pPr marL="171450" lvl="0" indent="-171450" algn="just" fontAlgn="base">
                        <a:lnSpc>
                          <a:spcPct val="115000"/>
                        </a:lnSpc>
                        <a:spcBef>
                          <a:spcPts val="400"/>
                        </a:spcBef>
                        <a:spcAft>
                          <a:spcPts val="400"/>
                        </a:spcAft>
                        <a:buSzPts val="1100"/>
                        <a:buFont typeface="Arial" panose="020B0604020202020204" pitchFamily="34" charset="0"/>
                        <a:buChar char="•"/>
                        <a:tabLst>
                          <a:tab pos="4572000" algn="r"/>
                          <a:tab pos="22225" algn="r"/>
                        </a:tabLst>
                      </a:pPr>
                      <a:r>
                        <a:rPr lang="el-GR" sz="1000" b="1" kern="1200" dirty="0" smtClean="0">
                          <a:solidFill>
                            <a:schemeClr val="lt1"/>
                          </a:solidFill>
                          <a:effectLst/>
                          <a:latin typeface="+mn-lt"/>
                          <a:ea typeface="+mn-ea"/>
                          <a:cs typeface="+mn-cs"/>
                        </a:rPr>
                        <a:t>Η εξοικονόμηση ενέργειας κατανέμεται μεταξύ </a:t>
                      </a:r>
                      <a:r>
                        <a:rPr lang="el-GR" sz="1000" b="1" kern="1200" dirty="0" smtClean="0">
                          <a:solidFill>
                            <a:schemeClr val="lt1"/>
                          </a:solidFill>
                          <a:effectLst/>
                          <a:latin typeface="+mn-lt"/>
                          <a:ea typeface="+mn-ea"/>
                          <a:cs typeface="+mn-cs"/>
                        </a:rPr>
                        <a:t>ΕΕΥ και </a:t>
                      </a:r>
                      <a:r>
                        <a:rPr lang="el-GR" sz="1000" b="1" kern="1200" dirty="0" smtClean="0">
                          <a:solidFill>
                            <a:schemeClr val="lt1"/>
                          </a:solidFill>
                          <a:effectLst/>
                          <a:latin typeface="+mn-lt"/>
                          <a:ea typeface="+mn-ea"/>
                          <a:cs typeface="+mn-cs"/>
                        </a:rPr>
                        <a:t>του πελάτη</a:t>
                      </a:r>
                      <a:endParaRPr lang="it-IT" sz="1000" u="none" strike="noStrike" dirty="0">
                        <a:effectLst/>
                        <a:latin typeface="Tahoma"/>
                        <a:ea typeface="Times New Roman"/>
                        <a:cs typeface="Times New Roman"/>
                      </a:endParaRPr>
                    </a:p>
                  </a:txBody>
                  <a:tcPr marL="45344" marR="45344" marT="0" marB="0"/>
                </a:tc>
                <a:tc>
                  <a:txBody>
                    <a:bodyPr/>
                    <a:lstStyle/>
                    <a:p>
                      <a:pPr marL="171450" lvl="0" indent="-171450" algn="just" fontAlgn="base">
                        <a:lnSpc>
                          <a:spcPct val="115000"/>
                        </a:lnSpc>
                        <a:spcBef>
                          <a:spcPts val="400"/>
                        </a:spcBef>
                        <a:spcAft>
                          <a:spcPts val="400"/>
                        </a:spcAft>
                        <a:buSzPts val="1100"/>
                        <a:buFont typeface="Arial" panose="020B0604020202020204" pitchFamily="34" charset="0"/>
                        <a:buChar char="•"/>
                        <a:tabLst>
                          <a:tab pos="4572000" algn="r"/>
                          <a:tab pos="22225" algn="r"/>
                        </a:tabLst>
                      </a:pPr>
                      <a:r>
                        <a:rPr lang="el-GR" sz="1000" kern="1200" dirty="0" smtClean="0">
                          <a:solidFill>
                            <a:schemeClr val="dk1"/>
                          </a:solidFill>
                          <a:effectLst/>
                          <a:latin typeface="+mn-lt"/>
                          <a:ea typeface="+mn-ea"/>
                          <a:cs typeface="+mn-cs"/>
                        </a:rPr>
                        <a:t>Η </a:t>
                      </a:r>
                      <a:r>
                        <a:rPr lang="en-GB" sz="1000" kern="1200" dirty="0" smtClean="0">
                          <a:solidFill>
                            <a:schemeClr val="dk1"/>
                          </a:solidFill>
                          <a:effectLst/>
                          <a:latin typeface="+mn-lt"/>
                          <a:ea typeface="+mn-ea"/>
                          <a:cs typeface="+mn-cs"/>
                        </a:rPr>
                        <a:t>EEY</a:t>
                      </a:r>
                      <a:r>
                        <a:rPr lang="el-GR" sz="1000" kern="1200" dirty="0" smtClean="0">
                          <a:solidFill>
                            <a:schemeClr val="dk1"/>
                          </a:solidFill>
                          <a:effectLst/>
                          <a:latin typeface="+mn-lt"/>
                          <a:ea typeface="+mn-ea"/>
                          <a:cs typeface="+mn-cs"/>
                        </a:rPr>
                        <a:t>   </a:t>
                      </a:r>
                      <a:r>
                        <a:rPr lang="el-GR" sz="1000" kern="1200" dirty="0" smtClean="0">
                          <a:solidFill>
                            <a:schemeClr val="dk1"/>
                          </a:solidFill>
                          <a:effectLst/>
                          <a:latin typeface="+mn-lt"/>
                          <a:ea typeface="+mn-ea"/>
                          <a:cs typeface="+mn-cs"/>
                        </a:rPr>
                        <a:t>χρηματοδοτεί παρεμβάσεις με ίδια κεφάλαια είτε με χρηματοδότηση μέσω τρίτων </a:t>
                      </a:r>
                    </a:p>
                    <a:p>
                      <a:pPr marL="171450" lvl="0" indent="-171450" algn="just" fontAlgn="base">
                        <a:lnSpc>
                          <a:spcPct val="115000"/>
                        </a:lnSpc>
                        <a:spcBef>
                          <a:spcPts val="400"/>
                        </a:spcBef>
                        <a:spcAft>
                          <a:spcPts val="400"/>
                        </a:spcAft>
                        <a:buSzPts val="1100"/>
                        <a:buFont typeface="Arial" panose="020B0604020202020204" pitchFamily="34" charset="0"/>
                        <a:buChar char="•"/>
                        <a:tabLst>
                          <a:tab pos="4572000" algn="r"/>
                          <a:tab pos="22225" algn="r"/>
                        </a:tabLst>
                      </a:pPr>
                      <a:r>
                        <a:rPr lang="el-GR" sz="1000" kern="1200" dirty="0" smtClean="0">
                          <a:solidFill>
                            <a:schemeClr val="dk1"/>
                          </a:solidFill>
                          <a:effectLst/>
                          <a:latin typeface="+mn-lt"/>
                          <a:ea typeface="+mn-ea"/>
                          <a:cs typeface="+mn-cs"/>
                        </a:rPr>
                        <a:t>Η ΕΕΥ αποδέχεται τον κίνδυνο για την εγγυημένη απόδοση </a:t>
                      </a:r>
                      <a:r>
                        <a:rPr lang="el-GR" sz="1000" kern="1200" dirty="0" smtClean="0">
                          <a:solidFill>
                            <a:schemeClr val="dk1"/>
                          </a:solidFill>
                          <a:effectLst/>
                          <a:latin typeface="+mn-lt"/>
                          <a:ea typeface="+mn-ea"/>
                          <a:cs typeface="+mn-cs"/>
                        </a:rPr>
                        <a:t>«τεχνικός κίνδυνος» </a:t>
                      </a:r>
                      <a:r>
                        <a:rPr lang="el-GR" sz="1000" kern="1200" dirty="0" smtClean="0">
                          <a:solidFill>
                            <a:schemeClr val="dk1"/>
                          </a:solidFill>
                          <a:effectLst/>
                          <a:latin typeface="+mn-lt"/>
                          <a:ea typeface="+mn-ea"/>
                          <a:cs typeface="+mn-cs"/>
                        </a:rPr>
                        <a:t>και δέχεται τον «πιστωτικό κίνδυνο» </a:t>
                      </a:r>
                      <a:endParaRPr lang="en-US" sz="1000" kern="1200" dirty="0" smtClean="0">
                        <a:solidFill>
                          <a:schemeClr val="dk1"/>
                        </a:solidFill>
                        <a:effectLst/>
                        <a:latin typeface="+mn-lt"/>
                        <a:ea typeface="+mn-ea"/>
                        <a:cs typeface="+mn-cs"/>
                      </a:endParaRPr>
                    </a:p>
                    <a:p>
                      <a:pPr marL="171450" lvl="0" indent="-171450" algn="just" fontAlgn="base">
                        <a:lnSpc>
                          <a:spcPct val="115000"/>
                        </a:lnSpc>
                        <a:spcBef>
                          <a:spcPts val="400"/>
                        </a:spcBef>
                        <a:spcAft>
                          <a:spcPts val="400"/>
                        </a:spcAft>
                        <a:buSzPts val="1100"/>
                        <a:buFont typeface="Arial" panose="020B0604020202020204" pitchFamily="34" charset="0"/>
                        <a:buChar char="•"/>
                        <a:tabLst>
                          <a:tab pos="4572000" algn="r"/>
                          <a:tab pos="22225" algn="r"/>
                        </a:tabLst>
                      </a:pPr>
                      <a:r>
                        <a:rPr lang="el-GR" sz="1000" kern="1200" dirty="0" smtClean="0">
                          <a:solidFill>
                            <a:schemeClr val="dk1"/>
                          </a:solidFill>
                          <a:effectLst/>
                          <a:latin typeface="+mn-lt"/>
                          <a:ea typeface="+mn-ea"/>
                          <a:cs typeface="+mn-cs"/>
                        </a:rPr>
                        <a:t>Η εξοικονόμηση ενέργειας κατανέμεται μεταξύ ΕΕΥ και του πελάτη</a:t>
                      </a:r>
                      <a:endParaRPr lang="it-IT" sz="1000" u="none" strike="noStrike" dirty="0">
                        <a:effectLst/>
                        <a:latin typeface="Tahoma"/>
                        <a:ea typeface="Times New Roman"/>
                        <a:cs typeface="Times New Roman"/>
                      </a:endParaRPr>
                    </a:p>
                  </a:txBody>
                  <a:tcPr marL="45344" marR="45344" marT="0" marB="0"/>
                </a:tc>
                <a:tc>
                  <a:txBody>
                    <a:bodyPr/>
                    <a:lstStyle/>
                    <a:p>
                      <a:pPr marL="171450" lvl="0" indent="-171450" algn="just" fontAlgn="base">
                        <a:lnSpc>
                          <a:spcPct val="115000"/>
                        </a:lnSpc>
                        <a:spcBef>
                          <a:spcPts val="400"/>
                        </a:spcBef>
                        <a:spcAft>
                          <a:spcPts val="400"/>
                        </a:spcAft>
                        <a:buSzPts val="1100"/>
                        <a:buFont typeface="Arial" panose="020B0604020202020204" pitchFamily="34" charset="0"/>
                        <a:buChar char="•"/>
                        <a:tabLst>
                          <a:tab pos="4572000" algn="r"/>
                          <a:tab pos="22225" algn="r"/>
                          <a:tab pos="89535" algn="r"/>
                        </a:tabLst>
                      </a:pPr>
                      <a:r>
                        <a:rPr lang="el-GR" sz="1000" kern="1200" dirty="0" smtClean="0">
                          <a:solidFill>
                            <a:schemeClr val="dk1"/>
                          </a:solidFill>
                          <a:effectLst/>
                          <a:latin typeface="+mn-lt"/>
                          <a:ea typeface="+mn-ea"/>
                          <a:cs typeface="+mn-cs"/>
                        </a:rPr>
                        <a:t>Η Τράπεζα χρηματοδοτεί την </a:t>
                      </a:r>
                      <a:r>
                        <a:rPr lang="en-GB" sz="1000" kern="1200" dirty="0" smtClean="0">
                          <a:solidFill>
                            <a:schemeClr val="dk1"/>
                          </a:solidFill>
                          <a:effectLst/>
                          <a:latin typeface="+mn-lt"/>
                          <a:ea typeface="+mn-ea"/>
                          <a:cs typeface="+mn-cs"/>
                        </a:rPr>
                        <a:t>ESC</a:t>
                      </a:r>
                      <a:r>
                        <a:rPr lang="en-US" sz="1000" kern="1200" dirty="0" smtClean="0">
                          <a:solidFill>
                            <a:schemeClr val="dk1"/>
                          </a:solidFill>
                          <a:effectLst/>
                          <a:latin typeface="+mn-lt"/>
                          <a:ea typeface="+mn-ea"/>
                          <a:cs typeface="+mn-cs"/>
                        </a:rPr>
                        <a:t>O</a:t>
                      </a:r>
                      <a:r>
                        <a:rPr lang="el-GR" sz="1000" kern="1200" dirty="0" smtClean="0">
                          <a:solidFill>
                            <a:schemeClr val="dk1"/>
                          </a:solidFill>
                          <a:effectLst/>
                          <a:latin typeface="+mn-lt"/>
                          <a:ea typeface="+mn-ea"/>
                          <a:cs typeface="+mn-cs"/>
                        </a:rPr>
                        <a:t>, αν δεν γίνει χρήση των ιδίων κεφαλαίων</a:t>
                      </a:r>
                      <a:endParaRPr lang="it-IT" sz="1000" u="none" strike="noStrike" dirty="0">
                        <a:effectLst/>
                        <a:latin typeface="Tahoma"/>
                        <a:ea typeface="Times New Roman"/>
                        <a:cs typeface="Times New Roman"/>
                      </a:endParaRPr>
                    </a:p>
                  </a:txBody>
                  <a:tcPr marL="45344" marR="45344" marT="0" marB="0"/>
                </a:tc>
              </a:tr>
            </a:tbl>
          </a:graphicData>
        </a:graphic>
      </p:graphicFrame>
      <p:sp>
        <p:nvSpPr>
          <p:cNvPr id="9"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Tree>
    <p:extLst>
      <p:ext uri="{BB962C8B-B14F-4D97-AF65-F5344CB8AC3E}">
        <p14:creationId xmlns:p14="http://schemas.microsoft.com/office/powerpoint/2010/main" val="22631912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13</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nSpc>
                <a:spcPct val="115000"/>
              </a:lnSpc>
              <a:spcBef>
                <a:spcPts val="400"/>
              </a:spcBef>
              <a:spcAft>
                <a:spcPts val="400"/>
              </a:spcAft>
              <a:tabLst>
                <a:tab pos="4572000" algn="r"/>
                <a:tab pos="147320" algn="r"/>
              </a:tabLst>
            </a:pPr>
            <a:r>
              <a:rPr lang="el-GR" sz="2800" dirty="0" smtClean="0"/>
              <a:t>ΠΛΗΡΩΜΕΣ ΑΠΟ ΑΠΟΤΑΜΙΕΥΣΕΙΣ</a:t>
            </a:r>
            <a:endParaRPr lang="it-IT" sz="2800" dirty="0">
              <a:latin typeface="Tahoma"/>
              <a:ea typeface="Times New Roman"/>
              <a:cs typeface="Times New Roman"/>
            </a:endParaRPr>
          </a:p>
        </p:txBody>
      </p:sp>
      <p:pic>
        <p:nvPicPr>
          <p:cNvPr id="6" name="Immagin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1340769"/>
            <a:ext cx="4589254" cy="2952328"/>
          </a:xfrm>
          <a:prstGeom prst="rect">
            <a:avLst/>
          </a:prstGeom>
          <a:noFill/>
        </p:spPr>
      </p:pic>
      <p:pic>
        <p:nvPicPr>
          <p:cNvPr id="921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7852" y="1351114"/>
            <a:ext cx="4276148" cy="239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la 1"/>
          <p:cNvGraphicFramePr>
            <a:graphicFrameLocks noGrp="1"/>
          </p:cNvGraphicFramePr>
          <p:nvPr>
            <p:extLst>
              <p:ext uri="{D42A27DB-BD31-4B8C-83A1-F6EECF244321}">
                <p14:modId xmlns:p14="http://schemas.microsoft.com/office/powerpoint/2010/main" val="3431274604"/>
              </p:ext>
            </p:extLst>
          </p:nvPr>
        </p:nvGraphicFramePr>
        <p:xfrm>
          <a:off x="208038" y="4437112"/>
          <a:ext cx="8784975" cy="2028891"/>
        </p:xfrm>
        <a:graphic>
          <a:graphicData uri="http://schemas.openxmlformats.org/drawingml/2006/table">
            <a:tbl>
              <a:tblPr firstRow="1" firstCol="1" bandRow="1">
                <a:tableStyleId>{5C22544A-7EE6-4342-B048-85BDC9FD1C3A}</a:tableStyleId>
              </a:tblPr>
              <a:tblGrid>
                <a:gridCol w="3931914"/>
                <a:gridCol w="2697814"/>
                <a:gridCol w="2155247"/>
              </a:tblGrid>
              <a:tr h="144016">
                <a:tc>
                  <a:txBody>
                    <a:bodyPr/>
                    <a:lstStyle/>
                    <a:p>
                      <a:pPr marL="35560" algn="ctr">
                        <a:lnSpc>
                          <a:spcPct val="115000"/>
                        </a:lnSpc>
                        <a:spcBef>
                          <a:spcPts val="400"/>
                        </a:spcBef>
                        <a:spcAft>
                          <a:spcPts val="400"/>
                        </a:spcAft>
                        <a:tabLst>
                          <a:tab pos="4572000" algn="r"/>
                        </a:tabLst>
                      </a:pPr>
                      <a:r>
                        <a:rPr lang="el-GR" sz="1000" dirty="0" smtClean="0">
                          <a:effectLst/>
                          <a:latin typeface="+mn-lt"/>
                          <a:ea typeface="+mn-ea"/>
                          <a:cs typeface="+mn-cs"/>
                        </a:rPr>
                        <a:t>ΠΕΛΑΤΗΣ</a:t>
                      </a:r>
                      <a:endParaRPr lang="it-IT" sz="1000" dirty="0">
                        <a:effectLst/>
                        <a:latin typeface="Tahoma"/>
                        <a:ea typeface="Times New Roman"/>
                        <a:cs typeface="Times New Roman"/>
                      </a:endParaRPr>
                    </a:p>
                  </a:txBody>
                  <a:tcPr marL="34471" marR="34471" marT="0" marB="0"/>
                </a:tc>
                <a:tc>
                  <a:txBody>
                    <a:bodyPr/>
                    <a:lstStyle/>
                    <a:p>
                      <a:pPr marL="92710" algn="ctr">
                        <a:lnSpc>
                          <a:spcPct val="115000"/>
                        </a:lnSpc>
                        <a:spcBef>
                          <a:spcPts val="400"/>
                        </a:spcBef>
                        <a:spcAft>
                          <a:spcPts val="400"/>
                        </a:spcAft>
                        <a:tabLst>
                          <a:tab pos="4572000" algn="r"/>
                          <a:tab pos="21590" algn="r"/>
                          <a:tab pos="201295" algn="l"/>
                        </a:tabLst>
                      </a:pPr>
                      <a:r>
                        <a:rPr lang="el-GR" sz="1000" dirty="0" smtClean="0">
                          <a:effectLst/>
                        </a:rPr>
                        <a:t>ΕΕΥ/</a:t>
                      </a:r>
                      <a:r>
                        <a:rPr lang="en-GB" sz="1000" dirty="0" smtClean="0">
                          <a:effectLst/>
                        </a:rPr>
                        <a:t>ESCO</a:t>
                      </a:r>
                      <a:endParaRPr lang="it-IT" sz="1000" dirty="0">
                        <a:effectLst/>
                        <a:latin typeface="Tahoma"/>
                        <a:ea typeface="Times New Roman"/>
                        <a:cs typeface="Times New Roman"/>
                      </a:endParaRPr>
                    </a:p>
                  </a:txBody>
                  <a:tcPr marL="34471" marR="34471" marT="0" marB="0"/>
                </a:tc>
                <a:tc>
                  <a:txBody>
                    <a:bodyPr/>
                    <a:lstStyle/>
                    <a:p>
                      <a:pPr marL="92710" algn="ctr">
                        <a:lnSpc>
                          <a:spcPct val="115000"/>
                        </a:lnSpc>
                        <a:spcBef>
                          <a:spcPts val="400"/>
                        </a:spcBef>
                        <a:spcAft>
                          <a:spcPts val="400"/>
                        </a:spcAft>
                        <a:tabLst>
                          <a:tab pos="4572000" algn="r"/>
                        </a:tabLst>
                      </a:pPr>
                      <a:r>
                        <a:rPr lang="el-GR" sz="1000" dirty="0" smtClean="0">
                          <a:effectLst/>
                        </a:rPr>
                        <a:t>ΤΡΑΠΕΖΑ</a:t>
                      </a:r>
                      <a:endParaRPr lang="it-IT" sz="1000" dirty="0">
                        <a:effectLst/>
                        <a:latin typeface="Tahoma"/>
                        <a:ea typeface="Times New Roman"/>
                        <a:cs typeface="Times New Roman"/>
                      </a:endParaRPr>
                    </a:p>
                  </a:txBody>
                  <a:tcPr marL="34471" marR="34471" marT="0" marB="0"/>
                </a:tc>
              </a:tr>
              <a:tr h="1853631">
                <a:tc>
                  <a:txBody>
                    <a:bodyPr/>
                    <a:lstStyle/>
                    <a:p>
                      <a:pPr marL="285750" lvl="0" indent="-285750">
                        <a:spcAft>
                          <a:spcPts val="600"/>
                        </a:spcAft>
                        <a:buFont typeface="Arial" panose="020B0604020202020204" pitchFamily="34" charset="0"/>
                        <a:buChar char="•"/>
                      </a:pPr>
                      <a:r>
                        <a:rPr lang="el-GR" sz="1000" b="1" kern="1200" dirty="0" smtClean="0">
                          <a:solidFill>
                            <a:schemeClr val="lt1"/>
                          </a:solidFill>
                          <a:effectLst/>
                          <a:latin typeface="+mn-lt"/>
                          <a:ea typeface="+mn-ea"/>
                          <a:cs typeface="+mn-cs"/>
                        </a:rPr>
                        <a:t>Ο πελάτης χρηματοδοτεί παρεμβάσεις μέσω τρίτων </a:t>
                      </a:r>
                      <a:endParaRPr lang="en-US" sz="1000" b="1" kern="1200" dirty="0" smtClean="0">
                        <a:solidFill>
                          <a:schemeClr val="lt1"/>
                        </a:solidFill>
                        <a:effectLst/>
                        <a:latin typeface="+mn-lt"/>
                        <a:ea typeface="+mn-ea"/>
                        <a:cs typeface="+mn-cs"/>
                      </a:endParaRPr>
                    </a:p>
                    <a:p>
                      <a:pPr marL="285750" lvl="0" indent="-285750">
                        <a:spcAft>
                          <a:spcPts val="600"/>
                        </a:spcAft>
                        <a:buFont typeface="Arial" panose="020B0604020202020204" pitchFamily="34" charset="0"/>
                        <a:buChar char="•"/>
                      </a:pPr>
                      <a:r>
                        <a:rPr lang="el-GR" sz="1000" b="1" kern="1200" dirty="0" smtClean="0">
                          <a:solidFill>
                            <a:schemeClr val="lt1"/>
                          </a:solidFill>
                          <a:effectLst/>
                          <a:latin typeface="+mn-lt"/>
                          <a:ea typeface="+mn-ea"/>
                          <a:cs typeface="+mn-cs"/>
                        </a:rPr>
                        <a:t>Ο πελάτης επιστρέφει το χρέος των πληρωμών ανάλογα με τις αποταμιεύσεις που επιτυγχάνονται (ο χρηματοδότης αξιολογεί την τεχνική μελέτη του έργου)</a:t>
                      </a:r>
                      <a:endParaRPr lang="en-US" sz="1000" b="1" kern="1200" dirty="0" smtClean="0">
                        <a:solidFill>
                          <a:schemeClr val="lt1"/>
                        </a:solidFill>
                        <a:effectLst/>
                        <a:latin typeface="+mn-lt"/>
                        <a:ea typeface="+mn-ea"/>
                        <a:cs typeface="+mn-cs"/>
                      </a:endParaRPr>
                    </a:p>
                    <a:p>
                      <a:pPr marL="285750" lvl="0" indent="-285750">
                        <a:spcAft>
                          <a:spcPts val="600"/>
                        </a:spcAft>
                        <a:buFont typeface="Arial" panose="020B0604020202020204" pitchFamily="34" charset="0"/>
                        <a:buChar char="•"/>
                      </a:pPr>
                      <a:r>
                        <a:rPr lang="el-GR" sz="1000" b="1" kern="1200" dirty="0" smtClean="0">
                          <a:solidFill>
                            <a:schemeClr val="lt1"/>
                          </a:solidFill>
                          <a:effectLst/>
                          <a:latin typeface="+mn-lt"/>
                          <a:ea typeface="+mn-ea"/>
                          <a:cs typeface="+mn-cs"/>
                        </a:rPr>
                        <a:t>Ο πελάτης αποδέχεται τον «πιστωτικό κίνδυνο»</a:t>
                      </a:r>
                      <a:endParaRPr lang="en-US" sz="1000" b="1" kern="1200" dirty="0" smtClean="0">
                        <a:solidFill>
                          <a:schemeClr val="lt1"/>
                        </a:solidFill>
                        <a:effectLst/>
                        <a:latin typeface="+mn-lt"/>
                        <a:ea typeface="+mn-ea"/>
                        <a:cs typeface="+mn-cs"/>
                      </a:endParaRPr>
                    </a:p>
                    <a:p>
                      <a:pPr marL="285750" lvl="0" indent="-285750">
                        <a:spcAft>
                          <a:spcPts val="600"/>
                        </a:spcAft>
                        <a:buFont typeface="Arial" panose="020B0604020202020204" pitchFamily="34" charset="0"/>
                        <a:buChar char="•"/>
                      </a:pPr>
                      <a:r>
                        <a:rPr lang="el-GR" sz="1000" b="1" kern="1200" dirty="0" smtClean="0">
                          <a:solidFill>
                            <a:schemeClr val="lt1"/>
                          </a:solidFill>
                          <a:effectLst/>
                          <a:latin typeface="+mn-lt"/>
                          <a:ea typeface="+mn-ea"/>
                          <a:cs typeface="+mn-cs"/>
                        </a:rPr>
                        <a:t>Κατά τη διάρκεια της σύμβασης, λαμβάνει 100% των αποταμιεύσεων που επιτυγχάνονται</a:t>
                      </a:r>
                      <a:endParaRPr lang="en-US" sz="1000" b="1" kern="1200" dirty="0" smtClean="0">
                        <a:solidFill>
                          <a:schemeClr val="lt1"/>
                        </a:solidFill>
                        <a:effectLst/>
                        <a:latin typeface="+mn-lt"/>
                        <a:ea typeface="+mn-ea"/>
                        <a:cs typeface="+mn-cs"/>
                      </a:endParaRPr>
                    </a:p>
                    <a:p>
                      <a:pPr marL="285750" indent="-285750">
                        <a:spcAft>
                          <a:spcPts val="600"/>
                        </a:spcAft>
                        <a:buFont typeface="Arial" panose="020B0604020202020204" pitchFamily="34" charset="0"/>
                        <a:buChar char="•"/>
                      </a:pPr>
                      <a:r>
                        <a:rPr lang="el-GR" sz="1000" b="1" kern="1200" dirty="0" smtClean="0">
                          <a:solidFill>
                            <a:schemeClr val="lt1"/>
                          </a:solidFill>
                          <a:effectLst/>
                          <a:latin typeface="+mn-lt"/>
                          <a:ea typeface="+mn-ea"/>
                          <a:cs typeface="+mn-cs"/>
                        </a:rPr>
                        <a:t>Ο πελάτης πληρώνει μια σταθερή αμοιβή για τις υπηρεσίες της ΕΕΥ</a:t>
                      </a:r>
                      <a:endParaRPr lang="it-IT" sz="1000" u="none" strike="noStrike" dirty="0">
                        <a:effectLst/>
                        <a:latin typeface="Tahoma"/>
                        <a:ea typeface="Times New Roman"/>
                        <a:cs typeface="Times New Roman"/>
                      </a:endParaRPr>
                    </a:p>
                  </a:txBody>
                  <a:tcPr marL="34471" marR="34471" marT="0" marB="0"/>
                </a:tc>
                <a:tc>
                  <a:txBody>
                    <a:bodyPr/>
                    <a:lstStyle/>
                    <a:p>
                      <a:pPr marL="171450" lvl="0" indent="-171450">
                        <a:spcAft>
                          <a:spcPts val="600"/>
                        </a:spcAft>
                        <a:buFont typeface="Arial" panose="020B0604020202020204" pitchFamily="34" charset="0"/>
                        <a:buChar char="•"/>
                      </a:pPr>
                      <a:r>
                        <a:rPr lang="el-GR" sz="1000" kern="1200" dirty="0" smtClean="0">
                          <a:solidFill>
                            <a:schemeClr val="dk1"/>
                          </a:solidFill>
                          <a:effectLst/>
                          <a:latin typeface="+mn-lt"/>
                          <a:ea typeface="+mn-ea"/>
                          <a:cs typeface="+mn-cs"/>
                        </a:rPr>
                        <a:t>Βρίσκει και οργανώνει τη χρηματοδότηση </a:t>
                      </a:r>
                      <a:endParaRPr lang="en-US" sz="1000" kern="1200" dirty="0" smtClean="0">
                        <a:solidFill>
                          <a:schemeClr val="dk1"/>
                        </a:solidFill>
                        <a:effectLst/>
                        <a:latin typeface="+mn-lt"/>
                        <a:ea typeface="+mn-ea"/>
                        <a:cs typeface="+mn-cs"/>
                      </a:endParaRPr>
                    </a:p>
                    <a:p>
                      <a:pPr marL="171450" lvl="0" indent="-171450">
                        <a:spcAft>
                          <a:spcPts val="600"/>
                        </a:spcAft>
                        <a:buFont typeface="Arial" panose="020B0604020202020204" pitchFamily="34" charset="0"/>
                        <a:buChar char="•"/>
                      </a:pPr>
                      <a:r>
                        <a:rPr lang="el-GR" sz="1000" kern="1200" dirty="0" smtClean="0">
                          <a:solidFill>
                            <a:schemeClr val="dk1"/>
                          </a:solidFill>
                          <a:effectLst/>
                          <a:latin typeface="+mn-lt"/>
                          <a:ea typeface="+mn-ea"/>
                          <a:cs typeface="+mn-cs"/>
                        </a:rPr>
                        <a:t>Η ΕΕΥ εγγυάται </a:t>
                      </a:r>
                      <a:r>
                        <a:rPr lang="el-GR" sz="1000" kern="1200" dirty="0" smtClean="0">
                          <a:solidFill>
                            <a:schemeClr val="dk1"/>
                          </a:solidFill>
                          <a:effectLst/>
                          <a:latin typeface="+mn-lt"/>
                          <a:ea typeface="+mn-ea"/>
                          <a:cs typeface="+mn-cs"/>
                        </a:rPr>
                        <a:t>μια ελάχιστη εξοικονόμηση ενέργειας που συμφωνήθηκε με τον πελάτη</a:t>
                      </a:r>
                      <a:endParaRPr lang="en-US" sz="1000" kern="1200" dirty="0" smtClean="0">
                        <a:solidFill>
                          <a:schemeClr val="dk1"/>
                        </a:solidFill>
                        <a:effectLst/>
                        <a:latin typeface="+mn-lt"/>
                        <a:ea typeface="+mn-ea"/>
                        <a:cs typeface="+mn-cs"/>
                      </a:endParaRPr>
                    </a:p>
                    <a:p>
                      <a:pPr marL="171450" indent="-171450">
                        <a:spcAft>
                          <a:spcPts val="600"/>
                        </a:spcAft>
                        <a:buFont typeface="Arial" panose="020B0604020202020204" pitchFamily="34" charset="0"/>
                        <a:buChar char="•"/>
                      </a:pPr>
                      <a:r>
                        <a:rPr lang="el-GR" sz="1000" kern="1200" dirty="0" smtClean="0">
                          <a:solidFill>
                            <a:schemeClr val="dk1"/>
                          </a:solidFill>
                          <a:effectLst/>
                          <a:latin typeface="+mn-lt"/>
                          <a:ea typeface="+mn-ea"/>
                          <a:cs typeface="+mn-cs"/>
                        </a:rPr>
                        <a:t> Αποδέχεται μόνο τον κίνδυνο για την εγγυημένη απόδοση και αφορά "τεχνικό κίνδυνο"</a:t>
                      </a:r>
                      <a:endParaRPr lang="it-IT" sz="1000" u="none" strike="noStrike" dirty="0">
                        <a:effectLst/>
                        <a:latin typeface="Tahoma"/>
                        <a:ea typeface="Times New Roman"/>
                        <a:cs typeface="Times New Roman"/>
                      </a:endParaRPr>
                    </a:p>
                  </a:txBody>
                  <a:tcPr marL="34471" marR="34471" marT="0" marB="0"/>
                </a:tc>
                <a:tc>
                  <a:txBody>
                    <a:bodyPr/>
                    <a:lstStyle/>
                    <a:p>
                      <a:pPr marL="171450" lvl="0" indent="-171450" algn="just" fontAlgn="base">
                        <a:lnSpc>
                          <a:spcPct val="115000"/>
                        </a:lnSpc>
                        <a:spcBef>
                          <a:spcPts val="400"/>
                        </a:spcBef>
                        <a:spcAft>
                          <a:spcPts val="400"/>
                        </a:spcAft>
                        <a:buSzPts val="1100"/>
                        <a:buFont typeface="Arial" panose="020B0604020202020204" pitchFamily="34" charset="0"/>
                        <a:buChar char="•"/>
                        <a:tabLst>
                          <a:tab pos="4572000" algn="r"/>
                          <a:tab pos="22225" algn="r"/>
                          <a:tab pos="89535" algn="r"/>
                        </a:tabLst>
                      </a:pPr>
                      <a:r>
                        <a:rPr lang="el-GR" sz="1000" kern="1200" dirty="0" smtClean="0">
                          <a:solidFill>
                            <a:schemeClr val="dk1"/>
                          </a:solidFill>
                          <a:effectLst/>
                          <a:latin typeface="+mn-lt"/>
                          <a:ea typeface="+mn-ea"/>
                          <a:cs typeface="+mn-cs"/>
                        </a:rPr>
                        <a:t>Η Τράπεζα συμμετέχει στο έργο και τη χρηματοδότηση του πελάτη, δέχεται έναν οικονομικό κίνδυνο, δεδομένου ότι επιστρέφονται σε ετήσια βάση οι εξοικονομήσεις δαπανών που επιτυγχάνονται</a:t>
                      </a:r>
                      <a:endParaRPr lang="it-IT" sz="1000" u="none" strike="noStrike" dirty="0">
                        <a:effectLst/>
                        <a:latin typeface="Tahoma"/>
                        <a:ea typeface="Times New Roman"/>
                        <a:cs typeface="Times New Roman"/>
                      </a:endParaRPr>
                    </a:p>
                  </a:txBody>
                  <a:tcPr marL="34471" marR="34471" marT="0" marB="0"/>
                </a:tc>
              </a:tr>
            </a:tbl>
          </a:graphicData>
        </a:graphic>
      </p:graphicFrame>
      <p:sp>
        <p:nvSpPr>
          <p:cNvPr id="9"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Tree>
    <p:extLst>
      <p:ext uri="{BB962C8B-B14F-4D97-AF65-F5344CB8AC3E}">
        <p14:creationId xmlns:p14="http://schemas.microsoft.com/office/powerpoint/2010/main" val="21695412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14</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nSpc>
                <a:spcPct val="115000"/>
              </a:lnSpc>
              <a:spcBef>
                <a:spcPts val="400"/>
              </a:spcBef>
              <a:spcAft>
                <a:spcPts val="400"/>
              </a:spcAft>
              <a:tabLst>
                <a:tab pos="4572000" algn="r"/>
                <a:tab pos="147320" algn="r"/>
              </a:tabLst>
            </a:pPr>
            <a:r>
              <a:rPr lang="el-GR" sz="2800" dirty="0" smtClean="0"/>
              <a:t>4 ΒΗΜΑΤΑ / </a:t>
            </a:r>
            <a:r>
              <a:rPr lang="en-GB" sz="2800" dirty="0" smtClean="0"/>
              <a:t>FOUR </a:t>
            </a:r>
            <a:r>
              <a:rPr lang="en-GB" sz="2800" dirty="0"/>
              <a:t>STEPS</a:t>
            </a:r>
            <a:endParaRPr lang="it-IT" sz="2800" dirty="0">
              <a:latin typeface="Tahoma"/>
              <a:ea typeface="Times New Roman"/>
              <a:cs typeface="Times New Roman"/>
            </a:endParaRPr>
          </a:p>
        </p:txBody>
      </p:sp>
      <p:pic>
        <p:nvPicPr>
          <p:cNvPr id="7" name="Immagine 6"/>
          <p:cNvPicPr/>
          <p:nvPr/>
        </p:nvPicPr>
        <p:blipFill>
          <a:blip r:embed="rId3">
            <a:extLst>
              <a:ext uri="{28A0092B-C50C-407E-A947-70E740481C1C}">
                <a14:useLocalDpi xmlns:a14="http://schemas.microsoft.com/office/drawing/2010/main" val="0"/>
              </a:ext>
            </a:extLst>
          </a:blip>
          <a:srcRect/>
          <a:stretch>
            <a:fillRect/>
          </a:stretch>
        </p:blipFill>
        <p:spPr bwMode="auto">
          <a:xfrm>
            <a:off x="29403" y="1124745"/>
            <a:ext cx="5046653" cy="3168352"/>
          </a:xfrm>
          <a:prstGeom prst="rect">
            <a:avLst/>
          </a:prstGeom>
          <a:noFill/>
        </p:spPr>
      </p:pic>
      <p:pic>
        <p:nvPicPr>
          <p:cNvPr id="819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7503" y="1712871"/>
            <a:ext cx="4086497" cy="260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1121847599"/>
              </p:ext>
            </p:extLst>
          </p:nvPr>
        </p:nvGraphicFramePr>
        <p:xfrm>
          <a:off x="107504" y="4509120"/>
          <a:ext cx="8839025" cy="1872208"/>
        </p:xfrm>
        <a:graphic>
          <a:graphicData uri="http://schemas.openxmlformats.org/drawingml/2006/table">
            <a:tbl>
              <a:tblPr firstRow="1" firstCol="1" bandRow="1">
                <a:tableStyleId>{5C22544A-7EE6-4342-B048-85BDC9FD1C3A}</a:tableStyleId>
              </a:tblPr>
              <a:tblGrid>
                <a:gridCol w="2880321"/>
                <a:gridCol w="4203488"/>
                <a:gridCol w="1755216"/>
              </a:tblGrid>
              <a:tr h="181282">
                <a:tc>
                  <a:txBody>
                    <a:bodyPr/>
                    <a:lstStyle/>
                    <a:p>
                      <a:pPr marL="92710" algn="ctr">
                        <a:lnSpc>
                          <a:spcPct val="115000"/>
                        </a:lnSpc>
                        <a:spcBef>
                          <a:spcPts val="400"/>
                        </a:spcBef>
                        <a:spcAft>
                          <a:spcPts val="400"/>
                        </a:spcAft>
                        <a:tabLst>
                          <a:tab pos="4572000" algn="r"/>
                        </a:tabLst>
                      </a:pPr>
                      <a:r>
                        <a:rPr lang="el-GR" sz="1000" dirty="0" smtClean="0">
                          <a:effectLst/>
                          <a:latin typeface="+mn-lt"/>
                          <a:ea typeface="+mn-ea"/>
                          <a:cs typeface="+mn-cs"/>
                        </a:rPr>
                        <a:t>ΠΕΛΑΤΗΣ</a:t>
                      </a:r>
                      <a:endParaRPr lang="it-IT" sz="1000" dirty="0">
                        <a:effectLst/>
                        <a:latin typeface="Tahoma"/>
                        <a:ea typeface="Times New Roman"/>
                        <a:cs typeface="Times New Roman"/>
                      </a:endParaRPr>
                    </a:p>
                  </a:txBody>
                  <a:tcPr marL="26162" marR="26162" marT="0" marB="0"/>
                </a:tc>
                <a:tc>
                  <a:txBody>
                    <a:bodyPr/>
                    <a:lstStyle/>
                    <a:p>
                      <a:pPr marL="92710" algn="ctr">
                        <a:lnSpc>
                          <a:spcPct val="115000"/>
                        </a:lnSpc>
                        <a:spcBef>
                          <a:spcPts val="400"/>
                        </a:spcBef>
                        <a:spcAft>
                          <a:spcPts val="400"/>
                        </a:spcAft>
                        <a:tabLst>
                          <a:tab pos="4572000" algn="r"/>
                          <a:tab pos="21590" algn="r"/>
                          <a:tab pos="201295" algn="l"/>
                        </a:tabLst>
                      </a:pPr>
                      <a:r>
                        <a:rPr lang="el-GR" sz="1000" dirty="0" smtClean="0">
                          <a:effectLst/>
                        </a:rPr>
                        <a:t>ΕΕΥ/</a:t>
                      </a:r>
                      <a:r>
                        <a:rPr lang="en-GB" sz="1000" dirty="0" smtClean="0">
                          <a:effectLst/>
                        </a:rPr>
                        <a:t>ESCO</a:t>
                      </a:r>
                      <a:endParaRPr lang="it-IT" sz="1000" dirty="0">
                        <a:effectLst/>
                        <a:latin typeface="Tahoma"/>
                        <a:ea typeface="Times New Roman"/>
                        <a:cs typeface="Times New Roman"/>
                      </a:endParaRPr>
                    </a:p>
                  </a:txBody>
                  <a:tcPr marL="26162" marR="26162" marT="0" marB="0"/>
                </a:tc>
                <a:tc>
                  <a:txBody>
                    <a:bodyPr/>
                    <a:lstStyle/>
                    <a:p>
                      <a:pPr marL="92710" algn="ctr">
                        <a:lnSpc>
                          <a:spcPct val="115000"/>
                        </a:lnSpc>
                        <a:spcBef>
                          <a:spcPts val="400"/>
                        </a:spcBef>
                        <a:spcAft>
                          <a:spcPts val="400"/>
                        </a:spcAft>
                        <a:tabLst>
                          <a:tab pos="4572000" algn="r"/>
                        </a:tabLst>
                      </a:pPr>
                      <a:r>
                        <a:rPr lang="el-GR" sz="1000" dirty="0" smtClean="0">
                          <a:effectLst/>
                          <a:latin typeface="+mn-lt"/>
                          <a:ea typeface="+mn-ea"/>
                          <a:cs typeface="+mn-cs"/>
                        </a:rPr>
                        <a:t>ΤΡΑΠΕΖΑ </a:t>
                      </a:r>
                      <a:endParaRPr lang="it-IT" sz="1000" dirty="0">
                        <a:effectLst/>
                        <a:latin typeface="Tahoma"/>
                        <a:ea typeface="Times New Roman"/>
                        <a:cs typeface="Times New Roman"/>
                      </a:endParaRPr>
                    </a:p>
                  </a:txBody>
                  <a:tcPr marL="26162" marR="26162" marT="0" marB="0"/>
                </a:tc>
              </a:tr>
              <a:tr h="1690926">
                <a:tc>
                  <a:txBody>
                    <a:bodyPr/>
                    <a:lstStyle/>
                    <a:p>
                      <a:pPr marL="171450" lvl="0" indent="-171450" algn="just" fontAlgn="base">
                        <a:lnSpc>
                          <a:spcPct val="115000"/>
                        </a:lnSpc>
                        <a:spcBef>
                          <a:spcPts val="400"/>
                        </a:spcBef>
                        <a:spcAft>
                          <a:spcPts val="400"/>
                        </a:spcAft>
                        <a:buSzPts val="1100"/>
                        <a:buFont typeface="Arial" panose="020B0604020202020204" pitchFamily="34" charset="0"/>
                        <a:buChar char="•"/>
                        <a:tabLst>
                          <a:tab pos="4572000" algn="r"/>
                          <a:tab pos="22225" algn="r"/>
                        </a:tabLst>
                      </a:pPr>
                      <a:r>
                        <a:rPr lang="el-GR" sz="1000" b="1" kern="1200" dirty="0" smtClean="0">
                          <a:solidFill>
                            <a:schemeClr val="lt1"/>
                          </a:solidFill>
                          <a:effectLst/>
                          <a:latin typeface="+mn-lt"/>
                          <a:ea typeface="+mn-ea"/>
                          <a:cs typeface="+mn-cs"/>
                        </a:rPr>
                        <a:t>Ο πελάτης πληρώνει μια σταθερή αμοιβή για τις υπηρεσίες της ΕΕΥ</a:t>
                      </a:r>
                      <a:endParaRPr lang="it-IT" sz="1000" u="none" strike="noStrike" dirty="0">
                        <a:effectLst/>
                        <a:latin typeface="Tahoma"/>
                        <a:ea typeface="Times New Roman"/>
                        <a:cs typeface="Times New Roman"/>
                      </a:endParaRPr>
                    </a:p>
                  </a:txBody>
                  <a:tcPr marL="26162" marR="26162" marT="0" marB="0"/>
                </a:tc>
                <a:tc>
                  <a:txBody>
                    <a:bodyPr/>
                    <a:lstStyle/>
                    <a:p>
                      <a:pPr marL="171450" lvl="0" indent="-171450">
                        <a:buFont typeface="Arial" panose="020B0604020202020204" pitchFamily="34" charset="0"/>
                        <a:buChar char="•"/>
                      </a:pPr>
                      <a:r>
                        <a:rPr lang="el-GR" sz="1000" kern="1200" dirty="0" smtClean="0">
                          <a:solidFill>
                            <a:schemeClr val="dk1"/>
                          </a:solidFill>
                          <a:effectLst/>
                          <a:latin typeface="+mn-lt"/>
                          <a:ea typeface="+mn-ea"/>
                          <a:cs typeface="+mn-cs"/>
                        </a:rPr>
                        <a:t>Η ΕΕΥ χρηματοδοτεί </a:t>
                      </a:r>
                      <a:r>
                        <a:rPr lang="el-GR" sz="1000" kern="1200" dirty="0" smtClean="0">
                          <a:solidFill>
                            <a:schemeClr val="dk1"/>
                          </a:solidFill>
                          <a:effectLst/>
                          <a:latin typeface="+mn-lt"/>
                          <a:ea typeface="+mn-ea"/>
                          <a:cs typeface="+mn-cs"/>
                        </a:rPr>
                        <a:t>τις παρεμβάσεις σύμφωνα με τον ακόλουθο μηχανισμό:</a:t>
                      </a:r>
                      <a:endParaRPr lang="en-US" sz="10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l-GR" sz="1000" kern="1200" dirty="0" smtClean="0">
                          <a:solidFill>
                            <a:schemeClr val="dk1"/>
                          </a:solidFill>
                          <a:effectLst/>
                          <a:latin typeface="+mn-lt"/>
                          <a:ea typeface="+mn-ea"/>
                          <a:cs typeface="+mn-cs"/>
                        </a:rPr>
                        <a:t>Βήμα 1: βελτιστοποίηση της λειτουργίας και συντήρησης (χωρίς επένδυση)</a:t>
                      </a:r>
                      <a:endParaRPr lang="en-US" sz="10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l-GR" sz="1000" kern="1200" dirty="0" smtClean="0">
                          <a:solidFill>
                            <a:schemeClr val="dk1"/>
                          </a:solidFill>
                          <a:effectLst/>
                          <a:latin typeface="+mn-lt"/>
                          <a:ea typeface="+mn-ea"/>
                          <a:cs typeface="+mn-cs"/>
                        </a:rPr>
                        <a:t>Στάδιο 2: οι αποταμιεύσεις που προκύπτουν από το στάδιο 1 χρηματοδοτούν τα μέτρα εξοικονόμησης ενέργειας που είναι απλά και χαμηλού κόστους</a:t>
                      </a:r>
                      <a:endParaRPr lang="en-US" sz="10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l-GR" sz="1000" kern="1200" dirty="0" smtClean="0">
                          <a:solidFill>
                            <a:schemeClr val="dk1"/>
                          </a:solidFill>
                          <a:effectLst/>
                          <a:latin typeface="+mn-lt"/>
                          <a:ea typeface="+mn-ea"/>
                          <a:cs typeface="+mn-cs"/>
                        </a:rPr>
                        <a:t>Βήμα 3: η εξοικονόμηση που προκύπτει από το Βήμα 1 και το Βήμα 2 χρηματοδοτεί μέτρα εξοικονόμησης ενέργειας μεσαίου μεγέθους</a:t>
                      </a:r>
                      <a:endParaRPr lang="en-US" sz="10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l-GR" sz="1000" kern="1200" dirty="0" smtClean="0">
                          <a:solidFill>
                            <a:schemeClr val="dk1"/>
                          </a:solidFill>
                          <a:effectLst/>
                          <a:latin typeface="+mn-lt"/>
                          <a:ea typeface="+mn-ea"/>
                          <a:cs typeface="+mn-cs"/>
                        </a:rPr>
                        <a:t>Βήμα 4: η εξοικονόμηση που λαμβάνεται από τα προηγούμενα βήματα χρηματοδότει μεγάλα μέτρα εξοικονόμησης ενέργειας και με μεγαλύτερους χρόνους απόσβεσης</a:t>
                      </a:r>
                      <a:endParaRPr lang="it-IT" sz="1000" u="none" strike="noStrike" dirty="0">
                        <a:effectLst/>
                        <a:latin typeface="Tahoma"/>
                        <a:ea typeface="Times New Roman"/>
                        <a:cs typeface="Times New Roman"/>
                      </a:endParaRPr>
                    </a:p>
                  </a:txBody>
                  <a:tcPr marL="26162" marR="26162" marT="0" marB="0"/>
                </a:tc>
                <a:tc>
                  <a:txBody>
                    <a:bodyPr/>
                    <a:lstStyle/>
                    <a:p>
                      <a:pPr marL="171450" lvl="0" indent="-171450" algn="l" fontAlgn="base">
                        <a:lnSpc>
                          <a:spcPct val="115000"/>
                        </a:lnSpc>
                        <a:spcBef>
                          <a:spcPts val="400"/>
                        </a:spcBef>
                        <a:spcAft>
                          <a:spcPts val="400"/>
                        </a:spcAft>
                        <a:buSzPts val="1100"/>
                        <a:buFont typeface="Arial" panose="020B0604020202020204" pitchFamily="34" charset="0"/>
                        <a:buChar char="•"/>
                        <a:tabLst>
                          <a:tab pos="4572000" algn="r"/>
                          <a:tab pos="22225" algn="r"/>
                          <a:tab pos="89535" algn="r"/>
                        </a:tabLst>
                      </a:pPr>
                      <a:r>
                        <a:rPr lang="el-GR" sz="1000" kern="1200" dirty="0" smtClean="0">
                          <a:solidFill>
                            <a:schemeClr val="dk1"/>
                          </a:solidFill>
                          <a:effectLst/>
                          <a:latin typeface="+mn-lt"/>
                          <a:ea typeface="+mn-ea"/>
                          <a:cs typeface="+mn-cs"/>
                        </a:rPr>
                        <a:t>Δεν</a:t>
                      </a:r>
                      <a:r>
                        <a:rPr lang="en-US" sz="1000" kern="1200" baseline="0" dirty="0" smtClean="0">
                          <a:solidFill>
                            <a:schemeClr val="dk1"/>
                          </a:solidFill>
                          <a:effectLst/>
                          <a:latin typeface="+mn-lt"/>
                          <a:ea typeface="+mn-ea"/>
                          <a:cs typeface="+mn-cs"/>
                        </a:rPr>
                        <a:t> </a:t>
                      </a:r>
                      <a:r>
                        <a:rPr lang="el-GR" sz="1000" kern="1200" dirty="0" smtClean="0">
                          <a:solidFill>
                            <a:schemeClr val="dk1"/>
                          </a:solidFill>
                          <a:effectLst/>
                          <a:latin typeface="+mn-lt"/>
                          <a:ea typeface="+mn-ea"/>
                          <a:cs typeface="+mn-cs"/>
                        </a:rPr>
                        <a:t>υπάρχει χρηματοδότηση από τρίτους</a:t>
                      </a:r>
                      <a:endParaRPr lang="it-IT" sz="1000" u="none" strike="noStrike" dirty="0">
                        <a:effectLst/>
                        <a:latin typeface="Tahoma"/>
                        <a:ea typeface="Times New Roman"/>
                        <a:cs typeface="Times New Roman"/>
                      </a:endParaRPr>
                    </a:p>
                  </a:txBody>
                  <a:tcPr marL="26162" marR="26162" marT="0" marB="0"/>
                </a:tc>
              </a:tr>
            </a:tbl>
          </a:graphicData>
        </a:graphic>
      </p:graphicFrame>
      <p:sp>
        <p:nvSpPr>
          <p:cNvPr id="9"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Tree>
    <p:extLst>
      <p:ext uri="{BB962C8B-B14F-4D97-AF65-F5344CB8AC3E}">
        <p14:creationId xmlns:p14="http://schemas.microsoft.com/office/powerpoint/2010/main" val="3859150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15</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nSpc>
                <a:spcPct val="115000"/>
              </a:lnSpc>
              <a:spcBef>
                <a:spcPts val="400"/>
              </a:spcBef>
              <a:spcAft>
                <a:spcPts val="400"/>
              </a:spcAft>
              <a:tabLst>
                <a:tab pos="4572000" algn="r"/>
                <a:tab pos="147320" algn="r"/>
              </a:tabLst>
            </a:pPr>
            <a:r>
              <a:rPr lang="el-GR" sz="2800" dirty="0"/>
              <a:t>Κατασκευή – Κατοχή – Λειτουργία  –  Μεταφορά (BOOT)</a:t>
            </a:r>
            <a:endParaRPr lang="it-IT" sz="2800" dirty="0">
              <a:latin typeface="Tahoma"/>
              <a:ea typeface="Times New Roman"/>
              <a:cs typeface="Times New Roman"/>
            </a:endParaRPr>
          </a:p>
        </p:txBody>
      </p:sp>
      <p:graphicFrame>
        <p:nvGraphicFramePr>
          <p:cNvPr id="6" name="Tabella 5"/>
          <p:cNvGraphicFramePr>
            <a:graphicFrameLocks noGrp="1"/>
          </p:cNvGraphicFramePr>
          <p:nvPr>
            <p:extLst>
              <p:ext uri="{D42A27DB-BD31-4B8C-83A1-F6EECF244321}">
                <p14:modId xmlns:p14="http://schemas.microsoft.com/office/powerpoint/2010/main" val="485371405"/>
              </p:ext>
            </p:extLst>
          </p:nvPr>
        </p:nvGraphicFramePr>
        <p:xfrm>
          <a:off x="251520" y="4725144"/>
          <a:ext cx="8640959" cy="1656184"/>
        </p:xfrm>
        <a:graphic>
          <a:graphicData uri="http://schemas.openxmlformats.org/drawingml/2006/table">
            <a:tbl>
              <a:tblPr firstRow="1" firstCol="1" bandRow="1">
                <a:tableStyleId>{5C22544A-7EE6-4342-B048-85BDC9FD1C3A}</a:tableStyleId>
              </a:tblPr>
              <a:tblGrid>
                <a:gridCol w="3653293"/>
                <a:gridCol w="2867750"/>
                <a:gridCol w="2119916"/>
              </a:tblGrid>
              <a:tr h="208154">
                <a:tc>
                  <a:txBody>
                    <a:bodyPr/>
                    <a:lstStyle/>
                    <a:p>
                      <a:pPr marL="35560" algn="ctr">
                        <a:lnSpc>
                          <a:spcPct val="115000"/>
                        </a:lnSpc>
                        <a:spcBef>
                          <a:spcPts val="400"/>
                        </a:spcBef>
                        <a:spcAft>
                          <a:spcPts val="400"/>
                        </a:spcAft>
                        <a:tabLst>
                          <a:tab pos="4572000" algn="r"/>
                        </a:tabLst>
                      </a:pPr>
                      <a:r>
                        <a:rPr lang="el-GR" sz="1000" dirty="0" smtClean="0">
                          <a:effectLst/>
                        </a:rPr>
                        <a:t>ΠΕΛΑΤΗΣ</a:t>
                      </a:r>
                      <a:endParaRPr lang="it-IT" sz="1000" dirty="0">
                        <a:effectLst/>
                        <a:latin typeface="Tahoma"/>
                        <a:ea typeface="Times New Roman"/>
                        <a:cs typeface="Times New Roman"/>
                      </a:endParaRPr>
                    </a:p>
                  </a:txBody>
                  <a:tcPr marL="22918" marR="22918" marT="0" marB="0"/>
                </a:tc>
                <a:tc>
                  <a:txBody>
                    <a:bodyPr/>
                    <a:lstStyle/>
                    <a:p>
                      <a:pPr marL="92710" algn="ctr">
                        <a:lnSpc>
                          <a:spcPct val="115000"/>
                        </a:lnSpc>
                        <a:spcBef>
                          <a:spcPts val="400"/>
                        </a:spcBef>
                        <a:spcAft>
                          <a:spcPts val="400"/>
                        </a:spcAft>
                        <a:tabLst>
                          <a:tab pos="4572000" algn="r"/>
                          <a:tab pos="21590" algn="r"/>
                          <a:tab pos="201295" algn="l"/>
                        </a:tabLst>
                      </a:pPr>
                      <a:r>
                        <a:rPr lang="en-GB" sz="1000" dirty="0">
                          <a:effectLst/>
                        </a:rPr>
                        <a:t>ESCO</a:t>
                      </a:r>
                      <a:endParaRPr lang="it-IT" sz="1000" dirty="0">
                        <a:effectLst/>
                        <a:latin typeface="Tahoma"/>
                        <a:ea typeface="Times New Roman"/>
                        <a:cs typeface="Times New Roman"/>
                      </a:endParaRPr>
                    </a:p>
                  </a:txBody>
                  <a:tcPr marL="22918" marR="22918" marT="0" marB="0"/>
                </a:tc>
                <a:tc>
                  <a:txBody>
                    <a:bodyPr/>
                    <a:lstStyle/>
                    <a:p>
                      <a:pPr marL="92710" algn="ctr">
                        <a:lnSpc>
                          <a:spcPct val="115000"/>
                        </a:lnSpc>
                        <a:spcBef>
                          <a:spcPts val="400"/>
                        </a:spcBef>
                        <a:spcAft>
                          <a:spcPts val="400"/>
                        </a:spcAft>
                        <a:tabLst>
                          <a:tab pos="4572000" algn="r"/>
                        </a:tabLst>
                      </a:pPr>
                      <a:r>
                        <a:rPr lang="el-GR" sz="1000" dirty="0" smtClean="0">
                          <a:effectLst/>
                          <a:latin typeface="+mn-lt"/>
                          <a:ea typeface="+mn-ea"/>
                          <a:cs typeface="+mn-cs"/>
                        </a:rPr>
                        <a:t>ΤΡΑΠΕΖΑ</a:t>
                      </a:r>
                      <a:endParaRPr lang="it-IT" sz="1000" dirty="0">
                        <a:effectLst/>
                        <a:latin typeface="Tahoma"/>
                        <a:ea typeface="Times New Roman"/>
                        <a:cs typeface="Times New Roman"/>
                      </a:endParaRPr>
                    </a:p>
                  </a:txBody>
                  <a:tcPr marL="22918" marR="22918" marT="0" marB="0"/>
                </a:tc>
              </a:tr>
              <a:tr h="1448030">
                <a:tc>
                  <a:txBody>
                    <a:bodyPr/>
                    <a:lstStyle/>
                    <a:p>
                      <a:pPr marL="171450" lvl="0" indent="-171450" algn="l" fontAlgn="base">
                        <a:lnSpc>
                          <a:spcPct val="115000"/>
                        </a:lnSpc>
                        <a:spcBef>
                          <a:spcPts val="400"/>
                        </a:spcBef>
                        <a:spcAft>
                          <a:spcPts val="400"/>
                        </a:spcAft>
                        <a:buSzPts val="1100"/>
                        <a:buFont typeface="Arial" panose="020B0604020202020204" pitchFamily="34" charset="0"/>
                        <a:buChar char="•"/>
                        <a:tabLst>
                          <a:tab pos="4572000" algn="r"/>
                          <a:tab pos="22225" algn="r"/>
                        </a:tabLst>
                      </a:pPr>
                      <a:r>
                        <a:rPr lang="el-GR" sz="1000" b="1" kern="1200" dirty="0" smtClean="0">
                          <a:solidFill>
                            <a:schemeClr val="lt1"/>
                          </a:solidFill>
                          <a:effectLst/>
                          <a:latin typeface="+mn-lt"/>
                          <a:ea typeface="+mn-ea"/>
                          <a:cs typeface="+mn-cs"/>
                        </a:rPr>
                        <a:t>Ο πελάτης πληρώνει τον λογαριασμό για την ενέργεια και τις υπηρεσίες που παρέχονται στον ESCO</a:t>
                      </a:r>
                    </a:p>
                    <a:p>
                      <a:pPr marL="171450" lvl="0" indent="-171450" algn="l" fontAlgn="base">
                        <a:lnSpc>
                          <a:spcPct val="115000"/>
                        </a:lnSpc>
                        <a:spcBef>
                          <a:spcPts val="400"/>
                        </a:spcBef>
                        <a:spcAft>
                          <a:spcPts val="400"/>
                        </a:spcAft>
                        <a:buSzPts val="1100"/>
                        <a:buFont typeface="Arial" panose="020B0604020202020204" pitchFamily="34" charset="0"/>
                        <a:buChar char="•"/>
                        <a:tabLst>
                          <a:tab pos="4572000" algn="r"/>
                          <a:tab pos="22225" algn="r"/>
                        </a:tabLst>
                      </a:pPr>
                      <a:r>
                        <a:rPr lang="el-GR" sz="1000" b="1" kern="1200" dirty="0" smtClean="0">
                          <a:solidFill>
                            <a:schemeClr val="lt1"/>
                          </a:solidFill>
                          <a:effectLst/>
                          <a:latin typeface="+mn-lt"/>
                          <a:ea typeface="+mn-ea"/>
                          <a:cs typeface="+mn-cs"/>
                        </a:rPr>
                        <a:t>Στο τέλος της σύμβασης, ο πελάτης έχει την κυριότητα του ακινήτου</a:t>
                      </a:r>
                      <a:endParaRPr lang="it-IT" sz="1000" u="none" strike="noStrike" dirty="0">
                        <a:effectLst/>
                        <a:latin typeface="Tahoma"/>
                        <a:ea typeface="Times New Roman"/>
                        <a:cs typeface="Times New Roman"/>
                      </a:endParaRPr>
                    </a:p>
                  </a:txBody>
                  <a:tcPr marL="22918" marR="22918" marT="0" marB="0"/>
                </a:tc>
                <a:tc>
                  <a:txBody>
                    <a:bodyPr/>
                    <a:lstStyle/>
                    <a:p>
                      <a:pPr marL="171450" indent="-171450">
                        <a:spcAft>
                          <a:spcPts val="600"/>
                        </a:spcAft>
                        <a:buFont typeface="Arial" panose="020B0604020202020204" pitchFamily="34" charset="0"/>
                        <a:buChar char="•"/>
                      </a:pPr>
                      <a:r>
                        <a:rPr lang="el-GR" sz="1000" kern="1200" dirty="0" smtClean="0">
                          <a:solidFill>
                            <a:schemeClr val="dk1"/>
                          </a:solidFill>
                          <a:effectLst/>
                          <a:latin typeface="+mn-lt"/>
                          <a:ea typeface="+mn-ea"/>
                          <a:cs typeface="+mn-cs"/>
                        </a:rPr>
                        <a:t>Η </a:t>
                      </a:r>
                      <a:r>
                        <a:rPr lang="en-US" sz="1000" kern="1200" dirty="0" smtClean="0">
                          <a:solidFill>
                            <a:schemeClr val="dk1"/>
                          </a:solidFill>
                          <a:effectLst/>
                          <a:latin typeface="+mn-lt"/>
                          <a:ea typeface="+mn-ea"/>
                          <a:cs typeface="+mn-cs"/>
                        </a:rPr>
                        <a:t>ESCO </a:t>
                      </a:r>
                      <a:r>
                        <a:rPr lang="el-GR" sz="1000" kern="1200" dirty="0" smtClean="0">
                          <a:solidFill>
                            <a:schemeClr val="dk1"/>
                          </a:solidFill>
                          <a:effectLst/>
                          <a:latin typeface="+mn-lt"/>
                          <a:ea typeface="+mn-ea"/>
                          <a:cs typeface="+mn-cs"/>
                        </a:rPr>
                        <a:t>σχεδιάζει, κατασκευάζει, χρηματοδοτεί, ελέγχει τις νέες εγκαταστάσεις και κατέχει το ακίνητο για ένα ορισμένο χρονικό διάστημα (συνήθως με τις εταιρείες). Όταν τελειώσει η καθορισμένη περίοδος, μεταβιβάζει την κυριότητα στον πελάτη (τεχνικός και πιστωτικός κίνδυνος) </a:t>
                      </a:r>
                      <a:endParaRPr lang="en-US" sz="1000" kern="1200" dirty="0" smtClean="0">
                        <a:solidFill>
                          <a:schemeClr val="dk1"/>
                        </a:solidFill>
                        <a:effectLst/>
                        <a:latin typeface="+mn-lt"/>
                        <a:ea typeface="+mn-ea"/>
                        <a:cs typeface="+mn-cs"/>
                      </a:endParaRPr>
                    </a:p>
                    <a:p>
                      <a:pPr marL="171450" indent="-171450">
                        <a:spcAft>
                          <a:spcPts val="600"/>
                        </a:spcAft>
                        <a:buFont typeface="Arial" panose="020B0604020202020204" pitchFamily="34" charset="0"/>
                        <a:buChar char="•"/>
                      </a:pPr>
                      <a:r>
                        <a:rPr lang="el-GR" sz="1000" kern="1200" dirty="0" smtClean="0">
                          <a:solidFill>
                            <a:schemeClr val="dk1"/>
                          </a:solidFill>
                          <a:effectLst/>
                          <a:latin typeface="+mn-lt"/>
                          <a:ea typeface="+mn-ea"/>
                          <a:cs typeface="+mn-cs"/>
                        </a:rPr>
                        <a:t>Κατά τη διάρκεια της σύμβασης, λαμβάνει 100% των εξοικονομήσεων που επιτυγχάνονται</a:t>
                      </a:r>
                      <a:endParaRPr lang="it-IT" sz="1000" u="none" strike="noStrike" dirty="0">
                        <a:effectLst/>
                        <a:latin typeface="Tahoma"/>
                        <a:ea typeface="Times New Roman"/>
                        <a:cs typeface="Times New Roman"/>
                      </a:endParaRPr>
                    </a:p>
                  </a:txBody>
                  <a:tcPr marL="22918" marR="22918" marT="0" marB="0"/>
                </a:tc>
                <a:tc>
                  <a:txBody>
                    <a:bodyPr/>
                    <a:lstStyle/>
                    <a:p>
                      <a:pPr marL="171450" lvl="0" indent="-171450" algn="just" fontAlgn="base">
                        <a:lnSpc>
                          <a:spcPct val="115000"/>
                        </a:lnSpc>
                        <a:spcBef>
                          <a:spcPts val="400"/>
                        </a:spcBef>
                        <a:spcAft>
                          <a:spcPts val="400"/>
                        </a:spcAft>
                        <a:buSzPts val="1100"/>
                        <a:buFont typeface="Arial" panose="020B0604020202020204" pitchFamily="34" charset="0"/>
                        <a:buChar char="•"/>
                        <a:tabLst>
                          <a:tab pos="4572000" algn="r"/>
                          <a:tab pos="22225" algn="r"/>
                          <a:tab pos="89535" algn="r"/>
                        </a:tabLst>
                      </a:pPr>
                      <a:r>
                        <a:rPr lang="el-GR" sz="1000" kern="1200" dirty="0" smtClean="0">
                          <a:solidFill>
                            <a:schemeClr val="dk1"/>
                          </a:solidFill>
                          <a:effectLst/>
                          <a:latin typeface="+mn-lt"/>
                          <a:ea typeface="+mn-ea"/>
                          <a:cs typeface="+mn-cs"/>
                        </a:rPr>
                        <a:t>Η Τράπεζα χρηματοδοτεί την </a:t>
                      </a:r>
                      <a:r>
                        <a:rPr lang="en-US" sz="1000" kern="1200" dirty="0" smtClean="0">
                          <a:solidFill>
                            <a:schemeClr val="dk1"/>
                          </a:solidFill>
                          <a:effectLst/>
                          <a:latin typeface="+mn-lt"/>
                          <a:ea typeface="+mn-ea"/>
                          <a:cs typeface="+mn-cs"/>
                        </a:rPr>
                        <a:t>ESCO</a:t>
                      </a:r>
                      <a:endParaRPr lang="it-IT" sz="1000" u="none" strike="noStrike" dirty="0">
                        <a:effectLst/>
                        <a:latin typeface="Tahoma"/>
                        <a:ea typeface="Times New Roman"/>
                        <a:cs typeface="Times New Roman"/>
                      </a:endParaRPr>
                    </a:p>
                  </a:txBody>
                  <a:tcPr marL="22918" marR="22918" marT="0" marB="0"/>
                </a:tc>
              </a:tr>
            </a:tbl>
          </a:graphicData>
        </a:graphic>
      </p:graphicFrame>
      <p:pic>
        <p:nvPicPr>
          <p:cNvPr id="7" name="Immagine 6"/>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51895"/>
            <a:ext cx="4729458" cy="3329233"/>
          </a:xfrm>
          <a:prstGeom prst="rect">
            <a:avLst/>
          </a:prstGeom>
          <a:noFill/>
        </p:spPr>
      </p:pic>
      <p:pic>
        <p:nvPicPr>
          <p:cNvPr id="716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6962" y="1251895"/>
            <a:ext cx="4307038" cy="257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Tree>
    <p:extLst>
      <p:ext uri="{BB962C8B-B14F-4D97-AF65-F5344CB8AC3E}">
        <p14:creationId xmlns:p14="http://schemas.microsoft.com/office/powerpoint/2010/main" val="28685129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16</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nSpc>
                <a:spcPct val="115000"/>
              </a:lnSpc>
              <a:spcBef>
                <a:spcPts val="400"/>
              </a:spcBef>
              <a:spcAft>
                <a:spcPts val="400"/>
              </a:spcAft>
              <a:tabLst>
                <a:tab pos="4572000" algn="r"/>
                <a:tab pos="147320" algn="r"/>
              </a:tabLst>
            </a:pPr>
            <a:r>
              <a:rPr lang="en-GB" sz="2800" dirty="0" smtClean="0"/>
              <a:t>CHAUFFAGE</a:t>
            </a:r>
            <a:endParaRPr lang="it-IT" sz="2800" dirty="0">
              <a:latin typeface="Tahoma"/>
              <a:ea typeface="Times New Roman"/>
              <a:cs typeface="Times New Roman"/>
            </a:endParaRPr>
          </a:p>
        </p:txBody>
      </p:sp>
      <p:graphicFrame>
        <p:nvGraphicFramePr>
          <p:cNvPr id="2" name="Tabella 1"/>
          <p:cNvGraphicFramePr>
            <a:graphicFrameLocks noGrp="1"/>
          </p:cNvGraphicFramePr>
          <p:nvPr>
            <p:extLst>
              <p:ext uri="{D42A27DB-BD31-4B8C-83A1-F6EECF244321}">
                <p14:modId xmlns:p14="http://schemas.microsoft.com/office/powerpoint/2010/main" val="1104725910"/>
              </p:ext>
            </p:extLst>
          </p:nvPr>
        </p:nvGraphicFramePr>
        <p:xfrm>
          <a:off x="215516" y="4694957"/>
          <a:ext cx="8712968" cy="1770253"/>
        </p:xfrm>
        <a:graphic>
          <a:graphicData uri="http://schemas.openxmlformats.org/drawingml/2006/table">
            <a:tbl>
              <a:tblPr firstRow="1" firstCol="1" bandRow="1">
                <a:tableStyleId>{5C22544A-7EE6-4342-B048-85BDC9FD1C3A}</a:tableStyleId>
              </a:tblPr>
              <a:tblGrid>
                <a:gridCol w="3683737"/>
                <a:gridCol w="2891648"/>
                <a:gridCol w="2137583"/>
              </a:tblGrid>
              <a:tr h="52363">
                <a:tc>
                  <a:txBody>
                    <a:bodyPr/>
                    <a:lstStyle/>
                    <a:p>
                      <a:pPr marL="35560" algn="ctr">
                        <a:lnSpc>
                          <a:spcPct val="115000"/>
                        </a:lnSpc>
                        <a:spcBef>
                          <a:spcPts val="400"/>
                        </a:spcBef>
                        <a:spcAft>
                          <a:spcPts val="400"/>
                        </a:spcAft>
                        <a:tabLst>
                          <a:tab pos="4572000" algn="r"/>
                        </a:tabLst>
                      </a:pPr>
                      <a:r>
                        <a:rPr lang="el-GR" sz="1000" dirty="0" smtClean="0">
                          <a:effectLst/>
                          <a:latin typeface="+mn-lt"/>
                          <a:ea typeface="+mn-ea"/>
                          <a:cs typeface="+mn-cs"/>
                        </a:rPr>
                        <a:t>ΠΕΛΑΤΗΣ</a:t>
                      </a:r>
                      <a:endParaRPr lang="it-IT" sz="1000" dirty="0">
                        <a:effectLst/>
                        <a:latin typeface="Tahoma"/>
                        <a:ea typeface="Times New Roman"/>
                        <a:cs typeface="Times New Roman"/>
                      </a:endParaRPr>
                    </a:p>
                  </a:txBody>
                  <a:tcPr marL="20490" marR="20490" marT="0" marB="0"/>
                </a:tc>
                <a:tc>
                  <a:txBody>
                    <a:bodyPr/>
                    <a:lstStyle/>
                    <a:p>
                      <a:pPr marL="92710" algn="ctr">
                        <a:lnSpc>
                          <a:spcPct val="115000"/>
                        </a:lnSpc>
                        <a:spcBef>
                          <a:spcPts val="400"/>
                        </a:spcBef>
                        <a:spcAft>
                          <a:spcPts val="400"/>
                        </a:spcAft>
                        <a:tabLst>
                          <a:tab pos="4572000" algn="r"/>
                          <a:tab pos="21590" algn="r"/>
                          <a:tab pos="201295" algn="l"/>
                        </a:tabLst>
                      </a:pPr>
                      <a:r>
                        <a:rPr lang="el-GR" sz="1000" dirty="0" smtClean="0">
                          <a:effectLst/>
                        </a:rPr>
                        <a:t>ΕΕΥ/</a:t>
                      </a:r>
                      <a:r>
                        <a:rPr lang="en-GB" sz="1000" dirty="0" smtClean="0">
                          <a:effectLst/>
                        </a:rPr>
                        <a:t>ESCO</a:t>
                      </a:r>
                      <a:endParaRPr lang="it-IT" sz="1000" dirty="0">
                        <a:effectLst/>
                        <a:latin typeface="Tahoma"/>
                        <a:ea typeface="Times New Roman"/>
                        <a:cs typeface="Times New Roman"/>
                      </a:endParaRPr>
                    </a:p>
                  </a:txBody>
                  <a:tcPr marL="20490" marR="20490" marT="0" marB="0"/>
                </a:tc>
                <a:tc>
                  <a:txBody>
                    <a:bodyPr/>
                    <a:lstStyle/>
                    <a:p>
                      <a:pPr marL="92710" algn="ctr">
                        <a:lnSpc>
                          <a:spcPct val="115000"/>
                        </a:lnSpc>
                        <a:spcBef>
                          <a:spcPts val="400"/>
                        </a:spcBef>
                        <a:spcAft>
                          <a:spcPts val="400"/>
                        </a:spcAft>
                        <a:tabLst>
                          <a:tab pos="4572000" algn="r"/>
                        </a:tabLst>
                      </a:pPr>
                      <a:r>
                        <a:rPr lang="el-GR" sz="1000" dirty="0" smtClean="0">
                          <a:effectLst/>
                        </a:rPr>
                        <a:t>ΤΡΑΠΕΖΑ</a:t>
                      </a:r>
                      <a:endParaRPr lang="it-IT" sz="1000" dirty="0">
                        <a:effectLst/>
                        <a:latin typeface="Tahoma"/>
                        <a:ea typeface="Times New Roman"/>
                        <a:cs typeface="Times New Roman"/>
                      </a:endParaRPr>
                    </a:p>
                  </a:txBody>
                  <a:tcPr marL="20490" marR="20490" marT="0" marB="0"/>
                </a:tc>
              </a:tr>
              <a:tr h="1564806">
                <a:tc>
                  <a:txBody>
                    <a:bodyPr/>
                    <a:lstStyle/>
                    <a:p>
                      <a:pPr marL="171450" lvl="0" indent="-171450" algn="just" fontAlgn="base">
                        <a:lnSpc>
                          <a:spcPct val="115000"/>
                        </a:lnSpc>
                        <a:spcBef>
                          <a:spcPts val="400"/>
                        </a:spcBef>
                        <a:spcAft>
                          <a:spcPts val="400"/>
                        </a:spcAft>
                        <a:buSzPts val="1100"/>
                        <a:buFont typeface="Arial" pitchFamily="34" charset="0"/>
                        <a:buChar char="•"/>
                        <a:tabLst>
                          <a:tab pos="4572000" algn="r"/>
                          <a:tab pos="22225" algn="r"/>
                        </a:tabLst>
                      </a:pPr>
                      <a:r>
                        <a:rPr lang="el-GR" sz="1000" u="none" strike="noStrike" dirty="0" smtClean="0">
                          <a:effectLst/>
                        </a:rPr>
                        <a:t>Ο πελάτης αναθέτει τη διαχείριση των εργοστασίων  στην ESCO και πληρώνει ένα ποσό ίσο με το ιστορικό δαπανών ή χαμηλότερο</a:t>
                      </a:r>
                      <a:endParaRPr lang="it-IT" sz="1000" u="none" strike="noStrike" dirty="0">
                        <a:effectLst/>
                        <a:latin typeface="Tahoma"/>
                        <a:ea typeface="Times New Roman"/>
                        <a:cs typeface="Times New Roman"/>
                      </a:endParaRPr>
                    </a:p>
                  </a:txBody>
                  <a:tcPr marL="20490" marR="20490" marT="0" marB="0"/>
                </a:tc>
                <a:tc>
                  <a:txBody>
                    <a:bodyPr/>
                    <a:lstStyle/>
                    <a:p>
                      <a:pPr marL="171450" lvl="0" indent="-171450" algn="just" fontAlgn="base">
                        <a:lnSpc>
                          <a:spcPct val="115000"/>
                        </a:lnSpc>
                        <a:spcBef>
                          <a:spcPts val="400"/>
                        </a:spcBef>
                        <a:spcAft>
                          <a:spcPts val="400"/>
                        </a:spcAft>
                        <a:buSzPts val="1100"/>
                        <a:buFont typeface="Arial" pitchFamily="34" charset="0"/>
                        <a:buChar char="•"/>
                        <a:tabLst>
                          <a:tab pos="4572000" algn="r"/>
                          <a:tab pos="22225" algn="r"/>
                          <a:tab pos="291465" algn="l"/>
                        </a:tabLst>
                      </a:pPr>
                      <a:r>
                        <a:rPr lang="el-GR" sz="1000" u="none" strike="noStrike" dirty="0" smtClean="0">
                          <a:effectLst/>
                        </a:rPr>
                        <a:t>Η </a:t>
                      </a:r>
                      <a:r>
                        <a:rPr lang="el-GR" sz="1000" u="none" strike="noStrike" dirty="0" smtClean="0">
                          <a:effectLst/>
                        </a:rPr>
                        <a:t>ΕΕΥ πληρώνει </a:t>
                      </a:r>
                      <a:r>
                        <a:rPr lang="el-GR" sz="1000" u="none" strike="noStrike" dirty="0" smtClean="0">
                          <a:effectLst/>
                        </a:rPr>
                        <a:t>τους ενεργούς λογαριασμούς και τους λογαριασμούς των καυσίμων για τη διάρκεια της σύμβασης (τεχνικός κίνδυνος)</a:t>
                      </a:r>
                    </a:p>
                    <a:p>
                      <a:pPr marL="171450" lvl="0" indent="-171450" algn="just" fontAlgn="base">
                        <a:lnSpc>
                          <a:spcPct val="115000"/>
                        </a:lnSpc>
                        <a:spcBef>
                          <a:spcPts val="400"/>
                        </a:spcBef>
                        <a:spcAft>
                          <a:spcPts val="400"/>
                        </a:spcAft>
                        <a:buSzPts val="1100"/>
                        <a:buFont typeface="Arial" pitchFamily="34" charset="0"/>
                        <a:buChar char="•"/>
                        <a:tabLst>
                          <a:tab pos="4572000" algn="r"/>
                          <a:tab pos="22225" algn="r"/>
                          <a:tab pos="291465" algn="l"/>
                        </a:tabLst>
                      </a:pPr>
                      <a:r>
                        <a:rPr lang="el-GR" sz="1000" u="none" strike="noStrike" dirty="0" smtClean="0">
                          <a:effectLst/>
                        </a:rPr>
                        <a:t>Η ΕΕΥ χρηματοδοτεί </a:t>
                      </a:r>
                      <a:r>
                        <a:rPr lang="el-GR" sz="1000" u="none" strike="noStrike" dirty="0" smtClean="0">
                          <a:effectLst/>
                        </a:rPr>
                        <a:t>τις παρεμβάσεις συντήρησης / ανάπλασης / αναβάθμισης των υφιστάμενων εγκαταστάσεων</a:t>
                      </a:r>
                    </a:p>
                    <a:p>
                      <a:pPr marL="171450" lvl="0" indent="-171450" algn="just" fontAlgn="base">
                        <a:lnSpc>
                          <a:spcPct val="115000"/>
                        </a:lnSpc>
                        <a:spcBef>
                          <a:spcPts val="400"/>
                        </a:spcBef>
                        <a:spcAft>
                          <a:spcPts val="400"/>
                        </a:spcAft>
                        <a:buSzPts val="1100"/>
                        <a:buFont typeface="Arial" pitchFamily="34" charset="0"/>
                        <a:buChar char="•"/>
                        <a:tabLst>
                          <a:tab pos="4572000" algn="r"/>
                          <a:tab pos="22225" algn="r"/>
                          <a:tab pos="291465" algn="l"/>
                        </a:tabLst>
                      </a:pPr>
                      <a:r>
                        <a:rPr lang="el-GR" sz="1000" u="none" strike="noStrike" dirty="0" smtClean="0">
                          <a:effectLst/>
                        </a:rPr>
                        <a:t>Κατά τη διάρκεια της σύμβασης, λαμβάνει 100% των εξοικονομήσεων που επιτυγχάνονται</a:t>
                      </a:r>
                      <a:endParaRPr lang="el-GR" sz="1000" u="none" strike="noStrike" dirty="0">
                        <a:effectLst/>
                      </a:endParaRPr>
                    </a:p>
                  </a:txBody>
                  <a:tcPr marL="20490" marR="20490" marT="0" marB="0"/>
                </a:tc>
                <a:tc>
                  <a:txBody>
                    <a:bodyPr/>
                    <a:lstStyle/>
                    <a:p>
                      <a:pPr marL="171450" lvl="0" indent="-171450" algn="just" fontAlgn="base">
                        <a:lnSpc>
                          <a:spcPct val="115000"/>
                        </a:lnSpc>
                        <a:spcBef>
                          <a:spcPts val="400"/>
                        </a:spcBef>
                        <a:spcAft>
                          <a:spcPts val="400"/>
                        </a:spcAft>
                        <a:buSzPts val="1100"/>
                        <a:buFont typeface="Arial" pitchFamily="34" charset="0"/>
                        <a:buChar char="•"/>
                        <a:tabLst>
                          <a:tab pos="4572000" algn="r"/>
                          <a:tab pos="22225" algn="r"/>
                          <a:tab pos="89535" algn="r"/>
                        </a:tabLst>
                      </a:pPr>
                      <a:r>
                        <a:rPr lang="el-GR" sz="1000" u="none" strike="noStrike" dirty="0" smtClean="0">
                          <a:effectLst/>
                        </a:rPr>
                        <a:t>Η Τράπεζα χρηματοδοτεί την ΕΕΥ, αν δεν χρησιμοποιηθούν ίδια κεφάλαια</a:t>
                      </a:r>
                      <a:endParaRPr lang="it-IT" sz="1000" u="none" strike="noStrike" dirty="0">
                        <a:effectLst/>
                        <a:latin typeface="Tahoma"/>
                        <a:ea typeface="Times New Roman"/>
                        <a:cs typeface="Times New Roman"/>
                      </a:endParaRPr>
                    </a:p>
                  </a:txBody>
                  <a:tcPr marL="20490" marR="20490" marT="0" marB="0"/>
                </a:tc>
              </a:tr>
            </a:tbl>
          </a:graphicData>
        </a:graphic>
      </p:graphicFrame>
      <p:pic>
        <p:nvPicPr>
          <p:cNvPr id="7" name="Immagine 6"/>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11373"/>
            <a:ext cx="5040560" cy="3081723"/>
          </a:xfrm>
          <a:prstGeom prst="rect">
            <a:avLst/>
          </a:prstGeom>
          <a:noFill/>
        </p:spPr>
      </p:pic>
      <p:pic>
        <p:nvPicPr>
          <p:cNvPr id="614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1416" y="1211374"/>
            <a:ext cx="4002584" cy="267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Tree>
    <p:extLst>
      <p:ext uri="{BB962C8B-B14F-4D97-AF65-F5344CB8AC3E}">
        <p14:creationId xmlns:p14="http://schemas.microsoft.com/office/powerpoint/2010/main" val="21784286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17</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p>
          <a:p>
            <a:pPr lvl="0" algn="just"/>
            <a:r>
              <a:rPr lang="el-GR" sz="2400" cap="small" dirty="0" smtClean="0"/>
              <a:t>ΣΥΣΤΟΙΧΙΑ ΚΙΝΔΥΝΩΝ</a:t>
            </a:r>
            <a:endParaRPr lang="en-US" sz="2400" dirty="0"/>
          </a:p>
        </p:txBody>
      </p:sp>
      <p:sp>
        <p:nvSpPr>
          <p:cNvPr id="9" name="Text Box 72"/>
          <p:cNvSpPr txBox="1">
            <a:spLocks noChangeArrowheads="1"/>
          </p:cNvSpPr>
          <p:nvPr/>
        </p:nvSpPr>
        <p:spPr bwMode="auto">
          <a:xfrm>
            <a:off x="0" y="1059325"/>
            <a:ext cx="8964488" cy="542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marL="285750" indent="-285750">
              <a:spcAft>
                <a:spcPts val="600"/>
              </a:spcAft>
              <a:buFont typeface="Wingdings" panose="05000000000000000000" pitchFamily="2" charset="2"/>
              <a:buChar char="q"/>
            </a:pPr>
            <a:r>
              <a:rPr lang="el-GR" sz="1600" dirty="0"/>
              <a:t>Κάθε σύμβαση έχει μια σειρά από κινδύνους για καθένα από τα συμβαλλόμενα μέρη, επομένως πρωτίστως είναι απαραίτητο να εντοπιστούν οι κίνδυνοι που πιθανώς μπορεί να υπάρχουν σε ένα σύνθετο συμβόλαιο όπως το EPC όπου υπάρχουν τεχνικές, λειτουργικές, οικονομικές και χρηματοοικονομικές λεπτομέρειες. </a:t>
            </a:r>
            <a:endParaRPr lang="en-US" sz="1600" dirty="0"/>
          </a:p>
          <a:p>
            <a:pPr marL="285750" indent="-285750">
              <a:buFont typeface="Wingdings" panose="05000000000000000000" pitchFamily="2" charset="2"/>
              <a:buChar char="q"/>
            </a:pPr>
            <a:r>
              <a:rPr lang="el-GR" sz="1600" dirty="0" smtClean="0"/>
              <a:t>Σύμφωνα </a:t>
            </a:r>
            <a:r>
              <a:rPr lang="el-GR" sz="1600" dirty="0"/>
              <a:t>με τη βιβλιογραφία και τη πάγια πρακτική, η ανάλυση κινδύνων αφορά συνήθως τις ακόλουθες </a:t>
            </a:r>
            <a:r>
              <a:rPr lang="el-GR" sz="1600" dirty="0" err="1"/>
              <a:t>μακρο</a:t>
            </a:r>
            <a:r>
              <a:rPr lang="el-GR" sz="1600" dirty="0"/>
              <a:t>-κατηγορίες κινδύνου: </a:t>
            </a:r>
            <a:endParaRPr lang="en-US" sz="1600" dirty="0" smtClean="0"/>
          </a:p>
          <a:p>
            <a:pPr marL="285750" lvl="0" indent="-285750" algn="just">
              <a:buFont typeface="Wingdings" pitchFamily="2" charset="2"/>
              <a:buChar char="Ø"/>
            </a:pPr>
            <a:r>
              <a:rPr lang="el-GR" sz="1600" dirty="0" smtClean="0"/>
              <a:t>	Διακυβέρνηση</a:t>
            </a:r>
            <a:r>
              <a:rPr lang="el-GR" sz="1600" dirty="0"/>
              <a:t>: έλλειψη ελέγχου, αλλαγή ελέγχου, κλπ. </a:t>
            </a:r>
            <a:endParaRPr lang="en-US" sz="1600" dirty="0"/>
          </a:p>
          <a:p>
            <a:pPr marL="285750" lvl="0" indent="-285750" algn="just">
              <a:buFont typeface="Wingdings" pitchFamily="2" charset="2"/>
              <a:buChar char="Ø"/>
            </a:pPr>
            <a:r>
              <a:rPr lang="el-GR" sz="1600" dirty="0" smtClean="0"/>
              <a:t>	Πολιτικές/Κοινωνικές</a:t>
            </a:r>
            <a:r>
              <a:rPr lang="el-GR" sz="1600" dirty="0"/>
              <a:t>: κίνδυνος που δημιουργούν οι αλλαγές στους κανονισμούς ή οι σύνθετες </a:t>
            </a:r>
            <a:r>
              <a:rPr lang="el-GR" sz="1600" dirty="0" smtClean="0"/>
              <a:t>	διαδικασίες </a:t>
            </a:r>
            <a:r>
              <a:rPr lang="el-GR" sz="1600" dirty="0"/>
              <a:t>αδειοδότησης, η απώλεια της φήμης / αξιοπιστία </a:t>
            </a:r>
            <a:endParaRPr lang="en-US" sz="1600" dirty="0"/>
          </a:p>
          <a:p>
            <a:pPr marL="285750" lvl="0" indent="-285750" algn="just">
              <a:buFont typeface="Wingdings" pitchFamily="2" charset="2"/>
              <a:buChar char="Ø"/>
            </a:pPr>
            <a:r>
              <a:rPr lang="el-GR" sz="1600" dirty="0" smtClean="0"/>
              <a:t>	Οικονομικές</a:t>
            </a:r>
            <a:r>
              <a:rPr lang="el-GR" sz="1600" dirty="0"/>
              <a:t>: κίνδυνο να υποστούν μεταβολές οι τιμές αγοράς της ηλεκτρικής ενέργειας, των </a:t>
            </a:r>
            <a:r>
              <a:rPr lang="el-GR" sz="1600" dirty="0" smtClean="0"/>
              <a:t>	πρώτων </a:t>
            </a:r>
            <a:r>
              <a:rPr lang="el-GR" sz="1600" dirty="0"/>
              <a:t>υλών, κλπ ... </a:t>
            </a:r>
            <a:endParaRPr lang="en-US" sz="1600" dirty="0"/>
          </a:p>
          <a:p>
            <a:pPr marL="285750" lvl="0" indent="-285750" algn="just">
              <a:buFont typeface="Wingdings" pitchFamily="2" charset="2"/>
              <a:buChar char="Ø"/>
            </a:pPr>
            <a:r>
              <a:rPr lang="el-GR" sz="1600" dirty="0" smtClean="0"/>
              <a:t>	Περιβαλλοντικές</a:t>
            </a:r>
            <a:r>
              <a:rPr lang="el-GR" sz="1600" dirty="0"/>
              <a:t>: κίνδυνο να περιοριστεί η διαθεσιμότητα των φυσικών πόρων, πιθανές ζημιές </a:t>
            </a:r>
            <a:r>
              <a:rPr lang="el-GR" sz="1600" dirty="0" smtClean="0"/>
              <a:t>	στην </a:t>
            </a:r>
            <a:r>
              <a:rPr lang="el-GR" sz="1600" dirty="0"/>
              <a:t>πανίδα, τη χλωρίδα, γη, νερό, αέρα, κλπ ... </a:t>
            </a:r>
            <a:endParaRPr lang="en-US" sz="1600" dirty="0"/>
          </a:p>
          <a:p>
            <a:pPr marL="285750" lvl="0" indent="-285750" algn="just">
              <a:buFont typeface="Wingdings" pitchFamily="2" charset="2"/>
              <a:buChar char="Ø"/>
            </a:pPr>
            <a:r>
              <a:rPr lang="el-GR" sz="1600" dirty="0" smtClean="0"/>
              <a:t>	Τεχνικές/Κατασκευές</a:t>
            </a:r>
            <a:r>
              <a:rPr lang="el-GR" sz="1600" dirty="0"/>
              <a:t>: κατασκευαστικά ελαττώματα, αλλαγή τεχνολογίας, κλπ.</a:t>
            </a:r>
            <a:endParaRPr lang="en-US" sz="1600" dirty="0"/>
          </a:p>
          <a:p>
            <a:pPr marL="285750" lvl="0" indent="-285750" algn="just">
              <a:spcAft>
                <a:spcPts val="600"/>
              </a:spcAft>
              <a:buFont typeface="Wingdings" pitchFamily="2" charset="2"/>
              <a:buChar char="Ø"/>
            </a:pPr>
            <a:r>
              <a:rPr lang="el-GR" sz="1600" dirty="0" smtClean="0"/>
              <a:t>	Εμπορική </a:t>
            </a:r>
            <a:r>
              <a:rPr lang="el-GR" sz="1600" dirty="0"/>
              <a:t>/Επιχειρήσεις: ζήτηση, προσφορά, κλπ.  </a:t>
            </a:r>
            <a:endParaRPr lang="en-US" sz="1600" dirty="0" smtClean="0"/>
          </a:p>
          <a:p>
            <a:pPr marL="285750" indent="-285750" algn="just">
              <a:buFont typeface="Wingdings" pitchFamily="2" charset="2"/>
              <a:buChar char="q"/>
            </a:pPr>
            <a:r>
              <a:rPr lang="el-GR" sz="1600" dirty="0" smtClean="0"/>
              <a:t>Είναι </a:t>
            </a:r>
            <a:r>
              <a:rPr lang="el-GR" sz="1600" dirty="0"/>
              <a:t>σαφές ότι </a:t>
            </a:r>
            <a:r>
              <a:rPr lang="el-GR" sz="1600" dirty="0"/>
              <a:t>για τον </a:t>
            </a:r>
            <a:r>
              <a:rPr lang="el-GR" sz="1600" dirty="0"/>
              <a:t>ορισμό της ΕΕΥ είναι </a:t>
            </a:r>
            <a:r>
              <a:rPr lang="el-GR" sz="1600" dirty="0"/>
              <a:t>απαραίτητη </a:t>
            </a:r>
            <a:r>
              <a:rPr lang="el-GR" sz="1600" dirty="0"/>
              <a:t>προϋπόθεση </a:t>
            </a:r>
            <a:r>
              <a:rPr lang="el-GR" sz="1600" dirty="0"/>
              <a:t>η </a:t>
            </a:r>
            <a:r>
              <a:rPr lang="el-GR" sz="1600" dirty="0"/>
              <a:t>ανάγκη </a:t>
            </a:r>
            <a:r>
              <a:rPr lang="el-GR" sz="1600" dirty="0"/>
              <a:t>ανάληψης κινδύνων </a:t>
            </a:r>
            <a:r>
              <a:rPr lang="el-GR" sz="1600" dirty="0" smtClean="0"/>
              <a:t>απ’ αυτή </a:t>
            </a:r>
            <a:r>
              <a:rPr lang="el-GR" sz="1600" dirty="0"/>
              <a:t>και </a:t>
            </a:r>
            <a:r>
              <a:rPr lang="el-GR" sz="1600" dirty="0"/>
              <a:t>το μέγεθος των κινδύνων αυτών σε σύγκριση με τις αποδοχές </a:t>
            </a:r>
            <a:r>
              <a:rPr lang="el-GR" sz="1600" dirty="0"/>
              <a:t>προσδιορίζουν </a:t>
            </a:r>
            <a:r>
              <a:rPr lang="el-GR" sz="1600" dirty="0"/>
              <a:t>την ελκυστικότητα μιας συγκεκριμένης πρωτοβουλίας. </a:t>
            </a:r>
            <a:r>
              <a:rPr lang="el-GR" sz="1600" dirty="0"/>
              <a:t>Η σωστή ισορροπία της διαφοροποίησης των κινδύνων και </a:t>
            </a:r>
            <a:r>
              <a:rPr lang="el-GR" sz="1600" dirty="0"/>
              <a:t>της εξοικονόμησης </a:t>
            </a:r>
            <a:r>
              <a:rPr lang="el-GR" sz="1600" dirty="0"/>
              <a:t>κόστους μεταξύ των μερών καθορίζει την επιτυχία μιας πρωτοβουλίας για τη βελτίωση της ενεργειακής </a:t>
            </a:r>
            <a:r>
              <a:rPr lang="el-GR" sz="1600" dirty="0"/>
              <a:t>απόδοσης η οποία </a:t>
            </a:r>
            <a:r>
              <a:rPr lang="el-GR" sz="1600" dirty="0"/>
              <a:t>βασίζεται σε μια σύμβαση </a:t>
            </a:r>
            <a:r>
              <a:rPr lang="el-GR" sz="1600" dirty="0"/>
              <a:t>ΣΕΑ/EPC</a:t>
            </a:r>
            <a:r>
              <a:rPr lang="el-GR" sz="1600" dirty="0"/>
              <a:t>.</a:t>
            </a:r>
            <a:endParaRPr lang="en-US" sz="1600" dirty="0"/>
          </a:p>
        </p:txBody>
      </p:sp>
      <p:sp>
        <p:nvSpPr>
          <p:cNvPr id="7"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Tree>
    <p:extLst>
      <p:ext uri="{BB962C8B-B14F-4D97-AF65-F5344CB8AC3E}">
        <p14:creationId xmlns:p14="http://schemas.microsoft.com/office/powerpoint/2010/main" val="14850980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18</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a:t>
            </a:r>
            <a:r>
              <a:rPr lang="el-GR" sz="2800" dirty="0" smtClean="0"/>
              <a:t>ΑΠΟΔΟΣΗΣ</a:t>
            </a:r>
            <a:endParaRPr lang="el-GR" sz="2800" dirty="0"/>
          </a:p>
          <a:p>
            <a:pPr algn="just"/>
            <a:endParaRPr lang="en-US" sz="2400" dirty="0"/>
          </a:p>
        </p:txBody>
      </p:sp>
      <p:pic>
        <p:nvPicPr>
          <p:cNvPr id="7" name="Immagine 6"/>
          <p:cNvPicPr/>
          <p:nvPr/>
        </p:nvPicPr>
        <p:blipFill>
          <a:blip r:embed="rId3">
            <a:extLst>
              <a:ext uri="{28A0092B-C50C-407E-A947-70E740481C1C}">
                <a14:useLocalDpi xmlns:a14="http://schemas.microsoft.com/office/drawing/2010/main" val="0"/>
              </a:ext>
            </a:extLst>
          </a:blip>
          <a:srcRect/>
          <a:stretch>
            <a:fillRect/>
          </a:stretch>
        </p:blipFill>
        <p:spPr bwMode="auto">
          <a:xfrm>
            <a:off x="76200" y="476672"/>
            <a:ext cx="8991600" cy="6058535"/>
          </a:xfrm>
          <a:prstGeom prst="rect">
            <a:avLst/>
          </a:prstGeom>
          <a:noFill/>
          <a:ln>
            <a:noFill/>
          </a:ln>
        </p:spPr>
      </p:pic>
      <p:sp>
        <p:nvSpPr>
          <p:cNvPr id="8"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Tree>
    <p:extLst>
      <p:ext uri="{BB962C8B-B14F-4D97-AF65-F5344CB8AC3E}">
        <p14:creationId xmlns:p14="http://schemas.microsoft.com/office/powerpoint/2010/main" val="8316519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19</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p>
          <a:p>
            <a:pPr algn="just"/>
            <a:r>
              <a:rPr lang="el-GR" sz="2800" dirty="0"/>
              <a:t>ΣΥΣΤΟΙΧΙΑ ΚΙΝΔΥΝΩΝ</a:t>
            </a:r>
          </a:p>
        </p:txBody>
      </p:sp>
      <p:sp>
        <p:nvSpPr>
          <p:cNvPr id="9" name="Text Box 72"/>
          <p:cNvSpPr txBox="1">
            <a:spLocks noChangeArrowheads="1"/>
          </p:cNvSpPr>
          <p:nvPr/>
        </p:nvSpPr>
        <p:spPr bwMode="auto">
          <a:xfrm>
            <a:off x="341434" y="1124744"/>
            <a:ext cx="8407029" cy="108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marL="285750" indent="-285750" algn="just">
              <a:buFont typeface="Wingdings" pitchFamily="2" charset="2"/>
              <a:buChar char="q"/>
            </a:pPr>
            <a:r>
              <a:rPr lang="en-US" sz="1600" dirty="0"/>
              <a:t>FIRST IN: </a:t>
            </a:r>
            <a:r>
              <a:rPr lang="el-GR" sz="1600" dirty="0"/>
              <a:t>μόνο οι εξωτερικοί κίνδυνοι λαμβάνονται υπόψη περισσότερο για τη δημόσια </a:t>
            </a:r>
            <a:r>
              <a:rPr lang="el-GR" sz="1600" dirty="0" smtClean="0"/>
              <a:t>διοίκηση, </a:t>
            </a:r>
            <a:r>
              <a:rPr lang="el-GR" sz="1600" dirty="0"/>
              <a:t>για όλους τους υπόλοιπους κίνδυνους που αναλύονται φέρει πλήρως την ευθύνη η ΕΕΥ ή κατά ένα ποσοστό που δεν είναι ποτέ λιγότερο από 50%. Συνολικά η ΕΕΥ λαμβάνει το 75% των κίνδυνων.</a:t>
            </a:r>
            <a:endParaRPr lang="en-US" sz="1600" dirty="0"/>
          </a:p>
        </p:txBody>
      </p:sp>
      <p:pic>
        <p:nvPicPr>
          <p:cNvPr id="7" name="Immagin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2332861"/>
            <a:ext cx="4887049" cy="3256379"/>
          </a:xfrm>
          <a:prstGeom prst="rect">
            <a:avLst/>
          </a:prstGeom>
          <a:noFill/>
          <a:ln>
            <a:noFill/>
          </a:ln>
        </p:spPr>
      </p:pic>
      <p:sp>
        <p:nvSpPr>
          <p:cNvPr id="8"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Tree>
    <p:extLst>
      <p:ext uri="{BB962C8B-B14F-4D97-AF65-F5344CB8AC3E}">
        <p14:creationId xmlns:p14="http://schemas.microsoft.com/office/powerpoint/2010/main" val="21809688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r>
              <a:rPr lang="it-IT" dirty="0" smtClean="0">
                <a:solidFill>
                  <a:schemeClr val="bg1"/>
                </a:solidFill>
              </a:rPr>
              <a:t>15/09/2016</a:t>
            </a:r>
            <a:r>
              <a:rPr lang="en-US" dirty="0" smtClean="0"/>
              <a:t>	</a:t>
            </a:r>
            <a:endParaRPr lang="el-GR" dirty="0"/>
          </a:p>
        </p:txBody>
      </p:sp>
      <p:sp>
        <p:nvSpPr>
          <p:cNvPr id="5" name="4 - Θέση αριθμού διαφάνειας"/>
          <p:cNvSpPr>
            <a:spLocks noGrp="1"/>
          </p:cNvSpPr>
          <p:nvPr>
            <p:ph type="sldNum" sz="quarter" idx="11"/>
          </p:nvPr>
        </p:nvSpPr>
        <p:spPr/>
        <p:txBody>
          <a:bodyPr/>
          <a:lstStyle/>
          <a:p>
            <a:fld id="{CF78F365-98E9-4462-AAD7-CCD51EFC3774}" type="slidenum">
              <a:rPr lang="el-GR" smtClean="0"/>
              <a:pPr/>
              <a:t>2</a:t>
            </a:fld>
            <a:endParaRPr lang="el-GR" dirty="0"/>
          </a:p>
        </p:txBody>
      </p:sp>
      <p:sp>
        <p:nvSpPr>
          <p:cNvPr id="6" name="5 - Θέση υποσέλιδου"/>
          <p:cNvSpPr>
            <a:spLocks noGrp="1"/>
          </p:cNvSpPr>
          <p:nvPr>
            <p:ph type="ftr" sz="quarter" idx="12"/>
          </p:nvPr>
        </p:nvSpPr>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
        <p:nvSpPr>
          <p:cNvPr id="17" name="2 - Τίτλος"/>
          <p:cNvSpPr txBox="1">
            <a:spLocks/>
          </p:cNvSpPr>
          <p:nvPr/>
        </p:nvSpPr>
        <p:spPr>
          <a:xfrm>
            <a:off x="0" y="22635"/>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de-DE" sz="2400" dirty="0" smtClean="0"/>
              <a:t>      </a:t>
            </a:r>
            <a:r>
              <a:rPr lang="el-GR" sz="2400" dirty="0" smtClean="0"/>
              <a:t>ΠΕΡΙΕΧΟΜΕΝΑ</a:t>
            </a:r>
            <a:endParaRPr lang="de-DE" sz="2400" dirty="0"/>
          </a:p>
        </p:txBody>
      </p:sp>
      <p:sp>
        <p:nvSpPr>
          <p:cNvPr id="18" name="CaixaDeTexto 3"/>
          <p:cNvSpPr txBox="1"/>
          <p:nvPr/>
        </p:nvSpPr>
        <p:spPr>
          <a:xfrm>
            <a:off x="395536" y="1124744"/>
            <a:ext cx="8208912" cy="470898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50000"/>
              </a:lnSpc>
              <a:buFont typeface="+mj-lt"/>
              <a:buAutoNum type="arabicPeriod"/>
            </a:pPr>
            <a:r>
              <a:rPr lang="el-GR" b="1" dirty="0"/>
              <a:t>ΜΟΝΤΕΛΑ </a:t>
            </a:r>
            <a:r>
              <a:rPr lang="el-GR" b="1" dirty="0" smtClean="0"/>
              <a:t>ΣΥΜΒΑΣΕΩΝ ΕΝΕΡΓΕΙΑΚΗΣ ΑΠΟΔΟΣΗΣ</a:t>
            </a:r>
          </a:p>
          <a:p>
            <a:pPr marL="1257300" lvl="2" indent="-342900" fontAlgn="ctr">
              <a:buFont typeface="+mj-lt"/>
              <a:buAutoNum type="alphaLcParenR"/>
            </a:pPr>
            <a:r>
              <a:rPr lang="en-GB" b="1" dirty="0"/>
              <a:t>FIRST </a:t>
            </a:r>
            <a:r>
              <a:rPr lang="en-GB" b="1" dirty="0" smtClean="0"/>
              <a:t>IN</a:t>
            </a:r>
            <a:endParaRPr lang="el-GR" b="1" dirty="0" smtClean="0"/>
          </a:p>
          <a:p>
            <a:pPr marL="1257300" lvl="2" indent="-342900" fontAlgn="ctr">
              <a:buFont typeface="+mj-lt"/>
              <a:buAutoNum type="alphaLcParenR"/>
            </a:pPr>
            <a:r>
              <a:rPr lang="en-GB" b="1" dirty="0" smtClean="0"/>
              <a:t>FIRST OUT</a:t>
            </a:r>
            <a:endParaRPr lang="it-IT" dirty="0" smtClean="0"/>
          </a:p>
          <a:p>
            <a:pPr marL="1257300" lvl="2" indent="-342900" fontAlgn="ctr">
              <a:buFont typeface="+mj-lt"/>
              <a:buAutoNum type="alphaLcParenR"/>
            </a:pPr>
            <a:r>
              <a:rPr lang="el-GR" b="1" dirty="0" smtClean="0"/>
              <a:t>ΕΓΓΥΗΜΕΝ</a:t>
            </a:r>
            <a:r>
              <a:rPr lang="en-US" b="1" dirty="0" smtClean="0"/>
              <a:t>H</a:t>
            </a:r>
            <a:r>
              <a:rPr lang="el-GR" b="1" dirty="0" smtClean="0"/>
              <a:t> ΕΞΟΙΚΟΝΟΜΗΣ</a:t>
            </a:r>
            <a:r>
              <a:rPr lang="en-US" b="1" dirty="0" smtClean="0"/>
              <a:t>H</a:t>
            </a:r>
            <a:endParaRPr lang="el-GR" b="1" dirty="0"/>
          </a:p>
          <a:p>
            <a:pPr marL="1257300" lvl="2" indent="-342900" fontAlgn="ctr">
              <a:buFont typeface="+mj-lt"/>
              <a:buAutoNum type="alphaLcParenR"/>
            </a:pPr>
            <a:r>
              <a:rPr lang="el-GR" b="1" dirty="0" smtClean="0"/>
              <a:t>ΔΙΑΜΟΙΡΑΖΟΜΕΝ</a:t>
            </a:r>
            <a:r>
              <a:rPr lang="en-US" b="1" dirty="0" smtClean="0"/>
              <a:t>O</a:t>
            </a:r>
            <a:r>
              <a:rPr lang="el-GR" b="1" dirty="0" smtClean="0"/>
              <a:t> ΟΦΕΛΟΣ</a:t>
            </a:r>
          </a:p>
          <a:p>
            <a:pPr marL="1257300" lvl="2" indent="-342900" fontAlgn="ctr">
              <a:buFont typeface="+mj-lt"/>
              <a:buAutoNum type="alphaLcParenR"/>
            </a:pPr>
            <a:r>
              <a:rPr lang="el-GR" b="1" dirty="0"/>
              <a:t>ΠΛΗΡΩΜΕΣ ΑΠΟ </a:t>
            </a:r>
            <a:r>
              <a:rPr lang="el-GR" b="1" dirty="0" smtClean="0"/>
              <a:t>ΕΞΟΙΚΟΝΟΜΗΣΗ</a:t>
            </a:r>
          </a:p>
          <a:p>
            <a:pPr marL="1257300" lvl="2" indent="-342900" fontAlgn="ctr">
              <a:buFont typeface="+mj-lt"/>
              <a:buAutoNum type="alphaLcParenR"/>
            </a:pPr>
            <a:r>
              <a:rPr lang="el-GR" b="1" dirty="0" smtClean="0"/>
              <a:t>4 ΒΗΜΑΤΑ /</a:t>
            </a:r>
            <a:r>
              <a:rPr lang="en-GB" b="1" dirty="0" smtClean="0"/>
              <a:t>FOUR STEPS</a:t>
            </a:r>
            <a:endParaRPr lang="it-IT" dirty="0" smtClean="0"/>
          </a:p>
          <a:p>
            <a:pPr marL="1257300" lvl="2" indent="-342900" fontAlgn="ctr">
              <a:buFont typeface="+mj-lt"/>
              <a:buAutoNum type="alphaLcParenR"/>
            </a:pPr>
            <a:r>
              <a:rPr lang="el-GR" b="1" dirty="0"/>
              <a:t>Κατασκευή – Κατοχή – Λειτουργία  –  Μεταφορά (BOOT</a:t>
            </a:r>
            <a:r>
              <a:rPr lang="el-GR" b="1" dirty="0" smtClean="0"/>
              <a:t>)</a:t>
            </a:r>
          </a:p>
          <a:p>
            <a:pPr marL="1257300" lvl="2" indent="-342900" fontAlgn="ctr">
              <a:buFont typeface="+mj-lt"/>
              <a:buAutoNum type="alphaLcParenR"/>
            </a:pPr>
            <a:r>
              <a:rPr lang="en-GB" b="1" dirty="0" smtClean="0"/>
              <a:t>CHAUFFAGE</a:t>
            </a:r>
            <a:endParaRPr lang="it-IT" dirty="0"/>
          </a:p>
          <a:p>
            <a:pPr marL="342900" lvl="0" indent="-342900" algn="just">
              <a:lnSpc>
                <a:spcPct val="150000"/>
              </a:lnSpc>
              <a:buFont typeface="+mj-lt"/>
              <a:buAutoNum type="arabicPeriod"/>
            </a:pPr>
            <a:r>
              <a:rPr lang="el-GR" b="1" cap="small" dirty="0" smtClean="0"/>
              <a:t>ΣΥΣΤΟΙΧΙΑ ΚΙΝΔΥΝΩΝ</a:t>
            </a:r>
            <a:endParaRPr lang="it-IT" b="1" cap="small" dirty="0" smtClean="0"/>
          </a:p>
          <a:p>
            <a:pPr marL="342900" lvl="0" indent="-342900" algn="just">
              <a:lnSpc>
                <a:spcPct val="150000"/>
              </a:lnSpc>
              <a:buFont typeface="+mj-lt"/>
              <a:buAutoNum type="arabicPeriod"/>
            </a:pPr>
            <a:r>
              <a:rPr lang="el-GR" b="1" cap="small" dirty="0" err="1" smtClean="0"/>
              <a:t>Μεθοδολογια</a:t>
            </a:r>
            <a:r>
              <a:rPr lang="el-GR" b="1" cap="small" dirty="0" smtClean="0"/>
              <a:t> </a:t>
            </a:r>
            <a:r>
              <a:rPr lang="el-GR" b="1" cap="small" dirty="0"/>
              <a:t>για τον </a:t>
            </a:r>
            <a:r>
              <a:rPr lang="el-GR" b="1" cap="small" dirty="0" err="1" smtClean="0"/>
              <a:t>προσδιορισμ</a:t>
            </a:r>
            <a:r>
              <a:rPr lang="en-US" b="1" cap="small" dirty="0" smtClean="0"/>
              <a:t>o</a:t>
            </a:r>
            <a:r>
              <a:rPr lang="el-GR" b="1" cap="small" dirty="0" smtClean="0"/>
              <a:t> του </a:t>
            </a:r>
            <a:r>
              <a:rPr lang="el-GR" b="1" cap="small" dirty="0"/>
              <a:t>πιο </a:t>
            </a:r>
            <a:r>
              <a:rPr lang="el-GR" b="1" cap="small" dirty="0" err="1" smtClean="0"/>
              <a:t>καταλληλου</a:t>
            </a:r>
            <a:r>
              <a:rPr lang="el-GR" b="1" cap="small" dirty="0" smtClean="0"/>
              <a:t> </a:t>
            </a:r>
            <a:r>
              <a:rPr lang="el-GR" b="1" cap="small" dirty="0" err="1" smtClean="0"/>
              <a:t>τυπου</a:t>
            </a:r>
            <a:r>
              <a:rPr lang="el-GR" b="1" cap="small" dirty="0" smtClean="0"/>
              <a:t> </a:t>
            </a:r>
            <a:r>
              <a:rPr lang="el-GR" b="1" cap="small" dirty="0" err="1" smtClean="0"/>
              <a:t>Συμβασεων</a:t>
            </a:r>
            <a:r>
              <a:rPr lang="el-GR" b="1" cap="small" dirty="0" smtClean="0"/>
              <a:t> </a:t>
            </a:r>
            <a:r>
              <a:rPr lang="el-GR" b="1" cap="small" dirty="0" err="1" smtClean="0"/>
              <a:t>Ενεργειακησ</a:t>
            </a:r>
            <a:r>
              <a:rPr lang="el-GR" b="1" cap="small" dirty="0" smtClean="0"/>
              <a:t> </a:t>
            </a:r>
            <a:r>
              <a:rPr lang="el-GR" b="1" cap="small" dirty="0" err="1" smtClean="0"/>
              <a:t>Αποδοσησ</a:t>
            </a:r>
            <a:r>
              <a:rPr lang="el-GR" b="1" cap="small" dirty="0" smtClean="0"/>
              <a:t> (ΣΕΑ/EPC)</a:t>
            </a:r>
            <a:endParaRPr lang="en-US" sz="1600" dirty="0"/>
          </a:p>
          <a:p>
            <a:pPr marL="342900" indent="-342900" algn="just">
              <a:lnSpc>
                <a:spcPct val="150000"/>
              </a:lnSpc>
              <a:buFont typeface="+mj-lt"/>
              <a:buAutoNum type="arabicPeriod"/>
            </a:pPr>
            <a:endParaRPr lang="en-US" sz="1600" b="1" dirty="0">
              <a:solidFill>
                <a:srgbClr val="033257"/>
              </a:solidFill>
            </a:endParaRPr>
          </a:p>
          <a:p>
            <a:pPr marL="342900" indent="-342900" algn="just">
              <a:lnSpc>
                <a:spcPct val="150000"/>
              </a:lnSpc>
              <a:buFont typeface="+mj-lt"/>
              <a:buAutoNum type="arabicPeriod"/>
            </a:pPr>
            <a:endParaRPr lang="en-US" sz="1600" b="1" dirty="0" smtClean="0">
              <a:solidFill>
                <a:srgbClr val="033257"/>
              </a:solidFill>
            </a:endParaRPr>
          </a:p>
        </p:txBody>
      </p:sp>
    </p:spTree>
    <p:extLst>
      <p:ext uri="{BB962C8B-B14F-4D97-AF65-F5344CB8AC3E}">
        <p14:creationId xmlns:p14="http://schemas.microsoft.com/office/powerpoint/2010/main" val="3406654330"/>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20</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p>
          <a:p>
            <a:pPr algn="just"/>
            <a:r>
              <a:rPr lang="el-GR" sz="2800" dirty="0"/>
              <a:t>ΣΥΣΤΟΙΧΙΑ ΚΙΝΔΥΝΩΝ</a:t>
            </a:r>
          </a:p>
        </p:txBody>
      </p:sp>
      <p:sp>
        <p:nvSpPr>
          <p:cNvPr id="9" name="Text Box 72"/>
          <p:cNvSpPr txBox="1">
            <a:spLocks noChangeArrowheads="1"/>
          </p:cNvSpPr>
          <p:nvPr/>
        </p:nvSpPr>
        <p:spPr bwMode="auto">
          <a:xfrm>
            <a:off x="341434" y="1124744"/>
            <a:ext cx="8407029" cy="108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r>
              <a:rPr lang="en-US" sz="1600" dirty="0"/>
              <a:t>FIRST OUT : </a:t>
            </a:r>
            <a:r>
              <a:rPr lang="el-GR" sz="1600" dirty="0"/>
              <a:t>μόνο οι εξωτερικοί κίνδυνοι λαμβάνονται υπόψη περισσότερο για τη δημόσια </a:t>
            </a:r>
            <a:r>
              <a:rPr lang="el-GR" sz="1600" dirty="0" smtClean="0"/>
              <a:t>διοίκηση, </a:t>
            </a:r>
            <a:r>
              <a:rPr lang="el-GR" sz="1600" dirty="0"/>
              <a:t>για όλους τους υπόλοιπους κίνδυνους που αναλύονται φέρει πλήρως την ευθύνη η ΕΕΥ ή κατά ένα ποσοστό που δεν είναι ποτέ λιγότερο από 58%. Συνολικά, η ΕΕΥ αναλαμβάνει το 78% των κίνδυνων</a:t>
            </a:r>
            <a:r>
              <a:rPr lang="el-GR" sz="1600" dirty="0" smtClean="0"/>
              <a:t>. </a:t>
            </a:r>
            <a:endParaRPr lang="en-US" sz="1600" dirty="0"/>
          </a:p>
        </p:txBody>
      </p:sp>
      <p:pic>
        <p:nvPicPr>
          <p:cNvPr id="7" name="Immagin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7752" y="2129154"/>
            <a:ext cx="4898544" cy="3172053"/>
          </a:xfrm>
          <a:prstGeom prst="rect">
            <a:avLst/>
          </a:prstGeom>
          <a:noFill/>
          <a:ln>
            <a:noFill/>
          </a:ln>
        </p:spPr>
      </p:pic>
      <p:sp>
        <p:nvSpPr>
          <p:cNvPr id="8"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Tree>
    <p:extLst>
      <p:ext uri="{BB962C8B-B14F-4D97-AF65-F5344CB8AC3E}">
        <p14:creationId xmlns:p14="http://schemas.microsoft.com/office/powerpoint/2010/main" val="21809688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21</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p>
          <a:p>
            <a:pPr algn="just"/>
            <a:r>
              <a:rPr lang="el-GR" sz="2800" dirty="0"/>
              <a:t>ΣΥΣΤΟΙΧΙΑ ΚΙΝΔΥΝΩΝ</a:t>
            </a:r>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
        <p:nvSpPr>
          <p:cNvPr id="9" name="Text Box 72"/>
          <p:cNvSpPr txBox="1">
            <a:spLocks noChangeArrowheads="1"/>
          </p:cNvSpPr>
          <p:nvPr/>
        </p:nvSpPr>
        <p:spPr bwMode="auto">
          <a:xfrm>
            <a:off x="341434" y="1124744"/>
            <a:ext cx="8407029" cy="132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algn="just"/>
            <a:r>
              <a:rPr lang="en-US" sz="1600" dirty="0"/>
              <a:t>GUARANTEED SAVINGS : </a:t>
            </a:r>
            <a:r>
              <a:rPr lang="el-GR" sz="1600" dirty="0"/>
              <a:t>σ</a:t>
            </a:r>
            <a:r>
              <a:rPr lang="el-GR" sz="1600" dirty="0" smtClean="0"/>
              <a:t>ε </a:t>
            </a:r>
            <a:r>
              <a:rPr lang="el-GR" sz="1600" dirty="0"/>
              <a:t>αυτήν την περίπτωση, ένα υψηλό ποσοστό κινδύνων το οποίο αφορά κυρίως Χρηματοοικονομικό Κίνδυνο, Αντισυμβαλλόμενο και Εξωτερικό παραμένει στην αρμοδιότητα της δημόσιας διοίκησης; μόνο ο έλεγχος των κινδύνων, ο σχεδιασμός και η κατασκευή παραμένουν εντελώς στην αρμοδιότητα της ΕΕΥ, ενώ οι υπόλοιποι κίνδυνοι εξισορροπούνται με ένα προβάδισμα για την ΠΑ. Συνολικά, η ESCO φέρει το 58% των κίνδυνοι</a:t>
            </a:r>
            <a:r>
              <a:rPr lang="el-GR" sz="1600" dirty="0" smtClean="0"/>
              <a:t>. </a:t>
            </a:r>
            <a:endParaRPr lang="en-US" sz="1600" dirty="0"/>
          </a:p>
        </p:txBody>
      </p:sp>
      <p:pic>
        <p:nvPicPr>
          <p:cNvPr id="7" name="Immagin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6400" y="2564904"/>
            <a:ext cx="5111904" cy="3136384"/>
          </a:xfrm>
          <a:prstGeom prst="rect">
            <a:avLst/>
          </a:prstGeom>
          <a:noFill/>
          <a:ln>
            <a:noFill/>
          </a:ln>
        </p:spPr>
      </p:pic>
    </p:spTree>
    <p:extLst>
      <p:ext uri="{BB962C8B-B14F-4D97-AF65-F5344CB8AC3E}">
        <p14:creationId xmlns:p14="http://schemas.microsoft.com/office/powerpoint/2010/main" val="21809688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22</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p>
          <a:p>
            <a:pPr algn="just"/>
            <a:r>
              <a:rPr lang="el-GR" sz="2800" dirty="0"/>
              <a:t>ΣΥΣΤΟΙΧΙΑ ΚΙΝΔΥΝΩΝ</a:t>
            </a:r>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
        <p:nvSpPr>
          <p:cNvPr id="9" name="Text Box 72"/>
          <p:cNvSpPr txBox="1">
            <a:spLocks noChangeArrowheads="1"/>
          </p:cNvSpPr>
          <p:nvPr/>
        </p:nvSpPr>
        <p:spPr bwMode="auto">
          <a:xfrm>
            <a:off x="341434" y="1124744"/>
            <a:ext cx="8407029" cy="83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r>
              <a:rPr lang="en-US" sz="1600" dirty="0"/>
              <a:t>SHARED SAVINGS : </a:t>
            </a:r>
            <a:r>
              <a:rPr lang="el-GR" sz="1600" dirty="0"/>
              <a:t>μ</a:t>
            </a:r>
            <a:r>
              <a:rPr lang="el-GR" sz="1600" dirty="0" smtClean="0"/>
              <a:t>όνο </a:t>
            </a:r>
            <a:r>
              <a:rPr lang="el-GR" sz="1600" dirty="0"/>
              <a:t>οι εξωτερικοί κίνδυνοι παραμένουν με ένα καλό ποσοστό υπέρ της </a:t>
            </a:r>
            <a:r>
              <a:rPr lang="el-GR" sz="1600" dirty="0" smtClean="0"/>
              <a:t>δημόσιας διοίκησης</a:t>
            </a:r>
            <a:r>
              <a:rPr lang="el-GR" sz="1600" dirty="0" smtClean="0"/>
              <a:t>, </a:t>
            </a:r>
            <a:r>
              <a:rPr lang="el-GR" sz="1600" dirty="0"/>
              <a:t>ενώ όλοι οι άλλοι βαραίνουν τις ΕΕΥ/ESCO για ποσοστά που δεν είναι ποτέ χαμηλότερα από 57%. Συνολικά οι ΕΕΥ αναλαμβάνουν το 75% των κινδύνων</a:t>
            </a:r>
            <a:r>
              <a:rPr lang="el-GR" sz="1600" dirty="0" smtClean="0"/>
              <a:t>. </a:t>
            </a:r>
            <a:endParaRPr lang="en-US" sz="1600" dirty="0"/>
          </a:p>
        </p:txBody>
      </p:sp>
      <p:pic>
        <p:nvPicPr>
          <p:cNvPr id="7" name="Immagin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6640" y="2209100"/>
            <a:ext cx="5685680" cy="3164116"/>
          </a:xfrm>
          <a:prstGeom prst="rect">
            <a:avLst/>
          </a:prstGeom>
          <a:noFill/>
          <a:ln>
            <a:noFill/>
          </a:ln>
        </p:spPr>
      </p:pic>
    </p:spTree>
    <p:extLst>
      <p:ext uri="{BB962C8B-B14F-4D97-AF65-F5344CB8AC3E}">
        <p14:creationId xmlns:p14="http://schemas.microsoft.com/office/powerpoint/2010/main" val="21809688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23</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p>
          <a:p>
            <a:pPr algn="just"/>
            <a:r>
              <a:rPr lang="el-GR" sz="2800" dirty="0"/>
              <a:t>ΣΥΣΤΟΙΧΙΑ ΚΙΝΔΥΝΩΝ</a:t>
            </a:r>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
        <p:nvSpPr>
          <p:cNvPr id="9" name="Text Box 72"/>
          <p:cNvSpPr txBox="1">
            <a:spLocks noChangeArrowheads="1"/>
          </p:cNvSpPr>
          <p:nvPr/>
        </p:nvSpPr>
        <p:spPr bwMode="auto">
          <a:xfrm>
            <a:off x="341434" y="1124744"/>
            <a:ext cx="8407029" cy="132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r>
              <a:rPr lang="en-US" sz="1600" dirty="0"/>
              <a:t>PAY FROM SAVINGS: </a:t>
            </a:r>
            <a:r>
              <a:rPr lang="el-GR" sz="1600" dirty="0"/>
              <a:t>σε αυτή την περίπτωση παραμένει υπεύθυνη η δημόσια διοίκηση για ένα υψηλό ποσοστό του κινδύνου που σχετίζεται με τον οικονομικό κίνδυνο, αντισυμβαλλόμενο αλλά και εξωτερικό. Μόνο οι κίνδυνοι ελέγχου, σχεδιασμού και κατασκευής έγκειται στην απόλυτη ευθύνη της ΕΕΥ, ενώ οι υπόλοιποι κίνδυνοι είναι ισορροπημένοι με ένα προβάδισμα για </a:t>
            </a:r>
            <a:r>
              <a:rPr lang="el-GR" sz="1600" dirty="0" smtClean="0"/>
              <a:t>δημόσια διοίκηση που </a:t>
            </a:r>
            <a:r>
              <a:rPr lang="el-GR" sz="1600" dirty="0"/>
              <a:t>δεν υπερβαίνει το 42%. Συνολικά, η ΕΕΥ αναλαμβάνει τον κίνδυνο σε ποσοστό 58</a:t>
            </a:r>
            <a:r>
              <a:rPr lang="el-GR" sz="1600" dirty="0" smtClean="0"/>
              <a:t>%. </a:t>
            </a:r>
            <a:endParaRPr lang="en-US" sz="1600" dirty="0"/>
          </a:p>
        </p:txBody>
      </p:sp>
      <p:pic>
        <p:nvPicPr>
          <p:cNvPr id="7" name="Immagin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950" y="2588002"/>
            <a:ext cx="5601354" cy="2713206"/>
          </a:xfrm>
          <a:prstGeom prst="rect">
            <a:avLst/>
          </a:prstGeom>
          <a:noFill/>
          <a:ln>
            <a:noFill/>
          </a:ln>
        </p:spPr>
      </p:pic>
    </p:spTree>
    <p:extLst>
      <p:ext uri="{BB962C8B-B14F-4D97-AF65-F5344CB8AC3E}">
        <p14:creationId xmlns:p14="http://schemas.microsoft.com/office/powerpoint/2010/main" val="21809688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24</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p>
          <a:p>
            <a:pPr algn="just"/>
            <a:r>
              <a:rPr lang="el-GR" sz="2800" dirty="0"/>
              <a:t>ΣΥΣΤΟΙΧΙΑ ΚΙΝΔΥΝΩΝ</a:t>
            </a:r>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
        <p:nvSpPr>
          <p:cNvPr id="9" name="Text Box 72"/>
          <p:cNvSpPr txBox="1">
            <a:spLocks noChangeArrowheads="1"/>
          </p:cNvSpPr>
          <p:nvPr/>
        </p:nvSpPr>
        <p:spPr bwMode="auto">
          <a:xfrm>
            <a:off x="341434" y="1124744"/>
            <a:ext cx="8407029" cy="108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r>
              <a:rPr lang="en-US" sz="1600" dirty="0"/>
              <a:t>FOUR STEPS: </a:t>
            </a:r>
            <a:r>
              <a:rPr lang="el-GR" sz="1600" dirty="0"/>
              <a:t>σ</a:t>
            </a:r>
            <a:r>
              <a:rPr lang="el-GR" sz="1600" dirty="0" smtClean="0"/>
              <a:t>ε </a:t>
            </a:r>
            <a:r>
              <a:rPr lang="el-GR" sz="1600" dirty="0"/>
              <a:t>γενικές γραμμές πρόκειται για μια σύμβαση με χαμηλούς κίνδυνους όπου το σύνολο των κινδύνων παραμένει στη πλειοψηφία του στην ευθύνη της </a:t>
            </a:r>
            <a:r>
              <a:rPr lang="el-GR" sz="1600" dirty="0" smtClean="0"/>
              <a:t>δημόσια διοίκηση </a:t>
            </a:r>
            <a:r>
              <a:rPr lang="el-GR" sz="1600" dirty="0"/>
              <a:t>για έλεγχο, εκτός από την περίπτωση του τεχνολογικού κίνδυνου που εμπίπτει στην αρμοδιότητα της ΕΕΥ κατά 60%. Συνολικά, η ΕΕΥ αναλαμβάνει τον κίνδυνο κατά 27%.</a:t>
            </a:r>
            <a:endParaRPr lang="en-US" sz="1600" dirty="0"/>
          </a:p>
        </p:txBody>
      </p:sp>
      <p:pic>
        <p:nvPicPr>
          <p:cNvPr id="7" name="Grafico 1"/>
          <p:cNvPicPr/>
          <p:nvPr/>
        </p:nvPicPr>
        <p:blipFill>
          <a:blip r:embed="rId3">
            <a:extLst>
              <a:ext uri="{28A0092B-C50C-407E-A947-70E740481C1C}">
                <a14:useLocalDpi xmlns:a14="http://schemas.microsoft.com/office/drawing/2010/main" val="0"/>
              </a:ext>
            </a:extLst>
          </a:blip>
          <a:srcRect/>
          <a:stretch>
            <a:fillRect/>
          </a:stretch>
        </p:blipFill>
        <p:spPr bwMode="auto">
          <a:xfrm>
            <a:off x="1860220" y="2204864"/>
            <a:ext cx="5369455" cy="3295814"/>
          </a:xfrm>
          <a:prstGeom prst="rect">
            <a:avLst/>
          </a:prstGeom>
          <a:noFill/>
          <a:ln>
            <a:noFill/>
          </a:ln>
        </p:spPr>
      </p:pic>
    </p:spTree>
    <p:extLst>
      <p:ext uri="{BB962C8B-B14F-4D97-AF65-F5344CB8AC3E}">
        <p14:creationId xmlns:p14="http://schemas.microsoft.com/office/powerpoint/2010/main" val="21809688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25</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p>
          <a:p>
            <a:pPr algn="just"/>
            <a:r>
              <a:rPr lang="el-GR" sz="2800" dirty="0"/>
              <a:t>ΣΥΣΤΟΙΧΙΑ ΚΙΝΔΥΝΩΝ</a:t>
            </a:r>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
        <p:nvSpPr>
          <p:cNvPr id="9" name="Text Box 72"/>
          <p:cNvSpPr txBox="1">
            <a:spLocks noChangeArrowheads="1"/>
          </p:cNvSpPr>
          <p:nvPr/>
        </p:nvSpPr>
        <p:spPr bwMode="auto">
          <a:xfrm>
            <a:off x="341434" y="1124744"/>
            <a:ext cx="8407029" cy="83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r>
              <a:rPr lang="en-US" sz="1600" dirty="0"/>
              <a:t>BOOT: </a:t>
            </a:r>
            <a:r>
              <a:rPr lang="el-GR" sz="1600" dirty="0"/>
              <a:t>η</a:t>
            </a:r>
            <a:r>
              <a:rPr lang="el-GR" sz="1600" dirty="0" smtClean="0"/>
              <a:t> </a:t>
            </a:r>
            <a:r>
              <a:rPr lang="el-GR" sz="1600" dirty="0"/>
              <a:t>ΕΕΥ αναλαμβάνει συνολικά το 85% των κινδύνων, πολλοί είναι οι ειδικοί κίνδυνοι που δεν εμπίπτουν στην ΠΑ και η τελευταία σε καμία περίπτωση δεν φέρει ευθύνη επί των ειδικών κινδύνων πάνω από το 40</a:t>
            </a:r>
            <a:r>
              <a:rPr lang="el-GR" sz="1600" dirty="0" smtClean="0"/>
              <a:t>%. </a:t>
            </a:r>
            <a:endParaRPr lang="en-US" sz="1600" dirty="0"/>
          </a:p>
        </p:txBody>
      </p:sp>
      <p:pic>
        <p:nvPicPr>
          <p:cNvPr id="7" name="Immagin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1" y="2010727"/>
            <a:ext cx="5345072" cy="3290481"/>
          </a:xfrm>
          <a:prstGeom prst="rect">
            <a:avLst/>
          </a:prstGeom>
          <a:noFill/>
          <a:ln>
            <a:noFill/>
          </a:ln>
        </p:spPr>
      </p:pic>
    </p:spTree>
    <p:extLst>
      <p:ext uri="{BB962C8B-B14F-4D97-AF65-F5344CB8AC3E}">
        <p14:creationId xmlns:p14="http://schemas.microsoft.com/office/powerpoint/2010/main" val="21809688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26</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p>
          <a:p>
            <a:pPr algn="just"/>
            <a:r>
              <a:rPr lang="el-GR" sz="2800" dirty="0"/>
              <a:t>ΣΥΣΤΟΙΧΙΑ ΚΙΝΔΥΝΩΝ</a:t>
            </a:r>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
        <p:nvSpPr>
          <p:cNvPr id="9" name="Text Box 72"/>
          <p:cNvSpPr txBox="1">
            <a:spLocks noChangeArrowheads="1"/>
          </p:cNvSpPr>
          <p:nvPr/>
        </p:nvSpPr>
        <p:spPr bwMode="auto">
          <a:xfrm>
            <a:off x="341434" y="1124744"/>
            <a:ext cx="8407029" cy="83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r>
              <a:rPr lang="en-US" sz="1600" dirty="0"/>
              <a:t>CHAUFFAGE: </a:t>
            </a:r>
            <a:r>
              <a:rPr lang="el-GR" sz="1600" dirty="0" smtClean="0"/>
              <a:t>μόνο </a:t>
            </a:r>
            <a:r>
              <a:rPr lang="el-GR" sz="1600" dirty="0"/>
              <a:t>οι εξωτερικοί κίνδυνοι παραμένουν κατά 67% στην αρμοδιότητα της </a:t>
            </a:r>
            <a:r>
              <a:rPr lang="el-GR" sz="1600" dirty="0" smtClean="0"/>
              <a:t>δημόσιας διοίκησης</a:t>
            </a:r>
            <a:r>
              <a:rPr lang="el-GR" sz="1600" dirty="0" smtClean="0"/>
              <a:t>, </a:t>
            </a:r>
            <a:r>
              <a:rPr lang="el-GR" sz="1600" dirty="0"/>
              <a:t>άλλοι ειδικοί κίνδυνοι ή δεν είναι έγκυροι ή λαμβάνουν ποσοστό μικρότερο από το 40% αξίας. Συνολικά, η ΕΕΥ καταλαμβάνει το 80% των κινδύνων.</a:t>
            </a:r>
            <a:endParaRPr lang="en-US" sz="1600" dirty="0"/>
          </a:p>
        </p:txBody>
      </p:sp>
      <p:pic>
        <p:nvPicPr>
          <p:cNvPr id="8" name="Immagin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393" y="2162934"/>
            <a:ext cx="5532903" cy="3426306"/>
          </a:xfrm>
          <a:prstGeom prst="rect">
            <a:avLst/>
          </a:prstGeom>
          <a:noFill/>
          <a:ln>
            <a:noFill/>
          </a:ln>
        </p:spPr>
      </p:pic>
    </p:spTree>
    <p:extLst>
      <p:ext uri="{BB962C8B-B14F-4D97-AF65-F5344CB8AC3E}">
        <p14:creationId xmlns:p14="http://schemas.microsoft.com/office/powerpoint/2010/main" val="32073246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27</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p>
          <a:p>
            <a:pPr algn="just"/>
            <a:r>
              <a:rPr lang="el-GR" sz="2800" dirty="0"/>
              <a:t>ΣΥΣΤΟΙΧΙΑ ΚΙΝΔΥΝΩΝ</a:t>
            </a:r>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
        <p:nvSpPr>
          <p:cNvPr id="9" name="Text Box 72"/>
          <p:cNvSpPr txBox="1">
            <a:spLocks noChangeArrowheads="1"/>
          </p:cNvSpPr>
          <p:nvPr/>
        </p:nvSpPr>
        <p:spPr bwMode="auto">
          <a:xfrm>
            <a:off x="341434" y="1268760"/>
            <a:ext cx="8407029" cy="83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r>
              <a:rPr lang="el-GR" sz="1600" dirty="0"/>
              <a:t>Για να προσδιοριστεί ο πλέον κατάλληλος τύπος </a:t>
            </a:r>
            <a:r>
              <a:rPr lang="en-US" sz="1600" dirty="0"/>
              <a:t>EPC </a:t>
            </a:r>
            <a:r>
              <a:rPr lang="el-GR" sz="1600" dirty="0"/>
              <a:t>που θα πρέπει να χρησιμοποιηθεί για κάθε έργο ενεργειακής ανακαίνισης, </a:t>
            </a:r>
            <a:r>
              <a:rPr lang="el-GR" sz="1600" dirty="0" smtClean="0"/>
              <a:t>η </a:t>
            </a:r>
            <a:r>
              <a:rPr lang="en-US" sz="1600" dirty="0"/>
              <a:t>ASSISTAL</a:t>
            </a:r>
            <a:r>
              <a:rPr lang="el-GR" sz="1600" dirty="0"/>
              <a:t> έχει αναπτύξει μια μεθοδολογία εργασίας που χωρίζεται στις ακόλουθες δύο φάσεις</a:t>
            </a:r>
            <a:r>
              <a:rPr lang="el-GR" sz="1600" dirty="0" smtClean="0"/>
              <a:t>.</a:t>
            </a:r>
            <a:endParaRPr lang="en-US" sz="1600" dirty="0"/>
          </a:p>
        </p:txBody>
      </p:sp>
      <p:pic>
        <p:nvPicPr>
          <p:cNvPr id="7" name="Diagramma 1"/>
          <p:cNvPicPr/>
          <p:nvPr/>
        </p:nvPicPr>
        <p:blipFill>
          <a:blip r:embed="rId3">
            <a:extLst>
              <a:ext uri="{28A0092B-C50C-407E-A947-70E740481C1C}">
                <a14:useLocalDpi xmlns:a14="http://schemas.microsoft.com/office/drawing/2010/main" val="0"/>
              </a:ext>
            </a:extLst>
          </a:blip>
          <a:srcRect/>
          <a:stretch>
            <a:fillRect/>
          </a:stretch>
        </p:blipFill>
        <p:spPr bwMode="auto">
          <a:xfrm>
            <a:off x="2168778" y="2276872"/>
            <a:ext cx="4752340" cy="3275330"/>
          </a:xfrm>
          <a:prstGeom prst="rect">
            <a:avLst/>
          </a:prstGeom>
          <a:noFill/>
          <a:ln>
            <a:noFill/>
          </a:ln>
        </p:spPr>
      </p:pic>
    </p:spTree>
    <p:extLst>
      <p:ext uri="{BB962C8B-B14F-4D97-AF65-F5344CB8AC3E}">
        <p14:creationId xmlns:p14="http://schemas.microsoft.com/office/powerpoint/2010/main" val="14850980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28</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a:t>
            </a:r>
            <a:r>
              <a:rPr lang="el-GR" sz="2800" dirty="0" smtClean="0"/>
              <a:t>ΑΠΟΔΟΣΗΣ</a:t>
            </a:r>
            <a:endParaRPr lang="el-GR" sz="2800" dirty="0"/>
          </a:p>
          <a:p>
            <a:pPr algn="just"/>
            <a:r>
              <a:rPr lang="el-GR" sz="2400" cap="small" dirty="0" err="1" smtClean="0"/>
              <a:t>μεθοδολογια</a:t>
            </a:r>
            <a:r>
              <a:rPr lang="en-GB" sz="2400" cap="small" dirty="0" smtClean="0"/>
              <a:t>: </a:t>
            </a:r>
            <a:r>
              <a:rPr lang="el-GR" sz="2400" cap="small" dirty="0" err="1" smtClean="0"/>
              <a:t>φαση</a:t>
            </a:r>
            <a:r>
              <a:rPr lang="el-GR" sz="2400" cap="small" dirty="0" smtClean="0"/>
              <a:t> 1</a:t>
            </a:r>
            <a:endParaRPr lang="en-US" sz="2400" dirty="0"/>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
        <p:nvSpPr>
          <p:cNvPr id="9" name="Text Box 72"/>
          <p:cNvSpPr txBox="1">
            <a:spLocks noChangeArrowheads="1"/>
          </p:cNvSpPr>
          <p:nvPr/>
        </p:nvSpPr>
        <p:spPr bwMode="auto">
          <a:xfrm>
            <a:off x="350820" y="1124744"/>
            <a:ext cx="8407029" cy="502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marL="285750" indent="-285750" algn="just">
              <a:buFont typeface="Wingdings" pitchFamily="2" charset="2"/>
              <a:buChar char="q"/>
            </a:pPr>
            <a:r>
              <a:rPr lang="el-GR" sz="1600" dirty="0" smtClean="0"/>
              <a:t>Στην </a:t>
            </a:r>
            <a:r>
              <a:rPr lang="el-GR" sz="1600" dirty="0"/>
              <a:t>πρώτη φάση, προκειμένου να καθοριστεί το πιθανό σενάριο είναι απαραίτητο να αποκτηθούν, για κάθε δήμο, τα ισχύοντα δεδομένα του Δήμου και ιδίως, τα δεδομένα σχετικά με την ισχύουσα νομοθετική και πολιτική κατάσταση, τις οικονομικές συνθήκες, τις πιθανές πηγές χρηματοδότησης, και, τέλος, τα τεχνικά και οικονομικά χαρακτηριστικά των μέτρων ενεργειακής απόδοσης όπως αυτά έχουν σχεδιαστεί. </a:t>
            </a:r>
            <a:endParaRPr lang="en-US" sz="1600" dirty="0"/>
          </a:p>
          <a:p>
            <a:pPr marL="285750" indent="-285750" algn="just">
              <a:buFont typeface="Wingdings" pitchFamily="2" charset="2"/>
              <a:buChar char="q"/>
            </a:pPr>
            <a:r>
              <a:rPr lang="el-GR" sz="1600" dirty="0"/>
              <a:t>Ο στόχος αυτής της πρώτης φάσης είναι να επαληθεύσει την ύπαρξη των ελάχιστων προϋποθέσεων που θα συνδράμουν ώστε τα προτεινόμενα έργα να αποτελέσουν αντικείμενο μιας συμφωνία μεταξύ δημόσιου και ιδιωτικού τομέα μέσω των εργαλείων της EPC σύμβασης και τη χρηματοδότηση από τρίτους (ΧΑΤ), σύμφωνα με τις πρότυπες συνθήκες της αγοράς; όπου αυτό δεν συμβαίνει οι τρόποι και τα εργαλεία για να δημιουργηθούν τέτοιες συνθήκες προσδιορίζονται. </a:t>
            </a:r>
            <a:endParaRPr lang="en-US" sz="1600" dirty="0"/>
          </a:p>
          <a:p>
            <a:pPr marL="285750" indent="-285750" algn="just">
              <a:buFont typeface="Wingdings" pitchFamily="2" charset="2"/>
              <a:buChar char="q"/>
            </a:pPr>
            <a:r>
              <a:rPr lang="el-GR" sz="1600" dirty="0"/>
              <a:t>Στην πραγματικότητα, </a:t>
            </a:r>
            <a:r>
              <a:rPr lang="el-GR" sz="1600" dirty="0" smtClean="0"/>
              <a:t>όταν</a:t>
            </a:r>
            <a:r>
              <a:rPr lang="el-GR" sz="1600" dirty="0"/>
              <a:t> </a:t>
            </a:r>
            <a:r>
              <a:rPr lang="el-GR" sz="1600" dirty="0" smtClean="0"/>
              <a:t>υπάρχει επιθυμία </a:t>
            </a:r>
            <a:r>
              <a:rPr lang="el-GR" sz="1600" dirty="0"/>
              <a:t>να ανατεθεί το έργο σε εξωτερικό συνεργάτη, ΕΕΥ ή ανάδοχο, πρέπει να διασφαλιστεί και ότι το έργο μπορεί να αποφέρει θετικά σε αυτά τα δύο νέα θέματα και επομένως να εξασφαλιστεί ότι τα περιθώρια του σχεδίου και οι δείκτες που ποικίλουν από εταιρεία σε εταιρεία και από αγορά σε αγορά θα εκπροσωπούνται από τον δείκτη της αξίας και των ταμειακών ροών (Συντελεστή εσωτερικής απόδοσης - </a:t>
            </a:r>
            <a:r>
              <a:rPr lang="en-GB" sz="1600" dirty="0"/>
              <a:t>IRR</a:t>
            </a:r>
            <a:r>
              <a:rPr lang="el-GR" sz="1600" dirty="0"/>
              <a:t>). Οι δείκτες αυτοί επηρεάζονται σαφώς από το κόστος σε χρηματικές μονάδες που απαιτείται για να στηριχθεί η εταιρεία να διεκπεραιώσει το έργο και έχει πρόσβαση σε εξωτερική χρηματοδότηση ή χρηματοδότηση με ίδια κεφάλαια. Εάν δεν μπορούν να ικανοποιηθούν οι δείκτες αυτοί, τότε είναι απαραίτητο το έργο να φέρει χαρακτηριστικά ελάχιστων μισθωμάτων</a:t>
            </a:r>
            <a:r>
              <a:rPr lang="el-GR" sz="1600" dirty="0" smtClean="0"/>
              <a:t>.</a:t>
            </a:r>
            <a:endParaRPr lang="en-US" sz="1600" dirty="0"/>
          </a:p>
        </p:txBody>
      </p:sp>
    </p:spTree>
    <p:extLst>
      <p:ext uri="{BB962C8B-B14F-4D97-AF65-F5344CB8AC3E}">
        <p14:creationId xmlns:p14="http://schemas.microsoft.com/office/powerpoint/2010/main" val="24600061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29</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p>
          <a:p>
            <a:pPr algn="just"/>
            <a:r>
              <a:rPr lang="el-GR" sz="2400" cap="small" dirty="0" err="1"/>
              <a:t>μεθοδολογια</a:t>
            </a:r>
            <a:r>
              <a:rPr lang="en-GB" sz="2400" cap="small" dirty="0"/>
              <a:t>: </a:t>
            </a:r>
            <a:r>
              <a:rPr lang="el-GR" sz="2400" cap="small" dirty="0" err="1"/>
              <a:t>φαση</a:t>
            </a:r>
            <a:r>
              <a:rPr lang="el-GR" sz="2400" cap="small" dirty="0"/>
              <a:t> 1</a:t>
            </a:r>
            <a:endParaRPr lang="en-US" sz="2400" dirty="0"/>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
        <p:nvSpPr>
          <p:cNvPr id="9" name="Text Box 72"/>
          <p:cNvSpPr txBox="1">
            <a:spLocks noChangeArrowheads="1"/>
          </p:cNvSpPr>
          <p:nvPr/>
        </p:nvSpPr>
        <p:spPr bwMode="auto">
          <a:xfrm>
            <a:off x="341434" y="1124744"/>
            <a:ext cx="8407029" cy="428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marL="285750" indent="-285750" algn="just">
              <a:buFont typeface="Wingdings" pitchFamily="2" charset="2"/>
              <a:buChar char="q"/>
            </a:pPr>
            <a:r>
              <a:rPr lang="el-GR" sz="1600" dirty="0" smtClean="0"/>
              <a:t>Σε </a:t>
            </a:r>
            <a:r>
              <a:rPr lang="el-GR" sz="1600" dirty="0"/>
              <a:t>αυτό το σημείο, αν υπάρχουν οι οικονομικές προϋποθέσεις υλοποίησης σε κανονικές συνθήκες, τότε είναι δυνατόν καθοριστεί το Σενάριο Αναφοράς. Σε αντίθετη περίπτωση, είναι αναγκαίο να ληφθούν υπόψη οι παρεμβάσεις αμιγώς οικονομικής φύσεως που μπορούν να μειώσουν τις επενδύσεις, όπως η άμεση χρηματοδότηση από το δήμο, η διαθεσιμότητα πρωτοβουλιών, η προσφυγή σε χρηματοδότηση με ευνοϊκούς όρους, κ.λπ., προκειμένου να προσδιοριστεί μια οικονομικά εφικτή </a:t>
            </a:r>
            <a:r>
              <a:rPr lang="el-GR" sz="1600" dirty="0" smtClean="0"/>
              <a:t>λύση.</a:t>
            </a:r>
            <a:endParaRPr lang="en-US" sz="1600" dirty="0" smtClean="0"/>
          </a:p>
          <a:p>
            <a:pPr marL="285750" indent="-285750" algn="just">
              <a:buFont typeface="Wingdings" pitchFamily="2" charset="2"/>
              <a:buChar char="q"/>
            </a:pPr>
            <a:r>
              <a:rPr lang="el-GR" sz="1600" dirty="0" smtClean="0"/>
              <a:t>Σε </a:t>
            </a:r>
            <a:r>
              <a:rPr lang="el-GR" sz="1600" dirty="0"/>
              <a:t>αυτή τη φάση υπήρξε μια συνεχής ανταλλαγή πληροφοριών με τους δήμους και τους σχεδιαστές έτσι ώστε να διαμοιραστούν οι επιλογές και να αποκτηθούν πρόσθετες πληροφορίες προκειμένου να χαρακτηριστεί όσο το δυνατόν καλύτερα το πολιτικό, κοινωνικό, οικονομικό πλαίσιο, καθώς και να καθοριστεί το «Σενάριο Αναφοράς». </a:t>
            </a:r>
            <a:endParaRPr lang="en-US" sz="1600" dirty="0"/>
          </a:p>
          <a:p>
            <a:pPr marL="285750" indent="-285750" algn="just">
              <a:buFont typeface="Wingdings" pitchFamily="2" charset="2"/>
              <a:buChar char="q"/>
            </a:pPr>
            <a:r>
              <a:rPr lang="el-GR" sz="1600" dirty="0"/>
              <a:t>Αφού ορίστηκαν οι αναγκαίες δράσεις για τη βελτίωση των οικονομικών πτυχών του έργου, ένας έλεγχος κατά το μέγιστο δυνατό έχει πραγματοποιηθεί και σε ορισμένες περιπτώσεις πιθανές εναλλακτικές ή / και πρόσθετες λύσεις προτείνονται. </a:t>
            </a:r>
            <a:endParaRPr lang="en-US" sz="1600" dirty="0"/>
          </a:p>
          <a:p>
            <a:pPr marL="285750" indent="-285750" algn="just">
              <a:buFont typeface="Wingdings" pitchFamily="2" charset="2"/>
              <a:buChar char="q"/>
            </a:pPr>
            <a:r>
              <a:rPr lang="el-GR" sz="1600" dirty="0"/>
              <a:t>Επομένως έχει ήδη οριστεί το σενάριο αναφοράς βάσει του οποίου ο δήμος θα πρέπει να επιλέγει τη μορφή της σύμβασης που θα χρησιμοποιηθεί για την υλοποίηση του έργου και το είδος της EPC σύμβασης ως το καταλληλότερο μεταξύ εκείνων που χρησιμοποιούνται συνήθως.</a:t>
            </a:r>
            <a:endParaRPr lang="en-US" sz="1600" dirty="0"/>
          </a:p>
        </p:txBody>
      </p:sp>
    </p:spTree>
    <p:extLst>
      <p:ext uri="{BB962C8B-B14F-4D97-AF65-F5344CB8AC3E}">
        <p14:creationId xmlns:p14="http://schemas.microsoft.com/office/powerpoint/2010/main" val="38626362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3</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smtClean="0"/>
              <a:t>Ευρωπαϊκές οδηγίες για την ενεργειακή απόδοση</a:t>
            </a:r>
            <a:endParaRPr lang="en-US" sz="2800" dirty="0"/>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graphicFrame>
        <p:nvGraphicFramePr>
          <p:cNvPr id="2" name="Tabella 1"/>
          <p:cNvGraphicFramePr>
            <a:graphicFrameLocks noGrp="1"/>
          </p:cNvGraphicFramePr>
          <p:nvPr>
            <p:extLst>
              <p:ext uri="{D42A27DB-BD31-4B8C-83A1-F6EECF244321}">
                <p14:modId xmlns:p14="http://schemas.microsoft.com/office/powerpoint/2010/main" val="3846343055"/>
              </p:ext>
            </p:extLst>
          </p:nvPr>
        </p:nvGraphicFramePr>
        <p:xfrm>
          <a:off x="251520" y="1268760"/>
          <a:ext cx="8640960" cy="5273040"/>
        </p:xfrm>
        <a:graphic>
          <a:graphicData uri="http://schemas.openxmlformats.org/drawingml/2006/table">
            <a:tbl>
              <a:tblPr firstRow="1" bandRow="1">
                <a:tableStyleId>{69CF1AB2-1976-4502-BF36-3FF5EA218861}</a:tableStyleId>
              </a:tblPr>
              <a:tblGrid>
                <a:gridCol w="3384376"/>
                <a:gridCol w="5256584"/>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smtClean="0">
                          <a:solidFill>
                            <a:srgbClr val="0765AF"/>
                          </a:solidFill>
                          <a:latin typeface="+mn-lt"/>
                          <a:ea typeface="Verdana" panose="020B0604030504040204" pitchFamily="34" charset="0"/>
                          <a:cs typeface="Verdana" panose="020B0604030504040204" pitchFamily="34" charset="0"/>
                        </a:rPr>
                        <a:t>Η Οδηγία 2006 /32/ΕΕ για την ενεργειακή απόδοση και χρήση των ενεργειακών υπηρεσιών</a:t>
                      </a:r>
                      <a:endParaRPr lang="it-IT" sz="1800" b="1" dirty="0" smtClean="0">
                        <a:solidFill>
                          <a:srgbClr val="0765AF"/>
                        </a:solidFill>
                        <a:latin typeface="+mn-lt"/>
                        <a:ea typeface="Verdana" panose="020B0604030504040204" pitchFamily="34" charset="0"/>
                        <a:cs typeface="Verdana" panose="020B060403050404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b="0" i="1" kern="1200" dirty="0" smtClean="0">
                          <a:solidFill>
                            <a:srgbClr val="0765AF"/>
                          </a:solidFill>
                          <a:latin typeface="+mn-lt"/>
                          <a:ea typeface="Verdana" panose="020B0604030504040204" pitchFamily="34" charset="0"/>
                          <a:cs typeface="Verdana" panose="020B0604030504040204" pitchFamily="34" charset="0"/>
                        </a:rPr>
                        <a:t>Εισαγωγή</a:t>
                      </a:r>
                      <a:r>
                        <a:rPr lang="el-GR" sz="1600" b="0" i="1" kern="1200" baseline="0" dirty="0" smtClean="0">
                          <a:solidFill>
                            <a:srgbClr val="0765AF"/>
                          </a:solidFill>
                          <a:latin typeface="+mn-lt"/>
                          <a:ea typeface="Verdana" panose="020B0604030504040204" pitchFamily="34" charset="0"/>
                          <a:cs typeface="Verdana" panose="020B0604030504040204" pitchFamily="34" charset="0"/>
                        </a:rPr>
                        <a:t> στις</a:t>
                      </a:r>
                      <a:r>
                        <a:rPr lang="el-GR" sz="1600" b="0" i="1" kern="1200" dirty="0" smtClean="0">
                          <a:solidFill>
                            <a:srgbClr val="0765AF"/>
                          </a:solidFill>
                          <a:latin typeface="+mn-lt"/>
                          <a:ea typeface="Verdana" panose="020B0604030504040204" pitchFamily="34" charset="0"/>
                          <a:cs typeface="Verdana" panose="020B0604030504040204" pitchFamily="34" charset="0"/>
                        </a:rPr>
                        <a:t> συμβάσεις Ενεργειακής Απόδοσης – (EPC), του εργαλείου χρηματοδότησης από τρίτους (ΧΑΤ) και του σχήματος</a:t>
                      </a:r>
                      <a:r>
                        <a:rPr lang="el-GR" sz="1600" b="0" i="1" kern="1200" baseline="0" dirty="0" smtClean="0">
                          <a:solidFill>
                            <a:srgbClr val="0765AF"/>
                          </a:solidFill>
                          <a:latin typeface="+mn-lt"/>
                          <a:ea typeface="Verdana" panose="020B0604030504040204" pitchFamily="34" charset="0"/>
                          <a:cs typeface="Verdana" panose="020B0604030504040204" pitchFamily="34" charset="0"/>
                        </a:rPr>
                        <a:t> των </a:t>
                      </a:r>
                      <a:r>
                        <a:rPr lang="el-GR" sz="1600" b="0" i="1" kern="1200" dirty="0" smtClean="0">
                          <a:solidFill>
                            <a:srgbClr val="0765AF"/>
                          </a:solidFill>
                          <a:latin typeface="+mn-lt"/>
                          <a:ea typeface="Verdana" panose="020B0604030504040204" pitchFamily="34" charset="0"/>
                          <a:cs typeface="Verdana" panose="020B0604030504040204" pitchFamily="34" charset="0"/>
                        </a:rPr>
                        <a:t>Εταιρειών Ενεργειακών Υπηρεσιών.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b="0" i="1" kern="1200" dirty="0" smtClean="0">
                          <a:solidFill>
                            <a:srgbClr val="0765AF"/>
                          </a:solidFill>
                          <a:latin typeface="+mn-lt"/>
                          <a:ea typeface="Verdana" panose="020B0604030504040204" pitchFamily="34" charset="0"/>
                          <a:cs typeface="Verdana" panose="020B0604030504040204" pitchFamily="34" charset="0"/>
                        </a:rPr>
                        <a:t>Η οδηγία αναθέτει έναν υποδειγματικό ρόλο στις δημόσιες διοικήσεις (άρθρο 5) και προβλέπει</a:t>
                      </a:r>
                      <a:r>
                        <a:rPr lang="el-GR" sz="1600" b="0" i="1" kern="1200" baseline="0" dirty="0" smtClean="0">
                          <a:solidFill>
                            <a:srgbClr val="0765AF"/>
                          </a:solidFill>
                          <a:latin typeface="+mn-lt"/>
                          <a:ea typeface="Verdana" panose="020B0604030504040204" pitchFamily="34" charset="0"/>
                          <a:cs typeface="Verdana" panose="020B0604030504040204" pitchFamily="34" charset="0"/>
                        </a:rPr>
                        <a:t> </a:t>
                      </a:r>
                      <a:r>
                        <a:rPr lang="el-GR" sz="1600" b="0" i="1" kern="1200" dirty="0" smtClean="0">
                          <a:solidFill>
                            <a:srgbClr val="0765AF"/>
                          </a:solidFill>
                          <a:latin typeface="+mn-lt"/>
                          <a:ea typeface="Verdana" panose="020B0604030504040204" pitchFamily="34" charset="0"/>
                          <a:cs typeface="Verdana" panose="020B0604030504040204" pitchFamily="34" charset="0"/>
                        </a:rPr>
                        <a:t>τη δημιουργία συστημάτων επαγγελματικής κατάρτισης</a:t>
                      </a:r>
                      <a:r>
                        <a:rPr lang="el-GR" sz="1600" b="0" i="1" kern="1200" baseline="0" dirty="0" smtClean="0">
                          <a:solidFill>
                            <a:srgbClr val="0765AF"/>
                          </a:solidFill>
                          <a:latin typeface="+mn-lt"/>
                          <a:ea typeface="Verdana" panose="020B0604030504040204" pitchFamily="34" charset="0"/>
                          <a:cs typeface="Verdana" panose="020B0604030504040204" pitchFamily="34" charset="0"/>
                        </a:rPr>
                        <a:t> </a:t>
                      </a:r>
                      <a:r>
                        <a:rPr lang="el-GR" sz="1600" b="0" i="1" kern="1200" dirty="0" smtClean="0">
                          <a:solidFill>
                            <a:srgbClr val="0765AF"/>
                          </a:solidFill>
                          <a:latin typeface="+mn-lt"/>
                          <a:ea typeface="Verdana" panose="020B0604030504040204" pitchFamily="34" charset="0"/>
                          <a:cs typeface="Verdana" panose="020B0604030504040204" pitchFamily="34" charset="0"/>
                        </a:rPr>
                        <a:t>για τους </a:t>
                      </a:r>
                      <a:r>
                        <a:rPr lang="el-GR" sz="1600" b="0" i="1" kern="1200" dirty="0" err="1" smtClean="0">
                          <a:solidFill>
                            <a:srgbClr val="0765AF"/>
                          </a:solidFill>
                          <a:latin typeface="+mn-lt"/>
                          <a:ea typeface="Verdana" panose="020B0604030504040204" pitchFamily="34" charset="0"/>
                          <a:cs typeface="Verdana" panose="020B0604030504040204" pitchFamily="34" charset="0"/>
                        </a:rPr>
                        <a:t>παρόχους</a:t>
                      </a:r>
                      <a:r>
                        <a:rPr lang="el-GR" sz="1600" b="0" i="1" kern="1200" dirty="0" smtClean="0">
                          <a:solidFill>
                            <a:srgbClr val="0765AF"/>
                          </a:solidFill>
                          <a:latin typeface="+mn-lt"/>
                          <a:ea typeface="Verdana" panose="020B0604030504040204" pitchFamily="34" charset="0"/>
                          <a:cs typeface="Verdana" panose="020B0604030504040204" pitchFamily="34" charset="0"/>
                        </a:rPr>
                        <a:t> ενεργειακών υπηρεσιών προκειμένου να πληρούν τις προϋποθέσεις της αγοράς ενεργειακών υπηρεσιών (άρθρο 8).</a:t>
                      </a:r>
                      <a:endParaRPr lang="it-IT" sz="1600" b="0" i="1" kern="1200" dirty="0">
                        <a:solidFill>
                          <a:srgbClr val="0765AF"/>
                        </a:solidFill>
                        <a:latin typeface="+mn-lt"/>
                        <a:ea typeface="Verdana" panose="020B0604030504040204" pitchFamily="34" charset="0"/>
                        <a:cs typeface="Verdan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smtClean="0">
                          <a:solidFill>
                            <a:srgbClr val="0765AF"/>
                          </a:solidFill>
                          <a:latin typeface="+mn-lt"/>
                          <a:ea typeface="Verdana" panose="020B0604030504040204" pitchFamily="34" charset="0"/>
                          <a:cs typeface="Verdana" panose="020B0604030504040204" pitchFamily="34" charset="0"/>
                        </a:rPr>
                        <a:t>Η Οδηγία 2010/31/ΕΕ για την ενεργειακή απόδοση των κτιρίων/οικοδομικών</a:t>
                      </a:r>
                      <a:r>
                        <a:rPr lang="el-GR" sz="1800" b="1" baseline="0" dirty="0" smtClean="0">
                          <a:solidFill>
                            <a:srgbClr val="0765AF"/>
                          </a:solidFill>
                          <a:latin typeface="+mn-lt"/>
                          <a:ea typeface="Verdana" panose="020B0604030504040204" pitchFamily="34" charset="0"/>
                          <a:cs typeface="Verdana" panose="020B0604030504040204" pitchFamily="34" charset="0"/>
                        </a:rPr>
                        <a:t> εγκαταστάσεων</a:t>
                      </a:r>
                      <a:endParaRPr lang="it-IT"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b="0" i="1" kern="1200" dirty="0" smtClean="0">
                          <a:solidFill>
                            <a:srgbClr val="0765AF"/>
                          </a:solidFill>
                          <a:latin typeface="+mn-lt"/>
                          <a:ea typeface="Verdana" panose="020B0604030504040204" pitchFamily="34" charset="0"/>
                          <a:cs typeface="Verdana" panose="020B0604030504040204" pitchFamily="34" charset="0"/>
                        </a:rPr>
                        <a:t>Γίνεται εισαγωγή</a:t>
                      </a:r>
                      <a:r>
                        <a:rPr lang="el-GR" sz="1600" b="0" i="1" kern="1200" baseline="0" dirty="0" smtClean="0">
                          <a:solidFill>
                            <a:srgbClr val="0765AF"/>
                          </a:solidFill>
                          <a:latin typeface="+mn-lt"/>
                          <a:ea typeface="Verdana" panose="020B0604030504040204" pitchFamily="34" charset="0"/>
                          <a:cs typeface="Verdana" panose="020B0604030504040204" pitchFamily="34" charset="0"/>
                        </a:rPr>
                        <a:t> στον</a:t>
                      </a:r>
                      <a:r>
                        <a:rPr lang="el-GR" sz="1600" b="0" i="1" kern="1200" dirty="0" smtClean="0">
                          <a:solidFill>
                            <a:srgbClr val="0765AF"/>
                          </a:solidFill>
                          <a:latin typeface="+mn-lt"/>
                          <a:ea typeface="Verdana" panose="020B0604030504040204" pitchFamily="34" charset="0"/>
                          <a:cs typeface="Verdana" panose="020B0604030504040204" pitchFamily="34" charset="0"/>
                        </a:rPr>
                        <a:t> ορισμό του</a:t>
                      </a:r>
                      <a:r>
                        <a:rPr lang="el-GR" sz="1600" b="0" i="1" kern="1200" baseline="0" dirty="0" smtClean="0">
                          <a:solidFill>
                            <a:srgbClr val="0765AF"/>
                          </a:solidFill>
                          <a:latin typeface="+mn-lt"/>
                          <a:ea typeface="Verdana" panose="020B0604030504040204" pitchFamily="34" charset="0"/>
                          <a:cs typeface="Verdana" panose="020B0604030504040204" pitchFamily="34" charset="0"/>
                        </a:rPr>
                        <a:t> </a:t>
                      </a:r>
                      <a:r>
                        <a:rPr lang="el-GR" sz="1600" b="0" i="1" kern="1200" dirty="0" smtClean="0">
                          <a:solidFill>
                            <a:srgbClr val="0765AF"/>
                          </a:solidFill>
                          <a:latin typeface="+mn-lt"/>
                          <a:ea typeface="Verdana" panose="020B0604030504040204" pitchFamily="34" charset="0"/>
                          <a:cs typeface="Verdana" panose="020B0604030504040204" pitchFamily="34" charset="0"/>
                        </a:rPr>
                        <a:t>«κτιρίου σχεδόν μηδενικής ενεργειακής</a:t>
                      </a:r>
                      <a:r>
                        <a:rPr lang="el-GR" sz="1600" b="0" i="1" kern="1200" baseline="0" dirty="0" smtClean="0">
                          <a:solidFill>
                            <a:srgbClr val="0765AF"/>
                          </a:solidFill>
                          <a:latin typeface="+mn-lt"/>
                          <a:ea typeface="Verdana" panose="020B0604030504040204" pitchFamily="34" charset="0"/>
                          <a:cs typeface="Verdana" panose="020B0604030504040204" pitchFamily="34" charset="0"/>
                        </a:rPr>
                        <a:t> </a:t>
                      </a:r>
                      <a:r>
                        <a:rPr lang="el-GR" sz="1600" b="0" i="1" kern="1200" dirty="0" smtClean="0">
                          <a:solidFill>
                            <a:srgbClr val="0765AF"/>
                          </a:solidFill>
                          <a:latin typeface="+mn-lt"/>
                          <a:ea typeface="Verdana" panose="020B0604030504040204" pitchFamily="34" charset="0"/>
                          <a:cs typeface="Verdana" panose="020B0604030504040204" pitchFamily="34" charset="0"/>
                        </a:rPr>
                        <a:t>κατανάλωσης»:</a:t>
                      </a:r>
                      <a:endParaRPr lang="it-IT" sz="1600" b="0" i="1" kern="1200" dirty="0">
                        <a:solidFill>
                          <a:srgbClr val="0765AF"/>
                        </a:solidFill>
                        <a:latin typeface="+mn-lt"/>
                        <a:ea typeface="Verdana" panose="020B0604030504040204" pitchFamily="34" charset="0"/>
                        <a:cs typeface="Verdana" panose="020B060403050404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smtClean="0">
                          <a:solidFill>
                            <a:srgbClr val="0765AF"/>
                          </a:solidFill>
                          <a:latin typeface="+mn-lt"/>
                          <a:ea typeface="Verdana" panose="020B0604030504040204" pitchFamily="34" charset="0"/>
                          <a:cs typeface="Verdana" panose="020B0604030504040204" pitchFamily="34" charset="0"/>
                        </a:rPr>
                        <a:t>Η οδηγία 2012/27/ΕΕ για την ενεργειακή απόδοση</a:t>
                      </a:r>
                      <a:endParaRPr lang="it-IT"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b="0" i="1" kern="1200" dirty="0" smtClean="0">
                          <a:solidFill>
                            <a:srgbClr val="0765AF"/>
                          </a:solidFill>
                          <a:latin typeface="+mn-lt"/>
                          <a:ea typeface="Verdana" panose="020B0604030504040204" pitchFamily="34" charset="0"/>
                          <a:cs typeface="Verdana" panose="020B0604030504040204" pitchFamily="34" charset="0"/>
                        </a:rPr>
                        <a:t>Επίσης, η παρούσα οδηγία ενθαρρύνει τη χρήση των συμβάσεων EPC για τον καθορισμό των ελάχιστων απαιτήσεων που πρέπει να έχουν οι εν λόγω συμβάσεις (ΠΑΡΑΡΤΗΜΑ XIII "Ελάχιστα στοιχεία που πρέπει να περιλαμβάνονται στις συμβάσεις ενεργειακής απόδοσης με το δημόσιο τομέα ή των αντίστοιχων προδιαγραφών για τις προσφορές»).</a:t>
                      </a:r>
                      <a:endParaRPr lang="it-IT" sz="1600" b="0" i="1" kern="1200" dirty="0">
                        <a:solidFill>
                          <a:srgbClr val="0765AF"/>
                        </a:solidFill>
                        <a:latin typeface="+mn-lt"/>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p14="http://schemas.microsoft.com/office/powerpoint/2010/main" val="34000590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30</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p>
          <a:p>
            <a:pPr algn="just"/>
            <a:r>
              <a:rPr lang="el-GR" sz="2400" cap="small" dirty="0" err="1"/>
              <a:t>μεθοδολογια</a:t>
            </a:r>
            <a:r>
              <a:rPr lang="en-GB" sz="2400" cap="small" dirty="0"/>
              <a:t>: </a:t>
            </a:r>
            <a:r>
              <a:rPr lang="el-GR" sz="2400" cap="small" dirty="0" err="1"/>
              <a:t>φαση</a:t>
            </a:r>
            <a:r>
              <a:rPr lang="el-GR" sz="2400" cap="small" dirty="0"/>
              <a:t> </a:t>
            </a:r>
            <a:r>
              <a:rPr lang="el-GR" sz="2400" cap="small" dirty="0" smtClean="0"/>
              <a:t>1</a:t>
            </a:r>
            <a:r>
              <a:rPr lang="en-US" sz="2400" cap="small" dirty="0" smtClean="0"/>
              <a:t> </a:t>
            </a:r>
            <a:endParaRPr lang="en-US" sz="2400" dirty="0"/>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pic>
        <p:nvPicPr>
          <p:cNvPr id="7" name="Immagine 6"/>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96752"/>
            <a:ext cx="7272808" cy="5256584"/>
          </a:xfrm>
          <a:prstGeom prst="rect">
            <a:avLst/>
          </a:prstGeom>
          <a:noFill/>
        </p:spPr>
      </p:pic>
    </p:spTree>
    <p:extLst>
      <p:ext uri="{BB962C8B-B14F-4D97-AF65-F5344CB8AC3E}">
        <p14:creationId xmlns:p14="http://schemas.microsoft.com/office/powerpoint/2010/main" val="34116673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31</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p>
          <a:p>
            <a:pPr algn="just"/>
            <a:r>
              <a:rPr lang="el-GR" sz="2400" cap="small" dirty="0" err="1"/>
              <a:t>μεθοδολογια</a:t>
            </a:r>
            <a:r>
              <a:rPr lang="en-GB" sz="2400" cap="small" dirty="0"/>
              <a:t>: </a:t>
            </a:r>
            <a:r>
              <a:rPr lang="el-GR" sz="2400" cap="small" dirty="0" err="1"/>
              <a:t>φαση</a:t>
            </a:r>
            <a:r>
              <a:rPr lang="el-GR" sz="2400" cap="small" dirty="0"/>
              <a:t> </a:t>
            </a:r>
            <a:r>
              <a:rPr lang="el-GR" sz="2400" cap="small" dirty="0" smtClean="0"/>
              <a:t>2</a:t>
            </a:r>
            <a:endParaRPr lang="en-US" sz="2400" dirty="0"/>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
        <p:nvSpPr>
          <p:cNvPr id="9" name="Text Box 72"/>
          <p:cNvSpPr txBox="1">
            <a:spLocks noChangeArrowheads="1"/>
          </p:cNvSpPr>
          <p:nvPr/>
        </p:nvSpPr>
        <p:spPr bwMode="auto">
          <a:xfrm>
            <a:off x="350820" y="1124744"/>
            <a:ext cx="8407029" cy="83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marL="285750" indent="-285750" algn="just">
              <a:buFont typeface="Wingdings" pitchFamily="2" charset="2"/>
              <a:buChar char="q"/>
            </a:pPr>
            <a:r>
              <a:rPr lang="el-GR" sz="1600" dirty="0"/>
              <a:t>Στη δεύτερη φάση, σύμφωνα με το σενάριο αναφοράς που έχει κοινοποιηθεί και με βάση τα χαρακτηριστικά του κάθε έργου που αναπτύχθηκαν, αναγνωρίζεται ο τύπος της EPC σύμβασης που είναι καταλληλότερη για να εφαρμοστεί σε κάθε </a:t>
            </a:r>
            <a:r>
              <a:rPr lang="el-GR" sz="1600" dirty="0" smtClean="0"/>
              <a:t>περίσταση. </a:t>
            </a:r>
            <a:endParaRPr lang="en-US" sz="1600" dirty="0"/>
          </a:p>
        </p:txBody>
      </p:sp>
      <p:pic>
        <p:nvPicPr>
          <p:cNvPr id="7" name="Immagin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4951" y="1960104"/>
            <a:ext cx="5433353" cy="4514499"/>
          </a:xfrm>
          <a:prstGeom prst="rect">
            <a:avLst/>
          </a:prstGeom>
          <a:noFill/>
        </p:spPr>
      </p:pic>
    </p:spTree>
    <p:extLst>
      <p:ext uri="{BB962C8B-B14F-4D97-AF65-F5344CB8AC3E}">
        <p14:creationId xmlns:p14="http://schemas.microsoft.com/office/powerpoint/2010/main" val="31980174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32</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p>
          <a:p>
            <a:pPr algn="just"/>
            <a:r>
              <a:rPr lang="el-GR" sz="2400" cap="small" dirty="0" err="1"/>
              <a:t>μεθοδολογια</a:t>
            </a:r>
            <a:r>
              <a:rPr lang="en-GB" sz="2400" cap="small" dirty="0"/>
              <a:t>: </a:t>
            </a:r>
            <a:r>
              <a:rPr lang="el-GR" sz="2400" cap="small" dirty="0" err="1"/>
              <a:t>φαση</a:t>
            </a:r>
            <a:r>
              <a:rPr lang="el-GR" sz="2400" cap="small" dirty="0"/>
              <a:t> 2</a:t>
            </a:r>
            <a:endParaRPr lang="en-US" sz="2400" dirty="0"/>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
        <p:nvSpPr>
          <p:cNvPr id="9" name="Text Box 72"/>
          <p:cNvSpPr txBox="1">
            <a:spLocks noChangeArrowheads="1"/>
          </p:cNvSpPr>
          <p:nvPr/>
        </p:nvSpPr>
        <p:spPr bwMode="auto">
          <a:xfrm>
            <a:off x="341434" y="1124744"/>
            <a:ext cx="8407029" cy="379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marL="342900" indent="-342900" algn="just">
              <a:buFont typeface="Wingdings" panose="05000000000000000000" pitchFamily="2" charset="2"/>
              <a:buChar char="q"/>
            </a:pPr>
            <a:r>
              <a:rPr lang="el-GR" sz="1600" dirty="0"/>
              <a:t>Η επιλογή του τύπου της σύμβασης παρέχει μια πρώτη αναγνώριση των σημαντικότερων πτυχών/οπτικών και δεσμεύσεων του κάθε σεναρίου και έτσι παρέχεται μια έγκαιρη εκτίμηση των επιπτώσεων που θα έχει κάθε μια από αυτές τις πτυχές σε καθένα ενιαίο τύπο της σύμβασης (για παράδειγμα, η αδυναμία ενός Δήμου για την άμεση χρηματοδότηση της ενεργειακής αναβάθμισης αυτόματα αποκλείει όλα εκείνα τα είδη συμβάσεων που προβλέπουν άμεσες επενδύσεις του δήμου με τη βοήθεια του οργάνου ΧΑΤ). </a:t>
            </a:r>
            <a:endParaRPr lang="en-US" sz="1600" dirty="0"/>
          </a:p>
          <a:p>
            <a:pPr marL="285750" indent="-285750" algn="just">
              <a:buFont typeface="Wingdings" pitchFamily="2" charset="2"/>
              <a:buChar char="q"/>
            </a:pPr>
            <a:endParaRPr lang="en-US" sz="1600" dirty="0"/>
          </a:p>
          <a:p>
            <a:pPr marL="285750" indent="-285750" algn="just">
              <a:buFont typeface="Wingdings" pitchFamily="2" charset="2"/>
              <a:buChar char="q"/>
            </a:pPr>
            <a:r>
              <a:rPr lang="el-GR" sz="1600" dirty="0"/>
              <a:t>Για τον προσδιορισμό των σημαντικών θεμάτων ένας πίνακας δημιουργήθηκε και απαριθμεί τις κύριες πτυχές που χαρακτηρίζουν ένα σενάριο αναφοράς. Φυσικά, αυτές οι πτυχές δεν είναι εξαντλητικές και δεν ισχύουν πάντα.</a:t>
            </a:r>
            <a:endParaRPr lang="en-US" sz="1600" dirty="0"/>
          </a:p>
          <a:p>
            <a:pPr marL="285750" indent="-285750" algn="just">
              <a:buFont typeface="Wingdings" pitchFamily="2" charset="2"/>
              <a:buChar char="q"/>
            </a:pPr>
            <a:endParaRPr lang="en-US" sz="1600" dirty="0" smtClean="0"/>
          </a:p>
          <a:p>
            <a:pPr marL="285750" indent="-285750" algn="just">
              <a:buFont typeface="Wingdings" pitchFamily="2" charset="2"/>
              <a:buChar char="q"/>
            </a:pPr>
            <a:r>
              <a:rPr lang="el-GR" sz="1600" dirty="0"/>
              <a:t>Αυτές οι σημαντικές πτυχές συσχετίζονται με το είδος της EPC σύμβασης που ορίζεται στο παραδοτέο 3.5 για την ακριβή αξιολόγηση των επιπτώσεων που θα έχει κάθε αξιόλογη πτυχή στο κάθε είδος της σύμβασης.</a:t>
            </a:r>
            <a:endParaRPr lang="en-US" sz="1600" dirty="0"/>
          </a:p>
          <a:p>
            <a:pPr marL="285750" indent="-285750" algn="just">
              <a:buFont typeface="Wingdings" pitchFamily="2" charset="2"/>
              <a:buChar char="q"/>
            </a:pPr>
            <a:endParaRPr lang="en-US" sz="1600" dirty="0"/>
          </a:p>
        </p:txBody>
      </p:sp>
    </p:spTree>
    <p:extLst>
      <p:ext uri="{BB962C8B-B14F-4D97-AF65-F5344CB8AC3E}">
        <p14:creationId xmlns:p14="http://schemas.microsoft.com/office/powerpoint/2010/main" val="27080146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33</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p>
          <a:p>
            <a:pPr algn="just"/>
            <a:r>
              <a:rPr lang="el-GR" sz="2400" cap="small" dirty="0" err="1"/>
              <a:t>μεθοδολογια</a:t>
            </a:r>
            <a:r>
              <a:rPr lang="en-GB" sz="2400" cap="small" dirty="0"/>
              <a:t>: </a:t>
            </a:r>
            <a:r>
              <a:rPr lang="el-GR" sz="2400" cap="small" dirty="0" err="1"/>
              <a:t>φαση</a:t>
            </a:r>
            <a:r>
              <a:rPr lang="el-GR" sz="2400" cap="small" dirty="0"/>
              <a:t> </a:t>
            </a:r>
            <a:r>
              <a:rPr lang="el-GR" sz="2400" cap="small" dirty="0" smtClean="0"/>
              <a:t>2</a:t>
            </a:r>
            <a:r>
              <a:rPr lang="en-US" sz="2400" cap="small" dirty="0" smtClean="0"/>
              <a:t> </a:t>
            </a:r>
            <a:endParaRPr lang="en-US" sz="2400" dirty="0"/>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Πίνακας 3"/>
          <p:cNvGraphicFramePr>
            <a:graphicFrameLocks noGrp="1"/>
          </p:cNvGraphicFramePr>
          <p:nvPr>
            <p:extLst>
              <p:ext uri="{D42A27DB-BD31-4B8C-83A1-F6EECF244321}">
                <p14:modId xmlns:p14="http://schemas.microsoft.com/office/powerpoint/2010/main" val="1874220926"/>
              </p:ext>
            </p:extLst>
          </p:nvPr>
        </p:nvGraphicFramePr>
        <p:xfrm>
          <a:off x="323528" y="1196750"/>
          <a:ext cx="8496943" cy="5121038"/>
        </p:xfrm>
        <a:graphic>
          <a:graphicData uri="http://schemas.openxmlformats.org/drawingml/2006/table">
            <a:tbl>
              <a:tblPr firstRow="1" firstCol="1" lastRow="1" lastCol="1" bandRow="1" bandCol="1">
                <a:tableStyleId>{5C22544A-7EE6-4342-B048-85BDC9FD1C3A}</a:tableStyleId>
              </a:tblPr>
              <a:tblGrid>
                <a:gridCol w="3143161"/>
                <a:gridCol w="1422968"/>
                <a:gridCol w="861026"/>
                <a:gridCol w="679905"/>
                <a:gridCol w="679905"/>
                <a:gridCol w="1709978"/>
              </a:tblGrid>
              <a:tr h="239003">
                <a:tc gridSpan="3">
                  <a:txBody>
                    <a:bodyPr/>
                    <a:lstStyle/>
                    <a:p>
                      <a:pPr marL="1396365" marR="985520" algn="ctr">
                        <a:lnSpc>
                          <a:spcPct val="115000"/>
                        </a:lnSpc>
                        <a:spcBef>
                          <a:spcPts val="5"/>
                        </a:spcBef>
                        <a:spcAft>
                          <a:spcPts val="0"/>
                        </a:spcAft>
                      </a:pPr>
                      <a:r>
                        <a:rPr lang="el-GR" sz="1100" dirty="0">
                          <a:effectLst/>
                        </a:rPr>
                        <a:t>ΣΕΝΑΡΙΟ ΑΝΑΦΟΡΑΣ</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45376">
                <a:tc>
                  <a:txBody>
                    <a:bodyPr/>
                    <a:lstStyle/>
                    <a:p>
                      <a:pPr marL="763905" marR="594360" algn="ctr">
                        <a:lnSpc>
                          <a:spcPct val="115000"/>
                        </a:lnSpc>
                        <a:spcBef>
                          <a:spcPts val="575"/>
                        </a:spcBef>
                        <a:spcAft>
                          <a:spcPts val="0"/>
                        </a:spcAft>
                      </a:pPr>
                      <a:r>
                        <a:rPr lang="el-GR" sz="1100">
                          <a:effectLst/>
                        </a:rPr>
                        <a:t>ΒΑΣΙΚΕΣ ΠΤΥΧΕΣ</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970" marR="7620" algn="ctr">
                        <a:lnSpc>
                          <a:spcPct val="115000"/>
                        </a:lnSpc>
                        <a:spcBef>
                          <a:spcPts val="575"/>
                        </a:spcBef>
                        <a:spcAft>
                          <a:spcPts val="0"/>
                        </a:spcAft>
                      </a:pPr>
                      <a:r>
                        <a:rPr lang="el-GR" sz="1100">
                          <a:effectLst/>
                        </a:rPr>
                        <a:t>ΑΞΙΟΛΟΓΗΣΗ</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2065" marR="12700" algn="ctr">
                        <a:lnSpc>
                          <a:spcPct val="115000"/>
                        </a:lnSpc>
                        <a:spcBef>
                          <a:spcPts val="575"/>
                        </a:spcBef>
                        <a:spcAft>
                          <a:spcPts val="0"/>
                        </a:spcAft>
                      </a:pPr>
                      <a:r>
                        <a:rPr lang="el-GR" sz="1100">
                          <a:effectLst/>
                        </a:rPr>
                        <a:t>ΣΗΜΕΙΩΣΗ</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412275">
                <a:tc>
                  <a:txBody>
                    <a:bodyPr/>
                    <a:lstStyle/>
                    <a:p>
                      <a:pPr marL="13970" marR="52705">
                        <a:lnSpc>
                          <a:spcPct val="115000"/>
                        </a:lnSpc>
                        <a:spcBef>
                          <a:spcPts val="60"/>
                        </a:spcBef>
                        <a:spcAft>
                          <a:spcPts val="0"/>
                        </a:spcAft>
                      </a:pPr>
                      <a:r>
                        <a:rPr lang="en-US" sz="1100">
                          <a:effectLst/>
                        </a:rPr>
                        <a:t>Συνολική αξία των επενδύσεων</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 marR="7620" algn="ctr">
                        <a:lnSpc>
                          <a:spcPct val="115000"/>
                        </a:lnSpc>
                        <a:spcBef>
                          <a:spcPts val="60"/>
                        </a:spcBef>
                        <a:spcAft>
                          <a:spcPts val="0"/>
                        </a:spcAft>
                      </a:pPr>
                      <a:r>
                        <a:rPr lang="en-US" sz="1100">
                          <a:effectLst/>
                        </a:rPr>
                        <a:t>"</a:t>
                      </a:r>
                      <a:r>
                        <a:rPr lang="el-GR" sz="1100">
                          <a:effectLst/>
                        </a:rPr>
                        <a:t>Υψηλή</a:t>
                      </a:r>
                      <a:r>
                        <a:rPr lang="en-US" sz="1100">
                          <a:effectLst/>
                        </a:rPr>
                        <a:t>/</a:t>
                      </a:r>
                      <a:r>
                        <a:rPr lang="el-GR" sz="1100">
                          <a:effectLst/>
                        </a:rPr>
                        <a:t>Μεσαία</a:t>
                      </a:r>
                      <a:r>
                        <a:rPr lang="en-US" sz="1100">
                          <a:effectLst/>
                        </a:rPr>
                        <a:t>/</a:t>
                      </a:r>
                      <a:r>
                        <a:rPr lang="el-GR" sz="1100">
                          <a:effectLst/>
                        </a:rPr>
                        <a:t> Χαμηλή</a:t>
                      </a: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985" marR="12700" algn="ctr">
                        <a:lnSpc>
                          <a:spcPct val="115000"/>
                        </a:lnSpc>
                        <a:spcBef>
                          <a:spcPts val="60"/>
                        </a:spcBef>
                        <a:spcAft>
                          <a:spcPts val="0"/>
                        </a:spcAft>
                      </a:pPr>
                      <a:r>
                        <a:rPr lang="en-US" sz="1100">
                          <a:effectLst/>
                        </a:rPr>
                        <a:t>"</a:t>
                      </a:r>
                      <a:r>
                        <a:rPr lang="el-GR" sz="1100">
                          <a:effectLst/>
                        </a:rPr>
                        <a:t>Αξία</a:t>
                      </a: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19405" marR="38735" algn="ctr">
                        <a:lnSpc>
                          <a:spcPct val="115000"/>
                        </a:lnSpc>
                        <a:spcBef>
                          <a:spcPts val="60"/>
                        </a:spcBef>
                        <a:spcAft>
                          <a:spcPts val="0"/>
                        </a:spcAft>
                      </a:pPr>
                      <a:r>
                        <a:rPr lang="el-GR" sz="1100" dirty="0">
                          <a:effectLst/>
                        </a:rPr>
                        <a:t>Τύποι των</a:t>
                      </a:r>
                      <a:r>
                        <a:rPr lang="en-US" sz="1100" dirty="0">
                          <a:effectLst/>
                        </a:rPr>
                        <a:t> EPC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477505">
                <a:tc>
                  <a:txBody>
                    <a:bodyPr/>
                    <a:lstStyle/>
                    <a:p>
                      <a:pPr marL="13970" marR="52705">
                        <a:lnSpc>
                          <a:spcPct val="115000"/>
                        </a:lnSpc>
                        <a:spcBef>
                          <a:spcPts val="575"/>
                        </a:spcBef>
                        <a:spcAft>
                          <a:spcPts val="0"/>
                        </a:spcAft>
                      </a:pPr>
                      <a:r>
                        <a:rPr lang="el-GR" sz="1100">
                          <a:effectLst/>
                        </a:rPr>
                        <a:t>Χ</a:t>
                      </a:r>
                      <a:r>
                        <a:rPr lang="en-US" sz="1100">
                          <a:effectLst/>
                        </a:rPr>
                        <a:t>ρόνος απόσβεσης των επενδύσεων</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 marR="7620" algn="ctr">
                        <a:lnSpc>
                          <a:spcPct val="115000"/>
                        </a:lnSpc>
                        <a:spcBef>
                          <a:spcPts val="575"/>
                        </a:spcBef>
                        <a:spcAft>
                          <a:spcPts val="0"/>
                        </a:spcAft>
                      </a:pPr>
                      <a:r>
                        <a:rPr lang="en-US" sz="1100">
                          <a:effectLst/>
                        </a:rPr>
                        <a:t>"</a:t>
                      </a:r>
                      <a:r>
                        <a:rPr lang="el-GR" sz="1100">
                          <a:effectLst/>
                        </a:rPr>
                        <a:t>Υψηλός</a:t>
                      </a:r>
                      <a:r>
                        <a:rPr lang="en-US" sz="1100">
                          <a:effectLst/>
                        </a:rPr>
                        <a:t>/</a:t>
                      </a:r>
                      <a:r>
                        <a:rPr lang="el-GR" sz="1100">
                          <a:effectLst/>
                        </a:rPr>
                        <a:t>Μεσαίος</a:t>
                      </a:r>
                      <a:r>
                        <a:rPr lang="en-US" sz="1100">
                          <a:effectLst/>
                        </a:rPr>
                        <a:t>/</a:t>
                      </a:r>
                      <a:r>
                        <a:rPr lang="el-GR" sz="1100">
                          <a:effectLst/>
                        </a:rPr>
                        <a:t> Χαμηλός</a:t>
                      </a: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2065" marR="12700" algn="ctr">
                        <a:lnSpc>
                          <a:spcPct val="115000"/>
                        </a:lnSpc>
                        <a:spcBef>
                          <a:spcPts val="575"/>
                        </a:spcBef>
                        <a:spcAft>
                          <a:spcPts val="0"/>
                        </a:spcAft>
                      </a:pPr>
                      <a:r>
                        <a:rPr lang="en-US" sz="1100">
                          <a:effectLst/>
                        </a:rPr>
                        <a:t>9-10 </a:t>
                      </a:r>
                      <a:r>
                        <a:rPr lang="el-GR" sz="1100">
                          <a:effectLst/>
                        </a:rPr>
                        <a:t>Χρόνια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970" marR="38735" algn="ctr">
                        <a:lnSpc>
                          <a:spcPct val="115000"/>
                        </a:lnSpc>
                        <a:spcBef>
                          <a:spcPts val="575"/>
                        </a:spcBef>
                        <a:spcAft>
                          <a:spcPts val="0"/>
                        </a:spcAft>
                      </a:pPr>
                      <a:r>
                        <a:rPr lang="en-US" sz="1100" dirty="0">
                          <a:effectLst/>
                        </a:rPr>
                        <a:t>FIRST 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32279">
                <a:tc>
                  <a:txBody>
                    <a:bodyPr/>
                    <a:lstStyle/>
                    <a:p>
                      <a:pPr>
                        <a:lnSpc>
                          <a:spcPct val="115000"/>
                        </a:lnSpc>
                        <a:spcBef>
                          <a:spcPts val="55"/>
                        </a:spcBef>
                        <a:spcAft>
                          <a:spcPts val="0"/>
                        </a:spcAft>
                      </a:pPr>
                      <a:r>
                        <a:rPr lang="el-GR" sz="1100">
                          <a:effectLst/>
                        </a:rPr>
                        <a:t> </a:t>
                      </a:r>
                      <a:endParaRPr lang="en-US" sz="1100">
                        <a:effectLst/>
                      </a:endParaRPr>
                    </a:p>
                    <a:p>
                      <a:pPr marL="13970" marR="52705">
                        <a:lnSpc>
                          <a:spcPct val="115000"/>
                        </a:lnSpc>
                        <a:spcAft>
                          <a:spcPts val="0"/>
                        </a:spcAft>
                      </a:pPr>
                      <a:r>
                        <a:rPr lang="el-GR" sz="1100">
                          <a:effectLst/>
                        </a:rPr>
                        <a:t>Περιορισμοί σχετικά με τη διάρκεια σύμβασης</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Bef>
                          <a:spcPts val="55"/>
                        </a:spcBef>
                        <a:spcAft>
                          <a:spcPts val="0"/>
                        </a:spcAft>
                      </a:pPr>
                      <a:r>
                        <a:rPr lang="el-GR" sz="1100" dirty="0">
                          <a:effectLst/>
                        </a:rPr>
                        <a:t> </a:t>
                      </a:r>
                      <a:endParaRPr lang="en-US" sz="1100" dirty="0">
                        <a:effectLst/>
                      </a:endParaRPr>
                    </a:p>
                    <a:p>
                      <a:pPr marL="200660" marR="214630" algn="ctr">
                        <a:lnSpc>
                          <a:spcPct val="115000"/>
                        </a:lnSpc>
                        <a:spcAft>
                          <a:spcPts val="0"/>
                        </a:spcAft>
                      </a:pPr>
                      <a:r>
                        <a:rPr lang="en-US" sz="1100" dirty="0">
                          <a:effectLst/>
                        </a:rPr>
                        <a:t>NAI/OXI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Bef>
                          <a:spcPts val="55"/>
                        </a:spcBef>
                        <a:spcAft>
                          <a:spcPts val="0"/>
                        </a:spcAft>
                      </a:pPr>
                      <a:r>
                        <a:rPr lang="en-US" sz="1100">
                          <a:effectLst/>
                        </a:rPr>
                        <a:t> </a:t>
                      </a:r>
                    </a:p>
                    <a:p>
                      <a:pPr marL="12065" marR="12700" algn="ctr">
                        <a:lnSpc>
                          <a:spcPct val="115000"/>
                        </a:lnSpc>
                        <a:spcAft>
                          <a:spcPts val="0"/>
                        </a:spcAft>
                      </a:pPr>
                      <a:r>
                        <a:rPr lang="el-GR" sz="1100">
                          <a:effectLst/>
                        </a:rPr>
                        <a:t>Μέγιστο 9 Χρόνια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Bef>
                          <a:spcPts val="55"/>
                        </a:spcBef>
                        <a:spcAft>
                          <a:spcPts val="0"/>
                        </a:spcAft>
                      </a:pPr>
                      <a:r>
                        <a:rPr lang="en-US" sz="1100" dirty="0">
                          <a:effectLst/>
                        </a:rPr>
                        <a:t> </a:t>
                      </a:r>
                    </a:p>
                    <a:p>
                      <a:pPr marL="13970" marR="38735" algn="ctr">
                        <a:lnSpc>
                          <a:spcPct val="115000"/>
                        </a:lnSpc>
                        <a:spcAft>
                          <a:spcPts val="0"/>
                        </a:spcAft>
                      </a:pPr>
                      <a:r>
                        <a:rPr lang="en-US" sz="1100" dirty="0">
                          <a:effectLst/>
                        </a:rPr>
                        <a:t>FIRST 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420637">
                <a:tc>
                  <a:txBody>
                    <a:bodyPr/>
                    <a:lstStyle/>
                    <a:p>
                      <a:pPr marL="13970" marR="52705">
                        <a:lnSpc>
                          <a:spcPct val="115000"/>
                        </a:lnSpc>
                        <a:spcBef>
                          <a:spcPts val="60"/>
                        </a:spcBef>
                        <a:spcAft>
                          <a:spcPts val="0"/>
                        </a:spcAft>
                      </a:pPr>
                      <a:r>
                        <a:rPr lang="el-GR" sz="1100">
                          <a:effectLst/>
                        </a:rPr>
                        <a:t>Γνώση των εργαλείων (σύμβαση EPC, </a:t>
                      </a:r>
                      <a:r>
                        <a:rPr lang="en-US" sz="1100">
                          <a:effectLst/>
                        </a:rPr>
                        <a:t>FTT</a:t>
                      </a:r>
                      <a:r>
                        <a:rPr lang="el-GR"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 marR="7620" algn="ctr">
                        <a:lnSpc>
                          <a:spcPct val="115000"/>
                        </a:lnSpc>
                        <a:spcBef>
                          <a:spcPts val="60"/>
                        </a:spcBef>
                        <a:spcAft>
                          <a:spcPts val="0"/>
                        </a:spcAft>
                      </a:pPr>
                      <a:r>
                        <a:rPr lang="en-US" sz="1100">
                          <a:effectLst/>
                        </a:rPr>
                        <a:t>"</a:t>
                      </a:r>
                      <a:r>
                        <a:rPr lang="el-GR" sz="1100">
                          <a:effectLst/>
                        </a:rPr>
                        <a:t>Υψηλός</a:t>
                      </a:r>
                      <a:r>
                        <a:rPr lang="en-US" sz="1100">
                          <a:effectLst/>
                        </a:rPr>
                        <a:t>/</a:t>
                      </a:r>
                      <a:r>
                        <a:rPr lang="el-GR" sz="1100">
                          <a:effectLst/>
                        </a:rPr>
                        <a:t>Μεσαίος</a:t>
                      </a:r>
                      <a:r>
                        <a:rPr lang="en-US" sz="1100">
                          <a:effectLst/>
                        </a:rPr>
                        <a:t>/</a:t>
                      </a:r>
                      <a:r>
                        <a:rPr lang="el-GR" sz="1100">
                          <a:effectLst/>
                        </a:rPr>
                        <a:t> Χαμηλός</a:t>
                      </a: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970" marR="38735" algn="ctr">
                        <a:lnSpc>
                          <a:spcPct val="115000"/>
                        </a:lnSpc>
                        <a:spcBef>
                          <a:spcPts val="60"/>
                        </a:spcBef>
                        <a:spcAft>
                          <a:spcPts val="0"/>
                        </a:spcAft>
                      </a:pPr>
                      <a:r>
                        <a:rPr lang="en-US" sz="1100" dirty="0">
                          <a:effectLst/>
                        </a:rPr>
                        <a:t>GUARANTEED  SAVINGS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32279">
                <a:tc>
                  <a:txBody>
                    <a:bodyPr/>
                    <a:lstStyle/>
                    <a:p>
                      <a:pPr marL="13970" marR="399415">
                        <a:lnSpc>
                          <a:spcPct val="112000"/>
                        </a:lnSpc>
                        <a:spcBef>
                          <a:spcPts val="575"/>
                        </a:spcBef>
                        <a:spcAft>
                          <a:spcPts val="0"/>
                        </a:spcAft>
                      </a:pPr>
                      <a:r>
                        <a:rPr lang="el-GR" sz="1100">
                          <a:effectLst/>
                        </a:rPr>
                        <a:t>Ικανότητα του Δήμου να χρηματοδοτήσει παρεμβάσεις</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Bef>
                          <a:spcPts val="55"/>
                        </a:spcBef>
                        <a:spcAft>
                          <a:spcPts val="0"/>
                        </a:spcAft>
                      </a:pPr>
                      <a:r>
                        <a:rPr lang="el-GR" sz="1100">
                          <a:effectLst/>
                        </a:rPr>
                        <a:t> </a:t>
                      </a:r>
                      <a:endParaRPr lang="en-US" sz="1100">
                        <a:effectLst/>
                      </a:endParaRPr>
                    </a:p>
                    <a:p>
                      <a:pPr marL="1905" marR="7620" algn="ctr">
                        <a:lnSpc>
                          <a:spcPct val="115000"/>
                        </a:lnSpc>
                        <a:spcAft>
                          <a:spcPts val="0"/>
                        </a:spcAft>
                      </a:pPr>
                      <a:r>
                        <a:rPr lang="el-GR" sz="1100">
                          <a:effectLst/>
                        </a:rPr>
                        <a:t>"Υψηλός/Μεσαίος/ Χαμηλός"</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Bef>
                          <a:spcPts val="55"/>
                        </a:spcBef>
                        <a:spcAft>
                          <a:spcPts val="0"/>
                        </a:spcAft>
                      </a:pPr>
                      <a:r>
                        <a:rPr lang="en-US" sz="1100">
                          <a:effectLst/>
                        </a:rPr>
                        <a:t> </a:t>
                      </a:r>
                    </a:p>
                    <a:p>
                      <a:pPr marL="6985" marR="12700" algn="ctr">
                        <a:lnSpc>
                          <a:spcPct val="115000"/>
                        </a:lnSpc>
                        <a:spcAft>
                          <a:spcPts val="0"/>
                        </a:spcAft>
                      </a:pPr>
                      <a:r>
                        <a:rPr lang="el-GR" sz="1100">
                          <a:effectLst/>
                        </a:rPr>
                        <a:t>"Αξία"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Bef>
                          <a:spcPts val="55"/>
                        </a:spcBef>
                        <a:spcAft>
                          <a:spcPts val="0"/>
                        </a:spcAft>
                      </a:pPr>
                      <a:r>
                        <a:rPr lang="en-US" sz="1100" dirty="0">
                          <a:effectLst/>
                        </a:rPr>
                        <a:t> </a:t>
                      </a:r>
                    </a:p>
                    <a:p>
                      <a:pPr marL="13970" marR="38735" algn="ctr">
                        <a:lnSpc>
                          <a:spcPct val="115000"/>
                        </a:lnSpc>
                        <a:spcAft>
                          <a:spcPts val="0"/>
                        </a:spcAft>
                      </a:pPr>
                      <a:r>
                        <a:rPr lang="en-US" sz="1100" dirty="0">
                          <a:effectLst/>
                        </a:rPr>
                        <a:t>SHARED SAVINGS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422312">
                <a:tc>
                  <a:txBody>
                    <a:bodyPr/>
                    <a:lstStyle/>
                    <a:p>
                      <a:pPr marL="13970" marR="52705">
                        <a:lnSpc>
                          <a:spcPct val="112000"/>
                        </a:lnSpc>
                        <a:spcBef>
                          <a:spcPts val="60"/>
                        </a:spcBef>
                        <a:spcAft>
                          <a:spcPts val="0"/>
                        </a:spcAft>
                      </a:pPr>
                      <a:r>
                        <a:rPr lang="el-GR" sz="1100">
                          <a:effectLst/>
                        </a:rPr>
                        <a:t>Ικανότητα του Δήμου να χρηματοδοτήσει μέρος των παρεμβάσεων</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05" marR="7620" algn="ctr">
                        <a:lnSpc>
                          <a:spcPct val="115000"/>
                        </a:lnSpc>
                        <a:spcBef>
                          <a:spcPts val="575"/>
                        </a:spcBef>
                        <a:spcAft>
                          <a:spcPts val="0"/>
                        </a:spcAft>
                      </a:pPr>
                      <a:r>
                        <a:rPr lang="el-GR" sz="1100">
                          <a:effectLst/>
                        </a:rPr>
                        <a:t>"Υψηλός/Μεσαίος/ Χαμηλός"</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985" marR="12700" algn="ctr">
                        <a:lnSpc>
                          <a:spcPct val="115000"/>
                        </a:lnSpc>
                        <a:spcBef>
                          <a:spcPts val="575"/>
                        </a:spcBef>
                        <a:spcAft>
                          <a:spcPts val="0"/>
                        </a:spcAft>
                      </a:pPr>
                      <a:r>
                        <a:rPr lang="en-US" sz="1100">
                          <a:effectLst/>
                        </a:rPr>
                        <a:t>"</a:t>
                      </a:r>
                      <a:r>
                        <a:rPr lang="el-GR" sz="1100">
                          <a:effectLst/>
                        </a:rPr>
                        <a:t>Αξία</a:t>
                      </a: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970" marR="38735" algn="ctr">
                        <a:lnSpc>
                          <a:spcPct val="115000"/>
                        </a:lnSpc>
                        <a:spcBef>
                          <a:spcPts val="575"/>
                        </a:spcBef>
                        <a:spcAft>
                          <a:spcPts val="0"/>
                        </a:spcAft>
                      </a:pPr>
                      <a:r>
                        <a:rPr lang="en-US" sz="1100" dirty="0">
                          <a:effectLst/>
                        </a:rPr>
                        <a:t>PAY FROM SAVINGS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39003">
                <a:tc>
                  <a:txBody>
                    <a:bodyPr/>
                    <a:lstStyle/>
                    <a:p>
                      <a:pPr marL="13970" marR="52705">
                        <a:lnSpc>
                          <a:spcPct val="115000"/>
                        </a:lnSpc>
                        <a:spcBef>
                          <a:spcPts val="60"/>
                        </a:spcBef>
                        <a:spcAft>
                          <a:spcPts val="0"/>
                        </a:spcAft>
                      </a:pPr>
                      <a:r>
                        <a:rPr lang="el-GR" sz="1100">
                          <a:effectLst/>
                        </a:rPr>
                        <a:t>Δυνατότητα του Δήμου να δανειστεί</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00660" marR="214630" algn="ctr">
                        <a:lnSpc>
                          <a:spcPct val="115000"/>
                        </a:lnSpc>
                        <a:spcBef>
                          <a:spcPts val="60"/>
                        </a:spcBef>
                        <a:spcAft>
                          <a:spcPts val="0"/>
                        </a:spcAft>
                      </a:pPr>
                      <a:r>
                        <a:rPr lang="el-GR" sz="1100">
                          <a:effectLst/>
                        </a:rPr>
                        <a:t>NAI/OXI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970" marR="38735" algn="ctr">
                        <a:lnSpc>
                          <a:spcPct val="115000"/>
                        </a:lnSpc>
                        <a:spcBef>
                          <a:spcPts val="60"/>
                        </a:spcBef>
                        <a:spcAft>
                          <a:spcPts val="0"/>
                        </a:spcAft>
                      </a:pPr>
                      <a:r>
                        <a:rPr lang="en-US" sz="1100" dirty="0">
                          <a:effectLst/>
                        </a:rPr>
                        <a:t>FOUR STEPS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418130">
                <a:tc>
                  <a:txBody>
                    <a:bodyPr/>
                    <a:lstStyle/>
                    <a:p>
                      <a:pPr marL="13970" marR="52705">
                        <a:lnSpc>
                          <a:spcPct val="115000"/>
                        </a:lnSpc>
                        <a:spcBef>
                          <a:spcPts val="575"/>
                        </a:spcBef>
                        <a:spcAft>
                          <a:spcPts val="0"/>
                        </a:spcAft>
                      </a:pPr>
                      <a:r>
                        <a:rPr lang="el-GR" sz="1100">
                          <a:effectLst/>
                        </a:rPr>
                        <a:t>Πρέπει να αποκτηθεί μία άμεση μείωση του κόστους</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00660" marR="214630" algn="ctr">
                        <a:lnSpc>
                          <a:spcPct val="115000"/>
                        </a:lnSpc>
                        <a:spcBef>
                          <a:spcPts val="575"/>
                        </a:spcBef>
                        <a:spcAft>
                          <a:spcPts val="0"/>
                        </a:spcAft>
                      </a:pPr>
                      <a:r>
                        <a:rPr lang="el-GR" sz="1100">
                          <a:effectLst/>
                        </a:rPr>
                        <a:t>NAI/OXI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985" marR="12700" algn="ctr">
                        <a:lnSpc>
                          <a:spcPct val="115000"/>
                        </a:lnSpc>
                        <a:spcBef>
                          <a:spcPts val="575"/>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970" marR="38735" algn="ctr">
                        <a:lnSpc>
                          <a:spcPct val="112000"/>
                        </a:lnSpc>
                        <a:spcBef>
                          <a:spcPts val="60"/>
                        </a:spcBef>
                        <a:spcAft>
                          <a:spcPts val="0"/>
                        </a:spcAft>
                      </a:pPr>
                      <a:r>
                        <a:rPr lang="en-US" sz="1100" dirty="0">
                          <a:effectLst/>
                        </a:rPr>
                        <a:t>BUILD OWN OPERATE &amp; TRANSFER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45376">
                <a:tc>
                  <a:txBody>
                    <a:bodyPr/>
                    <a:lstStyle/>
                    <a:p>
                      <a:pPr marL="13970" marR="52705">
                        <a:lnSpc>
                          <a:spcPct val="112000"/>
                        </a:lnSpc>
                        <a:spcBef>
                          <a:spcPts val="60"/>
                        </a:spcBef>
                        <a:spcAft>
                          <a:spcPts val="0"/>
                        </a:spcAft>
                      </a:pPr>
                      <a:r>
                        <a:rPr lang="el-GR" sz="1100">
                          <a:effectLst/>
                        </a:rPr>
                        <a:t>Παρουσία της προσφοράς φορέων ενέργειας σε σύμβαση EPC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00660" marR="214630" algn="ctr">
                        <a:lnSpc>
                          <a:spcPct val="115000"/>
                        </a:lnSpc>
                        <a:spcBef>
                          <a:spcPts val="575"/>
                        </a:spcBef>
                        <a:spcAft>
                          <a:spcPts val="0"/>
                        </a:spcAft>
                      </a:pPr>
                      <a:r>
                        <a:rPr lang="el-GR" sz="1100">
                          <a:effectLst/>
                        </a:rPr>
                        <a:t>NAI/OXI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970" marR="38735" algn="ctr">
                        <a:lnSpc>
                          <a:spcPct val="115000"/>
                        </a:lnSpc>
                        <a:spcBef>
                          <a:spcPts val="575"/>
                        </a:spcBef>
                        <a:spcAft>
                          <a:spcPts val="0"/>
                        </a:spcAft>
                      </a:pPr>
                      <a:r>
                        <a:rPr lang="en-US" sz="1100" dirty="0">
                          <a:effectLst/>
                        </a:rPr>
                        <a:t>CHAUFFAGE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45376">
                <a:tc>
                  <a:txBody>
                    <a:bodyPr/>
                    <a:lstStyle/>
                    <a:p>
                      <a:pPr marL="13970" marR="52705">
                        <a:lnSpc>
                          <a:spcPct val="112000"/>
                        </a:lnSpc>
                        <a:spcBef>
                          <a:spcPts val="60"/>
                        </a:spcBef>
                        <a:spcAft>
                          <a:spcPts val="0"/>
                        </a:spcAft>
                      </a:pPr>
                      <a:r>
                        <a:rPr lang="el-GR" sz="1100">
                          <a:effectLst/>
                        </a:rPr>
                        <a:t>Η χρήση των κινήτρων για την αποπληρωμή της επένδυσης από τρίτους χρηματοδότες</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00660" marR="214630" algn="ctr">
                        <a:lnSpc>
                          <a:spcPct val="115000"/>
                        </a:lnSpc>
                        <a:spcBef>
                          <a:spcPts val="575"/>
                        </a:spcBef>
                        <a:spcAft>
                          <a:spcPts val="0"/>
                        </a:spcAft>
                      </a:pPr>
                      <a:r>
                        <a:rPr lang="el-GR" sz="1100">
                          <a:effectLst/>
                        </a:rPr>
                        <a:t>NAI/OXI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39003">
                <a:tc>
                  <a:txBody>
                    <a:bodyPr/>
                    <a:lstStyle/>
                    <a:p>
                      <a:pPr marL="13970" marR="52705">
                        <a:lnSpc>
                          <a:spcPct val="115000"/>
                        </a:lnSpc>
                        <a:spcBef>
                          <a:spcPts val="60"/>
                        </a:spcBef>
                        <a:spcAft>
                          <a:spcPts val="0"/>
                        </a:spcAft>
                      </a:pPr>
                      <a:r>
                        <a:rPr lang="el-GR" sz="1100" dirty="0">
                          <a:effectLst/>
                        </a:rPr>
                        <a:t>Ορισμός των πιθανών εξοικονομήσεων</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00660" marR="214630" algn="ctr">
                        <a:lnSpc>
                          <a:spcPct val="115000"/>
                        </a:lnSpc>
                        <a:spcBef>
                          <a:spcPts val="60"/>
                        </a:spcBef>
                        <a:spcAft>
                          <a:spcPts val="0"/>
                        </a:spcAft>
                      </a:pPr>
                      <a:r>
                        <a:rPr lang="el-GR" sz="1100">
                          <a:effectLst/>
                        </a:rPr>
                        <a:t>NAI/OXI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l-GR"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27434433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34</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p>
          <a:p>
            <a:pPr algn="just"/>
            <a:r>
              <a:rPr lang="el-GR" sz="2400" cap="small" dirty="0" err="1"/>
              <a:t>μεθοδολογια</a:t>
            </a:r>
            <a:r>
              <a:rPr lang="en-GB" sz="2400" cap="small" dirty="0"/>
              <a:t>: </a:t>
            </a:r>
            <a:r>
              <a:rPr lang="el-GR" sz="2400" cap="small" dirty="0" err="1"/>
              <a:t>φαση</a:t>
            </a:r>
            <a:r>
              <a:rPr lang="el-GR" sz="2400" cap="small" dirty="0"/>
              <a:t> 2</a:t>
            </a:r>
            <a:r>
              <a:rPr lang="en-US" sz="2400" cap="small" dirty="0" smtClean="0"/>
              <a:t> </a:t>
            </a:r>
            <a:endParaRPr lang="en-US" sz="2400" dirty="0"/>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
        <p:nvSpPr>
          <p:cNvPr id="9" name="Text Box 72"/>
          <p:cNvSpPr txBox="1">
            <a:spLocks noChangeArrowheads="1"/>
          </p:cNvSpPr>
          <p:nvPr/>
        </p:nvSpPr>
        <p:spPr bwMode="auto">
          <a:xfrm>
            <a:off x="368543" y="1124744"/>
            <a:ext cx="8407029" cy="403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marL="285750" indent="-285750" algn="just">
              <a:buFont typeface="Wingdings" panose="05000000000000000000" pitchFamily="2" charset="2"/>
              <a:buChar char="q"/>
            </a:pPr>
            <a:r>
              <a:rPr lang="el-GR" sz="1600" dirty="0"/>
              <a:t>Για να εκτιμηθούν οι επιπτώσεις που ορισμένες συνθήκες έχουν στην εφαρμογή των διαφόρων τύπων ενεργειακής σύμβασης έχει σχεδιαστεί μια μεθοδολογία που επιδιώκει να μετατρέψει αντικειμενικές εκτιμήσεις σε αριθμούς.</a:t>
            </a:r>
            <a:endParaRPr lang="en-US" sz="1600" dirty="0"/>
          </a:p>
          <a:p>
            <a:pPr algn="just"/>
            <a:endParaRPr lang="en-US" sz="1600" dirty="0" smtClean="0"/>
          </a:p>
          <a:p>
            <a:pPr algn="just"/>
            <a:endParaRPr lang="en-US" sz="1600" dirty="0" smtClean="0"/>
          </a:p>
          <a:p>
            <a:pPr algn="just"/>
            <a:endParaRPr lang="en-US" sz="1600" dirty="0"/>
          </a:p>
          <a:p>
            <a:pPr algn="just"/>
            <a:endParaRPr lang="en-US" sz="1600" dirty="0" smtClean="0"/>
          </a:p>
          <a:p>
            <a:pPr algn="just"/>
            <a:endParaRPr lang="en-US" sz="1600" dirty="0" smtClean="0"/>
          </a:p>
          <a:p>
            <a:pPr algn="just"/>
            <a:endParaRPr lang="el-GR" sz="1600" dirty="0" smtClean="0"/>
          </a:p>
          <a:p>
            <a:pPr algn="just"/>
            <a:endParaRPr lang="en-US" sz="1600" dirty="0"/>
          </a:p>
          <a:p>
            <a:pPr algn="just"/>
            <a:endParaRPr lang="en-US" sz="1600" dirty="0"/>
          </a:p>
          <a:p>
            <a:pPr marL="285750" indent="-285750" algn="just">
              <a:buFont typeface="Wingdings" pitchFamily="2" charset="2"/>
              <a:buChar char="q"/>
            </a:pPr>
            <a:r>
              <a:rPr lang="el-GR" sz="1600" dirty="0"/>
              <a:t>Η εφαρμογή αυτή προβλέπει στο να αποδίδει, για κάθε σημαντική πτυχή του σεναρίου αναφοράς και για κάθε τύπο σύμβασης, μια τιμή σύμφωνα με τα βάρη φαίνονται στον παρακάτω πίνακα. Το βάρος αυτό εκφράζει την επίπτωση που η βασική πτυχή έχει ανάλογα με το είδος της σύμβασης.</a:t>
            </a:r>
            <a:endParaRPr lang="en-US" sz="1600" dirty="0"/>
          </a:p>
          <a:p>
            <a:pPr marL="285750" indent="-285750" algn="just">
              <a:buFont typeface="Wingdings" pitchFamily="2" charset="2"/>
              <a:buChar char="q"/>
            </a:pP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525" y="1988840"/>
            <a:ext cx="37909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5575" y="4747220"/>
            <a:ext cx="37528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1078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35</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p>
          <a:p>
            <a:pPr algn="just"/>
            <a:r>
              <a:rPr lang="el-GR" sz="2400" cap="small" dirty="0" err="1"/>
              <a:t>μεθοδολογια</a:t>
            </a:r>
            <a:r>
              <a:rPr lang="en-GB" sz="2400" cap="small" dirty="0"/>
              <a:t>: </a:t>
            </a:r>
            <a:r>
              <a:rPr lang="el-GR" sz="2400" cap="small" dirty="0" err="1"/>
              <a:t>φαση</a:t>
            </a:r>
            <a:r>
              <a:rPr lang="el-GR" sz="2400" cap="small" dirty="0"/>
              <a:t> 2</a:t>
            </a:r>
            <a:r>
              <a:rPr lang="en-US" sz="2400" cap="small" dirty="0"/>
              <a:t> </a:t>
            </a:r>
            <a:r>
              <a:rPr lang="en-US" sz="2400" cap="small" dirty="0" smtClean="0"/>
              <a:t> </a:t>
            </a:r>
            <a:endParaRPr lang="en-US" sz="2400" dirty="0"/>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a:t>
            </a:r>
            <a:r>
              <a:rPr lang="el-GR" dirty="0" smtClean="0"/>
              <a:t> 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
        <p:nvSpPr>
          <p:cNvPr id="9" name="Text Box 72"/>
          <p:cNvSpPr txBox="1">
            <a:spLocks noChangeArrowheads="1"/>
          </p:cNvSpPr>
          <p:nvPr/>
        </p:nvSpPr>
        <p:spPr bwMode="auto">
          <a:xfrm>
            <a:off x="341434" y="1124744"/>
            <a:ext cx="8407029" cy="428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marL="285750" indent="-285750" algn="just">
              <a:buFont typeface="Wingdings" panose="05000000000000000000" pitchFamily="2" charset="2"/>
              <a:buChar char="q"/>
            </a:pPr>
            <a:r>
              <a:rPr lang="el-GR" sz="1600" dirty="0"/>
              <a:t>Μόλις εκτελεστεί η ανάλυση όλων των βασικών πτυχών, έχουμε υπολογίσει το άθροισμα των τιμών που λαμβάνονται για κάθε τύπο σύμβασης, και, στη συνέχεια, αφαιρούμε όλα τα είδη των συμβάσεων που έχουν απονεμηθεί συνολικά </a:t>
            </a:r>
            <a:r>
              <a:rPr lang="el-GR" sz="1600" dirty="0" smtClean="0"/>
              <a:t>με αρνητική </a:t>
            </a:r>
            <a:r>
              <a:rPr lang="el-GR" sz="1600" dirty="0"/>
              <a:t>αξία, διότι δεν είναι πολύ αποτελεσματικά ή δεν μπορούν να εφαρμοστούν στο βασικό σενάριο που εξετάζεται. </a:t>
            </a:r>
            <a:endParaRPr lang="el-GR" sz="1600" dirty="0" smtClean="0"/>
          </a:p>
          <a:p>
            <a:pPr marL="285750" indent="-285750" algn="just">
              <a:buFont typeface="Wingdings" panose="05000000000000000000" pitchFamily="2" charset="2"/>
              <a:buChar char="q"/>
            </a:pPr>
            <a:endParaRPr lang="en-US" sz="1600" dirty="0"/>
          </a:p>
          <a:p>
            <a:pPr marL="285750" indent="-285750" algn="just">
              <a:buFont typeface="Wingdings" panose="05000000000000000000" pitchFamily="2" charset="2"/>
              <a:buChar char="q"/>
            </a:pPr>
            <a:r>
              <a:rPr lang="el-GR" sz="1600" dirty="0"/>
              <a:t>Αυτό θα μειώσει τα είδη των συμβάσεων που πρέπει να ληφθούν υπόψη. Κάθε είδος θα πρέπει να συγκριθεί με το άλλο με βάση τη συστοιχία κινδύνων που ορίστηκε προηγουμένως στην παράγραφο 3. </a:t>
            </a:r>
            <a:endParaRPr lang="el-GR" sz="1600" dirty="0" smtClean="0"/>
          </a:p>
          <a:p>
            <a:pPr marL="285750" indent="-285750" algn="just">
              <a:buFont typeface="Wingdings" panose="05000000000000000000" pitchFamily="2" charset="2"/>
              <a:buChar char="q"/>
            </a:pPr>
            <a:endParaRPr lang="en-US" sz="1600" dirty="0"/>
          </a:p>
          <a:p>
            <a:pPr marL="285750" indent="-285750" algn="just">
              <a:buFont typeface="Wingdings" panose="05000000000000000000" pitchFamily="2" charset="2"/>
              <a:buChar char="q"/>
            </a:pPr>
            <a:r>
              <a:rPr lang="el-GR" sz="1600" dirty="0"/>
              <a:t>Αυτό θα καταστήσει δυνατό τον προσδιορισμό των κινδύνων για κάθε τύπο σύμβασης του δήμο και να αξιολογήσει με ιδιαίτερη προσοχή στις πιο κρίσιμες πτυχές. </a:t>
            </a:r>
            <a:endParaRPr lang="el-GR" sz="1600" dirty="0" smtClean="0"/>
          </a:p>
          <a:p>
            <a:pPr marL="285750" indent="-285750" algn="just">
              <a:buFont typeface="Wingdings" panose="05000000000000000000" pitchFamily="2" charset="2"/>
              <a:buChar char="q"/>
            </a:pPr>
            <a:endParaRPr lang="en-US" sz="1600" dirty="0"/>
          </a:p>
          <a:p>
            <a:pPr marL="285750" indent="-285750" algn="just">
              <a:buFont typeface="Wingdings" panose="05000000000000000000" pitchFamily="2" charset="2"/>
              <a:buChar char="q"/>
            </a:pPr>
            <a:r>
              <a:rPr lang="el-GR" sz="1600" dirty="0"/>
              <a:t>Η τελευταία αξιολόγηση, που είναι αυτή του Δήμου, θα καθορίσει το είδος της σύμβασης που πρόκειται να χρησιμοποιηθεί ή, όπως συμβαίνει συχνά, ένα μείγμα από τύπους συμβάσεων που επιλέγονται προκειμένου η σύμβαση να καλύπτει καλύτερα τις ανάγκες του Δήμου και της ΕΕΥ. </a:t>
            </a:r>
            <a:endParaRPr lang="en-US" sz="1600" dirty="0"/>
          </a:p>
          <a:p>
            <a:pPr marL="285750" indent="-285750" algn="just">
              <a:buFont typeface="Wingdings" panose="05000000000000000000" pitchFamily="2" charset="2"/>
              <a:buChar char="q"/>
            </a:pPr>
            <a:endParaRPr lang="el-GR" sz="1600" dirty="0" smtClean="0"/>
          </a:p>
        </p:txBody>
      </p:sp>
    </p:spTree>
    <p:extLst>
      <p:ext uri="{BB962C8B-B14F-4D97-AF65-F5344CB8AC3E}">
        <p14:creationId xmlns:p14="http://schemas.microsoft.com/office/powerpoint/2010/main" val="30046102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2"/>
          <p:cNvSpPr txBox="1">
            <a:spLocks noChangeArrowheads="1"/>
          </p:cNvSpPr>
          <p:nvPr/>
        </p:nvSpPr>
        <p:spPr bwMode="auto">
          <a:xfrm>
            <a:off x="179512" y="1052736"/>
            <a:ext cx="8784976" cy="551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marL="285750" indent="-285750" algn="just">
              <a:buFont typeface="Arial" panose="020B0604020202020204" pitchFamily="34" charset="0"/>
              <a:buChar char="•"/>
            </a:pPr>
            <a:r>
              <a:rPr lang="en-GB" sz="1600" b="1" i="1" dirty="0" smtClean="0">
                <a:solidFill>
                  <a:schemeClr val="tx2"/>
                </a:solidFill>
                <a:latin typeface="+mn-lt"/>
                <a:ea typeface="Verdana" panose="020B0604030504040204" pitchFamily="34" charset="0"/>
                <a:cs typeface="Verdana" panose="020B0604030504040204" pitchFamily="34" charset="0"/>
              </a:rPr>
              <a:t>‘</a:t>
            </a:r>
            <a:r>
              <a:rPr lang="el-GR" sz="1600" b="1" dirty="0">
                <a:solidFill>
                  <a:schemeClr val="accent1">
                    <a:lumMod val="75000"/>
                  </a:schemeClr>
                </a:solidFill>
                <a:latin typeface="+mn-lt"/>
              </a:rPr>
              <a:t>Συμβάσεις ενεργειακής απόδοσης</a:t>
            </a:r>
            <a:r>
              <a:rPr lang="en-GB" sz="1600" i="1" dirty="0" smtClean="0">
                <a:solidFill>
                  <a:schemeClr val="accent1">
                    <a:lumMod val="75000"/>
                  </a:schemeClr>
                </a:solidFill>
                <a:latin typeface="+mn-lt"/>
                <a:ea typeface="Verdana" panose="020B0604030504040204" pitchFamily="34" charset="0"/>
                <a:cs typeface="Verdana" panose="020B0604030504040204" pitchFamily="34" charset="0"/>
              </a:rPr>
              <a:t>’:</a:t>
            </a:r>
            <a:r>
              <a:rPr lang="el-GR" sz="1600" i="1" dirty="0" smtClean="0">
                <a:solidFill>
                  <a:schemeClr val="accent1">
                    <a:lumMod val="75000"/>
                  </a:schemeClr>
                </a:solidFill>
                <a:latin typeface="+mn-lt"/>
              </a:rPr>
              <a:t> </a:t>
            </a:r>
            <a:r>
              <a:rPr lang="el-GR" sz="1600" i="1" dirty="0">
                <a:solidFill>
                  <a:schemeClr val="accent1">
                    <a:lumMod val="75000"/>
                  </a:schemeClr>
                </a:solidFill>
                <a:latin typeface="+mn-lt"/>
              </a:rPr>
              <a:t>μια συμβατική συμφωνία μεταξύ του δικαιούχου και του παρόχου σχετικά με τα μέτρα βελτίωσης της ενεργειακής απόδοσης, η οποία επαληθεύεται και παρακολουθείται καθ’ όλη τη διάρκεια της σύμβασης, και όπου οι επενδύσεις (εργασίες, </a:t>
            </a:r>
            <a:r>
              <a:rPr lang="el-GR" sz="1600" i="1" dirty="0" smtClean="0">
                <a:solidFill>
                  <a:schemeClr val="accent1">
                    <a:lumMod val="75000"/>
                  </a:schemeClr>
                </a:solidFill>
                <a:latin typeface="+mn-lt"/>
              </a:rPr>
              <a:t>προμήθειες ή υπηρεσίες) </a:t>
            </a:r>
            <a:r>
              <a:rPr lang="el-GR" sz="1600" i="1" dirty="0">
                <a:solidFill>
                  <a:schemeClr val="accent1">
                    <a:lumMod val="75000"/>
                  </a:schemeClr>
                </a:solidFill>
                <a:latin typeface="+mn-lt"/>
              </a:rPr>
              <a:t>καταβάλλονται με βάση το συμφωνηθέν επίπεδο βελτίωσης ενεργειακής απόδοσης ή </a:t>
            </a:r>
            <a:r>
              <a:rPr lang="el-GR" sz="1600" i="1" dirty="0" smtClean="0">
                <a:solidFill>
                  <a:schemeClr val="accent1">
                    <a:lumMod val="75000"/>
                  </a:schemeClr>
                </a:solidFill>
                <a:latin typeface="+mn-lt"/>
              </a:rPr>
              <a:t>οποιοδήποτε </a:t>
            </a:r>
            <a:r>
              <a:rPr lang="el-GR" sz="1600" i="1" dirty="0">
                <a:solidFill>
                  <a:schemeClr val="accent1">
                    <a:lumMod val="75000"/>
                  </a:schemeClr>
                </a:solidFill>
                <a:latin typeface="+mn-lt"/>
              </a:rPr>
              <a:t>άλλο κριτήριο που συμφωνήθηκε και αφορά την ενεργειακή απόδοση, όπως η εξοικονόμηση χρημάτων. </a:t>
            </a:r>
            <a:endParaRPr lang="en-US" sz="1600" i="1" dirty="0">
              <a:solidFill>
                <a:schemeClr val="accent1">
                  <a:lumMod val="75000"/>
                </a:schemeClr>
              </a:solidFill>
              <a:latin typeface="+mn-lt"/>
            </a:endParaRPr>
          </a:p>
          <a:p>
            <a:pPr marL="285750" indent="-285750" algn="just">
              <a:buFont typeface="Arial" panose="020B0604020202020204" pitchFamily="34" charset="0"/>
              <a:buChar char="•"/>
            </a:pPr>
            <a:r>
              <a:rPr lang="en-US" sz="1600" b="1" i="1" dirty="0" smtClean="0">
                <a:solidFill>
                  <a:schemeClr val="accent1">
                    <a:lumMod val="75000"/>
                  </a:schemeClr>
                </a:solidFill>
                <a:latin typeface="+mn-lt"/>
              </a:rPr>
              <a:t>‘</a:t>
            </a:r>
            <a:r>
              <a:rPr lang="el-GR" sz="1600" b="1" i="1" dirty="0" smtClean="0">
                <a:solidFill>
                  <a:schemeClr val="accent1">
                    <a:lumMod val="75000"/>
                  </a:schemeClr>
                </a:solidFill>
                <a:latin typeface="+mn-lt"/>
              </a:rPr>
              <a:t>Εταιρεία </a:t>
            </a:r>
            <a:r>
              <a:rPr lang="el-GR" sz="1600" b="1" i="1" dirty="0">
                <a:solidFill>
                  <a:schemeClr val="accent1">
                    <a:lumMod val="75000"/>
                  </a:schemeClr>
                </a:solidFill>
                <a:latin typeface="+mn-lt"/>
              </a:rPr>
              <a:t>ενεργειακών </a:t>
            </a:r>
            <a:r>
              <a:rPr lang="el-GR" sz="1600" b="1" i="1" dirty="0" smtClean="0">
                <a:solidFill>
                  <a:schemeClr val="accent1">
                    <a:lumMod val="75000"/>
                  </a:schemeClr>
                </a:solidFill>
                <a:latin typeface="+mn-lt"/>
              </a:rPr>
              <a:t>υπηρεσιών</a:t>
            </a:r>
            <a:r>
              <a:rPr lang="en-US" sz="1600" b="1" i="1" dirty="0" smtClean="0">
                <a:solidFill>
                  <a:schemeClr val="accent1">
                    <a:lumMod val="75000"/>
                  </a:schemeClr>
                </a:solidFill>
                <a:latin typeface="+mn-lt"/>
              </a:rPr>
              <a:t>’</a:t>
            </a:r>
            <a:r>
              <a:rPr lang="el-GR" sz="1600" b="1" i="1" dirty="0" smtClean="0">
                <a:solidFill>
                  <a:schemeClr val="accent1">
                    <a:lumMod val="75000"/>
                  </a:schemeClr>
                </a:solidFill>
                <a:latin typeface="+mn-lt"/>
              </a:rPr>
              <a:t> (</a:t>
            </a:r>
            <a:r>
              <a:rPr lang="el-GR" sz="1600" b="1" i="1" dirty="0">
                <a:solidFill>
                  <a:schemeClr val="accent1">
                    <a:lumMod val="75000"/>
                  </a:schemeClr>
                </a:solidFill>
              </a:rPr>
              <a:t>ΕΕΥ </a:t>
            </a:r>
            <a:r>
              <a:rPr lang="el-GR" sz="1600" b="1" i="1" dirty="0" smtClean="0">
                <a:solidFill>
                  <a:schemeClr val="accent1">
                    <a:lumMod val="75000"/>
                  </a:schemeClr>
                </a:solidFill>
              </a:rPr>
              <a:t>/</a:t>
            </a:r>
            <a:r>
              <a:rPr lang="el-GR" sz="1600" b="1" i="1" dirty="0" smtClean="0">
                <a:solidFill>
                  <a:schemeClr val="accent1">
                    <a:lumMod val="75000"/>
                  </a:schemeClr>
                </a:solidFill>
                <a:latin typeface="+mn-lt"/>
              </a:rPr>
              <a:t>ESCO): </a:t>
            </a:r>
            <a:r>
              <a:rPr lang="el-GR" sz="1600" i="1" dirty="0">
                <a:solidFill>
                  <a:schemeClr val="accent1">
                    <a:lumMod val="75000"/>
                  </a:schemeClr>
                </a:solidFill>
                <a:latin typeface="+mn-lt"/>
              </a:rPr>
              <a:t>Ένα φυσικό ή νομικό πρόσωπο το οποίο παρέχει ενεργειακές υπηρεσίες ή / και άλλα μέτρα βελτίωσης της ενεργειακής απόδοσης στις εγκαταστάσεις ή το οίκημα ενός χρήστη, και αποδέχεται κάποιο βαθμό οικονομικού κινδύνου με τον τρόπο αυτό. Η πληρωμή των παρεχόμενων υπηρεσιών βασίζεται (εξ’ ολοκλήρου ή εν μέρει) στην επίτευξη </a:t>
            </a:r>
            <a:r>
              <a:rPr lang="el-GR" sz="1600" i="1" dirty="0" smtClean="0">
                <a:solidFill>
                  <a:schemeClr val="accent1">
                    <a:lumMod val="75000"/>
                  </a:schemeClr>
                </a:solidFill>
                <a:latin typeface="+mn-lt"/>
              </a:rPr>
              <a:t>της βελτίωσης της </a:t>
            </a:r>
            <a:r>
              <a:rPr lang="el-GR" sz="1600" i="1" dirty="0">
                <a:solidFill>
                  <a:schemeClr val="accent1">
                    <a:lumMod val="75000"/>
                  </a:schemeClr>
                </a:solidFill>
                <a:latin typeface="+mn-lt"/>
              </a:rPr>
              <a:t>ενεργειακής απόδοσης και στην τήρηση των λοιπών συμφωνημένων κριτηρίων επίδοσης. </a:t>
            </a:r>
            <a:endParaRPr lang="en-US" sz="1600" i="1" dirty="0">
              <a:solidFill>
                <a:schemeClr val="accent1">
                  <a:lumMod val="75000"/>
                </a:schemeClr>
              </a:solidFill>
              <a:latin typeface="+mn-lt"/>
            </a:endParaRPr>
          </a:p>
          <a:p>
            <a:pPr marL="285750" indent="-285750" algn="just">
              <a:buFont typeface="Arial" panose="020B0604020202020204" pitchFamily="34" charset="0"/>
              <a:buChar char="•"/>
              <a:defRPr/>
            </a:pPr>
            <a:r>
              <a:rPr lang="el-GR" sz="1600" b="1" i="1" dirty="0">
                <a:solidFill>
                  <a:schemeClr val="tx2"/>
                </a:solidFill>
                <a:latin typeface="+mn-lt"/>
                <a:ea typeface="Verdana" panose="020B0604030504040204" pitchFamily="34" charset="0"/>
                <a:cs typeface="Verdana" panose="020B0604030504040204" pitchFamily="34" charset="0"/>
              </a:rPr>
              <a:t>«</a:t>
            </a:r>
            <a:r>
              <a:rPr lang="el-GR" sz="1600" b="1" i="1" dirty="0" smtClean="0">
                <a:solidFill>
                  <a:schemeClr val="tx2"/>
                </a:solidFill>
                <a:latin typeface="+mn-lt"/>
                <a:ea typeface="Verdana" panose="020B0604030504040204" pitchFamily="34" charset="0"/>
                <a:cs typeface="Verdana" panose="020B0604030504040204" pitchFamily="34" charset="0"/>
              </a:rPr>
              <a:t>Χρηματοδότηση </a:t>
            </a:r>
            <a:r>
              <a:rPr lang="el-GR" sz="1600" b="1" i="1" dirty="0">
                <a:solidFill>
                  <a:schemeClr val="tx2"/>
                </a:solidFill>
                <a:latin typeface="+mn-lt"/>
                <a:ea typeface="Verdana" panose="020B0604030504040204" pitchFamily="34" charset="0"/>
                <a:cs typeface="Verdana" panose="020B0604030504040204" pitchFamily="34" charset="0"/>
              </a:rPr>
              <a:t>από τρίτους»: </a:t>
            </a:r>
            <a:r>
              <a:rPr lang="el-GR" sz="1600" i="1" dirty="0">
                <a:solidFill>
                  <a:schemeClr val="tx2"/>
                </a:solidFill>
                <a:latin typeface="+mn-lt"/>
                <a:ea typeface="Verdana" panose="020B0604030504040204" pitchFamily="34" charset="0"/>
                <a:cs typeface="Verdana" panose="020B0604030504040204" pitchFamily="34" charset="0"/>
              </a:rPr>
              <a:t>συμβατική συμφωνία στην οποία συμμετέχει τρίτος - επιπλέον του προμηθευτή ενέργειας και του δικαιούχου </a:t>
            </a:r>
            <a:r>
              <a:rPr lang="el-GR" sz="1600" i="1" dirty="0" smtClean="0">
                <a:solidFill>
                  <a:schemeClr val="tx2"/>
                </a:solidFill>
                <a:latin typeface="+mn-lt"/>
                <a:ea typeface="Verdana" panose="020B0604030504040204" pitchFamily="34" charset="0"/>
                <a:cs typeface="Verdana" panose="020B0604030504040204" pitchFamily="34" charset="0"/>
              </a:rPr>
              <a:t>του κέρδους από </a:t>
            </a:r>
            <a:r>
              <a:rPr lang="el-GR" sz="1600" i="1" dirty="0" smtClean="0">
                <a:solidFill>
                  <a:schemeClr val="tx2"/>
                </a:solidFill>
                <a:latin typeface="+mn-lt"/>
                <a:ea typeface="Verdana" panose="020B0604030504040204" pitchFamily="34" charset="0"/>
                <a:cs typeface="Verdana" panose="020B0604030504040204" pitchFamily="34" charset="0"/>
              </a:rPr>
              <a:t>τη βελτίωση </a:t>
            </a:r>
            <a:r>
              <a:rPr lang="el-GR" sz="1600" i="1" dirty="0">
                <a:solidFill>
                  <a:schemeClr val="tx2"/>
                </a:solidFill>
                <a:latin typeface="+mn-lt"/>
                <a:ea typeface="Verdana" panose="020B0604030504040204" pitchFamily="34" charset="0"/>
                <a:cs typeface="Verdana" panose="020B0604030504040204" pitchFamily="34" charset="0"/>
              </a:rPr>
              <a:t>της ενεργειακής απόδοσης - που παρέχει το κεφάλαιο για </a:t>
            </a:r>
            <a:r>
              <a:rPr lang="el-GR" sz="1600" i="1" dirty="0" smtClean="0">
                <a:solidFill>
                  <a:schemeClr val="tx2"/>
                </a:solidFill>
                <a:latin typeface="+mn-lt"/>
                <a:ea typeface="Verdana" panose="020B0604030504040204" pitchFamily="34" charset="0"/>
                <a:cs typeface="Verdana" panose="020B0604030504040204" pitchFamily="34" charset="0"/>
              </a:rPr>
              <a:t>την</a:t>
            </a:r>
            <a:r>
              <a:rPr lang="en-GB" sz="1600" i="1" dirty="0" smtClean="0">
                <a:solidFill>
                  <a:schemeClr val="tx2"/>
                </a:solidFill>
                <a:latin typeface="+mn-lt"/>
                <a:ea typeface="Verdana" panose="020B0604030504040204" pitchFamily="34" charset="0"/>
                <a:cs typeface="Verdana" panose="020B0604030504040204" pitchFamily="34" charset="0"/>
              </a:rPr>
              <a:t> </a:t>
            </a:r>
            <a:r>
              <a:rPr lang="el-GR" sz="1600" i="1" dirty="0" smtClean="0">
                <a:solidFill>
                  <a:schemeClr val="tx2"/>
                </a:solidFill>
                <a:latin typeface="+mn-lt"/>
                <a:ea typeface="Verdana" panose="020B0604030504040204" pitchFamily="34" charset="0"/>
                <a:cs typeface="Verdana" panose="020B0604030504040204" pitchFamily="34" charset="0"/>
              </a:rPr>
              <a:t>εν λόγω </a:t>
            </a:r>
            <a:r>
              <a:rPr lang="el-GR" sz="1600" i="1" dirty="0" smtClean="0">
                <a:solidFill>
                  <a:schemeClr val="tx2"/>
                </a:solidFill>
                <a:latin typeface="+mn-lt"/>
                <a:ea typeface="Verdana" panose="020B0604030504040204" pitchFamily="34" charset="0"/>
                <a:cs typeface="Verdana" panose="020B0604030504040204" pitchFamily="34" charset="0"/>
              </a:rPr>
              <a:t>βελτίωση και </a:t>
            </a:r>
            <a:r>
              <a:rPr lang="el-GR" sz="1600" i="1" dirty="0">
                <a:solidFill>
                  <a:schemeClr val="tx2"/>
                </a:solidFill>
                <a:latin typeface="+mn-lt"/>
                <a:ea typeface="Verdana" panose="020B0604030504040204" pitchFamily="34" charset="0"/>
                <a:cs typeface="Verdana" panose="020B0604030504040204" pitchFamily="34" charset="0"/>
              </a:rPr>
              <a:t>χρεώνει στο δικαιούχο τέλος ίσο με </a:t>
            </a:r>
            <a:r>
              <a:rPr lang="el-GR" sz="1600" i="1" dirty="0" smtClean="0">
                <a:solidFill>
                  <a:schemeClr val="tx2"/>
                </a:solidFill>
                <a:latin typeface="+mn-lt"/>
                <a:ea typeface="Verdana" panose="020B0604030504040204" pitchFamily="34" charset="0"/>
                <a:cs typeface="Verdana" panose="020B0604030504040204" pitchFamily="34" charset="0"/>
              </a:rPr>
              <a:t>κάποιο μέρος </a:t>
            </a:r>
            <a:r>
              <a:rPr lang="el-GR" sz="1600" i="1" dirty="0">
                <a:solidFill>
                  <a:schemeClr val="tx2"/>
                </a:solidFill>
                <a:latin typeface="+mn-lt"/>
                <a:ea typeface="Verdana" panose="020B0604030504040204" pitchFamily="34" charset="0"/>
                <a:cs typeface="Verdana" panose="020B0604030504040204" pitchFamily="34" charset="0"/>
              </a:rPr>
              <a:t>της εξοικονόμησης ενέργειας που </a:t>
            </a:r>
            <a:r>
              <a:rPr lang="el-GR" sz="1600" i="1" dirty="0" smtClean="0">
                <a:solidFill>
                  <a:schemeClr val="tx2"/>
                </a:solidFill>
                <a:latin typeface="+mn-lt"/>
                <a:ea typeface="Verdana" panose="020B0604030504040204" pitchFamily="34" charset="0"/>
                <a:cs typeface="Verdana" panose="020B0604030504040204" pitchFamily="34" charset="0"/>
              </a:rPr>
              <a:t>επιτυγχάνεται. Το </a:t>
            </a:r>
            <a:r>
              <a:rPr lang="el-GR" sz="1600" i="1" dirty="0">
                <a:solidFill>
                  <a:schemeClr val="tx2"/>
                </a:solidFill>
                <a:latin typeface="+mn-lt"/>
                <a:ea typeface="Verdana" panose="020B0604030504040204" pitchFamily="34" charset="0"/>
                <a:cs typeface="Verdana" panose="020B0604030504040204" pitchFamily="34" charset="0"/>
              </a:rPr>
              <a:t>εν λόγω </a:t>
            </a:r>
            <a:r>
              <a:rPr lang="el-GR" sz="1600" i="1" dirty="0" smtClean="0">
                <a:solidFill>
                  <a:schemeClr val="tx2"/>
                </a:solidFill>
                <a:latin typeface="+mn-lt"/>
                <a:ea typeface="Verdana" panose="020B0604030504040204" pitchFamily="34" charset="0"/>
                <a:cs typeface="Verdana" panose="020B0604030504040204" pitchFamily="34" charset="0"/>
              </a:rPr>
              <a:t>τρίτο μέλος </a:t>
            </a:r>
            <a:r>
              <a:rPr lang="el-GR" sz="1600" i="1" dirty="0">
                <a:solidFill>
                  <a:schemeClr val="tx2"/>
                </a:solidFill>
                <a:latin typeface="+mn-lt"/>
                <a:ea typeface="Verdana" panose="020B0604030504040204" pitchFamily="34" charset="0"/>
                <a:cs typeface="Verdana" panose="020B0604030504040204" pitchFamily="34" charset="0"/>
              </a:rPr>
              <a:t>μπορεί να είναι ή </a:t>
            </a:r>
            <a:r>
              <a:rPr lang="el-GR" sz="1600" i="1" dirty="0" smtClean="0">
                <a:solidFill>
                  <a:schemeClr val="tx2"/>
                </a:solidFill>
                <a:latin typeface="+mn-lt"/>
                <a:ea typeface="Verdana" panose="020B0604030504040204" pitchFamily="34" charset="0"/>
                <a:cs typeface="Verdana" panose="020B0604030504040204" pitchFamily="34" charset="0"/>
              </a:rPr>
              <a:t>όχι μέλος της </a:t>
            </a:r>
            <a:r>
              <a:rPr lang="el-GR" sz="1600" i="1" dirty="0">
                <a:solidFill>
                  <a:schemeClr val="tx2"/>
                </a:solidFill>
                <a:latin typeface="+mn-lt"/>
                <a:ea typeface="Verdana" panose="020B0604030504040204" pitchFamily="34" charset="0"/>
                <a:cs typeface="Verdana" panose="020B0604030504040204" pitchFamily="34" charset="0"/>
              </a:rPr>
              <a:t>ΕΕΥ</a:t>
            </a:r>
            <a:r>
              <a:rPr lang="en-US" sz="1600" i="1" dirty="0" smtClean="0">
                <a:solidFill>
                  <a:schemeClr val="tx2"/>
                </a:solidFill>
                <a:latin typeface="+mn-lt"/>
                <a:ea typeface="Verdana" panose="020B0604030504040204" pitchFamily="34" charset="0"/>
                <a:cs typeface="Verdana" panose="020B0604030504040204" pitchFamily="34" charset="0"/>
              </a:rPr>
              <a:t>;</a:t>
            </a:r>
          </a:p>
          <a:p>
            <a:pPr marL="285750" indent="-285750" algn="just">
              <a:buFont typeface="Arial" panose="020B0604020202020204" pitchFamily="34" charset="0"/>
              <a:buChar char="•"/>
              <a:defRPr/>
            </a:pPr>
            <a:r>
              <a:rPr lang="el-GR" sz="1600" b="1" i="1" dirty="0" smtClean="0">
                <a:solidFill>
                  <a:schemeClr val="tx2"/>
                </a:solidFill>
                <a:latin typeface="+mn-lt"/>
                <a:ea typeface="Verdana" panose="020B0604030504040204" pitchFamily="34" charset="0"/>
                <a:cs typeface="Verdana" panose="020B0604030504040204" pitchFamily="34" charset="0"/>
              </a:rPr>
              <a:t>«</a:t>
            </a:r>
            <a:r>
              <a:rPr lang="el-GR" sz="1600" b="1" i="1" dirty="0" smtClean="0">
                <a:solidFill>
                  <a:schemeClr val="tx2"/>
                </a:solidFill>
                <a:ea typeface="Verdana" panose="020B0604030504040204" pitchFamily="34" charset="0"/>
                <a:cs typeface="Verdana" panose="020B0604030504040204" pitchFamily="34" charset="0"/>
              </a:rPr>
              <a:t>κτίριο </a:t>
            </a:r>
            <a:r>
              <a:rPr lang="el-GR" sz="1600" b="1" i="1" dirty="0" smtClean="0">
                <a:solidFill>
                  <a:schemeClr val="tx2"/>
                </a:solidFill>
                <a:latin typeface="+mn-lt"/>
                <a:ea typeface="Verdana" panose="020B0604030504040204" pitchFamily="34" charset="0"/>
                <a:cs typeface="Verdana" panose="020B0604030504040204" pitchFamily="34" charset="0"/>
              </a:rPr>
              <a:t>Σχεδόν Μηδενικής Ενεργειακής Κατανάλωσης»</a:t>
            </a:r>
            <a:r>
              <a:rPr lang="el-GR" sz="1600" i="1" dirty="0" smtClean="0">
                <a:solidFill>
                  <a:schemeClr val="tx2"/>
                </a:solidFill>
                <a:latin typeface="+mn-lt"/>
                <a:ea typeface="Verdana" panose="020B0604030504040204" pitchFamily="34" charset="0"/>
                <a:cs typeface="Verdana" panose="020B0604030504040204" pitchFamily="34" charset="0"/>
              </a:rPr>
              <a:t> </a:t>
            </a:r>
            <a:r>
              <a:rPr lang="el-GR" sz="1600" i="1" dirty="0">
                <a:solidFill>
                  <a:schemeClr val="tx2"/>
                </a:solidFill>
                <a:latin typeface="+mn-lt"/>
                <a:ea typeface="Verdana" panose="020B0604030504040204" pitchFamily="34" charset="0"/>
                <a:cs typeface="Verdana" panose="020B0604030504040204" pitchFamily="34" charset="0"/>
              </a:rPr>
              <a:t>νοείται ένα κτίριο που έχει μια πολύ υψηλή ενεργειακή απόδοση, όπως καθορίζεται σύμφωνα με το παράρτημα I. Η σχεδόν μηδενική ή πολύ χαμηλή ποσότητα ενέργειας που απαιτείται θα πρέπει να καλύπτονται σε πολύ σημαντικό βαθμό από </a:t>
            </a:r>
            <a:r>
              <a:rPr lang="el-GR" sz="1600" i="1" dirty="0" smtClean="0">
                <a:solidFill>
                  <a:schemeClr val="tx2"/>
                </a:solidFill>
                <a:latin typeface="+mn-lt"/>
                <a:ea typeface="Verdana" panose="020B0604030504040204" pitchFamily="34" charset="0"/>
                <a:cs typeface="Verdana" panose="020B0604030504040204" pitchFamily="34" charset="0"/>
              </a:rPr>
              <a:t>ανανεώσιμες πηγές ενέργειας, </a:t>
            </a:r>
            <a:r>
              <a:rPr lang="el-GR" sz="1600" i="1" dirty="0">
                <a:solidFill>
                  <a:schemeClr val="tx2"/>
                </a:solidFill>
                <a:latin typeface="+mn-lt"/>
                <a:ea typeface="Verdana" panose="020B0604030504040204" pitchFamily="34" charset="0"/>
                <a:cs typeface="Verdana" panose="020B0604030504040204" pitchFamily="34" charset="0"/>
              </a:rPr>
              <a:t>συμπεριλαμβανομένης της ενέργειας από ανανεώσιμες πηγές η οποία παράγεται επί τόπου ή στη γύρω περιοχή.</a:t>
            </a:r>
            <a:endParaRPr lang="it-IT" altLang="it-IT" sz="1600" dirty="0" smtClean="0">
              <a:solidFill>
                <a:srgbClr val="0765AF"/>
              </a:solidFill>
              <a:latin typeface="+mn-lt"/>
              <a:ea typeface="Verdana" panose="020B0604030504040204" pitchFamily="34" charset="0"/>
              <a:cs typeface="Verdana" panose="020B0604030504040204" pitchFamily="34" charset="0"/>
            </a:endParaRPr>
          </a:p>
        </p:txBody>
      </p:sp>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4</a:t>
            </a:fld>
            <a:endParaRPr lang="el-GR" dirty="0"/>
          </a:p>
        </p:txBody>
      </p:sp>
      <p:sp>
        <p:nvSpPr>
          <p:cNvPr id="13" name="2 - Τίτλος"/>
          <p:cNvSpPr txBox="1">
            <a:spLocks/>
          </p:cNvSpPr>
          <p:nvPr/>
        </p:nvSpPr>
        <p:spPr>
          <a:xfrm>
            <a:off x="-1241" y="0"/>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defRPr/>
            </a:pPr>
            <a:r>
              <a:rPr lang="el-GR" sz="2800" dirty="0" smtClean="0"/>
              <a:t>Ορισμοί</a:t>
            </a:r>
            <a:endParaRPr lang="en-GB" sz="2800" dirty="0"/>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Tree>
    <p:extLst>
      <p:ext uri="{BB962C8B-B14F-4D97-AF65-F5344CB8AC3E}">
        <p14:creationId xmlns:p14="http://schemas.microsoft.com/office/powerpoint/2010/main" val="27228182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2"/>
          <p:cNvSpPr txBox="1">
            <a:spLocks noChangeArrowheads="1"/>
          </p:cNvSpPr>
          <p:nvPr/>
        </p:nvSpPr>
        <p:spPr bwMode="auto">
          <a:xfrm>
            <a:off x="251520" y="1268760"/>
            <a:ext cx="8407029" cy="71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algn="just">
              <a:spcBef>
                <a:spcPct val="50000"/>
              </a:spcBef>
              <a:buFont typeface="Times New Roman" pitchFamily="18" charset="0"/>
              <a:buNone/>
              <a:defRPr/>
            </a:pPr>
            <a:endParaRPr lang="it-IT" altLang="it-IT" sz="1600" b="1" dirty="0">
              <a:solidFill>
                <a:srgbClr val="0765AF"/>
              </a:solidFill>
              <a:latin typeface="+mn-lt"/>
              <a:ea typeface="Verdana" panose="020B0604030504040204" pitchFamily="34" charset="0"/>
              <a:cs typeface="Verdana" panose="020B0604030504040204" pitchFamily="34" charset="0"/>
            </a:endParaRPr>
          </a:p>
          <a:p>
            <a:pPr algn="just">
              <a:spcBef>
                <a:spcPct val="50000"/>
              </a:spcBef>
              <a:buFont typeface="Times New Roman" pitchFamily="18" charset="0"/>
              <a:buNone/>
              <a:defRPr/>
            </a:pPr>
            <a:endParaRPr lang="it-IT" altLang="it-IT" sz="1600" b="1" dirty="0" smtClean="0">
              <a:solidFill>
                <a:srgbClr val="0765AF"/>
              </a:solidFill>
              <a:latin typeface="+mn-lt"/>
              <a:ea typeface="Verdana" panose="020B0604030504040204" pitchFamily="34" charset="0"/>
              <a:cs typeface="Verdana" panose="020B0604030504040204" pitchFamily="34" charset="0"/>
            </a:endParaRPr>
          </a:p>
        </p:txBody>
      </p:sp>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5</a:t>
            </a:fld>
            <a:endParaRPr lang="el-GR" dirty="0"/>
          </a:p>
        </p:txBody>
      </p:sp>
      <p:sp>
        <p:nvSpPr>
          <p:cNvPr id="13" name="2 - Τίτλος"/>
          <p:cNvSpPr txBox="1">
            <a:spLocks/>
          </p:cNvSpPr>
          <p:nvPr/>
        </p:nvSpPr>
        <p:spPr>
          <a:xfrm>
            <a:off x="-1241" y="0"/>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defRPr/>
            </a:pPr>
            <a:r>
              <a:rPr lang="el-GR" sz="2800" dirty="0" smtClean="0"/>
              <a:t>Ορισμοί – Σχηματική απεικόνιση</a:t>
            </a:r>
            <a:endParaRPr lang="en-GB" sz="2800" dirty="0"/>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017" y="1958154"/>
            <a:ext cx="349567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95536" y="2098053"/>
            <a:ext cx="3384376" cy="1354217"/>
          </a:xfrm>
          <a:prstGeom prst="rect">
            <a:avLst/>
          </a:prstGeom>
          <a:noFill/>
        </p:spPr>
        <p:txBody>
          <a:bodyPr wrap="square" rtlCol="0">
            <a:spAutoFit/>
          </a:bodyPr>
          <a:lstStyle/>
          <a:p>
            <a:r>
              <a:rPr lang="el-GR" sz="1600" dirty="0">
                <a:solidFill>
                  <a:schemeClr val="tx2"/>
                </a:solidFill>
                <a:ea typeface="Verdana" panose="020B0604030504040204" pitchFamily="34" charset="0"/>
                <a:cs typeface="Verdana" panose="020B0604030504040204" pitchFamily="34" charset="0"/>
              </a:rPr>
              <a:t>Στη συνέχεια, τα συμβαλλόμενα μέρη της σύμβασης EPC είναι συνήθως δύο: ο πελάτης και η ΕΕΥ που συχνά συνοδεύονται από τρίτο δανειστή (π.χ. Τράπεζα).</a:t>
            </a:r>
            <a:endParaRPr lang="it-IT" dirty="0"/>
          </a:p>
        </p:txBody>
      </p:sp>
    </p:spTree>
    <p:extLst>
      <p:ext uri="{BB962C8B-B14F-4D97-AF65-F5344CB8AC3E}">
        <p14:creationId xmlns:p14="http://schemas.microsoft.com/office/powerpoint/2010/main" val="4148539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6</a:t>
            </a:fld>
            <a:endParaRPr lang="el-GR" dirty="0"/>
          </a:p>
        </p:txBody>
      </p:sp>
      <p:pic>
        <p:nvPicPr>
          <p:cNvPr id="7" name="Immagine 6" descr="http://iet.jrc.ec.europa.eu/sites/energyefficiency/files/image002.jpg"/>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509120"/>
            <a:ext cx="4438183" cy="2002308"/>
          </a:xfrm>
          <a:prstGeom prst="rect">
            <a:avLst/>
          </a:prstGeom>
          <a:noFill/>
          <a:ln>
            <a:noFill/>
          </a:ln>
        </p:spPr>
      </p:pic>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a:t>
            </a:r>
            <a:r>
              <a:rPr lang="el-GR" sz="2800" dirty="0" smtClean="0"/>
              <a:t>ΑΠΟΔΟΣΗΣ</a:t>
            </a:r>
            <a:endParaRPr lang="el-GR" sz="2800" dirty="0"/>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
        <p:nvSpPr>
          <p:cNvPr id="9" name="Text Box 72"/>
          <p:cNvSpPr txBox="1">
            <a:spLocks noChangeArrowheads="1"/>
          </p:cNvSpPr>
          <p:nvPr/>
        </p:nvSpPr>
        <p:spPr bwMode="auto">
          <a:xfrm>
            <a:off x="341434" y="1052736"/>
            <a:ext cx="8407029" cy="354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marL="285750" indent="-285750" algn="just">
              <a:buFont typeface="Wingdings" pitchFamily="2" charset="2"/>
              <a:buChar char="q"/>
            </a:pPr>
            <a:r>
              <a:rPr lang="el-GR" sz="1400" b="1" dirty="0"/>
              <a:t>Συμβάσεις Ενεργειακής Απόδοσης </a:t>
            </a:r>
            <a:r>
              <a:rPr lang="el-GR" sz="1400" b="1" dirty="0" smtClean="0"/>
              <a:t>(ΣΕΑ</a:t>
            </a:r>
            <a:r>
              <a:rPr lang="en-GB" sz="1400" b="1" dirty="0" smtClean="0"/>
              <a:t>/EPC</a:t>
            </a:r>
            <a:r>
              <a:rPr lang="el-GR" sz="1400" b="1" dirty="0" smtClean="0"/>
              <a:t>) </a:t>
            </a:r>
            <a:r>
              <a:rPr lang="el-GR" sz="1400" dirty="0"/>
              <a:t>είναι μια μορφή «</a:t>
            </a:r>
            <a:r>
              <a:rPr lang="el-GR" sz="1400" dirty="0" smtClean="0"/>
              <a:t>δημιουργική</a:t>
            </a:r>
            <a:r>
              <a:rPr lang="el-GR" sz="1400" dirty="0"/>
              <a:t>ς</a:t>
            </a:r>
            <a:r>
              <a:rPr lang="el-GR" sz="1400" dirty="0" smtClean="0"/>
              <a:t> χρηματοδότησης» </a:t>
            </a:r>
            <a:r>
              <a:rPr lang="el-GR" sz="1400" dirty="0"/>
              <a:t>για τη βελτίωση </a:t>
            </a:r>
            <a:r>
              <a:rPr lang="el-GR" sz="1400" dirty="0" smtClean="0"/>
              <a:t>του </a:t>
            </a:r>
            <a:r>
              <a:rPr lang="el-GR" sz="1400" dirty="0"/>
              <a:t>κεφαλαίου, η οποία επιτρέπει τη χρηματοδότηση </a:t>
            </a:r>
            <a:r>
              <a:rPr lang="el-GR" sz="1400" dirty="0" smtClean="0"/>
              <a:t>ενεργειακής </a:t>
            </a:r>
            <a:r>
              <a:rPr lang="el-GR" sz="1400" dirty="0"/>
              <a:t>αναβάθμισης από τη μείωση του </a:t>
            </a:r>
            <a:r>
              <a:rPr lang="el-GR" sz="1400" dirty="0" smtClean="0"/>
              <a:t>κόστους λειτουργίας.</a:t>
            </a:r>
            <a:endParaRPr lang="el-GR" sz="1400" dirty="0"/>
          </a:p>
          <a:p>
            <a:pPr marL="285750" indent="-285750" algn="just">
              <a:buFont typeface="Wingdings" pitchFamily="2" charset="2"/>
              <a:buChar char="q"/>
            </a:pPr>
            <a:r>
              <a:rPr lang="el-GR" sz="1400" dirty="0"/>
              <a:t>Στο πλαίσιο </a:t>
            </a:r>
            <a:r>
              <a:rPr lang="el-GR" sz="1400" dirty="0" smtClean="0"/>
              <a:t>διακανονισμού της ΣΕΑ/</a:t>
            </a:r>
            <a:r>
              <a:rPr lang="en-GB" sz="1400" dirty="0" smtClean="0"/>
              <a:t>EPC</a:t>
            </a:r>
            <a:r>
              <a:rPr lang="el-GR" sz="1400" dirty="0" smtClean="0"/>
              <a:t> </a:t>
            </a:r>
            <a:r>
              <a:rPr lang="el-GR" sz="1400" dirty="0"/>
              <a:t>ένας εξωτερικός οργανισμός (ΕΕΥ) υλοποιεί ένα </a:t>
            </a:r>
            <a:r>
              <a:rPr lang="el-GR" sz="1400" dirty="0" smtClean="0"/>
              <a:t>έργο βελτίωσης της ενεργειακής απόδοσης, </a:t>
            </a:r>
            <a:r>
              <a:rPr lang="el-GR" sz="1400" dirty="0"/>
              <a:t>ή ένα έργο ανανεώσιμων πηγών ενέργειας, και χρησιμοποιεί </a:t>
            </a:r>
            <a:r>
              <a:rPr lang="el-GR" sz="1400" dirty="0" smtClean="0"/>
              <a:t>τα έσοδα από </a:t>
            </a:r>
            <a:r>
              <a:rPr lang="el-GR" sz="1400" dirty="0"/>
              <a:t>την </a:t>
            </a:r>
            <a:r>
              <a:rPr lang="el-GR" sz="1400" dirty="0" smtClean="0"/>
              <a:t>μείωση του κόστους</a:t>
            </a:r>
            <a:r>
              <a:rPr lang="el-GR" sz="1400" dirty="0"/>
              <a:t>, ή </a:t>
            </a:r>
            <a:r>
              <a:rPr lang="el-GR" sz="1400" dirty="0" smtClean="0"/>
              <a:t>τις ανανεώσιμες πηγές ενέργειας, </a:t>
            </a:r>
            <a:r>
              <a:rPr lang="el-GR" sz="1400" dirty="0"/>
              <a:t>για να </a:t>
            </a:r>
            <a:r>
              <a:rPr lang="el-GR" sz="1400" dirty="0" smtClean="0"/>
              <a:t>αποπληρώσει το </a:t>
            </a:r>
            <a:r>
              <a:rPr lang="el-GR" sz="1400" dirty="0"/>
              <a:t>κόστος του έργου, </a:t>
            </a:r>
            <a:r>
              <a:rPr lang="el-GR" sz="1400" dirty="0" smtClean="0"/>
              <a:t>συμπεριλαμβανομένου του κόστους επένδυσης</a:t>
            </a:r>
            <a:r>
              <a:rPr lang="el-GR" sz="1400" dirty="0"/>
              <a:t>. Ουσιαστικά η ΕΕΥ δεν θα </a:t>
            </a:r>
            <a:r>
              <a:rPr lang="el-GR" sz="1400" dirty="0" smtClean="0"/>
              <a:t>λάβει </a:t>
            </a:r>
            <a:r>
              <a:rPr lang="el-GR" sz="1400" dirty="0"/>
              <a:t>την πληρωμή της, εκτός εάν το έργο προσφέρει </a:t>
            </a:r>
            <a:r>
              <a:rPr lang="el-GR" sz="1400" dirty="0" smtClean="0"/>
              <a:t>την αναμενόμενη εξοικονόμηση ενέργειας.</a:t>
            </a:r>
            <a:endParaRPr lang="el-GR" sz="1400" dirty="0"/>
          </a:p>
          <a:p>
            <a:pPr marL="285750" indent="-285750" algn="just">
              <a:buFont typeface="Wingdings" pitchFamily="2" charset="2"/>
              <a:buChar char="q"/>
            </a:pPr>
            <a:r>
              <a:rPr lang="el-GR" sz="1400" dirty="0"/>
              <a:t>Η προσέγγιση αυτή βασίζεται στη μεταφορά των τεχνικών κινδύνων από τον πελάτη προς την ΕΕΥ </a:t>
            </a:r>
            <a:r>
              <a:rPr lang="el-GR" sz="1400" dirty="0" smtClean="0"/>
              <a:t>στηριζόμενη </a:t>
            </a:r>
            <a:r>
              <a:rPr lang="el-GR" sz="1400" dirty="0" smtClean="0"/>
              <a:t>στις εγγυήσεις για την απόδοση που </a:t>
            </a:r>
            <a:r>
              <a:rPr lang="el-GR" sz="1400" dirty="0"/>
              <a:t>δίδεται από την ΕΕΥ. </a:t>
            </a:r>
            <a:r>
              <a:rPr lang="el-GR" sz="1400" dirty="0" smtClean="0"/>
              <a:t>Στην ΣΕΑ/EPC η αμοιβή της ΕΕΥ </a:t>
            </a:r>
            <a:r>
              <a:rPr lang="el-GR" sz="1400" dirty="0"/>
              <a:t>βασίζεται στην αποδεδειγμένη </a:t>
            </a:r>
            <a:r>
              <a:rPr lang="el-GR" sz="1400" dirty="0" smtClean="0"/>
              <a:t>απόδοση; </a:t>
            </a:r>
            <a:r>
              <a:rPr lang="el-GR" sz="1400" dirty="0"/>
              <a:t>ένα μέτρο </a:t>
            </a:r>
            <a:r>
              <a:rPr lang="el-GR" sz="1400" dirty="0" smtClean="0"/>
              <a:t>αξιολόγησης της </a:t>
            </a:r>
            <a:r>
              <a:rPr lang="el-GR" sz="1400" dirty="0"/>
              <a:t>απόδοσης είναι το επίπεδο της εξοικονόμησης ενέργειας ή </a:t>
            </a:r>
            <a:r>
              <a:rPr lang="el-GR" sz="1400" dirty="0" smtClean="0"/>
              <a:t>των </a:t>
            </a:r>
            <a:r>
              <a:rPr lang="el-GR" sz="1400" dirty="0" smtClean="0"/>
              <a:t>ενεργειακών υπηρεσιών.</a:t>
            </a:r>
            <a:endParaRPr lang="el-GR" sz="1400" dirty="0"/>
          </a:p>
          <a:p>
            <a:pPr marL="285750" indent="-285750" algn="just">
              <a:buFont typeface="Wingdings" pitchFamily="2" charset="2"/>
              <a:buChar char="q"/>
            </a:pPr>
            <a:r>
              <a:rPr lang="el-GR" sz="1400" dirty="0" smtClean="0"/>
              <a:t>Η ΣΕΑ/EPC </a:t>
            </a:r>
            <a:r>
              <a:rPr lang="el-GR" sz="1400" dirty="0"/>
              <a:t>είναι ένα μέσο για </a:t>
            </a:r>
            <a:r>
              <a:rPr lang="el-GR" sz="1400" dirty="0" smtClean="0"/>
              <a:t>τη </a:t>
            </a:r>
            <a:r>
              <a:rPr lang="el-GR" sz="1400" dirty="0" smtClean="0"/>
              <a:t>βελτίωση των </a:t>
            </a:r>
            <a:r>
              <a:rPr lang="el-GR" sz="1400" dirty="0" smtClean="0"/>
              <a:t>υποδομών</a:t>
            </a:r>
            <a:r>
              <a:rPr lang="en-US" sz="1400" dirty="0" smtClean="0"/>
              <a:t> </a:t>
            </a:r>
            <a:r>
              <a:rPr lang="el-GR" sz="1400" dirty="0" smtClean="0"/>
              <a:t>ή των </a:t>
            </a:r>
            <a:r>
              <a:rPr lang="el-GR" sz="1400" dirty="0" smtClean="0"/>
              <a:t>εγκαταστάσεων που </a:t>
            </a:r>
            <a:r>
              <a:rPr lang="el-GR" sz="1400" dirty="0"/>
              <a:t>στερούνται </a:t>
            </a:r>
            <a:r>
              <a:rPr lang="el-GR" sz="1400" dirty="0" smtClean="0"/>
              <a:t>ενεργειακών </a:t>
            </a:r>
            <a:r>
              <a:rPr lang="el-GR" sz="1400" dirty="0" smtClean="0"/>
              <a:t>μηχανικών, ανθρώπινου </a:t>
            </a:r>
            <a:r>
              <a:rPr lang="el-GR" sz="1400" dirty="0" smtClean="0"/>
              <a:t>δυναμικού </a:t>
            </a:r>
            <a:r>
              <a:rPr lang="el-GR" sz="1400" dirty="0"/>
              <a:t>ή </a:t>
            </a:r>
            <a:r>
              <a:rPr lang="el-GR" sz="1400" dirty="0" smtClean="0"/>
              <a:t> </a:t>
            </a:r>
            <a:r>
              <a:rPr lang="el-GR" sz="1400" dirty="0"/>
              <a:t>διαχείριση του χρόνου, </a:t>
            </a:r>
            <a:r>
              <a:rPr lang="el-GR" sz="1400" dirty="0" smtClean="0"/>
              <a:t>κεφάλαια χρηματοδότησης, </a:t>
            </a:r>
            <a:r>
              <a:rPr lang="el-GR" sz="1400" dirty="0" smtClean="0"/>
              <a:t>αναγνώριση </a:t>
            </a:r>
            <a:r>
              <a:rPr lang="el-GR" sz="1400" dirty="0"/>
              <a:t>του κινδύνου, ή πληροφορικής. </a:t>
            </a:r>
            <a:r>
              <a:rPr lang="el-GR" sz="1400" dirty="0" smtClean="0"/>
              <a:t>Ανεπαρκείς σε μετρητά, </a:t>
            </a:r>
            <a:r>
              <a:rPr lang="el-GR" sz="1400" dirty="0"/>
              <a:t>αλλά φερέγγυους πελάτες είναι ως εκ τούτου </a:t>
            </a:r>
            <a:r>
              <a:rPr lang="el-GR" sz="1400" dirty="0" smtClean="0"/>
              <a:t> υποψήφιοι καλοί πελάτες </a:t>
            </a:r>
            <a:r>
              <a:rPr lang="el-GR" sz="1400" dirty="0"/>
              <a:t>για την EPC</a:t>
            </a:r>
            <a:r>
              <a:rPr lang="el-GR" sz="1400" dirty="0" smtClean="0"/>
              <a:t>.</a:t>
            </a:r>
            <a:r>
              <a:rPr lang="en-US" sz="1400" dirty="0" smtClean="0"/>
              <a:t> </a:t>
            </a:r>
            <a:endParaRPr lang="it-IT" altLang="it-IT" sz="1400" b="1" dirty="0">
              <a:solidFill>
                <a:srgbClr val="0765AF"/>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278882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7</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ΜΟΝΤΕΛΑ ΣΥΜΒΑΣΕΩΝ ΕΝΕΡΓΕΙΑΚΗΣ ΑΠΟΔΟΣΗΣ</a:t>
            </a:r>
            <a:endParaRPr lang="en-US" sz="2800" dirty="0"/>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sp>
        <p:nvSpPr>
          <p:cNvPr id="9" name="Text Box 72"/>
          <p:cNvSpPr txBox="1">
            <a:spLocks noChangeArrowheads="1"/>
          </p:cNvSpPr>
          <p:nvPr/>
        </p:nvSpPr>
        <p:spPr bwMode="auto">
          <a:xfrm>
            <a:off x="341434" y="1124744"/>
            <a:ext cx="8407029" cy="502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algn="just"/>
            <a:r>
              <a:rPr lang="el-GR" sz="1600" dirty="0"/>
              <a:t>Ένα τυπικό έργο </a:t>
            </a:r>
            <a:r>
              <a:rPr lang="el-GR" sz="1600" dirty="0" smtClean="0"/>
              <a:t>βασισμένο σε μία ΣΕΑ/EPC </a:t>
            </a:r>
            <a:r>
              <a:rPr lang="el-GR" sz="1600" dirty="0"/>
              <a:t>παραδίδεται από μια εταιρεία ενεργειακών υπηρεσιών (ESCO) και αποτελείται από τα ακόλουθα </a:t>
            </a:r>
            <a:r>
              <a:rPr lang="el-GR" sz="1600" dirty="0" smtClean="0"/>
              <a:t>στοιχεία: </a:t>
            </a:r>
          </a:p>
          <a:p>
            <a:pPr algn="just"/>
            <a:endParaRPr lang="el-GR" sz="1600" dirty="0"/>
          </a:p>
          <a:p>
            <a:pPr marL="285750" indent="-285750" algn="just">
              <a:buFont typeface="Wingdings" pitchFamily="2" charset="2"/>
              <a:buChar char="ü"/>
            </a:pPr>
            <a:r>
              <a:rPr lang="el-GR" sz="1600" dirty="0" smtClean="0"/>
              <a:t>Υπηρεσία </a:t>
            </a:r>
            <a:r>
              <a:rPr lang="el-GR" sz="1600" dirty="0" smtClean="0"/>
              <a:t>«</a:t>
            </a:r>
            <a:r>
              <a:rPr lang="en-US" sz="1600" dirty="0"/>
              <a:t>Turnkey</a:t>
            </a:r>
            <a:r>
              <a:rPr lang="el-GR" sz="1600" dirty="0" smtClean="0"/>
              <a:t>» </a:t>
            </a:r>
            <a:r>
              <a:rPr lang="el-GR" sz="1600" dirty="0"/>
              <a:t>- Η ΕΕΥ παρέχει όλες τις υπηρεσίες που απαιτούνται για να σχεδιάσουν και να εφαρμόσουν ένα ολοκληρωμένο έργο στις εγκαταστάσεις του πελάτη, από την </a:t>
            </a:r>
            <a:r>
              <a:rPr lang="el-GR" sz="1600" dirty="0" smtClean="0"/>
              <a:t>αρχή του </a:t>
            </a:r>
            <a:r>
              <a:rPr lang="el-GR" sz="1600" dirty="0" smtClean="0"/>
              <a:t>ενεργειακή επιθεώρηση μέσω </a:t>
            </a:r>
            <a:r>
              <a:rPr lang="el-GR" sz="1600" dirty="0"/>
              <a:t>της μακροχρόνιας παρακολούθησης και επαλήθευσης </a:t>
            </a:r>
            <a:r>
              <a:rPr lang="el-GR" sz="1600" dirty="0" smtClean="0"/>
              <a:t>της εξοικονόμησης που επιτυγχάνει στο έργο.</a:t>
            </a:r>
            <a:endParaRPr lang="el-GR" sz="1600" dirty="0" smtClean="0"/>
          </a:p>
          <a:p>
            <a:pPr marL="285750" indent="-285750" algn="just">
              <a:buFont typeface="Wingdings" pitchFamily="2" charset="2"/>
              <a:buChar char="ü"/>
            </a:pPr>
            <a:r>
              <a:rPr lang="el-GR" sz="1600" dirty="0" smtClean="0"/>
              <a:t>Ολοκληρωμένα </a:t>
            </a:r>
            <a:r>
              <a:rPr lang="el-GR" sz="1600" dirty="0"/>
              <a:t>μέτρα - Η ΕΕΥ προσαρμόζει μια ολοκληρωμένη δέσμη μέτρων που να ανταποκρίνεται στις ανάγκες μιας συγκεκριμένης εγκατάστασης, και μπορεί να περιλαμβάνει την ενεργειακή απόδοση, τις ανανεώσιμες πηγές ενέργειας, την αποκεντρωμένη παραγωγή, την εξοικονόμηση νερού και </a:t>
            </a:r>
            <a:r>
              <a:rPr lang="el-GR" sz="1600" dirty="0" smtClean="0"/>
              <a:t>τα βιώσιμα υλικά </a:t>
            </a:r>
            <a:r>
              <a:rPr lang="el-GR" sz="1600" dirty="0"/>
              <a:t>και </a:t>
            </a:r>
            <a:r>
              <a:rPr lang="el-GR" sz="1600" dirty="0" smtClean="0"/>
              <a:t>λειτουργίες.</a:t>
            </a:r>
          </a:p>
          <a:p>
            <a:pPr marL="285750" indent="-285750" algn="just">
              <a:buFont typeface="Wingdings" pitchFamily="2" charset="2"/>
              <a:buChar char="ü"/>
            </a:pPr>
            <a:r>
              <a:rPr lang="el-GR" sz="1600" dirty="0"/>
              <a:t>Χ</a:t>
            </a:r>
            <a:r>
              <a:rPr lang="el-GR" sz="1600" dirty="0" smtClean="0"/>
              <a:t>ρηματοδότηση </a:t>
            </a:r>
            <a:r>
              <a:rPr lang="el-GR" sz="1600" dirty="0"/>
              <a:t>του έργου - Η ΕΕΥ φροντίζει για τη μακροπρόθεσμη χρηματοδότηση του έργου που παρέχεται από μια εταιρεία χρηματοδότησης </a:t>
            </a:r>
            <a:r>
              <a:rPr lang="el-GR" sz="1600" dirty="0" smtClean="0"/>
              <a:t>τρίτων. </a:t>
            </a:r>
            <a:r>
              <a:rPr lang="el-GR" sz="1600" dirty="0"/>
              <a:t>Η χρηματοδότηση είναι συνήθως με τη μορφή </a:t>
            </a:r>
            <a:r>
              <a:rPr lang="el-GR" sz="1600" dirty="0" smtClean="0"/>
              <a:t>μίας λειτουργικής μίσθωσης </a:t>
            </a:r>
            <a:r>
              <a:rPr lang="el-GR" sz="1600" dirty="0"/>
              <a:t>ή </a:t>
            </a:r>
            <a:r>
              <a:rPr lang="el-GR" sz="1600" dirty="0" smtClean="0"/>
              <a:t> μίας δημοτικής μίσθωσης.</a:t>
            </a:r>
          </a:p>
          <a:p>
            <a:pPr marL="285750" indent="-285750" algn="just">
              <a:buFont typeface="Wingdings" pitchFamily="2" charset="2"/>
              <a:buChar char="ü"/>
            </a:pPr>
            <a:r>
              <a:rPr lang="el-GR" sz="1600" dirty="0" smtClean="0"/>
              <a:t>Έργο </a:t>
            </a:r>
            <a:r>
              <a:rPr lang="el-GR" sz="1600" dirty="0" smtClean="0"/>
              <a:t>Εγγυημένης εξοικονόμησης - </a:t>
            </a:r>
            <a:r>
              <a:rPr lang="el-GR" sz="1600" dirty="0"/>
              <a:t>Η ΕΕΥ παρέχει την εγγύηση ότι οι εξοικονομήσεις που </a:t>
            </a:r>
            <a:r>
              <a:rPr lang="el-GR" sz="1600" dirty="0" smtClean="0"/>
              <a:t>επιτυγχάνονται από </a:t>
            </a:r>
            <a:r>
              <a:rPr lang="el-GR" sz="1600" dirty="0"/>
              <a:t>το έργο θα είναι </a:t>
            </a:r>
            <a:r>
              <a:rPr lang="el-GR" sz="1600" dirty="0" smtClean="0"/>
              <a:t>αρκετές </a:t>
            </a:r>
            <a:r>
              <a:rPr lang="el-GR" sz="1600" dirty="0"/>
              <a:t>για να </a:t>
            </a:r>
            <a:r>
              <a:rPr lang="el-GR" sz="1600" dirty="0" smtClean="0"/>
              <a:t>καλύψουν </a:t>
            </a:r>
            <a:r>
              <a:rPr lang="el-GR" sz="1600" dirty="0"/>
              <a:t>το κόστος </a:t>
            </a:r>
            <a:r>
              <a:rPr lang="el-GR" sz="1600" dirty="0" smtClean="0"/>
              <a:t>χρηματοδότησης </a:t>
            </a:r>
            <a:r>
              <a:rPr lang="el-GR" sz="1600" dirty="0"/>
              <a:t>του έργου για </a:t>
            </a:r>
            <a:r>
              <a:rPr lang="el-GR" sz="1600" dirty="0" smtClean="0"/>
              <a:t>όλη τη </a:t>
            </a:r>
            <a:r>
              <a:rPr lang="el-GR" sz="1600" dirty="0"/>
              <a:t>διάρκεια ζωής του </a:t>
            </a:r>
            <a:r>
              <a:rPr lang="el-GR" sz="1600" dirty="0" smtClean="0"/>
              <a:t>έργου.</a:t>
            </a:r>
          </a:p>
          <a:p>
            <a:pPr marL="285750" indent="-285750" algn="just">
              <a:buFont typeface="Wingdings" pitchFamily="2" charset="2"/>
              <a:buChar char="ü"/>
            </a:pPr>
            <a:r>
              <a:rPr lang="el-GR" sz="1600" dirty="0" smtClean="0"/>
              <a:t>Ο </a:t>
            </a:r>
            <a:r>
              <a:rPr lang="el-GR" sz="1600" dirty="0"/>
              <a:t>παρακάτω πίνακας αναφέρει τα είδη των συμβάσεων EPC που χρησιμοποιούνται πιο συχνά στην αγορά. Χαρακτηρίζονται κυρίως από το </a:t>
            </a:r>
            <a:r>
              <a:rPr lang="el-GR" sz="1600" dirty="0" smtClean="0"/>
              <a:t>αντικείμενο, </a:t>
            </a:r>
            <a:r>
              <a:rPr lang="el-GR" sz="1600" dirty="0" smtClean="0"/>
              <a:t>τον πελάτη </a:t>
            </a:r>
            <a:r>
              <a:rPr lang="el-GR" sz="1600" dirty="0"/>
              <a:t>ή </a:t>
            </a:r>
            <a:r>
              <a:rPr lang="el-GR" sz="1600" dirty="0" smtClean="0"/>
              <a:t>την ΕΕΥ</a:t>
            </a:r>
            <a:r>
              <a:rPr lang="el-GR" sz="1600" dirty="0"/>
              <a:t>, </a:t>
            </a:r>
            <a:r>
              <a:rPr lang="el-GR" sz="1600" dirty="0" smtClean="0"/>
              <a:t>η οποία </a:t>
            </a:r>
            <a:r>
              <a:rPr lang="el-GR" sz="1600" dirty="0"/>
              <a:t>αναλαμβάνει </a:t>
            </a:r>
            <a:r>
              <a:rPr lang="el-GR" sz="1600" dirty="0" smtClean="0"/>
              <a:t>τον τεχνικό </a:t>
            </a:r>
            <a:r>
              <a:rPr lang="el-GR" sz="1600" dirty="0"/>
              <a:t>ή / και οικονομικό κίνδυνο.</a:t>
            </a:r>
            <a:endParaRPr lang="it-IT" altLang="it-IT" sz="1600" b="1" dirty="0">
              <a:solidFill>
                <a:srgbClr val="0765AF"/>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932955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8</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l-GR" sz="2800" dirty="0"/>
              <a:t>Τύποι συμβάσεων ενεργειακής απόδοσης</a:t>
            </a:r>
            <a:endParaRPr lang="en-US" sz="2800" dirty="0"/>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graphicFrame>
        <p:nvGraphicFramePr>
          <p:cNvPr id="2" name="Tabella 1"/>
          <p:cNvGraphicFramePr>
            <a:graphicFrameLocks noGrp="1"/>
          </p:cNvGraphicFramePr>
          <p:nvPr>
            <p:extLst>
              <p:ext uri="{D42A27DB-BD31-4B8C-83A1-F6EECF244321}">
                <p14:modId xmlns:p14="http://schemas.microsoft.com/office/powerpoint/2010/main" val="598325628"/>
              </p:ext>
            </p:extLst>
          </p:nvPr>
        </p:nvGraphicFramePr>
        <p:xfrm>
          <a:off x="2411760" y="1844824"/>
          <a:ext cx="4296206" cy="3090672"/>
        </p:xfrm>
        <a:graphic>
          <a:graphicData uri="http://schemas.openxmlformats.org/drawingml/2006/table">
            <a:tbl>
              <a:tblPr firstRow="1" firstCol="1" bandRow="1">
                <a:tableStyleId>{B301B821-A1FF-4177-AEE7-76D212191A09}</a:tableStyleId>
              </a:tblPr>
              <a:tblGrid>
                <a:gridCol w="4296206"/>
              </a:tblGrid>
              <a:tr h="0">
                <a:tc>
                  <a:txBody>
                    <a:bodyPr/>
                    <a:lstStyle/>
                    <a:p>
                      <a:pPr marL="20320" algn="ctr">
                        <a:lnSpc>
                          <a:spcPct val="115000"/>
                        </a:lnSpc>
                        <a:spcBef>
                          <a:spcPts val="400"/>
                        </a:spcBef>
                        <a:spcAft>
                          <a:spcPts val="400"/>
                        </a:spcAft>
                        <a:tabLst>
                          <a:tab pos="4572000" algn="r"/>
                        </a:tabLst>
                      </a:pPr>
                      <a:r>
                        <a:rPr lang="el-GR" sz="1800" dirty="0" smtClean="0">
                          <a:effectLst/>
                        </a:rPr>
                        <a:t>Τύπος Σύμβασης</a:t>
                      </a:r>
                      <a:endParaRPr lang="it-IT" sz="1800" dirty="0">
                        <a:effectLst/>
                        <a:latin typeface="Tahoma"/>
                        <a:ea typeface="Times New Roman"/>
                        <a:cs typeface="Times New Roman"/>
                      </a:endParaRPr>
                    </a:p>
                  </a:txBody>
                  <a:tcPr marL="68580" marR="68580" marT="0" marB="0" anchor="ctr"/>
                </a:tc>
              </a:tr>
              <a:tr h="0">
                <a:tc>
                  <a:txBody>
                    <a:bodyPr/>
                    <a:lstStyle/>
                    <a:p>
                      <a:pPr algn="ctr">
                        <a:lnSpc>
                          <a:spcPct val="115000"/>
                        </a:lnSpc>
                        <a:spcBef>
                          <a:spcPts val="400"/>
                        </a:spcBef>
                        <a:spcAft>
                          <a:spcPts val="400"/>
                        </a:spcAft>
                        <a:tabLst>
                          <a:tab pos="4572000" algn="r"/>
                          <a:tab pos="147320" algn="r"/>
                        </a:tabLst>
                      </a:pPr>
                      <a:r>
                        <a:rPr lang="en-GB" sz="1800" dirty="0">
                          <a:effectLst/>
                        </a:rPr>
                        <a:t>FIRST IN</a:t>
                      </a:r>
                      <a:endParaRPr lang="it-IT" sz="1800" dirty="0">
                        <a:effectLst/>
                        <a:latin typeface="Tahoma"/>
                        <a:ea typeface="Times New Roman"/>
                        <a:cs typeface="Times New Roman"/>
                      </a:endParaRPr>
                    </a:p>
                  </a:txBody>
                  <a:tcPr marL="68580" marR="68580" marT="0" marB="0" anchor="ctr"/>
                </a:tc>
              </a:tr>
              <a:tr h="0">
                <a:tc>
                  <a:txBody>
                    <a:bodyPr/>
                    <a:lstStyle/>
                    <a:p>
                      <a:pPr marL="20320" algn="ctr">
                        <a:lnSpc>
                          <a:spcPct val="115000"/>
                        </a:lnSpc>
                        <a:spcBef>
                          <a:spcPts val="400"/>
                        </a:spcBef>
                        <a:spcAft>
                          <a:spcPts val="400"/>
                        </a:spcAft>
                        <a:tabLst>
                          <a:tab pos="4572000" algn="r"/>
                        </a:tabLst>
                      </a:pPr>
                      <a:r>
                        <a:rPr lang="en-GB" sz="1800" dirty="0">
                          <a:effectLst/>
                        </a:rPr>
                        <a:t>FIRST OUT</a:t>
                      </a:r>
                      <a:endParaRPr lang="it-IT" sz="1800" dirty="0">
                        <a:effectLst/>
                        <a:latin typeface="Tahoma"/>
                        <a:ea typeface="Times New Roman"/>
                        <a:cs typeface="Times New Roman"/>
                      </a:endParaRPr>
                    </a:p>
                  </a:txBody>
                  <a:tcPr marL="68580" marR="68580" marT="0" marB="0" anchor="ctr"/>
                </a:tc>
              </a:tr>
              <a:tr h="0">
                <a:tc>
                  <a:txBody>
                    <a:bodyPr/>
                    <a:lstStyle/>
                    <a:p>
                      <a:pPr algn="ctr">
                        <a:lnSpc>
                          <a:spcPct val="115000"/>
                        </a:lnSpc>
                        <a:spcBef>
                          <a:spcPts val="400"/>
                        </a:spcBef>
                        <a:spcAft>
                          <a:spcPts val="400"/>
                        </a:spcAft>
                        <a:tabLst>
                          <a:tab pos="4572000" algn="r"/>
                        </a:tabLst>
                      </a:pPr>
                      <a:r>
                        <a:rPr lang="el-GR" sz="1800" dirty="0" smtClean="0">
                          <a:effectLst/>
                        </a:rPr>
                        <a:t>Εγγυημένη</a:t>
                      </a:r>
                      <a:r>
                        <a:rPr lang="el-GR" sz="1800" baseline="0" dirty="0" smtClean="0">
                          <a:effectLst/>
                        </a:rPr>
                        <a:t> εξοικονόμηση</a:t>
                      </a:r>
                      <a:endParaRPr lang="it-IT" sz="1800" dirty="0">
                        <a:effectLst/>
                        <a:latin typeface="Tahoma"/>
                        <a:ea typeface="Times New Roman"/>
                        <a:cs typeface="Times New Roman"/>
                      </a:endParaRPr>
                    </a:p>
                  </a:txBody>
                  <a:tcPr marL="68580" marR="68580" marT="0" marB="0" anchor="ctr"/>
                </a:tc>
              </a:tr>
              <a:tr h="0">
                <a:tc>
                  <a:txBody>
                    <a:bodyPr/>
                    <a:lstStyle/>
                    <a:p>
                      <a:pPr marL="20320" algn="ctr">
                        <a:lnSpc>
                          <a:spcPct val="115000"/>
                        </a:lnSpc>
                        <a:spcBef>
                          <a:spcPts val="400"/>
                        </a:spcBef>
                        <a:spcAft>
                          <a:spcPts val="400"/>
                        </a:spcAft>
                        <a:tabLst>
                          <a:tab pos="4572000" algn="r"/>
                        </a:tabLst>
                      </a:pPr>
                      <a:r>
                        <a:rPr lang="el-GR" sz="1800" dirty="0" smtClean="0">
                          <a:effectLst/>
                          <a:latin typeface="+mn-lt"/>
                          <a:ea typeface="+mn-ea"/>
                          <a:cs typeface="+mn-cs"/>
                        </a:rPr>
                        <a:t>Διαμοιραζόμενα</a:t>
                      </a:r>
                      <a:r>
                        <a:rPr lang="el-GR" sz="1800" baseline="0" dirty="0" smtClean="0">
                          <a:effectLst/>
                          <a:latin typeface="+mn-lt"/>
                          <a:ea typeface="+mn-ea"/>
                          <a:cs typeface="+mn-cs"/>
                        </a:rPr>
                        <a:t> Οφέλη</a:t>
                      </a:r>
                      <a:endParaRPr lang="it-IT" sz="1800" dirty="0">
                        <a:effectLst/>
                        <a:latin typeface="Tahoma"/>
                        <a:ea typeface="Times New Roman"/>
                        <a:cs typeface="Times New Roman"/>
                      </a:endParaRPr>
                    </a:p>
                  </a:txBody>
                  <a:tcPr marL="68580" marR="68580" marT="0" marB="0" anchor="ctr"/>
                </a:tc>
              </a:tr>
              <a:tr h="0">
                <a:tc>
                  <a:txBody>
                    <a:bodyPr/>
                    <a:lstStyle/>
                    <a:p>
                      <a:pPr algn="ctr">
                        <a:lnSpc>
                          <a:spcPct val="115000"/>
                        </a:lnSpc>
                        <a:spcBef>
                          <a:spcPts val="400"/>
                        </a:spcBef>
                        <a:spcAft>
                          <a:spcPts val="400"/>
                        </a:spcAft>
                        <a:tabLst>
                          <a:tab pos="4572000" algn="r"/>
                          <a:tab pos="147320" algn="r"/>
                        </a:tabLst>
                      </a:pPr>
                      <a:r>
                        <a:rPr lang="el-GR" sz="1800" dirty="0" smtClean="0">
                          <a:effectLst/>
                        </a:rPr>
                        <a:t>Πληρωμές από </a:t>
                      </a:r>
                      <a:r>
                        <a:rPr lang="el-GR" sz="1800" dirty="0" smtClean="0">
                          <a:effectLst/>
                        </a:rPr>
                        <a:t>εξοικονόμηση</a:t>
                      </a:r>
                      <a:endParaRPr lang="it-IT" sz="1800" dirty="0">
                        <a:effectLst/>
                        <a:latin typeface="Tahoma"/>
                        <a:ea typeface="Times New Roman"/>
                        <a:cs typeface="Times New Roman"/>
                      </a:endParaRPr>
                    </a:p>
                  </a:txBody>
                  <a:tcPr marL="68580" marR="68580" marT="0" marB="0" anchor="ctr"/>
                </a:tc>
              </a:tr>
              <a:tr h="0">
                <a:tc>
                  <a:txBody>
                    <a:bodyPr/>
                    <a:lstStyle/>
                    <a:p>
                      <a:pPr algn="ctr">
                        <a:lnSpc>
                          <a:spcPct val="115000"/>
                        </a:lnSpc>
                        <a:spcBef>
                          <a:spcPts val="400"/>
                        </a:spcBef>
                        <a:spcAft>
                          <a:spcPts val="400"/>
                        </a:spcAft>
                        <a:tabLst>
                          <a:tab pos="4572000" algn="r"/>
                          <a:tab pos="147320" algn="r"/>
                        </a:tabLst>
                      </a:pPr>
                      <a:r>
                        <a:rPr lang="el-GR" sz="1800" dirty="0" smtClean="0">
                          <a:effectLst/>
                        </a:rPr>
                        <a:t>4 Βήματα</a:t>
                      </a:r>
                      <a:r>
                        <a:rPr lang="el-GR" sz="1800" baseline="0" dirty="0" smtClean="0">
                          <a:effectLst/>
                        </a:rPr>
                        <a:t> / </a:t>
                      </a:r>
                      <a:r>
                        <a:rPr lang="el-GR" sz="1800" dirty="0" smtClean="0">
                          <a:effectLst/>
                        </a:rPr>
                        <a:t>4 </a:t>
                      </a:r>
                      <a:r>
                        <a:rPr lang="en-GB" sz="1800" dirty="0" smtClean="0">
                          <a:effectLst/>
                        </a:rPr>
                        <a:t>FOUR </a:t>
                      </a:r>
                      <a:r>
                        <a:rPr lang="en-GB" sz="1800" dirty="0">
                          <a:effectLst/>
                        </a:rPr>
                        <a:t>STEPS</a:t>
                      </a:r>
                      <a:endParaRPr lang="it-IT" sz="1800" dirty="0">
                        <a:effectLst/>
                        <a:latin typeface="Tahoma"/>
                        <a:ea typeface="Times New Roman"/>
                        <a:cs typeface="Times New Roman"/>
                      </a:endParaRPr>
                    </a:p>
                  </a:txBody>
                  <a:tcPr marL="68580" marR="68580" marT="0" marB="0" anchor="ctr"/>
                </a:tc>
              </a:tr>
              <a:tr h="0">
                <a:tc>
                  <a:txBody>
                    <a:bodyPr/>
                    <a:lstStyle/>
                    <a:p>
                      <a:pPr algn="ctr">
                        <a:lnSpc>
                          <a:spcPct val="115000"/>
                        </a:lnSpc>
                        <a:spcBef>
                          <a:spcPts val="0"/>
                        </a:spcBef>
                        <a:spcAft>
                          <a:spcPts val="0"/>
                        </a:spcAft>
                        <a:tabLst>
                          <a:tab pos="4572000" algn="r"/>
                          <a:tab pos="147320" algn="r"/>
                        </a:tabLst>
                      </a:pPr>
                      <a:r>
                        <a:rPr lang="el-GR" sz="1800" dirty="0" smtClean="0">
                          <a:effectLst/>
                        </a:rPr>
                        <a:t>Κατασκευή – Κατοχή – Λειτουργία  –  Μεταφορά</a:t>
                      </a:r>
                      <a:r>
                        <a:rPr lang="en-GB" sz="1800" dirty="0" smtClean="0">
                          <a:effectLst/>
                        </a:rPr>
                        <a:t> </a:t>
                      </a:r>
                      <a:r>
                        <a:rPr lang="en-GB" sz="1800" dirty="0">
                          <a:effectLst/>
                        </a:rPr>
                        <a:t>(BOOT);</a:t>
                      </a:r>
                      <a:endParaRPr lang="it-IT" sz="1800" dirty="0">
                        <a:effectLst/>
                        <a:latin typeface="Tahoma"/>
                        <a:ea typeface="Times New Roman"/>
                        <a:cs typeface="Times New Roman"/>
                      </a:endParaRPr>
                    </a:p>
                  </a:txBody>
                  <a:tcPr marL="68580" marR="68580" marT="0" marB="0" anchor="ctr"/>
                </a:tc>
              </a:tr>
              <a:tr h="0">
                <a:tc>
                  <a:txBody>
                    <a:bodyPr/>
                    <a:lstStyle/>
                    <a:p>
                      <a:pPr algn="ctr">
                        <a:lnSpc>
                          <a:spcPct val="115000"/>
                        </a:lnSpc>
                        <a:spcBef>
                          <a:spcPts val="400"/>
                        </a:spcBef>
                        <a:spcAft>
                          <a:spcPts val="400"/>
                        </a:spcAft>
                        <a:tabLst>
                          <a:tab pos="4572000" algn="r"/>
                          <a:tab pos="147320" algn="r"/>
                        </a:tabLst>
                      </a:pPr>
                      <a:r>
                        <a:rPr lang="en-GB" sz="1800" dirty="0" smtClean="0">
                          <a:effectLst/>
                        </a:rPr>
                        <a:t>CHAUFFAGE</a:t>
                      </a:r>
                      <a:endParaRPr lang="it-IT" sz="1800" dirty="0">
                        <a:effectLst/>
                        <a:latin typeface="Tahoma"/>
                        <a:ea typeface="Times New Roman"/>
                        <a:cs typeface="Times New Roman"/>
                      </a:endParaRPr>
                    </a:p>
                  </a:txBody>
                  <a:tcPr marL="68580" marR="68580" marT="0" marB="0" anchor="ctr"/>
                </a:tc>
              </a:tr>
            </a:tbl>
          </a:graphicData>
        </a:graphic>
      </p:graphicFrame>
      <p:sp>
        <p:nvSpPr>
          <p:cNvPr id="3" name="CasellaDiTesto 2"/>
          <p:cNvSpPr txBox="1"/>
          <p:nvPr/>
        </p:nvSpPr>
        <p:spPr>
          <a:xfrm>
            <a:off x="2021468" y="1341834"/>
            <a:ext cx="5688288" cy="400110"/>
          </a:xfrm>
          <a:prstGeom prst="rect">
            <a:avLst/>
          </a:prstGeom>
          <a:noFill/>
        </p:spPr>
        <p:txBody>
          <a:bodyPr wrap="none" rtlCol="0">
            <a:spAutoFit/>
          </a:bodyPr>
          <a:lstStyle/>
          <a:p>
            <a:r>
              <a:rPr lang="el-GR" sz="2000" b="1" dirty="0" smtClean="0">
                <a:solidFill>
                  <a:schemeClr val="tx2"/>
                </a:solidFill>
                <a:ea typeface="Verdana" panose="020B0604030504040204" pitchFamily="34" charset="0"/>
                <a:cs typeface="Verdana" panose="020B0604030504040204" pitchFamily="34" charset="0"/>
              </a:rPr>
              <a:t>Σύνοψη των πιο διαδεδομένων τύπων συμβάσεων</a:t>
            </a:r>
            <a:r>
              <a:rPr lang="en-GB" sz="2000" dirty="0" smtClean="0"/>
              <a:t>:</a:t>
            </a:r>
            <a:endParaRPr lang="it-IT" sz="2000" dirty="0"/>
          </a:p>
        </p:txBody>
      </p:sp>
      <p:sp>
        <p:nvSpPr>
          <p:cNvPr id="4" name="CasellaDiTesto 3"/>
          <p:cNvSpPr txBox="1"/>
          <p:nvPr/>
        </p:nvSpPr>
        <p:spPr>
          <a:xfrm>
            <a:off x="611561" y="5157192"/>
            <a:ext cx="7992888" cy="830997"/>
          </a:xfrm>
          <a:prstGeom prst="rect">
            <a:avLst/>
          </a:prstGeom>
          <a:noFill/>
        </p:spPr>
        <p:txBody>
          <a:bodyPr wrap="square" rtlCol="0">
            <a:spAutoFit/>
          </a:bodyPr>
          <a:lstStyle/>
          <a:p>
            <a:pPr algn="just"/>
            <a:r>
              <a:rPr lang="el-GR" sz="1600" i="1" dirty="0" smtClean="0">
                <a:solidFill>
                  <a:srgbClr val="0765AF"/>
                </a:solidFill>
              </a:rPr>
              <a:t>Είναι </a:t>
            </a:r>
            <a:r>
              <a:rPr lang="el-GR" sz="1600" i="1" dirty="0" smtClean="0">
                <a:solidFill>
                  <a:srgbClr val="0765AF"/>
                </a:solidFill>
              </a:rPr>
              <a:t>καλό </a:t>
            </a:r>
            <a:r>
              <a:rPr lang="el-GR" sz="1600" i="1" dirty="0">
                <a:solidFill>
                  <a:srgbClr val="0765AF"/>
                </a:solidFill>
              </a:rPr>
              <a:t>να διευκρινιστεί ότι συχνά η σύμβαση δεν θα είναι ακριβώς ίση </a:t>
            </a:r>
            <a:r>
              <a:rPr lang="el-GR" sz="1600" i="1" dirty="0" smtClean="0">
                <a:solidFill>
                  <a:srgbClr val="0765AF"/>
                </a:solidFill>
              </a:rPr>
              <a:t>με </a:t>
            </a:r>
            <a:r>
              <a:rPr lang="el-GR" sz="1600" i="1" dirty="0">
                <a:solidFill>
                  <a:srgbClr val="0765AF"/>
                </a:solidFill>
              </a:rPr>
              <a:t>ένα από </a:t>
            </a:r>
            <a:r>
              <a:rPr lang="el-GR" sz="1600" i="1" dirty="0" smtClean="0">
                <a:solidFill>
                  <a:srgbClr val="0765AF"/>
                </a:solidFill>
              </a:rPr>
              <a:t>τα ανωτέρω είδη σύμβασης, </a:t>
            </a:r>
            <a:r>
              <a:rPr lang="el-GR" sz="1600" i="1" dirty="0">
                <a:solidFill>
                  <a:srgbClr val="0765AF"/>
                </a:solidFill>
              </a:rPr>
              <a:t>αλλά, προκειμένου να καταστεί πιο </a:t>
            </a:r>
            <a:r>
              <a:rPr lang="el-GR" sz="1600" i="1" dirty="0" smtClean="0">
                <a:solidFill>
                  <a:srgbClr val="0765AF"/>
                </a:solidFill>
              </a:rPr>
              <a:t>προσαρμοσμένη στις ανάγκες, </a:t>
            </a:r>
            <a:r>
              <a:rPr lang="el-GR" sz="1600" i="1" dirty="0">
                <a:solidFill>
                  <a:srgbClr val="0765AF"/>
                </a:solidFill>
              </a:rPr>
              <a:t>θα είναι ένα μείγμα από περισσότερα είδη </a:t>
            </a:r>
            <a:r>
              <a:rPr lang="el-GR" sz="1600" i="1" dirty="0" smtClean="0">
                <a:solidFill>
                  <a:srgbClr val="0765AF"/>
                </a:solidFill>
              </a:rPr>
              <a:t>του συγκεκριμένου τύπου σύμβασης</a:t>
            </a:r>
            <a:r>
              <a:rPr lang="el-GR" sz="1600" i="1" dirty="0">
                <a:solidFill>
                  <a:srgbClr val="0765AF"/>
                </a:solidFill>
              </a:rPr>
              <a:t>.</a:t>
            </a:r>
            <a:endParaRPr lang="it-IT" dirty="0"/>
          </a:p>
        </p:txBody>
      </p:sp>
    </p:spTree>
    <p:extLst>
      <p:ext uri="{BB962C8B-B14F-4D97-AF65-F5344CB8AC3E}">
        <p14:creationId xmlns:p14="http://schemas.microsoft.com/office/powerpoint/2010/main" val="27033665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 Θέση ημερομηνίας"/>
          <p:cNvSpPr>
            <a:spLocks noGrp="1"/>
          </p:cNvSpPr>
          <p:nvPr>
            <p:ph type="dt" sz="half" idx="10"/>
          </p:nvPr>
        </p:nvSpPr>
        <p:spPr>
          <a:xfrm>
            <a:off x="1763688" y="6534000"/>
            <a:ext cx="1620000" cy="324000"/>
          </a:xfrm>
        </p:spPr>
        <p:txBody>
          <a:bodyPr/>
          <a:lstStyle/>
          <a:p>
            <a:r>
              <a:rPr lang="it-IT" dirty="0" smtClean="0">
                <a:solidFill>
                  <a:schemeClr val="bg1"/>
                </a:solidFill>
              </a:rPr>
              <a:t>15/09/2016</a:t>
            </a:r>
            <a:r>
              <a:rPr lang="en-US" dirty="0" smtClean="0"/>
              <a:t>	</a:t>
            </a:r>
            <a:endParaRPr lang="el-GR" dirty="0"/>
          </a:p>
        </p:txBody>
      </p:sp>
      <p:sp>
        <p:nvSpPr>
          <p:cNvPr id="12" name="4 - Θέση αριθμού διαφάνειας"/>
          <p:cNvSpPr>
            <a:spLocks noGrp="1"/>
          </p:cNvSpPr>
          <p:nvPr>
            <p:ph type="sldNum" sz="quarter" idx="11"/>
          </p:nvPr>
        </p:nvSpPr>
        <p:spPr>
          <a:xfrm>
            <a:off x="1404000" y="6534000"/>
            <a:ext cx="324000" cy="324000"/>
          </a:xfrm>
        </p:spPr>
        <p:txBody>
          <a:bodyPr/>
          <a:lstStyle/>
          <a:p>
            <a:fld id="{CF78F365-98E9-4462-AAD7-CCD51EFC3774}" type="slidenum">
              <a:rPr lang="el-GR" smtClean="0"/>
              <a:pPr/>
              <a:t>9</a:t>
            </a:fld>
            <a:endParaRPr lang="el-GR" dirty="0"/>
          </a:p>
        </p:txBody>
      </p:sp>
      <p:sp>
        <p:nvSpPr>
          <p:cNvPr id="13" name="2 - Τίτλος"/>
          <p:cNvSpPr txBox="1">
            <a:spLocks/>
          </p:cNvSpPr>
          <p:nvPr/>
        </p:nvSpPr>
        <p:spPr>
          <a:xfrm>
            <a:off x="0" y="2132"/>
            <a:ext cx="7884368" cy="1008000"/>
          </a:xfrm>
          <a:prstGeom prst="rect">
            <a:avLst/>
          </a:prstGeom>
          <a:noFill/>
        </p:spPr>
        <p:txBody>
          <a:bodyPr vert="horz" lIns="360000" tIns="36000" rIns="180000" bIns="36000" rtlCol="0" anchor="ctr">
            <a:noAutofit/>
          </a:bodyPr>
          <a:lstStyle>
            <a:lvl1pPr algn="l" defTabSz="914400" rtl="0" eaLnBrk="1" latinLnBrk="0" hangingPunct="1">
              <a:spcBef>
                <a:spcPct val="0"/>
              </a:spcBef>
              <a:buNone/>
              <a:defRPr sz="4000" b="1" kern="1200">
                <a:solidFill>
                  <a:srgbClr val="0040B4"/>
                </a:solidFill>
                <a:latin typeface="+mj-lt"/>
                <a:ea typeface="+mj-ea"/>
                <a:cs typeface="+mj-cs"/>
              </a:defRPr>
            </a:lvl1pPr>
          </a:lstStyle>
          <a:p>
            <a:pPr algn="just"/>
            <a:r>
              <a:rPr lang="en-US" sz="2800" dirty="0" smtClean="0"/>
              <a:t>First In</a:t>
            </a:r>
            <a:endParaRPr lang="en-US" sz="2800" dirty="0"/>
          </a:p>
        </p:txBody>
      </p:sp>
      <p:sp>
        <p:nvSpPr>
          <p:cNvPr id="14" name="5 - Θέση υποσέλιδου"/>
          <p:cNvSpPr>
            <a:spLocks noGrp="1"/>
          </p:cNvSpPr>
          <p:nvPr>
            <p:ph type="ftr" sz="quarter" idx="12"/>
          </p:nvPr>
        </p:nvSpPr>
        <p:spPr>
          <a:xfrm>
            <a:off x="3419872" y="6534000"/>
            <a:ext cx="5724128" cy="324000"/>
          </a:xfrm>
        </p:spPr>
        <p:txBody>
          <a:bodyPr/>
          <a:lstStyle/>
          <a:p>
            <a:r>
              <a:rPr lang="en-US" dirty="0" err="1" smtClean="0"/>
              <a:t>CERtuS</a:t>
            </a:r>
            <a:r>
              <a:rPr lang="en-US" dirty="0" smtClean="0"/>
              <a:t> – </a:t>
            </a:r>
            <a:r>
              <a:rPr lang="el-GR" dirty="0" smtClean="0"/>
              <a:t>Εκπαιδευτικό υλικό</a:t>
            </a:r>
            <a:r>
              <a:rPr lang="en-US" dirty="0" smtClean="0"/>
              <a:t>                       </a:t>
            </a:r>
            <a:r>
              <a:rPr lang="en-US" dirty="0"/>
              <a:t>© </a:t>
            </a:r>
            <a:r>
              <a:rPr lang="en-US" dirty="0" smtClean="0"/>
              <a:t>Copyright  </a:t>
            </a:r>
            <a:r>
              <a:rPr lang="en-US" dirty="0" err="1" smtClean="0"/>
              <a:t>CERtuS</a:t>
            </a:r>
            <a:r>
              <a:rPr lang="en-US" dirty="0" smtClean="0"/>
              <a:t> </a:t>
            </a:r>
            <a:r>
              <a:rPr lang="en-US" dirty="0"/>
              <a:t>Project </a:t>
            </a:r>
            <a:r>
              <a:rPr lang="en-US" dirty="0" smtClean="0"/>
              <a:t>- </a:t>
            </a:r>
            <a:r>
              <a:rPr lang="en-US" dirty="0"/>
              <a:t>All Rights </a:t>
            </a:r>
            <a:r>
              <a:rPr lang="en-US" dirty="0" smtClean="0"/>
              <a:t>Reserved</a:t>
            </a:r>
            <a:endParaRPr lang="el-G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68760"/>
            <a:ext cx="4803055" cy="300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2603359749"/>
              </p:ext>
            </p:extLst>
          </p:nvPr>
        </p:nvGraphicFramePr>
        <p:xfrm>
          <a:off x="179512" y="4437112"/>
          <a:ext cx="8820473" cy="2060540"/>
        </p:xfrm>
        <a:graphic>
          <a:graphicData uri="http://schemas.openxmlformats.org/drawingml/2006/table">
            <a:tbl>
              <a:tblPr firstRow="1" firstCol="1" bandRow="1">
                <a:tableStyleId>{5C22544A-7EE6-4342-B048-85BDC9FD1C3A}</a:tableStyleId>
              </a:tblPr>
              <a:tblGrid>
                <a:gridCol w="2952328"/>
                <a:gridCol w="3704189"/>
                <a:gridCol w="2163956"/>
              </a:tblGrid>
              <a:tr h="190274">
                <a:tc>
                  <a:txBody>
                    <a:bodyPr/>
                    <a:lstStyle/>
                    <a:p>
                      <a:pPr marL="35560" algn="ctr">
                        <a:lnSpc>
                          <a:spcPct val="115000"/>
                        </a:lnSpc>
                        <a:spcBef>
                          <a:spcPts val="400"/>
                        </a:spcBef>
                        <a:spcAft>
                          <a:spcPts val="400"/>
                        </a:spcAft>
                        <a:tabLst>
                          <a:tab pos="4572000" algn="r"/>
                        </a:tabLst>
                      </a:pPr>
                      <a:r>
                        <a:rPr lang="el-GR" sz="1000" dirty="0" smtClean="0">
                          <a:effectLst/>
                          <a:latin typeface="+mn-lt"/>
                          <a:ea typeface="+mn-ea"/>
                          <a:cs typeface="+mn-cs"/>
                        </a:rPr>
                        <a:t>ΠΕΛΑΤΗΣ</a:t>
                      </a:r>
                      <a:endParaRPr lang="it-IT" sz="1000" dirty="0">
                        <a:effectLst/>
                        <a:latin typeface="Tahoma"/>
                        <a:ea typeface="Times New Roman"/>
                        <a:cs typeface="Times New Roman"/>
                      </a:endParaRPr>
                    </a:p>
                  </a:txBody>
                  <a:tcPr marL="68580" marR="68580" marT="0" marB="0"/>
                </a:tc>
                <a:tc>
                  <a:txBody>
                    <a:bodyPr/>
                    <a:lstStyle/>
                    <a:p>
                      <a:pPr marL="92710" algn="ctr">
                        <a:lnSpc>
                          <a:spcPct val="115000"/>
                        </a:lnSpc>
                        <a:spcBef>
                          <a:spcPts val="400"/>
                        </a:spcBef>
                        <a:spcAft>
                          <a:spcPts val="400"/>
                        </a:spcAft>
                        <a:tabLst>
                          <a:tab pos="4572000" algn="r"/>
                          <a:tab pos="21590" algn="r"/>
                          <a:tab pos="201295" algn="l"/>
                        </a:tabLst>
                      </a:pPr>
                      <a:r>
                        <a:rPr lang="en-GB" sz="1000" dirty="0" smtClean="0">
                          <a:effectLst/>
                        </a:rPr>
                        <a:t>EEY</a:t>
                      </a:r>
                      <a:r>
                        <a:rPr lang="el-GR" sz="1000" dirty="0" smtClean="0">
                          <a:effectLst/>
                        </a:rPr>
                        <a:t>/Ε</a:t>
                      </a:r>
                      <a:r>
                        <a:rPr lang="en-GB" sz="1000" dirty="0" smtClean="0">
                          <a:effectLst/>
                        </a:rPr>
                        <a:t>SCO</a:t>
                      </a:r>
                      <a:endParaRPr lang="it-IT" sz="1000" dirty="0">
                        <a:effectLst/>
                        <a:latin typeface="Tahoma"/>
                        <a:ea typeface="Times New Roman"/>
                        <a:cs typeface="Times New Roman"/>
                      </a:endParaRPr>
                    </a:p>
                  </a:txBody>
                  <a:tcPr marL="68580" marR="68580" marT="0" marB="0"/>
                </a:tc>
                <a:tc>
                  <a:txBody>
                    <a:bodyPr/>
                    <a:lstStyle/>
                    <a:p>
                      <a:pPr marL="92710" algn="ctr">
                        <a:lnSpc>
                          <a:spcPct val="115000"/>
                        </a:lnSpc>
                        <a:spcBef>
                          <a:spcPts val="400"/>
                        </a:spcBef>
                        <a:spcAft>
                          <a:spcPts val="400"/>
                        </a:spcAft>
                        <a:tabLst>
                          <a:tab pos="4572000" algn="r"/>
                        </a:tabLst>
                      </a:pPr>
                      <a:r>
                        <a:rPr lang="el-GR" sz="1000" dirty="0" smtClean="0">
                          <a:effectLst/>
                        </a:rPr>
                        <a:t>ΤΡΑΠΕΖΑ</a:t>
                      </a:r>
                      <a:endParaRPr lang="it-IT" sz="1000" dirty="0">
                        <a:effectLst/>
                        <a:latin typeface="Tahoma"/>
                        <a:ea typeface="Times New Roman"/>
                        <a:cs typeface="Times New Roman"/>
                      </a:endParaRPr>
                    </a:p>
                  </a:txBody>
                  <a:tcPr marL="68580" marR="68580" marT="0" marB="0"/>
                </a:tc>
              </a:tr>
              <a:tr h="1552525">
                <a:tc>
                  <a:txBody>
                    <a:bodyPr/>
                    <a:lstStyle/>
                    <a:p>
                      <a:pPr marL="171450" lvl="0" indent="-171450" algn="just" fontAlgn="base">
                        <a:lnSpc>
                          <a:spcPct val="115000"/>
                        </a:lnSpc>
                        <a:spcBef>
                          <a:spcPts val="400"/>
                        </a:spcBef>
                        <a:spcAft>
                          <a:spcPts val="400"/>
                        </a:spcAft>
                        <a:buSzPts val="1100"/>
                        <a:buFont typeface="Arial" pitchFamily="34" charset="0"/>
                        <a:buChar char="•"/>
                        <a:tabLst>
                          <a:tab pos="4572000" algn="r"/>
                          <a:tab pos="22225" algn="r"/>
                        </a:tabLst>
                      </a:pPr>
                      <a:r>
                        <a:rPr lang="el-GR" sz="1000" u="none" strike="noStrike" dirty="0" smtClean="0">
                          <a:effectLst/>
                        </a:rPr>
                        <a:t>Ο </a:t>
                      </a:r>
                      <a:r>
                        <a:rPr lang="el-GR" sz="1000" u="none" strike="noStrike" dirty="0" smtClean="0">
                          <a:effectLst/>
                        </a:rPr>
                        <a:t>πελάτης πληρώνει ένα πάγιο τέλος που εγγυάται μία ελάχιστη εγγυημένη εξοικονόμηση ενέργειας </a:t>
                      </a:r>
                      <a:r>
                        <a:rPr lang="el-GR" sz="1000" u="none" strike="noStrike" dirty="0" smtClean="0">
                          <a:effectLst/>
                        </a:rPr>
                        <a:t>σχετικά με </a:t>
                      </a:r>
                      <a:r>
                        <a:rPr lang="el-GR" sz="1000" u="none" strike="noStrike" dirty="0" smtClean="0">
                          <a:effectLst/>
                        </a:rPr>
                        <a:t>το κόστος </a:t>
                      </a:r>
                      <a:r>
                        <a:rPr lang="el-GR" sz="1000" u="none" strike="noStrike" dirty="0" smtClean="0">
                          <a:effectLst/>
                        </a:rPr>
                        <a:t>των λογαριασμών </a:t>
                      </a:r>
                      <a:r>
                        <a:rPr lang="el-GR" sz="1000" u="none" strike="noStrike" dirty="0" smtClean="0">
                          <a:effectLst/>
                        </a:rPr>
                        <a:t>ενέργειας.</a:t>
                      </a:r>
                    </a:p>
                    <a:p>
                      <a:pPr marL="171450" lvl="0" indent="-171450" algn="just" fontAlgn="base">
                        <a:lnSpc>
                          <a:spcPct val="115000"/>
                        </a:lnSpc>
                        <a:spcBef>
                          <a:spcPts val="400"/>
                        </a:spcBef>
                        <a:spcAft>
                          <a:spcPts val="400"/>
                        </a:spcAft>
                        <a:buSzPts val="1100"/>
                        <a:buFont typeface="Arial" pitchFamily="34" charset="0"/>
                        <a:buChar char="•"/>
                        <a:tabLst>
                          <a:tab pos="4572000" algn="r"/>
                          <a:tab pos="22225" algn="r"/>
                        </a:tabLst>
                      </a:pPr>
                      <a:r>
                        <a:rPr lang="el-GR" sz="1000" u="none" strike="noStrike" dirty="0" smtClean="0">
                          <a:effectLst/>
                        </a:rPr>
                        <a:t>Αν η εξοικονόμηση είναι μεγαλύτερη της ελάχιστης </a:t>
                      </a:r>
                      <a:r>
                        <a:rPr lang="el-GR" sz="1000" u="none" strike="noStrike" dirty="0" smtClean="0">
                          <a:effectLst/>
                        </a:rPr>
                        <a:t>ο </a:t>
                      </a:r>
                      <a:r>
                        <a:rPr lang="el-GR" sz="1000" u="none" strike="noStrike" dirty="0" smtClean="0">
                          <a:effectLst/>
                        </a:rPr>
                        <a:t>πελάτης έχει μια θετική προσαρμογή στο τέλος του έτους</a:t>
                      </a:r>
                    </a:p>
                    <a:p>
                      <a:pPr marL="0" lvl="0" indent="0" algn="just" fontAlgn="base">
                        <a:lnSpc>
                          <a:spcPct val="115000"/>
                        </a:lnSpc>
                        <a:spcBef>
                          <a:spcPts val="400"/>
                        </a:spcBef>
                        <a:spcAft>
                          <a:spcPts val="400"/>
                        </a:spcAft>
                        <a:buSzPts val="1100"/>
                        <a:buFont typeface="Symbol"/>
                        <a:buNone/>
                        <a:tabLst>
                          <a:tab pos="4572000" algn="r"/>
                          <a:tab pos="22225" algn="r"/>
                          <a:tab pos="111125" algn="r"/>
                        </a:tabLst>
                      </a:pPr>
                      <a:endParaRPr lang="it-IT" sz="1000" u="none" strike="noStrike" dirty="0">
                        <a:effectLst/>
                      </a:endParaRPr>
                    </a:p>
                    <a:p>
                      <a:pPr marL="201930" indent="-90170" algn="just">
                        <a:lnSpc>
                          <a:spcPct val="115000"/>
                        </a:lnSpc>
                        <a:spcBef>
                          <a:spcPts val="400"/>
                        </a:spcBef>
                        <a:spcAft>
                          <a:spcPts val="400"/>
                        </a:spcAft>
                        <a:tabLst>
                          <a:tab pos="4572000" algn="r"/>
                          <a:tab pos="22225" algn="r"/>
                        </a:tabLst>
                      </a:pPr>
                      <a:r>
                        <a:rPr lang="en-GB" sz="1000" dirty="0">
                          <a:effectLst/>
                        </a:rPr>
                        <a:t> </a:t>
                      </a:r>
                      <a:endParaRPr lang="it-IT" sz="1000" dirty="0">
                        <a:effectLst/>
                        <a:latin typeface="Tahoma"/>
                        <a:ea typeface="Times New Roman"/>
                        <a:cs typeface="Times New Roman"/>
                      </a:endParaRPr>
                    </a:p>
                  </a:txBody>
                  <a:tcPr marL="68580" marR="68580" marT="0" marB="0"/>
                </a:tc>
                <a:tc>
                  <a:txBody>
                    <a:bodyPr/>
                    <a:lstStyle/>
                    <a:p>
                      <a:pPr marL="171450" lvl="0" indent="-171450" algn="just" fontAlgn="base">
                        <a:lnSpc>
                          <a:spcPct val="115000"/>
                        </a:lnSpc>
                        <a:spcBef>
                          <a:spcPts val="400"/>
                        </a:spcBef>
                        <a:spcAft>
                          <a:spcPts val="400"/>
                        </a:spcAft>
                        <a:buSzPts val="1100"/>
                        <a:buFont typeface="Arial" pitchFamily="34" charset="0"/>
                        <a:buChar char="•"/>
                        <a:tabLst>
                          <a:tab pos="4572000" algn="r"/>
                          <a:tab pos="22225" algn="r"/>
                          <a:tab pos="90170" algn="r"/>
                        </a:tabLst>
                      </a:pPr>
                      <a:r>
                        <a:rPr lang="el-GR" sz="1000" u="none" strike="noStrike" dirty="0" smtClean="0">
                          <a:effectLst/>
                        </a:rPr>
                        <a:t>Εταιρεία Ενεργειακών Υπηρεσιών </a:t>
                      </a:r>
                      <a:r>
                        <a:rPr lang="el-GR" sz="1000" u="none" strike="noStrike" dirty="0" smtClean="0">
                          <a:effectLst/>
                        </a:rPr>
                        <a:t>(ΕΕΥ) χρηματοδοτεί</a:t>
                      </a:r>
                      <a:r>
                        <a:rPr lang="el-GR" sz="1000" u="none" strike="noStrike" baseline="0" dirty="0" smtClean="0">
                          <a:effectLst/>
                        </a:rPr>
                        <a:t> </a:t>
                      </a:r>
                      <a:r>
                        <a:rPr lang="el-GR" sz="1000" u="none" strike="noStrike" dirty="0" smtClean="0">
                          <a:effectLst/>
                        </a:rPr>
                        <a:t>παρεμβάσεις με </a:t>
                      </a:r>
                      <a:r>
                        <a:rPr lang="el-GR" sz="1000" u="none" strike="noStrike" dirty="0" smtClean="0">
                          <a:effectLst/>
                        </a:rPr>
                        <a:t>ίδια κεφάλαια ή με χρηματοδότηση από τρίτους </a:t>
                      </a:r>
                      <a:r>
                        <a:rPr lang="el-GR" sz="1000" u="none" strike="noStrike" dirty="0" smtClean="0">
                          <a:effectLst/>
                        </a:rPr>
                        <a:t>(πιστωτικός κίνδυνος) </a:t>
                      </a:r>
                      <a:endParaRPr lang="en-GB" sz="1000" u="none" strike="noStrike" dirty="0" smtClean="0">
                        <a:effectLst/>
                      </a:endParaRPr>
                    </a:p>
                    <a:p>
                      <a:pPr marL="171450" lvl="0" indent="-171450" algn="just" fontAlgn="base">
                        <a:lnSpc>
                          <a:spcPct val="115000"/>
                        </a:lnSpc>
                        <a:spcBef>
                          <a:spcPts val="400"/>
                        </a:spcBef>
                        <a:spcAft>
                          <a:spcPts val="400"/>
                        </a:spcAft>
                        <a:buSzPts val="1100"/>
                        <a:buFont typeface="Arial" pitchFamily="34" charset="0"/>
                        <a:buChar char="•"/>
                        <a:tabLst>
                          <a:tab pos="4572000" algn="r"/>
                          <a:tab pos="22225" algn="r"/>
                          <a:tab pos="90170" algn="r"/>
                        </a:tabLst>
                      </a:pPr>
                      <a:r>
                        <a:rPr lang="el-GR" sz="1000" u="none" strike="noStrike" dirty="0" smtClean="0">
                          <a:effectLst/>
                        </a:rPr>
                        <a:t>Η ΕΕΥ κάνει τις επεμβάσεις εξοικονόμησης ενέργειας και ελέγχου των εγκαταστάσεων, από τις οποίες θα διατηρήσει την ιδιοκτησία μέχρι το τέλος της Σύμβασης (Τεχνικός Κίνδυνος) </a:t>
                      </a:r>
                      <a:endParaRPr lang="en-GB" sz="1000" u="none" strike="noStrike" dirty="0" smtClean="0">
                        <a:effectLst/>
                      </a:endParaRPr>
                    </a:p>
                    <a:p>
                      <a:pPr marL="171450" lvl="0" indent="-171450" algn="just" fontAlgn="base">
                        <a:lnSpc>
                          <a:spcPct val="115000"/>
                        </a:lnSpc>
                        <a:spcBef>
                          <a:spcPts val="400"/>
                        </a:spcBef>
                        <a:spcAft>
                          <a:spcPts val="400"/>
                        </a:spcAft>
                        <a:buSzPts val="1100"/>
                        <a:buFont typeface="Arial" pitchFamily="34" charset="0"/>
                        <a:buChar char="•"/>
                        <a:tabLst>
                          <a:tab pos="4572000" algn="r"/>
                          <a:tab pos="22225" algn="r"/>
                          <a:tab pos="90170" algn="r"/>
                        </a:tabLst>
                      </a:pPr>
                      <a:r>
                        <a:rPr lang="el-GR" sz="1000" u="none" strike="noStrike" dirty="0" smtClean="0">
                          <a:effectLst/>
                        </a:rPr>
                        <a:t>Η ΕΕΥ είναι </a:t>
                      </a:r>
                      <a:r>
                        <a:rPr lang="el-GR" sz="1000" u="none" strike="noStrike" dirty="0" smtClean="0">
                          <a:effectLst/>
                        </a:rPr>
                        <a:t>υπεύθυνη για το 100% των αναμενόμενων αποταμιεύσεων στη σύμβαση. Αν η εξοικονόμηση είναι σημαντική, η διαφορά μοιράζεται με τον </a:t>
                      </a:r>
                      <a:r>
                        <a:rPr lang="el-GR" sz="1000" u="none" strike="noStrike" dirty="0" smtClean="0">
                          <a:effectLst/>
                        </a:rPr>
                        <a:t>πελάτη. </a:t>
                      </a:r>
                      <a:endParaRPr lang="it-IT" sz="1000" u="none" strike="noStrike" dirty="0">
                        <a:effectLst/>
                        <a:latin typeface="Tahoma"/>
                        <a:ea typeface="Times New Roman"/>
                        <a:cs typeface="Times New Roman"/>
                      </a:endParaRPr>
                    </a:p>
                  </a:txBody>
                  <a:tcPr marL="68580" marR="68580" marT="0" marB="0"/>
                </a:tc>
                <a:tc>
                  <a:txBody>
                    <a:bodyPr/>
                    <a:lstStyle/>
                    <a:p>
                      <a:pPr marL="171450" lvl="0" indent="-171450" algn="just" fontAlgn="base">
                        <a:lnSpc>
                          <a:spcPct val="115000"/>
                        </a:lnSpc>
                        <a:spcBef>
                          <a:spcPts val="400"/>
                        </a:spcBef>
                        <a:spcAft>
                          <a:spcPts val="400"/>
                        </a:spcAft>
                        <a:buSzPts val="1100"/>
                        <a:buFont typeface="Arial" pitchFamily="34" charset="0"/>
                        <a:buChar char="•"/>
                        <a:tabLst>
                          <a:tab pos="4572000" algn="r"/>
                          <a:tab pos="22225" algn="r"/>
                          <a:tab pos="179705" algn="r"/>
                        </a:tabLst>
                      </a:pPr>
                      <a:r>
                        <a:rPr lang="el-GR" sz="1000" u="none" strike="noStrike" dirty="0" smtClean="0">
                          <a:effectLst/>
                        </a:rPr>
                        <a:t>Η Τράπεζα χρηματοδοτεί την ΕΕΥ, αν δεν χρησιμοποιήσει ίδια κεφάλαια. </a:t>
                      </a:r>
                      <a:endParaRPr lang="it-IT" sz="1000" u="none" strike="noStrike" dirty="0">
                        <a:effectLst/>
                        <a:latin typeface="Tahoma"/>
                        <a:ea typeface="Times New Roman"/>
                        <a:cs typeface="Times New Roman"/>
                      </a:endParaRPr>
                    </a:p>
                  </a:txBody>
                  <a:tcPr marL="68580" marR="68580" marT="0" marB="0"/>
                </a:tc>
              </a:tr>
            </a:tbl>
          </a:graphicData>
        </a:graphic>
      </p:graphicFrame>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2566" y="1340768"/>
            <a:ext cx="4161433" cy="313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9482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4073</TotalTime>
  <Words>4120</Words>
  <Application>Microsoft Office PowerPoint</Application>
  <PresentationFormat>Προβολή στην οθόνη (4:3)</PresentationFormat>
  <Paragraphs>449</Paragraphs>
  <Slides>35</Slides>
  <Notes>34</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35</vt:i4>
      </vt:variant>
    </vt:vector>
  </HeadingPairs>
  <TitlesOfParts>
    <vt:vector size="43" baseType="lpstr">
      <vt:lpstr>Arial</vt:lpstr>
      <vt:lpstr>Calibri</vt:lpstr>
      <vt:lpstr>Symbol</vt:lpstr>
      <vt:lpstr>Tahoma</vt:lpstr>
      <vt:lpstr>Times New Roman</vt:lpstr>
      <vt:lpstr>Verdana</vt:lpstr>
      <vt:lpstr>Wingdings</vt:lpstr>
      <vt:lpstr>Tema1</vt:lpstr>
      <vt:lpstr>WP5 – ΑΝΑΠΤΥΞΗ ΔΕΞΙΟΤΗΤΩΝ ΣΤΟΥΣ ΔΗΜΟΥΣ Ένας οδηγός για την επιλογή των ενεργειακών υπηρεσιών και των σχετικών τύπων συμβάσεων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emanuela</dc:creator>
  <cp:lastModifiedBy>EVANGELIA GKLEZAKOU</cp:lastModifiedBy>
  <cp:revision>364</cp:revision>
  <dcterms:created xsi:type="dcterms:W3CDTF">2016-05-11T10:49:23Z</dcterms:created>
  <dcterms:modified xsi:type="dcterms:W3CDTF">2017-02-08T10:16:07Z</dcterms:modified>
</cp:coreProperties>
</file>