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94" r:id="rId3"/>
    <p:sldId id="337" r:id="rId4"/>
    <p:sldId id="333" r:id="rId5"/>
    <p:sldId id="335" r:id="rId6"/>
    <p:sldId id="297" r:id="rId7"/>
    <p:sldId id="298" r:id="rId8"/>
    <p:sldId id="321" r:id="rId9"/>
    <p:sldId id="322" r:id="rId10"/>
    <p:sldId id="327" r:id="rId11"/>
    <p:sldId id="328" r:id="rId12"/>
    <p:sldId id="341" r:id="rId13"/>
    <p:sldId id="349" r:id="rId14"/>
    <p:sldId id="342" r:id="rId15"/>
    <p:sldId id="343" r:id="rId16"/>
    <p:sldId id="345" r:id="rId17"/>
    <p:sldId id="346" r:id="rId18"/>
    <p:sldId id="347" r:id="rId19"/>
    <p:sldId id="348" r:id="rId20"/>
    <p:sldId id="338" r:id="rId21"/>
    <p:sldId id="339" r:id="rId22"/>
    <p:sldId id="340" r:id="rId23"/>
    <p:sldId id="314" r:id="rId24"/>
    <p:sldId id="315" r:id="rId25"/>
    <p:sldId id="316" r:id="rId26"/>
    <p:sldId id="332" r:id="rId27"/>
    <p:sldId id="326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EA3E4"/>
    <a:srgbClr val="1D71B8"/>
    <a:srgbClr val="31B5B0"/>
    <a:srgbClr val="434343"/>
    <a:srgbClr val="24A9A1"/>
    <a:srgbClr val="0B3F89"/>
    <a:srgbClr val="038E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2" autoAdjust="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65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A76FFF-AC6A-4634-A812-558AD4C6AC51}" type="datetimeFigureOut">
              <a:rPr lang="fr-FR"/>
              <a:pPr>
                <a:defRPr/>
              </a:pPr>
              <a:t>30/01/2017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75F073-9209-4564-B91A-014FA394323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9387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03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0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defTabSz="880719">
              <a:defRPr/>
            </a:pPr>
            <a:fld id="{9A02918E-7CB9-4F30-B4E1-9C8A3B760164}" type="slidenum">
              <a:rPr lang="de-DE" smtClean="0">
                <a:solidFill>
                  <a:prstClr val="black"/>
                </a:solidFill>
                <a:latin typeface="Arial" charset="0"/>
              </a:rPr>
              <a:pPr defTabSz="880719">
                <a:defRPr/>
              </a:pPr>
              <a:t>8</a:t>
            </a:fld>
            <a:endParaRPr lang="de-DE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AT" altLang="el-GR" smtClean="0"/>
          </a:p>
        </p:txBody>
      </p:sp>
    </p:spTree>
    <p:extLst>
      <p:ext uri="{BB962C8B-B14F-4D97-AF65-F5344CB8AC3E}">
        <p14:creationId xmlns:p14="http://schemas.microsoft.com/office/powerpoint/2010/main" val="1521018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defTabSz="880719">
              <a:defRPr/>
            </a:pPr>
            <a:fld id="{FE25667D-F436-4BFB-ABF2-3BFD4343A6C6}" type="slidenum">
              <a:rPr lang="de-DE" smtClean="0">
                <a:solidFill>
                  <a:prstClr val="black"/>
                </a:solidFill>
                <a:latin typeface="Arial" charset="0"/>
              </a:rPr>
              <a:pPr defTabSz="880719">
                <a:defRPr/>
              </a:pPr>
              <a:t>9</a:t>
            </a:fld>
            <a:endParaRPr lang="de-DE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AT" altLang="el-GR" smtClean="0"/>
          </a:p>
        </p:txBody>
      </p:sp>
    </p:spTree>
    <p:extLst>
      <p:ext uri="{BB962C8B-B14F-4D97-AF65-F5344CB8AC3E}">
        <p14:creationId xmlns:p14="http://schemas.microsoft.com/office/powerpoint/2010/main" val="2670627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defTabSz="880719">
              <a:defRPr/>
            </a:pPr>
            <a:fld id="{20B21029-ACDB-4754-A388-EE8EBCB0BE0D}" type="slidenum">
              <a:rPr lang="de-DE" smtClean="0">
                <a:solidFill>
                  <a:prstClr val="black"/>
                </a:solidFill>
                <a:latin typeface="Arial" charset="0"/>
              </a:rPr>
              <a:pPr defTabSz="880719">
                <a:defRPr/>
              </a:pPr>
              <a:t>10</a:t>
            </a:fld>
            <a:endParaRPr lang="de-DE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AT" altLang="el-GR" smtClean="0"/>
          </a:p>
        </p:txBody>
      </p:sp>
    </p:spTree>
    <p:extLst>
      <p:ext uri="{BB962C8B-B14F-4D97-AF65-F5344CB8AC3E}">
        <p14:creationId xmlns:p14="http://schemas.microsoft.com/office/powerpoint/2010/main" val="3122925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184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352D-3943-4E9F-B970-E7CC1FF74794}" type="slidenum">
              <a:rPr lang="hu-HU" smtClean="0"/>
              <a:pPr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9602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5F073-9209-4564-B91A-014FA394323A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35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F2F3AC9-4F3A-46CE-8E04-23BD7F162ED8}" type="slidenum">
              <a:rPr lang="en-GB" altLang="de-DE" sz="1100" smtClean="0">
                <a:latin typeface="Arial" pitchFamily="34" charset="0"/>
                <a:cs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altLang="de-DE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de-DE" smtClean="0">
              <a:latin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30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/Festplatte/Grafische%20Arbeiten/arbeit/2014/ICLEI/&#8226;%20Mayors%20in%20Action/Background-Master-Mayors-in-Action.jpg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kyline_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3455988"/>
            <a:ext cx="9196388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211138" cy="6858000"/>
          </a:xfrm>
          <a:prstGeom prst="rect">
            <a:avLst/>
          </a:prstGeom>
          <a:solidFill>
            <a:srgbClr val="0EA3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4013" y="74613"/>
            <a:ext cx="1684337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20690"/>
            <a:ext cx="9144000" cy="1025373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rgbClr val="1D71B8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35110"/>
            <a:ext cx="9144000" cy="6118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i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895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0"/>
            <a:ext cx="211138" cy="6858000"/>
          </a:xfrm>
          <a:prstGeom prst="rect">
            <a:avLst/>
          </a:prstGeom>
          <a:solidFill>
            <a:srgbClr val="0EA3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6AD75-96AD-4EB7-9EF3-EF88340599DE}" type="datetimeFigureOut">
              <a:rPr lang="en-US"/>
              <a:pPr>
                <a:defRPr/>
              </a:pPr>
              <a:t>01/30/2017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4E97E-157A-41E4-AEEF-A7FF0A4E6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47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0"/>
            <a:ext cx="211138" cy="6858000"/>
          </a:xfrm>
          <a:prstGeom prst="rect">
            <a:avLst/>
          </a:prstGeom>
          <a:solidFill>
            <a:srgbClr val="0EA3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8A3E9-1756-45B9-B552-7957828F9387}" type="datetimeFigureOut">
              <a:rPr lang="en-US"/>
              <a:pPr>
                <a:defRPr/>
              </a:pPr>
              <a:t>01/30/2017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37550-E5DA-43BE-854C-0D741D6B4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52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NOCAT_Background_PPT_NEU.gif" descr="/Festplatte/Grafische Arbeiten/arbeit/2014/ICLEI/• Mayors in Action/Background-Master-Mayors-in-Action.jpg"/>
          <p:cNvPicPr>
            <a:picLocks/>
          </p:cNvPicPr>
          <p:nvPr userDrawn="1"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0" y="0"/>
            <a:ext cx="916146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4"/>
          <p:cNvSpPr txBox="1">
            <a:spLocks noChangeArrowheads="1"/>
          </p:cNvSpPr>
          <p:nvPr userDrawn="1"/>
        </p:nvSpPr>
        <p:spPr bwMode="auto">
          <a:xfrm>
            <a:off x="1474788" y="6237288"/>
            <a:ext cx="5761037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900" dirty="0" smtClean="0">
                <a:solidFill>
                  <a:srgbClr val="7F7F7F"/>
                </a:solidFill>
                <a:latin typeface="Lucida Sans" charset="0"/>
              </a:rPr>
              <a:t>Empowering Covenant of Mayors Coordinators and Supporters to assist municipalities in implementing and monitoring their Sustainable Energy Action Plan</a:t>
            </a:r>
          </a:p>
        </p:txBody>
      </p:sp>
      <p:sp>
        <p:nvSpPr>
          <p:cNvPr id="9" name="TextBox 3"/>
          <p:cNvSpPr txBox="1">
            <a:spLocks noChangeArrowheads="1"/>
          </p:cNvSpPr>
          <p:nvPr userDrawn="1"/>
        </p:nvSpPr>
        <p:spPr bwMode="auto">
          <a:xfrm>
            <a:off x="6875463" y="6237288"/>
            <a:ext cx="1946275" cy="3952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Aft>
                <a:spcPts val="200"/>
              </a:spcAft>
              <a:defRPr/>
            </a:pPr>
            <a:r>
              <a:rPr lang="en-US" sz="900" b="1" dirty="0" smtClean="0">
                <a:solidFill>
                  <a:srgbClr val="CCD600"/>
                </a:solidFill>
                <a:latin typeface="Lucida Sans" charset="0"/>
              </a:rPr>
              <a:t>WWW.MAYORSINACTION.EU</a:t>
            </a:r>
          </a:p>
          <a:p>
            <a:pPr algn="r" eaLnBrk="1" hangingPunct="1">
              <a:spcAft>
                <a:spcPts val="200"/>
              </a:spcAft>
              <a:defRPr/>
            </a:pPr>
            <a:r>
              <a:rPr lang="en-US" sz="900" b="1" dirty="0" smtClean="0">
                <a:solidFill>
                  <a:srgbClr val="CCD600"/>
                </a:solidFill>
                <a:latin typeface="Lucida Sans" charset="0"/>
              </a:rPr>
              <a:t>#MAYORSINACTION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99891" y="2132856"/>
            <a:ext cx="5076565" cy="50783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2800" b="1" i="0" cap="none" baseline="0">
                <a:solidFill>
                  <a:srgbClr val="00549D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noProof="0" dirty="0" smtClean="0"/>
              <a:t>Click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</a:t>
            </a:r>
            <a:r>
              <a:rPr lang="de-DE" noProof="0" dirty="0" err="1" smtClean="0"/>
              <a:t>edit</a:t>
            </a:r>
            <a:r>
              <a:rPr lang="de-DE" noProof="0" dirty="0" smtClean="0"/>
              <a:t> Master title style</a:t>
            </a:r>
            <a:endParaRPr lang="en-GB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99892" y="2971800"/>
            <a:ext cx="5076564" cy="601216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charset="0"/>
              <a:buNone/>
              <a:defRPr lang="en-GB" sz="2400" b="0" i="0" cap="none" noProof="0" dirty="0" smtClean="0">
                <a:solidFill>
                  <a:srgbClr val="F17E20"/>
                </a:solidFill>
                <a:latin typeface="+mj-lt"/>
                <a:ea typeface="ＭＳ Ｐゴシック" pitchFamily="34" charset="-128"/>
                <a:cs typeface="Arial" pitchFamily="34" charset="0"/>
              </a:defRPr>
            </a:lvl1pPr>
          </a:lstStyle>
          <a:p>
            <a:pPr lvl="0"/>
            <a:r>
              <a:rPr lang="de-DE" noProof="0" dirty="0" smtClean="0"/>
              <a:t>Click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</a:t>
            </a:r>
            <a:r>
              <a:rPr lang="de-DE" noProof="0" dirty="0" err="1" smtClean="0"/>
              <a:t>edit</a:t>
            </a:r>
            <a:r>
              <a:rPr lang="de-DE" noProof="0" dirty="0" smtClean="0"/>
              <a:t> Master </a:t>
            </a:r>
            <a:r>
              <a:rPr lang="de-DE" noProof="0" dirty="0" err="1" smtClean="0"/>
              <a:t>subtitle</a:t>
            </a:r>
            <a:r>
              <a:rPr lang="de-DE" noProof="0" dirty="0" smtClean="0"/>
              <a:t> style</a:t>
            </a:r>
            <a:endParaRPr lang="en-GB" noProof="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99892" y="4401221"/>
            <a:ext cx="5076564" cy="360362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lang="de-DE" sz="2000" b="0" i="0" cap="none" dirty="0" smtClean="0">
                <a:solidFill>
                  <a:srgbClr val="0F9FDA"/>
                </a:solidFill>
                <a:latin typeface="+mn-lt"/>
                <a:ea typeface="ＭＳ Ｐゴシック" pitchFamily="34" charset="-128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99892" y="5012407"/>
            <a:ext cx="5076564" cy="50482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lang="de-DE" sz="2000" b="0" i="0" cap="none" dirty="0" smtClean="0">
                <a:solidFill>
                  <a:srgbClr val="0F9FDA"/>
                </a:solidFill>
                <a:latin typeface="+mn-lt"/>
                <a:ea typeface="ＭＳ Ｐゴシック" pitchFamily="34" charset="-128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11188" y="2132855"/>
            <a:ext cx="2736676" cy="338437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aseline="0">
                <a:latin typeface="+mn-lt"/>
                <a:cs typeface="Lucida Sans"/>
              </a:defRPr>
            </a:lvl1pPr>
          </a:lstStyle>
          <a:p>
            <a:pPr lvl="0"/>
            <a:r>
              <a:rPr lang="de-DE" noProof="0" dirty="0" smtClean="0"/>
              <a:t>Drag </a:t>
            </a:r>
            <a:r>
              <a:rPr lang="de-DE" noProof="0" dirty="0" err="1" smtClean="0"/>
              <a:t>picture</a:t>
            </a:r>
            <a:r>
              <a:rPr lang="de-DE" noProof="0" dirty="0" smtClean="0"/>
              <a:t>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</a:t>
            </a:r>
            <a:r>
              <a:rPr lang="de-DE" noProof="0" dirty="0" err="1" smtClean="0"/>
              <a:t>placeholder</a:t>
            </a:r>
            <a:r>
              <a:rPr lang="de-DE" noProof="0" dirty="0" smtClean="0"/>
              <a:t> </a:t>
            </a:r>
            <a:r>
              <a:rPr lang="de-DE" noProof="0" dirty="0" err="1" smtClean="0"/>
              <a:t>or</a:t>
            </a:r>
            <a:r>
              <a:rPr lang="de-DE" noProof="0" dirty="0" smtClean="0"/>
              <a:t> </a:t>
            </a:r>
            <a:r>
              <a:rPr lang="de-DE" noProof="0" dirty="0" err="1" smtClean="0"/>
              <a:t>click</a:t>
            </a:r>
            <a:r>
              <a:rPr lang="de-DE" noProof="0" dirty="0" smtClean="0"/>
              <a:t> </a:t>
            </a:r>
            <a:r>
              <a:rPr lang="de-DE" noProof="0" dirty="0" err="1" smtClean="0"/>
              <a:t>icon</a:t>
            </a:r>
            <a:r>
              <a:rPr lang="de-DE" noProof="0" dirty="0" smtClean="0"/>
              <a:t>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</a:t>
            </a:r>
            <a:r>
              <a:rPr lang="de-DE" noProof="0" dirty="0" err="1" smtClean="0"/>
              <a:t>add</a:t>
            </a:r>
            <a:endParaRPr lang="en-US" noProof="0" dirty="0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211138" cy="6858000"/>
          </a:xfrm>
          <a:prstGeom prst="rect">
            <a:avLst/>
          </a:prstGeom>
          <a:solidFill>
            <a:srgbClr val="0EA3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BCD94-E1C8-4A46-8487-5657FDF305EB}" type="datetimeFigureOut">
              <a:rPr lang="en-US"/>
              <a:pPr>
                <a:defRPr/>
              </a:pPr>
              <a:t>01/30/2017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AD0D2-EAD1-429F-B0FC-99AE3893D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0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0"/>
            <a:ext cx="211138" cy="6858000"/>
          </a:xfrm>
          <a:prstGeom prst="rect">
            <a:avLst/>
          </a:prstGeom>
          <a:solidFill>
            <a:srgbClr val="0EA3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C8CE0-C584-4071-BE38-3EB706721DB8}" type="datetimeFigureOut">
              <a:rPr lang="en-US"/>
              <a:pPr>
                <a:defRPr/>
              </a:pPr>
              <a:t>01/30/2017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CF571-F55E-4A45-8B4C-E3FAFE5FE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21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/>
        </p:nvSpPr>
        <p:spPr>
          <a:xfrm>
            <a:off x="0" y="0"/>
            <a:ext cx="211138" cy="6858000"/>
          </a:xfrm>
          <a:prstGeom prst="rect">
            <a:avLst/>
          </a:prstGeom>
          <a:solidFill>
            <a:srgbClr val="0EA3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95490-1F1B-4A57-9E7B-6E0AEE12E5CD}" type="datetimeFigureOut">
              <a:rPr lang="en-US"/>
              <a:pPr>
                <a:defRPr/>
              </a:pPr>
              <a:t>01/30/2017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CA947-240D-47AB-A256-41EBA391B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26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11138" cy="6858000"/>
          </a:xfrm>
          <a:prstGeom prst="rect">
            <a:avLst/>
          </a:prstGeom>
          <a:solidFill>
            <a:srgbClr val="0EA3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925E7-DEDD-44C5-B1B3-43FBCBB29811}" type="datetimeFigureOut">
              <a:rPr lang="en-US"/>
              <a:pPr>
                <a:defRPr/>
              </a:pPr>
              <a:t>01/30/2017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E5045-8CEA-4B1C-A386-33DA6BF54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7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/>
        </p:nvSpPr>
        <p:spPr>
          <a:xfrm>
            <a:off x="0" y="0"/>
            <a:ext cx="211138" cy="6858000"/>
          </a:xfrm>
          <a:prstGeom prst="rect">
            <a:avLst/>
          </a:prstGeom>
          <a:solidFill>
            <a:srgbClr val="0EA3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2018D-79A1-4403-9FCB-EBCB195EA261}" type="datetimeFigureOut">
              <a:rPr lang="en-US"/>
              <a:pPr>
                <a:defRPr/>
              </a:pPr>
              <a:t>01/30/2017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EE905-9A71-4E52-A4BF-AAE9DB751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28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/>
        </p:nvSpPr>
        <p:spPr>
          <a:xfrm>
            <a:off x="0" y="0"/>
            <a:ext cx="211138" cy="6858000"/>
          </a:xfrm>
          <a:prstGeom prst="rect">
            <a:avLst/>
          </a:prstGeom>
          <a:solidFill>
            <a:srgbClr val="0EA3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0D754-62FF-47E2-AB62-8B24F209307A}" type="datetimeFigureOut">
              <a:rPr lang="en-US"/>
              <a:pPr>
                <a:defRPr/>
              </a:pPr>
              <a:t>01/30/2017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666F5-BD0E-498A-92E3-5FCF15037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76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/>
        </p:nvSpPr>
        <p:spPr>
          <a:xfrm>
            <a:off x="0" y="0"/>
            <a:ext cx="211138" cy="6858000"/>
          </a:xfrm>
          <a:prstGeom prst="rect">
            <a:avLst/>
          </a:prstGeom>
          <a:solidFill>
            <a:srgbClr val="0EA3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61E70-8C39-4A4F-B3F3-2F8CE4FF53E1}" type="datetimeFigureOut">
              <a:rPr lang="en-US"/>
              <a:pPr>
                <a:defRPr/>
              </a:pPr>
              <a:t>01/30/2017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8FFBD-7BF5-42DE-BC87-F399ADA8A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85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/>
        </p:nvSpPr>
        <p:spPr>
          <a:xfrm>
            <a:off x="0" y="0"/>
            <a:ext cx="211138" cy="6858000"/>
          </a:xfrm>
          <a:prstGeom prst="rect">
            <a:avLst/>
          </a:prstGeom>
          <a:solidFill>
            <a:srgbClr val="0EA3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A3064-AC40-4801-9CE4-A10474C7CC2E}" type="datetimeFigureOut">
              <a:rPr lang="en-US"/>
              <a:pPr>
                <a:defRPr/>
              </a:pPr>
              <a:t>01/30/2017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ACA8B-2924-4520-9151-D8A11FE9D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2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38188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smtClean="0"/>
              <a:t>Click to edit Master title style</a:t>
            </a:r>
            <a:endParaRPr lang="en-US" altLang="el-G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smtClean="0"/>
              <a:t>Click to edit Master text styles</a:t>
            </a:r>
          </a:p>
          <a:p>
            <a:pPr lvl="1"/>
            <a:r>
              <a:rPr lang="en-GB" altLang="el-GR" smtClean="0"/>
              <a:t>Second level</a:t>
            </a:r>
          </a:p>
          <a:p>
            <a:pPr lvl="2"/>
            <a:r>
              <a:rPr lang="en-GB" altLang="el-GR" smtClean="0"/>
              <a:t>Third level</a:t>
            </a:r>
          </a:p>
          <a:p>
            <a:pPr lvl="3"/>
            <a:r>
              <a:rPr lang="en-GB" altLang="el-GR" smtClean="0"/>
              <a:t>Fourth level</a:t>
            </a:r>
          </a:p>
          <a:p>
            <a:pPr lvl="4"/>
            <a:r>
              <a:rPr lang="en-GB" altLang="el-GR" smtClean="0"/>
              <a:t>Fifth level</a:t>
            </a:r>
            <a:endParaRPr lang="en-US" alt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A27FCA-636E-409B-9AFB-0D54D172DC02}" type="datetimeFigureOut">
              <a:rPr lang="en-US"/>
              <a:pPr>
                <a:defRPr/>
              </a:pPr>
              <a:t>01/30/2017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191839-CB1C-4149-821F-3C608BFAD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4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7" b="21715"/>
          <a:stretch>
            <a:fillRect/>
          </a:stretch>
        </p:blipFill>
        <p:spPr bwMode="auto">
          <a:xfrm>
            <a:off x="301625" y="6166349"/>
            <a:ext cx="39052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1D71B8"/>
          </a:solidFill>
          <a:latin typeface="Helvetica"/>
          <a:ea typeface="Helvetica"/>
          <a:cs typeface="Helvetic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D71B8"/>
          </a:solidFill>
          <a:latin typeface="Helvetica"/>
          <a:ea typeface="Helvetica"/>
          <a:cs typeface="Helvetica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D71B8"/>
          </a:solidFill>
          <a:latin typeface="Helvetica"/>
          <a:ea typeface="Helvetica"/>
          <a:cs typeface="Helvetica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D71B8"/>
          </a:solidFill>
          <a:latin typeface="Helvetica"/>
          <a:ea typeface="Helvetica"/>
          <a:cs typeface="Helvetica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D71B8"/>
          </a:solidFill>
          <a:latin typeface="Helvetica"/>
          <a:ea typeface="Helvetica"/>
          <a:cs typeface="Helvetica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1D71B8"/>
          </a:solidFill>
          <a:latin typeface="Helvetica"/>
          <a:ea typeface="Helvetica"/>
          <a:cs typeface="Helvetica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1D71B8"/>
          </a:solidFill>
          <a:latin typeface="Helvetica"/>
          <a:ea typeface="Helvetica"/>
          <a:cs typeface="Helvetica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1D71B8"/>
          </a:solidFill>
          <a:latin typeface="Helvetica"/>
          <a:ea typeface="Helvetica"/>
          <a:cs typeface="Helvetica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1D71B8"/>
          </a:solidFill>
          <a:latin typeface="Helvetica"/>
          <a:ea typeface="Helvetica"/>
          <a:cs typeface="Helvetica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rgbClr val="434343"/>
          </a:solidFill>
          <a:latin typeface="Arial"/>
          <a:ea typeface="+mn-ea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rgbClr val="434343"/>
          </a:solidFill>
          <a:latin typeface="Arial"/>
          <a:ea typeface="+mn-ea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434343"/>
          </a:solidFill>
          <a:latin typeface="Arial"/>
          <a:ea typeface="+mn-ea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434343"/>
          </a:solidFill>
          <a:latin typeface="Arial"/>
          <a:ea typeface="+mn-ea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rgbClr val="43434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etzanak@cres.g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219074" y="4034196"/>
            <a:ext cx="8924925" cy="16637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1900" dirty="0">
                <a:solidFill>
                  <a:schemeClr val="bg1"/>
                </a:solidFill>
                <a:ea typeface="Helvetica"/>
              </a:rPr>
              <a:t>Ηλεκτρονικό σεμινάριο, </a:t>
            </a:r>
            <a:r>
              <a:rPr lang="el-GR" altLang="el-GR" sz="1900" dirty="0" err="1">
                <a:solidFill>
                  <a:schemeClr val="bg1"/>
                </a:solidFill>
                <a:ea typeface="Helvetica"/>
              </a:rPr>
              <a:t>webinar</a:t>
            </a:r>
            <a:endParaRPr lang="el-GR" altLang="el-GR" sz="1900" dirty="0">
              <a:solidFill>
                <a:schemeClr val="bg1"/>
              </a:solidFill>
              <a:ea typeface="Helvetica"/>
            </a:endParaRPr>
          </a:p>
          <a:p>
            <a:pPr eaLnBrk="1" hangingPunct="1"/>
            <a:r>
              <a:rPr lang="el-GR" altLang="el-GR" sz="1900" dirty="0">
                <a:solidFill>
                  <a:schemeClr val="bg1"/>
                </a:solidFill>
                <a:ea typeface="Helvetica"/>
              </a:rPr>
              <a:t>Χρηματοδοτικά μοντέλα για την ενεργειακή ανακαίνιση δημοτικών κτηρίων σε κτήρια σχεδόν Μηδενικής Ενεργειακής Κατανάλωσης (ΣΜΕΚ)</a:t>
            </a:r>
          </a:p>
          <a:p>
            <a:pPr eaLnBrk="1" hangingPunct="1"/>
            <a:endParaRPr lang="el-GR" altLang="el-GR" sz="1400" dirty="0" smtClean="0">
              <a:solidFill>
                <a:srgbClr val="0EA3E4"/>
              </a:solidFill>
              <a:ea typeface="Helvetica"/>
            </a:endParaRPr>
          </a:p>
          <a:p>
            <a:pPr eaLnBrk="1" hangingPunct="1"/>
            <a:r>
              <a:rPr lang="en-US" altLang="el-GR" sz="1400" dirty="0" smtClean="0">
                <a:solidFill>
                  <a:srgbClr val="0EA3E4"/>
                </a:solidFill>
                <a:ea typeface="Helvetica"/>
              </a:rPr>
              <a:t>31</a:t>
            </a:r>
            <a:r>
              <a:rPr lang="el-GR" altLang="el-GR" sz="1400" dirty="0" smtClean="0">
                <a:solidFill>
                  <a:srgbClr val="0EA3E4"/>
                </a:solidFill>
                <a:ea typeface="Helvetica"/>
              </a:rPr>
              <a:t> Ιανουαρίου 2017</a:t>
            </a:r>
            <a:endParaRPr lang="en-US" altLang="el-GR" sz="1400" dirty="0" smtClean="0">
              <a:solidFill>
                <a:srgbClr val="0EA3E4"/>
              </a:solidFill>
              <a:ea typeface="Helvetica"/>
            </a:endParaRPr>
          </a:p>
        </p:txBody>
      </p:sp>
      <p:sp>
        <p:nvSpPr>
          <p:cNvPr id="13315" name="Title 4"/>
          <p:cNvSpPr>
            <a:spLocks noGrp="1"/>
          </p:cNvSpPr>
          <p:nvPr>
            <p:ph type="ctrTitle"/>
          </p:nvPr>
        </p:nvSpPr>
        <p:spPr>
          <a:xfrm>
            <a:off x="219075" y="1543050"/>
            <a:ext cx="8924925" cy="1784684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el-GR" altLang="el-GR" sz="2800" dirty="0"/>
              <a:t>«Ανακαινίσεις </a:t>
            </a:r>
            <a:r>
              <a:rPr lang="el-GR" altLang="el-GR" sz="2800" dirty="0" smtClean="0"/>
              <a:t>ΣΜΕΚ: </a:t>
            </a:r>
            <a:r>
              <a:rPr lang="el-GR" sz="2800" dirty="0" smtClean="0"/>
              <a:t>Βήματα </a:t>
            </a:r>
            <a:r>
              <a:rPr lang="el-GR" sz="2800" dirty="0"/>
              <a:t>υλοποίησης, </a:t>
            </a:r>
            <a:r>
              <a:rPr lang="el-GR" sz="2800" dirty="0" smtClean="0"/>
              <a:t>  πρακτικά </a:t>
            </a:r>
            <a:r>
              <a:rPr lang="el-GR" sz="2800" dirty="0"/>
              <a:t>εργαλεία, οικονομοτεχνικά στοιχεία</a:t>
            </a:r>
            <a:r>
              <a:rPr lang="el-GR" altLang="el-GR" sz="2800" dirty="0" smtClean="0"/>
              <a:t/>
            </a:r>
            <a:br>
              <a:rPr lang="el-GR" altLang="el-GR" sz="2800" dirty="0" smtClean="0"/>
            </a:br>
            <a:r>
              <a:rPr lang="el-GR" altLang="el-GR" sz="2400" dirty="0" smtClean="0"/>
              <a:t>Εύη </a:t>
            </a:r>
            <a:r>
              <a:rPr lang="el-GR" altLang="el-GR" sz="2400" dirty="0" err="1" smtClean="0"/>
              <a:t>Τζανακάκη</a:t>
            </a:r>
            <a:r>
              <a:rPr lang="el-GR" altLang="el-GR" sz="2400" dirty="0" smtClean="0"/>
              <a:t/>
            </a:r>
            <a:br>
              <a:rPr lang="el-GR" altLang="el-GR" sz="2400" dirty="0" smtClean="0"/>
            </a:br>
            <a:r>
              <a:rPr lang="el-GR" altLang="el-GR" sz="1600" dirty="0" smtClean="0">
                <a:latin typeface="Calibri" pitchFamily="34" charset="0"/>
              </a:rPr>
              <a:t>Αρχιτέκτων Μηχανικός </a:t>
            </a:r>
            <a:r>
              <a:rPr lang="el-GR" altLang="el-GR" sz="1600" dirty="0" err="1" smtClean="0">
                <a:latin typeface="Calibri" pitchFamily="34" charset="0"/>
              </a:rPr>
              <a:t>MSc</a:t>
            </a:r>
            <a:r>
              <a:rPr lang="el-GR" altLang="el-GR" sz="1600" dirty="0" smtClean="0">
                <a:latin typeface="Calibri" pitchFamily="34" charset="0"/>
              </a:rPr>
              <a:t/>
            </a:r>
            <a:br>
              <a:rPr lang="el-GR" altLang="el-GR" sz="1600" dirty="0" smtClean="0">
                <a:latin typeface="Calibri" pitchFamily="34" charset="0"/>
              </a:rPr>
            </a:br>
            <a:r>
              <a:rPr lang="el-GR" altLang="el-GR" sz="1600" dirty="0" smtClean="0">
                <a:latin typeface="Calibri" pitchFamily="34" charset="0"/>
              </a:rPr>
              <a:t>Τμήμα Κτιρίων, Διεύθυνση Ενεργειακής Αποδοτικότητας </a:t>
            </a:r>
            <a:endParaRPr lang="en-US" altLang="el-GR" sz="2400" dirty="0" smtClean="0"/>
          </a:p>
        </p:txBody>
      </p:sp>
      <p:pic>
        <p:nvPicPr>
          <p:cNvPr id="19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363" y="493486"/>
            <a:ext cx="1222896" cy="53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2" r="20271"/>
          <a:stretch>
            <a:fillRect/>
          </a:stretch>
        </p:blipFill>
        <p:spPr bwMode="auto">
          <a:xfrm>
            <a:off x="428171" y="203579"/>
            <a:ext cx="1222897" cy="109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87" y="289585"/>
            <a:ext cx="827111" cy="846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9838" y="296839"/>
            <a:ext cx="595099" cy="87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059" y="332380"/>
            <a:ext cx="1645977" cy="818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100_1239_selection_thu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1687513"/>
            <a:ext cx="388937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31623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2"/>
          <p:cNvSpPr txBox="1">
            <a:spLocks/>
          </p:cNvSpPr>
          <p:nvPr/>
        </p:nvSpPr>
        <p:spPr bwMode="auto">
          <a:xfrm>
            <a:off x="5240338" y="4686300"/>
            <a:ext cx="3876675" cy="1465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l-GR" sz="2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Πράσινη Πιλοτική Αστική Γειτονιά</a:t>
            </a:r>
            <a:r>
              <a:rPr lang="en-US" sz="2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l-GR" sz="20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Αγία Βαρβάρα </a:t>
            </a:r>
            <a:r>
              <a:rPr lang="el-GR" sz="2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Αττικής</a:t>
            </a:r>
          </a:p>
          <a:p>
            <a:pPr eaLnBrk="1" hangingPunct="1">
              <a:defRPr/>
            </a:pPr>
            <a:r>
              <a:rPr lang="el-GR" sz="20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Ενεργειακή αναβάθμιση 4 πολυκατοικιών</a:t>
            </a:r>
            <a:endParaRPr lang="de-DE" sz="2000" dirty="0" smtClean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0" name="Group 114"/>
          <p:cNvGraphicFramePr>
            <a:graphicFrameLocks noGrp="1"/>
          </p:cNvGraphicFramePr>
          <p:nvPr/>
        </p:nvGraphicFramePr>
        <p:xfrm>
          <a:off x="1043608" y="3140968"/>
          <a:ext cx="3816424" cy="3575304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333399">
                        <a:tint val="50000"/>
                        <a:satMod val="300000"/>
                      </a:srgbClr>
                    </a:gs>
                    <a:gs pos="35000">
                      <a:srgbClr val="333399">
                        <a:tint val="37000"/>
                        <a:satMod val="300000"/>
                      </a:srgbClr>
                    </a:gs>
                    <a:gs pos="100000">
                      <a:srgbClr val="33339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944216"/>
                <a:gridCol w="1872208"/>
              </a:tblGrid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Ενεργειακή</a:t>
                      </a:r>
                      <a:r>
                        <a:rPr lang="el-GR" sz="16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ζήτηση για θέρμανση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32 </a:t>
                      </a:r>
                      <a:r>
                        <a:rPr kumimoji="0" lang="de-A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kWh/m² 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Ενεργειακή</a:t>
                      </a:r>
                      <a:r>
                        <a:rPr lang="el-GR" sz="16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ζήτηση για ψύξη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17,85 </a:t>
                      </a:r>
                      <a:r>
                        <a:rPr kumimoji="0" lang="de-A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kWh/m² 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AT" sz="16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32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Εξοικονόμηση ενέργειας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76%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32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Συνεισφορά γεωθερμίας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</a:t>
                      </a:r>
                      <a:r>
                        <a:rPr lang="hr-HR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350MWp</a:t>
                      </a:r>
                      <a:endParaRPr lang="de-AT" sz="16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21,7 </a:t>
                      </a:r>
                      <a:r>
                        <a:rPr kumimoji="0" lang="de-A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kWh/m² 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32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Σύστημα</a:t>
                      </a:r>
                      <a:r>
                        <a:rPr lang="el-GR" sz="16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ΦΒ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0.040 MWp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32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Προϋπολογισμός</a:t>
                      </a:r>
                      <a:r>
                        <a:rPr lang="el-GR" sz="16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7.154.194 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256.408 </a:t>
                      </a:r>
                      <a:r>
                        <a:rPr lang="el-G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χορηγίες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78829"/>
            <a:ext cx="8297863" cy="762000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Παραδείγματα</a:t>
            </a:r>
            <a:endParaRPr lang="en-GB" altLang="el-GR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SDC14335[1]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146425"/>
            <a:ext cx="25384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6" descr="IMG_5960"/>
          <p:cNvPicPr>
            <a:picLocks noChangeAspect="1" noChangeArrowheads="1"/>
          </p:cNvPicPr>
          <p:nvPr/>
        </p:nvPicPr>
        <p:blipFill>
          <a:blip r:embed="rId3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240088"/>
            <a:ext cx="24844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492125" y="1384300"/>
            <a:ext cx="79232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l-GR" altLang="el-GR" b="1">
                <a:solidFill>
                  <a:srgbClr val="1D71B8"/>
                </a:solidFill>
                <a:latin typeface="Helvetica"/>
                <a:ea typeface="Helvetica"/>
                <a:cs typeface="Helvetica"/>
              </a:rPr>
              <a:t>ΗΔΗ ΥΛΟΠΟΙΗΘΕΙΣΕΣ ΠΑΡΕΜΒΑΣΕΙΣ ΜΕΣΩ ΧΟΡΗΓΙΩΝ</a:t>
            </a:r>
          </a:p>
          <a:p>
            <a:pPr algn="just" eaLnBrk="1" hangingPunct="1"/>
            <a:endParaRPr lang="el-GR" altLang="el-GR">
              <a:solidFill>
                <a:schemeClr val="accent2"/>
              </a:solidFill>
            </a:endParaRPr>
          </a:p>
        </p:txBody>
      </p: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2590800" y="1707358"/>
            <a:ext cx="6553200" cy="1727200"/>
            <a:chOff x="431" y="3113"/>
            <a:chExt cx="4128" cy="1088"/>
          </a:xfrm>
          <a:solidFill>
            <a:schemeClr val="bg1"/>
          </a:solidFill>
        </p:grpSpPr>
        <p:pic>
          <p:nvPicPr>
            <p:cNvPr id="46091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8" t="24442" r="38049" b="63916"/>
            <a:stretch>
              <a:fillRect/>
            </a:stretch>
          </p:blipFill>
          <p:spPr bwMode="auto">
            <a:xfrm>
              <a:off x="431" y="3203"/>
              <a:ext cx="725" cy="40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092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70" t="48959" r="40395" b="35710"/>
            <a:stretch>
              <a:fillRect/>
            </a:stretch>
          </p:blipFill>
          <p:spPr bwMode="auto">
            <a:xfrm>
              <a:off x="1202" y="3113"/>
              <a:ext cx="589" cy="56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094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8" t="42419" r="38425" b="47603"/>
            <a:stretch>
              <a:fillRect/>
            </a:stretch>
          </p:blipFill>
          <p:spPr bwMode="auto">
            <a:xfrm>
              <a:off x="476" y="3748"/>
              <a:ext cx="635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095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8" t="76265" r="37752" b="18626"/>
            <a:stretch>
              <a:fillRect/>
            </a:stretch>
          </p:blipFill>
          <p:spPr bwMode="auto">
            <a:xfrm>
              <a:off x="1973" y="3702"/>
              <a:ext cx="1315" cy="31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096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7" t="48470" r="17719" b="43794"/>
            <a:stretch>
              <a:fillRect/>
            </a:stretch>
          </p:blipFill>
          <p:spPr bwMode="auto">
            <a:xfrm>
              <a:off x="1973" y="3203"/>
              <a:ext cx="952" cy="34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097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11" t="66379" r="14371" b="23837"/>
            <a:stretch>
              <a:fillRect/>
            </a:stretch>
          </p:blipFill>
          <p:spPr bwMode="auto">
            <a:xfrm>
              <a:off x="3061" y="3113"/>
              <a:ext cx="545" cy="49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098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8" t="62331" r="37718" b="27031"/>
            <a:stretch>
              <a:fillRect/>
            </a:stretch>
          </p:blipFill>
          <p:spPr bwMode="auto">
            <a:xfrm>
              <a:off x="1202" y="3748"/>
              <a:ext cx="590" cy="29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099" name="Picture 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7" t="65477" r="21382" b="24739"/>
            <a:stretch>
              <a:fillRect/>
            </a:stretch>
          </p:blipFill>
          <p:spPr bwMode="auto">
            <a:xfrm>
              <a:off x="3742" y="3113"/>
              <a:ext cx="771" cy="49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100" name="Picture 20" descr="Logo Saint-Gobain Glas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3657"/>
              <a:ext cx="1225" cy="544"/>
            </a:xfrm>
            <a:prstGeom prst="rect">
              <a:avLst/>
            </a:prstGeom>
            <a:grpFill/>
            <a:extLst/>
          </p:spPr>
        </p:pic>
      </p:grpSp>
      <p:grpSp>
        <p:nvGrpSpPr>
          <p:cNvPr id="32774" name="Group 34"/>
          <p:cNvGrpSpPr>
            <a:grpSpLocks/>
          </p:cNvGrpSpPr>
          <p:nvPr/>
        </p:nvGrpSpPr>
        <p:grpSpPr bwMode="auto">
          <a:xfrm>
            <a:off x="7123113" y="3852863"/>
            <a:ext cx="1289050" cy="1006475"/>
            <a:chOff x="4307" y="3459"/>
            <a:chExt cx="1220" cy="861"/>
          </a:xfrm>
        </p:grpSpPr>
        <p:pic>
          <p:nvPicPr>
            <p:cNvPr id="32776" name="Picture 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38" t="52158" r="5469" b="31693"/>
            <a:stretch>
              <a:fillRect/>
            </a:stretch>
          </p:blipFill>
          <p:spPr bwMode="auto">
            <a:xfrm>
              <a:off x="5148" y="3459"/>
              <a:ext cx="379" cy="8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777" name="Picture 36"/>
            <p:cNvPicPr>
              <a:picLocks noChangeAspect="1" noChangeArrowheads="1"/>
            </p:cNvPicPr>
            <p:nvPr/>
          </p:nvPicPr>
          <p:blipFill>
            <a:blip r:embed="rId9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2" r="89316" b="83966"/>
            <a:stretch>
              <a:fillRect/>
            </a:stretch>
          </p:blipFill>
          <p:spPr bwMode="auto">
            <a:xfrm>
              <a:off x="4307" y="3702"/>
              <a:ext cx="817" cy="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itel 2"/>
          <p:cNvSpPr txBox="1">
            <a:spLocks/>
          </p:cNvSpPr>
          <p:nvPr/>
        </p:nvSpPr>
        <p:spPr bwMode="auto">
          <a:xfrm>
            <a:off x="4827588" y="541338"/>
            <a:ext cx="3876675" cy="8651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l-GR" sz="2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Πράσινη Πιλοτική Αστική Γειτονιά</a:t>
            </a:r>
            <a:r>
              <a:rPr lang="en-US" sz="2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l-GR" sz="20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Αγία Βαρβάρα </a:t>
            </a:r>
            <a:r>
              <a:rPr lang="el-GR" sz="2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Αττικής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53238" y="6432550"/>
            <a:ext cx="2133600" cy="288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8BE46227-C494-4BCF-9426-BD74540204DD}" type="slidenum">
              <a:rPr lang="de-DE" altLang="de-DE" sz="1400" smtClean="0">
                <a:solidFill>
                  <a:schemeClr val="tx1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12</a:t>
            </a:fld>
            <a:endParaRPr lang="de-DE" altLang="de-DE" sz="1400" smtClean="0">
              <a:solidFill>
                <a:schemeClr val="tx1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2" y="1293821"/>
            <a:ext cx="8518525" cy="473233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l-GR" altLang="de-DE" sz="2400" dirty="0" smtClean="0">
                <a:latin typeface="Cambria" pitchFamily="18" charset="0"/>
                <a:cs typeface="Arial" pitchFamily="34" charset="0"/>
              </a:rPr>
              <a:t>Παραδείγματα εφαρμογής, ανταλλαγή εμπειρίας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l-GR" altLang="de-DE" sz="2000" dirty="0" smtClean="0">
                <a:latin typeface="Cambria" pitchFamily="18" charset="0"/>
                <a:cs typeface="Arial" pitchFamily="34" charset="0"/>
              </a:rPr>
              <a:t>Πχ ημερίδες, εκπαιδευτικές επισκέψεις, διαδικτυακά εργαλεία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l-GR" altLang="de-DE" sz="2400" dirty="0" smtClean="0">
                <a:latin typeface="Cambria" pitchFamily="18" charset="0"/>
                <a:cs typeface="Arial" pitchFamily="34" charset="0"/>
              </a:rPr>
              <a:t>Υπολογιστικά εργαλεία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l-GR" altLang="de-DE" sz="2000" dirty="0" smtClean="0">
                <a:latin typeface="Cambria" pitchFamily="18" charset="0"/>
                <a:cs typeface="Arial" pitchFamily="34" charset="0"/>
              </a:rPr>
              <a:t>Υπολογισμός κατά ΚΕΝΑΚ ή πιο ειδικά;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l-GR" altLang="de-DE" sz="2400" dirty="0" smtClean="0">
                <a:latin typeface="Cambria" pitchFamily="18" charset="0"/>
                <a:cs typeface="Arial" pitchFamily="34" charset="0"/>
              </a:rPr>
              <a:t>Μελέτες σκοπιμότητας, παραδείγματα διερεύνησης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l-GR" altLang="de-DE" sz="2000" dirty="0" smtClean="0">
                <a:latin typeface="Cambria" pitchFamily="18" charset="0"/>
                <a:cs typeface="Arial" pitchFamily="34" charset="0"/>
              </a:rPr>
              <a:t>Παραδοχές, αξιοπιστία αποτελεσμάτων;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l-GR" altLang="de-DE" sz="2400" dirty="0" smtClean="0">
                <a:latin typeface="Cambria" pitchFamily="18" charset="0"/>
                <a:cs typeface="Arial" pitchFamily="34" charset="0"/>
              </a:rPr>
              <a:t>Ενημέρωση από την αγορά, τεχνικές λύσεις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l-GR" altLang="de-DE" sz="2400" dirty="0" smtClean="0">
                <a:latin typeface="Cambria" pitchFamily="18" charset="0"/>
                <a:cs typeface="Arial" pitchFamily="34" charset="0"/>
              </a:rPr>
              <a:t>Χρηματοδοτικά εργαλεία 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l-GR" altLang="de-DE" sz="2000" dirty="0" smtClean="0">
                <a:latin typeface="Cambria" pitchFamily="18" charset="0"/>
                <a:cs typeface="Arial" pitchFamily="34" charset="0"/>
              </a:rPr>
              <a:t>Πχ </a:t>
            </a:r>
            <a:r>
              <a:rPr lang="en-US" altLang="de-DE" sz="2000" dirty="0" smtClean="0">
                <a:latin typeface="Cambria" pitchFamily="18" charset="0"/>
                <a:cs typeface="Arial" pitchFamily="34" charset="0"/>
              </a:rPr>
              <a:t> </a:t>
            </a:r>
            <a:r>
              <a:rPr lang="el-GR" altLang="de-DE" sz="2000" dirty="0" smtClean="0">
                <a:latin typeface="Cambria" pitchFamily="18" charset="0"/>
                <a:cs typeface="Arial" pitchFamily="34" charset="0"/>
              </a:rPr>
              <a:t>Ειδικά δάνεια, Συμβάσεις Ενεργειακής Απόδοσης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l-GR" altLang="de-DE" sz="2400" dirty="0" smtClean="0">
                <a:latin typeface="Cambria" pitchFamily="18" charset="0"/>
                <a:cs typeface="Arial" pitchFamily="34" charset="0"/>
              </a:rPr>
              <a:t>Δομές υποστήριξης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l-GR" altLang="de-DE" sz="2000" dirty="0" smtClean="0">
                <a:latin typeface="Cambria" pitchFamily="18" charset="0"/>
                <a:cs typeface="Arial" pitchFamily="34" charset="0"/>
              </a:rPr>
              <a:t>Πχ Σύμφωνο των Δημάρχων, Ευρωπαϊκά έργα, φορείς</a:t>
            </a:r>
          </a:p>
          <a:p>
            <a:pPr>
              <a:buFontTx/>
              <a:buChar char="•"/>
            </a:pPr>
            <a:endParaRPr lang="el-GR" altLang="de-DE" sz="2400" dirty="0" smtClean="0">
              <a:latin typeface="Cambria" pitchFamily="18" charset="0"/>
              <a:cs typeface="Arial" pitchFamily="34" charset="0"/>
            </a:endParaRPr>
          </a:p>
          <a:p>
            <a:pPr>
              <a:buFontTx/>
              <a:buChar char="•"/>
            </a:pPr>
            <a:endParaRPr lang="de-AT" altLang="de-DE" sz="2400" dirty="0" smtClean="0">
              <a:latin typeface="Cambria" pitchFamily="18" charset="0"/>
              <a:cs typeface="Arial" pitchFamily="34" charset="0"/>
            </a:endParaRPr>
          </a:p>
          <a:p>
            <a:pPr>
              <a:buFontTx/>
              <a:buChar char="•"/>
            </a:pPr>
            <a:endParaRPr lang="de-AT" altLang="de-DE" sz="2400" dirty="0" smtClean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22532" name="Titel 1"/>
          <p:cNvSpPr txBox="1">
            <a:spLocks/>
          </p:cNvSpPr>
          <p:nvPr/>
        </p:nvSpPr>
        <p:spPr bwMode="auto">
          <a:xfrm>
            <a:off x="1547813" y="210691"/>
            <a:ext cx="7283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3200" b="1" dirty="0" smtClean="0">
                <a:solidFill>
                  <a:srgbClr val="1D71B8"/>
                </a:solidFill>
                <a:latin typeface="Helvetica"/>
                <a:ea typeface="Helvetica"/>
                <a:cs typeface="Helvetica"/>
              </a:rPr>
              <a:t>Πρακτικά εργαλεία</a:t>
            </a:r>
            <a:endParaRPr lang="de-AT" altLang="el-GR" sz="3200" b="1" dirty="0">
              <a:solidFill>
                <a:srgbClr val="1D71B8"/>
              </a:solidFill>
              <a:latin typeface="Helvetica"/>
              <a:ea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4" t="18921" r="28016" b="11237"/>
          <a:stretch/>
        </p:blipFill>
        <p:spPr bwMode="auto">
          <a:xfrm>
            <a:off x="3636516" y="836712"/>
            <a:ext cx="5391100" cy="580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2044" y="184482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- 47 Study Tours conducted until June 2014 </a:t>
            </a:r>
            <a:endParaRPr lang="el-G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12044" y="2491155"/>
            <a:ext cx="4825256" cy="3312964"/>
          </a:xfrm>
        </p:spPr>
        <p:txBody>
          <a:bodyPr/>
          <a:lstStyle/>
          <a:p>
            <a:pPr>
              <a:defRPr/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International study tours</a:t>
            </a:r>
          </a:p>
          <a:p>
            <a:pPr marL="0" indent="0">
              <a:defRPr/>
            </a:pPr>
            <a:r>
              <a:rPr lang="en-GB" sz="1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Vienna</a:t>
            </a:r>
          </a:p>
          <a:p>
            <a:pPr marL="0" indent="0">
              <a:defRPr/>
            </a:pPr>
            <a:r>
              <a:rPr lang="en-GB" sz="1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Lyon</a:t>
            </a:r>
          </a:p>
          <a:p>
            <a:pPr marL="0" indent="0">
              <a:defRPr/>
            </a:pPr>
            <a:r>
              <a:rPr lang="en-GB" sz="1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Athens, Thessaloniki, </a:t>
            </a:r>
            <a:r>
              <a:rPr lang="en-GB" sz="18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Loutraki</a:t>
            </a:r>
            <a:endParaRPr lang="en-GB" sz="1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0" indent="0">
              <a:defRPr/>
            </a:pPr>
            <a:r>
              <a:rPr lang="en-GB" sz="1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Budapest</a:t>
            </a:r>
          </a:p>
          <a:p>
            <a:pPr marL="0" indent="0">
              <a:defRPr/>
            </a:pPr>
            <a:r>
              <a:rPr lang="en-GB" sz="1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Barcelona… &amp; many more!</a:t>
            </a:r>
            <a:endParaRPr lang="en-GB" sz="1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GB" sz="18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GB" sz="1800" dirty="0" err="1" smtClean="0">
                <a:latin typeface="Calibri" pitchFamily="34" charset="0"/>
                <a:cs typeface="Calibri" pitchFamily="34" charset="0"/>
              </a:rPr>
              <a:t>nZEB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 in municipal practice</a:t>
            </a:r>
            <a:endParaRPr lang="de-AT" sz="1800" dirty="0" smtClean="0">
              <a:latin typeface="Calibri" pitchFamily="34" charset="0"/>
              <a:ea typeface="Calibri"/>
              <a:cs typeface="Calibri" pitchFamily="34" charset="0"/>
            </a:endParaRPr>
          </a:p>
          <a:p>
            <a:pPr marL="285750" indent="-285750">
              <a:buFont typeface="Wingdings" pitchFamily="2" charset="2"/>
              <a:buChar char="à"/>
              <a:defRPr/>
            </a:pPr>
            <a:r>
              <a:rPr lang="en-GB" sz="1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Best practice in new buildings &amp; </a:t>
            </a:r>
            <a:endParaRPr lang="en-GB" sz="1800" dirty="0">
              <a:solidFill>
                <a:srgbClr val="00206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0" indent="0">
              <a:defRPr/>
            </a:pPr>
            <a:r>
              <a:rPr lang="en-GB" sz="1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	renovations</a:t>
            </a:r>
          </a:p>
          <a:p>
            <a:pPr marL="0" indent="0">
              <a:defRPr/>
            </a:pPr>
            <a:r>
              <a:rPr lang="en-GB" sz="1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SEAP Assistance</a:t>
            </a:r>
          </a:p>
          <a:p>
            <a:pPr marL="0" indent="0">
              <a:defRPr/>
            </a:pPr>
            <a:r>
              <a:rPr lang="en-GB" sz="1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Many reports available!</a:t>
            </a:r>
            <a:endParaRPr lang="de-AT" sz="1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4" descr="he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2" t="23188"/>
          <a:stretch>
            <a:fillRect/>
          </a:stretch>
        </p:blipFill>
        <p:spPr bwMode="auto">
          <a:xfrm>
            <a:off x="266700" y="809625"/>
            <a:ext cx="15621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 txBox="1">
            <a:spLocks/>
          </p:cNvSpPr>
          <p:nvPr/>
        </p:nvSpPr>
        <p:spPr bwMode="auto">
          <a:xfrm>
            <a:off x="1547813" y="210691"/>
            <a:ext cx="7283450" cy="6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l-GR" altLang="el-GR" sz="3200" b="1" dirty="0" smtClean="0">
                <a:solidFill>
                  <a:srgbClr val="1D71B8"/>
                </a:solidFill>
                <a:latin typeface="Helvetica"/>
                <a:ea typeface="Helvetica"/>
                <a:cs typeface="Helvetica"/>
              </a:rPr>
              <a:t>Εκπαιδευτικές επισκέψεις</a:t>
            </a:r>
            <a:endParaRPr lang="de-AT" altLang="el-GR" sz="3200" b="1" dirty="0">
              <a:solidFill>
                <a:srgbClr val="1D71B8"/>
              </a:solidFill>
              <a:latin typeface="Helvetica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7083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6"/>
          <p:cNvPicPr>
            <a:picLocks noChangeAspect="1" noChangeArrowheads="1"/>
          </p:cNvPicPr>
          <p:nvPr/>
        </p:nvPicPr>
        <p:blipFill>
          <a:blip r:embed="rId2"/>
          <a:srcRect l="2406" t="3255" r="2585" b="3630"/>
          <a:stretch>
            <a:fillRect/>
          </a:stretch>
        </p:blipFill>
        <p:spPr bwMode="auto">
          <a:xfrm>
            <a:off x="349250" y="1547813"/>
            <a:ext cx="854233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062163" y="2317750"/>
            <a:ext cx="4779962" cy="5794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el-GR" altLang="el-GR" sz="2000" b="1" dirty="0">
                <a:solidFill>
                  <a:srgbClr val="00549D"/>
                </a:solidFill>
                <a:latin typeface="+mj-lt"/>
              </a:rPr>
              <a:t>Εργαλεία</a:t>
            </a:r>
            <a:r>
              <a:rPr lang="el-GR" altLang="el-GR" sz="1800" b="1" dirty="0">
                <a:solidFill>
                  <a:srgbClr val="00549D"/>
                </a:solidFill>
                <a:latin typeface="+mj-lt"/>
              </a:rPr>
              <a:t> και Μεθοδολογία για την υλοποίηση δράσεων και μέτρων αειφόρου ενέργειας 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539750" y="2944813"/>
            <a:ext cx="6696075" cy="1570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just">
              <a:defRPr/>
            </a:pPr>
            <a:r>
              <a:rPr lang="el-GR" altLang="el-G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Σε αυτό το </a:t>
            </a:r>
            <a:r>
              <a:rPr lang="el-GR" altLang="el-GR" sz="1600" b="1" dirty="0">
                <a:solidFill>
                  <a:srgbClr val="0F9FDA"/>
                </a:solidFill>
                <a:latin typeface="+mn-lt"/>
              </a:rPr>
              <a:t>εγχειρίδιο</a:t>
            </a:r>
            <a:r>
              <a:rPr lang="el-GR" altLang="el-GR" sz="1600" dirty="0">
                <a:solidFill>
                  <a:srgbClr val="0F9FDA"/>
                </a:solidFill>
                <a:latin typeface="+mn-lt"/>
              </a:rPr>
              <a:t> </a:t>
            </a:r>
            <a:r>
              <a:rPr lang="el-GR" altLang="el-G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έχει αναπτυχθεί μια σύνοψη των εργαλείων που χρησιμοποιούνται από τις Δημοτικές αρχές για την υλοποίηση των Σχεδίων Δράσεις τους (ΣΔΑΕ). Περιλαμβάνει την περιγραφή </a:t>
            </a:r>
            <a:r>
              <a:rPr lang="el-GR" altLang="el-GR" sz="1600" b="1" dirty="0">
                <a:solidFill>
                  <a:srgbClr val="0F9FDA"/>
                </a:solidFill>
                <a:latin typeface="+mn-lt"/>
              </a:rPr>
              <a:t>15 διακριτών κατηγοριών εργαλείων</a:t>
            </a:r>
            <a:r>
              <a:rPr lang="el-GR" altLang="el-G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που επιλέχθηκαν από τους εταίρους του έργου ως τα πιο αντιπροσωπευτικά και χρήσιμα, συμφώνα με τα κριτήρια τεχνικής και οικονομικής σκοπιμότητας και τα πιθανά θετικά αποτελέσματα.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23975" y="1487488"/>
            <a:ext cx="6254750" cy="830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altLang="it-IT" b="1" dirty="0" err="1">
                <a:solidFill>
                  <a:srgbClr val="A1C639"/>
                </a:solidFill>
                <a:latin typeface="+mn-lt"/>
                <a:cs typeface="ＭＳ Ｐゴシック" pitchFamily="34" charset="-128"/>
              </a:rPr>
              <a:t>Εγχε</a:t>
            </a:r>
            <a:r>
              <a:rPr lang="it-IT" altLang="it-IT" b="1" dirty="0">
                <a:solidFill>
                  <a:srgbClr val="A1C639"/>
                </a:solidFill>
                <a:latin typeface="+mn-lt"/>
                <a:cs typeface="ＭＳ Ｐゴシック" pitchFamily="34" charset="-128"/>
              </a:rPr>
              <a:t>ι</a:t>
            </a:r>
            <a:r>
              <a:rPr lang="el-GR" altLang="it-IT" b="1" dirty="0" err="1">
                <a:solidFill>
                  <a:srgbClr val="A1C639"/>
                </a:solidFill>
                <a:latin typeface="+mn-lt"/>
                <a:cs typeface="ＭＳ Ｐゴシック" pitchFamily="34" charset="-128"/>
              </a:rPr>
              <a:t>ρίδιο</a:t>
            </a:r>
            <a:r>
              <a:rPr lang="el-GR" altLang="it-IT" b="1" dirty="0">
                <a:solidFill>
                  <a:srgbClr val="A1C639"/>
                </a:solidFill>
                <a:latin typeface="+mn-lt"/>
                <a:cs typeface="ＭＳ Ｐゴシック" pitchFamily="34" charset="-128"/>
              </a:rPr>
              <a:t> για τους Συντονιστές και τους Υποστηρικτές του Συμφώνου των Δημάρχων</a:t>
            </a:r>
            <a:endParaRPr lang="el-GR" altLang="el-GR" b="1" dirty="0">
              <a:solidFill>
                <a:srgbClr val="A1C639"/>
              </a:solidFill>
              <a:latin typeface="+mn-lt"/>
              <a:cs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07950" y="1444625"/>
            <a:ext cx="8893175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l-GR" altLang="it-IT" sz="2000" b="1" dirty="0">
                <a:solidFill>
                  <a:srgbClr val="004681"/>
                </a:solidFill>
                <a:latin typeface="+mj-lt"/>
              </a:rPr>
              <a:t>2. ΥΠΟΣΤΗΡΙΞΗ ΠΟΛΙΤΩΝ ΓΙΑ ΤΗΝ ΕΝΕΡΓΕΙΑΚΗ ΑΝΑΚΑΙΝΙΣΗ ΤΩΝ ΝΟΙΚΟΚΥΡΙΩΝ</a:t>
            </a:r>
            <a:endParaRPr lang="el-GR" altLang="el-GR" sz="2000" b="1" dirty="0">
              <a:solidFill>
                <a:srgbClr val="004681"/>
              </a:solidFill>
              <a:latin typeface="+mj-lt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79388" y="1773238"/>
            <a:ext cx="6624637" cy="2262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l-GR" altLang="el-GR" sz="1600" dirty="0">
                <a:solidFill>
                  <a:srgbClr val="0F9FDA"/>
                </a:solidFill>
                <a:latin typeface="+mn-lt"/>
              </a:rPr>
              <a:t>Υποστήριξη των απλών πολιτών να εξοικονομήσουν ενέργεια και να ανακαινίσουν τις κατοικίες τους. 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l-GR" altLang="el-GR" sz="1600" dirty="0">
                <a:solidFill>
                  <a:srgbClr val="0F9FDA"/>
                </a:solidFill>
                <a:latin typeface="+mn-lt"/>
              </a:rPr>
              <a:t>Τυπική προσέγγιση: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l-GR" altLang="el-GR" sz="1600" dirty="0">
                <a:solidFill>
                  <a:srgbClr val="0F9FDA"/>
                </a:solidFill>
                <a:latin typeface="+mn-lt"/>
              </a:rPr>
              <a:t>Εντοπισμός του προβλήματος και των περιοχών όπου δεν υπάρχει αποδοτική χρήση της ενέργειας,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l-GR" altLang="el-GR" sz="1600" dirty="0">
                <a:solidFill>
                  <a:srgbClr val="0F9FDA"/>
                </a:solidFill>
                <a:latin typeface="+mn-lt"/>
              </a:rPr>
              <a:t>Ιεράρχηση των προτεινόμενων παρεμβάσεων σύμφωνα με την υφιστάμενη κατάσταση /οικονομικά όρια που έχει θέσει ο ιδιοκτήτης</a:t>
            </a:r>
          </a:p>
          <a:p>
            <a:pPr>
              <a:defRPr/>
            </a:pPr>
            <a:endParaRPr lang="el-GR" altLang="el-GR" sz="1400" dirty="0">
              <a:solidFill>
                <a:srgbClr val="0F9FDA"/>
              </a:solidFill>
              <a:latin typeface="+mn-lt"/>
            </a:endParaRPr>
          </a:p>
        </p:txBody>
      </p:sp>
      <p:pic>
        <p:nvPicPr>
          <p:cNvPr id="30724" name="Immagine 2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7975" y="2136775"/>
            <a:ext cx="23431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Immagine 6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-22225"/>
            <a:ext cx="1774825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103188" y="3933825"/>
            <a:ext cx="8640762" cy="2808288"/>
          </a:xfrm>
          <a:prstGeom prst="rect">
            <a:avLst/>
          </a:prstGeom>
          <a:solidFill>
            <a:srgbClr val="FFFFFF"/>
          </a:solidFill>
          <a:ln w="57150">
            <a:solidFill>
              <a:srgbClr val="FABF8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Το </a:t>
            </a:r>
            <a:r>
              <a:rPr lang="en-GB" altLang="el-GR" sz="1400" b="1" dirty="0" err="1" smtClean="0">
                <a:solidFill>
                  <a:srgbClr val="0F9FDA"/>
                </a:solidFill>
                <a:latin typeface="+mn-lt"/>
              </a:rPr>
              <a:t>Condomini</a:t>
            </a:r>
            <a:r>
              <a:rPr lang="el-GR" altLang="el-GR" sz="1400" b="1" dirty="0" smtClean="0">
                <a:solidFill>
                  <a:srgbClr val="0F9FDA"/>
                </a:solidFill>
                <a:latin typeface="+mn-lt"/>
              </a:rPr>
              <a:t> </a:t>
            </a:r>
            <a:r>
              <a:rPr lang="en-GB" altLang="el-GR" sz="1400" b="1" dirty="0" err="1" smtClean="0">
                <a:solidFill>
                  <a:srgbClr val="0F9FDA"/>
                </a:solidFill>
                <a:latin typeface="+mn-lt"/>
              </a:rPr>
              <a:t>Intelligenti</a:t>
            </a:r>
            <a:r>
              <a:rPr lang="el-GR" altLang="el-GR" sz="1400" b="1" dirty="0" smtClean="0">
                <a:solidFill>
                  <a:srgbClr val="0F9FDA"/>
                </a:solidFill>
                <a:latin typeface="+mn-lt"/>
              </a:rPr>
              <a:t>®</a:t>
            </a: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 - </a:t>
            </a:r>
            <a:r>
              <a:rPr lang="el-GR" altLang="el-GR" sz="1400" b="1" dirty="0" smtClean="0">
                <a:solidFill>
                  <a:srgbClr val="0F9FDA"/>
                </a:solidFill>
                <a:latin typeface="+mn-lt"/>
              </a:rPr>
              <a:t>μοντέλο για την τοπική διακυβέρνηση εμπνευσμένο από τη συμμετοχική διαδικασία σε τοπικό επίπεδο</a:t>
            </a: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. </a:t>
            </a:r>
          </a:p>
          <a:p>
            <a:pPr eaLnBrk="1" hangingPunct="1">
              <a:defRPr/>
            </a:pP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Το </a:t>
            </a:r>
            <a:r>
              <a:rPr lang="en-GB" altLang="el-GR" sz="1400" dirty="0" err="1" smtClean="0">
                <a:solidFill>
                  <a:srgbClr val="0F9FDA"/>
                </a:solidFill>
                <a:latin typeface="+mn-lt"/>
              </a:rPr>
              <a:t>CondominiIntelligenti</a:t>
            </a: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® αποτελεί ένα «σύστημα προσέγγισης», το οποίο:</a:t>
            </a:r>
          </a:p>
          <a:p>
            <a:pPr marL="742950" lvl="1" indent="-285750" algn="just" eaLnBrk="1" hangingPunct="1">
              <a:spcBef>
                <a:spcPts val="300"/>
              </a:spcBef>
              <a:spcAft>
                <a:spcPts val="300"/>
              </a:spcAft>
              <a:buClr>
                <a:srgbClr val="0F9FDA"/>
              </a:buClr>
              <a:buFont typeface="Courier New" pitchFamily="49" charset="0"/>
              <a:buChar char="o"/>
              <a:defRPr/>
            </a:pP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Επιτυγχάνει καλή </a:t>
            </a:r>
            <a:r>
              <a:rPr lang="el-GR" altLang="el-GR" sz="1400" b="1" dirty="0" smtClean="0">
                <a:solidFill>
                  <a:srgbClr val="0F9FDA"/>
                </a:solidFill>
                <a:latin typeface="+mn-lt"/>
              </a:rPr>
              <a:t>πληροφόρηση</a:t>
            </a: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 και διευκόλυνση των κατοίκων, των ιδιοκτητών και των διαχειριστών των κτιρίων,</a:t>
            </a:r>
          </a:p>
          <a:p>
            <a:pPr marL="742950" lvl="1" indent="-285750" algn="just" eaLnBrk="1" hangingPunct="1">
              <a:spcBef>
                <a:spcPts val="300"/>
              </a:spcBef>
              <a:spcAft>
                <a:spcPts val="300"/>
              </a:spcAft>
              <a:buClr>
                <a:srgbClr val="0F9FDA"/>
              </a:buClr>
              <a:buFont typeface="Courier New" pitchFamily="49" charset="0"/>
              <a:buChar char="o"/>
              <a:defRPr/>
            </a:pP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Προωθεί τους </a:t>
            </a:r>
            <a:r>
              <a:rPr lang="el-GR" altLang="el-GR" sz="1400" b="1" dirty="0" smtClean="0">
                <a:solidFill>
                  <a:srgbClr val="0F9FDA"/>
                </a:solidFill>
                <a:latin typeface="+mn-lt"/>
              </a:rPr>
              <a:t>ενεργειακούς ελέγχους</a:t>
            </a: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 κτιρίων,</a:t>
            </a:r>
          </a:p>
          <a:p>
            <a:pPr marL="742950" lvl="1" indent="-285750" algn="just" eaLnBrk="1" hangingPunct="1">
              <a:spcBef>
                <a:spcPts val="300"/>
              </a:spcBef>
              <a:spcAft>
                <a:spcPts val="300"/>
              </a:spcAft>
              <a:buClr>
                <a:srgbClr val="0F9FDA"/>
              </a:buClr>
              <a:buFont typeface="Courier New" pitchFamily="49" charset="0"/>
              <a:buChar char="o"/>
              <a:defRPr/>
            </a:pP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Προάγει την </a:t>
            </a:r>
            <a:r>
              <a:rPr lang="el-GR" altLang="el-GR" sz="1400" b="1" dirty="0" smtClean="0">
                <a:solidFill>
                  <a:srgbClr val="0F9FDA"/>
                </a:solidFill>
                <a:latin typeface="+mn-lt"/>
              </a:rPr>
              <a:t>υλοποίηση</a:t>
            </a: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 των έργων,</a:t>
            </a:r>
          </a:p>
          <a:p>
            <a:pPr marL="742950" lvl="1" indent="-285750" algn="just" eaLnBrk="1" hangingPunct="1">
              <a:spcBef>
                <a:spcPts val="300"/>
              </a:spcBef>
              <a:spcAft>
                <a:spcPts val="300"/>
              </a:spcAft>
              <a:buClr>
                <a:srgbClr val="0F9FDA"/>
              </a:buClr>
              <a:buFont typeface="Courier New" pitchFamily="49" charset="0"/>
              <a:buChar char="o"/>
              <a:defRPr/>
            </a:pP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Υποστηρίζει τους κατοίκους στην </a:t>
            </a:r>
            <a:r>
              <a:rPr lang="el-GR" altLang="el-GR" sz="1400" b="1" dirty="0" smtClean="0">
                <a:solidFill>
                  <a:srgbClr val="0F9FDA"/>
                </a:solidFill>
                <a:latin typeface="+mn-lt"/>
              </a:rPr>
              <a:t>παρακολούθηση</a:t>
            </a: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 της εκτέλεσης του έργου</a:t>
            </a:r>
          </a:p>
          <a:p>
            <a:pPr marL="742950" lvl="1" indent="-285750" algn="just" eaLnBrk="1" hangingPunct="1">
              <a:spcBef>
                <a:spcPts val="300"/>
              </a:spcBef>
              <a:spcAft>
                <a:spcPts val="300"/>
              </a:spcAft>
              <a:buClr>
                <a:srgbClr val="0F9FDA"/>
              </a:buClr>
              <a:buFont typeface="Courier New" pitchFamily="49" charset="0"/>
              <a:buChar char="o"/>
              <a:defRPr/>
            </a:pP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Προωθεί την </a:t>
            </a:r>
            <a:r>
              <a:rPr lang="el-GR" altLang="el-GR" sz="1400" b="1" dirty="0" smtClean="0">
                <a:solidFill>
                  <a:srgbClr val="0F9FDA"/>
                </a:solidFill>
                <a:latin typeface="+mn-lt"/>
              </a:rPr>
              <a:t>ανάπτυξη ικανοτήτων</a:t>
            </a: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 των τοπικών εταιριών,</a:t>
            </a:r>
          </a:p>
          <a:p>
            <a:pPr marL="742950" lvl="1" indent="-285750" algn="just" eaLnBrk="1" hangingPunct="1">
              <a:spcBef>
                <a:spcPts val="300"/>
              </a:spcBef>
              <a:spcAft>
                <a:spcPts val="300"/>
              </a:spcAft>
              <a:buClr>
                <a:srgbClr val="0F9FDA"/>
              </a:buClr>
              <a:buFont typeface="Courier New" pitchFamily="49" charset="0"/>
              <a:buChar char="o"/>
              <a:defRPr/>
            </a:pP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Δημιουργεί </a:t>
            </a:r>
            <a:r>
              <a:rPr lang="el-GR" altLang="el-GR" sz="1400" b="1" dirty="0" smtClean="0">
                <a:solidFill>
                  <a:srgbClr val="0F9FDA"/>
                </a:solidFill>
                <a:latin typeface="+mn-lt"/>
              </a:rPr>
              <a:t>αγορά</a:t>
            </a:r>
            <a:r>
              <a:rPr lang="el-GR" altLang="el-GR" sz="1400" dirty="0" smtClean="0">
                <a:solidFill>
                  <a:srgbClr val="0F9FDA"/>
                </a:solidFill>
                <a:latin typeface="+mn-lt"/>
              </a:rPr>
              <a:t> για τις τοπικές επιχειρήσεις. </a:t>
            </a:r>
          </a:p>
          <a:p>
            <a:pPr eaLnBrk="1" hangingPunct="1">
              <a:defRPr/>
            </a:pPr>
            <a:endParaRPr lang="el-GR" altLang="el-GR" sz="1400" dirty="0" smtClean="0">
              <a:solidFill>
                <a:srgbClr val="0F9FDA"/>
              </a:solidFill>
              <a:latin typeface="+mn-lt"/>
            </a:endParaRPr>
          </a:p>
          <a:p>
            <a:pPr eaLnBrk="1" hangingPunct="1">
              <a:defRPr/>
            </a:pPr>
            <a:endParaRPr lang="el-GR" altLang="el-GR" sz="1400" dirty="0" smtClean="0">
              <a:solidFill>
                <a:srgbClr val="0F9FDA"/>
              </a:solidFill>
              <a:latin typeface="+mn-lt"/>
            </a:endParaRPr>
          </a:p>
          <a:p>
            <a:pPr eaLnBrk="1" hangingPunct="1">
              <a:defRPr/>
            </a:pPr>
            <a:endParaRPr lang="el-GR" altLang="el-GR" sz="1400" dirty="0" smtClean="0">
              <a:latin typeface="+mn-lt"/>
            </a:endParaRPr>
          </a:p>
        </p:txBody>
      </p:sp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7138" y="4870450"/>
            <a:ext cx="23764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46050" y="1784350"/>
            <a:ext cx="899795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l-GR" altLang="el-GR" sz="2000" b="1" dirty="0">
                <a:solidFill>
                  <a:srgbClr val="004681"/>
                </a:solidFill>
                <a:latin typeface="+mj-lt"/>
              </a:rPr>
              <a:t>3. ΕΝΕΡΓΕΙΑΚΟΙ ΕΛΕΓΧΟΙ, ΜΕΤΡΗΣΕΙΣ, ΠΑΡΑΚΟΛΟΥΘΗΣΗ</a:t>
            </a:r>
            <a:endParaRPr lang="en-GB" altLang="el-GR" sz="2000" b="1" dirty="0">
              <a:solidFill>
                <a:srgbClr val="004681"/>
              </a:solidFill>
              <a:latin typeface="+mj-lt"/>
            </a:endParaRPr>
          </a:p>
        </p:txBody>
      </p:sp>
      <p:pic>
        <p:nvPicPr>
          <p:cNvPr id="32771" name="Afbeelding 1" descr="thermofoto_gemeentelijkinfobl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2195513"/>
            <a:ext cx="23050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69863" y="2336800"/>
            <a:ext cx="6273800" cy="2954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F17E20"/>
              </a:buClr>
              <a:buFont typeface="Courier New" pitchFamily="49" charset="0"/>
              <a:buChar char="o"/>
              <a:defRPr/>
            </a:pPr>
            <a:r>
              <a:rPr lang="el-GR" altLang="el-GR" sz="1600" b="1" dirty="0" err="1">
                <a:solidFill>
                  <a:srgbClr val="0F9FDA"/>
                </a:solidFill>
                <a:latin typeface="+mn-lt"/>
              </a:rPr>
              <a:t>Θερμογράφηση</a:t>
            </a:r>
            <a:r>
              <a:rPr lang="el-GR" altLang="el-GR" sz="1600" b="1" dirty="0">
                <a:solidFill>
                  <a:srgbClr val="0F9FDA"/>
                </a:solidFill>
                <a:latin typeface="+mn-lt"/>
              </a:rPr>
              <a:t> και μετρήσεις </a:t>
            </a:r>
            <a:r>
              <a:rPr lang="el-GR" altLang="el-GR" sz="1600" b="1" dirty="0" err="1">
                <a:solidFill>
                  <a:srgbClr val="0F9FDA"/>
                </a:solidFill>
                <a:latin typeface="+mn-lt"/>
              </a:rPr>
              <a:t>αεροστεγανότητας</a:t>
            </a:r>
            <a:r>
              <a:rPr lang="el-GR" altLang="el-GR" sz="1600" b="1" dirty="0">
                <a:solidFill>
                  <a:srgbClr val="0F9FDA"/>
                </a:solidFill>
                <a:latin typeface="+mn-lt"/>
              </a:rPr>
              <a:t> </a:t>
            </a:r>
            <a:r>
              <a:rPr lang="el-GR" altLang="el-GR" sz="1600" dirty="0">
                <a:latin typeface="+mn-lt"/>
              </a:rPr>
              <a:t>(</a:t>
            </a:r>
            <a:r>
              <a:rPr lang="en-US" altLang="el-GR" sz="1600" dirty="0">
                <a:latin typeface="+mn-lt"/>
              </a:rPr>
              <a:t>blower door</a:t>
            </a:r>
            <a:r>
              <a:rPr lang="el-GR" altLang="el-GR" sz="1600" dirty="0">
                <a:latin typeface="+mn-lt"/>
              </a:rPr>
              <a:t>) δίνουν μια σωστή εικόνα της κατάστασης του κελύφους των κτιρίων και αποκαλύπτουν ενδεχόμενα αδύνατα σημεία του.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F17E20"/>
              </a:buClr>
              <a:buFont typeface="Courier New" pitchFamily="49" charset="0"/>
              <a:buChar char="o"/>
              <a:defRPr/>
            </a:pPr>
            <a:r>
              <a:rPr lang="el-GR" altLang="el-GR" sz="1600" b="1" dirty="0">
                <a:solidFill>
                  <a:srgbClr val="0F9FDA"/>
                </a:solidFill>
                <a:latin typeface="+mn-lt"/>
              </a:rPr>
              <a:t>Ενεργειακή επιθεώρηση</a:t>
            </a:r>
            <a:r>
              <a:rPr lang="el-GR" altLang="el-GR" sz="1600" dirty="0">
                <a:latin typeface="+mn-lt"/>
              </a:rPr>
              <a:t> - αναδεικνύει διαφορετικούς τύπους παρεμβάσεων που βελτιώνουν την αποδοτικότητα χωρίς να επηρεάζουν τη τελική χρήση του κτιρίου ή τις εξόδους μιας διαδικασίας.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F17E20"/>
              </a:buClr>
              <a:buFont typeface="Courier New" pitchFamily="49" charset="0"/>
              <a:buChar char="o"/>
              <a:defRPr/>
            </a:pPr>
            <a:r>
              <a:rPr lang="el-GR" altLang="el-GR" sz="1600" dirty="0">
                <a:latin typeface="+mn-lt"/>
              </a:rPr>
              <a:t>Καλής ποιότητας και πραγματικού χρόνου </a:t>
            </a:r>
            <a:r>
              <a:rPr lang="el-GR" altLang="el-GR" sz="1600" b="1" dirty="0">
                <a:solidFill>
                  <a:srgbClr val="0F9FDA"/>
                </a:solidFill>
                <a:latin typeface="+mn-lt"/>
              </a:rPr>
              <a:t>δεδομένα μετρήσεων και λογαριασμών</a:t>
            </a:r>
            <a:r>
              <a:rPr lang="el-GR" altLang="el-GR" sz="1600" dirty="0">
                <a:latin typeface="+mn-lt"/>
              </a:rPr>
              <a:t> αποτελούν χρήσιμα δεδομένα για την παρακολούθηση των κτηρίων.</a:t>
            </a:r>
            <a:r>
              <a:rPr lang="en-US" altLang="el-GR" sz="1600" dirty="0">
                <a:latin typeface="+mn-lt"/>
              </a:rPr>
              <a:t> </a:t>
            </a:r>
            <a:r>
              <a:rPr lang="el-GR" altLang="el-GR" sz="1600" dirty="0">
                <a:latin typeface="+mn-lt"/>
              </a:rPr>
              <a:t>(οι μετρήσεις πριν και μετά τις παρεμβάσεις να αφορούν ένα σχετικά μεγάλο χρονικό διάστημα).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20650" y="1422400"/>
            <a:ext cx="746760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l-GR" altLang="el-GR" sz="2000" b="1" dirty="0">
                <a:solidFill>
                  <a:srgbClr val="004681"/>
                </a:solidFill>
                <a:latin typeface="+mj-lt"/>
              </a:rPr>
              <a:t>4. ΑΝΑΝΕΩΣΙΜΕΣ ΠΗΓΕΣ ΕΝΕΡΓΕΙΑΣ ΣΕ ΚΤΙΡΙΑ ΚΑΙ ΣΕ ΚΟΙΝΟΤΗΤΕΣ </a:t>
            </a:r>
            <a:endParaRPr lang="en-GB" altLang="el-GR" sz="2000" b="1" dirty="0">
              <a:solidFill>
                <a:srgbClr val="004681"/>
              </a:solidFill>
              <a:latin typeface="+mj-lt"/>
            </a:endParaRPr>
          </a:p>
        </p:txBody>
      </p:sp>
      <p:pic>
        <p:nvPicPr>
          <p:cNvPr id="34819" name="Immagine 3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8238" y="2060575"/>
            <a:ext cx="27400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 Box 66"/>
          <p:cNvSpPr txBox="1">
            <a:spLocks noChangeArrowheads="1"/>
          </p:cNvSpPr>
          <p:nvPr/>
        </p:nvSpPr>
        <p:spPr bwMode="auto">
          <a:xfrm>
            <a:off x="5551488" y="3860800"/>
            <a:ext cx="3592512" cy="1770063"/>
          </a:xfrm>
          <a:prstGeom prst="rect">
            <a:avLst/>
          </a:prstGeom>
          <a:solidFill>
            <a:srgbClr val="FFFFFF"/>
          </a:solidFill>
          <a:ln w="57150">
            <a:solidFill>
              <a:srgbClr val="FABF8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defRPr/>
            </a:pPr>
            <a:r>
              <a:rPr lang="el-GR" altLang="el-GR" sz="1400" b="1" dirty="0" smtClean="0">
                <a:latin typeface="+mn-lt"/>
              </a:rPr>
              <a:t>Ηλιακή στέγη </a:t>
            </a:r>
            <a:r>
              <a:rPr lang="el-GR" altLang="el-GR" sz="1400" b="1" dirty="0" err="1" smtClean="0">
                <a:latin typeface="+mn-lt"/>
              </a:rPr>
              <a:t>Špansko</a:t>
            </a:r>
            <a:r>
              <a:rPr lang="el-GR" altLang="el-GR" sz="1400" dirty="0" smtClean="0">
                <a:solidFill>
                  <a:srgbClr val="0090B2"/>
                </a:solidFill>
                <a:latin typeface="+mn-lt"/>
              </a:rPr>
              <a:t> </a:t>
            </a:r>
          </a:p>
          <a:p>
            <a:pPr algn="just" eaLnBrk="1" hangingPunct="1">
              <a:defRPr/>
            </a:pPr>
            <a:r>
              <a:rPr lang="el-GR" altLang="el-GR" sz="1400" dirty="0" smtClean="0">
                <a:solidFill>
                  <a:srgbClr val="0090B2"/>
                </a:solidFill>
                <a:latin typeface="+mn-lt"/>
              </a:rPr>
              <a:t>Αποτελεσματική ανακαίνιση του σπιτιού μιας οικογένειας</a:t>
            </a:r>
          </a:p>
          <a:p>
            <a:pPr marL="285750" indent="-285750" algn="just" eaLnBrk="1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l-GR" altLang="el-GR" sz="1400" dirty="0" smtClean="0">
                <a:solidFill>
                  <a:srgbClr val="0090B2"/>
                </a:solidFill>
                <a:latin typeface="+mn-lt"/>
              </a:rPr>
              <a:t>Μείωση ενέργειας για θέρμανση έως 60%,</a:t>
            </a:r>
          </a:p>
          <a:p>
            <a:pPr marL="285750" indent="-285750" algn="just" eaLnBrk="1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l-GR" altLang="el-GR" sz="1400" dirty="0" smtClean="0">
                <a:solidFill>
                  <a:srgbClr val="0090B2"/>
                </a:solidFill>
                <a:latin typeface="+mn-lt"/>
              </a:rPr>
              <a:t>Μείωση ηλεκτρικής ενέργειας έως και 50%</a:t>
            </a:r>
          </a:p>
          <a:p>
            <a:pPr marL="285750" indent="-285750" algn="just" eaLnBrk="1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l-GR" altLang="el-GR" sz="1400" dirty="0" smtClean="0">
                <a:solidFill>
                  <a:srgbClr val="0090B2"/>
                </a:solidFill>
                <a:latin typeface="+mn-lt"/>
              </a:rPr>
              <a:t>Εξοικονόμηση νερού έως και 55%</a:t>
            </a:r>
          </a:p>
          <a:p>
            <a:pPr marL="285750" indent="-285750" algn="just" eaLnBrk="1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l-GR" altLang="el-GR" sz="1400" dirty="0" smtClean="0">
                <a:solidFill>
                  <a:srgbClr val="0090B2"/>
                </a:solidFill>
                <a:latin typeface="+mn-lt"/>
              </a:rPr>
              <a:t>Δυνατότητα επίσκεψης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41288" y="1854200"/>
            <a:ext cx="5943600" cy="1116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l-GR" altLang="el-GR" sz="1600" dirty="0">
                <a:solidFill>
                  <a:srgbClr val="0090B2"/>
                </a:solidFill>
                <a:latin typeface="+mn-lt"/>
              </a:rPr>
              <a:t>Υποδειγματικός ρόλος τοπικών αρχών</a:t>
            </a:r>
            <a:r>
              <a:rPr lang="el-GR" altLang="el-GR" sz="1600" dirty="0">
                <a:latin typeface="+mn-lt"/>
              </a:rPr>
              <a:t> </a:t>
            </a:r>
          </a:p>
          <a:p>
            <a:pPr marL="285750" indent="-285750">
              <a:spcBef>
                <a:spcPts val="300"/>
              </a:spcBef>
              <a:spcAft>
                <a:spcPts val="100"/>
              </a:spcAft>
              <a:buFont typeface="Arial" pitchFamily="34" charset="0"/>
              <a:buChar char="•"/>
              <a:defRPr/>
            </a:pPr>
            <a:r>
              <a:rPr lang="el-GR" altLang="el-GR" sz="1600" dirty="0">
                <a:solidFill>
                  <a:srgbClr val="0090B2"/>
                </a:solidFill>
                <a:latin typeface="+mn-lt"/>
              </a:rPr>
              <a:t>Κίνητρα στους πολίτες</a:t>
            </a:r>
            <a:r>
              <a:rPr lang="el-GR" altLang="el-GR" sz="1600" dirty="0">
                <a:latin typeface="+mn-lt"/>
              </a:rPr>
              <a:t> </a:t>
            </a:r>
            <a:r>
              <a:rPr lang="el-GR" altLang="el-G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(μείωση των φόρων/τελών είτε με την οικονομική ενίσχυση/επιδότηση και την τεχνική υποστήριξη αντίστοιχων πρωτοβουλιών). </a:t>
            </a:r>
          </a:p>
        </p:txBody>
      </p:sp>
      <p:sp>
        <p:nvSpPr>
          <p:cNvPr id="7" name="Text Box 62"/>
          <p:cNvSpPr txBox="1">
            <a:spLocks noChangeArrowheads="1"/>
          </p:cNvSpPr>
          <p:nvPr/>
        </p:nvSpPr>
        <p:spPr bwMode="auto">
          <a:xfrm>
            <a:off x="144463" y="3068638"/>
            <a:ext cx="4651375" cy="935037"/>
          </a:xfrm>
          <a:prstGeom prst="rect">
            <a:avLst/>
          </a:prstGeom>
          <a:solidFill>
            <a:srgbClr val="FFFFFF"/>
          </a:solidFill>
          <a:ln w="57150">
            <a:solidFill>
              <a:srgbClr val="FABF8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defRPr/>
            </a:pPr>
            <a:r>
              <a:rPr lang="el-GR" altLang="el-GR" sz="1400" dirty="0" smtClean="0">
                <a:solidFill>
                  <a:srgbClr val="0090B2"/>
                </a:solidFill>
                <a:latin typeface="+mn-lt"/>
              </a:rPr>
              <a:t>Η </a:t>
            </a:r>
            <a:r>
              <a:rPr lang="el-GR" altLang="el-GR" sz="1400" b="1" dirty="0">
                <a:solidFill>
                  <a:srgbClr val="0090B2"/>
                </a:solidFill>
                <a:latin typeface="+mn-lt"/>
              </a:rPr>
              <a:t>Επαρχία της </a:t>
            </a:r>
            <a:r>
              <a:rPr lang="el-GR" altLang="el-GR" sz="1400" b="1" dirty="0" smtClean="0">
                <a:solidFill>
                  <a:srgbClr val="0090B2"/>
                </a:solidFill>
                <a:latin typeface="+mn-lt"/>
              </a:rPr>
              <a:t>Βαρκελώνης </a:t>
            </a:r>
            <a:r>
              <a:rPr lang="el-GR" altLang="el-GR" sz="1400" dirty="0" smtClean="0">
                <a:solidFill>
                  <a:srgbClr val="0090B2"/>
                </a:solidFill>
                <a:latin typeface="+mn-lt"/>
              </a:rPr>
              <a:t>(DIBA), υποστηρίζει Δήμους στην εγκατάσταση λεβήτων βιομάζας και συστημάτων τηλεθέρμανσης</a:t>
            </a:r>
            <a:r>
              <a:rPr lang="en-US" altLang="el-GR" sz="1400" dirty="0" smtClean="0">
                <a:solidFill>
                  <a:srgbClr val="0090B2"/>
                </a:solidFill>
                <a:latin typeface="+mn-lt"/>
              </a:rPr>
              <a:t>. </a:t>
            </a:r>
            <a:r>
              <a:rPr lang="el-GR" altLang="el-GR" sz="1400" b="1" dirty="0" smtClean="0">
                <a:latin typeface="+mn-lt"/>
              </a:rPr>
              <a:t>39 μελέτες</a:t>
            </a:r>
            <a:r>
              <a:rPr lang="el-GR" altLang="el-GR" sz="1400" dirty="0" smtClean="0">
                <a:solidFill>
                  <a:srgbClr val="0090B2"/>
                </a:solidFill>
                <a:latin typeface="+mn-lt"/>
              </a:rPr>
              <a:t> έχουν συνταχθεί οι οποίες έχουν μετατραπεί σε περισσότερα από </a:t>
            </a:r>
            <a:r>
              <a:rPr lang="el-GR" altLang="el-GR" sz="1400" b="1" dirty="0" smtClean="0">
                <a:latin typeface="+mn-lt"/>
              </a:rPr>
              <a:t>5.9 € για επενδύσεις</a:t>
            </a:r>
            <a:r>
              <a:rPr lang="el-GR" altLang="el-GR" sz="1400" dirty="0" smtClean="0">
                <a:solidFill>
                  <a:srgbClr val="0090B2"/>
                </a:solidFill>
                <a:latin typeface="+mn-lt"/>
              </a:rPr>
              <a:t>.</a:t>
            </a:r>
            <a:endParaRPr lang="el-GR" altLang="el-GR" sz="1400" dirty="0" smtClean="0">
              <a:latin typeface="+mn-lt"/>
            </a:endParaRPr>
          </a:p>
        </p:txBody>
      </p:sp>
      <p:pic>
        <p:nvPicPr>
          <p:cNvPr id="34823" name="Picture 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4054475"/>
            <a:ext cx="2509837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4638" y="4641850"/>
            <a:ext cx="27368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4"/>
          <p:cNvSpPr txBox="1">
            <a:spLocks noChangeArrowheads="1"/>
          </p:cNvSpPr>
          <p:nvPr/>
        </p:nvSpPr>
        <p:spPr bwMode="auto">
          <a:xfrm>
            <a:off x="4427538" y="4454525"/>
            <a:ext cx="1008062" cy="376238"/>
          </a:xfrm>
          <a:prstGeom prst="rect">
            <a:avLst/>
          </a:prstGeom>
          <a:solidFill>
            <a:srgbClr val="FFFFFF"/>
          </a:solidFill>
          <a:ln w="57150">
            <a:solidFill>
              <a:srgbClr val="FABF8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defRPr/>
            </a:pPr>
            <a:r>
              <a:rPr lang="el-GR" altLang="el-GR" sz="1400" b="1" dirty="0" smtClean="0">
                <a:solidFill>
                  <a:srgbClr val="0090B2"/>
                </a:solidFill>
                <a:latin typeface="+mn-lt"/>
              </a:rPr>
              <a:t>Ζάγκρεμπ</a:t>
            </a:r>
            <a:endParaRPr lang="el-GR" altLang="el-GR" sz="1400" dirty="0" smtClean="0"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7950" y="1497013"/>
            <a:ext cx="5510213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l-GR" altLang="el-GR" sz="2000" b="1" dirty="0">
                <a:solidFill>
                  <a:srgbClr val="004681"/>
                </a:solidFill>
                <a:latin typeface="+mj-lt"/>
              </a:rPr>
              <a:t>10. ΣΥΣΤΗΜΑΤΑ ΕΝΕΡΓΕΙΑΚΗΣ ΔΙΑΧΕΙΡΙΣΗΣ (ΣΕΔ)</a:t>
            </a:r>
            <a:endParaRPr lang="en-GB" altLang="el-GR" sz="2000" b="1" dirty="0">
              <a:solidFill>
                <a:srgbClr val="004681"/>
              </a:solidFill>
              <a:latin typeface="+mj-lt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7950" y="1995488"/>
            <a:ext cx="8856663" cy="584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l-GR" altLang="el-GR" sz="1600" dirty="0">
                <a:latin typeface="+mn-lt"/>
              </a:rPr>
              <a:t>Καθοδήγηση για όλες τις δημόσιες υπηρεσίες που θέλουν να υιοθετήσουν ένα </a:t>
            </a:r>
            <a:r>
              <a:rPr lang="el-GR" altLang="el-GR" sz="1600" dirty="0">
                <a:solidFill>
                  <a:srgbClr val="0090B2"/>
                </a:solidFill>
                <a:latin typeface="+mn-lt"/>
              </a:rPr>
              <a:t>Σύστημα Ενεργειακής Διαχείρισης (ΣΕΔ)</a:t>
            </a:r>
            <a:r>
              <a:rPr lang="el-GR" altLang="el-GR" sz="1600" dirty="0">
                <a:latin typeface="+mn-lt"/>
              </a:rPr>
              <a:t> σύμφωνα με το διεθνές πρότυπο </a:t>
            </a:r>
            <a:r>
              <a:rPr lang="en-GB" altLang="el-GR" sz="1600" dirty="0">
                <a:latin typeface="+mn-lt"/>
              </a:rPr>
              <a:t>ISO</a:t>
            </a:r>
            <a:r>
              <a:rPr lang="el-GR" altLang="el-GR" sz="1600" dirty="0">
                <a:latin typeface="+mn-lt"/>
              </a:rPr>
              <a:t> 50001.  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46075" y="2946400"/>
            <a:ext cx="7178675" cy="2562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Courier New" pitchFamily="49" charset="0"/>
              <a:buChar char="o"/>
              <a:defRPr/>
            </a:pPr>
            <a:r>
              <a:rPr lang="el-GR" altLang="el-GR" sz="1600" dirty="0">
                <a:latin typeface="+mn-lt"/>
              </a:rPr>
              <a:t>Θέσπιση ρόλων, ευθυνών και αρμοδιοτήτων, διασφάλιση πόρων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Courier New" pitchFamily="49" charset="0"/>
              <a:buChar char="o"/>
              <a:defRPr/>
            </a:pPr>
            <a:r>
              <a:rPr lang="el-GR" altLang="el-GR" sz="1600" dirty="0">
                <a:latin typeface="+mn-lt"/>
              </a:rPr>
              <a:t>Καταμερισμός </a:t>
            </a:r>
            <a:r>
              <a:rPr lang="en-GB" altLang="el-GR" sz="1600" dirty="0">
                <a:latin typeface="+mn-lt"/>
              </a:rPr>
              <a:t>α</a:t>
            </a:r>
            <a:r>
              <a:rPr lang="en-GB" altLang="el-GR" sz="1600" dirty="0" err="1">
                <a:latin typeface="+mn-lt"/>
              </a:rPr>
              <a:t>ρμοδιοτήτων</a:t>
            </a:r>
            <a:endParaRPr lang="el-GR" altLang="el-GR" sz="1600" dirty="0">
              <a:latin typeface="+mn-lt"/>
            </a:endParaRP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Courier New" pitchFamily="49" charset="0"/>
              <a:buChar char="o"/>
              <a:defRPr/>
            </a:pPr>
            <a:r>
              <a:rPr lang="el-GR" altLang="el-GR" sz="1600" dirty="0">
                <a:latin typeface="+mn-lt"/>
              </a:rPr>
              <a:t>Διαχείριση εσωτερικής και εξωτερικής επικοινωνίας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Courier New" pitchFamily="49" charset="0"/>
              <a:buChar char="o"/>
              <a:defRPr/>
            </a:pPr>
            <a:r>
              <a:rPr lang="el-GR" altLang="el-GR" sz="1600" dirty="0">
                <a:latin typeface="+mn-lt"/>
              </a:rPr>
              <a:t>Καθορισμός και έλεγχος εγγράφων του ΣΕΔ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Courier New" pitchFamily="49" charset="0"/>
              <a:buChar char="o"/>
              <a:defRPr/>
            </a:pPr>
            <a:r>
              <a:rPr lang="el-GR" altLang="el-GR" sz="1600" dirty="0">
                <a:latin typeface="+mn-lt"/>
              </a:rPr>
              <a:t>Δημιουργία κατάλληλου επιχειρησιακού ελέγχου:</a:t>
            </a:r>
          </a:p>
          <a:p>
            <a:pPr marL="742950" lvl="1" indent="-285750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GB" altLang="el-GR" sz="1600" dirty="0" err="1">
                <a:latin typeface="+mn-lt"/>
              </a:rPr>
              <a:t>Έλε</a:t>
            </a:r>
            <a:r>
              <a:rPr lang="el-GR" altLang="el-GR" sz="1600" dirty="0">
                <a:latin typeface="+mn-lt"/>
              </a:rPr>
              <a:t>γ</a:t>
            </a:r>
            <a:r>
              <a:rPr lang="en-GB" altLang="el-GR" sz="1600" dirty="0" err="1">
                <a:latin typeface="+mn-lt"/>
              </a:rPr>
              <a:t>χος</a:t>
            </a:r>
            <a:r>
              <a:rPr lang="en-GB" altLang="el-GR" sz="1600" dirty="0">
                <a:latin typeface="+mn-lt"/>
              </a:rPr>
              <a:t> / Παρα</a:t>
            </a:r>
            <a:r>
              <a:rPr lang="en-GB" altLang="el-GR" sz="1600" dirty="0" err="1">
                <a:latin typeface="+mn-lt"/>
              </a:rPr>
              <a:t>κολούθηση</a:t>
            </a:r>
            <a:endParaRPr lang="el-GR" altLang="el-GR" sz="1600" dirty="0">
              <a:latin typeface="+mn-lt"/>
            </a:endParaRPr>
          </a:p>
          <a:p>
            <a:pPr marL="742950" lvl="1" indent="-285750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l-GR" altLang="el-GR" sz="1600" dirty="0">
                <a:latin typeface="+mn-lt"/>
              </a:rPr>
              <a:t>Επανεξέταση του ΣΕΔ</a:t>
            </a:r>
          </a:p>
          <a:p>
            <a:pPr algn="just">
              <a:defRPr/>
            </a:pPr>
            <a:endParaRPr lang="el-GR" altLang="el-GR" sz="1600" dirty="0"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07950" y="1516063"/>
            <a:ext cx="7691438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l-GR" altLang="el-GR" sz="2000" b="1" dirty="0">
                <a:solidFill>
                  <a:srgbClr val="004681"/>
                </a:solidFill>
                <a:latin typeface="+mj-lt"/>
              </a:rPr>
              <a:t>14. ΟΛΟΚΛΗΡΩΜΕΝΕΣ ΚΑΝΟΝΙΣΤΙΚΕΣ ΔΡΑΣΕΙΣ ΣΕ ΟΛΟΥΣ ΤΟΥΣ ΤΟΜΕΙΣ </a:t>
            </a:r>
            <a:endParaRPr lang="en-GB" altLang="el-GR" sz="2000" b="1" dirty="0">
              <a:solidFill>
                <a:srgbClr val="004681"/>
              </a:solidFill>
              <a:latin typeface="+mj-lt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07950" y="1849760"/>
            <a:ext cx="8785225" cy="274690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l-GR" altLang="el-GR" sz="1600" b="1" dirty="0">
                <a:latin typeface="+mn-lt"/>
              </a:rPr>
              <a:t>Στόχος </a:t>
            </a:r>
          </a:p>
          <a:p>
            <a:pPr algn="just">
              <a:defRPr/>
            </a:pPr>
            <a:r>
              <a:rPr lang="el-GR" altLang="el-GR" sz="1600" dirty="0">
                <a:latin typeface="+mn-lt"/>
              </a:rPr>
              <a:t>Η παροχή </a:t>
            </a:r>
            <a:r>
              <a:rPr lang="el-GR" altLang="el-GR" sz="1600" dirty="0">
                <a:solidFill>
                  <a:srgbClr val="0F9FDA"/>
                </a:solidFill>
                <a:latin typeface="+mn-lt"/>
              </a:rPr>
              <a:t>κατευθυντήριων γραμμών</a:t>
            </a:r>
            <a:r>
              <a:rPr lang="el-GR" altLang="el-GR" sz="1600" dirty="0">
                <a:latin typeface="+mn-lt"/>
              </a:rPr>
              <a:t> για τη διαδικασία αλλαγής των δημοτικών διατάξεων, ώστε να δοθεί όλη η απαραίτητη πληροφορία για τις </a:t>
            </a:r>
            <a:r>
              <a:rPr lang="el-GR" altLang="el-GR" sz="1600" dirty="0">
                <a:solidFill>
                  <a:srgbClr val="0F9FDA"/>
                </a:solidFill>
                <a:latin typeface="+mn-lt"/>
              </a:rPr>
              <a:t>ΔΡΑΣΕΙΣ ΑΕΙΦΟΡΟΥ ΕΝΕΡΓΕΙΑΣ</a:t>
            </a:r>
            <a:r>
              <a:rPr lang="el-GR" altLang="el-GR" sz="1600" dirty="0">
                <a:latin typeface="+mn-lt"/>
              </a:rPr>
              <a:t>,  λαμβάνοντας υπόψη τις νομικές και τεχνολογικές αναφορές.  </a:t>
            </a:r>
          </a:p>
          <a:p>
            <a:pPr algn="just">
              <a:defRPr/>
            </a:pPr>
            <a:r>
              <a:rPr lang="el-GR" altLang="el-GR" sz="1600" dirty="0">
                <a:latin typeface="+mn-lt"/>
              </a:rPr>
              <a:t> </a:t>
            </a:r>
            <a:r>
              <a:rPr lang="el-GR" altLang="el-GR" sz="1600" dirty="0" smtClean="0">
                <a:latin typeface="+mn-lt"/>
              </a:rPr>
              <a:t>Σε </a:t>
            </a:r>
            <a:r>
              <a:rPr lang="el-GR" altLang="el-GR" sz="1600" dirty="0">
                <a:latin typeface="+mn-lt"/>
              </a:rPr>
              <a:t>κάθε δήμο, οι βασικοί κανονισμοί που μπορεί να περιέχουν ελάχιστα στοιχεία </a:t>
            </a:r>
            <a:r>
              <a:rPr lang="el-GR" altLang="el-GR" sz="1600" dirty="0" err="1">
                <a:latin typeface="+mn-lt"/>
              </a:rPr>
              <a:t>αειφορίας</a:t>
            </a:r>
            <a:r>
              <a:rPr lang="el-GR" altLang="el-GR" sz="1600" dirty="0">
                <a:latin typeface="+mn-lt"/>
              </a:rPr>
              <a:t> είναι:   </a:t>
            </a:r>
          </a:p>
          <a:p>
            <a:pPr marL="285750" indent="-285750" algn="just">
              <a:spcBef>
                <a:spcPts val="30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l-GR" altLang="el-GR" sz="1600" dirty="0">
                <a:latin typeface="+mn-lt"/>
              </a:rPr>
              <a:t>Κανονισμοί</a:t>
            </a:r>
            <a:r>
              <a:rPr lang="en-US" altLang="el-GR" sz="1600" dirty="0">
                <a:latin typeface="+mn-lt"/>
              </a:rPr>
              <a:t> </a:t>
            </a:r>
            <a:r>
              <a:rPr lang="el-GR" altLang="el-GR" sz="1600" dirty="0">
                <a:latin typeface="+mn-lt"/>
              </a:rPr>
              <a:t>κτιρίων</a:t>
            </a:r>
            <a:r>
              <a:rPr lang="en-US" altLang="el-GR" sz="1600" dirty="0">
                <a:latin typeface="+mn-lt"/>
              </a:rPr>
              <a:t> </a:t>
            </a:r>
            <a:r>
              <a:rPr lang="el-GR" altLang="el-GR" sz="1600" dirty="0">
                <a:latin typeface="+mn-lt"/>
              </a:rPr>
              <a:t>και</a:t>
            </a:r>
            <a:r>
              <a:rPr lang="en-US" altLang="el-GR" sz="1600" dirty="0">
                <a:latin typeface="+mn-lt"/>
              </a:rPr>
              <a:t> </a:t>
            </a:r>
            <a:r>
              <a:rPr lang="el-GR" altLang="el-GR" sz="1600" dirty="0">
                <a:latin typeface="+mn-lt"/>
              </a:rPr>
              <a:t>νέων</a:t>
            </a:r>
            <a:r>
              <a:rPr lang="en-US" altLang="el-GR" sz="1600" dirty="0">
                <a:latin typeface="+mn-lt"/>
              </a:rPr>
              <a:t> </a:t>
            </a:r>
            <a:r>
              <a:rPr lang="el-GR" altLang="el-GR" sz="1600" dirty="0">
                <a:latin typeface="+mn-lt"/>
              </a:rPr>
              <a:t>κατασκευών</a:t>
            </a:r>
            <a:r>
              <a:rPr lang="en-US" altLang="el-GR" sz="1600" dirty="0">
                <a:latin typeface="+mn-lt"/>
              </a:rPr>
              <a:t> </a:t>
            </a:r>
            <a:endParaRPr lang="el-GR" altLang="el-GR" sz="1600" dirty="0">
              <a:latin typeface="+mn-lt"/>
            </a:endParaRPr>
          </a:p>
          <a:p>
            <a:pPr marL="285750" indent="-285750" algn="just">
              <a:spcBef>
                <a:spcPts val="30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l-GR" altLang="el-GR" sz="1600" dirty="0">
                <a:latin typeface="+mn-lt"/>
              </a:rPr>
              <a:t>Κανονισμοί διαχείρισης αποβλήτων </a:t>
            </a:r>
          </a:p>
          <a:p>
            <a:pPr marL="285750" indent="-285750" algn="just">
              <a:spcBef>
                <a:spcPts val="30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l-GR" altLang="el-GR" sz="1600" dirty="0">
                <a:latin typeface="+mn-lt"/>
              </a:rPr>
              <a:t>Κανονισμοί μεταφορών και εμπορίου </a:t>
            </a:r>
          </a:p>
          <a:p>
            <a:pPr marL="285750" indent="-285750" algn="just">
              <a:spcBef>
                <a:spcPts val="30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l-GR" altLang="el-GR" sz="1600" dirty="0">
                <a:latin typeface="+mn-lt"/>
              </a:rPr>
              <a:t>Κανονισμοί</a:t>
            </a:r>
            <a:r>
              <a:rPr lang="en-US" altLang="el-GR" sz="1600" dirty="0">
                <a:latin typeface="+mn-lt"/>
              </a:rPr>
              <a:t> </a:t>
            </a:r>
            <a:r>
              <a:rPr lang="el-GR" altLang="el-GR" sz="1600" dirty="0">
                <a:latin typeface="+mn-lt"/>
              </a:rPr>
              <a:t>δημόσιων</a:t>
            </a:r>
            <a:r>
              <a:rPr lang="en-US" altLang="el-GR" sz="1600" dirty="0">
                <a:latin typeface="+mn-lt"/>
              </a:rPr>
              <a:t> </a:t>
            </a:r>
            <a:r>
              <a:rPr lang="el-GR" altLang="el-GR" sz="1600" dirty="0">
                <a:latin typeface="+mn-lt"/>
              </a:rPr>
              <a:t>και</a:t>
            </a:r>
            <a:r>
              <a:rPr lang="en-US" altLang="el-GR" sz="1600" dirty="0">
                <a:latin typeface="+mn-lt"/>
              </a:rPr>
              <a:t> </a:t>
            </a:r>
            <a:r>
              <a:rPr lang="el-GR" altLang="el-GR" sz="1600" dirty="0">
                <a:latin typeface="+mn-lt"/>
              </a:rPr>
              <a:t>ιδιωτικών</a:t>
            </a:r>
            <a:r>
              <a:rPr lang="en-US" altLang="el-GR" sz="1600" dirty="0">
                <a:latin typeface="+mn-lt"/>
              </a:rPr>
              <a:t> </a:t>
            </a:r>
            <a:r>
              <a:rPr lang="el-GR" altLang="el-GR" sz="1600" dirty="0">
                <a:latin typeface="+mn-lt"/>
              </a:rPr>
              <a:t>έργων </a:t>
            </a:r>
          </a:p>
          <a:p>
            <a:pPr marL="285750" indent="-285750" algn="just">
              <a:spcBef>
                <a:spcPts val="30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l-GR" altLang="el-GR" sz="1600" dirty="0">
                <a:latin typeface="+mn-lt"/>
              </a:rPr>
              <a:t>Κανονισμοί</a:t>
            </a:r>
            <a:r>
              <a:rPr lang="en-US" altLang="el-GR" sz="1600" dirty="0">
                <a:latin typeface="+mn-lt"/>
              </a:rPr>
              <a:t> </a:t>
            </a:r>
            <a:r>
              <a:rPr lang="el-GR" altLang="el-GR" sz="1600" dirty="0">
                <a:latin typeface="+mn-lt"/>
              </a:rPr>
              <a:t>διαχείρισης</a:t>
            </a:r>
            <a:r>
              <a:rPr lang="en-US" altLang="el-GR" sz="1600" dirty="0">
                <a:latin typeface="+mn-lt"/>
              </a:rPr>
              <a:t> </a:t>
            </a:r>
            <a:r>
              <a:rPr lang="el-GR" altLang="el-GR" sz="1600" dirty="0">
                <a:latin typeface="+mn-lt"/>
              </a:rPr>
              <a:t>υδάτων</a:t>
            </a:r>
            <a:r>
              <a:rPr lang="en-US" altLang="el-GR" sz="1600" dirty="0">
                <a:latin typeface="+mn-lt"/>
              </a:rPr>
              <a:t> </a:t>
            </a:r>
            <a:r>
              <a:rPr lang="el-GR" altLang="el-GR" sz="1600" dirty="0">
                <a:latin typeface="+mn-lt"/>
              </a:rPr>
              <a:t>και</a:t>
            </a:r>
            <a:r>
              <a:rPr lang="en-US" altLang="el-GR" sz="1600" dirty="0">
                <a:latin typeface="+mn-lt"/>
              </a:rPr>
              <a:t> </a:t>
            </a:r>
            <a:r>
              <a:rPr lang="el-GR" altLang="el-GR" sz="1600" dirty="0" smtClean="0">
                <a:latin typeface="+mn-lt"/>
              </a:rPr>
              <a:t>πλημμυρών</a:t>
            </a:r>
            <a:r>
              <a:rPr lang="en-US" altLang="el-GR" sz="1600" dirty="0" smtClean="0">
                <a:latin typeface="+mn-lt"/>
              </a:rPr>
              <a:t> </a:t>
            </a:r>
            <a:endParaRPr lang="el-GR" altLang="el-GR" sz="1600" dirty="0">
              <a:latin typeface="+mn-lt"/>
            </a:endParaRPr>
          </a:p>
        </p:txBody>
      </p:sp>
      <p:sp>
        <p:nvSpPr>
          <p:cNvPr id="4" name="Text Box 97"/>
          <p:cNvSpPr txBox="1">
            <a:spLocks noChangeArrowheads="1"/>
          </p:cNvSpPr>
          <p:nvPr/>
        </p:nvSpPr>
        <p:spPr bwMode="auto">
          <a:xfrm>
            <a:off x="255588" y="4653136"/>
            <a:ext cx="8564562" cy="1656184"/>
          </a:xfrm>
          <a:prstGeom prst="rect">
            <a:avLst/>
          </a:prstGeom>
          <a:solidFill>
            <a:schemeClr val="bg1"/>
          </a:solidFill>
          <a:ln w="60325">
            <a:solidFill>
              <a:srgbClr val="FAC090"/>
            </a:solidFill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l-GR" sz="1600" dirty="0" smtClean="0">
                <a:solidFill>
                  <a:srgbClr val="0F9FDA"/>
                </a:solidFill>
                <a:latin typeface="+mn-lt"/>
              </a:rPr>
              <a:t> Άρθρο 7 Νόμου 4342/2015, παρ.12:</a:t>
            </a:r>
            <a:endParaRPr lang="el-GR" altLang="el-GR" sz="1600" b="1" dirty="0" smtClean="0">
              <a:solidFill>
                <a:srgbClr val="0F9FDA"/>
              </a:solidFill>
              <a:latin typeface="+mn-lt"/>
            </a:endParaRPr>
          </a:p>
          <a:p>
            <a:pPr marL="177800" indent="-1778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l-GR" altLang="el-GR" sz="1600" b="1" dirty="0" smtClean="0">
                <a:solidFill>
                  <a:srgbClr val="0F9FDA"/>
                </a:solidFill>
                <a:latin typeface="+mn-lt"/>
              </a:rPr>
              <a:t>Σχέδιο ενεργειακής απόδοσης </a:t>
            </a:r>
            <a:r>
              <a:rPr lang="el-GR" altLang="el-GR" sz="1600" dirty="0" smtClean="0">
                <a:solidFill>
                  <a:srgbClr val="0F9FDA"/>
                </a:solidFill>
                <a:latin typeface="+mn-lt"/>
              </a:rPr>
              <a:t>από τις Περιφέρειες και τους Δήμους</a:t>
            </a:r>
          </a:p>
          <a:p>
            <a:pPr marL="177800" indent="-1778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l-GR" altLang="el-GR" sz="1600" dirty="0" smtClean="0">
                <a:solidFill>
                  <a:srgbClr val="0F9FDA"/>
                </a:solidFill>
                <a:latin typeface="+mn-lt"/>
              </a:rPr>
              <a:t>με συγκεκριμένους στόχους και δράσεις εξοικονόμησης ενέργειας και βελτίωσης της ενεργειακής απόδοσης, με αναθεώρηση ανά 2 έτη.</a:t>
            </a:r>
          </a:p>
          <a:p>
            <a:pPr marL="177800" indent="-1778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l-GR" altLang="el-GR" sz="1600" b="1" dirty="0" smtClean="0">
                <a:solidFill>
                  <a:srgbClr val="0F9FDA"/>
                </a:solidFill>
                <a:latin typeface="+mn-lt"/>
              </a:rPr>
              <a:t>Σύστημα ενεργειακής διαχείρισης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775" y="1712913"/>
            <a:ext cx="8569325" cy="4764087"/>
          </a:xfrm>
        </p:spPr>
        <p:txBody>
          <a:bodyPr/>
          <a:lstStyle/>
          <a:p>
            <a:pPr marL="0" indent="0" algn="just" eaLnBrk="1" hangingPunct="1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l-GR" b="1" u="sng" dirty="0" smtClean="0">
                <a:solidFill>
                  <a:srgbClr val="17365D"/>
                </a:solidFill>
                <a:latin typeface="Cambria" pitchFamily="18" charset="0"/>
              </a:rPr>
              <a:t>Υπόθεση εργασίας ή πραγματική ευκαιρία;</a:t>
            </a:r>
            <a:endParaRPr lang="en-GB" sz="2400" dirty="0" smtClean="0">
              <a:solidFill>
                <a:srgbClr val="17365D"/>
              </a:solidFill>
              <a:latin typeface="Cambria" pitchFamily="18" charset="0"/>
            </a:endParaRPr>
          </a:p>
          <a:p>
            <a:pPr marL="361950" indent="-361950" algn="just" eaLnBrk="1" hangingPunct="1">
              <a:spcAft>
                <a:spcPts val="600"/>
              </a:spcAft>
              <a:buFontTx/>
              <a:buAutoNum type="arabicPeriod"/>
              <a:defRPr/>
            </a:pPr>
            <a:r>
              <a:rPr lang="el-GR" sz="2400" dirty="0" smtClean="0">
                <a:solidFill>
                  <a:srgbClr val="17365D"/>
                </a:solidFill>
                <a:latin typeface="Cambria" pitchFamily="18" charset="0"/>
              </a:rPr>
              <a:t>Τα κτίρια </a:t>
            </a:r>
            <a:r>
              <a:rPr lang="en-GB" sz="2400" dirty="0" err="1" smtClean="0">
                <a:solidFill>
                  <a:srgbClr val="17365D"/>
                </a:solidFill>
                <a:latin typeface="Cambria" pitchFamily="18" charset="0"/>
              </a:rPr>
              <a:t>nZEB</a:t>
            </a:r>
            <a:r>
              <a:rPr lang="el-GR" sz="2400" dirty="0" smtClean="0">
                <a:solidFill>
                  <a:srgbClr val="17365D"/>
                </a:solidFill>
                <a:latin typeface="Cambria" pitchFamily="18" charset="0"/>
              </a:rPr>
              <a:t> </a:t>
            </a:r>
            <a:r>
              <a:rPr lang="el-GR" sz="2400" b="1" dirty="0" smtClean="0">
                <a:solidFill>
                  <a:srgbClr val="17365D"/>
                </a:solidFill>
                <a:latin typeface="Cambria" pitchFamily="18" charset="0"/>
              </a:rPr>
              <a:t>μπορούν να γίνουν η κοινή πρακτική</a:t>
            </a:r>
            <a:r>
              <a:rPr lang="el-GR" sz="2400" dirty="0" smtClean="0">
                <a:solidFill>
                  <a:srgbClr val="17365D"/>
                </a:solidFill>
                <a:latin typeface="Cambria" pitchFamily="18" charset="0"/>
              </a:rPr>
              <a:t>, όταν </a:t>
            </a:r>
            <a:r>
              <a:rPr lang="el-GR" sz="2400" b="1" dirty="0" smtClean="0">
                <a:solidFill>
                  <a:srgbClr val="17365D"/>
                </a:solidFill>
                <a:latin typeface="Cambria" pitchFamily="18" charset="0"/>
              </a:rPr>
              <a:t>όλοι οι εμπλεκόμενοι φορείς</a:t>
            </a:r>
            <a:r>
              <a:rPr lang="el-GR" sz="2400" dirty="0" smtClean="0">
                <a:solidFill>
                  <a:srgbClr val="17365D"/>
                </a:solidFill>
                <a:latin typeface="Cambria" pitchFamily="18" charset="0"/>
              </a:rPr>
              <a:t>, ο ευρύτερος δημόσιος τομέας, αλλά και το πλατύ κοινό </a:t>
            </a:r>
            <a:r>
              <a:rPr lang="el-GR" sz="2400" b="1" dirty="0" smtClean="0">
                <a:solidFill>
                  <a:srgbClr val="17365D"/>
                </a:solidFill>
                <a:latin typeface="Cambria" pitchFamily="18" charset="0"/>
              </a:rPr>
              <a:t>ενημερωθούν</a:t>
            </a:r>
            <a:r>
              <a:rPr lang="el-GR" sz="2400" dirty="0" smtClean="0">
                <a:solidFill>
                  <a:srgbClr val="17365D"/>
                </a:solidFill>
                <a:latin typeface="Cambria" pitchFamily="18" charset="0"/>
              </a:rPr>
              <a:t> και </a:t>
            </a:r>
            <a:r>
              <a:rPr lang="el-GR" sz="2400" b="1" dirty="0" smtClean="0">
                <a:solidFill>
                  <a:srgbClr val="17365D"/>
                </a:solidFill>
                <a:latin typeface="Cambria" pitchFamily="18" charset="0"/>
              </a:rPr>
              <a:t>ενσωματώσουν</a:t>
            </a:r>
            <a:r>
              <a:rPr lang="el-GR" sz="2400" dirty="0" smtClean="0">
                <a:solidFill>
                  <a:srgbClr val="17365D"/>
                </a:solidFill>
                <a:latin typeface="Cambria" pitchFamily="18" charset="0"/>
              </a:rPr>
              <a:t> τις αρχές του βιώσιμου ενεργειακού σχεδιασμού στην καθημερινή πρακτική τους.</a:t>
            </a:r>
            <a:r>
              <a:rPr lang="en-GB" sz="2400" dirty="0" smtClean="0">
                <a:solidFill>
                  <a:srgbClr val="17365D"/>
                </a:solidFill>
                <a:latin typeface="Cambria" pitchFamily="18" charset="0"/>
              </a:rPr>
              <a:t> </a:t>
            </a:r>
            <a:endParaRPr lang="el-GR" sz="2400" dirty="0" smtClean="0">
              <a:solidFill>
                <a:srgbClr val="17365D"/>
              </a:solidFill>
              <a:latin typeface="Cambria" pitchFamily="18" charset="0"/>
            </a:endParaRPr>
          </a:p>
          <a:p>
            <a:pPr marL="361950" indent="-361950" algn="just" eaLnBrk="1" hangingPunct="1">
              <a:spcAft>
                <a:spcPts val="600"/>
              </a:spcAft>
              <a:buFontTx/>
              <a:buAutoNum type="arabicPeriod"/>
              <a:defRPr/>
            </a:pPr>
            <a:r>
              <a:rPr lang="el-GR" sz="2400" dirty="0" smtClean="0">
                <a:solidFill>
                  <a:srgbClr val="17365D"/>
                </a:solidFill>
                <a:latin typeface="Cambria" pitchFamily="18" charset="0"/>
              </a:rPr>
              <a:t>Η ευρεία διάδοση μπορεί να επιτευχθεί μέσω </a:t>
            </a:r>
            <a:r>
              <a:rPr lang="el-GR" sz="2400" b="1" dirty="0" smtClean="0">
                <a:solidFill>
                  <a:srgbClr val="17365D"/>
                </a:solidFill>
                <a:latin typeface="Cambria" pitchFamily="18" charset="0"/>
              </a:rPr>
              <a:t>τοπικών πρότυπων δράσεων</a:t>
            </a:r>
            <a:r>
              <a:rPr lang="el-GR" sz="2400" dirty="0" smtClean="0">
                <a:solidFill>
                  <a:srgbClr val="17365D"/>
                </a:solidFill>
                <a:latin typeface="Cambria" pitchFamily="18" charset="0"/>
              </a:rPr>
              <a:t> που θα καλλιεργήσουν αποδοτικές πρακτικές και θα διαδώσουν τις βέλτιστες τεχνολογίες σε όλη την Ευρώπη</a:t>
            </a:r>
            <a:endParaRPr lang="de-AT" sz="2400" dirty="0" smtClean="0">
              <a:solidFill>
                <a:srgbClr val="17365D"/>
              </a:solidFill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1638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Ενεργειακή αναβάθμιση κτιρίων σε </a:t>
            </a:r>
            <a:r>
              <a:rPr lang="en-US" altLang="el-GR" dirty="0" err="1" smtClean="0"/>
              <a:t>nZEB</a:t>
            </a:r>
            <a:r>
              <a:rPr lang="en-US" altLang="el-GR" dirty="0" smtClean="0"/>
              <a:t> </a:t>
            </a:r>
            <a:r>
              <a:rPr lang="el-GR" altLang="el-GR" dirty="0" smtClean="0"/>
              <a:t>στην Τοπική Αυτοδιοίκηση</a:t>
            </a:r>
            <a:endParaRPr lang="de-AT" alt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636890" y="1556792"/>
          <a:ext cx="3168352" cy="165618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72208"/>
                <a:gridCol w="1296144"/>
              </a:tblGrid>
              <a:tr h="331237">
                <a:tc>
                  <a:txBody>
                    <a:bodyPr/>
                    <a:lstStyle/>
                    <a:p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Έτος κατασκευής</a:t>
                      </a:r>
                      <a:endParaRPr kumimoji="0" lang="el-GR" sz="12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1984</a:t>
                      </a:r>
                      <a:endParaRPr kumimoji="0" lang="el-GR" sz="12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331237">
                <a:tc>
                  <a:txBody>
                    <a:bodyPr/>
                    <a:lstStyle/>
                    <a:p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Αριθμός ορόφων</a:t>
                      </a:r>
                      <a:endParaRPr kumimoji="0" lang="el-GR" sz="12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3</a:t>
                      </a:r>
                      <a:endParaRPr kumimoji="0" lang="el-GR" sz="12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3312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Συνολική επιφάνεια</a:t>
                      </a:r>
                      <a:endParaRPr kumimoji="0" lang="el-GR" sz="120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1785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</a:rPr>
                        <a:t>m</a:t>
                      </a:r>
                      <a:r>
                        <a:rPr kumimoji="0" lang="en-US" sz="1200" kern="1200" baseline="30000" dirty="0" smtClean="0">
                          <a:ln w="6350">
                            <a:noFill/>
                          </a:ln>
                        </a:rPr>
                        <a:t>2</a:t>
                      </a:r>
                      <a:endParaRPr kumimoji="0" lang="el-GR" sz="12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331237">
                <a:tc>
                  <a:txBody>
                    <a:bodyPr/>
                    <a:lstStyle/>
                    <a:p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Αίθουσες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</a:rPr>
                        <a:t> διδασκαλίας </a:t>
                      </a:r>
                      <a:endParaRPr kumimoji="0" lang="el-GR" sz="12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863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</a:rPr>
                        <a:t>m</a:t>
                      </a:r>
                      <a:r>
                        <a:rPr kumimoji="0" lang="en-US" sz="1200" kern="1200" baseline="30000" dirty="0" smtClean="0">
                          <a:ln w="6350">
                            <a:noFill/>
                          </a:ln>
                        </a:rPr>
                        <a:t>2</a:t>
                      </a:r>
                      <a:endParaRPr kumimoji="0" lang="el-GR" sz="120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331237">
                <a:tc>
                  <a:txBody>
                    <a:bodyPr/>
                    <a:lstStyle/>
                    <a:p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Λοιποί χώροι</a:t>
                      </a:r>
                      <a:endParaRPr kumimoji="0" lang="el-GR" sz="12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922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</a:rPr>
                        <a:t>m</a:t>
                      </a:r>
                      <a:r>
                        <a:rPr kumimoji="0" lang="en-US" sz="1200" kern="1200" baseline="30000" dirty="0" smtClean="0">
                          <a:ln w="6350">
                            <a:noFill/>
                          </a:ln>
                        </a:rPr>
                        <a:t>2</a:t>
                      </a:r>
                      <a:endParaRPr kumimoji="0" lang="el-GR" sz="120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4189734"/>
              </p:ext>
            </p:extLst>
          </p:nvPr>
        </p:nvGraphicFramePr>
        <p:xfrm>
          <a:off x="540638" y="3721768"/>
          <a:ext cx="4464497" cy="263973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1813702"/>
                <a:gridCol w="2650795"/>
              </a:tblGrid>
              <a:tr h="187527">
                <a:tc gridSpan="2">
                  <a:txBody>
                    <a:bodyPr/>
                    <a:lstStyle/>
                    <a:p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Υφιστάμενη κατάσταση κτιρίου</a:t>
                      </a:r>
                      <a:endParaRPr kumimoji="0" lang="el-GR" sz="12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0" lang="el-GR" sz="14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3362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Κέλυφος κτιρίου </a:t>
                      </a:r>
                      <a:endParaRPr kumimoji="0" lang="el-GR" sz="120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ln w="6350">
                            <a:noFill/>
                          </a:ln>
                        </a:rPr>
                        <a:t>U 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(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</a:rPr>
                        <a:t>W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/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</a:rPr>
                        <a:t>m</a:t>
                      </a:r>
                      <a:r>
                        <a:rPr kumimoji="0" lang="el-GR" sz="1200" kern="1200" baseline="30000" dirty="0" smtClean="0">
                          <a:ln w="6350">
                            <a:noFill/>
                          </a:ln>
                        </a:rPr>
                        <a:t>2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</a:rPr>
                        <a:t>K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)</a:t>
                      </a:r>
                      <a:endParaRPr kumimoji="0" lang="el-GR" sz="120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5" marR="36195" marT="17780" marB="17780" anchor="ctr"/>
                </a:tc>
              </a:tr>
              <a:tr h="282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Τοιχοποιία </a:t>
                      </a:r>
                      <a:endParaRPr kumimoji="0" lang="el-GR" sz="12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0.81</a:t>
                      </a:r>
                      <a:endParaRPr kumimoji="0" lang="el-GR" sz="120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5" marR="36195" marT="17780" marB="17780" anchor="ctr"/>
                </a:tc>
              </a:tr>
              <a:tr h="3362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Οριζόντια οροφή</a:t>
                      </a:r>
                      <a:endParaRPr kumimoji="0" lang="el-GR" sz="12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4.18</a:t>
                      </a:r>
                      <a:endParaRPr kumimoji="0" lang="el-GR" sz="12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5" marR="36195" marT="17780" marB="17780" anchor="ctr"/>
                </a:tc>
              </a:tr>
              <a:tr h="3362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Υαλοστάσια</a:t>
                      </a:r>
                      <a:endParaRPr kumimoji="0" lang="el-GR" sz="12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6.00</a:t>
                      </a:r>
                      <a:endParaRPr kumimoji="0" lang="el-GR" sz="12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5" marR="36195" marT="17780" marB="17780" anchor="ctr"/>
                </a:tc>
              </a:tr>
              <a:tr h="3362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Σύστημα θέρμανσης</a:t>
                      </a:r>
                      <a:endParaRPr kumimoji="0" lang="el-GR" sz="12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Λέβητας πετρελαίου 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</a:rPr>
                        <a:t>COP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:0.89</a:t>
                      </a:r>
                      <a:endParaRPr kumimoji="0" lang="el-GR" sz="120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5" marR="36195" marT="17780" marB="17780" anchor="ctr"/>
                </a:tc>
              </a:tr>
              <a:tr h="3362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Σύστημα ψύξης</a:t>
                      </a:r>
                      <a:endParaRPr kumimoji="0" lang="el-GR" sz="120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ln w="6350">
                            <a:noFill/>
                          </a:ln>
                        </a:rPr>
                        <a:t>Split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 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</a:rPr>
                        <a:t>units 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ΕΕ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</a:rPr>
                        <a:t>R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:2.8</a:t>
                      </a:r>
                      <a:endParaRPr kumimoji="0" lang="el-GR" sz="12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5" marR="36195" marT="17780" marB="17780" anchor="ctr"/>
                </a:tc>
              </a:tr>
              <a:tr h="3639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Σύστημα φωτισμού</a:t>
                      </a:r>
                      <a:endParaRPr kumimoji="0" lang="el-GR" sz="120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</a:rPr>
                        <a:t>Λαμπτήρες Τ8, ηλεκτρικής ισχύος 10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</a:rPr>
                        <a:t>W/m</a:t>
                      </a:r>
                      <a:r>
                        <a:rPr kumimoji="0" lang="el-GR" sz="1200" kern="1200" baseline="30000" dirty="0" smtClean="0">
                          <a:ln w="6350">
                            <a:noFill/>
                          </a:ln>
                        </a:rPr>
                        <a:t>2</a:t>
                      </a:r>
                      <a:endParaRPr kumimoji="0" lang="el-GR" sz="1200" kern="1200" baseline="300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5" marR="36195" marT="17780" marB="17780" anchor="ctr"/>
                </a:tc>
              </a:tr>
            </a:tbl>
          </a:graphicData>
        </a:graphic>
      </p:graphicFrame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500563" y="981075"/>
            <a:ext cx="4640262" cy="4537075"/>
            <a:chOff x="4499992" y="980728"/>
            <a:chExt cx="4641304" cy="4537603"/>
          </a:xfrm>
        </p:grpSpPr>
        <p:pic>
          <p:nvPicPr>
            <p:cNvPr id="11" name="Picture 6" descr="DSC02524"/>
            <p:cNvPicPr>
              <a:picLocks noChangeAspect="1" noChangeArrowheads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 bwMode="auto">
            <a:xfrm>
              <a:off x="4499992" y="980728"/>
              <a:ext cx="2974538" cy="22322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5180856" y="2838993"/>
              <a:ext cx="3960440" cy="2679338"/>
              <a:chOff x="1807" y="5896"/>
              <a:chExt cx="6235" cy="4850"/>
            </a:xfrm>
          </p:grpSpPr>
          <p:pic>
            <p:nvPicPr>
              <p:cNvPr id="13" name="Picture 1"/>
              <p:cNvPicPr>
                <a:picLocks noChangeAspect="1" noChangeArrowheads="1"/>
              </p:cNvPicPr>
              <p:nvPr/>
            </p:nvPicPr>
            <p:blipFill>
              <a:blip r:embed="rId3">
                <a:extLst/>
              </a:blip>
              <a:srcRect l="60533" t="30530" r="9001" b="27718"/>
              <a:stretch>
                <a:fillRect/>
              </a:stretch>
            </p:blipFill>
            <p:spPr bwMode="auto">
              <a:xfrm>
                <a:off x="1807" y="5896"/>
                <a:ext cx="6235" cy="485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sp>
            <p:nvSpPr>
              <p:cNvPr id="24584" name="Rectangle 13"/>
              <p:cNvSpPr>
                <a:spLocks noChangeArrowheads="1"/>
              </p:cNvSpPr>
              <p:nvPr/>
            </p:nvSpPr>
            <p:spPr bwMode="auto">
              <a:xfrm rot="583880">
                <a:off x="3941" y="7852"/>
                <a:ext cx="1698" cy="856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>
                  <a:latin typeface="Calibri" pitchFamily="34" charset="0"/>
                </a:endParaRPr>
              </a:p>
            </p:txBody>
          </p:sp>
        </p:grp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271234" y="219075"/>
            <a:ext cx="5483829" cy="762000"/>
          </a:xfrm>
        </p:spPr>
        <p:txBody>
          <a:bodyPr/>
          <a:lstStyle/>
          <a:p>
            <a:pPr algn="r" eaLnBrk="1" hangingPunct="1"/>
            <a:r>
              <a:rPr lang="el-GR" altLang="el-GR" dirty="0" smtClean="0"/>
              <a:t>Παραδείγματα διερεύνησης</a:t>
            </a:r>
            <a:endParaRPr lang="en-GB" altLang="el-GR" dirty="0" smtClean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578068" y="783485"/>
            <a:ext cx="82978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Helvetica"/>
                <a:cs typeface="Helvetica"/>
              </a:rPr>
              <a:t>Ανάλυση/καθορισμός</a:t>
            </a:r>
            <a:r>
              <a:rPr kumimoji="0" lang="el-GR" alt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Helvetica"/>
                <a:cs typeface="Helvetica"/>
              </a:rPr>
              <a:t> τεχνικών λύσεων </a:t>
            </a:r>
            <a:endParaRPr kumimoji="0" lang="en-GB" altLang="el-G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Helvetica"/>
              <a:cs typeface="Helvetica"/>
            </a:endParaRPr>
          </a:p>
        </p:txBody>
      </p:sp>
      <p:pic>
        <p:nvPicPr>
          <p:cNvPr id="12" name="Picture 6" descr="RePublic_ZEB logo_slog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588"/>
            <a:ext cx="1835239" cy="65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7504" y="4685982"/>
          <a:ext cx="8928993" cy="198337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917605"/>
                <a:gridCol w="859404"/>
                <a:gridCol w="937531"/>
                <a:gridCol w="937531"/>
                <a:gridCol w="703149"/>
                <a:gridCol w="781275"/>
                <a:gridCol w="792498"/>
              </a:tblGrid>
              <a:tr h="249215">
                <a:tc gridSpan="7">
                  <a:txBody>
                    <a:bodyPr/>
                    <a:lstStyle/>
                    <a:p>
                      <a:r>
                        <a:rPr lang="el-GR" sz="1400" dirty="0" smtClean="0"/>
                        <a:t>Σχολείο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228963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endParaRPr kumimoji="0"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l-G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Υ.Κ. </a:t>
                      </a:r>
                      <a:endParaRPr kumimoji="0"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l-G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Β.Κ.</a:t>
                      </a:r>
                      <a:endParaRPr kumimoji="0"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nZEB1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nZEB2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nZEB3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nZEB4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22896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Πρωτογενής ενέργεια </a:t>
                      </a:r>
                      <a:r>
                        <a:rPr kumimoji="0"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[kWh/m</a:t>
                      </a:r>
                      <a:r>
                        <a:rPr kumimoji="0" lang="en-GB" sz="14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a]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>
                          <a:effectLst/>
                          <a:latin typeface="+mn-lt"/>
                        </a:rPr>
                        <a:t>385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>
                          <a:effectLst/>
                          <a:latin typeface="+mn-lt"/>
                        </a:rPr>
                        <a:t>162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>
                          <a:effectLst/>
                          <a:latin typeface="+mn-lt"/>
                        </a:rPr>
                        <a:t>138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>
                          <a:effectLst/>
                          <a:latin typeface="+mn-lt"/>
                        </a:rPr>
                        <a:t>118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>
                          <a:effectLst/>
                          <a:latin typeface="+mn-lt"/>
                        </a:rPr>
                        <a:t>116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>
                          <a:effectLst/>
                          <a:latin typeface="+mn-lt"/>
                        </a:rPr>
                        <a:t>113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22896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Συνεισφορά από ΑΠΕ </a:t>
                      </a:r>
                      <a:r>
                        <a:rPr kumimoji="0"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[kWh/m</a:t>
                      </a:r>
                      <a:r>
                        <a:rPr kumimoji="0" lang="en-GB" sz="14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a]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>
                          <a:effectLst/>
                          <a:latin typeface="+mn-lt"/>
                        </a:rPr>
                        <a:t>138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>
                          <a:effectLst/>
                          <a:latin typeface="+mn-lt"/>
                        </a:rPr>
                        <a:t>116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>
                          <a:effectLst/>
                          <a:latin typeface="+mn-lt"/>
                        </a:rPr>
                        <a:t>124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>
                          <a:effectLst/>
                          <a:latin typeface="+mn-lt"/>
                        </a:rPr>
                        <a:t>125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>
                          <a:effectLst/>
                          <a:latin typeface="+mn-lt"/>
                        </a:rPr>
                        <a:t>126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249215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Ποσοστό ΑΠΕ (</a:t>
                      </a:r>
                      <a:r>
                        <a:rPr lang="el-GR" sz="1400" dirty="0" err="1" smtClean="0"/>
                        <a:t>Θέρμ</a:t>
                      </a:r>
                      <a:r>
                        <a:rPr lang="el-GR" sz="1400" dirty="0" smtClean="0"/>
                        <a:t>., Ψύξη)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-</a:t>
                      </a:r>
                      <a:endParaRPr lang="el-GR" sz="1400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46%</a:t>
                      </a:r>
                      <a:endParaRPr lang="el-GR" sz="1400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46%</a:t>
                      </a:r>
                      <a:endParaRPr lang="el-GR" sz="1400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51%</a:t>
                      </a:r>
                      <a:endParaRPr lang="el-GR" sz="1400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52%</a:t>
                      </a:r>
                      <a:endParaRPr lang="el-GR" sz="1400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53%</a:t>
                      </a:r>
                      <a:endParaRPr lang="el-GR" sz="1400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22896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Κόστος ενέργειας</a:t>
                      </a:r>
                      <a:r>
                        <a:rPr kumimoji="0"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[€/m</a:t>
                      </a:r>
                      <a:r>
                        <a:rPr kumimoji="0" lang="en-GB" sz="14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661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224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191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163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160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156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22896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Κόστος επένδυσης</a:t>
                      </a:r>
                      <a:r>
                        <a:rPr kumimoji="0"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[€/m</a:t>
                      </a:r>
                      <a:r>
                        <a:rPr kumimoji="0" lang="en-GB" sz="14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0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74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147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181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185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187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22896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Λειτουργικό κόστος &amp; κόστος συντήρησης </a:t>
                      </a:r>
                      <a:r>
                        <a:rPr kumimoji="0"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[€/m</a:t>
                      </a:r>
                      <a:r>
                        <a:rPr kumimoji="0" lang="en-GB" sz="14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>
                          <a:effectLst/>
                        </a:rPr>
                        <a:t>56</a:t>
                      </a:r>
                      <a:endParaRPr lang="el-G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95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78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101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105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>
                          <a:effectLst/>
                        </a:rPr>
                        <a:t>107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107506" y="1412777"/>
          <a:ext cx="8928990" cy="275891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2160240"/>
                <a:gridCol w="1584176"/>
                <a:gridCol w="1368152"/>
                <a:gridCol w="1224136"/>
                <a:gridCol w="1224136"/>
                <a:gridCol w="1368150"/>
              </a:tblGrid>
              <a:tr h="250123">
                <a:tc gridSpan="6">
                  <a:txBody>
                    <a:bodyPr/>
                    <a:lstStyle/>
                    <a:p>
                      <a:r>
                        <a:rPr lang="el-GR" sz="1200" dirty="0" smtClean="0">
                          <a:latin typeface="+mn-lt"/>
                        </a:rPr>
                        <a:t>Σχολείο</a:t>
                      </a:r>
                      <a:r>
                        <a:rPr lang="el-GR" sz="1200" baseline="0" dirty="0" smtClean="0">
                          <a:latin typeface="+mn-lt"/>
                        </a:rPr>
                        <a:t> </a:t>
                      </a:r>
                      <a:endParaRPr lang="el-GR" sz="1200" dirty="0" smtClean="0">
                        <a:latin typeface="+mn-lt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175434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endParaRPr kumimoji="0"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l-GR" sz="1200" kern="1200" dirty="0" smtClean="0">
                          <a:latin typeface="+mn-lt"/>
                        </a:rPr>
                        <a:t>Β.Κ.</a:t>
                      </a:r>
                      <a:endParaRPr kumimoji="0"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GB" sz="1200" kern="1200" dirty="0">
                          <a:latin typeface="+mn-lt"/>
                        </a:rPr>
                        <a:t>nZEB1</a:t>
                      </a:r>
                      <a:endParaRPr kumimoji="0"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GB" sz="1200" kern="1200" dirty="0">
                          <a:latin typeface="+mn-lt"/>
                        </a:rPr>
                        <a:t>nZEB2</a:t>
                      </a:r>
                      <a:endParaRPr kumimoji="0"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GB" sz="1200" kern="1200" dirty="0">
                          <a:latin typeface="+mn-lt"/>
                        </a:rPr>
                        <a:t>nZEB3</a:t>
                      </a:r>
                      <a:endParaRPr kumimoji="0"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GB" sz="1200" kern="1200" dirty="0">
                          <a:latin typeface="+mn-lt"/>
                        </a:rPr>
                        <a:t>nZEB4</a:t>
                      </a:r>
                      <a:endParaRPr kumimoji="0"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2501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Κέλυφος κτιρίου </a:t>
                      </a:r>
                      <a:endParaRPr kumimoji="0" lang="el-GR" sz="1200" b="1" kern="1200" dirty="0" smtClean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7" marR="36197" marT="17780" marB="1778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U 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(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W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/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m</a:t>
                      </a:r>
                      <a:r>
                        <a:rPr kumimoji="0" lang="el-GR" sz="1200" kern="1200" baseline="30000" dirty="0" smtClean="0">
                          <a:ln w="6350">
                            <a:noFill/>
                          </a:ln>
                          <a:latin typeface="+mn-lt"/>
                        </a:rPr>
                        <a:t>2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K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)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U 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(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W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/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m</a:t>
                      </a:r>
                      <a:r>
                        <a:rPr kumimoji="0" lang="el-GR" sz="1200" kern="1200" baseline="30000" dirty="0" smtClean="0">
                          <a:ln w="6350">
                            <a:noFill/>
                          </a:ln>
                          <a:latin typeface="+mn-lt"/>
                        </a:rPr>
                        <a:t>2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K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)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7" marR="36197" marT="17780" marB="1778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U 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(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W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/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m</a:t>
                      </a:r>
                      <a:r>
                        <a:rPr kumimoji="0" lang="el-GR" sz="1200" kern="1200" baseline="30000" dirty="0" smtClean="0">
                          <a:ln w="6350">
                            <a:noFill/>
                          </a:ln>
                          <a:latin typeface="+mn-lt"/>
                        </a:rPr>
                        <a:t>2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K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)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91444" marR="91444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U 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(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W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/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m</a:t>
                      </a:r>
                      <a:r>
                        <a:rPr kumimoji="0" lang="el-GR" sz="1200" kern="1200" baseline="30000" dirty="0" smtClean="0">
                          <a:ln w="6350">
                            <a:noFill/>
                          </a:ln>
                          <a:latin typeface="+mn-lt"/>
                        </a:rPr>
                        <a:t>2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K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)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91444" marR="91444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U 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(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W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/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m</a:t>
                      </a:r>
                      <a:r>
                        <a:rPr kumimoji="0" lang="el-GR" sz="1200" kern="1200" baseline="30000" dirty="0" smtClean="0">
                          <a:ln w="6350">
                            <a:noFill/>
                          </a:ln>
                          <a:latin typeface="+mn-lt"/>
                        </a:rPr>
                        <a:t>2</a:t>
                      </a:r>
                      <a:r>
                        <a:rPr kumimoji="0" lang="en-GB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K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)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91444" marR="91444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1991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Τοιχοποιία 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7" marR="36197" marT="17780" marB="1778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0.81</a:t>
                      </a:r>
                      <a:endParaRPr kumimoji="0" lang="el-GR" sz="120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5" marR="36195" marT="17780" marB="1778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0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.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3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0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0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.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37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0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.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3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0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0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.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3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0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1991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Οριζόντια οροφή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7" marR="36197" marT="17780" marB="1778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0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.36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0.32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0.36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0.32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0.32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2501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Υαλοστάσια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7" marR="36197" marT="17780" marB="1778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6.00</a:t>
                      </a:r>
                      <a:endParaRPr kumimoji="0" lang="el-GR" sz="120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2.00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2.00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2.0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0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2.0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0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434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Σύστημα θέρμανσης</a:t>
                      </a:r>
                      <a:endParaRPr kumimoji="0" lang="el-GR" sz="1200" b="1" kern="120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7" marR="36197" marT="17780" marB="17780" anchor="ctr">
                    <a:cell3D prstMaterial="dkEdge">
                      <a:bevel prst="cross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Γεωθερμική Α/Θ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 </a:t>
                      </a: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COP: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5.</a:t>
                      </a: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5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EER: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4.</a:t>
                      </a: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5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Γεωθερμική Α/Θ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 </a:t>
                      </a: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COP: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5.</a:t>
                      </a: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5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EER: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4.</a:t>
                      </a: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5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err="1" smtClean="0">
                          <a:ln w="6350">
                            <a:noFill/>
                          </a:ln>
                          <a:latin typeface="+mn-lt"/>
                        </a:rPr>
                        <a:t>Ηλιοβοηθούμενη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 Γεωθερμική Α/Θ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 </a:t>
                      </a: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COP: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6.</a:t>
                      </a: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5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EER: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5.</a:t>
                      </a: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5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err="1" smtClean="0">
                          <a:ln w="6350">
                            <a:noFill/>
                          </a:ln>
                          <a:latin typeface="+mn-lt"/>
                        </a:rPr>
                        <a:t>Ηλιοβοηθούμενη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 Γεωθερμική Α/Θ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 </a:t>
                      </a: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COP: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6.</a:t>
                      </a: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5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EER: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5.</a:t>
                      </a: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5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err="1" smtClean="0">
                          <a:ln w="6350">
                            <a:noFill/>
                          </a:ln>
                          <a:latin typeface="+mn-lt"/>
                        </a:rPr>
                        <a:t>Ηλιοβοηθούμενη</a:t>
                      </a: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 Γεωθερμική Α/Θ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 </a:t>
                      </a: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COP: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6.</a:t>
                      </a: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5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EER: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5.</a:t>
                      </a:r>
                      <a:r>
                        <a:rPr kumimoji="0" lang="en-US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5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434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Σύστημα ψύξης</a:t>
                      </a:r>
                      <a:endParaRPr kumimoji="0" lang="el-GR" sz="1200" b="1" kern="1200" dirty="0" smtClean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7" marR="36197" marT="17780" marB="17780" anchor="ctr">
                    <a:cell3D prstMaterial="dkEdge">
                      <a:bevel prst="cross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1991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Θερμικό Ηλιακό σύστημα</a:t>
                      </a:r>
                    </a:p>
                  </a:txBody>
                  <a:tcPr marL="36197" marR="36197" marT="17780" marB="1778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b="0" kern="1200" dirty="0" smtClean="0">
                          <a:ln w="6350"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-</a:t>
                      </a:r>
                    </a:p>
                  </a:txBody>
                  <a:tcPr marL="36197" marR="36197" marT="17780" marB="1778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-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10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m</a:t>
                      </a:r>
                      <a:r>
                        <a:rPr kumimoji="0" lang="el-GR" sz="1200" kern="1200" baseline="30000" dirty="0" smtClean="0">
                          <a:ln w="6350">
                            <a:noFill/>
                          </a:ln>
                          <a:latin typeface="+mn-lt"/>
                        </a:rPr>
                        <a:t>2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50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m</a:t>
                      </a:r>
                      <a:r>
                        <a:rPr kumimoji="0" lang="el-GR" sz="1200" kern="1200" baseline="30000" dirty="0" smtClean="0">
                          <a:ln w="6350">
                            <a:noFill/>
                          </a:ln>
                          <a:latin typeface="+mn-lt"/>
                        </a:rPr>
                        <a:t>2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50</a:t>
                      </a:r>
                      <a:r>
                        <a:rPr kumimoji="0" lang="en-US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m</a:t>
                      </a:r>
                      <a:r>
                        <a:rPr kumimoji="0" lang="el-GR" sz="1200" kern="1200" baseline="30000" dirty="0" smtClean="0">
                          <a:ln w="6350">
                            <a:noFill/>
                          </a:ln>
                          <a:latin typeface="+mn-lt"/>
                        </a:rPr>
                        <a:t>2</a:t>
                      </a:r>
                      <a:endParaRPr kumimoji="0" lang="el-GR" sz="1200" b="0" kern="1200" dirty="0" smtClean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  <a:tr h="1991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err="1" smtClean="0">
                          <a:ln w="6350">
                            <a:noFill/>
                          </a:ln>
                          <a:latin typeface="+mn-lt"/>
                        </a:rPr>
                        <a:t>Φωτοβολταικό</a:t>
                      </a:r>
                      <a:r>
                        <a:rPr kumimoji="0" lang="el-GR" sz="1200" kern="1200" baseline="0" dirty="0" smtClean="0">
                          <a:ln w="6350">
                            <a:noFill/>
                          </a:ln>
                          <a:latin typeface="+mn-lt"/>
                        </a:rPr>
                        <a:t> σύστημα</a:t>
                      </a:r>
                      <a:endParaRPr kumimoji="0" lang="el-GR" sz="1200" b="1" kern="1200" dirty="0" smtClean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10</a:t>
                      </a:r>
                      <a:r>
                        <a:rPr kumimoji="0" lang="en-US" sz="1200" kern="1200" dirty="0" err="1" smtClean="0">
                          <a:ln w="6350">
                            <a:noFill/>
                          </a:ln>
                          <a:latin typeface="+mn-lt"/>
                        </a:rPr>
                        <a:t>kWp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10</a:t>
                      </a:r>
                      <a:r>
                        <a:rPr kumimoji="0" lang="en-US" sz="1200" kern="1200" dirty="0" err="1" smtClean="0">
                          <a:ln w="6350">
                            <a:noFill/>
                          </a:ln>
                          <a:latin typeface="+mn-lt"/>
                        </a:rPr>
                        <a:t>kWp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8</a:t>
                      </a:r>
                      <a:r>
                        <a:rPr kumimoji="0" lang="en-US" sz="1200" kern="1200" dirty="0" err="1" smtClean="0">
                          <a:ln w="6350">
                            <a:noFill/>
                          </a:ln>
                          <a:latin typeface="+mn-lt"/>
                        </a:rPr>
                        <a:t>kWp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8</a:t>
                      </a:r>
                      <a:r>
                        <a:rPr kumimoji="0" lang="en-US" sz="1200" kern="1200" dirty="0" err="1" smtClean="0">
                          <a:ln w="6350">
                            <a:noFill/>
                          </a:ln>
                          <a:latin typeface="+mn-lt"/>
                        </a:rPr>
                        <a:t>kWp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200" kern="1200" dirty="0" smtClean="0">
                          <a:ln w="6350">
                            <a:noFill/>
                          </a:ln>
                          <a:latin typeface="+mn-lt"/>
                        </a:rPr>
                        <a:t>10</a:t>
                      </a:r>
                      <a:r>
                        <a:rPr kumimoji="0" lang="en-US" sz="1200" kern="1200" dirty="0" err="1" smtClean="0">
                          <a:ln w="6350">
                            <a:noFill/>
                          </a:ln>
                          <a:latin typeface="+mn-lt"/>
                        </a:rPr>
                        <a:t>kWp</a:t>
                      </a:r>
                      <a:endParaRPr kumimoji="0" lang="el-GR" sz="1200" b="0" kern="1200" dirty="0">
                        <a:ln w="6350"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j-ea"/>
                        <a:cs typeface="Calibri" pitchFamily="34" charset="0"/>
                      </a:endParaRPr>
                    </a:p>
                  </a:txBody>
                  <a:tcPr marL="36196" marR="36196" marT="17777" marB="17777" anchor="ctr">
                    <a:cell3D prstMaterial="dkEdge">
                      <a:bevel prst="cross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578068" y="783485"/>
            <a:ext cx="82978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Helvetica"/>
                <a:cs typeface="Helvetica"/>
              </a:rPr>
              <a:t>Ανάλυση/καθορισμός</a:t>
            </a:r>
            <a:r>
              <a:rPr kumimoji="0" lang="el-GR" alt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Helvetica"/>
                <a:cs typeface="Helvetica"/>
              </a:rPr>
              <a:t> τεχνικών λύσεων </a:t>
            </a:r>
            <a:endParaRPr kumimoji="0" lang="en-GB" altLang="el-G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Helvetica"/>
              <a:cs typeface="Helvetic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71234" y="219075"/>
            <a:ext cx="5483829" cy="762000"/>
          </a:xfrm>
        </p:spPr>
        <p:txBody>
          <a:bodyPr/>
          <a:lstStyle/>
          <a:p>
            <a:pPr algn="r" eaLnBrk="1" hangingPunct="1"/>
            <a:r>
              <a:rPr lang="el-GR" altLang="el-GR" dirty="0" smtClean="0"/>
              <a:t>Παραδείγματα διερεύνησης</a:t>
            </a:r>
            <a:endParaRPr lang="en-GB" altLang="el-GR" dirty="0" smtClean="0"/>
          </a:p>
        </p:txBody>
      </p:sp>
      <p:pic>
        <p:nvPicPr>
          <p:cNvPr id="10" name="Picture 6" descr="RePublic_ZEB logo_slog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588"/>
            <a:ext cx="1835239" cy="65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462088"/>
            <a:ext cx="4486275" cy="27003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05263"/>
            <a:ext cx="4683125" cy="28130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4365625"/>
            <a:ext cx="3829050" cy="23034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1663700"/>
            <a:ext cx="3816350" cy="22971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578068" y="783485"/>
            <a:ext cx="82978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Helvetica"/>
                <a:cs typeface="Helvetica"/>
              </a:rPr>
              <a:t>Ανάλυση/καθορισμός</a:t>
            </a:r>
            <a:r>
              <a:rPr kumimoji="0" lang="el-GR" alt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Helvetica"/>
                <a:cs typeface="Helvetica"/>
              </a:rPr>
              <a:t> τεχνικών λύσεων </a:t>
            </a:r>
            <a:endParaRPr kumimoji="0" lang="en-GB" altLang="el-G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Helvetica"/>
              <a:cs typeface="Helvetica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271234" y="219075"/>
            <a:ext cx="5483829" cy="762000"/>
          </a:xfrm>
        </p:spPr>
        <p:txBody>
          <a:bodyPr/>
          <a:lstStyle/>
          <a:p>
            <a:pPr algn="r" eaLnBrk="1" hangingPunct="1"/>
            <a:r>
              <a:rPr lang="el-GR" altLang="el-GR" dirty="0" smtClean="0"/>
              <a:t>Παραδείγματα διερεύνησης</a:t>
            </a:r>
            <a:endParaRPr lang="en-GB" altLang="el-GR" dirty="0" smtClean="0"/>
          </a:p>
        </p:txBody>
      </p:sp>
      <p:pic>
        <p:nvPicPr>
          <p:cNvPr id="12" name="Picture 6" descr="RePublic_ZEB logo_sloga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588"/>
            <a:ext cx="1835239" cy="65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Inhaltsplatzhalter 2"/>
          <p:cNvSpPr>
            <a:spLocks noGrp="1"/>
          </p:cNvSpPr>
          <p:nvPr>
            <p:ph idx="1"/>
          </p:nvPr>
        </p:nvSpPr>
        <p:spPr>
          <a:xfrm>
            <a:off x="358775" y="1889125"/>
            <a:ext cx="8389938" cy="4165600"/>
          </a:xfrm>
        </p:spPr>
        <p:txBody>
          <a:bodyPr/>
          <a:lstStyle/>
          <a:p>
            <a:pPr marL="457200" indent="-457200" eaLnBrk="1" hangingPunct="1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l-GR" altLang="el-GR" sz="240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Απαιτείται υψηλή δέσμευση από τον ίδιο το Δήμαρχο και τις υπηρεσίες του Δήμου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l-GR" altLang="el-GR" sz="240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Οικονομική κρίση/ έλλειψη κεφαλαίων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l-GR" altLang="el-GR" sz="240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Δεν υπάρχουν ακόμα εθνικές προδιαγραφές για </a:t>
            </a:r>
            <a:r>
              <a:rPr lang="en-US" altLang="el-GR" sz="240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nZEB </a:t>
            </a:r>
            <a:endParaRPr lang="en-GB" altLang="el-GR" sz="2400" smtClean="0">
              <a:solidFill>
                <a:srgbClr val="17365D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eaLnBrk="1" hangingPunct="1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l-GR" altLang="el-GR" sz="240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Οι διαδικασίες των πράσινων προμηθειών εφαρμόζονται σε ελάχιστους Δήμους</a:t>
            </a:r>
            <a:endParaRPr lang="en-US" altLang="el-GR" sz="2400" smtClean="0">
              <a:solidFill>
                <a:srgbClr val="17365D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eaLnBrk="1" hangingPunct="1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l-GR" altLang="el-GR" sz="240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Οι δήμοι συνήθως δεν ορίζουν προδιαγραφές </a:t>
            </a:r>
            <a:r>
              <a:rPr lang="en-US" altLang="el-GR" sz="240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nZEB </a:t>
            </a:r>
            <a:r>
              <a:rPr lang="el-GR" altLang="el-GR" sz="240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για τα κτιρακά τους έργα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600"/>
              </a:spcAft>
            </a:pPr>
            <a:endParaRPr lang="en-GB" altLang="el-GR" sz="2000" smtClean="0">
              <a:solidFill>
                <a:srgbClr val="17365D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33795" name="Titel 1"/>
          <p:cNvSpPr>
            <a:spLocks noGrp="1"/>
          </p:cNvSpPr>
          <p:nvPr>
            <p:ph type="title"/>
          </p:nvPr>
        </p:nvSpPr>
        <p:spPr>
          <a:xfrm>
            <a:off x="459940" y="573088"/>
            <a:ext cx="7632700" cy="1143000"/>
          </a:xfrm>
        </p:spPr>
        <p:txBody>
          <a:bodyPr/>
          <a:lstStyle/>
          <a:p>
            <a:r>
              <a:rPr lang="el-GR" altLang="el-GR" dirty="0" smtClean="0"/>
              <a:t>Προβλήματα σε όλες τις φάσεις τις διαδικασίας (όχι μόνο στην Ελλάδα)</a:t>
            </a:r>
            <a:endParaRPr lang="en-US" alt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4"/>
          <p:cNvSpPr>
            <a:spLocks noGrp="1" noChangeArrowheads="1"/>
          </p:cNvSpPr>
          <p:nvPr>
            <p:ph type="body" idx="1"/>
          </p:nvPr>
        </p:nvSpPr>
        <p:spPr>
          <a:xfrm>
            <a:off x="258763" y="1685925"/>
            <a:ext cx="8713787" cy="5111750"/>
          </a:xfrm>
          <a:solidFill>
            <a:schemeClr val="bg1"/>
          </a:solidFill>
        </p:spPr>
        <p:txBody>
          <a:bodyPr/>
          <a:lstStyle/>
          <a:p>
            <a:pPr marL="355600" indent="-355600" algn="just" eaLnBrk="1" hangingPunct="1">
              <a:spcBef>
                <a:spcPts val="1200"/>
              </a:spcBef>
              <a:spcAft>
                <a:spcPts val="600"/>
              </a:spcAft>
              <a:tabLst>
                <a:tab pos="355600" algn="l"/>
              </a:tabLst>
            </a:pPr>
            <a:r>
              <a:rPr lang="el-GR" altLang="de-DE" sz="240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Υπάρχουν πολλές (οικονομικά αποδοτικές) δυνατότητες για την εφαρμογή ενεργειακά αποδοτικών και σχεδόν μηδενικής κατανάλωσης Δημοτικών κτιρίων</a:t>
            </a:r>
          </a:p>
          <a:p>
            <a:pPr marL="355600" indent="-355600" algn="just" eaLnBrk="1" hangingPunct="1">
              <a:spcBef>
                <a:spcPts val="1200"/>
              </a:spcBef>
              <a:spcAft>
                <a:spcPts val="600"/>
              </a:spcAft>
              <a:tabLst>
                <a:tab pos="355600" algn="l"/>
              </a:tabLst>
            </a:pPr>
            <a:r>
              <a:rPr lang="el-GR" altLang="de-DE" sz="240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Από πλευράς θεσμών και διαδικασιών υπάρχουν πολλές καθυστερήσεις, χρειάζονται πρόσθετα μέτρα</a:t>
            </a:r>
          </a:p>
          <a:p>
            <a:pPr marL="355600" indent="-355600" eaLnBrk="1" hangingPunct="1">
              <a:spcBef>
                <a:spcPts val="1200"/>
              </a:spcBef>
              <a:spcAft>
                <a:spcPts val="600"/>
              </a:spcAft>
              <a:tabLst>
                <a:tab pos="355600" algn="l"/>
              </a:tabLst>
            </a:pPr>
            <a:r>
              <a:rPr lang="el-GR" altLang="de-DE" sz="240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Περιμένουμε τις εθνικές προδιαγραφές ελπίζοντας και σε κινητοποίηση κεφαλαίων (εθνικών/ευρωπαϊκών και ιδιωτικών)</a:t>
            </a:r>
          </a:p>
          <a:p>
            <a:pPr marL="355600" indent="-355600" eaLnBrk="1" hangingPunct="1">
              <a:spcBef>
                <a:spcPts val="1200"/>
              </a:spcBef>
              <a:spcAft>
                <a:spcPts val="600"/>
              </a:spcAft>
              <a:tabLst>
                <a:tab pos="355600" algn="l"/>
              </a:tabLst>
            </a:pPr>
            <a:r>
              <a:rPr lang="el-GR" altLang="de-DE" sz="2400" i="1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Δεν χρειάζεται όμως οι Δήμοι να περιμένουν, απλώς να ενημερωθούν και να κινητοποιηθούν</a:t>
            </a:r>
            <a:endParaRPr lang="de-AT" altLang="de-DE" sz="2400" i="1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9940" y="573088"/>
            <a:ext cx="7632700" cy="1143000"/>
          </a:xfrm>
        </p:spPr>
        <p:txBody>
          <a:bodyPr/>
          <a:lstStyle/>
          <a:p>
            <a:r>
              <a:rPr lang="el-GR" altLang="el-GR" dirty="0" smtClean="0"/>
              <a:t>Προβλήματα σε όλες τις φάσεις τις διαδικασίας (όχι μόνο στην Ελλάδα)</a:t>
            </a:r>
            <a:endParaRPr lang="en-US" altLang="el-GR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39738" y="234044"/>
            <a:ext cx="8596311" cy="1132114"/>
          </a:xfrm>
        </p:spPr>
        <p:txBody>
          <a:bodyPr/>
          <a:lstStyle/>
          <a:p>
            <a:pPr>
              <a:tabLst>
                <a:tab pos="2511425" algn="l"/>
              </a:tabLst>
            </a:pPr>
            <a:r>
              <a:rPr lang="el-GR" altLang="el-GR" sz="2400" dirty="0" smtClean="0"/>
              <a:t>Αποτελέσματα και οφέλη: </a:t>
            </a:r>
            <a:br>
              <a:rPr lang="el-GR" altLang="el-GR" sz="2400" dirty="0" smtClean="0"/>
            </a:br>
            <a:r>
              <a:rPr lang="el-GR" altLang="el-GR" sz="2400" dirty="0" smtClean="0"/>
              <a:t>Τι έχει περάσει στους αρμόδιους και τι στη κοινή γνώμη; Που πρέπει να εστιάσουμε;</a:t>
            </a:r>
            <a:endParaRPr lang="en-GB" altLang="el-GR" sz="2400" dirty="0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39738" y="1371600"/>
            <a:ext cx="8596312" cy="5334000"/>
          </a:xfrm>
          <a:solidFill>
            <a:schemeClr val="bg1"/>
          </a:solidFill>
        </p:spPr>
        <p:txBody>
          <a:bodyPr/>
          <a:lstStyle/>
          <a:p>
            <a:r>
              <a:rPr lang="el-GR" altLang="el-GR" sz="2000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μείωση της ενεργειακής κατανάλωσης και του φορτίου αιχμής, </a:t>
            </a:r>
            <a:r>
              <a:rPr lang="el-GR" altLang="el-GR" sz="2000" b="1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μείωση του ενεργειακού κόστους</a:t>
            </a:r>
            <a:endParaRPr lang="en-GB" altLang="el-GR" sz="2000" b="1" dirty="0" smtClean="0">
              <a:solidFill>
                <a:srgbClr val="17365D"/>
              </a:solidFill>
              <a:latin typeface="Cambria" pitchFamily="18" charset="0"/>
              <a:cs typeface="Arial" pitchFamily="34" charset="0"/>
            </a:endParaRPr>
          </a:p>
          <a:p>
            <a:r>
              <a:rPr lang="el-GR" altLang="el-GR" sz="2000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μείωση των εκπομπών </a:t>
            </a:r>
            <a:r>
              <a:rPr lang="en-US" altLang="el-GR" sz="2000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 CO</a:t>
            </a:r>
            <a:r>
              <a:rPr lang="en-US" altLang="el-GR" sz="2000" baseline="-25000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2</a:t>
            </a:r>
            <a:r>
              <a:rPr lang="en-US" altLang="el-GR" sz="2000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el-GR" altLang="el-GR" sz="2000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και περιορισμός της κλιματικής αλλαγής</a:t>
            </a:r>
            <a:endParaRPr lang="en-GB" altLang="el-GR" sz="2000" dirty="0" smtClean="0">
              <a:solidFill>
                <a:srgbClr val="17365D"/>
              </a:solidFill>
              <a:latin typeface="Cambria" pitchFamily="18" charset="0"/>
              <a:cs typeface="Arial" pitchFamily="34" charset="0"/>
            </a:endParaRPr>
          </a:p>
          <a:p>
            <a:r>
              <a:rPr lang="el-GR" altLang="el-GR" sz="2000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δημιουργία ευνοϊκού αστικού περιβάλλοντος και περιορισμός του φαινομένου της αστικής θερμικής νησίδας</a:t>
            </a:r>
            <a:endParaRPr lang="en-GB" altLang="el-GR" sz="2000" dirty="0" smtClean="0">
              <a:solidFill>
                <a:srgbClr val="17365D"/>
              </a:solidFill>
              <a:latin typeface="Cambria" pitchFamily="18" charset="0"/>
              <a:cs typeface="Arial" pitchFamily="34" charset="0"/>
            </a:endParaRPr>
          </a:p>
          <a:p>
            <a:r>
              <a:rPr lang="el-GR" altLang="el-GR" sz="2000" b="1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αναβάθμιση των συνθηκών διαβίωσης </a:t>
            </a:r>
            <a:r>
              <a:rPr lang="el-GR" altLang="el-GR" sz="2000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στα κτίρια και στις πόλεις και η βελτίωση της καθημερινότητας του πολίτη</a:t>
            </a:r>
            <a:endParaRPr lang="en-GB" altLang="el-GR" sz="2000" dirty="0" smtClean="0">
              <a:solidFill>
                <a:srgbClr val="17365D"/>
              </a:solidFill>
              <a:latin typeface="Cambria" pitchFamily="18" charset="0"/>
              <a:cs typeface="Arial" pitchFamily="34" charset="0"/>
            </a:endParaRPr>
          </a:p>
          <a:p>
            <a:r>
              <a:rPr lang="el-GR" altLang="el-GR" sz="2000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ευαισθητοποίηση και </a:t>
            </a:r>
            <a:r>
              <a:rPr lang="el-GR" altLang="el-GR" sz="2000" b="1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αλλαγή της συμπεριφοράς </a:t>
            </a:r>
            <a:r>
              <a:rPr lang="el-GR" altLang="el-GR" sz="2000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των πολιτών για την αποδοτική χρήση της ενέργειας και την προστασία του περιβάλλοντος</a:t>
            </a:r>
            <a:endParaRPr lang="en-GB" altLang="el-GR" sz="2000" dirty="0" smtClean="0">
              <a:solidFill>
                <a:srgbClr val="17365D"/>
              </a:solidFill>
              <a:latin typeface="Cambria" pitchFamily="18" charset="0"/>
              <a:cs typeface="Arial" pitchFamily="34" charset="0"/>
            </a:endParaRPr>
          </a:p>
          <a:p>
            <a:r>
              <a:rPr lang="el-GR" altLang="el-GR" sz="2000" b="1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στήριξη της </a:t>
            </a:r>
            <a:r>
              <a:rPr lang="el-GR" altLang="el-GR" sz="2000" b="1" dirty="0" err="1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πολυεπίπεδης</a:t>
            </a:r>
            <a:r>
              <a:rPr lang="el-GR" altLang="el-GR" sz="2000" b="1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 διακυβέρνησης, </a:t>
            </a:r>
            <a:r>
              <a:rPr lang="el-GR" altLang="el-GR" sz="2000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αξιοποίηση τοπικών και </a:t>
            </a:r>
            <a:r>
              <a:rPr lang="el-GR" altLang="el-GR" sz="2000" dirty="0" err="1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υπερτοπικών</a:t>
            </a:r>
            <a:r>
              <a:rPr lang="el-GR" altLang="el-GR" sz="2000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 φορέων και εργαλείων και η ανάδειξη του υποδειγματικού ρόλου και της τοπικής αυτοδιοίκησης για την εφαρμογή μέτρων εξοικονόμησης ενέργειας</a:t>
            </a:r>
            <a:endParaRPr lang="en-GB" altLang="el-GR" sz="2000" dirty="0" smtClean="0">
              <a:solidFill>
                <a:srgbClr val="17365D"/>
              </a:solidFill>
              <a:latin typeface="Cambria" pitchFamily="18" charset="0"/>
              <a:cs typeface="Arial" pitchFamily="34" charset="0"/>
            </a:endParaRPr>
          </a:p>
          <a:p>
            <a:r>
              <a:rPr lang="el-GR" altLang="el-GR" sz="2000" b="1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κινητοποίηση των δυνάμεων της αγοράς </a:t>
            </a:r>
            <a:r>
              <a:rPr lang="el-GR" altLang="el-GR" sz="2000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και η </a:t>
            </a:r>
            <a:r>
              <a:rPr lang="el-GR" altLang="el-GR" sz="2000" b="1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προώθηση επενδύσεων </a:t>
            </a:r>
            <a:r>
              <a:rPr lang="el-GR" altLang="el-GR" sz="2000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προς την κατεύθυνση της αειφόρου ανάπτυξης</a:t>
            </a:r>
          </a:p>
          <a:p>
            <a:r>
              <a:rPr lang="el-GR" altLang="el-GR" sz="2000" b="1" dirty="0" smtClean="0">
                <a:solidFill>
                  <a:srgbClr val="17365D"/>
                </a:solidFill>
                <a:latin typeface="Cambria" pitchFamily="18" charset="0"/>
                <a:cs typeface="Arial" pitchFamily="34" charset="0"/>
              </a:rPr>
              <a:t>δημιουργία θέσεων εργασίας</a:t>
            </a:r>
            <a:endParaRPr lang="en-GB" altLang="el-GR" sz="2000" b="1" dirty="0" smtClean="0">
              <a:solidFill>
                <a:srgbClr val="17365D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317500"/>
            <a:ext cx="3025775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5" name="Picture 5" descr="holcim2006_b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2736850"/>
            <a:ext cx="3816350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39977" y="430212"/>
            <a:ext cx="5792787" cy="1584325"/>
          </a:xfrm>
        </p:spPr>
        <p:txBody>
          <a:bodyPr/>
          <a:lstStyle/>
          <a:p>
            <a:pPr algn="l">
              <a:lnSpc>
                <a:spcPts val="2800"/>
              </a:lnSpc>
            </a:pPr>
            <a:r>
              <a:rPr lang="el-GR" sz="3200" b="0" dirty="0" smtClean="0">
                <a:solidFill>
                  <a:srgbClr val="69A12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  <a:cs typeface="Arial" charset="0"/>
              </a:rPr>
              <a:t>και μια σκέψη ως αρχιτέκτων:</a:t>
            </a:r>
            <a:br>
              <a:rPr lang="el-GR" sz="3200" b="0" dirty="0" smtClean="0">
                <a:solidFill>
                  <a:srgbClr val="69A12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  <a:cs typeface="Arial" charset="0"/>
              </a:rPr>
            </a:br>
            <a:r>
              <a:rPr lang="el-GR" sz="3200" b="1" dirty="0" smtClean="0">
                <a:solidFill>
                  <a:srgbClr val="69A12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  <a:cs typeface="Arial" charset="0"/>
              </a:rPr>
              <a:t>τι </a:t>
            </a:r>
            <a:r>
              <a:rPr lang="el-GR" sz="3200" b="1" dirty="0">
                <a:solidFill>
                  <a:srgbClr val="69A12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  <a:cs typeface="Arial" charset="0"/>
              </a:rPr>
              <a:t>κάνουμε όσο η Κλιματική Αλλαγή </a:t>
            </a:r>
            <a:r>
              <a:rPr lang="el-GR" sz="3200" b="1" dirty="0" smtClean="0">
                <a:solidFill>
                  <a:srgbClr val="69A12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  <a:cs typeface="Arial" charset="0"/>
              </a:rPr>
              <a:t>συνεχίζετα</a:t>
            </a:r>
            <a:r>
              <a:rPr lang="el-GR" sz="3200" b="1" dirty="0">
                <a:solidFill>
                  <a:srgbClr val="69A12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  <a:cs typeface="Arial" charset="0"/>
              </a:rPr>
              <a:t>ι;</a:t>
            </a:r>
            <a:endParaRPr lang="en-US" sz="3200" b="1" dirty="0">
              <a:solidFill>
                <a:srgbClr val="69A12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>
          <a:xfrm>
            <a:off x="164612" y="1824037"/>
            <a:ext cx="5337831" cy="3649663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E0FF89"/>
              </a:buClr>
            </a:pPr>
            <a:r>
              <a:rPr lang="el-GR" sz="2400" dirty="0">
                <a:solidFill>
                  <a:srgbClr val="002060"/>
                </a:solidFill>
              </a:rPr>
              <a:t>Προσαρμοζόμαστε (θα σχεδιάσουμε για ένα αλλαγμένο κλίμα</a:t>
            </a:r>
            <a:r>
              <a:rPr lang="el-GR" sz="2400" dirty="0" smtClean="0">
                <a:solidFill>
                  <a:srgbClr val="002060"/>
                </a:solidFill>
              </a:rPr>
              <a:t>)   </a:t>
            </a:r>
            <a:r>
              <a:rPr lang="el-GR" sz="2400" dirty="0">
                <a:solidFill>
                  <a:srgbClr val="002060"/>
                </a:solidFill>
              </a:rPr>
              <a:t>		       </a:t>
            </a:r>
          </a:p>
          <a:p>
            <a:pPr>
              <a:lnSpc>
                <a:spcPct val="90000"/>
              </a:lnSpc>
              <a:buClr>
                <a:srgbClr val="E0FF89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rgbClr val="002060"/>
                </a:solidFill>
              </a:rPr>
              <a:t>Στην Ελλάδα θα έχουμε θερμότερα καλοκαίρια, περισσότερους </a:t>
            </a:r>
            <a:r>
              <a:rPr lang="el-GR" sz="2400" dirty="0" smtClean="0">
                <a:solidFill>
                  <a:srgbClr val="002060"/>
                </a:solidFill>
              </a:rPr>
              <a:t>καύσωνες</a:t>
            </a:r>
            <a:endParaRPr lang="el-GR" sz="2400" dirty="0">
              <a:solidFill>
                <a:srgbClr val="002060"/>
              </a:solidFill>
            </a:endParaRPr>
          </a:p>
          <a:p>
            <a:pPr lvl="1">
              <a:lnSpc>
                <a:spcPct val="90000"/>
              </a:lnSpc>
            </a:pPr>
            <a:r>
              <a:rPr lang="el-GR" sz="2400" dirty="0">
                <a:solidFill>
                  <a:srgbClr val="002060"/>
                </a:solidFill>
              </a:rPr>
              <a:t>περισσότερη σκίαση</a:t>
            </a:r>
          </a:p>
          <a:p>
            <a:pPr lvl="1">
              <a:lnSpc>
                <a:spcPct val="90000"/>
              </a:lnSpc>
            </a:pPr>
            <a:r>
              <a:rPr lang="el-GR" sz="2400" dirty="0">
                <a:solidFill>
                  <a:srgbClr val="002060"/>
                </a:solidFill>
              </a:rPr>
              <a:t>περισσότερο πράσινο</a:t>
            </a:r>
          </a:p>
          <a:p>
            <a:pPr lvl="1">
              <a:lnSpc>
                <a:spcPct val="90000"/>
              </a:lnSpc>
            </a:pPr>
            <a:r>
              <a:rPr lang="el-GR" sz="2400" dirty="0">
                <a:solidFill>
                  <a:srgbClr val="002060"/>
                </a:solidFill>
              </a:rPr>
              <a:t>στεγασμένοι-ημιυπόγειοι χώροι</a:t>
            </a:r>
          </a:p>
          <a:p>
            <a:pPr lvl="1">
              <a:lnSpc>
                <a:spcPct val="90000"/>
              </a:lnSpc>
            </a:pPr>
            <a:r>
              <a:rPr lang="el-GR" sz="2400" dirty="0" smtClean="0">
                <a:solidFill>
                  <a:srgbClr val="002060"/>
                </a:solidFill>
              </a:rPr>
              <a:t>αίθρια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032" y="5533018"/>
            <a:ext cx="840254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800" b="1" dirty="0">
                <a:solidFill>
                  <a:srgbClr val="002060"/>
                </a:solidFill>
              </a:rPr>
              <a:t>Προς ένα νέο βιοκλιματικό </a:t>
            </a:r>
            <a:r>
              <a:rPr lang="en-US" sz="2800" b="1" dirty="0" err="1">
                <a:solidFill>
                  <a:srgbClr val="002060"/>
                </a:solidFill>
              </a:rPr>
              <a:t>nZEB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417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457200" y="2460625"/>
            <a:ext cx="8229600" cy="604838"/>
          </a:xfrm>
        </p:spPr>
        <p:txBody>
          <a:bodyPr/>
          <a:lstStyle/>
          <a:p>
            <a:pPr marL="0" indent="0" algn="ctr" eaLnBrk="1" hangingPunct="1">
              <a:buFont typeface="Calibri" pitchFamily="34" charset="0"/>
              <a:buNone/>
            </a:pPr>
            <a:r>
              <a:rPr lang="el-GR" altLang="el-GR" sz="3600" b="1" dirty="0" smtClean="0">
                <a:solidFill>
                  <a:srgbClr val="1D71B8"/>
                </a:solidFill>
                <a:latin typeface="Helvetica"/>
                <a:ea typeface="Helvetica"/>
                <a:cs typeface="Helvetica"/>
              </a:rPr>
              <a:t>Ευχαριστώ για την προσοχή σας</a:t>
            </a:r>
            <a:r>
              <a:rPr lang="en-US" altLang="el-GR" sz="3600" b="1" dirty="0" smtClean="0">
                <a:solidFill>
                  <a:srgbClr val="1D71B8"/>
                </a:solidFill>
                <a:latin typeface="Helvetica"/>
                <a:ea typeface="Helvetica"/>
                <a:cs typeface="Helvetica"/>
              </a:rPr>
              <a:t>!</a:t>
            </a:r>
            <a:endParaRPr lang="el-GR" altLang="el-GR" sz="3600" b="1" dirty="0" smtClean="0">
              <a:solidFill>
                <a:srgbClr val="1D71B8"/>
              </a:solidFill>
              <a:latin typeface="Helvetica"/>
              <a:ea typeface="Helvetica"/>
              <a:cs typeface="Helvetica"/>
            </a:endParaRPr>
          </a:p>
          <a:p>
            <a:pPr marL="0" indent="0" algn="ctr" eaLnBrk="1" hangingPunct="1">
              <a:buFont typeface="Calibri" pitchFamily="34" charset="0"/>
              <a:buNone/>
            </a:pPr>
            <a:endParaRPr lang="el-GR" altLang="el-GR" sz="3600" b="1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Font typeface="Calibri" pitchFamily="34" charset="0"/>
              <a:buNone/>
            </a:pPr>
            <a:r>
              <a:rPr lang="el-GR" altLang="el-GR" sz="3600" dirty="0" smtClean="0">
                <a:solidFill>
                  <a:srgbClr val="1D71B8"/>
                </a:solidFill>
                <a:latin typeface="Helvetica"/>
                <a:ea typeface="Helvetica"/>
                <a:cs typeface="Helvetica"/>
              </a:rPr>
              <a:t>Εύη </a:t>
            </a:r>
            <a:r>
              <a:rPr lang="el-GR" altLang="el-GR" sz="3600" dirty="0" err="1" smtClean="0">
                <a:solidFill>
                  <a:srgbClr val="1D71B8"/>
                </a:solidFill>
                <a:latin typeface="Helvetica"/>
                <a:ea typeface="Helvetica"/>
                <a:cs typeface="Helvetica"/>
              </a:rPr>
              <a:t>Τζανακάκη</a:t>
            </a:r>
            <a:endParaRPr lang="el-GR" altLang="el-GR" sz="3600" dirty="0" smtClean="0">
              <a:solidFill>
                <a:srgbClr val="1D71B8"/>
              </a:solidFill>
              <a:latin typeface="Helvetica"/>
              <a:ea typeface="Helvetica"/>
              <a:cs typeface="Helvetica"/>
            </a:endParaRPr>
          </a:p>
          <a:p>
            <a:pPr marL="0" indent="0" algn="ctr" eaLnBrk="1" hangingPunct="1">
              <a:buFont typeface="Calibri" pitchFamily="34" charset="0"/>
              <a:buNone/>
            </a:pPr>
            <a:r>
              <a:rPr lang="en-US" altLang="el-GR" sz="3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  <a:hlinkClick r:id="rId2"/>
              </a:rPr>
              <a:t>etzanak@cres.gr</a:t>
            </a:r>
            <a:r>
              <a:rPr lang="en-US" altLang="el-GR" sz="3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altLang="el-GR" sz="3600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775" y="1712913"/>
            <a:ext cx="8569325" cy="4764087"/>
          </a:xfrm>
        </p:spPr>
        <p:txBody>
          <a:bodyPr/>
          <a:lstStyle/>
          <a:p>
            <a:pPr marL="0" indent="0" algn="just" eaLnBrk="1" hangingPunct="1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l-GR" b="1" u="sng" dirty="0" smtClean="0">
                <a:solidFill>
                  <a:srgbClr val="17365D"/>
                </a:solidFill>
                <a:latin typeface="Cambria" pitchFamily="18" charset="0"/>
              </a:rPr>
              <a:t>Ποια είναι τα βήματα στην κατεύθυνση αυτή;</a:t>
            </a:r>
            <a:endParaRPr lang="en-GB" sz="2400" dirty="0" smtClean="0">
              <a:solidFill>
                <a:srgbClr val="17365D"/>
              </a:solidFill>
              <a:latin typeface="Cambria" pitchFamily="18" charset="0"/>
            </a:endParaRPr>
          </a:p>
          <a:p>
            <a:pPr marL="361950" indent="-361950" algn="just" eaLnBrk="1" hangingPunct="1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l-GR" sz="2400" dirty="0" smtClean="0">
                <a:solidFill>
                  <a:srgbClr val="17365D"/>
                </a:solidFill>
                <a:latin typeface="Cambria" pitchFamily="18" charset="0"/>
              </a:rPr>
              <a:t>Σχέδια Δράσης, στόχοι, προγραμματισμός</a:t>
            </a:r>
          </a:p>
          <a:p>
            <a:pPr marL="361950" indent="-361950" algn="just" eaLnBrk="1" hangingPunct="1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l-GR" sz="2400" dirty="0" smtClean="0">
                <a:solidFill>
                  <a:srgbClr val="17365D"/>
                </a:solidFill>
                <a:latin typeface="Cambria" pitchFamily="18" charset="0"/>
              </a:rPr>
              <a:t>Ενεργειακή καταγραφή/διάγνωση</a:t>
            </a:r>
          </a:p>
          <a:p>
            <a:pPr marL="361950" indent="-361950" algn="just" eaLnBrk="1" hangingPunct="1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l-GR" sz="2400" dirty="0" smtClean="0">
                <a:solidFill>
                  <a:srgbClr val="17365D"/>
                </a:solidFill>
                <a:latin typeface="Cambria" pitchFamily="18" charset="0"/>
              </a:rPr>
              <a:t>Σχεδιασμός/ωρίμανση μελετών: προδιαγραφές, τεχνικές λύσεις</a:t>
            </a:r>
          </a:p>
          <a:p>
            <a:pPr marL="361950" indent="-361950" algn="just" eaLnBrk="1" hangingPunct="1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l-GR" sz="2400" dirty="0" smtClean="0">
                <a:solidFill>
                  <a:srgbClr val="17365D"/>
                </a:solidFill>
                <a:latin typeface="Cambria" pitchFamily="18" charset="0"/>
              </a:rPr>
              <a:t>Αναζήτηση πόρων (χρηματοδοτικά προγράμματα)</a:t>
            </a:r>
          </a:p>
          <a:p>
            <a:pPr marL="361950" indent="-361950" algn="just" eaLnBrk="1" hangingPunct="1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l-GR" sz="2400" dirty="0" smtClean="0">
                <a:solidFill>
                  <a:srgbClr val="17365D"/>
                </a:solidFill>
                <a:latin typeface="Cambria" pitchFamily="18" charset="0"/>
              </a:rPr>
              <a:t>Αναζήτηση πόρων (εναλλακτικές δυνατότητες)</a:t>
            </a:r>
          </a:p>
          <a:p>
            <a:pPr marL="361950" indent="-361950" algn="just" eaLnBrk="1" hangingPunct="1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l-GR" sz="2400" dirty="0" smtClean="0">
                <a:solidFill>
                  <a:srgbClr val="17365D"/>
                </a:solidFill>
                <a:latin typeface="Cambria" pitchFamily="18" charset="0"/>
              </a:rPr>
              <a:t>Πολιτικές αποφάσεις</a:t>
            </a:r>
          </a:p>
          <a:p>
            <a:pPr marL="361950" indent="-361950" algn="just" eaLnBrk="1" hangingPunct="1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l-GR" sz="2400" dirty="0" smtClean="0">
                <a:solidFill>
                  <a:srgbClr val="17365D"/>
                </a:solidFill>
                <a:latin typeface="Cambria" pitchFamily="18" charset="0"/>
              </a:rPr>
              <a:t>Διαδικασίες προκήρυξης, υλοποίηση</a:t>
            </a:r>
          </a:p>
          <a:p>
            <a:pPr marL="361950" indent="-361950" algn="just" eaLnBrk="1" hangingPunct="1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l-GR" sz="2400" dirty="0" smtClean="0">
                <a:solidFill>
                  <a:srgbClr val="17365D"/>
                </a:solidFill>
                <a:latin typeface="Cambria" pitchFamily="18" charset="0"/>
              </a:rPr>
              <a:t>Παρακολούθηση, καταγραφή, λειτουργία </a:t>
            </a:r>
          </a:p>
          <a:p>
            <a:pPr marL="361950" indent="-361950" algn="just" eaLnBrk="1" hangingPunct="1">
              <a:spcAft>
                <a:spcPts val="600"/>
              </a:spcAft>
              <a:buFontTx/>
              <a:buAutoNum type="arabicPeriod"/>
              <a:defRPr/>
            </a:pPr>
            <a:endParaRPr lang="el-GR" sz="2400" dirty="0" smtClean="0">
              <a:solidFill>
                <a:srgbClr val="17365D"/>
              </a:solidFill>
              <a:latin typeface="Cambria" pitchFamily="18" charset="0"/>
            </a:endParaRPr>
          </a:p>
          <a:p>
            <a:pPr marL="361950" indent="-361950" algn="just" eaLnBrk="1" hangingPunct="1">
              <a:spcAft>
                <a:spcPts val="600"/>
              </a:spcAft>
              <a:buFontTx/>
              <a:buAutoNum type="arabicPeriod"/>
              <a:defRPr/>
            </a:pPr>
            <a:endParaRPr lang="de-AT" sz="2400" dirty="0" smtClean="0">
              <a:solidFill>
                <a:srgbClr val="17365D"/>
              </a:solidFill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1638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Ενεργειακή αναβάθμιση κτιρίων σε </a:t>
            </a:r>
            <a:r>
              <a:rPr lang="en-US" altLang="el-GR" dirty="0" err="1" smtClean="0"/>
              <a:t>nZEB</a:t>
            </a:r>
            <a:r>
              <a:rPr lang="en-US" altLang="el-GR" dirty="0" smtClean="0"/>
              <a:t> </a:t>
            </a:r>
            <a:r>
              <a:rPr lang="el-GR" altLang="el-GR" dirty="0" smtClean="0"/>
              <a:t>στην Τοπική Αυτοδιοίκηση</a:t>
            </a:r>
            <a:endParaRPr lang="de-AT" alt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Inhaltsplatzhalter 2"/>
          <p:cNvSpPr>
            <a:spLocks noGrp="1"/>
          </p:cNvSpPr>
          <p:nvPr>
            <p:ph idx="1"/>
          </p:nvPr>
        </p:nvSpPr>
        <p:spPr>
          <a:xfrm>
            <a:off x="574675" y="1837323"/>
            <a:ext cx="6816725" cy="4032250"/>
          </a:xfrm>
        </p:spPr>
        <p:txBody>
          <a:bodyPr/>
          <a:lstStyle/>
          <a:p>
            <a:pPr marL="457200" indent="-457200" eaLnBrk="1" hangingPunct="1">
              <a:buFontTx/>
              <a:buChar char="•"/>
            </a:pPr>
            <a:r>
              <a:rPr lang="el-GR" altLang="el-GR" dirty="0" smtClean="0">
                <a:latin typeface="Cambria" pitchFamily="18" charset="0"/>
                <a:cs typeface="Arial" pitchFamily="34" charset="0"/>
              </a:rPr>
              <a:t>Θεσμικό πλαίσιο</a:t>
            </a:r>
          </a:p>
          <a:p>
            <a:pPr marL="457200" indent="-457200" eaLnBrk="1" hangingPunct="1">
              <a:buFontTx/>
              <a:buChar char="•"/>
            </a:pPr>
            <a:r>
              <a:rPr lang="el-GR" altLang="el-GR" dirty="0" smtClean="0">
                <a:latin typeface="Cambria" pitchFamily="18" charset="0"/>
                <a:cs typeface="Arial" pitchFamily="34" charset="0"/>
              </a:rPr>
              <a:t>Διαδικασίες</a:t>
            </a:r>
          </a:p>
          <a:p>
            <a:pPr marL="457200" indent="-457200" eaLnBrk="1" hangingPunct="1">
              <a:buFontTx/>
              <a:buChar char="•"/>
            </a:pPr>
            <a:r>
              <a:rPr lang="el-GR" altLang="el-GR" dirty="0" smtClean="0">
                <a:latin typeface="Cambria" pitchFamily="18" charset="0"/>
                <a:cs typeface="Arial" pitchFamily="34" charset="0"/>
              </a:rPr>
              <a:t>Διαθέσιμοι πόροι</a:t>
            </a:r>
          </a:p>
          <a:p>
            <a:pPr marL="457200" indent="-457200" eaLnBrk="1" hangingPunct="1">
              <a:buFontTx/>
              <a:buChar char="•"/>
            </a:pPr>
            <a:r>
              <a:rPr lang="el-GR" altLang="el-GR" dirty="0" smtClean="0">
                <a:latin typeface="Cambria" pitchFamily="18" charset="0"/>
                <a:cs typeface="Arial" pitchFamily="34" charset="0"/>
              </a:rPr>
              <a:t>Χαρακτηριστικά του τόπου</a:t>
            </a:r>
          </a:p>
          <a:p>
            <a:pPr marL="457200" indent="-457200" eaLnBrk="1" hangingPunct="1">
              <a:buFontTx/>
              <a:buChar char="•"/>
            </a:pPr>
            <a:r>
              <a:rPr lang="el-GR" altLang="el-GR" dirty="0" smtClean="0">
                <a:latin typeface="Cambria" pitchFamily="18" charset="0"/>
                <a:cs typeface="Arial" pitchFamily="34" charset="0"/>
              </a:rPr>
              <a:t>Χρήσεις και χαρακτηριστικά κτιρίων</a:t>
            </a:r>
          </a:p>
          <a:p>
            <a:pPr marL="457200" indent="-457200" eaLnBrk="1" hangingPunct="1">
              <a:buFontTx/>
              <a:buChar char="•"/>
            </a:pPr>
            <a:r>
              <a:rPr lang="el-GR" altLang="el-GR" dirty="0" smtClean="0">
                <a:latin typeface="Cambria" pitchFamily="18" charset="0"/>
                <a:cs typeface="Arial" pitchFamily="34" charset="0"/>
              </a:rPr>
              <a:t>Οικονομική αποδοτικότητα</a:t>
            </a:r>
          </a:p>
          <a:p>
            <a:pPr marL="457200" indent="-457200" eaLnBrk="1" hangingPunct="1">
              <a:buFontTx/>
              <a:buChar char="•"/>
            </a:pPr>
            <a:r>
              <a:rPr lang="el-GR" altLang="el-GR" dirty="0" smtClean="0">
                <a:latin typeface="Cambria" pitchFamily="18" charset="0"/>
                <a:cs typeface="Arial" pitchFamily="34" charset="0"/>
              </a:rPr>
              <a:t>Εκπαίδευση επαγγελματιών</a:t>
            </a:r>
            <a:endParaRPr lang="en-GB" altLang="el-GR" dirty="0" smtClean="0">
              <a:latin typeface="Cambria" pitchFamily="18" charset="0"/>
              <a:cs typeface="Arial" pitchFamily="34" charset="0"/>
            </a:endParaRPr>
          </a:p>
          <a:p>
            <a:pPr marL="457200" indent="-457200" eaLnBrk="1" hangingPunct="1">
              <a:buFontTx/>
              <a:buChar char="•"/>
            </a:pPr>
            <a:r>
              <a:rPr lang="el-GR" altLang="el-GR" dirty="0" smtClean="0">
                <a:latin typeface="Cambria" pitchFamily="18" charset="0"/>
                <a:cs typeface="Arial" pitchFamily="34" charset="0"/>
              </a:rPr>
              <a:t>Συμπεριφορά του χρήστη</a:t>
            </a:r>
            <a:endParaRPr lang="en-GB" altLang="el-GR" dirty="0" smtClean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21507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898525"/>
            <a:ext cx="8229600" cy="762000"/>
          </a:xfrm>
        </p:spPr>
        <p:txBody>
          <a:bodyPr/>
          <a:lstStyle/>
          <a:p>
            <a:pPr eaLnBrk="1" hangingPunct="1"/>
            <a:r>
              <a:rPr lang="el-GR" altLang="el-GR" smtClean="0"/>
              <a:t>Συνθήκες που επηρεάζουν τις αποφάσεις και λύσεις για </a:t>
            </a:r>
            <a:r>
              <a:rPr lang="en-GB" altLang="el-GR" smtClean="0"/>
              <a:t>nZEBs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53238" y="6432550"/>
            <a:ext cx="2133600" cy="288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8BE46227-C494-4BCF-9426-BD74540204DD}" type="slidenum">
              <a:rPr lang="de-DE" altLang="de-DE" sz="1400" smtClean="0">
                <a:solidFill>
                  <a:schemeClr val="tx1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de-DE" altLang="de-DE" sz="1400" smtClean="0">
              <a:solidFill>
                <a:schemeClr val="tx1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700213"/>
            <a:ext cx="8229600" cy="3851275"/>
          </a:xfrm>
        </p:spPr>
        <p:txBody>
          <a:bodyPr/>
          <a:lstStyle/>
          <a:p>
            <a:pPr>
              <a:buFontTx/>
              <a:buChar char="•"/>
            </a:pPr>
            <a:r>
              <a:rPr lang="el-GR" altLang="de-DE" sz="2400" dirty="0" smtClean="0">
                <a:latin typeface="Cambria" pitchFamily="18" charset="0"/>
                <a:cs typeface="Arial" pitchFamily="34" charset="0"/>
              </a:rPr>
              <a:t>Βέλτιστος συνδυασμός σχεδιασμού και τεχνολογιών</a:t>
            </a:r>
          </a:p>
          <a:p>
            <a:pPr>
              <a:buFontTx/>
              <a:buChar char="•"/>
            </a:pPr>
            <a:r>
              <a:rPr lang="el-GR" altLang="de-DE" sz="2400" dirty="0" smtClean="0">
                <a:latin typeface="Cambria" pitchFamily="18" charset="0"/>
                <a:cs typeface="Arial" pitchFamily="34" charset="0"/>
              </a:rPr>
              <a:t>Κόστος και οικονομική αποδοτικότητα</a:t>
            </a:r>
          </a:p>
          <a:p>
            <a:pPr>
              <a:buFontTx/>
              <a:buChar char="•"/>
            </a:pPr>
            <a:r>
              <a:rPr lang="el-GR" altLang="de-DE" sz="2400" dirty="0" smtClean="0">
                <a:latin typeface="Cambria" pitchFamily="18" charset="0"/>
                <a:cs typeface="Arial" pitchFamily="34" charset="0"/>
              </a:rPr>
              <a:t>Κύκλος ζωής κτιρίου/τεχνολογιών</a:t>
            </a:r>
          </a:p>
          <a:p>
            <a:pPr>
              <a:buFontTx/>
              <a:buChar char="•"/>
            </a:pPr>
            <a:r>
              <a:rPr lang="el-GR" altLang="de-DE" sz="2400" dirty="0" smtClean="0">
                <a:latin typeface="Cambria" pitchFamily="18" charset="0"/>
                <a:cs typeface="Arial" pitchFamily="34" charset="0"/>
              </a:rPr>
              <a:t>Αρχική επένδυση, διαθέσιμα κεφάλαια, εναλλακτικές χρηματοδοτήσεις</a:t>
            </a:r>
          </a:p>
          <a:p>
            <a:pPr>
              <a:buFontTx/>
              <a:buChar char="•"/>
            </a:pPr>
            <a:r>
              <a:rPr lang="el-GR" altLang="de-DE" sz="2400" dirty="0" smtClean="0">
                <a:latin typeface="Cambria" pitchFamily="18" charset="0"/>
                <a:cs typeface="Arial" pitchFamily="34" charset="0"/>
              </a:rPr>
              <a:t>Εθνικοί/τοπικοί στόχοι και στρατηγικές</a:t>
            </a:r>
          </a:p>
          <a:p>
            <a:pPr>
              <a:buFontTx/>
              <a:buChar char="•"/>
            </a:pPr>
            <a:r>
              <a:rPr lang="el-GR" altLang="de-DE" sz="2400" dirty="0" err="1" smtClean="0">
                <a:latin typeface="Cambria" pitchFamily="18" charset="0"/>
                <a:cs typeface="Arial" pitchFamily="34" charset="0"/>
              </a:rPr>
              <a:t>Πολυεπίπεδες</a:t>
            </a:r>
            <a:r>
              <a:rPr lang="el-GR" altLang="de-DE" sz="2400" dirty="0" smtClean="0">
                <a:latin typeface="Cambria" pitchFamily="18" charset="0"/>
                <a:cs typeface="Arial" pitchFamily="34" charset="0"/>
              </a:rPr>
              <a:t> πολιτικές αποφάσεις</a:t>
            </a:r>
          </a:p>
          <a:p>
            <a:pPr>
              <a:buFontTx/>
              <a:buChar char="•"/>
            </a:pPr>
            <a:r>
              <a:rPr lang="el-GR" altLang="de-DE" sz="2400" dirty="0" smtClean="0">
                <a:latin typeface="Cambria" pitchFamily="18" charset="0"/>
                <a:cs typeface="Arial" pitchFamily="34" charset="0"/>
              </a:rPr>
              <a:t>Οικονομική/κοινωνική διάσταση ενεργειακής αναβάθμισης και αντιμετώπιση της ενεργειακής φτώχιας</a:t>
            </a:r>
          </a:p>
          <a:p>
            <a:pPr>
              <a:buFontTx/>
              <a:buChar char="•"/>
            </a:pPr>
            <a:endParaRPr lang="el-GR" altLang="de-DE" sz="2400" dirty="0" smtClean="0">
              <a:latin typeface="Cambria" pitchFamily="18" charset="0"/>
              <a:cs typeface="Arial" pitchFamily="34" charset="0"/>
            </a:endParaRPr>
          </a:p>
          <a:p>
            <a:pPr>
              <a:buFontTx/>
              <a:buChar char="•"/>
            </a:pPr>
            <a:endParaRPr lang="de-AT" altLang="de-DE" sz="2400" dirty="0" smtClean="0">
              <a:latin typeface="Cambria" pitchFamily="18" charset="0"/>
              <a:cs typeface="Arial" pitchFamily="34" charset="0"/>
            </a:endParaRPr>
          </a:p>
          <a:p>
            <a:pPr>
              <a:buFontTx/>
              <a:buChar char="•"/>
            </a:pPr>
            <a:endParaRPr lang="de-AT" altLang="de-DE" sz="2400" dirty="0" smtClean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22532" name="Titel 1"/>
          <p:cNvSpPr txBox="1">
            <a:spLocks/>
          </p:cNvSpPr>
          <p:nvPr/>
        </p:nvSpPr>
        <p:spPr bwMode="auto">
          <a:xfrm>
            <a:off x="1547813" y="544513"/>
            <a:ext cx="7283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rgbClr val="43434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3200" b="1" dirty="0" smtClean="0">
                <a:solidFill>
                  <a:srgbClr val="1D71B8"/>
                </a:solidFill>
                <a:latin typeface="Helvetica"/>
                <a:ea typeface="Helvetica"/>
                <a:cs typeface="Helvetica"/>
              </a:rPr>
              <a:t>Τεχνικά και οικονομικά στοιχεία</a:t>
            </a:r>
            <a:endParaRPr lang="de-AT" altLang="el-GR" sz="3200" b="1" dirty="0">
              <a:solidFill>
                <a:srgbClr val="1D71B8"/>
              </a:solidFill>
              <a:latin typeface="Helvetica"/>
              <a:ea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46150"/>
            <a:ext cx="3646487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7" t="28368" r="15286" b="2"/>
          <a:stretch>
            <a:fillRect/>
          </a:stretch>
        </p:blipFill>
        <p:spPr bwMode="auto">
          <a:xfrm>
            <a:off x="333375" y="2692400"/>
            <a:ext cx="3897313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410075"/>
            <a:ext cx="3522663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9" b="10786"/>
          <a:stretch>
            <a:fillRect/>
          </a:stretch>
        </p:blipFill>
        <p:spPr bwMode="auto">
          <a:xfrm>
            <a:off x="5108575" y="1477963"/>
            <a:ext cx="3489325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3937000"/>
            <a:ext cx="28067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Grafi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4184650"/>
            <a:ext cx="390048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itel 1"/>
          <p:cNvSpPr>
            <a:spLocks noGrp="1"/>
          </p:cNvSpPr>
          <p:nvPr>
            <p:ph type="title"/>
          </p:nvPr>
        </p:nvSpPr>
        <p:spPr>
          <a:xfrm>
            <a:off x="1403350" y="90488"/>
            <a:ext cx="7283450" cy="1096962"/>
          </a:xfrm>
        </p:spPr>
        <p:txBody>
          <a:bodyPr/>
          <a:lstStyle/>
          <a:p>
            <a:pPr eaLnBrk="1" hangingPunct="1"/>
            <a:r>
              <a:rPr lang="el-GR" altLang="el-GR" smtClean="0"/>
              <a:t>Υπάρχει βέλτιστη τεχνική λύση;</a:t>
            </a:r>
            <a:endParaRPr lang="de-AT" altLang="el-GR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Μείγμα τεχνικών λύσεων</a:t>
            </a:r>
            <a:endParaRPr lang="en-GB" altLang="el-GR" dirty="0" smtClean="0"/>
          </a:p>
        </p:txBody>
      </p:sp>
      <p:pic>
        <p:nvPicPr>
          <p:cNvPr id="20483" name="Inhaltsplatzhalter 5" descr="Erneuerba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6505575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5013325"/>
            <a:ext cx="208756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3213100"/>
            <a:ext cx="31781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Inhaltsplatzhalter 13"/>
          <p:cNvSpPr>
            <a:spLocks noGrp="1"/>
          </p:cNvSpPr>
          <p:nvPr>
            <p:ph idx="1"/>
          </p:nvPr>
        </p:nvSpPr>
        <p:spPr>
          <a:xfrm>
            <a:off x="250825" y="1628775"/>
            <a:ext cx="8569325" cy="4522788"/>
          </a:xfrm>
          <a:solidFill>
            <a:schemeClr val="bg1">
              <a:alpha val="67058"/>
            </a:schemeClr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el-GR" altLang="el-GR" dirty="0" smtClean="0">
                <a:latin typeface="Cambria" pitchFamily="18" charset="0"/>
                <a:cs typeface="Arial" pitchFamily="34" charset="0"/>
              </a:rPr>
              <a:t>Ενεργειακά αποδοτικό κτιριακό κέλυφος </a:t>
            </a:r>
            <a:endParaRPr lang="en-GB" altLang="el-GR" dirty="0" smtClean="0">
              <a:latin typeface="Cambria" pitchFamily="18" charset="0"/>
              <a:cs typeface="Arial" pitchFamily="34" charset="0"/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l-GR" altLang="el-GR" dirty="0" smtClean="0">
                <a:latin typeface="Cambria" pitchFamily="18" charset="0"/>
                <a:cs typeface="Arial" pitchFamily="34" charset="0"/>
              </a:rPr>
              <a:t>Παθητικά ηλιακά συστήματα και ανάκτηση θερμότητας</a:t>
            </a:r>
            <a:endParaRPr lang="en-GB" altLang="el-GR" dirty="0" smtClean="0">
              <a:latin typeface="Cambria" pitchFamily="18" charset="0"/>
              <a:cs typeface="Arial" pitchFamily="34" charset="0"/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l-GR" altLang="el-GR" dirty="0" smtClean="0">
                <a:latin typeface="Cambria" pitchFamily="18" charset="0"/>
                <a:cs typeface="Arial" pitchFamily="34" charset="0"/>
              </a:rPr>
              <a:t>Φυσικός δροσισμός</a:t>
            </a:r>
            <a:endParaRPr lang="en-GB" altLang="el-GR" dirty="0" smtClean="0">
              <a:latin typeface="Cambria" pitchFamily="18" charset="0"/>
              <a:cs typeface="Arial" pitchFamily="34" charset="0"/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l-GR" altLang="el-GR" dirty="0" smtClean="0">
                <a:latin typeface="Cambria" pitchFamily="18" charset="0"/>
                <a:cs typeface="Arial" pitchFamily="34" charset="0"/>
              </a:rPr>
              <a:t>Ενεργειακά αποδοτικά Συστήματα ΗΜ</a:t>
            </a:r>
            <a:endParaRPr lang="en-GB" altLang="el-GR" dirty="0" smtClean="0">
              <a:latin typeface="Cambria" pitchFamily="18" charset="0"/>
              <a:cs typeface="Arial" pitchFamily="34" charset="0"/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l-GR" altLang="el-GR" dirty="0" smtClean="0">
                <a:latin typeface="Cambria" pitchFamily="18" charset="0"/>
                <a:cs typeface="Arial" pitchFamily="34" charset="0"/>
              </a:rPr>
              <a:t>Παραγωγή ενέργειας από ΑΠΕ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l-GR" altLang="el-GR" dirty="0" smtClean="0">
                <a:latin typeface="Cambria" pitchFamily="18" charset="0"/>
                <a:cs typeface="Arial" pitchFamily="34" charset="0"/>
              </a:rPr>
              <a:t>Μικροκλίμα</a:t>
            </a:r>
            <a:endParaRPr lang="en-GB" altLang="el-GR" dirty="0" smtClean="0"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2430463"/>
            <a:ext cx="4498975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01" b="19112"/>
          <a:stretch>
            <a:fillRect/>
          </a:stretch>
        </p:blipFill>
        <p:spPr bwMode="auto">
          <a:xfrm>
            <a:off x="3492500" y="1268413"/>
            <a:ext cx="2128838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HATZOPOULOU LIBRARY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2" r="11140"/>
          <a:stretch>
            <a:fillRect/>
          </a:stretch>
        </p:blipFill>
        <p:spPr bwMode="auto">
          <a:xfrm>
            <a:off x="0" y="1052513"/>
            <a:ext cx="4217988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el 2"/>
          <p:cNvSpPr txBox="1">
            <a:spLocks/>
          </p:cNvSpPr>
          <p:nvPr/>
        </p:nvSpPr>
        <p:spPr bwMode="auto">
          <a:xfrm>
            <a:off x="4697413" y="1412875"/>
            <a:ext cx="4195762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l-GR" sz="2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Δημοτική Βιβλιοθήκη, Λουτράκι </a:t>
            </a:r>
            <a:r>
              <a:rPr lang="en-US" sz="2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l-GR" sz="20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Ενεργειακή αναβάθμιση και </a:t>
            </a:r>
            <a:r>
              <a:rPr lang="el-GR" sz="20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προσθήκη</a:t>
            </a:r>
            <a:r>
              <a:rPr lang="el-GR" sz="20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l-GR" sz="20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de-DE" sz="2000" b="1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702" name="Title 1"/>
          <p:cNvSpPr>
            <a:spLocks noGrp="1"/>
          </p:cNvSpPr>
          <p:nvPr>
            <p:ph type="title"/>
          </p:nvPr>
        </p:nvSpPr>
        <p:spPr>
          <a:xfrm>
            <a:off x="457200" y="378829"/>
            <a:ext cx="8297863" cy="762000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Παραδείγματα</a:t>
            </a:r>
            <a:endParaRPr lang="en-GB" altLang="el-GR" dirty="0" smtClean="0"/>
          </a:p>
        </p:txBody>
      </p:sp>
      <p:graphicFrame>
        <p:nvGraphicFramePr>
          <p:cNvPr id="11" name="Group 114"/>
          <p:cNvGraphicFramePr>
            <a:graphicFrameLocks noGrp="1"/>
          </p:cNvGraphicFramePr>
          <p:nvPr/>
        </p:nvGraphicFramePr>
        <p:xfrm>
          <a:off x="179512" y="3717032"/>
          <a:ext cx="3888432" cy="2654300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333399">
                        <a:tint val="50000"/>
                        <a:satMod val="300000"/>
                      </a:srgbClr>
                    </a:gs>
                    <a:gs pos="35000">
                      <a:srgbClr val="333399">
                        <a:tint val="37000"/>
                        <a:satMod val="300000"/>
                      </a:srgbClr>
                    </a:gs>
                    <a:gs pos="100000">
                      <a:srgbClr val="33339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944216"/>
                <a:gridCol w="1944216"/>
              </a:tblGrid>
              <a:tr h="3779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Ενεργειακή</a:t>
                      </a:r>
                      <a:r>
                        <a:rPr lang="el-GR" sz="16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ζήτηση για θέρμανση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1,36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A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kWh/m² 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Ενεργειακή</a:t>
                      </a:r>
                      <a:r>
                        <a:rPr lang="el-GR" sz="16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ζήτηση για ψύξη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l-GR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57,68</a:t>
                      </a:r>
                      <a:r>
                        <a:rPr lang="de-AT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kumimoji="0" lang="de-A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kWh/m² 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AT" sz="16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32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Εξοικονόμηση</a:t>
                      </a:r>
                      <a:r>
                        <a:rPr lang="el-GR" sz="16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ενέργειας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91% </a:t>
                      </a: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Θέρμανση</a:t>
                      </a:r>
                      <a:endParaRPr lang="en-US" sz="16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41% </a:t>
                      </a: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Ψύξψη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32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Γεωθερμικές</a:t>
                      </a:r>
                      <a:r>
                        <a:rPr lang="el-GR" sz="16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αντλίες θερμότητας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l-GR" sz="16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kW</a:t>
                      </a:r>
                      <a:r>
                        <a:rPr lang="en-US" sz="1600" b="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600" b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θέρμανση</a:t>
                      </a:r>
                      <a:endParaRPr lang="de-AT" sz="1600" b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l-GR" sz="16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kumimoji="0" lang="de-AT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kW </a:t>
                      </a:r>
                      <a:r>
                        <a:rPr kumimoji="0" lang="el-GR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ψύξη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Group 114"/>
          <p:cNvGraphicFramePr>
            <a:graphicFrameLocks noGrp="1"/>
          </p:cNvGraphicFramePr>
          <p:nvPr/>
        </p:nvGraphicFramePr>
        <p:xfrm>
          <a:off x="4394200" y="5445224"/>
          <a:ext cx="4498975" cy="1215644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333399">
                        <a:tint val="50000"/>
                        <a:satMod val="300000"/>
                      </a:srgbClr>
                    </a:gs>
                    <a:gs pos="35000">
                      <a:srgbClr val="333399">
                        <a:tint val="37000"/>
                        <a:satMod val="300000"/>
                      </a:srgbClr>
                    </a:gs>
                    <a:gs pos="100000">
                      <a:srgbClr val="33339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225076"/>
                <a:gridCol w="3273899"/>
              </a:tblGrid>
              <a:tr h="83007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Κτιριακό κέλυφος</a:t>
                      </a:r>
                      <a:endParaRPr lang="el-GR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7800" indent="-1778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l-GR" sz="16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Αυξημένη θερμομόνωση</a:t>
                      </a:r>
                      <a:endParaRPr lang="en-US" sz="1600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177800" indent="-1778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l-GR" sz="16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Ηλιακός Τοίχος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Trombe</a:t>
                      </a:r>
                      <a:endParaRPr lang="en-US" sz="1600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177800" indent="-1778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l-GR" sz="16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Πράσινο</a:t>
                      </a:r>
                      <a:r>
                        <a:rPr lang="el-GR" sz="1600" kern="12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δώμα</a:t>
                      </a:r>
                      <a:endParaRPr lang="en-US" sz="1600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177800" indent="-1778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l-GR" sz="16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Εξωτερικά κινητά σκίαστρα</a:t>
                      </a:r>
                      <a:endParaRPr lang="el-GR" sz="1600" kern="12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2060575"/>
            <a:ext cx="40322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5" t="16824" r="16748" b="2991"/>
          <a:stretch>
            <a:fillRect/>
          </a:stretch>
        </p:blipFill>
        <p:spPr bwMode="auto">
          <a:xfrm>
            <a:off x="557213" y="1938338"/>
            <a:ext cx="20701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2"/>
          <p:cNvSpPr txBox="1">
            <a:spLocks/>
          </p:cNvSpPr>
          <p:nvPr/>
        </p:nvSpPr>
        <p:spPr bwMode="auto">
          <a:xfrm>
            <a:off x="2627313" y="1412875"/>
            <a:ext cx="6299200" cy="7477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l-GR" sz="2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Σχολικό Συγκρότημα </a:t>
            </a:r>
            <a:r>
              <a:rPr lang="el-GR" sz="20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οδού Κλεάνθους, Θεσσαλονίκη </a:t>
            </a:r>
            <a:r>
              <a:rPr lang="en-US" sz="2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l-GR" sz="20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Ενεργειακή αναβάθμιση με ΑΠΕ </a:t>
            </a:r>
            <a:endParaRPr lang="de-DE" sz="2000" dirty="0" smtClean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2" name="Group 114"/>
          <p:cNvGraphicFramePr>
            <a:graphicFrameLocks noGrp="1"/>
          </p:cNvGraphicFramePr>
          <p:nvPr/>
        </p:nvGraphicFramePr>
        <p:xfrm>
          <a:off x="107504" y="3872569"/>
          <a:ext cx="4824536" cy="2820667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333399">
                        <a:tint val="50000"/>
                        <a:satMod val="300000"/>
                      </a:srgbClr>
                    </a:gs>
                    <a:gs pos="35000">
                      <a:srgbClr val="333399">
                        <a:tint val="37000"/>
                        <a:satMod val="300000"/>
                      </a:srgbClr>
                    </a:gs>
                    <a:gs pos="100000">
                      <a:srgbClr val="33339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533423"/>
                <a:gridCol w="3291113"/>
              </a:tblGrid>
              <a:tr h="105536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Κτιριακό κέλυφος</a:t>
                      </a:r>
                      <a:endParaRPr lang="el-GR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7800" indent="-1778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l-GR" sz="16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Εξωτερική</a:t>
                      </a:r>
                      <a:r>
                        <a:rPr lang="el-GR" sz="1600" kern="12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θερμομόνωση</a:t>
                      </a:r>
                    </a:p>
                    <a:p>
                      <a:pPr marL="177800" indent="-1778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l-GR" sz="1600" kern="12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Αντικατάσταση παραθύρων</a:t>
                      </a:r>
                    </a:p>
                    <a:p>
                      <a:pPr marL="177800" indent="-1778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l-GR" sz="1600" kern="12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Εξωτερικά σκίαστρα</a:t>
                      </a:r>
                      <a:endParaRPr lang="en-US" sz="1600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93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ΗΜ εγκαταστάσεις</a:t>
                      </a:r>
                      <a:endParaRPr lang="el-GR" sz="1600" kern="12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7800" indent="-1778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l-GR" sz="16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Ενεργειακά αποδοτικό σύστημα φωτισμού</a:t>
                      </a:r>
                      <a:endParaRPr lang="en-US" sz="1600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177800" indent="-1778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BEMS</a:t>
                      </a:r>
                      <a:endParaRPr lang="el-GR" sz="1600" kern="12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3007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ΑΠΕ</a:t>
                      </a:r>
                      <a:endParaRPr lang="el-GR" sz="1600" kern="12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7800" indent="-1778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l-GR" sz="16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Γεωθερμική αντλία</a:t>
                      </a:r>
                      <a:endParaRPr lang="en-US" sz="1600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177800" indent="-1778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l-GR" sz="16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ΦΒ ενσωματωμένα στην οροφή</a:t>
                      </a:r>
                      <a:endParaRPr lang="el-GR" sz="1600" kern="12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Group 114"/>
          <p:cNvGraphicFramePr>
            <a:graphicFrameLocks noGrp="1"/>
          </p:cNvGraphicFramePr>
          <p:nvPr/>
        </p:nvGraphicFramePr>
        <p:xfrm>
          <a:off x="5309221" y="3438570"/>
          <a:ext cx="3528392" cy="3309112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333399">
                        <a:tint val="50000"/>
                        <a:satMod val="300000"/>
                      </a:srgbClr>
                    </a:gs>
                    <a:gs pos="35000">
                      <a:srgbClr val="333399">
                        <a:tint val="37000"/>
                        <a:satMod val="300000"/>
                      </a:srgbClr>
                    </a:gs>
                    <a:gs pos="100000">
                      <a:srgbClr val="33339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2016224"/>
                <a:gridCol w="1512168"/>
              </a:tblGrid>
              <a:tr h="66598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Ενεργειακή</a:t>
                      </a:r>
                      <a:r>
                        <a:rPr lang="el-GR" sz="16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ζήτηση για θέρμανση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20,25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A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kWh/m² 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Ενεργειακή</a:t>
                      </a:r>
                      <a:r>
                        <a:rPr lang="el-GR" sz="16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ζήτηση για ψύξη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2,30 </a:t>
                      </a:r>
                      <a:r>
                        <a:rPr kumimoji="0" lang="de-A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kWh/m² 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AT" sz="16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32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Ενεργειακή</a:t>
                      </a:r>
                      <a:r>
                        <a:rPr lang="el-GR" sz="16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ζήτηση </a:t>
                      </a:r>
                      <a:r>
                        <a:rPr lang="en-US" sz="16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l-GR" sz="16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για φωτισμός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19,50 kWh/m² 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32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Παραγωγή</a:t>
                      </a:r>
                      <a:r>
                        <a:rPr lang="el-GR" sz="16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ενέργειας από ΑΠΕ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26,85 </a:t>
                      </a:r>
                      <a:r>
                        <a:rPr lang="el-GR" sz="16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kW</a:t>
                      </a:r>
                      <a:r>
                        <a:rPr kumimoji="0" lang="de-A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h/m² </a:t>
                      </a:r>
                      <a:r>
                        <a:rPr kumimoji="0" lang="el-GR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για θέρμανση</a:t>
                      </a:r>
                      <a:endParaRPr lang="de-AT" sz="1600" b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32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Εξοικονόμηση ενέργειας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85%</a:t>
                      </a:r>
                      <a:endParaRPr lang="el-GR" sz="16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170" marR="90170" marT="46990" marB="46990"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78829"/>
            <a:ext cx="8297863" cy="762000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Παραδείγματα</a:t>
            </a:r>
            <a:endParaRPr lang="en-GB" altLang="el-GR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2195</TotalTime>
  <Words>1744</Words>
  <Application>Microsoft Office PowerPoint</Application>
  <PresentationFormat>Προβολή στην οθόνη (4:3)</PresentationFormat>
  <Paragraphs>358</Paragraphs>
  <Slides>27</Slides>
  <Notes>9</Notes>
  <HiddenSlides>2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37" baseType="lpstr">
      <vt:lpstr>Arial Unicode MS</vt:lpstr>
      <vt:lpstr>ＭＳ Ｐゴシック</vt:lpstr>
      <vt:lpstr>Arial</vt:lpstr>
      <vt:lpstr>Calibri</vt:lpstr>
      <vt:lpstr>Cambria</vt:lpstr>
      <vt:lpstr>Courier New</vt:lpstr>
      <vt:lpstr>Helvetica</vt:lpstr>
      <vt:lpstr>Lucida Sans</vt:lpstr>
      <vt:lpstr>Wingdings</vt:lpstr>
      <vt:lpstr>Office Theme</vt:lpstr>
      <vt:lpstr>«Ανακαινίσεις ΣΜΕΚ: Βήματα υλοποίησης,   πρακτικά εργαλεία, οικονομοτεχνικά στοιχεία Εύη Τζανακάκη Αρχιτέκτων Μηχανικός MSc Τμήμα Κτιρίων, Διεύθυνση Ενεργειακής Αποδοτικότητας </vt:lpstr>
      <vt:lpstr>Ενεργειακή αναβάθμιση κτιρίων σε nZEB στην Τοπική Αυτοδιοίκηση</vt:lpstr>
      <vt:lpstr>Ενεργειακή αναβάθμιση κτιρίων σε nZEB στην Τοπική Αυτοδιοίκηση</vt:lpstr>
      <vt:lpstr>Συνθήκες που επηρεάζουν τις αποφάσεις και λύσεις για nZEBs</vt:lpstr>
      <vt:lpstr>Παρουσίαση του PowerPoint</vt:lpstr>
      <vt:lpstr>Υπάρχει βέλτιστη τεχνική λύση;</vt:lpstr>
      <vt:lpstr>Μείγμα τεχνικών λύσεων</vt:lpstr>
      <vt:lpstr>Παραδείγματα</vt:lpstr>
      <vt:lpstr>Παραδείγματα</vt:lpstr>
      <vt:lpstr>Παραδείγματα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Παραδείγματα διερεύνησης</vt:lpstr>
      <vt:lpstr>Παραδείγματα διερεύνησης</vt:lpstr>
      <vt:lpstr>Παραδείγματα διερεύνησης</vt:lpstr>
      <vt:lpstr>Προβλήματα σε όλες τις φάσεις τις διαδικασίας (όχι μόνο στην Ελλάδα)</vt:lpstr>
      <vt:lpstr>Προβλήματα σε όλες τις φάσεις τις διαδικασίας (όχι μόνο στην Ελλάδα)</vt:lpstr>
      <vt:lpstr>Αποτελέσματα και οφέλη:  Τι έχει περάσει στους αρμόδιους και τι στη κοινή γνώμη; Που πρέπει να εστιάσουμε;</vt:lpstr>
      <vt:lpstr>και μια σκέψη ως αρχιτέκτων: τι κάνουμε όσο η Κλιματική Αλλαγή συνεχίζεται;</vt:lpstr>
      <vt:lpstr>Παρουσίαση του PowerPoint</vt:lpstr>
    </vt:vector>
  </TitlesOfParts>
  <Company>BRE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something</dc:title>
  <dc:creator>Jermaine Legg</dc:creator>
  <cp:lastModifiedBy>EVANGELIA GKLEZAKOU</cp:lastModifiedBy>
  <cp:revision>146</cp:revision>
  <dcterms:created xsi:type="dcterms:W3CDTF">2014-04-24T08:54:49Z</dcterms:created>
  <dcterms:modified xsi:type="dcterms:W3CDTF">2017-01-30T11:10:13Z</dcterms:modified>
</cp:coreProperties>
</file>