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21"/>
  </p:notesMasterIdLst>
  <p:sldIdLst>
    <p:sldId id="277" r:id="rId2"/>
    <p:sldId id="401" r:id="rId3"/>
    <p:sldId id="402" r:id="rId4"/>
    <p:sldId id="403" r:id="rId5"/>
    <p:sldId id="404" r:id="rId6"/>
    <p:sldId id="406" r:id="rId7"/>
    <p:sldId id="407" r:id="rId8"/>
    <p:sldId id="405" r:id="rId9"/>
    <p:sldId id="408" r:id="rId10"/>
    <p:sldId id="409" r:id="rId11"/>
    <p:sldId id="398" r:id="rId12"/>
    <p:sldId id="410" r:id="rId13"/>
    <p:sldId id="396" r:id="rId14"/>
    <p:sldId id="397" r:id="rId15"/>
    <p:sldId id="361" r:id="rId16"/>
    <p:sldId id="411" r:id="rId17"/>
    <p:sldId id="412" r:id="rId18"/>
    <p:sldId id="413" r:id="rId19"/>
    <p:sldId id="414" r:id="rId20"/>
  </p:sldIdLst>
  <p:sldSz cx="9144000" cy="6858000" type="screen4x3"/>
  <p:notesSz cx="6858000"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227"/>
    <a:srgbClr val="B6CE3E"/>
    <a:srgbClr val="DBD735"/>
    <a:srgbClr val="5BB628"/>
    <a:srgbClr val="4DADA8"/>
    <a:srgbClr val="B4CD3C"/>
    <a:srgbClr val="4AA6A2"/>
    <a:srgbClr val="5CAEB0"/>
    <a:srgbClr val="0040B4"/>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24" autoAdjust="0"/>
    <p:restoredTop sz="94737" autoAdjust="0"/>
  </p:normalViewPr>
  <p:slideViewPr>
    <p:cSldViewPr>
      <p:cViewPr varScale="1">
        <p:scale>
          <a:sx n="82" d="100"/>
          <a:sy n="82" d="100"/>
        </p:scale>
        <p:origin x="1022"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8" d="100"/>
          <a:sy n="58" d="100"/>
        </p:scale>
        <p:origin x="3240"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333333"/>
                </a:solidFill>
                <a:latin typeface="Calibri"/>
                <a:ea typeface="Calibri"/>
                <a:cs typeface="Calibri"/>
              </a:defRPr>
            </a:pPr>
            <a:r>
              <a:rPr lang="el-GR"/>
              <a:t>Κατανάλωση</a:t>
            </a:r>
            <a:r>
              <a:rPr lang="el-GR" baseline="0"/>
              <a:t> πρωτογενούς ενέργειας  </a:t>
            </a:r>
            <a:r>
              <a:rPr lang="en-US" baseline="0"/>
              <a:t>kWh/m</a:t>
            </a:r>
            <a:r>
              <a:rPr lang="en-US" baseline="30000"/>
              <a:t>2</a:t>
            </a:r>
            <a:r>
              <a:rPr lang="el-GR" baseline="0"/>
              <a:t> έτος</a:t>
            </a:r>
            <a:r>
              <a:rPr lang="en-US" baseline="0"/>
              <a:t> </a:t>
            </a:r>
            <a:endParaRPr lang="en-GB"/>
          </a:p>
        </c:rich>
      </c:tx>
      <c:layout>
        <c:manualLayout>
          <c:xMode val="edge"/>
          <c:yMode val="edge"/>
          <c:x val="0.17275318874545048"/>
          <c:y val="1.2010486463636666E-2"/>
        </c:manualLayout>
      </c:layout>
      <c:overlay val="0"/>
      <c:spPr>
        <a:noFill/>
        <a:ln w="25400">
          <a:noFill/>
        </a:ln>
      </c:spPr>
    </c:title>
    <c:autoTitleDeleted val="0"/>
    <c:plotArea>
      <c:layout>
        <c:manualLayout>
          <c:layoutTarget val="inner"/>
          <c:xMode val="edge"/>
          <c:yMode val="edge"/>
          <c:x val="0.28108330495670703"/>
          <c:y val="0.10471494623148268"/>
          <c:w val="0.65690605957546577"/>
          <c:h val="0.77886252562120906"/>
        </c:manualLayout>
      </c:layout>
      <c:barChart>
        <c:barDir val="bar"/>
        <c:grouping val="clustered"/>
        <c:varyColors val="0"/>
        <c:ser>
          <c:idx val="0"/>
          <c:order val="0"/>
          <c:tx>
            <c:strRef>
              <c:f>'[graphs 300516.xls]ΓΡΑΦΗΜΑΤΑ'!$L$3</c:f>
              <c:strCache>
                <c:ptCount val="1"/>
                <c:pt idx="0">
                  <c:v>Αρχική κατάσταση</c:v>
                </c:pt>
              </c:strCache>
            </c:strRef>
          </c:tx>
          <c:spPr>
            <a:solidFill>
              <a:srgbClr val="4F81BD"/>
            </a:solidFill>
            <a:ln w="25400">
              <a:noFill/>
            </a:ln>
          </c:spPr>
          <c:invertIfNegative val="0"/>
          <c:cat>
            <c:multiLvlStrRef>
              <c:f>'[graphs 300516.xls]ΓΡΑΦΗΜΑΤΑ'!$J$4:$K$15</c:f>
              <c:multiLvlStrCache>
                <c:ptCount val="12"/>
                <c:lvl>
                  <c:pt idx="0">
                    <c:v>Δημαρχείο</c:v>
                  </c:pt>
                  <c:pt idx="1">
                    <c:v>Κτήριο περιβάλλοντος</c:v>
                  </c:pt>
                  <c:pt idx="2">
                    <c:v>Βιβλιοθήκη</c:v>
                  </c:pt>
                  <c:pt idx="3">
                    <c:v>Δημοτικό σχπολείο</c:v>
                  </c:pt>
                  <c:pt idx="4">
                    <c:v>Πολιτιστικό Κέντρο</c:v>
                  </c:pt>
                  <c:pt idx="5">
                    <c:v>Δημαρχείο</c:v>
                  </c:pt>
                  <c:pt idx="6">
                    <c:v>Δημαρχείο</c:v>
                  </c:pt>
                  <c:pt idx="7">
                    <c:v>Kapitain Etxea</c:v>
                  </c:pt>
                  <c:pt idx="8">
                    <c:v>Lekuona</c:v>
                  </c:pt>
                  <c:pt idx="9">
                    <c:v>Μέγαρο Zanca</c:v>
                  </c:pt>
                  <c:pt idx="10">
                    <c:v>Πολιτιστικό Μέγαρο</c:v>
                  </c:pt>
                  <c:pt idx="11">
                    <c:v>Μέγαρο Satellite</c:v>
                  </c:pt>
                </c:lvl>
                <c:lvl>
                  <c:pt idx="0">
                    <c:v>Άλιμος Ελλάδα</c:v>
                  </c:pt>
                  <c:pt idx="3">
                    <c:v>Κοΐμπρα, Πορτογ.</c:v>
                  </c:pt>
                  <c:pt idx="6">
                    <c:v>Ερρεντερία Ισπανία</c:v>
                  </c:pt>
                  <c:pt idx="9">
                    <c:v>Μεσίνα Ιταλία</c:v>
                  </c:pt>
                </c:lvl>
              </c:multiLvlStrCache>
            </c:multiLvlStrRef>
          </c:cat>
          <c:val>
            <c:numRef>
              <c:f>'[graphs 300516.xls]ΓΡΑΦΗΜΑΤΑ'!$L$4:$L$15</c:f>
              <c:numCache>
                <c:formatCode>General</c:formatCode>
                <c:ptCount val="12"/>
                <c:pt idx="0" formatCode="#,##0_ ;[Red]\-#,##0\ ">
                  <c:v>296</c:v>
                </c:pt>
                <c:pt idx="1">
                  <c:v>281</c:v>
                </c:pt>
                <c:pt idx="2" formatCode="#,##0_ ;[Red]\-#,##0\ ">
                  <c:v>241</c:v>
                </c:pt>
                <c:pt idx="3">
                  <c:v>58</c:v>
                </c:pt>
                <c:pt idx="4" formatCode="#,##0_ ;[Red]\-#,##0\ ">
                  <c:v>124</c:v>
                </c:pt>
                <c:pt idx="5">
                  <c:v>130</c:v>
                </c:pt>
                <c:pt idx="6" formatCode="#,##0_ ;[Red]\-#,##0\ ">
                  <c:v>175</c:v>
                </c:pt>
                <c:pt idx="7">
                  <c:v>236</c:v>
                </c:pt>
                <c:pt idx="8" formatCode="#,##0_ ;[Red]\-#,##0\ ">
                  <c:v>196</c:v>
                </c:pt>
                <c:pt idx="9">
                  <c:v>470</c:v>
                </c:pt>
                <c:pt idx="10" formatCode="#,##0_ ;[Red]\-#,##0\ ">
                  <c:v>187</c:v>
                </c:pt>
                <c:pt idx="11">
                  <c:v>593</c:v>
                </c:pt>
              </c:numCache>
            </c:numRef>
          </c:val>
        </c:ser>
        <c:ser>
          <c:idx val="1"/>
          <c:order val="1"/>
          <c:tx>
            <c:strRef>
              <c:f>'[graphs 300516.xls]ΓΡΑΦΗΜΑΤΑ'!$M$3</c:f>
              <c:strCache>
                <c:ptCount val="1"/>
                <c:pt idx="0">
                  <c:v>Ανακαίνιση</c:v>
                </c:pt>
              </c:strCache>
            </c:strRef>
          </c:tx>
          <c:spPr>
            <a:solidFill>
              <a:srgbClr val="C0504D"/>
            </a:solidFill>
            <a:ln w="25400">
              <a:noFill/>
            </a:ln>
          </c:spPr>
          <c:invertIfNegative val="0"/>
          <c:cat>
            <c:multiLvlStrRef>
              <c:f>'[graphs 300516.xls]ΓΡΑΦΗΜΑΤΑ'!$J$4:$K$15</c:f>
              <c:multiLvlStrCache>
                <c:ptCount val="12"/>
                <c:lvl>
                  <c:pt idx="0">
                    <c:v>Δημαρχείο</c:v>
                  </c:pt>
                  <c:pt idx="1">
                    <c:v>Κτήριο περιβάλλοντος</c:v>
                  </c:pt>
                  <c:pt idx="2">
                    <c:v>Βιβλιοθήκη</c:v>
                  </c:pt>
                  <c:pt idx="3">
                    <c:v>Δημοτικό σχπολείο</c:v>
                  </c:pt>
                  <c:pt idx="4">
                    <c:v>Πολιτιστικό Κέντρο</c:v>
                  </c:pt>
                  <c:pt idx="5">
                    <c:v>Δημαρχείο</c:v>
                  </c:pt>
                  <c:pt idx="6">
                    <c:v>Δημαρχείο</c:v>
                  </c:pt>
                  <c:pt idx="7">
                    <c:v>Kapitain Etxea</c:v>
                  </c:pt>
                  <c:pt idx="8">
                    <c:v>Lekuona</c:v>
                  </c:pt>
                  <c:pt idx="9">
                    <c:v>Μέγαρο Zanca</c:v>
                  </c:pt>
                  <c:pt idx="10">
                    <c:v>Πολιτιστικό Μέγαρο</c:v>
                  </c:pt>
                  <c:pt idx="11">
                    <c:v>Μέγαρο Satellite</c:v>
                  </c:pt>
                </c:lvl>
                <c:lvl>
                  <c:pt idx="0">
                    <c:v>Άλιμος Ελλάδα</c:v>
                  </c:pt>
                  <c:pt idx="3">
                    <c:v>Κοΐμπρα, Πορτογ.</c:v>
                  </c:pt>
                  <c:pt idx="6">
                    <c:v>Ερρεντερία Ισπανία</c:v>
                  </c:pt>
                  <c:pt idx="9">
                    <c:v>Μεσίνα Ιταλία</c:v>
                  </c:pt>
                </c:lvl>
              </c:multiLvlStrCache>
            </c:multiLvlStrRef>
          </c:cat>
          <c:val>
            <c:numRef>
              <c:f>'[graphs 300516.xls]ΓΡΑΦΗΜΑΤΑ'!$M$4:$M$15</c:f>
              <c:numCache>
                <c:formatCode>General</c:formatCode>
                <c:ptCount val="12"/>
                <c:pt idx="0" formatCode="#,##0_ ;[Red]\-#,##0\ ">
                  <c:v>23</c:v>
                </c:pt>
                <c:pt idx="1">
                  <c:v>0</c:v>
                </c:pt>
                <c:pt idx="2" formatCode="#,##0_ ;[Red]\-#,##0\ ">
                  <c:v>30</c:v>
                </c:pt>
                <c:pt idx="3">
                  <c:v>1.4</c:v>
                </c:pt>
                <c:pt idx="4" formatCode="#,##0_ ;[Red]\-#,##0\ ">
                  <c:v>4</c:v>
                </c:pt>
                <c:pt idx="5">
                  <c:v>24</c:v>
                </c:pt>
                <c:pt idx="6" formatCode="#,##0_ ;[Red]\-#,##0\ ">
                  <c:v>97</c:v>
                </c:pt>
                <c:pt idx="7">
                  <c:v>159</c:v>
                </c:pt>
                <c:pt idx="8" formatCode="#,##0_ ;[Red]\-#,##0\ ">
                  <c:v>175</c:v>
                </c:pt>
                <c:pt idx="9">
                  <c:v>225</c:v>
                </c:pt>
                <c:pt idx="10" formatCode="#,##0_ ;[Red]\-#,##0\ ">
                  <c:v>133</c:v>
                </c:pt>
                <c:pt idx="11">
                  <c:v>187</c:v>
                </c:pt>
              </c:numCache>
            </c:numRef>
          </c:val>
        </c:ser>
        <c:dLbls>
          <c:showLegendKey val="0"/>
          <c:showVal val="0"/>
          <c:showCatName val="0"/>
          <c:showSerName val="0"/>
          <c:showPercent val="0"/>
          <c:showBubbleSize val="0"/>
        </c:dLbls>
        <c:gapWidth val="182"/>
        <c:axId val="372790072"/>
        <c:axId val="372784584"/>
      </c:barChart>
      <c:catAx>
        <c:axId val="372790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800" b="0" i="0" u="none" strike="noStrike" baseline="0">
                <a:solidFill>
                  <a:srgbClr val="333333"/>
                </a:solidFill>
                <a:latin typeface="Calibri"/>
                <a:ea typeface="Calibri"/>
                <a:cs typeface="Calibri"/>
              </a:defRPr>
            </a:pPr>
            <a:endParaRPr lang="el-GR"/>
          </a:p>
        </c:txPr>
        <c:crossAx val="372784584"/>
        <c:crosses val="autoZero"/>
        <c:auto val="1"/>
        <c:lblAlgn val="ctr"/>
        <c:lblOffset val="100"/>
        <c:noMultiLvlLbl val="0"/>
      </c:catAx>
      <c:valAx>
        <c:axId val="372784584"/>
        <c:scaling>
          <c:orientation val="minMax"/>
        </c:scaling>
        <c:delete val="0"/>
        <c:axPos val="b"/>
        <c:majorGridlines>
          <c:spPr>
            <a:ln w="9525" cap="flat" cmpd="sng" algn="ctr">
              <a:solidFill>
                <a:schemeClr val="tx1">
                  <a:lumMod val="15000"/>
                  <a:lumOff val="85000"/>
                </a:schemeClr>
              </a:solidFill>
              <a:round/>
            </a:ln>
            <a:effectLst/>
          </c:spPr>
        </c:majorGridlines>
        <c:numFmt formatCode="#,##0_ ;[Red]\-#,##0\ " sourceLinked="1"/>
        <c:majorTickMark val="none"/>
        <c:minorTickMark val="none"/>
        <c:tickLblPos val="nextTo"/>
        <c:spPr>
          <a:ln w="9525">
            <a:noFill/>
          </a:ln>
        </c:spPr>
        <c:txPr>
          <a:bodyPr rot="0" vert="horz"/>
          <a:lstStyle/>
          <a:p>
            <a:pPr>
              <a:defRPr sz="1200" b="1" i="0" u="none" strike="noStrike" baseline="0">
                <a:solidFill>
                  <a:srgbClr val="333333"/>
                </a:solidFill>
                <a:latin typeface="Calibri"/>
                <a:ea typeface="Calibri"/>
                <a:cs typeface="Calibri"/>
              </a:defRPr>
            </a:pPr>
            <a:endParaRPr lang="el-GR"/>
          </a:p>
        </c:txPr>
        <c:crossAx val="372790072"/>
        <c:crosses val="autoZero"/>
        <c:crossBetween val="between"/>
      </c:valAx>
      <c:spPr>
        <a:noFill/>
        <a:ln w="25400">
          <a:noFill/>
        </a:ln>
      </c:spPr>
    </c:plotArea>
    <c:legend>
      <c:legendPos val="r"/>
      <c:layout>
        <c:manualLayout>
          <c:xMode val="edge"/>
          <c:yMode val="edge"/>
          <c:x val="0.2049037945717232"/>
          <c:y val="0.94157052937522046"/>
          <c:w val="0.56509080668213119"/>
          <c:h val="3.6727928450806462E-2"/>
        </c:manualLayout>
      </c:layout>
      <c:overlay val="0"/>
      <c:spPr>
        <a:noFill/>
        <a:ln w="25400">
          <a:noFill/>
        </a:ln>
      </c:spPr>
      <c:txPr>
        <a:bodyPr/>
        <a:lstStyle/>
        <a:p>
          <a:pPr>
            <a:defRPr sz="1655" b="0" i="0" u="none" strike="noStrike" baseline="0">
              <a:solidFill>
                <a:srgbClr val="333333"/>
              </a:solidFill>
              <a:latin typeface="Calibri"/>
              <a:ea typeface="Calibri"/>
              <a:cs typeface="Calibri"/>
            </a:defRPr>
          </a:pPr>
          <a:endParaRPr lang="el-G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l-G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96332"/>
          </a:xfrm>
          <a:prstGeom prst="rect">
            <a:avLst/>
          </a:prstGeom>
        </p:spPr>
        <p:txBody>
          <a:bodyPr vert="horz" lIns="92519" tIns="46259" rIns="92519" bIns="46259" rtlCol="0"/>
          <a:lstStyle>
            <a:lvl1pPr algn="l">
              <a:defRPr sz="1200"/>
            </a:lvl1pPr>
          </a:lstStyle>
          <a:p>
            <a:endParaRPr lang="el-GR"/>
          </a:p>
        </p:txBody>
      </p:sp>
      <p:sp>
        <p:nvSpPr>
          <p:cNvPr id="3" name="2 - Θέση ημερομηνίας"/>
          <p:cNvSpPr>
            <a:spLocks noGrp="1"/>
          </p:cNvSpPr>
          <p:nvPr>
            <p:ph type="dt" idx="1"/>
          </p:nvPr>
        </p:nvSpPr>
        <p:spPr>
          <a:xfrm>
            <a:off x="3884614" y="0"/>
            <a:ext cx="2971800" cy="496332"/>
          </a:xfrm>
          <a:prstGeom prst="rect">
            <a:avLst/>
          </a:prstGeom>
        </p:spPr>
        <p:txBody>
          <a:bodyPr vert="horz" lIns="92519" tIns="46259" rIns="92519" bIns="46259" rtlCol="0"/>
          <a:lstStyle>
            <a:lvl1pPr algn="r">
              <a:defRPr sz="1200"/>
            </a:lvl1pPr>
          </a:lstStyle>
          <a:p>
            <a:fld id="{0DE40354-6BA9-4921-BEE8-EF4C32F65022}" type="datetimeFigureOut">
              <a:rPr lang="el-GR" smtClean="0"/>
              <a:pPr/>
              <a:t>10/02/2017</a:t>
            </a:fld>
            <a:endParaRPr lang="el-GR"/>
          </a:p>
        </p:txBody>
      </p:sp>
      <p:sp>
        <p:nvSpPr>
          <p:cNvPr id="4" name="3 - Θέση εικόνας διαφάνειας"/>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2519" tIns="46259" rIns="92519" bIns="46259" rtlCol="0" anchor="ctr"/>
          <a:lstStyle/>
          <a:p>
            <a:endParaRPr lang="el-GR"/>
          </a:p>
        </p:txBody>
      </p:sp>
      <p:sp>
        <p:nvSpPr>
          <p:cNvPr id="5" name="4 - Θέση σημειώσεων"/>
          <p:cNvSpPr>
            <a:spLocks noGrp="1"/>
          </p:cNvSpPr>
          <p:nvPr>
            <p:ph type="body" sz="quarter" idx="3"/>
          </p:nvPr>
        </p:nvSpPr>
        <p:spPr>
          <a:xfrm>
            <a:off x="685801" y="4715154"/>
            <a:ext cx="5486400" cy="4466987"/>
          </a:xfrm>
          <a:prstGeom prst="rect">
            <a:avLst/>
          </a:prstGeom>
        </p:spPr>
        <p:txBody>
          <a:bodyPr vert="horz" lIns="92519" tIns="46259" rIns="92519" bIns="46259"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428583"/>
            <a:ext cx="2971800" cy="496332"/>
          </a:xfrm>
          <a:prstGeom prst="rect">
            <a:avLst/>
          </a:prstGeom>
        </p:spPr>
        <p:txBody>
          <a:bodyPr vert="horz" lIns="92519" tIns="46259" rIns="92519" bIns="46259"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4" y="9428583"/>
            <a:ext cx="2971800" cy="496332"/>
          </a:xfrm>
          <a:prstGeom prst="rect">
            <a:avLst/>
          </a:prstGeom>
        </p:spPr>
        <p:txBody>
          <a:bodyPr vert="horz" lIns="92519" tIns="46259" rIns="92519" bIns="46259" rtlCol="0" anchor="b"/>
          <a:lstStyle>
            <a:lvl1pPr algn="r">
              <a:defRPr sz="1200"/>
            </a:lvl1pPr>
          </a:lstStyle>
          <a:p>
            <a:fld id="{CEBB95D0-09E8-4DB1-A58D-1F4ADE79B318}" type="slidenum">
              <a:rPr lang="el-GR" smtClean="0"/>
              <a:pPr/>
              <a:t>‹#›</a:t>
            </a:fld>
            <a:endParaRPr lang="el-GR"/>
          </a:p>
        </p:txBody>
      </p:sp>
    </p:spTree>
    <p:extLst>
      <p:ext uri="{BB962C8B-B14F-4D97-AF65-F5344CB8AC3E}">
        <p14:creationId xmlns:p14="http://schemas.microsoft.com/office/powerpoint/2010/main" val="136356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EBB95D0-09E8-4DB1-A58D-1F4ADE79B318}" type="slidenum">
              <a:rPr lang="el-GR" smtClean="0"/>
              <a:pPr/>
              <a:t>1</a:t>
            </a:fld>
            <a:endParaRPr lang="el-GR"/>
          </a:p>
        </p:txBody>
      </p:sp>
    </p:spTree>
    <p:extLst>
      <p:ext uri="{BB962C8B-B14F-4D97-AF65-F5344CB8AC3E}">
        <p14:creationId xmlns:p14="http://schemas.microsoft.com/office/powerpoint/2010/main" val="335823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Σύμφωνα με την Ευρωπαϊκή Οδηγία ΣΜΕΚ ορίζεται ως το κτήριο με πολύ υψηλή ενεργειακή απόδοση.  Η σχεδόν μηδενική ποσότητα ενέργειας που απαιτείται για την θέρμανση, ψύξη</a:t>
            </a:r>
            <a:r>
              <a:rPr lang="el-GR" dirty="0"/>
              <a:t> </a:t>
            </a:r>
            <a:r>
              <a:rPr lang="el-GR" dirty="0" smtClean="0"/>
              <a:t>και ΖΝΧ παρέχεται ως ένα μεγάλο βαθμό από ΑΠΕ.</a:t>
            </a:r>
          </a:p>
          <a:p>
            <a:endParaRPr lang="el-GR" dirty="0"/>
          </a:p>
        </p:txBody>
      </p:sp>
      <p:sp>
        <p:nvSpPr>
          <p:cNvPr id="4" name="Slide Number Placeholder 3"/>
          <p:cNvSpPr>
            <a:spLocks noGrp="1"/>
          </p:cNvSpPr>
          <p:nvPr>
            <p:ph type="sldNum" sz="quarter" idx="10"/>
          </p:nvPr>
        </p:nvSpPr>
        <p:spPr/>
        <p:txBody>
          <a:bodyPr/>
          <a:lstStyle/>
          <a:p>
            <a:fld id="{CEBB95D0-09E8-4DB1-A58D-1F4ADE79B318}" type="slidenum">
              <a:rPr lang="el-GR" smtClean="0"/>
              <a:pPr/>
              <a:t>4</a:t>
            </a:fld>
            <a:endParaRPr lang="el-GR"/>
          </a:p>
        </p:txBody>
      </p:sp>
    </p:spTree>
    <p:extLst>
      <p:ext uri="{BB962C8B-B14F-4D97-AF65-F5344CB8AC3E}">
        <p14:creationId xmlns:p14="http://schemas.microsoft.com/office/powerpoint/2010/main" val="84531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Αναμένεται ο σαφής ορισμός</a:t>
            </a:r>
            <a:r>
              <a:rPr lang="en-US" dirty="0"/>
              <a:t>:</a:t>
            </a:r>
            <a:r>
              <a:rPr lang="el-GR" dirty="0" smtClean="0"/>
              <a:t> προς το παρόν ο νόμος…. ορίζει το ΣΜΕΚ ως το κτήριο που έχει πολύ χαμηλή απαίτηση για θέρμανση, ψύξη, εξαερισμό, ζεστό νερό και φωτισμό και οι απαιτήσεις αυτές καλύπτονται ως ένα μεγάλο βαθμό με την χρήση των ανανεώσιμων πηγών ενέργειας.  </a:t>
            </a:r>
            <a:endParaRPr lang="en-US" dirty="0" smtClean="0"/>
          </a:p>
          <a:p>
            <a:r>
              <a:rPr lang="el-GR" dirty="0" smtClean="0"/>
              <a:t>Για να καλύψουμε την έλλειψη αυτή ακολουθήσαμε τον στόχο που είχε θέσει το έργο </a:t>
            </a:r>
            <a:r>
              <a:rPr lang="en-US" dirty="0" smtClean="0"/>
              <a:t>CERtuS </a:t>
            </a:r>
            <a:r>
              <a:rPr lang="el-GR" dirty="0" smtClean="0"/>
              <a:t>δηλαδή μείωση της ενεργειακής κατανάλωσης κατά 75% έως 80% μεγιστοποιώντας την συμβολή των ανανεώσιμων πηγών.</a:t>
            </a:r>
          </a:p>
          <a:p>
            <a:r>
              <a:rPr lang="el-GR" dirty="0" smtClean="0"/>
              <a:t>Ο στόχος του </a:t>
            </a:r>
            <a:r>
              <a:rPr lang="en-US" dirty="0" smtClean="0"/>
              <a:t>CERtuS </a:t>
            </a:r>
            <a:r>
              <a:rPr lang="el-GR" dirty="0" smtClean="0"/>
              <a:t>είναι φιλόδοξος και πιστεύουμε ότι οι λύσεις που διαμορφώθηκαν από ενεργειακής πλευράς θα ανταποκρίνονται στις απαιτήσεις του μελλοντικού Ορισμού ΣΜΕΚ.</a:t>
            </a:r>
            <a:endParaRPr lang="en-US" dirty="0" smtClean="0"/>
          </a:p>
          <a:p>
            <a:endParaRPr lang="en-US" dirty="0"/>
          </a:p>
          <a:p>
            <a:endParaRPr lang="en-US" dirty="0" smtClean="0"/>
          </a:p>
          <a:p>
            <a:endParaRPr lang="el-GR" dirty="0"/>
          </a:p>
        </p:txBody>
      </p:sp>
      <p:sp>
        <p:nvSpPr>
          <p:cNvPr id="4" name="Slide Number Placeholder 3"/>
          <p:cNvSpPr>
            <a:spLocks noGrp="1"/>
          </p:cNvSpPr>
          <p:nvPr>
            <p:ph type="sldNum" sz="quarter" idx="10"/>
          </p:nvPr>
        </p:nvSpPr>
        <p:spPr/>
        <p:txBody>
          <a:bodyPr/>
          <a:lstStyle/>
          <a:p>
            <a:fld id="{CEBB95D0-09E8-4DB1-A58D-1F4ADE79B318}" type="slidenum">
              <a:rPr lang="el-GR" smtClean="0"/>
              <a:pPr/>
              <a:t>11</a:t>
            </a:fld>
            <a:endParaRPr lang="el-GR"/>
          </a:p>
        </p:txBody>
      </p:sp>
    </p:spTree>
    <p:extLst>
      <p:ext uri="{BB962C8B-B14F-4D97-AF65-F5344CB8AC3E}">
        <p14:creationId xmlns:p14="http://schemas.microsoft.com/office/powerpoint/2010/main" val="1067459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Αναμένεται ο σαφής ορισμός</a:t>
            </a:r>
            <a:r>
              <a:rPr lang="en-US" dirty="0"/>
              <a:t>:</a:t>
            </a:r>
            <a:r>
              <a:rPr lang="el-GR" dirty="0" smtClean="0"/>
              <a:t> προς το παρόν ο νόμος…. ορίζει το ΣΜΕΚ ως το κτήριο που έχει πολύ χαμηλή απαίτηση για θέρμανση, ψύξη, εξαερισμό, ζεστό νερό και φωτισμό και οι απαιτήσεις αυτές καλύπτονται ως ένα μεγάλο βαθμό με την χρήση των ανανεώσιμων πηγών ενέργειας.  </a:t>
            </a:r>
            <a:endParaRPr lang="en-US" dirty="0" smtClean="0"/>
          </a:p>
          <a:p>
            <a:r>
              <a:rPr lang="el-GR" dirty="0" smtClean="0"/>
              <a:t>Για να καλύψουμε την έλλειψη αυτή ακολουθήσαμε τον στόχο που είχε θέσει το έργο </a:t>
            </a:r>
            <a:r>
              <a:rPr lang="en-US" dirty="0" smtClean="0"/>
              <a:t>CERtuS </a:t>
            </a:r>
            <a:r>
              <a:rPr lang="el-GR" dirty="0" smtClean="0"/>
              <a:t>δηλαδή μείωση της ενεργειακής κατανάλωσης κατά 75% έως 80% μεγιστοποιώντας την συμβολή των ανανεώσιμων πηγών.</a:t>
            </a:r>
          </a:p>
          <a:p>
            <a:r>
              <a:rPr lang="el-GR" dirty="0" smtClean="0"/>
              <a:t>Ο στόχος του </a:t>
            </a:r>
            <a:r>
              <a:rPr lang="en-US" dirty="0" smtClean="0"/>
              <a:t>CERtuS </a:t>
            </a:r>
            <a:r>
              <a:rPr lang="el-GR" dirty="0" smtClean="0"/>
              <a:t>είναι φιλόδοξος και πιστεύουμε ότι οι λύσεις που διαμορφώθηκαν από ενεργειακής πλευράς θα ανταποκρίνονται στις απαιτήσεις του μελλοντικού Ορισμού ΣΜΕΚ.</a:t>
            </a:r>
            <a:endParaRPr lang="en-US" dirty="0" smtClean="0"/>
          </a:p>
          <a:p>
            <a:endParaRPr lang="en-US" dirty="0"/>
          </a:p>
          <a:p>
            <a:endParaRPr lang="en-US" dirty="0" smtClean="0"/>
          </a:p>
          <a:p>
            <a:endParaRPr lang="el-GR" dirty="0"/>
          </a:p>
        </p:txBody>
      </p:sp>
      <p:sp>
        <p:nvSpPr>
          <p:cNvPr id="4" name="Slide Number Placeholder 3"/>
          <p:cNvSpPr>
            <a:spLocks noGrp="1"/>
          </p:cNvSpPr>
          <p:nvPr>
            <p:ph type="sldNum" sz="quarter" idx="10"/>
          </p:nvPr>
        </p:nvSpPr>
        <p:spPr/>
        <p:txBody>
          <a:bodyPr/>
          <a:lstStyle/>
          <a:p>
            <a:fld id="{CEBB95D0-09E8-4DB1-A58D-1F4ADE79B318}" type="slidenum">
              <a:rPr lang="el-GR" smtClean="0"/>
              <a:pPr/>
              <a:t>13</a:t>
            </a:fld>
            <a:endParaRPr lang="el-GR"/>
          </a:p>
        </p:txBody>
      </p:sp>
    </p:spTree>
    <p:extLst>
      <p:ext uri="{BB962C8B-B14F-4D97-AF65-F5344CB8AC3E}">
        <p14:creationId xmlns:p14="http://schemas.microsoft.com/office/powerpoint/2010/main" val="348073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Αναμένεται ο σαφής ορισμός</a:t>
            </a:r>
            <a:r>
              <a:rPr lang="en-US" dirty="0"/>
              <a:t>:</a:t>
            </a:r>
            <a:r>
              <a:rPr lang="el-GR" dirty="0" smtClean="0"/>
              <a:t> προς το παρόν ο νόμος…. ορίζει το ΣΜΕΚ ως το κτήριο που έχει πολύ χαμηλή απαίτηση για θέρμανση, ψύξη, εξαερισμό, ζεστό νερό και φωτισμό και οι απαιτήσεις αυτές καλύπτονται ως ένα μεγάλο βαθμό με την χρήση των ανανεώσιμων πηγών ενέργειας.  </a:t>
            </a:r>
            <a:endParaRPr lang="en-US" dirty="0" smtClean="0"/>
          </a:p>
          <a:p>
            <a:r>
              <a:rPr lang="el-GR" dirty="0" smtClean="0"/>
              <a:t>Για να καλύψουμε την έλλειψη αυτή ακολουθήσαμε τον στόχο που είχε θέσει το έργο </a:t>
            </a:r>
            <a:r>
              <a:rPr lang="en-US" dirty="0" smtClean="0"/>
              <a:t>CERtuS </a:t>
            </a:r>
            <a:r>
              <a:rPr lang="el-GR" dirty="0" smtClean="0"/>
              <a:t>δηλαδή μείωση της ενεργειακής κατανάλωσης κατά 75% έως 80% μεγιστοποιώντας την συμβολή των ανανεώσιμων πηγών.</a:t>
            </a:r>
          </a:p>
          <a:p>
            <a:r>
              <a:rPr lang="el-GR" dirty="0" smtClean="0"/>
              <a:t>Ο στόχος του </a:t>
            </a:r>
            <a:r>
              <a:rPr lang="en-US" dirty="0" smtClean="0"/>
              <a:t>CERtuS </a:t>
            </a:r>
            <a:r>
              <a:rPr lang="el-GR" dirty="0" smtClean="0"/>
              <a:t>είναι φιλόδοξος και πιστεύουμε ότι οι λύσεις που διαμορφώθηκαν από ενεργειακής πλευράς θα ανταποκρίνονται στις απαιτήσεις του μελλοντικού Ορισμού ΣΜΕΚ.</a:t>
            </a:r>
            <a:endParaRPr lang="en-US" dirty="0" smtClean="0"/>
          </a:p>
          <a:p>
            <a:endParaRPr lang="en-US" dirty="0"/>
          </a:p>
          <a:p>
            <a:endParaRPr lang="en-US" dirty="0" smtClean="0"/>
          </a:p>
          <a:p>
            <a:endParaRPr lang="el-GR" dirty="0"/>
          </a:p>
        </p:txBody>
      </p:sp>
      <p:sp>
        <p:nvSpPr>
          <p:cNvPr id="4" name="Slide Number Placeholder 3"/>
          <p:cNvSpPr>
            <a:spLocks noGrp="1"/>
          </p:cNvSpPr>
          <p:nvPr>
            <p:ph type="sldNum" sz="quarter" idx="10"/>
          </p:nvPr>
        </p:nvSpPr>
        <p:spPr/>
        <p:txBody>
          <a:bodyPr/>
          <a:lstStyle/>
          <a:p>
            <a:fld id="{CEBB95D0-09E8-4DB1-A58D-1F4ADE79B318}" type="slidenum">
              <a:rPr lang="el-GR" smtClean="0"/>
              <a:pPr/>
              <a:t>14</a:t>
            </a:fld>
            <a:endParaRPr lang="el-GR"/>
          </a:p>
        </p:txBody>
      </p:sp>
    </p:spTree>
    <p:extLst>
      <p:ext uri="{BB962C8B-B14F-4D97-AF65-F5344CB8AC3E}">
        <p14:creationId xmlns:p14="http://schemas.microsoft.com/office/powerpoint/2010/main" val="2250210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Διαφάνεια τίτλου">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80000" y="4437112"/>
            <a:ext cx="6732000" cy="2016224"/>
          </a:xfrm>
        </p:spPr>
        <p:txBody>
          <a:bodyPr lIns="0" tIns="180000" rIns="0" bIns="0">
            <a:normAutofit/>
          </a:bodyPr>
          <a:lstStyle>
            <a:lvl1pPr marL="0" indent="0" algn="ctr">
              <a:buNone/>
              <a:defRPr sz="2800" b="1">
                <a:solidFill>
                  <a:srgbClr val="10722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dirty="0"/>
          </a:p>
        </p:txBody>
      </p:sp>
      <p:sp>
        <p:nvSpPr>
          <p:cNvPr id="10" name="9 - Τίτλος"/>
          <p:cNvSpPr>
            <a:spLocks noGrp="1"/>
          </p:cNvSpPr>
          <p:nvPr>
            <p:ph type="title"/>
          </p:nvPr>
        </p:nvSpPr>
        <p:spPr>
          <a:xfrm>
            <a:off x="180000" y="2520000"/>
            <a:ext cx="6732000" cy="1800000"/>
          </a:xfrm>
          <a:solidFill>
            <a:srgbClr val="107227"/>
          </a:solidFill>
          <a:effectLst>
            <a:outerShdw blurRad="127000" dist="127000" dir="2700000" algn="tl" rotWithShape="0">
              <a:prstClr val="black">
                <a:alpha val="60000"/>
              </a:prstClr>
            </a:outerShdw>
          </a:effectLst>
        </p:spPr>
        <p:txBody>
          <a:bodyPr lIns="108000" tIns="108000" rIns="108000" bIns="108000">
            <a:normAutofit/>
          </a:bodyPr>
          <a:lstStyle>
            <a:lvl1pPr algn="ctr">
              <a:defRPr sz="4000">
                <a:solidFill>
                  <a:schemeClr val="bg1"/>
                </a:solidFill>
              </a:defRPr>
            </a:lvl1pPr>
          </a:lstStyle>
          <a:p>
            <a:r>
              <a:rPr lang="el-GR" smtClean="0"/>
              <a:t>Kλικ για επεξεργασία του τίτλου</a:t>
            </a:r>
            <a:endParaRPr lang="el-GR" dirty="0"/>
          </a:p>
        </p:txBody>
      </p:sp>
      <p:sp>
        <p:nvSpPr>
          <p:cNvPr id="11" name="10 - Ορθογώνιο"/>
          <p:cNvSpPr/>
          <p:nvPr/>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Picture 9" descr="Logo-CERtuS-vettoriale6"/>
          <p:cNvPicPr>
            <a:picLocks noChangeAspect="1" noChangeArrowheads="1"/>
          </p:cNvPicPr>
          <p:nvPr/>
        </p:nvPicPr>
        <p:blipFill>
          <a:blip r:embed="rId2" cstate="print"/>
          <a:srcRect/>
          <a:stretch>
            <a:fillRect/>
          </a:stretch>
        </p:blipFill>
        <p:spPr bwMode="auto">
          <a:xfrm>
            <a:off x="7104225" y="2564904"/>
            <a:ext cx="2039775" cy="1800000"/>
          </a:xfrm>
          <a:prstGeom prst="rect">
            <a:avLst/>
          </a:prstGeom>
          <a:noFill/>
        </p:spPr>
      </p:pic>
      <p:sp>
        <p:nvSpPr>
          <p:cNvPr id="6" name="5 - Ορθογώνιο"/>
          <p:cNvSpPr/>
          <p:nvPr/>
        </p:nvSpPr>
        <p:spPr>
          <a:xfrm>
            <a:off x="0" y="6525344"/>
            <a:ext cx="1403648"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userDrawn="1"/>
        </p:nvSpPr>
        <p:spPr>
          <a:xfrm>
            <a:off x="0" y="0"/>
            <a:ext cx="9144000"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Picture 9" descr="Logo-CERtuS-vettoriale6"/>
          <p:cNvPicPr>
            <a:picLocks noChangeAspect="1" noChangeArrowheads="1"/>
          </p:cNvPicPr>
          <p:nvPr userDrawn="1"/>
        </p:nvPicPr>
        <p:blipFill>
          <a:blip r:embed="rId2" cstate="print"/>
          <a:srcRect/>
          <a:stretch>
            <a:fillRect/>
          </a:stretch>
        </p:blipFill>
        <p:spPr bwMode="auto">
          <a:xfrm>
            <a:off x="7104225" y="2564904"/>
            <a:ext cx="2039775" cy="1800000"/>
          </a:xfrm>
          <a:prstGeom prst="rect">
            <a:avLst/>
          </a:prstGeom>
          <a:noFill/>
        </p:spPr>
      </p:pic>
      <p:sp>
        <p:nvSpPr>
          <p:cNvPr id="12" name="11 - Ορθογώνιο"/>
          <p:cNvSpPr/>
          <p:nvPr userDrawn="1"/>
        </p:nvSpPr>
        <p:spPr>
          <a:xfrm>
            <a:off x="0" y="6525344"/>
            <a:ext cx="1403648"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14" name="13 - Τίτλος"/>
          <p:cNvSpPr>
            <a:spLocks noGrp="1"/>
          </p:cNvSpPr>
          <p:nvPr>
            <p:ph type="title"/>
          </p:nvPr>
        </p:nvSpPr>
        <p:spPr/>
        <p:txBody>
          <a:bodyPr/>
          <a:lstStyle/>
          <a:p>
            <a:r>
              <a:rPr lang="el-GR" smtClean="0"/>
              <a:t>Kλικ για επεξεργασία του τίτλου</a:t>
            </a:r>
            <a:endParaRPr lang="el-GR"/>
          </a:p>
        </p:txBody>
      </p:sp>
      <p:sp>
        <p:nvSpPr>
          <p:cNvPr id="2" name="Date Placeholder 1"/>
          <p:cNvSpPr>
            <a:spLocks noGrp="1"/>
          </p:cNvSpPr>
          <p:nvPr>
            <p:ph type="dt" sz="half" idx="10"/>
          </p:nvPr>
        </p:nvSpPr>
        <p:spPr/>
        <p:txBody>
          <a:bodyPr/>
          <a:lstStyle/>
          <a:p>
            <a:fld id="{FEF664F9-F6DA-4FB9-BC0A-322D0FCFEA86}" type="datetime1">
              <a:rPr lang="el-GR" smtClean="0"/>
              <a:t>10/02/2017</a:t>
            </a:fld>
            <a:endParaRPr lang="el-GR" dirty="0"/>
          </a:p>
        </p:txBody>
      </p:sp>
      <p:sp>
        <p:nvSpPr>
          <p:cNvPr id="4" name="Footer Placeholder 3"/>
          <p:cNvSpPr>
            <a:spLocks noGrp="1"/>
          </p:cNvSpPr>
          <p:nvPr>
            <p:ph type="ftr" sz="quarter" idx="11"/>
          </p:nvPr>
        </p:nvSpPr>
        <p:spPr/>
        <p:txBody>
          <a:bodyPr/>
          <a:lstStyle/>
          <a:p>
            <a:r>
              <a:rPr lang="en-US" smtClean="0"/>
              <a:t>WEBINAR 31/1/2017</a:t>
            </a:r>
            <a:endParaRPr lang="el-GR" dirty="0"/>
          </a:p>
        </p:txBody>
      </p:sp>
      <p:sp>
        <p:nvSpPr>
          <p:cNvPr id="5" name="Slide Number Placeholder 4"/>
          <p:cNvSpPr>
            <a:spLocks noGrp="1"/>
          </p:cNvSpPr>
          <p:nvPr>
            <p:ph type="sldNum" sz="quarter" idx="12"/>
          </p:nvPr>
        </p:nvSpPr>
        <p:spPr/>
        <p:txBody>
          <a:bodyPr/>
          <a:lstStyle/>
          <a:p>
            <a:fld id="{CF78F365-98E9-4462-AAD7-CCD51EFC3774}"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Κεφαλίδα ενότητας">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2" name="Date Placeholder 1"/>
          <p:cNvSpPr>
            <a:spLocks noGrp="1"/>
          </p:cNvSpPr>
          <p:nvPr>
            <p:ph type="dt" sz="half" idx="10"/>
          </p:nvPr>
        </p:nvSpPr>
        <p:spPr/>
        <p:txBody>
          <a:bodyPr/>
          <a:lstStyle/>
          <a:p>
            <a:fld id="{FEF664F9-F6DA-4FB9-BC0A-322D0FCFEA86}" type="datetime1">
              <a:rPr lang="el-GR" smtClean="0"/>
              <a:t>10/02/2017</a:t>
            </a:fld>
            <a:endParaRPr lang="el-GR" dirty="0"/>
          </a:p>
        </p:txBody>
      </p:sp>
      <p:sp>
        <p:nvSpPr>
          <p:cNvPr id="4" name="Footer Placeholder 3"/>
          <p:cNvSpPr>
            <a:spLocks noGrp="1"/>
          </p:cNvSpPr>
          <p:nvPr>
            <p:ph type="ftr" sz="quarter" idx="11"/>
          </p:nvPr>
        </p:nvSpPr>
        <p:spPr/>
        <p:txBody>
          <a:bodyPr/>
          <a:lstStyle/>
          <a:p>
            <a:r>
              <a:rPr lang="en-US" smtClean="0"/>
              <a:t>WEBINAR 31/1/2017</a:t>
            </a:r>
            <a:endParaRPr lang="el-GR" dirty="0"/>
          </a:p>
        </p:txBody>
      </p:sp>
      <p:sp>
        <p:nvSpPr>
          <p:cNvPr id="5" name="Slide Number Placeholder 4"/>
          <p:cNvSpPr>
            <a:spLocks noGrp="1"/>
          </p:cNvSpPr>
          <p:nvPr>
            <p:ph type="sldNum" sz="quarter" idx="12"/>
          </p:nvPr>
        </p:nvSpPr>
        <p:spPr/>
        <p:txBody>
          <a:bodyPr/>
          <a:lstStyle/>
          <a:p>
            <a:fld id="{CF78F365-98E9-4462-AAD7-CCD51EFC3774}"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1" name="10 - Τίτλος"/>
          <p:cNvSpPr>
            <a:spLocks noGrp="1"/>
          </p:cNvSpPr>
          <p:nvPr>
            <p:ph type="title"/>
          </p:nvPr>
        </p:nvSpPr>
        <p:spPr/>
        <p:txBody>
          <a:bodyPr/>
          <a:lstStyle/>
          <a:p>
            <a:r>
              <a:rPr lang="el-GR" smtClean="0"/>
              <a:t>Kλικ για επεξεργασία του τίτλου</a:t>
            </a:r>
            <a:endParaRPr lang="el-GR"/>
          </a:p>
        </p:txBody>
      </p:sp>
      <p:sp>
        <p:nvSpPr>
          <p:cNvPr id="2" name="Date Placeholder 1"/>
          <p:cNvSpPr>
            <a:spLocks noGrp="1"/>
          </p:cNvSpPr>
          <p:nvPr>
            <p:ph type="dt" sz="half" idx="10"/>
          </p:nvPr>
        </p:nvSpPr>
        <p:spPr/>
        <p:txBody>
          <a:bodyPr/>
          <a:lstStyle/>
          <a:p>
            <a:fld id="{FEF664F9-F6DA-4FB9-BC0A-322D0FCFEA86}" type="datetime1">
              <a:rPr lang="el-GR" smtClean="0"/>
              <a:t>10/02/2017</a:t>
            </a:fld>
            <a:endParaRPr lang="el-GR" dirty="0"/>
          </a:p>
        </p:txBody>
      </p:sp>
      <p:sp>
        <p:nvSpPr>
          <p:cNvPr id="5" name="Footer Placeholder 4"/>
          <p:cNvSpPr>
            <a:spLocks noGrp="1"/>
          </p:cNvSpPr>
          <p:nvPr>
            <p:ph type="ftr" sz="quarter" idx="11"/>
          </p:nvPr>
        </p:nvSpPr>
        <p:spPr/>
        <p:txBody>
          <a:bodyPr/>
          <a:lstStyle/>
          <a:p>
            <a:r>
              <a:rPr lang="en-US" smtClean="0"/>
              <a:t>WEBINAR 31/1/2017</a:t>
            </a:r>
            <a:endParaRPr lang="el-GR" dirty="0"/>
          </a:p>
        </p:txBody>
      </p:sp>
      <p:sp>
        <p:nvSpPr>
          <p:cNvPr id="6" name="Slide Number Placeholder 5"/>
          <p:cNvSpPr>
            <a:spLocks noGrp="1"/>
          </p:cNvSpPr>
          <p:nvPr>
            <p:ph type="sldNum" sz="quarter" idx="12"/>
          </p:nvPr>
        </p:nvSpPr>
        <p:spPr/>
        <p:txBody>
          <a:bodyPr/>
          <a:lstStyle/>
          <a:p>
            <a:fld id="{CF78F365-98E9-4462-AAD7-CCD51EFC3774}"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3" name="12 - Τίτλος"/>
          <p:cNvSpPr>
            <a:spLocks noGrp="1"/>
          </p:cNvSpPr>
          <p:nvPr>
            <p:ph type="title"/>
          </p:nvPr>
        </p:nvSpPr>
        <p:spPr/>
        <p:txBody>
          <a:bodyPr/>
          <a:lstStyle/>
          <a:p>
            <a:r>
              <a:rPr lang="el-GR" smtClean="0"/>
              <a:t>Kλικ για επεξεργασία του τίτλου</a:t>
            </a:r>
            <a:endParaRPr lang="el-GR"/>
          </a:p>
        </p:txBody>
      </p:sp>
      <p:sp>
        <p:nvSpPr>
          <p:cNvPr id="2" name="Date Placeholder 1"/>
          <p:cNvSpPr>
            <a:spLocks noGrp="1"/>
          </p:cNvSpPr>
          <p:nvPr>
            <p:ph type="dt" sz="half" idx="10"/>
          </p:nvPr>
        </p:nvSpPr>
        <p:spPr/>
        <p:txBody>
          <a:bodyPr/>
          <a:lstStyle/>
          <a:p>
            <a:fld id="{FEF664F9-F6DA-4FB9-BC0A-322D0FCFEA86}" type="datetime1">
              <a:rPr lang="el-GR" smtClean="0"/>
              <a:t>10/02/2017</a:t>
            </a:fld>
            <a:endParaRPr lang="el-GR" dirty="0"/>
          </a:p>
        </p:txBody>
      </p:sp>
      <p:sp>
        <p:nvSpPr>
          <p:cNvPr id="7" name="Footer Placeholder 6"/>
          <p:cNvSpPr>
            <a:spLocks noGrp="1"/>
          </p:cNvSpPr>
          <p:nvPr>
            <p:ph type="ftr" sz="quarter" idx="11"/>
          </p:nvPr>
        </p:nvSpPr>
        <p:spPr/>
        <p:txBody>
          <a:bodyPr/>
          <a:lstStyle/>
          <a:p>
            <a:r>
              <a:rPr lang="en-US" smtClean="0"/>
              <a:t>WEBINAR 31/1/2017</a:t>
            </a:r>
            <a:endParaRPr lang="el-GR" dirty="0"/>
          </a:p>
        </p:txBody>
      </p:sp>
      <p:sp>
        <p:nvSpPr>
          <p:cNvPr id="8" name="Slide Number Placeholder 7"/>
          <p:cNvSpPr>
            <a:spLocks noGrp="1"/>
          </p:cNvSpPr>
          <p:nvPr>
            <p:ph type="sldNum" sz="quarter" idx="12"/>
          </p:nvPr>
        </p:nvSpPr>
        <p:spPr/>
        <p:txBody>
          <a:bodyPr/>
          <a:lstStyle/>
          <a:p>
            <a:fld id="{CF78F365-98E9-4462-AAD7-CCD51EFC3774}"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Date Placeholder 2"/>
          <p:cNvSpPr>
            <a:spLocks noGrp="1"/>
          </p:cNvSpPr>
          <p:nvPr>
            <p:ph type="dt" sz="half" idx="10"/>
          </p:nvPr>
        </p:nvSpPr>
        <p:spPr/>
        <p:txBody>
          <a:bodyPr/>
          <a:lstStyle/>
          <a:p>
            <a:fld id="{FEF664F9-F6DA-4FB9-BC0A-322D0FCFEA86}" type="datetime1">
              <a:rPr lang="el-GR" smtClean="0"/>
              <a:t>10/02/2017</a:t>
            </a:fld>
            <a:endParaRPr lang="el-GR" dirty="0"/>
          </a:p>
        </p:txBody>
      </p:sp>
      <p:sp>
        <p:nvSpPr>
          <p:cNvPr id="4" name="Footer Placeholder 3"/>
          <p:cNvSpPr>
            <a:spLocks noGrp="1"/>
          </p:cNvSpPr>
          <p:nvPr>
            <p:ph type="ftr" sz="quarter" idx="11"/>
          </p:nvPr>
        </p:nvSpPr>
        <p:spPr/>
        <p:txBody>
          <a:bodyPr/>
          <a:lstStyle/>
          <a:p>
            <a:r>
              <a:rPr lang="en-US" smtClean="0"/>
              <a:t>WEBINAR 31/1/2017</a:t>
            </a:r>
            <a:endParaRPr lang="el-GR" dirty="0"/>
          </a:p>
        </p:txBody>
      </p:sp>
      <p:sp>
        <p:nvSpPr>
          <p:cNvPr id="5" name="Slide Number Placeholder 4"/>
          <p:cNvSpPr>
            <a:spLocks noGrp="1"/>
          </p:cNvSpPr>
          <p:nvPr>
            <p:ph type="sldNum" sz="quarter" idx="12"/>
          </p:nvPr>
        </p:nvSpPr>
        <p:spPr/>
        <p:txBody>
          <a:bodyPr/>
          <a:lstStyle/>
          <a:p>
            <a:fld id="{CF78F365-98E9-4462-AAD7-CCD51EFC3774}" type="slidenum">
              <a:rPr lang="el-GR" smtClean="0"/>
              <a:pPr/>
              <a:t>‹#›</a:t>
            </a:fld>
            <a:endParaRPr lang="el-G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664F9-F6DA-4FB9-BC0A-322D0FCFEA86}" type="datetime1">
              <a:rPr lang="el-GR" smtClean="0"/>
              <a:t>10/02/2017</a:t>
            </a:fld>
            <a:endParaRPr lang="el-GR" dirty="0"/>
          </a:p>
        </p:txBody>
      </p:sp>
      <p:sp>
        <p:nvSpPr>
          <p:cNvPr id="3" name="Footer Placeholder 2"/>
          <p:cNvSpPr>
            <a:spLocks noGrp="1"/>
          </p:cNvSpPr>
          <p:nvPr>
            <p:ph type="ftr" sz="quarter" idx="11"/>
          </p:nvPr>
        </p:nvSpPr>
        <p:spPr/>
        <p:txBody>
          <a:bodyPr/>
          <a:lstStyle/>
          <a:p>
            <a:r>
              <a:rPr lang="en-US" smtClean="0"/>
              <a:t>WEBINAR 31/1/2017</a:t>
            </a:r>
            <a:endParaRPr lang="el-GR" dirty="0"/>
          </a:p>
        </p:txBody>
      </p:sp>
      <p:sp>
        <p:nvSpPr>
          <p:cNvPr id="4" name="Slide Number Placeholder 3"/>
          <p:cNvSpPr>
            <a:spLocks noGrp="1"/>
          </p:cNvSpPr>
          <p:nvPr>
            <p:ph type="sldNum" sz="quarter" idx="12"/>
          </p:nvPr>
        </p:nvSpPr>
        <p:spPr/>
        <p:txBody>
          <a:bodyPr/>
          <a:lstStyle/>
          <a:p>
            <a:fld id="{CF78F365-98E9-4462-AAD7-CCD51EFC3774}" type="slidenum">
              <a:rPr lang="el-GR" smtClean="0"/>
              <a:pPr/>
              <a:t>‹#›</a:t>
            </a:fld>
            <a:endParaRPr lang="el-G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3 - Θέση ημερομηνίας"/>
          <p:cNvSpPr>
            <a:spLocks noGrp="1"/>
          </p:cNvSpPr>
          <p:nvPr>
            <p:ph type="dt" sz="half" idx="2"/>
          </p:nvPr>
        </p:nvSpPr>
        <p:spPr>
          <a:xfrm>
            <a:off x="1763688" y="6534000"/>
            <a:ext cx="1620000" cy="324000"/>
          </a:xfrm>
          <a:prstGeom prst="rect">
            <a:avLst/>
          </a:prstGeom>
          <a:solidFill>
            <a:srgbClr val="5BB628"/>
          </a:solidFill>
        </p:spPr>
        <p:txBody>
          <a:bodyPr vert="horz" lIns="36000" tIns="36000" rIns="36000" bIns="36000" rtlCol="0" anchor="b" anchorCtr="0"/>
          <a:lstStyle>
            <a:lvl1pPr algn="l">
              <a:defRPr sz="1100">
                <a:solidFill>
                  <a:srgbClr val="5BB628"/>
                </a:solidFill>
              </a:defRPr>
            </a:lvl1pPr>
          </a:lstStyle>
          <a:p>
            <a:fld id="{FEF664F9-F6DA-4FB9-BC0A-322D0FCFEA86}" type="datetime1">
              <a:rPr lang="el-GR" smtClean="0"/>
              <a:t>10/02/2017</a:t>
            </a:fld>
            <a:endParaRPr lang="el-GR" dirty="0"/>
          </a:p>
        </p:txBody>
      </p:sp>
      <p:sp>
        <p:nvSpPr>
          <p:cNvPr id="5" name="4 - Θέση υποσέλιδου"/>
          <p:cNvSpPr>
            <a:spLocks noGrp="1"/>
          </p:cNvSpPr>
          <p:nvPr>
            <p:ph type="ftr" sz="quarter" idx="3"/>
          </p:nvPr>
        </p:nvSpPr>
        <p:spPr>
          <a:xfrm>
            <a:off x="3419872" y="6534000"/>
            <a:ext cx="5724128" cy="324000"/>
          </a:xfrm>
          <a:prstGeom prst="rect">
            <a:avLst/>
          </a:prstGeom>
          <a:solidFill>
            <a:srgbClr val="107227"/>
          </a:solidFill>
        </p:spPr>
        <p:txBody>
          <a:bodyPr vert="horz" lIns="36000" tIns="36000" rIns="36000" bIns="36000" rtlCol="0" anchor="b" anchorCtr="0"/>
          <a:lstStyle>
            <a:lvl1pPr algn="ctr">
              <a:defRPr sz="1100">
                <a:solidFill>
                  <a:schemeClr val="bg1"/>
                </a:solidFill>
              </a:defRPr>
            </a:lvl1pPr>
          </a:lstStyle>
          <a:p>
            <a:r>
              <a:rPr lang="en-US" dirty="0" smtClean="0"/>
              <a:t>WEBINAR 31/1/2017</a:t>
            </a:r>
            <a:endParaRPr lang="el-GR" dirty="0"/>
          </a:p>
        </p:txBody>
      </p:sp>
      <p:sp>
        <p:nvSpPr>
          <p:cNvPr id="6" name="5 - Θέση αριθμού διαφάνειας"/>
          <p:cNvSpPr>
            <a:spLocks noGrp="1"/>
          </p:cNvSpPr>
          <p:nvPr>
            <p:ph type="sldNum" sz="quarter" idx="4"/>
          </p:nvPr>
        </p:nvSpPr>
        <p:spPr>
          <a:xfrm>
            <a:off x="1404000" y="6534000"/>
            <a:ext cx="324000" cy="324000"/>
          </a:xfrm>
          <a:prstGeom prst="rect">
            <a:avLst/>
          </a:prstGeom>
          <a:solidFill>
            <a:srgbClr val="B4CD3C"/>
          </a:solidFill>
        </p:spPr>
        <p:txBody>
          <a:bodyPr vert="horz" lIns="36000" tIns="36000" rIns="36000" bIns="36000" rtlCol="0" anchor="b" anchorCtr="0"/>
          <a:lstStyle>
            <a:lvl1pPr algn="r">
              <a:defRPr sz="1100">
                <a:solidFill>
                  <a:schemeClr val="bg1"/>
                </a:solidFill>
              </a:defRPr>
            </a:lvl1pPr>
          </a:lstStyle>
          <a:p>
            <a:fld id="{CF78F365-98E9-4462-AAD7-CCD51EFC3774}" type="slidenum">
              <a:rPr lang="el-GR" smtClean="0"/>
              <a:pPr/>
              <a:t>‹#›</a:t>
            </a:fld>
            <a:endParaRPr lang="el-GR" dirty="0"/>
          </a:p>
        </p:txBody>
      </p:sp>
      <p:pic>
        <p:nvPicPr>
          <p:cNvPr id="7" name="Picture 9" descr="Logo-CERtuS-vettoriale6"/>
          <p:cNvPicPr>
            <a:picLocks noChangeAspect="1" noChangeArrowheads="1"/>
          </p:cNvPicPr>
          <p:nvPr/>
        </p:nvPicPr>
        <p:blipFill>
          <a:blip r:embed="rId9" cstate="print"/>
          <a:srcRect/>
          <a:stretch>
            <a:fillRect/>
          </a:stretch>
        </p:blipFill>
        <p:spPr bwMode="auto">
          <a:xfrm>
            <a:off x="8328090" y="188640"/>
            <a:ext cx="815910" cy="720000"/>
          </a:xfrm>
          <a:prstGeom prst="rect">
            <a:avLst/>
          </a:prstGeom>
          <a:noFill/>
        </p:spPr>
      </p:pic>
      <p:sp>
        <p:nvSpPr>
          <p:cNvPr id="8" name="7 - Ορθογώνιο"/>
          <p:cNvSpPr/>
          <p:nvPr/>
        </p:nvSpPr>
        <p:spPr>
          <a:xfrm>
            <a:off x="5796136" y="1008000"/>
            <a:ext cx="2052000" cy="72008"/>
          </a:xfrm>
          <a:prstGeom prst="rect">
            <a:avLst/>
          </a:prstGeom>
          <a:solidFill>
            <a:srgbClr val="5BB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0" y="1008000"/>
            <a:ext cx="5760000" cy="72000"/>
          </a:xfrm>
          <a:prstGeom prst="rect">
            <a:avLst/>
          </a:prstGeom>
          <a:solidFill>
            <a:srgbClr val="007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7884000" y="1008000"/>
            <a:ext cx="1260000" cy="72000"/>
          </a:xfrm>
          <a:prstGeom prst="rect">
            <a:avLst/>
          </a:prstGeom>
          <a:solidFill>
            <a:srgbClr val="B4C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Θέση τίτλου"/>
          <p:cNvSpPr>
            <a:spLocks noGrp="1"/>
          </p:cNvSpPr>
          <p:nvPr>
            <p:ph type="title"/>
          </p:nvPr>
        </p:nvSpPr>
        <p:spPr>
          <a:xfrm>
            <a:off x="755576" y="0"/>
            <a:ext cx="7416824" cy="1008000"/>
          </a:xfrm>
          <a:prstGeom prst="rect">
            <a:avLst/>
          </a:prstGeom>
          <a:noFill/>
        </p:spPr>
        <p:txBody>
          <a:bodyPr vert="horz" lIns="360000" tIns="36000" rIns="180000" bIns="36000" rtlCol="0" anchor="ctr">
            <a:normAutofit/>
          </a:bodyPr>
          <a:lstStyle/>
          <a:p>
            <a:r>
              <a:rPr lang="el-GR" dirty="0" err="1" smtClean="0"/>
              <a:t>Kλικ</a:t>
            </a:r>
            <a:r>
              <a:rPr lang="el-GR" dirty="0" smtClean="0"/>
              <a:t> για επεξεργασία του τίτλου</a:t>
            </a:r>
            <a:endParaRPr lang="el-GR" dirty="0"/>
          </a:p>
        </p:txBody>
      </p:sp>
      <p:pic>
        <p:nvPicPr>
          <p:cNvPr id="13" name="12 - Εικόνα" descr="eu_flag_media-neg-01.png"/>
          <p:cNvPicPr>
            <a:picLocks noChangeAspect="1"/>
          </p:cNvPicPr>
          <p:nvPr/>
        </p:nvPicPr>
        <p:blipFill>
          <a:blip r:embed="rId10" cstate="print"/>
          <a:srcRect l="8170" t="11032" r="72941" b="25823"/>
          <a:stretch>
            <a:fillRect/>
          </a:stretch>
        </p:blipFill>
        <p:spPr>
          <a:xfrm>
            <a:off x="0" y="6534000"/>
            <a:ext cx="324000" cy="324000"/>
          </a:xfrm>
          <a:prstGeom prst="rect">
            <a:avLst/>
          </a:prstGeom>
        </p:spPr>
      </p:pic>
      <p:sp>
        <p:nvSpPr>
          <p:cNvPr id="15" name="14 - TextBox"/>
          <p:cNvSpPr txBox="1"/>
          <p:nvPr/>
        </p:nvSpPr>
        <p:spPr>
          <a:xfrm>
            <a:off x="360000" y="6534000"/>
            <a:ext cx="1007254" cy="324000"/>
          </a:xfrm>
          <a:prstGeom prst="rect">
            <a:avLst/>
          </a:prstGeom>
          <a:solidFill>
            <a:srgbClr val="4AA6A2"/>
          </a:solidFill>
        </p:spPr>
        <p:txBody>
          <a:bodyPr wrap="none" lIns="36000" tIns="36000" rIns="36000" bIns="36000" rtlCol="0" anchor="ctr">
            <a:spAutoFit/>
          </a:bodyPr>
          <a:lstStyle/>
          <a:p>
            <a:pPr algn="l"/>
            <a:r>
              <a:rPr lang="en-US" sz="900" b="1" baseline="0" dirty="0" smtClean="0">
                <a:solidFill>
                  <a:srgbClr val="0040B4"/>
                </a:solidFill>
              </a:rPr>
              <a:t>Intelligent Energy</a:t>
            </a:r>
          </a:p>
          <a:p>
            <a:pPr algn="l"/>
            <a:r>
              <a:rPr lang="en-US" sz="900" b="1" baseline="0" dirty="0" smtClean="0">
                <a:solidFill>
                  <a:srgbClr val="0040B4"/>
                </a:solidFill>
              </a:rPr>
              <a:t>Europe </a:t>
            </a:r>
            <a:r>
              <a:rPr lang="en-US" sz="900" b="1" baseline="0" dirty="0" err="1" smtClean="0">
                <a:solidFill>
                  <a:srgbClr val="0040B4"/>
                </a:solidFill>
              </a:rPr>
              <a:t>Programme</a:t>
            </a:r>
            <a:endParaRPr lang="el-GR" sz="900" b="1" dirty="0">
              <a:solidFill>
                <a:srgbClr val="0040B4"/>
              </a:solidFill>
            </a:endParaRPr>
          </a:p>
        </p:txBody>
      </p:sp>
      <p:pic>
        <p:nvPicPr>
          <p:cNvPr id="16" name="Picture 9" descr="Logo-CERtuS-vettoriale6"/>
          <p:cNvPicPr>
            <a:picLocks noChangeAspect="1" noChangeArrowheads="1"/>
          </p:cNvPicPr>
          <p:nvPr userDrawn="1"/>
        </p:nvPicPr>
        <p:blipFill>
          <a:blip r:embed="rId9" cstate="print"/>
          <a:srcRect/>
          <a:stretch>
            <a:fillRect/>
          </a:stretch>
        </p:blipFill>
        <p:spPr bwMode="auto">
          <a:xfrm>
            <a:off x="8328090" y="188640"/>
            <a:ext cx="815910" cy="720000"/>
          </a:xfrm>
          <a:prstGeom prst="rect">
            <a:avLst/>
          </a:prstGeom>
          <a:noFill/>
        </p:spPr>
      </p:pic>
      <p:sp>
        <p:nvSpPr>
          <p:cNvPr id="17" name="16 - Ορθογώνιο"/>
          <p:cNvSpPr/>
          <p:nvPr userDrawn="1"/>
        </p:nvSpPr>
        <p:spPr>
          <a:xfrm>
            <a:off x="5796136" y="1008000"/>
            <a:ext cx="2052000" cy="72008"/>
          </a:xfrm>
          <a:prstGeom prst="rect">
            <a:avLst/>
          </a:prstGeom>
          <a:solidFill>
            <a:srgbClr val="5BB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Ορθογώνιο"/>
          <p:cNvSpPr/>
          <p:nvPr userDrawn="1"/>
        </p:nvSpPr>
        <p:spPr>
          <a:xfrm>
            <a:off x="0" y="1008000"/>
            <a:ext cx="5760000" cy="72000"/>
          </a:xfrm>
          <a:prstGeom prst="rect">
            <a:avLst/>
          </a:prstGeom>
          <a:solidFill>
            <a:srgbClr val="007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Ορθογώνιο"/>
          <p:cNvSpPr/>
          <p:nvPr userDrawn="1"/>
        </p:nvSpPr>
        <p:spPr>
          <a:xfrm>
            <a:off x="7884000" y="1008000"/>
            <a:ext cx="1260000" cy="72000"/>
          </a:xfrm>
          <a:prstGeom prst="rect">
            <a:avLst/>
          </a:prstGeom>
          <a:solidFill>
            <a:srgbClr val="B4C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19 - Εικόνα" descr="eu_flag_media-neg-01.png"/>
          <p:cNvPicPr>
            <a:picLocks noChangeAspect="1"/>
          </p:cNvPicPr>
          <p:nvPr userDrawn="1"/>
        </p:nvPicPr>
        <p:blipFill>
          <a:blip r:embed="rId10" cstate="print"/>
          <a:srcRect l="8170" t="11032" r="72941" b="25823"/>
          <a:stretch>
            <a:fillRect/>
          </a:stretch>
        </p:blipFill>
        <p:spPr>
          <a:xfrm>
            <a:off x="0" y="6534000"/>
            <a:ext cx="324000" cy="324000"/>
          </a:xfrm>
          <a:prstGeom prst="rect">
            <a:avLst/>
          </a:prstGeom>
        </p:spPr>
      </p:pic>
      <p:sp>
        <p:nvSpPr>
          <p:cNvPr id="21" name="20 - TextBox"/>
          <p:cNvSpPr txBox="1"/>
          <p:nvPr userDrawn="1"/>
        </p:nvSpPr>
        <p:spPr>
          <a:xfrm>
            <a:off x="360000" y="6534000"/>
            <a:ext cx="1007254" cy="324000"/>
          </a:xfrm>
          <a:prstGeom prst="rect">
            <a:avLst/>
          </a:prstGeom>
          <a:solidFill>
            <a:srgbClr val="4AA6A2"/>
          </a:solidFill>
        </p:spPr>
        <p:txBody>
          <a:bodyPr wrap="none" lIns="36000" tIns="36000" rIns="36000" bIns="36000" rtlCol="0" anchor="ctr">
            <a:spAutoFit/>
          </a:bodyPr>
          <a:lstStyle/>
          <a:p>
            <a:pPr algn="l"/>
            <a:r>
              <a:rPr lang="en-US" sz="900" b="1" baseline="0" dirty="0" smtClean="0">
                <a:solidFill>
                  <a:srgbClr val="0040B4"/>
                </a:solidFill>
              </a:rPr>
              <a:t>Intelligent Energy</a:t>
            </a:r>
          </a:p>
          <a:p>
            <a:pPr algn="l"/>
            <a:r>
              <a:rPr lang="en-US" sz="900" b="1" baseline="0" dirty="0" smtClean="0">
                <a:solidFill>
                  <a:srgbClr val="0040B4"/>
                </a:solidFill>
              </a:rPr>
              <a:t>Europe </a:t>
            </a:r>
            <a:r>
              <a:rPr lang="en-US" sz="900" b="1" baseline="0" dirty="0" err="1" smtClean="0">
                <a:solidFill>
                  <a:srgbClr val="0040B4"/>
                </a:solidFill>
              </a:rPr>
              <a:t>Programme</a:t>
            </a:r>
            <a:endParaRPr lang="el-GR" sz="900" b="1" dirty="0">
              <a:solidFill>
                <a:srgbClr val="0040B4"/>
              </a:solidFill>
            </a:endParaRPr>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 y="0"/>
            <a:ext cx="708347" cy="1008000"/>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iming>
    <p:tnLst>
      <p:par>
        <p:cTn id="1" dur="indefinite" restart="never" nodeType="tmRoot"/>
      </p:par>
    </p:tnLst>
  </p:timing>
  <p:hf hdr="0"/>
  <p:txStyles>
    <p:titleStyle>
      <a:lvl1pPr algn="l" defTabSz="914400" rtl="0" eaLnBrk="1" latinLnBrk="0" hangingPunct="1">
        <a:spcBef>
          <a:spcPct val="0"/>
        </a:spcBef>
        <a:buNone/>
        <a:defRPr sz="4000" b="1" kern="1200">
          <a:solidFill>
            <a:srgbClr val="0040B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emf"/></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1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 Id="rId5" Type="http://schemas.openxmlformats.org/officeDocument/2006/relationships/image" Target="../media/image51.emf"/><Relationship Id="rId4" Type="http://schemas.openxmlformats.org/officeDocument/2006/relationships/image" Target="../media/image5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300" y="2636912"/>
            <a:ext cx="6732000" cy="1800000"/>
          </a:xfrm>
        </p:spPr>
        <p:txBody>
          <a:bodyPr/>
          <a:lstStyle/>
          <a:p>
            <a:r>
              <a:rPr lang="el-GR" dirty="0" smtClean="0"/>
              <a:t>Ανακαινίσεις δημοτικών κτηρίων σε ΣΜΕΚ </a:t>
            </a:r>
            <a:endParaRPr lang="el-GR" dirty="0"/>
          </a:p>
        </p:txBody>
      </p:sp>
      <p:sp>
        <p:nvSpPr>
          <p:cNvPr id="3" name="Subtitle 2"/>
          <p:cNvSpPr>
            <a:spLocks noGrp="1"/>
          </p:cNvSpPr>
          <p:nvPr>
            <p:ph type="subTitle" idx="1"/>
          </p:nvPr>
        </p:nvSpPr>
        <p:spPr>
          <a:xfrm>
            <a:off x="395536" y="4509120"/>
            <a:ext cx="6732000" cy="2016224"/>
          </a:xfrm>
        </p:spPr>
        <p:txBody>
          <a:bodyPr>
            <a:normAutofit fontScale="70000" lnSpcReduction="20000"/>
          </a:bodyPr>
          <a:lstStyle/>
          <a:p>
            <a:r>
              <a:rPr lang="el-GR" sz="5200" dirty="0" smtClean="0"/>
              <a:t>ΕΥΔΙΤΗ</a:t>
            </a:r>
            <a:endParaRPr lang="en-US" sz="5200" dirty="0" smtClean="0"/>
          </a:p>
          <a:p>
            <a:r>
              <a:rPr lang="el-GR" sz="3200" dirty="0" smtClean="0"/>
              <a:t>Εύα Αθανασάκου</a:t>
            </a:r>
            <a:endParaRPr lang="en-US" sz="3200" dirty="0"/>
          </a:p>
          <a:p>
            <a:pPr>
              <a:defRPr/>
            </a:pPr>
            <a:r>
              <a:rPr lang="el-GR" sz="3100" dirty="0" smtClean="0"/>
              <a:t>Σεμινάριο/</a:t>
            </a:r>
            <a:r>
              <a:rPr lang="en-US" sz="3100" dirty="0" smtClean="0"/>
              <a:t>Webinar</a:t>
            </a:r>
            <a:r>
              <a:rPr lang="el-GR" sz="3100" dirty="0" smtClean="0"/>
              <a:t> </a:t>
            </a:r>
            <a:r>
              <a:rPr lang="en-US" sz="3100" dirty="0" smtClean="0"/>
              <a:t>CERtuS</a:t>
            </a:r>
            <a:endParaRPr lang="en-US" sz="3100" dirty="0"/>
          </a:p>
          <a:p>
            <a:pPr>
              <a:defRPr/>
            </a:pPr>
            <a:r>
              <a:rPr lang="el-GR" sz="3100" dirty="0" smtClean="0"/>
              <a:t>Αθήνα</a:t>
            </a:r>
            <a:endParaRPr lang="en-US" sz="3100" dirty="0"/>
          </a:p>
          <a:p>
            <a:pPr>
              <a:defRPr/>
            </a:pPr>
            <a:r>
              <a:rPr lang="el-GR" sz="3100" dirty="0" smtClean="0"/>
              <a:t>31/01 – 01/02, 03/02 2017</a:t>
            </a:r>
            <a:r>
              <a:rPr lang="en-US" sz="3100" dirty="0" smtClean="0"/>
              <a:t> </a:t>
            </a:r>
            <a:endParaRPr lang="el-GR" sz="3100" dirty="0" smtClean="0"/>
          </a:p>
          <a:p>
            <a:pPr>
              <a:defRPr/>
            </a:pPr>
            <a:endParaRPr lang="el-GR" sz="3100" dirty="0"/>
          </a:p>
          <a:p>
            <a:endParaRPr lang="el-GR" sz="5400" dirty="0"/>
          </a:p>
        </p:txBody>
      </p:sp>
    </p:spTree>
    <p:extLst>
      <p:ext uri="{BB962C8B-B14F-4D97-AF65-F5344CB8AC3E}">
        <p14:creationId xmlns:p14="http://schemas.microsoft.com/office/powerpoint/2010/main" val="2628633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l-GR" dirty="0"/>
              <a:t>Οι τεχνικές λύσεις πρέπει να έχουν χαμηλό ρίσκο για να για να είναι αποδεκτές από τους επενδυτές / χρηματοδότες</a:t>
            </a:r>
          </a:p>
          <a:p>
            <a:r>
              <a:rPr lang="el-GR" dirty="0"/>
              <a:t>Ο λόγος κόστους / οφέλους πρέπει να είναι εύλογος....</a:t>
            </a:r>
            <a:br>
              <a:rPr lang="el-GR" dirty="0"/>
            </a:br>
            <a:r>
              <a:rPr lang="el-GR" dirty="0"/>
              <a:t>(μπορεί να διασφαλίσει χρηματοδότηση)</a:t>
            </a:r>
          </a:p>
          <a:p>
            <a:r>
              <a:rPr lang="el-GR" dirty="0"/>
              <a:t>Ειδικές διατάξεις για τα διατηρητέα κτήρια συνεπώς περιορίζονται οι δυνατότητες επεμβάσεων</a:t>
            </a:r>
          </a:p>
          <a:p>
            <a:r>
              <a:rPr lang="el-GR" dirty="0"/>
              <a:t>Χαμηλή έως μηδενική όχληση </a:t>
            </a:r>
          </a:p>
          <a:p>
            <a:r>
              <a:rPr lang="el-GR" dirty="0"/>
              <a:t>Συνεχής λειτουργία και εκτέλεση των υπηρεσιών</a:t>
            </a:r>
          </a:p>
          <a:p>
            <a:r>
              <a:rPr lang="el-GR" dirty="0"/>
              <a:t>Διατήρηση των όψεων</a:t>
            </a:r>
          </a:p>
          <a:p>
            <a:endParaRPr lang="el-GR" dirty="0"/>
          </a:p>
        </p:txBody>
      </p:sp>
      <p:sp>
        <p:nvSpPr>
          <p:cNvPr id="3" name="Title 2"/>
          <p:cNvSpPr>
            <a:spLocks noGrp="1"/>
          </p:cNvSpPr>
          <p:nvPr>
            <p:ph type="title"/>
          </p:nvPr>
        </p:nvSpPr>
        <p:spPr/>
        <p:txBody>
          <a:bodyPr/>
          <a:lstStyle/>
          <a:p>
            <a:r>
              <a:rPr lang="el-GR" dirty="0"/>
              <a:t>Τεχνικές λύσεις - Περιορισμοί</a:t>
            </a:r>
          </a:p>
        </p:txBody>
      </p:sp>
      <p:sp>
        <p:nvSpPr>
          <p:cNvPr id="4" name="Date Placeholder 3"/>
          <p:cNvSpPr>
            <a:spLocks noGrp="1"/>
          </p:cNvSpPr>
          <p:nvPr>
            <p:ph type="dt" sz="half" idx="10"/>
          </p:nvPr>
        </p:nvSpPr>
        <p:spPr/>
        <p:txBody>
          <a:bodyPr/>
          <a:lstStyle/>
          <a:p>
            <a:fld id="{FEF664F9-F6DA-4FB9-BC0A-322D0FCFEA86}" type="datetime1">
              <a:rPr lang="el-GR" smtClean="0"/>
              <a:t>10/02/2017</a:t>
            </a:fld>
            <a:endParaRPr lang="el-GR" dirty="0"/>
          </a:p>
        </p:txBody>
      </p:sp>
      <p:sp>
        <p:nvSpPr>
          <p:cNvPr id="5" name="Footer Placeholder 4"/>
          <p:cNvSpPr>
            <a:spLocks noGrp="1"/>
          </p:cNvSpPr>
          <p:nvPr>
            <p:ph type="ftr" sz="quarter" idx="11"/>
          </p:nvPr>
        </p:nvSpPr>
        <p:spPr/>
        <p:txBody>
          <a:bodyPr/>
          <a:lstStyle/>
          <a:p>
            <a:r>
              <a:rPr lang="en-US" smtClean="0"/>
              <a:t>WEBINAR 31/1/2017</a:t>
            </a:r>
            <a:endParaRPr lang="el-GR" dirty="0"/>
          </a:p>
        </p:txBody>
      </p:sp>
      <p:sp>
        <p:nvSpPr>
          <p:cNvPr id="6" name="Slide Number Placeholder 5"/>
          <p:cNvSpPr>
            <a:spLocks noGrp="1"/>
          </p:cNvSpPr>
          <p:nvPr>
            <p:ph type="sldNum" sz="quarter" idx="12"/>
          </p:nvPr>
        </p:nvSpPr>
        <p:spPr/>
        <p:txBody>
          <a:bodyPr/>
          <a:lstStyle/>
          <a:p>
            <a:fld id="{CF78F365-98E9-4462-AAD7-CCD51EFC3774}" type="slidenum">
              <a:rPr lang="el-GR" smtClean="0"/>
              <a:pPr/>
              <a:t>10</a:t>
            </a:fld>
            <a:endParaRPr lang="el-GR" dirty="0"/>
          </a:p>
        </p:txBody>
      </p:sp>
    </p:spTree>
    <p:extLst>
      <p:ext uri="{BB962C8B-B14F-4D97-AF65-F5344CB8AC3E}">
        <p14:creationId xmlns:p14="http://schemas.microsoft.com/office/powerpoint/2010/main" val="2618900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l-GR" dirty="0" smtClean="0"/>
              <a:t>Άλιμος, Ελλάδα</a:t>
            </a:r>
            <a:endParaRPr lang="el-GR" dirty="0"/>
          </a:p>
        </p:txBody>
      </p:sp>
      <p:sp>
        <p:nvSpPr>
          <p:cNvPr id="3" name="Content Placeholder 2"/>
          <p:cNvSpPr>
            <a:spLocks noGrp="1"/>
          </p:cNvSpPr>
          <p:nvPr>
            <p:ph idx="1"/>
          </p:nvPr>
        </p:nvSpPr>
        <p:spPr>
          <a:xfrm>
            <a:off x="349188" y="1911283"/>
            <a:ext cx="8229600" cy="4525963"/>
          </a:xfrm>
        </p:spPr>
        <p:txBody>
          <a:bodyPr>
            <a:normAutofit fontScale="85000" lnSpcReduction="20000"/>
          </a:bodyPr>
          <a:lstStyle/>
          <a:p>
            <a:pPr marL="457200" lvl="1" indent="0">
              <a:buNone/>
            </a:pPr>
            <a:endParaRPr lang="el-GR" sz="3200" dirty="0" smtClean="0"/>
          </a:p>
          <a:p>
            <a:pPr marL="457200" lvl="1" indent="0">
              <a:buNone/>
            </a:pPr>
            <a:endParaRPr lang="el-GR" sz="3200" dirty="0" smtClean="0"/>
          </a:p>
          <a:p>
            <a:pPr marL="57150" indent="0">
              <a:buNone/>
            </a:pPr>
            <a:endParaRPr lang="el-GR" dirty="0"/>
          </a:p>
          <a:p>
            <a:pPr marL="0" indent="0">
              <a:spcBef>
                <a:spcPts val="0"/>
              </a:spcBef>
              <a:buNone/>
            </a:pPr>
            <a:r>
              <a:rPr lang="el-GR" sz="1800" dirty="0" smtClean="0"/>
              <a:t>       Δημαρχείο </a:t>
            </a:r>
            <a:r>
              <a:rPr lang="en-US" sz="1800" dirty="0" smtClean="0"/>
              <a:t>	</a:t>
            </a:r>
            <a:r>
              <a:rPr lang="en-US" sz="1800" dirty="0"/>
              <a:t> </a:t>
            </a:r>
            <a:r>
              <a:rPr lang="en-US" sz="1800" dirty="0" smtClean="0"/>
              <a:t>    </a:t>
            </a:r>
            <a:r>
              <a:rPr lang="el-GR" sz="1800" dirty="0" smtClean="0"/>
              <a:t>     	               Βιβλιοθήκη</a:t>
            </a:r>
            <a:r>
              <a:rPr lang="en-US" sz="1800" dirty="0" smtClean="0"/>
              <a:t>	       </a:t>
            </a:r>
            <a:r>
              <a:rPr lang="el-GR" sz="1800" dirty="0" smtClean="0"/>
              <a:t>                     </a:t>
            </a:r>
            <a:r>
              <a:rPr lang="en-US" sz="1800" dirty="0" smtClean="0"/>
              <a:t> </a:t>
            </a:r>
            <a:r>
              <a:rPr lang="el-GR" sz="1800" dirty="0" smtClean="0"/>
              <a:t>Κτήριο Περιβάλλοντος</a:t>
            </a:r>
            <a:r>
              <a:rPr lang="el-GR" sz="1800" dirty="0"/>
              <a:t> </a:t>
            </a:r>
            <a:endParaRPr lang="el-GR" sz="1800" dirty="0" smtClean="0"/>
          </a:p>
          <a:p>
            <a:pPr marL="0" indent="0">
              <a:spcBef>
                <a:spcPts val="0"/>
              </a:spcBef>
              <a:buNone/>
            </a:pPr>
            <a:endParaRPr lang="el-GR" sz="1800" b="1" dirty="0">
              <a:solidFill>
                <a:srgbClr val="107227"/>
              </a:solidFill>
            </a:endParaRPr>
          </a:p>
          <a:p>
            <a:pPr marL="0" indent="0">
              <a:spcBef>
                <a:spcPts val="0"/>
              </a:spcBef>
              <a:buNone/>
            </a:pPr>
            <a:r>
              <a:rPr lang="el-GR" sz="2100" b="1" dirty="0" smtClean="0">
                <a:solidFill>
                  <a:srgbClr val="107227"/>
                </a:solidFill>
              </a:rPr>
              <a:t>Εξοικονόμηση </a:t>
            </a:r>
          </a:p>
          <a:p>
            <a:pPr marL="0" indent="0">
              <a:spcBef>
                <a:spcPts val="0"/>
              </a:spcBef>
              <a:buNone/>
            </a:pPr>
            <a:r>
              <a:rPr lang="el-GR" sz="2400" b="1" dirty="0">
                <a:solidFill>
                  <a:srgbClr val="107227"/>
                </a:solidFill>
              </a:rPr>
              <a:t> </a:t>
            </a:r>
            <a:r>
              <a:rPr lang="el-GR" sz="2400" b="1" dirty="0" smtClean="0">
                <a:solidFill>
                  <a:srgbClr val="107227"/>
                </a:solidFill>
              </a:rPr>
              <a:t>         92%	        	                87%			     100%</a:t>
            </a:r>
            <a:r>
              <a:rPr lang="el-GR" sz="2000" dirty="0" smtClean="0"/>
              <a:t>	</a:t>
            </a:r>
          </a:p>
          <a:p>
            <a:pPr marL="177800" lvl="1" indent="-177800"/>
            <a:r>
              <a:rPr lang="el-GR" sz="2000" dirty="0" smtClean="0"/>
              <a:t>φυσικός εξαερισμός, </a:t>
            </a:r>
            <a:r>
              <a:rPr lang="el-GR" sz="2000" dirty="0" smtClean="0"/>
              <a:t>σκίαστρα</a:t>
            </a:r>
            <a:endParaRPr lang="el-GR" sz="2000" dirty="0" smtClean="0"/>
          </a:p>
          <a:p>
            <a:pPr marL="177800" lvl="1" indent="-177800"/>
            <a:r>
              <a:rPr lang="en-US" sz="2000" dirty="0" smtClean="0"/>
              <a:t>VRF</a:t>
            </a:r>
            <a:r>
              <a:rPr lang="el-GR" sz="2000" dirty="0" smtClean="0"/>
              <a:t> για ψύξη &amp; θέρμανση (δημαρχείο και κτήριο περιβάλλοντος)</a:t>
            </a:r>
          </a:p>
          <a:p>
            <a:pPr marL="177800" lvl="1" indent="-177800"/>
            <a:r>
              <a:rPr lang="el-GR" sz="2000" dirty="0" smtClean="0"/>
              <a:t>Καυστήρας </a:t>
            </a:r>
            <a:r>
              <a:rPr lang="el-GR" sz="2000" dirty="0" err="1" smtClean="0"/>
              <a:t>πέλλετ</a:t>
            </a:r>
            <a:r>
              <a:rPr lang="el-GR" sz="2000" dirty="0" smtClean="0"/>
              <a:t> για θέρμανση και </a:t>
            </a:r>
            <a:r>
              <a:rPr lang="en-US" sz="2000" dirty="0" smtClean="0"/>
              <a:t>split </a:t>
            </a:r>
            <a:r>
              <a:rPr lang="el-GR" sz="2000" dirty="0" smtClean="0"/>
              <a:t>για ψύξη στην βιβλιοθήκη</a:t>
            </a:r>
          </a:p>
          <a:p>
            <a:pPr marL="177800" lvl="1" indent="-177800"/>
            <a:r>
              <a:rPr lang="el-GR" sz="2000" dirty="0" smtClean="0"/>
              <a:t>Ανάσχεση θερμότητας από τον εξαερισμό</a:t>
            </a:r>
          </a:p>
          <a:p>
            <a:pPr marL="177800" lvl="1" indent="-177800"/>
            <a:r>
              <a:rPr lang="el-GR" sz="2000" dirty="0" smtClean="0"/>
              <a:t>φωτισμός με </a:t>
            </a:r>
            <a:r>
              <a:rPr lang="en-US" sz="2000" dirty="0" smtClean="0"/>
              <a:t>LED,</a:t>
            </a:r>
            <a:r>
              <a:rPr lang="el-GR" sz="2000" dirty="0" smtClean="0"/>
              <a:t> </a:t>
            </a:r>
            <a:r>
              <a:rPr lang="en-US" sz="2000" dirty="0" smtClean="0"/>
              <a:t>BEMS</a:t>
            </a:r>
            <a:r>
              <a:rPr lang="el-GR" sz="2000" dirty="0" smtClean="0"/>
              <a:t> </a:t>
            </a:r>
          </a:p>
          <a:p>
            <a:pPr marL="177800" lvl="1" indent="-177800"/>
            <a:r>
              <a:rPr lang="el-GR" sz="2000" dirty="0" smtClean="0"/>
              <a:t>φωτοβολταϊκά συστήματα στην οροφή</a:t>
            </a:r>
          </a:p>
          <a:p>
            <a:pPr marL="177800" lvl="1" indent="-177800"/>
            <a:r>
              <a:rPr lang="el-GR" sz="2000" dirty="0" smtClean="0"/>
              <a:t>Προσθήκη μόνωσης και αλλαγή κουφωμάτων δεν προκρίνεται λόγω υψηλού κόστους και περιορισμένης </a:t>
            </a:r>
            <a:r>
              <a:rPr lang="el-GR" sz="2000" dirty="0" err="1" smtClean="0"/>
              <a:t>επιτυγχανόμενης</a:t>
            </a:r>
            <a:r>
              <a:rPr lang="el-GR" sz="2000" dirty="0" smtClean="0"/>
              <a:t> εξοικονόμησης ενέργειας</a:t>
            </a:r>
            <a:endParaRPr lang="en-US" sz="2000" dirty="0" smtClean="0"/>
          </a:p>
        </p:txBody>
      </p:sp>
      <p:sp>
        <p:nvSpPr>
          <p:cNvPr id="7" name="Date Placeholder 6"/>
          <p:cNvSpPr>
            <a:spLocks noGrp="1"/>
          </p:cNvSpPr>
          <p:nvPr>
            <p:ph type="dt" sz="half" idx="10"/>
          </p:nvPr>
        </p:nvSpPr>
        <p:spPr>
          <a:xfrm>
            <a:off x="1763688" y="6534000"/>
            <a:ext cx="1620000" cy="324000"/>
          </a:xfrm>
        </p:spPr>
        <p:txBody>
          <a:bodyPr/>
          <a:lstStyle/>
          <a:p>
            <a:fld id="{C46A8C42-542A-4B17-B63E-5D75D94EBF89}" type="datetime1">
              <a:rPr lang="el-GR" smtClean="0"/>
              <a:t>10/02/2017</a:t>
            </a:fld>
            <a:endParaRPr lang="el-GR" dirty="0"/>
          </a:p>
        </p:txBody>
      </p:sp>
      <p:sp>
        <p:nvSpPr>
          <p:cNvPr id="8" name="Footer Placeholder 7"/>
          <p:cNvSpPr>
            <a:spLocks noGrp="1"/>
          </p:cNvSpPr>
          <p:nvPr>
            <p:ph type="ftr" sz="quarter" idx="11"/>
          </p:nvPr>
        </p:nvSpPr>
        <p:spPr>
          <a:xfrm>
            <a:off x="3419872" y="6534000"/>
            <a:ext cx="5724128" cy="324000"/>
          </a:xfrm>
        </p:spPr>
        <p:txBody>
          <a:bodyPr/>
          <a:lstStyle/>
          <a:p>
            <a:r>
              <a:rPr lang="en-US" dirty="0"/>
              <a:t>WEBINAR 31/1/2017</a:t>
            </a:r>
            <a:endParaRPr lang="el-GR" dirty="0"/>
          </a:p>
        </p:txBody>
      </p:sp>
      <p:sp>
        <p:nvSpPr>
          <p:cNvPr id="9" name="Slide Number Placeholder 8"/>
          <p:cNvSpPr>
            <a:spLocks noGrp="1"/>
          </p:cNvSpPr>
          <p:nvPr>
            <p:ph type="sldNum" sz="quarter" idx="12"/>
          </p:nvPr>
        </p:nvSpPr>
        <p:spPr>
          <a:xfrm>
            <a:off x="1404000" y="6534000"/>
            <a:ext cx="324000" cy="324000"/>
          </a:xfrm>
        </p:spPr>
        <p:txBody>
          <a:bodyPr/>
          <a:lstStyle/>
          <a:p>
            <a:fld id="{CF78F365-98E9-4462-AAD7-CCD51EFC3774}" type="slidenum">
              <a:rPr lang="el-GR" smtClean="0"/>
              <a:pPr/>
              <a:t>11</a:t>
            </a:fld>
            <a:endParaRPr lang="el-GR" dirty="0"/>
          </a:p>
        </p:txBody>
      </p:sp>
      <p:pic>
        <p:nvPicPr>
          <p:cNvPr id="4" name="Picture 3"/>
          <p:cNvPicPr>
            <a:picLocks noChangeAspect="1"/>
          </p:cNvPicPr>
          <p:nvPr/>
        </p:nvPicPr>
        <p:blipFill>
          <a:blip r:embed="rId3"/>
          <a:stretch>
            <a:fillRect/>
          </a:stretch>
        </p:blipFill>
        <p:spPr>
          <a:xfrm>
            <a:off x="143929" y="1110341"/>
            <a:ext cx="2987911" cy="1742595"/>
          </a:xfrm>
          <a:prstGeom prst="rect">
            <a:avLst/>
          </a:prstGeom>
        </p:spPr>
      </p:pic>
      <p:pic>
        <p:nvPicPr>
          <p:cNvPr id="5" name="Picture 4"/>
          <p:cNvPicPr>
            <a:picLocks noChangeAspect="1"/>
          </p:cNvPicPr>
          <p:nvPr/>
        </p:nvPicPr>
        <p:blipFill>
          <a:blip r:embed="rId4"/>
          <a:stretch>
            <a:fillRect/>
          </a:stretch>
        </p:blipFill>
        <p:spPr>
          <a:xfrm>
            <a:off x="3307938" y="1068069"/>
            <a:ext cx="2667942" cy="1856875"/>
          </a:xfrm>
          <a:prstGeom prst="rect">
            <a:avLst/>
          </a:prstGeom>
        </p:spPr>
      </p:pic>
      <p:pic>
        <p:nvPicPr>
          <p:cNvPr id="6" name="Picture 5"/>
          <p:cNvPicPr>
            <a:picLocks noChangeAspect="1"/>
          </p:cNvPicPr>
          <p:nvPr/>
        </p:nvPicPr>
        <p:blipFill>
          <a:blip r:embed="rId5"/>
          <a:stretch>
            <a:fillRect/>
          </a:stretch>
        </p:blipFill>
        <p:spPr>
          <a:xfrm>
            <a:off x="6151978" y="1107046"/>
            <a:ext cx="2602907" cy="1817898"/>
          </a:xfrm>
          <a:prstGeom prst="rect">
            <a:avLst/>
          </a:prstGeom>
        </p:spPr>
      </p:pic>
    </p:spTree>
    <p:extLst>
      <p:ext uri="{BB962C8B-B14F-4D97-AF65-F5344CB8AC3E}">
        <p14:creationId xmlns:p14="http://schemas.microsoft.com/office/powerpoint/2010/main" val="3026607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l-GR"/>
          </a:p>
        </p:txBody>
      </p:sp>
      <p:sp>
        <p:nvSpPr>
          <p:cNvPr id="3" name="Title 2"/>
          <p:cNvSpPr>
            <a:spLocks noGrp="1"/>
          </p:cNvSpPr>
          <p:nvPr>
            <p:ph type="title"/>
          </p:nvPr>
        </p:nvSpPr>
        <p:spPr/>
        <p:txBody>
          <a:bodyPr/>
          <a:lstStyle/>
          <a:p>
            <a:r>
              <a:rPr lang="el-GR" dirty="0" err="1" smtClean="0"/>
              <a:t>Μεσίνα</a:t>
            </a:r>
            <a:r>
              <a:rPr lang="el-GR" dirty="0" smtClean="0"/>
              <a:t>, Ιταλία</a:t>
            </a:r>
            <a:endParaRPr lang="el-GR" dirty="0"/>
          </a:p>
        </p:txBody>
      </p:sp>
      <p:sp>
        <p:nvSpPr>
          <p:cNvPr id="4" name="Date Placeholder 3"/>
          <p:cNvSpPr>
            <a:spLocks noGrp="1"/>
          </p:cNvSpPr>
          <p:nvPr>
            <p:ph type="dt" sz="half" idx="10"/>
          </p:nvPr>
        </p:nvSpPr>
        <p:spPr/>
        <p:txBody>
          <a:bodyPr/>
          <a:lstStyle/>
          <a:p>
            <a:fld id="{FEF664F9-F6DA-4FB9-BC0A-322D0FCFEA86}" type="datetime1">
              <a:rPr lang="el-GR" smtClean="0"/>
              <a:t>10/02/2017</a:t>
            </a:fld>
            <a:endParaRPr lang="el-GR" dirty="0"/>
          </a:p>
        </p:txBody>
      </p:sp>
      <p:sp>
        <p:nvSpPr>
          <p:cNvPr id="5" name="Footer Placeholder 4"/>
          <p:cNvSpPr>
            <a:spLocks noGrp="1"/>
          </p:cNvSpPr>
          <p:nvPr>
            <p:ph type="ftr" sz="quarter" idx="11"/>
          </p:nvPr>
        </p:nvSpPr>
        <p:spPr/>
        <p:txBody>
          <a:bodyPr/>
          <a:lstStyle/>
          <a:p>
            <a:r>
              <a:rPr lang="en-US" dirty="0" smtClean="0"/>
              <a:t>WEBINAR 31/1/2017</a:t>
            </a:r>
            <a:endParaRPr lang="el-GR" dirty="0"/>
          </a:p>
        </p:txBody>
      </p:sp>
      <p:sp>
        <p:nvSpPr>
          <p:cNvPr id="6" name="Slide Number Placeholder 5"/>
          <p:cNvSpPr>
            <a:spLocks noGrp="1"/>
          </p:cNvSpPr>
          <p:nvPr>
            <p:ph type="sldNum" sz="quarter" idx="12"/>
          </p:nvPr>
        </p:nvSpPr>
        <p:spPr/>
        <p:txBody>
          <a:bodyPr/>
          <a:lstStyle/>
          <a:p>
            <a:fld id="{CF78F365-98E9-4462-AAD7-CCD51EFC3774}" type="slidenum">
              <a:rPr lang="el-GR" smtClean="0"/>
              <a:pPr/>
              <a:t>12</a:t>
            </a:fld>
            <a:endParaRPr lang="el-GR" dirty="0"/>
          </a:p>
        </p:txBody>
      </p:sp>
      <p:sp>
        <p:nvSpPr>
          <p:cNvPr id="7" name="Content Placeholder 2"/>
          <p:cNvSpPr txBox="1">
            <a:spLocks/>
          </p:cNvSpPr>
          <p:nvPr/>
        </p:nvSpPr>
        <p:spPr>
          <a:xfrm>
            <a:off x="349188" y="1628800"/>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endParaRPr lang="el-GR" sz="3200" dirty="0" smtClean="0"/>
          </a:p>
          <a:p>
            <a:pPr marL="457200" lvl="1" indent="0">
              <a:buFont typeface="Arial" pitchFamily="34" charset="0"/>
              <a:buNone/>
            </a:pPr>
            <a:endParaRPr lang="el-GR" sz="3200" dirty="0" smtClean="0"/>
          </a:p>
          <a:p>
            <a:pPr marL="57150" indent="0">
              <a:buFont typeface="Arial" pitchFamily="34" charset="0"/>
              <a:buNone/>
            </a:pPr>
            <a:endParaRPr lang="el-GR" dirty="0" smtClean="0"/>
          </a:p>
          <a:p>
            <a:pPr marL="0" indent="0">
              <a:spcBef>
                <a:spcPts val="0"/>
              </a:spcBef>
              <a:buFont typeface="Arial" pitchFamily="34" charset="0"/>
              <a:buNone/>
            </a:pPr>
            <a:r>
              <a:rPr lang="el-GR" sz="1800" dirty="0" smtClean="0"/>
              <a:t>Δημαρχείο, Μέγαρο </a:t>
            </a:r>
            <a:r>
              <a:rPr lang="en-US" sz="1800" dirty="0" err="1" smtClean="0"/>
              <a:t>Zanca</a:t>
            </a:r>
            <a:r>
              <a:rPr lang="en-US" sz="1800" dirty="0" smtClean="0"/>
              <a:t>	     </a:t>
            </a:r>
            <a:r>
              <a:rPr lang="el-GR" sz="1800" dirty="0" smtClean="0"/>
              <a:t>     Πολιτιστικό κέντρο</a:t>
            </a:r>
            <a:r>
              <a:rPr lang="en-US" sz="1800" dirty="0" smtClean="0"/>
              <a:t>	         </a:t>
            </a:r>
            <a:r>
              <a:rPr lang="el-GR" sz="1800" dirty="0" smtClean="0"/>
              <a:t>    Μέγαρο </a:t>
            </a:r>
            <a:r>
              <a:rPr lang="en-US" sz="1800" dirty="0" smtClean="0"/>
              <a:t>Satellite </a:t>
            </a:r>
          </a:p>
          <a:p>
            <a:pPr marL="0" indent="0">
              <a:spcBef>
                <a:spcPts val="0"/>
              </a:spcBef>
              <a:buFont typeface="Arial" pitchFamily="34" charset="0"/>
              <a:buNone/>
            </a:pPr>
            <a:r>
              <a:rPr lang="el-GR" sz="1800" dirty="0" smtClean="0"/>
              <a:t>Διατηρητέο		               Διατηρητέο</a:t>
            </a:r>
          </a:p>
          <a:p>
            <a:pPr marL="0" indent="0">
              <a:spcBef>
                <a:spcPts val="0"/>
              </a:spcBef>
              <a:buFont typeface="Arial" pitchFamily="34" charset="0"/>
              <a:buNone/>
            </a:pPr>
            <a:r>
              <a:rPr lang="el-GR" sz="2400" b="1" dirty="0" smtClean="0">
                <a:solidFill>
                  <a:srgbClr val="107227"/>
                </a:solidFill>
              </a:rPr>
              <a:t>Εξοικονόμηση </a:t>
            </a:r>
          </a:p>
          <a:p>
            <a:pPr marL="0" indent="0">
              <a:spcBef>
                <a:spcPts val="0"/>
              </a:spcBef>
              <a:buFont typeface="Arial" pitchFamily="34" charset="0"/>
              <a:buNone/>
            </a:pPr>
            <a:r>
              <a:rPr lang="el-GR" sz="2400" b="1" dirty="0" smtClean="0">
                <a:solidFill>
                  <a:srgbClr val="107227"/>
                </a:solidFill>
              </a:rPr>
              <a:t>           52%	        	                29%			     68%</a:t>
            </a:r>
            <a:r>
              <a:rPr lang="el-GR" sz="2000" dirty="0" smtClean="0"/>
              <a:t>	</a:t>
            </a:r>
          </a:p>
          <a:p>
            <a:pPr marL="177800" lvl="1" indent="-177800"/>
            <a:r>
              <a:rPr lang="el-GR" sz="2000" dirty="0" smtClean="0"/>
              <a:t>Εξωτερικός μονωτικός σοβάς και εσωτερική μόνωση μόνο στο πολιτιστικό κέντρο, ενεργειακά αποδοτικά παράθυρα, φυτεμένο δώμα (πολ. Κέντρο)</a:t>
            </a:r>
          </a:p>
          <a:p>
            <a:pPr marL="177800" lvl="1" indent="-177800"/>
            <a:r>
              <a:rPr lang="el-GR" sz="2000" dirty="0" smtClean="0"/>
              <a:t>φυσικός εξαερισμός, </a:t>
            </a:r>
            <a:r>
              <a:rPr lang="en-US" sz="2000" dirty="0" smtClean="0"/>
              <a:t>VRF</a:t>
            </a:r>
            <a:r>
              <a:rPr lang="el-GR" sz="2000" dirty="0" smtClean="0"/>
              <a:t> για ψύξη &amp; θέρμανση, </a:t>
            </a:r>
          </a:p>
          <a:p>
            <a:pPr marL="177800" lvl="1" indent="-177800"/>
            <a:r>
              <a:rPr lang="el-GR" sz="2000" dirty="0" smtClean="0"/>
              <a:t>φωτισμός με </a:t>
            </a:r>
            <a:r>
              <a:rPr lang="en-US" sz="2000" dirty="0" smtClean="0"/>
              <a:t>LED,</a:t>
            </a:r>
            <a:r>
              <a:rPr lang="el-GR" sz="2000" dirty="0" smtClean="0"/>
              <a:t> </a:t>
            </a:r>
            <a:r>
              <a:rPr lang="en-US" sz="2000" dirty="0" smtClean="0"/>
              <a:t>BEMS</a:t>
            </a:r>
            <a:r>
              <a:rPr lang="el-GR" sz="2000" dirty="0" smtClean="0"/>
              <a:t> και </a:t>
            </a:r>
          </a:p>
          <a:p>
            <a:pPr marL="177800" lvl="1" indent="-177800"/>
            <a:r>
              <a:rPr lang="el-GR" sz="2000" dirty="0" smtClean="0"/>
              <a:t>φωτοβολταϊκά συστήματα στην οροφή</a:t>
            </a:r>
            <a:endParaRPr lang="en-US" sz="2000" dirty="0" smtClean="0"/>
          </a:p>
        </p:txBody>
      </p:sp>
      <p:pic>
        <p:nvPicPr>
          <p:cNvPr id="8" name="Content Placeholder 7"/>
          <p:cNvPicPr>
            <a:picLocks noChangeAspect="1"/>
          </p:cNvPicPr>
          <p:nvPr/>
        </p:nvPicPr>
        <p:blipFill>
          <a:blip r:embed="rId2"/>
          <a:stretch>
            <a:fillRect/>
          </a:stretch>
        </p:blipFill>
        <p:spPr>
          <a:xfrm>
            <a:off x="349188" y="1124743"/>
            <a:ext cx="2926668" cy="2047337"/>
          </a:xfrm>
          <a:prstGeom prst="rect">
            <a:avLst/>
          </a:prstGeom>
        </p:spPr>
      </p:pic>
      <p:pic>
        <p:nvPicPr>
          <p:cNvPr id="9" name="Picture 8"/>
          <p:cNvPicPr>
            <a:picLocks noChangeAspect="1"/>
          </p:cNvPicPr>
          <p:nvPr/>
        </p:nvPicPr>
        <p:blipFill>
          <a:blip r:embed="rId3"/>
          <a:stretch>
            <a:fillRect/>
          </a:stretch>
        </p:blipFill>
        <p:spPr>
          <a:xfrm>
            <a:off x="3310339" y="1110341"/>
            <a:ext cx="2725361" cy="2061739"/>
          </a:xfrm>
          <a:prstGeom prst="rect">
            <a:avLst/>
          </a:prstGeom>
        </p:spPr>
      </p:pic>
      <p:pic>
        <p:nvPicPr>
          <p:cNvPr id="10" name="Picture 9"/>
          <p:cNvPicPr>
            <a:picLocks noChangeAspect="1"/>
          </p:cNvPicPr>
          <p:nvPr/>
        </p:nvPicPr>
        <p:blipFill>
          <a:blip r:embed="rId4"/>
          <a:stretch>
            <a:fillRect/>
          </a:stretch>
        </p:blipFill>
        <p:spPr>
          <a:xfrm>
            <a:off x="6066646" y="1115616"/>
            <a:ext cx="2988839" cy="2040238"/>
          </a:xfrm>
          <a:prstGeom prst="rect">
            <a:avLst/>
          </a:prstGeom>
        </p:spPr>
      </p:pic>
    </p:spTree>
    <p:extLst>
      <p:ext uri="{BB962C8B-B14F-4D97-AF65-F5344CB8AC3E}">
        <p14:creationId xmlns:p14="http://schemas.microsoft.com/office/powerpoint/2010/main" val="3194176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l-GR" dirty="0" err="1" smtClean="0"/>
              <a:t>Ερρεντερία</a:t>
            </a:r>
            <a:r>
              <a:rPr lang="el-GR" dirty="0" smtClean="0"/>
              <a:t>, Ισπανία</a:t>
            </a:r>
            <a:endParaRPr lang="el-GR" dirty="0"/>
          </a:p>
        </p:txBody>
      </p:sp>
      <p:sp>
        <p:nvSpPr>
          <p:cNvPr id="3" name="Content Placeholder 2"/>
          <p:cNvSpPr>
            <a:spLocks noGrp="1"/>
          </p:cNvSpPr>
          <p:nvPr>
            <p:ph idx="1"/>
          </p:nvPr>
        </p:nvSpPr>
        <p:spPr>
          <a:xfrm>
            <a:off x="349188" y="1628800"/>
            <a:ext cx="8229600" cy="4525963"/>
          </a:xfrm>
        </p:spPr>
        <p:txBody>
          <a:bodyPr>
            <a:normAutofit fontScale="92500" lnSpcReduction="10000"/>
          </a:bodyPr>
          <a:lstStyle/>
          <a:p>
            <a:pPr marL="457200" lvl="1" indent="0">
              <a:buNone/>
            </a:pPr>
            <a:endParaRPr lang="el-GR" sz="3200" dirty="0" smtClean="0"/>
          </a:p>
          <a:p>
            <a:pPr marL="457200" lvl="1" indent="0">
              <a:buNone/>
            </a:pPr>
            <a:endParaRPr lang="el-GR" sz="3200" dirty="0" smtClean="0"/>
          </a:p>
          <a:p>
            <a:pPr marL="57150" indent="0">
              <a:buNone/>
            </a:pPr>
            <a:endParaRPr lang="el-GR" dirty="0"/>
          </a:p>
          <a:p>
            <a:pPr marL="0" indent="0">
              <a:spcBef>
                <a:spcPts val="0"/>
              </a:spcBef>
              <a:buNone/>
            </a:pPr>
            <a:r>
              <a:rPr lang="el-GR" sz="1800" dirty="0" smtClean="0"/>
              <a:t>Δημαρχείο</a:t>
            </a:r>
            <a:r>
              <a:rPr lang="el-GR" sz="1800" dirty="0"/>
              <a:t>, Διατηρητέο </a:t>
            </a:r>
            <a:r>
              <a:rPr lang="en-US" sz="1800" dirty="0" smtClean="0"/>
              <a:t>	</a:t>
            </a:r>
            <a:r>
              <a:rPr lang="en-US" sz="1800" dirty="0"/>
              <a:t> </a:t>
            </a:r>
            <a:r>
              <a:rPr lang="en-US" sz="1800" dirty="0" smtClean="0"/>
              <a:t>    </a:t>
            </a:r>
            <a:r>
              <a:rPr lang="el-GR" sz="1800" dirty="0" smtClean="0"/>
              <a:t>     </a:t>
            </a:r>
            <a:r>
              <a:rPr lang="en-US" sz="1800" dirty="0" err="1" smtClean="0"/>
              <a:t>Kapitain</a:t>
            </a:r>
            <a:r>
              <a:rPr lang="en-US" sz="1800" dirty="0" smtClean="0"/>
              <a:t> </a:t>
            </a:r>
            <a:r>
              <a:rPr lang="en-US" sz="1800" dirty="0" err="1" smtClean="0"/>
              <a:t>Etxea</a:t>
            </a:r>
            <a:r>
              <a:rPr lang="en-US" sz="1800" dirty="0" smtClean="0"/>
              <a:t>	         </a:t>
            </a:r>
            <a:r>
              <a:rPr lang="el-GR" sz="1800" dirty="0" smtClean="0"/>
              <a:t>                              </a:t>
            </a:r>
            <a:r>
              <a:rPr lang="en-US" sz="1800" dirty="0" err="1" smtClean="0"/>
              <a:t>Lekuona</a:t>
            </a:r>
            <a:r>
              <a:rPr lang="en-US" sz="1800" dirty="0" smtClean="0"/>
              <a:t>, </a:t>
            </a:r>
            <a:endParaRPr lang="el-GR" sz="1800" dirty="0" smtClean="0"/>
          </a:p>
          <a:p>
            <a:pPr marL="0" indent="0">
              <a:spcBef>
                <a:spcPts val="0"/>
              </a:spcBef>
              <a:buNone/>
            </a:pPr>
            <a:r>
              <a:rPr lang="el-GR" sz="1800" dirty="0" smtClean="0"/>
              <a:t>                                                                   Διατηρητέο                                  βιομηχανικό μνημείο</a:t>
            </a:r>
            <a:r>
              <a:rPr lang="en-US" sz="1800" dirty="0" smtClean="0"/>
              <a:t>  </a:t>
            </a:r>
            <a:r>
              <a:rPr lang="el-GR" sz="2400" b="1" dirty="0" smtClean="0">
                <a:solidFill>
                  <a:srgbClr val="107227"/>
                </a:solidFill>
              </a:rPr>
              <a:t>Εξοικονόμηση </a:t>
            </a:r>
          </a:p>
          <a:p>
            <a:pPr marL="0" indent="0">
              <a:spcBef>
                <a:spcPts val="0"/>
              </a:spcBef>
              <a:buNone/>
            </a:pPr>
            <a:r>
              <a:rPr lang="el-GR" sz="2400" b="1" dirty="0">
                <a:solidFill>
                  <a:srgbClr val="107227"/>
                </a:solidFill>
              </a:rPr>
              <a:t> </a:t>
            </a:r>
            <a:r>
              <a:rPr lang="el-GR" sz="2400" b="1" dirty="0" smtClean="0">
                <a:solidFill>
                  <a:srgbClr val="107227"/>
                </a:solidFill>
              </a:rPr>
              <a:t>          33%	        	                65%			     11%</a:t>
            </a:r>
            <a:r>
              <a:rPr lang="el-GR" sz="2000" dirty="0" smtClean="0"/>
              <a:t>	</a:t>
            </a:r>
          </a:p>
          <a:p>
            <a:pPr marL="177800" lvl="1" indent="-177800"/>
            <a:r>
              <a:rPr lang="el-GR" sz="2000" dirty="0" smtClean="0"/>
              <a:t>Εσωτερική μόνωση και </a:t>
            </a:r>
            <a:r>
              <a:rPr lang="el-GR" sz="2000" dirty="0"/>
              <a:t>ενεργειακά αποδοτικά παράθυρα </a:t>
            </a:r>
            <a:r>
              <a:rPr lang="el-GR" sz="2000" dirty="0" smtClean="0"/>
              <a:t>μόνο στο </a:t>
            </a:r>
            <a:r>
              <a:rPr lang="en-US" sz="2000" dirty="0" err="1"/>
              <a:t>Kapitain</a:t>
            </a:r>
            <a:r>
              <a:rPr lang="en-US" sz="2000" dirty="0"/>
              <a:t> </a:t>
            </a:r>
            <a:r>
              <a:rPr lang="en-US" sz="2000" dirty="0" err="1"/>
              <a:t>Etxea</a:t>
            </a:r>
            <a:r>
              <a:rPr lang="el-GR" sz="2000" dirty="0" smtClean="0"/>
              <a:t>, </a:t>
            </a:r>
          </a:p>
          <a:p>
            <a:pPr marL="177800" lvl="1" indent="-177800"/>
            <a:r>
              <a:rPr lang="el-GR" sz="2000" dirty="0" smtClean="0"/>
              <a:t>Θέρμανση με λέβητα συμπύκνωσης και καυστήρας </a:t>
            </a:r>
            <a:r>
              <a:rPr lang="el-GR" sz="2000" dirty="0" err="1" smtClean="0"/>
              <a:t>πέλλετ</a:t>
            </a:r>
            <a:endParaRPr lang="el-GR" sz="2000" dirty="0" smtClean="0"/>
          </a:p>
          <a:p>
            <a:pPr marL="177800" lvl="1" indent="-177800"/>
            <a:r>
              <a:rPr lang="el-GR" sz="2000" dirty="0" smtClean="0"/>
              <a:t>φυσικός εξαερισμός με ανάκτηση θερμότητας</a:t>
            </a:r>
          </a:p>
          <a:p>
            <a:pPr marL="177800" lvl="1" indent="-177800"/>
            <a:r>
              <a:rPr lang="en-US" sz="2000" dirty="0" smtClean="0"/>
              <a:t>VRF</a:t>
            </a:r>
            <a:r>
              <a:rPr lang="el-GR" sz="2000" dirty="0" smtClean="0"/>
              <a:t> για ψύξη</a:t>
            </a:r>
          </a:p>
          <a:p>
            <a:pPr marL="177800" lvl="1" indent="-177800"/>
            <a:r>
              <a:rPr lang="el-GR" sz="2000" dirty="0" smtClean="0"/>
              <a:t>φωτισμός με </a:t>
            </a:r>
            <a:r>
              <a:rPr lang="en-US" sz="2000" dirty="0" smtClean="0"/>
              <a:t>LED</a:t>
            </a:r>
            <a:r>
              <a:rPr lang="el-GR" sz="2000" dirty="0" smtClean="0"/>
              <a:t> με αισθητήρες φυσικού φωτισμού</a:t>
            </a:r>
          </a:p>
        </p:txBody>
      </p:sp>
      <p:sp>
        <p:nvSpPr>
          <p:cNvPr id="7" name="Date Placeholder 6"/>
          <p:cNvSpPr>
            <a:spLocks noGrp="1"/>
          </p:cNvSpPr>
          <p:nvPr>
            <p:ph type="dt" sz="half" idx="10"/>
          </p:nvPr>
        </p:nvSpPr>
        <p:spPr>
          <a:xfrm>
            <a:off x="1763688" y="6534000"/>
            <a:ext cx="1620000" cy="324000"/>
          </a:xfrm>
        </p:spPr>
        <p:txBody>
          <a:bodyPr/>
          <a:lstStyle/>
          <a:p>
            <a:fld id="{C46A8C42-542A-4B17-B63E-5D75D94EBF89}" type="datetime1">
              <a:rPr lang="el-GR" smtClean="0"/>
              <a:t>10/02/2017</a:t>
            </a:fld>
            <a:endParaRPr lang="el-GR" dirty="0"/>
          </a:p>
        </p:txBody>
      </p:sp>
      <p:sp>
        <p:nvSpPr>
          <p:cNvPr id="8" name="Footer Placeholder 7"/>
          <p:cNvSpPr>
            <a:spLocks noGrp="1"/>
          </p:cNvSpPr>
          <p:nvPr>
            <p:ph type="ftr" sz="quarter" idx="11"/>
          </p:nvPr>
        </p:nvSpPr>
        <p:spPr>
          <a:xfrm>
            <a:off x="3419872" y="6534000"/>
            <a:ext cx="5724128" cy="324000"/>
          </a:xfrm>
        </p:spPr>
        <p:txBody>
          <a:bodyPr/>
          <a:lstStyle/>
          <a:p>
            <a:r>
              <a:rPr lang="en-US" dirty="0"/>
              <a:t>WEBINAR 31/1/2017</a:t>
            </a:r>
            <a:endParaRPr lang="el-GR" dirty="0"/>
          </a:p>
        </p:txBody>
      </p:sp>
      <p:sp>
        <p:nvSpPr>
          <p:cNvPr id="9" name="Slide Number Placeholder 8"/>
          <p:cNvSpPr>
            <a:spLocks noGrp="1"/>
          </p:cNvSpPr>
          <p:nvPr>
            <p:ph type="sldNum" sz="quarter" idx="12"/>
          </p:nvPr>
        </p:nvSpPr>
        <p:spPr>
          <a:xfrm>
            <a:off x="1404000" y="6534000"/>
            <a:ext cx="324000" cy="324000"/>
          </a:xfrm>
        </p:spPr>
        <p:txBody>
          <a:bodyPr/>
          <a:lstStyle/>
          <a:p>
            <a:fld id="{CF78F365-98E9-4462-AAD7-CCD51EFC3774}" type="slidenum">
              <a:rPr lang="el-GR" smtClean="0"/>
              <a:pPr/>
              <a:t>13</a:t>
            </a:fld>
            <a:endParaRPr lang="el-GR" dirty="0"/>
          </a:p>
        </p:txBody>
      </p:sp>
      <p:pic>
        <p:nvPicPr>
          <p:cNvPr id="4" name="Picture 3"/>
          <p:cNvPicPr>
            <a:picLocks noChangeAspect="1"/>
          </p:cNvPicPr>
          <p:nvPr/>
        </p:nvPicPr>
        <p:blipFill>
          <a:blip r:embed="rId3"/>
          <a:stretch>
            <a:fillRect/>
          </a:stretch>
        </p:blipFill>
        <p:spPr>
          <a:xfrm>
            <a:off x="85394" y="1071275"/>
            <a:ext cx="3192984" cy="1997685"/>
          </a:xfrm>
          <a:prstGeom prst="rect">
            <a:avLst/>
          </a:prstGeom>
        </p:spPr>
      </p:pic>
      <p:pic>
        <p:nvPicPr>
          <p:cNvPr id="5" name="Picture 4"/>
          <p:cNvPicPr>
            <a:picLocks noChangeAspect="1"/>
          </p:cNvPicPr>
          <p:nvPr/>
        </p:nvPicPr>
        <p:blipFill>
          <a:blip r:embed="rId4"/>
          <a:stretch>
            <a:fillRect/>
          </a:stretch>
        </p:blipFill>
        <p:spPr>
          <a:xfrm>
            <a:off x="3325413" y="1071275"/>
            <a:ext cx="2614739" cy="1997685"/>
          </a:xfrm>
          <a:prstGeom prst="rect">
            <a:avLst/>
          </a:prstGeom>
        </p:spPr>
      </p:pic>
      <p:pic>
        <p:nvPicPr>
          <p:cNvPr id="6" name="Picture 5"/>
          <p:cNvPicPr>
            <a:picLocks noChangeAspect="1"/>
          </p:cNvPicPr>
          <p:nvPr/>
        </p:nvPicPr>
        <p:blipFill>
          <a:blip r:embed="rId5"/>
          <a:stretch>
            <a:fillRect/>
          </a:stretch>
        </p:blipFill>
        <p:spPr>
          <a:xfrm>
            <a:off x="5987187" y="1124744"/>
            <a:ext cx="2977301" cy="1944216"/>
          </a:xfrm>
          <a:prstGeom prst="rect">
            <a:avLst/>
          </a:prstGeom>
        </p:spPr>
      </p:pic>
    </p:spTree>
    <p:extLst>
      <p:ext uri="{BB962C8B-B14F-4D97-AF65-F5344CB8AC3E}">
        <p14:creationId xmlns:p14="http://schemas.microsoft.com/office/powerpoint/2010/main" val="2698298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l-GR" dirty="0" smtClean="0"/>
              <a:t>Κοΐμπρα, Πορτογαλία</a:t>
            </a:r>
            <a:endParaRPr lang="el-GR" dirty="0"/>
          </a:p>
        </p:txBody>
      </p:sp>
      <p:sp>
        <p:nvSpPr>
          <p:cNvPr id="3" name="Content Placeholder 2"/>
          <p:cNvSpPr>
            <a:spLocks noGrp="1"/>
          </p:cNvSpPr>
          <p:nvPr>
            <p:ph idx="1"/>
          </p:nvPr>
        </p:nvSpPr>
        <p:spPr>
          <a:xfrm>
            <a:off x="349188" y="1628800"/>
            <a:ext cx="8229600" cy="4525963"/>
          </a:xfrm>
        </p:spPr>
        <p:txBody>
          <a:bodyPr>
            <a:normAutofit fontScale="92500" lnSpcReduction="10000"/>
          </a:bodyPr>
          <a:lstStyle/>
          <a:p>
            <a:pPr marL="457200" lvl="1" indent="0">
              <a:buNone/>
            </a:pPr>
            <a:endParaRPr lang="el-GR" sz="3200" dirty="0" smtClean="0"/>
          </a:p>
          <a:p>
            <a:pPr marL="457200" lvl="1" indent="0">
              <a:buNone/>
            </a:pPr>
            <a:endParaRPr lang="el-GR" sz="3200" dirty="0" smtClean="0"/>
          </a:p>
          <a:p>
            <a:pPr marL="57150" indent="0">
              <a:buNone/>
            </a:pPr>
            <a:endParaRPr lang="el-GR" dirty="0"/>
          </a:p>
          <a:p>
            <a:pPr marL="0" indent="0">
              <a:spcBef>
                <a:spcPts val="0"/>
              </a:spcBef>
              <a:buNone/>
            </a:pPr>
            <a:r>
              <a:rPr lang="el-GR" sz="1800" dirty="0" smtClean="0"/>
              <a:t>Δημαρχείο, Διατηρητέο</a:t>
            </a:r>
            <a:r>
              <a:rPr lang="en-US" sz="1800" dirty="0" smtClean="0"/>
              <a:t>	</a:t>
            </a:r>
            <a:r>
              <a:rPr lang="en-US" sz="1800" dirty="0"/>
              <a:t> </a:t>
            </a:r>
            <a:r>
              <a:rPr lang="en-US" sz="1800" dirty="0" smtClean="0"/>
              <a:t>    </a:t>
            </a:r>
            <a:r>
              <a:rPr lang="el-GR" sz="1800" dirty="0" smtClean="0"/>
              <a:t>     Πολιτιστικό κέντρο</a:t>
            </a:r>
            <a:r>
              <a:rPr lang="en-US" sz="1800" dirty="0" smtClean="0"/>
              <a:t>	         </a:t>
            </a:r>
            <a:r>
              <a:rPr lang="el-GR" sz="1800" dirty="0" smtClean="0"/>
              <a:t>    Δημοτικό σχολείο</a:t>
            </a:r>
            <a:endParaRPr lang="en-US" sz="1800" dirty="0" smtClean="0"/>
          </a:p>
          <a:p>
            <a:pPr marL="0" indent="0">
              <a:spcBef>
                <a:spcPts val="0"/>
              </a:spcBef>
              <a:buNone/>
            </a:pPr>
            <a:r>
              <a:rPr lang="el-GR" sz="1800" dirty="0" err="1" smtClean="0"/>
              <a:t>Προστ</a:t>
            </a:r>
            <a:r>
              <a:rPr lang="el-GR" sz="1800" dirty="0" smtClean="0"/>
              <a:t>/</a:t>
            </a:r>
            <a:r>
              <a:rPr lang="el-GR" sz="1800" dirty="0" err="1" smtClean="0"/>
              <a:t>όμενο</a:t>
            </a:r>
            <a:r>
              <a:rPr lang="el-GR" sz="1800" dirty="0" smtClean="0"/>
              <a:t> </a:t>
            </a:r>
            <a:r>
              <a:rPr lang="en-US" sz="1800" dirty="0" smtClean="0"/>
              <a:t>UNESCO</a:t>
            </a:r>
            <a:r>
              <a:rPr lang="el-GR" sz="1800" dirty="0" smtClean="0"/>
              <a:t>	               </a:t>
            </a:r>
          </a:p>
          <a:p>
            <a:pPr marL="0" indent="0">
              <a:spcBef>
                <a:spcPts val="0"/>
              </a:spcBef>
              <a:buNone/>
            </a:pPr>
            <a:endParaRPr lang="el-GR" sz="2400" b="1" dirty="0" smtClean="0">
              <a:solidFill>
                <a:srgbClr val="107227"/>
              </a:solidFill>
            </a:endParaRPr>
          </a:p>
          <a:p>
            <a:pPr marL="0" indent="0">
              <a:spcBef>
                <a:spcPts val="0"/>
              </a:spcBef>
              <a:buNone/>
            </a:pPr>
            <a:r>
              <a:rPr lang="el-GR" sz="2400" b="1" dirty="0" smtClean="0">
                <a:solidFill>
                  <a:srgbClr val="107227"/>
                </a:solidFill>
              </a:rPr>
              <a:t>Εξοικονόμηση </a:t>
            </a:r>
          </a:p>
          <a:p>
            <a:pPr marL="0" indent="0">
              <a:spcBef>
                <a:spcPts val="0"/>
              </a:spcBef>
              <a:buNone/>
            </a:pPr>
            <a:r>
              <a:rPr lang="el-GR" sz="2400" b="1" dirty="0">
                <a:solidFill>
                  <a:srgbClr val="107227"/>
                </a:solidFill>
              </a:rPr>
              <a:t> </a:t>
            </a:r>
            <a:r>
              <a:rPr lang="el-GR" sz="2400" b="1" dirty="0" smtClean="0">
                <a:solidFill>
                  <a:srgbClr val="107227"/>
                </a:solidFill>
              </a:rPr>
              <a:t>          72%	        	                97%			     98%</a:t>
            </a:r>
            <a:r>
              <a:rPr lang="el-GR" sz="2000" dirty="0" smtClean="0"/>
              <a:t>	</a:t>
            </a:r>
          </a:p>
          <a:p>
            <a:pPr marL="177800" lvl="1" indent="-177800"/>
            <a:r>
              <a:rPr lang="el-GR" sz="2000" dirty="0" smtClean="0"/>
              <a:t>Νέα πιο αποδοτικά συστήματα κλιματισμού </a:t>
            </a:r>
          </a:p>
          <a:p>
            <a:pPr marL="177800" lvl="1" indent="-177800"/>
            <a:r>
              <a:rPr lang="el-GR" sz="2000" dirty="0" smtClean="0"/>
              <a:t>Φωτισμός με </a:t>
            </a:r>
            <a:r>
              <a:rPr lang="en-US" sz="2000" dirty="0" smtClean="0"/>
              <a:t>LED</a:t>
            </a:r>
            <a:r>
              <a:rPr lang="el-GR" sz="2000" dirty="0" smtClean="0"/>
              <a:t> και Τ5</a:t>
            </a:r>
            <a:r>
              <a:rPr lang="en-US" sz="2000" dirty="0" smtClean="0"/>
              <a:t>,</a:t>
            </a:r>
            <a:r>
              <a:rPr lang="el-GR" sz="2000" dirty="0" smtClean="0"/>
              <a:t> </a:t>
            </a:r>
            <a:r>
              <a:rPr lang="en-US" sz="2000" dirty="0" smtClean="0"/>
              <a:t>BEMS</a:t>
            </a:r>
            <a:r>
              <a:rPr lang="el-GR" sz="2000" dirty="0" smtClean="0"/>
              <a:t> και </a:t>
            </a:r>
          </a:p>
          <a:p>
            <a:pPr marL="177800" lvl="1" indent="-177800"/>
            <a:r>
              <a:rPr lang="el-GR" sz="2000" dirty="0" smtClean="0"/>
              <a:t>Ειδικά φωτοβολταϊκά πλακίδια στην οροφή του δημαρχείου</a:t>
            </a:r>
          </a:p>
          <a:p>
            <a:pPr marL="177800" lvl="1" indent="-177800"/>
            <a:r>
              <a:rPr lang="el-GR" sz="2000" dirty="0" smtClean="0"/>
              <a:t>Φωτοβολταϊκά </a:t>
            </a:r>
            <a:r>
              <a:rPr lang="el-GR" sz="2000" dirty="0" err="1" smtClean="0"/>
              <a:t>πανέλα</a:t>
            </a:r>
            <a:r>
              <a:rPr lang="el-GR" sz="2000" dirty="0" smtClean="0"/>
              <a:t> οροφής στα άλλα κτήρια</a:t>
            </a:r>
          </a:p>
          <a:p>
            <a:pPr marL="177800" lvl="1" indent="-177800"/>
            <a:r>
              <a:rPr lang="el-GR" sz="2000" dirty="0" smtClean="0"/>
              <a:t>Η δυνατότητα επέμβασης στο κέλυφος πολύ περιορισμένη</a:t>
            </a:r>
          </a:p>
          <a:p>
            <a:pPr marL="177800" lvl="1" indent="-177800"/>
            <a:endParaRPr lang="en-US" sz="2000" dirty="0" smtClean="0"/>
          </a:p>
        </p:txBody>
      </p:sp>
      <p:sp>
        <p:nvSpPr>
          <p:cNvPr id="7" name="Date Placeholder 6"/>
          <p:cNvSpPr>
            <a:spLocks noGrp="1"/>
          </p:cNvSpPr>
          <p:nvPr>
            <p:ph type="dt" sz="half" idx="10"/>
          </p:nvPr>
        </p:nvSpPr>
        <p:spPr>
          <a:xfrm>
            <a:off x="1763688" y="6534000"/>
            <a:ext cx="1620000" cy="324000"/>
          </a:xfrm>
        </p:spPr>
        <p:txBody>
          <a:bodyPr/>
          <a:lstStyle/>
          <a:p>
            <a:fld id="{C46A8C42-542A-4B17-B63E-5D75D94EBF89}" type="datetime1">
              <a:rPr lang="el-GR" smtClean="0"/>
              <a:t>10/02/2017</a:t>
            </a:fld>
            <a:endParaRPr lang="el-GR" dirty="0"/>
          </a:p>
        </p:txBody>
      </p:sp>
      <p:sp>
        <p:nvSpPr>
          <p:cNvPr id="8" name="Footer Placeholder 7"/>
          <p:cNvSpPr>
            <a:spLocks noGrp="1"/>
          </p:cNvSpPr>
          <p:nvPr>
            <p:ph type="ftr" sz="quarter" idx="11"/>
          </p:nvPr>
        </p:nvSpPr>
        <p:spPr>
          <a:xfrm>
            <a:off x="3419872" y="6534000"/>
            <a:ext cx="5724128" cy="324000"/>
          </a:xfrm>
        </p:spPr>
        <p:txBody>
          <a:bodyPr/>
          <a:lstStyle/>
          <a:p>
            <a:r>
              <a:rPr lang="en-US" dirty="0"/>
              <a:t>WEBINAR 31/1/2017</a:t>
            </a:r>
            <a:endParaRPr lang="el-GR" dirty="0"/>
          </a:p>
        </p:txBody>
      </p:sp>
      <p:sp>
        <p:nvSpPr>
          <p:cNvPr id="9" name="Slide Number Placeholder 8"/>
          <p:cNvSpPr>
            <a:spLocks noGrp="1"/>
          </p:cNvSpPr>
          <p:nvPr>
            <p:ph type="sldNum" sz="quarter" idx="12"/>
          </p:nvPr>
        </p:nvSpPr>
        <p:spPr>
          <a:xfrm>
            <a:off x="1404000" y="6534000"/>
            <a:ext cx="324000" cy="324000"/>
          </a:xfrm>
        </p:spPr>
        <p:txBody>
          <a:bodyPr/>
          <a:lstStyle/>
          <a:p>
            <a:fld id="{CF78F365-98E9-4462-AAD7-CCD51EFC3774}" type="slidenum">
              <a:rPr lang="el-GR" smtClean="0"/>
              <a:pPr/>
              <a:t>14</a:t>
            </a:fld>
            <a:endParaRPr lang="el-GR" dirty="0"/>
          </a:p>
        </p:txBody>
      </p:sp>
      <p:pic>
        <p:nvPicPr>
          <p:cNvPr id="4" name="Picture 3"/>
          <p:cNvPicPr>
            <a:picLocks noChangeAspect="1"/>
          </p:cNvPicPr>
          <p:nvPr/>
        </p:nvPicPr>
        <p:blipFill>
          <a:blip r:embed="rId3"/>
          <a:stretch>
            <a:fillRect/>
          </a:stretch>
        </p:blipFill>
        <p:spPr>
          <a:xfrm>
            <a:off x="221810" y="1069795"/>
            <a:ext cx="3012379" cy="1999165"/>
          </a:xfrm>
          <a:prstGeom prst="rect">
            <a:avLst/>
          </a:prstGeom>
        </p:spPr>
      </p:pic>
      <p:pic>
        <p:nvPicPr>
          <p:cNvPr id="5" name="Picture 4"/>
          <p:cNvPicPr>
            <a:picLocks noChangeAspect="1"/>
          </p:cNvPicPr>
          <p:nvPr/>
        </p:nvPicPr>
        <p:blipFill>
          <a:blip r:embed="rId4"/>
          <a:stretch>
            <a:fillRect/>
          </a:stretch>
        </p:blipFill>
        <p:spPr>
          <a:xfrm>
            <a:off x="3239666" y="1091296"/>
            <a:ext cx="2910217" cy="1977664"/>
          </a:xfrm>
          <a:prstGeom prst="rect">
            <a:avLst/>
          </a:prstGeom>
        </p:spPr>
      </p:pic>
      <p:pic>
        <p:nvPicPr>
          <p:cNvPr id="6" name="Picture 5"/>
          <p:cNvPicPr>
            <a:picLocks noChangeAspect="1"/>
          </p:cNvPicPr>
          <p:nvPr/>
        </p:nvPicPr>
        <p:blipFill>
          <a:blip r:embed="rId5"/>
          <a:stretch>
            <a:fillRect/>
          </a:stretch>
        </p:blipFill>
        <p:spPr>
          <a:xfrm>
            <a:off x="6152521" y="1091296"/>
            <a:ext cx="2811967" cy="1977664"/>
          </a:xfrm>
          <a:prstGeom prst="rect">
            <a:avLst/>
          </a:prstGeom>
        </p:spPr>
      </p:pic>
    </p:spTree>
    <p:extLst>
      <p:ext uri="{BB962C8B-B14F-4D97-AF65-F5344CB8AC3E}">
        <p14:creationId xmlns:p14="http://schemas.microsoft.com/office/powerpoint/2010/main" val="2533768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l-GR" smtClean="0"/>
          </a:p>
          <a:p>
            <a:pPr lvl="1"/>
            <a:endParaRPr lang="en-US" smtClean="0"/>
          </a:p>
          <a:p>
            <a:pPr lvl="1"/>
            <a:endParaRPr lang="en-US" dirty="0" smtClean="0"/>
          </a:p>
        </p:txBody>
      </p:sp>
      <p:sp>
        <p:nvSpPr>
          <p:cNvPr id="2" name="Title 1"/>
          <p:cNvSpPr>
            <a:spLocks noGrp="1"/>
          </p:cNvSpPr>
          <p:nvPr>
            <p:ph type="title"/>
          </p:nvPr>
        </p:nvSpPr>
        <p:spPr/>
        <p:txBody>
          <a:bodyPr/>
          <a:lstStyle/>
          <a:p>
            <a:r>
              <a:rPr lang="el-GR" dirty="0" smtClean="0"/>
              <a:t>Ενεργειακά αποτελέσματα</a:t>
            </a:r>
            <a:endParaRPr lang="el-GR" dirty="0"/>
          </a:p>
        </p:txBody>
      </p:sp>
      <p:sp>
        <p:nvSpPr>
          <p:cNvPr id="4" name="Date Placeholder 3"/>
          <p:cNvSpPr>
            <a:spLocks noGrp="1"/>
          </p:cNvSpPr>
          <p:nvPr>
            <p:ph type="dt" sz="half" idx="10"/>
          </p:nvPr>
        </p:nvSpPr>
        <p:spPr>
          <a:xfrm>
            <a:off x="1763688" y="6534000"/>
            <a:ext cx="1620000" cy="324000"/>
          </a:xfrm>
        </p:spPr>
        <p:txBody>
          <a:bodyPr/>
          <a:lstStyle/>
          <a:p>
            <a:fld id="{B4AC0A19-BA48-4FB5-9E03-AA608D7B594A}" type="datetime1">
              <a:rPr lang="el-GR" smtClean="0"/>
              <a:pPr/>
              <a:t>10/02/2017</a:t>
            </a:fld>
            <a:endParaRPr lang="el-GR" dirty="0"/>
          </a:p>
        </p:txBody>
      </p:sp>
      <p:sp>
        <p:nvSpPr>
          <p:cNvPr id="5" name="Footer Placeholder 4"/>
          <p:cNvSpPr>
            <a:spLocks noGrp="1"/>
          </p:cNvSpPr>
          <p:nvPr>
            <p:ph type="ftr" sz="quarter" idx="11"/>
          </p:nvPr>
        </p:nvSpPr>
        <p:spPr>
          <a:xfrm>
            <a:off x="3383688" y="6534000"/>
            <a:ext cx="5724128" cy="324000"/>
          </a:xfrm>
        </p:spPr>
        <p:txBody>
          <a:bodyPr/>
          <a:lstStyle/>
          <a:p>
            <a:r>
              <a:rPr lang="en-US" dirty="0"/>
              <a:t>WEBINAR </a:t>
            </a:r>
            <a:r>
              <a:rPr lang="en-US" dirty="0" smtClean="0"/>
              <a:t>31/1/2017</a:t>
            </a:r>
            <a:endParaRPr lang="el-GR" dirty="0"/>
          </a:p>
        </p:txBody>
      </p:sp>
      <p:sp>
        <p:nvSpPr>
          <p:cNvPr id="9" name="Slide Number Placeholder 8"/>
          <p:cNvSpPr>
            <a:spLocks noGrp="1"/>
          </p:cNvSpPr>
          <p:nvPr>
            <p:ph type="sldNum" sz="quarter" idx="12"/>
          </p:nvPr>
        </p:nvSpPr>
        <p:spPr>
          <a:xfrm>
            <a:off x="1404000" y="6534000"/>
            <a:ext cx="324000" cy="324000"/>
          </a:xfrm>
        </p:spPr>
        <p:txBody>
          <a:bodyPr/>
          <a:lstStyle/>
          <a:p>
            <a:fld id="{CF78F365-98E9-4462-AAD7-CCD51EFC3774}" type="slidenum">
              <a:rPr lang="el-GR" smtClean="0"/>
              <a:pPr/>
              <a:t>15</a:t>
            </a:fld>
            <a:endParaRPr lang="el-GR" dirty="0"/>
          </a:p>
        </p:txBody>
      </p:sp>
      <p:graphicFrame>
        <p:nvGraphicFramePr>
          <p:cNvPr id="16" name="Γράφημα 1"/>
          <p:cNvGraphicFramePr>
            <a:graphicFrameLocks/>
          </p:cNvGraphicFramePr>
          <p:nvPr>
            <p:extLst>
              <p:ext uri="{D42A27DB-BD31-4B8C-83A1-F6EECF244321}">
                <p14:modId xmlns:p14="http://schemas.microsoft.com/office/powerpoint/2010/main" val="416222672"/>
              </p:ext>
            </p:extLst>
          </p:nvPr>
        </p:nvGraphicFramePr>
        <p:xfrm>
          <a:off x="6038" y="1059716"/>
          <a:ext cx="9101777" cy="53936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3014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To CERtuS </a:t>
            </a:r>
            <a:r>
              <a:rPr lang="el-GR" dirty="0"/>
              <a:t>παρήγαγε δύο ‘εργαλεία’: </a:t>
            </a:r>
          </a:p>
          <a:p>
            <a:pPr lvl="1"/>
            <a:r>
              <a:rPr lang="el-GR" dirty="0" smtClean="0"/>
              <a:t>Μέθοδο υπολογισμού για </a:t>
            </a:r>
            <a:r>
              <a:rPr lang="el-GR" dirty="0"/>
              <a:t>την αξιολόγηση της οικονομικής </a:t>
            </a:r>
            <a:r>
              <a:rPr lang="el-GR" dirty="0" smtClean="0"/>
              <a:t>βιωσιμότητας, SE</a:t>
            </a:r>
            <a:r>
              <a:rPr lang="el-GR" dirty="0"/>
              <a:t>2</a:t>
            </a:r>
            <a:r>
              <a:rPr lang="el-GR" dirty="0" smtClean="0"/>
              <a:t>T </a:t>
            </a:r>
            <a:r>
              <a:rPr lang="el-GR" dirty="0"/>
              <a:t>(</a:t>
            </a:r>
            <a:r>
              <a:rPr lang="en-US" dirty="0"/>
              <a:t>EXCEL)</a:t>
            </a:r>
          </a:p>
          <a:p>
            <a:pPr lvl="1"/>
            <a:r>
              <a:rPr lang="el-GR" dirty="0" smtClean="0"/>
              <a:t>Μέθοδο εκτίμησης </a:t>
            </a:r>
            <a:r>
              <a:rPr lang="el-GR" dirty="0"/>
              <a:t>του επενδυτικού κινδύνου για την επιλογή </a:t>
            </a:r>
            <a:r>
              <a:rPr lang="el-GR" dirty="0" smtClean="0"/>
              <a:t>κατάλληλου μοντέλου </a:t>
            </a:r>
            <a:r>
              <a:rPr lang="el-GR" dirty="0"/>
              <a:t>συνεργασίας με </a:t>
            </a:r>
            <a:r>
              <a:rPr lang="el-GR" dirty="0" smtClean="0"/>
              <a:t>ΕΕΥ</a:t>
            </a:r>
            <a:endParaRPr lang="el-GR" dirty="0"/>
          </a:p>
        </p:txBody>
      </p:sp>
      <p:sp>
        <p:nvSpPr>
          <p:cNvPr id="3" name="Title 2"/>
          <p:cNvSpPr>
            <a:spLocks noGrp="1"/>
          </p:cNvSpPr>
          <p:nvPr>
            <p:ph type="title"/>
          </p:nvPr>
        </p:nvSpPr>
        <p:spPr/>
        <p:txBody>
          <a:bodyPr/>
          <a:lstStyle/>
          <a:p>
            <a:r>
              <a:rPr lang="el-GR" dirty="0"/>
              <a:t>Χρηματοδότηση</a:t>
            </a:r>
          </a:p>
        </p:txBody>
      </p:sp>
      <p:sp>
        <p:nvSpPr>
          <p:cNvPr id="4" name="Date Placeholder 3"/>
          <p:cNvSpPr>
            <a:spLocks noGrp="1"/>
          </p:cNvSpPr>
          <p:nvPr>
            <p:ph type="dt" sz="half" idx="10"/>
          </p:nvPr>
        </p:nvSpPr>
        <p:spPr/>
        <p:txBody>
          <a:bodyPr/>
          <a:lstStyle/>
          <a:p>
            <a:fld id="{FEF664F9-F6DA-4FB9-BC0A-322D0FCFEA86}" type="datetime1">
              <a:rPr lang="el-GR" smtClean="0"/>
              <a:t>10/02/2017</a:t>
            </a:fld>
            <a:endParaRPr lang="el-GR" dirty="0"/>
          </a:p>
        </p:txBody>
      </p:sp>
      <p:sp>
        <p:nvSpPr>
          <p:cNvPr id="5" name="Footer Placeholder 4"/>
          <p:cNvSpPr>
            <a:spLocks noGrp="1"/>
          </p:cNvSpPr>
          <p:nvPr>
            <p:ph type="ftr" sz="quarter" idx="11"/>
          </p:nvPr>
        </p:nvSpPr>
        <p:spPr/>
        <p:txBody>
          <a:bodyPr/>
          <a:lstStyle/>
          <a:p>
            <a:r>
              <a:rPr lang="en-US" smtClean="0"/>
              <a:t>WEBINAR 31/1/2017</a:t>
            </a:r>
            <a:endParaRPr lang="el-GR" dirty="0"/>
          </a:p>
        </p:txBody>
      </p:sp>
      <p:sp>
        <p:nvSpPr>
          <p:cNvPr id="6" name="Slide Number Placeholder 5"/>
          <p:cNvSpPr>
            <a:spLocks noGrp="1"/>
          </p:cNvSpPr>
          <p:nvPr>
            <p:ph type="sldNum" sz="quarter" idx="12"/>
          </p:nvPr>
        </p:nvSpPr>
        <p:spPr/>
        <p:txBody>
          <a:bodyPr/>
          <a:lstStyle/>
          <a:p>
            <a:fld id="{CF78F365-98E9-4462-AAD7-CCD51EFC3774}" type="slidenum">
              <a:rPr lang="el-GR" smtClean="0"/>
              <a:pPr/>
              <a:t>16</a:t>
            </a:fld>
            <a:endParaRPr lang="el-GR" dirty="0"/>
          </a:p>
        </p:txBody>
      </p:sp>
    </p:spTree>
    <p:extLst>
      <p:ext uri="{BB962C8B-B14F-4D97-AF65-F5344CB8AC3E}">
        <p14:creationId xmlns:p14="http://schemas.microsoft.com/office/powerpoint/2010/main" val="3872173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Χρηματοδοτικά σχήματα</a:t>
            </a:r>
            <a:endParaRPr lang="el-GR" dirty="0"/>
          </a:p>
        </p:txBody>
      </p:sp>
      <p:sp>
        <p:nvSpPr>
          <p:cNvPr id="4" name="Date Placeholder 3"/>
          <p:cNvSpPr>
            <a:spLocks noGrp="1"/>
          </p:cNvSpPr>
          <p:nvPr>
            <p:ph type="dt" sz="half" idx="10"/>
          </p:nvPr>
        </p:nvSpPr>
        <p:spPr/>
        <p:txBody>
          <a:bodyPr/>
          <a:lstStyle/>
          <a:p>
            <a:fld id="{FEF664F9-F6DA-4FB9-BC0A-322D0FCFEA86}" type="datetime1">
              <a:rPr lang="el-GR" smtClean="0"/>
              <a:t>10/02/2017</a:t>
            </a:fld>
            <a:endParaRPr lang="el-GR" dirty="0"/>
          </a:p>
        </p:txBody>
      </p:sp>
      <p:sp>
        <p:nvSpPr>
          <p:cNvPr id="5" name="Footer Placeholder 4"/>
          <p:cNvSpPr>
            <a:spLocks noGrp="1"/>
          </p:cNvSpPr>
          <p:nvPr>
            <p:ph type="ftr" sz="quarter" idx="11"/>
          </p:nvPr>
        </p:nvSpPr>
        <p:spPr/>
        <p:txBody>
          <a:bodyPr/>
          <a:lstStyle/>
          <a:p>
            <a:r>
              <a:rPr lang="en-US" smtClean="0"/>
              <a:t>WEBINAR 31/1/2017</a:t>
            </a:r>
            <a:endParaRPr lang="el-GR" dirty="0"/>
          </a:p>
        </p:txBody>
      </p:sp>
      <p:sp>
        <p:nvSpPr>
          <p:cNvPr id="6" name="Slide Number Placeholder 5"/>
          <p:cNvSpPr>
            <a:spLocks noGrp="1"/>
          </p:cNvSpPr>
          <p:nvPr>
            <p:ph type="sldNum" sz="quarter" idx="12"/>
          </p:nvPr>
        </p:nvSpPr>
        <p:spPr/>
        <p:txBody>
          <a:bodyPr/>
          <a:lstStyle/>
          <a:p>
            <a:fld id="{CF78F365-98E9-4462-AAD7-CCD51EFC3774}" type="slidenum">
              <a:rPr lang="el-GR" smtClean="0"/>
              <a:pPr/>
              <a:t>17</a:t>
            </a:fld>
            <a:endParaRPr lang="el-GR" dirty="0"/>
          </a:p>
        </p:txBody>
      </p:sp>
      <p:pic>
        <p:nvPicPr>
          <p:cNvPr id="10" name="Picture 9"/>
          <p:cNvPicPr>
            <a:picLocks noChangeAspect="1"/>
          </p:cNvPicPr>
          <p:nvPr/>
        </p:nvPicPr>
        <p:blipFill rotWithShape="1">
          <a:blip r:embed="rId2"/>
          <a:srcRect l="17186" r="15467" b="20380"/>
          <a:stretch/>
        </p:blipFill>
        <p:spPr>
          <a:xfrm>
            <a:off x="1043608" y="1700808"/>
            <a:ext cx="2592288" cy="1512168"/>
          </a:xfrm>
          <a:prstGeom prst="rect">
            <a:avLst/>
          </a:prstGeom>
        </p:spPr>
      </p:pic>
      <p:pic>
        <p:nvPicPr>
          <p:cNvPr id="11" name="Picture 10"/>
          <p:cNvPicPr>
            <a:picLocks noChangeAspect="1"/>
          </p:cNvPicPr>
          <p:nvPr/>
        </p:nvPicPr>
        <p:blipFill>
          <a:blip r:embed="rId3"/>
          <a:stretch>
            <a:fillRect/>
          </a:stretch>
        </p:blipFill>
        <p:spPr>
          <a:xfrm>
            <a:off x="4468248" y="1395374"/>
            <a:ext cx="2700300" cy="2434485"/>
          </a:xfrm>
          <a:prstGeom prst="rect">
            <a:avLst/>
          </a:prstGeom>
        </p:spPr>
      </p:pic>
      <p:pic>
        <p:nvPicPr>
          <p:cNvPr id="12" name="Picture 11"/>
          <p:cNvPicPr>
            <a:picLocks noChangeAspect="1"/>
          </p:cNvPicPr>
          <p:nvPr/>
        </p:nvPicPr>
        <p:blipFill>
          <a:blip r:embed="rId4"/>
          <a:stretch>
            <a:fillRect/>
          </a:stretch>
        </p:blipFill>
        <p:spPr>
          <a:xfrm>
            <a:off x="575688" y="4149089"/>
            <a:ext cx="2376000" cy="2142104"/>
          </a:xfrm>
          <a:prstGeom prst="rect">
            <a:avLst/>
          </a:prstGeom>
        </p:spPr>
      </p:pic>
      <p:pic>
        <p:nvPicPr>
          <p:cNvPr id="13" name="Picture 12"/>
          <p:cNvPicPr>
            <a:picLocks noChangeAspect="1"/>
          </p:cNvPicPr>
          <p:nvPr/>
        </p:nvPicPr>
        <p:blipFill>
          <a:blip r:embed="rId5"/>
          <a:stretch>
            <a:fillRect/>
          </a:stretch>
        </p:blipFill>
        <p:spPr>
          <a:xfrm>
            <a:off x="3275988" y="4149080"/>
            <a:ext cx="2376000" cy="2142113"/>
          </a:xfrm>
          <a:prstGeom prst="rect">
            <a:avLst/>
          </a:prstGeom>
        </p:spPr>
      </p:pic>
      <p:pic>
        <p:nvPicPr>
          <p:cNvPr id="14" name="Picture 13"/>
          <p:cNvPicPr>
            <a:picLocks noChangeAspect="1"/>
          </p:cNvPicPr>
          <p:nvPr/>
        </p:nvPicPr>
        <p:blipFill>
          <a:blip r:embed="rId6"/>
          <a:stretch>
            <a:fillRect/>
          </a:stretch>
        </p:blipFill>
        <p:spPr>
          <a:xfrm>
            <a:off x="5976288" y="4149079"/>
            <a:ext cx="2376000" cy="2142113"/>
          </a:xfrm>
          <a:prstGeom prst="rect">
            <a:avLst/>
          </a:prstGeom>
        </p:spPr>
      </p:pic>
    </p:spTree>
    <p:extLst>
      <p:ext uri="{BB962C8B-B14F-4D97-AF65-F5344CB8AC3E}">
        <p14:creationId xmlns:p14="http://schemas.microsoft.com/office/powerpoint/2010/main" val="2854012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7434304" y="1157809"/>
            <a:ext cx="1689209" cy="2376264"/>
          </a:xfrm>
          <a:prstGeom prst="rect">
            <a:avLst/>
          </a:prstGeom>
        </p:spPr>
      </p:pic>
      <p:sp>
        <p:nvSpPr>
          <p:cNvPr id="3" name="Title 2"/>
          <p:cNvSpPr>
            <a:spLocks noGrp="1"/>
          </p:cNvSpPr>
          <p:nvPr>
            <p:ph type="title"/>
          </p:nvPr>
        </p:nvSpPr>
        <p:spPr/>
        <p:txBody>
          <a:bodyPr/>
          <a:lstStyle/>
          <a:p>
            <a:r>
              <a:rPr lang="el-GR" dirty="0" smtClean="0"/>
              <a:t>Διάδοση και Επαναληψιμότητα</a:t>
            </a:r>
            <a:endParaRPr lang="el-GR" dirty="0"/>
          </a:p>
        </p:txBody>
      </p:sp>
      <p:sp>
        <p:nvSpPr>
          <p:cNvPr id="4" name="Date Placeholder 3"/>
          <p:cNvSpPr>
            <a:spLocks noGrp="1"/>
          </p:cNvSpPr>
          <p:nvPr>
            <p:ph type="dt" sz="half" idx="10"/>
          </p:nvPr>
        </p:nvSpPr>
        <p:spPr/>
        <p:txBody>
          <a:bodyPr/>
          <a:lstStyle/>
          <a:p>
            <a:fld id="{FEF664F9-F6DA-4FB9-BC0A-322D0FCFEA86}" type="datetime1">
              <a:rPr lang="el-GR" smtClean="0"/>
              <a:t>10/02/2017</a:t>
            </a:fld>
            <a:endParaRPr lang="el-GR" dirty="0"/>
          </a:p>
        </p:txBody>
      </p:sp>
      <p:sp>
        <p:nvSpPr>
          <p:cNvPr id="5" name="Footer Placeholder 4"/>
          <p:cNvSpPr>
            <a:spLocks noGrp="1"/>
          </p:cNvSpPr>
          <p:nvPr>
            <p:ph type="ftr" sz="quarter" idx="11"/>
          </p:nvPr>
        </p:nvSpPr>
        <p:spPr/>
        <p:txBody>
          <a:bodyPr/>
          <a:lstStyle/>
          <a:p>
            <a:r>
              <a:rPr lang="en-US" smtClean="0"/>
              <a:t>WEBINAR 31/1/2017</a:t>
            </a:r>
            <a:endParaRPr lang="el-GR" dirty="0"/>
          </a:p>
        </p:txBody>
      </p:sp>
      <p:sp>
        <p:nvSpPr>
          <p:cNvPr id="6" name="Slide Number Placeholder 5"/>
          <p:cNvSpPr>
            <a:spLocks noGrp="1"/>
          </p:cNvSpPr>
          <p:nvPr>
            <p:ph type="sldNum" sz="quarter" idx="12"/>
          </p:nvPr>
        </p:nvSpPr>
        <p:spPr/>
        <p:txBody>
          <a:bodyPr/>
          <a:lstStyle/>
          <a:p>
            <a:fld id="{CF78F365-98E9-4462-AAD7-CCD51EFC3774}" type="slidenum">
              <a:rPr lang="el-GR" smtClean="0"/>
              <a:pPr/>
              <a:t>18</a:t>
            </a:fld>
            <a:endParaRPr lang="el-GR" dirty="0"/>
          </a:p>
        </p:txBody>
      </p:sp>
      <p:pic>
        <p:nvPicPr>
          <p:cNvPr id="8" name="Picture 7"/>
          <p:cNvPicPr>
            <a:picLocks noChangeAspect="1"/>
          </p:cNvPicPr>
          <p:nvPr/>
        </p:nvPicPr>
        <p:blipFill>
          <a:blip r:embed="rId3"/>
          <a:stretch>
            <a:fillRect/>
          </a:stretch>
        </p:blipFill>
        <p:spPr>
          <a:xfrm>
            <a:off x="634755" y="4256178"/>
            <a:ext cx="2961000" cy="2167000"/>
          </a:xfrm>
          <a:prstGeom prst="rect">
            <a:avLst/>
          </a:prstGeom>
        </p:spPr>
      </p:pic>
      <p:pic>
        <p:nvPicPr>
          <p:cNvPr id="9" name="Picture 8"/>
          <p:cNvPicPr>
            <a:picLocks noChangeAspect="1"/>
          </p:cNvPicPr>
          <p:nvPr/>
        </p:nvPicPr>
        <p:blipFill>
          <a:blip r:embed="rId4"/>
          <a:stretch>
            <a:fillRect/>
          </a:stretch>
        </p:blipFill>
        <p:spPr>
          <a:xfrm>
            <a:off x="7043458" y="3473736"/>
            <a:ext cx="2087560" cy="3060264"/>
          </a:xfrm>
          <a:prstGeom prst="rect">
            <a:avLst/>
          </a:prstGeom>
        </p:spPr>
      </p:pic>
      <p:pic>
        <p:nvPicPr>
          <p:cNvPr id="10" name="Picture 9"/>
          <p:cNvPicPr>
            <a:picLocks noChangeAspect="1"/>
          </p:cNvPicPr>
          <p:nvPr/>
        </p:nvPicPr>
        <p:blipFill>
          <a:blip r:embed="rId5"/>
          <a:stretch>
            <a:fillRect/>
          </a:stretch>
        </p:blipFill>
        <p:spPr>
          <a:xfrm>
            <a:off x="4563119" y="3596951"/>
            <a:ext cx="2149232" cy="2960984"/>
          </a:xfrm>
          <a:prstGeom prst="rect">
            <a:avLst/>
          </a:prstGeom>
        </p:spPr>
      </p:pic>
      <p:sp>
        <p:nvSpPr>
          <p:cNvPr id="12" name="Rectangle 11"/>
          <p:cNvSpPr/>
          <p:nvPr/>
        </p:nvSpPr>
        <p:spPr>
          <a:xfrm>
            <a:off x="180671" y="1157809"/>
            <a:ext cx="4514826" cy="400110"/>
          </a:xfrm>
          <a:prstGeom prst="rect">
            <a:avLst/>
          </a:prstGeom>
        </p:spPr>
        <p:txBody>
          <a:bodyPr wrap="none">
            <a:spAutoFit/>
          </a:bodyPr>
          <a:lstStyle/>
          <a:p>
            <a:r>
              <a:rPr lang="el-GR" sz="2000" b="1" dirty="0"/>
              <a:t>Επισκεφθείτε το </a:t>
            </a:r>
            <a:r>
              <a:rPr lang="en-US" sz="2000" b="1" dirty="0">
                <a:solidFill>
                  <a:srgbClr val="107227"/>
                </a:solidFill>
              </a:rPr>
              <a:t>www</a:t>
            </a:r>
            <a:r>
              <a:rPr lang="el-GR" sz="2000" b="1" dirty="0">
                <a:solidFill>
                  <a:srgbClr val="107227"/>
                </a:solidFill>
              </a:rPr>
              <a:t>.</a:t>
            </a:r>
            <a:r>
              <a:rPr lang="en-US" sz="2000" b="1" dirty="0" err="1">
                <a:solidFill>
                  <a:srgbClr val="107227"/>
                </a:solidFill>
              </a:rPr>
              <a:t>certus</a:t>
            </a:r>
            <a:r>
              <a:rPr lang="el-GR" sz="2000" b="1" dirty="0">
                <a:solidFill>
                  <a:srgbClr val="107227"/>
                </a:solidFill>
              </a:rPr>
              <a:t>-</a:t>
            </a:r>
            <a:r>
              <a:rPr lang="en-US" sz="2000" b="1" dirty="0">
                <a:solidFill>
                  <a:srgbClr val="107227"/>
                </a:solidFill>
              </a:rPr>
              <a:t>project</a:t>
            </a:r>
            <a:r>
              <a:rPr lang="el-GR" sz="2000" b="1" dirty="0">
                <a:solidFill>
                  <a:srgbClr val="107227"/>
                </a:solidFill>
              </a:rPr>
              <a:t>.</a:t>
            </a:r>
            <a:r>
              <a:rPr lang="en-US" sz="2000" b="1" dirty="0">
                <a:solidFill>
                  <a:srgbClr val="107227"/>
                </a:solidFill>
              </a:rPr>
              <a:t>eu</a:t>
            </a:r>
            <a:endParaRPr lang="el-GR" sz="2000" b="1" dirty="0">
              <a:solidFill>
                <a:srgbClr val="107227"/>
              </a:solidFill>
            </a:endParaRPr>
          </a:p>
        </p:txBody>
      </p:sp>
      <p:sp>
        <p:nvSpPr>
          <p:cNvPr id="13" name="Rectangle 12"/>
          <p:cNvSpPr/>
          <p:nvPr/>
        </p:nvSpPr>
        <p:spPr>
          <a:xfrm>
            <a:off x="194120" y="1522144"/>
            <a:ext cx="4299639" cy="2554545"/>
          </a:xfrm>
          <a:prstGeom prst="rect">
            <a:avLst/>
          </a:prstGeom>
        </p:spPr>
        <p:txBody>
          <a:bodyPr wrap="none">
            <a:spAutoFit/>
          </a:bodyPr>
          <a:lstStyle/>
          <a:p>
            <a:pPr marL="285750" indent="-285750">
              <a:buFont typeface="Arial" panose="020B0604020202020204" pitchFamily="34" charset="0"/>
              <a:buChar char="•"/>
            </a:pPr>
            <a:r>
              <a:rPr lang="el-GR" sz="2000" dirty="0" smtClean="0"/>
              <a:t>Τεχνικές </a:t>
            </a:r>
            <a:r>
              <a:rPr lang="el-GR" sz="2000" dirty="0"/>
              <a:t>&amp; οικονομικές </a:t>
            </a:r>
            <a:r>
              <a:rPr lang="el-GR" sz="2000" dirty="0" smtClean="0"/>
              <a:t>μελέτες</a:t>
            </a:r>
          </a:p>
          <a:p>
            <a:pPr marL="285750" indent="-285750">
              <a:buFont typeface="Arial" panose="020B0604020202020204" pitchFamily="34" charset="0"/>
              <a:buChar char="•"/>
            </a:pPr>
            <a:r>
              <a:rPr lang="el-GR" sz="2000" dirty="0" smtClean="0"/>
              <a:t>Κατάλογος τεχνολογιών</a:t>
            </a:r>
          </a:p>
          <a:p>
            <a:pPr marL="285750" indent="-285750">
              <a:buFont typeface="Arial" panose="020B0604020202020204" pitchFamily="34" charset="0"/>
              <a:buChar char="•"/>
            </a:pPr>
            <a:r>
              <a:rPr lang="el-GR" sz="2000" dirty="0" smtClean="0"/>
              <a:t>Μπροσούρα και φυλλάδιο</a:t>
            </a:r>
          </a:p>
          <a:p>
            <a:pPr marL="285750" indent="-285750">
              <a:buFont typeface="Arial" panose="020B0604020202020204" pitchFamily="34" charset="0"/>
              <a:buChar char="•"/>
            </a:pPr>
            <a:r>
              <a:rPr lang="el-GR" sz="2000" dirty="0" smtClean="0"/>
              <a:t>Οδηγός</a:t>
            </a:r>
          </a:p>
          <a:p>
            <a:pPr marL="285750" indent="-285750">
              <a:buFont typeface="Arial" panose="020B0604020202020204" pitchFamily="34" charset="0"/>
              <a:buChar char="•"/>
            </a:pPr>
            <a:r>
              <a:rPr lang="el-GR" sz="2000" dirty="0" smtClean="0"/>
              <a:t>Εκπαιδευτικό υλικό</a:t>
            </a:r>
          </a:p>
          <a:p>
            <a:pPr marL="285750" indent="-285750">
              <a:buFont typeface="Arial" panose="020B0604020202020204" pitchFamily="34" charset="0"/>
              <a:buChar char="•"/>
            </a:pPr>
            <a:r>
              <a:rPr lang="el-GR" sz="2000" dirty="0" smtClean="0"/>
              <a:t>Παραδείγματα κτηρίων ΣΜΕΚ </a:t>
            </a:r>
          </a:p>
          <a:p>
            <a:pPr marL="285750" indent="-285750">
              <a:buFont typeface="Arial" panose="020B0604020202020204" pitchFamily="34" charset="0"/>
              <a:buChar char="•"/>
            </a:pPr>
            <a:r>
              <a:rPr lang="el-GR" sz="2000" dirty="0" smtClean="0"/>
              <a:t>Σχετικές διαλέξεις</a:t>
            </a:r>
          </a:p>
          <a:p>
            <a:pPr marL="285750" indent="-285750">
              <a:buFont typeface="Arial" panose="020B0604020202020204" pitchFamily="34" charset="0"/>
              <a:buChar char="•"/>
            </a:pPr>
            <a:r>
              <a:rPr lang="el-GR" sz="2000" dirty="0"/>
              <a:t>Π</a:t>
            </a:r>
            <a:r>
              <a:rPr lang="el-GR" sz="2000" dirty="0" smtClean="0"/>
              <a:t>ολλές πληροφορίες από άλλα έργα</a:t>
            </a:r>
            <a:endParaRPr lang="el-GR" sz="2000" dirty="0"/>
          </a:p>
        </p:txBody>
      </p:sp>
    </p:spTree>
    <p:extLst>
      <p:ext uri="{BB962C8B-B14F-4D97-AF65-F5344CB8AC3E}">
        <p14:creationId xmlns:p14="http://schemas.microsoft.com/office/powerpoint/2010/main" val="195914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l-GR" dirty="0" smtClean="0"/>
          </a:p>
          <a:p>
            <a:pPr marL="0" indent="0" algn="ctr">
              <a:buNone/>
            </a:pPr>
            <a:endParaRPr lang="el-GR" dirty="0"/>
          </a:p>
          <a:p>
            <a:pPr marL="0" indent="0" algn="ctr">
              <a:buNone/>
            </a:pPr>
            <a:r>
              <a:rPr lang="el-GR" dirty="0" smtClean="0"/>
              <a:t>Ευχαριστώ </a:t>
            </a:r>
          </a:p>
          <a:p>
            <a:pPr marL="0" indent="0" algn="ctr">
              <a:buNone/>
            </a:pPr>
            <a:r>
              <a:rPr lang="el-GR" dirty="0" smtClean="0"/>
              <a:t>για την προσοχή σας</a:t>
            </a:r>
            <a:endParaRPr lang="el-GR" dirty="0"/>
          </a:p>
        </p:txBody>
      </p:sp>
      <p:sp>
        <p:nvSpPr>
          <p:cNvPr id="3" name="Title 2"/>
          <p:cNvSpPr>
            <a:spLocks noGrp="1"/>
          </p:cNvSpPr>
          <p:nvPr>
            <p:ph type="title"/>
          </p:nvPr>
        </p:nvSpPr>
        <p:spPr/>
        <p:txBody>
          <a:bodyPr/>
          <a:lstStyle/>
          <a:p>
            <a:endParaRPr lang="el-GR" dirty="0"/>
          </a:p>
        </p:txBody>
      </p:sp>
      <p:sp>
        <p:nvSpPr>
          <p:cNvPr id="4" name="Date Placeholder 3"/>
          <p:cNvSpPr>
            <a:spLocks noGrp="1"/>
          </p:cNvSpPr>
          <p:nvPr>
            <p:ph type="dt" sz="half" idx="10"/>
          </p:nvPr>
        </p:nvSpPr>
        <p:spPr/>
        <p:txBody>
          <a:bodyPr/>
          <a:lstStyle/>
          <a:p>
            <a:fld id="{FEF664F9-F6DA-4FB9-BC0A-322D0FCFEA86}" type="datetime1">
              <a:rPr lang="el-GR" smtClean="0"/>
              <a:t>10/02/2017</a:t>
            </a:fld>
            <a:endParaRPr lang="el-GR" dirty="0"/>
          </a:p>
        </p:txBody>
      </p:sp>
      <p:sp>
        <p:nvSpPr>
          <p:cNvPr id="5" name="Footer Placeholder 4"/>
          <p:cNvSpPr>
            <a:spLocks noGrp="1"/>
          </p:cNvSpPr>
          <p:nvPr>
            <p:ph type="ftr" sz="quarter" idx="11"/>
          </p:nvPr>
        </p:nvSpPr>
        <p:spPr/>
        <p:txBody>
          <a:bodyPr/>
          <a:lstStyle/>
          <a:p>
            <a:r>
              <a:rPr lang="en-US" smtClean="0"/>
              <a:t>WEBINAR 31/1/2017</a:t>
            </a:r>
            <a:endParaRPr lang="el-GR" dirty="0"/>
          </a:p>
        </p:txBody>
      </p:sp>
      <p:sp>
        <p:nvSpPr>
          <p:cNvPr id="6" name="Slide Number Placeholder 5"/>
          <p:cNvSpPr>
            <a:spLocks noGrp="1"/>
          </p:cNvSpPr>
          <p:nvPr>
            <p:ph type="sldNum" sz="quarter" idx="12"/>
          </p:nvPr>
        </p:nvSpPr>
        <p:spPr/>
        <p:txBody>
          <a:bodyPr/>
          <a:lstStyle/>
          <a:p>
            <a:fld id="{CF78F365-98E9-4462-AAD7-CCD51EFC3774}" type="slidenum">
              <a:rPr lang="el-GR" smtClean="0"/>
              <a:pPr/>
              <a:t>19</a:t>
            </a:fld>
            <a:endParaRPr lang="el-GR" dirty="0"/>
          </a:p>
        </p:txBody>
      </p:sp>
    </p:spTree>
    <p:extLst>
      <p:ext uri="{BB962C8B-B14F-4D97-AF65-F5344CB8AC3E}">
        <p14:creationId xmlns:p14="http://schemas.microsoft.com/office/powerpoint/2010/main" val="1659383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CERtuS </a:t>
            </a:r>
            <a:r>
              <a:rPr lang="en-US" dirty="0" smtClean="0"/>
              <a:t>(</a:t>
            </a:r>
            <a:r>
              <a:rPr lang="el-GR" i="1" dirty="0" smtClean="0"/>
              <a:t>Μηχανισμοί χρηματοδότησης και οικονομικά αποδοτικές επιλογές ανακαίνισης των υφιστάμενων κτηρίων σε σχεδόν μηδενικής ενεργειακής κατανάλωσης</a:t>
            </a:r>
            <a:r>
              <a:rPr lang="en-US" dirty="0" smtClean="0"/>
              <a:t>) </a:t>
            </a:r>
            <a:r>
              <a:rPr lang="el-GR" dirty="0" smtClean="0"/>
              <a:t>ένα διευρωπαϊκό έργο που συγχρηματοδοτείται από το ευρωπαϊκό πρόγραμμα Ευφυής Ενέργεια </a:t>
            </a:r>
            <a:r>
              <a:rPr lang="en-US" dirty="0" smtClean="0"/>
              <a:t> </a:t>
            </a:r>
            <a:r>
              <a:rPr lang="el-GR" dirty="0" smtClean="0"/>
              <a:t>για την Ευρώπη</a:t>
            </a:r>
          </a:p>
          <a:p>
            <a:r>
              <a:rPr lang="el-GR" dirty="0" smtClean="0"/>
              <a:t>Συντονιστής είναι ο Ιταλικός οργανισμός </a:t>
            </a:r>
            <a:r>
              <a:rPr lang="en-US" dirty="0" smtClean="0"/>
              <a:t>ENEA</a:t>
            </a:r>
            <a:endParaRPr lang="en-US" dirty="0"/>
          </a:p>
          <a:p>
            <a:r>
              <a:rPr lang="el-GR" dirty="0" smtClean="0"/>
              <a:t>Το έργο άρχισε την </a:t>
            </a:r>
            <a:r>
              <a:rPr lang="en-US" dirty="0" smtClean="0"/>
              <a:t>1 </a:t>
            </a:r>
            <a:r>
              <a:rPr lang="el-GR" dirty="0" smtClean="0"/>
              <a:t>Μαρτίου</a:t>
            </a:r>
            <a:r>
              <a:rPr lang="en-US" dirty="0" smtClean="0"/>
              <a:t> 2014</a:t>
            </a:r>
            <a:r>
              <a:rPr lang="el-GR" dirty="0" smtClean="0"/>
              <a:t> και έχει διάρκεια</a:t>
            </a:r>
            <a:r>
              <a:rPr lang="en-US" dirty="0" smtClean="0"/>
              <a:t> 3</a:t>
            </a:r>
            <a:r>
              <a:rPr lang="el-GR" dirty="0" smtClean="0"/>
              <a:t>6</a:t>
            </a:r>
            <a:r>
              <a:rPr lang="en-US" dirty="0" smtClean="0"/>
              <a:t> </a:t>
            </a:r>
            <a:r>
              <a:rPr lang="el-GR" dirty="0" smtClean="0"/>
              <a:t>μήνες</a:t>
            </a:r>
            <a:endParaRPr lang="en-US" dirty="0"/>
          </a:p>
          <a:p>
            <a:endParaRPr lang="el-GR" dirty="0"/>
          </a:p>
        </p:txBody>
      </p:sp>
      <p:sp>
        <p:nvSpPr>
          <p:cNvPr id="3" name="Title 2"/>
          <p:cNvSpPr>
            <a:spLocks noGrp="1"/>
          </p:cNvSpPr>
          <p:nvPr>
            <p:ph type="title"/>
          </p:nvPr>
        </p:nvSpPr>
        <p:spPr/>
        <p:txBody>
          <a:bodyPr/>
          <a:lstStyle/>
          <a:p>
            <a:r>
              <a:rPr lang="el-GR" dirty="0"/>
              <a:t>Τι είναι το </a:t>
            </a:r>
            <a:r>
              <a:rPr lang="en-GB" dirty="0"/>
              <a:t>CERtuS </a:t>
            </a:r>
            <a:endParaRPr lang="el-GR" dirty="0"/>
          </a:p>
        </p:txBody>
      </p:sp>
      <p:sp>
        <p:nvSpPr>
          <p:cNvPr id="4" name="Date Placeholder 3"/>
          <p:cNvSpPr>
            <a:spLocks noGrp="1"/>
          </p:cNvSpPr>
          <p:nvPr>
            <p:ph type="dt" sz="half" idx="10"/>
          </p:nvPr>
        </p:nvSpPr>
        <p:spPr/>
        <p:txBody>
          <a:bodyPr/>
          <a:lstStyle/>
          <a:p>
            <a:fld id="{FEF664F9-F6DA-4FB9-BC0A-322D0FCFEA86}" type="datetime1">
              <a:rPr lang="el-GR" smtClean="0"/>
              <a:t>10/02/2017</a:t>
            </a:fld>
            <a:endParaRPr lang="el-GR" dirty="0"/>
          </a:p>
        </p:txBody>
      </p:sp>
      <p:sp>
        <p:nvSpPr>
          <p:cNvPr id="5" name="Footer Placeholder 4"/>
          <p:cNvSpPr>
            <a:spLocks noGrp="1"/>
          </p:cNvSpPr>
          <p:nvPr>
            <p:ph type="ftr" sz="quarter" idx="11"/>
          </p:nvPr>
        </p:nvSpPr>
        <p:spPr/>
        <p:txBody>
          <a:bodyPr/>
          <a:lstStyle/>
          <a:p>
            <a:r>
              <a:rPr lang="en-US" smtClean="0"/>
              <a:t>WEBINAR 31/1/2017</a:t>
            </a:r>
            <a:endParaRPr lang="el-GR" dirty="0"/>
          </a:p>
        </p:txBody>
      </p:sp>
      <p:sp>
        <p:nvSpPr>
          <p:cNvPr id="6" name="Slide Number Placeholder 5"/>
          <p:cNvSpPr>
            <a:spLocks noGrp="1"/>
          </p:cNvSpPr>
          <p:nvPr>
            <p:ph type="sldNum" sz="quarter" idx="12"/>
          </p:nvPr>
        </p:nvSpPr>
        <p:spPr/>
        <p:txBody>
          <a:bodyPr/>
          <a:lstStyle/>
          <a:p>
            <a:fld id="{CF78F365-98E9-4462-AAD7-CCD51EFC3774}" type="slidenum">
              <a:rPr lang="el-GR" smtClean="0"/>
              <a:pPr/>
              <a:t>2</a:t>
            </a:fld>
            <a:endParaRPr lang="el-GR" dirty="0"/>
          </a:p>
        </p:txBody>
      </p:sp>
    </p:spTree>
    <p:extLst>
      <p:ext uri="{BB962C8B-B14F-4D97-AF65-F5344CB8AC3E}">
        <p14:creationId xmlns:p14="http://schemas.microsoft.com/office/powerpoint/2010/main" val="2485602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l-GR" dirty="0"/>
          </a:p>
        </p:txBody>
      </p:sp>
      <p:sp>
        <p:nvSpPr>
          <p:cNvPr id="3" name="Title 2"/>
          <p:cNvSpPr>
            <a:spLocks noGrp="1"/>
          </p:cNvSpPr>
          <p:nvPr>
            <p:ph type="title"/>
          </p:nvPr>
        </p:nvSpPr>
        <p:spPr/>
        <p:txBody>
          <a:bodyPr/>
          <a:lstStyle/>
          <a:p>
            <a:r>
              <a:rPr lang="el-GR" dirty="0"/>
              <a:t>Οι εταίροι</a:t>
            </a:r>
          </a:p>
        </p:txBody>
      </p:sp>
      <p:sp>
        <p:nvSpPr>
          <p:cNvPr id="4" name="Date Placeholder 3"/>
          <p:cNvSpPr>
            <a:spLocks noGrp="1"/>
          </p:cNvSpPr>
          <p:nvPr>
            <p:ph type="dt" sz="half" idx="10"/>
          </p:nvPr>
        </p:nvSpPr>
        <p:spPr/>
        <p:txBody>
          <a:bodyPr/>
          <a:lstStyle/>
          <a:p>
            <a:fld id="{FEF664F9-F6DA-4FB9-BC0A-322D0FCFEA86}" type="datetime1">
              <a:rPr lang="el-GR" smtClean="0"/>
              <a:t>10/02/2017</a:t>
            </a:fld>
            <a:endParaRPr lang="el-GR" dirty="0"/>
          </a:p>
        </p:txBody>
      </p:sp>
      <p:sp>
        <p:nvSpPr>
          <p:cNvPr id="5" name="Footer Placeholder 4"/>
          <p:cNvSpPr>
            <a:spLocks noGrp="1"/>
          </p:cNvSpPr>
          <p:nvPr>
            <p:ph type="ftr" sz="quarter" idx="11"/>
          </p:nvPr>
        </p:nvSpPr>
        <p:spPr/>
        <p:txBody>
          <a:bodyPr/>
          <a:lstStyle/>
          <a:p>
            <a:r>
              <a:rPr lang="en-US" smtClean="0"/>
              <a:t>WEBINAR 31/1/2017</a:t>
            </a:r>
            <a:endParaRPr lang="el-GR" dirty="0"/>
          </a:p>
        </p:txBody>
      </p:sp>
      <p:sp>
        <p:nvSpPr>
          <p:cNvPr id="6" name="Slide Number Placeholder 5"/>
          <p:cNvSpPr>
            <a:spLocks noGrp="1"/>
          </p:cNvSpPr>
          <p:nvPr>
            <p:ph type="sldNum" sz="quarter" idx="12"/>
          </p:nvPr>
        </p:nvSpPr>
        <p:spPr/>
        <p:txBody>
          <a:bodyPr/>
          <a:lstStyle/>
          <a:p>
            <a:fld id="{CF78F365-98E9-4462-AAD7-CCD51EFC3774}" type="slidenum">
              <a:rPr lang="el-GR" smtClean="0"/>
              <a:pPr/>
              <a:t>3</a:t>
            </a:fld>
            <a:endParaRPr lang="el-GR" dirty="0"/>
          </a:p>
        </p:txBody>
      </p:sp>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l-GR" smtClean="0"/>
          </a:p>
          <a:p>
            <a:endParaRPr lang="el-GR" smtClean="0"/>
          </a:p>
          <a:p>
            <a:pPr marL="457200" lvl="1" indent="0">
              <a:buFont typeface="Arial" pitchFamily="34" charset="0"/>
              <a:buNone/>
            </a:pPr>
            <a:endParaRPr lang="el-GR" smtClean="0"/>
          </a:p>
          <a:p>
            <a:pPr marL="457200" lvl="1" indent="0">
              <a:buFont typeface="Arial" pitchFamily="34" charset="0"/>
              <a:buNone/>
            </a:pPr>
            <a:endParaRPr lang="el-GR" dirty="0" smtClean="0"/>
          </a:p>
        </p:txBody>
      </p:sp>
      <p:grpSp>
        <p:nvGrpSpPr>
          <p:cNvPr id="8" name="76 - Ομάδα"/>
          <p:cNvGrpSpPr/>
          <p:nvPr/>
        </p:nvGrpSpPr>
        <p:grpSpPr>
          <a:xfrm>
            <a:off x="575556" y="1390279"/>
            <a:ext cx="7992888" cy="4824535"/>
            <a:chOff x="251518" y="1268759"/>
            <a:chExt cx="8568770" cy="5112385"/>
          </a:xfrm>
        </p:grpSpPr>
        <p:grpSp>
          <p:nvGrpSpPr>
            <p:cNvPr id="9" name="52 - Ομάδα"/>
            <p:cNvGrpSpPr/>
            <p:nvPr/>
          </p:nvGrpSpPr>
          <p:grpSpPr>
            <a:xfrm>
              <a:off x="251518" y="2996951"/>
              <a:ext cx="1656000" cy="1656000"/>
              <a:chOff x="-2124744" y="3212976"/>
              <a:chExt cx="1656000" cy="1656000"/>
            </a:xfrm>
          </p:grpSpPr>
          <p:sp>
            <p:nvSpPr>
              <p:cNvPr id="48" name="50 - Ορθογώνιο"/>
              <p:cNvSpPr>
                <a:spLocks noChangeAspect="1"/>
              </p:cNvSpPr>
              <p:nvPr/>
            </p:nvSpPr>
            <p:spPr>
              <a:xfrm>
                <a:off x="-2124744" y="3212976"/>
                <a:ext cx="1656000" cy="1656000"/>
              </a:xfrm>
              <a:prstGeom prst="rect">
                <a:avLst/>
              </a:prstGeom>
              <a:solidFill>
                <a:schemeClr val="bg1"/>
              </a:solidFill>
              <a:ln w="12700">
                <a:solidFill>
                  <a:srgbClr val="107227"/>
                </a:solidFill>
              </a:ln>
              <a:effectLst>
                <a:outerShdw blurRad="127000" dist="127000" dir="2700000" algn="tl" rotWithShape="0">
                  <a:srgbClr val="107227">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rgbClr val="107227"/>
                    </a:solidFill>
                  </a:rPr>
                  <a:t>Messina - Italy</a:t>
                </a:r>
                <a:endParaRPr lang="el-GR" sz="1200" b="1" dirty="0">
                  <a:solidFill>
                    <a:srgbClr val="107227"/>
                  </a:solidFill>
                </a:endParaRPr>
              </a:p>
            </p:txBody>
          </p:sp>
          <p:pic>
            <p:nvPicPr>
              <p:cNvPr id="49" name="Picture 48" descr="File:Messina-Stemma.png"/>
              <p:cNvPicPr>
                <a:picLocks noChangeAspect="1" noChangeArrowheads="1"/>
              </p:cNvPicPr>
              <p:nvPr/>
            </p:nvPicPr>
            <p:blipFill>
              <a:blip r:embed="rId2" cstate="print"/>
              <a:srcRect/>
              <a:stretch>
                <a:fillRect/>
              </a:stretch>
            </p:blipFill>
            <p:spPr bwMode="auto">
              <a:xfrm>
                <a:off x="-1692696" y="3356992"/>
                <a:ext cx="839919" cy="1268760"/>
              </a:xfrm>
              <a:prstGeom prst="rect">
                <a:avLst/>
              </a:prstGeom>
              <a:noFill/>
            </p:spPr>
          </p:pic>
        </p:grpSp>
        <p:grpSp>
          <p:nvGrpSpPr>
            <p:cNvPr id="10" name="64 - Ομάδα"/>
            <p:cNvGrpSpPr/>
            <p:nvPr/>
          </p:nvGrpSpPr>
          <p:grpSpPr>
            <a:xfrm>
              <a:off x="251518" y="4725143"/>
              <a:ext cx="1656000" cy="1656000"/>
              <a:chOff x="-2196752" y="3356992"/>
              <a:chExt cx="1656000" cy="1656000"/>
            </a:xfrm>
          </p:grpSpPr>
          <p:sp>
            <p:nvSpPr>
              <p:cNvPr id="46" name="62 - Ορθογώνιο"/>
              <p:cNvSpPr>
                <a:spLocks noChangeAspect="1"/>
              </p:cNvSpPr>
              <p:nvPr/>
            </p:nvSpPr>
            <p:spPr>
              <a:xfrm>
                <a:off x="-2196752" y="3356992"/>
                <a:ext cx="1656000" cy="1656000"/>
              </a:xfrm>
              <a:prstGeom prst="rect">
                <a:avLst/>
              </a:prstGeom>
              <a:solidFill>
                <a:schemeClr val="bg1"/>
              </a:solidFill>
              <a:ln w="12700">
                <a:solidFill>
                  <a:srgbClr val="107227"/>
                </a:solidFill>
              </a:ln>
              <a:effectLst>
                <a:outerShdw blurRad="127000" dist="127000" dir="2700000" algn="tl" rotWithShape="0">
                  <a:srgbClr val="107227">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rgbClr val="107227"/>
                    </a:solidFill>
                  </a:rPr>
                  <a:t>SINLOC - Italy</a:t>
                </a:r>
                <a:endParaRPr lang="el-GR" sz="1200" b="1" dirty="0">
                  <a:solidFill>
                    <a:srgbClr val="107227"/>
                  </a:solidFill>
                </a:endParaRPr>
              </a:p>
            </p:txBody>
          </p:sp>
          <p:pic>
            <p:nvPicPr>
              <p:cNvPr id="47" name="63 - Εικόνα" descr="sinloc_logo.jpg"/>
              <p:cNvPicPr>
                <a:picLocks noChangeAspect="1"/>
              </p:cNvPicPr>
              <p:nvPr/>
            </p:nvPicPr>
            <p:blipFill>
              <a:blip r:embed="rId3" cstate="print"/>
              <a:stretch>
                <a:fillRect/>
              </a:stretch>
            </p:blipFill>
            <p:spPr>
              <a:xfrm>
                <a:off x="-2160000" y="3861048"/>
                <a:ext cx="1584000" cy="524669"/>
              </a:xfrm>
              <a:prstGeom prst="rect">
                <a:avLst/>
              </a:prstGeom>
            </p:spPr>
          </p:pic>
        </p:grpSp>
        <p:grpSp>
          <p:nvGrpSpPr>
            <p:cNvPr id="11" name="34 - Ομάδα"/>
            <p:cNvGrpSpPr/>
            <p:nvPr/>
          </p:nvGrpSpPr>
          <p:grpSpPr>
            <a:xfrm>
              <a:off x="251518" y="1268759"/>
              <a:ext cx="1656000" cy="1656000"/>
              <a:chOff x="-2124744" y="3284984"/>
              <a:chExt cx="1656000" cy="1656000"/>
            </a:xfrm>
          </p:grpSpPr>
          <p:sp>
            <p:nvSpPr>
              <p:cNvPr id="44" name="9 - Ορθογώνιο"/>
              <p:cNvSpPr>
                <a:spLocks noChangeAspect="1"/>
              </p:cNvSpPr>
              <p:nvPr/>
            </p:nvSpPr>
            <p:spPr>
              <a:xfrm>
                <a:off x="-2124744" y="3284984"/>
                <a:ext cx="1656000" cy="1656000"/>
              </a:xfrm>
              <a:prstGeom prst="rect">
                <a:avLst/>
              </a:prstGeom>
              <a:solidFill>
                <a:schemeClr val="bg1"/>
              </a:solidFill>
              <a:ln w="12700">
                <a:solidFill>
                  <a:srgbClr val="107227"/>
                </a:solidFill>
              </a:ln>
              <a:effectLst>
                <a:outerShdw blurRad="127000" dist="127000" dir="2700000" algn="tl" rotWithShape="0">
                  <a:srgbClr val="107227">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rgbClr val="107227"/>
                    </a:solidFill>
                  </a:rPr>
                  <a:t>ENEA - Italy</a:t>
                </a:r>
                <a:endParaRPr lang="el-GR" sz="1200" b="1" dirty="0">
                  <a:solidFill>
                    <a:srgbClr val="107227"/>
                  </a:solidFill>
                </a:endParaRPr>
              </a:p>
            </p:txBody>
          </p:sp>
          <p:pic>
            <p:nvPicPr>
              <p:cNvPr id="45" name="6 - Εικόνα" descr="enea _logo.png"/>
              <p:cNvPicPr>
                <a:picLocks noChangeAspect="1"/>
              </p:cNvPicPr>
              <p:nvPr/>
            </p:nvPicPr>
            <p:blipFill>
              <a:blip r:embed="rId4" cstate="print"/>
              <a:stretch>
                <a:fillRect/>
              </a:stretch>
            </p:blipFill>
            <p:spPr>
              <a:xfrm>
                <a:off x="-1980728" y="3861048"/>
                <a:ext cx="1440000" cy="602050"/>
              </a:xfrm>
              <a:prstGeom prst="rect">
                <a:avLst/>
              </a:prstGeom>
            </p:spPr>
          </p:pic>
        </p:grpSp>
        <p:grpSp>
          <p:nvGrpSpPr>
            <p:cNvPr id="12" name="45 - Ομάδα"/>
            <p:cNvGrpSpPr/>
            <p:nvPr/>
          </p:nvGrpSpPr>
          <p:grpSpPr>
            <a:xfrm>
              <a:off x="1979710" y="1268759"/>
              <a:ext cx="1656000" cy="1656000"/>
              <a:chOff x="2051720" y="1340768"/>
              <a:chExt cx="1656000" cy="1656000"/>
            </a:xfrm>
          </p:grpSpPr>
          <p:sp>
            <p:nvSpPr>
              <p:cNvPr id="42" name="37 - Ορθογώνιο"/>
              <p:cNvSpPr>
                <a:spLocks noChangeAspect="1"/>
              </p:cNvSpPr>
              <p:nvPr/>
            </p:nvSpPr>
            <p:spPr>
              <a:xfrm>
                <a:off x="2051720" y="1340768"/>
                <a:ext cx="1656000" cy="1656000"/>
              </a:xfrm>
              <a:prstGeom prst="rect">
                <a:avLst/>
              </a:prstGeom>
              <a:solidFill>
                <a:schemeClr val="bg1"/>
              </a:solidFill>
              <a:ln w="12700">
                <a:solidFill>
                  <a:srgbClr val="107227"/>
                </a:solidFill>
              </a:ln>
              <a:effectLst>
                <a:outerShdw blurRad="127000" dist="127000" dir="2700000" algn="tl" rotWithShape="0">
                  <a:srgbClr val="107227">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rgbClr val="107227"/>
                    </a:solidFill>
                  </a:rPr>
                  <a:t>EUDITI- Greece</a:t>
                </a:r>
                <a:endParaRPr lang="el-GR" sz="1200" b="1" dirty="0">
                  <a:solidFill>
                    <a:srgbClr val="107227"/>
                  </a:solidFill>
                </a:endParaRPr>
              </a:p>
            </p:txBody>
          </p:sp>
          <p:pic>
            <p:nvPicPr>
              <p:cNvPr id="43" name="Picture 42" descr="C:\Platon Baltas Files\Αρχείο Β\old 1\Τρέχοντα 2006\Web site Euditi\Euditi-1.jpg"/>
              <p:cNvPicPr>
                <a:picLocks noChangeAspect="1" noChangeArrowheads="1"/>
              </p:cNvPicPr>
              <p:nvPr/>
            </p:nvPicPr>
            <p:blipFill>
              <a:blip r:embed="rId5" cstate="print"/>
              <a:srcRect/>
              <a:stretch>
                <a:fillRect/>
              </a:stretch>
            </p:blipFill>
            <p:spPr bwMode="auto">
              <a:xfrm>
                <a:off x="2411760" y="1484784"/>
                <a:ext cx="907568" cy="1296000"/>
              </a:xfrm>
              <a:prstGeom prst="rect">
                <a:avLst/>
              </a:prstGeom>
              <a:noFill/>
            </p:spPr>
          </p:pic>
        </p:grpSp>
        <p:grpSp>
          <p:nvGrpSpPr>
            <p:cNvPr id="13" name="40 - Ομάδα"/>
            <p:cNvGrpSpPr/>
            <p:nvPr/>
          </p:nvGrpSpPr>
          <p:grpSpPr>
            <a:xfrm>
              <a:off x="3707902" y="1268759"/>
              <a:ext cx="1656008" cy="1656000"/>
              <a:chOff x="-2052736" y="2420888"/>
              <a:chExt cx="1656008" cy="1656000"/>
            </a:xfrm>
          </p:grpSpPr>
          <p:sp>
            <p:nvSpPr>
              <p:cNvPr id="40" name="36 - Ορθογώνιο"/>
              <p:cNvSpPr>
                <a:spLocks noChangeAspect="1"/>
              </p:cNvSpPr>
              <p:nvPr/>
            </p:nvSpPr>
            <p:spPr>
              <a:xfrm>
                <a:off x="-2052736" y="2420888"/>
                <a:ext cx="1656000" cy="1656000"/>
              </a:xfrm>
              <a:prstGeom prst="rect">
                <a:avLst/>
              </a:prstGeom>
              <a:solidFill>
                <a:schemeClr val="bg1"/>
              </a:solidFill>
              <a:ln w="12700">
                <a:solidFill>
                  <a:srgbClr val="107227"/>
                </a:solidFill>
              </a:ln>
              <a:effectLst>
                <a:outerShdw blurRad="127000" dist="127000" dir="2700000" algn="tl" rotWithShape="0">
                  <a:srgbClr val="107227">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err="1" smtClean="0">
                    <a:solidFill>
                      <a:srgbClr val="107227"/>
                    </a:solidFill>
                  </a:rPr>
                  <a:t>Technalia</a:t>
                </a:r>
                <a:r>
                  <a:rPr lang="en-US" sz="1200" b="1" dirty="0" smtClean="0">
                    <a:solidFill>
                      <a:srgbClr val="107227"/>
                    </a:solidFill>
                  </a:rPr>
                  <a:t> - Spain</a:t>
                </a:r>
                <a:endParaRPr lang="el-GR" sz="1200" b="1" dirty="0">
                  <a:solidFill>
                    <a:srgbClr val="107227"/>
                  </a:solidFill>
                </a:endParaRPr>
              </a:p>
            </p:txBody>
          </p:sp>
          <p:pic>
            <p:nvPicPr>
              <p:cNvPr id="41" name="39 - Εικόνα" descr="techalia_logo.png"/>
              <p:cNvPicPr>
                <a:picLocks noChangeAspect="1"/>
              </p:cNvPicPr>
              <p:nvPr/>
            </p:nvPicPr>
            <p:blipFill>
              <a:blip r:embed="rId6" cstate="print"/>
              <a:stretch>
                <a:fillRect/>
              </a:stretch>
            </p:blipFill>
            <p:spPr>
              <a:xfrm>
                <a:off x="-1980728" y="3068960"/>
                <a:ext cx="1584000" cy="388957"/>
              </a:xfrm>
              <a:prstGeom prst="rect">
                <a:avLst/>
              </a:prstGeom>
            </p:spPr>
          </p:pic>
        </p:grpSp>
        <p:grpSp>
          <p:nvGrpSpPr>
            <p:cNvPr id="14" name="44 - Ομάδα"/>
            <p:cNvGrpSpPr/>
            <p:nvPr/>
          </p:nvGrpSpPr>
          <p:grpSpPr>
            <a:xfrm>
              <a:off x="5436094" y="1268759"/>
              <a:ext cx="1656000" cy="1656000"/>
              <a:chOff x="-2124744" y="3068960"/>
              <a:chExt cx="1656000" cy="1656000"/>
            </a:xfrm>
          </p:grpSpPr>
          <p:sp>
            <p:nvSpPr>
              <p:cNvPr id="38" name="35 - Ορθογώνιο"/>
              <p:cNvSpPr>
                <a:spLocks noChangeAspect="1"/>
              </p:cNvSpPr>
              <p:nvPr/>
            </p:nvSpPr>
            <p:spPr>
              <a:xfrm>
                <a:off x="-2124744" y="3068960"/>
                <a:ext cx="1656000" cy="1656000"/>
              </a:xfrm>
              <a:prstGeom prst="rect">
                <a:avLst/>
              </a:prstGeom>
              <a:solidFill>
                <a:schemeClr val="bg1"/>
              </a:solidFill>
              <a:ln w="12700">
                <a:solidFill>
                  <a:srgbClr val="107227"/>
                </a:solidFill>
              </a:ln>
              <a:effectLst>
                <a:outerShdw blurRad="127000" dist="127000" dir="2700000" algn="tl" rotWithShape="0">
                  <a:srgbClr val="107227">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rgbClr val="107227"/>
                    </a:solidFill>
                  </a:rPr>
                  <a:t>U. of Coimbra - Portugal</a:t>
                </a:r>
                <a:endParaRPr lang="el-GR" sz="1200" b="1" dirty="0">
                  <a:solidFill>
                    <a:srgbClr val="107227"/>
                  </a:solidFill>
                </a:endParaRPr>
              </a:p>
            </p:txBody>
          </p:sp>
          <p:pic>
            <p:nvPicPr>
              <p:cNvPr id="39" name="41 - Εικόνα" descr="ISR-University_of_Coimbra_logo.png"/>
              <p:cNvPicPr>
                <a:picLocks noChangeAspect="1"/>
              </p:cNvPicPr>
              <p:nvPr/>
            </p:nvPicPr>
            <p:blipFill>
              <a:blip r:embed="rId7" cstate="print"/>
              <a:stretch>
                <a:fillRect/>
              </a:stretch>
            </p:blipFill>
            <p:spPr>
              <a:xfrm>
                <a:off x="-1692696" y="3212976"/>
                <a:ext cx="845771" cy="1296144"/>
              </a:xfrm>
              <a:prstGeom prst="rect">
                <a:avLst/>
              </a:prstGeom>
            </p:spPr>
          </p:pic>
        </p:grpSp>
        <p:grpSp>
          <p:nvGrpSpPr>
            <p:cNvPr id="15" name="47 - Ομάδα"/>
            <p:cNvGrpSpPr/>
            <p:nvPr/>
          </p:nvGrpSpPr>
          <p:grpSpPr>
            <a:xfrm>
              <a:off x="7164286" y="1268759"/>
              <a:ext cx="1656000" cy="1656000"/>
              <a:chOff x="-2124744" y="3068960"/>
              <a:chExt cx="1656000" cy="1656000"/>
            </a:xfrm>
          </p:grpSpPr>
          <p:sp>
            <p:nvSpPr>
              <p:cNvPr id="36" name="43 - Ορθογώνιο"/>
              <p:cNvSpPr>
                <a:spLocks noChangeAspect="1"/>
              </p:cNvSpPr>
              <p:nvPr/>
            </p:nvSpPr>
            <p:spPr>
              <a:xfrm>
                <a:off x="-2124744" y="3068960"/>
                <a:ext cx="1656000" cy="1656000"/>
              </a:xfrm>
              <a:prstGeom prst="rect">
                <a:avLst/>
              </a:prstGeom>
              <a:solidFill>
                <a:schemeClr val="bg1"/>
              </a:solidFill>
              <a:ln w="12700">
                <a:solidFill>
                  <a:srgbClr val="107227"/>
                </a:solidFill>
              </a:ln>
              <a:effectLst>
                <a:outerShdw blurRad="127000" dist="127000" dir="2700000" algn="tl" rotWithShape="0">
                  <a:srgbClr val="107227">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rgbClr val="107227"/>
                    </a:solidFill>
                  </a:rPr>
                  <a:t>U. Of Aalborg - Denmark</a:t>
                </a:r>
                <a:endParaRPr lang="el-GR" sz="1200" b="1" dirty="0">
                  <a:solidFill>
                    <a:srgbClr val="107227"/>
                  </a:solidFill>
                </a:endParaRPr>
              </a:p>
            </p:txBody>
          </p:sp>
          <p:pic>
            <p:nvPicPr>
              <p:cNvPr id="37" name="46 - Εικόνα" descr="sb_danish_building_research_institute_logo.png"/>
              <p:cNvPicPr>
                <a:picLocks noChangeAspect="1"/>
              </p:cNvPicPr>
              <p:nvPr/>
            </p:nvPicPr>
            <p:blipFill>
              <a:blip r:embed="rId8" cstate="print"/>
              <a:stretch>
                <a:fillRect/>
              </a:stretch>
            </p:blipFill>
            <p:spPr>
              <a:xfrm>
                <a:off x="-2088000" y="3618869"/>
                <a:ext cx="1584000" cy="575347"/>
              </a:xfrm>
              <a:prstGeom prst="rect">
                <a:avLst/>
              </a:prstGeom>
            </p:spPr>
          </p:pic>
        </p:grpSp>
        <p:grpSp>
          <p:nvGrpSpPr>
            <p:cNvPr id="16" name="74 - Ομάδα"/>
            <p:cNvGrpSpPr/>
            <p:nvPr/>
          </p:nvGrpSpPr>
          <p:grpSpPr>
            <a:xfrm>
              <a:off x="3707902" y="2996951"/>
              <a:ext cx="1656000" cy="1656000"/>
              <a:chOff x="3707902" y="2996951"/>
              <a:chExt cx="1656000" cy="1656000"/>
            </a:xfrm>
          </p:grpSpPr>
          <p:sp>
            <p:nvSpPr>
              <p:cNvPr id="34" name="48 - Ορθογώνιο"/>
              <p:cNvSpPr>
                <a:spLocks noChangeAspect="1"/>
              </p:cNvSpPr>
              <p:nvPr/>
            </p:nvSpPr>
            <p:spPr>
              <a:xfrm>
                <a:off x="3707902" y="2996951"/>
                <a:ext cx="1656000" cy="1656000"/>
              </a:xfrm>
              <a:prstGeom prst="rect">
                <a:avLst/>
              </a:prstGeom>
              <a:solidFill>
                <a:schemeClr val="bg1"/>
              </a:solidFill>
              <a:ln w="12700">
                <a:solidFill>
                  <a:srgbClr val="107227"/>
                </a:solidFill>
              </a:ln>
              <a:effectLst>
                <a:outerShdw blurRad="127000" dist="127000" dir="2700000" algn="tl" rotWithShape="0">
                  <a:srgbClr val="107227">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rgbClr val="107227"/>
                    </a:solidFill>
                  </a:rPr>
                  <a:t>Errenteria - Spain</a:t>
                </a:r>
                <a:endParaRPr lang="el-GR" sz="1200" b="1" dirty="0">
                  <a:solidFill>
                    <a:srgbClr val="107227"/>
                  </a:solidFill>
                </a:endParaRPr>
              </a:p>
            </p:txBody>
          </p:sp>
          <p:pic>
            <p:nvPicPr>
              <p:cNvPr id="35" name="Picture 34" descr="EscudoErrenteria"/>
              <p:cNvPicPr>
                <a:picLocks noChangeAspect="1" noChangeArrowheads="1"/>
              </p:cNvPicPr>
              <p:nvPr/>
            </p:nvPicPr>
            <p:blipFill>
              <a:blip r:embed="rId9" cstate="print"/>
              <a:srcRect/>
              <a:stretch>
                <a:fillRect/>
              </a:stretch>
            </p:blipFill>
            <p:spPr bwMode="auto">
              <a:xfrm>
                <a:off x="4139952" y="3140968"/>
                <a:ext cx="748709" cy="1242858"/>
              </a:xfrm>
              <a:prstGeom prst="rect">
                <a:avLst/>
              </a:prstGeom>
              <a:noFill/>
            </p:spPr>
          </p:pic>
        </p:grpSp>
        <p:grpSp>
          <p:nvGrpSpPr>
            <p:cNvPr id="17" name="56 - Ομάδα"/>
            <p:cNvGrpSpPr/>
            <p:nvPr/>
          </p:nvGrpSpPr>
          <p:grpSpPr>
            <a:xfrm>
              <a:off x="1979710" y="2996951"/>
              <a:ext cx="1656000" cy="1656000"/>
              <a:chOff x="1979712" y="3068960"/>
              <a:chExt cx="1656000" cy="1656000"/>
            </a:xfrm>
          </p:grpSpPr>
          <p:sp>
            <p:nvSpPr>
              <p:cNvPr id="32" name="49 - Ορθογώνιο"/>
              <p:cNvSpPr>
                <a:spLocks noChangeAspect="1"/>
              </p:cNvSpPr>
              <p:nvPr/>
            </p:nvSpPr>
            <p:spPr>
              <a:xfrm>
                <a:off x="1979712" y="3068960"/>
                <a:ext cx="1656000" cy="1656000"/>
              </a:xfrm>
              <a:prstGeom prst="rect">
                <a:avLst/>
              </a:prstGeom>
              <a:solidFill>
                <a:schemeClr val="bg1"/>
              </a:solidFill>
              <a:ln w="12700">
                <a:solidFill>
                  <a:srgbClr val="107227"/>
                </a:solidFill>
              </a:ln>
              <a:effectLst>
                <a:outerShdw blurRad="127000" dist="127000" dir="2700000" algn="tl" rotWithShape="0">
                  <a:srgbClr val="107227">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rgbClr val="107227"/>
                    </a:solidFill>
                  </a:rPr>
                  <a:t>Alimos - Greece</a:t>
                </a:r>
                <a:endParaRPr lang="el-GR" sz="1200" b="1" dirty="0">
                  <a:solidFill>
                    <a:srgbClr val="107227"/>
                  </a:solidFill>
                </a:endParaRPr>
              </a:p>
            </p:txBody>
          </p:sp>
          <p:pic>
            <p:nvPicPr>
              <p:cNvPr id="33" name="Picture 32" descr="Αρχείο:Municipality of Alimos.png"/>
              <p:cNvPicPr>
                <a:picLocks noChangeAspect="1" noChangeArrowheads="1"/>
              </p:cNvPicPr>
              <p:nvPr/>
            </p:nvPicPr>
            <p:blipFill>
              <a:blip r:embed="rId10" cstate="print"/>
              <a:srcRect/>
              <a:stretch>
                <a:fillRect/>
              </a:stretch>
            </p:blipFill>
            <p:spPr bwMode="auto">
              <a:xfrm>
                <a:off x="2267744" y="3284984"/>
                <a:ext cx="1105732" cy="1202483"/>
              </a:xfrm>
              <a:prstGeom prst="rect">
                <a:avLst/>
              </a:prstGeom>
              <a:noFill/>
            </p:spPr>
          </p:pic>
        </p:grpSp>
        <p:grpSp>
          <p:nvGrpSpPr>
            <p:cNvPr id="18" name="59 - Ομάδα"/>
            <p:cNvGrpSpPr/>
            <p:nvPr/>
          </p:nvGrpSpPr>
          <p:grpSpPr>
            <a:xfrm>
              <a:off x="5436094" y="2996951"/>
              <a:ext cx="1656000" cy="1656000"/>
              <a:chOff x="-2268760" y="2564904"/>
              <a:chExt cx="1656000" cy="1656000"/>
            </a:xfrm>
          </p:grpSpPr>
          <p:sp>
            <p:nvSpPr>
              <p:cNvPr id="30" name="42 - Ορθογώνιο"/>
              <p:cNvSpPr>
                <a:spLocks noChangeAspect="1"/>
              </p:cNvSpPr>
              <p:nvPr/>
            </p:nvSpPr>
            <p:spPr>
              <a:xfrm>
                <a:off x="-2268760" y="2564904"/>
                <a:ext cx="1656000" cy="1656000"/>
              </a:xfrm>
              <a:prstGeom prst="rect">
                <a:avLst/>
              </a:prstGeom>
              <a:solidFill>
                <a:schemeClr val="bg1"/>
              </a:solidFill>
              <a:ln w="12700">
                <a:solidFill>
                  <a:srgbClr val="107227"/>
                </a:solidFill>
              </a:ln>
              <a:effectLst>
                <a:outerShdw blurRad="127000" dist="127000" dir="2700000" algn="tl" rotWithShape="0">
                  <a:srgbClr val="107227">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rgbClr val="107227"/>
                    </a:solidFill>
                  </a:rPr>
                  <a:t>Coimbra - Portugal</a:t>
                </a:r>
                <a:endParaRPr lang="el-GR" sz="1200" b="1" dirty="0">
                  <a:solidFill>
                    <a:srgbClr val="107227"/>
                  </a:solidFill>
                </a:endParaRPr>
              </a:p>
            </p:txBody>
          </p:sp>
          <p:pic>
            <p:nvPicPr>
              <p:cNvPr id="31" name="58 - Εικόνα" descr="Municipality_of_Coimbra_logo.PNG"/>
              <p:cNvPicPr>
                <a:picLocks noChangeAspect="1"/>
              </p:cNvPicPr>
              <p:nvPr/>
            </p:nvPicPr>
            <p:blipFill>
              <a:blip r:embed="rId11" cstate="print"/>
              <a:stretch>
                <a:fillRect/>
              </a:stretch>
            </p:blipFill>
            <p:spPr>
              <a:xfrm>
                <a:off x="-1980728" y="2780928"/>
                <a:ext cx="1097218" cy="1213166"/>
              </a:xfrm>
              <a:prstGeom prst="rect">
                <a:avLst/>
              </a:prstGeom>
            </p:spPr>
          </p:pic>
        </p:grpSp>
        <p:grpSp>
          <p:nvGrpSpPr>
            <p:cNvPr id="19" name="66 - Ομάδα"/>
            <p:cNvGrpSpPr/>
            <p:nvPr/>
          </p:nvGrpSpPr>
          <p:grpSpPr>
            <a:xfrm>
              <a:off x="1979712" y="4725144"/>
              <a:ext cx="1656000" cy="1656000"/>
              <a:chOff x="-2196752" y="2852936"/>
              <a:chExt cx="1656000" cy="1656000"/>
            </a:xfrm>
          </p:grpSpPr>
          <p:sp>
            <p:nvSpPr>
              <p:cNvPr id="28" name="61 - Ορθογώνιο"/>
              <p:cNvSpPr>
                <a:spLocks noChangeAspect="1"/>
              </p:cNvSpPr>
              <p:nvPr/>
            </p:nvSpPr>
            <p:spPr>
              <a:xfrm>
                <a:off x="-2196752" y="2852936"/>
                <a:ext cx="1656000" cy="1656000"/>
              </a:xfrm>
              <a:prstGeom prst="rect">
                <a:avLst/>
              </a:prstGeom>
              <a:solidFill>
                <a:schemeClr val="bg1"/>
              </a:solidFill>
              <a:ln w="12700">
                <a:solidFill>
                  <a:srgbClr val="107227"/>
                </a:solidFill>
              </a:ln>
              <a:effectLst>
                <a:outerShdw blurRad="127000" dist="127000" dir="2700000" algn="tl" rotWithShape="0">
                  <a:srgbClr val="107227">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rgbClr val="107227"/>
                    </a:solidFill>
                  </a:rPr>
                  <a:t>ETVA VI.PE. - Greece</a:t>
                </a:r>
                <a:endParaRPr lang="el-GR" sz="1200" b="1" dirty="0">
                  <a:solidFill>
                    <a:srgbClr val="107227"/>
                  </a:solidFill>
                </a:endParaRPr>
              </a:p>
            </p:txBody>
          </p:sp>
          <p:pic>
            <p:nvPicPr>
              <p:cNvPr id="29" name="65 - Εικόνα" descr="ετba_logo.png"/>
              <p:cNvPicPr>
                <a:picLocks noChangeAspect="1"/>
              </p:cNvPicPr>
              <p:nvPr/>
            </p:nvPicPr>
            <p:blipFill>
              <a:blip r:embed="rId12" cstate="print"/>
              <a:stretch>
                <a:fillRect/>
              </a:stretch>
            </p:blipFill>
            <p:spPr>
              <a:xfrm>
                <a:off x="-2052736" y="3356992"/>
                <a:ext cx="1368152" cy="597149"/>
              </a:xfrm>
              <a:prstGeom prst="rect">
                <a:avLst/>
              </a:prstGeom>
            </p:spPr>
          </p:pic>
        </p:grpSp>
        <p:grpSp>
          <p:nvGrpSpPr>
            <p:cNvPr id="20" name="68 - Ομάδα"/>
            <p:cNvGrpSpPr/>
            <p:nvPr/>
          </p:nvGrpSpPr>
          <p:grpSpPr>
            <a:xfrm>
              <a:off x="3707904" y="4725144"/>
              <a:ext cx="1656000" cy="1656000"/>
              <a:chOff x="-2340768" y="2492896"/>
              <a:chExt cx="1656000" cy="1656000"/>
            </a:xfrm>
          </p:grpSpPr>
          <p:sp>
            <p:nvSpPr>
              <p:cNvPr id="26" name="60 - Ορθογώνιο"/>
              <p:cNvSpPr>
                <a:spLocks noChangeAspect="1"/>
              </p:cNvSpPr>
              <p:nvPr/>
            </p:nvSpPr>
            <p:spPr>
              <a:xfrm>
                <a:off x="-2340768" y="2492896"/>
                <a:ext cx="1656000" cy="1656000"/>
              </a:xfrm>
              <a:prstGeom prst="rect">
                <a:avLst/>
              </a:prstGeom>
              <a:solidFill>
                <a:schemeClr val="bg1"/>
              </a:solidFill>
              <a:ln w="12700">
                <a:solidFill>
                  <a:srgbClr val="107227"/>
                </a:solidFill>
              </a:ln>
              <a:effectLst>
                <a:outerShdw blurRad="127000" dist="127000" dir="2700000" algn="tl" rotWithShape="0">
                  <a:srgbClr val="107227">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err="1" smtClean="0">
                    <a:solidFill>
                      <a:srgbClr val="107227"/>
                    </a:solidFill>
                  </a:rPr>
                  <a:t>INNOVA</a:t>
                </a:r>
                <a:r>
                  <a:rPr lang="en-US" sz="1200" b="1" dirty="0" smtClean="0">
                    <a:solidFill>
                      <a:srgbClr val="107227"/>
                    </a:solidFill>
                  </a:rPr>
                  <a:t> </a:t>
                </a:r>
                <a:r>
                  <a:rPr lang="en-US" sz="1200" b="1" dirty="0" err="1" smtClean="0">
                    <a:solidFill>
                      <a:srgbClr val="107227"/>
                    </a:solidFill>
                  </a:rPr>
                  <a:t>BIC</a:t>
                </a:r>
                <a:r>
                  <a:rPr lang="en-US" sz="1200" b="1" dirty="0" smtClean="0">
                    <a:solidFill>
                      <a:srgbClr val="107227"/>
                    </a:solidFill>
                  </a:rPr>
                  <a:t> - Italy</a:t>
                </a:r>
                <a:endParaRPr lang="el-GR" sz="1200" b="1" dirty="0">
                  <a:solidFill>
                    <a:srgbClr val="107227"/>
                  </a:solidFill>
                </a:endParaRPr>
              </a:p>
            </p:txBody>
          </p:sp>
          <p:pic>
            <p:nvPicPr>
              <p:cNvPr id="27" name="67 - Εικόνα" descr="InnovaBIC_logo.png"/>
              <p:cNvPicPr>
                <a:picLocks noChangeAspect="1"/>
              </p:cNvPicPr>
              <p:nvPr/>
            </p:nvPicPr>
            <p:blipFill>
              <a:blip r:embed="rId13" cstate="print"/>
              <a:stretch>
                <a:fillRect/>
              </a:stretch>
            </p:blipFill>
            <p:spPr>
              <a:xfrm>
                <a:off x="-2268760" y="3140968"/>
                <a:ext cx="1548000" cy="496256"/>
              </a:xfrm>
              <a:prstGeom prst="rect">
                <a:avLst/>
              </a:prstGeom>
            </p:spPr>
          </p:pic>
        </p:grpSp>
        <p:sp>
          <p:nvSpPr>
            <p:cNvPr id="21" name="71 - Ορθογώνιο"/>
            <p:cNvSpPr>
              <a:spLocks/>
            </p:cNvSpPr>
            <p:nvPr/>
          </p:nvSpPr>
          <p:spPr>
            <a:xfrm>
              <a:off x="7164288" y="2996952"/>
              <a:ext cx="1656000" cy="3384000"/>
            </a:xfrm>
            <a:prstGeom prst="rect">
              <a:avLst/>
            </a:prstGeom>
            <a:solidFill>
              <a:schemeClr val="bg1"/>
            </a:solidFill>
            <a:ln w="12700">
              <a:solidFill>
                <a:srgbClr val="107227"/>
              </a:solidFill>
            </a:ln>
            <a:effectLst>
              <a:outerShdw blurRad="127000" dist="127000" dir="2700000" algn="tl" rotWithShape="0">
                <a:srgbClr val="107227">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sz="1200" b="1" dirty="0">
                <a:solidFill>
                  <a:srgbClr val="107227"/>
                </a:solidFill>
              </a:endParaRPr>
            </a:p>
          </p:txBody>
        </p:sp>
        <p:grpSp>
          <p:nvGrpSpPr>
            <p:cNvPr id="22" name="73 - Ομάδα"/>
            <p:cNvGrpSpPr/>
            <p:nvPr/>
          </p:nvGrpSpPr>
          <p:grpSpPr>
            <a:xfrm>
              <a:off x="5436096" y="4725144"/>
              <a:ext cx="1656000" cy="1656000"/>
              <a:chOff x="-2412776" y="2996952"/>
              <a:chExt cx="1656000" cy="1656000"/>
            </a:xfrm>
          </p:grpSpPr>
          <p:sp>
            <p:nvSpPr>
              <p:cNvPr id="24" name="70 - Ορθογώνιο"/>
              <p:cNvSpPr>
                <a:spLocks noChangeAspect="1"/>
              </p:cNvSpPr>
              <p:nvPr/>
            </p:nvSpPr>
            <p:spPr>
              <a:xfrm>
                <a:off x="-2412776" y="2996952"/>
                <a:ext cx="1656000" cy="1656000"/>
              </a:xfrm>
              <a:prstGeom prst="rect">
                <a:avLst/>
              </a:prstGeom>
              <a:solidFill>
                <a:schemeClr val="bg1"/>
              </a:solidFill>
              <a:ln w="12700">
                <a:solidFill>
                  <a:srgbClr val="107227"/>
                </a:solidFill>
              </a:ln>
              <a:effectLst>
                <a:outerShdw blurRad="127000" dist="127000" dir="2700000" algn="tl" rotWithShape="0">
                  <a:srgbClr val="107227">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err="1" smtClean="0">
                    <a:solidFill>
                      <a:srgbClr val="107227"/>
                    </a:solidFill>
                  </a:rPr>
                  <a:t>ASSISTAL</a:t>
                </a:r>
                <a:r>
                  <a:rPr lang="en-US" sz="1200" b="1" dirty="0" smtClean="0">
                    <a:solidFill>
                      <a:srgbClr val="107227"/>
                    </a:solidFill>
                  </a:rPr>
                  <a:t>- Italy</a:t>
                </a:r>
                <a:endParaRPr lang="el-GR" sz="1200" b="1" dirty="0">
                  <a:solidFill>
                    <a:srgbClr val="107227"/>
                  </a:solidFill>
                </a:endParaRPr>
              </a:p>
            </p:txBody>
          </p:sp>
          <p:pic>
            <p:nvPicPr>
              <p:cNvPr id="25" name="72 - Εικόνα" descr="Agesi_logo.png"/>
              <p:cNvPicPr>
                <a:picLocks noChangeAspect="1"/>
              </p:cNvPicPr>
              <p:nvPr/>
            </p:nvPicPr>
            <p:blipFill>
              <a:blip r:embed="rId14" cstate="print"/>
              <a:stretch>
                <a:fillRect/>
              </a:stretch>
            </p:blipFill>
            <p:spPr>
              <a:xfrm>
                <a:off x="-1980728" y="3140968"/>
                <a:ext cx="720080" cy="1243358"/>
              </a:xfrm>
              <a:prstGeom prst="rect">
                <a:avLst/>
              </a:prstGeom>
            </p:spPr>
          </p:pic>
        </p:grpSp>
        <p:pic>
          <p:nvPicPr>
            <p:cNvPr id="23" name="Picture 22" descr="Logo-CERtuS-vettoriale6"/>
            <p:cNvPicPr>
              <a:picLocks noChangeAspect="1" noChangeArrowheads="1"/>
            </p:cNvPicPr>
            <p:nvPr/>
          </p:nvPicPr>
          <p:blipFill>
            <a:blip r:embed="rId15" cstate="print"/>
            <a:srcRect/>
            <a:stretch>
              <a:fillRect/>
            </a:stretch>
          </p:blipFill>
          <p:spPr bwMode="auto">
            <a:xfrm>
              <a:off x="7308304" y="3933056"/>
              <a:ext cx="1387201" cy="1224136"/>
            </a:xfrm>
            <a:prstGeom prst="rect">
              <a:avLst/>
            </a:prstGeom>
            <a:noFill/>
          </p:spPr>
        </p:pic>
      </p:grpSp>
    </p:spTree>
    <p:extLst>
      <p:ext uri="{BB962C8B-B14F-4D97-AF65-F5344CB8AC3E}">
        <p14:creationId xmlns:p14="http://schemas.microsoft.com/office/powerpoint/2010/main" val="1320201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nSpc>
                <a:spcPct val="120000"/>
              </a:lnSpc>
            </a:pPr>
            <a:r>
              <a:rPr lang="el-GR" dirty="0"/>
              <a:t>Η εφαρμογή της Ευρωπαϊκής Οδηγίας 2012/27/</a:t>
            </a:r>
            <a:r>
              <a:rPr lang="en-US" dirty="0"/>
              <a:t>EU</a:t>
            </a:r>
            <a:r>
              <a:rPr lang="el-GR" dirty="0"/>
              <a:t> απαιτεί αυστηρά μέτρα εξοικονόμησης ενέργειας στα κτήρια του δημόσιου τομέα και ως εκ τούτου πολλά δημοτικά κτήρια στην νότια Ευρώπη ν’ απαιτούν ριζικές ανακαινίσεις για να γίνουν κτήρια ΣΜΕΚ.</a:t>
            </a:r>
            <a:endParaRPr lang="en-US" dirty="0"/>
          </a:p>
          <a:p>
            <a:pPr>
              <a:lnSpc>
                <a:spcPct val="120000"/>
              </a:lnSpc>
            </a:pPr>
            <a:r>
              <a:rPr lang="el-GR" dirty="0"/>
              <a:t>Η συμμόρφωση με την Οδηγία προϋποθέτει σημαντικά κεφάλαια ενώ κάποιες από τις επεμβάσεις εξοικονόμησης ενέργειας έχουν μεγάλο χρόνο αποπληρωμής.  Έτσι μειώνεται το ενδιαφέρον των χρηματοδοτικών φορέων και των επιχειρήσεων ενεργειακών υπηρεσιών (ΕΕΥ)  να επενδύσουν στην ενεργειακή αναβάθμιση δημόσιων κτηρίων, ειδικά όταν οι πόροι των τραπεζών είναι περιορισμένοι και η χορήγηση δανείων δύσκολη. </a:t>
            </a:r>
          </a:p>
          <a:p>
            <a:pPr>
              <a:lnSpc>
                <a:spcPct val="120000"/>
              </a:lnSpc>
            </a:pPr>
            <a:r>
              <a:rPr lang="el-GR" b="1" dirty="0"/>
              <a:t>Το </a:t>
            </a:r>
            <a:r>
              <a:rPr lang="en-US" b="1" dirty="0"/>
              <a:t>CERtuS</a:t>
            </a:r>
            <a:r>
              <a:rPr lang="en-US" dirty="0"/>
              <a:t> </a:t>
            </a:r>
            <a:r>
              <a:rPr lang="el-GR" dirty="0"/>
              <a:t>έχει στόχο να βοηθήσει τα ενδιαφερόμενα μέρη να αποκτήσουν εμπιστοσύνη σε αυτές τις επενδύσεις και να συμβάλει στην διάδοση των συμβάσεων ενεργειακής απόδοσης με ΕΕΥ.</a:t>
            </a:r>
          </a:p>
          <a:p>
            <a:endParaRPr lang="el-GR" dirty="0"/>
          </a:p>
        </p:txBody>
      </p:sp>
      <p:sp>
        <p:nvSpPr>
          <p:cNvPr id="3" name="Title 2"/>
          <p:cNvSpPr>
            <a:spLocks noGrp="1"/>
          </p:cNvSpPr>
          <p:nvPr>
            <p:ph type="title"/>
          </p:nvPr>
        </p:nvSpPr>
        <p:spPr/>
        <p:txBody>
          <a:bodyPr/>
          <a:lstStyle/>
          <a:p>
            <a:r>
              <a:rPr lang="el-GR" dirty="0"/>
              <a:t>Γιατί το </a:t>
            </a:r>
            <a:r>
              <a:rPr lang="en-US" dirty="0"/>
              <a:t>CERtuS</a:t>
            </a:r>
            <a:r>
              <a:rPr lang="el-GR" dirty="0"/>
              <a:t> </a:t>
            </a:r>
          </a:p>
        </p:txBody>
      </p:sp>
      <p:sp>
        <p:nvSpPr>
          <p:cNvPr id="4" name="Date Placeholder 3"/>
          <p:cNvSpPr>
            <a:spLocks noGrp="1"/>
          </p:cNvSpPr>
          <p:nvPr>
            <p:ph type="dt" sz="half" idx="10"/>
          </p:nvPr>
        </p:nvSpPr>
        <p:spPr/>
        <p:txBody>
          <a:bodyPr/>
          <a:lstStyle/>
          <a:p>
            <a:fld id="{FEF664F9-F6DA-4FB9-BC0A-322D0FCFEA86}" type="datetime1">
              <a:rPr lang="el-GR" smtClean="0"/>
              <a:t>10/02/2017</a:t>
            </a:fld>
            <a:endParaRPr lang="el-GR" dirty="0"/>
          </a:p>
        </p:txBody>
      </p:sp>
      <p:sp>
        <p:nvSpPr>
          <p:cNvPr id="5" name="Footer Placeholder 4"/>
          <p:cNvSpPr>
            <a:spLocks noGrp="1"/>
          </p:cNvSpPr>
          <p:nvPr>
            <p:ph type="ftr" sz="quarter" idx="11"/>
          </p:nvPr>
        </p:nvSpPr>
        <p:spPr/>
        <p:txBody>
          <a:bodyPr/>
          <a:lstStyle/>
          <a:p>
            <a:r>
              <a:rPr lang="en-US" smtClean="0"/>
              <a:t>WEBINAR 31/1/2017</a:t>
            </a:r>
            <a:endParaRPr lang="el-GR" dirty="0"/>
          </a:p>
        </p:txBody>
      </p:sp>
      <p:sp>
        <p:nvSpPr>
          <p:cNvPr id="6" name="Slide Number Placeholder 5"/>
          <p:cNvSpPr>
            <a:spLocks noGrp="1"/>
          </p:cNvSpPr>
          <p:nvPr>
            <p:ph type="sldNum" sz="quarter" idx="12"/>
          </p:nvPr>
        </p:nvSpPr>
        <p:spPr/>
        <p:txBody>
          <a:bodyPr/>
          <a:lstStyle/>
          <a:p>
            <a:fld id="{CF78F365-98E9-4462-AAD7-CCD51EFC3774}" type="slidenum">
              <a:rPr lang="el-GR" smtClean="0"/>
              <a:pPr/>
              <a:t>4</a:t>
            </a:fld>
            <a:endParaRPr lang="el-GR" dirty="0"/>
          </a:p>
        </p:txBody>
      </p:sp>
    </p:spTree>
    <p:extLst>
      <p:ext uri="{BB962C8B-B14F-4D97-AF65-F5344CB8AC3E}">
        <p14:creationId xmlns:p14="http://schemas.microsoft.com/office/powerpoint/2010/main" val="3492209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spcAft>
                <a:spcPts val="800"/>
              </a:spcAft>
            </a:pPr>
            <a:r>
              <a:rPr lang="el-GR" dirty="0"/>
              <a:t>Να μελετηθούν 12 αντιπροσωπευτικά έργα ΣΜΕΚ σε 4 δήμους της νότιας Ευρώπης (</a:t>
            </a:r>
            <a:r>
              <a:rPr lang="el-GR" dirty="0" err="1"/>
              <a:t>Μεσίνα</a:t>
            </a:r>
            <a:r>
              <a:rPr lang="el-GR" dirty="0"/>
              <a:t> Ιταλία, Άλιμος Ελλάδα, </a:t>
            </a:r>
            <a:r>
              <a:rPr lang="el-GR" dirty="0" err="1"/>
              <a:t>Ερρεντερία</a:t>
            </a:r>
            <a:r>
              <a:rPr lang="el-GR" dirty="0"/>
              <a:t> Ισπανία και </a:t>
            </a:r>
            <a:r>
              <a:rPr lang="el-GR" dirty="0" err="1"/>
              <a:t>Κοΐμπρα</a:t>
            </a:r>
            <a:r>
              <a:rPr lang="el-GR" dirty="0"/>
              <a:t> Πορτογαλία) τα οποία θα λειτουργήσουν ως παραδείγματα για όλη την νότια Ευρώπη</a:t>
            </a:r>
          </a:p>
          <a:p>
            <a:pPr>
              <a:spcAft>
                <a:spcPts val="800"/>
              </a:spcAft>
            </a:pPr>
            <a:r>
              <a:rPr lang="el-GR" dirty="0"/>
              <a:t>Να προσαρμοσθούν τα υπάρχοντα μοντέλα ενεργειακών υπηρεσιών και διαδικασιών ώστε να ανταποκρίνονται καλύτερα στις ανάγκες των δήμων και των έργων ΣΜΕΚ σε συνθήκες οικονομικής λιτότητας.  </a:t>
            </a:r>
          </a:p>
          <a:p>
            <a:pPr>
              <a:spcAft>
                <a:spcPts val="800"/>
              </a:spcAft>
            </a:pPr>
            <a:r>
              <a:rPr lang="el-GR" dirty="0" smtClean="0"/>
              <a:t>Να </a:t>
            </a:r>
            <a:r>
              <a:rPr lang="el-GR" dirty="0"/>
              <a:t>μελετηθούν χρηματοδοτικά σχήματα κατάλληλα για τα 12 έργα – παραδείγματα και τα συγκεκριμένα χρηματοδοτικά περιβάλλοντα.</a:t>
            </a:r>
            <a:endParaRPr lang="en-US" dirty="0"/>
          </a:p>
          <a:p>
            <a:pPr>
              <a:spcAft>
                <a:spcPts val="800"/>
              </a:spcAft>
            </a:pPr>
            <a:r>
              <a:rPr lang="el-GR" dirty="0"/>
              <a:t>Να υποστηρίξει την επανάληψη τέτοιων έργων σε άλλους δήμους μέσω της διάδοσης των αποτελεσμάτων με ημερίδες και σεμινάρια και </a:t>
            </a:r>
            <a:endParaRPr lang="en-US" dirty="0" smtClean="0"/>
          </a:p>
          <a:p>
            <a:pPr>
              <a:spcAft>
                <a:spcPts val="800"/>
              </a:spcAft>
            </a:pPr>
            <a:r>
              <a:rPr lang="el-GR" dirty="0" smtClean="0"/>
              <a:t>Να </a:t>
            </a:r>
            <a:r>
              <a:rPr lang="el-GR" dirty="0"/>
              <a:t>παράγει υλικό διάδοσης δηλαδή εγχειρίδια, εκπαιδευτικό υλικό </a:t>
            </a:r>
            <a:r>
              <a:rPr lang="el-GR" dirty="0" err="1"/>
              <a:t>κ.λ.π</a:t>
            </a:r>
            <a:r>
              <a:rPr lang="el-GR" dirty="0" smtClean="0"/>
              <a:t>.</a:t>
            </a:r>
            <a:endParaRPr lang="en-US" dirty="0"/>
          </a:p>
        </p:txBody>
      </p:sp>
      <p:sp>
        <p:nvSpPr>
          <p:cNvPr id="3" name="Title 2"/>
          <p:cNvSpPr>
            <a:spLocks noGrp="1"/>
          </p:cNvSpPr>
          <p:nvPr>
            <p:ph type="title"/>
          </p:nvPr>
        </p:nvSpPr>
        <p:spPr/>
        <p:txBody>
          <a:bodyPr/>
          <a:lstStyle/>
          <a:p>
            <a:r>
              <a:rPr lang="el-GR" dirty="0"/>
              <a:t>Οι στόχοι του έργου</a:t>
            </a:r>
          </a:p>
        </p:txBody>
      </p:sp>
      <p:sp>
        <p:nvSpPr>
          <p:cNvPr id="4" name="Date Placeholder 3"/>
          <p:cNvSpPr>
            <a:spLocks noGrp="1"/>
          </p:cNvSpPr>
          <p:nvPr>
            <p:ph type="dt" sz="half" idx="10"/>
          </p:nvPr>
        </p:nvSpPr>
        <p:spPr/>
        <p:txBody>
          <a:bodyPr/>
          <a:lstStyle/>
          <a:p>
            <a:fld id="{FEF664F9-F6DA-4FB9-BC0A-322D0FCFEA86}" type="datetime1">
              <a:rPr lang="el-GR" smtClean="0"/>
              <a:t>10/02/2017</a:t>
            </a:fld>
            <a:endParaRPr lang="el-GR" dirty="0"/>
          </a:p>
        </p:txBody>
      </p:sp>
      <p:sp>
        <p:nvSpPr>
          <p:cNvPr id="5" name="Footer Placeholder 4"/>
          <p:cNvSpPr>
            <a:spLocks noGrp="1"/>
          </p:cNvSpPr>
          <p:nvPr>
            <p:ph type="ftr" sz="quarter" idx="11"/>
          </p:nvPr>
        </p:nvSpPr>
        <p:spPr/>
        <p:txBody>
          <a:bodyPr/>
          <a:lstStyle/>
          <a:p>
            <a:r>
              <a:rPr lang="en-US" smtClean="0"/>
              <a:t>WEBINAR 31/1/2017</a:t>
            </a:r>
            <a:endParaRPr lang="el-GR" dirty="0"/>
          </a:p>
        </p:txBody>
      </p:sp>
      <p:sp>
        <p:nvSpPr>
          <p:cNvPr id="6" name="Slide Number Placeholder 5"/>
          <p:cNvSpPr>
            <a:spLocks noGrp="1"/>
          </p:cNvSpPr>
          <p:nvPr>
            <p:ph type="sldNum" sz="quarter" idx="12"/>
          </p:nvPr>
        </p:nvSpPr>
        <p:spPr/>
        <p:txBody>
          <a:bodyPr/>
          <a:lstStyle/>
          <a:p>
            <a:fld id="{CF78F365-98E9-4462-AAD7-CCD51EFC3774}" type="slidenum">
              <a:rPr lang="el-GR" smtClean="0"/>
              <a:pPr/>
              <a:t>5</a:t>
            </a:fld>
            <a:endParaRPr lang="el-GR" dirty="0"/>
          </a:p>
        </p:txBody>
      </p:sp>
    </p:spTree>
    <p:extLst>
      <p:ext uri="{BB962C8B-B14F-4D97-AF65-F5344CB8AC3E}">
        <p14:creationId xmlns:p14="http://schemas.microsoft.com/office/powerpoint/2010/main" val="3955228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l-GR" dirty="0"/>
              <a:t>Πλεονεκτήματα</a:t>
            </a:r>
          </a:p>
          <a:p>
            <a:pPr lvl="1"/>
            <a:r>
              <a:rPr lang="el-GR" dirty="0"/>
              <a:t>Οι τμηματικές επεμβάσεις δεν έχουν το ίδιο αποτέλεσμα - π.χ. εάν γίνει αντικατάσταση των κλιματιστικών και μετά εφαρμοσθούν μέτρα στο κέλυφος του κτηρίου, η απόδοση των κλιματιστικών θα είναι μικρότερη και συνεπώς δεν θα επιτυγχάνεται η αναμενόμενη εξοικονόμηση</a:t>
            </a:r>
          </a:p>
          <a:p>
            <a:pPr lvl="1"/>
            <a:r>
              <a:rPr lang="el-GR" dirty="0"/>
              <a:t>Επιμήκυνση</a:t>
            </a:r>
          </a:p>
          <a:p>
            <a:pPr lvl="1"/>
            <a:r>
              <a:rPr lang="el-GR" dirty="0"/>
              <a:t>Αύξηση της αξίας</a:t>
            </a:r>
          </a:p>
          <a:p>
            <a:r>
              <a:rPr lang="en-US" dirty="0"/>
              <a:t>M</a:t>
            </a:r>
            <a:r>
              <a:rPr lang="el-GR" dirty="0" err="1"/>
              <a:t>ειονεκτήματα</a:t>
            </a:r>
            <a:r>
              <a:rPr lang="el-GR" dirty="0"/>
              <a:t>;</a:t>
            </a:r>
          </a:p>
          <a:p>
            <a:pPr marL="400050" lvl="1" indent="0">
              <a:buNone/>
            </a:pPr>
            <a:r>
              <a:rPr lang="el-GR" dirty="0"/>
              <a:t>Απαιτείται υψηλό επενδυτικό </a:t>
            </a:r>
            <a:r>
              <a:rPr lang="el-GR" dirty="0" smtClean="0"/>
              <a:t>κεφάλαιο</a:t>
            </a:r>
            <a:endParaRPr lang="el-GR" dirty="0"/>
          </a:p>
        </p:txBody>
      </p:sp>
      <p:sp>
        <p:nvSpPr>
          <p:cNvPr id="3" name="Title 2"/>
          <p:cNvSpPr>
            <a:spLocks noGrp="1"/>
          </p:cNvSpPr>
          <p:nvPr>
            <p:ph type="title"/>
          </p:nvPr>
        </p:nvSpPr>
        <p:spPr/>
        <p:txBody>
          <a:bodyPr>
            <a:normAutofit fontScale="90000"/>
          </a:bodyPr>
          <a:lstStyle/>
          <a:p>
            <a:r>
              <a:rPr lang="el-GR" dirty="0"/>
              <a:t>Γιατί ανακαινίσεις μεγάλης κλίμακας;</a:t>
            </a:r>
          </a:p>
        </p:txBody>
      </p:sp>
      <p:sp>
        <p:nvSpPr>
          <p:cNvPr id="4" name="Date Placeholder 3"/>
          <p:cNvSpPr>
            <a:spLocks noGrp="1"/>
          </p:cNvSpPr>
          <p:nvPr>
            <p:ph type="dt" sz="half" idx="10"/>
          </p:nvPr>
        </p:nvSpPr>
        <p:spPr/>
        <p:txBody>
          <a:bodyPr/>
          <a:lstStyle/>
          <a:p>
            <a:fld id="{FEF664F9-F6DA-4FB9-BC0A-322D0FCFEA86}" type="datetime1">
              <a:rPr lang="el-GR" smtClean="0"/>
              <a:t>10/02/2017</a:t>
            </a:fld>
            <a:endParaRPr lang="el-GR" dirty="0"/>
          </a:p>
        </p:txBody>
      </p:sp>
      <p:sp>
        <p:nvSpPr>
          <p:cNvPr id="5" name="Footer Placeholder 4"/>
          <p:cNvSpPr>
            <a:spLocks noGrp="1"/>
          </p:cNvSpPr>
          <p:nvPr>
            <p:ph type="ftr" sz="quarter" idx="11"/>
          </p:nvPr>
        </p:nvSpPr>
        <p:spPr/>
        <p:txBody>
          <a:bodyPr/>
          <a:lstStyle/>
          <a:p>
            <a:r>
              <a:rPr lang="en-US" smtClean="0"/>
              <a:t>WEBINAR 31/1/2017</a:t>
            </a:r>
            <a:endParaRPr lang="el-GR" dirty="0"/>
          </a:p>
        </p:txBody>
      </p:sp>
      <p:sp>
        <p:nvSpPr>
          <p:cNvPr id="6" name="Slide Number Placeholder 5"/>
          <p:cNvSpPr>
            <a:spLocks noGrp="1"/>
          </p:cNvSpPr>
          <p:nvPr>
            <p:ph type="sldNum" sz="quarter" idx="12"/>
          </p:nvPr>
        </p:nvSpPr>
        <p:spPr/>
        <p:txBody>
          <a:bodyPr/>
          <a:lstStyle/>
          <a:p>
            <a:fld id="{CF78F365-98E9-4462-AAD7-CCD51EFC3774}" type="slidenum">
              <a:rPr lang="el-GR" smtClean="0"/>
              <a:pPr/>
              <a:t>6</a:t>
            </a:fld>
            <a:endParaRPr lang="el-GR" dirty="0"/>
          </a:p>
        </p:txBody>
      </p:sp>
    </p:spTree>
    <p:extLst>
      <p:ext uri="{BB962C8B-B14F-4D97-AF65-F5344CB8AC3E}">
        <p14:creationId xmlns:p14="http://schemas.microsoft.com/office/powerpoint/2010/main" val="1904845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1" indent="0">
              <a:buNone/>
            </a:pPr>
            <a:r>
              <a:rPr lang="el-GR" sz="3000" dirty="0"/>
              <a:t>Μεγάλο μέγεθος έργου (ή </a:t>
            </a:r>
            <a:r>
              <a:rPr lang="el-GR" sz="3000" dirty="0" err="1"/>
              <a:t>πορτφόλιο</a:t>
            </a:r>
            <a:r>
              <a:rPr lang="el-GR" sz="3000" dirty="0"/>
              <a:t> έργων) </a:t>
            </a:r>
            <a:endParaRPr lang="el-GR" sz="3200" dirty="0"/>
          </a:p>
          <a:p>
            <a:pPr marL="1200150" lvl="2" indent="-342900"/>
            <a:r>
              <a:rPr lang="el-GR" dirty="0"/>
              <a:t>Διευκολύνει την χρηματοδότηση </a:t>
            </a:r>
          </a:p>
          <a:p>
            <a:pPr marL="1200150" lvl="2" indent="-342900"/>
            <a:r>
              <a:rPr lang="el-GR" dirty="0"/>
              <a:t>Συνεπάγεται μικρότερο κόστος για τους δήμους καθώς μειώνεται το % κόστος των συνοδευτικών δαπανών (π.χ. των τεχνικών μελετών, νομικής υποστήριξης </a:t>
            </a:r>
            <a:r>
              <a:rPr lang="el-GR" dirty="0" err="1"/>
              <a:t>κ.λ.π</a:t>
            </a:r>
            <a:r>
              <a:rPr lang="el-GR" dirty="0" smtClean="0"/>
              <a:t>.)</a:t>
            </a:r>
            <a:endParaRPr lang="el-GR" dirty="0"/>
          </a:p>
        </p:txBody>
      </p:sp>
      <p:sp>
        <p:nvSpPr>
          <p:cNvPr id="3" name="Title 2"/>
          <p:cNvSpPr>
            <a:spLocks noGrp="1"/>
          </p:cNvSpPr>
          <p:nvPr>
            <p:ph type="title"/>
          </p:nvPr>
        </p:nvSpPr>
        <p:spPr/>
        <p:txBody>
          <a:bodyPr>
            <a:normAutofit fontScale="90000"/>
          </a:bodyPr>
          <a:lstStyle/>
          <a:p>
            <a:r>
              <a:rPr lang="el-GR" dirty="0"/>
              <a:t>Ανακαινίσεις ΣΜΕΚ / Κύριος στόχος</a:t>
            </a:r>
          </a:p>
        </p:txBody>
      </p:sp>
      <p:sp>
        <p:nvSpPr>
          <p:cNvPr id="4" name="Date Placeholder 3"/>
          <p:cNvSpPr>
            <a:spLocks noGrp="1"/>
          </p:cNvSpPr>
          <p:nvPr>
            <p:ph type="dt" sz="half" idx="10"/>
          </p:nvPr>
        </p:nvSpPr>
        <p:spPr/>
        <p:txBody>
          <a:bodyPr/>
          <a:lstStyle/>
          <a:p>
            <a:fld id="{FEF664F9-F6DA-4FB9-BC0A-322D0FCFEA86}" type="datetime1">
              <a:rPr lang="el-GR" smtClean="0"/>
              <a:t>10/02/2017</a:t>
            </a:fld>
            <a:endParaRPr lang="el-GR" dirty="0"/>
          </a:p>
        </p:txBody>
      </p:sp>
      <p:sp>
        <p:nvSpPr>
          <p:cNvPr id="5" name="Footer Placeholder 4"/>
          <p:cNvSpPr>
            <a:spLocks noGrp="1"/>
          </p:cNvSpPr>
          <p:nvPr>
            <p:ph type="ftr" sz="quarter" idx="11"/>
          </p:nvPr>
        </p:nvSpPr>
        <p:spPr/>
        <p:txBody>
          <a:bodyPr/>
          <a:lstStyle/>
          <a:p>
            <a:r>
              <a:rPr lang="en-US" smtClean="0"/>
              <a:t>WEBINAR 31/1/2017</a:t>
            </a:r>
            <a:endParaRPr lang="el-GR" dirty="0"/>
          </a:p>
        </p:txBody>
      </p:sp>
      <p:sp>
        <p:nvSpPr>
          <p:cNvPr id="6" name="Slide Number Placeholder 5"/>
          <p:cNvSpPr>
            <a:spLocks noGrp="1"/>
          </p:cNvSpPr>
          <p:nvPr>
            <p:ph type="sldNum" sz="quarter" idx="12"/>
          </p:nvPr>
        </p:nvSpPr>
        <p:spPr/>
        <p:txBody>
          <a:bodyPr/>
          <a:lstStyle/>
          <a:p>
            <a:fld id="{CF78F365-98E9-4462-AAD7-CCD51EFC3774}" type="slidenum">
              <a:rPr lang="el-GR" smtClean="0"/>
              <a:pPr/>
              <a:t>7</a:t>
            </a:fld>
            <a:endParaRPr lang="el-GR" dirty="0"/>
          </a:p>
        </p:txBody>
      </p:sp>
    </p:spTree>
    <p:extLst>
      <p:ext uri="{BB962C8B-B14F-4D97-AF65-F5344CB8AC3E}">
        <p14:creationId xmlns:p14="http://schemas.microsoft.com/office/powerpoint/2010/main" val="2503619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1" indent="0">
              <a:buNone/>
            </a:pPr>
            <a:r>
              <a:rPr lang="el-GR" sz="3200" dirty="0"/>
              <a:t>Ορισμός ΣΜΕΚ</a:t>
            </a:r>
            <a:endParaRPr lang="en-US" sz="3200" dirty="0"/>
          </a:p>
          <a:p>
            <a:pPr lvl="1"/>
            <a:r>
              <a:rPr lang="el-GR" dirty="0"/>
              <a:t>Αναμένεται ο σαφής ορισμός μέχρι το τέλος του 2016</a:t>
            </a:r>
            <a:endParaRPr lang="en-US" dirty="0"/>
          </a:p>
          <a:p>
            <a:pPr lvl="1"/>
            <a:endParaRPr lang="en-US" dirty="0"/>
          </a:p>
          <a:p>
            <a:pPr lvl="1"/>
            <a:r>
              <a:rPr lang="el-GR" dirty="0"/>
              <a:t> Σύμφωνα με τους στόχους του </a:t>
            </a:r>
            <a:r>
              <a:rPr lang="en-US" dirty="0"/>
              <a:t>CERtuS</a:t>
            </a:r>
          </a:p>
          <a:p>
            <a:pPr lvl="2"/>
            <a:r>
              <a:rPr lang="el-GR" dirty="0"/>
              <a:t>μείωση της ενεργειακής κατανάλωσης κατά 75% έως 80% (για θέρμανση, Ψύξη, Εξαερισμό, ΖΝΧ και φωτισμό) μεγιστοποιώντας την συμβολή των ανανεώσιμων πηγών για την κάλυψη του υπολειπόμενου </a:t>
            </a:r>
            <a:r>
              <a:rPr lang="el-GR" dirty="0" smtClean="0"/>
              <a:t>φορτίου</a:t>
            </a:r>
            <a:endParaRPr lang="en-US" dirty="0"/>
          </a:p>
        </p:txBody>
      </p:sp>
      <p:sp>
        <p:nvSpPr>
          <p:cNvPr id="3" name="Title 2"/>
          <p:cNvSpPr>
            <a:spLocks noGrp="1"/>
          </p:cNvSpPr>
          <p:nvPr>
            <p:ph type="title"/>
          </p:nvPr>
        </p:nvSpPr>
        <p:spPr/>
        <p:txBody>
          <a:bodyPr/>
          <a:lstStyle/>
          <a:p>
            <a:r>
              <a:rPr lang="el-GR" dirty="0"/>
              <a:t>Ανακαινίσεις ΣΜΕΚ</a:t>
            </a:r>
          </a:p>
        </p:txBody>
      </p:sp>
      <p:sp>
        <p:nvSpPr>
          <p:cNvPr id="4" name="Date Placeholder 3"/>
          <p:cNvSpPr>
            <a:spLocks noGrp="1"/>
          </p:cNvSpPr>
          <p:nvPr>
            <p:ph type="dt" sz="half" idx="10"/>
          </p:nvPr>
        </p:nvSpPr>
        <p:spPr/>
        <p:txBody>
          <a:bodyPr/>
          <a:lstStyle/>
          <a:p>
            <a:fld id="{FEF664F9-F6DA-4FB9-BC0A-322D0FCFEA86}" type="datetime1">
              <a:rPr lang="el-GR" smtClean="0"/>
              <a:t>10/02/2017</a:t>
            </a:fld>
            <a:endParaRPr lang="el-GR" dirty="0"/>
          </a:p>
        </p:txBody>
      </p:sp>
      <p:sp>
        <p:nvSpPr>
          <p:cNvPr id="5" name="Footer Placeholder 4"/>
          <p:cNvSpPr>
            <a:spLocks noGrp="1"/>
          </p:cNvSpPr>
          <p:nvPr>
            <p:ph type="ftr" sz="quarter" idx="11"/>
          </p:nvPr>
        </p:nvSpPr>
        <p:spPr/>
        <p:txBody>
          <a:bodyPr/>
          <a:lstStyle/>
          <a:p>
            <a:r>
              <a:rPr lang="en-US" smtClean="0"/>
              <a:t>WEBINAR 31/1/2017</a:t>
            </a:r>
            <a:endParaRPr lang="el-GR" dirty="0"/>
          </a:p>
        </p:txBody>
      </p:sp>
      <p:sp>
        <p:nvSpPr>
          <p:cNvPr id="6" name="Slide Number Placeholder 5"/>
          <p:cNvSpPr>
            <a:spLocks noGrp="1"/>
          </p:cNvSpPr>
          <p:nvPr>
            <p:ph type="sldNum" sz="quarter" idx="12"/>
          </p:nvPr>
        </p:nvSpPr>
        <p:spPr/>
        <p:txBody>
          <a:bodyPr/>
          <a:lstStyle/>
          <a:p>
            <a:fld id="{CF78F365-98E9-4462-AAD7-CCD51EFC3774}" type="slidenum">
              <a:rPr lang="el-GR" smtClean="0"/>
              <a:pPr/>
              <a:t>8</a:t>
            </a:fld>
            <a:endParaRPr lang="el-GR" dirty="0"/>
          </a:p>
        </p:txBody>
      </p:sp>
    </p:spTree>
    <p:extLst>
      <p:ext uri="{BB962C8B-B14F-4D97-AF65-F5344CB8AC3E}">
        <p14:creationId xmlns:p14="http://schemas.microsoft.com/office/powerpoint/2010/main" val="1411976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l-GR" dirty="0"/>
          </a:p>
        </p:txBody>
      </p:sp>
      <p:sp>
        <p:nvSpPr>
          <p:cNvPr id="3" name="Title 2"/>
          <p:cNvSpPr>
            <a:spLocks noGrp="1"/>
          </p:cNvSpPr>
          <p:nvPr>
            <p:ph type="title"/>
          </p:nvPr>
        </p:nvSpPr>
        <p:spPr/>
        <p:txBody>
          <a:bodyPr>
            <a:normAutofit/>
          </a:bodyPr>
          <a:lstStyle/>
          <a:p>
            <a:r>
              <a:rPr lang="el-GR" dirty="0" smtClean="0"/>
              <a:t>Τα κτήρια CERtuS</a:t>
            </a:r>
            <a:endParaRPr lang="el-GR" dirty="0"/>
          </a:p>
        </p:txBody>
      </p:sp>
      <p:sp>
        <p:nvSpPr>
          <p:cNvPr id="4" name="Date Placeholder 3"/>
          <p:cNvSpPr>
            <a:spLocks noGrp="1"/>
          </p:cNvSpPr>
          <p:nvPr>
            <p:ph type="dt" sz="half" idx="10"/>
          </p:nvPr>
        </p:nvSpPr>
        <p:spPr/>
        <p:txBody>
          <a:bodyPr/>
          <a:lstStyle/>
          <a:p>
            <a:fld id="{FEF664F9-F6DA-4FB9-BC0A-322D0FCFEA86}" type="datetime1">
              <a:rPr lang="el-GR" smtClean="0"/>
              <a:t>10/02/2017</a:t>
            </a:fld>
            <a:endParaRPr lang="el-GR" dirty="0"/>
          </a:p>
        </p:txBody>
      </p:sp>
      <p:sp>
        <p:nvSpPr>
          <p:cNvPr id="5" name="Footer Placeholder 4"/>
          <p:cNvSpPr>
            <a:spLocks noGrp="1"/>
          </p:cNvSpPr>
          <p:nvPr>
            <p:ph type="ftr" sz="quarter" idx="11"/>
          </p:nvPr>
        </p:nvSpPr>
        <p:spPr/>
        <p:txBody>
          <a:bodyPr/>
          <a:lstStyle/>
          <a:p>
            <a:r>
              <a:rPr lang="en-US" smtClean="0"/>
              <a:t>WEBINAR 31/1/2017</a:t>
            </a:r>
            <a:endParaRPr lang="el-GR" dirty="0"/>
          </a:p>
        </p:txBody>
      </p:sp>
      <p:sp>
        <p:nvSpPr>
          <p:cNvPr id="6" name="Slide Number Placeholder 5"/>
          <p:cNvSpPr>
            <a:spLocks noGrp="1"/>
          </p:cNvSpPr>
          <p:nvPr>
            <p:ph type="sldNum" sz="quarter" idx="12"/>
          </p:nvPr>
        </p:nvSpPr>
        <p:spPr/>
        <p:txBody>
          <a:bodyPr/>
          <a:lstStyle/>
          <a:p>
            <a:fld id="{CF78F365-98E9-4462-AAD7-CCD51EFC3774}" type="slidenum">
              <a:rPr lang="el-GR" smtClean="0"/>
              <a:pPr/>
              <a:t>9</a:t>
            </a:fld>
            <a:endParaRPr lang="el-GR" dirty="0"/>
          </a:p>
        </p:txBody>
      </p:sp>
      <p:graphicFrame>
        <p:nvGraphicFramePr>
          <p:cNvPr id="7" name="Πίνακας 6"/>
          <p:cNvGraphicFramePr>
            <a:graphicFrameLocks noGrp="1"/>
          </p:cNvGraphicFramePr>
          <p:nvPr>
            <p:extLst/>
          </p:nvPr>
        </p:nvGraphicFramePr>
        <p:xfrm>
          <a:off x="0" y="1091118"/>
          <a:ext cx="9144000" cy="5436196"/>
        </p:xfrm>
        <a:graphic>
          <a:graphicData uri="http://schemas.openxmlformats.org/drawingml/2006/table">
            <a:tbl>
              <a:tblPr firstRow="1" firstCol="1" bandRow="1"/>
              <a:tblGrid>
                <a:gridCol w="2305898"/>
                <a:gridCol w="1162478"/>
                <a:gridCol w="1108437"/>
                <a:gridCol w="2280223"/>
                <a:gridCol w="1132085"/>
                <a:gridCol w="1154879"/>
              </a:tblGrid>
              <a:tr h="178349">
                <a:tc>
                  <a:txBody>
                    <a:bodyPr/>
                    <a:lstStyle/>
                    <a:p>
                      <a:pPr marL="0" marR="0" algn="ctr">
                        <a:lnSpc>
                          <a:spcPct val="130000"/>
                        </a:lnSpc>
                        <a:spcBef>
                          <a:spcPts val="200"/>
                        </a:spcBef>
                        <a:spcAft>
                          <a:spcPts val="0"/>
                        </a:spcAft>
                      </a:pPr>
                      <a:r>
                        <a:rPr lang="el-GR" sz="800" b="1"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Μεσίνα</a:t>
                      </a:r>
                      <a:r>
                        <a:rPr lang="en-GB"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r>
                        <a:rPr lang="el-GR"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ΙΤΑΛΙΑ</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47265" marR="47265" marT="0" marB="0" anchor="ctr">
                    <a:lnL>
                      <a:noFill/>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765AF"/>
                    </a:solidFill>
                  </a:tcPr>
                </a:tc>
                <a:tc gridSpan="2">
                  <a:txBody>
                    <a:bodyPr/>
                    <a:lstStyle/>
                    <a:p>
                      <a:pPr marL="0" marR="0" algn="ctr">
                        <a:lnSpc>
                          <a:spcPct val="130000"/>
                        </a:lnSpc>
                        <a:spcBef>
                          <a:spcPts val="200"/>
                        </a:spcBef>
                        <a:spcAft>
                          <a:spcPts val="0"/>
                        </a:spcAft>
                      </a:pPr>
                      <a:r>
                        <a:rPr lang="el-GR"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Άλιμος</a:t>
                      </a:r>
                      <a:r>
                        <a:rPr lang="en-GB"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r>
                        <a:rPr lang="el-GR"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ΕΛΛΑΔΑ</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47265" marR="4726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765AF"/>
                    </a:solidFill>
                  </a:tcPr>
                </a:tc>
                <a:tc hMerge="1">
                  <a:txBody>
                    <a:bodyPr/>
                    <a:lstStyle/>
                    <a:p>
                      <a:endParaRPr lang="en-US"/>
                    </a:p>
                  </a:txBody>
                  <a:tcPr/>
                </a:tc>
                <a:tc>
                  <a:txBody>
                    <a:bodyPr/>
                    <a:lstStyle/>
                    <a:p>
                      <a:pPr marL="0" marR="0" algn="ctr">
                        <a:lnSpc>
                          <a:spcPct val="130000"/>
                        </a:lnSpc>
                        <a:spcBef>
                          <a:spcPts val="200"/>
                        </a:spcBef>
                        <a:spcAft>
                          <a:spcPts val="0"/>
                        </a:spcAft>
                      </a:pPr>
                      <a:r>
                        <a:rPr lang="el-GR" sz="800" b="1" dirty="0" err="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Κοΐμπρα</a:t>
                      </a:r>
                      <a:r>
                        <a:rPr lang="en-GB"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r>
                        <a:rPr lang="el-GR"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ΠΟΡΤΟΓΑΛΙΑ</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765AF"/>
                    </a:solidFill>
                  </a:tcPr>
                </a:tc>
                <a:tc gridSpan="2">
                  <a:txBody>
                    <a:bodyPr/>
                    <a:lstStyle/>
                    <a:p>
                      <a:pPr marL="0" marR="0" algn="ctr">
                        <a:lnSpc>
                          <a:spcPct val="130000"/>
                        </a:lnSpc>
                        <a:spcBef>
                          <a:spcPts val="200"/>
                        </a:spcBef>
                        <a:spcAft>
                          <a:spcPts val="0"/>
                        </a:spcAft>
                      </a:pPr>
                      <a:r>
                        <a:rPr lang="el-GR" sz="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Ερρεντερία</a:t>
                      </a:r>
                      <a:r>
                        <a:rPr lang="en-GB" sz="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r>
                        <a:rPr lang="el-GR" sz="8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ΙΣΠΑΝΙΑ</a:t>
                      </a:r>
                      <a:endParaRPr lang="en-US" sz="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765AF"/>
                    </a:solidFill>
                  </a:tcPr>
                </a:tc>
                <a:tc hMerge="1">
                  <a:txBody>
                    <a:bodyPr/>
                    <a:lstStyle/>
                    <a:p>
                      <a:endParaRPr lang="en-US"/>
                    </a:p>
                  </a:txBody>
                  <a:tcPr/>
                </a:tc>
              </a:tr>
              <a:tr h="1378207">
                <a:tc>
                  <a:txBody>
                    <a:bodyPr/>
                    <a:lstStyle/>
                    <a:p>
                      <a:pPr marL="0" marR="0" algn="ctr">
                        <a:lnSpc>
                          <a:spcPct val="130000"/>
                        </a:lnSpc>
                        <a:spcBef>
                          <a:spcPts val="600"/>
                        </a:spcBef>
                        <a:spcAft>
                          <a:spcPts val="0"/>
                        </a:spcAft>
                      </a:pPr>
                      <a:endParaRPr lang="en-GB"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265" marR="47265" marT="0" marB="0" anchor="ctr">
                    <a:lnL>
                      <a:noFill/>
                    </a:lnL>
                    <a:lnR w="28575"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765AF"/>
                    </a:solidFill>
                  </a:tcPr>
                </a:tc>
                <a:tc gridSpan="2">
                  <a:txBody>
                    <a:bodyPr/>
                    <a:lstStyle/>
                    <a:p>
                      <a:pPr marL="0" marR="0" algn="ctr">
                        <a:lnSpc>
                          <a:spcPct val="130000"/>
                        </a:lnSpc>
                        <a:spcBef>
                          <a:spcPts val="600"/>
                        </a:spcBef>
                        <a:spcAft>
                          <a:spcPts val="0"/>
                        </a:spcAft>
                      </a:pP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47265" marR="4726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765AF"/>
                    </a:solidFill>
                  </a:tcPr>
                </a:tc>
                <a:tc hMerge="1">
                  <a:txBody>
                    <a:bodyPr/>
                    <a:lstStyle/>
                    <a:p>
                      <a:endParaRPr lang="en-US"/>
                    </a:p>
                  </a:txBody>
                  <a:tcPr/>
                </a:tc>
                <a:tc>
                  <a:txBody>
                    <a:bodyPr/>
                    <a:lstStyle/>
                    <a:p>
                      <a:pPr marL="36195" marR="36195" algn="ctr">
                        <a:lnSpc>
                          <a:spcPct val="130000"/>
                        </a:lnSpc>
                        <a:spcBef>
                          <a:spcPts val="600"/>
                        </a:spcBef>
                        <a:spcAft>
                          <a:spcPts val="1200"/>
                        </a:spcAft>
                      </a:pP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765AF"/>
                    </a:solidFill>
                  </a:tcPr>
                </a:tc>
                <a:tc gridSpan="2">
                  <a:txBody>
                    <a:bodyPr/>
                    <a:lstStyle/>
                    <a:p>
                      <a:pPr marL="36195" marR="36195" algn="ctr">
                        <a:lnSpc>
                          <a:spcPct val="130000"/>
                        </a:lnSpc>
                        <a:spcBef>
                          <a:spcPts val="600"/>
                        </a:spcBef>
                        <a:spcAft>
                          <a:spcPts val="1200"/>
                        </a:spcAft>
                      </a:pP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0765AF"/>
                    </a:solidFill>
                  </a:tcPr>
                </a:tc>
                <a:tc hMerge="1">
                  <a:txBody>
                    <a:bodyPr/>
                    <a:lstStyle/>
                    <a:p>
                      <a:endParaRPr lang="en-US"/>
                    </a:p>
                  </a:txBody>
                  <a:tcPr/>
                </a:tc>
              </a:tr>
              <a:tr h="337592">
                <a:tc>
                  <a:txBody>
                    <a:bodyPr/>
                    <a:lstStyle/>
                    <a:p>
                      <a:pPr marL="0" marR="0" algn="ctr">
                        <a:lnSpc>
                          <a:spcPct val="130000"/>
                        </a:lnSpc>
                        <a:spcBef>
                          <a:spcPts val="0"/>
                        </a:spcBef>
                        <a:spcAft>
                          <a:spcPts val="0"/>
                        </a:spcAft>
                      </a:pPr>
                      <a:r>
                        <a:rPr lang="pt-PT"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Zanca Palace –  </a:t>
                      </a:r>
                      <a:r>
                        <a:rPr lang="el-GR"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Δημαρχείο </a:t>
                      </a:r>
                      <a:endPar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30000"/>
                        </a:lnSpc>
                        <a:spcBef>
                          <a:spcPts val="0"/>
                        </a:spcBef>
                        <a:spcAft>
                          <a:spcPts val="0"/>
                        </a:spcAft>
                      </a:pPr>
                      <a:r>
                        <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3.500 m</a:t>
                      </a:r>
                      <a:r>
                        <a:rPr lang="el-GR" sz="800" b="1" baseline="300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47265" marR="47265" marT="0" marB="0" anchor="ctr">
                    <a:lnL>
                      <a:noFill/>
                    </a:lnL>
                    <a:lnR w="28575" cap="flat" cmpd="sng" algn="ctr">
                      <a:solidFill>
                        <a:schemeClr val="bg1"/>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765AF"/>
                    </a:solidFill>
                  </a:tcPr>
                </a:tc>
                <a:tc gridSpan="2">
                  <a:txBody>
                    <a:bodyPr/>
                    <a:lstStyle/>
                    <a:p>
                      <a:pPr marL="0" marR="0" algn="ctr">
                        <a:lnSpc>
                          <a:spcPct val="130000"/>
                        </a:lnSpc>
                        <a:spcBef>
                          <a:spcPts val="0"/>
                        </a:spcBef>
                        <a:spcAft>
                          <a:spcPts val="0"/>
                        </a:spcAft>
                      </a:pPr>
                      <a:r>
                        <a:rPr lang="el-GR"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Δημαρχείο </a:t>
                      </a:r>
                      <a:endPar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30000"/>
                        </a:lnSpc>
                        <a:spcBef>
                          <a:spcPts val="0"/>
                        </a:spcBef>
                        <a:spcAft>
                          <a:spcPts val="0"/>
                        </a:spcAft>
                      </a:pPr>
                      <a:r>
                        <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1.302 m</a:t>
                      </a:r>
                      <a:r>
                        <a:rPr lang="el-GR" sz="800" b="1" baseline="300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47265" marR="4726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765AF"/>
                    </a:solidFill>
                  </a:tcPr>
                </a:tc>
                <a:tc hMerge="1">
                  <a:txBody>
                    <a:bodyPr/>
                    <a:lstStyle/>
                    <a:p>
                      <a:endParaRPr lang="en-US"/>
                    </a:p>
                  </a:txBody>
                  <a:tcPr/>
                </a:tc>
                <a:tc>
                  <a:txBody>
                    <a:bodyPr/>
                    <a:lstStyle/>
                    <a:p>
                      <a:pPr marL="0" marR="0" algn="ctr">
                        <a:lnSpc>
                          <a:spcPct val="130000"/>
                        </a:lnSpc>
                        <a:spcBef>
                          <a:spcPts val="0"/>
                        </a:spcBef>
                        <a:spcAft>
                          <a:spcPts val="0"/>
                        </a:spcAft>
                      </a:pPr>
                      <a:r>
                        <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Δημαρχείο</a:t>
                      </a:r>
                    </a:p>
                    <a:p>
                      <a:pPr marL="0" marR="0" algn="ctr">
                        <a:lnSpc>
                          <a:spcPct val="130000"/>
                        </a:lnSpc>
                        <a:spcBef>
                          <a:spcPts val="0"/>
                        </a:spcBef>
                        <a:spcAft>
                          <a:spcPts val="0"/>
                        </a:spcAft>
                      </a:pPr>
                      <a:r>
                        <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5.880 m</a:t>
                      </a:r>
                      <a:r>
                        <a:rPr lang="el-GR" sz="800" b="1" baseline="300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765AF"/>
                    </a:solidFill>
                  </a:tcPr>
                </a:tc>
                <a:tc gridSpan="2">
                  <a:txBody>
                    <a:bodyPr/>
                    <a:lstStyle/>
                    <a:p>
                      <a:pPr marL="0" marR="0" algn="ctr">
                        <a:lnSpc>
                          <a:spcPct val="130000"/>
                        </a:lnSpc>
                        <a:spcBef>
                          <a:spcPts val="0"/>
                        </a:spcBef>
                        <a:spcAft>
                          <a:spcPts val="0"/>
                        </a:spcAft>
                      </a:pPr>
                      <a:r>
                        <a:rPr lang="el-GR"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Δημαρχείο </a:t>
                      </a:r>
                      <a:endPar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30000"/>
                        </a:lnSpc>
                        <a:spcBef>
                          <a:spcPts val="0"/>
                        </a:spcBef>
                        <a:spcAft>
                          <a:spcPts val="0"/>
                        </a:spcAft>
                      </a:pPr>
                      <a:r>
                        <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2.961 m</a:t>
                      </a:r>
                      <a:r>
                        <a:rPr lang="el-GR" sz="800" b="1" baseline="300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0765AF"/>
                    </a:solidFill>
                  </a:tcPr>
                </a:tc>
                <a:tc hMerge="1">
                  <a:txBody>
                    <a:bodyPr/>
                    <a:lstStyle/>
                    <a:p>
                      <a:endParaRPr lang="en-US"/>
                    </a:p>
                  </a:txBody>
                  <a:tcPr/>
                </a:tc>
              </a:tr>
              <a:tr h="1320214">
                <a:tc>
                  <a:txBody>
                    <a:bodyPr/>
                    <a:lstStyle/>
                    <a:p>
                      <a:pPr marL="0" marR="0" algn="ctr">
                        <a:lnSpc>
                          <a:spcPct val="130000"/>
                        </a:lnSpc>
                        <a:spcBef>
                          <a:spcPts val="600"/>
                        </a:spcBef>
                        <a:spcAft>
                          <a:spcPts val="1200"/>
                        </a:spcAft>
                      </a:pP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47265" marR="47265" marT="0" marB="0" anchor="ctr">
                    <a:lnL>
                      <a:noFill/>
                    </a:lnL>
                    <a:lnR w="28575"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765AF"/>
                    </a:solidFill>
                  </a:tcPr>
                </a:tc>
                <a:tc>
                  <a:txBody>
                    <a:bodyPr/>
                    <a:lstStyle/>
                    <a:p>
                      <a:pPr marL="0" marR="0" algn="r">
                        <a:lnSpc>
                          <a:spcPct val="130000"/>
                        </a:lnSpc>
                        <a:spcBef>
                          <a:spcPts val="600"/>
                        </a:spcBef>
                        <a:spcAft>
                          <a:spcPts val="1200"/>
                        </a:spcAft>
                      </a:pP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47265" marR="47265" marT="0" marB="0" anchor="ctr">
                    <a:lnL w="28575" cap="flat" cmpd="sng" algn="ctr">
                      <a:solidFill>
                        <a:schemeClr val="bg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0765AF"/>
                    </a:solidFill>
                  </a:tcPr>
                </a:tc>
                <a:tc>
                  <a:txBody>
                    <a:bodyPr/>
                    <a:lstStyle/>
                    <a:p>
                      <a:pPr marL="0" marR="0" algn="l">
                        <a:lnSpc>
                          <a:spcPct val="130000"/>
                        </a:lnSpc>
                        <a:spcBef>
                          <a:spcPts val="600"/>
                        </a:spcBef>
                        <a:spcAft>
                          <a:spcPts val="1200"/>
                        </a:spcAft>
                      </a:pP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47265" marR="47265" marT="0" marB="0" anchor="ctr">
                    <a:lnL>
                      <a:noFill/>
                    </a:lnL>
                    <a:lnR w="28575"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765AF"/>
                    </a:solidFill>
                  </a:tcPr>
                </a:tc>
                <a:tc>
                  <a:txBody>
                    <a:bodyPr/>
                    <a:lstStyle/>
                    <a:p>
                      <a:pPr marL="36195" marR="36195" algn="ctr">
                        <a:lnSpc>
                          <a:spcPct val="130000"/>
                        </a:lnSpc>
                        <a:spcBef>
                          <a:spcPts val="600"/>
                        </a:spcBef>
                        <a:spcAft>
                          <a:spcPts val="1200"/>
                        </a:spcAft>
                      </a:pP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765AF"/>
                    </a:solidFill>
                  </a:tcPr>
                </a:tc>
                <a:tc>
                  <a:txBody>
                    <a:bodyPr/>
                    <a:lstStyle/>
                    <a:p>
                      <a:pPr marL="36195" marR="36195" algn="r">
                        <a:lnSpc>
                          <a:spcPct val="130000"/>
                        </a:lnSpc>
                        <a:spcBef>
                          <a:spcPts val="600"/>
                        </a:spcBef>
                        <a:spcAft>
                          <a:spcPts val="1200"/>
                        </a:spcAft>
                      </a:pP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0765AF"/>
                    </a:solidFill>
                  </a:tcPr>
                </a:tc>
                <a:tc>
                  <a:txBody>
                    <a:bodyPr/>
                    <a:lstStyle/>
                    <a:p>
                      <a:pPr marL="36195" marR="36195" algn="r">
                        <a:lnSpc>
                          <a:spcPct val="130000"/>
                        </a:lnSpc>
                        <a:spcBef>
                          <a:spcPts val="600"/>
                        </a:spcBef>
                        <a:spcAft>
                          <a:spcPts val="1200"/>
                        </a:spcAft>
                      </a:pP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0765AF"/>
                    </a:solidFill>
                  </a:tcPr>
                </a:tc>
              </a:tr>
              <a:tr h="385267">
                <a:tc>
                  <a:txBody>
                    <a:bodyPr/>
                    <a:lstStyle/>
                    <a:p>
                      <a:pPr marL="0" marR="0" algn="ctr">
                        <a:lnSpc>
                          <a:spcPct val="130000"/>
                        </a:lnSpc>
                        <a:spcBef>
                          <a:spcPts val="0"/>
                        </a:spcBef>
                        <a:spcAft>
                          <a:spcPts val="0"/>
                        </a:spcAft>
                      </a:pPr>
                      <a:r>
                        <a:rPr lang="el-GR"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Πολιτιστικό Κέντρο</a:t>
                      </a:r>
                      <a:r>
                        <a:rPr lang="pt-PT"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“Antonello da Messina”</a:t>
                      </a:r>
                      <a:r>
                        <a:rPr lang="pt-PT" sz="800" b="1" dirty="0">
                          <a:effectLst/>
                          <a:latin typeface="Arial" panose="020B0604020202020204" pitchFamily="34" charset="0"/>
                          <a:ea typeface="Calibri" panose="020F0502020204030204" pitchFamily="34" charset="0"/>
                          <a:cs typeface="Times New Roman" panose="02020603050405020304" pitchFamily="18" charset="0"/>
                        </a:rPr>
                        <a:t> </a:t>
                      </a:r>
                      <a:endParaRPr lang="el-GR" sz="800" b="1" dirty="0" smtClean="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30000"/>
                        </a:lnSpc>
                        <a:spcBef>
                          <a:spcPts val="0"/>
                        </a:spcBef>
                        <a:spcAft>
                          <a:spcPts val="0"/>
                        </a:spcAft>
                      </a:pPr>
                      <a:r>
                        <a:rPr lang="pt-PT" sz="800" b="1" dirty="0" smtClean="0">
                          <a:solidFill>
                            <a:schemeClr val="bg2"/>
                          </a:solidFill>
                          <a:effectLst/>
                          <a:latin typeface="Arial" panose="020B0604020202020204" pitchFamily="34" charset="0"/>
                          <a:ea typeface="Calibri" panose="020F0502020204030204" pitchFamily="34" charset="0"/>
                          <a:cs typeface="Times New Roman" panose="02020603050405020304" pitchFamily="18" charset="0"/>
                        </a:rPr>
                        <a:t>10.300 m</a:t>
                      </a:r>
                      <a:r>
                        <a:rPr lang="pt-PT" sz="800" b="1" baseline="30000" dirty="0" smtClean="0">
                          <a:solidFill>
                            <a:schemeClr val="bg2"/>
                          </a:solidFill>
                          <a:effectLst/>
                          <a:latin typeface="Arial" panose="020B0604020202020204" pitchFamily="34" charset="0"/>
                          <a:ea typeface="Calibri" panose="020F0502020204030204" pitchFamily="34" charset="0"/>
                          <a:cs typeface="Times New Roman" panose="02020603050405020304" pitchFamily="18" charset="0"/>
                        </a:rPr>
                        <a:t>2</a:t>
                      </a:r>
                      <a:endParaRPr lang="en-US" sz="80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47265" marR="47265" marT="0" marB="0" anchor="ctr">
                    <a:lnL>
                      <a:noFill/>
                    </a:lnL>
                    <a:lnR w="28575" cap="flat" cmpd="sng" algn="ctr">
                      <a:solidFill>
                        <a:schemeClr val="bg1"/>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765AF"/>
                    </a:solidFill>
                  </a:tcPr>
                </a:tc>
                <a:tc gridSpan="2">
                  <a:txBody>
                    <a:bodyPr/>
                    <a:lstStyle/>
                    <a:p>
                      <a:pPr marL="0" marR="0" algn="ctr">
                        <a:lnSpc>
                          <a:spcPct val="130000"/>
                        </a:lnSpc>
                        <a:spcBef>
                          <a:spcPts val="0"/>
                        </a:spcBef>
                        <a:spcAft>
                          <a:spcPts val="0"/>
                        </a:spcAft>
                      </a:pPr>
                      <a:r>
                        <a:rPr lang="el-GR"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Δημοτική Βιβλιοθήκη </a:t>
                      </a:r>
                      <a:endPar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30000"/>
                        </a:lnSpc>
                        <a:spcBef>
                          <a:spcPts val="0"/>
                        </a:spcBef>
                        <a:spcAft>
                          <a:spcPts val="0"/>
                        </a:spcAft>
                      </a:pPr>
                      <a:r>
                        <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611 m</a:t>
                      </a:r>
                      <a:r>
                        <a:rPr lang="el-GR" sz="800" b="1" baseline="300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47265" marR="4726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765AF"/>
                    </a:solidFill>
                  </a:tcPr>
                </a:tc>
                <a:tc hMerge="1">
                  <a:txBody>
                    <a:bodyPr/>
                    <a:lstStyle/>
                    <a:p>
                      <a:endParaRPr lang="en-US"/>
                    </a:p>
                  </a:txBody>
                  <a:tcPr/>
                </a:tc>
                <a:tc>
                  <a:txBody>
                    <a:bodyPr/>
                    <a:lstStyle/>
                    <a:p>
                      <a:pPr marL="0" marR="0" algn="ctr">
                        <a:lnSpc>
                          <a:spcPct val="130000"/>
                        </a:lnSpc>
                        <a:spcBef>
                          <a:spcPts val="0"/>
                        </a:spcBef>
                        <a:spcAft>
                          <a:spcPts val="0"/>
                        </a:spcAft>
                      </a:pPr>
                      <a:r>
                        <a:rPr lang="el-GR"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Δημοτικό Πολιτιστικό Κέντρο </a:t>
                      </a:r>
                      <a:endPar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30000"/>
                        </a:lnSpc>
                        <a:spcBef>
                          <a:spcPts val="0"/>
                        </a:spcBef>
                        <a:spcAft>
                          <a:spcPts val="0"/>
                        </a:spcAft>
                      </a:pPr>
                      <a:r>
                        <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13.225 m</a:t>
                      </a:r>
                      <a:r>
                        <a:rPr lang="el-GR" sz="800" b="1" baseline="300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765AF"/>
                    </a:solidFill>
                  </a:tcPr>
                </a:tc>
                <a:tc gridSpan="2">
                  <a:txBody>
                    <a:bodyPr/>
                    <a:lstStyle/>
                    <a:p>
                      <a:pPr marL="0" marR="0" algn="ctr">
                        <a:lnSpc>
                          <a:spcPct val="130000"/>
                        </a:lnSpc>
                        <a:spcBef>
                          <a:spcPts val="0"/>
                        </a:spcBef>
                        <a:spcAft>
                          <a:spcPts val="0"/>
                        </a:spcAft>
                      </a:pPr>
                      <a:r>
                        <a:rPr lang="pt-PT"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Kapitain Etxea </a:t>
                      </a:r>
                      <a:endPar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30000"/>
                        </a:lnSpc>
                        <a:spcBef>
                          <a:spcPts val="0"/>
                        </a:spcBef>
                        <a:spcAft>
                          <a:spcPts val="0"/>
                        </a:spcAft>
                      </a:pPr>
                      <a:r>
                        <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395 m</a:t>
                      </a:r>
                      <a:r>
                        <a:rPr lang="el-GR" sz="800" b="1" baseline="300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0765AF"/>
                    </a:solidFill>
                  </a:tcPr>
                </a:tc>
                <a:tc hMerge="1">
                  <a:txBody>
                    <a:bodyPr/>
                    <a:lstStyle/>
                    <a:p>
                      <a:endParaRPr lang="en-US"/>
                    </a:p>
                  </a:txBody>
                  <a:tcPr/>
                </a:tc>
              </a:tr>
              <a:tr h="1361079">
                <a:tc>
                  <a:txBody>
                    <a:bodyPr/>
                    <a:lstStyle/>
                    <a:p>
                      <a:pPr marL="0" marR="0" algn="ctr">
                        <a:lnSpc>
                          <a:spcPct val="130000"/>
                        </a:lnSpc>
                        <a:spcBef>
                          <a:spcPts val="600"/>
                        </a:spcBef>
                        <a:spcAft>
                          <a:spcPts val="0"/>
                        </a:spcAft>
                      </a:pP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47265" marR="47265" marT="0" marB="0" anchor="ctr">
                    <a:lnL>
                      <a:noFill/>
                    </a:lnL>
                    <a:lnR w="28575"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765AF"/>
                    </a:solidFill>
                  </a:tcPr>
                </a:tc>
                <a:tc gridSpan="2">
                  <a:txBody>
                    <a:bodyPr/>
                    <a:lstStyle/>
                    <a:p>
                      <a:pPr marL="0" marR="0" algn="ctr">
                        <a:lnSpc>
                          <a:spcPct val="130000"/>
                        </a:lnSpc>
                        <a:spcBef>
                          <a:spcPts val="600"/>
                        </a:spcBef>
                        <a:spcAft>
                          <a:spcPts val="0"/>
                        </a:spcAft>
                      </a:pPr>
                      <a:endParaRPr lang="en-GB" sz="800" dirty="0">
                        <a:effectLst/>
                        <a:latin typeface="Arial" panose="020B0604020202020204" pitchFamily="34" charset="0"/>
                        <a:ea typeface="Calibri" panose="020F0502020204030204" pitchFamily="34" charset="0"/>
                        <a:cs typeface="Times New Roman" panose="02020603050405020304" pitchFamily="18" charset="0"/>
                      </a:endParaRPr>
                    </a:p>
                  </a:txBody>
                  <a:tcPr marL="47265" marR="4726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765AF"/>
                    </a:solidFill>
                  </a:tcPr>
                </a:tc>
                <a:tc hMerge="1">
                  <a:txBody>
                    <a:bodyPr/>
                    <a:lstStyle/>
                    <a:p>
                      <a:endParaRPr lang="en-US"/>
                    </a:p>
                  </a:txBody>
                  <a:tcPr/>
                </a:tc>
                <a:tc>
                  <a:txBody>
                    <a:bodyPr/>
                    <a:lstStyle/>
                    <a:p>
                      <a:pPr marL="36195" marR="36195" algn="ctr">
                        <a:lnSpc>
                          <a:spcPct val="130000"/>
                        </a:lnSpc>
                        <a:spcBef>
                          <a:spcPts val="600"/>
                        </a:spcBef>
                        <a:spcAft>
                          <a:spcPts val="1200"/>
                        </a:spcAft>
                      </a:pP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765AF"/>
                    </a:solidFill>
                  </a:tcPr>
                </a:tc>
                <a:tc gridSpan="2">
                  <a:txBody>
                    <a:bodyPr/>
                    <a:lstStyle/>
                    <a:p>
                      <a:pPr marL="36195" marR="36195" algn="ctr">
                        <a:lnSpc>
                          <a:spcPct val="130000"/>
                        </a:lnSpc>
                        <a:spcBef>
                          <a:spcPts val="600"/>
                        </a:spcBef>
                        <a:spcAft>
                          <a:spcPts val="1200"/>
                        </a:spcAft>
                      </a:pP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0765AF"/>
                    </a:solidFill>
                  </a:tcPr>
                </a:tc>
                <a:tc hMerge="1">
                  <a:txBody>
                    <a:bodyPr/>
                    <a:lstStyle/>
                    <a:p>
                      <a:endParaRPr lang="en-US"/>
                    </a:p>
                  </a:txBody>
                  <a:tcPr/>
                </a:tc>
              </a:tr>
              <a:tr h="465090">
                <a:tc>
                  <a:txBody>
                    <a:bodyPr/>
                    <a:lstStyle/>
                    <a:p>
                      <a:pPr marL="0" marR="0" algn="ctr">
                        <a:lnSpc>
                          <a:spcPct val="130000"/>
                        </a:lnSpc>
                        <a:spcBef>
                          <a:spcPts val="0"/>
                        </a:spcBef>
                        <a:spcAft>
                          <a:spcPts val="0"/>
                        </a:spcAft>
                      </a:pPr>
                      <a:r>
                        <a:rPr lang="el-GR"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Μέγαρο </a:t>
                      </a:r>
                      <a:r>
                        <a:rPr lang="pt-PT"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Satellite</a:t>
                      </a:r>
                      <a:endPar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30000"/>
                        </a:lnSpc>
                        <a:spcBef>
                          <a:spcPts val="0"/>
                        </a:spcBef>
                        <a:spcAft>
                          <a:spcPts val="0"/>
                        </a:spcAft>
                      </a:pPr>
                      <a:r>
                        <a:rPr lang="pt-PT"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6.870 m</a:t>
                      </a:r>
                      <a:r>
                        <a:rPr lang="pt-PT" sz="800" b="1" baseline="300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47265" marR="47265" marT="0" marB="0" anchor="ctr">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765AF"/>
                    </a:solidFill>
                  </a:tcPr>
                </a:tc>
                <a:tc gridSpan="2">
                  <a:txBody>
                    <a:bodyPr/>
                    <a:lstStyle/>
                    <a:p>
                      <a:pPr marL="0" marR="0" algn="ctr">
                        <a:lnSpc>
                          <a:spcPct val="130000"/>
                        </a:lnSpc>
                        <a:spcBef>
                          <a:spcPts val="0"/>
                        </a:spcBef>
                        <a:spcAft>
                          <a:spcPts val="0"/>
                        </a:spcAft>
                      </a:pPr>
                      <a:r>
                        <a:rPr lang="pt-PT"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Γραφε</a:t>
                      </a:r>
                      <a:r>
                        <a:rPr lang="el-GR"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ί</a:t>
                      </a:r>
                      <a:r>
                        <a:rPr lang="pt-PT"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α Διε</a:t>
                      </a:r>
                      <a:r>
                        <a:rPr lang="el-GR"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ύ</a:t>
                      </a:r>
                      <a:r>
                        <a:rPr lang="pt-PT"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θυνσης</a:t>
                      </a:r>
                      <a:endPar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30000"/>
                        </a:lnSpc>
                        <a:spcBef>
                          <a:spcPts val="0"/>
                        </a:spcBef>
                        <a:spcAft>
                          <a:spcPts val="0"/>
                        </a:spcAft>
                      </a:pPr>
                      <a:r>
                        <a:rPr lang="pt-PT"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r>
                        <a:rPr lang="pt-PT"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Περιβ</a:t>
                      </a:r>
                      <a:r>
                        <a:rPr lang="el-GR"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ά</a:t>
                      </a:r>
                      <a:r>
                        <a:rPr lang="pt-PT"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λλοντος &amp; Πρασ</a:t>
                      </a:r>
                      <a:r>
                        <a:rPr lang="el-GR"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ί</a:t>
                      </a:r>
                      <a:r>
                        <a:rPr lang="pt-PT"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νου </a:t>
                      </a:r>
                      <a:endPar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30000"/>
                        </a:lnSpc>
                        <a:spcBef>
                          <a:spcPts val="0"/>
                        </a:spcBef>
                        <a:spcAft>
                          <a:spcPts val="0"/>
                        </a:spcAft>
                      </a:pPr>
                      <a:r>
                        <a:rPr lang="pt-PT"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446 m</a:t>
                      </a:r>
                      <a:r>
                        <a:rPr lang="pt-PT" sz="800" b="1" baseline="300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47265" marR="4726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765AF"/>
                    </a:solidFill>
                  </a:tcPr>
                </a:tc>
                <a:tc hMerge="1">
                  <a:txBody>
                    <a:bodyPr/>
                    <a:lstStyle/>
                    <a:p>
                      <a:endParaRPr lang="en-US"/>
                    </a:p>
                  </a:txBody>
                  <a:tcPr/>
                </a:tc>
                <a:tc>
                  <a:txBody>
                    <a:bodyPr/>
                    <a:lstStyle/>
                    <a:p>
                      <a:pPr marL="0" marR="0" algn="ctr">
                        <a:lnSpc>
                          <a:spcPct val="130000"/>
                        </a:lnSpc>
                        <a:spcBef>
                          <a:spcPts val="0"/>
                        </a:spcBef>
                        <a:spcAft>
                          <a:spcPts val="0"/>
                        </a:spcAft>
                      </a:pPr>
                      <a:r>
                        <a:rPr lang="el-GR"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Δημοτικό Σχολείο</a:t>
                      </a:r>
                      <a:r>
                        <a:rPr lang="pt-PT"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Solum </a:t>
                      </a:r>
                      <a:endPar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30000"/>
                        </a:lnSpc>
                        <a:spcBef>
                          <a:spcPts val="0"/>
                        </a:spcBef>
                        <a:spcAft>
                          <a:spcPts val="0"/>
                        </a:spcAft>
                      </a:pPr>
                      <a:r>
                        <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1.655 m</a:t>
                      </a:r>
                      <a:r>
                        <a:rPr lang="el-GR" sz="800" b="1" baseline="300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765AF"/>
                    </a:solidFill>
                  </a:tcPr>
                </a:tc>
                <a:tc gridSpan="2">
                  <a:txBody>
                    <a:bodyPr/>
                    <a:lstStyle/>
                    <a:p>
                      <a:pPr marL="0" marR="0" algn="ctr">
                        <a:lnSpc>
                          <a:spcPct val="130000"/>
                        </a:lnSpc>
                        <a:spcBef>
                          <a:spcPts val="0"/>
                        </a:spcBef>
                        <a:spcAft>
                          <a:spcPts val="0"/>
                        </a:spcAft>
                      </a:pPr>
                      <a:r>
                        <a:rPr lang="pt-PT"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Lekuona </a:t>
                      </a:r>
                      <a:endPar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30000"/>
                        </a:lnSpc>
                        <a:spcBef>
                          <a:spcPts val="0"/>
                        </a:spcBef>
                        <a:spcAft>
                          <a:spcPts val="0"/>
                        </a:spcAft>
                      </a:pPr>
                      <a:r>
                        <a:rPr lang="el-GR" sz="800" b="1"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4.406 m</a:t>
                      </a:r>
                      <a:r>
                        <a:rPr lang="el-GR" sz="800" b="1" baseline="30000"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2</a:t>
                      </a: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solidFill>
                      <a:srgbClr val="0765AF"/>
                    </a:solidFill>
                  </a:tcPr>
                </a:tc>
                <a:tc hMerge="1">
                  <a:txBody>
                    <a:bodyPr/>
                    <a:lstStyle/>
                    <a:p>
                      <a:endParaRPr lang="en-US"/>
                    </a:p>
                  </a:txBody>
                  <a:tcPr/>
                </a:tc>
              </a:tr>
            </a:tbl>
          </a:graphicData>
        </a:graphic>
      </p:graphicFrame>
      <p:pic>
        <p:nvPicPr>
          <p:cNvPr id="8" name="Immagine 42" descr="http://www.messinaora.it/notizia/wp-content/uploads/2014/06/palazzo_zanca6_quimessina1.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12776"/>
            <a:ext cx="180020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rrowheads="1"/>
          </p:cNvPicPr>
          <p:nvPr/>
        </p:nvPicPr>
        <p:blipFill>
          <a:blip r:embed="rId3" cstate="print">
            <a:extLst>
              <a:ext uri="{28A0092B-C50C-407E-A947-70E740481C1C}">
                <a14:useLocalDpi xmlns:a14="http://schemas.microsoft.com/office/drawing/2010/main" val="0"/>
              </a:ext>
            </a:extLst>
          </a:blip>
          <a:srcRect l="2" t="-2" r="826" b="24171"/>
          <a:stretch>
            <a:fillRect/>
          </a:stretch>
        </p:blipFill>
        <p:spPr bwMode="auto">
          <a:xfrm>
            <a:off x="2519772" y="1408548"/>
            <a:ext cx="180020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2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038" y="3068960"/>
            <a:ext cx="180020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9"/>
          <p:cNvPicPr>
            <a:picLocks noChangeArrowheads="1"/>
          </p:cNvPicPr>
          <p:nvPr/>
        </p:nvPicPr>
        <p:blipFill>
          <a:blip r:embed="rId5" cstate="print">
            <a:extLst>
              <a:ext uri="{28A0092B-C50C-407E-A947-70E740481C1C}">
                <a14:useLocalDpi xmlns:a14="http://schemas.microsoft.com/office/drawing/2010/main" val="0"/>
              </a:ext>
            </a:extLst>
          </a:blip>
          <a:srcRect l="9325" r="20900" b="-17"/>
          <a:stretch>
            <a:fillRect/>
          </a:stretch>
        </p:blipFill>
        <p:spPr bwMode="auto">
          <a:xfrm>
            <a:off x="3498196" y="3068960"/>
            <a:ext cx="82408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4"/>
          <p:cNvPicPr>
            <a:picLocks noChangeArrowheads="1"/>
          </p:cNvPicPr>
          <p:nvPr/>
        </p:nvPicPr>
        <p:blipFill>
          <a:blip r:embed="rId6" cstate="print">
            <a:extLst>
              <a:ext uri="{28A0092B-C50C-407E-A947-70E740481C1C}">
                <a14:useLocalDpi xmlns:a14="http://schemas.microsoft.com/office/drawing/2010/main" val="0"/>
              </a:ext>
            </a:extLst>
          </a:blip>
          <a:srcRect l="12585" r="15356"/>
          <a:stretch>
            <a:fillRect/>
          </a:stretch>
        </p:blipFill>
        <p:spPr bwMode="auto">
          <a:xfrm>
            <a:off x="2601191" y="3068960"/>
            <a:ext cx="854321"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27" descr="http://www.tempostretto.it/sites/www.tempostretto.it/files/immagini/politica/palazzosatellite.jpg"/>
          <p:cNvPicPr>
            <a:picLocks noChangeArrowheads="1"/>
          </p:cNvPicPr>
          <p:nvPr/>
        </p:nvPicPr>
        <p:blipFill>
          <a:blip r:embed="rId7" cstate="print">
            <a:extLst>
              <a:ext uri="{28A0092B-C50C-407E-A947-70E740481C1C}">
                <a14:useLocalDpi xmlns:a14="http://schemas.microsoft.com/office/drawing/2010/main" val="0"/>
              </a:ext>
            </a:extLst>
          </a:blip>
          <a:srcRect l="3481" r="2844"/>
          <a:stretch>
            <a:fillRect/>
          </a:stretch>
        </p:blipFill>
        <p:spPr bwMode="auto">
          <a:xfrm>
            <a:off x="225038" y="4756722"/>
            <a:ext cx="180020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4" name="Εικόνα 21"/>
          <p:cNvPicPr>
            <a:picLocks noChangeArrowheads="1"/>
          </p:cNvPicPr>
          <p:nvPr/>
        </p:nvPicPr>
        <p:blipFill>
          <a:blip r:embed="rId8" cstate="print">
            <a:extLst>
              <a:ext uri="{28A0092B-C50C-407E-A947-70E740481C1C}">
                <a14:useLocalDpi xmlns:a14="http://schemas.microsoft.com/office/drawing/2010/main" val="0"/>
              </a:ext>
            </a:extLst>
          </a:blip>
          <a:srcRect t="3592" r="8630" b="17880"/>
          <a:stretch>
            <a:fillRect/>
          </a:stretch>
        </p:blipFill>
        <p:spPr bwMode="auto">
          <a:xfrm>
            <a:off x="2601191" y="4779992"/>
            <a:ext cx="180020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4" descr="E:\Others\Dropbox\Desktop\WP2\D2.1\CERtuS_Coimbra_Town Hall_01.JPG"/>
          <p:cNvPicPr/>
          <p:nvPr/>
        </p:nvPicPr>
        <p:blipFill rotWithShape="1">
          <a:blip r:embed="rId9" cstate="print">
            <a:extLst>
              <a:ext uri="{28A0092B-C50C-407E-A947-70E740481C1C}">
                <a14:useLocalDpi xmlns:a14="http://schemas.microsoft.com/office/drawing/2010/main" val="0"/>
              </a:ext>
            </a:extLst>
          </a:blip>
          <a:srcRect t="1" r="2066" b="11799"/>
          <a:stretch/>
        </p:blipFill>
        <p:spPr bwMode="auto">
          <a:xfrm>
            <a:off x="4820263" y="1395537"/>
            <a:ext cx="1800200" cy="1224136"/>
          </a:xfrm>
          <a:prstGeom prst="rect">
            <a:avLst/>
          </a:prstGeom>
          <a:noFill/>
          <a:ln>
            <a:noFill/>
          </a:ln>
          <a:extLst>
            <a:ext uri="{53640926-AAD7-44D8-BBD7-CCE9431645EC}">
              <a14:shadowObscured xmlns:a14="http://schemas.microsoft.com/office/drawing/2010/main"/>
            </a:ext>
          </a:extLst>
        </p:spPr>
      </p:pic>
      <p:pic>
        <p:nvPicPr>
          <p:cNvPr id="16" name="Picture 14"/>
          <p:cNvPicPr/>
          <p:nvPr/>
        </p:nvPicPr>
        <p:blipFill rotWithShape="1">
          <a:blip r:embed="rId10" cstate="email">
            <a:extLst>
              <a:ext uri="{28A0092B-C50C-407E-A947-70E740481C1C}">
                <a14:useLocalDpi xmlns:a14="http://schemas.microsoft.com/office/drawing/2010/main"/>
              </a:ext>
            </a:extLst>
          </a:blip>
          <a:srcRect l="10997" r="10680"/>
          <a:stretch/>
        </p:blipFill>
        <p:spPr bwMode="auto">
          <a:xfrm>
            <a:off x="4820263" y="3068960"/>
            <a:ext cx="1829608" cy="1224136"/>
          </a:xfrm>
          <a:prstGeom prst="rect">
            <a:avLst/>
          </a:prstGeom>
          <a:ln>
            <a:noFill/>
          </a:ln>
          <a:extLst>
            <a:ext uri="{53640926-AAD7-44D8-BBD7-CCE9431645EC}">
              <a14:shadowObscured xmlns:a14="http://schemas.microsoft.com/office/drawing/2010/main"/>
            </a:ext>
          </a:extLst>
        </p:spPr>
      </p:pic>
      <p:pic>
        <p:nvPicPr>
          <p:cNvPr id="17" name="Imagem 33"/>
          <p:cNvPicPr/>
          <p:nvPr/>
        </p:nvPicPr>
        <p:blipFill rotWithShape="1">
          <a:blip r:embed="rId11" cstate="print"/>
          <a:srcRect l="21182" r="15764"/>
          <a:stretch/>
        </p:blipFill>
        <p:spPr bwMode="auto">
          <a:xfrm>
            <a:off x="4863352" y="4779992"/>
            <a:ext cx="1800200" cy="1224136"/>
          </a:xfrm>
          <a:prstGeom prst="rect">
            <a:avLst/>
          </a:prstGeom>
          <a:ln>
            <a:noFill/>
          </a:ln>
          <a:extLst>
            <a:ext uri="{53640926-AAD7-44D8-BBD7-CCE9431645EC}">
              <a14:shadowObscured xmlns:a14="http://schemas.microsoft.com/office/drawing/2010/main"/>
            </a:ext>
          </a:extLst>
        </p:spPr>
      </p:pic>
      <p:pic>
        <p:nvPicPr>
          <p:cNvPr id="18" name="Imagen 20" descr="T:\Proyectos\ABIERTOS\029548_CERTUS\Doc_Tecnica_Proyecto\1. WORKPACKAGES\Difusión y eventos\rentería_fotos\20151119_125614.jpg"/>
          <p:cNvPicPr/>
          <p:nvPr/>
        </p:nvPicPr>
        <p:blipFill rotWithShape="1">
          <a:blip r:embed="rId12" cstate="print">
            <a:extLst>
              <a:ext uri="{28A0092B-C50C-407E-A947-70E740481C1C}">
                <a14:useLocalDpi xmlns:a14="http://schemas.microsoft.com/office/drawing/2010/main"/>
              </a:ext>
            </a:extLst>
          </a:blip>
          <a:srcRect/>
          <a:stretch/>
        </p:blipFill>
        <p:spPr bwMode="auto">
          <a:xfrm>
            <a:off x="7139671" y="1395537"/>
            <a:ext cx="1800200" cy="1224136"/>
          </a:xfrm>
          <a:prstGeom prst="rect">
            <a:avLst/>
          </a:prstGeom>
          <a:noFill/>
          <a:ln>
            <a:noFill/>
          </a:ln>
          <a:extLst>
            <a:ext uri="{53640926-AAD7-44D8-BBD7-CCE9431645EC}">
              <a14:shadowObscured xmlns:a14="http://schemas.microsoft.com/office/drawing/2010/main"/>
            </a:ext>
          </a:extLst>
        </p:spPr>
      </p:pic>
      <p:pic>
        <p:nvPicPr>
          <p:cNvPr id="19" name="Imagen 21" descr="T:\Proyectos\ABIERTOS\029548_CERTUS\Doc_Tecnica_Proyecto\1. WORKPACKAGES\Difusión y eventos\rentería_fotos\ANº6-KapitanEnea.jpg"/>
          <p:cNvPicPr/>
          <p:nvPr/>
        </p:nvPicPr>
        <p:blipFill rotWithShape="1">
          <a:blip r:embed="rId13" cstate="print">
            <a:extLst>
              <a:ext uri="{28A0092B-C50C-407E-A947-70E740481C1C}">
                <a14:useLocalDpi xmlns:a14="http://schemas.microsoft.com/office/drawing/2010/main" val="0"/>
              </a:ext>
            </a:extLst>
          </a:blip>
          <a:srcRect l="11291" t="2622" b="4021"/>
          <a:stretch/>
        </p:blipFill>
        <p:spPr bwMode="auto">
          <a:xfrm>
            <a:off x="7137088" y="3068960"/>
            <a:ext cx="831640" cy="1224136"/>
          </a:xfrm>
          <a:prstGeom prst="rect">
            <a:avLst/>
          </a:prstGeom>
          <a:noFill/>
          <a:ln>
            <a:noFill/>
          </a:ln>
          <a:extLst>
            <a:ext uri="{53640926-AAD7-44D8-BBD7-CCE9431645EC}">
              <a14:shadowObscured xmlns:a14="http://schemas.microsoft.com/office/drawing/2010/main"/>
            </a:ext>
          </a:extLst>
        </p:spPr>
      </p:pic>
      <p:pic>
        <p:nvPicPr>
          <p:cNvPr id="20" name="Immagine 1"/>
          <p:cNvPicPr/>
          <p:nvPr/>
        </p:nvPicPr>
        <p:blipFill rotWithShape="1">
          <a:blip r:embed="rId14" cstate="print">
            <a:extLst>
              <a:ext uri="{28A0092B-C50C-407E-A947-70E740481C1C}">
                <a14:useLocalDpi xmlns:a14="http://schemas.microsoft.com/office/drawing/2010/main" val="0"/>
              </a:ext>
            </a:extLst>
          </a:blip>
          <a:srcRect l="58926" t="970" b="55857"/>
          <a:stretch/>
        </p:blipFill>
        <p:spPr bwMode="auto">
          <a:xfrm>
            <a:off x="8086558" y="3068960"/>
            <a:ext cx="853313" cy="1224136"/>
          </a:xfrm>
          <a:prstGeom prst="rect">
            <a:avLst/>
          </a:prstGeom>
          <a:ln>
            <a:noFill/>
          </a:ln>
          <a:extLst>
            <a:ext uri="{53640926-AAD7-44D8-BBD7-CCE9431645EC}">
              <a14:shadowObscured xmlns:a14="http://schemas.microsoft.com/office/drawing/2010/main"/>
            </a:ext>
          </a:extLst>
        </p:spPr>
      </p:pic>
      <p:pic>
        <p:nvPicPr>
          <p:cNvPr id="21" name="Imagen 34" descr="T:\Proyectos\ABIERTOS\029548_CERTUS\Doc_Tecnica_Proyecto\1. WORKPACKAGES\WP2\04- Auditorías Tecnalia\Fotos\Lekuona\IMG-20140929-00383.jpg"/>
          <p:cNvPicPr/>
          <p:nvPr/>
        </p:nvPicPr>
        <p:blipFill rotWithShape="1">
          <a:blip r:embed="rId15" cstate="print">
            <a:extLst>
              <a:ext uri="{BEBA8EAE-BF5A-486C-A8C5-ECC9F3942E4B}">
                <a14:imgProps xmlns:a14="http://schemas.microsoft.com/office/drawing/2010/main">
                  <a14:imgLayer r:embed="rId16">
                    <a14:imgEffect>
                      <a14:brightnessContrast bright="20000" contrast="-20000"/>
                    </a14:imgEffect>
                  </a14:imgLayer>
                </a14:imgProps>
              </a:ext>
              <a:ext uri="{28A0092B-C50C-407E-A947-70E740481C1C}">
                <a14:useLocalDpi xmlns:a14="http://schemas.microsoft.com/office/drawing/2010/main" val="0"/>
              </a:ext>
            </a:extLst>
          </a:blip>
          <a:srcRect l="5448" t="7263" b="12323"/>
          <a:stretch/>
        </p:blipFill>
        <p:spPr bwMode="auto">
          <a:xfrm>
            <a:off x="7163198" y="4779992"/>
            <a:ext cx="1800200" cy="12241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5694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CERTUS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CERTUS Presentation</Template>
  <TotalTime>9445</TotalTime>
  <Words>1170</Words>
  <Application>Microsoft Office PowerPoint</Application>
  <PresentationFormat>On-screen Show (4:3)</PresentationFormat>
  <Paragraphs>237</Paragraphs>
  <Slides>19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CERTUS Presentation</vt:lpstr>
      <vt:lpstr>Ανακαινίσεις δημοτικών κτηρίων σε ΣΜΕΚ </vt:lpstr>
      <vt:lpstr>Τι είναι το CERtuS </vt:lpstr>
      <vt:lpstr>Οι εταίροι</vt:lpstr>
      <vt:lpstr>Γιατί το CERtuS </vt:lpstr>
      <vt:lpstr>Οι στόχοι του έργου</vt:lpstr>
      <vt:lpstr>Γιατί ανακαινίσεις μεγάλης κλίμακας;</vt:lpstr>
      <vt:lpstr>Ανακαινίσεις ΣΜΕΚ / Κύριος στόχος</vt:lpstr>
      <vt:lpstr>Ανακαινίσεις ΣΜΕΚ</vt:lpstr>
      <vt:lpstr>Τα κτήρια CERtuS</vt:lpstr>
      <vt:lpstr>Τεχνικές λύσεις - Περιορισμοί</vt:lpstr>
      <vt:lpstr>Άλιμος, Ελλάδα</vt:lpstr>
      <vt:lpstr>Μεσίνα, Ιταλία</vt:lpstr>
      <vt:lpstr>Ερρεντερία, Ισπανία</vt:lpstr>
      <vt:lpstr>Κοΐμπρα, Πορτογαλία</vt:lpstr>
      <vt:lpstr>Ενεργειακά αποτελέσματα</vt:lpstr>
      <vt:lpstr>Χρηματοδότηση</vt:lpstr>
      <vt:lpstr>Χρηματοδοτικά σχήματα</vt:lpstr>
      <vt:lpstr>Διάδοση και Επαναληψιμότητα</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Πλάτων</dc:creator>
  <cp:lastModifiedBy>Eva Athanasakou</cp:lastModifiedBy>
  <cp:revision>503</cp:revision>
  <cp:lastPrinted>2015-04-21T12:17:55Z</cp:lastPrinted>
  <dcterms:created xsi:type="dcterms:W3CDTF">2015-04-17T13:51:14Z</dcterms:created>
  <dcterms:modified xsi:type="dcterms:W3CDTF">2017-02-10T16:30:55Z</dcterms:modified>
</cp:coreProperties>
</file>