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295" r:id="rId4"/>
    <p:sldId id="296" r:id="rId5"/>
    <p:sldId id="294" r:id="rId6"/>
    <p:sldId id="297" r:id="rId7"/>
    <p:sldId id="293" r:id="rId8"/>
    <p:sldId id="298" r:id="rId9"/>
    <p:sldId id="272" r:id="rId10"/>
    <p:sldId id="286" r:id="rId11"/>
    <p:sldId id="263" r:id="rId12"/>
    <p:sldId id="278" r:id="rId13"/>
    <p:sldId id="302" r:id="rId14"/>
    <p:sldId id="305" r:id="rId15"/>
    <p:sldId id="300" r:id="rId16"/>
    <p:sldId id="299" r:id="rId17"/>
    <p:sldId id="303" r:id="rId18"/>
    <p:sldId id="287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AAE67-8CAC-4563-A890-B296A481B4F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520E39A-AD5E-458C-B18C-44D51A04DDF1}">
      <dgm:prSet phldrT="[Text]"/>
      <dgm:spPr/>
      <dgm:t>
        <a:bodyPr/>
        <a:lstStyle/>
        <a:p>
          <a:r>
            <a:rPr lang="el-GR" dirty="0" smtClean="0"/>
            <a:t>ΠΔ 60/2007</a:t>
          </a:r>
        </a:p>
        <a:p>
          <a:r>
            <a:rPr lang="el-GR" dirty="0" smtClean="0"/>
            <a:t>ΠΔ 118/2007</a:t>
          </a:r>
        </a:p>
      </dgm:t>
    </dgm:pt>
    <dgm:pt modelId="{BCD5CE3B-8D37-4554-A715-1AF80865E1F0}" type="parTrans" cxnId="{81C3F443-4EE3-4376-B497-45AC3CB875EB}">
      <dgm:prSet/>
      <dgm:spPr/>
      <dgm:t>
        <a:bodyPr/>
        <a:lstStyle/>
        <a:p>
          <a:endParaRPr lang="el-GR"/>
        </a:p>
      </dgm:t>
    </dgm:pt>
    <dgm:pt modelId="{C6822BED-FCE5-4608-BA02-A99F5DDE5D51}" type="sibTrans" cxnId="{81C3F443-4EE3-4376-B497-45AC3CB875EB}">
      <dgm:prSet/>
      <dgm:spPr/>
      <dgm:t>
        <a:bodyPr/>
        <a:lstStyle/>
        <a:p>
          <a:endParaRPr lang="el-GR"/>
        </a:p>
      </dgm:t>
    </dgm:pt>
    <dgm:pt modelId="{15352648-F288-4E4D-BEA5-4C9C99C9241A}">
      <dgm:prSet phldrT="[Text]" custT="1"/>
      <dgm:spPr/>
      <dgm:t>
        <a:bodyPr/>
        <a:lstStyle/>
        <a:p>
          <a:r>
            <a:rPr lang="el-GR" sz="2200" dirty="0" smtClean="0"/>
            <a:t>Ν. 4281/2014</a:t>
          </a:r>
        </a:p>
        <a:p>
          <a:r>
            <a:rPr lang="el-GR" sz="1200" dirty="0" smtClean="0"/>
            <a:t>- Οδηγία 2004/18/ΕΕ</a:t>
          </a:r>
        </a:p>
        <a:p>
          <a:r>
            <a:rPr lang="el-GR" sz="1200" dirty="0" smtClean="0"/>
            <a:t>- Αναφέρονται για πρώτη φορά οι ΣΕΑ</a:t>
          </a:r>
        </a:p>
        <a:p>
          <a:r>
            <a:rPr lang="el-GR" sz="1200" dirty="0" smtClean="0"/>
            <a:t>- Αναστολή ισχύος του νόμου</a:t>
          </a:r>
          <a:endParaRPr lang="el-GR" sz="1200" dirty="0"/>
        </a:p>
      </dgm:t>
    </dgm:pt>
    <dgm:pt modelId="{4C0E74F3-2DCA-48ED-A414-60202757A361}" type="parTrans" cxnId="{1342EC20-849B-42D7-8B65-EE4749601D64}">
      <dgm:prSet/>
      <dgm:spPr/>
      <dgm:t>
        <a:bodyPr/>
        <a:lstStyle/>
        <a:p>
          <a:endParaRPr lang="el-GR"/>
        </a:p>
      </dgm:t>
    </dgm:pt>
    <dgm:pt modelId="{599CCC40-5C57-402F-8EC1-2A3E2475B72A}" type="sibTrans" cxnId="{1342EC20-849B-42D7-8B65-EE4749601D64}">
      <dgm:prSet/>
      <dgm:spPr/>
      <dgm:t>
        <a:bodyPr/>
        <a:lstStyle/>
        <a:p>
          <a:endParaRPr lang="el-GR"/>
        </a:p>
      </dgm:t>
    </dgm:pt>
    <dgm:pt modelId="{1FF7416A-E8C7-40D4-AE5F-EEB0501C1698}">
      <dgm:prSet phldrT="[Text]" custT="1"/>
      <dgm:spPr/>
      <dgm:t>
        <a:bodyPr/>
        <a:lstStyle/>
        <a:p>
          <a:r>
            <a:rPr lang="el-GR" sz="2200" dirty="0" smtClean="0"/>
            <a:t>Ν. 4412/2016</a:t>
          </a:r>
        </a:p>
        <a:p>
          <a:r>
            <a:rPr lang="el-GR" sz="1200" dirty="0" smtClean="0"/>
            <a:t>- Οδηγία 2014/24/ΕΕ</a:t>
          </a:r>
        </a:p>
        <a:p>
          <a:r>
            <a:rPr lang="el-GR" sz="1200" dirty="0" smtClean="0"/>
            <a:t>- Δεν αναφέρει πουθενά ΣΕΑ</a:t>
          </a:r>
        </a:p>
        <a:p>
          <a:r>
            <a:rPr lang="el-GR" sz="1200" dirty="0" smtClean="0"/>
            <a:t>- Ψηφίστηκε Αύγουστο 2016</a:t>
          </a:r>
          <a:endParaRPr lang="el-GR" sz="1200" dirty="0"/>
        </a:p>
      </dgm:t>
    </dgm:pt>
    <dgm:pt modelId="{1C635EE2-81A2-46F1-B946-6D5A44CEBD56}" type="parTrans" cxnId="{7C5A18B8-2333-4B1F-B888-D83348F57FB6}">
      <dgm:prSet/>
      <dgm:spPr/>
      <dgm:t>
        <a:bodyPr/>
        <a:lstStyle/>
        <a:p>
          <a:endParaRPr lang="el-GR"/>
        </a:p>
      </dgm:t>
    </dgm:pt>
    <dgm:pt modelId="{D50C5A0F-3B5F-47F1-B5BD-FFC557BCB8D1}" type="sibTrans" cxnId="{7C5A18B8-2333-4B1F-B888-D83348F57FB6}">
      <dgm:prSet/>
      <dgm:spPr/>
      <dgm:t>
        <a:bodyPr/>
        <a:lstStyle/>
        <a:p>
          <a:endParaRPr lang="el-GR"/>
        </a:p>
      </dgm:t>
    </dgm:pt>
    <dgm:pt modelId="{9D3CC1FB-4F96-46A4-BA22-AAD3A46DFFE8}" type="pres">
      <dgm:prSet presAssocID="{F60AAE67-8CAC-4563-A890-B296A481B4F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928D09E-80B4-4A7A-8811-1E96893E6B01}" type="pres">
      <dgm:prSet presAssocID="{F60AAE67-8CAC-4563-A890-B296A481B4FD}" presName="arrow" presStyleLbl="bgShp" presStyleIdx="0" presStyleCnt="1"/>
      <dgm:spPr/>
    </dgm:pt>
    <dgm:pt modelId="{F8484F61-78A7-447D-85A4-CE128AB0A874}" type="pres">
      <dgm:prSet presAssocID="{F60AAE67-8CAC-4563-A890-B296A481B4FD}" presName="linearProcess" presStyleCnt="0"/>
      <dgm:spPr/>
    </dgm:pt>
    <dgm:pt modelId="{954481CA-884F-4902-A09D-50B7CA1700AD}" type="pres">
      <dgm:prSet presAssocID="{1520E39A-AD5E-458C-B18C-44D51A04DDF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23B742-4727-42F2-B413-A9035257715E}" type="pres">
      <dgm:prSet presAssocID="{C6822BED-FCE5-4608-BA02-A99F5DDE5D51}" presName="sibTrans" presStyleCnt="0"/>
      <dgm:spPr/>
    </dgm:pt>
    <dgm:pt modelId="{865AD0BD-674D-44D3-AB54-1AC0D2346DEB}" type="pres">
      <dgm:prSet presAssocID="{15352648-F288-4E4D-BEA5-4C9C99C9241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582599-4E4A-4D96-B14B-C8CED48280D8}" type="pres">
      <dgm:prSet presAssocID="{599CCC40-5C57-402F-8EC1-2A3E2475B72A}" presName="sibTrans" presStyleCnt="0"/>
      <dgm:spPr/>
    </dgm:pt>
    <dgm:pt modelId="{10787EA4-3867-49EE-B40D-3E2276948742}" type="pres">
      <dgm:prSet presAssocID="{1FF7416A-E8C7-40D4-AE5F-EEB0501C1698}" presName="textNode" presStyleLbl="node1" presStyleIdx="2" presStyleCnt="3" custScaleX="118566" custScaleY="12332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1C3F443-4EE3-4376-B497-45AC3CB875EB}" srcId="{F60AAE67-8CAC-4563-A890-B296A481B4FD}" destId="{1520E39A-AD5E-458C-B18C-44D51A04DDF1}" srcOrd="0" destOrd="0" parTransId="{BCD5CE3B-8D37-4554-A715-1AF80865E1F0}" sibTransId="{C6822BED-FCE5-4608-BA02-A99F5DDE5D51}"/>
    <dgm:cxn modelId="{7C5A18B8-2333-4B1F-B888-D83348F57FB6}" srcId="{F60AAE67-8CAC-4563-A890-B296A481B4FD}" destId="{1FF7416A-E8C7-40D4-AE5F-EEB0501C1698}" srcOrd="2" destOrd="0" parTransId="{1C635EE2-81A2-46F1-B946-6D5A44CEBD56}" sibTransId="{D50C5A0F-3B5F-47F1-B5BD-FFC557BCB8D1}"/>
    <dgm:cxn modelId="{16085FFC-149A-4E20-A050-BD4EC1302EB0}" type="presOf" srcId="{F60AAE67-8CAC-4563-A890-B296A481B4FD}" destId="{9D3CC1FB-4F96-46A4-BA22-AAD3A46DFFE8}" srcOrd="0" destOrd="0" presId="urn:microsoft.com/office/officeart/2005/8/layout/hProcess9"/>
    <dgm:cxn modelId="{90D1801C-851A-45B8-A3B4-73D035C60787}" type="presOf" srcId="{15352648-F288-4E4D-BEA5-4C9C99C9241A}" destId="{865AD0BD-674D-44D3-AB54-1AC0D2346DEB}" srcOrd="0" destOrd="0" presId="urn:microsoft.com/office/officeart/2005/8/layout/hProcess9"/>
    <dgm:cxn modelId="{1342EC20-849B-42D7-8B65-EE4749601D64}" srcId="{F60AAE67-8CAC-4563-A890-B296A481B4FD}" destId="{15352648-F288-4E4D-BEA5-4C9C99C9241A}" srcOrd="1" destOrd="0" parTransId="{4C0E74F3-2DCA-48ED-A414-60202757A361}" sibTransId="{599CCC40-5C57-402F-8EC1-2A3E2475B72A}"/>
    <dgm:cxn modelId="{4A2224F8-D2CB-4DB1-89E2-6A5B0363C462}" type="presOf" srcId="{1520E39A-AD5E-458C-B18C-44D51A04DDF1}" destId="{954481CA-884F-4902-A09D-50B7CA1700AD}" srcOrd="0" destOrd="0" presId="urn:microsoft.com/office/officeart/2005/8/layout/hProcess9"/>
    <dgm:cxn modelId="{EE5CAB00-5D18-4F78-B8B0-BF42F6C8210E}" type="presOf" srcId="{1FF7416A-E8C7-40D4-AE5F-EEB0501C1698}" destId="{10787EA4-3867-49EE-B40D-3E2276948742}" srcOrd="0" destOrd="0" presId="urn:microsoft.com/office/officeart/2005/8/layout/hProcess9"/>
    <dgm:cxn modelId="{06DD95DF-DA32-49E6-98DC-1A5C741B5801}" type="presParOf" srcId="{9D3CC1FB-4F96-46A4-BA22-AAD3A46DFFE8}" destId="{1928D09E-80B4-4A7A-8811-1E96893E6B01}" srcOrd="0" destOrd="0" presId="urn:microsoft.com/office/officeart/2005/8/layout/hProcess9"/>
    <dgm:cxn modelId="{7B658B04-1DE3-42D8-9091-0E0C16E1FA7C}" type="presParOf" srcId="{9D3CC1FB-4F96-46A4-BA22-AAD3A46DFFE8}" destId="{F8484F61-78A7-447D-85A4-CE128AB0A874}" srcOrd="1" destOrd="0" presId="urn:microsoft.com/office/officeart/2005/8/layout/hProcess9"/>
    <dgm:cxn modelId="{E4E48B84-A006-4479-A03E-4B280FBA272F}" type="presParOf" srcId="{F8484F61-78A7-447D-85A4-CE128AB0A874}" destId="{954481CA-884F-4902-A09D-50B7CA1700AD}" srcOrd="0" destOrd="0" presId="urn:microsoft.com/office/officeart/2005/8/layout/hProcess9"/>
    <dgm:cxn modelId="{503CB0BE-2355-4077-A201-ED99F96F5F8D}" type="presParOf" srcId="{F8484F61-78A7-447D-85A4-CE128AB0A874}" destId="{8C23B742-4727-42F2-B413-A9035257715E}" srcOrd="1" destOrd="0" presId="urn:microsoft.com/office/officeart/2005/8/layout/hProcess9"/>
    <dgm:cxn modelId="{5AE1B15B-44A1-40DA-BB75-6DD076EFE3E2}" type="presParOf" srcId="{F8484F61-78A7-447D-85A4-CE128AB0A874}" destId="{865AD0BD-674D-44D3-AB54-1AC0D2346DEB}" srcOrd="2" destOrd="0" presId="urn:microsoft.com/office/officeart/2005/8/layout/hProcess9"/>
    <dgm:cxn modelId="{72C9AE0C-FDA3-4622-B842-DEB7CBB2E2DD}" type="presParOf" srcId="{F8484F61-78A7-447D-85A4-CE128AB0A874}" destId="{40582599-4E4A-4D96-B14B-C8CED48280D8}" srcOrd="3" destOrd="0" presId="urn:microsoft.com/office/officeart/2005/8/layout/hProcess9"/>
    <dgm:cxn modelId="{C652097D-D08E-4998-A00D-B7F96468DB51}" type="presParOf" srcId="{F8484F61-78A7-447D-85A4-CE128AB0A874}" destId="{10787EA4-3867-49EE-B40D-3E22769487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C3644-7C41-4752-B8D3-F2C3CD7BEE6D}" type="datetimeFigureOut">
              <a:rPr lang="el-GR" smtClean="0"/>
              <a:t>8/2/2017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D327-FB42-4D0F-8E89-1EE4669516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948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BE5EA-FD52-4B1B-8D79-3E0F6F19B97A}" type="datetimeFigureOut">
              <a:rPr lang="el-GR" smtClean="0"/>
              <a:t>8/2/2017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4B504-0C2B-4152-9E75-E43CE01A8F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96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B504-0C2B-4152-9E75-E43CE01A8FC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78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2C1BF5-19BB-4F09-A7E5-29AB9F230C7F}" type="datetime1">
              <a:rPr lang="el-GR" smtClean="0"/>
              <a:t>8/2/2017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2" y="572047"/>
            <a:ext cx="1969413" cy="1069283"/>
          </a:xfrm>
          <a:prstGeom prst="rect">
            <a:avLst/>
          </a:prstGeom>
        </p:spPr>
      </p:pic>
      <p:pic>
        <p:nvPicPr>
          <p:cNvPr id="72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1" y="2205935"/>
            <a:ext cx="3667527" cy="115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E547-F673-4DB9-A048-C6FE15ED37A5}" type="datetime1">
              <a:rPr lang="el-GR" smtClean="0"/>
              <a:t>8/2/2017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AF85-D5D3-4169-BA23-F016453CDABD}" type="datetime1">
              <a:rPr lang="el-GR" smtClean="0"/>
              <a:t>8/2/2017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15B-685C-4B68-97AF-F6839F07D1B0}" type="datetime1">
              <a:rPr lang="el-GR" smtClean="0"/>
              <a:t>8/2/2017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78A75B0-F3E4-47DB-9512-3BDADE45740F}" type="slidenum">
              <a:rPr lang="el-GR" smtClean="0"/>
              <a:t>‹#›</a:t>
            </a:fld>
            <a:endParaRPr lang="el-GR" dirty="0" smtClean="0"/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647" y="6525344"/>
            <a:ext cx="612688" cy="332656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241975"/>
            <a:ext cx="17986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CCD3-D9C8-4FD1-AB43-85EC512F5A7C}" type="datetime1">
              <a:rPr lang="el-GR" smtClean="0"/>
              <a:t>8/2/2017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85-3BC7-4B81-BAD6-533F6C48AE69}" type="datetime1">
              <a:rPr lang="el-GR" smtClean="0"/>
              <a:t>8/2/2017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D4E7-51CD-481A-BBC7-6F25EE9D4D5C}" type="datetime1">
              <a:rPr lang="el-GR" smtClean="0"/>
              <a:t>8/2/2017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1130-5150-462F-95B6-7C9A58815EAC}" type="datetime1">
              <a:rPr lang="el-GR" smtClean="0"/>
              <a:t>8/2/2017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5BC8-B642-44E2-92DC-5E50EC3CA50F}" type="datetime1">
              <a:rPr lang="el-GR" smtClean="0"/>
              <a:t>8/2/2017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ECD0-39AD-40E1-9B17-7A128E025098}" type="datetime1">
              <a:rPr lang="el-GR" smtClean="0"/>
              <a:t>8/2/2017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0B7E-80D9-4683-9952-642FF2B436C4}" type="datetime1">
              <a:rPr lang="el-GR" smtClean="0"/>
              <a:t>8/2/2017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D3A754-C152-487C-B84F-E47F1F87BFD7}" type="datetime1">
              <a:rPr lang="el-GR" smtClean="0"/>
              <a:t>8/2/2017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‹#›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ABF0E0-DC70-4EF3-8413-4FDF6E32897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agiak@cres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348880"/>
            <a:ext cx="3313355" cy="2061756"/>
          </a:xfrm>
        </p:spPr>
        <p:txBody>
          <a:bodyPr>
            <a:noAutofit/>
          </a:bodyPr>
          <a:lstStyle/>
          <a:p>
            <a:r>
              <a:rPr lang="el-GR" sz="2100" b="1" dirty="0" smtClean="0">
                <a:solidFill>
                  <a:schemeClr val="tx2">
                    <a:lumMod val="50000"/>
                  </a:schemeClr>
                </a:solidFill>
              </a:rPr>
              <a:t>ΕΜΠΕΙΡΙΑ ΥΛΟΠΟΙΗΣΗΣ ΣΥΜΒΑΣΕΩΝ ΕΝΕΡΓΕΙΑΚΗΣ ΑΠΟΔΟΣΗΣ (ΣΕΑ) ΣΤΟ</a:t>
            </a:r>
            <a:r>
              <a:rPr lang="en-US" sz="2100" b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l-GR" sz="2100" b="1" dirty="0" smtClean="0">
                <a:solidFill>
                  <a:schemeClr val="tx2">
                    <a:lumMod val="50000"/>
                  </a:schemeClr>
                </a:solidFill>
              </a:rPr>
              <a:t> ΔΗΜΟΣΙΟ ΤΟΜΕΑ </a:t>
            </a:r>
            <a:br>
              <a:rPr lang="el-GR" sz="2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sz="2100" b="1" dirty="0" smtClean="0">
                <a:solidFill>
                  <a:schemeClr val="tx2">
                    <a:lumMod val="50000"/>
                  </a:schemeClr>
                </a:solidFill>
              </a:rPr>
              <a:t>ΣΤΗΝ ΕΛΛΑΔΑ</a:t>
            </a:r>
            <a:endParaRPr lang="el-GR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7246" y="4653136"/>
            <a:ext cx="3309803" cy="1260629"/>
          </a:xfrm>
        </p:spPr>
        <p:txBody>
          <a:bodyPr>
            <a:normAutofit/>
          </a:bodyPr>
          <a:lstStyle/>
          <a:p>
            <a:r>
              <a:rPr lang="el-GR" sz="1200" dirty="0" err="1" smtClean="0"/>
              <a:t>Γιακουμή</a:t>
            </a:r>
            <a:r>
              <a:rPr lang="el-GR" sz="1200" dirty="0" smtClean="0"/>
              <a:t> Αργυρώ</a:t>
            </a:r>
          </a:p>
          <a:p>
            <a:r>
              <a:rPr lang="en-US" sz="1200" dirty="0" smtClean="0"/>
              <a:t>MSc </a:t>
            </a:r>
            <a:r>
              <a:rPr lang="el-GR" sz="1200" dirty="0" smtClean="0"/>
              <a:t>Φυσικός, </a:t>
            </a:r>
          </a:p>
          <a:p>
            <a:r>
              <a:rPr lang="el-GR" sz="1200" dirty="0" smtClean="0"/>
              <a:t>Τμήμα Ανάλυσης Ενεργειακής Πολιτικής</a:t>
            </a:r>
          </a:p>
          <a:p>
            <a:r>
              <a:rPr lang="el-GR" sz="1200" dirty="0" smtClean="0"/>
              <a:t>ΚΑΠΕ</a:t>
            </a:r>
            <a:endParaRPr lang="el-GR" sz="1200" dirty="0"/>
          </a:p>
        </p:txBody>
      </p:sp>
      <p:sp>
        <p:nvSpPr>
          <p:cNvPr id="4" name="Rectangle 3"/>
          <p:cNvSpPr/>
          <p:nvPr/>
        </p:nvSpPr>
        <p:spPr>
          <a:xfrm>
            <a:off x="4716016" y="116632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solidFill>
                  <a:srgbClr val="424242"/>
                </a:solidFill>
              </a:rPr>
              <a:t>Αθήνα</a:t>
            </a:r>
          </a:p>
          <a:p>
            <a:r>
              <a:rPr lang="el-GR" sz="1200" i="1" dirty="0" smtClean="0">
                <a:solidFill>
                  <a:srgbClr val="424242"/>
                </a:solidFill>
              </a:rPr>
              <a:t>Τετάρτη, 1 Φεβρουαρίου 201</a:t>
            </a:r>
            <a:r>
              <a:rPr lang="el-GR" sz="1200" dirty="0" smtClean="0">
                <a:solidFill>
                  <a:srgbClr val="424242"/>
                </a:solidFill>
              </a:rPr>
              <a:t>7</a:t>
            </a:r>
          </a:p>
          <a:p>
            <a:endParaRPr lang="el-GR" sz="1200" dirty="0">
              <a:solidFill>
                <a:srgbClr val="424242"/>
              </a:solidFill>
            </a:endParaRPr>
          </a:p>
          <a:p>
            <a:r>
              <a:rPr lang="el-GR" sz="1200" b="1" dirty="0" smtClean="0">
                <a:solidFill>
                  <a:srgbClr val="424242"/>
                </a:solidFill>
              </a:rPr>
              <a:t>Ηλεκτρονικό σεμινάριο, </a:t>
            </a:r>
            <a:r>
              <a:rPr lang="en-US" sz="1200" b="1" dirty="0" smtClean="0">
                <a:solidFill>
                  <a:srgbClr val="424242"/>
                </a:solidFill>
              </a:rPr>
              <a:t>webinar</a:t>
            </a:r>
          </a:p>
          <a:p>
            <a:r>
              <a:rPr lang="el-GR" sz="1200" dirty="0" smtClean="0">
                <a:solidFill>
                  <a:srgbClr val="424242"/>
                </a:solidFill>
              </a:rPr>
              <a:t>«Χρηματοδοτικά μοντέλα για την ενεργειακή ανακαίνιση δημοτικών κτηρίων σε κτήρια σχεδόν Μηδενικής Ενεργειακής Κατανάλωσης (ΣΜΕΚ)»</a:t>
            </a:r>
          </a:p>
          <a:p>
            <a:endParaRPr lang="el-GR" sz="12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5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240768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Διαφορές μεταξύ ΣΕΑ &amp; τυπικής σύμβασης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6777317" cy="3508977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Χρονική διάρκεια, τρόπος πληρωμής, ρήτρες επίτευξης εξοικονόμησης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/>
              <a:t>Τυπική Σύμβαση (διάρκεια π.χ. 3 μήνες, όπου ο ανάδοχος εγκαθιστά τον εξοπλισμό και πληρώνεται μία και έξω)</a:t>
            </a:r>
          </a:p>
          <a:p>
            <a:pPr lvl="1">
              <a:buFont typeface="Wingdings" pitchFamily="2" charset="2"/>
              <a:buChar char="v"/>
            </a:pPr>
            <a:r>
              <a:rPr lang="el-GR" dirty="0"/>
              <a:t>ΣΕΑ (θα έχει μεγαλύτερη διάρκεια π.χ. 3 – 5 έτη). Ο ανάδοχος εγκαθιστά τον εξοπλισμό μέσα σε 3 μήνες αλλά πληρώνεται τμηματικά για όσο διαρκεί η ΣΕΑ</a:t>
            </a:r>
            <a:r>
              <a:rPr lang="el-GR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/>
              <a:t>Στην τυπική σύμβαση δεν υπάρχει προδιαγραφή αποτελέσματος</a:t>
            </a:r>
          </a:p>
          <a:p>
            <a:pPr lvl="1">
              <a:buFont typeface="Wingdings" pitchFamily="2" charset="2"/>
              <a:buChar char="v"/>
            </a:pPr>
            <a:r>
              <a:rPr lang="el-GR" dirty="0"/>
              <a:t>Στη ΣΕΑ ο ανάδοχος </a:t>
            </a:r>
            <a:r>
              <a:rPr lang="el-GR" b="1" dirty="0"/>
              <a:t>εγγυάται</a:t>
            </a:r>
            <a:r>
              <a:rPr lang="el-GR" dirty="0"/>
              <a:t> ότι τα μέτρα ενεργειακής βελτίωσης που εφάρμοσε επιφέρουν συγκεκριμένο ποσοστό εξοικονόμησης </a:t>
            </a:r>
            <a:r>
              <a:rPr lang="el-GR" dirty="0" smtClean="0"/>
              <a:t>ενέργειας, διαφορετικά υπάρχει οικονομική ρήτρα</a:t>
            </a:r>
            <a:endParaRPr lang="el-GR" dirty="0"/>
          </a:p>
          <a:p>
            <a:pPr lvl="1">
              <a:buFont typeface="Wingdings" pitchFamily="2" charset="2"/>
              <a:buChar char="Ø"/>
            </a:pPr>
            <a:endParaRPr lang="el-GR" dirty="0"/>
          </a:p>
          <a:p>
            <a:r>
              <a:rPr lang="el-GR" dirty="0" smtClean="0"/>
              <a:t>Σχέδιο μέτρησης &amp; επαλήθευσης της εξοικονόμησης ενέργειας (σύμφωνα με διεθνή πρότυπα π.χ. </a:t>
            </a:r>
            <a:r>
              <a:rPr lang="en-US" dirty="0" smtClean="0"/>
              <a:t>IPMVP</a:t>
            </a:r>
            <a:r>
              <a:rPr lang="el-GR" dirty="0" smtClean="0"/>
              <a:t>)</a:t>
            </a:r>
          </a:p>
          <a:p>
            <a:r>
              <a:rPr lang="el-GR" dirty="0" smtClean="0"/>
              <a:t>Κατανάλωση Βάσης (</a:t>
            </a:r>
            <a:r>
              <a:rPr lang="en-US" dirty="0" smtClean="0"/>
              <a:t>baseline) </a:t>
            </a:r>
            <a:r>
              <a:rPr lang="el-GR" dirty="0" smtClean="0"/>
              <a:t>και προσδιορισμός παραμέτρων που επηρεάζουν την κατανάλωση.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10</a:t>
            </a:fld>
            <a:r>
              <a:rPr lang="el-GR" dirty="0" smtClean="0"/>
              <a:t>/18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71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00" y="692696"/>
            <a:ext cx="7920880" cy="504056"/>
          </a:xfrm>
        </p:spPr>
        <p:txBody>
          <a:bodyPr>
            <a:noAutofit/>
          </a:bodyPr>
          <a:lstStyle/>
          <a:p>
            <a:r>
              <a:rPr lang="el-GR" sz="3600" dirty="0"/>
              <a:t>ΤΟ ΕΡΓΟ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550" y="4094331"/>
            <a:ext cx="7867413" cy="276366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l-GR" sz="1700" b="1" dirty="0" smtClean="0"/>
              <a:t>Βασικός σκοπός:</a:t>
            </a:r>
            <a:endParaRPr lang="el-GR" sz="1700" b="1" dirty="0"/>
          </a:p>
          <a:p>
            <a:r>
              <a:rPr lang="el-GR" sz="1600" dirty="0" smtClean="0"/>
              <a:t>πιλοτικές εφαρμογές ΣΕΑ </a:t>
            </a:r>
            <a:r>
              <a:rPr lang="el-GR" sz="1600" dirty="0"/>
              <a:t>σε </a:t>
            </a:r>
            <a:r>
              <a:rPr lang="el-GR" sz="1600" dirty="0" smtClean="0"/>
              <a:t>επιλεγμένα κτίρια </a:t>
            </a:r>
            <a:r>
              <a:rPr lang="el-GR" sz="1600" dirty="0"/>
              <a:t>του </a:t>
            </a:r>
            <a:r>
              <a:rPr lang="el-GR" sz="1600" dirty="0" smtClean="0"/>
              <a:t>δημοσίου </a:t>
            </a:r>
          </a:p>
          <a:p>
            <a:r>
              <a:rPr lang="el-GR" sz="1600" dirty="0" smtClean="0"/>
              <a:t>εντοπισμός τεχνικών, διαδικαστικών </a:t>
            </a:r>
            <a:r>
              <a:rPr lang="el-GR" sz="1600" dirty="0"/>
              <a:t>και νομοθετικών παραμέτρων και προϋποθέσεων για την </a:t>
            </a:r>
            <a:r>
              <a:rPr lang="el-GR" sz="1600" dirty="0" smtClean="0"/>
              <a:t>υλοποίηση αυτού </a:t>
            </a:r>
            <a:r>
              <a:rPr lang="el-GR" sz="1600" dirty="0"/>
              <a:t>του είδους των συμβάσεων και </a:t>
            </a:r>
            <a:r>
              <a:rPr lang="el-GR" sz="1600" dirty="0" smtClean="0"/>
              <a:t>έργων</a:t>
            </a:r>
          </a:p>
          <a:p>
            <a:r>
              <a:rPr lang="el-GR" sz="1600" dirty="0"/>
              <a:t>ανάπτυξη της αγοράς των </a:t>
            </a:r>
            <a:r>
              <a:rPr lang="el-GR" sz="1600" dirty="0" smtClean="0"/>
              <a:t>ενεργειακών υπηρεσιών</a:t>
            </a:r>
          </a:p>
          <a:p>
            <a:r>
              <a:rPr lang="el-GR" sz="1600" dirty="0"/>
              <a:t>τ</a:t>
            </a:r>
            <a:r>
              <a:rPr lang="el-GR" sz="1600" dirty="0" smtClean="0"/>
              <a:t>υποποίηση διαδικασιών</a:t>
            </a:r>
            <a:endParaRPr lang="el-GR" sz="1600" dirty="0"/>
          </a:p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11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20550" y="2520772"/>
            <a:ext cx="7867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2"/>
                </a:solidFill>
              </a:rPr>
              <a:t>Διάρκεια: 2011 </a:t>
            </a:r>
            <a:r>
              <a:rPr lang="el-GR" sz="1600" dirty="0" smtClean="0">
                <a:solidFill>
                  <a:schemeClr val="tx2"/>
                </a:solidFill>
              </a:rPr>
              <a:t>– 2016</a:t>
            </a:r>
            <a:endParaRPr lang="el-GR" sz="1600" dirty="0">
              <a:solidFill>
                <a:schemeClr val="tx2"/>
              </a:solidFill>
            </a:endParaRPr>
          </a:p>
          <a:p>
            <a:r>
              <a:rPr lang="el-GR" sz="1600" dirty="0">
                <a:solidFill>
                  <a:schemeClr val="tx2"/>
                </a:solidFill>
              </a:rPr>
              <a:t>Φορέας Συντονισμού Υλοποίησης του Έργου: ΚΑΠΕ </a:t>
            </a:r>
          </a:p>
          <a:p>
            <a:r>
              <a:rPr lang="el-GR" sz="1600" dirty="0" smtClean="0">
                <a:solidFill>
                  <a:schemeClr val="tx2"/>
                </a:solidFill>
              </a:rPr>
              <a:t>ΕΣΠΑ </a:t>
            </a:r>
            <a:r>
              <a:rPr lang="el-GR" sz="1600" dirty="0">
                <a:solidFill>
                  <a:schemeClr val="tx2"/>
                </a:solidFill>
              </a:rPr>
              <a:t>2007 – 2013</a:t>
            </a:r>
          </a:p>
          <a:p>
            <a:r>
              <a:rPr lang="el-GR" sz="1200" dirty="0" smtClean="0">
                <a:solidFill>
                  <a:schemeClr val="tx2"/>
                </a:solidFill>
              </a:rPr>
              <a:t>Άξονας </a:t>
            </a:r>
            <a:r>
              <a:rPr lang="el-GR" sz="1200" dirty="0">
                <a:solidFill>
                  <a:schemeClr val="tx2"/>
                </a:solidFill>
              </a:rPr>
              <a:t>Προτεραιότητας 1 «Προστασία </a:t>
            </a:r>
            <a:r>
              <a:rPr lang="el-GR" sz="1200" dirty="0" smtClean="0">
                <a:solidFill>
                  <a:schemeClr val="tx2"/>
                </a:solidFill>
              </a:rPr>
              <a:t>Ατμοσφαιρικού Περιβάλλοντος </a:t>
            </a:r>
            <a:r>
              <a:rPr lang="el-GR" sz="1200" dirty="0">
                <a:solidFill>
                  <a:schemeClr val="tx2"/>
                </a:solidFill>
              </a:rPr>
              <a:t>και Αστικές Μεταφορές - Αντιμετώπιση Κλιματικής </a:t>
            </a:r>
            <a:r>
              <a:rPr lang="el-GR" sz="1200" dirty="0" smtClean="0">
                <a:solidFill>
                  <a:schemeClr val="tx2"/>
                </a:solidFill>
              </a:rPr>
              <a:t>Αλλαγής-Ανανεώσιμες Πηγές </a:t>
            </a:r>
            <a:r>
              <a:rPr lang="el-GR" sz="1200" dirty="0">
                <a:solidFill>
                  <a:schemeClr val="tx2"/>
                </a:solidFill>
              </a:rPr>
              <a:t>Ενέργειας», </a:t>
            </a:r>
            <a:r>
              <a:rPr lang="el-GR" sz="1200" dirty="0" smtClean="0">
                <a:solidFill>
                  <a:schemeClr val="tx2"/>
                </a:solidFill>
              </a:rPr>
              <a:t>Επιχειρησιακό Πρόγραμμα </a:t>
            </a:r>
            <a:r>
              <a:rPr lang="el-GR" sz="1200" dirty="0">
                <a:solidFill>
                  <a:schemeClr val="tx2"/>
                </a:solidFill>
              </a:rPr>
              <a:t>«Περιβάλλον και </a:t>
            </a:r>
            <a:r>
              <a:rPr lang="el-GR" sz="1200" dirty="0" smtClean="0">
                <a:solidFill>
                  <a:schemeClr val="tx2"/>
                </a:solidFill>
              </a:rPr>
              <a:t>Αειφόρος Ανάπτυξη</a:t>
            </a:r>
            <a:r>
              <a:rPr lang="el-GR" sz="1200" dirty="0">
                <a:solidFill>
                  <a:schemeClr val="tx2"/>
                </a:solidFill>
              </a:rPr>
              <a:t>», του Ταμείου </a:t>
            </a:r>
            <a:r>
              <a:rPr lang="el-GR" sz="1200" dirty="0" smtClean="0">
                <a:solidFill>
                  <a:schemeClr val="tx2"/>
                </a:solidFill>
              </a:rPr>
              <a:t>Συνοχής.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905" y="1340768"/>
            <a:ext cx="7826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700" b="1" dirty="0">
                <a:solidFill>
                  <a:schemeClr val="tx2"/>
                </a:solidFill>
              </a:rPr>
              <a:t>Τίτλος</a:t>
            </a:r>
            <a:r>
              <a:rPr lang="el-GR" b="1" i="1" dirty="0"/>
              <a:t> </a:t>
            </a:r>
            <a:r>
              <a:rPr lang="el-GR" sz="1700" b="1" dirty="0">
                <a:solidFill>
                  <a:schemeClr val="tx2"/>
                </a:solidFill>
              </a:rPr>
              <a:t>έργου:</a:t>
            </a:r>
            <a:br>
              <a:rPr lang="el-GR" sz="1700" b="1" dirty="0">
                <a:solidFill>
                  <a:schemeClr val="tx2"/>
                </a:solidFill>
              </a:rPr>
            </a:br>
            <a:r>
              <a:rPr lang="el-GR" sz="1600" dirty="0">
                <a:solidFill>
                  <a:schemeClr val="tx2"/>
                </a:solidFill>
              </a:rPr>
              <a:t>«Υποστήριξη και παρακολούθηση της πιλοτικής εφαρμογής έργων βελτίωσης ενεργειακής απόδοσης σε δημόσια κτίρια από Επιχειρήσεις Ενεργειακών Υπηρεσιών»</a:t>
            </a:r>
          </a:p>
        </p:txBody>
      </p:sp>
    </p:spTree>
    <p:extLst>
      <p:ext uri="{BB962C8B-B14F-4D97-AF65-F5344CB8AC3E}">
        <p14:creationId xmlns:p14="http://schemas.microsoft.com/office/powerpoint/2010/main" val="9721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06"/>
          <a:stretch/>
        </p:blipFill>
        <p:spPr bwMode="auto">
          <a:xfrm>
            <a:off x="1531478" y="1052736"/>
            <a:ext cx="579449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52928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Παράδειγμα εφαρμογής ΣΕΑ – Το κτίριο του ΚΑΠΕ</a:t>
            </a:r>
            <a:endParaRPr lang="el-GR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12</a:t>
            </a:fld>
            <a:r>
              <a:rPr lang="el-GR" dirty="0" smtClean="0"/>
              <a:t>/18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62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54" y="1916832"/>
            <a:ext cx="7560840" cy="4536504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l-GR" b="1" dirty="0" smtClean="0"/>
              <a:t>Σκοπός  - Αντικείμενο </a:t>
            </a:r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Το </a:t>
            </a:r>
            <a:r>
              <a:rPr lang="el-GR" dirty="0"/>
              <a:t>ΚΑΠΕ επιθυμεί την ενεργειακή αναβάθμιση του συστήματος φωτισμού του ισογείου του κεντρικού κτιρίου του, με τοποθέτηση νέων φωτιστικών υψηλής ενεργειακής απόδοσης και αυτοματισμών με αισθητήρες παρουσίας και </a:t>
            </a:r>
            <a:r>
              <a:rPr lang="el-GR" dirty="0" err="1"/>
              <a:t>dimming</a:t>
            </a:r>
            <a:r>
              <a:rPr lang="el-GR" dirty="0"/>
              <a:t> στους χώρους γραφείων και αισθητήρες παρουσίας στους κοινόχρηστους χώρους. </a:t>
            </a:r>
            <a:endParaRPr lang="el-GR" dirty="0" smtClean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Απώτερος </a:t>
            </a:r>
            <a:r>
              <a:rPr lang="el-GR" dirty="0"/>
              <a:t>σκοπός είναι τόσο η βελτίωση της ποιότητας φωτισμού του ισογείου του κεντρικού κτιρίου όσο και η επίτευξη εξοικονόμησης ενέργειας. Ελάχιστη απαίτηση αποτελεί η επίτευξη </a:t>
            </a:r>
            <a:r>
              <a:rPr lang="el-GR" u="sng" dirty="0"/>
              <a:t>μείωσης ισχύος του συστήματος φωτισμού τουλάχιστον κατά 30%</a:t>
            </a:r>
            <a:r>
              <a:rPr lang="el-GR" dirty="0"/>
              <a:t> που θα οδηγήσει σε </a:t>
            </a:r>
            <a:r>
              <a:rPr lang="el-GR" u="sng" dirty="0"/>
              <a:t>αναμενόμενη εξοικονόμηση ενέργειας τουλάχιστον 30% </a:t>
            </a:r>
            <a:r>
              <a:rPr lang="el-GR" dirty="0"/>
              <a:t>επί της κατανάλωσης φωτισμού. </a:t>
            </a:r>
            <a:endParaRPr lang="el-GR" dirty="0" smtClean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r>
              <a:rPr lang="el-GR" dirty="0" smtClean="0"/>
              <a:t>Η </a:t>
            </a:r>
            <a:r>
              <a:rPr lang="el-GR" dirty="0"/>
              <a:t>παρούσα προκήρυξη έχει ως αντικείμενο:</a:t>
            </a:r>
          </a:p>
          <a:p>
            <a:pPr lvl="0"/>
            <a:r>
              <a:rPr lang="el-GR" dirty="0"/>
              <a:t>Τον ακριβή προσδιορισμό της τεχνικής λύσης για την ενεργειακή αναβάθμιση του συστήματος φωτισμού του ισογείου του κεντρικού κτιρίου του ΚΑΠΕ.</a:t>
            </a:r>
          </a:p>
          <a:p>
            <a:pPr lvl="0"/>
            <a:r>
              <a:rPr lang="el-GR" dirty="0"/>
              <a:t>Αποξήλωση των υπαρχόντων φωτιστικών σωμάτων και άλλων διατάξεων (αν απαιτείται), αποκομιδή/ανακύκλωση τους σύμφωνα με την κείμενη νομοθεσία.</a:t>
            </a:r>
          </a:p>
          <a:p>
            <a:r>
              <a:rPr lang="el-GR" dirty="0" smtClean="0"/>
              <a:t>Την </a:t>
            </a:r>
            <a:r>
              <a:rPr lang="el-GR" dirty="0"/>
              <a:t>προμήθεια και εγκατάσταση του απαραίτητου εξοπλισμού όπως προσδιορίστηκε από την τεχνική προσέγγιση του Αναδόχου και τις απαιτήσεις της προκήρυξης. ΄</a:t>
            </a:r>
          </a:p>
          <a:p>
            <a:r>
              <a:rPr lang="el-GR" dirty="0" smtClean="0"/>
              <a:t>Τη </a:t>
            </a:r>
            <a:r>
              <a:rPr lang="el-GR" dirty="0"/>
              <a:t>συντήρηση του συστήματος φωτισμού για το χρόνο ισχύος της σύμβασης.</a:t>
            </a:r>
          </a:p>
          <a:p>
            <a:r>
              <a:rPr lang="el-GR" dirty="0" smtClean="0"/>
              <a:t>Τη </a:t>
            </a:r>
            <a:r>
              <a:rPr lang="el-GR" dirty="0"/>
              <a:t>Μέτρηση &amp; Επαλήθευση (Μ&amp;Ε) της εξοικονόμησης ενέργειας και μείωσης ισχύος.</a:t>
            </a:r>
          </a:p>
          <a:p>
            <a:pPr marL="68580" indent="0">
              <a:buNone/>
            </a:pPr>
            <a:r>
              <a:rPr lang="el-GR" dirty="0"/>
              <a:t>Όλα τα παραπάνω σύμφωνα με τις απαιτήσεις της παρούσης είναι υποχρέωση του ανάδοχου και περιλαμβάνονται στο συμβατικό τίμημα. </a:t>
            </a:r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13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Παράδειγμα εφαρμογής ΣΕΑ – Το κτίριο του ΚΑΠΕ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6750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632848" cy="4104456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Γενικά σημεία της προκήρυξης</a:t>
            </a:r>
          </a:p>
          <a:p>
            <a:pPr marL="68580" indent="0">
              <a:buNone/>
            </a:pP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ανάδοχος προτείνει επακριβώς τη λύση, η αναθέτουσα αρχή </a:t>
            </a:r>
            <a:r>
              <a:rPr lang="el-GR" dirty="0" smtClean="0"/>
              <a:t>δίνει </a:t>
            </a:r>
            <a:r>
              <a:rPr lang="el-GR" dirty="0"/>
              <a:t>το </a:t>
            </a:r>
            <a:r>
              <a:rPr lang="el-GR" dirty="0" smtClean="0"/>
              <a:t>πλαίσιο</a:t>
            </a:r>
          </a:p>
          <a:p>
            <a:r>
              <a:rPr lang="el-GR" dirty="0" smtClean="0"/>
              <a:t>Εκπόνηση </a:t>
            </a:r>
            <a:r>
              <a:rPr lang="el-GR" dirty="0" err="1" smtClean="0"/>
              <a:t>φωτοτεχνικής</a:t>
            </a:r>
            <a:r>
              <a:rPr lang="el-GR" dirty="0" smtClean="0"/>
              <a:t> μελέτης </a:t>
            </a:r>
            <a:r>
              <a:rPr lang="el-GR" dirty="0"/>
              <a:t>η οποία </a:t>
            </a:r>
            <a:r>
              <a:rPr lang="el-GR" dirty="0" smtClean="0"/>
              <a:t>αποδεικνύει </a:t>
            </a:r>
            <a:r>
              <a:rPr lang="el-GR" dirty="0"/>
              <a:t>ότι η προτεινόμενη παρέμβαση στο σύστημα φωτισμού ικανοποιεί το πρότυπο CEN Standard EN12464−1.</a:t>
            </a:r>
          </a:p>
          <a:p>
            <a:r>
              <a:rPr lang="el-GR" dirty="0" smtClean="0"/>
              <a:t>Διάρκεια 3 έτη</a:t>
            </a:r>
          </a:p>
          <a:p>
            <a:r>
              <a:rPr lang="el-GR" dirty="0" smtClean="0"/>
              <a:t>Σταδιακή Αποπληρωμή</a:t>
            </a:r>
          </a:p>
          <a:p>
            <a:r>
              <a:rPr lang="el-GR" dirty="0" smtClean="0"/>
              <a:t>Εγγυημένο ποσοστό εξοικονόμηση ενέργειας (</a:t>
            </a:r>
            <a:r>
              <a:rPr lang="el-GR" dirty="0" err="1" smtClean="0"/>
              <a:t>κατ΄</a:t>
            </a:r>
            <a:r>
              <a:rPr lang="el-GR" dirty="0" smtClean="0"/>
              <a:t> ελάχιστο 30%)</a:t>
            </a:r>
          </a:p>
          <a:p>
            <a:r>
              <a:rPr lang="el-GR" dirty="0" smtClean="0"/>
              <a:t>Μέθοδος Μέτρησης &amp; Επαλήθευσης της εξοικονόμησης</a:t>
            </a:r>
          </a:p>
          <a:p>
            <a:r>
              <a:rPr lang="el-GR" dirty="0" smtClean="0"/>
              <a:t>Οικονομική Ρήτρα σε περίπτωση που </a:t>
            </a:r>
            <a:r>
              <a:rPr lang="el-GR" dirty="0"/>
              <a:t>δεν επιτυγχάνεται η συμφωνημένη εξοικονόμηση ενέργειας </a:t>
            </a:r>
            <a:r>
              <a:rPr lang="el-GR" dirty="0" smtClean="0"/>
              <a:t>(αποζημίωση εξισορρόπησης της διαφοράς)</a:t>
            </a:r>
          </a:p>
          <a:p>
            <a:r>
              <a:rPr lang="el-GR" dirty="0" smtClean="0"/>
              <a:t>Συντήρηση από τον Ανάδοχο για τα τρία έτη της ΣΕΑ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14</a:t>
            </a:fld>
            <a:r>
              <a:rPr lang="el-GR" dirty="0" smtClean="0"/>
              <a:t>/18</a:t>
            </a:r>
            <a:endParaRPr lang="el-GR" dirty="0"/>
          </a:p>
        </p:txBody>
      </p:sp>
      <p:grpSp>
        <p:nvGrpSpPr>
          <p:cNvPr id="7" name="Group 6"/>
          <p:cNvGrpSpPr/>
          <p:nvPr/>
        </p:nvGrpSpPr>
        <p:grpSpPr>
          <a:xfrm>
            <a:off x="971600" y="1484784"/>
            <a:ext cx="6984776" cy="658408"/>
            <a:chOff x="971600" y="1484784"/>
            <a:chExt cx="6984776" cy="658408"/>
          </a:xfrm>
        </p:grpSpPr>
        <p:sp>
          <p:nvSpPr>
            <p:cNvPr id="5" name="Rectangle 4"/>
            <p:cNvSpPr/>
            <p:nvPr/>
          </p:nvSpPr>
          <p:spPr>
            <a:xfrm>
              <a:off x="971600" y="1484784"/>
              <a:ext cx="6984776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71600" y="1496861"/>
              <a:ext cx="69847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8580" indent="0">
                <a:buNone/>
              </a:pPr>
              <a:r>
                <a:rPr lang="el-GR" b="1" dirty="0">
                  <a:solidFill>
                    <a:schemeClr val="bg1"/>
                  </a:solidFill>
                </a:rPr>
                <a:t>Συνοπτικό διαγωνισμός, μεικτής σύμβασης προμήθειας και υπηρεσίας.</a:t>
              </a: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611560" y="260648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800" smtClean="0"/>
              <a:t>Παράδειγμα εφαρμογής ΣΕΑ – Το κτίριο του ΚΑΠΕ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676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6864" cy="3508977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l-GR" b="1" dirty="0"/>
              <a:t>Βασικά σημεία προκήρυξης</a:t>
            </a:r>
            <a:endParaRPr lang="el-GR" b="1" dirty="0" smtClean="0"/>
          </a:p>
          <a:p>
            <a:pPr marL="68580" indent="0">
              <a:buNone/>
            </a:pPr>
            <a:r>
              <a:rPr lang="el-GR" u="sng" dirty="0" smtClean="0"/>
              <a:t>Ελάχιστες προϋποθέσεις συμμετοχής</a:t>
            </a:r>
          </a:p>
          <a:p>
            <a:pPr lvl="1"/>
            <a:r>
              <a:rPr lang="el-GR" b="1" dirty="0" smtClean="0"/>
              <a:t>Εμπειρία</a:t>
            </a:r>
            <a:r>
              <a:rPr lang="el-GR" dirty="0" smtClean="0"/>
              <a:t> (να έχει ολοκληρώσει με επιτυχία τουλάχιστον δύο έργα σε σχετικό αντικείμενο)</a:t>
            </a:r>
          </a:p>
          <a:p>
            <a:pPr lvl="1"/>
            <a:r>
              <a:rPr lang="el-GR" b="1" dirty="0" smtClean="0"/>
              <a:t>Οικονομική επάρκεια </a:t>
            </a:r>
            <a:r>
              <a:rPr lang="el-GR" dirty="0" smtClean="0"/>
              <a:t>(</a:t>
            </a:r>
            <a:r>
              <a:rPr lang="el-GR" dirty="0"/>
              <a:t>Ο ετήσιος κύκλος εργασιών των τριών (3) τελευταίων διαχειριστικών </a:t>
            </a:r>
            <a:r>
              <a:rPr lang="el-GR" dirty="0" smtClean="0"/>
              <a:t>χρήσεων </a:t>
            </a:r>
            <a:r>
              <a:rPr lang="el-GR" dirty="0"/>
              <a:t>να είναι κατά μέσο όρο μεγαλύτερος σε ποσοστό 120% επί του προϋπολογισμού του διαγωνισμού </a:t>
            </a:r>
            <a:r>
              <a:rPr lang="el-GR" dirty="0" smtClean="0"/>
              <a:t>) </a:t>
            </a:r>
          </a:p>
          <a:p>
            <a:pPr lvl="1"/>
            <a:r>
              <a:rPr lang="el-GR" b="1" dirty="0" smtClean="0"/>
              <a:t>Επιτόπια επίσκεψη </a:t>
            </a:r>
            <a:r>
              <a:rPr lang="el-GR" dirty="0" smtClean="0"/>
              <a:t>στις εγκαταστάσεις του ΚΑΠΕ ώστε να λάβει πλήρη </a:t>
            </a:r>
            <a:r>
              <a:rPr lang="el-GR" dirty="0"/>
              <a:t>γνώση των ειδικών τοπικών </a:t>
            </a:r>
            <a:r>
              <a:rPr lang="el-GR" dirty="0" smtClean="0"/>
              <a:t>συνθηκών.</a:t>
            </a:r>
          </a:p>
          <a:p>
            <a:endParaRPr lang="el-G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15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6312" y="548680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800" dirty="0" smtClean="0"/>
              <a:t>Παράδειγμα εφαρμογής ΣΕΑ – Το κτίριο του ΚΑΠΕ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699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8992" y="1844824"/>
            <a:ext cx="7560840" cy="453650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l-GR" b="1" dirty="0" smtClean="0"/>
              <a:t>Αναθέτουσα </a:t>
            </a:r>
            <a:r>
              <a:rPr lang="el-GR" b="1" dirty="0"/>
              <a:t>Αρχή </a:t>
            </a:r>
            <a:r>
              <a:rPr lang="el-GR" b="1" dirty="0" smtClean="0"/>
              <a:t>:</a:t>
            </a:r>
          </a:p>
          <a:p>
            <a:pPr>
              <a:buFontTx/>
              <a:buChar char="-"/>
            </a:pPr>
            <a:r>
              <a:rPr lang="el-GR" sz="1800" dirty="0" smtClean="0"/>
              <a:t>Ορισμός </a:t>
            </a:r>
            <a:r>
              <a:rPr lang="en-US" sz="1800" dirty="0" smtClean="0"/>
              <a:t>Baseline </a:t>
            </a:r>
            <a:endParaRPr lang="el-GR" sz="1800" dirty="0"/>
          </a:p>
          <a:p>
            <a:pPr>
              <a:buFontTx/>
              <a:buChar char="-"/>
            </a:pPr>
            <a:r>
              <a:rPr lang="el-GR" sz="1800" dirty="0" smtClean="0"/>
              <a:t>Ορισμός μεθόδου Μέτρησης και Επαλήθευσης</a:t>
            </a:r>
          </a:p>
          <a:p>
            <a:pPr>
              <a:buFontTx/>
              <a:buChar char="-"/>
            </a:pPr>
            <a:r>
              <a:rPr lang="el-GR" sz="1800" dirty="0" smtClean="0"/>
              <a:t>Ορισμός απαιτήσεων για συντήρηση</a:t>
            </a:r>
          </a:p>
          <a:p>
            <a:pPr>
              <a:buFontTx/>
              <a:buChar char="-"/>
            </a:pPr>
            <a:r>
              <a:rPr lang="el-GR" sz="1800" dirty="0" smtClean="0"/>
              <a:t>Ορισμός της συμβατικής εγκατάστασης (π.χ. ισόγειο κεντρικού κτιρίου) </a:t>
            </a:r>
          </a:p>
          <a:p>
            <a:pPr>
              <a:buFontTx/>
              <a:buChar char="-"/>
            </a:pPr>
            <a:r>
              <a:rPr lang="el-GR" sz="1800" dirty="0" smtClean="0"/>
              <a:t>Ορισμός πλαισίου της προτεινόμενης λύσης (π.χ. </a:t>
            </a:r>
            <a:r>
              <a:rPr lang="en-US" sz="1800" dirty="0" smtClean="0"/>
              <a:t>Dimming </a:t>
            </a:r>
            <a:r>
              <a:rPr lang="el-GR" sz="1800" dirty="0" smtClean="0"/>
              <a:t>Και αισθητήρες παρουσίας στους χώρους γραφείων και αισθητήρες παρουσίας στους διαδρόμους)</a:t>
            </a:r>
          </a:p>
          <a:p>
            <a:pPr>
              <a:buFontTx/>
              <a:buChar char="-"/>
            </a:pPr>
            <a:endParaRPr lang="el-GR" sz="1800" dirty="0"/>
          </a:p>
          <a:p>
            <a:pPr>
              <a:buFontTx/>
              <a:buChar char="-"/>
            </a:pPr>
            <a:endParaRPr lang="el-GR" sz="1800" dirty="0" smtClean="0"/>
          </a:p>
          <a:p>
            <a:r>
              <a:rPr lang="el-GR" sz="1800" b="1" dirty="0"/>
              <a:t>Μέθοδος </a:t>
            </a:r>
            <a:r>
              <a:rPr lang="el-GR" sz="1800" i="1" dirty="0"/>
              <a:t>Α και </a:t>
            </a:r>
            <a:r>
              <a:rPr lang="el-GR" sz="1800" i="1" dirty="0" smtClean="0"/>
              <a:t>Β, </a:t>
            </a:r>
            <a:r>
              <a:rPr lang="en-US" sz="1800" i="1" dirty="0"/>
              <a:t>IPMVP Volume I EVO 10000 – </a:t>
            </a:r>
            <a:r>
              <a:rPr lang="en-US" sz="1800" i="1" dirty="0" smtClean="0"/>
              <a:t>1:2012</a:t>
            </a:r>
            <a:endParaRPr lang="el-GR" sz="1800" i="1" dirty="0" smtClean="0"/>
          </a:p>
          <a:p>
            <a:r>
              <a:rPr lang="en-US" sz="1800" i="1" dirty="0" smtClean="0"/>
              <a:t>Baseline: </a:t>
            </a:r>
            <a:r>
              <a:rPr lang="el-GR" sz="1800" dirty="0"/>
              <a:t>24.144</a:t>
            </a:r>
            <a:r>
              <a:rPr lang="en-US" sz="1800" dirty="0"/>
              <a:t>kWh/ </a:t>
            </a:r>
            <a:r>
              <a:rPr lang="el-GR" sz="1800" dirty="0" smtClean="0"/>
              <a:t>έτος</a:t>
            </a:r>
            <a:endParaRPr lang="en-US" sz="1800" dirty="0" smtClean="0"/>
          </a:p>
          <a:p>
            <a:r>
              <a:rPr lang="el-GR" sz="1800" dirty="0" smtClean="0"/>
              <a:t>Μείωση ισχύος 65%</a:t>
            </a:r>
          </a:p>
          <a:p>
            <a:r>
              <a:rPr lang="el-GR" sz="1800" dirty="0" smtClean="0"/>
              <a:t>Η αναμενόμενη εξοικονόμηση ενέργειας θα είναι ακόμη </a:t>
            </a:r>
            <a:r>
              <a:rPr lang="el-GR" sz="1800" dirty="0" err="1" smtClean="0"/>
              <a:t>μεγαλυτερη</a:t>
            </a:r>
            <a:endParaRPr lang="el-GR" sz="1800" dirty="0" smtClean="0"/>
          </a:p>
          <a:p>
            <a:pPr>
              <a:buFontTx/>
              <a:buChar char="-"/>
            </a:pPr>
            <a:endParaRPr lang="el-GR" sz="1800" dirty="0"/>
          </a:p>
          <a:p>
            <a:pPr marL="6858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16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6312" y="548680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800" dirty="0" smtClean="0"/>
              <a:t>Παράδειγμα εφαρμογής ΣΕΑ – Το κτίριο του ΚΑΠΕ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238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344932" cy="4824536"/>
          </a:xfrm>
        </p:spPr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el-GR" sz="3500" b="1" dirty="0" smtClean="0"/>
              <a:t>Αξιολόγηση προσφορών</a:t>
            </a:r>
          </a:p>
          <a:p>
            <a:pPr marL="68580" indent="0">
              <a:buNone/>
            </a:pPr>
            <a:endParaRPr lang="el-GR" sz="3500" b="1" dirty="0" smtClean="0"/>
          </a:p>
          <a:p>
            <a:pPr marL="68580" indent="0">
              <a:buNone/>
            </a:pPr>
            <a:r>
              <a:rPr lang="el-GR" dirty="0" smtClean="0"/>
              <a:t>Κατά </a:t>
            </a:r>
            <a:r>
              <a:rPr lang="el-GR" dirty="0"/>
              <a:t>το στάδιο της Τελικής Αξιολόγησης, υπολογίζεται η συνολική βαθμολογία των προσφορών και πραγματοποιείται η κατάταξή τους κατά φθίνουσα τάξη με βάση τον παρακάτω τύπο: </a:t>
            </a:r>
          </a:p>
          <a:p>
            <a:pPr marL="68580" indent="0">
              <a:buNone/>
            </a:pPr>
            <a:r>
              <a:rPr lang="el-GR" dirty="0"/>
              <a:t> </a:t>
            </a:r>
          </a:p>
          <a:p>
            <a:pPr marL="68580" indent="0">
              <a:buNone/>
            </a:pPr>
            <a:r>
              <a:rPr lang="pl-PL" b="1" dirty="0"/>
              <a:t>Fj= 0,</a:t>
            </a:r>
            <a:r>
              <a:rPr lang="el-GR" b="1" dirty="0"/>
              <a:t>30 </a:t>
            </a:r>
            <a:r>
              <a:rPr lang="pl-PL" b="1" dirty="0"/>
              <a:t>X Tj + O,</a:t>
            </a:r>
            <a:r>
              <a:rPr lang="el-GR" b="1" dirty="0"/>
              <a:t>60 </a:t>
            </a:r>
            <a:r>
              <a:rPr lang="pl-PL" b="1" dirty="0"/>
              <a:t>X Oj </a:t>
            </a:r>
            <a:r>
              <a:rPr lang="el-GR" b="1" dirty="0"/>
              <a:t>+ 0,10 </a:t>
            </a:r>
            <a:r>
              <a:rPr lang="en-US" b="1" dirty="0"/>
              <a:t>x </a:t>
            </a:r>
            <a:r>
              <a:rPr lang="el-GR" b="1" dirty="0"/>
              <a:t>Ν</a:t>
            </a:r>
            <a:r>
              <a:rPr lang="en-US" b="1" dirty="0"/>
              <a:t>j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 </a:t>
            </a:r>
          </a:p>
          <a:p>
            <a:pPr marL="68580" indent="0">
              <a:buNone/>
            </a:pPr>
            <a:r>
              <a:rPr lang="el-GR" dirty="0"/>
              <a:t>όπου</a:t>
            </a:r>
            <a:r>
              <a:rPr lang="pl-PL" dirty="0"/>
              <a:t> : 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 </a:t>
            </a:r>
          </a:p>
          <a:p>
            <a:pPr marL="68580" indent="0">
              <a:buNone/>
            </a:pPr>
            <a:r>
              <a:rPr lang="en-US" dirty="0" err="1" smtClean="0"/>
              <a:t>Fj</a:t>
            </a:r>
            <a:r>
              <a:rPr lang="el-GR" dirty="0" smtClean="0"/>
              <a:t>: </a:t>
            </a:r>
            <a:r>
              <a:rPr lang="el-GR" dirty="0"/>
              <a:t>η συνολική βαθμολογία της πρότασης </a:t>
            </a:r>
            <a:r>
              <a:rPr lang="en-US" dirty="0"/>
              <a:t>j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Τ</a:t>
            </a:r>
            <a:r>
              <a:rPr lang="en-US" dirty="0" smtClean="0"/>
              <a:t>j</a:t>
            </a:r>
            <a:r>
              <a:rPr lang="el-GR" dirty="0" smtClean="0"/>
              <a:t>: </a:t>
            </a:r>
            <a:r>
              <a:rPr lang="el-GR" dirty="0"/>
              <a:t>η βαθμολογία Τεχνικής Προσφοράς της πρότασης </a:t>
            </a:r>
            <a:r>
              <a:rPr lang="en-US" dirty="0"/>
              <a:t>j</a:t>
            </a:r>
            <a:r>
              <a:rPr lang="el-GR" dirty="0"/>
              <a:t> </a:t>
            </a:r>
          </a:p>
          <a:p>
            <a:pPr marL="68580" indent="0">
              <a:buNone/>
            </a:pPr>
            <a:r>
              <a:rPr lang="el-GR" dirty="0"/>
              <a:t>Ο</a:t>
            </a:r>
            <a:r>
              <a:rPr lang="en-US" dirty="0"/>
              <a:t>j </a:t>
            </a:r>
            <a:r>
              <a:rPr lang="el-GR" dirty="0" smtClean="0"/>
              <a:t>: </a:t>
            </a:r>
            <a:r>
              <a:rPr lang="el-GR" dirty="0"/>
              <a:t>η βαθμολογία του κριτηρίου της οικονομικής προσφοράς για την πρόταση j</a:t>
            </a:r>
          </a:p>
          <a:p>
            <a:pPr marL="68580" indent="0">
              <a:buNone/>
            </a:pPr>
            <a:r>
              <a:rPr lang="el-GR" dirty="0"/>
              <a:t>Ν</a:t>
            </a:r>
            <a:r>
              <a:rPr lang="en-US" dirty="0" smtClean="0"/>
              <a:t>j</a:t>
            </a:r>
            <a:r>
              <a:rPr lang="el-GR" dirty="0" smtClean="0"/>
              <a:t>: </a:t>
            </a:r>
            <a:r>
              <a:rPr lang="el-GR" dirty="0"/>
              <a:t>η βαθμολογία του κριτηρίου Ε</a:t>
            </a:r>
            <a:r>
              <a:rPr lang="en-US" dirty="0"/>
              <a:t>j </a:t>
            </a:r>
            <a:r>
              <a:rPr lang="el-GR" dirty="0"/>
              <a:t>της απλής περιόδου αποπληρωμής για την πρόταση </a:t>
            </a:r>
            <a:r>
              <a:rPr lang="en-US" dirty="0"/>
              <a:t>j</a:t>
            </a:r>
            <a:endParaRPr lang="el-GR" dirty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Όπου</a:t>
            </a:r>
            <a:r>
              <a:rPr lang="el-GR" dirty="0"/>
              <a:t>:</a:t>
            </a:r>
          </a:p>
          <a:p>
            <a:pPr marL="68580" indent="0">
              <a:buNone/>
            </a:pPr>
            <a:r>
              <a:rPr lang="en-US" dirty="0" err="1"/>
              <a:t>Nj</a:t>
            </a:r>
            <a:r>
              <a:rPr lang="el-GR" dirty="0"/>
              <a:t> = </a:t>
            </a:r>
            <a:r>
              <a:rPr lang="el-GR" b="1" dirty="0"/>
              <a:t>100+ [10*(Ε</a:t>
            </a:r>
            <a:r>
              <a:rPr lang="en-US" b="1" dirty="0"/>
              <a:t>max</a:t>
            </a:r>
            <a:r>
              <a:rPr lang="el-GR" b="1" dirty="0"/>
              <a:t> - </a:t>
            </a:r>
            <a:r>
              <a:rPr lang="en-US" b="1" dirty="0" err="1"/>
              <a:t>Ej</a:t>
            </a:r>
            <a:r>
              <a:rPr lang="el-GR" b="1" dirty="0"/>
              <a:t>) / (</a:t>
            </a:r>
            <a:r>
              <a:rPr lang="en-US" b="1" dirty="0" err="1"/>
              <a:t>Emax</a:t>
            </a:r>
            <a:r>
              <a:rPr lang="en-US" b="1" dirty="0"/>
              <a:t> </a:t>
            </a:r>
            <a:r>
              <a:rPr lang="el-GR" b="1" dirty="0"/>
              <a:t>- </a:t>
            </a:r>
            <a:r>
              <a:rPr lang="en-US" b="1" dirty="0" err="1"/>
              <a:t>Emin</a:t>
            </a:r>
            <a:r>
              <a:rPr lang="el-GR" b="1" dirty="0"/>
              <a:t>)]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όπου</a:t>
            </a:r>
            <a:r>
              <a:rPr lang="pl-PL" dirty="0"/>
              <a:t> : </a:t>
            </a:r>
            <a:endParaRPr lang="el-GR" dirty="0"/>
          </a:p>
          <a:p>
            <a:pPr marL="68580" indent="0">
              <a:buNone/>
            </a:pPr>
            <a:r>
              <a:rPr lang="pl-PL" dirty="0"/>
              <a:t> 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Ε</a:t>
            </a:r>
            <a:r>
              <a:rPr lang="en-US" dirty="0" smtClean="0"/>
              <a:t>j</a:t>
            </a:r>
            <a:r>
              <a:rPr lang="el-GR" dirty="0" smtClean="0"/>
              <a:t>: </a:t>
            </a:r>
            <a:r>
              <a:rPr lang="el-GR" dirty="0"/>
              <a:t>το κριτήριο της απλής περιόδου αποπληρωμής της πρότασης </a:t>
            </a:r>
            <a:r>
              <a:rPr lang="en-US" dirty="0"/>
              <a:t>j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Ε</a:t>
            </a:r>
            <a:r>
              <a:rPr lang="en-US" dirty="0" smtClean="0"/>
              <a:t>min</a:t>
            </a:r>
            <a:r>
              <a:rPr lang="el-GR" dirty="0" smtClean="0"/>
              <a:t>: </a:t>
            </a:r>
            <a:r>
              <a:rPr lang="el-GR" dirty="0"/>
              <a:t>η χαμηλότερη περίοδος αποπληρωμής από όλες τις προσφορές </a:t>
            </a:r>
          </a:p>
          <a:p>
            <a:pPr marL="68580" indent="0">
              <a:buNone/>
            </a:pPr>
            <a:r>
              <a:rPr lang="el-GR" dirty="0"/>
              <a:t>Ε</a:t>
            </a:r>
            <a:r>
              <a:rPr lang="en-US" dirty="0" smtClean="0"/>
              <a:t>max</a:t>
            </a:r>
            <a:r>
              <a:rPr lang="el-GR" dirty="0" smtClean="0"/>
              <a:t>: </a:t>
            </a:r>
            <a:r>
              <a:rPr lang="el-GR" dirty="0"/>
              <a:t>η υψηλότερη περίοδος αποπληρωμής από όλες τις προσφορές </a:t>
            </a:r>
          </a:p>
          <a:p>
            <a:pPr marL="68580" indent="0">
              <a:buNone/>
            </a:pPr>
            <a:r>
              <a:rPr lang="el-GR" dirty="0"/>
              <a:t>Ε</a:t>
            </a:r>
            <a:r>
              <a:rPr lang="en-US" dirty="0"/>
              <a:t>j</a:t>
            </a:r>
            <a:r>
              <a:rPr lang="el-GR" dirty="0"/>
              <a:t> = </a:t>
            </a:r>
            <a:r>
              <a:rPr lang="en-US" dirty="0" err="1"/>
              <a:t>Kj</a:t>
            </a:r>
            <a:r>
              <a:rPr lang="el-GR" dirty="0"/>
              <a:t>/(Π</a:t>
            </a:r>
            <a:r>
              <a:rPr lang="en-US" dirty="0"/>
              <a:t>j x </a:t>
            </a:r>
            <a:r>
              <a:rPr lang="el-GR" dirty="0"/>
              <a:t>24.144</a:t>
            </a:r>
            <a:r>
              <a:rPr lang="en-US" dirty="0"/>
              <a:t>kWh</a:t>
            </a:r>
            <a:r>
              <a:rPr lang="el-GR" dirty="0"/>
              <a:t>/έτος </a:t>
            </a:r>
            <a:r>
              <a:rPr lang="en-US" dirty="0"/>
              <a:t>x </a:t>
            </a:r>
            <a:r>
              <a:rPr lang="el-GR" dirty="0"/>
              <a:t>0,15€/</a:t>
            </a:r>
            <a:r>
              <a:rPr lang="en-US" dirty="0"/>
              <a:t>kWh</a:t>
            </a:r>
            <a:r>
              <a:rPr lang="el-GR" dirty="0"/>
              <a:t>)</a:t>
            </a:r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Με </a:t>
            </a:r>
            <a:r>
              <a:rPr lang="el-GR" dirty="0"/>
              <a:t>τις παραδοχές</a:t>
            </a:r>
            <a:r>
              <a:rPr lang="pl-PL" dirty="0"/>
              <a:t>: </a:t>
            </a:r>
            <a:endParaRPr lang="el-GR" dirty="0"/>
          </a:p>
          <a:p>
            <a:pPr marL="68580" indent="0">
              <a:buNone/>
            </a:pPr>
            <a:r>
              <a:rPr lang="el-GR" dirty="0"/>
              <a:t>24.144</a:t>
            </a:r>
            <a:r>
              <a:rPr lang="en-US" dirty="0"/>
              <a:t>kWh</a:t>
            </a:r>
            <a:r>
              <a:rPr lang="el-GR" dirty="0"/>
              <a:t>/ </a:t>
            </a:r>
            <a:r>
              <a:rPr lang="el-GR" dirty="0" smtClean="0"/>
              <a:t>έτος: </a:t>
            </a:r>
            <a:r>
              <a:rPr lang="el-GR" dirty="0"/>
              <a:t>η ετήσια κατανάλωση βάσης του συστήματος φωτισμού του ισογείου (βλέπε Μέρος Β, αρ. 5. «Πραγματικές μετρήσεις ηλεκτρικής κατανάλωσης»)</a:t>
            </a:r>
          </a:p>
          <a:p>
            <a:pPr marL="68580" indent="0">
              <a:buNone/>
            </a:pPr>
            <a:r>
              <a:rPr lang="el-GR" dirty="0"/>
              <a:t>0,15€/</a:t>
            </a:r>
            <a:r>
              <a:rPr lang="en-US" dirty="0"/>
              <a:t>kWh </a:t>
            </a:r>
            <a:r>
              <a:rPr lang="el-GR" dirty="0"/>
              <a:t>: η τιμή ηλεκτρικής ενέργειας (θεωρείται σταθερή καθ’ όλη τη διάρκεια της ΣΕΑ).</a:t>
            </a:r>
          </a:p>
          <a:p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Η </a:t>
            </a:r>
            <a:r>
              <a:rPr lang="el-GR" dirty="0"/>
              <a:t>αξιολόγηση των προσφορών θα στηριχθεί αποκλειστικά και μόνο στα ανωτέρω κριτήρια. </a:t>
            </a:r>
          </a:p>
          <a:p>
            <a:pPr marL="68580" indent="0">
              <a:buNone/>
            </a:pPr>
            <a:r>
              <a:rPr lang="el-GR" b="1" u="sng" dirty="0"/>
              <a:t>Αν μία προσφορά παρουσιάζει Ε</a:t>
            </a:r>
            <a:r>
              <a:rPr lang="en-US" b="1" u="sng" dirty="0"/>
              <a:t>j</a:t>
            </a:r>
            <a:r>
              <a:rPr lang="el-GR" b="1" u="sng" dirty="0"/>
              <a:t>&gt;12 έτη απορρίπτεται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17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6312" y="548680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800" dirty="0" smtClean="0"/>
              <a:t>Παράδειγμα εφαρμογής ΣΕΑ – Το κτίριο του ΚΑΠΕ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1457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852936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el-GR" dirty="0" smtClean="0"/>
              <a:t>Ευχαριστώ για την προσοχή σας!</a:t>
            </a:r>
          </a:p>
          <a:p>
            <a:pPr marL="68580" indent="0" algn="ctr">
              <a:buNone/>
            </a:pPr>
            <a:endParaRPr lang="el-GR" dirty="0"/>
          </a:p>
          <a:p>
            <a:pPr marL="68580" indent="0" algn="ctr">
              <a:buNone/>
            </a:pPr>
            <a:r>
              <a:rPr lang="el-GR" sz="1400" dirty="0" err="1" smtClean="0"/>
              <a:t>Γιακουμή</a:t>
            </a:r>
            <a:r>
              <a:rPr lang="el-GR" sz="1400" dirty="0" smtClean="0"/>
              <a:t> Αργυρώ</a:t>
            </a:r>
          </a:p>
          <a:p>
            <a:pPr marL="68580" indent="0" algn="ctr">
              <a:buNone/>
            </a:pPr>
            <a:r>
              <a:rPr lang="el-GR" sz="1400" b="1" dirty="0" smtClean="0"/>
              <a:t>Κέντρο Ανανεώσιμων Πηγών &amp; Εξοικονόμησης Ενέργειας</a:t>
            </a:r>
            <a:endParaRPr lang="el-GR" sz="1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18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08703" y="494116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agiak@cres.gr</a:t>
            </a:r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3" y="836712"/>
            <a:ext cx="1969413" cy="106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Νομοθεσία για Συμβάσεις Ενεργειακής Απόδοσης (ΣΕΑ)</a:t>
            </a:r>
          </a:p>
          <a:p>
            <a:r>
              <a:rPr lang="el-GR" dirty="0" smtClean="0"/>
              <a:t>Διαγωνιστική διαδικασία ΣΕΑ στο Δημόσιο</a:t>
            </a:r>
          </a:p>
          <a:p>
            <a:r>
              <a:rPr lang="el-GR" dirty="0" smtClean="0"/>
              <a:t>Εφαρμογή ΣΕΑ στο κτίριο του ΚΑΠΕ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4008" y="188640"/>
            <a:ext cx="1332156" cy="365125"/>
          </a:xfrm>
        </p:spPr>
        <p:txBody>
          <a:bodyPr/>
          <a:lstStyle/>
          <a:p>
            <a:fld id="{A5ABF0E0-DC70-4EF3-8413-4FDF6E328974}" type="slidenum">
              <a:rPr lang="el-GR" smtClean="0"/>
              <a:pPr/>
              <a:t>2</a:t>
            </a:fld>
            <a:r>
              <a:rPr lang="el-GR" dirty="0" smtClean="0"/>
              <a:t>/18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692696"/>
            <a:ext cx="7024744" cy="13681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dirty="0" smtClean="0"/>
              <a:t>Νομοθεσία για ΣΕΑ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5482" y="1754648"/>
            <a:ext cx="7488948" cy="3508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lvl="1" indent="0" algn="just">
              <a:buFont typeface="Wingdings 2" pitchFamily="18" charset="2"/>
              <a:buNone/>
            </a:pPr>
            <a:r>
              <a:rPr lang="el-GR" sz="1900" b="1" dirty="0" smtClean="0"/>
              <a:t>ΕΥΡΩΠΑΪΚΗ &amp; ΕΘΝΙΚΗ ΝΟΜΟΘΕΣΙΑ</a:t>
            </a:r>
          </a:p>
          <a:p>
            <a:pPr marL="68580" lvl="1" indent="0" algn="just">
              <a:buFont typeface="Wingdings 2" pitchFamily="18" charset="2"/>
              <a:buNone/>
            </a:pPr>
            <a:endParaRPr lang="el-GR" sz="1900" dirty="0" smtClean="0"/>
          </a:p>
          <a:p>
            <a:pPr marL="354330" lvl="1" indent="-285750" algn="just"/>
            <a:r>
              <a:rPr lang="el-GR" sz="1900" b="1" dirty="0" smtClean="0"/>
              <a:t>2006/32/ΕΚ: </a:t>
            </a:r>
            <a:r>
              <a:rPr lang="el-GR" sz="1900" dirty="0" smtClean="0"/>
              <a:t>Οδηγία για την ενεργειακή απόδοση κατά την τελική χρήση και τις ενεργειακές υπηρεσίες</a:t>
            </a:r>
          </a:p>
          <a:p>
            <a:pPr marL="354330" lvl="1" indent="-285750" algn="just"/>
            <a:r>
              <a:rPr lang="el-GR" sz="1900" b="1" dirty="0" smtClean="0"/>
              <a:t>Ν. 3855/2010</a:t>
            </a:r>
          </a:p>
          <a:p>
            <a:pPr marL="68580" lvl="1" indent="0" algn="just">
              <a:buFont typeface="Wingdings 2" pitchFamily="18" charset="2"/>
              <a:buNone/>
            </a:pPr>
            <a:endParaRPr lang="el-GR" sz="1900" b="1" dirty="0" smtClean="0"/>
          </a:p>
          <a:p>
            <a:pPr marL="68580" lvl="1" indent="0" algn="just">
              <a:buFont typeface="Wingdings 2" pitchFamily="18" charset="2"/>
              <a:buNone/>
            </a:pPr>
            <a:r>
              <a:rPr lang="el-GR" sz="1900" dirty="0" smtClean="0"/>
              <a:t>- Ορίζονται μεταξύ άλλων, οι Συμβάσεις Ενεργειακής Απόδοσης (ΣΕΑ) και οι Επιχειρήσεις   Ενεργειακών Υπηρεσιών (ΕΕΥ). </a:t>
            </a:r>
            <a:endParaRPr lang="en-GB" sz="1900" dirty="0" smtClean="0"/>
          </a:p>
          <a:p>
            <a:pPr marL="68580" lvl="1" indent="0" algn="just">
              <a:buFont typeface="Wingdings 2" pitchFamily="18" charset="2"/>
              <a:buNone/>
            </a:pPr>
            <a:endParaRPr lang="el-GR" sz="1900" b="1" dirty="0" smtClean="0"/>
          </a:p>
          <a:p>
            <a:pPr marL="354330" lvl="1" indent="-285750" algn="just"/>
            <a:r>
              <a:rPr lang="el-GR" sz="1900" b="1" dirty="0" smtClean="0"/>
              <a:t>2012/27/ΕΚ: </a:t>
            </a:r>
            <a:r>
              <a:rPr lang="el-GR" sz="1900" dirty="0" smtClean="0"/>
              <a:t>Οδηγία για την ενεργειακή απόδοση</a:t>
            </a:r>
          </a:p>
          <a:p>
            <a:pPr marL="354330" lvl="1" indent="-285750" algn="just"/>
            <a:r>
              <a:rPr lang="el-GR" sz="1900" b="1" dirty="0" smtClean="0"/>
              <a:t>Ν.4342/2015</a:t>
            </a:r>
          </a:p>
          <a:p>
            <a:pPr marL="354330" lvl="1" indent="-285750" algn="just"/>
            <a:endParaRPr lang="el-GR" sz="1900" dirty="0" smtClean="0"/>
          </a:p>
          <a:p>
            <a:pPr lvl="1" algn="just">
              <a:lnSpc>
                <a:spcPct val="120000"/>
              </a:lnSpc>
              <a:buFont typeface="Times New Roman" pitchFamily="18" charset="0"/>
              <a:buChar char="–"/>
            </a:pPr>
            <a:endParaRPr lang="el-GR" sz="19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21BB-059A-4D4A-BD62-7652ED884AFE}" type="slidenum">
              <a:rPr lang="el-GR" smtClean="0"/>
              <a:pPr/>
              <a:t>3</a:t>
            </a:fld>
            <a:r>
              <a:rPr lang="el-GR" dirty="0" smtClean="0"/>
              <a:t>/18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55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4653136"/>
            <a:ext cx="7704856" cy="14401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3568" y="62068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dirty="0" smtClean="0"/>
              <a:t>Νομοθεσία για ΣΕΑ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560840" cy="2808311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l-GR" sz="2300" dirty="0"/>
              <a:t>Σύμφωνα με το άρθρο 3 </a:t>
            </a:r>
            <a:r>
              <a:rPr lang="el-GR" sz="2300" dirty="0" smtClean="0"/>
              <a:t>παρ</a:t>
            </a:r>
            <a:r>
              <a:rPr lang="el-GR" sz="2300" dirty="0"/>
              <a:t>. 27 του </a:t>
            </a:r>
            <a:r>
              <a:rPr lang="el-GR" sz="2300" b="1" dirty="0"/>
              <a:t>ν. 4342/2015</a:t>
            </a:r>
            <a:r>
              <a:rPr lang="el-GR" sz="2300" dirty="0"/>
              <a:t>, Σύμβαση ενεργειακής απόδοσης (</a:t>
            </a:r>
            <a:r>
              <a:rPr lang="el-GR" sz="2300" dirty="0" smtClean="0"/>
              <a:t>ΣΕΑ) είναι </a:t>
            </a:r>
            <a:r>
              <a:rPr lang="el-GR" sz="2300" dirty="0"/>
              <a:t>η:</a:t>
            </a:r>
          </a:p>
          <a:p>
            <a:pPr marL="68580" indent="0">
              <a:buNone/>
            </a:pPr>
            <a:r>
              <a:rPr lang="el-GR" sz="2300" i="1" dirty="0"/>
              <a:t>«συμβατική συμφωνία που καταρτίζεται μεταξύ του δικαιούχου και του </a:t>
            </a:r>
            <a:r>
              <a:rPr lang="el-GR" sz="2300" i="1" dirty="0" err="1"/>
              <a:t>παρόχου</a:t>
            </a:r>
            <a:r>
              <a:rPr lang="el-GR" sz="2300" i="1" dirty="0"/>
              <a:t> </a:t>
            </a:r>
            <a:r>
              <a:rPr lang="el-GR" sz="2300" i="1" dirty="0" smtClean="0"/>
              <a:t>ενεργειακών υπηρεσιών</a:t>
            </a:r>
            <a:r>
              <a:rPr lang="el-GR" sz="2300" i="1" dirty="0"/>
              <a:t>, η οποία επαληθεύεται και παρακολουθείται καθ’ όλη τη διάρκεια ισχύος </a:t>
            </a:r>
            <a:r>
              <a:rPr lang="el-GR" sz="2300" i="1" dirty="0" smtClean="0"/>
              <a:t>της σύμβασης</a:t>
            </a:r>
            <a:r>
              <a:rPr lang="el-GR" sz="2300" i="1" dirty="0"/>
              <a:t>, στο πλαίσιο της οποίας πραγματοποιούνται πληρωμές για επενδύσεις (</a:t>
            </a:r>
            <a:r>
              <a:rPr lang="el-GR" sz="2300" i="1" dirty="0" smtClean="0"/>
              <a:t>έργο, προμήθεια </a:t>
            </a:r>
            <a:r>
              <a:rPr lang="el-GR" sz="2300" i="1" dirty="0"/>
              <a:t>ή υπηρεσία) για μέτρα βελτίωσης της ενεργειακής απόδοσης, οι οποίες </a:t>
            </a:r>
            <a:r>
              <a:rPr lang="el-GR" sz="2300" i="1" dirty="0" smtClean="0"/>
              <a:t>συνδέονται με </a:t>
            </a:r>
            <a:r>
              <a:rPr lang="el-GR" sz="2300" i="1" dirty="0"/>
              <a:t>ένα </a:t>
            </a:r>
            <a:r>
              <a:rPr lang="el-GR" sz="2300" i="1" dirty="0" err="1"/>
              <a:t>συμβατικώς</a:t>
            </a:r>
            <a:r>
              <a:rPr lang="el-GR" sz="2300" i="1" dirty="0"/>
              <a:t> συμφωνηθέν επίπεδο βελτίωσης της ενεργειακής απόδοσης ή με </a:t>
            </a:r>
            <a:r>
              <a:rPr lang="el-GR" sz="2300" i="1" dirty="0" smtClean="0"/>
              <a:t>άλλο συμφωνηθέν </a:t>
            </a:r>
            <a:r>
              <a:rPr lang="el-GR" sz="2300" i="1" dirty="0"/>
              <a:t>κριτήριο ενεργειακής απόδοσης, όπως η εξοικονόμηση χρημάτων</a:t>
            </a:r>
            <a:r>
              <a:rPr lang="el-GR" sz="2300" i="1" dirty="0" smtClean="0"/>
              <a:t>».</a:t>
            </a:r>
          </a:p>
          <a:p>
            <a:pPr marL="68580" indent="0">
              <a:buNone/>
            </a:pPr>
            <a:endParaRPr lang="el-GR" sz="2900" dirty="0" smtClean="0"/>
          </a:p>
          <a:p>
            <a:r>
              <a:rPr lang="el-GR" sz="2300" dirty="0" smtClean="0"/>
              <a:t>Τόσο </a:t>
            </a:r>
            <a:r>
              <a:rPr lang="el-GR" sz="2300" dirty="0"/>
              <a:t>με τον ν. 3855/2010 όσο και με το </a:t>
            </a:r>
            <a:r>
              <a:rPr lang="el-GR" sz="2300" dirty="0" smtClean="0"/>
              <a:t>ν. </a:t>
            </a:r>
            <a:r>
              <a:rPr lang="el-GR" sz="2300" dirty="0"/>
              <a:t>4342/2015, ΣΕΑ είναι η συμβατική </a:t>
            </a:r>
            <a:r>
              <a:rPr lang="el-GR" sz="2300" dirty="0" smtClean="0"/>
              <a:t>συμφωνία που </a:t>
            </a:r>
            <a:r>
              <a:rPr lang="el-GR" sz="2300" dirty="0"/>
              <a:t>καταρτίζεται εγγράφως μεταξύ του δικαιούχου και της ΕΕΥ με αντικείμενο την </a:t>
            </a:r>
            <a:r>
              <a:rPr lang="el-GR" sz="2300" dirty="0" smtClean="0"/>
              <a:t>εφαρμογή μέτρων </a:t>
            </a:r>
            <a:r>
              <a:rPr lang="el-GR" sz="2300" dirty="0"/>
              <a:t>βελτίωσης της ενεργειακής απόδοσης.</a:t>
            </a:r>
          </a:p>
          <a:p>
            <a:endParaRPr lang="el-GR" sz="23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4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4711469"/>
            <a:ext cx="8064968" cy="13234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dirty="0" smtClean="0"/>
          </a:p>
          <a:p>
            <a:pPr marL="6858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ΕΡΩΤΗΜΑΤΑ</a:t>
            </a:r>
          </a:p>
          <a:p>
            <a:pPr>
              <a:buClr>
                <a:schemeClr val="bg1"/>
              </a:buClr>
            </a:pPr>
            <a:r>
              <a:rPr lang="el-GR" dirty="0" smtClean="0">
                <a:solidFill>
                  <a:schemeClr val="bg1"/>
                </a:solidFill>
              </a:rPr>
              <a:t>Το </a:t>
            </a:r>
            <a:r>
              <a:rPr lang="el-GR" dirty="0">
                <a:solidFill>
                  <a:schemeClr val="bg1"/>
                </a:solidFill>
              </a:rPr>
              <a:t>νομοθετικό πλαίσιο επιτρέπει ΣΕΑ στο δημόσιο </a:t>
            </a:r>
            <a:r>
              <a:rPr lang="el-GR" dirty="0" smtClean="0">
                <a:solidFill>
                  <a:schemeClr val="bg1"/>
                </a:solidFill>
              </a:rPr>
              <a:t>τομέα;</a:t>
            </a:r>
          </a:p>
          <a:p>
            <a:pPr>
              <a:buClr>
                <a:schemeClr val="bg1"/>
              </a:buClr>
            </a:pPr>
            <a:r>
              <a:rPr lang="el-GR" dirty="0" smtClean="0">
                <a:solidFill>
                  <a:schemeClr val="bg1"/>
                </a:solidFill>
              </a:rPr>
              <a:t>Ποια </a:t>
            </a:r>
            <a:r>
              <a:rPr lang="el-GR" dirty="0">
                <a:solidFill>
                  <a:schemeClr val="bg1"/>
                </a:solidFill>
              </a:rPr>
              <a:t>διαδικασία προκήρυξης πρέπει να ακολουθηθεί;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9116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560840" cy="1143000"/>
          </a:xfrm>
        </p:spPr>
        <p:txBody>
          <a:bodyPr>
            <a:noAutofit/>
          </a:bodyPr>
          <a:lstStyle/>
          <a:p>
            <a:r>
              <a:rPr lang="el-GR" sz="3600" dirty="0"/>
              <a:t>Νομοθετικό πλαίσιο για δημόσιες συμβάσεις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45656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5</a:t>
            </a:fld>
            <a:r>
              <a:rPr lang="el-GR" dirty="0" smtClean="0"/>
              <a:t>/18</a:t>
            </a:r>
          </a:p>
          <a:p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2837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σήμερα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916832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600" b="1" dirty="0" smtClean="0">
                <a:solidFill>
                  <a:schemeClr val="accent1">
                    <a:lumMod val="75000"/>
                  </a:schemeClr>
                </a:solidFill>
              </a:rPr>
              <a:t>Εφαρμογή </a:t>
            </a:r>
            <a:r>
              <a:rPr lang="el-GR" sz="1600" b="1" dirty="0">
                <a:solidFill>
                  <a:schemeClr val="accent1">
                    <a:lumMod val="75000"/>
                  </a:schemeClr>
                </a:solidFill>
              </a:rPr>
              <a:t>ΣΕΑ στο Δημόσιο Τομέα </a:t>
            </a:r>
            <a:r>
              <a:rPr lang="el-GR" sz="1600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</a:t>
            </a:r>
            <a:r>
              <a:rPr lang="el-GR" sz="1600" b="1" dirty="0">
                <a:solidFill>
                  <a:schemeClr val="accent1">
                    <a:lumMod val="75000"/>
                  </a:schemeClr>
                </a:solidFill>
              </a:rPr>
              <a:t> προκήρυξη </a:t>
            </a:r>
            <a:r>
              <a:rPr lang="el-GR" sz="1600" b="1" dirty="0" smtClean="0">
                <a:solidFill>
                  <a:schemeClr val="accent1">
                    <a:lumMod val="75000"/>
                  </a:schemeClr>
                </a:solidFill>
              </a:rPr>
              <a:t>ΣΕΑ</a:t>
            </a:r>
            <a:endParaRPr lang="el-G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88832" cy="1143000"/>
          </a:xfrm>
        </p:spPr>
        <p:txBody>
          <a:bodyPr>
            <a:noAutofit/>
          </a:bodyPr>
          <a:lstStyle/>
          <a:p>
            <a:r>
              <a:rPr lang="el-GR" sz="3600" dirty="0"/>
              <a:t>Νομοθετικό πλαίσιο για δημόσιες συμβάσεις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7128792" cy="410445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πρόσφατη νομοθεσία περί Δημοσίων </a:t>
            </a:r>
            <a:r>
              <a:rPr lang="el-GR" dirty="0" smtClean="0"/>
              <a:t>Συμβάσεων, Νόμος 4412/2016, </a:t>
            </a:r>
            <a:r>
              <a:rPr lang="el-GR" b="1" dirty="0" smtClean="0"/>
              <a:t>δεν </a:t>
            </a:r>
            <a:r>
              <a:rPr lang="el-GR" b="1" dirty="0"/>
              <a:t>κάνει ξεχωριστή μνεία στις </a:t>
            </a:r>
            <a:r>
              <a:rPr lang="el-GR" b="1" dirty="0" smtClean="0"/>
              <a:t>Συμβάσεις Ενεργειακής Απόδοσης (ΣΕΑ)</a:t>
            </a:r>
            <a:r>
              <a:rPr lang="el-GR" dirty="0" smtClean="0"/>
              <a:t>. 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διαδικασία προκήρυξης ΣΕΑ δεν μπορεί εκ των πραγμάτων </a:t>
            </a:r>
            <a:r>
              <a:rPr lang="en-US" dirty="0" smtClean="0"/>
              <a:t> </a:t>
            </a:r>
            <a:r>
              <a:rPr lang="el-GR" dirty="0" smtClean="0"/>
              <a:t>να </a:t>
            </a:r>
            <a:r>
              <a:rPr lang="el-GR" dirty="0"/>
              <a:t>αποτελέσει μία εντελώς νέα διαδικασία. 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Χρησιμοποιούμε τα διαθέσιμα </a:t>
            </a:r>
            <a:r>
              <a:rPr lang="el-GR" dirty="0"/>
              <a:t>εργαλεία που δίνει ο Νόμος 4412/2016. </a:t>
            </a:r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b="1" dirty="0" smtClean="0"/>
              <a:t>Συνδυασμός </a:t>
            </a:r>
            <a:r>
              <a:rPr lang="el-GR" b="1" dirty="0"/>
              <a:t>στοιχείων </a:t>
            </a:r>
            <a:r>
              <a:rPr lang="el-GR" dirty="0"/>
              <a:t>ώστε να συμπεριληφθούν </a:t>
            </a:r>
            <a:r>
              <a:rPr lang="el-GR" dirty="0" smtClean="0"/>
              <a:t>στην Προκήρυξη εκείνες </a:t>
            </a:r>
            <a:r>
              <a:rPr lang="el-GR" dirty="0"/>
              <a:t>οι παράμετροι που θα καταστίσουν μία </a:t>
            </a:r>
            <a:r>
              <a:rPr lang="el-GR" dirty="0" smtClean="0"/>
              <a:t>σύμβαση </a:t>
            </a:r>
            <a:r>
              <a:rPr lang="el-GR" dirty="0" err="1" smtClean="0">
                <a:sym typeface="Wingdings" pitchFamily="2" charset="2"/>
              </a:rPr>
              <a:t></a:t>
            </a:r>
            <a:r>
              <a:rPr lang="el-GR" dirty="0" err="1" smtClean="0"/>
              <a:t>Σύμβαση</a:t>
            </a:r>
            <a:r>
              <a:rPr lang="el-GR" dirty="0" smtClean="0"/>
              <a:t> </a:t>
            </a:r>
            <a:r>
              <a:rPr lang="el-GR" dirty="0"/>
              <a:t>Ενεργειακής Απόδοσης. </a:t>
            </a:r>
            <a:endParaRPr lang="el-GR" dirty="0" smtClean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/>
              <a:t>Αυτές </a:t>
            </a:r>
            <a:r>
              <a:rPr lang="el-GR" dirty="0"/>
              <a:t>οι παράμετροι είναι κατά κύριο λόγο οι εξής</a:t>
            </a:r>
            <a:r>
              <a:rPr lang="el-GR" dirty="0" smtClean="0"/>
              <a:t>:</a:t>
            </a:r>
          </a:p>
          <a:p>
            <a:pPr marL="68580" indent="0">
              <a:buNone/>
            </a:pPr>
            <a:endParaRPr lang="el-GR" dirty="0" smtClean="0"/>
          </a:p>
          <a:p>
            <a:pPr lvl="0">
              <a:buBlip>
                <a:blip r:embed="rId2"/>
              </a:buBlip>
            </a:pPr>
            <a:r>
              <a:rPr lang="el-GR" dirty="0" smtClean="0"/>
              <a:t>Απαίτηση </a:t>
            </a:r>
            <a:r>
              <a:rPr lang="el-GR" dirty="0"/>
              <a:t>για προδιαγραφή αποτελέσματος και εγγύησης εξοικονόμησης </a:t>
            </a:r>
            <a:r>
              <a:rPr lang="el-GR" dirty="0" smtClean="0"/>
              <a:t>ενέργειας</a:t>
            </a:r>
          </a:p>
          <a:p>
            <a:pPr lvl="0">
              <a:buBlip>
                <a:blip r:embed="rId2"/>
              </a:buBlip>
            </a:pPr>
            <a:r>
              <a:rPr lang="el-GR" dirty="0" smtClean="0"/>
              <a:t>Απαίτηση </a:t>
            </a:r>
            <a:r>
              <a:rPr lang="el-GR" dirty="0"/>
              <a:t>για Πρόγραμμα μέτρησης και επαλήθευσης της εξοικονόμησης, </a:t>
            </a:r>
            <a:endParaRPr lang="el-GR" dirty="0" smtClean="0"/>
          </a:p>
          <a:p>
            <a:pPr lvl="0">
              <a:buBlip>
                <a:blip r:embed="rId2"/>
              </a:buBlip>
            </a:pPr>
            <a:r>
              <a:rPr lang="el-GR" dirty="0" smtClean="0"/>
              <a:t>Υπηρεσίες </a:t>
            </a:r>
            <a:r>
              <a:rPr lang="el-GR" dirty="0"/>
              <a:t>συντήρησης </a:t>
            </a:r>
            <a:endParaRPr lang="el-GR" dirty="0" smtClean="0"/>
          </a:p>
          <a:p>
            <a:pPr lvl="0">
              <a:buBlip>
                <a:blip r:embed="rId2"/>
              </a:buBlip>
            </a:pPr>
            <a:r>
              <a:rPr lang="el-GR" dirty="0" smtClean="0"/>
              <a:t>Τμηματική </a:t>
            </a:r>
            <a:r>
              <a:rPr lang="el-GR" dirty="0"/>
              <a:t>πληρωμή του </a:t>
            </a:r>
            <a:r>
              <a:rPr lang="el-GR" dirty="0" smtClean="0"/>
              <a:t>τιμήματος σε βάθος χρόνου. </a:t>
            </a:r>
            <a:endParaRPr lang="el-GR" dirty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6</a:t>
            </a:fld>
            <a:r>
              <a:rPr lang="el-GR" dirty="0" smtClean="0"/>
              <a:t>/18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13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024744" cy="13681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Διαγωνιστική διαδικασία για ΣΕΑ στο Δημόσιο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933056"/>
            <a:ext cx="6696744" cy="1944216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Το νομοθετικό πλαίσιο</a:t>
            </a:r>
            <a:r>
              <a:rPr lang="el-GR" b="1" dirty="0" smtClean="0"/>
              <a:t> δεν απαγορεύει την εφαρμογή ΣΕΑ στο δημόσιο, </a:t>
            </a:r>
            <a:r>
              <a:rPr lang="el-GR" dirty="0" smtClean="0"/>
              <a:t>αλλά δεν κάνει και κάποια ξεχωριστή ρύθμιση</a:t>
            </a:r>
            <a:r>
              <a:rPr lang="el-GR" b="1" dirty="0" smtClean="0"/>
              <a:t>.</a:t>
            </a:r>
          </a:p>
          <a:p>
            <a:endParaRPr lang="el-GR" b="1" dirty="0"/>
          </a:p>
          <a:p>
            <a:r>
              <a:rPr lang="el-GR" b="1" dirty="0" smtClean="0"/>
              <a:t>Πρέπει να επιλεγεί μία από τις διαθέσιμες </a:t>
            </a:r>
            <a:r>
              <a:rPr lang="el-GR" dirty="0" smtClean="0"/>
              <a:t>διαδικασίες του ν. 4412/2016:</a:t>
            </a:r>
          </a:p>
          <a:p>
            <a:pPr lvl="1"/>
            <a:r>
              <a:rPr lang="el-GR" dirty="0" smtClean="0"/>
              <a:t>Έργο, Υπηρεσία ή Προμήθεια;</a:t>
            </a:r>
          </a:p>
          <a:p>
            <a:pPr lvl="1"/>
            <a:r>
              <a:rPr lang="el-GR" dirty="0" smtClean="0"/>
              <a:t>Ανταγωνιστικός Διάλογος, Διαδικασία με διαπραγμάτευση</a:t>
            </a:r>
          </a:p>
          <a:p>
            <a:pPr lvl="1"/>
            <a:r>
              <a:rPr lang="el-GR" dirty="0" smtClean="0"/>
              <a:t>Ανοιχτή, κλειστή διαδικασία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7</a:t>
            </a:fld>
            <a:r>
              <a:rPr lang="el-GR" dirty="0" smtClean="0"/>
              <a:t>/18</a:t>
            </a:r>
            <a:endParaRPr lang="el-GR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1951597"/>
            <a:ext cx="8187272" cy="1440160"/>
            <a:chOff x="539552" y="1858498"/>
            <a:chExt cx="8187272" cy="1440160"/>
          </a:xfrm>
        </p:grpSpPr>
        <p:sp>
          <p:nvSpPr>
            <p:cNvPr id="8" name="Rectangle 7"/>
            <p:cNvSpPr/>
            <p:nvPr/>
          </p:nvSpPr>
          <p:spPr>
            <a:xfrm>
              <a:off x="539552" y="1858498"/>
              <a:ext cx="7704856" cy="144016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661856" y="1975165"/>
              <a:ext cx="8064968" cy="132349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24712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32588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517904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719072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92024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121408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6000"/>
                <a:buFont typeface="Wingdings 2" pitchFamily="18" charset="2"/>
                <a:buChar char="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8580" indent="0">
                <a:buNone/>
              </a:pPr>
              <a:r>
                <a:rPr lang="el-GR" sz="2000" b="1" dirty="0" smtClean="0">
                  <a:solidFill>
                    <a:schemeClr val="bg1"/>
                  </a:solidFill>
                </a:rPr>
                <a:t>ΕΡΩΤΗΜΑΤΑ</a:t>
              </a:r>
            </a:p>
            <a:p>
              <a:pPr>
                <a:buClr>
                  <a:schemeClr val="bg1"/>
                </a:buClr>
              </a:pPr>
              <a:r>
                <a:rPr lang="el-GR" sz="2000" dirty="0" smtClean="0">
                  <a:solidFill>
                    <a:schemeClr val="bg1"/>
                  </a:solidFill>
                </a:rPr>
                <a:t>Το </a:t>
              </a:r>
              <a:r>
                <a:rPr lang="el-GR" sz="2000" dirty="0">
                  <a:solidFill>
                    <a:schemeClr val="bg1"/>
                  </a:solidFill>
                </a:rPr>
                <a:t>νομοθετικό πλαίσιο επιτρέπει ΣΕΑ στο δημόσιο </a:t>
              </a:r>
              <a:r>
                <a:rPr lang="el-GR" sz="2000" dirty="0" smtClean="0">
                  <a:solidFill>
                    <a:schemeClr val="bg1"/>
                  </a:solidFill>
                </a:rPr>
                <a:t>τομέα;</a:t>
              </a:r>
            </a:p>
            <a:p>
              <a:pPr>
                <a:buClr>
                  <a:schemeClr val="bg1"/>
                </a:buClr>
              </a:pPr>
              <a:r>
                <a:rPr lang="el-GR" sz="2000" dirty="0" smtClean="0">
                  <a:solidFill>
                    <a:schemeClr val="bg1"/>
                  </a:solidFill>
                </a:rPr>
                <a:t>Ποια </a:t>
              </a:r>
              <a:r>
                <a:rPr lang="el-GR" sz="2000" dirty="0">
                  <a:solidFill>
                    <a:schemeClr val="bg1"/>
                  </a:solidFill>
                </a:rPr>
                <a:t>διαδικασία προκήρυξης πρέπει να ακολουθηθεί;</a:t>
              </a:r>
            </a:p>
            <a:p>
              <a:endParaRPr lang="el-GR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999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Προτεινόμενη Διαγωνιστική διαδικασία για ΣΕΑ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200916" cy="4752528"/>
          </a:xfrm>
        </p:spPr>
        <p:txBody>
          <a:bodyPr>
            <a:normAutofit fontScale="62500" lnSpcReduction="20000"/>
          </a:bodyPr>
          <a:lstStyle/>
          <a:p>
            <a:r>
              <a:rPr lang="el-GR" sz="1800" u="sng" dirty="0" smtClean="0"/>
              <a:t>Μεικτή </a:t>
            </a:r>
            <a:r>
              <a:rPr lang="el-GR" sz="1800" u="sng" dirty="0"/>
              <a:t>σύμβαση προμήθειας και </a:t>
            </a:r>
            <a:r>
              <a:rPr lang="el-GR" sz="1800" u="sng" dirty="0" smtClean="0"/>
              <a:t>υπηρεσίας</a:t>
            </a:r>
            <a:r>
              <a:rPr lang="el-GR" sz="1800" dirty="0" smtClean="0"/>
              <a:t>. </a:t>
            </a:r>
          </a:p>
          <a:p>
            <a:endParaRPr lang="el-GR" sz="1800" dirty="0"/>
          </a:p>
          <a:p>
            <a:pPr marL="6858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έργο </a:t>
            </a:r>
            <a:r>
              <a:rPr lang="el-GR" sz="1600" dirty="0" smtClean="0"/>
              <a:t>(με την έννοια του Δημόσιου έργου) ακολουθηθεί </a:t>
            </a:r>
            <a:r>
              <a:rPr lang="el-GR" sz="1600" dirty="0"/>
              <a:t>μία πολύ συγκεκριμένη διαδικασία που δεν </a:t>
            </a:r>
            <a:r>
              <a:rPr lang="el-GR" sz="1600" dirty="0" smtClean="0"/>
              <a:t>	δίνει </a:t>
            </a:r>
            <a:r>
              <a:rPr lang="el-GR" sz="1600" dirty="0"/>
              <a:t>χώρο για να συμπεριληφθούν τα χαρακτηριστικά που πρέπει </a:t>
            </a:r>
            <a:r>
              <a:rPr lang="el-GR" sz="1600" dirty="0" smtClean="0"/>
              <a:t>να </a:t>
            </a:r>
            <a:r>
              <a:rPr lang="el-GR" sz="1600" dirty="0"/>
              <a:t>έχει η ΣΕΑ</a:t>
            </a:r>
            <a:r>
              <a:rPr lang="el-GR" sz="1600" dirty="0" smtClean="0"/>
              <a:t>.</a:t>
            </a:r>
          </a:p>
          <a:p>
            <a:pPr marL="68580" indent="0">
              <a:buNone/>
            </a:pPr>
            <a:endParaRPr lang="en-US" sz="1800" dirty="0" smtClean="0"/>
          </a:p>
          <a:p>
            <a:r>
              <a:rPr lang="el-GR" sz="1800" u="sng" dirty="0" smtClean="0"/>
              <a:t>Ανοιχτή διαδικασία</a:t>
            </a:r>
            <a:r>
              <a:rPr lang="el-GR" sz="1800" dirty="0" smtClean="0"/>
              <a:t>: Για απλές περιπτώσεις (π.χ. φωτισμός). </a:t>
            </a:r>
          </a:p>
          <a:p>
            <a:endParaRPr lang="el-GR" sz="1800" dirty="0" smtClean="0"/>
          </a:p>
          <a:p>
            <a:r>
              <a:rPr lang="el-GR" sz="1800" u="sng" dirty="0" smtClean="0"/>
              <a:t>Ανταγωνιστικός Διάλογος</a:t>
            </a:r>
            <a:r>
              <a:rPr lang="el-GR" sz="1800" dirty="0" smtClean="0"/>
              <a:t>: Για πιο σύνθετα έργα όπου δεν είναι δυνατόν η Αναθέτουσα Αρχή να έχει προσδιορίσει επακριβώς την τεχνική λύση.</a:t>
            </a:r>
          </a:p>
          <a:p>
            <a:endParaRPr lang="el-GR" sz="1800" dirty="0" smtClean="0"/>
          </a:p>
          <a:p>
            <a:pPr lvl="1">
              <a:buFont typeface="Wingdings" pitchFamily="2" charset="2"/>
              <a:buChar char="ü"/>
            </a:pPr>
            <a:r>
              <a:rPr lang="el-GR" sz="1400" dirty="0"/>
              <a:t>Δίνει τη δυνατότητα να προσδιοριστούν οι βέλτιστες τεχνικές λύσεις που θα οδηγούν στη μεγαλύτερη εξοικονόμηση.</a:t>
            </a:r>
          </a:p>
          <a:p>
            <a:pPr>
              <a:buFont typeface="Wingdings" pitchFamily="2" charset="2"/>
              <a:buChar char="ü"/>
            </a:pPr>
            <a:endParaRPr lang="el-GR" sz="1600" dirty="0"/>
          </a:p>
          <a:p>
            <a:pPr lvl="1">
              <a:buFont typeface="Wingdings" pitchFamily="2" charset="2"/>
              <a:buChar char="ü"/>
            </a:pPr>
            <a:r>
              <a:rPr lang="el-GR" sz="1400" dirty="0"/>
              <a:t>Ένα από τα οφέλη της ΣΕΑ είναι ότι ο δημόσιος φορέας εκμεταλλεύεται την εμπειρία της ΕΕΥ σε τεχνικά θέματα. Όταν χρησιμοποιείται ο ανταγωνιστικός διάλογος αυτό γίνεται πράξη.</a:t>
            </a:r>
          </a:p>
          <a:p>
            <a:pPr>
              <a:buFont typeface="Wingdings" pitchFamily="2" charset="2"/>
              <a:buChar char="ü"/>
            </a:pPr>
            <a:endParaRPr lang="el-GR" sz="1600" dirty="0"/>
          </a:p>
          <a:p>
            <a:pPr lvl="1">
              <a:buFont typeface="Wingdings" pitchFamily="2" charset="2"/>
              <a:buChar char="ü"/>
            </a:pPr>
            <a:r>
              <a:rPr lang="el-GR" sz="1400" dirty="0"/>
              <a:t>Διαφορετικά η τεχνική υπηρεσία πρέπει να έχει προσδιορίσει την τεχνική λύση που θα προκηρύξει</a:t>
            </a:r>
            <a:r>
              <a:rPr lang="el-GR" sz="1000" dirty="0"/>
              <a:t>.</a:t>
            </a:r>
          </a:p>
          <a:p>
            <a:endParaRPr lang="el-GR" sz="1800" dirty="0" smtClean="0"/>
          </a:p>
          <a:p>
            <a:r>
              <a:rPr lang="el-GR" sz="1800" u="sng" dirty="0" smtClean="0"/>
              <a:t>Κριτήριο κατακύρωσης</a:t>
            </a:r>
            <a:r>
              <a:rPr lang="el-GR" sz="1800" dirty="0" smtClean="0"/>
              <a:t>: </a:t>
            </a:r>
            <a:r>
              <a:rPr lang="el-GR" sz="1800" dirty="0"/>
              <a:t>πλέον συμφέρουσα από οικονομικής άποψης προσφορά, από πλευράς βέλτιστης σχέσης ποιότητας – </a:t>
            </a:r>
            <a:r>
              <a:rPr lang="el-GR" sz="1800" dirty="0" smtClean="0"/>
              <a:t>τιμής.</a:t>
            </a:r>
          </a:p>
          <a:p>
            <a:pPr marL="68580" indent="0">
              <a:buNone/>
            </a:pPr>
            <a:endParaRPr lang="el-GR" sz="1400" dirty="0" smtClean="0"/>
          </a:p>
          <a:p>
            <a:pPr marL="68580" indent="0">
              <a:buNone/>
            </a:pPr>
            <a:r>
              <a:rPr lang="el-GR" sz="1400" dirty="0" smtClean="0"/>
              <a:t>Μπορεί </a:t>
            </a:r>
            <a:r>
              <a:rPr lang="el-GR" sz="1400" dirty="0"/>
              <a:t>να συνεκτιμηθούν παράγοντες όπως: </a:t>
            </a:r>
          </a:p>
          <a:p>
            <a:pPr>
              <a:buFontTx/>
              <a:buChar char="-"/>
            </a:pPr>
            <a:r>
              <a:rPr lang="el-GR" sz="1400" dirty="0"/>
              <a:t>ποσοστό εγγυημένης εξοικονόμησης</a:t>
            </a:r>
          </a:p>
          <a:p>
            <a:pPr>
              <a:buFontTx/>
              <a:buChar char="-"/>
            </a:pPr>
            <a:r>
              <a:rPr lang="el-GR" sz="1400" dirty="0"/>
              <a:t>επέκταση εγγύησης</a:t>
            </a:r>
          </a:p>
          <a:p>
            <a:pPr>
              <a:buFontTx/>
              <a:buChar char="-"/>
            </a:pPr>
            <a:r>
              <a:rPr lang="el-GR" sz="1400" dirty="0"/>
              <a:t>πρόγραμμα </a:t>
            </a:r>
            <a:r>
              <a:rPr lang="el-GR" sz="1400" dirty="0" smtClean="0"/>
              <a:t>συντήρησης</a:t>
            </a:r>
          </a:p>
          <a:p>
            <a:pPr>
              <a:buFontTx/>
              <a:buChar char="-"/>
            </a:pPr>
            <a:endParaRPr lang="el-GR" sz="1400" dirty="0"/>
          </a:p>
          <a:p>
            <a:r>
              <a:rPr lang="el-GR" sz="1900" u="sng" dirty="0" smtClean="0"/>
              <a:t>Σταθερές ετήσιες πληρωμές </a:t>
            </a:r>
            <a:r>
              <a:rPr lang="el-GR" sz="1900" dirty="0" smtClean="0"/>
              <a:t>για</a:t>
            </a:r>
            <a:r>
              <a:rPr lang="el-GR" sz="1900" dirty="0"/>
              <a:t> </a:t>
            </a:r>
            <a:r>
              <a:rPr lang="el-GR" sz="1900" dirty="0" smtClean="0"/>
              <a:t>όσο διαρκεί η ΣΕΑ.</a:t>
            </a:r>
          </a:p>
          <a:p>
            <a:endParaRPr lang="el-GR" sz="1900" dirty="0"/>
          </a:p>
          <a:p>
            <a:r>
              <a:rPr lang="el-GR" sz="1900" u="sng" dirty="0" smtClean="0"/>
              <a:t>Βάση Αναφοράς &amp; Μεθοδολογία Μ&amp;Ε </a:t>
            </a:r>
            <a:r>
              <a:rPr lang="el-GR" sz="1900" dirty="0" smtClean="0"/>
              <a:t>από την Αναθέτουσα Αρχή. </a:t>
            </a:r>
            <a:endParaRPr lang="el-GR" sz="1900" dirty="0"/>
          </a:p>
          <a:p>
            <a:pPr marL="68580" indent="0">
              <a:buNone/>
            </a:pPr>
            <a:endParaRPr lang="el-G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8</a:t>
            </a:fld>
            <a:r>
              <a:rPr lang="el-GR" dirty="0" smtClean="0"/>
              <a:t>/18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68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308992"/>
            <a:ext cx="7024744" cy="1143000"/>
          </a:xfrm>
        </p:spPr>
        <p:txBody>
          <a:bodyPr>
            <a:normAutofit/>
          </a:bodyPr>
          <a:lstStyle/>
          <a:p>
            <a:r>
              <a:rPr lang="el-GR" dirty="0"/>
              <a:t>Διαγωνιστική διαδικασία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73124"/>
            <a:ext cx="7344816" cy="4392488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l-GR" sz="2900" b="1" dirty="0" smtClean="0"/>
              <a:t>Μεικτή Σύμβαση Υπηρεσίας &amp; Προμήθειας</a:t>
            </a:r>
          </a:p>
          <a:p>
            <a:pPr marL="68580" indent="0">
              <a:buNone/>
            </a:pPr>
            <a:endParaRPr lang="el-GR" b="1" dirty="0" smtClean="0"/>
          </a:p>
          <a:p>
            <a:pPr marL="68580" indent="0">
              <a:buNone/>
            </a:pPr>
            <a:r>
              <a:rPr lang="el-GR" b="1" dirty="0" smtClean="0"/>
              <a:t>Η προκήρυξη έχει ως αντικείμενο:</a:t>
            </a:r>
          </a:p>
          <a:p>
            <a:pPr marL="525780" indent="-457200">
              <a:buAutoNum type="arabicPeriod"/>
            </a:pPr>
            <a:r>
              <a:rPr lang="el-GR" b="1" dirty="0" smtClean="0"/>
              <a:t>Την </a:t>
            </a:r>
            <a:r>
              <a:rPr lang="el-GR" b="1" dirty="0"/>
              <a:t>παροχή υπηρεσιών</a:t>
            </a:r>
            <a:r>
              <a:rPr lang="el-GR" dirty="0"/>
              <a:t> για τον προσδιορισμό των ενεργειακών παρεμβάσεων που θα επιφέρουν ενεργειακή αναβάθμιση </a:t>
            </a:r>
            <a:r>
              <a:rPr lang="el-GR" dirty="0" smtClean="0"/>
              <a:t>στο κτίριο ΧΧΧΧ. Συγκεκριμένα </a:t>
            </a:r>
            <a:r>
              <a:rPr lang="el-GR" dirty="0"/>
              <a:t>τη σύνταξη </a:t>
            </a:r>
            <a:r>
              <a:rPr lang="el-GR" u="sng" dirty="0"/>
              <a:t>μελέτης σκοπιμότητας</a:t>
            </a:r>
            <a:r>
              <a:rPr lang="el-GR" dirty="0"/>
              <a:t> που θα περιγράφει τόσο την υπάρχουσα κατάσταση </a:t>
            </a:r>
            <a:r>
              <a:rPr lang="el-GR" dirty="0" smtClean="0"/>
              <a:t>και </a:t>
            </a:r>
            <a:r>
              <a:rPr lang="el-GR" dirty="0"/>
              <a:t>τις υφιστάμενες καταναλώσεις όσο και τις προτεινόμενες παρεμβάσεις στους </a:t>
            </a:r>
            <a:r>
              <a:rPr lang="el-GR" dirty="0" smtClean="0"/>
              <a:t>τομείς: π.χ. Φωτισμός, Ψύξη-Θέρμανση, Αυτοματισμοί</a:t>
            </a:r>
            <a:r>
              <a:rPr lang="en-US" dirty="0" smtClean="0"/>
              <a:t>, </a:t>
            </a:r>
            <a:r>
              <a:rPr lang="el-GR" dirty="0"/>
              <a:t>προκειμένου </a:t>
            </a:r>
            <a:r>
              <a:rPr lang="el-GR" dirty="0" smtClean="0"/>
              <a:t>το κτίριο να αναβαθμιστεί </a:t>
            </a:r>
            <a:r>
              <a:rPr lang="el-GR" dirty="0"/>
              <a:t>ενεργειακά και να επιτευχθεί ποσοστό εξοικονόμησης </a:t>
            </a:r>
            <a:r>
              <a:rPr lang="el-GR" u="sng" dirty="0"/>
              <a:t>ενέργειας τουλάχιστον 30</a:t>
            </a:r>
            <a:r>
              <a:rPr lang="el-GR" u="sng" dirty="0" smtClean="0"/>
              <a:t>%.</a:t>
            </a:r>
          </a:p>
          <a:p>
            <a:pPr marL="525780" indent="-457200">
              <a:buAutoNum type="arabicPeriod"/>
            </a:pPr>
            <a:endParaRPr lang="el-GR" dirty="0" smtClean="0"/>
          </a:p>
          <a:p>
            <a:pPr marL="525780" indent="-457200">
              <a:buAutoNum type="arabicPeriod"/>
            </a:pPr>
            <a:r>
              <a:rPr lang="el-GR" b="1" dirty="0" smtClean="0"/>
              <a:t>Την προμήθεια &amp; εγκατάσταση </a:t>
            </a:r>
            <a:r>
              <a:rPr lang="el-GR" dirty="0" smtClean="0"/>
              <a:t>του απαραίτητου εξοπλισμού για την ενεργειακή αναβάθμιση του κτιρίου όπως προσδιορίστηκε στη μελέτη σκοπιμότητας</a:t>
            </a:r>
          </a:p>
          <a:p>
            <a:pPr marL="525780" indent="-457200">
              <a:buAutoNum type="arabicPeriod"/>
            </a:pPr>
            <a:r>
              <a:rPr lang="el-GR" b="1" dirty="0" smtClean="0"/>
              <a:t>Την </a:t>
            </a:r>
            <a:r>
              <a:rPr lang="el-GR" b="1" dirty="0"/>
              <a:t>παροχή υπηρεσιών για:</a:t>
            </a:r>
            <a:endParaRPr lang="el-GR" dirty="0"/>
          </a:p>
          <a:p>
            <a:pPr marL="68580" indent="0">
              <a:buNone/>
            </a:pPr>
            <a:r>
              <a:rPr lang="el-GR" dirty="0" smtClean="0"/>
              <a:t>	α</a:t>
            </a:r>
            <a:r>
              <a:rPr lang="el-GR" dirty="0"/>
              <a:t>) τη λειτουργία και συντήρηση των νέων εξοπλισμών για το </a:t>
            </a:r>
            <a:r>
              <a:rPr lang="el-GR" dirty="0" smtClean="0"/>
              <a:t>	χρόνο </a:t>
            </a:r>
            <a:r>
              <a:rPr lang="el-GR" dirty="0"/>
              <a:t>ισχύος της σύμβασης</a:t>
            </a:r>
          </a:p>
          <a:p>
            <a:pPr marL="68580" indent="0">
              <a:buNone/>
            </a:pPr>
            <a:r>
              <a:rPr lang="el-GR" dirty="0" smtClean="0"/>
              <a:t>	β</a:t>
            </a:r>
            <a:r>
              <a:rPr lang="el-GR" dirty="0"/>
              <a:t>) την εκπαίδευση του τεχνικού προσωπικού και των χρηστών του </a:t>
            </a:r>
            <a:r>
              <a:rPr lang="el-GR" dirty="0" smtClean="0"/>
              <a:t>	κτιρίου</a:t>
            </a:r>
            <a:endParaRPr lang="el-GR" dirty="0"/>
          </a:p>
          <a:p>
            <a:pPr marL="68580" indent="0">
              <a:buNone/>
            </a:pPr>
            <a:r>
              <a:rPr lang="el-GR" dirty="0" smtClean="0"/>
              <a:t>	γ</a:t>
            </a:r>
            <a:r>
              <a:rPr lang="el-GR" dirty="0"/>
              <a:t>) την μέτρηση &amp; επαλήθευση της εξοικονομούμενης ενέργειας</a:t>
            </a:r>
          </a:p>
          <a:p>
            <a:pPr marL="525780" indent="-457200">
              <a:buAutoNum type="arabicPeriod"/>
            </a:pPr>
            <a:endParaRPr lang="el-G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F0E0-DC70-4EF3-8413-4FDF6E328974}" type="slidenum">
              <a:rPr lang="el-GR" smtClean="0"/>
              <a:t>9</a:t>
            </a:fld>
            <a:r>
              <a:rPr lang="el-GR" dirty="0" smtClean="0"/>
              <a:t>/18</a:t>
            </a:r>
            <a:endParaRPr lang="el-GR" dirty="0"/>
          </a:p>
        </p:txBody>
      </p:sp>
      <p:sp>
        <p:nvSpPr>
          <p:cNvPr id="7" name="Double Brace 6"/>
          <p:cNvSpPr/>
          <p:nvPr/>
        </p:nvSpPr>
        <p:spPr>
          <a:xfrm>
            <a:off x="1115616" y="3274618"/>
            <a:ext cx="6408712" cy="559684"/>
          </a:xfrm>
          <a:prstGeom prst="bracePair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7769613" y="3385183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>
                <a:solidFill>
                  <a:schemeClr val="tx2"/>
                </a:solidFill>
              </a:rPr>
              <a:t>Προδιαγραφή </a:t>
            </a:r>
            <a:r>
              <a:rPr lang="el-GR" sz="800" dirty="0" smtClean="0">
                <a:solidFill>
                  <a:schemeClr val="tx2"/>
                </a:solidFill>
              </a:rPr>
              <a:t>αποτελέσματος</a:t>
            </a:r>
            <a:endParaRPr lang="el-GR" sz="800" dirty="0">
              <a:solidFill>
                <a:schemeClr val="tx2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589796" y="3485211"/>
            <a:ext cx="14401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93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1411</Words>
  <Application>Microsoft Office PowerPoint</Application>
  <PresentationFormat>Προβολή στην οθόνη (4:3)</PresentationFormat>
  <Paragraphs>232</Paragraphs>
  <Slides>18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Calibri</vt:lpstr>
      <vt:lpstr>Century Gothic</vt:lpstr>
      <vt:lpstr>Times New Roman</vt:lpstr>
      <vt:lpstr>Wingdings</vt:lpstr>
      <vt:lpstr>Wingdings 2</vt:lpstr>
      <vt:lpstr>Austin</vt:lpstr>
      <vt:lpstr>ΕΜΠΕΙΡΙΑ ΥΛΟΠΟΙΗΣΗΣ ΣΥΜΒΑΣΕΩΝ ΕΝΕΡΓΕΙΑΚΗΣ ΑΠΟΔΟΣΗΣ (ΣΕΑ) ΣΤΟN ΔΗΜΟΣΙΟ ΤΟΜΕΑ  ΣΤΗΝ ΕΛΛΑΔΑ</vt:lpstr>
      <vt:lpstr>Περιεχόμενα</vt:lpstr>
      <vt:lpstr>Παρουσίαση του PowerPoint</vt:lpstr>
      <vt:lpstr>Νομοθεσία για ΣΕΑ </vt:lpstr>
      <vt:lpstr>Νομοθετικό πλαίσιο για δημόσιες συμβάσεις</vt:lpstr>
      <vt:lpstr>Νομοθετικό πλαίσιο για δημόσιες συμβάσεις</vt:lpstr>
      <vt:lpstr>Διαγωνιστική διαδικασία για ΣΕΑ στο Δημόσιο </vt:lpstr>
      <vt:lpstr>Προτεινόμενη Διαγωνιστική διαδικασία για ΣΕΑ</vt:lpstr>
      <vt:lpstr>Διαγωνιστική διαδικασία</vt:lpstr>
      <vt:lpstr>Διαφορές μεταξύ ΣΕΑ &amp; τυπικής σύμβασης</vt:lpstr>
      <vt:lpstr>ΤΟ ΕΡΓΟ</vt:lpstr>
      <vt:lpstr>Παράδειγμα εφαρμογής ΣΕΑ – Το κτίριο του ΚΑΠΕ</vt:lpstr>
      <vt:lpstr>Παράδειγμα εφαρμογής ΣΕΑ – Το κτίριο του ΚΑΠΕ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cres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Υλοποίηση έργων ενεργειακής απόδοσης στο Δημόσιο τομέα, μέσω Συμβάσεων Ενεργειακής Απόδοσης (ΣΕΑ)</dc:title>
  <dc:creator>Argyro</dc:creator>
  <cp:lastModifiedBy>EVANGELIA GKLEZAKOU</cp:lastModifiedBy>
  <cp:revision>100</cp:revision>
  <dcterms:created xsi:type="dcterms:W3CDTF">2016-09-27T11:33:25Z</dcterms:created>
  <dcterms:modified xsi:type="dcterms:W3CDTF">2017-02-08T14:51:36Z</dcterms:modified>
</cp:coreProperties>
</file>