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90"/>
  </p:notesMasterIdLst>
  <p:sldIdLst>
    <p:sldId id="258" r:id="rId2"/>
    <p:sldId id="512" r:id="rId3"/>
    <p:sldId id="421" r:id="rId4"/>
    <p:sldId id="511" r:id="rId5"/>
    <p:sldId id="510" r:id="rId6"/>
    <p:sldId id="533" r:id="rId7"/>
    <p:sldId id="509" r:id="rId8"/>
    <p:sldId id="429" r:id="rId9"/>
    <p:sldId id="394" r:id="rId10"/>
    <p:sldId id="514" r:id="rId11"/>
    <p:sldId id="423" r:id="rId12"/>
    <p:sldId id="428" r:id="rId13"/>
    <p:sldId id="516" r:id="rId14"/>
    <p:sldId id="524" r:id="rId15"/>
    <p:sldId id="525" r:id="rId16"/>
    <p:sldId id="532" r:id="rId17"/>
    <p:sldId id="424" r:id="rId18"/>
    <p:sldId id="425" r:id="rId19"/>
    <p:sldId id="426" r:id="rId20"/>
    <p:sldId id="427" r:id="rId21"/>
    <p:sldId id="430" r:id="rId22"/>
    <p:sldId id="432" r:id="rId23"/>
    <p:sldId id="433" r:id="rId24"/>
    <p:sldId id="434" r:id="rId25"/>
    <p:sldId id="435" r:id="rId26"/>
    <p:sldId id="438" r:id="rId27"/>
    <p:sldId id="539" r:id="rId28"/>
    <p:sldId id="540" r:id="rId29"/>
    <p:sldId id="541" r:id="rId30"/>
    <p:sldId id="543" r:id="rId31"/>
    <p:sldId id="544" r:id="rId32"/>
    <p:sldId id="545" r:id="rId33"/>
    <p:sldId id="440" r:id="rId34"/>
    <p:sldId id="439" r:id="rId35"/>
    <p:sldId id="513" r:id="rId36"/>
    <p:sldId id="446" r:id="rId37"/>
    <p:sldId id="444" r:id="rId38"/>
    <p:sldId id="441" r:id="rId39"/>
    <p:sldId id="445" r:id="rId40"/>
    <p:sldId id="443" r:id="rId41"/>
    <p:sldId id="442" r:id="rId42"/>
    <p:sldId id="447" r:id="rId43"/>
    <p:sldId id="536" r:id="rId44"/>
    <p:sldId id="448" r:id="rId45"/>
    <p:sldId id="449" r:id="rId46"/>
    <p:sldId id="452" r:id="rId47"/>
    <p:sldId id="454" r:id="rId48"/>
    <p:sldId id="450" r:id="rId49"/>
    <p:sldId id="456" r:id="rId50"/>
    <p:sldId id="459" r:id="rId51"/>
    <p:sldId id="457" r:id="rId52"/>
    <p:sldId id="458" r:id="rId53"/>
    <p:sldId id="460" r:id="rId54"/>
    <p:sldId id="464" r:id="rId55"/>
    <p:sldId id="465" r:id="rId56"/>
    <p:sldId id="466" r:id="rId57"/>
    <p:sldId id="490" r:id="rId58"/>
    <p:sldId id="534" r:id="rId59"/>
    <p:sldId id="498" r:id="rId60"/>
    <p:sldId id="535" r:id="rId61"/>
    <p:sldId id="494" r:id="rId62"/>
    <p:sldId id="495" r:id="rId63"/>
    <p:sldId id="493" r:id="rId64"/>
    <p:sldId id="491" r:id="rId65"/>
    <p:sldId id="496" r:id="rId66"/>
    <p:sldId id="492" r:id="rId67"/>
    <p:sldId id="506" r:id="rId68"/>
    <p:sldId id="547" r:id="rId69"/>
    <p:sldId id="548" r:id="rId70"/>
    <p:sldId id="549" r:id="rId71"/>
    <p:sldId id="550" r:id="rId72"/>
    <p:sldId id="551" r:id="rId73"/>
    <p:sldId id="552" r:id="rId74"/>
    <p:sldId id="553" r:id="rId75"/>
    <p:sldId id="554" r:id="rId76"/>
    <p:sldId id="555" r:id="rId77"/>
    <p:sldId id="556" r:id="rId78"/>
    <p:sldId id="557" r:id="rId79"/>
    <p:sldId id="558" r:id="rId80"/>
    <p:sldId id="559" r:id="rId81"/>
    <p:sldId id="560" r:id="rId82"/>
    <p:sldId id="561" r:id="rId83"/>
    <p:sldId id="562" r:id="rId84"/>
    <p:sldId id="563" r:id="rId85"/>
    <p:sldId id="564" r:id="rId86"/>
    <p:sldId id="565" r:id="rId87"/>
    <p:sldId id="566" r:id="rId88"/>
    <p:sldId id="567" r:id="rId89"/>
  </p:sldIdLst>
  <p:sldSz cx="9144000" cy="6858000" type="screen4x3"/>
  <p:notesSz cx="6858000" cy="9144000"/>
  <p:custDataLst>
    <p:tags r:id="rId91"/>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19">
          <p15:clr>
            <a:srgbClr val="A4A3A4"/>
          </p15:clr>
        </p15:guide>
        <p15:guide id="3" orient="horz" pos="3702">
          <p15:clr>
            <a:srgbClr val="A4A3A4"/>
          </p15:clr>
        </p15:guide>
        <p15:guide id="4" orient="horz" pos="482">
          <p15:clr>
            <a:srgbClr val="A4A3A4"/>
          </p15:clr>
        </p15:guide>
        <p15:guide id="5" orient="horz" pos="4110">
          <p15:clr>
            <a:srgbClr val="A4A3A4"/>
          </p15:clr>
        </p15:guide>
        <p15:guide id="6" pos="2880">
          <p15:clr>
            <a:srgbClr val="A4A3A4"/>
          </p15:clr>
        </p15:guide>
        <p15:guide id="7" pos="113">
          <p15:clr>
            <a:srgbClr val="A4A3A4"/>
          </p15:clr>
        </p15:guide>
        <p15:guide id="8" pos="564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9B78"/>
    <a:srgbClr val="346E63"/>
    <a:srgbClr val="B8D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26" autoAdjust="0"/>
    <p:restoredTop sz="87572" autoAdjust="0"/>
  </p:normalViewPr>
  <p:slideViewPr>
    <p:cSldViewPr showGuides="1">
      <p:cViewPr varScale="1">
        <p:scale>
          <a:sx n="113" d="100"/>
          <a:sy n="113" d="100"/>
        </p:scale>
        <p:origin x="1788" y="84"/>
      </p:cViewPr>
      <p:guideLst>
        <p:guide orient="horz" pos="2160"/>
        <p:guide orient="horz" pos="119"/>
        <p:guide orient="horz" pos="3702"/>
        <p:guide orient="horz" pos="482"/>
        <p:guide orient="horz" pos="4110"/>
        <p:guide pos="2880"/>
        <p:guide pos="113"/>
        <p:guide pos="5647"/>
      </p:guideLst>
    </p:cSldViewPr>
  </p:slideViewPr>
  <p:notesTextViewPr>
    <p:cViewPr>
      <p:scale>
        <a:sx n="1" d="1"/>
        <a:sy n="1" d="1"/>
      </p:scale>
      <p:origin x="0" y="0"/>
    </p:cViewPr>
  </p:notesTextViewPr>
  <p:notesViewPr>
    <p:cSldViewPr>
      <p:cViewPr varScale="1">
        <p:scale>
          <a:sx n="84" d="100"/>
          <a:sy n="84" d="100"/>
        </p:scale>
        <p:origin x="-1968"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C8016D-C205-4C90-A8BD-26F19B295734}" type="doc">
      <dgm:prSet loTypeId="urn:microsoft.com/office/officeart/2005/8/layout/chevron1" loCatId="process" qsTypeId="urn:microsoft.com/office/officeart/2005/8/quickstyle/simple1" qsCatId="simple" csTypeId="urn:microsoft.com/office/officeart/2005/8/colors/accent0_3" csCatId="mainScheme" phldr="1"/>
      <dgm:spPr/>
    </dgm:pt>
    <dgm:pt modelId="{BDE58A04-579D-4977-A642-29FAC35FEB67}">
      <dgm:prSet phldrT="[Text]" custT="1"/>
      <dgm:spPr/>
      <dgm:t>
        <a:bodyPr/>
        <a:lstStyle/>
        <a:p>
          <a:r>
            <a:rPr lang="el-GR" sz="1500" b="1" noProof="0" dirty="0" smtClean="0"/>
            <a:t>Κινητική ενέργεια</a:t>
          </a:r>
          <a:endParaRPr lang="en-GB" sz="1500" b="1" noProof="0" dirty="0" smtClean="0"/>
        </a:p>
        <a:p>
          <a:r>
            <a:rPr lang="en-GB" sz="1500" noProof="0" dirty="0" smtClean="0"/>
            <a:t>(</a:t>
          </a:r>
          <a:r>
            <a:rPr lang="el-GR" sz="1500" noProof="0" dirty="0" smtClean="0"/>
            <a:t>κίνηση αέρα</a:t>
          </a:r>
          <a:r>
            <a:rPr lang="en-GB" sz="1500" noProof="0" dirty="0" smtClean="0"/>
            <a:t>)</a:t>
          </a:r>
          <a:endParaRPr lang="en-GB" sz="1500" noProof="0" dirty="0"/>
        </a:p>
      </dgm:t>
    </dgm:pt>
    <dgm:pt modelId="{3B144829-5F54-455F-99CF-211B0AFF5B38}" type="parTrans" cxnId="{E8D3D613-18DE-442D-8E8E-030AAE8D6533}">
      <dgm:prSet/>
      <dgm:spPr/>
      <dgm:t>
        <a:bodyPr/>
        <a:lstStyle/>
        <a:p>
          <a:endParaRPr lang="pt-PT"/>
        </a:p>
      </dgm:t>
    </dgm:pt>
    <dgm:pt modelId="{7CD89F3B-BE36-44A5-BDCC-66BC615B212E}" type="sibTrans" cxnId="{E8D3D613-18DE-442D-8E8E-030AAE8D6533}">
      <dgm:prSet/>
      <dgm:spPr/>
      <dgm:t>
        <a:bodyPr/>
        <a:lstStyle/>
        <a:p>
          <a:endParaRPr lang="pt-PT"/>
        </a:p>
      </dgm:t>
    </dgm:pt>
    <dgm:pt modelId="{00759E38-6596-4578-9367-6F4C1C288DCF}">
      <dgm:prSet phldrT="[Text]" custT="1"/>
      <dgm:spPr/>
      <dgm:t>
        <a:bodyPr/>
        <a:lstStyle/>
        <a:p>
          <a:r>
            <a:rPr lang="el-GR" sz="1500" b="1" noProof="0" dirty="0" smtClean="0"/>
            <a:t>Μηχανική ενέργεια</a:t>
          </a:r>
          <a:endParaRPr lang="en-GB" sz="1500" b="1" noProof="0" dirty="0" smtClean="0"/>
        </a:p>
        <a:p>
          <a:r>
            <a:rPr lang="en-GB" sz="1500" noProof="0" dirty="0" smtClean="0"/>
            <a:t>(</a:t>
          </a:r>
          <a:r>
            <a:rPr lang="el-GR" sz="1500" noProof="0" dirty="0" smtClean="0"/>
            <a:t>περιστροφή πτερυγίου</a:t>
          </a:r>
          <a:r>
            <a:rPr lang="en-GB" sz="1500" noProof="0" dirty="0" smtClean="0"/>
            <a:t>)</a:t>
          </a:r>
          <a:endParaRPr lang="en-GB" sz="1500" noProof="0" dirty="0"/>
        </a:p>
      </dgm:t>
    </dgm:pt>
    <dgm:pt modelId="{D312783F-52CA-4D37-B79F-1FF519955FFA}" type="parTrans" cxnId="{A02AA47E-B406-4327-9A2F-35C1AF12351D}">
      <dgm:prSet/>
      <dgm:spPr/>
      <dgm:t>
        <a:bodyPr/>
        <a:lstStyle/>
        <a:p>
          <a:endParaRPr lang="pt-PT"/>
        </a:p>
      </dgm:t>
    </dgm:pt>
    <dgm:pt modelId="{6CD4F349-21EF-416C-B210-42CDE000C47B}" type="sibTrans" cxnId="{A02AA47E-B406-4327-9A2F-35C1AF12351D}">
      <dgm:prSet/>
      <dgm:spPr/>
      <dgm:t>
        <a:bodyPr/>
        <a:lstStyle/>
        <a:p>
          <a:endParaRPr lang="pt-PT"/>
        </a:p>
      </dgm:t>
    </dgm:pt>
    <dgm:pt modelId="{C40F0C59-E285-4E70-BFE8-1A8A9DE11222}">
      <dgm:prSet phldrT="[Text]" custT="1"/>
      <dgm:spPr/>
      <dgm:t>
        <a:bodyPr/>
        <a:lstStyle/>
        <a:p>
          <a:pPr algn="ctr"/>
          <a:r>
            <a:rPr lang="el-GR" sz="1500" b="1" noProof="0" dirty="0" smtClean="0"/>
            <a:t>Ηλεκτρική ενέργεια</a:t>
          </a:r>
          <a:endParaRPr lang="en-GB" sz="1500" b="1" noProof="0" dirty="0"/>
        </a:p>
      </dgm:t>
    </dgm:pt>
    <dgm:pt modelId="{098F1D74-8EDE-4770-A800-8A53204E015F}" type="parTrans" cxnId="{D0B9B99F-EEED-4DBE-896A-7639CAB28A27}">
      <dgm:prSet/>
      <dgm:spPr/>
      <dgm:t>
        <a:bodyPr/>
        <a:lstStyle/>
        <a:p>
          <a:endParaRPr lang="pt-PT"/>
        </a:p>
      </dgm:t>
    </dgm:pt>
    <dgm:pt modelId="{25DCA733-8C46-4EDB-893F-ACDF655F8B6D}" type="sibTrans" cxnId="{D0B9B99F-EEED-4DBE-896A-7639CAB28A27}">
      <dgm:prSet/>
      <dgm:spPr/>
      <dgm:t>
        <a:bodyPr/>
        <a:lstStyle/>
        <a:p>
          <a:endParaRPr lang="pt-PT"/>
        </a:p>
      </dgm:t>
    </dgm:pt>
    <dgm:pt modelId="{DF0E2368-4D2F-4F91-A0E2-82F6985D32A8}" type="pres">
      <dgm:prSet presAssocID="{74C8016D-C205-4C90-A8BD-26F19B295734}" presName="Name0" presStyleCnt="0">
        <dgm:presLayoutVars>
          <dgm:dir/>
          <dgm:animLvl val="lvl"/>
          <dgm:resizeHandles val="exact"/>
        </dgm:presLayoutVars>
      </dgm:prSet>
      <dgm:spPr/>
    </dgm:pt>
    <dgm:pt modelId="{FA3804F8-31D2-4159-B7DC-E247B9E4107B}" type="pres">
      <dgm:prSet presAssocID="{BDE58A04-579D-4977-A642-29FAC35FEB67}" presName="parTxOnly" presStyleLbl="node1" presStyleIdx="0" presStyleCnt="3" custScaleY="135093">
        <dgm:presLayoutVars>
          <dgm:chMax val="0"/>
          <dgm:chPref val="0"/>
          <dgm:bulletEnabled val="1"/>
        </dgm:presLayoutVars>
      </dgm:prSet>
      <dgm:spPr/>
      <dgm:t>
        <a:bodyPr/>
        <a:lstStyle/>
        <a:p>
          <a:endParaRPr lang="pt-PT"/>
        </a:p>
      </dgm:t>
    </dgm:pt>
    <dgm:pt modelId="{72DCF65C-0A51-4AE1-9950-5810E9066492}" type="pres">
      <dgm:prSet presAssocID="{7CD89F3B-BE36-44A5-BDCC-66BC615B212E}" presName="parTxOnlySpace" presStyleCnt="0"/>
      <dgm:spPr/>
    </dgm:pt>
    <dgm:pt modelId="{7224F9B7-99A1-457A-9CFF-A258EE11E801}" type="pres">
      <dgm:prSet presAssocID="{00759E38-6596-4578-9367-6F4C1C288DCF}" presName="parTxOnly" presStyleLbl="node1" presStyleIdx="1" presStyleCnt="3" custScaleY="135093">
        <dgm:presLayoutVars>
          <dgm:chMax val="0"/>
          <dgm:chPref val="0"/>
          <dgm:bulletEnabled val="1"/>
        </dgm:presLayoutVars>
      </dgm:prSet>
      <dgm:spPr/>
      <dgm:t>
        <a:bodyPr/>
        <a:lstStyle/>
        <a:p>
          <a:endParaRPr lang="pt-PT"/>
        </a:p>
      </dgm:t>
    </dgm:pt>
    <dgm:pt modelId="{B9EFBAD0-44B1-4687-BF3B-A5CF1A3FBE17}" type="pres">
      <dgm:prSet presAssocID="{6CD4F349-21EF-416C-B210-42CDE000C47B}" presName="parTxOnlySpace" presStyleCnt="0"/>
      <dgm:spPr/>
    </dgm:pt>
    <dgm:pt modelId="{FEB187FA-77F9-463E-8F5F-0E197D122ECA}" type="pres">
      <dgm:prSet presAssocID="{C40F0C59-E285-4E70-BFE8-1A8A9DE11222}" presName="parTxOnly" presStyleLbl="node1" presStyleIdx="2" presStyleCnt="3" custScaleY="135093">
        <dgm:presLayoutVars>
          <dgm:chMax val="0"/>
          <dgm:chPref val="0"/>
          <dgm:bulletEnabled val="1"/>
        </dgm:presLayoutVars>
      </dgm:prSet>
      <dgm:spPr/>
      <dgm:t>
        <a:bodyPr/>
        <a:lstStyle/>
        <a:p>
          <a:endParaRPr lang="pt-PT"/>
        </a:p>
      </dgm:t>
    </dgm:pt>
  </dgm:ptLst>
  <dgm:cxnLst>
    <dgm:cxn modelId="{88A56CA8-A602-44A8-91BD-461C803A49DB}" type="presOf" srcId="{C40F0C59-E285-4E70-BFE8-1A8A9DE11222}" destId="{FEB187FA-77F9-463E-8F5F-0E197D122ECA}" srcOrd="0" destOrd="0" presId="urn:microsoft.com/office/officeart/2005/8/layout/chevron1"/>
    <dgm:cxn modelId="{7A806A92-FF73-4451-ADB8-D8714FD3A53D}" type="presOf" srcId="{00759E38-6596-4578-9367-6F4C1C288DCF}" destId="{7224F9B7-99A1-457A-9CFF-A258EE11E801}" srcOrd="0" destOrd="0" presId="urn:microsoft.com/office/officeart/2005/8/layout/chevron1"/>
    <dgm:cxn modelId="{D0B9B99F-EEED-4DBE-896A-7639CAB28A27}" srcId="{74C8016D-C205-4C90-A8BD-26F19B295734}" destId="{C40F0C59-E285-4E70-BFE8-1A8A9DE11222}" srcOrd="2" destOrd="0" parTransId="{098F1D74-8EDE-4770-A800-8A53204E015F}" sibTransId="{25DCA733-8C46-4EDB-893F-ACDF655F8B6D}"/>
    <dgm:cxn modelId="{5CF85A8D-FF5F-47AE-BBBC-7402E626290A}" type="presOf" srcId="{BDE58A04-579D-4977-A642-29FAC35FEB67}" destId="{FA3804F8-31D2-4159-B7DC-E247B9E4107B}" srcOrd="0" destOrd="0" presId="urn:microsoft.com/office/officeart/2005/8/layout/chevron1"/>
    <dgm:cxn modelId="{A02AA47E-B406-4327-9A2F-35C1AF12351D}" srcId="{74C8016D-C205-4C90-A8BD-26F19B295734}" destId="{00759E38-6596-4578-9367-6F4C1C288DCF}" srcOrd="1" destOrd="0" parTransId="{D312783F-52CA-4D37-B79F-1FF519955FFA}" sibTransId="{6CD4F349-21EF-416C-B210-42CDE000C47B}"/>
    <dgm:cxn modelId="{E8D3D613-18DE-442D-8E8E-030AAE8D6533}" srcId="{74C8016D-C205-4C90-A8BD-26F19B295734}" destId="{BDE58A04-579D-4977-A642-29FAC35FEB67}" srcOrd="0" destOrd="0" parTransId="{3B144829-5F54-455F-99CF-211B0AFF5B38}" sibTransId="{7CD89F3B-BE36-44A5-BDCC-66BC615B212E}"/>
    <dgm:cxn modelId="{185C25ED-6BEB-4804-B87B-27CE78C6C35B}" type="presOf" srcId="{74C8016D-C205-4C90-A8BD-26F19B295734}" destId="{DF0E2368-4D2F-4F91-A0E2-82F6985D32A8}" srcOrd="0" destOrd="0" presId="urn:microsoft.com/office/officeart/2005/8/layout/chevron1"/>
    <dgm:cxn modelId="{B4A7DA13-500D-427C-A955-850B827BE8C7}" type="presParOf" srcId="{DF0E2368-4D2F-4F91-A0E2-82F6985D32A8}" destId="{FA3804F8-31D2-4159-B7DC-E247B9E4107B}" srcOrd="0" destOrd="0" presId="urn:microsoft.com/office/officeart/2005/8/layout/chevron1"/>
    <dgm:cxn modelId="{49784A6D-DB97-456C-BA0F-4AD42C939A61}" type="presParOf" srcId="{DF0E2368-4D2F-4F91-A0E2-82F6985D32A8}" destId="{72DCF65C-0A51-4AE1-9950-5810E9066492}" srcOrd="1" destOrd="0" presId="urn:microsoft.com/office/officeart/2005/8/layout/chevron1"/>
    <dgm:cxn modelId="{8460167F-2353-4F7C-A98F-A413C26DB2AC}" type="presParOf" srcId="{DF0E2368-4D2F-4F91-A0E2-82F6985D32A8}" destId="{7224F9B7-99A1-457A-9CFF-A258EE11E801}" srcOrd="2" destOrd="0" presId="urn:microsoft.com/office/officeart/2005/8/layout/chevron1"/>
    <dgm:cxn modelId="{91E6F738-D77F-448B-B317-7908CB52C0A2}" type="presParOf" srcId="{DF0E2368-4D2F-4F91-A0E2-82F6985D32A8}" destId="{B9EFBAD0-44B1-4687-BF3B-A5CF1A3FBE17}" srcOrd="3" destOrd="0" presId="urn:microsoft.com/office/officeart/2005/8/layout/chevron1"/>
    <dgm:cxn modelId="{C58033F8-B7CC-43CE-BCBC-9352D7C9E15A}" type="presParOf" srcId="{DF0E2368-4D2F-4F91-A0E2-82F6985D32A8}" destId="{FEB187FA-77F9-463E-8F5F-0E197D122ECA}"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CB9226-46B4-4B51-85BE-2BA22AD1B566}" type="datetimeFigureOut">
              <a:rPr lang="es-ES" smtClean="0"/>
              <a:t>10/02/2017</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DE68D4-208D-4DF9-B049-C70018DA3A78}" type="slidenum">
              <a:rPr lang="es-ES" smtClean="0"/>
              <a:t>‹#›</a:t>
            </a:fld>
            <a:endParaRPr lang="es-ES" dirty="0"/>
          </a:p>
        </p:txBody>
      </p:sp>
    </p:spTree>
    <p:extLst>
      <p:ext uri="{BB962C8B-B14F-4D97-AF65-F5344CB8AC3E}">
        <p14:creationId xmlns:p14="http://schemas.microsoft.com/office/powerpoint/2010/main" val="46513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ADE68D4-208D-4DF9-B049-C70018DA3A78}" type="slidenum">
              <a:rPr lang="es-ES" smtClean="0"/>
              <a:t>1</a:t>
            </a:fld>
            <a:endParaRPr lang="es-ES" dirty="0"/>
          </a:p>
        </p:txBody>
      </p:sp>
    </p:spTree>
    <p:extLst>
      <p:ext uri="{BB962C8B-B14F-4D97-AF65-F5344CB8AC3E}">
        <p14:creationId xmlns:p14="http://schemas.microsoft.com/office/powerpoint/2010/main" val="660517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a:t>
            </a:fld>
            <a:endParaRPr lang="es-ES" dirty="0"/>
          </a:p>
        </p:txBody>
      </p:sp>
    </p:spTree>
    <p:extLst>
      <p:ext uri="{BB962C8B-B14F-4D97-AF65-F5344CB8AC3E}">
        <p14:creationId xmlns:p14="http://schemas.microsoft.com/office/powerpoint/2010/main" val="1547089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Όταν  τα  φωτόνια</a:t>
            </a:r>
            <a:r>
              <a:rPr lang="el-GR" baseline="0" dirty="0" smtClean="0"/>
              <a:t> του ήλιου </a:t>
            </a:r>
            <a:r>
              <a:rPr lang="el-GR" dirty="0" smtClean="0"/>
              <a:t>προσκρούσουν  σε  ένα </a:t>
            </a:r>
            <a:r>
              <a:rPr lang="el-GR" baseline="0" dirty="0" smtClean="0"/>
              <a:t> </a:t>
            </a:r>
            <a:r>
              <a:rPr lang="el-GR" dirty="0" smtClean="0"/>
              <a:t>φωτοβολταϊκό πάνελ</a:t>
            </a:r>
            <a:r>
              <a:rPr lang="el-GR" baseline="0" dirty="0" smtClean="0"/>
              <a:t>  αναγκάζουν </a:t>
            </a:r>
            <a:r>
              <a:rPr lang="el-GR" sz="1200" kern="1200" dirty="0" smtClean="0">
                <a:solidFill>
                  <a:schemeClr val="tx1"/>
                </a:solidFill>
                <a:effectLst/>
                <a:latin typeface="+mn-lt"/>
                <a:ea typeface="+mn-ea"/>
                <a:cs typeface="+mn-cs"/>
              </a:rPr>
              <a:t>τα ηλεκτρόνια του φωτοβολταϊκού να μετακινηθούν  παράγοντας</a:t>
            </a:r>
            <a:r>
              <a:rPr lang="el-GR" sz="1200" kern="1200" baseline="0" dirty="0" smtClean="0">
                <a:solidFill>
                  <a:schemeClr val="tx1"/>
                </a:solidFill>
                <a:effectLst/>
                <a:latin typeface="+mn-lt"/>
                <a:ea typeface="+mn-ea"/>
                <a:cs typeface="+mn-cs"/>
              </a:rPr>
              <a:t> έτσι ηλεκτρικό ρεύμα. </a:t>
            </a:r>
          </a:p>
          <a:p>
            <a:r>
              <a:rPr lang="el-GR" sz="1200" b="1" kern="1200" dirty="0" smtClean="0">
                <a:solidFill>
                  <a:schemeClr val="tx1"/>
                </a:solidFill>
                <a:effectLst/>
                <a:latin typeface="+mn-lt"/>
                <a:ea typeface="+mn-ea"/>
                <a:cs typeface="+mn-cs"/>
              </a:rPr>
              <a:t>Φωτοβολταϊκό φαινόμενο </a:t>
            </a:r>
            <a:r>
              <a:rPr lang="el-GR" sz="1200" kern="1200" dirty="0" smtClean="0">
                <a:solidFill>
                  <a:schemeClr val="tx1"/>
                </a:solidFill>
                <a:effectLst/>
                <a:latin typeface="+mn-lt"/>
                <a:ea typeface="+mn-ea"/>
                <a:cs typeface="+mn-cs"/>
              </a:rPr>
              <a:t>ονομάζεται η άμεση μετατροπή της ηλιακής ακτινοβολίας σε ηλεκτρική τάση. </a:t>
            </a:r>
          </a:p>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a:t>
            </a:fld>
            <a:endParaRPr lang="es-ES" dirty="0"/>
          </a:p>
        </p:txBody>
      </p:sp>
    </p:spTree>
    <p:extLst>
      <p:ext uri="{BB962C8B-B14F-4D97-AF65-F5344CB8AC3E}">
        <p14:creationId xmlns:p14="http://schemas.microsoft.com/office/powerpoint/2010/main" val="531353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a:t>
            </a:fld>
            <a:endParaRPr lang="es-ES" dirty="0"/>
          </a:p>
        </p:txBody>
      </p:sp>
    </p:spTree>
    <p:extLst>
      <p:ext uri="{BB962C8B-B14F-4D97-AF65-F5344CB8AC3E}">
        <p14:creationId xmlns:p14="http://schemas.microsoft.com/office/powerpoint/2010/main" val="82726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a:t>
            </a:fld>
            <a:endParaRPr lang="es-ES" dirty="0"/>
          </a:p>
        </p:txBody>
      </p:sp>
    </p:spTree>
    <p:extLst>
      <p:ext uri="{BB962C8B-B14F-4D97-AF65-F5344CB8AC3E}">
        <p14:creationId xmlns:p14="http://schemas.microsoft.com/office/powerpoint/2010/main" val="3563409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Η τεχνολογία των </a:t>
            </a:r>
            <a:r>
              <a:rPr lang="el-GR" b="1" dirty="0" smtClean="0"/>
              <a:t>συγκεντρωτικών φωτοβολταϊκών </a:t>
            </a:r>
            <a:r>
              <a:rPr lang="el-GR" dirty="0" smtClean="0"/>
              <a:t>πάνελ βασίζεται στη συγκέντρωση της ηλιακής ακτινοβολίας με κάτοπτρα και φακούς και αυξάνει την απόδοση</a:t>
            </a:r>
            <a:r>
              <a:rPr lang="el-GR" baseline="0" dirty="0" smtClean="0"/>
              <a:t> τους</a:t>
            </a:r>
            <a:r>
              <a:rPr lang="el-GR" dirty="0" smtClean="0"/>
              <a:t> σε σύγκριση με τα συμβατικά πάνελ.</a:t>
            </a:r>
            <a:r>
              <a:rPr lang="el-GR" baseline="0" dirty="0" smtClean="0"/>
              <a:t> Το πολύ υψηλό κόστος αυτών των συστημάτων </a:t>
            </a:r>
            <a:r>
              <a:rPr lang="el-GR" dirty="0" smtClean="0"/>
              <a:t>αντισταθμίζει</a:t>
            </a:r>
            <a:r>
              <a:rPr lang="el-GR" baseline="0" dirty="0" smtClean="0"/>
              <a:t> την μεγάλη απόδοση τους η οποία μπορεί να φτάσει και στο 36%.</a:t>
            </a:r>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a:t>
            </a:fld>
            <a:endParaRPr lang="es-ES" dirty="0"/>
          </a:p>
        </p:txBody>
      </p:sp>
    </p:spTree>
    <p:extLst>
      <p:ext uri="{BB962C8B-B14F-4D97-AF65-F5344CB8AC3E}">
        <p14:creationId xmlns:p14="http://schemas.microsoft.com/office/powerpoint/2010/main" val="1632885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baseline="0" dirty="0" smtClean="0"/>
              <a:t>Πλεονεκτήματα</a:t>
            </a:r>
            <a:r>
              <a:rPr lang="en-US" sz="1200" baseline="0" dirty="0" smtClean="0"/>
              <a:t>: </a:t>
            </a:r>
            <a:r>
              <a:rPr lang="el-GR" sz="1200" baseline="0" dirty="0" smtClean="0"/>
              <a:t>Υψηλή απόδοση – Ανθεκτικά σε υψηλές θερμοκρασίες</a:t>
            </a:r>
            <a:endParaRPr lang="pt-PT" dirty="0" smtClean="0"/>
          </a:p>
          <a:p>
            <a:r>
              <a:rPr lang="el-GR" dirty="0" smtClean="0"/>
              <a:t>Κάποια Μειονεκτήματα</a:t>
            </a:r>
            <a:r>
              <a:rPr lang="en-US" dirty="0" smtClean="0"/>
              <a:t>: </a:t>
            </a:r>
            <a:r>
              <a:rPr lang="el-GR" dirty="0" smtClean="0"/>
              <a:t>απαιτούν</a:t>
            </a:r>
            <a:r>
              <a:rPr lang="el-GR" baseline="0" dirty="0" smtClean="0"/>
              <a:t> </a:t>
            </a:r>
            <a:r>
              <a:rPr lang="el-GR" sz="1200" dirty="0" smtClean="0"/>
              <a:t>Άμεσο ηλιακό φως αντί για διάχυτο</a:t>
            </a:r>
          </a:p>
          <a:p>
            <a:r>
              <a:rPr lang="el-GR" sz="1200" dirty="0" smtClean="0"/>
              <a:t>	                </a:t>
            </a:r>
            <a:r>
              <a:rPr lang="el-GR" dirty="0" smtClean="0"/>
              <a:t>απαιτούν</a:t>
            </a:r>
            <a:r>
              <a:rPr lang="el-GR" baseline="0" dirty="0" smtClean="0"/>
              <a:t> </a:t>
            </a:r>
            <a:r>
              <a:rPr lang="el-GR" altLang="pt-PT" sz="1200" dirty="0" smtClean="0"/>
              <a:t>Συστήματα παρακολούθησης της</a:t>
            </a:r>
            <a:r>
              <a:rPr lang="el-GR" altLang="pt-PT" sz="1200" baseline="0" dirty="0" smtClean="0"/>
              <a:t> τροχιάς </a:t>
            </a:r>
            <a:r>
              <a:rPr lang="el-GR" altLang="pt-PT" sz="1200" dirty="0" smtClean="0"/>
              <a:t>του ήλιου - </a:t>
            </a:r>
            <a:r>
              <a:rPr lang="el-GR" sz="1200" dirty="0" smtClean="0"/>
              <a:t>Υψηλό</a:t>
            </a:r>
            <a:r>
              <a:rPr lang="el-GR" sz="1200" baseline="0" dirty="0" smtClean="0"/>
              <a:t> κόστος</a:t>
            </a:r>
          </a:p>
          <a:p>
            <a:r>
              <a:rPr lang="el-GR" sz="1200" baseline="0" dirty="0" smtClean="0"/>
              <a:t>	                Έλλειψη  δυνατότητας  εφαρμογής  τους  σε  μικρότερου  βεληνεκούς  εγκαταστάσεις (π.χ. στέγες). </a:t>
            </a:r>
            <a:endParaRPr lang="en-US" sz="1200" baseline="0" dirty="0" smtClean="0"/>
          </a:p>
        </p:txBody>
      </p:sp>
      <p:sp>
        <p:nvSpPr>
          <p:cNvPr id="4" name="Slide Number Placeholder 3"/>
          <p:cNvSpPr>
            <a:spLocks noGrp="1"/>
          </p:cNvSpPr>
          <p:nvPr>
            <p:ph type="sldNum" sz="quarter" idx="10"/>
          </p:nvPr>
        </p:nvSpPr>
        <p:spPr/>
        <p:txBody>
          <a:bodyPr/>
          <a:lstStyle/>
          <a:p>
            <a:fld id="{EADE68D4-208D-4DF9-B049-C70018DA3A78}" type="slidenum">
              <a:rPr lang="es-ES" smtClean="0"/>
              <a:t>15</a:t>
            </a:fld>
            <a:endParaRPr lang="es-ES" dirty="0"/>
          </a:p>
        </p:txBody>
      </p:sp>
    </p:spTree>
    <p:extLst>
      <p:ext uri="{BB962C8B-B14F-4D97-AF65-F5344CB8AC3E}">
        <p14:creationId xmlns:p14="http://schemas.microsoft.com/office/powerpoint/2010/main" val="1578279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a:t>
            </a:fld>
            <a:endParaRPr lang="es-ES" dirty="0"/>
          </a:p>
        </p:txBody>
      </p:sp>
    </p:spTree>
    <p:extLst>
      <p:ext uri="{BB962C8B-B14F-4D97-AF65-F5344CB8AC3E}">
        <p14:creationId xmlns:p14="http://schemas.microsoft.com/office/powerpoint/2010/main" val="3472622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a:t>
            </a:fld>
            <a:endParaRPr lang="es-ES" dirty="0"/>
          </a:p>
        </p:txBody>
      </p:sp>
    </p:spTree>
    <p:extLst>
      <p:ext uri="{BB962C8B-B14F-4D97-AF65-F5344CB8AC3E}">
        <p14:creationId xmlns:p14="http://schemas.microsoft.com/office/powerpoint/2010/main" val="3478746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a:t>
            </a:fld>
            <a:endParaRPr lang="es-ES" dirty="0"/>
          </a:p>
        </p:txBody>
      </p:sp>
    </p:spTree>
    <p:extLst>
      <p:ext uri="{BB962C8B-B14F-4D97-AF65-F5344CB8AC3E}">
        <p14:creationId xmlns:p14="http://schemas.microsoft.com/office/powerpoint/2010/main" val="2249873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a:t>
            </a:fld>
            <a:endParaRPr lang="es-ES" dirty="0"/>
          </a:p>
        </p:txBody>
      </p:sp>
    </p:spTree>
    <p:extLst>
      <p:ext uri="{BB962C8B-B14F-4D97-AF65-F5344CB8AC3E}">
        <p14:creationId xmlns:p14="http://schemas.microsoft.com/office/powerpoint/2010/main" val="3033479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a:t>
            </a:fld>
            <a:endParaRPr lang="es-ES" dirty="0"/>
          </a:p>
        </p:txBody>
      </p:sp>
    </p:spTree>
    <p:extLst>
      <p:ext uri="{BB962C8B-B14F-4D97-AF65-F5344CB8AC3E}">
        <p14:creationId xmlns:p14="http://schemas.microsoft.com/office/powerpoint/2010/main" val="4033518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a:t>
            </a:fld>
            <a:endParaRPr lang="es-ES" dirty="0"/>
          </a:p>
        </p:txBody>
      </p:sp>
    </p:spTree>
    <p:extLst>
      <p:ext uri="{BB962C8B-B14F-4D97-AF65-F5344CB8AC3E}">
        <p14:creationId xmlns:p14="http://schemas.microsoft.com/office/powerpoint/2010/main" val="1271801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Σύστημα βεβιασμένης κυκλοφορίας με κυκλοφορητή</a:t>
            </a:r>
            <a:r>
              <a:rPr lang="el-GR" b="1" baseline="0" dirty="0" smtClean="0"/>
              <a:t> αντλία</a:t>
            </a:r>
            <a:r>
              <a:rPr lang="el-GR" b="1" dirty="0" smtClean="0"/>
              <a:t> –</a:t>
            </a:r>
            <a:r>
              <a:rPr lang="el-GR" b="1" baseline="0" dirty="0" smtClean="0"/>
              <a:t> Φυσικής κυκλοφορίας</a:t>
            </a:r>
            <a:r>
              <a:rPr lang="el-GR" b="0" baseline="0" dirty="0" smtClean="0"/>
              <a:t> με</a:t>
            </a:r>
            <a:r>
              <a:rPr lang="el-GR" dirty="0" smtClean="0"/>
              <a:t> συνεχής ροή του θερμαινόμενου μέσου, από το θερμότερο σημείο (ηλιακοί συλλέκτες) προς το ψυχρότερο (δεξαμενή νερού)</a:t>
            </a:r>
            <a:endParaRPr lang="pt-PT" b="1" dirty="0"/>
          </a:p>
        </p:txBody>
      </p:sp>
      <p:sp>
        <p:nvSpPr>
          <p:cNvPr id="4" name="Slide Number Placeholder 3"/>
          <p:cNvSpPr>
            <a:spLocks noGrp="1"/>
          </p:cNvSpPr>
          <p:nvPr>
            <p:ph type="sldNum" sz="quarter" idx="10"/>
          </p:nvPr>
        </p:nvSpPr>
        <p:spPr/>
        <p:txBody>
          <a:bodyPr/>
          <a:lstStyle/>
          <a:p>
            <a:fld id="{EADE68D4-208D-4DF9-B049-C70018DA3A78}" type="slidenum">
              <a:rPr lang="es-ES" smtClean="0"/>
              <a:t>21</a:t>
            </a:fld>
            <a:endParaRPr lang="es-ES" dirty="0"/>
          </a:p>
        </p:txBody>
      </p:sp>
    </p:spTree>
    <p:extLst>
      <p:ext uri="{BB962C8B-B14F-4D97-AF65-F5344CB8AC3E}">
        <p14:creationId xmlns:p14="http://schemas.microsoft.com/office/powerpoint/2010/main" val="1526543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22</a:t>
            </a:fld>
            <a:endParaRPr lang="es-ES" dirty="0"/>
          </a:p>
        </p:txBody>
      </p:sp>
    </p:spTree>
    <p:extLst>
      <p:ext uri="{BB962C8B-B14F-4D97-AF65-F5344CB8AC3E}">
        <p14:creationId xmlns:p14="http://schemas.microsoft.com/office/powerpoint/2010/main" val="3131987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23</a:t>
            </a:fld>
            <a:endParaRPr lang="es-ES" dirty="0"/>
          </a:p>
        </p:txBody>
      </p:sp>
    </p:spTree>
    <p:extLst>
      <p:ext uri="{BB962C8B-B14F-4D97-AF65-F5344CB8AC3E}">
        <p14:creationId xmlns:p14="http://schemas.microsoft.com/office/powerpoint/2010/main" val="1580937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24</a:t>
            </a:fld>
            <a:endParaRPr lang="es-ES" dirty="0"/>
          </a:p>
        </p:txBody>
      </p:sp>
    </p:spTree>
    <p:extLst>
      <p:ext uri="{BB962C8B-B14F-4D97-AF65-F5344CB8AC3E}">
        <p14:creationId xmlns:p14="http://schemas.microsoft.com/office/powerpoint/2010/main" val="2909094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25</a:t>
            </a:fld>
            <a:endParaRPr lang="es-ES" dirty="0"/>
          </a:p>
        </p:txBody>
      </p:sp>
    </p:spTree>
    <p:extLst>
      <p:ext uri="{BB962C8B-B14F-4D97-AF65-F5344CB8AC3E}">
        <p14:creationId xmlns:p14="http://schemas.microsoft.com/office/powerpoint/2010/main" val="1006983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26</a:t>
            </a:fld>
            <a:endParaRPr lang="es-ES" dirty="0"/>
          </a:p>
        </p:txBody>
      </p:sp>
    </p:spTree>
    <p:extLst>
      <p:ext uri="{BB962C8B-B14F-4D97-AF65-F5344CB8AC3E}">
        <p14:creationId xmlns:p14="http://schemas.microsoft.com/office/powerpoint/2010/main" val="3837387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27</a:t>
            </a:fld>
            <a:endParaRPr lang="es-ES" dirty="0"/>
          </a:p>
        </p:txBody>
      </p:sp>
    </p:spTree>
    <p:extLst>
      <p:ext uri="{BB962C8B-B14F-4D97-AF65-F5344CB8AC3E}">
        <p14:creationId xmlns:p14="http://schemas.microsoft.com/office/powerpoint/2010/main" val="1452606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28</a:t>
            </a:fld>
            <a:endParaRPr lang="es-ES" dirty="0"/>
          </a:p>
        </p:txBody>
      </p:sp>
    </p:spTree>
    <p:extLst>
      <p:ext uri="{BB962C8B-B14F-4D97-AF65-F5344CB8AC3E}">
        <p14:creationId xmlns:p14="http://schemas.microsoft.com/office/powerpoint/2010/main" val="3089927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29</a:t>
            </a:fld>
            <a:endParaRPr lang="es-ES" dirty="0"/>
          </a:p>
        </p:txBody>
      </p:sp>
    </p:spTree>
    <p:extLst>
      <p:ext uri="{BB962C8B-B14F-4D97-AF65-F5344CB8AC3E}">
        <p14:creationId xmlns:p14="http://schemas.microsoft.com/office/powerpoint/2010/main" val="3605896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a:t>
            </a:fld>
            <a:endParaRPr lang="es-ES" dirty="0"/>
          </a:p>
        </p:txBody>
      </p:sp>
    </p:spTree>
    <p:extLst>
      <p:ext uri="{BB962C8B-B14F-4D97-AF65-F5344CB8AC3E}">
        <p14:creationId xmlns:p14="http://schemas.microsoft.com/office/powerpoint/2010/main" val="1044592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30</a:t>
            </a:fld>
            <a:endParaRPr lang="es-ES" dirty="0"/>
          </a:p>
        </p:txBody>
      </p:sp>
    </p:spTree>
    <p:extLst>
      <p:ext uri="{BB962C8B-B14F-4D97-AF65-F5344CB8AC3E}">
        <p14:creationId xmlns:p14="http://schemas.microsoft.com/office/powerpoint/2010/main" val="820137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31</a:t>
            </a:fld>
            <a:endParaRPr lang="es-ES" dirty="0"/>
          </a:p>
        </p:txBody>
      </p:sp>
    </p:spTree>
    <p:extLst>
      <p:ext uri="{BB962C8B-B14F-4D97-AF65-F5344CB8AC3E}">
        <p14:creationId xmlns:p14="http://schemas.microsoft.com/office/powerpoint/2010/main" val="4009895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32</a:t>
            </a:fld>
            <a:endParaRPr lang="es-ES" dirty="0"/>
          </a:p>
        </p:txBody>
      </p:sp>
    </p:spTree>
    <p:extLst>
      <p:ext uri="{BB962C8B-B14F-4D97-AF65-F5344CB8AC3E}">
        <p14:creationId xmlns:p14="http://schemas.microsoft.com/office/powerpoint/2010/main" val="3953946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33</a:t>
            </a:fld>
            <a:endParaRPr lang="es-ES" dirty="0"/>
          </a:p>
        </p:txBody>
      </p:sp>
    </p:spTree>
    <p:extLst>
      <p:ext uri="{BB962C8B-B14F-4D97-AF65-F5344CB8AC3E}">
        <p14:creationId xmlns:p14="http://schemas.microsoft.com/office/powerpoint/2010/main" val="1019435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34</a:t>
            </a:fld>
            <a:endParaRPr lang="es-ES" dirty="0"/>
          </a:p>
        </p:txBody>
      </p:sp>
    </p:spTree>
    <p:extLst>
      <p:ext uri="{BB962C8B-B14F-4D97-AF65-F5344CB8AC3E}">
        <p14:creationId xmlns:p14="http://schemas.microsoft.com/office/powerpoint/2010/main" val="3750964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35</a:t>
            </a:fld>
            <a:endParaRPr lang="es-ES" dirty="0"/>
          </a:p>
        </p:txBody>
      </p:sp>
    </p:spTree>
    <p:extLst>
      <p:ext uri="{BB962C8B-B14F-4D97-AF65-F5344CB8AC3E}">
        <p14:creationId xmlns:p14="http://schemas.microsoft.com/office/powerpoint/2010/main" val="3620304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36</a:t>
            </a:fld>
            <a:endParaRPr lang="es-ES" dirty="0"/>
          </a:p>
        </p:txBody>
      </p:sp>
    </p:spTree>
    <p:extLst>
      <p:ext uri="{BB962C8B-B14F-4D97-AF65-F5344CB8AC3E}">
        <p14:creationId xmlns:p14="http://schemas.microsoft.com/office/powerpoint/2010/main" val="2968981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37</a:t>
            </a:fld>
            <a:endParaRPr lang="es-ES" dirty="0"/>
          </a:p>
        </p:txBody>
      </p:sp>
    </p:spTree>
    <p:extLst>
      <p:ext uri="{BB962C8B-B14F-4D97-AF65-F5344CB8AC3E}">
        <p14:creationId xmlns:p14="http://schemas.microsoft.com/office/powerpoint/2010/main" val="4159778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38</a:t>
            </a:fld>
            <a:endParaRPr lang="es-ES" dirty="0"/>
          </a:p>
        </p:txBody>
      </p:sp>
    </p:spTree>
    <p:extLst>
      <p:ext uri="{BB962C8B-B14F-4D97-AF65-F5344CB8AC3E}">
        <p14:creationId xmlns:p14="http://schemas.microsoft.com/office/powerpoint/2010/main" val="2331526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39</a:t>
            </a:fld>
            <a:endParaRPr lang="es-ES" dirty="0"/>
          </a:p>
        </p:txBody>
      </p:sp>
    </p:spTree>
    <p:extLst>
      <p:ext uri="{BB962C8B-B14F-4D97-AF65-F5344CB8AC3E}">
        <p14:creationId xmlns:p14="http://schemas.microsoft.com/office/powerpoint/2010/main" val="1391087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a:t>
            </a:fld>
            <a:endParaRPr lang="es-ES" dirty="0"/>
          </a:p>
        </p:txBody>
      </p:sp>
    </p:spTree>
    <p:extLst>
      <p:ext uri="{BB962C8B-B14F-4D97-AF65-F5344CB8AC3E}">
        <p14:creationId xmlns:p14="http://schemas.microsoft.com/office/powerpoint/2010/main" val="15276849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40</a:t>
            </a:fld>
            <a:endParaRPr lang="es-ES" dirty="0"/>
          </a:p>
        </p:txBody>
      </p:sp>
    </p:spTree>
    <p:extLst>
      <p:ext uri="{BB962C8B-B14F-4D97-AF65-F5344CB8AC3E}">
        <p14:creationId xmlns:p14="http://schemas.microsoft.com/office/powerpoint/2010/main" val="3862420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41</a:t>
            </a:fld>
            <a:endParaRPr lang="es-ES" dirty="0"/>
          </a:p>
        </p:txBody>
      </p:sp>
    </p:spTree>
    <p:extLst>
      <p:ext uri="{BB962C8B-B14F-4D97-AF65-F5344CB8AC3E}">
        <p14:creationId xmlns:p14="http://schemas.microsoft.com/office/powerpoint/2010/main" val="3494221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42</a:t>
            </a:fld>
            <a:endParaRPr lang="es-ES" dirty="0"/>
          </a:p>
        </p:txBody>
      </p:sp>
    </p:spTree>
    <p:extLst>
      <p:ext uri="{BB962C8B-B14F-4D97-AF65-F5344CB8AC3E}">
        <p14:creationId xmlns:p14="http://schemas.microsoft.com/office/powerpoint/2010/main" val="1377678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43</a:t>
            </a:fld>
            <a:endParaRPr lang="es-ES" dirty="0"/>
          </a:p>
        </p:txBody>
      </p:sp>
    </p:spTree>
    <p:extLst>
      <p:ext uri="{BB962C8B-B14F-4D97-AF65-F5344CB8AC3E}">
        <p14:creationId xmlns:p14="http://schemas.microsoft.com/office/powerpoint/2010/main" val="2445297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44</a:t>
            </a:fld>
            <a:endParaRPr lang="es-ES" dirty="0"/>
          </a:p>
        </p:txBody>
      </p:sp>
    </p:spTree>
    <p:extLst>
      <p:ext uri="{BB962C8B-B14F-4D97-AF65-F5344CB8AC3E}">
        <p14:creationId xmlns:p14="http://schemas.microsoft.com/office/powerpoint/2010/main" val="41719489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45</a:t>
            </a:fld>
            <a:endParaRPr lang="es-ES" dirty="0"/>
          </a:p>
        </p:txBody>
      </p:sp>
    </p:spTree>
    <p:extLst>
      <p:ext uri="{BB962C8B-B14F-4D97-AF65-F5344CB8AC3E}">
        <p14:creationId xmlns:p14="http://schemas.microsoft.com/office/powerpoint/2010/main" val="13009989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46</a:t>
            </a:fld>
            <a:endParaRPr lang="es-ES" dirty="0"/>
          </a:p>
        </p:txBody>
      </p:sp>
    </p:spTree>
    <p:extLst>
      <p:ext uri="{BB962C8B-B14F-4D97-AF65-F5344CB8AC3E}">
        <p14:creationId xmlns:p14="http://schemas.microsoft.com/office/powerpoint/2010/main" val="2386038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47</a:t>
            </a:fld>
            <a:endParaRPr lang="es-ES" dirty="0"/>
          </a:p>
        </p:txBody>
      </p:sp>
    </p:spTree>
    <p:extLst>
      <p:ext uri="{BB962C8B-B14F-4D97-AF65-F5344CB8AC3E}">
        <p14:creationId xmlns:p14="http://schemas.microsoft.com/office/powerpoint/2010/main" val="2455352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48</a:t>
            </a:fld>
            <a:endParaRPr lang="es-ES" dirty="0"/>
          </a:p>
        </p:txBody>
      </p:sp>
    </p:spTree>
    <p:extLst>
      <p:ext uri="{BB962C8B-B14F-4D97-AF65-F5344CB8AC3E}">
        <p14:creationId xmlns:p14="http://schemas.microsoft.com/office/powerpoint/2010/main" val="14672416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49</a:t>
            </a:fld>
            <a:endParaRPr lang="es-ES" dirty="0"/>
          </a:p>
        </p:txBody>
      </p:sp>
    </p:spTree>
    <p:extLst>
      <p:ext uri="{BB962C8B-B14F-4D97-AF65-F5344CB8AC3E}">
        <p14:creationId xmlns:p14="http://schemas.microsoft.com/office/powerpoint/2010/main" val="1988883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a:t>
            </a:fld>
            <a:endParaRPr lang="es-ES" dirty="0"/>
          </a:p>
        </p:txBody>
      </p:sp>
    </p:spTree>
    <p:extLst>
      <p:ext uri="{BB962C8B-B14F-4D97-AF65-F5344CB8AC3E}">
        <p14:creationId xmlns:p14="http://schemas.microsoft.com/office/powerpoint/2010/main" val="16858450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50</a:t>
            </a:fld>
            <a:endParaRPr lang="es-ES" dirty="0"/>
          </a:p>
        </p:txBody>
      </p:sp>
    </p:spTree>
    <p:extLst>
      <p:ext uri="{BB962C8B-B14F-4D97-AF65-F5344CB8AC3E}">
        <p14:creationId xmlns:p14="http://schemas.microsoft.com/office/powerpoint/2010/main" val="19944897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51</a:t>
            </a:fld>
            <a:endParaRPr lang="es-ES" dirty="0"/>
          </a:p>
        </p:txBody>
      </p:sp>
    </p:spTree>
    <p:extLst>
      <p:ext uri="{BB962C8B-B14F-4D97-AF65-F5344CB8AC3E}">
        <p14:creationId xmlns:p14="http://schemas.microsoft.com/office/powerpoint/2010/main" val="1894795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52</a:t>
            </a:fld>
            <a:endParaRPr lang="es-ES" dirty="0"/>
          </a:p>
        </p:txBody>
      </p:sp>
    </p:spTree>
    <p:extLst>
      <p:ext uri="{BB962C8B-B14F-4D97-AF65-F5344CB8AC3E}">
        <p14:creationId xmlns:p14="http://schemas.microsoft.com/office/powerpoint/2010/main" val="10297731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53</a:t>
            </a:fld>
            <a:endParaRPr lang="es-ES" dirty="0"/>
          </a:p>
        </p:txBody>
      </p:sp>
    </p:spTree>
    <p:extLst>
      <p:ext uri="{BB962C8B-B14F-4D97-AF65-F5344CB8AC3E}">
        <p14:creationId xmlns:p14="http://schemas.microsoft.com/office/powerpoint/2010/main" val="9048664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54</a:t>
            </a:fld>
            <a:endParaRPr lang="es-ES" dirty="0"/>
          </a:p>
        </p:txBody>
      </p:sp>
    </p:spTree>
    <p:extLst>
      <p:ext uri="{BB962C8B-B14F-4D97-AF65-F5344CB8AC3E}">
        <p14:creationId xmlns:p14="http://schemas.microsoft.com/office/powerpoint/2010/main" val="37530239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55</a:t>
            </a:fld>
            <a:endParaRPr lang="es-ES" dirty="0"/>
          </a:p>
        </p:txBody>
      </p:sp>
    </p:spTree>
    <p:extLst>
      <p:ext uri="{BB962C8B-B14F-4D97-AF65-F5344CB8AC3E}">
        <p14:creationId xmlns:p14="http://schemas.microsoft.com/office/powerpoint/2010/main" val="580488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56</a:t>
            </a:fld>
            <a:endParaRPr lang="es-ES" dirty="0"/>
          </a:p>
        </p:txBody>
      </p:sp>
    </p:spTree>
    <p:extLst>
      <p:ext uri="{BB962C8B-B14F-4D97-AF65-F5344CB8AC3E}">
        <p14:creationId xmlns:p14="http://schemas.microsoft.com/office/powerpoint/2010/main" val="7579884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57</a:t>
            </a:fld>
            <a:endParaRPr lang="es-ES" dirty="0"/>
          </a:p>
        </p:txBody>
      </p:sp>
    </p:spTree>
    <p:extLst>
      <p:ext uri="{BB962C8B-B14F-4D97-AF65-F5344CB8AC3E}">
        <p14:creationId xmlns:p14="http://schemas.microsoft.com/office/powerpoint/2010/main" val="17870100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58</a:t>
            </a:fld>
            <a:endParaRPr lang="es-ES" dirty="0"/>
          </a:p>
        </p:txBody>
      </p:sp>
    </p:spTree>
    <p:extLst>
      <p:ext uri="{BB962C8B-B14F-4D97-AF65-F5344CB8AC3E}">
        <p14:creationId xmlns:p14="http://schemas.microsoft.com/office/powerpoint/2010/main" val="36427436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59</a:t>
            </a:fld>
            <a:endParaRPr lang="es-ES" dirty="0"/>
          </a:p>
        </p:txBody>
      </p:sp>
    </p:spTree>
    <p:extLst>
      <p:ext uri="{BB962C8B-B14F-4D97-AF65-F5344CB8AC3E}">
        <p14:creationId xmlns:p14="http://schemas.microsoft.com/office/powerpoint/2010/main" val="1085936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a:t>
            </a:fld>
            <a:endParaRPr lang="es-ES" dirty="0"/>
          </a:p>
        </p:txBody>
      </p:sp>
    </p:spTree>
    <p:extLst>
      <p:ext uri="{BB962C8B-B14F-4D97-AF65-F5344CB8AC3E}">
        <p14:creationId xmlns:p14="http://schemas.microsoft.com/office/powerpoint/2010/main" val="27220094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60</a:t>
            </a:fld>
            <a:endParaRPr lang="es-ES" dirty="0"/>
          </a:p>
        </p:txBody>
      </p:sp>
    </p:spTree>
    <p:extLst>
      <p:ext uri="{BB962C8B-B14F-4D97-AF65-F5344CB8AC3E}">
        <p14:creationId xmlns:p14="http://schemas.microsoft.com/office/powerpoint/2010/main" val="24065514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61</a:t>
            </a:fld>
            <a:endParaRPr lang="es-ES" dirty="0"/>
          </a:p>
        </p:txBody>
      </p:sp>
    </p:spTree>
    <p:extLst>
      <p:ext uri="{BB962C8B-B14F-4D97-AF65-F5344CB8AC3E}">
        <p14:creationId xmlns:p14="http://schemas.microsoft.com/office/powerpoint/2010/main" val="42471428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62</a:t>
            </a:fld>
            <a:endParaRPr lang="es-ES" dirty="0"/>
          </a:p>
        </p:txBody>
      </p:sp>
    </p:spTree>
    <p:extLst>
      <p:ext uri="{BB962C8B-B14F-4D97-AF65-F5344CB8AC3E}">
        <p14:creationId xmlns:p14="http://schemas.microsoft.com/office/powerpoint/2010/main" val="28034629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63</a:t>
            </a:fld>
            <a:endParaRPr lang="es-ES" dirty="0"/>
          </a:p>
        </p:txBody>
      </p:sp>
    </p:spTree>
    <p:extLst>
      <p:ext uri="{BB962C8B-B14F-4D97-AF65-F5344CB8AC3E}">
        <p14:creationId xmlns:p14="http://schemas.microsoft.com/office/powerpoint/2010/main" val="3089011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64</a:t>
            </a:fld>
            <a:endParaRPr lang="es-ES" dirty="0"/>
          </a:p>
        </p:txBody>
      </p:sp>
    </p:spTree>
    <p:extLst>
      <p:ext uri="{BB962C8B-B14F-4D97-AF65-F5344CB8AC3E}">
        <p14:creationId xmlns:p14="http://schemas.microsoft.com/office/powerpoint/2010/main" val="19142916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65</a:t>
            </a:fld>
            <a:endParaRPr lang="es-ES" dirty="0"/>
          </a:p>
        </p:txBody>
      </p:sp>
    </p:spTree>
    <p:extLst>
      <p:ext uri="{BB962C8B-B14F-4D97-AF65-F5344CB8AC3E}">
        <p14:creationId xmlns:p14="http://schemas.microsoft.com/office/powerpoint/2010/main" val="21174630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66</a:t>
            </a:fld>
            <a:endParaRPr lang="es-ES" dirty="0"/>
          </a:p>
        </p:txBody>
      </p:sp>
    </p:spTree>
    <p:extLst>
      <p:ext uri="{BB962C8B-B14F-4D97-AF65-F5344CB8AC3E}">
        <p14:creationId xmlns:p14="http://schemas.microsoft.com/office/powerpoint/2010/main" val="41268606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67</a:t>
            </a:fld>
            <a:endParaRPr lang="es-ES" dirty="0"/>
          </a:p>
        </p:txBody>
      </p:sp>
    </p:spTree>
    <p:extLst>
      <p:ext uri="{BB962C8B-B14F-4D97-AF65-F5344CB8AC3E}">
        <p14:creationId xmlns:p14="http://schemas.microsoft.com/office/powerpoint/2010/main" val="26700224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68</a:t>
            </a:fld>
            <a:endParaRPr lang="es-ES" dirty="0"/>
          </a:p>
        </p:txBody>
      </p:sp>
    </p:spTree>
    <p:extLst>
      <p:ext uri="{BB962C8B-B14F-4D97-AF65-F5344CB8AC3E}">
        <p14:creationId xmlns:p14="http://schemas.microsoft.com/office/powerpoint/2010/main" val="26257406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69</a:t>
            </a:fld>
            <a:endParaRPr lang="es-ES" dirty="0"/>
          </a:p>
        </p:txBody>
      </p:sp>
    </p:spTree>
    <p:extLst>
      <p:ext uri="{BB962C8B-B14F-4D97-AF65-F5344CB8AC3E}">
        <p14:creationId xmlns:p14="http://schemas.microsoft.com/office/powerpoint/2010/main" val="334354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Shingles</a:t>
            </a:r>
            <a:r>
              <a:rPr lang="en-GB" dirty="0" smtClean="0"/>
              <a:t>: </a:t>
            </a:r>
            <a:r>
              <a:rPr lang="el-GR" dirty="0" smtClean="0"/>
              <a:t>έχουν σχεδιαστεί για να μοιάζουν σαν συμβατικά υλικά για στέγες, όπως</a:t>
            </a:r>
            <a:r>
              <a:rPr lang="el-GR" baseline="0" dirty="0" smtClean="0"/>
              <a:t> το κεραμίδι η πέτρα και άλλα.</a:t>
            </a:r>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a:t>
            </a:fld>
            <a:endParaRPr lang="es-ES" dirty="0"/>
          </a:p>
        </p:txBody>
      </p:sp>
    </p:spTree>
    <p:extLst>
      <p:ext uri="{BB962C8B-B14F-4D97-AF65-F5344CB8AC3E}">
        <p14:creationId xmlns:p14="http://schemas.microsoft.com/office/powerpoint/2010/main" val="15259099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70</a:t>
            </a:fld>
            <a:endParaRPr lang="es-ES" dirty="0"/>
          </a:p>
        </p:txBody>
      </p:sp>
    </p:spTree>
    <p:extLst>
      <p:ext uri="{BB962C8B-B14F-4D97-AF65-F5344CB8AC3E}">
        <p14:creationId xmlns:p14="http://schemas.microsoft.com/office/powerpoint/2010/main" val="30419307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71</a:t>
            </a:fld>
            <a:endParaRPr lang="es-ES" dirty="0"/>
          </a:p>
        </p:txBody>
      </p:sp>
    </p:spTree>
    <p:extLst>
      <p:ext uri="{BB962C8B-B14F-4D97-AF65-F5344CB8AC3E}">
        <p14:creationId xmlns:p14="http://schemas.microsoft.com/office/powerpoint/2010/main" val="30124871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72</a:t>
            </a:fld>
            <a:endParaRPr lang="es-ES" dirty="0"/>
          </a:p>
        </p:txBody>
      </p:sp>
    </p:spTree>
    <p:extLst>
      <p:ext uri="{BB962C8B-B14F-4D97-AF65-F5344CB8AC3E}">
        <p14:creationId xmlns:p14="http://schemas.microsoft.com/office/powerpoint/2010/main" val="36764218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73</a:t>
            </a:fld>
            <a:endParaRPr lang="es-ES" dirty="0"/>
          </a:p>
        </p:txBody>
      </p:sp>
    </p:spTree>
    <p:extLst>
      <p:ext uri="{BB962C8B-B14F-4D97-AF65-F5344CB8AC3E}">
        <p14:creationId xmlns:p14="http://schemas.microsoft.com/office/powerpoint/2010/main" val="9074412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74</a:t>
            </a:fld>
            <a:endParaRPr lang="es-ES" dirty="0"/>
          </a:p>
        </p:txBody>
      </p:sp>
    </p:spTree>
    <p:extLst>
      <p:ext uri="{BB962C8B-B14F-4D97-AF65-F5344CB8AC3E}">
        <p14:creationId xmlns:p14="http://schemas.microsoft.com/office/powerpoint/2010/main" val="22105064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75</a:t>
            </a:fld>
            <a:endParaRPr lang="es-ES" dirty="0"/>
          </a:p>
        </p:txBody>
      </p:sp>
    </p:spTree>
    <p:extLst>
      <p:ext uri="{BB962C8B-B14F-4D97-AF65-F5344CB8AC3E}">
        <p14:creationId xmlns:p14="http://schemas.microsoft.com/office/powerpoint/2010/main" val="5451778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76</a:t>
            </a:fld>
            <a:endParaRPr lang="es-ES" dirty="0"/>
          </a:p>
        </p:txBody>
      </p:sp>
    </p:spTree>
    <p:extLst>
      <p:ext uri="{BB962C8B-B14F-4D97-AF65-F5344CB8AC3E}">
        <p14:creationId xmlns:p14="http://schemas.microsoft.com/office/powerpoint/2010/main" val="7895642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77</a:t>
            </a:fld>
            <a:endParaRPr lang="es-ES" dirty="0"/>
          </a:p>
        </p:txBody>
      </p:sp>
    </p:spTree>
    <p:extLst>
      <p:ext uri="{BB962C8B-B14F-4D97-AF65-F5344CB8AC3E}">
        <p14:creationId xmlns:p14="http://schemas.microsoft.com/office/powerpoint/2010/main" val="6003286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78</a:t>
            </a:fld>
            <a:endParaRPr lang="es-ES" dirty="0"/>
          </a:p>
        </p:txBody>
      </p:sp>
    </p:spTree>
    <p:extLst>
      <p:ext uri="{BB962C8B-B14F-4D97-AF65-F5344CB8AC3E}">
        <p14:creationId xmlns:p14="http://schemas.microsoft.com/office/powerpoint/2010/main" val="21647299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79</a:t>
            </a:fld>
            <a:endParaRPr lang="es-ES" dirty="0"/>
          </a:p>
        </p:txBody>
      </p:sp>
    </p:spTree>
    <p:extLst>
      <p:ext uri="{BB962C8B-B14F-4D97-AF65-F5344CB8AC3E}">
        <p14:creationId xmlns:p14="http://schemas.microsoft.com/office/powerpoint/2010/main" val="891311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smtClean="0">
                <a:solidFill>
                  <a:schemeClr val="tx1"/>
                </a:solidFill>
                <a:effectLst/>
                <a:latin typeface="+mn-lt"/>
                <a:ea typeface="+mn-ea"/>
                <a:cs typeface="+mn-cs"/>
              </a:rPr>
              <a:t>Η ορολογία </a:t>
            </a:r>
            <a:r>
              <a:rPr lang="el-GR" sz="1200" b="1" kern="1200" dirty="0" smtClean="0">
                <a:solidFill>
                  <a:schemeClr val="tx1"/>
                </a:solidFill>
                <a:effectLst/>
                <a:latin typeface="+mn-lt"/>
                <a:ea typeface="+mn-ea"/>
                <a:cs typeface="+mn-cs"/>
              </a:rPr>
              <a:t>PV/T</a:t>
            </a:r>
            <a:r>
              <a:rPr lang="el-GR" sz="1200" kern="1200" dirty="0" smtClean="0">
                <a:solidFill>
                  <a:schemeClr val="tx1"/>
                </a:solidFill>
                <a:effectLst/>
                <a:latin typeface="+mn-lt"/>
                <a:ea typeface="+mn-ea"/>
                <a:cs typeface="+mn-cs"/>
              </a:rPr>
              <a:t> σημαίνει πλαίσιο </a:t>
            </a:r>
            <a:r>
              <a:rPr lang="el-GR" sz="1200" b="1" kern="1200" dirty="0" smtClean="0">
                <a:solidFill>
                  <a:schemeClr val="tx1"/>
                </a:solidFill>
                <a:effectLst/>
                <a:latin typeface="+mn-lt"/>
                <a:ea typeface="+mn-ea"/>
                <a:cs typeface="+mn-cs"/>
              </a:rPr>
              <a:t>Φωτοβολταϊκό/Θερμικό</a:t>
            </a:r>
            <a:r>
              <a:rPr lang="el-GR" sz="1200" kern="1200" dirty="0" smtClean="0">
                <a:solidFill>
                  <a:schemeClr val="tx1"/>
                </a:solidFill>
                <a:effectLst/>
                <a:latin typeface="+mn-lt"/>
                <a:ea typeface="+mn-ea"/>
                <a:cs typeface="+mn-cs"/>
              </a:rPr>
              <a:t> το</a:t>
            </a:r>
            <a:r>
              <a:rPr lang="el-GR" sz="1200" kern="1200" baseline="0" dirty="0" smtClean="0">
                <a:solidFill>
                  <a:schemeClr val="tx1"/>
                </a:solidFill>
                <a:effectLst/>
                <a:latin typeface="+mn-lt"/>
                <a:ea typeface="+mn-ea"/>
                <a:cs typeface="+mn-cs"/>
              </a:rPr>
              <a:t> οποίο </a:t>
            </a:r>
            <a:r>
              <a:rPr lang="el-GR" sz="1200" kern="1200" dirty="0" smtClean="0">
                <a:solidFill>
                  <a:schemeClr val="tx1"/>
                </a:solidFill>
                <a:effectLst/>
                <a:latin typeface="+mn-lt"/>
                <a:ea typeface="+mn-ea"/>
                <a:cs typeface="+mn-cs"/>
              </a:rPr>
              <a:t>παράγει ηλεκτρισμό και θερμική ενέργεια την ίδια χρονική στιγμή. Η θερμότητα που αναπτύσσει το πλαίσιο </a:t>
            </a:r>
            <a:r>
              <a:rPr lang="el-GR" sz="1200" kern="1200" dirty="0" err="1" smtClean="0">
                <a:solidFill>
                  <a:schemeClr val="tx1"/>
                </a:solidFill>
                <a:effectLst/>
                <a:latin typeface="+mn-lt"/>
                <a:ea typeface="+mn-ea"/>
                <a:cs typeface="+mn-cs"/>
              </a:rPr>
              <a:t>απορροφάται</a:t>
            </a:r>
            <a:r>
              <a:rPr lang="el-GR" sz="1200" kern="1200" dirty="0" smtClean="0">
                <a:solidFill>
                  <a:schemeClr val="tx1"/>
                </a:solidFill>
                <a:effectLst/>
                <a:latin typeface="+mn-lt"/>
                <a:ea typeface="+mn-ea"/>
                <a:cs typeface="+mn-cs"/>
              </a:rPr>
              <a:t> με σκοπό την παραγωγή ζεστού νερού. Με αυτό τον τρόπο η </a:t>
            </a:r>
            <a:r>
              <a:rPr lang="el-GR" sz="1200" kern="1200" dirty="0" err="1" smtClean="0">
                <a:solidFill>
                  <a:schemeClr val="tx1"/>
                </a:solidFill>
                <a:effectLst/>
                <a:latin typeface="+mn-lt"/>
                <a:ea typeface="+mn-ea"/>
                <a:cs typeface="+mn-cs"/>
              </a:rPr>
              <a:t>φωτοβολταϊκή</a:t>
            </a:r>
            <a:r>
              <a:rPr lang="el-GR" sz="1200" kern="1200" dirty="0" smtClean="0">
                <a:solidFill>
                  <a:schemeClr val="tx1"/>
                </a:solidFill>
                <a:effectLst/>
                <a:latin typeface="+mn-lt"/>
                <a:ea typeface="+mn-ea"/>
                <a:cs typeface="+mn-cs"/>
              </a:rPr>
              <a:t> απόδοση βελτιστοποιείται καθώς η θερμότητα μεταφέρεται στο νερό για την παραγωγή ζεστού νερού.</a:t>
            </a:r>
          </a:p>
          <a:p>
            <a:pPr marL="0" marR="0" lvl="0" indent="0" algn="l" defTabSz="914400" rtl="0" eaLnBrk="1" fontAlgn="auto" latinLnBrk="0" hangingPunct="1">
              <a:lnSpc>
                <a:spcPct val="100000"/>
              </a:lnSpc>
              <a:spcBef>
                <a:spcPts val="0"/>
              </a:spcBef>
              <a:spcAft>
                <a:spcPts val="0"/>
              </a:spcAft>
              <a:buClrTx/>
              <a:buSzTx/>
              <a:buFontTx/>
              <a:buNone/>
              <a:tabLst/>
              <a:defRPr/>
            </a:pPr>
            <a:r>
              <a:rPr lang="el-GR" b="1" dirty="0" smtClean="0"/>
              <a:t>ΣΗΘ </a:t>
            </a:r>
            <a:r>
              <a:rPr lang="el-GR" dirty="0" smtClean="0"/>
              <a:t>Συμπαραγωγή Ηλεκτρικής &amp; Θερμικής Ενέργειας</a:t>
            </a:r>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a:t>
            </a:fld>
            <a:endParaRPr lang="es-ES" dirty="0"/>
          </a:p>
        </p:txBody>
      </p:sp>
    </p:spTree>
    <p:extLst>
      <p:ext uri="{BB962C8B-B14F-4D97-AF65-F5344CB8AC3E}">
        <p14:creationId xmlns:p14="http://schemas.microsoft.com/office/powerpoint/2010/main" val="16495746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80</a:t>
            </a:fld>
            <a:endParaRPr lang="es-ES" dirty="0"/>
          </a:p>
        </p:txBody>
      </p:sp>
    </p:spTree>
    <p:extLst>
      <p:ext uri="{BB962C8B-B14F-4D97-AF65-F5344CB8AC3E}">
        <p14:creationId xmlns:p14="http://schemas.microsoft.com/office/powerpoint/2010/main" val="30240444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81</a:t>
            </a:fld>
            <a:endParaRPr lang="es-ES" dirty="0"/>
          </a:p>
        </p:txBody>
      </p:sp>
    </p:spTree>
    <p:extLst>
      <p:ext uri="{BB962C8B-B14F-4D97-AF65-F5344CB8AC3E}">
        <p14:creationId xmlns:p14="http://schemas.microsoft.com/office/powerpoint/2010/main" val="32409057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82</a:t>
            </a:fld>
            <a:endParaRPr lang="es-ES" dirty="0"/>
          </a:p>
        </p:txBody>
      </p:sp>
    </p:spTree>
    <p:extLst>
      <p:ext uri="{BB962C8B-B14F-4D97-AF65-F5344CB8AC3E}">
        <p14:creationId xmlns:p14="http://schemas.microsoft.com/office/powerpoint/2010/main" val="38361939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83</a:t>
            </a:fld>
            <a:endParaRPr lang="es-ES" dirty="0"/>
          </a:p>
        </p:txBody>
      </p:sp>
    </p:spTree>
    <p:extLst>
      <p:ext uri="{BB962C8B-B14F-4D97-AF65-F5344CB8AC3E}">
        <p14:creationId xmlns:p14="http://schemas.microsoft.com/office/powerpoint/2010/main" val="16668704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84</a:t>
            </a:fld>
            <a:endParaRPr lang="es-ES" dirty="0"/>
          </a:p>
        </p:txBody>
      </p:sp>
    </p:spTree>
    <p:extLst>
      <p:ext uri="{BB962C8B-B14F-4D97-AF65-F5344CB8AC3E}">
        <p14:creationId xmlns:p14="http://schemas.microsoft.com/office/powerpoint/2010/main" val="20905043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85</a:t>
            </a:fld>
            <a:endParaRPr lang="es-ES" dirty="0"/>
          </a:p>
        </p:txBody>
      </p:sp>
    </p:spTree>
    <p:extLst>
      <p:ext uri="{BB962C8B-B14F-4D97-AF65-F5344CB8AC3E}">
        <p14:creationId xmlns:p14="http://schemas.microsoft.com/office/powerpoint/2010/main" val="42710644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86</a:t>
            </a:fld>
            <a:endParaRPr lang="es-ES" dirty="0"/>
          </a:p>
        </p:txBody>
      </p:sp>
    </p:spTree>
    <p:extLst>
      <p:ext uri="{BB962C8B-B14F-4D97-AF65-F5344CB8AC3E}">
        <p14:creationId xmlns:p14="http://schemas.microsoft.com/office/powerpoint/2010/main" val="33434699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87</a:t>
            </a:fld>
            <a:endParaRPr lang="es-ES" dirty="0"/>
          </a:p>
        </p:txBody>
      </p:sp>
    </p:spTree>
    <p:extLst>
      <p:ext uri="{BB962C8B-B14F-4D97-AF65-F5344CB8AC3E}">
        <p14:creationId xmlns:p14="http://schemas.microsoft.com/office/powerpoint/2010/main" val="12662932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88</a:t>
            </a:fld>
            <a:endParaRPr lang="es-ES" dirty="0"/>
          </a:p>
        </p:txBody>
      </p:sp>
    </p:spTree>
    <p:extLst>
      <p:ext uri="{BB962C8B-B14F-4D97-AF65-F5344CB8AC3E}">
        <p14:creationId xmlns:p14="http://schemas.microsoft.com/office/powerpoint/2010/main" val="115116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a:t>
            </a:fld>
            <a:endParaRPr lang="es-ES" dirty="0"/>
          </a:p>
        </p:txBody>
      </p:sp>
    </p:spTree>
    <p:extLst>
      <p:ext uri="{BB962C8B-B14F-4D97-AF65-F5344CB8AC3E}">
        <p14:creationId xmlns:p14="http://schemas.microsoft.com/office/powerpoint/2010/main" val="2484560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5195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7B062FF-4A20-4254-BA0F-51F446E68550}" type="datetimeFigureOut">
              <a:rPr lang="de-DE" smtClean="0"/>
              <a:t>10.02.2017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05976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7B062FF-4A20-4254-BA0F-51F446E68550}" type="datetimeFigureOut">
              <a:rPr lang="de-DE" smtClean="0"/>
              <a:t>10.02.2017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4031564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7B062FF-4A20-4254-BA0F-51F446E68550}" type="datetimeFigureOut">
              <a:rPr lang="de-DE" smtClean="0"/>
              <a:t>10.02.2017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49303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77B062FF-4A20-4254-BA0F-51F446E68550}" type="datetimeFigureOut">
              <a:rPr lang="de-DE" smtClean="0"/>
              <a:t>10.02.2017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743048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77B062FF-4A20-4254-BA0F-51F446E68550}" type="datetimeFigureOut">
              <a:rPr lang="de-DE" smtClean="0"/>
              <a:t>10.02.2017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23034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7B062FF-4A20-4254-BA0F-51F446E68550}" type="datetimeFigureOut">
              <a:rPr lang="de-DE" smtClean="0"/>
              <a:t>10.02.2017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1598778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77B062FF-4A20-4254-BA0F-51F446E68550}" type="datetimeFigureOut">
              <a:rPr lang="de-DE" smtClean="0"/>
              <a:t>10.02.2017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86307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7B062FF-4A20-4254-BA0F-51F446E68550}" type="datetimeFigureOut">
              <a:rPr lang="de-DE" smtClean="0"/>
              <a:t>10.02.2017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92774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7B062FF-4A20-4254-BA0F-51F446E68550}" type="datetimeFigureOut">
              <a:rPr lang="de-DE" smtClean="0"/>
              <a:t>10.02.2017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995887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7B062FF-4A20-4254-BA0F-51F446E68550}" type="datetimeFigureOut">
              <a:rPr lang="de-DE" smtClean="0"/>
              <a:t>10.02.2017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60492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B062FF-4A20-4254-BA0F-51F446E68550}" type="datetimeFigureOut">
              <a:rPr lang="de-DE" smtClean="0"/>
              <a:t>10.02.2017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13062-5455-4735-988F-5322D6881A3F}" type="slidenum">
              <a:rPr lang="de-DE" smtClean="0"/>
              <a:t>‹#›</a:t>
            </a:fld>
            <a:endParaRPr lang="de-DE"/>
          </a:p>
        </p:txBody>
      </p:sp>
    </p:spTree>
    <p:extLst>
      <p:ext uri="{BB962C8B-B14F-4D97-AF65-F5344CB8AC3E}">
        <p14:creationId xmlns:p14="http://schemas.microsoft.com/office/powerpoint/2010/main" val="116644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gif"/><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4.jpe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jpeg"/><Relationship Id="rId7"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jpe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5.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jpeg"/><Relationship Id="rId7"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jpeg"/><Relationship Id="rId7" Type="http://schemas.openxmlformats.org/officeDocument/2006/relationships/diagramData" Target="../diagrams/data1.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2.png"/><Relationship Id="rId11" Type="http://schemas.microsoft.com/office/2007/relationships/diagramDrawing" Target="../diagrams/drawing1.xml"/><Relationship Id="rId5" Type="http://schemas.openxmlformats.org/officeDocument/2006/relationships/image" Target="../media/image61.png"/><Relationship Id="rId10" Type="http://schemas.openxmlformats.org/officeDocument/2006/relationships/diagramColors" Target="../diagrams/colors1.xml"/><Relationship Id="rId4" Type="http://schemas.openxmlformats.org/officeDocument/2006/relationships/image" Target="../media/image5.jpeg"/><Relationship Id="rId9"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jpeg"/><Relationship Id="rId7"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5.jpe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5.jpe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96.jpeg"/><Relationship Id="rId4" Type="http://schemas.openxmlformats.org/officeDocument/2006/relationships/image" Target="../media/image5.jpe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5.jpe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5.jpe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5.jpe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5.jpeg"/></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102.jpeg"/><Relationship Id="rId4" Type="http://schemas.openxmlformats.org/officeDocument/2006/relationships/image" Target="../media/image5.jpe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image" Target="../media/image5.jpeg"/></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5.jpe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7.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5.jpe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08.png"/><Relationship Id="rId4" Type="http://schemas.openxmlformats.org/officeDocument/2006/relationships/image" Target="../media/image5.jpeg"/></Relationships>
</file>

<file path=ppt/slides/_rels/slide6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4.jpeg"/><Relationship Id="rId7" Type="http://schemas.openxmlformats.org/officeDocument/2006/relationships/image" Target="../media/image111.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5.jpeg"/><Relationship Id="rId9" Type="http://schemas.openxmlformats.org/officeDocument/2006/relationships/image" Target="../media/image113.pn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11.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5.jpe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5.jpeg"/></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5.jpeg"/></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5.jpeg"/></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117.png"/><Relationship Id="rId4" Type="http://schemas.openxmlformats.org/officeDocument/2006/relationships/image" Target="../media/image5.jpeg"/></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118.emf"/><Relationship Id="rId4" Type="http://schemas.openxmlformats.org/officeDocument/2006/relationships/image" Target="../media/image5.jpeg"/></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8.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4.jpe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5.jpeg"/><Relationship Id="rId9" Type="http://schemas.openxmlformats.org/officeDocument/2006/relationships/image" Target="../media/image123.png"/></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127.png"/><Relationship Id="rId4" Type="http://schemas.openxmlformats.org/officeDocument/2006/relationships/image" Target="../media/image5.jpeg"/></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128.png"/><Relationship Id="rId4" Type="http://schemas.openxmlformats.org/officeDocument/2006/relationships/image" Target="../media/image5.jpeg"/></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5.jpeg"/></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5.jpeg"/></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5.jpeg"/></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5.jpeg"/></Relationships>
</file>

<file path=ppt/slides/_rels/slide8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jpeg"/><Relationship Id="rId7" Type="http://schemas.openxmlformats.org/officeDocument/2006/relationships/image" Target="../media/image135.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5.jpeg"/><Relationship Id="rId9" Type="http://schemas.openxmlformats.org/officeDocument/2006/relationships/image" Target="../media/image137.png"/></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140.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179388" y="6479625"/>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9"/>
          <p:cNvSpPr/>
          <p:nvPr/>
        </p:nvSpPr>
        <p:spPr>
          <a:xfrm>
            <a:off x="178369" y="3068960"/>
            <a:ext cx="8786244" cy="1152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
              </a:rPr>
              <a:t>WP5: </a:t>
            </a:r>
            <a:r>
              <a:rPr lang="el-GR" sz="2800" b="1" dirty="0" smtClean="0">
                <a:latin typeface="Arial "/>
              </a:rPr>
              <a:t>Ανάπτυξη δεξιοτήτων για δήμους</a:t>
            </a:r>
            <a:endParaRPr lang="en-US" sz="2800" b="1" dirty="0">
              <a:latin typeface="Arial "/>
            </a:endParaRPr>
          </a:p>
        </p:txBody>
      </p:sp>
      <p:pic>
        <p:nvPicPr>
          <p:cNvPr id="14"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35724" y="5791996"/>
            <a:ext cx="1008113" cy="6673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
          <p:cNvSpPr txBox="1"/>
          <p:nvPr/>
        </p:nvSpPr>
        <p:spPr>
          <a:xfrm>
            <a:off x="107504" y="6525344"/>
            <a:ext cx="8928992" cy="307777"/>
          </a:xfrm>
          <a:prstGeom prst="rect">
            <a:avLst/>
          </a:prstGeom>
          <a:noFill/>
        </p:spPr>
        <p:txBody>
          <a:bodyPr wrap="square" rtlCol="0">
            <a:spAutoFit/>
          </a:bodyPr>
          <a:lstStyle/>
          <a:p>
            <a:pPr fontAlgn="base"/>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Copyright </a:t>
            </a:r>
            <a:r>
              <a:rPr lang="en-US" sz="1400" dirty="0" smtClean="0">
                <a:latin typeface="Arial" panose="020B0604020202020204" pitchFamily="34" charset="0"/>
                <a:cs typeface="Arial" panose="020B0604020202020204" pitchFamily="34" charset="0"/>
              </a:rPr>
              <a:t>CERTUS </a:t>
            </a:r>
            <a:r>
              <a:rPr lang="en-US" sz="1400" dirty="0">
                <a:latin typeface="Arial" panose="020B0604020202020204" pitchFamily="34" charset="0"/>
                <a:cs typeface="Arial" panose="020B0604020202020204" pitchFamily="34" charset="0"/>
              </a:rPr>
              <a:t>Project </a:t>
            </a:r>
            <a:r>
              <a:rPr lang="en-US" sz="1400" dirty="0" smtClean="0">
                <a:latin typeface="Arial" panose="020B0604020202020204" pitchFamily="34" charset="0"/>
                <a:cs typeface="Arial" panose="020B0604020202020204" pitchFamily="34" charset="0"/>
              </a:rPr>
              <a:t>2015 </a:t>
            </a:r>
            <a:r>
              <a:rPr lang="en-US" sz="1400" dirty="0">
                <a:latin typeface="Arial" panose="020B0604020202020204" pitchFamily="34" charset="0"/>
                <a:cs typeface="Arial" panose="020B0604020202020204" pitchFamily="34" charset="0"/>
              </a:rPr>
              <a:t>- All Rights Reserved     </a:t>
            </a:r>
            <a:r>
              <a:rPr lang="en-US" sz="1400" dirty="0" smtClean="0">
                <a:latin typeface="Arial" panose="020B0604020202020204" pitchFamily="34" charset="0"/>
                <a:cs typeface="Arial" panose="020B0604020202020204" pitchFamily="34" charset="0"/>
              </a:rPr>
              <a:t>                                 </a:t>
            </a:r>
            <a:r>
              <a:rPr lang="en-GB" sz="1400" dirty="0" smtClean="0">
                <a:latin typeface="Arial" panose="020B0604020202020204" pitchFamily="34" charset="0"/>
                <a:cs typeface="Arial" panose="020B0604020202020204" pitchFamily="34" charset="0"/>
              </a:rPr>
              <a:t>Grant </a:t>
            </a:r>
            <a:r>
              <a:rPr lang="en-GB" sz="1400" dirty="0">
                <a:latin typeface="Arial" panose="020B0604020202020204" pitchFamily="34" charset="0"/>
                <a:cs typeface="Arial" panose="020B0604020202020204" pitchFamily="34" charset="0"/>
              </a:rPr>
              <a:t>agreement no.: </a:t>
            </a:r>
            <a:r>
              <a:rPr lang="en-GB" sz="1400" i="1" dirty="0" smtClean="0">
                <a:latin typeface="Arial" panose="020B0604020202020204" pitchFamily="34" charset="0"/>
                <a:cs typeface="Arial" panose="020B0604020202020204" pitchFamily="34" charset="0"/>
              </a:rPr>
              <a:t>620906</a:t>
            </a:r>
            <a:endParaRPr lang="de-DE" sz="1400" dirty="0">
              <a:latin typeface="Arial" panose="020B0604020202020204" pitchFamily="34" charset="0"/>
              <a:cs typeface="Arial" panose="020B0604020202020204" pitchFamily="34" charset="0"/>
            </a:endParaRPr>
          </a:p>
        </p:txBody>
      </p:sp>
      <p:sp>
        <p:nvSpPr>
          <p:cNvPr id="17" name="16 CuadroTexto"/>
          <p:cNvSpPr txBox="1"/>
          <p:nvPr/>
        </p:nvSpPr>
        <p:spPr>
          <a:xfrm>
            <a:off x="0" y="4581128"/>
            <a:ext cx="9143999" cy="1077218"/>
          </a:xfrm>
          <a:prstGeom prst="rect">
            <a:avLst/>
          </a:prstGeom>
          <a:noFill/>
        </p:spPr>
        <p:txBody>
          <a:bodyPr wrap="square" rtlCol="0">
            <a:spAutoFit/>
          </a:bodyPr>
          <a:lstStyle/>
          <a:p>
            <a:pPr algn="ctr"/>
            <a:r>
              <a:rPr lang="el-GR" sz="3200" b="1" dirty="0" smtClean="0">
                <a:solidFill>
                  <a:schemeClr val="accent1">
                    <a:lumMod val="75000"/>
                  </a:schemeClr>
                </a:solidFill>
              </a:rPr>
              <a:t>Τεχνολογίες</a:t>
            </a:r>
            <a:r>
              <a:rPr lang="es-ES" sz="3200" b="1" dirty="0" smtClean="0">
                <a:solidFill>
                  <a:schemeClr val="accent1">
                    <a:lumMod val="75000"/>
                  </a:schemeClr>
                </a:solidFill>
              </a:rPr>
              <a:t> </a:t>
            </a:r>
            <a:r>
              <a:rPr lang="es-ES" sz="3200" b="1" dirty="0">
                <a:solidFill>
                  <a:schemeClr val="accent1">
                    <a:lumMod val="75000"/>
                  </a:schemeClr>
                </a:solidFill>
              </a:rPr>
              <a:t>- </a:t>
            </a:r>
            <a:r>
              <a:rPr lang="el-GR" sz="3200" b="1" dirty="0">
                <a:solidFill>
                  <a:schemeClr val="accent1">
                    <a:lumMod val="75000"/>
                  </a:schemeClr>
                </a:solidFill>
              </a:rPr>
              <a:t>Ανανεώσιμες πηγές ενέργειας (ΑΠΕ)</a:t>
            </a:r>
            <a:endParaRPr lang="de-DE" sz="3200" b="1" dirty="0">
              <a:solidFill>
                <a:schemeClr val="accent1">
                  <a:lumMod val="75000"/>
                </a:schemeClr>
              </a:solidFill>
            </a:endParaRPr>
          </a:p>
          <a:p>
            <a:pPr algn="ctr"/>
            <a:endParaRPr lang="es-ES" sz="3200" b="1" dirty="0">
              <a:solidFill>
                <a:schemeClr val="accent1">
                  <a:lumMod val="75000"/>
                </a:schemeClr>
              </a:solidFill>
            </a:endParaRPr>
          </a:p>
        </p:txBody>
      </p:sp>
      <p:sp>
        <p:nvSpPr>
          <p:cNvPr id="18" name="17 CuadroTexto"/>
          <p:cNvSpPr txBox="1"/>
          <p:nvPr/>
        </p:nvSpPr>
        <p:spPr>
          <a:xfrm>
            <a:off x="2753916" y="2264090"/>
            <a:ext cx="6189921" cy="646331"/>
          </a:xfrm>
          <a:prstGeom prst="rect">
            <a:avLst/>
          </a:prstGeom>
          <a:noFill/>
        </p:spPr>
        <p:txBody>
          <a:bodyPr wrap="square" rtlCol="0">
            <a:spAutoFit/>
          </a:bodyPr>
          <a:lstStyle/>
          <a:p>
            <a:pPr algn="r"/>
            <a:r>
              <a:rPr lang="el-GR" sz="3600" b="1" dirty="0" smtClean="0">
                <a:solidFill>
                  <a:schemeClr val="accent1">
                    <a:lumMod val="75000"/>
                  </a:schemeClr>
                </a:solidFill>
                <a:latin typeface="Candara" panose="020E0502030303020204" pitchFamily="34" charset="0"/>
                <a:ea typeface="Dotum" panose="020B0600000101010101" pitchFamily="34" charset="-127"/>
              </a:rPr>
              <a:t>Εκπαιδευτικό υλικό</a:t>
            </a:r>
            <a:endParaRPr lang="es-ES" sz="3600" b="1" dirty="0">
              <a:solidFill>
                <a:schemeClr val="accent1">
                  <a:lumMod val="75000"/>
                </a:schemeClr>
              </a:solidFill>
              <a:latin typeface="Candara" panose="020E0502030303020204" pitchFamily="34" charset="0"/>
              <a:ea typeface="Dotum" panose="020B0600000101010101" pitchFamily="34" charset="-127"/>
            </a:endParaRPr>
          </a:p>
        </p:txBody>
      </p:sp>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359" r="8414"/>
          <a:stretch/>
        </p:blipFill>
        <p:spPr bwMode="auto">
          <a:xfrm>
            <a:off x="0" y="-27384"/>
            <a:ext cx="9144000" cy="192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CER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2067693"/>
            <a:ext cx="1638300"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6418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725646"/>
            <a:ext cx="205172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1. </a:t>
            </a:r>
            <a:r>
              <a:rPr lang="el-GR" sz="2000" b="1" dirty="0" smtClean="0"/>
              <a:t>Φωτοβολταϊκά</a:t>
            </a:r>
            <a:endParaRPr lang="de-DE" sz="2000" b="1" dirty="0">
              <a:latin typeface="Candara" panose="020E0502030303020204" pitchFamily="34" charset="0"/>
            </a:endParaRPr>
          </a:p>
        </p:txBody>
      </p:sp>
      <p:sp>
        <p:nvSpPr>
          <p:cNvPr id="14"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3" name="Marcador de Posição de Conteúdo 2"/>
          <p:cNvSpPr txBox="1">
            <a:spLocks/>
          </p:cNvSpPr>
          <p:nvPr/>
        </p:nvSpPr>
        <p:spPr>
          <a:xfrm>
            <a:off x="0" y="3212976"/>
            <a:ext cx="3419872" cy="159161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l-GR" altLang="pt-PT" sz="1600" dirty="0" smtClean="0"/>
              <a:t>Η ενέργεια της γης τροφοδοτείται από διάφορες πηγές, από την οποία η ηλιακή ενέργεια έχει μερίδιο περισσότερο από 99,9%.</a:t>
            </a:r>
            <a:endParaRPr lang="en-US" altLang="pt-PT" sz="1600" dirty="0" smtClean="0"/>
          </a:p>
        </p:txBody>
      </p:sp>
      <p:pic>
        <p:nvPicPr>
          <p:cNvPr id="15" name="Picture 2" descr="http://science-edu.larc.nasa.gov/EDDOCS/images/Erb/components2.g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2" r="1598"/>
          <a:stretch/>
        </p:blipFill>
        <p:spPr bwMode="auto">
          <a:xfrm>
            <a:off x="3635896" y="2085686"/>
            <a:ext cx="5314838" cy="406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037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0" y="1933963"/>
            <a:ext cx="4572000" cy="3539430"/>
          </a:xfrm>
          <a:prstGeom prst="rect">
            <a:avLst/>
          </a:prstGeom>
          <a:noFill/>
        </p:spPr>
        <p:txBody>
          <a:bodyPr wrap="square" rtlCol="0">
            <a:spAutoFit/>
          </a:bodyPr>
          <a:lstStyle/>
          <a:p>
            <a:r>
              <a:rPr lang="el-GR" sz="1400" b="1" dirty="0" smtClean="0"/>
              <a:t>Ιστορία και λειτουργία</a:t>
            </a:r>
          </a:p>
          <a:p>
            <a:pPr marL="171450" indent="-171450" algn="just">
              <a:buFont typeface="Arial" panose="020B0604020202020204" pitchFamily="34" charset="0"/>
              <a:buChar char="•"/>
            </a:pPr>
            <a:r>
              <a:rPr lang="el-GR" sz="1400" dirty="0" smtClean="0"/>
              <a:t>Τα Φωτοβολταϊκά μετατρέπουν άμεσα το φως του ήλιου σε ηλεκτρική ενέργεια. Μερικά υλικά εμφανίζουν μια ιδιότητα, που είναι γνωστή ως το φωτοβολταϊκό φαινόμενο, με την οποία απορροφούν φωτόνια του φωτός και απελευθερώνουν ηλεκτρόνια</a:t>
            </a:r>
            <a:r>
              <a:rPr lang="en-US" sz="1400" dirty="0" smtClean="0"/>
              <a:t>. </a:t>
            </a:r>
            <a:r>
              <a:rPr lang="el-GR" sz="1400" dirty="0" smtClean="0"/>
              <a:t>Το </a:t>
            </a:r>
            <a:r>
              <a:rPr lang="el-GR" sz="1400" dirty="0"/>
              <a:t>ηλιακό φως αποτελείται από </a:t>
            </a:r>
            <a:r>
              <a:rPr lang="el-GR" sz="1400" dirty="0" smtClean="0"/>
              <a:t>φωτόνια, όταν κάποιο </a:t>
            </a:r>
            <a:r>
              <a:rPr lang="el-GR" sz="1400" dirty="0"/>
              <a:t>φωτόνιο </a:t>
            </a:r>
            <a:r>
              <a:rPr lang="el-GR" sz="1400" dirty="0" smtClean="0"/>
              <a:t>προσκρούει </a:t>
            </a:r>
            <a:r>
              <a:rPr lang="el-GR" sz="1400" dirty="0"/>
              <a:t>πάνω σε </a:t>
            </a:r>
            <a:r>
              <a:rPr lang="el-GR" sz="1400" dirty="0" smtClean="0"/>
              <a:t>ένα ηλεκτρόνιο, του μεταδίδει </a:t>
            </a:r>
            <a:r>
              <a:rPr lang="el-GR" sz="1400" dirty="0"/>
              <a:t>μέρος της ενέργειάς του, αναγκάζοντάς το να </a:t>
            </a:r>
            <a:r>
              <a:rPr lang="el-GR" sz="1400" dirty="0" smtClean="0"/>
              <a:t>μετακινηθεί από </a:t>
            </a:r>
            <a:r>
              <a:rPr lang="el-GR" sz="1400" dirty="0"/>
              <a:t>την θέση ηρεμίας του. </a:t>
            </a:r>
            <a:endParaRPr lang="el-GR" sz="1400" dirty="0" smtClean="0"/>
          </a:p>
          <a:p>
            <a:pPr marL="171450" indent="-171450" algn="just">
              <a:buFont typeface="Arial" panose="020B0604020202020204" pitchFamily="34" charset="0"/>
              <a:buChar char="•"/>
            </a:pPr>
            <a:r>
              <a:rPr lang="el-GR" sz="1400" dirty="0" smtClean="0"/>
              <a:t>Τα </a:t>
            </a:r>
            <a:r>
              <a:rPr lang="el-GR" sz="1400" dirty="0"/>
              <a:t>φωτόνια περιέχουν διάφορα ποσά ενέργειας τα οποία αντιστοιχούν στα διάφορα μήκη κύματος του φάσματος της ηλιακής ακτινοβολίας. </a:t>
            </a:r>
            <a:r>
              <a:rPr lang="el-GR" sz="1400" dirty="0" smtClean="0"/>
              <a:t> Όταν </a:t>
            </a:r>
            <a:r>
              <a:rPr lang="el-GR" sz="1400" dirty="0"/>
              <a:t>τα φωτόνια προσπίπτουν σε ένα φωτοβολταϊκό κύτταρο, </a:t>
            </a:r>
            <a:r>
              <a:rPr lang="el-GR" sz="1400" dirty="0" smtClean="0"/>
              <a:t> </a:t>
            </a:r>
            <a:r>
              <a:rPr lang="el-GR" sz="1400" dirty="0"/>
              <a:t>αναγκάζουν τα ηλεκτρόνια του φωτοβολταϊκού κυττάρου να μετακινηθούν και έτσι παράγεται ηλεκτρικό ρεύμα.</a:t>
            </a:r>
            <a:endParaRPr lang="en-GB" sz="1400" dirty="0"/>
          </a:p>
        </p:txBody>
      </p:sp>
      <p:sp>
        <p:nvSpPr>
          <p:cNvPr id="14" name="Rechteck 19"/>
          <p:cNvSpPr/>
          <p:nvPr/>
        </p:nvSpPr>
        <p:spPr>
          <a:xfrm>
            <a:off x="0" y="980728"/>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5" name="Rechteck 19"/>
          <p:cNvSpPr/>
          <p:nvPr/>
        </p:nvSpPr>
        <p:spPr>
          <a:xfrm>
            <a:off x="0" y="1484784"/>
            <a:ext cx="219573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1. </a:t>
            </a:r>
            <a:r>
              <a:rPr lang="el-GR" sz="2000" b="1" dirty="0"/>
              <a:t>Φωτοβολταϊκά</a:t>
            </a:r>
            <a:endParaRPr lang="de-DE" sz="2000" b="1" dirty="0">
              <a:latin typeface="Candara" panose="020E0502030303020204" pitchFamily="34" charset="0"/>
            </a:endParaRPr>
          </a:p>
        </p:txBody>
      </p:sp>
      <p:pic>
        <p:nvPicPr>
          <p:cNvPr id="13" name="Picture 7" descr="http://eco2solar.co.uk/images/How-does-Solar-PV-wor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1910" y="2492896"/>
            <a:ext cx="4335680" cy="287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Solar Illustr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8344" y="1973372"/>
            <a:ext cx="1145291" cy="93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993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11736" y="2127627"/>
            <a:ext cx="6245902" cy="3539430"/>
          </a:xfrm>
          <a:prstGeom prst="rect">
            <a:avLst/>
          </a:prstGeom>
          <a:noFill/>
        </p:spPr>
        <p:txBody>
          <a:bodyPr wrap="square" rtlCol="0">
            <a:spAutoFit/>
          </a:bodyPr>
          <a:lstStyle/>
          <a:p>
            <a:r>
              <a:rPr lang="el-GR" sz="1400" b="1" dirty="0" smtClean="0"/>
              <a:t>Φυσική δομή</a:t>
            </a:r>
          </a:p>
          <a:p>
            <a:endParaRPr lang="pt-PT" sz="1400" dirty="0"/>
          </a:p>
          <a:p>
            <a:pPr marL="171450" indent="-171450" algn="just">
              <a:buFont typeface="Arial" panose="020B0604020202020204" pitchFamily="34" charset="0"/>
              <a:buChar char="•"/>
            </a:pPr>
            <a:r>
              <a:rPr lang="el-GR" sz="1400" b="1" dirty="0" smtClean="0"/>
              <a:t>Τα ηλιακά κύτταρα </a:t>
            </a:r>
            <a:r>
              <a:rPr lang="el-GR" sz="1400" dirty="0" smtClean="0"/>
              <a:t>είναι ημιαγωγοί, κατασκευασμένα από πυρίτιο, και αποτελούν διόδους </a:t>
            </a:r>
            <a:r>
              <a:rPr lang="el-GR" sz="1400" dirty="0" err="1" smtClean="0"/>
              <a:t>ημιαγωγικών</a:t>
            </a:r>
            <a:r>
              <a:rPr lang="el-GR" sz="1400" dirty="0" smtClean="0"/>
              <a:t> ενώσεων.</a:t>
            </a:r>
          </a:p>
          <a:p>
            <a:pPr marL="171450" indent="-171450" algn="just">
              <a:buFont typeface="Arial" panose="020B0604020202020204" pitchFamily="34" charset="0"/>
              <a:buChar char="•"/>
            </a:pPr>
            <a:r>
              <a:rPr lang="el-GR" sz="1400" dirty="0"/>
              <a:t> </a:t>
            </a:r>
            <a:r>
              <a:rPr lang="el-GR" sz="1400" dirty="0" smtClean="0"/>
              <a:t>Μια σειρά από ηλιακά κύτταρα συνδεδεμένα μεταξύ τους τοποθετημένα σε ένα πλαίσιο ονομάζεται φωτοβολταϊκό πλαίσιο</a:t>
            </a:r>
            <a:r>
              <a:rPr lang="en-US" sz="1400" dirty="0" smtClean="0"/>
              <a:t>. </a:t>
            </a:r>
            <a:r>
              <a:rPr lang="el-GR" sz="1400" dirty="0" smtClean="0"/>
              <a:t>Τα πάνελ είναι σχεδιασμένα έτσι ώστε να παράγουν ηλεκτρισμό σε συγκεκριμένη τάση. Η ενέργεια που παράγεται εξαρτάται άμεσα από την ακτινοβολία που δέχεται το πάνελ. </a:t>
            </a:r>
          </a:p>
          <a:p>
            <a:pPr marL="171450" indent="-171450" algn="just">
              <a:buFont typeface="Arial" panose="020B0604020202020204" pitchFamily="34" charset="0"/>
              <a:buChar char="•"/>
            </a:pPr>
            <a:endParaRPr lang="en-US" sz="1400" dirty="0" smtClean="0"/>
          </a:p>
          <a:p>
            <a:pPr marL="171450" indent="-171450" algn="just">
              <a:buFont typeface="Arial" panose="020B0604020202020204" pitchFamily="34" charset="0"/>
              <a:buChar char="•"/>
            </a:pPr>
            <a:r>
              <a:rPr lang="el-GR" sz="1400" dirty="0" smtClean="0"/>
              <a:t>Πολλά πάνελ μπορούν να συνδεθούν και να σχηματίσουν μια σειρά. Όσο πιο μεγάλη είναι η επιφάνεια του πάνελ ή της σειράς, τόσο περισσότερη ηλεκτρική ενέργεια παράγεται. Τα ΦΒ πάνελ και οι σειρές παράγουν συνεχές ρεύμα </a:t>
            </a:r>
            <a:r>
              <a:rPr lang="en-US" sz="1400" dirty="0" smtClean="0"/>
              <a:t>(DC)</a:t>
            </a:r>
            <a:r>
              <a:rPr lang="el-GR" sz="1400" dirty="0" smtClean="0"/>
              <a:t>.</a:t>
            </a:r>
            <a:r>
              <a:rPr lang="en-US" sz="1400" dirty="0" smtClean="0"/>
              <a:t> </a:t>
            </a:r>
            <a:endParaRPr lang="el-GR" sz="1400" dirty="0"/>
          </a:p>
          <a:p>
            <a:pPr marL="171450" indent="-171450" algn="just">
              <a:buFont typeface="Arial" panose="020B0604020202020204" pitchFamily="34" charset="0"/>
              <a:buChar char="•"/>
            </a:pPr>
            <a:r>
              <a:rPr lang="el-GR" sz="1400" dirty="0"/>
              <a:t>Μπορούν να συνδεθούν σε </a:t>
            </a:r>
            <a:r>
              <a:rPr lang="el-GR" sz="1400" dirty="0" smtClean="0"/>
              <a:t>σειρές </a:t>
            </a:r>
            <a:r>
              <a:rPr lang="el-GR" sz="1400" dirty="0"/>
              <a:t>και </a:t>
            </a:r>
            <a:r>
              <a:rPr lang="el-GR" sz="1400" dirty="0" smtClean="0"/>
              <a:t>παράλληλα</a:t>
            </a:r>
            <a:r>
              <a:rPr lang="en-US" sz="1400" dirty="0" smtClean="0"/>
              <a:t>. </a:t>
            </a:r>
            <a:r>
              <a:rPr lang="el-GR" sz="1400" dirty="0" smtClean="0"/>
              <a:t>Για να παραχθεί εναλλασσόμενο ρεύμα (</a:t>
            </a:r>
            <a:r>
              <a:rPr lang="en-US" sz="1400" dirty="0" smtClean="0"/>
              <a:t>AC</a:t>
            </a:r>
            <a:r>
              <a:rPr lang="el-GR" sz="1400" dirty="0" smtClean="0"/>
              <a:t>)</a:t>
            </a:r>
            <a:r>
              <a:rPr lang="en-US" sz="1400" dirty="0" smtClean="0"/>
              <a:t> </a:t>
            </a:r>
            <a:r>
              <a:rPr lang="el-GR" sz="1400" dirty="0" smtClean="0"/>
              <a:t>η σειρά θα πρέπει να συνδεθεί με έναν </a:t>
            </a:r>
            <a:r>
              <a:rPr lang="en-US" sz="1400" dirty="0" smtClean="0"/>
              <a:t>inverter (DC-AC converter).</a:t>
            </a:r>
            <a:endParaRPr lang="en-US" sz="1400" dirty="0"/>
          </a:p>
          <a:p>
            <a:endParaRPr lang="en-GB" sz="1400" dirty="0"/>
          </a:p>
        </p:txBody>
      </p:sp>
      <p:sp>
        <p:nvSpPr>
          <p:cNvPr id="15" name="Rechteck 19"/>
          <p:cNvSpPr/>
          <p:nvPr/>
        </p:nvSpPr>
        <p:spPr>
          <a:xfrm>
            <a:off x="0" y="980728"/>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6" name="Rechteck 19"/>
          <p:cNvSpPr/>
          <p:nvPr/>
        </p:nvSpPr>
        <p:spPr>
          <a:xfrm>
            <a:off x="0" y="1484784"/>
            <a:ext cx="205172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1. </a:t>
            </a:r>
            <a:r>
              <a:rPr lang="el-GR" sz="2000" b="1" dirty="0"/>
              <a:t>Φωτοβολταϊκά</a:t>
            </a:r>
            <a:endParaRPr lang="de-DE" sz="2000" b="1" dirty="0">
              <a:latin typeface="Candara" panose="020E0502030303020204" pitchFamily="34" charset="0"/>
            </a:endParaRPr>
          </a:p>
        </p:txBody>
      </p:sp>
      <p:pic>
        <p:nvPicPr>
          <p:cNvPr id="13" name="Picture 2" descr="Solar Illustration"/>
          <p:cNvPicPr>
            <a:picLocks noChangeAspect="1" noChangeArrowheads="1"/>
          </p:cNvPicPr>
          <p:nvPr/>
        </p:nvPicPr>
        <p:blipFill>
          <a:blip r:embed="rId5" cstate="print">
            <a:extLst>
              <a:ext uri="{28A0092B-C50C-407E-A947-70E740481C1C}">
                <a14:useLocalDpi xmlns:a14="http://schemas.microsoft.com/office/drawing/2010/main" val="0"/>
              </a:ext>
            </a:extLst>
          </a:blip>
          <a:srcRect l="6676"/>
          <a:stretch>
            <a:fillRect/>
          </a:stretch>
        </p:blipFill>
        <p:spPr bwMode="auto">
          <a:xfrm>
            <a:off x="6316396" y="2852936"/>
            <a:ext cx="2528108" cy="2470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3926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836712"/>
            <a:ext cx="5724128"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1" name="Marcador de Posição de Conteúdo 2"/>
          <p:cNvSpPr txBox="1">
            <a:spLocks/>
          </p:cNvSpPr>
          <p:nvPr/>
        </p:nvSpPr>
        <p:spPr>
          <a:xfrm>
            <a:off x="0" y="1935781"/>
            <a:ext cx="8866299" cy="220213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l-GR" altLang="pt-PT" sz="1800" b="1" dirty="0" smtClean="0"/>
              <a:t>Κρυσταλλικό πυρίτιο </a:t>
            </a:r>
            <a:r>
              <a:rPr lang="el-GR" altLang="pt-PT" sz="1800" dirty="0" smtClean="0"/>
              <a:t>(</a:t>
            </a:r>
            <a:r>
              <a:rPr lang="en-US" altLang="pt-PT" sz="1800" dirty="0"/>
              <a:t>Crystalline silicon </a:t>
            </a:r>
            <a:r>
              <a:rPr lang="el-GR" altLang="pt-PT" sz="1800" dirty="0" smtClean="0"/>
              <a:t>)</a:t>
            </a:r>
            <a:endParaRPr lang="en-US" altLang="pt-PT" sz="1800" dirty="0" smtClean="0"/>
          </a:p>
          <a:p>
            <a:pPr algn="just"/>
            <a:r>
              <a:rPr lang="el-GR" altLang="pt-PT" sz="1400" dirty="0" smtClean="0"/>
              <a:t>Το κρυσταλλικό πυρίτιο </a:t>
            </a:r>
            <a:r>
              <a:rPr lang="en-US" altLang="pt-PT" sz="1400" dirty="0" smtClean="0"/>
              <a:t>(c-Si) – </a:t>
            </a:r>
            <a:r>
              <a:rPr lang="el-GR" altLang="pt-PT" sz="1400" dirty="0" smtClean="0"/>
              <a:t>είναι η κυρίαρχη τεχνολογία με την μεγαλύτερη απόδοση</a:t>
            </a:r>
            <a:r>
              <a:rPr lang="en-US" altLang="pt-PT" sz="1400" dirty="0" smtClean="0"/>
              <a:t>.</a:t>
            </a:r>
            <a:endParaRPr lang="el-GR" altLang="pt-PT" sz="1400" dirty="0" smtClean="0"/>
          </a:p>
          <a:p>
            <a:pPr lvl="1" algn="just"/>
            <a:r>
              <a:rPr lang="el-GR" altLang="pt-PT" sz="1400" b="1" dirty="0" smtClean="0"/>
              <a:t>Πολυκρυσταλλικά</a:t>
            </a:r>
            <a:r>
              <a:rPr lang="el-GR" altLang="pt-PT" sz="1400" dirty="0" smtClean="0"/>
              <a:t> απόδοση 11</a:t>
            </a:r>
            <a:r>
              <a:rPr lang="en-US" altLang="pt-PT" sz="1400" dirty="0" smtClean="0"/>
              <a:t> </a:t>
            </a:r>
            <a:r>
              <a:rPr lang="el-GR" altLang="pt-PT" sz="1400" dirty="0"/>
              <a:t>-</a:t>
            </a:r>
            <a:r>
              <a:rPr lang="en-US" altLang="pt-PT" sz="1400" dirty="0"/>
              <a:t> </a:t>
            </a:r>
            <a:r>
              <a:rPr lang="el-GR" altLang="pt-PT" sz="1400" dirty="0" smtClean="0"/>
              <a:t>16</a:t>
            </a:r>
            <a:r>
              <a:rPr lang="en-US" altLang="pt-PT" sz="1400" dirty="0" smtClean="0"/>
              <a:t>%</a:t>
            </a:r>
            <a:r>
              <a:rPr lang="el-GR" altLang="pt-PT" sz="1400" dirty="0" smtClean="0"/>
              <a:t>  επιφάνεια ανά </a:t>
            </a:r>
            <a:r>
              <a:rPr lang="en-US" altLang="pt-PT" sz="1400" dirty="0" smtClean="0"/>
              <a:t>kWp 7-9</a:t>
            </a:r>
            <a:r>
              <a:rPr lang="el-GR" altLang="pt-PT" sz="1400" dirty="0" smtClean="0"/>
              <a:t> τ.μ.</a:t>
            </a:r>
          </a:p>
          <a:p>
            <a:pPr lvl="1" algn="just"/>
            <a:r>
              <a:rPr lang="el-GR" altLang="pt-PT" sz="1400" b="1" dirty="0" smtClean="0"/>
              <a:t>Μονοκρυσταλλικά</a:t>
            </a:r>
            <a:r>
              <a:rPr lang="el-GR" altLang="pt-PT" sz="1400" dirty="0"/>
              <a:t> απόδοση </a:t>
            </a:r>
            <a:r>
              <a:rPr lang="el-GR" altLang="pt-PT" sz="1400" dirty="0" smtClean="0"/>
              <a:t>11</a:t>
            </a:r>
            <a:r>
              <a:rPr lang="en-US" altLang="pt-PT" sz="1400" dirty="0" smtClean="0"/>
              <a:t> </a:t>
            </a:r>
            <a:r>
              <a:rPr lang="el-GR" altLang="pt-PT" sz="1400" dirty="0"/>
              <a:t>-</a:t>
            </a:r>
            <a:r>
              <a:rPr lang="en-US" altLang="pt-PT" sz="1400" dirty="0"/>
              <a:t> </a:t>
            </a:r>
            <a:r>
              <a:rPr lang="el-GR" altLang="pt-PT" sz="1400" dirty="0" smtClean="0"/>
              <a:t>19</a:t>
            </a:r>
            <a:r>
              <a:rPr lang="en-US" altLang="pt-PT" sz="1400" dirty="0" smtClean="0"/>
              <a:t>%</a:t>
            </a:r>
            <a:r>
              <a:rPr lang="el-GR" altLang="pt-PT" sz="1400" dirty="0" smtClean="0"/>
              <a:t> επιφάνεια </a:t>
            </a:r>
            <a:r>
              <a:rPr lang="el-GR" altLang="pt-PT" sz="1400" dirty="0"/>
              <a:t>ανά </a:t>
            </a:r>
            <a:r>
              <a:rPr lang="en-US" altLang="pt-PT" sz="1400" dirty="0"/>
              <a:t>kWp </a:t>
            </a:r>
            <a:r>
              <a:rPr lang="el-GR" altLang="pt-PT" sz="1400" dirty="0" smtClean="0"/>
              <a:t>6</a:t>
            </a:r>
            <a:r>
              <a:rPr lang="en-US" altLang="pt-PT" sz="1400" dirty="0" smtClean="0"/>
              <a:t>-9</a:t>
            </a:r>
            <a:r>
              <a:rPr lang="el-GR" altLang="pt-PT" sz="1400" dirty="0" smtClean="0"/>
              <a:t> </a:t>
            </a:r>
            <a:r>
              <a:rPr lang="el-GR" altLang="pt-PT" sz="1400" dirty="0"/>
              <a:t>τ.μ.</a:t>
            </a:r>
          </a:p>
          <a:p>
            <a:pPr lvl="1" algn="just"/>
            <a:endParaRPr lang="el-GR" altLang="pt-PT" sz="1400" dirty="0"/>
          </a:p>
          <a:p>
            <a:pPr lvl="1" algn="just"/>
            <a:endParaRPr lang="el-GR" altLang="pt-PT" sz="1400" dirty="0" smtClean="0"/>
          </a:p>
          <a:p>
            <a:pPr lvl="1" algn="just"/>
            <a:endParaRPr lang="en-US" altLang="pt-PT" sz="1400" dirty="0" smtClean="0"/>
          </a:p>
        </p:txBody>
      </p:sp>
      <p:pic>
        <p:nvPicPr>
          <p:cNvPr id="14" name="Picture 5" descr="http://www.pveducation.org/sites/default/files/PVCDROM/Manufacturing/Images/SEMISQ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4903" y="2124291"/>
            <a:ext cx="1737672" cy="173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Marcador de Posição de Conteúdo 2"/>
          <p:cNvSpPr txBox="1">
            <a:spLocks/>
          </p:cNvSpPr>
          <p:nvPr/>
        </p:nvSpPr>
        <p:spPr>
          <a:xfrm>
            <a:off x="0" y="3048608"/>
            <a:ext cx="5568269" cy="301112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altLang="pt-PT" sz="1800" b="1" dirty="0"/>
              <a:t>Thin film</a:t>
            </a:r>
          </a:p>
          <a:p>
            <a:pPr marL="0" indent="0" algn="just">
              <a:buNone/>
            </a:pPr>
            <a:endParaRPr lang="en-US" altLang="pt-PT" sz="1000" dirty="0" smtClean="0"/>
          </a:p>
          <a:p>
            <a:pPr algn="just"/>
            <a:r>
              <a:rPr lang="el-GR" altLang="pt-PT" sz="1400" dirty="0" smtClean="0"/>
              <a:t>Η τεχνολογία λεπτού </a:t>
            </a:r>
            <a:r>
              <a:rPr lang="el-GR" altLang="pt-PT" sz="1400" dirty="0" err="1" smtClean="0"/>
              <a:t>υμενίου</a:t>
            </a:r>
            <a:r>
              <a:rPr lang="el-GR" altLang="pt-PT" sz="1400" dirty="0" smtClean="0"/>
              <a:t> περιλαμβάνει μία ποικιλία συστημάτων από απορροφητικά </a:t>
            </a:r>
            <a:r>
              <a:rPr lang="el-GR" altLang="pt-PT" sz="1400" dirty="0" err="1" smtClean="0"/>
              <a:t>ημι</a:t>
            </a:r>
            <a:r>
              <a:rPr lang="el-GR" altLang="pt-PT" sz="1400" dirty="0" smtClean="0"/>
              <a:t>-αγώγιμα υλικά:</a:t>
            </a:r>
          </a:p>
          <a:p>
            <a:pPr lvl="1" algn="just"/>
            <a:r>
              <a:rPr lang="en-US" altLang="pt-PT" sz="1400" b="1" dirty="0" smtClean="0"/>
              <a:t>Amorphous </a:t>
            </a:r>
            <a:r>
              <a:rPr lang="en-US" altLang="pt-PT" sz="1400" b="1" dirty="0"/>
              <a:t>Silicon (</a:t>
            </a:r>
            <a:r>
              <a:rPr lang="en-US" altLang="pt-PT" sz="1400" b="1" dirty="0" smtClean="0"/>
              <a:t>a-Si)</a:t>
            </a:r>
            <a:r>
              <a:rPr lang="el-GR" altLang="pt-PT" sz="1400" dirty="0" smtClean="0"/>
              <a:t>: απόδοση </a:t>
            </a:r>
            <a:r>
              <a:rPr lang="en-US" altLang="pt-PT" sz="1400" dirty="0" smtClean="0"/>
              <a:t>4 </a:t>
            </a:r>
            <a:r>
              <a:rPr lang="el-GR" altLang="pt-PT" sz="1400" dirty="0" smtClean="0"/>
              <a:t>-</a:t>
            </a:r>
            <a:r>
              <a:rPr lang="en-US" altLang="pt-PT" sz="1400" dirty="0" smtClean="0"/>
              <a:t> </a:t>
            </a:r>
            <a:r>
              <a:rPr lang="en-US" altLang="pt-PT" sz="1400" dirty="0"/>
              <a:t>8</a:t>
            </a:r>
            <a:r>
              <a:rPr lang="en-US" altLang="pt-PT" sz="1400" dirty="0" smtClean="0"/>
              <a:t>%</a:t>
            </a:r>
            <a:r>
              <a:rPr lang="el-GR" altLang="pt-PT" sz="1400" dirty="0"/>
              <a:t> επιφάνεια ανά </a:t>
            </a:r>
            <a:r>
              <a:rPr lang="en-US" altLang="pt-PT" sz="1400" dirty="0"/>
              <a:t>kWp </a:t>
            </a:r>
            <a:r>
              <a:rPr lang="el-GR" altLang="pt-PT" sz="1400" dirty="0" smtClean="0"/>
              <a:t>9</a:t>
            </a:r>
            <a:r>
              <a:rPr lang="en-US" altLang="pt-PT" sz="1400" dirty="0" smtClean="0"/>
              <a:t>-</a:t>
            </a:r>
            <a:r>
              <a:rPr lang="el-GR" altLang="pt-PT" sz="1400" dirty="0" smtClean="0"/>
              <a:t>25 </a:t>
            </a:r>
            <a:r>
              <a:rPr lang="el-GR" altLang="pt-PT" sz="1400" dirty="0" err="1"/>
              <a:t>τ.μ</a:t>
            </a:r>
            <a:endParaRPr lang="en-US" altLang="pt-PT" sz="1400" dirty="0"/>
          </a:p>
          <a:p>
            <a:pPr lvl="1" algn="just"/>
            <a:r>
              <a:rPr lang="en-US" altLang="pt-PT" sz="1400" dirty="0"/>
              <a:t>Multi-junction thin-film silicon (a-Si/ </a:t>
            </a:r>
            <a:r>
              <a:rPr lang="en-US" altLang="pt-PT" sz="1400" dirty="0" err="1"/>
              <a:t>μc</a:t>
            </a:r>
            <a:r>
              <a:rPr lang="en-US" altLang="pt-PT" sz="1400" dirty="0"/>
              <a:t>-Si</a:t>
            </a:r>
            <a:r>
              <a:rPr lang="en-US" altLang="pt-PT" sz="1400" dirty="0" smtClean="0"/>
              <a:t>)</a:t>
            </a:r>
            <a:r>
              <a:rPr lang="el-GR" altLang="pt-PT" sz="1400" dirty="0" smtClean="0"/>
              <a:t>: μεγαλύτερη απορροφητικότητα φωτός, αυξάνει την απόδοση μέχρι και 10% συγκριτικά με την τεχνολογία </a:t>
            </a:r>
            <a:r>
              <a:rPr lang="en-US" altLang="pt-PT" sz="1400" dirty="0" smtClean="0"/>
              <a:t>a-Si</a:t>
            </a:r>
            <a:endParaRPr lang="en-US" altLang="pt-PT" sz="1400" dirty="0"/>
          </a:p>
          <a:p>
            <a:pPr lvl="1" algn="just"/>
            <a:r>
              <a:rPr lang="en-US" altLang="pt-PT" sz="1400" dirty="0"/>
              <a:t>Cadmium Telluride (</a:t>
            </a:r>
            <a:r>
              <a:rPr lang="en-US" altLang="pt-PT" sz="1400" dirty="0" err="1"/>
              <a:t>CdTe</a:t>
            </a:r>
            <a:r>
              <a:rPr lang="en-US" altLang="pt-PT" sz="1400" dirty="0" smtClean="0"/>
              <a:t>)</a:t>
            </a:r>
            <a:r>
              <a:rPr lang="el-GR" altLang="pt-PT" sz="1400" dirty="0" smtClean="0"/>
              <a:t>:</a:t>
            </a:r>
            <a:r>
              <a:rPr lang="en-US" altLang="pt-PT" sz="1400" dirty="0" smtClean="0"/>
              <a:t> </a:t>
            </a:r>
            <a:r>
              <a:rPr lang="el-GR" altLang="pt-PT" sz="1400" dirty="0" smtClean="0"/>
              <a:t>ηλιακά κύτταρα λεπτού </a:t>
            </a:r>
            <a:r>
              <a:rPr lang="el-GR" altLang="pt-PT" sz="1400" dirty="0" err="1" smtClean="0"/>
              <a:t>υμενίου</a:t>
            </a:r>
            <a:r>
              <a:rPr lang="el-GR" altLang="pt-PT" sz="1400" dirty="0" smtClean="0"/>
              <a:t> που έχουν μικρότερο κόστος και απόδοση της τάξεως του</a:t>
            </a:r>
            <a:r>
              <a:rPr lang="el-GR" altLang="pt-PT" sz="1400" dirty="0"/>
              <a:t> </a:t>
            </a:r>
            <a:r>
              <a:rPr lang="el-GR" altLang="pt-PT" sz="1400" dirty="0" smtClean="0"/>
              <a:t>6-11</a:t>
            </a:r>
            <a:r>
              <a:rPr lang="en-US" altLang="pt-PT" sz="1400" dirty="0" smtClean="0"/>
              <a:t>%</a:t>
            </a:r>
            <a:endParaRPr lang="en-US" altLang="pt-PT" sz="1400" dirty="0"/>
          </a:p>
          <a:p>
            <a:pPr lvl="1" algn="just"/>
            <a:r>
              <a:rPr lang="en-US" altLang="pt-PT" sz="1400" dirty="0"/>
              <a:t>Copper-indium-(gallium)-(</a:t>
            </a:r>
            <a:r>
              <a:rPr lang="en-US" altLang="pt-PT" sz="1400" dirty="0" smtClean="0"/>
              <a:t>di)selenide</a:t>
            </a:r>
            <a:r>
              <a:rPr lang="el-GR" altLang="pt-PT" sz="1400" dirty="0" smtClean="0"/>
              <a:t> </a:t>
            </a:r>
            <a:r>
              <a:rPr lang="en-US" altLang="pt-PT" sz="1400" dirty="0" smtClean="0"/>
              <a:t>(CIS-CIGS)</a:t>
            </a:r>
            <a:r>
              <a:rPr lang="el-GR" altLang="pt-PT" sz="1400" dirty="0" smtClean="0"/>
              <a:t>:</a:t>
            </a:r>
            <a:r>
              <a:rPr lang="en-US" altLang="pt-PT" sz="1400" dirty="0" smtClean="0"/>
              <a:t> </a:t>
            </a:r>
            <a:r>
              <a:rPr lang="el-GR" altLang="pt-PT" sz="1400" dirty="0" smtClean="0"/>
              <a:t>έχουν υψηλότερη απόδοση, της τάξεως του 6 - 11 %</a:t>
            </a:r>
          </a:p>
          <a:p>
            <a:pPr marL="0" indent="0" algn="just">
              <a:buNone/>
            </a:pPr>
            <a:endParaRPr lang="pt-PT" altLang="pt-PT" sz="1400" dirty="0" smtClean="0"/>
          </a:p>
        </p:txBody>
      </p:sp>
      <p:pic>
        <p:nvPicPr>
          <p:cNvPr id="17" name="Picture 2" descr="http://www.cleantechinvestor.com/portal/images/stories/magazine/2011_6/solar_buffet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4512" y="4012930"/>
            <a:ext cx="3305090" cy="206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eck 19"/>
          <p:cNvSpPr/>
          <p:nvPr/>
        </p:nvSpPr>
        <p:spPr>
          <a:xfrm>
            <a:off x="0" y="1478173"/>
            <a:ext cx="36523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a:t>
            </a:r>
            <a:r>
              <a:rPr lang="el-GR" sz="2000" b="1" dirty="0" smtClean="0">
                <a:latin typeface="Candara" panose="020E0502030303020204" pitchFamily="34" charset="0"/>
              </a:rPr>
              <a:t>Τεχνολογίες </a:t>
            </a:r>
            <a:r>
              <a:rPr lang="el-GR" sz="2000" b="1" dirty="0" smtClean="0"/>
              <a:t>Φωτοβολταϊκών</a:t>
            </a:r>
            <a:endParaRPr lang="de-DE" sz="2000" b="1" dirty="0">
              <a:latin typeface="Candara" panose="020E0502030303020204" pitchFamily="34" charset="0"/>
            </a:endParaRPr>
          </a:p>
        </p:txBody>
      </p:sp>
    </p:spTree>
    <p:extLst>
      <p:ext uri="{BB962C8B-B14F-4D97-AF65-F5344CB8AC3E}">
        <p14:creationId xmlns:p14="http://schemas.microsoft.com/office/powerpoint/2010/main" val="1347399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08720"/>
            <a:ext cx="5508104" cy="4320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0" name="Marcador de Posição de Conteúdo 2"/>
          <p:cNvSpPr txBox="1">
            <a:spLocks/>
          </p:cNvSpPr>
          <p:nvPr/>
        </p:nvSpPr>
        <p:spPr>
          <a:xfrm>
            <a:off x="0" y="2132856"/>
            <a:ext cx="4565060" cy="356093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altLang="pt-PT" sz="1800" b="1" dirty="0"/>
              <a:t>Concentrated PV (CPV)</a:t>
            </a:r>
          </a:p>
          <a:p>
            <a:pPr algn="just"/>
            <a:r>
              <a:rPr lang="el-GR" altLang="pt-PT" sz="1400" dirty="0" smtClean="0"/>
              <a:t>Η τεχνολογία </a:t>
            </a:r>
            <a:r>
              <a:rPr lang="en-US" altLang="pt-PT" sz="1400" dirty="0" smtClean="0"/>
              <a:t>CPV </a:t>
            </a:r>
            <a:r>
              <a:rPr lang="el-GR" altLang="pt-PT" sz="1400" dirty="0" smtClean="0"/>
              <a:t>χρησιμοποιεί καθρέφτες ή φακούς για να συγκεντρώσει την ηλιακή ακτινοβολία σε κύτταρα υψηλής απόδοσης.</a:t>
            </a:r>
          </a:p>
          <a:p>
            <a:pPr algn="just"/>
            <a:r>
              <a:rPr lang="el-GR" altLang="pt-PT" sz="1400" dirty="0" smtClean="0"/>
              <a:t>Όπως στην </a:t>
            </a:r>
            <a:r>
              <a:rPr lang="en-US" altLang="pt-PT" sz="1400" dirty="0" smtClean="0"/>
              <a:t>CSP</a:t>
            </a:r>
            <a:r>
              <a:rPr lang="el-GR" altLang="pt-PT" sz="1400" dirty="0" smtClean="0"/>
              <a:t> τεχνολογία, μπορούν να χρησιμοποιηθούν διάφορες τεχνολογίες συμπύκνωσης, όπως </a:t>
            </a:r>
            <a:r>
              <a:rPr lang="el-GR" sz="1400" dirty="0"/>
              <a:t>παραβολικά </a:t>
            </a:r>
            <a:r>
              <a:rPr lang="el-GR" sz="1400" dirty="0" smtClean="0"/>
              <a:t>κάτοπτρα, φακοί </a:t>
            </a:r>
            <a:r>
              <a:rPr lang="en-US" altLang="pt-PT" sz="1400" dirty="0" smtClean="0"/>
              <a:t>Fresnel</a:t>
            </a:r>
            <a:r>
              <a:rPr lang="el-GR" altLang="pt-PT" sz="1400" dirty="0" smtClean="0"/>
              <a:t>, ανακλαστήρες και </a:t>
            </a:r>
            <a:r>
              <a:rPr lang="el-GR" sz="1400" dirty="0" err="1"/>
              <a:t>συγκεντρωτές</a:t>
            </a:r>
            <a:r>
              <a:rPr lang="el-GR" sz="1400" dirty="0"/>
              <a:t> </a:t>
            </a:r>
            <a:r>
              <a:rPr lang="el-GR" sz="1400" dirty="0" smtClean="0"/>
              <a:t>φωταύγειας.</a:t>
            </a:r>
          </a:p>
          <a:p>
            <a:pPr algn="just"/>
            <a:r>
              <a:rPr lang="el-GR" altLang="pt-PT" sz="1400" dirty="0" smtClean="0"/>
              <a:t>Ηλιακά κύτταρα εξαιρετικής απόδοσης (μέχρι και 50%), φτιαγμένα από διαφορετικά υλικά σε ξεχωριστές επιστρώσεις χρησιμοποιούνται για να συγκεντρώσουν το μεγαλύτερο μέρος της ακτινοβολίας.</a:t>
            </a:r>
          </a:p>
          <a:p>
            <a:pPr algn="just"/>
            <a:r>
              <a:rPr lang="el-GR" altLang="pt-PT" sz="1400" dirty="0" smtClean="0"/>
              <a:t>Υπολογίζεται ότι το υψηλότερο κόστος αυτών των κυττάρων αντισταθμίζεται από την μεγαλύτερή τους απόδοση.</a:t>
            </a:r>
          </a:p>
        </p:txBody>
      </p:sp>
      <p:pic>
        <p:nvPicPr>
          <p:cNvPr id="11" name="Picture 7" descr="CPV with reflecto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2345" y="1280307"/>
            <a:ext cx="3527425"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http://manfred.amoureux.free.fr/myUploads/images/images_solar_trackers/solfocus_cpv_pan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4395" y="3605994"/>
            <a:ext cx="3716338"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9"/>
          <p:cNvSpPr/>
          <p:nvPr/>
        </p:nvSpPr>
        <p:spPr>
          <a:xfrm>
            <a:off x="0" y="1553692"/>
            <a:ext cx="36523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a:t>
            </a:r>
            <a:r>
              <a:rPr lang="el-GR" sz="2000" b="1" dirty="0" smtClean="0">
                <a:latin typeface="Candara" panose="020E0502030303020204" pitchFamily="34" charset="0"/>
              </a:rPr>
              <a:t>Τεχνολογίες </a:t>
            </a:r>
            <a:r>
              <a:rPr lang="el-GR" sz="2000" b="1" dirty="0" smtClean="0"/>
              <a:t>Φωτοβολταϊκών</a:t>
            </a:r>
            <a:endParaRPr lang="de-DE" sz="2000" b="1" dirty="0">
              <a:latin typeface="Candara" panose="020E0502030303020204" pitchFamily="34" charset="0"/>
            </a:endParaRPr>
          </a:p>
        </p:txBody>
      </p:sp>
    </p:spTree>
    <p:extLst>
      <p:ext uri="{BB962C8B-B14F-4D97-AF65-F5344CB8AC3E}">
        <p14:creationId xmlns:p14="http://schemas.microsoft.com/office/powerpoint/2010/main" val="39160196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80728"/>
            <a:ext cx="55801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0" name="Marcador de Posição de Conteúdo 2"/>
          <p:cNvSpPr txBox="1">
            <a:spLocks/>
          </p:cNvSpPr>
          <p:nvPr/>
        </p:nvSpPr>
        <p:spPr>
          <a:xfrm>
            <a:off x="-11842" y="1852349"/>
            <a:ext cx="8962575" cy="261599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altLang="pt-PT" sz="1800" b="1" dirty="0"/>
              <a:t>Concentrated PV (CPV)</a:t>
            </a:r>
          </a:p>
          <a:p>
            <a:pPr algn="just"/>
            <a:r>
              <a:rPr lang="el-GR" altLang="pt-PT" sz="1400" dirty="0" smtClean="0"/>
              <a:t>Σε αντίθεση με την </a:t>
            </a:r>
            <a:r>
              <a:rPr lang="en-US" altLang="pt-PT" sz="1400" dirty="0" smtClean="0"/>
              <a:t>PV, </a:t>
            </a:r>
            <a:r>
              <a:rPr lang="el-GR" altLang="pt-PT" sz="1400" dirty="0" smtClean="0"/>
              <a:t>η τεχνολογία </a:t>
            </a:r>
            <a:r>
              <a:rPr lang="en-US" altLang="pt-PT" sz="1400" dirty="0" smtClean="0"/>
              <a:t>CPV </a:t>
            </a:r>
            <a:r>
              <a:rPr lang="el-GR" altLang="pt-PT" sz="1400" dirty="0" smtClean="0"/>
              <a:t>απαιτεί</a:t>
            </a:r>
            <a:r>
              <a:rPr lang="en-US" altLang="pt-PT" sz="1400" dirty="0" smtClean="0"/>
              <a:t>:</a:t>
            </a:r>
            <a:endParaRPr lang="en-US" altLang="pt-PT" sz="1400" dirty="0"/>
          </a:p>
          <a:p>
            <a:pPr lvl="1" algn="just"/>
            <a:r>
              <a:rPr lang="el-GR" sz="1400" dirty="0" smtClean="0"/>
              <a:t>Άμεσο </a:t>
            </a:r>
            <a:r>
              <a:rPr lang="el-GR" sz="1400" dirty="0"/>
              <a:t>ηλιακό φως </a:t>
            </a:r>
            <a:r>
              <a:rPr lang="el-GR" sz="1400" dirty="0" smtClean="0"/>
              <a:t>αντί για διάχυτο φως, εξ ου και είναι περιορισμένο γεωγραφικά (σε μέρη με υψηλή άμεση ακτινοβολία)</a:t>
            </a:r>
          </a:p>
          <a:p>
            <a:pPr lvl="1" algn="just"/>
            <a:r>
              <a:rPr lang="el-GR" altLang="pt-PT" sz="1400" dirty="0" smtClean="0"/>
              <a:t>Συστήματα παρακολούθησης του ήλιου (μεγαλύτερης ή μικρότερης ακρίβειας)</a:t>
            </a:r>
          </a:p>
          <a:p>
            <a:pPr lvl="1" algn="just"/>
            <a:r>
              <a:rPr lang="el-GR" altLang="pt-PT" sz="1400" dirty="0" smtClean="0"/>
              <a:t>Σύστημα ψύξης (ενεργό εάν απαιτείται υγρό, αλλιώς παθητικό )</a:t>
            </a:r>
          </a:p>
          <a:p>
            <a:pPr algn="just"/>
            <a:r>
              <a:rPr lang="el-GR" altLang="pt-PT" sz="1400" dirty="0" smtClean="0"/>
              <a:t>Όπως και στην περίπτωση της </a:t>
            </a:r>
            <a:r>
              <a:rPr lang="en-US" altLang="pt-PT" sz="1400" dirty="0" smtClean="0"/>
              <a:t>concentrating </a:t>
            </a:r>
            <a:r>
              <a:rPr lang="en-US" altLang="pt-PT" sz="1400" dirty="0"/>
              <a:t>solar power (CSP), </a:t>
            </a:r>
            <a:r>
              <a:rPr lang="el-GR" altLang="pt-PT" sz="1400" dirty="0" smtClean="0"/>
              <a:t>η τεχνολογία </a:t>
            </a:r>
            <a:r>
              <a:rPr lang="en-US" altLang="pt-PT" sz="1400" dirty="0" smtClean="0"/>
              <a:t>CPV </a:t>
            </a:r>
            <a:r>
              <a:rPr lang="el-GR" altLang="pt-PT" sz="1400" dirty="0" smtClean="0"/>
              <a:t>είναι κατάλληλη για χρήσεις ατμού, όπως στην περίπτωση της αφαλάτωσης εξαιτίας της παραγωγής θερμότητας. </a:t>
            </a:r>
            <a:r>
              <a:rPr lang="en-US" altLang="pt-PT" sz="1400" dirty="0" smtClean="0"/>
              <a:t> </a:t>
            </a:r>
            <a:endParaRPr lang="en-US" altLang="pt-PT" sz="2200" b="1" dirty="0" smtClean="0"/>
          </a:p>
        </p:txBody>
      </p:sp>
      <p:pic>
        <p:nvPicPr>
          <p:cNvPr id="1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3968584"/>
            <a:ext cx="5212785" cy="20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9"/>
          <p:cNvSpPr/>
          <p:nvPr/>
        </p:nvSpPr>
        <p:spPr>
          <a:xfrm>
            <a:off x="-11842" y="1492309"/>
            <a:ext cx="36523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a:t>
            </a:r>
            <a:r>
              <a:rPr lang="el-GR" sz="2000" b="1" dirty="0" smtClean="0">
                <a:latin typeface="Candara" panose="020E0502030303020204" pitchFamily="34" charset="0"/>
              </a:rPr>
              <a:t>Τεχνολογίες </a:t>
            </a:r>
            <a:r>
              <a:rPr lang="el-GR" sz="2000" b="1" dirty="0" smtClean="0"/>
              <a:t>Φωτοβολταϊκών</a:t>
            </a:r>
            <a:endParaRPr lang="de-DE" sz="2000" b="1" dirty="0">
              <a:latin typeface="Candara" panose="020E0502030303020204" pitchFamily="34" charset="0"/>
            </a:endParaRPr>
          </a:p>
        </p:txBody>
      </p:sp>
    </p:spTree>
    <p:extLst>
      <p:ext uri="{BB962C8B-B14F-4D97-AF65-F5344CB8AC3E}">
        <p14:creationId xmlns:p14="http://schemas.microsoft.com/office/powerpoint/2010/main" val="11025263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08720"/>
            <a:ext cx="5508104" cy="4320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6" name="Rechteck 19"/>
          <p:cNvSpPr/>
          <p:nvPr/>
        </p:nvSpPr>
        <p:spPr>
          <a:xfrm>
            <a:off x="0" y="1484784"/>
            <a:ext cx="421196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latin typeface="Candara" panose="020E0502030303020204" pitchFamily="34" charset="0"/>
              </a:rPr>
              <a:t>1. </a:t>
            </a:r>
            <a:r>
              <a:rPr lang="el-GR" sz="1600" b="1" dirty="0" err="1" smtClean="0"/>
              <a:t>Φωτοβολταϊκά</a:t>
            </a:r>
            <a:r>
              <a:rPr lang="el-GR" sz="1600" b="1" dirty="0" smtClean="0"/>
              <a:t> </a:t>
            </a:r>
            <a:r>
              <a:rPr lang="de-DE" sz="1600" b="1" dirty="0" smtClean="0">
                <a:latin typeface="Candara" panose="020E0502030303020204" pitchFamily="34" charset="0"/>
              </a:rPr>
              <a:t>– </a:t>
            </a:r>
            <a:r>
              <a:rPr lang="el-GR" sz="1600" b="1" dirty="0" smtClean="0">
                <a:latin typeface="Candara" panose="020E0502030303020204" pitchFamily="34" charset="0"/>
              </a:rPr>
              <a:t>Κόστος Συστήματος</a:t>
            </a:r>
            <a:endParaRPr lang="de-DE" sz="1600" b="1" dirty="0">
              <a:latin typeface="Candara" panose="020E0502030303020204" pitchFamily="34" charset="0"/>
            </a:endParaRPr>
          </a:p>
        </p:txBody>
      </p:sp>
      <p:sp>
        <p:nvSpPr>
          <p:cNvPr id="3" name="CaixaDeTexto 2"/>
          <p:cNvSpPr txBox="1"/>
          <p:nvPr/>
        </p:nvSpPr>
        <p:spPr>
          <a:xfrm>
            <a:off x="27807" y="1988840"/>
            <a:ext cx="5256584" cy="584775"/>
          </a:xfrm>
          <a:prstGeom prst="rect">
            <a:avLst/>
          </a:prstGeom>
          <a:noFill/>
        </p:spPr>
        <p:txBody>
          <a:bodyPr wrap="square" rtlCol="0">
            <a:spAutoFit/>
          </a:bodyPr>
          <a:lstStyle/>
          <a:p>
            <a:r>
              <a:rPr lang="el-GR" altLang="pt-PT" sz="1400" b="1" dirty="0" smtClean="0"/>
              <a:t>Εξέλιξη του κόστους του συστήματος διεθνώς</a:t>
            </a:r>
          </a:p>
          <a:p>
            <a:endParaRPr lang="en-GB" dirty="0"/>
          </a:p>
        </p:txBody>
      </p:sp>
      <p:pic>
        <p:nvPicPr>
          <p:cNvPr id="1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4910" y="2348880"/>
            <a:ext cx="5140245" cy="368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596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slunchevdom.bg/imgs/images/RooftopPV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269" y="1879148"/>
            <a:ext cx="30384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Onyx Solar Photovoltaic Ventilated Façade for integrate as a building second sk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8319" y="4203248"/>
            <a:ext cx="32448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http://i.bnet.com/blogs/pythagoras-solar-pvgu-walkwa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5656" y="4173085"/>
            <a:ext cx="2873375"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http://solartribune.com/wp-content/uploads/2011/06/ustile.com-solar-shingles-zoo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1244" y="1879148"/>
            <a:ext cx="2028825"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4"/>
          <p:cNvSpPr>
            <a:spLocks noChangeArrowheads="1"/>
          </p:cNvSpPr>
          <p:nvPr/>
        </p:nvSpPr>
        <p:spPr bwMode="auto">
          <a:xfrm>
            <a:off x="2419480" y="3592060"/>
            <a:ext cx="1046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pt-PT" sz="1800" b="1" dirty="0" smtClean="0"/>
              <a:t>Rooftops</a:t>
            </a:r>
            <a:endParaRPr lang="en-US" altLang="pt-PT" sz="1800" b="1" dirty="0"/>
          </a:p>
        </p:txBody>
      </p:sp>
      <p:sp>
        <p:nvSpPr>
          <p:cNvPr id="15" name="Rectangle 15"/>
          <p:cNvSpPr>
            <a:spLocks noChangeArrowheads="1"/>
          </p:cNvSpPr>
          <p:nvPr/>
        </p:nvSpPr>
        <p:spPr bwMode="auto">
          <a:xfrm>
            <a:off x="6072183" y="3592060"/>
            <a:ext cx="968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t-PT" altLang="pt-PT" sz="1800" b="1" dirty="0" smtClean="0"/>
              <a:t>Shingles</a:t>
            </a:r>
            <a:endParaRPr lang="pt-PT" altLang="pt-PT" sz="1800" b="1" dirty="0"/>
          </a:p>
        </p:txBody>
      </p:sp>
      <p:sp>
        <p:nvSpPr>
          <p:cNvPr id="16" name="Rectangle 16"/>
          <p:cNvSpPr>
            <a:spLocks noChangeArrowheads="1"/>
          </p:cNvSpPr>
          <p:nvPr/>
        </p:nvSpPr>
        <p:spPr bwMode="auto">
          <a:xfrm>
            <a:off x="6073732" y="5925685"/>
            <a:ext cx="936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pt-PT" sz="1800" b="1" dirty="0" smtClean="0"/>
              <a:t>Facades</a:t>
            </a:r>
            <a:endParaRPr lang="en-US" altLang="pt-PT" sz="1800" b="1" dirty="0"/>
          </a:p>
        </p:txBody>
      </p:sp>
      <p:sp>
        <p:nvSpPr>
          <p:cNvPr id="17" name="Rectangle 17"/>
          <p:cNvSpPr>
            <a:spLocks noChangeArrowheads="1"/>
          </p:cNvSpPr>
          <p:nvPr/>
        </p:nvSpPr>
        <p:spPr bwMode="auto">
          <a:xfrm>
            <a:off x="2569150" y="5925685"/>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t-PT" altLang="pt-PT" sz="1800" b="1" dirty="0" smtClean="0"/>
              <a:t>Glass</a:t>
            </a:r>
            <a:endParaRPr lang="pt-PT" altLang="pt-PT" sz="1800" b="1" dirty="0"/>
          </a:p>
        </p:txBody>
      </p:sp>
      <p:sp>
        <p:nvSpPr>
          <p:cNvPr id="20" name="Rechteck 19"/>
          <p:cNvSpPr/>
          <p:nvPr/>
        </p:nvSpPr>
        <p:spPr>
          <a:xfrm>
            <a:off x="0" y="908720"/>
            <a:ext cx="5580112" cy="4320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21" name="Rechteck 19"/>
          <p:cNvSpPr/>
          <p:nvPr/>
        </p:nvSpPr>
        <p:spPr>
          <a:xfrm>
            <a:off x="0" y="1412776"/>
            <a:ext cx="22677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1. </a:t>
            </a:r>
            <a:r>
              <a:rPr lang="el-GR" sz="2000" b="1" dirty="0" err="1"/>
              <a:t>Φωτοβολταϊκά</a:t>
            </a:r>
            <a:endParaRPr lang="de-DE" sz="2000" b="1" dirty="0">
              <a:solidFill>
                <a:srgbClr val="FF0000"/>
              </a:solidFill>
              <a:latin typeface="Candara" panose="020E0502030303020204" pitchFamily="34" charset="0"/>
            </a:endParaRPr>
          </a:p>
        </p:txBody>
      </p:sp>
    </p:spTree>
    <p:extLst>
      <p:ext uri="{BB962C8B-B14F-4D97-AF65-F5344CB8AC3E}">
        <p14:creationId xmlns:p14="http://schemas.microsoft.com/office/powerpoint/2010/main" val="26142058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596558"/>
            <a:ext cx="5056018" cy="3922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1.1 </a:t>
            </a:r>
            <a:r>
              <a:rPr lang="el-GR" sz="2000" b="1" dirty="0" err="1"/>
              <a:t>Φωτοβολταϊκά</a:t>
            </a:r>
            <a:r>
              <a:rPr lang="de-DE" sz="2000" b="1" dirty="0" smtClean="0">
                <a:latin typeface="Candara" panose="020E0502030303020204" pitchFamily="34" charset="0"/>
              </a:rPr>
              <a:t>– </a:t>
            </a:r>
            <a:r>
              <a:rPr lang="el-GR" sz="2000" b="1" dirty="0" smtClean="0">
                <a:solidFill>
                  <a:schemeClr val="bg1"/>
                </a:solidFill>
                <a:latin typeface="Candara" panose="020E0502030303020204" pitchFamily="34" charset="0"/>
              </a:rPr>
              <a:t>Οροφές / Προσόψεις</a:t>
            </a:r>
            <a:endParaRPr lang="de-DE" sz="2000" b="1" dirty="0">
              <a:solidFill>
                <a:schemeClr val="bg1"/>
              </a:solidFill>
              <a:latin typeface="Candara" panose="020E0502030303020204" pitchFamily="34" charset="0"/>
            </a:endParaRPr>
          </a:p>
        </p:txBody>
      </p:sp>
      <p:grpSp>
        <p:nvGrpSpPr>
          <p:cNvPr id="5" name="Grupo 4"/>
          <p:cNvGrpSpPr/>
          <p:nvPr/>
        </p:nvGrpSpPr>
        <p:grpSpPr>
          <a:xfrm>
            <a:off x="3923928" y="2268414"/>
            <a:ext cx="4961296" cy="3522754"/>
            <a:chOff x="3170487" y="2268414"/>
            <a:chExt cx="5714737" cy="3737536"/>
          </a:xfrm>
        </p:grpSpPr>
        <p:pic>
          <p:nvPicPr>
            <p:cNvPr id="1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198" y="2276872"/>
              <a:ext cx="3123026" cy="195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8646" y="2268414"/>
              <a:ext cx="2591711" cy="195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0487" y="4221088"/>
              <a:ext cx="2608031" cy="1784862"/>
            </a:xfrm>
            <a:prstGeom prst="rect">
              <a:avLst/>
            </a:prstGeom>
          </p:spPr>
        </p:pic>
        <p:pic>
          <p:nvPicPr>
            <p:cNvPr id="4" name="Imagem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8519" y="4221088"/>
              <a:ext cx="3106705" cy="1784862"/>
            </a:xfrm>
            <a:prstGeom prst="rect">
              <a:avLst/>
            </a:prstGeom>
          </p:spPr>
        </p:pic>
      </p:grpSp>
      <p:sp>
        <p:nvSpPr>
          <p:cNvPr id="7" name="CaixaDeTexto 6"/>
          <p:cNvSpPr txBox="1"/>
          <p:nvPr/>
        </p:nvSpPr>
        <p:spPr>
          <a:xfrm>
            <a:off x="14168" y="2132856"/>
            <a:ext cx="3916843" cy="3323987"/>
          </a:xfrm>
          <a:prstGeom prst="rect">
            <a:avLst/>
          </a:prstGeom>
          <a:noFill/>
        </p:spPr>
        <p:txBody>
          <a:bodyPr wrap="square" rtlCol="0">
            <a:spAutoFit/>
          </a:bodyPr>
          <a:lstStyle/>
          <a:p>
            <a:r>
              <a:rPr lang="el-GR" sz="1400" b="1" dirty="0" smtClean="0"/>
              <a:t>Πλεονεκτήματα</a:t>
            </a:r>
            <a:r>
              <a:rPr lang="en-GB" sz="1400" b="1" dirty="0" smtClean="0"/>
              <a:t>:</a:t>
            </a:r>
          </a:p>
          <a:p>
            <a:pPr marL="171450" indent="-171450">
              <a:buFont typeface="Arial" panose="020B0604020202020204" pitchFamily="34" charset="0"/>
              <a:buChar char="•"/>
            </a:pPr>
            <a:r>
              <a:rPr lang="el-GR" sz="1200" dirty="0" smtClean="0"/>
              <a:t>Τα συστήματα </a:t>
            </a:r>
            <a:r>
              <a:rPr lang="en-GB" sz="1200" dirty="0" smtClean="0"/>
              <a:t>PV </a:t>
            </a:r>
            <a:r>
              <a:rPr lang="el-GR" sz="1200" dirty="0" smtClean="0"/>
              <a:t>βελτιώνουν την μόνωση των κτηρίων (ιδίως στις προσόψεις), μειώνοντας την </a:t>
            </a:r>
            <a:r>
              <a:rPr lang="el-GR" sz="1200" dirty="0"/>
              <a:t>προσπίπτουσα </a:t>
            </a:r>
            <a:r>
              <a:rPr lang="el-GR" sz="1200" dirty="0" smtClean="0"/>
              <a:t>ακτινοβολία στις οροφές και τις προσόψεις και παράγοντας ταυτόχρονα ενέργεια.</a:t>
            </a:r>
          </a:p>
          <a:p>
            <a:pPr marL="171450" indent="-171450">
              <a:buFont typeface="Arial" panose="020B0604020202020204" pitchFamily="34" charset="0"/>
              <a:buChar char="•"/>
            </a:pPr>
            <a:r>
              <a:rPr lang="el-GR" sz="1200" dirty="0" smtClean="0"/>
              <a:t>Τα συστήματα μπορούν να προσαρμοστούν στις ανάγκες του εκάστοτε κτηρίου.</a:t>
            </a:r>
          </a:p>
          <a:p>
            <a:pPr marL="171450" indent="-171450">
              <a:buFont typeface="Arial" panose="020B0604020202020204" pitchFamily="34" charset="0"/>
              <a:buChar char="•"/>
            </a:pPr>
            <a:endParaRPr lang="en-GB" sz="1200" dirty="0" smtClean="0"/>
          </a:p>
          <a:p>
            <a:r>
              <a:rPr lang="el-GR" sz="1400" b="1" dirty="0" smtClean="0"/>
              <a:t>Μειονεκτήματα</a:t>
            </a:r>
            <a:r>
              <a:rPr lang="en-GB" sz="1400" b="1" dirty="0" smtClean="0"/>
              <a:t>:</a:t>
            </a:r>
          </a:p>
          <a:p>
            <a:pPr marL="171450" indent="-171450">
              <a:buFont typeface="Arial" panose="020B0604020202020204" pitchFamily="34" charset="0"/>
              <a:buChar char="•"/>
            </a:pPr>
            <a:r>
              <a:rPr lang="el-GR" sz="1200" dirty="0" smtClean="0"/>
              <a:t>Οι οροφές και οι προσόψεις πρέπει να πληρούν τις προϋποθέσεις για να υποστηρίξουν το βάρος του συστήματος </a:t>
            </a:r>
            <a:r>
              <a:rPr lang="en-US" sz="1200" dirty="0" smtClean="0"/>
              <a:t>PV</a:t>
            </a:r>
            <a:r>
              <a:rPr lang="el-GR" sz="1200" dirty="0" smtClean="0"/>
              <a:t> (15 κιλά / τετραγωνικό).</a:t>
            </a:r>
          </a:p>
          <a:p>
            <a:pPr marL="171450" indent="-171450">
              <a:buFont typeface="Arial" panose="020B0604020202020204" pitchFamily="34" charset="0"/>
              <a:buChar char="•"/>
            </a:pPr>
            <a:r>
              <a:rPr lang="el-GR" sz="1200" dirty="0" smtClean="0"/>
              <a:t>Ενδεχομένως να χαλάει την αισθητική του κτηρίου</a:t>
            </a:r>
            <a:r>
              <a:rPr lang="en-GB" sz="1200" dirty="0" smtClean="0"/>
              <a:t>.</a:t>
            </a:r>
          </a:p>
          <a:p>
            <a:pPr marL="171450" indent="-171450">
              <a:buFont typeface="Arial" panose="020B0604020202020204" pitchFamily="34" charset="0"/>
              <a:buChar char="•"/>
            </a:pPr>
            <a:endParaRPr lang="en-GB" sz="1200" dirty="0"/>
          </a:p>
          <a:p>
            <a:r>
              <a:rPr lang="el-GR" sz="1400" b="1" dirty="0" smtClean="0"/>
              <a:t>Περιορισμοί</a:t>
            </a:r>
            <a:r>
              <a:rPr lang="en-GB" sz="1400" b="1" dirty="0" smtClean="0"/>
              <a:t>:</a:t>
            </a:r>
          </a:p>
          <a:p>
            <a:pPr marL="171450" indent="-171450">
              <a:buFont typeface="Arial" panose="020B0604020202020204" pitchFamily="34" charset="0"/>
              <a:buChar char="•"/>
            </a:pPr>
            <a:r>
              <a:rPr lang="el-GR" sz="1200" dirty="0" smtClean="0"/>
              <a:t>Έκταση και προσανατολισμός της στέγης.</a:t>
            </a:r>
          </a:p>
          <a:p>
            <a:pPr marL="171450" indent="-171450">
              <a:buFont typeface="Arial" panose="020B0604020202020204" pitchFamily="34" charset="0"/>
              <a:buChar char="•"/>
            </a:pPr>
            <a:r>
              <a:rPr lang="el-GR" sz="1200" dirty="0" smtClean="0"/>
              <a:t>Κτήρια σε προστατευμένες περιοχές (π.χ. </a:t>
            </a:r>
            <a:r>
              <a:rPr lang="en-US" sz="1200" dirty="0" err="1" smtClean="0"/>
              <a:t>Unesco</a:t>
            </a:r>
            <a:r>
              <a:rPr lang="en-US" sz="1200" dirty="0" smtClean="0"/>
              <a:t>)</a:t>
            </a:r>
            <a:endParaRPr lang="el-GR" sz="1200" dirty="0" smtClean="0"/>
          </a:p>
        </p:txBody>
      </p:sp>
      <p:sp>
        <p:nvSpPr>
          <p:cNvPr id="18" name="Rechteck 19"/>
          <p:cNvSpPr/>
          <p:nvPr/>
        </p:nvSpPr>
        <p:spPr>
          <a:xfrm>
            <a:off x="0" y="908720"/>
            <a:ext cx="6444208"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r>
              <a:rPr lang="el-GR" sz="2700" b="1" dirty="0" smtClean="0">
                <a:latin typeface="Candara" panose="020E0502030303020204" pitchFamily="34" charset="0"/>
              </a:rPr>
              <a:t>)</a:t>
            </a:r>
            <a:endParaRPr lang="de-DE" sz="2700" b="1" dirty="0">
              <a:latin typeface="Candara" panose="020E0502030303020204" pitchFamily="34" charset="0"/>
            </a:endParaRPr>
          </a:p>
        </p:txBody>
      </p:sp>
    </p:spTree>
    <p:extLst>
      <p:ext uri="{BB962C8B-B14F-4D97-AF65-F5344CB8AC3E}">
        <p14:creationId xmlns:p14="http://schemas.microsoft.com/office/powerpoint/2010/main" val="35492740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9"/>
          <p:cNvSpPr/>
          <p:nvPr/>
        </p:nvSpPr>
        <p:spPr>
          <a:xfrm>
            <a:off x="0" y="1639799"/>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1.2 </a:t>
            </a:r>
            <a:r>
              <a:rPr lang="el-GR" sz="2000" b="1" dirty="0" err="1"/>
              <a:t>Φωτοβολταϊκά</a:t>
            </a:r>
            <a:r>
              <a:rPr lang="el-GR" sz="2000" b="1" dirty="0"/>
              <a:t> </a:t>
            </a:r>
            <a:r>
              <a:rPr lang="de-DE" sz="2000" b="1" dirty="0" smtClean="0">
                <a:latin typeface="Candara" panose="020E0502030303020204" pitchFamily="34" charset="0"/>
              </a:rPr>
              <a:t>- </a:t>
            </a:r>
            <a:r>
              <a:rPr lang="el-GR" sz="2000" b="1" dirty="0" smtClean="0">
                <a:solidFill>
                  <a:schemeClr val="bg1"/>
                </a:solidFill>
                <a:latin typeface="Candara" panose="020E0502030303020204" pitchFamily="34" charset="0"/>
              </a:rPr>
              <a:t>Κεραμίδια</a:t>
            </a:r>
            <a:endParaRPr lang="de-DE" sz="2000" b="1" dirty="0">
              <a:solidFill>
                <a:schemeClr val="bg1"/>
              </a:solidFill>
              <a:latin typeface="Candara" panose="020E0502030303020204" pitchFamily="34" charset="0"/>
            </a:endParaRPr>
          </a:p>
        </p:txBody>
      </p:sp>
      <p:grpSp>
        <p:nvGrpSpPr>
          <p:cNvPr id="7" name="Grupo 6"/>
          <p:cNvGrpSpPr/>
          <p:nvPr/>
        </p:nvGrpSpPr>
        <p:grpSpPr>
          <a:xfrm>
            <a:off x="3931011" y="2767783"/>
            <a:ext cx="5188351" cy="2689059"/>
            <a:chOff x="3514954" y="2780928"/>
            <a:chExt cx="5148724" cy="2494052"/>
          </a:xfrm>
        </p:grpSpPr>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4954" y="2785828"/>
              <a:ext cx="3858969" cy="2489152"/>
            </a:xfrm>
            <a:prstGeom prst="rect">
              <a:avLst/>
            </a:prstGeom>
          </p:spPr>
        </p:pic>
        <p:pic>
          <p:nvPicPr>
            <p:cNvPr id="3" name="Image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168" y="2780928"/>
              <a:ext cx="2579510" cy="2489152"/>
            </a:xfrm>
            <a:prstGeom prst="rect">
              <a:avLst/>
            </a:prstGeom>
          </p:spPr>
        </p:pic>
      </p:grpSp>
      <p:sp>
        <p:nvSpPr>
          <p:cNvPr id="17" name="CaixaDeTexto 16"/>
          <p:cNvSpPr txBox="1"/>
          <p:nvPr/>
        </p:nvSpPr>
        <p:spPr>
          <a:xfrm>
            <a:off x="14168" y="2132856"/>
            <a:ext cx="3916843" cy="3693319"/>
          </a:xfrm>
          <a:prstGeom prst="rect">
            <a:avLst/>
          </a:prstGeom>
          <a:noFill/>
        </p:spPr>
        <p:txBody>
          <a:bodyPr wrap="square" rtlCol="0">
            <a:spAutoFit/>
          </a:bodyPr>
          <a:lstStyle/>
          <a:p>
            <a:r>
              <a:rPr lang="el-GR" sz="1400" b="1" dirty="0" smtClean="0"/>
              <a:t>Πλεονεκτήματα</a:t>
            </a:r>
            <a:r>
              <a:rPr lang="en-GB" sz="1400" b="1" dirty="0" smtClean="0"/>
              <a:t>:</a:t>
            </a:r>
          </a:p>
          <a:p>
            <a:pPr marL="171450" indent="-171450">
              <a:buFont typeface="Arial" panose="020B0604020202020204" pitchFamily="34" charset="0"/>
              <a:buChar char="•"/>
            </a:pPr>
            <a:r>
              <a:rPr lang="el-GR" sz="1200" dirty="0" smtClean="0"/>
              <a:t>Δεν αλλάζει την </a:t>
            </a:r>
            <a:r>
              <a:rPr lang="el-GR" sz="1200" dirty="0"/>
              <a:t>αισθητική του </a:t>
            </a:r>
            <a:r>
              <a:rPr lang="el-GR" sz="1200" dirty="0" smtClean="0"/>
              <a:t>κτηρίου, η οροφή παραμένει κοντά στον αρχικό σχεδιασμό</a:t>
            </a:r>
          </a:p>
          <a:p>
            <a:pPr marL="171450" indent="-171450">
              <a:buFont typeface="Arial" panose="020B0604020202020204" pitchFamily="34" charset="0"/>
              <a:buChar char="•"/>
            </a:pPr>
            <a:r>
              <a:rPr lang="el-GR" sz="1200" dirty="0" smtClean="0"/>
              <a:t>Μπορεί να χρησιμοποιηθεί σε προστατευμένες περιοχές.</a:t>
            </a:r>
            <a:endParaRPr lang="en-GB" sz="1200" dirty="0" smtClean="0"/>
          </a:p>
          <a:p>
            <a:pPr marL="171450" indent="-171450">
              <a:buFont typeface="Arial" panose="020B0604020202020204" pitchFamily="34" charset="0"/>
              <a:buChar char="•"/>
            </a:pPr>
            <a:endParaRPr lang="en-GB" sz="1200" dirty="0" smtClean="0"/>
          </a:p>
          <a:p>
            <a:r>
              <a:rPr lang="el-GR" sz="1400" b="1" dirty="0" smtClean="0"/>
              <a:t>Μειονεκτήματα</a:t>
            </a:r>
            <a:r>
              <a:rPr lang="en-GB" sz="1400" b="1" dirty="0" smtClean="0"/>
              <a:t>:</a:t>
            </a:r>
          </a:p>
          <a:p>
            <a:pPr marL="171450" indent="-171450">
              <a:buFont typeface="Arial" panose="020B0604020202020204" pitchFamily="34" charset="0"/>
              <a:buChar char="•"/>
            </a:pPr>
            <a:r>
              <a:rPr lang="el-GR" sz="1200" dirty="0" smtClean="0"/>
              <a:t>Μικρός αριθμός εταιρειών κατασκευάζει το συγκεκριμένο τύπο </a:t>
            </a:r>
            <a:r>
              <a:rPr lang="el-GR" sz="1200" dirty="0" err="1" smtClean="0"/>
              <a:t>φωτοβολταϊκών</a:t>
            </a:r>
            <a:r>
              <a:rPr lang="el-GR" sz="1200" dirty="0" smtClean="0"/>
              <a:t>.</a:t>
            </a:r>
          </a:p>
          <a:p>
            <a:pPr marL="171450" indent="-171450">
              <a:buFont typeface="Arial" panose="020B0604020202020204" pitchFamily="34" charset="0"/>
              <a:buChar char="•"/>
            </a:pPr>
            <a:r>
              <a:rPr lang="el-GR" sz="1200" dirty="0" smtClean="0"/>
              <a:t>Η μικρή ζήτηση του προϊόντος το καθιστά ακόμα αρκετά ακριβό.</a:t>
            </a:r>
          </a:p>
          <a:p>
            <a:pPr marL="171450" indent="-171450">
              <a:buFont typeface="Arial" panose="020B0604020202020204" pitchFamily="34" charset="0"/>
              <a:buChar char="•"/>
            </a:pPr>
            <a:r>
              <a:rPr lang="el-GR" sz="1200" dirty="0" smtClean="0"/>
              <a:t>Απαιτείται οροφή μεγάλης έκτασης και σωστό προσανατολισμού.</a:t>
            </a:r>
          </a:p>
          <a:p>
            <a:pPr marL="171450" indent="-171450">
              <a:buFont typeface="Arial" panose="020B0604020202020204" pitchFamily="34" charset="0"/>
              <a:buChar char="•"/>
            </a:pPr>
            <a:r>
              <a:rPr lang="el-GR" sz="1200" dirty="0" smtClean="0"/>
              <a:t>Προϊόν μικρής απόδοσης συγκριτικά με τα τυπικά </a:t>
            </a:r>
            <a:r>
              <a:rPr lang="en-GB" sz="1200" dirty="0" smtClean="0"/>
              <a:t>PV </a:t>
            </a:r>
            <a:r>
              <a:rPr lang="el-GR" sz="1200" dirty="0" smtClean="0"/>
              <a:t>πάνελ</a:t>
            </a:r>
            <a:r>
              <a:rPr lang="en-GB" sz="1200" dirty="0" smtClean="0"/>
              <a:t>.</a:t>
            </a:r>
          </a:p>
          <a:p>
            <a:pPr marL="171450" indent="-171450">
              <a:buFont typeface="Arial" panose="020B0604020202020204" pitchFamily="34" charset="0"/>
              <a:buChar char="•"/>
            </a:pPr>
            <a:endParaRPr lang="en-GB" sz="1200" dirty="0"/>
          </a:p>
          <a:p>
            <a:r>
              <a:rPr lang="el-GR" sz="1400" b="1" dirty="0" smtClean="0"/>
              <a:t>Περιορισμοί</a:t>
            </a:r>
            <a:r>
              <a:rPr lang="en-GB" sz="1400" b="1" dirty="0" smtClean="0"/>
              <a:t>:</a:t>
            </a:r>
          </a:p>
          <a:p>
            <a:pPr marL="171450" indent="-171450">
              <a:buFont typeface="Arial" panose="020B0604020202020204" pitchFamily="34" charset="0"/>
              <a:buChar char="•"/>
            </a:pPr>
            <a:r>
              <a:rPr lang="el-GR" sz="1200" dirty="0"/>
              <a:t>Έκταση και προσανατολισμός της </a:t>
            </a:r>
            <a:r>
              <a:rPr lang="el-GR" sz="1200" dirty="0" smtClean="0"/>
              <a:t>στέγης.</a:t>
            </a:r>
            <a:endParaRPr lang="en-GB" sz="1200" dirty="0"/>
          </a:p>
          <a:p>
            <a:pPr marL="171450" indent="-171450">
              <a:buFont typeface="Arial" panose="020B0604020202020204" pitchFamily="34" charset="0"/>
              <a:buChar char="•"/>
            </a:pPr>
            <a:r>
              <a:rPr lang="el-GR" sz="1200" dirty="0" smtClean="0"/>
              <a:t>Χαμηλή αναλογία κόστους/απόδοσης</a:t>
            </a:r>
            <a:r>
              <a:rPr lang="en-GB" sz="1200" dirty="0" smtClean="0"/>
              <a:t>.</a:t>
            </a:r>
            <a:endParaRPr lang="en-GB" sz="1200" dirty="0"/>
          </a:p>
        </p:txBody>
      </p:sp>
      <p:sp>
        <p:nvSpPr>
          <p:cNvPr id="15" name="Rechteck 19"/>
          <p:cNvSpPr/>
          <p:nvPr/>
        </p:nvSpPr>
        <p:spPr>
          <a:xfrm>
            <a:off x="0" y="1052736"/>
            <a:ext cx="55801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Tree>
    <p:extLst>
      <p:ext uri="{BB962C8B-B14F-4D97-AF65-F5344CB8AC3E}">
        <p14:creationId xmlns:p14="http://schemas.microsoft.com/office/powerpoint/2010/main" val="3294864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89" y="1727097"/>
            <a:ext cx="8133341" cy="4366199"/>
          </a:xfrm>
          <a:prstGeom prst="rect">
            <a:avLst/>
          </a:prstGeom>
        </p:spPr>
      </p:pic>
    </p:spTree>
    <p:extLst>
      <p:ext uri="{BB962C8B-B14F-4D97-AF65-F5344CB8AC3E}">
        <p14:creationId xmlns:p14="http://schemas.microsoft.com/office/powerpoint/2010/main" val="32302316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9"/>
          <p:cNvSpPr/>
          <p:nvPr/>
        </p:nvSpPr>
        <p:spPr>
          <a:xfrm>
            <a:off x="-1554" y="1676997"/>
            <a:ext cx="378146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1.3 </a:t>
            </a:r>
            <a:r>
              <a:rPr lang="el-GR" sz="2000" b="1" dirty="0" err="1"/>
              <a:t>Φωτοβολταϊκά</a:t>
            </a:r>
            <a:r>
              <a:rPr lang="el-GR" sz="2000" b="1" dirty="0"/>
              <a:t> </a:t>
            </a:r>
            <a:r>
              <a:rPr lang="de-DE" sz="2000" b="1" dirty="0" smtClean="0">
                <a:latin typeface="Candara" panose="020E0502030303020204" pitchFamily="34" charset="0"/>
              </a:rPr>
              <a:t>- </a:t>
            </a:r>
            <a:r>
              <a:rPr lang="el-GR" sz="2000" b="1" dirty="0" smtClean="0">
                <a:latin typeface="Candara" panose="020E0502030303020204" pitchFamily="34" charset="0"/>
              </a:rPr>
              <a:t>Γυαλί</a:t>
            </a:r>
            <a:endParaRPr lang="de-DE" sz="2000" b="1" dirty="0">
              <a:latin typeface="Candara" panose="020E0502030303020204" pitchFamily="34" charset="0"/>
            </a:endParaRPr>
          </a:p>
        </p:txBody>
      </p:sp>
      <p:grpSp>
        <p:nvGrpSpPr>
          <p:cNvPr id="5" name="Grupo 4"/>
          <p:cNvGrpSpPr/>
          <p:nvPr/>
        </p:nvGrpSpPr>
        <p:grpSpPr>
          <a:xfrm>
            <a:off x="3851920" y="3044716"/>
            <a:ext cx="4861692" cy="2179663"/>
            <a:chOff x="3793066" y="2846563"/>
            <a:chExt cx="4861692" cy="2179663"/>
          </a:xfrm>
        </p:grpSpPr>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6441" y="2850805"/>
              <a:ext cx="2908317" cy="2175421"/>
            </a:xfrm>
            <a:prstGeom prst="rect">
              <a:avLst/>
            </a:prstGeom>
          </p:spPr>
        </p:pic>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3066" y="2846563"/>
              <a:ext cx="2709995" cy="2175421"/>
            </a:xfrm>
            <a:prstGeom prst="rect">
              <a:avLst/>
            </a:prstGeom>
          </p:spPr>
        </p:pic>
      </p:grpSp>
      <p:sp>
        <p:nvSpPr>
          <p:cNvPr id="13" name="CaixaDeTexto 12"/>
          <p:cNvSpPr txBox="1"/>
          <p:nvPr/>
        </p:nvSpPr>
        <p:spPr>
          <a:xfrm>
            <a:off x="7085" y="2236476"/>
            <a:ext cx="3916843" cy="3323987"/>
          </a:xfrm>
          <a:prstGeom prst="rect">
            <a:avLst/>
          </a:prstGeom>
          <a:noFill/>
        </p:spPr>
        <p:txBody>
          <a:bodyPr wrap="square" rtlCol="0">
            <a:spAutoFit/>
          </a:bodyPr>
          <a:lstStyle/>
          <a:p>
            <a:r>
              <a:rPr lang="el-GR" sz="1400" b="1" dirty="0" smtClean="0"/>
              <a:t>Πλεονεκτήματα</a:t>
            </a:r>
            <a:r>
              <a:rPr lang="en-GB" sz="1400" b="1" dirty="0" smtClean="0"/>
              <a:t>:</a:t>
            </a:r>
          </a:p>
          <a:p>
            <a:pPr marL="171450" indent="-171450">
              <a:buFont typeface="Arial" panose="020B0604020202020204" pitchFamily="34" charset="0"/>
              <a:buChar char="•"/>
            </a:pPr>
            <a:r>
              <a:rPr lang="el-GR" sz="1200" dirty="0" smtClean="0"/>
              <a:t>Δεν υπάρχει οπτική όχληση, επιτρέπει την είσοδο του ηλιακού φωτός αποφεύγοντας την υπεριώδη και την υπέρυθρη ακτινοβολία.</a:t>
            </a:r>
          </a:p>
          <a:p>
            <a:pPr marL="171450" indent="-171450">
              <a:buFont typeface="Arial" panose="020B0604020202020204" pitchFamily="34" charset="0"/>
              <a:buChar char="•"/>
            </a:pPr>
            <a:r>
              <a:rPr lang="el-GR" sz="1200" dirty="0" smtClean="0"/>
              <a:t>Παράγει ενέργεια και ταυτόχρονα επιτρέπει την ορατότητα μέσω του γυαλιού.</a:t>
            </a:r>
          </a:p>
          <a:p>
            <a:pPr marL="171450" indent="-171450">
              <a:buFont typeface="Arial" panose="020B0604020202020204" pitchFamily="34" charset="0"/>
              <a:buChar char="•"/>
            </a:pPr>
            <a:r>
              <a:rPr lang="el-GR" sz="1200" dirty="0" smtClean="0"/>
              <a:t>Ποικιλία προϊόντων διαφορετικού βαθμού διαφάνειας.</a:t>
            </a:r>
          </a:p>
          <a:p>
            <a:pPr marL="171450" indent="-171450">
              <a:buFont typeface="Arial" panose="020B0604020202020204" pitchFamily="34" charset="0"/>
              <a:buChar char="•"/>
            </a:pPr>
            <a:endParaRPr lang="en-GB" sz="1200" dirty="0" smtClean="0"/>
          </a:p>
          <a:p>
            <a:r>
              <a:rPr lang="el-GR" sz="1400" b="1" dirty="0" smtClean="0"/>
              <a:t>Μειονεκτήματα</a:t>
            </a:r>
            <a:r>
              <a:rPr lang="en-GB" sz="1400" b="1" dirty="0" smtClean="0"/>
              <a:t>:</a:t>
            </a:r>
          </a:p>
          <a:p>
            <a:pPr marL="171450" indent="-171450">
              <a:buFont typeface="Arial" panose="020B0604020202020204" pitchFamily="34" charset="0"/>
              <a:buChar char="•"/>
            </a:pPr>
            <a:r>
              <a:rPr lang="el-GR" sz="1200" dirty="0"/>
              <a:t>Η μικρή ζήτηση του προϊόντος το καθιστά ακόμα αρκετά ακριβό.</a:t>
            </a:r>
          </a:p>
          <a:p>
            <a:pPr marL="171450" indent="-171450">
              <a:buFont typeface="Arial" panose="020B0604020202020204" pitchFamily="34" charset="0"/>
              <a:buChar char="•"/>
            </a:pPr>
            <a:r>
              <a:rPr lang="el-GR" sz="1200" dirty="0" smtClean="0"/>
              <a:t>Προϊόν μικρής απόδοσης συγκριτικά με τα κλασικά </a:t>
            </a:r>
            <a:r>
              <a:rPr lang="en-US" sz="1200" dirty="0" smtClean="0"/>
              <a:t>PV </a:t>
            </a:r>
            <a:r>
              <a:rPr lang="el-GR" sz="1200" dirty="0" smtClean="0"/>
              <a:t>πάνελ.</a:t>
            </a:r>
          </a:p>
          <a:p>
            <a:pPr marL="171450" indent="-171450">
              <a:buFont typeface="Arial" panose="020B0604020202020204" pitchFamily="34" charset="0"/>
              <a:buChar char="•"/>
            </a:pPr>
            <a:endParaRPr lang="en-GB" sz="1200" dirty="0"/>
          </a:p>
          <a:p>
            <a:r>
              <a:rPr lang="el-GR" sz="1400" b="1" dirty="0" smtClean="0"/>
              <a:t>Περιορισμοί</a:t>
            </a:r>
            <a:r>
              <a:rPr lang="en-GB" sz="1400" b="1" dirty="0" smtClean="0"/>
              <a:t>:</a:t>
            </a:r>
          </a:p>
          <a:p>
            <a:pPr marL="171450" indent="-171450">
              <a:buFont typeface="Arial" panose="020B0604020202020204" pitchFamily="34" charset="0"/>
              <a:buChar char="•"/>
            </a:pPr>
            <a:r>
              <a:rPr lang="el-GR" sz="1200" dirty="0"/>
              <a:t>Έκταση και προσανατολισμός της </a:t>
            </a:r>
            <a:r>
              <a:rPr lang="el-GR" sz="1200" dirty="0" smtClean="0"/>
              <a:t>στέγης.</a:t>
            </a:r>
            <a:endParaRPr lang="en-GB" sz="1200" dirty="0"/>
          </a:p>
          <a:p>
            <a:pPr marL="171450" indent="-171450">
              <a:buFont typeface="Arial" panose="020B0604020202020204" pitchFamily="34" charset="0"/>
              <a:buChar char="•"/>
            </a:pPr>
            <a:r>
              <a:rPr lang="el-GR" sz="1200" dirty="0"/>
              <a:t>Χαμηλή αναλογία </a:t>
            </a:r>
            <a:r>
              <a:rPr lang="el-GR" sz="1200" dirty="0" smtClean="0"/>
              <a:t>κόστους/απόδοσης</a:t>
            </a:r>
            <a:r>
              <a:rPr lang="en-GB" sz="1200" dirty="0" smtClean="0"/>
              <a:t>.</a:t>
            </a:r>
            <a:endParaRPr lang="en-GB" sz="1200" dirty="0"/>
          </a:p>
        </p:txBody>
      </p:sp>
      <p:sp>
        <p:nvSpPr>
          <p:cNvPr id="16" name="Rechteck 19"/>
          <p:cNvSpPr/>
          <p:nvPr/>
        </p:nvSpPr>
        <p:spPr>
          <a:xfrm>
            <a:off x="0" y="980728"/>
            <a:ext cx="5580112" cy="4320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Tree>
    <p:extLst>
      <p:ext uri="{BB962C8B-B14F-4D97-AF65-F5344CB8AC3E}">
        <p14:creationId xmlns:p14="http://schemas.microsoft.com/office/powerpoint/2010/main" val="3839327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1" y="1556792"/>
            <a:ext cx="6444209"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2</a:t>
            </a:r>
            <a:r>
              <a:rPr lang="de-DE" sz="2000" b="1" dirty="0" smtClean="0">
                <a:latin typeface="Candara" panose="020E0502030303020204" pitchFamily="34" charset="0"/>
              </a:rPr>
              <a:t>. </a:t>
            </a:r>
            <a:r>
              <a:rPr lang="el-GR" sz="2000" b="1" dirty="0"/>
              <a:t>Ηλιακή θερμική </a:t>
            </a:r>
            <a:r>
              <a:rPr lang="el-GR" sz="2000" b="1" dirty="0" smtClean="0"/>
              <a:t>ενέργεια </a:t>
            </a:r>
            <a:r>
              <a:rPr lang="de-DE" sz="2000" b="1" dirty="0" smtClean="0">
                <a:latin typeface="Candara" panose="020E0502030303020204" pitchFamily="34" charset="0"/>
              </a:rPr>
              <a:t>– </a:t>
            </a:r>
            <a:r>
              <a:rPr lang="el-GR" sz="2000" b="1" dirty="0" smtClean="0">
                <a:solidFill>
                  <a:schemeClr val="bg1"/>
                </a:solidFill>
                <a:latin typeface="Candara" panose="020E0502030303020204" pitchFamily="34" charset="0"/>
              </a:rPr>
              <a:t>Ηλιακοί θερμοσίφωνες</a:t>
            </a:r>
            <a:endParaRPr lang="de-DE" sz="2000" b="1" dirty="0">
              <a:solidFill>
                <a:schemeClr val="bg1"/>
              </a:solidFill>
              <a:latin typeface="Candara" panose="020E0502030303020204" pitchFamily="34"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170" y="2189276"/>
            <a:ext cx="2525741" cy="1794513"/>
          </a:xfrm>
          <a:prstGeom prst="rect">
            <a:avLst/>
          </a:prstGeom>
        </p:spPr>
      </p:pic>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4374" y="2167467"/>
            <a:ext cx="2460572" cy="1816321"/>
          </a:xfrm>
          <a:prstGeom prst="rect">
            <a:avLst/>
          </a:prstGeom>
        </p:spPr>
      </p:pic>
      <p:pic>
        <p:nvPicPr>
          <p:cNvPr id="5" name="Imagem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4374" y="4197680"/>
            <a:ext cx="2437680" cy="1867997"/>
          </a:xfrm>
          <a:prstGeom prst="rect">
            <a:avLst/>
          </a:prstGeom>
        </p:spPr>
      </p:pic>
      <p:pic>
        <p:nvPicPr>
          <p:cNvPr id="7" name="Image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54182" y="4316793"/>
            <a:ext cx="2525729" cy="1671634"/>
          </a:xfrm>
          <a:prstGeom prst="rect">
            <a:avLst/>
          </a:prstGeom>
        </p:spPr>
      </p:pic>
      <p:sp>
        <p:nvSpPr>
          <p:cNvPr id="22" name="Rectangle 14"/>
          <p:cNvSpPr>
            <a:spLocks noChangeArrowheads="1"/>
          </p:cNvSpPr>
          <p:nvPr/>
        </p:nvSpPr>
        <p:spPr bwMode="auto">
          <a:xfrm>
            <a:off x="888007" y="3999046"/>
            <a:ext cx="32580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l-GR" altLang="pt-PT" sz="1400" b="1" dirty="0" smtClean="0"/>
              <a:t>Επίπεδοι συλλέκτες</a:t>
            </a:r>
            <a:r>
              <a:rPr lang="en-US" altLang="pt-PT" sz="1400" b="1" dirty="0" smtClean="0"/>
              <a:t> </a:t>
            </a:r>
            <a:r>
              <a:rPr lang="el-GR" altLang="pt-PT" sz="1400" b="1" dirty="0" smtClean="0"/>
              <a:t>με ξεχωριστώ δοχείο</a:t>
            </a:r>
            <a:endParaRPr lang="en-US" altLang="pt-PT" sz="1400" b="1" dirty="0"/>
          </a:p>
        </p:txBody>
      </p:sp>
      <p:sp>
        <p:nvSpPr>
          <p:cNvPr id="23" name="Rectangle 14"/>
          <p:cNvSpPr>
            <a:spLocks noChangeArrowheads="1"/>
          </p:cNvSpPr>
          <p:nvPr/>
        </p:nvSpPr>
        <p:spPr bwMode="auto">
          <a:xfrm>
            <a:off x="5215678" y="3924896"/>
            <a:ext cx="3816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l-GR" altLang="pt-PT" sz="1400" b="1" dirty="0"/>
              <a:t>Επίπεδοι </a:t>
            </a:r>
            <a:r>
              <a:rPr lang="el-GR" altLang="pt-PT" sz="1400" b="1" dirty="0" smtClean="0"/>
              <a:t>συλλέκτες με</a:t>
            </a:r>
            <a:r>
              <a:rPr lang="el-GR" altLang="pt-PT" sz="1400" b="1" dirty="0"/>
              <a:t> ενσωματωμένο</a:t>
            </a:r>
            <a:r>
              <a:rPr lang="el-GR" altLang="pt-PT" sz="1400" b="1" dirty="0" smtClean="0"/>
              <a:t> δοχείο</a:t>
            </a:r>
            <a:endParaRPr lang="en-US" altLang="pt-PT" sz="1400" b="1" dirty="0"/>
          </a:p>
        </p:txBody>
      </p:sp>
      <p:sp>
        <p:nvSpPr>
          <p:cNvPr id="24" name="Rectangle 14"/>
          <p:cNvSpPr>
            <a:spLocks noChangeArrowheads="1"/>
          </p:cNvSpPr>
          <p:nvPr/>
        </p:nvSpPr>
        <p:spPr bwMode="auto">
          <a:xfrm>
            <a:off x="5369543" y="5997606"/>
            <a:ext cx="3449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el-GR" altLang="pt-PT" sz="1400" b="1" dirty="0"/>
              <a:t>Συλλέκτες κενού με </a:t>
            </a:r>
            <a:r>
              <a:rPr lang="el-GR" altLang="pt-PT" sz="1400" b="1" dirty="0" smtClean="0"/>
              <a:t>ενσωματωμένο δοχείο</a:t>
            </a:r>
            <a:endParaRPr lang="en-US" altLang="pt-PT" sz="1400" b="1" dirty="0"/>
          </a:p>
        </p:txBody>
      </p:sp>
      <p:sp>
        <p:nvSpPr>
          <p:cNvPr id="25" name="Rectangle 14"/>
          <p:cNvSpPr>
            <a:spLocks noChangeArrowheads="1"/>
          </p:cNvSpPr>
          <p:nvPr/>
        </p:nvSpPr>
        <p:spPr bwMode="auto">
          <a:xfrm>
            <a:off x="1012244" y="5963102"/>
            <a:ext cx="30192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el-GR" altLang="pt-PT" sz="1400" b="1" dirty="0" smtClean="0"/>
              <a:t>Συλλέκτες κενού </a:t>
            </a:r>
            <a:r>
              <a:rPr lang="el-GR" altLang="pt-PT" sz="1400" b="1" dirty="0"/>
              <a:t>με ξεχωριστώ δοχείο</a:t>
            </a:r>
            <a:endParaRPr lang="en-US" altLang="pt-PT" sz="1400" b="1" dirty="0"/>
          </a:p>
        </p:txBody>
      </p:sp>
      <p:sp>
        <p:nvSpPr>
          <p:cNvPr id="20" name="Rechteck 19"/>
          <p:cNvSpPr/>
          <p:nvPr/>
        </p:nvSpPr>
        <p:spPr>
          <a:xfrm>
            <a:off x="0" y="980728"/>
            <a:ext cx="5724128" cy="4320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Tree>
    <p:extLst>
      <p:ext uri="{BB962C8B-B14F-4D97-AF65-F5344CB8AC3E}">
        <p14:creationId xmlns:p14="http://schemas.microsoft.com/office/powerpoint/2010/main" val="8552765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047" y="3569349"/>
            <a:ext cx="2269209" cy="2399623"/>
          </a:xfrm>
          <a:prstGeom prst="rect">
            <a:avLst/>
          </a:prstGeom>
        </p:spPr>
      </p:pic>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251520" y="1979191"/>
            <a:ext cx="6336704" cy="3970318"/>
          </a:xfrm>
          <a:prstGeom prst="rect">
            <a:avLst/>
          </a:prstGeom>
        </p:spPr>
        <p:txBody>
          <a:bodyPr wrap="square">
            <a:spAutoFit/>
          </a:bodyPr>
          <a:lstStyle/>
          <a:p>
            <a:r>
              <a:rPr lang="el-GR" sz="1400" b="1" dirty="0" smtClean="0"/>
              <a:t>Οι ηλιακοί θερμοσίφωνες </a:t>
            </a:r>
            <a:r>
              <a:rPr lang="en-US" sz="1400" dirty="0" smtClean="0"/>
              <a:t> </a:t>
            </a:r>
            <a:r>
              <a:rPr lang="el-GR" sz="1400" dirty="0" smtClean="0"/>
              <a:t>μετατρέπουν το ηλιακό φως σε ανανεώσιμη ενέργεια, με την μετατροπή του σε ζεστό νερό μέσω ενός ηλιακού θερμικού συλλέκτη. Τα συστήματα περιλαμβάνουν διάφορες τεχνολογίες που χρησιμοποιούνται παγκοσμίως.</a:t>
            </a:r>
          </a:p>
          <a:p>
            <a:endParaRPr lang="en-US" sz="1400" dirty="0"/>
          </a:p>
          <a:p>
            <a:r>
              <a:rPr lang="el-GR" sz="1400" dirty="0" smtClean="0"/>
              <a:t>Στου κλειστού κυκλώματος συστήματα</a:t>
            </a:r>
            <a:r>
              <a:rPr lang="en-US" sz="1400" dirty="0" smtClean="0"/>
              <a:t> </a:t>
            </a:r>
            <a:r>
              <a:rPr lang="el-GR" sz="1400" dirty="0" smtClean="0"/>
              <a:t>η δεξαμενή τοποθετείται οριζόντια ακριβώς επάνω από τους συλλέκτες</a:t>
            </a:r>
            <a:r>
              <a:rPr lang="en-US" sz="1400" dirty="0" smtClean="0"/>
              <a:t> </a:t>
            </a:r>
            <a:r>
              <a:rPr lang="el-GR" sz="1400" dirty="0" smtClean="0"/>
              <a:t>στην οροφή. Δεν χρειάζεται κάποια αντλία, καθώς το ζεστό νερό ανεβαίνει φυσικά στην δεξαμενή μέσω της ροής του θερμοσίφωνα.</a:t>
            </a:r>
          </a:p>
          <a:p>
            <a:endParaRPr lang="en-US" sz="1400" dirty="0"/>
          </a:p>
          <a:p>
            <a:r>
              <a:rPr lang="el-GR" sz="1400" dirty="0" smtClean="0"/>
              <a:t>Στα συστήματα βεβιασμένης κυκλοφορίας η δεξαμενή βρίσκεται σε επίπεδο χαμηλότερο από αυτό των συλλεκτών. Έτσι, απαιτείται αντλία κυκλοφορίας που μεταφέρει το ζεστό νερό από τους συλλέκτες στην δεξαμενή.</a:t>
            </a:r>
          </a:p>
          <a:p>
            <a:endParaRPr lang="en-US" sz="1400" dirty="0"/>
          </a:p>
          <a:p>
            <a:r>
              <a:rPr lang="el-GR" sz="1400" dirty="0"/>
              <a:t>Οι ηλιακοί θερμοσίφωνες είναι </a:t>
            </a:r>
            <a:r>
              <a:rPr lang="el-GR" sz="1400" dirty="0" smtClean="0"/>
              <a:t>σχεδιασμένοι έτσι ώστε να παράγουν ζεστό νερό για το μεγαλύτερο διάστημα του χρόνου. Εντούτοις, τον χειμώνα ενδέχεται να μην υπάρχει πάντα επαρκές κέρδος ηλιακής θερμότητας για να παραχθεί ζεστό νερό. Στην περίπτωση αυτή, αέριο ή ηλεκτρικό ρεύμα χρησιμοποιούνται για να θερμάνουν το νερό.</a:t>
            </a:r>
          </a:p>
        </p:txBody>
      </p:sp>
      <p:pic>
        <p:nvPicPr>
          <p:cNvPr id="10" name="Image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2047" y="908720"/>
            <a:ext cx="2415385" cy="2284381"/>
          </a:xfrm>
          <a:prstGeom prst="rect">
            <a:avLst/>
          </a:prstGeom>
        </p:spPr>
      </p:pic>
      <p:sp>
        <p:nvSpPr>
          <p:cNvPr id="13" name="Seta para a direita 12"/>
          <p:cNvSpPr/>
          <p:nvPr/>
        </p:nvSpPr>
        <p:spPr>
          <a:xfrm rot="20418840">
            <a:off x="5355830" y="2624684"/>
            <a:ext cx="1410095" cy="162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Seta para a direita 25"/>
          <p:cNvSpPr/>
          <p:nvPr/>
        </p:nvSpPr>
        <p:spPr>
          <a:xfrm rot="840198">
            <a:off x="5650738" y="4645893"/>
            <a:ext cx="1221795" cy="1386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hteck 19"/>
          <p:cNvSpPr/>
          <p:nvPr/>
        </p:nvSpPr>
        <p:spPr>
          <a:xfrm>
            <a:off x="0" y="1052736"/>
            <a:ext cx="565212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7" name="Rechteck 19"/>
          <p:cNvSpPr/>
          <p:nvPr/>
        </p:nvSpPr>
        <p:spPr>
          <a:xfrm>
            <a:off x="-1" y="1556792"/>
            <a:ext cx="6259719" cy="2880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2</a:t>
            </a:r>
            <a:r>
              <a:rPr lang="de-DE" sz="2000" b="1" dirty="0" smtClean="0">
                <a:latin typeface="Candara" panose="020E0502030303020204" pitchFamily="34" charset="0"/>
              </a:rPr>
              <a:t>. </a:t>
            </a:r>
            <a:r>
              <a:rPr lang="el-GR" sz="2000" b="1" dirty="0"/>
              <a:t>Ηλιακή θερμική </a:t>
            </a:r>
            <a:r>
              <a:rPr lang="el-GR" sz="2000" b="1" dirty="0" smtClean="0"/>
              <a:t>ενέργεια </a:t>
            </a:r>
            <a:r>
              <a:rPr lang="de-DE" sz="2000" b="1" dirty="0" smtClean="0">
                <a:latin typeface="Candara" panose="020E0502030303020204" pitchFamily="34" charset="0"/>
              </a:rPr>
              <a:t>– </a:t>
            </a:r>
            <a:r>
              <a:rPr lang="el-GR" sz="2000" b="1" dirty="0">
                <a:solidFill>
                  <a:schemeClr val="bg1"/>
                </a:solidFill>
                <a:latin typeface="Candara" panose="020E0502030303020204" pitchFamily="34" charset="0"/>
              </a:rPr>
              <a:t>Ηλιακοί θερμοσίφωνες</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100817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93" y="2947298"/>
            <a:ext cx="4006030" cy="3016009"/>
          </a:xfrm>
          <a:prstGeom prst="rect">
            <a:avLst/>
          </a:prstGeom>
        </p:spPr>
      </p:pic>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2040" y="2995747"/>
            <a:ext cx="3888432" cy="2919110"/>
          </a:xfrm>
          <a:prstGeom prst="rect">
            <a:avLst/>
          </a:prstGeom>
        </p:spPr>
      </p:pic>
      <p:sp>
        <p:nvSpPr>
          <p:cNvPr id="19" name="Retângulo 18"/>
          <p:cNvSpPr/>
          <p:nvPr/>
        </p:nvSpPr>
        <p:spPr>
          <a:xfrm>
            <a:off x="354993" y="2365038"/>
            <a:ext cx="4006030" cy="307777"/>
          </a:xfrm>
          <a:prstGeom prst="rect">
            <a:avLst/>
          </a:prstGeom>
        </p:spPr>
        <p:txBody>
          <a:bodyPr wrap="square">
            <a:spAutoFit/>
          </a:bodyPr>
          <a:lstStyle/>
          <a:p>
            <a:pPr algn="ctr"/>
            <a:r>
              <a:rPr lang="el-GR" altLang="pt-PT" sz="1400" b="1" dirty="0"/>
              <a:t>Επίπεδοι συλλέκτες</a:t>
            </a:r>
            <a:endParaRPr lang="en-US" sz="1400" dirty="0"/>
          </a:p>
        </p:txBody>
      </p:sp>
      <p:sp>
        <p:nvSpPr>
          <p:cNvPr id="20" name="Retângulo 19"/>
          <p:cNvSpPr/>
          <p:nvPr/>
        </p:nvSpPr>
        <p:spPr>
          <a:xfrm>
            <a:off x="4873241" y="2397079"/>
            <a:ext cx="4006030" cy="307777"/>
          </a:xfrm>
          <a:prstGeom prst="rect">
            <a:avLst/>
          </a:prstGeom>
        </p:spPr>
        <p:txBody>
          <a:bodyPr wrap="square">
            <a:spAutoFit/>
          </a:bodyPr>
          <a:lstStyle/>
          <a:p>
            <a:pPr algn="ctr"/>
            <a:r>
              <a:rPr lang="el-GR" altLang="pt-PT" sz="1400" b="1" dirty="0"/>
              <a:t>Συλλέκτες κενού</a:t>
            </a:r>
            <a:endParaRPr lang="en-US" sz="1400" dirty="0"/>
          </a:p>
        </p:txBody>
      </p:sp>
      <p:sp>
        <p:nvSpPr>
          <p:cNvPr id="15"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6" name="Rechteck 19"/>
          <p:cNvSpPr/>
          <p:nvPr/>
        </p:nvSpPr>
        <p:spPr>
          <a:xfrm>
            <a:off x="0" y="1484784"/>
            <a:ext cx="6084168" cy="4320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latin typeface="Candara" panose="020E0502030303020204" pitchFamily="34" charset="0"/>
              </a:rPr>
              <a:t>2. </a:t>
            </a:r>
            <a:r>
              <a:rPr lang="el-GR" sz="2000" b="1" dirty="0"/>
              <a:t>Ηλιακή θερμική ενέργεια </a:t>
            </a:r>
            <a:r>
              <a:rPr lang="de-DE" sz="2000" b="1" dirty="0">
                <a:latin typeface="Candara" panose="020E0502030303020204" pitchFamily="34" charset="0"/>
              </a:rPr>
              <a:t>– </a:t>
            </a:r>
            <a:r>
              <a:rPr lang="el-GR" sz="2000" b="1" dirty="0">
                <a:solidFill>
                  <a:schemeClr val="bg1"/>
                </a:solidFill>
                <a:latin typeface="Candara" panose="020E0502030303020204" pitchFamily="34" charset="0"/>
              </a:rPr>
              <a:t>Ηλιακοί θερμοσίφωνες</a:t>
            </a:r>
            <a:endParaRPr lang="de-DE" sz="2000" b="1" dirty="0">
              <a:latin typeface="Candara" panose="020E0502030303020204" pitchFamily="34" charset="0"/>
            </a:endParaRPr>
          </a:p>
          <a:p>
            <a:endParaRPr lang="de-DE" sz="2000" b="1" dirty="0">
              <a:latin typeface="Candara" panose="020E0502030303020204" pitchFamily="34" charset="0"/>
            </a:endParaRPr>
          </a:p>
        </p:txBody>
      </p:sp>
    </p:spTree>
    <p:extLst>
      <p:ext uri="{BB962C8B-B14F-4D97-AF65-F5344CB8AC3E}">
        <p14:creationId xmlns:p14="http://schemas.microsoft.com/office/powerpoint/2010/main" val="21768443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412776"/>
            <a:ext cx="565212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solidFill>
                  <a:schemeClr val="bg1"/>
                </a:solidFill>
                <a:latin typeface="Candara" panose="020E0502030303020204" pitchFamily="34" charset="0"/>
              </a:rPr>
              <a:t>2</a:t>
            </a:r>
            <a:r>
              <a:rPr lang="de-DE" b="1" dirty="0" smtClean="0">
                <a:solidFill>
                  <a:schemeClr val="bg1"/>
                </a:solidFill>
                <a:latin typeface="Candara" panose="020E0502030303020204" pitchFamily="34" charset="0"/>
              </a:rPr>
              <a:t>. </a:t>
            </a:r>
            <a:r>
              <a:rPr lang="el-GR" b="1" dirty="0">
                <a:solidFill>
                  <a:schemeClr val="bg1"/>
                </a:solidFill>
              </a:rPr>
              <a:t>Ηλιακή θερμική ενέργεια</a:t>
            </a:r>
            <a:r>
              <a:rPr lang="el-GR" b="1" dirty="0" smtClean="0">
                <a:solidFill>
                  <a:schemeClr val="bg1"/>
                </a:solidFill>
                <a:latin typeface="Candara" panose="020E0502030303020204" pitchFamily="34" charset="0"/>
              </a:rPr>
              <a:t> </a:t>
            </a:r>
            <a:r>
              <a:rPr lang="de-DE" b="1" dirty="0" smtClean="0">
                <a:solidFill>
                  <a:schemeClr val="bg1"/>
                </a:solidFill>
                <a:latin typeface="Candara" panose="020E0502030303020204" pitchFamily="34" charset="0"/>
              </a:rPr>
              <a:t>– </a:t>
            </a:r>
            <a:r>
              <a:rPr lang="el-GR" b="1" dirty="0" smtClean="0">
                <a:solidFill>
                  <a:schemeClr val="bg1"/>
                </a:solidFill>
                <a:latin typeface="Candara" panose="020E0502030303020204" pitchFamily="34" charset="0"/>
              </a:rPr>
              <a:t>Επίπεδοι συλλέκτες</a:t>
            </a:r>
            <a:endParaRPr lang="de-DE" b="1" dirty="0">
              <a:solidFill>
                <a:schemeClr val="bg1"/>
              </a:solidFill>
              <a:latin typeface="Candara" panose="020E0502030303020204" pitchFamily="34" charset="0"/>
            </a:endParaRPr>
          </a:p>
        </p:txBody>
      </p:sp>
      <p:sp>
        <p:nvSpPr>
          <p:cNvPr id="9" name="Retângulo 8"/>
          <p:cNvSpPr/>
          <p:nvPr/>
        </p:nvSpPr>
        <p:spPr>
          <a:xfrm>
            <a:off x="0" y="1850691"/>
            <a:ext cx="9144000" cy="4062651"/>
          </a:xfrm>
          <a:prstGeom prst="rect">
            <a:avLst/>
          </a:prstGeom>
        </p:spPr>
        <p:txBody>
          <a:bodyPr wrap="square">
            <a:spAutoFit/>
          </a:bodyPr>
          <a:lstStyle/>
          <a:p>
            <a:r>
              <a:rPr lang="el-GR" sz="1600" b="1" dirty="0" smtClean="0"/>
              <a:t>Λειτουργία </a:t>
            </a:r>
            <a:r>
              <a:rPr lang="en-US" sz="1600" b="1" dirty="0" smtClean="0"/>
              <a:t> </a:t>
            </a:r>
            <a:endParaRPr lang="en-US" sz="1600" b="1" dirty="0"/>
          </a:p>
          <a:p>
            <a:pPr marL="285750" indent="-285750" algn="just">
              <a:buFont typeface="Arial" panose="020B0604020202020204" pitchFamily="34" charset="0"/>
              <a:buChar char="•"/>
            </a:pPr>
            <a:r>
              <a:rPr lang="el-GR" sz="1400" dirty="0" smtClean="0"/>
              <a:t>Είναι ο πιο συνηθισμένος τύπος και χρησιμοποιεί ένα ρευστό μεταφοράς απ’ όπου εξάγεται θερμότητα και μεταφέρεται στο νερό.</a:t>
            </a:r>
          </a:p>
          <a:p>
            <a:pPr marL="285750" indent="-285750" algn="just">
              <a:buFont typeface="Arial" panose="020B0604020202020204" pitchFamily="34" charset="0"/>
              <a:buChar char="•"/>
            </a:pPr>
            <a:r>
              <a:rPr lang="el-GR" sz="1400" dirty="0" smtClean="0"/>
              <a:t>Το κυριότερο μέρος ενός ηλιακού </a:t>
            </a:r>
            <a:r>
              <a:rPr lang="el-GR" sz="1400" dirty="0"/>
              <a:t>θερμοσίφωνα είναι </a:t>
            </a:r>
            <a:r>
              <a:rPr lang="el-GR" sz="1400" dirty="0" smtClean="0"/>
              <a:t>οι </a:t>
            </a:r>
            <a:r>
              <a:rPr lang="el-GR" sz="1400" dirty="0"/>
              <a:t>ηλιακοί συλλέκτες </a:t>
            </a:r>
            <a:r>
              <a:rPr lang="el-GR" sz="1400" dirty="0" smtClean="0"/>
              <a:t>που αποτελούνται </a:t>
            </a:r>
            <a:r>
              <a:rPr lang="el-GR" sz="1400" dirty="0"/>
              <a:t>από </a:t>
            </a:r>
            <a:r>
              <a:rPr lang="el-GR" sz="1400" dirty="0" smtClean="0"/>
              <a:t>την </a:t>
            </a:r>
            <a:r>
              <a:rPr lang="el-GR" sz="1400" dirty="0"/>
              <a:t>πλάκα συλλογής της </a:t>
            </a:r>
            <a:r>
              <a:rPr lang="el-GR" sz="1400" dirty="0" smtClean="0"/>
              <a:t>ακτινοβολίας, τους </a:t>
            </a:r>
            <a:r>
              <a:rPr lang="el-GR" sz="1400" dirty="0"/>
              <a:t>σωλήνες ροής </a:t>
            </a:r>
            <a:r>
              <a:rPr lang="el-GR" sz="1400" dirty="0" smtClean="0"/>
              <a:t>του</a:t>
            </a:r>
            <a:r>
              <a:rPr lang="el-GR" sz="1400" dirty="0"/>
              <a:t> ρευστό </a:t>
            </a:r>
            <a:r>
              <a:rPr lang="el-GR" sz="1400" dirty="0" smtClean="0"/>
              <a:t>μεταφοράς της θερμότητας, την </a:t>
            </a:r>
            <a:r>
              <a:rPr lang="el-GR" sz="1400" dirty="0"/>
              <a:t>κάλυψη (κρύσταλλο) της πλάκας απορρόφησης </a:t>
            </a:r>
            <a:r>
              <a:rPr lang="el-GR" sz="1400" dirty="0" smtClean="0"/>
              <a:t>και το </a:t>
            </a:r>
            <a:r>
              <a:rPr lang="el-GR" sz="1400" dirty="0"/>
              <a:t>θερμικά μονωμένο πλαίσιο πάνω στο οποίο στερεώνονται τα υπόλοιπα εξαρτήματα.</a:t>
            </a:r>
          </a:p>
          <a:p>
            <a:pPr algn="just"/>
            <a:r>
              <a:rPr lang="el-GR" sz="1600" b="1" dirty="0" smtClean="0"/>
              <a:t>Εφαρμογές</a:t>
            </a:r>
            <a:endParaRPr lang="en-US" sz="1600" b="1" dirty="0"/>
          </a:p>
          <a:p>
            <a:pPr marL="285750" indent="-285750" algn="just">
              <a:buFont typeface="Arial" panose="020B0604020202020204" pitchFamily="34" charset="0"/>
              <a:buChar char="•"/>
            </a:pPr>
            <a:r>
              <a:rPr lang="el-GR" sz="1400" dirty="0" smtClean="0"/>
              <a:t>Η τεχνολογία αυτή χρησιμοποιείται κυρίως σε οικιστικά κτήρια, που οι απαιτήσεις για ζεστό νερό  ευθύνονται για ένα μεγάλο μέρος του λογαριασμού. Επαγγελματικές χρήσεις περιλαμβάνουν χώρους όπως αυτόματα πλυντήρια, υπηρεσίες καθαρισμού αυτοκινήτων, στρατιωτικές εγκαταστάσεις και καταστήματα εστίασης. Χρησιμοποιείται επίσης για θέρμανση χώρων σε περιπτώσεις που το κτήριο είναι εκτός δικτύου ή υπάρχουν συχνές διακοπές ρεύματος.</a:t>
            </a:r>
            <a:endParaRPr lang="en-US" sz="1400" dirty="0" smtClean="0"/>
          </a:p>
          <a:p>
            <a:pPr marL="285750" indent="-285750" algn="just">
              <a:buFont typeface="Arial" panose="020B0604020202020204" pitchFamily="34" charset="0"/>
              <a:buChar char="•"/>
            </a:pPr>
            <a:r>
              <a:rPr lang="el-GR" sz="1400" dirty="0" smtClean="0"/>
              <a:t>Οι ηλιακοί θερμοσίφωνες είναι περισσότερο αποδοτικοί από πλευράς κόστους σε περιπτώσεις εγκαταστάσεων όπως πλυντήρια, κουζίνες και βιομηχανικές εγκαταστάσεις, που απαιτούνται μεγάλες ποσότητες ζεστού νερού.</a:t>
            </a:r>
          </a:p>
          <a:p>
            <a:pPr algn="just"/>
            <a:r>
              <a:rPr lang="el-GR" sz="1600" b="1" dirty="0" smtClean="0"/>
              <a:t>Περιορισμοί</a:t>
            </a:r>
            <a:endParaRPr lang="en-US" sz="1600" b="1" dirty="0"/>
          </a:p>
          <a:p>
            <a:pPr marL="285750" indent="-285750" algn="just">
              <a:buFont typeface="Arial" panose="020B0604020202020204" pitchFamily="34" charset="0"/>
              <a:buChar char="•"/>
            </a:pPr>
            <a:r>
              <a:rPr lang="el-GR" sz="1400" dirty="0" smtClean="0"/>
              <a:t>Ο οπτικός αντίκτυπος των συστημάτων αυτών είναι το κυριότερο πρόβλημα (ιδίως όταν η αποθηκευτική δεξαμενή είναι ενσωματωμένη με τους συλλέκτες). Σε κτήρια εντός προστατευμένων περιοχών επιπλέον ζητήματα μπορεί να είναι ο οπτικός αντίκτυπος, το μεγάλο βάρος και οι κατασκευές για τις σωληνώσεις που χρειάζονται.</a:t>
            </a:r>
          </a:p>
          <a:p>
            <a:pPr marL="285750" indent="-285750">
              <a:buFont typeface="Arial" panose="020B0604020202020204" pitchFamily="34" charset="0"/>
              <a:buChar char="•"/>
            </a:pPr>
            <a:endParaRPr lang="en-US" sz="1400" b="1" dirty="0" smtClean="0"/>
          </a:p>
        </p:txBody>
      </p:sp>
      <p:sp>
        <p:nvSpPr>
          <p:cNvPr id="13" name="Rechteck 19"/>
          <p:cNvSpPr/>
          <p:nvPr/>
        </p:nvSpPr>
        <p:spPr>
          <a:xfrm>
            <a:off x="0" y="908720"/>
            <a:ext cx="6012160" cy="43204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Tree>
    <p:extLst>
      <p:ext uri="{BB962C8B-B14F-4D97-AF65-F5344CB8AC3E}">
        <p14:creationId xmlns:p14="http://schemas.microsoft.com/office/powerpoint/2010/main" val="1575175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467545"/>
            <a:ext cx="58681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2</a:t>
            </a:r>
            <a:r>
              <a:rPr lang="de-DE" sz="2000" b="1" dirty="0" smtClean="0">
                <a:solidFill>
                  <a:schemeClr val="bg1"/>
                </a:solidFill>
                <a:latin typeface="Candara" panose="020E0502030303020204" pitchFamily="34" charset="0"/>
              </a:rPr>
              <a:t>. </a:t>
            </a:r>
            <a:r>
              <a:rPr lang="el-GR" sz="2000" b="1" dirty="0">
                <a:solidFill>
                  <a:schemeClr val="bg1"/>
                </a:solidFill>
              </a:rPr>
              <a:t>Ηλιακή θερμική ενέργεια</a:t>
            </a:r>
            <a:r>
              <a:rPr lang="el-GR" sz="2000" b="1" dirty="0" smtClean="0">
                <a:solidFill>
                  <a:schemeClr val="bg1"/>
                </a:solidFill>
                <a:latin typeface="Candara" panose="020E0502030303020204" pitchFamily="34" charset="0"/>
              </a:rPr>
              <a:t> </a:t>
            </a:r>
            <a:r>
              <a:rPr lang="de-DE" sz="2000" b="1" dirty="0" smtClean="0">
                <a:solidFill>
                  <a:schemeClr val="bg1"/>
                </a:solidFill>
                <a:latin typeface="Candara" panose="020E0502030303020204" pitchFamily="34" charset="0"/>
              </a:rPr>
              <a:t>– </a:t>
            </a:r>
            <a:r>
              <a:rPr lang="el-GR" altLang="pt-PT" sz="2000" b="1" dirty="0" smtClean="0">
                <a:solidFill>
                  <a:schemeClr val="bg1"/>
                </a:solidFill>
              </a:rPr>
              <a:t>Σωλήνες κενού</a:t>
            </a:r>
            <a:endParaRPr lang="de-DE" sz="2000" b="1" dirty="0">
              <a:solidFill>
                <a:schemeClr val="bg1"/>
              </a:solidFill>
              <a:latin typeface="Candara" panose="020E0502030303020204" pitchFamily="34" charset="0"/>
            </a:endParaRPr>
          </a:p>
        </p:txBody>
      </p:sp>
      <p:sp>
        <p:nvSpPr>
          <p:cNvPr id="9" name="Retângulo 8"/>
          <p:cNvSpPr/>
          <p:nvPr/>
        </p:nvSpPr>
        <p:spPr>
          <a:xfrm>
            <a:off x="0" y="1761988"/>
            <a:ext cx="5580112" cy="4678204"/>
          </a:xfrm>
          <a:prstGeom prst="rect">
            <a:avLst/>
          </a:prstGeom>
        </p:spPr>
        <p:txBody>
          <a:bodyPr wrap="square">
            <a:spAutoFit/>
          </a:bodyPr>
          <a:lstStyle/>
          <a:p>
            <a:r>
              <a:rPr lang="el-GR" b="1" dirty="0" smtClean="0"/>
              <a:t>Λειτουργία</a:t>
            </a:r>
            <a:endParaRPr lang="en-US" b="1" dirty="0" smtClean="0"/>
          </a:p>
          <a:p>
            <a:pPr marL="285750" indent="-285750" algn="just">
              <a:buFont typeface="Arial" panose="020B0604020202020204" pitchFamily="34" charset="0"/>
              <a:buChar char="•"/>
            </a:pPr>
            <a:r>
              <a:rPr lang="el-GR" sz="1400" dirty="0"/>
              <a:t>Οι ηλιακοί θερμοσίφωνες με σωλήνες κενού αποτελούνται από έναν αριθμό σωλήνων κενού, που ο καθένας τους περιέχει μία </a:t>
            </a:r>
            <a:r>
              <a:rPr lang="el-GR" sz="1400" dirty="0" smtClean="0"/>
              <a:t>ειδική επίστρωση απορρόφησης </a:t>
            </a:r>
            <a:r>
              <a:rPr lang="el-GR" sz="1400" dirty="0"/>
              <a:t>που συνδέεται με έναν </a:t>
            </a:r>
            <a:r>
              <a:rPr lang="el-GR" sz="1400" dirty="0" smtClean="0"/>
              <a:t>άλλο σωλήνα </a:t>
            </a:r>
            <a:r>
              <a:rPr lang="el-GR" sz="1400" dirty="0"/>
              <a:t>θερμότητας</a:t>
            </a:r>
            <a:r>
              <a:rPr lang="el-GR" sz="1400" dirty="0" smtClean="0"/>
              <a:t>. </a:t>
            </a:r>
            <a:endParaRPr lang="el-GR" sz="1400" dirty="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dirty="0"/>
              <a:t>Η θερμότητα περνάει στο </a:t>
            </a:r>
            <a:r>
              <a:rPr lang="el-GR" sz="1400" dirty="0" smtClean="0"/>
              <a:t>ειδικό υγρό </a:t>
            </a:r>
            <a:r>
              <a:rPr lang="el-GR" sz="1400" dirty="0"/>
              <a:t>μεταφοράς </a:t>
            </a:r>
            <a:r>
              <a:rPr lang="el-GR" sz="1400" dirty="0" smtClean="0"/>
              <a:t>θερμότητας που βρίσκεται μέσα στον σωλήνα κενού, εξατμίζεται και ανεβαίνει προς τον πυκνωτή μεταφοράς που με τη σειρά του μεταφέρει τη θερμότητα στο εναλλάκτη. Στη συνέχεια υγροποιείται και επιστρέφει στο αρχικό του σημείο</a:t>
            </a:r>
            <a:r>
              <a:rPr lang="el-GR" sz="1400" dirty="0"/>
              <a:t>. Με την διαστρωμάτωση και το κενό </a:t>
            </a:r>
            <a:r>
              <a:rPr lang="el-GR" sz="1400" dirty="0" smtClean="0"/>
              <a:t>αέρος που έχει ο σωλήνας, </a:t>
            </a:r>
            <a:r>
              <a:rPr lang="el-GR" sz="1400" dirty="0"/>
              <a:t>επιτρέπει τη θερμοκρασία να φθάσει μέχρι </a:t>
            </a:r>
            <a:r>
              <a:rPr lang="el-GR" sz="1400" dirty="0" smtClean="0"/>
              <a:t>και τους </a:t>
            </a:r>
            <a:r>
              <a:rPr lang="el-GR" sz="1400" dirty="0"/>
              <a:t>400°C όταν </a:t>
            </a:r>
            <a:r>
              <a:rPr lang="el-GR" sz="1400" dirty="0" smtClean="0"/>
              <a:t>έχει ηλιοφάνεια, </a:t>
            </a:r>
            <a:r>
              <a:rPr lang="el-GR" sz="1400" dirty="0"/>
              <a:t>επιτυγχάνοντας έτσι μεγαλύτερη απόδοση από τους επίπεδους ηλιακούς συλλέκτες, ιδίως σε συνθήκες κρύου.</a:t>
            </a:r>
          </a:p>
          <a:p>
            <a:pPr marL="285750" indent="-285750" algn="just">
              <a:buFont typeface="Arial" panose="020B0604020202020204" pitchFamily="34" charset="0"/>
              <a:buChar char="•"/>
            </a:pPr>
            <a:endParaRPr lang="en-US" sz="1400" dirty="0" smtClean="0"/>
          </a:p>
          <a:p>
            <a:pPr marL="285750" indent="-285750" algn="just">
              <a:buFont typeface="Arial" panose="020B0604020202020204" pitchFamily="34" charset="0"/>
              <a:buChar char="•"/>
            </a:pPr>
            <a:r>
              <a:rPr lang="el-GR" sz="1400" dirty="0" smtClean="0"/>
              <a:t>Το πλεονέκτημα αυτό «χάνεται» σε περιοχές με θερμά κλίματα, εκτός από περιπτώσεις που απαιτείται καυτό νερό, π.χ. σε βιομηχανικές εγκαταστάσεις. Οι υψηλές θερμοκρασίες που μπορεί να προκύψουν απαιτούν συγκεκριμένο σχεδιασμό για την αποφυγή υπερθέρμανσης.</a:t>
            </a:r>
          </a:p>
          <a:p>
            <a:pPr marL="285750" indent="-285750">
              <a:buFont typeface="Arial" panose="020B0604020202020204" pitchFamily="34" charset="0"/>
              <a:buChar char="•"/>
            </a:pPr>
            <a:endParaRPr lang="en-US" sz="1400" b="1" dirty="0"/>
          </a:p>
        </p:txBody>
      </p:sp>
      <p:pic>
        <p:nvPicPr>
          <p:cNvPr id="14" name="Imagem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3482" y="2492896"/>
            <a:ext cx="2892956" cy="3199678"/>
          </a:xfrm>
          <a:prstGeom prst="rect">
            <a:avLst/>
          </a:prstGeom>
        </p:spPr>
      </p:pic>
      <p:sp>
        <p:nvSpPr>
          <p:cNvPr id="15" name="Rechteck 19"/>
          <p:cNvSpPr/>
          <p:nvPr/>
        </p:nvSpPr>
        <p:spPr>
          <a:xfrm>
            <a:off x="0" y="908720"/>
            <a:ext cx="6588224"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39168515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0" y="1979191"/>
            <a:ext cx="9144000" cy="2369880"/>
          </a:xfrm>
          <a:prstGeom prst="rect">
            <a:avLst/>
          </a:prstGeom>
        </p:spPr>
        <p:txBody>
          <a:bodyPr wrap="square">
            <a:spAutoFit/>
          </a:bodyPr>
          <a:lstStyle/>
          <a:p>
            <a:r>
              <a:rPr lang="el-GR" b="1" dirty="0" smtClean="0"/>
              <a:t>Εφαρμογές</a:t>
            </a:r>
            <a:endParaRPr lang="en-US" b="1" dirty="0"/>
          </a:p>
          <a:p>
            <a:pPr marL="285750" indent="-285750">
              <a:buFont typeface="Arial" panose="020B0604020202020204" pitchFamily="34" charset="0"/>
              <a:buChar char="•"/>
            </a:pPr>
            <a:r>
              <a:rPr lang="el-GR" sz="1400" dirty="0" smtClean="0"/>
              <a:t>Η τεχνολογία αυτή συνηθίζεται περισσότερο σε χώρες με μικρότερη ακτινοβολία (βόρεια Ευρώπη), λόγω της υψηλής της απόδοσης και επειδή οι σωλήνες κενού έχουν μικρότερες απώλειες θερμότητας.</a:t>
            </a:r>
          </a:p>
          <a:p>
            <a:pPr marL="285750" indent="-285750">
              <a:buFont typeface="Arial" panose="020B0604020202020204" pitchFamily="34" charset="0"/>
              <a:buChar char="•"/>
            </a:pPr>
            <a:r>
              <a:rPr lang="el-GR" sz="1400" dirty="0" smtClean="0"/>
              <a:t>Δεν συνιστάται για περιοχές όπου το κλίμα αγγίζει υψηλές θερμοκρασίες. Τα συστήματα πρέπει να σχεδιάζονται πολύ προσεχτικά, επειδή υπάρχει κίνδυνος υπερθέρμανσης.</a:t>
            </a:r>
          </a:p>
          <a:p>
            <a:endParaRPr lang="en-US" sz="1400" dirty="0" smtClean="0"/>
          </a:p>
          <a:p>
            <a:r>
              <a:rPr lang="el-GR" b="1" dirty="0" smtClean="0"/>
              <a:t>Περιορισμοί</a:t>
            </a:r>
            <a:endParaRPr lang="en-US" b="1" dirty="0" smtClean="0"/>
          </a:p>
          <a:p>
            <a:pPr marL="285750" indent="-285750">
              <a:buFont typeface="Arial" panose="020B0604020202020204" pitchFamily="34" charset="0"/>
              <a:buChar char="•"/>
            </a:pPr>
            <a:r>
              <a:rPr lang="el-GR" sz="1400" dirty="0" smtClean="0"/>
              <a:t>Ο οπτικός αντίκτυπος των συστημάτων αυτών είναι το κυριότερο πρόβλημα (ιδίως </a:t>
            </a:r>
            <a:r>
              <a:rPr lang="el-GR" sz="1400" dirty="0"/>
              <a:t>όταν η αποθηκευτική δεξαμενή </a:t>
            </a:r>
            <a:r>
              <a:rPr lang="el-GR" sz="1400" dirty="0" smtClean="0"/>
              <a:t>ενσωματώνεται</a:t>
            </a:r>
            <a:r>
              <a:rPr lang="el-GR" sz="1400" dirty="0" smtClean="0">
                <a:solidFill>
                  <a:srgbClr val="FF0000"/>
                </a:solidFill>
              </a:rPr>
              <a:t> </a:t>
            </a:r>
            <a:r>
              <a:rPr lang="el-GR" sz="1400" dirty="0" smtClean="0"/>
              <a:t>με </a:t>
            </a:r>
            <a:r>
              <a:rPr lang="el-GR" sz="1400" dirty="0"/>
              <a:t>τους </a:t>
            </a:r>
            <a:r>
              <a:rPr lang="el-GR" sz="1400" dirty="0" smtClean="0"/>
              <a:t>συλλέκτες. Σε </a:t>
            </a:r>
            <a:r>
              <a:rPr lang="el-GR" sz="1400" dirty="0"/>
              <a:t>κτήρια εντός προστατευμένων περιοχών επιπλέον ζητήματα μπορεί να είναι </a:t>
            </a:r>
            <a:r>
              <a:rPr lang="el-GR" sz="1400" dirty="0" smtClean="0"/>
              <a:t>η οπτική όχληση και </a:t>
            </a:r>
            <a:r>
              <a:rPr lang="el-GR" sz="1400" dirty="0"/>
              <a:t>οι κατασκευές για τις σωληνώσεις που </a:t>
            </a:r>
            <a:r>
              <a:rPr lang="el-GR" sz="1400" dirty="0" smtClean="0"/>
              <a:t>χρειάζονται.</a:t>
            </a: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3972" y="4605627"/>
            <a:ext cx="5266586" cy="1596476"/>
          </a:xfrm>
          <a:prstGeom prst="rect">
            <a:avLst/>
          </a:prstGeom>
        </p:spPr>
      </p:pic>
      <p:sp>
        <p:nvSpPr>
          <p:cNvPr id="14"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5" name="Rechteck 19"/>
          <p:cNvSpPr/>
          <p:nvPr/>
        </p:nvSpPr>
        <p:spPr>
          <a:xfrm>
            <a:off x="0" y="1556792"/>
            <a:ext cx="63001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2</a:t>
            </a:r>
            <a:r>
              <a:rPr lang="de-DE" sz="2000" b="1" dirty="0" smtClean="0">
                <a:solidFill>
                  <a:schemeClr val="bg1"/>
                </a:solidFill>
                <a:latin typeface="Candara" panose="020E0502030303020204" pitchFamily="34" charset="0"/>
              </a:rPr>
              <a:t>. </a:t>
            </a:r>
            <a:r>
              <a:rPr lang="el-GR" sz="2000" b="1" dirty="0">
                <a:solidFill>
                  <a:schemeClr val="bg1"/>
                </a:solidFill>
              </a:rPr>
              <a:t>Ηλιακή θερμική ενέργεια</a:t>
            </a:r>
            <a:r>
              <a:rPr lang="el-GR" sz="2000" b="1" dirty="0" smtClean="0">
                <a:solidFill>
                  <a:schemeClr val="bg1"/>
                </a:solidFill>
                <a:latin typeface="Candara" panose="020E0502030303020204" pitchFamily="34" charset="0"/>
              </a:rPr>
              <a:t> </a:t>
            </a:r>
            <a:r>
              <a:rPr lang="de-DE" sz="2000" b="1" dirty="0" smtClean="0">
                <a:solidFill>
                  <a:schemeClr val="bg1"/>
                </a:solidFill>
                <a:latin typeface="Candara" panose="020E0502030303020204" pitchFamily="34" charset="0"/>
              </a:rPr>
              <a:t>– </a:t>
            </a:r>
            <a:r>
              <a:rPr lang="el-GR" altLang="pt-PT" sz="2000" b="1" dirty="0">
                <a:solidFill>
                  <a:schemeClr val="bg1"/>
                </a:solidFill>
              </a:rPr>
              <a:t>Σωλήνες κενού</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32924791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38052"/>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3</a:t>
            </a:r>
            <a:r>
              <a:rPr lang="de-DE" sz="2000" b="1" dirty="0" smtClean="0">
                <a:solidFill>
                  <a:schemeClr val="bg1"/>
                </a:solidFill>
                <a:latin typeface="Candara" panose="020E0502030303020204" pitchFamily="34" charset="0"/>
              </a:rPr>
              <a:t>. </a:t>
            </a:r>
            <a:r>
              <a:rPr lang="el-GR" sz="2000" dirty="0" smtClean="0">
                <a:solidFill>
                  <a:schemeClr val="bg1"/>
                </a:solidFill>
              </a:rPr>
              <a:t>Υβριδικά φωτοβολταϊκά </a:t>
            </a:r>
            <a:r>
              <a:rPr lang="en-US" sz="2000" b="1" dirty="0">
                <a:solidFill>
                  <a:schemeClr val="bg1"/>
                </a:solidFill>
                <a:latin typeface="Candara" panose="020E0502030303020204" pitchFamily="34" charset="0"/>
              </a:rPr>
              <a:t>PV</a:t>
            </a:r>
            <a:r>
              <a:rPr lang="de-DE" sz="2000" b="1" dirty="0" smtClean="0">
                <a:solidFill>
                  <a:schemeClr val="bg1"/>
                </a:solidFill>
                <a:latin typeface="Candara" panose="020E0502030303020204" pitchFamily="34" charset="0"/>
              </a:rPr>
              <a:t>/T</a:t>
            </a:r>
            <a:endParaRPr lang="de-DE" sz="2000" b="1" dirty="0">
              <a:solidFill>
                <a:schemeClr val="bg1"/>
              </a:solidFill>
              <a:latin typeface="Candara" panose="020E0502030303020204" pitchFamily="34" charset="0"/>
            </a:endParaRPr>
          </a:p>
        </p:txBody>
      </p:sp>
      <p:pic>
        <p:nvPicPr>
          <p:cNvPr id="4" name="Imagem 3"/>
          <p:cNvPicPr>
            <a:picLocks noChangeAspect="1"/>
          </p:cNvPicPr>
          <p:nvPr/>
        </p:nvPicPr>
        <p:blipFill rotWithShape="1">
          <a:blip r:embed="rId5" cstate="print">
            <a:extLst>
              <a:ext uri="{28A0092B-C50C-407E-A947-70E740481C1C}">
                <a14:useLocalDpi xmlns:a14="http://schemas.microsoft.com/office/drawing/2010/main" val="0"/>
              </a:ext>
            </a:extLst>
          </a:blip>
          <a:srcRect l="1002"/>
          <a:stretch/>
        </p:blipFill>
        <p:spPr>
          <a:xfrm>
            <a:off x="1187624" y="2288246"/>
            <a:ext cx="7118032" cy="3577652"/>
          </a:xfrm>
          <a:prstGeom prst="rect">
            <a:avLst/>
          </a:prstGeom>
        </p:spPr>
      </p:pic>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Tree>
    <p:extLst>
      <p:ext uri="{BB962C8B-B14F-4D97-AF65-F5344CB8AC3E}">
        <p14:creationId xmlns:p14="http://schemas.microsoft.com/office/powerpoint/2010/main" val="10935384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5897" y="2046624"/>
            <a:ext cx="4731913" cy="3754874"/>
          </a:xfrm>
          <a:prstGeom prst="rect">
            <a:avLst/>
          </a:prstGeom>
          <a:noFill/>
        </p:spPr>
        <p:txBody>
          <a:bodyPr wrap="square" rtlCol="0">
            <a:spAutoFit/>
          </a:bodyPr>
          <a:lstStyle/>
          <a:p>
            <a:pPr algn="just"/>
            <a:r>
              <a:rPr lang="el-GR" sz="1400" dirty="0" smtClean="0"/>
              <a:t>Σκοπός των υβριδικών </a:t>
            </a:r>
            <a:r>
              <a:rPr lang="el-GR" sz="1400" dirty="0" err="1" smtClean="0"/>
              <a:t>φωτοβολταϊκών</a:t>
            </a:r>
            <a:r>
              <a:rPr lang="el-GR" sz="1400" dirty="0" smtClean="0"/>
              <a:t> είναι να αντιμετωπίσουν κάποια από τα εγγενή προβλήματα των συμβατικών ΦΒ και να αναπτύξουν ένα μοντέλο που θα ενισχύσει τον ρόλο των ΦΒ ως μία βιώσιμη πηγή ανανεώσιμης ενέργειας για εμπορική και βιομηχανική χρήση. </a:t>
            </a:r>
            <a:r>
              <a:rPr lang="en-US" sz="1400" dirty="0" smtClean="0"/>
              <a:t> </a:t>
            </a:r>
            <a:endParaRPr lang="el-GR" sz="1400" dirty="0" smtClean="0"/>
          </a:p>
          <a:p>
            <a:pPr algn="just"/>
            <a:endParaRPr lang="en-US" sz="1400" dirty="0"/>
          </a:p>
          <a:p>
            <a:pPr marL="285750" indent="-285750" algn="just">
              <a:buFont typeface="Arial" panose="020B0604020202020204" pitchFamily="34" charset="0"/>
              <a:buChar char="•"/>
            </a:pPr>
            <a:r>
              <a:rPr lang="el-GR" sz="1400" dirty="0" smtClean="0"/>
              <a:t>Τα τυπικά ΦΒ πάνελ μετατρέπουν την ηλιακή ενέργεια σε ποσοστό μέχρι και </a:t>
            </a:r>
            <a:r>
              <a:rPr lang="en-US" sz="1400" dirty="0" smtClean="0"/>
              <a:t>19%. </a:t>
            </a:r>
            <a:r>
              <a:rPr lang="el-GR" sz="1400" dirty="0" smtClean="0"/>
              <a:t>Πού πηγαίνει η υπόλοιπη ηλιακή ακτινοβολία που δέχονται τα πάνελ;</a:t>
            </a:r>
            <a:endParaRPr lang="en-US" sz="1400" dirty="0" smtClean="0"/>
          </a:p>
          <a:p>
            <a:pPr marL="285750" indent="-285750" algn="just">
              <a:buFont typeface="Arial" panose="020B0604020202020204" pitchFamily="34" charset="0"/>
              <a:buChar char="•"/>
            </a:pPr>
            <a:r>
              <a:rPr lang="el-GR" sz="1400" dirty="0" smtClean="0"/>
              <a:t>Το μεγαλύτερο μέρος μετατρέπεται σε θερμότητα, που συνήθως χάνεται και δεν αποδίδει κάποια αξία στον κάτοχο του συστήματος. Απεναντίας, για κάθε </a:t>
            </a:r>
            <a:r>
              <a:rPr lang="en-US" sz="1400" dirty="0"/>
              <a:t>1°C </a:t>
            </a:r>
            <a:r>
              <a:rPr lang="el-GR" sz="1400" dirty="0" smtClean="0"/>
              <a:t>πάνω από τους </a:t>
            </a:r>
            <a:r>
              <a:rPr lang="en-US" sz="1400" dirty="0" smtClean="0"/>
              <a:t>25°C</a:t>
            </a:r>
            <a:r>
              <a:rPr lang="el-GR" sz="1400" dirty="0" smtClean="0"/>
              <a:t>,</a:t>
            </a:r>
            <a:r>
              <a:rPr lang="en-US" sz="1400" dirty="0" smtClean="0"/>
              <a:t> </a:t>
            </a:r>
            <a:r>
              <a:rPr lang="el-GR" sz="1400" dirty="0" smtClean="0"/>
              <a:t>η ηλεκτρική ισχύς πέφτει κατά 0,4 – 0,5 %.</a:t>
            </a:r>
            <a:endParaRPr lang="en-US" sz="1400" dirty="0" smtClean="0"/>
          </a:p>
          <a:p>
            <a:pPr marL="285750" indent="-285750" algn="just">
              <a:buFont typeface="Arial" panose="020B0604020202020204" pitchFamily="34" charset="0"/>
              <a:buChar char="•"/>
            </a:pPr>
            <a:r>
              <a:rPr lang="el-GR" sz="1400" dirty="0" smtClean="0"/>
              <a:t>Τα υβριδικά πάνελ ρίχνουν την θερμοκρασία του </a:t>
            </a:r>
            <a:r>
              <a:rPr lang="el-GR" sz="1400" dirty="0" err="1" smtClean="0"/>
              <a:t>φωτοβολταϊκού</a:t>
            </a:r>
            <a:r>
              <a:rPr lang="el-GR" sz="1400" dirty="0" smtClean="0"/>
              <a:t> κατά </a:t>
            </a:r>
            <a:r>
              <a:rPr lang="en-US" sz="1400" dirty="0" smtClean="0"/>
              <a:t>10 </a:t>
            </a:r>
            <a:r>
              <a:rPr lang="el-GR" sz="1400" dirty="0" smtClean="0"/>
              <a:t>με</a:t>
            </a:r>
            <a:r>
              <a:rPr lang="en-US" sz="1400" dirty="0" smtClean="0"/>
              <a:t> 20°C, </a:t>
            </a:r>
            <a:r>
              <a:rPr lang="el-GR" sz="1400" dirty="0" smtClean="0"/>
              <a:t>γεγονός που αυξάνει την ηλεκτρική ισχύ κατά 5 – 10 % ή αντίστοιχα 0,5 με 1 </a:t>
            </a:r>
            <a:r>
              <a:rPr lang="en-US" sz="1400" dirty="0" smtClean="0"/>
              <a:t>kW </a:t>
            </a:r>
            <a:r>
              <a:rPr lang="el-GR" sz="1400" dirty="0" smtClean="0"/>
              <a:t>για ένα σύστημα </a:t>
            </a:r>
            <a:r>
              <a:rPr lang="en-US" sz="1400" dirty="0" smtClean="0"/>
              <a:t>10kW.</a:t>
            </a:r>
            <a:endParaRPr lang="en-GB" sz="1400"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502" y="2336170"/>
            <a:ext cx="4060231" cy="2783223"/>
          </a:xfrm>
          <a:prstGeom prst="rect">
            <a:avLst/>
          </a:prstGeom>
        </p:spPr>
      </p:pic>
      <p:sp>
        <p:nvSpPr>
          <p:cNvPr id="13" name="Rechteck 19"/>
          <p:cNvSpPr/>
          <p:nvPr/>
        </p:nvSpPr>
        <p:spPr>
          <a:xfrm>
            <a:off x="0" y="1052736"/>
            <a:ext cx="601216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1" y="1556792"/>
            <a:ext cx="5284391"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3</a:t>
            </a:r>
            <a:r>
              <a:rPr lang="de-DE" sz="2000" b="1" dirty="0" smtClean="0">
                <a:solidFill>
                  <a:srgbClr val="FFFF00"/>
                </a:solidFill>
                <a:latin typeface="Candara" panose="020E0502030303020204" pitchFamily="34" charset="0"/>
              </a:rPr>
              <a:t>. </a:t>
            </a:r>
            <a:r>
              <a:rPr lang="el-GR" sz="2000" dirty="0"/>
              <a:t>Υβριδικά φωτοβολταϊκά </a:t>
            </a:r>
            <a:r>
              <a:rPr lang="en-US" sz="2000" b="1" dirty="0" smtClean="0">
                <a:solidFill>
                  <a:schemeClr val="bg1"/>
                </a:solidFill>
                <a:latin typeface="Candara" panose="020E0502030303020204" pitchFamily="34" charset="0"/>
              </a:rPr>
              <a:t>PV</a:t>
            </a:r>
            <a:r>
              <a:rPr lang="de-DE" sz="2000" b="1" dirty="0" smtClean="0">
                <a:solidFill>
                  <a:schemeClr val="bg1"/>
                </a:solidFill>
                <a:latin typeface="Candara" panose="020E0502030303020204" pitchFamily="34" charset="0"/>
              </a:rPr>
              <a:t>/T</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12057815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1" y="3756075"/>
            <a:ext cx="4860033" cy="1877437"/>
          </a:xfrm>
          <a:prstGeom prst="rect">
            <a:avLst/>
          </a:prstGeom>
          <a:noFill/>
        </p:spPr>
        <p:txBody>
          <a:bodyPr wrap="square" rtlCol="0">
            <a:spAutoFit/>
          </a:bodyPr>
          <a:lstStyle/>
          <a:p>
            <a:pPr algn="just"/>
            <a:r>
              <a:rPr lang="el-GR" b="1" dirty="0" smtClean="0"/>
              <a:t>Λειτουργία</a:t>
            </a:r>
            <a:r>
              <a:rPr lang="en-GB" b="1" dirty="0" smtClean="0"/>
              <a:t>: </a:t>
            </a:r>
          </a:p>
          <a:p>
            <a:pPr algn="just"/>
            <a:r>
              <a:rPr lang="el-GR" sz="1400" dirty="0" smtClean="0"/>
              <a:t>Η θερμότητα που απορροφούν τα ΦΒ πάνελ περνάει στο </a:t>
            </a:r>
            <a:r>
              <a:rPr lang="en-US" sz="1400" dirty="0" smtClean="0"/>
              <a:t>HVAC </a:t>
            </a:r>
            <a:r>
              <a:rPr lang="el-GR" sz="1400" dirty="0" smtClean="0"/>
              <a:t>σύστημα του κτηρίου και αντικαθιστά το συμβατικό φορτίο θέρμανσης. Η δεύτερη λειτουργία είναι η ψύξη των ΦΒ με την μείωση της θερμοκρασίας των πάνελ, κάτι που βελτιώνει την ηλεκτρική απόδοση.</a:t>
            </a:r>
            <a:r>
              <a:rPr lang="en-US" sz="1400" dirty="0"/>
              <a:t>  </a:t>
            </a:r>
            <a:r>
              <a:rPr lang="el-GR" sz="1400" dirty="0" smtClean="0"/>
              <a:t>Η αύξηση της θερμοκρασίας </a:t>
            </a:r>
            <a:r>
              <a:rPr lang="el-GR" sz="1400" dirty="0"/>
              <a:t>σ</a:t>
            </a:r>
            <a:r>
              <a:rPr lang="el-GR" sz="1400" dirty="0" smtClean="0"/>
              <a:t>τα ΦΒ πάνελ είναι ένα σύνηθες πρόβλημα, καθώς </a:t>
            </a:r>
            <a:r>
              <a:rPr lang="el-GR" sz="1400" dirty="0"/>
              <a:t>για κάθε </a:t>
            </a:r>
            <a:r>
              <a:rPr lang="en-US" sz="1400" dirty="0"/>
              <a:t>1°C </a:t>
            </a:r>
            <a:r>
              <a:rPr lang="el-GR" sz="1400" dirty="0"/>
              <a:t>πάνω από τους </a:t>
            </a:r>
            <a:r>
              <a:rPr lang="en-US" sz="1400" dirty="0"/>
              <a:t>25°C</a:t>
            </a:r>
            <a:r>
              <a:rPr lang="el-GR" sz="1400" dirty="0"/>
              <a:t>,</a:t>
            </a:r>
            <a:r>
              <a:rPr lang="en-US" sz="1400" dirty="0"/>
              <a:t> </a:t>
            </a:r>
            <a:r>
              <a:rPr lang="el-GR" sz="1400" dirty="0"/>
              <a:t>η ηλεκτρική ισχύς πέφτει κατά 0,4 – 0,5 </a:t>
            </a:r>
            <a:r>
              <a:rPr lang="el-GR" sz="1400" dirty="0" smtClean="0"/>
              <a:t>%.</a:t>
            </a:r>
            <a:endParaRPr lang="en-GB" sz="1400" b="1" dirty="0"/>
          </a:p>
        </p:txBody>
      </p:sp>
      <p:sp>
        <p:nvSpPr>
          <p:cNvPr id="3" name="CaixaDeTexto 2"/>
          <p:cNvSpPr txBox="1"/>
          <p:nvPr/>
        </p:nvSpPr>
        <p:spPr>
          <a:xfrm>
            <a:off x="-1" y="2069154"/>
            <a:ext cx="8950733" cy="1384995"/>
          </a:xfrm>
          <a:prstGeom prst="rect">
            <a:avLst/>
          </a:prstGeom>
          <a:noFill/>
        </p:spPr>
        <p:txBody>
          <a:bodyPr wrap="square" rtlCol="0">
            <a:spAutoFit/>
          </a:bodyPr>
          <a:lstStyle/>
          <a:p>
            <a:pPr algn="just"/>
            <a:r>
              <a:rPr lang="el-GR" sz="1400" dirty="0" smtClean="0"/>
              <a:t>Η προσθήκη υβριδικών πάνελ</a:t>
            </a:r>
            <a:r>
              <a:rPr lang="en-US" sz="1400" dirty="0" smtClean="0">
                <a:solidFill>
                  <a:srgbClr val="FF0000"/>
                </a:solidFill>
              </a:rPr>
              <a:t> </a:t>
            </a:r>
            <a:r>
              <a:rPr lang="el-GR" sz="1400" dirty="0" smtClean="0"/>
              <a:t>σε ένα ΦΒ σύστημα αυξάνει την συνολική ηλιακή απόδοση πάνω από </a:t>
            </a:r>
            <a:r>
              <a:rPr lang="en-US" sz="1400" dirty="0" smtClean="0"/>
              <a:t>50</a:t>
            </a:r>
            <a:r>
              <a:rPr lang="en-US" sz="1400" dirty="0"/>
              <a:t>%, </a:t>
            </a:r>
            <a:r>
              <a:rPr lang="el-GR" sz="1400" dirty="0" smtClean="0"/>
              <a:t>συγκριτικά με την απόδοση της τάξης του </a:t>
            </a:r>
            <a:r>
              <a:rPr lang="en-US" sz="1400" dirty="0" smtClean="0"/>
              <a:t>10 </a:t>
            </a:r>
            <a:r>
              <a:rPr lang="el-GR" sz="1400" dirty="0" smtClean="0"/>
              <a:t>-</a:t>
            </a:r>
            <a:r>
              <a:rPr lang="en-US" sz="1400" dirty="0" smtClean="0"/>
              <a:t> </a:t>
            </a:r>
            <a:r>
              <a:rPr lang="en-US" sz="1400" dirty="0"/>
              <a:t>15% </a:t>
            </a:r>
            <a:r>
              <a:rPr lang="el-GR" sz="1400" dirty="0" smtClean="0"/>
              <a:t>των περισσότερων πάνελ.</a:t>
            </a:r>
            <a:r>
              <a:rPr lang="en-US" sz="1400" dirty="0" smtClean="0"/>
              <a:t> </a:t>
            </a:r>
            <a:r>
              <a:rPr lang="el-GR" sz="1400" dirty="0" smtClean="0"/>
              <a:t>Η θερμότητα των ΦΒ πάνελ,</a:t>
            </a:r>
            <a:r>
              <a:rPr lang="en-US" sz="1400" dirty="0" smtClean="0"/>
              <a:t> </a:t>
            </a:r>
            <a:r>
              <a:rPr lang="el-GR" sz="1400" dirty="0" smtClean="0"/>
              <a:t>που απορροφάτε από τα υβριδικά πάνελ,</a:t>
            </a:r>
            <a:r>
              <a:rPr lang="en-US" sz="1400" dirty="0" smtClean="0"/>
              <a:t> </a:t>
            </a:r>
            <a:r>
              <a:rPr lang="el-GR" sz="1400" dirty="0" smtClean="0"/>
              <a:t>είναι τρεις φορές μεγαλύτερη από την ηλεκτρική ενέργεια που παράγουν τα ΦΒ πάνελ. Γεγονός που σημαίνει ότι η</a:t>
            </a:r>
            <a:r>
              <a:rPr lang="el-GR" sz="1400" dirty="0" smtClean="0">
                <a:solidFill>
                  <a:srgbClr val="FF0000"/>
                </a:solidFill>
              </a:rPr>
              <a:t> </a:t>
            </a:r>
            <a:r>
              <a:rPr lang="el-GR" sz="1400" dirty="0" smtClean="0"/>
              <a:t>απορρόφηση και αξιοποίηση της περίσσιας ενέργειας μπορεί να αυξήσει την παραγωγή της ενέργειας κατά </a:t>
            </a:r>
            <a:r>
              <a:rPr lang="en-US" sz="1400" dirty="0" smtClean="0"/>
              <a:t>200-300</a:t>
            </a:r>
            <a:r>
              <a:rPr lang="en-US" sz="1400" dirty="0"/>
              <a:t>%, </a:t>
            </a:r>
            <a:r>
              <a:rPr lang="el-GR" sz="1400" dirty="0" smtClean="0"/>
              <a:t>ανάλογα με την ροή του αέρα και τον σχεδιασμό των πάνελ. Δοκιμές έδειξαν επίσης ότι το κέρδος της θερμοκρασίας από τα ΦΒ πάνελ κυμαίνεται γύρω στους </a:t>
            </a:r>
            <a:r>
              <a:rPr lang="en-US" sz="1400" dirty="0" smtClean="0"/>
              <a:t>6°C</a:t>
            </a:r>
            <a:r>
              <a:rPr lang="el-GR" sz="1400" dirty="0" smtClean="0"/>
              <a:t>.</a:t>
            </a:r>
            <a:endParaRPr lang="en-GB" sz="1400" dirty="0"/>
          </a:p>
        </p:txBody>
      </p:sp>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0" y="1556792"/>
            <a:ext cx="46440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3</a:t>
            </a:r>
            <a:r>
              <a:rPr lang="de-DE" sz="2000" b="1" dirty="0" smtClean="0">
                <a:solidFill>
                  <a:schemeClr val="bg1"/>
                </a:solidFill>
                <a:latin typeface="Candara" panose="020E0502030303020204" pitchFamily="34" charset="0"/>
              </a:rPr>
              <a:t>. </a:t>
            </a:r>
            <a:r>
              <a:rPr lang="el-GR" sz="2000" dirty="0"/>
              <a:t>Υβριδικά φωτοβολταϊκά </a:t>
            </a:r>
            <a:r>
              <a:rPr lang="en-US" sz="2000" b="1" dirty="0">
                <a:solidFill>
                  <a:schemeClr val="bg1"/>
                </a:solidFill>
                <a:latin typeface="Candara" panose="020E0502030303020204" pitchFamily="34" charset="0"/>
              </a:rPr>
              <a:t>PV</a:t>
            </a:r>
            <a:r>
              <a:rPr lang="de-DE" sz="2000" b="1" dirty="0" smtClean="0">
                <a:solidFill>
                  <a:schemeClr val="bg1"/>
                </a:solidFill>
                <a:latin typeface="Candara" panose="020E0502030303020204" pitchFamily="34" charset="0"/>
              </a:rPr>
              <a:t>/T</a:t>
            </a:r>
            <a:endParaRPr lang="de-DE" sz="2000" b="1" dirty="0">
              <a:solidFill>
                <a:srgbClr val="FFFF00"/>
              </a:solidFill>
              <a:latin typeface="Candara" panose="020E0502030303020204" pitchFamily="34" charset="0"/>
            </a:endParaRPr>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4065" y="3454149"/>
            <a:ext cx="4066667" cy="2561905"/>
          </a:xfrm>
          <a:prstGeom prst="rect">
            <a:avLst/>
          </a:prstGeom>
        </p:spPr>
      </p:pic>
    </p:spTree>
    <p:extLst>
      <p:ext uri="{BB962C8B-B14F-4D97-AF65-F5344CB8AC3E}">
        <p14:creationId xmlns:p14="http://schemas.microsoft.com/office/powerpoint/2010/main" val="15621387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3"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smtClean="0">
                <a:latin typeface="Candara" panose="020E0502030303020204" pitchFamily="34" charset="0"/>
              </a:rPr>
              <a:t>Εισαγωγή</a:t>
            </a:r>
            <a:endParaRPr lang="de-DE" sz="2000" b="1" dirty="0">
              <a:latin typeface="Candara" panose="020E0502030303020204" pitchFamily="34" charset="0"/>
            </a:endParaRPr>
          </a:p>
        </p:txBody>
      </p:sp>
      <p:sp>
        <p:nvSpPr>
          <p:cNvPr id="3" name="CaixaDeTexto 2"/>
          <p:cNvSpPr txBox="1"/>
          <p:nvPr/>
        </p:nvSpPr>
        <p:spPr>
          <a:xfrm>
            <a:off x="-1488" y="2026807"/>
            <a:ext cx="8952221" cy="954107"/>
          </a:xfrm>
          <a:prstGeom prst="rect">
            <a:avLst/>
          </a:prstGeom>
          <a:noFill/>
        </p:spPr>
        <p:txBody>
          <a:bodyPr wrap="square" rtlCol="0">
            <a:spAutoFit/>
          </a:bodyPr>
          <a:lstStyle/>
          <a:p>
            <a:pPr algn="just"/>
            <a:r>
              <a:rPr lang="el-GR" sz="1400" b="1" dirty="0"/>
              <a:t>Α</a:t>
            </a:r>
            <a:r>
              <a:rPr lang="el-GR" sz="1400" b="1" dirty="0" smtClean="0"/>
              <a:t>νανεώσιμες </a:t>
            </a:r>
            <a:r>
              <a:rPr lang="el-GR" sz="1400" b="1" dirty="0"/>
              <a:t>πηγές ενέργειας (ΑΠΕ) </a:t>
            </a:r>
            <a:r>
              <a:rPr lang="el-GR" sz="1400" dirty="0" smtClean="0"/>
              <a:t>είναι οι πηγές ενέργειας </a:t>
            </a:r>
            <a:r>
              <a:rPr lang="el-GR" sz="1400" dirty="0"/>
              <a:t>που </a:t>
            </a:r>
            <a:r>
              <a:rPr lang="el-GR" sz="1400" dirty="0" smtClean="0"/>
              <a:t>προέρχονται </a:t>
            </a:r>
            <a:r>
              <a:rPr lang="el-GR" sz="1400" dirty="0"/>
              <a:t>από </a:t>
            </a:r>
            <a:r>
              <a:rPr lang="el-GR" sz="1400" dirty="0" smtClean="0"/>
              <a:t>φυσικούς πόρους, </a:t>
            </a:r>
            <a:r>
              <a:rPr lang="el-GR" sz="1400" dirty="0"/>
              <a:t>όπως το φως του ήλιου, </a:t>
            </a:r>
            <a:r>
              <a:rPr lang="el-GR" sz="1400" dirty="0" smtClean="0"/>
              <a:t>ο αέρας, η </a:t>
            </a:r>
            <a:r>
              <a:rPr lang="el-GR" sz="1400" dirty="0"/>
              <a:t>βροχή, </a:t>
            </a:r>
            <a:r>
              <a:rPr lang="el-GR" sz="1400" dirty="0" smtClean="0"/>
              <a:t>οι παλίρροιες</a:t>
            </a:r>
            <a:r>
              <a:rPr lang="el-GR" sz="1400" dirty="0"/>
              <a:t>, τα κύματα και η </a:t>
            </a:r>
            <a:r>
              <a:rPr lang="el-GR" sz="1400" dirty="0" smtClean="0"/>
              <a:t>γεωθερμία. Οι ΑΠΕ αντικαθιστούν </a:t>
            </a:r>
            <a:r>
              <a:rPr lang="el-GR" sz="1400" dirty="0"/>
              <a:t>τα συμβατικά καύσιμα σε τέσσερις διαφορετικούς τομείς: την παραγωγή ηλεκτρικής ενέργειας, </a:t>
            </a:r>
            <a:r>
              <a:rPr lang="el-GR" sz="1400" dirty="0" smtClean="0"/>
              <a:t>την </a:t>
            </a:r>
            <a:r>
              <a:rPr lang="el-GR" sz="1400" dirty="0"/>
              <a:t>παραγωγή </a:t>
            </a:r>
            <a:r>
              <a:rPr lang="el-GR" sz="1400" dirty="0" smtClean="0"/>
              <a:t>θέρμανσης </a:t>
            </a:r>
            <a:r>
              <a:rPr lang="el-GR" sz="1400" dirty="0"/>
              <a:t>/ </a:t>
            </a:r>
            <a:r>
              <a:rPr lang="el-GR" sz="1400" dirty="0" smtClean="0"/>
              <a:t>ψύξης με νερό ή αέρα, τα καύσιμα </a:t>
            </a:r>
            <a:r>
              <a:rPr lang="el-GR" sz="1400" dirty="0"/>
              <a:t>κίνησης, και </a:t>
            </a:r>
            <a:r>
              <a:rPr lang="el-GR" sz="1400" dirty="0" smtClean="0"/>
              <a:t>την παραγωγή ενέργειας σε εκτός δικτύου περιοχές. </a:t>
            </a:r>
            <a:endParaRPr lang="en-US" sz="1400" dirty="0" smtClean="0"/>
          </a:p>
        </p:txBody>
      </p:sp>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704" y="2941952"/>
            <a:ext cx="4943748" cy="3222197"/>
          </a:xfrm>
          <a:prstGeom prst="rect">
            <a:avLst/>
          </a:prstGeom>
        </p:spPr>
      </p:pic>
    </p:spTree>
    <p:extLst>
      <p:ext uri="{BB962C8B-B14F-4D97-AF65-F5344CB8AC3E}">
        <p14:creationId xmlns:p14="http://schemas.microsoft.com/office/powerpoint/2010/main" val="17224833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725" y="1746725"/>
            <a:ext cx="4162708" cy="4176266"/>
          </a:xfrm>
          <a:prstGeom prst="rect">
            <a:avLst/>
          </a:prstGeom>
        </p:spPr>
      </p:pic>
      <p:sp>
        <p:nvSpPr>
          <p:cNvPr id="13" name="CaixaDeTexto 12"/>
          <p:cNvSpPr txBox="1"/>
          <p:nvPr/>
        </p:nvSpPr>
        <p:spPr>
          <a:xfrm>
            <a:off x="0" y="2231153"/>
            <a:ext cx="4427984" cy="2862322"/>
          </a:xfrm>
          <a:prstGeom prst="rect">
            <a:avLst/>
          </a:prstGeom>
          <a:noFill/>
        </p:spPr>
        <p:txBody>
          <a:bodyPr wrap="square" rtlCol="0">
            <a:spAutoFit/>
          </a:bodyPr>
          <a:lstStyle/>
          <a:p>
            <a:r>
              <a:rPr lang="el-GR" b="1" dirty="0" smtClean="0"/>
              <a:t>Εφαρμογές</a:t>
            </a:r>
            <a:r>
              <a:rPr lang="en-GB" b="1" dirty="0" smtClean="0"/>
              <a:t>:</a:t>
            </a:r>
          </a:p>
          <a:p>
            <a:endParaRPr lang="en-GB" b="1" dirty="0"/>
          </a:p>
          <a:p>
            <a:pPr marL="285750" indent="-285750">
              <a:buFont typeface="Arial" panose="020B0604020202020204" pitchFamily="34" charset="0"/>
              <a:buChar char="•"/>
            </a:pPr>
            <a:r>
              <a:rPr lang="el-GR" sz="1400" dirty="0" smtClean="0"/>
              <a:t>Τα συστήματα αυτά μπορούν να παράγουν ηλεκτρική ενέργεια και να καλύπτον τις ανάγκες των κτηρίων σε ζεστό νερό και θέρμανση. </a:t>
            </a:r>
          </a:p>
          <a:p>
            <a:pPr marL="285750" indent="-285750">
              <a:buFont typeface="Arial" panose="020B0604020202020204" pitchFamily="34" charset="0"/>
              <a:buChar char="•"/>
            </a:pPr>
            <a:endParaRPr lang="en-GB" sz="1400" dirty="0" smtClean="0"/>
          </a:p>
          <a:p>
            <a:pPr marL="285750" indent="-285750">
              <a:buFont typeface="Arial" panose="020B0604020202020204" pitchFamily="34" charset="0"/>
              <a:buChar char="•"/>
            </a:pPr>
            <a:r>
              <a:rPr lang="el-GR" sz="1400" dirty="0" smtClean="0"/>
              <a:t>Όλα τα κτήρια που πληρούν τις προδιαγραφές για την εγκατάσταση τέτοιων συστημάτων είναι υποψήφια για την εφαρμογή τους: σχολεία, νοσοκομεία, αθλητικές εγκαταστάσεις, οικιακά και μη κτήρια κ.α.</a:t>
            </a:r>
            <a:endParaRPr lang="en-GB" sz="1400" dirty="0"/>
          </a:p>
          <a:p>
            <a:endParaRPr lang="en-GB" sz="1400" b="1" dirty="0" smtClean="0"/>
          </a:p>
          <a:p>
            <a:endParaRPr lang="en-GB" dirty="0"/>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6" name="Rechteck 19"/>
          <p:cNvSpPr/>
          <p:nvPr/>
        </p:nvSpPr>
        <p:spPr>
          <a:xfrm>
            <a:off x="0" y="1556792"/>
            <a:ext cx="442798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3</a:t>
            </a:r>
            <a:r>
              <a:rPr lang="de-DE" sz="2000" b="1" dirty="0" smtClean="0">
                <a:solidFill>
                  <a:schemeClr val="bg1"/>
                </a:solidFill>
                <a:latin typeface="Candara" panose="020E0502030303020204" pitchFamily="34" charset="0"/>
              </a:rPr>
              <a:t>. </a:t>
            </a:r>
            <a:r>
              <a:rPr lang="el-GR" sz="2000" dirty="0"/>
              <a:t>Υβριδικά φωτοβολταϊκά </a:t>
            </a:r>
            <a:r>
              <a:rPr lang="en-US" sz="2000" b="1" dirty="0">
                <a:solidFill>
                  <a:schemeClr val="bg1"/>
                </a:solidFill>
                <a:latin typeface="Candara" panose="020E0502030303020204" pitchFamily="34" charset="0"/>
              </a:rPr>
              <a:t>PV</a:t>
            </a:r>
            <a:r>
              <a:rPr lang="de-DE" sz="2000" b="1" dirty="0" smtClean="0">
                <a:solidFill>
                  <a:schemeClr val="bg1"/>
                </a:solidFill>
                <a:latin typeface="Candara" panose="020E0502030303020204" pitchFamily="34" charset="0"/>
              </a:rPr>
              <a:t>/T</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42350518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156950"/>
            <a:ext cx="5652120" cy="369332"/>
          </a:xfrm>
          <a:prstGeom prst="rect">
            <a:avLst/>
          </a:prstGeom>
          <a:noFill/>
        </p:spPr>
        <p:txBody>
          <a:bodyPr wrap="square" rtlCol="0">
            <a:spAutoFit/>
          </a:bodyPr>
          <a:lstStyle/>
          <a:p>
            <a:r>
              <a:rPr lang="el-GR" b="1" dirty="0" smtClean="0"/>
              <a:t>Παραδείγματα</a:t>
            </a:r>
            <a:r>
              <a:rPr lang="en-GB" b="1" dirty="0" smtClean="0"/>
              <a:t>:</a:t>
            </a:r>
            <a:endParaRPr lang="en-GB" dirty="0"/>
          </a:p>
        </p:txBody>
      </p:sp>
      <p:grpSp>
        <p:nvGrpSpPr>
          <p:cNvPr id="13" name="Grupo 12"/>
          <p:cNvGrpSpPr/>
          <p:nvPr/>
        </p:nvGrpSpPr>
        <p:grpSpPr>
          <a:xfrm>
            <a:off x="739730" y="2609425"/>
            <a:ext cx="7650660" cy="3138910"/>
            <a:chOff x="276689" y="2522339"/>
            <a:chExt cx="7650660" cy="3138910"/>
          </a:xfrm>
        </p:grpSpPr>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578" y="3730105"/>
              <a:ext cx="3219771" cy="1931144"/>
            </a:xfrm>
            <a:prstGeom prst="rect">
              <a:avLst/>
            </a:prstGeom>
          </p:spPr>
        </p:pic>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689" y="2527913"/>
              <a:ext cx="4430889" cy="1166291"/>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689" y="3698755"/>
              <a:ext cx="4430889" cy="1962493"/>
            </a:xfrm>
            <a:prstGeom prst="rect">
              <a:avLst/>
            </a:prstGeom>
          </p:spPr>
        </p:pic>
        <p:pic>
          <p:nvPicPr>
            <p:cNvPr id="9" name="Imagem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7578" y="2522339"/>
              <a:ext cx="3219771" cy="1192285"/>
            </a:xfrm>
            <a:prstGeom prst="rect">
              <a:avLst/>
            </a:prstGeom>
          </p:spPr>
        </p:pic>
      </p:grpSp>
      <p:sp>
        <p:nvSpPr>
          <p:cNvPr id="16"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7" name="Rechteck 19"/>
          <p:cNvSpPr/>
          <p:nvPr/>
        </p:nvSpPr>
        <p:spPr>
          <a:xfrm>
            <a:off x="0" y="1556792"/>
            <a:ext cx="46440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3. </a:t>
            </a:r>
            <a:r>
              <a:rPr lang="el-GR" sz="2000" dirty="0"/>
              <a:t>Υβριδικά φωτοβολταϊκά </a:t>
            </a:r>
            <a:r>
              <a:rPr lang="en-US" sz="2000" b="1" dirty="0" smtClean="0">
                <a:solidFill>
                  <a:schemeClr val="bg1"/>
                </a:solidFill>
                <a:latin typeface="Candara" panose="020E0502030303020204" pitchFamily="34" charset="0"/>
              </a:rPr>
              <a:t>PV</a:t>
            </a:r>
            <a:r>
              <a:rPr lang="de-DE" sz="2000" b="1" dirty="0" smtClean="0">
                <a:solidFill>
                  <a:schemeClr val="bg1"/>
                </a:solidFill>
                <a:latin typeface="Candara" panose="020E0502030303020204" pitchFamily="34" charset="0"/>
              </a:rPr>
              <a:t>/T</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24360840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1842" y="2005199"/>
            <a:ext cx="8950733" cy="1231106"/>
          </a:xfrm>
          <a:prstGeom prst="rect">
            <a:avLst/>
          </a:prstGeom>
          <a:noFill/>
        </p:spPr>
        <p:txBody>
          <a:bodyPr wrap="square" rtlCol="0">
            <a:spAutoFit/>
          </a:bodyPr>
          <a:lstStyle/>
          <a:p>
            <a:r>
              <a:rPr lang="el-GR" b="1" dirty="0" smtClean="0"/>
              <a:t>Περιορισμοί</a:t>
            </a:r>
            <a:r>
              <a:rPr lang="en-GB" b="1" dirty="0" smtClean="0"/>
              <a:t>:</a:t>
            </a:r>
          </a:p>
          <a:p>
            <a:endParaRPr lang="en-GB" sz="1400" dirty="0"/>
          </a:p>
          <a:p>
            <a:pPr marL="285750" indent="-285750">
              <a:buFont typeface="Arial" panose="020B0604020202020204" pitchFamily="34" charset="0"/>
              <a:buChar char="•"/>
            </a:pPr>
            <a:r>
              <a:rPr lang="el-GR" sz="1400" dirty="0" smtClean="0"/>
              <a:t>Το υψηλό κόστος της επένδυσης.</a:t>
            </a:r>
            <a:endParaRPr lang="en-GB" sz="1400" dirty="0" smtClean="0"/>
          </a:p>
          <a:p>
            <a:pPr marL="285750" indent="-285750">
              <a:buFont typeface="Arial" panose="020B0604020202020204" pitchFamily="34" charset="0"/>
              <a:buChar char="•"/>
            </a:pPr>
            <a:r>
              <a:rPr lang="el-GR" sz="1400" dirty="0" smtClean="0"/>
              <a:t>Τα κτήρια πρέπει να διαθέτουν μεγάλη έκταση (οροφή/</a:t>
            </a:r>
            <a:r>
              <a:rPr lang="el-GR" sz="1400" dirty="0" err="1" smtClean="0"/>
              <a:t>πρόσοψ</a:t>
            </a:r>
            <a:r>
              <a:rPr lang="el-GR" sz="1400" dirty="0" smtClean="0"/>
              <a:t>η) που να πληροί τις κατάλληλες προϋποθέσεις (προσανατολισμός κτλ.).</a:t>
            </a:r>
            <a:r>
              <a:rPr lang="en-GB" sz="1400" dirty="0" smtClean="0"/>
              <a:t> </a:t>
            </a:r>
            <a:endParaRPr lang="en-GB" sz="1400" dirty="0"/>
          </a:p>
        </p:txBody>
      </p:sp>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5696" y="3383310"/>
            <a:ext cx="5492792" cy="2696842"/>
          </a:xfrm>
          <a:prstGeom prst="rect">
            <a:avLst/>
          </a:prstGeom>
        </p:spPr>
      </p:pic>
      <p:sp>
        <p:nvSpPr>
          <p:cNvPr id="13"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3</a:t>
            </a:r>
            <a:r>
              <a:rPr lang="de-DE" sz="2000" b="1" dirty="0" smtClean="0">
                <a:solidFill>
                  <a:schemeClr val="bg1"/>
                </a:solidFill>
                <a:latin typeface="Candara" panose="020E0502030303020204" pitchFamily="34" charset="0"/>
              </a:rPr>
              <a:t>. </a:t>
            </a:r>
            <a:r>
              <a:rPr lang="el-GR" sz="2000" dirty="0"/>
              <a:t>Υβριδικά φωτοβολταϊκά </a:t>
            </a:r>
            <a:r>
              <a:rPr lang="en-US" sz="2000" b="1" dirty="0" smtClean="0">
                <a:solidFill>
                  <a:schemeClr val="bg1"/>
                </a:solidFill>
                <a:latin typeface="Candara" panose="020E0502030303020204" pitchFamily="34" charset="0"/>
              </a:rPr>
              <a:t>PV</a:t>
            </a:r>
            <a:r>
              <a:rPr lang="de-DE" sz="2000" b="1" dirty="0" smtClean="0">
                <a:solidFill>
                  <a:schemeClr val="bg1"/>
                </a:solidFill>
                <a:latin typeface="Candara" panose="020E0502030303020204" pitchFamily="34" charset="0"/>
              </a:rPr>
              <a:t>/T</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12054284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9"/>
          <p:cNvSpPr/>
          <p:nvPr/>
        </p:nvSpPr>
        <p:spPr>
          <a:xfrm>
            <a:off x="-1" y="1052736"/>
            <a:ext cx="619122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29158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4</a:t>
            </a:r>
            <a:r>
              <a:rPr lang="de-DE" sz="2000" b="1" dirty="0" smtClean="0">
                <a:latin typeface="Candara" panose="020E0502030303020204" pitchFamily="34" charset="0"/>
              </a:rPr>
              <a:t>.  </a:t>
            </a:r>
            <a:r>
              <a:rPr lang="el-GR" sz="2000" b="1" dirty="0" smtClean="0">
                <a:latin typeface="Candara" panose="020E0502030303020204" pitchFamily="34" charset="0"/>
              </a:rPr>
              <a:t>Αιολική ενέργεια</a:t>
            </a:r>
            <a:endParaRPr lang="de-DE" sz="2000" b="1" dirty="0">
              <a:latin typeface="Candara" panose="020E0502030303020204" pitchFamily="34" charset="0"/>
            </a:endParaRPr>
          </a:p>
        </p:txBody>
      </p:sp>
      <p:sp>
        <p:nvSpPr>
          <p:cNvPr id="17" name="Marcador de Posição de Conteúdo 2"/>
          <p:cNvSpPr txBox="1">
            <a:spLocks/>
          </p:cNvSpPr>
          <p:nvPr/>
        </p:nvSpPr>
        <p:spPr>
          <a:xfrm>
            <a:off x="0" y="1903192"/>
            <a:ext cx="7505559" cy="381607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l-GR" altLang="pt-PT" sz="1400" dirty="0" smtClean="0"/>
              <a:t>Η ενέργεια που προκύπτει από την μετατροπή της αιολικής ενέργειας σε ηλεκτρική </a:t>
            </a:r>
            <a:endParaRPr lang="en-US" altLang="pt-PT" sz="1400" dirty="0" smtClean="0"/>
          </a:p>
          <a:p>
            <a:pPr marL="0" indent="0">
              <a:buNone/>
            </a:pPr>
            <a:r>
              <a:rPr lang="en-US" altLang="pt-PT" sz="1400" dirty="0"/>
              <a:t> </a:t>
            </a:r>
            <a:r>
              <a:rPr lang="en-US" altLang="pt-PT" sz="1400" dirty="0" smtClean="0"/>
              <a:t>       (</a:t>
            </a:r>
            <a:r>
              <a:rPr lang="el-GR" altLang="pt-PT" sz="1400" dirty="0" smtClean="0"/>
              <a:t>απόδοση </a:t>
            </a:r>
            <a:r>
              <a:rPr lang="en-US" altLang="pt-PT" sz="1400" dirty="0" smtClean="0"/>
              <a:t>30-45% )</a:t>
            </a:r>
          </a:p>
          <a:p>
            <a:endParaRPr lang="pt-PT" altLang="pt-PT" sz="1800" dirty="0" smtClean="0"/>
          </a:p>
          <a:p>
            <a:endParaRPr lang="pt-PT" altLang="pt-PT" sz="1800" dirty="0" smtClean="0"/>
          </a:p>
          <a:p>
            <a:endParaRPr lang="pt-PT" altLang="pt-PT" sz="1800" dirty="0" smtClean="0"/>
          </a:p>
          <a:p>
            <a:endParaRPr lang="pt-PT" altLang="pt-PT" sz="1800" dirty="0" smtClean="0"/>
          </a:p>
          <a:p>
            <a:endParaRPr lang="pt-PT" altLang="pt-PT" sz="1800" dirty="0" smtClean="0"/>
          </a:p>
          <a:p>
            <a:endParaRPr lang="pt-PT" altLang="pt-PT" sz="1800" dirty="0" smtClean="0"/>
          </a:p>
          <a:p>
            <a:pPr marL="0" indent="0">
              <a:buNone/>
            </a:pPr>
            <a:r>
              <a:rPr lang="pt-PT" altLang="pt-PT" sz="1800" dirty="0" smtClean="0"/>
              <a:t> </a:t>
            </a:r>
            <a:r>
              <a:rPr lang="en-US" altLang="pt-PT" sz="1800" dirty="0" smtClean="0"/>
              <a:t> </a:t>
            </a:r>
          </a:p>
          <a:p>
            <a:r>
              <a:rPr lang="en-US" altLang="pt-PT" sz="1800" dirty="0" smtClean="0"/>
              <a:t> </a:t>
            </a:r>
            <a:r>
              <a:rPr lang="el-GR" altLang="pt-PT" sz="1400" dirty="0" smtClean="0"/>
              <a:t>Η μετατροπή αυτή γίνεται σε τρία στάδια:</a:t>
            </a:r>
            <a:endParaRPr lang="pt-PT" altLang="pt-PT" sz="1400" dirty="0" smtClean="0"/>
          </a:p>
        </p:txBody>
      </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2541473"/>
            <a:ext cx="4431655" cy="212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C:\Users\Ruka\Desktop\turbine_diagram.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0773" y="2393740"/>
            <a:ext cx="3439932" cy="253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Diagram 1"/>
          <p:cNvGraphicFramePr/>
          <p:nvPr>
            <p:extLst>
              <p:ext uri="{D42A27DB-BD31-4B8C-83A1-F6EECF244321}">
                <p14:modId xmlns:p14="http://schemas.microsoft.com/office/powerpoint/2010/main" val="4113777639"/>
              </p:ext>
            </p:extLst>
          </p:nvPr>
        </p:nvGraphicFramePr>
        <p:xfrm>
          <a:off x="1350634" y="5013176"/>
          <a:ext cx="6677752" cy="10693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3246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69482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4</a:t>
            </a:r>
            <a:r>
              <a:rPr lang="de-DE" sz="2000" b="1" dirty="0" smtClean="0">
                <a:latin typeface="Candara" panose="020E0502030303020204" pitchFamily="34" charset="0"/>
              </a:rPr>
              <a:t>. </a:t>
            </a:r>
            <a:r>
              <a:rPr lang="el-GR" sz="2000" b="1" dirty="0">
                <a:latin typeface="Candara" panose="020E0502030303020204" pitchFamily="34" charset="0"/>
              </a:rPr>
              <a:t>Αιολική </a:t>
            </a:r>
            <a:r>
              <a:rPr lang="el-GR" sz="2000" b="1" dirty="0" smtClean="0">
                <a:latin typeface="Candara" panose="020E0502030303020204" pitchFamily="34" charset="0"/>
              </a:rPr>
              <a:t>ενέργεια – </a:t>
            </a:r>
            <a:r>
              <a:rPr lang="el-GR" sz="2000" b="1" dirty="0" smtClean="0">
                <a:solidFill>
                  <a:schemeClr val="bg1"/>
                </a:solidFill>
                <a:latin typeface="Candara" panose="020E0502030303020204" pitchFamily="34" charset="0"/>
              </a:rPr>
              <a:t>Μικρές ανεμογεννήτριες οροφής</a:t>
            </a:r>
            <a:endParaRPr lang="de-DE" sz="2000" b="1" dirty="0">
              <a:solidFill>
                <a:schemeClr val="bg1"/>
              </a:solidFill>
              <a:latin typeface="Candara" panose="020E0502030303020204" pitchFamily="34" charset="0"/>
            </a:endParaRPr>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343" y="2162309"/>
            <a:ext cx="2447619" cy="3866667"/>
          </a:xfrm>
          <a:prstGeom prst="rect">
            <a:avLst/>
          </a:prstGeom>
        </p:spPr>
      </p:pic>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832" y="2162309"/>
            <a:ext cx="2895238" cy="3857143"/>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2125" y="2182831"/>
            <a:ext cx="2557241" cy="3846145"/>
          </a:xfrm>
          <a:prstGeom prst="rect">
            <a:avLst/>
          </a:prstGeom>
        </p:spPr>
      </p:pic>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Tree>
    <p:extLst>
      <p:ext uri="{BB962C8B-B14F-4D97-AF65-F5344CB8AC3E}">
        <p14:creationId xmlns:p14="http://schemas.microsoft.com/office/powerpoint/2010/main" val="39055723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5956" y="2996952"/>
            <a:ext cx="3431780" cy="2376264"/>
          </a:xfrm>
          <a:prstGeom prst="rect">
            <a:avLst/>
          </a:prstGeom>
        </p:spPr>
      </p:pic>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p:cNvSpPr txBox="1"/>
          <p:nvPr/>
        </p:nvSpPr>
        <p:spPr>
          <a:xfrm>
            <a:off x="15346" y="1997197"/>
            <a:ext cx="5132718" cy="3754874"/>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l-GR" sz="1400" dirty="0" smtClean="0"/>
              <a:t>Η ανεμογεννήτρια είναι μία μηχανή που μετατρέπει την κινητική ενέργεια του ανέμου σε ηλεκτρική ενέργεια. Πτερύγια τοποθετούνται κατά κυκλικό τρόπο γύρω από έναν περιστρεφόμενο άξονα</a:t>
            </a:r>
            <a:r>
              <a:rPr lang="en-US" sz="1400" dirty="0" smtClean="0"/>
              <a:t>. </a:t>
            </a:r>
            <a:r>
              <a:rPr lang="el-GR" sz="1400" dirty="0" smtClean="0"/>
              <a:t>Ο άνεμος κινεί τα πτερύγια που περιστρέφονται γύρω από τον άξονα που τα συνδέει. Ο άξονας συνδέεται με μια γεννήτρια </a:t>
            </a:r>
            <a:r>
              <a:rPr lang="el-GR" sz="1400" dirty="0"/>
              <a:t>παραγωγής ηλεκτρικού </a:t>
            </a:r>
            <a:r>
              <a:rPr lang="el-GR" sz="1400" dirty="0" smtClean="0"/>
              <a:t>ρεύματος </a:t>
            </a:r>
            <a:r>
              <a:rPr lang="el-GR" sz="1400" dirty="0"/>
              <a:t>παράγοντας κατά την περιστροφή του </a:t>
            </a:r>
            <a:r>
              <a:rPr lang="el-GR" sz="1400" dirty="0" smtClean="0"/>
              <a:t>ηλεκτρικό ρεύμα. </a:t>
            </a:r>
            <a:endParaRPr lang="en-US" sz="1400" dirty="0" smtClean="0"/>
          </a:p>
          <a:p>
            <a:pPr marL="285750" indent="-285750" algn="just">
              <a:buFont typeface="Arial" panose="020B0604020202020204" pitchFamily="34" charset="0"/>
              <a:buChar char="•"/>
            </a:pPr>
            <a:r>
              <a:rPr lang="el-GR" sz="1400" dirty="0" smtClean="0"/>
              <a:t>Προκειμένου να παράγουν ηλεκτρικό ρεύμα, οι ανεμογεννήτριες πρέπει να κινούνται από άνεμο σταθερά τουλάχιστον </a:t>
            </a:r>
            <a:r>
              <a:rPr lang="en-US" sz="1400" dirty="0"/>
              <a:t>16 </a:t>
            </a:r>
            <a:r>
              <a:rPr lang="el-GR" sz="1400" dirty="0" smtClean="0"/>
              <a:t>χλμ. Ο άνεμος σπάνια είναι τόσο δυνατός σε επίπεδα οροφών, ιδίως σε αστικό περιβάλλον.  Ο αέρας φτάνει τα απαιτούμενα επίπεδα για την παραγωγή ενέργειας τουλάχιστον 9 μέτρα πάνω από το ψηλότερο δέντρο ή οροφή και τουλάχιστον 90 μέτρα μακριά από εμπόδια.  Αυτό προαπαιτεί την τοποθέτηση ανεμογεννητριών σε ανοιχτή έκταση τουλάχιστον τεσσάρων στρεμμάτων, κάτι που είναι δύσκολο να συμβεί εντός πόλεως.</a:t>
            </a:r>
          </a:p>
        </p:txBody>
      </p:sp>
      <p:sp>
        <p:nvSpPr>
          <p:cNvPr id="13" name="Rechteck 19"/>
          <p:cNvSpPr/>
          <p:nvPr/>
        </p:nvSpPr>
        <p:spPr>
          <a:xfrm>
            <a:off x="0" y="1052736"/>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latin typeface="Candara" panose="020E0502030303020204" pitchFamily="34" charset="0"/>
              </a:rPr>
              <a:t>4. </a:t>
            </a:r>
            <a:r>
              <a:rPr lang="el-GR" sz="2000" b="1" dirty="0">
                <a:latin typeface="Candara" panose="020E0502030303020204" pitchFamily="34" charset="0"/>
              </a:rPr>
              <a:t>Αιολική ενέργεια – </a:t>
            </a:r>
            <a:r>
              <a:rPr lang="el-GR" sz="2000" b="1" dirty="0">
                <a:solidFill>
                  <a:schemeClr val="bg1"/>
                </a:solidFill>
                <a:latin typeface="Candara" panose="020E0502030303020204" pitchFamily="34" charset="0"/>
              </a:rPr>
              <a:t>Μικρές ανεμογεννήτριες οροφής</a:t>
            </a:r>
            <a:endParaRPr lang="de-DE" sz="2000" b="1" dirty="0">
              <a:solidFill>
                <a:schemeClr val="bg1"/>
              </a:solidFill>
              <a:latin typeface="Candara" panose="020E0502030303020204" pitchFamily="34" charset="0"/>
            </a:endParaRPr>
          </a:p>
          <a:p>
            <a:endParaRPr lang="de-DE" sz="2000" b="1" dirty="0">
              <a:latin typeface="Candara" panose="020E0502030303020204" pitchFamily="34" charset="0"/>
            </a:endParaRPr>
          </a:p>
        </p:txBody>
      </p:sp>
    </p:spTree>
    <p:extLst>
      <p:ext uri="{BB962C8B-B14F-4D97-AF65-F5344CB8AC3E}">
        <p14:creationId xmlns:p14="http://schemas.microsoft.com/office/powerpoint/2010/main" val="1506617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7903" y="2941232"/>
            <a:ext cx="4392612" cy="3139321"/>
          </a:xfrm>
          <a:prstGeom prst="rect">
            <a:avLst/>
          </a:prstGeom>
          <a:noFill/>
        </p:spPr>
        <p:txBody>
          <a:bodyPr wrap="square" rtlCol="0">
            <a:spAutoFit/>
          </a:bodyPr>
          <a:lstStyle/>
          <a:p>
            <a:pPr marL="342900" indent="-342900">
              <a:buAutoNum type="arabicParenR"/>
            </a:pPr>
            <a:r>
              <a:rPr lang="el-GR" sz="1600" b="1" dirty="0" smtClean="0"/>
              <a:t>Ανεμογεννήτριες οριζόντιου άξονα</a:t>
            </a:r>
            <a:endParaRPr lang="en-US" sz="1600" b="1" dirty="0" smtClean="0"/>
          </a:p>
          <a:p>
            <a:endParaRPr lang="en-US" sz="1400" b="1" dirty="0" smtClean="0"/>
          </a:p>
          <a:p>
            <a:pPr marL="285750" indent="-285750">
              <a:buFont typeface="Arial" panose="020B0604020202020204" pitchFamily="34" charset="0"/>
              <a:buChar char="•"/>
            </a:pPr>
            <a:r>
              <a:rPr lang="el-GR" sz="1400" dirty="0" smtClean="0"/>
              <a:t>Ο πιο συνηθισμένος τύπος</a:t>
            </a:r>
            <a:endParaRPr lang="en-US" sz="1400" dirty="0" smtClean="0"/>
          </a:p>
          <a:p>
            <a:endParaRPr lang="en-US" sz="1400" dirty="0" smtClean="0"/>
          </a:p>
          <a:p>
            <a:pPr marL="285750" indent="-285750">
              <a:buFont typeface="Arial" panose="020B0604020202020204" pitchFamily="34" charset="0"/>
              <a:buChar char="•"/>
            </a:pPr>
            <a:r>
              <a:rPr lang="el-GR" sz="1400" dirty="0" smtClean="0"/>
              <a:t>Σύνηθες μέγεθος</a:t>
            </a:r>
            <a:r>
              <a:rPr lang="el-GR" sz="1400" dirty="0" smtClean="0">
                <a:solidFill>
                  <a:srgbClr val="FF0000"/>
                </a:solidFill>
              </a:rPr>
              <a:t> </a:t>
            </a:r>
            <a:r>
              <a:rPr lang="en-US" sz="1400" dirty="0" smtClean="0"/>
              <a:t>250 W </a:t>
            </a:r>
            <a:r>
              <a:rPr lang="el-GR" sz="1400" dirty="0" smtClean="0"/>
              <a:t>-</a:t>
            </a:r>
            <a:r>
              <a:rPr lang="en-US" sz="1400" dirty="0" smtClean="0"/>
              <a:t> 6 kW </a:t>
            </a:r>
          </a:p>
          <a:p>
            <a:endParaRPr lang="en-US" sz="1400" dirty="0"/>
          </a:p>
          <a:p>
            <a:pPr marL="285750" indent="-285750" algn="just">
              <a:buFont typeface="Arial" panose="020B0604020202020204" pitchFamily="34" charset="0"/>
              <a:buChar char="•"/>
            </a:pPr>
            <a:r>
              <a:rPr lang="el-GR" sz="1400" dirty="0" smtClean="0"/>
              <a:t>Έχουν συνήθως μηχανισμό καθοδήγησης για να κατευθύνει την τουρμπίνα προς την κατεύθυνση του ανέμου</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l-GR" sz="1400" dirty="0" smtClean="0"/>
              <a:t>Προκαλούν μεγάλη οπτική όχληση</a:t>
            </a:r>
            <a:endParaRPr lang="en-GB" sz="1400" dirty="0" smtClean="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smtClean="0"/>
          </a:p>
          <a:p>
            <a:pPr marL="285750" indent="-285750">
              <a:buFont typeface="Arial" panose="020B0604020202020204" pitchFamily="34" charset="0"/>
              <a:buChar char="•"/>
            </a:pPr>
            <a:endParaRPr lang="en-GB" sz="1400" dirty="0" smtClean="0"/>
          </a:p>
        </p:txBody>
      </p:sp>
      <p:grpSp>
        <p:nvGrpSpPr>
          <p:cNvPr id="13" name="Grupo 12"/>
          <p:cNvGrpSpPr/>
          <p:nvPr/>
        </p:nvGrpSpPr>
        <p:grpSpPr>
          <a:xfrm>
            <a:off x="4697808" y="2870518"/>
            <a:ext cx="4250192" cy="3132020"/>
            <a:chOff x="3202128" y="2012090"/>
            <a:chExt cx="5748605" cy="4188890"/>
          </a:xfrm>
        </p:grpSpPr>
        <p:pic>
          <p:nvPicPr>
            <p:cNvPr id="9" name="Image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2129" y="2012090"/>
              <a:ext cx="3386096" cy="1623756"/>
            </a:xfrm>
            <a:prstGeom prst="rect">
              <a:avLst/>
            </a:prstGeom>
          </p:spPr>
        </p:pic>
        <p:pic>
          <p:nvPicPr>
            <p:cNvPr id="10" name="Image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2128" y="3472428"/>
              <a:ext cx="3038095" cy="2723809"/>
            </a:xfrm>
            <a:prstGeom prst="rect">
              <a:avLst/>
            </a:prstGeom>
          </p:spPr>
        </p:pic>
        <p:pic>
          <p:nvPicPr>
            <p:cNvPr id="11" name="Image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0069" y="2012090"/>
              <a:ext cx="2740664" cy="4188890"/>
            </a:xfrm>
            <a:prstGeom prst="rect">
              <a:avLst/>
            </a:prstGeom>
          </p:spPr>
        </p:pic>
      </p:grpSp>
      <p:sp>
        <p:nvSpPr>
          <p:cNvPr id="4" name="CaixaDeTexto 3"/>
          <p:cNvSpPr txBox="1"/>
          <p:nvPr/>
        </p:nvSpPr>
        <p:spPr>
          <a:xfrm>
            <a:off x="179388" y="2132856"/>
            <a:ext cx="5904780" cy="523220"/>
          </a:xfrm>
          <a:prstGeom prst="rect">
            <a:avLst/>
          </a:prstGeom>
          <a:noFill/>
        </p:spPr>
        <p:txBody>
          <a:bodyPr wrap="square" rtlCol="0">
            <a:spAutoFit/>
          </a:bodyPr>
          <a:lstStyle/>
          <a:p>
            <a:r>
              <a:rPr lang="el-GR" sz="1400" dirty="0" smtClean="0"/>
              <a:t>Τα συστήματα αυτά χωρίζονται στις εξής κατηγορίες</a:t>
            </a:r>
            <a:r>
              <a:rPr lang="en-US" sz="1400" dirty="0" smtClean="0"/>
              <a:t>:</a:t>
            </a:r>
            <a:endParaRPr lang="en-GB" sz="1400" dirty="0"/>
          </a:p>
          <a:p>
            <a:endParaRPr lang="en-GB" sz="1400" dirty="0"/>
          </a:p>
        </p:txBody>
      </p:sp>
      <p:sp>
        <p:nvSpPr>
          <p:cNvPr id="16"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7" name="Rechteck 19"/>
          <p:cNvSpPr/>
          <p:nvPr/>
        </p:nvSpPr>
        <p:spPr>
          <a:xfrm>
            <a:off x="0" y="1556792"/>
            <a:ext cx="64442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4</a:t>
            </a:r>
            <a:endParaRPr lang="el-GR" sz="2000" b="1" dirty="0" smtClean="0">
              <a:latin typeface="Candara" panose="020E0502030303020204" pitchFamily="34" charset="0"/>
            </a:endParaRPr>
          </a:p>
          <a:p>
            <a:r>
              <a:rPr lang="el-GR" sz="2000" b="1" dirty="0" smtClean="0">
                <a:solidFill>
                  <a:schemeClr val="bg1"/>
                </a:solidFill>
                <a:latin typeface="Candara" panose="020E0502030303020204" pitchFamily="34" charset="0"/>
              </a:rPr>
              <a:t>4. Αιολική </a:t>
            </a:r>
            <a:r>
              <a:rPr lang="el-GR" sz="2000" b="1" dirty="0">
                <a:solidFill>
                  <a:schemeClr val="bg1"/>
                </a:solidFill>
                <a:latin typeface="Candara" panose="020E0502030303020204" pitchFamily="34" charset="0"/>
              </a:rPr>
              <a:t>ενέργεια – </a:t>
            </a:r>
            <a:r>
              <a:rPr lang="el-GR" sz="2000" b="1" dirty="0" smtClean="0">
                <a:solidFill>
                  <a:schemeClr val="bg1"/>
                </a:solidFill>
                <a:latin typeface="Candara" panose="020E0502030303020204" pitchFamily="34" charset="0"/>
              </a:rPr>
              <a:t>Μικρές </a:t>
            </a:r>
            <a:r>
              <a:rPr lang="el-GR" sz="2000" b="1" dirty="0">
                <a:solidFill>
                  <a:schemeClr val="bg1"/>
                </a:solidFill>
                <a:latin typeface="Candara" panose="020E0502030303020204" pitchFamily="34" charset="0"/>
              </a:rPr>
              <a:t>ανεμογεννήτριες οροφής</a:t>
            </a:r>
            <a:endParaRPr lang="de-DE" sz="2000" b="1" dirty="0">
              <a:solidFill>
                <a:schemeClr val="bg1"/>
              </a:solidFill>
              <a:latin typeface="Candara" panose="020E0502030303020204" pitchFamily="34" charset="0"/>
            </a:endParaRPr>
          </a:p>
          <a:p>
            <a:endParaRPr lang="de-DE" sz="2000" b="1" dirty="0">
              <a:latin typeface="Candara" panose="020E0502030303020204" pitchFamily="34" charset="0"/>
            </a:endParaRPr>
          </a:p>
        </p:txBody>
      </p:sp>
    </p:spTree>
    <p:extLst>
      <p:ext uri="{BB962C8B-B14F-4D97-AF65-F5344CB8AC3E}">
        <p14:creationId xmlns:p14="http://schemas.microsoft.com/office/powerpoint/2010/main" val="16200998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6753" y="1916833"/>
            <a:ext cx="6154469" cy="4216539"/>
          </a:xfrm>
          <a:prstGeom prst="rect">
            <a:avLst/>
          </a:prstGeom>
          <a:noFill/>
        </p:spPr>
        <p:txBody>
          <a:bodyPr wrap="square" rtlCol="0">
            <a:spAutoFit/>
          </a:bodyPr>
          <a:lstStyle/>
          <a:p>
            <a:endParaRPr lang="en-US" sz="1400" b="1" dirty="0" smtClean="0"/>
          </a:p>
          <a:p>
            <a:r>
              <a:rPr lang="en-US" sz="1600" b="1" dirty="0" smtClean="0"/>
              <a:t>2) </a:t>
            </a:r>
            <a:r>
              <a:rPr lang="el-GR" sz="1600" b="1" dirty="0"/>
              <a:t>Ανεμογεννήτριες </a:t>
            </a:r>
            <a:r>
              <a:rPr lang="el-GR" sz="1600" b="1" dirty="0" smtClean="0"/>
              <a:t>κάθετου άξονα</a:t>
            </a:r>
            <a:endParaRPr lang="en-US" sz="1600" b="1" dirty="0" smtClean="0"/>
          </a:p>
          <a:p>
            <a:endParaRPr lang="en-US" sz="1400" b="1" dirty="0" smtClean="0"/>
          </a:p>
          <a:p>
            <a:pPr marL="285750" indent="-285750">
              <a:buFont typeface="Arial" panose="020B0604020202020204" pitchFamily="34" charset="0"/>
              <a:buChar char="•"/>
            </a:pPr>
            <a:r>
              <a:rPr lang="el-GR" sz="1400" dirty="0" smtClean="0"/>
              <a:t>Οι ανεμογεννήτριες αυτές έχουν μικρότερη οπτική όχληση και δεν χρειάζεται να είναι στραμμένες προς την κατεύθυνση του αέρα για να είναι αποδοτικές, γεγονός πολύ σημαντικό για τοποθεσίες που η κατεύθυνση του ανέμου συχνά αλλάζει.</a:t>
            </a:r>
          </a:p>
          <a:p>
            <a:pPr marL="285750" indent="-285750" algn="just">
              <a:buFont typeface="Arial" panose="020B0604020202020204" pitchFamily="34" charset="0"/>
              <a:buChar char="•"/>
            </a:pPr>
            <a:r>
              <a:rPr lang="el-GR" sz="1400" dirty="0" smtClean="0"/>
              <a:t>Το μεγαλύτερο μειονέκτημα είναι η σχετικά μικρή ταχύτητα περιστροφής και η υψηλή ροπή, που αυξάνει το κόστος του συστήματος μετάδοσης κίνησης και την καθιστά λιγότερο συμφέρουσα συγκρίνοντας την αναλογία κόστους/απόδοσης.</a:t>
            </a:r>
          </a:p>
          <a:p>
            <a:pPr marL="285750" indent="-285750" algn="just">
              <a:buFont typeface="Arial" panose="020B0604020202020204" pitchFamily="34" charset="0"/>
              <a:buChar char="•"/>
            </a:pPr>
            <a:r>
              <a:rPr lang="el-GR" sz="1400" dirty="0" smtClean="0"/>
              <a:t>Στην περίπτωση εγκατάστασης μιας τέτοιας ανεμογεννήτριας στην οροφή ενός κτηρίου, ο άνεμος ανακατευθύνεται πάνω από την οροφή, διπλασιάζοντας έτσι την ταχύτητα του ανέμου στην ανεμογεννήτρια. Όταν το ύψος της ανεμογεννήτριας είναι περίπου 50% μικρότερο του ύψους του κτηρίου, έχουμε το βέλτιστο ύψος για μέγιστη παραγωγή αιολικής ενέργειας και τις μικρότερες αναταράξεις.</a:t>
            </a:r>
          </a:p>
          <a:p>
            <a:pPr marL="285750" indent="-285750">
              <a:buFont typeface="Arial" panose="020B0604020202020204" pitchFamily="34" charset="0"/>
              <a:buChar char="•"/>
            </a:pPr>
            <a:r>
              <a:rPr lang="el-GR" sz="1400" dirty="0" smtClean="0"/>
              <a:t>Η πρόκληση θορύβου είναι μία επιπλέον μέριμνα. Επίσης, δεν είναι πάντα βέβαιο ότι μία υπάρχουσα κατασκευή μπορεί να στηρίξει το επιπλέον βάρος.</a:t>
            </a:r>
          </a:p>
        </p:txBody>
      </p:sp>
      <p:grpSp>
        <p:nvGrpSpPr>
          <p:cNvPr id="8" name="Group 7"/>
          <p:cNvGrpSpPr/>
          <p:nvPr/>
        </p:nvGrpSpPr>
        <p:grpSpPr>
          <a:xfrm>
            <a:off x="6191223" y="3068960"/>
            <a:ext cx="2624569" cy="2160240"/>
            <a:chOff x="4716016" y="2812403"/>
            <a:chExt cx="4099777" cy="2488806"/>
          </a:xfrm>
        </p:grpSpPr>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4078" y="2815451"/>
              <a:ext cx="1641715" cy="1243823"/>
            </a:xfrm>
            <a:prstGeom prst="rect">
              <a:avLst/>
            </a:prstGeom>
          </p:spPr>
        </p:pic>
        <p:pic>
          <p:nvPicPr>
            <p:cNvPr id="5" name="Imagem 4"/>
            <p:cNvPicPr>
              <a:picLocks noChangeAspect="1"/>
            </p:cNvPicPr>
            <p:nvPr/>
          </p:nvPicPr>
          <p:blipFill rotWithShape="1">
            <a:blip r:embed="rId6" cstate="print">
              <a:extLst>
                <a:ext uri="{28A0092B-C50C-407E-A947-70E740481C1C}">
                  <a14:useLocalDpi xmlns:a14="http://schemas.microsoft.com/office/drawing/2010/main" val="0"/>
                </a:ext>
              </a:extLst>
            </a:blip>
            <a:srcRect t="1953"/>
            <a:stretch/>
          </p:blipFill>
          <p:spPr>
            <a:xfrm>
              <a:off x="4716016" y="2812403"/>
              <a:ext cx="1800200" cy="2488806"/>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5158" y="2817341"/>
              <a:ext cx="1112688" cy="2483867"/>
            </a:xfrm>
            <a:prstGeom prst="rect">
              <a:avLst/>
            </a:prstGeom>
          </p:spPr>
        </p:pic>
        <p:pic>
          <p:nvPicPr>
            <p:cNvPr id="14" name="Image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4079" y="3929743"/>
              <a:ext cx="1641714" cy="1371465"/>
            </a:xfrm>
            <a:prstGeom prst="rect">
              <a:avLst/>
            </a:prstGeom>
          </p:spPr>
        </p:pic>
      </p:grpSp>
      <p:sp>
        <p:nvSpPr>
          <p:cNvPr id="16" name="Rechteck 19"/>
          <p:cNvSpPr/>
          <p:nvPr/>
        </p:nvSpPr>
        <p:spPr>
          <a:xfrm>
            <a:off x="0" y="1052736"/>
            <a:ext cx="606515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7" name="Rechteck 19"/>
          <p:cNvSpPr/>
          <p:nvPr/>
        </p:nvSpPr>
        <p:spPr>
          <a:xfrm>
            <a:off x="0" y="1556792"/>
            <a:ext cx="68042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solidFill>
                  <a:schemeClr val="bg1"/>
                </a:solidFill>
                <a:latin typeface="Candara" panose="020E0502030303020204" pitchFamily="34" charset="0"/>
              </a:rPr>
              <a:t>4. </a:t>
            </a:r>
            <a:r>
              <a:rPr lang="el-GR" sz="2000" b="1" dirty="0">
                <a:solidFill>
                  <a:schemeClr val="bg1"/>
                </a:solidFill>
                <a:latin typeface="Candara" panose="020E0502030303020204" pitchFamily="34" charset="0"/>
              </a:rPr>
              <a:t>Αιολική ενέργεια – Μικρές ανεμογεννήτριες οροφής</a:t>
            </a:r>
            <a:endParaRPr lang="de-DE" sz="2000" b="1" dirty="0">
              <a:solidFill>
                <a:schemeClr val="bg1"/>
              </a:solidFill>
              <a:latin typeface="Candara" panose="020E0502030303020204" pitchFamily="34" charset="0"/>
            </a:endParaRPr>
          </a:p>
          <a:p>
            <a:endParaRPr lang="de-DE" sz="2000" b="1" dirty="0">
              <a:latin typeface="Candara" panose="020E0502030303020204" pitchFamily="34" charset="0"/>
            </a:endParaRPr>
          </a:p>
        </p:txBody>
      </p:sp>
    </p:spTree>
    <p:extLst>
      <p:ext uri="{BB962C8B-B14F-4D97-AF65-F5344CB8AC3E}">
        <p14:creationId xmlns:p14="http://schemas.microsoft.com/office/powerpoint/2010/main" val="40133764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28477" y="2094802"/>
            <a:ext cx="5256708" cy="3877985"/>
          </a:xfrm>
          <a:prstGeom prst="rect">
            <a:avLst/>
          </a:prstGeom>
          <a:noFill/>
        </p:spPr>
        <p:txBody>
          <a:bodyPr wrap="square" rtlCol="0">
            <a:spAutoFit/>
          </a:bodyPr>
          <a:lstStyle/>
          <a:p>
            <a:r>
              <a:rPr lang="el-GR" b="1" dirty="0" smtClean="0"/>
              <a:t>Λειτουργία </a:t>
            </a:r>
            <a:endParaRPr lang="en-US" b="1" dirty="0" smtClean="0"/>
          </a:p>
          <a:p>
            <a:endParaRPr lang="en-US" b="1" dirty="0" smtClean="0"/>
          </a:p>
          <a:p>
            <a:pPr marL="285750" indent="-285750" algn="just">
              <a:buFont typeface="Arial" panose="020B0604020202020204" pitchFamily="34" charset="0"/>
              <a:buChar char="•"/>
            </a:pPr>
            <a:r>
              <a:rPr lang="el-GR" sz="1400" dirty="0"/>
              <a:t>Πτερύγια τοποθετούνται κατά κυκλικό τρόπο γύρω από έναν </a:t>
            </a:r>
            <a:r>
              <a:rPr lang="el-GR" sz="1400" dirty="0" smtClean="0"/>
              <a:t>περιστρεφόμενο άξονα</a:t>
            </a:r>
            <a:r>
              <a:rPr lang="en-US" sz="1400" dirty="0" smtClean="0"/>
              <a:t>. </a:t>
            </a:r>
            <a:r>
              <a:rPr lang="el-GR" sz="1400" dirty="0"/>
              <a:t>Ο άνεμος κινεί τα πτερύγια που περιστρέφονται γύρω από τον </a:t>
            </a:r>
            <a:r>
              <a:rPr lang="el-GR" sz="1400" dirty="0" smtClean="0"/>
              <a:t>άξονα </a:t>
            </a:r>
            <a:r>
              <a:rPr lang="el-GR" sz="1400" dirty="0"/>
              <a:t>που τα συνδέει. Ο άξονας περιστοιχίζεται από ένα δαχτυλίδι από σπειροειδές σύρμα και δύο μαγνήτες. </a:t>
            </a:r>
            <a:r>
              <a:rPr lang="el-GR" sz="1400" dirty="0" smtClean="0"/>
              <a:t>Ο </a:t>
            </a:r>
            <a:r>
              <a:rPr lang="el-GR" sz="1400" dirty="0"/>
              <a:t>άξονας συνδέεται με μια γεννήτρια παραγωγής ηλεκτρικού ρεύματος παράγοντας κατά την </a:t>
            </a:r>
            <a:r>
              <a:rPr lang="el-GR" sz="1400" dirty="0" smtClean="0"/>
              <a:t>περιστροφή του </a:t>
            </a:r>
            <a:r>
              <a:rPr lang="el-GR" sz="1400" dirty="0"/>
              <a:t>ηλεκτρικό ρεύμα. </a:t>
            </a:r>
            <a:endParaRPr lang="en-US" sz="1400" dirty="0"/>
          </a:p>
          <a:p>
            <a:pPr marL="285750" indent="-285750" algn="just">
              <a:buFont typeface="Arial" panose="020B0604020202020204" pitchFamily="34" charset="0"/>
              <a:buChar char="•"/>
            </a:pPr>
            <a:r>
              <a:rPr lang="el-GR" sz="1400" dirty="0"/>
              <a:t>Προκειμένου να παράγουν ηλεκτρικό ρεύμα, οι ανεμογεννήτριες πρέπει να κινούνται από άνεμο σταθερά τουλάχιστον </a:t>
            </a:r>
            <a:r>
              <a:rPr lang="el-GR" sz="1400" dirty="0" smtClean="0"/>
              <a:t>7,2</a:t>
            </a:r>
            <a:r>
              <a:rPr lang="en-US" sz="1400" dirty="0" smtClean="0"/>
              <a:t> </a:t>
            </a:r>
            <a:r>
              <a:rPr lang="el-GR" sz="1400" dirty="0" err="1" smtClean="0"/>
              <a:t>χλμ</a:t>
            </a:r>
            <a:r>
              <a:rPr lang="en-US" sz="1400" dirty="0" smtClean="0"/>
              <a:t>. </a:t>
            </a:r>
            <a:r>
              <a:rPr lang="el-GR" sz="1400" dirty="0" smtClean="0"/>
              <a:t>Ο αέρας σπάνια είναι ισχυρός για μεγάλη χρονική περίοδο. Φτάνουν τα </a:t>
            </a:r>
            <a:r>
              <a:rPr lang="el-GR" sz="1400" dirty="0"/>
              <a:t>απαιτούμενα επίπεδα για την παραγωγή ενέργειας τουλάχιστον </a:t>
            </a:r>
            <a:r>
              <a:rPr lang="el-GR" sz="1400" dirty="0" smtClean="0"/>
              <a:t>9 </a:t>
            </a:r>
            <a:r>
              <a:rPr lang="el-GR" sz="1400" dirty="0"/>
              <a:t>μέτρα πάνω από το ψηλότερο δέντρο ή οροφή και τουλάχιστον </a:t>
            </a:r>
            <a:r>
              <a:rPr lang="el-GR" sz="1400" dirty="0" smtClean="0"/>
              <a:t>27</a:t>
            </a:r>
            <a:r>
              <a:rPr lang="el-GR" sz="1400" dirty="0"/>
              <a:t> μέτρα</a:t>
            </a:r>
            <a:r>
              <a:rPr lang="el-GR" sz="1400" b="1" dirty="0" smtClean="0">
                <a:solidFill>
                  <a:srgbClr val="00B050"/>
                </a:solidFill>
              </a:rPr>
              <a:t> </a:t>
            </a:r>
            <a:r>
              <a:rPr lang="el-GR" sz="1400" dirty="0"/>
              <a:t>μακριά από εμπόδια. Αυτό προαπαιτεί την τοποθέτηση ανεμογεννητριών σε ανοιχτή έκταση τουλάχιστον </a:t>
            </a:r>
            <a:r>
              <a:rPr lang="en-US" sz="1400" dirty="0"/>
              <a:t>4</a:t>
            </a:r>
            <a:r>
              <a:rPr lang="el-GR" sz="1400" dirty="0" smtClean="0"/>
              <a:t> στρεμμάτων.</a:t>
            </a: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9908" y="2852936"/>
            <a:ext cx="3462668" cy="2088232"/>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0" y="1556792"/>
            <a:ext cx="64442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4</a:t>
            </a:r>
            <a:r>
              <a:rPr lang="de-DE" sz="2000" b="1" dirty="0" smtClean="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Αιολική ενέργεια – Μικρές ανεμογεννήτριες οροφής</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6113365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0" y="2380120"/>
            <a:ext cx="3964685" cy="3231654"/>
          </a:xfrm>
          <a:prstGeom prst="rect">
            <a:avLst/>
          </a:prstGeom>
          <a:noFill/>
        </p:spPr>
        <p:txBody>
          <a:bodyPr wrap="square" rtlCol="0">
            <a:spAutoFit/>
          </a:bodyPr>
          <a:lstStyle/>
          <a:p>
            <a:r>
              <a:rPr lang="el-GR" b="1" dirty="0" smtClean="0"/>
              <a:t>Εφαρμογές</a:t>
            </a:r>
          </a:p>
          <a:p>
            <a:endParaRPr lang="en-US" b="1" dirty="0" smtClean="0"/>
          </a:p>
          <a:p>
            <a:pPr marL="285750" indent="-285750" algn="just">
              <a:buFont typeface="Arial" panose="020B0604020202020204" pitchFamily="34" charset="0"/>
              <a:buChar char="•"/>
            </a:pPr>
            <a:r>
              <a:rPr lang="el-GR" sz="1400" dirty="0" smtClean="0"/>
              <a:t>Οι μικρές ανεμογεννήτριες έχουν πολλές εφαρμογές σε κτήρια εντός ή εκτός δικτύου, πύργους επικοινωνίας, δημόσιο φωτισμό, και απομακρυσμένη παρακολούθηση. Οι μικρές ανεμογεννήτριες, πάνω σε πλοίο ή τροχόσπιτο, μπορούν να παράγουν έως </a:t>
            </a:r>
            <a:r>
              <a:rPr lang="en-US" sz="1400" dirty="0" smtClean="0"/>
              <a:t>50 W</a:t>
            </a:r>
            <a:r>
              <a:rPr lang="el-GR" sz="1400" dirty="0" smtClean="0"/>
              <a:t>.</a:t>
            </a:r>
          </a:p>
          <a:p>
            <a:pPr marL="285750" indent="-285750" algn="just">
              <a:buFont typeface="Arial" panose="020B0604020202020204" pitchFamily="34" charset="0"/>
              <a:buChar char="•"/>
            </a:pPr>
            <a:endParaRPr lang="en-US" sz="1400" dirty="0" smtClean="0"/>
          </a:p>
          <a:p>
            <a:pPr marL="285750" indent="-285750" algn="just">
              <a:buFont typeface="Arial" panose="020B0604020202020204" pitchFamily="34" charset="0"/>
              <a:buChar char="•"/>
            </a:pPr>
            <a:r>
              <a:rPr lang="el-GR" sz="1400" dirty="0" smtClean="0"/>
              <a:t>Υβριδικές ηλιακές και αιολικές μονάδες χρησιμοποιούνται όλο και περισσότερο για την σήμανση κυκλοφορίας σε αγροτικές περιοχές, καθώς έτσι αποφεύγεται η χρήση μεγάλων καλωδίων.</a:t>
            </a: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1024" y="2348880"/>
            <a:ext cx="2104762" cy="3352381"/>
          </a:xfrm>
          <a:prstGeom prst="rect">
            <a:avLst/>
          </a:prstGeom>
        </p:spPr>
      </p:pic>
      <p:pic>
        <p:nvPicPr>
          <p:cNvPr id="4" name="Imagem 3"/>
          <p:cNvPicPr>
            <a:picLocks noChangeAspect="1"/>
          </p:cNvPicPr>
          <p:nvPr/>
        </p:nvPicPr>
        <p:blipFill rotWithShape="1">
          <a:blip r:embed="rId6" cstate="print">
            <a:extLst>
              <a:ext uri="{28A0092B-C50C-407E-A947-70E740481C1C}">
                <a14:useLocalDpi xmlns:a14="http://schemas.microsoft.com/office/drawing/2010/main" val="0"/>
              </a:ext>
            </a:extLst>
          </a:blip>
          <a:srcRect b="1780"/>
          <a:stretch/>
        </p:blipFill>
        <p:spPr>
          <a:xfrm>
            <a:off x="3964685" y="2348879"/>
            <a:ext cx="2924497" cy="3352381"/>
          </a:xfrm>
          <a:prstGeom prst="rect">
            <a:avLst/>
          </a:prstGeom>
        </p:spPr>
      </p:pic>
      <p:sp>
        <p:nvSpPr>
          <p:cNvPr id="13" name="Rechteck 19"/>
          <p:cNvSpPr/>
          <p:nvPr/>
        </p:nvSpPr>
        <p:spPr>
          <a:xfrm>
            <a:off x="0" y="1052736"/>
            <a:ext cx="579613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64442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4. </a:t>
            </a:r>
            <a:r>
              <a:rPr lang="el-GR" sz="2000" b="1" dirty="0">
                <a:latin typeface="Candara" panose="020E0502030303020204" pitchFamily="34" charset="0"/>
              </a:rPr>
              <a:t>Αιολική ενέργεια – </a:t>
            </a:r>
            <a:r>
              <a:rPr lang="el-GR" sz="2000" b="1" dirty="0">
                <a:solidFill>
                  <a:schemeClr val="bg1"/>
                </a:solidFill>
                <a:latin typeface="Candara" panose="020E0502030303020204" pitchFamily="34" charset="0"/>
              </a:rPr>
              <a:t>Μικρές ανεμογεννήτριες οροφής</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250566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3"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a:latin typeface="Candara" panose="020E0502030303020204" pitchFamily="34" charset="0"/>
              </a:rPr>
              <a:t>Εισαγωγή</a:t>
            </a:r>
            <a:endParaRPr lang="de-DE" sz="2000" b="1" dirty="0">
              <a:latin typeface="Candara" panose="020E0502030303020204" pitchFamily="34" charset="0"/>
            </a:endParaRPr>
          </a:p>
        </p:txBody>
      </p:sp>
      <p:sp>
        <p:nvSpPr>
          <p:cNvPr id="10" name="CaixaDeTexto 9"/>
          <p:cNvSpPr txBox="1"/>
          <p:nvPr/>
        </p:nvSpPr>
        <p:spPr>
          <a:xfrm>
            <a:off x="107504" y="2051551"/>
            <a:ext cx="4921349" cy="4185761"/>
          </a:xfrm>
          <a:prstGeom prst="rect">
            <a:avLst/>
          </a:prstGeom>
          <a:noFill/>
        </p:spPr>
        <p:txBody>
          <a:bodyPr wrap="square" rtlCol="0">
            <a:spAutoFit/>
          </a:bodyPr>
          <a:lstStyle/>
          <a:p>
            <a:pPr algn="just"/>
            <a:r>
              <a:rPr lang="el-GR" sz="1400" dirty="0" smtClean="0"/>
              <a:t>Οι ανανεώσιμες </a:t>
            </a:r>
            <a:r>
              <a:rPr lang="el-GR" sz="1400" dirty="0"/>
              <a:t>πηγές ενέργειας </a:t>
            </a:r>
            <a:r>
              <a:rPr lang="el-GR" sz="1400" dirty="0" smtClean="0"/>
              <a:t>είναι διαθέσιμες σε </a:t>
            </a:r>
            <a:r>
              <a:rPr lang="el-GR" sz="1400" dirty="0"/>
              <a:t>μεγάλες γεωγραφικές περιοχές, σε αντίθεση με άλλες πηγές ενέργειας, οι οποίες συγκεντρώνονται σε περιορισμένο αριθμό χωρών. Η ταχεία ανάπτυξη </a:t>
            </a:r>
            <a:r>
              <a:rPr lang="el-GR" sz="1400" dirty="0" smtClean="0"/>
              <a:t>των συστημάτων ΑΠΕ οδηγεί </a:t>
            </a:r>
            <a:r>
              <a:rPr lang="el-GR" sz="1400" dirty="0"/>
              <a:t>σε σημαντική ενεργειακή ασφάλεια, </a:t>
            </a:r>
            <a:r>
              <a:rPr lang="el-GR" sz="1400" dirty="0" smtClean="0"/>
              <a:t>σε μετριασμό </a:t>
            </a:r>
            <a:r>
              <a:rPr lang="el-GR" sz="1400" dirty="0"/>
              <a:t>της κλιματικής αλλαγής, καθώς και </a:t>
            </a:r>
            <a:r>
              <a:rPr lang="el-GR" sz="1400" dirty="0" smtClean="0"/>
              <a:t>σε οικονομικά </a:t>
            </a:r>
            <a:r>
              <a:rPr lang="el-GR" sz="1400" dirty="0"/>
              <a:t>οφέλη. Σε διεθνείς </a:t>
            </a:r>
            <a:r>
              <a:rPr lang="el-GR" sz="1400" dirty="0" smtClean="0"/>
              <a:t>έρευνες, υποστήριζονται και προωθούνται η </a:t>
            </a:r>
            <a:r>
              <a:rPr lang="el-GR" sz="1400" dirty="0"/>
              <a:t>ηλιακή και η αιολική ενέργεια.</a:t>
            </a:r>
          </a:p>
          <a:p>
            <a:pPr algn="just"/>
            <a:r>
              <a:rPr lang="el-GR" sz="1400" dirty="0" smtClean="0"/>
              <a:t>Σε </a:t>
            </a:r>
            <a:r>
              <a:rPr lang="el-GR" sz="1400" dirty="0"/>
              <a:t>εθνικό επίπεδο, τουλάχιστον 30 χώρες σε όλο τον κόσμο έχουν εγκαταστημένες ανανεώσιμενες πηγες ενέργειας που συμβάλλουν περισσότερο από το 20% της συνολικης τους παραγωγης ενέργειας. Ενώ πολλά έργα ανανεώσιμων πηγών ενέργειας είναι μεγάλης κλίμακας, και επίσης ειναι κατάλληλα για αγροτικές και απομακρυσμένες περιοχές και στις αναπτυσσόμενες χώρες, όπου η ενέργεια είναι συχνά ζωτικής σημασίας για την ανθρώπινη ανάπτυξη. Ο Γενικός Γραμματέας του ΟΗΕ Μπαν Κι-μουν δήλωσε ότι οι ανανεώσιμες πηγές ενέργειας έχουν την δυνατότητα να </a:t>
            </a:r>
            <a:r>
              <a:rPr lang="el-GR" sz="1400" dirty="0" smtClean="0"/>
              <a:t>οδηγήσουν τα </a:t>
            </a:r>
            <a:r>
              <a:rPr lang="el-GR" sz="1400" dirty="0"/>
              <a:t>φτωχότερα έθνη σε νέα επίπεδα ευημερίας.</a:t>
            </a:r>
            <a:endParaRPr lang="en-GB" sz="1400" dirty="0"/>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3857" y="2132496"/>
            <a:ext cx="3511586" cy="3592004"/>
          </a:xfrm>
          <a:prstGeom prst="rect">
            <a:avLst/>
          </a:prstGeom>
        </p:spPr>
      </p:pic>
    </p:spTree>
    <p:extLst>
      <p:ext uri="{BB962C8B-B14F-4D97-AF65-F5344CB8AC3E}">
        <p14:creationId xmlns:p14="http://schemas.microsoft.com/office/powerpoint/2010/main" val="23272812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0" y="2129297"/>
            <a:ext cx="4355976" cy="2800767"/>
          </a:xfrm>
          <a:prstGeom prst="rect">
            <a:avLst/>
          </a:prstGeom>
          <a:noFill/>
        </p:spPr>
        <p:txBody>
          <a:bodyPr wrap="square" rtlCol="0">
            <a:spAutoFit/>
          </a:bodyPr>
          <a:lstStyle/>
          <a:p>
            <a:r>
              <a:rPr lang="el-GR" b="1" dirty="0" smtClean="0"/>
              <a:t>Περιορισμοί</a:t>
            </a:r>
          </a:p>
          <a:p>
            <a:endParaRPr lang="en-US" dirty="0"/>
          </a:p>
          <a:p>
            <a:pPr marL="285750" indent="-285750" algn="just">
              <a:buFont typeface="Arial" panose="020B0604020202020204" pitchFamily="34" charset="0"/>
              <a:buChar char="•"/>
            </a:pPr>
            <a:r>
              <a:rPr lang="el-GR" sz="1400" dirty="0" smtClean="0"/>
              <a:t>Οπτική όχληση.</a:t>
            </a:r>
          </a:p>
          <a:p>
            <a:pPr marL="285750" indent="-285750" algn="just">
              <a:buFont typeface="Arial" panose="020B0604020202020204" pitchFamily="34" charset="0"/>
              <a:buChar char="•"/>
            </a:pPr>
            <a:r>
              <a:rPr lang="el-GR" sz="1400" dirty="0"/>
              <a:t>Θόρυβος κατά την λειτουργία.</a:t>
            </a:r>
          </a:p>
          <a:p>
            <a:pPr marL="285750" indent="-285750" algn="just">
              <a:buFont typeface="Arial" panose="020B0604020202020204" pitchFamily="34" charset="0"/>
              <a:buChar char="•"/>
            </a:pPr>
            <a:r>
              <a:rPr lang="el-GR" sz="1400" dirty="0" smtClean="0"/>
              <a:t>Τα κτήρια δεν είναι πάντα έτοιμα να ανταπεξέλθουν στο επιπλέον βάρος.</a:t>
            </a:r>
          </a:p>
          <a:p>
            <a:pPr marL="285750" indent="-285750" algn="just">
              <a:buFont typeface="Arial" panose="020B0604020202020204" pitchFamily="34" charset="0"/>
              <a:buChar char="•"/>
            </a:pPr>
            <a:r>
              <a:rPr lang="el-GR" sz="1400" dirty="0" smtClean="0"/>
              <a:t>Για να συμφέρουν οικονομικά, απαιτούνται ισχυροί και σταθεροί άνεμοι, κάτι που δεν ισχύει συνήθως στις οροφές κατοικημένων περιοχών.</a:t>
            </a:r>
          </a:p>
          <a:p>
            <a:pPr marL="285750" indent="-285750" algn="just">
              <a:buFont typeface="Arial" panose="020B0604020202020204" pitchFamily="34" charset="0"/>
              <a:buChar char="•"/>
            </a:pPr>
            <a:r>
              <a:rPr lang="el-GR" sz="1400" dirty="0" smtClean="0"/>
              <a:t>Απαιτούν </a:t>
            </a:r>
            <a:r>
              <a:rPr lang="el-GR" sz="1400" dirty="0"/>
              <a:t>κόστος συντήρησης </a:t>
            </a:r>
            <a:r>
              <a:rPr lang="el-GR" sz="1400" dirty="0" smtClean="0"/>
              <a:t>καθώς </a:t>
            </a:r>
            <a:r>
              <a:rPr lang="el-GR" sz="1400" dirty="0"/>
              <a:t>έχουν κινούμενα μέρη.</a:t>
            </a:r>
          </a:p>
          <a:p>
            <a:pPr algn="just"/>
            <a:r>
              <a:rPr lang="en-US" sz="1400" dirty="0" smtClean="0"/>
              <a:t> </a:t>
            </a:r>
          </a:p>
        </p:txBody>
      </p:sp>
      <p:pic>
        <p:nvPicPr>
          <p:cNvPr id="4" name="Imagem 3"/>
          <p:cNvPicPr>
            <a:picLocks noChangeAspect="1"/>
          </p:cNvPicPr>
          <p:nvPr/>
        </p:nvPicPr>
        <p:blipFill rotWithShape="1">
          <a:blip r:embed="rId5" cstate="print">
            <a:extLst>
              <a:ext uri="{28A0092B-C50C-407E-A947-70E740481C1C}">
                <a14:useLocalDpi xmlns:a14="http://schemas.microsoft.com/office/drawing/2010/main" val="0"/>
              </a:ext>
            </a:extLst>
          </a:blip>
          <a:srcRect r="1406"/>
          <a:stretch/>
        </p:blipFill>
        <p:spPr>
          <a:xfrm>
            <a:off x="4355977" y="3257002"/>
            <a:ext cx="4536504" cy="2823150"/>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0" y="1556792"/>
            <a:ext cx="65882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4. </a:t>
            </a:r>
            <a:r>
              <a:rPr lang="el-GR" sz="2000" b="1" dirty="0">
                <a:latin typeface="Candara" panose="020E0502030303020204" pitchFamily="34" charset="0"/>
              </a:rPr>
              <a:t>Αιολική ενέργεια – </a:t>
            </a:r>
            <a:r>
              <a:rPr lang="el-GR" sz="2000" b="1" dirty="0">
                <a:solidFill>
                  <a:schemeClr val="bg1"/>
                </a:solidFill>
                <a:latin typeface="Candara" panose="020E0502030303020204" pitchFamily="34" charset="0"/>
              </a:rPr>
              <a:t>Μικρές </a:t>
            </a:r>
            <a:r>
              <a:rPr lang="el-GR" sz="2000" b="1" dirty="0" smtClean="0">
                <a:solidFill>
                  <a:schemeClr val="bg1"/>
                </a:solidFill>
                <a:latin typeface="Candara" panose="020E0502030303020204" pitchFamily="34" charset="0"/>
              </a:rPr>
              <a:t>ανεμογεννήτριες οροφής</a:t>
            </a:r>
            <a:endParaRPr lang="de-DE" sz="20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28592120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49320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5. </a:t>
            </a:r>
            <a:r>
              <a:rPr lang="el-GR" sz="2000" b="1" dirty="0">
                <a:latin typeface="Candara" panose="020E0502030303020204" pitchFamily="34" charset="0"/>
              </a:rPr>
              <a:t>Γεωθερμικές Αντλίες Θερμότητας</a:t>
            </a:r>
            <a:endParaRPr lang="de-DE" sz="2000" b="1" dirty="0">
              <a:latin typeface="Candara" panose="020E0502030303020204" pitchFamily="34"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2614182"/>
            <a:ext cx="3000129" cy="3022972"/>
          </a:xfrm>
          <a:prstGeom prst="rect">
            <a:avLst/>
          </a:prstGeom>
        </p:spPr>
      </p:pic>
      <p:sp>
        <p:nvSpPr>
          <p:cNvPr id="4" name="CaixaDeTexto 3"/>
          <p:cNvSpPr txBox="1"/>
          <p:nvPr/>
        </p:nvSpPr>
        <p:spPr>
          <a:xfrm>
            <a:off x="26254" y="2231980"/>
            <a:ext cx="5426860" cy="4185761"/>
          </a:xfrm>
          <a:prstGeom prst="rect">
            <a:avLst/>
          </a:prstGeom>
          <a:noFill/>
        </p:spPr>
        <p:txBody>
          <a:bodyPr wrap="square" rtlCol="0">
            <a:spAutoFit/>
          </a:bodyPr>
          <a:lstStyle/>
          <a:p>
            <a:pPr marL="285750" indent="-285750" algn="just">
              <a:buFont typeface="Arial" panose="020B0604020202020204" pitchFamily="34" charset="0"/>
              <a:buChar char="•"/>
            </a:pPr>
            <a:r>
              <a:rPr lang="el-GR" sz="1400" dirty="0" smtClean="0"/>
              <a:t>Οι γεωθερμικές αντλίες θερμότητας </a:t>
            </a:r>
            <a:r>
              <a:rPr lang="en-US" sz="1400" dirty="0"/>
              <a:t>(GSHP</a:t>
            </a:r>
            <a:r>
              <a:rPr lang="en-US" sz="1400" dirty="0" smtClean="0"/>
              <a:t>)</a:t>
            </a:r>
            <a:r>
              <a:rPr lang="el-GR" sz="1400" dirty="0" smtClean="0"/>
              <a:t> είναι ένα σύστημα κεντρικής θέρμανσης/ψύξης, που μεταφέρει θερμότητα από και προς το έδαφος.</a:t>
            </a:r>
          </a:p>
          <a:p>
            <a:pPr algn="just"/>
            <a:endParaRPr lang="en-US" sz="1400" dirty="0" smtClean="0"/>
          </a:p>
          <a:p>
            <a:pPr marL="285750" indent="-285750" algn="just">
              <a:buFont typeface="Arial" panose="020B0604020202020204" pitchFamily="34" charset="0"/>
              <a:buChar char="•"/>
            </a:pPr>
            <a:r>
              <a:rPr lang="el-GR" sz="1400" dirty="0" smtClean="0"/>
              <a:t>Χρησιμοποιεί την γη ως πηγή θερμότητας (τον χειμώνα) ή δεξαμενή θερμότητας (το καλοκαίρι). Ο σχεδιασμός αυτός εκμεταλλεύεται τις διαφορετικές θερμοκρασίες του εδάφους για να αυξήσει την απόδοση και να μειώσει τα λειτουργικό κόστος των συστημάτων θέρμανσης και ψύξης. Μπορεί να συνδυαστεί με ηλιακή θέρμανση και να δημιουργώντας ένα  σύστημα</a:t>
            </a:r>
            <a:r>
              <a:rPr lang="en-US" sz="1400" dirty="0" smtClean="0"/>
              <a:t> </a:t>
            </a:r>
            <a:r>
              <a:rPr lang="el-GR" sz="1400" dirty="0" smtClean="0"/>
              <a:t>με ακόμα υψηλότερη απόδοση.</a:t>
            </a:r>
          </a:p>
          <a:p>
            <a:pPr marL="285750" indent="-285750" algn="just">
              <a:buFont typeface="Arial" panose="020B0604020202020204" pitchFamily="34" charset="0"/>
              <a:buChar char="•"/>
            </a:pPr>
            <a:endParaRPr lang="el-GR" sz="1400" dirty="0" smtClean="0"/>
          </a:p>
          <a:p>
            <a:pPr marL="285750" indent="-285750" algn="just">
              <a:buFont typeface="Arial" panose="020B0604020202020204" pitchFamily="34" charset="0"/>
              <a:buChar char="•"/>
            </a:pPr>
            <a:r>
              <a:rPr lang="el-GR" sz="1400" dirty="0"/>
              <a:t>Ανάλογα με το γεωγραφικό πλάτος, η θερμοκρασία 6 μέτρα κάτω από το έδαφος διατηρείται σταθερά μεταξύ </a:t>
            </a:r>
            <a:r>
              <a:rPr lang="en-US" sz="1400" dirty="0"/>
              <a:t>10 </a:t>
            </a:r>
            <a:r>
              <a:rPr lang="el-GR" sz="1400" dirty="0"/>
              <a:t>-</a:t>
            </a:r>
            <a:r>
              <a:rPr lang="en-US" sz="1400" dirty="0"/>
              <a:t> 16 °C. </a:t>
            </a:r>
            <a:r>
              <a:rPr lang="el-GR" sz="1400" dirty="0"/>
              <a:t>Το σύστημα αυτό χρησιμοποιεί αντλίες θερμότητας για να μεταφέρει θερμότητα από το έδαφος. </a:t>
            </a:r>
          </a:p>
          <a:p>
            <a:pPr marL="285750" indent="-285750" algn="just">
              <a:buFont typeface="Arial" panose="020B0604020202020204" pitchFamily="34" charset="0"/>
              <a:buChar char="•"/>
            </a:pPr>
            <a:endParaRPr lang="el-GR" sz="1400" dirty="0" smtClean="0"/>
          </a:p>
          <a:p>
            <a:pPr marL="285750" indent="-285750" algn="just">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smtClean="0"/>
          </a:p>
        </p:txBody>
      </p:sp>
      <p:sp>
        <p:nvSpPr>
          <p:cNvPr id="13"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22729426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1333" y="2084951"/>
            <a:ext cx="6412875" cy="3323987"/>
          </a:xfrm>
          <a:prstGeom prst="rect">
            <a:avLst/>
          </a:prstGeom>
          <a:noFill/>
        </p:spPr>
        <p:txBody>
          <a:bodyPr wrap="square" rtlCol="0">
            <a:spAutoFit/>
          </a:bodyPr>
          <a:lstStyle/>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dirty="0" smtClean="0"/>
              <a:t>Οι αντλίες θερμότητας μπορούν να μεταφέρουν θερμότητα από έναν κρύο χώρο προς έναν ζεστό αντίθετα με την φυσική ροή ή μπορούν να ενισχύσουν την φυσική ροή της θερμότητας από έναν ζεστό χώρο προς έναν κρύο. </a:t>
            </a:r>
          </a:p>
          <a:p>
            <a:pPr algn="just"/>
            <a:endParaRPr lang="en-US" sz="1400" dirty="0" smtClean="0"/>
          </a:p>
          <a:p>
            <a:pPr marL="285750" indent="-285750" algn="just">
              <a:buFont typeface="Arial" panose="020B0604020202020204" pitchFamily="34" charset="0"/>
              <a:buChar char="•"/>
            </a:pPr>
            <a:r>
              <a:rPr lang="el-GR" sz="1400" dirty="0" smtClean="0"/>
              <a:t>Οι αντλίες θερμότητας αέρα έχουν συνήθως μεγαλύτερη απόδοση από τις ηλεκτρικές συσκευές θέρμανσης, ακόμα κι όταν αντλούν θερμότητα από τον κρύο χειμωνιάτικο αέρα,  αν και η απόδοση πέφτει κατακόρυφα όταν η εξωτερική θερμοκρασία πέφτει κάτω από τους </a:t>
            </a:r>
            <a:r>
              <a:rPr lang="en-US" sz="1400" dirty="0" smtClean="0"/>
              <a:t>5</a:t>
            </a:r>
            <a:r>
              <a:rPr lang="en-US" sz="1400" dirty="0"/>
              <a:t> °</a:t>
            </a:r>
            <a:r>
              <a:rPr lang="en-US" sz="1400" dirty="0" smtClean="0"/>
              <a:t>C.</a:t>
            </a:r>
          </a:p>
          <a:p>
            <a:pPr algn="just"/>
            <a:r>
              <a:rPr lang="en-US" sz="1400" dirty="0" smtClean="0"/>
              <a:t> </a:t>
            </a:r>
          </a:p>
          <a:p>
            <a:pPr marL="285750" indent="-285750" algn="just">
              <a:buFont typeface="Arial" panose="020B0604020202020204" pitchFamily="34" charset="0"/>
              <a:buChar char="•"/>
            </a:pPr>
            <a:r>
              <a:rPr lang="el-GR" sz="1400" dirty="0" smtClean="0"/>
              <a:t>Μία γεωθερμική αντλία θερμότητας ανταλλάσσει θερμότητα με το έδαφος. Αυτό το σύστημα είναι πιο αποδοτικό, καθώς οι υπόγειες θερμοκρασίες είναι πιο σταθερές από την θερμοκρασία του αέρα κατά την διάρκεια του έτους. </a:t>
            </a:r>
            <a:endParaRPr lang="en-US" sz="1400" dirty="0" smtClean="0"/>
          </a:p>
          <a:p>
            <a:pPr algn="just"/>
            <a:endParaRPr lang="en-US" sz="1400" dirty="0"/>
          </a:p>
          <a:p>
            <a:pPr algn="just"/>
            <a:endParaRPr lang="en-GB" sz="1400" dirty="0"/>
          </a:p>
        </p:txBody>
      </p:sp>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3" name="Rechteck 19"/>
          <p:cNvSpPr/>
          <p:nvPr/>
        </p:nvSpPr>
        <p:spPr>
          <a:xfrm>
            <a:off x="0" y="1556792"/>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a:t>
            </a:r>
            <a:r>
              <a:rPr lang="de-DE" sz="2000" b="1" dirty="0" smtClean="0">
                <a:latin typeface="Candara" panose="020E0502030303020204" pitchFamily="34" charset="0"/>
              </a:rPr>
              <a:t>. </a:t>
            </a:r>
            <a:r>
              <a:rPr lang="el-GR" sz="2000" b="1" dirty="0">
                <a:latin typeface="Candara" panose="020E0502030303020204" pitchFamily="34" charset="0"/>
              </a:rPr>
              <a:t>Γεωθερμικές Αντλίες Θερμότητας</a:t>
            </a:r>
            <a:endParaRPr lang="de-DE" sz="2000" b="1" dirty="0">
              <a:latin typeface="Candara" panose="020E0502030303020204" pitchFamily="34" charset="0"/>
            </a:endParaRPr>
          </a:p>
        </p:txBody>
      </p:sp>
      <p:pic>
        <p:nvPicPr>
          <p:cNvPr id="4" name="Imagem 3"/>
          <p:cNvPicPr>
            <a:picLocks noChangeAspect="1"/>
          </p:cNvPicPr>
          <p:nvPr/>
        </p:nvPicPr>
        <p:blipFill rotWithShape="1">
          <a:blip r:embed="rId5" cstate="print">
            <a:extLst>
              <a:ext uri="{28A0092B-C50C-407E-A947-70E740481C1C}">
                <a14:useLocalDpi xmlns:a14="http://schemas.microsoft.com/office/drawing/2010/main" val="0"/>
              </a:ext>
            </a:extLst>
          </a:blip>
          <a:srcRect r="5764"/>
          <a:stretch/>
        </p:blipFill>
        <p:spPr>
          <a:xfrm>
            <a:off x="6503977" y="2024689"/>
            <a:ext cx="2517278" cy="2844471"/>
          </a:xfrm>
          <a:prstGeom prst="rect">
            <a:avLst/>
          </a:prstGeom>
        </p:spPr>
      </p:pic>
    </p:spTree>
    <p:extLst>
      <p:ext uri="{BB962C8B-B14F-4D97-AF65-F5344CB8AC3E}">
        <p14:creationId xmlns:p14="http://schemas.microsoft.com/office/powerpoint/2010/main" val="38387179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 y="2277460"/>
            <a:ext cx="3851920" cy="3970318"/>
          </a:xfrm>
          <a:prstGeom prst="rect">
            <a:avLst/>
          </a:prstGeom>
          <a:noFill/>
        </p:spPr>
        <p:txBody>
          <a:bodyPr wrap="square" rtlCol="0">
            <a:spAutoFit/>
          </a:bodyPr>
          <a:lstStyle/>
          <a:p>
            <a:pPr marL="285750" indent="-285750" algn="just">
              <a:buFont typeface="Arial" panose="020B0604020202020204" pitchFamily="34" charset="0"/>
              <a:buChar char="•"/>
            </a:pPr>
            <a:r>
              <a:rPr lang="el-GR" sz="1400" dirty="0" smtClean="0"/>
              <a:t>Η θερμοκρασία του εδάφους κοντά στην επιφάνεια είναι υψηλότερη από αυτήν του αέρα τον χειμώνα και χαμηλότερη το καλοκαίρι.  Η γεωθερμική αντλία εξάγει θερμότητα τον χειμώνα (για σκοπούς θέρμανσης) και μεταφέρει θερμότητα στο έδαφος το καλοκαίρι (για σκοπούς ψύξης).</a:t>
            </a:r>
            <a:endParaRPr lang="en-US" sz="1400" dirty="0" smtClean="0"/>
          </a:p>
          <a:p>
            <a:pPr marL="285750" indent="-285750" algn="just">
              <a:buFont typeface="Arial" panose="020B0604020202020204" pitchFamily="34" charset="0"/>
              <a:buChar char="•"/>
            </a:pPr>
            <a:endParaRPr lang="el-GR" sz="1400" dirty="0" smtClean="0"/>
          </a:p>
          <a:p>
            <a:pPr marL="285750" indent="-285750" algn="just">
              <a:buFont typeface="Arial" panose="020B0604020202020204" pitchFamily="34" charset="0"/>
              <a:buChar char="•"/>
            </a:pPr>
            <a:r>
              <a:rPr lang="el-GR" sz="1400" dirty="0" smtClean="0"/>
              <a:t>Τα συστήματα αυτά έχουν μεγάλο συντελεστή απόδοσης </a:t>
            </a:r>
            <a:r>
              <a:rPr lang="en-US" sz="1400" dirty="0"/>
              <a:t>(</a:t>
            </a:r>
            <a:r>
              <a:rPr lang="en-US" sz="1400" dirty="0" err="1"/>
              <a:t>CoP</a:t>
            </a:r>
            <a:r>
              <a:rPr lang="en-US" sz="1400" dirty="0"/>
              <a:t>), </a:t>
            </a:r>
            <a:r>
              <a:rPr lang="el-GR" sz="1400" dirty="0" smtClean="0"/>
              <a:t>3-6, κατά τις κρύες νύχτες του χειμώνα, συγκριτικά με τον δείκτη 1,75 – 2,5 των αντλιών αέρα-νερού στις δροσερές μέρες. Οι γεωθερμικές αντλίες συγκαταλέγονται ανάμεσα στις πιο αποδοτικές τεχνολογίες για σκοπούς </a:t>
            </a:r>
            <a:r>
              <a:rPr lang="en-US" sz="1400" dirty="0" smtClean="0"/>
              <a:t>HVAC </a:t>
            </a:r>
            <a:r>
              <a:rPr lang="el-GR" sz="1400" dirty="0" smtClean="0"/>
              <a:t>και θέρμανσης του νερού</a:t>
            </a:r>
            <a:r>
              <a:rPr lang="en-US" sz="1400" dirty="0" smtClean="0"/>
              <a:t>.</a:t>
            </a:r>
            <a:endParaRPr lang="en-GB" sz="1400" dirty="0"/>
          </a:p>
          <a:p>
            <a:pPr marL="285750" indent="-285750" algn="just">
              <a:buFont typeface="Arial" panose="020B0604020202020204" pitchFamily="34" charset="0"/>
              <a:buChar char="•"/>
            </a:pPr>
            <a:endParaRPr lang="en-US" sz="1400" dirty="0"/>
          </a:p>
          <a:p>
            <a:pPr algn="just"/>
            <a:endParaRPr lang="en-GB" sz="1400" dirty="0"/>
          </a:p>
        </p:txBody>
      </p:sp>
      <p:sp>
        <p:nvSpPr>
          <p:cNvPr id="11" name="Rechteck 19"/>
          <p:cNvSpPr/>
          <p:nvPr/>
        </p:nvSpPr>
        <p:spPr>
          <a:xfrm>
            <a:off x="0" y="1052736"/>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3" name="Rechteck 19"/>
          <p:cNvSpPr/>
          <p:nvPr/>
        </p:nvSpPr>
        <p:spPr>
          <a:xfrm>
            <a:off x="0" y="1556792"/>
            <a:ext cx="46440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2000" b="1" dirty="0" smtClean="0">
              <a:latin typeface="Candara" panose="020E0502030303020204" pitchFamily="34" charset="0"/>
            </a:endParaRPr>
          </a:p>
          <a:p>
            <a:r>
              <a:rPr lang="de-DE" sz="2000" b="1" dirty="0" smtClean="0">
                <a:latin typeface="Candara" panose="020E0502030303020204" pitchFamily="34" charset="0"/>
              </a:rPr>
              <a:t>5. </a:t>
            </a:r>
            <a:r>
              <a:rPr lang="el-GR" sz="2000" b="1" dirty="0">
                <a:latin typeface="Candara" panose="020E0502030303020204" pitchFamily="34" charset="0"/>
              </a:rPr>
              <a:t>Γεωθερμικές Αντλίες Θερμότητας</a:t>
            </a:r>
            <a:endParaRPr lang="de-DE" sz="2000" b="1" dirty="0">
              <a:latin typeface="Candara" panose="020E0502030303020204" pitchFamily="34" charset="0"/>
            </a:endParaRPr>
          </a:p>
          <a:p>
            <a:endParaRPr lang="de-DE" sz="2000" b="1" dirty="0">
              <a:latin typeface="Candara" panose="020E0502030303020204" pitchFamily="34" charset="0"/>
            </a:endParaRPr>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928" y="2172663"/>
            <a:ext cx="5038647" cy="3249834"/>
          </a:xfrm>
          <a:prstGeom prst="rect">
            <a:avLst/>
          </a:prstGeom>
        </p:spPr>
      </p:pic>
    </p:spTree>
    <p:extLst>
      <p:ext uri="{BB962C8B-B14F-4D97-AF65-F5344CB8AC3E}">
        <p14:creationId xmlns:p14="http://schemas.microsoft.com/office/powerpoint/2010/main" val="14524620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 y="2060849"/>
            <a:ext cx="6588223" cy="4247317"/>
          </a:xfrm>
          <a:prstGeom prst="rect">
            <a:avLst/>
          </a:prstGeom>
          <a:noFill/>
        </p:spPr>
        <p:txBody>
          <a:bodyPr wrap="square" rtlCol="0">
            <a:spAutoFit/>
          </a:bodyPr>
          <a:lstStyle/>
          <a:p>
            <a:r>
              <a:rPr lang="el-GR" b="1" dirty="0" smtClean="0"/>
              <a:t>Λειτουργία</a:t>
            </a:r>
            <a:endParaRPr lang="en-GB" b="1" dirty="0" smtClean="0"/>
          </a:p>
          <a:p>
            <a:endParaRPr lang="en-GB" sz="1400" b="1" dirty="0"/>
          </a:p>
          <a:p>
            <a:pPr marL="285750" indent="-285750" algn="just">
              <a:buFont typeface="Arial" panose="020B0604020202020204" pitchFamily="34" charset="0"/>
              <a:buChar char="•"/>
            </a:pPr>
            <a:r>
              <a:rPr lang="el-GR" sz="1400" dirty="0" smtClean="0"/>
              <a:t>Στις περισσότερες </a:t>
            </a:r>
            <a:r>
              <a:rPr lang="el-GR" sz="1400" dirty="0"/>
              <a:t>γεωθερμικές αντλίες θερμότητας κλειστού </a:t>
            </a:r>
            <a:r>
              <a:rPr lang="el-GR" sz="1400" dirty="0" smtClean="0"/>
              <a:t>κυκλώματος </a:t>
            </a:r>
            <a:r>
              <a:rPr lang="el-GR" sz="1400" dirty="0"/>
              <a:t>κυκλοφορεί ένα αντιψυκτικό </a:t>
            </a:r>
            <a:r>
              <a:rPr lang="el-GR" sz="1400" dirty="0" smtClean="0"/>
              <a:t>υγρό σε ένα κλειστό κύκλωμα – συνήθως κατασκευασμένο από πλαστικές σωληνώσεις – που βρίσκεται είτε μέσα στο έδαφος είτε μέσα σε νερό και λειτουργούν ως εναλλάκτης θερμότητας. Οι σωλήνες συνδέονται με την αντλία</a:t>
            </a:r>
            <a:r>
              <a:rPr lang="el-GR" sz="1400" dirty="0" smtClean="0">
                <a:solidFill>
                  <a:srgbClr val="FF0000"/>
                </a:solidFill>
              </a:rPr>
              <a:t> </a:t>
            </a:r>
            <a:r>
              <a:rPr lang="el-GR" sz="1400" dirty="0" smtClean="0"/>
              <a:t>θερμότητας κυκλοφορόντας υπό πίεση το υγρό που μεταφέρει την θερμότητα.</a:t>
            </a:r>
            <a:r>
              <a:rPr lang="el-GR" sz="1400" dirty="0" smtClean="0">
                <a:solidFill>
                  <a:srgbClr val="FF0000"/>
                </a:solidFill>
              </a:rPr>
              <a:t> </a:t>
            </a:r>
            <a:r>
              <a:rPr lang="el-GR" sz="1400" dirty="0" smtClean="0"/>
              <a:t>Το κύκλωμα μπορεί να είναι οριζόντιας, κάθετης ή κατασκευής</a:t>
            </a:r>
            <a:r>
              <a:rPr lang="en-US" sz="1400" dirty="0" smtClean="0"/>
              <a:t>.</a:t>
            </a:r>
            <a:endParaRPr lang="en-US" sz="1400" dirty="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dirty="0" smtClean="0"/>
              <a:t>Υπάρχει και εναλλακτική κατασκευή άμεσης ανταλλαγής, που δεν χρησιμοποιεί εναλλάκτη. Το ψυκτικό κυκλοφορεί απευθείας σε χάλκινες σωληνώσεις που βρίσκονται εντός του εδάφους σε οριζόντια ή κάθετη διάταξη. Τα συστήματα άμεσης ανταλλαγής απαιτούν μεγαλύτερο συμπιεστή και είναι καταλληλότερα για υγρά εδάφη. Θα πρέπει να αποφεύγονται, όμως, σε εδάφη που διαβρώνονται</a:t>
            </a:r>
          </a:p>
          <a:p>
            <a:pPr algn="just"/>
            <a:endParaRPr lang="en-US" sz="1400" dirty="0"/>
          </a:p>
          <a:p>
            <a:pPr marL="285750" indent="-285750" algn="just">
              <a:buFont typeface="Arial" panose="020B0604020202020204" pitchFamily="34" charset="0"/>
              <a:buChar char="•"/>
            </a:pPr>
            <a:r>
              <a:rPr lang="el-GR" sz="1400" dirty="0" smtClean="0"/>
              <a:t>Επειδή τα συστήματα αυτά κάνουν χρήση ψυκτικών μέσα στο έδαφος, ενδεχομένως να υπάρχουν περιβαλλοντικοί </a:t>
            </a:r>
            <a:r>
              <a:rPr lang="el-GR" sz="1400" b="1" dirty="0" smtClean="0"/>
              <a:t>περιορισμοί σε ορισμένες περιοχές για την χρήση τους. </a:t>
            </a:r>
          </a:p>
        </p:txBody>
      </p:sp>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3" name="Rechteck 19"/>
          <p:cNvSpPr/>
          <p:nvPr/>
        </p:nvSpPr>
        <p:spPr>
          <a:xfrm>
            <a:off x="0" y="1556792"/>
            <a:ext cx="442798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a:t>
            </a:r>
            <a:r>
              <a:rPr lang="de-DE" sz="2000" b="1" dirty="0" smtClean="0">
                <a:latin typeface="Candara" panose="020E0502030303020204" pitchFamily="34" charset="0"/>
              </a:rPr>
              <a:t>. </a:t>
            </a:r>
            <a:r>
              <a:rPr lang="el-GR" sz="2000" b="1" dirty="0">
                <a:latin typeface="Candara" panose="020E0502030303020204" pitchFamily="34" charset="0"/>
              </a:rPr>
              <a:t>Γεωθερμικές Αντλίες Θερμότητας</a:t>
            </a:r>
            <a:endParaRPr lang="de-DE" sz="2000" b="1" dirty="0">
              <a:latin typeface="Candara" panose="020E0502030303020204" pitchFamily="34"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8224" y="3140968"/>
            <a:ext cx="2433032" cy="2164118"/>
          </a:xfrm>
          <a:prstGeom prst="rect">
            <a:avLst/>
          </a:prstGeom>
        </p:spPr>
      </p:pic>
    </p:spTree>
    <p:extLst>
      <p:ext uri="{BB962C8B-B14F-4D97-AF65-F5344CB8AC3E}">
        <p14:creationId xmlns:p14="http://schemas.microsoft.com/office/powerpoint/2010/main" val="18060623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3320" y="3079388"/>
            <a:ext cx="5652120" cy="2954655"/>
          </a:xfrm>
          <a:prstGeom prst="rect">
            <a:avLst/>
          </a:prstGeom>
          <a:noFill/>
        </p:spPr>
        <p:txBody>
          <a:bodyPr wrap="square" rtlCol="0">
            <a:spAutoFit/>
          </a:bodyPr>
          <a:lstStyle/>
          <a:p>
            <a:pPr algn="just"/>
            <a:r>
              <a:rPr lang="el-GR" b="1" dirty="0" smtClean="0"/>
              <a:t>Οριζόντιο – κλειστό κύκλωμα</a:t>
            </a:r>
            <a:endParaRPr lang="en-GB" b="1" dirty="0" smtClean="0"/>
          </a:p>
          <a:p>
            <a:pPr marL="285750" indent="-285750" algn="just">
              <a:buFont typeface="Arial" panose="020B0604020202020204" pitchFamily="34" charset="0"/>
              <a:buChar char="•"/>
            </a:pPr>
            <a:r>
              <a:rPr lang="el-GR" sz="1400" dirty="0" smtClean="0"/>
              <a:t>Ο συγκεκριμένος τύπος είναι πιο οικονομικά αποδοτικός για οικιακές εγκαταστάσεις, κυρίως για νέες κατασκευές που η διαθέσιμη έκταση για την εγκατάσταση δεν αποτελεί πρόβλημα.</a:t>
            </a:r>
          </a:p>
          <a:p>
            <a:pPr marL="285750" indent="-285750" algn="just">
              <a:buFont typeface="Arial" panose="020B0604020202020204" pitchFamily="34" charset="0"/>
              <a:buChar char="•"/>
            </a:pPr>
            <a:r>
              <a:rPr lang="el-GR" sz="1400" dirty="0" smtClean="0"/>
              <a:t>Απαιτεί εκσκαφές βάθους τουλάχιστον 1,2 μέτρων. Οι πιο συνήθεις κατασκευές χρησιμοποιούν δύο σωλήνες, τον πρώτο σε βάθος 1,8 </a:t>
            </a:r>
            <a:r>
              <a:rPr lang="en-US" sz="1400" dirty="0" smtClean="0"/>
              <a:t>m</a:t>
            </a:r>
            <a:r>
              <a:rPr lang="el-GR" sz="1400" dirty="0" smtClean="0"/>
              <a:t> και τον δεύτερο σε βάθος 0,8 ή δύο σωλήνες τοποθετημένους δίπλα-δίπλα, σε βάθος 1,5 </a:t>
            </a:r>
            <a:r>
              <a:rPr lang="en-US" sz="1400" dirty="0" smtClean="0"/>
              <a:t>m</a:t>
            </a:r>
            <a:r>
              <a:rPr lang="el-GR" sz="1400" dirty="0" smtClean="0"/>
              <a:t> από το έδαφος.</a:t>
            </a:r>
          </a:p>
          <a:p>
            <a:pPr marL="285750" indent="-285750" algn="just">
              <a:buFont typeface="Arial" panose="020B0604020202020204" pitchFamily="34" charset="0"/>
              <a:buChar char="•"/>
            </a:pPr>
            <a:r>
              <a:rPr lang="el-GR" sz="1400" dirty="0" smtClean="0"/>
              <a:t>Η μέθοδος</a:t>
            </a:r>
            <a:r>
              <a:rPr lang="en-US" sz="1400" dirty="0" smtClean="0"/>
              <a:t> </a:t>
            </a:r>
            <a:r>
              <a:rPr lang="en-US" sz="1400" dirty="0"/>
              <a:t>Slinky™ </a:t>
            </a:r>
            <a:r>
              <a:rPr lang="el-GR" sz="1400" dirty="0" smtClean="0"/>
              <a:t>σπειρωτών σωληνώσεων επιτρέπει την χρήση μεγαλύτερης έκτασης σωλήνων σε μικρότερο χώρο, κάτι που μειώνει το κόστος εγκατάστασης και κάνει εφικτή την τοποθέτηση οριζόντιων συστημάτων σε περιοχές που κανονικά δεν θα έμπαιναν οριζόντιες εγκαταστάσεις.</a:t>
            </a:r>
            <a:endParaRPr lang="en-US" sz="1400" dirty="0" smtClean="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8760" y="3096621"/>
            <a:ext cx="3122598" cy="2983375"/>
          </a:xfrm>
          <a:prstGeom prst="rect">
            <a:avLst/>
          </a:prstGeom>
        </p:spPr>
      </p:pic>
      <p:sp>
        <p:nvSpPr>
          <p:cNvPr id="13" name="Rechteck 19"/>
          <p:cNvSpPr/>
          <p:nvPr/>
        </p:nvSpPr>
        <p:spPr>
          <a:xfrm>
            <a:off x="0" y="1052736"/>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a:t>
            </a:r>
            <a:r>
              <a:rPr lang="de-DE" sz="2000" b="1" dirty="0" smtClean="0">
                <a:latin typeface="Candara" panose="020E0502030303020204" pitchFamily="34" charset="0"/>
              </a:rPr>
              <a:t>. </a:t>
            </a:r>
            <a:r>
              <a:rPr lang="el-GR" sz="2000" b="1" dirty="0">
                <a:latin typeface="Candara" panose="020E0502030303020204" pitchFamily="34" charset="0"/>
              </a:rPr>
              <a:t>Γεωθερμικές Αντλίες Θερμότητας</a:t>
            </a:r>
            <a:endParaRPr lang="de-DE" sz="2000" b="1" dirty="0">
              <a:latin typeface="Candara" panose="020E0502030303020204" pitchFamily="34" charset="0"/>
            </a:endParaRPr>
          </a:p>
        </p:txBody>
      </p:sp>
      <p:sp>
        <p:nvSpPr>
          <p:cNvPr id="5" name="CaixaDeTexto 4"/>
          <p:cNvSpPr txBox="1"/>
          <p:nvPr/>
        </p:nvSpPr>
        <p:spPr>
          <a:xfrm>
            <a:off x="0" y="1933739"/>
            <a:ext cx="8945374" cy="1169551"/>
          </a:xfrm>
          <a:prstGeom prst="rect">
            <a:avLst/>
          </a:prstGeom>
          <a:noFill/>
        </p:spPr>
        <p:txBody>
          <a:bodyPr wrap="square" rtlCol="0">
            <a:spAutoFit/>
          </a:bodyPr>
          <a:lstStyle/>
          <a:p>
            <a:r>
              <a:rPr lang="el-GR" sz="1400" b="1" dirty="0" smtClean="0"/>
              <a:t>Τύποι</a:t>
            </a:r>
            <a:r>
              <a:rPr lang="en-GB" sz="1400" b="1" dirty="0" smtClean="0"/>
              <a:t> </a:t>
            </a:r>
            <a:r>
              <a:rPr lang="en-GB" sz="1400" b="1" dirty="0"/>
              <a:t>GHPS</a:t>
            </a:r>
          </a:p>
          <a:p>
            <a:r>
              <a:rPr lang="el-GR" sz="1400" dirty="0" smtClean="0"/>
              <a:t>Υπάρχουν τέσσερις βασικοί τύποι γεωθερμικού εναλλάκτη. Τρεις τύπο κλειστού κυκλώματος: οριζόντια, κάθετα και </a:t>
            </a:r>
            <a:r>
              <a:rPr lang="en-US" sz="1400" dirty="0" smtClean="0"/>
              <a:t>pond/lake</a:t>
            </a:r>
            <a:r>
              <a:rPr lang="el-GR" sz="1400" dirty="0" smtClean="0"/>
              <a:t> και ένας τύπος ανοιχτού </a:t>
            </a:r>
            <a:r>
              <a:rPr lang="el-GR" sz="1400" dirty="0"/>
              <a:t>κυκλώματος. </a:t>
            </a:r>
            <a:r>
              <a:rPr lang="el-GR" sz="1400" dirty="0" smtClean="0"/>
              <a:t>Η επιλογή του καταλληλότερου συστήματος εξαρτάται κάθε φορά από το κλίμα, τις συνθήκες του εδάφους, την διαθέσιμη έκταση και το κόστος εγκαταστάσεων. Τα συστήματα αυτά είναι κατάλληλα για οικιακή και επαγγελματική χρήση.</a:t>
            </a:r>
          </a:p>
        </p:txBody>
      </p:sp>
    </p:spTree>
    <p:extLst>
      <p:ext uri="{BB962C8B-B14F-4D97-AF65-F5344CB8AC3E}">
        <p14:creationId xmlns:p14="http://schemas.microsoft.com/office/powerpoint/2010/main" val="35303999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5602" y="1979191"/>
            <a:ext cx="5364088" cy="1446550"/>
          </a:xfrm>
          <a:prstGeom prst="rect">
            <a:avLst/>
          </a:prstGeom>
          <a:noFill/>
        </p:spPr>
        <p:txBody>
          <a:bodyPr wrap="square" rtlCol="0">
            <a:spAutoFit/>
          </a:bodyPr>
          <a:lstStyle/>
          <a:p>
            <a:pPr algn="just"/>
            <a:r>
              <a:rPr lang="el-GR" b="1" dirty="0" smtClean="0"/>
              <a:t>Κάθετο </a:t>
            </a:r>
            <a:r>
              <a:rPr lang="el-GR" b="1" dirty="0"/>
              <a:t>– κλειστό </a:t>
            </a:r>
            <a:r>
              <a:rPr lang="el-GR" b="1" dirty="0" smtClean="0"/>
              <a:t>κύκλωμα</a:t>
            </a:r>
          </a:p>
          <a:p>
            <a:pPr marL="285750" indent="-285750" algn="just">
              <a:buFont typeface="Arial" panose="020B0604020202020204" pitchFamily="34" charset="0"/>
              <a:buChar char="•"/>
            </a:pPr>
            <a:r>
              <a:rPr lang="el-GR" sz="1400" dirty="0" smtClean="0"/>
              <a:t>Χρησιμοποιούνται σε μεγάλες επαγγελματικές εγκαταστάσεις και σχολεία που δεν διαθέτουν την απαραίτητη έκταση για οριζόντιες εγκαταστάσεις.</a:t>
            </a:r>
          </a:p>
          <a:p>
            <a:pPr marL="285750" indent="-285750" algn="just">
              <a:buFont typeface="Arial" panose="020B0604020202020204" pitchFamily="34" charset="0"/>
              <a:buChar char="•"/>
            </a:pPr>
            <a:r>
              <a:rPr lang="el-GR" sz="1400" dirty="0" smtClean="0"/>
              <a:t>Στα κάθετα συστήματα, ανοίγονται τρύπες (διαμέτρου περίπου 10 εκ), σε απόσταση 6 μέτρων και σε βάθος 30 - 120 μέτρα.</a:t>
            </a:r>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7888" y="829589"/>
            <a:ext cx="3347120" cy="2540641"/>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0" y="1556792"/>
            <a:ext cx="48600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latin typeface="Candara" panose="020E0502030303020204" pitchFamily="34" charset="0"/>
              </a:rPr>
              <a:t>5. </a:t>
            </a:r>
            <a:r>
              <a:rPr lang="el-GR" sz="2000" b="1" dirty="0">
                <a:latin typeface="Candara" panose="020E0502030303020204" pitchFamily="34" charset="0"/>
              </a:rPr>
              <a:t>Γεωθερμικές Αντλίες Θερμότητας</a:t>
            </a:r>
            <a:endParaRPr lang="de-DE" sz="2000" b="1" dirty="0">
              <a:latin typeface="Candara" panose="020E0502030303020204" pitchFamily="34" charset="0"/>
            </a:endParaRPr>
          </a:p>
          <a:p>
            <a:endParaRPr lang="de-DE" sz="2000" b="1" dirty="0">
              <a:latin typeface="Candara" panose="020E0502030303020204" pitchFamily="34" charset="0"/>
            </a:endParaRPr>
          </a:p>
        </p:txBody>
      </p:sp>
      <p:sp>
        <p:nvSpPr>
          <p:cNvPr id="15" name="CaixaDeTexto 2"/>
          <p:cNvSpPr txBox="1"/>
          <p:nvPr/>
        </p:nvSpPr>
        <p:spPr>
          <a:xfrm>
            <a:off x="16421" y="3655597"/>
            <a:ext cx="5429075" cy="2154436"/>
          </a:xfrm>
          <a:prstGeom prst="rect">
            <a:avLst/>
          </a:prstGeom>
          <a:noFill/>
        </p:spPr>
        <p:txBody>
          <a:bodyPr wrap="square" rtlCol="0">
            <a:spAutoFit/>
          </a:bodyPr>
          <a:lstStyle/>
          <a:p>
            <a:pPr algn="just"/>
            <a:r>
              <a:rPr lang="en-GB" b="1" dirty="0" smtClean="0"/>
              <a:t>Pond/Lake – </a:t>
            </a:r>
            <a:r>
              <a:rPr lang="el-GR" b="1" dirty="0"/>
              <a:t>κλειστό κύκλωμα</a:t>
            </a:r>
            <a:endParaRPr lang="en-GB" b="1" dirty="0"/>
          </a:p>
          <a:p>
            <a:pPr algn="just"/>
            <a:endParaRPr lang="en-GB" b="1" dirty="0" smtClean="0"/>
          </a:p>
          <a:p>
            <a:pPr marL="285750" indent="-285750" algn="just">
              <a:buFont typeface="Arial" panose="020B0604020202020204" pitchFamily="34" charset="0"/>
              <a:buChar char="•"/>
            </a:pPr>
            <a:r>
              <a:rPr lang="el-GR" sz="1400" dirty="0" smtClean="0"/>
              <a:t>Εάν το υπέδαφος διαθέτει επαρκή υδροφόρο ορίζοντα, αυτός ο τύπος αντλιών είναι ενδεχομένως η οικονομικότερη επιλογή. </a:t>
            </a:r>
          </a:p>
          <a:p>
            <a:pPr marL="285750" indent="-285750" algn="just">
              <a:buFont typeface="Arial" panose="020B0604020202020204" pitchFamily="34" charset="0"/>
              <a:buChar char="•"/>
            </a:pPr>
            <a:r>
              <a:rPr lang="el-GR" sz="1400" dirty="0" smtClean="0"/>
              <a:t>Ένας </a:t>
            </a:r>
            <a:r>
              <a:rPr lang="el-GR" sz="1400" dirty="0"/>
              <a:t>σωλήνας </a:t>
            </a:r>
            <a:r>
              <a:rPr lang="el-GR" sz="1400" dirty="0" smtClean="0"/>
              <a:t>εγκαθίσταται στο υπέδαφος, συνδέοντας το κτήριο με το νερό, σε κυκλική διάταξη σε βάθος τουλάχιστον 2,5 μέτρων για την αποφυγή παγώματος. Οι σωλήνες θα πρέπει να τοποθετούνται σε νερό που πληροί τα ελάχιστα κριτήρια βάθος, όγκου και ποιότητας.</a:t>
            </a:r>
          </a:p>
        </p:txBody>
      </p:sp>
      <p:pic>
        <p:nvPicPr>
          <p:cNvPr id="16"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7888" y="3370231"/>
            <a:ext cx="3331840" cy="2867082"/>
          </a:xfrm>
          <a:prstGeom prst="rect">
            <a:avLst/>
          </a:prstGeom>
        </p:spPr>
      </p:pic>
    </p:spTree>
    <p:extLst>
      <p:ext uri="{BB962C8B-B14F-4D97-AF65-F5344CB8AC3E}">
        <p14:creationId xmlns:p14="http://schemas.microsoft.com/office/powerpoint/2010/main" val="4544557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1628850"/>
            <a:ext cx="5789115" cy="2800767"/>
          </a:xfrm>
          <a:prstGeom prst="rect">
            <a:avLst/>
          </a:prstGeom>
          <a:noFill/>
        </p:spPr>
        <p:txBody>
          <a:bodyPr wrap="square" rtlCol="0">
            <a:spAutoFit/>
          </a:bodyPr>
          <a:lstStyle/>
          <a:p>
            <a:pPr algn="just"/>
            <a:r>
              <a:rPr lang="el-GR" b="1" dirty="0" smtClean="0"/>
              <a:t>Ανοιχτό κύκλωμα</a:t>
            </a:r>
          </a:p>
          <a:p>
            <a:pPr algn="just"/>
            <a:endParaRPr lang="en-GB" b="1" dirty="0"/>
          </a:p>
          <a:p>
            <a:pPr marL="285750" indent="-285750" algn="just">
              <a:buFont typeface="Arial" panose="020B0604020202020204" pitchFamily="34" charset="0"/>
              <a:buChar char="•"/>
            </a:pPr>
            <a:r>
              <a:rPr lang="el-GR" sz="1400" dirty="0" smtClean="0"/>
              <a:t>Αυτός ο τύπος συστήματος χρησιμοποιεί νερό του υδροφόρου ορίζοντα ως το κύριο μέσω ανταλλαγής θερμότητας που κυκλοφορεί απευθείας στο σύστημα. </a:t>
            </a:r>
          </a:p>
          <a:p>
            <a:pPr marL="285750" indent="-285750" algn="just">
              <a:buFont typeface="Arial" panose="020B0604020202020204" pitchFamily="34" charset="0"/>
              <a:buChar char="•"/>
            </a:pPr>
            <a:r>
              <a:rPr lang="el-GR" sz="1400" dirty="0" smtClean="0"/>
              <a:t>Με την χρήση ενός ενδιάμεσου εναλλάκτη νερού/νερού που παραβάλλεται μεταξύ της αντλίας και του ανοιχτού κυκλώματος προσδίδει η απορροφά ενέργεια στο σύστημα.</a:t>
            </a:r>
          </a:p>
          <a:p>
            <a:pPr marL="285750" indent="-285750" algn="just">
              <a:buFont typeface="Arial" panose="020B0604020202020204" pitchFamily="34" charset="0"/>
              <a:buChar char="•"/>
            </a:pPr>
            <a:r>
              <a:rPr lang="el-GR" sz="1400" dirty="0" smtClean="0"/>
              <a:t>Αυτός ο τύπος είναι εφαρμόσιμος μόνο όταν υπάρχει επαρκές διαθέσιμο καθαρό νερό και πληρούνται όλοι οι τοπικοί κανονισμοί σχετικά με τους υδροφόρους ορίζοντες.</a:t>
            </a:r>
          </a:p>
          <a:p>
            <a:pPr marL="285750" indent="-285750" algn="just">
              <a:buFont typeface="Arial" panose="020B0604020202020204" pitchFamily="34" charset="0"/>
              <a:buChar char="•"/>
            </a:pPr>
            <a:endParaRPr lang="el-GR" sz="1400" dirty="0" smtClean="0">
              <a:solidFill>
                <a:srgbClr val="FF0000"/>
              </a:solidFill>
            </a:endParaRPr>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3" y="853020"/>
            <a:ext cx="2664296" cy="2777855"/>
          </a:xfrm>
          <a:prstGeom prst="rect">
            <a:avLst/>
          </a:prstGeom>
        </p:spPr>
      </p:pic>
      <p:sp>
        <p:nvSpPr>
          <p:cNvPr id="13" name="Rechteck 19"/>
          <p:cNvSpPr/>
          <p:nvPr/>
        </p:nvSpPr>
        <p:spPr>
          <a:xfrm>
            <a:off x="0" y="79481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0" y="1211833"/>
            <a:ext cx="456506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a:t>
            </a:r>
            <a:r>
              <a:rPr lang="de-DE" sz="2000" b="1" dirty="0" smtClean="0">
                <a:latin typeface="Candara" panose="020E0502030303020204" pitchFamily="34" charset="0"/>
              </a:rPr>
              <a:t>. </a:t>
            </a:r>
            <a:r>
              <a:rPr lang="el-GR" sz="2000" b="1" dirty="0">
                <a:latin typeface="Candara" panose="020E0502030303020204" pitchFamily="34" charset="0"/>
              </a:rPr>
              <a:t>Γεωθερμικές Αντλίες Θερμότητας</a:t>
            </a:r>
            <a:endParaRPr lang="de-DE" sz="2000" b="1" dirty="0">
              <a:latin typeface="Candara" panose="020E0502030303020204" pitchFamily="34" charset="0"/>
            </a:endParaRPr>
          </a:p>
        </p:txBody>
      </p:sp>
      <p:pic>
        <p:nvPicPr>
          <p:cNvPr id="15"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3789" y="3945196"/>
            <a:ext cx="3229508" cy="2233552"/>
          </a:xfrm>
          <a:prstGeom prst="rect">
            <a:avLst/>
          </a:prstGeom>
        </p:spPr>
      </p:pic>
      <p:sp>
        <p:nvSpPr>
          <p:cNvPr id="16" name="CaixaDeTexto 2"/>
          <p:cNvSpPr txBox="1"/>
          <p:nvPr/>
        </p:nvSpPr>
        <p:spPr>
          <a:xfrm>
            <a:off x="0" y="4294223"/>
            <a:ext cx="5220072" cy="1723549"/>
          </a:xfrm>
          <a:prstGeom prst="rect">
            <a:avLst/>
          </a:prstGeom>
          <a:noFill/>
        </p:spPr>
        <p:txBody>
          <a:bodyPr wrap="square" rtlCol="0">
            <a:spAutoFit/>
          </a:bodyPr>
          <a:lstStyle/>
          <a:p>
            <a:pPr algn="just"/>
            <a:r>
              <a:rPr lang="el-GR" b="1" dirty="0" smtClean="0"/>
              <a:t>Υβριδικό σύστημα</a:t>
            </a:r>
          </a:p>
          <a:p>
            <a:pPr algn="just"/>
            <a:endParaRPr lang="en-GB" b="1" dirty="0"/>
          </a:p>
          <a:p>
            <a:pPr marL="285750" indent="-285750" algn="just">
              <a:buFont typeface="Arial" panose="020B0604020202020204" pitchFamily="34" charset="0"/>
              <a:buChar char="•"/>
            </a:pPr>
            <a:r>
              <a:rPr lang="el-GR" sz="1400" dirty="0" smtClean="0"/>
              <a:t>Μία εναλλακτική επιλογή είναι τα υβριδικά συστήματα που χρησιμοποιούν διαφορετικούς πηγές γεωθερμίας</a:t>
            </a:r>
            <a:r>
              <a:rPr lang="el-GR" sz="1400" dirty="0" smtClean="0">
                <a:solidFill>
                  <a:srgbClr val="FF0000"/>
                </a:solidFill>
              </a:rPr>
              <a:t> </a:t>
            </a:r>
            <a:r>
              <a:rPr lang="el-GR" sz="1400" dirty="0" smtClean="0"/>
              <a:t>ή συνδυασμό  γεωθερμίας με ένα πύργο ψύξης.</a:t>
            </a:r>
          </a:p>
          <a:p>
            <a:pPr marL="285750" indent="-285750" algn="just">
              <a:buFont typeface="Arial" panose="020B0604020202020204" pitchFamily="34" charset="0"/>
              <a:buChar char="•"/>
            </a:pPr>
            <a:r>
              <a:rPr lang="el-GR" sz="1400" dirty="0" smtClean="0"/>
              <a:t>Οι υβριδικές λύσεις είναι πιο αποδοτικές σε περιπτώσεις που οι ανάγκες ψύξης είναι μεγαλύτερες από τις ανάγκες θέρμανσης.</a:t>
            </a:r>
          </a:p>
        </p:txBody>
      </p:sp>
    </p:spTree>
    <p:extLst>
      <p:ext uri="{BB962C8B-B14F-4D97-AF65-F5344CB8AC3E}">
        <p14:creationId xmlns:p14="http://schemas.microsoft.com/office/powerpoint/2010/main" val="35421802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3795" y="2008208"/>
            <a:ext cx="6588224" cy="4431983"/>
          </a:xfrm>
          <a:prstGeom prst="rect">
            <a:avLst/>
          </a:prstGeom>
          <a:noFill/>
        </p:spPr>
        <p:txBody>
          <a:bodyPr wrap="square" rtlCol="0">
            <a:spAutoFit/>
          </a:bodyPr>
          <a:lstStyle/>
          <a:p>
            <a:r>
              <a:rPr lang="el-GR" b="1" dirty="0" smtClean="0"/>
              <a:t>Εφαρμογές</a:t>
            </a:r>
            <a:r>
              <a:rPr lang="en-US" b="1" dirty="0" smtClean="0"/>
              <a:t>: </a:t>
            </a:r>
          </a:p>
          <a:p>
            <a:endParaRPr lang="en-US" b="1" dirty="0"/>
          </a:p>
          <a:p>
            <a:pPr marL="285750" indent="-285750">
              <a:buFont typeface="Arial" panose="020B0604020202020204" pitchFamily="34" charset="0"/>
              <a:buChar char="•"/>
            </a:pPr>
            <a:r>
              <a:rPr lang="el-GR" sz="1400" dirty="0" smtClean="0"/>
              <a:t>Περιοχές όπου υπάρχει κατάλληλη διαφορά θερμοκρασίας συνήθως ευνοούν την εγκατάσταση τέτοιων συστημάτων. </a:t>
            </a:r>
          </a:p>
          <a:p>
            <a:pPr marL="285750" indent="-285750">
              <a:buFont typeface="Arial" panose="020B0604020202020204" pitchFamily="34" charset="0"/>
              <a:buChar char="•"/>
            </a:pPr>
            <a:endParaRPr lang="en-US" b="1" dirty="0" smtClean="0"/>
          </a:p>
          <a:p>
            <a:r>
              <a:rPr lang="el-GR" b="1" dirty="0" smtClean="0"/>
              <a:t>Περιορισμοί</a:t>
            </a:r>
            <a:endParaRPr lang="en-US" b="1" dirty="0" smtClean="0"/>
          </a:p>
          <a:p>
            <a:endParaRPr lang="en-US" sz="1400" b="1" dirty="0"/>
          </a:p>
          <a:p>
            <a:pPr marL="285750" indent="-285750">
              <a:buFont typeface="Arial" panose="020B0604020202020204" pitchFamily="34" charset="0"/>
              <a:buChar char="•"/>
            </a:pPr>
            <a:r>
              <a:rPr lang="el-GR" sz="1400" dirty="0" smtClean="0"/>
              <a:t>Στα περισσότερα κτήρια ενδεχομένως να υπάρχουν προβλήματα σχετικά με τις γειτνιάζουσες εκτάσεις, κάτι που καθιστά την εγκατάσταση τέτοιων συστημάτων μη βιώσιμες.</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l-GR" sz="1400" dirty="0" smtClean="0"/>
              <a:t>Τα έργα για την εγκατάσταση των σωλήνων καθιστούν την εφαρμογή των συστημάτων αυτών αρκετά δύσκολη σε κτήρια και περιοχές ιστορικού ενδιαφέροντος.</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l-GR" sz="1400" dirty="0" smtClean="0"/>
              <a:t>Οι κυριότεροι περιορισμοί παραμένουν το αρχικό κεφάλαιο που απαιτείται, καθώς επίσης οι γεωλογικές έρευνες που είναι απαραίτητες και το κόστος αυτών.</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6991" y="2211986"/>
            <a:ext cx="2411698" cy="3207478"/>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0" y="1556792"/>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a:t>
            </a:r>
            <a:r>
              <a:rPr lang="de-DE" sz="2000" b="1" dirty="0" smtClean="0">
                <a:latin typeface="Candara" panose="020E0502030303020204" pitchFamily="34" charset="0"/>
              </a:rPr>
              <a:t>. </a:t>
            </a:r>
            <a:r>
              <a:rPr lang="el-GR" sz="2000" b="1" dirty="0">
                <a:latin typeface="Candara" panose="020E0502030303020204" pitchFamily="34" charset="0"/>
              </a:rPr>
              <a:t>Γεωθερμικές Αντλίες Θερμότητας</a:t>
            </a:r>
            <a:endParaRPr lang="de-DE" sz="2000" b="1" dirty="0">
              <a:latin typeface="Candara" panose="020E0502030303020204" pitchFamily="34" charset="0"/>
            </a:endParaRPr>
          </a:p>
        </p:txBody>
      </p:sp>
    </p:spTree>
    <p:extLst>
      <p:ext uri="{BB962C8B-B14F-4D97-AF65-F5344CB8AC3E}">
        <p14:creationId xmlns:p14="http://schemas.microsoft.com/office/powerpoint/2010/main" val="857039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388" y="2491734"/>
            <a:ext cx="2016224" cy="2963070"/>
          </a:xfrm>
          <a:prstGeom prst="rect">
            <a:avLst/>
          </a:prstGeom>
        </p:spPr>
      </p:pic>
      <p:pic>
        <p:nvPicPr>
          <p:cNvPr id="16" name="Imagem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4575" y="2491734"/>
            <a:ext cx="2041050" cy="2947817"/>
          </a:xfrm>
          <a:prstGeom prst="rect">
            <a:avLst/>
          </a:prstGeom>
        </p:spPr>
      </p:pic>
      <p:pic>
        <p:nvPicPr>
          <p:cNvPr id="11" name="Image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4589" y="2491734"/>
            <a:ext cx="4466667" cy="3104762"/>
          </a:xfrm>
          <a:prstGeom prst="rect">
            <a:avLst/>
          </a:prstGeom>
        </p:spPr>
      </p:pic>
      <p:sp>
        <p:nvSpPr>
          <p:cNvPr id="19" name="Rechteck 19"/>
          <p:cNvSpPr/>
          <p:nvPr/>
        </p:nvSpPr>
        <p:spPr>
          <a:xfrm>
            <a:off x="-1" y="1556792"/>
            <a:ext cx="9021257" cy="792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6. </a:t>
            </a:r>
            <a:r>
              <a:rPr lang="el-GR" sz="2000" b="1" dirty="0"/>
              <a:t>Κυψέλες καυσίμου για Συμπαραγωγή Ηλεκτρικής &amp; Θερμικής Ενέργειας (ΣΗΘ) στα κτήρια </a:t>
            </a:r>
            <a:endParaRPr lang="de-DE" sz="2000" b="1" dirty="0"/>
          </a:p>
        </p:txBody>
      </p:sp>
      <p:sp>
        <p:nvSpPr>
          <p:cNvPr id="13" name="Rechteck 19"/>
          <p:cNvSpPr/>
          <p:nvPr/>
        </p:nvSpPr>
        <p:spPr>
          <a:xfrm>
            <a:off x="0" y="1052736"/>
            <a:ext cx="65162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4228415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3" name="Rechteck 19"/>
          <p:cNvSpPr/>
          <p:nvPr/>
        </p:nvSpPr>
        <p:spPr>
          <a:xfrm>
            <a:off x="0" y="1628800"/>
            <a:ext cx="19077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smtClean="0">
                <a:latin typeface="Candara" panose="020E0502030303020204" pitchFamily="34" charset="0"/>
              </a:rPr>
              <a:t>Παραδείγματα</a:t>
            </a:r>
            <a:endParaRPr lang="de-DE" sz="2000" b="1" dirty="0">
              <a:latin typeface="Candara" panose="020E0502030303020204" pitchFamily="34"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14825">
            <a:off x="2443663" y="1888052"/>
            <a:ext cx="4242792" cy="3889226"/>
          </a:xfrm>
          <a:prstGeom prst="rect">
            <a:avLst/>
          </a:prstGeom>
        </p:spPr>
      </p:pic>
    </p:spTree>
    <p:extLst>
      <p:ext uri="{BB962C8B-B14F-4D97-AF65-F5344CB8AC3E}">
        <p14:creationId xmlns:p14="http://schemas.microsoft.com/office/powerpoint/2010/main" val="11246235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1972" y="2084951"/>
            <a:ext cx="5918180" cy="3754874"/>
          </a:xfrm>
          <a:prstGeom prst="rect">
            <a:avLst/>
          </a:prstGeom>
          <a:noFill/>
        </p:spPr>
        <p:txBody>
          <a:bodyPr wrap="square" rtlCol="0">
            <a:spAutoFit/>
          </a:bodyPr>
          <a:lstStyle/>
          <a:p>
            <a:pPr algn="just"/>
            <a:r>
              <a:rPr lang="el-GR" sz="1400" dirty="0" smtClean="0"/>
              <a:t>Οι</a:t>
            </a:r>
            <a:r>
              <a:rPr lang="el-GR" sz="1400" b="1" dirty="0" smtClean="0"/>
              <a:t> κυψέλες καυσίμου</a:t>
            </a:r>
            <a:r>
              <a:rPr lang="en-US" sz="1400" dirty="0" smtClean="0"/>
              <a:t> </a:t>
            </a:r>
            <a:r>
              <a:rPr lang="el-GR" sz="1400" dirty="0" smtClean="0"/>
              <a:t>είναι συσκευές που μετατρέπουν την ενέργεια μιας χημικής αντίδρασης, συνήθως ανάμεσα στο υδρογόνο και το οξυγόνο, σε χαμηλής τάσης συνεχές ρεύμα και σε θερμότητα.</a:t>
            </a:r>
            <a:r>
              <a:rPr lang="en-US" sz="1400" dirty="0" smtClean="0"/>
              <a:t> </a:t>
            </a:r>
            <a:r>
              <a:rPr lang="el-GR" sz="1400" dirty="0" smtClean="0"/>
              <a:t>Υπάρχουν πάνω από 20 τεχνολογίες, όμως μόνο πέντε έχουν αναπτυχθεί σε τέτοιον βαθμό που να κυκλοφορούν αξιόπιστα προϊόντα τους στην αγορά.</a:t>
            </a:r>
          </a:p>
          <a:p>
            <a:pPr algn="just"/>
            <a:endParaRPr lang="en-US" sz="1400" dirty="0"/>
          </a:p>
          <a:p>
            <a:pPr algn="just"/>
            <a:r>
              <a:rPr lang="el-GR" sz="1400" dirty="0" smtClean="0"/>
              <a:t>Για κτηριακές εφαρμογές, οι κυψέλες καυσίμου παρέχουν, υψηλή απόδοση, ελάχιστες περιβαλλοντικές επιπτώσεις και ευκαιρίες για χρήσης συμπαραγωγής ενέργειας. Οι στατικές κυψέλες καυσίμου είναι ιδανικές για την παραγωγή ηλεκτρικής ενέργειας, είτε είναι συνδεδεμένες στο δίκτυο και χρησιμοποιούνται συμπληρωματικά ή ως εφεδρικές</a:t>
            </a:r>
            <a:r>
              <a:rPr lang="en-US" sz="1400" dirty="0" smtClean="0"/>
              <a:t>, </a:t>
            </a:r>
            <a:r>
              <a:rPr lang="el-GR" sz="1400" dirty="0" smtClean="0"/>
              <a:t>είτε λειτουργούν ανεξάρτητα εκτός δικτύου. </a:t>
            </a:r>
          </a:p>
          <a:p>
            <a:pPr algn="just"/>
            <a:endParaRPr lang="en-US" sz="1400" dirty="0"/>
          </a:p>
          <a:p>
            <a:pPr algn="just"/>
            <a:r>
              <a:rPr lang="el-GR" sz="1400" dirty="0" smtClean="0"/>
              <a:t>Καθώς η λειτουργία τους είναι σχεδόν αθόρυβη, μειώνουν την ηχορύπανση και την μόλυνση του αέρα. Η θερμότητα που εκλύεται από τις κυψέλες μπορεί να χρησιμοποιηθεί για την θέρμανση του νερού ή του χώρου. Οι κυψέλες έχουν υψηλή απόδοση και σχετικά μικρό κόστος συντήρησης. </a:t>
            </a:r>
            <a:endParaRPr lang="en-GB"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4168" y="2190975"/>
            <a:ext cx="2659587" cy="3841148"/>
          </a:xfrm>
          <a:prstGeom prst="rect">
            <a:avLst/>
          </a:prstGeom>
        </p:spPr>
      </p:pic>
      <p:sp>
        <p:nvSpPr>
          <p:cNvPr id="13" name="Rechteck 19"/>
          <p:cNvSpPr/>
          <p:nvPr/>
        </p:nvSpPr>
        <p:spPr>
          <a:xfrm>
            <a:off x="0" y="1556792"/>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6</a:t>
            </a:r>
            <a:r>
              <a:rPr lang="de-DE" sz="2000" b="1" dirty="0" smtClean="0">
                <a:solidFill>
                  <a:schemeClr val="bg1"/>
                </a:solidFill>
                <a:latin typeface="Candara" panose="020E0502030303020204" pitchFamily="34" charset="0"/>
              </a:rPr>
              <a:t>. </a:t>
            </a:r>
            <a:r>
              <a:rPr lang="el-GR" sz="2000" b="1" dirty="0"/>
              <a:t>Κυψέλες καυσίμου </a:t>
            </a:r>
            <a:r>
              <a:rPr lang="el-GR" sz="2000" b="1" dirty="0" smtClean="0"/>
              <a:t>για ΣΗΘ στα κτήρια</a:t>
            </a:r>
            <a:endParaRPr lang="de-DE" sz="2000" b="1" dirty="0">
              <a:solidFill>
                <a:srgbClr val="FFFF00"/>
              </a:solidFill>
              <a:latin typeface="Candara" panose="020E0502030303020204" pitchFamily="34" charset="0"/>
            </a:endParaRPr>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Tree>
    <p:extLst>
      <p:ext uri="{BB962C8B-B14F-4D97-AF65-F5344CB8AC3E}">
        <p14:creationId xmlns:p14="http://schemas.microsoft.com/office/powerpoint/2010/main" val="13521128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295312"/>
            <a:ext cx="4716016" cy="3785652"/>
          </a:xfrm>
          <a:prstGeom prst="rect">
            <a:avLst/>
          </a:prstGeom>
          <a:noFill/>
        </p:spPr>
        <p:txBody>
          <a:bodyPr wrap="square" rtlCol="0">
            <a:spAutoFit/>
          </a:bodyPr>
          <a:lstStyle/>
          <a:p>
            <a:pPr algn="just"/>
            <a:r>
              <a:rPr lang="el-GR" b="1" dirty="0" smtClean="0"/>
              <a:t>Τεχνολογία</a:t>
            </a:r>
            <a:endParaRPr lang="en-US" b="1" dirty="0" smtClean="0"/>
          </a:p>
          <a:p>
            <a:pPr algn="just"/>
            <a:endParaRPr lang="en-US" b="1" dirty="0" smtClean="0"/>
          </a:p>
          <a:p>
            <a:pPr marL="285750" indent="-285750" algn="just">
              <a:buFont typeface="Arial" panose="020B0604020202020204" pitchFamily="34" charset="0"/>
              <a:buChar char="•"/>
            </a:pPr>
            <a:r>
              <a:rPr lang="el-GR" sz="1400" dirty="0" smtClean="0"/>
              <a:t>Η κυψέλη καυσίμου λειτουργεί όπως μια μπαταρία, μόνο που δεν χρειάζεται επαναφόρτιση και δεν «αδειάζει». Θα συνεχίσει να παράγει ηλεκτρισμό και θερμότητα, όσο τροφοδοτείται με καύσιμο.</a:t>
            </a:r>
            <a:r>
              <a:rPr lang="en-US" sz="1400" dirty="0" smtClean="0"/>
              <a:t> </a:t>
            </a:r>
            <a:r>
              <a:rPr lang="el-GR" sz="1400" dirty="0" smtClean="0"/>
              <a:t>Αποτελείται από </a:t>
            </a:r>
            <a:r>
              <a:rPr lang="el-GR" sz="1400" dirty="0"/>
              <a:t>έναν ηλεκτρολύτη ανάμεσα σε δύο ηλεκτρόδια</a:t>
            </a:r>
            <a:r>
              <a:rPr lang="en-US" sz="1400" dirty="0" smtClean="0"/>
              <a:t>. </a:t>
            </a:r>
            <a:r>
              <a:rPr lang="el-GR" sz="1400" dirty="0" smtClean="0"/>
              <a:t>Οξυγόνο (ή αέρας) διέρχεται από ένα ηλεκτρόδιο (κάθοδος) και υδρογόνο διέρχεται από το άλλο (άνοδος), παράγοντας έτσι ηλεκτρισμό, νερό και θέρμανση. </a:t>
            </a:r>
            <a:endParaRPr lang="en-US" sz="1400" dirty="0" smtClean="0"/>
          </a:p>
          <a:p>
            <a:pPr algn="just"/>
            <a:endParaRPr lang="en-US" sz="1400" dirty="0" smtClean="0"/>
          </a:p>
          <a:p>
            <a:pPr marL="285750" indent="-285750" algn="just">
              <a:buFont typeface="Arial" panose="020B0604020202020204" pitchFamily="34" charset="0"/>
              <a:buChar char="•"/>
            </a:pPr>
            <a:r>
              <a:rPr lang="el-GR" sz="1400" dirty="0" smtClean="0"/>
              <a:t>Η χρήση ενός καταλύτη τέμνει το άτομο υδρογόνου σε ένα πρωτόνιο και ένα ηλεκτρόνιο, που ακολουθούν διαφορετική διαδρομή στην κάθοδο</a:t>
            </a:r>
            <a:r>
              <a:rPr lang="en-US" sz="1400" dirty="0" smtClean="0"/>
              <a:t>. </a:t>
            </a:r>
          </a:p>
          <a:p>
            <a:pPr marL="285750" indent="-285750">
              <a:buFont typeface="Arial" panose="020B0604020202020204" pitchFamily="34" charset="0"/>
              <a:buChar char="•"/>
            </a:pPr>
            <a:endParaRPr lang="en-US" dirty="0"/>
          </a:p>
          <a:p>
            <a:pPr marL="285750" indent="-285750" algn="just">
              <a:buFont typeface="Arial" panose="020B0604020202020204" pitchFamily="34" charset="0"/>
              <a:buChar char="•"/>
            </a:pPr>
            <a:endParaRPr lang="en-GB" b="1" dirty="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616" y="2132856"/>
            <a:ext cx="4007117" cy="3930427"/>
          </a:xfrm>
          <a:prstGeom prst="rect">
            <a:avLst/>
          </a:prstGeom>
        </p:spPr>
      </p:pic>
      <p:sp>
        <p:nvSpPr>
          <p:cNvPr id="13" name="Rechteck 19"/>
          <p:cNvSpPr/>
          <p:nvPr/>
        </p:nvSpPr>
        <p:spPr>
          <a:xfrm>
            <a:off x="0" y="1556792"/>
            <a:ext cx="55801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6</a:t>
            </a:r>
            <a:r>
              <a:rPr lang="de-DE" sz="2000" b="1" dirty="0" smtClean="0">
                <a:solidFill>
                  <a:schemeClr val="bg1"/>
                </a:solidFill>
                <a:latin typeface="Candara" panose="020E0502030303020204" pitchFamily="34" charset="0"/>
              </a:rPr>
              <a:t>. </a:t>
            </a:r>
            <a:r>
              <a:rPr lang="el-GR" sz="2000" b="1" dirty="0"/>
              <a:t>Κυψέλες καυσίμου για ΣΗΘ στα κτήρια</a:t>
            </a:r>
            <a:endParaRPr lang="de-DE" sz="2000" b="1" dirty="0">
              <a:solidFill>
                <a:srgbClr val="FFFF00"/>
              </a:solidFill>
              <a:latin typeface="Candara" panose="020E0502030303020204" pitchFamily="34" charset="0"/>
            </a:endParaRPr>
          </a:p>
        </p:txBody>
      </p:sp>
      <p:sp>
        <p:nvSpPr>
          <p:cNvPr id="14" name="Rechteck 19"/>
          <p:cNvSpPr/>
          <p:nvPr/>
        </p:nvSpPr>
        <p:spPr>
          <a:xfrm>
            <a:off x="0" y="1052736"/>
            <a:ext cx="644420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14461180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9488" y="2046487"/>
            <a:ext cx="6964324" cy="4216539"/>
          </a:xfrm>
          <a:prstGeom prst="rect">
            <a:avLst/>
          </a:prstGeom>
          <a:noFill/>
        </p:spPr>
        <p:txBody>
          <a:bodyPr wrap="square" rtlCol="0">
            <a:spAutoFit/>
          </a:bodyPr>
          <a:lstStyle/>
          <a:p>
            <a:pPr algn="just"/>
            <a:r>
              <a:rPr lang="el-GR" b="1" dirty="0" smtClean="0"/>
              <a:t>Τεχνολογία</a:t>
            </a:r>
            <a:r>
              <a:rPr lang="en-US" b="1" dirty="0" smtClean="0"/>
              <a:t> </a:t>
            </a:r>
          </a:p>
          <a:p>
            <a:pPr algn="just"/>
            <a:endParaRPr lang="en-US" b="1" dirty="0" smtClean="0"/>
          </a:p>
          <a:p>
            <a:pPr marL="285750" indent="-285750" algn="just">
              <a:buFont typeface="Arial" panose="020B0604020202020204" pitchFamily="34" charset="0"/>
              <a:buChar char="•"/>
            </a:pPr>
            <a:r>
              <a:rPr lang="el-GR" sz="1400" dirty="0" smtClean="0"/>
              <a:t>Το πρωτόνιο περνάει από τον ηλεκτρολύτη. Τα ηλεκτρόνια παράγουν ρεύμα που μπορεί να χρησιμοποιηθεί προτού επιστρέψουν στην κάθοδο για να </a:t>
            </a:r>
            <a:r>
              <a:rPr lang="el-GR" sz="1400" dirty="0" err="1" smtClean="0"/>
              <a:t>επανενωθούν</a:t>
            </a:r>
            <a:r>
              <a:rPr lang="el-GR" sz="1400" dirty="0" smtClean="0"/>
              <a:t> με το υδρογόνο και το οξυγόνο σε ένα μόριο νερού. Η όλη διαδικασία μπορεί να περιγραφεί ως το αντίστροφο της ηλεκτρόλυσης, καθώς το υδρογόνο και το οξυγόνο ενώνονται αντί να χωρίζουν. Συνήθως, οι κυψέλες μπορούν να παράγουν ηλεκτρική ενέργεια μερικών δεκάδων ή εκατοντάδων </a:t>
            </a:r>
            <a:r>
              <a:rPr lang="en-US" sz="1400" dirty="0" smtClean="0"/>
              <a:t>watts</a:t>
            </a:r>
            <a:r>
              <a:rPr lang="en-US" sz="1400" dirty="0"/>
              <a:t>. </a:t>
            </a:r>
            <a:r>
              <a:rPr lang="el-GR" sz="1400" dirty="0" smtClean="0"/>
              <a:t>Γι’ αυτό, οι κυψέλες ενώνονται μαζί σε συστοιχίες προκειμένου </a:t>
            </a:r>
            <a:r>
              <a:rPr lang="en-US" sz="1400" dirty="0" smtClean="0"/>
              <a:t> </a:t>
            </a:r>
            <a:r>
              <a:rPr lang="el-GR" sz="1400" dirty="0" smtClean="0"/>
              <a:t>να παράγουν μεγαλύτερο ρεύμα και τάση. </a:t>
            </a:r>
            <a:endParaRPr lang="en-US" sz="1400" dirty="0" smtClean="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dirty="0" smtClean="0"/>
              <a:t>Όταν τροφοδοτούνται με υδρογόνο ή βιοκαύσιμα, οι κυψέλες καυσίμου έχουν μηδενικές εκπομπές </a:t>
            </a:r>
            <a:r>
              <a:rPr lang="en-US" sz="1400" dirty="0" smtClean="0"/>
              <a:t>CO</a:t>
            </a:r>
            <a:r>
              <a:rPr lang="en-US" sz="1400" baseline="-25000" dirty="0" smtClean="0"/>
              <a:t>2</a:t>
            </a:r>
            <a:r>
              <a:rPr lang="en-US" sz="1400" dirty="0" smtClean="0"/>
              <a:t>. </a:t>
            </a:r>
            <a:r>
              <a:rPr lang="el-GR" sz="1400" dirty="0"/>
              <a:t>Π</a:t>
            </a:r>
            <a:r>
              <a:rPr lang="el-GR" sz="1400" dirty="0" smtClean="0"/>
              <a:t>ρος το παρόν, η διάθεση υδρογόνου δεν είναι οικονομικά αποδοτική, ενώ υπάρχει ολόκληρη υποδομή τροφοδοσίας φυσικού αερίου. Οι κυψέλες καυσίμου μπορεί να τροφοδοτηθούν από διαφορετικά καύσιμα, π.χ. φυσικό αέριο, </a:t>
            </a:r>
            <a:r>
              <a:rPr lang="en-US" sz="1400" dirty="0" smtClean="0"/>
              <a:t>LPG </a:t>
            </a:r>
            <a:r>
              <a:rPr lang="el-GR" sz="1400" dirty="0" smtClean="0"/>
              <a:t>και βιοκαύσιμα</a:t>
            </a:r>
            <a:r>
              <a:rPr lang="en-US" sz="1400" dirty="0" smtClean="0"/>
              <a:t>.</a:t>
            </a:r>
            <a:endParaRPr lang="en-US" sz="1400" dirty="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GB" b="1"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4836" y="2139929"/>
            <a:ext cx="1998624" cy="3598768"/>
          </a:xfrm>
          <a:prstGeom prst="rect">
            <a:avLst/>
          </a:prstGeom>
        </p:spPr>
      </p:pic>
      <p:sp>
        <p:nvSpPr>
          <p:cNvPr id="13" name="Rechteck 19"/>
          <p:cNvSpPr/>
          <p:nvPr/>
        </p:nvSpPr>
        <p:spPr>
          <a:xfrm>
            <a:off x="0" y="1556792"/>
            <a:ext cx="579613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6</a:t>
            </a:r>
            <a:r>
              <a:rPr lang="de-DE" sz="2000" b="1" dirty="0" smtClean="0">
                <a:solidFill>
                  <a:schemeClr val="bg1"/>
                </a:solidFill>
                <a:latin typeface="Candara" panose="020E0502030303020204" pitchFamily="34" charset="0"/>
              </a:rPr>
              <a:t>. </a:t>
            </a:r>
            <a:r>
              <a:rPr lang="el-GR" sz="2000" b="1" dirty="0"/>
              <a:t>Κυψέλες καυσίμου για ΣΗΘ στα κτήρια</a:t>
            </a:r>
            <a:endParaRPr lang="de-DE" sz="2000" b="1" dirty="0">
              <a:solidFill>
                <a:srgbClr val="FFFF00"/>
              </a:solidFill>
              <a:latin typeface="Candara" panose="020E0502030303020204" pitchFamily="34" charset="0"/>
            </a:endParaRPr>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Tree>
    <p:extLst>
      <p:ext uri="{BB962C8B-B14F-4D97-AF65-F5344CB8AC3E}">
        <p14:creationId xmlns:p14="http://schemas.microsoft.com/office/powerpoint/2010/main" val="36207641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p:cNvSpPr txBox="1"/>
          <p:nvPr/>
        </p:nvSpPr>
        <p:spPr>
          <a:xfrm>
            <a:off x="-17115" y="1951299"/>
            <a:ext cx="4807512" cy="4308872"/>
          </a:xfrm>
          <a:prstGeom prst="rect">
            <a:avLst/>
          </a:prstGeom>
          <a:noFill/>
        </p:spPr>
        <p:txBody>
          <a:bodyPr wrap="square" rtlCol="0">
            <a:spAutoFit/>
          </a:bodyPr>
          <a:lstStyle/>
          <a:p>
            <a:pPr algn="just"/>
            <a:r>
              <a:rPr lang="el-GR" b="1" dirty="0" smtClean="0"/>
              <a:t>Εφαρμογές</a:t>
            </a:r>
            <a:endParaRPr lang="en-US" b="1" dirty="0" smtClean="0"/>
          </a:p>
          <a:p>
            <a:pPr algn="just"/>
            <a:endParaRPr lang="en-US" b="1" dirty="0" smtClean="0"/>
          </a:p>
          <a:p>
            <a:pPr marL="285750" indent="-285750" algn="just">
              <a:buFont typeface="Arial" panose="020B0604020202020204" pitchFamily="34" charset="0"/>
              <a:buChar char="•"/>
            </a:pPr>
            <a:r>
              <a:rPr lang="el-GR" sz="1400" dirty="0" smtClean="0"/>
              <a:t>Οι κυψέλες καυσίμου βρίσκουν εφαρμογή σε πολλές χρήσεις, όπως στην τροφοδότηση λεωφορείων, αυτοκινήτων, πλοίων και τραίνων. </a:t>
            </a:r>
            <a:r>
              <a:rPr lang="en-US" sz="1400" dirty="0"/>
              <a:t>Mini</a:t>
            </a:r>
            <a:r>
              <a:rPr lang="el-GR" sz="1400" dirty="0" smtClean="0"/>
              <a:t> κυψέλες καυσίμου για κινητά τηλέφωνα, </a:t>
            </a:r>
            <a:r>
              <a:rPr lang="en-US" sz="1400" dirty="0" smtClean="0"/>
              <a:t>laptop </a:t>
            </a:r>
            <a:r>
              <a:rPr lang="el-GR" sz="1400" dirty="0" smtClean="0"/>
              <a:t>και φορητές ηλεκτρονικές συσκευές σύντομα θα κυκλοφορήσουν στην αγορά</a:t>
            </a:r>
            <a:r>
              <a:rPr lang="en-US" sz="1400" dirty="0" smtClean="0"/>
              <a:t>. </a:t>
            </a:r>
          </a:p>
          <a:p>
            <a:pPr algn="just"/>
            <a:endParaRPr lang="en-US" sz="1400" dirty="0"/>
          </a:p>
          <a:p>
            <a:pPr marL="285750" indent="-285750" algn="just">
              <a:buFont typeface="Arial" panose="020B0604020202020204" pitchFamily="34" charset="0"/>
              <a:buChar char="•"/>
            </a:pPr>
            <a:r>
              <a:rPr lang="el-GR" sz="1400" dirty="0" smtClean="0"/>
              <a:t>Νοσοκομεία, κέντρα αναψυχής, τηλεφωνικά κέντρα, εμπορικά, επαγγελματικά και βιομηχανικά κτήρια, πανεπιστήμια, αστυνομικοί σταθμοί και τράπεζες σε κάποιες χώρες ήδη χρησιμοποιούν κυψέλες καυσίμου για να παρέχουν ηλεκτρισμό και θέρμανση στις εγκαταστάσεις τους. </a:t>
            </a:r>
          </a:p>
          <a:p>
            <a:pPr marL="285750" indent="-285750" algn="just">
              <a:buFont typeface="Arial" panose="020B0604020202020204" pitchFamily="34" charset="0"/>
              <a:buChar char="•"/>
            </a:pPr>
            <a:endParaRPr lang="en-US" sz="1400" dirty="0" smtClean="0"/>
          </a:p>
          <a:p>
            <a:pPr marL="285750" indent="-285750" algn="just">
              <a:buFont typeface="Arial" panose="020B0604020202020204" pitchFamily="34" charset="0"/>
              <a:buChar char="•"/>
            </a:pPr>
            <a:r>
              <a:rPr lang="el-GR" sz="1400" dirty="0" smtClean="0"/>
              <a:t>Εγκαταστάσεις </a:t>
            </a:r>
            <a:r>
              <a:rPr lang="el-GR" sz="1400" dirty="0"/>
              <a:t>επεξεργασίας λυμάτων </a:t>
            </a:r>
            <a:r>
              <a:rPr lang="el-GR" sz="1400" dirty="0" smtClean="0"/>
              <a:t>και χώροι </a:t>
            </a:r>
            <a:r>
              <a:rPr lang="el-GR" sz="1400" dirty="0"/>
              <a:t>υγειονομικής ταφής </a:t>
            </a:r>
            <a:r>
              <a:rPr lang="el-GR" sz="1400" dirty="0" smtClean="0"/>
              <a:t>μπορούν να χρησιμοποιούν κυψέλες καυσίμου για να μετατρέπουν το μεθάνιο που παράγουν σε ηλεκτρική ενέργεια. </a:t>
            </a:r>
            <a:endParaRPr lang="en-GB" b="1" dirty="0"/>
          </a:p>
        </p:txBody>
      </p:sp>
      <p:sp>
        <p:nvSpPr>
          <p:cNvPr id="14" name="Rechteck 19"/>
          <p:cNvSpPr/>
          <p:nvPr/>
        </p:nvSpPr>
        <p:spPr>
          <a:xfrm>
            <a:off x="0" y="1556792"/>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solidFill>
                <a:srgbClr val="FFFF00"/>
              </a:solidFill>
              <a:latin typeface="Candara" panose="020E0502030303020204" pitchFamily="34" charset="0"/>
            </a:endParaRPr>
          </a:p>
          <a:p>
            <a:r>
              <a:rPr lang="de-DE" sz="2000" b="1" dirty="0" smtClean="0">
                <a:solidFill>
                  <a:schemeClr val="bg1"/>
                </a:solidFill>
                <a:latin typeface="Candara" panose="020E0502030303020204" pitchFamily="34" charset="0"/>
              </a:rPr>
              <a:t>6. </a:t>
            </a:r>
            <a:r>
              <a:rPr lang="el-GR" sz="2000" b="1" dirty="0"/>
              <a:t>Κυψέλες καυσίμου για ΣΗΘ στα κτήρια</a:t>
            </a:r>
            <a:endParaRPr lang="de-DE" sz="2000" b="1" dirty="0">
              <a:solidFill>
                <a:srgbClr val="FFFF00"/>
              </a:solidFill>
              <a:latin typeface="Candara" panose="020E0502030303020204" pitchFamily="34" charset="0"/>
            </a:endParaRPr>
          </a:p>
          <a:p>
            <a:endParaRPr lang="de-DE" sz="2000" b="1" dirty="0">
              <a:solidFill>
                <a:srgbClr val="FFFF00"/>
              </a:solidFill>
              <a:latin typeface="Candara" panose="020E0502030303020204" pitchFamily="34" charset="0"/>
            </a:endParaRPr>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9218" y="2564904"/>
            <a:ext cx="4073826" cy="2736304"/>
          </a:xfrm>
          <a:prstGeom prst="rect">
            <a:avLst/>
          </a:prstGeom>
        </p:spPr>
      </p:pic>
      <p:sp>
        <p:nvSpPr>
          <p:cNvPr id="15" name="Rechteck 19"/>
          <p:cNvSpPr/>
          <p:nvPr/>
        </p:nvSpPr>
        <p:spPr>
          <a:xfrm>
            <a:off x="0" y="1052736"/>
            <a:ext cx="65882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23890909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p:cNvSpPr txBox="1"/>
          <p:nvPr/>
        </p:nvSpPr>
        <p:spPr>
          <a:xfrm>
            <a:off x="-19489" y="2046487"/>
            <a:ext cx="9163489" cy="4216539"/>
          </a:xfrm>
          <a:prstGeom prst="rect">
            <a:avLst/>
          </a:prstGeom>
          <a:noFill/>
        </p:spPr>
        <p:txBody>
          <a:bodyPr wrap="square" rtlCol="0">
            <a:spAutoFit/>
          </a:bodyPr>
          <a:lstStyle/>
          <a:p>
            <a:r>
              <a:rPr lang="el-GR" sz="1400" dirty="0" smtClean="0"/>
              <a:t>Υπάρχουν πολλοί τύπου κυψελών καυσίμου, που κάνουν χρήση διαφορετικών τεχνολογιών. Οι κυψέλες καυσίμου συνήθως κατατάσσονται από τον τύπο ηλεκτρολύτη που χρησιμοποιούν. Άλλοι τύποι είναι περισσότερο κατάλληλοι για μονάδες ηλεκτροπαραγωγής</a:t>
            </a:r>
            <a:r>
              <a:rPr lang="en-US" sz="1400" dirty="0" smtClean="0"/>
              <a:t>, </a:t>
            </a:r>
            <a:r>
              <a:rPr lang="el-GR" sz="1400" dirty="0" smtClean="0"/>
              <a:t>άλλοι για οικιακή χρήση </a:t>
            </a:r>
            <a:r>
              <a:rPr lang="en-US" sz="1400" dirty="0" smtClean="0"/>
              <a:t>(1.5 kWe) </a:t>
            </a:r>
            <a:r>
              <a:rPr lang="el-GR" sz="1400" dirty="0" smtClean="0"/>
              <a:t>ή μη οικιακή </a:t>
            </a:r>
            <a:r>
              <a:rPr lang="en-US" sz="1400" dirty="0" smtClean="0"/>
              <a:t>(200 </a:t>
            </a:r>
            <a:r>
              <a:rPr lang="en-US" sz="1400" dirty="0"/>
              <a:t>kWe</a:t>
            </a:r>
            <a:r>
              <a:rPr lang="en-US" sz="1400" dirty="0" smtClean="0"/>
              <a:t>).</a:t>
            </a:r>
          </a:p>
          <a:p>
            <a:endParaRPr lang="en-US" sz="1400" dirty="0"/>
          </a:p>
          <a:p>
            <a:r>
              <a:rPr lang="el-GR" sz="1600" b="1" dirty="0" smtClean="0"/>
              <a:t>Τύποι κυψελών καυσίμου</a:t>
            </a:r>
            <a:endParaRPr lang="en-US" sz="1600" b="1" dirty="0" smtClean="0"/>
          </a:p>
          <a:p>
            <a:pPr marL="285750" indent="-285750" algn="just">
              <a:buFont typeface="Arial" panose="020B0604020202020204" pitchFamily="34" charset="0"/>
              <a:buChar char="•"/>
            </a:pPr>
            <a:r>
              <a:rPr lang="en-US" sz="1400" b="1" dirty="0" smtClean="0"/>
              <a:t>Proton </a:t>
            </a:r>
            <a:r>
              <a:rPr lang="en-US" sz="1400" b="1" dirty="0"/>
              <a:t>exchange membrane fuel cell </a:t>
            </a:r>
            <a:r>
              <a:rPr lang="en-US" sz="1400" b="1" dirty="0" smtClean="0"/>
              <a:t>(</a:t>
            </a:r>
            <a:r>
              <a:rPr lang="en-US" sz="1400" b="1" dirty="0"/>
              <a:t>PEMFC</a:t>
            </a:r>
            <a:r>
              <a:rPr lang="en-US" sz="1400" b="1" dirty="0" smtClean="0"/>
              <a:t>) </a:t>
            </a:r>
            <a:r>
              <a:rPr lang="en-US" sz="1400" dirty="0" smtClean="0"/>
              <a:t>– </a:t>
            </a:r>
            <a:r>
              <a:rPr lang="el-GR" sz="1400" dirty="0" smtClean="0"/>
              <a:t>Πρόκειται για μία πολλά υποσχόμενη τεχνολογία</a:t>
            </a:r>
            <a:r>
              <a:rPr lang="en-US" sz="1400" dirty="0" smtClean="0"/>
              <a:t>. </a:t>
            </a:r>
            <a:r>
              <a:rPr lang="el-GR" sz="1400" dirty="0" smtClean="0"/>
              <a:t>Ο συγκεκριμένος τύπος κυψελών καυσίμου θα χρησιμοποιηθεί μάλλον περισσότερο για την τροφοδότηση αυτοκινήτων, λεωφορείων και σε </a:t>
            </a:r>
            <a:r>
              <a:rPr lang="el-GR" sz="1400" dirty="0"/>
              <a:t>κτηριακές εφαρμογές. </a:t>
            </a:r>
            <a:r>
              <a:rPr lang="el-GR" sz="1400" dirty="0" smtClean="0"/>
              <a:t> </a:t>
            </a:r>
            <a:endParaRPr lang="el-GR" sz="1400" dirty="0"/>
          </a:p>
          <a:p>
            <a:pPr marL="285750" indent="-285750">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b="1" dirty="0"/>
              <a:t>Solid Oxide Fuel Cells (SOFCs</a:t>
            </a:r>
            <a:r>
              <a:rPr lang="en-US" sz="1400" b="1" dirty="0" smtClean="0"/>
              <a:t>) – </a:t>
            </a:r>
            <a:r>
              <a:rPr lang="el-GR" sz="1400" dirty="0" smtClean="0"/>
              <a:t>Τα τελευταία χρόνια σημειώθηκε σημαντική πρόοδος στον συγκεκριμένο τύπο και παραμένει ένας από τους πολλά υποσχόμενους τύπους για</a:t>
            </a:r>
            <a:r>
              <a:rPr lang="el-GR" sz="1400" dirty="0" smtClean="0">
                <a:solidFill>
                  <a:srgbClr val="FF0000"/>
                </a:solidFill>
              </a:rPr>
              <a:t> </a:t>
            </a:r>
            <a:r>
              <a:rPr lang="el-GR" sz="1400" dirty="0" smtClean="0"/>
              <a:t>σταθμούς</a:t>
            </a:r>
            <a:r>
              <a:rPr lang="el-GR" sz="1400" dirty="0"/>
              <a:t> ηλεκτροπαραγωγής</a:t>
            </a:r>
            <a:r>
              <a:rPr lang="el-GR" sz="1400" dirty="0" smtClean="0">
                <a:solidFill>
                  <a:srgbClr val="FF0000"/>
                </a:solidFill>
              </a:rPr>
              <a:t> </a:t>
            </a:r>
            <a:r>
              <a:rPr lang="el-GR" sz="1400" dirty="0" smtClean="0"/>
              <a:t>και εφαρμογές ΣΗΘ</a:t>
            </a:r>
            <a:r>
              <a:rPr lang="en-US" sz="1400" dirty="0" smtClean="0"/>
              <a:t>. </a:t>
            </a:r>
            <a:r>
              <a:rPr lang="el-GR" sz="1400" dirty="0" smtClean="0"/>
              <a:t>Εντούτοις, απαιτείται ακόμα δουλειά προκειμένου να αναπτυχθούν πλήρως αυτά τα συστήματα</a:t>
            </a:r>
            <a:r>
              <a:rPr lang="en-US" sz="1400" dirty="0" smtClean="0"/>
              <a:t>. </a:t>
            </a:r>
            <a:r>
              <a:rPr lang="el-GR" sz="1400" dirty="0" smtClean="0"/>
              <a:t>Αυτός ο τύπος είναι κατάλληλος για μεγάλης κλίμακας </a:t>
            </a:r>
            <a:r>
              <a:rPr lang="el-GR" sz="1400" dirty="0"/>
              <a:t>σταθμούς ηλεκτροπαραγωγής</a:t>
            </a:r>
            <a:r>
              <a:rPr lang="el-GR" sz="1400" dirty="0">
                <a:solidFill>
                  <a:srgbClr val="FF0000"/>
                </a:solidFill>
              </a:rPr>
              <a:t> </a:t>
            </a:r>
            <a:r>
              <a:rPr lang="el-GR" sz="1400" dirty="0" smtClean="0"/>
              <a:t>που παράγουν ηλεκτρισμό για ολόκληρα εργοστάσια ή πόλεις. Με τις υψηλές θερμοκρασίες κατά την λειτουργία </a:t>
            </a:r>
            <a:r>
              <a:rPr lang="en-US" sz="1400" dirty="0" smtClean="0"/>
              <a:t>(</a:t>
            </a:r>
            <a:r>
              <a:rPr lang="el-GR" sz="1400" dirty="0" smtClean="0"/>
              <a:t>γύρω στους</a:t>
            </a:r>
            <a:r>
              <a:rPr lang="en-US" sz="1400" dirty="0" smtClean="0"/>
              <a:t> 1000°C</a:t>
            </a:r>
            <a:r>
              <a:rPr lang="en-US" sz="1400" dirty="0"/>
              <a:t>) </a:t>
            </a:r>
            <a:r>
              <a:rPr lang="el-GR" sz="1400" dirty="0" smtClean="0"/>
              <a:t>μπορούν να παράγουν ατμό που τροφοδοτείται στις τουρμπίνες για την παραγωγή επιπλέον ενέργειας. </a:t>
            </a:r>
          </a:p>
          <a:p>
            <a:pPr marL="285750" indent="-285750" algn="just">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b="1" dirty="0"/>
              <a:t>Solid Polymer Fuel Cells (SPFCs</a:t>
            </a:r>
            <a:r>
              <a:rPr lang="en-US" sz="1400" b="1" dirty="0" smtClean="0"/>
              <a:t>) </a:t>
            </a:r>
            <a:r>
              <a:rPr lang="en-US" sz="1400" dirty="0" smtClean="0"/>
              <a:t>– </a:t>
            </a:r>
            <a:r>
              <a:rPr lang="el-GR" sz="1400" dirty="0" smtClean="0"/>
              <a:t>Ο συγκεκριμένος τύπος είναι ιδανικός για την αυτοκινητοβιομηχανία</a:t>
            </a:r>
            <a:r>
              <a:rPr lang="en-US" sz="1400" dirty="0" smtClean="0"/>
              <a:t>. </a:t>
            </a:r>
            <a:r>
              <a:rPr lang="el-GR" sz="1400" dirty="0" smtClean="0"/>
              <a:t>Παγκοσμίως, γίνονται προσπάθειες για να αναπτυχθούν εμπορικά συστήματα. Ο τύπος </a:t>
            </a:r>
            <a:r>
              <a:rPr lang="en-US" sz="1400" dirty="0" smtClean="0"/>
              <a:t>SPFC</a:t>
            </a:r>
            <a:r>
              <a:rPr lang="el-GR" sz="1400" dirty="0" smtClean="0"/>
              <a:t> </a:t>
            </a:r>
            <a:r>
              <a:rPr lang="en-US" sz="1400" dirty="0" smtClean="0"/>
              <a:t> </a:t>
            </a:r>
            <a:r>
              <a:rPr lang="el-GR" sz="1400" dirty="0" smtClean="0"/>
              <a:t>μπορεί να χρησιμοποιηθεί σε πλήθος εμπορικών εφαρμογών, όπως λεωφορεία, αυτοκίνητα, ΣΗΘ</a:t>
            </a:r>
            <a:r>
              <a:rPr lang="en-US" sz="1400" dirty="0" smtClean="0"/>
              <a:t>.</a:t>
            </a:r>
            <a:endParaRPr lang="en-US" sz="1400" dirty="0"/>
          </a:p>
        </p:txBody>
      </p:sp>
      <p:sp>
        <p:nvSpPr>
          <p:cNvPr id="11" name="Rechteck 19"/>
          <p:cNvSpPr/>
          <p:nvPr/>
        </p:nvSpPr>
        <p:spPr>
          <a:xfrm>
            <a:off x="0" y="1484784"/>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6</a:t>
            </a:r>
            <a:r>
              <a:rPr lang="de-DE" sz="2000" b="1" dirty="0" smtClean="0">
                <a:solidFill>
                  <a:schemeClr val="bg1"/>
                </a:solidFill>
                <a:latin typeface="Candara" panose="020E0502030303020204" pitchFamily="34" charset="0"/>
              </a:rPr>
              <a:t>. </a:t>
            </a:r>
            <a:r>
              <a:rPr lang="el-GR" sz="2000" b="1" dirty="0"/>
              <a:t>Κυψέλες καυσίμου για ΣΗΘ στα κτήρια</a:t>
            </a:r>
            <a:endParaRPr lang="de-DE" sz="2000" b="1" dirty="0">
              <a:solidFill>
                <a:srgbClr val="FFFF00"/>
              </a:solidFill>
              <a:latin typeface="Candara" panose="020E0502030303020204" pitchFamily="34" charset="0"/>
            </a:endParaRPr>
          </a:p>
        </p:txBody>
      </p:sp>
      <p:sp>
        <p:nvSpPr>
          <p:cNvPr id="14"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Tree>
    <p:extLst>
      <p:ext uri="{BB962C8B-B14F-4D97-AF65-F5344CB8AC3E}">
        <p14:creationId xmlns:p14="http://schemas.microsoft.com/office/powerpoint/2010/main" val="12679885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p:cNvSpPr txBox="1"/>
          <p:nvPr/>
        </p:nvSpPr>
        <p:spPr>
          <a:xfrm>
            <a:off x="-19489" y="2046487"/>
            <a:ext cx="9163489" cy="5293757"/>
          </a:xfrm>
          <a:prstGeom prst="rect">
            <a:avLst/>
          </a:prstGeom>
          <a:noFill/>
        </p:spPr>
        <p:txBody>
          <a:bodyPr wrap="square" rtlCol="0">
            <a:spAutoFit/>
          </a:bodyPr>
          <a:lstStyle/>
          <a:p>
            <a:r>
              <a:rPr lang="el-GR" b="1" dirty="0"/>
              <a:t>Τύποι κυψελών </a:t>
            </a:r>
            <a:r>
              <a:rPr lang="el-GR" b="1" dirty="0" smtClean="0"/>
              <a:t>καυσίμου </a:t>
            </a:r>
            <a:endParaRPr lang="en-US" b="1" dirty="0" smtClean="0"/>
          </a:p>
          <a:p>
            <a:endParaRPr lang="en-US" b="1" dirty="0"/>
          </a:p>
          <a:p>
            <a:pPr marL="285750" indent="-285750" algn="just">
              <a:buFont typeface="Arial" panose="020B0604020202020204" pitchFamily="34" charset="0"/>
              <a:buChar char="•"/>
            </a:pPr>
            <a:r>
              <a:rPr lang="en-US" sz="1400" b="1" dirty="0"/>
              <a:t>Phosphoric Acid Fuel Cells (PAFCs</a:t>
            </a:r>
            <a:r>
              <a:rPr lang="en-US" sz="1400" b="1" dirty="0" smtClean="0"/>
              <a:t>) </a:t>
            </a:r>
            <a:r>
              <a:rPr lang="en-US" sz="1400" dirty="0" smtClean="0"/>
              <a:t>– </a:t>
            </a:r>
            <a:r>
              <a:rPr lang="el-GR" sz="1400" dirty="0" smtClean="0"/>
              <a:t>Ο συγκεκριμένος τύπος είναι περισσότερο ανεπτυγμένος από τον </a:t>
            </a:r>
            <a:r>
              <a:rPr lang="en-US" sz="1400" dirty="0" smtClean="0"/>
              <a:t>SOFC </a:t>
            </a:r>
            <a:r>
              <a:rPr lang="el-GR" sz="1400" dirty="0" smtClean="0"/>
              <a:t>και τον </a:t>
            </a:r>
            <a:r>
              <a:rPr lang="en-US" sz="1400" dirty="0" smtClean="0"/>
              <a:t>SPFC</a:t>
            </a:r>
            <a:r>
              <a:rPr lang="el-GR" sz="1400" dirty="0"/>
              <a:t>.</a:t>
            </a:r>
            <a:r>
              <a:rPr lang="en-US" sz="1400" dirty="0" smtClean="0"/>
              <a:t> </a:t>
            </a:r>
            <a:r>
              <a:rPr lang="el-GR" sz="1400" dirty="0" smtClean="0"/>
              <a:t>Πάνω από 400 εμπορικά συστήματα έχουν πουληθεί παγκοσμίως </a:t>
            </a:r>
            <a:r>
              <a:rPr lang="en-US" sz="1400" dirty="0" smtClean="0"/>
              <a:t>(</a:t>
            </a:r>
            <a:r>
              <a:rPr lang="el-GR" sz="1400" dirty="0" smtClean="0"/>
              <a:t>συνολικής ισχύς </a:t>
            </a:r>
            <a:r>
              <a:rPr lang="en-US" sz="1400" dirty="0" smtClean="0"/>
              <a:t>44 MWe). </a:t>
            </a:r>
            <a:r>
              <a:rPr lang="el-GR" sz="1400" dirty="0" smtClean="0"/>
              <a:t>Όπως έδειξε η εφαρμογή των κυψελών αυτών σε λεωφορεία, είναι ιδανική τεχνολογία για εφαρμογές ΣΗΘ. Όλο και περισσότερο, επίσης, διαφημίζεται ως η κατάλληλη τεχνολογία για χρήσεις </a:t>
            </a:r>
            <a:r>
              <a:rPr lang="en-US" sz="1400" dirty="0" smtClean="0"/>
              <a:t>UPS. </a:t>
            </a:r>
            <a:r>
              <a:rPr lang="el-GR" sz="1400" dirty="0" smtClean="0"/>
              <a:t>Λειτουργεί σε υψηλότερες θερμοκρασίες από τις κυψέλες </a:t>
            </a:r>
            <a:r>
              <a:rPr lang="en-US" sz="1400" dirty="0" smtClean="0"/>
              <a:t>PEM, </a:t>
            </a:r>
            <a:r>
              <a:rPr lang="el-GR" sz="1400" dirty="0" smtClean="0"/>
              <a:t>εξ ου και έχει μεγαλύτερο χρόνο προθέρμανσης, με αποτέλεσμα να μην ενδείκνυται για συγκεκριμένα οχήματα.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b="1" dirty="0"/>
              <a:t>Alkaline Fuel Cells (AFCs</a:t>
            </a:r>
            <a:r>
              <a:rPr lang="en-US" sz="1400" b="1" dirty="0" smtClean="0"/>
              <a:t>) </a:t>
            </a:r>
            <a:r>
              <a:rPr lang="en-US" sz="1400" dirty="0" smtClean="0"/>
              <a:t>– </a:t>
            </a:r>
            <a:r>
              <a:rPr lang="el-GR" sz="1400" dirty="0"/>
              <a:t>Π</a:t>
            </a:r>
            <a:r>
              <a:rPr lang="el-GR" sz="1400" dirty="0" smtClean="0"/>
              <a:t>ρόκειται για μία σχετικά απλή κατασκευή, που προτιμάται σε εφαρμογές στο διάστημα, </a:t>
            </a:r>
            <a:r>
              <a:rPr lang="el-GR" sz="1400" dirty="0"/>
              <a:t>και </a:t>
            </a:r>
            <a:r>
              <a:rPr lang="el-GR" sz="1400" dirty="0" smtClean="0"/>
              <a:t>σε κινητά</a:t>
            </a:r>
            <a:r>
              <a:rPr lang="en-US" sz="1400" dirty="0" smtClean="0"/>
              <a:t>. </a:t>
            </a:r>
            <a:r>
              <a:rPr lang="el-GR" sz="1400" dirty="0" smtClean="0"/>
              <a:t>Είναι όμως αρκετά επιρρεπής σε ρύπανση του περιβάλλοντος</a:t>
            </a:r>
            <a:r>
              <a:rPr lang="en-US" sz="1400" dirty="0" smtClean="0"/>
              <a:t>, </a:t>
            </a:r>
            <a:r>
              <a:rPr lang="el-GR" sz="1400" dirty="0" smtClean="0"/>
              <a:t>εξ ου και πρέπει να χρησιμοποιείται μόνο καθαρό υδρογόνο και οξυγόνο</a:t>
            </a:r>
            <a:r>
              <a:rPr lang="en-US" sz="1400" dirty="0" smtClean="0"/>
              <a:t>. </a:t>
            </a:r>
            <a:r>
              <a:rPr lang="el-GR" sz="1400" dirty="0" smtClean="0"/>
              <a:t>Επίσης, το κόστος είναι αρκετά υψηλό και γι’ αυτό ο συγκεκριμένος τύπος είναι δύσκολο να χρησιμοποιηθεί ευρέως στο εμπόριο.</a:t>
            </a:r>
            <a:endParaRPr lang="en-US" sz="1400" dirty="0" smtClean="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b="1" dirty="0"/>
              <a:t>Molten Carbonate Fuel Cells (MCFCs</a:t>
            </a:r>
            <a:r>
              <a:rPr lang="en-US" sz="1400" b="1" dirty="0" smtClean="0"/>
              <a:t>) </a:t>
            </a:r>
            <a:r>
              <a:rPr lang="en-US" sz="1400" dirty="0" smtClean="0"/>
              <a:t>– </a:t>
            </a:r>
            <a:r>
              <a:rPr lang="el-GR" sz="1400" dirty="0" smtClean="0"/>
              <a:t>Το μοντέλο</a:t>
            </a:r>
            <a:r>
              <a:rPr lang="en-US" sz="1400" dirty="0" smtClean="0"/>
              <a:t> </a:t>
            </a:r>
            <a:r>
              <a:rPr lang="en-US" sz="1400" dirty="0"/>
              <a:t>MCFC </a:t>
            </a:r>
            <a:r>
              <a:rPr lang="el-GR" sz="1400" dirty="0" smtClean="0"/>
              <a:t>χρησιμοποιείται με επιτυχία σε σταθμός παραγωγής ενέργειας και ΣΗΘ μεγέθους έως και </a:t>
            </a:r>
            <a:r>
              <a:rPr lang="en-US" sz="1400" dirty="0" smtClean="0"/>
              <a:t>11 </a:t>
            </a:r>
            <a:r>
              <a:rPr lang="en-US" sz="1400" dirty="0"/>
              <a:t>MWe. </a:t>
            </a:r>
            <a:r>
              <a:rPr lang="el-GR" sz="1400" dirty="0" smtClean="0"/>
              <a:t>Λειτουργεί περίπου γύρω στους </a:t>
            </a:r>
            <a:r>
              <a:rPr lang="en-US" sz="1400" dirty="0" smtClean="0"/>
              <a:t>600°C</a:t>
            </a:r>
            <a:r>
              <a:rPr lang="en-US" sz="1400" dirty="0"/>
              <a:t>, </a:t>
            </a:r>
            <a:r>
              <a:rPr lang="el-GR" sz="1400" dirty="0" smtClean="0"/>
              <a:t>παράγοντας έτσι ατμό που μπορεί να χρησιμοποιηθεί για την παραγωγή επιπλέον ενέργειας.</a:t>
            </a:r>
            <a:r>
              <a:rPr lang="en-US" sz="1400" dirty="0" smtClean="0"/>
              <a:t> </a:t>
            </a:r>
            <a:r>
              <a:rPr lang="el-GR" sz="1400" dirty="0" smtClean="0"/>
              <a:t>Λειτουργούν σε χαμηλότερες θερμοκρασίες από τις κυψέλες </a:t>
            </a:r>
            <a:r>
              <a:rPr lang="en-US" sz="1400" dirty="0" smtClean="0"/>
              <a:t>SOFC</a:t>
            </a:r>
            <a:r>
              <a:rPr lang="en-US" sz="1400" dirty="0"/>
              <a:t>, </a:t>
            </a:r>
            <a:r>
              <a:rPr lang="el-GR" sz="1400" dirty="0" smtClean="0"/>
              <a:t>κι έτσι δεν χρειάζονται τόσο εξωτικές πρώτες ύλες. Για τον λόγο αυτόν, το κόστος τους είναι χαμηλότερο.</a:t>
            </a:r>
            <a:r>
              <a:rPr lang="en-US" sz="1400" dirty="0" smtClean="0"/>
              <a:t> </a:t>
            </a:r>
            <a:endParaRPr lang="en-US" sz="1400" dirty="0"/>
          </a:p>
          <a:p>
            <a:pPr marL="285750" indent="-285750" algn="just">
              <a:buFont typeface="Arial" panose="020B0604020202020204" pitchFamily="34" charset="0"/>
              <a:buChar char="•"/>
            </a:pPr>
            <a:endParaRPr lang="en-US" sz="1400" dirty="0"/>
          </a:p>
          <a:p>
            <a:endParaRPr lang="en-US" b="1" dirty="0" smtClean="0"/>
          </a:p>
          <a:p>
            <a:pPr marL="285750" indent="-285750">
              <a:buFont typeface="Arial" panose="020B0604020202020204" pitchFamily="34" charset="0"/>
              <a:buChar char="•"/>
            </a:pPr>
            <a:endParaRPr lang="en-US" b="1" dirty="0"/>
          </a:p>
          <a:p>
            <a:endParaRPr lang="en-US" sz="1400" dirty="0"/>
          </a:p>
        </p:txBody>
      </p:sp>
      <p:sp>
        <p:nvSpPr>
          <p:cNvPr id="11" name="Rechteck 19"/>
          <p:cNvSpPr/>
          <p:nvPr/>
        </p:nvSpPr>
        <p:spPr>
          <a:xfrm>
            <a:off x="-1" y="1556792"/>
            <a:ext cx="5284391"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6</a:t>
            </a:r>
            <a:r>
              <a:rPr lang="de-DE" sz="2000" b="1" dirty="0" smtClean="0">
                <a:solidFill>
                  <a:schemeClr val="bg1"/>
                </a:solidFill>
                <a:latin typeface="Candara" panose="020E0502030303020204" pitchFamily="34" charset="0"/>
              </a:rPr>
              <a:t>. </a:t>
            </a:r>
            <a:r>
              <a:rPr lang="el-GR" sz="2000" b="1" dirty="0"/>
              <a:t>Κυψέλες καυσίμου για ΣΗΘ στα κτήρια</a:t>
            </a:r>
            <a:endParaRPr lang="de-DE" sz="2000" b="1" dirty="0">
              <a:solidFill>
                <a:srgbClr val="FFFF00"/>
              </a:solidFill>
              <a:latin typeface="Candara" panose="020E0502030303020204" pitchFamily="34" charset="0"/>
            </a:endParaRPr>
          </a:p>
        </p:txBody>
      </p:sp>
      <p:sp>
        <p:nvSpPr>
          <p:cNvPr id="14" name="Rechteck 19"/>
          <p:cNvSpPr/>
          <p:nvPr/>
        </p:nvSpPr>
        <p:spPr>
          <a:xfrm>
            <a:off x="-1" y="1052736"/>
            <a:ext cx="619122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2897315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47160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6</a:t>
            </a:r>
            <a:r>
              <a:rPr lang="de-DE" sz="2000" b="1" dirty="0" smtClean="0">
                <a:solidFill>
                  <a:schemeClr val="bg1"/>
                </a:solidFill>
                <a:latin typeface="Candara" panose="020E0502030303020204" pitchFamily="34" charset="0"/>
              </a:rPr>
              <a:t>. </a:t>
            </a:r>
            <a:r>
              <a:rPr lang="el-GR" sz="2000" b="1" dirty="0"/>
              <a:t>Κυψέλες καυσίμου για ΣΗΘ στα κτήρια</a:t>
            </a:r>
            <a:endParaRPr lang="de-DE" sz="2000" b="1" dirty="0">
              <a:solidFill>
                <a:srgbClr val="FFFF00"/>
              </a:solidFill>
              <a:latin typeface="Candara" panose="020E0502030303020204" pitchFamily="34" charset="0"/>
            </a:endParaRPr>
          </a:p>
        </p:txBody>
      </p:sp>
      <p:sp>
        <p:nvSpPr>
          <p:cNvPr id="13" name="CaixaDeTexto 12"/>
          <p:cNvSpPr txBox="1"/>
          <p:nvPr/>
        </p:nvSpPr>
        <p:spPr>
          <a:xfrm>
            <a:off x="-19488" y="2046487"/>
            <a:ext cx="8767952" cy="3293209"/>
          </a:xfrm>
          <a:prstGeom prst="rect">
            <a:avLst/>
          </a:prstGeom>
          <a:noFill/>
        </p:spPr>
        <p:txBody>
          <a:bodyPr wrap="square" rtlCol="0">
            <a:spAutoFit/>
          </a:bodyPr>
          <a:lstStyle/>
          <a:p>
            <a:r>
              <a:rPr lang="el-GR" b="1" dirty="0" smtClean="0"/>
              <a:t>Απόδοση</a:t>
            </a:r>
            <a:endParaRPr lang="en-US" b="1" dirty="0" smtClean="0"/>
          </a:p>
          <a:p>
            <a:endParaRPr lang="en-US" b="1" dirty="0"/>
          </a:p>
          <a:p>
            <a:pPr marL="285750" indent="-285750" algn="just">
              <a:buFont typeface="Arial" panose="020B0604020202020204" pitchFamily="34" charset="0"/>
              <a:buChar char="•"/>
            </a:pPr>
            <a:r>
              <a:rPr lang="el-GR" sz="1400" dirty="0" smtClean="0"/>
              <a:t>Οι κυψέλες καυσίμου έχουν αναλογία θερμότητας/ηλεκτρισμού μεταξύ </a:t>
            </a:r>
            <a:r>
              <a:rPr lang="en-US" sz="1400" dirty="0" smtClean="0"/>
              <a:t>0</a:t>
            </a:r>
            <a:r>
              <a:rPr lang="el-GR" sz="1400" dirty="0" smtClean="0"/>
              <a:t>,</a:t>
            </a:r>
            <a:r>
              <a:rPr lang="en-US" sz="1400" dirty="0" smtClean="0"/>
              <a:t>8 </a:t>
            </a:r>
            <a:r>
              <a:rPr lang="el-GR" sz="1400" dirty="0" smtClean="0"/>
              <a:t>–</a:t>
            </a:r>
            <a:r>
              <a:rPr lang="en-US" sz="1400" dirty="0" smtClean="0"/>
              <a:t> 1</a:t>
            </a:r>
            <a:r>
              <a:rPr lang="el-GR" sz="1400" dirty="0" smtClean="0"/>
              <a:t>,</a:t>
            </a:r>
            <a:r>
              <a:rPr lang="en-US" sz="1400" dirty="0" smtClean="0"/>
              <a:t>8 </a:t>
            </a:r>
            <a:r>
              <a:rPr lang="el-GR" sz="1400" dirty="0" smtClean="0"/>
              <a:t>με συνολική απόδοση περίπου </a:t>
            </a:r>
            <a:r>
              <a:rPr lang="en-US" sz="1400" dirty="0" smtClean="0"/>
              <a:t>90</a:t>
            </a:r>
            <a:r>
              <a:rPr lang="en-US" sz="1400" dirty="0"/>
              <a:t>% </a:t>
            </a:r>
            <a:r>
              <a:rPr lang="el-GR" sz="1400" dirty="0" smtClean="0"/>
              <a:t>όταν τροφοδοτούνται από </a:t>
            </a:r>
            <a:r>
              <a:rPr lang="el-GR" sz="1400" dirty="0"/>
              <a:t>υ</a:t>
            </a:r>
            <a:r>
              <a:rPr lang="el-GR" sz="1400" dirty="0" smtClean="0"/>
              <a:t>δρογόνο</a:t>
            </a:r>
            <a:r>
              <a:rPr lang="en-US" sz="1400" dirty="0" smtClean="0"/>
              <a:t>. </a:t>
            </a:r>
            <a:r>
              <a:rPr lang="el-GR" sz="1400" dirty="0" smtClean="0"/>
              <a:t>Οι κυψέλες καυσίμου που λειτουργούν με καθαρό υδρογόνο έχουν εν δυνάμει απόδοση έως και </a:t>
            </a:r>
            <a:r>
              <a:rPr lang="en-US" sz="1400" dirty="0" smtClean="0"/>
              <a:t>51%. </a:t>
            </a:r>
            <a:endParaRPr lang="el-GR" sz="1400" dirty="0" smtClean="0"/>
          </a:p>
          <a:p>
            <a:pPr algn="just"/>
            <a:endParaRPr lang="en-US" sz="1400" dirty="0"/>
          </a:p>
          <a:p>
            <a:r>
              <a:rPr lang="el-GR" b="1" dirty="0" smtClean="0"/>
              <a:t>Περιορισμοί</a:t>
            </a:r>
            <a:endParaRPr lang="en-US" b="1" dirty="0"/>
          </a:p>
          <a:p>
            <a:endParaRPr lang="en-US" sz="1400" b="1" dirty="0"/>
          </a:p>
          <a:p>
            <a:pPr marL="285750" indent="-285750" algn="just">
              <a:buFont typeface="Arial" panose="020B0604020202020204" pitchFamily="34" charset="0"/>
              <a:buChar char="•"/>
            </a:pPr>
            <a:r>
              <a:rPr lang="el-GR" sz="1400" dirty="0" smtClean="0"/>
              <a:t>Υψηλό αρχικό κόστος επένδυσης και έλλειψη δικτύου παροχής υδρογόνου</a:t>
            </a:r>
            <a:r>
              <a:rPr lang="en-US" sz="1400" dirty="0" smtClean="0"/>
              <a:t>.</a:t>
            </a:r>
          </a:p>
          <a:p>
            <a:pPr marL="285750" indent="-285750" algn="just">
              <a:buFont typeface="Arial" panose="020B0604020202020204" pitchFamily="34" charset="0"/>
              <a:buChar char="•"/>
            </a:pPr>
            <a:r>
              <a:rPr lang="el-GR" sz="1400" dirty="0" smtClean="0"/>
              <a:t>Η επιλογή αυτή καθίσταται αδύνατη σε περιοχές που δεν υπάρχει φυσικό αέριο ή ιστορικά κτήρια που δεν μπορεί να εγκατασταθεί φυσικό</a:t>
            </a:r>
            <a:r>
              <a:rPr lang="en-US" sz="1400" dirty="0" smtClean="0"/>
              <a:t> </a:t>
            </a:r>
            <a:r>
              <a:rPr lang="el-GR" sz="1400" dirty="0" smtClean="0"/>
              <a:t>αέριο</a:t>
            </a:r>
            <a:r>
              <a:rPr lang="en-US" sz="1400" dirty="0" smtClean="0"/>
              <a:t>.   </a:t>
            </a:r>
          </a:p>
          <a:p>
            <a:pPr marL="285750" indent="-285750" algn="just">
              <a:buFont typeface="Arial" panose="020B0604020202020204" pitchFamily="34" charset="0"/>
              <a:buChar char="•"/>
            </a:pPr>
            <a:r>
              <a:rPr lang="el-GR" sz="1400" dirty="0" smtClean="0"/>
              <a:t>Παρά το χαμηλό κόστος συντήρησης και την 20ετή διάρκεια ζωής (για την κυψέλη), οι συστοιχίες </a:t>
            </a:r>
            <a:r>
              <a:rPr lang="en-US" sz="1400" dirty="0" smtClean="0"/>
              <a:t> </a:t>
            </a:r>
            <a:r>
              <a:rPr lang="el-GR" sz="1400" dirty="0" smtClean="0"/>
              <a:t>πρέπει να αντικαθίσταται κάθε 5 – 10 χρόνια, ανάλογα με τον τύπο της τεχνολογίας και το κόστος της αντικατάστασης είναι υψηλό</a:t>
            </a:r>
            <a:r>
              <a:rPr lang="en-US" sz="1400" dirty="0" smtClean="0"/>
              <a:t>.</a:t>
            </a:r>
            <a:endParaRPr lang="en-US" sz="1400" dirty="0"/>
          </a:p>
        </p:txBody>
      </p:sp>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Tree>
    <p:extLst>
      <p:ext uri="{BB962C8B-B14F-4D97-AF65-F5344CB8AC3E}">
        <p14:creationId xmlns:p14="http://schemas.microsoft.com/office/powerpoint/2010/main" val="8027465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86044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7.  </a:t>
            </a:r>
            <a:r>
              <a:rPr lang="el-GR" sz="2000" b="1" dirty="0" smtClean="0">
                <a:latin typeface="Candara" panose="020E0502030303020204" pitchFamily="34" charset="0"/>
              </a:rPr>
              <a:t>Βιομάζα</a:t>
            </a:r>
            <a:r>
              <a:rPr lang="de-DE" sz="2000" b="1" dirty="0" smtClean="0">
                <a:latin typeface="Candara" panose="020E0502030303020204" pitchFamily="34" charset="0"/>
              </a:rPr>
              <a:t> – </a:t>
            </a:r>
            <a:r>
              <a:rPr lang="el-GR" sz="2000" b="1" dirty="0" smtClean="0">
                <a:latin typeface="Candara" panose="020E0502030303020204" pitchFamily="34" charset="0"/>
              </a:rPr>
              <a:t>Βιομάζα </a:t>
            </a:r>
            <a:r>
              <a:rPr lang="el-GR" sz="2000" b="1" dirty="0" smtClean="0">
                <a:solidFill>
                  <a:schemeClr val="bg1"/>
                </a:solidFill>
                <a:latin typeface="Candara" panose="020E0502030303020204" pitchFamily="34" charset="0"/>
              </a:rPr>
              <a:t>για</a:t>
            </a:r>
            <a:r>
              <a:rPr lang="de-DE" sz="2000" b="1" dirty="0" smtClean="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060" y="2099296"/>
            <a:ext cx="7400000" cy="3895238"/>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Tree>
    <p:extLst>
      <p:ext uri="{BB962C8B-B14F-4D97-AF65-F5344CB8AC3E}">
        <p14:creationId xmlns:p14="http://schemas.microsoft.com/office/powerpoint/2010/main" val="16485816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0" y="2206906"/>
            <a:ext cx="4696506" cy="3600986"/>
          </a:xfrm>
          <a:prstGeom prst="rect">
            <a:avLst/>
          </a:prstGeom>
          <a:noFill/>
        </p:spPr>
        <p:txBody>
          <a:bodyPr wrap="square" rtlCol="0">
            <a:spAutoFit/>
          </a:bodyPr>
          <a:lstStyle/>
          <a:p>
            <a:pPr algn="just"/>
            <a:r>
              <a:rPr lang="el-GR" b="1" dirty="0" smtClean="0"/>
              <a:t>Βιομάζα</a:t>
            </a:r>
            <a:r>
              <a:rPr lang="en-US" sz="1400" dirty="0" smtClean="0"/>
              <a:t> </a:t>
            </a:r>
            <a:r>
              <a:rPr lang="el-GR" sz="1400" dirty="0" smtClean="0"/>
              <a:t>ονομάζεται το υλικό που προέρχεται από ζωντανούς ή νεκρούς οργανισμούς (είτε φυτά είτε ζώα) και τα υποπροϊόντα τους. Ο όρος δεν περιλαμβάνει το πετρέλαιο, το κάρβουνο και άλλα απολιθωμένα υπολείμματα οργανισμών. </a:t>
            </a:r>
            <a:endParaRPr lang="en-US" sz="1400" dirty="0" smtClean="0"/>
          </a:p>
          <a:p>
            <a:pPr algn="just"/>
            <a:endParaRPr lang="en-US" sz="1400" dirty="0"/>
          </a:p>
          <a:p>
            <a:pPr algn="just"/>
            <a:r>
              <a:rPr lang="el-GR" sz="1400" dirty="0" smtClean="0"/>
              <a:t>Στον τομέα της ενέργειας, ο όρος βιομάζα μπορεί να αναφέρεται και σε καλλιέργειες, απόβλητα και άλλα βιολογικά υλικά που χρησιμοποιούνται ως υποκατάστατα ορυκτών καυσίμων. </a:t>
            </a:r>
          </a:p>
          <a:p>
            <a:pPr algn="just"/>
            <a:endParaRPr lang="en-US" sz="1400" dirty="0"/>
          </a:p>
          <a:p>
            <a:pPr algn="just"/>
            <a:r>
              <a:rPr lang="el-GR" sz="1400" dirty="0" smtClean="0"/>
              <a:t>Η βιομάζα απορροφά διοξείδιο του άνθρακα όσο αναπτύσσεται και το απελευθερώνει στην ατμόσφαιρα κατά την παραγωγή ενέργειας. Έτσι, δημιουργείται ένας ουδέτερος κύκλος αναφορικά με το διοξείδιο του άνθρακα, που δεν αυξάνει την συγκέντρωση αερίων θερμοκηπίου στην ατμόσφαιρα. </a:t>
            </a:r>
            <a:endParaRPr lang="en-GB" sz="1400" dirty="0"/>
          </a:p>
        </p:txBody>
      </p:sp>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0" y="1556792"/>
            <a:ext cx="802838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pic>
        <p:nvPicPr>
          <p:cNvPr id="15"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6506" y="2192663"/>
            <a:ext cx="4266069" cy="38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8281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156950"/>
            <a:ext cx="4786209" cy="3970318"/>
          </a:xfrm>
          <a:prstGeom prst="rect">
            <a:avLst/>
          </a:prstGeom>
          <a:noFill/>
        </p:spPr>
        <p:txBody>
          <a:bodyPr wrap="square" rtlCol="0">
            <a:spAutoFit/>
          </a:bodyPr>
          <a:lstStyle/>
          <a:p>
            <a:pPr algn="just"/>
            <a:r>
              <a:rPr lang="el-GR" sz="1400" b="1" dirty="0" smtClean="0"/>
              <a:t>Η βιομάζα </a:t>
            </a:r>
            <a:r>
              <a:rPr lang="el-GR" sz="1400" dirty="0" smtClean="0"/>
              <a:t>είναι μία ευέλικτη πηγή ενέργειας, που μπορεί να χρησιμοποιηθεί στην παραγωγή θερμότητας, ηλεκτρισμού, καυσίμων μεταφοράς, ενώ παράλληλα συντελεί στον μετριασμό των κλιματικών αλλαγών (</a:t>
            </a:r>
            <a:r>
              <a:rPr lang="en-US" sz="1400" dirty="0" smtClean="0"/>
              <a:t>climate change</a:t>
            </a:r>
            <a:r>
              <a:rPr lang="el-GR" sz="1400" dirty="0" smtClean="0"/>
              <a:t>)</a:t>
            </a:r>
            <a:r>
              <a:rPr lang="en-US" sz="1400" dirty="0" smtClean="0"/>
              <a:t>. </a:t>
            </a:r>
          </a:p>
          <a:p>
            <a:pPr algn="just"/>
            <a:endParaRPr lang="en-US" sz="1400" dirty="0"/>
          </a:p>
          <a:p>
            <a:pPr algn="just"/>
            <a:r>
              <a:rPr lang="el-GR" sz="1400" dirty="0" smtClean="0"/>
              <a:t>Η πρώτη ύλη για εγκαταστάσεις που χρησιμοποιούν βιομάζα μπορεί να περιλαμβάνει απόβλητα</a:t>
            </a:r>
            <a:r>
              <a:rPr lang="el-GR" sz="1400" dirty="0"/>
              <a:t> της </a:t>
            </a:r>
            <a:r>
              <a:rPr lang="el-GR" sz="1400" dirty="0" smtClean="0"/>
              <a:t>γεωργίας, </a:t>
            </a:r>
            <a:r>
              <a:rPr lang="el-GR" sz="1400" dirty="0"/>
              <a:t>της </a:t>
            </a:r>
            <a:r>
              <a:rPr lang="el-GR" sz="1400" dirty="0" smtClean="0"/>
              <a:t>δασοκομίας, </a:t>
            </a:r>
            <a:r>
              <a:rPr lang="el-GR" sz="1400" dirty="0"/>
              <a:t>της βιομηχανίας </a:t>
            </a:r>
            <a:r>
              <a:rPr lang="el-GR" sz="1400" dirty="0" smtClean="0"/>
              <a:t>τροφίμων, απόβλητα ξύλου, αστικά και βιομηχανικ</a:t>
            </a:r>
            <a:r>
              <a:rPr lang="el-GR" sz="1400" dirty="0"/>
              <a:t>ά</a:t>
            </a:r>
            <a:r>
              <a:rPr lang="el-GR" sz="1400" dirty="0" smtClean="0"/>
              <a:t> απόβλητα και βιομάζα που προέρχεται από υποβαθμισμένα εδάφη.</a:t>
            </a:r>
          </a:p>
          <a:p>
            <a:pPr algn="just"/>
            <a:endParaRPr lang="en-US" sz="1400" dirty="0"/>
          </a:p>
          <a:p>
            <a:pPr algn="just"/>
            <a:r>
              <a:rPr lang="el-GR" sz="1400" dirty="0" smtClean="0"/>
              <a:t>Πόροι βιομάζας υπάρχουν διαθέσιμοι σε αγροτικές και αστικές περιοχές όλων των χωρών.</a:t>
            </a:r>
            <a:r>
              <a:rPr lang="en-US" sz="1400" dirty="0" smtClean="0"/>
              <a:t> </a:t>
            </a:r>
            <a:r>
              <a:rPr lang="el-GR" sz="1400" dirty="0" smtClean="0"/>
              <a:t>Η βιομηχανία που στηρίζεται στην βιομάζα μπορεί να παρέχει έναν σεβαστό αριθμό θέσεων εργασίας και να συνδράμει στην εκ νέου ανάπτυξη της </a:t>
            </a:r>
            <a:r>
              <a:rPr lang="el-GR" sz="1400" dirty="0"/>
              <a:t>βιομάζας μέσω βιώσιμων πρακτικών διαχείρισης </a:t>
            </a:r>
            <a:r>
              <a:rPr lang="el-GR" sz="1400" dirty="0" smtClean="0"/>
              <a:t>του εδάφους.</a:t>
            </a:r>
            <a:endParaRPr lang="en-US" sz="1400" dirty="0"/>
          </a:p>
          <a:p>
            <a:pPr algn="just"/>
            <a:endParaRPr lang="en-US" sz="1400" dirty="0"/>
          </a:p>
          <a:p>
            <a:pPr algn="just"/>
            <a:endParaRPr lang="en-GB" sz="1400" dirty="0"/>
          </a:p>
        </p:txBody>
      </p:sp>
      <p:pic>
        <p:nvPicPr>
          <p:cNvPr id="23" name="Imagem 22"/>
          <p:cNvPicPr>
            <a:picLocks noChangeAspect="1"/>
          </p:cNvPicPr>
          <p:nvPr/>
        </p:nvPicPr>
        <p:blipFill rotWithShape="1">
          <a:blip r:embed="rId5" cstate="print">
            <a:extLst>
              <a:ext uri="{28A0092B-C50C-407E-A947-70E740481C1C}">
                <a14:useLocalDpi xmlns:a14="http://schemas.microsoft.com/office/drawing/2010/main" val="0"/>
              </a:ext>
            </a:extLst>
          </a:blip>
          <a:srcRect t="867" b="3364"/>
          <a:stretch/>
        </p:blipFill>
        <p:spPr>
          <a:xfrm>
            <a:off x="4786209" y="2780929"/>
            <a:ext cx="4140564" cy="2664296"/>
          </a:xfrm>
          <a:prstGeom prst="rect">
            <a:avLst/>
          </a:prstGeom>
        </p:spPr>
      </p:pic>
      <p:sp>
        <p:nvSpPr>
          <p:cNvPr id="13" name="Rechteck 19"/>
          <p:cNvSpPr/>
          <p:nvPr/>
        </p:nvSpPr>
        <p:spPr>
          <a:xfrm>
            <a:off x="0" y="1052736"/>
            <a:ext cx="63001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1" y="1556792"/>
            <a:ext cx="758252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στα </a:t>
            </a:r>
            <a:r>
              <a:rPr lang="el-GR" sz="2000" b="1" dirty="0">
                <a:latin typeface="Candara" panose="020E0502030303020204" pitchFamily="34" charset="0"/>
              </a:rPr>
              <a:t>κτήρια </a:t>
            </a:r>
            <a:endParaRPr lang="de-DE" sz="2000" b="1" dirty="0">
              <a:latin typeface="Candara" panose="020E0502030303020204" pitchFamily="34" charset="0"/>
            </a:endParaRPr>
          </a:p>
        </p:txBody>
      </p:sp>
    </p:spTree>
    <p:extLst>
      <p:ext uri="{BB962C8B-B14F-4D97-AF65-F5344CB8AC3E}">
        <p14:creationId xmlns:p14="http://schemas.microsoft.com/office/powerpoint/2010/main" val="895051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3" name="Rechteck 19"/>
          <p:cNvSpPr/>
          <p:nvPr/>
        </p:nvSpPr>
        <p:spPr>
          <a:xfrm>
            <a:off x="0" y="1628800"/>
            <a:ext cx="390866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a:latin typeface="Candara" panose="020E0502030303020204" pitchFamily="34" charset="0"/>
              </a:rPr>
              <a:t>Παραδείγματα</a:t>
            </a:r>
            <a:r>
              <a:rPr lang="de-DE" sz="2000" b="1" dirty="0" smtClean="0">
                <a:latin typeface="Candara" panose="020E0502030303020204" pitchFamily="34" charset="0"/>
              </a:rPr>
              <a:t> – </a:t>
            </a:r>
            <a:r>
              <a:rPr lang="el-GR" sz="1600" b="1" dirty="0" smtClean="0">
                <a:latin typeface="Candara" panose="020E0502030303020204" pitchFamily="34" charset="0"/>
              </a:rPr>
              <a:t>ΑΠΕ σε κτήρια</a:t>
            </a:r>
            <a:endParaRPr lang="de-DE" sz="2000" b="1" dirty="0">
              <a:latin typeface="Candara" panose="020E0502030303020204" pitchFamily="34" charset="0"/>
            </a:endParaRPr>
          </a:p>
        </p:txBody>
      </p:sp>
      <p:grpSp>
        <p:nvGrpSpPr>
          <p:cNvPr id="11" name="Grupo 10"/>
          <p:cNvGrpSpPr/>
          <p:nvPr/>
        </p:nvGrpSpPr>
        <p:grpSpPr>
          <a:xfrm>
            <a:off x="467544" y="2162379"/>
            <a:ext cx="1089425" cy="645158"/>
            <a:chOff x="481525" y="2924944"/>
            <a:chExt cx="1210155" cy="792088"/>
          </a:xfrm>
        </p:grpSpPr>
        <p:sp>
          <p:nvSpPr>
            <p:cNvPr id="5" name="Retângulo arredondado 4"/>
            <p:cNvSpPr/>
            <p:nvPr/>
          </p:nvSpPr>
          <p:spPr>
            <a:xfrm>
              <a:off x="481525" y="2924944"/>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CaixaDeTexto 6"/>
            <p:cNvSpPr txBox="1"/>
            <p:nvPr/>
          </p:nvSpPr>
          <p:spPr>
            <a:xfrm>
              <a:off x="546542" y="3153478"/>
              <a:ext cx="1080119" cy="340083"/>
            </a:xfrm>
            <a:prstGeom prst="rect">
              <a:avLst/>
            </a:prstGeom>
            <a:noFill/>
          </p:spPr>
          <p:txBody>
            <a:bodyPr wrap="square" rtlCol="0">
              <a:spAutoFit/>
            </a:bodyPr>
            <a:lstStyle/>
            <a:p>
              <a:pPr algn="ctr"/>
              <a:r>
                <a:rPr lang="el-GR" sz="1200" dirty="0" smtClean="0">
                  <a:solidFill>
                    <a:schemeClr val="bg1"/>
                  </a:solidFill>
                </a:rPr>
                <a:t>Γεωθερμία</a:t>
              </a:r>
              <a:endParaRPr lang="en-GB" sz="1200" dirty="0">
                <a:solidFill>
                  <a:schemeClr val="bg1"/>
                </a:solidFill>
              </a:endParaRPr>
            </a:p>
          </p:txBody>
        </p:sp>
      </p:grpSp>
      <p:grpSp>
        <p:nvGrpSpPr>
          <p:cNvPr id="10" name="Grupo 9"/>
          <p:cNvGrpSpPr/>
          <p:nvPr/>
        </p:nvGrpSpPr>
        <p:grpSpPr>
          <a:xfrm>
            <a:off x="478129" y="2885649"/>
            <a:ext cx="1087825" cy="672938"/>
            <a:chOff x="481525" y="4185084"/>
            <a:chExt cx="1210155" cy="792088"/>
          </a:xfrm>
        </p:grpSpPr>
        <p:sp>
          <p:nvSpPr>
            <p:cNvPr id="14" name="Retângulo arredondado 13"/>
            <p:cNvSpPr/>
            <p:nvPr/>
          </p:nvSpPr>
          <p:spPr>
            <a:xfrm>
              <a:off x="481525" y="4185084"/>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CaixaDeTexto 14"/>
            <p:cNvSpPr txBox="1"/>
            <p:nvPr/>
          </p:nvSpPr>
          <p:spPr>
            <a:xfrm>
              <a:off x="546541" y="4296544"/>
              <a:ext cx="1080120" cy="543407"/>
            </a:xfrm>
            <a:prstGeom prst="rect">
              <a:avLst/>
            </a:prstGeom>
            <a:noFill/>
          </p:spPr>
          <p:txBody>
            <a:bodyPr wrap="square" rtlCol="0">
              <a:spAutoFit/>
            </a:bodyPr>
            <a:lstStyle/>
            <a:p>
              <a:pPr algn="ctr"/>
              <a:r>
                <a:rPr lang="el-GR" sz="1200" dirty="0">
                  <a:solidFill>
                    <a:schemeClr val="bg1"/>
                  </a:solidFill>
                </a:rPr>
                <a:t>Ηλιακή </a:t>
              </a:r>
              <a:r>
                <a:rPr lang="el-GR" sz="1200" dirty="0" smtClean="0">
                  <a:solidFill>
                    <a:schemeClr val="bg1"/>
                  </a:solidFill>
                </a:rPr>
                <a:t>ενέργεια</a:t>
              </a:r>
              <a:endParaRPr lang="en-GB" sz="1200" dirty="0">
                <a:solidFill>
                  <a:schemeClr val="bg1"/>
                </a:solidFill>
              </a:endParaRPr>
            </a:p>
          </p:txBody>
        </p:sp>
      </p:grpSp>
      <p:grpSp>
        <p:nvGrpSpPr>
          <p:cNvPr id="9" name="Grupo 8"/>
          <p:cNvGrpSpPr/>
          <p:nvPr/>
        </p:nvGrpSpPr>
        <p:grpSpPr>
          <a:xfrm>
            <a:off x="1956119" y="2798514"/>
            <a:ext cx="1008112" cy="664413"/>
            <a:chOff x="2411760" y="4244899"/>
            <a:chExt cx="1210155" cy="792088"/>
          </a:xfrm>
        </p:grpSpPr>
        <p:sp>
          <p:nvSpPr>
            <p:cNvPr id="16" name="Retângulo arredondado 15"/>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7" name="CaixaDeTexto 16"/>
            <p:cNvSpPr txBox="1"/>
            <p:nvPr/>
          </p:nvSpPr>
          <p:spPr>
            <a:xfrm>
              <a:off x="2436405" y="4468240"/>
              <a:ext cx="1180286" cy="330228"/>
            </a:xfrm>
            <a:prstGeom prst="rect">
              <a:avLst/>
            </a:prstGeom>
            <a:noFill/>
          </p:spPr>
          <p:txBody>
            <a:bodyPr wrap="square" rtlCol="0">
              <a:spAutoFit/>
            </a:bodyPr>
            <a:lstStyle/>
            <a:p>
              <a:pPr algn="ctr"/>
              <a:r>
                <a:rPr lang="el-GR" sz="1200" dirty="0" smtClean="0">
                  <a:solidFill>
                    <a:schemeClr val="bg1"/>
                  </a:solidFill>
                </a:rPr>
                <a:t>Ακτινοβολία</a:t>
              </a:r>
              <a:endParaRPr lang="en-GB" sz="1200" dirty="0">
                <a:solidFill>
                  <a:schemeClr val="bg1"/>
                </a:solidFill>
              </a:endParaRPr>
            </a:p>
          </p:txBody>
        </p:sp>
      </p:grpSp>
      <p:sp>
        <p:nvSpPr>
          <p:cNvPr id="18" name="Seta para a direita 17"/>
          <p:cNvSpPr/>
          <p:nvPr/>
        </p:nvSpPr>
        <p:spPr>
          <a:xfrm>
            <a:off x="1622867" y="3049112"/>
            <a:ext cx="288032"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eta para a direita 25"/>
          <p:cNvSpPr/>
          <p:nvPr/>
        </p:nvSpPr>
        <p:spPr>
          <a:xfrm>
            <a:off x="2543971" y="3593697"/>
            <a:ext cx="1277888"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upo 26"/>
          <p:cNvGrpSpPr/>
          <p:nvPr/>
        </p:nvGrpSpPr>
        <p:grpSpPr>
          <a:xfrm>
            <a:off x="3897276" y="3421174"/>
            <a:ext cx="1048196" cy="857521"/>
            <a:chOff x="2398472" y="4244899"/>
            <a:chExt cx="1223443" cy="792088"/>
          </a:xfrm>
        </p:grpSpPr>
        <p:sp>
          <p:nvSpPr>
            <p:cNvPr id="28" name="Retângulo arredondado 27"/>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9" name="CaixaDeTexto 28"/>
            <p:cNvSpPr txBox="1"/>
            <p:nvPr/>
          </p:nvSpPr>
          <p:spPr>
            <a:xfrm>
              <a:off x="2398472" y="4299697"/>
              <a:ext cx="1210156" cy="653871"/>
            </a:xfrm>
            <a:prstGeom prst="rect">
              <a:avLst/>
            </a:prstGeom>
            <a:noFill/>
          </p:spPr>
          <p:txBody>
            <a:bodyPr wrap="square" rtlCol="0">
              <a:spAutoFit/>
            </a:bodyPr>
            <a:lstStyle/>
            <a:p>
              <a:pPr algn="ctr"/>
              <a:r>
                <a:rPr lang="el-GR" sz="1000" dirty="0">
                  <a:solidFill>
                    <a:schemeClr val="bg1"/>
                  </a:solidFill>
                </a:rPr>
                <a:t>Θέρμανση </a:t>
              </a:r>
              <a:r>
                <a:rPr lang="el-GR" sz="1000" dirty="0" smtClean="0">
                  <a:solidFill>
                    <a:schemeClr val="bg1"/>
                  </a:solidFill>
                </a:rPr>
                <a:t>από την επιφάνεια </a:t>
              </a:r>
              <a:r>
                <a:rPr lang="el-GR" sz="1000" dirty="0">
                  <a:solidFill>
                    <a:schemeClr val="bg1"/>
                  </a:solidFill>
                </a:rPr>
                <a:t>της γης και της ατμόσφαιρας</a:t>
              </a:r>
              <a:endParaRPr lang="en-GB" sz="1000" dirty="0">
                <a:solidFill>
                  <a:schemeClr val="bg1"/>
                </a:solidFill>
              </a:endParaRPr>
            </a:p>
          </p:txBody>
        </p:sp>
      </p:grpSp>
      <p:sp>
        <p:nvSpPr>
          <p:cNvPr id="30" name="Seta para a direita 29"/>
          <p:cNvSpPr/>
          <p:nvPr/>
        </p:nvSpPr>
        <p:spPr>
          <a:xfrm>
            <a:off x="1622867" y="5719467"/>
            <a:ext cx="4064559"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upo 30"/>
          <p:cNvGrpSpPr/>
          <p:nvPr/>
        </p:nvGrpSpPr>
        <p:grpSpPr>
          <a:xfrm>
            <a:off x="5787343" y="5533981"/>
            <a:ext cx="1036616" cy="592900"/>
            <a:chOff x="2411760" y="4244899"/>
            <a:chExt cx="1210155" cy="792088"/>
          </a:xfrm>
        </p:grpSpPr>
        <p:sp>
          <p:nvSpPr>
            <p:cNvPr id="32" name="Retângulo arredondado 31"/>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4" name="CaixaDeTexto 33"/>
            <p:cNvSpPr txBox="1"/>
            <p:nvPr/>
          </p:nvSpPr>
          <p:spPr>
            <a:xfrm>
              <a:off x="2428354" y="4421965"/>
              <a:ext cx="1176968" cy="349499"/>
            </a:xfrm>
            <a:prstGeom prst="rect">
              <a:avLst/>
            </a:prstGeom>
            <a:noFill/>
          </p:spPr>
          <p:txBody>
            <a:bodyPr wrap="square" rtlCol="0">
              <a:spAutoFit/>
            </a:bodyPr>
            <a:lstStyle/>
            <a:p>
              <a:pPr algn="ctr"/>
              <a:r>
                <a:rPr lang="el-GR" sz="1100" dirty="0" smtClean="0">
                  <a:solidFill>
                    <a:schemeClr val="bg1"/>
                  </a:solidFill>
                </a:rPr>
                <a:t>Βιομάζα</a:t>
              </a:r>
              <a:endParaRPr lang="en-GB" sz="1100" dirty="0">
                <a:solidFill>
                  <a:schemeClr val="bg1"/>
                </a:solidFill>
              </a:endParaRPr>
            </a:p>
          </p:txBody>
        </p:sp>
      </p:grpSp>
      <p:sp>
        <p:nvSpPr>
          <p:cNvPr id="35" name="Retângulo 34"/>
          <p:cNvSpPr/>
          <p:nvPr/>
        </p:nvSpPr>
        <p:spPr>
          <a:xfrm>
            <a:off x="2392558" y="3516433"/>
            <a:ext cx="151412" cy="171276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eta para a direita 35"/>
          <p:cNvSpPr/>
          <p:nvPr/>
        </p:nvSpPr>
        <p:spPr>
          <a:xfrm>
            <a:off x="5050499" y="3654591"/>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upo 36"/>
          <p:cNvGrpSpPr/>
          <p:nvPr/>
        </p:nvGrpSpPr>
        <p:grpSpPr>
          <a:xfrm>
            <a:off x="5816622" y="3442031"/>
            <a:ext cx="1008112" cy="588020"/>
            <a:chOff x="2411760" y="4244899"/>
            <a:chExt cx="1210155" cy="792088"/>
          </a:xfrm>
        </p:grpSpPr>
        <p:sp>
          <p:nvSpPr>
            <p:cNvPr id="38" name="Retângulo arredondado 37"/>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9" name="CaixaDeTexto 38"/>
            <p:cNvSpPr txBox="1"/>
            <p:nvPr/>
          </p:nvSpPr>
          <p:spPr>
            <a:xfrm>
              <a:off x="2411760" y="4352640"/>
              <a:ext cx="1196489" cy="580423"/>
            </a:xfrm>
            <a:prstGeom prst="rect">
              <a:avLst/>
            </a:prstGeom>
            <a:noFill/>
          </p:spPr>
          <p:txBody>
            <a:bodyPr wrap="square" rtlCol="0">
              <a:spAutoFit/>
            </a:bodyPr>
            <a:lstStyle/>
            <a:p>
              <a:pPr algn="ctr"/>
              <a:r>
                <a:rPr lang="el-GR" sz="1100" dirty="0" smtClean="0">
                  <a:solidFill>
                    <a:schemeClr val="bg1"/>
                  </a:solidFill>
                </a:rPr>
                <a:t>Αντλίες θερμότητας</a:t>
              </a:r>
              <a:endParaRPr lang="en-GB" sz="1100" dirty="0">
                <a:solidFill>
                  <a:schemeClr val="bg1"/>
                </a:solidFill>
              </a:endParaRPr>
            </a:p>
          </p:txBody>
        </p:sp>
      </p:grpSp>
      <p:grpSp>
        <p:nvGrpSpPr>
          <p:cNvPr id="41" name="Grupo 40"/>
          <p:cNvGrpSpPr/>
          <p:nvPr/>
        </p:nvGrpSpPr>
        <p:grpSpPr>
          <a:xfrm>
            <a:off x="3908661" y="4344427"/>
            <a:ext cx="1036811" cy="651485"/>
            <a:chOff x="2411760" y="4244899"/>
            <a:chExt cx="1210155" cy="792088"/>
          </a:xfrm>
        </p:grpSpPr>
        <p:sp>
          <p:nvSpPr>
            <p:cNvPr id="42" name="Retângulo arredondado 41"/>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3" name="CaixaDeTexto 42"/>
            <p:cNvSpPr txBox="1"/>
            <p:nvPr/>
          </p:nvSpPr>
          <p:spPr>
            <a:xfrm>
              <a:off x="2484428" y="4467723"/>
              <a:ext cx="1080120" cy="336781"/>
            </a:xfrm>
            <a:prstGeom prst="rect">
              <a:avLst/>
            </a:prstGeom>
            <a:noFill/>
          </p:spPr>
          <p:txBody>
            <a:bodyPr wrap="square" rtlCol="0">
              <a:spAutoFit/>
            </a:bodyPr>
            <a:lstStyle/>
            <a:p>
              <a:pPr algn="ctr"/>
              <a:r>
                <a:rPr lang="el-GR" sz="1200" dirty="0" smtClean="0">
                  <a:solidFill>
                    <a:schemeClr val="bg1"/>
                  </a:solidFill>
                </a:rPr>
                <a:t>Άνεμος</a:t>
              </a:r>
              <a:endParaRPr lang="en-GB" sz="1200" dirty="0">
                <a:solidFill>
                  <a:schemeClr val="bg1"/>
                </a:solidFill>
              </a:endParaRPr>
            </a:p>
          </p:txBody>
        </p:sp>
      </p:grpSp>
      <p:sp>
        <p:nvSpPr>
          <p:cNvPr id="44" name="Seta para a direita 43"/>
          <p:cNvSpPr/>
          <p:nvPr/>
        </p:nvSpPr>
        <p:spPr>
          <a:xfrm>
            <a:off x="5050496" y="4469728"/>
            <a:ext cx="636930"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upo 44"/>
          <p:cNvGrpSpPr/>
          <p:nvPr/>
        </p:nvGrpSpPr>
        <p:grpSpPr>
          <a:xfrm>
            <a:off x="5746711" y="4298233"/>
            <a:ext cx="1180137" cy="501822"/>
            <a:chOff x="2273145" y="4244899"/>
            <a:chExt cx="1492287" cy="792088"/>
          </a:xfrm>
        </p:grpSpPr>
        <p:sp>
          <p:nvSpPr>
            <p:cNvPr id="46" name="Retângulo arredondado 45"/>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7" name="CaixaDeTexto 46"/>
            <p:cNvSpPr txBox="1"/>
            <p:nvPr/>
          </p:nvSpPr>
          <p:spPr>
            <a:xfrm>
              <a:off x="2273145" y="4262492"/>
              <a:ext cx="1492287" cy="680122"/>
            </a:xfrm>
            <a:prstGeom prst="rect">
              <a:avLst/>
            </a:prstGeom>
            <a:noFill/>
          </p:spPr>
          <p:txBody>
            <a:bodyPr wrap="square" rtlCol="0">
              <a:spAutoFit/>
            </a:bodyPr>
            <a:lstStyle/>
            <a:p>
              <a:pPr algn="ctr"/>
              <a:r>
                <a:rPr lang="el-GR" sz="1100" dirty="0" smtClean="0">
                  <a:solidFill>
                    <a:schemeClr val="bg1"/>
                  </a:solidFill>
                </a:rPr>
                <a:t>Μικρές ανεμογεννήτριες</a:t>
              </a:r>
              <a:endParaRPr lang="en-GB" sz="1100" dirty="0">
                <a:solidFill>
                  <a:schemeClr val="bg1"/>
                </a:solidFill>
              </a:endParaRPr>
            </a:p>
          </p:txBody>
        </p:sp>
      </p:grpSp>
      <p:sp>
        <p:nvSpPr>
          <p:cNvPr id="48" name="Seta para a direita 47"/>
          <p:cNvSpPr/>
          <p:nvPr/>
        </p:nvSpPr>
        <p:spPr>
          <a:xfrm>
            <a:off x="3028829" y="3020424"/>
            <a:ext cx="265859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upo 48"/>
          <p:cNvGrpSpPr/>
          <p:nvPr/>
        </p:nvGrpSpPr>
        <p:grpSpPr>
          <a:xfrm>
            <a:off x="5737659" y="2820571"/>
            <a:ext cx="1135984" cy="550822"/>
            <a:chOff x="2355394" y="4244899"/>
            <a:chExt cx="1288788" cy="792088"/>
          </a:xfrm>
        </p:grpSpPr>
        <p:sp>
          <p:nvSpPr>
            <p:cNvPr id="50" name="Retângulo arredondado 49"/>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1" name="CaixaDeTexto 50"/>
            <p:cNvSpPr txBox="1"/>
            <p:nvPr/>
          </p:nvSpPr>
          <p:spPr>
            <a:xfrm>
              <a:off x="2355394" y="4427871"/>
              <a:ext cx="1288788" cy="376198"/>
            </a:xfrm>
            <a:prstGeom prst="rect">
              <a:avLst/>
            </a:prstGeom>
            <a:noFill/>
          </p:spPr>
          <p:txBody>
            <a:bodyPr wrap="square" rtlCol="0">
              <a:spAutoFit/>
            </a:bodyPr>
            <a:lstStyle/>
            <a:p>
              <a:pPr algn="ctr"/>
              <a:r>
                <a:rPr lang="el-GR" sz="1100" dirty="0" smtClean="0">
                  <a:solidFill>
                    <a:schemeClr val="bg1"/>
                  </a:solidFill>
                </a:rPr>
                <a:t>Φωτοβολταϊκά</a:t>
              </a:r>
              <a:endParaRPr lang="en-GB" sz="1100" dirty="0">
                <a:solidFill>
                  <a:schemeClr val="bg1"/>
                </a:solidFill>
              </a:endParaRPr>
            </a:p>
          </p:txBody>
        </p:sp>
      </p:grpSp>
      <p:sp>
        <p:nvSpPr>
          <p:cNvPr id="52" name="Seta para a direita 51"/>
          <p:cNvSpPr/>
          <p:nvPr/>
        </p:nvSpPr>
        <p:spPr>
          <a:xfrm>
            <a:off x="2392559" y="5090323"/>
            <a:ext cx="3294868"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Grupo 52"/>
          <p:cNvGrpSpPr/>
          <p:nvPr/>
        </p:nvGrpSpPr>
        <p:grpSpPr>
          <a:xfrm>
            <a:off x="5805162" y="4934522"/>
            <a:ext cx="1048854" cy="498876"/>
            <a:chOff x="2411760" y="4244899"/>
            <a:chExt cx="1210155" cy="792088"/>
          </a:xfrm>
        </p:grpSpPr>
        <p:sp>
          <p:nvSpPr>
            <p:cNvPr id="54" name="Retângulo arredondado 53"/>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5" name="CaixaDeTexto 54"/>
            <p:cNvSpPr txBox="1"/>
            <p:nvPr/>
          </p:nvSpPr>
          <p:spPr>
            <a:xfrm>
              <a:off x="2411760" y="4348399"/>
              <a:ext cx="1175476" cy="635273"/>
            </a:xfrm>
            <a:prstGeom prst="rect">
              <a:avLst/>
            </a:prstGeom>
            <a:noFill/>
          </p:spPr>
          <p:txBody>
            <a:bodyPr wrap="square" rtlCol="0">
              <a:spAutoFit/>
            </a:bodyPr>
            <a:lstStyle/>
            <a:p>
              <a:pPr algn="ctr"/>
              <a:r>
                <a:rPr lang="el-GR" sz="1000" dirty="0" smtClean="0">
                  <a:solidFill>
                    <a:schemeClr val="bg1"/>
                  </a:solidFill>
                </a:rPr>
                <a:t>Ηλιακοί συλλέκτες</a:t>
              </a:r>
              <a:endParaRPr lang="en-GB" sz="1000" dirty="0">
                <a:solidFill>
                  <a:schemeClr val="bg1"/>
                </a:solidFill>
              </a:endParaRPr>
            </a:p>
          </p:txBody>
        </p:sp>
      </p:grpSp>
      <p:grpSp>
        <p:nvGrpSpPr>
          <p:cNvPr id="56" name="Grupo 55"/>
          <p:cNvGrpSpPr/>
          <p:nvPr/>
        </p:nvGrpSpPr>
        <p:grpSpPr>
          <a:xfrm>
            <a:off x="5775826" y="2109974"/>
            <a:ext cx="1069727" cy="600165"/>
            <a:chOff x="481525" y="2883704"/>
            <a:chExt cx="1210155" cy="883297"/>
          </a:xfrm>
        </p:grpSpPr>
        <p:sp>
          <p:nvSpPr>
            <p:cNvPr id="57" name="Retângulo arredondado 56"/>
            <p:cNvSpPr/>
            <p:nvPr/>
          </p:nvSpPr>
          <p:spPr>
            <a:xfrm>
              <a:off x="481525" y="2924944"/>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8" name="CaixaDeTexto 57"/>
            <p:cNvSpPr txBox="1"/>
            <p:nvPr/>
          </p:nvSpPr>
          <p:spPr>
            <a:xfrm>
              <a:off x="540842" y="2883704"/>
              <a:ext cx="1080120" cy="883297"/>
            </a:xfrm>
            <a:prstGeom prst="rect">
              <a:avLst/>
            </a:prstGeom>
            <a:noFill/>
          </p:spPr>
          <p:txBody>
            <a:bodyPr wrap="square" rtlCol="0">
              <a:spAutoFit/>
            </a:bodyPr>
            <a:lstStyle/>
            <a:p>
              <a:pPr algn="ctr"/>
              <a:r>
                <a:rPr lang="el-GR" sz="1100" dirty="0" smtClean="0">
                  <a:solidFill>
                    <a:schemeClr val="bg1"/>
                  </a:solidFill>
                </a:rPr>
                <a:t>Γεωθερμία Θέρμανση-Ψύξη</a:t>
              </a:r>
              <a:endParaRPr lang="en-GB" sz="1100" dirty="0">
                <a:solidFill>
                  <a:schemeClr val="bg1"/>
                </a:solidFill>
              </a:endParaRPr>
            </a:p>
          </p:txBody>
        </p:sp>
      </p:grpSp>
      <p:sp>
        <p:nvSpPr>
          <p:cNvPr id="59" name="Seta para a direita 58"/>
          <p:cNvSpPr/>
          <p:nvPr/>
        </p:nvSpPr>
        <p:spPr>
          <a:xfrm>
            <a:off x="1645369" y="2352559"/>
            <a:ext cx="404205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Imagem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2854" y="2058707"/>
            <a:ext cx="1025291" cy="746103"/>
          </a:xfrm>
          <a:prstGeom prst="rect">
            <a:avLst/>
          </a:prstGeom>
        </p:spPr>
      </p:pic>
      <p:pic>
        <p:nvPicPr>
          <p:cNvPr id="60" name="Imagem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2692" y="2808045"/>
            <a:ext cx="640708" cy="575874"/>
          </a:xfrm>
          <a:prstGeom prst="rect">
            <a:avLst/>
          </a:prstGeom>
        </p:spPr>
      </p:pic>
      <p:pic>
        <p:nvPicPr>
          <p:cNvPr id="61" name="Imagem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2692" y="3429924"/>
            <a:ext cx="665923" cy="796657"/>
          </a:xfrm>
          <a:prstGeom prst="rect">
            <a:avLst/>
          </a:prstGeom>
        </p:spPr>
      </p:pic>
      <p:pic>
        <p:nvPicPr>
          <p:cNvPr id="62" name="Imagem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4623" y="4235130"/>
            <a:ext cx="550041" cy="616565"/>
          </a:xfrm>
          <a:prstGeom prst="rect">
            <a:avLst/>
          </a:prstGeom>
        </p:spPr>
      </p:pic>
      <p:pic>
        <p:nvPicPr>
          <p:cNvPr id="63" name="Imagem 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85786" y="4894127"/>
            <a:ext cx="759444" cy="617594"/>
          </a:xfrm>
          <a:prstGeom prst="rect">
            <a:avLst/>
          </a:prstGeom>
        </p:spPr>
      </p:pic>
      <p:pic>
        <p:nvPicPr>
          <p:cNvPr id="1024" name="Imagem 10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72480" y="5511721"/>
            <a:ext cx="620920" cy="615160"/>
          </a:xfrm>
          <a:prstGeom prst="rect">
            <a:avLst/>
          </a:prstGeom>
        </p:spPr>
      </p:pic>
      <p:sp>
        <p:nvSpPr>
          <p:cNvPr id="67" name="Seta para a direita 66"/>
          <p:cNvSpPr/>
          <p:nvPr/>
        </p:nvSpPr>
        <p:spPr>
          <a:xfrm>
            <a:off x="6952606" y="2330771"/>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Seta para a direita 67"/>
          <p:cNvSpPr/>
          <p:nvPr/>
        </p:nvSpPr>
        <p:spPr>
          <a:xfrm>
            <a:off x="6952606" y="2994605"/>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Seta para a direita 68"/>
          <p:cNvSpPr/>
          <p:nvPr/>
        </p:nvSpPr>
        <p:spPr>
          <a:xfrm>
            <a:off x="6969631" y="3592084"/>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Seta para a direita 69"/>
          <p:cNvSpPr/>
          <p:nvPr/>
        </p:nvSpPr>
        <p:spPr>
          <a:xfrm>
            <a:off x="6986066" y="4405470"/>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Seta para a direita 70"/>
          <p:cNvSpPr/>
          <p:nvPr/>
        </p:nvSpPr>
        <p:spPr>
          <a:xfrm>
            <a:off x="7001437" y="5109063"/>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Seta para a direita 71"/>
          <p:cNvSpPr/>
          <p:nvPr/>
        </p:nvSpPr>
        <p:spPr>
          <a:xfrm>
            <a:off x="7001436" y="5704823"/>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4" name="Grupo 73"/>
          <p:cNvGrpSpPr/>
          <p:nvPr/>
        </p:nvGrpSpPr>
        <p:grpSpPr>
          <a:xfrm>
            <a:off x="478129" y="5457864"/>
            <a:ext cx="1102039" cy="692349"/>
            <a:chOff x="481525" y="4185084"/>
            <a:chExt cx="1225967" cy="814936"/>
          </a:xfrm>
        </p:grpSpPr>
        <p:sp>
          <p:nvSpPr>
            <p:cNvPr id="75" name="Retângulo arredondado 74"/>
            <p:cNvSpPr/>
            <p:nvPr/>
          </p:nvSpPr>
          <p:spPr>
            <a:xfrm>
              <a:off x="481525" y="4185084"/>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6" name="CaixaDeTexto 75"/>
            <p:cNvSpPr txBox="1"/>
            <p:nvPr/>
          </p:nvSpPr>
          <p:spPr>
            <a:xfrm>
              <a:off x="524470" y="4239250"/>
              <a:ext cx="1183022" cy="760770"/>
            </a:xfrm>
            <a:prstGeom prst="rect">
              <a:avLst/>
            </a:prstGeom>
            <a:noFill/>
          </p:spPr>
          <p:txBody>
            <a:bodyPr wrap="square" rtlCol="0">
              <a:spAutoFit/>
            </a:bodyPr>
            <a:lstStyle/>
            <a:p>
              <a:pPr algn="ctr"/>
              <a:r>
                <a:rPr lang="el-GR" sz="1200" dirty="0" smtClean="0">
                  <a:solidFill>
                    <a:schemeClr val="bg1"/>
                  </a:solidFill>
                </a:rPr>
                <a:t>Φυτικά </a:t>
              </a:r>
              <a:r>
                <a:rPr lang="el-GR" sz="1200" dirty="0">
                  <a:solidFill>
                    <a:schemeClr val="bg1"/>
                  </a:solidFill>
                </a:rPr>
                <a:t>ή ζωικά υποπροϊόντα</a:t>
              </a:r>
              <a:endParaRPr lang="en-GB" sz="1200" dirty="0">
                <a:solidFill>
                  <a:schemeClr val="bg1"/>
                </a:solidFill>
              </a:endParaRPr>
            </a:p>
          </p:txBody>
        </p:sp>
      </p:grpSp>
      <p:sp>
        <p:nvSpPr>
          <p:cNvPr id="40" name="Seta para a direita 39"/>
          <p:cNvSpPr/>
          <p:nvPr/>
        </p:nvSpPr>
        <p:spPr>
          <a:xfrm>
            <a:off x="3525217" y="4520984"/>
            <a:ext cx="30338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tângulo 76"/>
          <p:cNvSpPr/>
          <p:nvPr/>
        </p:nvSpPr>
        <p:spPr>
          <a:xfrm>
            <a:off x="3392245" y="3982338"/>
            <a:ext cx="127627" cy="73428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Retângulo 1028"/>
          <p:cNvSpPr/>
          <p:nvPr/>
        </p:nvSpPr>
        <p:spPr>
          <a:xfrm>
            <a:off x="3402423" y="3978382"/>
            <a:ext cx="426182" cy="141761"/>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44817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0" y="1556792"/>
            <a:ext cx="79563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sp>
        <p:nvSpPr>
          <p:cNvPr id="4" name="CaixaDeTexto 3"/>
          <p:cNvSpPr txBox="1"/>
          <p:nvPr/>
        </p:nvSpPr>
        <p:spPr>
          <a:xfrm>
            <a:off x="0" y="2060848"/>
            <a:ext cx="9021256" cy="738664"/>
          </a:xfrm>
          <a:prstGeom prst="rect">
            <a:avLst/>
          </a:prstGeom>
          <a:noFill/>
        </p:spPr>
        <p:txBody>
          <a:bodyPr wrap="square" rtlCol="0">
            <a:spAutoFit/>
          </a:bodyPr>
          <a:lstStyle/>
          <a:p>
            <a:r>
              <a:rPr lang="el-GR" altLang="pt-PT" sz="1400" dirty="0" smtClean="0"/>
              <a:t>Η βιομάζα μπορεί να είναι στερεή, υγρή ή αέρια και να μετατραπεί σε διάφορες μορφές ενέργειας: θερμική, μηχανική και ηλεκτρική. </a:t>
            </a:r>
            <a:endParaRPr lang="pt-PT" altLang="pt-PT" sz="1400" dirty="0"/>
          </a:p>
          <a:p>
            <a:endParaRPr lang="en-GB" sz="1400" dirty="0"/>
          </a:p>
        </p:txBody>
      </p:sp>
      <p:pic>
        <p:nvPicPr>
          <p:cNvPr id="15" name="Picture 2" descr="http://www.fastonline.org/CD3WD_40/CD3WD/APPRTECH/S0749E/GIF/P2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7611" y="2538247"/>
            <a:ext cx="5721299" cy="362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9241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0580" y="2061290"/>
            <a:ext cx="6001580" cy="4185761"/>
          </a:xfrm>
          <a:prstGeom prst="rect">
            <a:avLst/>
          </a:prstGeom>
          <a:noFill/>
        </p:spPr>
        <p:txBody>
          <a:bodyPr wrap="square" rtlCol="0">
            <a:spAutoFit/>
          </a:bodyPr>
          <a:lstStyle/>
          <a:p>
            <a:pPr algn="just"/>
            <a:r>
              <a:rPr lang="el-GR" sz="1400" dirty="0" smtClean="0"/>
              <a:t>Η πιο συνήθης τεχνική για την παραγωγή θέρμανσης και ηλεκτρικής ενέργειας από την βιομάζα είναι η άμεση καύση. Η θερμική απόδοση που μπορεί να επιτευχθεί με την χρήση προηγμένης τεχνολογίας </a:t>
            </a:r>
            <a:r>
              <a:rPr lang="el-GR" sz="1400" dirty="0"/>
              <a:t>αεριοποίησης </a:t>
            </a:r>
            <a:r>
              <a:rPr lang="el-GR" sz="1400" dirty="0" smtClean="0"/>
              <a:t>είναι έως και 80 – 90 %, ενώ οι ατμοσφαιρικές εκπομπές είναι πολύ μειωμένες.</a:t>
            </a:r>
          </a:p>
          <a:p>
            <a:pPr algn="just"/>
            <a:endParaRPr lang="en-US" sz="1400" dirty="0"/>
          </a:p>
          <a:p>
            <a:pPr algn="just"/>
            <a:r>
              <a:rPr lang="el-GR" sz="1400" dirty="0" smtClean="0"/>
              <a:t>Συστήματα συμπαραγωγής ενέργειας – είτε είναι μικρής κλίμακας είτε σε μεγάλης κλίμακας, εγκαταστάσεις εντός δικτύου – είναι πολύ μεγαλύτερης απόδοσης από τα συστήματα που παρέχουν μόνο ηλεκτρισμό. </a:t>
            </a:r>
            <a:r>
              <a:rPr lang="el-GR" sz="1400" dirty="0"/>
              <a:t>Βιοχημικές διεργασίες, όπως η αναερόβια </a:t>
            </a:r>
            <a:r>
              <a:rPr lang="el-GR" sz="1400" dirty="0" smtClean="0"/>
              <a:t>διάσπαση σε χώρους </a:t>
            </a:r>
            <a:r>
              <a:rPr lang="el-GR" sz="1400" dirty="0"/>
              <a:t>υγειονομικής ταφής απορριμμάτων (</a:t>
            </a:r>
            <a:r>
              <a:rPr lang="el-GR" sz="1400" dirty="0" smtClean="0"/>
              <a:t>ΧΥΤΑ), μπορούν να παράγουν </a:t>
            </a:r>
            <a:r>
              <a:rPr lang="el-GR" sz="1400" dirty="0"/>
              <a:t>καθαρή ενέργεια με τη </a:t>
            </a:r>
            <a:r>
              <a:rPr lang="el-GR" sz="1400" dirty="0" smtClean="0"/>
              <a:t>μορφή </a:t>
            </a:r>
            <a:r>
              <a:rPr lang="el-GR" sz="1400" dirty="0"/>
              <a:t>βιοαερίου </a:t>
            </a:r>
            <a:r>
              <a:rPr lang="el-GR" sz="1400" dirty="0" smtClean="0"/>
              <a:t>και </a:t>
            </a:r>
            <a:r>
              <a:rPr lang="el-GR" sz="1400" dirty="0"/>
              <a:t>φυσικού </a:t>
            </a:r>
            <a:r>
              <a:rPr lang="el-GR" sz="1400" dirty="0" smtClean="0"/>
              <a:t>αερίου, που μπορεί να μετατραπεί σε θέρμανση και ηλεκτρισμό μέσω μιας μηχανής αερίου.</a:t>
            </a:r>
          </a:p>
          <a:p>
            <a:pPr algn="just"/>
            <a:endParaRPr lang="en-US" sz="1400" dirty="0"/>
          </a:p>
          <a:p>
            <a:pPr algn="just"/>
            <a:r>
              <a:rPr lang="el-GR" sz="1400" dirty="0" smtClean="0"/>
              <a:t>Τα συστήματα βιοενέργειας συντελούν ουσιαστικά στην μείωση των εκπομπών αερίων θερμοκηπίου, χάρη στην δυνατότητά τους να αντικαταστήσουν τα ορυκτά καύσιμα στον τομέα παραγωγής ενέργειας. Η βιομάζα μειώνει τις εκπομπές και ενισχύει την δέσμευση του διοξειδίου του άνθρακα, καθώς καλλιέργειες με μικρό κύκλο ζωής και δάση σε εγκαταλελειμμένες αγροτικές εκτάσεις συσσωρεύουν διοξείδιο του άνθρακα στο έδαφος. </a:t>
            </a:r>
            <a:endParaRPr lang="en-GB" sz="1400" dirty="0"/>
          </a:p>
        </p:txBody>
      </p:sp>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23" y="2106958"/>
            <a:ext cx="2722549" cy="3816033"/>
          </a:xfrm>
          <a:prstGeom prst="rect">
            <a:avLst/>
          </a:prstGeom>
        </p:spPr>
      </p:pic>
      <p:sp>
        <p:nvSpPr>
          <p:cNvPr id="14" name="Rechteck 19"/>
          <p:cNvSpPr/>
          <p:nvPr/>
        </p:nvSpPr>
        <p:spPr>
          <a:xfrm>
            <a:off x="-1" y="1052736"/>
            <a:ext cx="7552497"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5" name="Rechteck 19"/>
          <p:cNvSpPr/>
          <p:nvPr/>
        </p:nvSpPr>
        <p:spPr>
          <a:xfrm>
            <a:off x="0" y="1556792"/>
            <a:ext cx="83884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a:p>
            <a:endParaRPr lang="de-DE" sz="2000" b="1" dirty="0">
              <a:latin typeface="Candara" panose="020E0502030303020204" pitchFamily="34" charset="0"/>
            </a:endParaRPr>
          </a:p>
        </p:txBody>
      </p:sp>
    </p:spTree>
    <p:extLst>
      <p:ext uri="{BB962C8B-B14F-4D97-AF65-F5344CB8AC3E}">
        <p14:creationId xmlns:p14="http://schemas.microsoft.com/office/powerpoint/2010/main" val="11661241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3430" y="2772884"/>
            <a:ext cx="4777368" cy="3323987"/>
          </a:xfrm>
          <a:prstGeom prst="rect">
            <a:avLst/>
          </a:prstGeom>
          <a:noFill/>
        </p:spPr>
        <p:txBody>
          <a:bodyPr wrap="square" rtlCol="0">
            <a:spAutoFit/>
          </a:bodyPr>
          <a:lstStyle/>
          <a:p>
            <a:pPr marL="285750" indent="-285750">
              <a:buFont typeface="Arial" panose="020B0604020202020204" pitchFamily="34" charset="0"/>
              <a:buChar char="•"/>
            </a:pPr>
            <a:r>
              <a:rPr lang="el-GR" sz="1400" b="1" dirty="0" smtClean="0"/>
              <a:t>Υλικά δασοκομίας </a:t>
            </a:r>
            <a:r>
              <a:rPr lang="en-US" sz="1400" dirty="0" smtClean="0"/>
              <a:t>– </a:t>
            </a:r>
            <a:r>
              <a:rPr lang="el-GR" sz="1400" dirty="0" smtClean="0"/>
              <a:t>Απόβλητα υλοτομίας</a:t>
            </a:r>
            <a:r>
              <a:rPr lang="en-US" sz="1400" dirty="0" smtClean="0"/>
              <a:t>, </a:t>
            </a:r>
            <a:r>
              <a:rPr lang="el-GR" sz="1400" dirty="0" smtClean="0"/>
              <a:t>υπολείμματα αποψιλώσεων κτλ.</a:t>
            </a:r>
            <a:endParaRPr lang="en-US" sz="1400" dirty="0"/>
          </a:p>
          <a:p>
            <a:pPr marL="285750" indent="-285750">
              <a:buFont typeface="Arial" panose="020B0604020202020204" pitchFamily="34" charset="0"/>
              <a:buChar char="•"/>
            </a:pPr>
            <a:r>
              <a:rPr lang="el-GR" sz="1400" b="1" dirty="0" smtClean="0"/>
              <a:t>Καλλιέργεια σιτηρών και αμύλου </a:t>
            </a:r>
            <a:r>
              <a:rPr lang="en-US" sz="1400" dirty="0" smtClean="0"/>
              <a:t>– </a:t>
            </a:r>
            <a:r>
              <a:rPr lang="el-GR" sz="1400" dirty="0" smtClean="0"/>
              <a:t>ζαχαροκάλαμο, καλαμπόκι,</a:t>
            </a:r>
            <a:r>
              <a:rPr lang="en-US" sz="1400" dirty="0" smtClean="0"/>
              <a:t> </a:t>
            </a:r>
            <a:r>
              <a:rPr lang="el-GR" sz="1400" dirty="0" smtClean="0"/>
              <a:t>σιτάρι</a:t>
            </a:r>
            <a:r>
              <a:rPr lang="en-US" sz="1400" dirty="0" smtClean="0"/>
              <a:t>, </a:t>
            </a:r>
            <a:r>
              <a:rPr lang="el-GR" sz="1400" dirty="0" smtClean="0"/>
              <a:t>ζαχαρότευτλο,</a:t>
            </a:r>
            <a:r>
              <a:rPr lang="en-US" sz="1400" dirty="0" smtClean="0"/>
              <a:t> </a:t>
            </a:r>
            <a:r>
              <a:rPr lang="el-GR" sz="1400" dirty="0"/>
              <a:t>βιομηχανική </a:t>
            </a:r>
            <a:r>
              <a:rPr lang="el-GR" sz="1400" dirty="0" smtClean="0"/>
              <a:t>γλυκοπατάτα κ.α.</a:t>
            </a:r>
            <a:endParaRPr lang="en-US" sz="1400" dirty="0"/>
          </a:p>
          <a:p>
            <a:pPr marL="285750" indent="-285750">
              <a:buFont typeface="Arial" panose="020B0604020202020204" pitchFamily="34" charset="0"/>
              <a:buChar char="•"/>
            </a:pPr>
            <a:r>
              <a:rPr lang="el-GR" sz="1400" b="1" dirty="0" smtClean="0"/>
              <a:t>Γεωργικά απόβλητα</a:t>
            </a:r>
            <a:r>
              <a:rPr lang="en-US" sz="1400" dirty="0" smtClean="0"/>
              <a:t> </a:t>
            </a:r>
            <a:r>
              <a:rPr lang="en-US" sz="1400" dirty="0"/>
              <a:t>– </a:t>
            </a:r>
            <a:r>
              <a:rPr lang="el-GR" sz="1400" dirty="0" smtClean="0"/>
              <a:t>καλαμπόκι</a:t>
            </a:r>
            <a:r>
              <a:rPr lang="en-US" sz="1400" dirty="0" smtClean="0"/>
              <a:t>, </a:t>
            </a:r>
            <a:r>
              <a:rPr lang="el-GR" sz="1400" dirty="0" smtClean="0"/>
              <a:t>άχυρο σίτου</a:t>
            </a:r>
            <a:r>
              <a:rPr lang="en-US" sz="1400" dirty="0" smtClean="0"/>
              <a:t>, </a:t>
            </a:r>
            <a:r>
              <a:rPr lang="el-GR" sz="1400" dirty="0"/>
              <a:t>άχυρο ρυζιού</a:t>
            </a:r>
            <a:r>
              <a:rPr lang="en-US" sz="1400" dirty="0" smtClean="0"/>
              <a:t>, </a:t>
            </a:r>
            <a:r>
              <a:rPr lang="el-GR" sz="1400" dirty="0" smtClean="0"/>
              <a:t>κλαδιά οπωρώνα</a:t>
            </a:r>
            <a:r>
              <a:rPr lang="en-US" sz="1400" dirty="0" smtClean="0"/>
              <a:t> </a:t>
            </a:r>
            <a:r>
              <a:rPr lang="el-GR" sz="1400" dirty="0" smtClean="0"/>
              <a:t>κτλ</a:t>
            </a:r>
            <a:r>
              <a:rPr lang="en-US" sz="1400" dirty="0" smtClean="0"/>
              <a:t>.</a:t>
            </a:r>
            <a:endParaRPr lang="en-US" sz="1400" dirty="0"/>
          </a:p>
          <a:p>
            <a:pPr marL="285750" indent="-285750">
              <a:buFont typeface="Arial" panose="020B0604020202020204" pitchFamily="34" charset="0"/>
              <a:buChar char="•"/>
            </a:pPr>
            <a:r>
              <a:rPr lang="el-GR" sz="1400" b="1" dirty="0" smtClean="0"/>
              <a:t>Ατροφικά απόβλητα </a:t>
            </a:r>
            <a:r>
              <a:rPr lang="en-US" sz="1400" dirty="0" smtClean="0"/>
              <a:t>– </a:t>
            </a:r>
            <a:r>
              <a:rPr lang="el-GR" sz="1400" dirty="0" smtClean="0"/>
              <a:t>απόβλητα</a:t>
            </a:r>
            <a:r>
              <a:rPr lang="el-GR" sz="1400" dirty="0"/>
              <a:t> </a:t>
            </a:r>
            <a:r>
              <a:rPr lang="el-GR" sz="1400" dirty="0" smtClean="0"/>
              <a:t>από την επεξεργασία τροφίμων κτλ.</a:t>
            </a:r>
            <a:endParaRPr lang="en-US" sz="1400" dirty="0"/>
          </a:p>
          <a:p>
            <a:pPr marL="285750" indent="-285750">
              <a:buFont typeface="Arial" panose="020B0604020202020204" pitchFamily="34" charset="0"/>
              <a:buChar char="•"/>
            </a:pPr>
            <a:r>
              <a:rPr lang="el-GR" sz="1400" b="1" dirty="0" smtClean="0"/>
              <a:t>Ζωικά υποπροϊόντα </a:t>
            </a:r>
            <a:r>
              <a:rPr lang="en-US" sz="1400" dirty="0" smtClean="0"/>
              <a:t>– </a:t>
            </a:r>
            <a:r>
              <a:rPr lang="el-GR" sz="1400" dirty="0"/>
              <a:t>λ</a:t>
            </a:r>
            <a:r>
              <a:rPr lang="el-GR" sz="1400" dirty="0" smtClean="0"/>
              <a:t>ίπος</a:t>
            </a:r>
            <a:r>
              <a:rPr lang="en-US" sz="1400" dirty="0" smtClean="0"/>
              <a:t>, </a:t>
            </a:r>
            <a:r>
              <a:rPr lang="el-GR" sz="1400" dirty="0"/>
              <a:t>ιχθυέλαιο</a:t>
            </a:r>
            <a:r>
              <a:rPr lang="en-US" sz="1400" dirty="0" smtClean="0"/>
              <a:t>, </a:t>
            </a:r>
            <a:r>
              <a:rPr lang="el-GR" sz="1400" dirty="0" smtClean="0"/>
              <a:t>κοπριά</a:t>
            </a:r>
            <a:r>
              <a:rPr lang="el-GR" sz="1400" dirty="0"/>
              <a:t> </a:t>
            </a:r>
            <a:r>
              <a:rPr lang="el-GR" sz="1400" dirty="0" smtClean="0"/>
              <a:t>κτλ</a:t>
            </a:r>
            <a:r>
              <a:rPr lang="en-US" sz="1400" dirty="0" smtClean="0"/>
              <a:t>.</a:t>
            </a:r>
            <a:endParaRPr lang="en-US" sz="1400" dirty="0"/>
          </a:p>
          <a:p>
            <a:pPr marL="285750" indent="-285750">
              <a:buFont typeface="Arial" panose="020B0604020202020204" pitchFamily="34" charset="0"/>
              <a:buChar char="•"/>
            </a:pPr>
            <a:r>
              <a:rPr lang="el-GR" sz="1400" b="1" dirty="0"/>
              <a:t>Ενεργειακές </a:t>
            </a:r>
            <a:r>
              <a:rPr lang="el-GR" sz="1400" b="1" dirty="0" smtClean="0"/>
              <a:t>καλλιέργειες </a:t>
            </a:r>
            <a:r>
              <a:rPr lang="en-US" sz="1400" dirty="0" smtClean="0"/>
              <a:t>– </a:t>
            </a:r>
            <a:r>
              <a:rPr lang="el-GR" sz="1400" dirty="0" err="1"/>
              <a:t>μίσχανθος</a:t>
            </a:r>
            <a:r>
              <a:rPr lang="en-US" sz="1400" dirty="0" smtClean="0"/>
              <a:t>, </a:t>
            </a:r>
            <a:r>
              <a:rPr lang="el-GR" sz="1400" dirty="0"/>
              <a:t>υβριδική λεύκα</a:t>
            </a:r>
            <a:r>
              <a:rPr lang="en-US" sz="1400" dirty="0" smtClean="0"/>
              <a:t>, </a:t>
            </a:r>
            <a:r>
              <a:rPr lang="el-GR" sz="1400" dirty="0"/>
              <a:t>ιτιά</a:t>
            </a:r>
            <a:r>
              <a:rPr lang="en-US" sz="1400" dirty="0" smtClean="0"/>
              <a:t>, </a:t>
            </a:r>
            <a:r>
              <a:rPr lang="el-GR" sz="1400" dirty="0" smtClean="0"/>
              <a:t>φύκια</a:t>
            </a:r>
            <a:r>
              <a:rPr lang="en-US" sz="1400" dirty="0" smtClean="0"/>
              <a:t> </a:t>
            </a:r>
            <a:r>
              <a:rPr lang="el-GR" sz="1400" dirty="0" smtClean="0"/>
              <a:t>κτλ</a:t>
            </a:r>
            <a:r>
              <a:rPr lang="en-US" sz="1400" dirty="0" smtClean="0"/>
              <a:t>.</a:t>
            </a:r>
            <a:endParaRPr lang="en-US" sz="1400" dirty="0"/>
          </a:p>
          <a:p>
            <a:pPr marL="285750" indent="-285750">
              <a:buFont typeface="Arial" panose="020B0604020202020204" pitchFamily="34" charset="0"/>
              <a:buChar char="•"/>
            </a:pPr>
            <a:r>
              <a:rPr lang="el-GR" sz="1400" b="1" dirty="0" smtClean="0"/>
              <a:t>Αστικά απόβλητα </a:t>
            </a:r>
            <a:r>
              <a:rPr lang="en-US" sz="1400" dirty="0" smtClean="0"/>
              <a:t>– </a:t>
            </a:r>
            <a:r>
              <a:rPr lang="el-GR" sz="1400" dirty="0" smtClean="0"/>
              <a:t>αστικά στερεά απόβλητα</a:t>
            </a:r>
            <a:r>
              <a:rPr lang="en-US" sz="1400" dirty="0" smtClean="0"/>
              <a:t>, </a:t>
            </a:r>
            <a:r>
              <a:rPr lang="el-GR" sz="1400" dirty="0" smtClean="0"/>
              <a:t>απόβλητα γκαζόν</a:t>
            </a:r>
            <a:r>
              <a:rPr lang="en-US" sz="1400" dirty="0" smtClean="0"/>
              <a:t>, </a:t>
            </a:r>
            <a:r>
              <a:rPr lang="el-GR" sz="1400" dirty="0"/>
              <a:t>επεξεργασία </a:t>
            </a:r>
            <a:r>
              <a:rPr lang="el-GR" sz="1400" dirty="0" smtClean="0"/>
              <a:t>λυμάτων</a:t>
            </a:r>
            <a:r>
              <a:rPr lang="en-US" sz="1400" dirty="0" smtClean="0"/>
              <a:t>, </a:t>
            </a:r>
            <a:r>
              <a:rPr lang="el-GR" sz="1400" dirty="0" smtClean="0"/>
              <a:t>αστικά απόβλητα ξύλου</a:t>
            </a:r>
            <a:r>
              <a:rPr lang="en-US" sz="1400" dirty="0" smtClean="0"/>
              <a:t>, </a:t>
            </a:r>
            <a:r>
              <a:rPr lang="el-GR" sz="1400" dirty="0" smtClean="0"/>
              <a:t>λίπος</a:t>
            </a:r>
            <a:r>
              <a:rPr lang="en-US" sz="1400" dirty="0" smtClean="0"/>
              <a:t>, </a:t>
            </a:r>
            <a:r>
              <a:rPr lang="el-GR" sz="1400" dirty="0" smtClean="0"/>
              <a:t>μαγειρικό λίπος</a:t>
            </a:r>
            <a:r>
              <a:rPr lang="en-US" sz="1400" dirty="0" smtClean="0"/>
              <a:t> </a:t>
            </a:r>
            <a:r>
              <a:rPr lang="el-GR" sz="1400" dirty="0" err="1" smtClean="0"/>
              <a:t>κτλ</a:t>
            </a:r>
            <a:r>
              <a:rPr lang="en-US" sz="1400" dirty="0" smtClean="0"/>
              <a:t>.</a:t>
            </a:r>
            <a:endParaRPr lang="en-US" sz="1400" dirty="0"/>
          </a:p>
        </p:txBody>
      </p:sp>
      <p:sp>
        <p:nvSpPr>
          <p:cNvPr id="4" name="CaixaDeTexto 3"/>
          <p:cNvSpPr txBox="1"/>
          <p:nvPr/>
        </p:nvSpPr>
        <p:spPr>
          <a:xfrm>
            <a:off x="6715" y="1988840"/>
            <a:ext cx="8497068" cy="523220"/>
          </a:xfrm>
          <a:prstGeom prst="rect">
            <a:avLst/>
          </a:prstGeom>
          <a:noFill/>
        </p:spPr>
        <p:txBody>
          <a:bodyPr wrap="square" rtlCol="0">
            <a:spAutoFit/>
          </a:bodyPr>
          <a:lstStyle/>
          <a:p>
            <a:r>
              <a:rPr lang="el-GR" sz="1400" dirty="0" smtClean="0"/>
              <a:t>Κάθε περιοχή έχει τις δικές της πρώτες ύλες βιομάζας που προέρχονται από αγροτικά, δασικά ή αστικά απόβλητα. Μερικές από τις πιο κοινές (ή/και πολλά υποσχόμενες) πρώτες ύλες είναι: </a:t>
            </a:r>
          </a:p>
        </p:txBody>
      </p:sp>
      <p:grpSp>
        <p:nvGrpSpPr>
          <p:cNvPr id="17" name="Grupo 16"/>
          <p:cNvGrpSpPr/>
          <p:nvPr/>
        </p:nvGrpSpPr>
        <p:grpSpPr>
          <a:xfrm>
            <a:off x="4790799" y="3050297"/>
            <a:ext cx="4176367" cy="2368443"/>
            <a:chOff x="4786209" y="2699477"/>
            <a:chExt cx="4176367" cy="2368443"/>
          </a:xfrm>
        </p:grpSpPr>
        <p:pic>
          <p:nvPicPr>
            <p:cNvPr id="19" name="Imagem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210" y="2699477"/>
              <a:ext cx="4176366" cy="1161571"/>
            </a:xfrm>
            <a:prstGeom prst="rect">
              <a:avLst/>
            </a:prstGeom>
          </p:spPr>
        </p:pic>
        <p:pic>
          <p:nvPicPr>
            <p:cNvPr id="20" name="Imagem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6209" y="3827794"/>
              <a:ext cx="4176366" cy="1240126"/>
            </a:xfrm>
            <a:prstGeom prst="rect">
              <a:avLst/>
            </a:prstGeom>
          </p:spPr>
        </p:pic>
      </p:grpSp>
      <p:sp>
        <p:nvSpPr>
          <p:cNvPr id="15"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6" name="Rechteck 19"/>
          <p:cNvSpPr/>
          <p:nvPr/>
        </p:nvSpPr>
        <p:spPr>
          <a:xfrm>
            <a:off x="0" y="1556792"/>
            <a:ext cx="83884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spTree>
    <p:extLst>
      <p:ext uri="{BB962C8B-B14F-4D97-AF65-F5344CB8AC3E}">
        <p14:creationId xmlns:p14="http://schemas.microsoft.com/office/powerpoint/2010/main" val="4649355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7713" y="2127138"/>
            <a:ext cx="8968445" cy="1877437"/>
          </a:xfrm>
          <a:prstGeom prst="rect">
            <a:avLst/>
          </a:prstGeom>
          <a:noFill/>
        </p:spPr>
        <p:txBody>
          <a:bodyPr wrap="square" rtlCol="0">
            <a:spAutoFit/>
          </a:bodyPr>
          <a:lstStyle/>
          <a:p>
            <a:r>
              <a:rPr lang="el-GR" b="1" dirty="0" smtClean="0"/>
              <a:t>Λειτουργία</a:t>
            </a:r>
            <a:r>
              <a:rPr lang="en-GB" b="1" dirty="0" smtClean="0"/>
              <a:t>:</a:t>
            </a:r>
          </a:p>
          <a:p>
            <a:r>
              <a:rPr lang="el-GR" sz="1400" dirty="0" smtClean="0"/>
              <a:t>Τα πιο συνηθισμένα συστήματα για χρήσεις συμπαραγωγής στα κτήρια είναι οι λέβητες βιομάζας. Μπορούν να χρησιμοποιηθούν για κεντρική ή τοπική θέρμανση και ζεστό νερό (όταν είναι συνδεδεμένα με σύστημα </a:t>
            </a:r>
            <a:r>
              <a:rPr lang="el-GR" sz="1400" dirty="0" err="1" smtClean="0"/>
              <a:t>αποθηκευσής</a:t>
            </a:r>
            <a:r>
              <a:rPr lang="el-GR" sz="1400" dirty="0" smtClean="0"/>
              <a:t>- δεξαμενή). Οι λέβητες βιομάζας μοιάζουν με τους λέβητες αερίου, θερμαίνοντας και τον χώρο και το νερό, όμως αντί να χρησιμοποιούν αέριο ή πετρέλαιο για να </a:t>
            </a:r>
            <a:r>
              <a:rPr lang="el-GR" sz="1400" dirty="0" err="1" smtClean="0"/>
              <a:t>παράξουν</a:t>
            </a:r>
            <a:r>
              <a:rPr lang="el-GR" sz="1400" dirty="0" smtClean="0"/>
              <a:t> θερμότητα, καίνε </a:t>
            </a:r>
            <a:r>
              <a:rPr lang="el-GR" sz="1400" dirty="0" err="1" smtClean="0"/>
              <a:t>πέλετ</a:t>
            </a:r>
            <a:r>
              <a:rPr lang="el-GR" sz="1400" dirty="0" smtClean="0"/>
              <a:t> ξύλου. </a:t>
            </a:r>
            <a:endParaRPr lang="en-US" sz="1400" dirty="0" smtClean="0"/>
          </a:p>
          <a:p>
            <a:endParaRPr lang="el-GR" sz="1400" dirty="0" smtClean="0"/>
          </a:p>
          <a:p>
            <a:r>
              <a:rPr lang="el-GR" sz="1400" dirty="0" smtClean="0"/>
              <a:t>Ο λέβητας βιομάζας λειτουργεί όπως και οι συμβατικοί λέβητες. Το καύσιμο καίγεται και παράγεται ενέργεια που στην συνέχεια χρησιμοποιείται για να θερμάνει το νερό. </a:t>
            </a:r>
            <a:endParaRPr lang="en-GB" b="1" dirty="0"/>
          </a:p>
        </p:txBody>
      </p:sp>
      <p:sp>
        <p:nvSpPr>
          <p:cNvPr id="14" name="Rechteck 19"/>
          <p:cNvSpPr/>
          <p:nvPr/>
        </p:nvSpPr>
        <p:spPr>
          <a:xfrm>
            <a:off x="0" y="1052736"/>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5" name="Rechteck 19"/>
          <p:cNvSpPr/>
          <p:nvPr/>
        </p:nvSpPr>
        <p:spPr>
          <a:xfrm>
            <a:off x="-1" y="1556792"/>
            <a:ext cx="7582525"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pic>
        <p:nvPicPr>
          <p:cNvPr id="1026" name="Picture 2" descr="http://www.treco.co.uk/images/made/img/product_landing/Fuel_Types_All_1600_550_70_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4301189"/>
            <a:ext cx="5473281" cy="188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7708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0" y="2112631"/>
            <a:ext cx="8940751" cy="1015663"/>
          </a:xfrm>
          <a:prstGeom prst="rect">
            <a:avLst/>
          </a:prstGeom>
          <a:noFill/>
        </p:spPr>
        <p:txBody>
          <a:bodyPr wrap="square" rtlCol="0">
            <a:spAutoFit/>
          </a:bodyPr>
          <a:lstStyle/>
          <a:p>
            <a:r>
              <a:rPr lang="el-GR" b="1" dirty="0" smtClean="0"/>
              <a:t>Απόδοση</a:t>
            </a:r>
            <a:r>
              <a:rPr lang="en-GB" b="1" dirty="0" smtClean="0"/>
              <a:t> </a:t>
            </a:r>
            <a:r>
              <a:rPr lang="en-GB" b="1" dirty="0"/>
              <a:t>– </a:t>
            </a:r>
            <a:r>
              <a:rPr lang="el-GR" b="1" dirty="0" smtClean="0"/>
              <a:t>Βιομάζα</a:t>
            </a:r>
            <a:r>
              <a:rPr lang="en-GB" b="1" dirty="0" smtClean="0"/>
              <a:t> Vs. </a:t>
            </a:r>
            <a:r>
              <a:rPr lang="el-GR" b="1" dirty="0" smtClean="0"/>
              <a:t>Συμβατικοί λέβητες</a:t>
            </a:r>
            <a:endParaRPr lang="en-GB" b="1" dirty="0"/>
          </a:p>
          <a:p>
            <a:endParaRPr lang="en-GB" sz="1400" b="1" dirty="0"/>
          </a:p>
          <a:p>
            <a:r>
              <a:rPr lang="el-GR" sz="1400" dirty="0" smtClean="0"/>
              <a:t>Οι λέβητες βιομάζας έχουν απόδοσης της τάξεως του </a:t>
            </a:r>
            <a:r>
              <a:rPr lang="en-GB" sz="1400" dirty="0" smtClean="0"/>
              <a:t>89 </a:t>
            </a:r>
            <a:r>
              <a:rPr lang="en-GB" sz="1400" dirty="0"/>
              <a:t>– 91</a:t>
            </a:r>
            <a:r>
              <a:rPr lang="en-GB" sz="1400" dirty="0" smtClean="0"/>
              <a:t>%, </a:t>
            </a:r>
            <a:r>
              <a:rPr lang="el-GR" sz="1400" dirty="0" smtClean="0"/>
              <a:t>ενώ οι καλύτεροι λέβητες αερίου έχουν απόδοση περίπου </a:t>
            </a:r>
            <a:r>
              <a:rPr lang="en-GB" sz="1400" dirty="0" smtClean="0"/>
              <a:t>88 </a:t>
            </a:r>
            <a:r>
              <a:rPr lang="en-GB" sz="1400" dirty="0"/>
              <a:t>– 91</a:t>
            </a:r>
            <a:r>
              <a:rPr lang="en-GB" sz="1400" dirty="0" smtClean="0"/>
              <a:t>% </a:t>
            </a:r>
            <a:r>
              <a:rPr lang="el-GR" sz="1400" dirty="0" smtClean="0"/>
              <a:t>, επομένως οι λέβητες βιομάζας είναι συγκρίσιμοι</a:t>
            </a:r>
            <a:r>
              <a:rPr lang="el-GR" sz="1400" dirty="0" smtClean="0">
                <a:solidFill>
                  <a:srgbClr val="FF0000"/>
                </a:solidFill>
              </a:rPr>
              <a:t> </a:t>
            </a:r>
            <a:r>
              <a:rPr lang="el-GR" sz="1400" dirty="0" smtClean="0"/>
              <a:t>με τους συμβατικούς λέβητες αερίου. </a:t>
            </a:r>
            <a:r>
              <a:rPr lang="en-GB" sz="1400" dirty="0" smtClean="0"/>
              <a:t> </a:t>
            </a:r>
            <a:endParaRPr lang="en-GB" sz="1400" dirty="0"/>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5" name="Rechteck 19"/>
          <p:cNvSpPr/>
          <p:nvPr/>
        </p:nvSpPr>
        <p:spPr>
          <a:xfrm>
            <a:off x="0" y="1556792"/>
            <a:ext cx="802838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pic>
        <p:nvPicPr>
          <p:cNvPr id="1026" name="Picture 2" descr="http://www.iddea.co.uk/wp-content/uploads/2014/06/Wood-Pellet-Biomass-Boil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3466219"/>
            <a:ext cx="3275695" cy="2456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7157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0" y="2021452"/>
            <a:ext cx="8962575" cy="1815882"/>
          </a:xfrm>
          <a:prstGeom prst="rect">
            <a:avLst/>
          </a:prstGeom>
          <a:noFill/>
        </p:spPr>
        <p:txBody>
          <a:bodyPr wrap="square" rtlCol="0">
            <a:spAutoFit/>
          </a:bodyPr>
          <a:lstStyle/>
          <a:p>
            <a:r>
              <a:rPr lang="el-GR" sz="1400" dirty="0" smtClean="0"/>
              <a:t>Το αυξανόμενο ενδιαφέρον για την βιομάζα και τα βιοκαύσιμα οφείλεται στα εξής οφέλη:</a:t>
            </a:r>
            <a:endParaRPr lang="en-US" sz="1400" dirty="0"/>
          </a:p>
          <a:p>
            <a:pPr marL="285750" indent="-285750">
              <a:buFont typeface="Arial" panose="020B0604020202020204" pitchFamily="34" charset="0"/>
              <a:buChar char="•"/>
            </a:pPr>
            <a:r>
              <a:rPr lang="el-GR" sz="1400" dirty="0" smtClean="0"/>
              <a:t>Πιθανή μείωση εκπομπών αερίων του θερμοκηπίου</a:t>
            </a:r>
            <a:endParaRPr lang="en-US" sz="1400" dirty="0"/>
          </a:p>
          <a:p>
            <a:pPr marL="285750" indent="-285750">
              <a:buFont typeface="Arial" panose="020B0604020202020204" pitchFamily="34" charset="0"/>
              <a:buChar char="•"/>
            </a:pPr>
            <a:r>
              <a:rPr lang="el-GR" sz="1400" dirty="0" smtClean="0"/>
              <a:t>Οφέλη ενεργειακής ασφάλειας</a:t>
            </a:r>
            <a:endParaRPr lang="en-US" sz="1400" dirty="0"/>
          </a:p>
          <a:p>
            <a:pPr marL="285750" indent="-285750">
              <a:buFont typeface="Arial" panose="020B0604020202020204" pitchFamily="34" charset="0"/>
              <a:buChar char="•"/>
            </a:pPr>
            <a:r>
              <a:rPr lang="el-GR" sz="1400" dirty="0" smtClean="0"/>
              <a:t>Αντικατάσταση των διαρκώς περιοριζόμενων πόρων πετρελαίου</a:t>
            </a:r>
            <a:endParaRPr lang="en-US" sz="1400" dirty="0"/>
          </a:p>
          <a:p>
            <a:pPr marL="285750" indent="-285750">
              <a:buFont typeface="Arial" panose="020B0604020202020204" pitchFamily="34" charset="0"/>
              <a:buChar char="•"/>
            </a:pPr>
            <a:r>
              <a:rPr lang="el-GR" sz="1400" dirty="0" smtClean="0"/>
              <a:t>Πιθανή επίδραση στον τομέα διαχείρισης αποβλήτων</a:t>
            </a:r>
            <a:endParaRPr lang="en-US" sz="1400" dirty="0"/>
          </a:p>
          <a:p>
            <a:pPr marL="285750" indent="-285750">
              <a:buFont typeface="Arial" panose="020B0604020202020204" pitchFamily="34" charset="0"/>
              <a:buChar char="•"/>
            </a:pPr>
            <a:r>
              <a:rPr lang="el-GR" sz="1400" dirty="0" smtClean="0"/>
              <a:t>Δυνατότητα να μετατραπεί ένας μεγάλος αριθμό αποβλήτων σε καθαρή ενέργεια</a:t>
            </a:r>
            <a:endParaRPr lang="en-US" sz="1400" dirty="0"/>
          </a:p>
          <a:p>
            <a:pPr marL="285750" indent="-285750">
              <a:buFont typeface="Arial" panose="020B0604020202020204" pitchFamily="34" charset="0"/>
              <a:buChar char="•"/>
            </a:pPr>
            <a:r>
              <a:rPr lang="el-GR" sz="1400" dirty="0"/>
              <a:t>Τεχνολογική </a:t>
            </a:r>
            <a:r>
              <a:rPr lang="el-GR" sz="1400" dirty="0" smtClean="0"/>
              <a:t>πρόοδος </a:t>
            </a:r>
            <a:r>
              <a:rPr lang="el-GR" sz="1400" dirty="0"/>
              <a:t>σε θερμικές και βιοχημικές διεργασίες για </a:t>
            </a:r>
            <a:r>
              <a:rPr lang="el-GR" sz="1400" dirty="0" smtClean="0"/>
              <a:t>την </a:t>
            </a:r>
            <a:r>
              <a:rPr lang="el-GR" sz="1400" dirty="0"/>
              <a:t>μετατροπή των αποβλήτων σε ενέργεια</a:t>
            </a:r>
            <a:r>
              <a:rPr lang="en-US" sz="1400" dirty="0" smtClean="0"/>
              <a:t>.</a:t>
            </a:r>
            <a:endParaRPr lang="en-US" sz="1400" dirty="0"/>
          </a:p>
          <a:p>
            <a:endParaRPr lang="en-GB" sz="1400" dirty="0"/>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656" y="3645025"/>
            <a:ext cx="5814432" cy="2525392"/>
          </a:xfrm>
          <a:prstGeom prst="rect">
            <a:avLst/>
          </a:prstGeom>
        </p:spPr>
      </p:pic>
      <p:sp>
        <p:nvSpPr>
          <p:cNvPr id="13" name="Rechteck 19"/>
          <p:cNvSpPr/>
          <p:nvPr/>
        </p:nvSpPr>
        <p:spPr>
          <a:xfrm>
            <a:off x="0" y="1052736"/>
            <a:ext cx="708466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78843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spTree>
    <p:extLst>
      <p:ext uri="{BB962C8B-B14F-4D97-AF65-F5344CB8AC3E}">
        <p14:creationId xmlns:p14="http://schemas.microsoft.com/office/powerpoint/2010/main" val="15751752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95536" y="2132856"/>
            <a:ext cx="5958420" cy="1815882"/>
          </a:xfrm>
          <a:prstGeom prst="rect">
            <a:avLst/>
          </a:prstGeom>
          <a:noFill/>
        </p:spPr>
        <p:txBody>
          <a:bodyPr wrap="square" rtlCol="0">
            <a:spAutoFit/>
          </a:bodyPr>
          <a:lstStyle/>
          <a:p>
            <a:r>
              <a:rPr lang="el-GR" sz="1400" b="1" dirty="0"/>
              <a:t>Εφαρμογές</a:t>
            </a:r>
            <a:r>
              <a:rPr lang="en-GB" sz="1400" b="1" dirty="0"/>
              <a:t>:</a:t>
            </a:r>
          </a:p>
          <a:p>
            <a:endParaRPr lang="en-GB" sz="1400" b="1" dirty="0"/>
          </a:p>
          <a:p>
            <a:pPr marL="285750" indent="-285750">
              <a:buFont typeface="Arial" panose="020B0604020202020204" pitchFamily="34" charset="0"/>
              <a:buChar char="•"/>
            </a:pPr>
            <a:r>
              <a:rPr lang="el-GR" sz="1400" dirty="0"/>
              <a:t>Θέρμανση και ΖΝΧ στα κτήρια </a:t>
            </a:r>
            <a:r>
              <a:rPr lang="en-GB" sz="1400" dirty="0"/>
              <a:t>(</a:t>
            </a:r>
            <a:r>
              <a:rPr lang="el-GR" sz="1400" dirty="0"/>
              <a:t>κατοικίες και κτήρια γραφείων</a:t>
            </a:r>
            <a:r>
              <a:rPr lang="en-GB" sz="1400" dirty="0"/>
              <a: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l-GR" sz="1400" dirty="0"/>
              <a:t>Τηλεθέρμανση </a:t>
            </a:r>
            <a:r>
              <a:rPr lang="en-GB" sz="1400" dirty="0"/>
              <a:t>(</a:t>
            </a:r>
            <a:r>
              <a:rPr lang="el-GR" sz="1400" dirty="0"/>
              <a:t>μεγάλα εργοστάσια βιομάζας</a:t>
            </a:r>
            <a:r>
              <a:rPr lang="en-GB" sz="1400" dirty="0"/>
              <a: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l-GR" sz="1400" dirty="0"/>
              <a:t>Βιομηχανία </a:t>
            </a:r>
            <a:endParaRPr lang="en-GB" sz="1400" dirty="0"/>
          </a:p>
          <a:p>
            <a:pPr marL="285750" indent="-285750">
              <a:buFont typeface="Arial" panose="020B0604020202020204" pitchFamily="34" charset="0"/>
              <a:buChar char="•"/>
            </a:pPr>
            <a:endParaRPr lang="en-GB" sz="1400" b="1" dirty="0"/>
          </a:p>
        </p:txBody>
      </p:sp>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3949022"/>
            <a:ext cx="3147366" cy="2088229"/>
          </a:xfrm>
          <a:prstGeom prst="rect">
            <a:avLst/>
          </a:prstGeom>
        </p:spPr>
      </p:pic>
      <p:pic>
        <p:nvPicPr>
          <p:cNvPr id="9" name="Image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7324" y="3943940"/>
            <a:ext cx="3882948" cy="2127924"/>
          </a:xfrm>
          <a:prstGeom prst="rect">
            <a:avLst/>
          </a:prstGeom>
        </p:spPr>
      </p:pic>
      <p:pic>
        <p:nvPicPr>
          <p:cNvPr id="10" name="Image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6423" y="3949022"/>
            <a:ext cx="1984310" cy="2083525"/>
          </a:xfrm>
          <a:prstGeom prst="rect">
            <a:avLst/>
          </a:prstGeom>
        </p:spPr>
      </p:pic>
      <p:sp>
        <p:nvSpPr>
          <p:cNvPr id="14" name="Rechteck 19"/>
          <p:cNvSpPr/>
          <p:nvPr/>
        </p:nvSpPr>
        <p:spPr>
          <a:xfrm>
            <a:off x="0" y="1052736"/>
            <a:ext cx="65162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5" name="Rechteck 19"/>
          <p:cNvSpPr/>
          <p:nvPr/>
        </p:nvSpPr>
        <p:spPr>
          <a:xfrm>
            <a:off x="0" y="1556792"/>
            <a:ext cx="802838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spTree>
    <p:extLst>
      <p:ext uri="{BB962C8B-B14F-4D97-AF65-F5344CB8AC3E}">
        <p14:creationId xmlns:p14="http://schemas.microsoft.com/office/powerpoint/2010/main" val="19788706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109970"/>
            <a:ext cx="8699213" cy="1600438"/>
          </a:xfrm>
          <a:prstGeom prst="rect">
            <a:avLst/>
          </a:prstGeom>
          <a:noFill/>
        </p:spPr>
        <p:txBody>
          <a:bodyPr wrap="square" rtlCol="0">
            <a:spAutoFit/>
          </a:bodyPr>
          <a:lstStyle/>
          <a:p>
            <a:r>
              <a:rPr lang="el-GR" sz="1400" b="1" dirty="0"/>
              <a:t>Περιορισμοί</a:t>
            </a:r>
            <a:r>
              <a:rPr lang="en-GB" sz="1400" b="1" dirty="0"/>
              <a:t>:</a:t>
            </a:r>
          </a:p>
          <a:p>
            <a:endParaRPr lang="en-GB" sz="1400" b="1" dirty="0"/>
          </a:p>
          <a:p>
            <a:pPr marL="285750" indent="-285750">
              <a:buFont typeface="Arial" panose="020B0604020202020204" pitchFamily="34" charset="0"/>
              <a:buChar char="•"/>
            </a:pPr>
            <a:r>
              <a:rPr lang="el-GR" sz="1400" dirty="0"/>
              <a:t>Απαιτείται συντήρηση - θα πρέπει να τροφοδοτείται με καύσιμο και να καθαρίζεται η τέφρα τακτικά</a:t>
            </a:r>
            <a:endParaRPr lang="en-US" sz="1400" dirty="0"/>
          </a:p>
          <a:p>
            <a:pPr marL="285750" indent="-285750">
              <a:buFont typeface="Arial" panose="020B0604020202020204" pitchFamily="34" charset="0"/>
              <a:buChar char="•"/>
            </a:pPr>
            <a:r>
              <a:rPr lang="el-GR" sz="1400" dirty="0"/>
              <a:t>Απαιτείται μεγαλύτερος χώρος εγκατάστασης, δεδομένου ότι οι μονάδες είναι μεγαλύτερες και το καύσιμο πρέπει να αποθηκεύεται κάπου κοντά στο λέβητα</a:t>
            </a:r>
            <a:endParaRPr lang="en-US" sz="1400" dirty="0"/>
          </a:p>
          <a:p>
            <a:pPr marL="285750" indent="-285750">
              <a:buFont typeface="Arial" panose="020B0604020202020204" pitchFamily="34" charset="0"/>
              <a:buChar char="•"/>
            </a:pPr>
            <a:r>
              <a:rPr lang="el-GR" sz="1400" dirty="0"/>
              <a:t>Η επένδυση είναι ακόμα υψηλή (πάνω από 5000€ για θέρμανση και ΖΝΧ για ένα σπίτι 3 δωματίων, ενώ ο λέβητας αερίου είναι αρκετά φθηνότερος και πιο καθαρός σχετικά με την αποθήκευση καυσίμου)</a:t>
            </a:r>
            <a:endParaRPr lang="en-GB" sz="1400" dirty="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3864" y="3852255"/>
            <a:ext cx="2611483" cy="2304765"/>
          </a:xfrm>
          <a:prstGeom prst="rect">
            <a:avLst/>
          </a:prstGeom>
        </p:spPr>
      </p:pic>
      <p:sp>
        <p:nvSpPr>
          <p:cNvPr id="13"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7. </a:t>
            </a:r>
            <a:r>
              <a:rPr lang="el-GR" sz="2000" b="1" dirty="0">
                <a:latin typeface="Candara" panose="020E0502030303020204" pitchFamily="34" charset="0"/>
              </a:rPr>
              <a:t>Βιομάζα</a:t>
            </a:r>
            <a:r>
              <a:rPr lang="de-DE" sz="2000" b="1" dirty="0">
                <a:latin typeface="Candara" panose="020E0502030303020204" pitchFamily="34" charset="0"/>
              </a:rPr>
              <a:t> – </a:t>
            </a:r>
            <a:r>
              <a:rPr lang="el-GR" sz="2000" b="1" dirty="0">
                <a:latin typeface="Candara" panose="020E0502030303020204" pitchFamily="34" charset="0"/>
              </a:rPr>
              <a:t>Βιομάζα </a:t>
            </a:r>
            <a:r>
              <a:rPr lang="el-GR" sz="2000" b="1" dirty="0">
                <a:solidFill>
                  <a:schemeClr val="bg1"/>
                </a:solidFill>
                <a:latin typeface="Candara" panose="020E0502030303020204" pitchFamily="34" charset="0"/>
              </a:rPr>
              <a:t>για</a:t>
            </a:r>
            <a:r>
              <a:rPr lang="de-DE" sz="2000" b="1" dirty="0">
                <a:solidFill>
                  <a:schemeClr val="bg1"/>
                </a:solidFill>
                <a:latin typeface="Candara" panose="020E0502030303020204" pitchFamily="34" charset="0"/>
              </a:rPr>
              <a:t> </a:t>
            </a:r>
            <a:r>
              <a:rPr lang="el-GR" sz="2000" b="1" dirty="0">
                <a:solidFill>
                  <a:schemeClr val="bg1"/>
                </a:solidFill>
                <a:latin typeface="Candara" panose="020E0502030303020204" pitchFamily="34" charset="0"/>
              </a:rPr>
              <a:t>τα συστήματα συμπαραγωγής </a:t>
            </a:r>
            <a:r>
              <a:rPr lang="el-GR" sz="2000" b="1" dirty="0">
                <a:latin typeface="Candara" panose="020E0502030303020204" pitchFamily="34" charset="0"/>
              </a:rPr>
              <a:t>στα κτήρια </a:t>
            </a:r>
            <a:endParaRPr lang="de-DE" sz="2000" b="1" dirty="0">
              <a:latin typeface="Candara" panose="020E0502030303020204" pitchFamily="34" charset="0"/>
            </a:endParaRPr>
          </a:p>
        </p:txBody>
      </p:sp>
    </p:spTree>
    <p:extLst>
      <p:ext uri="{BB962C8B-B14F-4D97-AF65-F5344CB8AC3E}">
        <p14:creationId xmlns:p14="http://schemas.microsoft.com/office/powerpoint/2010/main" val="34110305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latin typeface="Candara" panose="020E0502030303020204" pitchFamily="34" charset="0"/>
              </a:rPr>
              <a:t>8.   </a:t>
            </a:r>
            <a:r>
              <a:rPr lang="el-GR" sz="2000" b="1" dirty="0">
                <a:latin typeface="Candara" panose="020E0502030303020204" pitchFamily="34" charset="0"/>
              </a:rPr>
              <a:t>Συστήματα Αποθήκευσης</a:t>
            </a:r>
            <a:endParaRPr lang="de-DE" sz="2000" b="1" dirty="0">
              <a:latin typeface="Candara" panose="020E0502030303020204" pitchFamily="34" charset="0"/>
            </a:endParaRPr>
          </a:p>
          <a:p>
            <a:endParaRPr lang="de-DE" sz="2000" b="1" dirty="0">
              <a:latin typeface="Candara" panose="020E0502030303020204" pitchFamily="34" charset="0"/>
            </a:endParaRPr>
          </a:p>
        </p:txBody>
      </p:sp>
      <p:pic>
        <p:nvPicPr>
          <p:cNvPr id="3" name="Imagem 2"/>
          <p:cNvPicPr>
            <a:picLocks noChangeAspect="1"/>
          </p:cNvPicPr>
          <p:nvPr/>
        </p:nvPicPr>
        <p:blipFill rotWithShape="1">
          <a:blip r:embed="rId5" cstate="print">
            <a:extLst>
              <a:ext uri="{28A0092B-C50C-407E-A947-70E740481C1C}">
                <a14:useLocalDpi xmlns:a14="http://schemas.microsoft.com/office/drawing/2010/main" val="0"/>
              </a:ext>
            </a:extLst>
          </a:blip>
          <a:srcRect l="-253"/>
          <a:stretch/>
        </p:blipFill>
        <p:spPr>
          <a:xfrm>
            <a:off x="323529" y="2132855"/>
            <a:ext cx="2592288" cy="1722529"/>
          </a:xfrm>
          <a:prstGeom prst="rect">
            <a:avLst/>
          </a:prstGeom>
        </p:spPr>
      </p:pic>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371" y="2103533"/>
            <a:ext cx="1956694" cy="1824931"/>
          </a:xfrm>
          <a:prstGeom prst="rect">
            <a:avLst/>
          </a:prstGeom>
        </p:spPr>
      </p:pic>
      <p:pic>
        <p:nvPicPr>
          <p:cNvPr id="5" name="Imagem 4"/>
          <p:cNvPicPr>
            <a:picLocks noChangeAspect="1"/>
          </p:cNvPicPr>
          <p:nvPr/>
        </p:nvPicPr>
        <p:blipFill rotWithShape="1">
          <a:blip r:embed="rId7" cstate="print">
            <a:extLst>
              <a:ext uri="{28A0092B-C50C-407E-A947-70E740481C1C}">
                <a14:useLocalDpi xmlns:a14="http://schemas.microsoft.com/office/drawing/2010/main" val="0"/>
              </a:ext>
            </a:extLst>
          </a:blip>
          <a:srcRect t="1606" b="3745"/>
          <a:stretch/>
        </p:blipFill>
        <p:spPr>
          <a:xfrm>
            <a:off x="6012160" y="2132856"/>
            <a:ext cx="2909580" cy="1728192"/>
          </a:xfrm>
          <a:prstGeom prst="rect">
            <a:avLst/>
          </a:prstGeom>
        </p:spPr>
      </p:pic>
      <p:pic>
        <p:nvPicPr>
          <p:cNvPr id="7" name="Imagem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051" y="3937163"/>
            <a:ext cx="2225711" cy="2191731"/>
          </a:xfrm>
          <a:prstGeom prst="rect">
            <a:avLst/>
          </a:prstGeom>
        </p:spPr>
      </p:pic>
      <p:pic>
        <p:nvPicPr>
          <p:cNvPr id="9" name="Imagem 8"/>
          <p:cNvPicPr>
            <a:picLocks noChangeAspect="1"/>
          </p:cNvPicPr>
          <p:nvPr/>
        </p:nvPicPr>
        <p:blipFill rotWithShape="1">
          <a:blip r:embed="rId9" cstate="print">
            <a:extLst>
              <a:ext uri="{28A0092B-C50C-407E-A947-70E740481C1C}">
                <a14:useLocalDpi xmlns:a14="http://schemas.microsoft.com/office/drawing/2010/main" val="0"/>
              </a:ext>
            </a:extLst>
          </a:blip>
          <a:srcRect l="1759" r="1"/>
          <a:stretch/>
        </p:blipFill>
        <p:spPr>
          <a:xfrm>
            <a:off x="4283968" y="4096276"/>
            <a:ext cx="4020800" cy="1864575"/>
          </a:xfrm>
          <a:prstGeom prst="rect">
            <a:avLst/>
          </a:prstGeom>
        </p:spPr>
      </p:pic>
      <p:sp>
        <p:nvSpPr>
          <p:cNvPr id="15" name="Rechteck 19"/>
          <p:cNvSpPr/>
          <p:nvPr/>
        </p:nvSpPr>
        <p:spPr>
          <a:xfrm>
            <a:off x="-1" y="1052736"/>
            <a:ext cx="619122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32384446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24810" y="2276872"/>
            <a:ext cx="5465567" cy="3323987"/>
          </a:xfrm>
          <a:prstGeom prst="rect">
            <a:avLst/>
          </a:prstGeom>
          <a:noFill/>
        </p:spPr>
        <p:txBody>
          <a:bodyPr wrap="square" rtlCol="0">
            <a:spAutoFit/>
          </a:bodyPr>
          <a:lstStyle/>
          <a:p>
            <a:pPr algn="just"/>
            <a:r>
              <a:rPr lang="en-US" sz="1400" b="1" dirty="0"/>
              <a:t>Aquifer thermal energy storage</a:t>
            </a:r>
            <a:r>
              <a:rPr lang="en-US" sz="1400" dirty="0"/>
              <a:t> (ATES) </a:t>
            </a:r>
            <a:r>
              <a:rPr lang="el-GR" sz="1400" dirty="0" smtClean="0"/>
              <a:t>είναι ένα σύστημα αποθήκευσης και ανάκτησης θερμικής ενέργειας από το υπέδαφος.</a:t>
            </a:r>
            <a:r>
              <a:rPr lang="en-US" sz="1400" dirty="0" smtClean="0"/>
              <a:t> </a:t>
            </a:r>
            <a:r>
              <a:rPr lang="el-GR" sz="1400" dirty="0" smtClean="0"/>
              <a:t>Χρησιμοποιείται για σκοπούς θέρμανσης και ψύξης στα κτήρια. Η αποθήκευση και ανάκτηση της θερμικής ενέργειας γίνεται με την εξαγωγή ή εισαγωγή νερού σε υπόγειους υδροφόρους ορίζοντες, με την χρήση γεωτρήσεων.  </a:t>
            </a:r>
          </a:p>
          <a:p>
            <a:pPr algn="just"/>
            <a:endParaRPr lang="en-US" sz="1400" dirty="0"/>
          </a:p>
          <a:p>
            <a:pPr algn="just"/>
            <a:r>
              <a:rPr lang="el-GR" sz="1400" dirty="0" smtClean="0"/>
              <a:t>Τα συστήματα αυτά συνήθως λειτουργούν εποχιακά</a:t>
            </a:r>
            <a:r>
              <a:rPr lang="en-US" sz="1400" dirty="0" smtClean="0"/>
              <a:t>. </a:t>
            </a:r>
            <a:r>
              <a:rPr lang="el-GR" sz="1400" dirty="0" smtClean="0"/>
              <a:t>Το νερό που εξάγεται από τον υπόγειο υδροφόρο ορίζοντα </a:t>
            </a:r>
            <a:r>
              <a:rPr lang="el-GR" sz="1400" dirty="0"/>
              <a:t>το </a:t>
            </a:r>
            <a:r>
              <a:rPr lang="el-GR" sz="1400" dirty="0" smtClean="0"/>
              <a:t>καλοκαίρι χρησιμοποιείται για εφαρμογές ψύξης, καθώς μεταφέρει θερμότητα από το κτήριο στον υπόγειο υδροφόρο ορίζοντα μέσω ενός εναλλάκτη. Το θερμό νερό επιστρέφει στον </a:t>
            </a:r>
            <a:r>
              <a:rPr lang="el-GR" sz="1400" dirty="0"/>
              <a:t>υδροφόρο ορίζοντα ή </a:t>
            </a:r>
            <a:r>
              <a:rPr lang="el-GR" sz="1400" dirty="0" smtClean="0"/>
              <a:t>την γεώτρηση, δημιουργώντας έτσι χώρο αποθήκευσης. Κατά την διάρκεια του χειμώνα αντιστρέφεται η ροή και το αποθηκευμένο θερμό νερό εξάγεται και χρησιμοποιείται για θέρμανση. </a:t>
            </a:r>
            <a:r>
              <a:rPr lang="en-US" sz="1400" dirty="0" smtClean="0"/>
              <a:t> </a:t>
            </a:r>
            <a:r>
              <a:rPr lang="el-GR" sz="1400" dirty="0" smtClean="0"/>
              <a:t>Πολύ συχνά τα σύστημα αυτό συνδυάζεται με μία αντλία θερμότητας. </a:t>
            </a:r>
            <a:endParaRPr lang="en-GB" sz="1400" dirty="0"/>
          </a:p>
        </p:txBody>
      </p:sp>
      <p:pic>
        <p:nvPicPr>
          <p:cNvPr id="13" name="Imagem 12"/>
          <p:cNvPicPr>
            <a:picLocks noChangeAspect="1"/>
          </p:cNvPicPr>
          <p:nvPr/>
        </p:nvPicPr>
        <p:blipFill rotWithShape="1">
          <a:blip r:embed="rId5" cstate="print">
            <a:extLst>
              <a:ext uri="{28A0092B-C50C-407E-A947-70E740481C1C}">
                <a14:useLocalDpi xmlns:a14="http://schemas.microsoft.com/office/drawing/2010/main" val="0"/>
              </a:ext>
            </a:extLst>
          </a:blip>
          <a:srcRect t="878" b="529"/>
          <a:stretch/>
        </p:blipFill>
        <p:spPr>
          <a:xfrm>
            <a:off x="5652120" y="4365105"/>
            <a:ext cx="3116619" cy="1800200"/>
          </a:xfrm>
          <a:prstGeom prst="rect">
            <a:avLst/>
          </a:prstGeom>
        </p:spPr>
      </p:pic>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5" name="Rechteck 19"/>
          <p:cNvSpPr/>
          <p:nvPr/>
        </p:nvSpPr>
        <p:spPr>
          <a:xfrm>
            <a:off x="-1" y="1556791"/>
            <a:ext cx="9021257" cy="5040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smtClean="0">
                <a:latin typeface="Candara" panose="020E0502030303020204" pitchFamily="34" charset="0"/>
              </a:rPr>
              <a:t>8.1 </a:t>
            </a:r>
            <a:r>
              <a:rPr lang="el-GR" sz="1600" b="1" dirty="0">
                <a:latin typeface="Candara" panose="020E0502030303020204" pitchFamily="34" charset="0"/>
              </a:rPr>
              <a:t>Συστήματα </a:t>
            </a:r>
            <a:r>
              <a:rPr lang="el-GR" sz="1600" b="1" dirty="0" smtClean="0">
                <a:latin typeface="Candara" panose="020E0502030303020204" pitchFamily="34" charset="0"/>
              </a:rPr>
              <a:t>Αποθήκευσης </a:t>
            </a:r>
            <a:r>
              <a:rPr lang="de-DE" sz="2000" b="1" dirty="0" smtClean="0">
                <a:latin typeface="Candara" panose="020E0502030303020204" pitchFamily="34" charset="0"/>
              </a:rPr>
              <a:t>– </a:t>
            </a:r>
            <a:r>
              <a:rPr lang="de-DE" sz="1600" b="1" dirty="0" smtClean="0">
                <a:solidFill>
                  <a:schemeClr val="bg1"/>
                </a:solidFill>
                <a:latin typeface="Candara" panose="020E0502030303020204" pitchFamily="34" charset="0"/>
              </a:rPr>
              <a:t>Aquifer Thermal </a:t>
            </a:r>
            <a:r>
              <a:rPr lang="de-DE" sz="1600" b="1" dirty="0">
                <a:solidFill>
                  <a:schemeClr val="bg1"/>
                </a:solidFill>
                <a:latin typeface="Candara" panose="020E0502030303020204" pitchFamily="34" charset="0"/>
              </a:rPr>
              <a:t>Energy Storage and Borehole Thermal Energy Storage  </a:t>
            </a:r>
          </a:p>
        </p:txBody>
      </p:sp>
      <p:pic>
        <p:nvPicPr>
          <p:cNvPr id="16" name="Imagem 2"/>
          <p:cNvPicPr>
            <a:picLocks noChangeAspect="1"/>
          </p:cNvPicPr>
          <p:nvPr/>
        </p:nvPicPr>
        <p:blipFill rotWithShape="1">
          <a:blip r:embed="rId6" cstate="print">
            <a:extLst>
              <a:ext uri="{28A0092B-C50C-407E-A947-70E740481C1C}">
                <a14:useLocalDpi xmlns:a14="http://schemas.microsoft.com/office/drawing/2010/main" val="0"/>
              </a:ext>
            </a:extLst>
          </a:blip>
          <a:srcRect l="-253"/>
          <a:stretch/>
        </p:blipFill>
        <p:spPr>
          <a:xfrm>
            <a:off x="5624496" y="2163863"/>
            <a:ext cx="3024336" cy="2009617"/>
          </a:xfrm>
          <a:prstGeom prst="rect">
            <a:avLst/>
          </a:prstGeom>
        </p:spPr>
      </p:pic>
    </p:spTree>
    <p:extLst>
      <p:ext uri="{BB962C8B-B14F-4D97-AF65-F5344CB8AC3E}">
        <p14:creationId xmlns:p14="http://schemas.microsoft.com/office/powerpoint/2010/main" val="20054901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79388" y="2132856"/>
            <a:ext cx="5902315" cy="3139321"/>
          </a:xfrm>
          <a:prstGeom prst="rect">
            <a:avLst/>
          </a:prstGeom>
          <a:noFill/>
        </p:spPr>
        <p:txBody>
          <a:bodyPr wrap="square" rtlCol="0">
            <a:spAutoFit/>
          </a:bodyPr>
          <a:lstStyle/>
          <a:p>
            <a:pPr marL="342900" indent="-342900">
              <a:buAutoNum type="arabicPeriod"/>
            </a:pPr>
            <a:r>
              <a:rPr lang="el-GR" b="1" dirty="0" smtClean="0"/>
              <a:t>Ηλιακή ηλεκτρική ενέργεια </a:t>
            </a:r>
          </a:p>
          <a:p>
            <a:r>
              <a:rPr lang="el-GR" b="1" dirty="0"/>
              <a:t>	</a:t>
            </a:r>
            <a:r>
              <a:rPr lang="el-GR" b="1" dirty="0" smtClean="0"/>
              <a:t>Φωτοβολταϊκά Φ/β</a:t>
            </a:r>
            <a:endParaRPr lang="en-GB" dirty="0" smtClean="0"/>
          </a:p>
          <a:p>
            <a:pPr>
              <a:lnSpc>
                <a:spcPct val="150000"/>
              </a:lnSpc>
            </a:pPr>
            <a:r>
              <a:rPr lang="en-GB" dirty="0" smtClean="0"/>
              <a:t>	1.1 </a:t>
            </a:r>
            <a:r>
              <a:rPr lang="el-GR" dirty="0" smtClean="0"/>
              <a:t>Φ/β</a:t>
            </a:r>
            <a:r>
              <a:rPr lang="en-GB" dirty="0" smtClean="0"/>
              <a:t> </a:t>
            </a:r>
            <a:r>
              <a:rPr lang="el-GR" dirty="0" smtClean="0"/>
              <a:t>σε Στέγες/</a:t>
            </a:r>
            <a:r>
              <a:rPr lang="en-GB" dirty="0" smtClean="0"/>
              <a:t> </a:t>
            </a:r>
            <a:r>
              <a:rPr lang="el-GR" dirty="0"/>
              <a:t>ΠΡΟΣΟΨΕΙΣ</a:t>
            </a:r>
            <a:endParaRPr lang="en-GB" dirty="0" smtClean="0"/>
          </a:p>
          <a:p>
            <a:pPr>
              <a:lnSpc>
                <a:spcPct val="150000"/>
              </a:lnSpc>
            </a:pPr>
            <a:r>
              <a:rPr lang="en-GB" dirty="0" smtClean="0"/>
              <a:t>	1.2 </a:t>
            </a:r>
            <a:r>
              <a:rPr lang="el-GR" dirty="0" smtClean="0"/>
              <a:t>Φ/β</a:t>
            </a:r>
            <a:r>
              <a:rPr lang="en-GB" dirty="0" smtClean="0"/>
              <a:t> Shingles</a:t>
            </a:r>
          </a:p>
          <a:p>
            <a:pPr>
              <a:lnSpc>
                <a:spcPct val="150000"/>
              </a:lnSpc>
            </a:pPr>
            <a:r>
              <a:rPr lang="en-GB" dirty="0" smtClean="0"/>
              <a:t>	1.3 </a:t>
            </a:r>
            <a:r>
              <a:rPr lang="el-GR" dirty="0" smtClean="0"/>
              <a:t>Φ/β</a:t>
            </a:r>
            <a:r>
              <a:rPr lang="en-GB" dirty="0" smtClean="0"/>
              <a:t> </a:t>
            </a:r>
            <a:r>
              <a:rPr lang="el-GR" dirty="0" smtClean="0"/>
              <a:t>Γυαλί</a:t>
            </a:r>
            <a:endParaRPr lang="en-GB" dirty="0" smtClean="0"/>
          </a:p>
          <a:p>
            <a:endParaRPr lang="en-GB" dirty="0" smtClean="0"/>
          </a:p>
          <a:p>
            <a:r>
              <a:rPr lang="en-GB" dirty="0"/>
              <a:t>2. </a:t>
            </a:r>
            <a:r>
              <a:rPr lang="el-GR" b="1" dirty="0" smtClean="0"/>
              <a:t>Ηλιακή θερμική ενέργεια</a:t>
            </a:r>
            <a:endParaRPr lang="en-GB" dirty="0"/>
          </a:p>
          <a:p>
            <a:pPr>
              <a:lnSpc>
                <a:spcPct val="150000"/>
              </a:lnSpc>
            </a:pPr>
            <a:r>
              <a:rPr lang="en-GB" dirty="0"/>
              <a:t>	2.1 </a:t>
            </a:r>
            <a:r>
              <a:rPr lang="el-GR" dirty="0" smtClean="0"/>
              <a:t>Ηλιακοί Θερμοσίφωνες</a:t>
            </a:r>
            <a:endParaRPr lang="en-GB" dirty="0" smtClean="0"/>
          </a:p>
          <a:p>
            <a:pPr lvl="1"/>
            <a:endParaRPr lang="en-GB"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2132856"/>
            <a:ext cx="3806005" cy="3113436"/>
          </a:xfrm>
          <a:prstGeom prst="rect">
            <a:avLst/>
          </a:prstGeom>
        </p:spPr>
      </p:pic>
      <p:sp>
        <p:nvSpPr>
          <p:cNvPr id="7" name="CaixaDeTexto 6"/>
          <p:cNvSpPr txBox="1"/>
          <p:nvPr/>
        </p:nvSpPr>
        <p:spPr>
          <a:xfrm>
            <a:off x="4818818" y="5329802"/>
            <a:ext cx="3888432" cy="246221"/>
          </a:xfrm>
          <a:prstGeom prst="rect">
            <a:avLst/>
          </a:prstGeom>
          <a:noFill/>
        </p:spPr>
        <p:txBody>
          <a:bodyPr wrap="square" rtlCol="0">
            <a:spAutoFit/>
          </a:bodyPr>
          <a:lstStyle/>
          <a:p>
            <a:r>
              <a:rPr lang="en-GB" sz="1000" dirty="0" smtClean="0"/>
              <a:t>Source: Washington State Magazine</a:t>
            </a:r>
            <a:endParaRPr lang="en-GB" sz="1000" dirty="0"/>
          </a:p>
        </p:txBody>
      </p:sp>
      <p:sp>
        <p:nvSpPr>
          <p:cNvPr id="8"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3" name="Rechteck 19"/>
          <p:cNvSpPr/>
          <p:nvPr/>
        </p:nvSpPr>
        <p:spPr>
          <a:xfrm>
            <a:off x="0" y="1628800"/>
            <a:ext cx="1763688" cy="30319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b="1" dirty="0" smtClean="0">
                <a:latin typeface="Candara" panose="020E0502030303020204" pitchFamily="34" charset="0"/>
              </a:rPr>
              <a:t>Πηγές ενέργειας</a:t>
            </a:r>
            <a:endParaRPr lang="de-DE" b="1" dirty="0">
              <a:latin typeface="Candara" panose="020E0502030303020204" pitchFamily="34" charset="0"/>
            </a:endParaRPr>
          </a:p>
        </p:txBody>
      </p:sp>
    </p:spTree>
    <p:extLst>
      <p:ext uri="{BB962C8B-B14F-4D97-AF65-F5344CB8AC3E}">
        <p14:creationId xmlns:p14="http://schemas.microsoft.com/office/powerpoint/2010/main" val="1485195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624" y="1924923"/>
            <a:ext cx="6192688" cy="4250030"/>
          </a:xfrm>
          <a:prstGeom prst="rect">
            <a:avLst/>
          </a:prstGeom>
        </p:spPr>
      </p:pic>
      <p:sp>
        <p:nvSpPr>
          <p:cNvPr id="5" name="CaixaDeTexto 4"/>
          <p:cNvSpPr txBox="1"/>
          <p:nvPr/>
        </p:nvSpPr>
        <p:spPr>
          <a:xfrm>
            <a:off x="17624" y="2114667"/>
            <a:ext cx="3402248" cy="307777"/>
          </a:xfrm>
          <a:prstGeom prst="rect">
            <a:avLst/>
          </a:prstGeom>
          <a:noFill/>
        </p:spPr>
        <p:txBody>
          <a:bodyPr wrap="square" rtlCol="0">
            <a:spAutoFit/>
          </a:bodyPr>
          <a:lstStyle/>
          <a:p>
            <a:r>
              <a:rPr lang="el-GR" sz="1400" b="1" dirty="0" smtClean="0"/>
              <a:t>Τύποι υπόγειας αποθήκευσης θερμότητας</a:t>
            </a:r>
            <a:endParaRPr lang="en-GB" sz="1400" b="1" dirty="0"/>
          </a:p>
        </p:txBody>
      </p:sp>
      <p:sp>
        <p:nvSpPr>
          <p:cNvPr id="14"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5" name="Rechteck 19"/>
          <p:cNvSpPr/>
          <p:nvPr/>
        </p:nvSpPr>
        <p:spPr>
          <a:xfrm>
            <a:off x="17624" y="1484782"/>
            <a:ext cx="9003632" cy="5760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latin typeface="Candara" panose="020E0502030303020204" pitchFamily="34" charset="0"/>
              </a:rPr>
              <a:t>8.1 </a:t>
            </a:r>
            <a:r>
              <a:rPr lang="el-GR" sz="1600" b="1" dirty="0">
                <a:latin typeface="Candara" panose="020E0502030303020204" pitchFamily="34" charset="0"/>
              </a:rPr>
              <a:t>Συστήματα </a:t>
            </a:r>
            <a:r>
              <a:rPr lang="el-GR" sz="1600" b="1" dirty="0" smtClean="0">
                <a:latin typeface="Candara" panose="020E0502030303020204" pitchFamily="34" charset="0"/>
              </a:rPr>
              <a:t>Αποθήκευσης </a:t>
            </a:r>
            <a:r>
              <a:rPr lang="de-DE" sz="2000" b="1" dirty="0" smtClean="0">
                <a:solidFill>
                  <a:schemeClr val="bg1"/>
                </a:solidFill>
                <a:latin typeface="Candara" panose="020E0502030303020204" pitchFamily="34" charset="0"/>
              </a:rPr>
              <a:t>– </a:t>
            </a:r>
            <a:r>
              <a:rPr lang="de-DE" sz="1600" b="1" dirty="0" smtClean="0">
                <a:solidFill>
                  <a:schemeClr val="bg1"/>
                </a:solidFill>
                <a:latin typeface="Candara" panose="020E0502030303020204" pitchFamily="34" charset="0"/>
              </a:rPr>
              <a:t>Aquifer Thermal </a:t>
            </a:r>
            <a:r>
              <a:rPr lang="de-DE" sz="1600" b="1" dirty="0">
                <a:solidFill>
                  <a:schemeClr val="bg1"/>
                </a:solidFill>
                <a:latin typeface="Candara" panose="020E0502030303020204" pitchFamily="34" charset="0"/>
              </a:rPr>
              <a:t>Energy Storage and Borehole Thermal Energy Storage  </a:t>
            </a:r>
          </a:p>
        </p:txBody>
      </p:sp>
    </p:spTree>
    <p:extLst>
      <p:ext uri="{BB962C8B-B14F-4D97-AF65-F5344CB8AC3E}">
        <p14:creationId xmlns:p14="http://schemas.microsoft.com/office/powerpoint/2010/main" val="7671733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67045" y="2250482"/>
            <a:ext cx="8771344" cy="4308872"/>
          </a:xfrm>
          <a:prstGeom prst="rect">
            <a:avLst/>
          </a:prstGeom>
          <a:noFill/>
        </p:spPr>
        <p:txBody>
          <a:bodyPr wrap="square" rtlCol="0">
            <a:spAutoFit/>
          </a:bodyPr>
          <a:lstStyle/>
          <a:p>
            <a:pPr algn="just"/>
            <a:r>
              <a:rPr lang="el-GR" sz="1400" dirty="0" smtClean="0"/>
              <a:t>Τα συστήματα </a:t>
            </a:r>
            <a:r>
              <a:rPr lang="en-US" sz="1400" dirty="0" smtClean="0"/>
              <a:t>ATES </a:t>
            </a:r>
            <a:r>
              <a:rPr lang="el-GR" sz="1400" dirty="0" smtClean="0"/>
              <a:t>χρησιμοποιούν το υπέδαφος</a:t>
            </a:r>
            <a:r>
              <a:rPr lang="en-US" sz="1400" dirty="0" smtClean="0"/>
              <a:t> </a:t>
            </a:r>
            <a:r>
              <a:rPr lang="el-GR" sz="1400" dirty="0" smtClean="0"/>
              <a:t>ως προσωρινό αποθηκευτικό χώρο για να ανταποκριθούν στις διαφορετικές απαιτήσεις για θέρμανση και ψύξη ανάλογα με την εποχή. Πρόκειται για μία οικονομικά αποδοτική τεχνολογία που μπορεί να αντικαταστήσει παραδοσιακά συστήματα θέρμανσης και ψύξης που βασίζονται σε ορυκτά καύσιμα, μειώνοντας έτσι την πρωταρχική ενεργειακή κατανάλωση ενός κτηρίου και τις εκπομπές </a:t>
            </a:r>
            <a:r>
              <a:rPr lang="en-US" sz="1400" dirty="0" smtClean="0"/>
              <a:t>CO</a:t>
            </a:r>
            <a:r>
              <a:rPr lang="en-US" sz="1400" baseline="-25000" dirty="0" smtClean="0"/>
              <a:t>2</a:t>
            </a:r>
            <a:r>
              <a:rPr lang="en-US" sz="1400" dirty="0" smtClean="0"/>
              <a:t>.</a:t>
            </a:r>
          </a:p>
          <a:p>
            <a:pPr marL="285750" indent="-285750" algn="just">
              <a:buFont typeface="Arial" panose="020B0604020202020204" pitchFamily="34" charset="0"/>
              <a:buChar char="•"/>
            </a:pPr>
            <a:endParaRPr lang="en-GB" sz="1400" dirty="0"/>
          </a:p>
          <a:p>
            <a:pPr algn="just"/>
            <a:r>
              <a:rPr lang="el-GR" b="1" dirty="0" smtClean="0"/>
              <a:t>Λειτουργία </a:t>
            </a:r>
            <a:endParaRPr lang="en-GB" b="1" dirty="0" smtClean="0"/>
          </a:p>
          <a:p>
            <a:pPr algn="just"/>
            <a:r>
              <a:rPr lang="el-GR" sz="1400" dirty="0" smtClean="0"/>
              <a:t>Ένα σύστημα </a:t>
            </a:r>
            <a:r>
              <a:rPr lang="en-US" sz="1400" dirty="0" smtClean="0"/>
              <a:t>ATES </a:t>
            </a:r>
            <a:r>
              <a:rPr lang="el-GR" sz="1400" dirty="0" smtClean="0"/>
              <a:t>αποτελείται από δύο γεωτρήσεις</a:t>
            </a:r>
            <a:r>
              <a:rPr lang="en-US" sz="1400" dirty="0" smtClean="0"/>
              <a:t>. </a:t>
            </a:r>
            <a:r>
              <a:rPr lang="el-GR" sz="1400" dirty="0" smtClean="0"/>
              <a:t>Η μία χρησιμοποιείται για αποθήκευση θερμότητας και η άλλη για αποθήκευση ψύξης.</a:t>
            </a:r>
            <a:r>
              <a:rPr lang="en-US" sz="1400" dirty="0" smtClean="0"/>
              <a:t> </a:t>
            </a:r>
            <a:r>
              <a:rPr lang="el-GR" sz="1400" dirty="0" smtClean="0"/>
              <a:t>Επειδή και οι δύο γεωτρήσεις χρησιμοποιούνται και για εξαγωγή και για εισαγωγή, τα συστήματα αυτά λέγονται διπλής κατεύθυνσης</a:t>
            </a:r>
            <a:r>
              <a:rPr lang="en-US" sz="1400" dirty="0" smtClean="0"/>
              <a:t>. </a:t>
            </a:r>
            <a:r>
              <a:rPr lang="el-GR" sz="1400" dirty="0" smtClean="0"/>
              <a:t>Υπάρχουν επίσης συστήματα μονής κατεύθυνσης, που δεν αλλάζουν κατεύθυνση άντλησης, καθώς το νερό αρδεύεται πάντα στην φυσική θερμοκρασία του υπόγειου υδροφόρου ορίζοντα. Αν και αποθηκεύεται θερμική ενέργεια στο υπέδαφος, σε αυτές τις περιπτώσεις δεν θα γίνει ανάκτηση της αποθηκευμένης ενέργειας. </a:t>
            </a:r>
            <a:endParaRPr lang="en-US" sz="1400" dirty="0" smtClean="0"/>
          </a:p>
          <a:p>
            <a:pPr algn="just"/>
            <a:endParaRPr lang="en-US" sz="1400" dirty="0"/>
          </a:p>
          <a:p>
            <a:pPr algn="just"/>
            <a:r>
              <a:rPr lang="el-GR" sz="1400" dirty="0" smtClean="0"/>
              <a:t>Ένας άλλος τρόπος αποθήκευσης θερμικής ενέργειας γίνεται με την κυκλοφορία ενός υγρού μέσα σε </a:t>
            </a:r>
            <a:r>
              <a:rPr lang="el-GR" sz="1400" dirty="0" err="1" smtClean="0"/>
              <a:t>εναλλάκτη</a:t>
            </a:r>
            <a:r>
              <a:rPr lang="el-GR" sz="1400" dirty="0" smtClean="0"/>
              <a:t> θερμότητας που είναι θαμμένος στο έδαφος και αποτελείται από οριζόντιες ή κάθετες σωληνώσεις. Τα συστήματα αυτά δεν εξάγουν ούτε εισάγουν νερό, γι’ αυτό και ονομάζονται κλειστά συστήματα ή αλλιώς </a:t>
            </a:r>
            <a:r>
              <a:rPr lang="en-US" sz="1400" dirty="0" smtClean="0"/>
              <a:t>GSHP. </a:t>
            </a:r>
            <a:r>
              <a:rPr lang="el-GR" sz="1400" dirty="0" smtClean="0"/>
              <a:t>Μία άλλη εφαρμογή που εκμεταλλεύεται το υπέδαφος για την παραγωγή θερμικής ενέργειας είναι η γεωθερμία, που χρησιμοποιεί περιοχές του εδάφους σε μεγαλύτερο βάθος, όπου οι θερμοκρασίες είναι υψηλότερες. </a:t>
            </a:r>
            <a:endParaRPr lang="en-GB" sz="1400" b="1" dirty="0"/>
          </a:p>
          <a:p>
            <a:pPr algn="just"/>
            <a:endParaRPr lang="en-US" b="1" dirty="0"/>
          </a:p>
        </p:txBody>
      </p:sp>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4" name="Rechteck 19"/>
          <p:cNvSpPr/>
          <p:nvPr/>
        </p:nvSpPr>
        <p:spPr>
          <a:xfrm>
            <a:off x="-1" y="1556792"/>
            <a:ext cx="8748465"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solidFill>
                  <a:schemeClr val="bg1"/>
                </a:solidFill>
                <a:latin typeface="Candara" panose="020E0502030303020204" pitchFamily="34" charset="0"/>
              </a:rPr>
              <a:t>8</a:t>
            </a:r>
            <a:r>
              <a:rPr lang="de-DE" sz="1600" b="1" dirty="0" smtClean="0">
                <a:solidFill>
                  <a:schemeClr val="bg1"/>
                </a:solidFill>
                <a:latin typeface="Candara" panose="020E0502030303020204" pitchFamily="34" charset="0"/>
              </a:rPr>
              <a:t>.1  </a:t>
            </a:r>
            <a:r>
              <a:rPr lang="el-GR" sz="1600" b="1" dirty="0" smtClean="0">
                <a:solidFill>
                  <a:schemeClr val="bg1"/>
                </a:solidFill>
                <a:latin typeface="Candara" panose="020E0502030303020204" pitchFamily="34" charset="0"/>
              </a:rPr>
              <a:t>Συστήματα αποθήκευσης </a:t>
            </a:r>
            <a:r>
              <a:rPr lang="de-DE" sz="2000" b="1" dirty="0" smtClean="0">
                <a:solidFill>
                  <a:schemeClr val="bg1"/>
                </a:solidFill>
                <a:latin typeface="Candara" panose="020E0502030303020204" pitchFamily="34" charset="0"/>
              </a:rPr>
              <a:t>– </a:t>
            </a:r>
            <a:r>
              <a:rPr lang="de-DE" sz="1600" b="1" dirty="0" smtClean="0">
                <a:solidFill>
                  <a:schemeClr val="bg1"/>
                </a:solidFill>
                <a:latin typeface="Candara" panose="020E0502030303020204" pitchFamily="34" charset="0"/>
              </a:rPr>
              <a:t>Aquifer Thermal </a:t>
            </a:r>
            <a:r>
              <a:rPr lang="de-DE" sz="1600" b="1" dirty="0">
                <a:solidFill>
                  <a:schemeClr val="bg1"/>
                </a:solidFill>
                <a:latin typeface="Candara" panose="020E0502030303020204" pitchFamily="34" charset="0"/>
              </a:rPr>
              <a:t>Energy Storage and Borehole Thermal Energy Storage  </a:t>
            </a:r>
          </a:p>
        </p:txBody>
      </p:sp>
    </p:spTree>
    <p:extLst>
      <p:ext uri="{BB962C8B-B14F-4D97-AF65-F5344CB8AC3E}">
        <p14:creationId xmlns:p14="http://schemas.microsoft.com/office/powerpoint/2010/main" val="17606165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1" y="2244531"/>
            <a:ext cx="5148065" cy="3877985"/>
          </a:xfrm>
          <a:prstGeom prst="rect">
            <a:avLst/>
          </a:prstGeom>
          <a:noFill/>
        </p:spPr>
        <p:txBody>
          <a:bodyPr wrap="square" rtlCol="0">
            <a:spAutoFit/>
          </a:bodyPr>
          <a:lstStyle/>
          <a:p>
            <a:r>
              <a:rPr lang="el-GR" b="1" dirty="0" smtClean="0"/>
              <a:t>Απόδοση</a:t>
            </a:r>
            <a:endParaRPr lang="en-US" b="1" dirty="0" smtClean="0"/>
          </a:p>
          <a:p>
            <a:endParaRPr lang="en-US" b="1" dirty="0"/>
          </a:p>
          <a:p>
            <a:pPr algn="just"/>
            <a:r>
              <a:rPr lang="el-GR" sz="1400" dirty="0" smtClean="0"/>
              <a:t>Συγκριτικά με άλλες ανανεώσιμες τεχνολογίες θέρμανσης κτηρίων, το κόστος της επένδυσης για αυτά τα συστήματα είναι υψηλότερο. Όμως, η διαφορά στο κόστος μπορεί να αντισταθμιστεί από την εξοικονόμηση ενέργειας. Τα συστήματα αυτά μπορούν να εξοικονομήσουν ενέργεια της τάξεως του 50% και σε ορισμένες περιπτώσεις έως και 80%. Η απόδοση και η εξοικονόμηση ενέργειας στα συστήματα αυτά εξαρτώνται από τις διαφορές θερμοκρασίας. </a:t>
            </a:r>
          </a:p>
          <a:p>
            <a:pPr algn="just"/>
            <a:endParaRPr lang="en-US" sz="1400" dirty="0"/>
          </a:p>
          <a:p>
            <a:pPr algn="just"/>
            <a:r>
              <a:rPr lang="el-GR" sz="1400" dirty="0" smtClean="0"/>
              <a:t>Πηγές θερμότητας με θερμοκρασίες χαμηλότερες των </a:t>
            </a:r>
            <a:r>
              <a:rPr lang="en-US" sz="1400" dirty="0" smtClean="0"/>
              <a:t>40°C </a:t>
            </a:r>
            <a:r>
              <a:rPr lang="el-GR" sz="1400" dirty="0" smtClean="0"/>
              <a:t>συνήθως κάνουν χρήση αντλίας θερμότητας, καθώς χρειάζονται επιπλέον θερμότητα</a:t>
            </a:r>
            <a:r>
              <a:rPr lang="en-US" sz="1400" dirty="0" smtClean="0"/>
              <a:t>. </a:t>
            </a:r>
            <a:r>
              <a:rPr lang="el-GR" sz="1400" dirty="0" smtClean="0"/>
              <a:t>Αντιθέτως, πηγές θερμότητας με θερμοκρασίες άνω των </a:t>
            </a:r>
            <a:r>
              <a:rPr lang="en-US" sz="1400" dirty="0" smtClean="0"/>
              <a:t>40°C </a:t>
            </a:r>
            <a:r>
              <a:rPr lang="el-GR" sz="1400" dirty="0" smtClean="0"/>
              <a:t>δεν βασίζονται απαραίτητα σε αντλίες θερμότητας</a:t>
            </a:r>
            <a:r>
              <a:rPr lang="en-US" sz="1400" dirty="0" smtClean="0"/>
              <a:t>. </a:t>
            </a:r>
            <a:r>
              <a:rPr lang="el-GR" sz="1400" dirty="0" smtClean="0"/>
              <a:t>Επιπλέον, τα ανοιχτά συστήματα έχουν μεγαλύτερη ικανότητα μεταφοράς ενέργειας από τα κλειστά συστήματα και επομένως είναι πιο αποδοτικά. </a:t>
            </a:r>
            <a:endParaRPr lang="en-US" sz="1400"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5477" y="2853113"/>
            <a:ext cx="3658652" cy="2736127"/>
          </a:xfrm>
          <a:prstGeom prst="rect">
            <a:avLst/>
          </a:prstGeom>
        </p:spPr>
      </p:pic>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5" name="Rechteck 19"/>
          <p:cNvSpPr/>
          <p:nvPr/>
        </p:nvSpPr>
        <p:spPr>
          <a:xfrm>
            <a:off x="-1" y="1556792"/>
            <a:ext cx="8748465"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8</a:t>
            </a:r>
            <a:r>
              <a:rPr lang="de-DE" sz="2000" b="1" dirty="0" smtClean="0">
                <a:solidFill>
                  <a:schemeClr val="bg1"/>
                </a:solidFill>
                <a:latin typeface="Candara" panose="020E0502030303020204" pitchFamily="34" charset="0"/>
              </a:rPr>
              <a:t>.1 </a:t>
            </a:r>
            <a:r>
              <a:rPr lang="el-GR" sz="2000" b="1" dirty="0">
                <a:solidFill>
                  <a:schemeClr val="bg1"/>
                </a:solidFill>
                <a:latin typeface="Candara" panose="020E0502030303020204" pitchFamily="34" charset="0"/>
              </a:rPr>
              <a:t>Συστήματα αποθήκευσης </a:t>
            </a:r>
            <a:r>
              <a:rPr lang="de-DE" sz="2000" b="1" dirty="0" smtClean="0">
                <a:solidFill>
                  <a:schemeClr val="bg1"/>
                </a:solidFill>
                <a:latin typeface="Candara" panose="020E0502030303020204" pitchFamily="34" charset="0"/>
              </a:rPr>
              <a:t>– </a:t>
            </a:r>
            <a:r>
              <a:rPr lang="de-DE" sz="1600" b="1" dirty="0" smtClean="0">
                <a:solidFill>
                  <a:schemeClr val="bg1"/>
                </a:solidFill>
                <a:latin typeface="Candara" panose="020E0502030303020204" pitchFamily="34" charset="0"/>
              </a:rPr>
              <a:t>Aquifer Thermal </a:t>
            </a:r>
            <a:r>
              <a:rPr lang="de-DE" sz="1600" b="1" dirty="0">
                <a:solidFill>
                  <a:schemeClr val="bg1"/>
                </a:solidFill>
                <a:latin typeface="Candara" panose="020E0502030303020204" pitchFamily="34" charset="0"/>
              </a:rPr>
              <a:t>Energy Storage and Borehole Thermal Energy Storage  </a:t>
            </a:r>
          </a:p>
        </p:txBody>
      </p:sp>
    </p:spTree>
    <p:extLst>
      <p:ext uri="{BB962C8B-B14F-4D97-AF65-F5344CB8AC3E}">
        <p14:creationId xmlns:p14="http://schemas.microsoft.com/office/powerpoint/2010/main" val="26142480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1" y="2244531"/>
            <a:ext cx="4860033" cy="3877985"/>
          </a:xfrm>
          <a:prstGeom prst="rect">
            <a:avLst/>
          </a:prstGeom>
          <a:noFill/>
        </p:spPr>
        <p:txBody>
          <a:bodyPr wrap="square" rtlCol="0">
            <a:spAutoFit/>
          </a:bodyPr>
          <a:lstStyle/>
          <a:p>
            <a:r>
              <a:rPr lang="el-GR" b="1" dirty="0" smtClean="0"/>
              <a:t>Περιορισμοί</a:t>
            </a:r>
            <a:endParaRPr lang="en-US" b="1" dirty="0"/>
          </a:p>
          <a:p>
            <a:endParaRPr lang="en-US" b="1" dirty="0"/>
          </a:p>
          <a:p>
            <a:pPr marL="285750" indent="-285750" algn="just">
              <a:buFont typeface="Arial" panose="020B0604020202020204" pitchFamily="34" charset="0"/>
              <a:buChar char="•"/>
            </a:pPr>
            <a:r>
              <a:rPr lang="el-GR" sz="1400" dirty="0" smtClean="0"/>
              <a:t>Η διαθεσιμότητα κατάλληλου αποθηκευτικού χώρου σε γειτονικό υπέδαφος. </a:t>
            </a:r>
            <a:endParaRPr lang="en-US" sz="1400" dirty="0"/>
          </a:p>
          <a:p>
            <a:pPr marL="285750" indent="-285750" algn="just">
              <a:buFont typeface="Arial" panose="020B0604020202020204" pitchFamily="34" charset="0"/>
              <a:buChar char="•"/>
            </a:pPr>
            <a:r>
              <a:rPr lang="el-GR" sz="1400" dirty="0" smtClean="0"/>
              <a:t>Οι γεωλογικές και υδρολογικές συνθήκες της περιοχής. </a:t>
            </a:r>
            <a:endParaRPr lang="en-US" sz="1400" dirty="0"/>
          </a:p>
          <a:p>
            <a:pPr marL="285750" indent="-285750" algn="just">
              <a:buFont typeface="Arial" panose="020B0604020202020204" pitchFamily="34" charset="0"/>
              <a:buChar char="•"/>
            </a:pPr>
            <a:r>
              <a:rPr lang="el-GR" sz="1400" dirty="0" smtClean="0"/>
              <a:t>Θερμικά χαρακτηριστικά της αποθηκευτικής μεθόδου και τους δικτύου διανομής. </a:t>
            </a:r>
          </a:p>
          <a:p>
            <a:pPr marL="285750" indent="-285750" algn="just">
              <a:buFont typeface="Arial" panose="020B0604020202020204" pitchFamily="34" charset="0"/>
              <a:buChar char="•"/>
            </a:pPr>
            <a:r>
              <a:rPr lang="el-GR" sz="1400" dirty="0" smtClean="0"/>
              <a:t>Ο τύπος της πηγής θερμότητας. </a:t>
            </a:r>
            <a:endParaRPr lang="en-US" sz="1400" dirty="0"/>
          </a:p>
          <a:p>
            <a:pPr marL="285750" indent="-285750" algn="just">
              <a:buFont typeface="Arial" panose="020B0604020202020204" pitchFamily="34" charset="0"/>
              <a:buChar char="•"/>
            </a:pPr>
            <a:r>
              <a:rPr lang="el-GR" sz="1400" dirty="0" smtClean="0"/>
              <a:t>Η διαφορά μεταξύ υψηλής και χαμηλής θερμοκρασίας της πηγής θερμότητας. </a:t>
            </a:r>
            <a:endParaRPr lang="en-US" sz="1400" dirty="0"/>
          </a:p>
          <a:p>
            <a:pPr marL="285750" indent="-285750" algn="just">
              <a:buFont typeface="Arial" panose="020B0604020202020204" pitchFamily="34" charset="0"/>
              <a:buChar char="•"/>
            </a:pPr>
            <a:r>
              <a:rPr lang="el-GR" sz="1400" dirty="0" smtClean="0"/>
              <a:t>Το ποσό θερμότητας (και η ροή θερμότητας) και η έγκαιρη διανομή της. </a:t>
            </a:r>
          </a:p>
          <a:p>
            <a:pPr marL="285750" indent="-285750" algn="just">
              <a:buFont typeface="Arial" panose="020B0604020202020204" pitchFamily="34" charset="0"/>
              <a:buChar char="•"/>
            </a:pPr>
            <a:r>
              <a:rPr lang="el-GR" sz="1400" dirty="0" smtClean="0"/>
              <a:t>Ο βαθμός της απαιτούμενης θερμοκρασίας και η έγκαιρη διανομή της. </a:t>
            </a:r>
          </a:p>
          <a:p>
            <a:pPr marL="285750" indent="-285750" algn="just">
              <a:buFont typeface="Arial" panose="020B0604020202020204" pitchFamily="34" charset="0"/>
              <a:buChar char="•"/>
            </a:pPr>
            <a:r>
              <a:rPr lang="el-GR" sz="1400" dirty="0" smtClean="0"/>
              <a:t>Οι ανάγκες για θερμότητα και η διαθεσιμότητα του αποθηκευτικού χώρου. </a:t>
            </a:r>
            <a:endParaRPr lang="en-US" sz="1400" dirty="0" smtClean="0"/>
          </a:p>
          <a:p>
            <a:pPr marL="285750" indent="-285750" algn="just">
              <a:buFont typeface="Arial" panose="020B0604020202020204" pitchFamily="34" charset="0"/>
              <a:buChar char="•"/>
            </a:pPr>
            <a:r>
              <a:rPr lang="el-GR" sz="1400" dirty="0" smtClean="0"/>
              <a:t>Το αρχικό ποσό επένδυσης. </a:t>
            </a:r>
            <a:endParaRPr lang="en-US" sz="1400" dirty="0"/>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1950085"/>
            <a:ext cx="4055991" cy="3671016"/>
          </a:xfrm>
          <a:prstGeom prst="rect">
            <a:avLst/>
          </a:prstGeom>
        </p:spPr>
      </p:pic>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400" b="1" dirty="0">
                <a:latin typeface="Candara" panose="020E0502030303020204" pitchFamily="34" charset="0"/>
              </a:rPr>
              <a:t>Ανανεώσιμες πηγές ενέργειας (ΑΠΕ)</a:t>
            </a:r>
            <a:endParaRPr lang="de-DE" sz="2400" b="1" dirty="0">
              <a:latin typeface="Candara" panose="020E0502030303020204" pitchFamily="34" charset="0"/>
            </a:endParaRPr>
          </a:p>
        </p:txBody>
      </p:sp>
      <p:sp>
        <p:nvSpPr>
          <p:cNvPr id="15" name="Rechteck 19"/>
          <p:cNvSpPr/>
          <p:nvPr/>
        </p:nvSpPr>
        <p:spPr>
          <a:xfrm>
            <a:off x="0" y="1556792"/>
            <a:ext cx="9021256"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bg1"/>
                </a:solidFill>
                <a:latin typeface="Candara" panose="020E0502030303020204" pitchFamily="34" charset="0"/>
              </a:rPr>
              <a:t>8</a:t>
            </a:r>
            <a:r>
              <a:rPr lang="de-DE" sz="2000" b="1" dirty="0" smtClean="0">
                <a:solidFill>
                  <a:schemeClr val="bg1"/>
                </a:solidFill>
                <a:latin typeface="Candara" panose="020E0502030303020204" pitchFamily="34" charset="0"/>
              </a:rPr>
              <a:t>.1 </a:t>
            </a:r>
            <a:r>
              <a:rPr lang="el-GR" sz="2000" b="1" dirty="0">
                <a:solidFill>
                  <a:schemeClr val="bg1"/>
                </a:solidFill>
                <a:latin typeface="Candara" panose="020E0502030303020204" pitchFamily="34" charset="0"/>
              </a:rPr>
              <a:t>Συστήματα αποθήκευσης </a:t>
            </a:r>
            <a:r>
              <a:rPr lang="de-DE" sz="2000" b="1" dirty="0" smtClean="0">
                <a:solidFill>
                  <a:schemeClr val="bg1"/>
                </a:solidFill>
                <a:latin typeface="Candara" panose="020E0502030303020204" pitchFamily="34" charset="0"/>
              </a:rPr>
              <a:t>– </a:t>
            </a:r>
            <a:r>
              <a:rPr lang="de-DE" sz="1600" b="1" dirty="0" smtClean="0">
                <a:solidFill>
                  <a:schemeClr val="bg1"/>
                </a:solidFill>
                <a:latin typeface="Candara" panose="020E0502030303020204" pitchFamily="34" charset="0"/>
              </a:rPr>
              <a:t>Aquifer Thermal </a:t>
            </a:r>
            <a:r>
              <a:rPr lang="de-DE" sz="1600" b="1" dirty="0">
                <a:solidFill>
                  <a:schemeClr val="bg1"/>
                </a:solidFill>
                <a:latin typeface="Candara" panose="020E0502030303020204" pitchFamily="34" charset="0"/>
              </a:rPr>
              <a:t>Energy Storage and Borehole Thermal Energy Storage  </a:t>
            </a:r>
          </a:p>
        </p:txBody>
      </p:sp>
    </p:spTree>
    <p:extLst>
      <p:ext uri="{BB962C8B-B14F-4D97-AF65-F5344CB8AC3E}">
        <p14:creationId xmlns:p14="http://schemas.microsoft.com/office/powerpoint/2010/main" val="22568125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456506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latin typeface="Candara" panose="020E0502030303020204" pitchFamily="34" charset="0"/>
              </a:rPr>
              <a:t>8</a:t>
            </a:r>
            <a:r>
              <a:rPr lang="de-DE" sz="1600" b="1" dirty="0" smtClean="0">
                <a:latin typeface="Candara" panose="020E0502030303020204" pitchFamily="34" charset="0"/>
              </a:rPr>
              <a:t>.2 </a:t>
            </a:r>
            <a:r>
              <a:rPr lang="el-GR" sz="1600" b="1" dirty="0">
                <a:latin typeface="Candara" panose="020E0502030303020204" pitchFamily="34" charset="0"/>
              </a:rPr>
              <a:t>Συστήματα Αποθήκευσης </a:t>
            </a:r>
            <a:r>
              <a:rPr lang="de-DE" sz="1600" b="1" dirty="0" smtClean="0">
                <a:latin typeface="Candara" panose="020E0502030303020204" pitchFamily="34" charset="0"/>
              </a:rPr>
              <a:t>–</a:t>
            </a:r>
            <a:r>
              <a:rPr lang="el-GR" sz="1600" b="1" dirty="0" smtClean="0">
                <a:latin typeface="Candara" panose="020E0502030303020204" pitchFamily="34" charset="0"/>
              </a:rPr>
              <a:t> Μπαταρίες</a:t>
            </a:r>
            <a:endParaRPr lang="de-DE" sz="1600" b="1" dirty="0">
              <a:latin typeface="Candara" panose="020E0502030303020204" pitchFamily="34" charset="0"/>
            </a:endParaRPr>
          </a:p>
        </p:txBody>
      </p:sp>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2984" y="3285712"/>
            <a:ext cx="2161799" cy="2016224"/>
          </a:xfrm>
          <a:prstGeom prst="rect">
            <a:avLst/>
          </a:prstGeom>
        </p:spPr>
      </p:pic>
      <p:sp>
        <p:nvSpPr>
          <p:cNvPr id="3" name="CaixaDeTexto 2"/>
          <p:cNvSpPr txBox="1"/>
          <p:nvPr/>
        </p:nvSpPr>
        <p:spPr>
          <a:xfrm>
            <a:off x="0" y="2204864"/>
            <a:ext cx="7136664" cy="4401205"/>
          </a:xfrm>
          <a:prstGeom prst="rect">
            <a:avLst/>
          </a:prstGeom>
          <a:noFill/>
        </p:spPr>
        <p:txBody>
          <a:bodyPr wrap="square" rtlCol="0">
            <a:spAutoFit/>
          </a:bodyPr>
          <a:lstStyle/>
          <a:p>
            <a:pPr algn="just"/>
            <a:r>
              <a:rPr lang="el-GR" sz="1400" dirty="0"/>
              <a:t>Μπαταρίες χρησιμοποιήθηκαν στις πρώτες ημέρες της συνεχούς ηλεκτρικής ενέργειας. Στην περίπτωση του εναλλασσόμενου ρεύματος δεν ήταν άμεσα διαθέσιμη, απομακρυσμένες εγκαταστάσεις φωτισμού που λειτουργούσαν από ανεμογεννήτριες ή μηχανές εσωτερικής καύσης οι οποίες παρείχαν φωτισμό και ισχύ σε μικρές μηχανές.</a:t>
            </a:r>
          </a:p>
          <a:p>
            <a:pPr algn="just"/>
            <a:endParaRPr lang="el-GR" sz="1400" dirty="0"/>
          </a:p>
          <a:p>
            <a:pPr algn="just"/>
            <a:r>
              <a:rPr lang="el-GR" sz="1400" dirty="0"/>
              <a:t>Το σύστημα των μπαταριών θα μπορούσε να χρησιμοποιηθεί για να καλύψει το φορτίο. Η </a:t>
            </a:r>
            <a:r>
              <a:rPr lang="el-GR" sz="1400" dirty="0" smtClean="0"/>
              <a:t>μπαταρίες μόλυβδου-οξέος </a:t>
            </a:r>
            <a:r>
              <a:rPr lang="el-GR" sz="1400" dirty="0"/>
              <a:t>σε γυάλινα βάζα και τα δύο παρέχουν ισχύ για να λειτουργήσουν οι λαμπτήρες, καθώς και να ξεκινήσει η μηχανή που επαναφορτίζει τις </a:t>
            </a:r>
            <a:r>
              <a:rPr lang="el-GR" sz="1400" dirty="0" smtClean="0"/>
              <a:t>μπαταρίες. </a:t>
            </a:r>
          </a:p>
          <a:p>
            <a:pPr algn="just"/>
            <a:endParaRPr lang="en-US" sz="1400" dirty="0"/>
          </a:p>
          <a:p>
            <a:pPr algn="just"/>
            <a:r>
              <a:rPr lang="el-GR" sz="1400" dirty="0"/>
              <a:t>Οι παραδοσιακές μπαταρίες είναι γενικά ακριβές, έχουν υψηλό κόστος συντήρησης (ανάλογα με την τεχνολογία), και έχουν περιορισμένη διάρκεια ζωής, κυρίως λόγω των χημικών κρυστάλλων που σχηματίζονται στο εσωτερικό των στοιχείων κατά τη διάρκεια των κύκλων φόρτισης και αποφόρτισης.</a:t>
            </a:r>
          </a:p>
          <a:p>
            <a:pPr algn="just"/>
            <a:r>
              <a:rPr lang="el-GR" sz="1400" dirty="0"/>
              <a:t>Αυτοί οι κρύσταλλοι συνήθως δεν μπορεί να διαλυθούν πίσω στον ηλεκτρολύτη. Μπορεί να αναπτύξουν αρκετά μεγάλη μηχανική πίεση στο εσωτερικό των δομών της μπαταρίας και να κάμψει τις πλάκες της, να διογκώσει το περίβλημά της και να βραχυκυκλώσει  τα στοιχεία της.</a:t>
            </a:r>
            <a:endParaRPr lang="en-US" sz="1400" dirty="0"/>
          </a:p>
          <a:p>
            <a:pPr marL="285750" indent="-285750" algn="just">
              <a:buFont typeface="Arial" panose="020B0604020202020204" pitchFamily="34" charset="0"/>
              <a:buChar char="•"/>
            </a:pPr>
            <a:endParaRPr lang="en-US" sz="1400" dirty="0" smtClean="0"/>
          </a:p>
          <a:p>
            <a:pPr algn="just"/>
            <a:endParaRPr lang="en-US" sz="1400" dirty="0" smtClean="0"/>
          </a:p>
          <a:p>
            <a:pPr algn="just"/>
            <a:endParaRPr lang="en-US" sz="1400" dirty="0"/>
          </a:p>
          <a:p>
            <a:pPr algn="just"/>
            <a:endParaRPr lang="en-GB" sz="1400" dirty="0"/>
          </a:p>
        </p:txBody>
      </p:sp>
      <p:sp>
        <p:nvSpPr>
          <p:cNvPr id="13" name="Rechteck 19"/>
          <p:cNvSpPr/>
          <p:nvPr/>
        </p:nvSpPr>
        <p:spPr>
          <a:xfrm>
            <a:off x="0" y="1052736"/>
            <a:ext cx="58681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42530701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02992"/>
            <a:ext cx="9124297" cy="2944572"/>
          </a:xfrm>
          <a:prstGeom prst="rect">
            <a:avLst/>
          </a:prstGeom>
        </p:spPr>
      </p:pic>
      <p:sp>
        <p:nvSpPr>
          <p:cNvPr id="5" name="CaixaDeTexto 4"/>
          <p:cNvSpPr txBox="1"/>
          <p:nvPr/>
        </p:nvSpPr>
        <p:spPr>
          <a:xfrm>
            <a:off x="179388" y="2132856"/>
            <a:ext cx="6408836" cy="307777"/>
          </a:xfrm>
          <a:prstGeom prst="rect">
            <a:avLst/>
          </a:prstGeom>
          <a:noFill/>
        </p:spPr>
        <p:txBody>
          <a:bodyPr wrap="square" rtlCol="0">
            <a:spAutoFit/>
          </a:bodyPr>
          <a:lstStyle/>
          <a:p>
            <a:r>
              <a:rPr lang="el-GR" sz="1400" b="1" dirty="0"/>
              <a:t>Τύποι μπαταριών και τα χαρακτηριστικά τους</a:t>
            </a:r>
            <a:endParaRPr lang="en-GB" sz="1400" b="1" dirty="0"/>
          </a:p>
        </p:txBody>
      </p:sp>
      <p:sp>
        <p:nvSpPr>
          <p:cNvPr id="13" name="Rechteck 19"/>
          <p:cNvSpPr/>
          <p:nvPr/>
        </p:nvSpPr>
        <p:spPr>
          <a:xfrm>
            <a:off x="0" y="1052736"/>
            <a:ext cx="63001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543609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8.2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a:t>
            </a:r>
            <a:r>
              <a:rPr lang="el-GR" sz="2000" b="1" dirty="0">
                <a:latin typeface="Candara" panose="020E0502030303020204" pitchFamily="34" charset="0"/>
              </a:rPr>
              <a:t> Μπαταρίες</a:t>
            </a:r>
            <a:endParaRPr lang="de-DE" sz="2000" b="1" dirty="0">
              <a:latin typeface="Candara" panose="020E0502030303020204" pitchFamily="34" charset="0"/>
            </a:endParaRPr>
          </a:p>
        </p:txBody>
      </p:sp>
    </p:spTree>
    <p:extLst>
      <p:ext uri="{BB962C8B-B14F-4D97-AF65-F5344CB8AC3E}">
        <p14:creationId xmlns:p14="http://schemas.microsoft.com/office/powerpoint/2010/main" val="36465301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179388" y="2132856"/>
            <a:ext cx="6408836" cy="307777"/>
          </a:xfrm>
          <a:prstGeom prst="rect">
            <a:avLst/>
          </a:prstGeom>
          <a:noFill/>
        </p:spPr>
        <p:txBody>
          <a:bodyPr wrap="square" rtlCol="0">
            <a:spAutoFit/>
          </a:bodyPr>
          <a:lstStyle/>
          <a:p>
            <a:r>
              <a:rPr lang="el-GR" sz="1400" b="1" dirty="0"/>
              <a:t>Τύποι μπαταριών και τα χαρακτηριστικά </a:t>
            </a:r>
            <a:r>
              <a:rPr lang="el-GR" sz="1400" b="1" dirty="0" smtClean="0"/>
              <a:t>τους</a:t>
            </a:r>
            <a:r>
              <a:rPr lang="en-GB" sz="1400" b="1" dirty="0" smtClean="0"/>
              <a:t> (</a:t>
            </a:r>
            <a:r>
              <a:rPr lang="el-GR" sz="1400" b="1" dirty="0" smtClean="0"/>
              <a:t>συν</a:t>
            </a:r>
            <a:r>
              <a:rPr lang="en-GB" sz="1400" b="1" dirty="0" smtClean="0"/>
              <a:t>.)</a:t>
            </a:r>
            <a:endParaRPr lang="en-GB" sz="1400" b="1" dirty="0"/>
          </a:p>
        </p:txBody>
      </p:sp>
      <p:sp>
        <p:nvSpPr>
          <p:cNvPr id="13"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a:t>
            </a:r>
            <a:r>
              <a:rPr lang="de-DE" sz="2000" b="1" dirty="0" smtClean="0">
                <a:latin typeface="Candara" panose="020E0502030303020204" pitchFamily="34" charset="0"/>
              </a:rPr>
              <a:t>.2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 </a:t>
            </a:r>
            <a:r>
              <a:rPr lang="el-GR" sz="1600" b="1" dirty="0">
                <a:latin typeface="Candara" panose="020E0502030303020204" pitchFamily="34" charset="0"/>
              </a:rPr>
              <a:t>Μπαταρίες</a:t>
            </a:r>
            <a:endParaRPr lang="de-DE" sz="1600" b="1" dirty="0">
              <a:latin typeface="Candara" panose="020E0502030303020204" pitchFamily="34" charset="0"/>
            </a:endParaRPr>
          </a:p>
        </p:txBody>
      </p:sp>
      <p:pic>
        <p:nvPicPr>
          <p:cNvPr id="1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63965" y="2518366"/>
            <a:ext cx="6602189" cy="356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6638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179387" y="2132856"/>
            <a:ext cx="8783187" cy="4154984"/>
          </a:xfrm>
          <a:prstGeom prst="rect">
            <a:avLst/>
          </a:prstGeom>
          <a:noFill/>
        </p:spPr>
        <p:txBody>
          <a:bodyPr wrap="square" rtlCol="0">
            <a:spAutoFit/>
          </a:bodyPr>
          <a:lstStyle/>
          <a:p>
            <a:r>
              <a:rPr lang="el-GR" b="1" dirty="0"/>
              <a:t>Περιορισμοί</a:t>
            </a:r>
            <a:r>
              <a:rPr lang="en-US" b="1" dirty="0"/>
              <a:t>:</a:t>
            </a:r>
          </a:p>
          <a:p>
            <a:pPr algn="just"/>
            <a:endParaRPr lang="en-US" b="1" dirty="0"/>
          </a:p>
          <a:p>
            <a:pPr marL="285750" indent="-285750" algn="just">
              <a:buFont typeface="Arial" panose="020B0604020202020204" pitchFamily="34" charset="0"/>
              <a:buChar char="•"/>
            </a:pPr>
            <a:r>
              <a:rPr lang="el-GR" sz="1400" dirty="0"/>
              <a:t>Για τα μεγάλα συστήματα αποθήκευσης οι τιμές εξακολουθούν να είναι σε υψηλές γεγονός που καθιστά το σύστημα μη οικονομικώς αποδοτικό</a:t>
            </a:r>
          </a:p>
          <a:p>
            <a:pPr marL="285750" indent="-285750" algn="just">
              <a:buFont typeface="Arial" panose="020B0604020202020204" pitchFamily="34" charset="0"/>
              <a:buChar char="•"/>
            </a:pPr>
            <a:r>
              <a:rPr lang="el-GR" sz="1400" dirty="0"/>
              <a:t>Η διάρκεια ζωής των μπαταριών πρέπει να βελτιωθεί, ειδικά σε μπαταρίες για ηλιακές εφαρμογές, ο αριθμός των κύκλων φόρτισης/αποφόρτισης είναι ακόμη πολύ χαμηλός </a:t>
            </a:r>
          </a:p>
          <a:p>
            <a:pPr marL="285750" indent="-285750" algn="just">
              <a:buFont typeface="Arial" panose="020B0604020202020204" pitchFamily="34" charset="0"/>
              <a:buChar char="•"/>
            </a:pPr>
            <a:r>
              <a:rPr lang="el-GR" sz="1400" dirty="0"/>
              <a:t>Επίσης, για τα μεγάλα συστήματα αποθήκευσης ο απαιτούμενος χώρος για να φιλοξενήσει τις μπαταρίες και τα συστήματα ελέγχου είναι ένα επιπλέον εμπόδιο.</a:t>
            </a:r>
          </a:p>
          <a:p>
            <a:pPr algn="just"/>
            <a:endParaRPr lang="en-GB" sz="1400" dirty="0" smtClean="0"/>
          </a:p>
          <a:p>
            <a:pPr algn="just"/>
            <a:r>
              <a:rPr lang="el-GR" b="1" dirty="0"/>
              <a:t>Εφαρμογές</a:t>
            </a:r>
            <a:r>
              <a:rPr lang="en-GB" b="1" dirty="0" smtClean="0"/>
              <a:t>:</a:t>
            </a:r>
            <a:endParaRPr lang="en-GB" b="1" dirty="0"/>
          </a:p>
          <a:p>
            <a:pPr algn="just"/>
            <a:endParaRPr lang="en-GB" sz="1400" b="1" dirty="0"/>
          </a:p>
          <a:p>
            <a:pPr marL="285750" indent="-285750" algn="just">
              <a:buFont typeface="Arial" panose="020B0604020202020204" pitchFamily="34" charset="0"/>
              <a:buChar char="•"/>
            </a:pPr>
            <a:r>
              <a:rPr lang="el-GR" sz="1400" dirty="0"/>
              <a:t>Οι μπαταρίες έχουν ένα ευρύ φάσμα εφαρμογών, οι οποίες είναι η καθημερινή χρήση στα κινητά τηλέφωνα, ηλεκτρικά εργαλεία και εξοπλισμό </a:t>
            </a:r>
            <a:r>
              <a:rPr lang="en-US" sz="1400" dirty="0"/>
              <a:t>ITC</a:t>
            </a:r>
            <a:r>
              <a:rPr lang="el-GR" sz="1400" dirty="0"/>
              <a:t> για ηλεκτρικά και υβριδικά οχήματα, </a:t>
            </a:r>
            <a:r>
              <a:rPr lang="en-US" sz="1400" dirty="0"/>
              <a:t>data centers</a:t>
            </a:r>
            <a:r>
              <a:rPr lang="el-GR" sz="1400" dirty="0"/>
              <a:t>, UPS,</a:t>
            </a:r>
            <a:r>
              <a:rPr lang="en-US" sz="1400" dirty="0"/>
              <a:t> </a:t>
            </a:r>
            <a:r>
              <a:rPr lang="el-GR" sz="1400" dirty="0"/>
              <a:t>παροχή ενέργειας στα κτήρια, </a:t>
            </a:r>
            <a:r>
              <a:rPr lang="el-GR" sz="1400" dirty="0" err="1"/>
              <a:t>φωτοβολταϊκά</a:t>
            </a:r>
            <a:r>
              <a:rPr lang="el-GR" sz="1400" dirty="0"/>
              <a:t> συστήματα εκτός δικτύου, κ.λπ.</a:t>
            </a:r>
          </a:p>
          <a:p>
            <a:pPr marL="285750" indent="-285750" algn="just">
              <a:buFont typeface="Arial" panose="020B0604020202020204" pitchFamily="34" charset="0"/>
              <a:buChar char="•"/>
            </a:pPr>
            <a:r>
              <a:rPr lang="el-GR" sz="1400" dirty="0"/>
              <a:t>Οι μπαταρίες είναι τα πιο διαδεδομένα συστήματα αποθήκευσης ενέργειας, οι μπαταρίες για μεγάλα συστήματα αποθήκευσης ενέργειας είναι γενικά ακριβές, έχουν υψηλό κόστος συντήρησης, και έχουν περιορισμένη διάρκεια ζωής (ανάλογα με τη λειτουργία και την τεχνολογία τους).</a:t>
            </a:r>
          </a:p>
          <a:p>
            <a:endParaRPr lang="en-GB" sz="1400" dirty="0"/>
          </a:p>
        </p:txBody>
      </p:sp>
      <p:sp>
        <p:nvSpPr>
          <p:cNvPr id="11"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3" name="Rechteck 19"/>
          <p:cNvSpPr/>
          <p:nvPr/>
        </p:nvSpPr>
        <p:spPr>
          <a:xfrm>
            <a:off x="0" y="1556792"/>
            <a:ext cx="49320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a:t>
            </a:r>
            <a:r>
              <a:rPr lang="de-DE" sz="2000" b="1" dirty="0" smtClean="0">
                <a:latin typeface="Candara" panose="020E0502030303020204" pitchFamily="34" charset="0"/>
              </a:rPr>
              <a:t>.2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 </a:t>
            </a:r>
            <a:r>
              <a:rPr lang="el-GR" sz="1600" b="1" dirty="0">
                <a:latin typeface="Candara" panose="020E0502030303020204" pitchFamily="34" charset="0"/>
              </a:rPr>
              <a:t>Μπαταρίες</a:t>
            </a:r>
            <a:endParaRPr lang="de-DE" sz="1600" b="1" dirty="0">
              <a:latin typeface="Candara" panose="020E0502030303020204" pitchFamily="34" charset="0"/>
            </a:endParaRPr>
          </a:p>
        </p:txBody>
      </p:sp>
    </p:spTree>
    <p:extLst>
      <p:ext uri="{BB962C8B-B14F-4D97-AF65-F5344CB8AC3E}">
        <p14:creationId xmlns:p14="http://schemas.microsoft.com/office/powerpoint/2010/main" val="9642407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179388" y="2132856"/>
            <a:ext cx="6408836" cy="523220"/>
          </a:xfrm>
          <a:prstGeom prst="rect">
            <a:avLst/>
          </a:prstGeom>
          <a:noFill/>
        </p:spPr>
        <p:txBody>
          <a:bodyPr wrap="square" rtlCol="0">
            <a:spAutoFit/>
          </a:bodyPr>
          <a:lstStyle/>
          <a:p>
            <a:r>
              <a:rPr lang="el-GR" sz="1400" b="1" dirty="0" smtClean="0"/>
              <a:t>Εφαρμογές</a:t>
            </a:r>
            <a:r>
              <a:rPr lang="en-GB" sz="1400" b="1" dirty="0" smtClean="0"/>
              <a:t>:</a:t>
            </a:r>
          </a:p>
          <a:p>
            <a:pPr marL="285750" indent="-285750">
              <a:buFont typeface="Arial" panose="020B0604020202020204" pitchFamily="34" charset="0"/>
              <a:buChar char="•"/>
            </a:pPr>
            <a:endParaRPr lang="en-GB" sz="1400" b="1" dirty="0"/>
          </a:p>
        </p:txBody>
      </p:sp>
      <p:pic>
        <p:nvPicPr>
          <p:cNvPr id="3" name="Image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405" y="2589871"/>
            <a:ext cx="2007884" cy="1488464"/>
          </a:xfrm>
          <a:prstGeom prst="rect">
            <a:avLst/>
          </a:prstGeom>
        </p:spPr>
      </p:pic>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2412" y="2598392"/>
            <a:ext cx="1305834" cy="1487200"/>
          </a:xfrm>
          <a:prstGeom prst="rect">
            <a:avLst/>
          </a:prstGeom>
        </p:spPr>
      </p:pic>
      <p:pic>
        <p:nvPicPr>
          <p:cNvPr id="7" name="Imagem 6"/>
          <p:cNvPicPr>
            <a:picLocks noChangeAspect="1"/>
          </p:cNvPicPr>
          <p:nvPr/>
        </p:nvPicPr>
        <p:blipFill rotWithShape="1">
          <a:blip r:embed="rId7" cstate="print">
            <a:extLst>
              <a:ext uri="{28A0092B-C50C-407E-A947-70E740481C1C}">
                <a14:useLocalDpi xmlns:a14="http://schemas.microsoft.com/office/drawing/2010/main" val="0"/>
              </a:ext>
            </a:extLst>
          </a:blip>
          <a:srcRect b="2018"/>
          <a:stretch/>
        </p:blipFill>
        <p:spPr>
          <a:xfrm>
            <a:off x="2182413" y="4094113"/>
            <a:ext cx="1813524" cy="1328677"/>
          </a:xfrm>
          <a:prstGeom prst="rect">
            <a:avLst/>
          </a:prstGeom>
        </p:spPr>
      </p:pic>
      <p:pic>
        <p:nvPicPr>
          <p:cNvPr id="9" name="Imagem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405" y="4075809"/>
            <a:ext cx="2006007" cy="1374358"/>
          </a:xfrm>
          <a:prstGeom prst="rect">
            <a:avLst/>
          </a:prstGeom>
        </p:spPr>
      </p:pic>
      <p:pic>
        <p:nvPicPr>
          <p:cNvPr id="16" name="Imagem 15"/>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3972089" y="4437111"/>
            <a:ext cx="1501197" cy="953661"/>
          </a:xfrm>
          <a:prstGeom prst="rect">
            <a:avLst/>
          </a:prstGeom>
        </p:spPr>
      </p:pic>
      <p:pic>
        <p:nvPicPr>
          <p:cNvPr id="11" name="Imagem 10"/>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5388541" y="3925988"/>
            <a:ext cx="3431931" cy="1673999"/>
          </a:xfrm>
          <a:prstGeom prst="rect">
            <a:avLst/>
          </a:prstGeom>
        </p:spPr>
      </p:pic>
      <p:pic>
        <p:nvPicPr>
          <p:cNvPr id="13" name="Imagem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22915" y="2533587"/>
            <a:ext cx="2927818" cy="1514891"/>
          </a:xfrm>
          <a:prstGeom prst="rect">
            <a:avLst/>
          </a:prstGeom>
        </p:spPr>
      </p:pic>
      <p:pic>
        <p:nvPicPr>
          <p:cNvPr id="14" name="Imagem 13"/>
          <p:cNvPicPr>
            <a:picLocks noChangeAspect="1"/>
          </p:cNvPicPr>
          <p:nvPr/>
        </p:nvPicPr>
        <p:blipFill rotWithShape="1">
          <a:blip r:embed="rId12" cstate="print">
            <a:extLst>
              <a:ext uri="{28A0092B-C50C-407E-A947-70E740481C1C}">
                <a14:useLocalDpi xmlns:a14="http://schemas.microsoft.com/office/drawing/2010/main" val="0"/>
              </a:ext>
            </a:extLst>
          </a:blip>
          <a:srcRect t="1788" b="3702"/>
          <a:stretch/>
        </p:blipFill>
        <p:spPr>
          <a:xfrm>
            <a:off x="3601990" y="2564904"/>
            <a:ext cx="2419048" cy="1656184"/>
          </a:xfrm>
          <a:prstGeom prst="rect">
            <a:avLst/>
          </a:prstGeom>
        </p:spPr>
      </p:pic>
      <p:sp>
        <p:nvSpPr>
          <p:cNvPr id="19" name="Rechteck 19"/>
          <p:cNvSpPr/>
          <p:nvPr/>
        </p:nvSpPr>
        <p:spPr>
          <a:xfrm>
            <a:off x="0" y="1052736"/>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20" name="Rechteck 19"/>
          <p:cNvSpPr/>
          <p:nvPr/>
        </p:nvSpPr>
        <p:spPr>
          <a:xfrm>
            <a:off x="-1" y="1556792"/>
            <a:ext cx="5388541"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a:t>
            </a:r>
            <a:r>
              <a:rPr lang="de-DE" sz="2000" b="1" dirty="0" smtClean="0">
                <a:latin typeface="Candara" panose="020E0502030303020204" pitchFamily="34" charset="0"/>
              </a:rPr>
              <a:t>.2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 </a:t>
            </a:r>
            <a:r>
              <a:rPr lang="el-GR" sz="1600" b="1" dirty="0">
                <a:latin typeface="Candara" panose="020E0502030303020204" pitchFamily="34" charset="0"/>
              </a:rPr>
              <a:t>Μπαταρίες</a:t>
            </a:r>
            <a:endParaRPr lang="de-DE" sz="1600" b="1" dirty="0">
              <a:latin typeface="Candara" panose="020E0502030303020204" pitchFamily="34" charset="0"/>
            </a:endParaRPr>
          </a:p>
        </p:txBody>
      </p:sp>
    </p:spTree>
    <p:extLst>
      <p:ext uri="{BB962C8B-B14F-4D97-AF65-F5344CB8AC3E}">
        <p14:creationId xmlns:p14="http://schemas.microsoft.com/office/powerpoint/2010/main" val="7850105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latin typeface="Candara" panose="020E0502030303020204" pitchFamily="34" charset="0"/>
              </a:rPr>
              <a:t>8.3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 </a:t>
            </a:r>
            <a:r>
              <a:rPr lang="el-GR" sz="1600" b="1" dirty="0">
                <a:latin typeface="Candara" panose="020E0502030303020204" pitchFamily="34" charset="0"/>
              </a:rPr>
              <a:t>Δεξαμενή ζεστού νερού</a:t>
            </a:r>
            <a:endParaRPr lang="de-DE" sz="1600" b="1" dirty="0">
              <a:latin typeface="Candara" panose="020E0502030303020204" pitchFamily="34" charset="0"/>
            </a:endParaRPr>
          </a:p>
          <a:p>
            <a:endParaRPr lang="de-DE" sz="1600" b="1" dirty="0">
              <a:latin typeface="Candara" panose="020E0502030303020204" pitchFamily="34" charset="0"/>
            </a:endParaRPr>
          </a:p>
        </p:txBody>
      </p:sp>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8914" y="1960640"/>
            <a:ext cx="4196727" cy="4132656"/>
          </a:xfrm>
          <a:prstGeom prst="rect">
            <a:avLst/>
          </a:prstGeom>
        </p:spPr>
      </p:pic>
      <p:sp>
        <p:nvSpPr>
          <p:cNvPr id="3" name="CaixaDeTexto 2"/>
          <p:cNvSpPr txBox="1"/>
          <p:nvPr/>
        </p:nvSpPr>
        <p:spPr>
          <a:xfrm>
            <a:off x="107504" y="2404705"/>
            <a:ext cx="4283968" cy="3323987"/>
          </a:xfrm>
          <a:prstGeom prst="rect">
            <a:avLst/>
          </a:prstGeom>
          <a:noFill/>
        </p:spPr>
        <p:txBody>
          <a:bodyPr wrap="square" rtlCol="0">
            <a:spAutoFit/>
          </a:bodyPr>
          <a:lstStyle/>
          <a:p>
            <a:pPr algn="just"/>
            <a:r>
              <a:rPr lang="el-GR" sz="1400" dirty="0"/>
              <a:t>Δεξαμενή αποθήκευσης ζεστού νερού (που ονομάζεται επίσης </a:t>
            </a:r>
            <a:r>
              <a:rPr lang="en-US" sz="1400" dirty="0"/>
              <a:t>hot water cylinder</a:t>
            </a:r>
            <a:r>
              <a:rPr lang="el-GR" sz="1400" dirty="0"/>
              <a:t>) είναι μια δεξαμενή νερού που χρησιμοποιείται για την αποθήκευση ζεστού νερού για τη θέρμανση χώρων ή για οικιακή χρήση.</a:t>
            </a:r>
          </a:p>
          <a:p>
            <a:pPr algn="just"/>
            <a:endParaRPr lang="el-GR" sz="1400" dirty="0"/>
          </a:p>
          <a:p>
            <a:pPr algn="just"/>
            <a:r>
              <a:rPr lang="el-GR" sz="1400" dirty="0"/>
              <a:t>Μια καλά μονωμένη δεξαμενή μπορεί να διατηρήσει τη θερμότητα για μέρες. Το νερό είναι ένα καλό μέσο αποθήκευσης της θερμότητας, επειδή έχει υψηλή ειδική θερμοχωρητικότητα, σε σύγκριση με άλλες ουσίες και μπορεί να αποθηκεύσει περισσότερη θερμότητα ανά μονάδα βάρους και όγκου.</a:t>
            </a:r>
          </a:p>
          <a:p>
            <a:pPr algn="just"/>
            <a:endParaRPr lang="el-GR" sz="1400" dirty="0"/>
          </a:p>
          <a:p>
            <a:pPr algn="just"/>
            <a:r>
              <a:rPr lang="el-GR" sz="1400" dirty="0"/>
              <a:t>Μια δεξαμενή αποθήκευσης ζεστού νερού είναι καλά μονωμένη για να μειωθεί η απώλεια θερμότητας και η κατανάλωση ενέργειας.</a:t>
            </a:r>
            <a:endParaRPr lang="en-GB" sz="1400" dirty="0"/>
          </a:p>
        </p:txBody>
      </p:sp>
      <p:sp>
        <p:nvSpPr>
          <p:cNvPr id="15" name="Rechteck 19"/>
          <p:cNvSpPr/>
          <p:nvPr/>
        </p:nvSpPr>
        <p:spPr>
          <a:xfrm>
            <a:off x="0" y="1052736"/>
            <a:ext cx="65162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2912769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29549" y="1940912"/>
            <a:ext cx="5961674" cy="3416320"/>
          </a:xfrm>
          <a:prstGeom prst="rect">
            <a:avLst/>
          </a:prstGeom>
          <a:noFill/>
        </p:spPr>
        <p:txBody>
          <a:bodyPr wrap="square" rtlCol="0">
            <a:spAutoFit/>
          </a:bodyPr>
          <a:lstStyle/>
          <a:p>
            <a:r>
              <a:rPr lang="en-GB" dirty="0" smtClean="0"/>
              <a:t>3</a:t>
            </a:r>
            <a:r>
              <a:rPr lang="en-GB" dirty="0"/>
              <a:t>. </a:t>
            </a:r>
            <a:r>
              <a:rPr lang="el-GR" b="1" dirty="0" smtClean="0"/>
              <a:t>Υβριδικά πάνελ </a:t>
            </a:r>
            <a:r>
              <a:rPr lang="en-US" b="1" dirty="0" smtClean="0"/>
              <a:t>(PV/T)</a:t>
            </a:r>
            <a:endParaRPr lang="el-GR" b="1" dirty="0" smtClean="0"/>
          </a:p>
          <a:p>
            <a:r>
              <a:rPr lang="en-GB" dirty="0" smtClean="0"/>
              <a:t>4</a:t>
            </a:r>
            <a:r>
              <a:rPr lang="en-GB" dirty="0"/>
              <a:t>. </a:t>
            </a:r>
            <a:r>
              <a:rPr lang="el-GR" b="1" dirty="0" smtClean="0"/>
              <a:t>Αιολική ενέργεια</a:t>
            </a:r>
            <a:r>
              <a:rPr lang="en-GB" dirty="0" smtClean="0"/>
              <a:t>– </a:t>
            </a:r>
            <a:r>
              <a:rPr lang="el-GR" dirty="0" smtClean="0"/>
              <a:t>Μικρές ανεμογεννήτριες για στέγες</a:t>
            </a:r>
            <a:endParaRPr lang="en-GB" dirty="0"/>
          </a:p>
          <a:p>
            <a:r>
              <a:rPr lang="en-GB" dirty="0" smtClean="0"/>
              <a:t>5</a:t>
            </a:r>
            <a:r>
              <a:rPr lang="en-GB" dirty="0"/>
              <a:t>. </a:t>
            </a:r>
            <a:r>
              <a:rPr lang="el-GR" b="1" dirty="0" smtClean="0"/>
              <a:t>Γεωθερμία</a:t>
            </a:r>
            <a:r>
              <a:rPr lang="en-GB" dirty="0" smtClean="0"/>
              <a:t> </a:t>
            </a:r>
            <a:r>
              <a:rPr lang="en-GB" dirty="0"/>
              <a:t>– </a:t>
            </a:r>
            <a:r>
              <a:rPr lang="el-GR" dirty="0" smtClean="0"/>
              <a:t>Γεωθερμικές αντλίες θερμότητας</a:t>
            </a:r>
            <a:endParaRPr lang="en-GB" dirty="0"/>
          </a:p>
          <a:p>
            <a:r>
              <a:rPr lang="en-GB" dirty="0" smtClean="0"/>
              <a:t>6</a:t>
            </a:r>
            <a:r>
              <a:rPr lang="en-GB" dirty="0"/>
              <a:t>. </a:t>
            </a:r>
            <a:r>
              <a:rPr lang="el-GR" b="1" dirty="0" smtClean="0"/>
              <a:t>Κυψέλες καυσίμου</a:t>
            </a:r>
            <a:r>
              <a:rPr lang="en-GB" dirty="0" smtClean="0"/>
              <a:t>– </a:t>
            </a:r>
            <a:r>
              <a:rPr lang="el-GR" dirty="0" smtClean="0"/>
              <a:t>Κυψέλες για </a:t>
            </a:r>
            <a:r>
              <a:rPr lang="el-GR" dirty="0"/>
              <a:t>Συμπαραγωγή Ηλεκτρικής &amp; Θερμικής Ενέργειας (ΣΗΘ) </a:t>
            </a:r>
            <a:r>
              <a:rPr lang="el-GR" dirty="0" smtClean="0"/>
              <a:t>στα κτήρια</a:t>
            </a:r>
            <a:endParaRPr lang="en-GB" dirty="0" smtClean="0"/>
          </a:p>
          <a:p>
            <a:r>
              <a:rPr lang="en-GB" dirty="0" smtClean="0"/>
              <a:t>7. </a:t>
            </a:r>
            <a:r>
              <a:rPr lang="el-GR" b="1" dirty="0" smtClean="0"/>
              <a:t>Βιομάζα</a:t>
            </a:r>
            <a:r>
              <a:rPr lang="en-GB" b="1" dirty="0" smtClean="0"/>
              <a:t> </a:t>
            </a:r>
            <a:r>
              <a:rPr lang="en-GB" dirty="0" smtClean="0"/>
              <a:t>– </a:t>
            </a:r>
            <a:r>
              <a:rPr lang="el-GR" dirty="0" smtClean="0"/>
              <a:t>Βιομάζα για ΣΗΘ σε κτήρια</a:t>
            </a:r>
            <a:endParaRPr lang="en-GB" dirty="0" smtClean="0"/>
          </a:p>
          <a:p>
            <a:r>
              <a:rPr lang="en-GB" dirty="0" smtClean="0"/>
              <a:t>8. </a:t>
            </a:r>
            <a:r>
              <a:rPr lang="el-GR" b="1" dirty="0" smtClean="0"/>
              <a:t>Συστήματα αποθήκευσης ενέργειας</a:t>
            </a:r>
          </a:p>
          <a:p>
            <a:r>
              <a:rPr lang="en-GB" dirty="0"/>
              <a:t>	</a:t>
            </a:r>
            <a:r>
              <a:rPr lang="en-GB" dirty="0" smtClean="0"/>
              <a:t>8.1 </a:t>
            </a:r>
            <a:r>
              <a:rPr lang="en-GB" dirty="0"/>
              <a:t>- </a:t>
            </a:r>
            <a:r>
              <a:rPr lang="el-GR" dirty="0" smtClean="0"/>
              <a:t>Αποθήκευσης θερμικής ενέργειας με χρήση 	γεώτρησης</a:t>
            </a:r>
            <a:endParaRPr lang="en-GB" dirty="0"/>
          </a:p>
          <a:p>
            <a:r>
              <a:rPr lang="en-GB" dirty="0"/>
              <a:t>	</a:t>
            </a:r>
            <a:r>
              <a:rPr lang="en-GB" dirty="0" smtClean="0"/>
              <a:t>8.2 </a:t>
            </a:r>
            <a:r>
              <a:rPr lang="en-GB" dirty="0"/>
              <a:t>- </a:t>
            </a:r>
            <a:r>
              <a:rPr lang="el-GR" dirty="0" smtClean="0"/>
              <a:t>Μπαταρίες</a:t>
            </a:r>
            <a:endParaRPr lang="en-GB" dirty="0"/>
          </a:p>
          <a:p>
            <a:r>
              <a:rPr lang="en-GB" dirty="0"/>
              <a:t>	</a:t>
            </a:r>
            <a:r>
              <a:rPr lang="en-GB" dirty="0" smtClean="0"/>
              <a:t>8.3 </a:t>
            </a:r>
            <a:r>
              <a:rPr lang="en-GB" dirty="0"/>
              <a:t>- </a:t>
            </a:r>
            <a:r>
              <a:rPr lang="el-GR" dirty="0" smtClean="0"/>
              <a:t>Δεξαμενές ζεστού νερού</a:t>
            </a:r>
            <a:endParaRPr lang="en-GB" dirty="0"/>
          </a:p>
          <a:p>
            <a:r>
              <a:rPr lang="en-GB" dirty="0"/>
              <a:t>	</a:t>
            </a:r>
            <a:r>
              <a:rPr lang="en-GB" dirty="0" smtClean="0"/>
              <a:t>8.4 </a:t>
            </a:r>
            <a:r>
              <a:rPr lang="en-GB" dirty="0"/>
              <a:t>- </a:t>
            </a:r>
            <a:r>
              <a:rPr lang="el-GR" dirty="0" smtClean="0"/>
              <a:t>Υλικά αλλαγής φάσης</a:t>
            </a:r>
            <a:endParaRPr lang="en-GB" b="1" dirty="0"/>
          </a:p>
        </p:txBody>
      </p:sp>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1518393"/>
            <a:ext cx="2033066" cy="2306651"/>
          </a:xfrm>
          <a:prstGeom prst="rect">
            <a:avLst/>
          </a:prstGeom>
        </p:spPr>
      </p:pic>
      <p:pic>
        <p:nvPicPr>
          <p:cNvPr id="10" name="Image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3527" y="3723556"/>
            <a:ext cx="2819048" cy="2428571"/>
          </a:xfrm>
          <a:prstGeom prst="rect">
            <a:avLst/>
          </a:prstGeom>
        </p:spPr>
      </p:pic>
      <p:sp>
        <p:nvSpPr>
          <p:cNvPr id="15"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
        <p:nvSpPr>
          <p:cNvPr id="13" name="Rechteck 19"/>
          <p:cNvSpPr/>
          <p:nvPr/>
        </p:nvSpPr>
        <p:spPr>
          <a:xfrm>
            <a:off x="0" y="1628800"/>
            <a:ext cx="2051720" cy="30319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b="1" dirty="0">
                <a:latin typeface="Candara" panose="020E0502030303020204" pitchFamily="34" charset="0"/>
              </a:rPr>
              <a:t>Πηγές </a:t>
            </a:r>
            <a:r>
              <a:rPr lang="el-GR" b="1" dirty="0" smtClean="0">
                <a:latin typeface="Candara" panose="020E0502030303020204" pitchFamily="34" charset="0"/>
              </a:rPr>
              <a:t>Ενέργειας</a:t>
            </a:r>
            <a:endParaRPr lang="de-DE" b="1" dirty="0">
              <a:latin typeface="Candara" panose="020E0502030303020204" pitchFamily="34" charset="0"/>
            </a:endParaRPr>
          </a:p>
        </p:txBody>
      </p:sp>
    </p:spTree>
    <p:extLst>
      <p:ext uri="{BB962C8B-B14F-4D97-AF65-F5344CB8AC3E}">
        <p14:creationId xmlns:p14="http://schemas.microsoft.com/office/powerpoint/2010/main" val="12108770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944103"/>
            <a:ext cx="5004048" cy="3293209"/>
          </a:xfrm>
          <a:prstGeom prst="rect">
            <a:avLst/>
          </a:prstGeom>
          <a:noFill/>
        </p:spPr>
        <p:txBody>
          <a:bodyPr wrap="square" rtlCol="0">
            <a:spAutoFit/>
          </a:bodyPr>
          <a:lstStyle/>
          <a:p>
            <a:pPr algn="just"/>
            <a:endParaRPr lang="el-GR" b="1" dirty="0" smtClean="0"/>
          </a:p>
          <a:p>
            <a:pPr algn="just"/>
            <a:r>
              <a:rPr lang="el-GR" b="1" dirty="0" smtClean="0"/>
              <a:t>Τύποι </a:t>
            </a:r>
            <a:r>
              <a:rPr lang="el-GR" b="1" dirty="0"/>
              <a:t>δεξαμενών ζεστού νερού</a:t>
            </a:r>
            <a:r>
              <a:rPr lang="en-US" b="1" dirty="0"/>
              <a:t>:</a:t>
            </a:r>
          </a:p>
          <a:p>
            <a:pPr algn="just"/>
            <a:endParaRPr lang="en-US" b="1" dirty="0" smtClean="0"/>
          </a:p>
          <a:p>
            <a:pPr marL="285750" indent="-285750" algn="just">
              <a:buFont typeface="Arial" panose="020B0604020202020204" pitchFamily="34" charset="0"/>
              <a:buChar char="•"/>
            </a:pPr>
            <a:r>
              <a:rPr lang="el-GR" sz="1400" b="1" dirty="0"/>
              <a:t>Συμβατικά Συστήματα Αποθήκευσης Ζεστού Νερού</a:t>
            </a:r>
            <a:r>
              <a:rPr lang="en-US" sz="1400" b="1" dirty="0"/>
              <a:t> </a:t>
            </a:r>
            <a:r>
              <a:rPr lang="el-GR" sz="1400" dirty="0"/>
              <a:t>προσφέρουν ζεστό νερό έτοιμο για </a:t>
            </a:r>
            <a:r>
              <a:rPr lang="el-GR" sz="1400" dirty="0" smtClean="0"/>
              <a:t>χρήση. </a:t>
            </a:r>
            <a:endParaRPr lang="el-GR" sz="1400" dirty="0"/>
          </a:p>
          <a:p>
            <a:pPr marL="285750" indent="-285750" algn="just">
              <a:buFont typeface="Arial" panose="020B0604020202020204" pitchFamily="34" charset="0"/>
              <a:buChar char="•"/>
            </a:pPr>
            <a:r>
              <a:rPr lang="el-GR" sz="1400" b="1" dirty="0"/>
              <a:t>Συστήματα Ζεστού Νερού χωρίς δεξαμενή </a:t>
            </a:r>
            <a:r>
              <a:rPr lang="el-GR" sz="1400" dirty="0"/>
              <a:t>ζεσταίνουν κατευθείαν το νερό χωρίς τη χρήση δεξαμενής </a:t>
            </a:r>
            <a:r>
              <a:rPr lang="el-GR" sz="1400" dirty="0" smtClean="0"/>
              <a:t>αποθήκευσης.</a:t>
            </a:r>
            <a:endParaRPr lang="en-US" sz="1400" dirty="0"/>
          </a:p>
          <a:p>
            <a:pPr marL="285750" indent="-285750" algn="just">
              <a:buFont typeface="Arial" panose="020B0604020202020204" pitchFamily="34" charset="0"/>
              <a:buChar char="•"/>
            </a:pPr>
            <a:r>
              <a:rPr lang="el-GR" sz="1400" b="1" dirty="0"/>
              <a:t>Αντλίες Θερμότητες για Συστήματα Ζεστού Νερού </a:t>
            </a:r>
            <a:r>
              <a:rPr lang="el-GR" sz="1400" dirty="0"/>
              <a:t>μεταφέρει τη θερμότητα προκειμένου να ζεστάνει απευθείας το </a:t>
            </a:r>
            <a:r>
              <a:rPr lang="el-GR" sz="1400" dirty="0" smtClean="0"/>
              <a:t>νερό.</a:t>
            </a:r>
            <a:endParaRPr lang="el-GR" sz="1400" dirty="0"/>
          </a:p>
          <a:p>
            <a:pPr marL="285750" indent="-285750" algn="just">
              <a:buFont typeface="Arial" panose="020B0604020202020204" pitchFamily="34" charset="0"/>
              <a:buChar char="•"/>
            </a:pPr>
            <a:r>
              <a:rPr lang="el-GR" sz="1400" b="1" dirty="0"/>
              <a:t>Ηλιακά Συστήματα Ζεστού Νερού </a:t>
            </a:r>
            <a:r>
              <a:rPr lang="el-GR" sz="1400" dirty="0"/>
              <a:t>χρησιμοποιεί τη θερμότητα του ήλιου για να ζεστάνει το </a:t>
            </a:r>
            <a:r>
              <a:rPr lang="el-GR" sz="1400" dirty="0" smtClean="0"/>
              <a:t>νερό.</a:t>
            </a:r>
            <a:endParaRPr lang="en-US" sz="1400" dirty="0"/>
          </a:p>
          <a:p>
            <a:pPr marL="285750" indent="-285750" algn="just">
              <a:buFont typeface="Arial" panose="020B0604020202020204" pitchFamily="34" charset="0"/>
              <a:buChar char="•"/>
            </a:pPr>
            <a:r>
              <a:rPr lang="el-GR" sz="1400" b="1" dirty="0" smtClean="0"/>
              <a:t>Έμμεσα </a:t>
            </a:r>
            <a:r>
              <a:rPr lang="el-GR" sz="1400" b="1" dirty="0"/>
              <a:t>Συστήματα Ζεστού Νερού χωρίς δεξαμενή </a:t>
            </a:r>
            <a:r>
              <a:rPr lang="el-GR" sz="1400" dirty="0"/>
              <a:t>χρησιμοποιεί το σύστημα που παρέχει θέρμανση στο κτήριο για να ζεστάνει και το </a:t>
            </a:r>
            <a:r>
              <a:rPr lang="el-GR" sz="1400" dirty="0" smtClean="0"/>
              <a:t>νερό.</a:t>
            </a:r>
            <a:endParaRPr lang="en-US" sz="1400" dirty="0"/>
          </a:p>
        </p:txBody>
      </p:sp>
      <p:pic>
        <p:nvPicPr>
          <p:cNvPr id="14" name="Imagem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7806" y="2012758"/>
            <a:ext cx="3632928" cy="4080538"/>
          </a:xfrm>
          <a:prstGeom prst="rect">
            <a:avLst/>
          </a:prstGeom>
        </p:spPr>
      </p:pic>
      <p:sp>
        <p:nvSpPr>
          <p:cNvPr id="13"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5" name="Rechteck 19"/>
          <p:cNvSpPr/>
          <p:nvPr/>
        </p:nvSpPr>
        <p:spPr>
          <a:xfrm>
            <a:off x="-1" y="1556792"/>
            <a:ext cx="6084169"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latin typeface="Candara" panose="020E0502030303020204" pitchFamily="34" charset="0"/>
              </a:rPr>
              <a:t>8.3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 </a:t>
            </a:r>
            <a:r>
              <a:rPr lang="el-GR" sz="1600" b="1" dirty="0">
                <a:latin typeface="Candara" panose="020E0502030303020204" pitchFamily="34" charset="0"/>
              </a:rPr>
              <a:t>Δεξαμενή ζεστού νερού</a:t>
            </a:r>
            <a:endParaRPr lang="de-DE" sz="1600" b="1" dirty="0">
              <a:latin typeface="Candara" panose="020E0502030303020204" pitchFamily="34" charset="0"/>
            </a:endParaRPr>
          </a:p>
          <a:p>
            <a:endParaRPr lang="de-DE" sz="1600" b="1" dirty="0">
              <a:latin typeface="Candara" panose="020E0502030303020204" pitchFamily="34" charset="0"/>
            </a:endParaRPr>
          </a:p>
        </p:txBody>
      </p:sp>
      <p:sp>
        <p:nvSpPr>
          <p:cNvPr id="4" name="CaixaDeTexto 3"/>
          <p:cNvSpPr txBox="1"/>
          <p:nvPr/>
        </p:nvSpPr>
        <p:spPr>
          <a:xfrm>
            <a:off x="107504" y="2012758"/>
            <a:ext cx="5210302" cy="1384995"/>
          </a:xfrm>
          <a:prstGeom prst="rect">
            <a:avLst/>
          </a:prstGeom>
          <a:noFill/>
        </p:spPr>
        <p:txBody>
          <a:bodyPr wrap="square" rtlCol="0">
            <a:spAutoFit/>
          </a:bodyPr>
          <a:lstStyle/>
          <a:p>
            <a:pPr algn="just"/>
            <a:r>
              <a:rPr lang="el-GR" sz="1400" dirty="0"/>
              <a:t>Η δεξαμενή </a:t>
            </a:r>
            <a:r>
              <a:rPr lang="el-GR" sz="1400" dirty="0" smtClean="0"/>
              <a:t>ζεστού </a:t>
            </a:r>
            <a:r>
              <a:rPr lang="el-GR" sz="1400" dirty="0"/>
              <a:t>νερού μπορεί να έχει ενσωματωμένο σύστημα καυστήρα αερίου ή πετρελαίου, ή ηλεκτρικές αντιστάσεις. Επίσης μπορεί να χρησιμοποιεί εξωτερικό εναλλάκτη θερμότητας για τη θέρμανση του νερού από άλλη πηγή ενέργειας, όπως η </a:t>
            </a:r>
            <a:r>
              <a:rPr lang="el-GR" sz="1400" dirty="0" err="1"/>
              <a:t>ξυλόσομπα</a:t>
            </a:r>
            <a:r>
              <a:rPr lang="el-GR" sz="1400" dirty="0"/>
              <a:t> ή το σύστημα τηλεθέρμανσης εάν είναι διαθέσιμο.</a:t>
            </a:r>
          </a:p>
          <a:p>
            <a:pPr algn="just"/>
            <a:endParaRPr lang="en-GB" sz="1400" dirty="0"/>
          </a:p>
        </p:txBody>
      </p:sp>
    </p:spTree>
    <p:extLst>
      <p:ext uri="{BB962C8B-B14F-4D97-AF65-F5344CB8AC3E}">
        <p14:creationId xmlns:p14="http://schemas.microsoft.com/office/powerpoint/2010/main" val="16351739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5575" y="1835873"/>
            <a:ext cx="9026831" cy="4462760"/>
          </a:xfrm>
          <a:prstGeom prst="rect">
            <a:avLst/>
          </a:prstGeom>
          <a:noFill/>
        </p:spPr>
        <p:txBody>
          <a:bodyPr wrap="square" rtlCol="0">
            <a:spAutoFit/>
          </a:bodyPr>
          <a:lstStyle/>
          <a:p>
            <a:pPr algn="just"/>
            <a:r>
              <a:rPr lang="el-GR" b="1" dirty="0" smtClean="0"/>
              <a:t>Συστήματα </a:t>
            </a:r>
            <a:r>
              <a:rPr lang="el-GR" b="1" dirty="0"/>
              <a:t>Ζεστού Νερού με καύσιμο ή άλλη πηγή ενέργειας</a:t>
            </a:r>
            <a:r>
              <a:rPr lang="el-GR" b="1" dirty="0" smtClean="0"/>
              <a:t>:</a:t>
            </a:r>
            <a:endParaRPr lang="en-US" b="1" dirty="0" smtClean="0"/>
          </a:p>
          <a:p>
            <a:pPr marL="285750" indent="-285750" algn="just">
              <a:buFont typeface="Arial" panose="020B0604020202020204" pitchFamily="34" charset="0"/>
              <a:buChar char="•"/>
            </a:pPr>
            <a:r>
              <a:rPr lang="el-GR" sz="1400" b="1" dirty="0"/>
              <a:t>Ηλεκτρισμός - </a:t>
            </a:r>
            <a:r>
              <a:rPr lang="el-GR" sz="1400" dirty="0"/>
              <a:t>ο πιο κοινός τύπος, χρησιμοποιείται στα συμβατικά συστήματα αποθήκευσης, στα συστήματα χωρίς δεξαμενή, και στα συστήματα με αντλία θερμότητας. Μπορεί επίσης να χρησιμοποιηθεί στα συστήματα που συνδυάζουν τη θέρμανση του νερού και τη θέρμανση του κτηρίου, τα συστήματα αυτά είναι έμμεσα συστήματα ζεστού νερού χωρίς δεξαμενή.</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b="1" dirty="0"/>
              <a:t>Πετρέλαιο - </a:t>
            </a:r>
            <a:r>
              <a:rPr lang="el-GR" sz="1400" dirty="0"/>
              <a:t>Χρησιμοποιείται σε ορισμένες περιοχές των ΗΠΑ, δεν είναι πολύ συνηθισμένο στην Ευρώπη</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b="1" dirty="0"/>
              <a:t>Γεωθερμική Ενέργεια - </a:t>
            </a:r>
            <a:r>
              <a:rPr lang="el-GR" sz="1400" dirty="0"/>
              <a:t>Συνήθως χρησιμοποιείται από εκείνους που έχουν εγκαταστήσει γεωθερμικές αντλίες θερμότητας στα σπίτια τους για θέρμανση και ψύξη χώρων.</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b="1" dirty="0"/>
              <a:t>Φυσικό Αέριο - </a:t>
            </a:r>
            <a:r>
              <a:rPr lang="el-GR" sz="1400" dirty="0"/>
              <a:t>Χρησιμοποιείται στα συμβατικά συστήματα αποθήκευσης νερού και τα συστήματα χωρίς δεξαμενή (στιγμιαία). Επίσης τροφοδοτεί και τα συστήματα που συνδυάζουν τη θέρμανση του νερού και τη θέρμανση του κτηρίου, τα συστήματα αυτά είναι έμμεσα συστήματα ζεστού νερού χωρίς δεξαμενή.</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b="1" dirty="0"/>
              <a:t>Προπάνιο - </a:t>
            </a:r>
            <a:r>
              <a:rPr lang="el-GR" sz="1400" dirty="0"/>
              <a:t>Χρησιμοποιείται </a:t>
            </a:r>
            <a:r>
              <a:rPr lang="el-GR" sz="1400" dirty="0" smtClean="0"/>
              <a:t>στα συμβατικά </a:t>
            </a:r>
            <a:r>
              <a:rPr lang="el-GR" sz="1400" dirty="0"/>
              <a:t>συστήματα αποθήκευσης νερού και τα συστήματα χωρίς δεξαμενή (στιγμιαία) καθώς επίσης και τα συστήματα που συνδυάζουν τη θέρμανση του νερού και τη θέρμανση του κτηρίου.</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b="1" dirty="0"/>
              <a:t>Ηλιακή Ενέργεια - </a:t>
            </a:r>
            <a:r>
              <a:rPr lang="el-GR" sz="1400" dirty="0"/>
              <a:t>Αυτή η δεξαμενή αποθήκευσης χρησιμοποιείται με ηλιακούς συλλέκτες.</a:t>
            </a:r>
            <a:endParaRPr lang="en-US" sz="1400" dirty="0"/>
          </a:p>
          <a:p>
            <a:pPr marL="285750" indent="-285750" algn="just">
              <a:buFont typeface="Arial" panose="020B0604020202020204" pitchFamily="34" charset="0"/>
              <a:buChar char="•"/>
            </a:pPr>
            <a:endParaRPr lang="en-US" sz="1400" dirty="0"/>
          </a:p>
        </p:txBody>
      </p:sp>
      <p:sp>
        <p:nvSpPr>
          <p:cNvPr id="11" name="Rechteck 19"/>
          <p:cNvSpPr/>
          <p:nvPr/>
        </p:nvSpPr>
        <p:spPr>
          <a:xfrm>
            <a:off x="0" y="1052736"/>
            <a:ext cx="63001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3" name="Rechteck 19"/>
          <p:cNvSpPr/>
          <p:nvPr/>
        </p:nvSpPr>
        <p:spPr>
          <a:xfrm>
            <a:off x="0" y="1556792"/>
            <a:ext cx="6948264" cy="2790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b="1" dirty="0" smtClean="0">
              <a:latin typeface="Candara" panose="020E0502030303020204" pitchFamily="34" charset="0"/>
            </a:endParaRPr>
          </a:p>
          <a:p>
            <a:r>
              <a:rPr lang="de-DE" sz="2000" b="1" dirty="0" smtClean="0">
                <a:latin typeface="Candara" panose="020E0502030303020204" pitchFamily="34" charset="0"/>
              </a:rPr>
              <a:t>8.3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 </a:t>
            </a:r>
            <a:r>
              <a:rPr lang="el-GR" sz="1600" b="1" dirty="0">
                <a:latin typeface="Candara" panose="020E0502030303020204" pitchFamily="34" charset="0"/>
              </a:rPr>
              <a:t>Δεξαμενή ζεστού νερού</a:t>
            </a:r>
            <a:endParaRPr lang="de-DE" sz="1600" b="1" dirty="0">
              <a:latin typeface="Candara" panose="020E0502030303020204" pitchFamily="34" charset="0"/>
            </a:endParaRPr>
          </a:p>
          <a:p>
            <a:endParaRPr lang="de-DE" sz="1600" b="1" dirty="0">
              <a:latin typeface="Candara" panose="020E0502030303020204" pitchFamily="34" charset="0"/>
            </a:endParaRPr>
          </a:p>
        </p:txBody>
      </p:sp>
    </p:spTree>
    <p:extLst>
      <p:ext uri="{BB962C8B-B14F-4D97-AF65-F5344CB8AC3E}">
        <p14:creationId xmlns:p14="http://schemas.microsoft.com/office/powerpoint/2010/main" val="15626597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7268" y="2101495"/>
            <a:ext cx="5761820" cy="3293209"/>
          </a:xfrm>
          <a:prstGeom prst="rect">
            <a:avLst/>
          </a:prstGeom>
          <a:noFill/>
        </p:spPr>
        <p:txBody>
          <a:bodyPr wrap="square" rtlCol="0">
            <a:spAutoFit/>
          </a:bodyPr>
          <a:lstStyle/>
          <a:p>
            <a:pPr algn="just"/>
            <a:r>
              <a:rPr lang="el-GR" b="1" dirty="0"/>
              <a:t>Εφαρμογές</a:t>
            </a:r>
            <a:r>
              <a:rPr lang="en-US" b="1" dirty="0" smtClean="0"/>
              <a:t>:</a:t>
            </a:r>
            <a:endParaRPr lang="el-GR" b="1" dirty="0" smtClean="0"/>
          </a:p>
          <a:p>
            <a:pPr algn="just"/>
            <a:endParaRPr lang="en-US" sz="1400" b="1" dirty="0"/>
          </a:p>
          <a:p>
            <a:pPr algn="just"/>
            <a:r>
              <a:rPr lang="el-GR" sz="1400" dirty="0"/>
              <a:t>Συστήματα ζεστού νερού για το πλύσιμο, το μπάνιο ή το πλυντήριο έχουν θερμοστάτη για τη ρύθμιση της θερμοκρασίας, της τάξεως των 40 έως 60 ° C, και συνδέονται με την εσωτερική παροχή κρύου νερού.</a:t>
            </a:r>
          </a:p>
          <a:p>
            <a:pPr algn="just"/>
            <a:endParaRPr lang="el-GR" sz="1400" dirty="0"/>
          </a:p>
          <a:p>
            <a:pPr algn="just"/>
            <a:r>
              <a:rPr lang="el-GR" sz="1400" dirty="0"/>
              <a:t>Τα συστήματα αυτά μπορούν να συνδεθούν με ηλιακούς συλλέκτες, ώστε η θερμότητα να προέρχεται από αυτούς.</a:t>
            </a:r>
          </a:p>
          <a:p>
            <a:pPr algn="just"/>
            <a:endParaRPr lang="en-US" sz="1400" dirty="0" smtClean="0"/>
          </a:p>
          <a:p>
            <a:pPr algn="just"/>
            <a:endParaRPr lang="en-US" sz="1400" dirty="0"/>
          </a:p>
          <a:p>
            <a:pPr algn="just"/>
            <a:r>
              <a:rPr lang="el-GR" b="1" dirty="0"/>
              <a:t>Περιορισμοί</a:t>
            </a:r>
            <a:r>
              <a:rPr lang="en-US" b="1" dirty="0" smtClean="0"/>
              <a:t>:</a:t>
            </a:r>
            <a:endParaRPr lang="el-GR" b="1" dirty="0" smtClean="0"/>
          </a:p>
          <a:p>
            <a:pPr algn="just"/>
            <a:endParaRPr lang="en-US" b="1" dirty="0"/>
          </a:p>
          <a:p>
            <a:pPr marL="285750" indent="-285750" algn="just">
              <a:buFont typeface="Arial" panose="020B0604020202020204" pitchFamily="34" charset="0"/>
              <a:buChar char="•"/>
            </a:pPr>
            <a:r>
              <a:rPr lang="el-GR" sz="1400" dirty="0" smtClean="0"/>
              <a:t>Τύπος </a:t>
            </a:r>
            <a:r>
              <a:rPr lang="el-GR" sz="1400" dirty="0"/>
              <a:t>καυσίμου και η διαθεσιμότητά το στην περιοχή σας ενδέχεται να περιορίσει τις επιλογές σας.</a:t>
            </a:r>
          </a:p>
        </p:txBody>
      </p:sp>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1839058"/>
            <a:ext cx="3010581" cy="4113466"/>
          </a:xfrm>
          <a:prstGeom prst="rect">
            <a:avLst/>
          </a:prstGeom>
        </p:spPr>
      </p:pic>
      <p:sp>
        <p:nvSpPr>
          <p:cNvPr id="14" name="Rechteck 19"/>
          <p:cNvSpPr/>
          <p:nvPr/>
        </p:nvSpPr>
        <p:spPr>
          <a:xfrm>
            <a:off x="-1" y="1052736"/>
            <a:ext cx="619122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5" name="Rechteck 19"/>
          <p:cNvSpPr/>
          <p:nvPr/>
        </p:nvSpPr>
        <p:spPr>
          <a:xfrm>
            <a:off x="0" y="1556792"/>
            <a:ext cx="57690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a:t>
            </a:r>
            <a:r>
              <a:rPr lang="de-DE" sz="2000" b="1" dirty="0" smtClean="0">
                <a:latin typeface="Candara" panose="020E0502030303020204" pitchFamily="34" charset="0"/>
              </a:rPr>
              <a:t>.3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 </a:t>
            </a:r>
            <a:r>
              <a:rPr lang="el-GR" sz="1600" b="1" dirty="0">
                <a:latin typeface="Candara" panose="020E0502030303020204" pitchFamily="34" charset="0"/>
              </a:rPr>
              <a:t>Δεξαμενή ζεστού νερού</a:t>
            </a:r>
            <a:endParaRPr lang="de-DE" sz="1600" b="1" dirty="0">
              <a:latin typeface="Candara" panose="020E0502030303020204" pitchFamily="34" charset="0"/>
            </a:endParaRPr>
          </a:p>
        </p:txBody>
      </p:sp>
    </p:spTree>
    <p:extLst>
      <p:ext uri="{BB962C8B-B14F-4D97-AF65-F5344CB8AC3E}">
        <p14:creationId xmlns:p14="http://schemas.microsoft.com/office/powerpoint/2010/main" val="1405750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745232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8.4 </a:t>
            </a:r>
            <a:r>
              <a:rPr lang="el-GR" sz="2000" b="1" dirty="0">
                <a:latin typeface="Candara" panose="020E0502030303020204" pitchFamily="34" charset="0"/>
              </a:rPr>
              <a:t>Συστήματα Αποθήκευσης </a:t>
            </a:r>
            <a:r>
              <a:rPr lang="de-DE" sz="2000" b="1" dirty="0">
                <a:latin typeface="Candara" panose="020E0502030303020204" pitchFamily="34" charset="0"/>
              </a:rPr>
              <a:t>– </a:t>
            </a:r>
            <a:r>
              <a:rPr lang="el-GR" sz="2000" b="1" dirty="0">
                <a:latin typeface="Candara" panose="020E0502030303020204" pitchFamily="34" charset="0"/>
              </a:rPr>
              <a:t>Υλικά Αλλαγής Φάσης</a:t>
            </a:r>
            <a:r>
              <a:rPr lang="de-DE" sz="2000" b="1" dirty="0">
                <a:latin typeface="Candara" panose="020E0502030303020204" pitchFamily="34" charset="0"/>
              </a:rPr>
              <a:t> (PCM)</a:t>
            </a:r>
          </a:p>
        </p:txBody>
      </p:sp>
      <p:pic>
        <p:nvPicPr>
          <p:cNvPr id="11" name="Imagem 10"/>
          <p:cNvPicPr>
            <a:picLocks noChangeAspect="1"/>
          </p:cNvPicPr>
          <p:nvPr/>
        </p:nvPicPr>
        <p:blipFill rotWithShape="1">
          <a:blip r:embed="rId5" cstate="print">
            <a:extLst>
              <a:ext uri="{28A0092B-C50C-407E-A947-70E740481C1C}">
                <a14:useLocalDpi xmlns:a14="http://schemas.microsoft.com/office/drawing/2010/main" val="0"/>
              </a:ext>
            </a:extLst>
          </a:blip>
          <a:srcRect l="523"/>
          <a:stretch/>
        </p:blipFill>
        <p:spPr>
          <a:xfrm>
            <a:off x="2483768" y="3698114"/>
            <a:ext cx="4858106" cy="2224876"/>
          </a:xfrm>
          <a:prstGeom prst="rect">
            <a:avLst/>
          </a:prstGeom>
        </p:spPr>
      </p:pic>
      <p:sp>
        <p:nvSpPr>
          <p:cNvPr id="3" name="CaixaDeTexto 2"/>
          <p:cNvSpPr txBox="1"/>
          <p:nvPr/>
        </p:nvSpPr>
        <p:spPr>
          <a:xfrm>
            <a:off x="179387" y="2074411"/>
            <a:ext cx="8771345" cy="2246769"/>
          </a:xfrm>
          <a:prstGeom prst="rect">
            <a:avLst/>
          </a:prstGeom>
          <a:noFill/>
        </p:spPr>
        <p:txBody>
          <a:bodyPr wrap="square" rtlCol="0">
            <a:spAutoFit/>
          </a:bodyPr>
          <a:lstStyle/>
          <a:p>
            <a:pPr algn="just"/>
            <a:r>
              <a:rPr lang="el-GR" sz="1400" dirty="0"/>
              <a:t>Ένα </a:t>
            </a:r>
            <a:r>
              <a:rPr lang="el-GR" sz="1400" b="1" dirty="0"/>
              <a:t>υλικό αλλαγής φάσης (PCM) </a:t>
            </a:r>
            <a:r>
              <a:rPr lang="el-GR" sz="1400" dirty="0"/>
              <a:t>είναι μια ουσία που τήκεται και στερεοποιείται σε μια ορισμένη θερμοκρασία. Το υλικό αυτό είναι ικανό να αποθηκεύει και να απελευθερώνει μεγάλες ποσότητες ενέργειας. Η θερμότητα απορροφάται ή απελευθερώνεται όταν το υλικό αλλάζει από στερεό σε υγρό και αντίστροφα, ως εκ τούτου</a:t>
            </a:r>
            <a:r>
              <a:rPr lang="en-US" sz="1400" dirty="0"/>
              <a:t> </a:t>
            </a:r>
            <a:r>
              <a:rPr lang="el-GR" sz="1400" dirty="0"/>
              <a:t>έχουν ταξινομηθεί ως</a:t>
            </a:r>
            <a:r>
              <a:rPr lang="en-US" sz="1400" dirty="0"/>
              <a:t> </a:t>
            </a:r>
            <a:r>
              <a:rPr lang="el-GR" sz="1400" dirty="0"/>
              <a:t>υλικά αποθήκευσης λανθάνουσας θερμότητας. </a:t>
            </a:r>
          </a:p>
          <a:p>
            <a:pPr algn="just"/>
            <a:endParaRPr lang="el-GR" sz="1400" dirty="0"/>
          </a:p>
          <a:p>
            <a:pPr algn="just"/>
            <a:r>
              <a:rPr lang="el-GR" sz="1400" dirty="0"/>
              <a:t>Έχουν χρησιμοποιηθεί από τα τέλη του 19ου αιώνα ως ένα μέσο για αποθήκευση θερμότητας. Έχουν χρησιμοποιηθεί σε ποικίλες τέτοιες εφαρμογές όπως ψυγεία μεταφορά </a:t>
            </a:r>
            <a:r>
              <a:rPr lang="el-GR" sz="1400" dirty="0" smtClean="0"/>
              <a:t>πάγου με τρένα </a:t>
            </a:r>
            <a:r>
              <a:rPr lang="el-GR" sz="1400" dirty="0"/>
              <a:t>και οδικές εφαρμογές.</a:t>
            </a:r>
            <a:endParaRPr lang="en-US" sz="1400" dirty="0"/>
          </a:p>
          <a:p>
            <a:pPr algn="just"/>
            <a:endParaRPr lang="en-US" sz="1400" dirty="0" smtClean="0"/>
          </a:p>
          <a:p>
            <a:endParaRPr lang="en-US" sz="1400" b="1" dirty="0" smtClean="0"/>
          </a:p>
          <a:p>
            <a:endParaRPr lang="en-GB" sz="1400" dirty="0"/>
          </a:p>
        </p:txBody>
      </p:sp>
      <p:sp>
        <p:nvSpPr>
          <p:cNvPr id="13" name="Rechteck 19"/>
          <p:cNvSpPr/>
          <p:nvPr/>
        </p:nvSpPr>
        <p:spPr>
          <a:xfrm>
            <a:off x="0" y="1052736"/>
            <a:ext cx="69482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Tree>
    <p:extLst>
      <p:ext uri="{BB962C8B-B14F-4D97-AF65-F5344CB8AC3E}">
        <p14:creationId xmlns:p14="http://schemas.microsoft.com/office/powerpoint/2010/main" val="312080802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 y="2035714"/>
            <a:ext cx="9019275" cy="369332"/>
          </a:xfrm>
          <a:prstGeom prst="rect">
            <a:avLst/>
          </a:prstGeom>
          <a:noFill/>
        </p:spPr>
        <p:txBody>
          <a:bodyPr wrap="square" rtlCol="0">
            <a:spAutoFit/>
          </a:bodyPr>
          <a:lstStyle/>
          <a:p>
            <a:pPr algn="just"/>
            <a:r>
              <a:rPr lang="el-GR" b="1" dirty="0"/>
              <a:t>Λειτουργία</a:t>
            </a:r>
            <a:endParaRPr lang="en-US" b="1" dirty="0"/>
          </a:p>
        </p:txBody>
      </p:sp>
      <p:sp>
        <p:nvSpPr>
          <p:cNvPr id="13" name="Rechteck 19"/>
          <p:cNvSpPr/>
          <p:nvPr/>
        </p:nvSpPr>
        <p:spPr>
          <a:xfrm>
            <a:off x="-1" y="1052736"/>
            <a:ext cx="6723629"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1" y="1556792"/>
            <a:ext cx="7582525"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8.4 </a:t>
            </a:r>
            <a:r>
              <a:rPr lang="el-GR" sz="2000" b="1" dirty="0">
                <a:latin typeface="Candara" panose="020E0502030303020204" pitchFamily="34" charset="0"/>
              </a:rPr>
              <a:t>Συστήματα Αποθήκευσης </a:t>
            </a:r>
            <a:r>
              <a:rPr lang="de-DE" sz="2800" b="1" dirty="0">
                <a:latin typeface="Candara" panose="020E0502030303020204" pitchFamily="34" charset="0"/>
              </a:rPr>
              <a:t>– </a:t>
            </a:r>
            <a:r>
              <a:rPr lang="el-GR" sz="2000" b="1" dirty="0">
                <a:latin typeface="Candara" panose="020E0502030303020204" pitchFamily="34" charset="0"/>
              </a:rPr>
              <a:t>Υλικά Αλλαγής Φάσης</a:t>
            </a:r>
            <a:r>
              <a:rPr lang="de-DE" sz="2000" b="1" dirty="0">
                <a:latin typeface="Candara" panose="020E0502030303020204" pitchFamily="34" charset="0"/>
              </a:rPr>
              <a:t> (PCM)</a:t>
            </a:r>
          </a:p>
        </p:txBody>
      </p:sp>
      <p:sp>
        <p:nvSpPr>
          <p:cNvPr id="15" name="CaixaDeTexto 2"/>
          <p:cNvSpPr txBox="1"/>
          <p:nvPr/>
        </p:nvSpPr>
        <p:spPr>
          <a:xfrm>
            <a:off x="0" y="2405046"/>
            <a:ext cx="4355976" cy="3323987"/>
          </a:xfrm>
          <a:prstGeom prst="rect">
            <a:avLst/>
          </a:prstGeom>
          <a:noFill/>
        </p:spPr>
        <p:txBody>
          <a:bodyPr wrap="square" rtlCol="0">
            <a:spAutoFit/>
          </a:bodyPr>
          <a:lstStyle/>
          <a:p>
            <a:pPr marL="285750" indent="-285750" algn="just">
              <a:buFont typeface="Arial" panose="020B0604020202020204" pitchFamily="34" charset="0"/>
              <a:buChar char="•"/>
            </a:pPr>
            <a:r>
              <a:rPr lang="el-GR" sz="1400" dirty="0"/>
              <a:t>Σε αντίθεση με το σύστημα αποθήκευσης</a:t>
            </a:r>
            <a:r>
              <a:rPr lang="en-US" sz="1400" dirty="0"/>
              <a:t> </a:t>
            </a:r>
            <a:r>
              <a:rPr lang="el-GR" sz="1400" dirty="0"/>
              <a:t>με πάγο, τα συστήματα PCM μπορούν να χρησιμοποιηθούν με οποιαδήποτε συμβατικό πύργο ψύξης. Η αλλαγή φάσης επιτρέπει στους φυγόκεντρους και απορρόφησης ψύκτες,</a:t>
            </a:r>
            <a:r>
              <a:rPr lang="el-GR" sz="1400" dirty="0">
                <a:solidFill>
                  <a:srgbClr val="FF0000"/>
                </a:solidFill>
              </a:rPr>
              <a:t> </a:t>
            </a:r>
            <a:r>
              <a:rPr lang="el-GR" sz="1400" dirty="0" smtClean="0"/>
              <a:t>να </a:t>
            </a:r>
            <a:r>
              <a:rPr lang="el-GR" sz="1400" dirty="0"/>
              <a:t>χρησιμοποιούν έναν πύργο ψύξης ή ξηρά </a:t>
            </a:r>
            <a:r>
              <a:rPr lang="el-GR" sz="1400" dirty="0" smtClean="0"/>
              <a:t>ψύξη </a:t>
            </a:r>
            <a:r>
              <a:rPr lang="el-GR" sz="1400" dirty="0"/>
              <a:t>για φόρτιση</a:t>
            </a:r>
            <a:r>
              <a:rPr lang="el-GR" sz="1400" dirty="0" smtClean="0"/>
              <a:t>.</a:t>
            </a:r>
          </a:p>
          <a:p>
            <a:pPr marL="285750" indent="-285750" algn="just">
              <a:buFont typeface="Arial" panose="020B0604020202020204" pitchFamily="34" charset="0"/>
              <a:buChar char="•"/>
            </a:pPr>
            <a:endParaRPr lang="el-GR" sz="1400" dirty="0"/>
          </a:p>
          <a:p>
            <a:pPr marL="285750" indent="-285750" algn="just">
              <a:buFont typeface="Arial" panose="020B0604020202020204" pitchFamily="34" charset="0"/>
              <a:buChar char="•"/>
            </a:pPr>
            <a:r>
              <a:rPr lang="el-GR" sz="1400" dirty="0"/>
              <a:t>Τα συνηθέστερα PCM</a:t>
            </a:r>
            <a:r>
              <a:rPr lang="en-US" sz="1400" dirty="0"/>
              <a:t>s</a:t>
            </a:r>
            <a:r>
              <a:rPr lang="el-GR" sz="1400" dirty="0"/>
              <a:t> έχουν ένυδρα άλατα, λιπαρά οξέα και εστέρες, και διάφορες παραφίνες. Πρόσφατα, ερευνήθηκαν επίσης και ιοντικά υγρά για νέα PCM</a:t>
            </a:r>
            <a:r>
              <a:rPr lang="en-US" sz="1400" dirty="0"/>
              <a:t>s</a:t>
            </a:r>
            <a:r>
              <a:rPr lang="el-GR" sz="1400" dirty="0"/>
              <a:t>. Δεδομένου ότι τα περισσότερα από τα οργανικά διαλύματα είναι χωρίς νερό, μπορούν να εκτεθούν στον αέρα, αλλά όλες οι λύσεις που βασίζονται σε PCM με άλατα πρέπει για την πρόληψη της </a:t>
            </a:r>
            <a:r>
              <a:rPr lang="el-GR" sz="1400" dirty="0" smtClean="0"/>
              <a:t>εξάτμισης </a:t>
            </a:r>
            <a:r>
              <a:rPr lang="el-GR" sz="1400" dirty="0"/>
              <a:t>να ενθυλακωθούν. </a:t>
            </a:r>
          </a:p>
        </p:txBody>
      </p:sp>
      <p:pic>
        <p:nvPicPr>
          <p:cNvPr id="16"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1099" y="3057317"/>
            <a:ext cx="4625057" cy="2187725"/>
          </a:xfrm>
          <a:prstGeom prst="rect">
            <a:avLst/>
          </a:prstGeom>
        </p:spPr>
      </p:pic>
    </p:spTree>
    <p:extLst>
      <p:ext uri="{BB962C8B-B14F-4D97-AF65-F5344CB8AC3E}">
        <p14:creationId xmlns:p14="http://schemas.microsoft.com/office/powerpoint/2010/main" val="8776321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22045" y="1916832"/>
            <a:ext cx="5414049" cy="4248472"/>
          </a:xfrm>
          <a:prstGeom prst="rect">
            <a:avLst/>
          </a:prstGeom>
          <a:noFill/>
        </p:spPr>
        <p:txBody>
          <a:bodyPr wrap="square" rtlCol="0">
            <a:spAutoFit/>
          </a:bodyPr>
          <a:lstStyle/>
          <a:p>
            <a:r>
              <a:rPr lang="el-GR" b="1" dirty="0"/>
              <a:t>Λειτουργία </a:t>
            </a:r>
            <a:r>
              <a:rPr lang="en-US" b="1" dirty="0"/>
              <a:t>(</a:t>
            </a:r>
            <a:r>
              <a:rPr lang="el-GR" b="1" dirty="0"/>
              <a:t>συνέχεια</a:t>
            </a:r>
            <a:r>
              <a:rPr lang="en-US" b="1" dirty="0"/>
              <a:t>):</a:t>
            </a:r>
            <a:endParaRPr lang="el-GR" b="1" dirty="0"/>
          </a:p>
          <a:p>
            <a:endParaRPr lang="en-US" sz="1400" dirty="0" smtClean="0"/>
          </a:p>
          <a:p>
            <a:pPr marL="285750" indent="-285750" algn="just">
              <a:buFont typeface="Arial" panose="020B0604020202020204" pitchFamily="34" charset="0"/>
              <a:buChar char="•"/>
            </a:pPr>
            <a:r>
              <a:rPr lang="el-GR" sz="1200" dirty="0"/>
              <a:t>Στα PCM</a:t>
            </a:r>
            <a:r>
              <a:rPr lang="en-US" sz="1200" dirty="0"/>
              <a:t>s</a:t>
            </a:r>
            <a:r>
              <a:rPr lang="el-GR" sz="1200" dirty="0"/>
              <a:t> η αποθήκευση λανθάνουσας θερμότητας μπορεί να επιτευχθεί μέσω αλλαγής φάσης υγρού-στερεού, στερεού-υγρού, στερεού-αερίου και υγρού-αερίου. Ωστόσο, η μόνη αλλαγή φάσης που χρησιμοποιείται για τα PCM</a:t>
            </a:r>
            <a:r>
              <a:rPr lang="en-US" sz="1200" dirty="0"/>
              <a:t>s</a:t>
            </a:r>
            <a:r>
              <a:rPr lang="el-GR" sz="1200" dirty="0"/>
              <a:t> είναι το η στερεό-υγρό. Αλλαγές φάσης υγρού-αερίου δεν έχουν πρακτική χρήση στη θερμική αποθήκη, λόγω του μεγάλου όγκου ή των υψηλών πιέσεων που απαιτούνται για την αποθήκευση των υλικών, όταν είναι σε αέρια φάση.</a:t>
            </a:r>
          </a:p>
          <a:p>
            <a:pPr marL="285750" indent="-285750" algn="just">
              <a:buFont typeface="Arial" panose="020B0604020202020204" pitchFamily="34" charset="0"/>
              <a:buChar char="•"/>
            </a:pPr>
            <a:endParaRPr lang="el-GR" sz="1200" dirty="0"/>
          </a:p>
          <a:p>
            <a:pPr marL="285750" indent="-285750" algn="just">
              <a:buFont typeface="Arial" panose="020B0604020202020204" pitchFamily="34" charset="0"/>
              <a:buChar char="•"/>
            </a:pPr>
            <a:r>
              <a:rPr lang="el-GR" sz="1200" dirty="0"/>
              <a:t>Τα στερεά-υγρά PCM</a:t>
            </a:r>
            <a:r>
              <a:rPr lang="en-US" sz="1200" dirty="0"/>
              <a:t>s</a:t>
            </a:r>
            <a:r>
              <a:rPr lang="el-GR" sz="1200" dirty="0"/>
              <a:t> αποθηκεύουν την αισθητή θερμότητας (</a:t>
            </a:r>
            <a:r>
              <a:rPr lang="en-US" sz="1200" dirty="0"/>
              <a:t>sensible heat</a:t>
            </a:r>
            <a:r>
              <a:rPr lang="el-GR" sz="1200" dirty="0"/>
              <a:t>), έτσι η θερμοκρασία τους αυξάνεται καθώς απορροφούν θερμότητα. Αντίθετα από τα συμβατικά υλικά απορρόφησης αισθητής θερμότητας, όταν τα PCM</a:t>
            </a:r>
            <a:r>
              <a:rPr lang="en-US" sz="1200" dirty="0"/>
              <a:t>S </a:t>
            </a:r>
            <a:r>
              <a:rPr lang="el-GR" sz="1200" dirty="0"/>
              <a:t>φθάσουν στην θερμοκρασία στην οποία αλλάζουν φάση (θερμοκρασία τήξης) συνεχίζουν να απορροφούν μεγάλα ποσά θερμότητας σε σχεδόν σταθερή θερμοκρασία.</a:t>
            </a:r>
          </a:p>
          <a:p>
            <a:pPr marL="285750" indent="-285750" algn="just">
              <a:buFont typeface="Arial" panose="020B0604020202020204" pitchFamily="34" charset="0"/>
              <a:buChar char="•"/>
            </a:pPr>
            <a:endParaRPr lang="el-GR" sz="1200" dirty="0"/>
          </a:p>
          <a:p>
            <a:pPr marL="285750" indent="-285750" algn="just">
              <a:buFont typeface="Arial" panose="020B0604020202020204" pitchFamily="34" charset="0"/>
              <a:buChar char="•"/>
            </a:pPr>
            <a:r>
              <a:rPr lang="el-GR" sz="1200" dirty="0"/>
              <a:t>Τα PCM</a:t>
            </a:r>
            <a:r>
              <a:rPr lang="en-US" sz="1200" dirty="0"/>
              <a:t>s</a:t>
            </a:r>
            <a:r>
              <a:rPr lang="el-GR" sz="1200" dirty="0"/>
              <a:t> εξακολουθούν να απορροφούν θερμότητα χωρίς σημαντική αύξηση της θερμοκρασίας έως ότου όλο το υλικό μετατραπεί σε υγρό.</a:t>
            </a:r>
          </a:p>
          <a:p>
            <a:pPr marL="285750" indent="-285750" algn="just">
              <a:buFont typeface="Arial" panose="020B0604020202020204" pitchFamily="34" charset="0"/>
              <a:buChar char="•"/>
            </a:pPr>
            <a:endParaRPr lang="el-GR" sz="1200" dirty="0"/>
          </a:p>
          <a:p>
            <a:pPr marL="285750" indent="-285750" algn="just">
              <a:buFont typeface="Arial" panose="020B0604020202020204" pitchFamily="34" charset="0"/>
              <a:buChar char="•"/>
            </a:pPr>
            <a:r>
              <a:rPr lang="el-GR" sz="1200" dirty="0"/>
              <a:t>Όταν η θερμοκρασία περιβάλλοντος γύρω από ένα υγρό υλικό πέφτει, τα PCM</a:t>
            </a:r>
            <a:r>
              <a:rPr lang="en-US" sz="1200" dirty="0"/>
              <a:t>s </a:t>
            </a:r>
            <a:r>
              <a:rPr lang="el-GR" sz="1200" dirty="0"/>
              <a:t>στερεοποιούνται, απελευθερώνοντας την αποθηκευμένη λανθάνουσα θερμότητα.</a:t>
            </a:r>
            <a:endParaRPr lang="en-GB" sz="1200" dirty="0"/>
          </a:p>
        </p:txBody>
      </p:sp>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095" y="2505405"/>
            <a:ext cx="3514637" cy="1820080"/>
          </a:xfrm>
          <a:prstGeom prst="rect">
            <a:avLst/>
          </a:prstGeom>
        </p:spPr>
      </p:pic>
      <p:pic>
        <p:nvPicPr>
          <p:cNvPr id="9" name="Image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5514" y="4438195"/>
            <a:ext cx="2878153" cy="1439077"/>
          </a:xfrm>
          <a:prstGeom prst="rect">
            <a:avLst/>
          </a:prstGeom>
        </p:spPr>
      </p:pic>
      <p:sp>
        <p:nvSpPr>
          <p:cNvPr id="13" name="Rechteck 19"/>
          <p:cNvSpPr/>
          <p:nvPr/>
        </p:nvSpPr>
        <p:spPr>
          <a:xfrm>
            <a:off x="0" y="1052736"/>
            <a:ext cx="708459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68042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8.4 </a:t>
            </a:r>
            <a:r>
              <a:rPr lang="el-GR" sz="2000" b="1" dirty="0">
                <a:latin typeface="Candara" panose="020E0502030303020204" pitchFamily="34" charset="0"/>
              </a:rPr>
              <a:t>Συστήματα Αποθήκευσης – Υλικά Αλλαγής Φάσης (PCM)</a:t>
            </a:r>
          </a:p>
        </p:txBody>
      </p:sp>
    </p:spTree>
    <p:extLst>
      <p:ext uri="{BB962C8B-B14F-4D97-AF65-F5344CB8AC3E}">
        <p14:creationId xmlns:p14="http://schemas.microsoft.com/office/powerpoint/2010/main" val="31113302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036518"/>
            <a:ext cx="8820472" cy="954107"/>
          </a:xfrm>
          <a:prstGeom prst="rect">
            <a:avLst/>
          </a:prstGeom>
          <a:noFill/>
        </p:spPr>
        <p:txBody>
          <a:bodyPr wrap="square" rtlCol="0">
            <a:spAutoFit/>
          </a:bodyPr>
          <a:lstStyle/>
          <a:p>
            <a:pPr algn="just"/>
            <a:r>
              <a:rPr lang="el-GR" sz="1400" dirty="0"/>
              <a:t>Ένας μεγάλος αριθμός PCM</a:t>
            </a:r>
            <a:r>
              <a:rPr lang="en-US" sz="1400" dirty="0"/>
              <a:t>s</a:t>
            </a:r>
            <a:r>
              <a:rPr lang="el-GR" sz="1400" dirty="0"/>
              <a:t> είναι διαθέσιμος για κάθε απαιτούμενο εύρος θερμοκρασίας από -5 έως 190 °C . Εντός του εύρους για την ανθρώπινη άνεση δηλαδή μεταξύ 20-30 °C, μερικά PCM</a:t>
            </a:r>
            <a:r>
              <a:rPr lang="en-US" sz="1400" dirty="0"/>
              <a:t>s</a:t>
            </a:r>
            <a:r>
              <a:rPr lang="el-GR" sz="1400" dirty="0"/>
              <a:t> είναι πολύ αποτελεσματικά. Αποθηκεύουν 5 έως 14 φορές περισσότερη θερμότητα ανά μονάδα όγκου από ό, τι τα συμβατικά υλικά αποθήκευσης, όπως το νερό, η τοιχοποιία ή ο βράχος.</a:t>
            </a:r>
          </a:p>
        </p:txBody>
      </p:sp>
      <p:pic>
        <p:nvPicPr>
          <p:cNvPr id="4" name="Imagem 3"/>
          <p:cNvPicPr>
            <a:picLocks noChangeAspect="1"/>
          </p:cNvPicPr>
          <p:nvPr/>
        </p:nvPicPr>
        <p:blipFill rotWithShape="1">
          <a:blip r:embed="rId5" cstate="print">
            <a:extLst>
              <a:ext uri="{28A0092B-C50C-407E-A947-70E740481C1C}">
                <a14:useLocalDpi xmlns:a14="http://schemas.microsoft.com/office/drawing/2010/main" val="0"/>
              </a:ext>
            </a:extLst>
          </a:blip>
          <a:srcRect r="1844"/>
          <a:stretch/>
        </p:blipFill>
        <p:spPr>
          <a:xfrm>
            <a:off x="4139952" y="2959878"/>
            <a:ext cx="4810781" cy="2897433"/>
          </a:xfrm>
          <a:prstGeom prst="rect">
            <a:avLst/>
          </a:prstGeom>
        </p:spPr>
      </p:pic>
      <p:sp>
        <p:nvSpPr>
          <p:cNvPr id="13" name="Rechteck 19"/>
          <p:cNvSpPr/>
          <p:nvPr/>
        </p:nvSpPr>
        <p:spPr>
          <a:xfrm>
            <a:off x="0" y="1052736"/>
            <a:ext cx="69482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0" y="1556792"/>
            <a:ext cx="76683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8.4 </a:t>
            </a:r>
            <a:r>
              <a:rPr lang="el-GR" sz="2000" b="1" dirty="0">
                <a:latin typeface="Candara" panose="020E0502030303020204" pitchFamily="34" charset="0"/>
              </a:rPr>
              <a:t>Συστήματα Αποθήκευσης – Υλικά Αλλαγής Φάσης (PCM)</a:t>
            </a:r>
          </a:p>
        </p:txBody>
      </p:sp>
      <p:sp>
        <p:nvSpPr>
          <p:cNvPr id="15" name="CaixaDeTexto 2"/>
          <p:cNvSpPr txBox="1"/>
          <p:nvPr/>
        </p:nvSpPr>
        <p:spPr>
          <a:xfrm>
            <a:off x="130261" y="2959878"/>
            <a:ext cx="3649651" cy="2800767"/>
          </a:xfrm>
          <a:prstGeom prst="rect">
            <a:avLst/>
          </a:prstGeom>
          <a:noFill/>
        </p:spPr>
        <p:txBody>
          <a:bodyPr wrap="square" rtlCol="0">
            <a:spAutoFit/>
          </a:bodyPr>
          <a:lstStyle/>
          <a:p>
            <a:pPr algn="just"/>
            <a:r>
              <a:rPr lang="el-GR" b="1" dirty="0"/>
              <a:t>Τύποι υλικών αλλαγής φάσης </a:t>
            </a:r>
            <a:r>
              <a:rPr lang="en-US" b="1" dirty="0"/>
              <a:t>PCM</a:t>
            </a:r>
          </a:p>
          <a:p>
            <a:pPr algn="just"/>
            <a:endParaRPr lang="en-US" b="1" dirty="0"/>
          </a:p>
          <a:p>
            <a:pPr marL="285750" indent="-285750" algn="just">
              <a:buFont typeface="Arial" panose="020B0604020202020204" pitchFamily="34" charset="0"/>
              <a:buChar char="•"/>
            </a:pPr>
            <a:r>
              <a:rPr lang="el-GR" sz="1400" b="1" dirty="0"/>
              <a:t>Οργανικά </a:t>
            </a:r>
            <a:r>
              <a:rPr lang="el-GR" sz="1400" dirty="0"/>
              <a:t>- παραφίνη και λιπαρά οξέα</a:t>
            </a:r>
            <a:endParaRPr lang="el-GR" sz="1400" b="1" dirty="0"/>
          </a:p>
          <a:p>
            <a:pPr marL="285750" indent="-285750" algn="just">
              <a:buFont typeface="Arial" panose="020B0604020202020204" pitchFamily="34" charset="0"/>
              <a:buChar char="•"/>
            </a:pPr>
            <a:r>
              <a:rPr lang="el-GR" sz="1400" b="1" dirty="0"/>
              <a:t>Ανόργανα </a:t>
            </a:r>
            <a:r>
              <a:rPr lang="en-US" sz="1400" dirty="0"/>
              <a:t>-  </a:t>
            </a:r>
            <a:r>
              <a:rPr lang="el-GR" sz="1400" dirty="0"/>
              <a:t>Ένυδρα άλατα</a:t>
            </a:r>
            <a:endParaRPr lang="en-US" sz="1400" dirty="0"/>
          </a:p>
          <a:p>
            <a:pPr marL="285750" indent="-285750">
              <a:buFont typeface="Arial" panose="020B0604020202020204" pitchFamily="34" charset="0"/>
              <a:buChar char="•"/>
            </a:pPr>
            <a:r>
              <a:rPr lang="el-GR" sz="1400" b="1" dirty="0" err="1"/>
              <a:t>Ευτηκτικά</a:t>
            </a:r>
            <a:r>
              <a:rPr lang="el-GR" sz="1400" b="1" dirty="0"/>
              <a:t> </a:t>
            </a:r>
            <a:r>
              <a:rPr lang="en-US" sz="1400" dirty="0"/>
              <a:t>- </a:t>
            </a:r>
            <a:r>
              <a:rPr lang="el-GR" sz="1400" dirty="0"/>
              <a:t>Οργανικές-οργανικές, οργανικές-ανόργανες, ανόργανες-ανόργανες ενώσεις</a:t>
            </a:r>
            <a:endParaRPr lang="pt-PT" sz="1400" dirty="0"/>
          </a:p>
          <a:p>
            <a:pPr marL="285750" indent="-285750" algn="just">
              <a:buFont typeface="Arial" panose="020B0604020202020204" pitchFamily="34" charset="0"/>
              <a:buChar char="•"/>
            </a:pPr>
            <a:r>
              <a:rPr lang="el-GR" sz="1400" b="1" dirty="0"/>
              <a:t>Υγροσκοπικά υλικά </a:t>
            </a:r>
            <a:r>
              <a:rPr lang="en-US" sz="1400" dirty="0"/>
              <a:t>- </a:t>
            </a:r>
            <a:r>
              <a:rPr lang="el-GR" sz="1400" dirty="0"/>
              <a:t>Πολλά φυσικά δομικά υλικά είναι υγροσκοπικά, δηλαδή μπορούν να απορροφήσουν (συμπύκνωση νερού) και να απελευθερώσουν νερό (εξάτμιση νερού).</a:t>
            </a:r>
            <a:endParaRPr lang="en-GB" sz="1400" dirty="0"/>
          </a:p>
        </p:txBody>
      </p:sp>
    </p:spTree>
    <p:extLst>
      <p:ext uri="{BB962C8B-B14F-4D97-AF65-F5344CB8AC3E}">
        <p14:creationId xmlns:p14="http://schemas.microsoft.com/office/powerpoint/2010/main" val="3355406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p:cNvGrpSpPr/>
          <p:nvPr/>
        </p:nvGrpSpPr>
        <p:grpSpPr>
          <a:xfrm>
            <a:off x="86655" y="1963944"/>
            <a:ext cx="8864078" cy="4195762"/>
            <a:chOff x="86655" y="1963944"/>
            <a:chExt cx="8864078" cy="4195762"/>
          </a:xfrm>
        </p:grpSpPr>
        <p:grpSp>
          <p:nvGrpSpPr>
            <p:cNvPr id="10" name="Grupo 9"/>
            <p:cNvGrpSpPr/>
            <p:nvPr/>
          </p:nvGrpSpPr>
          <p:grpSpPr>
            <a:xfrm>
              <a:off x="86655" y="1963944"/>
              <a:ext cx="6106699" cy="4195762"/>
              <a:chOff x="323528" y="476672"/>
              <a:chExt cx="7560840" cy="4680520"/>
            </a:xfrm>
          </p:grpSpPr>
          <p:grpSp>
            <p:nvGrpSpPr>
              <p:cNvPr id="11" name="Grupo 10"/>
              <p:cNvGrpSpPr/>
              <p:nvPr/>
            </p:nvGrpSpPr>
            <p:grpSpPr>
              <a:xfrm>
                <a:off x="323528" y="476672"/>
                <a:ext cx="7560840" cy="4680520"/>
                <a:chOff x="323528" y="476672"/>
                <a:chExt cx="9066420" cy="4986094"/>
              </a:xfrm>
            </p:grpSpPr>
            <p:pic>
              <p:nvPicPr>
                <p:cNvPr id="14" name="Imagem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476672"/>
                  <a:ext cx="2362206" cy="4986094"/>
                </a:xfrm>
                <a:prstGeom prst="rect">
                  <a:avLst/>
                </a:prstGeom>
              </p:spPr>
            </p:pic>
            <p:pic>
              <p:nvPicPr>
                <p:cNvPr id="15" name="Imagem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4580" y="482424"/>
                  <a:ext cx="2228456" cy="642320"/>
                </a:xfrm>
                <a:prstGeom prst="rect">
                  <a:avLst/>
                </a:prstGeom>
              </p:spPr>
            </p:pic>
            <p:pic>
              <p:nvPicPr>
                <p:cNvPr id="16" name="Imagem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1800" y="1097596"/>
                  <a:ext cx="2247302" cy="4365170"/>
                </a:xfrm>
                <a:prstGeom prst="rect">
                  <a:avLst/>
                </a:prstGeom>
              </p:spPr>
            </p:pic>
            <p:pic>
              <p:nvPicPr>
                <p:cNvPr id="17" name="Imagem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3036" y="482424"/>
                  <a:ext cx="2228456" cy="642320"/>
                </a:xfrm>
                <a:prstGeom prst="rect">
                  <a:avLst/>
                </a:prstGeom>
              </p:spPr>
            </p:pic>
            <p:pic>
              <p:nvPicPr>
                <p:cNvPr id="19" name="Imagem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2206" y="1124744"/>
                  <a:ext cx="2139286" cy="4330434"/>
                </a:xfrm>
                <a:prstGeom prst="rect">
                  <a:avLst/>
                </a:prstGeom>
              </p:spPr>
            </p:pic>
            <p:pic>
              <p:nvPicPr>
                <p:cNvPr id="20" name="Imagem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1492" y="482424"/>
                  <a:ext cx="2228456" cy="642320"/>
                </a:xfrm>
                <a:prstGeom prst="rect">
                  <a:avLst/>
                </a:prstGeom>
              </p:spPr>
            </p:pic>
          </p:grpSp>
          <p:pic>
            <p:nvPicPr>
              <p:cNvPr id="13" name="Imagem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3382" y="1085025"/>
                <a:ext cx="1860985" cy="4072167"/>
              </a:xfrm>
              <a:prstGeom prst="rect">
                <a:avLst/>
              </a:prstGeom>
            </p:spPr>
          </p:pic>
        </p:grpSp>
        <p:grpSp>
          <p:nvGrpSpPr>
            <p:cNvPr id="21" name="Grupo 20"/>
            <p:cNvGrpSpPr/>
            <p:nvPr/>
          </p:nvGrpSpPr>
          <p:grpSpPr>
            <a:xfrm>
              <a:off x="6191223" y="1976042"/>
              <a:ext cx="2759510" cy="4177279"/>
              <a:chOff x="475342" y="482071"/>
              <a:chExt cx="3692234" cy="4675121"/>
            </a:xfrm>
          </p:grpSpPr>
          <p:pic>
            <p:nvPicPr>
              <p:cNvPr id="22" name="Imagem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9180" y="482071"/>
                <a:ext cx="1858396" cy="602955"/>
              </a:xfrm>
              <a:prstGeom prst="rect">
                <a:avLst/>
              </a:prstGeom>
            </p:spPr>
          </p:pic>
          <p:pic>
            <p:nvPicPr>
              <p:cNvPr id="23" name="Imagem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342" y="1085026"/>
                <a:ext cx="1899355" cy="4072166"/>
              </a:xfrm>
              <a:prstGeom prst="rect">
                <a:avLst/>
              </a:prstGeom>
            </p:spPr>
          </p:pic>
          <p:pic>
            <p:nvPicPr>
              <p:cNvPr id="24" name="Imagem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342" y="482071"/>
                <a:ext cx="1858396" cy="602955"/>
              </a:xfrm>
              <a:prstGeom prst="rect">
                <a:avLst/>
              </a:prstGeom>
            </p:spPr>
          </p:pic>
          <p:pic>
            <p:nvPicPr>
              <p:cNvPr id="25" name="Imagem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3419" y="1082131"/>
                <a:ext cx="1810684" cy="1122734"/>
              </a:xfrm>
              <a:prstGeom prst="rect">
                <a:avLst/>
              </a:prstGeom>
            </p:spPr>
          </p:pic>
        </p:grpSp>
      </p:grpSp>
      <p:sp>
        <p:nvSpPr>
          <p:cNvPr id="26" name="Rechteck 19"/>
          <p:cNvSpPr/>
          <p:nvPr/>
        </p:nvSpPr>
        <p:spPr>
          <a:xfrm>
            <a:off x="0" y="1052736"/>
            <a:ext cx="73083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27" name="Rechteck 19"/>
          <p:cNvSpPr/>
          <p:nvPr/>
        </p:nvSpPr>
        <p:spPr>
          <a:xfrm>
            <a:off x="-1" y="1484784"/>
            <a:ext cx="7587391"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8.4 </a:t>
            </a:r>
            <a:r>
              <a:rPr lang="el-GR" sz="2000" b="1" dirty="0">
                <a:latin typeface="Candara" panose="020E0502030303020204" pitchFamily="34" charset="0"/>
              </a:rPr>
              <a:t>Συστήματα Αποθήκευσης – Υλικά Αλλαγής Φάσης (PCM)</a:t>
            </a:r>
          </a:p>
        </p:txBody>
      </p:sp>
    </p:spTree>
    <p:extLst>
      <p:ext uri="{BB962C8B-B14F-4D97-AF65-F5344CB8AC3E}">
        <p14:creationId xmlns:p14="http://schemas.microsoft.com/office/powerpoint/2010/main" val="18246769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9873" y="1980726"/>
            <a:ext cx="8930860" cy="1323439"/>
          </a:xfrm>
          <a:prstGeom prst="rect">
            <a:avLst/>
          </a:prstGeom>
          <a:noFill/>
        </p:spPr>
        <p:txBody>
          <a:bodyPr wrap="square" rtlCol="0">
            <a:spAutoFit/>
          </a:bodyPr>
          <a:lstStyle/>
          <a:p>
            <a:endParaRPr lang="en-US" sz="1600" dirty="0"/>
          </a:p>
          <a:p>
            <a:r>
              <a:rPr lang="el-GR" b="1" dirty="0"/>
              <a:t>Εφαρμογές</a:t>
            </a:r>
            <a:r>
              <a:rPr lang="en-US" b="1" dirty="0"/>
              <a:t>: </a:t>
            </a:r>
            <a:r>
              <a:rPr lang="en-US" b="1" dirty="0" smtClean="0"/>
              <a:t> </a:t>
            </a:r>
          </a:p>
          <a:p>
            <a:endParaRPr lang="en-US" b="1" dirty="0"/>
          </a:p>
          <a:p>
            <a:pPr marL="171450" indent="-171450" algn="just">
              <a:buFont typeface="Arial" panose="020B0604020202020204" pitchFamily="34" charset="0"/>
              <a:buChar char="•"/>
            </a:pPr>
            <a:r>
              <a:rPr lang="el-GR" sz="1400" dirty="0"/>
              <a:t>Το εύρος της θερμοκρασίας που προσφέρει η τεχνολογία PCM προσφέρει ένα νέο ορίζοντα για τα κτήρια και για τους μηχανικούς ψύξης σχετικά με τις εφαρμογές αποθήκευσης ενέργειας σε μεσαίες και υψηλές θερμοκρασίες.</a:t>
            </a:r>
            <a:endParaRPr lang="en-US" sz="1400" dirty="0"/>
          </a:p>
        </p:txBody>
      </p:sp>
      <p:pic>
        <p:nvPicPr>
          <p:cNvPr id="11" name="Imagem 10"/>
          <p:cNvPicPr>
            <a:picLocks noChangeAspect="1"/>
          </p:cNvPicPr>
          <p:nvPr/>
        </p:nvPicPr>
        <p:blipFill rotWithShape="1">
          <a:blip r:embed="rId5" cstate="print">
            <a:extLst>
              <a:ext uri="{28A0092B-C50C-407E-A947-70E740481C1C}">
                <a14:useLocalDpi xmlns:a14="http://schemas.microsoft.com/office/drawing/2010/main" val="0"/>
              </a:ext>
            </a:extLst>
          </a:blip>
          <a:srcRect r="1063" b="2195"/>
          <a:stretch/>
        </p:blipFill>
        <p:spPr>
          <a:xfrm>
            <a:off x="3653157" y="3741164"/>
            <a:ext cx="5286089" cy="1881572"/>
          </a:xfrm>
          <a:prstGeom prst="rect">
            <a:avLst/>
          </a:prstGeom>
        </p:spPr>
      </p:pic>
      <p:sp>
        <p:nvSpPr>
          <p:cNvPr id="13" name="Rechteck 19"/>
          <p:cNvSpPr/>
          <p:nvPr/>
        </p:nvSpPr>
        <p:spPr>
          <a:xfrm>
            <a:off x="0" y="1052736"/>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latin typeface="Candara" panose="020E0502030303020204" pitchFamily="34" charset="0"/>
              </a:rPr>
              <a:t>Ανανεώσιμες πηγές ενέργειας (ΑΠΕ)</a:t>
            </a:r>
            <a:endParaRPr lang="de-DE" sz="2800" b="1" dirty="0">
              <a:latin typeface="Candara" panose="020E0502030303020204" pitchFamily="34" charset="0"/>
            </a:endParaRPr>
          </a:p>
        </p:txBody>
      </p:sp>
      <p:sp>
        <p:nvSpPr>
          <p:cNvPr id="14" name="Rechteck 19"/>
          <p:cNvSpPr/>
          <p:nvPr/>
        </p:nvSpPr>
        <p:spPr>
          <a:xfrm>
            <a:off x="-1" y="1556792"/>
            <a:ext cx="7582525"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8.4 </a:t>
            </a:r>
            <a:r>
              <a:rPr lang="el-GR" sz="2000" b="1" dirty="0">
                <a:latin typeface="Candara" panose="020E0502030303020204" pitchFamily="34" charset="0"/>
              </a:rPr>
              <a:t>Συστήματα Αποθήκευσης – Υλικά Αλλαγής Φάσης (PCM)</a:t>
            </a:r>
          </a:p>
        </p:txBody>
      </p:sp>
      <p:sp>
        <p:nvSpPr>
          <p:cNvPr id="16" name="CaixaDeTexto 2"/>
          <p:cNvSpPr txBox="1"/>
          <p:nvPr/>
        </p:nvSpPr>
        <p:spPr>
          <a:xfrm>
            <a:off x="19873" y="3400260"/>
            <a:ext cx="3544015" cy="2677656"/>
          </a:xfrm>
          <a:prstGeom prst="rect">
            <a:avLst/>
          </a:prstGeom>
          <a:noFill/>
        </p:spPr>
        <p:txBody>
          <a:bodyPr wrap="square" rtlCol="0">
            <a:spAutoFit/>
          </a:bodyPr>
          <a:lstStyle/>
          <a:p>
            <a:pPr marL="171450" indent="-171450" algn="just">
              <a:buFont typeface="Arial" panose="020B0604020202020204" pitchFamily="34" charset="0"/>
              <a:buChar char="•"/>
            </a:pPr>
            <a:r>
              <a:rPr lang="el-GR" sz="1400" dirty="0"/>
              <a:t>Το πεδίο εφαρμογής των υλικών αυτών είναι ευρεία από ηλιακή θέρμανση, ζεστό νερό χρήσης, κτλ δηλαδή σε πύργο ψύξης και σε πύργος</a:t>
            </a:r>
            <a:r>
              <a:rPr lang="en-US" sz="1400" dirty="0"/>
              <a:t> </a:t>
            </a:r>
            <a:r>
              <a:rPr lang="el-GR" sz="1400" dirty="0"/>
              <a:t>ξηρής ψύξης στεγνό δοχείο ψύξης για εφαρμογές θερμικής αποθήκευσης.</a:t>
            </a:r>
          </a:p>
          <a:p>
            <a:pPr marL="171450" indent="-171450" algn="just">
              <a:buFont typeface="Arial" panose="020B0604020202020204" pitchFamily="34" charset="0"/>
              <a:buChar char="•"/>
            </a:pPr>
            <a:endParaRPr lang="en-US" sz="1400" dirty="0"/>
          </a:p>
          <a:p>
            <a:pPr marL="171450" indent="-171450" algn="just">
              <a:buFont typeface="Arial" panose="020B0604020202020204" pitchFamily="34" charset="0"/>
              <a:buChar char="•"/>
            </a:pPr>
            <a:r>
              <a:rPr lang="el-GR" sz="1400" dirty="0"/>
              <a:t>Επειδή τα PCM</a:t>
            </a:r>
            <a:r>
              <a:rPr lang="en-US" sz="1400" dirty="0"/>
              <a:t>s</a:t>
            </a:r>
            <a:r>
              <a:rPr lang="el-GR" sz="1400" dirty="0"/>
              <a:t> μετατρέπονται μέσω της αλλαγής φάσης από στερεό σε υγρό και αντίστροφα, η ενθυλάκωση είναι προφανής επιλογή αποθήκευσης.</a:t>
            </a:r>
          </a:p>
          <a:p>
            <a:pPr algn="just"/>
            <a:endParaRPr lang="en-US" sz="1400" dirty="0"/>
          </a:p>
        </p:txBody>
      </p:sp>
    </p:spTree>
    <p:extLst>
      <p:ext uri="{BB962C8B-B14F-4D97-AF65-F5344CB8AC3E}">
        <p14:creationId xmlns:p14="http://schemas.microsoft.com/office/powerpoint/2010/main" val="4717888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725646"/>
            <a:ext cx="205172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latin typeface="Candara" panose="020E0502030303020204" pitchFamily="34" charset="0"/>
              </a:rPr>
              <a:t>1. </a:t>
            </a:r>
            <a:r>
              <a:rPr lang="el-GR" sz="2000" b="1" dirty="0"/>
              <a:t>Φωτοβολταϊκά</a:t>
            </a:r>
            <a:endParaRPr lang="de-DE" sz="2000" b="1" dirty="0">
              <a:latin typeface="Candara" panose="020E0502030303020204" pitchFamily="34" charset="0"/>
            </a:endParaRPr>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3606" y="2166603"/>
            <a:ext cx="4162709" cy="3764998"/>
          </a:xfrm>
          <a:prstGeom prst="rect">
            <a:avLst/>
          </a:prstGeom>
        </p:spPr>
      </p:pic>
      <p:sp>
        <p:nvSpPr>
          <p:cNvPr id="7" name="CaixaDeTexto 6"/>
          <p:cNvSpPr txBox="1"/>
          <p:nvPr/>
        </p:nvSpPr>
        <p:spPr>
          <a:xfrm>
            <a:off x="179388" y="2830301"/>
            <a:ext cx="3960564" cy="3046988"/>
          </a:xfrm>
          <a:prstGeom prst="rect">
            <a:avLst/>
          </a:prstGeom>
          <a:noFill/>
        </p:spPr>
        <p:txBody>
          <a:bodyPr wrap="square" rtlCol="0">
            <a:spAutoFit/>
          </a:bodyPr>
          <a:lstStyle/>
          <a:p>
            <a:pPr marL="285750" indent="-285750">
              <a:buFont typeface="Arial" panose="020B0604020202020204" pitchFamily="34" charset="0"/>
              <a:buChar char="•"/>
            </a:pPr>
            <a:r>
              <a:rPr lang="el-GR" sz="1600" dirty="0" smtClean="0"/>
              <a:t>Οι χώρες που συμμετέχουν στο έργο CERtuS βρίσκονται στις ζώνες με υψηλά επίπεδα ηλιακής ακτινοβολίας που κάνει αυτή η τεχνολογία, μια καλή επιλογή.</a:t>
            </a:r>
            <a:endParaRPr lang="en-US"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l-GR" sz="1600" dirty="0" smtClean="0"/>
              <a:t>Οι τιμές των Φ/β συστημάτων πέφτουν από το 2011</a:t>
            </a:r>
            <a:r>
              <a:rPr lang="en-GB" sz="1600" dirty="0" smtClean="0"/>
              <a:t>.</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l-GR" sz="1600" dirty="0" smtClean="0"/>
              <a:t>Η απόδοση </a:t>
            </a:r>
            <a:r>
              <a:rPr lang="el-GR" sz="1600" dirty="0"/>
              <a:t>των Φ/β συστημάτων είναι </a:t>
            </a:r>
            <a:r>
              <a:rPr lang="el-GR" sz="1600" dirty="0" smtClean="0"/>
              <a:t>σε καλά επίπεδα</a:t>
            </a:r>
            <a:r>
              <a:rPr lang="en-GB" sz="1600" dirty="0" smtClean="0"/>
              <a:t>.</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endParaRPr lang="en-GB" sz="1600" dirty="0"/>
          </a:p>
        </p:txBody>
      </p:sp>
      <p:sp>
        <p:nvSpPr>
          <p:cNvPr id="9" name="CaixaDeTexto 8"/>
          <p:cNvSpPr txBox="1"/>
          <p:nvPr/>
        </p:nvSpPr>
        <p:spPr>
          <a:xfrm>
            <a:off x="4788024" y="5931601"/>
            <a:ext cx="2088232" cy="246221"/>
          </a:xfrm>
          <a:prstGeom prst="rect">
            <a:avLst/>
          </a:prstGeom>
          <a:noFill/>
        </p:spPr>
        <p:txBody>
          <a:bodyPr wrap="square" rtlCol="0">
            <a:spAutoFit/>
          </a:bodyPr>
          <a:lstStyle/>
          <a:p>
            <a:r>
              <a:rPr lang="en-GB" sz="1000" dirty="0" smtClean="0"/>
              <a:t>Source: Idealsol Italy</a:t>
            </a:r>
            <a:endParaRPr lang="en-GB" sz="1000" dirty="0"/>
          </a:p>
        </p:txBody>
      </p:sp>
      <p:sp>
        <p:nvSpPr>
          <p:cNvPr id="14" name="Rechteck 19"/>
          <p:cNvSpPr/>
          <p:nvPr/>
        </p:nvSpPr>
        <p:spPr>
          <a:xfrm>
            <a:off x="0" y="1052736"/>
            <a:ext cx="55081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a:latin typeface="Candara" panose="020E0502030303020204" pitchFamily="34" charset="0"/>
              </a:rPr>
              <a:t>Ανανεώσιμες πηγές ενέργειας (ΑΠΕ)</a:t>
            </a:r>
            <a:endParaRPr lang="de-DE" sz="2700" b="1" dirty="0">
              <a:latin typeface="Candara" panose="020E0502030303020204" pitchFamily="34" charset="0"/>
            </a:endParaRPr>
          </a:p>
        </p:txBody>
      </p:sp>
    </p:spTree>
    <p:extLst>
      <p:ext uri="{BB962C8B-B14F-4D97-AF65-F5344CB8AC3E}">
        <p14:creationId xmlns:p14="http://schemas.microsoft.com/office/powerpoint/2010/main" val="19181977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ed95113a2cec64178da48684dd90c21abc4a2c"/>
</p:tagLst>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7002</TotalTime>
  <Words>9763</Words>
  <Application>Microsoft Office PowerPoint</Application>
  <PresentationFormat>Προβολή στην οθόνη (4:3)</PresentationFormat>
  <Paragraphs>861</Paragraphs>
  <Slides>88</Slides>
  <Notes>88</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88</vt:i4>
      </vt:variant>
    </vt:vector>
  </HeadingPairs>
  <TitlesOfParts>
    <vt:vector size="94" baseType="lpstr">
      <vt:lpstr>Arial</vt:lpstr>
      <vt:lpstr>Arial </vt:lpstr>
      <vt:lpstr>Calibri</vt:lpstr>
      <vt:lpstr>Candara</vt:lpstr>
      <vt:lpstr>Dotum</vt:lpstr>
      <vt:lpstr>Larissa</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FASUDIR_WP1_D1.1_QualityAssurancePlan-AnnF_AR01_Delivered</dc:title>
  <dc:creator>TECNALIA</dc:creator>
  <cp:lastModifiedBy>Babis Nikopoulos</cp:lastModifiedBy>
  <cp:revision>709</cp:revision>
  <dcterms:created xsi:type="dcterms:W3CDTF">2013-11-18T12:25:29Z</dcterms:created>
  <dcterms:modified xsi:type="dcterms:W3CDTF">2017-02-10T16:22:41Z</dcterms:modified>
</cp:coreProperties>
</file>