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9" r:id="rId1"/>
    <p:sldMasterId id="2147483974" r:id="rId2"/>
  </p:sldMasterIdLst>
  <p:notesMasterIdLst>
    <p:notesMasterId r:id="rId99"/>
  </p:notesMasterIdLst>
  <p:sldIdLst>
    <p:sldId id="256" r:id="rId3"/>
    <p:sldId id="629" r:id="rId4"/>
    <p:sldId id="604" r:id="rId5"/>
    <p:sldId id="545" r:id="rId6"/>
    <p:sldId id="337" r:id="rId7"/>
    <p:sldId id="562" r:id="rId8"/>
    <p:sldId id="603" r:id="rId9"/>
    <p:sldId id="612" r:id="rId10"/>
    <p:sldId id="613" r:id="rId11"/>
    <p:sldId id="663" r:id="rId12"/>
    <p:sldId id="664" r:id="rId13"/>
    <p:sldId id="614" r:id="rId14"/>
    <p:sldId id="615" r:id="rId15"/>
    <p:sldId id="616" r:id="rId16"/>
    <p:sldId id="618" r:id="rId17"/>
    <p:sldId id="617" r:id="rId18"/>
    <p:sldId id="621" r:id="rId19"/>
    <p:sldId id="619" r:id="rId20"/>
    <p:sldId id="622" r:id="rId21"/>
    <p:sldId id="620" r:id="rId22"/>
    <p:sldId id="624" r:id="rId23"/>
    <p:sldId id="625" r:id="rId24"/>
    <p:sldId id="626" r:id="rId25"/>
    <p:sldId id="674" r:id="rId26"/>
    <p:sldId id="605" r:id="rId27"/>
    <p:sldId id="606" r:id="rId28"/>
    <p:sldId id="563" r:id="rId29"/>
    <p:sldId id="450" r:id="rId30"/>
    <p:sldId id="568" r:id="rId31"/>
    <p:sldId id="569" r:id="rId32"/>
    <p:sldId id="566" r:id="rId33"/>
    <p:sldId id="564" r:id="rId34"/>
    <p:sldId id="585" r:id="rId35"/>
    <p:sldId id="456" r:id="rId36"/>
    <p:sldId id="477" r:id="rId37"/>
    <p:sldId id="478" r:id="rId38"/>
    <p:sldId id="463" r:id="rId39"/>
    <p:sldId id="671" r:id="rId40"/>
    <p:sldId id="672" r:id="rId41"/>
    <p:sldId id="673" r:id="rId42"/>
    <p:sldId id="667" r:id="rId43"/>
    <p:sldId id="668" r:id="rId44"/>
    <p:sldId id="669" r:id="rId45"/>
    <p:sldId id="670" r:id="rId46"/>
    <p:sldId id="546" r:id="rId47"/>
    <p:sldId id="548" r:id="rId48"/>
    <p:sldId id="654" r:id="rId49"/>
    <p:sldId id="655" r:id="rId50"/>
    <p:sldId id="656" r:id="rId51"/>
    <p:sldId id="657" r:id="rId52"/>
    <p:sldId id="658" r:id="rId53"/>
    <p:sldId id="659" r:id="rId54"/>
    <p:sldId id="660" r:id="rId55"/>
    <p:sldId id="661" r:id="rId56"/>
    <p:sldId id="662" r:id="rId57"/>
    <p:sldId id="586" r:id="rId58"/>
    <p:sldId id="630" r:id="rId59"/>
    <p:sldId id="631" r:id="rId60"/>
    <p:sldId id="676" r:id="rId61"/>
    <p:sldId id="677" r:id="rId62"/>
    <p:sldId id="678" r:id="rId63"/>
    <p:sldId id="675" r:id="rId64"/>
    <p:sldId id="632" r:id="rId65"/>
    <p:sldId id="633" r:id="rId66"/>
    <p:sldId id="634" r:id="rId67"/>
    <p:sldId id="635" r:id="rId68"/>
    <p:sldId id="636" r:id="rId69"/>
    <p:sldId id="638" r:id="rId70"/>
    <p:sldId id="679" r:id="rId71"/>
    <p:sldId id="639" r:id="rId72"/>
    <p:sldId id="650" r:id="rId73"/>
    <p:sldId id="649" r:id="rId74"/>
    <p:sldId id="642" r:id="rId75"/>
    <p:sldId id="643" r:id="rId76"/>
    <p:sldId id="644" r:id="rId77"/>
    <p:sldId id="645" r:id="rId78"/>
    <p:sldId id="646" r:id="rId79"/>
    <p:sldId id="647" r:id="rId80"/>
    <p:sldId id="577" r:id="rId81"/>
    <p:sldId id="578" r:id="rId82"/>
    <p:sldId id="579" r:id="rId83"/>
    <p:sldId id="555" r:id="rId84"/>
    <p:sldId id="572" r:id="rId85"/>
    <p:sldId id="583" r:id="rId86"/>
    <p:sldId id="574" r:id="rId87"/>
    <p:sldId id="474" r:id="rId88"/>
    <p:sldId id="575" r:id="rId89"/>
    <p:sldId id="576" r:id="rId90"/>
    <p:sldId id="459" r:id="rId91"/>
    <p:sldId id="584" r:id="rId92"/>
    <p:sldId id="473" r:id="rId93"/>
    <p:sldId id="550" r:id="rId94"/>
    <p:sldId id="503" r:id="rId95"/>
    <p:sldId id="382" r:id="rId96"/>
    <p:sldId id="502" r:id="rId97"/>
    <p:sldId id="648" r:id="rId9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a:srgbClr val="FFCC00"/>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686" y="78"/>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s>
</file>

<file path=ppt/diagrams/_rels/data12.xml.rels><?xml version="1.0" encoding="UTF-8" standalone="yes"?>
<Relationships xmlns="http://schemas.openxmlformats.org/package/2006/relationships"><Relationship Id="rId1" Type="http://schemas.openxmlformats.org/officeDocument/2006/relationships/image" Target="../media/image114.png"/></Relationships>
</file>

<file path=ppt/diagrams/_rels/data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image" Target="../media/image58.jpeg"/></Relationships>
</file>

<file path=ppt/diagrams/_rels/data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08.jpeg"/><Relationship Id="rId1" Type="http://schemas.openxmlformats.org/officeDocument/2006/relationships/image" Target="../media/image107.jpg"/></Relationships>
</file>

<file path=ppt/diagrams/_rels/data6.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image" Target="../media/image109.jpg"/><Relationship Id="rId6" Type="http://schemas.openxmlformats.org/officeDocument/2006/relationships/image" Target="../media/image113.gif"/><Relationship Id="rId5" Type="http://schemas.openxmlformats.org/officeDocument/2006/relationships/image" Target="../media/image98.jpg"/><Relationship Id="rId4" Type="http://schemas.openxmlformats.org/officeDocument/2006/relationships/image" Target="../media/image112.jpg"/></Relationships>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3F0F3E-E949-4EB5-899C-9DF8DCD492DB}" type="doc">
      <dgm:prSet loTypeId="urn:microsoft.com/office/officeart/2005/8/layout/hProcess9" loCatId="process" qsTypeId="urn:microsoft.com/office/officeart/2005/8/quickstyle/simple1" qsCatId="simple" csTypeId="urn:microsoft.com/office/officeart/2005/8/colors/accent4_5" csCatId="accent4" phldr="1"/>
      <dgm:spPr/>
    </dgm:pt>
    <dgm:pt modelId="{534D38B6-64AB-494A-99A8-57CC304D72AE}">
      <dgm:prSet phldrT="[Κείμενο]"/>
      <dgm:spPr/>
      <dgm:t>
        <a:bodyPr/>
        <a:lstStyle/>
        <a:p>
          <a:r>
            <a:rPr lang="el-GR" b="1" i="0" dirty="0" smtClean="0">
              <a:solidFill>
                <a:schemeClr val="bg1"/>
              </a:solidFill>
              <a:effectLst/>
              <a:latin typeface="Arial Narrow" panose="020B0606020202030204" pitchFamily="34" charset="0"/>
            </a:rPr>
            <a:t>Από τα Κτίρια Χαμηλής Ενεργειακής Κατανάλωσης</a:t>
          </a:r>
          <a:r>
            <a:rPr lang="el-GR" b="1" i="0" dirty="0" smtClean="0">
              <a:solidFill>
                <a:srgbClr val="37383F"/>
              </a:solidFill>
              <a:effectLst/>
              <a:latin typeface="Verdana"/>
            </a:rPr>
            <a:t> </a:t>
          </a:r>
          <a:endParaRPr lang="el-GR" dirty="0"/>
        </a:p>
      </dgm:t>
    </dgm:pt>
    <dgm:pt modelId="{12166CD0-945A-40CA-9413-7579DBDB5AD8}" type="parTrans" cxnId="{8E8C8703-DB78-4B28-BE4A-A2DD38C59E55}">
      <dgm:prSet/>
      <dgm:spPr/>
      <dgm:t>
        <a:bodyPr/>
        <a:lstStyle/>
        <a:p>
          <a:endParaRPr lang="el-GR"/>
        </a:p>
      </dgm:t>
    </dgm:pt>
    <dgm:pt modelId="{38729BD4-E6DA-4552-8E7A-ADE8BBEA0466}" type="sibTrans" cxnId="{8E8C8703-DB78-4B28-BE4A-A2DD38C59E55}">
      <dgm:prSet/>
      <dgm:spPr/>
      <dgm:t>
        <a:bodyPr/>
        <a:lstStyle/>
        <a:p>
          <a:endParaRPr lang="el-GR"/>
        </a:p>
      </dgm:t>
    </dgm:pt>
    <dgm:pt modelId="{A39247CD-81F8-42A0-8AD2-9653E0E1DC31}">
      <dgm:prSet phldrT="[Κείμενο]"/>
      <dgm:spPr/>
      <dgm:t>
        <a:bodyPr/>
        <a:lstStyle/>
        <a:p>
          <a:r>
            <a:rPr lang="el-GR" dirty="0" smtClean="0"/>
            <a:t>Σε Κτίρια σχεδόν Μηδενικής Κατανάλωσης Ενέργειας</a:t>
          </a:r>
          <a:endParaRPr lang="el-GR" dirty="0"/>
        </a:p>
      </dgm:t>
    </dgm:pt>
    <dgm:pt modelId="{6FFD43CF-F675-4A28-BB90-02EDA1C7A27B}" type="parTrans" cxnId="{C2DAA8A7-FA89-4607-AB3D-3730C3D1F4C8}">
      <dgm:prSet/>
      <dgm:spPr/>
      <dgm:t>
        <a:bodyPr/>
        <a:lstStyle/>
        <a:p>
          <a:endParaRPr lang="el-GR"/>
        </a:p>
      </dgm:t>
    </dgm:pt>
    <dgm:pt modelId="{97B5AB29-6E12-4D79-A4AE-A3118AF83D31}" type="sibTrans" cxnId="{C2DAA8A7-FA89-4607-AB3D-3730C3D1F4C8}">
      <dgm:prSet/>
      <dgm:spPr/>
      <dgm:t>
        <a:bodyPr/>
        <a:lstStyle/>
        <a:p>
          <a:endParaRPr lang="el-GR"/>
        </a:p>
      </dgm:t>
    </dgm:pt>
    <dgm:pt modelId="{EC8862A1-C334-4D68-B04A-7DC114BE617F}">
      <dgm:prSet phldrT="[Κείμενο]"/>
      <dgm:spPr/>
      <dgm:t>
        <a:bodyPr/>
        <a:lstStyle/>
        <a:p>
          <a:r>
            <a:rPr lang="el-GR" b="1" dirty="0" smtClean="0">
              <a:latin typeface="Arial Narrow" panose="020B0606020202030204" pitchFamily="34" charset="0"/>
            </a:rPr>
            <a:t>Σε Αειφόρα Κτίρια σε Αειφόρες Πόλεις</a:t>
          </a:r>
          <a:endParaRPr lang="el-GR" b="1" dirty="0">
            <a:latin typeface="Arial Narrow" panose="020B0606020202030204" pitchFamily="34" charset="0"/>
          </a:endParaRPr>
        </a:p>
      </dgm:t>
    </dgm:pt>
    <dgm:pt modelId="{04411CA5-AE4B-4466-B64B-72E4C855A1E7}" type="parTrans" cxnId="{994049EB-D6DB-4A44-9128-8432C49076E8}">
      <dgm:prSet/>
      <dgm:spPr/>
      <dgm:t>
        <a:bodyPr/>
        <a:lstStyle/>
        <a:p>
          <a:endParaRPr lang="el-GR"/>
        </a:p>
      </dgm:t>
    </dgm:pt>
    <dgm:pt modelId="{C2E4CA3A-3FE3-41F3-B851-6FA107DAA102}" type="sibTrans" cxnId="{994049EB-D6DB-4A44-9128-8432C49076E8}">
      <dgm:prSet/>
      <dgm:spPr/>
      <dgm:t>
        <a:bodyPr/>
        <a:lstStyle/>
        <a:p>
          <a:endParaRPr lang="el-GR"/>
        </a:p>
      </dgm:t>
    </dgm:pt>
    <dgm:pt modelId="{1BF943C8-772E-41B8-A001-A87802045F16}" type="pres">
      <dgm:prSet presAssocID="{983F0F3E-E949-4EB5-899C-9DF8DCD492DB}" presName="CompostProcess" presStyleCnt="0">
        <dgm:presLayoutVars>
          <dgm:dir/>
          <dgm:resizeHandles val="exact"/>
        </dgm:presLayoutVars>
      </dgm:prSet>
      <dgm:spPr/>
    </dgm:pt>
    <dgm:pt modelId="{AFB29FF8-E7A7-4507-9255-D1F1A12A9DE9}" type="pres">
      <dgm:prSet presAssocID="{983F0F3E-E949-4EB5-899C-9DF8DCD492DB}" presName="arrow" presStyleLbl="bgShp" presStyleIdx="0" presStyleCnt="1"/>
      <dgm:spPr/>
    </dgm:pt>
    <dgm:pt modelId="{5ACD6EA4-183C-4437-AF2E-882E6F9C092F}" type="pres">
      <dgm:prSet presAssocID="{983F0F3E-E949-4EB5-899C-9DF8DCD492DB}" presName="linearProcess" presStyleCnt="0"/>
      <dgm:spPr/>
    </dgm:pt>
    <dgm:pt modelId="{745B2E5F-3FF5-4512-B1C8-AAB67A5C2AC8}" type="pres">
      <dgm:prSet presAssocID="{534D38B6-64AB-494A-99A8-57CC304D72AE}" presName="textNode" presStyleLbl="node1" presStyleIdx="0" presStyleCnt="3">
        <dgm:presLayoutVars>
          <dgm:bulletEnabled val="1"/>
        </dgm:presLayoutVars>
      </dgm:prSet>
      <dgm:spPr/>
      <dgm:t>
        <a:bodyPr/>
        <a:lstStyle/>
        <a:p>
          <a:endParaRPr lang="el-GR"/>
        </a:p>
      </dgm:t>
    </dgm:pt>
    <dgm:pt modelId="{93EA7B6D-BC07-4F64-93EB-7C1F47363C7D}" type="pres">
      <dgm:prSet presAssocID="{38729BD4-E6DA-4552-8E7A-ADE8BBEA0466}" presName="sibTrans" presStyleCnt="0"/>
      <dgm:spPr/>
    </dgm:pt>
    <dgm:pt modelId="{C6B597D5-8684-4AA5-BE68-628180934904}" type="pres">
      <dgm:prSet presAssocID="{A39247CD-81F8-42A0-8AD2-9653E0E1DC31}" presName="textNode" presStyleLbl="node1" presStyleIdx="1" presStyleCnt="3">
        <dgm:presLayoutVars>
          <dgm:bulletEnabled val="1"/>
        </dgm:presLayoutVars>
      </dgm:prSet>
      <dgm:spPr/>
      <dgm:t>
        <a:bodyPr/>
        <a:lstStyle/>
        <a:p>
          <a:endParaRPr lang="el-GR"/>
        </a:p>
      </dgm:t>
    </dgm:pt>
    <dgm:pt modelId="{86BD0D68-13A1-4076-AFF5-956A43921073}" type="pres">
      <dgm:prSet presAssocID="{97B5AB29-6E12-4D79-A4AE-A3118AF83D31}" presName="sibTrans" presStyleCnt="0"/>
      <dgm:spPr/>
    </dgm:pt>
    <dgm:pt modelId="{B8774362-966B-4F60-AED9-6921AB4B7BEF}" type="pres">
      <dgm:prSet presAssocID="{EC8862A1-C334-4D68-B04A-7DC114BE617F}" presName="textNode" presStyleLbl="node1" presStyleIdx="2" presStyleCnt="3">
        <dgm:presLayoutVars>
          <dgm:bulletEnabled val="1"/>
        </dgm:presLayoutVars>
      </dgm:prSet>
      <dgm:spPr/>
      <dgm:t>
        <a:bodyPr/>
        <a:lstStyle/>
        <a:p>
          <a:endParaRPr lang="el-GR"/>
        </a:p>
      </dgm:t>
    </dgm:pt>
  </dgm:ptLst>
  <dgm:cxnLst>
    <dgm:cxn modelId="{B51E99E3-6EE4-4E2E-8D54-B1B60D67D856}" type="presOf" srcId="{A39247CD-81F8-42A0-8AD2-9653E0E1DC31}" destId="{C6B597D5-8684-4AA5-BE68-628180934904}" srcOrd="0" destOrd="0" presId="urn:microsoft.com/office/officeart/2005/8/layout/hProcess9"/>
    <dgm:cxn modelId="{994049EB-D6DB-4A44-9128-8432C49076E8}" srcId="{983F0F3E-E949-4EB5-899C-9DF8DCD492DB}" destId="{EC8862A1-C334-4D68-B04A-7DC114BE617F}" srcOrd="2" destOrd="0" parTransId="{04411CA5-AE4B-4466-B64B-72E4C855A1E7}" sibTransId="{C2E4CA3A-3FE3-41F3-B851-6FA107DAA102}"/>
    <dgm:cxn modelId="{8E8C8703-DB78-4B28-BE4A-A2DD38C59E55}" srcId="{983F0F3E-E949-4EB5-899C-9DF8DCD492DB}" destId="{534D38B6-64AB-494A-99A8-57CC304D72AE}" srcOrd="0" destOrd="0" parTransId="{12166CD0-945A-40CA-9413-7579DBDB5AD8}" sibTransId="{38729BD4-E6DA-4552-8E7A-ADE8BBEA0466}"/>
    <dgm:cxn modelId="{C2DAA8A7-FA89-4607-AB3D-3730C3D1F4C8}" srcId="{983F0F3E-E949-4EB5-899C-9DF8DCD492DB}" destId="{A39247CD-81F8-42A0-8AD2-9653E0E1DC31}" srcOrd="1" destOrd="0" parTransId="{6FFD43CF-F675-4A28-BB90-02EDA1C7A27B}" sibTransId="{97B5AB29-6E12-4D79-A4AE-A3118AF83D31}"/>
    <dgm:cxn modelId="{B3268681-7F18-4E8E-9CD7-19CA6EEF2FB5}" type="presOf" srcId="{983F0F3E-E949-4EB5-899C-9DF8DCD492DB}" destId="{1BF943C8-772E-41B8-A001-A87802045F16}" srcOrd="0" destOrd="0" presId="urn:microsoft.com/office/officeart/2005/8/layout/hProcess9"/>
    <dgm:cxn modelId="{F9CE5798-6448-407A-AF7D-97DFC3B63D61}" type="presOf" srcId="{EC8862A1-C334-4D68-B04A-7DC114BE617F}" destId="{B8774362-966B-4F60-AED9-6921AB4B7BEF}" srcOrd="0" destOrd="0" presId="urn:microsoft.com/office/officeart/2005/8/layout/hProcess9"/>
    <dgm:cxn modelId="{95889C12-929D-44FC-BC4F-7B7AB0A226EA}" type="presOf" srcId="{534D38B6-64AB-494A-99A8-57CC304D72AE}" destId="{745B2E5F-3FF5-4512-B1C8-AAB67A5C2AC8}" srcOrd="0" destOrd="0" presId="urn:microsoft.com/office/officeart/2005/8/layout/hProcess9"/>
    <dgm:cxn modelId="{ADC1FDBF-FE74-4151-93B7-9FD24A484C42}" type="presParOf" srcId="{1BF943C8-772E-41B8-A001-A87802045F16}" destId="{AFB29FF8-E7A7-4507-9255-D1F1A12A9DE9}" srcOrd="0" destOrd="0" presId="urn:microsoft.com/office/officeart/2005/8/layout/hProcess9"/>
    <dgm:cxn modelId="{7E721B9B-E7DE-4F76-97A0-8794E60F63AC}" type="presParOf" srcId="{1BF943C8-772E-41B8-A001-A87802045F16}" destId="{5ACD6EA4-183C-4437-AF2E-882E6F9C092F}" srcOrd="1" destOrd="0" presId="urn:microsoft.com/office/officeart/2005/8/layout/hProcess9"/>
    <dgm:cxn modelId="{C4EF59AC-1711-4E76-89EE-5E829E9311AC}" type="presParOf" srcId="{5ACD6EA4-183C-4437-AF2E-882E6F9C092F}" destId="{745B2E5F-3FF5-4512-B1C8-AAB67A5C2AC8}" srcOrd="0" destOrd="0" presId="urn:microsoft.com/office/officeart/2005/8/layout/hProcess9"/>
    <dgm:cxn modelId="{35BE1050-412C-4660-A3E6-7F8C2A22954A}" type="presParOf" srcId="{5ACD6EA4-183C-4437-AF2E-882E6F9C092F}" destId="{93EA7B6D-BC07-4F64-93EB-7C1F47363C7D}" srcOrd="1" destOrd="0" presId="urn:microsoft.com/office/officeart/2005/8/layout/hProcess9"/>
    <dgm:cxn modelId="{B5240396-7DD9-457F-A362-31BFB64680AF}" type="presParOf" srcId="{5ACD6EA4-183C-4437-AF2E-882E6F9C092F}" destId="{C6B597D5-8684-4AA5-BE68-628180934904}" srcOrd="2" destOrd="0" presId="urn:microsoft.com/office/officeart/2005/8/layout/hProcess9"/>
    <dgm:cxn modelId="{E3B5A6C0-C1B7-4945-94F1-BCA8B7E1B0A4}" type="presParOf" srcId="{5ACD6EA4-183C-4437-AF2E-882E6F9C092F}" destId="{86BD0D68-13A1-4076-AFF5-956A43921073}" srcOrd="3" destOrd="0" presId="urn:microsoft.com/office/officeart/2005/8/layout/hProcess9"/>
    <dgm:cxn modelId="{1E351DC7-0F76-40B3-8006-EECC6805B748}" type="presParOf" srcId="{5ACD6EA4-183C-4437-AF2E-882E6F9C092F}" destId="{B8774362-966B-4F60-AED9-6921AB4B7BEF}"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E01F758-10E3-45E6-8C07-801EC140842C}" type="doc">
      <dgm:prSet loTypeId="urn:microsoft.com/office/officeart/2005/8/layout/StepDownProcess" loCatId="process" qsTypeId="urn:microsoft.com/office/officeart/2005/8/quickstyle/simple1#19" qsCatId="simple" csTypeId="urn:microsoft.com/office/officeart/2005/8/colors/accent2_2" csCatId="accent2" phldr="1"/>
      <dgm:spPr/>
      <dgm:t>
        <a:bodyPr/>
        <a:lstStyle/>
        <a:p>
          <a:endParaRPr lang="el-GR"/>
        </a:p>
      </dgm:t>
    </dgm:pt>
    <dgm:pt modelId="{A5DBD72B-A4C3-4933-8C1D-7F7DB5A553AA}">
      <dgm:prSet phldrT="[Text]"/>
      <dgm:spPr/>
      <dgm:t>
        <a:bodyPr/>
        <a:lstStyle/>
        <a:p>
          <a:r>
            <a:rPr lang="el-GR" dirty="0" smtClean="0"/>
            <a:t>Προσδιορισμός τυπικού κτιρίου</a:t>
          </a:r>
          <a:endParaRPr lang="el-GR" dirty="0"/>
        </a:p>
      </dgm:t>
    </dgm:pt>
    <dgm:pt modelId="{78C0C29F-E4E5-4D63-8D87-03E88F5220A0}" type="parTrans" cxnId="{B10552E5-52CA-42CD-856B-5E91EF8B931D}">
      <dgm:prSet/>
      <dgm:spPr/>
      <dgm:t>
        <a:bodyPr/>
        <a:lstStyle/>
        <a:p>
          <a:endParaRPr lang="el-GR"/>
        </a:p>
      </dgm:t>
    </dgm:pt>
    <dgm:pt modelId="{E47AC3B6-069A-4AFF-AE40-454CB920D40D}" type="sibTrans" cxnId="{B10552E5-52CA-42CD-856B-5E91EF8B931D}">
      <dgm:prSet/>
      <dgm:spPr/>
      <dgm:t>
        <a:bodyPr/>
        <a:lstStyle/>
        <a:p>
          <a:endParaRPr lang="el-GR"/>
        </a:p>
      </dgm:t>
    </dgm:pt>
    <dgm:pt modelId="{D83E3988-306C-4CCB-9B6D-240A2A2D1759}">
      <dgm:prSet phldrT="[Text]" custT="1"/>
      <dgm:spPr/>
      <dgm:t>
        <a:bodyPr/>
        <a:lstStyle/>
        <a:p>
          <a:r>
            <a:rPr lang="el-GR" sz="1000" dirty="0" smtClean="0"/>
            <a:t>ΕΜΠ Αρχιτεκτονες</a:t>
          </a:r>
          <a:endParaRPr lang="el-GR" sz="1000" dirty="0"/>
        </a:p>
      </dgm:t>
    </dgm:pt>
    <dgm:pt modelId="{8FB66FAC-41EE-41E7-9715-C3BBEC85F2F1}" type="parTrans" cxnId="{E65258B9-5098-4F09-9784-343AE739E131}">
      <dgm:prSet/>
      <dgm:spPr/>
      <dgm:t>
        <a:bodyPr/>
        <a:lstStyle/>
        <a:p>
          <a:endParaRPr lang="el-GR"/>
        </a:p>
      </dgm:t>
    </dgm:pt>
    <dgm:pt modelId="{7AE4E55C-F9A4-41F3-8965-695B589A3194}" type="sibTrans" cxnId="{E65258B9-5098-4F09-9784-343AE739E131}">
      <dgm:prSet/>
      <dgm:spPr/>
      <dgm:t>
        <a:bodyPr/>
        <a:lstStyle/>
        <a:p>
          <a:endParaRPr lang="el-GR"/>
        </a:p>
      </dgm:t>
    </dgm:pt>
    <dgm:pt modelId="{1F6BC9D8-17E2-42E4-A150-121B6F403FFF}">
      <dgm:prSet phldrT="[Text]"/>
      <dgm:spPr/>
      <dgm:t>
        <a:bodyPr/>
        <a:lstStyle/>
        <a:p>
          <a:r>
            <a:rPr lang="el-GR" dirty="0" smtClean="0"/>
            <a:t>Καθορισμός Μέτρων Ενεργ. Απόδοσης</a:t>
          </a:r>
          <a:endParaRPr lang="el-GR" dirty="0"/>
        </a:p>
      </dgm:t>
    </dgm:pt>
    <dgm:pt modelId="{B5E2E83B-1C16-486A-9B2F-69BCF4B6ACB3}" type="parTrans" cxnId="{B1F2A152-582F-4259-A5F5-F261DAC126DA}">
      <dgm:prSet/>
      <dgm:spPr/>
      <dgm:t>
        <a:bodyPr/>
        <a:lstStyle/>
        <a:p>
          <a:endParaRPr lang="el-GR"/>
        </a:p>
      </dgm:t>
    </dgm:pt>
    <dgm:pt modelId="{F45155E1-BE3B-4314-81A5-D5402795975F}" type="sibTrans" cxnId="{B1F2A152-582F-4259-A5F5-F261DAC126DA}">
      <dgm:prSet/>
      <dgm:spPr/>
      <dgm:t>
        <a:bodyPr/>
        <a:lstStyle/>
        <a:p>
          <a:endParaRPr lang="el-GR"/>
        </a:p>
      </dgm:t>
    </dgm:pt>
    <dgm:pt modelId="{878B9DE8-2A6E-49BC-BA43-7E160C2AB770}">
      <dgm:prSet phldrT="[Text]"/>
      <dgm:spPr/>
      <dgm:t>
        <a:bodyPr/>
        <a:lstStyle/>
        <a:p>
          <a:endParaRPr lang="el-GR" dirty="0"/>
        </a:p>
      </dgm:t>
    </dgm:pt>
    <dgm:pt modelId="{725A1B2B-7041-4579-8C60-DE7115984D54}" type="parTrans" cxnId="{CF5F64F1-015F-4C94-94C1-DFBD71E8DE61}">
      <dgm:prSet/>
      <dgm:spPr/>
      <dgm:t>
        <a:bodyPr/>
        <a:lstStyle/>
        <a:p>
          <a:endParaRPr lang="el-GR"/>
        </a:p>
      </dgm:t>
    </dgm:pt>
    <dgm:pt modelId="{F44A92D3-26A5-4ABC-AE6F-A9611AAC83B6}" type="sibTrans" cxnId="{CF5F64F1-015F-4C94-94C1-DFBD71E8DE61}">
      <dgm:prSet/>
      <dgm:spPr/>
      <dgm:t>
        <a:bodyPr/>
        <a:lstStyle/>
        <a:p>
          <a:endParaRPr lang="el-GR"/>
        </a:p>
      </dgm:t>
    </dgm:pt>
    <dgm:pt modelId="{CEEC396A-1146-430A-AB4A-5BFED2A6496B}">
      <dgm:prSet phldrT="[Text]"/>
      <dgm:spPr/>
      <dgm:t>
        <a:bodyPr/>
        <a:lstStyle/>
        <a:p>
          <a:r>
            <a:rPr lang="el-GR" dirty="0" smtClean="0"/>
            <a:t>Αξιολόγηση αποτελεσμάτων</a:t>
          </a:r>
          <a:endParaRPr lang="el-GR" dirty="0"/>
        </a:p>
      </dgm:t>
    </dgm:pt>
    <dgm:pt modelId="{47803E17-9DC9-4CD7-940D-233170F7BF0D}" type="parTrans" cxnId="{8E195500-9AFB-4BBF-916B-681B234E6AE2}">
      <dgm:prSet/>
      <dgm:spPr/>
      <dgm:t>
        <a:bodyPr/>
        <a:lstStyle/>
        <a:p>
          <a:endParaRPr lang="el-GR"/>
        </a:p>
      </dgm:t>
    </dgm:pt>
    <dgm:pt modelId="{646F6BF3-92C5-4688-9324-83E7BF266041}" type="sibTrans" cxnId="{8E195500-9AFB-4BBF-916B-681B234E6AE2}">
      <dgm:prSet/>
      <dgm:spPr/>
      <dgm:t>
        <a:bodyPr/>
        <a:lstStyle/>
        <a:p>
          <a:endParaRPr lang="el-GR"/>
        </a:p>
      </dgm:t>
    </dgm:pt>
    <dgm:pt modelId="{C65C0084-2BC2-49CA-B1B4-C45D5DBDE7D5}">
      <dgm:prSet phldrT="[Text]"/>
      <dgm:spPr/>
      <dgm:t>
        <a:bodyPr/>
        <a:lstStyle/>
        <a:p>
          <a:r>
            <a:rPr lang="el-GR" dirty="0" smtClean="0"/>
            <a:t>ΕΜΠ Αρχιτεκτονες</a:t>
          </a:r>
          <a:endParaRPr lang="el-GR" dirty="0"/>
        </a:p>
      </dgm:t>
    </dgm:pt>
    <dgm:pt modelId="{BCC190A1-5544-4DD4-B675-8E73ED6AE2F3}" type="parTrans" cxnId="{5B036CAC-2B1F-43C5-8635-39D4B1FF3729}">
      <dgm:prSet/>
      <dgm:spPr/>
      <dgm:t>
        <a:bodyPr/>
        <a:lstStyle/>
        <a:p>
          <a:endParaRPr lang="el-GR"/>
        </a:p>
      </dgm:t>
    </dgm:pt>
    <dgm:pt modelId="{708DE882-1F2D-45D9-BE19-52F247424B2E}" type="sibTrans" cxnId="{5B036CAC-2B1F-43C5-8635-39D4B1FF3729}">
      <dgm:prSet/>
      <dgm:spPr/>
      <dgm:t>
        <a:bodyPr/>
        <a:lstStyle/>
        <a:p>
          <a:endParaRPr lang="el-GR"/>
        </a:p>
      </dgm:t>
    </dgm:pt>
    <dgm:pt modelId="{E416F396-72DC-47F0-B392-A7E6134F4503}">
      <dgm:prSet phldrT="[Text]" custT="1"/>
      <dgm:spPr/>
      <dgm:t>
        <a:bodyPr/>
        <a:lstStyle/>
        <a:p>
          <a:r>
            <a:rPr lang="el-GR" sz="1000" dirty="0" smtClean="0"/>
            <a:t>ΑΠΘ Οικοδομική</a:t>
          </a:r>
          <a:endParaRPr lang="el-GR" sz="1000" dirty="0"/>
        </a:p>
      </dgm:t>
    </dgm:pt>
    <dgm:pt modelId="{8ED1B794-E166-46B3-85A2-1B257DA17E5D}" type="parTrans" cxnId="{7C61CD7D-1A54-4159-9483-0B2E30243929}">
      <dgm:prSet/>
      <dgm:spPr/>
      <dgm:t>
        <a:bodyPr/>
        <a:lstStyle/>
        <a:p>
          <a:endParaRPr lang="el-GR"/>
        </a:p>
      </dgm:t>
    </dgm:pt>
    <dgm:pt modelId="{13EB9251-FA94-449E-8259-A35120E5D1F3}" type="sibTrans" cxnId="{7C61CD7D-1A54-4159-9483-0B2E30243929}">
      <dgm:prSet/>
      <dgm:spPr/>
      <dgm:t>
        <a:bodyPr/>
        <a:lstStyle/>
        <a:p>
          <a:endParaRPr lang="el-GR"/>
        </a:p>
      </dgm:t>
    </dgm:pt>
    <dgm:pt modelId="{712EE8B2-A1ED-4508-BD47-D190E47AAB09}">
      <dgm:prSet phldrT="[Text]" custT="1"/>
      <dgm:spPr/>
      <dgm:t>
        <a:bodyPr/>
        <a:lstStyle/>
        <a:p>
          <a:endParaRPr lang="el-GR" sz="1000" dirty="0"/>
        </a:p>
      </dgm:t>
    </dgm:pt>
    <dgm:pt modelId="{B77F42D3-B357-42B6-AFB1-635850EF311D}" type="parTrans" cxnId="{3552AE5F-25B5-4F36-91F7-01C6BFF28DF6}">
      <dgm:prSet/>
      <dgm:spPr/>
      <dgm:t>
        <a:bodyPr/>
        <a:lstStyle/>
        <a:p>
          <a:endParaRPr lang="el-GR"/>
        </a:p>
      </dgm:t>
    </dgm:pt>
    <dgm:pt modelId="{AB59681F-586F-4AF5-BCAA-B5E3101BC9E9}" type="sibTrans" cxnId="{3552AE5F-25B5-4F36-91F7-01C6BFF28DF6}">
      <dgm:prSet/>
      <dgm:spPr/>
      <dgm:t>
        <a:bodyPr/>
        <a:lstStyle/>
        <a:p>
          <a:endParaRPr lang="el-GR"/>
        </a:p>
      </dgm:t>
    </dgm:pt>
    <dgm:pt modelId="{4DCCE9D1-7B64-4C24-B2DD-2B586DC45536}">
      <dgm:prSet phldrT="[Text]" custT="1"/>
      <dgm:spPr/>
      <dgm:t>
        <a:bodyPr/>
        <a:lstStyle/>
        <a:p>
          <a:r>
            <a:rPr lang="el-GR" sz="1000" dirty="0" smtClean="0"/>
            <a:t>ΑΕΕ</a:t>
          </a:r>
          <a:endParaRPr lang="el-GR" sz="1000" dirty="0"/>
        </a:p>
      </dgm:t>
    </dgm:pt>
    <dgm:pt modelId="{24D1254A-5AB3-4B49-8912-A4486A4E4067}" type="parTrans" cxnId="{22178A44-62C7-4B4C-86A8-8DABA678BD97}">
      <dgm:prSet/>
      <dgm:spPr/>
      <dgm:t>
        <a:bodyPr/>
        <a:lstStyle/>
        <a:p>
          <a:endParaRPr lang="el-GR"/>
        </a:p>
      </dgm:t>
    </dgm:pt>
    <dgm:pt modelId="{49FCE137-DCFB-47F8-AB17-E6A114A697AD}" type="sibTrans" cxnId="{22178A44-62C7-4B4C-86A8-8DABA678BD97}">
      <dgm:prSet/>
      <dgm:spPr/>
      <dgm:t>
        <a:bodyPr/>
        <a:lstStyle/>
        <a:p>
          <a:endParaRPr lang="el-GR"/>
        </a:p>
      </dgm:t>
    </dgm:pt>
    <dgm:pt modelId="{83D8F6E0-CED4-4DC5-BB67-8C9798B804AA}">
      <dgm:prSet/>
      <dgm:spPr/>
      <dgm:t>
        <a:bodyPr/>
        <a:lstStyle/>
        <a:p>
          <a:r>
            <a:rPr lang="el-GR" dirty="0" smtClean="0"/>
            <a:t>ΑΠΘ Οικοδομική</a:t>
          </a:r>
          <a:endParaRPr lang="el-GR" dirty="0"/>
        </a:p>
      </dgm:t>
    </dgm:pt>
    <dgm:pt modelId="{D74D4F6F-E5B4-4300-B0DA-FD3315BF10E5}" type="parTrans" cxnId="{9DB7FC75-852E-4F8D-8C3F-FC6C10A5935E}">
      <dgm:prSet/>
      <dgm:spPr/>
      <dgm:t>
        <a:bodyPr/>
        <a:lstStyle/>
        <a:p>
          <a:endParaRPr lang="el-GR"/>
        </a:p>
      </dgm:t>
    </dgm:pt>
    <dgm:pt modelId="{D4F5B51F-DBCD-4C1E-B0F3-7F50DE73B56F}" type="sibTrans" cxnId="{9DB7FC75-852E-4F8D-8C3F-FC6C10A5935E}">
      <dgm:prSet/>
      <dgm:spPr/>
      <dgm:t>
        <a:bodyPr/>
        <a:lstStyle/>
        <a:p>
          <a:endParaRPr lang="el-GR"/>
        </a:p>
      </dgm:t>
    </dgm:pt>
    <dgm:pt modelId="{C514BD9B-7ED2-4F0A-8BEB-201E97131A3F}">
      <dgm:prSet/>
      <dgm:spPr/>
      <dgm:t>
        <a:bodyPr/>
        <a:lstStyle/>
        <a:p>
          <a:r>
            <a:rPr lang="el-GR" dirty="0" smtClean="0"/>
            <a:t>ΑΕΕ</a:t>
          </a:r>
          <a:endParaRPr lang="el-GR" dirty="0"/>
        </a:p>
      </dgm:t>
    </dgm:pt>
    <dgm:pt modelId="{316F07C5-B277-4A8A-99B0-BCAE7EE312D8}" type="parTrans" cxnId="{437B1456-BBCD-4E8C-B78F-3ACFB2FA6713}">
      <dgm:prSet/>
      <dgm:spPr/>
      <dgm:t>
        <a:bodyPr/>
        <a:lstStyle/>
        <a:p>
          <a:endParaRPr lang="el-GR"/>
        </a:p>
      </dgm:t>
    </dgm:pt>
    <dgm:pt modelId="{C0BD12BF-24F5-42B3-8476-964FC246AB6F}" type="sibTrans" cxnId="{437B1456-BBCD-4E8C-B78F-3ACFB2FA6713}">
      <dgm:prSet/>
      <dgm:spPr/>
      <dgm:t>
        <a:bodyPr/>
        <a:lstStyle/>
        <a:p>
          <a:endParaRPr lang="el-GR"/>
        </a:p>
      </dgm:t>
    </dgm:pt>
    <dgm:pt modelId="{D60FCD81-8D63-4C11-84D7-DF4F8A5976FA}">
      <dgm:prSet phldrT="[Text]"/>
      <dgm:spPr/>
      <dgm:t>
        <a:bodyPr/>
        <a:lstStyle/>
        <a:p>
          <a:r>
            <a:rPr lang="el-GR" dirty="0" smtClean="0"/>
            <a:t>Συγγραφή μελέτης</a:t>
          </a:r>
          <a:endParaRPr lang="el-GR" dirty="0"/>
        </a:p>
      </dgm:t>
    </dgm:pt>
    <dgm:pt modelId="{6AE7F701-367B-4F16-AA98-E353B023755F}" type="parTrans" cxnId="{B1D42797-09FF-4E92-932C-8BA3D47E3355}">
      <dgm:prSet/>
      <dgm:spPr/>
      <dgm:t>
        <a:bodyPr/>
        <a:lstStyle/>
        <a:p>
          <a:endParaRPr lang="el-GR"/>
        </a:p>
      </dgm:t>
    </dgm:pt>
    <dgm:pt modelId="{3B8CA922-26E4-4E57-A4D7-ACE478D6AEC3}" type="sibTrans" cxnId="{B1D42797-09FF-4E92-932C-8BA3D47E3355}">
      <dgm:prSet/>
      <dgm:spPr/>
      <dgm:t>
        <a:bodyPr/>
        <a:lstStyle/>
        <a:p>
          <a:endParaRPr lang="el-GR"/>
        </a:p>
      </dgm:t>
    </dgm:pt>
    <dgm:pt modelId="{EBFB1199-BE97-46C5-B2AE-2759655996EA}">
      <dgm:prSet/>
      <dgm:spPr/>
      <dgm:t>
        <a:bodyPr/>
        <a:lstStyle/>
        <a:p>
          <a:r>
            <a:rPr lang="el-GR" dirty="0" smtClean="0"/>
            <a:t>ΕΜΠ Μηχανολόγοι</a:t>
          </a:r>
          <a:endParaRPr lang="el-GR" dirty="0"/>
        </a:p>
      </dgm:t>
    </dgm:pt>
    <dgm:pt modelId="{CE207F1C-FD78-48D0-8106-09E642ED5D67}" type="parTrans" cxnId="{7BFB4EF2-3996-446B-8E3D-5120218744E8}">
      <dgm:prSet/>
      <dgm:spPr/>
      <dgm:t>
        <a:bodyPr/>
        <a:lstStyle/>
        <a:p>
          <a:endParaRPr lang="el-GR"/>
        </a:p>
      </dgm:t>
    </dgm:pt>
    <dgm:pt modelId="{6E5DAE66-0A33-47D1-BEB5-E9636FE50EF2}" type="sibTrans" cxnId="{7BFB4EF2-3996-446B-8E3D-5120218744E8}">
      <dgm:prSet/>
      <dgm:spPr/>
      <dgm:t>
        <a:bodyPr/>
        <a:lstStyle/>
        <a:p>
          <a:endParaRPr lang="el-GR"/>
        </a:p>
      </dgm:t>
    </dgm:pt>
    <dgm:pt modelId="{A458FA19-0EB2-4833-8947-805C34EBEBCC}">
      <dgm:prSet phldrT="[Text]" custT="1"/>
      <dgm:spPr/>
      <dgm:t>
        <a:bodyPr/>
        <a:lstStyle/>
        <a:p>
          <a:r>
            <a:rPr lang="el-GR" sz="1000" dirty="0" smtClean="0"/>
            <a:t>ΚΑΠΕ</a:t>
          </a:r>
          <a:endParaRPr lang="el-GR" sz="1000" dirty="0"/>
        </a:p>
      </dgm:t>
    </dgm:pt>
    <dgm:pt modelId="{B1F4E404-BEF5-4DBD-A8BD-B84F3AB0BA51}" type="parTrans" cxnId="{602F58CB-2F58-4B92-9548-AEE03D009109}">
      <dgm:prSet/>
      <dgm:spPr/>
      <dgm:t>
        <a:bodyPr/>
        <a:lstStyle/>
        <a:p>
          <a:endParaRPr lang="el-GR"/>
        </a:p>
      </dgm:t>
    </dgm:pt>
    <dgm:pt modelId="{C853997C-0322-400A-9684-422630F95AA0}" type="sibTrans" cxnId="{602F58CB-2F58-4B92-9548-AEE03D009109}">
      <dgm:prSet/>
      <dgm:spPr/>
      <dgm:t>
        <a:bodyPr/>
        <a:lstStyle/>
        <a:p>
          <a:endParaRPr lang="el-GR"/>
        </a:p>
      </dgm:t>
    </dgm:pt>
    <dgm:pt modelId="{29921E33-05B2-4300-B517-6A8BC73BBDC6}">
      <dgm:prSet phldrT="[Text]"/>
      <dgm:spPr/>
      <dgm:t>
        <a:bodyPr/>
        <a:lstStyle/>
        <a:p>
          <a:r>
            <a:rPr lang="el-GR" dirty="0" smtClean="0"/>
            <a:t>Προσομοιώσεις</a:t>
          </a:r>
          <a:endParaRPr lang="el-GR" dirty="0"/>
        </a:p>
      </dgm:t>
    </dgm:pt>
    <dgm:pt modelId="{0727B3E3-8E89-4A6D-BBD8-7BD58792C102}" type="parTrans" cxnId="{5CBA4073-5EF2-4D98-BB9D-0274FA8D267A}">
      <dgm:prSet/>
      <dgm:spPr/>
      <dgm:t>
        <a:bodyPr/>
        <a:lstStyle/>
        <a:p>
          <a:endParaRPr lang="el-GR"/>
        </a:p>
      </dgm:t>
    </dgm:pt>
    <dgm:pt modelId="{22D69A13-A456-42B7-B26E-F1CCC3933C13}" type="sibTrans" cxnId="{5CBA4073-5EF2-4D98-BB9D-0274FA8D267A}">
      <dgm:prSet/>
      <dgm:spPr/>
      <dgm:t>
        <a:bodyPr/>
        <a:lstStyle/>
        <a:p>
          <a:endParaRPr lang="el-GR"/>
        </a:p>
      </dgm:t>
    </dgm:pt>
    <dgm:pt modelId="{3269F97C-EDC6-41E5-9AE2-6A012DA3CFD7}" type="pres">
      <dgm:prSet presAssocID="{AE01F758-10E3-45E6-8C07-801EC140842C}" presName="rootnode" presStyleCnt="0">
        <dgm:presLayoutVars>
          <dgm:chMax/>
          <dgm:chPref/>
          <dgm:dir/>
          <dgm:animLvl val="lvl"/>
        </dgm:presLayoutVars>
      </dgm:prSet>
      <dgm:spPr/>
      <dgm:t>
        <a:bodyPr/>
        <a:lstStyle/>
        <a:p>
          <a:endParaRPr lang="el-GR"/>
        </a:p>
      </dgm:t>
    </dgm:pt>
    <dgm:pt modelId="{EB69FF3F-F67B-4358-9BFB-633550A68E5A}" type="pres">
      <dgm:prSet presAssocID="{A5DBD72B-A4C3-4933-8C1D-7F7DB5A553AA}" presName="composite" presStyleCnt="0"/>
      <dgm:spPr/>
    </dgm:pt>
    <dgm:pt modelId="{E26881D7-0B86-418A-996D-A7A66678600F}" type="pres">
      <dgm:prSet presAssocID="{A5DBD72B-A4C3-4933-8C1D-7F7DB5A553AA}" presName="bentUpArrow1" presStyleLbl="alignImgPlace1" presStyleIdx="0" presStyleCnt="4"/>
      <dgm:spPr/>
    </dgm:pt>
    <dgm:pt modelId="{9B17926F-8632-4386-804D-59FF6CE0F202}" type="pres">
      <dgm:prSet presAssocID="{A5DBD72B-A4C3-4933-8C1D-7F7DB5A553AA}" presName="ParentText" presStyleLbl="node1" presStyleIdx="0" presStyleCnt="5">
        <dgm:presLayoutVars>
          <dgm:chMax val="1"/>
          <dgm:chPref val="1"/>
          <dgm:bulletEnabled val="1"/>
        </dgm:presLayoutVars>
      </dgm:prSet>
      <dgm:spPr/>
      <dgm:t>
        <a:bodyPr/>
        <a:lstStyle/>
        <a:p>
          <a:endParaRPr lang="el-GR"/>
        </a:p>
      </dgm:t>
    </dgm:pt>
    <dgm:pt modelId="{858F0CD1-9702-4153-811A-D016573B4DDA}" type="pres">
      <dgm:prSet presAssocID="{A5DBD72B-A4C3-4933-8C1D-7F7DB5A553AA}" presName="ChildText" presStyleLbl="revTx" presStyleIdx="0" presStyleCnt="4" custScaleX="170433" custLinFactNeighborX="40923" custLinFactNeighborY="569">
        <dgm:presLayoutVars>
          <dgm:chMax val="0"/>
          <dgm:chPref val="0"/>
          <dgm:bulletEnabled val="1"/>
        </dgm:presLayoutVars>
      </dgm:prSet>
      <dgm:spPr/>
      <dgm:t>
        <a:bodyPr/>
        <a:lstStyle/>
        <a:p>
          <a:endParaRPr lang="el-GR"/>
        </a:p>
      </dgm:t>
    </dgm:pt>
    <dgm:pt modelId="{B5A47516-7930-452F-B8F0-53DBD2F42CFB}" type="pres">
      <dgm:prSet presAssocID="{E47AC3B6-069A-4AFF-AE40-454CB920D40D}" presName="sibTrans" presStyleCnt="0"/>
      <dgm:spPr/>
    </dgm:pt>
    <dgm:pt modelId="{B037D1A2-1662-439C-82F9-0B11EB4159DE}" type="pres">
      <dgm:prSet presAssocID="{1F6BC9D8-17E2-42E4-A150-121B6F403FFF}" presName="composite" presStyleCnt="0"/>
      <dgm:spPr/>
    </dgm:pt>
    <dgm:pt modelId="{9E44AAB6-1CFD-4997-81F3-99BBEABF26AE}" type="pres">
      <dgm:prSet presAssocID="{1F6BC9D8-17E2-42E4-A150-121B6F403FFF}" presName="bentUpArrow1" presStyleLbl="alignImgPlace1" presStyleIdx="1" presStyleCnt="4"/>
      <dgm:spPr/>
    </dgm:pt>
    <dgm:pt modelId="{7F2CB90E-27F2-411B-848F-93F7CFC4C84E}" type="pres">
      <dgm:prSet presAssocID="{1F6BC9D8-17E2-42E4-A150-121B6F403FFF}" presName="ParentText" presStyleLbl="node1" presStyleIdx="1" presStyleCnt="5">
        <dgm:presLayoutVars>
          <dgm:chMax val="1"/>
          <dgm:chPref val="1"/>
          <dgm:bulletEnabled val="1"/>
        </dgm:presLayoutVars>
      </dgm:prSet>
      <dgm:spPr/>
      <dgm:t>
        <a:bodyPr/>
        <a:lstStyle/>
        <a:p>
          <a:endParaRPr lang="el-GR"/>
        </a:p>
      </dgm:t>
    </dgm:pt>
    <dgm:pt modelId="{E3C9B83A-8131-4216-9DEA-02F0BF62E932}" type="pres">
      <dgm:prSet presAssocID="{1F6BC9D8-17E2-42E4-A150-121B6F403FFF}" presName="ChildText" presStyleLbl="revTx" presStyleIdx="1" presStyleCnt="4" custScaleX="140907" custLinFactNeighborX="24564">
        <dgm:presLayoutVars>
          <dgm:chMax val="0"/>
          <dgm:chPref val="0"/>
          <dgm:bulletEnabled val="1"/>
        </dgm:presLayoutVars>
      </dgm:prSet>
      <dgm:spPr/>
      <dgm:t>
        <a:bodyPr/>
        <a:lstStyle/>
        <a:p>
          <a:endParaRPr lang="el-GR"/>
        </a:p>
      </dgm:t>
    </dgm:pt>
    <dgm:pt modelId="{4A0F8406-6CD9-4A4C-9C42-0F4AD66B7017}" type="pres">
      <dgm:prSet presAssocID="{F45155E1-BE3B-4314-81A5-D5402795975F}" presName="sibTrans" presStyleCnt="0"/>
      <dgm:spPr/>
    </dgm:pt>
    <dgm:pt modelId="{F517E1C2-7623-4818-B651-91D57D315A9A}" type="pres">
      <dgm:prSet presAssocID="{29921E33-05B2-4300-B517-6A8BC73BBDC6}" presName="composite" presStyleCnt="0"/>
      <dgm:spPr/>
    </dgm:pt>
    <dgm:pt modelId="{CC7FB296-CF8B-4358-81B4-37AAECBA0856}" type="pres">
      <dgm:prSet presAssocID="{29921E33-05B2-4300-B517-6A8BC73BBDC6}" presName="bentUpArrow1" presStyleLbl="alignImgPlace1" presStyleIdx="2" presStyleCnt="4"/>
      <dgm:spPr/>
    </dgm:pt>
    <dgm:pt modelId="{B97427E2-9A91-4C0D-845A-010BC0A59770}" type="pres">
      <dgm:prSet presAssocID="{29921E33-05B2-4300-B517-6A8BC73BBDC6}" presName="ParentText" presStyleLbl="node1" presStyleIdx="2" presStyleCnt="5">
        <dgm:presLayoutVars>
          <dgm:chMax val="1"/>
          <dgm:chPref val="1"/>
          <dgm:bulletEnabled val="1"/>
        </dgm:presLayoutVars>
      </dgm:prSet>
      <dgm:spPr/>
      <dgm:t>
        <a:bodyPr/>
        <a:lstStyle/>
        <a:p>
          <a:endParaRPr lang="el-GR"/>
        </a:p>
      </dgm:t>
    </dgm:pt>
    <dgm:pt modelId="{F5E3B86F-EF92-4B49-A2D1-2160F0588B08}" type="pres">
      <dgm:prSet presAssocID="{29921E33-05B2-4300-B517-6A8BC73BBDC6}" presName="ChildText" presStyleLbl="revTx" presStyleIdx="2" presStyleCnt="4">
        <dgm:presLayoutVars>
          <dgm:chMax val="0"/>
          <dgm:chPref val="0"/>
          <dgm:bulletEnabled val="1"/>
        </dgm:presLayoutVars>
      </dgm:prSet>
      <dgm:spPr/>
    </dgm:pt>
    <dgm:pt modelId="{2CED3E3D-1ADA-40A8-82D9-AB60D7B9EB9C}" type="pres">
      <dgm:prSet presAssocID="{22D69A13-A456-42B7-B26E-F1CCC3933C13}" presName="sibTrans" presStyleCnt="0"/>
      <dgm:spPr/>
    </dgm:pt>
    <dgm:pt modelId="{9A6B1937-35CB-4B7D-882E-58A710E8F30C}" type="pres">
      <dgm:prSet presAssocID="{CEEC396A-1146-430A-AB4A-5BFED2A6496B}" presName="composite" presStyleCnt="0"/>
      <dgm:spPr/>
    </dgm:pt>
    <dgm:pt modelId="{E9048FFD-F42C-4B5D-BA46-52C4841DD598}" type="pres">
      <dgm:prSet presAssocID="{CEEC396A-1146-430A-AB4A-5BFED2A6496B}" presName="bentUpArrow1" presStyleLbl="alignImgPlace1" presStyleIdx="3" presStyleCnt="4"/>
      <dgm:spPr/>
    </dgm:pt>
    <dgm:pt modelId="{7C26DE89-F431-46A0-85D9-91FFD56C250E}" type="pres">
      <dgm:prSet presAssocID="{CEEC396A-1146-430A-AB4A-5BFED2A6496B}" presName="ParentText" presStyleLbl="node1" presStyleIdx="3" presStyleCnt="5">
        <dgm:presLayoutVars>
          <dgm:chMax val="1"/>
          <dgm:chPref val="1"/>
          <dgm:bulletEnabled val="1"/>
        </dgm:presLayoutVars>
      </dgm:prSet>
      <dgm:spPr/>
      <dgm:t>
        <a:bodyPr/>
        <a:lstStyle/>
        <a:p>
          <a:endParaRPr lang="el-GR"/>
        </a:p>
      </dgm:t>
    </dgm:pt>
    <dgm:pt modelId="{8C1165F8-4C93-4057-95AA-A84837CB6796}" type="pres">
      <dgm:prSet presAssocID="{CEEC396A-1146-430A-AB4A-5BFED2A6496B}" presName="ChildText" presStyleLbl="revTx" presStyleIdx="3" presStyleCnt="4" custScaleX="148095" custLinFactNeighborX="26901">
        <dgm:presLayoutVars>
          <dgm:chMax val="0"/>
          <dgm:chPref val="0"/>
          <dgm:bulletEnabled val="1"/>
        </dgm:presLayoutVars>
      </dgm:prSet>
      <dgm:spPr/>
      <dgm:t>
        <a:bodyPr/>
        <a:lstStyle/>
        <a:p>
          <a:endParaRPr lang="el-GR"/>
        </a:p>
      </dgm:t>
    </dgm:pt>
    <dgm:pt modelId="{E106CCF2-6D2F-41F1-817D-C3C1157FC86B}" type="pres">
      <dgm:prSet presAssocID="{646F6BF3-92C5-4688-9324-83E7BF266041}" presName="sibTrans" presStyleCnt="0"/>
      <dgm:spPr/>
    </dgm:pt>
    <dgm:pt modelId="{9F19F866-2F9B-4B81-A3E7-12228DC9CDC5}" type="pres">
      <dgm:prSet presAssocID="{D60FCD81-8D63-4C11-84D7-DF4F8A5976FA}" presName="composite" presStyleCnt="0"/>
      <dgm:spPr/>
    </dgm:pt>
    <dgm:pt modelId="{F84C89A2-BD75-4DF8-940A-8513255C178A}" type="pres">
      <dgm:prSet presAssocID="{D60FCD81-8D63-4C11-84D7-DF4F8A5976FA}" presName="ParentText" presStyleLbl="node1" presStyleIdx="4" presStyleCnt="5">
        <dgm:presLayoutVars>
          <dgm:chMax val="1"/>
          <dgm:chPref val="1"/>
          <dgm:bulletEnabled val="1"/>
        </dgm:presLayoutVars>
      </dgm:prSet>
      <dgm:spPr/>
      <dgm:t>
        <a:bodyPr/>
        <a:lstStyle/>
        <a:p>
          <a:endParaRPr lang="el-GR"/>
        </a:p>
      </dgm:t>
    </dgm:pt>
  </dgm:ptLst>
  <dgm:cxnLst>
    <dgm:cxn modelId="{CF5F64F1-015F-4C94-94C1-DFBD71E8DE61}" srcId="{1F6BC9D8-17E2-42E4-A150-121B6F403FFF}" destId="{878B9DE8-2A6E-49BC-BA43-7E160C2AB770}" srcOrd="0" destOrd="0" parTransId="{725A1B2B-7041-4579-8C60-DE7115984D54}" sibTransId="{F44A92D3-26A5-4ABC-AE6F-A9611AAC83B6}"/>
    <dgm:cxn modelId="{8E339E9E-8E83-4649-9F7D-1C65DE886DE9}" type="presOf" srcId="{4DCCE9D1-7B64-4C24-B2DD-2B586DC45536}" destId="{858F0CD1-9702-4153-811A-D016573B4DDA}" srcOrd="0" destOrd="2" presId="urn:microsoft.com/office/officeart/2005/8/layout/StepDownProcess"/>
    <dgm:cxn modelId="{634155D6-B102-461D-AA4E-C291E9C63E5E}" type="presOf" srcId="{29921E33-05B2-4300-B517-6A8BC73BBDC6}" destId="{B97427E2-9A91-4C0D-845A-010BC0A59770}" srcOrd="0" destOrd="0" presId="urn:microsoft.com/office/officeart/2005/8/layout/StepDownProcess"/>
    <dgm:cxn modelId="{64599145-7E4C-4914-BF61-523731656CF7}" type="presOf" srcId="{C65C0084-2BC2-49CA-B1B4-C45D5DBDE7D5}" destId="{8C1165F8-4C93-4057-95AA-A84837CB6796}" srcOrd="0" destOrd="0" presId="urn:microsoft.com/office/officeart/2005/8/layout/StepDownProcess"/>
    <dgm:cxn modelId="{E65258B9-5098-4F09-9784-343AE739E131}" srcId="{A5DBD72B-A4C3-4933-8C1D-7F7DB5A553AA}" destId="{D83E3988-306C-4CCB-9B6D-240A2A2D1759}" srcOrd="0" destOrd="0" parTransId="{8FB66FAC-41EE-41E7-9715-C3BBEC85F2F1}" sibTransId="{7AE4E55C-F9A4-41F3-8965-695B589A3194}"/>
    <dgm:cxn modelId="{9DB7FC75-852E-4F8D-8C3F-FC6C10A5935E}" srcId="{CEEC396A-1146-430A-AB4A-5BFED2A6496B}" destId="{83D8F6E0-CED4-4DC5-BB67-8C9798B804AA}" srcOrd="1" destOrd="0" parTransId="{D74D4F6F-E5B4-4300-B0DA-FD3315BF10E5}" sibTransId="{D4F5B51F-DBCD-4C1E-B0F3-7F50DE73B56F}"/>
    <dgm:cxn modelId="{30BA2B0A-F954-4C70-9883-232FAD52D856}" type="presOf" srcId="{D60FCD81-8D63-4C11-84D7-DF4F8A5976FA}" destId="{F84C89A2-BD75-4DF8-940A-8513255C178A}" srcOrd="0" destOrd="0" presId="urn:microsoft.com/office/officeart/2005/8/layout/StepDownProcess"/>
    <dgm:cxn modelId="{437B1456-BBCD-4E8C-B78F-3ACFB2FA6713}" srcId="{CEEC396A-1146-430A-AB4A-5BFED2A6496B}" destId="{C514BD9B-7ED2-4F0A-8BEB-201E97131A3F}" srcOrd="2" destOrd="0" parTransId="{316F07C5-B277-4A8A-99B0-BCAE7EE312D8}" sibTransId="{C0BD12BF-24F5-42B3-8476-964FC246AB6F}"/>
    <dgm:cxn modelId="{22178A44-62C7-4B4C-86A8-8DABA678BD97}" srcId="{A5DBD72B-A4C3-4933-8C1D-7F7DB5A553AA}" destId="{4DCCE9D1-7B64-4C24-B2DD-2B586DC45536}" srcOrd="2" destOrd="0" parTransId="{24D1254A-5AB3-4B49-8912-A4486A4E4067}" sibTransId="{49FCE137-DCFB-47F8-AB17-E6A114A697AD}"/>
    <dgm:cxn modelId="{5B036CAC-2B1F-43C5-8635-39D4B1FF3729}" srcId="{CEEC396A-1146-430A-AB4A-5BFED2A6496B}" destId="{C65C0084-2BC2-49CA-B1B4-C45D5DBDE7D5}" srcOrd="0" destOrd="0" parTransId="{BCC190A1-5544-4DD4-B675-8E73ED6AE2F3}" sibTransId="{708DE882-1F2D-45D9-BE19-52F247424B2E}"/>
    <dgm:cxn modelId="{B1D42797-09FF-4E92-932C-8BA3D47E3355}" srcId="{AE01F758-10E3-45E6-8C07-801EC140842C}" destId="{D60FCD81-8D63-4C11-84D7-DF4F8A5976FA}" srcOrd="4" destOrd="0" parTransId="{6AE7F701-367B-4F16-AA98-E353B023755F}" sibTransId="{3B8CA922-26E4-4E57-A4D7-ACE478D6AEC3}"/>
    <dgm:cxn modelId="{2A37CBC1-BC10-4ECE-A073-E144E697EE45}" type="presOf" srcId="{712EE8B2-A1ED-4508-BD47-D190E47AAB09}" destId="{858F0CD1-9702-4153-811A-D016573B4DDA}" srcOrd="0" destOrd="4" presId="urn:microsoft.com/office/officeart/2005/8/layout/StepDownProcess"/>
    <dgm:cxn modelId="{7C61CD7D-1A54-4159-9483-0B2E30243929}" srcId="{A5DBD72B-A4C3-4933-8C1D-7F7DB5A553AA}" destId="{E416F396-72DC-47F0-B392-A7E6134F4503}" srcOrd="1" destOrd="0" parTransId="{8ED1B794-E166-46B3-85A2-1B257DA17E5D}" sibTransId="{13EB9251-FA94-449E-8259-A35120E5D1F3}"/>
    <dgm:cxn modelId="{1C2E48CF-DBF9-4E84-94BC-DA3993D7686B}" type="presOf" srcId="{A5DBD72B-A4C3-4933-8C1D-7F7DB5A553AA}" destId="{9B17926F-8632-4386-804D-59FF6CE0F202}" srcOrd="0" destOrd="0" presId="urn:microsoft.com/office/officeart/2005/8/layout/StepDownProcess"/>
    <dgm:cxn modelId="{5CBA4073-5EF2-4D98-BB9D-0274FA8D267A}" srcId="{AE01F758-10E3-45E6-8C07-801EC140842C}" destId="{29921E33-05B2-4300-B517-6A8BC73BBDC6}" srcOrd="2" destOrd="0" parTransId="{0727B3E3-8E89-4A6D-BBD8-7BD58792C102}" sibTransId="{22D69A13-A456-42B7-B26E-F1CCC3933C13}"/>
    <dgm:cxn modelId="{B1F2A152-582F-4259-A5F5-F261DAC126DA}" srcId="{AE01F758-10E3-45E6-8C07-801EC140842C}" destId="{1F6BC9D8-17E2-42E4-A150-121B6F403FFF}" srcOrd="1" destOrd="0" parTransId="{B5E2E83B-1C16-486A-9B2F-69BCF4B6ACB3}" sibTransId="{F45155E1-BE3B-4314-81A5-D5402795975F}"/>
    <dgm:cxn modelId="{3552AE5F-25B5-4F36-91F7-01C6BFF28DF6}" srcId="{A5DBD72B-A4C3-4933-8C1D-7F7DB5A553AA}" destId="{712EE8B2-A1ED-4508-BD47-D190E47AAB09}" srcOrd="4" destOrd="0" parTransId="{B77F42D3-B357-42B6-AFB1-635850EF311D}" sibTransId="{AB59681F-586F-4AF5-BCAA-B5E3101BC9E9}"/>
    <dgm:cxn modelId="{E68CD2B1-816D-454A-A803-D17F0B1CFB9E}" type="presOf" srcId="{EBFB1199-BE97-46C5-B2AE-2759655996EA}" destId="{8C1165F8-4C93-4057-95AA-A84837CB6796}" srcOrd="0" destOrd="3" presId="urn:microsoft.com/office/officeart/2005/8/layout/StepDownProcess"/>
    <dgm:cxn modelId="{8E195500-9AFB-4BBF-916B-681B234E6AE2}" srcId="{AE01F758-10E3-45E6-8C07-801EC140842C}" destId="{CEEC396A-1146-430A-AB4A-5BFED2A6496B}" srcOrd="3" destOrd="0" parTransId="{47803E17-9DC9-4CD7-940D-233170F7BF0D}" sibTransId="{646F6BF3-92C5-4688-9324-83E7BF266041}"/>
    <dgm:cxn modelId="{602F58CB-2F58-4B92-9548-AEE03D009109}" srcId="{A5DBD72B-A4C3-4933-8C1D-7F7DB5A553AA}" destId="{A458FA19-0EB2-4833-8947-805C34EBEBCC}" srcOrd="3" destOrd="0" parTransId="{B1F4E404-BEF5-4DBD-A8BD-B84F3AB0BA51}" sibTransId="{C853997C-0322-400A-9684-422630F95AA0}"/>
    <dgm:cxn modelId="{53A6D651-D761-4FC4-87BA-E881B29C5367}" type="presOf" srcId="{D83E3988-306C-4CCB-9B6D-240A2A2D1759}" destId="{858F0CD1-9702-4153-811A-D016573B4DDA}" srcOrd="0" destOrd="0" presId="urn:microsoft.com/office/officeart/2005/8/layout/StepDownProcess"/>
    <dgm:cxn modelId="{7A6AF23D-FE29-4097-B812-C23E5BB58B69}" type="presOf" srcId="{C514BD9B-7ED2-4F0A-8BEB-201E97131A3F}" destId="{8C1165F8-4C93-4057-95AA-A84837CB6796}" srcOrd="0" destOrd="2" presId="urn:microsoft.com/office/officeart/2005/8/layout/StepDownProcess"/>
    <dgm:cxn modelId="{648624AE-4325-4E9A-83ED-468CB3D17FA8}" type="presOf" srcId="{AE01F758-10E3-45E6-8C07-801EC140842C}" destId="{3269F97C-EDC6-41E5-9AE2-6A012DA3CFD7}" srcOrd="0" destOrd="0" presId="urn:microsoft.com/office/officeart/2005/8/layout/StepDownProcess"/>
    <dgm:cxn modelId="{7059A403-FBE8-4AC1-9E28-A0BFBA656616}" type="presOf" srcId="{A458FA19-0EB2-4833-8947-805C34EBEBCC}" destId="{858F0CD1-9702-4153-811A-D016573B4DDA}" srcOrd="0" destOrd="3" presId="urn:microsoft.com/office/officeart/2005/8/layout/StepDownProcess"/>
    <dgm:cxn modelId="{B10552E5-52CA-42CD-856B-5E91EF8B931D}" srcId="{AE01F758-10E3-45E6-8C07-801EC140842C}" destId="{A5DBD72B-A4C3-4933-8C1D-7F7DB5A553AA}" srcOrd="0" destOrd="0" parTransId="{78C0C29F-E4E5-4D63-8D87-03E88F5220A0}" sibTransId="{E47AC3B6-069A-4AFF-AE40-454CB920D40D}"/>
    <dgm:cxn modelId="{B9CDD4FA-120A-4DDC-9EF0-CAD7ADBA905A}" type="presOf" srcId="{878B9DE8-2A6E-49BC-BA43-7E160C2AB770}" destId="{E3C9B83A-8131-4216-9DEA-02F0BF62E932}" srcOrd="0" destOrd="0" presId="urn:microsoft.com/office/officeart/2005/8/layout/StepDownProcess"/>
    <dgm:cxn modelId="{7BFB4EF2-3996-446B-8E3D-5120218744E8}" srcId="{CEEC396A-1146-430A-AB4A-5BFED2A6496B}" destId="{EBFB1199-BE97-46C5-B2AE-2759655996EA}" srcOrd="3" destOrd="0" parTransId="{CE207F1C-FD78-48D0-8106-09E642ED5D67}" sibTransId="{6E5DAE66-0A33-47D1-BEB5-E9636FE50EF2}"/>
    <dgm:cxn modelId="{4F08EC8C-F2C2-44AB-82A1-2C4421CC7FC9}" type="presOf" srcId="{CEEC396A-1146-430A-AB4A-5BFED2A6496B}" destId="{7C26DE89-F431-46A0-85D9-91FFD56C250E}" srcOrd="0" destOrd="0" presId="urn:microsoft.com/office/officeart/2005/8/layout/StepDownProcess"/>
    <dgm:cxn modelId="{5B6CA9B4-BE3F-43E1-A184-28EEE00DCA8F}" type="presOf" srcId="{E416F396-72DC-47F0-B392-A7E6134F4503}" destId="{858F0CD1-9702-4153-811A-D016573B4DDA}" srcOrd="0" destOrd="1" presId="urn:microsoft.com/office/officeart/2005/8/layout/StepDownProcess"/>
    <dgm:cxn modelId="{243A7D57-FFFE-4D4E-A369-14078431290E}" type="presOf" srcId="{1F6BC9D8-17E2-42E4-A150-121B6F403FFF}" destId="{7F2CB90E-27F2-411B-848F-93F7CFC4C84E}" srcOrd="0" destOrd="0" presId="urn:microsoft.com/office/officeart/2005/8/layout/StepDownProcess"/>
    <dgm:cxn modelId="{30AEADB9-CA6B-409C-B785-9DC95AE7C429}" type="presOf" srcId="{83D8F6E0-CED4-4DC5-BB67-8C9798B804AA}" destId="{8C1165F8-4C93-4057-95AA-A84837CB6796}" srcOrd="0" destOrd="1" presId="urn:microsoft.com/office/officeart/2005/8/layout/StepDownProcess"/>
    <dgm:cxn modelId="{D5AB7D02-2867-4A34-BD98-C4A41A77CD78}" type="presParOf" srcId="{3269F97C-EDC6-41E5-9AE2-6A012DA3CFD7}" destId="{EB69FF3F-F67B-4358-9BFB-633550A68E5A}" srcOrd="0" destOrd="0" presId="urn:microsoft.com/office/officeart/2005/8/layout/StepDownProcess"/>
    <dgm:cxn modelId="{FE3E1C9A-EAA6-421E-94B6-05206321BC4F}" type="presParOf" srcId="{EB69FF3F-F67B-4358-9BFB-633550A68E5A}" destId="{E26881D7-0B86-418A-996D-A7A66678600F}" srcOrd="0" destOrd="0" presId="urn:microsoft.com/office/officeart/2005/8/layout/StepDownProcess"/>
    <dgm:cxn modelId="{DE36D2BF-9CDD-40B0-B5FE-DBB0E01097D2}" type="presParOf" srcId="{EB69FF3F-F67B-4358-9BFB-633550A68E5A}" destId="{9B17926F-8632-4386-804D-59FF6CE0F202}" srcOrd="1" destOrd="0" presId="urn:microsoft.com/office/officeart/2005/8/layout/StepDownProcess"/>
    <dgm:cxn modelId="{A57B445E-E8B4-41FE-8388-10A976B981E4}" type="presParOf" srcId="{EB69FF3F-F67B-4358-9BFB-633550A68E5A}" destId="{858F0CD1-9702-4153-811A-D016573B4DDA}" srcOrd="2" destOrd="0" presId="urn:microsoft.com/office/officeart/2005/8/layout/StepDownProcess"/>
    <dgm:cxn modelId="{95D9F5E6-9FE8-4EFE-A470-C55048D1BD54}" type="presParOf" srcId="{3269F97C-EDC6-41E5-9AE2-6A012DA3CFD7}" destId="{B5A47516-7930-452F-B8F0-53DBD2F42CFB}" srcOrd="1" destOrd="0" presId="urn:microsoft.com/office/officeart/2005/8/layout/StepDownProcess"/>
    <dgm:cxn modelId="{352926FD-E2E4-49DC-83B1-C69D19534EF5}" type="presParOf" srcId="{3269F97C-EDC6-41E5-9AE2-6A012DA3CFD7}" destId="{B037D1A2-1662-439C-82F9-0B11EB4159DE}" srcOrd="2" destOrd="0" presId="urn:microsoft.com/office/officeart/2005/8/layout/StepDownProcess"/>
    <dgm:cxn modelId="{5DEB2F0E-4386-4D56-A81D-9521DF7C452C}" type="presParOf" srcId="{B037D1A2-1662-439C-82F9-0B11EB4159DE}" destId="{9E44AAB6-1CFD-4997-81F3-99BBEABF26AE}" srcOrd="0" destOrd="0" presId="urn:microsoft.com/office/officeart/2005/8/layout/StepDownProcess"/>
    <dgm:cxn modelId="{DD06027D-AEBC-40EA-9A9A-64EB48132CB3}" type="presParOf" srcId="{B037D1A2-1662-439C-82F9-0B11EB4159DE}" destId="{7F2CB90E-27F2-411B-848F-93F7CFC4C84E}" srcOrd="1" destOrd="0" presId="urn:microsoft.com/office/officeart/2005/8/layout/StepDownProcess"/>
    <dgm:cxn modelId="{1AF49434-C59D-4308-89D5-313F8217191D}" type="presParOf" srcId="{B037D1A2-1662-439C-82F9-0B11EB4159DE}" destId="{E3C9B83A-8131-4216-9DEA-02F0BF62E932}" srcOrd="2" destOrd="0" presId="urn:microsoft.com/office/officeart/2005/8/layout/StepDownProcess"/>
    <dgm:cxn modelId="{45AD5A5F-B033-4677-80A0-C62D7E822EF1}" type="presParOf" srcId="{3269F97C-EDC6-41E5-9AE2-6A012DA3CFD7}" destId="{4A0F8406-6CD9-4A4C-9C42-0F4AD66B7017}" srcOrd="3" destOrd="0" presId="urn:microsoft.com/office/officeart/2005/8/layout/StepDownProcess"/>
    <dgm:cxn modelId="{196B1BEC-93CB-4173-81CA-FD715B9F9514}" type="presParOf" srcId="{3269F97C-EDC6-41E5-9AE2-6A012DA3CFD7}" destId="{F517E1C2-7623-4818-B651-91D57D315A9A}" srcOrd="4" destOrd="0" presId="urn:microsoft.com/office/officeart/2005/8/layout/StepDownProcess"/>
    <dgm:cxn modelId="{CA8F913B-0985-4C2B-8854-60911F8CF3F6}" type="presParOf" srcId="{F517E1C2-7623-4818-B651-91D57D315A9A}" destId="{CC7FB296-CF8B-4358-81B4-37AAECBA0856}" srcOrd="0" destOrd="0" presId="urn:microsoft.com/office/officeart/2005/8/layout/StepDownProcess"/>
    <dgm:cxn modelId="{C8C4CD41-DD05-4E6F-8372-549E748F7DA7}" type="presParOf" srcId="{F517E1C2-7623-4818-B651-91D57D315A9A}" destId="{B97427E2-9A91-4C0D-845A-010BC0A59770}" srcOrd="1" destOrd="0" presId="urn:microsoft.com/office/officeart/2005/8/layout/StepDownProcess"/>
    <dgm:cxn modelId="{F73A3EDB-0108-4B50-978E-CE59DB5D06BD}" type="presParOf" srcId="{F517E1C2-7623-4818-B651-91D57D315A9A}" destId="{F5E3B86F-EF92-4B49-A2D1-2160F0588B08}" srcOrd="2" destOrd="0" presId="urn:microsoft.com/office/officeart/2005/8/layout/StepDownProcess"/>
    <dgm:cxn modelId="{B4A6E315-A9D2-473C-B929-3243217D57A7}" type="presParOf" srcId="{3269F97C-EDC6-41E5-9AE2-6A012DA3CFD7}" destId="{2CED3E3D-1ADA-40A8-82D9-AB60D7B9EB9C}" srcOrd="5" destOrd="0" presId="urn:microsoft.com/office/officeart/2005/8/layout/StepDownProcess"/>
    <dgm:cxn modelId="{2B7DD657-9963-4B3F-8F2B-971E1597ABF4}" type="presParOf" srcId="{3269F97C-EDC6-41E5-9AE2-6A012DA3CFD7}" destId="{9A6B1937-35CB-4B7D-882E-58A710E8F30C}" srcOrd="6" destOrd="0" presId="urn:microsoft.com/office/officeart/2005/8/layout/StepDownProcess"/>
    <dgm:cxn modelId="{8B35C1EC-26EF-4E26-A38F-CD1B2D431BC5}" type="presParOf" srcId="{9A6B1937-35CB-4B7D-882E-58A710E8F30C}" destId="{E9048FFD-F42C-4B5D-BA46-52C4841DD598}" srcOrd="0" destOrd="0" presId="urn:microsoft.com/office/officeart/2005/8/layout/StepDownProcess"/>
    <dgm:cxn modelId="{27679E05-C5B2-433A-B6BD-D1648429B7AD}" type="presParOf" srcId="{9A6B1937-35CB-4B7D-882E-58A710E8F30C}" destId="{7C26DE89-F431-46A0-85D9-91FFD56C250E}" srcOrd="1" destOrd="0" presId="urn:microsoft.com/office/officeart/2005/8/layout/StepDownProcess"/>
    <dgm:cxn modelId="{DEBEF23D-5AE9-4DA7-AAD1-D66785E4A8A3}" type="presParOf" srcId="{9A6B1937-35CB-4B7D-882E-58A710E8F30C}" destId="{8C1165F8-4C93-4057-95AA-A84837CB6796}" srcOrd="2" destOrd="0" presId="urn:microsoft.com/office/officeart/2005/8/layout/StepDownProcess"/>
    <dgm:cxn modelId="{40820EF6-1AC8-47DB-B340-0E17E0B20BEF}" type="presParOf" srcId="{3269F97C-EDC6-41E5-9AE2-6A012DA3CFD7}" destId="{E106CCF2-6D2F-41F1-817D-C3C1157FC86B}" srcOrd="7" destOrd="0" presId="urn:microsoft.com/office/officeart/2005/8/layout/StepDownProcess"/>
    <dgm:cxn modelId="{9F037588-A37D-4DFB-9132-34966AA5718B}" type="presParOf" srcId="{3269F97C-EDC6-41E5-9AE2-6A012DA3CFD7}" destId="{9F19F866-2F9B-4B81-A3E7-12228DC9CDC5}" srcOrd="8" destOrd="0" presId="urn:microsoft.com/office/officeart/2005/8/layout/StepDownProcess"/>
    <dgm:cxn modelId="{C9464A8B-3D78-48E2-B123-322FC1FAC164}" type="presParOf" srcId="{9F19F866-2F9B-4B81-A3E7-12228DC9CDC5}" destId="{F84C89A2-BD75-4DF8-940A-8513255C178A}"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9DF4FC2-A365-482B-A6BB-B4EB7E4056A8}" type="doc">
      <dgm:prSet loTypeId="urn:microsoft.com/office/officeart/2005/8/layout/radial3" loCatId="cycle" qsTypeId="urn:microsoft.com/office/officeart/2005/8/quickstyle/simple1#20" qsCatId="simple" csTypeId="urn:microsoft.com/office/officeart/2005/8/colors/colorful5" csCatId="colorful" phldr="1"/>
      <dgm:spPr/>
      <dgm:t>
        <a:bodyPr/>
        <a:lstStyle/>
        <a:p>
          <a:endParaRPr lang="el-GR"/>
        </a:p>
      </dgm:t>
    </dgm:pt>
    <dgm:pt modelId="{1CDC2486-92F0-4EC7-BE56-0BAABF4FC726}" type="pres">
      <dgm:prSet presAssocID="{E9DF4FC2-A365-482B-A6BB-B4EB7E4056A8}" presName="composite" presStyleCnt="0">
        <dgm:presLayoutVars>
          <dgm:chMax val="1"/>
          <dgm:dir/>
          <dgm:resizeHandles val="exact"/>
        </dgm:presLayoutVars>
      </dgm:prSet>
      <dgm:spPr/>
      <dgm:t>
        <a:bodyPr/>
        <a:lstStyle/>
        <a:p>
          <a:endParaRPr lang="el-GR"/>
        </a:p>
      </dgm:t>
    </dgm:pt>
    <dgm:pt modelId="{4033B310-AA3B-4280-9E2A-CEF906AC9430}" type="pres">
      <dgm:prSet presAssocID="{E9DF4FC2-A365-482B-A6BB-B4EB7E4056A8}" presName="radial" presStyleCnt="0">
        <dgm:presLayoutVars>
          <dgm:animLvl val="ctr"/>
        </dgm:presLayoutVars>
      </dgm:prSet>
      <dgm:spPr/>
    </dgm:pt>
  </dgm:ptLst>
  <dgm:cxnLst>
    <dgm:cxn modelId="{5CCAE223-5FCB-4A68-B6B3-CA8EDA3AD33B}" type="presOf" srcId="{E9DF4FC2-A365-482B-A6BB-B4EB7E4056A8}" destId="{1CDC2486-92F0-4EC7-BE56-0BAABF4FC726}" srcOrd="0" destOrd="0" presId="urn:microsoft.com/office/officeart/2005/8/layout/radial3"/>
    <dgm:cxn modelId="{C3602653-A2DC-46F5-9AC8-78AEE774423F}" type="presParOf" srcId="{1CDC2486-92F0-4EC7-BE56-0BAABF4FC726}" destId="{4033B310-AA3B-4280-9E2A-CEF906AC9430}" srcOrd="0"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BC60325-0F21-4DE7-BB7D-71FDF4A48803}" type="doc">
      <dgm:prSet loTypeId="urn:microsoft.com/office/officeart/2005/8/layout/StepDownProcess" loCatId="process" qsTypeId="urn:microsoft.com/office/officeart/2005/8/quickstyle/simple1#21" qsCatId="simple" csTypeId="urn:microsoft.com/office/officeart/2005/8/colors/accent6_2" csCatId="accent6" phldr="1"/>
      <dgm:spPr/>
      <dgm:t>
        <a:bodyPr/>
        <a:lstStyle/>
        <a:p>
          <a:endParaRPr lang="el-GR"/>
        </a:p>
      </dgm:t>
    </dgm:pt>
    <dgm:pt modelId="{CAAEEBFB-A021-44A5-8259-67BD43D696B8}">
      <dgm:prSet phldrT="[Text]"/>
      <dgm:spPr/>
      <dgm:t>
        <a:bodyPr/>
        <a:lstStyle/>
        <a:p>
          <a:r>
            <a:rPr lang="el-GR" dirty="0" smtClean="0"/>
            <a:t>Καθορισμός Χαρακτηρισιτκών</a:t>
          </a:r>
          <a:endParaRPr lang="el-GR" dirty="0"/>
        </a:p>
      </dgm:t>
    </dgm:pt>
    <dgm:pt modelId="{A0A4D91C-3BE1-4BE2-A8B3-E7E411D692A3}" type="parTrans" cxnId="{DB4C345D-985F-4CAB-8B89-1A2E5C28B95C}">
      <dgm:prSet/>
      <dgm:spPr/>
      <dgm:t>
        <a:bodyPr/>
        <a:lstStyle/>
        <a:p>
          <a:endParaRPr lang="el-GR"/>
        </a:p>
      </dgm:t>
    </dgm:pt>
    <dgm:pt modelId="{9BD2A306-2D90-4132-B9F0-9AE8CE1F2768}" type="sibTrans" cxnId="{DB4C345D-985F-4CAB-8B89-1A2E5C28B95C}">
      <dgm:prSet/>
      <dgm:spPr/>
      <dgm:t>
        <a:bodyPr/>
        <a:lstStyle/>
        <a:p>
          <a:endParaRPr lang="el-GR"/>
        </a:p>
      </dgm:t>
    </dgm:pt>
    <dgm:pt modelId="{1709B396-7F41-4F87-8607-80548500765B}">
      <dgm:prSet phldrT="[Text]"/>
      <dgm:spPr/>
      <dgm:t>
        <a:bodyPr/>
        <a:lstStyle/>
        <a:p>
          <a:r>
            <a:rPr lang="el-GR" dirty="0" smtClean="0"/>
            <a:t>ΕΜΠ Μηχανολόγοι</a:t>
          </a:r>
          <a:endParaRPr lang="el-GR" dirty="0"/>
        </a:p>
      </dgm:t>
    </dgm:pt>
    <dgm:pt modelId="{C938707D-5E52-4573-86B1-FC2187C21854}" type="parTrans" cxnId="{6842E21D-26DE-4686-8824-C13900E70954}">
      <dgm:prSet/>
      <dgm:spPr/>
      <dgm:t>
        <a:bodyPr/>
        <a:lstStyle/>
        <a:p>
          <a:endParaRPr lang="el-GR"/>
        </a:p>
      </dgm:t>
    </dgm:pt>
    <dgm:pt modelId="{38ED73CC-6EBD-4A92-AD83-4302C05C2B4A}" type="sibTrans" cxnId="{6842E21D-26DE-4686-8824-C13900E70954}">
      <dgm:prSet/>
      <dgm:spPr/>
      <dgm:t>
        <a:bodyPr/>
        <a:lstStyle/>
        <a:p>
          <a:endParaRPr lang="el-GR"/>
        </a:p>
      </dgm:t>
    </dgm:pt>
    <dgm:pt modelId="{3B0F7E72-F508-4997-9936-BA2D84A59F26}">
      <dgm:prSet phldrT="[Text]"/>
      <dgm:spPr/>
      <dgm:t>
        <a:bodyPr/>
        <a:lstStyle/>
        <a:p>
          <a:r>
            <a:rPr lang="el-GR" dirty="0" smtClean="0"/>
            <a:t>Χάραξη Στρατηγικής</a:t>
          </a:r>
          <a:endParaRPr lang="el-GR" dirty="0"/>
        </a:p>
      </dgm:t>
    </dgm:pt>
    <dgm:pt modelId="{6471D954-039B-4ACF-96C4-2527C8E5ACF8}" type="parTrans" cxnId="{BEE3E52D-C59C-4F72-B48B-75C91F62F10E}">
      <dgm:prSet/>
      <dgm:spPr/>
      <dgm:t>
        <a:bodyPr/>
        <a:lstStyle/>
        <a:p>
          <a:endParaRPr lang="el-GR"/>
        </a:p>
      </dgm:t>
    </dgm:pt>
    <dgm:pt modelId="{A44BF9BB-8507-4E3F-B7ED-06DDA851DF18}" type="sibTrans" cxnId="{BEE3E52D-C59C-4F72-B48B-75C91F62F10E}">
      <dgm:prSet/>
      <dgm:spPr/>
      <dgm:t>
        <a:bodyPr/>
        <a:lstStyle/>
        <a:p>
          <a:endParaRPr lang="el-GR"/>
        </a:p>
      </dgm:t>
    </dgm:pt>
    <dgm:pt modelId="{A73E2C9E-9B80-4806-8C99-01B959478911}">
      <dgm:prSet phldrT="[Text]"/>
      <dgm:spPr/>
      <dgm:t>
        <a:bodyPr/>
        <a:lstStyle/>
        <a:p>
          <a:r>
            <a:rPr lang="el-GR" dirty="0" smtClean="0"/>
            <a:t>ΕΑΑ</a:t>
          </a:r>
          <a:endParaRPr lang="el-GR" dirty="0"/>
        </a:p>
      </dgm:t>
    </dgm:pt>
    <dgm:pt modelId="{9D16F293-E85A-4D1A-B2B1-E2EB782233E0}" type="parTrans" cxnId="{E04A76DF-0ACB-4B7F-B262-EFF02D5C87CF}">
      <dgm:prSet/>
      <dgm:spPr/>
      <dgm:t>
        <a:bodyPr/>
        <a:lstStyle/>
        <a:p>
          <a:endParaRPr lang="el-GR"/>
        </a:p>
      </dgm:t>
    </dgm:pt>
    <dgm:pt modelId="{EDEF55C0-88C1-4A2E-994B-55995618FF75}" type="sibTrans" cxnId="{E04A76DF-0ACB-4B7F-B262-EFF02D5C87CF}">
      <dgm:prSet/>
      <dgm:spPr/>
      <dgm:t>
        <a:bodyPr/>
        <a:lstStyle/>
        <a:p>
          <a:endParaRPr lang="el-GR"/>
        </a:p>
      </dgm:t>
    </dgm:pt>
    <dgm:pt modelId="{CF11A83E-B72E-4059-8DE0-CC23DD01CEAE}">
      <dgm:prSet phldrT="[Text]"/>
      <dgm:spPr/>
      <dgm:t>
        <a:bodyPr/>
        <a:lstStyle/>
        <a:p>
          <a:r>
            <a:rPr lang="el-GR" dirty="0" smtClean="0"/>
            <a:t>Σύνταξη έκθεσης</a:t>
          </a:r>
          <a:endParaRPr lang="el-GR" dirty="0"/>
        </a:p>
      </dgm:t>
    </dgm:pt>
    <dgm:pt modelId="{7C4492D4-3641-4B71-BFB6-2B0585A2479F}" type="parTrans" cxnId="{E15A5916-8009-417E-9D8F-CFAEABE80CD0}">
      <dgm:prSet/>
      <dgm:spPr/>
      <dgm:t>
        <a:bodyPr/>
        <a:lstStyle/>
        <a:p>
          <a:endParaRPr lang="el-GR"/>
        </a:p>
      </dgm:t>
    </dgm:pt>
    <dgm:pt modelId="{0D696543-35B7-4D1F-B3F2-1CD18C24E07E}" type="sibTrans" cxnId="{E15A5916-8009-417E-9D8F-CFAEABE80CD0}">
      <dgm:prSet/>
      <dgm:spPr/>
      <dgm:t>
        <a:bodyPr/>
        <a:lstStyle/>
        <a:p>
          <a:endParaRPr lang="el-GR"/>
        </a:p>
      </dgm:t>
    </dgm:pt>
    <dgm:pt modelId="{29F83E2C-2CA0-41A2-9F66-B86EA181C69B}">
      <dgm:prSet phldrT="[Text]"/>
      <dgm:spPr/>
      <dgm:t>
        <a:bodyPr/>
        <a:lstStyle/>
        <a:p>
          <a:r>
            <a:rPr lang="el-GR" dirty="0" smtClean="0"/>
            <a:t>ΥΠΕΝ</a:t>
          </a:r>
          <a:endParaRPr lang="el-GR" dirty="0"/>
        </a:p>
      </dgm:t>
    </dgm:pt>
    <dgm:pt modelId="{65BD770F-0891-4DE3-8235-B742231AB33E}" type="parTrans" cxnId="{1090672F-4D7C-432D-AC67-536C59C54BD7}">
      <dgm:prSet/>
      <dgm:spPr/>
      <dgm:t>
        <a:bodyPr/>
        <a:lstStyle/>
        <a:p>
          <a:endParaRPr lang="el-GR"/>
        </a:p>
      </dgm:t>
    </dgm:pt>
    <dgm:pt modelId="{1B2A546F-8823-458A-ABCA-FEA63ACA8574}" type="sibTrans" cxnId="{1090672F-4D7C-432D-AC67-536C59C54BD7}">
      <dgm:prSet/>
      <dgm:spPr/>
      <dgm:t>
        <a:bodyPr/>
        <a:lstStyle/>
        <a:p>
          <a:endParaRPr lang="el-GR"/>
        </a:p>
      </dgm:t>
    </dgm:pt>
    <dgm:pt modelId="{165FB21B-0C6F-4652-9281-73E9F076F71F}">
      <dgm:prSet phldrT="[Text]"/>
      <dgm:spPr/>
      <dgm:t>
        <a:bodyPr/>
        <a:lstStyle/>
        <a:p>
          <a:r>
            <a:rPr lang="el-GR" dirty="0" smtClean="0"/>
            <a:t>ΕΜΠ Αρχιτέκτονες</a:t>
          </a:r>
          <a:endParaRPr lang="el-GR" dirty="0"/>
        </a:p>
      </dgm:t>
    </dgm:pt>
    <dgm:pt modelId="{42F8743F-F824-4F22-8691-7DB238A6B017}" type="parTrans" cxnId="{2CAAC029-DB53-4A18-868F-C6FB7DCFD443}">
      <dgm:prSet/>
      <dgm:spPr/>
      <dgm:t>
        <a:bodyPr/>
        <a:lstStyle/>
        <a:p>
          <a:endParaRPr lang="el-GR"/>
        </a:p>
      </dgm:t>
    </dgm:pt>
    <dgm:pt modelId="{3629B283-EDBF-45DB-813B-47F5F7DCC775}" type="sibTrans" cxnId="{2CAAC029-DB53-4A18-868F-C6FB7DCFD443}">
      <dgm:prSet/>
      <dgm:spPr/>
      <dgm:t>
        <a:bodyPr/>
        <a:lstStyle/>
        <a:p>
          <a:endParaRPr lang="el-GR"/>
        </a:p>
      </dgm:t>
    </dgm:pt>
    <dgm:pt modelId="{9B0B13B9-A2B2-41FE-B719-B35FCDBD4169}">
      <dgm:prSet phldrT="[Text]"/>
      <dgm:spPr/>
      <dgm:t>
        <a:bodyPr/>
        <a:lstStyle/>
        <a:p>
          <a:r>
            <a:rPr lang="el-GR" dirty="0" smtClean="0"/>
            <a:t>ΚΑΠΕ</a:t>
          </a:r>
          <a:endParaRPr lang="el-GR" dirty="0"/>
        </a:p>
      </dgm:t>
    </dgm:pt>
    <dgm:pt modelId="{3BF5E08C-D47A-4DD7-9871-73E4E36B4DBE}" type="parTrans" cxnId="{287CD52D-5D1E-4374-AF5A-7F344E89B652}">
      <dgm:prSet/>
      <dgm:spPr/>
      <dgm:t>
        <a:bodyPr/>
        <a:lstStyle/>
        <a:p>
          <a:endParaRPr lang="el-GR"/>
        </a:p>
      </dgm:t>
    </dgm:pt>
    <dgm:pt modelId="{3FF20B47-C523-46F6-A86F-C707EDC8D8F1}" type="sibTrans" cxnId="{287CD52D-5D1E-4374-AF5A-7F344E89B652}">
      <dgm:prSet/>
      <dgm:spPr/>
      <dgm:t>
        <a:bodyPr/>
        <a:lstStyle/>
        <a:p>
          <a:endParaRPr lang="el-GR"/>
        </a:p>
      </dgm:t>
    </dgm:pt>
    <dgm:pt modelId="{47ACABF7-BAC3-4EF7-B52E-C3EBF7E20113}">
      <dgm:prSet phldrT="[Text]"/>
      <dgm:spPr/>
      <dgm:t>
        <a:bodyPr/>
        <a:lstStyle/>
        <a:p>
          <a:r>
            <a:rPr lang="el-GR" dirty="0" smtClean="0"/>
            <a:t>ΤΕΕ</a:t>
          </a:r>
          <a:endParaRPr lang="el-GR" dirty="0"/>
        </a:p>
      </dgm:t>
    </dgm:pt>
    <dgm:pt modelId="{F2C60389-FD2E-4221-BBC1-289A4F3020C5}" type="parTrans" cxnId="{CA05B76B-1DF4-4330-9C92-9E5B7D13317E}">
      <dgm:prSet/>
      <dgm:spPr/>
      <dgm:t>
        <a:bodyPr/>
        <a:lstStyle/>
        <a:p>
          <a:endParaRPr lang="el-GR"/>
        </a:p>
      </dgm:t>
    </dgm:pt>
    <dgm:pt modelId="{3C5C6838-60C2-41A5-8E89-CA1E0A8AED55}" type="sibTrans" cxnId="{CA05B76B-1DF4-4330-9C92-9E5B7D13317E}">
      <dgm:prSet/>
      <dgm:spPr/>
      <dgm:t>
        <a:bodyPr/>
        <a:lstStyle/>
        <a:p>
          <a:endParaRPr lang="el-GR"/>
        </a:p>
      </dgm:t>
    </dgm:pt>
    <dgm:pt modelId="{DC4C3E01-295A-4C59-B1C0-C0EB3352B05E}">
      <dgm:prSet phldrT="[Text]"/>
      <dgm:spPr/>
      <dgm:t>
        <a:bodyPr/>
        <a:lstStyle/>
        <a:p>
          <a:r>
            <a:rPr lang="el-GR" dirty="0" smtClean="0"/>
            <a:t>ΑΠΘ</a:t>
          </a:r>
          <a:endParaRPr lang="el-GR" dirty="0"/>
        </a:p>
      </dgm:t>
    </dgm:pt>
    <dgm:pt modelId="{DB791DF3-CB09-4FD6-ACBE-7BB7F60BD24A}" type="parTrans" cxnId="{B6CC92FD-FC80-41FB-A5DE-894EDE182461}">
      <dgm:prSet/>
      <dgm:spPr/>
      <dgm:t>
        <a:bodyPr/>
        <a:lstStyle/>
        <a:p>
          <a:endParaRPr lang="el-GR"/>
        </a:p>
      </dgm:t>
    </dgm:pt>
    <dgm:pt modelId="{54A81B4C-611D-48AB-9F6E-A6454F8D1C02}" type="sibTrans" cxnId="{B6CC92FD-FC80-41FB-A5DE-894EDE182461}">
      <dgm:prSet/>
      <dgm:spPr/>
      <dgm:t>
        <a:bodyPr/>
        <a:lstStyle/>
        <a:p>
          <a:endParaRPr lang="el-GR"/>
        </a:p>
      </dgm:t>
    </dgm:pt>
    <dgm:pt modelId="{B83FE2CC-7A1D-4571-B8A5-DDB4D884CDA2}">
      <dgm:prSet/>
      <dgm:spPr/>
      <dgm:t>
        <a:bodyPr/>
        <a:lstStyle/>
        <a:p>
          <a:r>
            <a:rPr lang="el-GR" dirty="0" smtClean="0"/>
            <a:t>ΚΑΠΕ</a:t>
          </a:r>
          <a:endParaRPr lang="el-GR" dirty="0"/>
        </a:p>
      </dgm:t>
    </dgm:pt>
    <dgm:pt modelId="{A4AE04AD-9082-4EF9-BB85-EA52244F1966}" type="parTrans" cxnId="{DA4234AA-BAD9-4E37-840A-756BB73BD25F}">
      <dgm:prSet/>
      <dgm:spPr/>
      <dgm:t>
        <a:bodyPr/>
        <a:lstStyle/>
        <a:p>
          <a:endParaRPr lang="el-GR"/>
        </a:p>
      </dgm:t>
    </dgm:pt>
    <dgm:pt modelId="{63E43C32-848B-4375-91E1-B30BA84D10FB}" type="sibTrans" cxnId="{DA4234AA-BAD9-4E37-840A-756BB73BD25F}">
      <dgm:prSet/>
      <dgm:spPr/>
      <dgm:t>
        <a:bodyPr/>
        <a:lstStyle/>
        <a:p>
          <a:endParaRPr lang="el-GR"/>
        </a:p>
      </dgm:t>
    </dgm:pt>
    <dgm:pt modelId="{9D421E24-D494-4425-8C86-BB8F4CECACE0}">
      <dgm:prSet/>
      <dgm:spPr/>
      <dgm:t>
        <a:bodyPr/>
        <a:lstStyle/>
        <a:p>
          <a:r>
            <a:rPr lang="el-GR" dirty="0" smtClean="0"/>
            <a:t>ΥΠΕΝ</a:t>
          </a:r>
          <a:endParaRPr lang="el-GR" dirty="0"/>
        </a:p>
      </dgm:t>
    </dgm:pt>
    <dgm:pt modelId="{6209A51F-07E1-4A5F-8D14-00EE304EAAE7}" type="parTrans" cxnId="{6B6B6355-561A-4BF8-AD04-C35E90C83351}">
      <dgm:prSet/>
      <dgm:spPr/>
      <dgm:t>
        <a:bodyPr/>
        <a:lstStyle/>
        <a:p>
          <a:endParaRPr lang="el-GR"/>
        </a:p>
      </dgm:t>
    </dgm:pt>
    <dgm:pt modelId="{CF8AEAF4-E4CD-4BF6-8CA8-E6DE275F7D1C}" type="sibTrans" cxnId="{6B6B6355-561A-4BF8-AD04-C35E90C83351}">
      <dgm:prSet/>
      <dgm:spPr/>
      <dgm:t>
        <a:bodyPr/>
        <a:lstStyle/>
        <a:p>
          <a:endParaRPr lang="el-GR"/>
        </a:p>
      </dgm:t>
    </dgm:pt>
    <dgm:pt modelId="{3E63AC91-20D7-4149-AB2C-C148E1B6F4B7}" type="pres">
      <dgm:prSet presAssocID="{7BC60325-0F21-4DE7-BB7D-71FDF4A48803}" presName="rootnode" presStyleCnt="0">
        <dgm:presLayoutVars>
          <dgm:chMax/>
          <dgm:chPref/>
          <dgm:dir/>
          <dgm:animLvl val="lvl"/>
        </dgm:presLayoutVars>
      </dgm:prSet>
      <dgm:spPr/>
      <dgm:t>
        <a:bodyPr/>
        <a:lstStyle/>
        <a:p>
          <a:endParaRPr lang="el-GR"/>
        </a:p>
      </dgm:t>
    </dgm:pt>
    <dgm:pt modelId="{5BFD373F-3F31-487C-B184-5AB5732B0CE4}" type="pres">
      <dgm:prSet presAssocID="{CAAEEBFB-A021-44A5-8259-67BD43D696B8}" presName="composite" presStyleCnt="0"/>
      <dgm:spPr/>
    </dgm:pt>
    <dgm:pt modelId="{60BB5656-A6F8-4C42-B4CA-A84CB099E523}" type="pres">
      <dgm:prSet presAssocID="{CAAEEBFB-A021-44A5-8259-67BD43D696B8}" presName="bentUpArrow1" presStyleLbl="alignImgPlace1" presStyleIdx="0" presStyleCnt="2"/>
      <dgm:spPr>
        <a:blipFill rotWithShape="0">
          <a:blip xmlns:r="http://schemas.openxmlformats.org/officeDocument/2006/relationships" r:embed="rId1"/>
          <a:stretch>
            <a:fillRect/>
          </a:stretch>
        </a:blipFill>
      </dgm:spPr>
      <dgm:t>
        <a:bodyPr/>
        <a:lstStyle/>
        <a:p>
          <a:endParaRPr lang="el-GR"/>
        </a:p>
      </dgm:t>
    </dgm:pt>
    <dgm:pt modelId="{93660C2E-475E-47B9-839E-D73F84323C2A}" type="pres">
      <dgm:prSet presAssocID="{CAAEEBFB-A021-44A5-8259-67BD43D696B8}" presName="ParentText" presStyleLbl="node1" presStyleIdx="0" presStyleCnt="3">
        <dgm:presLayoutVars>
          <dgm:chMax val="1"/>
          <dgm:chPref val="1"/>
          <dgm:bulletEnabled val="1"/>
        </dgm:presLayoutVars>
      </dgm:prSet>
      <dgm:spPr/>
      <dgm:t>
        <a:bodyPr/>
        <a:lstStyle/>
        <a:p>
          <a:endParaRPr lang="el-GR"/>
        </a:p>
      </dgm:t>
    </dgm:pt>
    <dgm:pt modelId="{BDEEEFAD-4E35-4CEE-AAA4-1C959DD8D0C6}" type="pres">
      <dgm:prSet presAssocID="{CAAEEBFB-A021-44A5-8259-67BD43D696B8}" presName="ChildText" presStyleLbl="revTx" presStyleIdx="0" presStyleCnt="3">
        <dgm:presLayoutVars>
          <dgm:chMax val="0"/>
          <dgm:chPref val="0"/>
          <dgm:bulletEnabled val="1"/>
        </dgm:presLayoutVars>
      </dgm:prSet>
      <dgm:spPr/>
      <dgm:t>
        <a:bodyPr/>
        <a:lstStyle/>
        <a:p>
          <a:endParaRPr lang="el-GR"/>
        </a:p>
      </dgm:t>
    </dgm:pt>
    <dgm:pt modelId="{72F064BF-9877-4B60-A46F-72EBCADAC9D2}" type="pres">
      <dgm:prSet presAssocID="{9BD2A306-2D90-4132-B9F0-9AE8CE1F2768}" presName="sibTrans" presStyleCnt="0"/>
      <dgm:spPr/>
    </dgm:pt>
    <dgm:pt modelId="{044D6833-28DD-485D-BECF-7A2F781C3B5B}" type="pres">
      <dgm:prSet presAssocID="{3B0F7E72-F508-4997-9936-BA2D84A59F26}" presName="composite" presStyleCnt="0"/>
      <dgm:spPr/>
    </dgm:pt>
    <dgm:pt modelId="{B0DAB8BF-9BEB-41E7-91E3-A996A7F69B58}" type="pres">
      <dgm:prSet presAssocID="{3B0F7E72-F508-4997-9936-BA2D84A59F26}" presName="bentUpArrow1" presStyleLbl="alignImgPlace1" presStyleIdx="1" presStyleCnt="2"/>
      <dgm:spPr/>
    </dgm:pt>
    <dgm:pt modelId="{6D8A631A-9C21-4ADE-95F7-61FD66FD43D4}" type="pres">
      <dgm:prSet presAssocID="{3B0F7E72-F508-4997-9936-BA2D84A59F26}" presName="ParentText" presStyleLbl="node1" presStyleIdx="1" presStyleCnt="3">
        <dgm:presLayoutVars>
          <dgm:chMax val="1"/>
          <dgm:chPref val="1"/>
          <dgm:bulletEnabled val="1"/>
        </dgm:presLayoutVars>
      </dgm:prSet>
      <dgm:spPr/>
      <dgm:t>
        <a:bodyPr/>
        <a:lstStyle/>
        <a:p>
          <a:endParaRPr lang="el-GR"/>
        </a:p>
      </dgm:t>
    </dgm:pt>
    <dgm:pt modelId="{B791B989-5154-493B-BAAA-119A80D5BACD}" type="pres">
      <dgm:prSet presAssocID="{3B0F7E72-F508-4997-9936-BA2D84A59F26}" presName="ChildText" presStyleLbl="revTx" presStyleIdx="1" presStyleCnt="3">
        <dgm:presLayoutVars>
          <dgm:chMax val="0"/>
          <dgm:chPref val="0"/>
          <dgm:bulletEnabled val="1"/>
        </dgm:presLayoutVars>
      </dgm:prSet>
      <dgm:spPr/>
      <dgm:t>
        <a:bodyPr/>
        <a:lstStyle/>
        <a:p>
          <a:endParaRPr lang="el-GR"/>
        </a:p>
      </dgm:t>
    </dgm:pt>
    <dgm:pt modelId="{0EAE587F-1906-471D-9B7D-B54980BC4D7F}" type="pres">
      <dgm:prSet presAssocID="{A44BF9BB-8507-4E3F-B7ED-06DDA851DF18}" presName="sibTrans" presStyleCnt="0"/>
      <dgm:spPr/>
    </dgm:pt>
    <dgm:pt modelId="{1254C578-0EE5-4702-A6AF-BD115B3ADE3F}" type="pres">
      <dgm:prSet presAssocID="{CF11A83E-B72E-4059-8DE0-CC23DD01CEAE}" presName="composite" presStyleCnt="0"/>
      <dgm:spPr/>
    </dgm:pt>
    <dgm:pt modelId="{BEF40E30-4516-42F3-A80E-A2EF080025FA}" type="pres">
      <dgm:prSet presAssocID="{CF11A83E-B72E-4059-8DE0-CC23DD01CEAE}" presName="ParentText" presStyleLbl="node1" presStyleIdx="2" presStyleCnt="3">
        <dgm:presLayoutVars>
          <dgm:chMax val="1"/>
          <dgm:chPref val="1"/>
          <dgm:bulletEnabled val="1"/>
        </dgm:presLayoutVars>
      </dgm:prSet>
      <dgm:spPr/>
      <dgm:t>
        <a:bodyPr/>
        <a:lstStyle/>
        <a:p>
          <a:endParaRPr lang="el-GR"/>
        </a:p>
      </dgm:t>
    </dgm:pt>
    <dgm:pt modelId="{A2A3BB6E-13BC-4E22-87ED-BB39871BFCB3}" type="pres">
      <dgm:prSet presAssocID="{CF11A83E-B72E-4059-8DE0-CC23DD01CEAE}" presName="FinalChildText" presStyleLbl="revTx" presStyleIdx="2" presStyleCnt="3">
        <dgm:presLayoutVars>
          <dgm:chMax val="0"/>
          <dgm:chPref val="0"/>
          <dgm:bulletEnabled val="1"/>
        </dgm:presLayoutVars>
      </dgm:prSet>
      <dgm:spPr/>
      <dgm:t>
        <a:bodyPr/>
        <a:lstStyle/>
        <a:p>
          <a:endParaRPr lang="el-GR"/>
        </a:p>
      </dgm:t>
    </dgm:pt>
  </dgm:ptLst>
  <dgm:cxnLst>
    <dgm:cxn modelId="{1C11B8E1-9197-4E75-B9F2-E2AD38199EBC}" type="presOf" srcId="{A73E2C9E-9B80-4806-8C99-01B959478911}" destId="{B791B989-5154-493B-BAAA-119A80D5BACD}" srcOrd="0" destOrd="0" presId="urn:microsoft.com/office/officeart/2005/8/layout/StepDownProcess"/>
    <dgm:cxn modelId="{DB4C345D-985F-4CAB-8B89-1A2E5C28B95C}" srcId="{7BC60325-0F21-4DE7-BB7D-71FDF4A48803}" destId="{CAAEEBFB-A021-44A5-8259-67BD43D696B8}" srcOrd="0" destOrd="0" parTransId="{A0A4D91C-3BE1-4BE2-A8B3-E7E411D692A3}" sibTransId="{9BD2A306-2D90-4132-B9F0-9AE8CE1F2768}"/>
    <dgm:cxn modelId="{DA4234AA-BAD9-4E37-840A-756BB73BD25F}" srcId="{3B0F7E72-F508-4997-9936-BA2D84A59F26}" destId="{B83FE2CC-7A1D-4571-B8A5-DDB4D884CDA2}" srcOrd="1" destOrd="0" parTransId="{A4AE04AD-9082-4EF9-BB85-EA52244F1966}" sibTransId="{63E43C32-848B-4375-91E1-B30BA84D10FB}"/>
    <dgm:cxn modelId="{BEE3E52D-C59C-4F72-B48B-75C91F62F10E}" srcId="{7BC60325-0F21-4DE7-BB7D-71FDF4A48803}" destId="{3B0F7E72-F508-4997-9936-BA2D84A59F26}" srcOrd="1" destOrd="0" parTransId="{6471D954-039B-4ACF-96C4-2527C8E5ACF8}" sibTransId="{A44BF9BB-8507-4E3F-B7ED-06DDA851DF18}"/>
    <dgm:cxn modelId="{D49BC05D-16B9-4223-BD21-5E2B4C69C0EF}" type="presOf" srcId="{9D421E24-D494-4425-8C86-BB8F4CECACE0}" destId="{B791B989-5154-493B-BAAA-119A80D5BACD}" srcOrd="0" destOrd="2" presId="urn:microsoft.com/office/officeart/2005/8/layout/StepDownProcess"/>
    <dgm:cxn modelId="{B6CC92FD-FC80-41FB-A5DE-894EDE182461}" srcId="{CAAEEBFB-A021-44A5-8259-67BD43D696B8}" destId="{DC4C3E01-295A-4C59-B1C0-C0EB3352B05E}" srcOrd="4" destOrd="0" parTransId="{DB791DF3-CB09-4FD6-ACBE-7BB7F60BD24A}" sibTransId="{54A81B4C-611D-48AB-9F6E-A6454F8D1C02}"/>
    <dgm:cxn modelId="{287CD52D-5D1E-4374-AF5A-7F344E89B652}" srcId="{CAAEEBFB-A021-44A5-8259-67BD43D696B8}" destId="{9B0B13B9-A2B2-41FE-B719-B35FCDBD4169}" srcOrd="2" destOrd="0" parTransId="{3BF5E08C-D47A-4DD7-9871-73E4E36B4DBE}" sibTransId="{3FF20B47-C523-46F6-A86F-C707EDC8D8F1}"/>
    <dgm:cxn modelId="{EBE1B18F-9D16-468C-957C-7CF3432DA116}" type="presOf" srcId="{DC4C3E01-295A-4C59-B1C0-C0EB3352B05E}" destId="{BDEEEFAD-4E35-4CEE-AAA4-1C959DD8D0C6}" srcOrd="0" destOrd="4" presId="urn:microsoft.com/office/officeart/2005/8/layout/StepDownProcess"/>
    <dgm:cxn modelId="{6B6B6355-561A-4BF8-AD04-C35E90C83351}" srcId="{3B0F7E72-F508-4997-9936-BA2D84A59F26}" destId="{9D421E24-D494-4425-8C86-BB8F4CECACE0}" srcOrd="2" destOrd="0" parTransId="{6209A51F-07E1-4A5F-8D14-00EE304EAAE7}" sibTransId="{CF8AEAF4-E4CD-4BF6-8CA8-E6DE275F7D1C}"/>
    <dgm:cxn modelId="{FD75CF90-757E-48FC-A4FD-6EBE07CA9039}" type="presOf" srcId="{47ACABF7-BAC3-4EF7-B52E-C3EBF7E20113}" destId="{BDEEEFAD-4E35-4CEE-AAA4-1C959DD8D0C6}" srcOrd="0" destOrd="3" presId="urn:microsoft.com/office/officeart/2005/8/layout/StepDownProcess"/>
    <dgm:cxn modelId="{118030AD-A9EA-4802-92E4-CB6E8189C05D}" type="presOf" srcId="{1709B396-7F41-4F87-8607-80548500765B}" destId="{BDEEEFAD-4E35-4CEE-AAA4-1C959DD8D0C6}" srcOrd="0" destOrd="0" presId="urn:microsoft.com/office/officeart/2005/8/layout/StepDownProcess"/>
    <dgm:cxn modelId="{2CAAC029-DB53-4A18-868F-C6FB7DCFD443}" srcId="{CAAEEBFB-A021-44A5-8259-67BD43D696B8}" destId="{165FB21B-0C6F-4652-9281-73E9F076F71F}" srcOrd="1" destOrd="0" parTransId="{42F8743F-F824-4F22-8691-7DB238A6B017}" sibTransId="{3629B283-EDBF-45DB-813B-47F5F7DCC775}"/>
    <dgm:cxn modelId="{25A6B770-84F6-460D-B5D9-4281060A67A9}" type="presOf" srcId="{CAAEEBFB-A021-44A5-8259-67BD43D696B8}" destId="{93660C2E-475E-47B9-839E-D73F84323C2A}" srcOrd="0" destOrd="0" presId="urn:microsoft.com/office/officeart/2005/8/layout/StepDownProcess"/>
    <dgm:cxn modelId="{A1173758-BE4B-4891-9910-22529712282C}" type="presOf" srcId="{9B0B13B9-A2B2-41FE-B719-B35FCDBD4169}" destId="{BDEEEFAD-4E35-4CEE-AAA4-1C959DD8D0C6}" srcOrd="0" destOrd="2" presId="urn:microsoft.com/office/officeart/2005/8/layout/StepDownProcess"/>
    <dgm:cxn modelId="{1090672F-4D7C-432D-AC67-536C59C54BD7}" srcId="{CF11A83E-B72E-4059-8DE0-CC23DD01CEAE}" destId="{29F83E2C-2CA0-41A2-9F66-B86EA181C69B}" srcOrd="0" destOrd="0" parTransId="{65BD770F-0891-4DE3-8235-B742231AB33E}" sibTransId="{1B2A546F-8823-458A-ABCA-FEA63ACA8574}"/>
    <dgm:cxn modelId="{3B5CF316-19B2-455D-A355-C7D686414D5E}" type="presOf" srcId="{165FB21B-0C6F-4652-9281-73E9F076F71F}" destId="{BDEEEFAD-4E35-4CEE-AAA4-1C959DD8D0C6}" srcOrd="0" destOrd="1" presId="urn:microsoft.com/office/officeart/2005/8/layout/StepDownProcess"/>
    <dgm:cxn modelId="{C3399A55-AF20-4059-859E-5636E5274B41}" type="presOf" srcId="{CF11A83E-B72E-4059-8DE0-CC23DD01CEAE}" destId="{BEF40E30-4516-42F3-A80E-A2EF080025FA}" srcOrd="0" destOrd="0" presId="urn:microsoft.com/office/officeart/2005/8/layout/StepDownProcess"/>
    <dgm:cxn modelId="{CA05B76B-1DF4-4330-9C92-9E5B7D13317E}" srcId="{CAAEEBFB-A021-44A5-8259-67BD43D696B8}" destId="{47ACABF7-BAC3-4EF7-B52E-C3EBF7E20113}" srcOrd="3" destOrd="0" parTransId="{F2C60389-FD2E-4221-BBC1-289A4F3020C5}" sibTransId="{3C5C6838-60C2-41A5-8E89-CA1E0A8AED55}"/>
    <dgm:cxn modelId="{39CFB3EE-4CD9-4011-8224-2508E91FE60C}" type="presOf" srcId="{B83FE2CC-7A1D-4571-B8A5-DDB4D884CDA2}" destId="{B791B989-5154-493B-BAAA-119A80D5BACD}" srcOrd="0" destOrd="1" presId="urn:microsoft.com/office/officeart/2005/8/layout/StepDownProcess"/>
    <dgm:cxn modelId="{E15A5916-8009-417E-9D8F-CFAEABE80CD0}" srcId="{7BC60325-0F21-4DE7-BB7D-71FDF4A48803}" destId="{CF11A83E-B72E-4059-8DE0-CC23DD01CEAE}" srcOrd="2" destOrd="0" parTransId="{7C4492D4-3641-4B71-BFB6-2B0585A2479F}" sibTransId="{0D696543-35B7-4D1F-B3F2-1CD18C24E07E}"/>
    <dgm:cxn modelId="{2103B55D-C4F1-4E41-92E4-5BA597651B0B}" type="presOf" srcId="{7BC60325-0F21-4DE7-BB7D-71FDF4A48803}" destId="{3E63AC91-20D7-4149-AB2C-C148E1B6F4B7}" srcOrd="0" destOrd="0" presId="urn:microsoft.com/office/officeart/2005/8/layout/StepDownProcess"/>
    <dgm:cxn modelId="{E04A76DF-0ACB-4B7F-B262-EFF02D5C87CF}" srcId="{3B0F7E72-F508-4997-9936-BA2D84A59F26}" destId="{A73E2C9E-9B80-4806-8C99-01B959478911}" srcOrd="0" destOrd="0" parTransId="{9D16F293-E85A-4D1A-B2B1-E2EB782233E0}" sibTransId="{EDEF55C0-88C1-4A2E-994B-55995618FF75}"/>
    <dgm:cxn modelId="{D895BB53-6DE4-476B-8F68-35F310EAC05C}" type="presOf" srcId="{29F83E2C-2CA0-41A2-9F66-B86EA181C69B}" destId="{A2A3BB6E-13BC-4E22-87ED-BB39871BFCB3}" srcOrd="0" destOrd="0" presId="urn:microsoft.com/office/officeart/2005/8/layout/StepDownProcess"/>
    <dgm:cxn modelId="{6842E21D-26DE-4686-8824-C13900E70954}" srcId="{CAAEEBFB-A021-44A5-8259-67BD43D696B8}" destId="{1709B396-7F41-4F87-8607-80548500765B}" srcOrd="0" destOrd="0" parTransId="{C938707D-5E52-4573-86B1-FC2187C21854}" sibTransId="{38ED73CC-6EBD-4A92-AD83-4302C05C2B4A}"/>
    <dgm:cxn modelId="{1D9FFAE0-CFE7-412E-AF80-E02C9D5A9C24}" type="presOf" srcId="{3B0F7E72-F508-4997-9936-BA2D84A59F26}" destId="{6D8A631A-9C21-4ADE-95F7-61FD66FD43D4}" srcOrd="0" destOrd="0" presId="urn:microsoft.com/office/officeart/2005/8/layout/StepDownProcess"/>
    <dgm:cxn modelId="{99CFBECA-F250-44B5-B026-DE29645E71CF}" type="presParOf" srcId="{3E63AC91-20D7-4149-AB2C-C148E1B6F4B7}" destId="{5BFD373F-3F31-487C-B184-5AB5732B0CE4}" srcOrd="0" destOrd="0" presId="urn:microsoft.com/office/officeart/2005/8/layout/StepDownProcess"/>
    <dgm:cxn modelId="{1695B816-40BA-4313-AAF8-D24BD0C29088}" type="presParOf" srcId="{5BFD373F-3F31-487C-B184-5AB5732B0CE4}" destId="{60BB5656-A6F8-4C42-B4CA-A84CB099E523}" srcOrd="0" destOrd="0" presId="urn:microsoft.com/office/officeart/2005/8/layout/StepDownProcess"/>
    <dgm:cxn modelId="{2D82F2C3-C14F-4E7D-AA89-E197E3D3C513}" type="presParOf" srcId="{5BFD373F-3F31-487C-B184-5AB5732B0CE4}" destId="{93660C2E-475E-47B9-839E-D73F84323C2A}" srcOrd="1" destOrd="0" presId="urn:microsoft.com/office/officeart/2005/8/layout/StepDownProcess"/>
    <dgm:cxn modelId="{65F10200-CAFB-489F-B777-45092D6A7396}" type="presParOf" srcId="{5BFD373F-3F31-487C-B184-5AB5732B0CE4}" destId="{BDEEEFAD-4E35-4CEE-AAA4-1C959DD8D0C6}" srcOrd="2" destOrd="0" presId="urn:microsoft.com/office/officeart/2005/8/layout/StepDownProcess"/>
    <dgm:cxn modelId="{990BCF0D-1DCE-4A01-972C-9BB2C2D6C5D6}" type="presParOf" srcId="{3E63AC91-20D7-4149-AB2C-C148E1B6F4B7}" destId="{72F064BF-9877-4B60-A46F-72EBCADAC9D2}" srcOrd="1" destOrd="0" presId="urn:microsoft.com/office/officeart/2005/8/layout/StepDownProcess"/>
    <dgm:cxn modelId="{F3731AB4-186E-425A-A88D-3E6E50E94693}" type="presParOf" srcId="{3E63AC91-20D7-4149-AB2C-C148E1B6F4B7}" destId="{044D6833-28DD-485D-BECF-7A2F781C3B5B}" srcOrd="2" destOrd="0" presId="urn:microsoft.com/office/officeart/2005/8/layout/StepDownProcess"/>
    <dgm:cxn modelId="{91A2DB93-4629-413C-B33D-0BAEE39CC92C}" type="presParOf" srcId="{044D6833-28DD-485D-BECF-7A2F781C3B5B}" destId="{B0DAB8BF-9BEB-41E7-91E3-A996A7F69B58}" srcOrd="0" destOrd="0" presId="urn:microsoft.com/office/officeart/2005/8/layout/StepDownProcess"/>
    <dgm:cxn modelId="{44CED909-9E88-4D8E-8B5C-9D12D8BDB813}" type="presParOf" srcId="{044D6833-28DD-485D-BECF-7A2F781C3B5B}" destId="{6D8A631A-9C21-4ADE-95F7-61FD66FD43D4}" srcOrd="1" destOrd="0" presId="urn:microsoft.com/office/officeart/2005/8/layout/StepDownProcess"/>
    <dgm:cxn modelId="{4CFEC741-FF06-4048-9780-BDF5BB76B398}" type="presParOf" srcId="{044D6833-28DD-485D-BECF-7A2F781C3B5B}" destId="{B791B989-5154-493B-BAAA-119A80D5BACD}" srcOrd="2" destOrd="0" presId="urn:microsoft.com/office/officeart/2005/8/layout/StepDownProcess"/>
    <dgm:cxn modelId="{C06CF181-8D31-490F-8DB3-EC570E27D405}" type="presParOf" srcId="{3E63AC91-20D7-4149-AB2C-C148E1B6F4B7}" destId="{0EAE587F-1906-471D-9B7D-B54980BC4D7F}" srcOrd="3" destOrd="0" presId="urn:microsoft.com/office/officeart/2005/8/layout/StepDownProcess"/>
    <dgm:cxn modelId="{2ADBA117-6B5C-42BC-88E6-9BEC1F936622}" type="presParOf" srcId="{3E63AC91-20D7-4149-AB2C-C148E1B6F4B7}" destId="{1254C578-0EE5-4702-A6AF-BD115B3ADE3F}" srcOrd="4" destOrd="0" presId="urn:microsoft.com/office/officeart/2005/8/layout/StepDownProcess"/>
    <dgm:cxn modelId="{CAC77694-8A81-42E7-BD63-FECE3FF5F022}" type="presParOf" srcId="{1254C578-0EE5-4702-A6AF-BD115B3ADE3F}" destId="{BEF40E30-4516-42F3-A80E-A2EF080025FA}" srcOrd="0" destOrd="0" presId="urn:microsoft.com/office/officeart/2005/8/layout/StepDownProcess"/>
    <dgm:cxn modelId="{47617E27-C372-4748-BEB3-55DC9BEE15CF}" type="presParOf" srcId="{1254C578-0EE5-4702-A6AF-BD115B3ADE3F}" destId="{A2A3BB6E-13BC-4E22-87ED-BB39871BFCB3}" srcOrd="1" destOrd="0" presId="urn:microsoft.com/office/officeart/2005/8/layout/StepDown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9DF4FC2-A365-482B-A6BB-B4EB7E4056A8}" type="doc">
      <dgm:prSet loTypeId="urn:microsoft.com/office/officeart/2005/8/layout/radial3" loCatId="cycle" qsTypeId="urn:microsoft.com/office/officeart/2005/8/quickstyle/simple1#22" qsCatId="simple" csTypeId="urn:microsoft.com/office/officeart/2005/8/colors/colorful5" csCatId="colorful" phldr="1"/>
      <dgm:spPr/>
      <dgm:t>
        <a:bodyPr/>
        <a:lstStyle/>
        <a:p>
          <a:endParaRPr lang="el-GR"/>
        </a:p>
      </dgm:t>
    </dgm:pt>
    <dgm:pt modelId="{1CDC2486-92F0-4EC7-BE56-0BAABF4FC726}" type="pres">
      <dgm:prSet presAssocID="{E9DF4FC2-A365-482B-A6BB-B4EB7E4056A8}" presName="composite" presStyleCnt="0">
        <dgm:presLayoutVars>
          <dgm:chMax val="1"/>
          <dgm:dir/>
          <dgm:resizeHandles val="exact"/>
        </dgm:presLayoutVars>
      </dgm:prSet>
      <dgm:spPr/>
      <dgm:t>
        <a:bodyPr/>
        <a:lstStyle/>
        <a:p>
          <a:endParaRPr lang="el-GR"/>
        </a:p>
      </dgm:t>
    </dgm:pt>
    <dgm:pt modelId="{4033B310-AA3B-4280-9E2A-CEF906AC9430}" type="pres">
      <dgm:prSet presAssocID="{E9DF4FC2-A365-482B-A6BB-B4EB7E4056A8}" presName="radial" presStyleCnt="0">
        <dgm:presLayoutVars>
          <dgm:animLvl val="ctr"/>
        </dgm:presLayoutVars>
      </dgm:prSet>
      <dgm:spPr/>
    </dgm:pt>
  </dgm:ptLst>
  <dgm:cxnLst>
    <dgm:cxn modelId="{6A87515A-9D8C-40A0-8CBD-53F193F6A79E}" type="presOf" srcId="{E9DF4FC2-A365-482B-A6BB-B4EB7E4056A8}" destId="{1CDC2486-92F0-4EC7-BE56-0BAABF4FC726}" srcOrd="0" destOrd="0" presId="urn:microsoft.com/office/officeart/2005/8/layout/radial3"/>
    <dgm:cxn modelId="{A99AC097-DC65-49CC-BCE7-1E01636EF408}" type="presParOf" srcId="{1CDC2486-92F0-4EC7-BE56-0BAABF4FC726}" destId="{4033B310-AA3B-4280-9E2A-CEF906AC9430}" srcOrd="0"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BC60325-0F21-4DE7-BB7D-71FDF4A48803}" type="doc">
      <dgm:prSet loTypeId="urn:microsoft.com/office/officeart/2005/8/layout/StepDownProcess" loCatId="process" qsTypeId="urn:microsoft.com/office/officeart/2005/8/quickstyle/simple1#23" qsCatId="simple" csTypeId="urn:microsoft.com/office/officeart/2005/8/colors/accent1_2#2" csCatId="accent1" phldr="1"/>
      <dgm:spPr/>
      <dgm:t>
        <a:bodyPr/>
        <a:lstStyle/>
        <a:p>
          <a:endParaRPr lang="el-GR"/>
        </a:p>
      </dgm:t>
    </dgm:pt>
    <dgm:pt modelId="{CAAEEBFB-A021-44A5-8259-67BD43D696B8}">
      <dgm:prSet phldrT="[Text]"/>
      <dgm:spPr/>
      <dgm:t>
        <a:bodyPr/>
        <a:lstStyle/>
        <a:p>
          <a:r>
            <a:rPr lang="el-GR" dirty="0" smtClean="0"/>
            <a:t>Καθορισμός Χαρακτηρισιτκών</a:t>
          </a:r>
          <a:endParaRPr lang="el-GR" dirty="0"/>
        </a:p>
      </dgm:t>
    </dgm:pt>
    <dgm:pt modelId="{A0A4D91C-3BE1-4BE2-A8B3-E7E411D692A3}" type="parTrans" cxnId="{DB4C345D-985F-4CAB-8B89-1A2E5C28B95C}">
      <dgm:prSet/>
      <dgm:spPr/>
      <dgm:t>
        <a:bodyPr/>
        <a:lstStyle/>
        <a:p>
          <a:endParaRPr lang="el-GR"/>
        </a:p>
      </dgm:t>
    </dgm:pt>
    <dgm:pt modelId="{9BD2A306-2D90-4132-B9F0-9AE8CE1F2768}" type="sibTrans" cxnId="{DB4C345D-985F-4CAB-8B89-1A2E5C28B95C}">
      <dgm:prSet/>
      <dgm:spPr/>
      <dgm:t>
        <a:bodyPr/>
        <a:lstStyle/>
        <a:p>
          <a:endParaRPr lang="el-GR"/>
        </a:p>
      </dgm:t>
    </dgm:pt>
    <dgm:pt modelId="{1709B396-7F41-4F87-8607-80548500765B}">
      <dgm:prSet phldrT="[Text]"/>
      <dgm:spPr/>
      <dgm:t>
        <a:bodyPr/>
        <a:lstStyle/>
        <a:p>
          <a:r>
            <a:rPr lang="el-GR" dirty="0" smtClean="0"/>
            <a:t>ΕΜΠ Μηχανολόγοι</a:t>
          </a:r>
          <a:endParaRPr lang="el-GR" dirty="0"/>
        </a:p>
      </dgm:t>
    </dgm:pt>
    <dgm:pt modelId="{C938707D-5E52-4573-86B1-FC2187C21854}" type="parTrans" cxnId="{6842E21D-26DE-4686-8824-C13900E70954}">
      <dgm:prSet/>
      <dgm:spPr/>
      <dgm:t>
        <a:bodyPr/>
        <a:lstStyle/>
        <a:p>
          <a:endParaRPr lang="el-GR"/>
        </a:p>
      </dgm:t>
    </dgm:pt>
    <dgm:pt modelId="{38ED73CC-6EBD-4A92-AD83-4302C05C2B4A}" type="sibTrans" cxnId="{6842E21D-26DE-4686-8824-C13900E70954}">
      <dgm:prSet/>
      <dgm:spPr/>
      <dgm:t>
        <a:bodyPr/>
        <a:lstStyle/>
        <a:p>
          <a:endParaRPr lang="el-GR"/>
        </a:p>
      </dgm:t>
    </dgm:pt>
    <dgm:pt modelId="{3B0F7E72-F508-4997-9936-BA2D84A59F26}">
      <dgm:prSet phldrT="[Text]"/>
      <dgm:spPr/>
      <dgm:t>
        <a:bodyPr/>
        <a:lstStyle/>
        <a:p>
          <a:r>
            <a:rPr lang="el-GR" dirty="0" smtClean="0"/>
            <a:t>Χάραξη Στρατηγικής</a:t>
          </a:r>
          <a:endParaRPr lang="el-GR" dirty="0"/>
        </a:p>
      </dgm:t>
    </dgm:pt>
    <dgm:pt modelId="{6471D954-039B-4ACF-96C4-2527C8E5ACF8}" type="parTrans" cxnId="{BEE3E52D-C59C-4F72-B48B-75C91F62F10E}">
      <dgm:prSet/>
      <dgm:spPr/>
      <dgm:t>
        <a:bodyPr/>
        <a:lstStyle/>
        <a:p>
          <a:endParaRPr lang="el-GR"/>
        </a:p>
      </dgm:t>
    </dgm:pt>
    <dgm:pt modelId="{A44BF9BB-8507-4E3F-B7ED-06DDA851DF18}" type="sibTrans" cxnId="{BEE3E52D-C59C-4F72-B48B-75C91F62F10E}">
      <dgm:prSet/>
      <dgm:spPr/>
      <dgm:t>
        <a:bodyPr/>
        <a:lstStyle/>
        <a:p>
          <a:endParaRPr lang="el-GR"/>
        </a:p>
      </dgm:t>
    </dgm:pt>
    <dgm:pt modelId="{A73E2C9E-9B80-4806-8C99-01B959478911}">
      <dgm:prSet phldrT="[Text]"/>
      <dgm:spPr/>
      <dgm:t>
        <a:bodyPr/>
        <a:lstStyle/>
        <a:p>
          <a:r>
            <a:rPr lang="el-GR" dirty="0" smtClean="0"/>
            <a:t>ΕΑΑ</a:t>
          </a:r>
          <a:endParaRPr lang="el-GR" dirty="0"/>
        </a:p>
      </dgm:t>
    </dgm:pt>
    <dgm:pt modelId="{9D16F293-E85A-4D1A-B2B1-E2EB782233E0}" type="parTrans" cxnId="{E04A76DF-0ACB-4B7F-B262-EFF02D5C87CF}">
      <dgm:prSet/>
      <dgm:spPr/>
      <dgm:t>
        <a:bodyPr/>
        <a:lstStyle/>
        <a:p>
          <a:endParaRPr lang="el-GR"/>
        </a:p>
      </dgm:t>
    </dgm:pt>
    <dgm:pt modelId="{EDEF55C0-88C1-4A2E-994B-55995618FF75}" type="sibTrans" cxnId="{E04A76DF-0ACB-4B7F-B262-EFF02D5C87CF}">
      <dgm:prSet/>
      <dgm:spPr/>
      <dgm:t>
        <a:bodyPr/>
        <a:lstStyle/>
        <a:p>
          <a:endParaRPr lang="el-GR"/>
        </a:p>
      </dgm:t>
    </dgm:pt>
    <dgm:pt modelId="{CF11A83E-B72E-4059-8DE0-CC23DD01CEAE}">
      <dgm:prSet phldrT="[Text]"/>
      <dgm:spPr/>
      <dgm:t>
        <a:bodyPr/>
        <a:lstStyle/>
        <a:p>
          <a:r>
            <a:rPr lang="el-GR" dirty="0" smtClean="0"/>
            <a:t>Διαβούλευση στην Ε.Ε. (3 μήνες)</a:t>
          </a:r>
          <a:endParaRPr lang="el-GR" dirty="0"/>
        </a:p>
      </dgm:t>
    </dgm:pt>
    <dgm:pt modelId="{7C4492D4-3641-4B71-BFB6-2B0585A2479F}" type="parTrans" cxnId="{E15A5916-8009-417E-9D8F-CFAEABE80CD0}">
      <dgm:prSet/>
      <dgm:spPr/>
      <dgm:t>
        <a:bodyPr/>
        <a:lstStyle/>
        <a:p>
          <a:endParaRPr lang="el-GR"/>
        </a:p>
      </dgm:t>
    </dgm:pt>
    <dgm:pt modelId="{0D696543-35B7-4D1F-B3F2-1CD18C24E07E}" type="sibTrans" cxnId="{E15A5916-8009-417E-9D8F-CFAEABE80CD0}">
      <dgm:prSet/>
      <dgm:spPr/>
      <dgm:t>
        <a:bodyPr/>
        <a:lstStyle/>
        <a:p>
          <a:endParaRPr lang="el-GR"/>
        </a:p>
      </dgm:t>
    </dgm:pt>
    <dgm:pt modelId="{29F83E2C-2CA0-41A2-9F66-B86EA181C69B}">
      <dgm:prSet phldrT="[Text]"/>
      <dgm:spPr/>
      <dgm:t>
        <a:bodyPr/>
        <a:lstStyle/>
        <a:p>
          <a:r>
            <a:rPr lang="el-GR" dirty="0" smtClean="0"/>
            <a:t>ΥΠΕΝ</a:t>
          </a:r>
          <a:endParaRPr lang="el-GR" dirty="0"/>
        </a:p>
      </dgm:t>
    </dgm:pt>
    <dgm:pt modelId="{65BD770F-0891-4DE3-8235-B742231AB33E}" type="parTrans" cxnId="{1090672F-4D7C-432D-AC67-536C59C54BD7}">
      <dgm:prSet/>
      <dgm:spPr/>
      <dgm:t>
        <a:bodyPr/>
        <a:lstStyle/>
        <a:p>
          <a:endParaRPr lang="el-GR"/>
        </a:p>
      </dgm:t>
    </dgm:pt>
    <dgm:pt modelId="{1B2A546F-8823-458A-ABCA-FEA63ACA8574}" type="sibTrans" cxnId="{1090672F-4D7C-432D-AC67-536C59C54BD7}">
      <dgm:prSet/>
      <dgm:spPr/>
      <dgm:t>
        <a:bodyPr/>
        <a:lstStyle/>
        <a:p>
          <a:endParaRPr lang="el-GR"/>
        </a:p>
      </dgm:t>
    </dgm:pt>
    <dgm:pt modelId="{165FB21B-0C6F-4652-9281-73E9F076F71F}">
      <dgm:prSet phldrT="[Text]"/>
      <dgm:spPr/>
      <dgm:t>
        <a:bodyPr/>
        <a:lstStyle/>
        <a:p>
          <a:r>
            <a:rPr lang="el-GR" dirty="0" smtClean="0"/>
            <a:t>ΕΜΠ Αρχιτέκτονες</a:t>
          </a:r>
          <a:endParaRPr lang="el-GR" dirty="0"/>
        </a:p>
      </dgm:t>
    </dgm:pt>
    <dgm:pt modelId="{42F8743F-F824-4F22-8691-7DB238A6B017}" type="parTrans" cxnId="{2CAAC029-DB53-4A18-868F-C6FB7DCFD443}">
      <dgm:prSet/>
      <dgm:spPr/>
      <dgm:t>
        <a:bodyPr/>
        <a:lstStyle/>
        <a:p>
          <a:endParaRPr lang="el-GR"/>
        </a:p>
      </dgm:t>
    </dgm:pt>
    <dgm:pt modelId="{3629B283-EDBF-45DB-813B-47F5F7DCC775}" type="sibTrans" cxnId="{2CAAC029-DB53-4A18-868F-C6FB7DCFD443}">
      <dgm:prSet/>
      <dgm:spPr/>
      <dgm:t>
        <a:bodyPr/>
        <a:lstStyle/>
        <a:p>
          <a:endParaRPr lang="el-GR"/>
        </a:p>
      </dgm:t>
    </dgm:pt>
    <dgm:pt modelId="{9B0B13B9-A2B2-41FE-B719-B35FCDBD4169}">
      <dgm:prSet phldrT="[Text]"/>
      <dgm:spPr/>
      <dgm:t>
        <a:bodyPr/>
        <a:lstStyle/>
        <a:p>
          <a:r>
            <a:rPr lang="el-GR" dirty="0" smtClean="0"/>
            <a:t>ΚΑΠΕ</a:t>
          </a:r>
          <a:endParaRPr lang="el-GR" dirty="0"/>
        </a:p>
      </dgm:t>
    </dgm:pt>
    <dgm:pt modelId="{3BF5E08C-D47A-4DD7-9871-73E4E36B4DBE}" type="parTrans" cxnId="{287CD52D-5D1E-4374-AF5A-7F344E89B652}">
      <dgm:prSet/>
      <dgm:spPr/>
      <dgm:t>
        <a:bodyPr/>
        <a:lstStyle/>
        <a:p>
          <a:endParaRPr lang="el-GR"/>
        </a:p>
      </dgm:t>
    </dgm:pt>
    <dgm:pt modelId="{3FF20B47-C523-46F6-A86F-C707EDC8D8F1}" type="sibTrans" cxnId="{287CD52D-5D1E-4374-AF5A-7F344E89B652}">
      <dgm:prSet/>
      <dgm:spPr/>
      <dgm:t>
        <a:bodyPr/>
        <a:lstStyle/>
        <a:p>
          <a:endParaRPr lang="el-GR"/>
        </a:p>
      </dgm:t>
    </dgm:pt>
    <dgm:pt modelId="{47ACABF7-BAC3-4EF7-B52E-C3EBF7E20113}">
      <dgm:prSet phldrT="[Text]"/>
      <dgm:spPr/>
      <dgm:t>
        <a:bodyPr/>
        <a:lstStyle/>
        <a:p>
          <a:r>
            <a:rPr lang="el-GR" dirty="0" smtClean="0"/>
            <a:t>ΤΕΕ</a:t>
          </a:r>
          <a:endParaRPr lang="el-GR" dirty="0"/>
        </a:p>
      </dgm:t>
    </dgm:pt>
    <dgm:pt modelId="{F2C60389-FD2E-4221-BBC1-289A4F3020C5}" type="parTrans" cxnId="{CA05B76B-1DF4-4330-9C92-9E5B7D13317E}">
      <dgm:prSet/>
      <dgm:spPr/>
      <dgm:t>
        <a:bodyPr/>
        <a:lstStyle/>
        <a:p>
          <a:endParaRPr lang="el-GR"/>
        </a:p>
      </dgm:t>
    </dgm:pt>
    <dgm:pt modelId="{3C5C6838-60C2-41A5-8E89-CA1E0A8AED55}" type="sibTrans" cxnId="{CA05B76B-1DF4-4330-9C92-9E5B7D13317E}">
      <dgm:prSet/>
      <dgm:spPr/>
      <dgm:t>
        <a:bodyPr/>
        <a:lstStyle/>
        <a:p>
          <a:endParaRPr lang="el-GR"/>
        </a:p>
      </dgm:t>
    </dgm:pt>
    <dgm:pt modelId="{DC4C3E01-295A-4C59-B1C0-C0EB3352B05E}">
      <dgm:prSet phldrT="[Text]"/>
      <dgm:spPr/>
      <dgm:t>
        <a:bodyPr/>
        <a:lstStyle/>
        <a:p>
          <a:r>
            <a:rPr lang="el-GR" dirty="0" smtClean="0"/>
            <a:t>ΑΠΘ</a:t>
          </a:r>
          <a:endParaRPr lang="el-GR" dirty="0"/>
        </a:p>
      </dgm:t>
    </dgm:pt>
    <dgm:pt modelId="{DB791DF3-CB09-4FD6-ACBE-7BB7F60BD24A}" type="parTrans" cxnId="{B6CC92FD-FC80-41FB-A5DE-894EDE182461}">
      <dgm:prSet/>
      <dgm:spPr/>
      <dgm:t>
        <a:bodyPr/>
        <a:lstStyle/>
        <a:p>
          <a:endParaRPr lang="el-GR"/>
        </a:p>
      </dgm:t>
    </dgm:pt>
    <dgm:pt modelId="{54A81B4C-611D-48AB-9F6E-A6454F8D1C02}" type="sibTrans" cxnId="{B6CC92FD-FC80-41FB-A5DE-894EDE182461}">
      <dgm:prSet/>
      <dgm:spPr/>
      <dgm:t>
        <a:bodyPr/>
        <a:lstStyle/>
        <a:p>
          <a:endParaRPr lang="el-GR"/>
        </a:p>
      </dgm:t>
    </dgm:pt>
    <dgm:pt modelId="{B83FE2CC-7A1D-4571-B8A5-DDB4D884CDA2}">
      <dgm:prSet/>
      <dgm:spPr/>
      <dgm:t>
        <a:bodyPr/>
        <a:lstStyle/>
        <a:p>
          <a:r>
            <a:rPr lang="el-GR" dirty="0" smtClean="0"/>
            <a:t>ΚΑΠΕ</a:t>
          </a:r>
          <a:endParaRPr lang="el-GR" dirty="0"/>
        </a:p>
      </dgm:t>
    </dgm:pt>
    <dgm:pt modelId="{A4AE04AD-9082-4EF9-BB85-EA52244F1966}" type="parTrans" cxnId="{DA4234AA-BAD9-4E37-840A-756BB73BD25F}">
      <dgm:prSet/>
      <dgm:spPr/>
      <dgm:t>
        <a:bodyPr/>
        <a:lstStyle/>
        <a:p>
          <a:endParaRPr lang="el-GR"/>
        </a:p>
      </dgm:t>
    </dgm:pt>
    <dgm:pt modelId="{63E43C32-848B-4375-91E1-B30BA84D10FB}" type="sibTrans" cxnId="{DA4234AA-BAD9-4E37-840A-756BB73BD25F}">
      <dgm:prSet/>
      <dgm:spPr/>
      <dgm:t>
        <a:bodyPr/>
        <a:lstStyle/>
        <a:p>
          <a:endParaRPr lang="el-GR"/>
        </a:p>
      </dgm:t>
    </dgm:pt>
    <dgm:pt modelId="{9D421E24-D494-4425-8C86-BB8F4CECACE0}">
      <dgm:prSet/>
      <dgm:spPr/>
      <dgm:t>
        <a:bodyPr/>
        <a:lstStyle/>
        <a:p>
          <a:r>
            <a:rPr lang="el-GR" dirty="0" smtClean="0"/>
            <a:t>ΥΠΕΝ</a:t>
          </a:r>
          <a:endParaRPr lang="el-GR" dirty="0"/>
        </a:p>
      </dgm:t>
    </dgm:pt>
    <dgm:pt modelId="{6209A51F-07E1-4A5F-8D14-00EE304EAAE7}" type="parTrans" cxnId="{6B6B6355-561A-4BF8-AD04-C35E90C83351}">
      <dgm:prSet/>
      <dgm:spPr/>
      <dgm:t>
        <a:bodyPr/>
        <a:lstStyle/>
        <a:p>
          <a:endParaRPr lang="el-GR"/>
        </a:p>
      </dgm:t>
    </dgm:pt>
    <dgm:pt modelId="{CF8AEAF4-E4CD-4BF6-8CA8-E6DE275F7D1C}" type="sibTrans" cxnId="{6B6B6355-561A-4BF8-AD04-C35E90C83351}">
      <dgm:prSet/>
      <dgm:spPr/>
      <dgm:t>
        <a:bodyPr/>
        <a:lstStyle/>
        <a:p>
          <a:endParaRPr lang="el-GR"/>
        </a:p>
      </dgm:t>
    </dgm:pt>
    <dgm:pt modelId="{CD78759D-D5C5-4634-B44D-D413EFC0B22F}">
      <dgm:prSet phldrT="[Text]"/>
      <dgm:spPr/>
      <dgm:t>
        <a:bodyPr/>
        <a:lstStyle/>
        <a:p>
          <a:r>
            <a:rPr lang="el-GR" dirty="0" smtClean="0"/>
            <a:t>Συμπλήρωση ΤΟΤΕΕ Βιοκλιματικού Σχεδιασμού</a:t>
          </a:r>
        </a:p>
      </dgm:t>
    </dgm:pt>
    <dgm:pt modelId="{854A92A2-CA32-49EE-A6E7-B3C13EC32D11}" type="parTrans" cxnId="{E8B079EA-3711-457D-98C6-84FD4758CBEC}">
      <dgm:prSet/>
      <dgm:spPr/>
      <dgm:t>
        <a:bodyPr/>
        <a:lstStyle/>
        <a:p>
          <a:endParaRPr lang="el-GR"/>
        </a:p>
      </dgm:t>
    </dgm:pt>
    <dgm:pt modelId="{9D44D0C7-A9D6-42A2-AC44-BA8E0ADE4409}" type="sibTrans" cxnId="{E8B079EA-3711-457D-98C6-84FD4758CBEC}">
      <dgm:prSet/>
      <dgm:spPr/>
      <dgm:t>
        <a:bodyPr/>
        <a:lstStyle/>
        <a:p>
          <a:endParaRPr lang="el-GR"/>
        </a:p>
      </dgm:t>
    </dgm:pt>
    <dgm:pt modelId="{3E63AC91-20D7-4149-AB2C-C148E1B6F4B7}" type="pres">
      <dgm:prSet presAssocID="{7BC60325-0F21-4DE7-BB7D-71FDF4A48803}" presName="rootnode" presStyleCnt="0">
        <dgm:presLayoutVars>
          <dgm:chMax/>
          <dgm:chPref/>
          <dgm:dir/>
          <dgm:animLvl val="lvl"/>
        </dgm:presLayoutVars>
      </dgm:prSet>
      <dgm:spPr/>
      <dgm:t>
        <a:bodyPr/>
        <a:lstStyle/>
        <a:p>
          <a:endParaRPr lang="el-GR"/>
        </a:p>
      </dgm:t>
    </dgm:pt>
    <dgm:pt modelId="{5BFD373F-3F31-487C-B184-5AB5732B0CE4}" type="pres">
      <dgm:prSet presAssocID="{CAAEEBFB-A021-44A5-8259-67BD43D696B8}" presName="composite" presStyleCnt="0"/>
      <dgm:spPr/>
    </dgm:pt>
    <dgm:pt modelId="{60BB5656-A6F8-4C42-B4CA-A84CB099E523}" type="pres">
      <dgm:prSet presAssocID="{CAAEEBFB-A021-44A5-8259-67BD43D696B8}" presName="bentUpArrow1" presStyleLbl="alignImgPlace1" presStyleIdx="0" presStyleCnt="3"/>
      <dgm:spPr/>
    </dgm:pt>
    <dgm:pt modelId="{93660C2E-475E-47B9-839E-D73F84323C2A}" type="pres">
      <dgm:prSet presAssocID="{CAAEEBFB-A021-44A5-8259-67BD43D696B8}" presName="ParentText" presStyleLbl="node1" presStyleIdx="0" presStyleCnt="4">
        <dgm:presLayoutVars>
          <dgm:chMax val="1"/>
          <dgm:chPref val="1"/>
          <dgm:bulletEnabled val="1"/>
        </dgm:presLayoutVars>
      </dgm:prSet>
      <dgm:spPr/>
      <dgm:t>
        <a:bodyPr/>
        <a:lstStyle/>
        <a:p>
          <a:endParaRPr lang="el-GR"/>
        </a:p>
      </dgm:t>
    </dgm:pt>
    <dgm:pt modelId="{BDEEEFAD-4E35-4CEE-AAA4-1C959DD8D0C6}" type="pres">
      <dgm:prSet presAssocID="{CAAEEBFB-A021-44A5-8259-67BD43D696B8}" presName="ChildText" presStyleLbl="revTx" presStyleIdx="0" presStyleCnt="4">
        <dgm:presLayoutVars>
          <dgm:chMax val="0"/>
          <dgm:chPref val="0"/>
          <dgm:bulletEnabled val="1"/>
        </dgm:presLayoutVars>
      </dgm:prSet>
      <dgm:spPr/>
      <dgm:t>
        <a:bodyPr/>
        <a:lstStyle/>
        <a:p>
          <a:endParaRPr lang="el-GR"/>
        </a:p>
      </dgm:t>
    </dgm:pt>
    <dgm:pt modelId="{72F064BF-9877-4B60-A46F-72EBCADAC9D2}" type="pres">
      <dgm:prSet presAssocID="{9BD2A306-2D90-4132-B9F0-9AE8CE1F2768}" presName="sibTrans" presStyleCnt="0"/>
      <dgm:spPr/>
    </dgm:pt>
    <dgm:pt modelId="{044D6833-28DD-485D-BECF-7A2F781C3B5B}" type="pres">
      <dgm:prSet presAssocID="{3B0F7E72-F508-4997-9936-BA2D84A59F26}" presName="composite" presStyleCnt="0"/>
      <dgm:spPr/>
    </dgm:pt>
    <dgm:pt modelId="{B0DAB8BF-9BEB-41E7-91E3-A996A7F69B58}" type="pres">
      <dgm:prSet presAssocID="{3B0F7E72-F508-4997-9936-BA2D84A59F26}" presName="bentUpArrow1" presStyleLbl="alignImgPlace1" presStyleIdx="1" presStyleCnt="3"/>
      <dgm:spPr/>
    </dgm:pt>
    <dgm:pt modelId="{6D8A631A-9C21-4ADE-95F7-61FD66FD43D4}" type="pres">
      <dgm:prSet presAssocID="{3B0F7E72-F508-4997-9936-BA2D84A59F26}" presName="ParentText" presStyleLbl="node1" presStyleIdx="1" presStyleCnt="4">
        <dgm:presLayoutVars>
          <dgm:chMax val="1"/>
          <dgm:chPref val="1"/>
          <dgm:bulletEnabled val="1"/>
        </dgm:presLayoutVars>
      </dgm:prSet>
      <dgm:spPr/>
      <dgm:t>
        <a:bodyPr/>
        <a:lstStyle/>
        <a:p>
          <a:endParaRPr lang="el-GR"/>
        </a:p>
      </dgm:t>
    </dgm:pt>
    <dgm:pt modelId="{B791B989-5154-493B-BAAA-119A80D5BACD}" type="pres">
      <dgm:prSet presAssocID="{3B0F7E72-F508-4997-9936-BA2D84A59F26}" presName="ChildText" presStyleLbl="revTx" presStyleIdx="1" presStyleCnt="4">
        <dgm:presLayoutVars>
          <dgm:chMax val="0"/>
          <dgm:chPref val="0"/>
          <dgm:bulletEnabled val="1"/>
        </dgm:presLayoutVars>
      </dgm:prSet>
      <dgm:spPr/>
      <dgm:t>
        <a:bodyPr/>
        <a:lstStyle/>
        <a:p>
          <a:endParaRPr lang="el-GR"/>
        </a:p>
      </dgm:t>
    </dgm:pt>
    <dgm:pt modelId="{0EAE587F-1906-471D-9B7D-B54980BC4D7F}" type="pres">
      <dgm:prSet presAssocID="{A44BF9BB-8507-4E3F-B7ED-06DDA851DF18}" presName="sibTrans" presStyleCnt="0"/>
      <dgm:spPr/>
    </dgm:pt>
    <dgm:pt modelId="{2F3D21ED-98DF-4273-9BE3-0481565898A1}" type="pres">
      <dgm:prSet presAssocID="{CD78759D-D5C5-4634-B44D-D413EFC0B22F}" presName="composite" presStyleCnt="0"/>
      <dgm:spPr/>
    </dgm:pt>
    <dgm:pt modelId="{E3D1E56A-784F-4BDD-A45C-07C3B9F22212}" type="pres">
      <dgm:prSet presAssocID="{CD78759D-D5C5-4634-B44D-D413EFC0B22F}" presName="bentUpArrow1" presStyleLbl="alignImgPlace1" presStyleIdx="2" presStyleCnt="3"/>
      <dgm:spPr/>
    </dgm:pt>
    <dgm:pt modelId="{654C7EC2-A0CD-4382-AB82-8E7842570878}" type="pres">
      <dgm:prSet presAssocID="{CD78759D-D5C5-4634-B44D-D413EFC0B22F}" presName="ParentText" presStyleLbl="node1" presStyleIdx="2" presStyleCnt="4">
        <dgm:presLayoutVars>
          <dgm:chMax val="1"/>
          <dgm:chPref val="1"/>
          <dgm:bulletEnabled val="1"/>
        </dgm:presLayoutVars>
      </dgm:prSet>
      <dgm:spPr/>
      <dgm:t>
        <a:bodyPr/>
        <a:lstStyle/>
        <a:p>
          <a:endParaRPr lang="el-GR"/>
        </a:p>
      </dgm:t>
    </dgm:pt>
    <dgm:pt modelId="{26758C78-CE43-442B-9C43-65CB1A09B10C}" type="pres">
      <dgm:prSet presAssocID="{CD78759D-D5C5-4634-B44D-D413EFC0B22F}" presName="ChildText" presStyleLbl="revTx" presStyleIdx="2" presStyleCnt="4">
        <dgm:presLayoutVars>
          <dgm:chMax val="0"/>
          <dgm:chPref val="0"/>
          <dgm:bulletEnabled val="1"/>
        </dgm:presLayoutVars>
      </dgm:prSet>
      <dgm:spPr/>
    </dgm:pt>
    <dgm:pt modelId="{0A85C970-0DF9-48A1-A4B3-31A98480B404}" type="pres">
      <dgm:prSet presAssocID="{9D44D0C7-A9D6-42A2-AC44-BA8E0ADE4409}" presName="sibTrans" presStyleCnt="0"/>
      <dgm:spPr/>
    </dgm:pt>
    <dgm:pt modelId="{1254C578-0EE5-4702-A6AF-BD115B3ADE3F}" type="pres">
      <dgm:prSet presAssocID="{CF11A83E-B72E-4059-8DE0-CC23DD01CEAE}" presName="composite" presStyleCnt="0"/>
      <dgm:spPr/>
    </dgm:pt>
    <dgm:pt modelId="{BEF40E30-4516-42F3-A80E-A2EF080025FA}" type="pres">
      <dgm:prSet presAssocID="{CF11A83E-B72E-4059-8DE0-CC23DD01CEAE}" presName="ParentText" presStyleLbl="node1" presStyleIdx="3" presStyleCnt="4">
        <dgm:presLayoutVars>
          <dgm:chMax val="1"/>
          <dgm:chPref val="1"/>
          <dgm:bulletEnabled val="1"/>
        </dgm:presLayoutVars>
      </dgm:prSet>
      <dgm:spPr/>
      <dgm:t>
        <a:bodyPr/>
        <a:lstStyle/>
        <a:p>
          <a:endParaRPr lang="el-GR"/>
        </a:p>
      </dgm:t>
    </dgm:pt>
    <dgm:pt modelId="{A2A3BB6E-13BC-4E22-87ED-BB39871BFCB3}" type="pres">
      <dgm:prSet presAssocID="{CF11A83E-B72E-4059-8DE0-CC23DD01CEAE}" presName="FinalChildText" presStyleLbl="revTx" presStyleIdx="3" presStyleCnt="4">
        <dgm:presLayoutVars>
          <dgm:chMax val="0"/>
          <dgm:chPref val="0"/>
          <dgm:bulletEnabled val="1"/>
        </dgm:presLayoutVars>
      </dgm:prSet>
      <dgm:spPr/>
      <dgm:t>
        <a:bodyPr/>
        <a:lstStyle/>
        <a:p>
          <a:endParaRPr lang="el-GR"/>
        </a:p>
      </dgm:t>
    </dgm:pt>
  </dgm:ptLst>
  <dgm:cxnLst>
    <dgm:cxn modelId="{E8B079EA-3711-457D-98C6-84FD4758CBEC}" srcId="{7BC60325-0F21-4DE7-BB7D-71FDF4A48803}" destId="{CD78759D-D5C5-4634-B44D-D413EFC0B22F}" srcOrd="2" destOrd="0" parTransId="{854A92A2-CA32-49EE-A6E7-B3C13EC32D11}" sibTransId="{9D44D0C7-A9D6-42A2-AC44-BA8E0ADE4409}"/>
    <dgm:cxn modelId="{3D72B156-816F-46C3-BBFF-5392F93E51ED}" type="presOf" srcId="{165FB21B-0C6F-4652-9281-73E9F076F71F}" destId="{BDEEEFAD-4E35-4CEE-AAA4-1C959DD8D0C6}" srcOrd="0" destOrd="1" presId="urn:microsoft.com/office/officeart/2005/8/layout/StepDownProcess"/>
    <dgm:cxn modelId="{8765DF31-F4E9-4669-8801-891EC70E69D7}" type="presOf" srcId="{CF11A83E-B72E-4059-8DE0-CC23DD01CEAE}" destId="{BEF40E30-4516-42F3-A80E-A2EF080025FA}" srcOrd="0" destOrd="0" presId="urn:microsoft.com/office/officeart/2005/8/layout/StepDownProcess"/>
    <dgm:cxn modelId="{DB4C345D-985F-4CAB-8B89-1A2E5C28B95C}" srcId="{7BC60325-0F21-4DE7-BB7D-71FDF4A48803}" destId="{CAAEEBFB-A021-44A5-8259-67BD43D696B8}" srcOrd="0" destOrd="0" parTransId="{A0A4D91C-3BE1-4BE2-A8B3-E7E411D692A3}" sibTransId="{9BD2A306-2D90-4132-B9F0-9AE8CE1F2768}"/>
    <dgm:cxn modelId="{DA4234AA-BAD9-4E37-840A-756BB73BD25F}" srcId="{3B0F7E72-F508-4997-9936-BA2D84A59F26}" destId="{B83FE2CC-7A1D-4571-B8A5-DDB4D884CDA2}" srcOrd="1" destOrd="0" parTransId="{A4AE04AD-9082-4EF9-BB85-EA52244F1966}" sibTransId="{63E43C32-848B-4375-91E1-B30BA84D10FB}"/>
    <dgm:cxn modelId="{BEE3E52D-C59C-4F72-B48B-75C91F62F10E}" srcId="{7BC60325-0F21-4DE7-BB7D-71FDF4A48803}" destId="{3B0F7E72-F508-4997-9936-BA2D84A59F26}" srcOrd="1" destOrd="0" parTransId="{6471D954-039B-4ACF-96C4-2527C8E5ACF8}" sibTransId="{A44BF9BB-8507-4E3F-B7ED-06DDA851DF18}"/>
    <dgm:cxn modelId="{C7F8985E-7F49-4F24-B13D-1CE8132F3EEB}" type="presOf" srcId="{B83FE2CC-7A1D-4571-B8A5-DDB4D884CDA2}" destId="{B791B989-5154-493B-BAAA-119A80D5BACD}" srcOrd="0" destOrd="1" presId="urn:microsoft.com/office/officeart/2005/8/layout/StepDownProcess"/>
    <dgm:cxn modelId="{2937A3B8-A164-49CB-A12E-8D8ECF7DFAB0}" type="presOf" srcId="{A73E2C9E-9B80-4806-8C99-01B959478911}" destId="{B791B989-5154-493B-BAAA-119A80D5BACD}" srcOrd="0" destOrd="0" presId="urn:microsoft.com/office/officeart/2005/8/layout/StepDownProcess"/>
    <dgm:cxn modelId="{B6CC92FD-FC80-41FB-A5DE-894EDE182461}" srcId="{CAAEEBFB-A021-44A5-8259-67BD43D696B8}" destId="{DC4C3E01-295A-4C59-B1C0-C0EB3352B05E}" srcOrd="4" destOrd="0" parTransId="{DB791DF3-CB09-4FD6-ACBE-7BB7F60BD24A}" sibTransId="{54A81B4C-611D-48AB-9F6E-A6454F8D1C02}"/>
    <dgm:cxn modelId="{287CD52D-5D1E-4374-AF5A-7F344E89B652}" srcId="{CAAEEBFB-A021-44A5-8259-67BD43D696B8}" destId="{9B0B13B9-A2B2-41FE-B719-B35FCDBD4169}" srcOrd="2" destOrd="0" parTransId="{3BF5E08C-D47A-4DD7-9871-73E4E36B4DBE}" sibTransId="{3FF20B47-C523-46F6-A86F-C707EDC8D8F1}"/>
    <dgm:cxn modelId="{1F193D70-6959-42BE-9E12-20B52D904B19}" type="presOf" srcId="{9D421E24-D494-4425-8C86-BB8F4CECACE0}" destId="{B791B989-5154-493B-BAAA-119A80D5BACD}" srcOrd="0" destOrd="2" presId="urn:microsoft.com/office/officeart/2005/8/layout/StepDownProcess"/>
    <dgm:cxn modelId="{9F43A3BA-CD44-414F-9E9B-14F2E0363D2B}" type="presOf" srcId="{CAAEEBFB-A021-44A5-8259-67BD43D696B8}" destId="{93660C2E-475E-47B9-839E-D73F84323C2A}" srcOrd="0" destOrd="0" presId="urn:microsoft.com/office/officeart/2005/8/layout/StepDownProcess"/>
    <dgm:cxn modelId="{CEA34E5F-3535-441B-8484-D5CC131C816E}" type="presOf" srcId="{47ACABF7-BAC3-4EF7-B52E-C3EBF7E20113}" destId="{BDEEEFAD-4E35-4CEE-AAA4-1C959DD8D0C6}" srcOrd="0" destOrd="3" presId="urn:microsoft.com/office/officeart/2005/8/layout/StepDownProcess"/>
    <dgm:cxn modelId="{6B6B6355-561A-4BF8-AD04-C35E90C83351}" srcId="{3B0F7E72-F508-4997-9936-BA2D84A59F26}" destId="{9D421E24-D494-4425-8C86-BB8F4CECACE0}" srcOrd="2" destOrd="0" parTransId="{6209A51F-07E1-4A5F-8D14-00EE304EAAE7}" sibTransId="{CF8AEAF4-E4CD-4BF6-8CA8-E6DE275F7D1C}"/>
    <dgm:cxn modelId="{BCAFB012-E2E8-4590-B12B-D9F946371D19}" type="presOf" srcId="{3B0F7E72-F508-4997-9936-BA2D84A59F26}" destId="{6D8A631A-9C21-4ADE-95F7-61FD66FD43D4}" srcOrd="0" destOrd="0" presId="urn:microsoft.com/office/officeart/2005/8/layout/StepDownProcess"/>
    <dgm:cxn modelId="{23BD09D5-692C-409E-AD02-1D1463E5B715}" type="presOf" srcId="{29F83E2C-2CA0-41A2-9F66-B86EA181C69B}" destId="{A2A3BB6E-13BC-4E22-87ED-BB39871BFCB3}" srcOrd="0" destOrd="0" presId="urn:microsoft.com/office/officeart/2005/8/layout/StepDownProcess"/>
    <dgm:cxn modelId="{2CAAC029-DB53-4A18-868F-C6FB7DCFD443}" srcId="{CAAEEBFB-A021-44A5-8259-67BD43D696B8}" destId="{165FB21B-0C6F-4652-9281-73E9F076F71F}" srcOrd="1" destOrd="0" parTransId="{42F8743F-F824-4F22-8691-7DB238A6B017}" sibTransId="{3629B283-EDBF-45DB-813B-47F5F7DCC775}"/>
    <dgm:cxn modelId="{1090672F-4D7C-432D-AC67-536C59C54BD7}" srcId="{CF11A83E-B72E-4059-8DE0-CC23DD01CEAE}" destId="{29F83E2C-2CA0-41A2-9F66-B86EA181C69B}" srcOrd="0" destOrd="0" parTransId="{65BD770F-0891-4DE3-8235-B742231AB33E}" sibTransId="{1B2A546F-8823-458A-ABCA-FEA63ACA8574}"/>
    <dgm:cxn modelId="{1FD016DE-84DA-452A-96B0-9BCF8C4A9472}" type="presOf" srcId="{9B0B13B9-A2B2-41FE-B719-B35FCDBD4169}" destId="{BDEEEFAD-4E35-4CEE-AAA4-1C959DD8D0C6}" srcOrd="0" destOrd="2" presId="urn:microsoft.com/office/officeart/2005/8/layout/StepDownProcess"/>
    <dgm:cxn modelId="{1B876884-83A5-40D8-9C42-6D1E8F8A63DE}" type="presOf" srcId="{DC4C3E01-295A-4C59-B1C0-C0EB3352B05E}" destId="{BDEEEFAD-4E35-4CEE-AAA4-1C959DD8D0C6}" srcOrd="0" destOrd="4" presId="urn:microsoft.com/office/officeart/2005/8/layout/StepDownProcess"/>
    <dgm:cxn modelId="{CA05B76B-1DF4-4330-9C92-9E5B7D13317E}" srcId="{CAAEEBFB-A021-44A5-8259-67BD43D696B8}" destId="{47ACABF7-BAC3-4EF7-B52E-C3EBF7E20113}" srcOrd="3" destOrd="0" parTransId="{F2C60389-FD2E-4221-BBC1-289A4F3020C5}" sibTransId="{3C5C6838-60C2-41A5-8E89-CA1E0A8AED55}"/>
    <dgm:cxn modelId="{E15A5916-8009-417E-9D8F-CFAEABE80CD0}" srcId="{7BC60325-0F21-4DE7-BB7D-71FDF4A48803}" destId="{CF11A83E-B72E-4059-8DE0-CC23DD01CEAE}" srcOrd="3" destOrd="0" parTransId="{7C4492D4-3641-4B71-BFB6-2B0585A2479F}" sibTransId="{0D696543-35B7-4D1F-B3F2-1CD18C24E07E}"/>
    <dgm:cxn modelId="{AD251DAC-9CEB-4D74-8973-DB88FF1258E5}" type="presOf" srcId="{CD78759D-D5C5-4634-B44D-D413EFC0B22F}" destId="{654C7EC2-A0CD-4382-AB82-8E7842570878}" srcOrd="0" destOrd="0" presId="urn:microsoft.com/office/officeart/2005/8/layout/StepDownProcess"/>
    <dgm:cxn modelId="{E04A76DF-0ACB-4B7F-B262-EFF02D5C87CF}" srcId="{3B0F7E72-F508-4997-9936-BA2D84A59F26}" destId="{A73E2C9E-9B80-4806-8C99-01B959478911}" srcOrd="0" destOrd="0" parTransId="{9D16F293-E85A-4D1A-B2B1-E2EB782233E0}" sibTransId="{EDEF55C0-88C1-4A2E-994B-55995618FF75}"/>
    <dgm:cxn modelId="{6C7EF3C7-2E1B-4B39-AD20-D48FEC62AE23}" type="presOf" srcId="{1709B396-7F41-4F87-8607-80548500765B}" destId="{BDEEEFAD-4E35-4CEE-AAA4-1C959DD8D0C6}" srcOrd="0" destOrd="0" presId="urn:microsoft.com/office/officeart/2005/8/layout/StepDownProcess"/>
    <dgm:cxn modelId="{6842E21D-26DE-4686-8824-C13900E70954}" srcId="{CAAEEBFB-A021-44A5-8259-67BD43D696B8}" destId="{1709B396-7F41-4F87-8607-80548500765B}" srcOrd="0" destOrd="0" parTransId="{C938707D-5E52-4573-86B1-FC2187C21854}" sibTransId="{38ED73CC-6EBD-4A92-AD83-4302C05C2B4A}"/>
    <dgm:cxn modelId="{73F5ACF0-58D2-4932-A139-E19602A7FF44}" type="presOf" srcId="{7BC60325-0F21-4DE7-BB7D-71FDF4A48803}" destId="{3E63AC91-20D7-4149-AB2C-C148E1B6F4B7}" srcOrd="0" destOrd="0" presId="urn:microsoft.com/office/officeart/2005/8/layout/StepDownProcess"/>
    <dgm:cxn modelId="{C492E5DE-B84C-4767-94C5-A415BCDF1B98}" type="presParOf" srcId="{3E63AC91-20D7-4149-AB2C-C148E1B6F4B7}" destId="{5BFD373F-3F31-487C-B184-5AB5732B0CE4}" srcOrd="0" destOrd="0" presId="urn:microsoft.com/office/officeart/2005/8/layout/StepDownProcess"/>
    <dgm:cxn modelId="{C0826DE9-2529-4217-895C-49A416145DD3}" type="presParOf" srcId="{5BFD373F-3F31-487C-B184-5AB5732B0CE4}" destId="{60BB5656-A6F8-4C42-B4CA-A84CB099E523}" srcOrd="0" destOrd="0" presId="urn:microsoft.com/office/officeart/2005/8/layout/StepDownProcess"/>
    <dgm:cxn modelId="{2B9BD2B3-0F35-4E99-A2FE-CB1CDEDD18C9}" type="presParOf" srcId="{5BFD373F-3F31-487C-B184-5AB5732B0CE4}" destId="{93660C2E-475E-47B9-839E-D73F84323C2A}" srcOrd="1" destOrd="0" presId="urn:microsoft.com/office/officeart/2005/8/layout/StepDownProcess"/>
    <dgm:cxn modelId="{057DD3A4-155F-44B3-947F-2EF569610E95}" type="presParOf" srcId="{5BFD373F-3F31-487C-B184-5AB5732B0CE4}" destId="{BDEEEFAD-4E35-4CEE-AAA4-1C959DD8D0C6}" srcOrd="2" destOrd="0" presId="urn:microsoft.com/office/officeart/2005/8/layout/StepDownProcess"/>
    <dgm:cxn modelId="{07C3160C-BF40-4F48-B195-DCDDF36FB1D9}" type="presParOf" srcId="{3E63AC91-20D7-4149-AB2C-C148E1B6F4B7}" destId="{72F064BF-9877-4B60-A46F-72EBCADAC9D2}" srcOrd="1" destOrd="0" presId="urn:microsoft.com/office/officeart/2005/8/layout/StepDownProcess"/>
    <dgm:cxn modelId="{4684DECE-96CE-4298-9680-64FE1D1AAA12}" type="presParOf" srcId="{3E63AC91-20D7-4149-AB2C-C148E1B6F4B7}" destId="{044D6833-28DD-485D-BECF-7A2F781C3B5B}" srcOrd="2" destOrd="0" presId="urn:microsoft.com/office/officeart/2005/8/layout/StepDownProcess"/>
    <dgm:cxn modelId="{0733ADE3-5CD4-4837-B3FE-C75E2CADBFD5}" type="presParOf" srcId="{044D6833-28DD-485D-BECF-7A2F781C3B5B}" destId="{B0DAB8BF-9BEB-41E7-91E3-A996A7F69B58}" srcOrd="0" destOrd="0" presId="urn:microsoft.com/office/officeart/2005/8/layout/StepDownProcess"/>
    <dgm:cxn modelId="{0E2DA87F-1569-420F-B2E6-7AA5D35156CA}" type="presParOf" srcId="{044D6833-28DD-485D-BECF-7A2F781C3B5B}" destId="{6D8A631A-9C21-4ADE-95F7-61FD66FD43D4}" srcOrd="1" destOrd="0" presId="urn:microsoft.com/office/officeart/2005/8/layout/StepDownProcess"/>
    <dgm:cxn modelId="{D9C61E32-BC16-4433-95AE-203AE9BB9CE3}" type="presParOf" srcId="{044D6833-28DD-485D-BECF-7A2F781C3B5B}" destId="{B791B989-5154-493B-BAAA-119A80D5BACD}" srcOrd="2" destOrd="0" presId="urn:microsoft.com/office/officeart/2005/8/layout/StepDownProcess"/>
    <dgm:cxn modelId="{112AB2FD-5165-4FA4-904E-7F3E9FEFEF19}" type="presParOf" srcId="{3E63AC91-20D7-4149-AB2C-C148E1B6F4B7}" destId="{0EAE587F-1906-471D-9B7D-B54980BC4D7F}" srcOrd="3" destOrd="0" presId="urn:microsoft.com/office/officeart/2005/8/layout/StepDownProcess"/>
    <dgm:cxn modelId="{2F8FAAC9-32A3-4918-A6E6-5F720D8B26D9}" type="presParOf" srcId="{3E63AC91-20D7-4149-AB2C-C148E1B6F4B7}" destId="{2F3D21ED-98DF-4273-9BE3-0481565898A1}" srcOrd="4" destOrd="0" presId="urn:microsoft.com/office/officeart/2005/8/layout/StepDownProcess"/>
    <dgm:cxn modelId="{4BEB8773-A0F2-4B9E-BF32-0E02EB2FB7B5}" type="presParOf" srcId="{2F3D21ED-98DF-4273-9BE3-0481565898A1}" destId="{E3D1E56A-784F-4BDD-A45C-07C3B9F22212}" srcOrd="0" destOrd="0" presId="urn:microsoft.com/office/officeart/2005/8/layout/StepDownProcess"/>
    <dgm:cxn modelId="{E3C134D1-E2AF-45E4-AA28-768C7192A20C}" type="presParOf" srcId="{2F3D21ED-98DF-4273-9BE3-0481565898A1}" destId="{654C7EC2-A0CD-4382-AB82-8E7842570878}" srcOrd="1" destOrd="0" presId="urn:microsoft.com/office/officeart/2005/8/layout/StepDownProcess"/>
    <dgm:cxn modelId="{D63BC864-C773-44BC-9442-49B878866316}" type="presParOf" srcId="{2F3D21ED-98DF-4273-9BE3-0481565898A1}" destId="{26758C78-CE43-442B-9C43-65CB1A09B10C}" srcOrd="2" destOrd="0" presId="urn:microsoft.com/office/officeart/2005/8/layout/StepDownProcess"/>
    <dgm:cxn modelId="{720A366C-F10A-42FB-A4C6-1A5CD8F4439B}" type="presParOf" srcId="{3E63AC91-20D7-4149-AB2C-C148E1B6F4B7}" destId="{0A85C970-0DF9-48A1-A4B3-31A98480B404}" srcOrd="5" destOrd="0" presId="urn:microsoft.com/office/officeart/2005/8/layout/StepDownProcess"/>
    <dgm:cxn modelId="{FA6C6922-38A4-45E6-9694-78AED1D11A31}" type="presParOf" srcId="{3E63AC91-20D7-4149-AB2C-C148E1B6F4B7}" destId="{1254C578-0EE5-4702-A6AF-BD115B3ADE3F}" srcOrd="6" destOrd="0" presId="urn:microsoft.com/office/officeart/2005/8/layout/StepDownProcess"/>
    <dgm:cxn modelId="{175F607F-64C2-4F8A-B616-D2AE93B52C2F}" type="presParOf" srcId="{1254C578-0EE5-4702-A6AF-BD115B3ADE3F}" destId="{BEF40E30-4516-42F3-A80E-A2EF080025FA}" srcOrd="0" destOrd="0" presId="urn:microsoft.com/office/officeart/2005/8/layout/StepDownProcess"/>
    <dgm:cxn modelId="{438BAD19-FFE7-403D-9227-FE15E6E362F9}" type="presParOf" srcId="{1254C578-0EE5-4702-A6AF-BD115B3ADE3F}" destId="{A2A3BB6E-13BC-4E22-87ED-BB39871BFCB3}" srcOrd="1" destOrd="0" presId="urn:microsoft.com/office/officeart/2005/8/layout/StepDown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9DF4FC2-A365-482B-A6BB-B4EB7E4056A8}" type="doc">
      <dgm:prSet loTypeId="urn:microsoft.com/office/officeart/2005/8/layout/radial3" loCatId="cycle" qsTypeId="urn:microsoft.com/office/officeart/2005/8/quickstyle/simple1#24" qsCatId="simple" csTypeId="urn:microsoft.com/office/officeart/2005/8/colors/colorful5" csCatId="colorful" phldr="1"/>
      <dgm:spPr/>
      <dgm:t>
        <a:bodyPr/>
        <a:lstStyle/>
        <a:p>
          <a:endParaRPr lang="el-GR"/>
        </a:p>
      </dgm:t>
    </dgm:pt>
    <dgm:pt modelId="{1CDC2486-92F0-4EC7-BE56-0BAABF4FC726}" type="pres">
      <dgm:prSet presAssocID="{E9DF4FC2-A365-482B-A6BB-B4EB7E4056A8}" presName="composite" presStyleCnt="0">
        <dgm:presLayoutVars>
          <dgm:chMax val="1"/>
          <dgm:dir/>
          <dgm:resizeHandles val="exact"/>
        </dgm:presLayoutVars>
      </dgm:prSet>
      <dgm:spPr/>
      <dgm:t>
        <a:bodyPr/>
        <a:lstStyle/>
        <a:p>
          <a:endParaRPr lang="el-GR"/>
        </a:p>
      </dgm:t>
    </dgm:pt>
    <dgm:pt modelId="{4033B310-AA3B-4280-9E2A-CEF906AC9430}" type="pres">
      <dgm:prSet presAssocID="{E9DF4FC2-A365-482B-A6BB-B4EB7E4056A8}" presName="radial" presStyleCnt="0">
        <dgm:presLayoutVars>
          <dgm:animLvl val="ctr"/>
        </dgm:presLayoutVars>
      </dgm:prSet>
      <dgm:spPr/>
    </dgm:pt>
  </dgm:ptLst>
  <dgm:cxnLst>
    <dgm:cxn modelId="{78F61FF5-075E-4AE2-964B-496B327DF410}" type="presOf" srcId="{E9DF4FC2-A365-482B-A6BB-B4EB7E4056A8}" destId="{1CDC2486-92F0-4EC7-BE56-0BAABF4FC726}" srcOrd="0" destOrd="0" presId="urn:microsoft.com/office/officeart/2005/8/layout/radial3"/>
    <dgm:cxn modelId="{2EAD115C-1ACB-4870-8BE9-5AF69155ED59}" type="presParOf" srcId="{1CDC2486-92F0-4EC7-BE56-0BAABF4FC726}" destId="{4033B310-AA3B-4280-9E2A-CEF906AC9430}" srcOrd="0"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BC60325-0F21-4DE7-BB7D-71FDF4A48803}" type="doc">
      <dgm:prSet loTypeId="urn:microsoft.com/office/officeart/2005/8/layout/StepDownProcess" loCatId="process" qsTypeId="urn:microsoft.com/office/officeart/2005/8/quickstyle/simple1#25" qsCatId="simple" csTypeId="urn:microsoft.com/office/officeart/2005/8/colors/accent4_2" csCatId="accent4" phldr="1"/>
      <dgm:spPr/>
      <dgm:t>
        <a:bodyPr/>
        <a:lstStyle/>
        <a:p>
          <a:endParaRPr lang="el-GR"/>
        </a:p>
      </dgm:t>
    </dgm:pt>
    <dgm:pt modelId="{CAAEEBFB-A021-44A5-8259-67BD43D696B8}">
      <dgm:prSet phldrT="[Text]"/>
      <dgm:spPr/>
      <dgm:t>
        <a:bodyPr/>
        <a:lstStyle/>
        <a:p>
          <a:r>
            <a:rPr lang="el-GR" dirty="0" smtClean="0"/>
            <a:t>Τροποποίηση λογισμικού</a:t>
          </a:r>
          <a:endParaRPr lang="el-GR" dirty="0"/>
        </a:p>
      </dgm:t>
    </dgm:pt>
    <dgm:pt modelId="{A0A4D91C-3BE1-4BE2-A8B3-E7E411D692A3}" type="parTrans" cxnId="{DB4C345D-985F-4CAB-8B89-1A2E5C28B95C}">
      <dgm:prSet/>
      <dgm:spPr/>
      <dgm:t>
        <a:bodyPr/>
        <a:lstStyle/>
        <a:p>
          <a:endParaRPr lang="el-GR"/>
        </a:p>
      </dgm:t>
    </dgm:pt>
    <dgm:pt modelId="{9BD2A306-2D90-4132-B9F0-9AE8CE1F2768}" type="sibTrans" cxnId="{DB4C345D-985F-4CAB-8B89-1A2E5C28B95C}">
      <dgm:prSet/>
      <dgm:spPr/>
      <dgm:t>
        <a:bodyPr/>
        <a:lstStyle/>
        <a:p>
          <a:endParaRPr lang="el-GR"/>
        </a:p>
      </dgm:t>
    </dgm:pt>
    <dgm:pt modelId="{1709B396-7F41-4F87-8607-80548500765B}">
      <dgm:prSet phldrT="[Text]"/>
      <dgm:spPr/>
      <dgm:t>
        <a:bodyPr/>
        <a:lstStyle/>
        <a:p>
          <a:r>
            <a:rPr lang="el-GR" dirty="0" smtClean="0"/>
            <a:t>ΤΕΕ</a:t>
          </a:r>
          <a:endParaRPr lang="el-GR" dirty="0"/>
        </a:p>
      </dgm:t>
    </dgm:pt>
    <dgm:pt modelId="{C938707D-5E52-4573-86B1-FC2187C21854}" type="parTrans" cxnId="{6842E21D-26DE-4686-8824-C13900E70954}">
      <dgm:prSet/>
      <dgm:spPr/>
      <dgm:t>
        <a:bodyPr/>
        <a:lstStyle/>
        <a:p>
          <a:endParaRPr lang="el-GR"/>
        </a:p>
      </dgm:t>
    </dgm:pt>
    <dgm:pt modelId="{38ED73CC-6EBD-4A92-AD83-4302C05C2B4A}" type="sibTrans" cxnId="{6842E21D-26DE-4686-8824-C13900E70954}">
      <dgm:prSet/>
      <dgm:spPr/>
      <dgm:t>
        <a:bodyPr/>
        <a:lstStyle/>
        <a:p>
          <a:endParaRPr lang="el-GR"/>
        </a:p>
      </dgm:t>
    </dgm:pt>
    <dgm:pt modelId="{3B0F7E72-F508-4997-9936-BA2D84A59F26}">
      <dgm:prSet phldrT="[Text]"/>
      <dgm:spPr/>
      <dgm:t>
        <a:bodyPr/>
        <a:lstStyle/>
        <a:p>
          <a:r>
            <a:rPr lang="el-GR" dirty="0" smtClean="0"/>
            <a:t>Διάθεση Νέου λογισμικού</a:t>
          </a:r>
          <a:endParaRPr lang="el-GR" dirty="0"/>
        </a:p>
      </dgm:t>
    </dgm:pt>
    <dgm:pt modelId="{6471D954-039B-4ACF-96C4-2527C8E5ACF8}" type="parTrans" cxnId="{BEE3E52D-C59C-4F72-B48B-75C91F62F10E}">
      <dgm:prSet/>
      <dgm:spPr/>
      <dgm:t>
        <a:bodyPr/>
        <a:lstStyle/>
        <a:p>
          <a:endParaRPr lang="el-GR"/>
        </a:p>
      </dgm:t>
    </dgm:pt>
    <dgm:pt modelId="{A44BF9BB-8507-4E3F-B7ED-06DDA851DF18}" type="sibTrans" cxnId="{BEE3E52D-C59C-4F72-B48B-75C91F62F10E}">
      <dgm:prSet/>
      <dgm:spPr/>
      <dgm:t>
        <a:bodyPr/>
        <a:lstStyle/>
        <a:p>
          <a:endParaRPr lang="el-GR"/>
        </a:p>
      </dgm:t>
    </dgm:pt>
    <dgm:pt modelId="{A73E2C9E-9B80-4806-8C99-01B959478911}">
      <dgm:prSet phldrT="[Text]"/>
      <dgm:spPr/>
      <dgm:t>
        <a:bodyPr/>
        <a:lstStyle/>
        <a:p>
          <a:r>
            <a:rPr lang="el-GR" dirty="0" smtClean="0"/>
            <a:t>ΤΕΕ</a:t>
          </a:r>
          <a:endParaRPr lang="el-GR" dirty="0"/>
        </a:p>
      </dgm:t>
    </dgm:pt>
    <dgm:pt modelId="{9D16F293-E85A-4D1A-B2B1-E2EB782233E0}" type="parTrans" cxnId="{E04A76DF-0ACB-4B7F-B262-EFF02D5C87CF}">
      <dgm:prSet/>
      <dgm:spPr/>
      <dgm:t>
        <a:bodyPr/>
        <a:lstStyle/>
        <a:p>
          <a:endParaRPr lang="el-GR"/>
        </a:p>
      </dgm:t>
    </dgm:pt>
    <dgm:pt modelId="{EDEF55C0-88C1-4A2E-994B-55995618FF75}" type="sibTrans" cxnId="{E04A76DF-0ACB-4B7F-B262-EFF02D5C87CF}">
      <dgm:prSet/>
      <dgm:spPr/>
      <dgm:t>
        <a:bodyPr/>
        <a:lstStyle/>
        <a:p>
          <a:endParaRPr lang="el-GR"/>
        </a:p>
      </dgm:t>
    </dgm:pt>
    <dgm:pt modelId="{DC4C3E01-295A-4C59-B1C0-C0EB3352B05E}">
      <dgm:prSet phldrT="[Text]"/>
      <dgm:spPr/>
      <dgm:t>
        <a:bodyPr/>
        <a:lstStyle/>
        <a:p>
          <a:r>
            <a:rPr lang="el-GR" dirty="0" smtClean="0"/>
            <a:t>ΕΑΑ</a:t>
          </a:r>
          <a:endParaRPr lang="el-GR" dirty="0"/>
        </a:p>
      </dgm:t>
    </dgm:pt>
    <dgm:pt modelId="{DB791DF3-CB09-4FD6-ACBE-7BB7F60BD24A}" type="parTrans" cxnId="{B6CC92FD-FC80-41FB-A5DE-894EDE182461}">
      <dgm:prSet/>
      <dgm:spPr/>
      <dgm:t>
        <a:bodyPr/>
        <a:lstStyle/>
        <a:p>
          <a:endParaRPr lang="el-GR"/>
        </a:p>
      </dgm:t>
    </dgm:pt>
    <dgm:pt modelId="{54A81B4C-611D-48AB-9F6E-A6454F8D1C02}" type="sibTrans" cxnId="{B6CC92FD-FC80-41FB-A5DE-894EDE182461}">
      <dgm:prSet/>
      <dgm:spPr/>
      <dgm:t>
        <a:bodyPr/>
        <a:lstStyle/>
        <a:p>
          <a:endParaRPr lang="el-GR"/>
        </a:p>
      </dgm:t>
    </dgm:pt>
    <dgm:pt modelId="{3E63AC91-20D7-4149-AB2C-C148E1B6F4B7}" type="pres">
      <dgm:prSet presAssocID="{7BC60325-0F21-4DE7-BB7D-71FDF4A48803}" presName="rootnode" presStyleCnt="0">
        <dgm:presLayoutVars>
          <dgm:chMax/>
          <dgm:chPref/>
          <dgm:dir/>
          <dgm:animLvl val="lvl"/>
        </dgm:presLayoutVars>
      </dgm:prSet>
      <dgm:spPr/>
      <dgm:t>
        <a:bodyPr/>
        <a:lstStyle/>
        <a:p>
          <a:endParaRPr lang="el-GR"/>
        </a:p>
      </dgm:t>
    </dgm:pt>
    <dgm:pt modelId="{5BFD373F-3F31-487C-B184-5AB5732B0CE4}" type="pres">
      <dgm:prSet presAssocID="{CAAEEBFB-A021-44A5-8259-67BD43D696B8}" presName="composite" presStyleCnt="0"/>
      <dgm:spPr/>
    </dgm:pt>
    <dgm:pt modelId="{60BB5656-A6F8-4C42-B4CA-A84CB099E523}" type="pres">
      <dgm:prSet presAssocID="{CAAEEBFB-A021-44A5-8259-67BD43D696B8}" presName="bentUpArrow1" presStyleLbl="alignImgPlace1" presStyleIdx="0" presStyleCnt="1"/>
      <dgm:spPr/>
    </dgm:pt>
    <dgm:pt modelId="{93660C2E-475E-47B9-839E-D73F84323C2A}" type="pres">
      <dgm:prSet presAssocID="{CAAEEBFB-A021-44A5-8259-67BD43D696B8}" presName="ParentText" presStyleLbl="node1" presStyleIdx="0" presStyleCnt="2">
        <dgm:presLayoutVars>
          <dgm:chMax val="1"/>
          <dgm:chPref val="1"/>
          <dgm:bulletEnabled val="1"/>
        </dgm:presLayoutVars>
      </dgm:prSet>
      <dgm:spPr/>
      <dgm:t>
        <a:bodyPr/>
        <a:lstStyle/>
        <a:p>
          <a:endParaRPr lang="el-GR"/>
        </a:p>
      </dgm:t>
    </dgm:pt>
    <dgm:pt modelId="{BDEEEFAD-4E35-4CEE-AAA4-1C959DD8D0C6}" type="pres">
      <dgm:prSet presAssocID="{CAAEEBFB-A021-44A5-8259-67BD43D696B8}" presName="ChildText" presStyleLbl="revTx" presStyleIdx="0" presStyleCnt="2">
        <dgm:presLayoutVars>
          <dgm:chMax val="0"/>
          <dgm:chPref val="0"/>
          <dgm:bulletEnabled val="1"/>
        </dgm:presLayoutVars>
      </dgm:prSet>
      <dgm:spPr/>
      <dgm:t>
        <a:bodyPr/>
        <a:lstStyle/>
        <a:p>
          <a:endParaRPr lang="el-GR"/>
        </a:p>
      </dgm:t>
    </dgm:pt>
    <dgm:pt modelId="{72F064BF-9877-4B60-A46F-72EBCADAC9D2}" type="pres">
      <dgm:prSet presAssocID="{9BD2A306-2D90-4132-B9F0-9AE8CE1F2768}" presName="sibTrans" presStyleCnt="0"/>
      <dgm:spPr/>
    </dgm:pt>
    <dgm:pt modelId="{044D6833-28DD-485D-BECF-7A2F781C3B5B}" type="pres">
      <dgm:prSet presAssocID="{3B0F7E72-F508-4997-9936-BA2D84A59F26}" presName="composite" presStyleCnt="0"/>
      <dgm:spPr/>
    </dgm:pt>
    <dgm:pt modelId="{6D8A631A-9C21-4ADE-95F7-61FD66FD43D4}" type="pres">
      <dgm:prSet presAssocID="{3B0F7E72-F508-4997-9936-BA2D84A59F26}" presName="ParentText" presStyleLbl="node1" presStyleIdx="1" presStyleCnt="2">
        <dgm:presLayoutVars>
          <dgm:chMax val="1"/>
          <dgm:chPref val="1"/>
          <dgm:bulletEnabled val="1"/>
        </dgm:presLayoutVars>
      </dgm:prSet>
      <dgm:spPr/>
      <dgm:t>
        <a:bodyPr/>
        <a:lstStyle/>
        <a:p>
          <a:endParaRPr lang="el-GR"/>
        </a:p>
      </dgm:t>
    </dgm:pt>
    <dgm:pt modelId="{E3006351-23AF-4AB8-B6A5-43D7A81DEFEC}" type="pres">
      <dgm:prSet presAssocID="{3B0F7E72-F508-4997-9936-BA2D84A59F26}" presName="FinalChildText" presStyleLbl="revTx" presStyleIdx="1" presStyleCnt="2">
        <dgm:presLayoutVars>
          <dgm:chMax val="0"/>
          <dgm:chPref val="0"/>
          <dgm:bulletEnabled val="1"/>
        </dgm:presLayoutVars>
      </dgm:prSet>
      <dgm:spPr/>
      <dgm:t>
        <a:bodyPr/>
        <a:lstStyle/>
        <a:p>
          <a:endParaRPr lang="el-GR"/>
        </a:p>
      </dgm:t>
    </dgm:pt>
  </dgm:ptLst>
  <dgm:cxnLst>
    <dgm:cxn modelId="{DB4C345D-985F-4CAB-8B89-1A2E5C28B95C}" srcId="{7BC60325-0F21-4DE7-BB7D-71FDF4A48803}" destId="{CAAEEBFB-A021-44A5-8259-67BD43D696B8}" srcOrd="0" destOrd="0" parTransId="{A0A4D91C-3BE1-4BE2-A8B3-E7E411D692A3}" sibTransId="{9BD2A306-2D90-4132-B9F0-9AE8CE1F2768}"/>
    <dgm:cxn modelId="{BEE3E52D-C59C-4F72-B48B-75C91F62F10E}" srcId="{7BC60325-0F21-4DE7-BB7D-71FDF4A48803}" destId="{3B0F7E72-F508-4997-9936-BA2D84A59F26}" srcOrd="1" destOrd="0" parTransId="{6471D954-039B-4ACF-96C4-2527C8E5ACF8}" sibTransId="{A44BF9BB-8507-4E3F-B7ED-06DDA851DF18}"/>
    <dgm:cxn modelId="{B6CC92FD-FC80-41FB-A5DE-894EDE182461}" srcId="{CAAEEBFB-A021-44A5-8259-67BD43D696B8}" destId="{DC4C3E01-295A-4C59-B1C0-C0EB3352B05E}" srcOrd="1" destOrd="0" parTransId="{DB791DF3-CB09-4FD6-ACBE-7BB7F60BD24A}" sibTransId="{54A81B4C-611D-48AB-9F6E-A6454F8D1C02}"/>
    <dgm:cxn modelId="{E02C8123-B0ED-47FF-AE4C-00DF08ECAADA}" type="presOf" srcId="{1709B396-7F41-4F87-8607-80548500765B}" destId="{BDEEEFAD-4E35-4CEE-AAA4-1C959DD8D0C6}" srcOrd="0" destOrd="0" presId="urn:microsoft.com/office/officeart/2005/8/layout/StepDownProcess"/>
    <dgm:cxn modelId="{3F2C8D13-E58E-4E84-86E2-087837D3B992}" type="presOf" srcId="{A73E2C9E-9B80-4806-8C99-01B959478911}" destId="{E3006351-23AF-4AB8-B6A5-43D7A81DEFEC}" srcOrd="0" destOrd="0" presId="urn:microsoft.com/office/officeart/2005/8/layout/StepDownProcess"/>
    <dgm:cxn modelId="{9C8F08EA-BD6F-4BE9-A7D9-E09193E7F20E}" type="presOf" srcId="{7BC60325-0F21-4DE7-BB7D-71FDF4A48803}" destId="{3E63AC91-20D7-4149-AB2C-C148E1B6F4B7}" srcOrd="0" destOrd="0" presId="urn:microsoft.com/office/officeart/2005/8/layout/StepDownProcess"/>
    <dgm:cxn modelId="{86C020D6-080E-40F7-81F6-D74B5CB34883}" type="presOf" srcId="{DC4C3E01-295A-4C59-B1C0-C0EB3352B05E}" destId="{BDEEEFAD-4E35-4CEE-AAA4-1C959DD8D0C6}" srcOrd="0" destOrd="1" presId="urn:microsoft.com/office/officeart/2005/8/layout/StepDownProcess"/>
    <dgm:cxn modelId="{B40FFD93-8E1D-4AE2-BE50-D2261DBBD6CE}" type="presOf" srcId="{CAAEEBFB-A021-44A5-8259-67BD43D696B8}" destId="{93660C2E-475E-47B9-839E-D73F84323C2A}" srcOrd="0" destOrd="0" presId="urn:microsoft.com/office/officeart/2005/8/layout/StepDownProcess"/>
    <dgm:cxn modelId="{C85545DE-78EE-470D-8B1D-02908B5627DD}" type="presOf" srcId="{3B0F7E72-F508-4997-9936-BA2D84A59F26}" destId="{6D8A631A-9C21-4ADE-95F7-61FD66FD43D4}" srcOrd="0" destOrd="0" presId="urn:microsoft.com/office/officeart/2005/8/layout/StepDownProcess"/>
    <dgm:cxn modelId="{E04A76DF-0ACB-4B7F-B262-EFF02D5C87CF}" srcId="{3B0F7E72-F508-4997-9936-BA2D84A59F26}" destId="{A73E2C9E-9B80-4806-8C99-01B959478911}" srcOrd="0" destOrd="0" parTransId="{9D16F293-E85A-4D1A-B2B1-E2EB782233E0}" sibTransId="{EDEF55C0-88C1-4A2E-994B-55995618FF75}"/>
    <dgm:cxn modelId="{6842E21D-26DE-4686-8824-C13900E70954}" srcId="{CAAEEBFB-A021-44A5-8259-67BD43D696B8}" destId="{1709B396-7F41-4F87-8607-80548500765B}" srcOrd="0" destOrd="0" parTransId="{C938707D-5E52-4573-86B1-FC2187C21854}" sibTransId="{38ED73CC-6EBD-4A92-AD83-4302C05C2B4A}"/>
    <dgm:cxn modelId="{2B8A3875-0A8B-41C1-8ACF-B05CBA43D753}" type="presParOf" srcId="{3E63AC91-20D7-4149-AB2C-C148E1B6F4B7}" destId="{5BFD373F-3F31-487C-B184-5AB5732B0CE4}" srcOrd="0" destOrd="0" presId="urn:microsoft.com/office/officeart/2005/8/layout/StepDownProcess"/>
    <dgm:cxn modelId="{87B79F2D-6262-4ABC-A553-59E8A8C1E504}" type="presParOf" srcId="{5BFD373F-3F31-487C-B184-5AB5732B0CE4}" destId="{60BB5656-A6F8-4C42-B4CA-A84CB099E523}" srcOrd="0" destOrd="0" presId="urn:microsoft.com/office/officeart/2005/8/layout/StepDownProcess"/>
    <dgm:cxn modelId="{F3ED2E18-D4FE-4FD6-BFC3-2D1134C9E58C}" type="presParOf" srcId="{5BFD373F-3F31-487C-B184-5AB5732B0CE4}" destId="{93660C2E-475E-47B9-839E-D73F84323C2A}" srcOrd="1" destOrd="0" presId="urn:microsoft.com/office/officeart/2005/8/layout/StepDownProcess"/>
    <dgm:cxn modelId="{4885B7C5-0FC2-442D-A92F-3700F83E70AA}" type="presParOf" srcId="{5BFD373F-3F31-487C-B184-5AB5732B0CE4}" destId="{BDEEEFAD-4E35-4CEE-AAA4-1C959DD8D0C6}" srcOrd="2" destOrd="0" presId="urn:microsoft.com/office/officeart/2005/8/layout/StepDownProcess"/>
    <dgm:cxn modelId="{A78BDF9A-B1D0-48FE-9A61-3DB3483090B0}" type="presParOf" srcId="{3E63AC91-20D7-4149-AB2C-C148E1B6F4B7}" destId="{72F064BF-9877-4B60-A46F-72EBCADAC9D2}" srcOrd="1" destOrd="0" presId="urn:microsoft.com/office/officeart/2005/8/layout/StepDownProcess"/>
    <dgm:cxn modelId="{0BBC3731-BF39-4ADA-8299-A537529CA415}" type="presParOf" srcId="{3E63AC91-20D7-4149-AB2C-C148E1B6F4B7}" destId="{044D6833-28DD-485D-BECF-7A2F781C3B5B}" srcOrd="2" destOrd="0" presId="urn:microsoft.com/office/officeart/2005/8/layout/StepDownProcess"/>
    <dgm:cxn modelId="{E77FB402-47C4-402E-BD48-36A344A9C947}" type="presParOf" srcId="{044D6833-28DD-485D-BECF-7A2F781C3B5B}" destId="{6D8A631A-9C21-4ADE-95F7-61FD66FD43D4}" srcOrd="0" destOrd="0" presId="urn:microsoft.com/office/officeart/2005/8/layout/StepDownProcess"/>
    <dgm:cxn modelId="{6CA4F3BA-1440-4F7A-B775-6237E5104416}" type="presParOf" srcId="{044D6833-28DD-485D-BECF-7A2F781C3B5B}" destId="{E3006351-23AF-4AB8-B6A5-43D7A81DEFEC}" srcOrd="1" destOrd="0" presId="urn:microsoft.com/office/officeart/2005/8/layout/StepDown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9DF4FC2-A365-482B-A6BB-B4EB7E4056A8}" type="doc">
      <dgm:prSet loTypeId="urn:microsoft.com/office/officeart/2005/8/layout/radial3" loCatId="cycle" qsTypeId="urn:microsoft.com/office/officeart/2005/8/quickstyle/simple1#26" qsCatId="simple" csTypeId="urn:microsoft.com/office/officeart/2005/8/colors/colorful5" csCatId="colorful" phldr="1"/>
      <dgm:spPr/>
      <dgm:t>
        <a:bodyPr/>
        <a:lstStyle/>
        <a:p>
          <a:endParaRPr lang="el-GR"/>
        </a:p>
      </dgm:t>
    </dgm:pt>
    <dgm:pt modelId="{1CDC2486-92F0-4EC7-BE56-0BAABF4FC726}" type="pres">
      <dgm:prSet presAssocID="{E9DF4FC2-A365-482B-A6BB-B4EB7E4056A8}" presName="composite" presStyleCnt="0">
        <dgm:presLayoutVars>
          <dgm:chMax val="1"/>
          <dgm:dir/>
          <dgm:resizeHandles val="exact"/>
        </dgm:presLayoutVars>
      </dgm:prSet>
      <dgm:spPr/>
      <dgm:t>
        <a:bodyPr/>
        <a:lstStyle/>
        <a:p>
          <a:endParaRPr lang="el-GR"/>
        </a:p>
      </dgm:t>
    </dgm:pt>
    <dgm:pt modelId="{4033B310-AA3B-4280-9E2A-CEF906AC9430}" type="pres">
      <dgm:prSet presAssocID="{E9DF4FC2-A365-482B-A6BB-B4EB7E4056A8}" presName="radial" presStyleCnt="0">
        <dgm:presLayoutVars>
          <dgm:animLvl val="ctr"/>
        </dgm:presLayoutVars>
      </dgm:prSet>
      <dgm:spPr/>
    </dgm:pt>
  </dgm:ptLst>
  <dgm:cxnLst>
    <dgm:cxn modelId="{B9481E30-8434-4B4D-AA70-AAF67F882171}" type="presOf" srcId="{E9DF4FC2-A365-482B-A6BB-B4EB7E4056A8}" destId="{1CDC2486-92F0-4EC7-BE56-0BAABF4FC726}" srcOrd="0" destOrd="0" presId="urn:microsoft.com/office/officeart/2005/8/layout/radial3"/>
    <dgm:cxn modelId="{C04F9E27-B4E4-4D85-BC76-2BB85AA7A20A}" type="presParOf" srcId="{1CDC2486-92F0-4EC7-BE56-0BAABF4FC726}" destId="{4033B310-AA3B-4280-9E2A-CEF906AC9430}" srcOrd="0"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BC60325-0F21-4DE7-BB7D-71FDF4A48803}" type="doc">
      <dgm:prSet loTypeId="urn:microsoft.com/office/officeart/2005/8/layout/StepDownProcess" loCatId="process" qsTypeId="urn:microsoft.com/office/officeart/2005/8/quickstyle/simple1#27" qsCatId="simple" csTypeId="urn:microsoft.com/office/officeart/2005/8/colors/accent3_2" csCatId="accent3" phldr="1"/>
      <dgm:spPr/>
      <dgm:t>
        <a:bodyPr/>
        <a:lstStyle/>
        <a:p>
          <a:endParaRPr lang="el-GR"/>
        </a:p>
      </dgm:t>
    </dgm:pt>
    <dgm:pt modelId="{CAAEEBFB-A021-44A5-8259-67BD43D696B8}">
      <dgm:prSet phldrT="[Text]"/>
      <dgm:spPr/>
      <dgm:t>
        <a:bodyPr/>
        <a:lstStyle/>
        <a:p>
          <a:r>
            <a:rPr lang="el-GR" dirty="0" smtClean="0"/>
            <a:t>Τροποποίηση </a:t>
          </a:r>
          <a:r>
            <a:rPr lang="en-US" dirty="0" smtClean="0"/>
            <a:t>buildingcert.gr</a:t>
          </a:r>
          <a:endParaRPr lang="el-GR" dirty="0"/>
        </a:p>
      </dgm:t>
    </dgm:pt>
    <dgm:pt modelId="{A0A4D91C-3BE1-4BE2-A8B3-E7E411D692A3}" type="parTrans" cxnId="{DB4C345D-985F-4CAB-8B89-1A2E5C28B95C}">
      <dgm:prSet/>
      <dgm:spPr/>
      <dgm:t>
        <a:bodyPr/>
        <a:lstStyle/>
        <a:p>
          <a:endParaRPr lang="el-GR"/>
        </a:p>
      </dgm:t>
    </dgm:pt>
    <dgm:pt modelId="{9BD2A306-2D90-4132-B9F0-9AE8CE1F2768}" type="sibTrans" cxnId="{DB4C345D-985F-4CAB-8B89-1A2E5C28B95C}">
      <dgm:prSet/>
      <dgm:spPr/>
      <dgm:t>
        <a:bodyPr/>
        <a:lstStyle/>
        <a:p>
          <a:endParaRPr lang="el-GR"/>
        </a:p>
      </dgm:t>
    </dgm:pt>
    <dgm:pt modelId="{1709B396-7F41-4F87-8607-80548500765B}">
      <dgm:prSet phldrT="[Text]"/>
      <dgm:spPr/>
      <dgm:t>
        <a:bodyPr/>
        <a:lstStyle/>
        <a:p>
          <a:r>
            <a:rPr lang="el-GR" dirty="0" smtClean="0"/>
            <a:t>ΚΑΠΕ</a:t>
          </a:r>
          <a:endParaRPr lang="el-GR" dirty="0"/>
        </a:p>
      </dgm:t>
    </dgm:pt>
    <dgm:pt modelId="{C938707D-5E52-4573-86B1-FC2187C21854}" type="parTrans" cxnId="{6842E21D-26DE-4686-8824-C13900E70954}">
      <dgm:prSet/>
      <dgm:spPr/>
      <dgm:t>
        <a:bodyPr/>
        <a:lstStyle/>
        <a:p>
          <a:endParaRPr lang="el-GR"/>
        </a:p>
      </dgm:t>
    </dgm:pt>
    <dgm:pt modelId="{38ED73CC-6EBD-4A92-AD83-4302C05C2B4A}" type="sibTrans" cxnId="{6842E21D-26DE-4686-8824-C13900E70954}">
      <dgm:prSet/>
      <dgm:spPr/>
      <dgm:t>
        <a:bodyPr/>
        <a:lstStyle/>
        <a:p>
          <a:endParaRPr lang="el-GR"/>
        </a:p>
      </dgm:t>
    </dgm:pt>
    <dgm:pt modelId="{3B0F7E72-F508-4997-9936-BA2D84A59F26}">
      <dgm:prSet phldrT="[Text]"/>
      <dgm:spPr/>
      <dgm:t>
        <a:bodyPr/>
        <a:lstStyle/>
        <a:p>
          <a:endParaRPr lang="el-GR" dirty="0"/>
        </a:p>
      </dgm:t>
    </dgm:pt>
    <dgm:pt modelId="{6471D954-039B-4ACF-96C4-2527C8E5ACF8}" type="parTrans" cxnId="{BEE3E52D-C59C-4F72-B48B-75C91F62F10E}">
      <dgm:prSet/>
      <dgm:spPr/>
      <dgm:t>
        <a:bodyPr/>
        <a:lstStyle/>
        <a:p>
          <a:endParaRPr lang="el-GR"/>
        </a:p>
      </dgm:t>
    </dgm:pt>
    <dgm:pt modelId="{A44BF9BB-8507-4E3F-B7ED-06DDA851DF18}" type="sibTrans" cxnId="{BEE3E52D-C59C-4F72-B48B-75C91F62F10E}">
      <dgm:prSet/>
      <dgm:spPr/>
      <dgm:t>
        <a:bodyPr/>
        <a:lstStyle/>
        <a:p>
          <a:endParaRPr lang="el-GR"/>
        </a:p>
      </dgm:t>
    </dgm:pt>
    <dgm:pt modelId="{A73E2C9E-9B80-4806-8C99-01B959478911}">
      <dgm:prSet phldrT="[Text]"/>
      <dgm:spPr/>
      <dgm:t>
        <a:bodyPr/>
        <a:lstStyle/>
        <a:p>
          <a:r>
            <a:rPr lang="el-GR" dirty="0" smtClean="0"/>
            <a:t>ΚΑΠΕ</a:t>
          </a:r>
          <a:endParaRPr lang="el-GR" dirty="0"/>
        </a:p>
      </dgm:t>
    </dgm:pt>
    <dgm:pt modelId="{9D16F293-E85A-4D1A-B2B1-E2EB782233E0}" type="parTrans" cxnId="{E04A76DF-0ACB-4B7F-B262-EFF02D5C87CF}">
      <dgm:prSet/>
      <dgm:spPr/>
      <dgm:t>
        <a:bodyPr/>
        <a:lstStyle/>
        <a:p>
          <a:endParaRPr lang="el-GR"/>
        </a:p>
      </dgm:t>
    </dgm:pt>
    <dgm:pt modelId="{EDEF55C0-88C1-4A2E-994B-55995618FF75}" type="sibTrans" cxnId="{E04A76DF-0ACB-4B7F-B262-EFF02D5C87CF}">
      <dgm:prSet/>
      <dgm:spPr/>
      <dgm:t>
        <a:bodyPr/>
        <a:lstStyle/>
        <a:p>
          <a:endParaRPr lang="el-GR"/>
        </a:p>
      </dgm:t>
    </dgm:pt>
    <dgm:pt modelId="{9D421E24-D494-4425-8C86-BB8F4CECACE0}">
      <dgm:prSet/>
      <dgm:spPr/>
      <dgm:t>
        <a:bodyPr/>
        <a:lstStyle/>
        <a:p>
          <a:r>
            <a:rPr lang="el-GR" dirty="0" smtClean="0"/>
            <a:t>ΥΠΕΝ</a:t>
          </a:r>
          <a:endParaRPr lang="el-GR" dirty="0"/>
        </a:p>
      </dgm:t>
    </dgm:pt>
    <dgm:pt modelId="{6209A51F-07E1-4A5F-8D14-00EE304EAAE7}" type="parTrans" cxnId="{6B6B6355-561A-4BF8-AD04-C35E90C83351}">
      <dgm:prSet/>
      <dgm:spPr/>
      <dgm:t>
        <a:bodyPr/>
        <a:lstStyle/>
        <a:p>
          <a:endParaRPr lang="el-GR"/>
        </a:p>
      </dgm:t>
    </dgm:pt>
    <dgm:pt modelId="{CF8AEAF4-E4CD-4BF6-8CA8-E6DE275F7D1C}" type="sibTrans" cxnId="{6B6B6355-561A-4BF8-AD04-C35E90C83351}">
      <dgm:prSet/>
      <dgm:spPr/>
      <dgm:t>
        <a:bodyPr/>
        <a:lstStyle/>
        <a:p>
          <a:endParaRPr lang="el-GR"/>
        </a:p>
      </dgm:t>
    </dgm:pt>
    <dgm:pt modelId="{3E63AC91-20D7-4149-AB2C-C148E1B6F4B7}" type="pres">
      <dgm:prSet presAssocID="{7BC60325-0F21-4DE7-BB7D-71FDF4A48803}" presName="rootnode" presStyleCnt="0">
        <dgm:presLayoutVars>
          <dgm:chMax/>
          <dgm:chPref/>
          <dgm:dir/>
          <dgm:animLvl val="lvl"/>
        </dgm:presLayoutVars>
      </dgm:prSet>
      <dgm:spPr/>
      <dgm:t>
        <a:bodyPr/>
        <a:lstStyle/>
        <a:p>
          <a:endParaRPr lang="el-GR"/>
        </a:p>
      </dgm:t>
    </dgm:pt>
    <dgm:pt modelId="{5BFD373F-3F31-487C-B184-5AB5732B0CE4}" type="pres">
      <dgm:prSet presAssocID="{CAAEEBFB-A021-44A5-8259-67BD43D696B8}" presName="composite" presStyleCnt="0"/>
      <dgm:spPr/>
    </dgm:pt>
    <dgm:pt modelId="{60BB5656-A6F8-4C42-B4CA-A84CB099E523}" type="pres">
      <dgm:prSet presAssocID="{CAAEEBFB-A021-44A5-8259-67BD43D696B8}" presName="bentUpArrow1" presStyleLbl="alignImgPlace1" presStyleIdx="0" presStyleCnt="1"/>
      <dgm:spPr/>
    </dgm:pt>
    <dgm:pt modelId="{93660C2E-475E-47B9-839E-D73F84323C2A}" type="pres">
      <dgm:prSet presAssocID="{CAAEEBFB-A021-44A5-8259-67BD43D696B8}" presName="ParentText" presStyleLbl="node1" presStyleIdx="0" presStyleCnt="2">
        <dgm:presLayoutVars>
          <dgm:chMax val="1"/>
          <dgm:chPref val="1"/>
          <dgm:bulletEnabled val="1"/>
        </dgm:presLayoutVars>
      </dgm:prSet>
      <dgm:spPr/>
      <dgm:t>
        <a:bodyPr/>
        <a:lstStyle/>
        <a:p>
          <a:endParaRPr lang="el-GR"/>
        </a:p>
      </dgm:t>
    </dgm:pt>
    <dgm:pt modelId="{BDEEEFAD-4E35-4CEE-AAA4-1C959DD8D0C6}" type="pres">
      <dgm:prSet presAssocID="{CAAEEBFB-A021-44A5-8259-67BD43D696B8}" presName="ChildText" presStyleLbl="revTx" presStyleIdx="0" presStyleCnt="2">
        <dgm:presLayoutVars>
          <dgm:chMax val="0"/>
          <dgm:chPref val="0"/>
          <dgm:bulletEnabled val="1"/>
        </dgm:presLayoutVars>
      </dgm:prSet>
      <dgm:spPr/>
      <dgm:t>
        <a:bodyPr/>
        <a:lstStyle/>
        <a:p>
          <a:endParaRPr lang="el-GR"/>
        </a:p>
      </dgm:t>
    </dgm:pt>
    <dgm:pt modelId="{72F064BF-9877-4B60-A46F-72EBCADAC9D2}" type="pres">
      <dgm:prSet presAssocID="{9BD2A306-2D90-4132-B9F0-9AE8CE1F2768}" presName="sibTrans" presStyleCnt="0"/>
      <dgm:spPr/>
    </dgm:pt>
    <dgm:pt modelId="{044D6833-28DD-485D-BECF-7A2F781C3B5B}" type="pres">
      <dgm:prSet presAssocID="{3B0F7E72-F508-4997-9936-BA2D84A59F26}" presName="composite" presStyleCnt="0"/>
      <dgm:spPr/>
    </dgm:pt>
    <dgm:pt modelId="{6D8A631A-9C21-4ADE-95F7-61FD66FD43D4}" type="pres">
      <dgm:prSet presAssocID="{3B0F7E72-F508-4997-9936-BA2D84A59F26}" presName="ParentText" presStyleLbl="node1" presStyleIdx="1" presStyleCnt="2">
        <dgm:presLayoutVars>
          <dgm:chMax val="1"/>
          <dgm:chPref val="1"/>
          <dgm:bulletEnabled val="1"/>
        </dgm:presLayoutVars>
      </dgm:prSet>
      <dgm:spPr/>
      <dgm:t>
        <a:bodyPr/>
        <a:lstStyle/>
        <a:p>
          <a:endParaRPr lang="el-GR"/>
        </a:p>
      </dgm:t>
    </dgm:pt>
    <dgm:pt modelId="{422BB22A-AF66-4B58-BD10-3C2956E0D9E1}" type="pres">
      <dgm:prSet presAssocID="{3B0F7E72-F508-4997-9936-BA2D84A59F26}" presName="FinalChildText" presStyleLbl="revTx" presStyleIdx="1" presStyleCnt="2">
        <dgm:presLayoutVars>
          <dgm:chMax val="0"/>
          <dgm:chPref val="0"/>
          <dgm:bulletEnabled val="1"/>
        </dgm:presLayoutVars>
      </dgm:prSet>
      <dgm:spPr/>
      <dgm:t>
        <a:bodyPr/>
        <a:lstStyle/>
        <a:p>
          <a:endParaRPr lang="el-GR"/>
        </a:p>
      </dgm:t>
    </dgm:pt>
  </dgm:ptLst>
  <dgm:cxnLst>
    <dgm:cxn modelId="{D31BD16D-87E5-4DE9-8C52-7A21655976BC}" type="presOf" srcId="{A73E2C9E-9B80-4806-8C99-01B959478911}" destId="{422BB22A-AF66-4B58-BD10-3C2956E0D9E1}" srcOrd="0" destOrd="0" presId="urn:microsoft.com/office/officeart/2005/8/layout/StepDownProcess"/>
    <dgm:cxn modelId="{DB4C345D-985F-4CAB-8B89-1A2E5C28B95C}" srcId="{7BC60325-0F21-4DE7-BB7D-71FDF4A48803}" destId="{CAAEEBFB-A021-44A5-8259-67BD43D696B8}" srcOrd="0" destOrd="0" parTransId="{A0A4D91C-3BE1-4BE2-A8B3-E7E411D692A3}" sibTransId="{9BD2A306-2D90-4132-B9F0-9AE8CE1F2768}"/>
    <dgm:cxn modelId="{BEE3E52D-C59C-4F72-B48B-75C91F62F10E}" srcId="{7BC60325-0F21-4DE7-BB7D-71FDF4A48803}" destId="{3B0F7E72-F508-4997-9936-BA2D84A59F26}" srcOrd="1" destOrd="0" parTransId="{6471D954-039B-4ACF-96C4-2527C8E5ACF8}" sibTransId="{A44BF9BB-8507-4E3F-B7ED-06DDA851DF18}"/>
    <dgm:cxn modelId="{61F7F4F1-40A0-4FF7-95EC-FE0C1E8109B4}" type="presOf" srcId="{1709B396-7F41-4F87-8607-80548500765B}" destId="{BDEEEFAD-4E35-4CEE-AAA4-1C959DD8D0C6}" srcOrd="0" destOrd="0" presId="urn:microsoft.com/office/officeart/2005/8/layout/StepDownProcess"/>
    <dgm:cxn modelId="{6B6B6355-561A-4BF8-AD04-C35E90C83351}" srcId="{3B0F7E72-F508-4997-9936-BA2D84A59F26}" destId="{9D421E24-D494-4425-8C86-BB8F4CECACE0}" srcOrd="1" destOrd="0" parTransId="{6209A51F-07E1-4A5F-8D14-00EE304EAAE7}" sibTransId="{CF8AEAF4-E4CD-4BF6-8CA8-E6DE275F7D1C}"/>
    <dgm:cxn modelId="{DAA55F03-D3E1-4145-9276-72CC6071A053}" type="presOf" srcId="{9D421E24-D494-4425-8C86-BB8F4CECACE0}" destId="{422BB22A-AF66-4B58-BD10-3C2956E0D9E1}" srcOrd="0" destOrd="1" presId="urn:microsoft.com/office/officeart/2005/8/layout/StepDownProcess"/>
    <dgm:cxn modelId="{165396AD-126F-461F-9F3F-4D3F96EBDA53}" type="presOf" srcId="{3B0F7E72-F508-4997-9936-BA2D84A59F26}" destId="{6D8A631A-9C21-4ADE-95F7-61FD66FD43D4}" srcOrd="0" destOrd="0" presId="urn:microsoft.com/office/officeart/2005/8/layout/StepDownProcess"/>
    <dgm:cxn modelId="{030E2777-5D2C-4CE6-BF3A-E417C082A348}" type="presOf" srcId="{7BC60325-0F21-4DE7-BB7D-71FDF4A48803}" destId="{3E63AC91-20D7-4149-AB2C-C148E1B6F4B7}" srcOrd="0" destOrd="0" presId="urn:microsoft.com/office/officeart/2005/8/layout/StepDownProcess"/>
    <dgm:cxn modelId="{3E9DD97C-1996-4C8A-B50A-8D4A13FBA7F4}" type="presOf" srcId="{CAAEEBFB-A021-44A5-8259-67BD43D696B8}" destId="{93660C2E-475E-47B9-839E-D73F84323C2A}" srcOrd="0" destOrd="0" presId="urn:microsoft.com/office/officeart/2005/8/layout/StepDownProcess"/>
    <dgm:cxn modelId="{E04A76DF-0ACB-4B7F-B262-EFF02D5C87CF}" srcId="{3B0F7E72-F508-4997-9936-BA2D84A59F26}" destId="{A73E2C9E-9B80-4806-8C99-01B959478911}" srcOrd="0" destOrd="0" parTransId="{9D16F293-E85A-4D1A-B2B1-E2EB782233E0}" sibTransId="{EDEF55C0-88C1-4A2E-994B-55995618FF75}"/>
    <dgm:cxn modelId="{6842E21D-26DE-4686-8824-C13900E70954}" srcId="{CAAEEBFB-A021-44A5-8259-67BD43D696B8}" destId="{1709B396-7F41-4F87-8607-80548500765B}" srcOrd="0" destOrd="0" parTransId="{C938707D-5E52-4573-86B1-FC2187C21854}" sibTransId="{38ED73CC-6EBD-4A92-AD83-4302C05C2B4A}"/>
    <dgm:cxn modelId="{57A83FB5-44EB-41CD-B95E-4025245A7A5A}" type="presParOf" srcId="{3E63AC91-20D7-4149-AB2C-C148E1B6F4B7}" destId="{5BFD373F-3F31-487C-B184-5AB5732B0CE4}" srcOrd="0" destOrd="0" presId="urn:microsoft.com/office/officeart/2005/8/layout/StepDownProcess"/>
    <dgm:cxn modelId="{6615F6A0-DFA5-4E3D-85F0-35040A412752}" type="presParOf" srcId="{5BFD373F-3F31-487C-B184-5AB5732B0CE4}" destId="{60BB5656-A6F8-4C42-B4CA-A84CB099E523}" srcOrd="0" destOrd="0" presId="urn:microsoft.com/office/officeart/2005/8/layout/StepDownProcess"/>
    <dgm:cxn modelId="{C1DF25F8-CD2F-4EA2-8201-C218327DBC3B}" type="presParOf" srcId="{5BFD373F-3F31-487C-B184-5AB5732B0CE4}" destId="{93660C2E-475E-47B9-839E-D73F84323C2A}" srcOrd="1" destOrd="0" presId="urn:microsoft.com/office/officeart/2005/8/layout/StepDownProcess"/>
    <dgm:cxn modelId="{A55AB92A-9B9F-476F-9DAC-EA20A6C167DF}" type="presParOf" srcId="{5BFD373F-3F31-487C-B184-5AB5732B0CE4}" destId="{BDEEEFAD-4E35-4CEE-AAA4-1C959DD8D0C6}" srcOrd="2" destOrd="0" presId="urn:microsoft.com/office/officeart/2005/8/layout/StepDownProcess"/>
    <dgm:cxn modelId="{9A797B2E-7CF2-4701-B3E8-047928B3C17F}" type="presParOf" srcId="{3E63AC91-20D7-4149-AB2C-C148E1B6F4B7}" destId="{72F064BF-9877-4B60-A46F-72EBCADAC9D2}" srcOrd="1" destOrd="0" presId="urn:microsoft.com/office/officeart/2005/8/layout/StepDownProcess"/>
    <dgm:cxn modelId="{37A12F05-103A-4D4B-9B49-ED27DABA4CD0}" type="presParOf" srcId="{3E63AC91-20D7-4149-AB2C-C148E1B6F4B7}" destId="{044D6833-28DD-485D-BECF-7A2F781C3B5B}" srcOrd="2" destOrd="0" presId="urn:microsoft.com/office/officeart/2005/8/layout/StepDownProcess"/>
    <dgm:cxn modelId="{A8B0DFB1-A88C-4B8B-B337-A74147C32EA8}" type="presParOf" srcId="{044D6833-28DD-485D-BECF-7A2F781C3B5B}" destId="{6D8A631A-9C21-4ADE-95F7-61FD66FD43D4}" srcOrd="0" destOrd="0" presId="urn:microsoft.com/office/officeart/2005/8/layout/StepDownProcess"/>
    <dgm:cxn modelId="{B59A8C83-61F4-422A-9D37-5AAAE17605A7}" type="presParOf" srcId="{044D6833-28DD-485D-BECF-7A2F781C3B5B}" destId="{422BB22A-AF66-4B58-BD10-3C2956E0D9E1}" srcOrd="1" destOrd="0" presId="urn:microsoft.com/office/officeart/2005/8/layout/StepDown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B693D84-1517-4A9B-9C7D-02E8ADE27255}" type="doc">
      <dgm:prSet loTypeId="urn:microsoft.com/office/officeart/2005/8/layout/chevron2" loCatId="process" qsTypeId="urn:microsoft.com/office/officeart/2005/8/quickstyle/3d4" qsCatId="3D" csTypeId="urn:microsoft.com/office/officeart/2005/8/colors/accent0_3" csCatId="mainScheme" phldr="1"/>
      <dgm:spPr/>
      <dgm:t>
        <a:bodyPr/>
        <a:lstStyle/>
        <a:p>
          <a:endParaRPr lang="el-GR"/>
        </a:p>
      </dgm:t>
    </dgm:pt>
    <dgm:pt modelId="{57914E62-3542-42AE-8491-F20712C58B32}">
      <dgm:prSet custT="1"/>
      <dgm:spPr/>
      <dgm:t>
        <a:bodyPr/>
        <a:lstStyle/>
        <a:p>
          <a:pPr rtl="0"/>
          <a:endParaRPr lang="el-GR" sz="1800" b="1" baseline="0" dirty="0" smtClean="0">
            <a:latin typeface="Arial Narrow" pitchFamily="34" charset="0"/>
          </a:endParaRPr>
        </a:p>
        <a:p>
          <a:pPr rtl="0"/>
          <a:r>
            <a:rPr lang="el-GR" sz="1600" b="1" baseline="0" dirty="0" smtClean="0">
              <a:latin typeface="Arial Narrow" pitchFamily="34" charset="0"/>
            </a:rPr>
            <a:t>Παρά τις προσπάθειες </a:t>
          </a:r>
        </a:p>
        <a:p>
          <a:pPr rtl="0"/>
          <a:r>
            <a:rPr lang="el-GR" sz="1600" b="1" baseline="0" dirty="0" smtClean="0">
              <a:latin typeface="Arial Narrow" pitchFamily="34" charset="0"/>
            </a:rPr>
            <a:t>που καταβλήθηκαν </a:t>
          </a:r>
        </a:p>
        <a:p>
          <a:pPr rtl="0"/>
          <a:r>
            <a:rPr lang="el-GR" sz="1600" b="1" baseline="0" dirty="0" smtClean="0">
              <a:latin typeface="Arial Narrow" pitchFamily="34" charset="0"/>
            </a:rPr>
            <a:t>η χώρα απέχει πολύ ακόμη από την επίτευξη </a:t>
          </a:r>
        </a:p>
        <a:p>
          <a:pPr rtl="0"/>
          <a:r>
            <a:rPr lang="el-GR" sz="1600" b="1" baseline="0" dirty="0" smtClean="0">
              <a:latin typeface="Arial Narrow" pitchFamily="34" charset="0"/>
            </a:rPr>
            <a:t>των εθνικών </a:t>
          </a:r>
        </a:p>
        <a:p>
          <a:pPr rtl="0"/>
          <a:r>
            <a:rPr lang="el-GR" sz="1600" b="1" baseline="0" dirty="0" smtClean="0">
              <a:latin typeface="Arial Narrow" pitchFamily="34" charset="0"/>
            </a:rPr>
            <a:t>ενεργειακών στόχων</a:t>
          </a:r>
          <a:endParaRPr lang="el-GR" sz="1600" dirty="0">
            <a:latin typeface="Arial Narrow" pitchFamily="34" charset="0"/>
          </a:endParaRPr>
        </a:p>
      </dgm:t>
    </dgm:pt>
    <dgm:pt modelId="{18B15B22-2041-4434-B128-0AD827C1FBEF}" type="parTrans" cxnId="{487E0154-7142-4BD0-8997-207671951800}">
      <dgm:prSet/>
      <dgm:spPr/>
      <dgm:t>
        <a:bodyPr/>
        <a:lstStyle/>
        <a:p>
          <a:endParaRPr lang="el-GR"/>
        </a:p>
      </dgm:t>
    </dgm:pt>
    <dgm:pt modelId="{0260B606-AE1C-4B45-B1D7-8900633B9AB1}" type="sibTrans" cxnId="{487E0154-7142-4BD0-8997-207671951800}">
      <dgm:prSet/>
      <dgm:spPr/>
      <dgm:t>
        <a:bodyPr/>
        <a:lstStyle/>
        <a:p>
          <a:endParaRPr lang="el-GR"/>
        </a:p>
      </dgm:t>
    </dgm:pt>
    <dgm:pt modelId="{B78CB43B-36C8-422B-B901-8A6CCD28F402}">
      <dgm:prSet/>
      <dgm:spPr/>
      <dgm:t>
        <a:bodyPr/>
        <a:lstStyle/>
        <a:p>
          <a:pPr rtl="0"/>
          <a:r>
            <a:rPr lang="el-GR" b="1" baseline="0" dirty="0" smtClean="0">
              <a:latin typeface="Arial Narrow" pitchFamily="34" charset="0"/>
            </a:rPr>
            <a:t>συνεχίζει να αυξάνεται η κατανάλωση ενέργειας, ειδικά στη σημερινή οικονομική συγκυρία, με την τιμή του πετρελαίου να αυξάνεται συνεχώς, </a:t>
          </a:r>
          <a:endParaRPr lang="el-GR" dirty="0">
            <a:latin typeface="Arial Narrow" pitchFamily="34" charset="0"/>
          </a:endParaRPr>
        </a:p>
      </dgm:t>
    </dgm:pt>
    <dgm:pt modelId="{33AC72D8-B891-4432-A768-F37A2F538DF4}" type="parTrans" cxnId="{03F9C64A-6DB1-4B76-B855-D0AA6AF4FC6E}">
      <dgm:prSet/>
      <dgm:spPr/>
      <dgm:t>
        <a:bodyPr/>
        <a:lstStyle/>
        <a:p>
          <a:endParaRPr lang="el-GR"/>
        </a:p>
      </dgm:t>
    </dgm:pt>
    <dgm:pt modelId="{F72A0CEE-7DBE-41CC-A4C2-E218967470ED}" type="sibTrans" cxnId="{03F9C64A-6DB1-4B76-B855-D0AA6AF4FC6E}">
      <dgm:prSet/>
      <dgm:spPr/>
      <dgm:t>
        <a:bodyPr/>
        <a:lstStyle/>
        <a:p>
          <a:endParaRPr lang="el-GR"/>
        </a:p>
      </dgm:t>
    </dgm:pt>
    <dgm:pt modelId="{6595F549-074F-4C3D-AC87-8688F07DE451}">
      <dgm:prSet/>
      <dgm:spPr/>
      <dgm:t>
        <a:bodyPr/>
        <a:lstStyle/>
        <a:p>
          <a:pPr rtl="0"/>
          <a:r>
            <a:rPr lang="el-GR" b="1" baseline="0" dirty="0" smtClean="0">
              <a:latin typeface="Arial Narrow" pitchFamily="34" charset="0"/>
            </a:rPr>
            <a:t>το ενεργειακό ζήτημα αποτυπώνεται σε όλα τα επίπεδα: </a:t>
          </a:r>
          <a:endParaRPr lang="el-GR" dirty="0">
            <a:latin typeface="Arial Narrow" pitchFamily="34" charset="0"/>
          </a:endParaRPr>
        </a:p>
      </dgm:t>
    </dgm:pt>
    <dgm:pt modelId="{CF953424-525A-4EEE-A253-CF6AB5A8F067}" type="parTrans" cxnId="{8B4B4603-845F-4BAE-B430-B9A06E7933D6}">
      <dgm:prSet/>
      <dgm:spPr/>
      <dgm:t>
        <a:bodyPr/>
        <a:lstStyle/>
        <a:p>
          <a:endParaRPr lang="el-GR"/>
        </a:p>
      </dgm:t>
    </dgm:pt>
    <dgm:pt modelId="{06D0CF78-1B0C-42B9-908A-12C045D54A26}" type="sibTrans" cxnId="{8B4B4603-845F-4BAE-B430-B9A06E7933D6}">
      <dgm:prSet/>
      <dgm:spPr/>
      <dgm:t>
        <a:bodyPr/>
        <a:lstStyle/>
        <a:p>
          <a:endParaRPr lang="el-GR"/>
        </a:p>
      </dgm:t>
    </dgm:pt>
    <dgm:pt modelId="{7CCB772E-11AC-4028-A719-913DF52CC8BB}">
      <dgm:prSet/>
      <dgm:spPr/>
      <dgm:t>
        <a:bodyPr/>
        <a:lstStyle/>
        <a:p>
          <a:pPr rtl="0"/>
          <a:r>
            <a:rPr lang="el-GR" b="1" baseline="0" dirty="0" smtClean="0">
              <a:latin typeface="Arial Narrow" pitchFamily="34" charset="0"/>
            </a:rPr>
            <a:t>στον ενεργειακό εφοδιασμό μιας χώρας, </a:t>
          </a:r>
          <a:endParaRPr lang="el-GR" dirty="0">
            <a:latin typeface="Arial Narrow" pitchFamily="34" charset="0"/>
          </a:endParaRPr>
        </a:p>
      </dgm:t>
    </dgm:pt>
    <dgm:pt modelId="{99060708-83C8-4B38-B079-DC48BC5F832B}" type="parTrans" cxnId="{C6FDB540-5D9C-44B0-84F8-8E8A4CF830F0}">
      <dgm:prSet/>
      <dgm:spPr/>
      <dgm:t>
        <a:bodyPr/>
        <a:lstStyle/>
        <a:p>
          <a:endParaRPr lang="el-GR"/>
        </a:p>
      </dgm:t>
    </dgm:pt>
    <dgm:pt modelId="{0203671D-B672-4466-8A5A-EA6F76AA717F}" type="sibTrans" cxnId="{C6FDB540-5D9C-44B0-84F8-8E8A4CF830F0}">
      <dgm:prSet/>
      <dgm:spPr/>
      <dgm:t>
        <a:bodyPr/>
        <a:lstStyle/>
        <a:p>
          <a:endParaRPr lang="el-GR"/>
        </a:p>
      </dgm:t>
    </dgm:pt>
    <dgm:pt modelId="{300A8565-599B-49ED-B713-E4D3DAEF5AAE}">
      <dgm:prSet/>
      <dgm:spPr/>
      <dgm:t>
        <a:bodyPr/>
        <a:lstStyle/>
        <a:p>
          <a:pPr rtl="0"/>
          <a:r>
            <a:rPr lang="el-GR" b="1" baseline="0" dirty="0" smtClean="0">
              <a:latin typeface="Arial Narrow" pitchFamily="34" charset="0"/>
            </a:rPr>
            <a:t>στα λειτουργικά έξοδα μιας επιχείρησης, </a:t>
          </a:r>
          <a:endParaRPr lang="el-GR" dirty="0">
            <a:latin typeface="Arial Narrow" pitchFamily="34" charset="0"/>
          </a:endParaRPr>
        </a:p>
      </dgm:t>
    </dgm:pt>
    <dgm:pt modelId="{375DBFBF-AD34-430D-BA27-2A2C7E86F19A}" type="parTrans" cxnId="{C104D671-0BA4-4833-AB40-3EFAE031894A}">
      <dgm:prSet/>
      <dgm:spPr/>
      <dgm:t>
        <a:bodyPr/>
        <a:lstStyle/>
        <a:p>
          <a:endParaRPr lang="el-GR"/>
        </a:p>
      </dgm:t>
    </dgm:pt>
    <dgm:pt modelId="{CA741296-088E-4C5B-8E04-5CB570894028}" type="sibTrans" cxnId="{C104D671-0BA4-4833-AB40-3EFAE031894A}">
      <dgm:prSet/>
      <dgm:spPr/>
      <dgm:t>
        <a:bodyPr/>
        <a:lstStyle/>
        <a:p>
          <a:endParaRPr lang="el-GR"/>
        </a:p>
      </dgm:t>
    </dgm:pt>
    <dgm:pt modelId="{A2F92830-239F-43C1-AD9B-25184F0B2551}">
      <dgm:prSet/>
      <dgm:spPr/>
      <dgm:t>
        <a:bodyPr/>
        <a:lstStyle/>
        <a:p>
          <a:pPr rtl="0"/>
          <a:r>
            <a:rPr lang="el-GR" b="1" baseline="0" dirty="0" smtClean="0">
              <a:latin typeface="Arial Narrow" pitchFamily="34" charset="0"/>
            </a:rPr>
            <a:t>στους λογαριασμούς ενός απλού πολίτη. </a:t>
          </a:r>
          <a:endParaRPr lang="el-GR" dirty="0">
            <a:latin typeface="Arial Narrow" pitchFamily="34" charset="0"/>
          </a:endParaRPr>
        </a:p>
      </dgm:t>
    </dgm:pt>
    <dgm:pt modelId="{424D05EE-C005-4231-B23F-2732E33FA55D}" type="parTrans" cxnId="{739A68DD-7D67-4179-8CBC-8FA2B75142A6}">
      <dgm:prSet/>
      <dgm:spPr/>
      <dgm:t>
        <a:bodyPr/>
        <a:lstStyle/>
        <a:p>
          <a:endParaRPr lang="el-GR"/>
        </a:p>
      </dgm:t>
    </dgm:pt>
    <dgm:pt modelId="{44D3E3ED-4F6E-4B57-99D3-6D4424CF2D7B}" type="sibTrans" cxnId="{739A68DD-7D67-4179-8CBC-8FA2B75142A6}">
      <dgm:prSet/>
      <dgm:spPr/>
      <dgm:t>
        <a:bodyPr/>
        <a:lstStyle/>
        <a:p>
          <a:endParaRPr lang="el-GR"/>
        </a:p>
      </dgm:t>
    </dgm:pt>
    <dgm:pt modelId="{BE24BA5A-934A-48D1-9C03-4A2D53B43B74}">
      <dgm:prSet/>
      <dgm:spPr/>
      <dgm:t>
        <a:bodyPr/>
        <a:lstStyle/>
        <a:p>
          <a:pPr rtl="0"/>
          <a:r>
            <a:rPr lang="el-GR" b="1" baseline="0" dirty="0" smtClean="0">
              <a:latin typeface="Arial Narrow" pitchFamily="34" charset="0"/>
            </a:rPr>
            <a:t>στο διεθνές χρηματιστήριο ρύπων (αναγκάζεται πληρώνει εκατομμύρια ευρώ, που τα επωμίζεται ο Έλληνας φορολογούμενος πολίτης).</a:t>
          </a:r>
          <a:endParaRPr lang="el-GR" dirty="0">
            <a:latin typeface="Arial Narrow" pitchFamily="34" charset="0"/>
          </a:endParaRPr>
        </a:p>
      </dgm:t>
    </dgm:pt>
    <dgm:pt modelId="{DE7A2DE8-463E-4E8C-9455-6CCA812413FD}" type="parTrans" cxnId="{07500AA0-F5A9-42CC-94F6-D6AFBEA8F5C9}">
      <dgm:prSet/>
      <dgm:spPr/>
      <dgm:t>
        <a:bodyPr/>
        <a:lstStyle/>
        <a:p>
          <a:endParaRPr lang="el-GR"/>
        </a:p>
      </dgm:t>
    </dgm:pt>
    <dgm:pt modelId="{E8123FAA-C471-47A0-8322-32EB9F321877}" type="sibTrans" cxnId="{07500AA0-F5A9-42CC-94F6-D6AFBEA8F5C9}">
      <dgm:prSet/>
      <dgm:spPr/>
      <dgm:t>
        <a:bodyPr/>
        <a:lstStyle/>
        <a:p>
          <a:endParaRPr lang="el-GR"/>
        </a:p>
      </dgm:t>
    </dgm:pt>
    <dgm:pt modelId="{CBCA225E-A2B4-4E2C-A8D2-109C67FA6CA5}" type="pres">
      <dgm:prSet presAssocID="{AB693D84-1517-4A9B-9C7D-02E8ADE27255}" presName="linearFlow" presStyleCnt="0">
        <dgm:presLayoutVars>
          <dgm:dir/>
          <dgm:animLvl val="lvl"/>
          <dgm:resizeHandles val="exact"/>
        </dgm:presLayoutVars>
      </dgm:prSet>
      <dgm:spPr/>
      <dgm:t>
        <a:bodyPr/>
        <a:lstStyle/>
        <a:p>
          <a:endParaRPr lang="el-GR"/>
        </a:p>
      </dgm:t>
    </dgm:pt>
    <dgm:pt modelId="{CBB32324-8388-417A-9081-58D8C2EFA363}" type="pres">
      <dgm:prSet presAssocID="{57914E62-3542-42AE-8491-F20712C58B32}" presName="composite" presStyleCnt="0"/>
      <dgm:spPr/>
      <dgm:t>
        <a:bodyPr/>
        <a:lstStyle/>
        <a:p>
          <a:endParaRPr lang="el-GR"/>
        </a:p>
      </dgm:t>
    </dgm:pt>
    <dgm:pt modelId="{7357D254-945C-48F8-AC8A-D7199E9BDC51}" type="pres">
      <dgm:prSet presAssocID="{57914E62-3542-42AE-8491-F20712C58B32}" presName="parentText" presStyleLbl="alignNode1" presStyleIdx="0" presStyleCnt="1">
        <dgm:presLayoutVars>
          <dgm:chMax val="1"/>
          <dgm:bulletEnabled val="1"/>
        </dgm:presLayoutVars>
      </dgm:prSet>
      <dgm:spPr/>
      <dgm:t>
        <a:bodyPr/>
        <a:lstStyle/>
        <a:p>
          <a:endParaRPr lang="el-GR"/>
        </a:p>
      </dgm:t>
    </dgm:pt>
    <dgm:pt modelId="{4DB6E678-ED38-4ADB-A686-421916E07FB8}" type="pres">
      <dgm:prSet presAssocID="{57914E62-3542-42AE-8491-F20712C58B32}" presName="descendantText" presStyleLbl="alignAcc1" presStyleIdx="0" presStyleCnt="1">
        <dgm:presLayoutVars>
          <dgm:bulletEnabled val="1"/>
        </dgm:presLayoutVars>
      </dgm:prSet>
      <dgm:spPr/>
      <dgm:t>
        <a:bodyPr/>
        <a:lstStyle/>
        <a:p>
          <a:endParaRPr lang="el-GR"/>
        </a:p>
      </dgm:t>
    </dgm:pt>
  </dgm:ptLst>
  <dgm:cxnLst>
    <dgm:cxn modelId="{EE66C4A8-99EB-4005-B774-70B999734672}" type="presOf" srcId="{B78CB43B-36C8-422B-B901-8A6CCD28F402}" destId="{4DB6E678-ED38-4ADB-A686-421916E07FB8}" srcOrd="0" destOrd="0" presId="urn:microsoft.com/office/officeart/2005/8/layout/chevron2"/>
    <dgm:cxn modelId="{03F9C64A-6DB1-4B76-B855-D0AA6AF4FC6E}" srcId="{57914E62-3542-42AE-8491-F20712C58B32}" destId="{B78CB43B-36C8-422B-B901-8A6CCD28F402}" srcOrd="0" destOrd="0" parTransId="{33AC72D8-B891-4432-A768-F37A2F538DF4}" sibTransId="{F72A0CEE-7DBE-41CC-A4C2-E218967470ED}"/>
    <dgm:cxn modelId="{C104D671-0BA4-4833-AB40-3EFAE031894A}" srcId="{6595F549-074F-4C3D-AC87-8688F07DE451}" destId="{300A8565-599B-49ED-B713-E4D3DAEF5AAE}" srcOrd="1" destOrd="0" parTransId="{375DBFBF-AD34-430D-BA27-2A2C7E86F19A}" sibTransId="{CA741296-088E-4C5B-8E04-5CB570894028}"/>
    <dgm:cxn modelId="{3523FD44-77C7-4EA9-8A74-7CF179D56D3E}" type="presOf" srcId="{57914E62-3542-42AE-8491-F20712C58B32}" destId="{7357D254-945C-48F8-AC8A-D7199E9BDC51}" srcOrd="0" destOrd="0" presId="urn:microsoft.com/office/officeart/2005/8/layout/chevron2"/>
    <dgm:cxn modelId="{487E0154-7142-4BD0-8997-207671951800}" srcId="{AB693D84-1517-4A9B-9C7D-02E8ADE27255}" destId="{57914E62-3542-42AE-8491-F20712C58B32}" srcOrd="0" destOrd="0" parTransId="{18B15B22-2041-4434-B128-0AD827C1FBEF}" sibTransId="{0260B606-AE1C-4B45-B1D7-8900633B9AB1}"/>
    <dgm:cxn modelId="{739A68DD-7D67-4179-8CBC-8FA2B75142A6}" srcId="{6595F549-074F-4C3D-AC87-8688F07DE451}" destId="{A2F92830-239F-43C1-AD9B-25184F0B2551}" srcOrd="2" destOrd="0" parTransId="{424D05EE-C005-4231-B23F-2732E33FA55D}" sibTransId="{44D3E3ED-4F6E-4B57-99D3-6D4424CF2D7B}"/>
    <dgm:cxn modelId="{50C61E0B-3FB5-4E3C-BD40-67E1747CB297}" type="presOf" srcId="{BE24BA5A-934A-48D1-9C03-4A2D53B43B74}" destId="{4DB6E678-ED38-4ADB-A686-421916E07FB8}" srcOrd="0" destOrd="5" presId="urn:microsoft.com/office/officeart/2005/8/layout/chevron2"/>
    <dgm:cxn modelId="{07500AA0-F5A9-42CC-94F6-D6AFBEA8F5C9}" srcId="{6595F549-074F-4C3D-AC87-8688F07DE451}" destId="{BE24BA5A-934A-48D1-9C03-4A2D53B43B74}" srcOrd="3" destOrd="0" parTransId="{DE7A2DE8-463E-4E8C-9455-6CCA812413FD}" sibTransId="{E8123FAA-C471-47A0-8322-32EB9F321877}"/>
    <dgm:cxn modelId="{4D1EF799-C0E1-4B0B-BAED-FA8FCE6E9A2B}" type="presOf" srcId="{7CCB772E-11AC-4028-A719-913DF52CC8BB}" destId="{4DB6E678-ED38-4ADB-A686-421916E07FB8}" srcOrd="0" destOrd="2" presId="urn:microsoft.com/office/officeart/2005/8/layout/chevron2"/>
    <dgm:cxn modelId="{B0904054-D265-4FAC-81A3-E65632217BD7}" type="presOf" srcId="{AB693D84-1517-4A9B-9C7D-02E8ADE27255}" destId="{CBCA225E-A2B4-4E2C-A8D2-109C67FA6CA5}" srcOrd="0" destOrd="0" presId="urn:microsoft.com/office/officeart/2005/8/layout/chevron2"/>
    <dgm:cxn modelId="{EBCD2FF1-7D3A-45D5-8A96-1BD80B08BFBF}" type="presOf" srcId="{A2F92830-239F-43C1-AD9B-25184F0B2551}" destId="{4DB6E678-ED38-4ADB-A686-421916E07FB8}" srcOrd="0" destOrd="4" presId="urn:microsoft.com/office/officeart/2005/8/layout/chevron2"/>
    <dgm:cxn modelId="{C6FDB540-5D9C-44B0-84F8-8E8A4CF830F0}" srcId="{6595F549-074F-4C3D-AC87-8688F07DE451}" destId="{7CCB772E-11AC-4028-A719-913DF52CC8BB}" srcOrd="0" destOrd="0" parTransId="{99060708-83C8-4B38-B079-DC48BC5F832B}" sibTransId="{0203671D-B672-4466-8A5A-EA6F76AA717F}"/>
    <dgm:cxn modelId="{B38C6C2E-8D7A-4D75-B8AD-9A81C9EF1CA0}" type="presOf" srcId="{300A8565-599B-49ED-B713-E4D3DAEF5AAE}" destId="{4DB6E678-ED38-4ADB-A686-421916E07FB8}" srcOrd="0" destOrd="3" presId="urn:microsoft.com/office/officeart/2005/8/layout/chevron2"/>
    <dgm:cxn modelId="{8674A067-97B3-4E7D-8058-575262DAFF89}" type="presOf" srcId="{6595F549-074F-4C3D-AC87-8688F07DE451}" destId="{4DB6E678-ED38-4ADB-A686-421916E07FB8}" srcOrd="0" destOrd="1" presId="urn:microsoft.com/office/officeart/2005/8/layout/chevron2"/>
    <dgm:cxn modelId="{8B4B4603-845F-4BAE-B430-B9A06E7933D6}" srcId="{57914E62-3542-42AE-8491-F20712C58B32}" destId="{6595F549-074F-4C3D-AC87-8688F07DE451}" srcOrd="1" destOrd="0" parTransId="{CF953424-525A-4EEE-A253-CF6AB5A8F067}" sibTransId="{06D0CF78-1B0C-42B9-908A-12C045D54A26}"/>
    <dgm:cxn modelId="{6AE4E9BA-5E19-4632-B080-01C73D27A7AC}" type="presParOf" srcId="{CBCA225E-A2B4-4E2C-A8D2-109C67FA6CA5}" destId="{CBB32324-8388-417A-9081-58D8C2EFA363}" srcOrd="0" destOrd="0" presId="urn:microsoft.com/office/officeart/2005/8/layout/chevron2"/>
    <dgm:cxn modelId="{6A80806F-94AA-4105-BDCA-40B658F9D426}" type="presParOf" srcId="{CBB32324-8388-417A-9081-58D8C2EFA363}" destId="{7357D254-945C-48F8-AC8A-D7199E9BDC51}" srcOrd="0" destOrd="0" presId="urn:microsoft.com/office/officeart/2005/8/layout/chevron2"/>
    <dgm:cxn modelId="{987C25BC-87A9-41E0-BE6C-F4B017414126}" type="presParOf" srcId="{CBB32324-8388-417A-9081-58D8C2EFA363}" destId="{4DB6E678-ED38-4ADB-A686-421916E07FB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48DB17-A216-45B9-A81C-54C9165BEDC7}" type="doc">
      <dgm:prSet loTypeId="urn:microsoft.com/office/officeart/2005/8/layout/hList7#1" loCatId="relationship" qsTypeId="urn:microsoft.com/office/officeart/2005/8/quickstyle/simple1#2" qsCatId="simple" csTypeId="urn:microsoft.com/office/officeart/2005/8/colors/accent1_2#2" csCatId="accent1" phldr="1"/>
      <dgm:spPr/>
    </dgm:pt>
    <dgm:pt modelId="{59E8AD56-9548-4852-89E6-BDBCC27FC52E}">
      <dgm:prSet phldrT="[Text]"/>
      <dgm:spPr>
        <a:solidFill>
          <a:srgbClr val="003300"/>
        </a:solidFill>
      </dgm:spPr>
      <dgm:t>
        <a:bodyPr/>
        <a:lstStyle/>
        <a:p>
          <a:endParaRPr lang="en-US" dirty="0" smtClean="0"/>
        </a:p>
        <a:p>
          <a:r>
            <a:rPr lang="el-GR" dirty="0" smtClean="0">
              <a:effectLst>
                <a:outerShdw blurRad="38100" dist="38100" dir="2700000" algn="tl">
                  <a:srgbClr val="000000">
                    <a:alpha val="43137"/>
                  </a:srgbClr>
                </a:outerShdw>
              </a:effectLst>
              <a:latin typeface="Arial Narrow" pitchFamily="34" charset="0"/>
            </a:rPr>
            <a:t>Ελάχιστες απαιτήσεις  </a:t>
          </a:r>
        </a:p>
        <a:p>
          <a:r>
            <a:rPr lang="el-GR" dirty="0" smtClean="0">
              <a:effectLst>
                <a:outerShdw blurRad="38100" dist="38100" dir="2700000" algn="tl">
                  <a:srgbClr val="000000">
                    <a:alpha val="43137"/>
                  </a:srgbClr>
                </a:outerShdw>
              </a:effectLst>
              <a:latin typeface="Arial Narrow" pitchFamily="34" charset="0"/>
            </a:rPr>
            <a:t>Νέα κτίρια </a:t>
          </a:r>
          <a:r>
            <a:rPr lang="el-GR" dirty="0" smtClean="0"/>
            <a:t>	</a:t>
          </a:r>
          <a:endParaRPr lang="el-GR" dirty="0"/>
        </a:p>
      </dgm:t>
    </dgm:pt>
    <dgm:pt modelId="{DD9300D8-DC44-4169-8F02-8E603CADC33D}" type="parTrans" cxnId="{C48AB4A1-51E4-4F02-98DF-CF044DD99990}">
      <dgm:prSet/>
      <dgm:spPr/>
      <dgm:t>
        <a:bodyPr/>
        <a:lstStyle/>
        <a:p>
          <a:endParaRPr lang="el-GR"/>
        </a:p>
      </dgm:t>
    </dgm:pt>
    <dgm:pt modelId="{8EE0B07B-42BC-48AD-B88A-8FACCF187BEF}" type="sibTrans" cxnId="{C48AB4A1-51E4-4F02-98DF-CF044DD99990}">
      <dgm:prSet/>
      <dgm:spPr/>
      <dgm:t>
        <a:bodyPr/>
        <a:lstStyle/>
        <a:p>
          <a:endParaRPr lang="el-GR"/>
        </a:p>
      </dgm:t>
    </dgm:pt>
    <dgm:pt modelId="{1FC83C8D-F5E3-4EDE-8D28-E2D5EAF4C4F7}">
      <dgm:prSet phldrT="[Text]"/>
      <dgm:spPr>
        <a:solidFill>
          <a:srgbClr val="336600"/>
        </a:solidFill>
      </dgm:spPr>
      <dgm:t>
        <a:bodyPr/>
        <a:lstStyle/>
        <a:p>
          <a:r>
            <a:rPr lang="el-GR" dirty="0" smtClean="0">
              <a:effectLst>
                <a:outerShdw blurRad="38100" dist="38100" dir="2700000" algn="tl">
                  <a:srgbClr val="000000">
                    <a:alpha val="43137"/>
                  </a:srgbClr>
                </a:outerShdw>
              </a:effectLst>
              <a:latin typeface="Arial Narrow" pitchFamily="34" charset="0"/>
            </a:rPr>
            <a:t>Επιθεωρήσεις Νέα και υφιστάμενα κτίρια</a:t>
          </a:r>
          <a:endParaRPr lang="el-GR" dirty="0">
            <a:effectLst>
              <a:outerShdw blurRad="38100" dist="38100" dir="2700000" algn="tl">
                <a:srgbClr val="000000">
                  <a:alpha val="43137"/>
                </a:srgbClr>
              </a:outerShdw>
            </a:effectLst>
            <a:latin typeface="Arial Narrow" pitchFamily="34" charset="0"/>
          </a:endParaRPr>
        </a:p>
      </dgm:t>
    </dgm:pt>
    <dgm:pt modelId="{01F04339-1AA5-4F40-9AF7-78D961D38286}" type="parTrans" cxnId="{6D725DC2-A705-4FB4-93AD-8579E32DC67E}">
      <dgm:prSet/>
      <dgm:spPr/>
      <dgm:t>
        <a:bodyPr/>
        <a:lstStyle/>
        <a:p>
          <a:endParaRPr lang="el-GR"/>
        </a:p>
      </dgm:t>
    </dgm:pt>
    <dgm:pt modelId="{81673C26-4ADF-421F-8238-A11125ABE487}" type="sibTrans" cxnId="{6D725DC2-A705-4FB4-93AD-8579E32DC67E}">
      <dgm:prSet/>
      <dgm:spPr/>
      <dgm:t>
        <a:bodyPr/>
        <a:lstStyle/>
        <a:p>
          <a:endParaRPr lang="el-GR"/>
        </a:p>
      </dgm:t>
    </dgm:pt>
    <dgm:pt modelId="{1089448E-8B81-4D36-8308-2AE7D7AF6460}">
      <dgm:prSet phldrT="[Text]"/>
      <dgm:spPr>
        <a:solidFill>
          <a:srgbClr val="669900"/>
        </a:solidFill>
      </dgm:spPr>
      <dgm:t>
        <a:bodyPr/>
        <a:lstStyle/>
        <a:p>
          <a:r>
            <a:rPr lang="el-GR" dirty="0" smtClean="0">
              <a:effectLst>
                <a:outerShdw blurRad="38100" dist="38100" dir="2700000" algn="tl">
                  <a:srgbClr val="000000">
                    <a:alpha val="43137"/>
                  </a:srgbClr>
                </a:outerShdw>
              </a:effectLst>
              <a:latin typeface="Arial Narrow" pitchFamily="34" charset="0"/>
            </a:rPr>
            <a:t>Επιθεωρήσεις εγκαταστάσεων θέρμανσης &amp; κλιματισμού </a:t>
          </a:r>
          <a:endParaRPr lang="el-GR" dirty="0">
            <a:effectLst>
              <a:outerShdw blurRad="38100" dist="38100" dir="2700000" algn="tl">
                <a:srgbClr val="000000">
                  <a:alpha val="43137"/>
                </a:srgbClr>
              </a:outerShdw>
            </a:effectLst>
            <a:latin typeface="Arial Narrow" pitchFamily="34" charset="0"/>
          </a:endParaRPr>
        </a:p>
      </dgm:t>
    </dgm:pt>
    <dgm:pt modelId="{6B8EDA16-459E-4CB2-AA83-730A99C0DB56}" type="parTrans" cxnId="{137B18DC-F334-49CA-8DB9-4BA97A458B30}">
      <dgm:prSet/>
      <dgm:spPr/>
      <dgm:t>
        <a:bodyPr/>
        <a:lstStyle/>
        <a:p>
          <a:endParaRPr lang="el-GR"/>
        </a:p>
      </dgm:t>
    </dgm:pt>
    <dgm:pt modelId="{2D8AAA16-057D-405E-86D1-5D2D15C4AD32}" type="sibTrans" cxnId="{137B18DC-F334-49CA-8DB9-4BA97A458B30}">
      <dgm:prSet/>
      <dgm:spPr/>
      <dgm:t>
        <a:bodyPr/>
        <a:lstStyle/>
        <a:p>
          <a:endParaRPr lang="el-GR"/>
        </a:p>
      </dgm:t>
    </dgm:pt>
    <dgm:pt modelId="{9ECC2198-AE79-4439-A34A-DF8779C50747}" type="pres">
      <dgm:prSet presAssocID="{9F48DB17-A216-45B9-A81C-54C9165BEDC7}" presName="Name0" presStyleCnt="0">
        <dgm:presLayoutVars>
          <dgm:dir/>
          <dgm:resizeHandles val="exact"/>
        </dgm:presLayoutVars>
      </dgm:prSet>
      <dgm:spPr/>
    </dgm:pt>
    <dgm:pt modelId="{1EA1B1CC-7D81-44AF-8733-C4B48184A2BD}" type="pres">
      <dgm:prSet presAssocID="{9F48DB17-A216-45B9-A81C-54C9165BEDC7}" presName="fgShape" presStyleLbl="fgShp" presStyleIdx="0" presStyleCnt="1"/>
      <dgm:spPr/>
    </dgm:pt>
    <dgm:pt modelId="{AEA2E247-FC35-4A7B-8279-183A1D69242D}" type="pres">
      <dgm:prSet presAssocID="{9F48DB17-A216-45B9-A81C-54C9165BEDC7}" presName="linComp" presStyleCnt="0"/>
      <dgm:spPr/>
    </dgm:pt>
    <dgm:pt modelId="{C9559AC4-FA6F-4ADC-BE15-4FB504CE6A77}" type="pres">
      <dgm:prSet presAssocID="{59E8AD56-9548-4852-89E6-BDBCC27FC52E}" presName="compNode" presStyleCnt="0"/>
      <dgm:spPr/>
    </dgm:pt>
    <dgm:pt modelId="{EAB80037-63FD-4284-810F-F49ACBFEF359}" type="pres">
      <dgm:prSet presAssocID="{59E8AD56-9548-4852-89E6-BDBCC27FC52E}" presName="bkgdShape" presStyleLbl="node1" presStyleIdx="0" presStyleCnt="3"/>
      <dgm:spPr/>
      <dgm:t>
        <a:bodyPr/>
        <a:lstStyle/>
        <a:p>
          <a:endParaRPr lang="el-GR"/>
        </a:p>
      </dgm:t>
    </dgm:pt>
    <dgm:pt modelId="{291330CB-3D08-475C-9449-7733D9973797}" type="pres">
      <dgm:prSet presAssocID="{59E8AD56-9548-4852-89E6-BDBCC27FC52E}" presName="nodeTx" presStyleLbl="node1" presStyleIdx="0" presStyleCnt="3">
        <dgm:presLayoutVars>
          <dgm:bulletEnabled val="1"/>
        </dgm:presLayoutVars>
      </dgm:prSet>
      <dgm:spPr/>
      <dgm:t>
        <a:bodyPr/>
        <a:lstStyle/>
        <a:p>
          <a:endParaRPr lang="el-GR"/>
        </a:p>
      </dgm:t>
    </dgm:pt>
    <dgm:pt modelId="{166AFA92-1E3E-4E8F-ACF5-A971A4A87E00}" type="pres">
      <dgm:prSet presAssocID="{59E8AD56-9548-4852-89E6-BDBCC27FC52E}" presName="invisiNode" presStyleLbl="node1" presStyleIdx="0" presStyleCnt="3"/>
      <dgm:spPr/>
    </dgm:pt>
    <dgm:pt modelId="{C8633AD3-7CEB-40C6-8D1F-9B69876EC5AE}" type="pres">
      <dgm:prSet presAssocID="{59E8AD56-9548-4852-89E6-BDBCC27FC52E}" presName="imagNode" presStyleLbl="fgImgPlace1" presStyleIdx="0" presStyleCnt="3"/>
      <dgm:spPr>
        <a:blipFill>
          <a:blip xmlns:r="http://schemas.openxmlformats.org/officeDocument/2006/relationships" r:embed="rId1" cstate="print">
            <a:extLst/>
          </a:blip>
          <a:srcRect/>
          <a:stretch>
            <a:fillRect l="-25000" r="-25000"/>
          </a:stretch>
        </a:blipFill>
      </dgm:spPr>
    </dgm:pt>
    <dgm:pt modelId="{8D79F6DB-4115-40BD-8A14-F64478B86DBA}" type="pres">
      <dgm:prSet presAssocID="{8EE0B07B-42BC-48AD-B88A-8FACCF187BEF}" presName="sibTrans" presStyleLbl="sibTrans2D1" presStyleIdx="0" presStyleCnt="0"/>
      <dgm:spPr/>
      <dgm:t>
        <a:bodyPr/>
        <a:lstStyle/>
        <a:p>
          <a:endParaRPr lang="el-GR"/>
        </a:p>
      </dgm:t>
    </dgm:pt>
    <dgm:pt modelId="{42FFDD2C-41B9-4076-A160-209469C74397}" type="pres">
      <dgm:prSet presAssocID="{1FC83C8D-F5E3-4EDE-8D28-E2D5EAF4C4F7}" presName="compNode" presStyleCnt="0"/>
      <dgm:spPr/>
    </dgm:pt>
    <dgm:pt modelId="{561D877D-6852-40F5-A34F-DAFFE55ADAE6}" type="pres">
      <dgm:prSet presAssocID="{1FC83C8D-F5E3-4EDE-8D28-E2D5EAF4C4F7}" presName="bkgdShape" presStyleLbl="node1" presStyleIdx="1" presStyleCnt="3"/>
      <dgm:spPr/>
      <dgm:t>
        <a:bodyPr/>
        <a:lstStyle/>
        <a:p>
          <a:endParaRPr lang="el-GR"/>
        </a:p>
      </dgm:t>
    </dgm:pt>
    <dgm:pt modelId="{9BFADEF9-770E-4139-8A22-BF3667DADF2D}" type="pres">
      <dgm:prSet presAssocID="{1FC83C8D-F5E3-4EDE-8D28-E2D5EAF4C4F7}" presName="nodeTx" presStyleLbl="node1" presStyleIdx="1" presStyleCnt="3">
        <dgm:presLayoutVars>
          <dgm:bulletEnabled val="1"/>
        </dgm:presLayoutVars>
      </dgm:prSet>
      <dgm:spPr/>
      <dgm:t>
        <a:bodyPr/>
        <a:lstStyle/>
        <a:p>
          <a:endParaRPr lang="el-GR"/>
        </a:p>
      </dgm:t>
    </dgm:pt>
    <dgm:pt modelId="{A72D8D9B-39AC-41AB-8468-59ABFF900E2A}" type="pres">
      <dgm:prSet presAssocID="{1FC83C8D-F5E3-4EDE-8D28-E2D5EAF4C4F7}" presName="invisiNode" presStyleLbl="node1" presStyleIdx="1" presStyleCnt="3"/>
      <dgm:spPr/>
    </dgm:pt>
    <dgm:pt modelId="{7934DF34-56DE-4022-AEE0-D3BAA43EEF18}" type="pres">
      <dgm:prSet presAssocID="{1FC83C8D-F5E3-4EDE-8D28-E2D5EAF4C4F7}" presName="imagNode" presStyleLbl="fgImgPlace1" presStyleIdx="1" presStyleCnt="3"/>
      <dgm:spPr>
        <a:blipFill>
          <a:blip xmlns:r="http://schemas.openxmlformats.org/officeDocument/2006/relationships" r:embed="rId2">
            <a:extLst/>
          </a:blip>
          <a:srcRect/>
          <a:stretch>
            <a:fillRect l="-4000" r="-4000"/>
          </a:stretch>
        </a:blipFill>
      </dgm:spPr>
    </dgm:pt>
    <dgm:pt modelId="{0F145DD1-7181-4FDE-9367-61CE94960409}" type="pres">
      <dgm:prSet presAssocID="{81673C26-4ADF-421F-8238-A11125ABE487}" presName="sibTrans" presStyleLbl="sibTrans2D1" presStyleIdx="0" presStyleCnt="0"/>
      <dgm:spPr/>
      <dgm:t>
        <a:bodyPr/>
        <a:lstStyle/>
        <a:p>
          <a:endParaRPr lang="el-GR"/>
        </a:p>
      </dgm:t>
    </dgm:pt>
    <dgm:pt modelId="{865F7FD8-6C64-4375-9F4D-73412FCE1F53}" type="pres">
      <dgm:prSet presAssocID="{1089448E-8B81-4D36-8308-2AE7D7AF6460}" presName="compNode" presStyleCnt="0"/>
      <dgm:spPr/>
    </dgm:pt>
    <dgm:pt modelId="{5B0D8294-DC7F-45EC-AEF2-EFC514FE4F46}" type="pres">
      <dgm:prSet presAssocID="{1089448E-8B81-4D36-8308-2AE7D7AF6460}" presName="bkgdShape" presStyleLbl="node1" presStyleIdx="2" presStyleCnt="3"/>
      <dgm:spPr/>
      <dgm:t>
        <a:bodyPr/>
        <a:lstStyle/>
        <a:p>
          <a:endParaRPr lang="el-GR"/>
        </a:p>
      </dgm:t>
    </dgm:pt>
    <dgm:pt modelId="{FEB166F6-4D2B-4665-BB7C-92B7236A3332}" type="pres">
      <dgm:prSet presAssocID="{1089448E-8B81-4D36-8308-2AE7D7AF6460}" presName="nodeTx" presStyleLbl="node1" presStyleIdx="2" presStyleCnt="3">
        <dgm:presLayoutVars>
          <dgm:bulletEnabled val="1"/>
        </dgm:presLayoutVars>
      </dgm:prSet>
      <dgm:spPr/>
      <dgm:t>
        <a:bodyPr/>
        <a:lstStyle/>
        <a:p>
          <a:endParaRPr lang="el-GR"/>
        </a:p>
      </dgm:t>
    </dgm:pt>
    <dgm:pt modelId="{821CDA83-70E5-4DF7-A695-E8608CF57989}" type="pres">
      <dgm:prSet presAssocID="{1089448E-8B81-4D36-8308-2AE7D7AF6460}" presName="invisiNode" presStyleLbl="node1" presStyleIdx="2" presStyleCnt="3"/>
      <dgm:spPr/>
    </dgm:pt>
    <dgm:pt modelId="{8F5081D8-94B3-4439-A146-E205941C2DEC}" type="pres">
      <dgm:prSet presAssocID="{1089448E-8B81-4D36-8308-2AE7D7AF6460}" presName="imagNode" presStyleLbl="fgImgPlace1" presStyleIdx="2" presStyleCnt="3"/>
      <dgm:spPr>
        <a:blipFill>
          <a:blip xmlns:r="http://schemas.openxmlformats.org/officeDocument/2006/relationships" r:embed="rId3">
            <a:extLst/>
          </a:blip>
          <a:srcRect/>
          <a:stretch>
            <a:fillRect l="-17000" r="-17000"/>
          </a:stretch>
        </a:blipFill>
      </dgm:spPr>
    </dgm:pt>
  </dgm:ptLst>
  <dgm:cxnLst>
    <dgm:cxn modelId="{FFA13C38-44D9-431A-8896-33AE4F8BD594}" type="presOf" srcId="{1FC83C8D-F5E3-4EDE-8D28-E2D5EAF4C4F7}" destId="{561D877D-6852-40F5-A34F-DAFFE55ADAE6}" srcOrd="0" destOrd="0" presId="urn:microsoft.com/office/officeart/2005/8/layout/hList7#1"/>
    <dgm:cxn modelId="{CF323EF9-015A-4BE1-AC09-A9C2E858102C}" type="presOf" srcId="{1089448E-8B81-4D36-8308-2AE7D7AF6460}" destId="{FEB166F6-4D2B-4665-BB7C-92B7236A3332}" srcOrd="1" destOrd="0" presId="urn:microsoft.com/office/officeart/2005/8/layout/hList7#1"/>
    <dgm:cxn modelId="{FCFFB4F7-D28C-40C1-9B62-2F2A0ACE71CF}" type="presOf" srcId="{81673C26-4ADF-421F-8238-A11125ABE487}" destId="{0F145DD1-7181-4FDE-9367-61CE94960409}" srcOrd="0" destOrd="0" presId="urn:microsoft.com/office/officeart/2005/8/layout/hList7#1"/>
    <dgm:cxn modelId="{059CCD8A-CED2-4072-BB9E-18D1EB559DEF}" type="presOf" srcId="{59E8AD56-9548-4852-89E6-BDBCC27FC52E}" destId="{291330CB-3D08-475C-9449-7733D9973797}" srcOrd="1" destOrd="0" presId="urn:microsoft.com/office/officeart/2005/8/layout/hList7#1"/>
    <dgm:cxn modelId="{6D725DC2-A705-4FB4-93AD-8579E32DC67E}" srcId="{9F48DB17-A216-45B9-A81C-54C9165BEDC7}" destId="{1FC83C8D-F5E3-4EDE-8D28-E2D5EAF4C4F7}" srcOrd="1" destOrd="0" parTransId="{01F04339-1AA5-4F40-9AF7-78D961D38286}" sibTransId="{81673C26-4ADF-421F-8238-A11125ABE487}"/>
    <dgm:cxn modelId="{0F45DEB6-5688-4BE4-B8D0-7B9AD3D28850}" type="presOf" srcId="{59E8AD56-9548-4852-89E6-BDBCC27FC52E}" destId="{EAB80037-63FD-4284-810F-F49ACBFEF359}" srcOrd="0" destOrd="0" presId="urn:microsoft.com/office/officeart/2005/8/layout/hList7#1"/>
    <dgm:cxn modelId="{96854F7C-8119-47EA-8B1C-4BD45B1195BB}" type="presOf" srcId="{9F48DB17-A216-45B9-A81C-54C9165BEDC7}" destId="{9ECC2198-AE79-4439-A34A-DF8779C50747}" srcOrd="0" destOrd="0" presId="urn:microsoft.com/office/officeart/2005/8/layout/hList7#1"/>
    <dgm:cxn modelId="{C48AB4A1-51E4-4F02-98DF-CF044DD99990}" srcId="{9F48DB17-A216-45B9-A81C-54C9165BEDC7}" destId="{59E8AD56-9548-4852-89E6-BDBCC27FC52E}" srcOrd="0" destOrd="0" parTransId="{DD9300D8-DC44-4169-8F02-8E603CADC33D}" sibTransId="{8EE0B07B-42BC-48AD-B88A-8FACCF187BEF}"/>
    <dgm:cxn modelId="{CBBC1B65-7549-4234-8946-B4D1615FCBEE}" type="presOf" srcId="{8EE0B07B-42BC-48AD-B88A-8FACCF187BEF}" destId="{8D79F6DB-4115-40BD-8A14-F64478B86DBA}" srcOrd="0" destOrd="0" presId="urn:microsoft.com/office/officeart/2005/8/layout/hList7#1"/>
    <dgm:cxn modelId="{E3148CA1-3198-466F-85FF-6A82C8553786}" type="presOf" srcId="{1089448E-8B81-4D36-8308-2AE7D7AF6460}" destId="{5B0D8294-DC7F-45EC-AEF2-EFC514FE4F46}" srcOrd="0" destOrd="0" presId="urn:microsoft.com/office/officeart/2005/8/layout/hList7#1"/>
    <dgm:cxn modelId="{137B18DC-F334-49CA-8DB9-4BA97A458B30}" srcId="{9F48DB17-A216-45B9-A81C-54C9165BEDC7}" destId="{1089448E-8B81-4D36-8308-2AE7D7AF6460}" srcOrd="2" destOrd="0" parTransId="{6B8EDA16-459E-4CB2-AA83-730A99C0DB56}" sibTransId="{2D8AAA16-057D-405E-86D1-5D2D15C4AD32}"/>
    <dgm:cxn modelId="{47A89FFE-A0D7-4BAD-BFA2-379FA98BA22A}" type="presOf" srcId="{1FC83C8D-F5E3-4EDE-8D28-E2D5EAF4C4F7}" destId="{9BFADEF9-770E-4139-8A22-BF3667DADF2D}" srcOrd="1" destOrd="0" presId="urn:microsoft.com/office/officeart/2005/8/layout/hList7#1"/>
    <dgm:cxn modelId="{1F2C8C58-CE8C-42B5-8CF8-75499CF6D350}" type="presParOf" srcId="{9ECC2198-AE79-4439-A34A-DF8779C50747}" destId="{1EA1B1CC-7D81-44AF-8733-C4B48184A2BD}" srcOrd="0" destOrd="0" presId="urn:microsoft.com/office/officeart/2005/8/layout/hList7#1"/>
    <dgm:cxn modelId="{2299EF24-35F8-431A-AE48-BC2090977447}" type="presParOf" srcId="{9ECC2198-AE79-4439-A34A-DF8779C50747}" destId="{AEA2E247-FC35-4A7B-8279-183A1D69242D}" srcOrd="1" destOrd="0" presId="urn:microsoft.com/office/officeart/2005/8/layout/hList7#1"/>
    <dgm:cxn modelId="{82DD4997-6C46-4C57-899A-0AFBCCB3CE2D}" type="presParOf" srcId="{AEA2E247-FC35-4A7B-8279-183A1D69242D}" destId="{C9559AC4-FA6F-4ADC-BE15-4FB504CE6A77}" srcOrd="0" destOrd="0" presId="urn:microsoft.com/office/officeart/2005/8/layout/hList7#1"/>
    <dgm:cxn modelId="{30DDF084-D445-409E-AB07-50744430EF85}" type="presParOf" srcId="{C9559AC4-FA6F-4ADC-BE15-4FB504CE6A77}" destId="{EAB80037-63FD-4284-810F-F49ACBFEF359}" srcOrd="0" destOrd="0" presId="urn:microsoft.com/office/officeart/2005/8/layout/hList7#1"/>
    <dgm:cxn modelId="{5E9ADB62-DFE9-4A51-81BC-A4F3CD9EA0AA}" type="presParOf" srcId="{C9559AC4-FA6F-4ADC-BE15-4FB504CE6A77}" destId="{291330CB-3D08-475C-9449-7733D9973797}" srcOrd="1" destOrd="0" presId="urn:microsoft.com/office/officeart/2005/8/layout/hList7#1"/>
    <dgm:cxn modelId="{F636C4E6-D8E3-41DF-AF89-425147DEEBEA}" type="presParOf" srcId="{C9559AC4-FA6F-4ADC-BE15-4FB504CE6A77}" destId="{166AFA92-1E3E-4E8F-ACF5-A971A4A87E00}" srcOrd="2" destOrd="0" presId="urn:microsoft.com/office/officeart/2005/8/layout/hList7#1"/>
    <dgm:cxn modelId="{27FC8021-FB3C-4783-8748-8B233BB10462}" type="presParOf" srcId="{C9559AC4-FA6F-4ADC-BE15-4FB504CE6A77}" destId="{C8633AD3-7CEB-40C6-8D1F-9B69876EC5AE}" srcOrd="3" destOrd="0" presId="urn:microsoft.com/office/officeart/2005/8/layout/hList7#1"/>
    <dgm:cxn modelId="{EAEB1EE1-C835-47B6-B9CA-D77C6AAB2493}" type="presParOf" srcId="{AEA2E247-FC35-4A7B-8279-183A1D69242D}" destId="{8D79F6DB-4115-40BD-8A14-F64478B86DBA}" srcOrd="1" destOrd="0" presId="urn:microsoft.com/office/officeart/2005/8/layout/hList7#1"/>
    <dgm:cxn modelId="{68814348-4DBF-47C0-9573-BCFF2E18813D}" type="presParOf" srcId="{AEA2E247-FC35-4A7B-8279-183A1D69242D}" destId="{42FFDD2C-41B9-4076-A160-209469C74397}" srcOrd="2" destOrd="0" presId="urn:microsoft.com/office/officeart/2005/8/layout/hList7#1"/>
    <dgm:cxn modelId="{D41FE835-C82C-4645-885C-D8E03251F5ED}" type="presParOf" srcId="{42FFDD2C-41B9-4076-A160-209469C74397}" destId="{561D877D-6852-40F5-A34F-DAFFE55ADAE6}" srcOrd="0" destOrd="0" presId="urn:microsoft.com/office/officeart/2005/8/layout/hList7#1"/>
    <dgm:cxn modelId="{61EAE623-5874-4565-BE84-A9DE1752B4AB}" type="presParOf" srcId="{42FFDD2C-41B9-4076-A160-209469C74397}" destId="{9BFADEF9-770E-4139-8A22-BF3667DADF2D}" srcOrd="1" destOrd="0" presId="urn:microsoft.com/office/officeart/2005/8/layout/hList7#1"/>
    <dgm:cxn modelId="{82474748-C025-4862-AFC5-DB57A260F5AF}" type="presParOf" srcId="{42FFDD2C-41B9-4076-A160-209469C74397}" destId="{A72D8D9B-39AC-41AB-8468-59ABFF900E2A}" srcOrd="2" destOrd="0" presId="urn:microsoft.com/office/officeart/2005/8/layout/hList7#1"/>
    <dgm:cxn modelId="{93D3632C-520B-46A9-AC4A-F7901E940617}" type="presParOf" srcId="{42FFDD2C-41B9-4076-A160-209469C74397}" destId="{7934DF34-56DE-4022-AEE0-D3BAA43EEF18}" srcOrd="3" destOrd="0" presId="urn:microsoft.com/office/officeart/2005/8/layout/hList7#1"/>
    <dgm:cxn modelId="{30F6EFAF-0FF6-48F7-8B53-01613B4AB1A3}" type="presParOf" srcId="{AEA2E247-FC35-4A7B-8279-183A1D69242D}" destId="{0F145DD1-7181-4FDE-9367-61CE94960409}" srcOrd="3" destOrd="0" presId="urn:microsoft.com/office/officeart/2005/8/layout/hList7#1"/>
    <dgm:cxn modelId="{F7F9B0AE-44DF-4374-8A59-CAFF7D5439D3}" type="presParOf" srcId="{AEA2E247-FC35-4A7B-8279-183A1D69242D}" destId="{865F7FD8-6C64-4375-9F4D-73412FCE1F53}" srcOrd="4" destOrd="0" presId="urn:microsoft.com/office/officeart/2005/8/layout/hList7#1"/>
    <dgm:cxn modelId="{4752B377-BBD4-42C9-B7B9-77DDC2E3DFC5}" type="presParOf" srcId="{865F7FD8-6C64-4375-9F4D-73412FCE1F53}" destId="{5B0D8294-DC7F-45EC-AEF2-EFC514FE4F46}" srcOrd="0" destOrd="0" presId="urn:microsoft.com/office/officeart/2005/8/layout/hList7#1"/>
    <dgm:cxn modelId="{AC550332-12E2-4348-9E67-5773ACB204CE}" type="presParOf" srcId="{865F7FD8-6C64-4375-9F4D-73412FCE1F53}" destId="{FEB166F6-4D2B-4665-BB7C-92B7236A3332}" srcOrd="1" destOrd="0" presId="urn:microsoft.com/office/officeart/2005/8/layout/hList7#1"/>
    <dgm:cxn modelId="{16C8B212-1DD5-4D87-A572-9E0B8D9BC7ED}" type="presParOf" srcId="{865F7FD8-6C64-4375-9F4D-73412FCE1F53}" destId="{821CDA83-70E5-4DF7-A695-E8608CF57989}" srcOrd="2" destOrd="0" presId="urn:microsoft.com/office/officeart/2005/8/layout/hList7#1"/>
    <dgm:cxn modelId="{FB1360F4-624E-4339-8FB7-63050734DD99}" type="presParOf" srcId="{865F7FD8-6C64-4375-9F4D-73412FCE1F53}" destId="{8F5081D8-94B3-4439-A146-E205941C2DEC}" srcOrd="3" destOrd="0" presId="urn:microsoft.com/office/officeart/2005/8/layout/hList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A20B2C-22B5-4524-90AE-FBF145CD11C3}" type="doc">
      <dgm:prSet loTypeId="urn:microsoft.com/office/officeart/2005/8/layout/radial4" loCatId="relationship" qsTypeId="urn:microsoft.com/office/officeart/2005/8/quickstyle/simple1" qsCatId="simple" csTypeId="urn:microsoft.com/office/officeart/2005/8/colors/accent0_3" csCatId="mainScheme" phldr="1"/>
      <dgm:spPr/>
      <dgm:t>
        <a:bodyPr/>
        <a:lstStyle/>
        <a:p>
          <a:endParaRPr lang="el-GR"/>
        </a:p>
      </dgm:t>
    </dgm:pt>
    <dgm:pt modelId="{3E29D506-D00C-4B4F-82F2-C89CA72BFDE2}">
      <dgm:prSet phldrT="[Text]" custT="1"/>
      <dgm:spPr>
        <a:ln>
          <a:solidFill>
            <a:schemeClr val="tx1"/>
          </a:solidFill>
        </a:ln>
        <a:scene3d>
          <a:camera prst="orthographicFront"/>
          <a:lightRig rig="threePt" dir="t"/>
        </a:scene3d>
        <a:sp3d>
          <a:bevelT/>
          <a:bevelB w="12700" h="88900"/>
        </a:sp3d>
      </dgm:spPr>
      <dgm:t>
        <a:bodyPr/>
        <a:lstStyle/>
        <a:p>
          <a:r>
            <a:rPr lang="el-GR" sz="2000" b="1" dirty="0" smtClean="0">
              <a:effectLst>
                <a:outerShdw blurRad="38100" dist="38100" dir="2700000" algn="tl">
                  <a:srgbClr val="000000">
                    <a:alpha val="43137"/>
                  </a:srgbClr>
                </a:outerShdw>
              </a:effectLst>
              <a:latin typeface="Arial Narrow" pitchFamily="34" charset="0"/>
            </a:rPr>
            <a:t>Ν.3661</a:t>
          </a:r>
          <a:r>
            <a:rPr lang="el-GR" sz="2000" b="0" dirty="0" smtClean="0">
              <a:effectLst>
                <a:outerShdw blurRad="38100" dist="38100" dir="2700000" algn="tl">
                  <a:srgbClr val="000000">
                    <a:alpha val="43137"/>
                  </a:srgbClr>
                </a:outerShdw>
              </a:effectLst>
              <a:latin typeface="Arial Narrow" pitchFamily="34" charset="0"/>
            </a:rPr>
            <a:t>/08</a:t>
          </a:r>
          <a:endParaRPr lang="el-GR" sz="2400" b="0" dirty="0">
            <a:effectLst>
              <a:outerShdw blurRad="38100" dist="38100" dir="2700000" algn="tl">
                <a:srgbClr val="000000">
                  <a:alpha val="43137"/>
                </a:srgbClr>
              </a:outerShdw>
            </a:effectLst>
            <a:latin typeface="Arial Narrow" pitchFamily="34" charset="0"/>
          </a:endParaRPr>
        </a:p>
      </dgm:t>
    </dgm:pt>
    <dgm:pt modelId="{00D9B24D-4C75-4028-ACB6-87BD88329784}" type="parTrans" cxnId="{0394212E-321E-4D93-97F3-13BA897E1B8B}">
      <dgm:prSet/>
      <dgm:spPr/>
      <dgm:t>
        <a:bodyPr/>
        <a:lstStyle/>
        <a:p>
          <a:endParaRPr lang="el-GR"/>
        </a:p>
      </dgm:t>
    </dgm:pt>
    <dgm:pt modelId="{41869030-489F-46FB-AC28-BC14839ED657}" type="sibTrans" cxnId="{0394212E-321E-4D93-97F3-13BA897E1B8B}">
      <dgm:prSet/>
      <dgm:spPr/>
      <dgm:t>
        <a:bodyPr/>
        <a:lstStyle/>
        <a:p>
          <a:endParaRPr lang="el-GR"/>
        </a:p>
      </dgm:t>
    </dgm:pt>
    <dgm:pt modelId="{E2C67D83-5B25-4E06-9EC8-8B671F72290A}">
      <dgm:prSet phldrT="[Text]" custT="1"/>
      <dgm:spPr>
        <a:solidFill>
          <a:srgbClr val="00B0F0"/>
        </a:solidFill>
        <a:ln>
          <a:solidFill>
            <a:schemeClr val="tx1"/>
          </a:solidFill>
        </a:ln>
        <a:scene3d>
          <a:camera prst="orthographicFront"/>
          <a:lightRig rig="threePt" dir="t"/>
        </a:scene3d>
        <a:sp3d>
          <a:bevelT/>
        </a:sp3d>
      </dgm:spPr>
      <dgm:t>
        <a:bodyPr/>
        <a:lstStyle/>
        <a:p>
          <a:r>
            <a:rPr lang="el-GR" sz="1800" b="1" dirty="0" smtClean="0">
              <a:latin typeface="Arial Narrow" pitchFamily="34" charset="0"/>
            </a:rPr>
            <a:t>Ν.3851</a:t>
          </a:r>
          <a:r>
            <a:rPr lang="el-GR" sz="1800" dirty="0" smtClean="0">
              <a:latin typeface="Arial Narrow" pitchFamily="34" charset="0"/>
            </a:rPr>
            <a:t>/10</a:t>
          </a:r>
          <a:endParaRPr lang="el-GR" sz="2000" dirty="0" smtClean="0">
            <a:latin typeface="Arial Narrow" pitchFamily="34" charset="0"/>
          </a:endParaRPr>
        </a:p>
        <a:p>
          <a:r>
            <a:rPr lang="el-GR" sz="1200" dirty="0" smtClean="0">
              <a:latin typeface="Arial Narrow" pitchFamily="34" charset="0"/>
            </a:rPr>
            <a:t>ΑΠΕ, Άρθρο 10</a:t>
          </a:r>
          <a:endParaRPr lang="el-GR" sz="1200" dirty="0">
            <a:latin typeface="Arial Narrow" pitchFamily="34" charset="0"/>
          </a:endParaRPr>
        </a:p>
      </dgm:t>
    </dgm:pt>
    <dgm:pt modelId="{54DBD862-4007-427D-BCF8-A7A166F48A73}" type="parTrans" cxnId="{3602F031-0848-42CA-8A15-E79541E3954D}">
      <dgm:prSet/>
      <dgm:spPr>
        <a:effectLst>
          <a:outerShdw blurRad="50800" dist="38100" dir="2700000" algn="tl" rotWithShape="0">
            <a:prstClr val="black">
              <a:alpha val="40000"/>
            </a:prstClr>
          </a:outerShdw>
        </a:effectLst>
      </dgm:spPr>
      <dgm:t>
        <a:bodyPr/>
        <a:lstStyle/>
        <a:p>
          <a:endParaRPr lang="el-GR"/>
        </a:p>
      </dgm:t>
    </dgm:pt>
    <dgm:pt modelId="{3997159A-40A5-47EE-84F5-447E7741AA6A}" type="sibTrans" cxnId="{3602F031-0848-42CA-8A15-E79541E3954D}">
      <dgm:prSet/>
      <dgm:spPr/>
      <dgm:t>
        <a:bodyPr/>
        <a:lstStyle/>
        <a:p>
          <a:endParaRPr lang="el-GR"/>
        </a:p>
      </dgm:t>
    </dgm:pt>
    <dgm:pt modelId="{2BB713A9-BD83-4B36-9975-63F5410F5E62}">
      <dgm:prSet phldrT="[Text]" custT="1"/>
      <dgm:spPr>
        <a:solidFill>
          <a:srgbClr val="00B0F0"/>
        </a:solidFill>
        <a:ln>
          <a:solidFill>
            <a:schemeClr val="tx1"/>
          </a:solidFill>
        </a:ln>
        <a:scene3d>
          <a:camera prst="orthographicFront"/>
          <a:lightRig rig="threePt" dir="t"/>
        </a:scene3d>
        <a:sp3d>
          <a:bevelT/>
        </a:sp3d>
      </dgm:spPr>
      <dgm:t>
        <a:bodyPr/>
        <a:lstStyle/>
        <a:p>
          <a:r>
            <a:rPr lang="el-GR" sz="2000" b="1" dirty="0" smtClean="0">
              <a:effectLst>
                <a:outerShdw blurRad="38100" dist="38100" dir="2700000" algn="tl">
                  <a:srgbClr val="000000">
                    <a:alpha val="43137"/>
                  </a:srgbClr>
                </a:outerShdw>
              </a:effectLst>
              <a:latin typeface="Arial Narrow" pitchFamily="34" charset="0"/>
            </a:rPr>
            <a:t>Ν.3889</a:t>
          </a:r>
          <a:r>
            <a:rPr lang="el-GR" sz="2000" dirty="0" smtClean="0">
              <a:effectLst>
                <a:outerShdw blurRad="38100" dist="38100" dir="2700000" algn="tl">
                  <a:srgbClr val="000000">
                    <a:alpha val="43137"/>
                  </a:srgbClr>
                </a:outerShdw>
              </a:effectLst>
              <a:latin typeface="Arial Narrow" pitchFamily="34" charset="0"/>
            </a:rPr>
            <a:t>/10</a:t>
          </a:r>
        </a:p>
        <a:p>
          <a:r>
            <a:rPr lang="el-GR" sz="1200" dirty="0" smtClean="0">
              <a:effectLst>
                <a:outerShdw blurRad="38100" dist="38100" dir="2700000" algn="tl">
                  <a:srgbClr val="000000">
                    <a:alpha val="43137"/>
                  </a:srgbClr>
                </a:outerShdw>
              </a:effectLst>
              <a:latin typeface="Arial Narrow" pitchFamily="34" charset="0"/>
            </a:rPr>
            <a:t>Πράσινο Ταμείο, Άρθρο 28</a:t>
          </a:r>
        </a:p>
      </dgm:t>
    </dgm:pt>
    <dgm:pt modelId="{E7F1F357-1D41-45FA-8931-2364790ACA65}" type="parTrans" cxnId="{96F4D1CB-00D1-4633-B371-C05B0690051D}">
      <dgm:prSet/>
      <dgm:spPr>
        <a:effectLst>
          <a:outerShdw blurRad="50800" dist="38100" dir="2700000" algn="tl" rotWithShape="0">
            <a:prstClr val="black">
              <a:alpha val="40000"/>
            </a:prstClr>
          </a:outerShdw>
        </a:effectLst>
      </dgm:spPr>
      <dgm:t>
        <a:bodyPr/>
        <a:lstStyle/>
        <a:p>
          <a:endParaRPr lang="el-GR"/>
        </a:p>
      </dgm:t>
    </dgm:pt>
    <dgm:pt modelId="{05A75BE7-DBA3-492A-91A4-1C17A1D59678}" type="sibTrans" cxnId="{96F4D1CB-00D1-4633-B371-C05B0690051D}">
      <dgm:prSet/>
      <dgm:spPr/>
      <dgm:t>
        <a:bodyPr/>
        <a:lstStyle/>
        <a:p>
          <a:endParaRPr lang="el-GR"/>
        </a:p>
      </dgm:t>
    </dgm:pt>
    <dgm:pt modelId="{EE16A9E5-8F05-4115-95A1-49DC66ED8D0F}">
      <dgm:prSet phldrT="[Text]" custT="1"/>
      <dgm:spPr>
        <a:solidFill>
          <a:srgbClr val="00B0F0"/>
        </a:solidFill>
        <a:ln>
          <a:solidFill>
            <a:schemeClr val="tx1"/>
          </a:solidFill>
        </a:ln>
        <a:scene3d>
          <a:camera prst="orthographicFront"/>
          <a:lightRig rig="threePt" dir="t"/>
        </a:scene3d>
        <a:sp3d>
          <a:bevelT/>
        </a:sp3d>
      </dgm:spPr>
      <dgm:t>
        <a:bodyPr/>
        <a:lstStyle/>
        <a:p>
          <a:r>
            <a:rPr lang="el-GR" sz="2000" b="1" dirty="0" smtClean="0">
              <a:effectLst>
                <a:outerShdw blurRad="38100" dist="38100" dir="2700000" algn="tl">
                  <a:srgbClr val="000000">
                    <a:alpha val="43137"/>
                  </a:srgbClr>
                </a:outerShdw>
              </a:effectLst>
              <a:latin typeface="Arial Narrow" pitchFamily="34" charset="0"/>
            </a:rPr>
            <a:t>Ν.38</a:t>
          </a:r>
          <a:r>
            <a:rPr lang="en-US" sz="2000" b="1" dirty="0" smtClean="0">
              <a:effectLst>
                <a:outerShdw blurRad="38100" dist="38100" dir="2700000" algn="tl">
                  <a:srgbClr val="000000">
                    <a:alpha val="43137"/>
                  </a:srgbClr>
                </a:outerShdw>
              </a:effectLst>
              <a:latin typeface="Arial Narrow" pitchFamily="34" charset="0"/>
            </a:rPr>
            <a:t>55</a:t>
          </a:r>
          <a:r>
            <a:rPr lang="el-GR" sz="2000" dirty="0" smtClean="0">
              <a:effectLst>
                <a:outerShdw blurRad="38100" dist="38100" dir="2700000" algn="tl">
                  <a:srgbClr val="000000">
                    <a:alpha val="43137"/>
                  </a:srgbClr>
                </a:outerShdw>
              </a:effectLst>
              <a:latin typeface="Arial Narrow" pitchFamily="34" charset="0"/>
            </a:rPr>
            <a:t>/10</a:t>
          </a:r>
        </a:p>
        <a:p>
          <a:r>
            <a:rPr lang="el-GR" sz="1100" dirty="0" smtClean="0">
              <a:effectLst>
                <a:outerShdw blurRad="38100" dist="38100" dir="2700000" algn="tl">
                  <a:srgbClr val="000000">
                    <a:alpha val="43137"/>
                  </a:srgbClr>
                </a:outerShdw>
              </a:effectLst>
              <a:latin typeface="Arial Narrow" pitchFamily="34" charset="0"/>
            </a:rPr>
            <a:t>Βελτίωση Ενεργειακής Απόδοσης</a:t>
          </a:r>
          <a:r>
            <a:rPr lang="el-GR" sz="1200" dirty="0" smtClean="0">
              <a:effectLst>
                <a:outerShdw blurRad="38100" dist="38100" dir="2700000" algn="tl">
                  <a:srgbClr val="000000">
                    <a:alpha val="43137"/>
                  </a:srgbClr>
                </a:outerShdw>
              </a:effectLst>
              <a:latin typeface="Arial Narrow" pitchFamily="34" charset="0"/>
            </a:rPr>
            <a:t>, </a:t>
          </a:r>
          <a:r>
            <a:rPr lang="en-US" sz="1200" dirty="0" smtClean="0">
              <a:effectLst>
                <a:outerShdw blurRad="38100" dist="38100" dir="2700000" algn="tl">
                  <a:srgbClr val="000000">
                    <a:alpha val="43137"/>
                  </a:srgbClr>
                </a:outerShdw>
              </a:effectLst>
              <a:latin typeface="Arial Narrow" pitchFamily="34" charset="0"/>
            </a:rPr>
            <a:t>ESCO</a:t>
          </a:r>
          <a:endParaRPr lang="el-GR" sz="1200" dirty="0" smtClean="0">
            <a:effectLst>
              <a:outerShdw blurRad="38100" dist="38100" dir="2700000" algn="tl">
                <a:srgbClr val="000000">
                  <a:alpha val="43137"/>
                </a:srgbClr>
              </a:outerShdw>
            </a:effectLst>
            <a:latin typeface="Arial Narrow" pitchFamily="34" charset="0"/>
          </a:endParaRPr>
        </a:p>
      </dgm:t>
    </dgm:pt>
    <dgm:pt modelId="{46BD8F2C-7664-4B72-A5B4-E22C9E925EB5}" type="parTrans" cxnId="{F3AFB948-D069-4AB3-A147-C8A67D0A7F54}">
      <dgm:prSet/>
      <dgm:spPr>
        <a:effectLst>
          <a:outerShdw blurRad="50800" dist="38100" dir="2700000" algn="tl" rotWithShape="0">
            <a:prstClr val="black">
              <a:alpha val="40000"/>
            </a:prstClr>
          </a:outerShdw>
        </a:effectLst>
      </dgm:spPr>
      <dgm:t>
        <a:bodyPr/>
        <a:lstStyle/>
        <a:p>
          <a:endParaRPr lang="el-GR"/>
        </a:p>
      </dgm:t>
    </dgm:pt>
    <dgm:pt modelId="{B9592E0B-B915-4DA3-AF2D-59F766DCA305}" type="sibTrans" cxnId="{F3AFB948-D069-4AB3-A147-C8A67D0A7F54}">
      <dgm:prSet/>
      <dgm:spPr/>
      <dgm:t>
        <a:bodyPr/>
        <a:lstStyle/>
        <a:p>
          <a:endParaRPr lang="el-GR"/>
        </a:p>
      </dgm:t>
    </dgm:pt>
    <dgm:pt modelId="{75BBE475-54A0-452D-AA4B-619ABEBAA217}" type="pres">
      <dgm:prSet presAssocID="{06A20B2C-22B5-4524-90AE-FBF145CD11C3}" presName="cycle" presStyleCnt="0">
        <dgm:presLayoutVars>
          <dgm:chMax val="1"/>
          <dgm:dir/>
          <dgm:animLvl val="ctr"/>
          <dgm:resizeHandles val="exact"/>
        </dgm:presLayoutVars>
      </dgm:prSet>
      <dgm:spPr/>
      <dgm:t>
        <a:bodyPr/>
        <a:lstStyle/>
        <a:p>
          <a:endParaRPr lang="el-GR"/>
        </a:p>
      </dgm:t>
    </dgm:pt>
    <dgm:pt modelId="{E08A9DD6-B0BD-4850-B58A-2677654A7D07}" type="pres">
      <dgm:prSet presAssocID="{3E29D506-D00C-4B4F-82F2-C89CA72BFDE2}" presName="centerShape" presStyleLbl="node0" presStyleIdx="0" presStyleCnt="1" custScaleX="122732" custScaleY="116738" custLinFactNeighborY="357"/>
      <dgm:spPr/>
      <dgm:t>
        <a:bodyPr/>
        <a:lstStyle/>
        <a:p>
          <a:endParaRPr lang="el-GR"/>
        </a:p>
      </dgm:t>
    </dgm:pt>
    <dgm:pt modelId="{2A2752E2-6593-4870-8946-1E1719E25DB6}" type="pres">
      <dgm:prSet presAssocID="{54DBD862-4007-427D-BCF8-A7A166F48A73}" presName="parTrans" presStyleLbl="bgSibTrans2D1" presStyleIdx="0" presStyleCnt="3"/>
      <dgm:spPr/>
      <dgm:t>
        <a:bodyPr/>
        <a:lstStyle/>
        <a:p>
          <a:endParaRPr lang="el-GR"/>
        </a:p>
      </dgm:t>
    </dgm:pt>
    <dgm:pt modelId="{E750BEFE-E299-4313-81C4-DE49EFAA38B3}" type="pres">
      <dgm:prSet presAssocID="{E2C67D83-5B25-4E06-9EC8-8B671F72290A}" presName="node" presStyleLbl="node1" presStyleIdx="0" presStyleCnt="3">
        <dgm:presLayoutVars>
          <dgm:bulletEnabled val="1"/>
        </dgm:presLayoutVars>
      </dgm:prSet>
      <dgm:spPr/>
      <dgm:t>
        <a:bodyPr/>
        <a:lstStyle/>
        <a:p>
          <a:endParaRPr lang="el-GR"/>
        </a:p>
      </dgm:t>
    </dgm:pt>
    <dgm:pt modelId="{6BAC33C5-EC9C-4403-97BF-1F8CAE186969}" type="pres">
      <dgm:prSet presAssocID="{E7F1F357-1D41-45FA-8931-2364790ACA65}" presName="parTrans" presStyleLbl="bgSibTrans2D1" presStyleIdx="1" presStyleCnt="3"/>
      <dgm:spPr/>
      <dgm:t>
        <a:bodyPr/>
        <a:lstStyle/>
        <a:p>
          <a:endParaRPr lang="el-GR"/>
        </a:p>
      </dgm:t>
    </dgm:pt>
    <dgm:pt modelId="{BDC5BD42-12C0-4667-9070-FF3EE72A3372}" type="pres">
      <dgm:prSet presAssocID="{2BB713A9-BD83-4B36-9975-63F5410F5E62}" presName="node" presStyleLbl="node1" presStyleIdx="1" presStyleCnt="3">
        <dgm:presLayoutVars>
          <dgm:bulletEnabled val="1"/>
        </dgm:presLayoutVars>
      </dgm:prSet>
      <dgm:spPr/>
      <dgm:t>
        <a:bodyPr/>
        <a:lstStyle/>
        <a:p>
          <a:endParaRPr lang="el-GR"/>
        </a:p>
      </dgm:t>
    </dgm:pt>
    <dgm:pt modelId="{0BC07CE7-F3C8-468D-8643-C9828F830122}" type="pres">
      <dgm:prSet presAssocID="{46BD8F2C-7664-4B72-A5B4-E22C9E925EB5}" presName="parTrans" presStyleLbl="bgSibTrans2D1" presStyleIdx="2" presStyleCnt="3"/>
      <dgm:spPr/>
      <dgm:t>
        <a:bodyPr/>
        <a:lstStyle/>
        <a:p>
          <a:endParaRPr lang="el-GR"/>
        </a:p>
      </dgm:t>
    </dgm:pt>
    <dgm:pt modelId="{0BC9774B-9EE1-4A0B-9CEE-729258C0A089}" type="pres">
      <dgm:prSet presAssocID="{EE16A9E5-8F05-4115-95A1-49DC66ED8D0F}" presName="node" presStyleLbl="node1" presStyleIdx="2" presStyleCnt="3">
        <dgm:presLayoutVars>
          <dgm:bulletEnabled val="1"/>
        </dgm:presLayoutVars>
      </dgm:prSet>
      <dgm:spPr/>
      <dgm:t>
        <a:bodyPr/>
        <a:lstStyle/>
        <a:p>
          <a:endParaRPr lang="el-GR"/>
        </a:p>
      </dgm:t>
    </dgm:pt>
  </dgm:ptLst>
  <dgm:cxnLst>
    <dgm:cxn modelId="{7C5F4310-C4F9-453B-9FE8-FE609A59B11B}" type="presOf" srcId="{EE16A9E5-8F05-4115-95A1-49DC66ED8D0F}" destId="{0BC9774B-9EE1-4A0B-9CEE-729258C0A089}" srcOrd="0" destOrd="0" presId="urn:microsoft.com/office/officeart/2005/8/layout/radial4"/>
    <dgm:cxn modelId="{3602F031-0848-42CA-8A15-E79541E3954D}" srcId="{3E29D506-D00C-4B4F-82F2-C89CA72BFDE2}" destId="{E2C67D83-5B25-4E06-9EC8-8B671F72290A}" srcOrd="0" destOrd="0" parTransId="{54DBD862-4007-427D-BCF8-A7A166F48A73}" sibTransId="{3997159A-40A5-47EE-84F5-447E7741AA6A}"/>
    <dgm:cxn modelId="{F3AFB948-D069-4AB3-A147-C8A67D0A7F54}" srcId="{3E29D506-D00C-4B4F-82F2-C89CA72BFDE2}" destId="{EE16A9E5-8F05-4115-95A1-49DC66ED8D0F}" srcOrd="2" destOrd="0" parTransId="{46BD8F2C-7664-4B72-A5B4-E22C9E925EB5}" sibTransId="{B9592E0B-B915-4DA3-AF2D-59F766DCA305}"/>
    <dgm:cxn modelId="{B2AA9AF7-4B6F-4085-A8E1-B70C9136459F}" type="presOf" srcId="{06A20B2C-22B5-4524-90AE-FBF145CD11C3}" destId="{75BBE475-54A0-452D-AA4B-619ABEBAA217}" srcOrd="0" destOrd="0" presId="urn:microsoft.com/office/officeart/2005/8/layout/radial4"/>
    <dgm:cxn modelId="{3AE00A4A-4C30-4D93-82ED-C194F8900019}" type="presOf" srcId="{E7F1F357-1D41-45FA-8931-2364790ACA65}" destId="{6BAC33C5-EC9C-4403-97BF-1F8CAE186969}" srcOrd="0" destOrd="0" presId="urn:microsoft.com/office/officeart/2005/8/layout/radial4"/>
    <dgm:cxn modelId="{8FC0168D-CBB5-4D01-A6B3-DABB1A63857C}" type="presOf" srcId="{46BD8F2C-7664-4B72-A5B4-E22C9E925EB5}" destId="{0BC07CE7-F3C8-468D-8643-C9828F830122}" srcOrd="0" destOrd="0" presId="urn:microsoft.com/office/officeart/2005/8/layout/radial4"/>
    <dgm:cxn modelId="{0A579388-E6E2-4CB1-BCF1-98D07A92D3A3}" type="presOf" srcId="{54DBD862-4007-427D-BCF8-A7A166F48A73}" destId="{2A2752E2-6593-4870-8946-1E1719E25DB6}" srcOrd="0" destOrd="0" presId="urn:microsoft.com/office/officeart/2005/8/layout/radial4"/>
    <dgm:cxn modelId="{4E931CA0-1BFA-4D5D-8B6A-E1A63C636063}" type="presOf" srcId="{E2C67D83-5B25-4E06-9EC8-8B671F72290A}" destId="{E750BEFE-E299-4313-81C4-DE49EFAA38B3}" srcOrd="0" destOrd="0" presId="urn:microsoft.com/office/officeart/2005/8/layout/radial4"/>
    <dgm:cxn modelId="{D9E8A633-2075-4FF4-AF65-3FEB9EB69E7B}" type="presOf" srcId="{3E29D506-D00C-4B4F-82F2-C89CA72BFDE2}" destId="{E08A9DD6-B0BD-4850-B58A-2677654A7D07}" srcOrd="0" destOrd="0" presId="urn:microsoft.com/office/officeart/2005/8/layout/radial4"/>
    <dgm:cxn modelId="{0394212E-321E-4D93-97F3-13BA897E1B8B}" srcId="{06A20B2C-22B5-4524-90AE-FBF145CD11C3}" destId="{3E29D506-D00C-4B4F-82F2-C89CA72BFDE2}" srcOrd="0" destOrd="0" parTransId="{00D9B24D-4C75-4028-ACB6-87BD88329784}" sibTransId="{41869030-489F-46FB-AC28-BC14839ED657}"/>
    <dgm:cxn modelId="{96F4D1CB-00D1-4633-B371-C05B0690051D}" srcId="{3E29D506-D00C-4B4F-82F2-C89CA72BFDE2}" destId="{2BB713A9-BD83-4B36-9975-63F5410F5E62}" srcOrd="1" destOrd="0" parTransId="{E7F1F357-1D41-45FA-8931-2364790ACA65}" sibTransId="{05A75BE7-DBA3-492A-91A4-1C17A1D59678}"/>
    <dgm:cxn modelId="{E4C717D4-0083-46D5-9401-0C3E111BE6C9}" type="presOf" srcId="{2BB713A9-BD83-4B36-9975-63F5410F5E62}" destId="{BDC5BD42-12C0-4667-9070-FF3EE72A3372}" srcOrd="0" destOrd="0" presId="urn:microsoft.com/office/officeart/2005/8/layout/radial4"/>
    <dgm:cxn modelId="{05A26E39-9361-409E-8521-B9FECD0F2190}" type="presParOf" srcId="{75BBE475-54A0-452D-AA4B-619ABEBAA217}" destId="{E08A9DD6-B0BD-4850-B58A-2677654A7D07}" srcOrd="0" destOrd="0" presId="urn:microsoft.com/office/officeart/2005/8/layout/radial4"/>
    <dgm:cxn modelId="{5563B5A3-FB64-43FB-BEC3-B6B94D6E4FC6}" type="presParOf" srcId="{75BBE475-54A0-452D-AA4B-619ABEBAA217}" destId="{2A2752E2-6593-4870-8946-1E1719E25DB6}" srcOrd="1" destOrd="0" presId="urn:microsoft.com/office/officeart/2005/8/layout/radial4"/>
    <dgm:cxn modelId="{B88D4A43-7B4D-407D-9FDB-AEE0207E7772}" type="presParOf" srcId="{75BBE475-54A0-452D-AA4B-619ABEBAA217}" destId="{E750BEFE-E299-4313-81C4-DE49EFAA38B3}" srcOrd="2" destOrd="0" presId="urn:microsoft.com/office/officeart/2005/8/layout/radial4"/>
    <dgm:cxn modelId="{58E341B8-BC76-44B4-9ED6-83CB60721006}" type="presParOf" srcId="{75BBE475-54A0-452D-AA4B-619ABEBAA217}" destId="{6BAC33C5-EC9C-4403-97BF-1F8CAE186969}" srcOrd="3" destOrd="0" presId="urn:microsoft.com/office/officeart/2005/8/layout/radial4"/>
    <dgm:cxn modelId="{8C3A7A6C-51F0-4EF8-9D05-119B67F3F276}" type="presParOf" srcId="{75BBE475-54A0-452D-AA4B-619ABEBAA217}" destId="{BDC5BD42-12C0-4667-9070-FF3EE72A3372}" srcOrd="4" destOrd="0" presId="urn:microsoft.com/office/officeart/2005/8/layout/radial4"/>
    <dgm:cxn modelId="{6AA1CA36-58DF-4C42-B726-227AE1F9EA81}" type="presParOf" srcId="{75BBE475-54A0-452D-AA4B-619ABEBAA217}" destId="{0BC07CE7-F3C8-468D-8643-C9828F830122}" srcOrd="5" destOrd="0" presId="urn:microsoft.com/office/officeart/2005/8/layout/radial4"/>
    <dgm:cxn modelId="{B8068BC5-EB88-4291-8BD5-2EA11A77613B}" type="presParOf" srcId="{75BBE475-54A0-452D-AA4B-619ABEBAA217}" destId="{0BC9774B-9EE1-4A0B-9CEE-729258C0A089}"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F21A8275-BB87-4015-8428-C328E20E5B9B}" type="doc">
      <dgm:prSet loTypeId="urn:microsoft.com/office/officeart/2005/8/layout/gear1" loCatId="process" qsTypeId="urn:microsoft.com/office/officeart/2005/8/quickstyle/simple1" qsCatId="simple" csTypeId="urn:microsoft.com/office/officeart/2005/8/colors/accent1_2" csCatId="accent1" phldr="1"/>
      <dgm:spPr/>
    </dgm:pt>
    <dgm:pt modelId="{48EB3AEF-2577-4672-B388-D2732622AC79}">
      <dgm:prSet phldrT="[Text]" custT="1"/>
      <dgm:spPr>
        <a:solidFill>
          <a:srgbClr val="000066"/>
        </a:solidFill>
        <a:scene3d>
          <a:camera prst="orthographicFront"/>
          <a:lightRig rig="threePt" dir="t"/>
        </a:scene3d>
        <a:sp3d>
          <a:bevelT/>
        </a:sp3d>
      </dgm:spPr>
      <dgm:t>
        <a:bodyPr/>
        <a:lstStyle/>
        <a:p>
          <a:r>
            <a:rPr lang="el-GR" sz="2400" b="1" dirty="0" smtClean="0">
              <a:effectLst>
                <a:outerShdw blurRad="38100" dist="38100" dir="2700000" algn="tl">
                  <a:srgbClr val="000000">
                    <a:alpha val="43137"/>
                  </a:srgbClr>
                </a:outerShdw>
              </a:effectLst>
              <a:latin typeface="Arial Narrow" pitchFamily="34" charset="0"/>
            </a:rPr>
            <a:t>ΚΕΝΑΚ</a:t>
          </a:r>
        </a:p>
        <a:p>
          <a:r>
            <a:rPr lang="el-GR" sz="1200" b="1" dirty="0" smtClean="0">
              <a:effectLst>
                <a:outerShdw blurRad="38100" dist="38100" dir="2700000" algn="tl">
                  <a:srgbClr val="000000">
                    <a:alpha val="43137"/>
                  </a:srgbClr>
                </a:outerShdw>
              </a:effectLst>
              <a:latin typeface="Arial Narrow" pitchFamily="34" charset="0"/>
            </a:rPr>
            <a:t>Κανονισμός Ενεργειακής Απόδοσης Κτιρίων</a:t>
          </a:r>
          <a:endParaRPr lang="el-GR" sz="1200" b="1" dirty="0">
            <a:effectLst>
              <a:outerShdw blurRad="38100" dist="38100" dir="2700000" algn="tl">
                <a:srgbClr val="000000">
                  <a:alpha val="43137"/>
                </a:srgbClr>
              </a:outerShdw>
            </a:effectLst>
            <a:latin typeface="Arial Narrow" pitchFamily="34" charset="0"/>
          </a:endParaRPr>
        </a:p>
      </dgm:t>
    </dgm:pt>
    <dgm:pt modelId="{AF615EB4-7639-4C7C-A180-4F1D7A740984}" type="parTrans" cxnId="{917B0769-F25F-406B-9761-45A016E6841E}">
      <dgm:prSet/>
      <dgm:spPr/>
      <dgm:t>
        <a:bodyPr/>
        <a:lstStyle/>
        <a:p>
          <a:endParaRPr lang="el-GR"/>
        </a:p>
      </dgm:t>
    </dgm:pt>
    <dgm:pt modelId="{665AABD7-3C28-417E-931A-960CDB5C0175}" type="sibTrans" cxnId="{917B0769-F25F-406B-9761-45A016E6841E}">
      <dgm:prSet/>
      <dgm:spPr/>
      <dgm:t>
        <a:bodyPr/>
        <a:lstStyle/>
        <a:p>
          <a:endParaRPr lang="el-GR"/>
        </a:p>
      </dgm:t>
    </dgm:pt>
    <dgm:pt modelId="{2C9335ED-6730-428D-8B45-8FFAA120C596}">
      <dgm:prSet phldrT="[Text]" custT="1"/>
      <dgm:spPr>
        <a:solidFill>
          <a:srgbClr val="00B0F0"/>
        </a:solidFill>
        <a:scene3d>
          <a:camera prst="orthographicFront"/>
          <a:lightRig rig="threePt" dir="t"/>
        </a:scene3d>
        <a:sp3d>
          <a:bevelT/>
        </a:sp3d>
      </dgm:spPr>
      <dgm:t>
        <a:bodyPr/>
        <a:lstStyle/>
        <a:p>
          <a:r>
            <a:rPr lang="el-GR" sz="1800" b="1" dirty="0" smtClean="0">
              <a:effectLst>
                <a:outerShdw blurRad="38100" dist="38100" dir="2700000" algn="tl">
                  <a:srgbClr val="000000">
                    <a:alpha val="43137"/>
                  </a:srgbClr>
                </a:outerShdw>
              </a:effectLst>
            </a:rPr>
            <a:t>ΤΟΤΕΕ</a:t>
          </a:r>
          <a:endParaRPr lang="el-GR" sz="1800" b="1" dirty="0">
            <a:effectLst>
              <a:outerShdw blurRad="38100" dist="38100" dir="2700000" algn="tl">
                <a:srgbClr val="000000">
                  <a:alpha val="43137"/>
                </a:srgbClr>
              </a:outerShdw>
            </a:effectLst>
          </a:endParaRPr>
        </a:p>
      </dgm:t>
    </dgm:pt>
    <dgm:pt modelId="{57DF5EDB-5155-4979-88F7-D3090C36DDA0}" type="parTrans" cxnId="{A160B086-032A-48C5-A9A4-1EB70B5B740E}">
      <dgm:prSet/>
      <dgm:spPr/>
      <dgm:t>
        <a:bodyPr/>
        <a:lstStyle/>
        <a:p>
          <a:endParaRPr lang="el-GR"/>
        </a:p>
      </dgm:t>
    </dgm:pt>
    <dgm:pt modelId="{625C1744-DF05-4A81-BD2D-8E60B9E7C3DA}" type="sibTrans" cxnId="{A160B086-032A-48C5-A9A4-1EB70B5B740E}">
      <dgm:prSet/>
      <dgm:spPr/>
      <dgm:t>
        <a:bodyPr/>
        <a:lstStyle/>
        <a:p>
          <a:endParaRPr lang="el-GR"/>
        </a:p>
      </dgm:t>
    </dgm:pt>
    <dgm:pt modelId="{3AE9FA67-216F-42E3-A438-7D81165D88C5}">
      <dgm:prSet phldrT="[Text]" custT="1"/>
      <dgm:spPr>
        <a:solidFill>
          <a:srgbClr val="00B0F0"/>
        </a:solidFill>
        <a:scene3d>
          <a:camera prst="orthographicFront"/>
          <a:lightRig rig="threePt" dir="t"/>
        </a:scene3d>
        <a:sp3d>
          <a:bevelT/>
        </a:sp3d>
      </dgm:spPr>
      <dgm:t>
        <a:bodyPr lIns="0" rIns="0"/>
        <a:lstStyle/>
        <a:p>
          <a:r>
            <a:rPr lang="el-GR" sz="1800" b="1" dirty="0" smtClean="0">
              <a:effectLst>
                <a:outerShdw blurRad="38100" dist="38100" dir="2700000" algn="tl">
                  <a:srgbClr val="000000">
                    <a:alpha val="43137"/>
                  </a:srgbClr>
                </a:outerShdw>
              </a:effectLst>
            </a:rPr>
            <a:t>ΤΕΕ-ΚΕΝΑΚ</a:t>
          </a:r>
          <a:endParaRPr lang="el-GR" sz="1800" b="0" dirty="0">
            <a:effectLst>
              <a:outerShdw blurRad="38100" dist="38100" dir="2700000" algn="tl">
                <a:srgbClr val="000000">
                  <a:alpha val="43137"/>
                </a:srgbClr>
              </a:outerShdw>
            </a:effectLst>
          </a:endParaRPr>
        </a:p>
      </dgm:t>
    </dgm:pt>
    <dgm:pt modelId="{1FE18186-55EC-4044-9405-1C0766E9966D}" type="parTrans" cxnId="{8DA641F3-181D-4A6A-9A21-FDA95A81DC05}">
      <dgm:prSet/>
      <dgm:spPr/>
      <dgm:t>
        <a:bodyPr/>
        <a:lstStyle/>
        <a:p>
          <a:endParaRPr lang="el-GR"/>
        </a:p>
      </dgm:t>
    </dgm:pt>
    <dgm:pt modelId="{5D71EAC2-31DF-43BB-9D94-A5998C0663B4}" type="sibTrans" cxnId="{8DA641F3-181D-4A6A-9A21-FDA95A81DC05}">
      <dgm:prSet/>
      <dgm:spPr/>
      <dgm:t>
        <a:bodyPr/>
        <a:lstStyle/>
        <a:p>
          <a:endParaRPr lang="el-GR"/>
        </a:p>
      </dgm:t>
    </dgm:pt>
    <dgm:pt modelId="{DC081F04-DF3D-4899-95C1-C6999F312957}" type="pres">
      <dgm:prSet presAssocID="{F21A8275-BB87-4015-8428-C328E20E5B9B}" presName="composite" presStyleCnt="0">
        <dgm:presLayoutVars>
          <dgm:chMax val="3"/>
          <dgm:animLvl val="lvl"/>
          <dgm:resizeHandles val="exact"/>
        </dgm:presLayoutVars>
      </dgm:prSet>
      <dgm:spPr/>
    </dgm:pt>
    <dgm:pt modelId="{FD8E0DD9-C5CE-46B7-B95F-9C1026960C19}" type="pres">
      <dgm:prSet presAssocID="{48EB3AEF-2577-4672-B388-D2732622AC79}" presName="gear1" presStyleLbl="node1" presStyleIdx="0" presStyleCnt="3">
        <dgm:presLayoutVars>
          <dgm:chMax val="1"/>
          <dgm:bulletEnabled val="1"/>
        </dgm:presLayoutVars>
      </dgm:prSet>
      <dgm:spPr/>
      <dgm:t>
        <a:bodyPr/>
        <a:lstStyle/>
        <a:p>
          <a:endParaRPr lang="el-GR"/>
        </a:p>
      </dgm:t>
    </dgm:pt>
    <dgm:pt modelId="{DDBA57A5-AC64-4979-BB12-22A271BEDC31}" type="pres">
      <dgm:prSet presAssocID="{48EB3AEF-2577-4672-B388-D2732622AC79}" presName="gear1srcNode" presStyleLbl="node1" presStyleIdx="0" presStyleCnt="3"/>
      <dgm:spPr/>
      <dgm:t>
        <a:bodyPr/>
        <a:lstStyle/>
        <a:p>
          <a:endParaRPr lang="el-GR"/>
        </a:p>
      </dgm:t>
    </dgm:pt>
    <dgm:pt modelId="{0A40C546-24D9-498A-9ED1-CE76479349EC}" type="pres">
      <dgm:prSet presAssocID="{48EB3AEF-2577-4672-B388-D2732622AC79}" presName="gear1dstNode" presStyleLbl="node1" presStyleIdx="0" presStyleCnt="3"/>
      <dgm:spPr/>
      <dgm:t>
        <a:bodyPr/>
        <a:lstStyle/>
        <a:p>
          <a:endParaRPr lang="el-GR"/>
        </a:p>
      </dgm:t>
    </dgm:pt>
    <dgm:pt modelId="{FB3341A2-7D63-446C-A69B-D60FC4D769F1}" type="pres">
      <dgm:prSet presAssocID="{2C9335ED-6730-428D-8B45-8FFAA120C596}" presName="gear2" presStyleLbl="node1" presStyleIdx="1" presStyleCnt="3">
        <dgm:presLayoutVars>
          <dgm:chMax val="1"/>
          <dgm:bulletEnabled val="1"/>
        </dgm:presLayoutVars>
      </dgm:prSet>
      <dgm:spPr/>
      <dgm:t>
        <a:bodyPr/>
        <a:lstStyle/>
        <a:p>
          <a:endParaRPr lang="el-GR"/>
        </a:p>
      </dgm:t>
    </dgm:pt>
    <dgm:pt modelId="{188EDFAB-0758-4350-9628-3A5DDF2CF828}" type="pres">
      <dgm:prSet presAssocID="{2C9335ED-6730-428D-8B45-8FFAA120C596}" presName="gear2srcNode" presStyleLbl="node1" presStyleIdx="1" presStyleCnt="3"/>
      <dgm:spPr/>
      <dgm:t>
        <a:bodyPr/>
        <a:lstStyle/>
        <a:p>
          <a:endParaRPr lang="el-GR"/>
        </a:p>
      </dgm:t>
    </dgm:pt>
    <dgm:pt modelId="{DE8B1CC6-31B4-4F05-BF19-CDF193734B1E}" type="pres">
      <dgm:prSet presAssocID="{2C9335ED-6730-428D-8B45-8FFAA120C596}" presName="gear2dstNode" presStyleLbl="node1" presStyleIdx="1" presStyleCnt="3"/>
      <dgm:spPr/>
      <dgm:t>
        <a:bodyPr/>
        <a:lstStyle/>
        <a:p>
          <a:endParaRPr lang="el-GR"/>
        </a:p>
      </dgm:t>
    </dgm:pt>
    <dgm:pt modelId="{F331677F-6CB4-400E-A9D8-B1B643E45935}" type="pres">
      <dgm:prSet presAssocID="{3AE9FA67-216F-42E3-A438-7D81165D88C5}" presName="gear3" presStyleLbl="node1" presStyleIdx="2" presStyleCnt="3"/>
      <dgm:spPr/>
      <dgm:t>
        <a:bodyPr/>
        <a:lstStyle/>
        <a:p>
          <a:endParaRPr lang="el-GR"/>
        </a:p>
      </dgm:t>
    </dgm:pt>
    <dgm:pt modelId="{0E4A54DC-DBF8-4E49-AAEC-F718A723B268}" type="pres">
      <dgm:prSet presAssocID="{3AE9FA67-216F-42E3-A438-7D81165D88C5}" presName="gear3tx" presStyleLbl="node1" presStyleIdx="2" presStyleCnt="3">
        <dgm:presLayoutVars>
          <dgm:chMax val="1"/>
          <dgm:bulletEnabled val="1"/>
        </dgm:presLayoutVars>
      </dgm:prSet>
      <dgm:spPr/>
      <dgm:t>
        <a:bodyPr/>
        <a:lstStyle/>
        <a:p>
          <a:endParaRPr lang="el-GR"/>
        </a:p>
      </dgm:t>
    </dgm:pt>
    <dgm:pt modelId="{00A184BB-C29C-4173-B76E-613FEC31532F}" type="pres">
      <dgm:prSet presAssocID="{3AE9FA67-216F-42E3-A438-7D81165D88C5}" presName="gear3srcNode" presStyleLbl="node1" presStyleIdx="2" presStyleCnt="3"/>
      <dgm:spPr/>
      <dgm:t>
        <a:bodyPr/>
        <a:lstStyle/>
        <a:p>
          <a:endParaRPr lang="el-GR"/>
        </a:p>
      </dgm:t>
    </dgm:pt>
    <dgm:pt modelId="{A8A1F245-970D-44BA-BD49-AE159B3115A4}" type="pres">
      <dgm:prSet presAssocID="{3AE9FA67-216F-42E3-A438-7D81165D88C5}" presName="gear3dstNode" presStyleLbl="node1" presStyleIdx="2" presStyleCnt="3"/>
      <dgm:spPr/>
      <dgm:t>
        <a:bodyPr/>
        <a:lstStyle/>
        <a:p>
          <a:endParaRPr lang="el-GR"/>
        </a:p>
      </dgm:t>
    </dgm:pt>
    <dgm:pt modelId="{88F6BFB2-D46F-4945-B7A1-7BC6149EBB24}" type="pres">
      <dgm:prSet presAssocID="{665AABD7-3C28-417E-931A-960CDB5C0175}" presName="connector1" presStyleLbl="sibTrans2D1" presStyleIdx="0" presStyleCnt="3"/>
      <dgm:spPr/>
      <dgm:t>
        <a:bodyPr/>
        <a:lstStyle/>
        <a:p>
          <a:endParaRPr lang="el-GR"/>
        </a:p>
      </dgm:t>
    </dgm:pt>
    <dgm:pt modelId="{F9273A29-D76E-40B0-8989-AD51A618A0D5}" type="pres">
      <dgm:prSet presAssocID="{625C1744-DF05-4A81-BD2D-8E60B9E7C3DA}" presName="connector2" presStyleLbl="sibTrans2D1" presStyleIdx="1" presStyleCnt="3"/>
      <dgm:spPr/>
      <dgm:t>
        <a:bodyPr/>
        <a:lstStyle/>
        <a:p>
          <a:endParaRPr lang="el-GR"/>
        </a:p>
      </dgm:t>
    </dgm:pt>
    <dgm:pt modelId="{65638B77-31C1-47A3-AC52-7D0B14092706}" type="pres">
      <dgm:prSet presAssocID="{5D71EAC2-31DF-43BB-9D94-A5998C0663B4}" presName="connector3" presStyleLbl="sibTrans2D1" presStyleIdx="2" presStyleCnt="3"/>
      <dgm:spPr/>
      <dgm:t>
        <a:bodyPr/>
        <a:lstStyle/>
        <a:p>
          <a:endParaRPr lang="el-GR"/>
        </a:p>
      </dgm:t>
    </dgm:pt>
  </dgm:ptLst>
  <dgm:cxnLst>
    <dgm:cxn modelId="{B1E8BB31-E8AE-4171-BFFD-B52F9D970543}" type="presOf" srcId="{5D71EAC2-31DF-43BB-9D94-A5998C0663B4}" destId="{65638B77-31C1-47A3-AC52-7D0B14092706}" srcOrd="0" destOrd="0" presId="urn:microsoft.com/office/officeart/2005/8/layout/gear1"/>
    <dgm:cxn modelId="{66E7CB8A-F4A0-4EEB-A2F4-C34947EAF5ED}" type="presOf" srcId="{48EB3AEF-2577-4672-B388-D2732622AC79}" destId="{0A40C546-24D9-498A-9ED1-CE76479349EC}" srcOrd="2" destOrd="0" presId="urn:microsoft.com/office/officeart/2005/8/layout/gear1"/>
    <dgm:cxn modelId="{D60CEE62-6879-467A-A980-9B7FF2B94DD4}" type="presOf" srcId="{2C9335ED-6730-428D-8B45-8FFAA120C596}" destId="{FB3341A2-7D63-446C-A69B-D60FC4D769F1}" srcOrd="0" destOrd="0" presId="urn:microsoft.com/office/officeart/2005/8/layout/gear1"/>
    <dgm:cxn modelId="{917B0769-F25F-406B-9761-45A016E6841E}" srcId="{F21A8275-BB87-4015-8428-C328E20E5B9B}" destId="{48EB3AEF-2577-4672-B388-D2732622AC79}" srcOrd="0" destOrd="0" parTransId="{AF615EB4-7639-4C7C-A180-4F1D7A740984}" sibTransId="{665AABD7-3C28-417E-931A-960CDB5C0175}"/>
    <dgm:cxn modelId="{B5781360-EA11-4467-98B0-B1D527474DC1}" type="presOf" srcId="{3AE9FA67-216F-42E3-A438-7D81165D88C5}" destId="{F331677F-6CB4-400E-A9D8-B1B643E45935}" srcOrd="0" destOrd="0" presId="urn:microsoft.com/office/officeart/2005/8/layout/gear1"/>
    <dgm:cxn modelId="{9F1637DA-C9A6-4E49-A632-EA354006A27A}" type="presOf" srcId="{2C9335ED-6730-428D-8B45-8FFAA120C596}" destId="{188EDFAB-0758-4350-9628-3A5DDF2CF828}" srcOrd="1" destOrd="0" presId="urn:microsoft.com/office/officeart/2005/8/layout/gear1"/>
    <dgm:cxn modelId="{F2420466-2761-4940-81C9-8165C21480D8}" type="presOf" srcId="{3AE9FA67-216F-42E3-A438-7D81165D88C5}" destId="{00A184BB-C29C-4173-B76E-613FEC31532F}" srcOrd="2" destOrd="0" presId="urn:microsoft.com/office/officeart/2005/8/layout/gear1"/>
    <dgm:cxn modelId="{560DBF00-B429-45C3-A33A-BACFDA96D88C}" type="presOf" srcId="{F21A8275-BB87-4015-8428-C328E20E5B9B}" destId="{DC081F04-DF3D-4899-95C1-C6999F312957}" srcOrd="0" destOrd="0" presId="urn:microsoft.com/office/officeart/2005/8/layout/gear1"/>
    <dgm:cxn modelId="{22463B47-E08C-46E3-A70B-EACD8958DD49}" type="presOf" srcId="{48EB3AEF-2577-4672-B388-D2732622AC79}" destId="{DDBA57A5-AC64-4979-BB12-22A271BEDC31}" srcOrd="1" destOrd="0" presId="urn:microsoft.com/office/officeart/2005/8/layout/gear1"/>
    <dgm:cxn modelId="{0372998D-6F17-43E8-BF82-F2472F847931}" type="presOf" srcId="{625C1744-DF05-4A81-BD2D-8E60B9E7C3DA}" destId="{F9273A29-D76E-40B0-8989-AD51A618A0D5}" srcOrd="0" destOrd="0" presId="urn:microsoft.com/office/officeart/2005/8/layout/gear1"/>
    <dgm:cxn modelId="{22457AF8-DCF9-43DC-AAE8-D97D12DB1C1D}" type="presOf" srcId="{3AE9FA67-216F-42E3-A438-7D81165D88C5}" destId="{0E4A54DC-DBF8-4E49-AAEC-F718A723B268}" srcOrd="1" destOrd="0" presId="urn:microsoft.com/office/officeart/2005/8/layout/gear1"/>
    <dgm:cxn modelId="{57B667FE-3ED8-4E8A-92E1-D2C463A4FEC6}" type="presOf" srcId="{665AABD7-3C28-417E-931A-960CDB5C0175}" destId="{88F6BFB2-D46F-4945-B7A1-7BC6149EBB24}" srcOrd="0" destOrd="0" presId="urn:microsoft.com/office/officeart/2005/8/layout/gear1"/>
    <dgm:cxn modelId="{8DA641F3-181D-4A6A-9A21-FDA95A81DC05}" srcId="{F21A8275-BB87-4015-8428-C328E20E5B9B}" destId="{3AE9FA67-216F-42E3-A438-7D81165D88C5}" srcOrd="2" destOrd="0" parTransId="{1FE18186-55EC-4044-9405-1C0766E9966D}" sibTransId="{5D71EAC2-31DF-43BB-9D94-A5998C0663B4}"/>
    <dgm:cxn modelId="{A160B086-032A-48C5-A9A4-1EB70B5B740E}" srcId="{F21A8275-BB87-4015-8428-C328E20E5B9B}" destId="{2C9335ED-6730-428D-8B45-8FFAA120C596}" srcOrd="1" destOrd="0" parTransId="{57DF5EDB-5155-4979-88F7-D3090C36DDA0}" sibTransId="{625C1744-DF05-4A81-BD2D-8E60B9E7C3DA}"/>
    <dgm:cxn modelId="{148A3BA5-8E40-4943-94A5-E32D197A8D35}" type="presOf" srcId="{48EB3AEF-2577-4672-B388-D2732622AC79}" destId="{FD8E0DD9-C5CE-46B7-B95F-9C1026960C19}" srcOrd="0" destOrd="0" presId="urn:microsoft.com/office/officeart/2005/8/layout/gear1"/>
    <dgm:cxn modelId="{59C1D0B8-0029-4C14-87E1-102F0F507E16}" type="presOf" srcId="{2C9335ED-6730-428D-8B45-8FFAA120C596}" destId="{DE8B1CC6-31B4-4F05-BF19-CDF193734B1E}" srcOrd="2" destOrd="0" presId="urn:microsoft.com/office/officeart/2005/8/layout/gear1"/>
    <dgm:cxn modelId="{228B795C-B1A6-480C-A949-A8848B347552}" type="presOf" srcId="{3AE9FA67-216F-42E3-A438-7D81165D88C5}" destId="{A8A1F245-970D-44BA-BD49-AE159B3115A4}" srcOrd="3" destOrd="0" presId="urn:microsoft.com/office/officeart/2005/8/layout/gear1"/>
    <dgm:cxn modelId="{23BCC0EF-677F-423C-9556-7504963C800D}" type="presParOf" srcId="{DC081F04-DF3D-4899-95C1-C6999F312957}" destId="{FD8E0DD9-C5CE-46B7-B95F-9C1026960C19}" srcOrd="0" destOrd="0" presId="urn:microsoft.com/office/officeart/2005/8/layout/gear1"/>
    <dgm:cxn modelId="{138DB771-B341-4E2B-A4FB-E78467186232}" type="presParOf" srcId="{DC081F04-DF3D-4899-95C1-C6999F312957}" destId="{DDBA57A5-AC64-4979-BB12-22A271BEDC31}" srcOrd="1" destOrd="0" presId="urn:microsoft.com/office/officeart/2005/8/layout/gear1"/>
    <dgm:cxn modelId="{C82B7AC5-734F-4B42-B197-C786E42D476A}" type="presParOf" srcId="{DC081F04-DF3D-4899-95C1-C6999F312957}" destId="{0A40C546-24D9-498A-9ED1-CE76479349EC}" srcOrd="2" destOrd="0" presId="urn:microsoft.com/office/officeart/2005/8/layout/gear1"/>
    <dgm:cxn modelId="{6BC1A3AB-2289-45BC-9E70-29A720C6CB9E}" type="presParOf" srcId="{DC081F04-DF3D-4899-95C1-C6999F312957}" destId="{FB3341A2-7D63-446C-A69B-D60FC4D769F1}" srcOrd="3" destOrd="0" presId="urn:microsoft.com/office/officeart/2005/8/layout/gear1"/>
    <dgm:cxn modelId="{1020E57F-62B2-4CA7-BAA8-955FB9364C5A}" type="presParOf" srcId="{DC081F04-DF3D-4899-95C1-C6999F312957}" destId="{188EDFAB-0758-4350-9628-3A5DDF2CF828}" srcOrd="4" destOrd="0" presId="urn:microsoft.com/office/officeart/2005/8/layout/gear1"/>
    <dgm:cxn modelId="{83DD6138-6CFD-44E5-941B-AC927A401F55}" type="presParOf" srcId="{DC081F04-DF3D-4899-95C1-C6999F312957}" destId="{DE8B1CC6-31B4-4F05-BF19-CDF193734B1E}" srcOrd="5" destOrd="0" presId="urn:microsoft.com/office/officeart/2005/8/layout/gear1"/>
    <dgm:cxn modelId="{55CAAAE8-D950-4FAF-9F87-3F0FB88BF520}" type="presParOf" srcId="{DC081F04-DF3D-4899-95C1-C6999F312957}" destId="{F331677F-6CB4-400E-A9D8-B1B643E45935}" srcOrd="6" destOrd="0" presId="urn:microsoft.com/office/officeart/2005/8/layout/gear1"/>
    <dgm:cxn modelId="{9566810E-6375-410D-AFE7-464D846EA30B}" type="presParOf" srcId="{DC081F04-DF3D-4899-95C1-C6999F312957}" destId="{0E4A54DC-DBF8-4E49-AAEC-F718A723B268}" srcOrd="7" destOrd="0" presId="urn:microsoft.com/office/officeart/2005/8/layout/gear1"/>
    <dgm:cxn modelId="{18CA100C-2414-41EF-B1D5-15D5A4EE0730}" type="presParOf" srcId="{DC081F04-DF3D-4899-95C1-C6999F312957}" destId="{00A184BB-C29C-4173-B76E-613FEC31532F}" srcOrd="8" destOrd="0" presId="urn:microsoft.com/office/officeart/2005/8/layout/gear1"/>
    <dgm:cxn modelId="{0E578B83-69B0-4369-B09B-6A4336C3D459}" type="presParOf" srcId="{DC081F04-DF3D-4899-95C1-C6999F312957}" destId="{A8A1F245-970D-44BA-BD49-AE159B3115A4}" srcOrd="9" destOrd="0" presId="urn:microsoft.com/office/officeart/2005/8/layout/gear1"/>
    <dgm:cxn modelId="{BB85AC62-7FFC-4E32-A94F-D6C6B13A5C9F}" type="presParOf" srcId="{DC081F04-DF3D-4899-95C1-C6999F312957}" destId="{88F6BFB2-D46F-4945-B7A1-7BC6149EBB24}" srcOrd="10" destOrd="0" presId="urn:microsoft.com/office/officeart/2005/8/layout/gear1"/>
    <dgm:cxn modelId="{5AC9C5A3-70C5-43DE-8C52-1831D981FB80}" type="presParOf" srcId="{DC081F04-DF3D-4899-95C1-C6999F312957}" destId="{F9273A29-D76E-40B0-8989-AD51A618A0D5}" srcOrd="11" destOrd="0" presId="urn:microsoft.com/office/officeart/2005/8/layout/gear1"/>
    <dgm:cxn modelId="{5AC864CD-5DE3-484D-AA3E-FD73751C7E23}" type="presParOf" srcId="{DC081F04-DF3D-4899-95C1-C6999F312957}" destId="{65638B77-31C1-47A3-AC52-7D0B14092706}"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9F48DB17-A216-45B9-A81C-54C9165BEDC7}" type="doc">
      <dgm:prSet loTypeId="urn:microsoft.com/office/officeart/2005/8/layout/hList7#1" loCatId="relationship" qsTypeId="urn:microsoft.com/office/officeart/2005/8/quickstyle/simple1#2" qsCatId="simple" csTypeId="urn:microsoft.com/office/officeart/2005/8/colors/accent1_2#2" csCatId="accent1" phldr="1"/>
      <dgm:spPr/>
    </dgm:pt>
    <dgm:pt modelId="{59E8AD56-9548-4852-89E6-BDBCC27FC52E}">
      <dgm:prSet phldrT="[Text]"/>
      <dgm:spPr>
        <a:solidFill>
          <a:srgbClr val="003300"/>
        </a:solidFill>
      </dgm:spPr>
      <dgm:t>
        <a:bodyPr/>
        <a:lstStyle/>
        <a:p>
          <a:endParaRPr lang="en-US" dirty="0" smtClean="0"/>
        </a:p>
        <a:p>
          <a:r>
            <a:rPr lang="el-GR" b="1" dirty="0" smtClean="0">
              <a:effectLst>
                <a:outerShdw blurRad="38100" dist="38100" dir="2700000" algn="tl">
                  <a:srgbClr val="000000">
                    <a:alpha val="43137"/>
                  </a:srgbClr>
                </a:outerShdw>
              </a:effectLst>
              <a:latin typeface="Arial Narrow" pitchFamily="34" charset="0"/>
            </a:rPr>
            <a:t>Νέα κτίρια </a:t>
          </a:r>
        </a:p>
        <a:p>
          <a:r>
            <a:rPr lang="el-GR" dirty="0" smtClean="0">
              <a:effectLst>
                <a:outerShdw blurRad="38100" dist="38100" dir="2700000" algn="tl">
                  <a:srgbClr val="000000">
                    <a:alpha val="43137"/>
                  </a:srgbClr>
                </a:outerShdw>
              </a:effectLst>
              <a:latin typeface="Arial Narrow" pitchFamily="34" charset="0"/>
            </a:rPr>
            <a:t>Σχεδόν Μηδενικής Κατανάλωσης  </a:t>
          </a:r>
        </a:p>
        <a:p>
          <a:r>
            <a:rPr lang="el-GR" dirty="0" smtClean="0"/>
            <a:t>	</a:t>
          </a:r>
          <a:endParaRPr lang="el-GR" dirty="0"/>
        </a:p>
      </dgm:t>
    </dgm:pt>
    <dgm:pt modelId="{DD9300D8-DC44-4169-8F02-8E603CADC33D}" type="parTrans" cxnId="{C48AB4A1-51E4-4F02-98DF-CF044DD99990}">
      <dgm:prSet/>
      <dgm:spPr/>
      <dgm:t>
        <a:bodyPr/>
        <a:lstStyle/>
        <a:p>
          <a:endParaRPr lang="el-GR"/>
        </a:p>
      </dgm:t>
    </dgm:pt>
    <dgm:pt modelId="{8EE0B07B-42BC-48AD-B88A-8FACCF187BEF}" type="sibTrans" cxnId="{C48AB4A1-51E4-4F02-98DF-CF044DD99990}">
      <dgm:prSet/>
      <dgm:spPr/>
      <dgm:t>
        <a:bodyPr/>
        <a:lstStyle/>
        <a:p>
          <a:endParaRPr lang="el-GR"/>
        </a:p>
      </dgm:t>
    </dgm:pt>
    <dgm:pt modelId="{1FC83C8D-F5E3-4EDE-8D28-E2D5EAF4C4F7}">
      <dgm:prSet phldrT="[Text]"/>
      <dgm:spPr>
        <a:solidFill>
          <a:srgbClr val="336600"/>
        </a:solidFill>
      </dgm:spPr>
      <dgm:t>
        <a:bodyPr/>
        <a:lstStyle/>
        <a:p>
          <a:r>
            <a:rPr lang="el-GR" b="1" dirty="0" smtClean="0">
              <a:effectLst>
                <a:outerShdw blurRad="38100" dist="38100" dir="2700000" algn="tl">
                  <a:srgbClr val="000000">
                    <a:alpha val="43137"/>
                  </a:srgbClr>
                </a:outerShdw>
              </a:effectLst>
              <a:latin typeface="Arial Narrow" pitchFamily="34" charset="0"/>
            </a:rPr>
            <a:t>Δημόσια Κτίρια</a:t>
          </a:r>
        </a:p>
        <a:p>
          <a:r>
            <a:rPr lang="el-GR" dirty="0" smtClean="0">
              <a:effectLst>
                <a:outerShdw blurRad="38100" dist="38100" dir="2700000" algn="tl">
                  <a:srgbClr val="000000">
                    <a:alpha val="43137"/>
                  </a:srgbClr>
                </a:outerShdw>
              </a:effectLst>
              <a:latin typeface="Arial Narrow" pitchFamily="34" charset="0"/>
            </a:rPr>
            <a:t>Ανακαίνιση ετησίως του 3% της συνολικής επιφάνειας</a:t>
          </a:r>
          <a:br>
            <a:rPr lang="el-GR" dirty="0" smtClean="0">
              <a:effectLst>
                <a:outerShdw blurRad="38100" dist="38100" dir="2700000" algn="tl">
                  <a:srgbClr val="000000">
                    <a:alpha val="43137"/>
                  </a:srgbClr>
                </a:outerShdw>
              </a:effectLst>
              <a:latin typeface="Arial Narrow" pitchFamily="34" charset="0"/>
            </a:rPr>
          </a:br>
          <a:r>
            <a:rPr lang="el-GR" dirty="0" smtClean="0">
              <a:effectLst>
                <a:outerShdw blurRad="38100" dist="38100" dir="2700000" algn="tl">
                  <a:srgbClr val="000000">
                    <a:alpha val="43137"/>
                  </a:srgbClr>
                </a:outerShdw>
              </a:effectLst>
              <a:latin typeface="Arial Narrow" pitchFamily="34" charset="0"/>
            </a:rPr>
            <a:t>Ριζική ανακαίνιση προς Κτίρια σχεδόν Μηδενικής Κατανάλωσης</a:t>
          </a:r>
          <a:endParaRPr lang="el-GR" dirty="0">
            <a:effectLst>
              <a:outerShdw blurRad="38100" dist="38100" dir="2700000" algn="tl">
                <a:srgbClr val="000000">
                  <a:alpha val="43137"/>
                </a:srgbClr>
              </a:outerShdw>
            </a:effectLst>
            <a:latin typeface="Arial Narrow" pitchFamily="34" charset="0"/>
          </a:endParaRPr>
        </a:p>
      </dgm:t>
    </dgm:pt>
    <dgm:pt modelId="{01F04339-1AA5-4F40-9AF7-78D961D38286}" type="parTrans" cxnId="{6D725DC2-A705-4FB4-93AD-8579E32DC67E}">
      <dgm:prSet/>
      <dgm:spPr/>
      <dgm:t>
        <a:bodyPr/>
        <a:lstStyle/>
        <a:p>
          <a:endParaRPr lang="el-GR"/>
        </a:p>
      </dgm:t>
    </dgm:pt>
    <dgm:pt modelId="{81673C26-4ADF-421F-8238-A11125ABE487}" type="sibTrans" cxnId="{6D725DC2-A705-4FB4-93AD-8579E32DC67E}">
      <dgm:prSet/>
      <dgm:spPr/>
      <dgm:t>
        <a:bodyPr/>
        <a:lstStyle/>
        <a:p>
          <a:endParaRPr lang="el-GR"/>
        </a:p>
      </dgm:t>
    </dgm:pt>
    <dgm:pt modelId="{1089448E-8B81-4D36-8308-2AE7D7AF6460}">
      <dgm:prSet phldrT="[Text]"/>
      <dgm:spPr>
        <a:solidFill>
          <a:srgbClr val="669900"/>
        </a:solidFill>
      </dgm:spPr>
      <dgm:t>
        <a:bodyPr/>
        <a:lstStyle/>
        <a:p>
          <a:r>
            <a:rPr lang="el-GR" b="1" dirty="0" smtClean="0">
              <a:effectLst>
                <a:outerShdw blurRad="38100" dist="38100" dir="2700000" algn="tl">
                  <a:srgbClr val="000000">
                    <a:alpha val="43137"/>
                  </a:srgbClr>
                </a:outerShdw>
              </a:effectLst>
              <a:latin typeface="Arial Narrow" pitchFamily="34" charset="0"/>
            </a:rPr>
            <a:t>Επιθεωρήσεις </a:t>
          </a:r>
          <a:r>
            <a:rPr lang="el-GR" dirty="0" smtClean="0">
              <a:effectLst>
                <a:outerShdw blurRad="38100" dist="38100" dir="2700000" algn="tl">
                  <a:srgbClr val="000000">
                    <a:alpha val="43137"/>
                  </a:srgbClr>
                </a:outerShdw>
              </a:effectLst>
              <a:latin typeface="Arial Narrow" pitchFamily="34" charset="0"/>
            </a:rPr>
            <a:t>εγκαταστάσεων θέρμανσης &amp; κλιματισμού </a:t>
          </a:r>
          <a:endParaRPr lang="el-GR" dirty="0">
            <a:effectLst>
              <a:outerShdw blurRad="38100" dist="38100" dir="2700000" algn="tl">
                <a:srgbClr val="000000">
                  <a:alpha val="43137"/>
                </a:srgbClr>
              </a:outerShdw>
            </a:effectLst>
            <a:latin typeface="Arial Narrow" pitchFamily="34" charset="0"/>
          </a:endParaRPr>
        </a:p>
      </dgm:t>
    </dgm:pt>
    <dgm:pt modelId="{6B8EDA16-459E-4CB2-AA83-730A99C0DB56}" type="parTrans" cxnId="{137B18DC-F334-49CA-8DB9-4BA97A458B30}">
      <dgm:prSet/>
      <dgm:spPr/>
      <dgm:t>
        <a:bodyPr/>
        <a:lstStyle/>
        <a:p>
          <a:endParaRPr lang="el-GR"/>
        </a:p>
      </dgm:t>
    </dgm:pt>
    <dgm:pt modelId="{2D8AAA16-057D-405E-86D1-5D2D15C4AD32}" type="sibTrans" cxnId="{137B18DC-F334-49CA-8DB9-4BA97A458B30}">
      <dgm:prSet/>
      <dgm:spPr/>
      <dgm:t>
        <a:bodyPr/>
        <a:lstStyle/>
        <a:p>
          <a:endParaRPr lang="el-GR"/>
        </a:p>
      </dgm:t>
    </dgm:pt>
    <dgm:pt modelId="{9ECC2198-AE79-4439-A34A-DF8779C50747}" type="pres">
      <dgm:prSet presAssocID="{9F48DB17-A216-45B9-A81C-54C9165BEDC7}" presName="Name0" presStyleCnt="0">
        <dgm:presLayoutVars>
          <dgm:dir/>
          <dgm:resizeHandles val="exact"/>
        </dgm:presLayoutVars>
      </dgm:prSet>
      <dgm:spPr/>
    </dgm:pt>
    <dgm:pt modelId="{1EA1B1CC-7D81-44AF-8733-C4B48184A2BD}" type="pres">
      <dgm:prSet presAssocID="{9F48DB17-A216-45B9-A81C-54C9165BEDC7}" presName="fgShape" presStyleLbl="fgShp" presStyleIdx="0" presStyleCnt="1"/>
      <dgm:spPr/>
    </dgm:pt>
    <dgm:pt modelId="{AEA2E247-FC35-4A7B-8279-183A1D69242D}" type="pres">
      <dgm:prSet presAssocID="{9F48DB17-A216-45B9-A81C-54C9165BEDC7}" presName="linComp" presStyleCnt="0"/>
      <dgm:spPr/>
    </dgm:pt>
    <dgm:pt modelId="{C9559AC4-FA6F-4ADC-BE15-4FB504CE6A77}" type="pres">
      <dgm:prSet presAssocID="{59E8AD56-9548-4852-89E6-BDBCC27FC52E}" presName="compNode" presStyleCnt="0"/>
      <dgm:spPr/>
    </dgm:pt>
    <dgm:pt modelId="{EAB80037-63FD-4284-810F-F49ACBFEF359}" type="pres">
      <dgm:prSet presAssocID="{59E8AD56-9548-4852-89E6-BDBCC27FC52E}" presName="bkgdShape" presStyleLbl="node1" presStyleIdx="0" presStyleCnt="3"/>
      <dgm:spPr/>
      <dgm:t>
        <a:bodyPr/>
        <a:lstStyle/>
        <a:p>
          <a:endParaRPr lang="el-GR"/>
        </a:p>
      </dgm:t>
    </dgm:pt>
    <dgm:pt modelId="{291330CB-3D08-475C-9449-7733D9973797}" type="pres">
      <dgm:prSet presAssocID="{59E8AD56-9548-4852-89E6-BDBCC27FC52E}" presName="nodeTx" presStyleLbl="node1" presStyleIdx="0" presStyleCnt="3">
        <dgm:presLayoutVars>
          <dgm:bulletEnabled val="1"/>
        </dgm:presLayoutVars>
      </dgm:prSet>
      <dgm:spPr/>
      <dgm:t>
        <a:bodyPr/>
        <a:lstStyle/>
        <a:p>
          <a:endParaRPr lang="el-GR"/>
        </a:p>
      </dgm:t>
    </dgm:pt>
    <dgm:pt modelId="{166AFA92-1E3E-4E8F-ACF5-A971A4A87E00}" type="pres">
      <dgm:prSet presAssocID="{59E8AD56-9548-4852-89E6-BDBCC27FC52E}" presName="invisiNode" presStyleLbl="node1" presStyleIdx="0" presStyleCnt="3"/>
      <dgm:spPr/>
    </dgm:pt>
    <dgm:pt modelId="{C8633AD3-7CEB-40C6-8D1F-9B69876EC5AE}" type="pres">
      <dgm:prSet presAssocID="{59E8AD56-9548-4852-89E6-BDBCC27FC52E}"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dgm:spPr>
    </dgm:pt>
    <dgm:pt modelId="{8D79F6DB-4115-40BD-8A14-F64478B86DBA}" type="pres">
      <dgm:prSet presAssocID="{8EE0B07B-42BC-48AD-B88A-8FACCF187BEF}" presName="sibTrans" presStyleLbl="sibTrans2D1" presStyleIdx="0" presStyleCnt="0"/>
      <dgm:spPr/>
      <dgm:t>
        <a:bodyPr/>
        <a:lstStyle/>
        <a:p>
          <a:endParaRPr lang="el-GR"/>
        </a:p>
      </dgm:t>
    </dgm:pt>
    <dgm:pt modelId="{42FFDD2C-41B9-4076-A160-209469C74397}" type="pres">
      <dgm:prSet presAssocID="{1FC83C8D-F5E3-4EDE-8D28-E2D5EAF4C4F7}" presName="compNode" presStyleCnt="0"/>
      <dgm:spPr/>
    </dgm:pt>
    <dgm:pt modelId="{561D877D-6852-40F5-A34F-DAFFE55ADAE6}" type="pres">
      <dgm:prSet presAssocID="{1FC83C8D-F5E3-4EDE-8D28-E2D5EAF4C4F7}" presName="bkgdShape" presStyleLbl="node1" presStyleIdx="1" presStyleCnt="3"/>
      <dgm:spPr/>
      <dgm:t>
        <a:bodyPr/>
        <a:lstStyle/>
        <a:p>
          <a:endParaRPr lang="el-GR"/>
        </a:p>
      </dgm:t>
    </dgm:pt>
    <dgm:pt modelId="{9BFADEF9-770E-4139-8A22-BF3667DADF2D}" type="pres">
      <dgm:prSet presAssocID="{1FC83C8D-F5E3-4EDE-8D28-E2D5EAF4C4F7}" presName="nodeTx" presStyleLbl="node1" presStyleIdx="1" presStyleCnt="3">
        <dgm:presLayoutVars>
          <dgm:bulletEnabled val="1"/>
        </dgm:presLayoutVars>
      </dgm:prSet>
      <dgm:spPr/>
      <dgm:t>
        <a:bodyPr/>
        <a:lstStyle/>
        <a:p>
          <a:endParaRPr lang="el-GR"/>
        </a:p>
      </dgm:t>
    </dgm:pt>
    <dgm:pt modelId="{A72D8D9B-39AC-41AB-8468-59ABFF900E2A}" type="pres">
      <dgm:prSet presAssocID="{1FC83C8D-F5E3-4EDE-8D28-E2D5EAF4C4F7}" presName="invisiNode" presStyleLbl="node1" presStyleIdx="1" presStyleCnt="3"/>
      <dgm:spPr/>
    </dgm:pt>
    <dgm:pt modelId="{7934DF34-56DE-4022-AEE0-D3BAA43EEF18}" type="pres">
      <dgm:prSet presAssocID="{1FC83C8D-F5E3-4EDE-8D28-E2D5EAF4C4F7}" presName="imagNod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pt>
    <dgm:pt modelId="{0F145DD1-7181-4FDE-9367-61CE94960409}" type="pres">
      <dgm:prSet presAssocID="{81673C26-4ADF-421F-8238-A11125ABE487}" presName="sibTrans" presStyleLbl="sibTrans2D1" presStyleIdx="0" presStyleCnt="0"/>
      <dgm:spPr/>
      <dgm:t>
        <a:bodyPr/>
        <a:lstStyle/>
        <a:p>
          <a:endParaRPr lang="el-GR"/>
        </a:p>
      </dgm:t>
    </dgm:pt>
    <dgm:pt modelId="{865F7FD8-6C64-4375-9F4D-73412FCE1F53}" type="pres">
      <dgm:prSet presAssocID="{1089448E-8B81-4D36-8308-2AE7D7AF6460}" presName="compNode" presStyleCnt="0"/>
      <dgm:spPr/>
    </dgm:pt>
    <dgm:pt modelId="{5B0D8294-DC7F-45EC-AEF2-EFC514FE4F46}" type="pres">
      <dgm:prSet presAssocID="{1089448E-8B81-4D36-8308-2AE7D7AF6460}" presName="bkgdShape" presStyleLbl="node1" presStyleIdx="2" presStyleCnt="3"/>
      <dgm:spPr/>
      <dgm:t>
        <a:bodyPr/>
        <a:lstStyle/>
        <a:p>
          <a:endParaRPr lang="el-GR"/>
        </a:p>
      </dgm:t>
    </dgm:pt>
    <dgm:pt modelId="{FEB166F6-4D2B-4665-BB7C-92B7236A3332}" type="pres">
      <dgm:prSet presAssocID="{1089448E-8B81-4D36-8308-2AE7D7AF6460}" presName="nodeTx" presStyleLbl="node1" presStyleIdx="2" presStyleCnt="3">
        <dgm:presLayoutVars>
          <dgm:bulletEnabled val="1"/>
        </dgm:presLayoutVars>
      </dgm:prSet>
      <dgm:spPr/>
      <dgm:t>
        <a:bodyPr/>
        <a:lstStyle/>
        <a:p>
          <a:endParaRPr lang="el-GR"/>
        </a:p>
      </dgm:t>
    </dgm:pt>
    <dgm:pt modelId="{821CDA83-70E5-4DF7-A695-E8608CF57989}" type="pres">
      <dgm:prSet presAssocID="{1089448E-8B81-4D36-8308-2AE7D7AF6460}" presName="invisiNode" presStyleLbl="node1" presStyleIdx="2" presStyleCnt="3"/>
      <dgm:spPr/>
    </dgm:pt>
    <dgm:pt modelId="{8F5081D8-94B3-4439-A146-E205941C2DEC}" type="pres">
      <dgm:prSet presAssocID="{1089448E-8B81-4D36-8308-2AE7D7AF6460}" presName="imagNode" presStyleLbl="fgImgPlace1" presStyleIdx="2" presStyleCnt="3"/>
      <dgm:spPr>
        <a:blipFill>
          <a:blip xmlns:r="http://schemas.openxmlformats.org/officeDocument/2006/relationships" r:embed="rId3">
            <a:extLst/>
          </a:blip>
          <a:srcRect/>
          <a:stretch>
            <a:fillRect l="-17000" r="-17000"/>
          </a:stretch>
        </a:blipFill>
      </dgm:spPr>
    </dgm:pt>
  </dgm:ptLst>
  <dgm:cxnLst>
    <dgm:cxn modelId="{8F7A9B2F-70A5-444A-BB32-2930C3A16900}" type="presOf" srcId="{59E8AD56-9548-4852-89E6-BDBCC27FC52E}" destId="{EAB80037-63FD-4284-810F-F49ACBFEF359}" srcOrd="0" destOrd="0" presId="urn:microsoft.com/office/officeart/2005/8/layout/hList7#1"/>
    <dgm:cxn modelId="{EE8429D2-761E-4C1D-A7DC-1AA14E08FCF1}" type="presOf" srcId="{1FC83C8D-F5E3-4EDE-8D28-E2D5EAF4C4F7}" destId="{561D877D-6852-40F5-A34F-DAFFE55ADAE6}" srcOrd="0" destOrd="0" presId="urn:microsoft.com/office/officeart/2005/8/layout/hList7#1"/>
    <dgm:cxn modelId="{1712E4CE-3017-4657-92F0-486A02E5F73D}" type="presOf" srcId="{1FC83C8D-F5E3-4EDE-8D28-E2D5EAF4C4F7}" destId="{9BFADEF9-770E-4139-8A22-BF3667DADF2D}" srcOrd="1" destOrd="0" presId="urn:microsoft.com/office/officeart/2005/8/layout/hList7#1"/>
    <dgm:cxn modelId="{60DB756D-5D9D-4892-95E3-B1C997F2D6F8}" type="presOf" srcId="{59E8AD56-9548-4852-89E6-BDBCC27FC52E}" destId="{291330CB-3D08-475C-9449-7733D9973797}" srcOrd="1" destOrd="0" presId="urn:microsoft.com/office/officeart/2005/8/layout/hList7#1"/>
    <dgm:cxn modelId="{107B269F-34EF-4803-A3D2-FD1F9D0D0A6C}" type="presOf" srcId="{8EE0B07B-42BC-48AD-B88A-8FACCF187BEF}" destId="{8D79F6DB-4115-40BD-8A14-F64478B86DBA}" srcOrd="0" destOrd="0" presId="urn:microsoft.com/office/officeart/2005/8/layout/hList7#1"/>
    <dgm:cxn modelId="{C48AB4A1-51E4-4F02-98DF-CF044DD99990}" srcId="{9F48DB17-A216-45B9-A81C-54C9165BEDC7}" destId="{59E8AD56-9548-4852-89E6-BDBCC27FC52E}" srcOrd="0" destOrd="0" parTransId="{DD9300D8-DC44-4169-8F02-8E603CADC33D}" sibTransId="{8EE0B07B-42BC-48AD-B88A-8FACCF187BEF}"/>
    <dgm:cxn modelId="{9F1DDBEE-B5A9-4C92-8D8E-E07106088B58}" type="presOf" srcId="{9F48DB17-A216-45B9-A81C-54C9165BEDC7}" destId="{9ECC2198-AE79-4439-A34A-DF8779C50747}" srcOrd="0" destOrd="0" presId="urn:microsoft.com/office/officeart/2005/8/layout/hList7#1"/>
    <dgm:cxn modelId="{1E2CC12B-2303-4716-9F74-48BD9AE09256}" type="presOf" srcId="{1089448E-8B81-4D36-8308-2AE7D7AF6460}" destId="{FEB166F6-4D2B-4665-BB7C-92B7236A3332}" srcOrd="1" destOrd="0" presId="urn:microsoft.com/office/officeart/2005/8/layout/hList7#1"/>
    <dgm:cxn modelId="{F91885EF-2235-4E2B-B5B1-1F18EEC89D51}" type="presOf" srcId="{81673C26-4ADF-421F-8238-A11125ABE487}" destId="{0F145DD1-7181-4FDE-9367-61CE94960409}" srcOrd="0" destOrd="0" presId="urn:microsoft.com/office/officeart/2005/8/layout/hList7#1"/>
    <dgm:cxn modelId="{4BA6B2CC-1187-4843-8936-2B79C4803B4F}" type="presOf" srcId="{1089448E-8B81-4D36-8308-2AE7D7AF6460}" destId="{5B0D8294-DC7F-45EC-AEF2-EFC514FE4F46}" srcOrd="0" destOrd="0" presId="urn:microsoft.com/office/officeart/2005/8/layout/hList7#1"/>
    <dgm:cxn modelId="{137B18DC-F334-49CA-8DB9-4BA97A458B30}" srcId="{9F48DB17-A216-45B9-A81C-54C9165BEDC7}" destId="{1089448E-8B81-4D36-8308-2AE7D7AF6460}" srcOrd="2" destOrd="0" parTransId="{6B8EDA16-459E-4CB2-AA83-730A99C0DB56}" sibTransId="{2D8AAA16-057D-405E-86D1-5D2D15C4AD32}"/>
    <dgm:cxn modelId="{6D725DC2-A705-4FB4-93AD-8579E32DC67E}" srcId="{9F48DB17-A216-45B9-A81C-54C9165BEDC7}" destId="{1FC83C8D-F5E3-4EDE-8D28-E2D5EAF4C4F7}" srcOrd="1" destOrd="0" parTransId="{01F04339-1AA5-4F40-9AF7-78D961D38286}" sibTransId="{81673C26-4ADF-421F-8238-A11125ABE487}"/>
    <dgm:cxn modelId="{E742DD9D-D176-444F-8D86-6701402CB71E}" type="presParOf" srcId="{9ECC2198-AE79-4439-A34A-DF8779C50747}" destId="{1EA1B1CC-7D81-44AF-8733-C4B48184A2BD}" srcOrd="0" destOrd="0" presId="urn:microsoft.com/office/officeart/2005/8/layout/hList7#1"/>
    <dgm:cxn modelId="{036E58AE-A629-44DB-AAF1-07E3C778802C}" type="presParOf" srcId="{9ECC2198-AE79-4439-A34A-DF8779C50747}" destId="{AEA2E247-FC35-4A7B-8279-183A1D69242D}" srcOrd="1" destOrd="0" presId="urn:microsoft.com/office/officeart/2005/8/layout/hList7#1"/>
    <dgm:cxn modelId="{C42D87CC-6689-4965-9946-63E29EDA66B6}" type="presParOf" srcId="{AEA2E247-FC35-4A7B-8279-183A1D69242D}" destId="{C9559AC4-FA6F-4ADC-BE15-4FB504CE6A77}" srcOrd="0" destOrd="0" presId="urn:microsoft.com/office/officeart/2005/8/layout/hList7#1"/>
    <dgm:cxn modelId="{976636A5-1CC4-4D6C-9D88-6022ACDCB07D}" type="presParOf" srcId="{C9559AC4-FA6F-4ADC-BE15-4FB504CE6A77}" destId="{EAB80037-63FD-4284-810F-F49ACBFEF359}" srcOrd="0" destOrd="0" presId="urn:microsoft.com/office/officeart/2005/8/layout/hList7#1"/>
    <dgm:cxn modelId="{D198691E-E20D-4243-88BF-5E187D94D696}" type="presParOf" srcId="{C9559AC4-FA6F-4ADC-BE15-4FB504CE6A77}" destId="{291330CB-3D08-475C-9449-7733D9973797}" srcOrd="1" destOrd="0" presId="urn:microsoft.com/office/officeart/2005/8/layout/hList7#1"/>
    <dgm:cxn modelId="{58721B49-6A33-4765-9142-0D7695E420E4}" type="presParOf" srcId="{C9559AC4-FA6F-4ADC-BE15-4FB504CE6A77}" destId="{166AFA92-1E3E-4E8F-ACF5-A971A4A87E00}" srcOrd="2" destOrd="0" presId="urn:microsoft.com/office/officeart/2005/8/layout/hList7#1"/>
    <dgm:cxn modelId="{4226CBD6-4D77-4C7E-8381-6E8677D2CF9E}" type="presParOf" srcId="{C9559AC4-FA6F-4ADC-BE15-4FB504CE6A77}" destId="{C8633AD3-7CEB-40C6-8D1F-9B69876EC5AE}" srcOrd="3" destOrd="0" presId="urn:microsoft.com/office/officeart/2005/8/layout/hList7#1"/>
    <dgm:cxn modelId="{61BC9B87-32A4-4FA6-8339-E47C468427C8}" type="presParOf" srcId="{AEA2E247-FC35-4A7B-8279-183A1D69242D}" destId="{8D79F6DB-4115-40BD-8A14-F64478B86DBA}" srcOrd="1" destOrd="0" presId="urn:microsoft.com/office/officeart/2005/8/layout/hList7#1"/>
    <dgm:cxn modelId="{4540F02E-251E-4DB6-863C-80A911407468}" type="presParOf" srcId="{AEA2E247-FC35-4A7B-8279-183A1D69242D}" destId="{42FFDD2C-41B9-4076-A160-209469C74397}" srcOrd="2" destOrd="0" presId="urn:microsoft.com/office/officeart/2005/8/layout/hList7#1"/>
    <dgm:cxn modelId="{31345165-E513-4F25-A3D4-B5D680926011}" type="presParOf" srcId="{42FFDD2C-41B9-4076-A160-209469C74397}" destId="{561D877D-6852-40F5-A34F-DAFFE55ADAE6}" srcOrd="0" destOrd="0" presId="urn:microsoft.com/office/officeart/2005/8/layout/hList7#1"/>
    <dgm:cxn modelId="{5E4ECA3C-FB2C-453A-9F64-B1BF467B96E2}" type="presParOf" srcId="{42FFDD2C-41B9-4076-A160-209469C74397}" destId="{9BFADEF9-770E-4139-8A22-BF3667DADF2D}" srcOrd="1" destOrd="0" presId="urn:microsoft.com/office/officeart/2005/8/layout/hList7#1"/>
    <dgm:cxn modelId="{2C838AA3-C3DF-4578-9422-404F0578EDD3}" type="presParOf" srcId="{42FFDD2C-41B9-4076-A160-209469C74397}" destId="{A72D8D9B-39AC-41AB-8468-59ABFF900E2A}" srcOrd="2" destOrd="0" presId="urn:microsoft.com/office/officeart/2005/8/layout/hList7#1"/>
    <dgm:cxn modelId="{6E346EEA-BAA1-4090-B5EC-3CEBDF65196E}" type="presParOf" srcId="{42FFDD2C-41B9-4076-A160-209469C74397}" destId="{7934DF34-56DE-4022-AEE0-D3BAA43EEF18}" srcOrd="3" destOrd="0" presId="urn:microsoft.com/office/officeart/2005/8/layout/hList7#1"/>
    <dgm:cxn modelId="{FEA1AE4A-748C-4057-865C-E262C798500D}" type="presParOf" srcId="{AEA2E247-FC35-4A7B-8279-183A1D69242D}" destId="{0F145DD1-7181-4FDE-9367-61CE94960409}" srcOrd="3" destOrd="0" presId="urn:microsoft.com/office/officeart/2005/8/layout/hList7#1"/>
    <dgm:cxn modelId="{86DC0606-580F-44BE-93E9-89CBBAAD03CA}" type="presParOf" srcId="{AEA2E247-FC35-4A7B-8279-183A1D69242D}" destId="{865F7FD8-6C64-4375-9F4D-73412FCE1F53}" srcOrd="4" destOrd="0" presId="urn:microsoft.com/office/officeart/2005/8/layout/hList7#1"/>
    <dgm:cxn modelId="{99620A9D-C498-452F-B0E1-16699DEE1A87}" type="presParOf" srcId="{865F7FD8-6C64-4375-9F4D-73412FCE1F53}" destId="{5B0D8294-DC7F-45EC-AEF2-EFC514FE4F46}" srcOrd="0" destOrd="0" presId="urn:microsoft.com/office/officeart/2005/8/layout/hList7#1"/>
    <dgm:cxn modelId="{809A4AC1-B3DD-4ACF-BB09-C1C948423F30}" type="presParOf" srcId="{865F7FD8-6C64-4375-9F4D-73412FCE1F53}" destId="{FEB166F6-4D2B-4665-BB7C-92B7236A3332}" srcOrd="1" destOrd="0" presId="urn:microsoft.com/office/officeart/2005/8/layout/hList7#1"/>
    <dgm:cxn modelId="{C497BCA7-177B-4E43-B79D-11680019C26E}" type="presParOf" srcId="{865F7FD8-6C64-4375-9F4D-73412FCE1F53}" destId="{821CDA83-70E5-4DF7-A695-E8608CF57989}" srcOrd="2" destOrd="0" presId="urn:microsoft.com/office/officeart/2005/8/layout/hList7#1"/>
    <dgm:cxn modelId="{2DF0F2A0-4A03-4D91-ADDD-5C1E62BC97DA}" type="presParOf" srcId="{865F7FD8-6C64-4375-9F4D-73412FCE1F53}" destId="{8F5081D8-94B3-4439-A146-E205941C2DEC}" srcOrd="3" destOrd="0" presId="urn:microsoft.com/office/officeart/2005/8/layout/hList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AFA614E-1C1B-4A69-BC28-BB7220173A45}" type="doc">
      <dgm:prSet loTypeId="urn:microsoft.com/office/officeart/2005/8/layout/hList7#1" loCatId="list" qsTypeId="urn:microsoft.com/office/officeart/2005/8/quickstyle/simple1#15" qsCatId="simple" csTypeId="urn:microsoft.com/office/officeart/2005/8/colors/colorful2" csCatId="colorful" phldr="1"/>
      <dgm:spPr/>
    </dgm:pt>
    <dgm:pt modelId="{D43F3496-A866-4814-BEE4-A194964E9465}">
      <dgm:prSet phldrT="[Text]" custT="1"/>
      <dgm:spPr/>
      <dgm:t>
        <a:bodyPr/>
        <a:lstStyle/>
        <a:p>
          <a:r>
            <a:rPr lang="en-US" sz="1600" b="1" dirty="0" smtClean="0"/>
            <a:t>Cost optimal</a:t>
          </a:r>
          <a:endParaRPr lang="el-GR" sz="1600" b="1" dirty="0"/>
        </a:p>
      </dgm:t>
    </dgm:pt>
    <dgm:pt modelId="{D9685940-86F7-477F-83EE-4732C6A2C4F7}" type="parTrans" cxnId="{B5E0C477-5469-4304-B1E4-F353A33886B8}">
      <dgm:prSet/>
      <dgm:spPr/>
      <dgm:t>
        <a:bodyPr/>
        <a:lstStyle/>
        <a:p>
          <a:endParaRPr lang="el-GR"/>
        </a:p>
      </dgm:t>
    </dgm:pt>
    <dgm:pt modelId="{330FC5AB-D7A2-4D0E-B30A-95BEE9A4FD69}" type="sibTrans" cxnId="{B5E0C477-5469-4304-B1E4-F353A33886B8}">
      <dgm:prSet/>
      <dgm:spPr/>
      <dgm:t>
        <a:bodyPr/>
        <a:lstStyle/>
        <a:p>
          <a:endParaRPr lang="el-GR"/>
        </a:p>
      </dgm:t>
    </dgm:pt>
    <dgm:pt modelId="{49BF6977-00A0-4C34-BE9C-49832E831738}">
      <dgm:prSet phldrT="[Text]" custT="1"/>
      <dgm:spPr/>
      <dgm:t>
        <a:bodyPr/>
        <a:lstStyle/>
        <a:p>
          <a:r>
            <a:rPr lang="en-US" sz="2400" b="1" dirty="0" err="1" smtClean="0"/>
            <a:t>nZeb</a:t>
          </a:r>
          <a:endParaRPr lang="el-GR" sz="2400" b="1" dirty="0"/>
        </a:p>
      </dgm:t>
    </dgm:pt>
    <dgm:pt modelId="{0F721A8B-3AE0-41E0-9F64-D04B607FF20A}" type="parTrans" cxnId="{3EEC2A89-6A62-484E-AE34-6509437A49B4}">
      <dgm:prSet/>
      <dgm:spPr/>
      <dgm:t>
        <a:bodyPr/>
        <a:lstStyle/>
        <a:p>
          <a:endParaRPr lang="el-GR"/>
        </a:p>
      </dgm:t>
    </dgm:pt>
    <dgm:pt modelId="{DC25C1B2-80EF-4A18-A890-287107B547C1}" type="sibTrans" cxnId="{3EEC2A89-6A62-484E-AE34-6509437A49B4}">
      <dgm:prSet/>
      <dgm:spPr/>
      <dgm:t>
        <a:bodyPr/>
        <a:lstStyle/>
        <a:p>
          <a:endParaRPr lang="el-GR"/>
        </a:p>
      </dgm:t>
    </dgm:pt>
    <dgm:pt modelId="{D0228911-0BE4-4929-958C-AB70CFDC896C}">
      <dgm:prSet phldrT="[Text]" custT="1"/>
      <dgm:spPr/>
      <dgm:t>
        <a:bodyPr/>
        <a:lstStyle/>
        <a:p>
          <a:r>
            <a:rPr lang="el-GR" sz="1600" b="1" dirty="0" smtClean="0"/>
            <a:t>Τροποποίηση</a:t>
          </a:r>
        </a:p>
        <a:p>
          <a:r>
            <a:rPr lang="el-GR" sz="1600" b="1" dirty="0" smtClean="0"/>
            <a:t>ΤΟΤΕΕ</a:t>
          </a:r>
          <a:endParaRPr lang="el-GR" sz="1600" b="1" dirty="0"/>
        </a:p>
      </dgm:t>
    </dgm:pt>
    <dgm:pt modelId="{B298D4B5-89A7-4350-A1CE-360AB822947A}" type="parTrans" cxnId="{14D68818-5A70-4EE2-92BF-7B90CE4608E9}">
      <dgm:prSet/>
      <dgm:spPr/>
      <dgm:t>
        <a:bodyPr/>
        <a:lstStyle/>
        <a:p>
          <a:endParaRPr lang="el-GR"/>
        </a:p>
      </dgm:t>
    </dgm:pt>
    <dgm:pt modelId="{36B9F70C-2A1F-4BBA-9E72-500CD50CE4BE}" type="sibTrans" cxnId="{14D68818-5A70-4EE2-92BF-7B90CE4608E9}">
      <dgm:prSet/>
      <dgm:spPr/>
      <dgm:t>
        <a:bodyPr/>
        <a:lstStyle/>
        <a:p>
          <a:endParaRPr lang="el-GR"/>
        </a:p>
      </dgm:t>
    </dgm:pt>
    <dgm:pt modelId="{314722C5-D13E-4626-ABA5-64132564AD31}">
      <dgm:prSet phldrT="[Text]" custT="1"/>
      <dgm:spPr/>
      <dgm:t>
        <a:bodyPr/>
        <a:lstStyle/>
        <a:p>
          <a:r>
            <a:rPr lang="el-GR" sz="1600" b="1" dirty="0" smtClean="0"/>
            <a:t>Τροποποίηση</a:t>
          </a:r>
        </a:p>
        <a:p>
          <a:r>
            <a:rPr lang="el-GR" sz="1600" b="1" dirty="0" smtClean="0"/>
            <a:t>Λογισμικού</a:t>
          </a:r>
        </a:p>
        <a:p>
          <a:r>
            <a:rPr lang="el-GR" sz="1600" b="1" dirty="0" smtClean="0"/>
            <a:t>ΤΕΕ - ΚΕΝΑΚ</a:t>
          </a:r>
          <a:endParaRPr lang="el-GR" sz="1600" b="1" dirty="0"/>
        </a:p>
      </dgm:t>
    </dgm:pt>
    <dgm:pt modelId="{8415CB29-A657-405B-9B5A-F0399AD0C873}" type="parTrans" cxnId="{1F6B1B7E-32D3-43FD-AF63-FDAA575B4214}">
      <dgm:prSet/>
      <dgm:spPr/>
      <dgm:t>
        <a:bodyPr/>
        <a:lstStyle/>
        <a:p>
          <a:endParaRPr lang="el-GR"/>
        </a:p>
      </dgm:t>
    </dgm:pt>
    <dgm:pt modelId="{53D2D31E-4D7B-4D54-81A4-ECBC82D65113}" type="sibTrans" cxnId="{1F6B1B7E-32D3-43FD-AF63-FDAA575B4214}">
      <dgm:prSet/>
      <dgm:spPr/>
      <dgm:t>
        <a:bodyPr/>
        <a:lstStyle/>
        <a:p>
          <a:endParaRPr lang="el-GR"/>
        </a:p>
      </dgm:t>
    </dgm:pt>
    <dgm:pt modelId="{BC2D2377-EBA7-4AD0-850E-A7AA850D7786}">
      <dgm:prSet phldrT="[Text]" custT="1"/>
      <dgm:spPr/>
      <dgm:t>
        <a:bodyPr/>
        <a:lstStyle/>
        <a:p>
          <a:r>
            <a:rPr lang="el-GR" sz="1600" b="1" dirty="0" smtClean="0"/>
            <a:t>Τροποποίηση</a:t>
          </a:r>
        </a:p>
        <a:p>
          <a:r>
            <a:rPr lang="en-US" sz="1600" b="1" dirty="0" smtClean="0"/>
            <a:t>Buildingcert.gr</a:t>
          </a:r>
          <a:endParaRPr lang="el-GR" sz="1600" b="1" dirty="0"/>
        </a:p>
      </dgm:t>
    </dgm:pt>
    <dgm:pt modelId="{3B525EE8-A80B-4973-80D1-367CA1592C2B}" type="parTrans" cxnId="{68A890E5-94C8-4BDD-926E-83D1B45AEC0F}">
      <dgm:prSet/>
      <dgm:spPr/>
      <dgm:t>
        <a:bodyPr/>
        <a:lstStyle/>
        <a:p>
          <a:endParaRPr lang="el-GR"/>
        </a:p>
      </dgm:t>
    </dgm:pt>
    <dgm:pt modelId="{1FE805CF-611E-430A-9A68-681E5209CCAD}" type="sibTrans" cxnId="{68A890E5-94C8-4BDD-926E-83D1B45AEC0F}">
      <dgm:prSet/>
      <dgm:spPr/>
      <dgm:t>
        <a:bodyPr/>
        <a:lstStyle/>
        <a:p>
          <a:endParaRPr lang="el-GR"/>
        </a:p>
      </dgm:t>
    </dgm:pt>
    <dgm:pt modelId="{5D6F1BA5-BCF2-42CC-B000-3068674D9476}">
      <dgm:prSet phldrT="[Text]"/>
      <dgm:spPr/>
      <dgm:t>
        <a:bodyPr/>
        <a:lstStyle/>
        <a:p>
          <a:r>
            <a:rPr lang="el-GR" b="1" dirty="0" smtClean="0"/>
            <a:t>Τροποποίηση</a:t>
          </a:r>
        </a:p>
        <a:p>
          <a:r>
            <a:rPr lang="el-GR" b="1" dirty="0" smtClean="0"/>
            <a:t>ΚΕΝΑΚ</a:t>
          </a:r>
          <a:endParaRPr lang="el-GR" b="1" dirty="0"/>
        </a:p>
      </dgm:t>
    </dgm:pt>
    <dgm:pt modelId="{8D399BDF-F939-464F-8CFB-9809631FAB4E}" type="parTrans" cxnId="{E68CF119-C9EC-40A7-8243-1632A106174D}">
      <dgm:prSet/>
      <dgm:spPr/>
      <dgm:t>
        <a:bodyPr/>
        <a:lstStyle/>
        <a:p>
          <a:endParaRPr lang="el-GR"/>
        </a:p>
      </dgm:t>
    </dgm:pt>
    <dgm:pt modelId="{8D341210-4A48-4158-96C8-13CB20B7DC38}" type="sibTrans" cxnId="{E68CF119-C9EC-40A7-8243-1632A106174D}">
      <dgm:prSet/>
      <dgm:spPr/>
      <dgm:t>
        <a:bodyPr/>
        <a:lstStyle/>
        <a:p>
          <a:endParaRPr lang="el-GR"/>
        </a:p>
      </dgm:t>
    </dgm:pt>
    <dgm:pt modelId="{84279A15-30B2-422D-9281-A30AEEFB620F}" type="pres">
      <dgm:prSet presAssocID="{6AFA614E-1C1B-4A69-BC28-BB7220173A45}" presName="Name0" presStyleCnt="0">
        <dgm:presLayoutVars>
          <dgm:dir/>
          <dgm:resizeHandles val="exact"/>
        </dgm:presLayoutVars>
      </dgm:prSet>
      <dgm:spPr/>
    </dgm:pt>
    <dgm:pt modelId="{2E6EFA10-DD7D-4562-A491-ACAC75D55BF5}" type="pres">
      <dgm:prSet presAssocID="{6AFA614E-1C1B-4A69-BC28-BB7220173A45}" presName="fgShape" presStyleLbl="fgShp" presStyleIdx="0" presStyleCnt="1"/>
      <dgm:spPr/>
    </dgm:pt>
    <dgm:pt modelId="{3F5C4083-4402-4B5C-A597-6E8B28173C98}" type="pres">
      <dgm:prSet presAssocID="{6AFA614E-1C1B-4A69-BC28-BB7220173A45}" presName="linComp" presStyleCnt="0"/>
      <dgm:spPr/>
    </dgm:pt>
    <dgm:pt modelId="{6C406C51-A782-42BA-89C0-FC5D410E87E5}" type="pres">
      <dgm:prSet presAssocID="{D43F3496-A866-4814-BEE4-A194964E9465}" presName="compNode" presStyleCnt="0"/>
      <dgm:spPr/>
    </dgm:pt>
    <dgm:pt modelId="{4BB6592D-81CE-461B-B441-2840DF1C28FA}" type="pres">
      <dgm:prSet presAssocID="{D43F3496-A866-4814-BEE4-A194964E9465}" presName="bkgdShape" presStyleLbl="node1" presStyleIdx="0" presStyleCnt="6" custScaleX="99337" custLinFactNeighborX="1493"/>
      <dgm:spPr/>
      <dgm:t>
        <a:bodyPr/>
        <a:lstStyle/>
        <a:p>
          <a:endParaRPr lang="el-GR"/>
        </a:p>
      </dgm:t>
    </dgm:pt>
    <dgm:pt modelId="{FFAF4877-670F-48DE-B77F-323E1ECCF07C}" type="pres">
      <dgm:prSet presAssocID="{D43F3496-A866-4814-BEE4-A194964E9465}" presName="nodeTx" presStyleLbl="node1" presStyleIdx="0" presStyleCnt="6">
        <dgm:presLayoutVars>
          <dgm:bulletEnabled val="1"/>
        </dgm:presLayoutVars>
      </dgm:prSet>
      <dgm:spPr/>
      <dgm:t>
        <a:bodyPr/>
        <a:lstStyle/>
        <a:p>
          <a:endParaRPr lang="el-GR"/>
        </a:p>
      </dgm:t>
    </dgm:pt>
    <dgm:pt modelId="{00440AA3-81C8-42F4-BA96-F3EEC3817DE6}" type="pres">
      <dgm:prSet presAssocID="{D43F3496-A866-4814-BEE4-A194964E9465}" presName="invisiNode" presStyleLbl="node1" presStyleIdx="0" presStyleCnt="6"/>
      <dgm:spPr/>
    </dgm:pt>
    <dgm:pt modelId="{A02D5837-2D2A-43E5-8216-BC773DE8F860}" type="pres">
      <dgm:prSet presAssocID="{D43F3496-A866-4814-BEE4-A194964E9465}" presName="imagNode"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70000" r="-70000"/>
          </a:stretch>
        </a:blipFill>
      </dgm:spPr>
    </dgm:pt>
    <dgm:pt modelId="{57BCAA02-37E0-4164-A00F-530DB45FC03A}" type="pres">
      <dgm:prSet presAssocID="{330FC5AB-D7A2-4D0E-B30A-95BEE9A4FD69}" presName="sibTrans" presStyleLbl="sibTrans2D1" presStyleIdx="0" presStyleCnt="0"/>
      <dgm:spPr/>
      <dgm:t>
        <a:bodyPr/>
        <a:lstStyle/>
        <a:p>
          <a:endParaRPr lang="el-GR"/>
        </a:p>
      </dgm:t>
    </dgm:pt>
    <dgm:pt modelId="{C61939C2-F50E-4F50-B3CC-A673B404E7E3}" type="pres">
      <dgm:prSet presAssocID="{49BF6977-00A0-4C34-BE9C-49832E831738}" presName="compNode" presStyleCnt="0"/>
      <dgm:spPr/>
    </dgm:pt>
    <dgm:pt modelId="{CD6EBEC9-2A88-497F-A913-48E4E6381C50}" type="pres">
      <dgm:prSet presAssocID="{49BF6977-00A0-4C34-BE9C-49832E831738}" presName="bkgdShape" presStyleLbl="node1" presStyleIdx="1" presStyleCnt="6" custLinFactNeighborX="5069"/>
      <dgm:spPr/>
      <dgm:t>
        <a:bodyPr/>
        <a:lstStyle/>
        <a:p>
          <a:endParaRPr lang="el-GR"/>
        </a:p>
      </dgm:t>
    </dgm:pt>
    <dgm:pt modelId="{14156720-C90E-4644-A155-3AB31E66CB81}" type="pres">
      <dgm:prSet presAssocID="{49BF6977-00A0-4C34-BE9C-49832E831738}" presName="nodeTx" presStyleLbl="node1" presStyleIdx="1" presStyleCnt="6">
        <dgm:presLayoutVars>
          <dgm:bulletEnabled val="1"/>
        </dgm:presLayoutVars>
      </dgm:prSet>
      <dgm:spPr/>
      <dgm:t>
        <a:bodyPr/>
        <a:lstStyle/>
        <a:p>
          <a:endParaRPr lang="el-GR"/>
        </a:p>
      </dgm:t>
    </dgm:pt>
    <dgm:pt modelId="{F453C7C9-D8B6-4C3D-B880-B75960EEE305}" type="pres">
      <dgm:prSet presAssocID="{49BF6977-00A0-4C34-BE9C-49832E831738}" presName="invisiNode" presStyleLbl="node1" presStyleIdx="1" presStyleCnt="6"/>
      <dgm:spPr/>
    </dgm:pt>
    <dgm:pt modelId="{8B61010A-7F74-4BFA-BB2C-964958AD58C9}" type="pres">
      <dgm:prSet presAssocID="{49BF6977-00A0-4C34-BE9C-49832E831738}" presName="imagNode"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32000" r="-32000"/>
          </a:stretch>
        </a:blipFill>
      </dgm:spPr>
    </dgm:pt>
    <dgm:pt modelId="{52D8CF93-03E9-4379-A8A0-8A167756C625}" type="pres">
      <dgm:prSet presAssocID="{DC25C1B2-80EF-4A18-A890-287107B547C1}" presName="sibTrans" presStyleLbl="sibTrans2D1" presStyleIdx="0" presStyleCnt="0"/>
      <dgm:spPr/>
      <dgm:t>
        <a:bodyPr/>
        <a:lstStyle/>
        <a:p>
          <a:endParaRPr lang="el-GR"/>
        </a:p>
      </dgm:t>
    </dgm:pt>
    <dgm:pt modelId="{673B2310-4915-4837-A3F1-39101A51C923}" type="pres">
      <dgm:prSet presAssocID="{D0228911-0BE4-4929-958C-AB70CFDC896C}" presName="compNode" presStyleCnt="0"/>
      <dgm:spPr/>
    </dgm:pt>
    <dgm:pt modelId="{FA5FEA88-95E8-4641-AB95-FD6CE8F9B6EE}" type="pres">
      <dgm:prSet presAssocID="{D0228911-0BE4-4929-958C-AB70CFDC896C}" presName="bkgdShape" presStyleLbl="node1" presStyleIdx="2" presStyleCnt="6"/>
      <dgm:spPr/>
      <dgm:t>
        <a:bodyPr/>
        <a:lstStyle/>
        <a:p>
          <a:endParaRPr lang="el-GR"/>
        </a:p>
      </dgm:t>
    </dgm:pt>
    <dgm:pt modelId="{A82AD1E2-8695-4435-AC8F-B15E4E7E4503}" type="pres">
      <dgm:prSet presAssocID="{D0228911-0BE4-4929-958C-AB70CFDC896C}" presName="nodeTx" presStyleLbl="node1" presStyleIdx="2" presStyleCnt="6">
        <dgm:presLayoutVars>
          <dgm:bulletEnabled val="1"/>
        </dgm:presLayoutVars>
      </dgm:prSet>
      <dgm:spPr/>
      <dgm:t>
        <a:bodyPr/>
        <a:lstStyle/>
        <a:p>
          <a:endParaRPr lang="el-GR"/>
        </a:p>
      </dgm:t>
    </dgm:pt>
    <dgm:pt modelId="{5B7B8A23-3635-40D9-98CB-0CAE1736B785}" type="pres">
      <dgm:prSet presAssocID="{D0228911-0BE4-4929-958C-AB70CFDC896C}" presName="invisiNode" presStyleLbl="node1" presStyleIdx="2" presStyleCnt="6"/>
      <dgm:spPr/>
    </dgm:pt>
    <dgm:pt modelId="{695993E3-13CB-4112-9776-F21D90CEDDBC}" type="pres">
      <dgm:prSet presAssocID="{D0228911-0BE4-4929-958C-AB70CFDC896C}" presName="imagNode"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135000" r="-135000"/>
          </a:stretch>
        </a:blipFill>
      </dgm:spPr>
    </dgm:pt>
    <dgm:pt modelId="{5D8962F5-7B55-4025-B055-076A7249313E}" type="pres">
      <dgm:prSet presAssocID="{36B9F70C-2A1F-4BBA-9E72-500CD50CE4BE}" presName="sibTrans" presStyleLbl="sibTrans2D1" presStyleIdx="0" presStyleCnt="0"/>
      <dgm:spPr/>
      <dgm:t>
        <a:bodyPr/>
        <a:lstStyle/>
        <a:p>
          <a:endParaRPr lang="el-GR"/>
        </a:p>
      </dgm:t>
    </dgm:pt>
    <dgm:pt modelId="{CDE22CAD-15F0-4D6B-B68D-DFCA951F4F50}" type="pres">
      <dgm:prSet presAssocID="{314722C5-D13E-4626-ABA5-64132564AD31}" presName="compNode" presStyleCnt="0"/>
      <dgm:spPr/>
    </dgm:pt>
    <dgm:pt modelId="{34C124AE-9788-48DA-B2DC-6A8B46AEC9B5}" type="pres">
      <dgm:prSet presAssocID="{314722C5-D13E-4626-ABA5-64132564AD31}" presName="bkgdShape" presStyleLbl="node1" presStyleIdx="3" presStyleCnt="6"/>
      <dgm:spPr/>
      <dgm:t>
        <a:bodyPr/>
        <a:lstStyle/>
        <a:p>
          <a:endParaRPr lang="el-GR"/>
        </a:p>
      </dgm:t>
    </dgm:pt>
    <dgm:pt modelId="{0023783F-6034-47DD-B361-A1800AD844FF}" type="pres">
      <dgm:prSet presAssocID="{314722C5-D13E-4626-ABA5-64132564AD31}" presName="nodeTx" presStyleLbl="node1" presStyleIdx="3" presStyleCnt="6">
        <dgm:presLayoutVars>
          <dgm:bulletEnabled val="1"/>
        </dgm:presLayoutVars>
      </dgm:prSet>
      <dgm:spPr/>
      <dgm:t>
        <a:bodyPr/>
        <a:lstStyle/>
        <a:p>
          <a:endParaRPr lang="el-GR"/>
        </a:p>
      </dgm:t>
    </dgm:pt>
    <dgm:pt modelId="{80790AB2-F11A-47F3-B30F-F983CDCC7B42}" type="pres">
      <dgm:prSet presAssocID="{314722C5-D13E-4626-ABA5-64132564AD31}" presName="invisiNode" presStyleLbl="node1" presStyleIdx="3" presStyleCnt="6"/>
      <dgm:spPr/>
    </dgm:pt>
    <dgm:pt modelId="{5A2C0BAC-5232-4E33-9BD9-2A04DCB360C9}" type="pres">
      <dgm:prSet presAssocID="{314722C5-D13E-4626-ABA5-64132564AD31}" presName="imagNode"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76000" r="-76000"/>
          </a:stretch>
        </a:blipFill>
      </dgm:spPr>
    </dgm:pt>
    <dgm:pt modelId="{2068C368-E445-41C6-8A10-98FA78ADE251}" type="pres">
      <dgm:prSet presAssocID="{53D2D31E-4D7B-4D54-81A4-ECBC82D65113}" presName="sibTrans" presStyleLbl="sibTrans2D1" presStyleIdx="0" presStyleCnt="0"/>
      <dgm:spPr/>
      <dgm:t>
        <a:bodyPr/>
        <a:lstStyle/>
        <a:p>
          <a:endParaRPr lang="el-GR"/>
        </a:p>
      </dgm:t>
    </dgm:pt>
    <dgm:pt modelId="{A023FB76-47F6-425F-AC42-A4B581912915}" type="pres">
      <dgm:prSet presAssocID="{BC2D2377-EBA7-4AD0-850E-A7AA850D7786}" presName="compNode" presStyleCnt="0"/>
      <dgm:spPr/>
    </dgm:pt>
    <dgm:pt modelId="{5410F4C4-5D60-4556-9987-F93C47BD1903}" type="pres">
      <dgm:prSet presAssocID="{BC2D2377-EBA7-4AD0-850E-A7AA850D7786}" presName="bkgdShape" presStyleLbl="node1" presStyleIdx="4" presStyleCnt="6"/>
      <dgm:spPr/>
      <dgm:t>
        <a:bodyPr/>
        <a:lstStyle/>
        <a:p>
          <a:endParaRPr lang="el-GR"/>
        </a:p>
      </dgm:t>
    </dgm:pt>
    <dgm:pt modelId="{6378B713-3761-49A5-9000-A686252B28E1}" type="pres">
      <dgm:prSet presAssocID="{BC2D2377-EBA7-4AD0-850E-A7AA850D7786}" presName="nodeTx" presStyleLbl="node1" presStyleIdx="4" presStyleCnt="6">
        <dgm:presLayoutVars>
          <dgm:bulletEnabled val="1"/>
        </dgm:presLayoutVars>
      </dgm:prSet>
      <dgm:spPr/>
      <dgm:t>
        <a:bodyPr/>
        <a:lstStyle/>
        <a:p>
          <a:endParaRPr lang="el-GR"/>
        </a:p>
      </dgm:t>
    </dgm:pt>
    <dgm:pt modelId="{644CF969-6F8B-44BB-A576-010B63039ADF}" type="pres">
      <dgm:prSet presAssocID="{BC2D2377-EBA7-4AD0-850E-A7AA850D7786}" presName="invisiNode" presStyleLbl="node1" presStyleIdx="4" presStyleCnt="6"/>
      <dgm:spPr/>
    </dgm:pt>
    <dgm:pt modelId="{24C4ED28-479C-4E72-91E0-EA1B6CAFB1A2}" type="pres">
      <dgm:prSet presAssocID="{BC2D2377-EBA7-4AD0-850E-A7AA850D7786}" presName="imagNode"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32703B2B-5458-46AA-AB80-C676C8BB452A}" type="pres">
      <dgm:prSet presAssocID="{1FE805CF-611E-430A-9A68-681E5209CCAD}" presName="sibTrans" presStyleLbl="sibTrans2D1" presStyleIdx="0" presStyleCnt="0"/>
      <dgm:spPr/>
      <dgm:t>
        <a:bodyPr/>
        <a:lstStyle/>
        <a:p>
          <a:endParaRPr lang="el-GR"/>
        </a:p>
      </dgm:t>
    </dgm:pt>
    <dgm:pt modelId="{71B487C9-82FA-46BD-95A3-D273BD3BDF1B}" type="pres">
      <dgm:prSet presAssocID="{5D6F1BA5-BCF2-42CC-B000-3068674D9476}" presName="compNode" presStyleCnt="0"/>
      <dgm:spPr/>
    </dgm:pt>
    <dgm:pt modelId="{61F93249-94E6-4DD1-B8C0-DA5B87D86566}" type="pres">
      <dgm:prSet presAssocID="{5D6F1BA5-BCF2-42CC-B000-3068674D9476}" presName="bkgdShape" presStyleLbl="node1" presStyleIdx="5" presStyleCnt="6"/>
      <dgm:spPr/>
      <dgm:t>
        <a:bodyPr/>
        <a:lstStyle/>
        <a:p>
          <a:endParaRPr lang="el-GR"/>
        </a:p>
      </dgm:t>
    </dgm:pt>
    <dgm:pt modelId="{F1A221FF-C579-4EB3-AF4B-47720C942EE9}" type="pres">
      <dgm:prSet presAssocID="{5D6F1BA5-BCF2-42CC-B000-3068674D9476}" presName="nodeTx" presStyleLbl="node1" presStyleIdx="5" presStyleCnt="6">
        <dgm:presLayoutVars>
          <dgm:bulletEnabled val="1"/>
        </dgm:presLayoutVars>
      </dgm:prSet>
      <dgm:spPr/>
      <dgm:t>
        <a:bodyPr/>
        <a:lstStyle/>
        <a:p>
          <a:endParaRPr lang="el-GR"/>
        </a:p>
      </dgm:t>
    </dgm:pt>
    <dgm:pt modelId="{FA3F183A-D3EF-4A50-890D-3F2AC5F31668}" type="pres">
      <dgm:prSet presAssocID="{5D6F1BA5-BCF2-42CC-B000-3068674D9476}" presName="invisiNode" presStyleLbl="node1" presStyleIdx="5" presStyleCnt="6"/>
      <dgm:spPr/>
    </dgm:pt>
    <dgm:pt modelId="{D1B8BDAB-289F-4BFC-AE74-F44A52F421E2}" type="pres">
      <dgm:prSet presAssocID="{5D6F1BA5-BCF2-42CC-B000-3068674D9476}" presName="imagNode"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89000" r="-89000"/>
          </a:stretch>
        </a:blipFill>
      </dgm:spPr>
    </dgm:pt>
  </dgm:ptLst>
  <dgm:cxnLst>
    <dgm:cxn modelId="{AACCF483-5B4E-46C4-B8F7-94D1E66CF96B}" type="presOf" srcId="{D43F3496-A866-4814-BEE4-A194964E9465}" destId="{FFAF4877-670F-48DE-B77F-323E1ECCF07C}" srcOrd="1" destOrd="0" presId="urn:microsoft.com/office/officeart/2005/8/layout/hList7#1"/>
    <dgm:cxn modelId="{68A890E5-94C8-4BDD-926E-83D1B45AEC0F}" srcId="{6AFA614E-1C1B-4A69-BC28-BB7220173A45}" destId="{BC2D2377-EBA7-4AD0-850E-A7AA850D7786}" srcOrd="4" destOrd="0" parTransId="{3B525EE8-A80B-4973-80D1-367CA1592C2B}" sibTransId="{1FE805CF-611E-430A-9A68-681E5209CCAD}"/>
    <dgm:cxn modelId="{26CF70CC-06BC-4F31-A738-1071CF676443}" type="presOf" srcId="{1FE805CF-611E-430A-9A68-681E5209CCAD}" destId="{32703B2B-5458-46AA-AB80-C676C8BB452A}" srcOrd="0" destOrd="0" presId="urn:microsoft.com/office/officeart/2005/8/layout/hList7#1"/>
    <dgm:cxn modelId="{3AB0798D-0405-4D9F-9398-6D1C40185F65}" type="presOf" srcId="{5D6F1BA5-BCF2-42CC-B000-3068674D9476}" destId="{F1A221FF-C579-4EB3-AF4B-47720C942EE9}" srcOrd="1" destOrd="0" presId="urn:microsoft.com/office/officeart/2005/8/layout/hList7#1"/>
    <dgm:cxn modelId="{F39814A6-4FC4-40BD-9018-CED2A4488B5F}" type="presOf" srcId="{BC2D2377-EBA7-4AD0-850E-A7AA850D7786}" destId="{6378B713-3761-49A5-9000-A686252B28E1}" srcOrd="1" destOrd="0" presId="urn:microsoft.com/office/officeart/2005/8/layout/hList7#1"/>
    <dgm:cxn modelId="{FB4A8BA2-0CA7-43C2-8A01-C8D9933FAA18}" type="presOf" srcId="{330FC5AB-D7A2-4D0E-B30A-95BEE9A4FD69}" destId="{57BCAA02-37E0-4164-A00F-530DB45FC03A}" srcOrd="0" destOrd="0" presId="urn:microsoft.com/office/officeart/2005/8/layout/hList7#1"/>
    <dgm:cxn modelId="{B5E0C477-5469-4304-B1E4-F353A33886B8}" srcId="{6AFA614E-1C1B-4A69-BC28-BB7220173A45}" destId="{D43F3496-A866-4814-BEE4-A194964E9465}" srcOrd="0" destOrd="0" parTransId="{D9685940-86F7-477F-83EE-4732C6A2C4F7}" sibTransId="{330FC5AB-D7A2-4D0E-B30A-95BEE9A4FD69}"/>
    <dgm:cxn modelId="{D6FC59D2-6FF6-4D71-9F56-5DDC94173DBD}" type="presOf" srcId="{BC2D2377-EBA7-4AD0-850E-A7AA850D7786}" destId="{5410F4C4-5D60-4556-9987-F93C47BD1903}" srcOrd="0" destOrd="0" presId="urn:microsoft.com/office/officeart/2005/8/layout/hList7#1"/>
    <dgm:cxn modelId="{E68CF119-C9EC-40A7-8243-1632A106174D}" srcId="{6AFA614E-1C1B-4A69-BC28-BB7220173A45}" destId="{5D6F1BA5-BCF2-42CC-B000-3068674D9476}" srcOrd="5" destOrd="0" parTransId="{8D399BDF-F939-464F-8CFB-9809631FAB4E}" sibTransId="{8D341210-4A48-4158-96C8-13CB20B7DC38}"/>
    <dgm:cxn modelId="{13B4DCC2-980A-4BDF-8067-B3723ACE08BF}" type="presOf" srcId="{36B9F70C-2A1F-4BBA-9E72-500CD50CE4BE}" destId="{5D8962F5-7B55-4025-B055-076A7249313E}" srcOrd="0" destOrd="0" presId="urn:microsoft.com/office/officeart/2005/8/layout/hList7#1"/>
    <dgm:cxn modelId="{E68ACFA7-338E-4E8D-9CF0-057020950E98}" type="presOf" srcId="{314722C5-D13E-4626-ABA5-64132564AD31}" destId="{0023783F-6034-47DD-B361-A1800AD844FF}" srcOrd="1" destOrd="0" presId="urn:microsoft.com/office/officeart/2005/8/layout/hList7#1"/>
    <dgm:cxn modelId="{8EB077C8-D297-4034-AD88-03F2A48614A9}" type="presOf" srcId="{314722C5-D13E-4626-ABA5-64132564AD31}" destId="{34C124AE-9788-48DA-B2DC-6A8B46AEC9B5}" srcOrd="0" destOrd="0" presId="urn:microsoft.com/office/officeart/2005/8/layout/hList7#1"/>
    <dgm:cxn modelId="{93610FDB-AF4E-46DE-8A7B-DFEAA7BDBA4B}" type="presOf" srcId="{49BF6977-00A0-4C34-BE9C-49832E831738}" destId="{14156720-C90E-4644-A155-3AB31E66CB81}" srcOrd="1" destOrd="0" presId="urn:microsoft.com/office/officeart/2005/8/layout/hList7#1"/>
    <dgm:cxn modelId="{1F6B1B7E-32D3-43FD-AF63-FDAA575B4214}" srcId="{6AFA614E-1C1B-4A69-BC28-BB7220173A45}" destId="{314722C5-D13E-4626-ABA5-64132564AD31}" srcOrd="3" destOrd="0" parTransId="{8415CB29-A657-405B-9B5A-F0399AD0C873}" sibTransId="{53D2D31E-4D7B-4D54-81A4-ECBC82D65113}"/>
    <dgm:cxn modelId="{1FD822A6-67B5-4034-A5B0-D4B32D645AD5}" type="presOf" srcId="{53D2D31E-4D7B-4D54-81A4-ECBC82D65113}" destId="{2068C368-E445-41C6-8A10-98FA78ADE251}" srcOrd="0" destOrd="0" presId="urn:microsoft.com/office/officeart/2005/8/layout/hList7#1"/>
    <dgm:cxn modelId="{17232EE5-5866-48B1-9F3E-E31B9E180A3E}" type="presOf" srcId="{5D6F1BA5-BCF2-42CC-B000-3068674D9476}" destId="{61F93249-94E6-4DD1-B8C0-DA5B87D86566}" srcOrd="0" destOrd="0" presId="urn:microsoft.com/office/officeart/2005/8/layout/hList7#1"/>
    <dgm:cxn modelId="{0DEF0518-8392-4E6B-B7AE-4A50D6526FBB}" type="presOf" srcId="{D0228911-0BE4-4929-958C-AB70CFDC896C}" destId="{FA5FEA88-95E8-4641-AB95-FD6CE8F9B6EE}" srcOrd="0" destOrd="0" presId="urn:microsoft.com/office/officeart/2005/8/layout/hList7#1"/>
    <dgm:cxn modelId="{7497A41C-5510-46C4-A93B-D143A4128311}" type="presOf" srcId="{D0228911-0BE4-4929-958C-AB70CFDC896C}" destId="{A82AD1E2-8695-4435-AC8F-B15E4E7E4503}" srcOrd="1" destOrd="0" presId="urn:microsoft.com/office/officeart/2005/8/layout/hList7#1"/>
    <dgm:cxn modelId="{8E7C8F6D-EF69-4283-A22E-2E4ADB3FD728}" type="presOf" srcId="{6AFA614E-1C1B-4A69-BC28-BB7220173A45}" destId="{84279A15-30B2-422D-9281-A30AEEFB620F}" srcOrd="0" destOrd="0" presId="urn:microsoft.com/office/officeart/2005/8/layout/hList7#1"/>
    <dgm:cxn modelId="{CECC33CF-9AFD-47F7-8424-10C2E6ADF35B}" type="presOf" srcId="{DC25C1B2-80EF-4A18-A890-287107B547C1}" destId="{52D8CF93-03E9-4379-A8A0-8A167756C625}" srcOrd="0" destOrd="0" presId="urn:microsoft.com/office/officeart/2005/8/layout/hList7#1"/>
    <dgm:cxn modelId="{14D68818-5A70-4EE2-92BF-7B90CE4608E9}" srcId="{6AFA614E-1C1B-4A69-BC28-BB7220173A45}" destId="{D0228911-0BE4-4929-958C-AB70CFDC896C}" srcOrd="2" destOrd="0" parTransId="{B298D4B5-89A7-4350-A1CE-360AB822947A}" sibTransId="{36B9F70C-2A1F-4BBA-9E72-500CD50CE4BE}"/>
    <dgm:cxn modelId="{91D35951-997F-42CF-821A-156E146EF8FE}" type="presOf" srcId="{D43F3496-A866-4814-BEE4-A194964E9465}" destId="{4BB6592D-81CE-461B-B441-2840DF1C28FA}" srcOrd="0" destOrd="0" presId="urn:microsoft.com/office/officeart/2005/8/layout/hList7#1"/>
    <dgm:cxn modelId="{F1B0A31F-D692-41AC-BDA6-DA9003B7B56E}" type="presOf" srcId="{49BF6977-00A0-4C34-BE9C-49832E831738}" destId="{CD6EBEC9-2A88-497F-A913-48E4E6381C50}" srcOrd="0" destOrd="0" presId="urn:microsoft.com/office/officeart/2005/8/layout/hList7#1"/>
    <dgm:cxn modelId="{3EEC2A89-6A62-484E-AE34-6509437A49B4}" srcId="{6AFA614E-1C1B-4A69-BC28-BB7220173A45}" destId="{49BF6977-00A0-4C34-BE9C-49832E831738}" srcOrd="1" destOrd="0" parTransId="{0F721A8B-3AE0-41E0-9F64-D04B607FF20A}" sibTransId="{DC25C1B2-80EF-4A18-A890-287107B547C1}"/>
    <dgm:cxn modelId="{578A8127-6B41-4D6C-9305-7898BAE9C946}" type="presParOf" srcId="{84279A15-30B2-422D-9281-A30AEEFB620F}" destId="{2E6EFA10-DD7D-4562-A491-ACAC75D55BF5}" srcOrd="0" destOrd="0" presId="urn:microsoft.com/office/officeart/2005/8/layout/hList7#1"/>
    <dgm:cxn modelId="{19269693-3235-4AF4-93EC-A34DAA23BCF0}" type="presParOf" srcId="{84279A15-30B2-422D-9281-A30AEEFB620F}" destId="{3F5C4083-4402-4B5C-A597-6E8B28173C98}" srcOrd="1" destOrd="0" presId="urn:microsoft.com/office/officeart/2005/8/layout/hList7#1"/>
    <dgm:cxn modelId="{6ECBD15B-9686-43E2-B0F1-41178212F107}" type="presParOf" srcId="{3F5C4083-4402-4B5C-A597-6E8B28173C98}" destId="{6C406C51-A782-42BA-89C0-FC5D410E87E5}" srcOrd="0" destOrd="0" presId="urn:microsoft.com/office/officeart/2005/8/layout/hList7#1"/>
    <dgm:cxn modelId="{20CC1C93-344B-4C73-9ACE-B1A33B662A6B}" type="presParOf" srcId="{6C406C51-A782-42BA-89C0-FC5D410E87E5}" destId="{4BB6592D-81CE-461B-B441-2840DF1C28FA}" srcOrd="0" destOrd="0" presId="urn:microsoft.com/office/officeart/2005/8/layout/hList7#1"/>
    <dgm:cxn modelId="{53B75F57-BABC-4E0A-91A6-6D309D678FCB}" type="presParOf" srcId="{6C406C51-A782-42BA-89C0-FC5D410E87E5}" destId="{FFAF4877-670F-48DE-B77F-323E1ECCF07C}" srcOrd="1" destOrd="0" presId="urn:microsoft.com/office/officeart/2005/8/layout/hList7#1"/>
    <dgm:cxn modelId="{FC809BA2-BE95-421F-8CA1-CBA9C13A5106}" type="presParOf" srcId="{6C406C51-A782-42BA-89C0-FC5D410E87E5}" destId="{00440AA3-81C8-42F4-BA96-F3EEC3817DE6}" srcOrd="2" destOrd="0" presId="urn:microsoft.com/office/officeart/2005/8/layout/hList7#1"/>
    <dgm:cxn modelId="{F6CB71B8-7E0A-4929-A24A-2903EB540DFE}" type="presParOf" srcId="{6C406C51-A782-42BA-89C0-FC5D410E87E5}" destId="{A02D5837-2D2A-43E5-8216-BC773DE8F860}" srcOrd="3" destOrd="0" presId="urn:microsoft.com/office/officeart/2005/8/layout/hList7#1"/>
    <dgm:cxn modelId="{231BE725-1A9A-468E-AA74-7BF6AD26C37B}" type="presParOf" srcId="{3F5C4083-4402-4B5C-A597-6E8B28173C98}" destId="{57BCAA02-37E0-4164-A00F-530DB45FC03A}" srcOrd="1" destOrd="0" presId="urn:microsoft.com/office/officeart/2005/8/layout/hList7#1"/>
    <dgm:cxn modelId="{1F4FF2DB-34DF-4D61-8322-21BC7308ABEA}" type="presParOf" srcId="{3F5C4083-4402-4B5C-A597-6E8B28173C98}" destId="{C61939C2-F50E-4F50-B3CC-A673B404E7E3}" srcOrd="2" destOrd="0" presId="urn:microsoft.com/office/officeart/2005/8/layout/hList7#1"/>
    <dgm:cxn modelId="{57D082BE-C718-43A9-BAE3-439519FDE710}" type="presParOf" srcId="{C61939C2-F50E-4F50-B3CC-A673B404E7E3}" destId="{CD6EBEC9-2A88-497F-A913-48E4E6381C50}" srcOrd="0" destOrd="0" presId="urn:microsoft.com/office/officeart/2005/8/layout/hList7#1"/>
    <dgm:cxn modelId="{F27BE626-427E-4827-95DB-C295939141D3}" type="presParOf" srcId="{C61939C2-F50E-4F50-B3CC-A673B404E7E3}" destId="{14156720-C90E-4644-A155-3AB31E66CB81}" srcOrd="1" destOrd="0" presId="urn:microsoft.com/office/officeart/2005/8/layout/hList7#1"/>
    <dgm:cxn modelId="{4D29818C-A045-4935-A429-BD4492BA5944}" type="presParOf" srcId="{C61939C2-F50E-4F50-B3CC-A673B404E7E3}" destId="{F453C7C9-D8B6-4C3D-B880-B75960EEE305}" srcOrd="2" destOrd="0" presId="urn:microsoft.com/office/officeart/2005/8/layout/hList7#1"/>
    <dgm:cxn modelId="{D7D6196D-CF0C-459E-AB79-3C2B27FE8D20}" type="presParOf" srcId="{C61939C2-F50E-4F50-B3CC-A673B404E7E3}" destId="{8B61010A-7F74-4BFA-BB2C-964958AD58C9}" srcOrd="3" destOrd="0" presId="urn:microsoft.com/office/officeart/2005/8/layout/hList7#1"/>
    <dgm:cxn modelId="{9DC801A2-9B8E-431A-8A4A-35BB663CC338}" type="presParOf" srcId="{3F5C4083-4402-4B5C-A597-6E8B28173C98}" destId="{52D8CF93-03E9-4379-A8A0-8A167756C625}" srcOrd="3" destOrd="0" presId="urn:microsoft.com/office/officeart/2005/8/layout/hList7#1"/>
    <dgm:cxn modelId="{00CED730-2124-4038-B94C-A5F7B228B9FD}" type="presParOf" srcId="{3F5C4083-4402-4B5C-A597-6E8B28173C98}" destId="{673B2310-4915-4837-A3F1-39101A51C923}" srcOrd="4" destOrd="0" presId="urn:microsoft.com/office/officeart/2005/8/layout/hList7#1"/>
    <dgm:cxn modelId="{2A6E8593-D9FB-46B2-A5F0-55C8C4933FC9}" type="presParOf" srcId="{673B2310-4915-4837-A3F1-39101A51C923}" destId="{FA5FEA88-95E8-4641-AB95-FD6CE8F9B6EE}" srcOrd="0" destOrd="0" presId="urn:microsoft.com/office/officeart/2005/8/layout/hList7#1"/>
    <dgm:cxn modelId="{330AC217-3F99-45CB-8D6E-DD4065AF0FFF}" type="presParOf" srcId="{673B2310-4915-4837-A3F1-39101A51C923}" destId="{A82AD1E2-8695-4435-AC8F-B15E4E7E4503}" srcOrd="1" destOrd="0" presId="urn:microsoft.com/office/officeart/2005/8/layout/hList7#1"/>
    <dgm:cxn modelId="{35D267B6-4F82-4697-BACE-7A8939FF6040}" type="presParOf" srcId="{673B2310-4915-4837-A3F1-39101A51C923}" destId="{5B7B8A23-3635-40D9-98CB-0CAE1736B785}" srcOrd="2" destOrd="0" presId="urn:microsoft.com/office/officeart/2005/8/layout/hList7#1"/>
    <dgm:cxn modelId="{5E4451D5-4CFD-425D-A3BD-98B4FA396B74}" type="presParOf" srcId="{673B2310-4915-4837-A3F1-39101A51C923}" destId="{695993E3-13CB-4112-9776-F21D90CEDDBC}" srcOrd="3" destOrd="0" presId="urn:microsoft.com/office/officeart/2005/8/layout/hList7#1"/>
    <dgm:cxn modelId="{7F288B48-D600-441D-B022-9AEF241DECBE}" type="presParOf" srcId="{3F5C4083-4402-4B5C-A597-6E8B28173C98}" destId="{5D8962F5-7B55-4025-B055-076A7249313E}" srcOrd="5" destOrd="0" presId="urn:microsoft.com/office/officeart/2005/8/layout/hList7#1"/>
    <dgm:cxn modelId="{D9256562-6A57-4011-BB4F-94FB08365177}" type="presParOf" srcId="{3F5C4083-4402-4B5C-A597-6E8B28173C98}" destId="{CDE22CAD-15F0-4D6B-B68D-DFCA951F4F50}" srcOrd="6" destOrd="0" presId="urn:microsoft.com/office/officeart/2005/8/layout/hList7#1"/>
    <dgm:cxn modelId="{E1C565F8-2EF8-4D6C-A023-128C48FBA75F}" type="presParOf" srcId="{CDE22CAD-15F0-4D6B-B68D-DFCA951F4F50}" destId="{34C124AE-9788-48DA-B2DC-6A8B46AEC9B5}" srcOrd="0" destOrd="0" presId="urn:microsoft.com/office/officeart/2005/8/layout/hList7#1"/>
    <dgm:cxn modelId="{C683E76A-048A-4157-8FB9-CCE4F5A528D4}" type="presParOf" srcId="{CDE22CAD-15F0-4D6B-B68D-DFCA951F4F50}" destId="{0023783F-6034-47DD-B361-A1800AD844FF}" srcOrd="1" destOrd="0" presId="urn:microsoft.com/office/officeart/2005/8/layout/hList7#1"/>
    <dgm:cxn modelId="{12F3631E-2335-4501-B984-B60B5FC7892B}" type="presParOf" srcId="{CDE22CAD-15F0-4D6B-B68D-DFCA951F4F50}" destId="{80790AB2-F11A-47F3-B30F-F983CDCC7B42}" srcOrd="2" destOrd="0" presId="urn:microsoft.com/office/officeart/2005/8/layout/hList7#1"/>
    <dgm:cxn modelId="{447B706A-B625-4851-B23D-B58BC0DAED19}" type="presParOf" srcId="{CDE22CAD-15F0-4D6B-B68D-DFCA951F4F50}" destId="{5A2C0BAC-5232-4E33-9BD9-2A04DCB360C9}" srcOrd="3" destOrd="0" presId="urn:microsoft.com/office/officeart/2005/8/layout/hList7#1"/>
    <dgm:cxn modelId="{961A147A-CFA4-4B14-8528-F2E54369054D}" type="presParOf" srcId="{3F5C4083-4402-4B5C-A597-6E8B28173C98}" destId="{2068C368-E445-41C6-8A10-98FA78ADE251}" srcOrd="7" destOrd="0" presId="urn:microsoft.com/office/officeart/2005/8/layout/hList7#1"/>
    <dgm:cxn modelId="{56D74C1F-653F-4E97-A788-EBC1E47EE31B}" type="presParOf" srcId="{3F5C4083-4402-4B5C-A597-6E8B28173C98}" destId="{A023FB76-47F6-425F-AC42-A4B581912915}" srcOrd="8" destOrd="0" presId="urn:microsoft.com/office/officeart/2005/8/layout/hList7#1"/>
    <dgm:cxn modelId="{19B8C211-9DAF-47B1-9558-23BE90746934}" type="presParOf" srcId="{A023FB76-47F6-425F-AC42-A4B581912915}" destId="{5410F4C4-5D60-4556-9987-F93C47BD1903}" srcOrd="0" destOrd="0" presId="urn:microsoft.com/office/officeart/2005/8/layout/hList7#1"/>
    <dgm:cxn modelId="{13EA8F8B-4E59-42BD-8381-EFBACE2923E3}" type="presParOf" srcId="{A023FB76-47F6-425F-AC42-A4B581912915}" destId="{6378B713-3761-49A5-9000-A686252B28E1}" srcOrd="1" destOrd="0" presId="urn:microsoft.com/office/officeart/2005/8/layout/hList7#1"/>
    <dgm:cxn modelId="{DA735BF0-2063-497C-97D0-9EBF776E4584}" type="presParOf" srcId="{A023FB76-47F6-425F-AC42-A4B581912915}" destId="{644CF969-6F8B-44BB-A576-010B63039ADF}" srcOrd="2" destOrd="0" presId="urn:microsoft.com/office/officeart/2005/8/layout/hList7#1"/>
    <dgm:cxn modelId="{53C06648-4902-4665-986A-F5B006FEAE1C}" type="presParOf" srcId="{A023FB76-47F6-425F-AC42-A4B581912915}" destId="{24C4ED28-479C-4E72-91E0-EA1B6CAFB1A2}" srcOrd="3" destOrd="0" presId="urn:microsoft.com/office/officeart/2005/8/layout/hList7#1"/>
    <dgm:cxn modelId="{24666C18-F53C-4FBB-8AA9-EB7FAF52BE9C}" type="presParOf" srcId="{3F5C4083-4402-4B5C-A597-6E8B28173C98}" destId="{32703B2B-5458-46AA-AB80-C676C8BB452A}" srcOrd="9" destOrd="0" presId="urn:microsoft.com/office/officeart/2005/8/layout/hList7#1"/>
    <dgm:cxn modelId="{CDEC9931-15BE-4226-BC2A-9B25AF694D71}" type="presParOf" srcId="{3F5C4083-4402-4B5C-A597-6E8B28173C98}" destId="{71B487C9-82FA-46BD-95A3-D273BD3BDF1B}" srcOrd="10" destOrd="0" presId="urn:microsoft.com/office/officeart/2005/8/layout/hList7#1"/>
    <dgm:cxn modelId="{2F7DFAF7-8589-41EC-8609-7D3A9C008AE2}" type="presParOf" srcId="{71B487C9-82FA-46BD-95A3-D273BD3BDF1B}" destId="{61F93249-94E6-4DD1-B8C0-DA5B87D86566}" srcOrd="0" destOrd="0" presId="urn:microsoft.com/office/officeart/2005/8/layout/hList7#1"/>
    <dgm:cxn modelId="{5095D0AF-D51B-4950-AFD1-FB9D6D96A3E3}" type="presParOf" srcId="{71B487C9-82FA-46BD-95A3-D273BD3BDF1B}" destId="{F1A221FF-C579-4EB3-AF4B-47720C942EE9}" srcOrd="1" destOrd="0" presId="urn:microsoft.com/office/officeart/2005/8/layout/hList7#1"/>
    <dgm:cxn modelId="{9663B2F1-2CA6-4373-ADAD-9B315460EE4D}" type="presParOf" srcId="{71B487C9-82FA-46BD-95A3-D273BD3BDF1B}" destId="{FA3F183A-D3EF-4A50-890D-3F2AC5F31668}" srcOrd="2" destOrd="0" presId="urn:microsoft.com/office/officeart/2005/8/layout/hList7#1"/>
    <dgm:cxn modelId="{3474D78A-F410-4C83-84B0-BFAEA15A4A9B}" type="presParOf" srcId="{71B487C9-82FA-46BD-95A3-D273BD3BDF1B}" destId="{D1B8BDAB-289F-4BFC-AE74-F44A52F421E2}" srcOrd="3" destOrd="0" presId="urn:microsoft.com/office/officeart/2005/8/layout/hList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9DF4FC2-A365-482B-A6BB-B4EB7E4056A8}" type="doc">
      <dgm:prSet loTypeId="urn:microsoft.com/office/officeart/2005/8/layout/radial3" loCatId="cycle" qsTypeId="urn:microsoft.com/office/officeart/2005/8/quickstyle/simple1#16" qsCatId="simple" csTypeId="urn:microsoft.com/office/officeart/2005/8/colors/colorful1#1" csCatId="colorful" phldr="1"/>
      <dgm:spPr/>
      <dgm:t>
        <a:bodyPr/>
        <a:lstStyle/>
        <a:p>
          <a:endParaRPr lang="el-GR"/>
        </a:p>
      </dgm:t>
    </dgm:pt>
    <dgm:pt modelId="{15437AF3-8FF1-4CA6-82F8-3EA1343E5F9C}">
      <dgm:prSet phldrT="[Text]" custT="1"/>
      <dgm:spPr/>
      <dgm:t>
        <a:bodyPr/>
        <a:lstStyle/>
        <a:p>
          <a:r>
            <a:rPr lang="en-US" sz="3400" b="1" dirty="0" smtClean="0">
              <a:latin typeface="Arial Narrow" panose="020B0606020202030204" pitchFamily="34" charset="0"/>
            </a:rPr>
            <a:t>Steering committee</a:t>
          </a:r>
        </a:p>
        <a:p>
          <a:r>
            <a:rPr lang="en-US" sz="1400" dirty="0" smtClean="0"/>
            <a:t>(project manager</a:t>
          </a:r>
          <a:r>
            <a:rPr lang="el-GR" sz="1400" dirty="0" smtClean="0"/>
            <a:t>) Δ. Αθανασίου</a:t>
          </a:r>
          <a:endParaRPr lang="el-GR" sz="1400" dirty="0"/>
        </a:p>
      </dgm:t>
    </dgm:pt>
    <dgm:pt modelId="{86D578BF-CFEF-4A33-86B5-D8990D35F74F}" type="parTrans" cxnId="{E74E5B0D-1DAE-46BB-963D-CC833E9BC09B}">
      <dgm:prSet/>
      <dgm:spPr/>
      <dgm:t>
        <a:bodyPr/>
        <a:lstStyle/>
        <a:p>
          <a:endParaRPr lang="el-GR"/>
        </a:p>
      </dgm:t>
    </dgm:pt>
    <dgm:pt modelId="{F8E6DFED-447D-4F21-8478-89838F4CF1F0}" type="sibTrans" cxnId="{E74E5B0D-1DAE-46BB-963D-CC833E9BC09B}">
      <dgm:prSet/>
      <dgm:spPr/>
      <dgm:t>
        <a:bodyPr/>
        <a:lstStyle/>
        <a:p>
          <a:endParaRPr lang="el-GR"/>
        </a:p>
      </dgm:t>
    </dgm:pt>
    <dgm:pt modelId="{3F269974-9FB2-4F22-A389-25D36FAAEFA6}">
      <dgm:prSet phldrT="[Text]"/>
      <dgm:spPr/>
      <dgm:t>
        <a:bodyPr/>
        <a:lstStyle/>
        <a:p>
          <a:r>
            <a:rPr lang="el-GR" dirty="0" smtClean="0"/>
            <a:t>ΕΜΠ </a:t>
          </a:r>
        </a:p>
        <a:p>
          <a:r>
            <a:rPr lang="el-GR" dirty="0" smtClean="0"/>
            <a:t>Σχολή Αρχιτεκτόνων</a:t>
          </a:r>
        </a:p>
        <a:p>
          <a:r>
            <a:rPr lang="el-GR" dirty="0" smtClean="0"/>
            <a:t>(κα. Μαίστρου)</a:t>
          </a:r>
          <a:endParaRPr lang="el-GR" dirty="0"/>
        </a:p>
      </dgm:t>
    </dgm:pt>
    <dgm:pt modelId="{23B0084F-F9D7-4464-9168-37532B7B08D9}" type="parTrans" cxnId="{00257B16-6472-453E-A1CD-3800B06BD19C}">
      <dgm:prSet/>
      <dgm:spPr/>
      <dgm:t>
        <a:bodyPr/>
        <a:lstStyle/>
        <a:p>
          <a:endParaRPr lang="el-GR"/>
        </a:p>
      </dgm:t>
    </dgm:pt>
    <dgm:pt modelId="{158AFED9-BDC5-497A-BD4A-1769390A8981}" type="sibTrans" cxnId="{00257B16-6472-453E-A1CD-3800B06BD19C}">
      <dgm:prSet/>
      <dgm:spPr/>
      <dgm:t>
        <a:bodyPr/>
        <a:lstStyle/>
        <a:p>
          <a:endParaRPr lang="el-GR"/>
        </a:p>
      </dgm:t>
    </dgm:pt>
    <dgm:pt modelId="{E5936F50-BD7F-48F5-904E-0D4A3539B92D}">
      <dgm:prSet phldrT="[Text]"/>
      <dgm:spPr/>
      <dgm:t>
        <a:bodyPr/>
        <a:lstStyle/>
        <a:p>
          <a:r>
            <a:rPr lang="el-GR" dirty="0" smtClean="0"/>
            <a:t>ΑΠΘ </a:t>
          </a:r>
        </a:p>
        <a:p>
          <a:r>
            <a:rPr lang="el-GR" dirty="0" smtClean="0"/>
            <a:t>Εργαστήριο Οικοδομικής</a:t>
          </a:r>
        </a:p>
        <a:p>
          <a:r>
            <a:rPr lang="el-GR" dirty="0" smtClean="0"/>
            <a:t>(Δ.Αραβαντινός)</a:t>
          </a:r>
          <a:endParaRPr lang="el-GR" dirty="0"/>
        </a:p>
      </dgm:t>
    </dgm:pt>
    <dgm:pt modelId="{5F5E7B3B-EAD8-4392-9549-BF202BCC9018}" type="parTrans" cxnId="{26FFC94E-4E43-4104-B980-E23CB0E7FD8C}">
      <dgm:prSet/>
      <dgm:spPr/>
      <dgm:t>
        <a:bodyPr/>
        <a:lstStyle/>
        <a:p>
          <a:endParaRPr lang="el-GR"/>
        </a:p>
      </dgm:t>
    </dgm:pt>
    <dgm:pt modelId="{185E68AC-8253-4CD8-A4E4-19B4902F3AA4}" type="sibTrans" cxnId="{26FFC94E-4E43-4104-B980-E23CB0E7FD8C}">
      <dgm:prSet/>
      <dgm:spPr/>
      <dgm:t>
        <a:bodyPr/>
        <a:lstStyle/>
        <a:p>
          <a:endParaRPr lang="el-GR"/>
        </a:p>
      </dgm:t>
    </dgm:pt>
    <dgm:pt modelId="{D4D2B56A-6779-4811-A401-3AFC9EA205F3}">
      <dgm:prSet phldrT="[Text]"/>
      <dgm:spPr/>
      <dgm:t>
        <a:bodyPr/>
        <a:lstStyle/>
        <a:p>
          <a:r>
            <a:rPr lang="el-GR" dirty="0" smtClean="0"/>
            <a:t>ΚΑΠΕ</a:t>
          </a:r>
        </a:p>
        <a:p>
          <a:r>
            <a:rPr lang="el-GR" dirty="0" smtClean="0"/>
            <a:t>(Β.Κίλιας) </a:t>
          </a:r>
          <a:endParaRPr lang="el-GR" dirty="0"/>
        </a:p>
      </dgm:t>
    </dgm:pt>
    <dgm:pt modelId="{ABB8E9F1-EACF-40B2-BBA3-D804D1A9D33C}" type="parTrans" cxnId="{6F1BF072-8A94-4158-B4E2-B0321EE01B1D}">
      <dgm:prSet/>
      <dgm:spPr/>
      <dgm:t>
        <a:bodyPr/>
        <a:lstStyle/>
        <a:p>
          <a:endParaRPr lang="el-GR"/>
        </a:p>
      </dgm:t>
    </dgm:pt>
    <dgm:pt modelId="{2F47A678-410D-42A9-803B-AE9AD90FA489}" type="sibTrans" cxnId="{6F1BF072-8A94-4158-B4E2-B0321EE01B1D}">
      <dgm:prSet/>
      <dgm:spPr/>
      <dgm:t>
        <a:bodyPr/>
        <a:lstStyle/>
        <a:p>
          <a:endParaRPr lang="el-GR"/>
        </a:p>
      </dgm:t>
    </dgm:pt>
    <dgm:pt modelId="{6EF7EBA0-4BC3-43C1-9684-9B71AFB8201A}">
      <dgm:prSet phldrT="[Text]"/>
      <dgm:spPr/>
      <dgm:t>
        <a:bodyPr/>
        <a:lstStyle/>
        <a:p>
          <a:r>
            <a:rPr lang="el-GR" dirty="0" smtClean="0"/>
            <a:t>Εμπειρογνώμονες</a:t>
          </a:r>
        </a:p>
        <a:p>
          <a:r>
            <a:rPr lang="el-GR" dirty="0" smtClean="0"/>
            <a:t>(Μ.Καραβασίλη)</a:t>
          </a:r>
          <a:endParaRPr lang="el-GR" dirty="0"/>
        </a:p>
      </dgm:t>
    </dgm:pt>
    <dgm:pt modelId="{97B85438-8A2C-4419-A3BF-9129D2629C1E}" type="parTrans" cxnId="{3D7D2B77-DF5C-4CA2-A143-BA779CA6AA13}">
      <dgm:prSet/>
      <dgm:spPr/>
      <dgm:t>
        <a:bodyPr/>
        <a:lstStyle/>
        <a:p>
          <a:endParaRPr lang="el-GR"/>
        </a:p>
      </dgm:t>
    </dgm:pt>
    <dgm:pt modelId="{2F3941E0-ADC6-4F43-885E-79DF73DA2CE6}" type="sibTrans" cxnId="{3D7D2B77-DF5C-4CA2-A143-BA779CA6AA13}">
      <dgm:prSet/>
      <dgm:spPr/>
      <dgm:t>
        <a:bodyPr/>
        <a:lstStyle/>
        <a:p>
          <a:endParaRPr lang="el-GR"/>
        </a:p>
      </dgm:t>
    </dgm:pt>
    <dgm:pt modelId="{E86AF3DA-EADC-443F-9A02-D024E59F107B}">
      <dgm:prSet phldrT="[Text]"/>
      <dgm:spPr/>
      <dgm:t>
        <a:bodyPr/>
        <a:lstStyle/>
        <a:p>
          <a:r>
            <a:rPr lang="el-GR" dirty="0" smtClean="0"/>
            <a:t>ΤΕΕ</a:t>
          </a:r>
        </a:p>
        <a:p>
          <a:r>
            <a:rPr lang="el-GR" dirty="0" smtClean="0"/>
            <a:t>(Γ.Στασινός) </a:t>
          </a:r>
          <a:endParaRPr lang="el-GR" dirty="0"/>
        </a:p>
      </dgm:t>
    </dgm:pt>
    <dgm:pt modelId="{DBF756B3-6283-447F-9274-B9522414DFEE}" type="parTrans" cxnId="{9BAA8E99-AD20-4F01-8E9F-DDE227D6AE3E}">
      <dgm:prSet/>
      <dgm:spPr/>
      <dgm:t>
        <a:bodyPr/>
        <a:lstStyle/>
        <a:p>
          <a:endParaRPr lang="el-GR"/>
        </a:p>
      </dgm:t>
    </dgm:pt>
    <dgm:pt modelId="{763B5CA3-2344-4924-9E44-9CF6D20334C9}" type="sibTrans" cxnId="{9BAA8E99-AD20-4F01-8E9F-DDE227D6AE3E}">
      <dgm:prSet/>
      <dgm:spPr/>
      <dgm:t>
        <a:bodyPr/>
        <a:lstStyle/>
        <a:p>
          <a:endParaRPr lang="el-GR"/>
        </a:p>
      </dgm:t>
    </dgm:pt>
    <dgm:pt modelId="{ADD75CDC-F661-409B-A762-3017CB9C8479}">
      <dgm:prSet phldrT="[Text]"/>
      <dgm:spPr/>
      <dgm:t>
        <a:bodyPr/>
        <a:lstStyle/>
        <a:p>
          <a:r>
            <a:rPr lang="el-GR" dirty="0" smtClean="0"/>
            <a:t>ΥΠΕΝ</a:t>
          </a:r>
        </a:p>
        <a:p>
          <a:r>
            <a:rPr lang="el-GR" dirty="0" smtClean="0"/>
            <a:t>Γ.Γ.Ενέργειας</a:t>
          </a:r>
        </a:p>
        <a:p>
          <a:r>
            <a:rPr lang="el-GR" dirty="0" smtClean="0"/>
            <a:t>(Μιχ. Βεροιόπουλος)</a:t>
          </a:r>
          <a:endParaRPr lang="el-GR" dirty="0"/>
        </a:p>
      </dgm:t>
    </dgm:pt>
    <dgm:pt modelId="{311E9DC2-333A-41A1-9E88-3F5EC8D25609}" type="parTrans" cxnId="{3CDB220F-6081-4BB4-8277-2625926B77E3}">
      <dgm:prSet/>
      <dgm:spPr/>
      <dgm:t>
        <a:bodyPr/>
        <a:lstStyle/>
        <a:p>
          <a:endParaRPr lang="el-GR"/>
        </a:p>
      </dgm:t>
    </dgm:pt>
    <dgm:pt modelId="{629D0100-6511-4369-A8C0-C9F8A2F96A10}" type="sibTrans" cxnId="{3CDB220F-6081-4BB4-8277-2625926B77E3}">
      <dgm:prSet/>
      <dgm:spPr/>
      <dgm:t>
        <a:bodyPr/>
        <a:lstStyle/>
        <a:p>
          <a:endParaRPr lang="el-GR"/>
        </a:p>
      </dgm:t>
    </dgm:pt>
    <dgm:pt modelId="{567FB558-C54C-45ED-9972-3EF1DEB063F5}">
      <dgm:prSet phldrT="[Text]"/>
      <dgm:spPr/>
      <dgm:t>
        <a:bodyPr/>
        <a:lstStyle/>
        <a:p>
          <a:r>
            <a:rPr lang="el-GR" dirty="0" smtClean="0"/>
            <a:t>ΕΑΑ</a:t>
          </a:r>
        </a:p>
        <a:p>
          <a:r>
            <a:rPr lang="el-GR" dirty="0" smtClean="0"/>
            <a:t>(Κ.Μπαλαράς) </a:t>
          </a:r>
          <a:endParaRPr lang="el-GR" dirty="0"/>
        </a:p>
      </dgm:t>
    </dgm:pt>
    <dgm:pt modelId="{CC0DBFB5-870D-4601-BDE9-8F53C7E4D1A8}" type="parTrans" cxnId="{DB707A15-4276-429A-B501-50505DAB4754}">
      <dgm:prSet/>
      <dgm:spPr/>
      <dgm:t>
        <a:bodyPr/>
        <a:lstStyle/>
        <a:p>
          <a:endParaRPr lang="el-GR"/>
        </a:p>
      </dgm:t>
    </dgm:pt>
    <dgm:pt modelId="{9AB28C30-1F2B-4F62-A05D-BAAE5BA33D6D}" type="sibTrans" cxnId="{DB707A15-4276-429A-B501-50505DAB4754}">
      <dgm:prSet/>
      <dgm:spPr/>
      <dgm:t>
        <a:bodyPr/>
        <a:lstStyle/>
        <a:p>
          <a:endParaRPr lang="el-GR"/>
        </a:p>
      </dgm:t>
    </dgm:pt>
    <dgm:pt modelId="{C344FABD-2033-4EB0-B983-19E60A6AFD3D}">
      <dgm:prSet phldrT="[Text]"/>
      <dgm:spPr/>
      <dgm:t>
        <a:bodyPr/>
        <a:lstStyle/>
        <a:p>
          <a:r>
            <a:rPr lang="el-GR" dirty="0" smtClean="0"/>
            <a:t>ΕΜΠ </a:t>
          </a:r>
        </a:p>
        <a:p>
          <a:r>
            <a:rPr lang="el-GR" dirty="0" smtClean="0"/>
            <a:t>Σχολή Μηχανολόγων</a:t>
          </a:r>
        </a:p>
        <a:p>
          <a:r>
            <a:rPr lang="el-GR" dirty="0" smtClean="0"/>
            <a:t>(Καρέλλας)</a:t>
          </a:r>
          <a:endParaRPr lang="el-GR" dirty="0"/>
        </a:p>
      </dgm:t>
    </dgm:pt>
    <dgm:pt modelId="{0BEFDAAE-4E31-4894-A632-22187BDC63A5}" type="parTrans" cxnId="{9D82C264-B743-4DD4-BFF6-2D99227299D4}">
      <dgm:prSet/>
      <dgm:spPr/>
      <dgm:t>
        <a:bodyPr/>
        <a:lstStyle/>
        <a:p>
          <a:endParaRPr lang="el-GR"/>
        </a:p>
      </dgm:t>
    </dgm:pt>
    <dgm:pt modelId="{4A6B8EA6-5729-48D8-8F95-542EB592AF3D}" type="sibTrans" cxnId="{9D82C264-B743-4DD4-BFF6-2D99227299D4}">
      <dgm:prSet/>
      <dgm:spPr/>
      <dgm:t>
        <a:bodyPr/>
        <a:lstStyle/>
        <a:p>
          <a:endParaRPr lang="el-GR"/>
        </a:p>
      </dgm:t>
    </dgm:pt>
    <dgm:pt modelId="{78A87400-4784-4095-9B03-37BCFF5BC2E5}">
      <dgm:prSet phldrT="[Text]"/>
      <dgm:spPr/>
      <dgm:t>
        <a:bodyPr/>
        <a:lstStyle/>
        <a:p>
          <a:r>
            <a:rPr lang="el-GR" dirty="0" smtClean="0"/>
            <a:t>ΥΠΕΝ</a:t>
          </a:r>
        </a:p>
        <a:p>
          <a:r>
            <a:rPr lang="el-GR" dirty="0" err="1" smtClean="0"/>
            <a:t>Εν.Αποδοτικότητας</a:t>
          </a:r>
          <a:endParaRPr lang="el-GR" dirty="0" smtClean="0"/>
        </a:p>
        <a:p>
          <a:r>
            <a:rPr lang="el-GR" dirty="0" smtClean="0"/>
            <a:t>(</a:t>
          </a:r>
          <a:r>
            <a:rPr lang="el-GR" dirty="0" err="1" smtClean="0"/>
            <a:t>Β.Σιτα</a:t>
          </a:r>
          <a:r>
            <a:rPr lang="el-GR" dirty="0" smtClean="0"/>
            <a:t>)</a:t>
          </a:r>
          <a:endParaRPr lang="el-GR" dirty="0"/>
        </a:p>
      </dgm:t>
    </dgm:pt>
    <dgm:pt modelId="{76E79327-AFF6-417E-9787-8212C2A221A5}" type="parTrans" cxnId="{BB2EEF2C-DDF0-4A8D-B2F5-2395C7D0C28D}">
      <dgm:prSet/>
      <dgm:spPr/>
      <dgm:t>
        <a:bodyPr/>
        <a:lstStyle/>
        <a:p>
          <a:endParaRPr lang="el-GR"/>
        </a:p>
      </dgm:t>
    </dgm:pt>
    <dgm:pt modelId="{7716657A-9BBE-4530-8450-775FA6615C11}" type="sibTrans" cxnId="{BB2EEF2C-DDF0-4A8D-B2F5-2395C7D0C28D}">
      <dgm:prSet/>
      <dgm:spPr/>
      <dgm:t>
        <a:bodyPr/>
        <a:lstStyle/>
        <a:p>
          <a:endParaRPr lang="el-GR"/>
        </a:p>
      </dgm:t>
    </dgm:pt>
    <dgm:pt modelId="{1CDC2486-92F0-4EC7-BE56-0BAABF4FC726}" type="pres">
      <dgm:prSet presAssocID="{E9DF4FC2-A365-482B-A6BB-B4EB7E4056A8}" presName="composite" presStyleCnt="0">
        <dgm:presLayoutVars>
          <dgm:chMax val="1"/>
          <dgm:dir/>
          <dgm:resizeHandles val="exact"/>
        </dgm:presLayoutVars>
      </dgm:prSet>
      <dgm:spPr/>
      <dgm:t>
        <a:bodyPr/>
        <a:lstStyle/>
        <a:p>
          <a:endParaRPr lang="el-GR"/>
        </a:p>
      </dgm:t>
    </dgm:pt>
    <dgm:pt modelId="{4033B310-AA3B-4280-9E2A-CEF906AC9430}" type="pres">
      <dgm:prSet presAssocID="{E9DF4FC2-A365-482B-A6BB-B4EB7E4056A8}" presName="radial" presStyleCnt="0">
        <dgm:presLayoutVars>
          <dgm:animLvl val="ctr"/>
        </dgm:presLayoutVars>
      </dgm:prSet>
      <dgm:spPr/>
      <dgm:t>
        <a:bodyPr/>
        <a:lstStyle/>
        <a:p>
          <a:endParaRPr lang="el-GR"/>
        </a:p>
      </dgm:t>
    </dgm:pt>
    <dgm:pt modelId="{2B058E2B-70D3-4BD6-BF76-CFFFDA152A74}" type="pres">
      <dgm:prSet presAssocID="{15437AF3-8FF1-4CA6-82F8-3EA1343E5F9C}" presName="centerShape" presStyleLbl="vennNode1" presStyleIdx="0" presStyleCnt="10"/>
      <dgm:spPr/>
      <dgm:t>
        <a:bodyPr/>
        <a:lstStyle/>
        <a:p>
          <a:endParaRPr lang="el-GR"/>
        </a:p>
      </dgm:t>
    </dgm:pt>
    <dgm:pt modelId="{1E5C995C-723D-49F7-A4A4-1D84228403B0}" type="pres">
      <dgm:prSet presAssocID="{3F269974-9FB2-4F22-A389-25D36FAAEFA6}" presName="node" presStyleLbl="vennNode1" presStyleIdx="1" presStyleCnt="10">
        <dgm:presLayoutVars>
          <dgm:bulletEnabled val="1"/>
        </dgm:presLayoutVars>
      </dgm:prSet>
      <dgm:spPr/>
      <dgm:t>
        <a:bodyPr/>
        <a:lstStyle/>
        <a:p>
          <a:endParaRPr lang="el-GR"/>
        </a:p>
      </dgm:t>
    </dgm:pt>
    <dgm:pt modelId="{2492633F-730F-493E-BDC5-E696EEE4D334}" type="pres">
      <dgm:prSet presAssocID="{C344FABD-2033-4EB0-B983-19E60A6AFD3D}" presName="node" presStyleLbl="vennNode1" presStyleIdx="2" presStyleCnt="10">
        <dgm:presLayoutVars>
          <dgm:bulletEnabled val="1"/>
        </dgm:presLayoutVars>
      </dgm:prSet>
      <dgm:spPr/>
      <dgm:t>
        <a:bodyPr/>
        <a:lstStyle/>
        <a:p>
          <a:endParaRPr lang="el-GR"/>
        </a:p>
      </dgm:t>
    </dgm:pt>
    <dgm:pt modelId="{0754AC57-08EA-43F7-AA25-F38F478220B9}" type="pres">
      <dgm:prSet presAssocID="{E5936F50-BD7F-48F5-904E-0D4A3539B92D}" presName="node" presStyleLbl="vennNode1" presStyleIdx="3" presStyleCnt="10">
        <dgm:presLayoutVars>
          <dgm:bulletEnabled val="1"/>
        </dgm:presLayoutVars>
      </dgm:prSet>
      <dgm:spPr/>
      <dgm:t>
        <a:bodyPr/>
        <a:lstStyle/>
        <a:p>
          <a:endParaRPr lang="el-GR"/>
        </a:p>
      </dgm:t>
    </dgm:pt>
    <dgm:pt modelId="{9BE4E88F-D7E0-46D8-BBD5-1E1613529BD3}" type="pres">
      <dgm:prSet presAssocID="{D4D2B56A-6779-4811-A401-3AFC9EA205F3}" presName="node" presStyleLbl="vennNode1" presStyleIdx="4" presStyleCnt="10">
        <dgm:presLayoutVars>
          <dgm:bulletEnabled val="1"/>
        </dgm:presLayoutVars>
      </dgm:prSet>
      <dgm:spPr/>
      <dgm:t>
        <a:bodyPr/>
        <a:lstStyle/>
        <a:p>
          <a:endParaRPr lang="el-GR"/>
        </a:p>
      </dgm:t>
    </dgm:pt>
    <dgm:pt modelId="{C4A96190-C218-4563-84AB-D529B7A4DF92}" type="pres">
      <dgm:prSet presAssocID="{E86AF3DA-EADC-443F-9A02-D024E59F107B}" presName="node" presStyleLbl="vennNode1" presStyleIdx="5" presStyleCnt="10">
        <dgm:presLayoutVars>
          <dgm:bulletEnabled val="1"/>
        </dgm:presLayoutVars>
      </dgm:prSet>
      <dgm:spPr/>
      <dgm:t>
        <a:bodyPr/>
        <a:lstStyle/>
        <a:p>
          <a:endParaRPr lang="el-GR"/>
        </a:p>
      </dgm:t>
    </dgm:pt>
    <dgm:pt modelId="{B4BEC720-8DC8-4F4C-9342-00EA3299422F}" type="pres">
      <dgm:prSet presAssocID="{567FB558-C54C-45ED-9972-3EF1DEB063F5}" presName="node" presStyleLbl="vennNode1" presStyleIdx="6" presStyleCnt="10">
        <dgm:presLayoutVars>
          <dgm:bulletEnabled val="1"/>
        </dgm:presLayoutVars>
      </dgm:prSet>
      <dgm:spPr/>
      <dgm:t>
        <a:bodyPr/>
        <a:lstStyle/>
        <a:p>
          <a:endParaRPr lang="el-GR"/>
        </a:p>
      </dgm:t>
    </dgm:pt>
    <dgm:pt modelId="{412E189E-6699-468E-A7EF-83049A85E134}" type="pres">
      <dgm:prSet presAssocID="{6EF7EBA0-4BC3-43C1-9684-9B71AFB8201A}" presName="node" presStyleLbl="vennNode1" presStyleIdx="7" presStyleCnt="10">
        <dgm:presLayoutVars>
          <dgm:bulletEnabled val="1"/>
        </dgm:presLayoutVars>
      </dgm:prSet>
      <dgm:spPr/>
      <dgm:t>
        <a:bodyPr/>
        <a:lstStyle/>
        <a:p>
          <a:endParaRPr lang="el-GR"/>
        </a:p>
      </dgm:t>
    </dgm:pt>
    <dgm:pt modelId="{141A8D05-8271-49BB-9F1B-DF19301A5667}" type="pres">
      <dgm:prSet presAssocID="{ADD75CDC-F661-409B-A762-3017CB9C8479}" presName="node" presStyleLbl="vennNode1" presStyleIdx="8" presStyleCnt="10" custRadScaleRad="99880" custRadScaleInc="66">
        <dgm:presLayoutVars>
          <dgm:bulletEnabled val="1"/>
        </dgm:presLayoutVars>
      </dgm:prSet>
      <dgm:spPr/>
      <dgm:t>
        <a:bodyPr/>
        <a:lstStyle/>
        <a:p>
          <a:endParaRPr lang="el-GR"/>
        </a:p>
      </dgm:t>
    </dgm:pt>
    <dgm:pt modelId="{74CEFCE5-24E2-469A-A148-AF4C1957BD31}" type="pres">
      <dgm:prSet presAssocID="{78A87400-4784-4095-9B03-37BCFF5BC2E5}" presName="node" presStyleLbl="vennNode1" presStyleIdx="9" presStyleCnt="10" custRadScaleRad="99880" custRadScaleInc="66">
        <dgm:presLayoutVars>
          <dgm:bulletEnabled val="1"/>
        </dgm:presLayoutVars>
      </dgm:prSet>
      <dgm:spPr/>
      <dgm:t>
        <a:bodyPr/>
        <a:lstStyle/>
        <a:p>
          <a:endParaRPr lang="el-GR"/>
        </a:p>
      </dgm:t>
    </dgm:pt>
  </dgm:ptLst>
  <dgm:cxnLst>
    <dgm:cxn modelId="{3D7D2B77-DF5C-4CA2-A143-BA779CA6AA13}" srcId="{15437AF3-8FF1-4CA6-82F8-3EA1343E5F9C}" destId="{6EF7EBA0-4BC3-43C1-9684-9B71AFB8201A}" srcOrd="6" destOrd="0" parTransId="{97B85438-8A2C-4419-A3BF-9129D2629C1E}" sibTransId="{2F3941E0-ADC6-4F43-885E-79DF73DA2CE6}"/>
    <dgm:cxn modelId="{06ADC002-E60E-4814-B84A-9A8348D92E9C}" type="presOf" srcId="{C344FABD-2033-4EB0-B983-19E60A6AFD3D}" destId="{2492633F-730F-493E-BDC5-E696EEE4D334}" srcOrd="0" destOrd="0" presId="urn:microsoft.com/office/officeart/2005/8/layout/radial3"/>
    <dgm:cxn modelId="{26FFC94E-4E43-4104-B980-E23CB0E7FD8C}" srcId="{15437AF3-8FF1-4CA6-82F8-3EA1343E5F9C}" destId="{E5936F50-BD7F-48F5-904E-0D4A3539B92D}" srcOrd="2" destOrd="0" parTransId="{5F5E7B3B-EAD8-4392-9549-BF202BCC9018}" sibTransId="{185E68AC-8253-4CD8-A4E4-19B4902F3AA4}"/>
    <dgm:cxn modelId="{9D82C264-B743-4DD4-BFF6-2D99227299D4}" srcId="{15437AF3-8FF1-4CA6-82F8-3EA1343E5F9C}" destId="{C344FABD-2033-4EB0-B983-19E60A6AFD3D}" srcOrd="1" destOrd="0" parTransId="{0BEFDAAE-4E31-4894-A632-22187BDC63A5}" sibTransId="{4A6B8EA6-5729-48D8-8F95-542EB592AF3D}"/>
    <dgm:cxn modelId="{0599E4C2-5E2B-4A0B-AFEC-B2B06FBD632F}" type="presOf" srcId="{15437AF3-8FF1-4CA6-82F8-3EA1343E5F9C}" destId="{2B058E2B-70D3-4BD6-BF76-CFFFDA152A74}" srcOrd="0" destOrd="0" presId="urn:microsoft.com/office/officeart/2005/8/layout/radial3"/>
    <dgm:cxn modelId="{00257B16-6472-453E-A1CD-3800B06BD19C}" srcId="{15437AF3-8FF1-4CA6-82F8-3EA1343E5F9C}" destId="{3F269974-9FB2-4F22-A389-25D36FAAEFA6}" srcOrd="0" destOrd="0" parTransId="{23B0084F-F9D7-4464-9168-37532B7B08D9}" sibTransId="{158AFED9-BDC5-497A-BD4A-1769390A8981}"/>
    <dgm:cxn modelId="{B9756064-31F0-455B-83CB-C68D532A4B0F}" type="presOf" srcId="{ADD75CDC-F661-409B-A762-3017CB9C8479}" destId="{141A8D05-8271-49BB-9F1B-DF19301A5667}" srcOrd="0" destOrd="0" presId="urn:microsoft.com/office/officeart/2005/8/layout/radial3"/>
    <dgm:cxn modelId="{E74E5B0D-1DAE-46BB-963D-CC833E9BC09B}" srcId="{E9DF4FC2-A365-482B-A6BB-B4EB7E4056A8}" destId="{15437AF3-8FF1-4CA6-82F8-3EA1343E5F9C}" srcOrd="0" destOrd="0" parTransId="{86D578BF-CFEF-4A33-86B5-D8990D35F74F}" sibTransId="{F8E6DFED-447D-4F21-8478-89838F4CF1F0}"/>
    <dgm:cxn modelId="{6F1BF072-8A94-4158-B4E2-B0321EE01B1D}" srcId="{15437AF3-8FF1-4CA6-82F8-3EA1343E5F9C}" destId="{D4D2B56A-6779-4811-A401-3AFC9EA205F3}" srcOrd="3" destOrd="0" parTransId="{ABB8E9F1-EACF-40B2-BBA3-D804D1A9D33C}" sibTransId="{2F47A678-410D-42A9-803B-AE9AD90FA489}"/>
    <dgm:cxn modelId="{152CFCD4-2412-441E-BB06-C9058156755F}" type="presOf" srcId="{567FB558-C54C-45ED-9972-3EF1DEB063F5}" destId="{B4BEC720-8DC8-4F4C-9342-00EA3299422F}" srcOrd="0" destOrd="0" presId="urn:microsoft.com/office/officeart/2005/8/layout/radial3"/>
    <dgm:cxn modelId="{BB2EEF2C-DDF0-4A8D-B2F5-2395C7D0C28D}" srcId="{15437AF3-8FF1-4CA6-82F8-3EA1343E5F9C}" destId="{78A87400-4784-4095-9B03-37BCFF5BC2E5}" srcOrd="8" destOrd="0" parTransId="{76E79327-AFF6-417E-9787-8212C2A221A5}" sibTransId="{7716657A-9BBE-4530-8450-775FA6615C11}"/>
    <dgm:cxn modelId="{887EFE7A-BB16-4972-9C0C-16F2072AAFD5}" type="presOf" srcId="{D4D2B56A-6779-4811-A401-3AFC9EA205F3}" destId="{9BE4E88F-D7E0-46D8-BBD5-1E1613529BD3}" srcOrd="0" destOrd="0" presId="urn:microsoft.com/office/officeart/2005/8/layout/radial3"/>
    <dgm:cxn modelId="{DB707A15-4276-429A-B501-50505DAB4754}" srcId="{15437AF3-8FF1-4CA6-82F8-3EA1343E5F9C}" destId="{567FB558-C54C-45ED-9972-3EF1DEB063F5}" srcOrd="5" destOrd="0" parTransId="{CC0DBFB5-870D-4601-BDE9-8F53C7E4D1A8}" sibTransId="{9AB28C30-1F2B-4F62-A05D-BAAE5BA33D6D}"/>
    <dgm:cxn modelId="{6854040E-F695-4792-821D-D149F736577C}" type="presOf" srcId="{6EF7EBA0-4BC3-43C1-9684-9B71AFB8201A}" destId="{412E189E-6699-468E-A7EF-83049A85E134}" srcOrd="0" destOrd="0" presId="urn:microsoft.com/office/officeart/2005/8/layout/radial3"/>
    <dgm:cxn modelId="{A474D8E9-0C54-43B5-9A05-BD369F546749}" type="presOf" srcId="{E9DF4FC2-A365-482B-A6BB-B4EB7E4056A8}" destId="{1CDC2486-92F0-4EC7-BE56-0BAABF4FC726}" srcOrd="0" destOrd="0" presId="urn:microsoft.com/office/officeart/2005/8/layout/radial3"/>
    <dgm:cxn modelId="{D6C54FA9-DF72-49A8-9190-26EB38AFE09A}" type="presOf" srcId="{E86AF3DA-EADC-443F-9A02-D024E59F107B}" destId="{C4A96190-C218-4563-84AB-D529B7A4DF92}" srcOrd="0" destOrd="0" presId="urn:microsoft.com/office/officeart/2005/8/layout/radial3"/>
    <dgm:cxn modelId="{4E7C7055-13B3-44EF-9A97-2A385FD874E1}" type="presOf" srcId="{3F269974-9FB2-4F22-A389-25D36FAAEFA6}" destId="{1E5C995C-723D-49F7-A4A4-1D84228403B0}" srcOrd="0" destOrd="0" presId="urn:microsoft.com/office/officeart/2005/8/layout/radial3"/>
    <dgm:cxn modelId="{B4CE3A25-04C0-4255-BD2B-C032B6D31DB8}" type="presOf" srcId="{78A87400-4784-4095-9B03-37BCFF5BC2E5}" destId="{74CEFCE5-24E2-469A-A148-AF4C1957BD31}" srcOrd="0" destOrd="0" presId="urn:microsoft.com/office/officeart/2005/8/layout/radial3"/>
    <dgm:cxn modelId="{7046C693-6186-418E-8CD6-93FDC089574E}" type="presOf" srcId="{E5936F50-BD7F-48F5-904E-0D4A3539B92D}" destId="{0754AC57-08EA-43F7-AA25-F38F478220B9}" srcOrd="0" destOrd="0" presId="urn:microsoft.com/office/officeart/2005/8/layout/radial3"/>
    <dgm:cxn modelId="{9BAA8E99-AD20-4F01-8E9F-DDE227D6AE3E}" srcId="{15437AF3-8FF1-4CA6-82F8-3EA1343E5F9C}" destId="{E86AF3DA-EADC-443F-9A02-D024E59F107B}" srcOrd="4" destOrd="0" parTransId="{DBF756B3-6283-447F-9274-B9522414DFEE}" sibTransId="{763B5CA3-2344-4924-9E44-9CF6D20334C9}"/>
    <dgm:cxn modelId="{3CDB220F-6081-4BB4-8277-2625926B77E3}" srcId="{15437AF3-8FF1-4CA6-82F8-3EA1343E5F9C}" destId="{ADD75CDC-F661-409B-A762-3017CB9C8479}" srcOrd="7" destOrd="0" parTransId="{311E9DC2-333A-41A1-9E88-3F5EC8D25609}" sibTransId="{629D0100-6511-4369-A8C0-C9F8A2F96A10}"/>
    <dgm:cxn modelId="{D34AE8A7-741C-41E2-A8E4-B672EC583050}" type="presParOf" srcId="{1CDC2486-92F0-4EC7-BE56-0BAABF4FC726}" destId="{4033B310-AA3B-4280-9E2A-CEF906AC9430}" srcOrd="0" destOrd="0" presId="urn:microsoft.com/office/officeart/2005/8/layout/radial3"/>
    <dgm:cxn modelId="{BDBFF16E-A69D-4D5A-A8FE-83D6F0A16E71}" type="presParOf" srcId="{4033B310-AA3B-4280-9E2A-CEF906AC9430}" destId="{2B058E2B-70D3-4BD6-BF76-CFFFDA152A74}" srcOrd="0" destOrd="0" presId="urn:microsoft.com/office/officeart/2005/8/layout/radial3"/>
    <dgm:cxn modelId="{1ACFEE98-8DBA-42E9-A77D-6B7D79EE6CBE}" type="presParOf" srcId="{4033B310-AA3B-4280-9E2A-CEF906AC9430}" destId="{1E5C995C-723D-49F7-A4A4-1D84228403B0}" srcOrd="1" destOrd="0" presId="urn:microsoft.com/office/officeart/2005/8/layout/radial3"/>
    <dgm:cxn modelId="{78EB8558-7DC3-4EF1-88DC-7284DFBCD86C}" type="presParOf" srcId="{4033B310-AA3B-4280-9E2A-CEF906AC9430}" destId="{2492633F-730F-493E-BDC5-E696EEE4D334}" srcOrd="2" destOrd="0" presId="urn:microsoft.com/office/officeart/2005/8/layout/radial3"/>
    <dgm:cxn modelId="{CB98275C-C4AA-4116-A840-5709B8A83A30}" type="presParOf" srcId="{4033B310-AA3B-4280-9E2A-CEF906AC9430}" destId="{0754AC57-08EA-43F7-AA25-F38F478220B9}" srcOrd="3" destOrd="0" presId="urn:microsoft.com/office/officeart/2005/8/layout/radial3"/>
    <dgm:cxn modelId="{D0F2509B-4B1A-4256-B454-6532D5E0EE62}" type="presParOf" srcId="{4033B310-AA3B-4280-9E2A-CEF906AC9430}" destId="{9BE4E88F-D7E0-46D8-BBD5-1E1613529BD3}" srcOrd="4" destOrd="0" presId="urn:microsoft.com/office/officeart/2005/8/layout/radial3"/>
    <dgm:cxn modelId="{EC376812-D8FC-4176-8B04-063FB6E51A99}" type="presParOf" srcId="{4033B310-AA3B-4280-9E2A-CEF906AC9430}" destId="{C4A96190-C218-4563-84AB-D529B7A4DF92}" srcOrd="5" destOrd="0" presId="urn:microsoft.com/office/officeart/2005/8/layout/radial3"/>
    <dgm:cxn modelId="{7987C2C1-971B-446D-9DC4-B3266250C4ED}" type="presParOf" srcId="{4033B310-AA3B-4280-9E2A-CEF906AC9430}" destId="{B4BEC720-8DC8-4F4C-9342-00EA3299422F}" srcOrd="6" destOrd="0" presId="urn:microsoft.com/office/officeart/2005/8/layout/radial3"/>
    <dgm:cxn modelId="{8E6AC618-C1D4-4EFE-88E4-F900CD38A8D0}" type="presParOf" srcId="{4033B310-AA3B-4280-9E2A-CEF906AC9430}" destId="{412E189E-6699-468E-A7EF-83049A85E134}" srcOrd="7" destOrd="0" presId="urn:microsoft.com/office/officeart/2005/8/layout/radial3"/>
    <dgm:cxn modelId="{70F1339C-AC2E-4569-9F41-B10185A5E4CE}" type="presParOf" srcId="{4033B310-AA3B-4280-9E2A-CEF906AC9430}" destId="{141A8D05-8271-49BB-9F1B-DF19301A5667}" srcOrd="8" destOrd="0" presId="urn:microsoft.com/office/officeart/2005/8/layout/radial3"/>
    <dgm:cxn modelId="{32C932CC-3ED3-416D-88F9-61C2AC736A19}" type="presParOf" srcId="{4033B310-AA3B-4280-9E2A-CEF906AC9430}" destId="{74CEFCE5-24E2-469A-A148-AF4C1957BD31}" srcOrd="9"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9DF4FC2-A365-482B-A6BB-B4EB7E4056A8}" type="doc">
      <dgm:prSet loTypeId="urn:microsoft.com/office/officeart/2005/8/layout/radial3" loCatId="cycle" qsTypeId="urn:microsoft.com/office/officeart/2005/8/quickstyle/simple1#17" qsCatId="simple" csTypeId="urn:microsoft.com/office/officeart/2005/8/colors/colorful5" csCatId="colorful" phldr="1"/>
      <dgm:spPr/>
      <dgm:t>
        <a:bodyPr/>
        <a:lstStyle/>
        <a:p>
          <a:endParaRPr lang="el-GR"/>
        </a:p>
      </dgm:t>
    </dgm:pt>
    <dgm:pt modelId="{1CDC2486-92F0-4EC7-BE56-0BAABF4FC726}" type="pres">
      <dgm:prSet presAssocID="{E9DF4FC2-A365-482B-A6BB-B4EB7E4056A8}" presName="composite" presStyleCnt="0">
        <dgm:presLayoutVars>
          <dgm:chMax val="1"/>
          <dgm:dir/>
          <dgm:resizeHandles val="exact"/>
        </dgm:presLayoutVars>
      </dgm:prSet>
      <dgm:spPr/>
      <dgm:t>
        <a:bodyPr/>
        <a:lstStyle/>
        <a:p>
          <a:endParaRPr lang="el-GR"/>
        </a:p>
      </dgm:t>
    </dgm:pt>
    <dgm:pt modelId="{4033B310-AA3B-4280-9E2A-CEF906AC9430}" type="pres">
      <dgm:prSet presAssocID="{E9DF4FC2-A365-482B-A6BB-B4EB7E4056A8}" presName="radial" presStyleCnt="0">
        <dgm:presLayoutVars>
          <dgm:animLvl val="ctr"/>
        </dgm:presLayoutVars>
      </dgm:prSet>
      <dgm:spPr/>
    </dgm:pt>
  </dgm:ptLst>
  <dgm:cxnLst>
    <dgm:cxn modelId="{1219D9B1-947C-42A6-B3C5-04BB29ED9DA4}" type="presOf" srcId="{E9DF4FC2-A365-482B-A6BB-B4EB7E4056A8}" destId="{1CDC2486-92F0-4EC7-BE56-0BAABF4FC726}" srcOrd="0" destOrd="0" presId="urn:microsoft.com/office/officeart/2005/8/layout/radial3"/>
    <dgm:cxn modelId="{5C2D91ED-5B08-451A-A942-AF4940BF64EE}" type="presParOf" srcId="{1CDC2486-92F0-4EC7-BE56-0BAABF4FC726}" destId="{4033B310-AA3B-4280-9E2A-CEF906AC9430}" srcOrd="0"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BBA6D3F-88E9-4D3D-9582-DA6CA39794B8}" type="doc">
      <dgm:prSet loTypeId="urn:microsoft.com/office/officeart/2005/8/layout/vProcess5" loCatId="process" qsTypeId="urn:microsoft.com/office/officeart/2005/8/quickstyle/simple1#18" qsCatId="simple" csTypeId="urn:microsoft.com/office/officeart/2005/8/colors/colorful2" csCatId="colorful" phldr="1"/>
      <dgm:spPr/>
      <dgm:t>
        <a:bodyPr/>
        <a:lstStyle/>
        <a:p>
          <a:endParaRPr lang="el-GR"/>
        </a:p>
      </dgm:t>
    </dgm:pt>
    <dgm:pt modelId="{1AF5CB91-7452-4BA4-B01E-6E6D880A9681}">
      <dgm:prSet phldrT="[Text]"/>
      <dgm:spPr/>
      <dgm:t>
        <a:bodyPr/>
        <a:lstStyle/>
        <a:p>
          <a:r>
            <a:rPr lang="el-GR" dirty="0" smtClean="0"/>
            <a:t>Παρουσίαση αποτελεσμάτων μονοκατοικίας</a:t>
          </a:r>
          <a:endParaRPr lang="el-GR" dirty="0"/>
        </a:p>
      </dgm:t>
    </dgm:pt>
    <dgm:pt modelId="{55E1D9BB-6585-429B-8E60-17B6C4C95BC2}" type="parTrans" cxnId="{3DE180B3-9098-4C80-90A7-6EDBBCEBD8D5}">
      <dgm:prSet/>
      <dgm:spPr/>
      <dgm:t>
        <a:bodyPr/>
        <a:lstStyle/>
        <a:p>
          <a:endParaRPr lang="el-GR"/>
        </a:p>
      </dgm:t>
    </dgm:pt>
    <dgm:pt modelId="{99C81460-141D-48DA-B214-223E250A4760}" type="sibTrans" cxnId="{3DE180B3-9098-4C80-90A7-6EDBBCEBD8D5}">
      <dgm:prSet/>
      <dgm:spPr/>
      <dgm:t>
        <a:bodyPr/>
        <a:lstStyle/>
        <a:p>
          <a:endParaRPr lang="el-GR"/>
        </a:p>
      </dgm:t>
    </dgm:pt>
    <dgm:pt modelId="{DDBB7E8C-0376-4D7D-94BF-5FF3E21C5E2F}">
      <dgm:prSet phldrT="[Text]"/>
      <dgm:spPr/>
      <dgm:t>
        <a:bodyPr/>
        <a:lstStyle/>
        <a:p>
          <a:r>
            <a:rPr lang="el-GR" dirty="0" smtClean="0"/>
            <a:t>Επιβεβαίωση Παράδοσης Πολυκατοικίας</a:t>
          </a:r>
          <a:endParaRPr lang="el-GR" dirty="0"/>
        </a:p>
      </dgm:t>
    </dgm:pt>
    <dgm:pt modelId="{2A8AF79A-9A0B-44ED-8532-9274E41E76F3}" type="parTrans" cxnId="{59F5BEFC-F571-45D9-B9E8-5FA716E7A2AB}">
      <dgm:prSet/>
      <dgm:spPr/>
      <dgm:t>
        <a:bodyPr/>
        <a:lstStyle/>
        <a:p>
          <a:endParaRPr lang="el-GR"/>
        </a:p>
      </dgm:t>
    </dgm:pt>
    <dgm:pt modelId="{AEA3907F-A3B6-47DB-AE56-25A0FA46C433}" type="sibTrans" cxnId="{59F5BEFC-F571-45D9-B9E8-5FA716E7A2AB}">
      <dgm:prSet/>
      <dgm:spPr/>
      <dgm:t>
        <a:bodyPr/>
        <a:lstStyle/>
        <a:p>
          <a:endParaRPr lang="el-GR"/>
        </a:p>
      </dgm:t>
    </dgm:pt>
    <dgm:pt modelId="{DAF18A4E-C134-49C0-A6DB-122B0AC815FE}">
      <dgm:prSet phldrT="[Text]"/>
      <dgm:spPr/>
      <dgm:t>
        <a:bodyPr/>
        <a:lstStyle/>
        <a:p>
          <a:r>
            <a:rPr lang="el-GR" dirty="0" smtClean="0"/>
            <a:t>Επιλογή αντιπροσωπευτικής χρήσης για τριτογενή τομέα?</a:t>
          </a:r>
          <a:endParaRPr lang="el-GR" dirty="0"/>
        </a:p>
      </dgm:t>
    </dgm:pt>
    <dgm:pt modelId="{09617D3C-D09C-41E8-B441-D31CE44681C6}" type="parTrans" cxnId="{E35A9CBD-EE04-466C-B404-FD0D4C24E80A}">
      <dgm:prSet/>
      <dgm:spPr/>
      <dgm:t>
        <a:bodyPr/>
        <a:lstStyle/>
        <a:p>
          <a:endParaRPr lang="el-GR"/>
        </a:p>
      </dgm:t>
    </dgm:pt>
    <dgm:pt modelId="{A6F9837B-B95B-4892-8F90-6CB56912C9D4}" type="sibTrans" cxnId="{E35A9CBD-EE04-466C-B404-FD0D4C24E80A}">
      <dgm:prSet/>
      <dgm:spPr/>
      <dgm:t>
        <a:bodyPr/>
        <a:lstStyle/>
        <a:p>
          <a:endParaRPr lang="el-GR"/>
        </a:p>
      </dgm:t>
    </dgm:pt>
    <dgm:pt modelId="{96E35D8B-D8FF-42D7-995A-20D0895B5883}">
      <dgm:prSet phldrT="[Text]"/>
      <dgm:spPr/>
      <dgm:t>
        <a:bodyPr/>
        <a:lstStyle/>
        <a:p>
          <a:r>
            <a:rPr lang="el-GR" dirty="0" smtClean="0"/>
            <a:t>Προσδιορισμός κτιρίου αναφοράς τριτογενή τομέα και άλλες παράμετροι </a:t>
          </a:r>
          <a:endParaRPr lang="el-GR" dirty="0"/>
        </a:p>
      </dgm:t>
    </dgm:pt>
    <dgm:pt modelId="{7F17A3BC-F3F3-4A43-B87E-CE5EA8B3B100}" type="parTrans" cxnId="{DB35F8EE-FC03-4F08-B770-AC701415C0BA}">
      <dgm:prSet/>
      <dgm:spPr/>
      <dgm:t>
        <a:bodyPr/>
        <a:lstStyle/>
        <a:p>
          <a:endParaRPr lang="el-GR"/>
        </a:p>
      </dgm:t>
    </dgm:pt>
    <dgm:pt modelId="{6F167648-632F-4ED1-9B15-691464FE485E}" type="sibTrans" cxnId="{DB35F8EE-FC03-4F08-B770-AC701415C0BA}">
      <dgm:prSet/>
      <dgm:spPr/>
      <dgm:t>
        <a:bodyPr/>
        <a:lstStyle/>
        <a:p>
          <a:endParaRPr lang="el-GR"/>
        </a:p>
      </dgm:t>
    </dgm:pt>
    <dgm:pt modelId="{1C213086-6B5A-42F5-BA23-1E29A4BEB6DF}">
      <dgm:prSet phldrT="[Text]"/>
      <dgm:spPr/>
      <dgm:t>
        <a:bodyPr/>
        <a:lstStyle/>
        <a:p>
          <a:r>
            <a:rPr lang="el-GR" dirty="0" smtClean="0"/>
            <a:t>Αξιολόγηση παραδοχών &amp; απ</a:t>
          </a:r>
          <a:r>
            <a:rPr lang="en-US" dirty="0" smtClean="0"/>
            <a:t>o</a:t>
          </a:r>
          <a:r>
            <a:rPr lang="el-GR" dirty="0" smtClean="0"/>
            <a:t>τελεσμάτων μονοκατοικίας</a:t>
          </a:r>
          <a:endParaRPr lang="el-GR" dirty="0"/>
        </a:p>
      </dgm:t>
    </dgm:pt>
    <dgm:pt modelId="{59622747-C869-4752-B626-EF0D8F707963}" type="parTrans" cxnId="{1A458E80-2C00-4912-B056-E32AACF4A21B}">
      <dgm:prSet/>
      <dgm:spPr/>
      <dgm:t>
        <a:bodyPr/>
        <a:lstStyle/>
        <a:p>
          <a:endParaRPr lang="el-GR"/>
        </a:p>
      </dgm:t>
    </dgm:pt>
    <dgm:pt modelId="{5057E61C-F4F7-4F50-BD75-62A40041F1F4}" type="sibTrans" cxnId="{1A458E80-2C00-4912-B056-E32AACF4A21B}">
      <dgm:prSet/>
      <dgm:spPr/>
      <dgm:t>
        <a:bodyPr/>
        <a:lstStyle/>
        <a:p>
          <a:endParaRPr lang="el-GR"/>
        </a:p>
      </dgm:t>
    </dgm:pt>
    <dgm:pt modelId="{8AA718B0-0AC3-4E5A-B97D-5B9659D2EAB5}" type="pres">
      <dgm:prSet presAssocID="{BBBA6D3F-88E9-4D3D-9582-DA6CA39794B8}" presName="outerComposite" presStyleCnt="0">
        <dgm:presLayoutVars>
          <dgm:chMax val="5"/>
          <dgm:dir/>
          <dgm:resizeHandles val="exact"/>
        </dgm:presLayoutVars>
      </dgm:prSet>
      <dgm:spPr/>
      <dgm:t>
        <a:bodyPr/>
        <a:lstStyle/>
        <a:p>
          <a:endParaRPr lang="el-GR"/>
        </a:p>
      </dgm:t>
    </dgm:pt>
    <dgm:pt modelId="{54331DB8-5767-4510-999A-403E12EC0FD0}" type="pres">
      <dgm:prSet presAssocID="{BBBA6D3F-88E9-4D3D-9582-DA6CA39794B8}" presName="dummyMaxCanvas" presStyleCnt="0">
        <dgm:presLayoutVars/>
      </dgm:prSet>
      <dgm:spPr/>
    </dgm:pt>
    <dgm:pt modelId="{EB661A4F-C0F4-4C43-9683-156524937CCF}" type="pres">
      <dgm:prSet presAssocID="{BBBA6D3F-88E9-4D3D-9582-DA6CA39794B8}" presName="FiveNodes_1" presStyleLbl="node1" presStyleIdx="0" presStyleCnt="5">
        <dgm:presLayoutVars>
          <dgm:bulletEnabled val="1"/>
        </dgm:presLayoutVars>
      </dgm:prSet>
      <dgm:spPr/>
      <dgm:t>
        <a:bodyPr/>
        <a:lstStyle/>
        <a:p>
          <a:endParaRPr lang="el-GR"/>
        </a:p>
      </dgm:t>
    </dgm:pt>
    <dgm:pt modelId="{B4226702-B9A3-42FD-9AD8-9B9722FA116F}" type="pres">
      <dgm:prSet presAssocID="{BBBA6D3F-88E9-4D3D-9582-DA6CA39794B8}" presName="FiveNodes_2" presStyleLbl="node1" presStyleIdx="1" presStyleCnt="5">
        <dgm:presLayoutVars>
          <dgm:bulletEnabled val="1"/>
        </dgm:presLayoutVars>
      </dgm:prSet>
      <dgm:spPr/>
      <dgm:t>
        <a:bodyPr/>
        <a:lstStyle/>
        <a:p>
          <a:endParaRPr lang="el-GR"/>
        </a:p>
      </dgm:t>
    </dgm:pt>
    <dgm:pt modelId="{FC107328-8B25-40C7-83BF-D54AFFB3932B}" type="pres">
      <dgm:prSet presAssocID="{BBBA6D3F-88E9-4D3D-9582-DA6CA39794B8}" presName="FiveNodes_3" presStyleLbl="node1" presStyleIdx="2" presStyleCnt="5">
        <dgm:presLayoutVars>
          <dgm:bulletEnabled val="1"/>
        </dgm:presLayoutVars>
      </dgm:prSet>
      <dgm:spPr/>
      <dgm:t>
        <a:bodyPr/>
        <a:lstStyle/>
        <a:p>
          <a:endParaRPr lang="el-GR"/>
        </a:p>
      </dgm:t>
    </dgm:pt>
    <dgm:pt modelId="{1CAA3DD4-EEBB-4227-9515-4C1C90230579}" type="pres">
      <dgm:prSet presAssocID="{BBBA6D3F-88E9-4D3D-9582-DA6CA39794B8}" presName="FiveNodes_4" presStyleLbl="node1" presStyleIdx="3" presStyleCnt="5">
        <dgm:presLayoutVars>
          <dgm:bulletEnabled val="1"/>
        </dgm:presLayoutVars>
      </dgm:prSet>
      <dgm:spPr/>
      <dgm:t>
        <a:bodyPr/>
        <a:lstStyle/>
        <a:p>
          <a:endParaRPr lang="el-GR"/>
        </a:p>
      </dgm:t>
    </dgm:pt>
    <dgm:pt modelId="{6BC9B534-0863-45EB-91CA-BE794FC21ADC}" type="pres">
      <dgm:prSet presAssocID="{BBBA6D3F-88E9-4D3D-9582-DA6CA39794B8}" presName="FiveNodes_5" presStyleLbl="node1" presStyleIdx="4" presStyleCnt="5">
        <dgm:presLayoutVars>
          <dgm:bulletEnabled val="1"/>
        </dgm:presLayoutVars>
      </dgm:prSet>
      <dgm:spPr/>
      <dgm:t>
        <a:bodyPr/>
        <a:lstStyle/>
        <a:p>
          <a:endParaRPr lang="el-GR"/>
        </a:p>
      </dgm:t>
    </dgm:pt>
    <dgm:pt modelId="{5C6E5077-575E-4C80-9AB4-FCB402B3743D}" type="pres">
      <dgm:prSet presAssocID="{BBBA6D3F-88E9-4D3D-9582-DA6CA39794B8}" presName="FiveConn_1-2" presStyleLbl="fgAccFollowNode1" presStyleIdx="0" presStyleCnt="4">
        <dgm:presLayoutVars>
          <dgm:bulletEnabled val="1"/>
        </dgm:presLayoutVars>
      </dgm:prSet>
      <dgm:spPr/>
      <dgm:t>
        <a:bodyPr/>
        <a:lstStyle/>
        <a:p>
          <a:endParaRPr lang="el-GR"/>
        </a:p>
      </dgm:t>
    </dgm:pt>
    <dgm:pt modelId="{C2D48B96-0EE0-4311-AB66-00CA1C0A7C46}" type="pres">
      <dgm:prSet presAssocID="{BBBA6D3F-88E9-4D3D-9582-DA6CA39794B8}" presName="FiveConn_2-3" presStyleLbl="fgAccFollowNode1" presStyleIdx="1" presStyleCnt="4">
        <dgm:presLayoutVars>
          <dgm:bulletEnabled val="1"/>
        </dgm:presLayoutVars>
      </dgm:prSet>
      <dgm:spPr/>
      <dgm:t>
        <a:bodyPr/>
        <a:lstStyle/>
        <a:p>
          <a:endParaRPr lang="el-GR"/>
        </a:p>
      </dgm:t>
    </dgm:pt>
    <dgm:pt modelId="{1E1AA85D-0E8A-4FE9-819D-24498BCBB068}" type="pres">
      <dgm:prSet presAssocID="{BBBA6D3F-88E9-4D3D-9582-DA6CA39794B8}" presName="FiveConn_3-4" presStyleLbl="fgAccFollowNode1" presStyleIdx="2" presStyleCnt="4">
        <dgm:presLayoutVars>
          <dgm:bulletEnabled val="1"/>
        </dgm:presLayoutVars>
      </dgm:prSet>
      <dgm:spPr/>
      <dgm:t>
        <a:bodyPr/>
        <a:lstStyle/>
        <a:p>
          <a:endParaRPr lang="el-GR"/>
        </a:p>
      </dgm:t>
    </dgm:pt>
    <dgm:pt modelId="{0F98554F-E367-465D-B577-FD61FB475BC6}" type="pres">
      <dgm:prSet presAssocID="{BBBA6D3F-88E9-4D3D-9582-DA6CA39794B8}" presName="FiveConn_4-5" presStyleLbl="fgAccFollowNode1" presStyleIdx="3" presStyleCnt="4">
        <dgm:presLayoutVars>
          <dgm:bulletEnabled val="1"/>
        </dgm:presLayoutVars>
      </dgm:prSet>
      <dgm:spPr/>
      <dgm:t>
        <a:bodyPr/>
        <a:lstStyle/>
        <a:p>
          <a:endParaRPr lang="el-GR"/>
        </a:p>
      </dgm:t>
    </dgm:pt>
    <dgm:pt modelId="{6266EA43-9B6B-4B12-BF56-8DCE25B1B5A5}" type="pres">
      <dgm:prSet presAssocID="{BBBA6D3F-88E9-4D3D-9582-DA6CA39794B8}" presName="FiveNodes_1_text" presStyleLbl="node1" presStyleIdx="4" presStyleCnt="5">
        <dgm:presLayoutVars>
          <dgm:bulletEnabled val="1"/>
        </dgm:presLayoutVars>
      </dgm:prSet>
      <dgm:spPr/>
      <dgm:t>
        <a:bodyPr/>
        <a:lstStyle/>
        <a:p>
          <a:endParaRPr lang="el-GR"/>
        </a:p>
      </dgm:t>
    </dgm:pt>
    <dgm:pt modelId="{93871BDF-8672-4183-9E70-6EC96041A176}" type="pres">
      <dgm:prSet presAssocID="{BBBA6D3F-88E9-4D3D-9582-DA6CA39794B8}" presName="FiveNodes_2_text" presStyleLbl="node1" presStyleIdx="4" presStyleCnt="5">
        <dgm:presLayoutVars>
          <dgm:bulletEnabled val="1"/>
        </dgm:presLayoutVars>
      </dgm:prSet>
      <dgm:spPr/>
      <dgm:t>
        <a:bodyPr/>
        <a:lstStyle/>
        <a:p>
          <a:endParaRPr lang="el-GR"/>
        </a:p>
      </dgm:t>
    </dgm:pt>
    <dgm:pt modelId="{0BADB049-B1AC-4FD4-8357-8D15AC065DA9}" type="pres">
      <dgm:prSet presAssocID="{BBBA6D3F-88E9-4D3D-9582-DA6CA39794B8}" presName="FiveNodes_3_text" presStyleLbl="node1" presStyleIdx="4" presStyleCnt="5">
        <dgm:presLayoutVars>
          <dgm:bulletEnabled val="1"/>
        </dgm:presLayoutVars>
      </dgm:prSet>
      <dgm:spPr/>
      <dgm:t>
        <a:bodyPr/>
        <a:lstStyle/>
        <a:p>
          <a:endParaRPr lang="el-GR"/>
        </a:p>
      </dgm:t>
    </dgm:pt>
    <dgm:pt modelId="{7A17C53A-CBEF-4961-A00B-91E6C91721D8}" type="pres">
      <dgm:prSet presAssocID="{BBBA6D3F-88E9-4D3D-9582-DA6CA39794B8}" presName="FiveNodes_4_text" presStyleLbl="node1" presStyleIdx="4" presStyleCnt="5">
        <dgm:presLayoutVars>
          <dgm:bulletEnabled val="1"/>
        </dgm:presLayoutVars>
      </dgm:prSet>
      <dgm:spPr/>
      <dgm:t>
        <a:bodyPr/>
        <a:lstStyle/>
        <a:p>
          <a:endParaRPr lang="el-GR"/>
        </a:p>
      </dgm:t>
    </dgm:pt>
    <dgm:pt modelId="{CAD7E54D-7C27-4427-9474-4DC0829F20BF}" type="pres">
      <dgm:prSet presAssocID="{BBBA6D3F-88E9-4D3D-9582-DA6CA39794B8}" presName="FiveNodes_5_text" presStyleLbl="node1" presStyleIdx="4" presStyleCnt="5">
        <dgm:presLayoutVars>
          <dgm:bulletEnabled val="1"/>
        </dgm:presLayoutVars>
      </dgm:prSet>
      <dgm:spPr/>
      <dgm:t>
        <a:bodyPr/>
        <a:lstStyle/>
        <a:p>
          <a:endParaRPr lang="el-GR"/>
        </a:p>
      </dgm:t>
    </dgm:pt>
  </dgm:ptLst>
  <dgm:cxnLst>
    <dgm:cxn modelId="{1C2C2E8D-2560-4DAD-9546-199873482891}" type="presOf" srcId="{1AF5CB91-7452-4BA4-B01E-6E6D880A9681}" destId="{EB661A4F-C0F4-4C43-9683-156524937CCF}" srcOrd="0" destOrd="0" presId="urn:microsoft.com/office/officeart/2005/8/layout/vProcess5"/>
    <dgm:cxn modelId="{8F6CE1B0-1AF9-4A5C-9D1E-0C66DC4995C9}" type="presOf" srcId="{DDBB7E8C-0376-4D7D-94BF-5FF3E21C5E2F}" destId="{0BADB049-B1AC-4FD4-8357-8D15AC065DA9}" srcOrd="1" destOrd="0" presId="urn:microsoft.com/office/officeart/2005/8/layout/vProcess5"/>
    <dgm:cxn modelId="{400A24A1-9F6A-47DC-89C5-6EAE003B67ED}" type="presOf" srcId="{96E35D8B-D8FF-42D7-995A-20D0895B5883}" destId="{6BC9B534-0863-45EB-91CA-BE794FC21ADC}" srcOrd="0" destOrd="0" presId="urn:microsoft.com/office/officeart/2005/8/layout/vProcess5"/>
    <dgm:cxn modelId="{6AA86987-B0C7-4EB9-9380-E9C390E36114}" type="presOf" srcId="{AEA3907F-A3B6-47DB-AE56-25A0FA46C433}" destId="{1E1AA85D-0E8A-4FE9-819D-24498BCBB068}" srcOrd="0" destOrd="0" presId="urn:microsoft.com/office/officeart/2005/8/layout/vProcess5"/>
    <dgm:cxn modelId="{DB35F8EE-FC03-4F08-B770-AC701415C0BA}" srcId="{BBBA6D3F-88E9-4D3D-9582-DA6CA39794B8}" destId="{96E35D8B-D8FF-42D7-995A-20D0895B5883}" srcOrd="4" destOrd="0" parTransId="{7F17A3BC-F3F3-4A43-B87E-CE5EA8B3B100}" sibTransId="{6F167648-632F-4ED1-9B15-691464FE485E}"/>
    <dgm:cxn modelId="{59F5BEFC-F571-45D9-B9E8-5FA716E7A2AB}" srcId="{BBBA6D3F-88E9-4D3D-9582-DA6CA39794B8}" destId="{DDBB7E8C-0376-4D7D-94BF-5FF3E21C5E2F}" srcOrd="2" destOrd="0" parTransId="{2A8AF79A-9A0B-44ED-8532-9274E41E76F3}" sibTransId="{AEA3907F-A3B6-47DB-AE56-25A0FA46C433}"/>
    <dgm:cxn modelId="{E35A9CBD-EE04-466C-B404-FD0D4C24E80A}" srcId="{BBBA6D3F-88E9-4D3D-9582-DA6CA39794B8}" destId="{DAF18A4E-C134-49C0-A6DB-122B0AC815FE}" srcOrd="3" destOrd="0" parTransId="{09617D3C-D09C-41E8-B441-D31CE44681C6}" sibTransId="{A6F9837B-B95B-4892-8F90-6CB56912C9D4}"/>
    <dgm:cxn modelId="{BC9BC1D4-E97D-4431-AFC3-1DF9B887109A}" type="presOf" srcId="{DAF18A4E-C134-49C0-A6DB-122B0AC815FE}" destId="{1CAA3DD4-EEBB-4227-9515-4C1C90230579}" srcOrd="0" destOrd="0" presId="urn:microsoft.com/office/officeart/2005/8/layout/vProcess5"/>
    <dgm:cxn modelId="{DB5DCC00-E2FC-4682-8D4A-FB5EA95B6D5E}" type="presOf" srcId="{BBBA6D3F-88E9-4D3D-9582-DA6CA39794B8}" destId="{8AA718B0-0AC3-4E5A-B97D-5B9659D2EAB5}" srcOrd="0" destOrd="0" presId="urn:microsoft.com/office/officeart/2005/8/layout/vProcess5"/>
    <dgm:cxn modelId="{34E0115B-34FD-4BCF-A0BC-C9FF70492414}" type="presOf" srcId="{99C81460-141D-48DA-B214-223E250A4760}" destId="{5C6E5077-575E-4C80-9AB4-FCB402B3743D}" srcOrd="0" destOrd="0" presId="urn:microsoft.com/office/officeart/2005/8/layout/vProcess5"/>
    <dgm:cxn modelId="{3A985F72-0B03-4144-B0E9-71A85155509D}" type="presOf" srcId="{1AF5CB91-7452-4BA4-B01E-6E6D880A9681}" destId="{6266EA43-9B6B-4B12-BF56-8DCE25B1B5A5}" srcOrd="1" destOrd="0" presId="urn:microsoft.com/office/officeart/2005/8/layout/vProcess5"/>
    <dgm:cxn modelId="{F8789DFE-01CA-47C3-9F3B-9760B24B19A8}" type="presOf" srcId="{A6F9837B-B95B-4892-8F90-6CB56912C9D4}" destId="{0F98554F-E367-465D-B577-FD61FB475BC6}" srcOrd="0" destOrd="0" presId="urn:microsoft.com/office/officeart/2005/8/layout/vProcess5"/>
    <dgm:cxn modelId="{378DBB3F-DB3C-455B-A928-C35A84BB4B6B}" type="presOf" srcId="{DAF18A4E-C134-49C0-A6DB-122B0AC815FE}" destId="{7A17C53A-CBEF-4961-A00B-91E6C91721D8}" srcOrd="1" destOrd="0" presId="urn:microsoft.com/office/officeart/2005/8/layout/vProcess5"/>
    <dgm:cxn modelId="{934F61B3-D344-4EF9-A2F0-B930EBB04E07}" type="presOf" srcId="{1C213086-6B5A-42F5-BA23-1E29A4BEB6DF}" destId="{93871BDF-8672-4183-9E70-6EC96041A176}" srcOrd="1" destOrd="0" presId="urn:microsoft.com/office/officeart/2005/8/layout/vProcess5"/>
    <dgm:cxn modelId="{8295C6E0-B42C-485C-A3AA-7127426AE2D7}" type="presOf" srcId="{5057E61C-F4F7-4F50-BD75-62A40041F1F4}" destId="{C2D48B96-0EE0-4311-AB66-00CA1C0A7C46}" srcOrd="0" destOrd="0" presId="urn:microsoft.com/office/officeart/2005/8/layout/vProcess5"/>
    <dgm:cxn modelId="{13EB265C-364E-4BB0-AF17-6496E708E56A}" type="presOf" srcId="{1C213086-6B5A-42F5-BA23-1E29A4BEB6DF}" destId="{B4226702-B9A3-42FD-9AD8-9B9722FA116F}" srcOrd="0" destOrd="0" presId="urn:microsoft.com/office/officeart/2005/8/layout/vProcess5"/>
    <dgm:cxn modelId="{3DE180B3-9098-4C80-90A7-6EDBBCEBD8D5}" srcId="{BBBA6D3F-88E9-4D3D-9582-DA6CA39794B8}" destId="{1AF5CB91-7452-4BA4-B01E-6E6D880A9681}" srcOrd="0" destOrd="0" parTransId="{55E1D9BB-6585-429B-8E60-17B6C4C95BC2}" sibTransId="{99C81460-141D-48DA-B214-223E250A4760}"/>
    <dgm:cxn modelId="{68625D12-EA8C-4118-84AF-2178F2B5A245}" type="presOf" srcId="{DDBB7E8C-0376-4D7D-94BF-5FF3E21C5E2F}" destId="{FC107328-8B25-40C7-83BF-D54AFFB3932B}" srcOrd="0" destOrd="0" presId="urn:microsoft.com/office/officeart/2005/8/layout/vProcess5"/>
    <dgm:cxn modelId="{22245624-B273-47CC-989A-5B728E910521}" type="presOf" srcId="{96E35D8B-D8FF-42D7-995A-20D0895B5883}" destId="{CAD7E54D-7C27-4427-9474-4DC0829F20BF}" srcOrd="1" destOrd="0" presId="urn:microsoft.com/office/officeart/2005/8/layout/vProcess5"/>
    <dgm:cxn modelId="{1A458E80-2C00-4912-B056-E32AACF4A21B}" srcId="{BBBA6D3F-88E9-4D3D-9582-DA6CA39794B8}" destId="{1C213086-6B5A-42F5-BA23-1E29A4BEB6DF}" srcOrd="1" destOrd="0" parTransId="{59622747-C869-4752-B626-EF0D8F707963}" sibTransId="{5057E61C-F4F7-4F50-BD75-62A40041F1F4}"/>
    <dgm:cxn modelId="{214285D3-B34F-469E-A68A-C8878179D87C}" type="presParOf" srcId="{8AA718B0-0AC3-4E5A-B97D-5B9659D2EAB5}" destId="{54331DB8-5767-4510-999A-403E12EC0FD0}" srcOrd="0" destOrd="0" presId="urn:microsoft.com/office/officeart/2005/8/layout/vProcess5"/>
    <dgm:cxn modelId="{D450FF37-A700-43E5-B758-88D0B264630A}" type="presParOf" srcId="{8AA718B0-0AC3-4E5A-B97D-5B9659D2EAB5}" destId="{EB661A4F-C0F4-4C43-9683-156524937CCF}" srcOrd="1" destOrd="0" presId="urn:microsoft.com/office/officeart/2005/8/layout/vProcess5"/>
    <dgm:cxn modelId="{F05310CB-4282-4C75-8D6C-3A968AAFB350}" type="presParOf" srcId="{8AA718B0-0AC3-4E5A-B97D-5B9659D2EAB5}" destId="{B4226702-B9A3-42FD-9AD8-9B9722FA116F}" srcOrd="2" destOrd="0" presId="urn:microsoft.com/office/officeart/2005/8/layout/vProcess5"/>
    <dgm:cxn modelId="{09E41C50-D26B-416A-8175-7A78E5E6163B}" type="presParOf" srcId="{8AA718B0-0AC3-4E5A-B97D-5B9659D2EAB5}" destId="{FC107328-8B25-40C7-83BF-D54AFFB3932B}" srcOrd="3" destOrd="0" presId="urn:microsoft.com/office/officeart/2005/8/layout/vProcess5"/>
    <dgm:cxn modelId="{6202A4DC-16D2-4DC6-9193-A24CCE3203D9}" type="presParOf" srcId="{8AA718B0-0AC3-4E5A-B97D-5B9659D2EAB5}" destId="{1CAA3DD4-EEBB-4227-9515-4C1C90230579}" srcOrd="4" destOrd="0" presId="urn:microsoft.com/office/officeart/2005/8/layout/vProcess5"/>
    <dgm:cxn modelId="{CA2464DB-2298-4EC0-B0F9-C9029744A00D}" type="presParOf" srcId="{8AA718B0-0AC3-4E5A-B97D-5B9659D2EAB5}" destId="{6BC9B534-0863-45EB-91CA-BE794FC21ADC}" srcOrd="5" destOrd="0" presId="urn:microsoft.com/office/officeart/2005/8/layout/vProcess5"/>
    <dgm:cxn modelId="{6BC83339-AB73-49DC-9CA6-3BA1AF5D29CB}" type="presParOf" srcId="{8AA718B0-0AC3-4E5A-B97D-5B9659D2EAB5}" destId="{5C6E5077-575E-4C80-9AB4-FCB402B3743D}" srcOrd="6" destOrd="0" presId="urn:microsoft.com/office/officeart/2005/8/layout/vProcess5"/>
    <dgm:cxn modelId="{1C1074C4-2845-4B0E-800B-ADB7A8E3913B}" type="presParOf" srcId="{8AA718B0-0AC3-4E5A-B97D-5B9659D2EAB5}" destId="{C2D48B96-0EE0-4311-AB66-00CA1C0A7C46}" srcOrd="7" destOrd="0" presId="urn:microsoft.com/office/officeart/2005/8/layout/vProcess5"/>
    <dgm:cxn modelId="{06E87379-6FAA-47CF-BA73-1F722C964B1D}" type="presParOf" srcId="{8AA718B0-0AC3-4E5A-B97D-5B9659D2EAB5}" destId="{1E1AA85D-0E8A-4FE9-819D-24498BCBB068}" srcOrd="8" destOrd="0" presId="urn:microsoft.com/office/officeart/2005/8/layout/vProcess5"/>
    <dgm:cxn modelId="{6AADCEDB-89E2-4EC4-8D9A-29C7CB25D624}" type="presParOf" srcId="{8AA718B0-0AC3-4E5A-B97D-5B9659D2EAB5}" destId="{0F98554F-E367-465D-B577-FD61FB475BC6}" srcOrd="9" destOrd="0" presId="urn:microsoft.com/office/officeart/2005/8/layout/vProcess5"/>
    <dgm:cxn modelId="{A9C1EF6B-3811-49F4-9686-C065DEA2141A}" type="presParOf" srcId="{8AA718B0-0AC3-4E5A-B97D-5B9659D2EAB5}" destId="{6266EA43-9B6B-4B12-BF56-8DCE25B1B5A5}" srcOrd="10" destOrd="0" presId="urn:microsoft.com/office/officeart/2005/8/layout/vProcess5"/>
    <dgm:cxn modelId="{871CF039-0248-4DA4-9D41-1F963217E34F}" type="presParOf" srcId="{8AA718B0-0AC3-4E5A-B97D-5B9659D2EAB5}" destId="{93871BDF-8672-4183-9E70-6EC96041A176}" srcOrd="11" destOrd="0" presId="urn:microsoft.com/office/officeart/2005/8/layout/vProcess5"/>
    <dgm:cxn modelId="{4DE53B23-A65D-41B3-9631-7EE149061ADF}" type="presParOf" srcId="{8AA718B0-0AC3-4E5A-B97D-5B9659D2EAB5}" destId="{0BADB049-B1AC-4FD4-8357-8D15AC065DA9}" srcOrd="12" destOrd="0" presId="urn:microsoft.com/office/officeart/2005/8/layout/vProcess5"/>
    <dgm:cxn modelId="{14F13976-10C2-4FB5-8286-A9DA08CCAC74}" type="presParOf" srcId="{8AA718B0-0AC3-4E5A-B97D-5B9659D2EAB5}" destId="{7A17C53A-CBEF-4961-A00B-91E6C91721D8}" srcOrd="13" destOrd="0" presId="urn:microsoft.com/office/officeart/2005/8/layout/vProcess5"/>
    <dgm:cxn modelId="{8B2FDA09-9147-414E-A56E-F4D4F7FF9A53}" type="presParOf" srcId="{8AA718B0-0AC3-4E5A-B97D-5B9659D2EAB5}" destId="{CAD7E54D-7C27-4427-9474-4DC0829F20BF}" srcOrd="14" destOrd="0" presId="urn:microsoft.com/office/officeart/2005/8/layout/v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A9DD6-B0BD-4850-B58A-2677654A7D07}">
      <dsp:nvSpPr>
        <dsp:cNvPr id="0" name=""/>
        <dsp:cNvSpPr/>
      </dsp:nvSpPr>
      <dsp:spPr>
        <a:xfrm>
          <a:off x="1914982" y="1951257"/>
          <a:ext cx="2148513" cy="2043584"/>
        </a:xfrm>
        <a:prstGeom prst="ellipse">
          <a:avLst/>
        </a:prstGeom>
        <a:solidFill>
          <a:schemeClr val="dk2">
            <a:hueOff val="0"/>
            <a:satOff val="0"/>
            <a:lumOff val="0"/>
            <a:alphaOff val="0"/>
          </a:schemeClr>
        </a:solidFill>
        <a:ln w="25400" cap="flat" cmpd="sng" algn="ctr">
          <a:solidFill>
            <a:schemeClr val="tx1"/>
          </a:solidFill>
          <a:prstDash val="solid"/>
        </a:ln>
        <a:effectLst/>
        <a:scene3d>
          <a:camera prst="orthographicFront"/>
          <a:lightRig rig="threePt" dir="t"/>
        </a:scene3d>
        <a:sp3d>
          <a:bevelT/>
          <a:bevelB w="12700" h="88900"/>
        </a:sp3d>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l-GR" sz="2000" b="1" kern="1200" dirty="0" smtClean="0">
              <a:effectLst>
                <a:outerShdw blurRad="38100" dist="38100" dir="2700000" algn="tl">
                  <a:srgbClr val="000000">
                    <a:alpha val="43137"/>
                  </a:srgbClr>
                </a:outerShdw>
              </a:effectLst>
              <a:latin typeface="Arial Narrow" pitchFamily="34" charset="0"/>
            </a:rPr>
            <a:t>Ν.3661</a:t>
          </a:r>
          <a:r>
            <a:rPr lang="el-GR" sz="2000" b="0" kern="1200" dirty="0" smtClean="0">
              <a:effectLst>
                <a:outerShdw blurRad="38100" dist="38100" dir="2700000" algn="tl">
                  <a:srgbClr val="000000">
                    <a:alpha val="43137"/>
                  </a:srgbClr>
                </a:outerShdw>
              </a:effectLst>
              <a:latin typeface="Arial Narrow" pitchFamily="34" charset="0"/>
            </a:rPr>
            <a:t>/08</a:t>
          </a:r>
          <a:endParaRPr lang="el-GR" sz="2400" b="0" kern="1200" dirty="0">
            <a:effectLst>
              <a:outerShdw blurRad="38100" dist="38100" dir="2700000" algn="tl">
                <a:srgbClr val="000000">
                  <a:alpha val="43137"/>
                </a:srgbClr>
              </a:outerShdw>
            </a:effectLst>
            <a:latin typeface="Arial Narrow" pitchFamily="34" charset="0"/>
          </a:endParaRPr>
        </a:p>
      </dsp:txBody>
      <dsp:txXfrm>
        <a:off x="2229624" y="2250533"/>
        <a:ext cx="1519229" cy="1445032"/>
      </dsp:txXfrm>
    </dsp:sp>
    <dsp:sp modelId="{2A2752E2-6593-4870-8946-1E1719E25DB6}">
      <dsp:nvSpPr>
        <dsp:cNvPr id="0" name=""/>
        <dsp:cNvSpPr/>
      </dsp:nvSpPr>
      <dsp:spPr>
        <a:xfrm rot="12900000">
          <a:off x="927553" y="1717615"/>
          <a:ext cx="1250002" cy="498913"/>
        </a:xfrm>
        <a:prstGeom prst="leftArrow">
          <a:avLst>
            <a:gd name="adj1" fmla="val 60000"/>
            <a:gd name="adj2" fmla="val 50000"/>
          </a:avLst>
        </a:prstGeom>
        <a:solidFill>
          <a:schemeClr val="dk2">
            <a:tint val="60000"/>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E750BEFE-E299-4313-81C4-DE49EFAA38B3}">
      <dsp:nvSpPr>
        <dsp:cNvPr id="0" name=""/>
        <dsp:cNvSpPr/>
      </dsp:nvSpPr>
      <dsp:spPr>
        <a:xfrm>
          <a:off x="209061" y="943368"/>
          <a:ext cx="1663044" cy="1330435"/>
        </a:xfrm>
        <a:prstGeom prst="roundRect">
          <a:avLst>
            <a:gd name="adj" fmla="val 10000"/>
          </a:avLst>
        </a:prstGeom>
        <a:solidFill>
          <a:srgbClr val="00B0F0"/>
        </a:solidFill>
        <a:ln w="25400" cap="flat" cmpd="sng" algn="ctr">
          <a:solidFill>
            <a:schemeClr val="tx1"/>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l-GR" sz="1800" b="1" kern="1200" dirty="0" smtClean="0">
              <a:latin typeface="Arial Narrow" pitchFamily="34" charset="0"/>
            </a:rPr>
            <a:t>Ν.3851</a:t>
          </a:r>
          <a:r>
            <a:rPr lang="el-GR" sz="1800" kern="1200" dirty="0" smtClean="0">
              <a:latin typeface="Arial Narrow" pitchFamily="34" charset="0"/>
            </a:rPr>
            <a:t>/10</a:t>
          </a:r>
          <a:endParaRPr lang="el-GR" sz="2000" kern="1200" dirty="0" smtClean="0">
            <a:latin typeface="Arial Narrow" pitchFamily="34" charset="0"/>
          </a:endParaRPr>
        </a:p>
        <a:p>
          <a:pPr lvl="0" algn="ctr" defTabSz="800100">
            <a:lnSpc>
              <a:spcPct val="90000"/>
            </a:lnSpc>
            <a:spcBef>
              <a:spcPct val="0"/>
            </a:spcBef>
            <a:spcAft>
              <a:spcPct val="35000"/>
            </a:spcAft>
          </a:pPr>
          <a:r>
            <a:rPr lang="el-GR" sz="1200" kern="1200" dirty="0" smtClean="0">
              <a:latin typeface="Arial Narrow" pitchFamily="34" charset="0"/>
            </a:rPr>
            <a:t>ΑΠΕ, Άρθρο 10</a:t>
          </a:r>
          <a:endParaRPr lang="el-GR" sz="1200" kern="1200" dirty="0">
            <a:latin typeface="Arial Narrow" pitchFamily="34" charset="0"/>
          </a:endParaRPr>
        </a:p>
      </dsp:txBody>
      <dsp:txXfrm>
        <a:off x="248028" y="982335"/>
        <a:ext cx="1585110" cy="1252501"/>
      </dsp:txXfrm>
    </dsp:sp>
    <dsp:sp modelId="{6BAC33C5-EC9C-4403-97BF-1F8CAE186969}">
      <dsp:nvSpPr>
        <dsp:cNvPr id="0" name=""/>
        <dsp:cNvSpPr/>
      </dsp:nvSpPr>
      <dsp:spPr>
        <a:xfrm rot="16200000">
          <a:off x="2348020" y="985942"/>
          <a:ext cx="1282437" cy="498913"/>
        </a:xfrm>
        <a:prstGeom prst="leftArrow">
          <a:avLst>
            <a:gd name="adj1" fmla="val 60000"/>
            <a:gd name="adj2" fmla="val 50000"/>
          </a:avLst>
        </a:prstGeom>
        <a:solidFill>
          <a:schemeClr val="dk2">
            <a:tint val="60000"/>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BDC5BD42-12C0-4667-9070-FF3EE72A3372}">
      <dsp:nvSpPr>
        <dsp:cNvPr id="0" name=""/>
        <dsp:cNvSpPr/>
      </dsp:nvSpPr>
      <dsp:spPr>
        <a:xfrm>
          <a:off x="2157716" y="-71037"/>
          <a:ext cx="1663044" cy="1330435"/>
        </a:xfrm>
        <a:prstGeom prst="roundRect">
          <a:avLst>
            <a:gd name="adj" fmla="val 10000"/>
          </a:avLst>
        </a:prstGeom>
        <a:solidFill>
          <a:srgbClr val="00B0F0"/>
        </a:solidFill>
        <a:ln w="25400" cap="flat" cmpd="sng" algn="ctr">
          <a:solidFill>
            <a:schemeClr val="tx1"/>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l-GR" sz="2000" b="1" kern="1200" dirty="0" smtClean="0">
              <a:effectLst>
                <a:outerShdw blurRad="38100" dist="38100" dir="2700000" algn="tl">
                  <a:srgbClr val="000000">
                    <a:alpha val="43137"/>
                  </a:srgbClr>
                </a:outerShdw>
              </a:effectLst>
              <a:latin typeface="Arial Narrow" pitchFamily="34" charset="0"/>
            </a:rPr>
            <a:t>Ν.3889</a:t>
          </a:r>
          <a:r>
            <a:rPr lang="el-GR" sz="2000" kern="1200" dirty="0" smtClean="0">
              <a:effectLst>
                <a:outerShdw blurRad="38100" dist="38100" dir="2700000" algn="tl">
                  <a:srgbClr val="000000">
                    <a:alpha val="43137"/>
                  </a:srgbClr>
                </a:outerShdw>
              </a:effectLst>
              <a:latin typeface="Arial Narrow" pitchFamily="34" charset="0"/>
            </a:rPr>
            <a:t>/10</a:t>
          </a:r>
        </a:p>
        <a:p>
          <a:pPr lvl="0" algn="ctr" defTabSz="889000">
            <a:lnSpc>
              <a:spcPct val="90000"/>
            </a:lnSpc>
            <a:spcBef>
              <a:spcPct val="0"/>
            </a:spcBef>
            <a:spcAft>
              <a:spcPct val="35000"/>
            </a:spcAft>
          </a:pPr>
          <a:r>
            <a:rPr lang="el-GR" sz="1200" kern="1200" dirty="0" smtClean="0">
              <a:effectLst>
                <a:outerShdw blurRad="38100" dist="38100" dir="2700000" algn="tl">
                  <a:srgbClr val="000000">
                    <a:alpha val="43137"/>
                  </a:srgbClr>
                </a:outerShdw>
              </a:effectLst>
              <a:latin typeface="Arial Narrow" pitchFamily="34" charset="0"/>
            </a:rPr>
            <a:t>Πράσινο Ταμείο, Άρθρο 28</a:t>
          </a:r>
        </a:p>
      </dsp:txBody>
      <dsp:txXfrm>
        <a:off x="2196683" y="-32070"/>
        <a:ext cx="1585110" cy="1252501"/>
      </dsp:txXfrm>
    </dsp:sp>
    <dsp:sp modelId="{0BC07CE7-F3C8-468D-8643-C9828F830122}">
      <dsp:nvSpPr>
        <dsp:cNvPr id="0" name=""/>
        <dsp:cNvSpPr/>
      </dsp:nvSpPr>
      <dsp:spPr>
        <a:xfrm rot="19500000">
          <a:off x="3800921" y="1717615"/>
          <a:ext cx="1250002" cy="498913"/>
        </a:xfrm>
        <a:prstGeom prst="leftArrow">
          <a:avLst>
            <a:gd name="adj1" fmla="val 60000"/>
            <a:gd name="adj2" fmla="val 50000"/>
          </a:avLst>
        </a:prstGeom>
        <a:solidFill>
          <a:schemeClr val="dk2">
            <a:tint val="60000"/>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0BC9774B-9EE1-4A0B-9CEE-729258C0A089}">
      <dsp:nvSpPr>
        <dsp:cNvPr id="0" name=""/>
        <dsp:cNvSpPr/>
      </dsp:nvSpPr>
      <dsp:spPr>
        <a:xfrm>
          <a:off x="4106371" y="943368"/>
          <a:ext cx="1663044" cy="1330435"/>
        </a:xfrm>
        <a:prstGeom prst="roundRect">
          <a:avLst>
            <a:gd name="adj" fmla="val 10000"/>
          </a:avLst>
        </a:prstGeom>
        <a:solidFill>
          <a:srgbClr val="00B0F0"/>
        </a:solidFill>
        <a:ln w="25400" cap="flat" cmpd="sng" algn="ctr">
          <a:solidFill>
            <a:schemeClr val="tx1"/>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l-GR" sz="2000" b="1" kern="1200" dirty="0" smtClean="0">
              <a:effectLst>
                <a:outerShdw blurRad="38100" dist="38100" dir="2700000" algn="tl">
                  <a:srgbClr val="000000">
                    <a:alpha val="43137"/>
                  </a:srgbClr>
                </a:outerShdw>
              </a:effectLst>
              <a:latin typeface="Arial Narrow" pitchFamily="34" charset="0"/>
            </a:rPr>
            <a:t>Ν.38</a:t>
          </a:r>
          <a:r>
            <a:rPr lang="en-US" sz="2000" b="1" kern="1200" dirty="0" smtClean="0">
              <a:effectLst>
                <a:outerShdw blurRad="38100" dist="38100" dir="2700000" algn="tl">
                  <a:srgbClr val="000000">
                    <a:alpha val="43137"/>
                  </a:srgbClr>
                </a:outerShdw>
              </a:effectLst>
              <a:latin typeface="Arial Narrow" pitchFamily="34" charset="0"/>
            </a:rPr>
            <a:t>55</a:t>
          </a:r>
          <a:r>
            <a:rPr lang="el-GR" sz="2000" kern="1200" dirty="0" smtClean="0">
              <a:effectLst>
                <a:outerShdw blurRad="38100" dist="38100" dir="2700000" algn="tl">
                  <a:srgbClr val="000000">
                    <a:alpha val="43137"/>
                  </a:srgbClr>
                </a:outerShdw>
              </a:effectLst>
              <a:latin typeface="Arial Narrow" pitchFamily="34" charset="0"/>
            </a:rPr>
            <a:t>/10</a:t>
          </a:r>
        </a:p>
        <a:p>
          <a:pPr lvl="0" algn="ctr" defTabSz="889000">
            <a:lnSpc>
              <a:spcPct val="90000"/>
            </a:lnSpc>
            <a:spcBef>
              <a:spcPct val="0"/>
            </a:spcBef>
            <a:spcAft>
              <a:spcPct val="35000"/>
            </a:spcAft>
          </a:pPr>
          <a:r>
            <a:rPr lang="el-GR" sz="1100" kern="1200" dirty="0" smtClean="0">
              <a:effectLst>
                <a:outerShdw blurRad="38100" dist="38100" dir="2700000" algn="tl">
                  <a:srgbClr val="000000">
                    <a:alpha val="43137"/>
                  </a:srgbClr>
                </a:outerShdw>
              </a:effectLst>
              <a:latin typeface="Arial Narrow" pitchFamily="34" charset="0"/>
            </a:rPr>
            <a:t>Βελτίωση Ενεργειακής Απόδοσης</a:t>
          </a:r>
          <a:r>
            <a:rPr lang="el-GR" sz="1200" kern="1200" dirty="0" smtClean="0">
              <a:effectLst>
                <a:outerShdw blurRad="38100" dist="38100" dir="2700000" algn="tl">
                  <a:srgbClr val="000000">
                    <a:alpha val="43137"/>
                  </a:srgbClr>
                </a:outerShdw>
              </a:effectLst>
              <a:latin typeface="Arial Narrow" pitchFamily="34" charset="0"/>
            </a:rPr>
            <a:t>, </a:t>
          </a:r>
          <a:r>
            <a:rPr lang="en-US" sz="1200" kern="1200" dirty="0" smtClean="0">
              <a:effectLst>
                <a:outerShdw blurRad="38100" dist="38100" dir="2700000" algn="tl">
                  <a:srgbClr val="000000">
                    <a:alpha val="43137"/>
                  </a:srgbClr>
                </a:outerShdw>
              </a:effectLst>
              <a:latin typeface="Arial Narrow" pitchFamily="34" charset="0"/>
            </a:rPr>
            <a:t>ESCO</a:t>
          </a:r>
          <a:endParaRPr lang="el-GR" sz="1200" kern="1200" dirty="0" smtClean="0">
            <a:effectLst>
              <a:outerShdw blurRad="38100" dist="38100" dir="2700000" algn="tl">
                <a:srgbClr val="000000">
                  <a:alpha val="43137"/>
                </a:srgbClr>
              </a:outerShdw>
            </a:effectLst>
            <a:latin typeface="Arial Narrow" pitchFamily="34" charset="0"/>
          </a:endParaRPr>
        </a:p>
      </dsp:txBody>
      <dsp:txXfrm>
        <a:off x="4145338" y="982335"/>
        <a:ext cx="1585110" cy="12525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E0DD9-C5CE-46B7-B95F-9C1026960C19}">
      <dsp:nvSpPr>
        <dsp:cNvPr id="0" name=""/>
        <dsp:cNvSpPr/>
      </dsp:nvSpPr>
      <dsp:spPr>
        <a:xfrm>
          <a:off x="2844812" y="1828691"/>
          <a:ext cx="2235067" cy="2235067"/>
        </a:xfrm>
        <a:prstGeom prst="gear9">
          <a:avLst/>
        </a:prstGeom>
        <a:solidFill>
          <a:srgbClr val="000066"/>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l-GR" sz="2400" b="1" kern="1200" dirty="0" smtClean="0">
              <a:effectLst>
                <a:outerShdw blurRad="38100" dist="38100" dir="2700000" algn="tl">
                  <a:srgbClr val="000000">
                    <a:alpha val="43137"/>
                  </a:srgbClr>
                </a:outerShdw>
              </a:effectLst>
              <a:latin typeface="Arial Narrow" pitchFamily="34" charset="0"/>
            </a:rPr>
            <a:t>ΚΕΝΑΚ</a:t>
          </a:r>
        </a:p>
        <a:p>
          <a:pPr lvl="0" algn="ctr" defTabSz="1066800">
            <a:lnSpc>
              <a:spcPct val="90000"/>
            </a:lnSpc>
            <a:spcBef>
              <a:spcPct val="0"/>
            </a:spcBef>
            <a:spcAft>
              <a:spcPct val="35000"/>
            </a:spcAft>
          </a:pPr>
          <a:r>
            <a:rPr lang="el-GR" sz="1200" b="1" kern="1200" dirty="0" smtClean="0">
              <a:effectLst>
                <a:outerShdw blurRad="38100" dist="38100" dir="2700000" algn="tl">
                  <a:srgbClr val="000000">
                    <a:alpha val="43137"/>
                  </a:srgbClr>
                </a:outerShdw>
              </a:effectLst>
              <a:latin typeface="Arial Narrow" pitchFamily="34" charset="0"/>
            </a:rPr>
            <a:t>Κανονισμός Ενεργειακής Απόδοσης Κτιρίων</a:t>
          </a:r>
          <a:endParaRPr lang="el-GR" sz="1200" b="1" kern="1200" dirty="0">
            <a:effectLst>
              <a:outerShdw blurRad="38100" dist="38100" dir="2700000" algn="tl">
                <a:srgbClr val="000000">
                  <a:alpha val="43137"/>
                </a:srgbClr>
              </a:outerShdw>
            </a:effectLst>
            <a:latin typeface="Arial Narrow" pitchFamily="34" charset="0"/>
          </a:endParaRPr>
        </a:p>
      </dsp:txBody>
      <dsp:txXfrm>
        <a:off x="3294160" y="2352245"/>
        <a:ext cx="1336371" cy="1148870"/>
      </dsp:txXfrm>
    </dsp:sp>
    <dsp:sp modelId="{FB3341A2-7D63-446C-A69B-D60FC4D769F1}">
      <dsp:nvSpPr>
        <dsp:cNvPr id="0" name=""/>
        <dsp:cNvSpPr/>
      </dsp:nvSpPr>
      <dsp:spPr>
        <a:xfrm>
          <a:off x="1544409" y="1300402"/>
          <a:ext cx="1625503" cy="1625503"/>
        </a:xfrm>
        <a:prstGeom prst="gear6">
          <a:avLst/>
        </a:prstGeom>
        <a:solidFill>
          <a:srgbClr val="00B0F0"/>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l-GR" sz="1800" b="1" kern="1200" dirty="0" smtClean="0">
              <a:effectLst>
                <a:outerShdw blurRad="38100" dist="38100" dir="2700000" algn="tl">
                  <a:srgbClr val="000000">
                    <a:alpha val="43137"/>
                  </a:srgbClr>
                </a:outerShdw>
              </a:effectLst>
            </a:rPr>
            <a:t>ΤΟΤΕΕ</a:t>
          </a:r>
          <a:endParaRPr lang="el-GR" sz="1800" b="1" kern="1200" dirty="0">
            <a:effectLst>
              <a:outerShdw blurRad="38100" dist="38100" dir="2700000" algn="tl">
                <a:srgbClr val="000000">
                  <a:alpha val="43137"/>
                </a:srgbClr>
              </a:outerShdw>
            </a:effectLst>
          </a:endParaRPr>
        </a:p>
      </dsp:txBody>
      <dsp:txXfrm>
        <a:off x="1953634" y="1712101"/>
        <a:ext cx="807053" cy="802105"/>
      </dsp:txXfrm>
    </dsp:sp>
    <dsp:sp modelId="{F331677F-6CB4-400E-A9D8-B1B643E45935}">
      <dsp:nvSpPr>
        <dsp:cNvPr id="0" name=""/>
        <dsp:cNvSpPr/>
      </dsp:nvSpPr>
      <dsp:spPr>
        <a:xfrm rot="20700000">
          <a:off x="2454857" y="178971"/>
          <a:ext cx="1592661" cy="1592661"/>
        </a:xfrm>
        <a:prstGeom prst="gear6">
          <a:avLst/>
        </a:prstGeom>
        <a:solidFill>
          <a:srgbClr val="00B0F0"/>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el-GR" sz="1800" b="1" kern="1200" dirty="0" smtClean="0">
              <a:effectLst>
                <a:outerShdw blurRad="38100" dist="38100" dir="2700000" algn="tl">
                  <a:srgbClr val="000000">
                    <a:alpha val="43137"/>
                  </a:srgbClr>
                </a:outerShdw>
              </a:effectLst>
            </a:rPr>
            <a:t>ΤΕΕ-ΚΕΝΑΚ</a:t>
          </a:r>
          <a:endParaRPr lang="el-GR" sz="1800" b="0" kern="1200" dirty="0">
            <a:effectLst>
              <a:outerShdw blurRad="38100" dist="38100" dir="2700000" algn="tl">
                <a:srgbClr val="000000">
                  <a:alpha val="43137"/>
                </a:srgbClr>
              </a:outerShdw>
            </a:effectLst>
          </a:endParaRPr>
        </a:p>
      </dsp:txBody>
      <dsp:txXfrm rot="-20700000">
        <a:off x="2804174" y="528288"/>
        <a:ext cx="894026" cy="894026"/>
      </dsp:txXfrm>
    </dsp:sp>
    <dsp:sp modelId="{88F6BFB2-D46F-4945-B7A1-7BC6149EBB24}">
      <dsp:nvSpPr>
        <dsp:cNvPr id="0" name=""/>
        <dsp:cNvSpPr/>
      </dsp:nvSpPr>
      <dsp:spPr>
        <a:xfrm>
          <a:off x="2671525" y="1492233"/>
          <a:ext cx="2860886" cy="2860886"/>
        </a:xfrm>
        <a:prstGeom prst="circularArrow">
          <a:avLst>
            <a:gd name="adj1" fmla="val 4687"/>
            <a:gd name="adj2" fmla="val 299029"/>
            <a:gd name="adj3" fmla="val 2513077"/>
            <a:gd name="adj4" fmla="val 15867946"/>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273A29-D76E-40B0-8989-AD51A618A0D5}">
      <dsp:nvSpPr>
        <dsp:cNvPr id="0" name=""/>
        <dsp:cNvSpPr/>
      </dsp:nvSpPr>
      <dsp:spPr>
        <a:xfrm>
          <a:off x="1256535" y="941300"/>
          <a:ext cx="2078612" cy="2078612"/>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638B77-31C1-47A3-AC52-7D0B14092706}">
      <dsp:nvSpPr>
        <dsp:cNvPr id="0" name=""/>
        <dsp:cNvSpPr/>
      </dsp:nvSpPr>
      <dsp:spPr>
        <a:xfrm>
          <a:off x="2086457" y="-169321"/>
          <a:ext cx="2241163" cy="2241163"/>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1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2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2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2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2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2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2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2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2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1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F5B69D-4518-44F8-B6A4-059DD683E428}" type="datetimeFigureOut">
              <a:rPr lang="el-GR" smtClean="0"/>
              <a:t>10/2/2017</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B84EDD-19C9-4106-8A89-576BF750FE09}" type="slidenum">
              <a:rPr lang="el-GR" smtClean="0"/>
              <a:t>‹#›</a:t>
            </a:fld>
            <a:endParaRPr lang="el-GR"/>
          </a:p>
        </p:txBody>
      </p:sp>
    </p:spTree>
    <p:extLst>
      <p:ext uri="{BB962C8B-B14F-4D97-AF65-F5344CB8AC3E}">
        <p14:creationId xmlns:p14="http://schemas.microsoft.com/office/powerpoint/2010/main" val="340039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fld id="{7EF738DB-94C3-4FFB-B7FE-D8C76FCC4C0E}" type="slidenum">
              <a:rPr lang="el-GR" sz="1200">
                <a:solidFill>
                  <a:prstClr val="black"/>
                </a:solidFill>
              </a:rPr>
              <a:pPr eaLnBrk="1" hangingPunct="1"/>
              <a:t>4</a:t>
            </a:fld>
            <a:endParaRPr lang="el-GR" sz="1200">
              <a:solidFill>
                <a:prstClr val="black"/>
              </a:solidFill>
            </a:endParaRPr>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smtClean="0"/>
          </a:p>
        </p:txBody>
      </p:sp>
    </p:spTree>
    <p:extLst>
      <p:ext uri="{BB962C8B-B14F-4D97-AF65-F5344CB8AC3E}">
        <p14:creationId xmlns:p14="http://schemas.microsoft.com/office/powerpoint/2010/main" val="1010694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TextEdit="1"/>
          </p:cNvSpPr>
          <p:nvPr>
            <p:ph type="sldImg"/>
          </p:nvPr>
        </p:nvSpPr>
        <p:spPr bwMode="auto">
          <a:noFill/>
          <a:ln>
            <a:solidFill>
              <a:srgbClr val="000000"/>
            </a:solidFill>
            <a:miter lim="800000"/>
            <a:headEnd/>
            <a:tailEnd/>
          </a:ln>
        </p:spPr>
      </p:sp>
      <p:sp>
        <p:nvSpPr>
          <p:cNvPr id="46082"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The </a:t>
            </a:r>
            <a:r>
              <a:rPr lang="en-US" smtClean="0">
                <a:solidFill>
                  <a:srgbClr val="003300"/>
                </a:solidFill>
                <a:latin typeface="Arial Narrow" pitchFamily="34" charset="0"/>
              </a:rPr>
              <a:t>Regulation on the energy performance of buildings (KENAK) </a:t>
            </a:r>
            <a:r>
              <a:rPr lang="en-US" smtClean="0"/>
              <a:t>provides:</a:t>
            </a:r>
          </a:p>
          <a:p>
            <a:r>
              <a:rPr lang="en-US" smtClean="0"/>
              <a:t>1. Study of the Energy Performance of Buildings for new buildings and existing buildings that are renovated radically</a:t>
            </a:r>
          </a:p>
          <a:p>
            <a:r>
              <a:rPr lang="en-US" smtClean="0"/>
              <a:t>2. Energy audits of existing buildings and issuing of Energy Performance Certificates</a:t>
            </a:r>
          </a:p>
          <a:p>
            <a:r>
              <a:rPr lang="en-US" smtClean="0"/>
              <a:t>3. Regular inspection of boilers and air conditioning systems</a:t>
            </a:r>
          </a:p>
        </p:txBody>
      </p:sp>
    </p:spTree>
    <p:extLst>
      <p:ext uri="{BB962C8B-B14F-4D97-AF65-F5344CB8AC3E}">
        <p14:creationId xmlns:p14="http://schemas.microsoft.com/office/powerpoint/2010/main" val="2708766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3"/>
          <p:cNvSpPr>
            <a:spLocks noGrp="1" noChangeArrowheads="1"/>
          </p:cNvSpPr>
          <p:nvPr>
            <p:ph type="sldNum" sz="quarter" idx="5"/>
          </p:nvPr>
        </p:nvSpPr>
        <p:spPr/>
        <p:txBody>
          <a:bodyPr/>
          <a:lstStyle>
            <a:lvl1pPr defTabSz="898525" eaLnBrk="0" hangingPunct="0">
              <a:defRPr sz="2400">
                <a:solidFill>
                  <a:schemeClr val="tx1"/>
                </a:solidFill>
                <a:latin typeface="Arial" pitchFamily="34" charset="0"/>
              </a:defRPr>
            </a:lvl1pPr>
            <a:lvl2pPr marL="742950" indent="-285750" defTabSz="898525" eaLnBrk="0" hangingPunct="0">
              <a:defRPr sz="2400">
                <a:solidFill>
                  <a:schemeClr val="tx1"/>
                </a:solidFill>
                <a:latin typeface="Arial" pitchFamily="34" charset="0"/>
              </a:defRPr>
            </a:lvl2pPr>
            <a:lvl3pPr marL="1143000" indent="-228600" defTabSz="898525" eaLnBrk="0" hangingPunct="0">
              <a:defRPr sz="2400">
                <a:solidFill>
                  <a:schemeClr val="tx1"/>
                </a:solidFill>
                <a:latin typeface="Arial" pitchFamily="34" charset="0"/>
              </a:defRPr>
            </a:lvl3pPr>
            <a:lvl4pPr marL="1600200" indent="-228600" defTabSz="898525" eaLnBrk="0" hangingPunct="0">
              <a:defRPr sz="2400">
                <a:solidFill>
                  <a:schemeClr val="tx1"/>
                </a:solidFill>
                <a:latin typeface="Arial" pitchFamily="34" charset="0"/>
              </a:defRPr>
            </a:lvl4pPr>
            <a:lvl5pPr marL="2057400" indent="-228600" defTabSz="898525" eaLnBrk="0" hangingPunct="0">
              <a:defRPr sz="2400">
                <a:solidFill>
                  <a:schemeClr val="tx1"/>
                </a:solidFill>
                <a:latin typeface="Arial" pitchFamily="34" charset="0"/>
              </a:defRPr>
            </a:lvl5pPr>
            <a:lvl6pPr marL="2514600" indent="-228600" defTabSz="898525" eaLnBrk="0" fontAlgn="base" hangingPunct="0">
              <a:spcBef>
                <a:spcPct val="0"/>
              </a:spcBef>
              <a:spcAft>
                <a:spcPct val="0"/>
              </a:spcAft>
              <a:defRPr sz="2400">
                <a:solidFill>
                  <a:schemeClr val="tx1"/>
                </a:solidFill>
                <a:latin typeface="Arial" pitchFamily="34" charset="0"/>
              </a:defRPr>
            </a:lvl6pPr>
            <a:lvl7pPr marL="2971800" indent="-228600" defTabSz="898525" eaLnBrk="0" fontAlgn="base" hangingPunct="0">
              <a:spcBef>
                <a:spcPct val="0"/>
              </a:spcBef>
              <a:spcAft>
                <a:spcPct val="0"/>
              </a:spcAft>
              <a:defRPr sz="2400">
                <a:solidFill>
                  <a:schemeClr val="tx1"/>
                </a:solidFill>
                <a:latin typeface="Arial" pitchFamily="34" charset="0"/>
              </a:defRPr>
            </a:lvl7pPr>
            <a:lvl8pPr marL="3429000" indent="-228600" defTabSz="898525" eaLnBrk="0" fontAlgn="base" hangingPunct="0">
              <a:spcBef>
                <a:spcPct val="0"/>
              </a:spcBef>
              <a:spcAft>
                <a:spcPct val="0"/>
              </a:spcAft>
              <a:defRPr sz="2400">
                <a:solidFill>
                  <a:schemeClr val="tx1"/>
                </a:solidFill>
                <a:latin typeface="Arial" pitchFamily="34" charset="0"/>
              </a:defRPr>
            </a:lvl8pPr>
            <a:lvl9pPr marL="3886200" indent="-228600" defTabSz="898525" eaLnBrk="0" fontAlgn="base" hangingPunct="0">
              <a:spcBef>
                <a:spcPct val="0"/>
              </a:spcBef>
              <a:spcAft>
                <a:spcPct val="0"/>
              </a:spcAft>
              <a:defRPr sz="2400">
                <a:solidFill>
                  <a:schemeClr val="tx1"/>
                </a:solidFill>
                <a:latin typeface="Arial" pitchFamily="34" charset="0"/>
              </a:defRPr>
            </a:lvl9pPr>
          </a:lstStyle>
          <a:p>
            <a:pPr>
              <a:defRPr/>
            </a:pPr>
            <a:fld id="{5C81D7E9-8798-4A60-9BE7-3B3BF4A890A5}" type="slidenum">
              <a:rPr lang="en-GB" sz="1200" smtClean="0">
                <a:solidFill>
                  <a:prstClr val="black"/>
                </a:solidFill>
                <a:latin typeface="Times New Roman" pitchFamily="18" charset="0"/>
              </a:rPr>
              <a:pPr>
                <a:defRPr/>
              </a:pPr>
              <a:t>20</a:t>
            </a:fld>
            <a:endParaRPr lang="en-GB" sz="1200" smtClean="0">
              <a:solidFill>
                <a:prstClr val="black"/>
              </a:solidFill>
              <a:latin typeface="Times New Roman" pitchFamily="18" charset="0"/>
            </a:endParaRPr>
          </a:p>
        </p:txBody>
      </p:sp>
      <p:sp>
        <p:nvSpPr>
          <p:cNvPr id="82947" name="Rectangle 2"/>
          <p:cNvSpPr>
            <a:spLocks noGrp="1" noRot="1" noChangeAspect="1" noChangeArrowheads="1" noTextEdit="1"/>
          </p:cNvSpPr>
          <p:nvPr>
            <p:ph type="sldImg"/>
          </p:nvPr>
        </p:nvSpPr>
        <p:spPr>
          <a:xfrm>
            <a:off x="1146175" y="687388"/>
            <a:ext cx="4568825" cy="3427412"/>
          </a:xfrm>
          <a:ln/>
        </p:spPr>
      </p:sp>
      <p:sp>
        <p:nvSpPr>
          <p:cNvPr id="82948" name="Rectangle 3"/>
          <p:cNvSpPr>
            <a:spLocks noGrp="1" noChangeArrowheads="1"/>
          </p:cNvSpPr>
          <p:nvPr>
            <p:ph type="body" idx="1"/>
          </p:nvPr>
        </p:nvSpPr>
        <p:spPr>
          <a:xfrm>
            <a:off x="914183" y="4342805"/>
            <a:ext cx="5029635" cy="4113609"/>
          </a:xfrm>
          <a:noFill/>
        </p:spPr>
        <p:txBody>
          <a:bodyPr lIns="88648" tIns="44324" rIns="88648" bIns="44324"/>
          <a:lstStyle/>
          <a:p>
            <a:endParaRPr lang="el-GR" smtClean="0">
              <a:latin typeface="Arial" pitchFamily="34" charset="0"/>
            </a:endParaRPr>
          </a:p>
        </p:txBody>
      </p:sp>
    </p:spTree>
    <p:extLst>
      <p:ext uri="{BB962C8B-B14F-4D97-AF65-F5344CB8AC3E}">
        <p14:creationId xmlns:p14="http://schemas.microsoft.com/office/powerpoint/2010/main" val="2254846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13"/>
          <p:cNvSpPr txBox="1">
            <a:spLocks noGrp="1" noChangeArrowheads="1"/>
          </p:cNvSpPr>
          <p:nvPr/>
        </p:nvSpPr>
        <p:spPr bwMode="auto">
          <a:xfrm>
            <a:off x="3887055" y="8686800"/>
            <a:ext cx="2970945" cy="457200"/>
          </a:xfrm>
          <a:prstGeom prst="rect">
            <a:avLst/>
          </a:prstGeom>
          <a:noFill/>
          <a:ln w="9525">
            <a:noFill/>
            <a:miter lim="800000"/>
            <a:headEnd/>
            <a:tailEnd/>
          </a:ln>
        </p:spPr>
        <p:txBody>
          <a:bodyPr lIns="91681" tIns="45840" rIns="91681" bIns="45840" anchor="b"/>
          <a:lstStyle/>
          <a:p>
            <a:pPr algn="r" defTabSz="915988" eaLnBrk="0" fontAlgn="base" hangingPunct="0">
              <a:spcBef>
                <a:spcPct val="0"/>
              </a:spcBef>
              <a:spcAft>
                <a:spcPct val="0"/>
              </a:spcAft>
            </a:pPr>
            <a:fld id="{5F26DAF3-5B13-41EA-90F2-1CF5DD284802}" type="slidenum">
              <a:rPr lang="en-GB" sz="1200">
                <a:solidFill>
                  <a:prstClr val="black"/>
                </a:solidFill>
                <a:latin typeface="Times New Roman" pitchFamily="18" charset="0"/>
                <a:cs typeface="Arial" charset="0"/>
              </a:rPr>
              <a:pPr algn="r" defTabSz="915988" eaLnBrk="0" fontAlgn="base" hangingPunct="0">
                <a:spcBef>
                  <a:spcPct val="0"/>
                </a:spcBef>
                <a:spcAft>
                  <a:spcPct val="0"/>
                </a:spcAft>
              </a:pPr>
              <a:t>40</a:t>
            </a:fld>
            <a:endParaRPr lang="en-GB" sz="1200">
              <a:solidFill>
                <a:prstClr val="black"/>
              </a:solidFill>
              <a:latin typeface="Times New Roman" pitchFamily="18" charset="0"/>
              <a:cs typeface="Arial" charset="0"/>
            </a:endParaRPr>
          </a:p>
        </p:txBody>
      </p:sp>
      <p:sp>
        <p:nvSpPr>
          <p:cNvPr id="175106" name="Rectangle 2"/>
          <p:cNvSpPr>
            <a:spLocks noGrp="1" noRot="1" noChangeAspect="1" noChangeArrowheads="1" noTextEdit="1"/>
          </p:cNvSpPr>
          <p:nvPr>
            <p:ph type="sldImg"/>
          </p:nvPr>
        </p:nvSpPr>
        <p:spPr bwMode="auto">
          <a:xfrm>
            <a:off x="1144588" y="687388"/>
            <a:ext cx="4573587" cy="3429000"/>
          </a:xfrm>
          <a:noFill/>
          <a:ln>
            <a:solidFill>
              <a:srgbClr val="000000"/>
            </a:solidFill>
            <a:miter lim="800000"/>
            <a:headEnd/>
            <a:tailEnd/>
          </a:ln>
        </p:spPr>
      </p:sp>
      <p:sp>
        <p:nvSpPr>
          <p:cNvPr id="175107" name="Rectangle 3"/>
          <p:cNvSpPr>
            <a:spLocks noGrp="1" noChangeArrowheads="1"/>
          </p:cNvSpPr>
          <p:nvPr>
            <p:ph type="body" idx="1"/>
          </p:nvPr>
        </p:nvSpPr>
        <p:spPr bwMode="auto">
          <a:xfrm>
            <a:off x="912906" y="4344136"/>
            <a:ext cx="5032190" cy="4111859"/>
          </a:xfrm>
          <a:noFill/>
        </p:spPr>
        <p:txBody>
          <a:bodyPr wrap="square" lIns="90386" tIns="45193" rIns="90386" bIns="45193" numCol="1" anchor="t" anchorCtr="0" compatLnSpc="1">
            <a:prstTxWarp prst="textNoShape">
              <a:avLst/>
            </a:prstTxWarp>
          </a:bodyPr>
          <a:lstStyle/>
          <a:p>
            <a:pPr eaLnBrk="1" hangingPunct="1"/>
            <a:r>
              <a:rPr lang="en-US" smtClean="0"/>
              <a:t>Here we can see the first page of an energy performance certificate.</a:t>
            </a:r>
          </a:p>
          <a:p>
            <a:pPr eaLnBrk="1" hangingPunct="1"/>
            <a:r>
              <a:rPr lang="en-US" smtClean="0"/>
              <a:t>This page, except for information concerning the owner and the building,  displays the energy status and the scores of the annual electricity and fuel consumption, such as the calculated CO2 emissions.</a:t>
            </a:r>
          </a:p>
          <a:p>
            <a:pPr eaLnBrk="1" hangingPunct="1"/>
            <a:endParaRPr lang="en-US" smtClean="0"/>
          </a:p>
        </p:txBody>
      </p:sp>
    </p:spTree>
    <p:extLst>
      <p:ext uri="{BB962C8B-B14F-4D97-AF65-F5344CB8AC3E}">
        <p14:creationId xmlns:p14="http://schemas.microsoft.com/office/powerpoint/2010/main" val="766582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TextEdit="1"/>
          </p:cNvSpPr>
          <p:nvPr>
            <p:ph type="sldImg"/>
          </p:nvPr>
        </p:nvSpPr>
        <p:spPr bwMode="auto">
          <a:noFill/>
          <a:ln>
            <a:solidFill>
              <a:srgbClr val="000000"/>
            </a:solidFill>
            <a:miter lim="800000"/>
            <a:headEnd/>
            <a:tailEnd/>
          </a:ln>
        </p:spPr>
      </p:sp>
      <p:sp>
        <p:nvSpPr>
          <p:cNvPr id="46082"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The </a:t>
            </a:r>
            <a:r>
              <a:rPr lang="en-US" smtClean="0">
                <a:solidFill>
                  <a:srgbClr val="003300"/>
                </a:solidFill>
                <a:latin typeface="Arial Narrow" pitchFamily="34" charset="0"/>
              </a:rPr>
              <a:t>Regulation on the energy performance of buildings (KENAK) </a:t>
            </a:r>
            <a:r>
              <a:rPr lang="en-US" smtClean="0"/>
              <a:t>provides:</a:t>
            </a:r>
          </a:p>
          <a:p>
            <a:r>
              <a:rPr lang="en-US" smtClean="0"/>
              <a:t>1. Study of the Energy Performance of Buildings for new buildings and existing buildings that are renovated radically</a:t>
            </a:r>
          </a:p>
          <a:p>
            <a:r>
              <a:rPr lang="en-US" smtClean="0"/>
              <a:t>2. Energy audits of existing buildings and issuing of Energy Performance Certificates</a:t>
            </a:r>
          </a:p>
          <a:p>
            <a:r>
              <a:rPr lang="en-US" smtClean="0"/>
              <a:t>3. Regular inspection of boilers and air conditioning systems</a:t>
            </a:r>
          </a:p>
        </p:txBody>
      </p:sp>
    </p:spTree>
    <p:extLst>
      <p:ext uri="{BB962C8B-B14F-4D97-AF65-F5344CB8AC3E}">
        <p14:creationId xmlns:p14="http://schemas.microsoft.com/office/powerpoint/2010/main" val="2039390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p:cNvSpPr>
            <a:spLocks noGrp="1" noRot="1" noChangeAspect="1"/>
          </p:cNvSpPr>
          <p:nvPr>
            <p:ph type="sldImg"/>
          </p:nvPr>
        </p:nvSpPr>
        <p:spPr bwMode="auto">
          <a:noFill/>
          <a:ln>
            <a:solidFill>
              <a:srgbClr val="000000"/>
            </a:solidFill>
            <a:miter lim="800000"/>
            <a:headEnd/>
            <a:tailEnd/>
          </a:ln>
        </p:spPr>
      </p:sp>
      <p:sp>
        <p:nvSpPr>
          <p:cNvPr id="19968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E6916659-12BC-402A-A226-AC45949CFA99}" type="slidenum">
              <a:rPr lang="el-GR" smtClean="0">
                <a:solidFill>
                  <a:prstClr val="black"/>
                </a:solidFill>
              </a:rPr>
              <a:pPr>
                <a:defRPr/>
              </a:pPr>
              <a:t>82</a:t>
            </a:fld>
            <a:endParaRPr lang="el-GR">
              <a:solidFill>
                <a:prstClr val="black"/>
              </a:solidFill>
            </a:endParaRPr>
          </a:p>
        </p:txBody>
      </p:sp>
    </p:spTree>
    <p:extLst>
      <p:ext uri="{BB962C8B-B14F-4D97-AF65-F5344CB8AC3E}">
        <p14:creationId xmlns:p14="http://schemas.microsoft.com/office/powerpoint/2010/main" val="2114078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1" hangingPunct="1"/>
            <a:fld id="{E9C0DA76-BB16-49CA-9860-DB21DAF09310}" type="slidenum">
              <a:rPr lang="el-GR" altLang="el-GR" sz="1200">
                <a:solidFill>
                  <a:prstClr val="black"/>
                </a:solidFill>
              </a:rPr>
              <a:pPr eaLnBrk="1" hangingPunct="1"/>
              <a:t>93</a:t>
            </a:fld>
            <a:endParaRPr lang="el-GR" altLang="el-GR" sz="120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smtClean="0"/>
          </a:p>
        </p:txBody>
      </p:sp>
    </p:spTree>
    <p:extLst>
      <p:ext uri="{BB962C8B-B14F-4D97-AF65-F5344CB8AC3E}">
        <p14:creationId xmlns:p14="http://schemas.microsoft.com/office/powerpoint/2010/main" val="3989068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1" hangingPunct="1"/>
            <a:fld id="{9F7FAF31-1C38-4DFC-A5AF-28AB16AA5C41}" type="slidenum">
              <a:rPr lang="el-GR" altLang="el-GR" sz="1200">
                <a:solidFill>
                  <a:prstClr val="black"/>
                </a:solidFill>
              </a:rPr>
              <a:pPr eaLnBrk="1" hangingPunct="1"/>
              <a:t>95</a:t>
            </a:fld>
            <a:endParaRPr lang="el-GR" altLang="el-GR" sz="120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smtClean="0"/>
          </a:p>
        </p:txBody>
      </p:sp>
    </p:spTree>
    <p:extLst>
      <p:ext uri="{BB962C8B-B14F-4D97-AF65-F5344CB8AC3E}">
        <p14:creationId xmlns:p14="http://schemas.microsoft.com/office/powerpoint/2010/main" val="3928870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l-GR">
                <a:solidFill>
                  <a:srgbClr val="000000"/>
                </a:solidFill>
              </a:rPr>
              <a:t>ΕΘΝΙΚΗ ΣΧΟΛΗ ΔΗΜΟΣΙΑΣ ΔΙΟΙΚΗΣΗΣ</a:t>
            </a:r>
          </a:p>
        </p:txBody>
      </p:sp>
      <p:sp>
        <p:nvSpPr>
          <p:cNvPr id="6" name="Rectangle 6"/>
          <p:cNvSpPr>
            <a:spLocks noGrp="1" noChangeArrowheads="1"/>
          </p:cNvSpPr>
          <p:nvPr>
            <p:ph type="sldNum" sz="quarter" idx="12"/>
          </p:nvPr>
        </p:nvSpPr>
        <p:spPr>
          <a:ln/>
        </p:spPr>
        <p:txBody>
          <a:bodyPr/>
          <a:lstStyle>
            <a:lvl1pPr>
              <a:defRPr/>
            </a:lvl1pPr>
          </a:lstStyle>
          <a:p>
            <a:pPr>
              <a:defRPr/>
            </a:pPr>
            <a:fld id="{332DF973-D0E5-4974-B134-5F4350453483}"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61818743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l-GR">
                <a:solidFill>
                  <a:srgbClr val="000000"/>
                </a:solidFill>
              </a:rPr>
              <a:t>ΕΘΝΙΚΗ ΣΧΟΛΗ ΔΗΜΟΣΙΑΣ ΔΙΟΙΚΗΣΗΣ</a:t>
            </a:r>
          </a:p>
        </p:txBody>
      </p:sp>
      <p:sp>
        <p:nvSpPr>
          <p:cNvPr id="6" name="Rectangle 6"/>
          <p:cNvSpPr>
            <a:spLocks noGrp="1" noChangeArrowheads="1"/>
          </p:cNvSpPr>
          <p:nvPr>
            <p:ph type="sldNum" sz="quarter" idx="12"/>
          </p:nvPr>
        </p:nvSpPr>
        <p:spPr>
          <a:ln/>
        </p:spPr>
        <p:txBody>
          <a:bodyPr/>
          <a:lstStyle>
            <a:lvl1pPr>
              <a:defRPr/>
            </a:lvl1pPr>
          </a:lstStyle>
          <a:p>
            <a:pPr>
              <a:defRPr/>
            </a:pPr>
            <a:fld id="{50F4E4B5-00D2-436B-BEE9-2ED9537EE73F}"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98729544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l-GR">
                <a:solidFill>
                  <a:srgbClr val="000000"/>
                </a:solidFill>
              </a:rPr>
              <a:t>ΕΘΝΙΚΗ ΣΧΟΛΗ ΔΗΜΟΣΙΑΣ ΔΙΟΙΚΗΣΗΣ</a:t>
            </a:r>
          </a:p>
        </p:txBody>
      </p:sp>
      <p:sp>
        <p:nvSpPr>
          <p:cNvPr id="6" name="Rectangle 6"/>
          <p:cNvSpPr>
            <a:spLocks noGrp="1" noChangeArrowheads="1"/>
          </p:cNvSpPr>
          <p:nvPr>
            <p:ph type="sldNum" sz="quarter" idx="12"/>
          </p:nvPr>
        </p:nvSpPr>
        <p:spPr>
          <a:ln/>
        </p:spPr>
        <p:txBody>
          <a:bodyPr/>
          <a:lstStyle>
            <a:lvl1pPr>
              <a:defRPr/>
            </a:lvl1pPr>
          </a:lstStyle>
          <a:p>
            <a:pPr>
              <a:defRPr/>
            </a:pPr>
            <a:fld id="{396718E3-6B55-4AF7-936F-DD89C944DEDF}"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89778514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l-GR">
                <a:solidFill>
                  <a:srgbClr val="000000"/>
                </a:solidFill>
              </a:rPr>
              <a:t>ΕΘΝΙΚΗ ΣΧΟΛΗ ΔΗΜΟΣΙΑΣ ΔΙΟΙΚΗΣΗΣ</a:t>
            </a:r>
          </a:p>
        </p:txBody>
      </p:sp>
      <p:sp>
        <p:nvSpPr>
          <p:cNvPr id="7" name="Rectangle 6"/>
          <p:cNvSpPr>
            <a:spLocks noGrp="1" noChangeArrowheads="1"/>
          </p:cNvSpPr>
          <p:nvPr>
            <p:ph type="sldNum" sz="quarter" idx="12"/>
          </p:nvPr>
        </p:nvSpPr>
        <p:spPr>
          <a:ln/>
        </p:spPr>
        <p:txBody>
          <a:bodyPr/>
          <a:lstStyle>
            <a:lvl1pPr>
              <a:defRPr/>
            </a:lvl1pPr>
          </a:lstStyle>
          <a:p>
            <a:pPr>
              <a:defRPr/>
            </a:pPr>
            <a:fld id="{A8E64508-334A-465E-A572-CC4D0DE93A2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705266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Table Placeholder 2"/>
          <p:cNvSpPr>
            <a:spLocks noGrp="1"/>
          </p:cNvSpPr>
          <p:nvPr>
            <p:ph type="tbl" idx="1"/>
          </p:nvPr>
        </p:nvSpPr>
        <p:spPr>
          <a:xfrm>
            <a:off x="457200" y="1600200"/>
            <a:ext cx="8229600" cy="4525963"/>
          </a:xfrm>
        </p:spPr>
        <p:txBody>
          <a:bodyPr/>
          <a:lstStyle/>
          <a:p>
            <a:pPr lvl="0"/>
            <a:endParaRPr lang="el-G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l-GR">
                <a:solidFill>
                  <a:srgbClr val="000000"/>
                </a:solidFill>
              </a:rPr>
              <a:t>ΕΘΝΙΚΗ ΣΧΟΛΗ ΔΗΜΟΣΙΑΣ ΔΙΟΙΚΗΣΗΣ</a:t>
            </a:r>
          </a:p>
        </p:txBody>
      </p:sp>
      <p:sp>
        <p:nvSpPr>
          <p:cNvPr id="6" name="Rectangle 6"/>
          <p:cNvSpPr>
            <a:spLocks noGrp="1" noChangeArrowheads="1"/>
          </p:cNvSpPr>
          <p:nvPr>
            <p:ph type="sldNum" sz="quarter" idx="12"/>
          </p:nvPr>
        </p:nvSpPr>
        <p:spPr>
          <a:ln/>
        </p:spPr>
        <p:txBody>
          <a:bodyPr/>
          <a:lstStyle>
            <a:lvl1pPr>
              <a:defRPr/>
            </a:lvl1pPr>
          </a:lstStyle>
          <a:p>
            <a:pPr>
              <a:defRPr/>
            </a:pPr>
            <a:fld id="{2E8AB3E7-9772-4885-A8D6-54D16D10DFD3}"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48432583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l-GR">
                <a:solidFill>
                  <a:srgbClr val="000000"/>
                </a:solidFill>
              </a:rPr>
              <a:t>ΕΘΝΙΚΗ ΣΧΟΛΗ ΔΗΜΟΣΙΑΣ ΔΙΟΙΚΗΣΗΣ</a:t>
            </a:r>
          </a:p>
        </p:txBody>
      </p:sp>
      <p:sp>
        <p:nvSpPr>
          <p:cNvPr id="8" name="Rectangle 6"/>
          <p:cNvSpPr>
            <a:spLocks noGrp="1" noChangeArrowheads="1"/>
          </p:cNvSpPr>
          <p:nvPr>
            <p:ph type="sldNum" sz="quarter" idx="12"/>
          </p:nvPr>
        </p:nvSpPr>
        <p:spPr>
          <a:ln/>
        </p:spPr>
        <p:txBody>
          <a:bodyPr/>
          <a:lstStyle>
            <a:lvl1pPr>
              <a:defRPr/>
            </a:lvl1pPr>
          </a:lstStyle>
          <a:p>
            <a:pPr>
              <a:defRPr/>
            </a:pPr>
            <a:fld id="{4811D512-AB52-4AF8-A15B-6C5A446C914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83656042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lvl1pPr>
              <a:defRPr/>
            </a:lvl1pPr>
          </a:lstStyle>
          <a:p>
            <a:pPr>
              <a:defRPr/>
            </a:pPr>
            <a:fld id="{CAEA6267-41BA-4CE6-B37F-139D8C9CE39A}" type="datetimeFigureOut">
              <a:rPr lang="el-GR">
                <a:solidFill>
                  <a:prstClr val="black">
                    <a:tint val="75000"/>
                  </a:prstClr>
                </a:solidFill>
              </a:rPr>
              <a:pPr>
                <a:defRPr/>
              </a:pPr>
              <a:t>10/2/2017</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B81888B-C829-4BD5-852B-456DE4F79CDB}"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2158350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fld id="{A7B93350-E26A-4948-A5C6-A0D0562BF9AF}" type="datetimeFigureOut">
              <a:rPr lang="el-GR">
                <a:solidFill>
                  <a:prstClr val="black">
                    <a:tint val="75000"/>
                  </a:prstClr>
                </a:solidFill>
              </a:rPr>
              <a:pPr>
                <a:defRPr/>
              </a:pPr>
              <a:t>10/2/2017</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81D21-2ABF-4D68-A5A4-42CBB32C4EFD}"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821248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FED68F1-7269-4730-9A95-BCDE4038C79A}" type="datetimeFigureOut">
              <a:rPr lang="el-GR">
                <a:solidFill>
                  <a:prstClr val="black">
                    <a:tint val="75000"/>
                  </a:prstClr>
                </a:solidFill>
              </a:rPr>
              <a:pPr>
                <a:defRPr/>
              </a:pPr>
              <a:t>10/2/2017</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CBD442-3711-44F3-809F-ECF2F4EDB8E8}"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1902089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3"/>
          <p:cNvSpPr>
            <a:spLocks noGrp="1"/>
          </p:cNvSpPr>
          <p:nvPr>
            <p:ph type="dt" sz="half" idx="10"/>
          </p:nvPr>
        </p:nvSpPr>
        <p:spPr/>
        <p:txBody>
          <a:bodyPr/>
          <a:lstStyle>
            <a:lvl1pPr>
              <a:defRPr/>
            </a:lvl1pPr>
          </a:lstStyle>
          <a:p>
            <a:pPr>
              <a:defRPr/>
            </a:pPr>
            <a:fld id="{7F1D5A66-E197-4DB0-8AD5-E3D14CB5025E}" type="datetimeFigureOut">
              <a:rPr lang="el-GR">
                <a:solidFill>
                  <a:prstClr val="black">
                    <a:tint val="75000"/>
                  </a:prstClr>
                </a:solidFill>
              </a:rPr>
              <a:pPr>
                <a:defRPr/>
              </a:pPr>
              <a:t>10/2/2017</a:t>
            </a:fld>
            <a:endParaRPr lang="el-G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CADC887-2549-4E7C-A486-D3D20E92EA62}"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2934124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3"/>
          <p:cNvSpPr>
            <a:spLocks noGrp="1"/>
          </p:cNvSpPr>
          <p:nvPr>
            <p:ph type="dt" sz="half" idx="10"/>
          </p:nvPr>
        </p:nvSpPr>
        <p:spPr/>
        <p:txBody>
          <a:bodyPr/>
          <a:lstStyle>
            <a:lvl1pPr>
              <a:defRPr/>
            </a:lvl1pPr>
          </a:lstStyle>
          <a:p>
            <a:pPr>
              <a:defRPr/>
            </a:pPr>
            <a:fld id="{4625B9A8-1C06-490D-B889-69A2296A4205}" type="datetimeFigureOut">
              <a:rPr lang="el-GR">
                <a:solidFill>
                  <a:prstClr val="black">
                    <a:tint val="75000"/>
                  </a:prstClr>
                </a:solidFill>
              </a:rPr>
              <a:pPr>
                <a:defRPr/>
              </a:pPr>
              <a:t>10/2/2017</a:t>
            </a:fld>
            <a:endParaRPr lang="el-GR">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57B1F0F-8DBA-4D64-8490-46F59DDB260B}"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1925659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l-GR">
                <a:solidFill>
                  <a:srgbClr val="000000"/>
                </a:solidFill>
              </a:rPr>
              <a:t>ΕΘΝΙΚΗ ΣΧΟΛΗ ΔΗΜΟΣΙΑΣ ΔΙΟΙΚΗΣΗΣ</a:t>
            </a:r>
          </a:p>
        </p:txBody>
      </p:sp>
      <p:sp>
        <p:nvSpPr>
          <p:cNvPr id="6" name="Rectangle 6"/>
          <p:cNvSpPr>
            <a:spLocks noGrp="1" noChangeArrowheads="1"/>
          </p:cNvSpPr>
          <p:nvPr>
            <p:ph type="sldNum" sz="quarter" idx="12"/>
          </p:nvPr>
        </p:nvSpPr>
        <p:spPr>
          <a:ln/>
        </p:spPr>
        <p:txBody>
          <a:bodyPr/>
          <a:lstStyle>
            <a:lvl1pPr>
              <a:defRPr/>
            </a:lvl1pPr>
          </a:lstStyle>
          <a:p>
            <a:pPr>
              <a:defRPr/>
            </a:pPr>
            <a:fld id="{E095B297-C4AE-4DAF-B99A-398936E431C9}"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28985345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3"/>
          <p:cNvSpPr>
            <a:spLocks noGrp="1"/>
          </p:cNvSpPr>
          <p:nvPr>
            <p:ph type="dt" sz="half" idx="10"/>
          </p:nvPr>
        </p:nvSpPr>
        <p:spPr/>
        <p:txBody>
          <a:bodyPr/>
          <a:lstStyle>
            <a:lvl1pPr>
              <a:defRPr/>
            </a:lvl1pPr>
          </a:lstStyle>
          <a:p>
            <a:pPr>
              <a:defRPr/>
            </a:pPr>
            <a:fld id="{AFB5E1AB-74E3-4A04-90ED-5D95AC9F369F}" type="datetimeFigureOut">
              <a:rPr lang="el-GR">
                <a:solidFill>
                  <a:prstClr val="black">
                    <a:tint val="75000"/>
                  </a:prstClr>
                </a:solidFill>
              </a:rPr>
              <a:pPr>
                <a:defRPr/>
              </a:pPr>
              <a:t>10/2/2017</a:t>
            </a:fld>
            <a:endParaRPr lang="el-GR">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5468E04-5519-466D-A8CD-5E87AEC513E4}"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1653927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9EA5D0D-0A18-4CEE-B376-A563BF63CEF2}" type="datetimeFigureOut">
              <a:rPr lang="el-GR">
                <a:solidFill>
                  <a:prstClr val="black">
                    <a:tint val="75000"/>
                  </a:prstClr>
                </a:solidFill>
              </a:rPr>
              <a:pPr>
                <a:defRPr/>
              </a:pPr>
              <a:t>10/2/2017</a:t>
            </a:fld>
            <a:endParaRPr lang="el-GR">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52A7167-3EBE-4031-989A-4D65F7657925}"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1141088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73C58FA-EF7D-4305-B58E-55490878991D}" type="datetimeFigureOut">
              <a:rPr lang="el-GR">
                <a:solidFill>
                  <a:prstClr val="black">
                    <a:tint val="75000"/>
                  </a:prstClr>
                </a:solidFill>
              </a:rPr>
              <a:pPr>
                <a:defRPr/>
              </a:pPr>
              <a:t>10/2/2017</a:t>
            </a:fld>
            <a:endParaRPr lang="el-G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A3E8932-77B5-452F-9152-A6B5ADF70BED}"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3193160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C170AC3-81E1-4CDF-8FFF-9FF68B6C97FF}" type="datetimeFigureOut">
              <a:rPr lang="el-GR">
                <a:solidFill>
                  <a:prstClr val="black">
                    <a:tint val="75000"/>
                  </a:prstClr>
                </a:solidFill>
              </a:rPr>
              <a:pPr>
                <a:defRPr/>
              </a:pPr>
              <a:t>10/2/2017</a:t>
            </a:fld>
            <a:endParaRPr lang="el-G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68DECDA-89DA-45A5-AFDD-0D123C5595B8}"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826623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fld id="{F6F25FC9-E3C3-4DF9-9217-54BBC6D97A07}" type="datetimeFigureOut">
              <a:rPr lang="el-GR">
                <a:solidFill>
                  <a:prstClr val="black">
                    <a:tint val="75000"/>
                  </a:prstClr>
                </a:solidFill>
              </a:rPr>
              <a:pPr>
                <a:defRPr/>
              </a:pPr>
              <a:t>10/2/2017</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9FB8BFC-5654-466E-801F-D6E9584B8E0B}"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2610819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fld id="{E0AE8ECE-01F3-408F-BDDD-E85C8D46137B}" type="datetimeFigureOut">
              <a:rPr lang="el-GR">
                <a:solidFill>
                  <a:prstClr val="black">
                    <a:tint val="75000"/>
                  </a:prstClr>
                </a:solidFill>
              </a:rPr>
              <a:pPr>
                <a:defRPr/>
              </a:pPr>
              <a:t>10/2/2017</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38C6A59-7276-4774-9767-17B6B8284CAF}"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1186788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l-GR">
                <a:solidFill>
                  <a:srgbClr val="000000"/>
                </a:solidFill>
              </a:rPr>
              <a:t>ΕΘΝΙΚΗ ΣΧΟΛΗ ΔΗΜΟΣΙΑΣ ΔΙΟΙΚΗΣΗΣ</a:t>
            </a:r>
          </a:p>
        </p:txBody>
      </p:sp>
      <p:sp>
        <p:nvSpPr>
          <p:cNvPr id="6" name="Rectangle 6"/>
          <p:cNvSpPr>
            <a:spLocks noGrp="1" noChangeArrowheads="1"/>
          </p:cNvSpPr>
          <p:nvPr>
            <p:ph type="sldNum" sz="quarter" idx="12"/>
          </p:nvPr>
        </p:nvSpPr>
        <p:spPr>
          <a:ln/>
        </p:spPr>
        <p:txBody>
          <a:bodyPr/>
          <a:lstStyle>
            <a:lvl1pPr>
              <a:defRPr/>
            </a:lvl1pPr>
          </a:lstStyle>
          <a:p>
            <a:pPr>
              <a:defRPr/>
            </a:pPr>
            <a:fld id="{5FF52409-A5E7-4EE0-82F5-3858F3EF54D4}"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6521854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l-GR">
                <a:solidFill>
                  <a:srgbClr val="000000"/>
                </a:solidFill>
              </a:rPr>
              <a:t>ΕΘΝΙΚΗ ΣΧΟΛΗ ΔΗΜΟΣΙΑΣ ΔΙΟΙΚΗΣΗΣ</a:t>
            </a:r>
          </a:p>
        </p:txBody>
      </p:sp>
      <p:sp>
        <p:nvSpPr>
          <p:cNvPr id="7" name="Rectangle 6"/>
          <p:cNvSpPr>
            <a:spLocks noGrp="1" noChangeArrowheads="1"/>
          </p:cNvSpPr>
          <p:nvPr>
            <p:ph type="sldNum" sz="quarter" idx="12"/>
          </p:nvPr>
        </p:nvSpPr>
        <p:spPr>
          <a:ln/>
        </p:spPr>
        <p:txBody>
          <a:bodyPr/>
          <a:lstStyle>
            <a:lvl1pPr>
              <a:defRPr/>
            </a:lvl1pPr>
          </a:lstStyle>
          <a:p>
            <a:pPr>
              <a:defRPr/>
            </a:pPr>
            <a:fld id="{7530335E-4B82-4243-8A2D-2E9DCD18AEC8}"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12301434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l-GR">
                <a:solidFill>
                  <a:srgbClr val="000000"/>
                </a:solidFill>
              </a:rPr>
              <a:t>ΕΘΝΙΚΗ ΣΧΟΛΗ ΔΗΜΟΣΙΑΣ ΔΙΟΙΚΗΣΗΣ</a:t>
            </a:r>
          </a:p>
        </p:txBody>
      </p:sp>
      <p:sp>
        <p:nvSpPr>
          <p:cNvPr id="9" name="Rectangle 6"/>
          <p:cNvSpPr>
            <a:spLocks noGrp="1" noChangeArrowheads="1"/>
          </p:cNvSpPr>
          <p:nvPr>
            <p:ph type="sldNum" sz="quarter" idx="12"/>
          </p:nvPr>
        </p:nvSpPr>
        <p:spPr>
          <a:ln/>
        </p:spPr>
        <p:txBody>
          <a:bodyPr/>
          <a:lstStyle>
            <a:lvl1pPr>
              <a:defRPr/>
            </a:lvl1pPr>
          </a:lstStyle>
          <a:p>
            <a:pPr>
              <a:defRPr/>
            </a:pPr>
            <a:fld id="{601EE800-B556-4967-9106-EDCCB28CBC57}"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8166437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l-GR">
                <a:solidFill>
                  <a:srgbClr val="000000"/>
                </a:solidFill>
              </a:rPr>
              <a:t>ΕΘΝΙΚΗ ΣΧΟΛΗ ΔΗΜΟΣΙΑΣ ΔΙΟΙΚΗΣΗΣ</a:t>
            </a:r>
          </a:p>
        </p:txBody>
      </p:sp>
      <p:sp>
        <p:nvSpPr>
          <p:cNvPr id="5" name="Rectangle 6"/>
          <p:cNvSpPr>
            <a:spLocks noGrp="1" noChangeArrowheads="1"/>
          </p:cNvSpPr>
          <p:nvPr>
            <p:ph type="sldNum" sz="quarter" idx="12"/>
          </p:nvPr>
        </p:nvSpPr>
        <p:spPr>
          <a:ln/>
        </p:spPr>
        <p:txBody>
          <a:bodyPr/>
          <a:lstStyle>
            <a:lvl1pPr>
              <a:defRPr/>
            </a:lvl1pPr>
          </a:lstStyle>
          <a:p>
            <a:pPr>
              <a:defRPr/>
            </a:pPr>
            <a:fld id="{EEACE0A4-B9B0-48BE-B66D-656DE0B22988}"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62249201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l-GR">
                <a:solidFill>
                  <a:srgbClr val="000000"/>
                </a:solidFill>
              </a:rPr>
              <a:t>ΕΘΝΙΚΗ ΣΧΟΛΗ ΔΗΜΟΣΙΑΣ ΔΙΟΙΚΗΣΗΣ</a:t>
            </a:r>
          </a:p>
        </p:txBody>
      </p:sp>
      <p:sp>
        <p:nvSpPr>
          <p:cNvPr id="4" name="Rectangle 6"/>
          <p:cNvSpPr>
            <a:spLocks noGrp="1" noChangeArrowheads="1"/>
          </p:cNvSpPr>
          <p:nvPr>
            <p:ph type="sldNum" sz="quarter" idx="12"/>
          </p:nvPr>
        </p:nvSpPr>
        <p:spPr>
          <a:ln/>
        </p:spPr>
        <p:txBody>
          <a:bodyPr/>
          <a:lstStyle>
            <a:lvl1pPr>
              <a:defRPr/>
            </a:lvl1pPr>
          </a:lstStyle>
          <a:p>
            <a:pPr>
              <a:defRPr/>
            </a:pPr>
            <a:fld id="{ADC59BF7-7D5A-4E8E-8631-77DB224BBD4B}"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12532964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l-GR">
                <a:solidFill>
                  <a:srgbClr val="000000"/>
                </a:solidFill>
              </a:rPr>
              <a:t>ΕΘΝΙΚΗ ΣΧΟΛΗ ΔΗΜΟΣΙΑΣ ΔΙΟΙΚΗΣΗΣ</a:t>
            </a:r>
          </a:p>
        </p:txBody>
      </p:sp>
      <p:sp>
        <p:nvSpPr>
          <p:cNvPr id="7" name="Rectangle 6"/>
          <p:cNvSpPr>
            <a:spLocks noGrp="1" noChangeArrowheads="1"/>
          </p:cNvSpPr>
          <p:nvPr>
            <p:ph type="sldNum" sz="quarter" idx="12"/>
          </p:nvPr>
        </p:nvSpPr>
        <p:spPr>
          <a:ln/>
        </p:spPr>
        <p:txBody>
          <a:bodyPr/>
          <a:lstStyle>
            <a:lvl1pPr>
              <a:defRPr/>
            </a:lvl1pPr>
          </a:lstStyle>
          <a:p>
            <a:pPr>
              <a:defRPr/>
            </a:pPr>
            <a:fld id="{9E0C664D-6C61-4F10-9348-C028F344196F}"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89299976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l-GR">
                <a:solidFill>
                  <a:srgbClr val="000000"/>
                </a:solidFill>
              </a:rPr>
              <a:t>ΕΘΝΙΚΗ ΣΧΟΛΗ ΔΗΜΟΣΙΑΣ ΔΙΟΙΚΗΣΗΣ</a:t>
            </a:r>
          </a:p>
        </p:txBody>
      </p:sp>
      <p:sp>
        <p:nvSpPr>
          <p:cNvPr id="7" name="Rectangle 6"/>
          <p:cNvSpPr>
            <a:spLocks noGrp="1" noChangeArrowheads="1"/>
          </p:cNvSpPr>
          <p:nvPr>
            <p:ph type="sldNum" sz="quarter" idx="12"/>
          </p:nvPr>
        </p:nvSpPr>
        <p:spPr>
          <a:ln/>
        </p:spPr>
        <p:txBody>
          <a:bodyPr/>
          <a:lstStyle>
            <a:lvl1pPr>
              <a:defRPr/>
            </a:lvl1pPr>
          </a:lstStyle>
          <a:p>
            <a:pPr>
              <a:defRPr/>
            </a:pPr>
            <a:fld id="{25EA21B5-4815-4FF5-88F7-DCDBF9B38E93}"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462627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Κάντε κλικ για επεξεργασία του τίτλου</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Κάντε κλικ για να επεξεργαστείτε τα στυλ κειμένου του υποδείγματος</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mtClean="0"/>
            </a:lvl1pPr>
          </a:lstStyle>
          <a:p>
            <a:pPr fontAlgn="base">
              <a:spcBef>
                <a:spcPct val="0"/>
              </a:spcBef>
              <a:spcAft>
                <a:spcPct val="0"/>
              </a:spcAft>
              <a:defRPr/>
            </a:pPr>
            <a:endParaRPr lang="el-GR" sz="140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mtClean="0"/>
            </a:lvl1pPr>
          </a:lstStyle>
          <a:p>
            <a:pPr algn="ctr" fontAlgn="base">
              <a:spcBef>
                <a:spcPct val="0"/>
              </a:spcBef>
              <a:spcAft>
                <a:spcPct val="0"/>
              </a:spcAft>
              <a:defRPr/>
            </a:pPr>
            <a:r>
              <a:rPr lang="el-GR" sz="1400">
                <a:solidFill>
                  <a:srgbClr val="000000"/>
                </a:solidFill>
              </a:rPr>
              <a:t>ΕΘΝΙΚΗ ΣΧΟΛΗ ΔΗΜΟΣΙΑΣ ΔΙΟΙΚΗΣΗΣ</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mtClean="0"/>
            </a:lvl1pPr>
          </a:lstStyle>
          <a:p>
            <a:pPr fontAlgn="base">
              <a:spcBef>
                <a:spcPct val="0"/>
              </a:spcBef>
              <a:spcAft>
                <a:spcPct val="0"/>
              </a:spcAft>
              <a:defRPr/>
            </a:pPr>
            <a:fld id="{F25C4A80-E313-4F12-A8AE-9D545E664D68}" type="slidenum">
              <a:rPr lang="el-GR" sz="1400">
                <a:solidFill>
                  <a:srgbClr val="000000"/>
                </a:solidFill>
              </a:rPr>
              <a:pPr fontAlgn="base">
                <a:spcBef>
                  <a:spcPct val="0"/>
                </a:spcBef>
                <a:spcAft>
                  <a:spcPct val="0"/>
                </a:spcAft>
                <a:defRPr/>
              </a:pPr>
              <a:t>‹#›</a:t>
            </a:fld>
            <a:endParaRPr lang="el-GR" sz="1400">
              <a:solidFill>
                <a:srgbClr val="000000"/>
              </a:solidFill>
            </a:endParaRPr>
          </a:p>
        </p:txBody>
      </p:sp>
    </p:spTree>
    <p:extLst>
      <p:ext uri="{BB962C8B-B14F-4D97-AF65-F5344CB8AC3E}">
        <p14:creationId xmlns:p14="http://schemas.microsoft.com/office/powerpoint/2010/main" val="1383459835"/>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l-GR" smtClean="0"/>
              <a:t>Click to edit Master title style</a:t>
            </a:r>
            <a:endParaRPr lang="el-GR" altLang="el-GR"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smtClean="0"/>
              <a:t>Click to edit Master text styles</a:t>
            </a:r>
          </a:p>
          <a:p>
            <a:pPr lvl="1"/>
            <a:r>
              <a:rPr lang="en-US" altLang="el-GR" smtClean="0"/>
              <a:t>Second level</a:t>
            </a:r>
          </a:p>
          <a:p>
            <a:pPr lvl="2"/>
            <a:r>
              <a:rPr lang="en-US" altLang="el-GR" smtClean="0"/>
              <a:t>Third level</a:t>
            </a:r>
          </a:p>
          <a:p>
            <a:pPr lvl="3"/>
            <a:r>
              <a:rPr lang="en-US" altLang="el-GR" smtClean="0"/>
              <a:t>Fourth level</a:t>
            </a:r>
          </a:p>
          <a:p>
            <a:pPr lvl="4"/>
            <a:r>
              <a:rPr lang="en-US" altLang="el-GR" smtClean="0"/>
              <a:t>Fifth level</a:t>
            </a:r>
            <a:endParaRPr lang="el-GR" altLang="el-GR"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18DE962-34C5-4AA6-8AD8-253CD4E78E0E}" type="datetimeFigureOut">
              <a:rPr lang="el-GR">
                <a:solidFill>
                  <a:prstClr val="black">
                    <a:tint val="75000"/>
                  </a:prstClr>
                </a:solidFill>
              </a:rPr>
              <a:pPr>
                <a:defRPr/>
              </a:pPr>
              <a:t>10/2/2017</a:t>
            </a:fld>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68ABC71-21D2-4F53-8710-7C5A41043942}"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3821441251"/>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4" Type="http://schemas.microsoft.com/office/2007/relationships/hdphoto" Target="../media/hdphoto14.wdp"/></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hdphoto" Target="../media/hdphoto15.wdp"/><Relationship Id="rId7" Type="http://schemas.microsoft.com/office/2007/relationships/hdphoto" Target="../media/hdphoto17.wdp"/><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4.png"/><Relationship Id="rId5" Type="http://schemas.microsoft.com/office/2007/relationships/hdphoto" Target="../media/hdphoto16.wdp"/><Relationship Id="rId10" Type="http://schemas.microsoft.com/office/2007/relationships/hdphoto" Target="../media/hdphoto18.wdp"/><Relationship Id="rId4" Type="http://schemas.openxmlformats.org/officeDocument/2006/relationships/image" Target="../media/image50.png"/><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2.xml"/><Relationship Id="rId11" Type="http://schemas.openxmlformats.org/officeDocument/2006/relationships/image" Target="../media/image63.png"/><Relationship Id="rId5" Type="http://schemas.openxmlformats.org/officeDocument/2006/relationships/diagramQuickStyle" Target="../diagrams/quickStyle2.xml"/><Relationship Id="rId10" Type="http://schemas.openxmlformats.org/officeDocument/2006/relationships/image" Target="../media/image62.png"/><Relationship Id="rId4" Type="http://schemas.openxmlformats.org/officeDocument/2006/relationships/diagramLayout" Target="../diagrams/layout2.xml"/><Relationship Id="rId9" Type="http://schemas.microsoft.com/office/2007/relationships/hdphoto" Target="../media/hdphoto19.wdp"/></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64.png"/><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hyperlink" Target="mailto:ritakar@tee.gr"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4.xml"/><Relationship Id="rId11" Type="http://schemas.microsoft.com/office/2007/relationships/hdphoto" Target="../media/hdphoto20.wdp"/><Relationship Id="rId5" Type="http://schemas.openxmlformats.org/officeDocument/2006/relationships/diagramQuickStyle" Target="../diagrams/quickStyle4.xml"/><Relationship Id="rId10" Type="http://schemas.openxmlformats.org/officeDocument/2006/relationships/image" Target="../media/image68.jpeg"/><Relationship Id="rId4" Type="http://schemas.openxmlformats.org/officeDocument/2006/relationships/diagramLayout" Target="../diagrams/layout4.xml"/><Relationship Id="rId9" Type="http://schemas.openxmlformats.org/officeDocument/2006/relationships/image" Target="../media/image67.jpg"/></Relationships>
</file>

<file path=ppt/slides/_rels/slide2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2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74.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8.xml"/><Relationship Id="rId4" Type="http://schemas.openxmlformats.org/officeDocument/2006/relationships/image" Target="../media/image80.jpeg"/></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8.xml"/><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82.jpeg"/><Relationship Id="rId1" Type="http://schemas.openxmlformats.org/officeDocument/2006/relationships/slideLayout" Target="../slideLayouts/slideLayout8.xml"/><Relationship Id="rId5" Type="http://schemas.microsoft.com/office/2007/relationships/hdphoto" Target="../media/hdphoto23.wdp"/><Relationship Id="rId4" Type="http://schemas.openxmlformats.org/officeDocument/2006/relationships/image" Target="../media/image83.jpeg"/></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86.jpeg"/><Relationship Id="rId1" Type="http://schemas.openxmlformats.org/officeDocument/2006/relationships/slideLayout" Target="../slideLayouts/slideLayout8.xml"/><Relationship Id="rId6" Type="http://schemas.microsoft.com/office/2007/relationships/hdphoto" Target="../media/hdphoto25.wdp"/><Relationship Id="rId5" Type="http://schemas.openxmlformats.org/officeDocument/2006/relationships/image" Target="../media/image88.jpeg"/><Relationship Id="rId4" Type="http://schemas.openxmlformats.org/officeDocument/2006/relationships/image" Target="../media/image87.jpeg"/></Relationships>
</file>

<file path=ppt/slides/_rels/slide35.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image" Target="../media/image89.tiff"/><Relationship Id="rId1" Type="http://schemas.openxmlformats.org/officeDocument/2006/relationships/slideLayout" Target="../slideLayouts/slideLayout8.xml"/><Relationship Id="rId4" Type="http://schemas.openxmlformats.org/officeDocument/2006/relationships/image" Target="../media/image91.tiff"/></Relationships>
</file>

<file path=ppt/slides/_rels/slide3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image" Target="../media/image94.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microsoft.com/office/2007/relationships/hdphoto" Target="../media/hdphoto27.wdp"/><Relationship Id="rId5" Type="http://schemas.openxmlformats.org/officeDocument/2006/relationships/image" Target="../media/image100.png"/><Relationship Id="rId4" Type="http://schemas.microsoft.com/office/2007/relationships/hdphoto" Target="../media/hdphoto26.wdp"/></Relationships>
</file>

<file path=ppt/slides/_rels/slide41.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101.jpeg"/><Relationship Id="rId1" Type="http://schemas.openxmlformats.org/officeDocument/2006/relationships/slideLayout" Target="../slideLayouts/slideLayout2.xml"/><Relationship Id="rId5" Type="http://schemas.openxmlformats.org/officeDocument/2006/relationships/image" Target="../media/image103.jpg"/><Relationship Id="rId4" Type="http://schemas.openxmlformats.org/officeDocument/2006/relationships/image" Target="../media/image102.png"/></Relationships>
</file>

<file path=ppt/slides/_rels/slide42.xml.rels><?xml version="1.0" encoding="UTF-8" standalone="yes"?>
<Relationships xmlns="http://schemas.openxmlformats.org/package/2006/relationships"><Relationship Id="rId3" Type="http://schemas.microsoft.com/office/2007/relationships/hdphoto" Target="../media/hdphoto29.wdp"/><Relationship Id="rId7" Type="http://schemas.microsoft.com/office/2007/relationships/hdphoto" Target="../media/hdphoto31.wdp"/><Relationship Id="rId2" Type="http://schemas.openxmlformats.org/officeDocument/2006/relationships/image" Target="../media/image104.jpeg"/><Relationship Id="rId1" Type="http://schemas.openxmlformats.org/officeDocument/2006/relationships/slideLayout" Target="../slideLayouts/slideLayout6.xml"/><Relationship Id="rId6" Type="http://schemas.openxmlformats.org/officeDocument/2006/relationships/image" Target="../media/image106.jpeg"/><Relationship Id="rId5" Type="http://schemas.microsoft.com/office/2007/relationships/hdphoto" Target="../media/hdphoto30.wdp"/><Relationship Id="rId4" Type="http://schemas.openxmlformats.org/officeDocument/2006/relationships/image" Target="../media/image10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62.png"/><Relationship Id="rId4" Type="http://schemas.openxmlformats.org/officeDocument/2006/relationships/diagramLayout" Target="../diagrams/layout5.xml"/><Relationship Id="rId9" Type="http://schemas.microsoft.com/office/2007/relationships/hdphoto" Target="../media/hdphoto19.wdp"/></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9.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15.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image" Target="../media/image11.jpeg"/><Relationship Id="rId5" Type="http://schemas.microsoft.com/office/2007/relationships/hdphoto" Target="../media/hdphoto6.wdp"/><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1.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15.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52.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15.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53.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diagramLayout" Target="../diagrams/layout15.xml"/><Relationship Id="rId7" Type="http://schemas.openxmlformats.org/officeDocument/2006/relationships/diagramData" Target="../diagrams/data16.xml"/><Relationship Id="rId2" Type="http://schemas.openxmlformats.org/officeDocument/2006/relationships/diagramData" Target="../diagrams/data15.xml"/><Relationship Id="rId1" Type="http://schemas.openxmlformats.org/officeDocument/2006/relationships/slideLayout" Target="../slideLayouts/slideLayout15.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s>
</file>

<file path=ppt/slides/_rels/slide54.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diagramLayout" Target="../diagrams/layout17.xml"/><Relationship Id="rId7" Type="http://schemas.openxmlformats.org/officeDocument/2006/relationships/diagramData" Target="../diagrams/data18.xml"/><Relationship Id="rId2" Type="http://schemas.openxmlformats.org/officeDocument/2006/relationships/diagramData" Target="../diagrams/data17.xml"/><Relationship Id="rId1" Type="http://schemas.openxmlformats.org/officeDocument/2006/relationships/slideLayout" Target="../slideLayouts/slideLayout15.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59.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hyperlink" Target="http://eur-lex.europa.eu/legal-content/EL/TXT/HTML/?uri=CELEX:32010L0031&amp;from=EN"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Layout" Target="../diagrams/layout1.xml"/><Relationship Id="rId7" Type="http://schemas.openxmlformats.org/officeDocument/2006/relationships/image" Target="../media/image14.jp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hdphoto" Target="../media/hdphoto8.wdp"/><Relationship Id="rId5" Type="http://schemas.openxmlformats.org/officeDocument/2006/relationships/diagramColors" Target="../diagrams/colors1.xml"/><Relationship Id="rId10" Type="http://schemas.openxmlformats.org/officeDocument/2006/relationships/image" Target="../media/image17.jpeg"/><Relationship Id="rId4" Type="http://schemas.openxmlformats.org/officeDocument/2006/relationships/diagramQuickStyle" Target="../diagrams/quickStyle1.xml"/><Relationship Id="rId9"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32.png"/><Relationship Id="rId1" Type="http://schemas.openxmlformats.org/officeDocument/2006/relationships/slideLayout" Target="../slideLayouts/slideLayout7.xml"/><Relationship Id="rId4" Type="http://schemas.openxmlformats.org/officeDocument/2006/relationships/image" Target="../media/image134.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gif"/><Relationship Id="rId1" Type="http://schemas.openxmlformats.org/officeDocument/2006/relationships/slideLayout" Target="../slideLayouts/slideLayout7.xml"/><Relationship Id="rId4" Type="http://schemas.microsoft.com/office/2007/relationships/hdphoto" Target="../media/hdphoto34.wdp"/></Relationships>
</file>

<file path=ppt/slides/_rels/slide7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gif"/><Relationship Id="rId1" Type="http://schemas.openxmlformats.org/officeDocument/2006/relationships/slideLayout" Target="../slideLayouts/slideLayout3.xml"/><Relationship Id="rId6" Type="http://schemas.microsoft.com/office/2007/relationships/hdphoto" Target="../media/hdphoto36.wdp"/><Relationship Id="rId5" Type="http://schemas.openxmlformats.org/officeDocument/2006/relationships/image" Target="../media/image144.png"/><Relationship Id="rId4" Type="http://schemas.microsoft.com/office/2007/relationships/hdphoto" Target="../media/hdphoto35.wdp"/></Relationships>
</file>

<file path=ppt/slides/_rels/slide7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7.xml"/><Relationship Id="rId5" Type="http://schemas.openxmlformats.org/officeDocument/2006/relationships/image" Target="../media/image148.jpeg"/><Relationship Id="rId4" Type="http://schemas.openxmlformats.org/officeDocument/2006/relationships/image" Target="../media/image147.jpeg"/></Relationships>
</file>

<file path=ppt/slides/_rels/slide7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g"/><Relationship Id="rId1" Type="http://schemas.openxmlformats.org/officeDocument/2006/relationships/slideLayout" Target="../slideLayouts/slideLayout3.xml"/><Relationship Id="rId4" Type="http://schemas.microsoft.com/office/2007/relationships/hdphoto" Target="../media/hdphoto37.wdp"/></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8.xml"/><Relationship Id="rId5" Type="http://schemas.microsoft.com/office/2007/relationships/hdphoto" Target="../media/hdphoto9.wdp"/><Relationship Id="rId4" Type="http://schemas.openxmlformats.org/officeDocument/2006/relationships/image" Target="../media/image20.jpeg"/></Relationships>
</file>

<file path=ppt/slides/_rels/slide80.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151.jpeg"/><Relationship Id="rId1" Type="http://schemas.openxmlformats.org/officeDocument/2006/relationships/slideLayout" Target="../slideLayouts/slideLayout3.xml"/><Relationship Id="rId5" Type="http://schemas.microsoft.com/office/2007/relationships/hdphoto" Target="../media/hdphoto39.wdp"/><Relationship Id="rId4" Type="http://schemas.openxmlformats.org/officeDocument/2006/relationships/image" Target="../media/image152.png"/></Relationships>
</file>

<file path=ppt/slides/_rels/slide81.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153.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microsoft.com/office/2007/relationships/hdphoto" Target="../media/hdphoto41.wdp"/><Relationship Id="rId5" Type="http://schemas.openxmlformats.org/officeDocument/2006/relationships/image" Target="../media/image156.jpeg"/><Relationship Id="rId4" Type="http://schemas.openxmlformats.org/officeDocument/2006/relationships/image" Target="../media/image155.jpeg"/></Relationships>
</file>

<file path=ppt/slides/_rels/slide83.xml.rels><?xml version="1.0" encoding="UTF-8" standalone="yes"?>
<Relationships xmlns="http://schemas.openxmlformats.org/package/2006/relationships"><Relationship Id="rId3" Type="http://schemas.openxmlformats.org/officeDocument/2006/relationships/image" Target="../media/image158.jpeg"/><Relationship Id="rId7" Type="http://schemas.openxmlformats.org/officeDocument/2006/relationships/image" Target="../media/image162.jpeg"/><Relationship Id="rId2" Type="http://schemas.openxmlformats.org/officeDocument/2006/relationships/image" Target="../media/image157.jpeg"/><Relationship Id="rId1" Type="http://schemas.openxmlformats.org/officeDocument/2006/relationships/slideLayout" Target="../slideLayouts/slideLayout7.xml"/><Relationship Id="rId6" Type="http://schemas.openxmlformats.org/officeDocument/2006/relationships/image" Target="../media/image161.jpg"/><Relationship Id="rId5" Type="http://schemas.openxmlformats.org/officeDocument/2006/relationships/image" Target="../media/image160.jpeg"/><Relationship Id="rId4" Type="http://schemas.openxmlformats.org/officeDocument/2006/relationships/image" Target="../media/image159.jpeg"/></Relationships>
</file>

<file path=ppt/slides/_rels/slide84.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image" Target="../media/image164.jpeg"/><Relationship Id="rId7" Type="http://schemas.openxmlformats.org/officeDocument/2006/relationships/image" Target="../media/image168.jpeg"/><Relationship Id="rId2" Type="http://schemas.openxmlformats.org/officeDocument/2006/relationships/image" Target="../media/image163.jpg"/><Relationship Id="rId1" Type="http://schemas.openxmlformats.org/officeDocument/2006/relationships/slideLayout" Target="../slideLayouts/slideLayout6.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jpeg"/><Relationship Id="rId9" Type="http://schemas.openxmlformats.org/officeDocument/2006/relationships/image" Target="../media/image92.jpg"/></Relationships>
</file>

<file path=ppt/slides/_rels/slide8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png"/><Relationship Id="rId1" Type="http://schemas.openxmlformats.org/officeDocument/2006/relationships/slideLayout" Target="../slideLayouts/slideLayout7.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jpeg"/></Relationships>
</file>

<file path=ppt/slides/_rels/slide86.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image" Target="../media/image176.jpeg"/><Relationship Id="rId7" Type="http://schemas.openxmlformats.org/officeDocument/2006/relationships/image" Target="../media/image180.jpeg"/><Relationship Id="rId2" Type="http://schemas.openxmlformats.org/officeDocument/2006/relationships/image" Target="../media/image175.jpeg"/><Relationship Id="rId1" Type="http://schemas.openxmlformats.org/officeDocument/2006/relationships/slideLayout" Target="../slideLayouts/slideLayout6.xml"/><Relationship Id="rId6" Type="http://schemas.openxmlformats.org/officeDocument/2006/relationships/image" Target="../media/image179.jpeg"/><Relationship Id="rId11" Type="http://schemas.openxmlformats.org/officeDocument/2006/relationships/image" Target="../media/image184.jpeg"/><Relationship Id="rId5" Type="http://schemas.openxmlformats.org/officeDocument/2006/relationships/image" Target="../media/image178.jpeg"/><Relationship Id="rId10" Type="http://schemas.openxmlformats.org/officeDocument/2006/relationships/image" Target="../media/image183.jpeg"/><Relationship Id="rId4" Type="http://schemas.openxmlformats.org/officeDocument/2006/relationships/image" Target="../media/image177.jpeg"/><Relationship Id="rId9" Type="http://schemas.openxmlformats.org/officeDocument/2006/relationships/image" Target="../media/image182.jpeg"/></Relationships>
</file>

<file path=ppt/slides/_rels/slide87.xml.rels><?xml version="1.0" encoding="UTF-8" standalone="yes"?>
<Relationships xmlns="http://schemas.openxmlformats.org/package/2006/relationships"><Relationship Id="rId3" Type="http://schemas.openxmlformats.org/officeDocument/2006/relationships/image" Target="../media/image186.jpeg"/><Relationship Id="rId7" Type="http://schemas.openxmlformats.org/officeDocument/2006/relationships/image" Target="../media/image190.jpeg"/><Relationship Id="rId2" Type="http://schemas.openxmlformats.org/officeDocument/2006/relationships/image" Target="../media/image185.jpg"/><Relationship Id="rId1" Type="http://schemas.openxmlformats.org/officeDocument/2006/relationships/slideLayout" Target="../slideLayouts/slideLayout7.xml"/><Relationship Id="rId6" Type="http://schemas.openxmlformats.org/officeDocument/2006/relationships/image" Target="../media/image189.jpeg"/><Relationship Id="rId5" Type="http://schemas.openxmlformats.org/officeDocument/2006/relationships/image" Target="../media/image188.jpeg"/><Relationship Id="rId4" Type="http://schemas.openxmlformats.org/officeDocument/2006/relationships/image" Target="../media/image187.jpeg"/></Relationships>
</file>

<file path=ppt/slides/_rels/slide88.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gif"/><Relationship Id="rId1" Type="http://schemas.openxmlformats.org/officeDocument/2006/relationships/slideLayout" Target="../slideLayouts/slideLayout7.xml"/><Relationship Id="rId5" Type="http://schemas.openxmlformats.org/officeDocument/2006/relationships/image" Target="../media/image194.jpeg"/><Relationship Id="rId4" Type="http://schemas.openxmlformats.org/officeDocument/2006/relationships/image" Target="../media/image193.jpeg"/></Relationships>
</file>

<file path=ppt/slides/_rels/slide89.xml.rels><?xml version="1.0" encoding="UTF-8" standalone="yes"?>
<Relationships xmlns="http://schemas.openxmlformats.org/package/2006/relationships"><Relationship Id="rId3" Type="http://schemas.openxmlformats.org/officeDocument/2006/relationships/image" Target="../media/image196.gif"/><Relationship Id="rId2" Type="http://schemas.openxmlformats.org/officeDocument/2006/relationships/image" Target="../media/image195.jpeg"/><Relationship Id="rId1" Type="http://schemas.openxmlformats.org/officeDocument/2006/relationships/slideLayout" Target="../slideLayouts/slideLayout8.xml"/><Relationship Id="rId6" Type="http://schemas.openxmlformats.org/officeDocument/2006/relationships/image" Target="../media/image14.jpg"/><Relationship Id="rId5" Type="http://schemas.openxmlformats.org/officeDocument/2006/relationships/image" Target="../media/image198.jpeg"/><Relationship Id="rId4" Type="http://schemas.openxmlformats.org/officeDocument/2006/relationships/image" Target="../media/image197.jpeg"/></Relationships>
</file>

<file path=ppt/slides/_rels/slide9.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2.jpeg"/><Relationship Id="rId7" Type="http://schemas.openxmlformats.org/officeDocument/2006/relationships/image" Target="../media/image24.jpeg"/><Relationship Id="rId12" Type="http://schemas.openxmlformats.org/officeDocument/2006/relationships/image" Target="../media/image28.jpeg"/><Relationship Id="rId2" Type="http://schemas.openxmlformats.org/officeDocument/2006/relationships/image" Target="../media/image21.jpeg"/><Relationship Id="rId1" Type="http://schemas.openxmlformats.org/officeDocument/2006/relationships/slideLayout" Target="../slideLayouts/slideLayout7.xml"/><Relationship Id="rId6" Type="http://schemas.microsoft.com/office/2007/relationships/hdphoto" Target="../media/hdphoto11.wdp"/><Relationship Id="rId11" Type="http://schemas.openxmlformats.org/officeDocument/2006/relationships/image" Target="../media/image27.jpg"/><Relationship Id="rId5" Type="http://schemas.openxmlformats.org/officeDocument/2006/relationships/image" Target="../media/image23.jpeg"/><Relationship Id="rId10" Type="http://schemas.openxmlformats.org/officeDocument/2006/relationships/image" Target="../media/image26.png"/><Relationship Id="rId4" Type="http://schemas.microsoft.com/office/2007/relationships/hdphoto" Target="../media/hdphoto10.wdp"/><Relationship Id="rId9" Type="http://schemas.openxmlformats.org/officeDocument/2006/relationships/image" Target="../media/image25.png"/></Relationships>
</file>

<file path=ppt/slides/_rels/slide90.xml.rels><?xml version="1.0" encoding="UTF-8" standalone="yes"?>
<Relationships xmlns="http://schemas.openxmlformats.org/package/2006/relationships"><Relationship Id="rId3" Type="http://schemas.openxmlformats.org/officeDocument/2006/relationships/image" Target="../media/image200.jpeg"/><Relationship Id="rId7" Type="http://schemas.openxmlformats.org/officeDocument/2006/relationships/image" Target="../media/image203.jpeg"/><Relationship Id="rId2" Type="http://schemas.openxmlformats.org/officeDocument/2006/relationships/image" Target="../media/image199.jpg"/><Relationship Id="rId1" Type="http://schemas.openxmlformats.org/officeDocument/2006/relationships/slideLayout" Target="../slideLayouts/slideLayout7.xml"/><Relationship Id="rId6" Type="http://schemas.microsoft.com/office/2007/relationships/hdphoto" Target="../media/hdphoto42.wdp"/><Relationship Id="rId5" Type="http://schemas.openxmlformats.org/officeDocument/2006/relationships/image" Target="../media/image202.jpeg"/><Relationship Id="rId4" Type="http://schemas.openxmlformats.org/officeDocument/2006/relationships/image" Target="../media/image201.jpeg"/></Relationships>
</file>

<file path=ppt/slides/_rels/slide91.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204.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206.jpeg"/><Relationship Id="rId7" Type="http://schemas.openxmlformats.org/officeDocument/2006/relationships/image" Target="../media/image210.jpeg"/><Relationship Id="rId2" Type="http://schemas.openxmlformats.org/officeDocument/2006/relationships/image" Target="../media/image205.jpeg"/><Relationship Id="rId1" Type="http://schemas.openxmlformats.org/officeDocument/2006/relationships/slideLayout" Target="../slideLayouts/slideLayout7.xml"/><Relationship Id="rId6" Type="http://schemas.openxmlformats.org/officeDocument/2006/relationships/image" Target="../media/image209.jpeg"/><Relationship Id="rId5" Type="http://schemas.openxmlformats.org/officeDocument/2006/relationships/image" Target="../media/image208.jpeg"/><Relationship Id="rId4" Type="http://schemas.openxmlformats.org/officeDocument/2006/relationships/image" Target="../media/image207.jpeg"/></Relationships>
</file>

<file path=ppt/slides/_rels/slide9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44.wdp"/><Relationship Id="rId4" Type="http://schemas.openxmlformats.org/officeDocument/2006/relationships/image" Target="../media/image212.jpeg"/></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95.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213.png"/><Relationship Id="rId1" Type="http://schemas.openxmlformats.org/officeDocument/2006/relationships/slideLayout" Target="../slideLayouts/slideLayout1.xml"/><Relationship Id="rId5" Type="http://schemas.microsoft.com/office/2007/relationships/hdphoto" Target="../media/hdphoto46.wdp"/><Relationship Id="rId4" Type="http://schemas.openxmlformats.org/officeDocument/2006/relationships/image" Target="../media/image2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25178" y="1628800"/>
            <a:ext cx="9144000" cy="511256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Υπότιτλος 2"/>
          <p:cNvSpPr>
            <a:spLocks noGrp="1"/>
          </p:cNvSpPr>
          <p:nvPr>
            <p:ph type="body" idx="1"/>
          </p:nvPr>
        </p:nvSpPr>
        <p:spPr>
          <a:xfrm>
            <a:off x="1259632" y="8325544"/>
            <a:ext cx="7272808" cy="936104"/>
          </a:xfrm>
        </p:spPr>
        <p:txBody>
          <a:bodyPr>
            <a:normAutofit fontScale="25000" lnSpcReduction="20000"/>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lgn="ctr">
              <a:buNone/>
            </a:pPr>
            <a:r>
              <a:rPr lang="el-GR" sz="19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Narrow" pitchFamily="34" charset="0"/>
                <a:ea typeface="Times New Roman"/>
                <a:cs typeface="Arial"/>
              </a:rPr>
              <a:t> </a:t>
            </a:r>
            <a:r>
              <a:rPr lang="el-GR" sz="1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Narrow" pitchFamily="34" charset="0"/>
                <a:ea typeface="Times New Roman"/>
                <a:cs typeface="Arial"/>
              </a:rPr>
              <a:t> </a:t>
            </a:r>
            <a:r>
              <a:rPr lang="el-GR"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Narrow"/>
                <a:ea typeface="Times New Roman"/>
                <a:cs typeface="Arial"/>
              </a:rPr>
              <a:t> </a:t>
            </a:r>
            <a:endParaRPr lang="en-U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Narrow"/>
              <a:ea typeface="Times New Roman"/>
              <a:cs typeface="Arial"/>
            </a:endParaRPr>
          </a:p>
          <a:p>
            <a:pPr marL="0" indent="0" algn="ctr">
              <a:buNone/>
            </a:pPr>
            <a:endPar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Narrow"/>
              <a:ea typeface="Calibri"/>
              <a:cs typeface="Arial"/>
            </a:endParaRPr>
          </a:p>
          <a:p>
            <a:pPr marL="0" indent="0" algn="ctr">
              <a:buNone/>
            </a:pPr>
            <a:endParaRPr lang="en-U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Narrow"/>
              <a:ea typeface="Calibri"/>
              <a:cs typeface="Arial"/>
            </a:endParaRPr>
          </a:p>
          <a:p>
            <a:pPr marL="0" indent="0" algn="ctr">
              <a:buNone/>
            </a:pPr>
            <a:endPar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Narrow"/>
              <a:ea typeface="Calibri"/>
              <a:cs typeface="Arial"/>
            </a:endParaRPr>
          </a:p>
          <a:p>
            <a:pPr marL="0" indent="0" algn="ctr">
              <a:buNone/>
            </a:pPr>
            <a:endParaRPr lang="en-US" sz="12800" b="1" dirty="0" smtClean="0">
              <a:ln>
                <a:solidFill>
                  <a:schemeClr val="tx1"/>
                </a:solidFill>
              </a:ln>
              <a:solidFill>
                <a:srgbClr val="FFC000"/>
              </a:solidFill>
              <a:latin typeface="Times New Roman"/>
              <a:ea typeface="Calibri"/>
            </a:endParaRPr>
          </a:p>
          <a:p>
            <a:pPr marL="0" indent="0" algn="ctr">
              <a:buNone/>
            </a:pPr>
            <a:endParaRPr lang="en-US" sz="12800" b="1" dirty="0">
              <a:ln>
                <a:solidFill>
                  <a:schemeClr val="tx1"/>
                </a:solidFill>
              </a:ln>
              <a:solidFill>
                <a:srgbClr val="FFC000"/>
              </a:solidFill>
              <a:latin typeface="Times New Roman"/>
              <a:ea typeface="Calibri"/>
            </a:endParaRPr>
          </a:p>
          <a:p>
            <a:pPr marL="0" indent="0" algn="ctr">
              <a:buNone/>
            </a:pPr>
            <a:endParaRPr lang="en-US" sz="12800" b="1" dirty="0" smtClean="0">
              <a:ln>
                <a:solidFill>
                  <a:schemeClr val="tx1"/>
                </a:solidFill>
              </a:ln>
              <a:solidFill>
                <a:srgbClr val="FFC000"/>
              </a:solidFill>
              <a:latin typeface="Times New Roman"/>
              <a:ea typeface="Calibri"/>
            </a:endParaRPr>
          </a:p>
          <a:p>
            <a:pPr algn="ctr"/>
            <a:endParaRPr lang="en-US" sz="12800" b="1" dirty="0" smtClean="0">
              <a:ln>
                <a:solidFill>
                  <a:schemeClr val="tx1"/>
                </a:solidFill>
              </a:ln>
              <a:solidFill>
                <a:schemeClr val="accent1"/>
              </a:solidFill>
              <a:latin typeface="Times New Roman"/>
              <a:ea typeface="Calibri"/>
            </a:endParaRPr>
          </a:p>
          <a:p>
            <a:pPr algn="ctr"/>
            <a:endParaRPr lang="en-US" sz="12800" b="1" dirty="0">
              <a:ln>
                <a:solidFill>
                  <a:schemeClr val="tx1"/>
                </a:solidFill>
              </a:ln>
              <a:solidFill>
                <a:schemeClr val="accent1"/>
              </a:solidFill>
              <a:latin typeface="Times New Roman"/>
              <a:ea typeface="Calibri"/>
            </a:endParaRPr>
          </a:p>
          <a:p>
            <a:pPr algn="ctr"/>
            <a:endParaRPr lang="el-GR" sz="12800" b="1" dirty="0" smtClean="0">
              <a:ln w="1905"/>
              <a:solidFill>
                <a:srgbClr val="C00000"/>
              </a:solidFill>
              <a:effectLst>
                <a:innerShdw blurRad="69850" dist="43180" dir="5400000">
                  <a:srgbClr val="000000">
                    <a:alpha val="65000"/>
                  </a:srgbClr>
                </a:innerShdw>
              </a:effectLst>
              <a:latin typeface="Times New Roman"/>
              <a:ea typeface="Calibri"/>
            </a:endParaRPr>
          </a:p>
          <a:p>
            <a:pPr algn="ctr"/>
            <a:endParaRPr lang="el-GR" sz="12800" b="1" dirty="0">
              <a:ln w="1905"/>
              <a:solidFill>
                <a:srgbClr val="C00000"/>
              </a:solidFill>
              <a:effectLst>
                <a:innerShdw blurRad="69850" dist="43180" dir="5400000">
                  <a:srgbClr val="000000">
                    <a:alpha val="65000"/>
                  </a:srgbClr>
                </a:innerShdw>
              </a:effectLst>
              <a:latin typeface="Times New Roman"/>
              <a:ea typeface="Calibri"/>
            </a:endParaRPr>
          </a:p>
          <a:p>
            <a:pPr algn="ctr"/>
            <a:endParaRPr lang="el-GR" sz="16000" b="1" dirty="0" smtClean="0">
              <a:ln w="1905"/>
              <a:solidFill>
                <a:srgbClr val="C00000"/>
              </a:solidFill>
              <a:effectLst>
                <a:innerShdw blurRad="69850" dist="43180" dir="5400000">
                  <a:srgbClr val="000000">
                    <a:alpha val="65000"/>
                  </a:srgbClr>
                </a:innerShdw>
              </a:effectLst>
              <a:latin typeface="Times New Roman"/>
              <a:ea typeface="Calibri"/>
            </a:endParaRPr>
          </a:p>
          <a:p>
            <a:pPr algn="ctr"/>
            <a:endParaRPr lang="el-GR" sz="16000" b="1" dirty="0">
              <a:ln w="1905"/>
              <a:solidFill>
                <a:srgbClr val="C00000"/>
              </a:solidFill>
              <a:effectLst>
                <a:innerShdw blurRad="69850" dist="43180" dir="5400000">
                  <a:srgbClr val="000000">
                    <a:alpha val="65000"/>
                  </a:srgbClr>
                </a:innerShdw>
              </a:effectLst>
              <a:latin typeface="Times New Roman"/>
              <a:ea typeface="Calibri"/>
            </a:endParaRPr>
          </a:p>
          <a:p>
            <a:pPr algn="ctr"/>
            <a:endParaRPr lang="el-GR" sz="7200" b="1" dirty="0" smtClean="0">
              <a:ln w="1905"/>
              <a:solidFill>
                <a:srgbClr val="C00000"/>
              </a:solidFill>
              <a:effectLst>
                <a:innerShdw blurRad="69850" dist="43180" dir="5400000">
                  <a:srgbClr val="000000">
                    <a:alpha val="65000"/>
                  </a:srgbClr>
                </a:innerShdw>
              </a:effectLst>
              <a:latin typeface="Times New Roman"/>
              <a:ea typeface="Calibri"/>
            </a:endParaRPr>
          </a:p>
          <a:p>
            <a:pPr algn="ctr"/>
            <a:endParaRPr lang="el-GR" sz="7200" b="1" dirty="0" smtClean="0">
              <a:ln w="1905"/>
              <a:solidFill>
                <a:srgbClr val="C00000"/>
              </a:solidFill>
              <a:effectLst>
                <a:innerShdw blurRad="69850" dist="43180" dir="5400000">
                  <a:srgbClr val="000000">
                    <a:alpha val="65000"/>
                  </a:srgbClr>
                </a:innerShdw>
              </a:effectLst>
              <a:latin typeface="Times New Roman"/>
              <a:ea typeface="Calibri"/>
            </a:endParaRPr>
          </a:p>
          <a:p>
            <a:pPr algn="ctr"/>
            <a:endParaRPr lang="el-GR" sz="7200" b="1" dirty="0" smtClean="0">
              <a:ln w="1905"/>
              <a:solidFill>
                <a:srgbClr val="C00000"/>
              </a:solidFill>
              <a:effectLst>
                <a:innerShdw blurRad="69850" dist="43180" dir="5400000">
                  <a:srgbClr val="000000">
                    <a:alpha val="65000"/>
                  </a:srgbClr>
                </a:innerShdw>
              </a:effectLst>
              <a:latin typeface="Times New Roman"/>
              <a:ea typeface="Calibri"/>
            </a:endParaRPr>
          </a:p>
          <a:p>
            <a:pPr algn="ctr"/>
            <a:r>
              <a:rPr lang="el-GR" sz="12800" b="1" dirty="0" smtClean="0">
                <a:ln>
                  <a:solidFill>
                    <a:schemeClr val="tx1"/>
                  </a:solidFill>
                </a:ln>
                <a:solidFill>
                  <a:schemeClr val="accent1"/>
                </a:solidFill>
                <a:latin typeface="Times New Roman"/>
                <a:ea typeface="Calibri"/>
              </a:rPr>
              <a:t> </a:t>
            </a:r>
            <a:r>
              <a:rPr lang="el-GR" sz="21600" dirty="0">
                <a:latin typeface="Times New Roman"/>
                <a:ea typeface="Calibri"/>
              </a:rPr>
              <a:t>Ηλεκτρονικό σεμινάριο, </a:t>
            </a:r>
            <a:r>
              <a:rPr lang="el-GR" sz="21600" dirty="0" err="1">
                <a:latin typeface="Times New Roman"/>
                <a:ea typeface="Calibri"/>
              </a:rPr>
              <a:t>webinar</a:t>
            </a:r>
            <a:endParaRPr lang="el-GR" sz="11200" b="1" dirty="0">
              <a:ln w="1905"/>
              <a:effectLst>
                <a:innerShdw blurRad="69850" dist="43180" dir="5400000">
                  <a:srgbClr val="000000">
                    <a:alpha val="65000"/>
                  </a:srgbClr>
                </a:innerShdw>
              </a:effectLst>
              <a:latin typeface="Times New Roman"/>
              <a:ea typeface="Calibri"/>
            </a:endParaRPr>
          </a:p>
          <a:p>
            <a:pPr algn="ctr"/>
            <a:endParaRPr lang="el-GR" sz="12800" b="1" dirty="0" smtClean="0">
              <a:solidFill>
                <a:srgbClr val="FFCC00"/>
              </a:solidFill>
              <a:latin typeface="Times New Roman"/>
              <a:ea typeface="Calibri"/>
            </a:endParaRPr>
          </a:p>
          <a:p>
            <a:pPr algn="ctr"/>
            <a:r>
              <a:rPr lang="el-GR" sz="12800" b="1" dirty="0" smtClean="0">
                <a:solidFill>
                  <a:srgbClr val="FFCC00"/>
                </a:solidFill>
                <a:latin typeface="Times New Roman"/>
                <a:ea typeface="Calibri"/>
              </a:rPr>
              <a:t>Χρηματοδοτικά </a:t>
            </a:r>
            <a:r>
              <a:rPr lang="el-GR" sz="12800" b="1" dirty="0">
                <a:solidFill>
                  <a:srgbClr val="FFCC00"/>
                </a:solidFill>
                <a:latin typeface="Times New Roman"/>
                <a:ea typeface="Calibri"/>
              </a:rPr>
              <a:t>μοντέλα για την ενεργειακή ανακαίνιση δημοτικών κτηρίων σε κτήρια σχεδόν Μηδενικής Ενεργειακής Κατανάλωσης (ΣΜΕΚ</a:t>
            </a:r>
            <a:r>
              <a:rPr lang="el-GR" sz="12800" b="1" dirty="0" smtClean="0">
                <a:solidFill>
                  <a:srgbClr val="FFCC00"/>
                </a:solidFill>
                <a:latin typeface="Times New Roman"/>
                <a:ea typeface="Calibri"/>
              </a:rPr>
              <a:t>)</a:t>
            </a:r>
          </a:p>
          <a:p>
            <a:pPr algn="ctr"/>
            <a:endParaRPr lang="el-GR" sz="12800" b="1" dirty="0">
              <a:solidFill>
                <a:srgbClr val="FFC000"/>
              </a:solidFill>
              <a:latin typeface="Times New Roman"/>
              <a:ea typeface="Calibri"/>
            </a:endParaRPr>
          </a:p>
          <a:p>
            <a:pPr algn="ctr"/>
            <a:r>
              <a:rPr lang="el-GR" sz="11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Times New Roman"/>
                <a:ea typeface="Calibri"/>
              </a:rPr>
              <a:t>31 Ιανουαρίου – 01 Φεβρουαρίου και 03 Φεβρουαρίου 2017</a:t>
            </a:r>
          </a:p>
          <a:p>
            <a:pPr algn="ctr"/>
            <a:endParaRPr lang="el-GR" sz="11200" b="1" dirty="0" smtClean="0">
              <a:ln w="1905"/>
              <a:solidFill>
                <a:schemeClr val="bg1"/>
              </a:solidFill>
              <a:effectLst>
                <a:innerShdw blurRad="69850" dist="43180" dir="5400000">
                  <a:srgbClr val="000000">
                    <a:alpha val="65000"/>
                  </a:srgbClr>
                </a:innerShdw>
              </a:effectLst>
              <a:latin typeface="Times New Roman"/>
              <a:ea typeface="Calibri"/>
            </a:endParaRPr>
          </a:p>
          <a:p>
            <a:pPr algn="ctr"/>
            <a:endParaRPr lang="el-GR" sz="11200" b="1" dirty="0" smtClean="0">
              <a:ln w="1905"/>
              <a:solidFill>
                <a:schemeClr val="bg1"/>
              </a:solidFill>
              <a:effectLst>
                <a:innerShdw blurRad="69850" dist="43180" dir="5400000">
                  <a:srgbClr val="000000">
                    <a:alpha val="65000"/>
                  </a:srgbClr>
                </a:innerShdw>
              </a:effectLst>
              <a:latin typeface="Times New Roman"/>
              <a:ea typeface="Calibri"/>
            </a:endParaRPr>
          </a:p>
          <a:p>
            <a:pPr algn="ctr"/>
            <a:endParaRPr lang="el-GR" sz="8000" b="1" dirty="0" smtClean="0">
              <a:solidFill>
                <a:schemeClr val="bg1"/>
              </a:solidFill>
              <a:latin typeface="Times New Roman"/>
              <a:ea typeface="Calibri"/>
            </a:endParaRPr>
          </a:p>
          <a:p>
            <a:pPr lvl="0" algn="ctr"/>
            <a:endParaRPr lang="el-GR" sz="12800" b="1" dirty="0" smtClean="0">
              <a:ln w="1905"/>
              <a:solidFill>
                <a:srgbClr val="C00000"/>
              </a:solidFill>
              <a:effectLst>
                <a:innerShdw blurRad="69850" dist="43180" dir="5400000">
                  <a:srgbClr val="000000">
                    <a:alpha val="65000"/>
                  </a:srgbClr>
                </a:innerShdw>
              </a:effectLst>
              <a:latin typeface="Times New Roman"/>
              <a:ea typeface="Calibri"/>
            </a:endParaRPr>
          </a:p>
          <a:p>
            <a:pPr algn="ctr">
              <a:lnSpc>
                <a:spcPct val="115000"/>
              </a:lnSpc>
              <a:spcAft>
                <a:spcPts val="0"/>
              </a:spcAft>
            </a:pPr>
            <a:r>
              <a:rPr lang="el-GR" sz="17600" b="1" dirty="0" smtClean="0">
                <a:ln w="11430"/>
                <a:solidFill>
                  <a:schemeClr val="bg1"/>
                </a:solidFill>
                <a:effectLst>
                  <a:outerShdw blurRad="50800" dist="39000" dir="5460000" algn="tl">
                    <a:srgbClr val="000000">
                      <a:alpha val="38000"/>
                    </a:srgbClr>
                  </a:outerShdw>
                </a:effectLst>
                <a:latin typeface="Arial Narrow"/>
                <a:ea typeface="Times New Roman"/>
                <a:cs typeface="Arial"/>
              </a:rPr>
              <a:t> </a:t>
            </a:r>
            <a:endParaRPr lang="el-GR" sz="11200" b="1" dirty="0" smtClean="0">
              <a:ln w="11430"/>
              <a:solidFill>
                <a:schemeClr val="bg1"/>
              </a:solidFill>
              <a:effectLst>
                <a:outerShdw blurRad="50800" dist="39000" dir="5460000" algn="tl">
                  <a:srgbClr val="000000">
                    <a:alpha val="38000"/>
                  </a:srgbClr>
                </a:outerShdw>
              </a:effectLst>
              <a:latin typeface="Arial Narrow"/>
              <a:ea typeface="Calibri"/>
              <a:cs typeface="Calibri"/>
            </a:endParaRPr>
          </a:p>
          <a:p>
            <a:pPr algn="ctr">
              <a:lnSpc>
                <a:spcPct val="115000"/>
              </a:lnSpc>
              <a:spcAft>
                <a:spcPts val="0"/>
              </a:spcAft>
            </a:pPr>
            <a:endParaRPr lang="el-GR" sz="6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endParaRPr>
          </a:p>
          <a:p>
            <a:pPr algn="ctr">
              <a:lnSpc>
                <a:spcPct val="115000"/>
              </a:lnSpc>
              <a:spcAft>
                <a:spcPts val="0"/>
              </a:spcAft>
            </a:pPr>
            <a:endParaRPr lang="el-GR" sz="6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endParaRPr>
          </a:p>
          <a:p>
            <a:pPr algn="ctr">
              <a:lnSpc>
                <a:spcPct val="115000"/>
              </a:lnSpc>
              <a:spcAft>
                <a:spcPts val="0"/>
              </a:spcAft>
            </a:pPr>
            <a:r>
              <a:rPr lang="el-GR" sz="6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Calibri"/>
              </a:rPr>
              <a:t> </a:t>
            </a:r>
            <a:endParaRPr lang="el-GR" sz="6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endParaRPr>
          </a:p>
          <a:p>
            <a:pPr algn="ctr">
              <a:lnSpc>
                <a:spcPct val="115000"/>
              </a:lnSpc>
              <a:spcAft>
                <a:spcPts val="0"/>
              </a:spcAft>
            </a:pPr>
            <a:r>
              <a:rPr lang="el-GR"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Narrow"/>
                <a:ea typeface="Calibri"/>
                <a:cs typeface="Calibri"/>
              </a:rPr>
              <a:t> </a:t>
            </a:r>
            <a:r>
              <a:rPr lang="el-GR"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Narrow"/>
                <a:ea typeface="Times New Roman"/>
                <a:cs typeface="Arial"/>
              </a:rPr>
              <a:t> </a:t>
            </a:r>
            <a:endParaRPr lang="el-GR"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a:ea typeface="Times New Roman"/>
            </a:endParaRPr>
          </a:p>
          <a:p>
            <a:pPr marL="0" lvl="0" indent="0" algn="ctr" defTabSz="457200">
              <a:spcAft>
                <a:spcPts val="600"/>
              </a:spcAft>
              <a:buClr>
                <a:prstClr val="black">
                  <a:lumMod val="75000"/>
                  <a:lumOff val="25000"/>
                </a:prstClr>
              </a:buClr>
              <a:buSzTx/>
              <a:buNone/>
            </a:pPr>
            <a:r>
              <a:rPr lang="el-GR"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a:ea typeface="Times New Roman"/>
              </a:rPr>
              <a:t/>
            </a:r>
            <a:br>
              <a:rPr lang="el-GR"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a:ea typeface="Times New Roman"/>
              </a:rPr>
            </a:br>
            <a:endParaRPr lang="el-GR" sz="5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erdana"/>
            </a:endParaRPr>
          </a:p>
          <a:p>
            <a:pPr algn="ctr"/>
            <a:endParaRPr lang="el-G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96303477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59832" y="-27212"/>
            <a:ext cx="4554940" cy="6885212"/>
          </a:xfrm>
          <a:prstGeom prst="rect">
            <a:avLst/>
          </a:prstGeom>
          <a:ln>
            <a:noFill/>
          </a:ln>
          <a:effectLst>
            <a:softEdge rad="112500"/>
          </a:effectLst>
        </p:spPr>
      </p:pic>
      <p:sp>
        <p:nvSpPr>
          <p:cNvPr id="2" name="Θέση αριθμού διαφάνειας 1"/>
          <p:cNvSpPr>
            <a:spLocks noGrp="1"/>
          </p:cNvSpPr>
          <p:nvPr>
            <p:ph type="sldNum" sz="quarter" idx="12"/>
          </p:nvPr>
        </p:nvSpPr>
        <p:spPr/>
        <p:txBody>
          <a:bodyPr/>
          <a:lstStyle/>
          <a:p>
            <a:pPr>
              <a:defRPr/>
            </a:pPr>
            <a:fld id="{ADC59BF7-7D5A-4E8E-8631-77DB224BBD4B}" type="slidenum">
              <a:rPr lang="el-GR" smtClean="0">
                <a:solidFill>
                  <a:srgbClr val="000000"/>
                </a:solidFill>
              </a:rPr>
              <a:pPr>
                <a:defRPr/>
              </a:pPr>
              <a:t>10</a:t>
            </a:fld>
            <a:endParaRPr lang="el-GR">
              <a:solidFill>
                <a:srgbClr val="000000"/>
              </a:solidFill>
            </a:endParaRPr>
          </a:p>
        </p:txBody>
      </p:sp>
      <p:grpSp>
        <p:nvGrpSpPr>
          <p:cNvPr id="7" name="Ομάδα 6"/>
          <p:cNvGrpSpPr/>
          <p:nvPr/>
        </p:nvGrpSpPr>
        <p:grpSpPr>
          <a:xfrm>
            <a:off x="1" y="0"/>
            <a:ext cx="3419871" cy="6858001"/>
            <a:chOff x="1" y="0"/>
            <a:chExt cx="3419871" cy="6858001"/>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3376067"/>
              <a:ext cx="3356362" cy="348193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Εικόνα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0"/>
              <a:ext cx="3419871" cy="3376068"/>
            </a:xfrm>
            <a:prstGeom prst="rect">
              <a:avLst/>
            </a:prstGeom>
            <a:ln>
              <a:noFill/>
            </a:ln>
            <a:effectLst>
              <a:softEdge rad="112500"/>
            </a:effectLst>
          </p:spPr>
        </p:pic>
      </p:grpSp>
      <p:pic>
        <p:nvPicPr>
          <p:cNvPr id="4" name="Εικόνα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32241" y="-1"/>
            <a:ext cx="2411760" cy="3376067"/>
          </a:xfrm>
          <a:prstGeom prst="rect">
            <a:avLst/>
          </a:prstGeom>
          <a:ln>
            <a:noFill/>
          </a:ln>
          <a:effectLst>
            <a:softEdge rad="112500"/>
          </a:effectLst>
        </p:spPr>
      </p:pic>
      <p:pic>
        <p:nvPicPr>
          <p:cNvPr id="5" name="Εικόνα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32241" y="3391635"/>
            <a:ext cx="2411759" cy="3466365"/>
          </a:xfrm>
          <a:prstGeom prst="rect">
            <a:avLst/>
          </a:prstGeom>
          <a:ln>
            <a:noFill/>
          </a:ln>
          <a:effectLst>
            <a:softEdge rad="112500"/>
          </a:effectLst>
        </p:spPr>
      </p:pic>
      <p:sp>
        <p:nvSpPr>
          <p:cNvPr id="8" name="TextBox 7"/>
          <p:cNvSpPr txBox="1"/>
          <p:nvPr/>
        </p:nvSpPr>
        <p:spPr>
          <a:xfrm>
            <a:off x="3257602" y="99789"/>
            <a:ext cx="1763624" cy="1015663"/>
          </a:xfrm>
          <a:prstGeom prst="rect">
            <a:avLst/>
          </a:prstGeom>
          <a:noFill/>
        </p:spPr>
        <p:txBody>
          <a:bodyPr wrap="none" rtlCol="0">
            <a:spAutoFit/>
          </a:bodyPr>
          <a:lstStyle/>
          <a:p>
            <a:r>
              <a:rPr lang="el-GR" sz="6000" b="1" dirty="0" smtClean="0">
                <a:solidFill>
                  <a:prstClr val="white"/>
                </a:solidFill>
                <a:latin typeface="Arial Narrow" panose="020B0606020202030204" pitchFamily="34" charset="0"/>
              </a:rPr>
              <a:t>2010 </a:t>
            </a:r>
            <a:endParaRPr lang="el-GR" sz="6000" b="1" dirty="0">
              <a:solidFill>
                <a:prstClr val="white"/>
              </a:solidFill>
              <a:latin typeface="Arial Narrow" panose="020B0606020202030204" pitchFamily="34" charset="0"/>
            </a:endParaRPr>
          </a:p>
        </p:txBody>
      </p:sp>
      <p:sp>
        <p:nvSpPr>
          <p:cNvPr id="9" name="TextBox 8"/>
          <p:cNvSpPr txBox="1"/>
          <p:nvPr/>
        </p:nvSpPr>
        <p:spPr>
          <a:xfrm>
            <a:off x="3419872" y="1052736"/>
            <a:ext cx="3708066" cy="523220"/>
          </a:xfrm>
          <a:prstGeom prst="rect">
            <a:avLst/>
          </a:prstGeom>
          <a:noFill/>
        </p:spPr>
        <p:txBody>
          <a:bodyPr wrap="none" rtlCol="0">
            <a:spAutoFit/>
          </a:bodyPr>
          <a:lstStyle/>
          <a:p>
            <a:r>
              <a:rPr lang="el-GR" sz="2800" b="1" dirty="0" smtClean="0">
                <a:solidFill>
                  <a:prstClr val="white"/>
                </a:solidFill>
                <a:latin typeface="Arial Narrow" panose="020B0606020202030204" pitchFamily="34" charset="0"/>
              </a:rPr>
              <a:t>μια επετειακή εκδήλωση </a:t>
            </a:r>
            <a:endParaRPr lang="el-GR" sz="2800" b="1" dirty="0">
              <a:solidFill>
                <a:prstClr val="white"/>
              </a:solidFill>
              <a:latin typeface="Arial Narrow" panose="020B0606020202030204" pitchFamily="34" charset="0"/>
            </a:endParaRPr>
          </a:p>
        </p:txBody>
      </p:sp>
    </p:spTree>
    <p:extLst>
      <p:ext uri="{BB962C8B-B14F-4D97-AF65-F5344CB8AC3E}">
        <p14:creationId xmlns:p14="http://schemas.microsoft.com/office/powerpoint/2010/main" val="3978134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ADC59BF7-7D5A-4E8E-8631-77DB224BBD4B}" type="slidenum">
              <a:rPr lang="el-GR" smtClean="0">
                <a:solidFill>
                  <a:srgbClr val="000000"/>
                </a:solidFill>
              </a:rPr>
              <a:pPr>
                <a:defRPr/>
              </a:pPr>
              <a:t>11</a:t>
            </a:fld>
            <a:endParaRPr lang="el-GR">
              <a:solidFill>
                <a:srgbClr val="000000"/>
              </a:solidFill>
            </a:endParaRPr>
          </a:p>
        </p:txBody>
      </p:sp>
      <p:grpSp>
        <p:nvGrpSpPr>
          <p:cNvPr id="18" name="Ομάδα 17"/>
          <p:cNvGrpSpPr/>
          <p:nvPr/>
        </p:nvGrpSpPr>
        <p:grpSpPr>
          <a:xfrm>
            <a:off x="399250" y="168704"/>
            <a:ext cx="8556987" cy="6689296"/>
            <a:chOff x="395536" y="169854"/>
            <a:chExt cx="8556987" cy="6689296"/>
          </a:xfrm>
        </p:grpSpPr>
        <p:pic>
          <p:nvPicPr>
            <p:cNvPr id="3" name="Εικόνα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6327" y="1556792"/>
              <a:ext cx="2266953" cy="1505005"/>
            </a:xfrm>
            <a:prstGeom prst="rect">
              <a:avLst/>
            </a:prstGeom>
            <a:ln>
              <a:noFill/>
            </a:ln>
            <a:effectLst>
              <a:softEdge rad="112500"/>
            </a:effectLst>
          </p:spPr>
        </p:pic>
        <p:pic>
          <p:nvPicPr>
            <p:cNvPr id="4" name="Εικόνα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9250" y="3212976"/>
              <a:ext cx="2267744" cy="1505530"/>
            </a:xfrm>
            <a:prstGeom prst="rect">
              <a:avLst/>
            </a:prstGeom>
            <a:ln>
              <a:noFill/>
            </a:ln>
            <a:effectLst>
              <a:softEdge rad="112500"/>
            </a:effectLst>
          </p:spPr>
        </p:pic>
        <p:pic>
          <p:nvPicPr>
            <p:cNvPr id="5" name="Εικόνα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5536" y="169855"/>
              <a:ext cx="2267744" cy="1275606"/>
            </a:xfrm>
            <a:prstGeom prst="rect">
              <a:avLst/>
            </a:prstGeom>
            <a:ln>
              <a:noFill/>
            </a:ln>
            <a:effectLst>
              <a:softEdge rad="112500"/>
            </a:effectLst>
          </p:spPr>
        </p:pic>
        <p:pic>
          <p:nvPicPr>
            <p:cNvPr id="7" name="Εικόνα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5536" y="4869161"/>
              <a:ext cx="2271457" cy="1682036"/>
            </a:xfrm>
            <a:prstGeom prst="rect">
              <a:avLst/>
            </a:prstGeom>
            <a:ln>
              <a:noFill/>
            </a:ln>
            <a:effectLst>
              <a:softEdge rad="112500"/>
            </a:effectLst>
          </p:spPr>
        </p:pic>
        <p:pic>
          <p:nvPicPr>
            <p:cNvPr id="10" name="Εικόνα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12161" y="2492895"/>
              <a:ext cx="2940362" cy="2559631"/>
            </a:xfrm>
            <a:prstGeom prst="rect">
              <a:avLst/>
            </a:prstGeom>
            <a:ln>
              <a:noFill/>
            </a:ln>
            <a:effectLst>
              <a:softEdge rad="112500"/>
            </a:effectLst>
          </p:spPr>
        </p:pic>
        <p:pic>
          <p:nvPicPr>
            <p:cNvPr id="11" name="Εικόνα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12160" y="169855"/>
              <a:ext cx="2933380" cy="2299867"/>
            </a:xfrm>
            <a:prstGeom prst="rect">
              <a:avLst/>
            </a:prstGeom>
            <a:ln>
              <a:noFill/>
            </a:ln>
            <a:effectLst>
              <a:softEdge rad="112500"/>
            </a:effectLst>
          </p:spPr>
        </p:pic>
        <p:pic>
          <p:nvPicPr>
            <p:cNvPr id="12" name="Εικόνα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50076" y="169855"/>
              <a:ext cx="1338310" cy="1275605"/>
            </a:xfrm>
            <a:prstGeom prst="rect">
              <a:avLst/>
            </a:prstGeom>
            <a:ln>
              <a:noFill/>
            </a:ln>
            <a:effectLst>
              <a:softEdge rad="112500"/>
            </a:effectLst>
          </p:spPr>
        </p:pic>
        <p:pic>
          <p:nvPicPr>
            <p:cNvPr id="13" name="Εικόνα 1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771800" y="169854"/>
              <a:ext cx="1728192" cy="2601997"/>
            </a:xfrm>
            <a:prstGeom prst="rect">
              <a:avLst/>
            </a:prstGeom>
            <a:ln>
              <a:noFill/>
            </a:ln>
            <a:effectLst>
              <a:softEdge rad="112500"/>
            </a:effectLst>
          </p:spPr>
        </p:pic>
        <p:pic>
          <p:nvPicPr>
            <p:cNvPr id="14" name="Εικόνα 1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550076" y="1541809"/>
              <a:ext cx="1338309" cy="952542"/>
            </a:xfrm>
            <a:prstGeom prst="rect">
              <a:avLst/>
            </a:prstGeom>
            <a:ln>
              <a:noFill/>
            </a:ln>
            <a:effectLst>
              <a:softEdge rad="112500"/>
            </a:effectLst>
          </p:spPr>
        </p:pic>
        <p:pic>
          <p:nvPicPr>
            <p:cNvPr id="15" name="Εικόνα 1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771800" y="2850477"/>
              <a:ext cx="2836354" cy="1883847"/>
            </a:xfrm>
            <a:prstGeom prst="rect">
              <a:avLst/>
            </a:prstGeom>
            <a:ln>
              <a:noFill/>
            </a:ln>
            <a:effectLst>
              <a:softEdge rad="112500"/>
            </a:effectLst>
          </p:spPr>
        </p:pic>
        <p:pic>
          <p:nvPicPr>
            <p:cNvPr id="16" name="Εικόνα 1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012161" y="5157192"/>
              <a:ext cx="2276747" cy="1512168"/>
            </a:xfrm>
            <a:prstGeom prst="rect">
              <a:avLst/>
            </a:prstGeom>
            <a:ln>
              <a:noFill/>
            </a:ln>
            <a:effectLst>
              <a:softEdge rad="112500"/>
            </a:effectLst>
          </p:spPr>
        </p:pic>
        <p:pic>
          <p:nvPicPr>
            <p:cNvPr id="17" name="Εικόνα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800183" y="4869161"/>
              <a:ext cx="2419048" cy="1989989"/>
            </a:xfrm>
            <a:prstGeom prst="rect">
              <a:avLst/>
            </a:prstGeom>
            <a:ln>
              <a:noFill/>
            </a:ln>
            <a:effectLst>
              <a:softEdge rad="112500"/>
            </a:effectLst>
          </p:spPr>
        </p:pic>
      </p:grpSp>
      <p:sp>
        <p:nvSpPr>
          <p:cNvPr id="6" name="Ορθογώνιο 5"/>
          <p:cNvSpPr/>
          <p:nvPr/>
        </p:nvSpPr>
        <p:spPr>
          <a:xfrm>
            <a:off x="7360357" y="2308144"/>
            <a:ext cx="1588897" cy="1015663"/>
          </a:xfrm>
          <a:prstGeom prst="rect">
            <a:avLst/>
          </a:prstGeom>
        </p:spPr>
        <p:txBody>
          <a:bodyPr wrap="none">
            <a:spAutoFit/>
          </a:bodyPr>
          <a:lstStyle/>
          <a:p>
            <a:pPr>
              <a:defRPr/>
            </a:pPr>
            <a:r>
              <a:rPr lang="el-GR" sz="6000" b="1" kern="0" dirty="0" smtClean="0">
                <a:solidFill>
                  <a:prstClr val="white"/>
                </a:solidFill>
                <a:latin typeface="Arial Narrow" panose="020B0606020202030204" pitchFamily="34" charset="0"/>
              </a:rPr>
              <a:t>2010</a:t>
            </a:r>
            <a:endParaRPr lang="el-GR" kern="0" dirty="0" smtClean="0">
              <a:solidFill>
                <a:sysClr val="windowText" lastClr="000000"/>
              </a:solidFill>
            </a:endParaRPr>
          </a:p>
        </p:txBody>
      </p:sp>
      <p:sp>
        <p:nvSpPr>
          <p:cNvPr id="8" name="Ορθογώνιο 7"/>
          <p:cNvSpPr/>
          <p:nvPr/>
        </p:nvSpPr>
        <p:spPr>
          <a:xfrm>
            <a:off x="5412184" y="4859222"/>
            <a:ext cx="3708066" cy="523220"/>
          </a:xfrm>
          <a:prstGeom prst="rect">
            <a:avLst/>
          </a:prstGeom>
        </p:spPr>
        <p:txBody>
          <a:bodyPr wrap="none">
            <a:spAutoFit/>
          </a:bodyPr>
          <a:lstStyle/>
          <a:p>
            <a:r>
              <a:rPr lang="el-GR" sz="2800" b="1" dirty="0">
                <a:solidFill>
                  <a:srgbClr val="000000"/>
                </a:solidFill>
                <a:latin typeface="Arial Narrow" panose="020B0606020202030204" pitchFamily="34" charset="0"/>
              </a:rPr>
              <a:t>μια επετειακή εκδήλωση </a:t>
            </a:r>
          </a:p>
        </p:txBody>
      </p:sp>
    </p:spTree>
    <p:extLst>
      <p:ext uri="{BB962C8B-B14F-4D97-AF65-F5344CB8AC3E}">
        <p14:creationId xmlns:p14="http://schemas.microsoft.com/office/powerpoint/2010/main" val="135785172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9419867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p:cNvSpPr>
            <a:spLocks noGrp="1"/>
          </p:cNvSpPr>
          <p:nvPr>
            <p:ph type="body" idx="1"/>
          </p:nvPr>
        </p:nvSpPr>
        <p:spPr>
          <a:xfrm>
            <a:off x="5246798" y="1916832"/>
            <a:ext cx="3816424" cy="1418332"/>
          </a:xfrm>
        </p:spPr>
        <p:txBody>
          <a:bodyPr rtlCol="0">
            <a:noAutofit/>
          </a:bodyPr>
          <a:lstStyle/>
          <a:p>
            <a:pPr algn="l" eaLnBrk="1" fontAlgn="auto" hangingPunct="1">
              <a:spcAft>
                <a:spcPts val="0"/>
              </a:spcAft>
              <a:defRPr/>
            </a:pPr>
            <a:endParaRPr lang="el-GR"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Narrow" pitchFamily="34" charset="0"/>
            </a:endParaRPr>
          </a:p>
          <a:p>
            <a:pPr algn="l" eaLnBrk="1" fontAlgn="auto" hangingPunct="1">
              <a:spcAft>
                <a:spcPts val="0"/>
              </a:spcAft>
              <a:defRPr/>
            </a:pPr>
            <a:endParaRPr lang="el-GR"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Narrow" pitchFamily="34" charset="0"/>
            </a:endParaRPr>
          </a:p>
          <a:p>
            <a:pPr algn="l" eaLnBrk="1" fontAlgn="auto" hangingPunct="1">
              <a:spcAft>
                <a:spcPts val="0"/>
              </a:spcAft>
              <a:defRPr/>
            </a:pPr>
            <a:endParaRPr lang="el-GR"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Narrow" pitchFamily="34" charset="0"/>
            </a:endParaRPr>
          </a:p>
          <a:p>
            <a:pPr algn="l" eaLnBrk="1" fontAlgn="auto" hangingPunct="1">
              <a:spcAft>
                <a:spcPts val="0"/>
              </a:spcAft>
              <a:defRPr/>
            </a:pPr>
            <a:endParaRPr lang="el-GR"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Narrow" pitchFamily="34" charset="0"/>
            </a:endParaRPr>
          </a:p>
          <a:p>
            <a:pPr algn="l" eaLnBrk="1" fontAlgn="auto" hangingPunct="1">
              <a:spcAft>
                <a:spcPts val="0"/>
              </a:spcAft>
              <a:defRPr/>
            </a:pPr>
            <a:r>
              <a:rPr lang="el-GR"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Narrow" pitchFamily="34" charset="0"/>
              </a:rPr>
              <a:t>Πρόκληση &amp; Απάντηση</a:t>
            </a:r>
          </a:p>
          <a:p>
            <a:pPr algn="l" eaLnBrk="1" fontAlgn="auto" hangingPunct="1">
              <a:spcAft>
                <a:spcPts val="0"/>
              </a:spcAft>
              <a:defRPr/>
            </a:pPr>
            <a:r>
              <a:rPr lang="el-GR"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Narrow" pitchFamily="34" charset="0"/>
              </a:rPr>
              <a:t>  </a:t>
            </a:r>
            <a:endParaRPr lang="el-GR" sz="3600" b="1" dirty="0" smtClean="0">
              <a:solidFill>
                <a:schemeClr val="tx1"/>
              </a:solidFill>
              <a:effectLst>
                <a:outerShdw blurRad="38100" dist="38100" dir="2700000" algn="tl">
                  <a:srgbClr val="000000">
                    <a:alpha val="43137"/>
                  </a:srgbClr>
                </a:outerShdw>
              </a:effectLst>
              <a:latin typeface="Arial Narrow" pitchFamily="34" charset="0"/>
            </a:endParaRPr>
          </a:p>
          <a:p>
            <a:pPr marL="285750" indent="-285750" algn="l" eaLnBrk="1" fontAlgn="auto" hangingPunct="1">
              <a:spcAft>
                <a:spcPts val="0"/>
              </a:spcAft>
              <a:buFont typeface="Wingdings" pitchFamily="2" charset="2"/>
              <a:buChar char="ü"/>
              <a:defRPr/>
            </a:pPr>
            <a:r>
              <a:rPr lang="el-GR" sz="1600" b="1" dirty="0" smtClean="0">
                <a:solidFill>
                  <a:schemeClr val="tx1"/>
                </a:solidFill>
                <a:effectLst>
                  <a:outerShdw blurRad="38100" dist="38100" dir="2700000" algn="tl">
                    <a:srgbClr val="000000">
                      <a:alpha val="43137"/>
                    </a:srgbClr>
                  </a:outerShdw>
                </a:effectLst>
                <a:latin typeface="Arial Narrow" pitchFamily="34" charset="0"/>
              </a:rPr>
              <a:t>στην εντεινόμενη ενεργειακή κρίση</a:t>
            </a:r>
          </a:p>
          <a:p>
            <a:pPr algn="l" eaLnBrk="1" fontAlgn="auto" hangingPunct="1">
              <a:spcAft>
                <a:spcPts val="0"/>
              </a:spcAft>
              <a:defRPr/>
            </a:pPr>
            <a:r>
              <a:rPr lang="el-GR" sz="1400" dirty="0" smtClean="0">
                <a:solidFill>
                  <a:schemeClr val="tx1"/>
                </a:solidFill>
                <a:latin typeface="Arial Narrow" pitchFamily="34" charset="0"/>
              </a:rPr>
              <a:t>Αύξηση τιμής πετρελαίου</a:t>
            </a:r>
          </a:p>
          <a:p>
            <a:pPr algn="l" eaLnBrk="1" fontAlgn="auto" hangingPunct="1">
              <a:spcAft>
                <a:spcPts val="0"/>
              </a:spcAft>
              <a:defRPr/>
            </a:pPr>
            <a:r>
              <a:rPr lang="el-GR" sz="1400" dirty="0" smtClean="0">
                <a:solidFill>
                  <a:schemeClr val="tx1"/>
                </a:solidFill>
                <a:latin typeface="Arial Narrow" pitchFamily="34" charset="0"/>
              </a:rPr>
              <a:t>Οικονομική και πολιτική εξάρτηση</a:t>
            </a:r>
          </a:p>
          <a:p>
            <a:pPr marL="285750" indent="-285750" algn="l" eaLnBrk="1" fontAlgn="auto" hangingPunct="1">
              <a:spcAft>
                <a:spcPts val="0"/>
              </a:spcAft>
              <a:buFont typeface="Wingdings" pitchFamily="2" charset="2"/>
              <a:buChar char="ü"/>
              <a:defRPr/>
            </a:pPr>
            <a:r>
              <a:rPr lang="el-GR" sz="1600" b="1" dirty="0">
                <a:solidFill>
                  <a:schemeClr val="tx1"/>
                </a:solidFill>
                <a:effectLst>
                  <a:outerShdw blurRad="38100" dist="38100" dir="2700000" algn="tl">
                    <a:srgbClr val="000000">
                      <a:alpha val="43137"/>
                    </a:srgbClr>
                  </a:outerShdw>
                </a:effectLst>
                <a:latin typeface="Arial Narrow" pitchFamily="34" charset="0"/>
              </a:rPr>
              <a:t>σ</a:t>
            </a:r>
            <a:r>
              <a:rPr lang="el-GR" sz="1600" b="1" dirty="0" smtClean="0">
                <a:solidFill>
                  <a:schemeClr val="tx1"/>
                </a:solidFill>
                <a:effectLst>
                  <a:outerShdw blurRad="38100" dist="38100" dir="2700000" algn="tl">
                    <a:srgbClr val="000000">
                      <a:alpha val="43137"/>
                    </a:srgbClr>
                  </a:outerShdw>
                </a:effectLst>
                <a:latin typeface="Arial Narrow" pitchFamily="34" charset="0"/>
              </a:rPr>
              <a:t>την οικονομική, περιβαλλοντική κρίση </a:t>
            </a:r>
          </a:p>
          <a:p>
            <a:pPr algn="l" eaLnBrk="1" fontAlgn="auto" hangingPunct="1">
              <a:spcAft>
                <a:spcPts val="0"/>
              </a:spcAft>
              <a:defRPr/>
            </a:pPr>
            <a:r>
              <a:rPr lang="el-GR" sz="1400" dirty="0" smtClean="0">
                <a:solidFill>
                  <a:schemeClr val="tx1"/>
                </a:solidFill>
                <a:latin typeface="Arial Narrow" pitchFamily="34" charset="0"/>
              </a:rPr>
              <a:t>Καταπολέμησης </a:t>
            </a:r>
            <a:r>
              <a:rPr lang="el-GR" sz="1400" dirty="0">
                <a:solidFill>
                  <a:schemeClr val="tx1"/>
                </a:solidFill>
                <a:latin typeface="Arial Narrow" pitchFamily="34" charset="0"/>
              </a:rPr>
              <a:t>της κλιματικής </a:t>
            </a:r>
            <a:r>
              <a:rPr lang="el-GR" sz="1400" dirty="0" smtClean="0">
                <a:solidFill>
                  <a:schemeClr val="tx1"/>
                </a:solidFill>
                <a:latin typeface="Arial Narrow" pitchFamily="34" charset="0"/>
              </a:rPr>
              <a:t>αλλαγής</a:t>
            </a:r>
          </a:p>
          <a:p>
            <a:pPr algn="l" eaLnBrk="1" fontAlgn="auto" hangingPunct="1">
              <a:spcAft>
                <a:spcPts val="0"/>
              </a:spcAft>
              <a:defRPr/>
            </a:pPr>
            <a:r>
              <a:rPr lang="el-GR" sz="1400" dirty="0" smtClean="0">
                <a:solidFill>
                  <a:schemeClr val="tx1"/>
                </a:solidFill>
                <a:latin typeface="Arial Narrow" pitchFamily="34" charset="0"/>
              </a:rPr>
              <a:t>Προστασία </a:t>
            </a:r>
            <a:r>
              <a:rPr lang="el-GR" sz="1400" dirty="0">
                <a:solidFill>
                  <a:schemeClr val="tx1"/>
                </a:solidFill>
                <a:latin typeface="Arial Narrow" pitchFamily="34" charset="0"/>
              </a:rPr>
              <a:t>περιβάλλοντος</a:t>
            </a:r>
          </a:p>
          <a:p>
            <a:pPr algn="l" eaLnBrk="1" fontAlgn="auto" hangingPunct="1">
              <a:spcAft>
                <a:spcPts val="0"/>
              </a:spcAft>
              <a:defRPr/>
            </a:pPr>
            <a:r>
              <a:rPr lang="el-GR" sz="1400" dirty="0">
                <a:solidFill>
                  <a:schemeClr val="tx1"/>
                </a:solidFill>
                <a:latin typeface="Arial Narrow" pitchFamily="34" charset="0"/>
              </a:rPr>
              <a:t>Ποιότητα ζωής</a:t>
            </a:r>
            <a:endParaRPr lang="el-GR" sz="1050" dirty="0">
              <a:solidFill>
                <a:schemeClr val="tx1"/>
              </a:solidFill>
              <a:latin typeface="Arial Narrow" pitchFamily="34" charset="0"/>
            </a:endParaRPr>
          </a:p>
          <a:p>
            <a:pPr marL="285750" indent="-285750" algn="l" eaLnBrk="1" fontAlgn="auto" hangingPunct="1">
              <a:spcAft>
                <a:spcPts val="0"/>
              </a:spcAft>
              <a:buFont typeface="Wingdings" pitchFamily="2" charset="2"/>
              <a:buChar char="ü"/>
              <a:defRPr/>
            </a:pPr>
            <a:r>
              <a:rPr lang="el-GR" sz="1600" b="1" dirty="0">
                <a:solidFill>
                  <a:schemeClr val="tx1"/>
                </a:solidFill>
                <a:effectLst>
                  <a:outerShdw blurRad="38100" dist="38100" dir="2700000" algn="tl">
                    <a:srgbClr val="000000">
                      <a:alpha val="43137"/>
                    </a:srgbClr>
                  </a:outerShdw>
                </a:effectLst>
                <a:latin typeface="Arial Narrow" pitchFamily="34" charset="0"/>
              </a:rPr>
              <a:t>σ</a:t>
            </a:r>
            <a:r>
              <a:rPr lang="el-GR" sz="1600" b="1" dirty="0" smtClean="0">
                <a:solidFill>
                  <a:schemeClr val="tx1"/>
                </a:solidFill>
                <a:effectLst>
                  <a:outerShdw blurRad="38100" dist="38100" dir="2700000" algn="tl">
                    <a:srgbClr val="000000">
                      <a:alpha val="43137"/>
                    </a:srgbClr>
                  </a:outerShdw>
                </a:effectLst>
                <a:latin typeface="Arial Narrow" pitchFamily="34" charset="0"/>
              </a:rPr>
              <a:t>την ανταγωνιστικότητα </a:t>
            </a:r>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64959" y="2924944"/>
            <a:ext cx="3909826"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323528" y="124172"/>
            <a:ext cx="3456384" cy="6426375"/>
          </a:xfrm>
          <a:prstGeom prst="rect">
            <a:avLst/>
          </a:prstGeom>
        </p:spPr>
        <p:txBody>
          <a:bodyPr wrap="square">
            <a:spAutoFit/>
          </a:bodyPr>
          <a:lstStyle/>
          <a:p>
            <a:pPr>
              <a:spcBef>
                <a:spcPct val="20000"/>
              </a:spcBef>
              <a:defRPr/>
            </a:pPr>
            <a:r>
              <a:rPr lang="el-GR" b="1" dirty="0">
                <a:ln w="10541" cmpd="sng">
                  <a:solidFill>
                    <a:srgbClr val="A51009">
                      <a:shade val="88000"/>
                      <a:satMod val="110000"/>
                    </a:srgbClr>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rPr>
              <a:t>Εξοικονόμηση </a:t>
            </a:r>
            <a:r>
              <a:rPr lang="el-GR" b="1" dirty="0" smtClean="0">
                <a:ln w="10541" cmpd="sng">
                  <a:solidFill>
                    <a:srgbClr val="A51009">
                      <a:shade val="88000"/>
                      <a:satMod val="110000"/>
                    </a:srgbClr>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rPr>
              <a:t>ενέργειας στα κτίρια</a:t>
            </a:r>
          </a:p>
          <a:p>
            <a:pPr>
              <a:spcBef>
                <a:spcPct val="20000"/>
              </a:spcBef>
              <a:defRPr/>
            </a:pPr>
            <a:endParaRPr lang="el-GR" b="1" dirty="0">
              <a:ln w="10541" cmpd="sng">
                <a:solidFill>
                  <a:srgbClr val="A51009">
                    <a:shade val="88000"/>
                    <a:satMod val="110000"/>
                  </a:srgbClr>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endParaRPr>
          </a:p>
          <a:p>
            <a:pPr>
              <a:lnSpc>
                <a:spcPct val="115000"/>
              </a:lnSpc>
              <a:spcAft>
                <a:spcPts val="1000"/>
              </a:spcAft>
            </a:pPr>
            <a:r>
              <a:rPr lang="el-GR" sz="1200" dirty="0" smtClean="0">
                <a:solidFill>
                  <a:srgbClr val="000000"/>
                </a:solidFill>
                <a:effectLst>
                  <a:outerShdw blurRad="38100" dist="38100" dir="2700000" algn="tl">
                    <a:srgbClr val="000000">
                      <a:alpha val="43137"/>
                    </a:srgbClr>
                  </a:outerShdw>
                </a:effectLst>
                <a:latin typeface="Arial Narrow" pitchFamily="34" charset="0"/>
                <a:ea typeface="Times New Roman"/>
                <a:cs typeface="Times New Roman"/>
              </a:rPr>
              <a:t>Δεκαετίες κακοδιαχείρισης και σπατάλης ενέργειας εξαιτίας έλλειψης γνώσης, αδιαφορίας… έλλειψη στοιχειώδους σχεδιασμού με αδικαιολόγητες καθυστερήσεις και παλινωδίες </a:t>
            </a:r>
          </a:p>
          <a:p>
            <a:pPr>
              <a:lnSpc>
                <a:spcPct val="115000"/>
              </a:lnSpc>
              <a:spcAft>
                <a:spcPts val="1000"/>
              </a:spcAft>
            </a:pPr>
            <a:r>
              <a:rPr lang="el-GR" sz="1600" b="1" dirty="0">
                <a:ln w="10541" cmpd="sng">
                  <a:solidFill>
                    <a:srgbClr val="A51009">
                      <a:shade val="88000"/>
                      <a:satMod val="110000"/>
                    </a:srgbClr>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rPr>
              <a:t>1980: </a:t>
            </a:r>
            <a:r>
              <a:rPr lang="el-GR" sz="1400" dirty="0">
                <a:solidFill>
                  <a:srgbClr val="000000"/>
                </a:solidFill>
                <a:effectLst>
                  <a:outerShdw blurRad="38100" dist="38100" dir="2700000" algn="tl">
                    <a:srgbClr val="000000">
                      <a:alpha val="43137"/>
                    </a:srgbClr>
                  </a:outerShdw>
                </a:effectLst>
                <a:latin typeface="Arial Narrow" pitchFamily="34" charset="0"/>
                <a:ea typeface="Times New Roman"/>
                <a:cs typeface="Times New Roman"/>
              </a:rPr>
              <a:t>Πρώτος Κανονισμός Θερμομόνωσης</a:t>
            </a:r>
          </a:p>
          <a:p>
            <a:pPr>
              <a:lnSpc>
                <a:spcPct val="115000"/>
              </a:lnSpc>
              <a:spcAft>
                <a:spcPts val="1000"/>
              </a:spcAft>
            </a:pPr>
            <a:r>
              <a:rPr lang="el-GR" sz="1600" b="1" dirty="0" smtClean="0">
                <a:ln w="10541" cmpd="sng">
                  <a:solidFill>
                    <a:srgbClr val="A51009">
                      <a:shade val="88000"/>
                      <a:satMod val="110000"/>
                    </a:srgbClr>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rPr>
              <a:t>1986</a:t>
            </a:r>
            <a:r>
              <a:rPr lang="el-GR" sz="1600" b="1" dirty="0">
                <a:ln w="10541" cmpd="sng">
                  <a:solidFill>
                    <a:srgbClr val="A51009">
                      <a:shade val="88000"/>
                      <a:satMod val="110000"/>
                    </a:srgbClr>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rPr>
              <a:t>: </a:t>
            </a:r>
            <a:r>
              <a:rPr lang="el-GR" sz="1200" dirty="0" smtClean="0">
                <a:solidFill>
                  <a:srgbClr val="000000"/>
                </a:solidFill>
                <a:effectLst>
                  <a:outerShdw blurRad="38100" dist="38100" dir="2700000" algn="tl">
                    <a:srgbClr val="000000">
                      <a:alpha val="43137"/>
                    </a:srgbClr>
                  </a:outerShdw>
                </a:effectLst>
                <a:latin typeface="Arial Narrow" pitchFamily="34" charset="0"/>
                <a:ea typeface="Times New Roman"/>
                <a:cs typeface="Times New Roman"/>
              </a:rPr>
              <a:t>Η πρώτη διάταξη για εξοικονόμηση ενέργειας στα κτίρια και βιοκλιματική αρχιτεκτονική </a:t>
            </a:r>
          </a:p>
          <a:p>
            <a:pPr>
              <a:lnSpc>
                <a:spcPct val="115000"/>
              </a:lnSpc>
              <a:spcAft>
                <a:spcPts val="1000"/>
              </a:spcAft>
            </a:pPr>
            <a:r>
              <a:rPr lang="el-GR" sz="1600" b="1" dirty="0" smtClean="0">
                <a:ln w="10541" cmpd="sng">
                  <a:solidFill>
                    <a:srgbClr val="A51009">
                      <a:shade val="88000"/>
                      <a:satMod val="110000"/>
                    </a:srgbClr>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rPr>
              <a:t>1993</a:t>
            </a:r>
            <a:r>
              <a:rPr lang="el-GR" sz="1600" b="1" dirty="0">
                <a:ln w="10541" cmpd="sng">
                  <a:solidFill>
                    <a:srgbClr val="A51009">
                      <a:shade val="88000"/>
                      <a:satMod val="110000"/>
                    </a:srgbClr>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rPr>
              <a:t>: </a:t>
            </a:r>
            <a:r>
              <a:rPr lang="el-GR" sz="1600" dirty="0">
                <a:solidFill>
                  <a:srgbClr val="000000"/>
                </a:solidFill>
                <a:effectLst>
                  <a:outerShdw blurRad="38100" dist="38100" dir="2700000" algn="tl">
                    <a:srgbClr val="000000">
                      <a:alpha val="43137"/>
                    </a:srgbClr>
                  </a:outerShdw>
                </a:effectLst>
                <a:latin typeface="Arial Narrow" pitchFamily="34" charset="0"/>
                <a:ea typeface="Times New Roman"/>
                <a:cs typeface="Times New Roman"/>
              </a:rPr>
              <a:t>Π</a:t>
            </a:r>
            <a:r>
              <a:rPr lang="el-GR" sz="1200" dirty="0" smtClean="0">
                <a:solidFill>
                  <a:srgbClr val="000000"/>
                </a:solidFill>
                <a:effectLst>
                  <a:outerShdw blurRad="38100" dist="38100" dir="2700000" algn="tl">
                    <a:srgbClr val="000000">
                      <a:alpha val="43137"/>
                    </a:srgbClr>
                  </a:outerShdw>
                </a:effectLst>
                <a:latin typeface="Arial Narrow" pitchFamily="34" charset="0"/>
                <a:ea typeface="Times New Roman"/>
                <a:cs typeface="Times New Roman"/>
              </a:rPr>
              <a:t>ρώτη κοινοτική οδηγία για την </a:t>
            </a:r>
            <a:r>
              <a:rPr lang="el-GR" sz="1200" dirty="0">
                <a:solidFill>
                  <a:srgbClr val="000000"/>
                </a:solidFill>
                <a:effectLst>
                  <a:outerShdw blurRad="38100" dist="38100" dir="2700000" algn="tl">
                    <a:srgbClr val="000000">
                      <a:alpha val="43137"/>
                    </a:srgbClr>
                  </a:outerShdw>
                </a:effectLst>
                <a:latin typeface="Arial Narrow" pitchFamily="34" charset="0"/>
                <a:ea typeface="Times New Roman"/>
                <a:cs typeface="Times New Roman"/>
              </a:rPr>
              <a:t>εξοικονόμηση </a:t>
            </a:r>
            <a:r>
              <a:rPr lang="el-GR" sz="1200" dirty="0" smtClean="0">
                <a:solidFill>
                  <a:srgbClr val="000000"/>
                </a:solidFill>
                <a:effectLst>
                  <a:outerShdw blurRad="38100" dist="38100" dir="2700000" algn="tl">
                    <a:srgbClr val="000000">
                      <a:alpha val="43137"/>
                    </a:srgbClr>
                  </a:outerShdw>
                </a:effectLst>
                <a:latin typeface="Arial Narrow" pitchFamily="34" charset="0"/>
                <a:ea typeface="Times New Roman"/>
                <a:cs typeface="Times New Roman"/>
              </a:rPr>
              <a:t>ενέργειας. Η αναφορά </a:t>
            </a:r>
            <a:r>
              <a:rPr lang="el-GR" sz="1200" dirty="0">
                <a:solidFill>
                  <a:srgbClr val="000000"/>
                </a:solidFill>
                <a:effectLst>
                  <a:outerShdw blurRad="38100" dist="38100" dir="2700000" algn="tl">
                    <a:srgbClr val="000000">
                      <a:alpha val="43137"/>
                    </a:srgbClr>
                  </a:outerShdw>
                </a:effectLst>
                <a:latin typeface="Arial Narrow" pitchFamily="34" charset="0"/>
                <a:ea typeface="Times New Roman"/>
                <a:cs typeface="Times New Roman"/>
              </a:rPr>
              <a:t>σε έναν ορθολογικό τρόπο λειτουργίας φαντάζει όχι απλά δύσκολη, αλλά σχεδόν ακατόρθωτη.</a:t>
            </a:r>
            <a:endParaRPr lang="el-GR" dirty="0">
              <a:solidFill>
                <a:prstClr val="black"/>
              </a:solidFill>
              <a:effectLst>
                <a:outerShdw blurRad="38100" dist="38100" dir="2700000" algn="tl">
                  <a:srgbClr val="000000">
                    <a:alpha val="43137"/>
                  </a:srgbClr>
                </a:outerShdw>
              </a:effectLst>
              <a:latin typeface="Arial Narrow" pitchFamily="34" charset="0"/>
              <a:ea typeface="Calibri"/>
              <a:cs typeface="Times New Roman"/>
            </a:endParaRPr>
          </a:p>
          <a:p>
            <a:pPr>
              <a:lnSpc>
                <a:spcPct val="115000"/>
              </a:lnSpc>
              <a:spcAft>
                <a:spcPts val="1000"/>
              </a:spcAft>
            </a:pPr>
            <a:r>
              <a:rPr lang="el-GR" sz="1600" b="1" dirty="0" smtClean="0">
                <a:ln w="10541" cmpd="sng">
                  <a:solidFill>
                    <a:srgbClr val="A51009">
                      <a:shade val="88000"/>
                      <a:satMod val="110000"/>
                    </a:srgbClr>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rPr>
              <a:t>1994</a:t>
            </a:r>
            <a:r>
              <a:rPr lang="el-GR" sz="1600" b="1" dirty="0">
                <a:ln w="10541" cmpd="sng">
                  <a:solidFill>
                    <a:srgbClr val="A51009">
                      <a:shade val="88000"/>
                      <a:satMod val="110000"/>
                    </a:srgbClr>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rPr>
              <a:t>:</a:t>
            </a:r>
            <a:r>
              <a:rPr lang="el-GR" sz="1200" dirty="0" smtClean="0">
                <a:solidFill>
                  <a:srgbClr val="000000"/>
                </a:solidFill>
                <a:effectLst>
                  <a:outerShdw blurRad="38100" dist="38100" dir="2700000" algn="tl">
                    <a:srgbClr val="000000">
                      <a:alpha val="43137"/>
                    </a:srgbClr>
                  </a:outerShdw>
                </a:effectLst>
                <a:latin typeface="Arial Narrow" pitchFamily="34" charset="0"/>
                <a:ea typeface="Times New Roman"/>
                <a:cs typeface="Times New Roman"/>
              </a:rPr>
              <a:t> </a:t>
            </a:r>
            <a:r>
              <a:rPr lang="el-GR" sz="1600" dirty="0">
                <a:solidFill>
                  <a:srgbClr val="000000"/>
                </a:solidFill>
                <a:effectLst>
                  <a:outerShdw blurRad="38100" dist="38100" dir="2700000" algn="tl">
                    <a:srgbClr val="000000">
                      <a:alpha val="43137"/>
                    </a:srgbClr>
                  </a:outerShdw>
                </a:effectLst>
                <a:latin typeface="Arial Narrow" pitchFamily="34" charset="0"/>
                <a:ea typeface="Times New Roman"/>
                <a:cs typeface="Times New Roman"/>
              </a:rPr>
              <a:t>Τ</a:t>
            </a:r>
            <a:r>
              <a:rPr lang="el-GR" sz="1200" dirty="0" smtClean="0">
                <a:solidFill>
                  <a:srgbClr val="000000"/>
                </a:solidFill>
                <a:effectLst>
                  <a:outerShdw blurRad="38100" dist="38100" dir="2700000" algn="tl">
                    <a:srgbClr val="000000">
                      <a:alpha val="43137"/>
                    </a:srgbClr>
                  </a:outerShdw>
                </a:effectLst>
                <a:latin typeface="Arial Narrow" pitchFamily="34" charset="0"/>
                <a:ea typeface="Times New Roman"/>
                <a:cs typeface="Times New Roman"/>
              </a:rPr>
              <a:t>ο ΥΠΕΧΩΔΕ/ΔΟΠΚ ξεκινά μια όμορφη «περιπέτεια» </a:t>
            </a:r>
          </a:p>
          <a:p>
            <a:pPr>
              <a:lnSpc>
                <a:spcPct val="115000"/>
              </a:lnSpc>
              <a:spcAft>
                <a:spcPts val="1000"/>
              </a:spcAft>
            </a:pPr>
            <a:r>
              <a:rPr lang="el-GR" sz="1600" b="1" dirty="0" smtClean="0">
                <a:ln w="10541" cmpd="sng">
                  <a:solidFill>
                    <a:srgbClr val="A51009">
                      <a:shade val="88000"/>
                      <a:satMod val="110000"/>
                    </a:srgbClr>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rPr>
              <a:t>1999</a:t>
            </a:r>
            <a:r>
              <a:rPr lang="el-GR" sz="1600" b="1" dirty="0">
                <a:ln w="10541" cmpd="sng">
                  <a:solidFill>
                    <a:srgbClr val="A51009">
                      <a:shade val="88000"/>
                      <a:satMod val="110000"/>
                    </a:srgbClr>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rPr>
              <a:t>: </a:t>
            </a:r>
            <a:r>
              <a:rPr lang="el-GR" sz="1600" dirty="0">
                <a:solidFill>
                  <a:srgbClr val="000000"/>
                </a:solidFill>
                <a:effectLst>
                  <a:outerShdw blurRad="38100" dist="38100" dir="2700000" algn="tl">
                    <a:srgbClr val="000000">
                      <a:alpha val="43137"/>
                    </a:srgbClr>
                  </a:outerShdw>
                </a:effectLst>
                <a:latin typeface="Arial Narrow" pitchFamily="34" charset="0"/>
                <a:ea typeface="Times New Roman"/>
                <a:cs typeface="Times New Roman"/>
              </a:rPr>
              <a:t>Π</a:t>
            </a:r>
            <a:r>
              <a:rPr lang="el-GR" sz="1200" dirty="0" smtClean="0">
                <a:solidFill>
                  <a:srgbClr val="000000"/>
                </a:solidFill>
                <a:effectLst>
                  <a:outerShdw blurRad="38100" dist="38100" dir="2700000" algn="tl">
                    <a:srgbClr val="000000">
                      <a:alpha val="43137"/>
                    </a:srgbClr>
                  </a:outerShdw>
                </a:effectLst>
                <a:latin typeface="Arial Narrow" pitchFamily="34" charset="0"/>
                <a:ea typeface="Times New Roman"/>
                <a:cs typeface="Times New Roman"/>
              </a:rPr>
              <a:t>ρώτος Ενεργειακός Κανονισμό για τα Κτίρια (</a:t>
            </a:r>
            <a:r>
              <a:rPr lang="el-GR" sz="1600" b="1" dirty="0">
                <a:ln w="10541" cmpd="sng">
                  <a:solidFill>
                    <a:srgbClr val="A51009">
                      <a:shade val="88000"/>
                      <a:satMod val="110000"/>
                    </a:srgbClr>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rPr>
              <a:t>ΚΟΧΕΕ</a:t>
            </a:r>
            <a:r>
              <a:rPr lang="el-GR" sz="1200" dirty="0" smtClean="0">
                <a:solidFill>
                  <a:srgbClr val="000000"/>
                </a:solidFill>
                <a:effectLst>
                  <a:outerShdw blurRad="38100" dist="38100" dir="2700000" algn="tl">
                    <a:srgbClr val="000000">
                      <a:alpha val="43137"/>
                    </a:srgbClr>
                  </a:outerShdw>
                </a:effectLst>
                <a:latin typeface="Arial Narrow" pitchFamily="34" charset="0"/>
                <a:ea typeface="Times New Roman"/>
                <a:cs typeface="Times New Roman"/>
              </a:rPr>
              <a:t>) ο οποίος φευ δεν εφαρμόζεται ποτέ…</a:t>
            </a:r>
          </a:p>
          <a:p>
            <a:pPr>
              <a:lnSpc>
                <a:spcPct val="115000"/>
              </a:lnSpc>
              <a:spcAft>
                <a:spcPts val="1000"/>
              </a:spcAft>
            </a:pPr>
            <a:r>
              <a:rPr lang="el-GR" sz="1600" b="1" dirty="0">
                <a:ln w="10541" cmpd="sng">
                  <a:solidFill>
                    <a:srgbClr val="A51009">
                      <a:shade val="88000"/>
                      <a:satMod val="110000"/>
                    </a:srgbClr>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rPr>
              <a:t>Άλλα δέκα χρόνια περνούν …</a:t>
            </a:r>
            <a:br>
              <a:rPr lang="el-GR" sz="1600" b="1" dirty="0">
                <a:ln w="10541" cmpd="sng">
                  <a:solidFill>
                    <a:srgbClr val="A51009">
                      <a:shade val="88000"/>
                      <a:satMod val="110000"/>
                    </a:srgbClr>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rPr>
            </a:br>
            <a:r>
              <a:rPr lang="el-GR" sz="1600" b="1" dirty="0">
                <a:ln w="10541" cmpd="sng">
                  <a:solidFill>
                    <a:srgbClr val="A51009">
                      <a:shade val="88000"/>
                      <a:satMod val="110000"/>
                    </a:srgbClr>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rPr>
              <a:t>2010:</a:t>
            </a:r>
            <a:r>
              <a:rPr lang="el-GR" sz="1200" dirty="0" smtClean="0">
                <a:solidFill>
                  <a:srgbClr val="000000"/>
                </a:solidFill>
                <a:effectLst>
                  <a:outerShdw blurRad="38100" dist="38100" dir="2700000" algn="tl">
                    <a:srgbClr val="000000">
                      <a:alpha val="43137"/>
                    </a:srgbClr>
                  </a:outerShdw>
                </a:effectLst>
                <a:latin typeface="Arial Narrow" pitchFamily="34" charset="0"/>
                <a:ea typeface="Times New Roman"/>
                <a:cs typeface="Times New Roman"/>
              </a:rPr>
              <a:t> </a:t>
            </a:r>
            <a:r>
              <a:rPr lang="el-GR" sz="1600" dirty="0">
                <a:solidFill>
                  <a:srgbClr val="000000"/>
                </a:solidFill>
                <a:effectLst>
                  <a:outerShdw blurRad="38100" dist="38100" dir="2700000" algn="tl">
                    <a:srgbClr val="000000">
                      <a:alpha val="43137"/>
                    </a:srgbClr>
                  </a:outerShdw>
                </a:effectLst>
                <a:latin typeface="Arial Narrow" pitchFamily="34" charset="0"/>
                <a:ea typeface="Times New Roman"/>
                <a:cs typeface="Times New Roman"/>
              </a:rPr>
              <a:t>Δ</a:t>
            </a:r>
            <a:r>
              <a:rPr lang="el-GR" sz="1200" dirty="0" smtClean="0">
                <a:solidFill>
                  <a:srgbClr val="000000"/>
                </a:solidFill>
                <a:effectLst>
                  <a:outerShdw blurRad="38100" dist="38100" dir="2700000" algn="tl">
                    <a:srgbClr val="000000">
                      <a:alpha val="43137"/>
                    </a:srgbClr>
                  </a:outerShdw>
                </a:effectLst>
                <a:latin typeface="Arial Narrow" pitchFamily="34" charset="0"/>
                <a:ea typeface="Times New Roman"/>
                <a:cs typeface="Times New Roman"/>
              </a:rPr>
              <a:t>εύτερη Οδηγία για την ενεργειακή Απόδοση Κτιρίων – </a:t>
            </a:r>
            <a:r>
              <a:rPr lang="el-GR" sz="1600" b="1" dirty="0">
                <a:ln w="10541" cmpd="sng">
                  <a:solidFill>
                    <a:srgbClr val="A51009">
                      <a:shade val="88000"/>
                      <a:satMod val="110000"/>
                    </a:srgbClr>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rPr>
              <a:t>ο </a:t>
            </a:r>
            <a:r>
              <a:rPr lang="el-GR" sz="1600" b="1" dirty="0" smtClean="0">
                <a:ln w="10541" cmpd="sng">
                  <a:solidFill>
                    <a:srgbClr val="A51009">
                      <a:shade val="88000"/>
                      <a:satMod val="110000"/>
                    </a:srgbClr>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rPr>
              <a:t>ΚΕΝΑΚ</a:t>
            </a:r>
            <a:r>
              <a:rPr lang="el-GR" sz="1600" b="1" dirty="0">
                <a:ln w="10541" cmpd="sng">
                  <a:solidFill>
                    <a:srgbClr val="A51009">
                      <a:shade val="88000"/>
                      <a:satMod val="110000"/>
                    </a:srgbClr>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rPr>
              <a:t/>
            </a:r>
            <a:br>
              <a:rPr lang="el-GR" sz="1600" b="1" dirty="0">
                <a:ln w="10541" cmpd="sng">
                  <a:solidFill>
                    <a:srgbClr val="A51009">
                      <a:shade val="88000"/>
                      <a:satMod val="110000"/>
                    </a:srgbClr>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rPr>
            </a:br>
            <a:r>
              <a:rPr lang="el-GR" sz="1600" b="1" dirty="0">
                <a:ln w="10541" cmpd="sng">
                  <a:solidFill>
                    <a:srgbClr val="A51009">
                      <a:shade val="88000"/>
                      <a:satMod val="110000"/>
                    </a:srgbClr>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rPr>
              <a:t>2012: </a:t>
            </a:r>
            <a:r>
              <a:rPr lang="el-GR" sz="1600" dirty="0">
                <a:solidFill>
                  <a:srgbClr val="000000"/>
                </a:solidFill>
                <a:effectLst>
                  <a:outerShdw blurRad="38100" dist="38100" dir="2700000" algn="tl">
                    <a:srgbClr val="000000">
                      <a:alpha val="43137"/>
                    </a:srgbClr>
                  </a:outerShdw>
                </a:effectLst>
                <a:latin typeface="Arial Narrow" pitchFamily="34" charset="0"/>
                <a:ea typeface="Times New Roman"/>
                <a:cs typeface="Times New Roman"/>
              </a:rPr>
              <a:t>Τ</a:t>
            </a:r>
            <a:r>
              <a:rPr lang="el-GR" sz="1200" dirty="0" smtClean="0">
                <a:solidFill>
                  <a:srgbClr val="000000"/>
                </a:solidFill>
                <a:effectLst>
                  <a:outerShdw blurRad="38100" dist="38100" dir="2700000" algn="tl">
                    <a:srgbClr val="000000">
                      <a:alpha val="43137"/>
                    </a:srgbClr>
                  </a:outerShdw>
                </a:effectLst>
                <a:latin typeface="Arial Narrow" pitchFamily="34" charset="0"/>
                <a:ea typeface="Times New Roman"/>
                <a:cs typeface="Times New Roman"/>
              </a:rPr>
              <a:t>ρίτη Οδηγία για Κτίρια Σχεδόν Μηδενικής Κατανάλωσης Ενέργειας</a:t>
            </a:r>
            <a:endParaRPr lang="el-GR" dirty="0">
              <a:solidFill>
                <a:prstClr val="black"/>
              </a:solidFill>
              <a:effectLst>
                <a:outerShdw blurRad="38100" dist="38100" dir="2700000" algn="tl">
                  <a:srgbClr val="000000">
                    <a:alpha val="43137"/>
                  </a:srgbClr>
                </a:outerShdw>
              </a:effectLst>
              <a:latin typeface="Arial Narrow" pitchFamily="34" charset="0"/>
              <a:ea typeface="Calibri"/>
              <a:cs typeface="Times New Roman"/>
            </a:endParaRPr>
          </a:p>
        </p:txBody>
      </p:sp>
      <p:pic>
        <p:nvPicPr>
          <p:cNvPr id="8194"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5317396" y="3609020"/>
            <a:ext cx="3263669" cy="2448272"/>
          </a:xfrm>
          <a:prstGeom prst="rect">
            <a:avLst/>
          </a:prstGeom>
          <a:ln>
            <a:noFill/>
          </a:ln>
          <a:effectLst>
            <a:softEdge rad="11250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Ορθογώνιο 4"/>
          <p:cNvSpPr/>
          <p:nvPr/>
        </p:nvSpPr>
        <p:spPr>
          <a:xfrm>
            <a:off x="5317396" y="6065079"/>
            <a:ext cx="3242275" cy="410882"/>
          </a:xfrm>
          <a:prstGeom prst="rect">
            <a:avLst/>
          </a:prstGeom>
        </p:spPr>
        <p:txBody>
          <a:bodyPr wrap="square">
            <a:spAutoFit/>
          </a:bodyPr>
          <a:lstStyle/>
          <a:p>
            <a:pPr marL="285750" indent="-285750">
              <a:lnSpc>
                <a:spcPct val="115000"/>
              </a:lnSpc>
              <a:spcAft>
                <a:spcPts val="1000"/>
              </a:spcAft>
              <a:buFont typeface="Wingdings" panose="05000000000000000000" pitchFamily="2" charset="2"/>
              <a:buChar char="ü"/>
            </a:pPr>
            <a:r>
              <a:rPr lang="el-GR" b="1" dirty="0">
                <a:solidFill>
                  <a:srgbClr val="000000"/>
                </a:solidFill>
                <a:effectLst>
                  <a:outerShdw blurRad="38100" dist="38100" dir="2700000" algn="tl">
                    <a:srgbClr val="000000">
                      <a:alpha val="43137"/>
                    </a:srgbClr>
                  </a:outerShdw>
                </a:effectLst>
                <a:latin typeface="Arial Narrow" pitchFamily="34" charset="0"/>
                <a:ea typeface="Times New Roman"/>
                <a:cs typeface="Times New Roman"/>
              </a:rPr>
              <a:t>σ</a:t>
            </a:r>
            <a:r>
              <a:rPr lang="el-GR" b="1" dirty="0" smtClean="0">
                <a:solidFill>
                  <a:srgbClr val="000000"/>
                </a:solidFill>
                <a:effectLst>
                  <a:outerShdw blurRad="38100" dist="38100" dir="2700000" algn="tl">
                    <a:srgbClr val="000000">
                      <a:alpha val="43137"/>
                    </a:srgbClr>
                  </a:outerShdw>
                </a:effectLst>
                <a:latin typeface="Arial Narrow" pitchFamily="34" charset="0"/>
                <a:ea typeface="Times New Roman"/>
                <a:cs typeface="Times New Roman"/>
              </a:rPr>
              <a:t>την σταδιακή </a:t>
            </a:r>
            <a:r>
              <a:rPr lang="el-GR" b="1" dirty="0">
                <a:solidFill>
                  <a:srgbClr val="000000"/>
                </a:solidFill>
                <a:effectLst>
                  <a:outerShdw blurRad="38100" dist="38100" dir="2700000" algn="tl">
                    <a:srgbClr val="000000">
                      <a:alpha val="43137"/>
                    </a:srgbClr>
                  </a:outerShdw>
                </a:effectLst>
                <a:latin typeface="Arial Narrow" pitchFamily="34" charset="0"/>
                <a:ea typeface="Times New Roman"/>
                <a:cs typeface="Times New Roman"/>
              </a:rPr>
              <a:t>ανάκαμψη </a:t>
            </a:r>
          </a:p>
        </p:txBody>
      </p:sp>
    </p:spTree>
    <p:extLst>
      <p:ext uri="{BB962C8B-B14F-4D97-AF65-F5344CB8AC3E}">
        <p14:creationId xmlns:p14="http://schemas.microsoft.com/office/powerpoint/2010/main" val="92504978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tretch>
            <a:fillRect/>
          </a:stretch>
        </p:blipFill>
        <p:spPr>
          <a:xfrm>
            <a:off x="431119" y="337996"/>
            <a:ext cx="2025873" cy="3200739"/>
          </a:xfrm>
          <a:prstGeom prst="rect">
            <a:avLst/>
          </a:prstGeom>
        </p:spPr>
      </p:pic>
      <p:pic>
        <p:nvPicPr>
          <p:cNvPr id="5" name="Εικόνα 4"/>
          <p:cNvPicPr>
            <a:picLocks noChangeAspect="1"/>
          </p:cNvPicPr>
          <p:nvPr/>
        </p:nvPicPr>
        <p:blipFill>
          <a:blip r:embed="rId4" cstate="email">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tretch>
            <a:fillRect/>
          </a:stretch>
        </p:blipFill>
        <p:spPr>
          <a:xfrm>
            <a:off x="395536" y="3573015"/>
            <a:ext cx="2016224" cy="3095521"/>
          </a:xfrm>
          <a:prstGeom prst="rect">
            <a:avLst/>
          </a:prstGeom>
        </p:spPr>
      </p:pic>
      <p:pic>
        <p:nvPicPr>
          <p:cNvPr id="24578" name="Picture 2"/>
          <p:cNvPicPr>
            <a:picLocks noChangeAspect="1" noChangeArrowheads="1"/>
          </p:cNvPicPr>
          <p:nvPr/>
        </p:nvPicPr>
        <p:blipFill>
          <a:blip r:embed="rId6" cstate="email">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2555777" y="337996"/>
            <a:ext cx="2316152" cy="3200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2763111" y="350294"/>
            <a:ext cx="1901483" cy="523220"/>
          </a:xfrm>
          <a:prstGeom prst="rect">
            <a:avLst/>
          </a:prstGeom>
        </p:spPr>
        <p:txBody>
          <a:bodyPr wrap="none">
            <a:spAutoFit/>
          </a:bodyPr>
          <a:lstStyle/>
          <a:p>
            <a:r>
              <a:rPr lang="el-GR" sz="2800" b="1" dirty="0">
                <a:solidFill>
                  <a:srgbClr val="FFFFFF"/>
                </a:solidFill>
                <a:effectLst>
                  <a:outerShdw blurRad="38100" dist="38100" dir="2700000" algn="tl">
                    <a:srgbClr val="000000">
                      <a:alpha val="43137"/>
                    </a:srgbClr>
                  </a:outerShdw>
                </a:effectLst>
                <a:latin typeface="Arial Narrow" panose="020B0606020202030204" pitchFamily="34" charset="0"/>
              </a:rPr>
              <a:t>1993 – 2001 </a:t>
            </a:r>
          </a:p>
        </p:txBody>
      </p:sp>
      <p:pic>
        <p:nvPicPr>
          <p:cNvPr id="24579"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559144" y="3576389"/>
            <a:ext cx="2372896" cy="3208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a:blip r:embed="rId9" cstate="email">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6608360" y="350294"/>
            <a:ext cx="2369359" cy="318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5"/>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580345" y="3647402"/>
            <a:ext cx="2397374" cy="243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221621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1" hangingPunct="1"/>
            <a:fld id="{0729C23C-884F-42B5-8BAF-B6753E33F39F}" type="slidenum">
              <a:rPr lang="el-GR" altLang="el-GR">
                <a:solidFill>
                  <a:srgbClr val="000000"/>
                </a:solidFill>
              </a:rPr>
              <a:pPr eaLnBrk="1" hangingPunct="1"/>
              <a:t>15</a:t>
            </a:fld>
            <a:endParaRPr lang="el-GR" altLang="el-GR">
              <a:solidFill>
                <a:srgbClr val="000000"/>
              </a:solidFill>
            </a:endParaRPr>
          </a:p>
        </p:txBody>
      </p:sp>
      <p:sp>
        <p:nvSpPr>
          <p:cNvPr id="2" name="Title 1"/>
          <p:cNvSpPr>
            <a:spLocks noGrp="1"/>
          </p:cNvSpPr>
          <p:nvPr>
            <p:ph type="title" idx="4294967295"/>
          </p:nvPr>
        </p:nvSpPr>
        <p:spPr>
          <a:xfrm>
            <a:off x="3429000" y="155575"/>
            <a:ext cx="5715000" cy="1558925"/>
          </a:xfrm>
          <a:ln>
            <a:miter lim="800000"/>
            <a:headEnd/>
            <a:tailEnd/>
          </a:ln>
        </p:spPr>
        <p:txBody>
          <a:bodyPr lIns="73152" rIns="45720" bIns="0" rtlCol="0" anchor="b">
            <a:normAutofit fontScale="90000"/>
            <a:scene3d>
              <a:camera prst="orthographicFront"/>
              <a:lightRig rig="threePt" dir="t">
                <a:rot lat="0" lon="0" rev="4800000"/>
              </a:lightRig>
            </a:scene3d>
            <a:sp3d prstMaterial="matte"/>
          </a:bodyPr>
          <a:lstStyle/>
          <a:p>
            <a:pPr algn="l" eaLnBrk="1" hangingPunct="1">
              <a:defRPr/>
            </a:pPr>
            <a:r>
              <a:rPr lang="el-GR" sz="2700" b="1" kern="1200" dirty="0" smtClean="0">
                <a:solidFill>
                  <a:srgbClr val="990000"/>
                </a:solidFill>
                <a:effectLst>
                  <a:outerShdw blurRad="38100" dist="38100" dir="2700000" algn="tl">
                    <a:srgbClr val="000000">
                      <a:alpha val="43137"/>
                    </a:srgbClr>
                  </a:outerShdw>
                </a:effectLst>
                <a:latin typeface="Arial Narrow" pitchFamily="34" charset="0"/>
              </a:rPr>
              <a:t>ΠΡΟΤΥΠΟ: ΤΑ ΚΤΙΡΙΑ ΤΟΥ ΔΗΜΟΣΙΟΥ </a:t>
            </a:r>
            <a:r>
              <a:rPr lang="el-GR" sz="2700" b="1" kern="1200" dirty="0">
                <a:solidFill>
                  <a:srgbClr val="990000"/>
                </a:solidFill>
                <a:effectLst>
                  <a:outerShdw blurRad="38100" dist="38100" dir="2700000" algn="tl">
                    <a:srgbClr val="000000">
                      <a:alpha val="43137"/>
                    </a:srgbClr>
                  </a:outerShdw>
                </a:effectLst>
                <a:latin typeface="Arial Narrow" pitchFamily="34" charset="0"/>
              </a:rPr>
              <a:t>&amp; ΕΥΡΥΤΕΡΟΥ ΔΗΜΟΣΙΟΥ ΤΟΜΕΑ</a:t>
            </a:r>
            <a:r>
              <a:rPr lang="el-GR" sz="2800" b="1" u="sng" kern="1200" dirty="0">
                <a:solidFill>
                  <a:srgbClr val="FFC800"/>
                </a:solidFill>
                <a:latin typeface="Arial Narrow" pitchFamily="34" charset="0"/>
              </a:rPr>
              <a:t/>
            </a:r>
            <a:br>
              <a:rPr lang="el-GR" sz="2800" b="1" u="sng" kern="1200" dirty="0">
                <a:solidFill>
                  <a:srgbClr val="FFC800"/>
                </a:solidFill>
                <a:latin typeface="Arial Narrow" pitchFamily="34" charset="0"/>
              </a:rPr>
            </a:br>
            <a:r>
              <a:rPr lang="el-GR" sz="2700" kern="1200" dirty="0">
                <a:solidFill>
                  <a:srgbClr val="FFC000"/>
                </a:solidFill>
                <a:latin typeface="Calibri" pitchFamily="34" charset="0"/>
              </a:rPr>
              <a:t/>
            </a:r>
            <a:br>
              <a:rPr lang="el-GR" sz="2700" kern="1200" dirty="0">
                <a:solidFill>
                  <a:srgbClr val="FFC000"/>
                </a:solidFill>
                <a:latin typeface="Calibri" pitchFamily="34" charset="0"/>
              </a:rPr>
            </a:br>
            <a:endParaRPr lang="el-GR" sz="2000" kern="1200" dirty="0">
              <a:solidFill>
                <a:srgbClr val="FFC000"/>
              </a:solidFill>
              <a:latin typeface="Calibri" pitchFamily="34" charset="0"/>
            </a:endParaRPr>
          </a:p>
        </p:txBody>
      </p:sp>
      <p:sp>
        <p:nvSpPr>
          <p:cNvPr id="28676" name="Content Placeholder 2"/>
          <p:cNvSpPr>
            <a:spLocks noGrp="1"/>
          </p:cNvSpPr>
          <p:nvPr>
            <p:ph type="body" sz="half" idx="4294967295"/>
          </p:nvPr>
        </p:nvSpPr>
        <p:spPr>
          <a:xfrm>
            <a:off x="323528" y="1500188"/>
            <a:ext cx="2297435" cy="4800600"/>
          </a:xfrm>
        </p:spPr>
        <p:txBody>
          <a:bodyPr lIns="54864" tIns="91440"/>
          <a:lstStyle/>
          <a:p>
            <a:pPr marL="0" indent="0" eaLnBrk="1" hangingPunct="1">
              <a:buFontTx/>
              <a:buNone/>
            </a:pPr>
            <a:endParaRPr lang="el-GR" altLang="el-GR" sz="1200" dirty="0" smtClean="0">
              <a:latin typeface="Arial Narrow" pitchFamily="34" charset="0"/>
            </a:endParaRPr>
          </a:p>
          <a:p>
            <a:pPr marL="0" indent="0" eaLnBrk="1" hangingPunct="1">
              <a:buFontTx/>
              <a:buNone/>
            </a:pPr>
            <a:r>
              <a:rPr lang="el-GR" altLang="el-GR" sz="1400" dirty="0" smtClean="0">
                <a:latin typeface="Arial Narrow" pitchFamily="34" charset="0"/>
              </a:rPr>
              <a:t>Το ΠΕΑ </a:t>
            </a:r>
            <a:r>
              <a:rPr lang="el-GR" altLang="el-GR" sz="1600" b="1" dirty="0">
                <a:latin typeface="Arial Narrow" pitchFamily="34" charset="0"/>
              </a:rPr>
              <a:t>θ</a:t>
            </a:r>
            <a:r>
              <a:rPr lang="el-GR" altLang="el-GR" sz="1600" b="1" dirty="0" smtClean="0">
                <a:latin typeface="Arial Narrow" pitchFamily="34" charset="0"/>
              </a:rPr>
              <a:t>α</a:t>
            </a:r>
            <a:r>
              <a:rPr lang="el-GR" altLang="el-GR" sz="1400" dirty="0" smtClean="0">
                <a:latin typeface="Arial Narrow" pitchFamily="34" charset="0"/>
              </a:rPr>
              <a:t> τοποθετείται, σε ευδιάκριτη θέση στην είσοδο των κτιρίων</a:t>
            </a:r>
          </a:p>
          <a:p>
            <a:pPr marL="0" indent="0" eaLnBrk="1" hangingPunct="1">
              <a:buFontTx/>
              <a:buNone/>
            </a:pPr>
            <a:endParaRPr lang="el-GR" altLang="el-GR" sz="1100" dirty="0" smtClean="0">
              <a:latin typeface="Arial Narrow" pitchFamily="34" charset="0"/>
            </a:endParaRPr>
          </a:p>
          <a:p>
            <a:pPr marL="0" indent="0" eaLnBrk="1" hangingPunct="1">
              <a:buFontTx/>
              <a:buNone/>
            </a:pPr>
            <a:r>
              <a:rPr lang="el-GR" altLang="el-GR" sz="1400" b="1" dirty="0" smtClean="0">
                <a:solidFill>
                  <a:srgbClr val="990000"/>
                </a:solidFill>
                <a:latin typeface="Arial Narrow" pitchFamily="34" charset="0"/>
              </a:rPr>
              <a:t>Τα δημόσια κτίρια </a:t>
            </a:r>
            <a:r>
              <a:rPr lang="el-GR" altLang="el-GR" sz="1800" b="1" dirty="0" smtClean="0">
                <a:solidFill>
                  <a:srgbClr val="990000"/>
                </a:solidFill>
                <a:latin typeface="Arial Narrow" pitchFamily="34" charset="0"/>
              </a:rPr>
              <a:t>θα </a:t>
            </a:r>
            <a:r>
              <a:rPr lang="el-GR" altLang="el-GR" sz="1400" b="1" dirty="0" smtClean="0">
                <a:solidFill>
                  <a:srgbClr val="990000"/>
                </a:solidFill>
                <a:latin typeface="Arial Narrow" pitchFamily="34" charset="0"/>
              </a:rPr>
              <a:t>αποτελέσουν παράδειγμα στα περιβαλλοντικά και ενεργειακά ζητήματα και </a:t>
            </a:r>
            <a:r>
              <a:rPr lang="el-GR" altLang="el-GR" sz="1800" b="1" dirty="0">
                <a:solidFill>
                  <a:srgbClr val="990000"/>
                </a:solidFill>
                <a:latin typeface="Arial Narrow" pitchFamily="34" charset="0"/>
              </a:rPr>
              <a:t>θα </a:t>
            </a:r>
            <a:r>
              <a:rPr lang="el-GR" altLang="el-GR" sz="1400" b="1" dirty="0" smtClean="0">
                <a:solidFill>
                  <a:srgbClr val="990000"/>
                </a:solidFill>
                <a:latin typeface="Arial Narrow" pitchFamily="34" charset="0"/>
              </a:rPr>
              <a:t>υπόκεινται σε τακτική πιστοποίηση. </a:t>
            </a:r>
            <a:endParaRPr lang="en-US" altLang="el-GR" sz="1400" b="1" dirty="0" smtClean="0">
              <a:solidFill>
                <a:srgbClr val="990000"/>
              </a:solidFill>
              <a:latin typeface="Arial Narrow" pitchFamily="34" charset="0"/>
            </a:endParaRPr>
          </a:p>
          <a:p>
            <a:pPr marL="0" indent="0" eaLnBrk="1" hangingPunct="1">
              <a:buFontTx/>
              <a:buNone/>
            </a:pPr>
            <a:endParaRPr lang="en-US" altLang="el-GR" sz="1100" dirty="0" smtClean="0">
              <a:latin typeface="Arial Narrow" pitchFamily="34" charset="0"/>
            </a:endParaRPr>
          </a:p>
          <a:p>
            <a:pPr marL="0" indent="0" eaLnBrk="1" hangingPunct="1">
              <a:buFontTx/>
              <a:buNone/>
            </a:pPr>
            <a:r>
              <a:rPr lang="el-GR" altLang="el-GR" sz="1200" b="1" dirty="0" smtClean="0">
                <a:latin typeface="Arial Narrow" pitchFamily="34" charset="0"/>
              </a:rPr>
              <a:t>Δημιουργείται ο θεσμός του ενεργειακού υπεύθυνου δημόσιων κτιρίων</a:t>
            </a:r>
          </a:p>
          <a:p>
            <a:pPr marL="0" indent="0" eaLnBrk="1" hangingPunct="1">
              <a:buFontTx/>
              <a:buNone/>
            </a:pPr>
            <a:endParaRPr lang="el-GR" altLang="el-GR" sz="1200" b="1" dirty="0" smtClean="0">
              <a:latin typeface="Arial Narrow" pitchFamily="34" charset="0"/>
            </a:endParaRPr>
          </a:p>
          <a:p>
            <a:pPr marL="0" indent="0" eaLnBrk="1" hangingPunct="1">
              <a:buFontTx/>
              <a:buNone/>
            </a:pPr>
            <a:r>
              <a:rPr lang="el-GR" altLang="el-GR" sz="1200" b="1" dirty="0" smtClean="0">
                <a:latin typeface="Arial Narrow" pitchFamily="34" charset="0"/>
              </a:rPr>
              <a:t>Θεσπίζονται ειδικές διατάξεις με σκοπό τη βελτίωση της ενεργειακής τους απόδοσης</a:t>
            </a:r>
          </a:p>
          <a:p>
            <a:pPr marL="0" indent="0" eaLnBrk="1" hangingPunct="1">
              <a:buFontTx/>
              <a:buNone/>
            </a:pPr>
            <a:endParaRPr lang="el-GR" altLang="el-GR" sz="1050" dirty="0" smtClean="0">
              <a:latin typeface="Arial Narrow" pitchFamily="34" charset="0"/>
            </a:endParaRPr>
          </a:p>
          <a:p>
            <a:pPr marL="0" indent="0" eaLnBrk="1" hangingPunct="1">
              <a:buFontTx/>
              <a:buNone/>
            </a:pPr>
            <a:endParaRPr lang="el-GR" altLang="el-GR" sz="1050" dirty="0" smtClean="0">
              <a:latin typeface="Arial Narrow" pitchFamily="34" charset="0"/>
            </a:endParaRPr>
          </a:p>
        </p:txBody>
      </p:sp>
      <p:pic>
        <p:nvPicPr>
          <p:cNvPr id="28677"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t="13483"/>
          <a:stretch>
            <a:fillRect/>
          </a:stretch>
        </p:blipFill>
        <p:spPr bwMode="auto">
          <a:xfrm>
            <a:off x="3051175" y="1857375"/>
            <a:ext cx="6092825"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3271198"/>
      </p:ext>
    </p:extLst>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097" y="1405402"/>
            <a:ext cx="4291251" cy="5400600"/>
          </a:xfrm>
          <a:prstGeom prst="rect">
            <a:avLst/>
          </a:prstGeom>
        </p:spPr>
      </p:pic>
      <p:pic>
        <p:nvPicPr>
          <p:cNvPr id="2355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16348" y="1422449"/>
            <a:ext cx="4432582"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7504" y="72463"/>
            <a:ext cx="8841426" cy="1138773"/>
          </a:xfrm>
          <a:prstGeom prst="rect">
            <a:avLst/>
          </a:prstGeom>
          <a:noFill/>
        </p:spPr>
        <p:txBody>
          <a:bodyPr wrap="square" rtlCol="0">
            <a:spAutoFit/>
          </a:bodyPr>
          <a:lstStyle/>
          <a:p>
            <a:pPr algn="ctr"/>
            <a:r>
              <a:rPr lang="el-GR" sz="2000" b="1" dirty="0" smtClean="0">
                <a:latin typeface="Arial Narrow" panose="020B0606020202030204" pitchFamily="34" charset="0"/>
              </a:rPr>
              <a:t>1994: Πρώτο Εθνικό Σχέδιο Δράσης για την Εξοικονόμηση Ενέργειας στα κτίρια:</a:t>
            </a:r>
          </a:p>
          <a:p>
            <a:pPr algn="ctr"/>
            <a:r>
              <a:rPr lang="el-GR" sz="2800" dirty="0" smtClean="0">
                <a:solidFill>
                  <a:srgbClr val="FF0000"/>
                </a:solidFill>
                <a:effectLst>
                  <a:outerShdw blurRad="38100" dist="38100" dir="2700000" algn="tl">
                    <a:srgbClr val="000000">
                      <a:alpha val="43137"/>
                    </a:srgbClr>
                  </a:outerShdw>
                </a:effectLst>
                <a:latin typeface="Arial Narrow" panose="020B0606020202030204" pitchFamily="34" charset="0"/>
              </a:rPr>
              <a:t>ΕΝΕΡΓΕΙΑ 2001</a:t>
            </a:r>
          </a:p>
          <a:p>
            <a:pPr algn="ctr"/>
            <a:r>
              <a:rPr lang="el-GR" sz="2000" b="1" dirty="0" smtClean="0">
                <a:latin typeface="Arial Narrow" panose="020B0606020202030204" pitchFamily="34" charset="0"/>
              </a:rPr>
              <a:t>1998: ΚΟΧΕΕ</a:t>
            </a:r>
            <a:endParaRPr lang="el-GR" sz="2000" b="1" dirty="0">
              <a:latin typeface="Arial Narrow" panose="020B0606020202030204" pitchFamily="34" charset="0"/>
            </a:endParaRPr>
          </a:p>
        </p:txBody>
      </p:sp>
    </p:spTree>
    <p:extLst>
      <p:ext uri="{BB962C8B-B14F-4D97-AF65-F5344CB8AC3E}">
        <p14:creationId xmlns:p14="http://schemas.microsoft.com/office/powerpoint/2010/main" val="419181922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7" name="Rectangle 6"/>
          <p:cNvSpPr>
            <a:spLocks noChangeArrowheads="1"/>
          </p:cNvSpPr>
          <p:nvPr/>
        </p:nvSpPr>
        <p:spPr bwMode="auto">
          <a:xfrm>
            <a:off x="2915816" y="116632"/>
            <a:ext cx="6013325" cy="1015663"/>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pPr>
            <a:r>
              <a:rPr lang="el-GR" sz="6000" b="1" spc="50" dirty="0"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Arial Narrow" pitchFamily="34" charset="0"/>
                <a:cs typeface="Arial" charset="0"/>
              </a:rPr>
              <a:t>ΚΕΝΑΚ </a:t>
            </a:r>
            <a:r>
              <a:rPr lang="el-GR" sz="4800" b="1" spc="50" dirty="0"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Arial Narrow" pitchFamily="34" charset="0"/>
                <a:cs typeface="Arial" charset="0"/>
              </a:rPr>
              <a:t> </a:t>
            </a:r>
            <a:endParaRPr lang="el-GR" sz="4800"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Arial Narrow" pitchFamily="34" charset="0"/>
              <a:cs typeface="Arial" charset="0"/>
            </a:endParaRPr>
          </a:p>
        </p:txBody>
      </p:sp>
      <p:graphicFrame>
        <p:nvGraphicFramePr>
          <p:cNvPr id="2" name="Diagram 1"/>
          <p:cNvGraphicFramePr/>
          <p:nvPr>
            <p:extLst>
              <p:ext uri="{D42A27DB-BD31-4B8C-83A1-F6EECF244321}">
                <p14:modId xmlns:p14="http://schemas.microsoft.com/office/powerpoint/2010/main" val="2954661740"/>
              </p:ext>
            </p:extLst>
          </p:nvPr>
        </p:nvGraphicFramePr>
        <p:xfrm>
          <a:off x="2987824" y="1340768"/>
          <a:ext cx="5832755" cy="4928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Εικόνα 6"/>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a:ext>
            </a:extLst>
          </a:blip>
          <a:stretch>
            <a:fillRect/>
          </a:stretch>
        </p:blipFill>
        <p:spPr>
          <a:xfrm>
            <a:off x="107505" y="4091130"/>
            <a:ext cx="2736304" cy="2049586"/>
          </a:xfrm>
          <a:prstGeom prst="ellipse">
            <a:avLst/>
          </a:prstGeom>
          <a:ln>
            <a:noFill/>
          </a:ln>
          <a:effectLst>
            <a:softEdge rad="112500"/>
          </a:effectLst>
        </p:spPr>
      </p:pic>
      <p:pic>
        <p:nvPicPr>
          <p:cNvPr id="3074"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922478" y="78722"/>
            <a:ext cx="2804486" cy="1053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7505" y="116632"/>
            <a:ext cx="268922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67544" y="1700808"/>
            <a:ext cx="1447832" cy="923330"/>
          </a:xfrm>
          <a:prstGeom prst="rect">
            <a:avLst/>
          </a:prstGeom>
          <a:noFill/>
        </p:spPr>
        <p:txBody>
          <a:bodyPr wrap="none" rtlCol="0">
            <a:spAutoFit/>
          </a:bodyPr>
          <a:lstStyle/>
          <a:p>
            <a:r>
              <a:rPr lang="en-US" sz="5400" b="1" dirty="0" smtClean="0">
                <a:latin typeface="Arial Narrow" panose="020B0606020202030204" pitchFamily="34" charset="0"/>
              </a:rPr>
              <a:t>2010</a:t>
            </a:r>
            <a:endParaRPr lang="el-GR" sz="5400" b="1" dirty="0">
              <a:latin typeface="Arial Narrow" panose="020B0606020202030204" pitchFamily="34" charset="0"/>
            </a:endParaRPr>
          </a:p>
        </p:txBody>
      </p:sp>
    </p:spTree>
    <p:extLst>
      <p:ext uri="{BB962C8B-B14F-4D97-AF65-F5344CB8AC3E}">
        <p14:creationId xmlns:p14="http://schemas.microsoft.com/office/powerpoint/2010/main" val="3877579480"/>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riped Right Arrow 2"/>
          <p:cNvSpPr/>
          <p:nvPr/>
        </p:nvSpPr>
        <p:spPr>
          <a:xfrm>
            <a:off x="447675" y="3009900"/>
            <a:ext cx="3181349" cy="1328737"/>
          </a:xfrm>
          <a:prstGeom prst="stripedRightArrow">
            <a:avLst/>
          </a:prstGeom>
        </p:spPr>
        <p:style>
          <a:lnRef idx="0">
            <a:schemeClr val="accent2"/>
          </a:lnRef>
          <a:fillRef idx="3">
            <a:schemeClr val="accent2"/>
          </a:fillRef>
          <a:effectRef idx="3">
            <a:schemeClr val="accent2"/>
          </a:effectRef>
          <a:fontRef idx="minor">
            <a:schemeClr val="lt1"/>
          </a:fontRef>
        </p:style>
        <p:txBody>
          <a:bodyPr anchor="ctr"/>
          <a:lstStyle/>
          <a:p>
            <a:pPr algn="ctr" fontAlgn="base">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Narrow" pitchFamily="34" charset="0"/>
              </a:rPr>
              <a:t>EPBD 91/2002</a:t>
            </a:r>
            <a:endParaRPr lang="el-GR" sz="2400" b="1" dirty="0">
              <a:solidFill>
                <a:srgbClr val="FFFFFF"/>
              </a:solidFill>
              <a:effectLst>
                <a:outerShdw blurRad="38100" dist="38100" dir="2700000" algn="tl">
                  <a:srgbClr val="000000">
                    <a:alpha val="43137"/>
                  </a:srgbClr>
                </a:outerShdw>
              </a:effectLst>
              <a:latin typeface="Arial Narrow" pitchFamily="34" charset="0"/>
            </a:endParaRPr>
          </a:p>
        </p:txBody>
      </p:sp>
      <p:grpSp>
        <p:nvGrpSpPr>
          <p:cNvPr id="2" name="Group 1"/>
          <p:cNvGrpSpPr>
            <a:grpSpLocks/>
          </p:cNvGrpSpPr>
          <p:nvPr/>
        </p:nvGrpSpPr>
        <p:grpSpPr bwMode="auto">
          <a:xfrm>
            <a:off x="1156760" y="510409"/>
            <a:ext cx="7609706" cy="6063159"/>
            <a:chOff x="901746" y="463550"/>
            <a:chExt cx="7759294" cy="6279794"/>
          </a:xfrm>
        </p:grpSpPr>
        <p:graphicFrame>
          <p:nvGraphicFramePr>
            <p:cNvPr id="4" name="Diagram 3"/>
            <p:cNvGraphicFramePr/>
            <p:nvPr>
              <p:extLst>
                <p:ext uri="{D42A27DB-BD31-4B8C-83A1-F6EECF244321}">
                  <p14:modId xmlns:p14="http://schemas.microsoft.com/office/powerpoint/2010/main" val="1067507580"/>
                </p:ext>
              </p:extLst>
            </p:nvPr>
          </p:nvGraphicFramePr>
          <p:xfrm>
            <a:off x="1724025" y="4635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Left Arrow 4"/>
            <p:cNvSpPr/>
            <p:nvPr/>
          </p:nvSpPr>
          <p:spPr>
            <a:xfrm rot="8700000" flipV="1">
              <a:off x="2751087" y="4490810"/>
              <a:ext cx="1336605" cy="509558"/>
            </a:xfrm>
            <a:prstGeom prst="leftArrow">
              <a:avLst>
                <a:gd name="adj1" fmla="val 60000"/>
                <a:gd name="adj2" fmla="val 50000"/>
              </a:avLst>
            </a:prstGeom>
            <a:effectLst>
              <a:outerShdw blurRad="50800" dist="38100" dir="2700000" algn="tl" rotWithShape="0">
                <a:prstClr val="black">
                  <a:alpha val="40000"/>
                </a:prstClr>
              </a:outerShdw>
            </a:effectLst>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sp>
        <p:grpSp>
          <p:nvGrpSpPr>
            <p:cNvPr id="6" name="Group 5"/>
            <p:cNvGrpSpPr/>
            <p:nvPr/>
          </p:nvGrpSpPr>
          <p:grpSpPr>
            <a:xfrm>
              <a:off x="1890713" y="4566510"/>
              <a:ext cx="1695735" cy="1356588"/>
              <a:chOff x="160123" y="988679"/>
              <a:chExt cx="1695735" cy="1356588"/>
            </a:xfrm>
            <a:scene3d>
              <a:camera prst="orthographicFront"/>
              <a:lightRig rig="threePt" dir="t"/>
            </a:scene3d>
          </p:grpSpPr>
          <p:sp>
            <p:nvSpPr>
              <p:cNvPr id="7" name="Rounded Rectangle 6"/>
              <p:cNvSpPr/>
              <p:nvPr/>
            </p:nvSpPr>
            <p:spPr>
              <a:xfrm>
                <a:off x="160123" y="988679"/>
                <a:ext cx="1695735" cy="1356588"/>
              </a:xfrm>
              <a:prstGeom prst="roundRect">
                <a:avLst>
                  <a:gd name="adj" fmla="val 10000"/>
                </a:avLst>
              </a:prstGeom>
              <a:solidFill>
                <a:srgbClr val="00B0F0"/>
              </a:solidFill>
              <a:ln>
                <a:solidFill>
                  <a:schemeClr val="tx1"/>
                </a:solidFill>
              </a:ln>
              <a:sp3d>
                <a:bevelT/>
              </a:sp3d>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8" name="Rounded Rectangle 5"/>
              <p:cNvSpPr/>
              <p:nvPr/>
            </p:nvSpPr>
            <p:spPr>
              <a:xfrm>
                <a:off x="199856" y="1028412"/>
                <a:ext cx="1616269" cy="1277122"/>
              </a:xfrm>
              <a:prstGeom prst="rect">
                <a:avLst/>
              </a:prstGeom>
              <a:sp3d/>
            </p:spPr>
            <p:style>
              <a:lnRef idx="0">
                <a:scrgbClr r="0" g="0" b="0"/>
              </a:lnRef>
              <a:fillRef idx="0">
                <a:scrgbClr r="0" g="0" b="0"/>
              </a:fillRef>
              <a:effectRef idx="0">
                <a:scrgbClr r="0" g="0" b="0"/>
              </a:effectRef>
              <a:fontRef idx="minor">
                <a:schemeClr val="lt1"/>
              </a:fontRef>
            </p:style>
            <p:txBody>
              <a:bodyPr lIns="59055" tIns="59055" rIns="59055" bIns="59055" spcCol="1270" anchor="ctr"/>
              <a:lstStyle/>
              <a:p>
                <a:pPr algn="ctr" defTabSz="1377950" fontAlgn="base">
                  <a:lnSpc>
                    <a:spcPct val="90000"/>
                  </a:lnSpc>
                  <a:spcBef>
                    <a:spcPct val="0"/>
                  </a:spcBef>
                  <a:spcAft>
                    <a:spcPct val="35000"/>
                  </a:spcAft>
                  <a:defRPr/>
                </a:pPr>
                <a:r>
                  <a:rPr lang="el-GR" sz="2400" b="1" dirty="0">
                    <a:solidFill>
                      <a:srgbClr val="FFFFFF"/>
                    </a:solidFill>
                    <a:effectLst>
                      <a:outerShdw blurRad="38100" dist="38100" dir="2700000" algn="tl">
                        <a:srgbClr val="000000">
                          <a:alpha val="43137"/>
                        </a:srgbClr>
                      </a:outerShdw>
                    </a:effectLst>
                    <a:latin typeface="Arial Narrow" pitchFamily="34" charset="0"/>
                  </a:rPr>
                  <a:t>Ν.3818</a:t>
                </a:r>
                <a:r>
                  <a:rPr lang="el-GR" sz="2400" dirty="0">
                    <a:solidFill>
                      <a:srgbClr val="FFFFFF"/>
                    </a:solidFill>
                    <a:effectLst>
                      <a:outerShdw blurRad="38100" dist="38100" dir="2700000" algn="tl">
                        <a:srgbClr val="000000">
                          <a:alpha val="43137"/>
                        </a:srgbClr>
                      </a:outerShdw>
                    </a:effectLst>
                    <a:latin typeface="Arial Narrow" pitchFamily="34" charset="0"/>
                  </a:rPr>
                  <a:t>/10</a:t>
                </a:r>
              </a:p>
              <a:p>
                <a:pPr algn="ctr" defTabSz="1377950" fontAlgn="base">
                  <a:lnSpc>
                    <a:spcPct val="90000"/>
                  </a:lnSpc>
                  <a:spcBef>
                    <a:spcPct val="0"/>
                  </a:spcBef>
                  <a:spcAft>
                    <a:spcPct val="35000"/>
                  </a:spcAft>
                  <a:defRPr/>
                </a:pPr>
                <a:r>
                  <a:rPr lang="el-GR" sz="1200" dirty="0">
                    <a:solidFill>
                      <a:srgbClr val="FFFFFF"/>
                    </a:solidFill>
                    <a:effectLst>
                      <a:outerShdw blurRad="38100" dist="38100" dir="2700000" algn="tl">
                        <a:srgbClr val="000000">
                          <a:alpha val="43137"/>
                        </a:srgbClr>
                      </a:outerShdw>
                    </a:effectLst>
                    <a:latin typeface="Arial Narrow" pitchFamily="34" charset="0"/>
                  </a:rPr>
                  <a:t>Άρθρο 6 - Σύσταση ΕΥΕΠΕΝ</a:t>
                </a:r>
              </a:p>
            </p:txBody>
          </p:sp>
        </p:grpSp>
        <p:pic>
          <p:nvPicPr>
            <p:cNvPr id="6153"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79965" y="5336773"/>
              <a:ext cx="981075"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Left Arrow 8"/>
            <p:cNvSpPr/>
            <p:nvPr/>
          </p:nvSpPr>
          <p:spPr>
            <a:xfrm rot="5400000" flipV="1">
              <a:off x="4089282" y="5136885"/>
              <a:ext cx="1368347" cy="507973"/>
            </a:xfrm>
            <a:prstGeom prst="leftArrow">
              <a:avLst>
                <a:gd name="adj1" fmla="val 60000"/>
                <a:gd name="adj2" fmla="val 50000"/>
              </a:avLst>
            </a:prstGeom>
            <a:effectLst>
              <a:outerShdw blurRad="50800" dist="38100" dir="2700000" algn="tl" rotWithShape="0">
                <a:prstClr val="black">
                  <a:alpha val="40000"/>
                </a:prstClr>
              </a:outerShdw>
            </a:effectLst>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sp>
        <p:grpSp>
          <p:nvGrpSpPr>
            <p:cNvPr id="10" name="Group 9"/>
            <p:cNvGrpSpPr/>
            <p:nvPr/>
          </p:nvGrpSpPr>
          <p:grpSpPr>
            <a:xfrm>
              <a:off x="3925482" y="5386756"/>
              <a:ext cx="1695735" cy="1356588"/>
              <a:chOff x="2200132" y="-73281"/>
              <a:chExt cx="1695735" cy="1356588"/>
            </a:xfrm>
            <a:scene3d>
              <a:camera prst="orthographicFront"/>
              <a:lightRig rig="threePt" dir="t"/>
            </a:scene3d>
          </p:grpSpPr>
          <p:sp>
            <p:nvSpPr>
              <p:cNvPr id="11" name="Rounded Rectangle 10"/>
              <p:cNvSpPr/>
              <p:nvPr/>
            </p:nvSpPr>
            <p:spPr>
              <a:xfrm>
                <a:off x="2200132" y="-73281"/>
                <a:ext cx="1695735" cy="1356588"/>
              </a:xfrm>
              <a:prstGeom prst="roundRect">
                <a:avLst>
                  <a:gd name="adj" fmla="val 10000"/>
                </a:avLst>
              </a:prstGeom>
              <a:solidFill>
                <a:srgbClr val="00B0F0"/>
              </a:solidFill>
              <a:ln>
                <a:solidFill>
                  <a:schemeClr val="tx1"/>
                </a:solidFill>
              </a:ln>
              <a:sp3d>
                <a:bevelT/>
              </a:sp3d>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2" name="Rounded Rectangle 5"/>
              <p:cNvSpPr/>
              <p:nvPr/>
            </p:nvSpPr>
            <p:spPr>
              <a:xfrm>
                <a:off x="2239865" y="-33548"/>
                <a:ext cx="1616269" cy="1277122"/>
              </a:xfrm>
              <a:prstGeom prst="rect">
                <a:avLst/>
              </a:prstGeom>
              <a:sp3d/>
            </p:spPr>
            <p:style>
              <a:lnRef idx="0">
                <a:scrgbClr r="0" g="0" b="0"/>
              </a:lnRef>
              <a:fillRef idx="0">
                <a:scrgbClr r="0" g="0" b="0"/>
              </a:fillRef>
              <a:effectRef idx="0">
                <a:scrgbClr r="0" g="0" b="0"/>
              </a:effectRef>
              <a:fontRef idx="minor">
                <a:schemeClr val="lt1"/>
              </a:fontRef>
            </p:style>
            <p:txBody>
              <a:bodyPr lIns="59055" tIns="59055" rIns="59055" bIns="59055" spcCol="1270" anchor="ctr"/>
              <a:lstStyle/>
              <a:p>
                <a:pPr algn="ctr" defTabSz="1377950" fontAlgn="base">
                  <a:lnSpc>
                    <a:spcPct val="90000"/>
                  </a:lnSpc>
                  <a:spcBef>
                    <a:spcPct val="0"/>
                  </a:spcBef>
                  <a:spcAft>
                    <a:spcPct val="35000"/>
                  </a:spcAft>
                  <a:defRPr/>
                </a:pPr>
                <a:r>
                  <a:rPr lang="el-GR" sz="2000" b="1" dirty="0">
                    <a:solidFill>
                      <a:srgbClr val="FFFFFF"/>
                    </a:solidFill>
                    <a:effectLst>
                      <a:outerShdw blurRad="38100" dist="38100" dir="2700000" algn="tl">
                        <a:srgbClr val="000000">
                          <a:alpha val="43137"/>
                        </a:srgbClr>
                      </a:outerShdw>
                    </a:effectLst>
                    <a:latin typeface="Arial Narrow" pitchFamily="34" charset="0"/>
                  </a:rPr>
                  <a:t>ΠΔ 72/10</a:t>
                </a:r>
                <a:endParaRPr lang="el-GR" sz="2000" dirty="0">
                  <a:solidFill>
                    <a:srgbClr val="FFFFFF"/>
                  </a:solidFill>
                  <a:effectLst>
                    <a:outerShdw blurRad="38100" dist="38100" dir="2700000" algn="tl">
                      <a:srgbClr val="000000">
                        <a:alpha val="43137"/>
                      </a:srgbClr>
                    </a:outerShdw>
                  </a:effectLst>
                  <a:latin typeface="Arial Narrow" pitchFamily="34" charset="0"/>
                </a:endParaRPr>
              </a:p>
              <a:p>
                <a:pPr algn="ctr" defTabSz="1377950" fontAlgn="base">
                  <a:lnSpc>
                    <a:spcPct val="90000"/>
                  </a:lnSpc>
                  <a:spcBef>
                    <a:spcPct val="0"/>
                  </a:spcBef>
                  <a:spcAft>
                    <a:spcPct val="35000"/>
                  </a:spcAft>
                  <a:defRPr/>
                </a:pPr>
                <a:r>
                  <a:rPr lang="el-GR" sz="1200" dirty="0">
                    <a:solidFill>
                      <a:srgbClr val="FFFFFF"/>
                    </a:solidFill>
                    <a:effectLst>
                      <a:outerShdw blurRad="38100" dist="38100" dir="2700000" algn="tl">
                        <a:srgbClr val="000000">
                          <a:alpha val="43137"/>
                        </a:srgbClr>
                      </a:outerShdw>
                    </a:effectLst>
                    <a:latin typeface="Arial Narrow" pitchFamily="34" charset="0"/>
                  </a:rPr>
                  <a:t>Δομή ΕΥΕΠΕΝ</a:t>
                </a:r>
              </a:p>
            </p:txBody>
          </p:sp>
        </p:grpSp>
        <p:pic>
          <p:nvPicPr>
            <p:cNvPr id="6156"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01746" y="5347931"/>
              <a:ext cx="981075"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Left Arrow 16"/>
            <p:cNvSpPr/>
            <p:nvPr/>
          </p:nvSpPr>
          <p:spPr>
            <a:xfrm rot="2100000" flipV="1">
              <a:off x="5492556" y="4490810"/>
              <a:ext cx="1335018" cy="509558"/>
            </a:xfrm>
            <a:prstGeom prst="leftArrow">
              <a:avLst>
                <a:gd name="adj1" fmla="val 60000"/>
                <a:gd name="adj2" fmla="val 50000"/>
              </a:avLst>
            </a:prstGeom>
            <a:effectLst>
              <a:outerShdw blurRad="50800" dist="38100" dir="2700000" algn="tl" rotWithShape="0">
                <a:prstClr val="black">
                  <a:alpha val="40000"/>
                </a:prstClr>
              </a:outerShdw>
            </a:effectLst>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sp>
        <p:grpSp>
          <p:nvGrpSpPr>
            <p:cNvPr id="18" name="Group 17"/>
            <p:cNvGrpSpPr/>
            <p:nvPr/>
          </p:nvGrpSpPr>
          <p:grpSpPr>
            <a:xfrm>
              <a:off x="5964328" y="4566510"/>
              <a:ext cx="1715637" cy="1356588"/>
              <a:chOff x="4240140" y="988679"/>
              <a:chExt cx="1715637" cy="1356588"/>
            </a:xfrm>
            <a:scene3d>
              <a:camera prst="orthographicFront"/>
              <a:lightRig rig="threePt" dir="t"/>
            </a:scene3d>
          </p:grpSpPr>
          <p:sp>
            <p:nvSpPr>
              <p:cNvPr id="19" name="Rounded Rectangle 18"/>
              <p:cNvSpPr/>
              <p:nvPr/>
            </p:nvSpPr>
            <p:spPr>
              <a:xfrm>
                <a:off x="4240140" y="988679"/>
                <a:ext cx="1695735" cy="1356588"/>
              </a:xfrm>
              <a:prstGeom prst="roundRect">
                <a:avLst>
                  <a:gd name="adj" fmla="val 10000"/>
                </a:avLst>
              </a:prstGeom>
              <a:solidFill>
                <a:srgbClr val="00B0F0"/>
              </a:solidFill>
              <a:ln>
                <a:solidFill>
                  <a:schemeClr val="tx1"/>
                </a:solidFill>
              </a:ln>
              <a:sp3d>
                <a:bevelT/>
              </a:sp3d>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0" name="Rounded Rectangle 5"/>
              <p:cNvSpPr/>
              <p:nvPr/>
            </p:nvSpPr>
            <p:spPr>
              <a:xfrm>
                <a:off x="4240141" y="1028412"/>
                <a:ext cx="1715636" cy="1277122"/>
              </a:xfrm>
              <a:prstGeom prst="rect">
                <a:avLst/>
              </a:prstGeom>
              <a:sp3d/>
            </p:spPr>
            <p:style>
              <a:lnRef idx="0">
                <a:scrgbClr r="0" g="0" b="0"/>
              </a:lnRef>
              <a:fillRef idx="0">
                <a:scrgbClr r="0" g="0" b="0"/>
              </a:fillRef>
              <a:effectRef idx="0">
                <a:scrgbClr r="0" g="0" b="0"/>
              </a:effectRef>
              <a:fontRef idx="minor">
                <a:schemeClr val="lt1"/>
              </a:fontRef>
            </p:style>
            <p:txBody>
              <a:bodyPr lIns="59055" tIns="59055" rIns="59055" bIns="59055" spcCol="1270" anchor="ctr"/>
              <a:lstStyle/>
              <a:p>
                <a:pPr algn="ctr" defTabSz="1377950" fontAlgn="base">
                  <a:lnSpc>
                    <a:spcPct val="90000"/>
                  </a:lnSpc>
                  <a:spcBef>
                    <a:spcPct val="0"/>
                  </a:spcBef>
                  <a:spcAft>
                    <a:spcPct val="35000"/>
                  </a:spcAft>
                  <a:defRPr/>
                </a:pPr>
                <a:r>
                  <a:rPr lang="el-GR" sz="2000" b="1" dirty="0">
                    <a:solidFill>
                      <a:srgbClr val="FFFFFF"/>
                    </a:solidFill>
                    <a:effectLst>
                      <a:outerShdw blurRad="38100" dist="38100" dir="2700000" algn="tl">
                        <a:srgbClr val="000000">
                          <a:alpha val="43137"/>
                        </a:srgbClr>
                      </a:outerShdw>
                    </a:effectLst>
                    <a:latin typeface="Arial Narrow" pitchFamily="34" charset="0"/>
                  </a:rPr>
                  <a:t>ΠΔ 100/10</a:t>
                </a:r>
                <a:endParaRPr lang="el-GR" sz="2000" dirty="0">
                  <a:solidFill>
                    <a:srgbClr val="FFFFFF"/>
                  </a:solidFill>
                  <a:effectLst>
                    <a:outerShdw blurRad="38100" dist="38100" dir="2700000" algn="tl">
                      <a:srgbClr val="000000">
                        <a:alpha val="43137"/>
                      </a:srgbClr>
                    </a:outerShdw>
                  </a:effectLst>
                  <a:latin typeface="Arial Narrow" pitchFamily="34" charset="0"/>
                </a:endParaRPr>
              </a:p>
              <a:p>
                <a:pPr algn="ctr" defTabSz="1377950" fontAlgn="base">
                  <a:lnSpc>
                    <a:spcPct val="90000"/>
                  </a:lnSpc>
                  <a:spcBef>
                    <a:spcPct val="0"/>
                  </a:spcBef>
                  <a:spcAft>
                    <a:spcPct val="35000"/>
                  </a:spcAft>
                  <a:defRPr/>
                </a:pPr>
                <a:r>
                  <a:rPr lang="el-GR" sz="1200" dirty="0">
                    <a:solidFill>
                      <a:srgbClr val="FFFFFF"/>
                    </a:solidFill>
                    <a:effectLst>
                      <a:outerShdw blurRad="38100" dist="38100" dir="2700000" algn="tl">
                        <a:srgbClr val="000000">
                          <a:alpha val="43137"/>
                        </a:srgbClr>
                      </a:outerShdw>
                    </a:effectLst>
                    <a:latin typeface="Arial Narrow" pitchFamily="34" charset="0"/>
                  </a:rPr>
                  <a:t>Ενεργειακοί Επιθεωρητές</a:t>
                </a:r>
              </a:p>
            </p:txBody>
          </p:sp>
        </p:grpSp>
      </p:grpSp>
      <p:sp>
        <p:nvSpPr>
          <p:cNvPr id="13" name="Αριστερό βέλος 12"/>
          <p:cNvSpPr/>
          <p:nvPr/>
        </p:nvSpPr>
        <p:spPr>
          <a:xfrm>
            <a:off x="6155224" y="3009900"/>
            <a:ext cx="2737255" cy="1283196"/>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fontAlgn="base">
              <a:spcBef>
                <a:spcPct val="0"/>
              </a:spcBef>
              <a:spcAft>
                <a:spcPct val="0"/>
              </a:spcAft>
              <a:defRPr/>
            </a:pPr>
            <a:r>
              <a:rPr lang="el-GR" b="1" dirty="0">
                <a:solidFill>
                  <a:srgbClr val="FFFFFF"/>
                </a:solidFill>
                <a:effectLst>
                  <a:outerShdw blurRad="38100" dist="38100" dir="2700000" algn="tl">
                    <a:srgbClr val="000000">
                      <a:alpha val="43137"/>
                    </a:srgbClr>
                  </a:outerShdw>
                </a:effectLst>
                <a:latin typeface="Arial Narrow" pitchFamily="34" charset="0"/>
              </a:rPr>
              <a:t>Οδηγία  </a:t>
            </a:r>
            <a:r>
              <a:rPr lang="el-GR" b="1" dirty="0" smtClean="0">
                <a:solidFill>
                  <a:srgbClr val="FFFFFF"/>
                </a:solidFill>
                <a:effectLst>
                  <a:outerShdw blurRad="38100" dist="38100" dir="2700000" algn="tl">
                    <a:srgbClr val="000000">
                      <a:alpha val="43137"/>
                    </a:srgbClr>
                  </a:outerShdw>
                </a:effectLst>
                <a:latin typeface="Arial Narrow" pitchFamily="34" charset="0"/>
              </a:rPr>
              <a:t>EED 2012/27/EU</a:t>
            </a:r>
            <a:endParaRPr lang="el-GR" b="1" dirty="0">
              <a:solidFill>
                <a:srgbClr val="FFFFFF"/>
              </a:solidFill>
              <a:effectLst>
                <a:outerShdw blurRad="38100" dist="38100" dir="2700000" algn="tl">
                  <a:srgbClr val="000000">
                    <a:alpha val="43137"/>
                  </a:srgbClr>
                </a:outerShdw>
              </a:effectLst>
              <a:latin typeface="Arial Narrow" pitchFamily="34" charset="0"/>
            </a:endParaRPr>
          </a:p>
        </p:txBody>
      </p:sp>
    </p:spTree>
    <p:extLst>
      <p:ext uri="{BB962C8B-B14F-4D97-AF65-F5344CB8AC3E}">
        <p14:creationId xmlns:p14="http://schemas.microsoft.com/office/powerpoint/2010/main" val="15416615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60232" y="4509120"/>
            <a:ext cx="2616200"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lstStyle/>
          <a:p>
            <a:r>
              <a:rPr lang="el-GR" dirty="0"/>
              <a:t>ΚΕΝΑΚ</a:t>
            </a:r>
          </a:p>
        </p:txBody>
      </p:sp>
      <p:sp>
        <p:nvSpPr>
          <p:cNvPr id="3" name="Θέση κειμένου 2"/>
          <p:cNvSpPr>
            <a:spLocks noGrp="1"/>
          </p:cNvSpPr>
          <p:nvPr>
            <p:ph type="body" idx="1"/>
          </p:nvPr>
        </p:nvSpPr>
        <p:spPr>
          <a:xfrm>
            <a:off x="683568" y="1988840"/>
            <a:ext cx="7772400" cy="1500187"/>
          </a:xfrm>
        </p:spPr>
        <p:txBody>
          <a:bodyPr/>
          <a:lstStyle/>
          <a:p>
            <a:r>
              <a:rPr lang="el-GR" dirty="0">
                <a:effectLst>
                  <a:outerShdw blurRad="38100" dist="38100" dir="2700000" algn="tl">
                    <a:srgbClr val="000000">
                      <a:alpha val="43137"/>
                    </a:srgbClr>
                  </a:outerShdw>
                </a:effectLst>
                <a:latin typeface="Arial Narrow" panose="020B0606020202030204" pitchFamily="34" charset="0"/>
              </a:rPr>
              <a:t>Με τον Κανονισμό Ενεργειακής Αποδοτικότητας των </a:t>
            </a:r>
            <a:r>
              <a:rPr lang="el-GR" dirty="0" smtClean="0">
                <a:effectLst>
                  <a:outerShdw blurRad="38100" dist="38100" dir="2700000" algn="tl">
                    <a:srgbClr val="000000">
                      <a:alpha val="43137"/>
                    </a:srgbClr>
                  </a:outerShdw>
                </a:effectLst>
                <a:latin typeface="Arial Narrow" panose="020B0606020202030204" pitchFamily="34" charset="0"/>
              </a:rPr>
              <a:t>Κτιρίων </a:t>
            </a:r>
            <a:r>
              <a:rPr lang="el-GR" dirty="0">
                <a:effectLst>
                  <a:outerShdw blurRad="38100" dist="38100" dir="2700000" algn="tl">
                    <a:srgbClr val="000000">
                      <a:alpha val="43137"/>
                    </a:srgbClr>
                  </a:outerShdw>
                </a:effectLst>
                <a:latin typeface="Arial Narrow" panose="020B0606020202030204" pitchFamily="34" charset="0"/>
              </a:rPr>
              <a:t>(ΚΕΝΑΚ), που δίνει νέα αυστηρότερα ελάχιστα όρια για την ενεργειακή συμπεριφορά των κτηρίων, η Ελλάδα εναρμονίζεται με τις απατήσεις της Ευρωπαϊκής Ένωσης</a:t>
            </a:r>
            <a:r>
              <a:rPr lang="el-GR" dirty="0" smtClean="0">
                <a:effectLst>
                  <a:outerShdw blurRad="38100" dist="38100" dir="2700000" algn="tl">
                    <a:srgbClr val="000000">
                      <a:alpha val="43137"/>
                    </a:srgbClr>
                  </a:outerShdw>
                </a:effectLst>
                <a:latin typeface="Arial Narrow" panose="020B0606020202030204" pitchFamily="34" charset="0"/>
              </a:rPr>
              <a:t>.</a:t>
            </a:r>
          </a:p>
          <a:p>
            <a:endParaRPr lang="el-GR" dirty="0">
              <a:effectLst>
                <a:outerShdw blurRad="38100" dist="38100" dir="2700000" algn="tl">
                  <a:srgbClr val="000000">
                    <a:alpha val="43137"/>
                  </a:srgbClr>
                </a:outerShdw>
              </a:effectLst>
              <a:latin typeface="Arial Narrow" panose="020B0606020202030204" pitchFamily="34" charset="0"/>
            </a:endParaRPr>
          </a:p>
          <a:p>
            <a:endParaRPr lang="el-GR" dirty="0">
              <a:effectLst>
                <a:outerShdw blurRad="38100" dist="38100" dir="2700000" algn="tl">
                  <a:srgbClr val="000000">
                    <a:alpha val="43137"/>
                  </a:srgbClr>
                </a:outerShdw>
              </a:effectLst>
              <a:latin typeface="Arial Narrow" panose="020B0606020202030204" pitchFamily="34" charset="0"/>
            </a:endParaRPr>
          </a:p>
          <a:p>
            <a:r>
              <a:rPr lang="el-GR" dirty="0">
                <a:effectLst>
                  <a:outerShdw blurRad="38100" dist="38100" dir="2700000" algn="tl">
                    <a:srgbClr val="000000">
                      <a:alpha val="43137"/>
                    </a:srgbClr>
                  </a:outerShdw>
                </a:effectLst>
                <a:latin typeface="Arial Narrow" panose="020B0606020202030204" pitchFamily="34" charset="0"/>
              </a:rPr>
              <a:t>Ανάλογα με το είδος της κατασκευής εκδίδεται το Πιστοποιητικό Ενεργειακής Απόδοσης και τα κτίρια κατατάσσονται σε διάφορες κατηγορίες ενεργειακής απόδοσης (Α+, Α, Β+, Β, Γ, Δ, Ε, Ζ &amp; Η), σύμφωνα με το θερμικό τους ισοζύγιο.</a:t>
            </a:r>
          </a:p>
          <a:p>
            <a:endParaRPr lang="el-GR" dirty="0"/>
          </a:p>
        </p:txBody>
      </p:sp>
      <p:sp>
        <p:nvSpPr>
          <p:cNvPr id="4" name="Θέση αριθμού διαφάνειας 3"/>
          <p:cNvSpPr>
            <a:spLocks noGrp="1"/>
          </p:cNvSpPr>
          <p:nvPr>
            <p:ph type="sldNum" sz="quarter" idx="12"/>
          </p:nvPr>
        </p:nvSpPr>
        <p:spPr/>
        <p:txBody>
          <a:bodyPr/>
          <a:lstStyle/>
          <a:p>
            <a:pPr>
              <a:defRPr/>
            </a:pPr>
            <a:fld id="{5FF52409-A5E7-4EE0-82F5-3858F3EF54D4}" type="slidenum">
              <a:rPr lang="el-GR" smtClean="0">
                <a:solidFill>
                  <a:srgbClr val="000000"/>
                </a:solidFill>
              </a:rPr>
              <a:pPr>
                <a:defRPr/>
              </a:pPr>
              <a:t>19</a:t>
            </a:fld>
            <a:endParaRPr lang="el-GR">
              <a:solidFill>
                <a:srgbClr val="000000"/>
              </a:solidFill>
            </a:endParaRPr>
          </a:p>
        </p:txBody>
      </p:sp>
      <p:sp>
        <p:nvSpPr>
          <p:cNvPr id="5" name="Ορθογώνιο 4"/>
          <p:cNvSpPr/>
          <p:nvPr/>
        </p:nvSpPr>
        <p:spPr>
          <a:xfrm>
            <a:off x="2699792" y="3861048"/>
            <a:ext cx="4572000" cy="2800767"/>
          </a:xfrm>
          <a:prstGeom prst="rect">
            <a:avLst/>
          </a:prstGeom>
        </p:spPr>
        <p:txBody>
          <a:bodyPr>
            <a:spAutoFit/>
          </a:bodyPr>
          <a:lstStyle/>
          <a:p>
            <a:r>
              <a:rPr lang="el-GR" sz="1600" dirty="0">
                <a:solidFill>
                  <a:srgbClr val="000000"/>
                </a:solidFill>
                <a:latin typeface="Arial Narrow" panose="020B0606020202030204" pitchFamily="34" charset="0"/>
              </a:rPr>
              <a:t>Οι κατηγορίες για την ενεργειακή ταξινόμηση των κτηρίων δίνονται στο </a:t>
            </a:r>
            <a:r>
              <a:rPr lang="el-GR" sz="1600" b="1" dirty="0">
                <a:solidFill>
                  <a:srgbClr val="000000"/>
                </a:solidFill>
                <a:latin typeface="Arial Narrow" panose="020B0606020202030204" pitchFamily="34" charset="0"/>
              </a:rPr>
              <a:t>άρθρο 13 του ΚΕΝΑΚ</a:t>
            </a:r>
            <a:r>
              <a:rPr lang="el-GR" sz="1600" dirty="0">
                <a:solidFill>
                  <a:srgbClr val="000000"/>
                </a:solidFill>
                <a:latin typeface="Arial Narrow" panose="020B0606020202030204" pitchFamily="34" charset="0"/>
              </a:rPr>
              <a:t>. </a:t>
            </a:r>
            <a:endParaRPr lang="el-GR" sz="1600" dirty="0" smtClean="0">
              <a:solidFill>
                <a:srgbClr val="000000"/>
              </a:solidFill>
              <a:latin typeface="Arial Narrow" panose="020B0606020202030204" pitchFamily="34" charset="0"/>
            </a:endParaRPr>
          </a:p>
          <a:p>
            <a:r>
              <a:rPr lang="el-GR" sz="1600" dirty="0" smtClean="0">
                <a:solidFill>
                  <a:srgbClr val="000000"/>
                </a:solidFill>
                <a:latin typeface="Arial Narrow" panose="020B0606020202030204" pitchFamily="34" charset="0"/>
              </a:rPr>
              <a:t>Ο </a:t>
            </a:r>
            <a:r>
              <a:rPr lang="el-GR" sz="1600" b="1" dirty="0">
                <a:solidFill>
                  <a:srgbClr val="000000"/>
                </a:solidFill>
                <a:latin typeface="Arial Narrow" panose="020B0606020202030204" pitchFamily="34" charset="0"/>
              </a:rPr>
              <a:t>δείκτης RR </a:t>
            </a:r>
            <a:r>
              <a:rPr lang="el-GR" sz="1600" dirty="0">
                <a:solidFill>
                  <a:srgbClr val="000000"/>
                </a:solidFill>
                <a:latin typeface="Arial Narrow" panose="020B0606020202030204" pitchFamily="34" charset="0"/>
              </a:rPr>
              <a:t>λαμβάνεται ίσος με την υπολογιζόμενη κατανάλωση πρωτογενούς ενέργειας του κτιρίου αναφοράς. </a:t>
            </a:r>
            <a:endParaRPr lang="el-GR" sz="1600" dirty="0" smtClean="0">
              <a:solidFill>
                <a:srgbClr val="000000"/>
              </a:solidFill>
              <a:latin typeface="Arial Narrow" panose="020B0606020202030204" pitchFamily="34" charset="0"/>
            </a:endParaRPr>
          </a:p>
          <a:p>
            <a:r>
              <a:rPr lang="el-GR" sz="1600" dirty="0" smtClean="0">
                <a:solidFill>
                  <a:srgbClr val="000000"/>
                </a:solidFill>
                <a:latin typeface="Arial Narrow" panose="020B0606020202030204" pitchFamily="34" charset="0"/>
              </a:rPr>
              <a:t>Ο </a:t>
            </a:r>
            <a:r>
              <a:rPr lang="el-GR" sz="1600" b="1" dirty="0">
                <a:solidFill>
                  <a:srgbClr val="000000"/>
                </a:solidFill>
                <a:latin typeface="Arial Narrow" panose="020B0606020202030204" pitchFamily="34" charset="0"/>
              </a:rPr>
              <a:t>λόγος Τ</a:t>
            </a:r>
            <a:r>
              <a:rPr lang="el-GR" sz="1600" dirty="0">
                <a:solidFill>
                  <a:srgbClr val="000000"/>
                </a:solidFill>
                <a:latin typeface="Arial Narrow" panose="020B0606020202030204" pitchFamily="34" charset="0"/>
              </a:rPr>
              <a:t> είναι το πηλίκο της υπολογιζόμενης κατανάλωσης πρωτογενούς ενέργειας του εξεταζόμενου κτηρίου ΕΡ (ΚWh/m2έτος) προς την υπολογιζόμενη κατανάλωση πρωτογενούς ενέργειας του κτηρίου αναφοράς και αποτελεί τη βάση για τον καθορισμό των κατηγοριών ενεργειακής απόδοσης.</a:t>
            </a:r>
          </a:p>
        </p:txBody>
      </p:sp>
    </p:spTree>
    <p:extLst>
      <p:ext uri="{BB962C8B-B14F-4D97-AF65-F5344CB8AC3E}">
        <p14:creationId xmlns:p14="http://schemas.microsoft.com/office/powerpoint/2010/main" val="28492297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nSpc>
                <a:spcPct val="115000"/>
              </a:lnSpc>
              <a:spcAft>
                <a:spcPts val="400"/>
              </a:spcAft>
            </a:pPr>
            <a:r>
              <a:rPr lang="el-GR" sz="2800" b="1" dirty="0">
                <a:solidFill>
                  <a:schemeClr val="tx1"/>
                </a:solidFill>
                <a:latin typeface="Arial Narrow" panose="020B0606020202030204" pitchFamily="34" charset="0"/>
                <a:ea typeface="Calibri"/>
                <a:cs typeface="Times New Roman"/>
              </a:rPr>
              <a:t>Παρασκευή 03 Φεβρουαρίου 2017</a:t>
            </a:r>
            <a:r>
              <a:rPr lang="el-GR" sz="2400" dirty="0">
                <a:solidFill>
                  <a:schemeClr val="tx1"/>
                </a:solidFill>
                <a:latin typeface="Arial Narrow" panose="020B0606020202030204" pitchFamily="34" charset="0"/>
                <a:ea typeface="Calibri"/>
                <a:cs typeface="Times New Roman"/>
              </a:rPr>
              <a:t/>
            </a:r>
            <a:br>
              <a:rPr lang="el-GR" sz="2400" dirty="0">
                <a:solidFill>
                  <a:schemeClr val="tx1"/>
                </a:solidFill>
                <a:latin typeface="Arial Narrow" panose="020B0606020202030204" pitchFamily="34" charset="0"/>
                <a:ea typeface="Calibri"/>
                <a:cs typeface="Times New Roman"/>
              </a:rPr>
            </a:br>
            <a:r>
              <a:rPr lang="el-GR" sz="2400" b="1" dirty="0" smtClean="0">
                <a:solidFill>
                  <a:schemeClr val="tx1"/>
                </a:solidFill>
                <a:latin typeface="Arial Narrow" panose="020B0606020202030204" pitchFamily="34" charset="0"/>
                <a:ea typeface="Calibri"/>
                <a:cs typeface="Times New Roman"/>
              </a:rPr>
              <a:t>Ενότητα </a:t>
            </a:r>
            <a:r>
              <a:rPr lang="el-GR" sz="2400" b="1" dirty="0">
                <a:solidFill>
                  <a:schemeClr val="tx1"/>
                </a:solidFill>
                <a:latin typeface="Arial Narrow" panose="020B0606020202030204" pitchFamily="34" charset="0"/>
                <a:ea typeface="Calibri"/>
                <a:cs typeface="Times New Roman"/>
              </a:rPr>
              <a:t>3.1 ‘Κοινοτική νομοθεσία και εναρμόνιση της χώρας’</a:t>
            </a:r>
            <a:r>
              <a:rPr lang="el-GR" sz="2400" dirty="0">
                <a:solidFill>
                  <a:schemeClr val="tx1"/>
                </a:solidFill>
                <a:latin typeface="Arial Narrow" panose="020B0606020202030204" pitchFamily="34" charset="0"/>
                <a:ea typeface="Calibri"/>
                <a:cs typeface="Times New Roman"/>
              </a:rPr>
              <a:t/>
            </a:r>
            <a:br>
              <a:rPr lang="el-GR" sz="2400" dirty="0">
                <a:solidFill>
                  <a:schemeClr val="tx1"/>
                </a:solidFill>
                <a:latin typeface="Arial Narrow" panose="020B0606020202030204" pitchFamily="34" charset="0"/>
                <a:ea typeface="Calibri"/>
                <a:cs typeface="Times New Roman"/>
              </a:rPr>
            </a:br>
            <a:endParaRPr lang="el-GR" sz="2400" dirty="0">
              <a:solidFill>
                <a:schemeClr val="tx1"/>
              </a:solidFill>
              <a:latin typeface="Arial Narrow" panose="020B0606020202030204" pitchFamily="34" charset="0"/>
            </a:endParaRPr>
          </a:p>
        </p:txBody>
      </p:sp>
      <p:sp>
        <p:nvSpPr>
          <p:cNvPr id="3" name="Θέση περιεχομένου 2"/>
          <p:cNvSpPr>
            <a:spLocks noGrp="1"/>
          </p:cNvSpPr>
          <p:nvPr>
            <p:ph idx="1"/>
          </p:nvPr>
        </p:nvSpPr>
        <p:spPr>
          <a:xfrm>
            <a:off x="457200" y="2180372"/>
            <a:ext cx="8229600" cy="4525963"/>
          </a:xfrm>
        </p:spPr>
        <p:txBody>
          <a:bodyPr/>
          <a:lstStyle/>
          <a:p>
            <a:r>
              <a:rPr lang="el-GR" sz="2000" b="1" dirty="0">
                <a:latin typeface="Arial Narrow" panose="020B0606020202030204" pitchFamily="34" charset="0"/>
              </a:rPr>
              <a:t>Οι υποχρεώσεις της χώρας εν όψει της εναρμόνισης της με τις κοινοτικές Οδηγίες σχετικές με την ενεργειακή απόδοση των κτηρίων και οι τρέχουσες διαδικασίες για την παραγωγή της σχετικής νομοθεσίας, </a:t>
            </a:r>
          </a:p>
        </p:txBody>
      </p:sp>
      <p:sp>
        <p:nvSpPr>
          <p:cNvPr id="4" name="Θέση αριθμού διαφάνειας 3"/>
          <p:cNvSpPr>
            <a:spLocks noGrp="1"/>
          </p:cNvSpPr>
          <p:nvPr>
            <p:ph type="sldNum" sz="quarter" idx="12"/>
          </p:nvPr>
        </p:nvSpPr>
        <p:spPr/>
        <p:txBody>
          <a:bodyPr/>
          <a:lstStyle/>
          <a:p>
            <a:pPr>
              <a:defRPr/>
            </a:pPr>
            <a:fld id="{E095B297-C4AE-4DAF-B99A-398936E431C9}" type="slidenum">
              <a:rPr lang="el-GR" smtClean="0">
                <a:solidFill>
                  <a:srgbClr val="000000"/>
                </a:solidFill>
              </a:rPr>
              <a:pPr>
                <a:defRPr/>
              </a:pPr>
              <a:t>2</a:t>
            </a:fld>
            <a:endParaRPr lang="el-GR">
              <a:solidFill>
                <a:srgbClr val="000000"/>
              </a:solidFill>
            </a:endParaRPr>
          </a:p>
        </p:txBody>
      </p:sp>
      <p:sp>
        <p:nvSpPr>
          <p:cNvPr id="5" name="Ορθογώνιο 4"/>
          <p:cNvSpPr/>
          <p:nvPr/>
        </p:nvSpPr>
        <p:spPr>
          <a:xfrm>
            <a:off x="2627784" y="4869160"/>
            <a:ext cx="3888432" cy="1862048"/>
          </a:xfrm>
          <a:prstGeom prst="rect">
            <a:avLst/>
          </a:prstGeom>
        </p:spPr>
        <p:txBody>
          <a:bodyPr wrap="square">
            <a:spAutoFit/>
          </a:bodyPr>
          <a:lstStyle/>
          <a:p>
            <a:pPr lvl="0" algn="ctr" fontAlgn="base">
              <a:spcBef>
                <a:spcPct val="0"/>
              </a:spcBef>
              <a:spcAft>
                <a:spcPct val="0"/>
              </a:spcAft>
            </a:pPr>
            <a:r>
              <a:rPr lang="el-GR" b="1" dirty="0" err="1">
                <a:solidFill>
                  <a:srgbClr val="000000"/>
                </a:solidFill>
                <a:effectLst>
                  <a:outerShdw blurRad="38100" dist="38100" dir="2700000" algn="tl">
                    <a:srgbClr val="000000">
                      <a:alpha val="43137"/>
                    </a:srgbClr>
                  </a:outerShdw>
                </a:effectLst>
                <a:latin typeface="Arial Narrow" panose="020B0606020202030204" pitchFamily="34" charset="0"/>
                <a:ea typeface="Times New Roman" pitchFamily="18" charset="0"/>
                <a:cs typeface="Arial" pitchFamily="34" charset="0"/>
              </a:rPr>
              <a:t>Mαργαρίτα</a:t>
            </a:r>
            <a:r>
              <a:rPr lang="el-GR" b="1" dirty="0">
                <a:solidFill>
                  <a:srgbClr val="000000"/>
                </a:solidFill>
                <a:effectLst>
                  <a:outerShdw blurRad="38100" dist="38100" dir="2700000" algn="tl">
                    <a:srgbClr val="000000">
                      <a:alpha val="43137"/>
                    </a:srgbClr>
                  </a:outerShdw>
                </a:effectLst>
                <a:latin typeface="Arial Narrow" panose="020B0606020202030204" pitchFamily="34" charset="0"/>
                <a:ea typeface="Times New Roman" pitchFamily="18" charset="0"/>
                <a:cs typeface="Arial" pitchFamily="34" charset="0"/>
              </a:rPr>
              <a:t> Καραβασίλη </a:t>
            </a:r>
            <a:endParaRPr lang="el-GR" b="1" dirty="0" smtClean="0">
              <a:solidFill>
                <a:srgbClr val="000000"/>
              </a:solidFill>
              <a:effectLst>
                <a:outerShdw blurRad="38100" dist="38100" dir="2700000" algn="tl">
                  <a:srgbClr val="000000">
                    <a:alpha val="43137"/>
                  </a:srgbClr>
                </a:outerShdw>
              </a:effectLst>
              <a:latin typeface="Arial Narrow" panose="020B0606020202030204" pitchFamily="34" charset="0"/>
              <a:ea typeface="Times New Roman" pitchFamily="18" charset="0"/>
              <a:cs typeface="Arial" pitchFamily="34" charset="0"/>
            </a:endParaRPr>
          </a:p>
          <a:p>
            <a:pPr lvl="0" algn="ctr" fontAlgn="base">
              <a:spcBef>
                <a:spcPct val="0"/>
              </a:spcBef>
              <a:spcAft>
                <a:spcPct val="0"/>
              </a:spcAft>
            </a:pPr>
            <a:endParaRPr lang="el-GR" b="1" dirty="0">
              <a:solidFill>
                <a:srgbClr val="000000"/>
              </a:solidFill>
              <a:effectLst>
                <a:outerShdw blurRad="38100" dist="38100" dir="2700000" algn="tl">
                  <a:srgbClr val="000000">
                    <a:alpha val="43137"/>
                  </a:srgbClr>
                </a:outerShdw>
              </a:effectLst>
              <a:latin typeface="Arial Narrow" panose="020B0606020202030204" pitchFamily="34" charset="0"/>
              <a:ea typeface="Times New Roman" pitchFamily="18" charset="0"/>
              <a:cs typeface="Arial" pitchFamily="34" charset="0"/>
            </a:endParaRPr>
          </a:p>
          <a:p>
            <a:pPr lvl="0" algn="ctr" eaLnBrk="0" fontAlgn="base" hangingPunct="0">
              <a:spcBef>
                <a:spcPct val="0"/>
              </a:spcBef>
              <a:spcAft>
                <a:spcPct val="0"/>
              </a:spcAft>
            </a:pPr>
            <a:r>
              <a:rPr lang="el-GR" sz="1050" b="1" dirty="0">
                <a:solidFill>
                  <a:srgbClr val="000000"/>
                </a:solidFill>
                <a:latin typeface="Arial Narrow" panose="020B0606020202030204" pitchFamily="34" charset="0"/>
                <a:ea typeface="Times New Roman" pitchFamily="18" charset="0"/>
                <a:cs typeface="Arial" pitchFamily="34" charset="0"/>
              </a:rPr>
              <a:t>Αρχιτέκτων </a:t>
            </a:r>
            <a:r>
              <a:rPr lang="el-GR" sz="1050" b="1" dirty="0" err="1">
                <a:solidFill>
                  <a:srgbClr val="000000"/>
                </a:solidFill>
                <a:latin typeface="Arial Narrow" panose="020B0606020202030204" pitchFamily="34" charset="0"/>
                <a:ea typeface="Times New Roman" pitchFamily="18" charset="0"/>
                <a:cs typeface="Arial" pitchFamily="34" charset="0"/>
              </a:rPr>
              <a:t>d.p.l.g</a:t>
            </a:r>
            <a:r>
              <a:rPr lang="el-GR" sz="1050" b="1" dirty="0">
                <a:solidFill>
                  <a:srgbClr val="000000"/>
                </a:solidFill>
                <a:latin typeface="Arial Narrow" panose="020B0606020202030204" pitchFamily="34" charset="0"/>
                <a:ea typeface="Times New Roman" pitchFamily="18" charset="0"/>
                <a:cs typeface="Arial" pitchFamily="34" charset="0"/>
              </a:rPr>
              <a:t>. Χωροτάκτης Πολεοδόμος </a:t>
            </a:r>
            <a:br>
              <a:rPr lang="el-GR" sz="1050" b="1" dirty="0">
                <a:solidFill>
                  <a:srgbClr val="000000"/>
                </a:solidFill>
                <a:latin typeface="Arial Narrow" panose="020B0606020202030204" pitchFamily="34" charset="0"/>
                <a:ea typeface="Times New Roman" pitchFamily="18" charset="0"/>
                <a:cs typeface="Arial" pitchFamily="34" charset="0"/>
              </a:rPr>
            </a:br>
            <a:r>
              <a:rPr lang="el-GR" sz="1050" b="1" dirty="0" smtClean="0">
                <a:solidFill>
                  <a:srgbClr val="000000"/>
                </a:solidFill>
                <a:latin typeface="Arial Narrow" panose="020B0606020202030204" pitchFamily="34" charset="0"/>
                <a:ea typeface="Times New Roman" pitchFamily="18" charset="0"/>
                <a:cs typeface="Arial" pitchFamily="34" charset="0"/>
              </a:rPr>
              <a:t>Σύμβουλος </a:t>
            </a:r>
            <a:r>
              <a:rPr lang="el-GR" sz="1050" b="1" dirty="0" err="1" smtClean="0">
                <a:solidFill>
                  <a:srgbClr val="000000"/>
                </a:solidFill>
                <a:latin typeface="Arial Narrow" panose="020B0606020202030204" pitchFamily="34" charset="0"/>
                <a:ea typeface="Times New Roman" pitchFamily="18" charset="0"/>
                <a:cs typeface="Arial" pitchFamily="34" charset="0"/>
              </a:rPr>
              <a:t>Διοίκησς</a:t>
            </a:r>
            <a:r>
              <a:rPr lang="el-GR" sz="1050" b="1" dirty="0" smtClean="0">
                <a:solidFill>
                  <a:srgbClr val="000000"/>
                </a:solidFill>
                <a:latin typeface="Arial Narrow" panose="020B0606020202030204" pitchFamily="34" charset="0"/>
                <a:ea typeface="Times New Roman" pitchFamily="18" charset="0"/>
                <a:cs typeface="Arial" pitchFamily="34" charset="0"/>
              </a:rPr>
              <a:t> – ΕΤΒΑ ΒΙΠΕ Α.Ε.</a:t>
            </a:r>
            <a:br>
              <a:rPr lang="el-GR" sz="1050" b="1" dirty="0" smtClean="0">
                <a:solidFill>
                  <a:srgbClr val="000000"/>
                </a:solidFill>
                <a:latin typeface="Arial Narrow" panose="020B0606020202030204" pitchFamily="34" charset="0"/>
                <a:ea typeface="Times New Roman" pitchFamily="18" charset="0"/>
                <a:cs typeface="Arial" pitchFamily="34" charset="0"/>
              </a:rPr>
            </a:br>
            <a:r>
              <a:rPr lang="el-GR" sz="1100" b="1" dirty="0" smtClean="0">
                <a:solidFill>
                  <a:srgbClr val="000000"/>
                </a:solidFill>
                <a:latin typeface="Arial Narrow" panose="020B0606020202030204" pitchFamily="34" charset="0"/>
                <a:ea typeface="Times New Roman" pitchFamily="18" charset="0"/>
                <a:cs typeface="Arial" pitchFamily="34" charset="0"/>
              </a:rPr>
              <a:t>Πρόεδρος </a:t>
            </a:r>
            <a:r>
              <a:rPr lang="el-GR" sz="1100" b="1" dirty="0">
                <a:solidFill>
                  <a:srgbClr val="000000"/>
                </a:solidFill>
                <a:latin typeface="Arial Narrow" panose="020B0606020202030204" pitchFamily="34" charset="0"/>
                <a:ea typeface="Times New Roman" pitchFamily="18" charset="0"/>
                <a:cs typeface="Arial" pitchFamily="34" charset="0"/>
              </a:rPr>
              <a:t>CISD</a:t>
            </a:r>
            <a:r>
              <a:rPr lang="el-GR" sz="900" b="1" dirty="0">
                <a:solidFill>
                  <a:srgbClr val="000000"/>
                </a:solidFill>
                <a:latin typeface="Arial Narrow" panose="020B0606020202030204" pitchFamily="34" charset="0"/>
                <a:ea typeface="Times New Roman" pitchFamily="18" charset="0"/>
                <a:cs typeface="Arial" pitchFamily="34" charset="0"/>
              </a:rPr>
              <a:t/>
            </a:r>
            <a:br>
              <a:rPr lang="el-GR" sz="900" b="1" dirty="0">
                <a:solidFill>
                  <a:srgbClr val="000000"/>
                </a:solidFill>
                <a:latin typeface="Arial Narrow" panose="020B0606020202030204" pitchFamily="34" charset="0"/>
                <a:ea typeface="Times New Roman" pitchFamily="18" charset="0"/>
                <a:cs typeface="Arial" pitchFamily="34" charset="0"/>
              </a:rPr>
            </a:br>
            <a:r>
              <a:rPr lang="el-GR" sz="1100" b="1" dirty="0">
                <a:solidFill>
                  <a:srgbClr val="000000"/>
                </a:solidFill>
                <a:latin typeface="Arial Narrow" panose="020B0606020202030204" pitchFamily="34" charset="0"/>
                <a:ea typeface="Times New Roman" pitchFamily="18" charset="0"/>
                <a:cs typeface="Arial" pitchFamily="34" charset="0"/>
              </a:rPr>
              <a:t>τ. Ειδική Γραμματέας Περιβάλλοντος &amp; Ενέργειας ΥΠΕΚΑ </a:t>
            </a:r>
            <a:endParaRPr lang="el-GR" sz="1000" b="1" dirty="0">
              <a:solidFill>
                <a:srgbClr val="000000"/>
              </a:solidFill>
              <a:latin typeface="Arial Narrow" panose="020B0606020202030204" pitchFamily="34" charset="0"/>
              <a:ea typeface="Times New Roman" pitchFamily="18" charset="0"/>
              <a:cs typeface="Arial" pitchFamily="34" charset="0"/>
            </a:endParaRPr>
          </a:p>
          <a:p>
            <a:pPr lvl="0" algn="ctr" eaLnBrk="0" fontAlgn="base" hangingPunct="0">
              <a:spcBef>
                <a:spcPct val="0"/>
              </a:spcBef>
              <a:spcAft>
                <a:spcPct val="0"/>
              </a:spcAft>
            </a:pPr>
            <a:r>
              <a:rPr lang="en-US" sz="1000" b="1" dirty="0">
                <a:solidFill>
                  <a:srgbClr val="000000"/>
                </a:solidFill>
                <a:latin typeface="Arial Narrow" panose="020B0606020202030204" pitchFamily="34" charset="0"/>
                <a:ea typeface="Times New Roman" pitchFamily="18" charset="0"/>
                <a:cs typeface="Arial" pitchFamily="34" charset="0"/>
              </a:rPr>
              <a:t>E</a:t>
            </a:r>
            <a:r>
              <a:rPr lang="el-GR" sz="1000" b="1" dirty="0">
                <a:solidFill>
                  <a:srgbClr val="000000"/>
                </a:solidFill>
                <a:latin typeface="Arial Narrow" panose="020B0606020202030204" pitchFamily="34" charset="0"/>
                <a:ea typeface="Times New Roman" pitchFamily="18" charset="0"/>
                <a:cs typeface="Arial" pitchFamily="34" charset="0"/>
              </a:rPr>
              <a:t>-mail: </a:t>
            </a:r>
            <a:r>
              <a:rPr lang="el-GR" sz="1000" b="1" dirty="0" err="1" smtClean="0">
                <a:solidFill>
                  <a:srgbClr val="000000"/>
                </a:solidFill>
                <a:latin typeface="Arial Narrow" panose="020B0606020202030204" pitchFamily="34" charset="0"/>
                <a:ea typeface="Times New Roman" pitchFamily="18" charset="0"/>
                <a:cs typeface="Arial" pitchFamily="34" charset="0"/>
                <a:hlinkClick r:id="rId2"/>
              </a:rPr>
              <a:t>ritakar@tee.gr</a:t>
            </a:r>
            <a:endParaRPr lang="el-GR" sz="1000" b="1" dirty="0">
              <a:solidFill>
                <a:srgbClr val="000000"/>
              </a:solidFill>
              <a:latin typeface="Arial Narrow" panose="020B0606020202030204" pitchFamily="34" charset="0"/>
              <a:ea typeface="Times New Roman" pitchFamily="18" charset="0"/>
              <a:cs typeface="Arial" pitchFamily="34" charset="0"/>
            </a:endParaRPr>
          </a:p>
          <a:p>
            <a:pPr lvl="0" algn="ctr" eaLnBrk="0" fontAlgn="base" hangingPunct="0">
              <a:spcBef>
                <a:spcPct val="0"/>
              </a:spcBef>
              <a:spcAft>
                <a:spcPct val="0"/>
              </a:spcAft>
            </a:pPr>
            <a:r>
              <a:rPr lang="el-GR" sz="1100" b="1" dirty="0">
                <a:solidFill>
                  <a:srgbClr val="000000"/>
                </a:solidFill>
                <a:latin typeface="Arial Narrow" panose="020B0606020202030204" pitchFamily="34" charset="0"/>
                <a:ea typeface="Times New Roman" pitchFamily="18" charset="0"/>
                <a:cs typeface="Arial" pitchFamily="34" charset="0"/>
              </a:rPr>
              <a:t/>
            </a:r>
            <a:br>
              <a:rPr lang="el-GR" sz="1100" b="1" dirty="0">
                <a:solidFill>
                  <a:srgbClr val="000000"/>
                </a:solidFill>
                <a:latin typeface="Arial Narrow" panose="020B0606020202030204" pitchFamily="34" charset="0"/>
                <a:ea typeface="Times New Roman" pitchFamily="18" charset="0"/>
                <a:cs typeface="Arial" pitchFamily="34" charset="0"/>
              </a:rPr>
            </a:br>
            <a:endParaRPr lang="el-GR" sz="1600" b="1" dirty="0">
              <a:solidFill>
                <a:srgbClr val="000000"/>
              </a:solidFill>
              <a:latin typeface="Arial Narrow" panose="020B0606020202030204" pitchFamily="34" charset="0"/>
              <a:cs typeface="Arial" pitchFamily="34" charset="0"/>
            </a:endParaRPr>
          </a:p>
        </p:txBody>
      </p:sp>
    </p:spTree>
    <p:extLst>
      <p:ext uri="{BB962C8B-B14F-4D97-AF65-F5344CB8AC3E}">
        <p14:creationId xmlns:p14="http://schemas.microsoft.com/office/powerpoint/2010/main" val="387215373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iped Right Arrow 1"/>
          <p:cNvSpPr/>
          <p:nvPr/>
        </p:nvSpPr>
        <p:spPr>
          <a:xfrm>
            <a:off x="904875" y="3076575"/>
            <a:ext cx="2533649" cy="1328737"/>
          </a:xfrm>
          <a:prstGeom prst="stripedRightArrow">
            <a:avLst/>
          </a:prstGeom>
        </p:spPr>
        <p:style>
          <a:lnRef idx="0">
            <a:schemeClr val="accent2"/>
          </a:lnRef>
          <a:fillRef idx="3">
            <a:schemeClr val="accent2"/>
          </a:fillRef>
          <a:effectRef idx="3">
            <a:schemeClr val="accent2"/>
          </a:effectRef>
          <a:fontRef idx="minor">
            <a:schemeClr val="lt1"/>
          </a:fontRef>
        </p:style>
        <p:txBody>
          <a:bodyPr anchor="ctr"/>
          <a:lstStyle/>
          <a:p>
            <a:pPr algn="ctr" fontAlgn="base">
              <a:spcBef>
                <a:spcPct val="0"/>
              </a:spcBef>
              <a:spcAft>
                <a:spcPct val="0"/>
              </a:spcAft>
              <a:defRPr/>
            </a:pPr>
            <a:r>
              <a:rPr lang="el-GR" sz="2400" b="1" dirty="0">
                <a:solidFill>
                  <a:srgbClr val="FFFFFF"/>
                </a:solidFill>
              </a:rPr>
              <a:t>Ν.3661/08</a:t>
            </a:r>
          </a:p>
        </p:txBody>
      </p:sp>
      <p:grpSp>
        <p:nvGrpSpPr>
          <p:cNvPr id="3" name="Group 2"/>
          <p:cNvGrpSpPr>
            <a:grpSpLocks/>
          </p:cNvGrpSpPr>
          <p:nvPr/>
        </p:nvGrpSpPr>
        <p:grpSpPr bwMode="auto">
          <a:xfrm>
            <a:off x="2051720" y="736177"/>
            <a:ext cx="6096000" cy="5386388"/>
            <a:chOff x="2085975" y="850900"/>
            <a:chExt cx="6096000" cy="5386707"/>
          </a:xfrm>
        </p:grpSpPr>
        <p:graphicFrame>
          <p:nvGraphicFramePr>
            <p:cNvPr id="8" name="Diagram 7"/>
            <p:cNvGraphicFramePr/>
            <p:nvPr>
              <p:extLst>
                <p:ext uri="{D42A27DB-BD31-4B8C-83A1-F6EECF244321}">
                  <p14:modId xmlns:p14="http://schemas.microsoft.com/office/powerpoint/2010/main" val="3164082957"/>
                </p:ext>
              </p:extLst>
            </p:nvPr>
          </p:nvGraphicFramePr>
          <p:xfrm>
            <a:off x="2085975" y="8509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oup 13"/>
            <p:cNvGrpSpPr/>
            <p:nvPr/>
          </p:nvGrpSpPr>
          <p:grpSpPr>
            <a:xfrm>
              <a:off x="4065182" y="4321635"/>
              <a:ext cx="1592756" cy="1592756"/>
              <a:chOff x="2454821" y="178981"/>
              <a:chExt cx="1592756" cy="1592756"/>
            </a:xfrm>
            <a:scene3d>
              <a:camera prst="orthographicFront"/>
              <a:lightRig rig="threePt" dir="t"/>
            </a:scene3d>
          </p:grpSpPr>
          <p:sp>
            <p:nvSpPr>
              <p:cNvPr id="15" name="Shape 14"/>
              <p:cNvSpPr/>
              <p:nvPr/>
            </p:nvSpPr>
            <p:spPr>
              <a:xfrm rot="20700000">
                <a:off x="2454821" y="178981"/>
                <a:ext cx="1592756" cy="1592756"/>
              </a:xfrm>
              <a:prstGeom prst="gear6">
                <a:avLst/>
              </a:prstGeom>
              <a:solidFill>
                <a:srgbClr val="00B0F0"/>
              </a:solidFill>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Shape 4"/>
              <p:cNvSpPr/>
              <p:nvPr/>
            </p:nvSpPr>
            <p:spPr>
              <a:xfrm>
                <a:off x="2804160" y="528320"/>
                <a:ext cx="894080" cy="894080"/>
              </a:xfrm>
              <a:prstGeom prst="rect">
                <a:avLst/>
              </a:prstGeom>
              <a:sp3d/>
            </p:spPr>
            <p:style>
              <a:lnRef idx="0">
                <a:scrgbClr r="0" g="0" b="0"/>
              </a:lnRef>
              <a:fillRef idx="0">
                <a:scrgbClr r="0" g="0" b="0"/>
              </a:fillRef>
              <a:effectRef idx="0">
                <a:scrgbClr r="0" g="0" b="0"/>
              </a:effectRef>
              <a:fontRef idx="minor">
                <a:schemeClr val="lt1"/>
              </a:fontRef>
            </p:style>
            <p:txBody>
              <a:bodyPr lIns="20320" tIns="20320" rIns="20320" bIns="20320" spcCol="1270" anchor="ctr"/>
              <a:lstStyle/>
              <a:p>
                <a:pPr algn="ctr" defTabSz="711200" fontAlgn="base">
                  <a:lnSpc>
                    <a:spcPct val="90000"/>
                  </a:lnSpc>
                  <a:spcBef>
                    <a:spcPct val="0"/>
                  </a:spcBef>
                  <a:spcAft>
                    <a:spcPct val="35000"/>
                  </a:spcAft>
                  <a:defRPr/>
                </a:pPr>
                <a:r>
                  <a:rPr lang="el-GR" sz="1200" b="1" dirty="0">
                    <a:solidFill>
                      <a:srgbClr val="FFFFFF"/>
                    </a:solidFill>
                    <a:effectLst>
                      <a:outerShdw blurRad="38100" dist="38100" dir="2700000" algn="tl">
                        <a:srgbClr val="000000">
                          <a:alpha val="43137"/>
                        </a:srgbClr>
                      </a:outerShdw>
                    </a:effectLst>
                  </a:rPr>
                  <a:t>Εγκύκλιος ΥΠΕΚΑ</a:t>
                </a:r>
              </a:p>
            </p:txBody>
          </p:sp>
        </p:grpSp>
        <p:grpSp>
          <p:nvGrpSpPr>
            <p:cNvPr id="7" name="Group 6"/>
            <p:cNvGrpSpPr/>
            <p:nvPr/>
          </p:nvGrpSpPr>
          <p:grpSpPr>
            <a:xfrm>
              <a:off x="6079862" y="4644851"/>
              <a:ext cx="1592756" cy="1592756"/>
              <a:chOff x="2454821" y="178981"/>
              <a:chExt cx="1592756" cy="1592756"/>
            </a:xfrm>
            <a:scene3d>
              <a:camera prst="orthographicFront"/>
              <a:lightRig rig="threePt" dir="t"/>
            </a:scene3d>
          </p:grpSpPr>
          <p:sp>
            <p:nvSpPr>
              <p:cNvPr id="9" name="Shape 8"/>
              <p:cNvSpPr/>
              <p:nvPr/>
            </p:nvSpPr>
            <p:spPr>
              <a:xfrm rot="20700000">
                <a:off x="2454821" y="178981"/>
                <a:ext cx="1592756" cy="1592756"/>
              </a:xfrm>
              <a:prstGeom prst="gear6">
                <a:avLst/>
              </a:prstGeom>
              <a:solidFill>
                <a:srgbClr val="00B0F0"/>
              </a:solidFill>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Shape 4"/>
              <p:cNvSpPr/>
              <p:nvPr/>
            </p:nvSpPr>
            <p:spPr>
              <a:xfrm>
                <a:off x="2689770" y="661670"/>
                <a:ext cx="1200150" cy="894080"/>
              </a:xfrm>
              <a:prstGeom prst="rect">
                <a:avLst/>
              </a:prstGeom>
              <a:sp3d/>
            </p:spPr>
            <p:style>
              <a:lnRef idx="0">
                <a:scrgbClr r="0" g="0" b="0"/>
              </a:lnRef>
              <a:fillRef idx="0">
                <a:scrgbClr r="0" g="0" b="0"/>
              </a:fillRef>
              <a:effectRef idx="0">
                <a:scrgbClr r="0" g="0" b="0"/>
              </a:effectRef>
              <a:fontRef idx="minor">
                <a:schemeClr val="lt1"/>
              </a:fontRef>
            </p:style>
            <p:txBody>
              <a:bodyPr lIns="20320" tIns="20320" rIns="20320" bIns="20320" spcCol="1270" anchor="ctr"/>
              <a:lstStyle/>
              <a:p>
                <a:pPr algn="ctr" defTabSz="711200" fontAlgn="base">
                  <a:lnSpc>
                    <a:spcPct val="90000"/>
                  </a:lnSpc>
                  <a:spcBef>
                    <a:spcPct val="0"/>
                  </a:spcBef>
                  <a:spcAft>
                    <a:spcPct val="35000"/>
                  </a:spcAft>
                  <a:defRPr/>
                </a:pPr>
                <a:r>
                  <a:rPr lang="el-GR" sz="1200" b="1" dirty="0">
                    <a:solidFill>
                      <a:srgbClr val="FFFFFF"/>
                    </a:solidFill>
                    <a:effectLst>
                      <a:outerShdw blurRad="38100" dist="38100" dir="2700000" algn="tl">
                        <a:srgbClr val="000000">
                          <a:alpha val="43137"/>
                        </a:srgbClr>
                      </a:outerShdw>
                    </a:effectLst>
                  </a:rPr>
                  <a:t>ΥΑ ΥΠΕΚΑ</a:t>
                </a:r>
              </a:p>
              <a:p>
                <a:pPr algn="ctr" defTabSz="711200" fontAlgn="base">
                  <a:lnSpc>
                    <a:spcPct val="90000"/>
                  </a:lnSpc>
                  <a:spcBef>
                    <a:spcPct val="0"/>
                  </a:spcBef>
                  <a:spcAft>
                    <a:spcPct val="35000"/>
                  </a:spcAft>
                  <a:defRPr/>
                </a:pPr>
                <a:r>
                  <a:rPr lang="el-GR" sz="1200" b="1" dirty="0">
                    <a:solidFill>
                      <a:srgbClr val="FFFFFF"/>
                    </a:solidFill>
                    <a:effectLst>
                      <a:outerShdw blurRad="38100" dist="38100" dir="2700000" algn="tl">
                        <a:srgbClr val="000000">
                          <a:alpha val="43137"/>
                        </a:srgbClr>
                      </a:outerShdw>
                    </a:effectLst>
                  </a:rPr>
                  <a:t>Άρθρο 25 </a:t>
                </a:r>
                <a:r>
                  <a:rPr lang="el-GR" sz="1000" b="1" dirty="0" err="1">
                    <a:solidFill>
                      <a:srgbClr val="FFFFFF"/>
                    </a:solidFill>
                    <a:effectLst>
                      <a:outerShdw blurRad="38100" dist="38100" dir="2700000" algn="tl">
                        <a:srgbClr val="000000">
                          <a:alpha val="43137"/>
                        </a:srgbClr>
                      </a:outerShdw>
                    </a:effectLst>
                  </a:rPr>
                  <a:t>Κτιριοδομικού</a:t>
                </a:r>
                <a:r>
                  <a:rPr lang="el-GR" sz="1000" b="1" dirty="0">
                    <a:solidFill>
                      <a:srgbClr val="FFFFFF"/>
                    </a:solidFill>
                    <a:effectLst>
                      <a:outerShdw blurRad="38100" dist="38100" dir="2700000" algn="tl">
                        <a:srgbClr val="000000">
                          <a:alpha val="43137"/>
                        </a:srgbClr>
                      </a:outerShdw>
                    </a:effectLst>
                  </a:rPr>
                  <a:t> Κανονισμού</a:t>
                </a:r>
              </a:p>
            </p:txBody>
          </p:sp>
        </p:grpSp>
      </p:grpSp>
      <p:pic>
        <p:nvPicPr>
          <p:cNvPr id="37890"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915150" y="865188"/>
            <a:ext cx="1993900" cy="14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Εικόνα 4"/>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79512" y="188640"/>
            <a:ext cx="2520280" cy="166968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4" name="Εικόνα 3"/>
          <p:cNvPicPr>
            <a:picLocks noChangeAspect="1"/>
          </p:cNvPicPr>
          <p:nvPr/>
        </p:nvPicPr>
        <p:blipFill>
          <a:blip r:embed="rId10" cstate="email">
            <a:duotone>
              <a:schemeClr val="bg2">
                <a:shade val="45000"/>
                <a:satMod val="135000"/>
              </a:schemeClr>
              <a:prstClr val="white"/>
            </a:duotone>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a:ext>
            </a:extLst>
          </a:blip>
          <a:stretch>
            <a:fillRect/>
          </a:stretch>
        </p:blipFill>
        <p:spPr>
          <a:xfrm>
            <a:off x="179512" y="5250692"/>
            <a:ext cx="2898024" cy="1372939"/>
          </a:xfrm>
          <a:prstGeom prst="rect">
            <a:avLst/>
          </a:prstGeom>
          <a:ln>
            <a:noFill/>
          </a:ln>
          <a:effectLst>
            <a:softEdge rad="112500"/>
          </a:effectLst>
        </p:spPr>
      </p:pic>
    </p:spTree>
    <p:extLst>
      <p:ext uri="{BB962C8B-B14F-4D97-AF65-F5344CB8AC3E}">
        <p14:creationId xmlns:p14="http://schemas.microsoft.com/office/powerpoint/2010/main" val="16296942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nodeType="afterGroup">
                            <p:stCondLst>
                              <p:cond delay="2000"/>
                            </p:stCondLst>
                            <p:childTnLst>
                              <p:par>
                                <p:cTn id="9" presetID="10" presetClass="entr" presetSubtype="0" fill="hold" nodeType="afterEffect">
                                  <p:stCondLst>
                                    <p:cond delay="1500"/>
                                  </p:stCondLst>
                                  <p:childTnLst>
                                    <p:set>
                                      <p:cBhvr>
                                        <p:cTn id="10" dur="1" fill="hold">
                                          <p:stCondLst>
                                            <p:cond delay="0"/>
                                          </p:stCondLst>
                                        </p:cTn>
                                        <p:tgtEl>
                                          <p:spTgt spid="37890"/>
                                        </p:tgtEl>
                                        <p:attrNameLst>
                                          <p:attrName>style.visibility</p:attrName>
                                        </p:attrNameLst>
                                      </p:cBhvr>
                                      <p:to>
                                        <p:strVal val="visible"/>
                                      </p:to>
                                    </p:set>
                                    <p:animEffect transition="in" filter="fade">
                                      <p:cBhvr>
                                        <p:cTn id="11" dur="75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6181"/>
            <a:ext cx="9144000" cy="6665637"/>
          </a:xfrm>
          <a:prstGeom prst="rect">
            <a:avLst/>
          </a:prstGeom>
        </p:spPr>
      </p:pic>
      <p:sp>
        <p:nvSpPr>
          <p:cNvPr id="3" name="TextBox 2"/>
          <p:cNvSpPr txBox="1"/>
          <p:nvPr/>
        </p:nvSpPr>
        <p:spPr>
          <a:xfrm>
            <a:off x="179512" y="476672"/>
            <a:ext cx="2895344" cy="461665"/>
          </a:xfrm>
          <a:prstGeom prst="rect">
            <a:avLst/>
          </a:prstGeom>
          <a:noFill/>
        </p:spPr>
        <p:txBody>
          <a:bodyPr wrap="none" rtlCol="0">
            <a:spAutoFit/>
          </a:bodyPr>
          <a:lstStyle/>
          <a:p>
            <a:r>
              <a:rPr lang="el-GR" sz="2400" b="1" dirty="0" smtClean="0">
                <a:latin typeface="Arial Narrow" panose="020B0606020202030204" pitchFamily="34" charset="0"/>
              </a:rPr>
              <a:t>Μηχανισμοί – κίνητρα </a:t>
            </a:r>
            <a:endParaRPr lang="el-GR" sz="2400" b="1" dirty="0">
              <a:latin typeface="Arial Narrow" panose="020B0606020202030204" pitchFamily="34" charset="0"/>
            </a:endParaRPr>
          </a:p>
        </p:txBody>
      </p:sp>
    </p:spTree>
    <p:extLst>
      <p:ext uri="{BB962C8B-B14F-4D97-AF65-F5344CB8AC3E}">
        <p14:creationId xmlns:p14="http://schemas.microsoft.com/office/powerpoint/2010/main" val="330018773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3868"/>
            <a:ext cx="9144000" cy="6690264"/>
          </a:xfrm>
          <a:prstGeom prst="rect">
            <a:avLst/>
          </a:prstGeom>
        </p:spPr>
      </p:pic>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08436" y="1700808"/>
            <a:ext cx="2444750" cy="194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Εικόνα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36032" y="3647515"/>
            <a:ext cx="2471936" cy="1599034"/>
          </a:xfrm>
          <a:prstGeom prst="rect">
            <a:avLst/>
          </a:prstGeom>
        </p:spPr>
      </p:pic>
    </p:spTree>
    <p:extLst>
      <p:ext uri="{BB962C8B-B14F-4D97-AF65-F5344CB8AC3E}">
        <p14:creationId xmlns:p14="http://schemas.microsoft.com/office/powerpoint/2010/main" val="58888768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2388"/>
            <a:ext cx="9144000" cy="6793224"/>
          </a:xfrm>
          <a:prstGeom prst="rect">
            <a:avLst/>
          </a:prstGeom>
        </p:spPr>
      </p:pic>
    </p:spTree>
    <p:extLst>
      <p:ext uri="{BB962C8B-B14F-4D97-AF65-F5344CB8AC3E}">
        <p14:creationId xmlns:p14="http://schemas.microsoft.com/office/powerpoint/2010/main" val="336113009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p:cNvSpPr>
            <a:spLocks noGrp="1"/>
          </p:cNvSpPr>
          <p:nvPr>
            <p:ph type="body" sz="half" idx="2"/>
          </p:nvPr>
        </p:nvSpPr>
        <p:spPr>
          <a:xfrm>
            <a:off x="1835696" y="4725144"/>
            <a:ext cx="5616624" cy="804862"/>
          </a:xfrm>
        </p:spPr>
        <p:txBody>
          <a:bodyPr/>
          <a:lstStyle/>
          <a:p>
            <a:pPr>
              <a:lnSpc>
                <a:spcPct val="115000"/>
              </a:lnSpc>
              <a:spcAft>
                <a:spcPts val="1000"/>
              </a:spcAft>
            </a:pPr>
            <a:r>
              <a:rPr lang="el-GR" sz="1600" b="1" dirty="0">
                <a:latin typeface="Arial Narrow" panose="020B0606020202030204" pitchFamily="34" charset="0"/>
                <a:ea typeface="Calibri"/>
                <a:cs typeface="Times New Roman"/>
              </a:rPr>
              <a:t>Ο νόμος ορίζει ότι μετά από την </a:t>
            </a:r>
            <a:r>
              <a:rPr lang="el-GR" sz="1600" b="1" dirty="0" smtClean="0">
                <a:latin typeface="Arial Narrow" panose="020B0606020202030204" pitchFamily="34" charset="0"/>
                <a:ea typeface="Calibri"/>
                <a:cs typeface="Times New Roman"/>
              </a:rPr>
              <a:t>1</a:t>
            </a:r>
            <a:r>
              <a:rPr lang="el-GR" sz="1600" b="1" baseline="30000" dirty="0" smtClean="0">
                <a:latin typeface="Arial Narrow" panose="020B0606020202030204" pitchFamily="34" charset="0"/>
                <a:ea typeface="Calibri"/>
                <a:cs typeface="Times New Roman"/>
              </a:rPr>
              <a:t>η</a:t>
            </a:r>
            <a:r>
              <a:rPr lang="el-GR" sz="1600" b="1" dirty="0" smtClean="0">
                <a:latin typeface="Arial Narrow" panose="020B0606020202030204" pitchFamily="34" charset="0"/>
                <a:ea typeface="Calibri"/>
                <a:cs typeface="Times New Roman"/>
              </a:rPr>
              <a:t> Ιανουάριου του </a:t>
            </a:r>
            <a:r>
              <a:rPr lang="el-GR" sz="1600" b="1" dirty="0">
                <a:latin typeface="Arial Narrow" panose="020B0606020202030204" pitchFamily="34" charset="0"/>
                <a:ea typeface="Calibri"/>
                <a:cs typeface="Times New Roman"/>
              </a:rPr>
              <a:t>2019, κάθε νέο κτίριο του δημόσιου τομέα θα πρέπει να είναι NZEB. </a:t>
            </a:r>
            <a:endParaRPr lang="el-GR" sz="1600" b="1" dirty="0" smtClean="0">
              <a:latin typeface="Arial Narrow" panose="020B0606020202030204" pitchFamily="34" charset="0"/>
              <a:ea typeface="Calibri"/>
              <a:cs typeface="Times New Roman"/>
            </a:endParaRPr>
          </a:p>
          <a:p>
            <a:pPr>
              <a:lnSpc>
                <a:spcPct val="115000"/>
              </a:lnSpc>
              <a:spcAft>
                <a:spcPts val="1000"/>
              </a:spcAft>
            </a:pPr>
            <a:r>
              <a:rPr lang="el-GR" sz="1600" b="1" dirty="0" smtClean="0">
                <a:latin typeface="Arial Narrow" panose="020B0606020202030204" pitchFamily="34" charset="0"/>
                <a:ea typeface="Calibri"/>
                <a:cs typeface="Times New Roman"/>
              </a:rPr>
              <a:t>Η </a:t>
            </a:r>
            <a:r>
              <a:rPr lang="el-GR" sz="1600" b="1" dirty="0">
                <a:latin typeface="Arial Narrow" panose="020B0606020202030204" pitchFamily="34" charset="0"/>
                <a:ea typeface="Calibri"/>
                <a:cs typeface="Times New Roman"/>
              </a:rPr>
              <a:t>υποχρέωση αυτή ισχύει επίσης και για όλα τα νέα κτίρια που θα κατασκευαστούν μετά την 1η του Ιανουαρίου 2021.</a:t>
            </a:r>
            <a:endParaRPr lang="el-GR" b="1" dirty="0">
              <a:latin typeface="Arial Narrow" panose="020B0606020202030204" pitchFamily="34" charset="0"/>
              <a:ea typeface="Calibri"/>
              <a:cs typeface="Times New Roman"/>
            </a:endParaRPr>
          </a:p>
          <a:p>
            <a:endParaRPr lang="el-GR" dirty="0"/>
          </a:p>
        </p:txBody>
      </p:sp>
      <p:sp>
        <p:nvSpPr>
          <p:cNvPr id="5" name="Θέση αριθμού διαφάνειας 4"/>
          <p:cNvSpPr>
            <a:spLocks noGrp="1"/>
          </p:cNvSpPr>
          <p:nvPr>
            <p:ph type="sldNum" sz="quarter" idx="12"/>
          </p:nvPr>
        </p:nvSpPr>
        <p:spPr/>
        <p:txBody>
          <a:bodyPr/>
          <a:lstStyle/>
          <a:p>
            <a:pPr>
              <a:defRPr/>
            </a:pPr>
            <a:fld id="{25EA21B5-4815-4FF5-88F7-DCDBF9B38E93}" type="slidenum">
              <a:rPr lang="el-GR" smtClean="0">
                <a:solidFill>
                  <a:srgbClr val="000000"/>
                </a:solidFill>
              </a:rPr>
              <a:pPr>
                <a:defRPr/>
              </a:pPr>
              <a:t>24</a:t>
            </a:fld>
            <a:endParaRPr lang="el-GR">
              <a:solidFill>
                <a:srgbClr val="000000"/>
              </a:solidFill>
            </a:endParaRPr>
          </a:p>
        </p:txBody>
      </p:sp>
      <p:pic>
        <p:nvPicPr>
          <p:cNvPr id="12" name="Θέση εικόνας 11"/>
          <p:cNvPicPr>
            <a:picLocks noGrp="1" noChangeAspect="1"/>
          </p:cNvPicPr>
          <p:nvPr>
            <p:ph type="pic" idx="1"/>
          </p:nvPr>
        </p:nvPicPr>
        <p:blipFill>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3458" r="3458"/>
          <a:stretch>
            <a:fillRect/>
          </a:stretch>
        </p:blipFill>
        <p:spPr>
          <a:prstGeom prst="rect">
            <a:avLst/>
          </a:prstGeom>
          <a:ln>
            <a:noFill/>
          </a:ln>
          <a:effectLst>
            <a:softEdge rad="112500"/>
          </a:effectLst>
        </p:spPr>
      </p:pic>
      <p:sp>
        <p:nvSpPr>
          <p:cNvPr id="13" name="Ορθογώνιο 12"/>
          <p:cNvSpPr/>
          <p:nvPr/>
        </p:nvSpPr>
        <p:spPr>
          <a:xfrm>
            <a:off x="395536" y="116632"/>
            <a:ext cx="2557110" cy="584775"/>
          </a:xfrm>
          <a:prstGeom prst="rect">
            <a:avLst/>
          </a:prstGeom>
        </p:spPr>
        <p:txBody>
          <a:bodyPr wrap="none">
            <a:spAutoFit/>
          </a:bodyPr>
          <a:lstStyle/>
          <a:p>
            <a:r>
              <a:rPr lang="el-GR" sz="32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Narrow"/>
                <a:ea typeface="Calibri"/>
                <a:cs typeface="Times New Roman"/>
              </a:rPr>
              <a:t>Η  Οδηγία EED</a:t>
            </a:r>
            <a:endParaRPr lang="el-GR" dirty="0">
              <a:solidFill>
                <a:srgbClr val="000000"/>
              </a:solidFill>
            </a:endParaRPr>
          </a:p>
        </p:txBody>
      </p:sp>
      <p:sp>
        <p:nvSpPr>
          <p:cNvPr id="2" name="TextBox 1"/>
          <p:cNvSpPr txBox="1"/>
          <p:nvPr/>
        </p:nvSpPr>
        <p:spPr>
          <a:xfrm>
            <a:off x="5652120" y="237014"/>
            <a:ext cx="3151825" cy="461665"/>
          </a:xfrm>
          <a:prstGeom prst="rect">
            <a:avLst/>
          </a:prstGeom>
          <a:noFill/>
        </p:spPr>
        <p:txBody>
          <a:bodyPr wrap="none" rtlCol="0">
            <a:spAutoFit/>
          </a:bodyPr>
          <a:lstStyle/>
          <a:p>
            <a:r>
              <a:rPr lang="el-GR" sz="2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Narrow"/>
                <a:ea typeface="Calibri"/>
                <a:cs typeface="Times New Roman"/>
              </a:rPr>
              <a:t>Νεοαναγειρόμενα κτίρια </a:t>
            </a:r>
          </a:p>
        </p:txBody>
      </p:sp>
    </p:spTree>
    <p:extLst>
      <p:ext uri="{BB962C8B-B14F-4D97-AF65-F5344CB8AC3E}">
        <p14:creationId xmlns:p14="http://schemas.microsoft.com/office/powerpoint/2010/main" val="268247208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86246" y="2492897"/>
            <a:ext cx="2757753" cy="3024336"/>
          </a:xfrm>
          <a:prstGeom prst="rect">
            <a:avLst/>
          </a:prstGeom>
        </p:spPr>
      </p:pic>
      <p:sp>
        <p:nvSpPr>
          <p:cNvPr id="4" name="Θέση αριθμού διαφάνειας 3"/>
          <p:cNvSpPr>
            <a:spLocks noGrp="1"/>
          </p:cNvSpPr>
          <p:nvPr>
            <p:ph type="sldNum" sz="quarter" idx="12"/>
          </p:nvPr>
        </p:nvSpPr>
        <p:spPr/>
        <p:txBody>
          <a:bodyPr/>
          <a:lstStyle/>
          <a:p>
            <a:pPr>
              <a:defRPr/>
            </a:pPr>
            <a:fld id="{5FF52409-A5E7-4EE0-82F5-3858F3EF54D4}" type="slidenum">
              <a:rPr lang="el-GR" smtClean="0">
                <a:solidFill>
                  <a:srgbClr val="000000"/>
                </a:solidFill>
              </a:rPr>
              <a:pPr>
                <a:defRPr/>
              </a:pPr>
              <a:t>25</a:t>
            </a:fld>
            <a:endParaRPr lang="el-GR">
              <a:solidFill>
                <a:srgbClr val="000000"/>
              </a:solidFill>
            </a:endParaRPr>
          </a:p>
        </p:txBody>
      </p:sp>
      <p:sp>
        <p:nvSpPr>
          <p:cNvPr id="5" name="Ορθογώνιο 4"/>
          <p:cNvSpPr/>
          <p:nvPr/>
        </p:nvSpPr>
        <p:spPr>
          <a:xfrm>
            <a:off x="1187624" y="2852936"/>
            <a:ext cx="7344816" cy="3816429"/>
          </a:xfrm>
          <a:prstGeom prst="rect">
            <a:avLst/>
          </a:prstGeom>
        </p:spPr>
        <p:txBody>
          <a:bodyPr wrap="square">
            <a:spAutoFit/>
          </a:bodyPr>
          <a:lstStyle/>
          <a:p>
            <a:r>
              <a:rPr lang="el-GR" sz="1400" dirty="0">
                <a:solidFill>
                  <a:srgbClr val="000000"/>
                </a:solidFill>
                <a:latin typeface="Arial Narrow" panose="020B0606020202030204" pitchFamily="34" charset="0"/>
              </a:rPr>
              <a:t/>
            </a:r>
            <a:br>
              <a:rPr lang="el-GR" sz="1400" dirty="0">
                <a:solidFill>
                  <a:srgbClr val="000000"/>
                </a:solidFill>
                <a:latin typeface="Arial Narrow" panose="020B0606020202030204" pitchFamily="34" charset="0"/>
              </a:rPr>
            </a:br>
            <a:r>
              <a:rPr lang="el-GR" b="1" dirty="0">
                <a:solidFill>
                  <a:srgbClr val="000000"/>
                </a:solidFill>
                <a:latin typeface="Arial Narrow" panose="020B0606020202030204" pitchFamily="34" charset="0"/>
              </a:rPr>
              <a:t>Το </a:t>
            </a:r>
            <a:r>
              <a:rPr lang="el-GR" b="1" dirty="0" smtClean="0">
                <a:solidFill>
                  <a:srgbClr val="000000"/>
                </a:solidFill>
                <a:latin typeface="Arial Narrow" panose="020B0606020202030204" pitchFamily="34" charset="0"/>
              </a:rPr>
              <a:t>σχεδόν Μηδενικής Κατανάλωσης </a:t>
            </a:r>
            <a:r>
              <a:rPr lang="el-GR" b="1" dirty="0">
                <a:solidFill>
                  <a:srgbClr val="000000"/>
                </a:solidFill>
                <a:latin typeface="Arial Narrow" panose="020B0606020202030204" pitchFamily="34" charset="0"/>
              </a:rPr>
              <a:t>κτίριο </a:t>
            </a:r>
            <a:r>
              <a:rPr lang="el-GR" sz="1400" dirty="0">
                <a:solidFill>
                  <a:srgbClr val="000000"/>
                </a:solidFill>
                <a:latin typeface="Arial Narrow" panose="020B0606020202030204" pitchFamily="34" charset="0"/>
              </a:rPr>
              <a:t>είναι ένα στόχος που οι </a:t>
            </a:r>
            <a:r>
              <a:rPr lang="el-GR" sz="1400" dirty="0" err="1">
                <a:solidFill>
                  <a:srgbClr val="000000"/>
                </a:solidFill>
                <a:latin typeface="Arial Narrow" panose="020B0606020202030204" pitchFamily="34" charset="0"/>
              </a:rPr>
              <a:t>επιστήµονες</a:t>
            </a:r>
            <a:r>
              <a:rPr lang="el-GR" sz="1400" dirty="0">
                <a:solidFill>
                  <a:srgbClr val="000000"/>
                </a:solidFill>
                <a:latin typeface="Arial Narrow" panose="020B0606020202030204" pitchFamily="34" charset="0"/>
              </a:rPr>
              <a:t> προσπαθούν να επιτύχουν και διάφορες προσπάθειες έχουν γίνει από το 1975 </a:t>
            </a:r>
            <a:endParaRPr lang="el-GR" sz="1400" dirty="0" smtClean="0">
              <a:solidFill>
                <a:srgbClr val="000000"/>
              </a:solidFill>
              <a:latin typeface="Arial Narrow" panose="020B0606020202030204" pitchFamily="34" charset="0"/>
            </a:endParaRPr>
          </a:p>
          <a:p>
            <a:r>
              <a:rPr lang="el-GR" sz="1400" dirty="0" smtClean="0">
                <a:solidFill>
                  <a:srgbClr val="000000"/>
                </a:solidFill>
                <a:latin typeface="Arial Narrow" panose="020B0606020202030204" pitchFamily="34" charset="0"/>
              </a:rPr>
              <a:t>που </a:t>
            </a:r>
            <a:r>
              <a:rPr lang="el-GR" sz="1400" dirty="0">
                <a:solidFill>
                  <a:srgbClr val="000000"/>
                </a:solidFill>
                <a:latin typeface="Arial Narrow" panose="020B0606020202030204" pitchFamily="34" charset="0"/>
              </a:rPr>
              <a:t>η πρώτη </a:t>
            </a:r>
            <a:r>
              <a:rPr lang="el-GR" sz="1400" dirty="0" err="1">
                <a:solidFill>
                  <a:srgbClr val="000000"/>
                </a:solidFill>
                <a:latin typeface="Arial Narrow" panose="020B0606020202030204" pitchFamily="34" charset="0"/>
              </a:rPr>
              <a:t>πειραµατική</a:t>
            </a:r>
            <a:r>
              <a:rPr lang="el-GR" sz="1400" dirty="0">
                <a:solidFill>
                  <a:srgbClr val="000000"/>
                </a:solidFill>
                <a:latin typeface="Arial Narrow" panose="020B0606020202030204" pitchFamily="34" charset="0"/>
              </a:rPr>
              <a:t> </a:t>
            </a:r>
            <a:r>
              <a:rPr lang="el-GR" sz="1400" dirty="0" err="1">
                <a:solidFill>
                  <a:srgbClr val="000000"/>
                </a:solidFill>
                <a:latin typeface="Arial Narrow" panose="020B0606020202030204" pitchFamily="34" charset="0"/>
              </a:rPr>
              <a:t>εφαρµογή</a:t>
            </a:r>
            <a:r>
              <a:rPr lang="el-GR" sz="1400" dirty="0">
                <a:solidFill>
                  <a:srgbClr val="000000"/>
                </a:solidFill>
                <a:latin typeface="Arial Narrow" panose="020B0606020202030204" pitchFamily="34" charset="0"/>
              </a:rPr>
              <a:t> έγινε στη </a:t>
            </a:r>
            <a:r>
              <a:rPr lang="el-GR" sz="1400" dirty="0" err="1">
                <a:solidFill>
                  <a:srgbClr val="000000"/>
                </a:solidFill>
                <a:latin typeface="Arial Narrow" panose="020B0606020202030204" pitchFamily="34" charset="0"/>
              </a:rPr>
              <a:t>Γερµανία</a:t>
            </a:r>
            <a:r>
              <a:rPr lang="el-GR" sz="1400" dirty="0">
                <a:solidFill>
                  <a:srgbClr val="000000"/>
                </a:solidFill>
                <a:latin typeface="Arial Narrow" panose="020B0606020202030204" pitchFamily="34" charset="0"/>
              </a:rPr>
              <a:t> (</a:t>
            </a:r>
            <a:r>
              <a:rPr lang="el-GR" sz="1400" dirty="0" err="1">
                <a:solidFill>
                  <a:srgbClr val="000000"/>
                </a:solidFill>
                <a:latin typeface="Arial Narrow" panose="020B0606020202030204" pitchFamily="34" charset="0"/>
              </a:rPr>
              <a:t>Philipps</a:t>
            </a:r>
            <a:r>
              <a:rPr lang="el-GR" sz="1400" dirty="0">
                <a:solidFill>
                  <a:srgbClr val="000000"/>
                </a:solidFill>
                <a:latin typeface="Arial Narrow" panose="020B0606020202030204" pitchFamily="34" charset="0"/>
              </a:rPr>
              <a:t> </a:t>
            </a:r>
            <a:r>
              <a:rPr lang="el-GR" sz="1400" dirty="0" err="1">
                <a:solidFill>
                  <a:srgbClr val="000000"/>
                </a:solidFill>
                <a:latin typeface="Arial Narrow" panose="020B0606020202030204" pitchFamily="34" charset="0"/>
              </a:rPr>
              <a:t>house</a:t>
            </a:r>
            <a:r>
              <a:rPr lang="el-GR" sz="1400" dirty="0">
                <a:solidFill>
                  <a:srgbClr val="000000"/>
                </a:solidFill>
                <a:latin typeface="Arial Narrow" panose="020B0606020202030204" pitchFamily="34" charset="0"/>
              </a:rPr>
              <a:t>, </a:t>
            </a:r>
            <a:r>
              <a:rPr lang="el-GR" sz="1400" dirty="0" err="1">
                <a:solidFill>
                  <a:srgbClr val="000000"/>
                </a:solidFill>
                <a:latin typeface="Arial Narrow" panose="020B0606020202030204" pitchFamily="34" charset="0"/>
              </a:rPr>
              <a:t>Aachen</a:t>
            </a:r>
            <a:r>
              <a:rPr lang="el-GR" sz="1400" dirty="0">
                <a:solidFill>
                  <a:srgbClr val="000000"/>
                </a:solidFill>
                <a:latin typeface="Arial Narrow" panose="020B0606020202030204" pitchFamily="34" charset="0"/>
              </a:rPr>
              <a:t>). </a:t>
            </a:r>
            <a:endParaRPr lang="el-GR" sz="1400" dirty="0" smtClean="0">
              <a:solidFill>
                <a:srgbClr val="000000"/>
              </a:solidFill>
              <a:latin typeface="Arial Narrow" panose="020B0606020202030204" pitchFamily="34" charset="0"/>
            </a:endParaRPr>
          </a:p>
          <a:p>
            <a:r>
              <a:rPr lang="el-GR" sz="1400" dirty="0" smtClean="0">
                <a:solidFill>
                  <a:srgbClr val="000000"/>
                </a:solidFill>
                <a:latin typeface="Arial Narrow" panose="020B0606020202030204" pitchFamily="34" charset="0"/>
              </a:rPr>
              <a:t>Το </a:t>
            </a:r>
            <a:r>
              <a:rPr lang="el-GR" sz="1400" dirty="0">
                <a:solidFill>
                  <a:srgbClr val="000000"/>
                </a:solidFill>
                <a:latin typeface="Arial Narrow" panose="020B0606020202030204" pitchFamily="34" charset="0"/>
              </a:rPr>
              <a:t>1991 στην Αυστρία. </a:t>
            </a:r>
            <a:endParaRPr lang="el-GR" sz="1400" dirty="0" smtClean="0">
              <a:solidFill>
                <a:srgbClr val="000000"/>
              </a:solidFill>
              <a:latin typeface="Arial Narrow" panose="020B0606020202030204" pitchFamily="34" charset="0"/>
            </a:endParaRPr>
          </a:p>
          <a:p>
            <a:endParaRPr lang="el-GR" sz="1400" dirty="0">
              <a:solidFill>
                <a:srgbClr val="000000"/>
              </a:solidFill>
              <a:latin typeface="Arial Narrow" panose="020B0606020202030204" pitchFamily="34" charset="0"/>
            </a:endParaRPr>
          </a:p>
          <a:p>
            <a:r>
              <a:rPr lang="el-GR" sz="1400" u="sng" dirty="0" smtClean="0">
                <a:solidFill>
                  <a:srgbClr val="000000"/>
                </a:solidFill>
                <a:latin typeface="Arial Narrow" panose="020B0606020202030204" pitchFamily="34" charset="0"/>
              </a:rPr>
              <a:t>Όλες </a:t>
            </a:r>
            <a:r>
              <a:rPr lang="el-GR" sz="1400" u="sng" dirty="0">
                <a:solidFill>
                  <a:srgbClr val="000000"/>
                </a:solidFill>
                <a:latin typeface="Arial Narrow" panose="020B0606020202030204" pitchFamily="34" charset="0"/>
              </a:rPr>
              <a:t>οι προσπάθειες </a:t>
            </a:r>
            <a:r>
              <a:rPr lang="el-GR" sz="1400" u="sng" dirty="0" err="1">
                <a:solidFill>
                  <a:srgbClr val="000000"/>
                </a:solidFill>
                <a:latin typeface="Arial Narrow" panose="020B0606020202030204" pitchFamily="34" charset="0"/>
              </a:rPr>
              <a:t>όµως</a:t>
            </a:r>
            <a:r>
              <a:rPr lang="el-GR" sz="1400" u="sng" dirty="0">
                <a:solidFill>
                  <a:srgbClr val="000000"/>
                </a:solidFill>
                <a:latin typeface="Arial Narrow" panose="020B0606020202030204" pitchFamily="34" charset="0"/>
              </a:rPr>
              <a:t> εξακολουθούν να είναι </a:t>
            </a:r>
            <a:r>
              <a:rPr lang="el-GR" sz="1400" u="sng" dirty="0" err="1">
                <a:solidFill>
                  <a:srgbClr val="000000"/>
                </a:solidFill>
                <a:latin typeface="Arial Narrow" panose="020B0606020202030204" pitchFamily="34" charset="0"/>
              </a:rPr>
              <a:t>πειραµατικές</a:t>
            </a:r>
            <a:r>
              <a:rPr lang="el-GR" sz="1400" dirty="0" smtClean="0">
                <a:solidFill>
                  <a:srgbClr val="000000"/>
                </a:solidFill>
                <a:latin typeface="Arial Narrow" panose="020B0606020202030204" pitchFamily="34" charset="0"/>
              </a:rPr>
              <a:t>.</a:t>
            </a:r>
          </a:p>
          <a:p>
            <a:r>
              <a:rPr lang="el-GR" sz="1400" dirty="0">
                <a:solidFill>
                  <a:srgbClr val="000000"/>
                </a:solidFill>
                <a:latin typeface="Arial Narrow" panose="020B0606020202030204" pitchFamily="34" charset="0"/>
              </a:rPr>
              <a:t/>
            </a:r>
            <a:br>
              <a:rPr lang="el-GR" sz="1400" dirty="0">
                <a:solidFill>
                  <a:srgbClr val="000000"/>
                </a:solidFill>
                <a:latin typeface="Arial Narrow" panose="020B0606020202030204" pitchFamily="34" charset="0"/>
              </a:rPr>
            </a:br>
            <a:r>
              <a:rPr lang="el-GR" sz="1400" dirty="0" smtClean="0">
                <a:solidFill>
                  <a:srgbClr val="000000"/>
                </a:solidFill>
                <a:latin typeface="Arial Narrow" panose="020B0606020202030204" pitchFamily="34" charset="0"/>
              </a:rPr>
              <a:t>Σήμερα ο </a:t>
            </a:r>
            <a:r>
              <a:rPr lang="el-GR" sz="1400" dirty="0">
                <a:solidFill>
                  <a:srgbClr val="000000"/>
                </a:solidFill>
                <a:latin typeface="Arial Narrow" panose="020B0606020202030204" pitchFamily="34" charset="0"/>
              </a:rPr>
              <a:t>στόχος γίνεται πιο ρεαλιστικός, για να έχει και µ</a:t>
            </a:r>
            <a:r>
              <a:rPr lang="el-GR" sz="1400" dirty="0" err="1">
                <a:solidFill>
                  <a:srgbClr val="000000"/>
                </a:solidFill>
                <a:latin typeface="Arial Narrow" panose="020B0606020202030204" pitchFamily="34" charset="0"/>
              </a:rPr>
              <a:t>εγαλύτερη</a:t>
            </a:r>
            <a:r>
              <a:rPr lang="el-GR" sz="1400" dirty="0">
                <a:solidFill>
                  <a:srgbClr val="000000"/>
                </a:solidFill>
                <a:latin typeface="Arial Narrow" panose="020B0606020202030204" pitchFamily="34" charset="0"/>
              </a:rPr>
              <a:t> </a:t>
            </a:r>
            <a:r>
              <a:rPr lang="el-GR" sz="1400" dirty="0" err="1">
                <a:solidFill>
                  <a:srgbClr val="000000"/>
                </a:solidFill>
                <a:latin typeface="Arial Narrow" panose="020B0606020202030204" pitchFamily="34" charset="0"/>
              </a:rPr>
              <a:t>εφαρµογή</a:t>
            </a:r>
            <a:r>
              <a:rPr lang="el-GR" sz="1400" dirty="0" smtClean="0">
                <a:solidFill>
                  <a:srgbClr val="000000"/>
                </a:solidFill>
                <a:latin typeface="Arial Narrow" panose="020B0606020202030204" pitchFamily="34" charset="0"/>
              </a:rPr>
              <a:t>: </a:t>
            </a:r>
          </a:p>
          <a:p>
            <a:pPr marL="285750" indent="-285750">
              <a:buFont typeface="Wingdings" panose="05000000000000000000" pitchFamily="2" charset="2"/>
              <a:buChar char="§"/>
            </a:pPr>
            <a:r>
              <a:rPr lang="el-GR" sz="1400" b="1" dirty="0" smtClean="0">
                <a:solidFill>
                  <a:srgbClr val="000000"/>
                </a:solidFill>
                <a:latin typeface="Arial Narrow" panose="020B0606020202030204" pitchFamily="34" charset="0"/>
              </a:rPr>
              <a:t>για να </a:t>
            </a:r>
            <a:r>
              <a:rPr lang="el-GR" sz="1400" b="1" dirty="0">
                <a:solidFill>
                  <a:srgbClr val="000000"/>
                </a:solidFill>
                <a:latin typeface="Arial Narrow" panose="020B0606020202030204" pitchFamily="34" charset="0"/>
              </a:rPr>
              <a:t>επιτευχθεί µ</a:t>
            </a:r>
            <a:r>
              <a:rPr lang="el-GR" sz="1400" b="1" dirty="0" err="1">
                <a:solidFill>
                  <a:srgbClr val="000000"/>
                </a:solidFill>
                <a:latin typeface="Arial Narrow" panose="020B0606020202030204" pitchFamily="34" charset="0"/>
              </a:rPr>
              <a:t>είωση</a:t>
            </a:r>
            <a:r>
              <a:rPr lang="el-GR" sz="1400" b="1" dirty="0">
                <a:solidFill>
                  <a:srgbClr val="000000"/>
                </a:solidFill>
                <a:latin typeface="Arial Narrow" panose="020B0606020202030204" pitchFamily="34" charset="0"/>
              </a:rPr>
              <a:t> του </a:t>
            </a:r>
            <a:r>
              <a:rPr lang="el-GR" sz="1400" b="1" dirty="0" err="1">
                <a:solidFill>
                  <a:srgbClr val="000000"/>
                </a:solidFill>
                <a:latin typeface="Arial Narrow" panose="020B0606020202030204" pitchFamily="34" charset="0"/>
              </a:rPr>
              <a:t>θερµικού</a:t>
            </a:r>
            <a:r>
              <a:rPr lang="el-GR" sz="1400" b="1" dirty="0">
                <a:solidFill>
                  <a:srgbClr val="000000"/>
                </a:solidFill>
                <a:latin typeface="Arial Narrow" panose="020B0606020202030204" pitchFamily="34" charset="0"/>
              </a:rPr>
              <a:t> και ψυκτικού φορτίου των </a:t>
            </a:r>
            <a:r>
              <a:rPr lang="el-GR" sz="1400" b="1" dirty="0" smtClean="0">
                <a:solidFill>
                  <a:srgbClr val="000000"/>
                </a:solidFill>
                <a:latin typeface="Arial Narrow" panose="020B0606020202030204" pitchFamily="34" charset="0"/>
              </a:rPr>
              <a:t>κτιρίων</a:t>
            </a:r>
            <a:r>
              <a:rPr lang="el-GR" sz="1400" dirty="0" smtClean="0">
                <a:solidFill>
                  <a:srgbClr val="000000"/>
                </a:solidFill>
                <a:latin typeface="Arial Narrow" panose="020B0606020202030204" pitchFamily="34" charset="0"/>
              </a:rPr>
              <a:t>, </a:t>
            </a:r>
          </a:p>
          <a:p>
            <a:pPr marL="285750" indent="-285750">
              <a:buFont typeface="Wingdings" panose="05000000000000000000" pitchFamily="2" charset="2"/>
              <a:buChar char="§"/>
            </a:pPr>
            <a:r>
              <a:rPr lang="el-GR" sz="1400" b="1" dirty="0" smtClean="0">
                <a:solidFill>
                  <a:srgbClr val="000000"/>
                </a:solidFill>
                <a:latin typeface="Arial Narrow" panose="020B0606020202030204" pitchFamily="34" charset="0"/>
              </a:rPr>
              <a:t>να </a:t>
            </a:r>
            <a:r>
              <a:rPr lang="el-GR" sz="1400" b="1" dirty="0">
                <a:solidFill>
                  <a:srgbClr val="000000"/>
                </a:solidFill>
                <a:latin typeface="Arial Narrow" panose="020B0606020202030204" pitchFamily="34" charset="0"/>
              </a:rPr>
              <a:t>ελαχιστοποιηθεί η χρήση των ορυκτών </a:t>
            </a:r>
            <a:r>
              <a:rPr lang="el-GR" sz="1400" b="1" dirty="0" err="1">
                <a:solidFill>
                  <a:srgbClr val="000000"/>
                </a:solidFill>
                <a:latin typeface="Arial Narrow" panose="020B0606020202030204" pitchFamily="34" charset="0"/>
              </a:rPr>
              <a:t>καυσίµων</a:t>
            </a:r>
            <a:r>
              <a:rPr lang="el-GR" sz="1400" b="1" dirty="0">
                <a:solidFill>
                  <a:srgbClr val="000000"/>
                </a:solidFill>
                <a:latin typeface="Arial Narrow" panose="020B0606020202030204" pitchFamily="34" charset="0"/>
              </a:rPr>
              <a:t> </a:t>
            </a:r>
            <a:r>
              <a:rPr lang="el-GR" sz="1400" dirty="0">
                <a:solidFill>
                  <a:srgbClr val="000000"/>
                </a:solidFill>
                <a:latin typeface="Arial Narrow" panose="020B0606020202030204" pitchFamily="34" charset="0"/>
              </a:rPr>
              <a:t>για την παροχή </a:t>
            </a:r>
            <a:r>
              <a:rPr lang="el-GR" sz="1400" dirty="0" err="1">
                <a:solidFill>
                  <a:srgbClr val="000000"/>
                </a:solidFill>
                <a:latin typeface="Arial Narrow" panose="020B0606020202030204" pitchFamily="34" charset="0"/>
              </a:rPr>
              <a:t>θερµότητας</a:t>
            </a:r>
            <a:r>
              <a:rPr lang="el-GR" sz="1400" dirty="0">
                <a:solidFill>
                  <a:srgbClr val="000000"/>
                </a:solidFill>
                <a:latin typeface="Arial Narrow" panose="020B0606020202030204" pitchFamily="34" charset="0"/>
              </a:rPr>
              <a:t>, ψύξης και </a:t>
            </a:r>
            <a:r>
              <a:rPr lang="el-GR" sz="1400" dirty="0" err="1" smtClean="0">
                <a:solidFill>
                  <a:srgbClr val="000000"/>
                </a:solidFill>
                <a:latin typeface="Arial Narrow" panose="020B0606020202030204" pitchFamily="34" charset="0"/>
              </a:rPr>
              <a:t>ηλεκτρισµού</a:t>
            </a:r>
            <a:r>
              <a:rPr lang="el-GR" sz="1400" dirty="0" smtClean="0">
                <a:solidFill>
                  <a:srgbClr val="000000"/>
                </a:solidFill>
                <a:latin typeface="Arial Narrow" panose="020B0606020202030204" pitchFamily="34" charset="0"/>
              </a:rPr>
              <a:t> </a:t>
            </a:r>
            <a:r>
              <a:rPr lang="el-GR" sz="1400" dirty="0">
                <a:solidFill>
                  <a:srgbClr val="000000"/>
                </a:solidFill>
                <a:latin typeface="Arial Narrow" panose="020B0606020202030204" pitchFamily="34" charset="0"/>
              </a:rPr>
              <a:t>µε </a:t>
            </a:r>
            <a:r>
              <a:rPr lang="el-GR" sz="1400" dirty="0" err="1" smtClean="0">
                <a:solidFill>
                  <a:srgbClr val="000000"/>
                </a:solidFill>
                <a:latin typeface="Arial Narrow" panose="020B0606020202030204" pitchFamily="34" charset="0"/>
              </a:rPr>
              <a:t>εκµετάλλευση</a:t>
            </a:r>
            <a:r>
              <a:rPr lang="el-GR" sz="1400" dirty="0" smtClean="0">
                <a:solidFill>
                  <a:srgbClr val="000000"/>
                </a:solidFill>
                <a:latin typeface="Arial Narrow" panose="020B0606020202030204" pitchFamily="34" charset="0"/>
              </a:rPr>
              <a:t> </a:t>
            </a:r>
            <a:r>
              <a:rPr lang="el-GR" sz="1400" dirty="0">
                <a:solidFill>
                  <a:srgbClr val="000000"/>
                </a:solidFill>
                <a:latin typeface="Arial Narrow" panose="020B0606020202030204" pitchFamily="34" charset="0"/>
              </a:rPr>
              <a:t>των ανεξάντλητων πηγών </a:t>
            </a:r>
            <a:r>
              <a:rPr lang="el-GR" sz="1400" dirty="0" smtClean="0">
                <a:solidFill>
                  <a:srgbClr val="000000"/>
                </a:solidFill>
                <a:latin typeface="Arial Narrow" panose="020B0606020202030204" pitchFamily="34" charset="0"/>
              </a:rPr>
              <a:t>ενέργειας - </a:t>
            </a:r>
            <a:r>
              <a:rPr lang="el-GR" sz="1400" dirty="0">
                <a:solidFill>
                  <a:srgbClr val="000000"/>
                </a:solidFill>
                <a:latin typeface="Arial Narrow" panose="020B0606020202030204" pitchFamily="34" charset="0"/>
              </a:rPr>
              <a:t>τον ήλιο και τον </a:t>
            </a:r>
            <a:r>
              <a:rPr lang="el-GR" sz="1400" dirty="0" smtClean="0">
                <a:solidFill>
                  <a:srgbClr val="000000"/>
                </a:solidFill>
                <a:latin typeface="Arial Narrow" panose="020B0606020202030204" pitchFamily="34" charset="0"/>
              </a:rPr>
              <a:t>αέρα-</a:t>
            </a:r>
            <a:r>
              <a:rPr lang="el-GR" sz="1400" dirty="0">
                <a:solidFill>
                  <a:srgbClr val="000000"/>
                </a:solidFill>
                <a:latin typeface="Arial Narrow" panose="020B0606020202030204" pitchFamily="34" charset="0"/>
              </a:rPr>
              <a:t> </a:t>
            </a:r>
            <a:endParaRPr lang="el-GR" sz="1400" dirty="0" smtClean="0">
              <a:solidFill>
                <a:srgbClr val="000000"/>
              </a:solidFill>
              <a:latin typeface="Arial Narrow" panose="020B0606020202030204" pitchFamily="34" charset="0"/>
            </a:endParaRPr>
          </a:p>
          <a:p>
            <a:pPr marL="285750" indent="-285750">
              <a:buFont typeface="Wingdings" panose="05000000000000000000" pitchFamily="2" charset="2"/>
              <a:buChar char="§"/>
            </a:pPr>
            <a:r>
              <a:rPr lang="el-GR" sz="1400" dirty="0" smtClean="0">
                <a:solidFill>
                  <a:srgbClr val="000000"/>
                </a:solidFill>
                <a:latin typeface="Arial Narrow" panose="020B0606020202030204" pitchFamily="34" charset="0"/>
              </a:rPr>
              <a:t>ο σχεδιασμός να </a:t>
            </a:r>
            <a:r>
              <a:rPr lang="el-GR" sz="1400" dirty="0">
                <a:solidFill>
                  <a:srgbClr val="000000"/>
                </a:solidFill>
                <a:latin typeface="Arial Narrow" panose="020B0606020202030204" pitchFamily="34" charset="0"/>
              </a:rPr>
              <a:t>βασίζονται στις αρχές της ορθολογικής χρήσης και διαχείρισης των φυσικών </a:t>
            </a:r>
            <a:r>
              <a:rPr lang="el-GR" sz="1400" dirty="0" smtClean="0">
                <a:solidFill>
                  <a:srgbClr val="000000"/>
                </a:solidFill>
                <a:latin typeface="Arial Narrow" panose="020B0606020202030204" pitchFamily="34" charset="0"/>
              </a:rPr>
              <a:t>πόρων και στη </a:t>
            </a:r>
            <a:r>
              <a:rPr lang="el-GR" sz="1400" dirty="0">
                <a:solidFill>
                  <a:srgbClr val="000000"/>
                </a:solidFill>
                <a:latin typeface="Arial Narrow" panose="020B0606020202030204" pitchFamily="34" charset="0"/>
              </a:rPr>
              <a:t>διατήρηση του περιβάλλοντος</a:t>
            </a:r>
            <a:r>
              <a:rPr lang="el-GR" sz="1400" dirty="0" smtClean="0">
                <a:solidFill>
                  <a:srgbClr val="000000"/>
                </a:solidFill>
                <a:latin typeface="Arial Narrow" panose="020B0606020202030204" pitchFamily="34" charset="0"/>
              </a:rPr>
              <a:t>, σύμφωνα με αρχές βιοκλιματικής αρχιτεκτονικής και οικολογικής δόμησης</a:t>
            </a:r>
          </a:p>
          <a:p>
            <a:pPr marL="285750" indent="-285750">
              <a:buFont typeface="Wingdings" panose="05000000000000000000" pitchFamily="2" charset="2"/>
              <a:buChar char="§"/>
            </a:pPr>
            <a:r>
              <a:rPr lang="el-GR" sz="1400" dirty="0" smtClean="0">
                <a:solidFill>
                  <a:srgbClr val="000000"/>
                </a:solidFill>
                <a:latin typeface="Arial Narrow" panose="020B0606020202030204" pitchFamily="34" charset="0"/>
              </a:rPr>
              <a:t>να διασφαλίζεται υγιεινή </a:t>
            </a:r>
            <a:r>
              <a:rPr lang="el-GR" sz="1400" dirty="0">
                <a:solidFill>
                  <a:srgbClr val="000000"/>
                </a:solidFill>
                <a:latin typeface="Arial Narrow" panose="020B0606020202030204" pitchFamily="34" charset="0"/>
              </a:rPr>
              <a:t>και </a:t>
            </a:r>
            <a:r>
              <a:rPr lang="el-GR" sz="1400" dirty="0" smtClean="0">
                <a:solidFill>
                  <a:srgbClr val="000000"/>
                </a:solidFill>
                <a:latin typeface="Arial Narrow" panose="020B0606020202030204" pitchFamily="34" charset="0"/>
              </a:rPr>
              <a:t>ασφαλής </a:t>
            </a:r>
            <a:r>
              <a:rPr lang="el-GR" sz="1400" dirty="0">
                <a:solidFill>
                  <a:srgbClr val="000000"/>
                </a:solidFill>
                <a:latin typeface="Arial Narrow" panose="020B0606020202030204" pitchFamily="34" charset="0"/>
              </a:rPr>
              <a:t>διαβίωση των ενοίκων χωρίς να προκαλούνται επιπτώσεις στο </a:t>
            </a:r>
            <a:r>
              <a:rPr lang="el-GR" sz="1400" dirty="0" smtClean="0">
                <a:solidFill>
                  <a:srgbClr val="000000"/>
                </a:solidFill>
                <a:latin typeface="Arial Narrow" panose="020B0606020202030204" pitchFamily="34" charset="0"/>
              </a:rPr>
              <a:t>περιβάλλον</a:t>
            </a:r>
            <a:endParaRPr lang="el-GR" dirty="0">
              <a:solidFill>
                <a:srgbClr val="000000"/>
              </a:solidFill>
            </a:endParaRPr>
          </a:p>
        </p:txBody>
      </p:sp>
      <p:sp>
        <p:nvSpPr>
          <p:cNvPr id="6" name="Ορθογώνιο 5"/>
          <p:cNvSpPr/>
          <p:nvPr/>
        </p:nvSpPr>
        <p:spPr>
          <a:xfrm>
            <a:off x="1187624" y="332656"/>
            <a:ext cx="3267241" cy="461665"/>
          </a:xfrm>
          <a:prstGeom prst="rect">
            <a:avLst/>
          </a:prstGeom>
        </p:spPr>
        <p:txBody>
          <a:bodyPr wrap="none">
            <a:spAutoFit/>
          </a:bodyPr>
          <a:lstStyle/>
          <a:p>
            <a:r>
              <a:rPr lang="el-GR" sz="2400" b="1" dirty="0">
                <a:solidFill>
                  <a:srgbClr val="000000"/>
                </a:solidFill>
                <a:latin typeface="Arial Narrow" panose="020B0606020202030204" pitchFamily="34" charset="0"/>
              </a:rPr>
              <a:t>Ο στόχος του 21ου αιώνα</a:t>
            </a:r>
          </a:p>
        </p:txBody>
      </p:sp>
      <p:sp>
        <p:nvSpPr>
          <p:cNvPr id="2" name="Ορθογώνιο 1"/>
          <p:cNvSpPr/>
          <p:nvPr/>
        </p:nvSpPr>
        <p:spPr>
          <a:xfrm>
            <a:off x="1187624" y="908720"/>
            <a:ext cx="7344816" cy="1900970"/>
          </a:xfrm>
          <a:prstGeom prst="rect">
            <a:avLst/>
          </a:prstGeom>
        </p:spPr>
        <p:txBody>
          <a:bodyPr wrap="square">
            <a:spAutoFit/>
          </a:bodyPr>
          <a:lstStyle/>
          <a:p>
            <a:pPr>
              <a:lnSpc>
                <a:spcPct val="115000"/>
              </a:lnSpc>
              <a:spcAft>
                <a:spcPts val="1000"/>
              </a:spcAft>
            </a:pPr>
            <a:r>
              <a:rPr lang="el-GR" sz="1600" b="1" dirty="0">
                <a:solidFill>
                  <a:srgbClr val="C00000"/>
                </a:solidFill>
                <a:latin typeface="Arial Narrow"/>
                <a:ea typeface="Calibri"/>
                <a:cs typeface="Times New Roman"/>
              </a:rPr>
              <a:t>Η επίτευξη υψηλών ενεργειακών στόχων </a:t>
            </a:r>
            <a:r>
              <a:rPr lang="el-GR" sz="1600" b="1" dirty="0" smtClean="0">
                <a:solidFill>
                  <a:srgbClr val="C00000"/>
                </a:solidFill>
                <a:latin typeface="Arial Narrow"/>
                <a:ea typeface="Calibri"/>
                <a:cs typeface="Times New Roman"/>
              </a:rPr>
              <a:t>προϋποθέτει </a:t>
            </a:r>
            <a:r>
              <a:rPr lang="el-GR" sz="1600" b="1" dirty="0">
                <a:solidFill>
                  <a:srgbClr val="C00000"/>
                </a:solidFill>
                <a:latin typeface="Arial Narrow"/>
                <a:ea typeface="Calibri"/>
                <a:cs typeface="Times New Roman"/>
              </a:rPr>
              <a:t>ολιστική προσέγγιση σχεδιασμού, κατασκευής και λειτουργίας του κτιρίου λαμβάνοντας υπόψη τον κύκλο ζωής και την ανάλυση  κόστους.  </a:t>
            </a:r>
            <a:endParaRPr lang="el-GR" sz="1600" b="1" dirty="0" smtClean="0">
              <a:solidFill>
                <a:srgbClr val="C00000"/>
              </a:solidFill>
              <a:latin typeface="Arial Narrow"/>
              <a:ea typeface="Calibri"/>
              <a:cs typeface="Times New Roman"/>
            </a:endParaRPr>
          </a:p>
          <a:p>
            <a:pPr>
              <a:lnSpc>
                <a:spcPct val="115000"/>
              </a:lnSpc>
              <a:spcAft>
                <a:spcPts val="1000"/>
              </a:spcAft>
            </a:pPr>
            <a:r>
              <a:rPr lang="el-GR" sz="1600" b="1" dirty="0" smtClean="0">
                <a:solidFill>
                  <a:srgbClr val="C00000"/>
                </a:solidFill>
                <a:latin typeface="Arial Narrow"/>
                <a:ea typeface="Calibri"/>
                <a:cs typeface="Times New Roman"/>
              </a:rPr>
              <a:t>Συνεπώς  </a:t>
            </a:r>
            <a:r>
              <a:rPr lang="el-GR" sz="1600" b="1" dirty="0">
                <a:solidFill>
                  <a:srgbClr val="C00000"/>
                </a:solidFill>
                <a:latin typeface="Arial Narrow"/>
                <a:ea typeface="Calibri"/>
                <a:cs typeface="Times New Roman"/>
              </a:rPr>
              <a:t>απαιτείται  μια  διεπιστημονική  αντιμετώπιση  </a:t>
            </a:r>
            <a:r>
              <a:rPr lang="el-GR" sz="1600" b="1" dirty="0" smtClean="0">
                <a:solidFill>
                  <a:srgbClr val="C00000"/>
                </a:solidFill>
                <a:latin typeface="Arial Narrow"/>
                <a:ea typeface="Calibri"/>
                <a:cs typeface="Times New Roman"/>
              </a:rPr>
              <a:t>από  </a:t>
            </a:r>
            <a:r>
              <a:rPr lang="el-GR" sz="1600" b="1" dirty="0">
                <a:solidFill>
                  <a:srgbClr val="C00000"/>
                </a:solidFill>
                <a:latin typeface="Arial Narrow"/>
                <a:ea typeface="Calibri"/>
                <a:cs typeface="Times New Roman"/>
              </a:rPr>
              <a:t>μία </a:t>
            </a:r>
            <a:r>
              <a:rPr lang="el-GR" sz="1600" b="1" dirty="0" smtClean="0">
                <a:solidFill>
                  <a:srgbClr val="C00000"/>
                </a:solidFill>
                <a:latin typeface="Arial Narrow"/>
                <a:ea typeface="Calibri"/>
                <a:cs typeface="Times New Roman"/>
              </a:rPr>
              <a:t>εξειδικευμένη </a:t>
            </a:r>
            <a:r>
              <a:rPr lang="el-GR" sz="1600" b="1" dirty="0">
                <a:solidFill>
                  <a:srgbClr val="C00000"/>
                </a:solidFill>
                <a:latin typeface="Arial Narrow"/>
                <a:ea typeface="Calibri"/>
                <a:cs typeface="Times New Roman"/>
              </a:rPr>
              <a:t>ομάδα η οποία θα συνεργάζεται και θα αλληλεπιδρά καθ’ όλη τη διάρκεια του έργου από τα πρώιμα στάδια έως την τελική παράδοση και χρήση.</a:t>
            </a:r>
            <a:endParaRPr lang="el-GR" sz="1400" b="1" dirty="0">
              <a:solidFill>
                <a:srgbClr val="C00000"/>
              </a:solidFill>
              <a:latin typeface="Calibri"/>
              <a:ea typeface="Calibri"/>
              <a:cs typeface="Times New Roman"/>
            </a:endParaRPr>
          </a:p>
        </p:txBody>
      </p:sp>
      <p:sp>
        <p:nvSpPr>
          <p:cNvPr id="7" name="Ορθογώνιο 6"/>
          <p:cNvSpPr/>
          <p:nvPr/>
        </p:nvSpPr>
        <p:spPr>
          <a:xfrm>
            <a:off x="5652120" y="271100"/>
            <a:ext cx="2557110" cy="584775"/>
          </a:xfrm>
          <a:prstGeom prst="rect">
            <a:avLst/>
          </a:prstGeom>
        </p:spPr>
        <p:txBody>
          <a:bodyPr wrap="none">
            <a:spAutoFit/>
          </a:bodyPr>
          <a:lstStyle/>
          <a:p>
            <a:r>
              <a:rPr lang="el-GR" sz="32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Narrow"/>
                <a:ea typeface="Calibri"/>
                <a:cs typeface="Times New Roman"/>
              </a:rPr>
              <a:t>Η  Οδηγία EED</a:t>
            </a:r>
            <a:endParaRPr lang="el-GR" dirty="0">
              <a:solidFill>
                <a:srgbClr val="000000"/>
              </a:solidFill>
            </a:endParaRPr>
          </a:p>
        </p:txBody>
      </p:sp>
    </p:spTree>
    <p:extLst>
      <p:ext uri="{BB962C8B-B14F-4D97-AF65-F5344CB8AC3E}">
        <p14:creationId xmlns:p14="http://schemas.microsoft.com/office/powerpoint/2010/main" val="22940804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88640"/>
            <a:ext cx="3008313" cy="419646"/>
          </a:xfrm>
        </p:spPr>
        <p:txBody>
          <a:bodyPr/>
          <a:lstStyle/>
          <a:p>
            <a:r>
              <a:rPr lang="el-GR" sz="3200" kern="120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Narrow"/>
                <a:ea typeface="Calibri"/>
                <a:cs typeface="Times New Roman"/>
              </a:rPr>
              <a:t>Η  Οδηγία EED</a:t>
            </a:r>
            <a:endParaRPr lang="el-GR" sz="1200" dirty="0"/>
          </a:p>
        </p:txBody>
      </p:sp>
      <p:pic>
        <p:nvPicPr>
          <p:cNvPr id="6" name="Θέση περιεχομένου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575050" y="643731"/>
            <a:ext cx="5111750" cy="5111750"/>
          </a:xfrm>
        </p:spPr>
      </p:pic>
      <p:sp>
        <p:nvSpPr>
          <p:cNvPr id="4" name="Θέση κειμένου 3"/>
          <p:cNvSpPr>
            <a:spLocks noGrp="1"/>
          </p:cNvSpPr>
          <p:nvPr>
            <p:ph type="body" sz="half" idx="2"/>
          </p:nvPr>
        </p:nvSpPr>
        <p:spPr>
          <a:xfrm>
            <a:off x="467544" y="980728"/>
            <a:ext cx="3008313" cy="5361459"/>
          </a:xfrm>
        </p:spPr>
        <p:txBody>
          <a:bodyPr/>
          <a:lstStyle/>
          <a:p>
            <a:r>
              <a:rPr lang="el-GR" b="1" dirty="0" smtClean="0">
                <a:latin typeface="Arial Narrow" panose="020B0606020202030204" pitchFamily="34" charset="0"/>
              </a:rPr>
              <a:t>Ο Ενεργειακός  </a:t>
            </a:r>
            <a:r>
              <a:rPr lang="el-GR" b="1" dirty="0">
                <a:latin typeface="Arial Narrow" panose="020B0606020202030204" pitchFamily="34" charset="0"/>
              </a:rPr>
              <a:t>Χάρτης  2050,  ο  οποίος  δημοσιεύθηκε  στις  15  Δεκεμβρίου  2011,  κινείται  πέρα  από  του  στόχους  του  2020,  παρέχοντας  μια  ανάλυση  των  προσανατολισμών  της  ενεργειακής  πολιτικής:  </a:t>
            </a:r>
            <a:endParaRPr lang="el-GR" b="1" dirty="0" smtClean="0">
              <a:latin typeface="Arial Narrow" panose="020B0606020202030204" pitchFamily="34" charset="0"/>
            </a:endParaRPr>
          </a:p>
          <a:p>
            <a:r>
              <a:rPr lang="el-GR" sz="1600" b="1" dirty="0" smtClean="0">
                <a:solidFill>
                  <a:srgbClr val="C00000"/>
                </a:solidFill>
                <a:latin typeface="Arial Narrow" panose="020B0606020202030204" pitchFamily="34" charset="0"/>
              </a:rPr>
              <a:t>Η ΕΕ  </a:t>
            </a:r>
            <a:r>
              <a:rPr lang="el-GR" sz="1600" b="1" dirty="0">
                <a:solidFill>
                  <a:srgbClr val="C00000"/>
                </a:solidFill>
                <a:latin typeface="Arial Narrow" panose="020B0606020202030204" pitchFamily="34" charset="0"/>
              </a:rPr>
              <a:t>δεσμεύθηκε  να  μειώσει  την  εκπομπή  την  εκπομπή  των  αερίων  του  θερμοκηπίου,  σε  80‐95%  πιο  χαμηλά επίπεδα από ότι ήταν το 1990, μέχρι το 2050. </a:t>
            </a:r>
            <a:endParaRPr lang="el-GR" sz="1600" b="1" dirty="0" smtClean="0">
              <a:solidFill>
                <a:srgbClr val="C00000"/>
              </a:solidFill>
              <a:latin typeface="Arial Narrow" panose="020B0606020202030204" pitchFamily="34" charset="0"/>
            </a:endParaRPr>
          </a:p>
          <a:p>
            <a:r>
              <a:rPr lang="el-GR" b="1" dirty="0">
                <a:latin typeface="Arial Narrow" panose="020B0606020202030204" pitchFamily="34" charset="0"/>
              </a:rPr>
              <a:t>Στην  Ευρώπη  και  στην  παρούσα  χρονική  περίοδο,  η  δραστηριότητα  των  ανακαινίσεων,  ως  επί  το  πλείστον, επιτυγχάνει χαμηλά επίπεδα ενεργειακής εξοικονόμησης, σε ποσοστό που κυμαίνεται μεταξύ  του 20‐30%. </a:t>
            </a:r>
          </a:p>
          <a:p>
            <a:r>
              <a:rPr lang="el-GR" sz="1600" b="1" dirty="0">
                <a:solidFill>
                  <a:srgbClr val="C00000"/>
                </a:solidFill>
                <a:latin typeface="Arial Narrow" panose="020B0606020202030204" pitchFamily="34" charset="0"/>
              </a:rPr>
              <a:t>Το ποσοστό αυτό θα πρέπει να αυξηθεί, με ανακαινίσεις που θα γίνονται σε βάθος, και με  ποσοστό της τάξεως του 60% .</a:t>
            </a:r>
          </a:p>
          <a:p>
            <a:endParaRPr lang="el-GR" sz="1600" b="1" dirty="0" smtClean="0">
              <a:solidFill>
                <a:srgbClr val="C00000"/>
              </a:solidFill>
              <a:latin typeface="Arial Narrow" panose="020B0606020202030204" pitchFamily="34" charset="0"/>
            </a:endParaRPr>
          </a:p>
          <a:p>
            <a:endParaRPr lang="el-GR" sz="1600" b="1" dirty="0">
              <a:solidFill>
                <a:srgbClr val="C00000"/>
              </a:solidFill>
              <a:latin typeface="Arial Narrow" panose="020B0606020202030204" pitchFamily="34" charset="0"/>
            </a:endParaRPr>
          </a:p>
          <a:p>
            <a:endParaRPr lang="el-GR" sz="1600" b="1" dirty="0">
              <a:solidFill>
                <a:srgbClr val="C00000"/>
              </a:solidFill>
              <a:latin typeface="Arial Narrow" panose="020B0606020202030204" pitchFamily="34" charset="0"/>
            </a:endParaRPr>
          </a:p>
        </p:txBody>
      </p:sp>
      <p:sp>
        <p:nvSpPr>
          <p:cNvPr id="5" name="Θέση αριθμού διαφάνειας 4"/>
          <p:cNvSpPr>
            <a:spLocks noGrp="1"/>
          </p:cNvSpPr>
          <p:nvPr>
            <p:ph type="sldNum" sz="quarter" idx="12"/>
          </p:nvPr>
        </p:nvSpPr>
        <p:spPr/>
        <p:txBody>
          <a:bodyPr/>
          <a:lstStyle/>
          <a:p>
            <a:pPr>
              <a:defRPr/>
            </a:pPr>
            <a:fld id="{9E0C664D-6C61-4F10-9348-C028F344196F}" type="slidenum">
              <a:rPr lang="el-GR" smtClean="0">
                <a:solidFill>
                  <a:srgbClr val="000000"/>
                </a:solidFill>
              </a:rPr>
              <a:pPr>
                <a:defRPr/>
              </a:pPr>
              <a:t>26</a:t>
            </a:fld>
            <a:endParaRPr lang="el-GR">
              <a:solidFill>
                <a:srgbClr val="000000"/>
              </a:solidFill>
            </a:endParaRPr>
          </a:p>
        </p:txBody>
      </p:sp>
    </p:spTree>
    <p:extLst>
      <p:ext uri="{BB962C8B-B14F-4D97-AF65-F5344CB8AC3E}">
        <p14:creationId xmlns:p14="http://schemas.microsoft.com/office/powerpoint/2010/main" val="161051688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pPr algn="l"/>
            <a:r>
              <a:rPr lang="el-GR" sz="4800" b="1" kern="1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Narrow"/>
                <a:ea typeface="Calibri"/>
                <a:cs typeface="Times New Roman"/>
              </a:rPr>
              <a:t>Η  Οδηγία EED</a:t>
            </a:r>
            <a:r>
              <a:rPr lang="el-GR" dirty="0">
                <a:latin typeface="Arial Narrow"/>
                <a:ea typeface="Calibri"/>
                <a:cs typeface="Times New Roman"/>
              </a:rPr>
              <a:t> </a:t>
            </a:r>
            <a:endParaRPr lang="el-GR" dirty="0"/>
          </a:p>
        </p:txBody>
      </p:sp>
      <p:sp>
        <p:nvSpPr>
          <p:cNvPr id="4" name="Θέση κειμένου 3"/>
          <p:cNvSpPr>
            <a:spLocks noGrp="1"/>
          </p:cNvSpPr>
          <p:nvPr>
            <p:ph type="body" sz="half" idx="1"/>
          </p:nvPr>
        </p:nvSpPr>
        <p:spPr>
          <a:xfrm>
            <a:off x="457200" y="1600200"/>
            <a:ext cx="3754760" cy="4525963"/>
          </a:xfrm>
        </p:spPr>
        <p:txBody>
          <a:bodyPr/>
          <a:lstStyle/>
          <a:p>
            <a:pPr>
              <a:lnSpc>
                <a:spcPct val="115000"/>
              </a:lnSpc>
              <a:spcAft>
                <a:spcPts val="1000"/>
              </a:spcAft>
            </a:pPr>
            <a:r>
              <a:rPr lang="el-GR" sz="1400" dirty="0">
                <a:latin typeface="Arial Narrow"/>
                <a:ea typeface="Calibri"/>
                <a:cs typeface="Times New Roman"/>
              </a:rPr>
              <a:t>H κατασκευή κτιρίων σχεδόν μηδενικής ενεργειακής κατανάλωσης (NZEB) </a:t>
            </a:r>
            <a:r>
              <a:rPr lang="el-GR" sz="1600" b="1" dirty="0">
                <a:effectLst>
                  <a:outerShdw blurRad="38100" dist="38100" dir="2700000" algn="tl">
                    <a:srgbClr val="000000">
                      <a:alpha val="43137"/>
                    </a:srgbClr>
                  </a:outerShdw>
                </a:effectLst>
                <a:latin typeface="Arial Narrow"/>
                <a:ea typeface="Calibri"/>
                <a:cs typeface="Times New Roman"/>
              </a:rPr>
              <a:t>μετά το 2020 </a:t>
            </a:r>
            <a:r>
              <a:rPr lang="el-GR" sz="1400" dirty="0">
                <a:latin typeface="Arial Narrow"/>
                <a:ea typeface="Calibri"/>
                <a:cs typeface="Times New Roman"/>
              </a:rPr>
              <a:t>αποτελεί στόχο και ταυτόχρονα υποχρέωση που έχει </a:t>
            </a:r>
            <a:r>
              <a:rPr lang="el-GR" sz="1400" dirty="0" smtClean="0">
                <a:latin typeface="Arial Narrow"/>
                <a:ea typeface="Calibri"/>
                <a:cs typeface="Times New Roman"/>
              </a:rPr>
              <a:t>ήδη τεθεί </a:t>
            </a:r>
            <a:r>
              <a:rPr lang="el-GR" sz="1400" dirty="0">
                <a:latin typeface="Arial Narrow"/>
                <a:ea typeface="Calibri"/>
                <a:cs typeface="Times New Roman"/>
              </a:rPr>
              <a:t>από την </a:t>
            </a:r>
            <a:r>
              <a:rPr lang="el-GR" sz="1400" dirty="0" smtClean="0">
                <a:latin typeface="Arial Narrow"/>
                <a:ea typeface="Calibri"/>
                <a:cs typeface="Times New Roman"/>
              </a:rPr>
              <a:t>Ε.Ε. μέσω </a:t>
            </a:r>
            <a:r>
              <a:rPr lang="el-GR" sz="1400" dirty="0">
                <a:latin typeface="Arial Narrow"/>
                <a:ea typeface="Calibri"/>
                <a:cs typeface="Times New Roman"/>
              </a:rPr>
              <a:t>της Οδηγίας 2010/31/EU για την ενεργειακή απόδοση των κτιρίων και τη συμμόρφωση της ελληνικής νομοθεσίας μέσω του Νόμου 4122 για την Ενεργειακή Απόδοση </a:t>
            </a:r>
            <a:r>
              <a:rPr lang="el-GR" sz="1400" dirty="0" smtClean="0">
                <a:latin typeface="Arial Narrow"/>
                <a:ea typeface="Calibri"/>
                <a:cs typeface="Times New Roman"/>
              </a:rPr>
              <a:t>Κτιρίων (εναρμόνιση </a:t>
            </a:r>
            <a:r>
              <a:rPr lang="el-GR" sz="1400" dirty="0">
                <a:latin typeface="Arial Narrow"/>
                <a:ea typeface="Calibri"/>
                <a:cs typeface="Times New Roman"/>
              </a:rPr>
              <a:t>με την Οδηγία </a:t>
            </a:r>
            <a:r>
              <a:rPr lang="el-GR" sz="1400" dirty="0" smtClean="0">
                <a:latin typeface="Arial Narrow"/>
                <a:ea typeface="Calibri"/>
                <a:cs typeface="Times New Roman"/>
              </a:rPr>
              <a:t>2010/31)  </a:t>
            </a:r>
          </a:p>
          <a:p>
            <a:pPr>
              <a:lnSpc>
                <a:spcPct val="115000"/>
              </a:lnSpc>
              <a:spcAft>
                <a:spcPts val="1000"/>
              </a:spcAft>
            </a:pPr>
            <a:r>
              <a:rPr lang="el-GR" sz="1400" b="1" dirty="0">
                <a:latin typeface="Arial Narrow"/>
                <a:ea typeface="Calibri"/>
                <a:cs typeface="Times New Roman"/>
              </a:rPr>
              <a:t>Καθορίζεται ότι τα κράτη-μέλη οφείλουν να δημιουργήσουν πλάνα δράσης προκειμένου να αυξηθεί ο αριθμός των κτιρίων μηδενικής κατανάλωσης και να αναπτύξουν στρατηγικές ώστε να προωθήσουν την μετατροπή των κτιρίων σε NZEB.</a:t>
            </a:r>
          </a:p>
          <a:p>
            <a:endParaRPr lang="el-GR" dirty="0"/>
          </a:p>
        </p:txBody>
      </p:sp>
      <p:pic>
        <p:nvPicPr>
          <p:cNvPr id="6" name="Θέση περιεχομένου 5"/>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4648200" y="2705449"/>
            <a:ext cx="4038600" cy="2315464"/>
          </a:xfrm>
        </p:spPr>
      </p:pic>
      <p:sp>
        <p:nvSpPr>
          <p:cNvPr id="2" name="Θέση αριθμού διαφάνειας 1"/>
          <p:cNvSpPr>
            <a:spLocks noGrp="1"/>
          </p:cNvSpPr>
          <p:nvPr>
            <p:ph type="sldNum" sz="quarter" idx="12"/>
          </p:nvPr>
        </p:nvSpPr>
        <p:spPr/>
        <p:txBody>
          <a:bodyPr/>
          <a:lstStyle/>
          <a:p>
            <a:pPr>
              <a:defRPr/>
            </a:pPr>
            <a:fld id="{ADC59BF7-7D5A-4E8E-8631-77DB224BBD4B}" type="slidenum">
              <a:rPr lang="el-GR" smtClean="0">
                <a:solidFill>
                  <a:srgbClr val="000000"/>
                </a:solidFill>
              </a:rPr>
              <a:pPr>
                <a:defRPr/>
              </a:pPr>
              <a:t>27</a:t>
            </a:fld>
            <a:endParaRPr lang="el-GR">
              <a:solidFill>
                <a:srgbClr val="000000"/>
              </a:solidFill>
            </a:endParaRPr>
          </a:p>
        </p:txBody>
      </p:sp>
      <p:sp>
        <p:nvSpPr>
          <p:cNvPr id="7" name="Ορθογώνιο 6"/>
          <p:cNvSpPr/>
          <p:nvPr/>
        </p:nvSpPr>
        <p:spPr>
          <a:xfrm>
            <a:off x="4211960" y="1628800"/>
            <a:ext cx="4860032" cy="107003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115000"/>
              </a:lnSpc>
              <a:spcAft>
                <a:spcPts val="1000"/>
              </a:spcAft>
            </a:pPr>
            <a:r>
              <a:rPr lang="el-GR"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Narrow"/>
                <a:ea typeface="Calibri"/>
                <a:cs typeface="Times New Roman"/>
              </a:rPr>
              <a:t>Η  Οδηγία EED συμπληρώνει την Οδηγία EPBD 2010/31/EU, εστιάζοντας στα ήδη υπάρχοντα κτίρια </a:t>
            </a:r>
            <a:endParaRPr lang="el-GR"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Narrow"/>
              <a:ea typeface="Calibri"/>
              <a:cs typeface="Times New Roman"/>
            </a:endParaRPr>
          </a:p>
          <a:p>
            <a:pPr>
              <a:lnSpc>
                <a:spcPct val="115000"/>
              </a:lnSpc>
              <a:spcAft>
                <a:spcPts val="1000"/>
              </a:spcAft>
            </a:pPr>
            <a:r>
              <a:rPr lang="el-GR"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Narrow"/>
                <a:ea typeface="Calibri"/>
                <a:cs typeface="Times New Roman"/>
              </a:rPr>
              <a:t>που</a:t>
            </a:r>
            <a:r>
              <a:rPr lang="el-GR"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Narrow"/>
                <a:ea typeface="Calibri"/>
                <a:cs typeface="Times New Roman"/>
              </a:rPr>
              <a:t>  </a:t>
            </a:r>
            <a:r>
              <a:rPr lang="el-GR"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Narrow"/>
                <a:ea typeface="Calibri"/>
                <a:cs typeface="Times New Roman"/>
              </a:rPr>
              <a:t>βρίσκονται</a:t>
            </a:r>
            <a:r>
              <a:rPr lang="el-GR"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Narrow"/>
                <a:ea typeface="Calibri"/>
                <a:cs typeface="Times New Roman"/>
              </a:rPr>
              <a:t> στο στάδιο εκτενούς ανακαίνισης</a:t>
            </a:r>
            <a:endParaRPr lang="el-GR"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a:ea typeface="Calibri"/>
              <a:cs typeface="Times New Roman"/>
            </a:endParaRPr>
          </a:p>
        </p:txBody>
      </p:sp>
    </p:spTree>
    <p:extLst>
      <p:ext uri="{BB962C8B-B14F-4D97-AF65-F5344CB8AC3E}">
        <p14:creationId xmlns:p14="http://schemas.microsoft.com/office/powerpoint/2010/main" val="321618205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67349" y="260648"/>
            <a:ext cx="4032448" cy="576064"/>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lvl="0" eaLnBrk="1" fontAlgn="auto" hangingPunct="1">
              <a:spcBef>
                <a:spcPts val="0"/>
              </a:spcBef>
              <a:spcAft>
                <a:spcPts val="0"/>
              </a:spcAft>
            </a:pPr>
            <a:r>
              <a:rPr lang="el-GR" sz="3200" kern="120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Narrow"/>
                <a:ea typeface="Calibri"/>
                <a:cs typeface="Times New Roman"/>
              </a:rPr>
              <a:t>Η  Οδηγία EED</a:t>
            </a:r>
            <a:endParaRPr lang="el-GR" sz="1800" b="0" kern="1200" dirty="0">
              <a:solidFill>
                <a:srgbClr val="000000"/>
              </a:solidFill>
              <a:ea typeface="+mn-ea"/>
              <a:cs typeface="+mn-cs"/>
            </a:endParaRPr>
          </a:p>
        </p:txBody>
      </p:sp>
      <p:sp>
        <p:nvSpPr>
          <p:cNvPr id="3" name="Θέση περιεχομένου 2"/>
          <p:cNvSpPr>
            <a:spLocks noGrp="1"/>
          </p:cNvSpPr>
          <p:nvPr>
            <p:ph idx="1"/>
          </p:nvPr>
        </p:nvSpPr>
        <p:spPr/>
        <p:txBody>
          <a:bodyPr/>
          <a:lstStyle/>
          <a:p>
            <a:endParaRPr lang="el-GR" dirty="0"/>
          </a:p>
        </p:txBody>
      </p:sp>
      <p:sp>
        <p:nvSpPr>
          <p:cNvPr id="4" name="Θέση κειμένου 3"/>
          <p:cNvSpPr>
            <a:spLocks noGrp="1"/>
          </p:cNvSpPr>
          <p:nvPr>
            <p:ph type="body" sz="half" idx="2"/>
          </p:nvPr>
        </p:nvSpPr>
        <p:spPr>
          <a:xfrm>
            <a:off x="349411" y="2442869"/>
            <a:ext cx="3600400" cy="4154761"/>
          </a:xfrm>
        </p:spPr>
        <p:txBody>
          <a:bodyPr>
            <a:normAutofit/>
          </a:bodyPr>
          <a:lstStyle/>
          <a:p>
            <a:pPr>
              <a:lnSpc>
                <a:spcPct val="115000"/>
              </a:lnSpc>
              <a:spcAft>
                <a:spcPts val="1000"/>
              </a:spcAft>
            </a:pPr>
            <a:r>
              <a:rPr lang="el-GR" sz="4800" b="1" dirty="0">
                <a:solidFill>
                  <a:schemeClr val="tx1"/>
                </a:solidFill>
                <a:latin typeface="Arial Narrow" panose="020B0606020202030204" pitchFamily="34" charset="0"/>
                <a:ea typeface="Calibri"/>
                <a:cs typeface="Times New Roman"/>
              </a:rPr>
              <a:t> </a:t>
            </a:r>
            <a:endParaRPr lang="el-GR" sz="4800" b="1" dirty="0" smtClean="0">
              <a:solidFill>
                <a:schemeClr val="tx1"/>
              </a:solidFill>
              <a:latin typeface="Arial Narrow" panose="020B0606020202030204" pitchFamily="34" charset="0"/>
              <a:ea typeface="Calibri"/>
              <a:cs typeface="Times New Roman"/>
            </a:endParaRPr>
          </a:p>
          <a:p>
            <a:pPr>
              <a:lnSpc>
                <a:spcPct val="115000"/>
              </a:lnSpc>
              <a:spcAft>
                <a:spcPts val="1000"/>
              </a:spcAft>
            </a:pPr>
            <a:r>
              <a:rPr lang="el-GR" sz="4800" b="1" dirty="0">
                <a:solidFill>
                  <a:schemeClr val="tx1"/>
                </a:solidFill>
                <a:latin typeface="Arial Narrow" panose="020B0606020202030204" pitchFamily="34" charset="0"/>
                <a:ea typeface="Calibri"/>
                <a:cs typeface="Times New Roman"/>
              </a:rPr>
              <a:t> </a:t>
            </a:r>
            <a:endParaRPr lang="el-GR" sz="4800" b="1" dirty="0" smtClean="0">
              <a:solidFill>
                <a:schemeClr val="tx1"/>
              </a:solidFill>
              <a:latin typeface="Arial Narrow" panose="020B0606020202030204" pitchFamily="34" charset="0"/>
              <a:ea typeface="Calibri"/>
              <a:cs typeface="Times New Roman"/>
            </a:endParaRPr>
          </a:p>
          <a:p>
            <a:pPr>
              <a:lnSpc>
                <a:spcPct val="115000"/>
              </a:lnSpc>
              <a:spcAft>
                <a:spcPts val="1000"/>
              </a:spcAft>
            </a:pPr>
            <a:endParaRPr lang="el-GR" sz="4800" b="1" dirty="0" smtClean="0">
              <a:solidFill>
                <a:schemeClr val="tx1"/>
              </a:solidFill>
              <a:latin typeface="Arial Narrow" panose="020B0606020202030204" pitchFamily="34" charset="0"/>
              <a:ea typeface="Calibri"/>
              <a:cs typeface="Times New Roman"/>
            </a:endParaRPr>
          </a:p>
          <a:p>
            <a:endParaRPr lang="el-GR" dirty="0"/>
          </a:p>
        </p:txBody>
      </p:sp>
      <p:pic>
        <p:nvPicPr>
          <p:cNvPr id="6" name="Picture Placeholder 4" descr="diagram.png"/>
          <p:cNvPicPr>
            <a:picLocks noChangeAspect="1"/>
          </p:cNvPicPr>
          <p:nvPr/>
        </p:nvPicPr>
        <p:blipFill>
          <a:blip r:embed="rId2" cstate="email">
            <a:extLst>
              <a:ext uri="{28A0092B-C50C-407E-A947-70E740481C1C}">
                <a14:useLocalDpi xmlns:a14="http://schemas.microsoft.com/office/drawing/2010/main"/>
              </a:ext>
            </a:extLst>
          </a:blip>
          <a:srcRect t="9941" b="9941"/>
          <a:stretch>
            <a:fillRect/>
          </a:stretch>
        </p:blipFill>
        <p:spPr bwMode="auto">
          <a:xfrm>
            <a:off x="6894617" y="2924944"/>
            <a:ext cx="1854985" cy="1595306"/>
          </a:xfrm>
          <a:prstGeom prst="rect">
            <a:avLst/>
          </a:prstGeom>
          <a:solidFill>
            <a:srgbClr val="D4D4D6">
              <a:shade val="7500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Picture Placeholder 4" descr="image015.jpg"/>
          <p:cNvPicPr>
            <a:picLocks noChangeAspect="1"/>
          </p:cNvPicPr>
          <p:nvPr/>
        </p:nvPicPr>
        <p:blipFill>
          <a:blip r:embed="rId3" cstate="email">
            <a:extLst>
              <a:ext uri="{28A0092B-C50C-407E-A947-70E740481C1C}">
                <a14:useLocalDpi xmlns:a14="http://schemas.microsoft.com/office/drawing/2010/main"/>
              </a:ext>
            </a:extLst>
          </a:blip>
          <a:srcRect l="13308" r="13308"/>
          <a:stretch>
            <a:fillRect/>
          </a:stretch>
        </p:blipFill>
        <p:spPr bwMode="auto">
          <a:xfrm>
            <a:off x="4427984" y="1484784"/>
            <a:ext cx="2466634" cy="2121330"/>
          </a:xfrm>
          <a:prstGeom prst="rect">
            <a:avLst/>
          </a:prstGeom>
          <a:solidFill>
            <a:srgbClr val="D4D4D6">
              <a:shade val="7500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Picture Placeholder 4" descr="image019.jpg"/>
          <p:cNvPicPr>
            <a:picLocks noChangeAspect="1"/>
          </p:cNvPicPr>
          <p:nvPr/>
        </p:nvPicPr>
        <p:blipFill>
          <a:blip r:embed="rId4" cstate="email">
            <a:extLst>
              <a:ext uri="{28A0092B-C50C-407E-A947-70E740481C1C}">
                <a14:useLocalDpi xmlns:a14="http://schemas.microsoft.com/office/drawing/2010/main"/>
              </a:ext>
            </a:extLst>
          </a:blip>
          <a:srcRect l="11370" r="11370"/>
          <a:stretch>
            <a:fillRect/>
          </a:stretch>
        </p:blipFill>
        <p:spPr bwMode="auto">
          <a:xfrm>
            <a:off x="4427985" y="3621055"/>
            <a:ext cx="2466634" cy="2121330"/>
          </a:xfrm>
          <a:prstGeom prst="rect">
            <a:avLst/>
          </a:prstGeom>
          <a:solidFill>
            <a:srgbClr val="D4D4D6">
              <a:shade val="7500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Ορθογώνιο 8"/>
          <p:cNvSpPr/>
          <p:nvPr/>
        </p:nvSpPr>
        <p:spPr>
          <a:xfrm>
            <a:off x="4427985" y="5728663"/>
            <a:ext cx="4572000" cy="646331"/>
          </a:xfrm>
          <a:prstGeom prst="rect">
            <a:avLst/>
          </a:prstGeom>
        </p:spPr>
        <p:txBody>
          <a:bodyPr>
            <a:spAutoFit/>
          </a:bodyPr>
          <a:lstStyle/>
          <a:p>
            <a:r>
              <a:rPr lang="el-G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a:ea typeface="Calibri"/>
                <a:cs typeface="Times New Roman"/>
              </a:rPr>
              <a:t>Κτίρια Σχεδόν </a:t>
            </a:r>
            <a:r>
              <a:rPr lang="el-GR"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a:ea typeface="Calibri"/>
                <a:cs typeface="Times New Roman"/>
              </a:rPr>
              <a:t>Μηδενικής Ενεργειακής Κατανάλωσης </a:t>
            </a:r>
          </a:p>
        </p:txBody>
      </p:sp>
      <p:sp>
        <p:nvSpPr>
          <p:cNvPr id="5" name="Ορθογώνιο 4"/>
          <p:cNvSpPr/>
          <p:nvPr/>
        </p:nvSpPr>
        <p:spPr>
          <a:xfrm>
            <a:off x="323528" y="980728"/>
            <a:ext cx="3312368" cy="1323439"/>
          </a:xfrm>
          <a:prstGeom prst="rect">
            <a:avLst/>
          </a:prstGeom>
        </p:spPr>
        <p:txBody>
          <a:bodyPr wrap="square">
            <a:spAutoFit/>
          </a:bodyPr>
          <a:lstStyle/>
          <a:p>
            <a:r>
              <a:rPr lang="el-GR" sz="1600" dirty="0">
                <a:latin typeface="Arial Narrow" panose="020B0606020202030204" pitchFamily="34" charset="0"/>
              </a:rPr>
              <a:t>Σύμφωνα με την Οδηγία, </a:t>
            </a:r>
            <a:r>
              <a:rPr lang="el-GR" sz="1600" b="1" dirty="0">
                <a:latin typeface="Arial Narrow" panose="020B0606020202030204" pitchFamily="34" charset="0"/>
              </a:rPr>
              <a:t>«κτίριο με σχεδόν μηδενική κατανάλωση ενέργειας» </a:t>
            </a:r>
            <a:r>
              <a:rPr lang="el-GR" sz="1600" dirty="0">
                <a:latin typeface="Arial Narrow" panose="020B0606020202030204" pitchFamily="34" charset="0"/>
              </a:rPr>
              <a:t>ορίζεται το κτίριο με πολύ υψηλή ενεργειακή απόδοση, προσδιοριζόμενη σύμφωνα με τα εξής:</a:t>
            </a:r>
          </a:p>
        </p:txBody>
      </p:sp>
      <p:sp>
        <p:nvSpPr>
          <p:cNvPr id="10" name="Ορθογώνιο 9"/>
          <p:cNvSpPr/>
          <p:nvPr/>
        </p:nvSpPr>
        <p:spPr>
          <a:xfrm>
            <a:off x="353968" y="2550713"/>
            <a:ext cx="3209920" cy="3256854"/>
          </a:xfrm>
          <a:prstGeom prst="rect">
            <a:avLst/>
          </a:prstGeom>
        </p:spPr>
        <p:txBody>
          <a:bodyPr wrap="square">
            <a:spAutoFit/>
          </a:bodyPr>
          <a:lstStyle/>
          <a:p>
            <a:pPr>
              <a:lnSpc>
                <a:spcPct val="115000"/>
              </a:lnSpc>
              <a:spcAft>
                <a:spcPts val="1000"/>
              </a:spcAft>
            </a:pPr>
            <a:r>
              <a:rPr lang="el-GR" sz="1600" b="1" dirty="0">
                <a:effectLst>
                  <a:outerShdw blurRad="38100" dist="38100" dir="2700000" algn="tl">
                    <a:srgbClr val="000000">
                      <a:alpha val="43137"/>
                    </a:srgbClr>
                  </a:outerShdw>
                </a:effectLst>
                <a:latin typeface="Arial Narrow" panose="020B0606020202030204" pitchFamily="34" charset="0"/>
              </a:rPr>
              <a:t>Α) </a:t>
            </a:r>
            <a:r>
              <a:rPr lang="el-GR" sz="1600" dirty="0">
                <a:latin typeface="Arial Narrow" panose="020B0606020202030204" pitchFamily="34" charset="0"/>
              </a:rPr>
              <a:t>τα ακόλουθα πραγματικά θερμικά χαρακτηριστικά του κτιρίου (συμπεριλαμβανομένων των εσωτερικών χωρισμάτων του:</a:t>
            </a:r>
          </a:p>
          <a:p>
            <a:pPr marL="400050" indent="-400050">
              <a:lnSpc>
                <a:spcPct val="115000"/>
              </a:lnSpc>
              <a:spcAft>
                <a:spcPts val="1000"/>
              </a:spcAft>
              <a:buAutoNum type="romanLcParenR"/>
            </a:pPr>
            <a:r>
              <a:rPr lang="el-GR" sz="1600" dirty="0" smtClean="0">
                <a:latin typeface="Arial Narrow" panose="020B0606020202030204" pitchFamily="34" charset="0"/>
              </a:rPr>
              <a:t>θερμοχωρητικότητα</a:t>
            </a:r>
            <a:r>
              <a:rPr lang="el-GR" sz="1600" dirty="0">
                <a:latin typeface="Arial Narrow" panose="020B0606020202030204" pitchFamily="34" charset="0"/>
              </a:rPr>
              <a:t>, </a:t>
            </a:r>
            <a:endParaRPr lang="el-GR" sz="1600" dirty="0" smtClean="0">
              <a:latin typeface="Arial Narrow" panose="020B0606020202030204" pitchFamily="34" charset="0"/>
            </a:endParaRPr>
          </a:p>
          <a:p>
            <a:pPr marL="400050" indent="-400050">
              <a:lnSpc>
                <a:spcPct val="115000"/>
              </a:lnSpc>
              <a:spcAft>
                <a:spcPts val="1000"/>
              </a:spcAft>
              <a:buAutoNum type="romanLcParenR"/>
            </a:pPr>
            <a:r>
              <a:rPr lang="el-GR" sz="1600" dirty="0" smtClean="0">
                <a:latin typeface="Arial Narrow" panose="020B0606020202030204" pitchFamily="34" charset="0"/>
              </a:rPr>
              <a:t>Μόνωση</a:t>
            </a:r>
          </a:p>
          <a:p>
            <a:pPr marL="400050" indent="-400050">
              <a:lnSpc>
                <a:spcPct val="115000"/>
              </a:lnSpc>
              <a:spcAft>
                <a:spcPts val="1000"/>
              </a:spcAft>
              <a:buAutoNum type="romanLcParenR"/>
            </a:pPr>
            <a:r>
              <a:rPr lang="el-GR" sz="1600" dirty="0" smtClean="0">
                <a:latin typeface="Arial Narrow" panose="020B0606020202030204" pitchFamily="34" charset="0"/>
              </a:rPr>
              <a:t>παθητική θέρμανση</a:t>
            </a:r>
          </a:p>
          <a:p>
            <a:pPr marL="400050" indent="-400050">
              <a:lnSpc>
                <a:spcPct val="115000"/>
              </a:lnSpc>
              <a:spcAft>
                <a:spcPts val="1000"/>
              </a:spcAft>
              <a:buAutoNum type="romanLcParenR"/>
            </a:pPr>
            <a:r>
              <a:rPr lang="el-GR" sz="1600" dirty="0" smtClean="0">
                <a:latin typeface="Arial Narrow" panose="020B0606020202030204" pitchFamily="34" charset="0"/>
              </a:rPr>
              <a:t>στοιχεία ψύξης</a:t>
            </a:r>
          </a:p>
          <a:p>
            <a:pPr marL="400050" indent="-400050">
              <a:lnSpc>
                <a:spcPct val="115000"/>
              </a:lnSpc>
              <a:spcAft>
                <a:spcPts val="1000"/>
              </a:spcAft>
              <a:buAutoNum type="romanLcParenR"/>
            </a:pPr>
            <a:r>
              <a:rPr lang="el-GR" sz="1600" dirty="0" smtClean="0">
                <a:latin typeface="Arial Narrow" panose="020B0606020202030204" pitchFamily="34" charset="0"/>
              </a:rPr>
              <a:t>θερμικές </a:t>
            </a:r>
            <a:r>
              <a:rPr lang="el-GR" sz="1600" dirty="0">
                <a:latin typeface="Arial Narrow" panose="020B0606020202030204" pitchFamily="34" charset="0"/>
              </a:rPr>
              <a:t>γέφυρες </a:t>
            </a:r>
          </a:p>
        </p:txBody>
      </p:sp>
    </p:spTree>
    <p:extLst>
      <p:ext uri="{BB962C8B-B14F-4D97-AF65-F5344CB8AC3E}">
        <p14:creationId xmlns:p14="http://schemas.microsoft.com/office/powerpoint/2010/main" val="367545783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67349" y="260648"/>
            <a:ext cx="4032448" cy="576064"/>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lvl="0" eaLnBrk="1" fontAlgn="auto" hangingPunct="1">
              <a:spcBef>
                <a:spcPts val="0"/>
              </a:spcBef>
              <a:spcAft>
                <a:spcPts val="0"/>
              </a:spcAft>
            </a:pPr>
            <a:r>
              <a:rPr lang="el-GR" sz="3200" kern="120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Narrow"/>
                <a:ea typeface="Calibri"/>
                <a:cs typeface="Times New Roman"/>
              </a:rPr>
              <a:t>Η  Οδηγία EED</a:t>
            </a:r>
            <a:endParaRPr lang="el-GR" sz="1800" b="0" kern="1200" dirty="0">
              <a:solidFill>
                <a:srgbClr val="000000"/>
              </a:solidFill>
              <a:ea typeface="+mn-ea"/>
              <a:cs typeface="+mn-cs"/>
            </a:endParaRPr>
          </a:p>
        </p:txBody>
      </p:sp>
      <p:sp>
        <p:nvSpPr>
          <p:cNvPr id="3" name="Θέση περιεχομένου 2"/>
          <p:cNvSpPr>
            <a:spLocks noGrp="1"/>
          </p:cNvSpPr>
          <p:nvPr>
            <p:ph idx="1"/>
          </p:nvPr>
        </p:nvSpPr>
        <p:spPr/>
        <p:txBody>
          <a:bodyPr/>
          <a:lstStyle/>
          <a:p>
            <a:pPr>
              <a:lnSpc>
                <a:spcPct val="115000"/>
              </a:lnSpc>
              <a:spcAft>
                <a:spcPts val="1000"/>
              </a:spcAft>
            </a:pPr>
            <a:r>
              <a:rPr lang="el-GR" sz="1400" b="1" dirty="0">
                <a:solidFill>
                  <a:srgbClr val="C00000"/>
                </a:solidFill>
                <a:latin typeface="Arial Narrow"/>
                <a:ea typeface="Calibri"/>
                <a:cs typeface="Times New Roman"/>
              </a:rPr>
              <a:t>Η σχεδόν μηδενική ή πολύ χαμηλή ποσότητα ενέργειας που απαιτείται θα πρέπει να συνίσταται σε πολύ μεγάλο βαθμό σε ενέργεια από ανανεώσιμες πηγές, περιλαμβανομένης της παραγομένης επιτόπου ή πλησίον του κτιρίου.</a:t>
            </a:r>
            <a:endParaRPr lang="el-GR" sz="1200" b="1" dirty="0">
              <a:solidFill>
                <a:srgbClr val="C00000"/>
              </a:solidFill>
              <a:latin typeface="Calibri"/>
              <a:ea typeface="Calibri"/>
              <a:cs typeface="Times New Roman"/>
            </a:endParaRPr>
          </a:p>
          <a:p>
            <a:endParaRPr lang="el-GR" sz="1400" b="1" dirty="0">
              <a:solidFill>
                <a:srgbClr val="C00000"/>
              </a:solidFill>
            </a:endParaRPr>
          </a:p>
        </p:txBody>
      </p:sp>
      <p:pic>
        <p:nvPicPr>
          <p:cNvPr id="6" name="Picture Placeholder 4" descr="diagram.png"/>
          <p:cNvPicPr>
            <a:picLocks noChangeAspect="1"/>
          </p:cNvPicPr>
          <p:nvPr/>
        </p:nvPicPr>
        <p:blipFill>
          <a:blip r:embed="rId2" cstate="email">
            <a:extLst>
              <a:ext uri="{28A0092B-C50C-407E-A947-70E740481C1C}">
                <a14:useLocalDpi xmlns:a14="http://schemas.microsoft.com/office/drawing/2010/main"/>
              </a:ext>
            </a:extLst>
          </a:blip>
          <a:srcRect t="9941" b="9941"/>
          <a:stretch>
            <a:fillRect/>
          </a:stretch>
        </p:blipFill>
        <p:spPr bwMode="auto">
          <a:xfrm>
            <a:off x="6894617" y="2924944"/>
            <a:ext cx="1854985" cy="1595306"/>
          </a:xfrm>
          <a:prstGeom prst="rect">
            <a:avLst/>
          </a:prstGeom>
          <a:solidFill>
            <a:srgbClr val="D4D4D6">
              <a:shade val="7500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Picture Placeholder 4" descr="image015.jpg"/>
          <p:cNvPicPr>
            <a:picLocks noChangeAspect="1"/>
          </p:cNvPicPr>
          <p:nvPr/>
        </p:nvPicPr>
        <p:blipFill>
          <a:blip r:embed="rId3" cstate="email">
            <a:extLst>
              <a:ext uri="{28A0092B-C50C-407E-A947-70E740481C1C}">
                <a14:useLocalDpi xmlns:a14="http://schemas.microsoft.com/office/drawing/2010/main"/>
              </a:ext>
            </a:extLst>
          </a:blip>
          <a:srcRect l="13308" r="13308"/>
          <a:stretch>
            <a:fillRect/>
          </a:stretch>
        </p:blipFill>
        <p:spPr bwMode="auto">
          <a:xfrm>
            <a:off x="4441451" y="1468235"/>
            <a:ext cx="2466634" cy="2121330"/>
          </a:xfrm>
          <a:prstGeom prst="rect">
            <a:avLst/>
          </a:prstGeom>
          <a:solidFill>
            <a:srgbClr val="D4D4D6">
              <a:shade val="7500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Picture Placeholder 4" descr="image019.jpg"/>
          <p:cNvPicPr>
            <a:picLocks noChangeAspect="1"/>
          </p:cNvPicPr>
          <p:nvPr/>
        </p:nvPicPr>
        <p:blipFill>
          <a:blip r:embed="rId4" cstate="email">
            <a:extLst>
              <a:ext uri="{28A0092B-C50C-407E-A947-70E740481C1C}">
                <a14:useLocalDpi xmlns:a14="http://schemas.microsoft.com/office/drawing/2010/main"/>
              </a:ext>
            </a:extLst>
          </a:blip>
          <a:srcRect l="11370" r="11370"/>
          <a:stretch>
            <a:fillRect/>
          </a:stretch>
        </p:blipFill>
        <p:spPr bwMode="auto">
          <a:xfrm>
            <a:off x="4427985" y="3621055"/>
            <a:ext cx="2466634" cy="2121330"/>
          </a:xfrm>
          <a:prstGeom prst="rect">
            <a:avLst/>
          </a:prstGeom>
          <a:solidFill>
            <a:srgbClr val="D4D4D6">
              <a:shade val="7500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Ορθογώνιο 9"/>
          <p:cNvSpPr/>
          <p:nvPr/>
        </p:nvSpPr>
        <p:spPr>
          <a:xfrm>
            <a:off x="323528" y="1315551"/>
            <a:ext cx="3209920" cy="4581126"/>
          </a:xfrm>
          <a:prstGeom prst="rect">
            <a:avLst/>
          </a:prstGeom>
        </p:spPr>
        <p:txBody>
          <a:bodyPr wrap="square">
            <a:spAutoFit/>
          </a:bodyPr>
          <a:lstStyle/>
          <a:p>
            <a:pPr>
              <a:lnSpc>
                <a:spcPct val="115000"/>
              </a:lnSpc>
              <a:spcAft>
                <a:spcPts val="1000"/>
              </a:spcAft>
            </a:pPr>
            <a:r>
              <a:rPr lang="el-GR" sz="1200" b="1" dirty="0">
                <a:solidFill>
                  <a:srgbClr val="000000"/>
                </a:solidFill>
                <a:latin typeface="Arial Narrow" panose="020B0606020202030204" pitchFamily="34" charset="0"/>
              </a:rPr>
              <a:t>Β) εγκατάσταση  θέρμανσης  και  παροχή  ζεστού  νερού</a:t>
            </a:r>
            <a:r>
              <a:rPr lang="el-GR" sz="1200" dirty="0">
                <a:solidFill>
                  <a:srgbClr val="000000"/>
                </a:solidFill>
                <a:latin typeface="Arial Narrow" panose="020B0606020202030204" pitchFamily="34" charset="0"/>
              </a:rPr>
              <a:t>,  συμπεριλαμβανομένων  των χαρακτηριστικών των μονώσεών τους</a:t>
            </a:r>
          </a:p>
          <a:p>
            <a:pPr>
              <a:lnSpc>
                <a:spcPct val="115000"/>
              </a:lnSpc>
              <a:spcAft>
                <a:spcPts val="1000"/>
              </a:spcAft>
            </a:pPr>
            <a:r>
              <a:rPr lang="el-GR" sz="1200" b="1" dirty="0">
                <a:solidFill>
                  <a:srgbClr val="000000"/>
                </a:solidFill>
                <a:latin typeface="Arial Narrow" panose="020B0606020202030204" pitchFamily="34" charset="0"/>
              </a:rPr>
              <a:t>Γ) εγκαταστάσεις κλιματισμού </a:t>
            </a:r>
          </a:p>
          <a:p>
            <a:pPr>
              <a:lnSpc>
                <a:spcPct val="115000"/>
              </a:lnSpc>
              <a:spcAft>
                <a:spcPts val="1000"/>
              </a:spcAft>
            </a:pPr>
            <a:r>
              <a:rPr lang="el-GR" sz="1200" b="1" dirty="0">
                <a:solidFill>
                  <a:srgbClr val="000000"/>
                </a:solidFill>
                <a:latin typeface="Arial Narrow" panose="020B0606020202030204" pitchFamily="34" charset="0"/>
              </a:rPr>
              <a:t>Δ) φυσικό και μηχανικό αερισμό</a:t>
            </a:r>
            <a:r>
              <a:rPr lang="el-GR" sz="1200" dirty="0">
                <a:solidFill>
                  <a:srgbClr val="000000"/>
                </a:solidFill>
                <a:latin typeface="Arial Narrow" panose="020B0606020202030204" pitchFamily="34" charset="0"/>
              </a:rPr>
              <a:t>, που μπορεί να περιλαμβάνει και την </a:t>
            </a:r>
            <a:r>
              <a:rPr lang="el-GR" sz="1200" dirty="0" err="1">
                <a:solidFill>
                  <a:srgbClr val="000000"/>
                </a:solidFill>
                <a:latin typeface="Arial Narrow" panose="020B0606020202030204" pitchFamily="34" charset="0"/>
              </a:rPr>
              <a:t>αεροστεγανότητα</a:t>
            </a:r>
            <a:endParaRPr lang="el-GR" sz="1200" dirty="0">
              <a:solidFill>
                <a:srgbClr val="000000"/>
              </a:solidFill>
              <a:latin typeface="Arial Narrow" panose="020B0606020202030204" pitchFamily="34" charset="0"/>
            </a:endParaRPr>
          </a:p>
          <a:p>
            <a:pPr>
              <a:lnSpc>
                <a:spcPct val="115000"/>
              </a:lnSpc>
              <a:spcAft>
                <a:spcPts val="1000"/>
              </a:spcAft>
            </a:pPr>
            <a:r>
              <a:rPr lang="el-GR" sz="1200" b="1" dirty="0">
                <a:solidFill>
                  <a:srgbClr val="000000"/>
                </a:solidFill>
                <a:latin typeface="Arial Narrow" panose="020B0606020202030204" pitchFamily="34" charset="0"/>
              </a:rPr>
              <a:t>Ε) ενσωματωμένη εγκατάσταση φωτισμού </a:t>
            </a:r>
            <a:r>
              <a:rPr lang="el-GR" sz="1200" dirty="0">
                <a:solidFill>
                  <a:srgbClr val="000000"/>
                </a:solidFill>
                <a:latin typeface="Arial Narrow" panose="020B0606020202030204" pitchFamily="34" charset="0"/>
              </a:rPr>
              <a:t>(κυρίως στον τομέα που δεν αφορά την κατοικία)</a:t>
            </a:r>
          </a:p>
          <a:p>
            <a:pPr>
              <a:lnSpc>
                <a:spcPct val="115000"/>
              </a:lnSpc>
              <a:spcAft>
                <a:spcPts val="1000"/>
              </a:spcAft>
            </a:pPr>
            <a:r>
              <a:rPr lang="el-GR" sz="1200" b="1" dirty="0">
                <a:solidFill>
                  <a:srgbClr val="000000"/>
                </a:solidFill>
                <a:latin typeface="Arial Narrow" panose="020B0606020202030204" pitchFamily="34" charset="0"/>
              </a:rPr>
              <a:t>ΣΤ) σχεδιασμό</a:t>
            </a:r>
            <a:r>
              <a:rPr lang="el-GR" sz="1200" dirty="0">
                <a:solidFill>
                  <a:srgbClr val="000000"/>
                </a:solidFill>
                <a:latin typeface="Arial Narrow" panose="020B0606020202030204" pitchFamily="34" charset="0"/>
              </a:rPr>
              <a:t>, θέση και προσανατολισμό του κτιρίου, περιλαμβανομένων των εξωτερικών κλιματικών συνθηκών</a:t>
            </a:r>
          </a:p>
          <a:p>
            <a:pPr>
              <a:lnSpc>
                <a:spcPct val="115000"/>
              </a:lnSpc>
              <a:spcAft>
                <a:spcPts val="1000"/>
              </a:spcAft>
            </a:pPr>
            <a:r>
              <a:rPr lang="el-GR" sz="1200" b="1" dirty="0">
                <a:solidFill>
                  <a:srgbClr val="000000"/>
                </a:solidFill>
                <a:latin typeface="Arial Narrow" panose="020B0606020202030204" pitchFamily="34" charset="0"/>
              </a:rPr>
              <a:t>Ζ) παθητικά ηλιακά συστήματα και ηλιακή προστασία</a:t>
            </a:r>
          </a:p>
          <a:p>
            <a:pPr>
              <a:lnSpc>
                <a:spcPct val="115000"/>
              </a:lnSpc>
              <a:spcAft>
                <a:spcPts val="1000"/>
              </a:spcAft>
            </a:pPr>
            <a:r>
              <a:rPr lang="el-GR" sz="1200" b="1" dirty="0">
                <a:solidFill>
                  <a:srgbClr val="000000"/>
                </a:solidFill>
                <a:latin typeface="Arial Narrow" panose="020B0606020202030204" pitchFamily="34" charset="0"/>
              </a:rPr>
              <a:t>Η) κλιματικές συνθήκες εσωτερικού χώρου </a:t>
            </a:r>
            <a:r>
              <a:rPr lang="el-GR" sz="1200" dirty="0">
                <a:solidFill>
                  <a:srgbClr val="000000"/>
                </a:solidFill>
                <a:latin typeface="Arial Narrow" panose="020B0606020202030204" pitchFamily="34" charset="0"/>
              </a:rPr>
              <a:t>στις οποίες περιλαμβάνονται οι επιδιωκόμενες συνθήκες εσωτερικού κλίματος</a:t>
            </a:r>
          </a:p>
          <a:p>
            <a:pPr>
              <a:lnSpc>
                <a:spcPct val="115000"/>
              </a:lnSpc>
              <a:spcAft>
                <a:spcPts val="1000"/>
              </a:spcAft>
            </a:pPr>
            <a:r>
              <a:rPr lang="el-GR" sz="1200" b="1" dirty="0">
                <a:solidFill>
                  <a:srgbClr val="000000"/>
                </a:solidFill>
                <a:latin typeface="Arial Narrow" panose="020B0606020202030204" pitchFamily="34" charset="0"/>
              </a:rPr>
              <a:t>Θ) εσωτερικά φορτία</a:t>
            </a:r>
          </a:p>
        </p:txBody>
      </p:sp>
    </p:spTree>
    <p:extLst>
      <p:ext uri="{BB962C8B-B14F-4D97-AF65-F5344CB8AC3E}">
        <p14:creationId xmlns:p14="http://schemas.microsoft.com/office/powerpoint/2010/main" val="274719850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ADC59BF7-7D5A-4E8E-8631-77DB224BBD4B}" type="slidenum">
              <a:rPr lang="el-GR" smtClean="0">
                <a:solidFill>
                  <a:srgbClr val="000000"/>
                </a:solidFill>
              </a:rPr>
              <a:pPr>
                <a:defRPr/>
              </a:pPr>
              <a:t>3</a:t>
            </a:fld>
            <a:endParaRPr lang="el-GR">
              <a:solidFill>
                <a:srgbClr val="000000"/>
              </a:solidFill>
            </a:endParaRPr>
          </a:p>
        </p:txBody>
      </p:sp>
      <p:pic>
        <p:nvPicPr>
          <p:cNvPr id="5" name="Εικόνα 4"/>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tretch>
            <a:fillRect/>
          </a:stretch>
        </p:blipFill>
        <p:spPr>
          <a:xfrm>
            <a:off x="0" y="0"/>
            <a:ext cx="9143999" cy="6858000"/>
          </a:xfrm>
          <a:prstGeom prst="rect">
            <a:avLst/>
          </a:prstGeom>
          <a:ln>
            <a:noFill/>
          </a:ln>
          <a:effectLst>
            <a:softEdge rad="112500"/>
          </a:effectLst>
        </p:spPr>
      </p:pic>
      <p:sp>
        <p:nvSpPr>
          <p:cNvPr id="3" name="Ορθογώνιο 2"/>
          <p:cNvSpPr/>
          <p:nvPr/>
        </p:nvSpPr>
        <p:spPr>
          <a:xfrm>
            <a:off x="2286000" y="4221088"/>
            <a:ext cx="4572000" cy="1754326"/>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lvl="0" algn="ctr"/>
            <a:r>
              <a:rPr lang="el-GR" b="1" dirty="0">
                <a:latin typeface="Arial Narrow" panose="020B0606020202030204" pitchFamily="34" charset="0"/>
              </a:rPr>
              <a:t>«Η αντιμετώπιση των τρεχουσών αναγκών σε </a:t>
            </a:r>
            <a:r>
              <a:rPr lang="el-GR" b="1" dirty="0" smtClean="0">
                <a:latin typeface="Arial Narrow" panose="020B0606020202030204" pitchFamily="34" charset="0"/>
              </a:rPr>
              <a:t>ατομικό ή/και συλλογικό επίπεδο</a:t>
            </a:r>
            <a:r>
              <a:rPr lang="el-GR" b="1" dirty="0">
                <a:latin typeface="Arial Narrow" panose="020B0606020202030204" pitchFamily="34" charset="0"/>
              </a:rPr>
              <a:t>, µε την εκμετάλλευση των πηγών του πλανήτη δεν πρέπει να υπονομεύει τη δυνατότητα να καλυφθούν οι ανάγκες που θα προκύψουν στις </a:t>
            </a:r>
            <a:r>
              <a:rPr lang="el-GR" b="1" dirty="0" smtClean="0">
                <a:latin typeface="Arial Narrow" panose="020B0606020202030204" pitchFamily="34" charset="0"/>
              </a:rPr>
              <a:t>μελλοντικές γενιές</a:t>
            </a:r>
            <a:r>
              <a:rPr lang="el-GR" b="1" dirty="0">
                <a:latin typeface="Arial Narrow" panose="020B0606020202030204" pitchFamily="34" charset="0"/>
              </a:rPr>
              <a:t>».</a:t>
            </a:r>
          </a:p>
        </p:txBody>
      </p:sp>
      <p:sp>
        <p:nvSpPr>
          <p:cNvPr id="4" name="TextBox 3"/>
          <p:cNvSpPr txBox="1"/>
          <p:nvPr/>
        </p:nvSpPr>
        <p:spPr>
          <a:xfrm>
            <a:off x="2284452" y="3284984"/>
            <a:ext cx="4552849" cy="830997"/>
          </a:xfrm>
          <a:prstGeom prst="rect">
            <a:avLst/>
          </a:prstGeom>
          <a:noFill/>
        </p:spPr>
        <p:txBody>
          <a:bodyPr wrap="none" rtlCol="0">
            <a:spAutoFit/>
          </a:bodyPr>
          <a:lstStyle/>
          <a:p>
            <a:r>
              <a:rPr lang="el-GR" sz="48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Narrow" panose="020B0606020202030204" pitchFamily="34" charset="0"/>
              </a:rPr>
              <a:t>Γενική παραδοχή </a:t>
            </a:r>
            <a:endParaRPr lang="el-GR" sz="4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Narrow" panose="020B0606020202030204" pitchFamily="34" charset="0"/>
            </a:endParaRPr>
          </a:p>
        </p:txBody>
      </p:sp>
    </p:spTree>
    <p:extLst>
      <p:ext uri="{BB962C8B-B14F-4D97-AF65-F5344CB8AC3E}">
        <p14:creationId xmlns:p14="http://schemas.microsoft.com/office/powerpoint/2010/main" val="73999613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491654"/>
          </a:xfrm>
        </p:spPr>
        <p:txBody>
          <a:bodyPr/>
          <a:lstStyle/>
          <a:p>
            <a:r>
              <a:rPr lang="el-GR" sz="3200" kern="120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Narrow"/>
                <a:ea typeface="Calibri"/>
                <a:cs typeface="Times New Roman"/>
              </a:rPr>
              <a:t>Η  Οδηγία EED</a:t>
            </a:r>
            <a:endParaRPr lang="el-GR" dirty="0"/>
          </a:p>
        </p:txBody>
      </p:sp>
      <p:sp>
        <p:nvSpPr>
          <p:cNvPr id="3" name="Θέση περιεχομένου 2"/>
          <p:cNvSpPr>
            <a:spLocks noGrp="1"/>
          </p:cNvSpPr>
          <p:nvPr>
            <p:ph idx="1"/>
          </p:nvPr>
        </p:nvSpPr>
        <p:spPr/>
        <p:txBody>
          <a:bodyPr/>
          <a:lstStyle/>
          <a:p>
            <a:r>
              <a:rPr lang="el-GR" sz="1800" b="1" dirty="0">
                <a:latin typeface="Arial Narrow" panose="020B0606020202030204" pitchFamily="34" charset="0"/>
                <a:ea typeface="Calibri"/>
                <a:cs typeface="Times New Roman"/>
              </a:rPr>
              <a:t>Τα κτίρια NZEB εισάγονται επίσης στον Νέο Οικοδομικό Κανονισμό Νόμος </a:t>
            </a:r>
            <a:r>
              <a:rPr lang="el-GR" sz="1800" dirty="0">
                <a:latin typeface="Arial Narrow" panose="020B0606020202030204" pitchFamily="34" charset="0"/>
                <a:ea typeface="Calibri"/>
                <a:cs typeface="Times New Roman"/>
              </a:rPr>
              <a:t>4067/2012 (ΦΕΚ Α’ 79/9.4.2012) στο Άρθρο 25 του οποίου παρέχονται τα εξής κίνητρα για τη δημιουργία κτιρίων ελάχιστης ενεργειακής κατανάλωσης</a:t>
            </a:r>
            <a:r>
              <a:rPr lang="el-GR" sz="1800" dirty="0" smtClean="0">
                <a:latin typeface="Arial Narrow" panose="020B0606020202030204" pitchFamily="34" charset="0"/>
                <a:ea typeface="Calibri"/>
                <a:cs typeface="Times New Roman"/>
              </a:rPr>
              <a:t>:</a:t>
            </a:r>
          </a:p>
          <a:p>
            <a:endParaRPr lang="el-GR" sz="1800" dirty="0">
              <a:latin typeface="Arial Narrow" panose="020B0606020202030204" pitchFamily="34" charset="0"/>
              <a:ea typeface="Calibri"/>
              <a:cs typeface="Times New Roman"/>
            </a:endParaRPr>
          </a:p>
          <a:p>
            <a:endParaRPr lang="el-GR" sz="1800" dirty="0" smtClean="0">
              <a:latin typeface="Arial Narrow" panose="020B0606020202030204" pitchFamily="34" charset="0"/>
              <a:ea typeface="Calibri"/>
              <a:cs typeface="Times New Roman"/>
            </a:endParaRPr>
          </a:p>
          <a:p>
            <a:endParaRPr lang="el-GR" sz="1800" dirty="0">
              <a:latin typeface="Arial Narrow" panose="020B0606020202030204" pitchFamily="34" charset="0"/>
              <a:ea typeface="Calibri"/>
              <a:cs typeface="Times New Roman"/>
            </a:endParaRPr>
          </a:p>
          <a:p>
            <a:endParaRPr lang="el-GR" sz="1800" dirty="0" smtClean="0">
              <a:latin typeface="Arial Narrow" panose="020B0606020202030204" pitchFamily="34" charset="0"/>
              <a:ea typeface="Calibri"/>
              <a:cs typeface="Times New Roman"/>
            </a:endParaRPr>
          </a:p>
          <a:p>
            <a:endParaRPr lang="el-GR" sz="1800" dirty="0">
              <a:latin typeface="Arial Narrow" panose="020B0606020202030204" pitchFamily="34" charset="0"/>
              <a:ea typeface="Calibri"/>
              <a:cs typeface="Times New Roman"/>
            </a:endParaRPr>
          </a:p>
          <a:p>
            <a:endParaRPr lang="el-GR" sz="1800" dirty="0" smtClean="0">
              <a:latin typeface="Arial Narrow" panose="020B0606020202030204" pitchFamily="34" charset="0"/>
              <a:ea typeface="Calibri"/>
              <a:cs typeface="Times New Roman"/>
            </a:endParaRPr>
          </a:p>
          <a:p>
            <a:endParaRPr lang="el-GR" sz="1800" dirty="0">
              <a:latin typeface="Arial Narrow" panose="020B0606020202030204" pitchFamily="34" charset="0"/>
              <a:ea typeface="Calibri"/>
              <a:cs typeface="Times New Roman"/>
            </a:endParaRPr>
          </a:p>
          <a:p>
            <a:endParaRPr lang="el-GR" sz="1800" dirty="0" smtClean="0">
              <a:latin typeface="Arial Narrow" panose="020B0606020202030204" pitchFamily="34" charset="0"/>
              <a:ea typeface="Calibri"/>
              <a:cs typeface="Times New Roman"/>
            </a:endParaRPr>
          </a:p>
          <a:p>
            <a:endParaRPr lang="el-GR" sz="1800" dirty="0">
              <a:latin typeface="Arial Narrow" panose="020B0606020202030204" pitchFamily="34" charset="0"/>
              <a:ea typeface="Calibri"/>
              <a:cs typeface="Times New Roman"/>
            </a:endParaRPr>
          </a:p>
          <a:p>
            <a:endParaRPr lang="el-GR" sz="1600" dirty="0">
              <a:latin typeface="Arial Narrow" panose="020B0606020202030204" pitchFamily="34" charset="0"/>
              <a:ea typeface="Calibri"/>
              <a:cs typeface="Times New Roman"/>
            </a:endParaRPr>
          </a:p>
          <a:p>
            <a:pPr marL="0" lvl="0" indent="0">
              <a:lnSpc>
                <a:spcPct val="115000"/>
              </a:lnSpc>
              <a:spcAft>
                <a:spcPts val="1000"/>
              </a:spcAft>
              <a:buNone/>
            </a:pPr>
            <a:r>
              <a:rPr lang="el-GR" sz="1400" b="1" dirty="0">
                <a:solidFill>
                  <a:srgbClr val="000000"/>
                </a:solidFill>
                <a:latin typeface="Arial Narrow"/>
                <a:ea typeface="Calibri"/>
                <a:cs typeface="Times New Roman"/>
              </a:rPr>
              <a:t>Καθορίζεται ότι τα κράτη-μέλη οφείλουν να δημιουργήσουν πλάνα δράσης προκειμένου να αυξηθεί ο αριθμός των κτιρίων μηδενικής κατανάλωσης και να αναπτύξουν στρατηγικές ώστε να προωθήσουν την μετατροπή των κτιρίων σε NZEB</a:t>
            </a:r>
            <a:endParaRPr lang="el-GR" sz="1200" b="1" dirty="0">
              <a:solidFill>
                <a:srgbClr val="000000"/>
              </a:solidFill>
              <a:latin typeface="Calibri"/>
              <a:ea typeface="Calibri"/>
              <a:cs typeface="Times New Roman"/>
            </a:endParaRPr>
          </a:p>
          <a:p>
            <a:endParaRPr lang="el-GR" dirty="0"/>
          </a:p>
        </p:txBody>
      </p:sp>
      <p:sp>
        <p:nvSpPr>
          <p:cNvPr id="4" name="Θέση κειμένου 3"/>
          <p:cNvSpPr>
            <a:spLocks noGrp="1"/>
          </p:cNvSpPr>
          <p:nvPr>
            <p:ph type="body" sz="half" idx="2"/>
          </p:nvPr>
        </p:nvSpPr>
        <p:spPr>
          <a:xfrm>
            <a:off x="457200" y="908720"/>
            <a:ext cx="3322712" cy="5217443"/>
          </a:xfrm>
        </p:spPr>
        <p:txBody>
          <a:bodyPr/>
          <a:lstStyle/>
          <a:p>
            <a:pPr>
              <a:lnSpc>
                <a:spcPct val="115000"/>
              </a:lnSpc>
              <a:spcAft>
                <a:spcPts val="1000"/>
              </a:spcAft>
            </a:pPr>
            <a:r>
              <a:rPr lang="el-GR" b="1" dirty="0" smtClean="0">
                <a:latin typeface="Arial Narrow"/>
                <a:ea typeface="Calibri"/>
                <a:cs typeface="Times New Roman"/>
              </a:rPr>
              <a:t>1</a:t>
            </a:r>
            <a:r>
              <a:rPr lang="el-GR" b="1" dirty="0">
                <a:latin typeface="Arial Narrow"/>
                <a:ea typeface="Calibri"/>
                <a:cs typeface="Times New Roman"/>
              </a:rPr>
              <a:t>. Κτίρια κατηγορίας A+ ελάχιστης δυνατής κατανάλωσης ενέργειας </a:t>
            </a:r>
            <a:r>
              <a:rPr lang="el-GR" dirty="0">
                <a:latin typeface="Arial Narrow"/>
                <a:ea typeface="Calibri"/>
                <a:cs typeface="Times New Roman"/>
              </a:rPr>
              <a:t>μέσω συστημάτων εξοικονόμησης ενέργειας, μονάδων Συμπαραγωγής Ηλεκτρισμού και Θερμότητας Υψηλής Αποδοτικότητας (ΣΗΘΥΑ), και συστημάτων </a:t>
            </a:r>
            <a:r>
              <a:rPr lang="el-GR" dirty="0" smtClean="0">
                <a:latin typeface="Arial Narrow"/>
                <a:ea typeface="Calibri"/>
                <a:cs typeface="Times New Roman"/>
              </a:rPr>
              <a:t>ΑΠΕ, </a:t>
            </a:r>
            <a:r>
              <a:rPr lang="el-GR" dirty="0">
                <a:latin typeface="Arial Narrow"/>
                <a:ea typeface="Calibri"/>
                <a:cs typeface="Times New Roman"/>
              </a:rPr>
              <a:t>έχουν </a:t>
            </a:r>
            <a:r>
              <a:rPr lang="el-GR" b="1" dirty="0">
                <a:latin typeface="Arial Narrow"/>
                <a:ea typeface="Calibri"/>
                <a:cs typeface="Times New Roman"/>
              </a:rPr>
              <a:t>κίνητρο αύξησης του </a:t>
            </a:r>
            <a:r>
              <a:rPr lang="el-GR" b="1" dirty="0" err="1">
                <a:latin typeface="Arial Narrow"/>
                <a:ea typeface="Calibri"/>
                <a:cs typeface="Times New Roman"/>
              </a:rPr>
              <a:t>σ.δ</a:t>
            </a:r>
            <a:r>
              <a:rPr lang="el-GR" b="1" dirty="0">
                <a:latin typeface="Arial Narrow"/>
                <a:ea typeface="Calibri"/>
                <a:cs typeface="Times New Roman"/>
              </a:rPr>
              <a:t>. κατά 5 %</a:t>
            </a:r>
            <a:endParaRPr lang="el-GR" sz="1200" b="1" dirty="0">
              <a:latin typeface="Calibri"/>
              <a:ea typeface="Calibri"/>
              <a:cs typeface="Times New Roman"/>
            </a:endParaRPr>
          </a:p>
          <a:p>
            <a:pPr>
              <a:lnSpc>
                <a:spcPct val="115000"/>
              </a:lnSpc>
              <a:spcAft>
                <a:spcPts val="1000"/>
              </a:spcAft>
            </a:pPr>
            <a:r>
              <a:rPr lang="el-GR" b="1" dirty="0" smtClean="0">
                <a:latin typeface="Arial Narrow"/>
                <a:ea typeface="Calibri"/>
                <a:cs typeface="Times New Roman"/>
              </a:rPr>
              <a:t>2.  Ειδική  </a:t>
            </a:r>
            <a:r>
              <a:rPr lang="el-GR" b="1" dirty="0">
                <a:latin typeface="Arial Narrow"/>
                <a:ea typeface="Calibri"/>
                <a:cs typeface="Times New Roman"/>
              </a:rPr>
              <a:t>αύξηση  του  </a:t>
            </a:r>
            <a:r>
              <a:rPr lang="el-GR" b="1" dirty="0" err="1">
                <a:latin typeface="Arial Narrow"/>
                <a:ea typeface="Calibri"/>
                <a:cs typeface="Times New Roman"/>
              </a:rPr>
              <a:t>σ.δ</a:t>
            </a:r>
            <a:r>
              <a:rPr lang="el-GR" b="1" dirty="0">
                <a:latin typeface="Arial Narrow"/>
                <a:ea typeface="Calibri"/>
                <a:cs typeface="Times New Roman"/>
              </a:rPr>
              <a:t>.  κατά  10  % </a:t>
            </a:r>
            <a:r>
              <a:rPr lang="el-GR" b="1" dirty="0" smtClean="0">
                <a:latin typeface="Arial Narrow"/>
                <a:ea typeface="Calibri"/>
                <a:cs typeface="Times New Roman"/>
              </a:rPr>
              <a:t>σε  </a:t>
            </a:r>
            <a:r>
              <a:rPr lang="el-GR" b="1" dirty="0">
                <a:latin typeface="Arial Narrow"/>
                <a:ea typeface="Calibri"/>
                <a:cs typeface="Times New Roman"/>
              </a:rPr>
              <a:t>κτίρια  ελάχιστης ενεργειακής κατανάλωσης  που  παρουσιάζουν  παράλληλα  εξαιρετική  περιβαλλοντική  απόδοση.  </a:t>
            </a:r>
            <a:endParaRPr lang="el-GR" b="1" dirty="0" smtClean="0">
              <a:latin typeface="Arial Narrow"/>
              <a:ea typeface="Calibri"/>
              <a:cs typeface="Times New Roman"/>
            </a:endParaRPr>
          </a:p>
          <a:p>
            <a:pPr>
              <a:lnSpc>
                <a:spcPct val="115000"/>
              </a:lnSpc>
              <a:spcAft>
                <a:spcPts val="1000"/>
              </a:spcAft>
            </a:pPr>
            <a:r>
              <a:rPr lang="el-GR" dirty="0" smtClean="0">
                <a:latin typeface="Arial Narrow"/>
                <a:ea typeface="Calibri"/>
                <a:cs typeface="Times New Roman"/>
              </a:rPr>
              <a:t>Τα </a:t>
            </a:r>
            <a:r>
              <a:rPr lang="el-GR" dirty="0">
                <a:latin typeface="Arial Narrow"/>
                <a:ea typeface="Calibri"/>
                <a:cs typeface="Times New Roman"/>
              </a:rPr>
              <a:t>κτίρια αυτά θα πρέπει να παρουσιάζουν ετήσια πρωτογενή ενεργειακή κατανάλωση για θέρμανση,  κλιματισμό,  φωτισμό,  αερισμό  και  ζεστό  νερό  χρήσης  κάτω  των  10 </a:t>
            </a:r>
            <a:r>
              <a:rPr lang="el-GR" dirty="0" smtClean="0">
                <a:latin typeface="Arial Narrow"/>
                <a:ea typeface="Calibri"/>
                <a:cs typeface="Times New Roman"/>
              </a:rPr>
              <a:t>kWh/m2/έτος</a:t>
            </a:r>
          </a:p>
          <a:p>
            <a:endParaRPr lang="el-GR" dirty="0"/>
          </a:p>
        </p:txBody>
      </p:sp>
      <p:sp>
        <p:nvSpPr>
          <p:cNvPr id="5" name="Θέση αριθμού διαφάνειας 4"/>
          <p:cNvSpPr>
            <a:spLocks noGrp="1"/>
          </p:cNvSpPr>
          <p:nvPr>
            <p:ph type="sldNum" sz="quarter" idx="12"/>
          </p:nvPr>
        </p:nvSpPr>
        <p:spPr/>
        <p:txBody>
          <a:bodyPr/>
          <a:lstStyle/>
          <a:p>
            <a:pPr>
              <a:defRPr/>
            </a:pPr>
            <a:fld id="{9E0C664D-6C61-4F10-9348-C028F344196F}" type="slidenum">
              <a:rPr lang="el-GR" smtClean="0">
                <a:solidFill>
                  <a:srgbClr val="000000"/>
                </a:solidFill>
              </a:rPr>
              <a:pPr>
                <a:defRPr/>
              </a:pPr>
              <a:t>30</a:t>
            </a:fld>
            <a:endParaRPr lang="el-GR">
              <a:solidFill>
                <a:srgbClr val="000000"/>
              </a:solidFill>
            </a:endParaRPr>
          </a:p>
        </p:txBody>
      </p:sp>
      <p:pic>
        <p:nvPicPr>
          <p:cNvPr id="8" name="Εικόνα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51920" y="1772816"/>
            <a:ext cx="4680520" cy="3079289"/>
          </a:xfrm>
          <a:prstGeom prst="rect">
            <a:avLst/>
          </a:prstGeom>
        </p:spPr>
      </p:pic>
    </p:spTree>
    <p:extLst>
      <p:ext uri="{BB962C8B-B14F-4D97-AF65-F5344CB8AC3E}">
        <p14:creationId xmlns:p14="http://schemas.microsoft.com/office/powerpoint/2010/main" val="365031199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491654"/>
          </a:xfrm>
        </p:spPr>
        <p:txBody>
          <a:bodyPr/>
          <a:lstStyle/>
          <a:p>
            <a:r>
              <a:rPr lang="el-GR" sz="3200" kern="120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Narrow"/>
                <a:ea typeface="Calibri"/>
                <a:cs typeface="Times New Roman"/>
              </a:rPr>
              <a:t>Η  Οδηγία EED</a:t>
            </a:r>
            <a:endParaRPr lang="el-GR" dirty="0"/>
          </a:p>
        </p:txBody>
      </p:sp>
      <p:pic>
        <p:nvPicPr>
          <p:cNvPr id="6" name="Θέση περιεχομένου 5"/>
          <p:cNvPicPr>
            <a:picLocks noGrp="1" noChangeAspect="1"/>
          </p:cNvPicPr>
          <p:nvPr>
            <p:ph idx="1"/>
          </p:nvPr>
        </p:nvPicPr>
        <p:blipFill>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tretch>
            <a:fillRect/>
          </a:stretch>
        </p:blipFill>
        <p:spPr>
          <a:xfrm>
            <a:off x="3419872" y="188640"/>
            <a:ext cx="5111750" cy="2152614"/>
          </a:xfrm>
          <a:prstGeom prst="rect">
            <a:avLst/>
          </a:prstGeom>
          <a:ln>
            <a:noFill/>
          </a:ln>
          <a:effectLst>
            <a:softEdge rad="112500"/>
          </a:effectLst>
        </p:spPr>
      </p:pic>
      <p:sp>
        <p:nvSpPr>
          <p:cNvPr id="4" name="Θέση κειμένου 3"/>
          <p:cNvSpPr>
            <a:spLocks noGrp="1"/>
          </p:cNvSpPr>
          <p:nvPr>
            <p:ph type="body" sz="half" idx="2"/>
          </p:nvPr>
        </p:nvSpPr>
        <p:spPr/>
        <p:txBody>
          <a:bodyPr/>
          <a:lstStyle/>
          <a:p>
            <a:pPr>
              <a:lnSpc>
                <a:spcPct val="115000"/>
              </a:lnSpc>
              <a:spcAft>
                <a:spcPts val="1000"/>
              </a:spcAft>
            </a:pPr>
            <a:r>
              <a:rPr lang="el-GR" sz="1600" b="1" dirty="0">
                <a:effectLst>
                  <a:outerShdw blurRad="38100" dist="38100" dir="2700000" algn="tl">
                    <a:srgbClr val="000000">
                      <a:alpha val="43137"/>
                    </a:srgbClr>
                  </a:outerShdw>
                </a:effectLst>
                <a:latin typeface="Arial Narrow" panose="020B0606020202030204" pitchFamily="34" charset="0"/>
                <a:ea typeface="Calibri"/>
                <a:cs typeface="Times New Roman"/>
              </a:rPr>
              <a:t>Τα κτίρια Σχεδόν Μηδενικής Ενεργειακής </a:t>
            </a:r>
            <a:r>
              <a:rPr lang="el-GR" sz="1600" b="1" dirty="0" smtClean="0">
                <a:effectLst>
                  <a:outerShdw blurRad="38100" dist="38100" dir="2700000" algn="tl">
                    <a:srgbClr val="000000">
                      <a:alpha val="43137"/>
                    </a:srgbClr>
                  </a:outerShdw>
                </a:effectLst>
                <a:latin typeface="Arial Narrow" panose="020B0606020202030204" pitchFamily="34" charset="0"/>
                <a:ea typeface="Calibri"/>
                <a:cs typeface="Times New Roman"/>
              </a:rPr>
              <a:t>Κατανάλωσης </a:t>
            </a:r>
            <a:r>
              <a:rPr lang="el-GR" sz="1600" dirty="0" smtClean="0">
                <a:effectLst>
                  <a:outerShdw blurRad="38100" dist="38100" dir="2700000" algn="tl">
                    <a:srgbClr val="000000">
                      <a:alpha val="43137"/>
                    </a:srgbClr>
                  </a:outerShdw>
                </a:effectLst>
                <a:latin typeface="Arial Narrow" panose="020B0606020202030204" pitchFamily="34" charset="0"/>
                <a:ea typeface="Calibri"/>
                <a:cs typeface="Times New Roman"/>
              </a:rPr>
              <a:t>(</a:t>
            </a:r>
            <a:r>
              <a:rPr lang="el-GR" sz="1600" dirty="0">
                <a:effectLst>
                  <a:outerShdw blurRad="38100" dist="38100" dir="2700000" algn="tl">
                    <a:srgbClr val="000000">
                      <a:alpha val="43137"/>
                    </a:srgbClr>
                  </a:outerShdw>
                </a:effectLst>
                <a:latin typeface="Arial Narrow" panose="020B0606020202030204" pitchFamily="34" charset="0"/>
                <a:ea typeface="Calibri"/>
                <a:cs typeface="Times New Roman"/>
              </a:rPr>
              <a:t>NZEB) εισήχθηκαν στην εθνική </a:t>
            </a:r>
            <a:r>
              <a:rPr lang="el-GR" sz="1600" dirty="0" smtClean="0">
                <a:effectLst>
                  <a:outerShdw blurRad="38100" dist="38100" dir="2700000" algn="tl">
                    <a:srgbClr val="000000">
                      <a:alpha val="43137"/>
                    </a:srgbClr>
                  </a:outerShdw>
                </a:effectLst>
                <a:latin typeface="Arial Narrow" panose="020B0606020202030204" pitchFamily="34" charset="0"/>
                <a:ea typeface="Calibri"/>
                <a:cs typeface="Times New Roman"/>
              </a:rPr>
              <a:t>νομοθεσία τον </a:t>
            </a:r>
            <a:r>
              <a:rPr lang="el-GR" sz="1600" dirty="0">
                <a:effectLst>
                  <a:outerShdw blurRad="38100" dist="38100" dir="2700000" algn="tl">
                    <a:srgbClr val="000000">
                      <a:alpha val="43137"/>
                    </a:srgbClr>
                  </a:outerShdw>
                </a:effectLst>
                <a:latin typeface="Arial Narrow" panose="020B0606020202030204" pitchFamily="34" charset="0"/>
                <a:ea typeface="Calibri"/>
                <a:cs typeface="Times New Roman"/>
              </a:rPr>
              <a:t>Ιούνιο του </a:t>
            </a:r>
            <a:r>
              <a:rPr lang="el-GR" sz="1600" dirty="0" smtClean="0">
                <a:effectLst>
                  <a:outerShdw blurRad="38100" dist="38100" dir="2700000" algn="tl">
                    <a:srgbClr val="000000">
                      <a:alpha val="43137"/>
                    </a:srgbClr>
                  </a:outerShdw>
                </a:effectLst>
                <a:latin typeface="Arial Narrow" panose="020B0606020202030204" pitchFamily="34" charset="0"/>
                <a:ea typeface="Calibri"/>
                <a:cs typeface="Times New Roman"/>
              </a:rPr>
              <a:t>2010 και </a:t>
            </a:r>
            <a:r>
              <a:rPr lang="el-GR" sz="1600" dirty="0">
                <a:effectLst>
                  <a:outerShdw blurRad="38100" dist="38100" dir="2700000" algn="tl">
                    <a:srgbClr val="000000">
                      <a:alpha val="43137"/>
                    </a:srgbClr>
                  </a:outerShdw>
                </a:effectLst>
                <a:latin typeface="Arial Narrow" panose="020B0606020202030204" pitchFamily="34" charset="0"/>
                <a:ea typeface="Calibri"/>
                <a:cs typeface="Times New Roman"/>
              </a:rPr>
              <a:t>συμπίπτουν με τον ακριβή ορισμό της EPBD. </a:t>
            </a:r>
            <a:endParaRPr lang="el-GR" sz="1600" dirty="0" smtClean="0">
              <a:effectLst>
                <a:outerShdw blurRad="38100" dist="38100" dir="2700000" algn="tl">
                  <a:srgbClr val="000000">
                    <a:alpha val="43137"/>
                  </a:srgbClr>
                </a:outerShdw>
              </a:effectLst>
              <a:latin typeface="Arial Narrow" panose="020B0606020202030204" pitchFamily="34" charset="0"/>
              <a:ea typeface="Calibri"/>
              <a:cs typeface="Times New Roman"/>
            </a:endParaRPr>
          </a:p>
          <a:p>
            <a:pPr>
              <a:lnSpc>
                <a:spcPct val="115000"/>
              </a:lnSpc>
              <a:spcAft>
                <a:spcPts val="1000"/>
              </a:spcAft>
            </a:pPr>
            <a:r>
              <a:rPr lang="el-GR" sz="1600" b="1" dirty="0" smtClean="0">
                <a:effectLst>
                  <a:outerShdw blurRad="38100" dist="38100" dir="2700000" algn="tl">
                    <a:srgbClr val="000000">
                      <a:alpha val="43137"/>
                    </a:srgbClr>
                  </a:outerShdw>
                </a:effectLst>
                <a:latin typeface="Arial Narrow" panose="020B0606020202030204" pitchFamily="34" charset="0"/>
                <a:ea typeface="Calibri"/>
                <a:cs typeface="Times New Roman"/>
              </a:rPr>
              <a:t>Ο </a:t>
            </a:r>
            <a:r>
              <a:rPr lang="el-GR" sz="1600" b="1" dirty="0">
                <a:effectLst>
                  <a:outerShdw blurRad="38100" dist="38100" dir="2700000" algn="tl">
                    <a:srgbClr val="000000">
                      <a:alpha val="43137"/>
                    </a:srgbClr>
                  </a:outerShdw>
                </a:effectLst>
                <a:latin typeface="Arial Narrow" panose="020B0606020202030204" pitchFamily="34" charset="0"/>
                <a:ea typeface="Calibri"/>
                <a:cs typeface="Times New Roman"/>
              </a:rPr>
              <a:t>ορισμός αυτός περιλαμβάνεται και στην Οδηγία 2010/31 / ΕΕ </a:t>
            </a:r>
            <a:r>
              <a:rPr lang="el-GR" sz="1600" dirty="0">
                <a:effectLst>
                  <a:outerShdw blurRad="38100" dist="38100" dir="2700000" algn="tl">
                    <a:srgbClr val="000000">
                      <a:alpha val="43137"/>
                    </a:srgbClr>
                  </a:outerShdw>
                </a:effectLst>
                <a:latin typeface="Arial Narrow" panose="020B0606020202030204" pitchFamily="34" charset="0"/>
                <a:ea typeface="Calibri"/>
                <a:cs typeface="Times New Roman"/>
              </a:rPr>
              <a:t>(αναδιατύπωση EPBD) που έχει </a:t>
            </a:r>
            <a:r>
              <a:rPr lang="el-GR" sz="1600" dirty="0" smtClean="0">
                <a:effectLst>
                  <a:outerShdw blurRad="38100" dist="38100" dir="2700000" algn="tl">
                    <a:srgbClr val="000000">
                      <a:alpha val="43137"/>
                    </a:srgbClr>
                  </a:outerShdw>
                </a:effectLst>
                <a:latin typeface="Arial Narrow" panose="020B0606020202030204" pitchFamily="34" charset="0"/>
                <a:ea typeface="Calibri"/>
                <a:cs typeface="Times New Roman"/>
              </a:rPr>
              <a:t>υιοθετηθεί από </a:t>
            </a:r>
            <a:r>
              <a:rPr lang="el-GR" sz="1600" dirty="0">
                <a:effectLst>
                  <a:outerShdw blurRad="38100" dist="38100" dir="2700000" algn="tl">
                    <a:srgbClr val="000000">
                      <a:alpha val="43137"/>
                    </a:srgbClr>
                  </a:outerShdw>
                </a:effectLst>
                <a:latin typeface="Arial Narrow" panose="020B0606020202030204" pitchFamily="34" charset="0"/>
                <a:ea typeface="Calibri"/>
                <a:cs typeface="Times New Roman"/>
              </a:rPr>
              <a:t>την ελληνική νομοθεσία για την Ενεργειακή Απόδοση των Κτιρίων-Εναρμόνιση με την Οδηγία 2010/31 / ΕΕ (Νόμος Αριθμός 4122, ΦΕΚ 42) του Φεβρουαρίου 2013. </a:t>
            </a:r>
            <a:endParaRPr lang="el-GR" dirty="0">
              <a:effectLst>
                <a:outerShdw blurRad="38100" dist="38100" dir="2700000" algn="tl">
                  <a:srgbClr val="000000">
                    <a:alpha val="43137"/>
                  </a:srgbClr>
                </a:outerShdw>
              </a:effectLst>
              <a:latin typeface="Arial Narrow" panose="020B0606020202030204" pitchFamily="34" charset="0"/>
              <a:ea typeface="Calibri"/>
              <a:cs typeface="Times New Roman"/>
            </a:endParaRPr>
          </a:p>
          <a:p>
            <a:endParaRPr lang="el-GR" dirty="0"/>
          </a:p>
        </p:txBody>
      </p:sp>
      <p:sp>
        <p:nvSpPr>
          <p:cNvPr id="5" name="Θέση αριθμού διαφάνειας 4"/>
          <p:cNvSpPr>
            <a:spLocks noGrp="1"/>
          </p:cNvSpPr>
          <p:nvPr>
            <p:ph type="sldNum" sz="quarter" idx="12"/>
          </p:nvPr>
        </p:nvSpPr>
        <p:spPr/>
        <p:txBody>
          <a:bodyPr/>
          <a:lstStyle/>
          <a:p>
            <a:pPr>
              <a:defRPr/>
            </a:pPr>
            <a:fld id="{9E0C664D-6C61-4F10-9348-C028F344196F}" type="slidenum">
              <a:rPr lang="el-GR" smtClean="0">
                <a:solidFill>
                  <a:srgbClr val="000000"/>
                </a:solidFill>
              </a:rPr>
              <a:pPr>
                <a:defRPr/>
              </a:pPr>
              <a:t>31</a:t>
            </a:fld>
            <a:endParaRPr lang="el-GR">
              <a:solidFill>
                <a:srgbClr val="000000"/>
              </a:solidFill>
            </a:endParaRPr>
          </a:p>
        </p:txBody>
      </p:sp>
      <p:pic>
        <p:nvPicPr>
          <p:cNvPr id="7" name="Εικόνα 6"/>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tretch>
            <a:fillRect/>
          </a:stretch>
        </p:blipFill>
        <p:spPr>
          <a:xfrm>
            <a:off x="3635896" y="2540601"/>
            <a:ext cx="4920208" cy="3659405"/>
          </a:xfrm>
          <a:prstGeom prst="rect">
            <a:avLst/>
          </a:prstGeom>
          <a:ln>
            <a:noFill/>
          </a:ln>
          <a:effectLst>
            <a:softEdge rad="112500"/>
          </a:effectLst>
        </p:spPr>
      </p:pic>
    </p:spTree>
    <p:extLst>
      <p:ext uri="{BB962C8B-B14F-4D97-AF65-F5344CB8AC3E}">
        <p14:creationId xmlns:p14="http://schemas.microsoft.com/office/powerpoint/2010/main" val="177692799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l"/>
            <a:r>
              <a:rPr lang="el-GR" sz="4000" b="1" dirty="0">
                <a:solidFill>
                  <a:srgbClr val="C00000"/>
                </a:solidFill>
                <a:effectLst>
                  <a:outerShdw blurRad="38100" dist="38100" dir="2700000" algn="tl">
                    <a:srgbClr val="000000">
                      <a:alpha val="43137"/>
                    </a:srgbClr>
                  </a:outerShdw>
                </a:effectLst>
                <a:latin typeface="Arial Narrow" panose="020B0606020202030204" pitchFamily="34" charset="0"/>
              </a:rPr>
              <a:t>Δημόσια κτίρια</a:t>
            </a:r>
            <a:r>
              <a:rPr lang="el-GR" dirty="0">
                <a:solidFill>
                  <a:srgbClr val="000000"/>
                </a:solidFill>
                <a:latin typeface="Arial Narrow"/>
                <a:ea typeface="Calibri"/>
                <a:cs typeface="Times New Roman"/>
              </a:rPr>
              <a:t> </a:t>
            </a:r>
            <a:endParaRPr lang="el-GR" dirty="0"/>
          </a:p>
        </p:txBody>
      </p:sp>
      <p:sp>
        <p:nvSpPr>
          <p:cNvPr id="3" name="Θέση κειμένου 2"/>
          <p:cNvSpPr>
            <a:spLocks noGrp="1"/>
          </p:cNvSpPr>
          <p:nvPr>
            <p:ph type="body" sz="half" idx="1"/>
          </p:nvPr>
        </p:nvSpPr>
        <p:spPr/>
        <p:txBody>
          <a:bodyPr/>
          <a:lstStyle/>
          <a:p>
            <a:r>
              <a:rPr lang="el-GR" sz="1600" dirty="0" smtClean="0">
                <a:effectLst>
                  <a:outerShdw blurRad="38100" dist="38100" dir="2700000" algn="tl">
                    <a:srgbClr val="000000">
                      <a:alpha val="43137"/>
                    </a:srgbClr>
                  </a:outerShdw>
                </a:effectLst>
                <a:latin typeface="Arial Narrow" panose="020B0606020202030204" pitchFamily="34" charset="0"/>
              </a:rPr>
              <a:t>Διασφαλίζει </a:t>
            </a:r>
            <a:r>
              <a:rPr lang="el-GR" sz="1600" dirty="0">
                <a:effectLst>
                  <a:outerShdw blurRad="38100" dist="38100" dir="2700000" algn="tl">
                    <a:srgbClr val="000000">
                      <a:alpha val="43137"/>
                    </a:srgbClr>
                  </a:outerShdw>
                </a:effectLst>
                <a:latin typeface="Arial Narrow" panose="020B0606020202030204" pitchFamily="34" charset="0"/>
              </a:rPr>
              <a:t>ότι η ενεργειακή </a:t>
            </a:r>
            <a:r>
              <a:rPr lang="el-GR" sz="1600" dirty="0" smtClean="0">
                <a:effectLst>
                  <a:outerShdw blurRad="38100" dist="38100" dir="2700000" algn="tl">
                    <a:srgbClr val="000000">
                      <a:alpha val="43137"/>
                    </a:srgbClr>
                  </a:outerShdw>
                </a:effectLst>
                <a:latin typeface="Arial Narrow" panose="020B0606020202030204" pitchFamily="34" charset="0"/>
              </a:rPr>
              <a:t>απόδοση </a:t>
            </a:r>
            <a:r>
              <a:rPr lang="el-GR" sz="1600" dirty="0">
                <a:effectLst>
                  <a:outerShdw blurRad="38100" dist="38100" dir="2700000" algn="tl">
                    <a:srgbClr val="000000">
                      <a:alpha val="43137"/>
                    </a:srgbClr>
                  </a:outerShdw>
                </a:effectLst>
                <a:latin typeface="Arial Narrow" panose="020B0606020202030204" pitchFamily="34" charset="0"/>
              </a:rPr>
              <a:t>έχει  ήδη  βελτιωθεί</a:t>
            </a:r>
          </a:p>
          <a:p>
            <a:r>
              <a:rPr lang="el-GR" sz="1600" dirty="0" smtClean="0">
                <a:effectLst>
                  <a:outerShdw blurRad="38100" dist="38100" dir="2700000" algn="tl">
                    <a:srgbClr val="000000">
                      <a:alpha val="43137"/>
                    </a:srgbClr>
                  </a:outerShdw>
                </a:effectLst>
                <a:latin typeface="Arial Narrow" panose="020B0606020202030204" pitchFamily="34" charset="0"/>
              </a:rPr>
              <a:t>Αυξάνει </a:t>
            </a:r>
            <a:r>
              <a:rPr lang="el-GR" sz="1600" dirty="0">
                <a:effectLst>
                  <a:outerShdw blurRad="38100" dist="38100" dir="2700000" algn="tl">
                    <a:srgbClr val="000000">
                      <a:alpha val="43137"/>
                    </a:srgbClr>
                  </a:outerShdw>
                </a:effectLst>
                <a:latin typeface="Arial Narrow" panose="020B0606020202030204" pitchFamily="34" charset="0"/>
              </a:rPr>
              <a:t>την αναλογία  της  κτιριακής  ανακαίνισης. </a:t>
            </a:r>
            <a:endParaRPr lang="el-GR" sz="1600" dirty="0" smtClean="0">
              <a:effectLst>
                <a:outerShdw blurRad="38100" dist="38100" dir="2700000" algn="tl">
                  <a:srgbClr val="000000">
                    <a:alpha val="43137"/>
                  </a:srgbClr>
                </a:outerShdw>
              </a:effectLst>
              <a:latin typeface="Arial Narrow" panose="020B0606020202030204" pitchFamily="34" charset="0"/>
            </a:endParaRPr>
          </a:p>
          <a:p>
            <a:r>
              <a:rPr lang="el-GR" sz="1600" b="1" dirty="0">
                <a:effectLst>
                  <a:outerShdw blurRad="38100" dist="38100" dir="2700000" algn="tl">
                    <a:srgbClr val="000000">
                      <a:alpha val="43137"/>
                    </a:srgbClr>
                  </a:outerShdw>
                </a:effectLst>
                <a:latin typeface="Arial Narrow" panose="020B0606020202030204" pitchFamily="34" charset="0"/>
              </a:rPr>
              <a:t>Τα  κτίρια  που  ανήκουν  στο  δημόσιο  τομέα αποτελούν  τον κύριο  στόχο</a:t>
            </a:r>
            <a:r>
              <a:rPr lang="el-GR" sz="1600" dirty="0">
                <a:effectLst>
                  <a:outerShdw blurRad="38100" dist="38100" dir="2700000" algn="tl">
                    <a:srgbClr val="000000">
                      <a:alpha val="43137"/>
                    </a:srgbClr>
                  </a:outerShdw>
                </a:effectLst>
                <a:latin typeface="Arial Narrow" panose="020B0606020202030204" pitchFamily="34" charset="0"/>
              </a:rPr>
              <a:t>, λόγω  του πλήθους  τους αλλά και λόγω  της  συμβολής τους </a:t>
            </a:r>
            <a:r>
              <a:rPr lang="el-GR" sz="1600" dirty="0" smtClean="0">
                <a:effectLst>
                  <a:outerShdw blurRad="38100" dist="38100" dir="2700000" algn="tl">
                    <a:srgbClr val="000000">
                      <a:alpha val="43137"/>
                    </a:srgbClr>
                  </a:outerShdw>
                </a:effectLst>
                <a:latin typeface="Arial Narrow" panose="020B0606020202030204" pitchFamily="34" charset="0"/>
              </a:rPr>
              <a:t>στη  </a:t>
            </a:r>
            <a:r>
              <a:rPr lang="el-GR" sz="1600" dirty="0">
                <a:effectLst>
                  <a:outerShdw blurRad="38100" dist="38100" dir="2700000" algn="tl">
                    <a:srgbClr val="000000">
                      <a:alpha val="43137"/>
                    </a:srgbClr>
                  </a:outerShdw>
                </a:effectLst>
                <a:latin typeface="Arial Narrow" panose="020B0606020202030204" pitchFamily="34" charset="0"/>
              </a:rPr>
              <a:t>δημόσια ζωή. </a:t>
            </a:r>
            <a:endParaRPr lang="el-GR" sz="1600" dirty="0" smtClean="0">
              <a:effectLst>
                <a:outerShdw blurRad="38100" dist="38100" dir="2700000" algn="tl">
                  <a:srgbClr val="000000">
                    <a:alpha val="43137"/>
                  </a:srgbClr>
                </a:outerShdw>
              </a:effectLst>
              <a:latin typeface="Arial Narrow" panose="020B0606020202030204" pitchFamily="34" charset="0"/>
            </a:endParaRPr>
          </a:p>
          <a:p>
            <a:r>
              <a:rPr lang="el-GR" sz="1600" b="1" dirty="0" smtClean="0">
                <a:effectLst>
                  <a:outerShdw blurRad="38100" dist="38100" dir="2700000" algn="tl">
                    <a:srgbClr val="000000">
                      <a:alpha val="43137"/>
                    </a:srgbClr>
                  </a:outerShdw>
                </a:effectLst>
                <a:latin typeface="Arial Narrow" panose="020B0606020202030204" pitchFamily="34" charset="0"/>
              </a:rPr>
              <a:t>Από </a:t>
            </a:r>
            <a:r>
              <a:rPr lang="el-GR" sz="1600" b="1" dirty="0">
                <a:effectLst>
                  <a:outerShdw blurRad="38100" dist="38100" dir="2700000" algn="tl">
                    <a:srgbClr val="000000">
                      <a:alpha val="43137"/>
                    </a:srgbClr>
                  </a:outerShdw>
                </a:effectLst>
                <a:latin typeface="Arial Narrow" panose="020B0606020202030204" pitchFamily="34" charset="0"/>
              </a:rPr>
              <a:t>την 1η  </a:t>
            </a:r>
            <a:r>
              <a:rPr lang="el-GR" sz="1600" b="1" dirty="0" err="1">
                <a:effectLst>
                  <a:outerShdw blurRad="38100" dist="38100" dir="2700000" algn="tl">
                    <a:srgbClr val="000000">
                      <a:alpha val="43137"/>
                    </a:srgbClr>
                  </a:outerShdw>
                </a:effectLst>
                <a:latin typeface="Arial Narrow" panose="020B0606020202030204" pitchFamily="34" charset="0"/>
              </a:rPr>
              <a:t>Ιανουρίου</a:t>
            </a:r>
            <a:r>
              <a:rPr lang="el-GR" sz="1600" b="1" dirty="0">
                <a:effectLst>
                  <a:outerShdw blurRad="38100" dist="38100" dir="2700000" algn="tl">
                    <a:srgbClr val="000000">
                      <a:alpha val="43137"/>
                    </a:srgbClr>
                  </a:outerShdw>
                </a:effectLst>
                <a:latin typeface="Arial Narrow" panose="020B0606020202030204" pitchFamily="34" charset="0"/>
              </a:rPr>
              <a:t> του 2014, το 3% της συνολικής επιφάνειας των θερμαινόμενων χώρων των  </a:t>
            </a:r>
            <a:r>
              <a:rPr lang="el-GR" sz="1600" b="1" dirty="0" smtClean="0">
                <a:effectLst>
                  <a:outerShdw blurRad="38100" dist="38100" dir="2700000" algn="tl">
                    <a:srgbClr val="000000">
                      <a:alpha val="43137"/>
                    </a:srgbClr>
                  </a:outerShdw>
                </a:effectLst>
                <a:latin typeface="Arial Narrow" panose="020B0606020202030204" pitchFamily="34" charset="0"/>
              </a:rPr>
              <a:t>ΔΗΜΟΣΙΩΝ κτιρίων</a:t>
            </a:r>
            <a:r>
              <a:rPr lang="el-GR" sz="1600" dirty="0">
                <a:effectLst>
                  <a:outerShdw blurRad="38100" dist="38100" dir="2700000" algn="tl">
                    <a:srgbClr val="000000">
                      <a:alpha val="43137"/>
                    </a:srgbClr>
                  </a:outerShdw>
                </a:effectLst>
                <a:latin typeface="Arial Narrow" panose="020B0606020202030204" pitchFamily="34" charset="0"/>
              </a:rPr>
              <a:t>, </a:t>
            </a:r>
            <a:r>
              <a:rPr lang="el-GR" sz="1400" dirty="0">
                <a:effectLst>
                  <a:outerShdw blurRad="38100" dist="38100" dir="2700000" algn="tl">
                    <a:srgbClr val="000000">
                      <a:alpha val="43137"/>
                    </a:srgbClr>
                  </a:outerShdw>
                </a:effectLst>
                <a:latin typeface="Arial Narrow" panose="020B0606020202030204" pitchFamily="34" charset="0"/>
              </a:rPr>
              <a:t>τα οποία βρίσκονται στην  κυριότητα  και κατοχή από  υπηρεσίες  της κεντρικής κυβέρνησης,</a:t>
            </a:r>
            <a:r>
              <a:rPr lang="el-GR" sz="1800" dirty="0">
                <a:effectLst>
                  <a:outerShdw blurRad="38100" dist="38100" dir="2700000" algn="tl">
                    <a:srgbClr val="000000">
                      <a:alpha val="43137"/>
                    </a:srgbClr>
                  </a:outerShdw>
                </a:effectLst>
                <a:latin typeface="Arial Narrow" panose="020B0606020202030204" pitchFamily="34" charset="0"/>
              </a:rPr>
              <a:t> </a:t>
            </a:r>
            <a:r>
              <a:rPr lang="el-GR" sz="1800" dirty="0" smtClean="0">
                <a:effectLst>
                  <a:outerShdw blurRad="38100" dist="38100" dir="2700000" algn="tl">
                    <a:srgbClr val="000000">
                      <a:alpha val="43137"/>
                    </a:srgbClr>
                  </a:outerShdw>
                </a:effectLst>
                <a:latin typeface="Arial Narrow" panose="020B0606020202030204" pitchFamily="34" charset="0"/>
              </a:rPr>
              <a:t>α</a:t>
            </a:r>
            <a:r>
              <a:rPr lang="el-GR" sz="1800" b="1" dirty="0" smtClean="0">
                <a:effectLst>
                  <a:outerShdw blurRad="38100" dist="38100" dir="2700000" algn="tl">
                    <a:srgbClr val="000000">
                      <a:alpha val="43137"/>
                    </a:srgbClr>
                  </a:outerShdw>
                </a:effectLst>
                <a:latin typeface="Arial Narrow" panose="020B0606020202030204" pitchFamily="34" charset="0"/>
              </a:rPr>
              <a:t>νακαινίζονται </a:t>
            </a:r>
            <a:r>
              <a:rPr lang="el-GR" sz="1800" b="1" dirty="0">
                <a:effectLst>
                  <a:outerShdw blurRad="38100" dist="38100" dir="2700000" algn="tl">
                    <a:srgbClr val="000000">
                      <a:alpha val="43137"/>
                    </a:srgbClr>
                  </a:outerShdw>
                </a:effectLst>
                <a:latin typeface="Arial Narrow" panose="020B0606020202030204" pitchFamily="34" charset="0"/>
              </a:rPr>
              <a:t>κάθε  χρόνο </a:t>
            </a:r>
            <a:r>
              <a:rPr lang="el-GR" sz="1400" dirty="0">
                <a:effectLst>
                  <a:outerShdw blurRad="38100" dist="38100" dir="2700000" algn="tl">
                    <a:srgbClr val="000000">
                      <a:alpha val="43137"/>
                    </a:srgbClr>
                  </a:outerShdw>
                </a:effectLst>
                <a:latin typeface="Arial Narrow" panose="020B0606020202030204" pitchFamily="34" charset="0"/>
              </a:rPr>
              <a:t>ώστε  να  καλύψουν τις ελάχιστες ενεργειακές απαιτήσεις, που τέθηκαν σε ισχύ με την εφαρμογή του άρθρου 4, της Οδηγίας 2010/31/EU. </a:t>
            </a:r>
          </a:p>
        </p:txBody>
      </p:sp>
      <p:sp>
        <p:nvSpPr>
          <p:cNvPr id="5" name="Θέση αριθμού διαφάνειας 4"/>
          <p:cNvSpPr>
            <a:spLocks noGrp="1"/>
          </p:cNvSpPr>
          <p:nvPr>
            <p:ph type="sldNum" sz="quarter" idx="12"/>
          </p:nvPr>
        </p:nvSpPr>
        <p:spPr/>
        <p:txBody>
          <a:bodyPr/>
          <a:lstStyle/>
          <a:p>
            <a:pPr>
              <a:defRPr/>
            </a:pPr>
            <a:fld id="{A8E64508-334A-465E-A572-CC4D0DE93A21}" type="slidenum">
              <a:rPr lang="el-GR" smtClean="0">
                <a:solidFill>
                  <a:srgbClr val="000000"/>
                </a:solidFill>
              </a:rPr>
              <a:pPr>
                <a:defRPr/>
              </a:pPr>
              <a:t>32</a:t>
            </a:fld>
            <a:endParaRPr lang="el-GR">
              <a:solidFill>
                <a:srgbClr val="000000"/>
              </a:solidFill>
            </a:endParaRPr>
          </a:p>
        </p:txBody>
      </p:sp>
      <p:pic>
        <p:nvPicPr>
          <p:cNvPr id="8" name="Θέση περιεχομένου 7"/>
          <p:cNvPicPr>
            <a:picLocks noGrp="1" noChangeAspect="1"/>
          </p:cNvPicPr>
          <p:nvPr>
            <p:ph sz="half" idx="2"/>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tretch>
            <a:fillRect/>
          </a:stretch>
        </p:blipFill>
        <p:spPr>
          <a:xfrm>
            <a:off x="4716016" y="188640"/>
            <a:ext cx="4197412" cy="4032448"/>
          </a:xfrm>
          <a:prstGeom prst="rect">
            <a:avLst/>
          </a:prstGeom>
          <a:ln>
            <a:noFill/>
          </a:ln>
          <a:effectLst>
            <a:softEdge rad="112500"/>
          </a:effectLst>
        </p:spPr>
      </p:pic>
      <p:sp>
        <p:nvSpPr>
          <p:cNvPr id="9" name="Ορθογώνιο 8"/>
          <p:cNvSpPr/>
          <p:nvPr/>
        </p:nvSpPr>
        <p:spPr>
          <a:xfrm>
            <a:off x="4716016" y="4509120"/>
            <a:ext cx="4248472" cy="1707134"/>
          </a:xfrm>
          <a:prstGeom prst="rect">
            <a:avLst/>
          </a:prstGeom>
        </p:spPr>
        <p:txBody>
          <a:bodyPr wrap="square">
            <a:spAutoFit/>
          </a:bodyPr>
          <a:lstStyle/>
          <a:p>
            <a:pPr>
              <a:lnSpc>
                <a:spcPct val="115000"/>
              </a:lnSpc>
              <a:spcAft>
                <a:spcPts val="1000"/>
              </a:spcAft>
            </a:pPr>
            <a:r>
              <a:rPr lang="el-GR" sz="1400" u="sng" dirty="0">
                <a:solidFill>
                  <a:srgbClr val="C00000"/>
                </a:solidFill>
                <a:effectLst>
                  <a:outerShdw blurRad="38100" dist="38100" dir="2700000" algn="tl">
                    <a:srgbClr val="000000">
                      <a:alpha val="43137"/>
                    </a:srgbClr>
                  </a:outerShdw>
                </a:effectLst>
                <a:latin typeface="Arial Narrow"/>
                <a:ea typeface="Calibri"/>
                <a:cs typeface="Times New Roman"/>
              </a:rPr>
              <a:t>Το ποσοστό του 3% </a:t>
            </a:r>
            <a:r>
              <a:rPr lang="el-GR" sz="1400" u="sng" dirty="0" smtClean="0">
                <a:solidFill>
                  <a:srgbClr val="C00000"/>
                </a:solidFill>
                <a:effectLst>
                  <a:outerShdw blurRad="38100" dist="38100" dir="2700000" algn="tl">
                    <a:srgbClr val="000000">
                      <a:alpha val="43137"/>
                    </a:srgbClr>
                  </a:outerShdw>
                </a:effectLst>
                <a:latin typeface="Arial Narrow"/>
                <a:ea typeface="Calibri"/>
                <a:cs typeface="Times New Roman"/>
              </a:rPr>
              <a:t> υπολογίζεται στη</a:t>
            </a:r>
            <a:r>
              <a:rPr lang="el-GR" sz="1400" u="sng" dirty="0">
                <a:solidFill>
                  <a:srgbClr val="C00000"/>
                </a:solidFill>
                <a:effectLst>
                  <a:outerShdw blurRad="38100" dist="38100" dir="2700000" algn="tl">
                    <a:srgbClr val="000000">
                      <a:alpha val="43137"/>
                    </a:srgbClr>
                  </a:outerShdw>
                </a:effectLst>
                <a:latin typeface="Arial Narrow"/>
                <a:ea typeface="Calibri"/>
                <a:cs typeface="Times New Roman"/>
              </a:rPr>
              <a:t> συνολική </a:t>
            </a:r>
            <a:r>
              <a:rPr lang="el-GR" sz="1400" u="sng" dirty="0" smtClean="0">
                <a:solidFill>
                  <a:srgbClr val="C00000"/>
                </a:solidFill>
                <a:effectLst>
                  <a:outerShdw blurRad="38100" dist="38100" dir="2700000" algn="tl">
                    <a:srgbClr val="000000">
                      <a:alpha val="43137"/>
                    </a:srgbClr>
                  </a:outerShdw>
                </a:effectLst>
                <a:latin typeface="Arial Narrow"/>
                <a:ea typeface="Calibri"/>
                <a:cs typeface="Times New Roman"/>
              </a:rPr>
              <a:t>επιφάνεια</a:t>
            </a:r>
            <a:r>
              <a:rPr lang="el-GR" sz="1400" u="sng" dirty="0">
                <a:solidFill>
                  <a:srgbClr val="C00000"/>
                </a:solidFill>
                <a:effectLst>
                  <a:outerShdw blurRad="38100" dist="38100" dir="2700000" algn="tl">
                    <a:srgbClr val="000000">
                      <a:alpha val="43137"/>
                    </a:srgbClr>
                  </a:outerShdw>
                </a:effectLst>
                <a:latin typeface="Arial Narrow"/>
                <a:ea typeface="Calibri"/>
                <a:cs typeface="Times New Roman"/>
              </a:rPr>
              <a:t>  </a:t>
            </a:r>
            <a:r>
              <a:rPr lang="el-GR" sz="1400" u="sng" dirty="0" smtClean="0">
                <a:solidFill>
                  <a:srgbClr val="C00000"/>
                </a:solidFill>
                <a:effectLst>
                  <a:outerShdw blurRad="38100" dist="38100" dir="2700000" algn="tl">
                    <a:srgbClr val="000000">
                      <a:alpha val="43137"/>
                    </a:srgbClr>
                  </a:outerShdw>
                </a:effectLst>
                <a:latin typeface="Arial Narrow"/>
                <a:ea typeface="Calibri"/>
                <a:cs typeface="Times New Roman"/>
              </a:rPr>
              <a:t>κτιρίων</a:t>
            </a:r>
            <a:r>
              <a:rPr lang="el-GR" sz="1400" u="sng" dirty="0">
                <a:solidFill>
                  <a:srgbClr val="C00000"/>
                </a:solidFill>
                <a:effectLst>
                  <a:outerShdw blurRad="38100" dist="38100" dir="2700000" algn="tl">
                    <a:srgbClr val="000000">
                      <a:alpha val="43137"/>
                    </a:srgbClr>
                  </a:outerShdw>
                </a:effectLst>
                <a:latin typeface="Arial Narrow"/>
                <a:ea typeface="Calibri"/>
                <a:cs typeface="Times New Roman"/>
              </a:rPr>
              <a:t>, με συνολική ωφέλιμη επιφάνεια μεγαλύτερη  των 500 </a:t>
            </a:r>
            <a:r>
              <a:rPr lang="el-GR" sz="1400" u="sng" dirty="0" err="1" smtClean="0">
                <a:solidFill>
                  <a:srgbClr val="C00000"/>
                </a:solidFill>
                <a:effectLst>
                  <a:outerShdw blurRad="38100" dist="38100" dir="2700000" algn="tl">
                    <a:srgbClr val="000000">
                      <a:alpha val="43137"/>
                    </a:srgbClr>
                  </a:outerShdw>
                </a:effectLst>
                <a:latin typeface="Arial Narrow"/>
                <a:ea typeface="Calibri"/>
                <a:cs typeface="Times New Roman"/>
              </a:rPr>
              <a:t>τ.μ</a:t>
            </a:r>
            <a:r>
              <a:rPr lang="el-GR" sz="1400" u="sng" dirty="0" smtClean="0">
                <a:solidFill>
                  <a:srgbClr val="C00000"/>
                </a:solidFill>
                <a:effectLst>
                  <a:outerShdw blurRad="38100" dist="38100" dir="2700000" algn="tl">
                    <a:srgbClr val="000000">
                      <a:alpha val="43137"/>
                    </a:srgbClr>
                  </a:outerShdw>
                </a:effectLst>
                <a:latin typeface="Arial Narrow"/>
                <a:ea typeface="Calibri"/>
                <a:cs typeface="Times New Roman"/>
              </a:rPr>
              <a:t>. το</a:t>
            </a:r>
            <a:r>
              <a:rPr lang="el-GR" sz="1400" u="sng" dirty="0">
                <a:solidFill>
                  <a:srgbClr val="C00000"/>
                </a:solidFill>
                <a:effectLst>
                  <a:outerShdw blurRad="38100" dist="38100" dir="2700000" algn="tl">
                    <a:srgbClr val="000000">
                      <a:alpha val="43137"/>
                    </a:srgbClr>
                  </a:outerShdw>
                </a:effectLst>
                <a:latin typeface="Arial Narrow"/>
                <a:ea typeface="Calibri"/>
                <a:cs typeface="Times New Roman"/>
              </a:rPr>
              <a:t> οποίο ανήκει στην κυριότητα της  κεντρικής </a:t>
            </a:r>
            <a:r>
              <a:rPr lang="el-GR" sz="1400" u="sng" dirty="0" smtClean="0">
                <a:solidFill>
                  <a:srgbClr val="C00000"/>
                </a:solidFill>
                <a:effectLst>
                  <a:outerShdw blurRad="38100" dist="38100" dir="2700000" algn="tl">
                    <a:srgbClr val="000000">
                      <a:alpha val="43137"/>
                    </a:srgbClr>
                  </a:outerShdw>
                </a:effectLst>
                <a:latin typeface="Arial Narrow"/>
                <a:ea typeface="Calibri"/>
                <a:cs typeface="Times New Roman"/>
              </a:rPr>
              <a:t>διοίκησης</a:t>
            </a:r>
          </a:p>
          <a:p>
            <a:pPr>
              <a:lnSpc>
                <a:spcPct val="115000"/>
              </a:lnSpc>
              <a:spcAft>
                <a:spcPts val="1000"/>
              </a:spcAft>
            </a:pPr>
            <a:r>
              <a:rPr lang="el-GR" sz="1400" b="1" u="sng" dirty="0">
                <a:solidFill>
                  <a:srgbClr val="C00000"/>
                </a:solidFill>
                <a:effectLst>
                  <a:outerShdw blurRad="38100" dist="38100" dir="2700000" algn="tl">
                    <a:srgbClr val="000000">
                      <a:alpha val="43137"/>
                    </a:srgbClr>
                  </a:outerShdw>
                </a:effectLst>
                <a:latin typeface="Arial Narrow"/>
                <a:ea typeface="Calibri"/>
                <a:cs typeface="Times New Roman"/>
              </a:rPr>
              <a:t>Το  συγκεκριμένο  </a:t>
            </a:r>
            <a:r>
              <a:rPr lang="el-GR" sz="1400" b="1" u="sng" dirty="0" smtClean="0">
                <a:solidFill>
                  <a:srgbClr val="C00000"/>
                </a:solidFill>
                <a:effectLst>
                  <a:outerShdw blurRad="38100" dist="38100" dir="2700000" algn="tl">
                    <a:srgbClr val="000000">
                      <a:alpha val="43137"/>
                    </a:srgbClr>
                  </a:outerShdw>
                </a:effectLst>
                <a:latin typeface="Arial Narrow"/>
                <a:ea typeface="Calibri"/>
                <a:cs typeface="Times New Roman"/>
              </a:rPr>
              <a:t>όριο </a:t>
            </a:r>
            <a:r>
              <a:rPr lang="el-GR" sz="1400" b="1" u="sng" dirty="0" err="1" smtClean="0">
                <a:solidFill>
                  <a:srgbClr val="C00000"/>
                </a:solidFill>
                <a:effectLst>
                  <a:outerShdw blurRad="38100" dist="38100" dir="2700000" algn="tl">
                    <a:srgbClr val="000000">
                      <a:alpha val="43137"/>
                    </a:srgbClr>
                  </a:outerShdw>
                </a:effectLst>
                <a:latin typeface="Arial Narrow"/>
                <a:ea typeface="Calibri"/>
                <a:cs typeface="Times New Roman"/>
              </a:rPr>
              <a:t>μει’ωθηκε</a:t>
            </a:r>
            <a:r>
              <a:rPr lang="el-GR" sz="1400" b="1" u="sng" dirty="0" smtClean="0">
                <a:solidFill>
                  <a:srgbClr val="C00000"/>
                </a:solidFill>
                <a:effectLst>
                  <a:outerShdw blurRad="38100" dist="38100" dir="2700000" algn="tl">
                    <a:srgbClr val="000000">
                      <a:alpha val="43137"/>
                    </a:srgbClr>
                  </a:outerShdw>
                </a:effectLst>
                <a:latin typeface="Arial Narrow"/>
                <a:ea typeface="Calibri"/>
                <a:cs typeface="Times New Roman"/>
              </a:rPr>
              <a:t>  </a:t>
            </a:r>
            <a:r>
              <a:rPr lang="el-GR" sz="1400" b="1" u="sng" dirty="0">
                <a:solidFill>
                  <a:srgbClr val="C00000"/>
                </a:solidFill>
                <a:effectLst>
                  <a:outerShdw blurRad="38100" dist="38100" dir="2700000" algn="tl">
                    <a:srgbClr val="000000">
                      <a:alpha val="43137"/>
                    </a:srgbClr>
                  </a:outerShdw>
                </a:effectLst>
                <a:latin typeface="Arial Narrow"/>
                <a:ea typeface="Calibri"/>
                <a:cs typeface="Times New Roman"/>
              </a:rPr>
              <a:t>στα  250m²,  </a:t>
            </a:r>
            <a:r>
              <a:rPr lang="el-GR" sz="1400" b="1" u="sng" dirty="0" smtClean="0">
                <a:solidFill>
                  <a:srgbClr val="C00000"/>
                </a:solidFill>
                <a:effectLst>
                  <a:outerShdw blurRad="38100" dist="38100" dir="2700000" algn="tl">
                    <a:srgbClr val="000000">
                      <a:alpha val="43137"/>
                    </a:srgbClr>
                  </a:outerShdw>
                </a:effectLst>
                <a:latin typeface="Arial Narrow"/>
                <a:ea typeface="Calibri"/>
                <a:cs typeface="Times New Roman"/>
              </a:rPr>
              <a:t>από τις 9  </a:t>
            </a:r>
            <a:r>
              <a:rPr lang="el-GR" sz="1400" b="1" u="sng" dirty="0">
                <a:solidFill>
                  <a:srgbClr val="C00000"/>
                </a:solidFill>
                <a:effectLst>
                  <a:outerShdw blurRad="38100" dist="38100" dir="2700000" algn="tl">
                    <a:srgbClr val="000000">
                      <a:alpha val="43137"/>
                    </a:srgbClr>
                  </a:outerShdw>
                </a:effectLst>
                <a:latin typeface="Arial Narrow"/>
                <a:ea typeface="Calibri"/>
                <a:cs typeface="Times New Roman"/>
              </a:rPr>
              <a:t>Ιουλίου  του  2015. </a:t>
            </a:r>
          </a:p>
        </p:txBody>
      </p:sp>
      <p:sp>
        <p:nvSpPr>
          <p:cNvPr id="4" name="TextBox 3"/>
          <p:cNvSpPr txBox="1"/>
          <p:nvPr/>
        </p:nvSpPr>
        <p:spPr>
          <a:xfrm>
            <a:off x="5148064" y="3501008"/>
            <a:ext cx="3358612" cy="461665"/>
          </a:xfrm>
          <a:prstGeom prst="rect">
            <a:avLst/>
          </a:prstGeom>
          <a:noFill/>
        </p:spPr>
        <p:txBody>
          <a:bodyPr wrap="none" rtlCol="0">
            <a:spAutoFit/>
          </a:bodyPr>
          <a:lstStyle/>
          <a:p>
            <a:r>
              <a:rPr lang="el-GR"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a:ea typeface="Calibri"/>
                <a:cs typeface="Times New Roman"/>
              </a:rPr>
              <a:t>Υφιστάμενα δημόσια κτίρια </a:t>
            </a:r>
          </a:p>
        </p:txBody>
      </p:sp>
    </p:spTree>
    <p:extLst>
      <p:ext uri="{BB962C8B-B14F-4D97-AF65-F5344CB8AC3E}">
        <p14:creationId xmlns:p14="http://schemas.microsoft.com/office/powerpoint/2010/main" val="292250455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764704"/>
            <a:ext cx="3352800" cy="536848"/>
          </a:xfrm>
        </p:spPr>
        <p:txBody>
          <a:bodyPr/>
          <a:lstStyle/>
          <a:p>
            <a:r>
              <a:rPr lang="el-GR" sz="3200" cap="none" spc="0" dirty="0" smtClean="0">
                <a:solidFill>
                  <a:srgbClr val="C00000"/>
                </a:solidFill>
                <a:effectLst>
                  <a:outerShdw blurRad="38100" dist="38100" dir="2700000" algn="tl">
                    <a:srgbClr val="000000">
                      <a:alpha val="43137"/>
                    </a:srgbClr>
                  </a:outerShdw>
                </a:effectLst>
                <a:latin typeface="Arial Narrow" panose="020B0606020202030204" pitchFamily="34" charset="0"/>
                <a:ea typeface="+mn-ea"/>
                <a:cs typeface="+mn-cs"/>
              </a:rPr>
              <a:t>Δημόσια </a:t>
            </a:r>
            <a:r>
              <a:rPr lang="el-GR" sz="3200" cap="none" spc="0" dirty="0">
                <a:solidFill>
                  <a:srgbClr val="C00000"/>
                </a:solidFill>
                <a:effectLst>
                  <a:outerShdw blurRad="38100" dist="38100" dir="2700000" algn="tl">
                    <a:srgbClr val="000000">
                      <a:alpha val="43137"/>
                    </a:srgbClr>
                  </a:outerShdw>
                </a:effectLst>
                <a:latin typeface="Arial Narrow" panose="020B0606020202030204" pitchFamily="34" charset="0"/>
                <a:ea typeface="+mn-ea"/>
                <a:cs typeface="+mn-cs"/>
              </a:rPr>
              <a:t>κτίρια</a:t>
            </a:r>
            <a:endParaRPr lang="el-GR" sz="4400" dirty="0">
              <a:solidFill>
                <a:srgbClr val="C00000"/>
              </a:solidFill>
              <a:effectLst>
                <a:outerShdw blurRad="38100" dist="38100" dir="2700000" algn="tl">
                  <a:srgbClr val="000000">
                    <a:alpha val="43137"/>
                  </a:srgbClr>
                </a:outerShdw>
              </a:effectLst>
              <a:latin typeface="Arial Narrow" panose="020B0606020202030204" pitchFamily="34" charset="0"/>
            </a:endParaRPr>
          </a:p>
        </p:txBody>
      </p:sp>
      <p:sp>
        <p:nvSpPr>
          <p:cNvPr id="3" name="Θέση περιεχομένου 2"/>
          <p:cNvSpPr>
            <a:spLocks noGrp="1"/>
          </p:cNvSpPr>
          <p:nvPr>
            <p:ph idx="1"/>
          </p:nvPr>
        </p:nvSpPr>
        <p:spPr/>
        <p:txBody>
          <a:bodyPr>
            <a:noAutofit/>
          </a:bodyPr>
          <a:lstStyle/>
          <a:p>
            <a:r>
              <a:rPr lang="el-GR" sz="1400" dirty="0">
                <a:solidFill>
                  <a:srgbClr val="111111"/>
                </a:solidFill>
                <a:latin typeface="Arial Narrow" panose="020B0606020202030204" pitchFamily="34" charset="0"/>
              </a:rPr>
              <a:t>Οι φορείς της κεντρικής διοίκησης </a:t>
            </a:r>
            <a:r>
              <a:rPr lang="el-GR" sz="1400" u="sng" dirty="0">
                <a:solidFill>
                  <a:srgbClr val="111111"/>
                </a:solidFill>
                <a:effectLst>
                  <a:outerShdw blurRad="38100" dist="38100" dir="2700000" algn="tl">
                    <a:srgbClr val="000000">
                      <a:alpha val="43137"/>
                    </a:srgbClr>
                  </a:outerShdw>
                </a:effectLst>
                <a:latin typeface="Arial Narrow" panose="020B0606020202030204" pitchFamily="34" charset="0"/>
              </a:rPr>
              <a:t>από 1ης Ιανουαρίου 2017 είναι υποχρεωμένοι να αγοράζουν προϊόντα και υπηρεσίες καθώς και κτίρια υψηλής ενεργειακής απόδοσης</a:t>
            </a:r>
            <a:r>
              <a:rPr lang="el-GR" sz="1400" dirty="0">
                <a:solidFill>
                  <a:srgbClr val="111111"/>
                </a:solidFill>
                <a:latin typeface="Arial Narrow" panose="020B0606020202030204" pitchFamily="34" charset="0"/>
              </a:rPr>
              <a:t> </a:t>
            </a:r>
            <a:endParaRPr lang="el-GR" sz="1400" dirty="0" smtClean="0">
              <a:solidFill>
                <a:srgbClr val="111111"/>
              </a:solidFill>
              <a:latin typeface="Arial Narrow" panose="020B0606020202030204" pitchFamily="34" charset="0"/>
            </a:endParaRPr>
          </a:p>
          <a:p>
            <a:r>
              <a:rPr lang="el-GR" sz="1800" b="1" dirty="0" smtClean="0">
                <a:solidFill>
                  <a:srgbClr val="111111"/>
                </a:solidFill>
                <a:latin typeface="Arial Narrow" panose="020B0606020202030204" pitchFamily="34" charset="0"/>
              </a:rPr>
              <a:t>Μέχρι </a:t>
            </a:r>
            <a:r>
              <a:rPr lang="el-GR" sz="1800" b="1" dirty="0">
                <a:solidFill>
                  <a:srgbClr val="111111"/>
                </a:solidFill>
                <a:latin typeface="Arial Narrow" panose="020B0606020202030204" pitchFamily="34" charset="0"/>
              </a:rPr>
              <a:t>τις 31/12/2020 το σύνολο των δημοσίων κτιρίων </a:t>
            </a:r>
            <a:r>
              <a:rPr lang="el-GR" sz="1800" b="1" dirty="0" smtClean="0">
                <a:solidFill>
                  <a:srgbClr val="111111"/>
                </a:solidFill>
                <a:latin typeface="Arial Narrow" panose="020B0606020202030204" pitchFamily="34" charset="0"/>
              </a:rPr>
              <a:t>θα πρέπει να </a:t>
            </a:r>
            <a:r>
              <a:rPr lang="el-GR" sz="1800" b="1" dirty="0">
                <a:solidFill>
                  <a:srgbClr val="111111"/>
                </a:solidFill>
                <a:latin typeface="Arial Narrow" panose="020B0606020202030204" pitchFamily="34" charset="0"/>
              </a:rPr>
              <a:t>έχει πιστοποιητικό συγκεκριμένης ενεργειακής απόδοσης.</a:t>
            </a:r>
            <a:r>
              <a:rPr lang="el-GR" sz="1800" b="1" dirty="0">
                <a:latin typeface="Arial Narrow" panose="020B0606020202030204" pitchFamily="34" charset="0"/>
              </a:rPr>
              <a:t/>
            </a:r>
            <a:br>
              <a:rPr lang="el-GR" sz="1800" b="1" dirty="0">
                <a:latin typeface="Arial Narrow" panose="020B0606020202030204" pitchFamily="34" charset="0"/>
              </a:rPr>
            </a:br>
            <a:r>
              <a:rPr lang="el-GR" sz="1400" dirty="0">
                <a:latin typeface="Arial Narrow" panose="020B0606020202030204" pitchFamily="34" charset="0"/>
              </a:rPr>
              <a:t/>
            </a:r>
            <a:br>
              <a:rPr lang="el-GR" sz="1400" dirty="0">
                <a:latin typeface="Arial Narrow" panose="020B0606020202030204" pitchFamily="34" charset="0"/>
              </a:rPr>
            </a:br>
            <a:endParaRPr lang="el-GR" sz="1400" dirty="0" smtClean="0">
              <a:latin typeface="Arial Narrow" panose="020B0606020202030204" pitchFamily="34" charset="0"/>
            </a:endParaRPr>
          </a:p>
          <a:p>
            <a:endParaRPr lang="el-GR" sz="1400" dirty="0" smtClean="0">
              <a:solidFill>
                <a:srgbClr val="111111"/>
              </a:solidFill>
              <a:latin typeface="Arial Narrow" panose="020B0606020202030204" pitchFamily="34" charset="0"/>
            </a:endParaRPr>
          </a:p>
          <a:p>
            <a:endParaRPr lang="el-GR" sz="1400" dirty="0">
              <a:solidFill>
                <a:srgbClr val="111111"/>
              </a:solidFill>
              <a:latin typeface="Arial Narrow" panose="020B0606020202030204" pitchFamily="34" charset="0"/>
            </a:endParaRPr>
          </a:p>
          <a:p>
            <a:endParaRPr lang="el-GR" sz="1400" dirty="0" smtClean="0">
              <a:solidFill>
                <a:srgbClr val="111111"/>
              </a:solidFill>
              <a:latin typeface="Arial Narrow" panose="020B0606020202030204" pitchFamily="34" charset="0"/>
            </a:endParaRPr>
          </a:p>
          <a:p>
            <a:r>
              <a:rPr lang="el-GR" sz="1400" dirty="0" smtClean="0">
                <a:solidFill>
                  <a:srgbClr val="111111"/>
                </a:solidFill>
                <a:latin typeface="Arial Narrow" panose="020B0606020202030204" pitchFamily="34" charset="0"/>
              </a:rPr>
              <a:t>Για </a:t>
            </a:r>
            <a:r>
              <a:rPr lang="el-GR" sz="1400" dirty="0">
                <a:solidFill>
                  <a:srgbClr val="111111"/>
                </a:solidFill>
                <a:latin typeface="Arial Narrow" panose="020B0606020202030204" pitchFamily="34" charset="0"/>
              </a:rPr>
              <a:t>τη χρηματοδότηση των απαιτούμενων προγραμμάτων και μέτρων προβλέπεται η </a:t>
            </a:r>
            <a:r>
              <a:rPr lang="el-GR" sz="1400" b="1" dirty="0">
                <a:solidFill>
                  <a:srgbClr val="111111"/>
                </a:solidFill>
                <a:latin typeface="Arial Narrow" panose="020B0606020202030204" pitchFamily="34" charset="0"/>
              </a:rPr>
              <a:t>σύσταση</a:t>
            </a:r>
            <a:r>
              <a:rPr lang="el-GR" sz="1400" dirty="0">
                <a:solidFill>
                  <a:srgbClr val="111111"/>
                </a:solidFill>
                <a:latin typeface="Arial Narrow" panose="020B0606020202030204" pitchFamily="34" charset="0"/>
              </a:rPr>
              <a:t> με προεδρικό διάταγμα </a:t>
            </a:r>
            <a:r>
              <a:rPr lang="el-GR" sz="1400" b="1" dirty="0">
                <a:solidFill>
                  <a:srgbClr val="111111"/>
                </a:solidFill>
                <a:latin typeface="Arial Narrow" panose="020B0606020202030204" pitchFamily="34" charset="0"/>
              </a:rPr>
              <a:t>Ειδικού Ταμείου Ενεργειακής Απόδοσης</a:t>
            </a:r>
            <a:r>
              <a:rPr lang="el-GR" sz="1400" dirty="0">
                <a:solidFill>
                  <a:srgbClr val="111111"/>
                </a:solidFill>
                <a:latin typeface="Arial Narrow" panose="020B0606020202030204" pitchFamily="34" charset="0"/>
              </a:rPr>
              <a:t>, οι πόροι του οποίου προέρχονται από εισφορές των διανομέων ενέργειας και των επιχειρήσεων λιανικής, ενώ μέχρι τη σύστασή του θα χρηματοδοτούνται από πόρους του Πράσινου Ταμείου. </a:t>
            </a:r>
            <a:endParaRPr lang="el-GR" sz="1400" dirty="0">
              <a:latin typeface="Arial Narrow" panose="020B0606020202030204" pitchFamily="34" charset="0"/>
            </a:endParaRPr>
          </a:p>
        </p:txBody>
      </p:sp>
      <p:sp>
        <p:nvSpPr>
          <p:cNvPr id="4" name="Θέση κειμένου 3"/>
          <p:cNvSpPr>
            <a:spLocks noGrp="1"/>
          </p:cNvSpPr>
          <p:nvPr>
            <p:ph type="body" sz="half" idx="2"/>
          </p:nvPr>
        </p:nvSpPr>
        <p:spPr>
          <a:xfrm>
            <a:off x="467544" y="1566626"/>
            <a:ext cx="3352800" cy="3127248"/>
          </a:xfrm>
        </p:spPr>
        <p:txBody>
          <a:bodyPr>
            <a:normAutofit/>
          </a:bodyPr>
          <a:lstStyle/>
          <a:p>
            <a:r>
              <a:rPr lang="el-GR" sz="1600" b="1" dirty="0" smtClean="0">
                <a:solidFill>
                  <a:schemeClr val="tx1"/>
                </a:solidFill>
                <a:latin typeface="Arial Narrow" panose="020B0606020202030204" pitchFamily="34" charset="0"/>
              </a:rPr>
              <a:t>Τα </a:t>
            </a:r>
            <a:r>
              <a:rPr lang="el-GR" sz="1600" b="1" dirty="0">
                <a:solidFill>
                  <a:schemeClr val="tx1"/>
                </a:solidFill>
                <a:latin typeface="Arial Narrow" panose="020B0606020202030204" pitchFamily="34" charset="0"/>
              </a:rPr>
              <a:t>δημόσια κτίρια θα δώσουν τον τόνο στη νέα ενεργειακή συμπεριφορά που επιβάλλει η οδηγία, κινητοποιώντας επενδύσεις εκατοντάδων εκατομμυρίων ευρώ μέχρι το 2020. </a:t>
            </a:r>
            <a:endParaRPr lang="el-GR" sz="1600" b="1" dirty="0" smtClean="0">
              <a:solidFill>
                <a:schemeClr val="tx1"/>
              </a:solidFill>
              <a:latin typeface="Arial Narrow" panose="020B0606020202030204" pitchFamily="34" charset="0"/>
            </a:endParaRPr>
          </a:p>
          <a:p>
            <a:endParaRPr lang="el-GR" sz="1600" b="1" dirty="0" smtClean="0">
              <a:solidFill>
                <a:schemeClr val="tx1"/>
              </a:solidFill>
              <a:latin typeface="Arial Narrow" panose="020B0606020202030204" pitchFamily="34" charset="0"/>
            </a:endParaRPr>
          </a:p>
          <a:p>
            <a:r>
              <a:rPr lang="el-GR" sz="2000" b="1" dirty="0" smtClean="0">
                <a:solidFill>
                  <a:schemeClr val="tx1"/>
                </a:solidFill>
                <a:latin typeface="Arial Narrow" panose="020B0606020202030204" pitchFamily="34" charset="0"/>
              </a:rPr>
              <a:t>Το </a:t>
            </a:r>
            <a:r>
              <a:rPr lang="el-GR" sz="2000" b="1" dirty="0">
                <a:solidFill>
                  <a:schemeClr val="tx1"/>
                </a:solidFill>
                <a:latin typeface="Arial Narrow" panose="020B0606020202030204" pitchFamily="34" charset="0"/>
              </a:rPr>
              <a:t>μέτρο επεκτείνεται και για τα κτίρια αρμοδιότητας της Τοπικής Αυτοδιοίκησης.</a:t>
            </a:r>
          </a:p>
        </p:txBody>
      </p:sp>
      <p:pic>
        <p:nvPicPr>
          <p:cNvPr id="5" name="Εικόνα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544" y="4725144"/>
            <a:ext cx="2619375" cy="1752600"/>
          </a:xfrm>
          <a:prstGeom prst="rect">
            <a:avLst/>
          </a:prstGeom>
          <a:ln>
            <a:noFill/>
          </a:ln>
          <a:effectLst>
            <a:softEdge rad="112500"/>
          </a:effectLst>
        </p:spPr>
      </p:pic>
      <p:pic>
        <p:nvPicPr>
          <p:cNvPr id="6" name="Εικόνα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8024" y="4756894"/>
            <a:ext cx="2368550" cy="1689100"/>
          </a:xfrm>
          <a:prstGeom prst="rect">
            <a:avLst/>
          </a:prstGeom>
          <a:ln>
            <a:noFill/>
          </a:ln>
          <a:effectLst>
            <a:softEdge rad="112500"/>
          </a:effectLst>
        </p:spPr>
      </p:pic>
      <p:sp>
        <p:nvSpPr>
          <p:cNvPr id="7" name="TextBox 6"/>
          <p:cNvSpPr txBox="1"/>
          <p:nvPr/>
        </p:nvSpPr>
        <p:spPr>
          <a:xfrm>
            <a:off x="4240646" y="2100917"/>
            <a:ext cx="3201517" cy="800219"/>
          </a:xfrm>
          <a:prstGeom prst="rect">
            <a:avLst/>
          </a:prstGeom>
          <a:noFill/>
        </p:spPr>
        <p:txBody>
          <a:bodyPr wrap="none" rtlCol="0">
            <a:spAutoFit/>
          </a:bodyPr>
          <a:lstStyle/>
          <a:p>
            <a:r>
              <a:rPr lang="el-GR" sz="2800" b="1" dirty="0" smtClean="0">
                <a:solidFill>
                  <a:srgbClr val="336600"/>
                </a:solidFill>
                <a:effectLst>
                  <a:outerShdw blurRad="38100" dist="38100" dir="2700000" algn="tl">
                    <a:srgbClr val="000000">
                      <a:alpha val="43137"/>
                    </a:srgbClr>
                  </a:outerShdw>
                </a:effectLst>
                <a:latin typeface="Arial Narrow" panose="020B0606020202030204" pitchFamily="34" charset="0"/>
              </a:rPr>
              <a:t>Πράσινες προμήθειες</a:t>
            </a:r>
          </a:p>
          <a:p>
            <a:endParaRPr lang="el-GR" dirty="0">
              <a:solidFill>
                <a:srgbClr val="000000"/>
              </a:solidFill>
            </a:endParaRPr>
          </a:p>
        </p:txBody>
      </p:sp>
    </p:spTree>
    <p:extLst>
      <p:ext uri="{BB962C8B-B14F-4D97-AF65-F5344CB8AC3E}">
        <p14:creationId xmlns:p14="http://schemas.microsoft.com/office/powerpoint/2010/main" val="294726648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467544" y="739552"/>
            <a:ext cx="3744416" cy="914400"/>
          </a:xfrm>
        </p:spPr>
        <p:txBody>
          <a:bodyPr/>
          <a:lstStyle/>
          <a:p>
            <a:r>
              <a:rPr lang="el-GR" sz="2800" dirty="0">
                <a:solidFill>
                  <a:schemeClr val="tx1"/>
                </a:solidFill>
                <a:latin typeface="Arial Narrow" panose="020B0606020202030204" pitchFamily="34" charset="0"/>
              </a:rPr>
              <a:t>Ε</a:t>
            </a:r>
            <a:r>
              <a:rPr lang="el-GR" sz="2800" dirty="0" smtClean="0">
                <a:solidFill>
                  <a:schemeClr val="tx1"/>
                </a:solidFill>
                <a:latin typeface="Arial Narrow" panose="020B0606020202030204" pitchFamily="34" charset="0"/>
              </a:rPr>
              <a:t>νεργειακή αναβάθμιση υφιστάμενων κτιρίων</a:t>
            </a:r>
            <a:r>
              <a:rPr lang="el-GR" sz="2800" b="0" dirty="0">
                <a:solidFill>
                  <a:srgbClr val="222222"/>
                </a:solidFill>
                <a:latin typeface="kasaBbatoxbold"/>
              </a:rPr>
              <a:t/>
            </a:r>
            <a:br>
              <a:rPr lang="el-GR" sz="2800" b="0" dirty="0">
                <a:solidFill>
                  <a:srgbClr val="222222"/>
                </a:solidFill>
                <a:latin typeface="kasaBbatoxbold"/>
              </a:rPr>
            </a:br>
            <a:endParaRPr lang="el-GR" sz="2800" dirty="0"/>
          </a:p>
        </p:txBody>
      </p:sp>
      <p:sp>
        <p:nvSpPr>
          <p:cNvPr id="5" name="Θέση κειμένου 4"/>
          <p:cNvSpPr>
            <a:spLocks noGrp="1"/>
          </p:cNvSpPr>
          <p:nvPr>
            <p:ph type="body" sz="half" idx="2"/>
          </p:nvPr>
        </p:nvSpPr>
        <p:spPr>
          <a:xfrm>
            <a:off x="467544" y="2420888"/>
            <a:ext cx="3352800" cy="3794721"/>
          </a:xfrm>
        </p:spPr>
        <p:txBody>
          <a:bodyPr>
            <a:normAutofit/>
          </a:bodyPr>
          <a:lstStyle/>
          <a:p>
            <a:r>
              <a:rPr lang="el-GR" b="1" dirty="0" smtClean="0">
                <a:latin typeface="Arial Narrow" panose="020B0606020202030204" pitchFamily="34" charset="0"/>
              </a:rPr>
              <a:t>Υποχρεωτικές </a:t>
            </a:r>
            <a:r>
              <a:rPr lang="el-GR" b="1" dirty="0">
                <a:latin typeface="Arial Narrow" panose="020B0606020202030204" pitchFamily="34" charset="0"/>
              </a:rPr>
              <a:t>επενδύσεις για την ανακαίνιση του κτιριακού αποθέματος της χώρας </a:t>
            </a:r>
            <a:r>
              <a:rPr lang="el-GR" dirty="0">
                <a:latin typeface="Arial Narrow" panose="020B0606020202030204" pitchFamily="34" charset="0"/>
              </a:rPr>
              <a:t>(κατοικίες και εμπορικά κτίρια, δημόσια και ιδιωτικά) </a:t>
            </a:r>
            <a:r>
              <a:rPr lang="el-GR" sz="2000" b="1" dirty="0" smtClean="0">
                <a:latin typeface="Arial Narrow" panose="020B0606020202030204" pitchFamily="34" charset="0"/>
              </a:rPr>
              <a:t>με </a:t>
            </a:r>
            <a:r>
              <a:rPr lang="el-GR" sz="2000" b="1" dirty="0">
                <a:latin typeface="Arial Narrow" panose="020B0606020202030204" pitchFamily="34" charset="0"/>
              </a:rPr>
              <a:t>προτεραιότητα τα δημόσια κτίρια</a:t>
            </a:r>
            <a:r>
              <a:rPr lang="el-GR" sz="2000" b="1" dirty="0" smtClean="0">
                <a:latin typeface="Arial Narrow" panose="020B0606020202030204" pitchFamily="34" charset="0"/>
              </a:rPr>
              <a:t>.</a:t>
            </a:r>
            <a:endParaRPr lang="el-GR" b="1" dirty="0" smtClean="0">
              <a:latin typeface="Arial Narrow" panose="020B0606020202030204" pitchFamily="34" charset="0"/>
            </a:endParaRPr>
          </a:p>
          <a:p>
            <a:endParaRPr lang="el-GR" b="1" dirty="0" smtClean="0">
              <a:latin typeface="Arial Narrow" panose="020B0606020202030204" pitchFamily="34" charset="0"/>
            </a:endParaRPr>
          </a:p>
          <a:p>
            <a:r>
              <a:rPr lang="el-GR" b="1" dirty="0" smtClean="0">
                <a:latin typeface="Arial Narrow" panose="020B0606020202030204" pitchFamily="34" charset="0"/>
              </a:rPr>
              <a:t>Νέες </a:t>
            </a:r>
            <a:r>
              <a:rPr lang="el-GR" b="1" dirty="0">
                <a:latin typeface="Arial Narrow" panose="020B0606020202030204" pitchFamily="34" charset="0"/>
              </a:rPr>
              <a:t>επενδυτικές ευκαιρίες στον τομέα της ενεργειακής διαχείρισης και του ελέγχου βελτίωσης της ενεργειακής απόδοσης, </a:t>
            </a:r>
            <a:r>
              <a:rPr lang="el-GR" dirty="0">
                <a:latin typeface="Arial Narrow" panose="020B0606020202030204" pitchFamily="34" charset="0"/>
              </a:rPr>
              <a:t>για τις οποίες μάλιστα προβλέπεται η θεσμοθέτηση χρηματοδοτικών και φορολογικών κινήτρων.</a:t>
            </a:r>
          </a:p>
        </p:txBody>
      </p:sp>
      <p:pic>
        <p:nvPicPr>
          <p:cNvPr id="2" name="Εικόνα 1"/>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 uri="{28A0092B-C50C-407E-A947-70E740481C1C}">
                <a14:useLocalDpi xmlns:a14="http://schemas.microsoft.com/office/drawing/2010/main"/>
              </a:ext>
            </a:extLst>
          </a:blip>
          <a:stretch>
            <a:fillRect/>
          </a:stretch>
        </p:blipFill>
        <p:spPr>
          <a:xfrm>
            <a:off x="1187624" y="1196752"/>
            <a:ext cx="1872208" cy="1252939"/>
          </a:xfrm>
          <a:prstGeom prst="rect">
            <a:avLst/>
          </a:prstGeom>
          <a:ln>
            <a:noFill/>
          </a:ln>
          <a:effectLst>
            <a:softEdge rad="112500"/>
          </a:effectLst>
        </p:spPr>
      </p:pic>
      <p:pic>
        <p:nvPicPr>
          <p:cNvPr id="3" name="Εικόνα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9552" y="4869159"/>
            <a:ext cx="3600400" cy="1133733"/>
          </a:xfrm>
          <a:prstGeom prst="rect">
            <a:avLst/>
          </a:prstGeom>
        </p:spPr>
      </p:pic>
      <p:pic>
        <p:nvPicPr>
          <p:cNvPr id="8" name="Εικόνα 7"/>
          <p:cNvPicPr>
            <a:picLocks noChangeAspect="1"/>
          </p:cNvPicPr>
          <p:nvPr/>
        </p:nvPicPr>
        <p:blipFill>
          <a:blip r:embed="rId5" cstate="email">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tretch>
            <a:fillRect/>
          </a:stretch>
        </p:blipFill>
        <p:spPr>
          <a:xfrm>
            <a:off x="4139953" y="1340768"/>
            <a:ext cx="4883098" cy="3456384"/>
          </a:xfrm>
          <a:prstGeom prst="rect">
            <a:avLst/>
          </a:prstGeom>
          <a:ln>
            <a:noFill/>
          </a:ln>
          <a:effectLst>
            <a:softEdge rad="112500"/>
          </a:effectLst>
        </p:spPr>
      </p:pic>
      <p:sp>
        <p:nvSpPr>
          <p:cNvPr id="6" name="Ορθογώνιο 5"/>
          <p:cNvSpPr/>
          <p:nvPr/>
        </p:nvSpPr>
        <p:spPr>
          <a:xfrm>
            <a:off x="4932040" y="365755"/>
            <a:ext cx="3748142" cy="830997"/>
          </a:xfrm>
          <a:prstGeom prst="rect">
            <a:avLst/>
          </a:prstGeom>
        </p:spPr>
        <p:txBody>
          <a:bodyPr wrap="none">
            <a:spAutoFit/>
          </a:bodyPr>
          <a:lstStyle/>
          <a:p>
            <a:r>
              <a:rPr lang="el-GR" sz="48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Narrow"/>
                <a:ea typeface="Calibri"/>
                <a:cs typeface="Times New Roman"/>
              </a:rPr>
              <a:t>Η  Οδηγία EED</a:t>
            </a:r>
            <a:endParaRPr lang="el-GR" dirty="0"/>
          </a:p>
        </p:txBody>
      </p:sp>
    </p:spTree>
    <p:extLst>
      <p:ext uri="{BB962C8B-B14F-4D97-AF65-F5344CB8AC3E}">
        <p14:creationId xmlns:p14="http://schemas.microsoft.com/office/powerpoint/2010/main" val="237101947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476672"/>
            <a:ext cx="3352800" cy="792088"/>
          </a:xfrm>
        </p:spPr>
        <p:txBody>
          <a:bodyPr/>
          <a:lstStyle/>
          <a:p>
            <a:r>
              <a:rPr lang="el-GR" sz="2000" dirty="0" smtClean="0">
                <a:solidFill>
                  <a:srgbClr val="C00000"/>
                </a:solidFill>
                <a:effectLst>
                  <a:outerShdw blurRad="38100" dist="38100" dir="2700000" algn="tl">
                    <a:srgbClr val="000000">
                      <a:alpha val="43137"/>
                    </a:srgbClr>
                  </a:outerShdw>
                </a:effectLst>
                <a:latin typeface="Arial Narrow" panose="020B0606020202030204" pitchFamily="34" charset="0"/>
              </a:rPr>
              <a:t>Ενεργειακή ανακαίνιση</a:t>
            </a:r>
            <a:br>
              <a:rPr lang="el-GR" sz="2000" dirty="0" smtClean="0">
                <a:solidFill>
                  <a:srgbClr val="C00000"/>
                </a:solidFill>
                <a:effectLst>
                  <a:outerShdw blurRad="38100" dist="38100" dir="2700000" algn="tl">
                    <a:srgbClr val="000000">
                      <a:alpha val="43137"/>
                    </a:srgbClr>
                  </a:outerShdw>
                </a:effectLst>
                <a:latin typeface="Arial Narrow" panose="020B0606020202030204" pitchFamily="34" charset="0"/>
              </a:rPr>
            </a:br>
            <a:endParaRPr lang="el-GR" sz="2000" dirty="0">
              <a:solidFill>
                <a:srgbClr val="C00000"/>
              </a:solidFill>
              <a:effectLst>
                <a:outerShdw blurRad="38100" dist="38100" dir="2700000" algn="tl">
                  <a:srgbClr val="000000">
                    <a:alpha val="43137"/>
                  </a:srgbClr>
                </a:outerShdw>
              </a:effectLst>
              <a:latin typeface="Arial Narrow" panose="020B0606020202030204" pitchFamily="34" charset="0"/>
            </a:endParaRPr>
          </a:p>
        </p:txBody>
      </p:sp>
      <p:sp>
        <p:nvSpPr>
          <p:cNvPr id="4" name="Θέση κειμένου 3"/>
          <p:cNvSpPr>
            <a:spLocks noGrp="1"/>
          </p:cNvSpPr>
          <p:nvPr>
            <p:ph type="body" sz="half" idx="2"/>
          </p:nvPr>
        </p:nvSpPr>
        <p:spPr>
          <a:xfrm>
            <a:off x="467544" y="1196752"/>
            <a:ext cx="3754760" cy="3653007"/>
          </a:xfrm>
        </p:spPr>
        <p:txBody>
          <a:bodyPr>
            <a:normAutofit fontScale="25000" lnSpcReduction="20000"/>
          </a:bodyPr>
          <a:lstStyle/>
          <a:p>
            <a:pPr lvl="0">
              <a:spcAft>
                <a:spcPts val="0"/>
              </a:spcAft>
            </a:pPr>
            <a:r>
              <a:rPr lang="el-GR" sz="6400" b="1" dirty="0">
                <a:solidFill>
                  <a:prstClr val="black"/>
                </a:solidFill>
                <a:effectLst>
                  <a:outerShdw blurRad="38100" dist="38100" dir="2700000" algn="tl">
                    <a:srgbClr val="000000">
                      <a:alpha val="43137"/>
                    </a:srgbClr>
                  </a:outerShdw>
                </a:effectLst>
                <a:latin typeface="Arial Narrow" panose="020B0606020202030204" pitchFamily="34" charset="0"/>
                <a:ea typeface="Times New Roman"/>
                <a:cs typeface="MetaBookGreek-Roman"/>
              </a:rPr>
              <a:t>Λύσεις </a:t>
            </a:r>
            <a:r>
              <a:rPr lang="el-GR" sz="6400" b="1" dirty="0" smtClean="0">
                <a:solidFill>
                  <a:prstClr val="black"/>
                </a:solidFill>
                <a:effectLst>
                  <a:outerShdw blurRad="38100" dist="38100" dir="2700000" algn="tl">
                    <a:srgbClr val="000000">
                      <a:alpha val="43137"/>
                    </a:srgbClr>
                  </a:outerShdw>
                </a:effectLst>
                <a:latin typeface="Arial Narrow" panose="020B0606020202030204" pitchFamily="34" charset="0"/>
                <a:ea typeface="Times New Roman"/>
                <a:cs typeface="MetaBookGreek-Roman"/>
              </a:rPr>
              <a:t>υπάρχουν</a:t>
            </a:r>
            <a:endParaRPr lang="el-GR" sz="6400" b="1" dirty="0">
              <a:solidFill>
                <a:prstClr val="black"/>
              </a:solidFill>
              <a:effectLst>
                <a:outerShdw blurRad="38100" dist="38100" dir="2700000" algn="tl">
                  <a:srgbClr val="000000">
                    <a:alpha val="43137"/>
                  </a:srgbClr>
                </a:outerShdw>
              </a:effectLst>
              <a:latin typeface="Arial Narrow" panose="020B0606020202030204" pitchFamily="34" charset="0"/>
              <a:ea typeface="Times New Roman"/>
              <a:cs typeface="MetaBookGreek-Roman"/>
            </a:endParaRPr>
          </a:p>
          <a:p>
            <a:pPr lvl="0">
              <a:spcAft>
                <a:spcPts val="0"/>
              </a:spcAft>
            </a:pPr>
            <a:r>
              <a:rPr lang="el-GR" sz="6400" b="1" dirty="0">
                <a:solidFill>
                  <a:prstClr val="black"/>
                </a:solidFill>
                <a:effectLst>
                  <a:outerShdw blurRad="38100" dist="38100" dir="2700000" algn="tl">
                    <a:srgbClr val="000000">
                      <a:alpha val="43137"/>
                    </a:srgbClr>
                  </a:outerShdw>
                </a:effectLst>
                <a:latin typeface="Arial Narrow" panose="020B0606020202030204" pitchFamily="34" charset="0"/>
                <a:ea typeface="Times New Roman"/>
                <a:cs typeface="MetaBookGreek-Roman"/>
              </a:rPr>
              <a:t/>
            </a:r>
            <a:br>
              <a:rPr lang="el-GR" sz="6400" b="1" dirty="0">
                <a:solidFill>
                  <a:prstClr val="black"/>
                </a:solidFill>
                <a:effectLst>
                  <a:outerShdw blurRad="38100" dist="38100" dir="2700000" algn="tl">
                    <a:srgbClr val="000000">
                      <a:alpha val="43137"/>
                    </a:srgbClr>
                  </a:outerShdw>
                </a:effectLst>
                <a:latin typeface="Arial Narrow" panose="020B0606020202030204" pitchFamily="34" charset="0"/>
                <a:ea typeface="Times New Roman"/>
                <a:cs typeface="MetaBookGreek-Roman"/>
              </a:rPr>
            </a:br>
            <a:r>
              <a:rPr lang="el-GR" sz="6400" b="1" dirty="0" smtClean="0">
                <a:solidFill>
                  <a:prstClr val="black"/>
                </a:solidFill>
                <a:latin typeface="Arial Narrow" panose="020B0606020202030204" pitchFamily="34" charset="0"/>
                <a:ea typeface="Times New Roman"/>
                <a:cs typeface="MetaBookGreek-Roman"/>
              </a:rPr>
              <a:t>αρχιτεκτονικές</a:t>
            </a:r>
            <a:r>
              <a:rPr lang="el-GR" sz="6400" dirty="0" smtClean="0">
                <a:solidFill>
                  <a:prstClr val="black"/>
                </a:solidFill>
                <a:latin typeface="Arial Narrow" panose="020B0606020202030204" pitchFamily="34" charset="0"/>
                <a:ea typeface="Times New Roman"/>
                <a:cs typeface="MetaBookGreek-Roman"/>
              </a:rPr>
              <a:t> </a:t>
            </a:r>
            <a:r>
              <a:rPr lang="el-GR" sz="5600" dirty="0">
                <a:solidFill>
                  <a:prstClr val="black"/>
                </a:solidFill>
                <a:latin typeface="Arial Narrow" panose="020B0606020202030204" pitchFamily="34" charset="0"/>
                <a:ea typeface="Times New Roman"/>
                <a:cs typeface="MetaBookGreek-Roman"/>
              </a:rPr>
              <a:t>στο πλαίσιο του σχεδιασμού με </a:t>
            </a:r>
            <a:r>
              <a:rPr lang="el-GR" sz="5600" dirty="0" smtClean="0">
                <a:solidFill>
                  <a:prstClr val="black"/>
                </a:solidFill>
                <a:latin typeface="Arial Narrow" panose="020B0606020202030204" pitchFamily="34" charset="0"/>
                <a:ea typeface="Times New Roman"/>
                <a:cs typeface="MetaBookGreek-Roman"/>
              </a:rPr>
              <a:t>βιοκλιματικά και </a:t>
            </a:r>
            <a:r>
              <a:rPr lang="el-GR" sz="5600" dirty="0">
                <a:solidFill>
                  <a:prstClr val="black"/>
                </a:solidFill>
                <a:latin typeface="Arial Narrow" panose="020B0606020202030204" pitchFamily="34" charset="0"/>
                <a:ea typeface="Times New Roman"/>
                <a:cs typeface="MetaBookGreek-Roman"/>
              </a:rPr>
              <a:t>περιβαλλοντικά κριτήρια σε όλα τα νέα </a:t>
            </a:r>
            <a:r>
              <a:rPr lang="el-GR" sz="5600" dirty="0" smtClean="0">
                <a:solidFill>
                  <a:prstClr val="black"/>
                </a:solidFill>
                <a:latin typeface="Arial Narrow" panose="020B0606020202030204" pitchFamily="34" charset="0"/>
                <a:ea typeface="Times New Roman"/>
                <a:cs typeface="MetaBookGreek-Roman"/>
              </a:rPr>
              <a:t>κτίρια </a:t>
            </a:r>
            <a:endParaRPr lang="el-GR" sz="5600" dirty="0">
              <a:solidFill>
                <a:prstClr val="black"/>
              </a:solidFill>
              <a:latin typeface="Arial Narrow" panose="020B0606020202030204" pitchFamily="34" charset="0"/>
              <a:ea typeface="Times New Roman"/>
              <a:cs typeface="MetaBookGreek-Roman"/>
            </a:endParaRPr>
          </a:p>
          <a:p>
            <a:pPr lvl="0">
              <a:spcAft>
                <a:spcPts val="0"/>
              </a:spcAft>
            </a:pPr>
            <a:r>
              <a:rPr lang="el-GR" sz="6400" b="1" dirty="0" smtClean="0">
                <a:solidFill>
                  <a:prstClr val="black"/>
                </a:solidFill>
                <a:latin typeface="Arial Narrow" panose="020B0606020202030204" pitchFamily="34" charset="0"/>
                <a:ea typeface="Times New Roman"/>
                <a:cs typeface="MetaBookGreek-Roman"/>
              </a:rPr>
              <a:t>τεχνικές</a:t>
            </a:r>
            <a:r>
              <a:rPr lang="el-GR" sz="6400" dirty="0">
                <a:solidFill>
                  <a:prstClr val="black"/>
                </a:solidFill>
                <a:latin typeface="Arial Narrow" panose="020B0606020202030204" pitchFamily="34" charset="0"/>
                <a:ea typeface="Times New Roman"/>
                <a:cs typeface="MetaBookGreek-Roman"/>
              </a:rPr>
              <a:t>,</a:t>
            </a:r>
            <a:r>
              <a:rPr lang="el-GR" sz="5600" dirty="0">
                <a:solidFill>
                  <a:prstClr val="black"/>
                </a:solidFill>
                <a:latin typeface="Arial Narrow" panose="020B0606020202030204" pitchFamily="34" charset="0"/>
                <a:ea typeface="Times New Roman"/>
                <a:cs typeface="MetaBookGreek-Roman"/>
              </a:rPr>
              <a:t> για τη βελτιστοποίηση της ενεργειακής συμπεριφοράς σε νέα και υφιστάμενα κτίρια </a:t>
            </a:r>
            <a:r>
              <a:rPr lang="el-GR" sz="5600" dirty="0" smtClean="0">
                <a:solidFill>
                  <a:prstClr val="black"/>
                </a:solidFill>
                <a:latin typeface="Arial Narrow" panose="020B0606020202030204" pitchFamily="34" charset="0"/>
                <a:ea typeface="Times New Roman"/>
                <a:cs typeface="MetaBookGreek-Roman"/>
              </a:rPr>
              <a:t>με επεμβάσεις </a:t>
            </a:r>
            <a:r>
              <a:rPr lang="el-GR" sz="5600" dirty="0">
                <a:solidFill>
                  <a:prstClr val="black"/>
                </a:solidFill>
                <a:latin typeface="Arial Narrow" panose="020B0606020202030204" pitchFamily="34" charset="0"/>
                <a:ea typeface="Times New Roman"/>
                <a:cs typeface="MetaBookGreek-Roman"/>
              </a:rPr>
              <a:t>για την μείωση των θερμικών απωλειών, την εκμετάλλευση της ηλιακής ακτινοβολίας και την αύξηση του φυσικού δροσισμού το καλοκαίρι.</a:t>
            </a:r>
          </a:p>
          <a:p>
            <a:pPr lvl="0">
              <a:spcAft>
                <a:spcPts val="0"/>
              </a:spcAft>
            </a:pPr>
            <a:r>
              <a:rPr lang="el-GR" sz="6400" b="1" dirty="0" smtClean="0">
                <a:solidFill>
                  <a:prstClr val="black"/>
                </a:solidFill>
                <a:latin typeface="Arial Narrow" panose="020B0606020202030204" pitchFamily="34" charset="0"/>
                <a:ea typeface="Times New Roman"/>
                <a:cs typeface="MetaBookGreek-Roman"/>
              </a:rPr>
              <a:t>τεχνολογικές</a:t>
            </a:r>
            <a:r>
              <a:rPr lang="el-GR" sz="6400" dirty="0">
                <a:solidFill>
                  <a:prstClr val="black"/>
                </a:solidFill>
                <a:latin typeface="Arial Narrow" panose="020B0606020202030204" pitchFamily="34" charset="0"/>
                <a:ea typeface="Times New Roman"/>
                <a:cs typeface="MetaBookGreek-Roman"/>
              </a:rPr>
              <a:t>, </a:t>
            </a:r>
            <a:r>
              <a:rPr lang="el-GR" sz="5600" dirty="0">
                <a:solidFill>
                  <a:prstClr val="black"/>
                </a:solidFill>
                <a:latin typeface="Arial Narrow" panose="020B0606020202030204" pitchFamily="34" charset="0"/>
                <a:ea typeface="Times New Roman"/>
                <a:cs typeface="MetaBookGreek-Roman"/>
              </a:rPr>
              <a:t>με ενσωμάτωση ανανεώσιμων πηγών ενέργειας, συστημάτων εξοικονόμησης ενέργειας και ενεργειακής διαχείρισης. </a:t>
            </a:r>
          </a:p>
          <a:p>
            <a:pPr lvl="0">
              <a:spcAft>
                <a:spcPts val="0"/>
              </a:spcAft>
            </a:pPr>
            <a:r>
              <a:rPr lang="el-GR" sz="6400" b="1" dirty="0" smtClean="0">
                <a:solidFill>
                  <a:prstClr val="black"/>
                </a:solidFill>
                <a:latin typeface="Arial Narrow" panose="020B0606020202030204" pitchFamily="34" charset="0"/>
                <a:ea typeface="Times New Roman"/>
                <a:cs typeface="MetaBookGreek-Roman"/>
              </a:rPr>
              <a:t>μη </a:t>
            </a:r>
            <a:r>
              <a:rPr lang="el-GR" sz="6400" b="1" dirty="0">
                <a:solidFill>
                  <a:prstClr val="black"/>
                </a:solidFill>
                <a:latin typeface="Arial Narrow" panose="020B0606020202030204" pitchFamily="34" charset="0"/>
                <a:ea typeface="Times New Roman"/>
                <a:cs typeface="MetaBookGreek-Roman"/>
              </a:rPr>
              <a:t>τεχνολογικές- </a:t>
            </a:r>
            <a:r>
              <a:rPr lang="el-GR" sz="5600" dirty="0">
                <a:solidFill>
                  <a:prstClr val="black"/>
                </a:solidFill>
                <a:latin typeface="Arial Narrow" panose="020B0606020202030204" pitchFamily="34" charset="0"/>
                <a:ea typeface="Times New Roman"/>
                <a:cs typeface="MetaBookGreek-Roman"/>
              </a:rPr>
              <a:t>ανθρώπινης συμπεριφοράς, ώστε να περιοριστεί η κατανάλωση ενέργειας χωρίς </a:t>
            </a:r>
            <a:r>
              <a:rPr lang="el-GR" sz="5600" dirty="0" smtClean="0">
                <a:solidFill>
                  <a:prstClr val="black"/>
                </a:solidFill>
                <a:latin typeface="Arial Narrow" panose="020B0606020202030204" pitchFamily="34" charset="0"/>
                <a:ea typeface="Times New Roman"/>
                <a:cs typeface="MetaBookGreek-Roman"/>
              </a:rPr>
              <a:t>να μειωθεί </a:t>
            </a:r>
            <a:r>
              <a:rPr lang="el-GR" sz="5600" dirty="0">
                <a:solidFill>
                  <a:prstClr val="black"/>
                </a:solidFill>
                <a:latin typeface="Arial Narrow" panose="020B0606020202030204" pitchFamily="34" charset="0"/>
                <a:ea typeface="Times New Roman"/>
                <a:cs typeface="MetaBookGreek-Roman"/>
              </a:rPr>
              <a:t>το επίπεδο της θερμικής και οπτικής άνεσης και εν γένει της διαβίωσης </a:t>
            </a:r>
            <a:r>
              <a:rPr lang="el-GR" sz="5600" dirty="0" smtClean="0">
                <a:solidFill>
                  <a:prstClr val="black"/>
                </a:solidFill>
                <a:latin typeface="Arial Narrow" panose="020B0606020202030204" pitchFamily="34" charset="0"/>
                <a:ea typeface="Times New Roman"/>
                <a:cs typeface="MetaBookGreek-Roman"/>
              </a:rPr>
              <a:t>στα κτίρια</a:t>
            </a:r>
            <a:r>
              <a:rPr lang="el-GR" sz="5600" dirty="0">
                <a:solidFill>
                  <a:prstClr val="black"/>
                </a:solidFill>
                <a:latin typeface="Arial Narrow" panose="020B0606020202030204" pitchFamily="34" charset="0"/>
                <a:ea typeface="Times New Roman"/>
                <a:cs typeface="MetaBookGreek-Roman"/>
              </a:rPr>
              <a:t>. </a:t>
            </a:r>
            <a:r>
              <a:rPr lang="el-GR" sz="5600" dirty="0" smtClean="0">
                <a:solidFill>
                  <a:prstClr val="black"/>
                </a:solidFill>
                <a:latin typeface="Arial Narrow" panose="020B0606020202030204" pitchFamily="34" charset="0"/>
                <a:ea typeface="Times New Roman"/>
                <a:cs typeface="MetaBookGreek-Roman"/>
              </a:rPr>
              <a:t/>
            </a:r>
            <a:br>
              <a:rPr lang="el-GR" sz="5600" dirty="0" smtClean="0">
                <a:solidFill>
                  <a:prstClr val="black"/>
                </a:solidFill>
                <a:latin typeface="Arial Narrow" panose="020B0606020202030204" pitchFamily="34" charset="0"/>
                <a:ea typeface="Times New Roman"/>
                <a:cs typeface="MetaBookGreek-Roman"/>
              </a:rPr>
            </a:br>
            <a:endParaRPr lang="el-GR" sz="5600" dirty="0">
              <a:solidFill>
                <a:prstClr val="black"/>
              </a:solidFill>
              <a:latin typeface="Arial Narrow" panose="020B0606020202030204" pitchFamily="34" charset="0"/>
              <a:ea typeface="Times New Roman"/>
              <a:cs typeface="MetaBookGreek-Roman"/>
            </a:endParaRPr>
          </a:p>
          <a:p>
            <a:pPr lvl="0">
              <a:lnSpc>
                <a:spcPct val="120000"/>
              </a:lnSpc>
              <a:spcBef>
                <a:spcPts val="0"/>
              </a:spcBef>
              <a:spcAft>
                <a:spcPts val="600"/>
              </a:spcAft>
            </a:pPr>
            <a:r>
              <a:rPr lang="el-GR" sz="6400" b="1" dirty="0">
                <a:solidFill>
                  <a:srgbClr val="C00000"/>
                </a:solidFill>
                <a:effectLst>
                  <a:outerShdw blurRad="38100" dist="38100" dir="2700000" algn="tl">
                    <a:srgbClr val="000000">
                      <a:alpha val="43137"/>
                    </a:srgbClr>
                  </a:outerShdw>
                </a:effectLst>
                <a:latin typeface="Arial Narrow" panose="020B0606020202030204" pitchFamily="34" charset="0"/>
                <a:ea typeface="+mj-ea"/>
                <a:cs typeface="+mj-cs"/>
              </a:rPr>
              <a:t>Με συνεπικουρία θεσμικών και οικονομικών κινήτρων </a:t>
            </a:r>
            <a:r>
              <a:rPr lang="el-GR" sz="6400" b="1" dirty="0" smtClean="0">
                <a:solidFill>
                  <a:srgbClr val="C00000"/>
                </a:solidFill>
                <a:effectLst>
                  <a:outerShdw blurRad="38100" dist="38100" dir="2700000" algn="tl">
                    <a:srgbClr val="000000">
                      <a:alpha val="43137"/>
                    </a:srgbClr>
                  </a:outerShdw>
                </a:effectLst>
                <a:latin typeface="Arial Narrow" panose="020B0606020202030204" pitchFamily="34" charset="0"/>
                <a:ea typeface="+mj-ea"/>
                <a:cs typeface="+mj-cs"/>
              </a:rPr>
              <a:t>είναι </a:t>
            </a:r>
            <a:r>
              <a:rPr lang="el-GR" sz="6400" b="1" dirty="0">
                <a:solidFill>
                  <a:srgbClr val="C00000"/>
                </a:solidFill>
                <a:effectLst>
                  <a:outerShdw blurRad="38100" dist="38100" dir="2700000" algn="tl">
                    <a:srgbClr val="000000">
                      <a:alpha val="43137"/>
                    </a:srgbClr>
                  </a:outerShdw>
                </a:effectLst>
                <a:latin typeface="Arial Narrow" panose="020B0606020202030204" pitchFamily="34" charset="0"/>
                <a:ea typeface="+mj-ea"/>
                <a:cs typeface="+mj-cs"/>
              </a:rPr>
              <a:t>εφικτή η λειτουργία, αν όχι μηδενικής κατανάλωσης ενέργειας, τουλάχιστον χαμηλής κατανάλωσης ενέργειας κτιρίου.</a:t>
            </a:r>
          </a:p>
          <a:p>
            <a:pPr lvl="0">
              <a:lnSpc>
                <a:spcPct val="120000"/>
              </a:lnSpc>
              <a:spcBef>
                <a:spcPts val="0"/>
              </a:spcBef>
              <a:spcAft>
                <a:spcPts val="600"/>
              </a:spcAft>
            </a:pPr>
            <a:endParaRPr lang="el-GR" sz="1600" dirty="0">
              <a:solidFill>
                <a:srgbClr val="3F3F4D"/>
              </a:solidFill>
            </a:endParaRPr>
          </a:p>
          <a:p>
            <a:pPr>
              <a:lnSpc>
                <a:spcPct val="120000"/>
              </a:lnSpc>
              <a:spcBef>
                <a:spcPts val="0"/>
              </a:spcBef>
              <a:spcAft>
                <a:spcPts val="600"/>
              </a:spcAft>
            </a:pPr>
            <a:endParaRPr lang="el-GR" sz="4400" dirty="0" smtClean="0">
              <a:solidFill>
                <a:schemeClr val="tx1"/>
              </a:solidFill>
              <a:latin typeface="Arial Narrow" panose="020B0606020202030204" pitchFamily="34" charset="0"/>
              <a:ea typeface="Times New Roman"/>
              <a:cs typeface="MetaBookGreek-Roman"/>
            </a:endParaRPr>
          </a:p>
          <a:p>
            <a:pPr>
              <a:spcAft>
                <a:spcPts val="0"/>
              </a:spcAft>
            </a:pPr>
            <a:endParaRPr lang="el-GR" sz="4400" dirty="0">
              <a:solidFill>
                <a:schemeClr val="tx1"/>
              </a:solidFill>
              <a:latin typeface="Arial Narrow" panose="020B0606020202030204" pitchFamily="34" charset="0"/>
              <a:ea typeface="Times New Roman"/>
              <a:cs typeface="MetaBookGreek-Roman"/>
            </a:endParaRPr>
          </a:p>
          <a:p>
            <a:pPr>
              <a:spcAft>
                <a:spcPts val="0"/>
              </a:spcAft>
            </a:pPr>
            <a:endParaRPr lang="el-GR" sz="4400" dirty="0" smtClean="0">
              <a:solidFill>
                <a:schemeClr val="tx1"/>
              </a:solidFill>
              <a:latin typeface="Arial Narrow" panose="020B0606020202030204" pitchFamily="34" charset="0"/>
              <a:ea typeface="Times New Roman"/>
              <a:cs typeface="MetaBookGreek-Roman"/>
            </a:endParaRPr>
          </a:p>
          <a:p>
            <a:pPr>
              <a:spcAft>
                <a:spcPts val="0"/>
              </a:spcAft>
            </a:pPr>
            <a:endParaRPr lang="el-GR" sz="4400" dirty="0">
              <a:solidFill>
                <a:schemeClr val="tx1"/>
              </a:solidFill>
              <a:latin typeface="Arial Narrow" panose="020B0606020202030204" pitchFamily="34" charset="0"/>
              <a:ea typeface="Times New Roman"/>
              <a:cs typeface="MetaBookGreek-Roman"/>
            </a:endParaRPr>
          </a:p>
        </p:txBody>
      </p:sp>
      <p:pic>
        <p:nvPicPr>
          <p:cNvPr id="8" name="Θέση περιεχομένου 7"/>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652120" y="188640"/>
            <a:ext cx="3106688" cy="2663261"/>
          </a:xfrm>
        </p:spPr>
      </p:pic>
      <p:pic>
        <p:nvPicPr>
          <p:cNvPr id="9" name="Εικόνα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0112" y="2905446"/>
            <a:ext cx="3174921" cy="1335139"/>
          </a:xfrm>
          <a:prstGeom prst="rect">
            <a:avLst/>
          </a:prstGeom>
        </p:spPr>
      </p:pic>
      <p:pic>
        <p:nvPicPr>
          <p:cNvPr id="10" name="Εικόνα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51185" y="4240585"/>
            <a:ext cx="3203848" cy="1907128"/>
          </a:xfrm>
          <a:prstGeom prst="rect">
            <a:avLst/>
          </a:prstGeom>
        </p:spPr>
      </p:pic>
    </p:spTree>
    <p:extLst>
      <p:ext uri="{BB962C8B-B14F-4D97-AF65-F5344CB8AC3E}">
        <p14:creationId xmlns:p14="http://schemas.microsoft.com/office/powerpoint/2010/main" val="126364843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95536" y="332656"/>
            <a:ext cx="3352800" cy="392832"/>
          </a:xfrm>
        </p:spPr>
        <p:txBody>
          <a:bodyPr/>
          <a:lstStyle/>
          <a:p>
            <a:r>
              <a:rPr lang="el-GR" sz="2400" dirty="0" smtClean="0">
                <a:solidFill>
                  <a:srgbClr val="C00000"/>
                </a:solidFill>
                <a:effectLst>
                  <a:outerShdw blurRad="38100" dist="38100" dir="2700000" algn="tl">
                    <a:srgbClr val="000000">
                      <a:alpha val="43137"/>
                    </a:srgbClr>
                  </a:outerShdw>
                </a:effectLst>
                <a:latin typeface="Arial Narrow" panose="020B0606020202030204" pitchFamily="34" charset="0"/>
              </a:rPr>
              <a:t>Ενεργειακή ανακαίνιση</a:t>
            </a:r>
            <a:endParaRPr lang="el-GR" sz="2400" dirty="0"/>
          </a:p>
        </p:txBody>
      </p:sp>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788024" y="836712"/>
            <a:ext cx="3749241" cy="2808312"/>
          </a:xfrm>
        </p:spPr>
      </p:pic>
      <p:sp>
        <p:nvSpPr>
          <p:cNvPr id="4" name="Θέση κειμένου 3"/>
          <p:cNvSpPr>
            <a:spLocks noGrp="1"/>
          </p:cNvSpPr>
          <p:nvPr>
            <p:ph type="body" sz="half" idx="2"/>
          </p:nvPr>
        </p:nvSpPr>
        <p:spPr>
          <a:xfrm>
            <a:off x="467544" y="1556792"/>
            <a:ext cx="3352800" cy="4536504"/>
          </a:xfrm>
        </p:spPr>
        <p:txBody>
          <a:bodyPr>
            <a:normAutofit fontScale="92500" lnSpcReduction="10000"/>
          </a:bodyPr>
          <a:lstStyle/>
          <a:p>
            <a:pPr marL="285750" lvl="0" indent="-285750">
              <a:spcAft>
                <a:spcPts val="0"/>
              </a:spcAft>
              <a:buFont typeface="Wingdings" panose="05000000000000000000" pitchFamily="2" charset="2"/>
              <a:buChar char="§"/>
            </a:pPr>
            <a:r>
              <a:rPr lang="el-GR" sz="1600" b="1" dirty="0">
                <a:solidFill>
                  <a:prstClr val="black"/>
                </a:solidFill>
                <a:latin typeface="Arial Narrow" panose="020B0606020202030204" pitchFamily="34" charset="0"/>
                <a:ea typeface="Times New Roman"/>
                <a:cs typeface="MetaBookGreek-Roman"/>
              </a:rPr>
              <a:t>Βελτίωση </a:t>
            </a:r>
            <a:r>
              <a:rPr lang="el-GR" sz="1600" b="1" dirty="0" smtClean="0">
                <a:solidFill>
                  <a:prstClr val="black"/>
                </a:solidFill>
                <a:latin typeface="Arial Narrow" panose="020B0606020202030204" pitchFamily="34" charset="0"/>
                <a:ea typeface="Times New Roman"/>
                <a:cs typeface="MetaBookGreek-Roman"/>
              </a:rPr>
              <a:t>ενεργειακού </a:t>
            </a:r>
            <a:r>
              <a:rPr lang="el-GR" sz="1600" b="1" dirty="0">
                <a:solidFill>
                  <a:prstClr val="black"/>
                </a:solidFill>
                <a:latin typeface="Arial Narrow" panose="020B0606020202030204" pitchFamily="34" charset="0"/>
                <a:ea typeface="Times New Roman"/>
                <a:cs typeface="MetaBookGreek-Roman"/>
              </a:rPr>
              <a:t>σχεδιασμού </a:t>
            </a:r>
            <a:r>
              <a:rPr lang="el-GR" sz="1600" b="1" dirty="0" smtClean="0">
                <a:solidFill>
                  <a:prstClr val="black"/>
                </a:solidFill>
                <a:latin typeface="Arial Narrow" panose="020B0606020202030204" pitchFamily="34" charset="0"/>
                <a:ea typeface="Times New Roman"/>
                <a:cs typeface="MetaBookGreek-Roman"/>
              </a:rPr>
              <a:t>ως </a:t>
            </a:r>
            <a:r>
              <a:rPr lang="el-GR" sz="1600" b="1" dirty="0">
                <a:solidFill>
                  <a:prstClr val="black"/>
                </a:solidFill>
                <a:latin typeface="Arial Narrow" panose="020B0606020202030204" pitchFamily="34" charset="0"/>
                <a:ea typeface="Times New Roman"/>
                <a:cs typeface="MetaBookGreek-Roman"/>
              </a:rPr>
              <a:t>προς της Η/Μ εγκαταστάσεις και </a:t>
            </a:r>
            <a:r>
              <a:rPr lang="el-GR" sz="1600" b="1" dirty="0" smtClean="0">
                <a:solidFill>
                  <a:prstClr val="black"/>
                </a:solidFill>
                <a:latin typeface="Arial Narrow" panose="020B0606020202030204" pitchFamily="34" charset="0"/>
                <a:ea typeface="Times New Roman"/>
                <a:cs typeface="MetaBookGreek-Roman"/>
              </a:rPr>
              <a:t>χρήση </a:t>
            </a:r>
            <a:r>
              <a:rPr lang="el-GR" sz="1600" b="1" dirty="0">
                <a:solidFill>
                  <a:prstClr val="black"/>
                </a:solidFill>
                <a:latin typeface="Arial Narrow" panose="020B0606020202030204" pitchFamily="34" charset="0"/>
                <a:ea typeface="Times New Roman"/>
                <a:cs typeface="MetaBookGreek-Roman"/>
              </a:rPr>
              <a:t>ΑΠΕ</a:t>
            </a:r>
          </a:p>
          <a:p>
            <a:pPr marL="285750" lvl="0" indent="-285750">
              <a:spcAft>
                <a:spcPts val="0"/>
              </a:spcAft>
              <a:buFont typeface="Wingdings" panose="05000000000000000000" pitchFamily="2" charset="2"/>
              <a:buChar char="§"/>
            </a:pPr>
            <a:r>
              <a:rPr lang="el-GR" sz="1600" b="1" dirty="0">
                <a:solidFill>
                  <a:prstClr val="black"/>
                </a:solidFill>
                <a:latin typeface="Arial Narrow" panose="020B0606020202030204" pitchFamily="34" charset="0"/>
                <a:ea typeface="Times New Roman"/>
                <a:cs typeface="MetaBookGreek-Roman"/>
              </a:rPr>
              <a:t>Βελτίωση </a:t>
            </a:r>
            <a:r>
              <a:rPr lang="el-GR" sz="1600" b="1" dirty="0" smtClean="0">
                <a:solidFill>
                  <a:prstClr val="black"/>
                </a:solidFill>
                <a:latin typeface="Arial Narrow" panose="020B0606020202030204" pitchFamily="34" charset="0"/>
                <a:ea typeface="Times New Roman"/>
                <a:cs typeface="MetaBookGreek-Roman"/>
              </a:rPr>
              <a:t>ενεργειακής </a:t>
            </a:r>
            <a:r>
              <a:rPr lang="el-GR" sz="1600" b="1" dirty="0">
                <a:solidFill>
                  <a:prstClr val="black"/>
                </a:solidFill>
                <a:latin typeface="Arial Narrow" panose="020B0606020202030204" pitchFamily="34" charset="0"/>
                <a:ea typeface="Times New Roman"/>
                <a:cs typeface="MetaBookGreek-Roman"/>
              </a:rPr>
              <a:t>απόδοσης </a:t>
            </a:r>
            <a:r>
              <a:rPr lang="el-GR" sz="1600" b="1" dirty="0" smtClean="0">
                <a:solidFill>
                  <a:prstClr val="black"/>
                </a:solidFill>
                <a:latin typeface="Arial Narrow" panose="020B0606020202030204" pitchFamily="34" charset="0"/>
                <a:ea typeface="Times New Roman"/>
                <a:cs typeface="MetaBookGreek-Roman"/>
              </a:rPr>
              <a:t>εξοπλισμού</a:t>
            </a:r>
            <a:endParaRPr lang="el-GR" sz="1600" b="1" dirty="0">
              <a:solidFill>
                <a:prstClr val="black"/>
              </a:solidFill>
              <a:latin typeface="Arial Narrow" panose="020B0606020202030204" pitchFamily="34" charset="0"/>
              <a:ea typeface="Times New Roman"/>
            </a:endParaRPr>
          </a:p>
          <a:p>
            <a:pPr marL="285750" lvl="0" indent="-285750">
              <a:spcAft>
                <a:spcPts val="0"/>
              </a:spcAft>
              <a:buFont typeface="Wingdings" panose="05000000000000000000" pitchFamily="2" charset="2"/>
              <a:buChar char="§"/>
            </a:pPr>
            <a:r>
              <a:rPr lang="el-GR" sz="1600" b="1" dirty="0">
                <a:solidFill>
                  <a:prstClr val="black"/>
                </a:solidFill>
                <a:latin typeface="Arial Narrow" panose="020B0606020202030204" pitchFamily="34" charset="0"/>
                <a:ea typeface="Times New Roman"/>
                <a:cs typeface="MetaBookGreek-Roman"/>
              </a:rPr>
              <a:t>Μεγιστοποίηση </a:t>
            </a:r>
            <a:r>
              <a:rPr lang="el-GR" sz="1600" b="1" dirty="0" smtClean="0">
                <a:solidFill>
                  <a:prstClr val="black"/>
                </a:solidFill>
                <a:latin typeface="Arial Narrow" panose="020B0606020202030204" pitchFamily="34" charset="0"/>
                <a:ea typeface="Times New Roman"/>
                <a:cs typeface="MetaBookGreek-Roman"/>
              </a:rPr>
              <a:t>θετικών </a:t>
            </a:r>
            <a:r>
              <a:rPr lang="el-GR" sz="1600" b="1" dirty="0">
                <a:solidFill>
                  <a:prstClr val="black"/>
                </a:solidFill>
                <a:latin typeface="Arial Narrow" panose="020B0606020202030204" pitchFamily="34" charset="0"/>
                <a:ea typeface="Times New Roman"/>
                <a:cs typeface="MetaBookGreek-Roman"/>
              </a:rPr>
              <a:t>παραμέτρων </a:t>
            </a:r>
            <a:r>
              <a:rPr lang="el-GR" sz="1600" b="1" dirty="0" smtClean="0">
                <a:solidFill>
                  <a:prstClr val="black"/>
                </a:solidFill>
                <a:latin typeface="Arial Narrow" panose="020B0606020202030204" pitchFamily="34" charset="0"/>
                <a:ea typeface="Times New Roman"/>
                <a:cs typeface="MetaBookGreek-Roman"/>
              </a:rPr>
              <a:t>προσανατολισμού </a:t>
            </a:r>
            <a:r>
              <a:rPr lang="el-GR" sz="1600" b="1" dirty="0">
                <a:solidFill>
                  <a:prstClr val="black"/>
                </a:solidFill>
                <a:latin typeface="Arial Narrow" panose="020B0606020202030204" pitchFamily="34" charset="0"/>
                <a:ea typeface="Times New Roman"/>
                <a:cs typeface="MetaBookGreek-Roman"/>
              </a:rPr>
              <a:t>/ Ελαχιστοποίηση αρνητικών</a:t>
            </a:r>
          </a:p>
          <a:p>
            <a:pPr marL="285750" lvl="0" indent="-285750">
              <a:spcAft>
                <a:spcPts val="0"/>
              </a:spcAft>
              <a:buFont typeface="Wingdings" panose="05000000000000000000" pitchFamily="2" charset="2"/>
              <a:buChar char="§"/>
            </a:pPr>
            <a:r>
              <a:rPr lang="el-GR" sz="1600" b="1" dirty="0">
                <a:solidFill>
                  <a:prstClr val="black"/>
                </a:solidFill>
                <a:latin typeface="Arial Narrow" panose="020B0606020202030204" pitchFamily="34" charset="0"/>
                <a:ea typeface="Times New Roman"/>
                <a:cs typeface="MetaBookGreek-Roman"/>
              </a:rPr>
              <a:t>Μεγιστοποίηση </a:t>
            </a:r>
            <a:r>
              <a:rPr lang="el-GR" sz="1600" b="1" dirty="0" smtClean="0">
                <a:solidFill>
                  <a:prstClr val="black"/>
                </a:solidFill>
                <a:latin typeface="Arial Narrow" panose="020B0606020202030204" pitchFamily="34" charset="0"/>
                <a:ea typeface="Times New Roman"/>
                <a:cs typeface="MetaBookGreek-Roman"/>
              </a:rPr>
              <a:t>προσαρμογής </a:t>
            </a:r>
            <a:r>
              <a:rPr lang="el-GR" sz="1600" b="1" dirty="0">
                <a:solidFill>
                  <a:prstClr val="black"/>
                </a:solidFill>
                <a:latin typeface="Arial Narrow" panose="020B0606020202030204" pitchFamily="34" charset="0"/>
                <a:ea typeface="Times New Roman"/>
                <a:cs typeface="MetaBookGreek-Roman"/>
              </a:rPr>
              <a:t>στις κλιματικές και τοπικές </a:t>
            </a:r>
            <a:r>
              <a:rPr lang="el-GR" sz="1600" b="1" dirty="0" smtClean="0">
                <a:solidFill>
                  <a:prstClr val="black"/>
                </a:solidFill>
                <a:latin typeface="Arial Narrow" panose="020B0606020202030204" pitchFamily="34" charset="0"/>
                <a:ea typeface="Times New Roman"/>
                <a:cs typeface="MetaBookGreek-Roman"/>
              </a:rPr>
              <a:t>συνθήκες</a:t>
            </a:r>
          </a:p>
          <a:p>
            <a:pPr marL="285750" lvl="0" indent="-285750">
              <a:spcAft>
                <a:spcPts val="0"/>
              </a:spcAft>
              <a:buFont typeface="Wingdings" panose="05000000000000000000" pitchFamily="2" charset="2"/>
              <a:buChar char="§"/>
            </a:pPr>
            <a:r>
              <a:rPr lang="el-GR" sz="1600" b="1" dirty="0" smtClean="0">
                <a:solidFill>
                  <a:prstClr val="black"/>
                </a:solidFill>
                <a:latin typeface="Arial Narrow" panose="020B0606020202030204" pitchFamily="34" charset="0"/>
                <a:ea typeface="Times New Roman"/>
                <a:cs typeface="MetaBookGreek-Roman"/>
              </a:rPr>
              <a:t>Χρησιμοποίηση </a:t>
            </a:r>
            <a:r>
              <a:rPr lang="el-GR" sz="1600" b="1" dirty="0">
                <a:solidFill>
                  <a:prstClr val="black"/>
                </a:solidFill>
                <a:latin typeface="Arial Narrow" panose="020B0606020202030204" pitchFamily="34" charset="0"/>
                <a:ea typeface="Times New Roman"/>
                <a:cs typeface="MetaBookGreek-Roman"/>
              </a:rPr>
              <a:t>οικοδομικών υλικών με οικολογική συμπεριφορά </a:t>
            </a:r>
            <a:r>
              <a:rPr lang="el-GR" sz="1600" b="1" dirty="0" smtClean="0">
                <a:solidFill>
                  <a:prstClr val="black"/>
                </a:solidFill>
                <a:latin typeface="Arial Narrow" panose="020B0606020202030204" pitchFamily="34" charset="0"/>
                <a:ea typeface="Times New Roman"/>
                <a:cs typeface="MetaBookGreek-Roman"/>
              </a:rPr>
              <a:t>και δυνατότητα </a:t>
            </a:r>
            <a:r>
              <a:rPr lang="el-GR" sz="1600" b="1" dirty="0" err="1" smtClean="0">
                <a:solidFill>
                  <a:prstClr val="black"/>
                </a:solidFill>
                <a:latin typeface="Arial Narrow" panose="020B0606020202030204" pitchFamily="34" charset="0"/>
                <a:ea typeface="Times New Roman"/>
                <a:cs typeface="MetaBookGreek-Roman"/>
              </a:rPr>
              <a:t>επανάχρησης</a:t>
            </a:r>
            <a:endParaRPr lang="el-GR" sz="1600" b="1" dirty="0">
              <a:solidFill>
                <a:prstClr val="black"/>
              </a:solidFill>
              <a:latin typeface="Arial Narrow" panose="020B0606020202030204" pitchFamily="34" charset="0"/>
              <a:ea typeface="Times New Roman"/>
              <a:cs typeface="MetaBookGreek-Roman"/>
            </a:endParaRPr>
          </a:p>
          <a:p>
            <a:pPr marL="285750" lvl="0" indent="-285750">
              <a:spcAft>
                <a:spcPts val="0"/>
              </a:spcAft>
              <a:buFont typeface="Wingdings" panose="05000000000000000000" pitchFamily="2" charset="2"/>
              <a:buChar char="§"/>
            </a:pPr>
            <a:r>
              <a:rPr lang="el-GR" sz="1600" b="1" dirty="0">
                <a:solidFill>
                  <a:prstClr val="black"/>
                </a:solidFill>
                <a:latin typeface="Arial Narrow" panose="020B0606020202030204" pitchFamily="34" charset="0"/>
                <a:ea typeface="Times New Roman"/>
                <a:cs typeface="MetaBookGreek-Roman"/>
              </a:rPr>
              <a:t>Διαμόρφωση ευνοϊκού μικροκλίματος (</a:t>
            </a:r>
            <a:r>
              <a:rPr lang="el-GR" sz="1600" b="1" dirty="0" err="1">
                <a:solidFill>
                  <a:prstClr val="black"/>
                </a:solidFill>
                <a:latin typeface="Arial Narrow" panose="020B0606020202030204" pitchFamily="34" charset="0"/>
                <a:ea typeface="Times New Roman"/>
                <a:cs typeface="MetaBookGreek-Roman"/>
              </a:rPr>
              <a:t>αύλειος</a:t>
            </a:r>
            <a:r>
              <a:rPr lang="el-GR" sz="1600" b="1" dirty="0">
                <a:solidFill>
                  <a:prstClr val="black"/>
                </a:solidFill>
                <a:latin typeface="Arial Narrow" panose="020B0606020202030204" pitchFamily="34" charset="0"/>
                <a:ea typeface="Times New Roman"/>
                <a:cs typeface="MetaBookGreek-Roman"/>
              </a:rPr>
              <a:t> χώρος, πεζοδρόμια, κλπ</a:t>
            </a:r>
            <a:r>
              <a:rPr lang="el-GR" sz="1600" b="1" dirty="0" smtClean="0">
                <a:solidFill>
                  <a:prstClr val="black"/>
                </a:solidFill>
                <a:latin typeface="Arial Narrow" panose="020B0606020202030204" pitchFamily="34" charset="0"/>
                <a:ea typeface="Times New Roman"/>
                <a:cs typeface="MetaBookGreek-Roman"/>
              </a:rPr>
              <a:t>.)</a:t>
            </a:r>
          </a:p>
          <a:p>
            <a:pPr marL="285750" lvl="0" indent="-285750">
              <a:spcAft>
                <a:spcPts val="0"/>
              </a:spcAft>
              <a:buFont typeface="Wingdings" panose="05000000000000000000" pitchFamily="2" charset="2"/>
              <a:buChar char="§"/>
            </a:pPr>
            <a:r>
              <a:rPr lang="el-GR" sz="1600" b="1" dirty="0" smtClean="0">
                <a:solidFill>
                  <a:prstClr val="black"/>
                </a:solidFill>
                <a:latin typeface="Arial Narrow" panose="020B0606020202030204" pitchFamily="34" charset="0"/>
                <a:ea typeface="Times New Roman"/>
                <a:cs typeface="MetaBookGreek-Roman"/>
              </a:rPr>
              <a:t>Βελτίωση </a:t>
            </a:r>
            <a:r>
              <a:rPr lang="el-GR" sz="1600" b="1" dirty="0">
                <a:solidFill>
                  <a:prstClr val="black"/>
                </a:solidFill>
                <a:latin typeface="Arial Narrow" panose="020B0606020202030204" pitchFamily="34" charset="0"/>
                <a:ea typeface="Times New Roman"/>
                <a:cs typeface="MetaBookGreek-Roman"/>
              </a:rPr>
              <a:t>του περιβάλλοντος με ενσωμάτωση της λογικής που οδηγεί στην «αειφόρο και βιώσιμη ανάπτυξη» των πόλεων και των οικισμών μας.</a:t>
            </a:r>
            <a:br>
              <a:rPr lang="el-GR" sz="1600" b="1" dirty="0">
                <a:solidFill>
                  <a:prstClr val="black"/>
                </a:solidFill>
                <a:latin typeface="Arial Narrow" panose="020B0606020202030204" pitchFamily="34" charset="0"/>
                <a:ea typeface="Times New Roman"/>
                <a:cs typeface="MetaBookGreek-Roman"/>
              </a:rPr>
            </a:br>
            <a:endParaRPr lang="el-GR" sz="1600" b="1" dirty="0">
              <a:solidFill>
                <a:prstClr val="black"/>
              </a:solidFill>
              <a:latin typeface="Arial Narrow" panose="020B0606020202030204" pitchFamily="34" charset="0"/>
              <a:ea typeface="Times New Roman"/>
            </a:endParaRPr>
          </a:p>
          <a:p>
            <a:endParaRPr lang="el-GR" dirty="0"/>
          </a:p>
        </p:txBody>
      </p:sp>
      <p:pic>
        <p:nvPicPr>
          <p:cNvPr id="6" name="Εικόνα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8024" y="3789040"/>
            <a:ext cx="3744416" cy="2047728"/>
          </a:xfrm>
          <a:prstGeom prst="rect">
            <a:avLst/>
          </a:prstGeom>
        </p:spPr>
      </p:pic>
    </p:spTree>
    <p:extLst>
      <p:ext uri="{BB962C8B-B14F-4D97-AF65-F5344CB8AC3E}">
        <p14:creationId xmlns:p14="http://schemas.microsoft.com/office/powerpoint/2010/main" val="808041586"/>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95536" y="1052736"/>
            <a:ext cx="3456384" cy="720080"/>
          </a:xfrm>
        </p:spPr>
        <p:txBody>
          <a:bodyPr/>
          <a:lstStyle/>
          <a:p>
            <a:r>
              <a:rPr lang="el-GR" sz="1800" cap="none" spc="0" dirty="0" smtClean="0">
                <a:solidFill>
                  <a:srgbClr val="C00000"/>
                </a:solidFill>
                <a:latin typeface="Arial Narrow" panose="020B0606020202030204" pitchFamily="34" charset="0"/>
                <a:ea typeface="+mn-ea"/>
                <a:cs typeface="+mn-cs"/>
              </a:rPr>
              <a:t>ΕΝΕΡΓΕΙΑΚΗ ΑΝΑΚΑΙΝΙΣΗ</a:t>
            </a:r>
            <a:br>
              <a:rPr lang="el-GR" sz="1800" cap="none" spc="0" dirty="0" smtClean="0">
                <a:solidFill>
                  <a:srgbClr val="C00000"/>
                </a:solidFill>
                <a:latin typeface="Arial Narrow" panose="020B0606020202030204" pitchFamily="34" charset="0"/>
                <a:ea typeface="+mn-ea"/>
                <a:cs typeface="+mn-cs"/>
              </a:rPr>
            </a:br>
            <a:r>
              <a:rPr lang="el-GR" sz="1800" cap="none" spc="0" dirty="0" smtClean="0">
                <a:solidFill>
                  <a:srgbClr val="C00000"/>
                </a:solidFill>
                <a:latin typeface="Arial Narrow" panose="020B0606020202030204" pitchFamily="34" charset="0"/>
                <a:ea typeface="+mn-ea"/>
                <a:cs typeface="+mn-cs"/>
              </a:rPr>
              <a:t/>
            </a:r>
            <a:br>
              <a:rPr lang="el-GR" sz="1800" cap="none" spc="0" dirty="0" smtClean="0">
                <a:solidFill>
                  <a:srgbClr val="C00000"/>
                </a:solidFill>
                <a:latin typeface="Arial Narrow" panose="020B0606020202030204" pitchFamily="34" charset="0"/>
                <a:ea typeface="+mn-ea"/>
                <a:cs typeface="+mn-cs"/>
              </a:rPr>
            </a:br>
            <a:r>
              <a:rPr lang="el-GR" sz="1800" dirty="0" smtClean="0">
                <a:solidFill>
                  <a:srgbClr val="C00000"/>
                </a:solidFill>
                <a:latin typeface="Arial Narrow" panose="020B0606020202030204" pitchFamily="34" charset="0"/>
                <a:ea typeface="+mn-ea"/>
                <a:cs typeface="+mn-cs"/>
              </a:rPr>
              <a:t>βιοκλιματικά κριτήρια </a:t>
            </a:r>
            <a:r>
              <a:rPr lang="el-GR" sz="1800" cap="none" spc="0" dirty="0" smtClean="0">
                <a:solidFill>
                  <a:srgbClr val="C00000"/>
                </a:solidFill>
                <a:latin typeface="Arial Narrow" panose="020B0606020202030204" pitchFamily="34" charset="0"/>
                <a:ea typeface="+mn-ea"/>
                <a:cs typeface="+mn-cs"/>
              </a:rPr>
              <a:t/>
            </a:r>
            <a:br>
              <a:rPr lang="el-GR" sz="1800" cap="none" spc="0" dirty="0" smtClean="0">
                <a:solidFill>
                  <a:srgbClr val="C00000"/>
                </a:solidFill>
                <a:latin typeface="Arial Narrow" panose="020B0606020202030204" pitchFamily="34" charset="0"/>
                <a:ea typeface="+mn-ea"/>
                <a:cs typeface="+mn-cs"/>
              </a:rPr>
            </a:br>
            <a:r>
              <a:rPr lang="el-GR" sz="1200" dirty="0">
                <a:solidFill>
                  <a:srgbClr val="C00000"/>
                </a:solidFill>
                <a:latin typeface="Medium"/>
                <a:ea typeface="+mn-ea"/>
                <a:cs typeface="+mn-cs"/>
              </a:rPr>
              <a:t/>
            </a:r>
            <a:br>
              <a:rPr lang="el-GR" sz="1200" dirty="0">
                <a:solidFill>
                  <a:srgbClr val="C00000"/>
                </a:solidFill>
                <a:latin typeface="Medium"/>
                <a:ea typeface="+mn-ea"/>
                <a:cs typeface="+mn-cs"/>
              </a:rPr>
            </a:br>
            <a:endParaRPr lang="el-GR" sz="2800" dirty="0">
              <a:solidFill>
                <a:srgbClr val="C00000"/>
              </a:solidFill>
            </a:endParaRPr>
          </a:p>
        </p:txBody>
      </p:sp>
      <p:pic>
        <p:nvPicPr>
          <p:cNvPr id="5" name="Θέση περιεχομένου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438328" y="188640"/>
            <a:ext cx="4032448" cy="3024336"/>
          </a:xfrm>
        </p:spPr>
      </p:pic>
      <p:sp>
        <p:nvSpPr>
          <p:cNvPr id="4" name="Θέση κειμένου 3"/>
          <p:cNvSpPr>
            <a:spLocks noGrp="1"/>
          </p:cNvSpPr>
          <p:nvPr>
            <p:ph type="body" sz="half" idx="2"/>
          </p:nvPr>
        </p:nvSpPr>
        <p:spPr>
          <a:xfrm>
            <a:off x="395536" y="1340768"/>
            <a:ext cx="3744416" cy="4752528"/>
          </a:xfrm>
        </p:spPr>
        <p:txBody>
          <a:bodyPr>
            <a:normAutofit fontScale="25000" lnSpcReduction="20000"/>
          </a:bodyPr>
          <a:lstStyle/>
          <a:p>
            <a:r>
              <a:rPr lang="el-GR" dirty="0"/>
              <a:t/>
            </a:r>
            <a:br>
              <a:rPr lang="el-GR" dirty="0"/>
            </a:br>
            <a:r>
              <a:rPr lang="el-GR" dirty="0"/>
              <a:t/>
            </a:r>
            <a:br>
              <a:rPr lang="el-GR" dirty="0"/>
            </a:br>
            <a:r>
              <a:rPr lang="el-GR" sz="6400" b="1" dirty="0" smtClean="0">
                <a:solidFill>
                  <a:schemeClr val="tx1"/>
                </a:solidFill>
                <a:latin typeface="Arial Narrow" panose="020B0606020202030204" pitchFamily="34" charset="0"/>
              </a:rPr>
              <a:t>Ένα </a:t>
            </a:r>
            <a:r>
              <a:rPr lang="el-GR" sz="6400" b="1" dirty="0">
                <a:solidFill>
                  <a:schemeClr val="tx1"/>
                </a:solidFill>
                <a:latin typeface="Arial Narrow" panose="020B0606020202030204" pitchFamily="34" charset="0"/>
              </a:rPr>
              <a:t>σκιάστρο σε παράθυρο που το ψήνει το καλοκαίρι ο ήλιος δεν κοστίζει πολύ. </a:t>
            </a:r>
            <a:endParaRPr lang="el-GR" sz="6400" b="1" dirty="0" smtClean="0">
              <a:solidFill>
                <a:schemeClr val="tx1"/>
              </a:solidFill>
              <a:latin typeface="Arial Narrow" panose="020B0606020202030204" pitchFamily="34" charset="0"/>
            </a:endParaRPr>
          </a:p>
          <a:p>
            <a:endParaRPr lang="el-GR" sz="6400" b="1" dirty="0" smtClean="0">
              <a:solidFill>
                <a:schemeClr val="tx1"/>
              </a:solidFill>
              <a:latin typeface="Arial Narrow" panose="020B0606020202030204" pitchFamily="34" charset="0"/>
            </a:endParaRPr>
          </a:p>
          <a:p>
            <a:r>
              <a:rPr lang="el-GR" sz="6400" b="1" dirty="0" smtClean="0">
                <a:solidFill>
                  <a:schemeClr val="tx1"/>
                </a:solidFill>
                <a:latin typeface="Arial Narrow" panose="020B0606020202030204" pitchFamily="34" charset="0"/>
              </a:rPr>
              <a:t>Βέβαια </a:t>
            </a:r>
            <a:r>
              <a:rPr lang="el-GR" sz="6400" b="1" dirty="0">
                <a:solidFill>
                  <a:schemeClr val="tx1"/>
                </a:solidFill>
                <a:latin typeface="Arial Narrow" panose="020B0606020202030204" pitchFamily="34" charset="0"/>
              </a:rPr>
              <a:t>σε τελείως ανοιχτό και παρθένο έδαφος, τα πράγματα είναι πιο εύκολα. </a:t>
            </a:r>
            <a:endParaRPr lang="el-GR" sz="6400" b="1" dirty="0" smtClean="0">
              <a:solidFill>
                <a:schemeClr val="tx1"/>
              </a:solidFill>
              <a:latin typeface="Arial Narrow" panose="020B0606020202030204" pitchFamily="34" charset="0"/>
            </a:endParaRPr>
          </a:p>
          <a:p>
            <a:endParaRPr lang="el-GR" sz="6400" b="1" dirty="0" smtClean="0">
              <a:solidFill>
                <a:schemeClr val="tx1"/>
              </a:solidFill>
              <a:latin typeface="Arial Narrow" panose="020B0606020202030204" pitchFamily="34" charset="0"/>
            </a:endParaRPr>
          </a:p>
          <a:p>
            <a:r>
              <a:rPr lang="el-GR" sz="6400" b="1" dirty="0" smtClean="0">
                <a:solidFill>
                  <a:schemeClr val="tx1"/>
                </a:solidFill>
                <a:latin typeface="Arial Narrow" panose="020B0606020202030204" pitchFamily="34" charset="0"/>
              </a:rPr>
              <a:t>Εκεί </a:t>
            </a:r>
            <a:r>
              <a:rPr lang="el-GR" sz="6400" b="1" dirty="0">
                <a:solidFill>
                  <a:schemeClr val="tx1"/>
                </a:solidFill>
                <a:latin typeface="Arial Narrow" panose="020B0606020202030204" pitchFamily="34" charset="0"/>
              </a:rPr>
              <a:t>προσανατολίζεις το κτίριο κατά τον καλύτερο τρόπο</a:t>
            </a:r>
            <a:r>
              <a:rPr lang="el-GR" sz="6400" b="1" dirty="0" smtClean="0">
                <a:solidFill>
                  <a:schemeClr val="tx1"/>
                </a:solidFill>
                <a:latin typeface="Arial Narrow" panose="020B0606020202030204" pitchFamily="34" charset="0"/>
              </a:rPr>
              <a:t>. </a:t>
            </a:r>
          </a:p>
          <a:p>
            <a:endParaRPr lang="el-GR" sz="6400" b="1" dirty="0">
              <a:latin typeface="Arial Narrow" panose="020B0606020202030204" pitchFamily="34" charset="0"/>
            </a:endParaRPr>
          </a:p>
          <a:p>
            <a:r>
              <a:rPr lang="el-GR" sz="6400" b="1" dirty="0" smtClean="0">
                <a:solidFill>
                  <a:schemeClr val="tx1"/>
                </a:solidFill>
                <a:latin typeface="Arial Narrow" panose="020B0606020202030204" pitchFamily="34" charset="0"/>
              </a:rPr>
              <a:t>Υπολογίζεις </a:t>
            </a:r>
            <a:r>
              <a:rPr lang="el-GR" sz="6400" b="1" dirty="0">
                <a:solidFill>
                  <a:schemeClr val="tx1"/>
                </a:solidFill>
                <a:latin typeface="Arial Narrow" panose="020B0606020202030204" pitchFamily="34" charset="0"/>
              </a:rPr>
              <a:t>προς τα πού είναι η ωραία θέα, από πού έρχονται οι ενοχλητικοί ή ευεργετικοί άνεμοι, όλα είναι ζητήματα ισοζυγίων. </a:t>
            </a:r>
            <a:endParaRPr lang="el-GR" sz="6400" b="1" dirty="0" smtClean="0">
              <a:solidFill>
                <a:schemeClr val="tx1"/>
              </a:solidFill>
              <a:latin typeface="Arial Narrow" panose="020B0606020202030204" pitchFamily="34" charset="0"/>
            </a:endParaRPr>
          </a:p>
          <a:p>
            <a:endParaRPr lang="el-GR" sz="6400" b="1" dirty="0" smtClean="0">
              <a:solidFill>
                <a:schemeClr val="tx1"/>
              </a:solidFill>
              <a:latin typeface="Arial Narrow" panose="020B0606020202030204" pitchFamily="34" charset="0"/>
            </a:endParaRPr>
          </a:p>
          <a:p>
            <a:r>
              <a:rPr lang="el-GR" sz="6400" b="1" dirty="0" smtClean="0">
                <a:solidFill>
                  <a:schemeClr val="tx1"/>
                </a:solidFill>
                <a:latin typeface="Arial Narrow" panose="020B0606020202030204" pitchFamily="34" charset="0"/>
              </a:rPr>
              <a:t>Ο </a:t>
            </a:r>
            <a:r>
              <a:rPr lang="el-GR" sz="6400" b="1" dirty="0">
                <a:solidFill>
                  <a:schemeClr val="tx1"/>
                </a:solidFill>
                <a:latin typeface="Arial Narrow" panose="020B0606020202030204" pitchFamily="34" charset="0"/>
              </a:rPr>
              <a:t>φυσικός αερισμός, η ώρα που το βλέπει ο ήλιος είναι βασικές παράμετροι. </a:t>
            </a:r>
            <a:endParaRPr lang="el-GR" sz="6400" b="1" dirty="0" smtClean="0">
              <a:solidFill>
                <a:schemeClr val="tx1"/>
              </a:solidFill>
              <a:latin typeface="Arial Narrow" panose="020B0606020202030204" pitchFamily="34" charset="0"/>
            </a:endParaRPr>
          </a:p>
          <a:p>
            <a:endParaRPr lang="el-GR" sz="6400" b="1" dirty="0" smtClean="0">
              <a:solidFill>
                <a:schemeClr val="tx1"/>
              </a:solidFill>
              <a:latin typeface="Arial Narrow" panose="020B0606020202030204" pitchFamily="34" charset="0"/>
            </a:endParaRPr>
          </a:p>
          <a:p>
            <a:r>
              <a:rPr lang="el-GR" sz="6400" b="1" dirty="0" smtClean="0">
                <a:solidFill>
                  <a:schemeClr val="tx1"/>
                </a:solidFill>
                <a:latin typeface="Arial Narrow" panose="020B0606020202030204" pitchFamily="34" charset="0"/>
              </a:rPr>
              <a:t>Τα </a:t>
            </a:r>
            <a:r>
              <a:rPr lang="el-GR" sz="6400" b="1" dirty="0">
                <a:solidFill>
                  <a:schemeClr val="tx1"/>
                </a:solidFill>
                <a:latin typeface="Arial Narrow" panose="020B0606020202030204" pitchFamily="34" charset="0"/>
              </a:rPr>
              <a:t>υπόλοιπα αφορούν στην εφαρμογή της τεχνολογίας, που θα το καταστήσει λιγότερο </a:t>
            </a:r>
            <a:r>
              <a:rPr lang="el-GR" sz="6400" b="1" dirty="0" err="1">
                <a:solidFill>
                  <a:schemeClr val="tx1"/>
                </a:solidFill>
                <a:latin typeface="Arial Narrow" panose="020B0606020202030204" pitchFamily="34" charset="0"/>
              </a:rPr>
              <a:t>ενεργοβόρο</a:t>
            </a:r>
            <a:r>
              <a:rPr lang="el-GR" sz="6400" b="1" dirty="0">
                <a:solidFill>
                  <a:schemeClr val="tx1"/>
                </a:solidFill>
                <a:latin typeface="Arial Narrow" panose="020B0606020202030204" pitchFamily="34" charset="0"/>
              </a:rPr>
              <a:t>, και την απόσβεση της δαπάνης</a:t>
            </a:r>
            <a:r>
              <a:rPr lang="el-GR" sz="2000" b="1" dirty="0" smtClean="0">
                <a:solidFill>
                  <a:srgbClr val="454648"/>
                </a:solidFill>
                <a:latin typeface="Medium"/>
              </a:rPr>
              <a:t>.</a:t>
            </a:r>
            <a:endParaRPr lang="el-GR" sz="2000" b="1" dirty="0"/>
          </a:p>
        </p:txBody>
      </p:sp>
      <p:pic>
        <p:nvPicPr>
          <p:cNvPr id="6" name="Εικόνα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27984" y="3356992"/>
            <a:ext cx="4104456" cy="2322989"/>
          </a:xfrm>
          <a:prstGeom prst="rect">
            <a:avLst/>
          </a:prstGeom>
        </p:spPr>
      </p:pic>
      <p:sp>
        <p:nvSpPr>
          <p:cNvPr id="3" name="Ορθογώνιο 2"/>
          <p:cNvSpPr/>
          <p:nvPr/>
        </p:nvSpPr>
        <p:spPr>
          <a:xfrm>
            <a:off x="4423805" y="5679981"/>
            <a:ext cx="4104456" cy="646331"/>
          </a:xfrm>
          <a:prstGeom prst="rect">
            <a:avLst/>
          </a:prstGeom>
        </p:spPr>
        <p:txBody>
          <a:bodyPr wrap="square">
            <a:spAutoFit/>
          </a:bodyPr>
          <a:lstStyle/>
          <a:p>
            <a:r>
              <a:rPr lang="el-GR" sz="1200" b="1" kern="0" dirty="0">
                <a:solidFill>
                  <a:srgbClr val="C00000"/>
                </a:solidFill>
                <a:latin typeface="Medium"/>
                <a:ea typeface="+mj-ea"/>
                <a:cs typeface="+mj-cs"/>
              </a:rPr>
              <a:t>Κάθε κτίριο, παλαιάς, συμβατικής κατασκευής, μπορεί  να δεχθεί βιοκλιματικές επεμβάσεις με λογικές δαπάνες</a:t>
            </a:r>
            <a:endParaRPr lang="el-GR" dirty="0"/>
          </a:p>
        </p:txBody>
      </p:sp>
    </p:spTree>
    <p:extLst>
      <p:ext uri="{BB962C8B-B14F-4D97-AF65-F5344CB8AC3E}">
        <p14:creationId xmlns:p14="http://schemas.microsoft.com/office/powerpoint/2010/main" val="175495217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p:cNvSpPr>
            <a:spLocks noGrp="1"/>
          </p:cNvSpPr>
          <p:nvPr>
            <p:ph type="body" idx="1"/>
          </p:nvPr>
        </p:nvSpPr>
        <p:spPr>
          <a:xfrm>
            <a:off x="580860" y="260648"/>
            <a:ext cx="4040188" cy="525735"/>
          </a:xfrm>
        </p:spPr>
        <p:txBody>
          <a:bodyPr/>
          <a:lstStyle/>
          <a:p>
            <a:r>
              <a:rPr lang="el-GR" sz="2800" dirty="0" smtClean="0">
                <a:solidFill>
                  <a:srgbClr val="FF0000"/>
                </a:solidFill>
                <a:effectLst>
                  <a:outerShdw blurRad="38100" dist="38100" dir="2700000" algn="tl">
                    <a:srgbClr val="000000">
                      <a:alpha val="43137"/>
                    </a:srgbClr>
                  </a:outerShdw>
                </a:effectLst>
                <a:latin typeface="Arial Narrow" panose="020B0606020202030204" pitchFamily="34" charset="0"/>
              </a:rPr>
              <a:t>Ενεργειακή </a:t>
            </a:r>
            <a:r>
              <a:rPr lang="el-GR" sz="2800" dirty="0">
                <a:solidFill>
                  <a:srgbClr val="FF0000"/>
                </a:solidFill>
                <a:effectLst>
                  <a:outerShdw blurRad="38100" dist="38100" dir="2700000" algn="tl">
                    <a:srgbClr val="000000">
                      <a:alpha val="43137"/>
                    </a:srgbClr>
                  </a:outerShdw>
                </a:effectLst>
                <a:latin typeface="Arial Narrow" panose="020B0606020202030204" pitchFamily="34" charset="0"/>
              </a:rPr>
              <a:t>επιθεώρηση </a:t>
            </a:r>
          </a:p>
        </p:txBody>
      </p:sp>
      <p:sp>
        <p:nvSpPr>
          <p:cNvPr id="4" name="Θέση περιεχομένου 3"/>
          <p:cNvSpPr>
            <a:spLocks noGrp="1"/>
          </p:cNvSpPr>
          <p:nvPr>
            <p:ph sz="half" idx="2"/>
          </p:nvPr>
        </p:nvSpPr>
        <p:spPr/>
        <p:txBody>
          <a:bodyPr/>
          <a:lstStyle/>
          <a:p>
            <a:pPr marL="0" lvl="0" indent="0" eaLnBrk="1" fontAlgn="auto" hangingPunct="1">
              <a:spcBef>
                <a:spcPts val="0"/>
              </a:spcBef>
              <a:spcAft>
                <a:spcPts val="0"/>
              </a:spcAft>
              <a:buNone/>
            </a:pPr>
            <a:r>
              <a:rPr lang="el-GR" sz="1600" b="1" dirty="0" smtClean="0">
                <a:effectLst>
                  <a:outerShdw blurRad="38100" dist="38100" dir="2700000" algn="tl">
                    <a:srgbClr val="000000">
                      <a:alpha val="43137"/>
                    </a:srgbClr>
                  </a:outerShdw>
                </a:effectLst>
              </a:rPr>
              <a:t>Βασικό </a:t>
            </a:r>
            <a:r>
              <a:rPr lang="el-GR" sz="1600" b="1" dirty="0">
                <a:effectLst>
                  <a:outerShdw blurRad="38100" dist="38100" dir="2700000" algn="tl">
                    <a:srgbClr val="000000">
                      <a:alpha val="43137"/>
                    </a:srgbClr>
                  </a:outerShdw>
                </a:effectLst>
              </a:rPr>
              <a:t>εργαλείο της εθνικής</a:t>
            </a:r>
          </a:p>
          <a:p>
            <a:pPr marL="0" lvl="0" indent="0" eaLnBrk="1" fontAlgn="auto" hangingPunct="1">
              <a:spcBef>
                <a:spcPts val="0"/>
              </a:spcBef>
              <a:spcAft>
                <a:spcPts val="0"/>
              </a:spcAft>
              <a:buNone/>
            </a:pPr>
            <a:r>
              <a:rPr lang="el-GR" sz="1600" b="1" dirty="0">
                <a:effectLst>
                  <a:outerShdw blurRad="38100" dist="38100" dir="2700000" algn="tl">
                    <a:srgbClr val="000000">
                      <a:alpha val="43137"/>
                    </a:srgbClr>
                  </a:outerShdw>
                </a:effectLst>
              </a:rPr>
              <a:t>ενεργειακής </a:t>
            </a:r>
            <a:r>
              <a:rPr lang="el-GR" sz="1600" b="1" dirty="0" smtClean="0">
                <a:effectLst>
                  <a:outerShdw blurRad="38100" dist="38100" dir="2700000" algn="tl">
                    <a:srgbClr val="000000">
                      <a:alpha val="43137"/>
                    </a:srgbClr>
                  </a:outerShdw>
                </a:effectLst>
              </a:rPr>
              <a:t>πολιτικής</a:t>
            </a:r>
          </a:p>
          <a:p>
            <a:pPr marL="0" lvl="0" indent="0" eaLnBrk="1" fontAlgn="auto" hangingPunct="1">
              <a:spcBef>
                <a:spcPts val="0"/>
              </a:spcBef>
              <a:spcAft>
                <a:spcPts val="0"/>
              </a:spcAft>
              <a:buNone/>
            </a:pPr>
            <a:endParaRPr lang="el-GR" sz="1600" b="1" dirty="0" smtClean="0">
              <a:effectLst>
                <a:outerShdw blurRad="38100" dist="38100" dir="2700000" algn="tl">
                  <a:srgbClr val="000000">
                    <a:alpha val="43137"/>
                  </a:srgbClr>
                </a:outerShdw>
              </a:effectLst>
            </a:endParaRPr>
          </a:p>
          <a:p>
            <a:pPr marL="0" lvl="0" indent="0" eaLnBrk="1" fontAlgn="auto" hangingPunct="1">
              <a:spcBef>
                <a:spcPts val="0"/>
              </a:spcBef>
              <a:spcAft>
                <a:spcPts val="0"/>
              </a:spcAft>
              <a:buNone/>
            </a:pPr>
            <a:r>
              <a:rPr lang="el-GR" sz="1400" dirty="0" smtClean="0">
                <a:effectLst>
                  <a:outerShdw blurRad="38100" dist="38100" dir="2700000" algn="tl">
                    <a:srgbClr val="000000">
                      <a:alpha val="43137"/>
                    </a:srgbClr>
                  </a:outerShdw>
                </a:effectLst>
              </a:rPr>
              <a:t>Εφοδιάζει:</a:t>
            </a:r>
            <a:br>
              <a:rPr lang="el-GR" sz="1400" dirty="0" smtClean="0">
                <a:effectLst>
                  <a:outerShdw blurRad="38100" dist="38100" dir="2700000" algn="tl">
                    <a:srgbClr val="000000">
                      <a:alpha val="43137"/>
                    </a:srgbClr>
                  </a:outerShdw>
                </a:effectLst>
              </a:rPr>
            </a:br>
            <a:r>
              <a:rPr lang="el-GR" sz="1400" dirty="0" smtClean="0">
                <a:effectLst>
                  <a:outerShdw blurRad="38100" dist="38100" dir="2700000" algn="tl">
                    <a:srgbClr val="000000">
                      <a:alpha val="43137"/>
                    </a:srgbClr>
                  </a:outerShdw>
                </a:effectLst>
              </a:rPr>
              <a:t>	την </a:t>
            </a:r>
            <a:r>
              <a:rPr lang="el-GR" sz="1400" dirty="0">
                <a:effectLst>
                  <a:outerShdw blurRad="38100" dist="38100" dir="2700000" algn="tl">
                    <a:srgbClr val="000000">
                      <a:alpha val="43137"/>
                    </a:srgbClr>
                  </a:outerShdw>
                </a:effectLst>
              </a:rPr>
              <a:t>αγορά ακινήτων με νέα ποιοτικά </a:t>
            </a:r>
            <a:r>
              <a:rPr lang="el-GR" sz="1400" dirty="0" smtClean="0">
                <a:effectLst>
                  <a:outerShdw blurRad="38100" dist="38100" dir="2700000" algn="tl">
                    <a:srgbClr val="000000">
                      <a:alpha val="43137"/>
                    </a:srgbClr>
                  </a:outerShdw>
                </a:effectLst>
              </a:rPr>
              <a:t>	κριτήρια</a:t>
            </a:r>
            <a:r>
              <a:rPr lang="el-GR" sz="1400" dirty="0">
                <a:effectLst>
                  <a:outerShdw blurRad="38100" dist="38100" dir="2700000" algn="tl">
                    <a:srgbClr val="000000">
                      <a:alpha val="43137"/>
                    </a:srgbClr>
                  </a:outerShdw>
                </a:effectLst>
              </a:rPr>
              <a:t>, </a:t>
            </a:r>
            <a:r>
              <a:rPr lang="el-GR" sz="1400" dirty="0" smtClean="0">
                <a:effectLst>
                  <a:outerShdw blurRad="38100" dist="38100" dir="2700000" algn="tl">
                    <a:srgbClr val="000000">
                      <a:alpha val="43137"/>
                    </a:srgbClr>
                  </a:outerShdw>
                </a:effectLst>
              </a:rPr>
              <a:t>άμεσα σχετιζόμενα </a:t>
            </a:r>
            <a:r>
              <a:rPr lang="el-GR" sz="1400" dirty="0">
                <a:effectLst>
                  <a:outerShdw blurRad="38100" dist="38100" dir="2700000" algn="tl">
                    <a:srgbClr val="000000">
                      <a:alpha val="43137"/>
                    </a:srgbClr>
                  </a:outerShdw>
                </a:effectLst>
              </a:rPr>
              <a:t>με την </a:t>
            </a:r>
            <a:r>
              <a:rPr lang="el-GR" sz="1400" dirty="0" smtClean="0">
                <a:effectLst>
                  <a:outerShdw blurRad="38100" dist="38100" dir="2700000" algn="tl">
                    <a:srgbClr val="000000">
                      <a:alpha val="43137"/>
                    </a:srgbClr>
                  </a:outerShdw>
                </a:effectLst>
              </a:rPr>
              <a:t>	αξία </a:t>
            </a:r>
            <a:r>
              <a:rPr lang="el-GR" sz="1400" dirty="0">
                <a:effectLst>
                  <a:outerShdw blurRad="38100" dist="38100" dir="2700000" algn="tl">
                    <a:srgbClr val="000000">
                      <a:alpha val="43137"/>
                    </a:srgbClr>
                  </a:outerShdw>
                </a:effectLst>
              </a:rPr>
              <a:t>των ακινήτων, </a:t>
            </a:r>
            <a:endParaRPr lang="el-GR" sz="1400" dirty="0" smtClean="0">
              <a:effectLst>
                <a:outerShdw blurRad="38100" dist="38100" dir="2700000" algn="tl">
                  <a:srgbClr val="000000">
                    <a:alpha val="43137"/>
                  </a:srgbClr>
                </a:outerShdw>
              </a:effectLst>
            </a:endParaRPr>
          </a:p>
          <a:p>
            <a:pPr marL="0" lvl="0" indent="0" eaLnBrk="1" fontAlgn="auto" hangingPunct="1">
              <a:spcBef>
                <a:spcPts val="0"/>
              </a:spcBef>
              <a:spcAft>
                <a:spcPts val="0"/>
              </a:spcAft>
              <a:buNone/>
            </a:pPr>
            <a:r>
              <a:rPr lang="el-GR" sz="1400" dirty="0">
                <a:effectLst>
                  <a:outerShdw blurRad="38100" dist="38100" dir="2700000" algn="tl">
                    <a:srgbClr val="000000">
                      <a:alpha val="43137"/>
                    </a:srgbClr>
                  </a:outerShdw>
                </a:effectLst>
              </a:rPr>
              <a:t>	</a:t>
            </a:r>
            <a:r>
              <a:rPr lang="el-GR" sz="1400" dirty="0" smtClean="0">
                <a:effectLst>
                  <a:outerShdw blurRad="38100" dist="38100" dir="2700000" algn="tl">
                    <a:srgbClr val="000000">
                      <a:alpha val="43137"/>
                    </a:srgbClr>
                  </a:outerShdw>
                </a:effectLst>
              </a:rPr>
              <a:t>τον πολίτη </a:t>
            </a:r>
            <a:r>
              <a:rPr lang="el-GR" sz="1400" dirty="0">
                <a:effectLst>
                  <a:outerShdw blurRad="38100" dist="38100" dir="2700000" algn="tl">
                    <a:srgbClr val="000000">
                      <a:alpha val="43137"/>
                    </a:srgbClr>
                  </a:outerShdw>
                </a:effectLst>
              </a:rPr>
              <a:t>(ως ιδιοκτήτη ή αγοραστή </a:t>
            </a:r>
            <a:r>
              <a:rPr lang="el-GR" sz="1400" dirty="0" smtClean="0">
                <a:effectLst>
                  <a:outerShdw blurRad="38100" dist="38100" dir="2700000" algn="tl">
                    <a:srgbClr val="000000">
                      <a:alpha val="43137"/>
                    </a:srgbClr>
                  </a:outerShdw>
                </a:effectLst>
              </a:rPr>
              <a:t>	ακινήτου ή ως </a:t>
            </a:r>
            <a:r>
              <a:rPr lang="el-GR" sz="1400" dirty="0">
                <a:effectLst>
                  <a:outerShdw blurRad="38100" dist="38100" dir="2700000" algn="tl">
                    <a:srgbClr val="000000">
                      <a:alpha val="43137"/>
                    </a:srgbClr>
                  </a:outerShdw>
                </a:effectLst>
              </a:rPr>
              <a:t>μισθωτή) με </a:t>
            </a:r>
            <a:r>
              <a:rPr lang="el-GR" sz="1400" dirty="0" smtClean="0">
                <a:effectLst>
                  <a:outerShdw blurRad="38100" dist="38100" dir="2700000" algn="tl">
                    <a:srgbClr val="000000">
                      <a:alpha val="43137"/>
                    </a:srgbClr>
                  </a:outerShdw>
                </a:effectLst>
              </a:rPr>
              <a:t>	μετρήσιμα </a:t>
            </a:r>
            <a:r>
              <a:rPr lang="el-GR" sz="1400" dirty="0">
                <a:effectLst>
                  <a:outerShdw blurRad="38100" dist="38100" dir="2700000" algn="tl">
                    <a:srgbClr val="000000">
                      <a:alpha val="43137"/>
                    </a:srgbClr>
                  </a:outerShdw>
                </a:effectLst>
              </a:rPr>
              <a:t>στοιχεία του ετήσιου </a:t>
            </a:r>
            <a:r>
              <a:rPr lang="el-GR" sz="1400" dirty="0" smtClean="0">
                <a:effectLst>
                  <a:outerShdw blurRad="38100" dist="38100" dir="2700000" algn="tl">
                    <a:srgbClr val="000000">
                      <a:alpha val="43137"/>
                    </a:srgbClr>
                  </a:outerShdw>
                </a:effectLst>
              </a:rPr>
              <a:t>	λειτουργικού </a:t>
            </a:r>
            <a:r>
              <a:rPr lang="el-GR" sz="1400" dirty="0">
                <a:effectLst>
                  <a:outerShdw blurRad="38100" dist="38100" dir="2700000" algn="tl">
                    <a:srgbClr val="000000">
                      <a:alpha val="43137"/>
                    </a:srgbClr>
                  </a:outerShdw>
                </a:effectLst>
              </a:rPr>
              <a:t>κόστους για θέρμανση </a:t>
            </a:r>
            <a:r>
              <a:rPr lang="el-GR" sz="1400" dirty="0" smtClean="0">
                <a:effectLst>
                  <a:outerShdw blurRad="38100" dist="38100" dir="2700000" algn="tl">
                    <a:srgbClr val="000000">
                      <a:alpha val="43137"/>
                    </a:srgbClr>
                  </a:outerShdw>
                </a:effectLst>
              </a:rPr>
              <a:t>	και δροσισμό, ζεστό </a:t>
            </a:r>
            <a:r>
              <a:rPr lang="el-GR" sz="1400" dirty="0">
                <a:effectLst>
                  <a:outerShdw blurRad="38100" dist="38100" dir="2700000" algn="tl">
                    <a:srgbClr val="000000">
                      <a:alpha val="43137"/>
                    </a:srgbClr>
                  </a:outerShdw>
                </a:effectLst>
              </a:rPr>
              <a:t>νερό, </a:t>
            </a:r>
            <a:r>
              <a:rPr lang="el-GR" sz="1400" dirty="0" smtClean="0">
                <a:effectLst>
                  <a:outerShdw blurRad="38100" dist="38100" dir="2700000" algn="tl">
                    <a:srgbClr val="000000">
                      <a:alpha val="43137"/>
                    </a:srgbClr>
                  </a:outerShdw>
                </a:effectLst>
              </a:rPr>
              <a:t>φωτισμό) </a:t>
            </a:r>
            <a:r>
              <a:rPr lang="el-GR" sz="1400" dirty="0">
                <a:effectLst>
                  <a:outerShdw blurRad="38100" dist="38100" dir="2700000" algn="tl">
                    <a:srgbClr val="000000">
                      <a:alpha val="43137"/>
                    </a:srgbClr>
                  </a:outerShdw>
                </a:effectLst>
              </a:rPr>
              <a:t/>
            </a:r>
            <a:br>
              <a:rPr lang="el-GR" sz="1400" dirty="0">
                <a:effectLst>
                  <a:outerShdw blurRad="38100" dist="38100" dir="2700000" algn="tl">
                    <a:srgbClr val="000000">
                      <a:alpha val="43137"/>
                    </a:srgbClr>
                  </a:outerShdw>
                </a:effectLst>
              </a:rPr>
            </a:br>
            <a:endParaRPr lang="el-GR" sz="1400" dirty="0" smtClean="0">
              <a:effectLst>
                <a:outerShdw blurRad="38100" dist="38100" dir="2700000" algn="tl">
                  <a:srgbClr val="000000">
                    <a:alpha val="43137"/>
                  </a:srgbClr>
                </a:outerShdw>
              </a:effectLst>
            </a:endParaRPr>
          </a:p>
          <a:p>
            <a:pPr marL="0" lvl="0" indent="0" eaLnBrk="1" fontAlgn="auto" hangingPunct="1">
              <a:spcBef>
                <a:spcPts val="0"/>
              </a:spcBef>
              <a:spcAft>
                <a:spcPts val="0"/>
              </a:spcAft>
              <a:buNone/>
            </a:pPr>
            <a:r>
              <a:rPr lang="el-GR" sz="1600" b="1" dirty="0" smtClean="0">
                <a:effectLst>
                  <a:outerShdw blurRad="38100" dist="38100" dir="2700000" algn="tl">
                    <a:srgbClr val="000000">
                      <a:alpha val="43137"/>
                    </a:srgbClr>
                  </a:outerShdw>
                </a:effectLst>
              </a:rPr>
              <a:t>Έχει </a:t>
            </a:r>
            <a:r>
              <a:rPr lang="el-GR" sz="1600" b="1" dirty="0">
                <a:effectLst>
                  <a:outerShdw blurRad="38100" dist="38100" dir="2700000" algn="tl">
                    <a:srgbClr val="000000">
                      <a:alpha val="43137"/>
                    </a:srgbClr>
                  </a:outerShdw>
                </a:effectLst>
              </a:rPr>
              <a:t>αποδειχθεί ότι η ενεργειακή επιθεώρηση και τα ΠΕΑ των </a:t>
            </a:r>
            <a:r>
              <a:rPr lang="el-GR" sz="1600" b="1" dirty="0" smtClean="0">
                <a:effectLst>
                  <a:outerShdw blurRad="38100" dist="38100" dir="2700000" algn="tl">
                    <a:srgbClr val="000000">
                      <a:alpha val="43137"/>
                    </a:srgbClr>
                  </a:outerShdw>
                </a:effectLst>
              </a:rPr>
              <a:t>κτιρίων παρέχουν σημαντική </a:t>
            </a:r>
            <a:r>
              <a:rPr lang="el-GR" sz="1600" b="1" dirty="0">
                <a:effectLst>
                  <a:outerShdw blurRad="38100" dist="38100" dir="2700000" algn="tl">
                    <a:srgbClr val="000000">
                      <a:alpha val="43137"/>
                    </a:srgbClr>
                  </a:outerShdw>
                </a:effectLst>
              </a:rPr>
              <a:t>προστιθέμενη αξία για την ίδια την κτηματαγορά, </a:t>
            </a:r>
          </a:p>
        </p:txBody>
      </p:sp>
      <p:sp>
        <p:nvSpPr>
          <p:cNvPr id="5" name="Θέση κειμένου 4"/>
          <p:cNvSpPr>
            <a:spLocks noGrp="1"/>
          </p:cNvSpPr>
          <p:nvPr>
            <p:ph type="body" sz="quarter" idx="3"/>
          </p:nvPr>
        </p:nvSpPr>
        <p:spPr>
          <a:xfrm>
            <a:off x="4355977" y="1535113"/>
            <a:ext cx="4464496" cy="639762"/>
          </a:xfrm>
        </p:spPr>
        <p:txBody>
          <a:bodyPr/>
          <a:lstStyle/>
          <a:p>
            <a:pPr lvl="0" eaLnBrk="1" fontAlgn="auto" hangingPunct="1">
              <a:spcBef>
                <a:spcPts val="0"/>
              </a:spcBef>
              <a:spcAft>
                <a:spcPts val="0"/>
              </a:spcAft>
            </a:pPr>
            <a:r>
              <a:rPr lang="el-GR" sz="1400" dirty="0" smtClean="0"/>
              <a:t>Σημαντικό </a:t>
            </a:r>
            <a:r>
              <a:rPr lang="el-GR" sz="1400" dirty="0"/>
              <a:t>εργαλείο διάγνωσης της ενεργειακής</a:t>
            </a:r>
          </a:p>
          <a:p>
            <a:pPr lvl="0" eaLnBrk="1" fontAlgn="auto" hangingPunct="1">
              <a:spcBef>
                <a:spcPts val="0"/>
              </a:spcBef>
              <a:spcAft>
                <a:spcPts val="0"/>
              </a:spcAft>
            </a:pPr>
            <a:r>
              <a:rPr lang="el-GR" sz="1400" dirty="0"/>
              <a:t>κατάστασης των υφιστάμενων κτιρίων </a:t>
            </a:r>
            <a:endParaRPr lang="el-GR" sz="2800" dirty="0"/>
          </a:p>
        </p:txBody>
      </p:sp>
      <p:pic>
        <p:nvPicPr>
          <p:cNvPr id="8" name="Θέση περιεχομένου 7"/>
          <p:cNvPicPr>
            <a:picLocks noGrp="1" noChangeAspect="1"/>
          </p:cNvPicPr>
          <p:nvPr>
            <p:ph sz="quarter" idx="4"/>
          </p:nvPr>
        </p:nvPicPr>
        <p:blipFill>
          <a:blip r:embed="rId2">
            <a:extLst>
              <a:ext uri="{28A0092B-C50C-407E-A947-70E740481C1C}">
                <a14:useLocalDpi xmlns:a14="http://schemas.microsoft.com/office/drawing/2010/main"/>
              </a:ext>
            </a:extLst>
          </a:blip>
          <a:stretch>
            <a:fillRect/>
          </a:stretch>
        </p:blipFill>
        <p:spPr>
          <a:xfrm>
            <a:off x="6084168" y="4437112"/>
            <a:ext cx="2304231" cy="2304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Θέση αριθμού διαφάνειας 6"/>
          <p:cNvSpPr>
            <a:spLocks noGrp="1"/>
          </p:cNvSpPr>
          <p:nvPr>
            <p:ph type="sldNum" sz="quarter" idx="12"/>
          </p:nvPr>
        </p:nvSpPr>
        <p:spPr/>
        <p:txBody>
          <a:bodyPr/>
          <a:lstStyle/>
          <a:p>
            <a:pPr>
              <a:defRPr/>
            </a:pPr>
            <a:fld id="{601EE800-B556-4967-9106-EDCCB28CBC57}" type="slidenum">
              <a:rPr lang="el-GR" smtClean="0">
                <a:solidFill>
                  <a:srgbClr val="000000"/>
                </a:solidFill>
              </a:rPr>
              <a:pPr>
                <a:defRPr/>
              </a:pPr>
              <a:t>38</a:t>
            </a:fld>
            <a:endParaRPr lang="el-GR">
              <a:solidFill>
                <a:srgbClr val="000000"/>
              </a:solidFill>
            </a:endParaRPr>
          </a:p>
        </p:txBody>
      </p:sp>
      <p:pic>
        <p:nvPicPr>
          <p:cNvPr id="9" name="Εικόνα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44008" y="2204864"/>
            <a:ext cx="2220838" cy="2220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18635582"/>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a:xfrm>
            <a:off x="457200" y="274638"/>
            <a:ext cx="8229600" cy="634082"/>
          </a:xfrm>
        </p:spPr>
        <p:txBody>
          <a:bodyPr/>
          <a:lstStyle/>
          <a:p>
            <a:pPr algn="l"/>
            <a:r>
              <a:rPr lang="el-GR" sz="4000" dirty="0" smtClean="0">
                <a:solidFill>
                  <a:srgbClr val="FF0000"/>
                </a:solidFill>
                <a:effectLst>
                  <a:outerShdw blurRad="38100" dist="38100" dir="2700000" algn="tl">
                    <a:srgbClr val="000000">
                      <a:alpha val="43137"/>
                    </a:srgbClr>
                  </a:outerShdw>
                </a:effectLst>
                <a:latin typeface="Arial Narrow" panose="020B0606020202030204" pitchFamily="34" charset="0"/>
              </a:rPr>
              <a:t>Ενεργειακή Επιθεώρηση - ΠΕΑ</a:t>
            </a:r>
            <a:endParaRPr lang="el-GR" dirty="0">
              <a:solidFill>
                <a:srgbClr val="FF0000"/>
              </a:solidFill>
              <a:effectLst>
                <a:outerShdw blurRad="38100" dist="38100" dir="2700000" algn="tl">
                  <a:srgbClr val="000000">
                    <a:alpha val="43137"/>
                  </a:srgbClr>
                </a:outerShdw>
              </a:effectLst>
              <a:latin typeface="Arial Narrow" panose="020B0606020202030204" pitchFamily="34" charset="0"/>
            </a:endParaRPr>
          </a:p>
        </p:txBody>
      </p:sp>
      <p:sp>
        <p:nvSpPr>
          <p:cNvPr id="9" name="Θέση κειμένου 8"/>
          <p:cNvSpPr>
            <a:spLocks noGrp="1"/>
          </p:cNvSpPr>
          <p:nvPr>
            <p:ph type="body" sz="half" idx="1"/>
          </p:nvPr>
        </p:nvSpPr>
        <p:spPr>
          <a:xfrm>
            <a:off x="395536" y="1052736"/>
            <a:ext cx="4038600" cy="4525963"/>
          </a:xfrm>
        </p:spPr>
        <p:txBody>
          <a:bodyPr/>
          <a:lstStyle/>
          <a:p>
            <a:r>
              <a:rPr lang="el-GR" sz="1600" dirty="0" smtClean="0">
                <a:effectLst>
                  <a:outerShdw blurRad="38100" dist="38100" dir="2700000" algn="tl">
                    <a:srgbClr val="000000">
                      <a:alpha val="43137"/>
                    </a:srgbClr>
                  </a:outerShdw>
                </a:effectLst>
                <a:latin typeface="Arial Narrow" panose="020B0606020202030204" pitchFamily="34" charset="0"/>
              </a:rPr>
              <a:t>Ενεργειακή </a:t>
            </a:r>
            <a:r>
              <a:rPr lang="el-GR" sz="1600" dirty="0">
                <a:effectLst>
                  <a:outerShdw blurRad="38100" dist="38100" dir="2700000" algn="tl">
                    <a:srgbClr val="000000">
                      <a:alpha val="43137"/>
                    </a:srgbClr>
                  </a:outerShdw>
                </a:effectLst>
                <a:latin typeface="Arial Narrow" panose="020B0606020202030204" pitchFamily="34" charset="0"/>
              </a:rPr>
              <a:t>Επιθεώρηση απαιτείται για τη μίσθωση ή την πώληση </a:t>
            </a:r>
            <a:r>
              <a:rPr lang="el-GR" sz="1600" dirty="0" smtClean="0">
                <a:effectLst>
                  <a:outerShdw blurRad="38100" dist="38100" dir="2700000" algn="tl">
                    <a:srgbClr val="000000">
                      <a:alpha val="43137"/>
                    </a:srgbClr>
                  </a:outerShdw>
                </a:effectLst>
                <a:latin typeface="Arial Narrow" panose="020B0606020202030204" pitchFamily="34" charset="0"/>
              </a:rPr>
              <a:t>ακινήτου ή </a:t>
            </a:r>
            <a:r>
              <a:rPr lang="el-GR" sz="1600" dirty="0">
                <a:effectLst>
                  <a:outerShdw blurRad="38100" dist="38100" dir="2700000" algn="tl">
                    <a:srgbClr val="000000">
                      <a:alpha val="43137"/>
                    </a:srgbClr>
                  </a:outerShdw>
                </a:effectLst>
                <a:latin typeface="Arial Narrow" panose="020B0606020202030204" pitchFamily="34" charset="0"/>
              </a:rPr>
              <a:t>την ένταξή σας στο πρόγραμμα «Εξοικονομώ κατ’ Οίκον</a:t>
            </a:r>
            <a:r>
              <a:rPr lang="el-GR" sz="1600" dirty="0" smtClean="0">
                <a:effectLst>
                  <a:outerShdw blurRad="38100" dist="38100" dir="2700000" algn="tl">
                    <a:srgbClr val="000000">
                      <a:alpha val="43137"/>
                    </a:srgbClr>
                  </a:outerShdw>
                </a:effectLst>
                <a:latin typeface="Arial Narrow" panose="020B0606020202030204" pitchFamily="34" charset="0"/>
              </a:rPr>
              <a:t>»</a:t>
            </a:r>
            <a:endParaRPr lang="el-GR" sz="1600" dirty="0">
              <a:effectLst>
                <a:outerShdw blurRad="38100" dist="38100" dir="2700000" algn="tl">
                  <a:srgbClr val="000000">
                    <a:alpha val="43137"/>
                  </a:srgbClr>
                </a:outerShdw>
              </a:effectLst>
              <a:latin typeface="Arial Narrow" panose="020B0606020202030204" pitchFamily="34" charset="0"/>
            </a:endParaRPr>
          </a:p>
          <a:p>
            <a:r>
              <a:rPr lang="el-GR" sz="1600" dirty="0" smtClean="0">
                <a:effectLst>
                  <a:outerShdw blurRad="38100" dist="38100" dir="2700000" algn="tl">
                    <a:srgbClr val="000000">
                      <a:alpha val="43137"/>
                    </a:srgbClr>
                  </a:outerShdw>
                </a:effectLst>
                <a:latin typeface="Arial Narrow" panose="020B0606020202030204" pitchFamily="34" charset="0"/>
              </a:rPr>
              <a:t>Υποχρέωση </a:t>
            </a:r>
            <a:r>
              <a:rPr lang="el-GR" sz="1600" dirty="0">
                <a:effectLst>
                  <a:outerShdw blurRad="38100" dist="38100" dir="2700000" algn="tl">
                    <a:srgbClr val="000000">
                      <a:alpha val="43137"/>
                    </a:srgbClr>
                  </a:outerShdw>
                </a:effectLst>
                <a:latin typeface="Arial Narrow" panose="020B0606020202030204" pitchFamily="34" charset="0"/>
              </a:rPr>
              <a:t>ηλεκτρονικής καταχώρησης πληροφοριακών στοιχείων μισθώσεων ακίνητης περιουσίας </a:t>
            </a:r>
            <a:r>
              <a:rPr lang="el-GR" sz="1600" dirty="0" smtClean="0">
                <a:effectLst>
                  <a:outerShdw blurRad="38100" dist="38100" dir="2700000" algn="tl">
                    <a:srgbClr val="000000">
                      <a:alpha val="43137"/>
                    </a:srgbClr>
                  </a:outerShdw>
                </a:effectLst>
                <a:latin typeface="Arial Narrow" panose="020B0606020202030204" pitchFamily="34" charset="0"/>
              </a:rPr>
              <a:t>από </a:t>
            </a:r>
            <a:r>
              <a:rPr lang="el-GR" sz="1600" dirty="0">
                <a:effectLst>
                  <a:outerShdw blurRad="38100" dist="38100" dir="2700000" algn="tl">
                    <a:srgbClr val="000000">
                      <a:alpha val="43137"/>
                    </a:srgbClr>
                  </a:outerShdw>
                </a:effectLst>
                <a:latin typeface="Arial Narrow" panose="020B0606020202030204" pitchFamily="34" charset="0"/>
              </a:rPr>
              <a:t>09.11.2015 -ημερομηνία έναρξης της εφαρμογής του </a:t>
            </a:r>
            <a:r>
              <a:rPr lang="el-GR" sz="1600" dirty="0" smtClean="0">
                <a:effectLst>
                  <a:outerShdw blurRad="38100" dist="38100" dir="2700000" algn="tl">
                    <a:srgbClr val="000000">
                      <a:alpha val="43137"/>
                    </a:srgbClr>
                  </a:outerShdw>
                </a:effectLst>
                <a:latin typeface="Arial Narrow" panose="020B0606020202030204" pitchFamily="34" charset="0"/>
              </a:rPr>
              <a:t>ν.4342/2015.</a:t>
            </a:r>
          </a:p>
          <a:p>
            <a:r>
              <a:rPr lang="el-GR" sz="1600" dirty="0" smtClean="0">
                <a:effectLst>
                  <a:outerShdw blurRad="38100" dist="38100" dir="2700000" algn="tl">
                    <a:srgbClr val="000000">
                      <a:alpha val="43137"/>
                    </a:srgbClr>
                  </a:outerShdw>
                </a:effectLst>
                <a:latin typeface="Arial Narrow" panose="020B0606020202030204" pitchFamily="34" charset="0"/>
              </a:rPr>
              <a:t>Νέα </a:t>
            </a:r>
            <a:r>
              <a:rPr lang="el-GR" sz="1600" dirty="0">
                <a:effectLst>
                  <a:outerShdw blurRad="38100" dist="38100" dir="2700000" algn="tl">
                    <a:srgbClr val="000000">
                      <a:alpha val="43137"/>
                    </a:srgbClr>
                  </a:outerShdw>
                </a:effectLst>
                <a:latin typeface="Arial Narrow" panose="020B0606020202030204" pitchFamily="34" charset="0"/>
              </a:rPr>
              <a:t>υποχρέωση (</a:t>
            </a:r>
            <a:r>
              <a:rPr lang="el-GR" sz="1600" dirty="0" smtClean="0">
                <a:effectLst>
                  <a:outerShdw blurRad="38100" dist="38100" dir="2700000" algn="tl">
                    <a:srgbClr val="000000">
                      <a:alpha val="43137"/>
                    </a:srgbClr>
                  </a:outerShdw>
                </a:effectLst>
                <a:latin typeface="Arial Narrow" panose="020B0606020202030204" pitchFamily="34" charset="0"/>
              </a:rPr>
              <a:t>από </a:t>
            </a:r>
            <a:r>
              <a:rPr lang="el-GR" sz="1600" dirty="0">
                <a:effectLst>
                  <a:outerShdw blurRad="38100" dist="38100" dir="2700000" algn="tl">
                    <a:srgbClr val="000000">
                      <a:alpha val="43137"/>
                    </a:srgbClr>
                  </a:outerShdw>
                </a:effectLst>
                <a:latin typeface="Arial Narrow" panose="020B0606020202030204" pitchFamily="34" charset="0"/>
              </a:rPr>
              <a:t>1ης Ιανουαρίου 2016) σε ακίνητα κάτω των 50 τετραγωνικών μέτρων</a:t>
            </a:r>
            <a:r>
              <a:rPr lang="el-GR" sz="1600" dirty="0" smtClean="0">
                <a:effectLst>
                  <a:outerShdw blurRad="38100" dist="38100" dir="2700000" algn="tl">
                    <a:srgbClr val="000000">
                      <a:alpha val="43137"/>
                    </a:srgbClr>
                  </a:outerShdw>
                </a:effectLst>
                <a:latin typeface="Arial Narrow" panose="020B0606020202030204" pitchFamily="34" charset="0"/>
              </a:rPr>
              <a:t>.</a:t>
            </a:r>
            <a:endParaRPr lang="el-GR" sz="1600" dirty="0">
              <a:effectLst>
                <a:outerShdw blurRad="38100" dist="38100" dir="2700000" algn="tl">
                  <a:srgbClr val="000000">
                    <a:alpha val="43137"/>
                  </a:srgbClr>
                </a:outerShdw>
              </a:effectLst>
              <a:latin typeface="Arial Narrow" panose="020B0606020202030204" pitchFamily="34" charset="0"/>
            </a:endParaRPr>
          </a:p>
          <a:p>
            <a:r>
              <a:rPr lang="el-GR" sz="1600" dirty="0">
                <a:effectLst>
                  <a:outerShdw blurRad="38100" dist="38100" dir="2700000" algn="tl">
                    <a:srgbClr val="000000">
                      <a:alpha val="43137"/>
                    </a:srgbClr>
                  </a:outerShdw>
                </a:effectLst>
                <a:latin typeface="Arial Narrow" panose="020B0606020202030204" pitchFamily="34" charset="0"/>
              </a:rPr>
              <a:t>Οι υπόχρεοι οφείλουν να καταχωρούν τα στοιχεία του Πιστοποιητικού Ενεργειακής Απόδοσης (ΠΕΑ) στην ηλεκτρονική εφαρμογή (εφόσον για το μισθωμένο ακίνητο υφίσταται η υποχρέωση έκδοσης ΠΕΑ</a:t>
            </a:r>
            <a:r>
              <a:rPr lang="el-GR" sz="1600" dirty="0" smtClean="0">
                <a:effectLst>
                  <a:outerShdw blurRad="38100" dist="38100" dir="2700000" algn="tl">
                    <a:srgbClr val="000000">
                      <a:alpha val="43137"/>
                    </a:srgbClr>
                  </a:outerShdw>
                </a:effectLst>
                <a:latin typeface="Arial Narrow" panose="020B0606020202030204" pitchFamily="34" charset="0"/>
              </a:rPr>
              <a:t>).</a:t>
            </a:r>
            <a:endParaRPr lang="el-GR" sz="1600" dirty="0">
              <a:effectLst>
                <a:outerShdw blurRad="38100" dist="38100" dir="2700000" algn="tl">
                  <a:srgbClr val="000000">
                    <a:alpha val="43137"/>
                  </a:srgbClr>
                </a:outerShdw>
              </a:effectLst>
              <a:latin typeface="Arial Narrow" panose="020B0606020202030204" pitchFamily="34" charset="0"/>
            </a:endParaRPr>
          </a:p>
          <a:p>
            <a:r>
              <a:rPr lang="el-GR" sz="1600" dirty="0">
                <a:effectLst>
                  <a:outerShdw blurRad="38100" dist="38100" dir="2700000" algn="tl">
                    <a:srgbClr val="000000">
                      <a:alpha val="43137"/>
                    </a:srgbClr>
                  </a:outerShdw>
                </a:effectLst>
                <a:latin typeface="Arial Narrow" panose="020B0606020202030204" pitchFamily="34" charset="0"/>
              </a:rPr>
              <a:t>Η εγκυρότητα του </a:t>
            </a:r>
            <a:r>
              <a:rPr lang="el-GR" sz="1600" dirty="0" smtClean="0">
                <a:effectLst>
                  <a:outerShdw blurRad="38100" dist="38100" dir="2700000" algn="tl">
                    <a:srgbClr val="000000">
                      <a:alpha val="43137"/>
                    </a:srgbClr>
                  </a:outerShdw>
                </a:effectLst>
                <a:latin typeface="Arial Narrow" panose="020B0606020202030204" pitchFamily="34" charset="0"/>
              </a:rPr>
              <a:t>Ενεργειακού </a:t>
            </a:r>
            <a:r>
              <a:rPr lang="el-GR" sz="1600" dirty="0">
                <a:effectLst>
                  <a:outerShdw blurRad="38100" dist="38100" dir="2700000" algn="tl">
                    <a:srgbClr val="000000">
                      <a:alpha val="43137"/>
                    </a:srgbClr>
                  </a:outerShdw>
                </a:effectLst>
                <a:latin typeface="Arial Narrow" panose="020B0606020202030204" pitchFamily="34" charset="0"/>
              </a:rPr>
              <a:t>Πιστοποιητικού μπορεί να επαληθευθεί βάσει του αριθμού πρωτοκόλλου – Α.Π. και του </a:t>
            </a:r>
            <a:r>
              <a:rPr lang="el-GR" sz="1600" dirty="0" err="1">
                <a:effectLst>
                  <a:outerShdw blurRad="38100" dist="38100" dir="2700000" algn="tl">
                    <a:srgbClr val="000000">
                      <a:alpha val="43137"/>
                    </a:srgbClr>
                  </a:outerShdw>
                </a:effectLst>
                <a:latin typeface="Arial Narrow" panose="020B0606020202030204" pitchFamily="34" charset="0"/>
              </a:rPr>
              <a:t>δεκαεξαψήφιου</a:t>
            </a:r>
            <a:r>
              <a:rPr lang="el-GR" sz="1600" dirty="0">
                <a:effectLst>
                  <a:outerShdw blurRad="38100" dist="38100" dir="2700000" algn="tl">
                    <a:srgbClr val="000000">
                      <a:alpha val="43137"/>
                    </a:srgbClr>
                  </a:outerShdw>
                </a:effectLst>
                <a:latin typeface="Arial Narrow" panose="020B0606020202030204" pitchFamily="34" charset="0"/>
              </a:rPr>
              <a:t> αριθμού ασφαλείας – Α.Α.</a:t>
            </a:r>
          </a:p>
        </p:txBody>
      </p:sp>
      <p:pic>
        <p:nvPicPr>
          <p:cNvPr id="11" name="Θέση περιεχομένου 10"/>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5148064" y="1196752"/>
            <a:ext cx="2535426" cy="3465083"/>
          </a:xfrm>
        </p:spPr>
      </p:pic>
      <p:sp>
        <p:nvSpPr>
          <p:cNvPr id="7" name="Θέση αριθμού διαφάνειας 6"/>
          <p:cNvSpPr>
            <a:spLocks noGrp="1"/>
          </p:cNvSpPr>
          <p:nvPr>
            <p:ph type="sldNum" sz="quarter" idx="12"/>
          </p:nvPr>
        </p:nvSpPr>
        <p:spPr/>
        <p:txBody>
          <a:bodyPr/>
          <a:lstStyle/>
          <a:p>
            <a:pPr>
              <a:defRPr/>
            </a:pPr>
            <a:fld id="{601EE800-B556-4967-9106-EDCCB28CBC57}" type="slidenum">
              <a:rPr lang="el-GR" smtClean="0">
                <a:solidFill>
                  <a:srgbClr val="000000"/>
                </a:solidFill>
              </a:rPr>
              <a:pPr>
                <a:defRPr/>
              </a:pPr>
              <a:t>39</a:t>
            </a:fld>
            <a:endParaRPr lang="el-GR">
              <a:solidFill>
                <a:srgbClr val="000000"/>
              </a:solidFill>
            </a:endParaRPr>
          </a:p>
        </p:txBody>
      </p:sp>
      <p:sp>
        <p:nvSpPr>
          <p:cNvPr id="12" name="Ορθογώνιο 11"/>
          <p:cNvSpPr/>
          <p:nvPr/>
        </p:nvSpPr>
        <p:spPr>
          <a:xfrm>
            <a:off x="4592448" y="4941168"/>
            <a:ext cx="4012000" cy="1569660"/>
          </a:xfrm>
          <a:prstGeom prst="rect">
            <a:avLst/>
          </a:prstGeom>
        </p:spPr>
        <p:txBody>
          <a:bodyPr wrap="square">
            <a:spAutoFit/>
          </a:bodyPr>
          <a:lstStyle/>
          <a:p>
            <a:r>
              <a:rPr lang="el-GR" sz="1600" b="1" dirty="0">
                <a:solidFill>
                  <a:srgbClr val="000000"/>
                </a:solidFill>
                <a:latin typeface="Arial Narrow" panose="020B0606020202030204" pitchFamily="34" charset="0"/>
              </a:rPr>
              <a:t>Τα ΠΕΑ έχουν ιδιαίτερα σημαντική προστιθέμενη αξία για την κτηματαγορά, καθώς κάθε κτίριο αποκτά «</a:t>
            </a:r>
            <a:r>
              <a:rPr lang="el-GR" sz="1600" b="1" dirty="0">
                <a:solidFill>
                  <a:srgbClr val="FF0000"/>
                </a:solidFill>
                <a:latin typeface="Arial Narrow" panose="020B0606020202030204" pitchFamily="34" charset="0"/>
              </a:rPr>
              <a:t>ενεργειακή ταυτότητα</a:t>
            </a:r>
            <a:r>
              <a:rPr lang="el-GR" sz="1600" b="1" dirty="0">
                <a:solidFill>
                  <a:srgbClr val="000000"/>
                </a:solidFill>
                <a:latin typeface="Arial Narrow" panose="020B0606020202030204" pitchFamily="34" charset="0"/>
              </a:rPr>
              <a:t>», στην οποία αποτυπώνονται τα ενεργειακά του χαρακτηριστικά, αλλά και χρήσιμες συμβουλές για τη βελτίωση της ενεργειακής του απόδοσης.</a:t>
            </a:r>
          </a:p>
        </p:txBody>
      </p:sp>
    </p:spTree>
    <p:extLst>
      <p:ext uri="{BB962C8B-B14F-4D97-AF65-F5344CB8AC3E}">
        <p14:creationId xmlns:p14="http://schemas.microsoft.com/office/powerpoint/2010/main" val="73094280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6"/>
          <p:cNvSpPr>
            <a:spLocks noChangeArrowheads="1"/>
          </p:cNvSpPr>
          <p:nvPr/>
        </p:nvSpPr>
        <p:spPr bwMode="auto">
          <a:xfrm>
            <a:off x="0" y="254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fontAlgn="base">
              <a:spcBef>
                <a:spcPct val="0"/>
              </a:spcBef>
              <a:spcAft>
                <a:spcPct val="0"/>
              </a:spcAft>
            </a:pPr>
            <a:endParaRPr lang="el-GR" sz="3200">
              <a:solidFill>
                <a:srgbClr val="000000"/>
              </a:solidFill>
            </a:endParaRPr>
          </a:p>
        </p:txBody>
      </p:sp>
      <p:sp>
        <p:nvSpPr>
          <p:cNvPr id="24580" name="Rectangle 7"/>
          <p:cNvSpPr>
            <a:spLocks noChangeArrowheads="1"/>
          </p:cNvSpPr>
          <p:nvPr/>
        </p:nvSpPr>
        <p:spPr bwMode="auto">
          <a:xfrm>
            <a:off x="0" y="254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fontAlgn="base">
              <a:spcBef>
                <a:spcPct val="0"/>
              </a:spcBef>
              <a:spcAft>
                <a:spcPct val="0"/>
              </a:spcAft>
            </a:pPr>
            <a:endParaRPr lang="el-GR" sz="3200">
              <a:solidFill>
                <a:srgbClr val="000000"/>
              </a:solidFill>
            </a:endParaRPr>
          </a:p>
        </p:txBody>
      </p:sp>
      <p:sp>
        <p:nvSpPr>
          <p:cNvPr id="24581" name="Rectangle 8"/>
          <p:cNvSpPr>
            <a:spLocks noChangeArrowheads="1"/>
          </p:cNvSpPr>
          <p:nvPr/>
        </p:nvSpPr>
        <p:spPr bwMode="auto">
          <a:xfrm>
            <a:off x="0" y="11191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fontAlgn="base">
              <a:spcBef>
                <a:spcPct val="0"/>
              </a:spcBef>
              <a:spcAft>
                <a:spcPct val="0"/>
              </a:spcAft>
            </a:pPr>
            <a:endParaRPr lang="el-GR">
              <a:solidFill>
                <a:srgbClr val="990000"/>
              </a:solidFill>
            </a:endParaRPr>
          </a:p>
        </p:txBody>
      </p:sp>
      <p:sp>
        <p:nvSpPr>
          <p:cNvPr id="24584" name="Text Placeholder 5"/>
          <p:cNvSpPr>
            <a:spLocks/>
          </p:cNvSpPr>
          <p:nvPr/>
        </p:nvSpPr>
        <p:spPr bwMode="auto">
          <a:xfrm>
            <a:off x="142875" y="1557338"/>
            <a:ext cx="2643188"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91440"/>
          <a:lstStyle/>
          <a:p>
            <a:pPr eaLnBrk="0" fontAlgn="base" hangingPunct="0">
              <a:spcBef>
                <a:spcPct val="20000"/>
              </a:spcBef>
              <a:spcAft>
                <a:spcPct val="0"/>
              </a:spcAft>
            </a:pPr>
            <a:r>
              <a:rPr lang="el-GR" sz="1600" b="1">
                <a:solidFill>
                  <a:srgbClr val="000000"/>
                </a:solidFill>
              </a:rPr>
              <a:t> </a:t>
            </a:r>
          </a:p>
          <a:p>
            <a:pPr eaLnBrk="0" fontAlgn="base" hangingPunct="0">
              <a:spcBef>
                <a:spcPct val="20000"/>
              </a:spcBef>
              <a:spcAft>
                <a:spcPct val="0"/>
              </a:spcAft>
            </a:pPr>
            <a:endParaRPr lang="el-GR" sz="4400" b="1">
              <a:solidFill>
                <a:srgbClr val="000000"/>
              </a:solidFill>
              <a:latin typeface="Arial Narrow" pitchFamily="34" charset="0"/>
            </a:endParaRPr>
          </a:p>
          <a:p>
            <a:pPr eaLnBrk="0" fontAlgn="base" hangingPunct="0">
              <a:spcBef>
                <a:spcPct val="20000"/>
              </a:spcBef>
              <a:spcAft>
                <a:spcPct val="0"/>
              </a:spcAft>
            </a:pPr>
            <a:endParaRPr lang="en-US" sz="4400" b="1">
              <a:solidFill>
                <a:srgbClr val="AF67FF"/>
              </a:solidFill>
              <a:latin typeface="Arial Narrow" pitchFamily="34" charset="0"/>
            </a:endParaRPr>
          </a:p>
          <a:p>
            <a:pPr eaLnBrk="0" fontAlgn="base" hangingPunct="0">
              <a:spcBef>
                <a:spcPct val="20000"/>
              </a:spcBef>
              <a:spcAft>
                <a:spcPct val="0"/>
              </a:spcAft>
            </a:pPr>
            <a:endParaRPr lang="el-GR" sz="1600" b="1">
              <a:solidFill>
                <a:srgbClr val="800000"/>
              </a:solidFill>
              <a:latin typeface="Arial Narrow" pitchFamily="34" charset="0"/>
            </a:endParaRPr>
          </a:p>
          <a:p>
            <a:pPr eaLnBrk="0" fontAlgn="base" hangingPunct="0">
              <a:spcBef>
                <a:spcPct val="20000"/>
              </a:spcBef>
              <a:spcAft>
                <a:spcPct val="0"/>
              </a:spcAft>
            </a:pPr>
            <a:endParaRPr lang="el-GR" sz="2400" b="1">
              <a:solidFill>
                <a:srgbClr val="002060"/>
              </a:solidFill>
              <a:latin typeface="Arial Narrow" pitchFamily="34" charset="0"/>
            </a:endParaRPr>
          </a:p>
        </p:txBody>
      </p:sp>
      <p:sp>
        <p:nvSpPr>
          <p:cNvPr id="16" name="TextBox 15"/>
          <p:cNvSpPr txBox="1"/>
          <p:nvPr/>
        </p:nvSpPr>
        <p:spPr>
          <a:xfrm>
            <a:off x="3491880" y="3457680"/>
            <a:ext cx="5543550" cy="461665"/>
          </a:xfrm>
          <a:prstGeom prst="rect">
            <a:avLst/>
          </a:prstGeom>
          <a:noFill/>
        </p:spPr>
        <p:txBody>
          <a:bodyPr>
            <a:spAutoFit/>
          </a:bodyPr>
          <a:lstStyle/>
          <a:p>
            <a:pPr algn="ctr" fontAlgn="base">
              <a:spcBef>
                <a:spcPct val="0"/>
              </a:spcBef>
              <a:spcAft>
                <a:spcPct val="0"/>
              </a:spcAft>
              <a:defRPr/>
            </a:pPr>
            <a:r>
              <a:rPr lang="el-GR"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Πράσινα Κτίρια σε Πράσινες </a:t>
            </a:r>
            <a:r>
              <a:rPr lang="el-GR"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Πόλεις</a:t>
            </a:r>
            <a:endParaRPr lang="el-GR"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endParaRPr>
          </a:p>
        </p:txBody>
      </p:sp>
      <p:pic>
        <p:nvPicPr>
          <p:cNvPr id="24586" name="Picture 18" descr="I3CAILEH5QCAVKVVCMCATPU6LGCANZ03BKCA3L9FEPCANZK4GDCAS9T2JFCAPBQKF4CAG2MYXXCARY42FQCAHZSF7NCAHVPBN0CAJQMP6TCARP9PKYCA6E7Y7JCAXMYN6KCA8VOWXHCAGT6WUSCA149JI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84996" y="3929063"/>
            <a:ext cx="2162934" cy="17979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4587" name="Picture 19" descr="UGCAOIWOXVCACBHBZTCAGQAPGZCAARLNKDCAFAT8WKCABQKWOXCAZRTP3UCAC6UF6KCAEMW677CAVEEJNECA27AFA0CAFNE15NCAVHLB7XCAGUPTJ3CA5WS62TCA6R0MAWCA6XRH4NCAV02HLICAWXJJI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096773" y="3929063"/>
            <a:ext cx="1706142" cy="17979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a:blip r:embed="rId5" cstate="email">
            <a:extLst>
              <a:ext uri="{BEBA8EAE-BF5A-486C-A8C5-ECC9F3942E4B}">
                <a14:imgProps xmlns:a14="http://schemas.microsoft.com/office/drawing/2010/main">
                  <a14:imgLayer r:embed="rId6">
                    <a14:imgEffect>
                      <a14:sharpenSoften amount="50000"/>
                    </a14:imgEffect>
                    <a14:imgEffect>
                      <a14:saturation sat="66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419872" y="109068"/>
            <a:ext cx="5513539" cy="3140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288578" y="764704"/>
            <a:ext cx="3275310" cy="3752566"/>
          </a:xfrm>
          <a:prstGeom prst="rect">
            <a:avLst/>
          </a:prstGeom>
        </p:spPr>
        <p:txBody>
          <a:bodyPr wrap="square">
            <a:spAutoFit/>
          </a:bodyPr>
          <a:lstStyle/>
          <a:p>
            <a:pPr marR="44450">
              <a:lnSpc>
                <a:spcPct val="115000"/>
              </a:lnSpc>
              <a:spcAft>
                <a:spcPts val="1800"/>
              </a:spcAft>
            </a:pPr>
            <a:r>
              <a:rPr lang="el-GR" sz="1400" dirty="0">
                <a:solidFill>
                  <a:srgbClr val="000000"/>
                </a:solidFill>
                <a:effectLst>
                  <a:outerShdw blurRad="38100" dist="38100" dir="2700000" algn="tl">
                    <a:srgbClr val="000000">
                      <a:alpha val="43137"/>
                    </a:srgbClr>
                  </a:outerShdw>
                </a:effectLst>
                <a:latin typeface="Arial Narrow" pitchFamily="34" charset="0"/>
                <a:ea typeface="Calibri"/>
                <a:cs typeface="Times New Roman"/>
              </a:rPr>
              <a:t>Το όραμα </a:t>
            </a:r>
            <a:r>
              <a:rPr lang="el-GR" sz="1400" dirty="0" smtClean="0">
                <a:solidFill>
                  <a:srgbClr val="000000"/>
                </a:solidFill>
                <a:effectLst>
                  <a:outerShdw blurRad="38100" dist="38100" dir="2700000" algn="tl">
                    <a:srgbClr val="000000">
                      <a:alpha val="43137"/>
                    </a:srgbClr>
                  </a:outerShdw>
                </a:effectLst>
                <a:latin typeface="Arial Narrow" pitchFamily="34" charset="0"/>
                <a:ea typeface="Calibri"/>
                <a:cs typeface="Times New Roman"/>
              </a:rPr>
              <a:t>κατευθύνεται </a:t>
            </a:r>
            <a:r>
              <a:rPr lang="el-GR" sz="1400" dirty="0">
                <a:solidFill>
                  <a:srgbClr val="000000"/>
                </a:solidFill>
                <a:effectLst>
                  <a:outerShdw blurRad="38100" dist="38100" dir="2700000" algn="tl">
                    <a:srgbClr val="000000">
                      <a:alpha val="43137"/>
                    </a:srgbClr>
                  </a:outerShdw>
                </a:effectLst>
                <a:latin typeface="Arial Narrow" pitchFamily="34" charset="0"/>
                <a:ea typeface="Calibri"/>
                <a:cs typeface="Times New Roman"/>
              </a:rPr>
              <a:t>από τη συλλογική αντίδραση των κοινωνικών ομάδων ενάντια στις λανθασμένες επιλογές του παρελθόντος και από την ελεύθερη έκφραση των επιθυμιών και προσδοκιών ατόμων και κοινωνικών ομάδων για βελτίωση της ποιότητας ζωής στις </a:t>
            </a:r>
            <a:r>
              <a:rPr lang="el-GR" sz="1400" dirty="0" smtClean="0">
                <a:solidFill>
                  <a:srgbClr val="000000"/>
                </a:solidFill>
                <a:effectLst>
                  <a:outerShdw blurRad="38100" dist="38100" dir="2700000" algn="tl">
                    <a:srgbClr val="000000">
                      <a:alpha val="43137"/>
                    </a:srgbClr>
                  </a:outerShdw>
                </a:effectLst>
                <a:latin typeface="Arial Narrow" pitchFamily="34" charset="0"/>
                <a:ea typeface="Calibri"/>
                <a:cs typeface="Times New Roman"/>
              </a:rPr>
              <a:t>πόλεις.</a:t>
            </a:r>
          </a:p>
          <a:p>
            <a:pPr marR="44450">
              <a:lnSpc>
                <a:spcPct val="115000"/>
              </a:lnSpc>
              <a:spcAft>
                <a:spcPts val="1800"/>
              </a:spcAft>
            </a:pPr>
            <a:r>
              <a:rPr lang="el-GR" sz="1400" dirty="0" smtClean="0">
                <a:solidFill>
                  <a:srgbClr val="000000"/>
                </a:solidFill>
                <a:effectLst>
                  <a:outerShdw blurRad="38100" dist="38100" dir="2700000" algn="tl">
                    <a:srgbClr val="000000">
                      <a:alpha val="43137"/>
                    </a:srgbClr>
                  </a:outerShdw>
                </a:effectLst>
                <a:latin typeface="Arial Narrow" pitchFamily="34" charset="0"/>
                <a:ea typeface="Calibri"/>
                <a:cs typeface="Times New Roman"/>
              </a:rPr>
              <a:t>Βασίζεται </a:t>
            </a:r>
            <a:r>
              <a:rPr lang="el-GR" sz="1400" dirty="0">
                <a:solidFill>
                  <a:srgbClr val="000000"/>
                </a:solidFill>
                <a:effectLst>
                  <a:outerShdw blurRad="38100" dist="38100" dir="2700000" algn="tl">
                    <a:srgbClr val="000000">
                      <a:alpha val="43137"/>
                    </a:srgbClr>
                  </a:outerShdw>
                </a:effectLst>
                <a:latin typeface="Arial Narrow" pitchFamily="34" charset="0"/>
                <a:ea typeface="Calibri"/>
                <a:cs typeface="Times New Roman"/>
              </a:rPr>
              <a:t>στην εφαρμογή νέων, βιώσιμων, πρακτικών και τεχνικών που σέβονται την ανθρώπινη κλίμακα και τους φυσικούς νόμους (βιοκλιματικός σχεδιασμός, οικολογική δόμηση)… </a:t>
            </a:r>
          </a:p>
          <a:p>
            <a:pPr marR="44450">
              <a:lnSpc>
                <a:spcPct val="115000"/>
              </a:lnSpc>
              <a:spcAft>
                <a:spcPts val="1800"/>
              </a:spcAft>
            </a:pPr>
            <a:endParaRPr lang="el-GR" sz="1400" b="1" dirty="0">
              <a:solidFill>
                <a:srgbClr val="000000"/>
              </a:solidFill>
              <a:latin typeface="Arial Narrow" pitchFamily="34" charset="0"/>
              <a:ea typeface="Calibri"/>
              <a:cs typeface="Times New Roman"/>
            </a:endParaRPr>
          </a:p>
        </p:txBody>
      </p:sp>
      <p:pic>
        <p:nvPicPr>
          <p:cNvPr id="5" name="Εικόνα 4"/>
          <p:cNvPicPr>
            <a:picLocks noChangeAspect="1"/>
          </p:cNvPicPr>
          <p:nvPr/>
        </p:nvPicPr>
        <p:blipFill>
          <a:blip r:embed="rId7" cstate="email">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tretch>
            <a:fillRect/>
          </a:stretch>
        </p:blipFill>
        <p:spPr>
          <a:xfrm>
            <a:off x="293686" y="4437112"/>
            <a:ext cx="2190082" cy="2204980"/>
          </a:xfrm>
          <a:prstGeom prst="rect">
            <a:avLst/>
          </a:prstGeom>
          <a:ln>
            <a:noFill/>
          </a:ln>
          <a:effectLst>
            <a:softEdge rad="112500"/>
          </a:effectLst>
        </p:spPr>
      </p:pic>
      <p:pic>
        <p:nvPicPr>
          <p:cNvPr id="6" name="Εικόνα 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516546" y="5301208"/>
            <a:ext cx="2541921" cy="1340884"/>
          </a:xfrm>
          <a:prstGeom prst="rect">
            <a:avLst/>
          </a:prstGeom>
          <a:ln>
            <a:noFill/>
          </a:ln>
          <a:effectLst>
            <a:softEdge rad="112500"/>
          </a:effectLst>
        </p:spPr>
      </p:pic>
      <p:sp>
        <p:nvSpPr>
          <p:cNvPr id="2" name="TextBox 1"/>
          <p:cNvSpPr txBox="1"/>
          <p:nvPr/>
        </p:nvSpPr>
        <p:spPr>
          <a:xfrm>
            <a:off x="288578" y="167608"/>
            <a:ext cx="3103735" cy="523220"/>
          </a:xfrm>
          <a:prstGeom prst="rect">
            <a:avLst/>
          </a:prstGeom>
          <a:noFill/>
        </p:spPr>
        <p:txBody>
          <a:bodyPr wrap="none" rtlCol="0">
            <a:spAutoFit/>
          </a:bodyPr>
          <a:lstStyle/>
          <a:p>
            <a:r>
              <a:rPr lang="el-GR" sz="2800" dirty="0" smtClean="0">
                <a:solidFill>
                  <a:srgbClr val="336600"/>
                </a:solidFill>
                <a:effectLst>
                  <a:outerShdw blurRad="38100" dist="38100" dir="2700000" algn="tl">
                    <a:srgbClr val="000000">
                      <a:alpha val="43137"/>
                    </a:srgbClr>
                  </a:outerShdw>
                </a:effectLst>
                <a:latin typeface="Arial Narrow" panose="020B0606020202030204" pitchFamily="34" charset="0"/>
              </a:rPr>
              <a:t>Προς Αειφόρες Πόλεις</a:t>
            </a:r>
            <a:endParaRPr lang="el-GR" sz="2800" dirty="0">
              <a:solidFill>
                <a:srgbClr val="336600"/>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1102058686"/>
      </p:ext>
    </p:extLst>
  </p:cSld>
  <p:clrMapOvr>
    <a:masterClrMapping/>
  </p:clrMapOvr>
  <p:transition spd="slow">
    <p:zoom dir="in"/>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TextBox 14"/>
          <p:cNvSpPr txBox="1">
            <a:spLocks noChangeArrowheads="1"/>
          </p:cNvSpPr>
          <p:nvPr/>
        </p:nvSpPr>
        <p:spPr bwMode="auto">
          <a:xfrm>
            <a:off x="294353" y="191399"/>
            <a:ext cx="8432187" cy="584775"/>
          </a:xfrm>
          <a:prstGeom prst="rect">
            <a:avLst/>
          </a:prstGeom>
          <a:noFill/>
          <a:ln w="9525">
            <a:noFill/>
            <a:miter lim="800000"/>
            <a:headEnd/>
            <a:tailEnd/>
          </a:ln>
        </p:spPr>
        <p:txBody>
          <a:bodyPr wrap="square">
            <a:spAutoFit/>
          </a:bodyPr>
          <a:lstStyle/>
          <a:p>
            <a:pPr fontAlgn="base">
              <a:spcBef>
                <a:spcPct val="0"/>
              </a:spcBef>
              <a:spcAft>
                <a:spcPct val="0"/>
              </a:spcAft>
            </a:pPr>
            <a:r>
              <a:rPr lang="el-GR" sz="3200" b="1" dirty="0" smtClean="0">
                <a:ln w="19050">
                  <a:solidFill>
                    <a:srgbClr val="000000">
                      <a:tint val="1000"/>
                    </a:srgbClr>
                  </a:solidFill>
                  <a:prstDash val="solid"/>
                </a:ln>
                <a:solidFill>
                  <a:srgbClr val="C00000"/>
                </a:solidFill>
                <a:effectLst>
                  <a:outerShdw blurRad="50000" dist="50800" dir="7500000" algn="tl">
                    <a:srgbClr val="000000">
                      <a:shade val="5000"/>
                      <a:alpha val="35000"/>
                    </a:srgbClr>
                  </a:outerShdw>
                </a:effectLst>
                <a:latin typeface="Arial Narrow" pitchFamily="34" charset="0"/>
                <a:cs typeface="Arial" charset="0"/>
              </a:rPr>
              <a:t>Πιστοποιητικό  Ενεργειακής  Απόδοσης  Κτιρίων  </a:t>
            </a:r>
            <a:endParaRPr lang="el-GR" sz="3200" b="1" dirty="0">
              <a:ln w="19050">
                <a:solidFill>
                  <a:srgbClr val="000000">
                    <a:tint val="1000"/>
                  </a:srgbClr>
                </a:solidFill>
                <a:prstDash val="solid"/>
              </a:ln>
              <a:solidFill>
                <a:srgbClr val="C00000"/>
              </a:solidFill>
              <a:effectLst>
                <a:outerShdw blurRad="50000" dist="50800" dir="7500000" algn="tl">
                  <a:srgbClr val="000000">
                    <a:shade val="5000"/>
                    <a:alpha val="35000"/>
                  </a:srgbClr>
                </a:outerShdw>
              </a:effectLst>
              <a:latin typeface="Arial Narrow" pitchFamily="34" charset="0"/>
              <a:cs typeface="Arial" charset="0"/>
            </a:endParaRPr>
          </a:p>
        </p:txBody>
      </p:sp>
      <p:pic>
        <p:nvPicPr>
          <p:cNvPr id="174082"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rcRect/>
          <a:stretch>
            <a:fillRect/>
          </a:stretch>
        </p:blipFill>
        <p:spPr bwMode="auto">
          <a:xfrm>
            <a:off x="294353" y="710222"/>
            <a:ext cx="4510446" cy="5965006"/>
          </a:xfrm>
          <a:prstGeom prst="rect">
            <a:avLst/>
          </a:prstGeom>
          <a:ln>
            <a:noFill/>
          </a:ln>
          <a:effectLst>
            <a:softEdge rad="112500"/>
          </a:effectLst>
        </p:spPr>
      </p:pic>
      <p:pic>
        <p:nvPicPr>
          <p:cNvPr id="4098" name="Picture 2"/>
          <p:cNvPicPr>
            <a:picLocks noChangeAspect="1" noChangeArrowheads="1"/>
          </p:cNvPicPr>
          <p:nvPr/>
        </p:nvPicPr>
        <p:blipFill>
          <a:blip r:embed="rId5" cstate="email">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a:ext>
            </a:extLst>
          </a:blip>
          <a:srcRect/>
          <a:stretch>
            <a:fillRect/>
          </a:stretch>
        </p:blipFill>
        <p:spPr bwMode="auto">
          <a:xfrm>
            <a:off x="5148064" y="1628800"/>
            <a:ext cx="3569654" cy="50464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3363929"/>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p:cNvPicPr>
            <a:picLocks noChangeAspect="1"/>
          </p:cNvPicPr>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211113" y="3933056"/>
            <a:ext cx="3485762" cy="2322389"/>
          </a:xfrm>
          <a:prstGeom prst="rect">
            <a:avLst/>
          </a:prstGeom>
          <a:ln>
            <a:noFill/>
          </a:ln>
          <a:effectLst>
            <a:softEdge rad="112500"/>
          </a:effectLst>
        </p:spPr>
      </p:pic>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7777" y="47625"/>
            <a:ext cx="8572500" cy="681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3707904" y="2636912"/>
            <a:ext cx="4572000" cy="3754874"/>
          </a:xfrm>
          <a:prstGeom prst="rect">
            <a:avLst/>
          </a:prstGeom>
        </p:spPr>
        <p:txBody>
          <a:bodyPr>
            <a:spAutoFit/>
          </a:bodyPr>
          <a:lstStyle/>
          <a:p>
            <a:r>
              <a:rPr lang="el-GR" sz="1600" dirty="0">
                <a:solidFill>
                  <a:srgbClr val="000000"/>
                </a:solidFill>
                <a:latin typeface="Arial Narrow" panose="020B0606020202030204" pitchFamily="34" charset="0"/>
              </a:rPr>
              <a:t>Οι ηγέτες της Ευρωπαϊκής Ένωσης συμφώνησαν σε τρείς ενεργειακούς στόχους έως το 2030: </a:t>
            </a:r>
            <a:endParaRPr lang="el-GR" sz="1600" dirty="0" smtClean="0">
              <a:solidFill>
                <a:srgbClr val="000000"/>
              </a:solidFill>
              <a:latin typeface="Arial Narrow" panose="020B0606020202030204" pitchFamily="34" charset="0"/>
            </a:endParaRPr>
          </a:p>
          <a:p>
            <a:endParaRPr lang="el-GR" sz="1600" dirty="0" smtClean="0">
              <a:solidFill>
                <a:srgbClr val="000000"/>
              </a:solidFill>
              <a:latin typeface="Arial Narrow" panose="020B0606020202030204" pitchFamily="34" charset="0"/>
            </a:endParaRPr>
          </a:p>
          <a:p>
            <a:r>
              <a:rPr lang="el-GR" sz="1400" b="1" dirty="0">
                <a:solidFill>
                  <a:srgbClr val="C00000"/>
                </a:solidFill>
                <a:effectLst>
                  <a:outerShdw blurRad="38100" dist="38100" dir="2700000" algn="tl">
                    <a:srgbClr val="000000">
                      <a:alpha val="43137"/>
                    </a:srgbClr>
                  </a:outerShdw>
                </a:effectLst>
              </a:rPr>
              <a:t>40% μείωση των εκπομπών αερίων του θερμοκηπίου </a:t>
            </a:r>
            <a:r>
              <a:rPr lang="el-GR" sz="1600" dirty="0">
                <a:solidFill>
                  <a:srgbClr val="000000"/>
                </a:solidFill>
                <a:latin typeface="Arial Narrow" panose="020B0606020202030204" pitchFamily="34" charset="0"/>
              </a:rPr>
              <a:t>σε σχέση με τα επίπεδα του 1990 (δεσμευτικός για κάθε κράτος μέλος ξεχωριστά και για την Ένωση συνολικά) </a:t>
            </a:r>
            <a:endParaRPr lang="el-GR" sz="1600" dirty="0" smtClean="0">
              <a:solidFill>
                <a:srgbClr val="000000"/>
              </a:solidFill>
              <a:latin typeface="Arial Narrow" panose="020B0606020202030204" pitchFamily="34" charset="0"/>
            </a:endParaRPr>
          </a:p>
          <a:p>
            <a:endParaRPr lang="el-GR" sz="1600" dirty="0">
              <a:solidFill>
                <a:srgbClr val="000000"/>
              </a:solidFill>
              <a:latin typeface="Arial Narrow" panose="020B0606020202030204" pitchFamily="34" charset="0"/>
            </a:endParaRPr>
          </a:p>
          <a:p>
            <a:r>
              <a:rPr lang="el-GR" sz="1400" b="1" dirty="0">
                <a:solidFill>
                  <a:srgbClr val="C00000"/>
                </a:solidFill>
                <a:effectLst>
                  <a:outerShdw blurRad="38100" dist="38100" dir="2700000" algn="tl">
                    <a:srgbClr val="000000">
                      <a:alpha val="43137"/>
                    </a:srgbClr>
                  </a:outerShdw>
                </a:effectLst>
              </a:rPr>
              <a:t>27% της χρήσης ΑΠΕ </a:t>
            </a:r>
            <a:r>
              <a:rPr lang="el-GR" sz="1600" dirty="0">
                <a:solidFill>
                  <a:srgbClr val="000000"/>
                </a:solidFill>
                <a:latin typeface="Arial Narrow" panose="020B0606020202030204" pitchFamily="34" charset="0"/>
              </a:rPr>
              <a:t>στο επί του συνόλου της ενεργειακής κατανάλωσης (δεσμευτικός σε ευρωπαϊκό επίπεδο, αλλά όχι για κάθε κράτος μέλος ξεχωριστά) </a:t>
            </a:r>
            <a:endParaRPr lang="el-GR" sz="1600" dirty="0" smtClean="0">
              <a:solidFill>
                <a:srgbClr val="000000"/>
              </a:solidFill>
              <a:latin typeface="Arial Narrow" panose="020B0606020202030204" pitchFamily="34" charset="0"/>
            </a:endParaRPr>
          </a:p>
          <a:p>
            <a:endParaRPr lang="el-GR" sz="1600" dirty="0">
              <a:solidFill>
                <a:srgbClr val="000000"/>
              </a:solidFill>
              <a:latin typeface="Arial Narrow" panose="020B0606020202030204" pitchFamily="34" charset="0"/>
            </a:endParaRPr>
          </a:p>
          <a:p>
            <a:r>
              <a:rPr lang="el-GR" sz="1400" b="1" dirty="0">
                <a:solidFill>
                  <a:srgbClr val="C00000"/>
                </a:solidFill>
                <a:effectLst>
                  <a:outerShdw blurRad="38100" dist="38100" dir="2700000" algn="tl">
                    <a:srgbClr val="000000">
                      <a:alpha val="43137"/>
                    </a:srgbClr>
                  </a:outerShdw>
                </a:effectLst>
              </a:rPr>
              <a:t>27% μείωση της κατανάλωσης ενέργειας </a:t>
            </a:r>
            <a:r>
              <a:rPr lang="el-GR" sz="1600" dirty="0">
                <a:solidFill>
                  <a:srgbClr val="000000"/>
                </a:solidFill>
                <a:latin typeface="Arial Narrow" panose="020B0606020202030204" pitchFamily="34" charset="0"/>
              </a:rPr>
              <a:t>σε σχέση με τα επίπεδα του 1990 (μη δεσμευτικός σε ευρωπαϊκό και εθνικό επίπεδο) </a:t>
            </a:r>
          </a:p>
        </p:txBody>
      </p:sp>
      <p:sp>
        <p:nvSpPr>
          <p:cNvPr id="3" name="Ορθογώνιο 2"/>
          <p:cNvSpPr/>
          <p:nvPr/>
        </p:nvSpPr>
        <p:spPr>
          <a:xfrm>
            <a:off x="3707904" y="620687"/>
            <a:ext cx="5152373" cy="523220"/>
          </a:xfrm>
          <a:prstGeom prst="rect">
            <a:avLst/>
          </a:prstGeom>
        </p:spPr>
        <p:txBody>
          <a:bodyPr wrap="none">
            <a:spAutoFit/>
          </a:bodyPr>
          <a:lstStyle/>
          <a:p>
            <a:r>
              <a:rPr lang="el-GR" sz="2800" b="1" dirty="0" smtClean="0">
                <a:solidFill>
                  <a:srgbClr val="000000"/>
                </a:solidFill>
                <a:latin typeface="Arial Narrow" panose="020B0606020202030204" pitchFamily="34" charset="0"/>
              </a:rPr>
              <a:t>Νέοι στόχοι </a:t>
            </a:r>
            <a:r>
              <a:rPr lang="el-GR" sz="2800" b="1" dirty="0">
                <a:solidFill>
                  <a:srgbClr val="000000"/>
                </a:solidFill>
                <a:latin typeface="Arial Narrow" panose="020B0606020202030204" pitchFamily="34" charset="0"/>
              </a:rPr>
              <a:t>ενεργειακής απόδοσης</a:t>
            </a:r>
          </a:p>
        </p:txBody>
      </p:sp>
      <p:pic>
        <p:nvPicPr>
          <p:cNvPr id="5" name="Εικόνα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5576" y="620687"/>
            <a:ext cx="2733675" cy="1676400"/>
          </a:xfrm>
          <a:prstGeom prst="rect">
            <a:avLst/>
          </a:prstGeom>
        </p:spPr>
      </p:pic>
      <p:sp>
        <p:nvSpPr>
          <p:cNvPr id="4" name="TextBox 3"/>
          <p:cNvSpPr txBox="1"/>
          <p:nvPr/>
        </p:nvSpPr>
        <p:spPr>
          <a:xfrm>
            <a:off x="4067944" y="1628800"/>
            <a:ext cx="3257495" cy="954107"/>
          </a:xfrm>
          <a:prstGeom prst="rect">
            <a:avLst/>
          </a:prstGeom>
          <a:noFill/>
        </p:spPr>
        <p:txBody>
          <a:bodyPr wrap="none" rtlCol="0">
            <a:spAutoFit/>
          </a:bodyPr>
          <a:lstStyle/>
          <a:p>
            <a:r>
              <a:rPr lang="el-GR" sz="2800" b="1" dirty="0" smtClean="0">
                <a:solidFill>
                  <a:srgbClr val="C00000"/>
                </a:solidFill>
                <a:effectLst>
                  <a:outerShdw blurRad="38100" dist="38100" dir="2700000" algn="tl">
                    <a:srgbClr val="000000">
                      <a:alpha val="43137"/>
                    </a:srgbClr>
                  </a:outerShdw>
                </a:effectLst>
              </a:rPr>
              <a:t>Από το </a:t>
            </a:r>
            <a:r>
              <a:rPr lang="en-US" sz="2800" b="1" dirty="0" smtClean="0">
                <a:solidFill>
                  <a:srgbClr val="C00000"/>
                </a:solidFill>
                <a:effectLst>
                  <a:outerShdw blurRad="38100" dist="38100" dir="2700000" algn="tl">
                    <a:srgbClr val="000000">
                      <a:alpha val="43137"/>
                    </a:srgbClr>
                  </a:outerShdw>
                </a:effectLst>
              </a:rPr>
              <a:t> 20 </a:t>
            </a:r>
            <a:r>
              <a:rPr lang="el-GR" sz="2800" b="1" dirty="0" smtClean="0">
                <a:solidFill>
                  <a:srgbClr val="C00000"/>
                </a:solidFill>
                <a:effectLst>
                  <a:outerShdw blurRad="38100" dist="38100" dir="2700000" algn="tl">
                    <a:srgbClr val="000000">
                      <a:alpha val="43137"/>
                    </a:srgbClr>
                  </a:outerShdw>
                </a:effectLst>
              </a:rPr>
              <a:t> </a:t>
            </a:r>
            <a:r>
              <a:rPr lang="en-US" sz="2800" b="1" dirty="0" smtClean="0">
                <a:solidFill>
                  <a:srgbClr val="C00000"/>
                </a:solidFill>
                <a:effectLst>
                  <a:outerShdw blurRad="38100" dist="38100" dir="2700000" algn="tl">
                    <a:srgbClr val="000000">
                      <a:alpha val="43137"/>
                    </a:srgbClr>
                  </a:outerShdw>
                </a:effectLst>
              </a:rPr>
              <a:t>20 </a:t>
            </a:r>
            <a:r>
              <a:rPr lang="el-GR" sz="2800" b="1" dirty="0" smtClean="0">
                <a:solidFill>
                  <a:srgbClr val="C00000"/>
                </a:solidFill>
                <a:effectLst>
                  <a:outerShdw blurRad="38100" dist="38100" dir="2700000" algn="tl">
                    <a:srgbClr val="000000">
                      <a:alpha val="43137"/>
                    </a:srgbClr>
                  </a:outerShdw>
                </a:effectLst>
              </a:rPr>
              <a:t> </a:t>
            </a:r>
            <a:r>
              <a:rPr lang="en-US" sz="2800" b="1" dirty="0" smtClean="0">
                <a:solidFill>
                  <a:srgbClr val="C00000"/>
                </a:solidFill>
                <a:effectLst>
                  <a:outerShdw blurRad="38100" dist="38100" dir="2700000" algn="tl">
                    <a:srgbClr val="000000">
                      <a:alpha val="43137"/>
                    </a:srgbClr>
                  </a:outerShdw>
                </a:effectLst>
              </a:rPr>
              <a:t>20</a:t>
            </a:r>
            <a:endParaRPr lang="el-GR" sz="2800" b="1" dirty="0" smtClean="0">
              <a:solidFill>
                <a:srgbClr val="C00000"/>
              </a:solidFill>
              <a:effectLst>
                <a:outerShdw blurRad="38100" dist="38100" dir="2700000" algn="tl">
                  <a:srgbClr val="000000">
                    <a:alpha val="43137"/>
                  </a:srgbClr>
                </a:outerShdw>
              </a:effectLst>
            </a:endParaRPr>
          </a:p>
          <a:p>
            <a:r>
              <a:rPr lang="el-GR" sz="2800" b="1" dirty="0" smtClean="0">
                <a:solidFill>
                  <a:srgbClr val="C00000"/>
                </a:solidFill>
                <a:effectLst>
                  <a:outerShdw blurRad="38100" dist="38100" dir="2700000" algn="tl">
                    <a:srgbClr val="000000">
                      <a:alpha val="43137"/>
                    </a:srgbClr>
                  </a:outerShdw>
                </a:effectLst>
              </a:rPr>
              <a:t>Στο         40  27  </a:t>
            </a:r>
            <a:r>
              <a:rPr lang="el-GR" sz="2800" b="1" dirty="0" err="1" smtClean="0">
                <a:solidFill>
                  <a:srgbClr val="C00000"/>
                </a:solidFill>
                <a:effectLst>
                  <a:outerShdw blurRad="38100" dist="38100" dir="2700000" algn="tl">
                    <a:srgbClr val="000000">
                      <a:alpha val="43137"/>
                    </a:srgbClr>
                  </a:outerShdw>
                </a:effectLst>
              </a:rPr>
              <a:t>27</a:t>
            </a:r>
            <a:endParaRPr lang="el-GR" sz="28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9067707"/>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p:cNvSpPr>
          <p:nvPr/>
        </p:nvSpPr>
        <p:spPr bwMode="auto">
          <a:xfrm>
            <a:off x="179388" y="1557338"/>
            <a:ext cx="2620962"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91440"/>
          <a:lstStyle/>
          <a:p>
            <a:pPr algn="ctr" eaLnBrk="0" fontAlgn="base" hangingPunct="0">
              <a:lnSpc>
                <a:spcPct val="80000"/>
              </a:lnSpc>
              <a:spcBef>
                <a:spcPts val="575"/>
              </a:spcBef>
              <a:spcAft>
                <a:spcPct val="0"/>
              </a:spcAft>
              <a:buClr>
                <a:srgbClr val="F0AD00"/>
              </a:buClr>
              <a:buSzPct val="80000"/>
              <a:buFont typeface="Wingdings 2" pitchFamily="18" charset="2"/>
              <a:buNone/>
            </a:pPr>
            <a:endParaRPr lang="el-GR" sz="1900" b="1" smtClean="0">
              <a:solidFill>
                <a:srgbClr val="951A05"/>
              </a:solidFill>
              <a:effectLst>
                <a:outerShdw blurRad="38100" dist="38100" dir="2700000" algn="tl">
                  <a:srgbClr val="000000"/>
                </a:outerShdw>
              </a:effectLst>
              <a:latin typeface="Arial Narrow" pitchFamily="34" charset="0"/>
              <a:cs typeface="Arial" pitchFamily="34" charset="0"/>
            </a:endParaRPr>
          </a:p>
        </p:txBody>
      </p:sp>
      <p:sp>
        <p:nvSpPr>
          <p:cNvPr id="265305" name="Rectangle 89"/>
          <p:cNvSpPr>
            <a:spLocks/>
          </p:cNvSpPr>
          <p:nvPr/>
        </p:nvSpPr>
        <p:spPr bwMode="auto">
          <a:xfrm>
            <a:off x="3132138" y="1774825"/>
            <a:ext cx="5554662"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91440"/>
          <a:lstStyle/>
          <a:p>
            <a:pPr marL="438150" indent="-319088" eaLnBrk="0" fontAlgn="ctr" hangingPunct="0">
              <a:spcBef>
                <a:spcPct val="0"/>
              </a:spcBef>
              <a:spcAft>
                <a:spcPct val="0"/>
              </a:spcAft>
              <a:buFontTx/>
              <a:buChar char="•"/>
            </a:pPr>
            <a:endParaRPr lang="el-GR" sz="1400" smtClean="0">
              <a:solidFill>
                <a:prstClr val="black"/>
              </a:solidFill>
              <a:latin typeface="Corbel" pitchFamily="34" charset="0"/>
              <a:cs typeface="Arial" pitchFamily="34" charset="0"/>
            </a:endParaRPr>
          </a:p>
        </p:txBody>
      </p:sp>
      <p:pic>
        <p:nvPicPr>
          <p:cNvPr id="8" name="Picture 7" descr="domestic_epc1"/>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33000"/>
                    </a14:imgEffect>
                  </a14:imgLayer>
                </a14:imgProps>
              </a:ext>
            </a:extLst>
          </a:blip>
          <a:srcRect/>
          <a:stretch>
            <a:fillRect/>
          </a:stretch>
        </p:blipFill>
        <p:spPr bwMode="auto">
          <a:xfrm>
            <a:off x="107505" y="2204864"/>
            <a:ext cx="3236824" cy="30431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Εικόνα 4"/>
          <p:cNvPicPr>
            <a:picLocks noChangeAspect="1"/>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18024" y="112646"/>
            <a:ext cx="9144000" cy="2001718"/>
          </a:xfrm>
          <a:prstGeom prst="rect">
            <a:avLst/>
          </a:prstGeom>
        </p:spPr>
      </p:pic>
      <p:pic>
        <p:nvPicPr>
          <p:cNvPr id="9" name="Εικόνα 8"/>
          <p:cNvPicPr>
            <a:picLocks noChangeAspect="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a:ext>
            </a:extLst>
          </a:blip>
          <a:stretch>
            <a:fillRect/>
          </a:stretch>
        </p:blipFill>
        <p:spPr>
          <a:xfrm>
            <a:off x="4375255" y="2142100"/>
            <a:ext cx="4619625" cy="3190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Ορθογώνιο 1"/>
          <p:cNvSpPr/>
          <p:nvPr/>
        </p:nvSpPr>
        <p:spPr>
          <a:xfrm>
            <a:off x="126784" y="5251138"/>
            <a:ext cx="8868096" cy="1384995"/>
          </a:xfrm>
          <a:prstGeom prst="rect">
            <a:avLst/>
          </a:prstGeom>
        </p:spPr>
        <p:txBody>
          <a:bodyPr wrap="square">
            <a:spAutoFit/>
          </a:bodyPr>
          <a:lstStyle/>
          <a:p>
            <a:r>
              <a:rPr lang="el-GR" sz="1400" dirty="0">
                <a:solidFill>
                  <a:srgbClr val="000000"/>
                </a:solidFill>
                <a:latin typeface="Arial Narrow" panose="020B0606020202030204" pitchFamily="34" charset="0"/>
              </a:rPr>
              <a:t>Όσον αφορά στην ενεργειακή αποδοτικότητα, ο γενικός στόχος που τέθηκε στο 1ο Εθνικό Σχέδιο Δράσης Ενεργειακής Απόδοσης (Σ∆ΕΑ), που αντιστοιχεί στο 9% μέχρι το 2016, είναι </a:t>
            </a:r>
            <a:r>
              <a:rPr lang="el-GR" sz="1400" b="1" dirty="0">
                <a:solidFill>
                  <a:srgbClr val="000000"/>
                </a:solidFill>
                <a:latin typeface="Arial Narrow" panose="020B0606020202030204" pitchFamily="34" charset="0"/>
              </a:rPr>
              <a:t>18,6 </a:t>
            </a:r>
            <a:r>
              <a:rPr lang="el-GR" sz="1400" b="1" dirty="0" err="1">
                <a:solidFill>
                  <a:srgbClr val="000000"/>
                </a:solidFill>
                <a:latin typeface="Arial Narrow" panose="020B0606020202030204" pitchFamily="34" charset="0"/>
              </a:rPr>
              <a:t>TWh</a:t>
            </a:r>
            <a:r>
              <a:rPr lang="el-GR" sz="1400" dirty="0">
                <a:solidFill>
                  <a:srgbClr val="000000"/>
                </a:solidFill>
                <a:latin typeface="Arial Narrow" panose="020B0606020202030204" pitchFamily="34" charset="0"/>
              </a:rPr>
              <a:t>, µε την ανάλυση κατά τομέα να έχει ως εξής: </a:t>
            </a:r>
            <a:endParaRPr lang="el-GR" sz="1400" dirty="0" smtClean="0">
              <a:solidFill>
                <a:srgbClr val="000000"/>
              </a:solidFill>
              <a:latin typeface="Arial Narrow" panose="020B0606020202030204" pitchFamily="34" charset="0"/>
            </a:endParaRPr>
          </a:p>
          <a:p>
            <a:r>
              <a:rPr lang="el-GR" sz="1400" dirty="0" smtClean="0">
                <a:solidFill>
                  <a:srgbClr val="000000"/>
                </a:solidFill>
                <a:latin typeface="Arial Narrow" panose="020B0606020202030204" pitchFamily="34" charset="0"/>
              </a:rPr>
              <a:t>• </a:t>
            </a:r>
            <a:r>
              <a:rPr lang="el-GR" sz="1400" b="1" dirty="0">
                <a:solidFill>
                  <a:srgbClr val="000000"/>
                </a:solidFill>
                <a:latin typeface="Arial Narrow" panose="020B0606020202030204" pitchFamily="34" charset="0"/>
              </a:rPr>
              <a:t>οικιακός 5,5 </a:t>
            </a:r>
            <a:r>
              <a:rPr lang="el-GR" sz="1400" b="1" dirty="0" err="1">
                <a:solidFill>
                  <a:srgbClr val="000000"/>
                </a:solidFill>
                <a:latin typeface="Arial Narrow" panose="020B0606020202030204" pitchFamily="34" charset="0"/>
              </a:rPr>
              <a:t>TWh</a:t>
            </a:r>
            <a:r>
              <a:rPr lang="el-GR" sz="1400" b="1" dirty="0">
                <a:solidFill>
                  <a:srgbClr val="000000"/>
                </a:solidFill>
                <a:latin typeface="Arial Narrow" panose="020B0606020202030204" pitchFamily="34" charset="0"/>
              </a:rPr>
              <a:t>, </a:t>
            </a:r>
            <a:endParaRPr lang="el-GR" sz="1400" b="1" dirty="0" smtClean="0">
              <a:solidFill>
                <a:srgbClr val="000000"/>
              </a:solidFill>
              <a:latin typeface="Arial Narrow" panose="020B0606020202030204" pitchFamily="34" charset="0"/>
            </a:endParaRPr>
          </a:p>
          <a:p>
            <a:r>
              <a:rPr lang="el-GR" sz="1400" b="1" dirty="0" smtClean="0">
                <a:solidFill>
                  <a:srgbClr val="000000"/>
                </a:solidFill>
                <a:latin typeface="Arial Narrow" panose="020B0606020202030204" pitchFamily="34" charset="0"/>
              </a:rPr>
              <a:t>• </a:t>
            </a:r>
            <a:r>
              <a:rPr lang="el-GR" sz="1400" b="1" dirty="0">
                <a:solidFill>
                  <a:srgbClr val="000000"/>
                </a:solidFill>
                <a:latin typeface="Arial Narrow" panose="020B0606020202030204" pitchFamily="34" charset="0"/>
              </a:rPr>
              <a:t>τριτογενής 5,7 </a:t>
            </a:r>
            <a:r>
              <a:rPr lang="el-GR" sz="1400" b="1" dirty="0" err="1">
                <a:solidFill>
                  <a:srgbClr val="000000"/>
                </a:solidFill>
                <a:latin typeface="Arial Narrow" panose="020B0606020202030204" pitchFamily="34" charset="0"/>
              </a:rPr>
              <a:t>TWh</a:t>
            </a:r>
            <a:r>
              <a:rPr lang="el-GR" sz="1400" b="1" dirty="0">
                <a:solidFill>
                  <a:srgbClr val="000000"/>
                </a:solidFill>
                <a:latin typeface="Arial Narrow" panose="020B0606020202030204" pitchFamily="34" charset="0"/>
              </a:rPr>
              <a:t>, </a:t>
            </a:r>
            <a:endParaRPr lang="el-GR" sz="1400" b="1" dirty="0" smtClean="0">
              <a:solidFill>
                <a:srgbClr val="000000"/>
              </a:solidFill>
              <a:latin typeface="Arial Narrow" panose="020B0606020202030204" pitchFamily="34" charset="0"/>
            </a:endParaRPr>
          </a:p>
          <a:p>
            <a:r>
              <a:rPr lang="el-GR" sz="1400" b="1" dirty="0" smtClean="0">
                <a:solidFill>
                  <a:srgbClr val="000000"/>
                </a:solidFill>
                <a:latin typeface="Arial Narrow" panose="020B0606020202030204" pitchFamily="34" charset="0"/>
              </a:rPr>
              <a:t>• </a:t>
            </a:r>
            <a:r>
              <a:rPr lang="el-GR" sz="1400" b="1" dirty="0">
                <a:solidFill>
                  <a:srgbClr val="000000"/>
                </a:solidFill>
                <a:latin typeface="Arial Narrow" panose="020B0606020202030204" pitchFamily="34" charset="0"/>
              </a:rPr>
              <a:t>βιομηχανικός 0,7 </a:t>
            </a:r>
            <a:r>
              <a:rPr lang="el-GR" sz="1400" b="1" dirty="0" err="1">
                <a:solidFill>
                  <a:srgbClr val="000000"/>
                </a:solidFill>
                <a:latin typeface="Arial Narrow" panose="020B0606020202030204" pitchFamily="34" charset="0"/>
              </a:rPr>
              <a:t>TWh</a:t>
            </a:r>
            <a:r>
              <a:rPr lang="el-GR" sz="1400" b="1" dirty="0">
                <a:solidFill>
                  <a:srgbClr val="000000"/>
                </a:solidFill>
                <a:latin typeface="Arial Narrow" panose="020B0606020202030204" pitchFamily="34" charset="0"/>
              </a:rPr>
              <a:t> και </a:t>
            </a:r>
            <a:endParaRPr lang="el-GR" sz="1400" b="1" dirty="0" smtClean="0">
              <a:solidFill>
                <a:srgbClr val="000000"/>
              </a:solidFill>
              <a:latin typeface="Arial Narrow" panose="020B0606020202030204" pitchFamily="34" charset="0"/>
            </a:endParaRPr>
          </a:p>
          <a:p>
            <a:r>
              <a:rPr lang="el-GR" sz="1400" b="1" dirty="0" smtClean="0">
                <a:solidFill>
                  <a:srgbClr val="000000"/>
                </a:solidFill>
                <a:latin typeface="Arial Narrow" panose="020B0606020202030204" pitchFamily="34" charset="0"/>
              </a:rPr>
              <a:t>• </a:t>
            </a:r>
            <a:r>
              <a:rPr lang="el-GR" sz="1400" b="1" dirty="0">
                <a:solidFill>
                  <a:srgbClr val="000000"/>
                </a:solidFill>
                <a:latin typeface="Arial Narrow" panose="020B0606020202030204" pitchFamily="34" charset="0"/>
              </a:rPr>
              <a:t>μεταφορές 6,7 </a:t>
            </a:r>
            <a:r>
              <a:rPr lang="el-GR" sz="1400" b="1" dirty="0" err="1">
                <a:solidFill>
                  <a:srgbClr val="000000"/>
                </a:solidFill>
                <a:latin typeface="Arial Narrow" panose="020B0606020202030204" pitchFamily="34" charset="0"/>
              </a:rPr>
              <a:t>TWh</a:t>
            </a:r>
            <a:r>
              <a:rPr lang="el-GR" sz="1400" b="1" dirty="0">
                <a:solidFill>
                  <a:srgbClr val="000000"/>
                </a:solidFill>
                <a:latin typeface="Arial Narrow" panose="020B0606020202030204" pitchFamily="34" charset="0"/>
              </a:rPr>
              <a:t>. </a:t>
            </a:r>
          </a:p>
        </p:txBody>
      </p:sp>
    </p:spTree>
    <p:extLst>
      <p:ext uri="{BB962C8B-B14F-4D97-AF65-F5344CB8AC3E}">
        <p14:creationId xmlns:p14="http://schemas.microsoft.com/office/powerpoint/2010/main" val="369114888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lvl="0" eaLnBrk="1" fontAlgn="auto" hangingPunct="1">
              <a:spcBef>
                <a:spcPts val="0"/>
              </a:spcBef>
              <a:spcAft>
                <a:spcPts val="0"/>
              </a:spcAft>
            </a:pPr>
            <a:r>
              <a:rPr lang="el-GR" sz="3200" b="1" kern="1200" dirty="0">
                <a:solidFill>
                  <a:srgbClr val="000000"/>
                </a:solidFill>
                <a:latin typeface="Arial Narrow" panose="020B0606020202030204" pitchFamily="34" charset="0"/>
                <a:ea typeface="+mn-ea"/>
                <a:cs typeface="+mn-cs"/>
              </a:rPr>
              <a:t>Νέοι στόχοι ενεργειακής απόδοσης</a:t>
            </a:r>
            <a:br>
              <a:rPr lang="el-GR" sz="3200" b="1" kern="1200" dirty="0">
                <a:solidFill>
                  <a:srgbClr val="000000"/>
                </a:solidFill>
                <a:latin typeface="Arial Narrow" panose="020B0606020202030204" pitchFamily="34" charset="0"/>
                <a:ea typeface="+mn-ea"/>
                <a:cs typeface="+mn-cs"/>
              </a:rPr>
            </a:br>
            <a:endParaRPr lang="el-GR" sz="4800" dirty="0"/>
          </a:p>
        </p:txBody>
      </p:sp>
      <p:sp>
        <p:nvSpPr>
          <p:cNvPr id="4" name="Θέση αριθμού διαφάνειας 3"/>
          <p:cNvSpPr>
            <a:spLocks noGrp="1"/>
          </p:cNvSpPr>
          <p:nvPr>
            <p:ph type="sldNum" sz="quarter" idx="12"/>
          </p:nvPr>
        </p:nvSpPr>
        <p:spPr/>
        <p:txBody>
          <a:bodyPr/>
          <a:lstStyle/>
          <a:p>
            <a:pPr>
              <a:defRPr/>
            </a:pPr>
            <a:fld id="{2E8AB3E7-9772-4885-A8D6-54D16D10DFD3}" type="slidenum">
              <a:rPr lang="el-GR" smtClean="0">
                <a:solidFill>
                  <a:srgbClr val="000000"/>
                </a:solidFill>
              </a:rPr>
              <a:pPr>
                <a:defRPr/>
              </a:pPr>
              <a:t>43</a:t>
            </a:fld>
            <a:endParaRPr lang="el-GR">
              <a:solidFill>
                <a:srgbClr val="000000"/>
              </a:solidFill>
            </a:endParaRPr>
          </a:p>
        </p:txBody>
      </p:sp>
      <p:sp>
        <p:nvSpPr>
          <p:cNvPr id="5" name="Ορθογώνιο 4"/>
          <p:cNvSpPr/>
          <p:nvPr/>
        </p:nvSpPr>
        <p:spPr>
          <a:xfrm>
            <a:off x="467544" y="1268760"/>
            <a:ext cx="8208912" cy="4801314"/>
          </a:xfrm>
          <a:prstGeom prst="rect">
            <a:avLst/>
          </a:prstGeom>
        </p:spPr>
        <p:txBody>
          <a:bodyPr wrap="square">
            <a:spAutoFit/>
          </a:bodyPr>
          <a:lstStyle/>
          <a:p>
            <a:r>
              <a:rPr lang="el-GR" b="1" dirty="0">
                <a:solidFill>
                  <a:srgbClr val="000000"/>
                </a:solidFill>
                <a:latin typeface="Arial Narrow" panose="020B0606020202030204" pitchFamily="34" charset="0"/>
              </a:rPr>
              <a:t>Κατά το </a:t>
            </a:r>
            <a:r>
              <a:rPr lang="el-GR" b="1" dirty="0" smtClean="0">
                <a:solidFill>
                  <a:srgbClr val="000000"/>
                </a:solidFill>
                <a:latin typeface="Arial Narrow" panose="020B0606020202030204" pitchFamily="34" charset="0"/>
              </a:rPr>
              <a:t>2</a:t>
            </a:r>
            <a:r>
              <a:rPr lang="el-GR" b="1" baseline="30000" dirty="0" smtClean="0">
                <a:solidFill>
                  <a:srgbClr val="000000"/>
                </a:solidFill>
                <a:latin typeface="Arial Narrow" panose="020B0606020202030204" pitchFamily="34" charset="0"/>
              </a:rPr>
              <a:t>ο</a:t>
            </a:r>
            <a:r>
              <a:rPr lang="el-GR" b="1" dirty="0" smtClean="0">
                <a:solidFill>
                  <a:srgbClr val="000000"/>
                </a:solidFill>
                <a:latin typeface="Arial Narrow" panose="020B0606020202030204" pitchFamily="34" charset="0"/>
              </a:rPr>
              <a:t> Σ</a:t>
            </a:r>
            <a:r>
              <a:rPr lang="el-GR" b="1" dirty="0">
                <a:solidFill>
                  <a:srgbClr val="000000"/>
                </a:solidFill>
                <a:latin typeface="Arial Narrow" panose="020B0606020202030204" pitchFamily="34" charset="0"/>
              </a:rPr>
              <a:t>∆ΕΑ, που υποβλήθηκε στην ΕΕ το Σεπτέμβριο του 2011, η συνολικά εξοικονομούμενη πρωτογενής ενέργεια που προκύπτει βάσει συγκεκριμένων σεναρίων ισοδυναμεί µε 33,1 </a:t>
            </a:r>
            <a:r>
              <a:rPr lang="el-GR" b="1" dirty="0" err="1">
                <a:solidFill>
                  <a:srgbClr val="000000"/>
                </a:solidFill>
                <a:latin typeface="Arial Narrow" panose="020B0606020202030204" pitchFamily="34" charset="0"/>
              </a:rPr>
              <a:t>TWh</a:t>
            </a:r>
            <a:r>
              <a:rPr lang="el-GR" b="1" dirty="0">
                <a:solidFill>
                  <a:srgbClr val="000000"/>
                </a:solidFill>
                <a:latin typeface="Arial Narrow" panose="020B0606020202030204" pitchFamily="34" charset="0"/>
              </a:rPr>
              <a:t> μέχρι το 2020. </a:t>
            </a:r>
            <a:endParaRPr lang="el-GR" b="1" dirty="0" smtClean="0">
              <a:solidFill>
                <a:srgbClr val="000000"/>
              </a:solidFill>
              <a:latin typeface="Arial Narrow" panose="020B0606020202030204" pitchFamily="34" charset="0"/>
            </a:endParaRPr>
          </a:p>
          <a:p>
            <a:r>
              <a:rPr lang="el-GR" b="1" dirty="0" smtClean="0">
                <a:solidFill>
                  <a:srgbClr val="000000"/>
                </a:solidFill>
                <a:latin typeface="Arial Narrow" panose="020B0606020202030204" pitchFamily="34" charset="0"/>
              </a:rPr>
              <a:t>Το μερίδιο </a:t>
            </a:r>
            <a:r>
              <a:rPr lang="el-GR" b="1" dirty="0">
                <a:solidFill>
                  <a:srgbClr val="000000"/>
                </a:solidFill>
                <a:latin typeface="Arial Narrow" panose="020B0606020202030204" pitchFamily="34" charset="0"/>
              </a:rPr>
              <a:t>της ενέργειας από ΑΠΕ στον κτιριακό τομέα είναι προγραμματισμένο να φθάσει στο 30% το 2020. </a:t>
            </a:r>
            <a:endParaRPr lang="el-GR" b="1" dirty="0" smtClean="0">
              <a:solidFill>
                <a:srgbClr val="000000"/>
              </a:solidFill>
              <a:latin typeface="Arial Narrow" panose="020B0606020202030204" pitchFamily="34" charset="0"/>
            </a:endParaRPr>
          </a:p>
          <a:p>
            <a:endParaRPr lang="el-GR" b="1" dirty="0" smtClean="0">
              <a:solidFill>
                <a:srgbClr val="000000"/>
              </a:solidFill>
              <a:latin typeface="Arial Narrow" panose="020B0606020202030204" pitchFamily="34" charset="0"/>
            </a:endParaRPr>
          </a:p>
          <a:p>
            <a:r>
              <a:rPr lang="el-GR" b="1" dirty="0" smtClean="0">
                <a:solidFill>
                  <a:srgbClr val="000000"/>
                </a:solidFill>
                <a:latin typeface="Arial Narrow" panose="020B0606020202030204" pitchFamily="34" charset="0"/>
              </a:rPr>
              <a:t>Στο πλαίσιο </a:t>
            </a:r>
            <a:r>
              <a:rPr lang="el-GR" b="1" dirty="0">
                <a:solidFill>
                  <a:srgbClr val="000000"/>
                </a:solidFill>
                <a:latin typeface="Arial Narrow" panose="020B0606020202030204" pitchFamily="34" charset="0"/>
              </a:rPr>
              <a:t>του άρθρου 7 της Οδηγίας 2012/27/ΕΕ έχει τεθεί στόχος νέων ετήσιων εξοικονομήσεων, οι οποίες σωρευτικά ως το 2020 αντιστοιχούν σε 3.332,7 </a:t>
            </a:r>
            <a:r>
              <a:rPr lang="el-GR" b="1" dirty="0" err="1">
                <a:solidFill>
                  <a:srgbClr val="000000"/>
                </a:solidFill>
                <a:latin typeface="Arial Narrow" panose="020B0606020202030204" pitchFamily="34" charset="0"/>
              </a:rPr>
              <a:t>ktoe</a:t>
            </a:r>
            <a:r>
              <a:rPr lang="el-GR" b="1" dirty="0">
                <a:solidFill>
                  <a:srgbClr val="000000"/>
                </a:solidFill>
                <a:latin typeface="Arial Narrow" panose="020B0606020202030204" pitchFamily="34" charset="0"/>
              </a:rPr>
              <a:t>. </a:t>
            </a:r>
            <a:endParaRPr lang="el-GR" b="1" dirty="0" smtClean="0">
              <a:solidFill>
                <a:srgbClr val="000000"/>
              </a:solidFill>
              <a:latin typeface="Arial Narrow" panose="020B0606020202030204" pitchFamily="34" charset="0"/>
            </a:endParaRPr>
          </a:p>
          <a:p>
            <a:endParaRPr lang="el-GR" b="1" dirty="0">
              <a:solidFill>
                <a:srgbClr val="000000"/>
              </a:solidFill>
              <a:latin typeface="Arial Narrow" panose="020B0606020202030204" pitchFamily="34" charset="0"/>
            </a:endParaRPr>
          </a:p>
          <a:p>
            <a:r>
              <a:rPr lang="el-GR" b="1" dirty="0" smtClean="0">
                <a:solidFill>
                  <a:srgbClr val="000000"/>
                </a:solidFill>
                <a:latin typeface="Arial Narrow" panose="020B0606020202030204" pitchFamily="34" charset="0"/>
              </a:rPr>
              <a:t>Για </a:t>
            </a:r>
            <a:r>
              <a:rPr lang="el-GR" b="1" dirty="0">
                <a:solidFill>
                  <a:srgbClr val="000000"/>
                </a:solidFill>
                <a:latin typeface="Arial Narrow" panose="020B0606020202030204" pitchFamily="34" charset="0"/>
              </a:rPr>
              <a:t>την επίτευξη του στόχου υιοθετούνται συγκεκριμένα μέτρα πολιτικής, μεταξύ αυτών και μέτρα ενεργειακής αναβάθμισης σε κτίρια (κατοικίες και τριτογενούς τομέα) τα οποία αντιστοιχούν σε 600 </a:t>
            </a:r>
            <a:r>
              <a:rPr lang="el-GR" b="1" dirty="0" err="1">
                <a:solidFill>
                  <a:srgbClr val="000000"/>
                </a:solidFill>
                <a:latin typeface="Arial Narrow" panose="020B0606020202030204" pitchFamily="34" charset="0"/>
              </a:rPr>
              <a:t>ktoe</a:t>
            </a:r>
            <a:r>
              <a:rPr lang="el-GR" b="1" dirty="0">
                <a:solidFill>
                  <a:srgbClr val="000000"/>
                </a:solidFill>
                <a:latin typeface="Arial Narrow" panose="020B0606020202030204" pitchFamily="34" charset="0"/>
              </a:rPr>
              <a:t> νέων ετήσιων εξοικονομήσεων. </a:t>
            </a:r>
            <a:endParaRPr lang="el-GR" b="1" dirty="0" smtClean="0">
              <a:solidFill>
                <a:srgbClr val="000000"/>
              </a:solidFill>
              <a:latin typeface="Arial Narrow" panose="020B0606020202030204" pitchFamily="34" charset="0"/>
            </a:endParaRPr>
          </a:p>
          <a:p>
            <a:endParaRPr lang="el-GR" b="1" dirty="0" smtClean="0">
              <a:solidFill>
                <a:srgbClr val="000000"/>
              </a:solidFill>
              <a:latin typeface="Arial Narrow" panose="020B0606020202030204" pitchFamily="34" charset="0"/>
            </a:endParaRPr>
          </a:p>
          <a:p>
            <a:r>
              <a:rPr lang="el-GR" b="1" dirty="0" smtClean="0">
                <a:solidFill>
                  <a:srgbClr val="000000"/>
                </a:solidFill>
                <a:latin typeface="Arial Narrow" panose="020B0606020202030204" pitchFamily="34" charset="0"/>
              </a:rPr>
              <a:t>Η </a:t>
            </a:r>
            <a:r>
              <a:rPr lang="el-GR" b="1" dirty="0">
                <a:solidFill>
                  <a:srgbClr val="000000"/>
                </a:solidFill>
                <a:latin typeface="Arial Narrow" panose="020B0606020202030204" pitchFamily="34" charset="0"/>
              </a:rPr>
              <a:t>εξοικονόμηση αυτή περιλαμβάνει όχι μόνο μέτρα που καλύπτουν επενδύσεις σχετικά με την κατασκευή και τον εξοπλισμό των κτιρίων αλλά και μέτρα που έχουν σαν στόχο την αλλαγή της συμπεριφοράς των χρηστών του κτιριακού αποθέματος (νοικοκυριά και εργαζόμενοι). </a:t>
            </a:r>
          </a:p>
        </p:txBody>
      </p:sp>
    </p:spTree>
    <p:extLst>
      <p:ext uri="{BB962C8B-B14F-4D97-AF65-F5344CB8AC3E}">
        <p14:creationId xmlns:p14="http://schemas.microsoft.com/office/powerpoint/2010/main" val="258931643"/>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8"/>
          <p:cNvSpPr>
            <a:spLocks noGrp="1"/>
          </p:cNvSpPr>
          <p:nvPr>
            <p:ph type="title"/>
          </p:nvPr>
        </p:nvSpPr>
        <p:spPr>
          <a:xfrm>
            <a:off x="457200" y="274638"/>
            <a:ext cx="8229600" cy="706090"/>
          </a:xfrm>
        </p:spPr>
        <p:txBody>
          <a:bodyPr/>
          <a:lstStyle/>
          <a:p>
            <a:r>
              <a:rPr lang="el-GR" sz="3200" b="1" dirty="0" smtClean="0">
                <a:solidFill>
                  <a:srgbClr val="C00000"/>
                </a:solidFill>
                <a:latin typeface="Arial Narrow" panose="020B0606020202030204" pitchFamily="34" charset="0"/>
              </a:rPr>
              <a:t>Ενεργειακή αναβάθμιση</a:t>
            </a:r>
            <a:br>
              <a:rPr lang="el-GR" sz="3200" b="1" dirty="0" smtClean="0">
                <a:solidFill>
                  <a:srgbClr val="C00000"/>
                </a:solidFill>
                <a:latin typeface="Arial Narrow" panose="020B0606020202030204" pitchFamily="34" charset="0"/>
              </a:rPr>
            </a:br>
            <a:r>
              <a:rPr lang="el-GR" sz="3200" b="1" dirty="0" smtClean="0">
                <a:solidFill>
                  <a:srgbClr val="C00000"/>
                </a:solidFill>
                <a:latin typeface="Arial Narrow" panose="020B0606020202030204" pitchFamily="34" charset="0"/>
              </a:rPr>
              <a:t>Φάσεις μετάβασης  </a:t>
            </a:r>
            <a:endParaRPr lang="el-GR" sz="3200" b="1" dirty="0">
              <a:solidFill>
                <a:srgbClr val="C00000"/>
              </a:solidFill>
              <a:latin typeface="Arial Narrow" panose="020B0606020202030204" pitchFamily="34" charset="0"/>
            </a:endParaRPr>
          </a:p>
        </p:txBody>
      </p:sp>
      <p:sp>
        <p:nvSpPr>
          <p:cNvPr id="7" name="Θέση αριθμού διαφάνειας 6"/>
          <p:cNvSpPr>
            <a:spLocks noGrp="1"/>
          </p:cNvSpPr>
          <p:nvPr>
            <p:ph type="sldNum" sz="quarter" idx="12"/>
          </p:nvPr>
        </p:nvSpPr>
        <p:spPr/>
        <p:txBody>
          <a:bodyPr/>
          <a:lstStyle/>
          <a:p>
            <a:pPr>
              <a:defRPr/>
            </a:pPr>
            <a:fld id="{601EE800-B556-4967-9106-EDCCB28CBC57}" type="slidenum">
              <a:rPr lang="el-GR" smtClean="0">
                <a:solidFill>
                  <a:srgbClr val="000000"/>
                </a:solidFill>
              </a:rPr>
              <a:pPr>
                <a:defRPr/>
              </a:pPr>
              <a:t>44</a:t>
            </a:fld>
            <a:endParaRPr lang="el-GR">
              <a:solidFill>
                <a:srgbClr val="000000"/>
              </a:solidFill>
            </a:endParaRPr>
          </a:p>
        </p:txBody>
      </p:sp>
      <p:sp>
        <p:nvSpPr>
          <p:cNvPr id="10" name="Ορθογώνιο 9"/>
          <p:cNvSpPr/>
          <p:nvPr/>
        </p:nvSpPr>
        <p:spPr>
          <a:xfrm>
            <a:off x="467544" y="1484784"/>
            <a:ext cx="8280920" cy="5293757"/>
          </a:xfrm>
          <a:prstGeom prst="rect">
            <a:avLst/>
          </a:prstGeom>
        </p:spPr>
        <p:txBody>
          <a:bodyPr wrap="square">
            <a:spAutoFit/>
          </a:bodyPr>
          <a:lstStyle/>
          <a:p>
            <a:r>
              <a:rPr lang="el-GR" b="1" dirty="0" smtClean="0">
                <a:solidFill>
                  <a:srgbClr val="000000"/>
                </a:solidFill>
                <a:effectLst>
                  <a:outerShdw blurRad="38100" dist="38100" dir="2700000" algn="tl">
                    <a:srgbClr val="000000">
                      <a:alpha val="43137"/>
                    </a:srgbClr>
                  </a:outerShdw>
                </a:effectLst>
              </a:rPr>
              <a:t>• </a:t>
            </a:r>
            <a:r>
              <a:rPr lang="el-GR" b="1" dirty="0">
                <a:solidFill>
                  <a:srgbClr val="000000"/>
                </a:solidFill>
                <a:effectLst>
                  <a:outerShdw blurRad="38100" dist="38100" dir="2700000" algn="tl">
                    <a:srgbClr val="000000">
                      <a:alpha val="43137"/>
                    </a:srgbClr>
                  </a:outerShdw>
                </a:effectLst>
              </a:rPr>
              <a:t>Αρχική Φάση (ΦΙ) χρονική περίοδος πέντε (5) ετών </a:t>
            </a:r>
            <a:r>
              <a:rPr lang="el-GR" sz="1600" dirty="0">
                <a:solidFill>
                  <a:srgbClr val="000000"/>
                </a:solidFill>
                <a:effectLst>
                  <a:outerShdw blurRad="38100" dist="38100" dir="2700000" algn="tl">
                    <a:srgbClr val="000000">
                      <a:alpha val="43137"/>
                    </a:srgbClr>
                  </a:outerShdw>
                </a:effectLst>
              </a:rPr>
              <a:t>(έως το 2020): στην περίοδο αυτή προσδιορίζεται η ανάγκη κυρίως για εκσυγχρονισμό του θεσμικού πλαισίου και για την υλοποίηση όλων των απαραίτητων δομών ώστε να δημιουργηθούν όχι μόνο οι απαραίτητοι μηχανισμοί και υποδομές, αλλά και η κατάλληλη ενεργειακή συνείδηση. Προς την κατεύθυνση αυτή απαιτούνται επίσης μέτρα ενημέρωσης και ευαισθητοποίησης, αλλά και κίνητρα, πιλοτικά προγράμματα, επιδοτούμενες δράσεις κλπ. </a:t>
            </a:r>
            <a:endParaRPr lang="el-GR" sz="1600" dirty="0" smtClean="0">
              <a:solidFill>
                <a:srgbClr val="000000"/>
              </a:solidFill>
              <a:effectLst>
                <a:outerShdw blurRad="38100" dist="38100" dir="2700000" algn="tl">
                  <a:srgbClr val="000000">
                    <a:alpha val="43137"/>
                  </a:srgbClr>
                </a:outerShdw>
              </a:effectLst>
            </a:endParaRPr>
          </a:p>
          <a:p>
            <a:endParaRPr lang="el-GR" sz="1600" dirty="0">
              <a:solidFill>
                <a:srgbClr val="000000"/>
              </a:solidFill>
              <a:effectLst>
                <a:outerShdw blurRad="38100" dist="38100" dir="2700000" algn="tl">
                  <a:srgbClr val="000000">
                    <a:alpha val="43137"/>
                  </a:srgbClr>
                </a:outerShdw>
              </a:effectLst>
            </a:endParaRPr>
          </a:p>
          <a:p>
            <a:r>
              <a:rPr lang="el-GR" b="1" dirty="0">
                <a:solidFill>
                  <a:srgbClr val="000000"/>
                </a:solidFill>
                <a:effectLst>
                  <a:outerShdw blurRad="38100" dist="38100" dir="2700000" algn="tl">
                    <a:srgbClr val="000000">
                      <a:alpha val="43137"/>
                    </a:srgbClr>
                  </a:outerShdw>
                </a:effectLst>
              </a:rPr>
              <a:t>• Φάση Επιτάχυνσης (ΦΙΙ) χρονική περίοδος είκοσι (20) ετών </a:t>
            </a:r>
            <a:r>
              <a:rPr lang="el-GR" sz="1600" dirty="0">
                <a:solidFill>
                  <a:srgbClr val="000000"/>
                </a:solidFill>
                <a:effectLst>
                  <a:outerShdw blurRad="38100" dist="38100" dir="2700000" algn="tl">
                    <a:srgbClr val="000000">
                      <a:alpha val="43137"/>
                    </a:srgbClr>
                  </a:outerShdw>
                </a:effectLst>
              </a:rPr>
              <a:t>(2020-2040): στη φάση αυτή προβλέπεται η περαιτέρω τεχνολογική καινοτομική ανάπτυξη προϊόντων και τεχνικών, ενώ επίσης αναμένεται αφενός η μείωση του κόστους των ενεργειακών ανακαινίσεων, αλλά και η εμπέδωση των πρόσθετων ωφελειών που καθιστούν δυνατή την οικονομικά αποδοτική ριζική ανακαίνιση των κτιρίων. Με δεδομένη την ύπαρξη των κατάλληλων μηχανισμών, στη φάση αυτή επιδιώκεται η επιτάχυνση του ρυθμού ανακαίνισης του κτιριακού αποθέματος. </a:t>
            </a:r>
            <a:endParaRPr lang="el-GR" sz="1600" dirty="0" smtClean="0">
              <a:solidFill>
                <a:srgbClr val="000000"/>
              </a:solidFill>
              <a:effectLst>
                <a:outerShdw blurRad="38100" dist="38100" dir="2700000" algn="tl">
                  <a:srgbClr val="000000">
                    <a:alpha val="43137"/>
                  </a:srgbClr>
                </a:outerShdw>
              </a:effectLst>
            </a:endParaRPr>
          </a:p>
          <a:p>
            <a:endParaRPr lang="el-GR" sz="1600" dirty="0">
              <a:solidFill>
                <a:srgbClr val="000000"/>
              </a:solidFill>
              <a:effectLst>
                <a:outerShdw blurRad="38100" dist="38100" dir="2700000" algn="tl">
                  <a:srgbClr val="000000">
                    <a:alpha val="43137"/>
                  </a:srgbClr>
                </a:outerShdw>
              </a:effectLst>
            </a:endParaRPr>
          </a:p>
          <a:p>
            <a:r>
              <a:rPr lang="el-GR" b="1" dirty="0">
                <a:solidFill>
                  <a:srgbClr val="000000"/>
                </a:solidFill>
                <a:effectLst>
                  <a:outerShdw blurRad="38100" dist="38100" dir="2700000" algn="tl">
                    <a:srgbClr val="000000">
                      <a:alpha val="43137"/>
                    </a:srgbClr>
                  </a:outerShdw>
                </a:effectLst>
              </a:rPr>
              <a:t>• Φάση Σταθεροποίησης (ΦΙΙΙ) χρονική περίοδος δέκα (10) ετών </a:t>
            </a:r>
            <a:r>
              <a:rPr lang="el-GR" sz="1600" dirty="0">
                <a:solidFill>
                  <a:srgbClr val="000000"/>
                </a:solidFill>
                <a:effectLst>
                  <a:outerShdw blurRad="38100" dist="38100" dir="2700000" algn="tl">
                    <a:srgbClr val="000000">
                      <a:alpha val="43137"/>
                    </a:srgbClr>
                  </a:outerShdw>
                </a:effectLst>
              </a:rPr>
              <a:t>(2040-2050): στη συγκεκριμένη φάση εκτιμάται ότι η σημερινή ανώριμη αγορά των ενεργειακών κτιριακών αναβαθμίσεων θα έχει ωριμάσει αρκετά, ώστε να είναι δυνατό να υλοποιούνται επεμβάσεις σχεδόν στο σύνολο του κτιριακού αποθέματος κυρίως με όρους ιδιωτικών επενδύσεων.</a:t>
            </a:r>
            <a:r>
              <a:rPr lang="el-GR" sz="1200" dirty="0">
                <a:solidFill>
                  <a:srgbClr val="000000"/>
                </a:solidFill>
                <a:effectLst>
                  <a:outerShdw blurRad="38100" dist="38100" dir="2700000" algn="tl">
                    <a:srgbClr val="000000">
                      <a:alpha val="43137"/>
                    </a:srgbClr>
                  </a:outerShdw>
                </a:effectLst>
              </a:rPr>
              <a:t> </a:t>
            </a:r>
            <a:endParaRPr lang="el-GR" sz="1200" dirty="0" smtClean="0">
              <a:solidFill>
                <a:srgbClr val="000000"/>
              </a:solidFill>
              <a:effectLst>
                <a:outerShdw blurRad="38100" dist="38100" dir="2700000" algn="tl">
                  <a:srgbClr val="000000">
                    <a:alpha val="43137"/>
                  </a:srgbClr>
                </a:outerShdw>
              </a:effectLst>
            </a:endParaRPr>
          </a:p>
          <a:p>
            <a:endParaRPr lang="el-GR" sz="1200" dirty="0">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6514460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7" name="Rectangle 6"/>
          <p:cNvSpPr>
            <a:spLocks noChangeArrowheads="1"/>
          </p:cNvSpPr>
          <p:nvPr/>
        </p:nvSpPr>
        <p:spPr bwMode="auto">
          <a:xfrm>
            <a:off x="2937228" y="251566"/>
            <a:ext cx="6013325" cy="707886"/>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pPr>
            <a:r>
              <a:rPr lang="el-GR" sz="4000" b="1" spc="50" dirty="0"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Arial Narrow" pitchFamily="34" charset="0"/>
                <a:cs typeface="Arial" charset="0"/>
              </a:rPr>
              <a:t>ΝΕΟΣ ΚΕΝΑΚ </a:t>
            </a:r>
            <a:r>
              <a:rPr lang="el-GR" sz="3200" b="1" spc="50" dirty="0"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Arial Narrow" pitchFamily="34" charset="0"/>
                <a:cs typeface="Arial" charset="0"/>
              </a:rPr>
              <a:t> </a:t>
            </a:r>
            <a:endParaRPr lang="el-GR" sz="3200"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Arial Narrow" pitchFamily="34" charset="0"/>
              <a:cs typeface="Arial" charset="0"/>
            </a:endParaRPr>
          </a:p>
        </p:txBody>
      </p:sp>
      <p:graphicFrame>
        <p:nvGraphicFramePr>
          <p:cNvPr id="2" name="Diagram 1"/>
          <p:cNvGraphicFramePr/>
          <p:nvPr>
            <p:extLst>
              <p:ext uri="{D42A27DB-BD31-4B8C-83A1-F6EECF244321}">
                <p14:modId xmlns:p14="http://schemas.microsoft.com/office/powerpoint/2010/main" val="3158321218"/>
              </p:ext>
            </p:extLst>
          </p:nvPr>
        </p:nvGraphicFramePr>
        <p:xfrm>
          <a:off x="2987824" y="1340768"/>
          <a:ext cx="5832755" cy="4928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Εικόνα 6"/>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a:ext>
            </a:extLst>
          </a:blip>
          <a:stretch>
            <a:fillRect/>
          </a:stretch>
        </p:blipFill>
        <p:spPr>
          <a:xfrm>
            <a:off x="107505" y="4091130"/>
            <a:ext cx="2736304" cy="2049586"/>
          </a:xfrm>
          <a:prstGeom prst="ellipse">
            <a:avLst/>
          </a:prstGeom>
          <a:ln>
            <a:noFill/>
          </a:ln>
          <a:effectLst>
            <a:softEdge rad="112500"/>
          </a:effectLst>
        </p:spPr>
      </p:pic>
      <p:pic>
        <p:nvPicPr>
          <p:cNvPr id="3074"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922478" y="78722"/>
            <a:ext cx="2804486" cy="1053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8147" y="2666529"/>
            <a:ext cx="1925527" cy="523220"/>
          </a:xfrm>
          <a:prstGeom prst="rect">
            <a:avLst/>
          </a:prstGeom>
          <a:noFill/>
        </p:spPr>
        <p:txBody>
          <a:bodyPr wrap="none" rtlCol="0">
            <a:spAutoFit/>
          </a:bodyPr>
          <a:lstStyle/>
          <a:p>
            <a:r>
              <a:rPr lang="el-GR" sz="2800" b="1" dirty="0" smtClean="0">
                <a:latin typeface="Arial Narrow" panose="020B0606020202030204" pitchFamily="34" charset="0"/>
              </a:rPr>
              <a:t>Σε εξέλιξη …</a:t>
            </a:r>
            <a:endParaRPr lang="el-GR" sz="2800" b="1" dirty="0">
              <a:latin typeface="Arial Narrow" panose="020B0606020202030204" pitchFamily="34" charset="0"/>
            </a:endParaRPr>
          </a:p>
        </p:txBody>
      </p:sp>
    </p:spTree>
    <p:extLst>
      <p:ext uri="{BB962C8B-B14F-4D97-AF65-F5344CB8AC3E}">
        <p14:creationId xmlns:p14="http://schemas.microsoft.com/office/powerpoint/2010/main" val="2536999301"/>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ADC59BF7-7D5A-4E8E-8631-77DB224BBD4B}" type="slidenum">
              <a:rPr lang="el-GR" smtClean="0">
                <a:solidFill>
                  <a:srgbClr val="000000"/>
                </a:solidFill>
              </a:rPr>
              <a:pPr>
                <a:defRPr/>
              </a:pPr>
              <a:t>46</a:t>
            </a:fld>
            <a:endParaRPr lang="el-GR">
              <a:solidFill>
                <a:srgbClr val="000000"/>
              </a:solidFill>
            </a:endParaRPr>
          </a:p>
        </p:txBody>
      </p:sp>
      <p:sp>
        <p:nvSpPr>
          <p:cNvPr id="3" name="Ορθογώνιο 2"/>
          <p:cNvSpPr/>
          <p:nvPr/>
        </p:nvSpPr>
        <p:spPr>
          <a:xfrm>
            <a:off x="539552" y="828288"/>
            <a:ext cx="7992888" cy="5601533"/>
          </a:xfrm>
          <a:prstGeom prst="rect">
            <a:avLst/>
          </a:prstGeom>
        </p:spPr>
        <p:txBody>
          <a:bodyPr wrap="square">
            <a:spAutoFit/>
          </a:bodyPr>
          <a:lstStyle/>
          <a:p>
            <a:r>
              <a:rPr lang="el-GR" sz="1400" dirty="0">
                <a:solidFill>
                  <a:srgbClr val="000000"/>
                </a:solidFill>
                <a:latin typeface="Arial Narrow" panose="020B0606020202030204" pitchFamily="34" charset="0"/>
              </a:rPr>
              <a:t>Ο στόχος για κτίρια σχεδόν μηδενικής κατανάλωσης το 2020 είναι σημαντικό ορόσημο για την εξοικονόμηση ενέργειας και θα βοηθήσει σαφέστατα στα οικονομικά του κάθε πολίτη, αλλά και του κράτους, μειώνοντας σημαντικότατα τα έξοδα για την ενέργεια που πληρώνει ο καθένας μας στο κτίριο που ζει και εργάζεται. </a:t>
            </a:r>
            <a:endParaRPr lang="el-GR" sz="1400" dirty="0" smtClean="0">
              <a:solidFill>
                <a:srgbClr val="000000"/>
              </a:solidFill>
              <a:latin typeface="Arial Narrow" panose="020B0606020202030204" pitchFamily="34" charset="0"/>
            </a:endParaRPr>
          </a:p>
          <a:p>
            <a:endParaRPr lang="el-GR" sz="1400" dirty="0">
              <a:solidFill>
                <a:srgbClr val="000000"/>
              </a:solidFill>
              <a:latin typeface="Arial Narrow" panose="020B0606020202030204" pitchFamily="34" charset="0"/>
            </a:endParaRPr>
          </a:p>
          <a:p>
            <a:r>
              <a:rPr lang="el-GR" sz="1400" u="sng" dirty="0" smtClean="0">
                <a:solidFill>
                  <a:srgbClr val="000000"/>
                </a:solidFill>
                <a:latin typeface="Arial Narrow" panose="020B0606020202030204" pitchFamily="34" charset="0"/>
              </a:rPr>
              <a:t>Ο </a:t>
            </a:r>
            <a:r>
              <a:rPr lang="el-GR" sz="1400" u="sng" dirty="0">
                <a:solidFill>
                  <a:srgbClr val="000000"/>
                </a:solidFill>
                <a:latin typeface="Arial Narrow" panose="020B0606020202030204" pitchFamily="34" charset="0"/>
              </a:rPr>
              <a:t>στόχος αυτός όμως είναι πολύ </a:t>
            </a:r>
            <a:r>
              <a:rPr lang="el-GR" sz="1400" u="sng" dirty="0" smtClean="0">
                <a:solidFill>
                  <a:srgbClr val="000000"/>
                </a:solidFill>
                <a:latin typeface="Arial Narrow" panose="020B0606020202030204" pitchFamily="34" charset="0"/>
              </a:rPr>
              <a:t>μακρινός </a:t>
            </a:r>
            <a:r>
              <a:rPr lang="el-GR" sz="1400" u="sng" dirty="0">
                <a:solidFill>
                  <a:srgbClr val="000000"/>
                </a:solidFill>
                <a:latin typeface="Arial Narrow" panose="020B0606020202030204" pitchFamily="34" charset="0"/>
              </a:rPr>
              <a:t>σε σχέση με την σημερινή κατάσταση, όπου ο ΚΕΝΑΚ απέχει σημαντικά από το «Βέλτιστο από πλευράς κόστους επίπεδο». </a:t>
            </a:r>
            <a:endParaRPr lang="el-GR" sz="1400" u="sng" dirty="0" smtClean="0">
              <a:solidFill>
                <a:srgbClr val="000000"/>
              </a:solidFill>
              <a:latin typeface="Arial Narrow" panose="020B0606020202030204" pitchFamily="34" charset="0"/>
            </a:endParaRPr>
          </a:p>
          <a:p>
            <a:endParaRPr lang="el-GR" sz="1400" dirty="0">
              <a:solidFill>
                <a:srgbClr val="000000"/>
              </a:solidFill>
              <a:latin typeface="Arial Narrow" panose="020B0606020202030204" pitchFamily="34" charset="0"/>
            </a:endParaRPr>
          </a:p>
          <a:p>
            <a:r>
              <a:rPr lang="el-GR" sz="1600" b="1" dirty="0" smtClean="0">
                <a:solidFill>
                  <a:srgbClr val="000000"/>
                </a:solidFill>
                <a:latin typeface="Arial Narrow" panose="020B0606020202030204" pitchFamily="34" charset="0"/>
              </a:rPr>
              <a:t>Είναι </a:t>
            </a:r>
            <a:r>
              <a:rPr lang="el-GR" sz="1600" b="1" dirty="0">
                <a:solidFill>
                  <a:srgbClr val="000000"/>
                </a:solidFill>
                <a:latin typeface="Arial Narrow" panose="020B0606020202030204" pitchFamily="34" charset="0"/>
              </a:rPr>
              <a:t>απαραίτητο </a:t>
            </a:r>
            <a:r>
              <a:rPr lang="el-GR" sz="1600" b="1" dirty="0" smtClean="0">
                <a:solidFill>
                  <a:srgbClr val="000000"/>
                </a:solidFill>
                <a:latin typeface="Arial Narrow" panose="020B0606020202030204" pitchFamily="34" charset="0"/>
              </a:rPr>
              <a:t>να </a:t>
            </a:r>
            <a:r>
              <a:rPr lang="el-GR" sz="1600" b="1" dirty="0">
                <a:solidFill>
                  <a:srgbClr val="000000"/>
                </a:solidFill>
                <a:latin typeface="Arial Narrow" panose="020B0606020202030204" pitchFamily="34" charset="0"/>
              </a:rPr>
              <a:t>χαραχθεί </a:t>
            </a:r>
            <a:r>
              <a:rPr lang="el-GR" sz="1600" b="1" dirty="0" smtClean="0">
                <a:solidFill>
                  <a:srgbClr val="000000"/>
                </a:solidFill>
                <a:latin typeface="Arial Narrow" panose="020B0606020202030204" pitchFamily="34" charset="0"/>
              </a:rPr>
              <a:t> </a:t>
            </a:r>
            <a:r>
              <a:rPr lang="el-GR" sz="1600" b="1" dirty="0">
                <a:solidFill>
                  <a:srgbClr val="000000"/>
                </a:solidFill>
                <a:latin typeface="Arial Narrow" panose="020B0606020202030204" pitchFamily="34" charset="0"/>
              </a:rPr>
              <a:t>ένα μονοπάτι που να οδηγεί στα κτίρια σχεδόν μηδενικής κατανάλωσης το 2020</a:t>
            </a:r>
            <a:r>
              <a:rPr lang="el-GR" sz="1600" dirty="0">
                <a:solidFill>
                  <a:srgbClr val="000000"/>
                </a:solidFill>
                <a:latin typeface="Arial Narrow" panose="020B0606020202030204" pitchFamily="34" charset="0"/>
              </a:rPr>
              <a:t>. </a:t>
            </a:r>
            <a:endParaRPr lang="el-GR" sz="1600" dirty="0" smtClean="0">
              <a:solidFill>
                <a:srgbClr val="000000"/>
              </a:solidFill>
              <a:latin typeface="Arial Narrow" panose="020B0606020202030204" pitchFamily="34" charset="0"/>
            </a:endParaRPr>
          </a:p>
          <a:p>
            <a:endParaRPr lang="el-GR" sz="1400" dirty="0">
              <a:solidFill>
                <a:srgbClr val="000000"/>
              </a:solidFill>
              <a:latin typeface="Arial Narrow" panose="020B0606020202030204" pitchFamily="34" charset="0"/>
            </a:endParaRPr>
          </a:p>
          <a:p>
            <a:r>
              <a:rPr lang="el-GR" sz="1400" u="sng" dirty="0">
                <a:solidFill>
                  <a:srgbClr val="000000"/>
                </a:solidFill>
                <a:latin typeface="Arial Narrow" panose="020B0606020202030204" pitchFamily="34" charset="0"/>
              </a:rPr>
              <a:t>Θ</a:t>
            </a:r>
            <a:r>
              <a:rPr lang="el-GR" sz="1400" u="sng" dirty="0" smtClean="0">
                <a:solidFill>
                  <a:srgbClr val="000000"/>
                </a:solidFill>
                <a:latin typeface="Arial Narrow" panose="020B0606020202030204" pitchFamily="34" charset="0"/>
              </a:rPr>
              <a:t>α </a:t>
            </a:r>
            <a:r>
              <a:rPr lang="el-GR" sz="1400" u="sng" dirty="0">
                <a:solidFill>
                  <a:srgbClr val="000000"/>
                </a:solidFill>
                <a:latin typeface="Arial Narrow" panose="020B0606020202030204" pitchFamily="34" charset="0"/>
              </a:rPr>
              <a:t>πρέπει να δοθούν η θέση που βρισκόμαστε σήμερα και σαφώς καθορισμένοι ενδιάμεσοι στόχοι, αλλά και ο τελικός στόχος με σαφήνεια</a:t>
            </a:r>
            <a:r>
              <a:rPr lang="el-GR" sz="1400" u="sng" dirty="0" smtClean="0">
                <a:solidFill>
                  <a:srgbClr val="000000"/>
                </a:solidFill>
                <a:latin typeface="Arial Narrow" panose="020B0606020202030204" pitchFamily="34" charset="0"/>
              </a:rPr>
              <a:t>:</a:t>
            </a:r>
          </a:p>
          <a:p>
            <a:endParaRPr lang="el-GR" sz="1400" dirty="0" smtClean="0">
              <a:solidFill>
                <a:srgbClr val="000000"/>
              </a:solidFill>
              <a:latin typeface="Arial Narrow" panose="020B0606020202030204" pitchFamily="34" charset="0"/>
            </a:endParaRPr>
          </a:p>
          <a:p>
            <a:pPr marL="285750" indent="-285750">
              <a:buFontTx/>
              <a:buChar char="-"/>
            </a:pPr>
            <a:r>
              <a:rPr lang="el-GR" sz="1400" dirty="0" smtClean="0">
                <a:solidFill>
                  <a:srgbClr val="000000"/>
                </a:solidFill>
                <a:latin typeface="Arial Narrow" panose="020B0606020202030204" pitchFamily="34" charset="0"/>
              </a:rPr>
              <a:t>Ο </a:t>
            </a:r>
            <a:r>
              <a:rPr lang="el-GR" sz="1400" dirty="0">
                <a:solidFill>
                  <a:srgbClr val="000000"/>
                </a:solidFill>
                <a:latin typeface="Arial Narrow" panose="020B0606020202030204" pitchFamily="34" charset="0"/>
              </a:rPr>
              <a:t>ΚΕΝΑΚ προβλέπει ότι </a:t>
            </a:r>
            <a:r>
              <a:rPr lang="el-GR" sz="1400" dirty="0" smtClean="0">
                <a:solidFill>
                  <a:srgbClr val="000000"/>
                </a:solidFill>
                <a:latin typeface="Arial Narrow" panose="020B0606020202030204" pitchFamily="34" charset="0"/>
              </a:rPr>
              <a:t>για Χ </a:t>
            </a:r>
            <a:r>
              <a:rPr lang="el-GR" sz="1400" dirty="0">
                <a:solidFill>
                  <a:srgbClr val="000000"/>
                </a:solidFill>
                <a:latin typeface="Arial Narrow" panose="020B0606020202030204" pitchFamily="34" charset="0"/>
              </a:rPr>
              <a:t>κτίριο μορφής Α, Β. </a:t>
            </a:r>
            <a:r>
              <a:rPr lang="el-GR" sz="1400" dirty="0" smtClean="0">
                <a:solidFill>
                  <a:srgbClr val="000000"/>
                </a:solidFill>
                <a:latin typeface="Arial Narrow" panose="020B0606020202030204" pitchFamily="34" charset="0"/>
              </a:rPr>
              <a:t>κλπ, για </a:t>
            </a:r>
            <a:r>
              <a:rPr lang="el-GR" sz="1400" dirty="0">
                <a:solidFill>
                  <a:srgbClr val="000000"/>
                </a:solidFill>
                <a:latin typeface="Arial Narrow" panose="020B0606020202030204" pitchFamily="34" charset="0"/>
              </a:rPr>
              <a:t>τη θέρμανση του χώρου χρειάζονται περίπου (</a:t>
            </a:r>
            <a:r>
              <a:rPr lang="el-GR" sz="1400" dirty="0" smtClean="0">
                <a:solidFill>
                  <a:srgbClr val="000000"/>
                </a:solidFill>
                <a:latin typeface="Arial Narrow" panose="020B0606020202030204" pitchFamily="34" charset="0"/>
              </a:rPr>
              <a:t>τιμή Α-τιμή Β</a:t>
            </a:r>
            <a:r>
              <a:rPr lang="el-GR" sz="1400" dirty="0">
                <a:solidFill>
                  <a:srgbClr val="000000"/>
                </a:solidFill>
                <a:latin typeface="Arial Narrow" panose="020B0606020202030204" pitchFamily="34" charset="0"/>
              </a:rPr>
              <a:t>) kWh/(m2.έτος</a:t>
            </a:r>
            <a:r>
              <a:rPr lang="el-GR" sz="1400" dirty="0" smtClean="0">
                <a:solidFill>
                  <a:srgbClr val="000000"/>
                </a:solidFill>
                <a:latin typeface="Arial Narrow" panose="020B0606020202030204" pitchFamily="34" charset="0"/>
              </a:rPr>
              <a:t>) </a:t>
            </a:r>
          </a:p>
          <a:p>
            <a:pPr marL="285750" indent="-285750">
              <a:buFontTx/>
              <a:buChar char="-"/>
            </a:pPr>
            <a:r>
              <a:rPr lang="el-GR" sz="1400" dirty="0" smtClean="0">
                <a:solidFill>
                  <a:srgbClr val="FF0000"/>
                </a:solidFill>
                <a:latin typeface="Arial Narrow" panose="020B0606020202030204" pitchFamily="34" charset="0"/>
              </a:rPr>
              <a:t>για </a:t>
            </a:r>
            <a:r>
              <a:rPr lang="el-GR" sz="1400" dirty="0">
                <a:solidFill>
                  <a:srgbClr val="FF0000"/>
                </a:solidFill>
                <a:latin typeface="Arial Narrow" panose="020B0606020202030204" pitchFamily="34" charset="0"/>
              </a:rPr>
              <a:t>το </a:t>
            </a:r>
            <a:r>
              <a:rPr lang="el-GR" sz="1600" b="1" dirty="0">
                <a:solidFill>
                  <a:srgbClr val="FF0000"/>
                </a:solidFill>
                <a:latin typeface="Arial Narrow" panose="020B0606020202030204" pitchFamily="34" charset="0"/>
              </a:rPr>
              <a:t>2014</a:t>
            </a:r>
            <a:r>
              <a:rPr lang="el-GR" sz="1400" dirty="0">
                <a:solidFill>
                  <a:srgbClr val="FF0000"/>
                </a:solidFill>
                <a:latin typeface="Arial Narrow" panose="020B0606020202030204" pitchFamily="34" charset="0"/>
              </a:rPr>
              <a:t>, για τη θέρμανση του χώρου θα πρέπει να φτάσουμε </a:t>
            </a:r>
            <a:r>
              <a:rPr lang="el-GR" sz="1400" b="1" dirty="0">
                <a:solidFill>
                  <a:srgbClr val="FF0000"/>
                </a:solidFill>
                <a:latin typeface="Arial Narrow" panose="020B0606020202030204" pitchFamily="34" charset="0"/>
              </a:rPr>
              <a:t>στα </a:t>
            </a:r>
            <a:r>
              <a:rPr lang="el-GR" sz="1600" b="1" dirty="0">
                <a:solidFill>
                  <a:srgbClr val="FF0000"/>
                </a:solidFill>
                <a:latin typeface="Arial Narrow" panose="020B0606020202030204" pitchFamily="34" charset="0"/>
              </a:rPr>
              <a:t>50 kWh/(m2.έτος</a:t>
            </a:r>
            <a:r>
              <a:rPr lang="el-GR" sz="1600" b="1" dirty="0" smtClean="0">
                <a:solidFill>
                  <a:srgbClr val="FF0000"/>
                </a:solidFill>
                <a:latin typeface="Arial Narrow" panose="020B0606020202030204" pitchFamily="34" charset="0"/>
              </a:rPr>
              <a:t>)</a:t>
            </a:r>
          </a:p>
          <a:p>
            <a:pPr marL="285750" indent="-285750">
              <a:buFontTx/>
              <a:buChar char="-"/>
            </a:pPr>
            <a:endParaRPr lang="el-GR" sz="1400" dirty="0" smtClean="0">
              <a:solidFill>
                <a:srgbClr val="FF0000"/>
              </a:solidFill>
              <a:latin typeface="Arial Narrow" panose="020B0606020202030204" pitchFamily="34" charset="0"/>
            </a:endParaRPr>
          </a:p>
          <a:p>
            <a:pPr marL="285750" indent="-285750">
              <a:buFontTx/>
              <a:buChar char="-"/>
            </a:pPr>
            <a:r>
              <a:rPr lang="el-GR" sz="1400" dirty="0" smtClean="0">
                <a:solidFill>
                  <a:srgbClr val="FF0000"/>
                </a:solidFill>
                <a:latin typeface="Arial Narrow" panose="020B0606020202030204" pitchFamily="34" charset="0"/>
              </a:rPr>
              <a:t>για </a:t>
            </a:r>
            <a:r>
              <a:rPr lang="el-GR" sz="1400" dirty="0">
                <a:solidFill>
                  <a:srgbClr val="FF0000"/>
                </a:solidFill>
                <a:latin typeface="Arial Narrow" panose="020B0606020202030204" pitchFamily="34" charset="0"/>
              </a:rPr>
              <a:t>το </a:t>
            </a:r>
            <a:r>
              <a:rPr lang="el-GR" sz="1600" b="1" dirty="0">
                <a:solidFill>
                  <a:srgbClr val="FF0000"/>
                </a:solidFill>
                <a:latin typeface="Arial Narrow" panose="020B0606020202030204" pitchFamily="34" charset="0"/>
              </a:rPr>
              <a:t>2017</a:t>
            </a:r>
            <a:r>
              <a:rPr lang="el-GR" sz="1400" dirty="0">
                <a:solidFill>
                  <a:srgbClr val="FF0000"/>
                </a:solidFill>
                <a:latin typeface="Arial Narrow" panose="020B0606020202030204" pitchFamily="34" charset="0"/>
              </a:rPr>
              <a:t>, για τη θέρμανση του χώρου θα πρέπει να φτάσουμε στα </a:t>
            </a:r>
            <a:r>
              <a:rPr lang="el-GR" sz="1600" b="1" dirty="0">
                <a:solidFill>
                  <a:srgbClr val="FF0000"/>
                </a:solidFill>
                <a:latin typeface="Arial Narrow" panose="020B0606020202030204" pitchFamily="34" charset="0"/>
              </a:rPr>
              <a:t>20 kWh/(m2.έτος</a:t>
            </a:r>
            <a:r>
              <a:rPr lang="el-GR" sz="1600" b="1" dirty="0" smtClean="0">
                <a:solidFill>
                  <a:srgbClr val="FF0000"/>
                </a:solidFill>
                <a:latin typeface="Arial Narrow" panose="020B0606020202030204" pitchFamily="34" charset="0"/>
              </a:rPr>
              <a:t>)</a:t>
            </a:r>
          </a:p>
          <a:p>
            <a:pPr marL="285750" indent="-285750">
              <a:buFontTx/>
              <a:buChar char="-"/>
            </a:pPr>
            <a:endParaRPr lang="el-GR" sz="1400" dirty="0" smtClean="0">
              <a:solidFill>
                <a:srgbClr val="FF0000"/>
              </a:solidFill>
              <a:latin typeface="Arial Narrow" panose="020B0606020202030204" pitchFamily="34" charset="0"/>
            </a:endParaRPr>
          </a:p>
          <a:p>
            <a:pPr marL="285750" indent="-285750">
              <a:buFontTx/>
              <a:buChar char="-"/>
            </a:pPr>
            <a:r>
              <a:rPr lang="el-GR" sz="1400" b="1" dirty="0" smtClean="0">
                <a:solidFill>
                  <a:srgbClr val="FF0000"/>
                </a:solidFill>
                <a:latin typeface="Arial Narrow" panose="020B0606020202030204" pitchFamily="34" charset="0"/>
              </a:rPr>
              <a:t>Ποιός </a:t>
            </a:r>
            <a:r>
              <a:rPr lang="el-GR" sz="1400" b="1" dirty="0">
                <a:solidFill>
                  <a:srgbClr val="FF0000"/>
                </a:solidFill>
                <a:latin typeface="Arial Narrow" panose="020B0606020202030204" pitchFamily="34" charset="0"/>
              </a:rPr>
              <a:t>είναι ο </a:t>
            </a:r>
            <a:r>
              <a:rPr lang="el-GR" sz="1400" b="1" dirty="0" smtClean="0">
                <a:solidFill>
                  <a:srgbClr val="FF0000"/>
                </a:solidFill>
                <a:latin typeface="Arial Narrow" panose="020B0606020202030204" pitchFamily="34" charset="0"/>
              </a:rPr>
              <a:t>τελικός </a:t>
            </a:r>
            <a:r>
              <a:rPr lang="el-GR" sz="1400" b="1" dirty="0">
                <a:solidFill>
                  <a:srgbClr val="FF0000"/>
                </a:solidFill>
                <a:latin typeface="Arial Narrow" panose="020B0606020202030204" pitchFamily="34" charset="0"/>
              </a:rPr>
              <a:t>στόχος για το 2020 </a:t>
            </a:r>
            <a:r>
              <a:rPr lang="el-GR" sz="1400" dirty="0">
                <a:solidFill>
                  <a:srgbClr val="FF0000"/>
                </a:solidFill>
                <a:latin typeface="Arial Narrow" panose="020B0606020202030204" pitchFamily="34" charset="0"/>
              </a:rPr>
              <a:t>(πόσες kWh/(m2 έτος) για θέρμανση) ανά κατηγορία κτιρίων </a:t>
            </a:r>
            <a:endParaRPr lang="el-GR" sz="1400" dirty="0" smtClean="0">
              <a:solidFill>
                <a:srgbClr val="FF0000"/>
              </a:solidFill>
              <a:latin typeface="Arial Narrow" panose="020B0606020202030204" pitchFamily="34" charset="0"/>
            </a:endParaRPr>
          </a:p>
          <a:p>
            <a:pPr marL="285750" indent="-285750">
              <a:buFontTx/>
              <a:buChar char="-"/>
            </a:pPr>
            <a:r>
              <a:rPr lang="el-GR" sz="1400" u="sng" dirty="0" smtClean="0">
                <a:solidFill>
                  <a:srgbClr val="FF0000"/>
                </a:solidFill>
                <a:latin typeface="Arial Narrow" panose="020B0606020202030204" pitchFamily="34" charset="0"/>
              </a:rPr>
              <a:t>Τι σημαίνει </a:t>
            </a:r>
            <a:r>
              <a:rPr lang="el-GR" sz="1400" u="sng" dirty="0">
                <a:solidFill>
                  <a:srgbClr val="FF0000"/>
                </a:solidFill>
                <a:latin typeface="Arial Narrow" panose="020B0606020202030204" pitchFamily="34" charset="0"/>
              </a:rPr>
              <a:t>σχεδόν μηδενικής κατανάλωσης </a:t>
            </a:r>
            <a:r>
              <a:rPr lang="el-GR" sz="1400" u="sng" dirty="0" smtClean="0">
                <a:solidFill>
                  <a:srgbClr val="FF0000"/>
                </a:solidFill>
                <a:latin typeface="Arial Narrow" panose="020B0606020202030204" pitchFamily="34" charset="0"/>
              </a:rPr>
              <a:t>2, 5 </a:t>
            </a:r>
            <a:r>
              <a:rPr lang="el-GR" sz="1400" u="sng" dirty="0">
                <a:solidFill>
                  <a:srgbClr val="FF0000"/>
                </a:solidFill>
                <a:latin typeface="Arial Narrow" panose="020B0606020202030204" pitchFamily="34" charset="0"/>
              </a:rPr>
              <a:t>ή 10 kWh/(m2 έτος) για τη </a:t>
            </a:r>
            <a:r>
              <a:rPr lang="el-GR" sz="1400" u="sng" dirty="0" smtClean="0">
                <a:solidFill>
                  <a:srgbClr val="FF0000"/>
                </a:solidFill>
                <a:latin typeface="Arial Narrow" panose="020B0606020202030204" pitchFamily="34" charset="0"/>
              </a:rPr>
              <a:t>θέρμανση</a:t>
            </a:r>
            <a:r>
              <a:rPr lang="el-GR" sz="1400" u="sng" dirty="0">
                <a:solidFill>
                  <a:srgbClr val="FF0000"/>
                </a:solidFill>
                <a:latin typeface="Arial Narrow" panose="020B0606020202030204" pitchFamily="34" charset="0"/>
              </a:rPr>
              <a:t>;</a:t>
            </a:r>
            <a:endParaRPr lang="el-GR" sz="1400" u="sng" dirty="0" smtClean="0">
              <a:solidFill>
                <a:srgbClr val="FF0000"/>
              </a:solidFill>
              <a:latin typeface="Arial Narrow" panose="020B0606020202030204" pitchFamily="34" charset="0"/>
            </a:endParaRPr>
          </a:p>
          <a:p>
            <a:endParaRPr lang="el-GR" sz="1400" u="sng" dirty="0" smtClean="0">
              <a:solidFill>
                <a:srgbClr val="000000"/>
              </a:solidFill>
              <a:latin typeface="Arial Narrow" panose="020B0606020202030204" pitchFamily="34" charset="0"/>
            </a:endParaRPr>
          </a:p>
          <a:p>
            <a:pPr marL="285750" indent="-285750">
              <a:buFontTx/>
              <a:buChar char="-"/>
            </a:pPr>
            <a:r>
              <a:rPr lang="el-GR" sz="1400" dirty="0" smtClean="0">
                <a:solidFill>
                  <a:srgbClr val="000000"/>
                </a:solidFill>
                <a:latin typeface="Arial Narrow" panose="020B0606020202030204" pitchFamily="34" charset="0"/>
              </a:rPr>
              <a:t>Ταυτόχρονα </a:t>
            </a:r>
            <a:r>
              <a:rPr lang="el-GR" sz="1400" dirty="0">
                <a:solidFill>
                  <a:srgbClr val="000000"/>
                </a:solidFill>
                <a:latin typeface="Arial Narrow" panose="020B0606020202030204" pitchFamily="34" charset="0"/>
              </a:rPr>
              <a:t>με τους ενδιάμεσους στόχους στην </a:t>
            </a:r>
            <a:r>
              <a:rPr lang="el-GR" sz="1400" dirty="0" smtClean="0">
                <a:solidFill>
                  <a:srgbClr val="000000"/>
                </a:solidFill>
                <a:latin typeface="Arial Narrow" panose="020B0606020202030204" pitchFamily="34" charset="0"/>
              </a:rPr>
              <a:t>κατανάλωση </a:t>
            </a:r>
            <a:r>
              <a:rPr lang="el-GR" sz="1400" dirty="0">
                <a:solidFill>
                  <a:srgbClr val="000000"/>
                </a:solidFill>
                <a:latin typeface="Arial Narrow" panose="020B0606020202030204" pitchFamily="34" charset="0"/>
              </a:rPr>
              <a:t>ενέργειας, πρέπει να γίνει και </a:t>
            </a:r>
            <a:r>
              <a:rPr lang="el-GR" sz="1400" b="1" dirty="0">
                <a:solidFill>
                  <a:srgbClr val="FF0000"/>
                </a:solidFill>
                <a:latin typeface="Arial Narrow" panose="020B0606020202030204" pitchFamily="34" charset="0"/>
              </a:rPr>
              <a:t>σταδιακή αναπροσαρμογή των τιμών συντελεστή </a:t>
            </a:r>
            <a:r>
              <a:rPr lang="el-GR" sz="1400" b="1" dirty="0" err="1">
                <a:solidFill>
                  <a:srgbClr val="FF0000"/>
                </a:solidFill>
                <a:latin typeface="Arial Narrow" panose="020B0606020202030204" pitchFamily="34" charset="0"/>
              </a:rPr>
              <a:t>θερμοπερατότητας</a:t>
            </a:r>
            <a:r>
              <a:rPr lang="el-GR" sz="1400" b="1" dirty="0">
                <a:solidFill>
                  <a:srgbClr val="FF0000"/>
                </a:solidFill>
                <a:latin typeface="Arial Narrow" panose="020B0606020202030204" pitchFamily="34" charset="0"/>
              </a:rPr>
              <a:t> U </a:t>
            </a:r>
            <a:r>
              <a:rPr lang="el-GR" sz="1400" dirty="0">
                <a:solidFill>
                  <a:srgbClr val="000000"/>
                </a:solidFill>
                <a:latin typeface="Arial Narrow" panose="020B0606020202030204" pitchFamily="34" charset="0"/>
              </a:rPr>
              <a:t>που δίνονται στον Πίνακα Γ.1 του ΚΕΝΑΚ (που περιέχει τον Μέγιστο επιτρεπόμενο Συντελεστή </a:t>
            </a:r>
            <a:r>
              <a:rPr lang="el-GR" sz="1400" dirty="0" err="1">
                <a:solidFill>
                  <a:srgbClr val="000000"/>
                </a:solidFill>
                <a:latin typeface="Arial Narrow" panose="020B0606020202030204" pitchFamily="34" charset="0"/>
              </a:rPr>
              <a:t>Θερμοπερατότητας</a:t>
            </a:r>
            <a:r>
              <a:rPr lang="el-GR" sz="1400" dirty="0">
                <a:solidFill>
                  <a:srgbClr val="000000"/>
                </a:solidFill>
                <a:latin typeface="Arial Narrow" panose="020B0606020202030204" pitchFamily="34" charset="0"/>
              </a:rPr>
              <a:t> δομικών στοιχείων κατά κλιματική ζώνη). </a:t>
            </a:r>
            <a:endParaRPr lang="el-GR" sz="1400" dirty="0" smtClean="0">
              <a:solidFill>
                <a:srgbClr val="000000"/>
              </a:solidFill>
              <a:latin typeface="Arial Narrow" panose="020B0606020202030204" pitchFamily="34" charset="0"/>
            </a:endParaRPr>
          </a:p>
        </p:txBody>
      </p:sp>
      <p:sp>
        <p:nvSpPr>
          <p:cNvPr id="4" name="Ορθογώνιο 3"/>
          <p:cNvSpPr/>
          <p:nvPr/>
        </p:nvSpPr>
        <p:spPr>
          <a:xfrm>
            <a:off x="683568" y="122745"/>
            <a:ext cx="3139001" cy="461665"/>
          </a:xfrm>
          <a:prstGeom prst="rect">
            <a:avLst/>
          </a:prstGeom>
        </p:spPr>
        <p:txBody>
          <a:bodyPr wrap="none">
            <a:spAutoFit/>
          </a:bodyPr>
          <a:lstStyle/>
          <a:p>
            <a:pPr lvl="0" fontAlgn="base">
              <a:spcBef>
                <a:spcPct val="0"/>
              </a:spcBef>
              <a:spcAft>
                <a:spcPct val="0"/>
              </a:spcAft>
            </a:pPr>
            <a:r>
              <a:rPr lang="el-GR" sz="2400"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Arial Narrow" pitchFamily="34" charset="0"/>
                <a:cs typeface="Arial" charset="0"/>
              </a:rPr>
              <a:t>ΝΕΟΣ ΚΕΝΑΚ </a:t>
            </a:r>
            <a:r>
              <a:rPr lang="el-GR" sz="2400" b="1" spc="50" dirty="0"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Arial Narrow" pitchFamily="34" charset="0"/>
                <a:cs typeface="Arial" charset="0"/>
              </a:rPr>
              <a:t>… γιατί; </a:t>
            </a:r>
            <a:r>
              <a:rPr lang="el-GR" b="1" spc="50" dirty="0"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Arial Narrow" pitchFamily="34" charset="0"/>
                <a:cs typeface="Arial" charset="0"/>
              </a:rPr>
              <a:t> </a:t>
            </a:r>
            <a:endParaRPr lang="el-GR"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Arial Narrow" pitchFamily="34" charset="0"/>
              <a:cs typeface="Arial" charset="0"/>
            </a:endParaRPr>
          </a:p>
        </p:txBody>
      </p:sp>
    </p:spTree>
    <p:extLst>
      <p:ext uri="{BB962C8B-B14F-4D97-AF65-F5344CB8AC3E}">
        <p14:creationId xmlns:p14="http://schemas.microsoft.com/office/powerpoint/2010/main" val="2229615006"/>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551442509"/>
              </p:ext>
            </p:extLst>
          </p:nvPr>
        </p:nvGraphicFramePr>
        <p:xfrm>
          <a:off x="251520" y="1268760"/>
          <a:ext cx="8568952" cy="5344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955700" y="201414"/>
            <a:ext cx="7333098" cy="923330"/>
          </a:xfrm>
          <a:prstGeom prst="rect">
            <a:avLst/>
          </a:prstGeom>
          <a:noFill/>
        </p:spPr>
        <p:txBody>
          <a:bodyPr wrap="none">
            <a:spAutoFit/>
          </a:bodyPr>
          <a:lstStyle/>
          <a:p>
            <a:pPr algn="ctr">
              <a:defRPr/>
            </a:pPr>
            <a:r>
              <a:rPr lang="en-US" sz="5400" b="1" dirty="0">
                <a:ln w="19050">
                  <a:solidFill>
                    <a:srgbClr val="1F497D">
                      <a:tint val="1000"/>
                    </a:srgbClr>
                  </a:solidFill>
                  <a:prstDash val="solid"/>
                </a:ln>
                <a:solidFill>
                  <a:srgbClr val="9BBB59"/>
                </a:solidFill>
                <a:effectLst>
                  <a:outerShdw blurRad="50000" dist="50800" dir="7500000" algn="tl">
                    <a:srgbClr val="000000">
                      <a:shade val="5000"/>
                      <a:alpha val="35000"/>
                    </a:srgbClr>
                  </a:outerShdw>
                </a:effectLst>
              </a:rPr>
              <a:t>A</a:t>
            </a:r>
            <a:r>
              <a:rPr lang="el-GR" sz="5400" b="1" dirty="0">
                <a:ln w="19050">
                  <a:solidFill>
                    <a:srgbClr val="1F497D">
                      <a:tint val="1000"/>
                    </a:srgbClr>
                  </a:solidFill>
                  <a:prstDash val="solid"/>
                </a:ln>
                <a:solidFill>
                  <a:srgbClr val="9BBB59"/>
                </a:solidFill>
                <a:effectLst>
                  <a:outerShdw blurRad="50000" dist="50800" dir="7500000" algn="tl">
                    <a:srgbClr val="000000">
                      <a:shade val="5000"/>
                      <a:alpha val="35000"/>
                    </a:srgbClr>
                  </a:outerShdw>
                </a:effectLst>
              </a:rPr>
              <a:t>ναθεώρηση του ΚΕΝΑΚ</a:t>
            </a:r>
            <a:endParaRPr lang="en-US" sz="5400" b="1" dirty="0">
              <a:ln w="19050">
                <a:solidFill>
                  <a:srgbClr val="1F497D">
                    <a:tint val="1000"/>
                  </a:srgbClr>
                </a:solidFill>
                <a:prstDash val="solid"/>
              </a:ln>
              <a:solidFill>
                <a:srgbClr val="9BBB59"/>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37346990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367415638"/>
              </p:ext>
            </p:extLst>
          </p:nvPr>
        </p:nvGraphicFramePr>
        <p:xfrm>
          <a:off x="-6916" y="244"/>
          <a:ext cx="9150915" cy="6857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41619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6916" y="244"/>
          <a:ext cx="9150915" cy="6857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p:cNvGraphicFramePr/>
          <p:nvPr/>
        </p:nvGraphicFramePr>
        <p:xfrm>
          <a:off x="611560" y="764703"/>
          <a:ext cx="7344816" cy="513918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100" name="TextBox 3"/>
          <p:cNvSpPr txBox="1">
            <a:spLocks noChangeArrowheads="1"/>
          </p:cNvSpPr>
          <p:nvPr/>
        </p:nvSpPr>
        <p:spPr bwMode="auto">
          <a:xfrm>
            <a:off x="107950" y="115888"/>
            <a:ext cx="70351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l-GR" altLang="el-GR" sz="2800" b="1" dirty="0" smtClean="0">
                <a:solidFill>
                  <a:prstClr val="black"/>
                </a:solidFill>
              </a:rPr>
              <a:t>Μελέτη του </a:t>
            </a:r>
            <a:r>
              <a:rPr lang="en-US" altLang="el-GR" sz="2800" b="1" dirty="0" smtClean="0">
                <a:solidFill>
                  <a:prstClr val="black"/>
                </a:solidFill>
              </a:rPr>
              <a:t>Cost Optimal</a:t>
            </a:r>
            <a:r>
              <a:rPr lang="el-GR" altLang="el-GR" sz="2800" b="1" dirty="0" smtClean="0">
                <a:solidFill>
                  <a:prstClr val="black"/>
                </a:solidFill>
              </a:rPr>
              <a:t> (άμεσες ενέργειες)</a:t>
            </a:r>
          </a:p>
        </p:txBody>
      </p:sp>
      <p:sp>
        <p:nvSpPr>
          <p:cNvPr id="4101" name="TextBox 4"/>
          <p:cNvSpPr txBox="1">
            <a:spLocks noChangeArrowheads="1"/>
          </p:cNvSpPr>
          <p:nvPr/>
        </p:nvSpPr>
        <p:spPr bwMode="auto">
          <a:xfrm>
            <a:off x="3563938" y="6334125"/>
            <a:ext cx="5576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l-GR" altLang="el-GR" sz="2400" smtClean="0">
                <a:solidFill>
                  <a:prstClr val="black"/>
                </a:solidFill>
              </a:rPr>
              <a:t>Ευρ. Επιτροπή παραπομπή  31.12.2015</a:t>
            </a:r>
          </a:p>
        </p:txBody>
      </p:sp>
    </p:spTree>
    <p:extLst>
      <p:ext uri="{BB962C8B-B14F-4D97-AF65-F5344CB8AC3E}">
        <p14:creationId xmlns:p14="http://schemas.microsoft.com/office/powerpoint/2010/main" val="42086990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21908" y="779765"/>
            <a:ext cx="4873578" cy="1846659"/>
          </a:xfrm>
          <a:prstGeom prst="rect">
            <a:avLst/>
          </a:prstGeom>
          <a:noFill/>
        </p:spPr>
        <p:txBody>
          <a:bodyPr wrap="none" rtlCol="0">
            <a:spAutoFit/>
          </a:bodyPr>
          <a:lstStyle/>
          <a:p>
            <a:pPr algn="ctr" fontAlgn="base">
              <a:spcBef>
                <a:spcPct val="0"/>
              </a:spcBef>
              <a:spcAft>
                <a:spcPct val="0"/>
              </a:spcAft>
            </a:pPr>
            <a:r>
              <a:rPr lang="el-GR" b="1" dirty="0">
                <a:effectLst>
                  <a:outerShdw blurRad="38100" dist="38100" dir="2700000" algn="tl">
                    <a:srgbClr val="000000">
                      <a:alpha val="43137"/>
                    </a:srgbClr>
                  </a:outerShdw>
                </a:effectLst>
                <a:latin typeface="Arial Narrow" panose="020B0606020202030204" pitchFamily="34" charset="0"/>
                <a:ea typeface="Times New Roman" pitchFamily="18" charset="0"/>
                <a:cs typeface="Arial" pitchFamily="34" charset="0"/>
              </a:rPr>
              <a:t>Από τον ΚΟΧΕΕ στον ΚΕΝΑΚ και στα </a:t>
            </a:r>
            <a:r>
              <a:rPr lang="en-US" b="1" dirty="0" err="1">
                <a:effectLst>
                  <a:outerShdw blurRad="38100" dist="38100" dir="2700000" algn="tl">
                    <a:srgbClr val="000000">
                      <a:alpha val="43137"/>
                    </a:srgbClr>
                  </a:outerShdw>
                </a:effectLst>
                <a:latin typeface="Arial Narrow" panose="020B0606020202030204" pitchFamily="34" charset="0"/>
                <a:ea typeface="Times New Roman" pitchFamily="18" charset="0"/>
                <a:cs typeface="Arial" pitchFamily="34" charset="0"/>
              </a:rPr>
              <a:t>nZEB</a:t>
            </a:r>
            <a:r>
              <a:rPr lang="el-GR" b="1" dirty="0">
                <a:effectLst>
                  <a:outerShdw blurRad="38100" dist="38100" dir="2700000" algn="tl">
                    <a:srgbClr val="000000">
                      <a:alpha val="43137"/>
                    </a:srgbClr>
                  </a:outerShdw>
                </a:effectLst>
                <a:latin typeface="Arial Narrow" panose="020B0606020202030204" pitchFamily="34" charset="0"/>
                <a:ea typeface="Times New Roman" pitchFamily="18" charset="0"/>
                <a:cs typeface="Arial" pitchFamily="34" charset="0"/>
              </a:rPr>
              <a:t> κτίρια</a:t>
            </a:r>
          </a:p>
          <a:p>
            <a:endParaRPr lang="el-GR" dirty="0"/>
          </a:p>
          <a:p>
            <a:endParaRPr lang="el-GR" dirty="0" smtClean="0"/>
          </a:p>
          <a:p>
            <a:endParaRPr lang="el-GR" dirty="0"/>
          </a:p>
          <a:p>
            <a:r>
              <a:rPr lang="el-GR" dirty="0" smtClean="0"/>
              <a:t/>
            </a:r>
            <a:br>
              <a:rPr lang="el-GR" dirty="0" smtClean="0"/>
            </a:br>
            <a:endParaRPr lang="el-GR" sz="2400" b="1" dirty="0">
              <a:solidFill>
                <a:srgbClr val="336600"/>
              </a:solidFill>
              <a:effectLst>
                <a:outerShdw blurRad="38100" dist="38100" dir="2700000" algn="tl">
                  <a:srgbClr val="000000">
                    <a:alpha val="43137"/>
                  </a:srgbClr>
                </a:outerShdw>
              </a:effectLst>
              <a:latin typeface="Arial Narrow" panose="020B0606020202030204" pitchFamily="34" charset="0"/>
            </a:endParaRPr>
          </a:p>
        </p:txBody>
      </p:sp>
      <p:pic>
        <p:nvPicPr>
          <p:cNvPr id="2" name="Εικόνα 1"/>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395536" y="116632"/>
            <a:ext cx="1524000" cy="1549400"/>
          </a:xfrm>
          <a:prstGeom prst="rect">
            <a:avLst/>
          </a:prstGeom>
          <a:ln>
            <a:noFill/>
          </a:ln>
          <a:effectLst>
            <a:softEdge rad="112500"/>
          </a:effectLst>
        </p:spPr>
      </p:pic>
      <p:pic>
        <p:nvPicPr>
          <p:cNvPr id="3" name="Εικόνα 2"/>
          <p:cNvPicPr>
            <a:picLocks noChangeAspect="1"/>
          </p:cNvPicPr>
          <p:nvPr/>
        </p:nvPicPr>
        <p:blipFill>
          <a:blip r:embed="rId4" cstate="email">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tretch>
            <a:fillRect/>
          </a:stretch>
        </p:blipFill>
        <p:spPr>
          <a:xfrm>
            <a:off x="7208075" y="147693"/>
            <a:ext cx="1907704" cy="1832728"/>
          </a:xfrm>
          <a:prstGeom prst="rect">
            <a:avLst/>
          </a:prstGeom>
          <a:ln>
            <a:noFill/>
          </a:ln>
          <a:effectLst>
            <a:softEdge rad="112500"/>
          </a:effectLst>
        </p:spPr>
      </p:pic>
      <p:sp>
        <p:nvSpPr>
          <p:cNvPr id="6" name="Ορθογώνιο 5"/>
          <p:cNvSpPr/>
          <p:nvPr/>
        </p:nvSpPr>
        <p:spPr>
          <a:xfrm>
            <a:off x="2121908" y="5085184"/>
            <a:ext cx="5188842" cy="1200329"/>
          </a:xfrm>
          <a:prstGeom prst="rect">
            <a:avLst/>
          </a:prstGeom>
        </p:spPr>
        <p:txBody>
          <a:bodyPr wrap="square">
            <a:spAutoFit/>
          </a:bodyPr>
          <a:lstStyle/>
          <a:p>
            <a:pPr algn="ctr"/>
            <a:r>
              <a:rPr lang="el-GR"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anose="020B0606020202030204" pitchFamily="34" charset="0"/>
              </a:rPr>
              <a:t>Αναθεώρηση Κοινοτικής Οδηγίας 31/2010 </a:t>
            </a:r>
          </a:p>
          <a:p>
            <a:pPr algn="ctr"/>
            <a:r>
              <a:rPr lang="el-GR"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anose="020B0606020202030204" pitchFamily="34" charset="0"/>
              </a:rPr>
              <a:t>Ενεργειακή </a:t>
            </a:r>
            <a:r>
              <a:rPr lang="el-G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anose="020B0606020202030204" pitchFamily="34" charset="0"/>
              </a:rPr>
              <a:t>Απόδοση </a:t>
            </a:r>
            <a:r>
              <a:rPr lang="el-GR"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anose="020B0606020202030204" pitchFamily="34" charset="0"/>
              </a:rPr>
              <a:t>Ενεργειακοί Επιθεωρητές </a:t>
            </a:r>
            <a:r>
              <a:rPr lang="el-G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anose="020B0606020202030204" pitchFamily="34" charset="0"/>
              </a:rPr>
              <a:t>ΠΕΑ</a:t>
            </a:r>
            <a:endParaRPr lang="el-GR"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anose="020B0606020202030204" pitchFamily="34" charset="0"/>
            </a:endParaRPr>
          </a:p>
        </p:txBody>
      </p:sp>
      <p:pic>
        <p:nvPicPr>
          <p:cNvPr id="9" name="Εικόνα 8"/>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tretch>
            <a:fillRect/>
          </a:stretch>
        </p:blipFill>
        <p:spPr>
          <a:xfrm>
            <a:off x="2117956" y="1666032"/>
            <a:ext cx="4429547" cy="31333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p:cNvSpPr txBox="1"/>
          <p:nvPr/>
        </p:nvSpPr>
        <p:spPr>
          <a:xfrm>
            <a:off x="2283846" y="147693"/>
            <a:ext cx="4528804" cy="461665"/>
          </a:xfrm>
          <a:prstGeom prst="rect">
            <a:avLst/>
          </a:prstGeom>
          <a:noFill/>
        </p:spPr>
        <p:txBody>
          <a:bodyPr wrap="none" rtlCol="0">
            <a:spAutoFit/>
          </a:bodyPr>
          <a:lstStyle/>
          <a:p>
            <a:r>
              <a:rPr lang="el-GR"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anose="020B0606020202030204" pitchFamily="34" charset="0"/>
              </a:rPr>
              <a:t>Αειφόρα κτίρια για αειφόρες πόλεις </a:t>
            </a:r>
          </a:p>
        </p:txBody>
      </p:sp>
    </p:spTree>
    <p:extLst>
      <p:ext uri="{BB962C8B-B14F-4D97-AF65-F5344CB8AC3E}">
        <p14:creationId xmlns:p14="http://schemas.microsoft.com/office/powerpoint/2010/main" val="3350534373"/>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p:cNvSpPr txBox="1">
            <a:spLocks noChangeArrowheads="1"/>
          </p:cNvSpPr>
          <p:nvPr/>
        </p:nvSpPr>
        <p:spPr bwMode="auto">
          <a:xfrm>
            <a:off x="34925" y="44450"/>
            <a:ext cx="71169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l-GR" altLang="el-GR" sz="2800" b="1" dirty="0" smtClean="0">
                <a:solidFill>
                  <a:prstClr val="black"/>
                </a:solidFill>
              </a:rPr>
              <a:t>Μελέτη του </a:t>
            </a:r>
            <a:r>
              <a:rPr lang="en-US" altLang="el-GR" sz="2800" b="1" dirty="0" smtClean="0">
                <a:solidFill>
                  <a:prstClr val="black"/>
                </a:solidFill>
              </a:rPr>
              <a:t>Cost Optimal</a:t>
            </a:r>
            <a:r>
              <a:rPr lang="el-GR" altLang="el-GR" sz="2800" b="1" dirty="0" smtClean="0">
                <a:solidFill>
                  <a:prstClr val="black"/>
                </a:solidFill>
              </a:rPr>
              <a:t>  (άμεσες ενέργειες)</a:t>
            </a:r>
          </a:p>
        </p:txBody>
      </p:sp>
      <p:sp>
        <p:nvSpPr>
          <p:cNvPr id="5123" name="TextBox 4"/>
          <p:cNvSpPr txBox="1">
            <a:spLocks noChangeArrowheads="1"/>
          </p:cNvSpPr>
          <p:nvPr/>
        </p:nvSpPr>
        <p:spPr bwMode="auto">
          <a:xfrm>
            <a:off x="3563938" y="6334125"/>
            <a:ext cx="5576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l-GR" altLang="el-GR" sz="2400" smtClean="0">
                <a:solidFill>
                  <a:prstClr val="black"/>
                </a:solidFill>
              </a:rPr>
              <a:t>Ευρ. Επιτροπή παραπομπή  31.12.2015</a:t>
            </a:r>
          </a:p>
        </p:txBody>
      </p:sp>
      <p:graphicFrame>
        <p:nvGraphicFramePr>
          <p:cNvPr id="6" name="Diagram 5"/>
          <p:cNvGraphicFramePr/>
          <p:nvPr/>
        </p:nvGraphicFramePr>
        <p:xfrm>
          <a:off x="107504" y="639852"/>
          <a:ext cx="8568952" cy="5694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125" name="Rectangle 6"/>
          <p:cNvSpPr>
            <a:spLocks noChangeArrowheads="1"/>
          </p:cNvSpPr>
          <p:nvPr/>
        </p:nvSpPr>
        <p:spPr bwMode="auto">
          <a:xfrm>
            <a:off x="7885113" y="5516563"/>
            <a:ext cx="12557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pPr>
            <a:r>
              <a:rPr lang="el-GR" altLang="el-GR" sz="1200" smtClean="0">
                <a:solidFill>
                  <a:prstClr val="black"/>
                </a:solidFill>
              </a:rPr>
              <a:t>ΥΠΕΝ</a:t>
            </a:r>
          </a:p>
          <a:p>
            <a:pPr eaLnBrk="1" fontAlgn="base" hangingPunct="1">
              <a:spcBef>
                <a:spcPct val="0"/>
              </a:spcBef>
              <a:spcAft>
                <a:spcPct val="0"/>
              </a:spcAft>
            </a:pPr>
            <a:r>
              <a:rPr lang="el-GR" altLang="el-GR" sz="1200" smtClean="0">
                <a:solidFill>
                  <a:prstClr val="black"/>
                </a:solidFill>
              </a:rPr>
              <a:t>ΕΜΠ Μηχανολόγοι</a:t>
            </a:r>
          </a:p>
        </p:txBody>
      </p:sp>
      <p:sp>
        <p:nvSpPr>
          <p:cNvPr id="5126" name="Rectangle 1"/>
          <p:cNvSpPr>
            <a:spLocks noChangeArrowheads="1"/>
          </p:cNvSpPr>
          <p:nvPr/>
        </p:nvSpPr>
        <p:spPr bwMode="auto">
          <a:xfrm>
            <a:off x="3924300" y="1979613"/>
            <a:ext cx="2160588"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pPr>
            <a:r>
              <a:rPr lang="el-GR" altLang="el-GR" sz="1100" smtClean="0">
                <a:solidFill>
                  <a:prstClr val="black"/>
                </a:solidFill>
              </a:rPr>
              <a:t>ΕΜΠ Αρχιτεκτονες</a:t>
            </a:r>
            <a:r>
              <a:rPr lang="en-US" altLang="el-GR" sz="1100" smtClean="0">
                <a:solidFill>
                  <a:prstClr val="black"/>
                </a:solidFill>
              </a:rPr>
              <a:t>, </a:t>
            </a:r>
            <a:r>
              <a:rPr lang="el-GR" altLang="el-GR" sz="1100" smtClean="0">
                <a:solidFill>
                  <a:prstClr val="black"/>
                </a:solidFill>
              </a:rPr>
              <a:t>Μηχανολόγοι</a:t>
            </a:r>
          </a:p>
          <a:p>
            <a:pPr eaLnBrk="1" fontAlgn="base" hangingPunct="1">
              <a:spcBef>
                <a:spcPct val="0"/>
              </a:spcBef>
              <a:spcAft>
                <a:spcPct val="0"/>
              </a:spcAft>
            </a:pPr>
            <a:r>
              <a:rPr lang="el-GR" altLang="el-GR" sz="1100" smtClean="0">
                <a:solidFill>
                  <a:prstClr val="black"/>
                </a:solidFill>
              </a:rPr>
              <a:t>ΑΠΘ Οικοδομική</a:t>
            </a:r>
          </a:p>
          <a:p>
            <a:pPr eaLnBrk="1" fontAlgn="base" hangingPunct="1">
              <a:spcBef>
                <a:spcPct val="0"/>
              </a:spcBef>
              <a:spcAft>
                <a:spcPct val="0"/>
              </a:spcAft>
            </a:pPr>
            <a:r>
              <a:rPr lang="el-GR" altLang="el-GR" sz="1100" smtClean="0">
                <a:solidFill>
                  <a:prstClr val="black"/>
                </a:solidFill>
              </a:rPr>
              <a:t>ΑΕΕ</a:t>
            </a:r>
          </a:p>
          <a:p>
            <a:pPr eaLnBrk="1" fontAlgn="base" hangingPunct="1">
              <a:spcBef>
                <a:spcPct val="0"/>
              </a:spcBef>
              <a:spcAft>
                <a:spcPct val="0"/>
              </a:spcAft>
            </a:pPr>
            <a:r>
              <a:rPr lang="el-GR" altLang="el-GR" sz="1100" smtClean="0">
                <a:solidFill>
                  <a:prstClr val="black"/>
                </a:solidFill>
              </a:rPr>
              <a:t>ΚΑΠΕ</a:t>
            </a:r>
            <a:endParaRPr lang="en-US" altLang="el-GR" sz="1100" smtClean="0">
              <a:solidFill>
                <a:prstClr val="black"/>
              </a:solidFill>
            </a:endParaRPr>
          </a:p>
          <a:p>
            <a:pPr eaLnBrk="1" fontAlgn="base" hangingPunct="1">
              <a:spcBef>
                <a:spcPct val="0"/>
              </a:spcBef>
              <a:spcAft>
                <a:spcPct val="0"/>
              </a:spcAft>
            </a:pPr>
            <a:endParaRPr lang="el-GR" altLang="el-GR" sz="1100" smtClean="0">
              <a:solidFill>
                <a:prstClr val="black"/>
              </a:solidFill>
            </a:endParaRPr>
          </a:p>
        </p:txBody>
      </p:sp>
      <p:sp>
        <p:nvSpPr>
          <p:cNvPr id="5127" name="Rectangle 7"/>
          <p:cNvSpPr>
            <a:spLocks noChangeArrowheads="1"/>
          </p:cNvSpPr>
          <p:nvPr/>
        </p:nvSpPr>
        <p:spPr bwMode="auto">
          <a:xfrm>
            <a:off x="5272088" y="3044825"/>
            <a:ext cx="216058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pPr>
            <a:r>
              <a:rPr lang="el-GR" altLang="el-GR" sz="1100" smtClean="0">
                <a:solidFill>
                  <a:prstClr val="black"/>
                </a:solidFill>
              </a:rPr>
              <a:t>ΕΜΠ </a:t>
            </a:r>
            <a:r>
              <a:rPr lang="en-US" altLang="el-GR" sz="1100" smtClean="0">
                <a:solidFill>
                  <a:prstClr val="black"/>
                </a:solidFill>
              </a:rPr>
              <a:t> </a:t>
            </a:r>
            <a:r>
              <a:rPr lang="el-GR" altLang="el-GR" sz="1100" smtClean="0">
                <a:solidFill>
                  <a:prstClr val="black"/>
                </a:solidFill>
              </a:rPr>
              <a:t>Μηχανολόγοι</a:t>
            </a:r>
          </a:p>
          <a:p>
            <a:pPr eaLnBrk="1" fontAlgn="base" hangingPunct="1">
              <a:spcBef>
                <a:spcPct val="0"/>
              </a:spcBef>
              <a:spcAft>
                <a:spcPct val="0"/>
              </a:spcAft>
            </a:pPr>
            <a:r>
              <a:rPr lang="el-GR" altLang="el-GR" sz="1100" smtClean="0">
                <a:solidFill>
                  <a:prstClr val="black"/>
                </a:solidFill>
              </a:rPr>
              <a:t>ΚΑΠΕ</a:t>
            </a:r>
          </a:p>
          <a:p>
            <a:pPr eaLnBrk="1" fontAlgn="base" hangingPunct="1">
              <a:spcBef>
                <a:spcPct val="0"/>
              </a:spcBef>
              <a:spcAft>
                <a:spcPct val="0"/>
              </a:spcAft>
            </a:pPr>
            <a:endParaRPr lang="el-GR" altLang="el-GR" sz="1100" smtClean="0">
              <a:solidFill>
                <a:prstClr val="black"/>
              </a:solidFill>
            </a:endParaRPr>
          </a:p>
        </p:txBody>
      </p:sp>
    </p:spTree>
    <p:extLst>
      <p:ext uri="{BB962C8B-B14F-4D97-AF65-F5344CB8AC3E}">
        <p14:creationId xmlns:p14="http://schemas.microsoft.com/office/powerpoint/2010/main" val="18715278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6916" y="244"/>
          <a:ext cx="9150915" cy="6857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147" name="TextBox 3"/>
          <p:cNvSpPr txBox="1">
            <a:spLocks noChangeArrowheads="1"/>
          </p:cNvSpPr>
          <p:nvPr/>
        </p:nvSpPr>
        <p:spPr bwMode="auto">
          <a:xfrm>
            <a:off x="107950" y="115888"/>
            <a:ext cx="21509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l-GR" altLang="el-GR" sz="2800" b="1" dirty="0" smtClean="0">
                <a:solidFill>
                  <a:prstClr val="black"/>
                </a:solidFill>
              </a:rPr>
              <a:t>Μελέτη </a:t>
            </a:r>
            <a:r>
              <a:rPr lang="en-US" altLang="el-GR" sz="2800" b="1" dirty="0" err="1" smtClean="0">
                <a:solidFill>
                  <a:prstClr val="black"/>
                </a:solidFill>
              </a:rPr>
              <a:t>nZeb</a:t>
            </a:r>
            <a:endParaRPr lang="el-GR" altLang="el-GR" sz="2800" b="1" dirty="0" smtClean="0">
              <a:solidFill>
                <a:prstClr val="black"/>
              </a:solidFill>
            </a:endParaRPr>
          </a:p>
        </p:txBody>
      </p:sp>
      <p:graphicFrame>
        <p:nvGraphicFramePr>
          <p:cNvPr id="3" name="Diagram 2"/>
          <p:cNvGraphicFramePr/>
          <p:nvPr/>
        </p:nvGraphicFramePr>
        <p:xfrm>
          <a:off x="179512" y="908720"/>
          <a:ext cx="8784976" cy="57606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2088374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6916" y="244"/>
          <a:ext cx="9150915" cy="6857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171" name="TextBox 3"/>
          <p:cNvSpPr txBox="1">
            <a:spLocks noChangeArrowheads="1"/>
          </p:cNvSpPr>
          <p:nvPr/>
        </p:nvSpPr>
        <p:spPr bwMode="auto">
          <a:xfrm>
            <a:off x="107950" y="115888"/>
            <a:ext cx="32500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l-GR" altLang="el-GR" sz="2800" b="1" dirty="0" smtClean="0">
                <a:solidFill>
                  <a:prstClr val="black"/>
                </a:solidFill>
              </a:rPr>
              <a:t>Τροποποίηση ΤΟΤΕΕ</a:t>
            </a:r>
          </a:p>
        </p:txBody>
      </p:sp>
      <p:graphicFrame>
        <p:nvGraphicFramePr>
          <p:cNvPr id="3" name="Diagram 2"/>
          <p:cNvGraphicFramePr/>
          <p:nvPr/>
        </p:nvGraphicFramePr>
        <p:xfrm>
          <a:off x="179512" y="908720"/>
          <a:ext cx="8784976" cy="57606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2715958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6916" y="244"/>
          <a:ext cx="9150915" cy="6857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195" name="TextBox 3"/>
          <p:cNvSpPr txBox="1">
            <a:spLocks noChangeArrowheads="1"/>
          </p:cNvSpPr>
          <p:nvPr/>
        </p:nvSpPr>
        <p:spPr bwMode="auto">
          <a:xfrm>
            <a:off x="107950" y="115888"/>
            <a:ext cx="58320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l-GR" altLang="el-GR" sz="2800" b="1" dirty="0" smtClean="0">
                <a:solidFill>
                  <a:prstClr val="black"/>
                </a:solidFill>
              </a:rPr>
              <a:t>Τροποποίηση λογισμικού ΤΕΕ- ΚΕΝΑΚ</a:t>
            </a:r>
          </a:p>
        </p:txBody>
      </p:sp>
      <p:graphicFrame>
        <p:nvGraphicFramePr>
          <p:cNvPr id="3" name="Diagram 2"/>
          <p:cNvGraphicFramePr/>
          <p:nvPr/>
        </p:nvGraphicFramePr>
        <p:xfrm>
          <a:off x="179512" y="908720"/>
          <a:ext cx="8784976" cy="57606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2584972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6916" y="244"/>
          <a:ext cx="9150915" cy="6857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219" name="TextBox 3"/>
          <p:cNvSpPr txBox="1">
            <a:spLocks noChangeArrowheads="1"/>
          </p:cNvSpPr>
          <p:nvPr/>
        </p:nvSpPr>
        <p:spPr bwMode="auto">
          <a:xfrm>
            <a:off x="107950" y="115888"/>
            <a:ext cx="45129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l-GR" altLang="el-GR" sz="2800" b="1" dirty="0" smtClean="0">
                <a:solidFill>
                  <a:prstClr val="black"/>
                </a:solidFill>
              </a:rPr>
              <a:t>Τροποποίηση Β</a:t>
            </a:r>
            <a:r>
              <a:rPr lang="en-US" altLang="el-GR" sz="2800" b="1" dirty="0" smtClean="0">
                <a:solidFill>
                  <a:prstClr val="black"/>
                </a:solidFill>
              </a:rPr>
              <a:t>uildingcert.gr</a:t>
            </a:r>
            <a:endParaRPr lang="el-GR" altLang="el-GR" sz="2800" b="1" dirty="0" smtClean="0">
              <a:solidFill>
                <a:prstClr val="black"/>
              </a:solidFill>
            </a:endParaRPr>
          </a:p>
        </p:txBody>
      </p:sp>
      <p:graphicFrame>
        <p:nvGraphicFramePr>
          <p:cNvPr id="3" name="Diagram 2"/>
          <p:cNvGraphicFramePr/>
          <p:nvPr/>
        </p:nvGraphicFramePr>
        <p:xfrm>
          <a:off x="179512" y="908720"/>
          <a:ext cx="8784976" cy="57606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0159462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solidFill>
                <a:prstClr val="black"/>
              </a:solidFill>
            </a:endParaRPr>
          </a:p>
        </p:txBody>
      </p:sp>
      <p:grpSp>
        <p:nvGrpSpPr>
          <p:cNvPr id="6" name="Organization Chart 1"/>
          <p:cNvGrpSpPr>
            <a:grpSpLocks/>
          </p:cNvGrpSpPr>
          <p:nvPr/>
        </p:nvGrpSpPr>
        <p:grpSpPr bwMode="auto">
          <a:xfrm>
            <a:off x="323528" y="404664"/>
            <a:ext cx="8352928" cy="5832648"/>
            <a:chOff x="1642" y="2317"/>
            <a:chExt cx="29859" cy="5259"/>
          </a:xfrm>
        </p:grpSpPr>
        <p:cxnSp>
          <p:nvCxnSpPr>
            <p:cNvPr id="2088" name="_s2088"/>
            <p:cNvCxnSpPr>
              <a:cxnSpLocks noChangeShapeType="1"/>
              <a:stCxn id="26" idx="0"/>
              <a:endCxn id="12" idx="2"/>
            </p:cNvCxnSpPr>
            <p:nvPr/>
          </p:nvCxnSpPr>
          <p:spPr bwMode="auto">
            <a:xfrm rot="5400000" flipH="1">
              <a:off x="22300" y="5322"/>
              <a:ext cx="376" cy="2629"/>
            </a:xfrm>
            <a:prstGeom prst="bentConnector3">
              <a:avLst>
                <a:gd name="adj1" fmla="val 22931"/>
              </a:avLst>
            </a:prstGeom>
            <a:noFill/>
            <a:ln w="28575">
              <a:solidFill>
                <a:srgbClr val="000000"/>
              </a:solidFill>
              <a:miter lim="800000"/>
              <a:headEnd/>
              <a:tailEnd/>
            </a:ln>
            <a:extLst>
              <a:ext uri="{909E8E84-426E-40DD-AFC4-6F175D3DCCD1}">
                <a14:hiddenFill xmlns:a14="http://schemas.microsoft.com/office/drawing/2010/main">
                  <a:noFill/>
                </a14:hiddenFill>
              </a:ext>
            </a:extLst>
          </p:spPr>
        </p:cxnSp>
        <p:cxnSp>
          <p:nvCxnSpPr>
            <p:cNvPr id="2087" name="_s2087"/>
            <p:cNvCxnSpPr>
              <a:cxnSpLocks noChangeShapeType="1"/>
              <a:stCxn id="25" idx="0"/>
              <a:endCxn id="12" idx="2"/>
            </p:cNvCxnSpPr>
            <p:nvPr/>
          </p:nvCxnSpPr>
          <p:spPr bwMode="auto">
            <a:xfrm rot="16200000">
              <a:off x="20986" y="6636"/>
              <a:ext cx="376" cy="1"/>
            </a:xfrm>
            <a:prstGeom prst="straightConnector1">
              <a:avLst/>
            </a:prstGeom>
            <a:noFill/>
            <a:ln w="28575">
              <a:solidFill>
                <a:srgbClr val="000000"/>
              </a:solidFill>
              <a:round/>
              <a:headEnd/>
              <a:tailEnd/>
            </a:ln>
            <a:extLst>
              <a:ext uri="{909E8E84-426E-40DD-AFC4-6F175D3DCCD1}">
                <a14:hiddenFill xmlns:a14="http://schemas.microsoft.com/office/drawing/2010/main">
                  <a:noFill/>
                </a14:hiddenFill>
              </a:ext>
            </a:extLst>
          </p:spPr>
        </p:cxnSp>
        <p:cxnSp>
          <p:nvCxnSpPr>
            <p:cNvPr id="2086" name="_s2086"/>
            <p:cNvCxnSpPr>
              <a:cxnSpLocks noChangeShapeType="1"/>
              <a:stCxn id="24" idx="0"/>
              <a:endCxn id="9" idx="2"/>
            </p:cNvCxnSpPr>
            <p:nvPr/>
          </p:nvCxnSpPr>
          <p:spPr bwMode="auto">
            <a:xfrm rot="5400000" flipH="1">
              <a:off x="15070" y="5979"/>
              <a:ext cx="376" cy="1316"/>
            </a:xfrm>
            <a:prstGeom prst="bentConnector3">
              <a:avLst>
                <a:gd name="adj1" fmla="val 22931"/>
              </a:avLst>
            </a:prstGeom>
            <a:noFill/>
            <a:ln w="28575">
              <a:solidFill>
                <a:srgbClr val="000000"/>
              </a:solidFill>
              <a:miter lim="800000"/>
              <a:headEnd/>
              <a:tailEnd/>
            </a:ln>
            <a:extLst>
              <a:ext uri="{909E8E84-426E-40DD-AFC4-6F175D3DCCD1}">
                <a14:hiddenFill xmlns:a14="http://schemas.microsoft.com/office/drawing/2010/main">
                  <a:noFill/>
                </a14:hiddenFill>
              </a:ext>
            </a:extLst>
          </p:spPr>
        </p:cxnSp>
        <p:cxnSp>
          <p:nvCxnSpPr>
            <p:cNvPr id="2085" name="_s2085"/>
            <p:cNvCxnSpPr>
              <a:cxnSpLocks noChangeShapeType="1"/>
              <a:stCxn id="23" idx="0"/>
              <a:endCxn id="9" idx="2"/>
            </p:cNvCxnSpPr>
            <p:nvPr/>
          </p:nvCxnSpPr>
          <p:spPr bwMode="auto">
            <a:xfrm rot="16200000">
              <a:off x="13755" y="5979"/>
              <a:ext cx="376" cy="1315"/>
            </a:xfrm>
            <a:prstGeom prst="bentConnector3">
              <a:avLst>
                <a:gd name="adj1" fmla="val 22931"/>
              </a:avLst>
            </a:prstGeom>
            <a:noFill/>
            <a:ln w="28575">
              <a:solidFill>
                <a:srgbClr val="000000"/>
              </a:solidFill>
              <a:miter lim="800000"/>
              <a:headEnd/>
              <a:tailEnd/>
            </a:ln>
            <a:extLst>
              <a:ext uri="{909E8E84-426E-40DD-AFC4-6F175D3DCCD1}">
                <a14:hiddenFill xmlns:a14="http://schemas.microsoft.com/office/drawing/2010/main">
                  <a:noFill/>
                </a14:hiddenFill>
              </a:ext>
            </a:extLst>
          </p:spPr>
        </p:cxnSp>
        <p:cxnSp>
          <p:nvCxnSpPr>
            <p:cNvPr id="2084" name="_s2084"/>
            <p:cNvCxnSpPr>
              <a:cxnSpLocks noChangeShapeType="1"/>
              <a:stCxn id="22" idx="0"/>
              <a:endCxn id="12" idx="2"/>
            </p:cNvCxnSpPr>
            <p:nvPr/>
          </p:nvCxnSpPr>
          <p:spPr bwMode="auto">
            <a:xfrm rot="16200000">
              <a:off x="19671" y="5321"/>
              <a:ext cx="376" cy="2632"/>
            </a:xfrm>
            <a:prstGeom prst="bentConnector3">
              <a:avLst>
                <a:gd name="adj1" fmla="val 22931"/>
              </a:avLst>
            </a:prstGeom>
            <a:noFill/>
            <a:ln w="28575">
              <a:solidFill>
                <a:srgbClr val="000000"/>
              </a:solidFill>
              <a:miter lim="800000"/>
              <a:headEnd/>
              <a:tailEnd/>
            </a:ln>
            <a:extLst>
              <a:ext uri="{909E8E84-426E-40DD-AFC4-6F175D3DCCD1}">
                <a14:hiddenFill xmlns:a14="http://schemas.microsoft.com/office/drawing/2010/main">
                  <a:noFill/>
                </a14:hiddenFill>
              </a:ext>
            </a:extLst>
          </p:spPr>
        </p:cxnSp>
        <p:cxnSp>
          <p:nvCxnSpPr>
            <p:cNvPr id="2083" name="_s2083"/>
            <p:cNvCxnSpPr>
              <a:cxnSpLocks noChangeShapeType="1"/>
              <a:stCxn id="21" idx="0"/>
              <a:endCxn id="7" idx="2"/>
            </p:cNvCxnSpPr>
            <p:nvPr/>
          </p:nvCxnSpPr>
          <p:spPr bwMode="auto">
            <a:xfrm rot="5400000" flipH="1">
              <a:off x="23143" y="-1532"/>
              <a:ext cx="2630" cy="11830"/>
            </a:xfrm>
            <a:prstGeom prst="bentConnector3">
              <a:avLst>
                <a:gd name="adj1" fmla="val 3278"/>
              </a:avLst>
            </a:prstGeom>
            <a:noFill/>
            <a:ln w="28575">
              <a:solidFill>
                <a:srgbClr val="000000"/>
              </a:solidFill>
              <a:miter lim="800000"/>
              <a:headEnd/>
              <a:tailEnd/>
            </a:ln>
            <a:extLst>
              <a:ext uri="{909E8E84-426E-40DD-AFC4-6F175D3DCCD1}">
                <a14:hiddenFill xmlns:a14="http://schemas.microsoft.com/office/drawing/2010/main">
                  <a:noFill/>
                </a14:hiddenFill>
              </a:ext>
            </a:extLst>
          </p:spPr>
        </p:cxnSp>
        <p:cxnSp>
          <p:nvCxnSpPr>
            <p:cNvPr id="2082" name="_s2082"/>
            <p:cNvCxnSpPr>
              <a:cxnSpLocks noChangeShapeType="1"/>
              <a:stCxn id="20" idx="0"/>
              <a:endCxn id="14" idx="2"/>
            </p:cNvCxnSpPr>
            <p:nvPr/>
          </p:nvCxnSpPr>
          <p:spPr bwMode="auto">
            <a:xfrm rot="5400000" flipH="1">
              <a:off x="28215" y="5980"/>
              <a:ext cx="376" cy="1314"/>
            </a:xfrm>
            <a:prstGeom prst="bentConnector3">
              <a:avLst>
                <a:gd name="adj1" fmla="val 22931"/>
              </a:avLst>
            </a:prstGeom>
            <a:noFill/>
            <a:ln w="28575">
              <a:solidFill>
                <a:srgbClr val="000000"/>
              </a:solidFill>
              <a:miter lim="800000"/>
              <a:headEnd/>
              <a:tailEnd/>
            </a:ln>
            <a:extLst>
              <a:ext uri="{909E8E84-426E-40DD-AFC4-6F175D3DCCD1}">
                <a14:hiddenFill xmlns:a14="http://schemas.microsoft.com/office/drawing/2010/main">
                  <a:noFill/>
                </a14:hiddenFill>
              </a:ext>
            </a:extLst>
          </p:spPr>
        </p:cxnSp>
        <p:cxnSp>
          <p:nvCxnSpPr>
            <p:cNvPr id="2081" name="_s2081"/>
            <p:cNvCxnSpPr>
              <a:cxnSpLocks noChangeShapeType="1"/>
              <a:stCxn id="19" idx="0"/>
              <a:endCxn id="14" idx="2"/>
            </p:cNvCxnSpPr>
            <p:nvPr/>
          </p:nvCxnSpPr>
          <p:spPr bwMode="auto">
            <a:xfrm rot="16200000">
              <a:off x="26901" y="5979"/>
              <a:ext cx="376" cy="1315"/>
            </a:xfrm>
            <a:prstGeom prst="bentConnector3">
              <a:avLst>
                <a:gd name="adj1" fmla="val 22931"/>
              </a:avLst>
            </a:prstGeom>
            <a:noFill/>
            <a:ln w="28575">
              <a:solidFill>
                <a:srgbClr val="000000"/>
              </a:solidFill>
              <a:miter lim="800000"/>
              <a:headEnd/>
              <a:tailEnd/>
            </a:ln>
            <a:extLst>
              <a:ext uri="{909E8E84-426E-40DD-AFC4-6F175D3DCCD1}">
                <a14:hiddenFill xmlns:a14="http://schemas.microsoft.com/office/drawing/2010/main">
                  <a:noFill/>
                </a14:hiddenFill>
              </a:ext>
            </a:extLst>
          </p:spPr>
        </p:cxnSp>
        <p:cxnSp>
          <p:nvCxnSpPr>
            <p:cNvPr id="2080" name="_s2080"/>
            <p:cNvCxnSpPr>
              <a:cxnSpLocks noChangeShapeType="1"/>
              <a:stCxn id="18" idx="0"/>
              <a:endCxn id="8" idx="2"/>
            </p:cNvCxnSpPr>
            <p:nvPr/>
          </p:nvCxnSpPr>
          <p:spPr bwMode="auto">
            <a:xfrm rot="5400000" flipH="1">
              <a:off x="8497" y="4664"/>
              <a:ext cx="376" cy="3946"/>
            </a:xfrm>
            <a:prstGeom prst="bentConnector3">
              <a:avLst>
                <a:gd name="adj1" fmla="val 22931"/>
              </a:avLst>
            </a:prstGeom>
            <a:noFill/>
            <a:ln w="28575">
              <a:solidFill>
                <a:srgbClr val="000000"/>
              </a:solidFill>
              <a:miter lim="800000"/>
              <a:headEnd/>
              <a:tailEnd/>
            </a:ln>
            <a:extLst>
              <a:ext uri="{909E8E84-426E-40DD-AFC4-6F175D3DCCD1}">
                <a14:hiddenFill xmlns:a14="http://schemas.microsoft.com/office/drawing/2010/main">
                  <a:noFill/>
                </a14:hiddenFill>
              </a:ext>
            </a:extLst>
          </p:spPr>
        </p:cxnSp>
        <p:cxnSp>
          <p:nvCxnSpPr>
            <p:cNvPr id="2079" name="_s2079"/>
            <p:cNvCxnSpPr>
              <a:cxnSpLocks noChangeShapeType="1"/>
              <a:stCxn id="17" idx="0"/>
              <a:endCxn id="8" idx="2"/>
            </p:cNvCxnSpPr>
            <p:nvPr/>
          </p:nvCxnSpPr>
          <p:spPr bwMode="auto">
            <a:xfrm rot="5400000" flipH="1">
              <a:off x="7182" y="5979"/>
              <a:ext cx="376" cy="1316"/>
            </a:xfrm>
            <a:prstGeom prst="bentConnector3">
              <a:avLst>
                <a:gd name="adj1" fmla="val 22931"/>
              </a:avLst>
            </a:prstGeom>
            <a:noFill/>
            <a:ln w="28575">
              <a:solidFill>
                <a:srgbClr val="000000"/>
              </a:solidFill>
              <a:miter lim="800000"/>
              <a:headEnd/>
              <a:tailEnd/>
            </a:ln>
            <a:extLst>
              <a:ext uri="{909E8E84-426E-40DD-AFC4-6F175D3DCCD1}">
                <a14:hiddenFill xmlns:a14="http://schemas.microsoft.com/office/drawing/2010/main">
                  <a:noFill/>
                </a14:hiddenFill>
              </a:ext>
            </a:extLst>
          </p:spPr>
        </p:cxnSp>
        <p:cxnSp>
          <p:nvCxnSpPr>
            <p:cNvPr id="2078" name="_s2078"/>
            <p:cNvCxnSpPr>
              <a:cxnSpLocks noChangeShapeType="1"/>
              <a:stCxn id="16" idx="0"/>
              <a:endCxn id="8" idx="2"/>
            </p:cNvCxnSpPr>
            <p:nvPr/>
          </p:nvCxnSpPr>
          <p:spPr bwMode="auto">
            <a:xfrm rot="16200000">
              <a:off x="5868" y="5980"/>
              <a:ext cx="376" cy="1313"/>
            </a:xfrm>
            <a:prstGeom prst="bentConnector3">
              <a:avLst>
                <a:gd name="adj1" fmla="val 22931"/>
              </a:avLst>
            </a:prstGeom>
            <a:noFill/>
            <a:ln w="28575">
              <a:solidFill>
                <a:srgbClr val="000000"/>
              </a:solidFill>
              <a:miter lim="800000"/>
              <a:headEnd/>
              <a:tailEnd/>
            </a:ln>
            <a:extLst>
              <a:ext uri="{909E8E84-426E-40DD-AFC4-6F175D3DCCD1}">
                <a14:hiddenFill xmlns:a14="http://schemas.microsoft.com/office/drawing/2010/main">
                  <a:noFill/>
                </a14:hiddenFill>
              </a:ext>
            </a:extLst>
          </p:spPr>
        </p:cxnSp>
        <p:cxnSp>
          <p:nvCxnSpPr>
            <p:cNvPr id="2077" name="_s2077"/>
            <p:cNvCxnSpPr>
              <a:cxnSpLocks noChangeShapeType="1"/>
              <a:stCxn id="15" idx="0"/>
              <a:endCxn id="8" idx="2"/>
            </p:cNvCxnSpPr>
            <p:nvPr/>
          </p:nvCxnSpPr>
          <p:spPr bwMode="auto">
            <a:xfrm rot="16200000">
              <a:off x="4552" y="4665"/>
              <a:ext cx="376" cy="3944"/>
            </a:xfrm>
            <a:prstGeom prst="bentConnector3">
              <a:avLst>
                <a:gd name="adj1" fmla="val 22931"/>
              </a:avLst>
            </a:prstGeom>
            <a:noFill/>
            <a:ln w="28575">
              <a:solidFill>
                <a:srgbClr val="000000"/>
              </a:solidFill>
              <a:miter lim="800000"/>
              <a:headEnd/>
              <a:tailEnd/>
            </a:ln>
            <a:extLst>
              <a:ext uri="{909E8E84-426E-40DD-AFC4-6F175D3DCCD1}">
                <a14:hiddenFill xmlns:a14="http://schemas.microsoft.com/office/drawing/2010/main">
                  <a:noFill/>
                </a14:hiddenFill>
              </a:ext>
            </a:extLst>
          </p:spPr>
        </p:cxnSp>
        <p:cxnSp>
          <p:nvCxnSpPr>
            <p:cNvPr id="2076" name="_s2076"/>
            <p:cNvCxnSpPr>
              <a:cxnSpLocks noChangeShapeType="1"/>
              <a:stCxn id="14" idx="0"/>
              <a:endCxn id="7" idx="2"/>
            </p:cNvCxnSpPr>
            <p:nvPr/>
          </p:nvCxnSpPr>
          <p:spPr bwMode="auto">
            <a:xfrm rot="5400000" flipH="1">
              <a:off x="21829" y="-218"/>
              <a:ext cx="2630" cy="9202"/>
            </a:xfrm>
            <a:prstGeom prst="bentConnector3">
              <a:avLst>
                <a:gd name="adj1" fmla="val 3278"/>
              </a:avLst>
            </a:prstGeom>
            <a:noFill/>
            <a:ln w="28575">
              <a:solidFill>
                <a:srgbClr val="000000"/>
              </a:solidFill>
              <a:miter lim="800000"/>
              <a:headEnd/>
              <a:tailEnd/>
            </a:ln>
            <a:extLst>
              <a:ext uri="{909E8E84-426E-40DD-AFC4-6F175D3DCCD1}">
                <a14:hiddenFill xmlns:a14="http://schemas.microsoft.com/office/drawing/2010/main">
                  <a:noFill/>
                </a14:hiddenFill>
              </a:ext>
            </a:extLst>
          </p:spPr>
        </p:cxnSp>
        <p:cxnSp>
          <p:nvCxnSpPr>
            <p:cNvPr id="2075" name="_s2075"/>
            <p:cNvCxnSpPr>
              <a:cxnSpLocks noChangeShapeType="1"/>
              <a:stCxn id="13" idx="0"/>
              <a:endCxn id="7" idx="2"/>
            </p:cNvCxnSpPr>
            <p:nvPr/>
          </p:nvCxnSpPr>
          <p:spPr bwMode="auto">
            <a:xfrm rot="5400000" flipH="1">
              <a:off x="19858" y="1753"/>
              <a:ext cx="2630" cy="5260"/>
            </a:xfrm>
            <a:prstGeom prst="bentConnector3">
              <a:avLst>
                <a:gd name="adj1" fmla="val 3278"/>
              </a:avLst>
            </a:prstGeom>
            <a:noFill/>
            <a:ln w="28575">
              <a:solidFill>
                <a:srgbClr val="000000"/>
              </a:solidFill>
              <a:miter lim="800000"/>
              <a:headEnd/>
              <a:tailEnd/>
            </a:ln>
            <a:extLst>
              <a:ext uri="{909E8E84-426E-40DD-AFC4-6F175D3DCCD1}">
                <a14:hiddenFill xmlns:a14="http://schemas.microsoft.com/office/drawing/2010/main">
                  <a:noFill/>
                </a14:hiddenFill>
              </a:ext>
            </a:extLst>
          </p:spPr>
        </p:cxnSp>
        <p:cxnSp>
          <p:nvCxnSpPr>
            <p:cNvPr id="2074" name="_s2074"/>
            <p:cNvCxnSpPr>
              <a:cxnSpLocks noChangeShapeType="1"/>
              <a:stCxn id="12" idx="0"/>
              <a:endCxn id="7" idx="2"/>
            </p:cNvCxnSpPr>
            <p:nvPr/>
          </p:nvCxnSpPr>
          <p:spPr bwMode="auto">
            <a:xfrm rot="5400000" flipH="1">
              <a:off x="18544" y="3067"/>
              <a:ext cx="2630" cy="2632"/>
            </a:xfrm>
            <a:prstGeom prst="bentConnector3">
              <a:avLst>
                <a:gd name="adj1" fmla="val 3278"/>
              </a:avLst>
            </a:prstGeom>
            <a:noFill/>
            <a:ln w="28575">
              <a:solidFill>
                <a:srgbClr val="000000"/>
              </a:solidFill>
              <a:miter lim="800000"/>
              <a:headEnd/>
              <a:tailEnd/>
            </a:ln>
            <a:extLst>
              <a:ext uri="{909E8E84-426E-40DD-AFC4-6F175D3DCCD1}">
                <a14:hiddenFill xmlns:a14="http://schemas.microsoft.com/office/drawing/2010/main">
                  <a:noFill/>
                </a14:hiddenFill>
              </a:ext>
            </a:extLst>
          </p:spPr>
        </p:cxnSp>
        <p:cxnSp>
          <p:nvCxnSpPr>
            <p:cNvPr id="2073" name="_s2073"/>
            <p:cNvCxnSpPr>
              <a:cxnSpLocks noChangeShapeType="1"/>
              <a:stCxn id="11" idx="0"/>
              <a:endCxn id="10" idx="2"/>
            </p:cNvCxnSpPr>
            <p:nvPr/>
          </p:nvCxnSpPr>
          <p:spPr bwMode="auto">
            <a:xfrm flipH="1" flipV="1">
              <a:off x="16947" y="4265"/>
              <a:ext cx="93" cy="306"/>
            </a:xfrm>
            <a:prstGeom prst="straightConnector1">
              <a:avLst/>
            </a:prstGeom>
            <a:noFill/>
            <a:ln w="28575">
              <a:solidFill>
                <a:srgbClr val="000000"/>
              </a:solidFill>
              <a:round/>
              <a:headEnd/>
              <a:tailEnd/>
            </a:ln>
            <a:extLst>
              <a:ext uri="{909E8E84-426E-40DD-AFC4-6F175D3DCCD1}">
                <a14:hiddenFill xmlns:a14="http://schemas.microsoft.com/office/drawing/2010/main">
                  <a:noFill/>
                </a14:hiddenFill>
              </a:ext>
            </a:extLst>
          </p:spPr>
        </p:cxnSp>
        <p:cxnSp>
          <p:nvCxnSpPr>
            <p:cNvPr id="2072" name="_s2072"/>
            <p:cNvCxnSpPr>
              <a:cxnSpLocks noChangeShapeType="1"/>
              <a:stCxn id="10" idx="3"/>
              <a:endCxn id="7" idx="2"/>
            </p:cNvCxnSpPr>
            <p:nvPr/>
          </p:nvCxnSpPr>
          <p:spPr bwMode="auto">
            <a:xfrm flipV="1">
              <a:off x="18167" y="3068"/>
              <a:ext cx="376" cy="775"/>
            </a:xfrm>
            <a:prstGeom prst="bentConnector2">
              <a:avLst/>
            </a:prstGeom>
            <a:noFill/>
            <a:ln w="28575">
              <a:solidFill>
                <a:srgbClr val="000000"/>
              </a:solidFill>
              <a:miter lim="800000"/>
              <a:headEnd/>
              <a:tailEnd/>
            </a:ln>
            <a:extLst>
              <a:ext uri="{909E8E84-426E-40DD-AFC4-6F175D3DCCD1}">
                <a14:hiddenFill xmlns:a14="http://schemas.microsoft.com/office/drawing/2010/main">
                  <a:noFill/>
                </a14:hiddenFill>
              </a:ext>
            </a:extLst>
          </p:spPr>
        </p:cxnSp>
        <p:cxnSp>
          <p:nvCxnSpPr>
            <p:cNvPr id="2071" name="_s2071"/>
            <p:cNvCxnSpPr>
              <a:cxnSpLocks noChangeShapeType="1"/>
              <a:stCxn id="9" idx="0"/>
              <a:endCxn id="7" idx="2"/>
            </p:cNvCxnSpPr>
            <p:nvPr/>
          </p:nvCxnSpPr>
          <p:spPr bwMode="auto">
            <a:xfrm rot="16200000">
              <a:off x="15257" y="2411"/>
              <a:ext cx="2630" cy="3943"/>
            </a:xfrm>
            <a:prstGeom prst="bentConnector3">
              <a:avLst>
                <a:gd name="adj1" fmla="val 3278"/>
              </a:avLst>
            </a:prstGeom>
            <a:noFill/>
            <a:ln w="28575">
              <a:solidFill>
                <a:srgbClr val="000000"/>
              </a:solidFill>
              <a:miter lim="800000"/>
              <a:headEnd/>
              <a:tailEnd/>
            </a:ln>
            <a:extLst>
              <a:ext uri="{909E8E84-426E-40DD-AFC4-6F175D3DCCD1}">
                <a14:hiddenFill xmlns:a14="http://schemas.microsoft.com/office/drawing/2010/main">
                  <a:noFill/>
                </a14:hiddenFill>
              </a:ext>
            </a:extLst>
          </p:spPr>
        </p:cxnSp>
        <p:cxnSp>
          <p:nvCxnSpPr>
            <p:cNvPr id="2070" name="_s2070"/>
            <p:cNvCxnSpPr>
              <a:cxnSpLocks noChangeShapeType="1"/>
              <a:stCxn id="8" idx="0"/>
              <a:endCxn id="7" idx="2"/>
            </p:cNvCxnSpPr>
            <p:nvPr/>
          </p:nvCxnSpPr>
          <p:spPr bwMode="auto">
            <a:xfrm rot="16200000">
              <a:off x="11313" y="-1533"/>
              <a:ext cx="2630" cy="11831"/>
            </a:xfrm>
            <a:prstGeom prst="bentConnector3">
              <a:avLst>
                <a:gd name="adj1" fmla="val 3278"/>
              </a:avLst>
            </a:prstGeom>
            <a:noFill/>
            <a:ln w="28575">
              <a:solidFill>
                <a:srgbClr val="000000"/>
              </a:solidFill>
              <a:miter lim="800000"/>
              <a:headEnd/>
              <a:tailEnd/>
            </a:ln>
            <a:extLst>
              <a:ext uri="{909E8E84-426E-40DD-AFC4-6F175D3DCCD1}">
                <a14:hiddenFill xmlns:a14="http://schemas.microsoft.com/office/drawing/2010/main">
                  <a:noFill/>
                </a14:hiddenFill>
              </a:ext>
            </a:extLst>
          </p:spPr>
        </p:cxnSp>
        <p:sp>
          <p:nvSpPr>
            <p:cNvPr id="7" name="_s2069"/>
            <p:cNvSpPr>
              <a:spLocks noChangeArrowheads="1"/>
            </p:cNvSpPr>
            <p:nvPr/>
          </p:nvSpPr>
          <p:spPr bwMode="auto">
            <a:xfrm>
              <a:off x="17416" y="2317"/>
              <a:ext cx="2254" cy="751"/>
            </a:xfrm>
            <a:prstGeom prst="roundRect">
              <a:avLst>
                <a:gd name="adj" fmla="val 16667"/>
              </a:avLst>
            </a:prstGeom>
            <a:solidFill>
              <a:srgbClr val="FFFF99"/>
            </a:solidFill>
            <a:ln w="9525">
              <a:solidFill>
                <a:srgbClr val="000000"/>
              </a:solidFill>
              <a:round/>
              <a:headEnd/>
              <a:tailEnd/>
            </a:ln>
          </p:spPr>
          <p:txBody>
            <a:bodyPr vert="horz" wrap="square" lIns="0" tIns="0" rIns="0" bIns="0" numCol="1" anchor="ctr" anchorCtr="0" compatLnSpc="1">
              <a:prstTxWarp prst="textNoShape">
                <a:avLst/>
              </a:prstTxWarp>
            </a:bodyPr>
            <a:lstStyle/>
            <a:p>
              <a:pPr algn="ctr" fontAlgn="base">
                <a:spcBef>
                  <a:spcPct val="0"/>
                </a:spcBef>
                <a:spcAft>
                  <a:spcPct val="0"/>
                </a:spcAft>
              </a:pPr>
              <a:r>
                <a:rPr lang="el-GR" altLang="el-GR" sz="900" b="1" u="sng" smtClean="0">
                  <a:solidFill>
                    <a:prstClr val="black"/>
                  </a:solidFill>
                  <a:latin typeface="Arial" pitchFamily="34" charset="0"/>
                  <a:ea typeface="Times New Roman" pitchFamily="18" charset="0"/>
                  <a:cs typeface="Arial" pitchFamily="34" charset="0"/>
                </a:rPr>
                <a:t>ΥΠΕΝ</a:t>
              </a:r>
              <a:endParaRPr lang="el-GR" altLang="el-GR" sz="600" smtClean="0">
                <a:solidFill>
                  <a:prstClr val="black"/>
                </a:solidFill>
                <a:latin typeface="Arial" pitchFamily="34" charset="0"/>
                <a:cs typeface="Arial" pitchFamily="34" charset="0"/>
              </a:endParaRPr>
            </a:p>
            <a:p>
              <a:pPr algn="ctr" eaLnBrk="0" fontAlgn="base" hangingPunct="0">
                <a:spcBef>
                  <a:spcPct val="0"/>
                </a:spcBef>
                <a:spcAft>
                  <a:spcPct val="0"/>
                </a:spcAft>
              </a:pPr>
              <a:r>
                <a:rPr lang="el-GR" altLang="el-GR" sz="900" b="1" u="sng" smtClean="0">
                  <a:solidFill>
                    <a:prstClr val="black"/>
                  </a:solidFill>
                  <a:latin typeface="Arial" pitchFamily="34" charset="0"/>
                  <a:ea typeface="Times New Roman" pitchFamily="18" charset="0"/>
                  <a:cs typeface="Arial" pitchFamily="34" charset="0"/>
                </a:rPr>
                <a:t>Γεν. Γραμμ.</a:t>
              </a:r>
              <a:endParaRPr lang="el-GR" altLang="el-GR" sz="600" smtClean="0">
                <a:solidFill>
                  <a:prstClr val="black"/>
                </a:solidFill>
                <a:latin typeface="Arial" pitchFamily="34" charset="0"/>
                <a:cs typeface="Arial" pitchFamily="34" charset="0"/>
              </a:endParaRPr>
            </a:p>
            <a:p>
              <a:pPr algn="ct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Δ/νση Ενεργειακών Πολιτικών &amp; Ενεργειακής Αποδοτικότητας</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endParaRPr lang="el-GR" altLang="el-GR" smtClean="0">
                <a:solidFill>
                  <a:prstClr val="black"/>
                </a:solidFill>
                <a:latin typeface="Arial" pitchFamily="34" charset="0"/>
                <a:cs typeface="Arial" pitchFamily="34" charset="0"/>
              </a:endParaRPr>
            </a:p>
          </p:txBody>
        </p:sp>
        <p:sp>
          <p:nvSpPr>
            <p:cNvPr id="8" name="_s2068"/>
            <p:cNvSpPr>
              <a:spLocks noChangeArrowheads="1"/>
            </p:cNvSpPr>
            <p:nvPr/>
          </p:nvSpPr>
          <p:spPr bwMode="auto">
            <a:xfrm>
              <a:off x="5585" y="5698"/>
              <a:ext cx="2254" cy="751"/>
            </a:xfrm>
            <a:prstGeom prst="roundRect">
              <a:avLst>
                <a:gd name="adj" fmla="val 16667"/>
              </a:avLst>
            </a:prstGeom>
            <a:solidFill>
              <a:srgbClr val="C0C0C0"/>
            </a:solidFill>
            <a:ln w="9525">
              <a:solidFill>
                <a:srgbClr val="000000"/>
              </a:solidFill>
              <a:round/>
              <a:headEnd/>
              <a:tailEnd/>
            </a:ln>
          </p:spPr>
          <p:txBody>
            <a:bodyPr vert="horz" wrap="square" lIns="0" tIns="0" rIns="0" bIns="0" numCol="1" anchor="ctr" anchorCtr="0" compatLnSpc="1">
              <a:prstTxWarp prst="textNoShape">
                <a:avLst/>
              </a:prstTxWarp>
            </a:bodyPr>
            <a:lstStyle/>
            <a:p>
              <a:pPr algn="ctr" fontAlgn="base">
                <a:spcBef>
                  <a:spcPct val="0"/>
                </a:spcBef>
                <a:spcAft>
                  <a:spcPct val="0"/>
                </a:spcAft>
              </a:pPr>
              <a:r>
                <a:rPr lang="en-US" altLang="el-GR" sz="800" b="1" smtClean="0">
                  <a:solidFill>
                    <a:prstClr val="black"/>
                  </a:solidFill>
                  <a:latin typeface="Arial" pitchFamily="34" charset="0"/>
                  <a:ea typeface="Times New Roman" pitchFamily="18" charset="0"/>
                  <a:cs typeface="Arial" pitchFamily="34" charset="0"/>
                </a:rPr>
                <a:t>Cost Optimal</a:t>
              </a:r>
              <a:endParaRPr lang="en-US" altLang="el-GR" sz="600" smtClean="0">
                <a:solidFill>
                  <a:prstClr val="black"/>
                </a:solidFill>
                <a:latin typeface="Arial" pitchFamily="34" charset="0"/>
                <a:cs typeface="Arial" pitchFamily="34" charset="0"/>
              </a:endParaRPr>
            </a:p>
            <a:p>
              <a:pPr eaLnBrk="0" fontAlgn="base" hangingPunct="0">
                <a:spcBef>
                  <a:spcPct val="0"/>
                </a:spcBef>
                <a:spcAft>
                  <a:spcPct val="0"/>
                </a:spcAft>
              </a:pPr>
              <a:endParaRPr lang="en-US" altLang="el-GR" smtClean="0">
                <a:solidFill>
                  <a:prstClr val="black"/>
                </a:solidFill>
                <a:latin typeface="Arial" pitchFamily="34" charset="0"/>
                <a:cs typeface="Arial" pitchFamily="34" charset="0"/>
              </a:endParaRPr>
            </a:p>
          </p:txBody>
        </p:sp>
        <p:sp>
          <p:nvSpPr>
            <p:cNvPr id="9" name="_s2067"/>
            <p:cNvSpPr>
              <a:spLocks noChangeArrowheads="1"/>
            </p:cNvSpPr>
            <p:nvPr/>
          </p:nvSpPr>
          <p:spPr bwMode="auto">
            <a:xfrm>
              <a:off x="13474" y="5698"/>
              <a:ext cx="2253" cy="751"/>
            </a:xfrm>
            <a:prstGeom prst="roundRect">
              <a:avLst>
                <a:gd name="adj" fmla="val 16667"/>
              </a:avLst>
            </a:prstGeom>
            <a:solidFill>
              <a:srgbClr val="CCFFFF"/>
            </a:solidFill>
            <a:ln w="9525">
              <a:solidFill>
                <a:srgbClr val="000000"/>
              </a:solidFill>
              <a:round/>
              <a:headEnd/>
              <a:tailEnd/>
            </a:ln>
          </p:spPr>
          <p:txBody>
            <a:bodyPr vert="horz" wrap="square" lIns="0" tIns="0" rIns="0" bIns="0" numCol="1" anchor="ctr" anchorCtr="0" compatLnSpc="1">
              <a:prstTxWarp prst="textNoShape">
                <a:avLst/>
              </a:prstTxWarp>
            </a:bodyPr>
            <a:lstStyle/>
            <a:p>
              <a:pPr algn="ctr" fontAlgn="base">
                <a:spcBef>
                  <a:spcPct val="0"/>
                </a:spcBef>
                <a:spcAft>
                  <a:spcPct val="0"/>
                </a:spcAft>
              </a:pPr>
              <a:r>
                <a:rPr lang="en-US" altLang="el-GR" sz="800" b="1" smtClean="0">
                  <a:solidFill>
                    <a:prstClr val="black"/>
                  </a:solidFill>
                  <a:latin typeface="Arial" pitchFamily="34" charset="0"/>
                  <a:ea typeface="Times New Roman" pitchFamily="18" charset="0"/>
                  <a:cs typeface="Arial" pitchFamily="34" charset="0"/>
                </a:rPr>
                <a:t>TOΤΕΕ</a:t>
              </a:r>
              <a:endParaRPr lang="en-US" altLang="el-GR" sz="600" smtClean="0">
                <a:solidFill>
                  <a:prstClr val="black"/>
                </a:solidFill>
                <a:latin typeface="Arial" pitchFamily="34" charset="0"/>
                <a:cs typeface="Arial" pitchFamily="34" charset="0"/>
              </a:endParaRPr>
            </a:p>
            <a:p>
              <a:pPr eaLnBrk="0" fontAlgn="base" hangingPunct="0">
                <a:spcBef>
                  <a:spcPct val="0"/>
                </a:spcBef>
                <a:spcAft>
                  <a:spcPct val="0"/>
                </a:spcAft>
              </a:pPr>
              <a:endParaRPr lang="en-US" altLang="el-GR" smtClean="0">
                <a:solidFill>
                  <a:prstClr val="black"/>
                </a:solidFill>
                <a:latin typeface="Arial" pitchFamily="34" charset="0"/>
                <a:cs typeface="Arial" pitchFamily="34" charset="0"/>
              </a:endParaRPr>
            </a:p>
          </p:txBody>
        </p:sp>
        <p:sp>
          <p:nvSpPr>
            <p:cNvPr id="10" name="_s2066"/>
            <p:cNvSpPr>
              <a:spLocks noChangeArrowheads="1"/>
            </p:cNvSpPr>
            <p:nvPr/>
          </p:nvSpPr>
          <p:spPr bwMode="auto">
            <a:xfrm>
              <a:off x="15727" y="3421"/>
              <a:ext cx="2440" cy="844"/>
            </a:xfrm>
            <a:prstGeom prst="roundRect">
              <a:avLst>
                <a:gd name="adj" fmla="val 16667"/>
              </a:avLst>
            </a:prstGeom>
            <a:solidFill>
              <a:srgbClr val="FFCC00"/>
            </a:solidFill>
            <a:ln w="9525">
              <a:solidFill>
                <a:srgbClr val="000000"/>
              </a:solidFill>
              <a:round/>
              <a:headEnd/>
              <a:tailEnd/>
            </a:ln>
          </p:spPr>
          <p:txBody>
            <a:bodyPr vert="horz" wrap="square" lIns="0" tIns="0" rIns="0" bIns="0" numCol="1" anchor="ctr" anchorCtr="0" compatLnSpc="1">
              <a:prstTxWarp prst="textNoShape">
                <a:avLst/>
              </a:prstTxWarp>
            </a:bodyPr>
            <a:lstStyle/>
            <a:p>
              <a:pPr algn="ctr" fontAlgn="base">
                <a:spcBef>
                  <a:spcPct val="0"/>
                </a:spcBef>
                <a:spcAft>
                  <a:spcPct val="0"/>
                </a:spcAft>
              </a:pPr>
              <a:r>
                <a:rPr lang="en-US" altLang="el-GR" sz="700" b="1" u="sng" dirty="0" smtClean="0">
                  <a:solidFill>
                    <a:prstClr val="black"/>
                  </a:solidFill>
                  <a:latin typeface="Arial" pitchFamily="34" charset="0"/>
                  <a:ea typeface="Times New Roman" pitchFamily="18" charset="0"/>
                  <a:cs typeface="Arial" pitchFamily="34" charset="0"/>
                </a:rPr>
                <a:t>Steering Committee</a:t>
              </a:r>
              <a:endParaRPr lang="en-US" altLang="el-GR" sz="600" dirty="0" smtClean="0">
                <a:solidFill>
                  <a:prstClr val="black"/>
                </a:solidFill>
                <a:latin typeface="Arial" pitchFamily="34" charset="0"/>
                <a:cs typeface="Arial" pitchFamily="34" charset="0"/>
              </a:endParaRPr>
            </a:p>
            <a:p>
              <a:pPr eaLnBrk="0" fontAlgn="base" hangingPunct="0">
                <a:spcBef>
                  <a:spcPct val="0"/>
                </a:spcBef>
                <a:spcAft>
                  <a:spcPct val="0"/>
                </a:spcAft>
              </a:pPr>
              <a:r>
                <a:rPr lang="en-US" altLang="el-GR" sz="600" dirty="0" smtClean="0">
                  <a:solidFill>
                    <a:prstClr val="black"/>
                  </a:solidFill>
                  <a:latin typeface="Arial" pitchFamily="34" charset="0"/>
                  <a:ea typeface="Times New Roman" pitchFamily="18" charset="0"/>
                  <a:cs typeface="Arial" pitchFamily="34" charset="0"/>
                </a:rPr>
                <a:t>Πρόεδρος</a:t>
              </a:r>
              <a:r>
                <a:rPr lang="en-GB" altLang="el-GR" sz="600" dirty="0" smtClean="0">
                  <a:solidFill>
                    <a:prstClr val="black"/>
                  </a:solidFill>
                  <a:latin typeface="Arial" pitchFamily="34" charset="0"/>
                  <a:ea typeface="Times New Roman" pitchFamily="18" charset="0"/>
                  <a:cs typeface="Arial" pitchFamily="34" charset="0"/>
                </a:rPr>
                <a:t>: Γεν. </a:t>
              </a:r>
              <a:r>
                <a:rPr lang="en-GB" altLang="el-GR" sz="600" dirty="0" err="1" smtClean="0">
                  <a:solidFill>
                    <a:prstClr val="black"/>
                  </a:solidFill>
                  <a:latin typeface="Arial" pitchFamily="34" charset="0"/>
                  <a:ea typeface="Times New Roman" pitchFamily="18" charset="0"/>
                  <a:cs typeface="Arial" pitchFamily="34" charset="0"/>
                </a:rPr>
                <a:t>Γρ</a:t>
              </a:r>
              <a:r>
                <a:rPr lang="en-GB" altLang="el-GR" sz="600" dirty="0" smtClean="0">
                  <a:solidFill>
                    <a:prstClr val="black"/>
                  </a:solidFill>
                  <a:latin typeface="Arial" pitchFamily="34" charset="0"/>
                  <a:ea typeface="Times New Roman" pitchFamily="18" charset="0"/>
                  <a:cs typeface="Arial" pitchFamily="34" charset="0"/>
                </a:rPr>
                <a:t>.</a:t>
              </a:r>
              <a:endParaRPr lang="en-GB" altLang="el-GR" sz="600" dirty="0" smtClean="0">
                <a:solidFill>
                  <a:prstClr val="black"/>
                </a:solidFill>
                <a:latin typeface="Arial" pitchFamily="34" charset="0"/>
                <a:cs typeface="Arial" pitchFamily="34" charset="0"/>
              </a:endParaRPr>
            </a:p>
            <a:p>
              <a:pPr eaLnBrk="0" fontAlgn="base" hangingPunct="0">
                <a:spcBef>
                  <a:spcPct val="0"/>
                </a:spcBef>
                <a:spcAft>
                  <a:spcPct val="0"/>
                </a:spcAft>
              </a:pPr>
              <a:r>
                <a:rPr lang="en-GB" altLang="el-GR" sz="600" dirty="0" smtClean="0">
                  <a:solidFill>
                    <a:prstClr val="black"/>
                  </a:solidFill>
                  <a:latin typeface="Arial" pitchFamily="34" charset="0"/>
                  <a:ea typeface="Times New Roman" pitchFamily="18" charset="0"/>
                  <a:cs typeface="Arial" pitchFamily="34" charset="0"/>
                </a:rPr>
                <a:t>ΕΜΠ </a:t>
              </a:r>
              <a:r>
                <a:rPr lang="en-GB" altLang="el-GR" sz="600" dirty="0" err="1" smtClean="0">
                  <a:solidFill>
                    <a:prstClr val="black"/>
                  </a:solidFill>
                  <a:latin typeface="Arial" pitchFamily="34" charset="0"/>
                  <a:ea typeface="Times New Roman" pitchFamily="18" charset="0"/>
                  <a:cs typeface="Arial" pitchFamily="34" charset="0"/>
                </a:rPr>
                <a:t>Μηχ</a:t>
              </a:r>
              <a:r>
                <a:rPr lang="en-GB" altLang="el-GR" sz="600" dirty="0" smtClean="0">
                  <a:solidFill>
                    <a:prstClr val="black"/>
                  </a:solidFill>
                  <a:latin typeface="Arial" pitchFamily="34" charset="0"/>
                  <a:ea typeface="Times New Roman" pitchFamily="18" charset="0"/>
                  <a:cs typeface="Arial" pitchFamily="34" charset="0"/>
                </a:rPr>
                <a:t>ανολόγοι</a:t>
              </a:r>
              <a:endParaRPr lang="en-GB" altLang="el-GR" sz="600" dirty="0" smtClean="0">
                <a:solidFill>
                  <a:prstClr val="black"/>
                </a:solidFill>
                <a:latin typeface="Arial" pitchFamily="34" charset="0"/>
                <a:cs typeface="Arial" pitchFamily="34" charset="0"/>
              </a:endParaRPr>
            </a:p>
            <a:p>
              <a:pPr eaLnBrk="0" fontAlgn="base" hangingPunct="0">
                <a:spcBef>
                  <a:spcPct val="0"/>
                </a:spcBef>
                <a:spcAft>
                  <a:spcPct val="0"/>
                </a:spcAft>
              </a:pPr>
              <a:r>
                <a:rPr lang="en-GB" altLang="el-GR" sz="600" dirty="0" smtClean="0">
                  <a:solidFill>
                    <a:prstClr val="black"/>
                  </a:solidFill>
                  <a:latin typeface="Arial" pitchFamily="34" charset="0"/>
                  <a:ea typeface="Times New Roman" pitchFamily="18" charset="0"/>
                  <a:cs typeface="Arial" pitchFamily="34" charset="0"/>
                </a:rPr>
                <a:t>ΕΜΠ </a:t>
              </a:r>
              <a:r>
                <a:rPr lang="en-GB" altLang="el-GR" sz="600" dirty="0" err="1" smtClean="0">
                  <a:solidFill>
                    <a:prstClr val="black"/>
                  </a:solidFill>
                  <a:latin typeface="Arial" pitchFamily="34" charset="0"/>
                  <a:ea typeface="Times New Roman" pitchFamily="18" charset="0"/>
                  <a:cs typeface="Arial" pitchFamily="34" charset="0"/>
                </a:rPr>
                <a:t>Αρχιτέκτονες</a:t>
              </a:r>
              <a:endParaRPr lang="en-GB" altLang="el-GR" sz="600" dirty="0" smtClean="0">
                <a:solidFill>
                  <a:prstClr val="black"/>
                </a:solidFill>
                <a:latin typeface="Arial" pitchFamily="34" charset="0"/>
                <a:cs typeface="Arial" pitchFamily="34" charset="0"/>
              </a:endParaRPr>
            </a:p>
            <a:p>
              <a:pPr eaLnBrk="0" fontAlgn="base" hangingPunct="0">
                <a:spcBef>
                  <a:spcPct val="0"/>
                </a:spcBef>
                <a:spcAft>
                  <a:spcPct val="0"/>
                </a:spcAft>
              </a:pPr>
              <a:r>
                <a:rPr lang="en-GB" altLang="el-GR" sz="600" dirty="0" smtClean="0">
                  <a:solidFill>
                    <a:prstClr val="black"/>
                  </a:solidFill>
                  <a:latin typeface="Arial" pitchFamily="34" charset="0"/>
                  <a:ea typeface="Times New Roman" pitchFamily="18" charset="0"/>
                  <a:cs typeface="Arial" pitchFamily="34" charset="0"/>
                </a:rPr>
                <a:t>ΑΠΘ, ΤΕΕ, ΚΑΠΕ:,</a:t>
              </a:r>
              <a:endParaRPr lang="en-GB" altLang="el-GR" sz="600" dirty="0" smtClean="0">
                <a:solidFill>
                  <a:prstClr val="black"/>
                </a:solidFill>
                <a:latin typeface="Arial" pitchFamily="34" charset="0"/>
                <a:cs typeface="Arial" pitchFamily="34" charset="0"/>
              </a:endParaRPr>
            </a:p>
            <a:p>
              <a:pPr eaLnBrk="0" fontAlgn="base" hangingPunct="0">
                <a:spcBef>
                  <a:spcPct val="0"/>
                </a:spcBef>
                <a:spcAft>
                  <a:spcPct val="0"/>
                </a:spcAft>
              </a:pPr>
              <a:r>
                <a:rPr lang="en-GB" altLang="el-GR" sz="600" dirty="0" smtClean="0">
                  <a:solidFill>
                    <a:prstClr val="black"/>
                  </a:solidFill>
                  <a:latin typeface="Arial" pitchFamily="34" charset="0"/>
                  <a:ea typeface="Times New Roman" pitchFamily="18" charset="0"/>
                  <a:cs typeface="Arial" pitchFamily="34" charset="0"/>
                </a:rPr>
                <a:t>ΥΠΕΝ</a:t>
              </a:r>
              <a:endParaRPr lang="en-GB" altLang="el-GR" sz="600" dirty="0" smtClean="0">
                <a:solidFill>
                  <a:prstClr val="black"/>
                </a:solidFill>
                <a:latin typeface="Arial" pitchFamily="34" charset="0"/>
                <a:cs typeface="Arial" pitchFamily="34" charset="0"/>
              </a:endParaRPr>
            </a:p>
            <a:p>
              <a:pPr eaLnBrk="0" fontAlgn="base" hangingPunct="0">
                <a:spcBef>
                  <a:spcPct val="0"/>
                </a:spcBef>
                <a:spcAft>
                  <a:spcPct val="0"/>
                </a:spcAft>
              </a:pPr>
              <a:r>
                <a:rPr lang="en-GB" altLang="el-GR" sz="600" dirty="0" err="1" smtClean="0">
                  <a:solidFill>
                    <a:prstClr val="black"/>
                  </a:solidFill>
                  <a:latin typeface="Arial" pitchFamily="34" charset="0"/>
                  <a:ea typeface="Times New Roman" pitchFamily="18" charset="0"/>
                  <a:cs typeface="Arial" pitchFamily="34" charset="0"/>
                </a:rPr>
                <a:t>Αστεροσκο</a:t>
              </a:r>
              <a:r>
                <a:rPr lang="en-GB" altLang="el-GR" sz="600" dirty="0" smtClean="0">
                  <a:solidFill>
                    <a:prstClr val="black"/>
                  </a:solidFill>
                  <a:latin typeface="Arial" pitchFamily="34" charset="0"/>
                  <a:ea typeface="Times New Roman" pitchFamily="18" charset="0"/>
                  <a:cs typeface="Arial" pitchFamily="34" charset="0"/>
                </a:rPr>
                <a:t>πείο</a:t>
              </a:r>
              <a:endParaRPr lang="en-GB" altLang="el-GR" sz="600" dirty="0" smtClean="0">
                <a:solidFill>
                  <a:prstClr val="black"/>
                </a:solidFill>
                <a:latin typeface="Arial" pitchFamily="34" charset="0"/>
                <a:cs typeface="Arial" pitchFamily="34" charset="0"/>
              </a:endParaRPr>
            </a:p>
            <a:p>
              <a:pPr eaLnBrk="0" fontAlgn="base" hangingPunct="0">
                <a:spcBef>
                  <a:spcPct val="0"/>
                </a:spcBef>
                <a:spcAft>
                  <a:spcPct val="0"/>
                </a:spcAft>
              </a:pPr>
              <a:endParaRPr lang="en-GB" altLang="el-GR" dirty="0" smtClean="0">
                <a:solidFill>
                  <a:prstClr val="black"/>
                </a:solidFill>
                <a:latin typeface="Arial" pitchFamily="34" charset="0"/>
                <a:cs typeface="Arial" pitchFamily="34" charset="0"/>
              </a:endParaRPr>
            </a:p>
          </p:txBody>
        </p:sp>
        <p:sp>
          <p:nvSpPr>
            <p:cNvPr id="11" name="_s2065"/>
            <p:cNvSpPr>
              <a:spLocks noChangeArrowheads="1"/>
            </p:cNvSpPr>
            <p:nvPr/>
          </p:nvSpPr>
          <p:spPr bwMode="auto">
            <a:xfrm>
              <a:off x="15914" y="4571"/>
              <a:ext cx="2253" cy="751"/>
            </a:xfrm>
            <a:prstGeom prst="roundRect">
              <a:avLst>
                <a:gd name="adj" fmla="val 16667"/>
              </a:avLst>
            </a:prstGeom>
            <a:solidFill>
              <a:srgbClr val="FFCC00"/>
            </a:solidFill>
            <a:ln w="9525">
              <a:solidFill>
                <a:srgbClr val="000000"/>
              </a:solidFill>
              <a:round/>
              <a:headEnd/>
              <a:tailEnd/>
            </a:ln>
          </p:spPr>
          <p:txBody>
            <a:bodyPr vert="horz" wrap="square" lIns="0" tIns="0" rIns="0" bIns="0" numCol="1" anchor="ctr" anchorCtr="0" compatLnSpc="1">
              <a:prstTxWarp prst="textNoShape">
                <a:avLst/>
              </a:prstTxWarp>
            </a:bodyPr>
            <a:lstStyle/>
            <a:p>
              <a:pPr algn="ctr" fontAlgn="base">
                <a:spcBef>
                  <a:spcPct val="0"/>
                </a:spcBef>
                <a:spcAft>
                  <a:spcPct val="0"/>
                </a:spcAft>
              </a:pPr>
              <a:r>
                <a:rPr lang="en-US" altLang="el-GR" sz="700" b="1" u="sng" smtClean="0">
                  <a:solidFill>
                    <a:prstClr val="black"/>
                  </a:solidFill>
                  <a:latin typeface="Arial" pitchFamily="34" charset="0"/>
                  <a:ea typeface="Times New Roman" pitchFamily="18" charset="0"/>
                  <a:cs typeface="Arial" pitchFamily="34" charset="0"/>
                </a:rPr>
                <a:t>Project Manager</a:t>
              </a:r>
              <a:endParaRPr lang="en-US" altLang="el-GR" sz="600" smtClean="0">
                <a:solidFill>
                  <a:prstClr val="black"/>
                </a:solidFill>
                <a:latin typeface="Arial" pitchFamily="34" charset="0"/>
                <a:cs typeface="Arial" pitchFamily="34" charset="0"/>
              </a:endParaRPr>
            </a:p>
            <a:p>
              <a:pPr algn="ctr" eaLnBrk="0" fontAlgn="base" hangingPunct="0">
                <a:spcBef>
                  <a:spcPct val="0"/>
                </a:spcBef>
                <a:spcAft>
                  <a:spcPct val="0"/>
                </a:spcAft>
              </a:pPr>
              <a:r>
                <a:rPr lang="en-US" altLang="el-GR" sz="700" smtClean="0">
                  <a:solidFill>
                    <a:prstClr val="black"/>
                  </a:solidFill>
                  <a:latin typeface="Arial" pitchFamily="34" charset="0"/>
                  <a:ea typeface="Times New Roman" pitchFamily="18" charset="0"/>
                  <a:cs typeface="Arial" pitchFamily="34" charset="0"/>
                </a:rPr>
                <a:t>ΥΠΕΝ</a:t>
              </a:r>
              <a:endParaRPr lang="en-US" altLang="el-GR" smtClean="0">
                <a:solidFill>
                  <a:prstClr val="black"/>
                </a:solidFill>
                <a:latin typeface="Arial" pitchFamily="34" charset="0"/>
                <a:cs typeface="Arial" pitchFamily="34" charset="0"/>
              </a:endParaRPr>
            </a:p>
          </p:txBody>
        </p:sp>
        <p:sp>
          <p:nvSpPr>
            <p:cNvPr id="12" name="_s2064"/>
            <p:cNvSpPr>
              <a:spLocks noChangeArrowheads="1"/>
            </p:cNvSpPr>
            <p:nvPr/>
          </p:nvSpPr>
          <p:spPr bwMode="auto">
            <a:xfrm>
              <a:off x="20046" y="5698"/>
              <a:ext cx="2253" cy="751"/>
            </a:xfrm>
            <a:prstGeom prst="roundRect">
              <a:avLst>
                <a:gd name="adj" fmla="val 16667"/>
              </a:avLst>
            </a:prstGeom>
            <a:solidFill>
              <a:srgbClr val="FFCC99"/>
            </a:solidFill>
            <a:ln w="9525">
              <a:solidFill>
                <a:srgbClr val="000000"/>
              </a:solidFill>
              <a:round/>
              <a:headEnd/>
              <a:tailEnd/>
            </a:ln>
          </p:spPr>
          <p:txBody>
            <a:bodyPr vert="horz" wrap="square" lIns="0" tIns="0" rIns="0" bIns="0" numCol="1" anchor="ctr" anchorCtr="0" compatLnSpc="1">
              <a:prstTxWarp prst="textNoShape">
                <a:avLst/>
              </a:prstTxWarp>
            </a:bodyPr>
            <a:lstStyle/>
            <a:p>
              <a:pPr algn="ctr" fontAlgn="base">
                <a:spcBef>
                  <a:spcPct val="0"/>
                </a:spcBef>
                <a:spcAft>
                  <a:spcPct val="0"/>
                </a:spcAft>
              </a:pPr>
              <a:r>
                <a:rPr lang="en-US" altLang="el-GR" sz="800" b="1" smtClean="0">
                  <a:solidFill>
                    <a:prstClr val="black"/>
                  </a:solidFill>
                  <a:latin typeface="Arial" pitchFamily="34" charset="0"/>
                  <a:ea typeface="Times New Roman" pitchFamily="18" charset="0"/>
                  <a:cs typeface="Arial" pitchFamily="34" charset="0"/>
                </a:rPr>
                <a:t>KENAK</a:t>
              </a:r>
              <a:endParaRPr lang="en-US" altLang="el-GR" sz="600" smtClean="0">
                <a:solidFill>
                  <a:prstClr val="black"/>
                </a:solidFill>
                <a:latin typeface="Arial" pitchFamily="34" charset="0"/>
                <a:cs typeface="Arial" pitchFamily="34" charset="0"/>
              </a:endParaRPr>
            </a:p>
            <a:p>
              <a:pPr eaLnBrk="0" fontAlgn="base" hangingPunct="0">
                <a:spcBef>
                  <a:spcPct val="0"/>
                </a:spcBef>
                <a:spcAft>
                  <a:spcPct val="0"/>
                </a:spcAft>
              </a:pPr>
              <a:endParaRPr lang="en-US" altLang="el-GR" smtClean="0">
                <a:solidFill>
                  <a:prstClr val="black"/>
                </a:solidFill>
                <a:latin typeface="Arial" pitchFamily="34" charset="0"/>
                <a:cs typeface="Arial" pitchFamily="34" charset="0"/>
              </a:endParaRPr>
            </a:p>
          </p:txBody>
        </p:sp>
        <p:sp>
          <p:nvSpPr>
            <p:cNvPr id="13" name="_s2063"/>
            <p:cNvSpPr>
              <a:spLocks noChangeArrowheads="1"/>
            </p:cNvSpPr>
            <p:nvPr/>
          </p:nvSpPr>
          <p:spPr bwMode="auto">
            <a:xfrm>
              <a:off x="22675" y="5698"/>
              <a:ext cx="2253" cy="751"/>
            </a:xfrm>
            <a:prstGeom prst="roundRect">
              <a:avLst>
                <a:gd name="adj" fmla="val 16667"/>
              </a:avLst>
            </a:prstGeom>
            <a:solidFill>
              <a:srgbClr val="993366"/>
            </a:solidFill>
            <a:ln w="9525">
              <a:solidFill>
                <a:srgbClr val="000000"/>
              </a:solidFill>
              <a:round/>
              <a:headEnd/>
              <a:tailEnd/>
            </a:ln>
          </p:spPr>
          <p:txBody>
            <a:bodyPr vert="horz" wrap="square" lIns="0" tIns="0" rIns="0" bIns="0" numCol="1" anchor="ctr" anchorCtr="0" compatLnSpc="1">
              <a:prstTxWarp prst="textNoShape">
                <a:avLst/>
              </a:prstTxWarp>
            </a:bodyPr>
            <a:lstStyle/>
            <a:p>
              <a:pPr algn="ctr" fontAlgn="base">
                <a:spcBef>
                  <a:spcPct val="0"/>
                </a:spcBef>
                <a:spcAft>
                  <a:spcPct val="0"/>
                </a:spcAft>
              </a:pPr>
              <a:r>
                <a:rPr lang="el-GR" altLang="el-GR" sz="800" b="1" smtClean="0">
                  <a:solidFill>
                    <a:prstClr val="black"/>
                  </a:solidFill>
                  <a:latin typeface="Arial" pitchFamily="34" charset="0"/>
                  <a:ea typeface="Times New Roman" pitchFamily="18" charset="0"/>
                  <a:cs typeface="Arial" pitchFamily="34" charset="0"/>
                </a:rPr>
                <a:t>Λογισμικό</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Αστεροσκοπείο </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ΤΕΕ</a:t>
              </a:r>
              <a:endParaRPr lang="el-GR" altLang="el-GR" smtClean="0">
                <a:solidFill>
                  <a:prstClr val="black"/>
                </a:solidFill>
                <a:latin typeface="Arial" pitchFamily="34" charset="0"/>
                <a:cs typeface="Arial" pitchFamily="34" charset="0"/>
              </a:endParaRPr>
            </a:p>
          </p:txBody>
        </p:sp>
        <p:sp>
          <p:nvSpPr>
            <p:cNvPr id="14" name="_s2062"/>
            <p:cNvSpPr>
              <a:spLocks noChangeArrowheads="1"/>
            </p:cNvSpPr>
            <p:nvPr/>
          </p:nvSpPr>
          <p:spPr bwMode="auto">
            <a:xfrm>
              <a:off x="26618" y="5698"/>
              <a:ext cx="2254" cy="751"/>
            </a:xfrm>
            <a:prstGeom prst="roundRect">
              <a:avLst>
                <a:gd name="adj" fmla="val 16667"/>
              </a:avLst>
            </a:prstGeom>
            <a:solidFill>
              <a:srgbClr val="99CC00"/>
            </a:solidFill>
            <a:ln w="9525">
              <a:solidFill>
                <a:srgbClr val="000000"/>
              </a:solidFill>
              <a:round/>
              <a:headEnd/>
              <a:tailEnd/>
            </a:ln>
          </p:spPr>
          <p:txBody>
            <a:bodyPr vert="horz" wrap="square" lIns="0" tIns="0" rIns="0" bIns="0" numCol="1" anchor="ctr" anchorCtr="0" compatLnSpc="1">
              <a:prstTxWarp prst="textNoShape">
                <a:avLst/>
              </a:prstTxWarp>
            </a:bodyPr>
            <a:lstStyle/>
            <a:p>
              <a:pPr algn="ctr" fontAlgn="base">
                <a:spcBef>
                  <a:spcPct val="0"/>
                </a:spcBef>
                <a:spcAft>
                  <a:spcPct val="0"/>
                </a:spcAft>
              </a:pPr>
              <a:r>
                <a:rPr lang="en-US" altLang="el-GR" sz="800" b="1" smtClean="0">
                  <a:solidFill>
                    <a:prstClr val="black"/>
                  </a:solidFill>
                  <a:latin typeface="Arial" pitchFamily="34" charset="0"/>
                  <a:ea typeface="Times New Roman" pitchFamily="18" charset="0"/>
                  <a:cs typeface="Arial" pitchFamily="34" charset="0"/>
                </a:rPr>
                <a:t>nZEB</a:t>
              </a:r>
              <a:endParaRPr lang="en-US" altLang="el-GR" sz="600" smtClean="0">
                <a:solidFill>
                  <a:prstClr val="black"/>
                </a:solidFill>
                <a:latin typeface="Arial" pitchFamily="34" charset="0"/>
                <a:cs typeface="Arial" pitchFamily="34" charset="0"/>
              </a:endParaRPr>
            </a:p>
            <a:p>
              <a:pPr eaLnBrk="0" fontAlgn="base" hangingPunct="0">
                <a:spcBef>
                  <a:spcPct val="0"/>
                </a:spcBef>
                <a:spcAft>
                  <a:spcPct val="0"/>
                </a:spcAft>
              </a:pPr>
              <a:endParaRPr lang="en-US" altLang="el-GR" smtClean="0">
                <a:solidFill>
                  <a:prstClr val="black"/>
                </a:solidFill>
                <a:latin typeface="Arial" pitchFamily="34" charset="0"/>
                <a:cs typeface="Arial" pitchFamily="34" charset="0"/>
              </a:endParaRPr>
            </a:p>
          </p:txBody>
        </p:sp>
        <p:sp>
          <p:nvSpPr>
            <p:cNvPr id="15" name="_s2061"/>
            <p:cNvSpPr>
              <a:spLocks noChangeArrowheads="1"/>
            </p:cNvSpPr>
            <p:nvPr/>
          </p:nvSpPr>
          <p:spPr bwMode="auto">
            <a:xfrm>
              <a:off x="1642" y="6825"/>
              <a:ext cx="2253" cy="751"/>
            </a:xfrm>
            <a:prstGeom prst="roundRect">
              <a:avLst>
                <a:gd name="adj" fmla="val 16667"/>
              </a:avLst>
            </a:prstGeom>
            <a:solidFill>
              <a:srgbClr val="C0C0C0"/>
            </a:solidFill>
            <a:ln w="9525">
              <a:solidFill>
                <a:srgbClr val="000000"/>
              </a:solidFill>
              <a:round/>
              <a:headEnd/>
              <a:tailEnd/>
            </a:ln>
          </p:spPr>
          <p:txBody>
            <a:bodyPr vert="horz" wrap="square" lIns="0" tIns="0" rIns="0" bIns="0" numCol="1" anchor="ctr" anchorCtr="0" compatLnSpc="1">
              <a:prstTxWarp prst="textNoShape">
                <a:avLst/>
              </a:prstTxWarp>
            </a:bodyPr>
            <a:lstStyle/>
            <a:p>
              <a:pPr algn="ctr" fontAlgn="base">
                <a:spcBef>
                  <a:spcPct val="0"/>
                </a:spcBef>
                <a:spcAft>
                  <a:spcPct val="0"/>
                </a:spcAft>
              </a:pPr>
              <a:r>
                <a:rPr lang="el-GR" altLang="el-GR" sz="800" b="1" smtClean="0">
                  <a:solidFill>
                    <a:prstClr val="black"/>
                  </a:solidFill>
                  <a:latin typeface="Arial" pitchFamily="34" charset="0"/>
                  <a:ea typeface="Times New Roman" pitchFamily="18" charset="0"/>
                  <a:cs typeface="Arial" pitchFamily="34" charset="0"/>
                </a:rPr>
                <a:t>Προσομοιώσεις</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ΕΜΠ Μηχανολόγοι</a:t>
              </a:r>
              <a:endParaRPr lang="el-GR" altLang="el-GR" smtClean="0">
                <a:solidFill>
                  <a:prstClr val="black"/>
                </a:solidFill>
                <a:latin typeface="Arial" pitchFamily="34" charset="0"/>
                <a:cs typeface="Arial" pitchFamily="34" charset="0"/>
              </a:endParaRPr>
            </a:p>
          </p:txBody>
        </p:sp>
        <p:sp>
          <p:nvSpPr>
            <p:cNvPr id="16" name="_s2060"/>
            <p:cNvSpPr>
              <a:spLocks noChangeArrowheads="1"/>
            </p:cNvSpPr>
            <p:nvPr/>
          </p:nvSpPr>
          <p:spPr bwMode="auto">
            <a:xfrm>
              <a:off x="4271" y="6825"/>
              <a:ext cx="2253" cy="751"/>
            </a:xfrm>
            <a:prstGeom prst="roundRect">
              <a:avLst>
                <a:gd name="adj" fmla="val 16667"/>
              </a:avLst>
            </a:prstGeom>
            <a:solidFill>
              <a:srgbClr val="C0C0C0"/>
            </a:solidFill>
            <a:ln w="9525">
              <a:solidFill>
                <a:srgbClr val="000000"/>
              </a:solidFill>
              <a:round/>
              <a:headEnd/>
              <a:tailEnd/>
            </a:ln>
          </p:spPr>
          <p:txBody>
            <a:bodyPr vert="horz" wrap="square" lIns="0" tIns="0" rIns="0" bIns="0" numCol="1" anchor="ctr" anchorCtr="0" compatLnSpc="1">
              <a:prstTxWarp prst="textNoShape">
                <a:avLst/>
              </a:prstTxWarp>
            </a:bodyPr>
            <a:lstStyle/>
            <a:p>
              <a:pPr algn="ctr" fontAlgn="base">
                <a:spcBef>
                  <a:spcPct val="0"/>
                </a:spcBef>
                <a:spcAft>
                  <a:spcPct val="0"/>
                </a:spcAft>
              </a:pPr>
              <a:r>
                <a:rPr lang="el-GR" altLang="el-GR" sz="800" b="1" smtClean="0">
                  <a:solidFill>
                    <a:prstClr val="black"/>
                  </a:solidFill>
                  <a:latin typeface="Arial" pitchFamily="34" charset="0"/>
                  <a:ea typeface="Times New Roman" pitchFamily="18" charset="0"/>
                  <a:cs typeface="Arial" pitchFamily="34" charset="0"/>
                </a:rPr>
                <a:t>Τυπικά Κτίρια</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ΕΜΠ Αρχιτέκτονες</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ΑΠΘ </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ΚΑΠΕ</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Αστεροσκοπείο</a:t>
              </a:r>
              <a:endParaRPr lang="el-GR" altLang="el-GR" smtClean="0">
                <a:solidFill>
                  <a:prstClr val="black"/>
                </a:solidFill>
                <a:latin typeface="Arial" pitchFamily="34" charset="0"/>
                <a:cs typeface="Arial" pitchFamily="34" charset="0"/>
              </a:endParaRPr>
            </a:p>
          </p:txBody>
        </p:sp>
        <p:sp>
          <p:nvSpPr>
            <p:cNvPr id="17" name="_s2059"/>
            <p:cNvSpPr>
              <a:spLocks noChangeArrowheads="1"/>
            </p:cNvSpPr>
            <p:nvPr/>
          </p:nvSpPr>
          <p:spPr bwMode="auto">
            <a:xfrm>
              <a:off x="6900" y="6825"/>
              <a:ext cx="2253" cy="751"/>
            </a:xfrm>
            <a:prstGeom prst="roundRect">
              <a:avLst>
                <a:gd name="adj" fmla="val 16667"/>
              </a:avLst>
            </a:prstGeom>
            <a:solidFill>
              <a:srgbClr val="C0C0C0"/>
            </a:solidFill>
            <a:ln w="9525">
              <a:solidFill>
                <a:srgbClr val="000000"/>
              </a:solidFill>
              <a:round/>
              <a:headEnd/>
              <a:tailEnd/>
            </a:ln>
          </p:spPr>
          <p:txBody>
            <a:bodyPr vert="horz" wrap="square" lIns="0" tIns="0" rIns="0" bIns="0" numCol="1" anchor="ctr" anchorCtr="0" compatLnSpc="1">
              <a:prstTxWarp prst="textNoShape">
                <a:avLst/>
              </a:prstTxWarp>
            </a:bodyPr>
            <a:lstStyle/>
            <a:p>
              <a:pPr algn="ctr" fontAlgn="base">
                <a:spcBef>
                  <a:spcPct val="0"/>
                </a:spcBef>
                <a:spcAft>
                  <a:spcPct val="0"/>
                </a:spcAft>
              </a:pPr>
              <a:r>
                <a:rPr lang="el-GR" altLang="el-GR" sz="800" b="1" smtClean="0">
                  <a:solidFill>
                    <a:prstClr val="black"/>
                  </a:solidFill>
                  <a:latin typeface="Arial" pitchFamily="34" charset="0"/>
                  <a:ea typeface="Times New Roman" pitchFamily="18" charset="0"/>
                  <a:cs typeface="Arial" pitchFamily="34" charset="0"/>
                </a:rPr>
                <a:t>Μέτρα Ενεργειακής Απόδοση</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ΕΜΠ Μηχανολόγοι</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ΕΜΠ Αρχιτέκτονες</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ΑΠΘ </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ΚΑΠΕ</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ΤΕΕ</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Αστεροσκοπείο</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endParaRPr lang="el-GR" altLang="el-GR" smtClean="0">
                <a:solidFill>
                  <a:prstClr val="black"/>
                </a:solidFill>
                <a:latin typeface="Arial" pitchFamily="34" charset="0"/>
                <a:cs typeface="Arial" pitchFamily="34" charset="0"/>
              </a:endParaRPr>
            </a:p>
          </p:txBody>
        </p:sp>
        <p:sp>
          <p:nvSpPr>
            <p:cNvPr id="18" name="_s2058"/>
            <p:cNvSpPr>
              <a:spLocks noChangeArrowheads="1"/>
            </p:cNvSpPr>
            <p:nvPr/>
          </p:nvSpPr>
          <p:spPr bwMode="auto">
            <a:xfrm>
              <a:off x="9529" y="6825"/>
              <a:ext cx="2254" cy="751"/>
            </a:xfrm>
            <a:prstGeom prst="roundRect">
              <a:avLst>
                <a:gd name="adj" fmla="val 16667"/>
              </a:avLst>
            </a:prstGeom>
            <a:solidFill>
              <a:srgbClr val="C0C0C0"/>
            </a:solidFill>
            <a:ln w="9525">
              <a:solidFill>
                <a:srgbClr val="000000"/>
              </a:solidFill>
              <a:round/>
              <a:headEnd/>
              <a:tailEnd/>
            </a:ln>
          </p:spPr>
          <p:txBody>
            <a:bodyPr vert="horz" wrap="square" lIns="0" tIns="0" rIns="0" bIns="0" numCol="1" anchor="ctr" anchorCtr="0" compatLnSpc="1">
              <a:prstTxWarp prst="textNoShape">
                <a:avLst/>
              </a:prstTxWarp>
            </a:bodyPr>
            <a:lstStyle/>
            <a:p>
              <a:pPr algn="ctr" fontAlgn="base">
                <a:spcBef>
                  <a:spcPct val="0"/>
                </a:spcBef>
                <a:spcAft>
                  <a:spcPct val="0"/>
                </a:spcAft>
              </a:pPr>
              <a:r>
                <a:rPr lang="el-GR" altLang="el-GR" sz="800" b="1" smtClean="0">
                  <a:solidFill>
                    <a:prstClr val="black"/>
                  </a:solidFill>
                  <a:latin typeface="Arial" pitchFamily="34" charset="0"/>
                  <a:ea typeface="Times New Roman" pitchFamily="18" charset="0"/>
                  <a:cs typeface="Arial" pitchFamily="34" charset="0"/>
                </a:rPr>
                <a:t>Έκθεση</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ΕΜΠ Μηχανολόγοι</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ΥΠΕΝ</a:t>
              </a:r>
              <a:endParaRPr lang="el-GR" altLang="el-GR" smtClean="0">
                <a:solidFill>
                  <a:prstClr val="black"/>
                </a:solidFill>
                <a:latin typeface="Arial" pitchFamily="34" charset="0"/>
                <a:cs typeface="Arial" pitchFamily="34" charset="0"/>
              </a:endParaRPr>
            </a:p>
          </p:txBody>
        </p:sp>
        <p:sp>
          <p:nvSpPr>
            <p:cNvPr id="19" name="_s2057"/>
            <p:cNvSpPr>
              <a:spLocks noChangeArrowheads="1"/>
            </p:cNvSpPr>
            <p:nvPr/>
          </p:nvSpPr>
          <p:spPr bwMode="auto">
            <a:xfrm>
              <a:off x="25304" y="6825"/>
              <a:ext cx="2253" cy="751"/>
            </a:xfrm>
            <a:prstGeom prst="roundRect">
              <a:avLst>
                <a:gd name="adj" fmla="val 16667"/>
              </a:avLst>
            </a:prstGeom>
            <a:solidFill>
              <a:srgbClr val="99CC00"/>
            </a:solidFill>
            <a:ln w="9525">
              <a:solidFill>
                <a:srgbClr val="000000"/>
              </a:solidFill>
              <a:round/>
              <a:headEnd/>
              <a:tailEnd/>
            </a:ln>
          </p:spPr>
          <p:txBody>
            <a:bodyPr vert="horz" wrap="square" lIns="0" tIns="0" rIns="0" bIns="0" numCol="1" anchor="ctr" anchorCtr="0" compatLnSpc="1">
              <a:prstTxWarp prst="textNoShape">
                <a:avLst/>
              </a:prstTxWarp>
            </a:bodyPr>
            <a:lstStyle/>
            <a:p>
              <a:pPr algn="ctr" fontAlgn="base">
                <a:spcBef>
                  <a:spcPct val="0"/>
                </a:spcBef>
                <a:spcAft>
                  <a:spcPct val="0"/>
                </a:spcAft>
              </a:pPr>
              <a:r>
                <a:rPr lang="el-GR" altLang="el-GR" sz="800" b="1" smtClean="0">
                  <a:solidFill>
                    <a:prstClr val="black"/>
                  </a:solidFill>
                  <a:latin typeface="Arial" pitchFamily="34" charset="0"/>
                  <a:ea typeface="Times New Roman" pitchFamily="18" charset="0"/>
                  <a:cs typeface="Arial" pitchFamily="34" charset="0"/>
                </a:rPr>
                <a:t>Χαρακτηριστικά</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ΕΜΠ Μηχανολόγοι</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ΕΜΠ Αρχιτέκτονες</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ΑΠΘ </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ΚΑΠΕ</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ΤΕΕ</a:t>
              </a:r>
              <a:endParaRPr lang="el-GR" altLang="el-GR" smtClean="0">
                <a:solidFill>
                  <a:prstClr val="black"/>
                </a:solidFill>
                <a:latin typeface="Arial" pitchFamily="34" charset="0"/>
                <a:cs typeface="Arial" pitchFamily="34" charset="0"/>
              </a:endParaRPr>
            </a:p>
          </p:txBody>
        </p:sp>
        <p:sp>
          <p:nvSpPr>
            <p:cNvPr id="20" name="_s2056"/>
            <p:cNvSpPr>
              <a:spLocks noChangeArrowheads="1"/>
            </p:cNvSpPr>
            <p:nvPr/>
          </p:nvSpPr>
          <p:spPr bwMode="auto">
            <a:xfrm>
              <a:off x="27933" y="6825"/>
              <a:ext cx="2253" cy="751"/>
            </a:xfrm>
            <a:prstGeom prst="roundRect">
              <a:avLst>
                <a:gd name="adj" fmla="val 16667"/>
              </a:avLst>
            </a:prstGeom>
            <a:solidFill>
              <a:srgbClr val="99CC00"/>
            </a:solidFill>
            <a:ln w="9525">
              <a:solidFill>
                <a:srgbClr val="000000"/>
              </a:solidFill>
              <a:round/>
              <a:headEnd/>
              <a:tailEnd/>
            </a:ln>
          </p:spPr>
          <p:txBody>
            <a:bodyPr vert="horz" wrap="square" lIns="0" tIns="0" rIns="0" bIns="0" numCol="1" anchor="ctr" anchorCtr="0" compatLnSpc="1">
              <a:prstTxWarp prst="textNoShape">
                <a:avLst/>
              </a:prstTxWarp>
            </a:bodyPr>
            <a:lstStyle/>
            <a:p>
              <a:pPr algn="ctr" fontAlgn="base">
                <a:spcBef>
                  <a:spcPct val="0"/>
                </a:spcBef>
                <a:spcAft>
                  <a:spcPct val="0"/>
                </a:spcAft>
              </a:pPr>
              <a:r>
                <a:rPr lang="el-GR" altLang="el-GR" sz="800" b="1" smtClean="0">
                  <a:solidFill>
                    <a:prstClr val="black"/>
                  </a:solidFill>
                  <a:latin typeface="Arial" pitchFamily="34" charset="0"/>
                  <a:ea typeface="Times New Roman" pitchFamily="18" charset="0"/>
                  <a:cs typeface="Arial" pitchFamily="34" charset="0"/>
                </a:rPr>
                <a:t>Στρατηγική και Έκθεση</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ΚΑΠΕ</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ΥΠΕΝ</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endParaRPr lang="el-GR" altLang="el-GR" smtClean="0">
                <a:solidFill>
                  <a:prstClr val="black"/>
                </a:solidFill>
                <a:latin typeface="Arial" pitchFamily="34" charset="0"/>
                <a:cs typeface="Arial" pitchFamily="34" charset="0"/>
              </a:endParaRPr>
            </a:p>
          </p:txBody>
        </p:sp>
        <p:sp>
          <p:nvSpPr>
            <p:cNvPr id="21" name="_s2055"/>
            <p:cNvSpPr>
              <a:spLocks noChangeArrowheads="1"/>
            </p:cNvSpPr>
            <p:nvPr/>
          </p:nvSpPr>
          <p:spPr bwMode="auto">
            <a:xfrm>
              <a:off x="29248" y="5698"/>
              <a:ext cx="2253" cy="751"/>
            </a:xfrm>
            <a:prstGeom prst="roundRect">
              <a:avLst>
                <a:gd name="adj" fmla="val 16667"/>
              </a:avLst>
            </a:prstGeom>
            <a:solidFill>
              <a:srgbClr val="CC99FF"/>
            </a:solidFill>
            <a:ln w="9525">
              <a:solidFill>
                <a:srgbClr val="000000"/>
              </a:solidFill>
              <a:round/>
              <a:headEnd/>
              <a:tailEnd/>
            </a:ln>
          </p:spPr>
          <p:txBody>
            <a:bodyPr vert="horz" wrap="square" lIns="0" tIns="0" rIns="0" bIns="0" numCol="1" anchor="ctr" anchorCtr="0" compatLnSpc="1">
              <a:prstTxWarp prst="textNoShape">
                <a:avLst/>
              </a:prstTxWarp>
            </a:bodyPr>
            <a:lstStyle/>
            <a:p>
              <a:pPr algn="ctr" fontAlgn="base">
                <a:spcBef>
                  <a:spcPct val="0"/>
                </a:spcBef>
                <a:spcAft>
                  <a:spcPct val="0"/>
                </a:spcAft>
              </a:pPr>
              <a:r>
                <a:rPr lang="en-US" altLang="el-GR" sz="800" b="1" smtClean="0">
                  <a:solidFill>
                    <a:prstClr val="black"/>
                  </a:solidFill>
                  <a:latin typeface="Arial" pitchFamily="34" charset="0"/>
                  <a:ea typeface="Times New Roman" pitchFamily="18" charset="0"/>
                  <a:cs typeface="Arial" pitchFamily="34" charset="0"/>
                </a:rPr>
                <a:t>Buildingcert</a:t>
              </a:r>
              <a:endParaRPr lang="en-US"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n-US" altLang="el-GR" sz="600" smtClean="0">
                  <a:solidFill>
                    <a:prstClr val="black"/>
                  </a:solidFill>
                  <a:latin typeface="Arial" pitchFamily="34" charset="0"/>
                  <a:ea typeface="Times New Roman" pitchFamily="18" charset="0"/>
                  <a:cs typeface="Arial" pitchFamily="34" charset="0"/>
                </a:rPr>
                <a:t>ΚΑΠΕ</a:t>
              </a:r>
              <a:endParaRPr lang="en-US"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n-US" altLang="el-GR" sz="600" smtClean="0">
                  <a:solidFill>
                    <a:prstClr val="black"/>
                  </a:solidFill>
                  <a:latin typeface="Arial" pitchFamily="34" charset="0"/>
                  <a:ea typeface="Times New Roman" pitchFamily="18" charset="0"/>
                  <a:cs typeface="Arial" pitchFamily="34" charset="0"/>
                </a:rPr>
                <a:t>ΥΠΕΝ</a:t>
              </a:r>
              <a:endParaRPr lang="en-US" altLang="el-GR" smtClean="0">
                <a:solidFill>
                  <a:prstClr val="black"/>
                </a:solidFill>
                <a:latin typeface="Arial" pitchFamily="34" charset="0"/>
                <a:cs typeface="Arial" pitchFamily="34" charset="0"/>
              </a:endParaRPr>
            </a:p>
          </p:txBody>
        </p:sp>
        <p:sp>
          <p:nvSpPr>
            <p:cNvPr id="22" name="_s2054"/>
            <p:cNvSpPr>
              <a:spLocks noChangeArrowheads="1"/>
            </p:cNvSpPr>
            <p:nvPr/>
          </p:nvSpPr>
          <p:spPr bwMode="auto">
            <a:xfrm>
              <a:off x="17417" y="6825"/>
              <a:ext cx="2253" cy="751"/>
            </a:xfrm>
            <a:prstGeom prst="roundRect">
              <a:avLst>
                <a:gd name="adj" fmla="val 16667"/>
              </a:avLst>
            </a:prstGeom>
            <a:solidFill>
              <a:srgbClr val="FFCC99"/>
            </a:solidFill>
            <a:ln w="9525">
              <a:solidFill>
                <a:srgbClr val="000000"/>
              </a:solidFill>
              <a:round/>
              <a:headEnd/>
              <a:tailEnd/>
            </a:ln>
          </p:spPr>
          <p:txBody>
            <a:bodyPr vert="horz" wrap="square" lIns="0" tIns="0" rIns="0" bIns="0" numCol="1" anchor="ctr" anchorCtr="0" compatLnSpc="1">
              <a:prstTxWarp prst="textNoShape">
                <a:avLst/>
              </a:prstTxWarp>
            </a:bodyPr>
            <a:lstStyle/>
            <a:p>
              <a:pPr algn="ctr" fontAlgn="base">
                <a:spcBef>
                  <a:spcPct val="0"/>
                </a:spcBef>
                <a:spcAft>
                  <a:spcPct val="0"/>
                </a:spcAft>
              </a:pPr>
              <a:r>
                <a:rPr lang="el-GR" altLang="el-GR" sz="800" b="1" smtClean="0">
                  <a:solidFill>
                    <a:prstClr val="black"/>
                  </a:solidFill>
                  <a:latin typeface="Arial" pitchFamily="34" charset="0"/>
                  <a:ea typeface="Times New Roman" pitchFamily="18" charset="0"/>
                  <a:cs typeface="Arial" pitchFamily="34" charset="0"/>
                </a:rPr>
                <a:t>Παλαιά θέματα </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ΑΠΘ</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ΤΕΕ</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ΕΜΠ Αρχιτέκτονες</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endParaRPr lang="el-GR" altLang="el-GR" smtClean="0">
                <a:solidFill>
                  <a:prstClr val="black"/>
                </a:solidFill>
                <a:latin typeface="Arial" pitchFamily="34" charset="0"/>
                <a:cs typeface="Arial" pitchFamily="34" charset="0"/>
              </a:endParaRPr>
            </a:p>
          </p:txBody>
        </p:sp>
        <p:sp>
          <p:nvSpPr>
            <p:cNvPr id="23" name="_s2053"/>
            <p:cNvSpPr>
              <a:spLocks noChangeArrowheads="1"/>
            </p:cNvSpPr>
            <p:nvPr/>
          </p:nvSpPr>
          <p:spPr bwMode="auto">
            <a:xfrm>
              <a:off x="12159" y="6825"/>
              <a:ext cx="2253" cy="751"/>
            </a:xfrm>
            <a:prstGeom prst="roundRect">
              <a:avLst>
                <a:gd name="adj" fmla="val 16667"/>
              </a:avLst>
            </a:prstGeom>
            <a:solidFill>
              <a:srgbClr val="CCFFFF"/>
            </a:solidFill>
            <a:ln w="9525">
              <a:solidFill>
                <a:srgbClr val="000000"/>
              </a:solidFill>
              <a:round/>
              <a:headEnd/>
              <a:tailEnd/>
            </a:ln>
          </p:spPr>
          <p:txBody>
            <a:bodyPr vert="horz" wrap="square" lIns="0" tIns="0" rIns="0" bIns="0" numCol="1" anchor="ctr" anchorCtr="0" compatLnSpc="1">
              <a:prstTxWarp prst="textNoShape">
                <a:avLst/>
              </a:prstTxWarp>
            </a:bodyPr>
            <a:lstStyle/>
            <a:p>
              <a:pPr algn="ctr" fontAlgn="base">
                <a:spcBef>
                  <a:spcPct val="0"/>
                </a:spcBef>
                <a:spcAft>
                  <a:spcPct val="0"/>
                </a:spcAft>
              </a:pPr>
              <a:r>
                <a:rPr lang="el-GR" altLang="el-GR" sz="800" b="1" smtClean="0">
                  <a:solidFill>
                    <a:prstClr val="black"/>
                  </a:solidFill>
                  <a:latin typeface="Arial" pitchFamily="34" charset="0"/>
                  <a:ea typeface="Times New Roman" pitchFamily="18" charset="0"/>
                  <a:cs typeface="Arial" pitchFamily="34" charset="0"/>
                </a:rPr>
                <a:t>ΤΟΤΕΕ Βιοκλιματικά</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ΕΜΠ Αρχιτέκτονες</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ΤΕΕ</a:t>
              </a:r>
              <a:endParaRPr lang="el-GR" altLang="el-GR" smtClean="0">
                <a:solidFill>
                  <a:prstClr val="black"/>
                </a:solidFill>
                <a:latin typeface="Arial" pitchFamily="34" charset="0"/>
                <a:cs typeface="Arial" pitchFamily="34" charset="0"/>
              </a:endParaRPr>
            </a:p>
          </p:txBody>
        </p:sp>
        <p:sp>
          <p:nvSpPr>
            <p:cNvPr id="24" name="_s2052"/>
            <p:cNvSpPr>
              <a:spLocks noChangeArrowheads="1"/>
            </p:cNvSpPr>
            <p:nvPr/>
          </p:nvSpPr>
          <p:spPr bwMode="auto">
            <a:xfrm>
              <a:off x="14788" y="6825"/>
              <a:ext cx="2253" cy="751"/>
            </a:xfrm>
            <a:prstGeom prst="roundRect">
              <a:avLst>
                <a:gd name="adj" fmla="val 16667"/>
              </a:avLst>
            </a:prstGeom>
            <a:solidFill>
              <a:srgbClr val="CCFFFF"/>
            </a:solidFill>
            <a:ln w="9525">
              <a:solidFill>
                <a:srgbClr val="000000"/>
              </a:solidFill>
              <a:round/>
              <a:headEnd/>
              <a:tailEnd/>
            </a:ln>
          </p:spPr>
          <p:txBody>
            <a:bodyPr vert="horz" wrap="square" lIns="0" tIns="0" rIns="0" bIns="0" numCol="1" anchor="ctr" anchorCtr="0" compatLnSpc="1">
              <a:prstTxWarp prst="textNoShape">
                <a:avLst/>
              </a:prstTxWarp>
            </a:bodyPr>
            <a:lstStyle/>
            <a:p>
              <a:pPr algn="ctr" fontAlgn="base">
                <a:spcBef>
                  <a:spcPct val="0"/>
                </a:spcBef>
                <a:spcAft>
                  <a:spcPct val="0"/>
                </a:spcAft>
              </a:pPr>
              <a:r>
                <a:rPr lang="el-GR" altLang="el-GR" sz="800" b="1" smtClean="0">
                  <a:solidFill>
                    <a:prstClr val="black"/>
                  </a:solidFill>
                  <a:latin typeface="Arial" pitchFamily="34" charset="0"/>
                  <a:ea typeface="Times New Roman" pitchFamily="18" charset="0"/>
                  <a:cs typeface="Arial" pitchFamily="34" charset="0"/>
                </a:rPr>
                <a:t>Αναθεώρηση ΤΟΤΕΕ</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ΤΕΕ</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ΕΛΟΤ</a:t>
              </a:r>
              <a:endParaRPr lang="el-GR" altLang="el-GR" smtClean="0">
                <a:solidFill>
                  <a:prstClr val="black"/>
                </a:solidFill>
                <a:latin typeface="Arial" pitchFamily="34" charset="0"/>
                <a:cs typeface="Arial" pitchFamily="34" charset="0"/>
              </a:endParaRPr>
            </a:p>
          </p:txBody>
        </p:sp>
        <p:sp>
          <p:nvSpPr>
            <p:cNvPr id="25" name="_s2051"/>
            <p:cNvSpPr>
              <a:spLocks noChangeArrowheads="1"/>
            </p:cNvSpPr>
            <p:nvPr/>
          </p:nvSpPr>
          <p:spPr bwMode="auto">
            <a:xfrm>
              <a:off x="20046" y="6825"/>
              <a:ext cx="2253" cy="751"/>
            </a:xfrm>
            <a:prstGeom prst="roundRect">
              <a:avLst>
                <a:gd name="adj" fmla="val 16667"/>
              </a:avLst>
            </a:prstGeom>
            <a:solidFill>
              <a:srgbClr val="FFCC99"/>
            </a:solidFill>
            <a:ln w="9525">
              <a:solidFill>
                <a:srgbClr val="000000"/>
              </a:solidFill>
              <a:round/>
              <a:headEnd/>
              <a:tailEnd/>
            </a:ln>
          </p:spPr>
          <p:txBody>
            <a:bodyPr vert="horz" wrap="square" lIns="0" tIns="0" rIns="0" bIns="0" numCol="1" anchor="ctr" anchorCtr="0" compatLnSpc="1">
              <a:prstTxWarp prst="textNoShape">
                <a:avLst/>
              </a:prstTxWarp>
            </a:bodyPr>
            <a:lstStyle/>
            <a:p>
              <a:pPr algn="ctr" fontAlgn="base">
                <a:spcBef>
                  <a:spcPct val="0"/>
                </a:spcBef>
                <a:spcAft>
                  <a:spcPct val="0"/>
                </a:spcAft>
              </a:pPr>
              <a:r>
                <a:rPr lang="el-GR" altLang="el-GR" sz="800" b="1" smtClean="0">
                  <a:solidFill>
                    <a:prstClr val="black"/>
                  </a:solidFill>
                  <a:latin typeface="Arial" pitchFamily="34" charset="0"/>
                  <a:ea typeface="Times New Roman" pitchFamily="18" charset="0"/>
                  <a:cs typeface="Arial" pitchFamily="34" charset="0"/>
                </a:rPr>
                <a:t>Πέτρινα, Διατηρητέα, Βιοκλιματικά</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ΑΠΘ</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ΤΕΕ</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ΕΜΠ Αρχιτέκτονες</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endParaRPr lang="el-GR" altLang="el-GR" smtClean="0">
                <a:solidFill>
                  <a:prstClr val="black"/>
                </a:solidFill>
                <a:latin typeface="Arial" pitchFamily="34" charset="0"/>
                <a:cs typeface="Arial" pitchFamily="34" charset="0"/>
              </a:endParaRPr>
            </a:p>
          </p:txBody>
        </p:sp>
        <p:sp>
          <p:nvSpPr>
            <p:cNvPr id="26" name="_s2050"/>
            <p:cNvSpPr>
              <a:spLocks noChangeArrowheads="1"/>
            </p:cNvSpPr>
            <p:nvPr/>
          </p:nvSpPr>
          <p:spPr bwMode="auto">
            <a:xfrm>
              <a:off x="22675" y="6825"/>
              <a:ext cx="2253" cy="751"/>
            </a:xfrm>
            <a:prstGeom prst="roundRect">
              <a:avLst>
                <a:gd name="adj" fmla="val 16667"/>
              </a:avLst>
            </a:prstGeom>
            <a:solidFill>
              <a:srgbClr val="FFCC99"/>
            </a:solidFill>
            <a:ln w="9525">
              <a:solidFill>
                <a:srgbClr val="000000"/>
              </a:solidFill>
              <a:round/>
              <a:headEnd/>
              <a:tailEnd/>
            </a:ln>
          </p:spPr>
          <p:txBody>
            <a:bodyPr vert="horz" wrap="square" lIns="0" tIns="0" rIns="0" bIns="0" numCol="1" anchor="ctr" anchorCtr="0" compatLnSpc="1">
              <a:prstTxWarp prst="textNoShape">
                <a:avLst/>
              </a:prstTxWarp>
            </a:bodyPr>
            <a:lstStyle/>
            <a:p>
              <a:pPr algn="ctr" fontAlgn="base">
                <a:spcBef>
                  <a:spcPct val="0"/>
                </a:spcBef>
                <a:spcAft>
                  <a:spcPct val="0"/>
                </a:spcAft>
              </a:pPr>
              <a:r>
                <a:rPr lang="el-GR" altLang="el-GR" sz="900" b="1" smtClean="0">
                  <a:solidFill>
                    <a:prstClr val="black"/>
                  </a:solidFill>
                  <a:latin typeface="Arial" pitchFamily="34" charset="0"/>
                  <a:ea typeface="Times New Roman" pitchFamily="18" charset="0"/>
                  <a:cs typeface="Arial" pitchFamily="34" charset="0"/>
                </a:rPr>
                <a:t>Αναθεώρηση</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ΚΑΠΕ</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ΥΠΕΝ</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r>
                <a:rPr lang="el-GR" altLang="el-GR" sz="600" smtClean="0">
                  <a:solidFill>
                    <a:prstClr val="black"/>
                  </a:solidFill>
                  <a:latin typeface="Arial" pitchFamily="34" charset="0"/>
                  <a:ea typeface="Times New Roman" pitchFamily="18" charset="0"/>
                  <a:cs typeface="Arial" pitchFamily="34" charset="0"/>
                </a:rPr>
                <a:t>ΤΕΕ</a:t>
              </a:r>
              <a:endParaRPr lang="el-GR" altLang="el-GR" sz="600" smtClean="0">
                <a:solidFill>
                  <a:prstClr val="black"/>
                </a:solidFill>
                <a:latin typeface="Arial" pitchFamily="34" charset="0"/>
                <a:cs typeface="Arial" pitchFamily="34" charset="0"/>
              </a:endParaRPr>
            </a:p>
            <a:p>
              <a:pPr eaLnBrk="0" fontAlgn="base" hangingPunct="0">
                <a:spcBef>
                  <a:spcPct val="0"/>
                </a:spcBef>
                <a:spcAft>
                  <a:spcPct val="0"/>
                </a:spcAft>
              </a:pPr>
              <a:endParaRPr lang="el-GR" altLang="el-GR" smtClean="0">
                <a:solidFill>
                  <a:prstClr val="black"/>
                </a:solidFill>
                <a:latin typeface="Arial" pitchFamily="34" charset="0"/>
                <a:cs typeface="Arial" pitchFamily="34" charset="0"/>
              </a:endParaRPr>
            </a:p>
          </p:txBody>
        </p:sp>
      </p:grpSp>
    </p:spTree>
    <p:extLst>
      <p:ext uri="{BB962C8B-B14F-4D97-AF65-F5344CB8AC3E}">
        <p14:creationId xmlns:p14="http://schemas.microsoft.com/office/powerpoint/2010/main" val="9759350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504" y="5053853"/>
            <a:ext cx="4428116" cy="1591119"/>
          </a:xfrm>
          <a:prstGeom prst="rect">
            <a:avLst/>
          </a:prstGeom>
        </p:spPr>
      </p:pic>
      <p:sp>
        <p:nvSpPr>
          <p:cNvPr id="2" name="Θέση αριθμού διαφάνειας 1"/>
          <p:cNvSpPr>
            <a:spLocks noGrp="1"/>
          </p:cNvSpPr>
          <p:nvPr>
            <p:ph type="sldNum" sz="quarter" idx="12"/>
          </p:nvPr>
        </p:nvSpPr>
        <p:spPr/>
        <p:txBody>
          <a:bodyPr/>
          <a:lstStyle/>
          <a:p>
            <a:pPr>
              <a:defRPr/>
            </a:pPr>
            <a:fld id="{ADC59BF7-7D5A-4E8E-8631-77DB224BBD4B}" type="slidenum">
              <a:rPr lang="el-GR" smtClean="0">
                <a:solidFill>
                  <a:srgbClr val="000000"/>
                </a:solidFill>
              </a:rPr>
              <a:pPr>
                <a:defRPr/>
              </a:pPr>
              <a:t>56</a:t>
            </a:fld>
            <a:endParaRPr lang="el-GR">
              <a:solidFill>
                <a:srgbClr val="000000"/>
              </a:solidFill>
            </a:endParaRPr>
          </a:p>
        </p:txBody>
      </p:sp>
      <p:sp>
        <p:nvSpPr>
          <p:cNvPr id="3" name="Ορθογώνιο 2"/>
          <p:cNvSpPr/>
          <p:nvPr/>
        </p:nvSpPr>
        <p:spPr>
          <a:xfrm>
            <a:off x="4682042" y="5118385"/>
            <a:ext cx="4007483" cy="1538883"/>
          </a:xfrm>
          <a:prstGeom prst="rect">
            <a:avLst/>
          </a:prstGeom>
        </p:spPr>
        <p:txBody>
          <a:bodyPr wrap="square">
            <a:spAutoFit/>
          </a:bodyPr>
          <a:lstStyle/>
          <a:p>
            <a:r>
              <a:rPr lang="el-GR" sz="1600" b="1" dirty="0">
                <a:solidFill>
                  <a:srgbClr val="000000"/>
                </a:solidFill>
                <a:latin typeface="Arial Narrow" panose="020B0606020202030204" pitchFamily="34" charset="0"/>
              </a:rPr>
              <a:t>Σταδιακή προσαρμογή </a:t>
            </a:r>
            <a:r>
              <a:rPr lang="el-GR" sz="1600" b="1" dirty="0" smtClean="0">
                <a:solidFill>
                  <a:srgbClr val="000000"/>
                </a:solidFill>
                <a:latin typeface="Arial Narrow" panose="020B0606020202030204" pitchFamily="34" charset="0"/>
              </a:rPr>
              <a:t>κατοικιών </a:t>
            </a:r>
            <a:r>
              <a:rPr lang="el-GR" sz="1600" b="1" dirty="0">
                <a:solidFill>
                  <a:srgbClr val="000000"/>
                </a:solidFill>
                <a:latin typeface="Arial Narrow" panose="020B0606020202030204" pitchFamily="34" charset="0"/>
              </a:rPr>
              <a:t>στις νέες </a:t>
            </a:r>
            <a:r>
              <a:rPr lang="el-GR" sz="1600" b="1" dirty="0" smtClean="0">
                <a:solidFill>
                  <a:srgbClr val="000000"/>
                </a:solidFill>
                <a:latin typeface="Arial Narrow" panose="020B0606020202030204" pitchFamily="34" charset="0"/>
              </a:rPr>
              <a:t>απαιτήσεις</a:t>
            </a:r>
          </a:p>
          <a:p>
            <a:endParaRPr lang="el-GR" sz="1600" b="1" dirty="0">
              <a:solidFill>
                <a:srgbClr val="000000"/>
              </a:solidFill>
            </a:endParaRPr>
          </a:p>
          <a:p>
            <a:pPr lvl="0"/>
            <a:r>
              <a:rPr lang="el-GR" sz="1600" b="1" dirty="0" smtClean="0">
                <a:solidFill>
                  <a:srgbClr val="000000"/>
                </a:solidFill>
                <a:latin typeface="Arial Narrow" panose="020B0606020202030204" pitchFamily="34" charset="0"/>
              </a:rPr>
              <a:t>Θέσπιση ενδιάμεσων </a:t>
            </a:r>
            <a:r>
              <a:rPr lang="el-GR" sz="1600" b="1" dirty="0">
                <a:solidFill>
                  <a:srgbClr val="000000"/>
                </a:solidFill>
                <a:latin typeface="Arial Narrow" panose="020B0606020202030204" pitchFamily="34" charset="0"/>
              </a:rPr>
              <a:t>στόχων που </a:t>
            </a:r>
            <a:r>
              <a:rPr lang="el-GR" sz="1600" b="1" dirty="0" smtClean="0">
                <a:solidFill>
                  <a:srgbClr val="000000"/>
                </a:solidFill>
                <a:latin typeface="Arial Narrow" panose="020B0606020202030204" pitchFamily="34" charset="0"/>
              </a:rPr>
              <a:t>οδηγούν </a:t>
            </a:r>
            <a:r>
              <a:rPr lang="el-GR" sz="1600" b="1" dirty="0">
                <a:solidFill>
                  <a:srgbClr val="000000"/>
                </a:solidFill>
                <a:latin typeface="Arial Narrow" panose="020B0606020202030204" pitchFamily="34" charset="0"/>
              </a:rPr>
              <a:t>στον επιθυμητό στόχο του 2020 </a:t>
            </a:r>
            <a:endParaRPr lang="el-GR" sz="1600" b="1" dirty="0" smtClean="0">
              <a:solidFill>
                <a:srgbClr val="000000"/>
              </a:solidFill>
              <a:latin typeface="Arial Narrow" panose="020B0606020202030204" pitchFamily="34" charset="0"/>
            </a:endParaRPr>
          </a:p>
          <a:p>
            <a:pPr lvl="0"/>
            <a:endParaRPr lang="el-GR" sz="1400" b="1" dirty="0">
              <a:solidFill>
                <a:srgbClr val="000000"/>
              </a:solidFill>
              <a:latin typeface="Arial Narrow" panose="020B0606020202030204" pitchFamily="34" charset="0"/>
            </a:endParaRPr>
          </a:p>
        </p:txBody>
      </p:sp>
      <p:pic>
        <p:nvPicPr>
          <p:cNvPr id="4" name="Εικόνα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81378" y="52775"/>
            <a:ext cx="1634088" cy="1792050"/>
          </a:xfrm>
          <a:prstGeom prst="rect">
            <a:avLst/>
          </a:prstGeom>
        </p:spPr>
      </p:pic>
      <p:sp>
        <p:nvSpPr>
          <p:cNvPr id="5" name="Ορθογώνιο 4"/>
          <p:cNvSpPr/>
          <p:nvPr/>
        </p:nvSpPr>
        <p:spPr>
          <a:xfrm>
            <a:off x="1712778" y="188640"/>
            <a:ext cx="6027573" cy="4162678"/>
          </a:xfrm>
          <a:prstGeom prst="rect">
            <a:avLst/>
          </a:prstGeom>
        </p:spPr>
        <p:txBody>
          <a:bodyPr wrap="square">
            <a:spAutoFit/>
          </a:bodyPr>
          <a:lstStyle/>
          <a:p>
            <a:pPr indent="215900" algn="ctr">
              <a:spcAft>
                <a:spcPts val="0"/>
              </a:spcAft>
            </a:pPr>
            <a:r>
              <a:rPr lang="el-GR" sz="2000" b="1" dirty="0">
                <a:solidFill>
                  <a:srgbClr val="000000"/>
                </a:solidFill>
                <a:latin typeface="Arial Narrow" panose="020B0606020202030204" pitchFamily="34" charset="0"/>
              </a:rPr>
              <a:t>Καθορισμός </a:t>
            </a:r>
            <a:r>
              <a:rPr lang="el-GR" sz="2000" b="1" dirty="0" smtClean="0">
                <a:solidFill>
                  <a:srgbClr val="000000"/>
                </a:solidFill>
                <a:latin typeface="Arial Narrow" panose="020B0606020202030204" pitchFamily="34" charset="0"/>
              </a:rPr>
              <a:t>βέλτιστων </a:t>
            </a:r>
            <a:r>
              <a:rPr lang="el-GR" sz="2000" b="1" dirty="0">
                <a:solidFill>
                  <a:srgbClr val="000000"/>
                </a:solidFill>
                <a:latin typeface="Arial Narrow" panose="020B0606020202030204" pitchFamily="34" charset="0"/>
              </a:rPr>
              <a:t>από πλευράς κόστους ελάχιστων απαιτήσεων ενεργειακής απόδοσης </a:t>
            </a:r>
            <a:r>
              <a:rPr lang="el-GR" sz="2000" b="1" dirty="0" smtClean="0">
                <a:solidFill>
                  <a:srgbClr val="000000"/>
                </a:solidFill>
                <a:latin typeface="Arial Narrow" panose="020B0606020202030204" pitchFamily="34" charset="0"/>
              </a:rPr>
              <a:t>κτιρίων</a:t>
            </a:r>
            <a:endParaRPr lang="el-GR" sz="2000" b="1" dirty="0">
              <a:solidFill>
                <a:srgbClr val="000000"/>
              </a:solidFill>
              <a:latin typeface="Arial Narrow" panose="020B0606020202030204" pitchFamily="34" charset="0"/>
            </a:endParaRPr>
          </a:p>
          <a:p>
            <a:pPr indent="215900">
              <a:lnSpc>
                <a:spcPts val="1500"/>
              </a:lnSpc>
              <a:spcAft>
                <a:spcPts val="0"/>
              </a:spcAft>
            </a:pPr>
            <a:endParaRPr lang="el-GR" sz="1600" dirty="0">
              <a:latin typeface="Arial Narrow" panose="020B0606020202030204" pitchFamily="34" charset="0"/>
              <a:ea typeface="Times New Roman"/>
              <a:cs typeface="Times New Roman"/>
            </a:endParaRPr>
          </a:p>
          <a:p>
            <a:pPr indent="215900">
              <a:spcAft>
                <a:spcPts val="600"/>
              </a:spcAft>
            </a:pPr>
            <a:r>
              <a:rPr lang="el-GR" sz="1600" dirty="0" smtClean="0">
                <a:latin typeface="Arial Narrow" panose="020B0606020202030204" pitchFamily="34" charset="0"/>
                <a:ea typeface="Times New Roman"/>
                <a:cs typeface="Times New Roman"/>
              </a:rPr>
              <a:t>Στηρίχθηκε </a:t>
            </a:r>
            <a:r>
              <a:rPr lang="el-GR" sz="1600" dirty="0">
                <a:latin typeface="Arial Narrow" panose="020B0606020202030204" pitchFamily="34" charset="0"/>
                <a:ea typeface="Times New Roman"/>
                <a:cs typeface="Times New Roman"/>
              </a:rPr>
              <a:t>στη μελέτη του κτιριακού δυναμικού της χώρας με χρήση κατοικίας</a:t>
            </a:r>
            <a:r>
              <a:rPr lang="el-GR" sz="1600" dirty="0" smtClean="0">
                <a:latin typeface="Arial Narrow" panose="020B0606020202030204" pitchFamily="34" charset="0"/>
                <a:ea typeface="Times New Roman"/>
                <a:cs typeface="Times New Roman"/>
              </a:rPr>
              <a:t>.</a:t>
            </a:r>
          </a:p>
          <a:p>
            <a:pPr indent="215900">
              <a:spcAft>
                <a:spcPts val="600"/>
              </a:spcAft>
            </a:pPr>
            <a:endParaRPr lang="el-GR" sz="1600" dirty="0">
              <a:latin typeface="Arial Narrow" panose="020B0606020202030204" pitchFamily="34" charset="0"/>
              <a:ea typeface="Times New Roman"/>
              <a:cs typeface="Times New Roman"/>
            </a:endParaRPr>
          </a:p>
          <a:p>
            <a:pPr indent="215900">
              <a:spcAft>
                <a:spcPts val="600"/>
              </a:spcAft>
            </a:pPr>
            <a:r>
              <a:rPr lang="el-GR" sz="1600" dirty="0">
                <a:latin typeface="Arial Narrow" panose="020B0606020202030204" pitchFamily="34" charset="0"/>
                <a:ea typeface="Times New Roman"/>
                <a:cs typeface="Times New Roman"/>
              </a:rPr>
              <a:t>Η μελέτη επεκτάθηκε σε ένα βάθος χρόνου 6 δεκαετιών, από το 1955 μέχρι σήμερα (</a:t>
            </a:r>
            <a:r>
              <a:rPr lang="el-GR" sz="1600" dirty="0" smtClean="0">
                <a:latin typeface="Arial Narrow" panose="020B0606020202030204" pitchFamily="34" charset="0"/>
                <a:ea typeface="Times New Roman"/>
                <a:cs typeface="Times New Roman"/>
              </a:rPr>
              <a:t>2016). </a:t>
            </a:r>
            <a:endParaRPr lang="el-GR" sz="1600" dirty="0">
              <a:latin typeface="Arial Narrow" panose="020B0606020202030204" pitchFamily="34" charset="0"/>
              <a:ea typeface="Times New Roman"/>
              <a:cs typeface="Times New Roman"/>
            </a:endParaRPr>
          </a:p>
          <a:p>
            <a:pPr indent="215900">
              <a:spcAft>
                <a:spcPts val="600"/>
              </a:spcAft>
            </a:pPr>
            <a:endParaRPr lang="el-GR" sz="1600" dirty="0" smtClean="0">
              <a:latin typeface="Arial Narrow" panose="020B0606020202030204" pitchFamily="34" charset="0"/>
              <a:ea typeface="Times New Roman"/>
              <a:cs typeface="Times New Roman"/>
            </a:endParaRPr>
          </a:p>
          <a:p>
            <a:pPr indent="215900">
              <a:spcAft>
                <a:spcPts val="600"/>
              </a:spcAft>
            </a:pPr>
            <a:r>
              <a:rPr lang="el-GR" sz="1600" dirty="0" smtClean="0">
                <a:latin typeface="Arial Narrow" panose="020B0606020202030204" pitchFamily="34" charset="0"/>
                <a:ea typeface="Times New Roman"/>
                <a:cs typeface="Times New Roman"/>
              </a:rPr>
              <a:t>Είναι </a:t>
            </a:r>
            <a:r>
              <a:rPr lang="el-GR" sz="1600" dirty="0">
                <a:latin typeface="Arial Narrow" panose="020B0606020202030204" pitchFamily="34" charset="0"/>
                <a:ea typeface="Times New Roman"/>
                <a:cs typeface="Times New Roman"/>
              </a:rPr>
              <a:t>η περίοδος, στη διάρκεια της οποίας δημιουργήθηκε το μεγαλύτερο κτιριακό απόθεμα της χώρας, είναι η εποχή της ανοικοδόμησης, που ακολούθησε τη μεταπολεμική εμφύλια διαμάχη και συνοδεύτηκε από την απότομη και έντονη βιομηχανική ανάπτυξη και τη συνεπακόλουθη εσωτερική κίνηση του πληθυσμού της υπαίθρου στα μεγάλα διαμορφούμενα αστικά κέντρα εκείνης της εποχής.</a:t>
            </a:r>
          </a:p>
        </p:txBody>
      </p:sp>
    </p:spTree>
    <p:extLst>
      <p:ext uri="{BB962C8B-B14F-4D97-AF65-F5344CB8AC3E}">
        <p14:creationId xmlns:p14="http://schemas.microsoft.com/office/powerpoint/2010/main" val="576733732"/>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ADC59BF7-7D5A-4E8E-8631-77DB224BBD4B}" type="slidenum">
              <a:rPr lang="el-GR" smtClean="0">
                <a:solidFill>
                  <a:srgbClr val="000000"/>
                </a:solidFill>
              </a:rPr>
              <a:pPr>
                <a:defRPr/>
              </a:pPr>
              <a:t>57</a:t>
            </a:fld>
            <a:endParaRPr lang="el-GR">
              <a:solidFill>
                <a:srgbClr val="000000"/>
              </a:solidFill>
            </a:endParaRPr>
          </a:p>
        </p:txBody>
      </p:sp>
      <p:sp>
        <p:nvSpPr>
          <p:cNvPr id="3" name="Ορθογώνιο 2"/>
          <p:cNvSpPr/>
          <p:nvPr/>
        </p:nvSpPr>
        <p:spPr>
          <a:xfrm>
            <a:off x="683568" y="1556792"/>
            <a:ext cx="3384376" cy="4355038"/>
          </a:xfrm>
          <a:prstGeom prst="rect">
            <a:avLst/>
          </a:prstGeom>
        </p:spPr>
        <p:txBody>
          <a:bodyPr wrap="square">
            <a:spAutoFit/>
          </a:bodyPr>
          <a:lstStyle/>
          <a:p>
            <a:pPr indent="215900">
              <a:spcAft>
                <a:spcPts val="600"/>
              </a:spcAft>
            </a:pPr>
            <a:r>
              <a:rPr lang="el-GR" dirty="0">
                <a:latin typeface="Arial Narrow" panose="020B0606020202030204" pitchFamily="34" charset="0"/>
                <a:ea typeface="Times New Roman"/>
                <a:cs typeface="Times New Roman"/>
              </a:rPr>
              <a:t>Η μελέτη αυτών των κτιρίων πραγματοποιήθηκε βάσει παραμέτρων που σχετίζονταν κυρίως </a:t>
            </a:r>
            <a:r>
              <a:rPr lang="el-GR" dirty="0" smtClean="0">
                <a:latin typeface="Arial Narrow" panose="020B0606020202030204" pitchFamily="34" charset="0"/>
                <a:ea typeface="Times New Roman"/>
                <a:cs typeface="Times New Roman"/>
              </a:rPr>
              <a:t>με:</a:t>
            </a:r>
          </a:p>
          <a:p>
            <a:pPr marL="285750" indent="-285750">
              <a:spcAft>
                <a:spcPts val="600"/>
              </a:spcAft>
              <a:buFont typeface="Wingdings" panose="05000000000000000000" pitchFamily="2" charset="2"/>
              <a:buChar char="§"/>
            </a:pPr>
            <a:r>
              <a:rPr lang="el-GR" dirty="0" smtClean="0">
                <a:latin typeface="Arial Narrow" panose="020B0606020202030204" pitchFamily="34" charset="0"/>
                <a:ea typeface="Times New Roman"/>
                <a:cs typeface="Times New Roman"/>
              </a:rPr>
              <a:t>τη </a:t>
            </a:r>
            <a:r>
              <a:rPr lang="el-GR" dirty="0">
                <a:latin typeface="Arial Narrow" panose="020B0606020202030204" pitchFamily="34" charset="0"/>
                <a:ea typeface="Times New Roman"/>
                <a:cs typeface="Times New Roman"/>
              </a:rPr>
              <a:t>μορφολογία τους, </a:t>
            </a:r>
            <a:endParaRPr lang="el-GR" dirty="0" smtClean="0">
              <a:latin typeface="Arial Narrow" panose="020B0606020202030204" pitchFamily="34" charset="0"/>
              <a:ea typeface="Times New Roman"/>
              <a:cs typeface="Times New Roman"/>
            </a:endParaRPr>
          </a:p>
          <a:p>
            <a:pPr marL="285750" indent="-285750">
              <a:spcAft>
                <a:spcPts val="600"/>
              </a:spcAft>
              <a:buFont typeface="Wingdings" panose="05000000000000000000" pitchFamily="2" charset="2"/>
              <a:buChar char="§"/>
            </a:pPr>
            <a:r>
              <a:rPr lang="el-GR" dirty="0" smtClean="0">
                <a:latin typeface="Arial Narrow" panose="020B0606020202030204" pitchFamily="34" charset="0"/>
                <a:ea typeface="Times New Roman"/>
                <a:cs typeface="Times New Roman"/>
              </a:rPr>
              <a:t>τον </a:t>
            </a:r>
            <a:r>
              <a:rPr lang="el-GR" dirty="0">
                <a:latin typeface="Arial Narrow" panose="020B0606020202030204" pitchFamily="34" charset="0"/>
                <a:ea typeface="Times New Roman"/>
                <a:cs typeface="Times New Roman"/>
              </a:rPr>
              <a:t>τρόπο δόμησης, </a:t>
            </a:r>
            <a:endParaRPr lang="el-GR" dirty="0" smtClean="0">
              <a:latin typeface="Arial Narrow" panose="020B0606020202030204" pitchFamily="34" charset="0"/>
              <a:ea typeface="Times New Roman"/>
              <a:cs typeface="Times New Roman"/>
            </a:endParaRPr>
          </a:p>
          <a:p>
            <a:pPr marL="285750" indent="-285750">
              <a:spcAft>
                <a:spcPts val="600"/>
              </a:spcAft>
              <a:buFont typeface="Wingdings" panose="05000000000000000000" pitchFamily="2" charset="2"/>
              <a:buChar char="§"/>
            </a:pPr>
            <a:r>
              <a:rPr lang="el-GR" dirty="0" smtClean="0">
                <a:latin typeface="Arial Narrow" panose="020B0606020202030204" pitchFamily="34" charset="0"/>
                <a:ea typeface="Times New Roman"/>
                <a:cs typeface="Times New Roman"/>
              </a:rPr>
              <a:t>την </a:t>
            </a:r>
            <a:r>
              <a:rPr lang="el-GR" dirty="0">
                <a:latin typeface="Arial Narrow" panose="020B0606020202030204" pitchFamily="34" charset="0"/>
                <a:ea typeface="Times New Roman"/>
                <a:cs typeface="Times New Roman"/>
              </a:rPr>
              <a:t>επιλογή των οικοδομικών υλικών και </a:t>
            </a:r>
            <a:endParaRPr lang="el-GR" dirty="0" smtClean="0">
              <a:latin typeface="Arial Narrow" panose="020B0606020202030204" pitchFamily="34" charset="0"/>
              <a:ea typeface="Times New Roman"/>
              <a:cs typeface="Times New Roman"/>
            </a:endParaRPr>
          </a:p>
          <a:p>
            <a:pPr marL="285750" indent="-285750">
              <a:spcAft>
                <a:spcPts val="600"/>
              </a:spcAft>
              <a:buFont typeface="Wingdings" panose="05000000000000000000" pitchFamily="2" charset="2"/>
              <a:buChar char="§"/>
            </a:pPr>
            <a:r>
              <a:rPr lang="el-GR" dirty="0" smtClean="0">
                <a:latin typeface="Arial Narrow" panose="020B0606020202030204" pitchFamily="34" charset="0"/>
                <a:ea typeface="Times New Roman"/>
                <a:cs typeface="Times New Roman"/>
              </a:rPr>
              <a:t>τα </a:t>
            </a:r>
            <a:r>
              <a:rPr lang="el-GR" dirty="0">
                <a:latin typeface="Arial Narrow" panose="020B0606020202030204" pitchFamily="34" charset="0"/>
                <a:ea typeface="Times New Roman"/>
                <a:cs typeface="Times New Roman"/>
              </a:rPr>
              <a:t>γεωμετρικά τους χαρακτηριστικά </a:t>
            </a:r>
          </a:p>
          <a:p>
            <a:pPr>
              <a:spcAft>
                <a:spcPts val="600"/>
              </a:spcAft>
            </a:pPr>
            <a:r>
              <a:rPr lang="el-GR" dirty="0" smtClean="0">
                <a:latin typeface="Arial Narrow" panose="020B0606020202030204" pitchFamily="34" charset="0"/>
                <a:ea typeface="Times New Roman"/>
                <a:cs typeface="Times New Roman"/>
              </a:rPr>
              <a:t>Έδωσε </a:t>
            </a:r>
            <a:r>
              <a:rPr lang="el-GR" dirty="0">
                <a:latin typeface="Arial Narrow" panose="020B0606020202030204" pitchFamily="34" charset="0"/>
                <a:ea typeface="Times New Roman"/>
                <a:cs typeface="Times New Roman"/>
              </a:rPr>
              <a:t>διαφορετικούς τύπους κτιρίων τόσο εκείνων που συναντώνται στην ελληνική ύπαιθρο, όσο και αυτών στα αστικά κέντρα. </a:t>
            </a:r>
            <a:endParaRPr lang="el-GR" dirty="0" smtClean="0">
              <a:latin typeface="Arial Narrow" panose="020B0606020202030204" pitchFamily="34" charset="0"/>
              <a:ea typeface="Times New Roman"/>
              <a:cs typeface="Times New Roman"/>
            </a:endParaRPr>
          </a:p>
        </p:txBody>
      </p:sp>
      <p:sp>
        <p:nvSpPr>
          <p:cNvPr id="4" name="TextBox 3"/>
          <p:cNvSpPr txBox="1"/>
          <p:nvPr/>
        </p:nvSpPr>
        <p:spPr>
          <a:xfrm>
            <a:off x="755576" y="332656"/>
            <a:ext cx="3526928" cy="400110"/>
          </a:xfrm>
          <a:prstGeom prst="rect">
            <a:avLst/>
          </a:prstGeom>
          <a:noFill/>
        </p:spPr>
        <p:txBody>
          <a:bodyPr wrap="none" rtlCol="0">
            <a:spAutoFit/>
          </a:bodyPr>
          <a:lstStyle/>
          <a:p>
            <a:r>
              <a:rPr lang="el-GR" sz="2000" b="1" dirty="0" smtClean="0">
                <a:latin typeface="Arial Narrow" panose="020B0606020202030204" pitchFamily="34" charset="0"/>
              </a:rPr>
              <a:t>ΤΥΠΟΛΟΓΙΑ ΚΤΙΡΙΩΝ ΚΑΤΟΙΚΙΑΣ</a:t>
            </a:r>
            <a:endParaRPr lang="el-GR" sz="2000" b="1" dirty="0">
              <a:latin typeface="Arial Narrow" panose="020B0606020202030204" pitchFamily="34" charset="0"/>
            </a:endParaRPr>
          </a:p>
        </p:txBody>
      </p:sp>
      <p:sp>
        <p:nvSpPr>
          <p:cNvPr id="5" name="Ορθογώνιο 4"/>
          <p:cNvSpPr/>
          <p:nvPr/>
        </p:nvSpPr>
        <p:spPr>
          <a:xfrm>
            <a:off x="4282504" y="1231959"/>
            <a:ext cx="4572000" cy="5247590"/>
          </a:xfrm>
          <a:prstGeom prst="rect">
            <a:avLst/>
          </a:prstGeom>
        </p:spPr>
        <p:txBody>
          <a:bodyPr>
            <a:spAutoFit/>
          </a:bodyPr>
          <a:lstStyle/>
          <a:p>
            <a:pPr indent="215900">
              <a:spcAft>
                <a:spcPts val="600"/>
              </a:spcAft>
            </a:pPr>
            <a:r>
              <a:rPr lang="el-GR" b="1" dirty="0" smtClean="0">
                <a:latin typeface="Arial Narrow" panose="020B0606020202030204" pitchFamily="34" charset="0"/>
                <a:ea typeface="Times New Roman"/>
                <a:cs typeface="Times New Roman"/>
              </a:rPr>
              <a:t>4 </a:t>
            </a:r>
            <a:r>
              <a:rPr lang="el-GR" b="1" dirty="0">
                <a:latin typeface="Arial Narrow" panose="020B0606020202030204" pitchFamily="34" charset="0"/>
                <a:ea typeface="Times New Roman"/>
                <a:cs typeface="Times New Roman"/>
              </a:rPr>
              <a:t>χρονικές περίοδοι </a:t>
            </a:r>
            <a:r>
              <a:rPr lang="el-GR" sz="1600" dirty="0" smtClean="0">
                <a:latin typeface="Arial Narrow" panose="020B0606020202030204" pitchFamily="34" charset="0"/>
                <a:ea typeface="Times New Roman"/>
                <a:cs typeface="Times New Roman"/>
              </a:rPr>
              <a:t>μελετήθηκαν </a:t>
            </a:r>
            <a:r>
              <a:rPr lang="el-GR" sz="1600" dirty="0">
                <a:latin typeface="Arial Narrow" panose="020B0606020202030204" pitchFamily="34" charset="0"/>
                <a:ea typeface="Times New Roman"/>
                <a:cs typeface="Times New Roman"/>
              </a:rPr>
              <a:t>και </a:t>
            </a:r>
            <a:r>
              <a:rPr lang="el-GR" sz="1600" dirty="0" smtClean="0">
                <a:latin typeface="Arial Narrow" panose="020B0606020202030204" pitchFamily="34" charset="0"/>
                <a:ea typeface="Times New Roman"/>
                <a:cs typeface="Times New Roman"/>
              </a:rPr>
              <a:t>διαχωρίστηκαν </a:t>
            </a:r>
            <a:r>
              <a:rPr lang="el-GR" sz="1600" dirty="0">
                <a:latin typeface="Arial Narrow" panose="020B0606020202030204" pitchFamily="34" charset="0"/>
                <a:ea typeface="Times New Roman"/>
                <a:cs typeface="Times New Roman"/>
              </a:rPr>
              <a:t>βάσει της προσφερόμενης θερμομονωτικής προστασίας, μαζί με την κατηγορία των νέων κτιρίων που θα ανεγερθούν </a:t>
            </a:r>
            <a:r>
              <a:rPr lang="el-GR" sz="1600" dirty="0" smtClean="0">
                <a:latin typeface="Arial Narrow" panose="020B0606020202030204" pitchFamily="34" charset="0"/>
                <a:ea typeface="Times New Roman"/>
                <a:cs typeface="Times New Roman"/>
              </a:rPr>
              <a:t>μελλοντικά:</a:t>
            </a:r>
            <a:endParaRPr lang="el-GR" sz="1600" dirty="0">
              <a:latin typeface="Arial Narrow" panose="020B0606020202030204" pitchFamily="34" charset="0"/>
              <a:ea typeface="Times New Roman"/>
              <a:cs typeface="Times New Roman"/>
            </a:endParaRPr>
          </a:p>
          <a:p>
            <a:pPr marL="431800" indent="-215900">
              <a:spcAft>
                <a:spcPts val="600"/>
              </a:spcAft>
              <a:tabLst>
                <a:tab pos="431800" algn="l"/>
              </a:tabLst>
            </a:pPr>
            <a:r>
              <a:rPr lang="el-GR" sz="1600" dirty="0">
                <a:latin typeface="Arial Narrow" panose="020B0606020202030204" pitchFamily="34" charset="0"/>
                <a:ea typeface="Times New Roman"/>
                <a:cs typeface="Times New Roman"/>
              </a:rPr>
              <a:t>•	</a:t>
            </a:r>
            <a:r>
              <a:rPr lang="el-GR" sz="1600" b="1" dirty="0">
                <a:latin typeface="Arial Narrow" panose="020B0606020202030204" pitchFamily="34" charset="0"/>
                <a:ea typeface="Times New Roman"/>
                <a:cs typeface="Times New Roman"/>
              </a:rPr>
              <a:t>Κτίρια </a:t>
            </a:r>
            <a:r>
              <a:rPr lang="el-GR" sz="1600" b="1" dirty="0" smtClean="0">
                <a:latin typeface="Arial Narrow" panose="020B0606020202030204" pitchFamily="34" charset="0"/>
                <a:ea typeface="Times New Roman"/>
                <a:cs typeface="Times New Roman"/>
              </a:rPr>
              <a:t>περιόδου </a:t>
            </a:r>
            <a:r>
              <a:rPr lang="el-GR" sz="1600" b="1" dirty="0">
                <a:latin typeface="Arial Narrow" panose="020B0606020202030204" pitchFamily="34" charset="0"/>
                <a:ea typeface="Times New Roman"/>
                <a:cs typeface="Times New Roman"/>
              </a:rPr>
              <a:t>1955 - 1980 </a:t>
            </a:r>
            <a:r>
              <a:rPr lang="el-GR" sz="1600" dirty="0">
                <a:latin typeface="Arial Narrow" panose="020B0606020202030204" pitchFamily="34" charset="0"/>
                <a:ea typeface="Times New Roman"/>
                <a:cs typeface="Times New Roman"/>
              </a:rPr>
              <a:t>(χωρίς απαίτηση θερμομονωτικής προστασίας).</a:t>
            </a:r>
          </a:p>
          <a:p>
            <a:pPr marL="431800" indent="-215900">
              <a:spcAft>
                <a:spcPts val="600"/>
              </a:spcAft>
              <a:tabLst>
                <a:tab pos="431800" algn="l"/>
              </a:tabLst>
            </a:pPr>
            <a:r>
              <a:rPr lang="el-GR" sz="1600" dirty="0">
                <a:latin typeface="Arial Narrow" panose="020B0606020202030204" pitchFamily="34" charset="0"/>
                <a:ea typeface="Times New Roman"/>
                <a:cs typeface="Times New Roman"/>
              </a:rPr>
              <a:t>•	</a:t>
            </a:r>
            <a:r>
              <a:rPr lang="el-GR" sz="1600" b="1" dirty="0">
                <a:latin typeface="Arial Narrow" panose="020B0606020202030204" pitchFamily="34" charset="0"/>
                <a:ea typeface="Times New Roman"/>
                <a:cs typeface="Times New Roman"/>
              </a:rPr>
              <a:t>Κτίρια </a:t>
            </a:r>
            <a:r>
              <a:rPr lang="el-GR" sz="1600" b="1" dirty="0" smtClean="0">
                <a:latin typeface="Arial Narrow" panose="020B0606020202030204" pitchFamily="34" charset="0"/>
                <a:ea typeface="Times New Roman"/>
                <a:cs typeface="Times New Roman"/>
              </a:rPr>
              <a:t>περιόδου </a:t>
            </a:r>
            <a:r>
              <a:rPr lang="el-GR" sz="1600" b="1" dirty="0">
                <a:latin typeface="Arial Narrow" panose="020B0606020202030204" pitchFamily="34" charset="0"/>
                <a:ea typeface="Times New Roman"/>
                <a:cs typeface="Times New Roman"/>
              </a:rPr>
              <a:t>1981 - 2000 </a:t>
            </a:r>
            <a:r>
              <a:rPr lang="el-GR" sz="1600" dirty="0">
                <a:latin typeface="Arial Narrow" panose="020B0606020202030204" pitchFamily="34" charset="0"/>
                <a:ea typeface="Times New Roman"/>
                <a:cs typeface="Times New Roman"/>
              </a:rPr>
              <a:t>(με υποχρέωση θερμομονωτικής προστασίας βάσει του Κανονισμού Θερμομόνωσης Κτιρίων).</a:t>
            </a:r>
          </a:p>
          <a:p>
            <a:pPr marL="431800" indent="-215900">
              <a:spcAft>
                <a:spcPts val="600"/>
              </a:spcAft>
              <a:tabLst>
                <a:tab pos="431800" algn="l"/>
              </a:tabLst>
            </a:pPr>
            <a:r>
              <a:rPr lang="el-GR" sz="1600" dirty="0">
                <a:latin typeface="Arial Narrow" panose="020B0606020202030204" pitchFamily="34" charset="0"/>
                <a:ea typeface="Times New Roman"/>
                <a:cs typeface="Times New Roman"/>
              </a:rPr>
              <a:t>•	</a:t>
            </a:r>
            <a:r>
              <a:rPr lang="el-GR" sz="1600" b="1" dirty="0">
                <a:latin typeface="Arial Narrow" panose="020B0606020202030204" pitchFamily="34" charset="0"/>
                <a:ea typeface="Times New Roman"/>
                <a:cs typeface="Times New Roman"/>
              </a:rPr>
              <a:t>Κτίρια </a:t>
            </a:r>
            <a:r>
              <a:rPr lang="el-GR" sz="1600" b="1" dirty="0" smtClean="0">
                <a:latin typeface="Arial Narrow" panose="020B0606020202030204" pitchFamily="34" charset="0"/>
                <a:ea typeface="Times New Roman"/>
                <a:cs typeface="Times New Roman"/>
              </a:rPr>
              <a:t>περιόδου </a:t>
            </a:r>
            <a:r>
              <a:rPr lang="el-GR" sz="1600" b="1" dirty="0">
                <a:latin typeface="Arial Narrow" panose="020B0606020202030204" pitchFamily="34" charset="0"/>
                <a:ea typeface="Times New Roman"/>
                <a:cs typeface="Times New Roman"/>
              </a:rPr>
              <a:t>2001 - 2010 </a:t>
            </a:r>
            <a:r>
              <a:rPr lang="el-GR" sz="1600" dirty="0">
                <a:latin typeface="Arial Narrow" panose="020B0606020202030204" pitchFamily="34" charset="0"/>
                <a:ea typeface="Times New Roman"/>
                <a:cs typeface="Times New Roman"/>
              </a:rPr>
              <a:t>(με υποχρέωση θερμομονωτικής προστασίας βάσει του Κανονισμού Θερμομόνωσης Κτιρίων και μετά την εφαρμογή του νέου αντισεισμικού κανονισμού).</a:t>
            </a:r>
          </a:p>
          <a:p>
            <a:pPr marL="431800" indent="-215900">
              <a:spcAft>
                <a:spcPts val="600"/>
              </a:spcAft>
              <a:tabLst>
                <a:tab pos="431800" algn="l"/>
              </a:tabLst>
            </a:pPr>
            <a:r>
              <a:rPr lang="el-GR" sz="1600" dirty="0">
                <a:latin typeface="Arial Narrow" panose="020B0606020202030204" pitchFamily="34" charset="0"/>
                <a:ea typeface="Times New Roman"/>
                <a:cs typeface="Times New Roman"/>
              </a:rPr>
              <a:t>•	</a:t>
            </a:r>
            <a:r>
              <a:rPr lang="el-GR" sz="1600" b="1" dirty="0">
                <a:latin typeface="Arial Narrow" panose="020B0606020202030204" pitchFamily="34" charset="0"/>
                <a:ea typeface="Times New Roman"/>
                <a:cs typeface="Times New Roman"/>
              </a:rPr>
              <a:t>Κτίρια </a:t>
            </a:r>
            <a:r>
              <a:rPr lang="el-GR" sz="1600" b="1" dirty="0" smtClean="0">
                <a:latin typeface="Arial Narrow" panose="020B0606020202030204" pitchFamily="34" charset="0"/>
                <a:ea typeface="Times New Roman"/>
                <a:cs typeface="Times New Roman"/>
              </a:rPr>
              <a:t>περιόδου </a:t>
            </a:r>
            <a:r>
              <a:rPr lang="el-GR" sz="1600" b="1" dirty="0">
                <a:latin typeface="Arial Narrow" panose="020B0606020202030204" pitchFamily="34" charset="0"/>
                <a:ea typeface="Times New Roman"/>
                <a:cs typeface="Times New Roman"/>
              </a:rPr>
              <a:t>2011 - σήμερα </a:t>
            </a:r>
            <a:r>
              <a:rPr lang="el-GR" sz="1600" dirty="0">
                <a:latin typeface="Arial Narrow" panose="020B0606020202030204" pitchFamily="34" charset="0"/>
                <a:ea typeface="Times New Roman"/>
                <a:cs typeface="Times New Roman"/>
              </a:rPr>
              <a:t>(με υποχρέωση θερμομονωτικής προστασίας βάσει του Κανονισμού Ενεργειακής Απόδοσης Κτιρίων).</a:t>
            </a:r>
          </a:p>
          <a:p>
            <a:pPr marL="431800" indent="-215900">
              <a:spcAft>
                <a:spcPts val="600"/>
              </a:spcAft>
              <a:tabLst>
                <a:tab pos="431800" algn="l"/>
              </a:tabLst>
            </a:pPr>
            <a:r>
              <a:rPr lang="el-GR" sz="1600" dirty="0">
                <a:latin typeface="Arial Narrow" panose="020B0606020202030204" pitchFamily="34" charset="0"/>
                <a:ea typeface="Times New Roman"/>
                <a:cs typeface="Times New Roman"/>
              </a:rPr>
              <a:t>•	</a:t>
            </a:r>
            <a:r>
              <a:rPr lang="el-GR" sz="1600" b="1" dirty="0">
                <a:latin typeface="Arial Narrow" panose="020B0606020202030204" pitchFamily="34" charset="0"/>
                <a:ea typeface="Times New Roman"/>
                <a:cs typeface="Times New Roman"/>
              </a:rPr>
              <a:t>Νεότερα κτίρια που θα ανεγερθούν </a:t>
            </a:r>
            <a:r>
              <a:rPr lang="el-GR" sz="1600" dirty="0">
                <a:latin typeface="Arial Narrow" panose="020B0606020202030204" pitchFamily="34" charset="0"/>
                <a:ea typeface="Times New Roman"/>
                <a:cs typeface="Times New Roman"/>
              </a:rPr>
              <a:t>(με υποχρέωση θερμομονωτικής προστασίας βάσει των νέων απαιτήσεων).</a:t>
            </a:r>
          </a:p>
        </p:txBody>
      </p:sp>
    </p:spTree>
    <p:extLst>
      <p:ext uri="{BB962C8B-B14F-4D97-AF65-F5344CB8AC3E}">
        <p14:creationId xmlns:p14="http://schemas.microsoft.com/office/powerpoint/2010/main" val="535742737"/>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ADC59BF7-7D5A-4E8E-8631-77DB224BBD4B}" type="slidenum">
              <a:rPr lang="el-GR" smtClean="0">
                <a:solidFill>
                  <a:srgbClr val="000000"/>
                </a:solidFill>
              </a:rPr>
              <a:pPr>
                <a:defRPr/>
              </a:pPr>
              <a:t>58</a:t>
            </a:fld>
            <a:endParaRPr lang="el-GR">
              <a:solidFill>
                <a:srgbClr val="000000"/>
              </a:solidFill>
            </a:endParaRPr>
          </a:p>
        </p:txBody>
      </p:sp>
      <p:sp>
        <p:nvSpPr>
          <p:cNvPr id="3" name="Ορθογώνιο 2"/>
          <p:cNvSpPr/>
          <p:nvPr/>
        </p:nvSpPr>
        <p:spPr>
          <a:xfrm>
            <a:off x="2987824" y="861307"/>
            <a:ext cx="5904656" cy="5224507"/>
          </a:xfrm>
          <a:prstGeom prst="rect">
            <a:avLst/>
          </a:prstGeom>
        </p:spPr>
        <p:txBody>
          <a:bodyPr wrap="square">
            <a:spAutoFit/>
          </a:bodyPr>
          <a:lstStyle/>
          <a:p>
            <a:pPr indent="215900">
              <a:spcAft>
                <a:spcPts val="600"/>
              </a:spcAft>
            </a:pPr>
            <a:r>
              <a:rPr lang="el-GR" dirty="0">
                <a:latin typeface="Arial Narrow" panose="020B0606020202030204" pitchFamily="34" charset="0"/>
                <a:ea typeface="Times New Roman"/>
                <a:cs typeface="Times New Roman"/>
              </a:rPr>
              <a:t>Για την αποφυγή διαμόρφωσης ενός μεγάλου πλέγματος τιμών, διαφορετικών για κάθε κατηγορία και τύπο κτιρίου με βάση το έτος ανέγερσής του, επιλέχθηκε ο διαχωρισμός σε δύο μεγάλες κατηγορίες:</a:t>
            </a:r>
          </a:p>
          <a:p>
            <a:pPr marL="431800" indent="-215900">
              <a:spcAft>
                <a:spcPts val="600"/>
              </a:spcAft>
              <a:tabLst>
                <a:tab pos="431800" algn="l"/>
              </a:tabLst>
            </a:pPr>
            <a:r>
              <a:rPr lang="el-GR" dirty="0">
                <a:latin typeface="Arial Narrow" panose="020B0606020202030204" pitchFamily="34" charset="0"/>
                <a:ea typeface="Times New Roman"/>
                <a:cs typeface="Times New Roman"/>
              </a:rPr>
              <a:t>•	</a:t>
            </a:r>
            <a:r>
              <a:rPr lang="el-GR" b="1" dirty="0">
                <a:latin typeface="Arial Narrow" panose="020B0606020202030204" pitchFamily="34" charset="0"/>
                <a:ea typeface="Times New Roman"/>
                <a:cs typeface="Times New Roman"/>
              </a:rPr>
              <a:t>Στα υφιστάμενα κτίρια, </a:t>
            </a:r>
            <a:r>
              <a:rPr lang="el-GR" dirty="0">
                <a:latin typeface="Arial Narrow" panose="020B0606020202030204" pitchFamily="34" charset="0"/>
                <a:ea typeface="Times New Roman"/>
                <a:cs typeface="Times New Roman"/>
              </a:rPr>
              <a:t>που είτε έχουν θερμομονωτική προστασία με κάποιο κανονισμό (Κανονισμό Θερμομόνωσης ή </a:t>
            </a:r>
            <a:r>
              <a:rPr lang="el-GR" dirty="0" err="1">
                <a:latin typeface="Arial Narrow" panose="020B0606020202030204" pitchFamily="34" charset="0"/>
                <a:ea typeface="Times New Roman"/>
                <a:cs typeface="Times New Roman"/>
              </a:rPr>
              <a:t>Κ.Εν.Α.Κ</a:t>
            </a:r>
            <a:r>
              <a:rPr lang="el-GR" dirty="0">
                <a:latin typeface="Arial Narrow" panose="020B0606020202030204" pitchFamily="34" charset="0"/>
                <a:ea typeface="Times New Roman"/>
                <a:cs typeface="Times New Roman"/>
              </a:rPr>
              <a:t>.) είτε δεν έχουν καθόλου θερμομονωτική προστασία (τα ανεγερθέντα προ του 1980 ή και νεότερο χωρίς θερμομόνωση) </a:t>
            </a:r>
            <a:r>
              <a:rPr lang="el-GR" b="1" dirty="0">
                <a:latin typeface="Arial Narrow" panose="020B0606020202030204" pitchFamily="34" charset="0"/>
                <a:ea typeface="Times New Roman"/>
                <a:cs typeface="Times New Roman"/>
              </a:rPr>
              <a:t>και οι τιμές των συντελεστών </a:t>
            </a:r>
            <a:r>
              <a:rPr lang="el-GR" b="1" dirty="0" err="1">
                <a:latin typeface="Arial Narrow" panose="020B0606020202030204" pitchFamily="34" charset="0"/>
                <a:ea typeface="Times New Roman"/>
                <a:cs typeface="Times New Roman"/>
              </a:rPr>
              <a:t>θερμοπερατότητας</a:t>
            </a:r>
            <a:r>
              <a:rPr lang="el-GR" b="1" dirty="0">
                <a:latin typeface="Arial Narrow" panose="020B0606020202030204" pitchFamily="34" charset="0"/>
                <a:ea typeface="Times New Roman"/>
                <a:cs typeface="Times New Roman"/>
              </a:rPr>
              <a:t> προκύπτουν από τις </a:t>
            </a:r>
            <a:r>
              <a:rPr lang="el-GR" b="1" dirty="0" err="1">
                <a:latin typeface="Arial Narrow" panose="020B0606020202030204" pitchFamily="34" charset="0"/>
                <a:ea typeface="Times New Roman"/>
                <a:cs typeface="Times New Roman"/>
              </a:rPr>
              <a:t>μεσοσταθμισμένες</a:t>
            </a:r>
            <a:r>
              <a:rPr lang="el-GR" b="1" dirty="0">
                <a:latin typeface="Arial Narrow" panose="020B0606020202030204" pitchFamily="34" charset="0"/>
                <a:ea typeface="Times New Roman"/>
                <a:cs typeface="Times New Roman"/>
              </a:rPr>
              <a:t> τιμές του εξεταζόμενου δείγματος κτιρίων.</a:t>
            </a:r>
          </a:p>
          <a:p>
            <a:pPr marL="431800" indent="-215900">
              <a:spcAft>
                <a:spcPts val="600"/>
              </a:spcAft>
              <a:tabLst>
                <a:tab pos="431800" algn="l"/>
              </a:tabLst>
            </a:pPr>
            <a:r>
              <a:rPr lang="el-GR" dirty="0">
                <a:latin typeface="Arial Narrow" panose="020B0606020202030204" pitchFamily="34" charset="0"/>
                <a:ea typeface="Times New Roman"/>
                <a:cs typeface="Times New Roman"/>
              </a:rPr>
              <a:t>•	</a:t>
            </a:r>
            <a:r>
              <a:rPr lang="el-GR" b="1" dirty="0">
                <a:latin typeface="Arial Narrow" panose="020B0606020202030204" pitchFamily="34" charset="0"/>
                <a:ea typeface="Times New Roman"/>
                <a:cs typeface="Times New Roman"/>
              </a:rPr>
              <a:t>Στα νέα κτίρια που θα ανεγερθούν μετά την αναθεώρηση του </a:t>
            </a:r>
            <a:r>
              <a:rPr lang="el-GR" b="1" dirty="0" err="1">
                <a:latin typeface="Arial Narrow" panose="020B0606020202030204" pitchFamily="34" charset="0"/>
                <a:ea typeface="Times New Roman"/>
                <a:cs typeface="Times New Roman"/>
              </a:rPr>
              <a:t>Κ.Εν.Α.Κ</a:t>
            </a:r>
            <a:r>
              <a:rPr lang="el-GR" b="1" dirty="0">
                <a:latin typeface="Arial Narrow" panose="020B0606020202030204" pitchFamily="34" charset="0"/>
                <a:ea typeface="Times New Roman"/>
                <a:cs typeface="Times New Roman"/>
              </a:rPr>
              <a:t>.</a:t>
            </a:r>
            <a:r>
              <a:rPr lang="el-GR" dirty="0">
                <a:latin typeface="Arial Narrow" panose="020B0606020202030204" pitchFamily="34" charset="0"/>
                <a:ea typeface="Times New Roman"/>
                <a:cs typeface="Times New Roman"/>
              </a:rPr>
              <a:t> των οποίων οι τιμές των </a:t>
            </a:r>
            <a:r>
              <a:rPr lang="el-GR" dirty="0" err="1">
                <a:latin typeface="Arial Narrow" panose="020B0606020202030204" pitchFamily="34" charset="0"/>
                <a:ea typeface="Times New Roman"/>
                <a:cs typeface="Times New Roman"/>
              </a:rPr>
              <a:t>συνετελεστών</a:t>
            </a:r>
            <a:r>
              <a:rPr lang="el-GR" dirty="0">
                <a:latin typeface="Arial Narrow" panose="020B0606020202030204" pitchFamily="34" charset="0"/>
                <a:ea typeface="Times New Roman"/>
                <a:cs typeface="Times New Roman"/>
              </a:rPr>
              <a:t> </a:t>
            </a:r>
            <a:r>
              <a:rPr lang="el-GR" dirty="0" err="1">
                <a:latin typeface="Arial Narrow" panose="020B0606020202030204" pitchFamily="34" charset="0"/>
                <a:ea typeface="Times New Roman"/>
                <a:cs typeface="Times New Roman"/>
              </a:rPr>
              <a:t>θερμοπερατότητας</a:t>
            </a:r>
            <a:r>
              <a:rPr lang="el-GR" dirty="0">
                <a:latin typeface="Arial Narrow" panose="020B0606020202030204" pitchFamily="34" charset="0"/>
                <a:ea typeface="Times New Roman"/>
                <a:cs typeface="Times New Roman"/>
              </a:rPr>
              <a:t> </a:t>
            </a:r>
            <a:r>
              <a:rPr lang="en-US" dirty="0">
                <a:latin typeface="Arial Narrow" panose="020B0606020202030204" pitchFamily="34" charset="0"/>
                <a:ea typeface="Times New Roman"/>
                <a:cs typeface="Times New Roman"/>
              </a:rPr>
              <a:t>U</a:t>
            </a:r>
            <a:r>
              <a:rPr lang="el-GR" dirty="0">
                <a:latin typeface="Arial Narrow" panose="020B0606020202030204" pitchFamily="34" charset="0"/>
                <a:ea typeface="Times New Roman"/>
                <a:cs typeface="Times New Roman"/>
              </a:rPr>
              <a:t> των επί μέρους δομικών στοιχείων προκύπτουν ομοίως από τις </a:t>
            </a:r>
            <a:r>
              <a:rPr lang="el-GR" dirty="0" err="1">
                <a:latin typeface="Arial Narrow" panose="020B0606020202030204" pitchFamily="34" charset="0"/>
                <a:ea typeface="Times New Roman"/>
                <a:cs typeface="Times New Roman"/>
              </a:rPr>
              <a:t>μεσοσταθμισμένες</a:t>
            </a:r>
            <a:r>
              <a:rPr lang="el-GR" dirty="0">
                <a:latin typeface="Arial Narrow" panose="020B0606020202030204" pitchFamily="34" charset="0"/>
                <a:ea typeface="Times New Roman"/>
                <a:cs typeface="Times New Roman"/>
              </a:rPr>
              <a:t> τιμές της αντίστοιχης κατηγορίας κτιρίων.</a:t>
            </a:r>
          </a:p>
          <a:p>
            <a:pPr indent="215900" algn="just">
              <a:lnSpc>
                <a:spcPts val="1500"/>
              </a:lnSpc>
              <a:spcAft>
                <a:spcPts val="0"/>
              </a:spcAft>
            </a:pPr>
            <a:r>
              <a:rPr lang="el-GR" dirty="0">
                <a:ea typeface="Times New Roman"/>
                <a:cs typeface="Times New Roman"/>
              </a:rPr>
              <a:t> </a:t>
            </a:r>
          </a:p>
        </p:txBody>
      </p:sp>
      <p:sp>
        <p:nvSpPr>
          <p:cNvPr id="4" name="Ορθογώνιο 3"/>
          <p:cNvSpPr/>
          <p:nvPr/>
        </p:nvSpPr>
        <p:spPr>
          <a:xfrm>
            <a:off x="5220072" y="188640"/>
            <a:ext cx="3526928" cy="400110"/>
          </a:xfrm>
          <a:prstGeom prst="rect">
            <a:avLst/>
          </a:prstGeom>
        </p:spPr>
        <p:txBody>
          <a:bodyPr wrap="none">
            <a:spAutoFit/>
          </a:bodyPr>
          <a:lstStyle/>
          <a:p>
            <a:pPr lvl="0"/>
            <a:r>
              <a:rPr lang="el-GR" sz="2000" b="1" dirty="0">
                <a:solidFill>
                  <a:srgbClr val="000000"/>
                </a:solidFill>
                <a:latin typeface="Arial Narrow" panose="020B0606020202030204" pitchFamily="34" charset="0"/>
              </a:rPr>
              <a:t>ΤΥΠΟΛΟΓΙΑ ΚΤΙΡΙΩΝ ΚΑΤΟΙΚΙΑΣ</a:t>
            </a:r>
          </a:p>
        </p:txBody>
      </p:sp>
      <p:pic>
        <p:nvPicPr>
          <p:cNvPr id="8" name="Εικόνα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5778" y="188640"/>
            <a:ext cx="1682496" cy="2508069"/>
          </a:xfrm>
          <a:prstGeom prst="rect">
            <a:avLst/>
          </a:prstGeom>
        </p:spPr>
      </p:pic>
      <p:pic>
        <p:nvPicPr>
          <p:cNvPr id="10" name="Εικόνα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778" y="2852937"/>
            <a:ext cx="1653421" cy="2016223"/>
          </a:xfrm>
          <a:prstGeom prst="rect">
            <a:avLst/>
          </a:prstGeom>
        </p:spPr>
      </p:pic>
      <p:pic>
        <p:nvPicPr>
          <p:cNvPr id="11" name="Εικόνα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3646" y="4941168"/>
            <a:ext cx="2628154" cy="1782217"/>
          </a:xfrm>
          <a:prstGeom prst="rect">
            <a:avLst/>
          </a:prstGeom>
        </p:spPr>
      </p:pic>
    </p:spTree>
    <p:extLst>
      <p:ext uri="{BB962C8B-B14F-4D97-AF65-F5344CB8AC3E}">
        <p14:creationId xmlns:p14="http://schemas.microsoft.com/office/powerpoint/2010/main" val="1406891755"/>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z="3600" dirty="0">
                <a:solidFill>
                  <a:srgbClr val="C00000"/>
                </a:solidFill>
                <a:effectLst>
                  <a:outerShdw blurRad="38100" dist="38100" dir="2700000" algn="tl">
                    <a:srgbClr val="000000">
                      <a:alpha val="43137"/>
                    </a:srgbClr>
                  </a:outerShdw>
                </a:effectLst>
                <a:latin typeface="Arial Narrow" panose="020B0606020202030204" pitchFamily="34" charset="0"/>
              </a:rPr>
              <a:t>Μεθοδολογία έρευνας</a:t>
            </a:r>
            <a:r>
              <a:rPr lang="el-GR" dirty="0"/>
              <a:t/>
            </a:r>
            <a:br>
              <a:rPr lang="el-GR" dirty="0"/>
            </a:br>
            <a:endParaRPr lang="el-GR" dirty="0"/>
          </a:p>
        </p:txBody>
      </p:sp>
      <p:sp>
        <p:nvSpPr>
          <p:cNvPr id="3" name="Θέση κειμένου 2"/>
          <p:cNvSpPr>
            <a:spLocks noGrp="1"/>
          </p:cNvSpPr>
          <p:nvPr>
            <p:ph type="body" sz="half" idx="1"/>
          </p:nvPr>
        </p:nvSpPr>
        <p:spPr>
          <a:xfrm>
            <a:off x="323528" y="1268760"/>
            <a:ext cx="2242592" cy="4525963"/>
          </a:xfrm>
        </p:spPr>
        <p:txBody>
          <a:bodyPr/>
          <a:lstStyle/>
          <a:p>
            <a:pPr marL="0" indent="0">
              <a:buNone/>
            </a:pPr>
            <a:r>
              <a:rPr lang="el-GR" sz="1600" b="1" dirty="0" smtClean="0">
                <a:effectLst>
                  <a:outerShdw blurRad="38100" dist="38100" dir="2700000" algn="tl">
                    <a:srgbClr val="000000">
                      <a:alpha val="43137"/>
                    </a:srgbClr>
                  </a:outerShdw>
                </a:effectLst>
                <a:latin typeface="Arial Narrow" panose="020B0606020202030204" pitchFamily="34" charset="0"/>
              </a:rPr>
              <a:t>Τυπικά </a:t>
            </a:r>
            <a:r>
              <a:rPr lang="el-GR" sz="1600" b="1" dirty="0">
                <a:effectLst>
                  <a:outerShdw blurRad="38100" dist="38100" dir="2700000" algn="tl">
                    <a:srgbClr val="000000">
                      <a:alpha val="43137"/>
                    </a:srgbClr>
                  </a:outerShdw>
                </a:effectLst>
                <a:latin typeface="Arial Narrow" panose="020B0606020202030204" pitchFamily="34" charset="0"/>
              </a:rPr>
              <a:t>κτίρια μονοκατοικίας </a:t>
            </a:r>
            <a:r>
              <a:rPr lang="el-GR" sz="1600" dirty="0" smtClean="0">
                <a:effectLst>
                  <a:outerShdw blurRad="38100" dist="38100" dir="2700000" algn="tl">
                    <a:srgbClr val="000000">
                      <a:alpha val="43137"/>
                    </a:srgbClr>
                  </a:outerShdw>
                </a:effectLst>
                <a:latin typeface="Arial Narrow" panose="020B0606020202030204" pitchFamily="34" charset="0"/>
              </a:rPr>
              <a:t>(</a:t>
            </a:r>
            <a:r>
              <a:rPr lang="el-GR" sz="1600" dirty="0" smtClean="0">
                <a:latin typeface="Arial Narrow" panose="020B0606020202030204" pitchFamily="34" charset="0"/>
              </a:rPr>
              <a:t>κτίρια αναφοράς) </a:t>
            </a:r>
            <a:endParaRPr lang="el-GR" sz="1600" b="1" dirty="0" smtClean="0">
              <a:effectLst>
                <a:outerShdw blurRad="38100" dist="38100" dir="2700000" algn="tl">
                  <a:srgbClr val="000000">
                    <a:alpha val="43137"/>
                  </a:srgbClr>
                </a:outerShdw>
              </a:effectLst>
              <a:latin typeface="Arial Narrow" panose="020B0606020202030204" pitchFamily="34" charset="0"/>
            </a:endParaRPr>
          </a:p>
          <a:p>
            <a:pPr marL="0" indent="0">
              <a:buNone/>
            </a:pPr>
            <a:r>
              <a:rPr lang="el-GR" sz="1600" dirty="0" smtClean="0">
                <a:latin typeface="Arial Narrow" panose="020B0606020202030204" pitchFamily="34" charset="0"/>
              </a:rPr>
              <a:t>«</a:t>
            </a:r>
            <a:r>
              <a:rPr lang="el-GR" sz="1600" dirty="0">
                <a:latin typeface="Arial Narrow" panose="020B0606020202030204" pitchFamily="34" charset="0"/>
              </a:rPr>
              <a:t>υποκατηγορίες κτιρίων» διαχωριζόμενες αναλυτικότερα ως προς </a:t>
            </a:r>
            <a:r>
              <a:rPr lang="el-GR" sz="1600" dirty="0" smtClean="0">
                <a:latin typeface="Arial Narrow" panose="020B0606020202030204" pitchFamily="34" charset="0"/>
              </a:rPr>
              <a:t>:</a:t>
            </a:r>
          </a:p>
          <a:p>
            <a:pPr marL="0" indent="0">
              <a:buNone/>
            </a:pPr>
            <a:r>
              <a:rPr lang="el-GR" sz="1600" dirty="0" smtClean="0">
                <a:latin typeface="Arial Narrow" panose="020B0606020202030204" pitchFamily="34" charset="0"/>
              </a:rPr>
              <a:t>το </a:t>
            </a:r>
            <a:r>
              <a:rPr lang="el-GR" sz="1600" dirty="0">
                <a:latin typeface="Arial Narrow" panose="020B0606020202030204" pitchFamily="34" charset="0"/>
              </a:rPr>
              <a:t>μέγεθος, </a:t>
            </a:r>
            <a:endParaRPr lang="el-GR" sz="1600" dirty="0" smtClean="0">
              <a:latin typeface="Arial Narrow" panose="020B0606020202030204" pitchFamily="34" charset="0"/>
            </a:endParaRPr>
          </a:p>
          <a:p>
            <a:pPr marL="0" indent="0">
              <a:buNone/>
            </a:pPr>
            <a:r>
              <a:rPr lang="el-GR" sz="1600" dirty="0" smtClean="0">
                <a:latin typeface="Arial Narrow" panose="020B0606020202030204" pitchFamily="34" charset="0"/>
              </a:rPr>
              <a:t>την </a:t>
            </a:r>
            <a:r>
              <a:rPr lang="el-GR" sz="1600" dirty="0">
                <a:latin typeface="Arial Narrow" panose="020B0606020202030204" pitchFamily="34" charset="0"/>
              </a:rPr>
              <a:t>παλαιότητα, </a:t>
            </a:r>
            <a:endParaRPr lang="el-GR" sz="1600" dirty="0" smtClean="0">
              <a:latin typeface="Arial Narrow" panose="020B0606020202030204" pitchFamily="34" charset="0"/>
            </a:endParaRPr>
          </a:p>
          <a:p>
            <a:pPr marL="0" indent="0">
              <a:buNone/>
            </a:pPr>
            <a:r>
              <a:rPr lang="el-GR" sz="1600" dirty="0" smtClean="0">
                <a:latin typeface="Arial Narrow" panose="020B0606020202030204" pitchFamily="34" charset="0"/>
              </a:rPr>
              <a:t>τα </a:t>
            </a:r>
            <a:r>
              <a:rPr lang="el-GR" sz="1600" dirty="0">
                <a:latin typeface="Arial Narrow" panose="020B0606020202030204" pitchFamily="34" charset="0"/>
              </a:rPr>
              <a:t>υλικά κατασκευής, </a:t>
            </a:r>
            <a:endParaRPr lang="el-GR" sz="1600" dirty="0" smtClean="0">
              <a:latin typeface="Arial Narrow" panose="020B0606020202030204" pitchFamily="34" charset="0"/>
            </a:endParaRPr>
          </a:p>
          <a:p>
            <a:pPr marL="0" indent="0">
              <a:buNone/>
            </a:pPr>
            <a:r>
              <a:rPr lang="el-GR" sz="1600" dirty="0" smtClean="0">
                <a:latin typeface="Arial Narrow" panose="020B0606020202030204" pitchFamily="34" charset="0"/>
              </a:rPr>
              <a:t>τους </a:t>
            </a:r>
            <a:r>
              <a:rPr lang="el-GR" sz="1600" dirty="0">
                <a:latin typeface="Arial Narrow" panose="020B0606020202030204" pitchFamily="34" charset="0"/>
              </a:rPr>
              <a:t>τρόπους χρήσης, </a:t>
            </a:r>
            <a:endParaRPr lang="el-GR" sz="1600" dirty="0" smtClean="0">
              <a:latin typeface="Arial Narrow" panose="020B0606020202030204" pitchFamily="34" charset="0"/>
            </a:endParaRPr>
          </a:p>
          <a:p>
            <a:pPr marL="0" indent="0">
              <a:buNone/>
            </a:pPr>
            <a:r>
              <a:rPr lang="el-GR" sz="1600" dirty="0" smtClean="0">
                <a:latin typeface="Arial Narrow" panose="020B0606020202030204" pitchFamily="34" charset="0"/>
              </a:rPr>
              <a:t>την </a:t>
            </a:r>
            <a:r>
              <a:rPr lang="el-GR" sz="1600" dirty="0">
                <a:latin typeface="Arial Narrow" panose="020B0606020202030204" pitchFamily="34" charset="0"/>
              </a:rPr>
              <a:t>κλιματική ζώνη </a:t>
            </a:r>
            <a:endParaRPr lang="el-GR" sz="1600" dirty="0" smtClean="0">
              <a:latin typeface="Arial Narrow" panose="020B0606020202030204" pitchFamily="34" charset="0"/>
            </a:endParaRPr>
          </a:p>
          <a:p>
            <a:pPr marL="0" indent="0">
              <a:buNone/>
            </a:pPr>
            <a:r>
              <a:rPr lang="el-GR" sz="1600" dirty="0" smtClean="0">
                <a:latin typeface="Arial Narrow" panose="020B0606020202030204" pitchFamily="34" charset="0"/>
              </a:rPr>
              <a:t>άλλα </a:t>
            </a:r>
            <a:r>
              <a:rPr lang="el-GR" sz="1600" dirty="0">
                <a:latin typeface="Arial Narrow" panose="020B0606020202030204" pitchFamily="34" charset="0"/>
              </a:rPr>
              <a:t>κριτήρια </a:t>
            </a:r>
            <a:endParaRPr lang="el-GR" sz="1600" dirty="0" smtClean="0">
              <a:latin typeface="Arial Narrow" panose="020B0606020202030204" pitchFamily="34" charset="0"/>
            </a:endParaRPr>
          </a:p>
          <a:p>
            <a:pPr marL="0" indent="0">
              <a:buNone/>
            </a:pPr>
            <a:endParaRPr lang="el-GR" sz="1200" dirty="0" smtClean="0">
              <a:effectLst>
                <a:outerShdw blurRad="38100" dist="38100" dir="2700000" algn="tl">
                  <a:srgbClr val="000000">
                    <a:alpha val="43137"/>
                  </a:srgbClr>
                </a:outerShdw>
              </a:effectLst>
            </a:endParaRPr>
          </a:p>
          <a:p>
            <a:pPr marL="0" indent="0">
              <a:buNone/>
            </a:pPr>
            <a:r>
              <a:rPr lang="el-GR" sz="1200" dirty="0" smtClean="0">
                <a:effectLst>
                  <a:outerShdw blurRad="38100" dist="38100" dir="2700000" algn="tl">
                    <a:srgbClr val="000000">
                      <a:alpha val="43137"/>
                    </a:srgbClr>
                  </a:outerShdw>
                </a:effectLst>
              </a:rPr>
              <a:t>Διερεύνηση  </a:t>
            </a:r>
            <a:r>
              <a:rPr lang="el-GR" sz="1200" dirty="0">
                <a:effectLst>
                  <a:outerShdw blurRad="38100" dist="38100" dir="2700000" algn="tl">
                    <a:srgbClr val="000000">
                      <a:alpha val="43137"/>
                    </a:srgbClr>
                  </a:outerShdw>
                </a:effectLst>
              </a:rPr>
              <a:t>αρχιτεκτονικής διάπλασης </a:t>
            </a:r>
            <a:r>
              <a:rPr lang="el-GR" sz="1200" dirty="0" smtClean="0">
                <a:effectLst>
                  <a:outerShdw blurRad="38100" dist="38100" dir="2700000" algn="tl">
                    <a:srgbClr val="000000">
                      <a:alpha val="43137"/>
                    </a:srgbClr>
                  </a:outerShdw>
                </a:effectLst>
              </a:rPr>
              <a:t> </a:t>
            </a:r>
            <a:r>
              <a:rPr lang="el-GR" sz="1200" dirty="0">
                <a:effectLst>
                  <a:outerShdw blurRad="38100" dist="38100" dir="2700000" algn="tl">
                    <a:srgbClr val="000000">
                      <a:alpha val="43137"/>
                    </a:srgbClr>
                  </a:outerShdw>
                </a:effectLst>
              </a:rPr>
              <a:t>τυπικών κτιρίων και </a:t>
            </a:r>
            <a:r>
              <a:rPr lang="el-GR" sz="1200" dirty="0" smtClean="0">
                <a:effectLst>
                  <a:outerShdw blurRad="38100" dist="38100" dir="2700000" algn="tl">
                    <a:srgbClr val="000000">
                      <a:alpha val="43137"/>
                    </a:srgbClr>
                  </a:outerShdw>
                </a:effectLst>
              </a:rPr>
              <a:t>τυπικών </a:t>
            </a:r>
            <a:r>
              <a:rPr lang="el-GR" sz="1200" dirty="0">
                <a:effectLst>
                  <a:outerShdw blurRad="38100" dist="38100" dir="2700000" algn="tl">
                    <a:srgbClr val="000000">
                      <a:alpha val="43137"/>
                    </a:srgbClr>
                  </a:outerShdw>
                </a:effectLst>
              </a:rPr>
              <a:t>γεωμετρικών χαρακτηριστικών </a:t>
            </a:r>
            <a:r>
              <a:rPr lang="el-GR" sz="1200" dirty="0" smtClean="0">
                <a:effectLst>
                  <a:outerShdw blurRad="38100" dist="38100" dir="2700000" algn="tl">
                    <a:srgbClr val="000000">
                      <a:alpha val="43137"/>
                    </a:srgbClr>
                  </a:outerShdw>
                </a:effectLst>
              </a:rPr>
              <a:t>τους με ταυτόχρονη </a:t>
            </a:r>
            <a:r>
              <a:rPr lang="el-GR" sz="1200" dirty="0">
                <a:effectLst>
                  <a:outerShdw blurRad="38100" dist="38100" dir="2700000" algn="tl">
                    <a:srgbClr val="000000">
                      <a:alpha val="43137"/>
                    </a:srgbClr>
                  </a:outerShdw>
                </a:effectLst>
              </a:rPr>
              <a:t>μελέτη </a:t>
            </a:r>
            <a:r>
              <a:rPr lang="el-GR" sz="1200" b="1" dirty="0">
                <a:solidFill>
                  <a:srgbClr val="C00000"/>
                </a:solidFill>
                <a:effectLst>
                  <a:outerShdw blurRad="38100" dist="38100" dir="2700000" algn="tl">
                    <a:srgbClr val="000000">
                      <a:alpha val="43137"/>
                    </a:srgbClr>
                  </a:outerShdw>
                </a:effectLst>
              </a:rPr>
              <a:t>των 13 Περιφερειών της χώρας </a:t>
            </a:r>
          </a:p>
          <a:p>
            <a:endParaRPr lang="el-GR" sz="1800" dirty="0"/>
          </a:p>
          <a:p>
            <a:endParaRPr lang="el-GR" sz="1800" dirty="0"/>
          </a:p>
        </p:txBody>
      </p:sp>
      <p:sp>
        <p:nvSpPr>
          <p:cNvPr id="5" name="Θέση αριθμού διαφάνειας 4"/>
          <p:cNvSpPr>
            <a:spLocks noGrp="1"/>
          </p:cNvSpPr>
          <p:nvPr>
            <p:ph type="sldNum" sz="quarter" idx="12"/>
          </p:nvPr>
        </p:nvSpPr>
        <p:spPr/>
        <p:txBody>
          <a:bodyPr/>
          <a:lstStyle/>
          <a:p>
            <a:pPr>
              <a:defRPr/>
            </a:pPr>
            <a:fld id="{A8E64508-334A-465E-A572-CC4D0DE93A21}" type="slidenum">
              <a:rPr lang="el-GR" smtClean="0">
                <a:solidFill>
                  <a:srgbClr val="000000"/>
                </a:solidFill>
              </a:rPr>
              <a:pPr>
                <a:defRPr/>
              </a:pPr>
              <a:t>59</a:t>
            </a:fld>
            <a:endParaRPr lang="el-GR">
              <a:solidFill>
                <a:srgbClr val="000000"/>
              </a:solidFill>
            </a:endParaRPr>
          </a:p>
        </p:txBody>
      </p:sp>
      <p:pic>
        <p:nvPicPr>
          <p:cNvPr id="6" name="Picture 48"/>
          <p:cNvPicPr>
            <a:picLocks noGrp="1"/>
          </p:cNvPicPr>
          <p:nvPr>
            <p:ph sz="half" idx="2"/>
          </p:nvPr>
        </p:nvPicPr>
        <p:blipFill>
          <a:blip r:embed="rId2" cstate="email">
            <a:extLst>
              <a:ext uri="{28A0092B-C50C-407E-A947-70E740481C1C}">
                <a14:useLocalDpi xmlns:a14="http://schemas.microsoft.com/office/drawing/2010/main"/>
              </a:ext>
            </a:extLst>
          </a:blip>
          <a:srcRect/>
          <a:stretch>
            <a:fillRect/>
          </a:stretch>
        </p:blipFill>
        <p:spPr bwMode="auto">
          <a:xfrm>
            <a:off x="2690590" y="1340768"/>
            <a:ext cx="6120680" cy="3240360"/>
          </a:xfrm>
          <a:prstGeom prst="rect">
            <a:avLst/>
          </a:prstGeom>
          <a:noFill/>
          <a:ln>
            <a:noFill/>
          </a:ln>
        </p:spPr>
      </p:pic>
      <p:sp>
        <p:nvSpPr>
          <p:cNvPr id="7" name="Ορθογώνιο 6"/>
          <p:cNvSpPr/>
          <p:nvPr/>
        </p:nvSpPr>
        <p:spPr>
          <a:xfrm>
            <a:off x="2668972" y="4437112"/>
            <a:ext cx="6007483" cy="2031325"/>
          </a:xfrm>
          <a:prstGeom prst="rect">
            <a:avLst/>
          </a:prstGeom>
        </p:spPr>
        <p:txBody>
          <a:bodyPr wrap="square">
            <a:spAutoFit/>
          </a:bodyPr>
          <a:lstStyle/>
          <a:p>
            <a:r>
              <a:rPr lang="el-GR" sz="1400" b="1" dirty="0" smtClean="0">
                <a:solidFill>
                  <a:srgbClr val="C00000"/>
                </a:solidFill>
                <a:latin typeface="Arial Narrow" panose="020B0606020202030204" pitchFamily="34" charset="0"/>
              </a:rPr>
              <a:t>5 </a:t>
            </a:r>
            <a:r>
              <a:rPr lang="el-GR" sz="1400" b="1" dirty="0">
                <a:solidFill>
                  <a:srgbClr val="C00000"/>
                </a:solidFill>
                <a:latin typeface="Arial Narrow" panose="020B0606020202030204" pitchFamily="34" charset="0"/>
              </a:rPr>
              <a:t>κατηγορίες που </a:t>
            </a:r>
            <a:r>
              <a:rPr lang="el-GR" sz="1400" b="1" dirty="0" smtClean="0">
                <a:solidFill>
                  <a:srgbClr val="C00000"/>
                </a:solidFill>
                <a:latin typeface="Arial Narrow" panose="020B0606020202030204" pitchFamily="34" charset="0"/>
              </a:rPr>
              <a:t>αντιπροσωπεύουν </a:t>
            </a:r>
            <a:r>
              <a:rPr lang="el-GR" sz="1400" b="1" dirty="0">
                <a:solidFill>
                  <a:srgbClr val="C00000"/>
                </a:solidFill>
                <a:latin typeface="Arial Narrow" panose="020B0606020202030204" pitchFamily="34" charset="0"/>
              </a:rPr>
              <a:t>το κτιριακό δυναμικό για τις μονοκατοικίες στην </a:t>
            </a:r>
            <a:r>
              <a:rPr lang="el-GR" sz="1400" b="1" dirty="0" smtClean="0">
                <a:solidFill>
                  <a:srgbClr val="C00000"/>
                </a:solidFill>
                <a:latin typeface="Arial Narrow" panose="020B0606020202030204" pitchFamily="34" charset="0"/>
              </a:rPr>
              <a:t>Ελλάδα:</a:t>
            </a:r>
            <a:endParaRPr lang="el-GR" sz="1400" b="1" dirty="0">
              <a:solidFill>
                <a:srgbClr val="C00000"/>
              </a:solidFill>
              <a:latin typeface="Arial Narrow" panose="020B0606020202030204" pitchFamily="34" charset="0"/>
            </a:endParaRPr>
          </a:p>
          <a:p>
            <a:r>
              <a:rPr lang="el-GR" sz="1400" dirty="0" smtClean="0">
                <a:solidFill>
                  <a:srgbClr val="000000"/>
                </a:solidFill>
                <a:latin typeface="Arial Narrow" panose="020B0606020202030204" pitchFamily="34" charset="0"/>
              </a:rPr>
              <a:t>•Ανεγερθέντα </a:t>
            </a:r>
            <a:r>
              <a:rPr lang="el-GR" sz="1400" dirty="0">
                <a:solidFill>
                  <a:srgbClr val="000000"/>
                </a:solidFill>
                <a:latin typeface="Arial Narrow" panose="020B0606020202030204" pitchFamily="34" charset="0"/>
              </a:rPr>
              <a:t>κτίρια πριν από το 1955 (ιστορικά κτίρια )</a:t>
            </a:r>
          </a:p>
          <a:p>
            <a:r>
              <a:rPr lang="el-GR" sz="1400" dirty="0" smtClean="0">
                <a:solidFill>
                  <a:srgbClr val="000000"/>
                </a:solidFill>
                <a:latin typeface="Arial Narrow" panose="020B0606020202030204" pitchFamily="34" charset="0"/>
              </a:rPr>
              <a:t>•Κτίρια </a:t>
            </a:r>
            <a:r>
              <a:rPr lang="el-GR" sz="1400" dirty="0">
                <a:solidFill>
                  <a:srgbClr val="000000"/>
                </a:solidFill>
                <a:latin typeface="Arial Narrow" panose="020B0606020202030204" pitchFamily="34" charset="0"/>
              </a:rPr>
              <a:t>της περιόδου 1955 - 1980 (έτος έναρξης εφαρμογής του Κανονισμού Θερμομόνωσης Κτιρίων - ΚΘΚ)</a:t>
            </a:r>
          </a:p>
          <a:p>
            <a:r>
              <a:rPr lang="el-GR" sz="1400" dirty="0" smtClean="0">
                <a:solidFill>
                  <a:srgbClr val="000000"/>
                </a:solidFill>
                <a:latin typeface="Arial Narrow" panose="020B0606020202030204" pitchFamily="34" charset="0"/>
              </a:rPr>
              <a:t>•Κτίρια </a:t>
            </a:r>
            <a:r>
              <a:rPr lang="el-GR" sz="1400" dirty="0">
                <a:solidFill>
                  <a:srgbClr val="000000"/>
                </a:solidFill>
                <a:latin typeface="Arial Narrow" panose="020B0606020202030204" pitchFamily="34" charset="0"/>
              </a:rPr>
              <a:t>της περιόδου 1981 - 2000</a:t>
            </a:r>
          </a:p>
          <a:p>
            <a:r>
              <a:rPr lang="el-GR" sz="1400" dirty="0" smtClean="0">
                <a:solidFill>
                  <a:srgbClr val="000000"/>
                </a:solidFill>
                <a:latin typeface="Arial Narrow" panose="020B0606020202030204" pitchFamily="34" charset="0"/>
              </a:rPr>
              <a:t>•Κτίρια </a:t>
            </a:r>
            <a:r>
              <a:rPr lang="el-GR" sz="1400" dirty="0">
                <a:solidFill>
                  <a:srgbClr val="000000"/>
                </a:solidFill>
                <a:latin typeface="Arial Narrow" panose="020B0606020202030204" pitchFamily="34" charset="0"/>
              </a:rPr>
              <a:t>της περιόδου 2001 - 2010</a:t>
            </a:r>
          </a:p>
          <a:p>
            <a:r>
              <a:rPr lang="el-GR" sz="1400" dirty="0" smtClean="0">
                <a:solidFill>
                  <a:srgbClr val="000000"/>
                </a:solidFill>
                <a:latin typeface="Arial Narrow" panose="020B0606020202030204" pitchFamily="34" charset="0"/>
              </a:rPr>
              <a:t>•Κτίρια </a:t>
            </a:r>
            <a:r>
              <a:rPr lang="el-GR" sz="1400" dirty="0">
                <a:solidFill>
                  <a:srgbClr val="000000"/>
                </a:solidFill>
                <a:latin typeface="Arial Narrow" panose="020B0606020202030204" pitchFamily="34" charset="0"/>
              </a:rPr>
              <a:t>της περιόδου 2011 - σήμερα  και νεότερα κτίρια (έτος έναρξης εφαρμογής του Κανονισμού Ενεργειακής Απόδοσης Κτιρίων - ΚΕΝΑΚ)</a:t>
            </a:r>
          </a:p>
        </p:txBody>
      </p:sp>
    </p:spTree>
    <p:extLst>
      <p:ext uri="{BB962C8B-B14F-4D97-AF65-F5344CB8AC3E}">
        <p14:creationId xmlns:p14="http://schemas.microsoft.com/office/powerpoint/2010/main" val="243095954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43" name="Rectangle 3"/>
          <p:cNvSpPr>
            <a:spLocks noGrp="1" noChangeArrowheads="1"/>
          </p:cNvSpPr>
          <p:nvPr>
            <p:ph type="body" idx="1"/>
          </p:nvPr>
        </p:nvSpPr>
        <p:spPr>
          <a:xfrm>
            <a:off x="1475656" y="4410694"/>
            <a:ext cx="4968552" cy="2258665"/>
          </a:xfrm>
        </p:spPr>
        <p:txBody>
          <a:bodyPr rtlCol="0">
            <a:normAutofit fontScale="85000" lnSpcReduction="20000"/>
          </a:bodyPr>
          <a:lstStyle/>
          <a:p>
            <a:pPr indent="-274320" algn="l" eaLnBrk="1" fontAlgn="auto" hangingPunct="1">
              <a:lnSpc>
                <a:spcPct val="80000"/>
              </a:lnSpc>
              <a:spcAft>
                <a:spcPts val="0"/>
              </a:spcAft>
              <a:defRPr/>
            </a:pPr>
            <a:endParaRPr lang="el-GR" b="1" dirty="0" smtClean="0">
              <a:ln w="10541" cmpd="sng">
                <a:solidFill>
                  <a:schemeClr val="accent1">
                    <a:shade val="88000"/>
                    <a:satMod val="110000"/>
                  </a:schemeClr>
                </a:solidFill>
                <a:prstDash val="solid"/>
              </a:ln>
              <a:solidFill>
                <a:srgbClr val="FFFF00"/>
              </a:solidFill>
              <a:effectLst>
                <a:outerShdw blurRad="38100" dist="38100" dir="2700000" algn="tl">
                  <a:srgbClr val="000000">
                    <a:alpha val="43137"/>
                  </a:srgbClr>
                </a:outerShdw>
              </a:effectLst>
              <a:latin typeface="Arial Narrow" pitchFamily="34" charset="0"/>
            </a:endParaRPr>
          </a:p>
          <a:p>
            <a:pPr indent="-274320" algn="l" eaLnBrk="1" fontAlgn="auto" hangingPunct="1">
              <a:lnSpc>
                <a:spcPct val="80000"/>
              </a:lnSpc>
              <a:spcAft>
                <a:spcPts val="0"/>
              </a:spcAft>
              <a:defRPr/>
            </a:pPr>
            <a:endParaRPr lang="el-GR" b="1" dirty="0">
              <a:ln w="10541" cmpd="sng">
                <a:solidFill>
                  <a:schemeClr val="accent1">
                    <a:shade val="88000"/>
                    <a:satMod val="110000"/>
                  </a:schemeClr>
                </a:solidFill>
                <a:prstDash val="solid"/>
              </a:ln>
              <a:solidFill>
                <a:srgbClr val="FFFF00"/>
              </a:solidFill>
              <a:effectLst>
                <a:outerShdw blurRad="38100" dist="38100" dir="2700000" algn="tl">
                  <a:srgbClr val="000000">
                    <a:alpha val="43137"/>
                  </a:srgbClr>
                </a:outerShdw>
              </a:effectLst>
              <a:latin typeface="Arial Narrow" pitchFamily="34" charset="0"/>
            </a:endParaRPr>
          </a:p>
          <a:p>
            <a:pPr indent="-274320" algn="l" eaLnBrk="1" fontAlgn="auto" hangingPunct="1">
              <a:lnSpc>
                <a:spcPct val="80000"/>
              </a:lnSpc>
              <a:spcAft>
                <a:spcPts val="0"/>
              </a:spcAft>
              <a:defRPr/>
            </a:pPr>
            <a:endParaRPr lang="el-GR" b="1" dirty="0" smtClean="0">
              <a:ln w="10541" cmpd="sng">
                <a:solidFill>
                  <a:schemeClr val="accent1">
                    <a:shade val="88000"/>
                    <a:satMod val="110000"/>
                  </a:schemeClr>
                </a:solidFill>
                <a:prstDash val="solid"/>
              </a:ln>
              <a:solidFill>
                <a:srgbClr val="FFFF00"/>
              </a:solidFill>
              <a:effectLst>
                <a:outerShdw blurRad="38100" dist="38100" dir="2700000" algn="tl">
                  <a:srgbClr val="000000">
                    <a:alpha val="43137"/>
                  </a:srgbClr>
                </a:outerShdw>
              </a:effectLst>
              <a:latin typeface="Arial Narrow" pitchFamily="34" charset="0"/>
            </a:endParaRPr>
          </a:p>
          <a:p>
            <a:pPr indent="-274320" algn="l" eaLnBrk="1" fontAlgn="auto" hangingPunct="1">
              <a:lnSpc>
                <a:spcPct val="80000"/>
              </a:lnSpc>
              <a:spcAft>
                <a:spcPts val="0"/>
              </a:spcAft>
              <a:defRPr/>
            </a:pPr>
            <a:endParaRPr lang="el-GR" b="1" dirty="0">
              <a:ln w="10541" cmpd="sng">
                <a:solidFill>
                  <a:schemeClr val="accent1">
                    <a:shade val="88000"/>
                    <a:satMod val="110000"/>
                  </a:schemeClr>
                </a:solidFill>
                <a:prstDash val="solid"/>
              </a:ln>
              <a:solidFill>
                <a:srgbClr val="FFFF00"/>
              </a:solidFill>
              <a:effectLst>
                <a:outerShdw blurRad="38100" dist="38100" dir="2700000" algn="tl">
                  <a:srgbClr val="000000">
                    <a:alpha val="43137"/>
                  </a:srgbClr>
                </a:outerShdw>
              </a:effectLst>
              <a:latin typeface="Arial Narrow" pitchFamily="34" charset="0"/>
            </a:endParaRPr>
          </a:p>
          <a:p>
            <a:pPr indent="-274320" algn="l" eaLnBrk="1" fontAlgn="auto" hangingPunct="1">
              <a:lnSpc>
                <a:spcPct val="80000"/>
              </a:lnSpc>
              <a:spcAft>
                <a:spcPts val="0"/>
              </a:spcAft>
              <a:defRPr/>
            </a:pPr>
            <a:r>
              <a:rPr lang="el-GR" sz="21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Προς έναν βιώσιμο μετασχηματισμό </a:t>
            </a:r>
          </a:p>
          <a:p>
            <a:pPr indent="-274320" algn="l" eaLnBrk="1" fontAlgn="auto" hangingPunct="1">
              <a:lnSpc>
                <a:spcPct val="80000"/>
              </a:lnSpc>
              <a:spcAft>
                <a:spcPts val="0"/>
              </a:spcAft>
              <a:defRPr/>
            </a:pPr>
            <a:r>
              <a:rPr lang="el-GR" sz="21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του </a:t>
            </a:r>
            <a:r>
              <a:rPr lang="el-GR" sz="21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κατασκευαστικού τομέα </a:t>
            </a:r>
            <a:endParaRPr lang="el-GR" sz="21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endParaRPr>
          </a:p>
          <a:p>
            <a:pPr indent="-274320" algn="l" eaLnBrk="1" fontAlgn="auto" hangingPunct="1">
              <a:lnSpc>
                <a:spcPct val="80000"/>
              </a:lnSpc>
              <a:spcAft>
                <a:spcPts val="0"/>
              </a:spcAft>
              <a:defRPr/>
            </a:pPr>
            <a:r>
              <a:rPr lang="el-GR" sz="21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
            </a:r>
            <a:br>
              <a:rPr lang="el-GR" sz="21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br>
            <a:r>
              <a:rPr lang="el-GR" sz="21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Π</a:t>
            </a:r>
            <a:r>
              <a:rPr lang="el-GR" sz="21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ρος μια ριζική ΤΟΜΗ</a:t>
            </a:r>
          </a:p>
          <a:p>
            <a:pPr indent="-274320" algn="l" eaLnBrk="1" fontAlgn="auto" hangingPunct="1">
              <a:lnSpc>
                <a:spcPct val="80000"/>
              </a:lnSpc>
              <a:spcAft>
                <a:spcPts val="0"/>
              </a:spcAft>
              <a:defRPr/>
            </a:pPr>
            <a:endParaRPr lang="el-GR" sz="21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endParaRPr>
          </a:p>
          <a:p>
            <a:pPr indent="-274320" algn="l" eaLnBrk="1" fontAlgn="auto" hangingPunct="1">
              <a:lnSpc>
                <a:spcPct val="80000"/>
              </a:lnSpc>
              <a:spcAft>
                <a:spcPts val="0"/>
              </a:spcAft>
              <a:defRPr/>
            </a:pPr>
            <a:r>
              <a:rPr lang="el-GR" sz="21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Προς την αλλαγή </a:t>
            </a:r>
            <a:r>
              <a:rPr lang="el-GR" sz="21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του παρόντος συστήματος αξιών. </a:t>
            </a:r>
          </a:p>
          <a:p>
            <a:pPr indent="-274320" eaLnBrk="1" fontAlgn="auto" hangingPunct="1">
              <a:lnSpc>
                <a:spcPct val="80000"/>
              </a:lnSpc>
              <a:spcAft>
                <a:spcPts val="0"/>
              </a:spcAft>
              <a:defRPr/>
            </a:pPr>
            <a:endParaRPr lang="el-GR" sz="2800" b="1" dirty="0">
              <a:ln w="18415" cmpd="sng">
                <a:solidFill>
                  <a:srgbClr val="FFFFFF"/>
                </a:solidFill>
                <a:prstDash val="solid"/>
              </a:ln>
              <a:solidFill>
                <a:srgbClr val="FFFF00"/>
              </a:solidFill>
              <a:latin typeface="Arial Narrow" pitchFamily="34" charset="0"/>
            </a:endParaRPr>
          </a:p>
          <a:p>
            <a:pPr marL="468630" lvl="1" indent="0" eaLnBrk="1" fontAlgn="auto" hangingPunct="1">
              <a:lnSpc>
                <a:spcPct val="80000"/>
              </a:lnSpc>
              <a:spcAft>
                <a:spcPts val="0"/>
              </a:spcAft>
              <a:buNone/>
              <a:defRPr/>
            </a:pPr>
            <a:endParaRPr lang="el-GR" sz="18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Arial Narrow" pitchFamily="34" charset="0"/>
            </a:endParaRPr>
          </a:p>
          <a:p>
            <a:pPr indent="-274320" eaLnBrk="1" fontAlgn="auto" hangingPunct="1">
              <a:lnSpc>
                <a:spcPct val="80000"/>
              </a:lnSpc>
              <a:spcAft>
                <a:spcPts val="0"/>
              </a:spcAft>
              <a:buFontTx/>
              <a:buNone/>
              <a:defRPr/>
            </a:pPr>
            <a:endParaRPr lang="el-GR" sz="2000" b="1" dirty="0">
              <a:solidFill>
                <a:srgbClr val="FFFF00"/>
              </a:solidFill>
              <a:effectLst>
                <a:outerShdw blurRad="38100" dist="38100" dir="2700000" algn="tl">
                  <a:srgbClr val="000000"/>
                </a:outerShdw>
              </a:effectLst>
              <a:latin typeface="Arial Narrow" pitchFamily="34" charset="0"/>
            </a:endParaRPr>
          </a:p>
        </p:txBody>
      </p:sp>
      <p:sp>
        <p:nvSpPr>
          <p:cNvPr id="3" name="TextBox 2"/>
          <p:cNvSpPr txBox="1"/>
          <p:nvPr/>
        </p:nvSpPr>
        <p:spPr>
          <a:xfrm>
            <a:off x="1475656" y="8715"/>
            <a:ext cx="5688013" cy="1384995"/>
          </a:xfrm>
          <a:prstGeom prst="rect">
            <a:avLst/>
          </a:prstGeom>
          <a:noFill/>
          <a:effectLst>
            <a:outerShdw blurRad="50800" dist="38100" dir="2700000" algn="tl" rotWithShape="0">
              <a:prstClr val="black">
                <a:alpha val="40000"/>
              </a:prstClr>
            </a:outerShdw>
          </a:effectLst>
        </p:spPr>
        <p:txBody>
          <a:bodyPr>
            <a:spAutoFit/>
          </a:bodyPr>
          <a:lstStyle/>
          <a:p>
            <a:pPr fontAlgn="base">
              <a:spcBef>
                <a:spcPct val="0"/>
              </a:spcBef>
              <a:spcAft>
                <a:spcPct val="0"/>
              </a:spcAft>
              <a:defRPr/>
            </a:pPr>
            <a:r>
              <a:rPr lang="en-US" sz="28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cs typeface="Arial" pitchFamily="34" charset="0"/>
              </a:rPr>
              <a:t>nZEB</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cs typeface="Arial" pitchFamily="34" charset="0"/>
              </a:rPr>
              <a:t> </a:t>
            </a:r>
            <a:r>
              <a:rPr lang="el-G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cs typeface="Arial" pitchFamily="34" charset="0"/>
              </a:rPr>
              <a:t>κτίρια</a:t>
            </a:r>
          </a:p>
          <a:p>
            <a:pPr fontAlgn="base">
              <a:spcBef>
                <a:spcPct val="0"/>
              </a:spcBef>
              <a:spcAft>
                <a:spcPct val="0"/>
              </a:spcAft>
              <a:defRPr/>
            </a:pPr>
            <a:r>
              <a:rPr lang="el-G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cs typeface="Arial" pitchFamily="34" charset="0"/>
              </a:rPr>
              <a:t>ή προς </a:t>
            </a:r>
          </a:p>
          <a:p>
            <a:pPr fontAlgn="base">
              <a:spcBef>
                <a:spcPct val="0"/>
              </a:spcBef>
              <a:spcAft>
                <a:spcPct val="0"/>
              </a:spcAft>
              <a:defRPr/>
            </a:pPr>
            <a:r>
              <a:rPr lang="el-G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cs typeface="Arial" pitchFamily="34" charset="0"/>
              </a:rPr>
              <a:t>Αειφόρες </a:t>
            </a:r>
            <a:r>
              <a:rPr lang="el-GR"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cs typeface="Arial" pitchFamily="34" charset="0"/>
              </a:rPr>
              <a:t>Κ</a:t>
            </a:r>
            <a:r>
              <a:rPr lang="el-G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cs typeface="Arial" pitchFamily="34" charset="0"/>
              </a:rPr>
              <a:t>ατασκευές </a:t>
            </a:r>
            <a:endParaRPr lang="el-GR"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cs typeface="Arial" pitchFamily="34" charset="0"/>
            </a:endParaRPr>
          </a:p>
        </p:txBody>
      </p:sp>
      <p:pic>
        <p:nvPicPr>
          <p:cNvPr id="2" name="Εικόνα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28127" y="445707"/>
            <a:ext cx="3120603" cy="321297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89946" y="4369676"/>
            <a:ext cx="2818266" cy="249289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4" name="Ορθογώνιο 3"/>
          <p:cNvSpPr/>
          <p:nvPr/>
        </p:nvSpPr>
        <p:spPr>
          <a:xfrm>
            <a:off x="1481090" y="1393710"/>
            <a:ext cx="4572000" cy="2308324"/>
          </a:xfrm>
          <a:prstGeom prst="rect">
            <a:avLst/>
          </a:prstGeom>
        </p:spPr>
        <p:txBody>
          <a:bodyPr>
            <a:spAutoFit/>
          </a:bodyPr>
          <a:lstStyle/>
          <a:p>
            <a:r>
              <a:rPr lang="el-GR" sz="1600" dirty="0" smtClean="0">
                <a:effectLst>
                  <a:outerShdw blurRad="38100" dist="38100" dir="2700000" algn="tl">
                    <a:srgbClr val="000000">
                      <a:alpha val="43137"/>
                    </a:srgbClr>
                  </a:outerShdw>
                </a:effectLst>
                <a:latin typeface="Arial Narrow" panose="020B0606020202030204" pitchFamily="34" charset="0"/>
              </a:rPr>
              <a:t>Προσέγγιση </a:t>
            </a:r>
            <a:r>
              <a:rPr lang="el-GR" sz="1600" dirty="0">
                <a:effectLst>
                  <a:outerShdw blurRad="38100" dist="38100" dir="2700000" algn="tl">
                    <a:srgbClr val="000000">
                      <a:alpha val="43137"/>
                    </a:srgbClr>
                  </a:outerShdw>
                </a:effectLst>
                <a:latin typeface="Arial Narrow" panose="020B0606020202030204" pitchFamily="34" charset="0"/>
              </a:rPr>
              <a:t>βάση του κύκλου ζωής </a:t>
            </a:r>
            <a:r>
              <a:rPr lang="el-GR" sz="1600" dirty="0" smtClean="0">
                <a:effectLst>
                  <a:outerShdw blurRad="38100" dist="38100" dir="2700000" algn="tl">
                    <a:srgbClr val="000000">
                      <a:alpha val="43137"/>
                    </a:srgbClr>
                  </a:outerShdw>
                </a:effectLst>
                <a:latin typeface="Arial Narrow" panose="020B0606020202030204" pitchFamily="34" charset="0"/>
              </a:rPr>
              <a:t>προς την </a:t>
            </a:r>
            <a:r>
              <a:rPr lang="el-GR" sz="1600" dirty="0">
                <a:effectLst>
                  <a:outerShdw blurRad="38100" dist="38100" dir="2700000" algn="tl">
                    <a:srgbClr val="000000">
                      <a:alpha val="43137"/>
                    </a:srgbClr>
                  </a:outerShdw>
                </a:effectLst>
                <a:latin typeface="Arial Narrow" panose="020B0606020202030204" pitchFamily="34" charset="0"/>
              </a:rPr>
              <a:t>κατεύθυνση πιο βιώσιμων </a:t>
            </a:r>
            <a:r>
              <a:rPr lang="el-GR" sz="1600" dirty="0" smtClean="0">
                <a:effectLst>
                  <a:outerShdw blurRad="38100" dist="38100" dir="2700000" algn="tl">
                    <a:srgbClr val="000000">
                      <a:alpha val="43137"/>
                    </a:srgbClr>
                  </a:outerShdw>
                </a:effectLst>
                <a:latin typeface="Arial Narrow" panose="020B0606020202030204" pitchFamily="34" charset="0"/>
              </a:rPr>
              <a:t>κτιρίων:</a:t>
            </a:r>
          </a:p>
          <a:p>
            <a:pPr marL="285750" indent="-285750">
              <a:buFont typeface="Courier New" panose="02070309020205020404" pitchFamily="49" charset="0"/>
              <a:buChar char="o"/>
            </a:pPr>
            <a:r>
              <a:rPr lang="el-GR" sz="1600" dirty="0" smtClean="0">
                <a:effectLst>
                  <a:outerShdw blurRad="38100" dist="38100" dir="2700000" algn="tl">
                    <a:srgbClr val="000000">
                      <a:alpha val="43137"/>
                    </a:srgbClr>
                  </a:outerShdw>
                </a:effectLst>
                <a:latin typeface="Arial Narrow" panose="020B0606020202030204" pitchFamily="34" charset="0"/>
              </a:rPr>
              <a:t>εκτίμηση κύκλου </a:t>
            </a:r>
            <a:r>
              <a:rPr lang="el-GR" sz="1600" dirty="0">
                <a:effectLst>
                  <a:outerShdw blurRad="38100" dist="38100" dir="2700000" algn="tl">
                    <a:srgbClr val="000000">
                      <a:alpha val="43137"/>
                    </a:srgbClr>
                  </a:outerShdw>
                </a:effectLst>
                <a:latin typeface="Arial Narrow" panose="020B0606020202030204" pitchFamily="34" charset="0"/>
              </a:rPr>
              <a:t>ζωής που αφορά </a:t>
            </a:r>
            <a:endParaRPr lang="el-GR" sz="1600" dirty="0" smtClean="0">
              <a:effectLst>
                <a:outerShdw blurRad="38100" dist="38100" dir="2700000" algn="tl">
                  <a:srgbClr val="000000">
                    <a:alpha val="43137"/>
                  </a:srgbClr>
                </a:outerShdw>
              </a:effectLst>
              <a:latin typeface="Arial Narrow" panose="020B0606020202030204" pitchFamily="34" charset="0"/>
            </a:endParaRPr>
          </a:p>
          <a:p>
            <a:pPr marL="742950" lvl="1" indent="-285750">
              <a:buFont typeface="Courier New" panose="02070309020205020404" pitchFamily="49" charset="0"/>
              <a:buChar char="o"/>
            </a:pPr>
            <a:r>
              <a:rPr lang="el-GR" sz="1600" dirty="0" smtClean="0">
                <a:effectLst>
                  <a:outerShdw blurRad="38100" dist="38100" dir="2700000" algn="tl">
                    <a:srgbClr val="000000">
                      <a:alpha val="43137"/>
                    </a:srgbClr>
                  </a:outerShdw>
                </a:effectLst>
                <a:latin typeface="Arial Narrow" panose="020B0606020202030204" pitchFamily="34" charset="0"/>
              </a:rPr>
              <a:t>περιβαλλοντικές </a:t>
            </a:r>
            <a:r>
              <a:rPr lang="el-GR" sz="1600" dirty="0">
                <a:effectLst>
                  <a:outerShdw blurRad="38100" dist="38100" dir="2700000" algn="tl">
                    <a:srgbClr val="000000">
                      <a:alpha val="43137"/>
                    </a:srgbClr>
                  </a:outerShdw>
                </a:effectLst>
                <a:latin typeface="Arial Narrow" panose="020B0606020202030204" pitchFamily="34" charset="0"/>
              </a:rPr>
              <a:t>ανησυχίες και </a:t>
            </a:r>
            <a:endParaRPr lang="el-GR" sz="1600" dirty="0" smtClean="0">
              <a:effectLst>
                <a:outerShdw blurRad="38100" dist="38100" dir="2700000" algn="tl">
                  <a:srgbClr val="000000">
                    <a:alpha val="43137"/>
                  </a:srgbClr>
                </a:outerShdw>
              </a:effectLst>
              <a:latin typeface="Arial Narrow" panose="020B0606020202030204" pitchFamily="34" charset="0"/>
            </a:endParaRPr>
          </a:p>
          <a:p>
            <a:pPr marL="742950" lvl="1" indent="-285750">
              <a:buFont typeface="Courier New" panose="02070309020205020404" pitchFamily="49" charset="0"/>
              <a:buChar char="o"/>
            </a:pPr>
            <a:r>
              <a:rPr lang="el-GR" sz="1600" dirty="0" smtClean="0">
                <a:effectLst>
                  <a:outerShdw blurRad="38100" dist="38100" dir="2700000" algn="tl">
                    <a:srgbClr val="000000">
                      <a:alpha val="43137"/>
                    </a:srgbClr>
                  </a:outerShdw>
                </a:effectLst>
                <a:latin typeface="Arial Narrow" panose="020B0606020202030204" pitchFamily="34" charset="0"/>
              </a:rPr>
              <a:t>οικονομική </a:t>
            </a:r>
            <a:r>
              <a:rPr lang="el-GR" sz="1600" dirty="0">
                <a:effectLst>
                  <a:outerShdw blurRad="38100" dist="38100" dir="2700000" algn="tl">
                    <a:srgbClr val="000000">
                      <a:alpha val="43137"/>
                    </a:srgbClr>
                  </a:outerShdw>
                </a:effectLst>
                <a:latin typeface="Arial Narrow" panose="020B0606020202030204" pitchFamily="34" charset="0"/>
              </a:rPr>
              <a:t>αξιολόγηση του κύκλου ζωής που αφορά σε οικονομικά </a:t>
            </a:r>
            <a:r>
              <a:rPr lang="el-GR" sz="1600" dirty="0" smtClean="0">
                <a:effectLst>
                  <a:outerShdw blurRad="38100" dist="38100" dir="2700000" algn="tl">
                    <a:srgbClr val="000000">
                      <a:alpha val="43137"/>
                    </a:srgbClr>
                  </a:outerShdw>
                </a:effectLst>
                <a:latin typeface="Arial Narrow" panose="020B0606020202030204" pitchFamily="34" charset="0"/>
              </a:rPr>
              <a:t>στοιχεία</a:t>
            </a:r>
          </a:p>
          <a:p>
            <a:pPr lvl="1"/>
            <a:r>
              <a:rPr lang="el-GR" sz="1600" dirty="0" smtClean="0">
                <a:latin typeface="Arial Narrow" panose="020B0606020202030204" pitchFamily="34" charset="0"/>
              </a:rPr>
              <a:t>Πρόκειται </a:t>
            </a:r>
            <a:r>
              <a:rPr lang="el-GR" sz="1600" dirty="0">
                <a:latin typeface="Arial Narrow" panose="020B0606020202030204" pitchFamily="34" charset="0"/>
              </a:rPr>
              <a:t>για δύο διαφορετικές μεθοδολογίες οι οποίες μπορεί να λειτουργήσουν υποστηρικτικά κατά τη διάρκεια σχεδιασμού ενός κτιρίου.</a:t>
            </a:r>
          </a:p>
        </p:txBody>
      </p:sp>
    </p:spTree>
    <p:extLst>
      <p:ext uri="{BB962C8B-B14F-4D97-AF65-F5344CB8AC3E}">
        <p14:creationId xmlns:p14="http://schemas.microsoft.com/office/powerpoint/2010/main" val="1489701618"/>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ADC59BF7-7D5A-4E8E-8631-77DB224BBD4B}" type="slidenum">
              <a:rPr lang="el-GR" smtClean="0">
                <a:solidFill>
                  <a:srgbClr val="000000"/>
                </a:solidFill>
              </a:rPr>
              <a:pPr>
                <a:defRPr/>
              </a:pPr>
              <a:t>60</a:t>
            </a:fld>
            <a:endParaRPr lang="el-GR">
              <a:solidFill>
                <a:srgbClr val="000000"/>
              </a:solidFill>
            </a:endParaRPr>
          </a:p>
        </p:txBody>
      </p:sp>
      <p:pic>
        <p:nvPicPr>
          <p:cNvPr id="3" name="Picture 80" descr="TUPOI 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536" y="188640"/>
            <a:ext cx="8424936" cy="934591"/>
          </a:xfrm>
          <a:prstGeom prst="rect">
            <a:avLst/>
          </a:prstGeom>
          <a:noFill/>
          <a:ln>
            <a:noFill/>
          </a:ln>
        </p:spPr>
      </p:pic>
      <p:sp>
        <p:nvSpPr>
          <p:cNvPr id="4" name="Ορθογώνιο 3"/>
          <p:cNvSpPr/>
          <p:nvPr/>
        </p:nvSpPr>
        <p:spPr>
          <a:xfrm>
            <a:off x="396413" y="1127044"/>
            <a:ext cx="8424936" cy="517065"/>
          </a:xfrm>
          <a:prstGeom prst="rect">
            <a:avLst/>
          </a:prstGeom>
        </p:spPr>
        <p:txBody>
          <a:bodyPr wrap="square">
            <a:spAutoFit/>
          </a:bodyPr>
          <a:lstStyle/>
          <a:p>
            <a:pPr algn="just">
              <a:lnSpc>
                <a:spcPct val="115000"/>
              </a:lnSpc>
              <a:spcAft>
                <a:spcPts val="1000"/>
              </a:spcAft>
            </a:pPr>
            <a:r>
              <a:rPr lang="el-GR" sz="1200" dirty="0">
                <a:solidFill>
                  <a:srgbClr val="000000"/>
                </a:solidFill>
                <a:effectLst>
                  <a:outerShdw blurRad="38100" dist="38100" dir="2700000" algn="tl">
                    <a:srgbClr val="000000">
                      <a:alpha val="43137"/>
                    </a:srgbClr>
                  </a:outerShdw>
                </a:effectLst>
                <a:latin typeface="Arial Narrow" panose="020B0606020202030204" pitchFamily="34" charset="0"/>
                <a:ea typeface="Arial"/>
              </a:rPr>
              <a:t>εικονική και συμβολική </a:t>
            </a:r>
            <a:r>
              <a:rPr lang="el-GR" sz="1200" dirty="0" smtClean="0">
                <a:solidFill>
                  <a:srgbClr val="000000"/>
                </a:solidFill>
                <a:effectLst>
                  <a:outerShdw blurRad="38100" dist="38100" dir="2700000" algn="tl">
                    <a:srgbClr val="000000">
                      <a:alpha val="43137"/>
                    </a:srgbClr>
                  </a:outerShdw>
                </a:effectLst>
                <a:latin typeface="Arial Narrow" panose="020B0606020202030204" pitchFamily="34" charset="0"/>
                <a:ea typeface="Arial"/>
              </a:rPr>
              <a:t>μορφοποίηση τύπων ενσωματώνοντας τα </a:t>
            </a:r>
            <a:r>
              <a:rPr lang="el-GR" sz="1200" dirty="0">
                <a:solidFill>
                  <a:srgbClr val="000000"/>
                </a:solidFill>
                <a:effectLst>
                  <a:outerShdw blurRad="38100" dist="38100" dir="2700000" algn="tl">
                    <a:srgbClr val="000000">
                      <a:alpha val="43137"/>
                    </a:srgbClr>
                  </a:outerShdw>
                </a:effectLst>
                <a:latin typeface="Arial Narrow" panose="020B0606020202030204" pitchFamily="34" charset="0"/>
                <a:ea typeface="Arial"/>
              </a:rPr>
              <a:t>βασικά αρχιτεκτονικά χαρακτηριστικά των κτιρίων των υπό διερεύνηση χρονολογικών περιόδων όπως αυτά εντοπίστηκαν και ταξινομήθηκαν από τη μελέτη </a:t>
            </a:r>
            <a:r>
              <a:rPr lang="el-GR" sz="1200" dirty="0" smtClean="0">
                <a:solidFill>
                  <a:srgbClr val="000000"/>
                </a:solidFill>
                <a:effectLst>
                  <a:outerShdw blurRad="38100" dist="38100" dir="2700000" algn="tl">
                    <a:srgbClr val="000000">
                      <a:alpha val="43137"/>
                    </a:srgbClr>
                  </a:outerShdw>
                </a:effectLst>
                <a:latin typeface="Arial Narrow" panose="020B0606020202030204" pitchFamily="34" charset="0"/>
                <a:ea typeface="Arial"/>
              </a:rPr>
              <a:t>κτιριακού </a:t>
            </a:r>
            <a:r>
              <a:rPr lang="el-GR" sz="1200" dirty="0">
                <a:solidFill>
                  <a:srgbClr val="000000"/>
                </a:solidFill>
                <a:effectLst>
                  <a:outerShdw blurRad="38100" dist="38100" dir="2700000" algn="tl">
                    <a:srgbClr val="000000">
                      <a:alpha val="43137"/>
                    </a:srgbClr>
                  </a:outerShdw>
                </a:effectLst>
                <a:latin typeface="Arial Narrow" panose="020B0606020202030204" pitchFamily="34" charset="0"/>
                <a:ea typeface="Arial"/>
              </a:rPr>
              <a:t>αποθέματος στο σύνολο των περιφερειών της χώρας.</a:t>
            </a:r>
          </a:p>
        </p:txBody>
      </p:sp>
      <p:pic>
        <p:nvPicPr>
          <p:cNvPr id="5" name="Picture 79" descr="MATRIX COMPLETE"/>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536" y="1644109"/>
            <a:ext cx="8425813" cy="5097259"/>
          </a:xfrm>
          <a:prstGeom prst="rect">
            <a:avLst/>
          </a:prstGeom>
          <a:noFill/>
        </p:spPr>
      </p:pic>
    </p:spTree>
    <p:extLst>
      <p:ext uri="{BB962C8B-B14F-4D97-AF65-F5344CB8AC3E}">
        <p14:creationId xmlns:p14="http://schemas.microsoft.com/office/powerpoint/2010/main" val="2992072830"/>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ADC59BF7-7D5A-4E8E-8631-77DB224BBD4B}" type="slidenum">
              <a:rPr lang="el-GR" smtClean="0">
                <a:solidFill>
                  <a:srgbClr val="000000"/>
                </a:solidFill>
              </a:rPr>
              <a:pPr>
                <a:defRPr/>
              </a:pPr>
              <a:t>61</a:t>
            </a:fld>
            <a:endParaRPr lang="el-GR">
              <a:solidFill>
                <a:srgbClr val="000000"/>
              </a:solidFill>
            </a:endParaRPr>
          </a:p>
        </p:txBody>
      </p:sp>
      <p:sp>
        <p:nvSpPr>
          <p:cNvPr id="3" name="Ορθογώνιο 2"/>
          <p:cNvSpPr/>
          <p:nvPr/>
        </p:nvSpPr>
        <p:spPr>
          <a:xfrm>
            <a:off x="395536" y="188640"/>
            <a:ext cx="8280920" cy="764953"/>
          </a:xfrm>
          <a:prstGeom prst="rect">
            <a:avLst/>
          </a:prstGeom>
        </p:spPr>
        <p:txBody>
          <a:bodyPr wrap="square">
            <a:spAutoFit/>
          </a:bodyPr>
          <a:lstStyle/>
          <a:p>
            <a:pPr algn="just">
              <a:lnSpc>
                <a:spcPct val="115000"/>
              </a:lnSpc>
              <a:spcAft>
                <a:spcPts val="1000"/>
              </a:spcAft>
            </a:pPr>
            <a:r>
              <a:rPr lang="el-GR" dirty="0">
                <a:solidFill>
                  <a:srgbClr val="C00000"/>
                </a:solidFill>
                <a:effectLst>
                  <a:outerShdw blurRad="38100" dist="38100" dir="2700000" algn="tl">
                    <a:srgbClr val="000000">
                      <a:alpha val="43137"/>
                    </a:srgbClr>
                  </a:outerShdw>
                </a:effectLst>
                <a:latin typeface="Arial Narrow" panose="020B0606020202030204" pitchFamily="34" charset="0"/>
                <a:ea typeface="Arial"/>
              </a:rPr>
              <a:t>Επιλεχθέντες τύποι κτιρίων αναφοράς </a:t>
            </a:r>
            <a:endParaRPr lang="el-GR" dirty="0" smtClean="0">
              <a:solidFill>
                <a:srgbClr val="C00000"/>
              </a:solidFill>
              <a:effectLst>
                <a:outerShdw blurRad="38100" dist="38100" dir="2700000" algn="tl">
                  <a:srgbClr val="000000">
                    <a:alpha val="43137"/>
                  </a:srgbClr>
                </a:outerShdw>
              </a:effectLst>
              <a:latin typeface="Arial Narrow" panose="020B0606020202030204" pitchFamily="34" charset="0"/>
              <a:ea typeface="Arial"/>
            </a:endParaRPr>
          </a:p>
          <a:p>
            <a:pPr algn="just">
              <a:lnSpc>
                <a:spcPct val="115000"/>
              </a:lnSpc>
              <a:spcAft>
                <a:spcPts val="1000"/>
              </a:spcAft>
            </a:pPr>
            <a:r>
              <a:rPr lang="el-GR" sz="1400" dirty="0" smtClean="0">
                <a:solidFill>
                  <a:srgbClr val="000000"/>
                </a:solidFill>
                <a:latin typeface="Arial Narrow" panose="020B0606020202030204" pitchFamily="34" charset="0"/>
                <a:ea typeface="Arial"/>
              </a:rPr>
              <a:t>(</a:t>
            </a:r>
            <a:r>
              <a:rPr lang="el-GR" sz="1400" dirty="0">
                <a:solidFill>
                  <a:srgbClr val="000000"/>
                </a:solidFill>
                <a:latin typeface="Arial Narrow" panose="020B0606020202030204" pitchFamily="34" charset="0"/>
                <a:ea typeface="Arial"/>
              </a:rPr>
              <a:t>ο αντιπροσωπευτικότερος ανά χρονολογική περίοδο και ανά κλιματική ζώνη)</a:t>
            </a:r>
          </a:p>
        </p:txBody>
      </p:sp>
      <p:pic>
        <p:nvPicPr>
          <p:cNvPr id="4" name="Picture 78" descr="MATRIX"/>
          <p:cNvPicPr/>
          <p:nvPr/>
        </p:nvPicPr>
        <p:blipFill>
          <a:blip r:embed="rId2" cstate="email">
            <a:extLst>
              <a:ext uri="{28A0092B-C50C-407E-A947-70E740481C1C}">
                <a14:useLocalDpi xmlns:a14="http://schemas.microsoft.com/office/drawing/2010/main"/>
              </a:ext>
            </a:extLst>
          </a:blip>
          <a:srcRect/>
          <a:stretch>
            <a:fillRect/>
          </a:stretch>
        </p:blipFill>
        <p:spPr bwMode="auto">
          <a:xfrm>
            <a:off x="755576" y="1052736"/>
            <a:ext cx="7632848" cy="5630788"/>
          </a:xfrm>
          <a:prstGeom prst="rect">
            <a:avLst/>
          </a:prstGeom>
          <a:noFill/>
          <a:ln>
            <a:noFill/>
          </a:ln>
        </p:spPr>
      </p:pic>
    </p:spTree>
    <p:extLst>
      <p:ext uri="{BB962C8B-B14F-4D97-AF65-F5344CB8AC3E}">
        <p14:creationId xmlns:p14="http://schemas.microsoft.com/office/powerpoint/2010/main" val="1013290410"/>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ADC59BF7-7D5A-4E8E-8631-77DB224BBD4B}" type="slidenum">
              <a:rPr lang="el-GR" smtClean="0">
                <a:solidFill>
                  <a:srgbClr val="000000"/>
                </a:solidFill>
              </a:rPr>
              <a:pPr>
                <a:defRPr/>
              </a:pPr>
              <a:t>62</a:t>
            </a:fld>
            <a:endParaRPr lang="el-GR">
              <a:solidFill>
                <a:srgbClr val="000000"/>
              </a:solidFill>
            </a:endParaRPr>
          </a:p>
        </p:txBody>
      </p:sp>
      <p:sp>
        <p:nvSpPr>
          <p:cNvPr id="3" name="Ορθογώνιο 2"/>
          <p:cNvSpPr/>
          <p:nvPr/>
        </p:nvSpPr>
        <p:spPr>
          <a:xfrm>
            <a:off x="741525" y="188640"/>
            <a:ext cx="7848872" cy="1286442"/>
          </a:xfrm>
          <a:prstGeom prst="rect">
            <a:avLst/>
          </a:prstGeom>
        </p:spPr>
        <p:txBody>
          <a:bodyPr wrap="square">
            <a:spAutoFit/>
          </a:bodyPr>
          <a:lstStyle/>
          <a:p>
            <a:pPr algn="just">
              <a:lnSpc>
                <a:spcPct val="150000"/>
              </a:lnSpc>
              <a:spcAft>
                <a:spcPts val="400"/>
              </a:spcAft>
            </a:pPr>
            <a:r>
              <a:rPr lang="el-GR" b="1" dirty="0" smtClean="0">
                <a:solidFill>
                  <a:srgbClr val="000000"/>
                </a:solidFill>
                <a:latin typeface="Arial Narrow" panose="020B0606020202030204" pitchFamily="34" charset="0"/>
                <a:ea typeface="Times New Roman"/>
                <a:cs typeface="Times New Roman"/>
              </a:rPr>
              <a:t>Προσδιορισμός </a:t>
            </a:r>
            <a:r>
              <a:rPr lang="el-GR" b="1" dirty="0">
                <a:solidFill>
                  <a:srgbClr val="000000"/>
                </a:solidFill>
                <a:latin typeface="Arial Narrow" panose="020B0606020202030204" pitchFamily="34" charset="0"/>
                <a:ea typeface="Times New Roman"/>
                <a:cs typeface="Times New Roman"/>
              </a:rPr>
              <a:t>βέλτιστων από πλευράς κόστους επιπέδων ελάχιστων απαιτήσεων ενεργειακής απόδοσης κτιρίων και δομικών στοιχείων </a:t>
            </a:r>
            <a:r>
              <a:rPr lang="el-GR" dirty="0" smtClean="0">
                <a:solidFill>
                  <a:srgbClr val="000000"/>
                </a:solidFill>
                <a:latin typeface="Arial Narrow" panose="020B0606020202030204" pitchFamily="34" charset="0"/>
                <a:ea typeface="Times New Roman"/>
                <a:cs typeface="Times New Roman"/>
              </a:rPr>
              <a:t>(</a:t>
            </a:r>
            <a:r>
              <a:rPr lang="el-GR" dirty="0">
                <a:solidFill>
                  <a:srgbClr val="000000"/>
                </a:solidFill>
                <a:latin typeface="Arial Narrow" panose="020B0606020202030204" pitchFamily="34" charset="0"/>
                <a:ea typeface="Times New Roman"/>
                <a:cs typeface="Times New Roman"/>
              </a:rPr>
              <a:t>Άρθρο 5, παρ. 2 της Οδηγίας 2010/31/ΕΕ και του ν.4122/2013) για τις χρήσεις «μονοκατοικία» και «πολυκατοικία».</a:t>
            </a:r>
            <a:endParaRPr lang="el-GR" sz="2000" dirty="0">
              <a:solidFill>
                <a:srgbClr val="000000"/>
              </a:solidFill>
              <a:latin typeface="Arial Narrow" panose="020B0606020202030204" pitchFamily="34" charset="0"/>
              <a:ea typeface="Times New Roman"/>
              <a:cs typeface="Times New Roman"/>
            </a:endParaRPr>
          </a:p>
        </p:txBody>
      </p:sp>
      <p:sp>
        <p:nvSpPr>
          <p:cNvPr id="4" name="Ορθογώνιο 3"/>
          <p:cNvSpPr/>
          <p:nvPr/>
        </p:nvSpPr>
        <p:spPr>
          <a:xfrm>
            <a:off x="756745" y="3156916"/>
            <a:ext cx="7848872" cy="3416320"/>
          </a:xfrm>
          <a:prstGeom prst="rect">
            <a:avLst/>
          </a:prstGeom>
        </p:spPr>
        <p:txBody>
          <a:bodyPr wrap="square">
            <a:spAutoFit/>
          </a:bodyPr>
          <a:lstStyle/>
          <a:p>
            <a:pPr algn="just"/>
            <a:r>
              <a:rPr lang="el-GR" dirty="0">
                <a:solidFill>
                  <a:srgbClr val="000000"/>
                </a:solidFill>
                <a:latin typeface="Arial Narrow"/>
                <a:ea typeface="Times New Roman"/>
              </a:rPr>
              <a:t>Η </a:t>
            </a:r>
            <a:r>
              <a:rPr lang="el-GR" b="1" dirty="0">
                <a:solidFill>
                  <a:srgbClr val="000000"/>
                </a:solidFill>
                <a:latin typeface="Arial Narrow"/>
                <a:ea typeface="Times New Roman"/>
              </a:rPr>
              <a:t>Οδηγία για την Ενεργειακή Απόδοση των Κτιρίων</a:t>
            </a:r>
            <a:r>
              <a:rPr lang="el-GR" dirty="0">
                <a:solidFill>
                  <a:srgbClr val="000000"/>
                </a:solidFill>
                <a:latin typeface="Arial Narrow"/>
                <a:ea typeface="Times New Roman"/>
              </a:rPr>
              <a:t> (</a:t>
            </a:r>
            <a:r>
              <a:rPr lang="el-GR" dirty="0" err="1">
                <a:solidFill>
                  <a:srgbClr val="000000"/>
                </a:solidFill>
                <a:latin typeface="Arial Narrow"/>
                <a:ea typeface="Times New Roman"/>
              </a:rPr>
              <a:t>Energy</a:t>
            </a:r>
            <a:r>
              <a:rPr lang="el-GR" dirty="0">
                <a:solidFill>
                  <a:srgbClr val="000000"/>
                </a:solidFill>
                <a:latin typeface="Arial Narrow"/>
                <a:ea typeface="Times New Roman"/>
              </a:rPr>
              <a:t> </a:t>
            </a:r>
            <a:r>
              <a:rPr lang="el-GR" dirty="0" err="1">
                <a:solidFill>
                  <a:srgbClr val="000000"/>
                </a:solidFill>
                <a:latin typeface="Arial Narrow"/>
                <a:ea typeface="Times New Roman"/>
              </a:rPr>
              <a:t>Performance</a:t>
            </a:r>
            <a:r>
              <a:rPr lang="el-GR" dirty="0">
                <a:solidFill>
                  <a:srgbClr val="000000"/>
                </a:solidFill>
                <a:latin typeface="Arial Narrow"/>
                <a:ea typeface="Times New Roman"/>
              </a:rPr>
              <a:t> </a:t>
            </a:r>
            <a:r>
              <a:rPr lang="el-GR" dirty="0" err="1">
                <a:solidFill>
                  <a:srgbClr val="000000"/>
                </a:solidFill>
                <a:latin typeface="Arial Narrow"/>
                <a:ea typeface="Times New Roman"/>
              </a:rPr>
              <a:t>of</a:t>
            </a:r>
            <a:r>
              <a:rPr lang="el-GR" dirty="0">
                <a:solidFill>
                  <a:srgbClr val="000000"/>
                </a:solidFill>
                <a:latin typeface="Arial Narrow"/>
                <a:ea typeface="Times New Roman"/>
              </a:rPr>
              <a:t> </a:t>
            </a:r>
            <a:r>
              <a:rPr lang="el-GR" dirty="0" err="1">
                <a:solidFill>
                  <a:srgbClr val="000000"/>
                </a:solidFill>
                <a:latin typeface="Arial Narrow"/>
                <a:ea typeface="Times New Roman"/>
              </a:rPr>
              <a:t>Buildings</a:t>
            </a:r>
            <a:r>
              <a:rPr lang="el-GR" dirty="0">
                <a:solidFill>
                  <a:srgbClr val="000000"/>
                </a:solidFill>
                <a:latin typeface="Arial Narrow"/>
                <a:ea typeface="Times New Roman"/>
              </a:rPr>
              <a:t> </a:t>
            </a:r>
            <a:r>
              <a:rPr lang="el-GR" dirty="0" err="1">
                <a:solidFill>
                  <a:srgbClr val="000000"/>
                </a:solidFill>
                <a:latin typeface="Arial Narrow"/>
                <a:ea typeface="Times New Roman"/>
              </a:rPr>
              <a:t>Directive</a:t>
            </a:r>
            <a:r>
              <a:rPr lang="el-GR" dirty="0">
                <a:solidFill>
                  <a:srgbClr val="000000"/>
                </a:solidFill>
                <a:latin typeface="Arial Narrow"/>
                <a:ea typeface="Times New Roman"/>
              </a:rPr>
              <a:t> -EPBD, </a:t>
            </a:r>
            <a:r>
              <a:rPr lang="el-GR" u="sng" dirty="0">
                <a:solidFill>
                  <a:srgbClr val="0000FF"/>
                </a:solidFill>
                <a:latin typeface="Arial Narrow"/>
                <a:ea typeface="Times New Roman"/>
                <a:hlinkClick r:id="rId2"/>
              </a:rPr>
              <a:t>2010/31/EU</a:t>
            </a:r>
            <a:r>
              <a:rPr lang="el-GR" dirty="0">
                <a:solidFill>
                  <a:srgbClr val="000000"/>
                </a:solidFill>
                <a:latin typeface="Arial Narrow"/>
                <a:ea typeface="Times New Roman"/>
              </a:rPr>
              <a:t>) υπαγορεύει στα Κράτη – Μέλη της Ευρωπαϊκής Ένωσης τη θέσπιση </a:t>
            </a:r>
            <a:r>
              <a:rPr lang="el-GR" b="1" dirty="0">
                <a:solidFill>
                  <a:srgbClr val="000000"/>
                </a:solidFill>
                <a:latin typeface="Arial Narrow"/>
                <a:ea typeface="Times New Roman"/>
              </a:rPr>
              <a:t>ελάχιστων απαιτήσεων ενεργειακής απόδοσης για τα κτίρια, τα δομικά τους στοιχεία και τα τεχνικά τους συστήματα</a:t>
            </a:r>
            <a:r>
              <a:rPr lang="el-GR" dirty="0">
                <a:solidFill>
                  <a:srgbClr val="000000"/>
                </a:solidFill>
                <a:latin typeface="Arial Narrow"/>
                <a:ea typeface="Times New Roman"/>
              </a:rPr>
              <a:t>, </a:t>
            </a:r>
            <a:r>
              <a:rPr lang="el-GR" b="1" dirty="0">
                <a:solidFill>
                  <a:srgbClr val="000000"/>
                </a:solidFill>
                <a:latin typeface="Arial Narrow"/>
                <a:ea typeface="Times New Roman"/>
              </a:rPr>
              <a:t>με βάση τη </a:t>
            </a:r>
            <a:r>
              <a:rPr lang="el-GR" b="1" i="1" dirty="0">
                <a:solidFill>
                  <a:srgbClr val="000000"/>
                </a:solidFill>
                <a:latin typeface="Arial Narrow"/>
                <a:ea typeface="Times New Roman"/>
              </a:rPr>
              <a:t>μεθοδολογία βέλτιστου κόστους</a:t>
            </a:r>
            <a:r>
              <a:rPr lang="el-GR" dirty="0">
                <a:solidFill>
                  <a:srgbClr val="000000"/>
                </a:solidFill>
                <a:latin typeface="Arial Narrow"/>
                <a:ea typeface="Times New Roman"/>
              </a:rPr>
              <a:t>. Στην εν λόγω μεθοδολογία εισάγεται για πρώτη φορά, η έννοια του συνολικού κόστους ζωής του κτιρίου ως παράγοντας καθορισμού των μελλοντικών απαιτήσεων ενεργειακής απόδοσης. </a:t>
            </a:r>
            <a:endParaRPr lang="el-GR" dirty="0" smtClean="0">
              <a:solidFill>
                <a:srgbClr val="000000"/>
              </a:solidFill>
              <a:latin typeface="Arial Narrow"/>
              <a:ea typeface="Times New Roman"/>
            </a:endParaRPr>
          </a:p>
          <a:p>
            <a:pPr algn="just"/>
            <a:endParaRPr lang="el-GR" dirty="0">
              <a:solidFill>
                <a:srgbClr val="000000"/>
              </a:solidFill>
              <a:latin typeface="Times New Roman"/>
              <a:ea typeface="Times New Roman"/>
            </a:endParaRPr>
          </a:p>
          <a:p>
            <a:pPr algn="just"/>
            <a:r>
              <a:rPr lang="el-GR" dirty="0">
                <a:solidFill>
                  <a:srgbClr val="000000"/>
                </a:solidFill>
                <a:latin typeface="Arial Narrow"/>
                <a:ea typeface="Times New Roman"/>
              </a:rPr>
              <a:t>Η εκτίμηση των απαιτήσεων γίνεται πλέον με περισσότερη συνέπεια, λαμβάνοντας υπ’ όψιν </a:t>
            </a:r>
            <a:r>
              <a:rPr lang="el-GR" i="1" dirty="0">
                <a:solidFill>
                  <a:srgbClr val="000000"/>
                </a:solidFill>
                <a:latin typeface="Arial Narrow"/>
                <a:ea typeface="Times New Roman"/>
              </a:rPr>
              <a:t>όχι μόνο το αρχικό κόστος επένδυσης, αλλά και τα υπόλοιπα κόστη που προκύπτουν κατά τη διάρκεια ζωής του κτιρίου (λειτουργικό, συντήρησης, απόρριψης και όφελος εξοικονόμησης ενέργειας).</a:t>
            </a:r>
            <a:endParaRPr lang="el-GR" dirty="0">
              <a:solidFill>
                <a:srgbClr val="000000"/>
              </a:solidFill>
              <a:latin typeface="Times New Roman"/>
              <a:ea typeface="Times New Roman"/>
            </a:endParaRPr>
          </a:p>
        </p:txBody>
      </p:sp>
      <p:pic>
        <p:nvPicPr>
          <p:cNvPr id="6" name="Εικόνα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63888" y="1475082"/>
            <a:ext cx="1683831" cy="1683831"/>
          </a:xfrm>
          <a:prstGeom prst="rect">
            <a:avLst/>
          </a:prstGeom>
          <a:ln>
            <a:noFill/>
          </a:ln>
          <a:effectLst>
            <a:softEdge rad="112500"/>
          </a:effectLst>
        </p:spPr>
      </p:pic>
    </p:spTree>
    <p:extLst>
      <p:ext uri="{BB962C8B-B14F-4D97-AF65-F5344CB8AC3E}">
        <p14:creationId xmlns:p14="http://schemas.microsoft.com/office/powerpoint/2010/main" val="1126913289"/>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ADC59BF7-7D5A-4E8E-8631-77DB224BBD4B}" type="slidenum">
              <a:rPr lang="el-GR" smtClean="0">
                <a:solidFill>
                  <a:srgbClr val="000000"/>
                </a:solidFill>
              </a:rPr>
              <a:pPr>
                <a:defRPr/>
              </a:pPr>
              <a:t>63</a:t>
            </a:fld>
            <a:endParaRPr lang="el-GR">
              <a:solidFill>
                <a:srgbClr val="000000"/>
              </a:solidFill>
            </a:endParaRPr>
          </a:p>
        </p:txBody>
      </p:sp>
      <p:sp>
        <p:nvSpPr>
          <p:cNvPr id="3" name="Ορθογώνιο 2"/>
          <p:cNvSpPr/>
          <p:nvPr/>
        </p:nvSpPr>
        <p:spPr>
          <a:xfrm>
            <a:off x="683568" y="188640"/>
            <a:ext cx="7776864" cy="400110"/>
          </a:xfrm>
          <a:prstGeom prst="rect">
            <a:avLst/>
          </a:prstGeom>
        </p:spPr>
        <p:txBody>
          <a:bodyPr wrap="square">
            <a:spAutoFit/>
          </a:bodyPr>
          <a:lstStyle/>
          <a:p>
            <a:r>
              <a:rPr lang="el-GR" sz="2000" b="1" dirty="0">
                <a:latin typeface="Arial Narrow" panose="020B0606020202030204" pitchFamily="34" charset="0"/>
                <a:ea typeface="Times New Roman"/>
                <a:cs typeface="Times New Roman"/>
              </a:rPr>
              <a:t>Προσδιορισμός </a:t>
            </a:r>
            <a:r>
              <a:rPr lang="el-GR" sz="2000" b="1" dirty="0" err="1" smtClean="0">
                <a:latin typeface="Arial Narrow" panose="020B0606020202030204" pitchFamily="34" charset="0"/>
                <a:ea typeface="Times New Roman"/>
                <a:cs typeface="Times New Roman"/>
              </a:rPr>
              <a:t>μεσοσταθμισμένων</a:t>
            </a:r>
            <a:r>
              <a:rPr lang="el-GR" sz="2000" b="1" dirty="0" smtClean="0">
                <a:latin typeface="Arial Narrow" panose="020B0606020202030204" pitchFamily="34" charset="0"/>
                <a:ea typeface="Times New Roman"/>
                <a:cs typeface="Times New Roman"/>
              </a:rPr>
              <a:t> </a:t>
            </a:r>
            <a:r>
              <a:rPr lang="el-GR" sz="2000" b="1" dirty="0">
                <a:latin typeface="Arial Narrow" panose="020B0606020202030204" pitchFamily="34" charset="0"/>
                <a:ea typeface="Times New Roman"/>
                <a:cs typeface="Times New Roman"/>
              </a:rPr>
              <a:t>τιμών </a:t>
            </a:r>
            <a:r>
              <a:rPr lang="en-US" sz="2000" b="1" dirty="0">
                <a:latin typeface="Arial Narrow" panose="020B0606020202030204" pitchFamily="34" charset="0"/>
                <a:ea typeface="Times New Roman"/>
                <a:cs typeface="Times New Roman"/>
              </a:rPr>
              <a:t>U </a:t>
            </a:r>
            <a:r>
              <a:rPr lang="en-US" sz="2000" b="1" dirty="0" smtClean="0">
                <a:latin typeface="Arial Narrow" panose="020B0606020202030204" pitchFamily="34" charset="0"/>
                <a:ea typeface="Times New Roman"/>
                <a:cs typeface="Times New Roman"/>
              </a:rPr>
              <a:t>επί </a:t>
            </a:r>
            <a:r>
              <a:rPr lang="en-US" sz="2000" b="1" dirty="0" err="1">
                <a:latin typeface="Arial Narrow" panose="020B0606020202030204" pitchFamily="34" charset="0"/>
                <a:ea typeface="Times New Roman"/>
                <a:cs typeface="Times New Roman"/>
              </a:rPr>
              <a:t>μέρους</a:t>
            </a:r>
            <a:r>
              <a:rPr lang="en-US" sz="2000" b="1" dirty="0">
                <a:latin typeface="Arial Narrow" panose="020B0606020202030204" pitchFamily="34" charset="0"/>
                <a:ea typeface="Times New Roman"/>
                <a:cs typeface="Times New Roman"/>
              </a:rPr>
              <a:t> </a:t>
            </a:r>
            <a:r>
              <a:rPr lang="en-US" sz="2000" b="1" dirty="0" err="1">
                <a:latin typeface="Arial Narrow" panose="020B0606020202030204" pitchFamily="34" charset="0"/>
                <a:ea typeface="Times New Roman"/>
                <a:cs typeface="Times New Roman"/>
              </a:rPr>
              <a:t>δομικών</a:t>
            </a:r>
            <a:r>
              <a:rPr lang="en-US" sz="2000" b="1" dirty="0">
                <a:latin typeface="Arial Narrow" panose="020B0606020202030204" pitchFamily="34" charset="0"/>
                <a:ea typeface="Times New Roman"/>
                <a:cs typeface="Times New Roman"/>
              </a:rPr>
              <a:t> </a:t>
            </a:r>
            <a:r>
              <a:rPr lang="en-US" sz="2000" b="1" dirty="0" err="1">
                <a:latin typeface="Arial Narrow" panose="020B0606020202030204" pitchFamily="34" charset="0"/>
                <a:ea typeface="Times New Roman"/>
                <a:cs typeface="Times New Roman"/>
              </a:rPr>
              <a:t>στοιχείων</a:t>
            </a:r>
            <a:endParaRPr lang="el-GR" sz="2000" b="1" dirty="0">
              <a:latin typeface="Arial Narrow" panose="020B0606020202030204" pitchFamily="34" charset="0"/>
            </a:endParaRPr>
          </a:p>
        </p:txBody>
      </p:sp>
      <p:sp>
        <p:nvSpPr>
          <p:cNvPr id="4" name="Ορθογώνιο 3"/>
          <p:cNvSpPr/>
          <p:nvPr/>
        </p:nvSpPr>
        <p:spPr>
          <a:xfrm>
            <a:off x="755576" y="1124744"/>
            <a:ext cx="7704856" cy="1754326"/>
          </a:xfrm>
          <a:prstGeom prst="rect">
            <a:avLst/>
          </a:prstGeom>
        </p:spPr>
        <p:txBody>
          <a:bodyPr wrap="square">
            <a:spAutoFit/>
          </a:bodyPr>
          <a:lstStyle/>
          <a:p>
            <a:r>
              <a:rPr lang="el-GR" dirty="0">
                <a:latin typeface="Arial Narrow" panose="020B0606020202030204" pitchFamily="34" charset="0"/>
                <a:ea typeface="Times New Roman"/>
                <a:cs typeface="Times New Roman"/>
              </a:rPr>
              <a:t>Για την εύρεση της </a:t>
            </a:r>
            <a:r>
              <a:rPr lang="el-GR" dirty="0" err="1">
                <a:latin typeface="Arial Narrow" panose="020B0606020202030204" pitchFamily="34" charset="0"/>
                <a:ea typeface="Times New Roman"/>
                <a:cs typeface="Times New Roman"/>
              </a:rPr>
              <a:t>μεσοσταθμισμένης</a:t>
            </a:r>
            <a:r>
              <a:rPr lang="el-GR" dirty="0">
                <a:latin typeface="Arial Narrow" panose="020B0606020202030204" pitchFamily="34" charset="0"/>
                <a:ea typeface="Times New Roman"/>
                <a:cs typeface="Times New Roman"/>
              </a:rPr>
              <a:t> τιμής του </a:t>
            </a:r>
            <a:r>
              <a:rPr lang="en-US" b="1" dirty="0">
                <a:latin typeface="Arial Narrow" panose="020B0606020202030204" pitchFamily="34" charset="0"/>
                <a:ea typeface="Times New Roman"/>
                <a:cs typeface="Times New Roman"/>
              </a:rPr>
              <a:t>U </a:t>
            </a:r>
            <a:r>
              <a:rPr lang="el-GR" b="1" dirty="0">
                <a:latin typeface="Arial Narrow" panose="020B0606020202030204" pitchFamily="34" charset="0"/>
                <a:ea typeface="Times New Roman"/>
                <a:cs typeface="Times New Roman"/>
              </a:rPr>
              <a:t>της πρώτης κατηγορίας των υφιστάμενων κτιρίων για κάθε κλιματική ζώνη </a:t>
            </a:r>
            <a:r>
              <a:rPr lang="el-GR" dirty="0">
                <a:latin typeface="Arial Narrow" panose="020B0606020202030204" pitchFamily="34" charset="0"/>
                <a:ea typeface="Times New Roman"/>
                <a:cs typeface="Times New Roman"/>
              </a:rPr>
              <a:t>λήφθηκαν υπόψη οι τιμές που προέκυψαν για το σύνολο των τυπικών κτιρίων, τα οποία μελετήθηκαν σε κάθε χρονική περίοδο (μονοκατοικιών και πολυκατοικιών) και η αντίστοιχη κατανομή του κάθε θεωρούμενου ως τυπικού κτιρίου σε όλη την έκταση της κλιματικής ζώνης για την αντίστοιχη χρονική περίοδο </a:t>
            </a:r>
            <a:endParaRPr lang="el-GR" dirty="0">
              <a:latin typeface="Arial Narrow" panose="020B0606020202030204" pitchFamily="34" charset="0"/>
            </a:endParaRPr>
          </a:p>
        </p:txBody>
      </p:sp>
      <p:sp>
        <p:nvSpPr>
          <p:cNvPr id="5" name="Ορθογώνιο 4"/>
          <p:cNvSpPr/>
          <p:nvPr/>
        </p:nvSpPr>
        <p:spPr>
          <a:xfrm>
            <a:off x="755576" y="3284984"/>
            <a:ext cx="7776864" cy="923330"/>
          </a:xfrm>
          <a:prstGeom prst="rect">
            <a:avLst/>
          </a:prstGeom>
        </p:spPr>
        <p:txBody>
          <a:bodyPr wrap="square">
            <a:spAutoFit/>
          </a:bodyPr>
          <a:lstStyle/>
          <a:p>
            <a:pPr indent="215900">
              <a:spcBef>
                <a:spcPts val="600"/>
              </a:spcBef>
              <a:spcAft>
                <a:spcPts val="600"/>
              </a:spcAft>
            </a:pPr>
            <a:r>
              <a:rPr lang="el-GR" dirty="0" smtClean="0">
                <a:latin typeface="Arial Narrow" panose="020B0606020202030204" pitchFamily="34" charset="0"/>
                <a:ea typeface="Times New Roman"/>
                <a:cs typeface="Times New Roman"/>
              </a:rPr>
              <a:t>Οι μέγιστες </a:t>
            </a:r>
            <a:r>
              <a:rPr lang="el-GR" dirty="0">
                <a:latin typeface="Arial Narrow" panose="020B0606020202030204" pitchFamily="34" charset="0"/>
                <a:ea typeface="Times New Roman"/>
                <a:cs typeface="Times New Roman"/>
              </a:rPr>
              <a:t>επιτρεπόμενες τιμές των συντελεστών </a:t>
            </a:r>
            <a:r>
              <a:rPr lang="el-GR" dirty="0" err="1">
                <a:latin typeface="Arial Narrow" panose="020B0606020202030204" pitchFamily="34" charset="0"/>
                <a:ea typeface="Times New Roman"/>
                <a:cs typeface="Times New Roman"/>
              </a:rPr>
              <a:t>θερμοπερατότητας</a:t>
            </a:r>
            <a:r>
              <a:rPr lang="el-GR" dirty="0">
                <a:latin typeface="Arial Narrow" panose="020B0606020202030204" pitchFamily="34" charset="0"/>
                <a:ea typeface="Times New Roman"/>
                <a:cs typeface="Times New Roman"/>
              </a:rPr>
              <a:t> </a:t>
            </a:r>
            <a:r>
              <a:rPr lang="en-US" dirty="0">
                <a:latin typeface="Arial Narrow" panose="020B0606020202030204" pitchFamily="34" charset="0"/>
                <a:ea typeface="Times New Roman"/>
                <a:cs typeface="Times New Roman"/>
              </a:rPr>
              <a:t>U</a:t>
            </a:r>
            <a:r>
              <a:rPr lang="el-GR" dirty="0">
                <a:latin typeface="Arial Narrow" panose="020B0606020202030204" pitchFamily="34" charset="0"/>
                <a:ea typeface="Times New Roman"/>
                <a:cs typeface="Times New Roman"/>
              </a:rPr>
              <a:t> των επί μέρους δομικών στοιχείων θα είναι οι τιμές του σημερινού </a:t>
            </a:r>
            <a:r>
              <a:rPr lang="el-GR" dirty="0" err="1">
                <a:latin typeface="Arial Narrow" panose="020B0606020202030204" pitchFamily="34" charset="0"/>
                <a:ea typeface="Times New Roman"/>
                <a:cs typeface="Times New Roman"/>
              </a:rPr>
              <a:t>Κ.Εν.Α.Κ</a:t>
            </a:r>
            <a:r>
              <a:rPr lang="el-GR" dirty="0">
                <a:latin typeface="Arial Narrow" panose="020B0606020202030204" pitchFamily="34" charset="0"/>
                <a:ea typeface="Times New Roman"/>
                <a:cs typeface="Times New Roman"/>
              </a:rPr>
              <a:t>. </a:t>
            </a:r>
            <a:r>
              <a:rPr lang="el-GR" dirty="0" smtClean="0">
                <a:latin typeface="Arial Narrow" panose="020B0606020202030204" pitchFamily="34" charset="0"/>
                <a:ea typeface="Times New Roman"/>
                <a:cs typeface="Times New Roman"/>
              </a:rPr>
              <a:t>συμπληρωμένες </a:t>
            </a:r>
            <a:r>
              <a:rPr lang="el-GR" dirty="0">
                <a:latin typeface="Arial Narrow" panose="020B0606020202030204" pitchFamily="34" charset="0"/>
                <a:ea typeface="Times New Roman"/>
                <a:cs typeface="Times New Roman"/>
              </a:rPr>
              <a:t>με τις τιμές των δομικών στοιχείων, για τα οποία δεν υπήρχε πρόβλεψη στον κανονισμό.</a:t>
            </a:r>
          </a:p>
        </p:txBody>
      </p:sp>
      <p:sp>
        <p:nvSpPr>
          <p:cNvPr id="6" name="Ορθογώνιο 5"/>
          <p:cNvSpPr/>
          <p:nvPr/>
        </p:nvSpPr>
        <p:spPr>
          <a:xfrm>
            <a:off x="755576" y="4365104"/>
            <a:ext cx="7776864" cy="2108269"/>
          </a:xfrm>
          <a:prstGeom prst="rect">
            <a:avLst/>
          </a:prstGeom>
        </p:spPr>
        <p:txBody>
          <a:bodyPr wrap="square">
            <a:spAutoFit/>
          </a:bodyPr>
          <a:lstStyle/>
          <a:p>
            <a:pPr indent="215900" algn="just">
              <a:spcAft>
                <a:spcPts val="600"/>
              </a:spcAft>
            </a:pPr>
            <a:r>
              <a:rPr lang="el-GR" b="1" dirty="0">
                <a:latin typeface="Arial Narrow" panose="020B0606020202030204" pitchFamily="34" charset="0"/>
                <a:ea typeface="Times New Roman"/>
                <a:cs typeface="Times New Roman"/>
              </a:rPr>
              <a:t>Η ίδια διαδικασία ακολουθήθηκε για τον προσδιορισμό των </a:t>
            </a:r>
            <a:r>
              <a:rPr lang="el-GR" b="1" dirty="0" err="1">
                <a:latin typeface="Arial Narrow" panose="020B0606020202030204" pitchFamily="34" charset="0"/>
                <a:ea typeface="Times New Roman"/>
                <a:cs typeface="Times New Roman"/>
              </a:rPr>
              <a:t>μεσοσταθμισμένων</a:t>
            </a:r>
            <a:r>
              <a:rPr lang="el-GR" b="1" dirty="0">
                <a:latin typeface="Arial Narrow" panose="020B0606020202030204" pitchFamily="34" charset="0"/>
                <a:ea typeface="Times New Roman"/>
                <a:cs typeface="Times New Roman"/>
              </a:rPr>
              <a:t> τιμών των συντελεστών </a:t>
            </a:r>
            <a:r>
              <a:rPr lang="el-GR" b="1" dirty="0" err="1">
                <a:latin typeface="Arial Narrow" panose="020B0606020202030204" pitchFamily="34" charset="0"/>
                <a:ea typeface="Times New Roman"/>
                <a:cs typeface="Times New Roman"/>
              </a:rPr>
              <a:t>θερμοπερατότητας</a:t>
            </a:r>
            <a:r>
              <a:rPr lang="el-GR" b="1" dirty="0">
                <a:latin typeface="Arial Narrow" panose="020B0606020202030204" pitchFamily="34" charset="0"/>
                <a:ea typeface="Times New Roman"/>
                <a:cs typeface="Times New Roman"/>
              </a:rPr>
              <a:t> </a:t>
            </a:r>
            <a:r>
              <a:rPr lang="en-US" b="1" dirty="0">
                <a:latin typeface="Arial Narrow" panose="020B0606020202030204" pitchFamily="34" charset="0"/>
                <a:ea typeface="Times New Roman"/>
                <a:cs typeface="Times New Roman"/>
              </a:rPr>
              <a:t>U</a:t>
            </a:r>
            <a:r>
              <a:rPr lang="el-GR" b="1" dirty="0">
                <a:latin typeface="Arial Narrow" panose="020B0606020202030204" pitchFamily="34" charset="0"/>
                <a:ea typeface="Times New Roman"/>
                <a:cs typeface="Times New Roman"/>
              </a:rPr>
              <a:t> στα νέα κτίρια που θα ανεγερθούν μετά την αναθεώρηση του </a:t>
            </a:r>
            <a:r>
              <a:rPr lang="el-GR" b="1" dirty="0" err="1">
                <a:latin typeface="Arial Narrow" panose="020B0606020202030204" pitchFamily="34" charset="0"/>
                <a:ea typeface="Times New Roman"/>
                <a:cs typeface="Times New Roman"/>
              </a:rPr>
              <a:t>Κ.Εν.Α.Κ</a:t>
            </a:r>
            <a:r>
              <a:rPr lang="el-GR" b="1" dirty="0">
                <a:latin typeface="Arial Narrow" panose="020B0606020202030204" pitchFamily="34" charset="0"/>
                <a:ea typeface="Times New Roman"/>
                <a:cs typeface="Times New Roman"/>
              </a:rPr>
              <a:t>.</a:t>
            </a:r>
          </a:p>
          <a:p>
            <a:r>
              <a:rPr lang="el-GR" dirty="0">
                <a:latin typeface="Arial Narrow" panose="020B0606020202030204" pitchFamily="34" charset="0"/>
                <a:ea typeface="Times New Roman"/>
                <a:cs typeface="Times New Roman"/>
              </a:rPr>
              <a:t>Για κάθε κλιματική ζώνη λήφθηκαν υπόψη οι τιμές που προέκυψαν από τις προσομοιώσεις για το σύνολο των τυπικών κτιρίων  τα οποία μελετήθηκαν (μονοκατοικιών και πολυκατοικιών) και η αντίστοιχη κατανομή του κάθε θεωρούμενου ως τυπικού κτιρίου σε όλη την έκταση της κλιματικής ζώνης</a:t>
            </a:r>
            <a:endParaRPr lang="el-GR" dirty="0">
              <a:latin typeface="Arial Narrow" panose="020B0606020202030204" pitchFamily="34" charset="0"/>
            </a:endParaRPr>
          </a:p>
        </p:txBody>
      </p:sp>
    </p:spTree>
    <p:extLst>
      <p:ext uri="{BB962C8B-B14F-4D97-AF65-F5344CB8AC3E}">
        <p14:creationId xmlns:p14="http://schemas.microsoft.com/office/powerpoint/2010/main" val="1899196853"/>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ADC59BF7-7D5A-4E8E-8631-77DB224BBD4B}" type="slidenum">
              <a:rPr lang="el-GR" smtClean="0">
                <a:solidFill>
                  <a:srgbClr val="000000"/>
                </a:solidFill>
              </a:rPr>
              <a:pPr>
                <a:defRPr/>
              </a:pPr>
              <a:t>64</a:t>
            </a:fld>
            <a:endParaRPr lang="el-GR">
              <a:solidFill>
                <a:srgbClr val="000000"/>
              </a:solidFill>
            </a:endParaRPr>
          </a:p>
        </p:txBody>
      </p:sp>
      <p:sp>
        <p:nvSpPr>
          <p:cNvPr id="3" name="Ορθογώνιο 2"/>
          <p:cNvSpPr/>
          <p:nvPr/>
        </p:nvSpPr>
        <p:spPr>
          <a:xfrm>
            <a:off x="731739" y="116632"/>
            <a:ext cx="5208413" cy="6093976"/>
          </a:xfrm>
          <a:prstGeom prst="rect">
            <a:avLst/>
          </a:prstGeom>
        </p:spPr>
        <p:txBody>
          <a:bodyPr wrap="square">
            <a:spAutoFit/>
          </a:bodyPr>
          <a:lstStyle/>
          <a:p>
            <a:pPr>
              <a:spcAft>
                <a:spcPts val="600"/>
              </a:spcAft>
            </a:pPr>
            <a:r>
              <a:rPr lang="el-GR" sz="2400" b="1" dirty="0">
                <a:latin typeface="Arial Narrow" panose="020B0606020202030204" pitchFamily="34" charset="0"/>
                <a:ea typeface="Times New Roman"/>
                <a:cs typeface="Times New Roman"/>
              </a:rPr>
              <a:t>Προσδιορισμός των μέσων τιμών </a:t>
            </a:r>
            <a:r>
              <a:rPr lang="en-US" sz="2400" b="1" dirty="0">
                <a:latin typeface="Arial Narrow" panose="020B0606020202030204" pitchFamily="34" charset="0"/>
                <a:ea typeface="Times New Roman"/>
                <a:cs typeface="Times New Roman"/>
              </a:rPr>
              <a:t>U</a:t>
            </a:r>
            <a:r>
              <a:rPr lang="en-US" sz="1400" b="1" dirty="0">
                <a:latin typeface="Arial Narrow" panose="020B0606020202030204" pitchFamily="34" charset="0"/>
                <a:ea typeface="Times New Roman"/>
                <a:cs typeface="Times New Roman"/>
              </a:rPr>
              <a:t>m</a:t>
            </a:r>
            <a:r>
              <a:rPr lang="en-US" sz="2400" b="1" dirty="0">
                <a:latin typeface="Arial Narrow" panose="020B0606020202030204" pitchFamily="34" charset="0"/>
                <a:ea typeface="Times New Roman"/>
                <a:cs typeface="Times New Roman"/>
              </a:rPr>
              <a:t> </a:t>
            </a:r>
            <a:r>
              <a:rPr lang="en-US" sz="2400" b="1" dirty="0" err="1">
                <a:latin typeface="Arial Narrow" panose="020B0606020202030204" pitchFamily="34" charset="0"/>
                <a:ea typeface="Times New Roman"/>
                <a:cs typeface="Times New Roman"/>
              </a:rPr>
              <a:t>ολόκληρου</a:t>
            </a:r>
            <a:r>
              <a:rPr lang="en-US" sz="2400" b="1" dirty="0">
                <a:latin typeface="Arial Narrow" panose="020B0606020202030204" pitchFamily="34" charset="0"/>
                <a:ea typeface="Times New Roman"/>
                <a:cs typeface="Times New Roman"/>
              </a:rPr>
              <a:t> του </a:t>
            </a:r>
            <a:r>
              <a:rPr lang="en-US" sz="2400" b="1" dirty="0" err="1" smtClean="0">
                <a:latin typeface="Arial Narrow" panose="020B0606020202030204" pitchFamily="34" charset="0"/>
                <a:ea typeface="Times New Roman"/>
                <a:cs typeface="Times New Roman"/>
              </a:rPr>
              <a:t>κτιρίου</a:t>
            </a:r>
            <a:endParaRPr lang="el-GR" sz="2400" b="1" dirty="0" smtClean="0">
              <a:latin typeface="Arial Narrow" panose="020B0606020202030204" pitchFamily="34" charset="0"/>
              <a:ea typeface="Times New Roman"/>
              <a:cs typeface="Times New Roman"/>
            </a:endParaRPr>
          </a:p>
          <a:p>
            <a:pPr>
              <a:spcAft>
                <a:spcPts val="600"/>
              </a:spcAft>
            </a:pPr>
            <a:endParaRPr lang="el-GR" sz="2400" b="1" u="sng" dirty="0">
              <a:latin typeface="Arial Narrow" panose="020B0606020202030204" pitchFamily="34" charset="0"/>
              <a:ea typeface="Times New Roman"/>
              <a:cs typeface="Times New Roman"/>
            </a:endParaRPr>
          </a:p>
          <a:p>
            <a:pPr>
              <a:spcAft>
                <a:spcPts val="600"/>
              </a:spcAft>
            </a:pPr>
            <a:r>
              <a:rPr lang="el-GR" dirty="0" smtClean="0">
                <a:latin typeface="Arial Narrow" panose="020B0606020202030204" pitchFamily="34" charset="0"/>
                <a:ea typeface="Times New Roman"/>
                <a:cs typeface="Times New Roman"/>
              </a:rPr>
              <a:t>Για </a:t>
            </a:r>
            <a:r>
              <a:rPr lang="el-GR" dirty="0">
                <a:latin typeface="Arial Narrow" panose="020B0606020202030204" pitchFamily="34" charset="0"/>
                <a:ea typeface="Times New Roman"/>
                <a:cs typeface="Times New Roman"/>
              </a:rPr>
              <a:t>την πληρότητα του ελέγχου της θερμομονωτικής επάρκειας του κτιρίου κρίνεται απαραίτητος, πέρα από τον έλεγχο θερμικής επάρκειας των επί μέρους δομικών στοιχείων</a:t>
            </a:r>
            <a:r>
              <a:rPr lang="en-US" dirty="0">
                <a:latin typeface="Arial Narrow" panose="020B0606020202030204" pitchFamily="34" charset="0"/>
                <a:ea typeface="Times New Roman"/>
                <a:cs typeface="Times New Roman"/>
              </a:rPr>
              <a:t>, </a:t>
            </a:r>
            <a:r>
              <a:rPr lang="el-GR" dirty="0">
                <a:latin typeface="Arial Narrow" panose="020B0606020202030204" pitchFamily="34" charset="0"/>
                <a:ea typeface="Times New Roman"/>
                <a:cs typeface="Times New Roman"/>
              </a:rPr>
              <a:t>και ο </a:t>
            </a:r>
            <a:r>
              <a:rPr lang="el-GR" b="1" dirty="0">
                <a:latin typeface="Arial Narrow" panose="020B0606020202030204" pitchFamily="34" charset="0"/>
                <a:ea typeface="Times New Roman"/>
                <a:cs typeface="Times New Roman"/>
              </a:rPr>
              <a:t>έλεγχος του συνόλου των θερμικών απωλειών </a:t>
            </a:r>
            <a:r>
              <a:rPr lang="el-GR" dirty="0">
                <a:latin typeface="Arial Narrow" panose="020B0606020202030204" pitchFamily="34" charset="0"/>
                <a:ea typeface="Times New Roman"/>
                <a:cs typeface="Times New Roman"/>
              </a:rPr>
              <a:t>(</a:t>
            </a:r>
            <a:r>
              <a:rPr lang="el-GR" dirty="0" err="1">
                <a:latin typeface="Arial Narrow" panose="020B0606020202030204" pitchFamily="34" charset="0"/>
                <a:ea typeface="Times New Roman"/>
                <a:cs typeface="Times New Roman"/>
              </a:rPr>
              <a:t>συμπεριλάμβανομένων</a:t>
            </a:r>
            <a:r>
              <a:rPr lang="el-GR" dirty="0">
                <a:latin typeface="Arial Narrow" panose="020B0606020202030204" pitchFamily="34" charset="0"/>
                <a:ea typeface="Times New Roman"/>
                <a:cs typeface="Times New Roman"/>
              </a:rPr>
              <a:t> και των θερμικών απωλειών μέσω </a:t>
            </a:r>
            <a:r>
              <a:rPr lang="el-GR" dirty="0" err="1">
                <a:latin typeface="Arial Narrow" panose="020B0606020202030204" pitchFamily="34" charset="0"/>
                <a:ea typeface="Times New Roman"/>
                <a:cs typeface="Times New Roman"/>
              </a:rPr>
              <a:t>θερμογεφυρών</a:t>
            </a:r>
            <a:r>
              <a:rPr lang="el-GR" dirty="0">
                <a:latin typeface="Arial Narrow" panose="020B0606020202030204" pitchFamily="34" charset="0"/>
                <a:ea typeface="Times New Roman"/>
                <a:cs typeface="Times New Roman"/>
              </a:rPr>
              <a:t>) </a:t>
            </a:r>
            <a:r>
              <a:rPr lang="el-GR" b="1" dirty="0">
                <a:latin typeface="Arial Narrow" panose="020B0606020202030204" pitchFamily="34" charset="0"/>
                <a:ea typeface="Times New Roman"/>
                <a:cs typeface="Times New Roman"/>
              </a:rPr>
              <a:t>από το κτιριακό κέλυφος </a:t>
            </a:r>
            <a:r>
              <a:rPr lang="el-GR" dirty="0">
                <a:latin typeface="Arial Narrow" panose="020B0606020202030204" pitchFamily="34" charset="0"/>
                <a:ea typeface="Times New Roman"/>
                <a:cs typeface="Times New Roman"/>
              </a:rPr>
              <a:t>που περιβάλλει τη θερμικά προστατευμένη  περιοχή. </a:t>
            </a:r>
            <a:endParaRPr lang="el-GR" dirty="0" smtClean="0">
              <a:latin typeface="Arial Narrow" panose="020B0606020202030204" pitchFamily="34" charset="0"/>
              <a:ea typeface="Times New Roman"/>
              <a:cs typeface="Times New Roman"/>
            </a:endParaRPr>
          </a:p>
          <a:p>
            <a:pPr>
              <a:spcAft>
                <a:spcPts val="600"/>
              </a:spcAft>
            </a:pPr>
            <a:endParaRPr lang="el-GR" dirty="0">
              <a:latin typeface="Arial Narrow" panose="020B0606020202030204" pitchFamily="34" charset="0"/>
              <a:ea typeface="Times New Roman"/>
              <a:cs typeface="Times New Roman"/>
            </a:endParaRPr>
          </a:p>
          <a:p>
            <a:pPr>
              <a:spcAft>
                <a:spcPts val="600"/>
              </a:spcAft>
            </a:pPr>
            <a:r>
              <a:rPr lang="el-GR" b="1" dirty="0" smtClean="0">
                <a:latin typeface="Arial Narrow" panose="020B0606020202030204" pitchFamily="34" charset="0"/>
                <a:ea typeface="Times New Roman"/>
                <a:cs typeface="Times New Roman"/>
              </a:rPr>
              <a:t>Αυτός </a:t>
            </a:r>
            <a:r>
              <a:rPr lang="el-GR" b="1" dirty="0">
                <a:latin typeface="Arial Narrow" panose="020B0606020202030204" pitchFamily="34" charset="0"/>
                <a:ea typeface="Times New Roman"/>
                <a:cs typeface="Times New Roman"/>
              </a:rPr>
              <a:t>ο έλεγχος επιτυγχάνεται με την εκτίμηση του μέσου συντελεστή </a:t>
            </a:r>
            <a:r>
              <a:rPr lang="el-GR" b="1" dirty="0" err="1">
                <a:latin typeface="Arial Narrow" panose="020B0606020202030204" pitchFamily="34" charset="0"/>
                <a:ea typeface="Times New Roman"/>
                <a:cs typeface="Times New Roman"/>
              </a:rPr>
              <a:t>θερμοπερατότητας</a:t>
            </a:r>
            <a:r>
              <a:rPr lang="el-GR" b="1" dirty="0">
                <a:latin typeface="Arial Narrow" panose="020B0606020202030204" pitchFamily="34" charset="0"/>
                <a:ea typeface="Times New Roman"/>
                <a:cs typeface="Times New Roman"/>
              </a:rPr>
              <a:t> ολόκληρου του κτιρίου </a:t>
            </a:r>
            <a:r>
              <a:rPr lang="el-GR" b="1" dirty="0" err="1">
                <a:latin typeface="Arial Narrow" panose="020B0606020202030204" pitchFamily="34" charset="0"/>
                <a:ea typeface="Times New Roman"/>
                <a:cs typeface="Times New Roman"/>
              </a:rPr>
              <a:t>U</a:t>
            </a:r>
            <a:r>
              <a:rPr lang="el-GR" b="1" baseline="-25000" dirty="0" err="1">
                <a:latin typeface="Arial Narrow" panose="020B0606020202030204" pitchFamily="34" charset="0"/>
                <a:ea typeface="Times New Roman"/>
                <a:cs typeface="Times New Roman"/>
              </a:rPr>
              <a:t>m</a:t>
            </a:r>
            <a:r>
              <a:rPr lang="el-GR" b="1" dirty="0">
                <a:latin typeface="Arial Narrow" panose="020B0606020202030204" pitchFamily="34" charset="0"/>
                <a:ea typeface="Times New Roman"/>
                <a:cs typeface="Times New Roman"/>
              </a:rPr>
              <a:t>. </a:t>
            </a:r>
            <a:endParaRPr lang="el-GR" b="1" dirty="0" smtClean="0">
              <a:latin typeface="Arial Narrow" panose="020B0606020202030204" pitchFamily="34" charset="0"/>
              <a:ea typeface="Times New Roman"/>
              <a:cs typeface="Times New Roman"/>
            </a:endParaRPr>
          </a:p>
          <a:p>
            <a:pPr>
              <a:spcAft>
                <a:spcPts val="600"/>
              </a:spcAft>
            </a:pPr>
            <a:endParaRPr lang="el-GR" dirty="0">
              <a:latin typeface="Arial Narrow" panose="020B0606020202030204" pitchFamily="34" charset="0"/>
              <a:ea typeface="Times New Roman"/>
              <a:cs typeface="Times New Roman"/>
            </a:endParaRPr>
          </a:p>
          <a:p>
            <a:pPr>
              <a:spcAft>
                <a:spcPts val="600"/>
              </a:spcAft>
            </a:pPr>
            <a:r>
              <a:rPr lang="el-GR" dirty="0" smtClean="0">
                <a:latin typeface="Arial Narrow" panose="020B0606020202030204" pitchFamily="34" charset="0"/>
                <a:ea typeface="Times New Roman"/>
                <a:cs typeface="Times New Roman"/>
              </a:rPr>
              <a:t>Το </a:t>
            </a:r>
            <a:r>
              <a:rPr lang="el-GR" dirty="0">
                <a:latin typeface="Arial Narrow" panose="020B0606020202030204" pitchFamily="34" charset="0"/>
                <a:ea typeface="Times New Roman"/>
                <a:cs typeface="Times New Roman"/>
              </a:rPr>
              <a:t>μέγεθός του εκφράζει το συντελεστή μετάδοσης θερμότητας μέσω των διαφανών και αδιαφανών δομικών στοιχείων του κελύφους, καθώς και των </a:t>
            </a:r>
            <a:r>
              <a:rPr lang="el-GR" dirty="0" err="1">
                <a:latin typeface="Arial Narrow" panose="020B0606020202030204" pitchFamily="34" charset="0"/>
                <a:ea typeface="Times New Roman"/>
                <a:cs typeface="Times New Roman"/>
              </a:rPr>
              <a:t>θερμογεφυρών</a:t>
            </a:r>
            <a:r>
              <a:rPr lang="el-GR" dirty="0">
                <a:latin typeface="Arial Narrow" panose="020B0606020202030204" pitchFamily="34" charset="0"/>
                <a:ea typeface="Times New Roman"/>
                <a:cs typeface="Times New Roman"/>
              </a:rPr>
              <a:t>, </a:t>
            </a:r>
            <a:r>
              <a:rPr lang="el-GR" dirty="0" err="1">
                <a:latin typeface="Arial Narrow" panose="020B0606020202030204" pitchFamily="34" charset="0"/>
                <a:ea typeface="Times New Roman"/>
                <a:cs typeface="Times New Roman"/>
              </a:rPr>
              <a:t>ανηγμένο</a:t>
            </a:r>
            <a:r>
              <a:rPr lang="el-GR" dirty="0">
                <a:latin typeface="Arial Narrow" panose="020B0606020202030204" pitchFamily="34" charset="0"/>
                <a:ea typeface="Times New Roman"/>
                <a:cs typeface="Times New Roman"/>
              </a:rPr>
              <a:t> στην επιφάνεια του κτιριακού περιβλήματος </a:t>
            </a:r>
            <a:endParaRPr lang="el-GR" dirty="0">
              <a:latin typeface="Arial Narrow" panose="020B0606020202030204" pitchFamily="34" charset="0"/>
            </a:endParaRPr>
          </a:p>
        </p:txBody>
      </p:sp>
      <p:pic>
        <p:nvPicPr>
          <p:cNvPr id="4" name="Εικόνα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24726" y="3933056"/>
            <a:ext cx="2979415" cy="2193933"/>
          </a:xfrm>
          <a:prstGeom prst="rect">
            <a:avLst/>
          </a:prstGeom>
        </p:spPr>
      </p:pic>
      <p:pic>
        <p:nvPicPr>
          <p:cNvPr id="7" name="Εικόνα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24726" y="1802762"/>
            <a:ext cx="2979415" cy="1986277"/>
          </a:xfrm>
          <a:prstGeom prst="rect">
            <a:avLst/>
          </a:prstGeom>
        </p:spPr>
      </p:pic>
    </p:spTree>
    <p:extLst>
      <p:ext uri="{BB962C8B-B14F-4D97-AF65-F5344CB8AC3E}">
        <p14:creationId xmlns:p14="http://schemas.microsoft.com/office/powerpoint/2010/main" val="1422560537"/>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ADC59BF7-7D5A-4E8E-8631-77DB224BBD4B}" type="slidenum">
              <a:rPr lang="el-GR" smtClean="0">
                <a:solidFill>
                  <a:srgbClr val="000000"/>
                </a:solidFill>
              </a:rPr>
              <a:pPr>
                <a:defRPr/>
              </a:pPr>
              <a:t>65</a:t>
            </a:fld>
            <a:endParaRPr lang="el-GR">
              <a:solidFill>
                <a:srgbClr val="000000"/>
              </a:solidFill>
            </a:endParaRPr>
          </a:p>
        </p:txBody>
      </p:sp>
      <p:sp>
        <p:nvSpPr>
          <p:cNvPr id="3" name="Ορθογώνιο 2"/>
          <p:cNvSpPr/>
          <p:nvPr/>
        </p:nvSpPr>
        <p:spPr>
          <a:xfrm>
            <a:off x="735506" y="404664"/>
            <a:ext cx="7848872" cy="5539978"/>
          </a:xfrm>
          <a:prstGeom prst="rect">
            <a:avLst/>
          </a:prstGeom>
        </p:spPr>
        <p:txBody>
          <a:bodyPr wrap="square">
            <a:spAutoFit/>
          </a:bodyPr>
          <a:lstStyle/>
          <a:p>
            <a:pPr indent="215900" algn="just">
              <a:spcAft>
                <a:spcPts val="600"/>
              </a:spcAft>
            </a:pPr>
            <a:r>
              <a:rPr lang="el-GR" b="1" dirty="0" smtClean="0">
                <a:latin typeface="Arial Narrow" panose="020B0606020202030204" pitchFamily="34" charset="0"/>
                <a:ea typeface="Times New Roman"/>
                <a:cs typeface="Times New Roman"/>
              </a:rPr>
              <a:t>Προσδιορισμός βέλτιστων, </a:t>
            </a:r>
            <a:r>
              <a:rPr lang="el-GR" b="1" dirty="0">
                <a:latin typeface="Arial Narrow" panose="020B0606020202030204" pitchFamily="34" charset="0"/>
                <a:ea typeface="Times New Roman"/>
                <a:cs typeface="Times New Roman"/>
              </a:rPr>
              <a:t>από πλευράς </a:t>
            </a:r>
            <a:r>
              <a:rPr lang="el-GR" b="1" dirty="0" smtClean="0">
                <a:latin typeface="Arial Narrow" panose="020B0606020202030204" pitchFamily="34" charset="0"/>
                <a:ea typeface="Times New Roman"/>
                <a:cs typeface="Times New Roman"/>
              </a:rPr>
              <a:t>κόστους, </a:t>
            </a:r>
            <a:r>
              <a:rPr lang="el-GR" b="1" dirty="0">
                <a:latin typeface="Arial Narrow" panose="020B0606020202030204" pitchFamily="34" charset="0"/>
                <a:ea typeface="Times New Roman"/>
                <a:cs typeface="Times New Roman"/>
              </a:rPr>
              <a:t>επιπέδων </a:t>
            </a:r>
            <a:r>
              <a:rPr lang="el-GR" b="1" dirty="0" smtClean="0">
                <a:latin typeface="Arial Narrow" panose="020B0606020202030204" pitchFamily="34" charset="0"/>
                <a:ea typeface="Times New Roman"/>
                <a:cs typeface="Times New Roman"/>
              </a:rPr>
              <a:t>μέσου </a:t>
            </a:r>
            <a:r>
              <a:rPr lang="el-GR" b="1" dirty="0">
                <a:latin typeface="Arial Narrow" panose="020B0606020202030204" pitchFamily="34" charset="0"/>
                <a:ea typeface="Times New Roman"/>
                <a:cs typeface="Times New Roman"/>
              </a:rPr>
              <a:t>επιτρεπόμενου συντελεστή </a:t>
            </a:r>
            <a:r>
              <a:rPr lang="el-GR" b="1" dirty="0" err="1" smtClean="0">
                <a:latin typeface="Arial Narrow" panose="020B0606020202030204" pitchFamily="34" charset="0"/>
                <a:ea typeface="Times New Roman"/>
                <a:cs typeface="Times New Roman"/>
              </a:rPr>
              <a:t>θερμοπερατότητας</a:t>
            </a:r>
            <a:endParaRPr lang="el-GR" b="1" dirty="0" smtClean="0">
              <a:latin typeface="Arial Narrow" panose="020B0606020202030204" pitchFamily="34" charset="0"/>
              <a:ea typeface="Times New Roman"/>
              <a:cs typeface="Times New Roman"/>
            </a:endParaRPr>
          </a:p>
          <a:p>
            <a:pPr indent="215900" algn="just">
              <a:spcAft>
                <a:spcPts val="600"/>
              </a:spcAft>
            </a:pPr>
            <a:endParaRPr lang="el-GR" sz="1600" dirty="0">
              <a:latin typeface="Arial Narrow" panose="020B0606020202030204" pitchFamily="34" charset="0"/>
              <a:ea typeface="Times New Roman"/>
              <a:cs typeface="Times New Roman"/>
            </a:endParaRPr>
          </a:p>
          <a:p>
            <a:pPr indent="215900" algn="just">
              <a:spcAft>
                <a:spcPts val="600"/>
              </a:spcAft>
            </a:pPr>
            <a:r>
              <a:rPr lang="el-GR" sz="1600" dirty="0" smtClean="0">
                <a:latin typeface="Arial Narrow" panose="020B0606020202030204" pitchFamily="34" charset="0"/>
                <a:ea typeface="Times New Roman"/>
                <a:cs typeface="Times New Roman"/>
              </a:rPr>
              <a:t>Το </a:t>
            </a:r>
            <a:r>
              <a:rPr lang="el-GR" sz="1600" dirty="0">
                <a:latin typeface="Arial Narrow" panose="020B0606020202030204" pitchFamily="34" charset="0"/>
                <a:ea typeface="Times New Roman"/>
                <a:cs typeface="Times New Roman"/>
              </a:rPr>
              <a:t>δείγμα των κτιρίων διαχωρίστηκε σε δύο μεγάλες κατηγορίες, τα υφιστάμενα και τα νέα κτίρια.</a:t>
            </a:r>
          </a:p>
          <a:p>
            <a:pPr indent="215900" algn="just">
              <a:spcAft>
                <a:spcPts val="600"/>
              </a:spcAft>
            </a:pPr>
            <a:r>
              <a:rPr lang="el-GR" sz="1600" b="1" dirty="0">
                <a:latin typeface="Arial Narrow" panose="020B0606020202030204" pitchFamily="34" charset="0"/>
                <a:ea typeface="Times New Roman"/>
                <a:cs typeface="Times New Roman"/>
              </a:rPr>
              <a:t>Για την πρώτη κατηγορία κτιρίων (των υφιστάμενων κτιρίων) </a:t>
            </a:r>
            <a:r>
              <a:rPr lang="el-GR" sz="1600" dirty="0">
                <a:latin typeface="Arial Narrow" panose="020B0606020202030204" pitchFamily="34" charset="0"/>
                <a:ea typeface="Times New Roman"/>
                <a:cs typeface="Times New Roman"/>
              </a:rPr>
              <a:t>υπολογίστηκαν οι μέσες τιμές του συντελεστή </a:t>
            </a:r>
            <a:r>
              <a:rPr lang="el-GR" sz="1600" dirty="0" err="1">
                <a:latin typeface="Arial Narrow" panose="020B0606020202030204" pitchFamily="34" charset="0"/>
                <a:ea typeface="Times New Roman"/>
                <a:cs typeface="Times New Roman"/>
              </a:rPr>
              <a:t>θερμοπερατότητας</a:t>
            </a:r>
            <a:r>
              <a:rPr lang="el-GR" sz="1600" dirty="0">
                <a:latin typeface="Arial Narrow" panose="020B0606020202030204" pitchFamily="34" charset="0"/>
                <a:ea typeface="Times New Roman"/>
                <a:cs typeface="Times New Roman"/>
              </a:rPr>
              <a:t> του κελύφους τους, λαμβάνοντας υπόψη τις προκύπτουσες </a:t>
            </a:r>
            <a:r>
              <a:rPr lang="el-GR" sz="1600" dirty="0" err="1">
                <a:latin typeface="Arial Narrow" panose="020B0606020202030204" pitchFamily="34" charset="0"/>
                <a:ea typeface="Times New Roman"/>
                <a:cs typeface="Times New Roman"/>
              </a:rPr>
              <a:t>μεσοσταθμισμένες</a:t>
            </a:r>
            <a:r>
              <a:rPr lang="el-GR" sz="1600" dirty="0">
                <a:latin typeface="Arial Narrow" panose="020B0606020202030204" pitchFamily="34" charset="0"/>
                <a:ea typeface="Times New Roman"/>
                <a:cs typeface="Times New Roman"/>
              </a:rPr>
              <a:t> τιμές </a:t>
            </a:r>
            <a:r>
              <a:rPr lang="el-GR" sz="1600" dirty="0" err="1">
                <a:latin typeface="Arial Narrow" panose="020B0606020202030204" pitchFamily="34" charset="0"/>
                <a:ea typeface="Times New Roman"/>
                <a:cs typeface="Times New Roman"/>
              </a:rPr>
              <a:t>θερμοπερατότητας</a:t>
            </a:r>
            <a:r>
              <a:rPr lang="el-GR" sz="1600" dirty="0">
                <a:latin typeface="Arial Narrow" panose="020B0606020202030204" pitchFamily="34" charset="0"/>
                <a:ea typeface="Times New Roman"/>
                <a:cs typeface="Times New Roman"/>
              </a:rPr>
              <a:t> των δομικών στοιχείων για το σύνολο των τυπικών κτιρίων που μελετήθηκαν σε κάθε χρονική περίοδο και κάθε κλιματική ζώνη, καθώς και τα γεωμετρικά τους χαρακτηριστικά. </a:t>
            </a:r>
            <a:endParaRPr lang="el-GR" sz="1600" dirty="0" smtClean="0">
              <a:latin typeface="Arial Narrow" panose="020B0606020202030204" pitchFamily="34" charset="0"/>
              <a:ea typeface="Times New Roman"/>
              <a:cs typeface="Times New Roman"/>
            </a:endParaRPr>
          </a:p>
          <a:p>
            <a:pPr indent="215900" algn="just">
              <a:spcAft>
                <a:spcPts val="600"/>
              </a:spcAft>
            </a:pPr>
            <a:r>
              <a:rPr lang="el-GR" sz="1600" dirty="0" smtClean="0">
                <a:latin typeface="Arial Narrow" panose="020B0606020202030204" pitchFamily="34" charset="0"/>
                <a:ea typeface="Times New Roman"/>
                <a:cs typeface="Times New Roman"/>
              </a:rPr>
              <a:t>Συνυπολογίστηκε </a:t>
            </a:r>
            <a:r>
              <a:rPr lang="el-GR" sz="1600" dirty="0">
                <a:latin typeface="Arial Narrow" panose="020B0606020202030204" pitchFamily="34" charset="0"/>
                <a:ea typeface="Times New Roman"/>
                <a:cs typeface="Times New Roman"/>
              </a:rPr>
              <a:t>επίσης και το μέγεθος των </a:t>
            </a:r>
            <a:r>
              <a:rPr lang="el-GR" sz="1600" dirty="0" err="1">
                <a:latin typeface="Arial Narrow" panose="020B0606020202030204" pitchFamily="34" charset="0"/>
                <a:ea typeface="Times New Roman"/>
                <a:cs typeface="Times New Roman"/>
              </a:rPr>
              <a:t>θερμογεφυρών</a:t>
            </a:r>
            <a:r>
              <a:rPr lang="el-GR" sz="1600" dirty="0">
                <a:latin typeface="Arial Narrow" panose="020B0606020202030204" pitchFamily="34" charset="0"/>
                <a:ea typeface="Times New Roman"/>
                <a:cs typeface="Times New Roman"/>
              </a:rPr>
              <a:t> που αναπτύσσονται στις συναρμογές των δομικών στοιχείων, κάνοντας την παραδοχή πως στην περίπτωση της ριζικής ανακαίνισης κτιρίου κατοικίας η θερμομόνωση θα τοποθετηθεί στην εξωτερική πλευρά των δομικών στοιχείων (ως στην πλειονότητα των περιπτώσεων συμβαίνει στην πράξη). </a:t>
            </a:r>
          </a:p>
          <a:p>
            <a:pPr indent="215900" algn="just">
              <a:spcAft>
                <a:spcPts val="600"/>
              </a:spcAft>
            </a:pPr>
            <a:r>
              <a:rPr lang="el-GR" sz="1600" dirty="0">
                <a:latin typeface="Arial Narrow" panose="020B0606020202030204" pitchFamily="34" charset="0"/>
                <a:ea typeface="Times New Roman"/>
                <a:cs typeface="Times New Roman"/>
              </a:rPr>
              <a:t>Οι τιμές του μέσου συντελεστή </a:t>
            </a:r>
            <a:r>
              <a:rPr lang="el-GR" sz="1600" dirty="0" err="1">
                <a:latin typeface="Arial Narrow" panose="020B0606020202030204" pitchFamily="34" charset="0"/>
                <a:ea typeface="Times New Roman"/>
                <a:cs typeface="Times New Roman"/>
              </a:rPr>
              <a:t>θερμοπερατότητας</a:t>
            </a:r>
            <a:r>
              <a:rPr lang="el-GR" sz="1600" dirty="0">
                <a:latin typeface="Arial Narrow" panose="020B0606020202030204" pitchFamily="34" charset="0"/>
                <a:ea typeface="Times New Roman"/>
                <a:cs typeface="Times New Roman"/>
              </a:rPr>
              <a:t> που προέκυψαν κυμάνθηκαν κοντά στις μέγιστες επιτρεπόμενες τιμές </a:t>
            </a:r>
            <a:r>
              <a:rPr lang="el-GR" sz="1600" dirty="0" err="1">
                <a:latin typeface="Arial Narrow" panose="020B0606020202030204" pitchFamily="34" charset="0"/>
                <a:ea typeface="Times New Roman"/>
                <a:cs typeface="Times New Roman"/>
              </a:rPr>
              <a:t>U</a:t>
            </a:r>
            <a:r>
              <a:rPr lang="el-GR" sz="1600" baseline="-25000" dirty="0" err="1">
                <a:latin typeface="Arial Narrow" panose="020B0606020202030204" pitchFamily="34" charset="0"/>
                <a:ea typeface="Times New Roman"/>
                <a:cs typeface="Times New Roman"/>
              </a:rPr>
              <a:t>m</a:t>
            </a:r>
            <a:r>
              <a:rPr lang="el-GR" sz="1600" baseline="-25000" dirty="0">
                <a:latin typeface="Arial Narrow" panose="020B0606020202030204" pitchFamily="34" charset="0"/>
                <a:ea typeface="Times New Roman"/>
                <a:cs typeface="Times New Roman"/>
              </a:rPr>
              <a:t>, </a:t>
            </a:r>
            <a:r>
              <a:rPr lang="en-US" sz="1600" baseline="-25000" dirty="0">
                <a:latin typeface="Arial Narrow" panose="020B0606020202030204" pitchFamily="34" charset="0"/>
                <a:ea typeface="Times New Roman"/>
                <a:cs typeface="Times New Roman"/>
              </a:rPr>
              <a:t>max</a:t>
            </a:r>
            <a:r>
              <a:rPr lang="el-GR" sz="1600" dirty="0">
                <a:latin typeface="Arial Narrow" panose="020B0606020202030204" pitchFamily="34" charset="0"/>
                <a:ea typeface="Times New Roman"/>
                <a:cs typeface="Times New Roman"/>
              </a:rPr>
              <a:t> του ισχύοντος </a:t>
            </a:r>
            <a:r>
              <a:rPr lang="el-GR" sz="1600" dirty="0" err="1">
                <a:latin typeface="Arial Narrow" panose="020B0606020202030204" pitchFamily="34" charset="0"/>
                <a:ea typeface="Times New Roman"/>
                <a:cs typeface="Times New Roman"/>
              </a:rPr>
              <a:t>Κ.Εν.Α.Κ</a:t>
            </a:r>
            <a:r>
              <a:rPr lang="el-GR" sz="1600" dirty="0">
                <a:latin typeface="Arial Narrow" panose="020B0606020202030204" pitchFamily="34" charset="0"/>
                <a:ea typeface="Times New Roman"/>
                <a:cs typeface="Times New Roman"/>
              </a:rPr>
              <a:t>. Αυτό ήταν αναμενόμενο, καθώς οι </a:t>
            </a:r>
            <a:r>
              <a:rPr lang="el-GR" sz="1600" dirty="0" err="1">
                <a:latin typeface="Arial Narrow" panose="020B0606020202030204" pitchFamily="34" charset="0"/>
                <a:ea typeface="Times New Roman"/>
                <a:cs typeface="Times New Roman"/>
              </a:rPr>
              <a:t>μεσοσταθμισμένες</a:t>
            </a:r>
            <a:r>
              <a:rPr lang="el-GR" sz="1600" dirty="0">
                <a:latin typeface="Arial Narrow" panose="020B0606020202030204" pitchFamily="34" charset="0"/>
                <a:ea typeface="Times New Roman"/>
                <a:cs typeface="Times New Roman"/>
              </a:rPr>
              <a:t> τιμές </a:t>
            </a:r>
            <a:r>
              <a:rPr lang="el-GR" sz="1600" dirty="0" err="1">
                <a:latin typeface="Arial Narrow" panose="020B0606020202030204" pitchFamily="34" charset="0"/>
                <a:ea typeface="Times New Roman"/>
                <a:cs typeface="Times New Roman"/>
              </a:rPr>
              <a:t>θερμοπερατότητας</a:t>
            </a:r>
            <a:r>
              <a:rPr lang="el-GR" sz="1600" dirty="0">
                <a:latin typeface="Arial Narrow" panose="020B0606020202030204" pitchFamily="34" charset="0"/>
                <a:ea typeface="Times New Roman"/>
                <a:cs typeface="Times New Roman"/>
              </a:rPr>
              <a:t> των δομικών στοιχείων βρέθηκαν πολύ κοντά στις ελάχιστες απαιτήσεις του </a:t>
            </a:r>
            <a:r>
              <a:rPr lang="el-GR" sz="1600" dirty="0" err="1">
                <a:latin typeface="Arial Narrow" panose="020B0606020202030204" pitchFamily="34" charset="0"/>
                <a:ea typeface="Times New Roman"/>
                <a:cs typeface="Times New Roman"/>
              </a:rPr>
              <a:t>Κ.Εν.Α.Κ</a:t>
            </a:r>
            <a:r>
              <a:rPr lang="el-GR" sz="1600" dirty="0">
                <a:latin typeface="Arial Narrow" panose="020B0606020202030204" pitchFamily="34" charset="0"/>
                <a:ea typeface="Times New Roman"/>
                <a:cs typeface="Times New Roman"/>
              </a:rPr>
              <a:t>. </a:t>
            </a:r>
          </a:p>
          <a:p>
            <a:pPr>
              <a:spcAft>
                <a:spcPts val="600"/>
              </a:spcAft>
            </a:pPr>
            <a:r>
              <a:rPr lang="el-GR" sz="1600" u="sng" dirty="0">
                <a:latin typeface="Arial Narrow" panose="020B0606020202030204" pitchFamily="34" charset="0"/>
                <a:ea typeface="Times New Roman"/>
                <a:cs typeface="Times New Roman"/>
              </a:rPr>
              <a:t>Γι' αυτό το λόγο ως μέγιστες επιτρεπόμενες τιμές του μέσου συντελεστή </a:t>
            </a:r>
            <a:r>
              <a:rPr lang="el-GR" sz="1600" u="sng" dirty="0" err="1">
                <a:latin typeface="Arial Narrow" panose="020B0606020202030204" pitchFamily="34" charset="0"/>
                <a:ea typeface="Times New Roman"/>
                <a:cs typeface="Times New Roman"/>
              </a:rPr>
              <a:t>θερμοπερατότητας</a:t>
            </a:r>
            <a:r>
              <a:rPr lang="el-GR" sz="1600" u="sng" dirty="0">
                <a:latin typeface="Arial Narrow" panose="020B0606020202030204" pitchFamily="34" charset="0"/>
                <a:ea typeface="Times New Roman"/>
                <a:cs typeface="Times New Roman"/>
              </a:rPr>
              <a:t> του κτιριακού κελύφους υφιστάμενων κτιρίων που υπόκεινται σε ριζική ανακαίνιση λαμβάνονται οι αντίστοιχες τιμές του ισχύοντος κανονισμού</a:t>
            </a:r>
            <a:endParaRPr lang="el-GR" sz="1600" u="sng" dirty="0">
              <a:latin typeface="Arial Narrow" panose="020B0606020202030204" pitchFamily="34" charset="0"/>
            </a:endParaRPr>
          </a:p>
        </p:txBody>
      </p:sp>
    </p:spTree>
    <p:extLst>
      <p:ext uri="{BB962C8B-B14F-4D97-AF65-F5344CB8AC3E}">
        <p14:creationId xmlns:p14="http://schemas.microsoft.com/office/powerpoint/2010/main" val="1498789461"/>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ADC59BF7-7D5A-4E8E-8631-77DB224BBD4B}" type="slidenum">
              <a:rPr lang="el-GR" smtClean="0">
                <a:solidFill>
                  <a:srgbClr val="000000"/>
                </a:solidFill>
              </a:rPr>
              <a:pPr>
                <a:defRPr/>
              </a:pPr>
              <a:t>66</a:t>
            </a:fld>
            <a:endParaRPr lang="el-GR">
              <a:solidFill>
                <a:srgbClr val="000000"/>
              </a:solidFill>
            </a:endParaRPr>
          </a:p>
        </p:txBody>
      </p:sp>
      <p:sp>
        <p:nvSpPr>
          <p:cNvPr id="3" name="Ορθογώνιο 2"/>
          <p:cNvSpPr/>
          <p:nvPr/>
        </p:nvSpPr>
        <p:spPr>
          <a:xfrm>
            <a:off x="738602" y="3573016"/>
            <a:ext cx="7776864" cy="2939266"/>
          </a:xfrm>
          <a:prstGeom prst="rect">
            <a:avLst/>
          </a:prstGeom>
        </p:spPr>
        <p:txBody>
          <a:bodyPr wrap="square">
            <a:spAutoFit/>
          </a:bodyPr>
          <a:lstStyle/>
          <a:p>
            <a:pPr indent="215900" algn="just">
              <a:spcAft>
                <a:spcPts val="600"/>
              </a:spcAft>
            </a:pPr>
            <a:r>
              <a:rPr lang="el-GR" b="1" dirty="0">
                <a:latin typeface="Arial Narrow" panose="020B0606020202030204" pitchFamily="34" charset="0"/>
                <a:ea typeface="Times New Roman"/>
                <a:cs typeface="Times New Roman"/>
              </a:rPr>
              <a:t>Η ίδια διαδικασία ακολουθήθηκε για τον καθορισμό του μέσου συντελεστή </a:t>
            </a:r>
            <a:r>
              <a:rPr lang="el-GR" b="1" dirty="0" err="1">
                <a:latin typeface="Arial Narrow" panose="020B0606020202030204" pitchFamily="34" charset="0"/>
                <a:ea typeface="Times New Roman"/>
                <a:cs typeface="Times New Roman"/>
              </a:rPr>
              <a:t>θερμοπερατότητας</a:t>
            </a:r>
            <a:r>
              <a:rPr lang="el-GR" b="1" dirty="0">
                <a:latin typeface="Arial Narrow" panose="020B0606020202030204" pitchFamily="34" charset="0"/>
                <a:ea typeface="Times New Roman"/>
                <a:cs typeface="Times New Roman"/>
              </a:rPr>
              <a:t> ολόκληρου του κτιρίου </a:t>
            </a:r>
            <a:r>
              <a:rPr lang="el-GR" b="1" dirty="0" err="1">
                <a:latin typeface="Arial Narrow" panose="020B0606020202030204" pitchFamily="34" charset="0"/>
                <a:ea typeface="Times New Roman"/>
                <a:cs typeface="Times New Roman"/>
              </a:rPr>
              <a:t>U</a:t>
            </a:r>
            <a:r>
              <a:rPr lang="el-GR" b="1" baseline="-25000" dirty="0" err="1">
                <a:latin typeface="Arial Narrow" panose="020B0606020202030204" pitchFamily="34" charset="0"/>
                <a:ea typeface="Times New Roman"/>
                <a:cs typeface="Times New Roman"/>
              </a:rPr>
              <a:t>m</a:t>
            </a:r>
            <a:r>
              <a:rPr lang="el-GR" b="1" dirty="0">
                <a:latin typeface="Arial Narrow" panose="020B0606020202030204" pitchFamily="34" charset="0"/>
                <a:ea typeface="Times New Roman"/>
                <a:cs typeface="Times New Roman"/>
              </a:rPr>
              <a:t> στα νέα κτίρια, που θα ανεγερθούν μετά την αναθεώρηση του </a:t>
            </a:r>
            <a:r>
              <a:rPr lang="el-GR" b="1" dirty="0" err="1">
                <a:latin typeface="Arial Narrow" panose="020B0606020202030204" pitchFamily="34" charset="0"/>
                <a:ea typeface="Times New Roman"/>
                <a:cs typeface="Times New Roman"/>
              </a:rPr>
              <a:t>Κ.Εν.Α.Κ</a:t>
            </a:r>
            <a:r>
              <a:rPr lang="el-GR" b="1" dirty="0">
                <a:latin typeface="Arial Narrow" panose="020B0606020202030204" pitchFamily="34" charset="0"/>
                <a:ea typeface="Times New Roman"/>
                <a:cs typeface="Times New Roman"/>
              </a:rPr>
              <a:t>. </a:t>
            </a:r>
            <a:endParaRPr lang="el-GR" b="1" dirty="0" smtClean="0">
              <a:latin typeface="Arial Narrow" panose="020B0606020202030204" pitchFamily="34" charset="0"/>
              <a:ea typeface="Times New Roman"/>
              <a:cs typeface="Times New Roman"/>
            </a:endParaRPr>
          </a:p>
          <a:p>
            <a:pPr indent="215900" algn="just">
              <a:spcAft>
                <a:spcPts val="600"/>
              </a:spcAft>
            </a:pPr>
            <a:r>
              <a:rPr lang="el-GR" dirty="0" smtClean="0">
                <a:latin typeface="Arial Narrow" panose="020B0606020202030204" pitchFamily="34" charset="0"/>
                <a:ea typeface="Times New Roman"/>
                <a:cs typeface="Times New Roman"/>
              </a:rPr>
              <a:t>Υπολογίστηκαν </a:t>
            </a:r>
            <a:r>
              <a:rPr lang="el-GR" dirty="0">
                <a:latin typeface="Arial Narrow" panose="020B0606020202030204" pitchFamily="34" charset="0"/>
                <a:ea typeface="Times New Roman"/>
                <a:cs typeface="Times New Roman"/>
              </a:rPr>
              <a:t>δηλαδή οι τιμές του μέσου συντελεστή </a:t>
            </a:r>
            <a:r>
              <a:rPr lang="el-GR" dirty="0" err="1">
                <a:latin typeface="Arial Narrow" panose="020B0606020202030204" pitchFamily="34" charset="0"/>
                <a:ea typeface="Times New Roman"/>
                <a:cs typeface="Times New Roman"/>
              </a:rPr>
              <a:t>θερμοπερατότητας</a:t>
            </a:r>
            <a:r>
              <a:rPr lang="el-GR" dirty="0">
                <a:latin typeface="Arial Narrow" panose="020B0606020202030204" pitchFamily="34" charset="0"/>
                <a:ea typeface="Times New Roman"/>
                <a:cs typeface="Times New Roman"/>
              </a:rPr>
              <a:t> του κελύφους των νέων κτιρίων για κάθε τύπο κτιρίου και κλιματική ζώνη, λαμβάνοντας υπόψη τις </a:t>
            </a:r>
            <a:r>
              <a:rPr lang="el-GR" dirty="0" err="1">
                <a:latin typeface="Arial Narrow" panose="020B0606020202030204" pitchFamily="34" charset="0"/>
                <a:ea typeface="Times New Roman"/>
                <a:cs typeface="Times New Roman"/>
              </a:rPr>
              <a:t>μεσοσταθμισμένες</a:t>
            </a:r>
            <a:r>
              <a:rPr lang="el-GR" dirty="0">
                <a:latin typeface="Arial Narrow" panose="020B0606020202030204" pitchFamily="34" charset="0"/>
                <a:ea typeface="Times New Roman"/>
                <a:cs typeface="Times New Roman"/>
              </a:rPr>
              <a:t> τιμές των συντελεστών </a:t>
            </a:r>
            <a:r>
              <a:rPr lang="el-GR" dirty="0" err="1">
                <a:latin typeface="Arial Narrow" panose="020B0606020202030204" pitchFamily="34" charset="0"/>
                <a:ea typeface="Times New Roman"/>
                <a:cs typeface="Times New Roman"/>
              </a:rPr>
              <a:t>θερμοπερατότητας</a:t>
            </a:r>
            <a:r>
              <a:rPr lang="el-GR" dirty="0">
                <a:latin typeface="Arial Narrow" panose="020B0606020202030204" pitchFamily="34" charset="0"/>
                <a:ea typeface="Times New Roman"/>
                <a:cs typeface="Times New Roman"/>
              </a:rPr>
              <a:t> των δομικών στοιχείων, τα γεωμετρικά τους χαρακτηριστικά και τις </a:t>
            </a:r>
            <a:r>
              <a:rPr lang="el-GR" dirty="0" err="1">
                <a:latin typeface="Arial Narrow" panose="020B0606020202030204" pitchFamily="34" charset="0"/>
                <a:ea typeface="Times New Roman"/>
                <a:cs typeface="Times New Roman"/>
              </a:rPr>
              <a:t>εκδηλούμενες</a:t>
            </a:r>
            <a:r>
              <a:rPr lang="el-GR" dirty="0">
                <a:latin typeface="Arial Narrow" panose="020B0606020202030204" pitchFamily="34" charset="0"/>
                <a:ea typeface="Times New Roman"/>
                <a:cs typeface="Times New Roman"/>
              </a:rPr>
              <a:t> ροές θερμότητας μέσω </a:t>
            </a:r>
            <a:r>
              <a:rPr lang="el-GR" dirty="0" err="1">
                <a:latin typeface="Arial Narrow" panose="020B0606020202030204" pitchFamily="34" charset="0"/>
                <a:ea typeface="Times New Roman"/>
                <a:cs typeface="Times New Roman"/>
              </a:rPr>
              <a:t>θερμογεφυρών</a:t>
            </a:r>
            <a:r>
              <a:rPr lang="el-GR" dirty="0">
                <a:latin typeface="Arial Narrow" panose="020B0606020202030204" pitchFamily="34" charset="0"/>
                <a:ea typeface="Times New Roman"/>
                <a:cs typeface="Times New Roman"/>
              </a:rPr>
              <a:t> στις συναρμογές των δομικών στοιχείων, θεωρώντας και πάλι ότι η θερμομονωτική προστασία θα τοποθετηθεί στην εξωτερική πλευρά των δομικών στοιχείων.</a:t>
            </a:r>
          </a:p>
        </p:txBody>
      </p:sp>
      <p:sp>
        <p:nvSpPr>
          <p:cNvPr id="4" name="Ορθογώνιο 3"/>
          <p:cNvSpPr/>
          <p:nvPr/>
        </p:nvSpPr>
        <p:spPr>
          <a:xfrm>
            <a:off x="738602" y="260648"/>
            <a:ext cx="8009862" cy="646331"/>
          </a:xfrm>
          <a:prstGeom prst="rect">
            <a:avLst/>
          </a:prstGeom>
        </p:spPr>
        <p:txBody>
          <a:bodyPr wrap="square">
            <a:spAutoFit/>
          </a:bodyPr>
          <a:lstStyle/>
          <a:p>
            <a:pPr lvl="0" indent="215900" algn="just">
              <a:spcAft>
                <a:spcPts val="600"/>
              </a:spcAft>
            </a:pPr>
            <a:r>
              <a:rPr lang="el-GR" b="1" dirty="0">
                <a:solidFill>
                  <a:srgbClr val="000000"/>
                </a:solidFill>
                <a:latin typeface="Arial Narrow" panose="020B0606020202030204" pitchFamily="34" charset="0"/>
                <a:ea typeface="Times New Roman"/>
                <a:cs typeface="Times New Roman"/>
              </a:rPr>
              <a:t>Προσδιορισμός βέλτιστων, από πλευράς κόστους, επιπέδων μέσου επιτρεπόμενου συντελεστή </a:t>
            </a:r>
            <a:r>
              <a:rPr lang="el-GR" b="1" dirty="0" err="1" smtClean="0">
                <a:solidFill>
                  <a:srgbClr val="000000"/>
                </a:solidFill>
                <a:latin typeface="Arial Narrow" panose="020B0606020202030204" pitchFamily="34" charset="0"/>
                <a:ea typeface="Times New Roman"/>
                <a:cs typeface="Times New Roman"/>
              </a:rPr>
              <a:t>θερμοπερατότητας</a:t>
            </a:r>
            <a:endParaRPr lang="el-GR" b="1" dirty="0">
              <a:solidFill>
                <a:srgbClr val="000000"/>
              </a:solidFill>
              <a:latin typeface="Arial Narrow" panose="020B0606020202030204" pitchFamily="34" charset="0"/>
              <a:ea typeface="Times New Roman"/>
              <a:cs typeface="Times New Roman"/>
            </a:endParaRPr>
          </a:p>
        </p:txBody>
      </p:sp>
      <p:pic>
        <p:nvPicPr>
          <p:cNvPr id="6" name="Εικόνα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8602" y="1185922"/>
            <a:ext cx="1601150" cy="1547778"/>
          </a:xfrm>
          <a:prstGeom prst="rect">
            <a:avLst/>
          </a:prstGeom>
        </p:spPr>
      </p:pic>
      <p:pic>
        <p:nvPicPr>
          <p:cNvPr id="7" name="Εικόνα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11760" y="1185922"/>
            <a:ext cx="2495238" cy="1838095"/>
          </a:xfrm>
          <a:prstGeom prst="rect">
            <a:avLst/>
          </a:prstGeom>
        </p:spPr>
      </p:pic>
    </p:spTree>
    <p:extLst>
      <p:ext uri="{BB962C8B-B14F-4D97-AF65-F5344CB8AC3E}">
        <p14:creationId xmlns:p14="http://schemas.microsoft.com/office/powerpoint/2010/main" val="2369241009"/>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ADC59BF7-7D5A-4E8E-8631-77DB224BBD4B}" type="slidenum">
              <a:rPr lang="el-GR" smtClean="0">
                <a:solidFill>
                  <a:srgbClr val="000000"/>
                </a:solidFill>
              </a:rPr>
              <a:pPr>
                <a:defRPr/>
              </a:pPr>
              <a:t>67</a:t>
            </a:fld>
            <a:endParaRPr lang="el-GR">
              <a:solidFill>
                <a:srgbClr val="000000"/>
              </a:solidFill>
            </a:endParaRPr>
          </a:p>
        </p:txBody>
      </p:sp>
      <p:pic>
        <p:nvPicPr>
          <p:cNvPr id="2050" name="Chart 1"/>
          <p:cNvPicPr>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560" y="690562"/>
            <a:ext cx="7848872" cy="5042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Ορθογώνιο 2"/>
          <p:cNvSpPr/>
          <p:nvPr/>
        </p:nvSpPr>
        <p:spPr>
          <a:xfrm>
            <a:off x="611560" y="5867985"/>
            <a:ext cx="7848872" cy="584775"/>
          </a:xfrm>
          <a:prstGeom prst="rect">
            <a:avLst/>
          </a:prstGeom>
        </p:spPr>
        <p:txBody>
          <a:bodyPr wrap="square">
            <a:spAutoFit/>
          </a:bodyPr>
          <a:lstStyle/>
          <a:p>
            <a:pPr>
              <a:spcAft>
                <a:spcPts val="600"/>
              </a:spcAft>
            </a:pPr>
            <a:r>
              <a:rPr lang="el-GR" sz="1600" i="1" dirty="0">
                <a:latin typeface="Arial Narrow" panose="020B0606020202030204" pitchFamily="34" charset="0"/>
                <a:ea typeface="Times New Roman"/>
                <a:cs typeface="Times New Roman"/>
              </a:rPr>
              <a:t>Μέγιστος επιτρεπόμενος μέσος συντελεστής </a:t>
            </a:r>
            <a:r>
              <a:rPr lang="el-GR" sz="1600" i="1" dirty="0" err="1">
                <a:latin typeface="Arial Narrow" panose="020B0606020202030204" pitchFamily="34" charset="0"/>
                <a:ea typeface="Times New Roman"/>
                <a:cs typeface="Times New Roman"/>
              </a:rPr>
              <a:t>θερμοπερατότητας</a:t>
            </a:r>
            <a:r>
              <a:rPr lang="el-GR" sz="1600" i="1" dirty="0">
                <a:latin typeface="Arial Narrow" panose="020B0606020202030204" pitchFamily="34" charset="0"/>
                <a:ea typeface="Times New Roman"/>
                <a:cs typeface="Times New Roman"/>
              </a:rPr>
              <a:t> (</a:t>
            </a:r>
            <a:r>
              <a:rPr lang="el-GR" sz="1600" i="1" dirty="0" err="1">
                <a:latin typeface="Arial Narrow" panose="020B0606020202030204" pitchFamily="34" charset="0"/>
                <a:ea typeface="Times New Roman"/>
                <a:cs typeface="Times New Roman"/>
              </a:rPr>
              <a:t>U</a:t>
            </a:r>
            <a:r>
              <a:rPr lang="el-GR" sz="1600" i="1" baseline="-25000" dirty="0" err="1">
                <a:latin typeface="Arial Narrow" panose="020B0606020202030204" pitchFamily="34" charset="0"/>
                <a:ea typeface="Times New Roman"/>
                <a:cs typeface="Times New Roman"/>
              </a:rPr>
              <a:t>m</a:t>
            </a:r>
            <a:r>
              <a:rPr lang="el-GR" sz="1600" i="1" baseline="-25000" dirty="0">
                <a:latin typeface="Arial Narrow" panose="020B0606020202030204" pitchFamily="34" charset="0"/>
                <a:ea typeface="Times New Roman"/>
                <a:cs typeface="Times New Roman"/>
              </a:rPr>
              <a:t>, </a:t>
            </a:r>
            <a:r>
              <a:rPr lang="en-US" sz="1600" i="1" baseline="-25000" dirty="0">
                <a:latin typeface="Arial Narrow" panose="020B0606020202030204" pitchFamily="34" charset="0"/>
                <a:ea typeface="Times New Roman"/>
                <a:cs typeface="Times New Roman"/>
              </a:rPr>
              <a:t>max</a:t>
            </a:r>
            <a:r>
              <a:rPr lang="el-GR" sz="1600" i="1" dirty="0">
                <a:latin typeface="Arial Narrow" panose="020B0606020202030204" pitchFamily="34" charset="0"/>
                <a:ea typeface="Times New Roman"/>
                <a:cs typeface="Times New Roman"/>
              </a:rPr>
              <a:t>) κατά κλιματική ζώνη ενός κτιρίου ή υφιστάμενης κτιριακής μονάδας που πρόκειται να ανεγερθεί.</a:t>
            </a:r>
          </a:p>
        </p:txBody>
      </p:sp>
    </p:spTree>
    <p:extLst>
      <p:ext uri="{BB962C8B-B14F-4D97-AF65-F5344CB8AC3E}">
        <p14:creationId xmlns:p14="http://schemas.microsoft.com/office/powerpoint/2010/main" val="3371462411"/>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ADC59BF7-7D5A-4E8E-8631-77DB224BBD4B}" type="slidenum">
              <a:rPr lang="el-GR" smtClean="0">
                <a:solidFill>
                  <a:srgbClr val="000000"/>
                </a:solidFill>
              </a:rPr>
              <a:pPr>
                <a:defRPr/>
              </a:pPr>
              <a:t>68</a:t>
            </a:fld>
            <a:endParaRPr lang="el-GR">
              <a:solidFill>
                <a:srgbClr val="000000"/>
              </a:solidFill>
            </a:endParaRPr>
          </a:p>
        </p:txBody>
      </p:sp>
      <p:sp>
        <p:nvSpPr>
          <p:cNvPr id="3" name="Ορθογώνιο 2"/>
          <p:cNvSpPr/>
          <p:nvPr/>
        </p:nvSpPr>
        <p:spPr>
          <a:xfrm>
            <a:off x="755576" y="620688"/>
            <a:ext cx="7848872" cy="5632311"/>
          </a:xfrm>
          <a:prstGeom prst="rect">
            <a:avLst/>
          </a:prstGeom>
        </p:spPr>
        <p:txBody>
          <a:bodyPr wrap="square">
            <a:spAutoFit/>
          </a:bodyPr>
          <a:lstStyle/>
          <a:p>
            <a:pPr algn="just">
              <a:spcAft>
                <a:spcPts val="0"/>
              </a:spcAft>
            </a:pPr>
            <a:r>
              <a:rPr lang="en-US" sz="3600" b="1" dirty="0">
                <a:latin typeface="Arial Narrow"/>
                <a:ea typeface="Times New Roman"/>
                <a:cs typeface="Arial"/>
              </a:rPr>
              <a:t>Cost optimal</a:t>
            </a:r>
            <a:r>
              <a:rPr lang="el-GR" sz="3600" b="1" dirty="0">
                <a:latin typeface="Arial Narrow"/>
                <a:ea typeface="Times New Roman"/>
                <a:cs typeface="Arial"/>
              </a:rPr>
              <a:t> </a:t>
            </a:r>
            <a:endParaRPr lang="el-GR" sz="2800" dirty="0">
              <a:latin typeface="Times New Roman"/>
              <a:ea typeface="Times New Roman"/>
            </a:endParaRPr>
          </a:p>
          <a:p>
            <a:pPr algn="just">
              <a:spcAft>
                <a:spcPts val="0"/>
              </a:spcAft>
            </a:pPr>
            <a:r>
              <a:rPr lang="el-GR" dirty="0">
                <a:latin typeface="Arial Narrow"/>
                <a:ea typeface="Times New Roman"/>
                <a:cs typeface="Arial"/>
              </a:rPr>
              <a:t> </a:t>
            </a:r>
            <a:endParaRPr lang="el-GR" dirty="0">
              <a:latin typeface="Times New Roman"/>
              <a:ea typeface="Times New Roman"/>
            </a:endParaRPr>
          </a:p>
          <a:p>
            <a:pPr algn="just">
              <a:spcAft>
                <a:spcPts val="0"/>
              </a:spcAft>
            </a:pPr>
            <a:r>
              <a:rPr lang="el-GR" dirty="0">
                <a:latin typeface="Arial Narrow"/>
                <a:ea typeface="Times New Roman"/>
                <a:cs typeface="Arial"/>
              </a:rPr>
              <a:t>Για τον υπολογισμό των βέλτιστων από πλευράς κόστους επιπέδων των ελάχιστων απαιτήσεων ενεργειακής απόδοσης, εφαρμόζεται η </a:t>
            </a:r>
            <a:r>
              <a:rPr lang="el-GR" b="1" dirty="0">
                <a:latin typeface="Arial Narrow"/>
                <a:ea typeface="Times New Roman"/>
                <a:cs typeface="Arial"/>
              </a:rPr>
              <a:t>συγκριτική μεθοδολογία υπολογισμού</a:t>
            </a:r>
            <a:r>
              <a:rPr lang="el-GR" dirty="0">
                <a:latin typeface="Arial Narrow"/>
                <a:ea typeface="Times New Roman"/>
                <a:cs typeface="Arial"/>
              </a:rPr>
              <a:t>, όπως ορίζεται στον Ευρωπαϊκό Κανονισμό αριθ. 244/2012 της Επιτροπής της 16ης Ιανουαρίου 2012 «προς συμπλήρωση της Οδηγίας 2010/31/ΕΕ του Ευρωπαϊκού Κοινοβουλίου και του Συμβουλίου για την ενεργειακή απόδοση των κτιρίων με τον καθορισμό συγκριτικού μεθοδολογικού πλαισίου για τον υπολογισμό των επιπέδων βέλτιστου κόστους των ελάχιστων απαιτήσεων ενεργειακής απόδοσης των κτιρίων και των δομικών στοιχείων» (</a:t>
            </a:r>
            <a:r>
              <a:rPr lang="en-US" dirty="0">
                <a:latin typeface="Arial Narrow"/>
                <a:ea typeface="Times New Roman"/>
                <a:cs typeface="Arial"/>
              </a:rPr>
              <a:t>L</a:t>
            </a:r>
            <a:r>
              <a:rPr lang="el-GR" dirty="0">
                <a:latin typeface="Arial Narrow"/>
                <a:ea typeface="Times New Roman"/>
                <a:cs typeface="Arial"/>
              </a:rPr>
              <a:t> 81/21.3.2012).</a:t>
            </a:r>
            <a:endParaRPr lang="el-GR" dirty="0">
              <a:latin typeface="Times New Roman"/>
              <a:ea typeface="Times New Roman"/>
            </a:endParaRPr>
          </a:p>
          <a:p>
            <a:pPr algn="just">
              <a:spcAft>
                <a:spcPts val="0"/>
              </a:spcAft>
            </a:pPr>
            <a:r>
              <a:rPr lang="el-GR" dirty="0">
                <a:latin typeface="Arial Narrow"/>
                <a:ea typeface="Times New Roman"/>
                <a:cs typeface="Arial"/>
              </a:rPr>
              <a:t> </a:t>
            </a:r>
            <a:endParaRPr lang="el-GR" dirty="0">
              <a:latin typeface="Times New Roman"/>
              <a:ea typeface="Times New Roman"/>
            </a:endParaRPr>
          </a:p>
          <a:p>
            <a:pPr algn="just">
              <a:spcAft>
                <a:spcPts val="0"/>
              </a:spcAft>
            </a:pPr>
            <a:r>
              <a:rPr lang="el-GR" b="1" dirty="0">
                <a:latin typeface="Arial Narrow"/>
                <a:ea typeface="Times New Roman"/>
                <a:cs typeface="Arial"/>
              </a:rPr>
              <a:t>Το βέλτιστο από πλευράς κόστους επίπεδο πρέπει να ευρίσκεται εντός των επιπέδων απόδοσης, όπου η ανάλυση της σχέσης κόστους-οφέλους για ολόκληρο τον εκτιμώμενο οικονομικό κύκλο ζωής είναι θετική και συγκρίνεται με τις ισχύουσες ελάχιστες απαιτήσεις ενεργειακής απόδοσης. </a:t>
            </a:r>
            <a:endParaRPr lang="el-GR" b="1" dirty="0" smtClean="0">
              <a:latin typeface="Arial Narrow"/>
              <a:ea typeface="Times New Roman"/>
              <a:cs typeface="Arial"/>
            </a:endParaRPr>
          </a:p>
          <a:p>
            <a:pPr algn="just">
              <a:spcAft>
                <a:spcPts val="0"/>
              </a:spcAft>
            </a:pPr>
            <a:endParaRPr lang="el-GR" dirty="0">
              <a:latin typeface="Arial Narrow"/>
              <a:ea typeface="Times New Roman"/>
              <a:cs typeface="Arial"/>
            </a:endParaRPr>
          </a:p>
          <a:p>
            <a:pPr algn="just">
              <a:spcAft>
                <a:spcPts val="0"/>
              </a:spcAft>
            </a:pPr>
            <a:r>
              <a:rPr lang="el-GR" dirty="0" smtClean="0">
                <a:latin typeface="Arial Narrow"/>
                <a:ea typeface="Times New Roman"/>
                <a:cs typeface="Arial"/>
              </a:rPr>
              <a:t>Για </a:t>
            </a:r>
            <a:r>
              <a:rPr lang="el-GR" dirty="0">
                <a:latin typeface="Arial Narrow"/>
                <a:ea typeface="Times New Roman"/>
                <a:cs typeface="Arial"/>
              </a:rPr>
              <a:t>τον τελικό υπολογισμό του βέλτιστου από πλευράς κόστους επιπέδου συνεκτιμώνται το κόστος και το όφελος που έχουν για το κοινωνικό σύνολο οι επενδύσεις σε ενεργειακή απόδοση.</a:t>
            </a:r>
            <a:endParaRPr lang="el-GR" dirty="0">
              <a:effectLst/>
              <a:latin typeface="Times New Roman"/>
              <a:ea typeface="Times New Roman"/>
            </a:endParaRPr>
          </a:p>
        </p:txBody>
      </p:sp>
      <p:pic>
        <p:nvPicPr>
          <p:cNvPr id="4" name="Εικόνα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36640" y="476672"/>
            <a:ext cx="1156629" cy="787492"/>
          </a:xfrm>
          <a:prstGeom prst="rect">
            <a:avLst/>
          </a:prstGeom>
        </p:spPr>
      </p:pic>
    </p:spTree>
    <p:extLst>
      <p:ext uri="{BB962C8B-B14F-4D97-AF65-F5344CB8AC3E}">
        <p14:creationId xmlns:p14="http://schemas.microsoft.com/office/powerpoint/2010/main" val="510768021"/>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2"/>
          </p:nvPr>
        </p:nvSpPr>
        <p:spPr/>
        <p:txBody>
          <a:bodyPr/>
          <a:lstStyle/>
          <a:p>
            <a:pPr>
              <a:defRPr/>
            </a:pPr>
            <a:fld id="{5FF52409-A5E7-4EE0-82F5-3858F3EF54D4}" type="slidenum">
              <a:rPr lang="el-GR" smtClean="0">
                <a:solidFill>
                  <a:srgbClr val="000000"/>
                </a:solidFill>
              </a:rPr>
              <a:pPr>
                <a:defRPr/>
              </a:pPr>
              <a:t>69</a:t>
            </a:fld>
            <a:endParaRPr lang="el-GR">
              <a:solidFill>
                <a:srgbClr val="000000"/>
              </a:solidFill>
            </a:endParaRPr>
          </a:p>
        </p:txBody>
      </p:sp>
      <p:pic>
        <p:nvPicPr>
          <p:cNvPr id="5" name="Εικόνα 4"/>
          <p:cNvPicPr>
            <a:picLocks noChangeAspect="1"/>
          </p:cNvPicPr>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0" y="658622"/>
            <a:ext cx="9144000" cy="5540756"/>
          </a:xfrm>
          <a:prstGeom prst="rect">
            <a:avLst/>
          </a:prstGeom>
          <a:ln>
            <a:noFill/>
          </a:ln>
          <a:effectLst>
            <a:softEdge rad="112500"/>
          </a:effectLst>
        </p:spPr>
      </p:pic>
    </p:spTree>
    <p:extLst>
      <p:ext uri="{BB962C8B-B14F-4D97-AF65-F5344CB8AC3E}">
        <p14:creationId xmlns:p14="http://schemas.microsoft.com/office/powerpoint/2010/main" val="166276002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ADC59BF7-7D5A-4E8E-8631-77DB224BBD4B}" type="slidenum">
              <a:rPr lang="el-GR" smtClean="0">
                <a:solidFill>
                  <a:srgbClr val="000000"/>
                </a:solidFill>
              </a:rPr>
              <a:pPr>
                <a:defRPr/>
              </a:pPr>
              <a:t>7</a:t>
            </a:fld>
            <a:endParaRPr lang="el-GR">
              <a:solidFill>
                <a:srgbClr val="000000"/>
              </a:solidFill>
            </a:endParaRPr>
          </a:p>
        </p:txBody>
      </p:sp>
      <p:graphicFrame>
        <p:nvGraphicFramePr>
          <p:cNvPr id="5" name="Διάγραμμα 4"/>
          <p:cNvGraphicFramePr/>
          <p:nvPr>
            <p:extLst>
              <p:ext uri="{D42A27DB-BD31-4B8C-83A1-F6EECF244321}">
                <p14:modId xmlns:p14="http://schemas.microsoft.com/office/powerpoint/2010/main" val="2871552153"/>
              </p:ext>
            </p:extLst>
          </p:nvPr>
        </p:nvGraphicFramePr>
        <p:xfrm>
          <a:off x="971600" y="134076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Εικόνα 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01131" y="4636035"/>
            <a:ext cx="4039472" cy="1656184"/>
          </a:xfrm>
          <a:prstGeom prst="rect">
            <a:avLst/>
          </a:prstGeom>
          <a:ln>
            <a:noFill/>
          </a:ln>
          <a:effectLst>
            <a:softEdge rad="112500"/>
          </a:effectLst>
        </p:spPr>
      </p:pic>
      <p:pic>
        <p:nvPicPr>
          <p:cNvPr id="7" name="Εικόνα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03648" y="1241460"/>
            <a:ext cx="3143320" cy="1135029"/>
          </a:xfrm>
          <a:prstGeom prst="rect">
            <a:avLst/>
          </a:prstGeom>
        </p:spPr>
      </p:pic>
      <p:pic>
        <p:nvPicPr>
          <p:cNvPr id="3" name="Εικόνα 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164288" y="2204864"/>
            <a:ext cx="1623926" cy="2503179"/>
          </a:xfrm>
          <a:prstGeom prst="rect">
            <a:avLst/>
          </a:prstGeom>
        </p:spPr>
      </p:pic>
      <p:pic>
        <p:nvPicPr>
          <p:cNvPr id="4" name="Εικόνα 3"/>
          <p:cNvPicPr>
            <a:picLocks noChangeAspect="1"/>
          </p:cNvPicPr>
          <p:nvPr/>
        </p:nvPicPr>
        <p:blipFill>
          <a:blip r:embed="rId10" cstate="email">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a:ext>
            </a:extLst>
          </a:blip>
          <a:stretch>
            <a:fillRect/>
          </a:stretch>
        </p:blipFill>
        <p:spPr>
          <a:xfrm>
            <a:off x="4932040" y="4708043"/>
            <a:ext cx="2685044" cy="1584176"/>
          </a:xfrm>
          <a:prstGeom prst="rect">
            <a:avLst/>
          </a:prstGeom>
          <a:ln>
            <a:noFill/>
          </a:ln>
          <a:effectLst>
            <a:softEdge rad="112500"/>
          </a:effectLst>
        </p:spPr>
      </p:pic>
    </p:spTree>
    <p:extLst>
      <p:ext uri="{BB962C8B-B14F-4D97-AF65-F5344CB8AC3E}">
        <p14:creationId xmlns:p14="http://schemas.microsoft.com/office/powerpoint/2010/main" val="3822818867"/>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ADC59BF7-7D5A-4E8E-8631-77DB224BBD4B}" type="slidenum">
              <a:rPr lang="el-GR" smtClean="0">
                <a:solidFill>
                  <a:srgbClr val="000000"/>
                </a:solidFill>
              </a:rPr>
              <a:pPr>
                <a:defRPr/>
              </a:pPr>
              <a:t>70</a:t>
            </a:fld>
            <a:endParaRPr lang="el-GR">
              <a:solidFill>
                <a:srgbClr val="000000"/>
              </a:solidFill>
            </a:endParaRPr>
          </a:p>
        </p:txBody>
      </p:sp>
      <p:sp>
        <p:nvSpPr>
          <p:cNvPr id="3" name="Ορθογώνιο 2"/>
          <p:cNvSpPr/>
          <p:nvPr/>
        </p:nvSpPr>
        <p:spPr>
          <a:xfrm>
            <a:off x="3995936" y="908720"/>
            <a:ext cx="4572000" cy="5355312"/>
          </a:xfrm>
          <a:prstGeom prst="rect">
            <a:avLst/>
          </a:prstGeom>
        </p:spPr>
        <p:txBody>
          <a:bodyPr>
            <a:spAutoFit/>
          </a:bodyPr>
          <a:lstStyle/>
          <a:p>
            <a:pPr algn="just"/>
            <a:r>
              <a:rPr lang="el-GR" b="1" u="sng" dirty="0">
                <a:latin typeface="Arial Narrow"/>
                <a:ea typeface="Times New Roman"/>
              </a:rPr>
              <a:t>ΜΕΘΟΔΟΛΟΓΙΑ</a:t>
            </a:r>
            <a:endParaRPr lang="el-GR" dirty="0">
              <a:latin typeface="Times New Roman"/>
              <a:ea typeface="Times New Roman"/>
            </a:endParaRPr>
          </a:p>
          <a:p>
            <a:pPr algn="just"/>
            <a:r>
              <a:rPr lang="el-GR" b="1" dirty="0" smtClean="0">
                <a:latin typeface="Arial Narrow"/>
                <a:ea typeface="Times New Roman"/>
              </a:rPr>
              <a:t>μηχανισμός </a:t>
            </a:r>
            <a:r>
              <a:rPr lang="el-GR" b="1" dirty="0">
                <a:latin typeface="Arial Narrow"/>
                <a:ea typeface="Times New Roman"/>
              </a:rPr>
              <a:t>συγκριτικής </a:t>
            </a:r>
            <a:r>
              <a:rPr lang="el-GR" b="1" dirty="0" smtClean="0">
                <a:latin typeface="Arial Narrow"/>
                <a:ea typeface="Times New Roman"/>
              </a:rPr>
              <a:t>αξιολόγησης</a:t>
            </a:r>
          </a:p>
          <a:p>
            <a:pPr algn="just"/>
            <a:endParaRPr lang="el-GR" b="1" dirty="0">
              <a:latin typeface="Arial Narrow"/>
              <a:ea typeface="Times New Roman"/>
            </a:endParaRPr>
          </a:p>
          <a:p>
            <a:pPr algn="just"/>
            <a:r>
              <a:rPr lang="el-GR" dirty="0" smtClean="0">
                <a:latin typeface="Arial Narrow"/>
                <a:ea typeface="Times New Roman"/>
              </a:rPr>
              <a:t>Το </a:t>
            </a:r>
            <a:r>
              <a:rPr lang="el-GR" dirty="0">
                <a:latin typeface="Arial Narrow"/>
                <a:ea typeface="Times New Roman"/>
              </a:rPr>
              <a:t>μεθοδολογικό </a:t>
            </a:r>
            <a:r>
              <a:rPr lang="el-GR" dirty="0" smtClean="0">
                <a:latin typeface="Arial Narrow"/>
                <a:ea typeface="Times New Roman"/>
              </a:rPr>
              <a:t>πλαίσιο </a:t>
            </a:r>
            <a:r>
              <a:rPr lang="el-GR" dirty="0">
                <a:latin typeface="Arial Narrow"/>
                <a:ea typeface="Times New Roman"/>
              </a:rPr>
              <a:t>επιτρέπει τη </a:t>
            </a:r>
            <a:r>
              <a:rPr lang="el-GR" dirty="0" smtClean="0">
                <a:latin typeface="Arial Narrow"/>
                <a:ea typeface="Times New Roman"/>
              </a:rPr>
              <a:t>σύγκριση:</a:t>
            </a:r>
          </a:p>
          <a:p>
            <a:pPr marL="285750" indent="-285750" algn="just">
              <a:buFont typeface="Arial" panose="020B0604020202020204" pitchFamily="34" charset="0"/>
              <a:buChar char="•"/>
            </a:pPr>
            <a:r>
              <a:rPr lang="el-GR" dirty="0" smtClean="0">
                <a:latin typeface="Arial Narrow"/>
                <a:ea typeface="Times New Roman"/>
              </a:rPr>
              <a:t>μέτρων </a:t>
            </a:r>
            <a:r>
              <a:rPr lang="el-GR" dirty="0">
                <a:latin typeface="Arial Narrow"/>
                <a:ea typeface="Times New Roman"/>
              </a:rPr>
              <a:t>ενεργειακής απόδοσης, </a:t>
            </a:r>
            <a:endParaRPr lang="el-GR" dirty="0" smtClean="0">
              <a:latin typeface="Arial Narrow"/>
              <a:ea typeface="Times New Roman"/>
            </a:endParaRPr>
          </a:p>
          <a:p>
            <a:pPr marL="285750" indent="-285750" algn="just">
              <a:buFont typeface="Arial" panose="020B0604020202020204" pitchFamily="34" charset="0"/>
              <a:buChar char="•"/>
            </a:pPr>
            <a:r>
              <a:rPr lang="el-GR" dirty="0" smtClean="0">
                <a:latin typeface="Arial Narrow"/>
                <a:ea typeface="Times New Roman"/>
              </a:rPr>
              <a:t>μέτρων </a:t>
            </a:r>
            <a:r>
              <a:rPr lang="el-GR" dirty="0">
                <a:latin typeface="Arial Narrow"/>
                <a:ea typeface="Times New Roman"/>
              </a:rPr>
              <a:t>που ενσωματώνουν ανανεώσιμες πηγές ενέργειας και </a:t>
            </a:r>
            <a:endParaRPr lang="el-GR" dirty="0" smtClean="0">
              <a:latin typeface="Arial Narrow"/>
              <a:ea typeface="Times New Roman"/>
            </a:endParaRPr>
          </a:p>
          <a:p>
            <a:pPr marL="285750" indent="-285750" algn="just">
              <a:buFont typeface="Arial" panose="020B0604020202020204" pitchFamily="34" charset="0"/>
              <a:buChar char="•"/>
            </a:pPr>
            <a:r>
              <a:rPr lang="el-GR" dirty="0" smtClean="0">
                <a:latin typeface="Arial Narrow"/>
                <a:ea typeface="Times New Roman"/>
              </a:rPr>
              <a:t>διάφορους </a:t>
            </a:r>
            <a:r>
              <a:rPr lang="el-GR" dirty="0">
                <a:latin typeface="Arial Narrow"/>
                <a:ea typeface="Times New Roman"/>
              </a:rPr>
              <a:t>συνδυασμούς αυτών των μέτρων (σε δέσμες και παραλλαγές), </a:t>
            </a:r>
            <a:endParaRPr lang="el-GR" dirty="0" smtClean="0">
              <a:latin typeface="Arial Narrow"/>
              <a:ea typeface="Times New Roman"/>
            </a:endParaRPr>
          </a:p>
          <a:p>
            <a:pPr algn="just"/>
            <a:endParaRPr lang="el-GR" dirty="0" smtClean="0">
              <a:latin typeface="Arial Narrow"/>
              <a:ea typeface="Times New Roman"/>
            </a:endParaRPr>
          </a:p>
          <a:p>
            <a:pPr algn="just"/>
            <a:r>
              <a:rPr lang="el-GR" dirty="0" smtClean="0">
                <a:latin typeface="Arial Narrow"/>
                <a:ea typeface="Times New Roman"/>
              </a:rPr>
              <a:t>με </a:t>
            </a:r>
            <a:r>
              <a:rPr lang="el-GR" dirty="0">
                <a:latin typeface="Arial Narrow"/>
                <a:ea typeface="Times New Roman"/>
              </a:rPr>
              <a:t>βάση την </a:t>
            </a:r>
            <a:r>
              <a:rPr lang="el-GR" b="1" dirty="0">
                <a:latin typeface="Arial Narrow"/>
                <a:ea typeface="Times New Roman"/>
              </a:rPr>
              <a:t>απόδοση πρωτογενούς ενέργειας</a:t>
            </a:r>
            <a:r>
              <a:rPr lang="el-GR" dirty="0">
                <a:latin typeface="Arial Narrow"/>
                <a:ea typeface="Times New Roman"/>
              </a:rPr>
              <a:t> (σε </a:t>
            </a:r>
            <a:r>
              <a:rPr lang="el-GR" dirty="0" err="1">
                <a:latin typeface="Arial Narrow"/>
                <a:ea typeface="Times New Roman"/>
              </a:rPr>
              <a:t>kWh</a:t>
            </a:r>
            <a:r>
              <a:rPr lang="el-GR" dirty="0">
                <a:latin typeface="Arial Narrow"/>
                <a:ea typeface="Times New Roman"/>
              </a:rPr>
              <a:t>/m²) </a:t>
            </a:r>
            <a:r>
              <a:rPr lang="el-GR" b="1" dirty="0">
                <a:latin typeface="Arial Narrow"/>
                <a:ea typeface="Times New Roman"/>
              </a:rPr>
              <a:t>και το</a:t>
            </a:r>
            <a:r>
              <a:rPr lang="el-GR" dirty="0">
                <a:latin typeface="Arial Narrow"/>
                <a:ea typeface="Times New Roman"/>
              </a:rPr>
              <a:t> </a:t>
            </a:r>
            <a:r>
              <a:rPr lang="el-GR" b="1" dirty="0">
                <a:latin typeface="Arial Narrow"/>
                <a:ea typeface="Times New Roman"/>
              </a:rPr>
              <a:t>κόστος </a:t>
            </a:r>
            <a:r>
              <a:rPr lang="el-GR" dirty="0">
                <a:latin typeface="Arial Narrow"/>
                <a:ea typeface="Times New Roman"/>
              </a:rPr>
              <a:t>(δηλ. το άθροισμα των δαπανών για επενδύσεις σε μέτρα για την ενέργεια, το κόστος συντήρησης και λειτουργίας, το ενεργειακό κόστος, το κέρδος από την παραγόμενη ενέργεια, κ.λπ.), </a:t>
            </a:r>
            <a:endParaRPr lang="el-GR" dirty="0" smtClean="0">
              <a:latin typeface="Arial Narrow"/>
              <a:ea typeface="Times New Roman"/>
            </a:endParaRPr>
          </a:p>
          <a:p>
            <a:pPr algn="just"/>
            <a:r>
              <a:rPr lang="el-GR" dirty="0" smtClean="0">
                <a:latin typeface="Arial Narrow"/>
                <a:ea typeface="Times New Roman"/>
              </a:rPr>
              <a:t>λαμβανομένης </a:t>
            </a:r>
            <a:r>
              <a:rPr lang="el-GR" dirty="0">
                <a:latin typeface="Arial Narrow"/>
                <a:ea typeface="Times New Roman"/>
              </a:rPr>
              <a:t>υπόψη της εκτιμώμενης διάρκειας ζωής των κτιρίων (π.χ. 30 έτη για τα κτίρια οικιστικής χρήσης).</a:t>
            </a:r>
            <a:endParaRPr lang="el-GR" dirty="0">
              <a:effectLst/>
              <a:latin typeface="Times New Roman"/>
              <a:ea typeface="Times New Roman"/>
            </a:endParaRPr>
          </a:p>
        </p:txBody>
      </p:sp>
      <p:pic>
        <p:nvPicPr>
          <p:cNvPr id="4" name="Εικόνα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24129" y="164812"/>
            <a:ext cx="2016224" cy="1001851"/>
          </a:xfrm>
          <a:prstGeom prst="rect">
            <a:avLst/>
          </a:prstGeom>
        </p:spPr>
      </p:pic>
      <p:pic>
        <p:nvPicPr>
          <p:cNvPr id="6" name="Εικόνα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48100" y="908720"/>
            <a:ext cx="819150" cy="638175"/>
          </a:xfrm>
          <a:prstGeom prst="rect">
            <a:avLst/>
          </a:prstGeom>
        </p:spPr>
      </p:pic>
      <p:pic>
        <p:nvPicPr>
          <p:cNvPr id="9" name="Εικόνα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5449" y="1916832"/>
            <a:ext cx="3621801" cy="2896333"/>
          </a:xfrm>
          <a:prstGeom prst="rect">
            <a:avLst/>
          </a:prstGeom>
        </p:spPr>
      </p:pic>
    </p:spTree>
    <p:extLst>
      <p:ext uri="{BB962C8B-B14F-4D97-AF65-F5344CB8AC3E}">
        <p14:creationId xmlns:p14="http://schemas.microsoft.com/office/powerpoint/2010/main" val="2472184508"/>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z="3600" b="1" dirty="0">
                <a:solidFill>
                  <a:srgbClr val="C00000"/>
                </a:solidFill>
                <a:effectLst>
                  <a:outerShdw blurRad="38100" dist="38100" dir="2700000" algn="tl">
                    <a:srgbClr val="000000">
                      <a:alpha val="43137"/>
                    </a:srgbClr>
                  </a:outerShdw>
                </a:effectLst>
                <a:latin typeface="Arial Narrow"/>
                <a:ea typeface="Times New Roman"/>
              </a:rPr>
              <a:t>Μηχανισμός συγκριτικής αξιολόγησης</a:t>
            </a:r>
            <a:r>
              <a:rPr lang="el-GR" sz="3600" dirty="0">
                <a:solidFill>
                  <a:srgbClr val="C00000"/>
                </a:solidFill>
                <a:effectLst>
                  <a:outerShdw blurRad="38100" dist="38100" dir="2700000" algn="tl">
                    <a:srgbClr val="000000">
                      <a:alpha val="43137"/>
                    </a:srgbClr>
                  </a:outerShdw>
                </a:effectLst>
                <a:latin typeface="Arial Narrow"/>
                <a:ea typeface="Times New Roman"/>
              </a:rPr>
              <a:t> </a:t>
            </a:r>
            <a:endParaRPr lang="el-GR" dirty="0">
              <a:solidFill>
                <a:srgbClr val="C00000"/>
              </a:solidFill>
              <a:effectLst>
                <a:outerShdw blurRad="38100" dist="38100" dir="2700000" algn="tl">
                  <a:srgbClr val="000000">
                    <a:alpha val="43137"/>
                  </a:srgbClr>
                </a:outerShdw>
              </a:effectLst>
            </a:endParaRPr>
          </a:p>
        </p:txBody>
      </p:sp>
      <p:sp>
        <p:nvSpPr>
          <p:cNvPr id="3" name="Θέση αριθμού διαφάνειας 2"/>
          <p:cNvSpPr>
            <a:spLocks noGrp="1"/>
          </p:cNvSpPr>
          <p:nvPr>
            <p:ph type="sldNum" sz="quarter" idx="12"/>
          </p:nvPr>
        </p:nvSpPr>
        <p:spPr/>
        <p:txBody>
          <a:bodyPr/>
          <a:lstStyle/>
          <a:p>
            <a:pPr>
              <a:defRPr/>
            </a:pPr>
            <a:fld id="{EEACE0A4-B9B0-48BE-B66D-656DE0B22988}" type="slidenum">
              <a:rPr lang="el-GR" smtClean="0">
                <a:solidFill>
                  <a:srgbClr val="000000"/>
                </a:solidFill>
              </a:rPr>
              <a:pPr>
                <a:defRPr/>
              </a:pPr>
              <a:t>71</a:t>
            </a:fld>
            <a:endParaRPr lang="el-GR">
              <a:solidFill>
                <a:srgbClr val="000000"/>
              </a:solidFill>
            </a:endParaRPr>
          </a:p>
        </p:txBody>
      </p:sp>
      <p:sp>
        <p:nvSpPr>
          <p:cNvPr id="4" name="Ορθογώνιο 3"/>
          <p:cNvSpPr/>
          <p:nvPr/>
        </p:nvSpPr>
        <p:spPr>
          <a:xfrm>
            <a:off x="683568" y="1628800"/>
            <a:ext cx="7848872" cy="3970318"/>
          </a:xfrm>
          <a:prstGeom prst="rect">
            <a:avLst/>
          </a:prstGeom>
        </p:spPr>
        <p:txBody>
          <a:bodyPr wrap="square">
            <a:spAutoFit/>
          </a:bodyPr>
          <a:lstStyle/>
          <a:p>
            <a:pPr algn="just"/>
            <a:r>
              <a:rPr lang="el-GR" u="sng" dirty="0" smtClean="0">
                <a:solidFill>
                  <a:srgbClr val="000000"/>
                </a:solidFill>
                <a:latin typeface="Arial Narrow"/>
                <a:ea typeface="Times New Roman"/>
              </a:rPr>
              <a:t>Υπολογισμός βέλτιστων, </a:t>
            </a:r>
            <a:r>
              <a:rPr lang="el-GR" u="sng" dirty="0">
                <a:solidFill>
                  <a:srgbClr val="000000"/>
                </a:solidFill>
                <a:latin typeface="Arial Narrow"/>
                <a:ea typeface="Times New Roman"/>
              </a:rPr>
              <a:t>από πλευράς </a:t>
            </a:r>
            <a:r>
              <a:rPr lang="el-GR" u="sng" dirty="0" smtClean="0">
                <a:solidFill>
                  <a:srgbClr val="000000"/>
                </a:solidFill>
                <a:latin typeface="Arial Narrow"/>
                <a:ea typeface="Times New Roman"/>
              </a:rPr>
              <a:t>κόστους, </a:t>
            </a:r>
            <a:r>
              <a:rPr lang="el-GR" u="sng" dirty="0">
                <a:solidFill>
                  <a:srgbClr val="000000"/>
                </a:solidFill>
                <a:latin typeface="Arial Narrow"/>
                <a:ea typeface="Times New Roman"/>
              </a:rPr>
              <a:t>επιπέδων όσον αφορά τις ελάχιστες απαιτήσεις ενεργειακής απόδοσης των νέων και παλαιών κτιρίων, τόσο οικιστικής χρήσης (μονοκατοικιών και διαμερισμάτων) όσο και μη οικιστικής χρήσης (γραφείων, σχολικών κτιρίων, νοσοκομείων κ.λπ.). </a:t>
            </a:r>
            <a:endParaRPr lang="el-GR" dirty="0">
              <a:solidFill>
                <a:srgbClr val="000000"/>
              </a:solidFill>
              <a:latin typeface="Times New Roman"/>
              <a:ea typeface="Times New Roman"/>
            </a:endParaRPr>
          </a:p>
          <a:p>
            <a:pPr algn="just"/>
            <a:r>
              <a:rPr lang="el-GR" dirty="0">
                <a:solidFill>
                  <a:srgbClr val="000000"/>
                </a:solidFill>
                <a:latin typeface="Arial Narrow"/>
                <a:ea typeface="Times New Roman"/>
              </a:rPr>
              <a:t>Ο μηχανισμός συγκριτικής αξιολόγησης έχει θεσπισθεί με μεθοδολογικό πλαίσιο που επιτρέπει τη σύγκριση των μέτρων ενεργειακής απόδοσης, των μέτρων που ενσωματώνουν ανανεώσιμες πηγές ενέργειας και διάφορους συνδυασμούς αυτών των μέτρων (σε δέσμες και παραλλαγές), με </a:t>
            </a:r>
            <a:r>
              <a:rPr lang="el-GR" dirty="0" smtClean="0">
                <a:solidFill>
                  <a:srgbClr val="000000"/>
                </a:solidFill>
                <a:latin typeface="Arial Narrow"/>
                <a:ea typeface="Times New Roman"/>
              </a:rPr>
              <a:t>βάση:</a:t>
            </a:r>
          </a:p>
          <a:p>
            <a:pPr algn="just"/>
            <a:r>
              <a:rPr lang="el-GR" dirty="0" smtClean="0">
                <a:solidFill>
                  <a:srgbClr val="000000"/>
                </a:solidFill>
                <a:latin typeface="Arial Narrow"/>
                <a:ea typeface="Times New Roman"/>
              </a:rPr>
              <a:t>την </a:t>
            </a:r>
            <a:r>
              <a:rPr lang="el-GR" b="1" dirty="0">
                <a:solidFill>
                  <a:srgbClr val="000000"/>
                </a:solidFill>
                <a:latin typeface="Arial Narrow"/>
                <a:ea typeface="Times New Roman"/>
              </a:rPr>
              <a:t>απόδοση πρωτογενούς ενέργειας</a:t>
            </a:r>
            <a:r>
              <a:rPr lang="el-GR" dirty="0">
                <a:solidFill>
                  <a:srgbClr val="000000"/>
                </a:solidFill>
                <a:latin typeface="Arial Narrow"/>
                <a:ea typeface="Times New Roman"/>
              </a:rPr>
              <a:t> (σε </a:t>
            </a:r>
            <a:r>
              <a:rPr lang="el-GR" dirty="0" err="1">
                <a:solidFill>
                  <a:srgbClr val="000000"/>
                </a:solidFill>
                <a:latin typeface="Arial Narrow"/>
                <a:ea typeface="Times New Roman"/>
              </a:rPr>
              <a:t>kWh</a:t>
            </a:r>
            <a:r>
              <a:rPr lang="el-GR" dirty="0">
                <a:solidFill>
                  <a:srgbClr val="000000"/>
                </a:solidFill>
                <a:latin typeface="Arial Narrow"/>
                <a:ea typeface="Times New Roman"/>
              </a:rPr>
              <a:t>/m²) </a:t>
            </a:r>
            <a:r>
              <a:rPr lang="el-GR" b="1" dirty="0">
                <a:solidFill>
                  <a:srgbClr val="000000"/>
                </a:solidFill>
                <a:latin typeface="Arial Narrow"/>
                <a:ea typeface="Times New Roman"/>
              </a:rPr>
              <a:t>και </a:t>
            </a:r>
            <a:endParaRPr lang="el-GR" b="1" dirty="0" smtClean="0">
              <a:solidFill>
                <a:srgbClr val="000000"/>
              </a:solidFill>
              <a:latin typeface="Arial Narrow"/>
              <a:ea typeface="Times New Roman"/>
            </a:endParaRPr>
          </a:p>
          <a:p>
            <a:pPr algn="just"/>
            <a:r>
              <a:rPr lang="el-GR" b="1" dirty="0" smtClean="0">
                <a:solidFill>
                  <a:srgbClr val="000000"/>
                </a:solidFill>
                <a:latin typeface="Arial Narrow"/>
                <a:ea typeface="Times New Roman"/>
              </a:rPr>
              <a:t>το</a:t>
            </a:r>
            <a:r>
              <a:rPr lang="el-GR" dirty="0" smtClean="0">
                <a:solidFill>
                  <a:srgbClr val="000000"/>
                </a:solidFill>
                <a:latin typeface="Arial Narrow"/>
                <a:ea typeface="Times New Roman"/>
              </a:rPr>
              <a:t> </a:t>
            </a:r>
            <a:r>
              <a:rPr lang="el-GR" b="1" dirty="0">
                <a:solidFill>
                  <a:srgbClr val="000000"/>
                </a:solidFill>
                <a:latin typeface="Arial Narrow"/>
                <a:ea typeface="Times New Roman"/>
              </a:rPr>
              <a:t>κόστος </a:t>
            </a:r>
            <a:r>
              <a:rPr lang="el-GR" dirty="0">
                <a:solidFill>
                  <a:srgbClr val="000000"/>
                </a:solidFill>
                <a:latin typeface="Arial Narrow"/>
                <a:ea typeface="Times New Roman"/>
              </a:rPr>
              <a:t>(δηλ. το άθροισμα των δαπανών για επενδύσεις σε μέτρα για την ενέργεια, το κόστος συντήρησης και λειτουργίας, το ενεργειακό κόστος, το κέρδος από την παραγόμενη ενέργεια, κ.λπ.), </a:t>
            </a:r>
            <a:endParaRPr lang="el-GR" dirty="0" smtClean="0">
              <a:solidFill>
                <a:srgbClr val="000000"/>
              </a:solidFill>
              <a:latin typeface="Arial Narrow"/>
              <a:ea typeface="Times New Roman"/>
            </a:endParaRPr>
          </a:p>
          <a:p>
            <a:pPr algn="just"/>
            <a:r>
              <a:rPr lang="el-GR" dirty="0" smtClean="0">
                <a:solidFill>
                  <a:srgbClr val="000000"/>
                </a:solidFill>
                <a:latin typeface="Arial Narrow"/>
                <a:ea typeface="Times New Roman"/>
              </a:rPr>
              <a:t>λαμβανομένης </a:t>
            </a:r>
            <a:r>
              <a:rPr lang="el-GR" dirty="0">
                <a:solidFill>
                  <a:srgbClr val="000000"/>
                </a:solidFill>
                <a:latin typeface="Arial Narrow"/>
                <a:ea typeface="Times New Roman"/>
              </a:rPr>
              <a:t>υπόψη της εκτιμώμενης διάρκειας ζωής των κτιρίων (π.χ. 30 έτη για τα κτίρια οικιστικής χρήσης).</a:t>
            </a:r>
            <a:endParaRPr lang="el-GR" dirty="0">
              <a:solidFill>
                <a:srgbClr val="000000"/>
              </a:solidFill>
              <a:latin typeface="Times New Roman"/>
              <a:ea typeface="Times New Roman"/>
            </a:endParaRPr>
          </a:p>
        </p:txBody>
      </p:sp>
    </p:spTree>
    <p:extLst>
      <p:ext uri="{BB962C8B-B14F-4D97-AF65-F5344CB8AC3E}">
        <p14:creationId xmlns:p14="http://schemas.microsoft.com/office/powerpoint/2010/main" val="2412184527"/>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2"/>
          <p:cNvSpPr>
            <a:spLocks noGrp="1"/>
          </p:cNvSpPr>
          <p:nvPr>
            <p:ph type="sldNum" sz="quarter" idx="12"/>
          </p:nvPr>
        </p:nvSpPr>
        <p:spPr/>
        <p:txBody>
          <a:bodyPr/>
          <a:lstStyle/>
          <a:p>
            <a:pPr>
              <a:defRPr/>
            </a:pPr>
            <a:fld id="{EEACE0A4-B9B0-48BE-B66D-656DE0B22988}" type="slidenum">
              <a:rPr lang="el-GR" smtClean="0">
                <a:solidFill>
                  <a:srgbClr val="000000"/>
                </a:solidFill>
              </a:rPr>
              <a:pPr>
                <a:defRPr/>
              </a:pPr>
              <a:t>72</a:t>
            </a:fld>
            <a:endParaRPr lang="el-GR">
              <a:solidFill>
                <a:srgbClr val="000000"/>
              </a:solidFill>
            </a:endParaRPr>
          </a:p>
        </p:txBody>
      </p:sp>
      <p:sp>
        <p:nvSpPr>
          <p:cNvPr id="4" name="Ορθογώνιο 3"/>
          <p:cNvSpPr/>
          <p:nvPr/>
        </p:nvSpPr>
        <p:spPr>
          <a:xfrm>
            <a:off x="1176669" y="836712"/>
            <a:ext cx="6552728" cy="5293757"/>
          </a:xfrm>
          <a:prstGeom prst="rect">
            <a:avLst/>
          </a:prstGeom>
        </p:spPr>
        <p:txBody>
          <a:bodyPr wrap="square">
            <a:spAutoFit/>
          </a:bodyPr>
          <a:lstStyle/>
          <a:p>
            <a:pPr algn="just"/>
            <a:r>
              <a:rPr lang="el-GR" dirty="0" smtClean="0">
                <a:solidFill>
                  <a:srgbClr val="000000"/>
                </a:solidFill>
                <a:latin typeface="Arial Narrow"/>
                <a:ea typeface="Times New Roman"/>
              </a:rPr>
              <a:t>Το </a:t>
            </a:r>
            <a:r>
              <a:rPr lang="el-GR" b="1" dirty="0" smtClean="0">
                <a:solidFill>
                  <a:srgbClr val="000000"/>
                </a:solidFill>
                <a:latin typeface="Arial Narrow"/>
                <a:ea typeface="Times New Roman"/>
              </a:rPr>
              <a:t>συνολικό κόστος </a:t>
            </a:r>
            <a:r>
              <a:rPr lang="el-GR" b="1" dirty="0">
                <a:solidFill>
                  <a:srgbClr val="000000"/>
                </a:solidFill>
                <a:latin typeface="Arial Narrow"/>
                <a:ea typeface="Times New Roman"/>
              </a:rPr>
              <a:t>ζωής</a:t>
            </a:r>
            <a:r>
              <a:rPr lang="el-GR" dirty="0">
                <a:solidFill>
                  <a:srgbClr val="000000"/>
                </a:solidFill>
                <a:latin typeface="Arial Narrow"/>
                <a:ea typeface="Times New Roman"/>
              </a:rPr>
              <a:t> </a:t>
            </a:r>
            <a:r>
              <a:rPr lang="el-GR" b="1" dirty="0">
                <a:solidFill>
                  <a:srgbClr val="000000"/>
                </a:solidFill>
                <a:latin typeface="Arial Narrow"/>
                <a:ea typeface="Times New Roman"/>
              </a:rPr>
              <a:t>του κτιρίου</a:t>
            </a:r>
            <a:r>
              <a:rPr lang="el-GR" dirty="0">
                <a:solidFill>
                  <a:srgbClr val="000000"/>
                </a:solidFill>
                <a:latin typeface="Arial Narrow"/>
                <a:ea typeface="Times New Roman"/>
              </a:rPr>
              <a:t> ως παράγοντας καθορισμού των μελλοντικών απαιτήσεων ενεργειακής απόδοσης. </a:t>
            </a:r>
            <a:endParaRPr lang="el-GR" dirty="0" smtClean="0">
              <a:solidFill>
                <a:srgbClr val="000000"/>
              </a:solidFill>
              <a:latin typeface="Arial Narrow"/>
              <a:ea typeface="Times New Roman"/>
            </a:endParaRPr>
          </a:p>
          <a:p>
            <a:pPr algn="just"/>
            <a:endParaRPr lang="el-GR" dirty="0">
              <a:solidFill>
                <a:srgbClr val="000000"/>
              </a:solidFill>
              <a:latin typeface="Times New Roman"/>
              <a:ea typeface="Times New Roman"/>
            </a:endParaRPr>
          </a:p>
          <a:p>
            <a:pPr algn="just"/>
            <a:r>
              <a:rPr lang="el-GR" sz="1600" dirty="0" smtClean="0">
                <a:solidFill>
                  <a:srgbClr val="000000"/>
                </a:solidFill>
                <a:latin typeface="Arial Narrow"/>
                <a:ea typeface="Times New Roman"/>
              </a:rPr>
              <a:t>Η </a:t>
            </a:r>
            <a:r>
              <a:rPr lang="el-GR" sz="1600" b="1" i="1" dirty="0">
                <a:solidFill>
                  <a:srgbClr val="C00000"/>
                </a:solidFill>
                <a:latin typeface="Arial Narrow"/>
                <a:ea typeface="Times New Roman"/>
              </a:rPr>
              <a:t>εκτίμηση των απαιτήσεων </a:t>
            </a:r>
            <a:r>
              <a:rPr lang="el-GR" sz="1600" dirty="0">
                <a:solidFill>
                  <a:srgbClr val="000000"/>
                </a:solidFill>
                <a:latin typeface="Arial Narrow"/>
                <a:ea typeface="Times New Roman"/>
              </a:rPr>
              <a:t>θα γίνεται με περισσότερη συνέπεια, λαμβάνοντας υπ’ όψιν </a:t>
            </a:r>
            <a:r>
              <a:rPr lang="el-GR" sz="1600" i="1" dirty="0">
                <a:solidFill>
                  <a:srgbClr val="000000"/>
                </a:solidFill>
                <a:latin typeface="Arial Narrow"/>
                <a:ea typeface="Times New Roman"/>
              </a:rPr>
              <a:t>όχι μόνο το αρχικό κόστος επένδυσης, αλλά και τα υπόλοιπα κόστη που προκύπτουν κατά τη διάρκεια ζωής του κτιρίου (λειτουργικό, συντήρησης, απόρριψης και όφελος εξοικονόμησης ενέργειας</a:t>
            </a:r>
            <a:r>
              <a:rPr lang="el-GR" sz="1600" i="1" dirty="0" smtClean="0">
                <a:solidFill>
                  <a:srgbClr val="000000"/>
                </a:solidFill>
                <a:latin typeface="Arial Narrow"/>
                <a:ea typeface="Times New Roman"/>
              </a:rPr>
              <a:t>).</a:t>
            </a:r>
          </a:p>
          <a:p>
            <a:pPr algn="just"/>
            <a:endParaRPr lang="el-GR" i="1" dirty="0" smtClean="0">
              <a:solidFill>
                <a:srgbClr val="000000"/>
              </a:solidFill>
              <a:latin typeface="Arial Narrow"/>
              <a:ea typeface="Times New Roman"/>
            </a:endParaRPr>
          </a:p>
          <a:p>
            <a:pPr algn="just"/>
            <a:r>
              <a:rPr lang="el-GR" b="1" i="1" dirty="0">
                <a:solidFill>
                  <a:srgbClr val="C00000"/>
                </a:solidFill>
                <a:latin typeface="Arial Narrow"/>
                <a:ea typeface="Times New Roman"/>
              </a:rPr>
              <a:t>Α</a:t>
            </a:r>
            <a:r>
              <a:rPr lang="el-GR" b="1" i="1" dirty="0" smtClean="0">
                <a:solidFill>
                  <a:srgbClr val="C00000"/>
                </a:solidFill>
                <a:latin typeface="Arial Narrow"/>
                <a:ea typeface="Times New Roman"/>
              </a:rPr>
              <a:t>νάλυση </a:t>
            </a:r>
            <a:r>
              <a:rPr lang="el-GR" b="1" i="1" dirty="0">
                <a:solidFill>
                  <a:srgbClr val="C00000"/>
                </a:solidFill>
                <a:latin typeface="Arial Narrow"/>
                <a:ea typeface="Times New Roman"/>
              </a:rPr>
              <a:t>σχέσης κόστους-οφέλους </a:t>
            </a:r>
            <a:r>
              <a:rPr lang="el-GR" dirty="0">
                <a:solidFill>
                  <a:srgbClr val="000000"/>
                </a:solidFill>
                <a:latin typeface="Arial Narrow"/>
                <a:ea typeface="Times New Roman"/>
              </a:rPr>
              <a:t>για ολόκληρο τον εκτιμώμενο οικονομικό κύκλο </a:t>
            </a:r>
            <a:r>
              <a:rPr lang="el-GR" dirty="0" smtClean="0">
                <a:solidFill>
                  <a:srgbClr val="000000"/>
                </a:solidFill>
                <a:latin typeface="Arial Narrow"/>
                <a:ea typeface="Times New Roman"/>
              </a:rPr>
              <a:t>ζωής θετική σε σύγκριση με </a:t>
            </a:r>
            <a:r>
              <a:rPr lang="el-GR" dirty="0">
                <a:solidFill>
                  <a:srgbClr val="000000"/>
                </a:solidFill>
                <a:latin typeface="Arial Narrow"/>
                <a:ea typeface="Times New Roman"/>
              </a:rPr>
              <a:t>τις ισχύουσες ελάχιστες απαιτήσεις ενεργειακής απόδοσης</a:t>
            </a:r>
            <a:r>
              <a:rPr lang="el-GR" dirty="0" smtClean="0">
                <a:solidFill>
                  <a:srgbClr val="000000"/>
                </a:solidFill>
                <a:latin typeface="Arial Narrow"/>
                <a:ea typeface="Times New Roman"/>
              </a:rPr>
              <a:t>.</a:t>
            </a:r>
          </a:p>
          <a:p>
            <a:pPr algn="just"/>
            <a:endParaRPr lang="el-GR" dirty="0">
              <a:solidFill>
                <a:srgbClr val="000000"/>
              </a:solidFill>
              <a:latin typeface="Arial Narrow"/>
              <a:ea typeface="Times New Roman"/>
            </a:endParaRPr>
          </a:p>
          <a:p>
            <a:pPr algn="just"/>
            <a:r>
              <a:rPr lang="el-GR" b="1" i="1" dirty="0">
                <a:solidFill>
                  <a:srgbClr val="C00000"/>
                </a:solidFill>
                <a:latin typeface="Arial Narrow"/>
                <a:ea typeface="Times New Roman"/>
              </a:rPr>
              <a:t>Κατευθυντήριες Γραμμές </a:t>
            </a:r>
            <a:r>
              <a:rPr lang="el-GR" sz="1600" i="1" dirty="0" smtClean="0">
                <a:solidFill>
                  <a:srgbClr val="000000"/>
                </a:solidFill>
                <a:latin typeface="Arial Narrow"/>
                <a:ea typeface="Times New Roman"/>
              </a:rPr>
              <a:t>συνοδεύουν </a:t>
            </a:r>
            <a:r>
              <a:rPr lang="el-GR" sz="1600" i="1" dirty="0">
                <a:solidFill>
                  <a:srgbClr val="000000"/>
                </a:solidFill>
                <a:latin typeface="Arial Narrow"/>
                <a:ea typeface="Times New Roman"/>
              </a:rPr>
              <a:t>τον κατ’ εξουσιοδότηση κανονισμό (ΕΕ) αριθ. 244/2012 της Επιτροπής, της 16ης Ιανουαρίου 2012, προς συμπλήρωση της οδηγίας </a:t>
            </a:r>
            <a:r>
              <a:rPr lang="el-GR" sz="1600" i="1" dirty="0" smtClean="0">
                <a:solidFill>
                  <a:srgbClr val="000000"/>
                </a:solidFill>
                <a:latin typeface="Arial Narrow"/>
                <a:ea typeface="Times New Roman"/>
              </a:rPr>
              <a:t>2010/31/ΕΕ</a:t>
            </a:r>
          </a:p>
          <a:p>
            <a:pPr algn="just"/>
            <a:endParaRPr lang="el-GR" sz="1600" i="1" dirty="0">
              <a:solidFill>
                <a:srgbClr val="000000"/>
              </a:solidFill>
              <a:latin typeface="Arial Narrow"/>
              <a:ea typeface="Times New Roman"/>
            </a:endParaRPr>
          </a:p>
          <a:p>
            <a:pPr algn="just"/>
            <a:r>
              <a:rPr lang="el-GR" sz="1600" i="1" dirty="0">
                <a:solidFill>
                  <a:srgbClr val="000000"/>
                </a:solidFill>
                <a:latin typeface="Arial Narrow"/>
                <a:ea typeface="Times New Roman"/>
              </a:rPr>
              <a:t>Ο </a:t>
            </a:r>
            <a:r>
              <a:rPr lang="el-GR" sz="1600" i="1" dirty="0" smtClean="0">
                <a:solidFill>
                  <a:srgbClr val="000000"/>
                </a:solidFill>
                <a:latin typeface="Arial Narrow"/>
                <a:ea typeface="Times New Roman"/>
              </a:rPr>
              <a:t>προσδιορισμός </a:t>
            </a:r>
            <a:r>
              <a:rPr lang="el-GR" sz="1600" i="1" dirty="0">
                <a:solidFill>
                  <a:srgbClr val="000000"/>
                </a:solidFill>
                <a:latin typeface="Arial Narrow"/>
                <a:ea typeface="Times New Roman"/>
              </a:rPr>
              <a:t>των βέλτιστων από πλευράς κόστους επιπέδων </a:t>
            </a:r>
            <a:r>
              <a:rPr lang="el-GR" sz="1600" i="1" dirty="0" smtClean="0">
                <a:solidFill>
                  <a:srgbClr val="000000"/>
                </a:solidFill>
                <a:latin typeface="Arial Narrow"/>
                <a:ea typeface="Times New Roman"/>
              </a:rPr>
              <a:t>υλοποιείται </a:t>
            </a:r>
            <a:r>
              <a:rPr lang="el-GR" sz="1600" i="1" dirty="0">
                <a:solidFill>
                  <a:srgbClr val="000000"/>
                </a:solidFill>
                <a:latin typeface="Arial Narrow"/>
                <a:ea typeface="Times New Roman"/>
              </a:rPr>
              <a:t>από </a:t>
            </a:r>
            <a:r>
              <a:rPr lang="el-GR" b="1" i="1" dirty="0">
                <a:solidFill>
                  <a:srgbClr val="C00000"/>
                </a:solidFill>
                <a:latin typeface="Arial Narrow"/>
                <a:ea typeface="Times New Roman"/>
              </a:rPr>
              <a:t>Εθνική </a:t>
            </a:r>
            <a:r>
              <a:rPr lang="el-GR" b="1" i="1" dirty="0" smtClean="0">
                <a:solidFill>
                  <a:srgbClr val="C00000"/>
                </a:solidFill>
                <a:latin typeface="Arial Narrow"/>
                <a:ea typeface="Times New Roman"/>
              </a:rPr>
              <a:t>Επιτροπή </a:t>
            </a:r>
            <a:r>
              <a:rPr lang="el-GR" b="1" i="1" dirty="0">
                <a:solidFill>
                  <a:srgbClr val="C00000"/>
                </a:solidFill>
                <a:latin typeface="Arial Narrow"/>
                <a:ea typeface="Times New Roman"/>
              </a:rPr>
              <a:t>Συντονισμού</a:t>
            </a:r>
            <a:r>
              <a:rPr lang="el-GR" sz="1600" i="1" dirty="0">
                <a:solidFill>
                  <a:srgbClr val="000000"/>
                </a:solidFill>
                <a:latin typeface="Arial Narrow"/>
                <a:ea typeface="Times New Roman"/>
              </a:rPr>
              <a:t>, που συστάθηκε και συγκροτήθηκε με την απόφαση 170914/109/22.01.2016 του </a:t>
            </a:r>
            <a:r>
              <a:rPr lang="el-GR" sz="1600" i="1" dirty="0" smtClean="0">
                <a:solidFill>
                  <a:srgbClr val="000000"/>
                </a:solidFill>
                <a:latin typeface="Arial Narrow"/>
                <a:ea typeface="Times New Roman"/>
              </a:rPr>
              <a:t>Γ. </a:t>
            </a:r>
            <a:r>
              <a:rPr lang="el-GR" sz="1600" i="1" dirty="0">
                <a:solidFill>
                  <a:srgbClr val="000000"/>
                </a:solidFill>
                <a:latin typeface="Arial Narrow"/>
                <a:ea typeface="Times New Roman"/>
              </a:rPr>
              <a:t>Γραμματέα Ενέργειας και Ορυκτών Πρώτων Υλών του </a:t>
            </a:r>
            <a:r>
              <a:rPr lang="el-GR" sz="1600" i="1" dirty="0" smtClean="0">
                <a:solidFill>
                  <a:srgbClr val="000000"/>
                </a:solidFill>
                <a:latin typeface="Arial Narrow"/>
                <a:ea typeface="Times New Roman"/>
              </a:rPr>
              <a:t>ΥΠΕΝ</a:t>
            </a:r>
            <a:endParaRPr lang="el-GR" sz="1600" i="1" dirty="0">
              <a:solidFill>
                <a:srgbClr val="000000"/>
              </a:solidFill>
              <a:latin typeface="Arial Narrow"/>
              <a:ea typeface="Times New Roman"/>
            </a:endParaRPr>
          </a:p>
        </p:txBody>
      </p:sp>
    </p:spTree>
    <p:extLst>
      <p:ext uri="{BB962C8B-B14F-4D97-AF65-F5344CB8AC3E}">
        <p14:creationId xmlns:p14="http://schemas.microsoft.com/office/powerpoint/2010/main" val="2239392394"/>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9512" y="1484784"/>
            <a:ext cx="8902504" cy="2592288"/>
          </a:xfrm>
          <a:prstGeom prst="rect">
            <a:avLst/>
          </a:prstGeom>
          <a:ln>
            <a:noFill/>
          </a:ln>
          <a:effectLst>
            <a:softEdge rad="112500"/>
          </a:effectLst>
        </p:spPr>
      </p:pic>
      <p:sp>
        <p:nvSpPr>
          <p:cNvPr id="2" name="Τίτλος 1"/>
          <p:cNvSpPr>
            <a:spLocks noGrp="1"/>
          </p:cNvSpPr>
          <p:nvPr>
            <p:ph type="title"/>
          </p:nvPr>
        </p:nvSpPr>
        <p:spPr>
          <a:xfrm>
            <a:off x="395536" y="980728"/>
            <a:ext cx="8280920" cy="9144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lnSpc>
                <a:spcPct val="150000"/>
              </a:lnSpc>
              <a:spcBef>
                <a:spcPts val="0"/>
              </a:spcBef>
              <a:spcAft>
                <a:spcPts val="600"/>
              </a:spcAft>
            </a:pPr>
            <a:r>
              <a:rPr lang="el-GR"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a:ea typeface="Calibri"/>
                <a:cs typeface="Arial"/>
              </a:rPr>
              <a:t>Κτίριο σχεδόν μηδενικής ενεργειακής κατανάλωσης </a:t>
            </a:r>
            <a:br>
              <a:rPr lang="el-GR"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a:ea typeface="Calibri"/>
                <a:cs typeface="Arial"/>
              </a:rPr>
            </a:br>
            <a:r>
              <a:rPr lang="el-GR"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a:ea typeface="Calibri"/>
                <a:cs typeface="Arial"/>
              </a:rPr>
              <a:t>και όχι μόνο </a:t>
            </a:r>
            <a:br>
              <a:rPr lang="el-GR"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a:ea typeface="Calibri"/>
                <a:cs typeface="Arial"/>
              </a:rPr>
            </a:br>
            <a:r>
              <a:rPr lang="el-GR" sz="1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l-GR" sz="1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el-GR" sz="1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6" name="Εικόνα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04922" y="4581128"/>
            <a:ext cx="2944001" cy="1959099"/>
          </a:xfrm>
          <a:prstGeom prst="rect">
            <a:avLst/>
          </a:prstGeom>
          <a:ln>
            <a:noFill/>
          </a:ln>
          <a:effectLst>
            <a:softEdge rad="112500"/>
          </a:effectLst>
        </p:spPr>
      </p:pic>
    </p:spTree>
    <p:extLst>
      <p:ext uri="{BB962C8B-B14F-4D97-AF65-F5344CB8AC3E}">
        <p14:creationId xmlns:p14="http://schemas.microsoft.com/office/powerpoint/2010/main" val="3044892882"/>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4"/>
          <p:cNvSpPr>
            <a:spLocks noGrp="1"/>
          </p:cNvSpPr>
          <p:nvPr>
            <p:ph type="sldNum" sz="quarter" idx="12"/>
          </p:nvPr>
        </p:nvSpPr>
        <p:spPr/>
        <p:txBody>
          <a:bodyPr/>
          <a:lstStyle/>
          <a:p>
            <a:pPr>
              <a:defRPr/>
            </a:pPr>
            <a:fld id="{9E0C664D-6C61-4F10-9348-C028F344196F}" type="slidenum">
              <a:rPr lang="el-GR" smtClean="0">
                <a:solidFill>
                  <a:srgbClr val="000000"/>
                </a:solidFill>
              </a:rPr>
              <a:pPr>
                <a:defRPr/>
              </a:pPr>
              <a:t>74</a:t>
            </a:fld>
            <a:endParaRPr lang="el-GR">
              <a:solidFill>
                <a:srgbClr val="000000"/>
              </a:solidFill>
            </a:endParaRPr>
          </a:p>
        </p:txBody>
      </p:sp>
      <p:sp>
        <p:nvSpPr>
          <p:cNvPr id="6" name="Ορθογώνιο 5"/>
          <p:cNvSpPr/>
          <p:nvPr/>
        </p:nvSpPr>
        <p:spPr>
          <a:xfrm>
            <a:off x="691428" y="548680"/>
            <a:ext cx="4572000" cy="5878532"/>
          </a:xfrm>
          <a:prstGeom prst="rect">
            <a:avLst/>
          </a:prstGeom>
        </p:spPr>
        <p:txBody>
          <a:bodyPr>
            <a:spAutoFit/>
          </a:bodyPr>
          <a:lstStyle/>
          <a:p>
            <a:pPr eaLnBrk="0" fontAlgn="base" hangingPunct="0">
              <a:spcBef>
                <a:spcPct val="0"/>
              </a:spcBef>
              <a:spcAft>
                <a:spcPct val="0"/>
              </a:spcAft>
            </a:pPr>
            <a:r>
              <a:rPr lang="el-GR" sz="2000" b="1" dirty="0">
                <a:solidFill>
                  <a:srgbClr val="C00000"/>
                </a:solidFill>
                <a:effectLst>
                  <a:outerShdw blurRad="38100" dist="38100" dir="2700000" algn="tl">
                    <a:srgbClr val="000000">
                      <a:alpha val="43137"/>
                    </a:srgbClr>
                  </a:outerShdw>
                </a:effectLst>
                <a:latin typeface="Arial Narrow"/>
                <a:ea typeface="Calibri"/>
                <a:cs typeface="Arial"/>
              </a:rPr>
              <a:t>Κτίρια Σχεδόν Μηδενικής Ενεργειακής Κατανάλωσης</a:t>
            </a:r>
          </a:p>
          <a:p>
            <a:pPr eaLnBrk="0" fontAlgn="base" hangingPunct="0">
              <a:spcBef>
                <a:spcPct val="0"/>
              </a:spcBef>
              <a:spcAft>
                <a:spcPct val="0"/>
              </a:spcAft>
            </a:pPr>
            <a:endParaRPr lang="el-GR" sz="2000" b="1" dirty="0">
              <a:solidFill>
                <a:srgbClr val="C00000"/>
              </a:solidFill>
              <a:effectLst>
                <a:outerShdw blurRad="38100" dist="38100" dir="2700000" algn="tl">
                  <a:srgbClr val="000000">
                    <a:alpha val="43137"/>
                  </a:srgbClr>
                </a:outerShdw>
              </a:effectLst>
              <a:latin typeface="Arial Narrow"/>
              <a:ea typeface="Calibri"/>
              <a:cs typeface="Arial"/>
            </a:endParaRPr>
          </a:p>
          <a:p>
            <a:r>
              <a:rPr lang="el-GR" sz="1400" b="1" dirty="0" smtClean="0">
                <a:solidFill>
                  <a:srgbClr val="000000"/>
                </a:solidFill>
                <a:latin typeface="Arial Narrow" panose="020B0606020202030204" pitchFamily="34" charset="0"/>
              </a:rPr>
              <a:t>Κτίρια</a:t>
            </a:r>
            <a:r>
              <a:rPr lang="el-GR" sz="1400" b="1" dirty="0">
                <a:solidFill>
                  <a:srgbClr val="000000"/>
                </a:solidFill>
                <a:latin typeface="Arial Narrow" panose="020B0606020202030204" pitchFamily="34" charset="0"/>
              </a:rPr>
              <a:t>, που ήταν γνωστά μέχρι τώρα με τον όρο Παθητικά Κτήρια (</a:t>
            </a:r>
            <a:r>
              <a:rPr lang="el-GR" sz="1400" b="1" dirty="0" err="1">
                <a:solidFill>
                  <a:srgbClr val="000000"/>
                </a:solidFill>
                <a:latin typeface="Arial Narrow" panose="020B0606020202030204" pitchFamily="34" charset="0"/>
              </a:rPr>
              <a:t>Passive</a:t>
            </a:r>
            <a:r>
              <a:rPr lang="el-GR" sz="1400" b="1" dirty="0">
                <a:solidFill>
                  <a:srgbClr val="000000"/>
                </a:solidFill>
                <a:latin typeface="Arial Narrow" panose="020B0606020202030204" pitchFamily="34" charset="0"/>
              </a:rPr>
              <a:t> </a:t>
            </a:r>
            <a:r>
              <a:rPr lang="el-GR" sz="1400" b="1" dirty="0" err="1">
                <a:solidFill>
                  <a:srgbClr val="000000"/>
                </a:solidFill>
                <a:latin typeface="Arial Narrow" panose="020B0606020202030204" pitchFamily="34" charset="0"/>
              </a:rPr>
              <a:t>House</a:t>
            </a:r>
            <a:r>
              <a:rPr lang="el-GR" sz="1400" b="1" dirty="0">
                <a:solidFill>
                  <a:srgbClr val="000000"/>
                </a:solidFill>
                <a:latin typeface="Arial Narrow" panose="020B0606020202030204" pitchFamily="34" charset="0"/>
              </a:rPr>
              <a:t>), σύμφωνα με την ισχύουσα ευρωπαϊκή νομοθεσία χαρακτηρίζονται πλέον ως </a:t>
            </a:r>
            <a:r>
              <a:rPr lang="el-GR" sz="1400" b="1" dirty="0" smtClean="0">
                <a:solidFill>
                  <a:srgbClr val="000000"/>
                </a:solidFill>
                <a:latin typeface="Arial Narrow" panose="020B0606020202030204" pitchFamily="34" charset="0"/>
              </a:rPr>
              <a:t>Κτίρια </a:t>
            </a:r>
            <a:r>
              <a:rPr lang="el-GR" sz="1400" b="1" dirty="0">
                <a:solidFill>
                  <a:srgbClr val="000000"/>
                </a:solidFill>
                <a:latin typeface="Arial Narrow" panose="020B0606020202030204" pitchFamily="34" charset="0"/>
              </a:rPr>
              <a:t>Σχεδόν Μηδενικής Ενεργειακής Κατανάλωσης (</a:t>
            </a:r>
            <a:r>
              <a:rPr lang="el-GR" sz="1400" b="1" dirty="0" err="1">
                <a:solidFill>
                  <a:srgbClr val="000000"/>
                </a:solidFill>
                <a:latin typeface="Arial Narrow" panose="020B0606020202030204" pitchFamily="34" charset="0"/>
              </a:rPr>
              <a:t>nearly</a:t>
            </a:r>
            <a:r>
              <a:rPr lang="el-GR" sz="1400" b="1" dirty="0">
                <a:solidFill>
                  <a:srgbClr val="000000"/>
                </a:solidFill>
                <a:latin typeface="Arial Narrow" panose="020B0606020202030204" pitchFamily="34" charset="0"/>
              </a:rPr>
              <a:t> </a:t>
            </a:r>
            <a:r>
              <a:rPr lang="el-GR" sz="1400" b="1" dirty="0" err="1">
                <a:solidFill>
                  <a:srgbClr val="000000"/>
                </a:solidFill>
                <a:latin typeface="Arial Narrow" panose="020B0606020202030204" pitchFamily="34" charset="0"/>
              </a:rPr>
              <a:t>zero</a:t>
            </a:r>
            <a:r>
              <a:rPr lang="el-GR" sz="1400" b="1" dirty="0">
                <a:solidFill>
                  <a:srgbClr val="000000"/>
                </a:solidFill>
                <a:latin typeface="Arial Narrow" panose="020B0606020202030204" pitchFamily="34" charset="0"/>
              </a:rPr>
              <a:t>-</a:t>
            </a:r>
            <a:r>
              <a:rPr lang="el-GR" sz="1400" b="1" dirty="0" err="1">
                <a:solidFill>
                  <a:srgbClr val="000000"/>
                </a:solidFill>
                <a:latin typeface="Arial Narrow" panose="020B0606020202030204" pitchFamily="34" charset="0"/>
              </a:rPr>
              <a:t>energy</a:t>
            </a:r>
            <a:r>
              <a:rPr lang="el-GR" sz="1400" b="1" dirty="0">
                <a:solidFill>
                  <a:srgbClr val="000000"/>
                </a:solidFill>
                <a:latin typeface="Arial Narrow" panose="020B0606020202030204" pitchFamily="34" charset="0"/>
              </a:rPr>
              <a:t> </a:t>
            </a:r>
            <a:r>
              <a:rPr lang="el-GR" sz="1400" b="1" dirty="0" err="1">
                <a:solidFill>
                  <a:srgbClr val="000000"/>
                </a:solidFill>
                <a:latin typeface="Arial Narrow" panose="020B0606020202030204" pitchFamily="34" charset="0"/>
              </a:rPr>
              <a:t>house</a:t>
            </a:r>
            <a:r>
              <a:rPr lang="el-GR" sz="1400" b="1" dirty="0">
                <a:solidFill>
                  <a:srgbClr val="000000"/>
                </a:solidFill>
                <a:latin typeface="Arial Narrow" panose="020B0606020202030204" pitchFamily="34" charset="0"/>
              </a:rPr>
              <a:t> - 0 EH).  </a:t>
            </a:r>
            <a:endParaRPr lang="el-GR" sz="1400" b="1" dirty="0" smtClean="0">
              <a:solidFill>
                <a:srgbClr val="000000"/>
              </a:solidFill>
              <a:latin typeface="Arial Narrow" panose="020B0606020202030204" pitchFamily="34" charset="0"/>
            </a:endParaRPr>
          </a:p>
          <a:p>
            <a:endParaRPr lang="el-GR" sz="1400" b="1" dirty="0">
              <a:solidFill>
                <a:srgbClr val="000000"/>
              </a:solidFill>
              <a:latin typeface="Arial Narrow" panose="020B0606020202030204" pitchFamily="34" charset="0"/>
            </a:endParaRPr>
          </a:p>
          <a:p>
            <a:r>
              <a:rPr lang="el-GR" sz="1600" b="1" dirty="0" smtClean="0">
                <a:solidFill>
                  <a:srgbClr val="FF0000"/>
                </a:solidFill>
                <a:effectLst>
                  <a:outerShdw blurRad="38100" dist="38100" dir="2700000" algn="tl">
                    <a:srgbClr val="000000">
                      <a:alpha val="43137"/>
                    </a:srgbClr>
                  </a:outerShdw>
                </a:effectLst>
                <a:latin typeface="Arial Narrow" panose="020B0606020202030204" pitchFamily="34" charset="0"/>
              </a:rPr>
              <a:t>Ένα Κτίριο </a:t>
            </a:r>
            <a:r>
              <a:rPr lang="el-GR" sz="1600" b="1" dirty="0">
                <a:solidFill>
                  <a:srgbClr val="FF0000"/>
                </a:solidFill>
                <a:effectLst>
                  <a:outerShdw blurRad="38100" dist="38100" dir="2700000" algn="tl">
                    <a:srgbClr val="000000">
                      <a:alpha val="43137"/>
                    </a:srgbClr>
                  </a:outerShdw>
                </a:effectLst>
                <a:latin typeface="Arial Narrow" panose="020B0606020202030204" pitchFamily="34" charset="0"/>
              </a:rPr>
              <a:t>Σχεδόν Μηδενικής Ενεργειακής Κατανάλωσης έχει μια βέλτιστη εξοικονόμηση ενέργειας, και δεν απαιτεί κάποιο συμβατικό σύστημα θέρμανσης. </a:t>
            </a:r>
            <a:endParaRPr lang="el-GR" sz="1600" b="1" dirty="0" smtClean="0">
              <a:solidFill>
                <a:srgbClr val="FF0000"/>
              </a:solidFill>
              <a:effectLst>
                <a:outerShdw blurRad="38100" dist="38100" dir="2700000" algn="tl">
                  <a:srgbClr val="000000">
                    <a:alpha val="43137"/>
                  </a:srgbClr>
                </a:outerShdw>
              </a:effectLst>
              <a:latin typeface="Arial Narrow" panose="020B0606020202030204" pitchFamily="34" charset="0"/>
            </a:endParaRPr>
          </a:p>
          <a:p>
            <a:endParaRPr lang="el-GR" sz="1400" b="1" dirty="0">
              <a:solidFill>
                <a:srgbClr val="000000"/>
              </a:solidFill>
              <a:latin typeface="Arial Narrow" panose="020B0606020202030204" pitchFamily="34" charset="0"/>
            </a:endParaRPr>
          </a:p>
          <a:p>
            <a:r>
              <a:rPr lang="el-GR" sz="1400" b="1" dirty="0" smtClean="0">
                <a:solidFill>
                  <a:srgbClr val="000000"/>
                </a:solidFill>
                <a:latin typeface="Arial Narrow" panose="020B0606020202030204" pitchFamily="34" charset="0"/>
              </a:rPr>
              <a:t>Κατά </a:t>
            </a:r>
            <a:r>
              <a:rPr lang="el-GR" sz="1400" b="1" dirty="0">
                <a:solidFill>
                  <a:srgbClr val="000000"/>
                </a:solidFill>
                <a:latin typeface="Arial Narrow" panose="020B0606020202030204" pitchFamily="34" charset="0"/>
              </a:rPr>
              <a:t>το σχεδιασμό </a:t>
            </a:r>
            <a:r>
              <a:rPr lang="el-GR" sz="1400" b="1" dirty="0" smtClean="0">
                <a:solidFill>
                  <a:srgbClr val="000000"/>
                </a:solidFill>
                <a:latin typeface="Arial Narrow" panose="020B0606020202030204" pitchFamily="34" charset="0"/>
              </a:rPr>
              <a:t>, όπου </a:t>
            </a:r>
            <a:r>
              <a:rPr lang="el-GR" sz="1400" b="1" dirty="0">
                <a:solidFill>
                  <a:srgbClr val="000000"/>
                </a:solidFill>
                <a:latin typeface="Arial Narrow" panose="020B0606020202030204" pitchFamily="34" charset="0"/>
              </a:rPr>
              <a:t>η χρήση ενέργειας περιορίζεται στις 15 ΚWh/m</a:t>
            </a:r>
            <a:r>
              <a:rPr lang="el-GR" sz="1400" b="1" baseline="30000" dirty="0">
                <a:solidFill>
                  <a:srgbClr val="000000"/>
                </a:solidFill>
                <a:latin typeface="Arial Narrow" panose="020B0606020202030204" pitchFamily="34" charset="0"/>
              </a:rPr>
              <a:t>2</a:t>
            </a:r>
            <a:r>
              <a:rPr lang="el-GR" sz="1400" b="1" dirty="0">
                <a:solidFill>
                  <a:srgbClr val="000000"/>
                </a:solidFill>
                <a:latin typeface="Arial Narrow" panose="020B0606020202030204" pitchFamily="34" charset="0"/>
              </a:rPr>
              <a:t>έτος, θα πρέπει να εφαρμόζονται με ακρίβεια οι τεχνικές οδηγίες κατασκευής του </a:t>
            </a:r>
            <a:r>
              <a:rPr lang="el-GR" sz="1400" b="1" dirty="0" smtClean="0">
                <a:solidFill>
                  <a:srgbClr val="000000"/>
                </a:solidFill>
                <a:latin typeface="Arial Narrow" panose="020B0606020202030204" pitchFamily="34" charset="0"/>
              </a:rPr>
              <a:t>κτιρίου</a:t>
            </a:r>
            <a:r>
              <a:rPr lang="el-GR" sz="1400" b="1" dirty="0">
                <a:solidFill>
                  <a:srgbClr val="000000"/>
                </a:solidFill>
                <a:latin typeface="Arial Narrow" panose="020B0606020202030204" pitchFamily="34" charset="0"/>
              </a:rPr>
              <a:t>, λαμβάνοντας </a:t>
            </a:r>
            <a:r>
              <a:rPr lang="el-GR" sz="1400" b="1" dirty="0" smtClean="0">
                <a:solidFill>
                  <a:srgbClr val="000000"/>
                </a:solidFill>
                <a:latin typeface="Arial Narrow" panose="020B0606020202030204" pitchFamily="34" charset="0"/>
              </a:rPr>
              <a:t>υπόψη</a:t>
            </a:r>
          </a:p>
          <a:p>
            <a:pPr marL="285750" indent="-285750">
              <a:buFont typeface="Wingdings" panose="05000000000000000000" pitchFamily="2" charset="2"/>
              <a:buChar char="§"/>
            </a:pPr>
            <a:r>
              <a:rPr lang="el-GR" sz="1400" b="1" dirty="0" smtClean="0">
                <a:solidFill>
                  <a:srgbClr val="000000"/>
                </a:solidFill>
                <a:latin typeface="Arial Narrow" panose="020B0606020202030204" pitchFamily="34" charset="0"/>
              </a:rPr>
              <a:t>τη </a:t>
            </a:r>
            <a:r>
              <a:rPr lang="el-GR" sz="1400" b="1" dirty="0">
                <a:solidFill>
                  <a:srgbClr val="000000"/>
                </a:solidFill>
                <a:latin typeface="Arial Narrow" panose="020B0606020202030204" pitchFamily="34" charset="0"/>
              </a:rPr>
              <a:t>θέση, </a:t>
            </a:r>
            <a:endParaRPr lang="el-GR" sz="1400" b="1" dirty="0" smtClean="0">
              <a:solidFill>
                <a:srgbClr val="000000"/>
              </a:solidFill>
              <a:latin typeface="Arial Narrow" panose="020B0606020202030204" pitchFamily="34" charset="0"/>
            </a:endParaRPr>
          </a:p>
          <a:p>
            <a:pPr marL="285750" indent="-285750">
              <a:buFont typeface="Wingdings" panose="05000000000000000000" pitchFamily="2" charset="2"/>
              <a:buChar char="§"/>
            </a:pPr>
            <a:r>
              <a:rPr lang="el-GR" sz="1400" b="1" dirty="0" smtClean="0">
                <a:solidFill>
                  <a:srgbClr val="000000"/>
                </a:solidFill>
                <a:latin typeface="Arial Narrow" panose="020B0606020202030204" pitchFamily="34" charset="0"/>
              </a:rPr>
              <a:t>το </a:t>
            </a:r>
            <a:r>
              <a:rPr lang="el-GR" sz="1400" b="1" dirty="0">
                <a:solidFill>
                  <a:srgbClr val="000000"/>
                </a:solidFill>
                <a:latin typeface="Arial Narrow" panose="020B0606020202030204" pitchFamily="34" charset="0"/>
              </a:rPr>
              <a:t>σχήμα, </a:t>
            </a:r>
            <a:endParaRPr lang="el-GR" sz="1400" b="1" dirty="0" smtClean="0">
              <a:solidFill>
                <a:srgbClr val="000000"/>
              </a:solidFill>
              <a:latin typeface="Arial Narrow" panose="020B0606020202030204" pitchFamily="34" charset="0"/>
            </a:endParaRPr>
          </a:p>
          <a:p>
            <a:pPr marL="285750" indent="-285750">
              <a:buFont typeface="Wingdings" panose="05000000000000000000" pitchFamily="2" charset="2"/>
              <a:buChar char="§"/>
            </a:pPr>
            <a:r>
              <a:rPr lang="el-GR" sz="1400" b="1" dirty="0" smtClean="0">
                <a:solidFill>
                  <a:srgbClr val="000000"/>
                </a:solidFill>
                <a:latin typeface="Arial Narrow" panose="020B0606020202030204" pitchFamily="34" charset="0"/>
              </a:rPr>
              <a:t>τον προσανατολισμό</a:t>
            </a:r>
          </a:p>
          <a:p>
            <a:pPr marL="285750" indent="-285750">
              <a:buFont typeface="Wingdings" panose="05000000000000000000" pitchFamily="2" charset="2"/>
              <a:buChar char="§"/>
            </a:pPr>
            <a:r>
              <a:rPr lang="el-GR" sz="1400" b="1" dirty="0" smtClean="0">
                <a:solidFill>
                  <a:srgbClr val="000000"/>
                </a:solidFill>
                <a:latin typeface="Arial Narrow" panose="020B0606020202030204" pitchFamily="34" charset="0"/>
              </a:rPr>
              <a:t>την </a:t>
            </a:r>
            <a:r>
              <a:rPr lang="el-GR" sz="1400" b="1" dirty="0">
                <a:solidFill>
                  <a:srgbClr val="000000"/>
                </a:solidFill>
                <a:latin typeface="Arial Narrow" panose="020B0606020202030204" pitchFamily="34" charset="0"/>
              </a:rPr>
              <a:t>σκίαση, </a:t>
            </a:r>
            <a:endParaRPr lang="el-GR" sz="1400" b="1" dirty="0" smtClean="0">
              <a:solidFill>
                <a:srgbClr val="000000"/>
              </a:solidFill>
              <a:latin typeface="Arial Narrow" panose="020B0606020202030204" pitchFamily="34" charset="0"/>
            </a:endParaRPr>
          </a:p>
          <a:p>
            <a:pPr marL="285750" indent="-285750">
              <a:buFont typeface="Wingdings" panose="05000000000000000000" pitchFamily="2" charset="2"/>
              <a:buChar char="§"/>
            </a:pPr>
            <a:r>
              <a:rPr lang="el-GR" sz="1400" b="1" dirty="0" smtClean="0">
                <a:solidFill>
                  <a:srgbClr val="000000"/>
                </a:solidFill>
                <a:latin typeface="Arial Narrow" panose="020B0606020202030204" pitchFamily="34" charset="0"/>
              </a:rPr>
              <a:t>την </a:t>
            </a:r>
            <a:r>
              <a:rPr lang="el-GR" sz="1400" b="1" dirty="0" err="1">
                <a:solidFill>
                  <a:srgbClr val="000000"/>
                </a:solidFill>
                <a:latin typeface="Arial Narrow" panose="020B0606020202030204" pitchFamily="34" charset="0"/>
              </a:rPr>
              <a:t>αεροστεγανότητα</a:t>
            </a:r>
            <a:r>
              <a:rPr lang="el-GR" sz="1400" b="1" dirty="0">
                <a:solidFill>
                  <a:srgbClr val="000000"/>
                </a:solidFill>
                <a:latin typeface="Arial Narrow" panose="020B0606020202030204" pitchFamily="34" charset="0"/>
              </a:rPr>
              <a:t>, </a:t>
            </a:r>
            <a:endParaRPr lang="el-GR" sz="1400" b="1" dirty="0" smtClean="0">
              <a:solidFill>
                <a:srgbClr val="000000"/>
              </a:solidFill>
              <a:latin typeface="Arial Narrow" panose="020B0606020202030204" pitchFamily="34" charset="0"/>
            </a:endParaRPr>
          </a:p>
          <a:p>
            <a:pPr marL="285750" indent="-285750">
              <a:buFont typeface="Wingdings" panose="05000000000000000000" pitchFamily="2" charset="2"/>
              <a:buChar char="§"/>
            </a:pPr>
            <a:r>
              <a:rPr lang="el-GR" sz="1400" b="1" dirty="0" smtClean="0">
                <a:solidFill>
                  <a:srgbClr val="000000"/>
                </a:solidFill>
                <a:latin typeface="Arial Narrow" panose="020B0606020202030204" pitchFamily="34" charset="0"/>
              </a:rPr>
              <a:t>την </a:t>
            </a:r>
            <a:r>
              <a:rPr lang="el-GR" sz="1400" b="1" dirty="0">
                <a:solidFill>
                  <a:srgbClr val="000000"/>
                </a:solidFill>
                <a:latin typeface="Arial Narrow" panose="020B0606020202030204" pitchFamily="34" charset="0"/>
              </a:rPr>
              <a:t>ανάκτηση του εξερχόμενου αέρα, </a:t>
            </a:r>
            <a:endParaRPr lang="el-GR" sz="1400" b="1" dirty="0" smtClean="0">
              <a:solidFill>
                <a:srgbClr val="000000"/>
              </a:solidFill>
              <a:latin typeface="Arial Narrow" panose="020B0606020202030204" pitchFamily="34" charset="0"/>
            </a:endParaRPr>
          </a:p>
          <a:p>
            <a:pPr marL="285750" indent="-285750">
              <a:buFont typeface="Wingdings" panose="05000000000000000000" pitchFamily="2" charset="2"/>
              <a:buChar char="§"/>
            </a:pPr>
            <a:r>
              <a:rPr lang="el-GR" sz="1400" b="1" dirty="0" smtClean="0">
                <a:solidFill>
                  <a:srgbClr val="000000"/>
                </a:solidFill>
                <a:latin typeface="Arial Narrow" panose="020B0606020202030204" pitchFamily="34" charset="0"/>
              </a:rPr>
              <a:t>κλπ</a:t>
            </a:r>
            <a:r>
              <a:rPr lang="el-GR" sz="1400" b="1" dirty="0">
                <a:solidFill>
                  <a:srgbClr val="000000"/>
                </a:solidFill>
                <a:latin typeface="Arial Narrow" panose="020B0606020202030204" pitchFamily="34" charset="0"/>
              </a:rPr>
              <a:t>. </a:t>
            </a:r>
            <a:endParaRPr lang="el-GR" b="1" dirty="0">
              <a:solidFill>
                <a:srgbClr val="000000"/>
              </a:solidFill>
              <a:latin typeface="Verdana"/>
            </a:endParaRPr>
          </a:p>
        </p:txBody>
      </p:sp>
      <p:sp>
        <p:nvSpPr>
          <p:cNvPr id="7" name="Ορθογώνιο 6"/>
          <p:cNvSpPr/>
          <p:nvPr/>
        </p:nvSpPr>
        <p:spPr>
          <a:xfrm>
            <a:off x="4427984" y="4653136"/>
            <a:ext cx="4572000" cy="1661993"/>
          </a:xfrm>
          <a:prstGeom prst="rect">
            <a:avLst/>
          </a:prstGeom>
        </p:spPr>
        <p:txBody>
          <a:bodyPr>
            <a:spAutoFit/>
          </a:bodyPr>
          <a:lstStyle/>
          <a:p>
            <a:pPr marL="285750" indent="-285750">
              <a:buFont typeface="Wingdings" panose="05000000000000000000" pitchFamily="2" charset="2"/>
              <a:buChar char="§"/>
            </a:pPr>
            <a:r>
              <a:rPr lang="el-GR" sz="1400" dirty="0">
                <a:solidFill>
                  <a:srgbClr val="000000"/>
                </a:solidFill>
                <a:latin typeface="Arial Narrow" panose="020B0606020202030204" pitchFamily="34" charset="0"/>
              </a:rPr>
              <a:t>Όλα τα κτήρια αυτού του είδους απαιτούν υψηλό πάχος θερμομόνωσης. </a:t>
            </a:r>
            <a:endParaRPr lang="el-GR" sz="1400" dirty="0" smtClean="0">
              <a:solidFill>
                <a:srgbClr val="000000"/>
              </a:solidFill>
              <a:latin typeface="Arial Narrow" panose="020B0606020202030204" pitchFamily="34" charset="0"/>
            </a:endParaRPr>
          </a:p>
          <a:p>
            <a:pPr marL="285750" indent="-285750">
              <a:buFont typeface="Wingdings" panose="05000000000000000000" pitchFamily="2" charset="2"/>
              <a:buChar char="§"/>
            </a:pPr>
            <a:endParaRPr lang="el-GR" sz="1400" dirty="0">
              <a:solidFill>
                <a:srgbClr val="000000"/>
              </a:solidFill>
              <a:latin typeface="Arial Narrow" panose="020B0606020202030204" pitchFamily="34" charset="0"/>
            </a:endParaRPr>
          </a:p>
          <a:p>
            <a:pPr marL="285750" indent="-285750">
              <a:buFont typeface="Wingdings" panose="05000000000000000000" pitchFamily="2" charset="2"/>
              <a:buChar char="§"/>
            </a:pPr>
            <a:r>
              <a:rPr lang="el-GR" sz="1400" dirty="0" smtClean="0">
                <a:solidFill>
                  <a:srgbClr val="000000"/>
                </a:solidFill>
                <a:latin typeface="Arial Narrow" panose="020B0606020202030204" pitchFamily="34" charset="0"/>
              </a:rPr>
              <a:t>Η </a:t>
            </a:r>
            <a:r>
              <a:rPr lang="el-GR" sz="1400" dirty="0">
                <a:solidFill>
                  <a:srgbClr val="000000"/>
                </a:solidFill>
                <a:latin typeface="Arial Narrow" panose="020B0606020202030204" pitchFamily="34" charset="0"/>
              </a:rPr>
              <a:t>θερμομόνωση πρέπει να τοποθετηθεί στο σύνολο του </a:t>
            </a:r>
            <a:r>
              <a:rPr lang="el-GR" sz="1400" dirty="0" smtClean="0">
                <a:solidFill>
                  <a:srgbClr val="000000"/>
                </a:solidFill>
                <a:latin typeface="Arial Narrow" panose="020B0606020202030204" pitchFamily="34" charset="0"/>
              </a:rPr>
              <a:t>κτιριακού </a:t>
            </a:r>
            <a:r>
              <a:rPr lang="el-GR" sz="1400" dirty="0">
                <a:solidFill>
                  <a:srgbClr val="000000"/>
                </a:solidFill>
                <a:latin typeface="Arial Narrow" panose="020B0606020202030204" pitchFamily="34" charset="0"/>
              </a:rPr>
              <a:t>περιβλήματος χωρίς ασυνέχειες και </a:t>
            </a:r>
            <a:r>
              <a:rPr lang="el-GR" sz="1400" dirty="0" err="1">
                <a:solidFill>
                  <a:srgbClr val="000000"/>
                </a:solidFill>
                <a:latin typeface="Arial Narrow" panose="020B0606020202030204" pitchFamily="34" charset="0"/>
              </a:rPr>
              <a:t>θερμογέφυρες</a:t>
            </a:r>
            <a:r>
              <a:rPr lang="el-GR" sz="1400" dirty="0">
                <a:solidFill>
                  <a:srgbClr val="000000"/>
                </a:solidFill>
                <a:latin typeface="Arial Narrow" panose="020B0606020202030204" pitchFamily="34" charset="0"/>
              </a:rPr>
              <a:t>, ακόμη και κάτω από τα θεμέλια του </a:t>
            </a:r>
            <a:r>
              <a:rPr lang="el-GR" sz="1400" dirty="0" smtClean="0">
                <a:solidFill>
                  <a:srgbClr val="000000"/>
                </a:solidFill>
                <a:latin typeface="Arial Narrow" panose="020B0606020202030204" pitchFamily="34" charset="0"/>
              </a:rPr>
              <a:t>κτιρίου </a:t>
            </a:r>
            <a:r>
              <a:rPr lang="el-GR" sz="1400" dirty="0">
                <a:solidFill>
                  <a:srgbClr val="000000"/>
                </a:solidFill>
                <a:latin typeface="Arial Narrow" panose="020B0606020202030204" pitchFamily="34" charset="0"/>
              </a:rPr>
              <a:t>με την κατασκευή μια πλάκας θεμελίωσης</a:t>
            </a:r>
            <a:r>
              <a:rPr lang="el-GR" dirty="0">
                <a:solidFill>
                  <a:srgbClr val="000000"/>
                </a:solidFill>
                <a:latin typeface="Verdana"/>
              </a:rPr>
              <a:t>.</a:t>
            </a:r>
          </a:p>
        </p:txBody>
      </p:sp>
      <p:pic>
        <p:nvPicPr>
          <p:cNvPr id="4" name="Εικόνα 3"/>
          <p:cNvPicPr>
            <a:picLocks noChangeAspect="1"/>
          </p:cNvPicPr>
          <p:nvPr/>
        </p:nvPicPr>
        <p:blipFill>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tretch>
            <a:fillRect/>
          </a:stretch>
        </p:blipFill>
        <p:spPr>
          <a:xfrm>
            <a:off x="5263427" y="692696"/>
            <a:ext cx="3352873" cy="3816424"/>
          </a:xfrm>
          <a:prstGeom prst="rect">
            <a:avLst/>
          </a:prstGeom>
          <a:ln>
            <a:noFill/>
          </a:ln>
          <a:effectLst>
            <a:softEdge rad="112500"/>
          </a:effectLst>
        </p:spPr>
      </p:pic>
    </p:spTree>
    <p:extLst>
      <p:ext uri="{BB962C8B-B14F-4D97-AF65-F5344CB8AC3E}">
        <p14:creationId xmlns:p14="http://schemas.microsoft.com/office/powerpoint/2010/main" val="1568005770"/>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ADC59BF7-7D5A-4E8E-8631-77DB224BBD4B}" type="slidenum">
              <a:rPr lang="el-GR" smtClean="0">
                <a:solidFill>
                  <a:srgbClr val="000000"/>
                </a:solidFill>
              </a:rPr>
              <a:pPr>
                <a:defRPr/>
              </a:pPr>
              <a:t>75</a:t>
            </a:fld>
            <a:endParaRPr lang="el-GR">
              <a:solidFill>
                <a:srgbClr val="000000"/>
              </a:solidFill>
            </a:endParaRPr>
          </a:p>
        </p:txBody>
      </p:sp>
      <p:sp>
        <p:nvSpPr>
          <p:cNvPr id="3" name="Ορθογώνιο 2"/>
          <p:cNvSpPr/>
          <p:nvPr/>
        </p:nvSpPr>
        <p:spPr>
          <a:xfrm>
            <a:off x="4112322" y="895696"/>
            <a:ext cx="4572000" cy="707886"/>
          </a:xfrm>
          <a:prstGeom prst="rect">
            <a:avLst/>
          </a:prstGeom>
        </p:spPr>
        <p:txBody>
          <a:bodyPr>
            <a:spAutoFit/>
          </a:bodyPr>
          <a:lstStyle/>
          <a:p>
            <a:r>
              <a:rPr lang="el-GR" sz="2000" b="1" kern="0"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Arial Narrow"/>
                <a:ea typeface="Calibri"/>
                <a:cs typeface="Arial"/>
              </a:rPr>
              <a:t>Κτίριο σχεδόν μηδενικής ενεργειακής κατανάλωσης </a:t>
            </a:r>
            <a:endParaRPr lang="el-GR" dirty="0">
              <a:solidFill>
                <a:srgbClr val="000000"/>
              </a:solidFill>
            </a:endParaRPr>
          </a:p>
        </p:txBody>
      </p:sp>
      <p:pic>
        <p:nvPicPr>
          <p:cNvPr id="6" name="Εικόνα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55976" y="1988840"/>
            <a:ext cx="4328346" cy="4383555"/>
          </a:xfrm>
          <a:prstGeom prst="rect">
            <a:avLst/>
          </a:prstGeom>
        </p:spPr>
      </p:pic>
      <p:pic>
        <p:nvPicPr>
          <p:cNvPr id="7" name="Εικόνα 6"/>
          <p:cNvPicPr>
            <a:picLocks noChangeAspect="1"/>
          </p:cNvPicPr>
          <p:nvPr/>
        </p:nvPicPr>
        <p:blipFill>
          <a:blip r:embed="rId3" cstate="emai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tretch>
            <a:fillRect/>
          </a:stretch>
        </p:blipFill>
        <p:spPr>
          <a:xfrm>
            <a:off x="395536" y="1101637"/>
            <a:ext cx="3364501" cy="5270758"/>
          </a:xfrm>
          <a:prstGeom prst="rect">
            <a:avLst/>
          </a:prstGeom>
          <a:ln>
            <a:noFill/>
          </a:ln>
          <a:effectLst>
            <a:softEdge rad="112500"/>
          </a:effectLst>
        </p:spPr>
      </p:pic>
    </p:spTree>
    <p:extLst>
      <p:ext uri="{BB962C8B-B14F-4D97-AF65-F5344CB8AC3E}">
        <p14:creationId xmlns:p14="http://schemas.microsoft.com/office/powerpoint/2010/main" val="2853104810"/>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ADC59BF7-7D5A-4E8E-8631-77DB224BBD4B}" type="slidenum">
              <a:rPr lang="el-GR" smtClean="0">
                <a:solidFill>
                  <a:srgbClr val="000000"/>
                </a:solidFill>
              </a:rPr>
              <a:pPr>
                <a:defRPr/>
              </a:pPr>
              <a:t>76</a:t>
            </a:fld>
            <a:endParaRPr lang="el-GR">
              <a:solidFill>
                <a:srgbClr val="000000"/>
              </a:solidFill>
            </a:endParaRPr>
          </a:p>
        </p:txBody>
      </p:sp>
      <p:pic>
        <p:nvPicPr>
          <p:cNvPr id="3" name="Εικόνα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3528" y="4005064"/>
            <a:ext cx="3340472" cy="2357239"/>
          </a:xfrm>
          <a:prstGeom prst="rect">
            <a:avLst/>
          </a:prstGeom>
        </p:spPr>
      </p:pic>
      <p:pic>
        <p:nvPicPr>
          <p:cNvPr id="8" name="Εικόνα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99792" y="1340768"/>
            <a:ext cx="6084168" cy="3005271"/>
          </a:xfrm>
          <a:prstGeom prst="rect">
            <a:avLst/>
          </a:prstGeom>
        </p:spPr>
      </p:pic>
    </p:spTree>
    <p:extLst>
      <p:ext uri="{BB962C8B-B14F-4D97-AF65-F5344CB8AC3E}">
        <p14:creationId xmlns:p14="http://schemas.microsoft.com/office/powerpoint/2010/main" val="3377810974"/>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p:cNvSpPr>
            <a:spLocks noGrp="1"/>
          </p:cNvSpPr>
          <p:nvPr>
            <p:ph type="body" idx="1"/>
          </p:nvPr>
        </p:nvSpPr>
        <p:spPr>
          <a:xfrm>
            <a:off x="512600" y="4869160"/>
            <a:ext cx="3921695" cy="1500187"/>
          </a:xfrm>
        </p:spPr>
        <p:txBody>
          <a:bodyPr/>
          <a:lstStyle/>
          <a:p>
            <a:r>
              <a:rPr lang="el-GR" b="1" dirty="0" err="1">
                <a:latin typeface="Arial Narrow" panose="020B0606020202030204" pitchFamily="34" charset="0"/>
              </a:rPr>
              <a:t>Ολοκληρωµένος</a:t>
            </a:r>
            <a:r>
              <a:rPr lang="el-GR" b="1" dirty="0">
                <a:latin typeface="Arial Narrow" panose="020B0606020202030204" pitchFamily="34" charset="0"/>
              </a:rPr>
              <a:t> </a:t>
            </a:r>
            <a:r>
              <a:rPr lang="el-GR" b="1" dirty="0" err="1">
                <a:latin typeface="Arial Narrow" panose="020B0606020202030204" pitchFamily="34" charset="0"/>
              </a:rPr>
              <a:t>σχεδιασµός</a:t>
            </a:r>
            <a:r>
              <a:rPr lang="el-GR" b="1" dirty="0">
                <a:latin typeface="Arial Narrow" panose="020B0606020202030204" pitchFamily="34" charset="0"/>
              </a:rPr>
              <a:t> </a:t>
            </a:r>
            <a:r>
              <a:rPr lang="el-GR" b="1" dirty="0" smtClean="0">
                <a:latin typeface="Arial Narrow" panose="020B0606020202030204" pitchFamily="34" charset="0"/>
              </a:rPr>
              <a:t>κτιρίου</a:t>
            </a:r>
          </a:p>
          <a:p>
            <a:r>
              <a:rPr lang="el-GR" b="1" dirty="0" err="1">
                <a:latin typeface="Arial Narrow" panose="020B0606020202030204" pitchFamily="34" charset="0"/>
              </a:rPr>
              <a:t>Θερµική</a:t>
            </a:r>
            <a:r>
              <a:rPr lang="el-GR" b="1" dirty="0">
                <a:latin typeface="Arial Narrow" panose="020B0606020202030204" pitchFamily="34" charset="0"/>
              </a:rPr>
              <a:t> </a:t>
            </a:r>
            <a:r>
              <a:rPr lang="el-GR" b="1" dirty="0" smtClean="0">
                <a:latin typeface="Arial Narrow" panose="020B0606020202030204" pitchFamily="34" charset="0"/>
              </a:rPr>
              <a:t>άνεση</a:t>
            </a:r>
          </a:p>
          <a:p>
            <a:r>
              <a:rPr lang="el-GR" b="1" dirty="0" err="1">
                <a:latin typeface="Arial Narrow" panose="020B0606020202030204" pitchFamily="34" charset="0"/>
              </a:rPr>
              <a:t>Βιοκλιµατικός</a:t>
            </a:r>
            <a:r>
              <a:rPr lang="el-GR" b="1" dirty="0">
                <a:latin typeface="Arial Narrow" panose="020B0606020202030204" pitchFamily="34" charset="0"/>
              </a:rPr>
              <a:t> </a:t>
            </a:r>
            <a:r>
              <a:rPr lang="el-GR" b="1" dirty="0" err="1">
                <a:latin typeface="Arial Narrow" panose="020B0606020202030204" pitchFamily="34" charset="0"/>
              </a:rPr>
              <a:t>σχεδιασµός</a:t>
            </a:r>
            <a:endParaRPr lang="el-GR" b="1" dirty="0">
              <a:latin typeface="Arial Narrow" panose="020B0606020202030204" pitchFamily="34" charset="0"/>
            </a:endParaRPr>
          </a:p>
        </p:txBody>
      </p:sp>
      <p:sp>
        <p:nvSpPr>
          <p:cNvPr id="4" name="Θέση αριθμού διαφάνειας 3"/>
          <p:cNvSpPr>
            <a:spLocks noGrp="1"/>
          </p:cNvSpPr>
          <p:nvPr>
            <p:ph type="sldNum" sz="quarter" idx="12"/>
          </p:nvPr>
        </p:nvSpPr>
        <p:spPr/>
        <p:txBody>
          <a:bodyPr/>
          <a:lstStyle/>
          <a:p>
            <a:pPr>
              <a:defRPr/>
            </a:pPr>
            <a:fld id="{5FF52409-A5E7-4EE0-82F5-3858F3EF54D4}" type="slidenum">
              <a:rPr lang="el-GR" smtClean="0">
                <a:solidFill>
                  <a:srgbClr val="000000"/>
                </a:solidFill>
              </a:rPr>
              <a:pPr>
                <a:defRPr/>
              </a:pPr>
              <a:t>77</a:t>
            </a:fld>
            <a:endParaRPr lang="el-GR">
              <a:solidFill>
                <a:srgbClr val="000000"/>
              </a:solidFill>
            </a:endParaRPr>
          </a:p>
        </p:txBody>
      </p:sp>
      <p:pic>
        <p:nvPicPr>
          <p:cNvPr id="6" name="Εικόνα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3528" y="3789040"/>
            <a:ext cx="1008953" cy="1479798"/>
          </a:xfrm>
          <a:prstGeom prst="rect">
            <a:avLst/>
          </a:prstGeom>
        </p:spPr>
      </p:pic>
      <p:pic>
        <p:nvPicPr>
          <p:cNvPr id="7" name="Εικόνα 6"/>
          <p:cNvPicPr>
            <a:picLocks noChangeAspect="1"/>
          </p:cNvPicPr>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tretch>
            <a:fillRect/>
          </a:stretch>
        </p:blipFill>
        <p:spPr>
          <a:xfrm>
            <a:off x="4644008" y="3429000"/>
            <a:ext cx="3878477" cy="2762477"/>
          </a:xfrm>
          <a:prstGeom prst="rect">
            <a:avLst/>
          </a:prstGeom>
          <a:ln>
            <a:noFill/>
          </a:ln>
          <a:effectLst>
            <a:softEdge rad="112500"/>
          </a:effectLst>
        </p:spPr>
      </p:pic>
      <p:pic>
        <p:nvPicPr>
          <p:cNvPr id="2" name="Εικόνα 1"/>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tretch>
            <a:fillRect/>
          </a:stretch>
        </p:blipFill>
        <p:spPr>
          <a:xfrm>
            <a:off x="323528" y="256842"/>
            <a:ext cx="6120680" cy="2988933"/>
          </a:xfrm>
          <a:prstGeom prst="rect">
            <a:avLst/>
          </a:prstGeom>
          <a:ln>
            <a:noFill/>
          </a:ln>
          <a:effectLst>
            <a:softEdge rad="112500"/>
          </a:effectLst>
        </p:spPr>
      </p:pic>
    </p:spTree>
    <p:extLst>
      <p:ext uri="{BB962C8B-B14F-4D97-AF65-F5344CB8AC3E}">
        <p14:creationId xmlns:p14="http://schemas.microsoft.com/office/powerpoint/2010/main" val="1274276630"/>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827584" y="4581128"/>
            <a:ext cx="4572000" cy="1477328"/>
          </a:xfrm>
          <a:prstGeom prst="rect">
            <a:avLst/>
          </a:prstGeom>
        </p:spPr>
        <p:txBody>
          <a:bodyPr>
            <a:spAutoFit/>
          </a:bodyPr>
          <a:lstStyle/>
          <a:p>
            <a:r>
              <a:rPr lang="el-GR" b="1" dirty="0" smtClean="0">
                <a:solidFill>
                  <a:srgbClr val="141823"/>
                </a:solidFill>
                <a:latin typeface="helvetica"/>
              </a:rPr>
              <a:t>'ευέλικτος χώρος‘</a:t>
            </a:r>
          </a:p>
          <a:p>
            <a:endParaRPr lang="el-GR" b="1" dirty="0" smtClean="0">
              <a:solidFill>
                <a:srgbClr val="141823"/>
              </a:solidFill>
              <a:latin typeface="helvetica"/>
            </a:endParaRPr>
          </a:p>
          <a:p>
            <a:r>
              <a:rPr lang="el-GR" b="1" dirty="0" smtClean="0">
                <a:solidFill>
                  <a:srgbClr val="141823"/>
                </a:solidFill>
                <a:latin typeface="helvetica"/>
              </a:rPr>
              <a:t>εισαγωγή </a:t>
            </a:r>
            <a:r>
              <a:rPr lang="el-GR" b="1" dirty="0">
                <a:solidFill>
                  <a:srgbClr val="141823"/>
                </a:solidFill>
                <a:latin typeface="helvetica"/>
              </a:rPr>
              <a:t>της φύσης </a:t>
            </a:r>
            <a:r>
              <a:rPr lang="el-GR" dirty="0">
                <a:solidFill>
                  <a:srgbClr val="141823"/>
                </a:solidFill>
                <a:latin typeface="helvetica"/>
              </a:rPr>
              <a:t>παντού σε κάθε χώρο το </a:t>
            </a:r>
            <a:r>
              <a:rPr lang="el-GR" dirty="0" smtClean="0">
                <a:solidFill>
                  <a:srgbClr val="141823"/>
                </a:solidFill>
                <a:latin typeface="helvetica"/>
              </a:rPr>
              <a:t>σημαντικότερο </a:t>
            </a:r>
            <a:r>
              <a:rPr lang="el-GR" dirty="0">
                <a:solidFill>
                  <a:srgbClr val="141823"/>
                </a:solidFill>
                <a:latin typeface="helvetica"/>
              </a:rPr>
              <a:t>για την υγιή διάπλαση των αυριανών πολιτών....</a:t>
            </a:r>
            <a:endParaRPr lang="el-GR" dirty="0">
              <a:solidFill>
                <a:srgbClr val="000000"/>
              </a:solidFill>
            </a:endParaRPr>
          </a:p>
        </p:txBody>
      </p:sp>
      <p:sp>
        <p:nvSpPr>
          <p:cNvPr id="4" name="Ορθογώνιο 3"/>
          <p:cNvSpPr/>
          <p:nvPr/>
        </p:nvSpPr>
        <p:spPr>
          <a:xfrm>
            <a:off x="4211960" y="295505"/>
            <a:ext cx="4572000" cy="1600438"/>
          </a:xfrm>
          <a:prstGeom prst="rect">
            <a:avLst/>
          </a:prstGeom>
        </p:spPr>
        <p:txBody>
          <a:bodyPr>
            <a:spAutoFit/>
          </a:bodyPr>
          <a:lstStyle/>
          <a:p>
            <a:r>
              <a:rPr lang="el-GR" sz="1400" b="1" dirty="0" smtClean="0">
                <a:solidFill>
                  <a:srgbClr val="000000"/>
                </a:solidFill>
                <a:latin typeface="helvetica" panose="020B0604020202020204" pitchFamily="34" charset="0"/>
                <a:ea typeface="Times New Roman"/>
                <a:cs typeface="helvetica" panose="020B0604020202020204" pitchFamily="34" charset="0"/>
              </a:rPr>
              <a:t>Ενημερωμένοι,</a:t>
            </a:r>
            <a:r>
              <a:rPr lang="el-GR" sz="1400" dirty="0" smtClean="0">
                <a:solidFill>
                  <a:srgbClr val="000000"/>
                </a:solidFill>
                <a:latin typeface="helvetica" panose="020B0604020202020204" pitchFamily="34" charset="0"/>
                <a:ea typeface="Times New Roman"/>
                <a:cs typeface="helvetica" panose="020B0604020202020204" pitchFamily="34" charset="0"/>
              </a:rPr>
              <a:t> </a:t>
            </a:r>
            <a:r>
              <a:rPr lang="el-GR" sz="1400" dirty="0">
                <a:solidFill>
                  <a:srgbClr val="000000"/>
                </a:solidFill>
                <a:latin typeface="helvetica" panose="020B0604020202020204" pitchFamily="34" charset="0"/>
                <a:ea typeface="Times New Roman"/>
                <a:cs typeface="helvetica" panose="020B0604020202020204" pitchFamily="34" charset="0"/>
              </a:rPr>
              <a:t>και συνεπώς συνειδητοποιημένοι σε σχέση με το “</a:t>
            </a:r>
            <a:r>
              <a:rPr lang="el-GR" sz="1400" dirty="0" smtClean="0">
                <a:solidFill>
                  <a:srgbClr val="000000"/>
                </a:solidFill>
                <a:latin typeface="helvetica" panose="020B0604020202020204" pitchFamily="34" charset="0"/>
                <a:ea typeface="Times New Roman"/>
                <a:cs typeface="helvetica" panose="020B0604020202020204" pitchFamily="34" charset="0"/>
              </a:rPr>
              <a:t>ενεργειακό πρόβλημα</a:t>
            </a:r>
            <a:r>
              <a:rPr lang="el-GR" sz="1400" dirty="0">
                <a:solidFill>
                  <a:srgbClr val="000000"/>
                </a:solidFill>
                <a:latin typeface="helvetica" panose="020B0604020202020204" pitchFamily="34" charset="0"/>
                <a:ea typeface="Times New Roman"/>
                <a:cs typeface="helvetica" panose="020B0604020202020204" pitchFamily="34" charset="0"/>
              </a:rPr>
              <a:t>” </a:t>
            </a:r>
            <a:r>
              <a:rPr lang="el-GR" sz="1400" b="1" dirty="0">
                <a:solidFill>
                  <a:srgbClr val="000000"/>
                </a:solidFill>
                <a:latin typeface="helvetica" panose="020B0604020202020204" pitchFamily="34" charset="0"/>
                <a:ea typeface="Times New Roman"/>
                <a:cs typeface="helvetica" panose="020B0604020202020204" pitchFamily="34" charset="0"/>
              </a:rPr>
              <a:t>χρήστες</a:t>
            </a:r>
            <a:r>
              <a:rPr lang="el-GR" sz="1400" dirty="0">
                <a:solidFill>
                  <a:srgbClr val="000000"/>
                </a:solidFill>
                <a:latin typeface="helvetica" panose="020B0604020202020204" pitchFamily="34" charset="0"/>
                <a:ea typeface="Times New Roman"/>
                <a:cs typeface="helvetica" panose="020B0604020202020204" pitchFamily="34" charset="0"/>
              </a:rPr>
              <a:t>, μπορούν με την ορθολογική χρήση των διαφόρων </a:t>
            </a:r>
            <a:r>
              <a:rPr lang="el-GR" sz="1400" dirty="0" smtClean="0">
                <a:solidFill>
                  <a:srgbClr val="000000"/>
                </a:solidFill>
                <a:latin typeface="helvetica" panose="020B0604020202020204" pitchFamily="34" charset="0"/>
                <a:ea typeface="Times New Roman"/>
                <a:cs typeface="helvetica" panose="020B0604020202020204" pitchFamily="34" charset="0"/>
              </a:rPr>
              <a:t>συστημάτων ελέγχου </a:t>
            </a:r>
            <a:r>
              <a:rPr lang="el-GR" sz="1400" dirty="0">
                <a:solidFill>
                  <a:srgbClr val="000000"/>
                </a:solidFill>
                <a:latin typeface="helvetica" panose="020B0604020202020204" pitchFamily="34" charset="0"/>
                <a:ea typeface="Times New Roman"/>
                <a:cs typeface="helvetica" panose="020B0604020202020204" pitchFamily="34" charset="0"/>
              </a:rPr>
              <a:t>του </a:t>
            </a:r>
            <a:r>
              <a:rPr lang="el-GR" sz="1400" dirty="0" err="1">
                <a:solidFill>
                  <a:srgbClr val="000000"/>
                </a:solidFill>
                <a:latin typeface="helvetica" panose="020B0604020202020204" pitchFamily="34" charset="0"/>
                <a:ea typeface="Times New Roman"/>
                <a:cs typeface="helvetica" panose="020B0604020202020204" pitchFamily="34" charset="0"/>
              </a:rPr>
              <a:t>εσωκλίματος</a:t>
            </a:r>
            <a:r>
              <a:rPr lang="el-GR" sz="1400" dirty="0">
                <a:solidFill>
                  <a:srgbClr val="000000"/>
                </a:solidFill>
                <a:latin typeface="helvetica" panose="020B0604020202020204" pitchFamily="34" charset="0"/>
                <a:ea typeface="Times New Roman"/>
                <a:cs typeface="helvetica" panose="020B0604020202020204" pitchFamily="34" charset="0"/>
              </a:rPr>
              <a:t> που έχουν στην διάθεσή τους, να συμβάλλουν στην </a:t>
            </a:r>
            <a:r>
              <a:rPr lang="el-GR" sz="1400" dirty="0" smtClean="0">
                <a:solidFill>
                  <a:srgbClr val="000000"/>
                </a:solidFill>
                <a:latin typeface="helvetica" panose="020B0604020202020204" pitchFamily="34" charset="0"/>
                <a:ea typeface="Times New Roman"/>
                <a:cs typeface="helvetica" panose="020B0604020202020204" pitchFamily="34" charset="0"/>
              </a:rPr>
              <a:t>μείωση των </a:t>
            </a:r>
            <a:r>
              <a:rPr lang="el-GR" sz="1400" dirty="0">
                <a:solidFill>
                  <a:srgbClr val="000000"/>
                </a:solidFill>
                <a:latin typeface="helvetica" panose="020B0604020202020204" pitchFamily="34" charset="0"/>
                <a:ea typeface="Times New Roman"/>
                <a:cs typeface="helvetica" panose="020B0604020202020204" pitchFamily="34" charset="0"/>
              </a:rPr>
              <a:t>θερμικών απωλειών, στην αποφυγή της υπερθέρμανσης και γενικότερα </a:t>
            </a:r>
            <a:r>
              <a:rPr lang="el-GR" sz="1400" dirty="0" smtClean="0">
                <a:solidFill>
                  <a:srgbClr val="000000"/>
                </a:solidFill>
                <a:latin typeface="helvetica" panose="020B0604020202020204" pitchFamily="34" charset="0"/>
                <a:ea typeface="Times New Roman"/>
                <a:cs typeface="helvetica" panose="020B0604020202020204" pitchFamily="34" charset="0"/>
              </a:rPr>
              <a:t>στην μείωση </a:t>
            </a:r>
            <a:r>
              <a:rPr lang="el-GR" sz="1400" dirty="0">
                <a:solidFill>
                  <a:srgbClr val="000000"/>
                </a:solidFill>
                <a:latin typeface="helvetica" panose="020B0604020202020204" pitchFamily="34" charset="0"/>
                <a:ea typeface="Times New Roman"/>
                <a:cs typeface="helvetica" panose="020B0604020202020204" pitchFamily="34" charset="0"/>
              </a:rPr>
              <a:t>της κατανάλωσης ενέργειας.</a:t>
            </a:r>
            <a:endParaRPr lang="el-GR" sz="2400" dirty="0">
              <a:solidFill>
                <a:srgbClr val="000000"/>
              </a:solidFill>
              <a:latin typeface="helvetica" panose="020B0604020202020204" pitchFamily="34" charset="0"/>
              <a:ea typeface="Times New Roman"/>
              <a:cs typeface="helvetica" panose="020B0604020202020204" pitchFamily="34" charset="0"/>
            </a:endParaRPr>
          </a:p>
        </p:txBody>
      </p:sp>
      <p:pic>
        <p:nvPicPr>
          <p:cNvPr id="5" name="Εικόνα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04048" y="4581128"/>
            <a:ext cx="2183567" cy="1743274"/>
          </a:xfrm>
          <a:prstGeom prst="rect">
            <a:avLst/>
          </a:prstGeom>
          <a:ln>
            <a:noFill/>
          </a:ln>
          <a:effectLst>
            <a:softEdge rad="112500"/>
          </a:effectLst>
        </p:spPr>
      </p:pic>
      <p:pic>
        <p:nvPicPr>
          <p:cNvPr id="6" name="Εικόνα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4048" y="2763391"/>
            <a:ext cx="2183567" cy="1635112"/>
          </a:xfrm>
          <a:prstGeom prst="rect">
            <a:avLst/>
          </a:prstGeom>
          <a:ln>
            <a:noFill/>
          </a:ln>
          <a:effectLst>
            <a:softEdge rad="112500"/>
          </a:effectLst>
        </p:spPr>
      </p:pic>
      <p:pic>
        <p:nvPicPr>
          <p:cNvPr id="8" name="Εικόνα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85134" y="2763391"/>
            <a:ext cx="2180150" cy="1635112"/>
          </a:xfrm>
          <a:prstGeom prst="rect">
            <a:avLst/>
          </a:prstGeom>
          <a:ln>
            <a:noFill/>
          </a:ln>
          <a:effectLst>
            <a:softEdge rad="112500"/>
          </a:effectLst>
        </p:spPr>
      </p:pic>
      <p:pic>
        <p:nvPicPr>
          <p:cNvPr id="10" name="Εικόνα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3528" y="116632"/>
            <a:ext cx="3888432" cy="2590668"/>
          </a:xfrm>
          <a:prstGeom prst="rect">
            <a:avLst/>
          </a:prstGeom>
          <a:ln>
            <a:noFill/>
          </a:ln>
          <a:effectLst>
            <a:softEdge rad="112500"/>
          </a:effectLst>
        </p:spPr>
      </p:pic>
    </p:spTree>
    <p:extLst>
      <p:ext uri="{BB962C8B-B14F-4D97-AF65-F5344CB8AC3E}">
        <p14:creationId xmlns:p14="http://schemas.microsoft.com/office/powerpoint/2010/main" val="1644934605"/>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619672" y="2792722"/>
            <a:ext cx="7272808" cy="3816424"/>
          </a:xfrm>
          <a:prstGeom prst="rect">
            <a:avLst/>
          </a:prstGeom>
          <a:ln>
            <a:noFill/>
          </a:ln>
          <a:effectLst>
            <a:softEdge rad="112500"/>
          </a:effectLst>
        </p:spPr>
      </p:pic>
      <p:sp>
        <p:nvSpPr>
          <p:cNvPr id="4" name="Θέση κειμένου 3"/>
          <p:cNvSpPr>
            <a:spLocks noGrp="1"/>
          </p:cNvSpPr>
          <p:nvPr>
            <p:ph type="body" idx="1"/>
          </p:nvPr>
        </p:nvSpPr>
        <p:spPr>
          <a:xfrm>
            <a:off x="1781920" y="4365104"/>
            <a:ext cx="6948311" cy="2100026"/>
          </a:xfrm>
          <a:effectLst>
            <a:outerShdw blurRad="50800" dist="38100" dir="2700000" algn="tl" rotWithShape="0">
              <a:prstClr val="black">
                <a:alpha val="40000"/>
              </a:prstClr>
            </a:outerShdw>
          </a:effectLst>
        </p:spPr>
        <p:txBody>
          <a:bodyPr>
            <a:normAutofit lnSpcReduction="10000"/>
          </a:bodyPr>
          <a:lstStyle/>
          <a:p>
            <a:pPr algn="l"/>
            <a:r>
              <a:rPr lang="el-GR" sz="4000" b="1" dirty="0" smtClean="0">
                <a:ln w="10541" cmpd="sng">
                  <a:solidFill>
                    <a:schemeClr val="accent1">
                      <a:shade val="88000"/>
                      <a:satMod val="110000"/>
                    </a:schemeClr>
                  </a:solidFill>
                  <a:prstDash val="solid"/>
                </a:ln>
                <a:solidFill>
                  <a:srgbClr val="C00000"/>
                </a:solidFill>
                <a:effectLst>
                  <a:outerShdw blurRad="38100" dist="38100" dir="2700000" algn="tl">
                    <a:srgbClr val="000000">
                      <a:alpha val="43137"/>
                    </a:srgbClr>
                  </a:outerShdw>
                </a:effectLst>
                <a:latin typeface="Arial Narrow" pitchFamily="34" charset="0"/>
              </a:rPr>
              <a:t>Μια νέα Αγορά </a:t>
            </a:r>
          </a:p>
          <a:p>
            <a:pPr algn="l"/>
            <a:r>
              <a:rPr lang="el-GR" sz="4000" b="1" dirty="0" smtClean="0">
                <a:ln w="10541" cmpd="sng">
                  <a:solidFill>
                    <a:schemeClr val="accent1">
                      <a:shade val="88000"/>
                      <a:satMod val="110000"/>
                    </a:schemeClr>
                  </a:solidFill>
                  <a:prstDash val="solid"/>
                </a:ln>
                <a:solidFill>
                  <a:srgbClr val="C00000"/>
                </a:solidFill>
                <a:effectLst>
                  <a:outerShdw blurRad="38100" dist="38100" dir="2700000" algn="tl">
                    <a:srgbClr val="000000">
                      <a:alpha val="43137"/>
                    </a:srgbClr>
                  </a:outerShdw>
                </a:effectLst>
                <a:latin typeface="Arial Narrow" pitchFamily="34" charset="0"/>
              </a:rPr>
              <a:t>Χρηματοδοτήσεις</a:t>
            </a:r>
          </a:p>
          <a:p>
            <a:pPr algn="l"/>
            <a:r>
              <a:rPr lang="el-GR" sz="4000" b="1" dirty="0" smtClean="0">
                <a:ln w="10541" cmpd="sng">
                  <a:solidFill>
                    <a:schemeClr val="accent1">
                      <a:shade val="88000"/>
                      <a:satMod val="110000"/>
                    </a:schemeClr>
                  </a:solidFill>
                  <a:prstDash val="solid"/>
                </a:ln>
                <a:solidFill>
                  <a:srgbClr val="C00000"/>
                </a:solidFill>
                <a:effectLst>
                  <a:outerShdw blurRad="38100" dist="38100" dir="2700000" algn="tl">
                    <a:srgbClr val="000000">
                      <a:alpha val="43137"/>
                    </a:srgbClr>
                  </a:outerShdw>
                </a:effectLst>
                <a:latin typeface="Arial Narrow" pitchFamily="34" charset="0"/>
              </a:rPr>
              <a:t>Κίνητρα </a:t>
            </a:r>
            <a:endParaRPr lang="el-GR" sz="4000" b="1" dirty="0">
              <a:ln w="10541" cmpd="sng">
                <a:solidFill>
                  <a:schemeClr val="accent1">
                    <a:shade val="88000"/>
                    <a:satMod val="110000"/>
                  </a:schemeClr>
                </a:solidFill>
                <a:prstDash val="solid"/>
              </a:ln>
              <a:solidFill>
                <a:srgbClr val="C00000"/>
              </a:solidFill>
              <a:effectLst>
                <a:outerShdw blurRad="38100" dist="38100" dir="2700000" algn="tl">
                  <a:srgbClr val="000000">
                    <a:alpha val="43137"/>
                  </a:srgbClr>
                </a:outerShdw>
              </a:effectLst>
              <a:latin typeface="Arial Narrow" pitchFamily="34" charset="0"/>
            </a:endParaRPr>
          </a:p>
        </p:txBody>
      </p:sp>
      <p:pic>
        <p:nvPicPr>
          <p:cNvPr id="8" name="Εικόνα 7"/>
          <p:cNvPicPr>
            <a:picLocks noChangeAspect="1"/>
          </p:cNvPicPr>
          <p:nvPr/>
        </p:nvPicPr>
        <p:blipFill>
          <a:blip r:embed="rId3" cstate="emai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tretch>
            <a:fillRect/>
          </a:stretch>
        </p:blipFill>
        <p:spPr>
          <a:xfrm>
            <a:off x="1698499" y="116632"/>
            <a:ext cx="7056784" cy="2863205"/>
          </a:xfrm>
          <a:prstGeom prst="rect">
            <a:avLst/>
          </a:prstGeom>
        </p:spPr>
      </p:pic>
    </p:spTree>
    <p:extLst>
      <p:ext uri="{BB962C8B-B14F-4D97-AF65-F5344CB8AC3E}">
        <p14:creationId xmlns:p14="http://schemas.microsoft.com/office/powerpoint/2010/main" val="226877645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610744" cy="1162050"/>
          </a:xfrm>
        </p:spPr>
        <p:txBody>
          <a:bodyPr/>
          <a:lstStyle/>
          <a:p>
            <a:r>
              <a:rPr lang="el-GR" sz="2800" dirty="0" smtClean="0">
                <a:latin typeface="Arial Narrow" panose="020B0606020202030204" pitchFamily="34" charset="0"/>
              </a:rPr>
              <a:t>Ένα συνοπτικό χρονικό  </a:t>
            </a:r>
            <a:endParaRPr lang="el-GR" sz="2800" dirty="0">
              <a:latin typeface="Arial Narrow" panose="020B0606020202030204" pitchFamily="34" charset="0"/>
            </a:endParaRPr>
          </a:p>
        </p:txBody>
      </p:sp>
      <p:pic>
        <p:nvPicPr>
          <p:cNvPr id="6" name="Θέση περιεχομένου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067944" y="188640"/>
            <a:ext cx="1584176" cy="1620734"/>
          </a:xfrm>
        </p:spPr>
      </p:pic>
      <p:sp>
        <p:nvSpPr>
          <p:cNvPr id="4" name="Θέση κειμένου 3"/>
          <p:cNvSpPr>
            <a:spLocks noGrp="1"/>
          </p:cNvSpPr>
          <p:nvPr>
            <p:ph type="body" sz="half" idx="2"/>
          </p:nvPr>
        </p:nvSpPr>
        <p:spPr/>
        <p:txBody>
          <a:bodyPr/>
          <a:lstStyle/>
          <a:p>
            <a:r>
              <a:rPr lang="el-GR" sz="1600" i="1" dirty="0" smtClean="0"/>
              <a:t>Γιατί η μνήμη είναι δύναμη …</a:t>
            </a:r>
            <a:endParaRPr lang="el-GR" sz="1600" i="1" dirty="0"/>
          </a:p>
        </p:txBody>
      </p:sp>
      <p:sp>
        <p:nvSpPr>
          <p:cNvPr id="5" name="Θέση αριθμού διαφάνειας 4"/>
          <p:cNvSpPr>
            <a:spLocks noGrp="1"/>
          </p:cNvSpPr>
          <p:nvPr>
            <p:ph type="sldNum" sz="quarter" idx="12"/>
          </p:nvPr>
        </p:nvSpPr>
        <p:spPr/>
        <p:txBody>
          <a:bodyPr/>
          <a:lstStyle/>
          <a:p>
            <a:pPr>
              <a:defRPr/>
            </a:pPr>
            <a:fld id="{9E0C664D-6C61-4F10-9348-C028F344196F}" type="slidenum">
              <a:rPr lang="el-GR" smtClean="0">
                <a:solidFill>
                  <a:srgbClr val="000000"/>
                </a:solidFill>
              </a:rPr>
              <a:pPr>
                <a:defRPr/>
              </a:pPr>
              <a:t>8</a:t>
            </a:fld>
            <a:endParaRPr lang="el-GR">
              <a:solidFill>
                <a:srgbClr val="000000"/>
              </a:solidFill>
            </a:endParaRPr>
          </a:p>
        </p:txBody>
      </p:sp>
      <p:pic>
        <p:nvPicPr>
          <p:cNvPr id="7" name="Εικόνα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44571" y="0"/>
            <a:ext cx="3399429" cy="2708920"/>
          </a:xfrm>
          <a:prstGeom prst="rect">
            <a:avLst/>
          </a:prstGeom>
        </p:spPr>
      </p:pic>
      <p:pic>
        <p:nvPicPr>
          <p:cNvPr id="8" name="Εικόνα 7"/>
          <p:cNvPicPr>
            <a:picLocks noChangeAspect="1"/>
          </p:cNvPicPr>
          <p:nvPr/>
        </p:nvPicPr>
        <p:blipFill>
          <a:blip r:embed="rId4" cstate="email">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tretch>
            <a:fillRect/>
          </a:stretch>
        </p:blipFill>
        <p:spPr>
          <a:xfrm>
            <a:off x="611560" y="2636912"/>
            <a:ext cx="5737448" cy="3671655"/>
          </a:xfrm>
          <a:prstGeom prst="rect">
            <a:avLst/>
          </a:prstGeom>
          <a:ln>
            <a:noFill/>
          </a:ln>
          <a:effectLst>
            <a:softEdge rad="112500"/>
          </a:effectLst>
        </p:spPr>
      </p:pic>
    </p:spTree>
    <p:extLst>
      <p:ext uri="{BB962C8B-B14F-4D97-AF65-F5344CB8AC3E}">
        <p14:creationId xmlns:p14="http://schemas.microsoft.com/office/powerpoint/2010/main" val="2694840005"/>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6934199" cy="576064"/>
          </a:xfrm>
          <a:effectLst>
            <a:outerShdw blurRad="50800" dist="38100" dir="2700000" algn="tl" rotWithShape="0">
              <a:prstClr val="black">
                <a:alpha val="40000"/>
              </a:prstClr>
            </a:outerShdw>
          </a:effectLst>
        </p:spPr>
        <p:txBody>
          <a:bodyPr lIns="73152" rIns="45720" bIns="0" anchor="b">
            <a:scene3d>
              <a:camera prst="orthographicFront"/>
              <a:lightRig rig="flat" dir="tl">
                <a:rot lat="0" lon="0" rev="6600000"/>
              </a:lightRig>
            </a:scene3d>
            <a:sp3d extrusionH="25400" contourW="8890">
              <a:bevelT w="38100" h="31750"/>
              <a:contourClr>
                <a:schemeClr val="accent2">
                  <a:shade val="75000"/>
                </a:schemeClr>
              </a:contourClr>
            </a:sp3d>
          </a:bodyPr>
          <a:lstStyle/>
          <a:p>
            <a:pPr algn="l" eaLnBrk="1" fontAlgn="auto" hangingPunct="1">
              <a:spcAft>
                <a:spcPts val="0"/>
              </a:spcAft>
              <a:defRPr/>
            </a:pPr>
            <a:r>
              <a:rPr lang="el-GR" sz="2800" b="1" dirty="0" smtClean="0">
                <a:ln w="11430"/>
                <a:solidFill>
                  <a:srgbClr val="92D050"/>
                </a:solidFill>
                <a:effectLst>
                  <a:outerShdw blurRad="50800" dist="39000" dir="5460000" algn="tl">
                    <a:srgbClr val="000000">
                      <a:alpha val="38000"/>
                    </a:srgbClr>
                  </a:outerShdw>
                </a:effectLst>
                <a:latin typeface="Arial Narrow" pitchFamily="34" charset="0"/>
              </a:rPr>
              <a:t>Οικοδομή &amp; πράσινη επιχειρηματικότητα</a:t>
            </a:r>
            <a:endParaRPr lang="el-GR" sz="2800" b="1" dirty="0">
              <a:ln w="11430"/>
              <a:solidFill>
                <a:srgbClr val="92D050"/>
              </a:solidFill>
              <a:effectLst>
                <a:outerShdw blurRad="50800" dist="39000" dir="5460000" algn="tl">
                  <a:srgbClr val="000000">
                    <a:alpha val="38000"/>
                  </a:srgbClr>
                </a:outerShdw>
              </a:effectLst>
            </a:endParaRPr>
          </a:p>
        </p:txBody>
      </p:sp>
      <p:pic>
        <p:nvPicPr>
          <p:cNvPr id="5" name="Picture Placeholder 6" descr="Green Economy.jpg"/>
          <p:cNvPicPr>
            <a:picLocks noGrp="1" noChangeAspect="1"/>
          </p:cNvPicPr>
          <p:nvPr>
            <p:ph type="pic" idx="4294967295"/>
          </p:nvPr>
        </p:nvPicPr>
        <p:blipFill>
          <a:blip r:embed="rId2">
            <a:extLst>
              <a:ext uri="{BEBA8EAE-BF5A-486C-A8C5-ECC9F3942E4B}">
                <a14:imgProps xmlns:a14="http://schemas.microsoft.com/office/drawing/2010/main">
                  <a14:imgLayer r:embed="rId3">
                    <a14:imgEffect>
                      <a14:colorTemperature colorTemp="11200"/>
                    </a14:imgEffect>
                    <a14:imgEffect>
                      <a14:saturation sat="33000"/>
                    </a14:imgEffect>
                  </a14:imgLayer>
                </a14:imgProps>
              </a:ext>
            </a:extLst>
          </a:blip>
          <a:srcRect l="10805" r="10805"/>
          <a:stretch>
            <a:fillRect/>
          </a:stretch>
        </p:blipFill>
        <p:spPr>
          <a:xfrm>
            <a:off x="827584" y="3212976"/>
            <a:ext cx="3313113" cy="2851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06" name="Εικόνα 3"/>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a:ext>
            </a:extLst>
          </a:blip>
          <a:srcRect/>
          <a:stretch>
            <a:fillRect/>
          </a:stretch>
        </p:blipFill>
        <p:spPr bwMode="auto">
          <a:xfrm>
            <a:off x="827584" y="792646"/>
            <a:ext cx="3472358" cy="22994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Ορθογώνιο 2"/>
          <p:cNvSpPr/>
          <p:nvPr/>
        </p:nvSpPr>
        <p:spPr>
          <a:xfrm>
            <a:off x="5020022" y="2852936"/>
            <a:ext cx="3960440" cy="3699474"/>
          </a:xfrm>
          <a:prstGeom prst="rect">
            <a:avLst/>
          </a:prstGeom>
          <a:effectLst>
            <a:outerShdw blurRad="50800" dist="38100" dir="2700000" algn="tl" rotWithShape="0">
              <a:prstClr val="black">
                <a:alpha val="40000"/>
              </a:prstClr>
            </a:outerShdw>
          </a:effectLst>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spcBef>
                <a:spcPct val="20000"/>
              </a:spcBef>
              <a:defRPr/>
            </a:pPr>
            <a:r>
              <a:rPr lang="el-GR" sz="2000" b="1" dirty="0">
                <a:ln w="11430"/>
                <a:solidFill>
                  <a:srgbClr val="FFCC00"/>
                </a:solidFill>
                <a:effectLst>
                  <a:outerShdw blurRad="50800" dist="39000" dir="5460000" algn="tl">
                    <a:srgbClr val="000000">
                      <a:alpha val="38000"/>
                    </a:srgbClr>
                  </a:outerShdw>
                </a:effectLst>
                <a:latin typeface="Arial Narrow" pitchFamily="34" charset="0"/>
              </a:rPr>
              <a:t>Η ρύθμιση της αγοράς καθορίζεται από τη ζήτηση.</a:t>
            </a:r>
          </a:p>
          <a:p>
            <a:pPr>
              <a:spcBef>
                <a:spcPct val="20000"/>
              </a:spcBef>
              <a:defRPr/>
            </a:pPr>
            <a:endParaRPr lang="el-GR" sz="2400" b="1" dirty="0">
              <a:ln w="11430"/>
              <a:solidFill>
                <a:srgbClr val="92D050"/>
              </a:solidFill>
              <a:effectLst>
                <a:outerShdw blurRad="50800" dist="39000" dir="5460000" algn="tl">
                  <a:srgbClr val="000000">
                    <a:alpha val="38000"/>
                  </a:srgbClr>
                </a:outerShdw>
              </a:effectLst>
              <a:latin typeface="Arial Narrow" pitchFamily="34" charset="0"/>
            </a:endParaRPr>
          </a:p>
          <a:p>
            <a:pPr marL="342900" indent="-274320">
              <a:spcBef>
                <a:spcPct val="20000"/>
              </a:spcBef>
              <a:buFont typeface="Wingdings" pitchFamily="2" charset="2"/>
              <a:buChar char="§"/>
              <a:defRPr/>
            </a:pPr>
            <a:r>
              <a:rPr lang="el-GR" sz="2400" b="1" dirty="0">
                <a:ln>
                  <a:solidFill>
                    <a:srgbClr val="000000"/>
                  </a:solidFill>
                  <a:prstDash val="solid"/>
                </a:ln>
                <a:solidFill>
                  <a:srgbClr val="C00000"/>
                </a:solidFill>
                <a:effectLst>
                  <a:outerShdw blurRad="88000" dist="50800" dir="5040000" algn="tl">
                    <a:srgbClr val="F2B431">
                      <a:tint val="80000"/>
                      <a:satMod val="250000"/>
                      <a:alpha val="45000"/>
                    </a:srgbClr>
                  </a:outerShdw>
                </a:effectLst>
                <a:latin typeface="Arial Narrow" pitchFamily="34" charset="0"/>
              </a:rPr>
              <a:t>Οικοδομή:</a:t>
            </a:r>
            <a:br>
              <a:rPr lang="el-GR" sz="2400" b="1" dirty="0">
                <a:ln>
                  <a:solidFill>
                    <a:srgbClr val="000000"/>
                  </a:solidFill>
                  <a:prstDash val="solid"/>
                </a:ln>
                <a:solidFill>
                  <a:srgbClr val="C00000"/>
                </a:solidFill>
                <a:effectLst>
                  <a:outerShdw blurRad="88000" dist="50800" dir="5040000" algn="tl">
                    <a:srgbClr val="F2B431">
                      <a:tint val="80000"/>
                      <a:satMod val="250000"/>
                      <a:alpha val="45000"/>
                    </a:srgbClr>
                  </a:outerShdw>
                </a:effectLst>
                <a:latin typeface="Arial Narrow" pitchFamily="34" charset="0"/>
              </a:rPr>
            </a:br>
            <a:r>
              <a:rPr lang="el-GR" sz="2400" b="1" dirty="0">
                <a:ln>
                  <a:solidFill>
                    <a:srgbClr val="000000"/>
                  </a:solidFill>
                  <a:prstDash val="solid"/>
                </a:ln>
                <a:solidFill>
                  <a:srgbClr val="C00000"/>
                </a:solidFill>
                <a:effectLst>
                  <a:outerShdw blurRad="88000" dist="50800" dir="5040000" algn="tl">
                    <a:srgbClr val="F2B431">
                      <a:tint val="80000"/>
                      <a:satMod val="250000"/>
                      <a:alpha val="45000"/>
                    </a:srgbClr>
                  </a:outerShdw>
                </a:effectLst>
                <a:latin typeface="Arial Narrow" pitchFamily="34" charset="0"/>
              </a:rPr>
              <a:t>Μοχλός Αειφόρου Ανάπτυξης</a:t>
            </a:r>
          </a:p>
          <a:p>
            <a:pPr>
              <a:spcBef>
                <a:spcPct val="20000"/>
              </a:spcBef>
              <a:defRPr/>
            </a:pPr>
            <a:r>
              <a:rPr lang="el-GR" sz="2000" b="1" dirty="0">
                <a:ln w="11430"/>
                <a:solidFill>
                  <a:srgbClr val="C00000"/>
                </a:solidFill>
                <a:effectLst>
                  <a:outerShdw blurRad="50800" dist="39000" dir="5460000" algn="tl">
                    <a:srgbClr val="000000">
                      <a:alpha val="38000"/>
                    </a:srgbClr>
                  </a:outerShdw>
                </a:effectLst>
                <a:latin typeface="Arial Narrow" pitchFamily="34" charset="0"/>
              </a:rPr>
              <a:t/>
            </a:r>
            <a:br>
              <a:rPr lang="el-GR" sz="2000" b="1" dirty="0">
                <a:ln w="11430"/>
                <a:solidFill>
                  <a:srgbClr val="C00000"/>
                </a:solidFill>
                <a:effectLst>
                  <a:outerShdw blurRad="50800" dist="39000" dir="5460000" algn="tl">
                    <a:srgbClr val="000000">
                      <a:alpha val="38000"/>
                    </a:srgbClr>
                  </a:outerShdw>
                </a:effectLst>
                <a:latin typeface="Arial Narrow" pitchFamily="34" charset="0"/>
              </a:rPr>
            </a:br>
            <a:r>
              <a:rPr lang="el-GR" sz="2000" b="1" dirty="0">
                <a:ln w="11430"/>
                <a:solidFill>
                  <a:srgbClr val="FFCC00"/>
                </a:solidFill>
                <a:effectLst>
                  <a:outerShdw blurRad="50800" dist="39000" dir="5460000" algn="tl">
                    <a:srgbClr val="000000">
                      <a:alpha val="38000"/>
                    </a:srgbClr>
                  </a:outerShdw>
                </a:effectLst>
                <a:latin typeface="Arial Narrow" pitchFamily="34" charset="0"/>
              </a:rPr>
              <a:t>«Κλειδί» για βιώσιμη οικονομία, προστασία περιβάλλοντος &amp; δημιουργία νέων θέσεων εργασίας.</a:t>
            </a:r>
          </a:p>
        </p:txBody>
      </p:sp>
      <p:sp>
        <p:nvSpPr>
          <p:cNvPr id="6" name="Ορθογώνιο 5"/>
          <p:cNvSpPr/>
          <p:nvPr/>
        </p:nvSpPr>
        <p:spPr>
          <a:xfrm>
            <a:off x="5076056" y="1268760"/>
            <a:ext cx="3960440" cy="461665"/>
          </a:xfrm>
          <a:prstGeom prst="rect">
            <a:avLst/>
          </a:prstGeom>
          <a:effectLst>
            <a:outerShdw blurRad="50800" dist="38100" dir="2700000" algn="tl" rotWithShape="0">
              <a:prstClr val="black">
                <a:alpha val="40000"/>
              </a:prstClr>
            </a:outerShdw>
          </a:effectLst>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spcBef>
                <a:spcPct val="20000"/>
              </a:spcBef>
              <a:defRPr/>
            </a:pPr>
            <a:r>
              <a:rPr lang="el-GR" sz="2400" b="1" dirty="0" smtClean="0">
                <a:ln>
                  <a:solidFill>
                    <a:srgbClr val="000000"/>
                  </a:solidFill>
                  <a:prstDash val="solid"/>
                </a:ln>
                <a:solidFill>
                  <a:srgbClr val="C00000"/>
                </a:solidFill>
                <a:effectLst>
                  <a:outerShdw blurRad="88000" dist="50800" dir="5040000" algn="tl">
                    <a:srgbClr val="F2B431">
                      <a:tint val="80000"/>
                      <a:satMod val="250000"/>
                      <a:alpha val="45000"/>
                    </a:srgbClr>
                  </a:outerShdw>
                </a:effectLst>
                <a:latin typeface="Arial Narrow" pitchFamily="34" charset="0"/>
              </a:rPr>
              <a:t>Ορθότερη αντίδραση αγοράς</a:t>
            </a:r>
            <a:endParaRPr lang="el-GR" sz="2400" b="1" dirty="0">
              <a:ln>
                <a:solidFill>
                  <a:srgbClr val="000000"/>
                </a:solidFill>
                <a:prstDash val="solid"/>
              </a:ln>
              <a:solidFill>
                <a:srgbClr val="C00000"/>
              </a:solidFill>
              <a:effectLst>
                <a:outerShdw blurRad="88000" dist="50800" dir="5040000" algn="tl">
                  <a:srgbClr val="F2B431">
                    <a:tint val="80000"/>
                    <a:satMod val="250000"/>
                    <a:alpha val="45000"/>
                  </a:srgbClr>
                </a:outerShdw>
              </a:effectLst>
            </a:endParaRPr>
          </a:p>
        </p:txBody>
      </p:sp>
    </p:spTree>
    <p:extLst>
      <p:ext uri="{BB962C8B-B14F-4D97-AF65-F5344CB8AC3E}">
        <p14:creationId xmlns:p14="http://schemas.microsoft.com/office/powerpoint/2010/main" val="2832409878"/>
      </p:ext>
    </p:extLst>
  </p:cSld>
  <p:clrMapOvr>
    <a:masterClrMapping/>
  </p:clrMapOvr>
  <p:transition spd="slow">
    <p:split orient="ver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Υπότιτλος 4"/>
          <p:cNvSpPr>
            <a:spLocks noGrp="1"/>
          </p:cNvSpPr>
          <p:nvPr>
            <p:ph type="subTitle" idx="1"/>
          </p:nvPr>
        </p:nvSpPr>
        <p:spPr>
          <a:xfrm>
            <a:off x="486879" y="3356992"/>
            <a:ext cx="6781800" cy="3366864"/>
          </a:xfrm>
          <a:effectLst>
            <a:outerShdw blurRad="50800" dist="38100" dir="2700000" algn="tl" rotWithShape="0">
              <a:prstClr val="black">
                <a:alpha val="40000"/>
              </a:prstClr>
            </a:outerShdw>
          </a:effectLst>
        </p:spPr>
        <p:txBody>
          <a:bodyPr>
            <a:normAutofit/>
          </a:bodyPr>
          <a:lstStyle/>
          <a:p>
            <a:pPr lvl="0" algn="l">
              <a:spcBef>
                <a:spcPts val="0"/>
              </a:spcBef>
              <a:spcAft>
                <a:spcPts val="0"/>
              </a:spcAft>
            </a:pPr>
            <a:r>
              <a:rPr lang="el-GR" sz="2000" b="1" spc="300" dirty="0">
                <a:ln w="10541" cmpd="sng">
                  <a:solidFill>
                    <a:prstClr val="black">
                      <a:lumMod val="95000"/>
                      <a:lumOff val="5000"/>
                    </a:prstClr>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effectLst>
                  <a:outerShdw blurRad="38100" dist="38100" dir="2700000" algn="tl">
                    <a:srgbClr val="000000">
                      <a:alpha val="43137"/>
                    </a:srgbClr>
                  </a:outerShdw>
                </a:effectLst>
                <a:latin typeface="Arial Narrow" pitchFamily="34" charset="0"/>
                <a:ea typeface="Times New Roman"/>
                <a:cs typeface="Times New Roman"/>
              </a:rPr>
              <a:t>Χρηματοδότηση   Από   Τρίτους </a:t>
            </a:r>
            <a:endParaRPr lang="el-GR" sz="1400" spc="300" dirty="0">
              <a:ln w="10541" cmpd="sng">
                <a:solidFill>
                  <a:prstClr val="black">
                    <a:lumMod val="95000"/>
                    <a:lumOff val="5000"/>
                  </a:prstClr>
                </a:solidFill>
                <a:prstDash val="solid"/>
              </a:ln>
              <a:solidFill>
                <a:prstClr val="black"/>
              </a:solidFill>
              <a:effectLst>
                <a:outerShdw blurRad="38100" dist="38100" dir="2700000" algn="tl">
                  <a:srgbClr val="000000">
                    <a:alpha val="43137"/>
                  </a:srgbClr>
                </a:outerShdw>
              </a:effectLst>
            </a:endParaRPr>
          </a:p>
          <a:p>
            <a:pPr lvl="0" algn="l"/>
            <a:r>
              <a:rPr lang="el-GR" sz="1400" dirty="0" smtClean="0">
                <a:solidFill>
                  <a:srgbClr val="000000"/>
                </a:solidFill>
                <a:effectLst>
                  <a:outerShdw blurRad="38100" dist="38100" dir="2700000" algn="tl">
                    <a:srgbClr val="000000">
                      <a:alpha val="43137"/>
                    </a:srgbClr>
                  </a:outerShdw>
                </a:effectLst>
                <a:latin typeface="Arial Narrow" pitchFamily="34" charset="0"/>
                <a:ea typeface="Times New Roman"/>
                <a:cs typeface="Times New Roman"/>
              </a:rPr>
              <a:t>Η πληρωμή των παρεχομένων υπηρεσιών βασίζεται (συνολικά ή εν μέρει) στην επίτευξη των βελτιώσεων της ενεργειακής απόδοσης και στην τήρηση των λοιπών συμφωνούμενων κριτηρίων επίδοσης.</a:t>
            </a:r>
            <a:br>
              <a:rPr lang="el-GR" sz="1400" dirty="0" smtClean="0">
                <a:solidFill>
                  <a:srgbClr val="000000"/>
                </a:solidFill>
                <a:effectLst>
                  <a:outerShdw blurRad="38100" dist="38100" dir="2700000" algn="tl">
                    <a:srgbClr val="000000">
                      <a:alpha val="43137"/>
                    </a:srgbClr>
                  </a:outerShdw>
                </a:effectLst>
                <a:latin typeface="Arial Narrow" pitchFamily="34" charset="0"/>
                <a:ea typeface="Times New Roman"/>
                <a:cs typeface="Times New Roman"/>
              </a:rPr>
            </a:br>
            <a:r>
              <a:rPr lang="el-GR" sz="1800" b="1" dirty="0" smtClean="0">
                <a:ln w="10541" cmpd="sng">
                  <a:solidFill>
                    <a:schemeClr val="tx1"/>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ea typeface="Times New Roman"/>
                <a:cs typeface="Times New Roman"/>
              </a:rPr>
              <a:t>Εταιρεία </a:t>
            </a:r>
            <a:r>
              <a:rPr lang="el-GR" sz="1800" b="1" dirty="0">
                <a:ln w="10541" cmpd="sng">
                  <a:solidFill>
                    <a:schemeClr val="tx1"/>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ea typeface="Times New Roman"/>
                <a:cs typeface="Times New Roman"/>
              </a:rPr>
              <a:t>ενεργειακών υπηρεσιών (ΕΕΥ / ESCO)</a:t>
            </a:r>
            <a:br>
              <a:rPr lang="el-GR" sz="1800" b="1" dirty="0">
                <a:ln w="10541" cmpd="sng">
                  <a:solidFill>
                    <a:schemeClr val="tx1"/>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ea typeface="Times New Roman"/>
                <a:cs typeface="Times New Roman"/>
              </a:rPr>
            </a:br>
            <a:r>
              <a:rPr lang="el-GR" sz="1600" dirty="0" smtClean="0">
                <a:solidFill>
                  <a:srgbClr val="000000"/>
                </a:solidFill>
                <a:effectLst>
                  <a:outerShdw blurRad="38100" dist="38100" dir="2700000" algn="tl">
                    <a:srgbClr val="000000">
                      <a:alpha val="43137"/>
                    </a:srgbClr>
                  </a:outerShdw>
                </a:effectLst>
                <a:latin typeface="Arial Narrow" pitchFamily="34" charset="0"/>
                <a:ea typeface="Times New Roman"/>
                <a:cs typeface="Times New Roman"/>
              </a:rPr>
              <a:t>Φυσικό ή νομικό πρόσωπο το οποίο παρέχει ενεργειακές υπηρεσίες ή/και άλλα μέτρα βελτίωσης της ενεργειακής απόδοσης στις εγκαταστάσεις ή οίκημα ενός χρήστη και στο πλαίσιο αυτό, αναλαμβάνει κάποιον οικονομικό κίνδυνο. </a:t>
            </a:r>
          </a:p>
          <a:p>
            <a:pPr lvl="0" algn="l"/>
            <a:r>
              <a:rPr lang="el-GR" sz="1800" b="1" dirty="0">
                <a:ln w="10541" cmpd="sng">
                  <a:solidFill>
                    <a:schemeClr val="tx1"/>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ea typeface="Times New Roman"/>
                <a:cs typeface="Times New Roman"/>
              </a:rPr>
              <a:t>Ειδικό </a:t>
            </a:r>
            <a:r>
              <a:rPr lang="el-GR" sz="1800" b="1" dirty="0" smtClean="0">
                <a:ln w="10541" cmpd="sng">
                  <a:solidFill>
                    <a:schemeClr val="tx1"/>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ea typeface="Times New Roman"/>
                <a:cs typeface="Times New Roman"/>
              </a:rPr>
              <a:t>Ταμείο επενδύσεων </a:t>
            </a:r>
            <a:r>
              <a:rPr lang="el-GR" sz="1800" b="1" dirty="0">
                <a:ln w="10541" cmpd="sng">
                  <a:solidFill>
                    <a:schemeClr val="tx1"/>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ea typeface="Times New Roman"/>
                <a:cs typeface="Times New Roman"/>
              </a:rPr>
              <a:t>στον τομέα της εξοικονόμησης </a:t>
            </a:r>
            <a:r>
              <a:rPr lang="el-GR" sz="1800" b="1" dirty="0" smtClean="0">
                <a:ln w="10541" cmpd="sng">
                  <a:solidFill>
                    <a:schemeClr val="tx1"/>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ea typeface="Times New Roman"/>
                <a:cs typeface="Times New Roman"/>
              </a:rPr>
              <a:t>ενέργειας</a:t>
            </a:r>
          </a:p>
          <a:p>
            <a:pPr lvl="0" algn="l" fontAlgn="base">
              <a:spcBef>
                <a:spcPct val="0"/>
              </a:spcBef>
              <a:spcAft>
                <a:spcPct val="0"/>
              </a:spcAft>
              <a:defRPr/>
            </a:pPr>
            <a:r>
              <a:rPr lang="el-GR" sz="1800" b="1" dirty="0">
                <a:ln w="10541" cmpd="sng">
                  <a:solidFill>
                    <a:schemeClr val="tx1"/>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ea typeface="Times New Roman"/>
                <a:cs typeface="Times New Roman"/>
              </a:rPr>
              <a:t>Πράσινες Δημόσιες </a:t>
            </a:r>
            <a:r>
              <a:rPr lang="el-GR" sz="1800" b="1" dirty="0" smtClean="0">
                <a:ln w="10541" cmpd="sng">
                  <a:solidFill>
                    <a:schemeClr val="tx1"/>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ea typeface="Times New Roman"/>
                <a:cs typeface="Times New Roman"/>
              </a:rPr>
              <a:t>Προμήθειες</a:t>
            </a:r>
          </a:p>
          <a:p>
            <a:pPr lvl="0" algn="l" fontAlgn="base">
              <a:spcBef>
                <a:spcPct val="0"/>
              </a:spcBef>
              <a:spcAft>
                <a:spcPct val="0"/>
              </a:spcAft>
              <a:defRPr/>
            </a:pPr>
            <a:r>
              <a:rPr lang="el-GR" sz="1800" b="1" dirty="0" smtClean="0">
                <a:ln w="10541" cmpd="sng">
                  <a:solidFill>
                    <a:schemeClr val="tx1"/>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ea typeface="Times New Roman"/>
                <a:cs typeface="Times New Roman"/>
              </a:rPr>
              <a:t>«</a:t>
            </a:r>
            <a:r>
              <a:rPr lang="el-GR" sz="1800" b="1" dirty="0">
                <a:ln w="10541" cmpd="sng">
                  <a:solidFill>
                    <a:schemeClr val="tx1"/>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ea typeface="Times New Roman"/>
                <a:cs typeface="Times New Roman"/>
              </a:rPr>
              <a:t>Εξοικονόμηση κατ’ Οίκον», «Εξοικονομώ στον Δημόσιο τομέα», </a:t>
            </a:r>
            <a:r>
              <a:rPr lang="el-GR" sz="1800" b="1" dirty="0" smtClean="0">
                <a:ln w="10541" cmpd="sng">
                  <a:solidFill>
                    <a:schemeClr val="tx1"/>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ea typeface="Times New Roman"/>
                <a:cs typeface="Times New Roman"/>
              </a:rPr>
              <a:t>κλπ, </a:t>
            </a:r>
            <a:r>
              <a:rPr lang="el-GR" sz="1800" b="1" dirty="0">
                <a:ln w="10541" cmpd="sng">
                  <a:solidFill>
                    <a:schemeClr val="tx1"/>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ea typeface="Times New Roman"/>
                <a:cs typeface="Times New Roman"/>
              </a:rPr>
              <a:t>που εντάσσονται </a:t>
            </a:r>
            <a:r>
              <a:rPr lang="el-GR" sz="1800" b="1" dirty="0" smtClean="0">
                <a:ln w="10541" cmpd="sng">
                  <a:solidFill>
                    <a:schemeClr val="tx1"/>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ea typeface="Times New Roman"/>
                <a:cs typeface="Times New Roman"/>
              </a:rPr>
              <a:t>στο «</a:t>
            </a:r>
            <a:r>
              <a:rPr lang="el-GR" sz="1800" b="1" dirty="0">
                <a:ln w="10541" cmpd="sng">
                  <a:solidFill>
                    <a:schemeClr val="tx1"/>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ea typeface="Times New Roman"/>
                <a:cs typeface="Times New Roman"/>
              </a:rPr>
              <a:t>Χτίζοντας το Μέλλον</a:t>
            </a:r>
            <a:r>
              <a:rPr lang="el-GR" sz="1800" b="1" dirty="0" smtClean="0">
                <a:ln w="10541" cmpd="sng">
                  <a:solidFill>
                    <a:schemeClr val="tx1"/>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ea typeface="Times New Roman"/>
                <a:cs typeface="Times New Roman"/>
              </a:rPr>
              <a:t>» </a:t>
            </a:r>
            <a:endParaRPr lang="el-GR" sz="1800" b="1" dirty="0">
              <a:ln w="10541" cmpd="sng">
                <a:solidFill>
                  <a:schemeClr val="tx1"/>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ea typeface="Times New Roman"/>
              <a:cs typeface="Times New Roman"/>
            </a:endParaRPr>
          </a:p>
          <a:p>
            <a:pPr lvl="0" algn="l" fontAlgn="base">
              <a:spcBef>
                <a:spcPct val="0"/>
              </a:spcBef>
              <a:spcAft>
                <a:spcPct val="0"/>
              </a:spcAft>
              <a:defRPr/>
            </a:pPr>
            <a:endParaRPr lang="el-GR" sz="2000" b="1" dirty="0">
              <a:ln w="10541" cmpd="sng">
                <a:solidFill>
                  <a:schemeClr val="tx1"/>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ea typeface="Times New Roman"/>
              <a:cs typeface="Times New Roman"/>
            </a:endParaRPr>
          </a:p>
          <a:p>
            <a:pPr lvl="0"/>
            <a:endParaRPr lang="el-GR" sz="2000" b="1" dirty="0">
              <a:ln w="10541" cmpd="sng">
                <a:solidFill>
                  <a:schemeClr val="tx1"/>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latin typeface="Arial Narrow" pitchFamily="34" charset="0"/>
              <a:ea typeface="Times New Roman"/>
              <a:cs typeface="Times New Roman"/>
            </a:endParaRPr>
          </a:p>
        </p:txBody>
      </p:sp>
      <p:pic>
        <p:nvPicPr>
          <p:cNvPr id="2" name="Εικόνα 1"/>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474320" y="188640"/>
            <a:ext cx="8058120" cy="3024336"/>
          </a:xfrm>
          <a:prstGeom prst="rect">
            <a:avLst/>
          </a:prstGeom>
          <a:ln>
            <a:noFill/>
          </a:ln>
          <a:effectLst>
            <a:softEdge rad="112500"/>
          </a:effectLst>
        </p:spPr>
      </p:pic>
      <p:sp>
        <p:nvSpPr>
          <p:cNvPr id="6" name="TextBox 5"/>
          <p:cNvSpPr txBox="1"/>
          <p:nvPr/>
        </p:nvSpPr>
        <p:spPr>
          <a:xfrm>
            <a:off x="539552" y="288550"/>
            <a:ext cx="4152099"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el-GR" sz="3200" b="1" spc="300" dirty="0" smtClean="0">
                <a:ln w="10541" cmpd="sng">
                  <a:solidFill>
                    <a:srgbClr val="000000">
                      <a:lumMod val="95000"/>
                      <a:lumOff val="5000"/>
                    </a:srgbClr>
                  </a:solidFill>
                  <a:prstDash val="solid"/>
                </a:ln>
                <a:gradFill>
                  <a:gsLst>
                    <a:gs pos="0">
                      <a:srgbClr val="A51009">
                        <a:tint val="40000"/>
                        <a:satMod val="250000"/>
                      </a:srgbClr>
                    </a:gs>
                    <a:gs pos="9000">
                      <a:srgbClr val="A51009">
                        <a:tint val="52000"/>
                        <a:satMod val="300000"/>
                      </a:srgbClr>
                    </a:gs>
                    <a:gs pos="50000">
                      <a:srgbClr val="A51009">
                        <a:shade val="20000"/>
                        <a:satMod val="300000"/>
                      </a:srgbClr>
                    </a:gs>
                    <a:gs pos="79000">
                      <a:srgbClr val="A51009">
                        <a:tint val="52000"/>
                        <a:satMod val="300000"/>
                      </a:srgbClr>
                    </a:gs>
                    <a:gs pos="100000">
                      <a:srgbClr val="A51009">
                        <a:tint val="40000"/>
                        <a:satMod val="250000"/>
                      </a:srgbClr>
                    </a:gs>
                  </a:gsLst>
                  <a:lin ang="5400000"/>
                </a:gradFill>
                <a:effectLst>
                  <a:outerShdw blurRad="38100" dist="38100" dir="2700000" algn="tl">
                    <a:srgbClr val="000000">
                      <a:alpha val="43137"/>
                    </a:srgbClr>
                  </a:outerShdw>
                </a:effectLst>
                <a:latin typeface="Arial Narrow" pitchFamily="34" charset="0"/>
                <a:ea typeface="Times New Roman"/>
                <a:cs typeface="Times New Roman"/>
              </a:rPr>
              <a:t>Κίνητρα – Εργαλεία </a:t>
            </a:r>
          </a:p>
        </p:txBody>
      </p:sp>
    </p:spTree>
    <p:extLst>
      <p:ext uri="{BB962C8B-B14F-4D97-AF65-F5344CB8AC3E}">
        <p14:creationId xmlns:p14="http://schemas.microsoft.com/office/powerpoint/2010/main" val="2795568658"/>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ChangeArrowheads="1"/>
          </p:cNvSpPr>
          <p:nvPr/>
        </p:nvSpPr>
        <p:spPr bwMode="auto">
          <a:xfrm>
            <a:off x="539750" y="3789363"/>
            <a:ext cx="8207375" cy="936625"/>
          </a:xfrm>
          <a:prstGeom prst="rect">
            <a:avLst/>
          </a:prstGeom>
          <a:noFill/>
          <a:ln w="9525">
            <a:noFill/>
            <a:miter lim="800000"/>
            <a:headEnd/>
            <a:tailEnd/>
          </a:ln>
        </p:spPr>
        <p:txBody>
          <a:bodyPr/>
          <a:lstStyle/>
          <a:p>
            <a:pPr marL="447675" indent="-447675" algn="just" eaLnBrk="0" fontAlgn="base" hangingPunct="0">
              <a:spcBef>
                <a:spcPct val="20000"/>
              </a:spcBef>
              <a:spcAft>
                <a:spcPct val="0"/>
              </a:spcAft>
              <a:buClr>
                <a:srgbClr val="3333CC"/>
              </a:buClr>
              <a:buFont typeface="Wingdings" pitchFamily="2" charset="2"/>
              <a:buNone/>
            </a:pPr>
            <a:endParaRPr lang="el-GR" sz="1400" b="1">
              <a:solidFill>
                <a:srgbClr val="000000"/>
              </a:solidFill>
              <a:cs typeface="Arial" charset="0"/>
            </a:endParaRPr>
          </a:p>
        </p:txBody>
      </p:sp>
      <p:sp>
        <p:nvSpPr>
          <p:cNvPr id="198659" name="Rectangle 4"/>
          <p:cNvSpPr>
            <a:spLocks noGrp="1" noChangeArrowheads="1"/>
          </p:cNvSpPr>
          <p:nvPr>
            <p:ph type="title"/>
          </p:nvPr>
        </p:nvSpPr>
        <p:spPr bwMode="auto">
          <a:xfrm>
            <a:off x="395536" y="116632"/>
            <a:ext cx="5760640" cy="1155700"/>
          </a:xfrm>
          <a:prstGeom prst="rect">
            <a:avLst/>
          </a:prstGeom>
          <a:noFill/>
          <a:ln>
            <a:miter lim="800000"/>
            <a:headEnd/>
            <a:tailEnd/>
          </a:ln>
          <a:effectLst>
            <a:outerShdw blurRad="50800" dist="38100" dir="2700000" algn="tl" rotWithShape="0">
              <a:prstClr val="black">
                <a:alpha val="40000"/>
              </a:prstClr>
            </a:outerShdw>
          </a:effectLst>
        </p:spPr>
        <p:txBody>
          <a:bodyPr anchorCtr="1">
            <a:normAutofit/>
          </a:bodyPr>
          <a:lstStyle/>
          <a:p>
            <a:pPr algn="l"/>
            <a:r>
              <a:rPr lang="el-GR" sz="2400" cap="none" dirty="0" smtClean="0">
                <a:solidFill>
                  <a:schemeClr val="tx1"/>
                </a:solidFill>
                <a:latin typeface="Arial Narrow" pitchFamily="34" charset="0"/>
              </a:rPr>
              <a:t>Ενεργειακή ανακαίνιση</a:t>
            </a:r>
            <a:br>
              <a:rPr lang="el-GR" sz="2400" cap="none" dirty="0" smtClean="0">
                <a:solidFill>
                  <a:schemeClr val="tx1"/>
                </a:solidFill>
                <a:latin typeface="Arial Narrow" pitchFamily="34" charset="0"/>
              </a:rPr>
            </a:br>
            <a:r>
              <a:rPr lang="el-GR" sz="2400" cap="none" dirty="0" smtClean="0">
                <a:solidFill>
                  <a:schemeClr val="tx1"/>
                </a:solidFill>
                <a:latin typeface="Arial Narrow" pitchFamily="34" charset="0"/>
              </a:rPr>
              <a:t>«Πράσινη γειτονιά»: ανάπλαση </a:t>
            </a:r>
          </a:p>
        </p:txBody>
      </p:sp>
      <p:graphicFrame>
        <p:nvGraphicFramePr>
          <p:cNvPr id="103450" name="Group 26"/>
          <p:cNvGraphicFramePr>
            <a:graphicFrameLocks noGrp="1"/>
          </p:cNvGraphicFramePr>
          <p:nvPr>
            <p:ph idx="4294967295"/>
            <p:extLst>
              <p:ext uri="{D42A27DB-BD31-4B8C-83A1-F6EECF244321}">
                <p14:modId xmlns:p14="http://schemas.microsoft.com/office/powerpoint/2010/main" val="2485497743"/>
              </p:ext>
            </p:extLst>
          </p:nvPr>
        </p:nvGraphicFramePr>
        <p:xfrm>
          <a:off x="5868144" y="4283654"/>
          <a:ext cx="3058645" cy="1565765"/>
        </p:xfrm>
        <a:graphic>
          <a:graphicData uri="http://schemas.openxmlformats.org/drawingml/2006/table">
            <a:tbl>
              <a:tblPr/>
              <a:tblGrid>
                <a:gridCol w="1528663"/>
                <a:gridCol w="1529982"/>
              </a:tblGrid>
              <a:tr h="278505">
                <a:tc>
                  <a:txBody>
                    <a:bodyPr/>
                    <a:lstStyle/>
                    <a:p>
                      <a:pPr marL="342900" marR="0" lvl="0" indent="-342900" algn="ctr" defTabSz="914400" rtl="0" eaLnBrk="0" fontAlgn="base" latinLnBrk="0" hangingPunct="0">
                        <a:lnSpc>
                          <a:spcPct val="100000"/>
                        </a:lnSpc>
                        <a:spcBef>
                          <a:spcPct val="0"/>
                        </a:spcBef>
                        <a:spcAft>
                          <a:spcPct val="0"/>
                        </a:spcAft>
                        <a:buClr>
                          <a:schemeClr val="hlink"/>
                        </a:buClr>
                        <a:buSzTx/>
                        <a:buFont typeface="Wingdings" pitchFamily="2" charset="2"/>
                        <a:buNone/>
                        <a:tabLst/>
                      </a:pPr>
                      <a:r>
                        <a:rPr kumimoji="0" lang="el-GR" sz="900" b="1"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rPr>
                        <a:t>Πράσινες οροφές</a:t>
                      </a:r>
                      <a:endParaRPr kumimoji="0" lang="en-US" sz="900" b="1"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endParaRPr>
                    </a:p>
                  </a:txBody>
                  <a:tcPr anchor="ct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D6E3BC"/>
                    </a:solidFill>
                  </a:tcPr>
                </a:tc>
                <a:tc>
                  <a:txBody>
                    <a:bodyPr/>
                    <a:lstStyle/>
                    <a:p>
                      <a:pPr marL="342900" marR="0" lvl="0" indent="-342900" algn="ctr" defTabSz="914400" rtl="0" eaLnBrk="0" fontAlgn="base" latinLnBrk="0" hangingPunct="0">
                        <a:lnSpc>
                          <a:spcPct val="100000"/>
                        </a:lnSpc>
                        <a:spcBef>
                          <a:spcPct val="0"/>
                        </a:spcBef>
                        <a:spcAft>
                          <a:spcPct val="0"/>
                        </a:spcAft>
                        <a:buClr>
                          <a:schemeClr val="hlink"/>
                        </a:buClr>
                        <a:buSzTx/>
                        <a:buFont typeface="Wingdings" pitchFamily="2" charset="2"/>
                        <a:buNone/>
                        <a:tabLst/>
                      </a:pPr>
                      <a:r>
                        <a:rPr kumimoji="0" lang="el-GR" sz="900" b="1"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rPr>
                        <a:t>Ψυχρά υλικά</a:t>
                      </a:r>
                      <a:endParaRPr kumimoji="0" lang="en-US" sz="900" b="1"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endParaRPr>
                    </a:p>
                  </a:txBody>
                  <a:tcPr anchor="ct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CCC0D9"/>
                    </a:solidFill>
                  </a:tcPr>
                </a:tc>
              </a:tr>
              <a:tr h="392170">
                <a:tc>
                  <a:txBody>
                    <a:bodyPr/>
                    <a:lstStyle/>
                    <a:p>
                      <a:pPr marL="342900" marR="0" lvl="0" indent="-342900" algn="ctr" defTabSz="914400" rtl="0" eaLnBrk="0" fontAlgn="base" latinLnBrk="0" hangingPunct="0">
                        <a:lnSpc>
                          <a:spcPct val="100000"/>
                        </a:lnSpc>
                        <a:spcBef>
                          <a:spcPct val="0"/>
                        </a:spcBef>
                        <a:spcAft>
                          <a:spcPct val="0"/>
                        </a:spcAft>
                        <a:buClr>
                          <a:schemeClr val="hlink"/>
                        </a:buClr>
                        <a:buSzTx/>
                        <a:buFont typeface="Wingdings" pitchFamily="2" charset="2"/>
                        <a:buNone/>
                        <a:tabLst/>
                      </a:pPr>
                      <a:r>
                        <a:rPr kumimoji="0" lang="el-GR" sz="900" b="1"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rPr>
                        <a:t>Μικροκλίμα / ελεύθεροι χώροι </a:t>
                      </a:r>
                      <a:endParaRPr kumimoji="0" lang="en-US" sz="900" b="1"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endParaRPr>
                    </a:p>
                  </a:txBody>
                  <a:tcPr anchor="ct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342900" marR="0" lvl="0" indent="-342900" algn="ctr" defTabSz="914400" rtl="0" eaLnBrk="0" fontAlgn="base" latinLnBrk="0" hangingPunct="0">
                        <a:lnSpc>
                          <a:spcPct val="100000"/>
                        </a:lnSpc>
                        <a:spcBef>
                          <a:spcPct val="0"/>
                        </a:spcBef>
                        <a:spcAft>
                          <a:spcPct val="0"/>
                        </a:spcAft>
                        <a:buClr>
                          <a:schemeClr val="hlink"/>
                        </a:buClr>
                        <a:buSzTx/>
                        <a:buFont typeface="Wingdings" pitchFamily="2" charset="2"/>
                        <a:buNone/>
                        <a:tabLst/>
                      </a:pPr>
                      <a:r>
                        <a:rPr kumimoji="0" lang="el-GR" sz="900" b="1"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rPr>
                        <a:t>Α.Π.Ε. </a:t>
                      </a:r>
                      <a:endParaRPr kumimoji="0" lang="en-US" sz="900" b="1"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endParaRPr>
                    </a:p>
                  </a:txBody>
                  <a:tcPr anchor="ct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92D050"/>
                    </a:solidFill>
                  </a:tcPr>
                </a:tc>
              </a:tr>
              <a:tr h="392170">
                <a:tc>
                  <a:txBody>
                    <a:bodyPr/>
                    <a:lstStyle/>
                    <a:p>
                      <a:pPr marL="342900" marR="0" lvl="0" indent="-342900" algn="ctr" defTabSz="914400" rtl="0" eaLnBrk="0" fontAlgn="base" latinLnBrk="0" hangingPunct="0">
                        <a:lnSpc>
                          <a:spcPct val="100000"/>
                        </a:lnSpc>
                        <a:spcBef>
                          <a:spcPct val="0"/>
                        </a:spcBef>
                        <a:spcAft>
                          <a:spcPct val="0"/>
                        </a:spcAft>
                        <a:buClr>
                          <a:schemeClr val="hlink"/>
                        </a:buClr>
                        <a:buSzTx/>
                        <a:buFont typeface="Wingdings" pitchFamily="2" charset="2"/>
                        <a:buNone/>
                        <a:tabLst/>
                      </a:pPr>
                      <a:r>
                        <a:rPr kumimoji="0" lang="el-GR" sz="900" b="1"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rPr>
                        <a:t>Γεωθερμία </a:t>
                      </a:r>
                      <a:endParaRPr kumimoji="0" lang="en-US" sz="900" b="1"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endParaRPr>
                    </a:p>
                  </a:txBody>
                  <a:tcPr anchor="ct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E5B8B7"/>
                    </a:solidFill>
                  </a:tcPr>
                </a:tc>
                <a:tc>
                  <a:txBody>
                    <a:bodyPr/>
                    <a:lstStyle/>
                    <a:p>
                      <a:pPr marL="342900" marR="0" lvl="0" indent="-342900" algn="ctr" defTabSz="914400" rtl="0" eaLnBrk="0" fontAlgn="base" latinLnBrk="0" hangingPunct="0">
                        <a:lnSpc>
                          <a:spcPct val="100000"/>
                        </a:lnSpc>
                        <a:spcBef>
                          <a:spcPct val="0"/>
                        </a:spcBef>
                        <a:spcAft>
                          <a:spcPct val="0"/>
                        </a:spcAft>
                        <a:buClr>
                          <a:schemeClr val="hlink"/>
                        </a:buClr>
                        <a:buSzTx/>
                        <a:buFont typeface="Wingdings" pitchFamily="2" charset="2"/>
                        <a:buNone/>
                        <a:tabLst/>
                      </a:pPr>
                      <a:r>
                        <a:rPr kumimoji="0" lang="el-GR" sz="900" b="1"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rPr>
                        <a:t>Ενισχυμένη θερμομόνωση </a:t>
                      </a:r>
                      <a:endParaRPr kumimoji="0" lang="en-US" sz="900" b="1"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endParaRPr>
                    </a:p>
                  </a:txBody>
                  <a:tcPr anchor="ct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DBE5F1"/>
                    </a:solidFill>
                  </a:tcPr>
                </a:tc>
              </a:tr>
              <a:tr h="288677">
                <a:tc>
                  <a:txBody>
                    <a:bodyPr/>
                    <a:lstStyle/>
                    <a:p>
                      <a:pPr marL="342900" marR="0" lvl="0" indent="-342900" algn="ctr" defTabSz="914400" rtl="0" eaLnBrk="0" fontAlgn="base" latinLnBrk="0" hangingPunct="0">
                        <a:lnSpc>
                          <a:spcPct val="100000"/>
                        </a:lnSpc>
                        <a:spcBef>
                          <a:spcPct val="0"/>
                        </a:spcBef>
                        <a:spcAft>
                          <a:spcPct val="0"/>
                        </a:spcAft>
                        <a:buClr>
                          <a:schemeClr val="hlink"/>
                        </a:buClr>
                        <a:buSzTx/>
                        <a:buFont typeface="Wingdings" pitchFamily="2" charset="2"/>
                        <a:buNone/>
                        <a:tabLst/>
                      </a:pPr>
                      <a:r>
                        <a:rPr kumimoji="0" lang="el-GR" sz="900" b="1"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rPr>
                        <a:t>«έξυπνα» δίκτυα </a:t>
                      </a:r>
                      <a:endParaRPr kumimoji="0" lang="en-US" sz="900" b="1"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endParaRPr>
                    </a:p>
                  </a:txBody>
                  <a:tcPr anchor="ct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4BC96"/>
                    </a:solidFill>
                  </a:tcPr>
                </a:tc>
                <a:tc>
                  <a:txBody>
                    <a:bodyPr/>
                    <a:lstStyle/>
                    <a:p>
                      <a:pPr marL="342900" marR="0" lvl="0" indent="-342900" algn="ctr" defTabSz="914400" rtl="0" eaLnBrk="0" fontAlgn="base" latinLnBrk="0" hangingPunct="0">
                        <a:lnSpc>
                          <a:spcPct val="100000"/>
                        </a:lnSpc>
                        <a:spcBef>
                          <a:spcPct val="0"/>
                        </a:spcBef>
                        <a:spcAft>
                          <a:spcPct val="0"/>
                        </a:spcAft>
                        <a:buClr>
                          <a:schemeClr val="hlink"/>
                        </a:buClr>
                        <a:buSzTx/>
                        <a:buFont typeface="Wingdings" pitchFamily="2" charset="2"/>
                        <a:buNone/>
                        <a:tabLst/>
                      </a:pPr>
                      <a:r>
                        <a:rPr kumimoji="0" lang="el-GR" sz="900" b="1"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rPr>
                        <a:t>Αντικατάσταση κουφωμάτων και σκίαση </a:t>
                      </a:r>
                      <a:endParaRPr kumimoji="0" lang="en-US" sz="900" b="1"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endParaRPr>
                    </a:p>
                  </a:txBody>
                  <a:tcPr anchor="ct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ABF8F"/>
                    </a:solidFill>
                  </a:tcPr>
                </a:tc>
              </a:tr>
            </a:tbl>
          </a:graphicData>
        </a:graphic>
      </p:graphicFrame>
      <p:pic>
        <p:nvPicPr>
          <p:cNvPr id="198660"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3688" y="3699466"/>
            <a:ext cx="3960440" cy="21499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8661" name="Picture 6" descr="sifnou_smirni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63688" y="1556792"/>
            <a:ext cx="3960440" cy="2142674"/>
          </a:xfrm>
          <a:prstGeom prst="rect">
            <a:avLst/>
          </a:prstGeom>
          <a:ln>
            <a:noFill/>
          </a:ln>
          <a:effectLst>
            <a:softEdge rad="112500"/>
          </a:effectLst>
        </p:spPr>
      </p:pic>
      <p:pic>
        <p:nvPicPr>
          <p:cNvPr id="3" name="Εικόνα 2"/>
          <p:cNvPicPr>
            <a:picLocks noChangeAspect="1"/>
          </p:cNvPicPr>
          <p:nvPr/>
        </p:nvPicPr>
        <p:blipFill>
          <a:blip r:embed="rId5" cstate="email">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tretch>
            <a:fillRect/>
          </a:stretch>
        </p:blipFill>
        <p:spPr>
          <a:xfrm>
            <a:off x="5697076" y="260648"/>
            <a:ext cx="2766367" cy="2686658"/>
          </a:xfrm>
          <a:prstGeom prst="rect">
            <a:avLst/>
          </a:prstGeom>
          <a:ln>
            <a:noFill/>
          </a:ln>
          <a:effectLst>
            <a:softEdge rad="112500"/>
          </a:effectLst>
        </p:spPr>
      </p:pic>
    </p:spTree>
    <p:extLst>
      <p:ext uri="{BB962C8B-B14F-4D97-AF65-F5344CB8AC3E}">
        <p14:creationId xmlns:p14="http://schemas.microsoft.com/office/powerpoint/2010/main" val="1600531780"/>
      </p:ext>
    </p:extLst>
  </p:cSld>
  <p:clrMapOvr>
    <a:masterClrMapping/>
  </p:clrMapOvr>
  <p:transition spd="slow">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ADC59BF7-7D5A-4E8E-8631-77DB224BBD4B}" type="slidenum">
              <a:rPr lang="el-GR" smtClean="0">
                <a:solidFill>
                  <a:srgbClr val="000000"/>
                </a:solidFill>
              </a:rPr>
              <a:pPr>
                <a:defRPr/>
              </a:pPr>
              <a:t>83</a:t>
            </a:fld>
            <a:endParaRPr lang="el-GR">
              <a:solidFill>
                <a:srgbClr val="000000"/>
              </a:solidFill>
            </a:endParaRPr>
          </a:p>
        </p:txBody>
      </p:sp>
      <p:pic>
        <p:nvPicPr>
          <p:cNvPr id="3" name="Εικόνα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496" y="10004"/>
            <a:ext cx="5184576" cy="2060869"/>
          </a:xfrm>
          <a:prstGeom prst="rect">
            <a:avLst/>
          </a:prstGeom>
          <a:ln>
            <a:noFill/>
          </a:ln>
          <a:effectLst>
            <a:softEdge rad="112500"/>
          </a:effectLst>
        </p:spPr>
      </p:pic>
      <p:pic>
        <p:nvPicPr>
          <p:cNvPr id="4" name="Εικόνα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701" y="2204864"/>
            <a:ext cx="5197371" cy="2075483"/>
          </a:xfrm>
          <a:prstGeom prst="rect">
            <a:avLst/>
          </a:prstGeom>
          <a:ln>
            <a:noFill/>
          </a:ln>
          <a:effectLst>
            <a:softEdge rad="112500"/>
          </a:effectLst>
        </p:spPr>
      </p:pic>
      <p:pic>
        <p:nvPicPr>
          <p:cNvPr id="5" name="Εικόνα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550" y="4509119"/>
            <a:ext cx="5192522" cy="2073547"/>
          </a:xfrm>
          <a:prstGeom prst="rect">
            <a:avLst/>
          </a:prstGeom>
          <a:ln>
            <a:noFill/>
          </a:ln>
          <a:effectLst>
            <a:softEdge rad="112500"/>
          </a:effectLst>
        </p:spPr>
      </p:pic>
      <p:pic>
        <p:nvPicPr>
          <p:cNvPr id="6" name="Εικόνα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92079" y="10003"/>
            <a:ext cx="2746505" cy="2060869"/>
          </a:xfrm>
          <a:prstGeom prst="rect">
            <a:avLst/>
          </a:prstGeom>
          <a:ln>
            <a:noFill/>
          </a:ln>
          <a:effectLst>
            <a:softEdge rad="112500"/>
          </a:effectLst>
        </p:spPr>
      </p:pic>
      <p:pic>
        <p:nvPicPr>
          <p:cNvPr id="8" name="Εικόνα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292078" y="2204863"/>
            <a:ext cx="3649201" cy="2075483"/>
          </a:xfrm>
          <a:prstGeom prst="rect">
            <a:avLst/>
          </a:prstGeom>
          <a:ln>
            <a:noFill/>
          </a:ln>
          <a:effectLst>
            <a:softEdge rad="112500"/>
          </a:effectLst>
        </p:spPr>
      </p:pic>
      <p:pic>
        <p:nvPicPr>
          <p:cNvPr id="9" name="Εικόνα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37596" y="4509119"/>
            <a:ext cx="3006811" cy="2133404"/>
          </a:xfrm>
          <a:prstGeom prst="rect">
            <a:avLst/>
          </a:prstGeom>
          <a:ln>
            <a:noFill/>
          </a:ln>
          <a:effectLst>
            <a:softEdge rad="112500"/>
          </a:effectLst>
        </p:spPr>
      </p:pic>
    </p:spTree>
    <p:extLst>
      <p:ext uri="{BB962C8B-B14F-4D97-AF65-F5344CB8AC3E}">
        <p14:creationId xmlns:p14="http://schemas.microsoft.com/office/powerpoint/2010/main" val="1414218938"/>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3" name="Εικόνα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9512" y="548680"/>
            <a:ext cx="3038475" cy="1504950"/>
          </a:xfrm>
          <a:prstGeom prst="rect">
            <a:avLst/>
          </a:prstGeom>
          <a:ln>
            <a:noFill/>
          </a:ln>
          <a:effectLst>
            <a:softEdge rad="112500"/>
          </a:effectLst>
        </p:spPr>
      </p:pic>
      <p:pic>
        <p:nvPicPr>
          <p:cNvPr id="4" name="Εικόνα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05150" y="544088"/>
            <a:ext cx="2463929" cy="2463929"/>
          </a:xfrm>
          <a:prstGeom prst="rect">
            <a:avLst/>
          </a:prstGeom>
          <a:ln>
            <a:noFill/>
          </a:ln>
          <a:effectLst>
            <a:softEdge rad="112500"/>
          </a:effectLst>
        </p:spPr>
      </p:pic>
      <p:pic>
        <p:nvPicPr>
          <p:cNvPr id="5" name="Εικόνα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511" y="2204864"/>
            <a:ext cx="3038475" cy="2025651"/>
          </a:xfrm>
          <a:prstGeom prst="rect">
            <a:avLst/>
          </a:prstGeom>
          <a:ln>
            <a:noFill/>
          </a:ln>
          <a:effectLst>
            <a:softEdge rad="112500"/>
          </a:effectLst>
        </p:spPr>
      </p:pic>
      <p:pic>
        <p:nvPicPr>
          <p:cNvPr id="6" name="Εικόνα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511" y="4365103"/>
            <a:ext cx="3038475" cy="2278857"/>
          </a:xfrm>
          <a:prstGeom prst="rect">
            <a:avLst/>
          </a:prstGeom>
          <a:ln>
            <a:noFill/>
          </a:ln>
          <a:effectLst>
            <a:softEdge rad="112500"/>
          </a:effectLst>
        </p:spPr>
      </p:pic>
      <p:pic>
        <p:nvPicPr>
          <p:cNvPr id="7" name="Εικόνα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90382" y="548680"/>
            <a:ext cx="3080484" cy="2459337"/>
          </a:xfrm>
          <a:prstGeom prst="rect">
            <a:avLst/>
          </a:prstGeom>
          <a:ln>
            <a:noFill/>
          </a:ln>
          <a:effectLst>
            <a:softEdge rad="112500"/>
          </a:effectLst>
        </p:spPr>
      </p:pic>
      <p:pic>
        <p:nvPicPr>
          <p:cNvPr id="8" name="Εικόνα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90382" y="3068959"/>
            <a:ext cx="3080484" cy="2310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Εικόνα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05150" y="3095327"/>
            <a:ext cx="2524871" cy="1473635"/>
          </a:xfrm>
          <a:prstGeom prst="rect">
            <a:avLst/>
          </a:prstGeom>
          <a:ln>
            <a:noFill/>
          </a:ln>
          <a:effectLst>
            <a:softEdge rad="112500"/>
          </a:effectLst>
        </p:spPr>
      </p:pic>
      <p:pic>
        <p:nvPicPr>
          <p:cNvPr id="10" name="Εικόνα 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509415" y="4653136"/>
            <a:ext cx="2466975" cy="1847850"/>
          </a:xfrm>
          <a:prstGeom prst="rect">
            <a:avLst/>
          </a:prstGeom>
          <a:ln>
            <a:noFill/>
          </a:ln>
          <a:effectLst>
            <a:softEdge rad="112500"/>
          </a:effectLst>
        </p:spPr>
      </p:pic>
      <p:sp>
        <p:nvSpPr>
          <p:cNvPr id="11" name="TextBox 10"/>
          <p:cNvSpPr txBox="1"/>
          <p:nvPr/>
        </p:nvSpPr>
        <p:spPr>
          <a:xfrm>
            <a:off x="4067944" y="5733256"/>
            <a:ext cx="1436612" cy="584775"/>
          </a:xfrm>
          <a:prstGeom prst="rect">
            <a:avLst/>
          </a:prstGeom>
          <a:noFill/>
        </p:spPr>
        <p:txBody>
          <a:bodyPr wrap="none" rtlCol="0">
            <a:spAutoFit/>
          </a:bodyPr>
          <a:lstStyle/>
          <a:p>
            <a:r>
              <a:rPr lang="el-GR" sz="3200" b="1" dirty="0" smtClean="0">
                <a:solidFill>
                  <a:srgbClr val="000000"/>
                </a:solidFill>
                <a:latin typeface="Arial Narrow" panose="020B0606020202030204" pitchFamily="34" charset="0"/>
              </a:rPr>
              <a:t>Σήμερα</a:t>
            </a:r>
            <a:r>
              <a:rPr lang="el-GR" dirty="0" smtClean="0">
                <a:solidFill>
                  <a:srgbClr val="000000"/>
                </a:solidFill>
              </a:rPr>
              <a:t> </a:t>
            </a:r>
            <a:endParaRPr lang="el-GR" dirty="0">
              <a:solidFill>
                <a:srgbClr val="000000"/>
              </a:solidFill>
            </a:endParaRPr>
          </a:p>
        </p:txBody>
      </p:sp>
    </p:spTree>
    <p:extLst>
      <p:ext uri="{BB962C8B-B14F-4D97-AF65-F5344CB8AC3E}">
        <p14:creationId xmlns:p14="http://schemas.microsoft.com/office/powerpoint/2010/main" val="2476148997"/>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ADC59BF7-7D5A-4E8E-8631-77DB224BBD4B}" type="slidenum">
              <a:rPr lang="el-GR" smtClean="0">
                <a:solidFill>
                  <a:srgbClr val="000000"/>
                </a:solidFill>
              </a:rPr>
              <a:pPr>
                <a:defRPr/>
              </a:pPr>
              <a:t>85</a:t>
            </a:fld>
            <a:endParaRPr lang="el-GR">
              <a:solidFill>
                <a:srgbClr val="000000"/>
              </a:solidFill>
            </a:endParaRPr>
          </a:p>
        </p:txBody>
      </p:sp>
      <p:pic>
        <p:nvPicPr>
          <p:cNvPr id="3" name="Εικόνα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3528" y="116632"/>
            <a:ext cx="4714875" cy="1866900"/>
          </a:xfrm>
          <a:prstGeom prst="rect">
            <a:avLst/>
          </a:prstGeom>
          <a:ln>
            <a:noFill/>
          </a:ln>
          <a:effectLst>
            <a:softEdge rad="112500"/>
          </a:effectLst>
        </p:spPr>
      </p:pic>
      <p:pic>
        <p:nvPicPr>
          <p:cNvPr id="4" name="Εικόνα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8064" y="116632"/>
            <a:ext cx="2601074" cy="1866900"/>
          </a:xfrm>
          <a:prstGeom prst="rect">
            <a:avLst/>
          </a:prstGeom>
          <a:ln>
            <a:noFill/>
          </a:ln>
          <a:effectLst>
            <a:softEdge rad="112500"/>
          </a:effectLst>
        </p:spPr>
      </p:pic>
      <p:pic>
        <p:nvPicPr>
          <p:cNvPr id="5" name="Εικόνα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38403" y="2060848"/>
            <a:ext cx="3995936" cy="2322638"/>
          </a:xfrm>
          <a:prstGeom prst="rect">
            <a:avLst/>
          </a:prstGeom>
          <a:ln>
            <a:noFill/>
          </a:ln>
          <a:effectLst>
            <a:softEdge rad="112500"/>
          </a:effectLst>
        </p:spPr>
      </p:pic>
      <p:pic>
        <p:nvPicPr>
          <p:cNvPr id="6" name="Εικόνα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1520" y="4383486"/>
            <a:ext cx="4870164" cy="2240275"/>
          </a:xfrm>
          <a:prstGeom prst="rect">
            <a:avLst/>
          </a:prstGeom>
          <a:ln>
            <a:noFill/>
          </a:ln>
          <a:effectLst>
            <a:softEdge rad="112500"/>
          </a:effectLst>
        </p:spPr>
      </p:pic>
      <p:pic>
        <p:nvPicPr>
          <p:cNvPr id="26626"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1520" y="2270471"/>
            <a:ext cx="4773654" cy="19033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4409381"/>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86485" y="503370"/>
            <a:ext cx="2138620" cy="1629486"/>
          </a:xfrm>
          <a:prstGeom prst="rect">
            <a:avLst/>
          </a:prstGeom>
          <a:ln>
            <a:noFill/>
          </a:ln>
          <a:effectLst>
            <a:softEdge rad="112500"/>
          </a:effectLst>
        </p:spPr>
      </p:pic>
      <p:pic>
        <p:nvPicPr>
          <p:cNvPr id="10" name="Εικόνα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86485" y="2219328"/>
            <a:ext cx="2199822" cy="1424855"/>
          </a:xfrm>
          <a:prstGeom prst="rect">
            <a:avLst/>
          </a:prstGeom>
          <a:ln>
            <a:noFill/>
          </a:ln>
          <a:effectLst>
            <a:softEdge rad="112500"/>
          </a:effectLst>
        </p:spPr>
      </p:pic>
      <p:pic>
        <p:nvPicPr>
          <p:cNvPr id="11" name="Εικόνα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86485" y="3688898"/>
            <a:ext cx="2199822" cy="1252270"/>
          </a:xfrm>
          <a:prstGeom prst="rect">
            <a:avLst/>
          </a:prstGeom>
          <a:ln>
            <a:noFill/>
          </a:ln>
          <a:effectLst>
            <a:softEdge rad="112500"/>
          </a:effectLst>
        </p:spPr>
      </p:pic>
      <p:pic>
        <p:nvPicPr>
          <p:cNvPr id="12" name="Εικόνα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86485" y="5015416"/>
            <a:ext cx="2199822" cy="1425747"/>
          </a:xfrm>
          <a:prstGeom prst="rect">
            <a:avLst/>
          </a:prstGeom>
          <a:ln>
            <a:noFill/>
          </a:ln>
          <a:effectLst>
            <a:softEdge rad="112500"/>
          </a:effectLst>
        </p:spPr>
      </p:pic>
      <p:pic>
        <p:nvPicPr>
          <p:cNvPr id="8" name="Εικόνα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0551" y="3965614"/>
            <a:ext cx="2145226" cy="975102"/>
          </a:xfrm>
          <a:prstGeom prst="rect">
            <a:avLst/>
          </a:prstGeom>
          <a:ln>
            <a:noFill/>
          </a:ln>
          <a:effectLst>
            <a:softEdge rad="112500"/>
          </a:effectLst>
        </p:spPr>
      </p:pic>
      <p:pic>
        <p:nvPicPr>
          <p:cNvPr id="13" name="Εικόνα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0550" y="5006363"/>
            <a:ext cx="2145226" cy="1426575"/>
          </a:xfrm>
          <a:prstGeom prst="rect">
            <a:avLst/>
          </a:prstGeom>
          <a:ln>
            <a:noFill/>
          </a:ln>
          <a:effectLst>
            <a:softEdge rad="112500"/>
          </a:effectLst>
        </p:spPr>
      </p:pic>
      <p:pic>
        <p:nvPicPr>
          <p:cNvPr id="14" name="Εικόνα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0550" y="2474486"/>
            <a:ext cx="2145226" cy="1426575"/>
          </a:xfrm>
          <a:prstGeom prst="rect">
            <a:avLst/>
          </a:prstGeom>
          <a:ln>
            <a:noFill/>
          </a:ln>
          <a:effectLst>
            <a:softEdge rad="112500"/>
          </a:effectLst>
        </p:spPr>
      </p:pic>
      <p:pic>
        <p:nvPicPr>
          <p:cNvPr id="15" name="Εικόνα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675660" y="3573016"/>
            <a:ext cx="4110823" cy="22994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Εικόνα 1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675661" y="116633"/>
            <a:ext cx="4110823" cy="3085290"/>
          </a:xfrm>
          <a:prstGeom prst="rect">
            <a:avLst/>
          </a:prstGeom>
          <a:ln>
            <a:noFill/>
          </a:ln>
          <a:effectLst>
            <a:softEdge rad="112500"/>
          </a:effectLst>
        </p:spPr>
      </p:pic>
      <p:pic>
        <p:nvPicPr>
          <p:cNvPr id="17" name="Εικόνα 1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10551" y="773328"/>
            <a:ext cx="2145225" cy="1451656"/>
          </a:xfrm>
          <a:prstGeom prst="rect">
            <a:avLst/>
          </a:prstGeom>
          <a:ln>
            <a:noFill/>
          </a:ln>
          <a:effectLst>
            <a:softEdge rad="112500"/>
          </a:effectLst>
        </p:spPr>
      </p:pic>
      <p:sp>
        <p:nvSpPr>
          <p:cNvPr id="18" name="Ορθογώνιο 17"/>
          <p:cNvSpPr/>
          <p:nvPr/>
        </p:nvSpPr>
        <p:spPr>
          <a:xfrm>
            <a:off x="3318291" y="3228945"/>
            <a:ext cx="2507418" cy="400110"/>
          </a:xfrm>
          <a:prstGeom prst="rect">
            <a:avLst/>
          </a:prstGeom>
        </p:spPr>
        <p:txBody>
          <a:bodyPr wrap="none">
            <a:spAutoFit/>
          </a:bodyPr>
          <a:lstStyle/>
          <a:p>
            <a:r>
              <a:rPr lang="el-GR" sz="2000" b="1" kern="0" dirty="0">
                <a:solidFill>
                  <a:srgbClr val="C00000"/>
                </a:solidFill>
                <a:effectLst>
                  <a:outerShdw blurRad="38100" dist="38100" dir="2700000" algn="tl">
                    <a:srgbClr val="000000">
                      <a:alpha val="43137"/>
                    </a:srgbClr>
                  </a:outerShdw>
                </a:effectLst>
                <a:latin typeface="Arial Narrow" panose="020B0606020202030204" pitchFamily="34" charset="0"/>
                <a:ea typeface="+mj-ea"/>
                <a:cs typeface="+mj-cs"/>
              </a:rPr>
              <a:t>Ενεργειακή ανακαίνιση</a:t>
            </a:r>
            <a:endParaRPr lang="el-GR" dirty="0"/>
          </a:p>
        </p:txBody>
      </p:sp>
    </p:spTree>
    <p:extLst>
      <p:ext uri="{BB962C8B-B14F-4D97-AF65-F5344CB8AC3E}">
        <p14:creationId xmlns:p14="http://schemas.microsoft.com/office/powerpoint/2010/main" val="4217580630"/>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ADC59BF7-7D5A-4E8E-8631-77DB224BBD4B}" type="slidenum">
              <a:rPr lang="el-GR" smtClean="0">
                <a:solidFill>
                  <a:srgbClr val="000000"/>
                </a:solidFill>
              </a:rPr>
              <a:pPr>
                <a:defRPr/>
              </a:pPr>
              <a:t>87</a:t>
            </a:fld>
            <a:endParaRPr lang="el-GR">
              <a:solidFill>
                <a:srgbClr val="000000"/>
              </a:solidFill>
            </a:endParaRPr>
          </a:p>
        </p:txBody>
      </p:sp>
      <p:pic>
        <p:nvPicPr>
          <p:cNvPr id="3" name="Εικόνα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3528" y="44624"/>
            <a:ext cx="2143125" cy="2133600"/>
          </a:xfrm>
          <a:prstGeom prst="rect">
            <a:avLst/>
          </a:prstGeom>
          <a:ln>
            <a:noFill/>
          </a:ln>
          <a:effectLst>
            <a:softEdge rad="112500"/>
          </a:effectLst>
        </p:spPr>
      </p:pic>
      <p:pic>
        <p:nvPicPr>
          <p:cNvPr id="6" name="Εικόνα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55776" y="44624"/>
            <a:ext cx="3659209" cy="2880320"/>
          </a:xfrm>
          <a:prstGeom prst="rect">
            <a:avLst/>
          </a:prstGeom>
          <a:ln>
            <a:noFill/>
          </a:ln>
          <a:effectLst>
            <a:softEdge rad="112500"/>
          </a:effectLst>
        </p:spPr>
      </p:pic>
      <p:pic>
        <p:nvPicPr>
          <p:cNvPr id="7" name="Εικόνα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527" y="2996951"/>
            <a:ext cx="5891457" cy="2945729"/>
          </a:xfrm>
          <a:prstGeom prst="rect">
            <a:avLst/>
          </a:prstGeom>
          <a:ln>
            <a:noFill/>
          </a:ln>
          <a:effectLst>
            <a:softEdge rad="112500"/>
          </a:effectLst>
        </p:spPr>
      </p:pic>
      <p:pic>
        <p:nvPicPr>
          <p:cNvPr id="9" name="Εικόνα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5865" y="44624"/>
            <a:ext cx="2842431" cy="2133600"/>
          </a:xfrm>
          <a:prstGeom prst="rect">
            <a:avLst/>
          </a:prstGeom>
          <a:ln>
            <a:noFill/>
          </a:ln>
          <a:effectLst>
            <a:softEdge rad="112500"/>
          </a:effectLst>
        </p:spPr>
      </p:pic>
      <p:pic>
        <p:nvPicPr>
          <p:cNvPr id="10" name="Εικόνα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65864" y="2267540"/>
            <a:ext cx="2842431" cy="1777634"/>
          </a:xfrm>
          <a:prstGeom prst="rect">
            <a:avLst/>
          </a:prstGeom>
          <a:ln>
            <a:noFill/>
          </a:ln>
          <a:effectLst>
            <a:softEdge rad="112500"/>
          </a:effectLst>
        </p:spPr>
      </p:pic>
      <p:pic>
        <p:nvPicPr>
          <p:cNvPr id="12" name="Εικόνα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65865" y="4149080"/>
            <a:ext cx="2842430" cy="1884980"/>
          </a:xfrm>
          <a:prstGeom prst="rect">
            <a:avLst/>
          </a:prstGeom>
          <a:ln>
            <a:noFill/>
          </a:ln>
          <a:effectLst>
            <a:softEdge rad="112500"/>
          </a:effectLst>
        </p:spPr>
      </p:pic>
    </p:spTree>
    <p:extLst>
      <p:ext uri="{BB962C8B-B14F-4D97-AF65-F5344CB8AC3E}">
        <p14:creationId xmlns:p14="http://schemas.microsoft.com/office/powerpoint/2010/main" val="605870631"/>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ADC59BF7-7D5A-4E8E-8631-77DB224BBD4B}" type="slidenum">
              <a:rPr lang="el-GR" smtClean="0">
                <a:solidFill>
                  <a:srgbClr val="000000"/>
                </a:solidFill>
              </a:rPr>
              <a:pPr>
                <a:defRPr/>
              </a:pPr>
              <a:t>88</a:t>
            </a:fld>
            <a:endParaRPr lang="el-GR">
              <a:solidFill>
                <a:srgbClr val="000000"/>
              </a:solidFill>
            </a:endParaRPr>
          </a:p>
        </p:txBody>
      </p:sp>
      <p:grpSp>
        <p:nvGrpSpPr>
          <p:cNvPr id="5" name="Ομάδα 4"/>
          <p:cNvGrpSpPr/>
          <p:nvPr/>
        </p:nvGrpSpPr>
        <p:grpSpPr>
          <a:xfrm>
            <a:off x="356515" y="188640"/>
            <a:ext cx="8104263" cy="6264696"/>
            <a:chOff x="324441" y="116632"/>
            <a:chExt cx="8104263" cy="5719772"/>
          </a:xfrm>
        </p:grpSpPr>
        <p:pic>
          <p:nvPicPr>
            <p:cNvPr id="3" name="Εικόνα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4441" y="116632"/>
              <a:ext cx="4857750" cy="2857500"/>
            </a:xfrm>
            <a:prstGeom prst="rect">
              <a:avLst/>
            </a:prstGeom>
            <a:ln>
              <a:noFill/>
            </a:ln>
            <a:effectLst>
              <a:softEdge rad="112500"/>
            </a:effectLst>
          </p:spPr>
        </p:pic>
        <p:pic>
          <p:nvPicPr>
            <p:cNvPr id="4" name="Εικόνα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441" y="3068959"/>
              <a:ext cx="4857750" cy="2767445"/>
            </a:xfrm>
            <a:prstGeom prst="rect">
              <a:avLst/>
            </a:prstGeom>
            <a:ln>
              <a:noFill/>
            </a:ln>
            <a:effectLst>
              <a:softEdge rad="112500"/>
            </a:effectLst>
          </p:spPr>
        </p:pic>
        <p:pic>
          <p:nvPicPr>
            <p:cNvPr id="6" name="Εικόνα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20072" y="3068958"/>
              <a:ext cx="3208632" cy="2767445"/>
            </a:xfrm>
            <a:prstGeom prst="rect">
              <a:avLst/>
            </a:prstGeom>
            <a:ln>
              <a:noFill/>
            </a:ln>
            <a:effectLst>
              <a:softEdge rad="112500"/>
            </a:effectLst>
          </p:spPr>
        </p:pic>
        <p:pic>
          <p:nvPicPr>
            <p:cNvPr id="7" name="Εικόνα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20072" y="1089639"/>
              <a:ext cx="3208632" cy="1887430"/>
            </a:xfrm>
            <a:prstGeom prst="rect">
              <a:avLst/>
            </a:prstGeom>
            <a:ln>
              <a:noFill/>
            </a:ln>
            <a:effectLst>
              <a:softEdge rad="112500"/>
            </a:effectLst>
          </p:spPr>
        </p:pic>
      </p:grpSp>
    </p:spTree>
    <p:extLst>
      <p:ext uri="{BB962C8B-B14F-4D97-AF65-F5344CB8AC3E}">
        <p14:creationId xmlns:p14="http://schemas.microsoft.com/office/powerpoint/2010/main" val="3856374774"/>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p:cNvPicPr>
            <a:picLocks noChangeAspect="1"/>
          </p:cNvPicPr>
          <p:nvPr/>
        </p:nvPicPr>
        <p:blipFill>
          <a:blip r:embed="rId2" cstate="email">
            <a:grayscl/>
            <a:extLst>
              <a:ext uri="{28A0092B-C50C-407E-A947-70E740481C1C}">
                <a14:useLocalDpi xmlns:a14="http://schemas.microsoft.com/office/drawing/2010/main"/>
              </a:ext>
            </a:extLst>
          </a:blip>
          <a:stretch>
            <a:fillRect/>
          </a:stretch>
        </p:blipFill>
        <p:spPr>
          <a:xfrm>
            <a:off x="323528" y="3320944"/>
            <a:ext cx="3672408" cy="3306546"/>
          </a:xfrm>
          <a:prstGeom prst="rect">
            <a:avLst/>
          </a:prstGeom>
        </p:spPr>
      </p:pic>
      <p:sp>
        <p:nvSpPr>
          <p:cNvPr id="2" name="Τίτλος 1"/>
          <p:cNvSpPr>
            <a:spLocks noGrp="1"/>
          </p:cNvSpPr>
          <p:nvPr>
            <p:ph type="title"/>
          </p:nvPr>
        </p:nvSpPr>
        <p:spPr>
          <a:xfrm>
            <a:off x="395536" y="764704"/>
            <a:ext cx="3816424" cy="914400"/>
          </a:xfrm>
        </p:spPr>
        <p:txBody>
          <a:bodyPr/>
          <a:lstStyle/>
          <a:p>
            <a:r>
              <a:rPr lang="el-GR" cap="none" spc="0" dirty="0" smtClean="0">
                <a:solidFill>
                  <a:srgbClr val="C00000"/>
                </a:solidFill>
                <a:latin typeface="Arial Narrow" panose="020B0606020202030204" pitchFamily="34" charset="0"/>
                <a:ea typeface="+mn-ea"/>
                <a:cs typeface="+mn-cs"/>
              </a:rPr>
              <a:t>Από τον Ενεργειακό στον Περιβαλλοντικό σχεδιασμό</a:t>
            </a:r>
            <a:br>
              <a:rPr lang="el-GR" cap="none" spc="0" dirty="0" smtClean="0">
                <a:solidFill>
                  <a:srgbClr val="C00000"/>
                </a:solidFill>
                <a:latin typeface="Arial Narrow" panose="020B0606020202030204" pitchFamily="34" charset="0"/>
                <a:ea typeface="+mn-ea"/>
                <a:cs typeface="+mn-cs"/>
              </a:rPr>
            </a:br>
            <a:r>
              <a:rPr lang="el-GR" dirty="0">
                <a:solidFill>
                  <a:srgbClr val="C00000"/>
                </a:solidFill>
                <a:latin typeface="Arial Narrow" panose="020B0606020202030204" pitchFamily="34" charset="0"/>
                <a:ea typeface="+mn-ea"/>
                <a:cs typeface="+mn-cs"/>
              </a:rPr>
              <a:t/>
            </a:r>
            <a:br>
              <a:rPr lang="el-GR" dirty="0">
                <a:solidFill>
                  <a:srgbClr val="C00000"/>
                </a:solidFill>
                <a:latin typeface="Arial Narrow" panose="020B0606020202030204" pitchFamily="34" charset="0"/>
                <a:ea typeface="+mn-ea"/>
                <a:cs typeface="+mn-cs"/>
              </a:rPr>
            </a:br>
            <a:r>
              <a:rPr lang="el-GR" dirty="0" smtClean="0">
                <a:solidFill>
                  <a:srgbClr val="C00000"/>
                </a:solidFill>
                <a:latin typeface="Arial Narrow" panose="020B0606020202030204" pitchFamily="34" charset="0"/>
                <a:ea typeface="+mn-ea"/>
                <a:cs typeface="+mn-cs"/>
              </a:rPr>
              <a:t>και στην </a:t>
            </a:r>
            <a:r>
              <a:rPr lang="el-GR" cap="none" spc="0" dirty="0" smtClean="0">
                <a:solidFill>
                  <a:srgbClr val="C00000"/>
                </a:solidFill>
                <a:latin typeface="Arial Narrow" panose="020B0606020202030204" pitchFamily="34" charset="0"/>
                <a:ea typeface="+mn-ea"/>
                <a:cs typeface="+mn-cs"/>
              </a:rPr>
              <a:t>αξιολόγηση </a:t>
            </a:r>
            <a:r>
              <a:rPr lang="el-GR" sz="1600" cap="none" spc="0" dirty="0" smtClean="0">
                <a:solidFill>
                  <a:srgbClr val="C00000"/>
                </a:solidFill>
                <a:latin typeface="Arial Narrow" panose="020B0606020202030204" pitchFamily="34" charset="0"/>
                <a:ea typeface="+mn-ea"/>
                <a:cs typeface="+mn-cs"/>
              </a:rPr>
              <a:t/>
            </a:r>
            <a:br>
              <a:rPr lang="el-GR" sz="1600" cap="none" spc="0" dirty="0" smtClean="0">
                <a:solidFill>
                  <a:srgbClr val="C00000"/>
                </a:solidFill>
                <a:latin typeface="Arial Narrow" panose="020B0606020202030204" pitchFamily="34" charset="0"/>
                <a:ea typeface="+mn-ea"/>
                <a:cs typeface="+mn-cs"/>
              </a:rPr>
            </a:br>
            <a:r>
              <a:rPr lang="el-GR" sz="1200" cap="none" spc="0" dirty="0" smtClean="0">
                <a:solidFill>
                  <a:srgbClr val="C00000"/>
                </a:solidFill>
                <a:latin typeface="Arial Narrow" panose="020B0606020202030204" pitchFamily="34" charset="0"/>
                <a:ea typeface="+mn-ea"/>
                <a:cs typeface="+mn-cs"/>
              </a:rPr>
              <a:t>(</a:t>
            </a:r>
            <a:r>
              <a:rPr lang="el-GR" sz="1200" cap="none" spc="0" dirty="0" err="1">
                <a:solidFill>
                  <a:srgbClr val="C00000"/>
                </a:solidFill>
                <a:latin typeface="Arial Narrow" panose="020B0606020202030204" pitchFamily="34" charset="0"/>
                <a:ea typeface="+mn-ea"/>
                <a:cs typeface="+mn-cs"/>
              </a:rPr>
              <a:t>Environmental</a:t>
            </a:r>
            <a:r>
              <a:rPr lang="el-GR" sz="1200" cap="none" spc="0" dirty="0">
                <a:solidFill>
                  <a:srgbClr val="C00000"/>
                </a:solidFill>
                <a:latin typeface="Arial Narrow" panose="020B0606020202030204" pitchFamily="34" charset="0"/>
                <a:ea typeface="+mn-ea"/>
                <a:cs typeface="+mn-cs"/>
              </a:rPr>
              <a:t> </a:t>
            </a:r>
            <a:r>
              <a:rPr lang="el-GR" sz="1200" cap="none" spc="0" dirty="0" err="1">
                <a:solidFill>
                  <a:srgbClr val="C00000"/>
                </a:solidFill>
                <a:latin typeface="Arial Narrow" panose="020B0606020202030204" pitchFamily="34" charset="0"/>
                <a:ea typeface="+mn-ea"/>
                <a:cs typeface="+mn-cs"/>
              </a:rPr>
              <a:t>Assessment</a:t>
            </a:r>
            <a:r>
              <a:rPr lang="el-GR" sz="1200" cap="none" spc="0" dirty="0">
                <a:solidFill>
                  <a:srgbClr val="C00000"/>
                </a:solidFill>
                <a:latin typeface="Arial Narrow" panose="020B0606020202030204" pitchFamily="34" charset="0"/>
                <a:ea typeface="+mn-ea"/>
                <a:cs typeface="+mn-cs"/>
              </a:rPr>
              <a:t> </a:t>
            </a:r>
            <a:r>
              <a:rPr lang="el-GR" sz="1200" cap="none" spc="0" dirty="0" err="1">
                <a:solidFill>
                  <a:srgbClr val="C00000"/>
                </a:solidFill>
                <a:latin typeface="Arial Narrow" panose="020B0606020202030204" pitchFamily="34" charset="0"/>
                <a:ea typeface="+mn-ea"/>
                <a:cs typeface="+mn-cs"/>
              </a:rPr>
              <a:t>Methods</a:t>
            </a:r>
            <a:r>
              <a:rPr lang="el-GR" sz="1200" cap="none" spc="0" dirty="0">
                <a:solidFill>
                  <a:srgbClr val="C00000"/>
                </a:solidFill>
                <a:latin typeface="Arial Narrow" panose="020B0606020202030204" pitchFamily="34" charset="0"/>
                <a:ea typeface="+mn-ea"/>
                <a:cs typeface="+mn-cs"/>
              </a:rPr>
              <a:t> / </a:t>
            </a:r>
            <a:r>
              <a:rPr lang="el-GR" sz="1200" cap="none" spc="0" dirty="0" err="1">
                <a:solidFill>
                  <a:srgbClr val="C00000"/>
                </a:solidFill>
                <a:latin typeface="Arial Narrow" panose="020B0606020202030204" pitchFamily="34" charset="0"/>
                <a:ea typeface="+mn-ea"/>
                <a:cs typeface="+mn-cs"/>
              </a:rPr>
              <a:t>Sustainability</a:t>
            </a:r>
            <a:r>
              <a:rPr lang="el-GR" sz="1200" cap="none" spc="0" dirty="0">
                <a:solidFill>
                  <a:srgbClr val="C00000"/>
                </a:solidFill>
                <a:latin typeface="Arial Narrow" panose="020B0606020202030204" pitchFamily="34" charset="0"/>
                <a:ea typeface="+mn-ea"/>
                <a:cs typeface="+mn-cs"/>
              </a:rPr>
              <a:t> </a:t>
            </a:r>
            <a:r>
              <a:rPr lang="el-GR" sz="1200" cap="none" spc="0" dirty="0" err="1">
                <a:solidFill>
                  <a:srgbClr val="C00000"/>
                </a:solidFill>
                <a:latin typeface="Arial Narrow" panose="020B0606020202030204" pitchFamily="34" charset="0"/>
                <a:ea typeface="+mn-ea"/>
                <a:cs typeface="+mn-cs"/>
              </a:rPr>
              <a:t>Assessment</a:t>
            </a:r>
            <a:r>
              <a:rPr lang="el-GR" sz="1200" cap="none" spc="0" dirty="0">
                <a:solidFill>
                  <a:srgbClr val="C00000"/>
                </a:solidFill>
                <a:latin typeface="Arial Narrow" panose="020B0606020202030204" pitchFamily="34" charset="0"/>
                <a:ea typeface="+mn-ea"/>
                <a:cs typeface="+mn-cs"/>
              </a:rPr>
              <a:t> </a:t>
            </a:r>
            <a:r>
              <a:rPr lang="el-GR" sz="1200" cap="none" spc="0" dirty="0" err="1">
                <a:solidFill>
                  <a:srgbClr val="C00000"/>
                </a:solidFill>
                <a:latin typeface="Arial Narrow" panose="020B0606020202030204" pitchFamily="34" charset="0"/>
                <a:ea typeface="+mn-ea"/>
                <a:cs typeface="+mn-cs"/>
              </a:rPr>
              <a:t>Methods</a:t>
            </a:r>
            <a:r>
              <a:rPr lang="el-GR" sz="1200" cap="none" spc="0" dirty="0">
                <a:solidFill>
                  <a:srgbClr val="C00000"/>
                </a:solidFill>
                <a:latin typeface="Arial Narrow" panose="020B0606020202030204" pitchFamily="34" charset="0"/>
                <a:ea typeface="+mn-ea"/>
                <a:cs typeface="+mn-cs"/>
              </a:rPr>
              <a:t>)</a:t>
            </a:r>
            <a:endParaRPr lang="el-GR" sz="2800" dirty="0">
              <a:solidFill>
                <a:srgbClr val="C00000"/>
              </a:solidFill>
            </a:endParaRPr>
          </a:p>
        </p:txBody>
      </p:sp>
      <p:pic>
        <p:nvPicPr>
          <p:cNvPr id="5" name="Θέση περιεχομένου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572000" y="476672"/>
            <a:ext cx="3800475" cy="2619375"/>
          </a:xfrm>
        </p:spPr>
      </p:pic>
      <p:sp>
        <p:nvSpPr>
          <p:cNvPr id="4" name="Θέση κειμένου 3"/>
          <p:cNvSpPr>
            <a:spLocks noGrp="1"/>
          </p:cNvSpPr>
          <p:nvPr>
            <p:ph type="body" sz="half" idx="2"/>
          </p:nvPr>
        </p:nvSpPr>
        <p:spPr>
          <a:xfrm>
            <a:off x="395536" y="1684973"/>
            <a:ext cx="3352800" cy="3127248"/>
          </a:xfrm>
        </p:spPr>
        <p:txBody>
          <a:bodyPr>
            <a:noAutofit/>
          </a:bodyPr>
          <a:lstStyle/>
          <a:p>
            <a:r>
              <a:rPr lang="el-GR" b="1" dirty="0" smtClean="0">
                <a:solidFill>
                  <a:schemeClr val="tx1"/>
                </a:solidFill>
                <a:latin typeface="Arial Narrow" panose="020B0606020202030204" pitchFamily="34" charset="0"/>
              </a:rPr>
              <a:t>Αύριο είναι η εφαρμογή μιας ολιστικής προσέγγισης </a:t>
            </a:r>
            <a:r>
              <a:rPr lang="el-GR" b="1" dirty="0">
                <a:solidFill>
                  <a:schemeClr val="tx1"/>
                </a:solidFill>
                <a:latin typeface="Arial Narrow" panose="020B0606020202030204" pitchFamily="34" charset="0"/>
              </a:rPr>
              <a:t>της αειφορίας στη </a:t>
            </a:r>
            <a:r>
              <a:rPr lang="el-GR" b="1" dirty="0" smtClean="0">
                <a:solidFill>
                  <a:schemeClr val="tx1"/>
                </a:solidFill>
                <a:latin typeface="Arial Narrow" panose="020B0606020202030204" pitchFamily="34" charset="0"/>
              </a:rPr>
              <a:t>δόμηση και στην πολεοδομία.</a:t>
            </a:r>
          </a:p>
          <a:p>
            <a:r>
              <a:rPr lang="el-GR" b="1" dirty="0" smtClean="0">
                <a:solidFill>
                  <a:schemeClr val="tx1"/>
                </a:solidFill>
                <a:latin typeface="Arial Narrow" panose="020B0606020202030204" pitchFamily="34" charset="0"/>
              </a:rPr>
              <a:t>Οι περιβαλλοντικές </a:t>
            </a:r>
            <a:r>
              <a:rPr lang="el-GR" b="1" dirty="0">
                <a:solidFill>
                  <a:schemeClr val="tx1"/>
                </a:solidFill>
                <a:latin typeface="Arial Narrow" panose="020B0606020202030204" pitchFamily="34" charset="0"/>
              </a:rPr>
              <a:t>παράμετροι συμπληρώνονται από αντίστοιχες οικονομικές και κοινωνικές, συνθέτοντας τους τρεις πυλώνες </a:t>
            </a:r>
            <a:r>
              <a:rPr lang="el-GR" b="1" dirty="0" smtClean="0">
                <a:solidFill>
                  <a:schemeClr val="tx1"/>
                </a:solidFill>
                <a:latin typeface="Arial Narrow" panose="020B0606020202030204" pitchFamily="34" charset="0"/>
              </a:rPr>
              <a:t>της Αειφόρου Ανάπτυξης. </a:t>
            </a:r>
          </a:p>
          <a:p>
            <a:r>
              <a:rPr lang="el-GR" sz="2000" b="1" dirty="0">
                <a:solidFill>
                  <a:srgbClr val="C00000"/>
                </a:solidFill>
                <a:latin typeface="Arial Narrow" panose="020B0606020202030204" pitchFamily="34" charset="0"/>
              </a:rPr>
              <a:t>Αύριο η </a:t>
            </a:r>
            <a:r>
              <a:rPr lang="el-GR" sz="2000" b="1" u="sng" dirty="0" err="1">
                <a:solidFill>
                  <a:srgbClr val="C00000"/>
                </a:solidFill>
                <a:latin typeface="Arial Narrow" panose="020B0606020202030204" pitchFamily="34" charset="0"/>
              </a:rPr>
              <a:t>Αειφορία</a:t>
            </a:r>
            <a:r>
              <a:rPr lang="el-GR" sz="2000" b="1" u="sng" dirty="0">
                <a:solidFill>
                  <a:srgbClr val="C00000"/>
                </a:solidFill>
                <a:latin typeface="Arial Narrow" panose="020B0606020202030204" pitchFamily="34" charset="0"/>
              </a:rPr>
              <a:t> </a:t>
            </a:r>
            <a:r>
              <a:rPr lang="el-GR" sz="2000" b="1" dirty="0">
                <a:solidFill>
                  <a:srgbClr val="C00000"/>
                </a:solidFill>
                <a:latin typeface="Arial Narrow" panose="020B0606020202030204" pitchFamily="34" charset="0"/>
              </a:rPr>
              <a:t>θα αντανακλά στα κτίρια και στις πόλεις </a:t>
            </a:r>
          </a:p>
          <a:p>
            <a:endParaRPr lang="el-GR" sz="1200" b="1" dirty="0" smtClean="0">
              <a:solidFill>
                <a:srgbClr val="C00000"/>
              </a:solidFill>
              <a:latin typeface="Arial Narrow" panose="020B0606020202030204" pitchFamily="34" charset="0"/>
            </a:endParaRPr>
          </a:p>
          <a:p>
            <a:endParaRPr lang="el-GR" sz="1200" b="1" dirty="0">
              <a:solidFill>
                <a:srgbClr val="C00000"/>
              </a:solidFill>
              <a:latin typeface="Arial Narrow" panose="020B0606020202030204" pitchFamily="34" charset="0"/>
            </a:endParaRPr>
          </a:p>
          <a:p>
            <a:endParaRPr lang="el-GR" sz="1200" b="1" dirty="0" smtClean="0">
              <a:solidFill>
                <a:srgbClr val="C00000"/>
              </a:solidFill>
              <a:latin typeface="Arial Narrow" panose="020B0606020202030204" pitchFamily="34" charset="0"/>
            </a:endParaRPr>
          </a:p>
          <a:p>
            <a:endParaRPr lang="el-GR" sz="1200" b="1" dirty="0">
              <a:solidFill>
                <a:srgbClr val="C00000"/>
              </a:solidFill>
              <a:latin typeface="Arial Narrow" panose="020B0606020202030204" pitchFamily="34" charset="0"/>
            </a:endParaRPr>
          </a:p>
          <a:p>
            <a:endParaRPr lang="el-GR" sz="1200" b="1" dirty="0" smtClean="0">
              <a:solidFill>
                <a:srgbClr val="C00000"/>
              </a:solidFill>
              <a:latin typeface="Arial Narrow" panose="020B0606020202030204" pitchFamily="34" charset="0"/>
            </a:endParaRPr>
          </a:p>
          <a:p>
            <a:r>
              <a:rPr lang="el-GR" b="1" dirty="0" smtClean="0">
                <a:latin typeface="Arial Narrow" panose="020B0606020202030204" pitchFamily="34" charset="0"/>
              </a:rPr>
              <a:t>Το </a:t>
            </a:r>
            <a:r>
              <a:rPr lang="el-GR" b="1" dirty="0">
                <a:latin typeface="Arial Narrow" panose="020B0606020202030204" pitchFamily="34" charset="0"/>
              </a:rPr>
              <a:t>θεωρητικό πλαίσιο της περιβαλλοντικής αξιολόγησης των </a:t>
            </a:r>
            <a:r>
              <a:rPr lang="el-GR" b="1" dirty="0" smtClean="0">
                <a:latin typeface="Arial Narrow" panose="020B0606020202030204" pitchFamily="34" charset="0"/>
              </a:rPr>
              <a:t>κτιρίων &amp; πόλεων θα αναφέρεται </a:t>
            </a:r>
            <a:r>
              <a:rPr lang="el-GR" b="1" u="sng" dirty="0" smtClean="0">
                <a:effectLst>
                  <a:outerShdw blurRad="38100" dist="38100" dir="2700000" algn="tl">
                    <a:srgbClr val="000000">
                      <a:alpha val="43137"/>
                    </a:srgbClr>
                  </a:outerShdw>
                </a:effectLst>
                <a:latin typeface="Arial Narrow" panose="020B0606020202030204" pitchFamily="34" charset="0"/>
              </a:rPr>
              <a:t>και στην Ελλάδα </a:t>
            </a:r>
            <a:r>
              <a:rPr lang="el-GR" b="1" dirty="0" smtClean="0">
                <a:latin typeface="Arial Narrow" panose="020B0606020202030204" pitchFamily="34" charset="0"/>
              </a:rPr>
              <a:t>στα:</a:t>
            </a:r>
            <a:br>
              <a:rPr lang="el-GR" b="1" dirty="0" smtClean="0">
                <a:latin typeface="Arial Narrow" panose="020B0606020202030204" pitchFamily="34" charset="0"/>
              </a:rPr>
            </a:br>
            <a:r>
              <a:rPr lang="el-GR" sz="1600" b="1" dirty="0" smtClean="0">
                <a:solidFill>
                  <a:srgbClr val="C00000"/>
                </a:solidFill>
                <a:latin typeface="Arial Narrow" panose="020B0606020202030204" pitchFamily="34" charset="0"/>
              </a:rPr>
              <a:t>Περιβάλλον  Κοινωνία Οικονομία</a:t>
            </a:r>
            <a:endParaRPr lang="el-GR" sz="1600" b="1" dirty="0">
              <a:solidFill>
                <a:srgbClr val="C00000"/>
              </a:solidFill>
              <a:latin typeface="Arial Narrow" panose="020B0606020202030204" pitchFamily="34" charset="0"/>
            </a:endParaRPr>
          </a:p>
        </p:txBody>
      </p:sp>
      <p:pic>
        <p:nvPicPr>
          <p:cNvPr id="6" name="Εικόνα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1" y="3140968"/>
            <a:ext cx="2120636" cy="1368152"/>
          </a:xfrm>
          <a:prstGeom prst="rect">
            <a:avLst/>
          </a:prstGeom>
        </p:spPr>
      </p:pic>
      <p:pic>
        <p:nvPicPr>
          <p:cNvPr id="7" name="Εικόνα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32240" y="3140968"/>
            <a:ext cx="2376264" cy="1368152"/>
          </a:xfrm>
          <a:prstGeom prst="rect">
            <a:avLst/>
          </a:prstGeom>
        </p:spPr>
      </p:pic>
      <p:pic>
        <p:nvPicPr>
          <p:cNvPr id="9" name="Εικόνα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72001" y="4653136"/>
            <a:ext cx="3810000" cy="1562100"/>
          </a:xfrm>
          <a:prstGeom prst="rect">
            <a:avLst/>
          </a:prstGeom>
        </p:spPr>
      </p:pic>
    </p:spTree>
    <p:extLst>
      <p:ext uri="{BB962C8B-B14F-4D97-AF65-F5344CB8AC3E}">
        <p14:creationId xmlns:p14="http://schemas.microsoft.com/office/powerpoint/2010/main" val="320495919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5576" y="2777237"/>
            <a:ext cx="2873038" cy="4061789"/>
          </a:xfrm>
          <a:prstGeom prst="rect">
            <a:avLst/>
          </a:prstGeom>
        </p:spPr>
      </p:pic>
      <p:pic>
        <p:nvPicPr>
          <p:cNvPr id="2" name="Εικόνα 1"/>
          <p:cNvPicPr>
            <a:picLocks noChangeAspect="1"/>
          </p:cNvPicPr>
          <p:nvPr/>
        </p:nvPicPr>
        <p:blipFill>
          <a:blip r:embed="rId3" cstate="emai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tretch>
            <a:fillRect/>
          </a:stretch>
        </p:blipFill>
        <p:spPr>
          <a:xfrm>
            <a:off x="7975415" y="188640"/>
            <a:ext cx="1138816" cy="1052736"/>
          </a:xfrm>
          <a:prstGeom prst="ellipse">
            <a:avLst/>
          </a:prstGeom>
          <a:ln>
            <a:noFill/>
          </a:ln>
          <a:effectLst>
            <a:softEdge rad="112500"/>
          </a:effectLst>
        </p:spPr>
      </p:pic>
      <p:pic>
        <p:nvPicPr>
          <p:cNvPr id="3" name="Εικόνα 2"/>
          <p:cNvPicPr>
            <a:picLocks noChangeAspect="1"/>
          </p:cNvPicPr>
          <p:nvPr/>
        </p:nvPicPr>
        <p:blipFill>
          <a:blip r:embed="rId5" cstate="email">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tretch>
            <a:fillRect/>
          </a:stretch>
        </p:blipFill>
        <p:spPr>
          <a:xfrm>
            <a:off x="7975415" y="1286324"/>
            <a:ext cx="1115290" cy="963583"/>
          </a:xfrm>
          <a:prstGeom prst="ellipse">
            <a:avLst/>
          </a:prstGeom>
          <a:ln>
            <a:noFill/>
          </a:ln>
          <a:effectLst>
            <a:softEdge rad="112500"/>
          </a:effectLst>
        </p:spPr>
      </p:pic>
      <p:pic>
        <p:nvPicPr>
          <p:cNvPr id="4" name="Εικόνα 3"/>
          <p:cNvPicPr>
            <a:picLocks noChangeAspect="1"/>
          </p:cNvPicPr>
          <p:nvPr/>
        </p:nvPicPr>
        <p:blipFill>
          <a:blip r:embed="rId7" cstate="email">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a:ext>
            </a:extLst>
          </a:blip>
          <a:stretch>
            <a:fillRect/>
          </a:stretch>
        </p:blipFill>
        <p:spPr>
          <a:xfrm>
            <a:off x="7975415" y="2348880"/>
            <a:ext cx="1138815" cy="1148145"/>
          </a:xfrm>
          <a:prstGeom prst="ellipse">
            <a:avLst/>
          </a:prstGeom>
          <a:ln>
            <a:noFill/>
          </a:ln>
          <a:effectLst>
            <a:softEdge rad="112500"/>
          </a:effectLst>
        </p:spPr>
      </p:pic>
      <p:pic>
        <p:nvPicPr>
          <p:cNvPr id="1027"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223918" y="5085184"/>
            <a:ext cx="1920082" cy="127396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55576" y="-22817"/>
            <a:ext cx="7056784" cy="2800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Εικόνα 7"/>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628614" y="3528734"/>
            <a:ext cx="3048000" cy="2266950"/>
          </a:xfrm>
          <a:prstGeom prst="rect">
            <a:avLst/>
          </a:prstGeom>
        </p:spPr>
      </p:pic>
      <p:pic>
        <p:nvPicPr>
          <p:cNvPr id="10" name="Εικόνα 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923928" y="5732696"/>
            <a:ext cx="2691383" cy="1076553"/>
          </a:xfrm>
          <a:prstGeom prst="ellipse">
            <a:avLst/>
          </a:prstGeom>
          <a:ln>
            <a:noFill/>
          </a:ln>
          <a:effectLst>
            <a:softEdge rad="112500"/>
          </a:effectLst>
        </p:spPr>
      </p:pic>
      <p:sp>
        <p:nvSpPr>
          <p:cNvPr id="5" name="TextBox 4"/>
          <p:cNvSpPr txBox="1"/>
          <p:nvPr/>
        </p:nvSpPr>
        <p:spPr>
          <a:xfrm>
            <a:off x="3654377" y="2777237"/>
            <a:ext cx="3531736" cy="707886"/>
          </a:xfrm>
          <a:prstGeom prst="rect">
            <a:avLst/>
          </a:prstGeom>
          <a:noFill/>
        </p:spPr>
        <p:txBody>
          <a:bodyPr wrap="none" rtlCol="0">
            <a:spAutoFit/>
          </a:bodyPr>
          <a:lstStyle/>
          <a:p>
            <a:r>
              <a:rPr lang="el-GR" sz="2000" b="1" dirty="0" smtClean="0">
                <a:latin typeface="Arial Narrow" panose="020B0606020202030204" pitchFamily="34" charset="0"/>
              </a:rPr>
              <a:t>Μια εκδήλωση – Μια αποτίμηση </a:t>
            </a:r>
          </a:p>
          <a:p>
            <a:r>
              <a:rPr lang="el-GR" sz="2000" b="1" dirty="0" smtClean="0">
                <a:latin typeface="Arial Narrow" panose="020B0606020202030204" pitchFamily="34" charset="0"/>
              </a:rPr>
              <a:t>Μια αναφορά στους συντελεστές </a:t>
            </a:r>
            <a:endParaRPr lang="el-GR" sz="2000" b="1" dirty="0">
              <a:latin typeface="Arial Narrow" panose="020B0606020202030204" pitchFamily="34" charset="0"/>
            </a:endParaRPr>
          </a:p>
        </p:txBody>
      </p:sp>
    </p:spTree>
    <p:extLst>
      <p:ext uri="{BB962C8B-B14F-4D97-AF65-F5344CB8AC3E}">
        <p14:creationId xmlns:p14="http://schemas.microsoft.com/office/powerpoint/2010/main" val="4185277327"/>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ADC59BF7-7D5A-4E8E-8631-77DB224BBD4B}" type="slidenum">
              <a:rPr lang="el-GR" smtClean="0">
                <a:solidFill>
                  <a:srgbClr val="000000"/>
                </a:solidFill>
              </a:rPr>
              <a:pPr>
                <a:defRPr/>
              </a:pPr>
              <a:t>90</a:t>
            </a:fld>
            <a:endParaRPr lang="el-GR">
              <a:solidFill>
                <a:srgbClr val="000000"/>
              </a:solidFill>
            </a:endParaRPr>
          </a:p>
        </p:txBody>
      </p:sp>
      <p:pic>
        <p:nvPicPr>
          <p:cNvPr id="3" name="Εικόνα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5536" y="116632"/>
            <a:ext cx="2943225" cy="1552575"/>
          </a:xfrm>
          <a:prstGeom prst="rect">
            <a:avLst/>
          </a:prstGeom>
          <a:ln>
            <a:noFill/>
          </a:ln>
          <a:effectLst>
            <a:softEdge rad="112500"/>
          </a:effectLst>
        </p:spPr>
      </p:pic>
      <p:pic>
        <p:nvPicPr>
          <p:cNvPr id="4" name="Εικόνα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5535" y="3501008"/>
            <a:ext cx="2232249" cy="1444644"/>
          </a:xfrm>
          <a:prstGeom prst="rect">
            <a:avLst/>
          </a:prstGeom>
          <a:ln>
            <a:noFill/>
          </a:ln>
          <a:effectLst>
            <a:softEdge rad="112500"/>
          </a:effectLst>
        </p:spPr>
      </p:pic>
      <p:pic>
        <p:nvPicPr>
          <p:cNvPr id="5" name="Εικόνα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5537" y="4985034"/>
            <a:ext cx="2232248" cy="1672031"/>
          </a:xfrm>
          <a:prstGeom prst="rect">
            <a:avLst/>
          </a:prstGeom>
          <a:ln>
            <a:noFill/>
          </a:ln>
          <a:effectLst>
            <a:softEdge rad="112500"/>
          </a:effectLst>
        </p:spPr>
      </p:pic>
      <p:pic>
        <p:nvPicPr>
          <p:cNvPr id="6" name="Εικόνα 5"/>
          <p:cNvPicPr>
            <a:picLocks noChangeAspect="1"/>
          </p:cNvPicPr>
          <p:nvPr/>
        </p:nvPicPr>
        <p:blipFill>
          <a:blip r:embed="rId5" cstate="email">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tretch>
            <a:fillRect/>
          </a:stretch>
        </p:blipFill>
        <p:spPr>
          <a:xfrm>
            <a:off x="3419872" y="1738491"/>
            <a:ext cx="5280587" cy="3960440"/>
          </a:xfrm>
          <a:prstGeom prst="rect">
            <a:avLst/>
          </a:prstGeom>
          <a:ln>
            <a:noFill/>
          </a:ln>
          <a:effectLst>
            <a:softEdge rad="112500"/>
          </a:effectLst>
        </p:spPr>
      </p:pic>
      <p:pic>
        <p:nvPicPr>
          <p:cNvPr id="7" name="Εικόνα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5537" y="1738491"/>
            <a:ext cx="2232248" cy="1672031"/>
          </a:xfrm>
          <a:prstGeom prst="rect">
            <a:avLst/>
          </a:prstGeom>
          <a:ln>
            <a:noFill/>
          </a:ln>
          <a:effectLst>
            <a:softEdge rad="112500"/>
          </a:effectLst>
        </p:spPr>
      </p:pic>
    </p:spTree>
    <p:extLst>
      <p:ext uri="{BB962C8B-B14F-4D97-AF65-F5344CB8AC3E}">
        <p14:creationId xmlns:p14="http://schemas.microsoft.com/office/powerpoint/2010/main" val="3462130765"/>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endParaRPr lang="el-GR"/>
          </a:p>
        </p:txBody>
      </p:sp>
      <p:pic>
        <p:nvPicPr>
          <p:cNvPr id="7" name="Εικόνα 6"/>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tretch>
            <a:fillRect/>
          </a:stretch>
        </p:blipFill>
        <p:spPr>
          <a:xfrm>
            <a:off x="0" y="0"/>
            <a:ext cx="9174377" cy="6858000"/>
          </a:xfrm>
          <a:prstGeom prst="rect">
            <a:avLst/>
          </a:prstGeom>
          <a:ln>
            <a:noFill/>
          </a:ln>
          <a:effectLst>
            <a:softEdge rad="112500"/>
          </a:effectLst>
        </p:spPr>
      </p:pic>
    </p:spTree>
    <p:extLst>
      <p:ext uri="{BB962C8B-B14F-4D97-AF65-F5344CB8AC3E}">
        <p14:creationId xmlns:p14="http://schemas.microsoft.com/office/powerpoint/2010/main" val="1947118883"/>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29" y="1"/>
            <a:ext cx="3202971" cy="2924944"/>
          </a:xfrm>
          <a:prstGeom prst="rect">
            <a:avLst/>
          </a:prstGeom>
          <a:ln>
            <a:noFill/>
          </a:ln>
          <a:effectLst>
            <a:softEdge rad="112500"/>
          </a:effectLst>
        </p:spPr>
      </p:pic>
      <p:pic>
        <p:nvPicPr>
          <p:cNvPr id="6" name="Εικόνα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12368" y="0"/>
            <a:ext cx="5831632" cy="3887755"/>
          </a:xfrm>
          <a:prstGeom prst="rect">
            <a:avLst/>
          </a:prstGeom>
          <a:ln>
            <a:noFill/>
          </a:ln>
          <a:effectLst>
            <a:softEdge rad="112500"/>
          </a:effectLst>
        </p:spPr>
      </p:pic>
      <p:pic>
        <p:nvPicPr>
          <p:cNvPr id="2" name="Εικόνα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10194" y="3939656"/>
            <a:ext cx="3891125" cy="2918344"/>
          </a:xfrm>
          <a:prstGeom prst="rect">
            <a:avLst/>
          </a:prstGeom>
          <a:ln>
            <a:noFill/>
          </a:ln>
          <a:effectLst>
            <a:softEdge rad="112500"/>
          </a:effectLst>
        </p:spPr>
      </p:pic>
      <p:pic>
        <p:nvPicPr>
          <p:cNvPr id="5" name="Εικόνα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987" y="2996952"/>
            <a:ext cx="3184861" cy="2121913"/>
          </a:xfrm>
          <a:prstGeom prst="rect">
            <a:avLst/>
          </a:prstGeom>
          <a:ln>
            <a:noFill/>
          </a:ln>
          <a:effectLst>
            <a:softEdge rad="112500"/>
          </a:effectLst>
        </p:spPr>
      </p:pic>
      <p:pic>
        <p:nvPicPr>
          <p:cNvPr id="10" name="Εικόνα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5157192"/>
            <a:ext cx="3203848" cy="1694208"/>
          </a:xfrm>
          <a:prstGeom prst="rect">
            <a:avLst/>
          </a:prstGeom>
          <a:ln>
            <a:noFill/>
          </a:ln>
          <a:effectLst>
            <a:softEdge rad="112500"/>
          </a:effectLst>
        </p:spPr>
      </p:pic>
      <p:pic>
        <p:nvPicPr>
          <p:cNvPr id="12" name="Εικόνα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47865" y="5157192"/>
            <a:ext cx="1800200" cy="1201473"/>
          </a:xfrm>
          <a:prstGeom prst="rect">
            <a:avLst/>
          </a:prstGeom>
          <a:ln>
            <a:noFill/>
          </a:ln>
          <a:effectLst>
            <a:softEdge rad="112500"/>
          </a:effectLst>
        </p:spPr>
      </p:pic>
    </p:spTree>
    <p:extLst>
      <p:ext uri="{BB962C8B-B14F-4D97-AF65-F5344CB8AC3E}">
        <p14:creationId xmlns:p14="http://schemas.microsoft.com/office/powerpoint/2010/main" val="457279131"/>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0"/>
            <a:ext cx="8229600" cy="857250"/>
          </a:xfrm>
        </p:spPr>
        <p:txBody>
          <a:bodyPr/>
          <a:lstStyle/>
          <a:p>
            <a:pPr algn="l" eaLnBrk="1" hangingPunct="1">
              <a:defRPr/>
            </a:pPr>
            <a:r>
              <a:rPr lang="el-GR" sz="3200" b="1" u="sng" dirty="0" smtClean="0">
                <a:solidFill>
                  <a:srgbClr val="990000"/>
                </a:solidFill>
                <a:effectLst>
                  <a:outerShdw blurRad="38100" dist="38100" dir="2700000" algn="tl">
                    <a:srgbClr val="C0C0C0"/>
                  </a:outerShdw>
                </a:effectLst>
                <a:latin typeface="Arial Narrow" pitchFamily="34" charset="0"/>
              </a:rPr>
              <a:t>Οφέλη – επιπτώσεις </a:t>
            </a:r>
          </a:p>
        </p:txBody>
      </p:sp>
      <p:sp>
        <p:nvSpPr>
          <p:cNvPr id="49155" name="Rectangle 3"/>
          <p:cNvSpPr>
            <a:spLocks noGrp="1" noChangeArrowheads="1"/>
          </p:cNvSpPr>
          <p:nvPr>
            <p:ph idx="1"/>
          </p:nvPr>
        </p:nvSpPr>
        <p:spPr>
          <a:xfrm>
            <a:off x="179388" y="2500313"/>
            <a:ext cx="8964612" cy="4071937"/>
          </a:xfrm>
        </p:spPr>
        <p:txBody>
          <a:bodyPr/>
          <a:lstStyle/>
          <a:p>
            <a:pPr eaLnBrk="1" hangingPunct="1">
              <a:lnSpc>
                <a:spcPct val="80000"/>
              </a:lnSpc>
              <a:buFontTx/>
              <a:buNone/>
              <a:defRPr/>
            </a:pPr>
            <a:r>
              <a:rPr lang="el-GR" sz="2400" b="1" u="sng" dirty="0" smtClean="0">
                <a:solidFill>
                  <a:srgbClr val="669900"/>
                </a:solidFill>
                <a:effectLst>
                  <a:outerShdw blurRad="38100" dist="38100" dir="2700000" algn="tl">
                    <a:srgbClr val="000000">
                      <a:alpha val="43137"/>
                    </a:srgbClr>
                  </a:outerShdw>
                </a:effectLst>
                <a:latin typeface="Arial Narrow" pitchFamily="34" charset="0"/>
              </a:rPr>
              <a:t>οικονομικά, κοινωνικά, περιβαλλοντικά οφέλη  </a:t>
            </a:r>
            <a:r>
              <a:rPr lang="el-GR" sz="2400" b="1" u="sng" dirty="0" smtClean="0">
                <a:solidFill>
                  <a:srgbClr val="669900"/>
                </a:solidFill>
                <a:effectLst>
                  <a:outerShdw blurRad="38100" dist="38100" dir="2700000" algn="tl">
                    <a:srgbClr val="000000">
                      <a:alpha val="43137"/>
                    </a:srgbClr>
                  </a:outerShdw>
                </a:effectLst>
                <a:latin typeface="Arial Narrow" pitchFamily="34" charset="0"/>
                <a:sym typeface="Wingdings" pitchFamily="2" charset="2"/>
              </a:rPr>
              <a:t>  αειφόρος ανάπτυξη</a:t>
            </a:r>
          </a:p>
          <a:p>
            <a:pPr eaLnBrk="1" hangingPunct="1">
              <a:lnSpc>
                <a:spcPct val="80000"/>
              </a:lnSpc>
              <a:buFontTx/>
              <a:buNone/>
              <a:defRPr/>
            </a:pPr>
            <a:endParaRPr lang="el-GR" sz="1600" b="1" dirty="0" smtClean="0">
              <a:solidFill>
                <a:srgbClr val="660033"/>
              </a:solidFill>
            </a:endParaRPr>
          </a:p>
          <a:p>
            <a:pPr eaLnBrk="1" hangingPunct="1">
              <a:lnSpc>
                <a:spcPct val="80000"/>
              </a:lnSpc>
              <a:buFontTx/>
              <a:buNone/>
              <a:defRPr/>
            </a:pPr>
            <a:endParaRPr lang="el-GR" sz="1600" b="1" dirty="0" smtClean="0">
              <a:solidFill>
                <a:srgbClr val="660033"/>
              </a:solidFill>
              <a:latin typeface="Arial Narrow" pitchFamily="34" charset="0"/>
            </a:endParaRPr>
          </a:p>
          <a:p>
            <a:pPr eaLnBrk="1" hangingPunct="1">
              <a:lnSpc>
                <a:spcPct val="80000"/>
              </a:lnSpc>
              <a:buFontTx/>
              <a:buBlip>
                <a:blip r:embed="rId3"/>
              </a:buBlip>
              <a:defRPr/>
            </a:pPr>
            <a:r>
              <a:rPr lang="el-GR" sz="1800" b="1" u="sng" dirty="0" smtClean="0">
                <a:solidFill>
                  <a:srgbClr val="660033"/>
                </a:solidFill>
                <a:effectLst>
                  <a:outerShdw blurRad="38100" dist="38100" dir="2700000" algn="tl">
                    <a:srgbClr val="000000">
                      <a:alpha val="43137"/>
                    </a:srgbClr>
                  </a:outerShdw>
                </a:effectLst>
                <a:latin typeface="Arial Narrow" pitchFamily="34" charset="0"/>
              </a:rPr>
              <a:t>Περιβαλλοντικά οφέλη: </a:t>
            </a:r>
            <a:r>
              <a:rPr lang="el-GR" sz="1600" b="1" dirty="0" smtClean="0">
                <a:solidFill>
                  <a:srgbClr val="660033"/>
                </a:solidFill>
                <a:latin typeface="Arial Narrow" pitchFamily="34" charset="0"/>
              </a:rPr>
              <a:t>Ποιότητα κατασκευής – βέλτιστες </a:t>
            </a:r>
            <a:r>
              <a:rPr lang="fr-FR" sz="1600" b="1" dirty="0" err="1" smtClean="0">
                <a:solidFill>
                  <a:srgbClr val="660033"/>
                </a:solidFill>
                <a:latin typeface="Arial Narrow" pitchFamily="34" charset="0"/>
              </a:rPr>
              <a:t>εσωκλιματικές</a:t>
            </a:r>
            <a:r>
              <a:rPr lang="fr-FR" sz="1600" b="1" dirty="0" smtClean="0">
                <a:solidFill>
                  <a:srgbClr val="660033"/>
                </a:solidFill>
                <a:latin typeface="Arial Narrow" pitchFamily="34" charset="0"/>
              </a:rPr>
              <a:t> </a:t>
            </a:r>
            <a:r>
              <a:rPr lang="fr-FR" sz="1600" b="1" dirty="0" err="1" smtClean="0">
                <a:solidFill>
                  <a:srgbClr val="660033"/>
                </a:solidFill>
                <a:latin typeface="Arial Narrow" pitchFamily="34" charset="0"/>
              </a:rPr>
              <a:t>συνθήκες</a:t>
            </a:r>
            <a:r>
              <a:rPr lang="fr-FR" sz="1600" b="1" dirty="0" smtClean="0">
                <a:solidFill>
                  <a:srgbClr val="660033"/>
                </a:solidFill>
                <a:latin typeface="Arial Narrow" pitchFamily="34" charset="0"/>
              </a:rPr>
              <a:t> </a:t>
            </a:r>
            <a:r>
              <a:rPr lang="fr-FR" sz="1600" b="1" dirty="0" err="1" smtClean="0">
                <a:solidFill>
                  <a:srgbClr val="660033"/>
                </a:solidFill>
                <a:latin typeface="Arial Narrow" pitchFamily="34" charset="0"/>
              </a:rPr>
              <a:t>θερμικής</a:t>
            </a:r>
            <a:r>
              <a:rPr lang="fr-FR" sz="1600" b="1" dirty="0" smtClean="0">
                <a:solidFill>
                  <a:srgbClr val="660033"/>
                </a:solidFill>
                <a:latin typeface="Arial Narrow" pitchFamily="34" charset="0"/>
              </a:rPr>
              <a:t> </a:t>
            </a:r>
            <a:r>
              <a:rPr lang="fr-FR" sz="1600" b="1" dirty="0" err="1" smtClean="0">
                <a:solidFill>
                  <a:srgbClr val="660033"/>
                </a:solidFill>
                <a:latin typeface="Arial Narrow" pitchFamily="34" charset="0"/>
              </a:rPr>
              <a:t>και</a:t>
            </a:r>
            <a:r>
              <a:rPr lang="fr-FR" sz="1600" b="1" dirty="0" smtClean="0">
                <a:solidFill>
                  <a:srgbClr val="660033"/>
                </a:solidFill>
                <a:latin typeface="Arial Narrow" pitchFamily="34" charset="0"/>
              </a:rPr>
              <a:t> </a:t>
            </a:r>
            <a:r>
              <a:rPr lang="fr-FR" sz="1600" b="1" dirty="0" err="1" smtClean="0">
                <a:solidFill>
                  <a:srgbClr val="660033"/>
                </a:solidFill>
                <a:latin typeface="Arial Narrow" pitchFamily="34" charset="0"/>
              </a:rPr>
              <a:t>οπτικής</a:t>
            </a:r>
            <a:r>
              <a:rPr lang="fr-FR" sz="1600" b="1" dirty="0" smtClean="0">
                <a:solidFill>
                  <a:srgbClr val="660033"/>
                </a:solidFill>
                <a:latin typeface="Arial Narrow" pitchFamily="34" charset="0"/>
              </a:rPr>
              <a:t> </a:t>
            </a:r>
            <a:r>
              <a:rPr lang="fr-FR" sz="1600" b="1" dirty="0" err="1" smtClean="0">
                <a:solidFill>
                  <a:srgbClr val="660033"/>
                </a:solidFill>
                <a:latin typeface="Arial Narrow" pitchFamily="34" charset="0"/>
              </a:rPr>
              <a:t>άνεσης</a:t>
            </a:r>
            <a:r>
              <a:rPr lang="el-GR" sz="1600" b="1" dirty="0" smtClean="0">
                <a:solidFill>
                  <a:srgbClr val="660033"/>
                </a:solidFill>
                <a:latin typeface="Arial Narrow" pitchFamily="34" charset="0"/>
              </a:rPr>
              <a:t>, Εξοικονόμηση Ενέργειας, Ε</a:t>
            </a:r>
            <a:r>
              <a:rPr lang="fr-FR" sz="1600" b="1" dirty="0" smtClean="0">
                <a:solidFill>
                  <a:srgbClr val="660033"/>
                </a:solidFill>
                <a:latin typeface="Arial Narrow" pitchFamily="34" charset="0"/>
              </a:rPr>
              <a:t>λ</a:t>
            </a:r>
            <a:r>
              <a:rPr lang="el-GR" sz="1600" b="1" dirty="0" smtClean="0">
                <a:solidFill>
                  <a:srgbClr val="660033"/>
                </a:solidFill>
                <a:latin typeface="Arial Narrow" pitchFamily="34" charset="0"/>
              </a:rPr>
              <a:t>αχιστοποίηση περιβαλλοντικών επιπτώσεων, μείωση εκμπομπών, βελτίωση αστικού μικροκλίματος, άμβλυνση φαινομένου θερμικής νησίδας  </a:t>
            </a:r>
          </a:p>
          <a:p>
            <a:pPr eaLnBrk="1" hangingPunct="1">
              <a:lnSpc>
                <a:spcPct val="80000"/>
              </a:lnSpc>
              <a:buFontTx/>
              <a:buBlip>
                <a:blip r:embed="rId3"/>
              </a:buBlip>
              <a:defRPr/>
            </a:pPr>
            <a:endParaRPr lang="el-GR" sz="1600" b="1" dirty="0" smtClean="0">
              <a:solidFill>
                <a:srgbClr val="660033"/>
              </a:solidFill>
              <a:latin typeface="Arial Narrow" pitchFamily="34" charset="0"/>
            </a:endParaRPr>
          </a:p>
          <a:p>
            <a:pPr eaLnBrk="1" hangingPunct="1">
              <a:lnSpc>
                <a:spcPct val="80000"/>
              </a:lnSpc>
              <a:buFontTx/>
              <a:buBlip>
                <a:blip r:embed="rId3"/>
              </a:buBlip>
              <a:defRPr/>
            </a:pPr>
            <a:r>
              <a:rPr lang="el-GR" sz="1800" b="1" u="sng" dirty="0" smtClean="0">
                <a:solidFill>
                  <a:srgbClr val="660033"/>
                </a:solidFill>
                <a:effectLst>
                  <a:outerShdw blurRad="38100" dist="38100" dir="2700000" algn="tl">
                    <a:srgbClr val="000000">
                      <a:alpha val="43137"/>
                    </a:srgbClr>
                  </a:outerShdw>
                </a:effectLst>
                <a:latin typeface="Arial Narrow" pitchFamily="34" charset="0"/>
              </a:rPr>
              <a:t>Οικονομικά Οφέλη: </a:t>
            </a:r>
            <a:r>
              <a:rPr lang="el-GR" sz="1600" b="1" dirty="0" smtClean="0">
                <a:solidFill>
                  <a:srgbClr val="660033"/>
                </a:solidFill>
                <a:latin typeface="Arial Narrow" pitchFamily="34" charset="0"/>
              </a:rPr>
              <a:t>Αναθέρμανση οικοδομικής δραστηριότητας, αύξηση ζήτησης οικοδομικών υλικών και εργασιών, </a:t>
            </a:r>
            <a:r>
              <a:rPr lang="el-GR" sz="1800" b="1" dirty="0" smtClean="0">
                <a:solidFill>
                  <a:srgbClr val="660033"/>
                </a:solidFill>
                <a:latin typeface="Arial Narrow" pitchFamily="34" charset="0"/>
              </a:rPr>
              <a:t>μ</a:t>
            </a:r>
            <a:r>
              <a:rPr lang="el-GR" sz="1600" b="1" dirty="0" smtClean="0">
                <a:solidFill>
                  <a:srgbClr val="660033"/>
                </a:solidFill>
                <a:latin typeface="Arial Narrow" pitchFamily="34" charset="0"/>
              </a:rPr>
              <a:t>είωση κόστους Η/Μ, μείωση κόστους παραγωγής, περιορισμός λειτουργικών εξόδων και εξόδων συντήρησης, μείωση τιμών καθαρών τεχνολογιών και συστημάτων λόγω αύξησης της ζήτησης</a:t>
            </a:r>
          </a:p>
          <a:p>
            <a:pPr eaLnBrk="1" hangingPunct="1">
              <a:lnSpc>
                <a:spcPct val="80000"/>
              </a:lnSpc>
              <a:buFontTx/>
              <a:buNone/>
              <a:defRPr/>
            </a:pPr>
            <a:endParaRPr lang="el-GR" sz="1600" b="1" dirty="0" smtClean="0">
              <a:solidFill>
                <a:srgbClr val="660033"/>
              </a:solidFill>
              <a:latin typeface="Arial Narrow" pitchFamily="34" charset="0"/>
            </a:endParaRPr>
          </a:p>
          <a:p>
            <a:pPr eaLnBrk="1" hangingPunct="1">
              <a:lnSpc>
                <a:spcPct val="80000"/>
              </a:lnSpc>
              <a:buFontTx/>
              <a:buBlip>
                <a:blip r:embed="rId3"/>
              </a:buBlip>
              <a:defRPr/>
            </a:pPr>
            <a:r>
              <a:rPr lang="el-GR" sz="1800" b="1" u="sng" dirty="0" smtClean="0">
                <a:solidFill>
                  <a:srgbClr val="660033"/>
                </a:solidFill>
                <a:effectLst>
                  <a:outerShdw blurRad="38100" dist="38100" dir="2700000" algn="tl">
                    <a:srgbClr val="000000">
                      <a:alpha val="43137"/>
                    </a:srgbClr>
                  </a:outerShdw>
                </a:effectLst>
                <a:latin typeface="Arial Narrow" pitchFamily="34" charset="0"/>
              </a:rPr>
              <a:t>Κοινωνικά Οφέλη</a:t>
            </a:r>
            <a:r>
              <a:rPr lang="el-GR" sz="1600" b="1" dirty="0" smtClean="0">
                <a:solidFill>
                  <a:srgbClr val="660033"/>
                </a:solidFill>
                <a:latin typeface="Arial Narrow" pitchFamily="34" charset="0"/>
              </a:rPr>
              <a:t>: διαφάνεια στην αγορά ακινήτων, εξασφάλιση νέων θέσεων εργασίας, βελτίωση ποιότητας ζωής, εξοικονόμηση χρημάτων, κλπ.</a:t>
            </a:r>
            <a:endParaRPr lang="el-GR" sz="1400" b="1" dirty="0" smtClean="0">
              <a:solidFill>
                <a:srgbClr val="660033"/>
              </a:solidFill>
              <a:latin typeface="Arial Narrow" pitchFamily="34" charset="0"/>
            </a:endParaRPr>
          </a:p>
          <a:p>
            <a:pPr eaLnBrk="1" hangingPunct="1">
              <a:lnSpc>
                <a:spcPct val="80000"/>
              </a:lnSpc>
              <a:buFontTx/>
              <a:buNone/>
              <a:defRPr/>
            </a:pPr>
            <a:endParaRPr lang="el-GR" sz="1600" b="1" dirty="0" smtClean="0">
              <a:solidFill>
                <a:srgbClr val="660033"/>
              </a:solidFill>
            </a:endParaRPr>
          </a:p>
          <a:p>
            <a:pPr eaLnBrk="1" hangingPunct="1">
              <a:lnSpc>
                <a:spcPct val="80000"/>
              </a:lnSpc>
              <a:buFontTx/>
              <a:buNone/>
              <a:defRPr/>
            </a:pPr>
            <a:endParaRPr lang="el-GR" sz="1400" dirty="0" smtClean="0">
              <a:solidFill>
                <a:srgbClr val="660033"/>
              </a:solidFill>
            </a:endParaRPr>
          </a:p>
        </p:txBody>
      </p:sp>
      <p:sp>
        <p:nvSpPr>
          <p:cNvPr id="337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1" hangingPunct="1"/>
            <a:fld id="{86ABD0B1-2CB6-4323-8513-D62B95A1ECE3}" type="slidenum">
              <a:rPr lang="el-GR" altLang="el-GR">
                <a:solidFill>
                  <a:srgbClr val="000000"/>
                </a:solidFill>
              </a:rPr>
              <a:pPr eaLnBrk="1" hangingPunct="1"/>
              <a:t>93</a:t>
            </a:fld>
            <a:endParaRPr lang="el-GR" altLang="el-GR">
              <a:solidFill>
                <a:srgbClr val="000000"/>
              </a:solidFill>
            </a:endParaRPr>
          </a:p>
        </p:txBody>
      </p:sp>
      <p:pic>
        <p:nvPicPr>
          <p:cNvPr id="33797" name="Picture 6"/>
          <p:cNvPicPr>
            <a:picLocks noChangeAspect="1" noChangeArrowheads="1"/>
          </p:cNvPicPr>
          <p:nvPr/>
        </p:nvPicPr>
        <p:blipFill>
          <a:blip r:embed="rId4" cstate="email">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l="19830" t="56746" r="44089" b="8591"/>
          <a:stretch>
            <a:fillRect/>
          </a:stretch>
        </p:blipFill>
        <p:spPr bwMode="auto">
          <a:xfrm>
            <a:off x="5507550" y="44450"/>
            <a:ext cx="3527425" cy="20986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85750" y="714375"/>
            <a:ext cx="5214938" cy="1225550"/>
          </a:xfrm>
          <a:prstGeom prst="rect">
            <a:avLst/>
          </a:prstGeom>
        </p:spPr>
        <p:txBody>
          <a:bodyPr>
            <a:spAutoFit/>
          </a:bodyPr>
          <a:lstStyle/>
          <a:p>
            <a:pPr marL="342900" indent="-342900" fontAlgn="base">
              <a:lnSpc>
                <a:spcPct val="80000"/>
              </a:lnSpc>
              <a:spcBef>
                <a:spcPct val="20000"/>
              </a:spcBef>
              <a:spcAft>
                <a:spcPct val="0"/>
              </a:spcAft>
              <a:buFontTx/>
              <a:buBlip>
                <a:blip r:embed="rId3"/>
              </a:buBlip>
              <a:defRPr/>
            </a:pPr>
            <a:r>
              <a:rPr lang="el-GR" sz="1600" b="1" kern="0" dirty="0">
                <a:solidFill>
                  <a:srgbClr val="660033"/>
                </a:solidFill>
                <a:latin typeface="Arial Narrow" pitchFamily="34" charset="0"/>
              </a:rPr>
              <a:t>Ενεργειακή απεξάρτηση και ασφάλεια </a:t>
            </a:r>
          </a:p>
          <a:p>
            <a:pPr marL="342900" indent="-342900" fontAlgn="base">
              <a:lnSpc>
                <a:spcPct val="80000"/>
              </a:lnSpc>
              <a:spcBef>
                <a:spcPct val="20000"/>
              </a:spcBef>
              <a:spcAft>
                <a:spcPct val="0"/>
              </a:spcAft>
              <a:buFontTx/>
              <a:buBlip>
                <a:blip r:embed="rId3"/>
              </a:buBlip>
              <a:defRPr/>
            </a:pPr>
            <a:r>
              <a:rPr lang="el-GR" sz="1600" b="1" kern="0" dirty="0">
                <a:solidFill>
                  <a:srgbClr val="660033"/>
                </a:solidFill>
                <a:latin typeface="Arial Narrow" pitchFamily="34" charset="0"/>
              </a:rPr>
              <a:t>Πολιτική για το Περιβάλλον</a:t>
            </a:r>
          </a:p>
          <a:p>
            <a:pPr marL="342900" indent="-342900" fontAlgn="base">
              <a:lnSpc>
                <a:spcPct val="80000"/>
              </a:lnSpc>
              <a:spcBef>
                <a:spcPct val="20000"/>
              </a:spcBef>
              <a:spcAft>
                <a:spcPct val="0"/>
              </a:spcAft>
              <a:buFontTx/>
              <a:buBlip>
                <a:blip r:embed="rId3"/>
              </a:buBlip>
              <a:defRPr/>
            </a:pPr>
            <a:r>
              <a:rPr lang="el-GR" sz="1600" b="1" kern="0" dirty="0">
                <a:solidFill>
                  <a:srgbClr val="660033"/>
                </a:solidFill>
                <a:latin typeface="Arial Narrow" pitchFamily="34" charset="0"/>
              </a:rPr>
              <a:t>Επίτευξη ενεργειακών στόχων για το 2020 </a:t>
            </a:r>
            <a:r>
              <a:rPr lang="el-GR" sz="1400" b="1" kern="0" dirty="0">
                <a:solidFill>
                  <a:srgbClr val="660033"/>
                </a:solidFill>
                <a:latin typeface="Arial Narrow" pitchFamily="34" charset="0"/>
              </a:rPr>
              <a:t>(Κλιματική Αλλαγή, Στόχος 20-20-20, Φαινόμενο Θερμοκηπίου)</a:t>
            </a:r>
            <a:r>
              <a:rPr lang="el-GR" sz="1600" b="1" kern="0" dirty="0">
                <a:solidFill>
                  <a:srgbClr val="660033"/>
                </a:solidFill>
                <a:latin typeface="Arial Narrow" pitchFamily="34" charset="0"/>
              </a:rPr>
              <a:t> </a:t>
            </a:r>
          </a:p>
          <a:p>
            <a:pPr marL="342900" indent="-342900" fontAlgn="base">
              <a:lnSpc>
                <a:spcPct val="80000"/>
              </a:lnSpc>
              <a:spcBef>
                <a:spcPct val="20000"/>
              </a:spcBef>
              <a:spcAft>
                <a:spcPct val="0"/>
              </a:spcAft>
              <a:buFontTx/>
              <a:buBlip>
                <a:blip r:embed="rId3"/>
              </a:buBlip>
              <a:defRPr/>
            </a:pPr>
            <a:r>
              <a:rPr lang="el-GR" sz="1600" b="1" kern="0" dirty="0">
                <a:solidFill>
                  <a:srgbClr val="660033"/>
                </a:solidFill>
                <a:latin typeface="Arial Narrow" pitchFamily="34" charset="0"/>
              </a:rPr>
              <a:t>Αειφόρος – πράσινη – ανάπτυξη  </a:t>
            </a:r>
          </a:p>
        </p:txBody>
      </p:sp>
    </p:spTree>
    <p:extLst>
      <p:ext uri="{BB962C8B-B14F-4D97-AF65-F5344CB8AC3E}">
        <p14:creationId xmlns:p14="http://schemas.microsoft.com/office/powerpoint/2010/main" val="4087096634"/>
      </p:ext>
    </p:extLst>
  </p:cSld>
  <p:clrMapOvr>
    <a:masterClrMapping/>
  </p:clrMapOvr>
  <p:transition spd="slow">
    <p:newsflash/>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88640"/>
            <a:ext cx="8229600" cy="914400"/>
          </a:xfrm>
          <a:effectLst>
            <a:outerShdw blurRad="50800" dist="38100" dir="2700000" algn="tl" rotWithShape="0">
              <a:prstClr val="black">
                <a:alpha val="40000"/>
              </a:prstClr>
            </a:outerShdw>
          </a:effectLst>
        </p:spPr>
        <p:txBody>
          <a:bodyPr>
            <a:normAutofit/>
          </a:bodyPr>
          <a:lstStyle/>
          <a:p>
            <a:r>
              <a:rPr lang="el-GR" sz="2000" b="1" dirty="0" smtClean="0">
                <a:solidFill>
                  <a:schemeClr val="tx1"/>
                </a:solidFill>
                <a:latin typeface="Arial Narrow"/>
                <a:ea typeface="Calibri"/>
                <a:cs typeface="Times New Roman"/>
              </a:rPr>
              <a:t>Επιτάχυνση  </a:t>
            </a:r>
            <a:r>
              <a:rPr lang="el-GR" sz="2000" b="1" dirty="0">
                <a:solidFill>
                  <a:schemeClr val="tx1"/>
                </a:solidFill>
                <a:latin typeface="Arial Narrow"/>
                <a:ea typeface="Calibri"/>
                <a:cs typeface="Times New Roman"/>
              </a:rPr>
              <a:t>ρυθμών υλοποίησης </a:t>
            </a:r>
            <a:r>
              <a:rPr lang="el-GR" sz="2000" b="1" dirty="0" smtClean="0">
                <a:solidFill>
                  <a:schemeClr val="tx1"/>
                </a:solidFill>
                <a:latin typeface="Arial Narrow"/>
                <a:ea typeface="Calibri"/>
                <a:cs typeface="Times New Roman"/>
              </a:rPr>
              <a:t> προβλεπόμενων μέτρων </a:t>
            </a:r>
            <a:br>
              <a:rPr lang="el-GR" sz="2000" b="1" dirty="0" smtClean="0">
                <a:solidFill>
                  <a:schemeClr val="tx1"/>
                </a:solidFill>
                <a:latin typeface="Arial Narrow"/>
                <a:ea typeface="Calibri"/>
                <a:cs typeface="Times New Roman"/>
              </a:rPr>
            </a:br>
            <a:r>
              <a:rPr lang="el-GR" sz="2000" b="1" dirty="0" smtClean="0">
                <a:solidFill>
                  <a:schemeClr val="tx1"/>
                </a:solidFill>
                <a:latin typeface="Arial Narrow"/>
                <a:ea typeface="Calibri"/>
                <a:cs typeface="Times New Roman"/>
              </a:rPr>
              <a:t>στους τομείς που ευθύνονται για τις εκπομπές CO2 </a:t>
            </a:r>
            <a:endParaRPr lang="el-GR" sz="2800" b="1" dirty="0">
              <a:solidFill>
                <a:schemeClr val="tx1"/>
              </a:solidFill>
            </a:endParaRPr>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1087006211"/>
              </p:ext>
            </p:extLst>
          </p:nvPr>
        </p:nvGraphicFramePr>
        <p:xfrm>
          <a:off x="467544" y="1556792"/>
          <a:ext cx="7920880" cy="3960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Ορθογώνιο 2"/>
          <p:cNvSpPr/>
          <p:nvPr/>
        </p:nvSpPr>
        <p:spPr>
          <a:xfrm>
            <a:off x="395536" y="5553681"/>
            <a:ext cx="8352928" cy="1336391"/>
          </a:xfrm>
          <a:prstGeom prst="rect">
            <a:avLst/>
          </a:prstGeom>
        </p:spPr>
        <p:txBody>
          <a:bodyPr wrap="square">
            <a:spAutoFit/>
          </a:bodyPr>
          <a:lstStyle/>
          <a:p>
            <a:pPr lvl="0" algn="ctr">
              <a:lnSpc>
                <a:spcPct val="115000"/>
              </a:lnSpc>
              <a:spcBef>
                <a:spcPct val="20000"/>
              </a:spcBef>
              <a:spcAft>
                <a:spcPts val="1000"/>
              </a:spcAft>
            </a:pPr>
            <a:r>
              <a:rPr lang="el-GR" sz="2000" b="1" dirty="0" smtClean="0">
                <a:ln w="900" cmpd="sng">
                  <a:solidFill>
                    <a:srgbClr val="A51009">
                      <a:satMod val="190000"/>
                      <a:alpha val="55000"/>
                    </a:srgbClr>
                  </a:solidFill>
                  <a:prstDash val="solid"/>
                </a:ln>
                <a:solidFill>
                  <a:srgbClr val="C00000"/>
                </a:solidFill>
                <a:effectLst>
                  <a:innerShdw blurRad="101600" dist="76200" dir="5400000">
                    <a:srgbClr val="A51009">
                      <a:satMod val="190000"/>
                      <a:tint val="100000"/>
                      <a:alpha val="74000"/>
                    </a:srgbClr>
                  </a:innerShdw>
                </a:effectLst>
                <a:latin typeface="Arial Narrow"/>
                <a:ea typeface="Calibri"/>
                <a:cs typeface="Times New Roman"/>
              </a:rPr>
              <a:t>Απαιτείται περαιτέρω </a:t>
            </a:r>
            <a:r>
              <a:rPr lang="el-GR" sz="2000" b="1" dirty="0">
                <a:ln w="900" cmpd="sng">
                  <a:solidFill>
                    <a:srgbClr val="A51009">
                      <a:satMod val="190000"/>
                      <a:alpha val="55000"/>
                    </a:srgbClr>
                  </a:solidFill>
                  <a:prstDash val="solid"/>
                </a:ln>
                <a:solidFill>
                  <a:srgbClr val="C00000"/>
                </a:solidFill>
                <a:effectLst>
                  <a:innerShdw blurRad="101600" dist="76200" dir="5400000">
                    <a:srgbClr val="A51009">
                      <a:satMod val="190000"/>
                      <a:tint val="100000"/>
                      <a:alpha val="74000"/>
                    </a:srgbClr>
                  </a:innerShdw>
                </a:effectLst>
                <a:latin typeface="Arial Narrow"/>
                <a:ea typeface="Calibri"/>
                <a:cs typeface="Times New Roman"/>
              </a:rPr>
              <a:t>&amp; </a:t>
            </a:r>
            <a:r>
              <a:rPr lang="el-GR" sz="2000" b="1" dirty="0" err="1">
                <a:ln w="900" cmpd="sng">
                  <a:solidFill>
                    <a:srgbClr val="A51009">
                      <a:satMod val="190000"/>
                      <a:alpha val="55000"/>
                    </a:srgbClr>
                  </a:solidFill>
                  <a:prstDash val="solid"/>
                </a:ln>
                <a:solidFill>
                  <a:srgbClr val="C00000"/>
                </a:solidFill>
                <a:effectLst>
                  <a:innerShdw blurRad="101600" dist="76200" dir="5400000">
                    <a:srgbClr val="A51009">
                      <a:satMod val="190000"/>
                      <a:tint val="100000"/>
                      <a:alpha val="74000"/>
                    </a:srgbClr>
                  </a:innerShdw>
                </a:effectLst>
                <a:latin typeface="Arial Narrow"/>
                <a:ea typeface="Calibri"/>
                <a:cs typeface="Times New Roman"/>
              </a:rPr>
              <a:t>στοχευμένη</a:t>
            </a:r>
            <a:r>
              <a:rPr lang="el-GR" sz="2000" b="1" dirty="0">
                <a:ln w="900" cmpd="sng">
                  <a:solidFill>
                    <a:srgbClr val="A51009">
                      <a:satMod val="190000"/>
                      <a:alpha val="55000"/>
                    </a:srgbClr>
                  </a:solidFill>
                  <a:prstDash val="solid"/>
                </a:ln>
                <a:solidFill>
                  <a:srgbClr val="C00000"/>
                </a:solidFill>
                <a:effectLst>
                  <a:innerShdw blurRad="101600" dist="76200" dir="5400000">
                    <a:srgbClr val="A51009">
                      <a:satMod val="190000"/>
                      <a:tint val="100000"/>
                      <a:alpha val="74000"/>
                    </a:srgbClr>
                  </a:innerShdw>
                </a:effectLst>
                <a:latin typeface="Arial Narrow"/>
                <a:ea typeface="Calibri"/>
                <a:cs typeface="Times New Roman"/>
              </a:rPr>
              <a:t> </a:t>
            </a:r>
            <a:r>
              <a:rPr lang="el-GR" sz="2000" b="1" dirty="0" smtClean="0">
                <a:ln w="900" cmpd="sng">
                  <a:solidFill>
                    <a:srgbClr val="A51009">
                      <a:satMod val="190000"/>
                      <a:alpha val="55000"/>
                    </a:srgbClr>
                  </a:solidFill>
                  <a:prstDash val="solid"/>
                </a:ln>
                <a:solidFill>
                  <a:srgbClr val="C00000"/>
                </a:solidFill>
                <a:effectLst>
                  <a:innerShdw blurRad="101600" dist="76200" dir="5400000">
                    <a:srgbClr val="A51009">
                      <a:satMod val="190000"/>
                      <a:tint val="100000"/>
                      <a:alpha val="74000"/>
                    </a:srgbClr>
                  </a:innerShdw>
                </a:effectLst>
                <a:latin typeface="Arial Narrow"/>
                <a:ea typeface="Calibri"/>
                <a:cs typeface="Times New Roman"/>
              </a:rPr>
              <a:t>δράση από </a:t>
            </a:r>
            <a:r>
              <a:rPr lang="el-GR" sz="2000" b="1" dirty="0">
                <a:ln w="900" cmpd="sng">
                  <a:solidFill>
                    <a:srgbClr val="A51009">
                      <a:satMod val="190000"/>
                      <a:alpha val="55000"/>
                    </a:srgbClr>
                  </a:solidFill>
                  <a:prstDash val="solid"/>
                </a:ln>
                <a:solidFill>
                  <a:srgbClr val="C00000"/>
                </a:solidFill>
                <a:effectLst>
                  <a:innerShdw blurRad="101600" dist="76200" dir="5400000">
                    <a:srgbClr val="A51009">
                      <a:satMod val="190000"/>
                      <a:tint val="100000"/>
                      <a:alpha val="74000"/>
                    </a:srgbClr>
                  </a:innerShdw>
                </a:effectLst>
                <a:latin typeface="Arial Narrow"/>
                <a:ea typeface="Calibri"/>
                <a:cs typeface="Times New Roman"/>
              </a:rPr>
              <a:t>την </a:t>
            </a:r>
            <a:r>
              <a:rPr lang="el-GR" sz="2000" b="1" dirty="0" smtClean="0">
                <a:ln w="900" cmpd="sng">
                  <a:solidFill>
                    <a:srgbClr val="A51009">
                      <a:satMod val="190000"/>
                      <a:alpha val="55000"/>
                    </a:srgbClr>
                  </a:solidFill>
                  <a:prstDash val="solid"/>
                </a:ln>
                <a:solidFill>
                  <a:srgbClr val="C00000"/>
                </a:solidFill>
                <a:effectLst>
                  <a:innerShdw blurRad="101600" dist="76200" dir="5400000">
                    <a:srgbClr val="A51009">
                      <a:satMod val="190000"/>
                      <a:tint val="100000"/>
                      <a:alpha val="74000"/>
                    </a:srgbClr>
                  </a:innerShdw>
                </a:effectLst>
                <a:latin typeface="Arial Narrow"/>
                <a:ea typeface="Calibri"/>
                <a:cs typeface="Times New Roman"/>
              </a:rPr>
              <a:t>Πολιτεία</a:t>
            </a:r>
          </a:p>
          <a:p>
            <a:pPr lvl="0" algn="ctr">
              <a:lnSpc>
                <a:spcPct val="115000"/>
              </a:lnSpc>
              <a:spcBef>
                <a:spcPct val="20000"/>
              </a:spcBef>
              <a:spcAft>
                <a:spcPts val="1000"/>
              </a:spcAft>
            </a:pPr>
            <a:r>
              <a:rPr lang="el-GR" sz="2000" b="1" spc="300" dirty="0" smtClean="0">
                <a:ln w="10541" cmpd="sng">
                  <a:solidFill>
                    <a:srgbClr val="A51009">
                      <a:shade val="88000"/>
                      <a:satMod val="110000"/>
                    </a:srgbClr>
                  </a:solidFill>
                  <a:prstDash val="solid"/>
                </a:ln>
                <a:solidFill>
                  <a:srgbClr val="FFC000"/>
                </a:solidFill>
                <a:effectLst>
                  <a:outerShdw blurRad="38100" dist="38100" dir="2700000" algn="tl">
                    <a:srgbClr val="000000">
                      <a:alpha val="43137"/>
                    </a:srgbClr>
                  </a:outerShdw>
                </a:effectLst>
                <a:latin typeface="Arial Narrow" pitchFamily="34" charset="0"/>
                <a:ea typeface="Calibri"/>
                <a:cs typeface="Times New Roman"/>
              </a:rPr>
              <a:t>Άρση </a:t>
            </a:r>
            <a:r>
              <a:rPr lang="el-GR" sz="2000" b="1" spc="300" dirty="0">
                <a:ln w="10541" cmpd="sng">
                  <a:solidFill>
                    <a:srgbClr val="A51009">
                      <a:shade val="88000"/>
                      <a:satMod val="110000"/>
                    </a:srgbClr>
                  </a:solidFill>
                  <a:prstDash val="solid"/>
                </a:ln>
                <a:solidFill>
                  <a:srgbClr val="FFC000"/>
                </a:solidFill>
                <a:effectLst>
                  <a:outerShdw blurRad="38100" dist="38100" dir="2700000" algn="tl">
                    <a:srgbClr val="000000">
                      <a:alpha val="43137"/>
                    </a:srgbClr>
                  </a:outerShdw>
                </a:effectLst>
                <a:latin typeface="Arial Narrow" pitchFamily="34" charset="0"/>
                <a:ea typeface="Calibri"/>
                <a:cs typeface="Times New Roman"/>
              </a:rPr>
              <a:t>εμποδίων </a:t>
            </a:r>
          </a:p>
          <a:p>
            <a:pPr lvl="0">
              <a:lnSpc>
                <a:spcPct val="115000"/>
              </a:lnSpc>
              <a:spcBef>
                <a:spcPct val="20000"/>
              </a:spcBef>
              <a:spcAft>
                <a:spcPts val="1000"/>
              </a:spcAft>
            </a:pPr>
            <a:endParaRPr lang="el-GR" sz="1050" dirty="0">
              <a:solidFill>
                <a:srgbClr val="C00000"/>
              </a:solidFill>
            </a:endParaRPr>
          </a:p>
        </p:txBody>
      </p:sp>
    </p:spTree>
    <p:extLst>
      <p:ext uri="{BB962C8B-B14F-4D97-AF65-F5344CB8AC3E}">
        <p14:creationId xmlns:p14="http://schemas.microsoft.com/office/powerpoint/2010/main" val="1697100030"/>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idx="1"/>
          </p:nvPr>
        </p:nvSpPr>
        <p:spPr>
          <a:xfrm>
            <a:off x="900113" y="836613"/>
            <a:ext cx="7272337" cy="5329237"/>
          </a:xfrm>
        </p:spPr>
        <p:txBody>
          <a:bodyPr/>
          <a:lstStyle/>
          <a:p>
            <a:pPr algn="just" eaLnBrk="1" hangingPunct="1">
              <a:lnSpc>
                <a:spcPct val="80000"/>
              </a:lnSpc>
              <a:buFontTx/>
              <a:buNone/>
              <a:defRPr/>
            </a:pPr>
            <a:r>
              <a:rPr lang="el-GR" sz="2400" b="1" dirty="0" smtClean="0">
                <a:solidFill>
                  <a:srgbClr val="990000"/>
                </a:solidFill>
                <a:effectLst>
                  <a:outerShdw blurRad="38100" dist="38100" dir="2700000" algn="tl">
                    <a:srgbClr val="C0C0C0"/>
                  </a:outerShdw>
                </a:effectLst>
                <a:latin typeface="Arial Narrow" pitchFamily="34" charset="0"/>
              </a:rPr>
              <a:t>	</a:t>
            </a:r>
            <a:r>
              <a:rPr lang="el-GR" sz="2400" b="1" u="sng" dirty="0" smtClean="0">
                <a:solidFill>
                  <a:srgbClr val="990000"/>
                </a:solidFill>
                <a:effectLst>
                  <a:outerShdw blurRad="38100" dist="38100" dir="2700000" algn="tl">
                    <a:srgbClr val="C0C0C0"/>
                  </a:outerShdw>
                </a:effectLst>
                <a:latin typeface="Arial Narrow" pitchFamily="34" charset="0"/>
              </a:rPr>
              <a:t>Απαραίτητη η συνδρομή όλων των φορέων </a:t>
            </a:r>
          </a:p>
          <a:p>
            <a:pPr algn="just" eaLnBrk="1" hangingPunct="1">
              <a:lnSpc>
                <a:spcPct val="80000"/>
              </a:lnSpc>
              <a:buFontTx/>
              <a:buNone/>
              <a:defRPr/>
            </a:pPr>
            <a:r>
              <a:rPr lang="el-GR" sz="2400" b="1" dirty="0">
                <a:solidFill>
                  <a:srgbClr val="990000"/>
                </a:solidFill>
                <a:effectLst>
                  <a:outerShdw blurRad="38100" dist="38100" dir="2700000" algn="tl">
                    <a:srgbClr val="C0C0C0"/>
                  </a:outerShdw>
                </a:effectLst>
                <a:latin typeface="Arial Narrow" pitchFamily="34" charset="0"/>
              </a:rPr>
              <a:t>	</a:t>
            </a:r>
            <a:r>
              <a:rPr lang="el-GR" sz="1800" b="1" i="1" u="sng" dirty="0" smtClean="0">
                <a:effectLst>
                  <a:outerShdw blurRad="38100" dist="38100" dir="2700000" algn="tl">
                    <a:srgbClr val="C0C0C0"/>
                  </a:outerShdw>
                </a:effectLst>
                <a:latin typeface="Arial Narrow" pitchFamily="34" charset="0"/>
              </a:rPr>
              <a:t>(Πολιτεία, Επαγγελματικοί Φορείς, Κοινωνία των Πολιτών, Μέσα Ενημέρωσης)</a:t>
            </a:r>
          </a:p>
          <a:p>
            <a:pPr algn="just" eaLnBrk="1" hangingPunct="1">
              <a:lnSpc>
                <a:spcPct val="80000"/>
              </a:lnSpc>
              <a:buFontTx/>
              <a:buNone/>
              <a:defRPr/>
            </a:pPr>
            <a:endParaRPr lang="el-GR" sz="2400" dirty="0" smtClean="0">
              <a:solidFill>
                <a:srgbClr val="990000"/>
              </a:solidFill>
            </a:endParaRPr>
          </a:p>
          <a:p>
            <a:pPr algn="just" eaLnBrk="1" hangingPunct="1">
              <a:lnSpc>
                <a:spcPct val="80000"/>
              </a:lnSpc>
              <a:buFont typeface="Wingdings" pitchFamily="2" charset="2"/>
              <a:buBlip>
                <a:blip r:embed="rId3"/>
              </a:buBlip>
              <a:defRPr/>
            </a:pPr>
            <a:r>
              <a:rPr lang="el-GR" sz="2000" b="1" dirty="0" smtClean="0">
                <a:solidFill>
                  <a:srgbClr val="660033"/>
                </a:solidFill>
                <a:latin typeface="Arial Narrow" pitchFamily="34" charset="0"/>
              </a:rPr>
              <a:t>Προβολή, ενημέρωση</a:t>
            </a:r>
            <a:r>
              <a:rPr lang="el-GR" sz="2000" b="1" dirty="0">
                <a:solidFill>
                  <a:srgbClr val="660033"/>
                </a:solidFill>
                <a:latin typeface="Arial Narrow" pitchFamily="34" charset="0"/>
              </a:rPr>
              <a:t>, </a:t>
            </a:r>
            <a:r>
              <a:rPr lang="el-GR" sz="2000" b="1" dirty="0" smtClean="0">
                <a:solidFill>
                  <a:srgbClr val="660033"/>
                </a:solidFill>
                <a:latin typeface="Arial Narrow" pitchFamily="34" charset="0"/>
              </a:rPr>
              <a:t>διαφήμιση και ενθάρρυνση </a:t>
            </a:r>
          </a:p>
          <a:p>
            <a:pPr algn="just" eaLnBrk="1" hangingPunct="1">
              <a:lnSpc>
                <a:spcPct val="80000"/>
              </a:lnSpc>
              <a:buFont typeface="Wingdings" pitchFamily="2" charset="2"/>
              <a:buBlip>
                <a:blip r:embed="rId3"/>
              </a:buBlip>
              <a:defRPr/>
            </a:pPr>
            <a:r>
              <a:rPr lang="el-GR" sz="2000" b="1" dirty="0" smtClean="0">
                <a:solidFill>
                  <a:srgbClr val="660033"/>
                </a:solidFill>
                <a:latin typeface="Arial Narrow" pitchFamily="34" charset="0"/>
              </a:rPr>
              <a:t>Ε</a:t>
            </a:r>
            <a:r>
              <a:rPr lang="fr-FR" sz="2000" b="1" dirty="0" smtClean="0">
                <a:solidFill>
                  <a:srgbClr val="660033"/>
                </a:solidFill>
                <a:latin typeface="Arial Narrow" pitchFamily="34" charset="0"/>
              </a:rPr>
              <a:t>π</a:t>
            </a:r>
            <a:r>
              <a:rPr lang="fr-FR" sz="2000" b="1" dirty="0" err="1" smtClean="0">
                <a:solidFill>
                  <a:srgbClr val="660033"/>
                </a:solidFill>
                <a:latin typeface="Arial Narrow" pitchFamily="34" charset="0"/>
              </a:rPr>
              <a:t>ιμόρφωση</a:t>
            </a:r>
            <a:r>
              <a:rPr lang="fr-FR" sz="2000" b="1" dirty="0" smtClean="0">
                <a:solidFill>
                  <a:srgbClr val="660033"/>
                </a:solidFill>
                <a:latin typeface="Arial Narrow" pitchFamily="34" charset="0"/>
              </a:rPr>
              <a:t> και </a:t>
            </a:r>
            <a:r>
              <a:rPr lang="fr-FR" sz="2000" b="1" dirty="0" err="1" smtClean="0">
                <a:solidFill>
                  <a:srgbClr val="660033"/>
                </a:solidFill>
                <a:latin typeface="Arial Narrow" pitchFamily="34" charset="0"/>
              </a:rPr>
              <a:t>εκ</a:t>
            </a:r>
            <a:r>
              <a:rPr lang="fr-FR" sz="2000" b="1" dirty="0" smtClean="0">
                <a:solidFill>
                  <a:srgbClr val="660033"/>
                </a:solidFill>
                <a:latin typeface="Arial Narrow" pitchFamily="34" charset="0"/>
              </a:rPr>
              <a:t>παίδευση εμπλεκόμενων στη δόμηση </a:t>
            </a:r>
            <a:endParaRPr lang="el-GR" sz="2000" b="1" dirty="0" smtClean="0">
              <a:solidFill>
                <a:srgbClr val="660033"/>
              </a:solidFill>
              <a:latin typeface="Arial Narrow" pitchFamily="34" charset="0"/>
            </a:endParaRPr>
          </a:p>
          <a:p>
            <a:pPr algn="just" eaLnBrk="1" hangingPunct="1">
              <a:lnSpc>
                <a:spcPct val="80000"/>
              </a:lnSpc>
              <a:buFont typeface="Wingdings" pitchFamily="2" charset="2"/>
              <a:buBlip>
                <a:blip r:embed="rId3"/>
              </a:buBlip>
              <a:defRPr/>
            </a:pPr>
            <a:r>
              <a:rPr lang="el-GR" sz="2000" b="1" dirty="0" smtClean="0">
                <a:solidFill>
                  <a:srgbClr val="660033"/>
                </a:solidFill>
                <a:latin typeface="Arial Narrow" pitchFamily="34" charset="0"/>
              </a:rPr>
              <a:t>Αναπροσαρμογή μαθημάτων στα Πανεπιστήμια</a:t>
            </a:r>
          </a:p>
          <a:p>
            <a:pPr algn="just" eaLnBrk="1" hangingPunct="1">
              <a:lnSpc>
                <a:spcPct val="80000"/>
              </a:lnSpc>
              <a:buFont typeface="Wingdings" pitchFamily="2" charset="2"/>
              <a:buBlip>
                <a:blip r:embed="rId3"/>
              </a:buBlip>
              <a:defRPr/>
            </a:pPr>
            <a:r>
              <a:rPr lang="el-GR" sz="2000" b="1" dirty="0" smtClean="0">
                <a:solidFill>
                  <a:srgbClr val="660033"/>
                </a:solidFill>
                <a:latin typeface="Arial Narrow" pitchFamily="34" charset="0"/>
              </a:rPr>
              <a:t>Προώθηση μέσω γραφείων </a:t>
            </a:r>
            <a:r>
              <a:rPr lang="en-US" sz="2000" b="1" dirty="0" smtClean="0">
                <a:solidFill>
                  <a:srgbClr val="660033"/>
                </a:solidFill>
                <a:latin typeface="Arial Narrow" pitchFamily="34" charset="0"/>
              </a:rPr>
              <a:t>real</a:t>
            </a:r>
            <a:r>
              <a:rPr lang="el-GR" sz="2000" b="1" dirty="0" smtClean="0">
                <a:solidFill>
                  <a:srgbClr val="660033"/>
                </a:solidFill>
                <a:latin typeface="Arial Narrow" pitchFamily="34" charset="0"/>
              </a:rPr>
              <a:t>-</a:t>
            </a:r>
            <a:r>
              <a:rPr lang="en-US" sz="2000" b="1" dirty="0" smtClean="0">
                <a:solidFill>
                  <a:srgbClr val="660033"/>
                </a:solidFill>
                <a:latin typeface="Arial Narrow" pitchFamily="34" charset="0"/>
              </a:rPr>
              <a:t>estate</a:t>
            </a:r>
            <a:r>
              <a:rPr lang="el-GR" sz="2000" b="1" dirty="0" smtClean="0">
                <a:solidFill>
                  <a:srgbClr val="660033"/>
                </a:solidFill>
                <a:latin typeface="Arial Narrow" pitchFamily="34" charset="0"/>
              </a:rPr>
              <a:t> και ασφαλιστικών εταιριών</a:t>
            </a:r>
          </a:p>
          <a:p>
            <a:pPr algn="just" eaLnBrk="1" hangingPunct="1">
              <a:lnSpc>
                <a:spcPct val="80000"/>
              </a:lnSpc>
              <a:buFont typeface="Wingdings" pitchFamily="2" charset="2"/>
              <a:buBlip>
                <a:blip r:embed="rId3"/>
              </a:buBlip>
              <a:defRPr/>
            </a:pPr>
            <a:r>
              <a:rPr lang="el-GR" sz="2000" b="1" dirty="0" smtClean="0">
                <a:solidFill>
                  <a:srgbClr val="660033"/>
                </a:solidFill>
                <a:latin typeface="Arial Narrow" pitchFamily="34" charset="0"/>
              </a:rPr>
              <a:t>Παραδειγματισμός μέσω των κυβερνητικών κτιρίων </a:t>
            </a:r>
          </a:p>
          <a:p>
            <a:pPr algn="just" eaLnBrk="1" hangingPunct="1">
              <a:lnSpc>
                <a:spcPct val="80000"/>
              </a:lnSpc>
              <a:buFont typeface="Wingdings" pitchFamily="2" charset="2"/>
              <a:buBlip>
                <a:blip r:embed="rId3"/>
              </a:buBlip>
              <a:defRPr/>
            </a:pPr>
            <a:r>
              <a:rPr lang="el-GR" sz="2000" b="1" dirty="0" smtClean="0">
                <a:solidFill>
                  <a:srgbClr val="660033"/>
                </a:solidFill>
                <a:latin typeface="Arial Narrow" pitchFamily="34" charset="0"/>
              </a:rPr>
              <a:t>Σ</a:t>
            </a:r>
            <a:r>
              <a:rPr lang="fr-FR" sz="2000" b="1" dirty="0" err="1" smtClean="0">
                <a:solidFill>
                  <a:srgbClr val="660033"/>
                </a:solidFill>
                <a:latin typeface="Arial Narrow" pitchFamily="34" charset="0"/>
              </a:rPr>
              <a:t>υνειδητοποίηση</a:t>
            </a:r>
            <a:r>
              <a:rPr lang="fr-FR" sz="2000" b="1" dirty="0" smtClean="0">
                <a:solidFill>
                  <a:srgbClr val="660033"/>
                </a:solidFill>
                <a:latin typeface="Arial Narrow" pitchFamily="34" charset="0"/>
              </a:rPr>
              <a:t> </a:t>
            </a:r>
            <a:r>
              <a:rPr lang="fr-FR" sz="2000" b="1" dirty="0" err="1" smtClean="0">
                <a:solidFill>
                  <a:srgbClr val="660033"/>
                </a:solidFill>
                <a:latin typeface="Arial Narrow" pitchFamily="34" charset="0"/>
              </a:rPr>
              <a:t>του</a:t>
            </a:r>
            <a:r>
              <a:rPr lang="fr-FR" sz="2000" b="1" dirty="0" smtClean="0">
                <a:solidFill>
                  <a:srgbClr val="660033"/>
                </a:solidFill>
                <a:latin typeface="Arial Narrow" pitchFamily="34" charset="0"/>
              </a:rPr>
              <a:t> </a:t>
            </a:r>
            <a:r>
              <a:rPr lang="fr-FR" sz="2000" b="1" dirty="0" err="1" smtClean="0">
                <a:solidFill>
                  <a:srgbClr val="660033"/>
                </a:solidFill>
                <a:latin typeface="Arial Narrow" pitchFamily="34" charset="0"/>
              </a:rPr>
              <a:t>περιβαλλοντικού</a:t>
            </a:r>
            <a:r>
              <a:rPr lang="fr-FR" sz="2000" b="1" dirty="0" smtClean="0">
                <a:solidFill>
                  <a:srgbClr val="660033"/>
                </a:solidFill>
                <a:latin typeface="Arial Narrow" pitchFamily="34" charset="0"/>
              </a:rPr>
              <a:t> </a:t>
            </a:r>
            <a:r>
              <a:rPr lang="fr-FR" sz="2000" b="1" dirty="0" err="1" smtClean="0">
                <a:solidFill>
                  <a:srgbClr val="660033"/>
                </a:solidFill>
                <a:latin typeface="Arial Narrow" pitchFamily="34" charset="0"/>
              </a:rPr>
              <a:t>κόστους</a:t>
            </a:r>
            <a:r>
              <a:rPr lang="fr-FR" sz="2000" b="1" dirty="0" smtClean="0">
                <a:solidFill>
                  <a:srgbClr val="660033"/>
                </a:solidFill>
                <a:latin typeface="Arial Narrow" pitchFamily="34" charset="0"/>
              </a:rPr>
              <a:t> </a:t>
            </a:r>
            <a:r>
              <a:rPr lang="fr-FR" sz="2000" b="1" dirty="0" err="1" smtClean="0">
                <a:solidFill>
                  <a:srgbClr val="660033"/>
                </a:solidFill>
                <a:latin typeface="Arial Narrow" pitchFamily="34" charset="0"/>
              </a:rPr>
              <a:t>των</a:t>
            </a:r>
            <a:r>
              <a:rPr lang="fr-FR" sz="2000" b="1" dirty="0" smtClean="0">
                <a:solidFill>
                  <a:srgbClr val="660033"/>
                </a:solidFill>
                <a:latin typeface="Arial Narrow" pitchFamily="34" charset="0"/>
              </a:rPr>
              <a:t> </a:t>
            </a:r>
            <a:r>
              <a:rPr lang="fr-FR" sz="2000" b="1" dirty="0" err="1" smtClean="0">
                <a:solidFill>
                  <a:srgbClr val="660033"/>
                </a:solidFill>
                <a:latin typeface="Arial Narrow" pitchFamily="34" charset="0"/>
              </a:rPr>
              <a:t>επιλογών</a:t>
            </a:r>
            <a:endParaRPr lang="el-GR" sz="2000" b="1" dirty="0" smtClean="0">
              <a:solidFill>
                <a:srgbClr val="660033"/>
              </a:solidFill>
              <a:latin typeface="Arial Narrow" pitchFamily="34" charset="0"/>
            </a:endParaRPr>
          </a:p>
          <a:p>
            <a:pPr algn="just" eaLnBrk="1" hangingPunct="1">
              <a:lnSpc>
                <a:spcPct val="80000"/>
              </a:lnSpc>
              <a:buFont typeface="Wingdings" pitchFamily="2" charset="2"/>
              <a:buBlip>
                <a:blip r:embed="rId3"/>
              </a:buBlip>
              <a:defRPr/>
            </a:pPr>
            <a:r>
              <a:rPr lang="el-GR" sz="2000" b="1" dirty="0" smtClean="0">
                <a:solidFill>
                  <a:srgbClr val="660033"/>
                </a:solidFill>
                <a:latin typeface="Arial Narrow" pitchFamily="34" charset="0"/>
              </a:rPr>
              <a:t>Περιβαλλοντική εκπαίδευση</a:t>
            </a:r>
          </a:p>
          <a:p>
            <a:pPr algn="just" eaLnBrk="1" hangingPunct="1">
              <a:lnSpc>
                <a:spcPct val="80000"/>
              </a:lnSpc>
              <a:buFont typeface="Wingdings" pitchFamily="2" charset="2"/>
              <a:buBlip>
                <a:blip r:embed="rId3"/>
              </a:buBlip>
              <a:defRPr/>
            </a:pPr>
            <a:r>
              <a:rPr lang="el-GR" sz="2000" b="1" dirty="0" smtClean="0">
                <a:solidFill>
                  <a:srgbClr val="660033"/>
                </a:solidFill>
                <a:latin typeface="Arial Narrow" pitchFamily="34" charset="0"/>
              </a:rPr>
              <a:t>Δράσεις – εφαρμογές επίδειξης </a:t>
            </a:r>
          </a:p>
          <a:p>
            <a:pPr algn="just" eaLnBrk="1" hangingPunct="1">
              <a:lnSpc>
                <a:spcPct val="80000"/>
              </a:lnSpc>
              <a:buFont typeface="Wingdings" pitchFamily="2" charset="2"/>
              <a:buBlip>
                <a:blip r:embed="rId3"/>
              </a:buBlip>
              <a:defRPr/>
            </a:pPr>
            <a:r>
              <a:rPr lang="el-GR" sz="2000" b="1" dirty="0" smtClean="0">
                <a:solidFill>
                  <a:srgbClr val="660033"/>
                </a:solidFill>
                <a:latin typeface="Arial Narrow" pitchFamily="34" charset="0"/>
              </a:rPr>
              <a:t>Ενημερωτικές καμπάνιες</a:t>
            </a:r>
          </a:p>
          <a:p>
            <a:pPr algn="just" eaLnBrk="1" hangingPunct="1">
              <a:lnSpc>
                <a:spcPct val="80000"/>
              </a:lnSpc>
              <a:buFont typeface="Wingdings" pitchFamily="2" charset="2"/>
              <a:buBlip>
                <a:blip r:embed="rId3"/>
              </a:buBlip>
              <a:defRPr/>
            </a:pPr>
            <a:r>
              <a:rPr lang="el-GR" sz="2000" b="1" dirty="0" smtClean="0">
                <a:solidFill>
                  <a:srgbClr val="660033"/>
                </a:solidFill>
                <a:latin typeface="Arial Narrow" pitchFamily="34" charset="0"/>
              </a:rPr>
              <a:t>Σταδιακή ενίσχυση πολιτικής κινήτρων</a:t>
            </a:r>
          </a:p>
          <a:p>
            <a:pPr algn="just" eaLnBrk="1" hangingPunct="1">
              <a:lnSpc>
                <a:spcPct val="80000"/>
              </a:lnSpc>
              <a:buFont typeface="Wingdings" pitchFamily="2" charset="2"/>
              <a:buBlip>
                <a:blip r:embed="rId3"/>
              </a:buBlip>
              <a:defRPr/>
            </a:pPr>
            <a:r>
              <a:rPr lang="el-GR" sz="2000" b="1" dirty="0" smtClean="0">
                <a:solidFill>
                  <a:srgbClr val="660033"/>
                </a:solidFill>
                <a:latin typeface="Arial Narrow" pitchFamily="34" charset="0"/>
              </a:rPr>
              <a:t>Ολοκλήρωση νομοθετικού πλαισίου </a:t>
            </a:r>
          </a:p>
        </p:txBody>
      </p:sp>
      <p:sp>
        <p:nvSpPr>
          <p:cNvPr id="348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1" hangingPunct="1"/>
            <a:fld id="{E08C9CCE-8E72-49DC-B994-5C4A1DECBAD6}" type="slidenum">
              <a:rPr lang="el-GR" altLang="el-GR">
                <a:solidFill>
                  <a:srgbClr val="000000"/>
                </a:solidFill>
              </a:rPr>
              <a:pPr eaLnBrk="1" hangingPunct="1"/>
              <a:t>95</a:t>
            </a:fld>
            <a:endParaRPr lang="el-GR" altLang="el-GR">
              <a:solidFill>
                <a:srgbClr val="000000"/>
              </a:solidFill>
            </a:endParaRPr>
          </a:p>
        </p:txBody>
      </p:sp>
    </p:spTree>
    <p:extLst>
      <p:ext uri="{BB962C8B-B14F-4D97-AF65-F5344CB8AC3E}">
        <p14:creationId xmlns:p14="http://schemas.microsoft.com/office/powerpoint/2010/main" val="2839982700"/>
      </p:ext>
    </p:extLst>
  </p:cSld>
  <p:clrMapOvr>
    <a:masterClrMapping/>
  </p:clrMapOvr>
  <p:transition spd="slow">
    <p:wedg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4"/>
          <p:cNvPicPr>
            <a:picLocks noChangeAspect="1" noChangeArrowheads="1"/>
          </p:cNvPicPr>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3924300" y="225425"/>
            <a:ext cx="4938713" cy="6480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71363" name="Picture 6"/>
          <p:cNvPicPr>
            <a:picLocks noChangeAspect="1" noChangeArrowheads="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701675" y="244475"/>
            <a:ext cx="2805113" cy="6461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271365" name="Subtitle 4"/>
          <p:cNvSpPr>
            <a:spLocks noGrp="1"/>
          </p:cNvSpPr>
          <p:nvPr>
            <p:ph type="subTitle" idx="1"/>
          </p:nvPr>
        </p:nvSpPr>
        <p:spPr/>
        <p:txBody>
          <a:bodyPr/>
          <a:lstStyle/>
          <a:p>
            <a:r>
              <a:rPr lang="el-GR" altLang="el-GR" sz="3600" b="1" dirty="0" smtClean="0">
                <a:solidFill>
                  <a:schemeClr val="bg1"/>
                </a:solidFill>
                <a:effectLst>
                  <a:outerShdw blurRad="38100" dist="38100" dir="2700000" algn="tl">
                    <a:srgbClr val="000000">
                      <a:alpha val="43137"/>
                    </a:srgbClr>
                  </a:outerShdw>
                </a:effectLst>
              </a:rPr>
              <a:t>Αύριο</a:t>
            </a:r>
          </a:p>
          <a:p>
            <a:pPr lvl="0"/>
            <a:r>
              <a:rPr lang="el-GR" sz="4000" b="1" dirty="0">
                <a:ln w="1905"/>
                <a:solidFill>
                  <a:srgbClr val="C00000"/>
                </a:solidFill>
                <a:effectLst>
                  <a:innerShdw blurRad="69850" dist="43180" dir="5400000">
                    <a:srgbClr val="000000">
                      <a:alpha val="65000"/>
                    </a:srgbClr>
                  </a:innerShdw>
                </a:effectLst>
                <a:latin typeface="Times New Roman"/>
                <a:ea typeface="Calibri"/>
              </a:rPr>
              <a:t>“</a:t>
            </a:r>
            <a:r>
              <a:rPr lang="el-GR" sz="4000" b="1" dirty="0" err="1">
                <a:ln w="1905"/>
                <a:solidFill>
                  <a:srgbClr val="C00000"/>
                </a:solidFill>
                <a:effectLst>
                  <a:innerShdw blurRad="69850" dist="43180" dir="5400000">
                    <a:srgbClr val="000000">
                      <a:alpha val="65000"/>
                    </a:srgbClr>
                  </a:innerShdw>
                </a:effectLst>
                <a:latin typeface="Times New Roman"/>
                <a:ea typeface="Calibri"/>
              </a:rPr>
              <a:t>Be</a:t>
            </a:r>
            <a:r>
              <a:rPr lang="el-GR" sz="4000" b="1" dirty="0">
                <a:ln w="1905"/>
                <a:solidFill>
                  <a:srgbClr val="C00000"/>
                </a:solidFill>
                <a:effectLst>
                  <a:innerShdw blurRad="69850" dist="43180" dir="5400000">
                    <a:srgbClr val="000000">
                      <a:alpha val="65000"/>
                    </a:srgbClr>
                  </a:innerShdw>
                </a:effectLst>
                <a:latin typeface="Times New Roman"/>
                <a:ea typeface="Calibri"/>
              </a:rPr>
              <a:t> </a:t>
            </a:r>
            <a:r>
              <a:rPr lang="el-GR" sz="4000" b="1" dirty="0" err="1">
                <a:ln w="1905"/>
                <a:solidFill>
                  <a:srgbClr val="C00000"/>
                </a:solidFill>
                <a:effectLst>
                  <a:innerShdw blurRad="69850" dist="43180" dir="5400000">
                    <a:srgbClr val="000000">
                      <a:alpha val="65000"/>
                    </a:srgbClr>
                  </a:innerShdw>
                </a:effectLst>
                <a:latin typeface="Times New Roman"/>
                <a:ea typeface="Calibri"/>
              </a:rPr>
              <a:t>Part</a:t>
            </a:r>
            <a:r>
              <a:rPr lang="el-GR" sz="4000" b="1" dirty="0">
                <a:ln w="1905"/>
                <a:solidFill>
                  <a:srgbClr val="C00000"/>
                </a:solidFill>
                <a:effectLst>
                  <a:innerShdw blurRad="69850" dist="43180" dir="5400000">
                    <a:srgbClr val="000000">
                      <a:alpha val="65000"/>
                    </a:srgbClr>
                  </a:innerShdw>
                </a:effectLst>
                <a:latin typeface="Times New Roman"/>
                <a:ea typeface="Calibri"/>
              </a:rPr>
              <a:t> </a:t>
            </a:r>
            <a:r>
              <a:rPr lang="el-GR" sz="4000" b="1" dirty="0" err="1">
                <a:ln w="1905"/>
                <a:solidFill>
                  <a:srgbClr val="C00000"/>
                </a:solidFill>
                <a:effectLst>
                  <a:innerShdw blurRad="69850" dist="43180" dir="5400000">
                    <a:srgbClr val="000000">
                      <a:alpha val="65000"/>
                    </a:srgbClr>
                  </a:innerShdw>
                </a:effectLst>
                <a:latin typeface="Times New Roman"/>
                <a:ea typeface="Calibri"/>
              </a:rPr>
              <a:t>of</a:t>
            </a:r>
            <a:r>
              <a:rPr lang="el-GR" sz="4000" b="1" dirty="0">
                <a:ln w="1905"/>
                <a:solidFill>
                  <a:srgbClr val="C00000"/>
                </a:solidFill>
                <a:effectLst>
                  <a:innerShdw blurRad="69850" dist="43180" dir="5400000">
                    <a:srgbClr val="000000">
                      <a:alpha val="65000"/>
                    </a:srgbClr>
                  </a:innerShdw>
                </a:effectLst>
                <a:latin typeface="Times New Roman"/>
                <a:ea typeface="Calibri"/>
              </a:rPr>
              <a:t> </a:t>
            </a:r>
            <a:r>
              <a:rPr lang="el-GR" sz="4000" b="1" dirty="0" err="1">
                <a:ln w="1905"/>
                <a:solidFill>
                  <a:srgbClr val="C00000"/>
                </a:solidFill>
                <a:effectLst>
                  <a:innerShdw blurRad="69850" dist="43180" dir="5400000">
                    <a:srgbClr val="000000">
                      <a:alpha val="65000"/>
                    </a:srgbClr>
                  </a:innerShdw>
                </a:effectLst>
                <a:latin typeface="Times New Roman"/>
                <a:ea typeface="Calibri"/>
              </a:rPr>
              <a:t>the</a:t>
            </a:r>
            <a:r>
              <a:rPr lang="el-GR" sz="4000" b="1" dirty="0">
                <a:ln w="1905"/>
                <a:solidFill>
                  <a:srgbClr val="C00000"/>
                </a:solidFill>
                <a:effectLst>
                  <a:innerShdw blurRad="69850" dist="43180" dir="5400000">
                    <a:srgbClr val="000000">
                      <a:alpha val="65000"/>
                    </a:srgbClr>
                  </a:innerShdw>
                </a:effectLst>
                <a:latin typeface="Times New Roman"/>
                <a:ea typeface="Calibri"/>
              </a:rPr>
              <a:t> </a:t>
            </a:r>
            <a:r>
              <a:rPr lang="el-GR" sz="4000" b="1" dirty="0" err="1">
                <a:ln w="1905"/>
                <a:solidFill>
                  <a:srgbClr val="C00000"/>
                </a:solidFill>
                <a:effectLst>
                  <a:innerShdw blurRad="69850" dist="43180" dir="5400000">
                    <a:srgbClr val="000000">
                      <a:alpha val="65000"/>
                    </a:srgbClr>
                  </a:innerShdw>
                </a:effectLst>
                <a:latin typeface="Times New Roman"/>
                <a:ea typeface="Calibri"/>
              </a:rPr>
              <a:t>Future</a:t>
            </a:r>
            <a:r>
              <a:rPr lang="el-GR" sz="4000" b="1" dirty="0">
                <a:ln w="1905"/>
                <a:solidFill>
                  <a:srgbClr val="C00000"/>
                </a:solidFill>
                <a:effectLst>
                  <a:innerShdw blurRad="69850" dist="43180" dir="5400000">
                    <a:srgbClr val="000000">
                      <a:alpha val="65000"/>
                    </a:srgbClr>
                  </a:innerShdw>
                </a:effectLst>
                <a:latin typeface="Times New Roman"/>
                <a:ea typeface="Calibri"/>
              </a:rPr>
              <a:t>” </a:t>
            </a:r>
            <a:endParaRPr lang="en-US" sz="4000" b="1" dirty="0">
              <a:ln w="1905"/>
              <a:solidFill>
                <a:srgbClr val="C00000"/>
              </a:solidFill>
              <a:effectLst>
                <a:innerShdw blurRad="69850" dist="43180" dir="5400000">
                  <a:srgbClr val="000000">
                    <a:alpha val="65000"/>
                  </a:srgbClr>
                </a:innerShdw>
              </a:effectLst>
              <a:latin typeface="Times New Roman"/>
              <a:ea typeface="Calibri"/>
            </a:endParaRPr>
          </a:p>
          <a:p>
            <a:r>
              <a:rPr lang="el-GR" altLang="el-GR" dirty="0" smtClean="0"/>
              <a:t> </a:t>
            </a:r>
          </a:p>
        </p:txBody>
      </p:sp>
      <p:sp>
        <p:nvSpPr>
          <p:cNvPr id="2" name="Ορθογώνιο 1"/>
          <p:cNvSpPr/>
          <p:nvPr/>
        </p:nvSpPr>
        <p:spPr>
          <a:xfrm>
            <a:off x="6156176" y="548680"/>
            <a:ext cx="2572435" cy="523220"/>
          </a:xfrm>
          <a:prstGeom prst="rect">
            <a:avLst/>
          </a:prstGeom>
        </p:spPr>
        <p:txBody>
          <a:bodyPr wrap="none">
            <a:spAutoFit/>
          </a:bodyPr>
          <a:lstStyle/>
          <a:p>
            <a:r>
              <a:rPr lang="el-GR" sz="2800" b="1" dirty="0">
                <a:ln w="1905"/>
                <a:solidFill>
                  <a:srgbClr val="C00000"/>
                </a:solidFill>
                <a:effectLst>
                  <a:innerShdw blurRad="69850" dist="43180" dir="5400000">
                    <a:srgbClr val="000000">
                      <a:alpha val="65000"/>
                    </a:srgbClr>
                  </a:innerShdw>
                </a:effectLst>
                <a:latin typeface="Times New Roman"/>
                <a:ea typeface="Calibri"/>
              </a:rPr>
              <a:t>Σας ευχαριστώ </a:t>
            </a:r>
          </a:p>
        </p:txBody>
      </p:sp>
    </p:spTree>
    <p:extLst>
      <p:ext uri="{BB962C8B-B14F-4D97-AF65-F5344CB8AC3E}">
        <p14:creationId xmlns:p14="http://schemas.microsoft.com/office/powerpoint/2010/main" val="86118133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2_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l-GR"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l-GR" sz="1400" b="0" i="0" u="none" strike="noStrike" cap="none" normalizeH="0" baseline="0" smtClean="0">
            <a:ln>
              <a:noFill/>
            </a:ln>
            <a:solidFill>
              <a:schemeClr val="tx1"/>
            </a:solidFill>
            <a:effectLst/>
            <a:latin typeface="Arial" charset="0"/>
          </a:defRPr>
        </a:defPPr>
      </a:lstStyle>
    </a:lnDef>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7831</TotalTime>
  <Words>5395</Words>
  <Application>Microsoft Office PowerPoint</Application>
  <PresentationFormat>Προβολή στην οθόνη (4:3)</PresentationFormat>
  <Paragraphs>808</Paragraphs>
  <Slides>96</Slides>
  <Notes>8</Notes>
  <HiddenSlides>0</HiddenSlides>
  <MMClips>0</MMClips>
  <ScaleCrop>false</ScaleCrop>
  <HeadingPairs>
    <vt:vector size="6" baseType="variant">
      <vt:variant>
        <vt:lpstr>Γραμματοσειρές που χρησιμοποιούνται</vt:lpstr>
      </vt:variant>
      <vt:variant>
        <vt:i4>14</vt:i4>
      </vt:variant>
      <vt:variant>
        <vt:lpstr>Θέμα</vt:lpstr>
      </vt:variant>
      <vt:variant>
        <vt:i4>2</vt:i4>
      </vt:variant>
      <vt:variant>
        <vt:lpstr>Τίτλοι διαφανειών</vt:lpstr>
      </vt:variant>
      <vt:variant>
        <vt:i4>96</vt:i4>
      </vt:variant>
    </vt:vector>
  </HeadingPairs>
  <TitlesOfParts>
    <vt:vector size="112" baseType="lpstr">
      <vt:lpstr>Arial</vt:lpstr>
      <vt:lpstr>Arial Narrow</vt:lpstr>
      <vt:lpstr>Calibri</vt:lpstr>
      <vt:lpstr>Cambria</vt:lpstr>
      <vt:lpstr>Corbel</vt:lpstr>
      <vt:lpstr>Courier New</vt:lpstr>
      <vt:lpstr>helvetica</vt:lpstr>
      <vt:lpstr>kasaBbatoxbold</vt:lpstr>
      <vt:lpstr>Medium</vt:lpstr>
      <vt:lpstr>MetaBookGreek-Roman</vt:lpstr>
      <vt:lpstr>Times New Roman</vt:lpstr>
      <vt:lpstr>Verdana</vt:lpstr>
      <vt:lpstr>Wingdings</vt:lpstr>
      <vt:lpstr>Wingdings 2</vt:lpstr>
      <vt:lpstr>2_Προεπιλεγμένη σχεδίαση</vt:lpstr>
      <vt:lpstr>Office Theme</vt:lpstr>
      <vt:lpstr>Παρουσίαση του PowerPoint</vt:lpstr>
      <vt:lpstr>Παρασκευή 03 Φεβρουαρίου 2017 Ενότητα 3.1 ‘Κοινοτική νομοθεσία και εναρμόνιση της χώρας’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Ένα συνοπτικό χρονικό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ΠΡΟΤΥΠΟ: ΤΑ ΚΤΙΡΙΑ ΤΟΥ ΔΗΜΟΣΙΟΥ &amp; ΕΥΡΥΤΕΡΟΥ ΔΗΜΟΣΙΟΥ ΤΟΜΕΑ  </vt:lpstr>
      <vt:lpstr>Παρουσίαση του PowerPoint</vt:lpstr>
      <vt:lpstr>Παρουσίαση του PowerPoint</vt:lpstr>
      <vt:lpstr>Παρουσίαση του PowerPoint</vt:lpstr>
      <vt:lpstr>ΚΕΝΑΚ</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Οδηγία EED</vt:lpstr>
      <vt:lpstr>Η  Οδηγία EED </vt:lpstr>
      <vt:lpstr>Η  Οδηγία EED</vt:lpstr>
      <vt:lpstr>Η  Οδηγία EED</vt:lpstr>
      <vt:lpstr>Η  Οδηγία EED</vt:lpstr>
      <vt:lpstr>Η  Οδηγία EED</vt:lpstr>
      <vt:lpstr>Δημόσια κτίρια </vt:lpstr>
      <vt:lpstr>Δημόσια κτίρια</vt:lpstr>
      <vt:lpstr>Ενεργειακή αναβάθμιση υφιστάμενων κτιρίων </vt:lpstr>
      <vt:lpstr>Ενεργειακή ανακαίνιση </vt:lpstr>
      <vt:lpstr>Ενεργειακή ανακαίνιση</vt:lpstr>
      <vt:lpstr>ΕΝΕΡΓΕΙΑΚΗ ΑΝΑΚΑΙΝΙΣΗ  βιοκλιματικά κριτήρια   </vt:lpstr>
      <vt:lpstr>Παρουσίαση του PowerPoint</vt:lpstr>
      <vt:lpstr>Ενεργειακή Επιθεώρηση - ΠΕΑ</vt:lpstr>
      <vt:lpstr>Παρουσίαση του PowerPoint</vt:lpstr>
      <vt:lpstr>Παρουσίαση του PowerPoint</vt:lpstr>
      <vt:lpstr>Παρουσίαση του PowerPoint</vt:lpstr>
      <vt:lpstr>Νέοι στόχοι ενεργειακής απόδοσης </vt:lpstr>
      <vt:lpstr>Ενεργειακή αναβάθμιση Φάσεις μετάβασης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Μεθοδολογία έρευνας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Μηχανισμός συγκριτικής αξιολόγησης </vt:lpstr>
      <vt:lpstr>Παρουσίαση του PowerPoint</vt:lpstr>
      <vt:lpstr>Κτίριο σχεδόν μηδενικής ενεργειακής κατανάλωσης  και όχι μόνο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Οικοδομή &amp; πράσινη επιχειρηματικότητα</vt:lpstr>
      <vt:lpstr>Παρουσίαση του PowerPoint</vt:lpstr>
      <vt:lpstr>Ενεργειακή ανακαίνιση «Πράσινη γειτονιά»: ανάπλαση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Από τον Ενεργειακό στον Περιβαλλοντικό σχεδιασμό  και στην αξιολόγηση  (Environmental Assessment Methods / Sustainability Assessment Methods)</vt:lpstr>
      <vt:lpstr>Παρουσίαση του PowerPoint</vt:lpstr>
      <vt:lpstr>Παρουσίαση του PowerPoint</vt:lpstr>
      <vt:lpstr>Παρουσίαση του PowerPoint</vt:lpstr>
      <vt:lpstr>Οφέλη – επιπτώσεις </vt:lpstr>
      <vt:lpstr>Επιτάχυνση  ρυθμών υλοποίησης  προβλεπόμενων μέτρων  στους τομείς που ευθύνονται για τις εκπομπές CO2 </vt:lpstr>
      <vt:lpstr>Παρουσίαση του PowerPoint</vt:lpstr>
      <vt:lpstr>Παρουσίαση του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Margarita</dc:creator>
  <cp:lastModifiedBy>Babis Nikopoulos</cp:lastModifiedBy>
  <cp:revision>388</cp:revision>
  <dcterms:created xsi:type="dcterms:W3CDTF">2012-10-04T14:46:54Z</dcterms:created>
  <dcterms:modified xsi:type="dcterms:W3CDTF">2017-02-10T16:17:03Z</dcterms:modified>
</cp:coreProperties>
</file>