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8" r:id="rId3"/>
    <p:sldId id="289" r:id="rId4"/>
    <p:sldId id="290" r:id="rId5"/>
    <p:sldId id="291" r:id="rId6"/>
    <p:sldId id="292" r:id="rId7"/>
    <p:sldId id="260" r:id="rId8"/>
    <p:sldId id="287" r:id="rId9"/>
    <p:sldId id="259" r:id="rId10"/>
    <p:sldId id="286" r:id="rId11"/>
    <p:sldId id="295" r:id="rId12"/>
    <p:sldId id="293" r:id="rId13"/>
    <p:sldId id="294" r:id="rId14"/>
  </p:sldIdLst>
  <p:sldSz cx="9144000" cy="6858000" type="screen4x3"/>
  <p:notesSz cx="6735763" cy="98663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40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2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2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FD81E-EB3A-4A8D-9CED-6BC693CA95C8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5897"/>
            <a:ext cx="5388610" cy="44410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790"/>
            <a:ext cx="2918831" cy="492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790"/>
            <a:ext cx="2918831" cy="492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CDF16-A5A7-4C42-B738-A246057D82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38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631D-4670-4FC3-A95F-7E65E5E2BB2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04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ct val="70000"/>
              </a:spcAft>
              <a:buClr>
                <a:srgbClr val="CAF278">
                  <a:lumMod val="50000"/>
                </a:srgbClr>
              </a:buClr>
              <a:buSzPct val="120000"/>
              <a:buFont typeface="Wingdings" pitchFamily="2" charset="2"/>
              <a:buChar char="ü"/>
              <a:tabLst/>
              <a:defRPr/>
            </a:pP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Δεν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υπ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άρχει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α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νάγκη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εξεύρεσης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&amp;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το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ποθέτησης ιδίων κεφαλαίων,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για το σύνολο της επένδυσης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ct val="70000"/>
              </a:spcAft>
              <a:buClr>
                <a:srgbClr val="CAF278">
                  <a:lumMod val="50000"/>
                </a:srgbClr>
              </a:buClr>
              <a:buSzPct val="120000"/>
              <a:buFont typeface="Wingdings" pitchFamily="2" charset="2"/>
              <a:buChar char="ü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Εγγυήσεις για μικρότερο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λειτουργικό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κόστος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ενέργεια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συντήρηση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καλύτερη ποιότητα εξοπλισμού καθώς και καλύτερες εσωτερικές συνθήκες διαβίωσης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ct val="70000"/>
              </a:spcAft>
              <a:buClr>
                <a:srgbClr val="CAF278">
                  <a:lumMod val="50000"/>
                </a:srgbClr>
              </a:buClr>
              <a:buSzPct val="120000"/>
              <a:buFont typeface="Wingdings" pitchFamily="2" charset="2"/>
              <a:buChar char="ü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Δε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χρειάζεται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λεπτομερής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σχεδιασμός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του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έργου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εσωτερικά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άρ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α ούτε και ειδική τεχνογνωσία,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κατάλληλα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στελέχη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και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εργ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αλεία.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ct val="70000"/>
              </a:spcAft>
              <a:buClr>
                <a:srgbClr val="CAF278">
                  <a:lumMod val="50000"/>
                </a:srgbClr>
              </a:buClr>
              <a:buSzPct val="120000"/>
              <a:buFont typeface="Wingdings" pitchFamily="2" charset="2"/>
              <a:buChar char="ü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που σχετίζονται με την υλοποίηση ενεργειακών έργων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631D-4670-4FC3-A95F-7E65E5E2BB2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33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631D-4670-4FC3-A95F-7E65E5E2BB2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427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631D-4670-4FC3-A95F-7E65E5E2BB2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73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84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79" y="5875561"/>
            <a:ext cx="10493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5706B6-BD35-4BF1-BE8F-6238437C00F9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005698-BEB0-4A21-BC7C-BB5753BDF64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pcplus.org/" TargetMode="External"/><Relationship Id="rId2" Type="http://schemas.openxmlformats.org/officeDocument/2006/relationships/hyperlink" Target="http://www.enpc-intrans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441033" y="2924944"/>
            <a:ext cx="3896823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/>
              <a:t>Webinar</a:t>
            </a:r>
            <a:r>
              <a:rPr lang="el-GR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50000"/>
                  </a:schemeClr>
                </a:solidFill>
              </a:rPr>
              <a:t>Χρηματοδότηση έργων μέσω συμβάσεων ενεργειακής απόδοσης, στάδια υλοποίησης πλεονεκτήματα-μειονεκτήματα</a:t>
            </a:r>
            <a:r>
              <a:rPr lang="el-GR" sz="1800" dirty="0"/>
              <a:t/>
            </a:r>
            <a:br>
              <a:rPr lang="el-GR" sz="1800" dirty="0"/>
            </a:br>
            <a:endParaRPr lang="el-GR" sz="1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816918" y="3789040"/>
            <a:ext cx="3309803" cy="1872208"/>
          </a:xfrm>
        </p:spPr>
        <p:txBody>
          <a:bodyPr>
            <a:normAutofit fontScale="85000" lnSpcReduction="20000"/>
          </a:bodyPr>
          <a:lstStyle/>
          <a:p>
            <a:endParaRPr lang="el-GR" sz="1800" dirty="0" smtClean="0"/>
          </a:p>
          <a:p>
            <a:endParaRPr lang="el-GR" dirty="0"/>
          </a:p>
          <a:p>
            <a:pPr algn="ctr"/>
            <a:r>
              <a:rPr lang="el-GR" sz="1600" dirty="0" smtClean="0"/>
              <a:t>Μηνάς Ιατρίδης, </a:t>
            </a:r>
          </a:p>
          <a:p>
            <a:pPr algn="ctr"/>
            <a:r>
              <a:rPr lang="el-GR" sz="1600" dirty="0" smtClean="0"/>
              <a:t>Προϊστάμενος Τμήματος Ανάλυσης Ενεργειακής Πολιτικής, ΚΑΠΕ </a:t>
            </a:r>
          </a:p>
          <a:p>
            <a:pPr algn="ctr"/>
            <a:endParaRPr lang="el-GR" sz="1200" dirty="0"/>
          </a:p>
          <a:p>
            <a:pPr algn="ctr"/>
            <a:endParaRPr lang="el-GR" sz="1200" dirty="0" smtClean="0"/>
          </a:p>
          <a:p>
            <a:pPr algn="ctr"/>
            <a:r>
              <a:rPr lang="en-US" sz="1400" dirty="0" smtClean="0"/>
              <a:t> </a:t>
            </a:r>
            <a:endParaRPr lang="en-GB" sz="1400" dirty="0" smtClean="0"/>
          </a:p>
          <a:p>
            <a:pPr algn="ctr"/>
            <a:r>
              <a:rPr lang="el-GR" sz="1400" dirty="0" smtClean="0"/>
              <a:t> Πικέρμι, </a:t>
            </a:r>
            <a:r>
              <a:rPr lang="en-US" sz="1400" dirty="0" smtClean="0"/>
              <a:t>01</a:t>
            </a:r>
            <a:r>
              <a:rPr lang="el-GR" sz="1400" dirty="0" smtClean="0"/>
              <a:t>Φεβρουαρίου 2017</a:t>
            </a:r>
            <a:endParaRPr lang="el-G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481234" y="620688"/>
            <a:ext cx="3816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Συμβάσεις ενεργειακής απόδοσης μεταξύ δήμων και επιχειρήσεων ενεργειακών υπηρεσιών</a:t>
            </a:r>
            <a:endParaRPr lang="el-GR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19" y="5517232"/>
            <a:ext cx="10493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4" y="5800600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5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0" i="0" u="none" strike="noStrike" baseline="0" dirty="0" smtClean="0">
                <a:solidFill>
                  <a:srgbClr val="008100"/>
                </a:solidFill>
                <a:latin typeface="ArialMT"/>
              </a:rPr>
              <a:t>Στρατηγική διαχείρισης κινδύνου</a:t>
            </a:r>
            <a:endParaRPr lang="el-GR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8956" y="548680"/>
            <a:ext cx="8280000" cy="64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     Τι </a:t>
            </a: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πρέπει να προσέξει στην ΣΕΑ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ο Ανάδοχος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6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78686"/>
              </p:ext>
            </p:extLst>
          </p:nvPr>
        </p:nvGraphicFramePr>
        <p:xfrm>
          <a:off x="173991" y="1196680"/>
          <a:ext cx="8790497" cy="5328664"/>
        </p:xfrm>
        <a:graphic>
          <a:graphicData uri="http://schemas.openxmlformats.org/drawingml/2006/table">
            <a:tbl>
              <a:tblPr firstRow="1" bandRow="1"/>
              <a:tblGrid>
                <a:gridCol w="3835493"/>
                <a:gridCol w="4955004"/>
              </a:tblGrid>
              <a:tr h="931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l-GR" sz="130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kern="120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Πιθανοί κίνδυνοι </a:t>
                      </a:r>
                      <a:r>
                        <a:rPr lang="en-US" sz="1600" b="1" kern="120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en-US" sz="1600" b="1" kern="120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l-GR" sz="1600" b="1" kern="120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από την πλευρά του Αναδόχου ΠΕΥ</a:t>
                      </a:r>
                      <a:endParaRPr lang="en-US" sz="1600" b="1" kern="1200" noProof="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9" marR="91449" marT="38513" marB="385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l-GR" sz="130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kern="120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Στρατηγικές διαχείρισης κινδύνου</a:t>
                      </a:r>
                    </a:p>
                  </a:txBody>
                  <a:tcPr marL="91449" marR="91449" marT="38513" marB="385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75000"/>
                      </a:srgbClr>
                    </a:solidFill>
                  </a:tcPr>
                </a:tc>
              </a:tr>
              <a:tr h="11283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200" i="0" baseline="0" noProof="0" dirty="0" smtClean="0">
                          <a:latin typeface="Calibri Light" panose="020F0302020204030204" pitchFamily="34" charset="0"/>
                        </a:rPr>
                        <a:t>Παύση πληρωμών από την Αναθέτουσα Αρχή του δημόσιου κτιρίου (παύση λειτουργίας κτιρίου, ή η νέα διοίκηση θέλει να διακόψει την ΣΕΑ).</a:t>
                      </a:r>
                      <a:endParaRPr lang="en-US" sz="1200" i="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l-GR" sz="1200" noProof="0" dirty="0" smtClean="0">
                          <a:latin typeface="Calibri Light" panose="020F0302020204030204" pitchFamily="34" charset="0"/>
                        </a:rPr>
                        <a:t>         Αλλαγή των</a:t>
                      </a: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 πολιτικών συνθηκών της χώρας</a:t>
                      </a:r>
                      <a:r>
                        <a:rPr lang="en-US" sz="1200" baseline="0" noProof="0" dirty="0" smtClean="0">
                          <a:latin typeface="Calibri Light" panose="020F0302020204030204" pitchFamily="34" charset="0"/>
                        </a:rPr>
                        <a:t>.</a:t>
                      </a:r>
                      <a:r>
                        <a:rPr lang="en-US" sz="1200" i="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kern="1200" noProof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Ελάχιστη διάρκεια ΣΕΑ</a:t>
                      </a: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kern="1200" noProof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Ρήτρες στην ΣΕΑ που προβλέπουν την αποζημίωση της Αναδόχου ΕΕΥ σε περίπτωση λήξης ΣΕΑ πριν την προβλεπόμενη διάρκεια. </a:t>
                      </a:r>
                      <a:endParaRPr lang="en-US" sz="1200" kern="1200" noProof="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</a:tr>
              <a:tr h="5039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200" i="0" baseline="0" noProof="0" dirty="0" smtClean="0">
                          <a:latin typeface="Calibri Light" panose="020F0302020204030204" pitchFamily="34" charset="0"/>
                        </a:rPr>
                        <a:t>Καθυστερήσεις στην πληρωμή</a:t>
                      </a:r>
                      <a:endParaRPr lang="en-US" sz="1200" i="0" baseline="0" noProof="0" dirty="0" smtClean="0">
                        <a:latin typeface="Calibri Light" panose="020F0302020204030204" pitchFamily="34" charset="0"/>
                      </a:endParaRP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Αίτηση για αποζημίωση σε περίπτωση καθυστέρησης των πληρωμών που πρέπει να καθορίζονται στη σύμβαση.</a:t>
                      </a:r>
                      <a:endParaRPr lang="en-US" sz="1200" kern="1200" noProof="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</a:tr>
              <a:tr h="1336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Διαφορά μεταξύ του Αναδόχου και την </a:t>
                      </a:r>
                      <a:r>
                        <a:rPr kumimoji="0" lang="el-G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Αναθέτουσα Αρχή </a:t>
                      </a: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του κτιρίου που αφορούν την  υλοποίηση των συμφωνηθέντων επεμβάσεων  ή / και την επίτευξη της εγγυημένης εξοικονόμησης.</a:t>
                      </a:r>
                      <a:endParaRPr lang="en-US" sz="1200" i="1" baseline="0" noProof="0" dirty="0" smtClean="0">
                        <a:latin typeface="Calibri Light" panose="020F0302020204030204" pitchFamily="34" charset="0"/>
                      </a:endParaRP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Πρόβλεψη για κυρώσεις/ κίνητρα για έγκαιρη πληρωμή </a:t>
                      </a:r>
                      <a:endParaRPr lang="en-US" sz="1200" i="1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noProof="0" dirty="0" smtClean="0">
                          <a:latin typeface="Calibri Light" panose="020F0302020204030204" pitchFamily="34" charset="0"/>
                        </a:rPr>
                        <a:t>έλεγχος εγκυρότητας της εγγύησης καλής εκτέλεσης που έχει ζητηθεί.</a:t>
                      </a:r>
                    </a:p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noProof="0" dirty="0" smtClean="0">
                          <a:latin typeface="Calibri Light" panose="020F0302020204030204" pitchFamily="34" charset="0"/>
                        </a:rPr>
                        <a:t>Ακριβής καθορισμός των δόσεων/πληρωμών</a:t>
                      </a: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l-GR" sz="1200" noProof="0" dirty="0" smtClean="0">
                          <a:latin typeface="Calibri Light" panose="020F0302020204030204" pitchFamily="34" charset="0"/>
                        </a:rPr>
                        <a:t>που πρέπει να καταβληθούν </a:t>
                      </a:r>
                      <a:r>
                        <a:rPr lang="el-GR" sz="1200" baseline="0" noProof="0" dirty="0" smtClean="0">
                          <a:latin typeface="Calibri Light" panose="020F0302020204030204" pitchFamily="34" charset="0"/>
                        </a:rPr>
                        <a:t> από </a:t>
                      </a:r>
                      <a:r>
                        <a:rPr kumimoji="0" lang="el-G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την Αναθέτουσα Αρχή </a:t>
                      </a:r>
                      <a:r>
                        <a:rPr lang="el-GR" sz="1200" noProof="0" dirty="0" smtClean="0">
                          <a:latin typeface="Calibri Light" panose="020F0302020204030204" pitchFamily="34" charset="0"/>
                        </a:rPr>
                        <a:t>του κτιρίου κατά τη διάρκεια της ΣΕΑ.</a:t>
                      </a: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</a:tr>
              <a:tr h="5039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200" i="0" baseline="0" noProof="0" dirty="0" smtClean="0">
                          <a:latin typeface="Calibri Light" panose="020F0302020204030204" pitchFamily="34" charset="0"/>
                        </a:rPr>
                        <a:t>Αποτυχία στην επίτευξη της εγγυημένης εξοικονόμησης</a:t>
                      </a:r>
                      <a:r>
                        <a:rPr lang="en-US" sz="1200" i="0" baseline="0" noProof="0" dirty="0" smtClean="0">
                          <a:latin typeface="Calibri Light" panose="020F0302020204030204" pitchFamily="34" charset="0"/>
                        </a:rPr>
                        <a:t>.</a:t>
                      </a: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Clr>
                          <a:srgbClr val="008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l-GR" sz="1200" i="0" baseline="0" noProof="0" dirty="0" smtClean="0">
                          <a:latin typeface="Calibri Light" panose="020F0302020204030204" pitchFamily="34" charset="0"/>
                        </a:rPr>
                        <a:t>Χρήση ασφάλειας, εάν είναι διαθέσιμη</a:t>
                      </a:r>
                      <a:r>
                        <a:rPr lang="en-US" sz="1200" i="0" baseline="0" noProof="0" dirty="0" smtClean="0">
                          <a:latin typeface="Calibri Light" panose="020F0302020204030204" pitchFamily="34" charset="0"/>
                        </a:rPr>
                        <a:t>.</a:t>
                      </a:r>
                    </a:p>
                  </a:txBody>
                  <a:tcPr marL="91449" marR="91449" marT="38513" marB="3851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</a:tr>
              <a:tr h="9245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Αστοχία εξοπλισμού ή καταστροφή του κατά την διάρκεια εγκατάστασής του ή της δοκιμαστικής λειτουργίας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.</a:t>
                      </a:r>
                    </a:p>
                  </a:txBody>
                  <a:tcPr marL="91449" marR="91449" marT="40422" marB="40422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Προσδιορισμός ευθυνών και υποχρεώσεις των υπεργολάβων, συμπεριλαμβανομένων των προτύπων ποιότητας που εφαρμόζονται στον εξοπλισμό και τα προσόντα του προσωπικού τους.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    </a:t>
                      </a:r>
                    </a:p>
                  </a:txBody>
                  <a:tcPr marL="91449" marR="91449" marT="40422" marB="4042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000" cy="648000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Υλοποίηση έργων ΣΕΑ από το ΚΑΠΕ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31045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7200" i="1" dirty="0" smtClean="0">
                <a:ea typeface="Calibri"/>
                <a:cs typeface="Times New Roman"/>
              </a:rPr>
              <a:t>Εθνικό </a:t>
            </a:r>
            <a:r>
              <a:rPr lang="el-GR" sz="7200" i="1" dirty="0">
                <a:ea typeface="Calibri"/>
                <a:cs typeface="Times New Roman"/>
              </a:rPr>
              <a:t>έργο </a:t>
            </a:r>
            <a:r>
              <a:rPr lang="el-GR" sz="7200" i="1" dirty="0" smtClean="0">
                <a:ea typeface="Calibri"/>
                <a:cs typeface="Times New Roman"/>
              </a:rPr>
              <a:t>«</a:t>
            </a:r>
            <a:r>
              <a:rPr lang="el-GR" sz="7200" i="1" dirty="0">
                <a:ea typeface="Calibri"/>
                <a:cs typeface="Times New Roman"/>
              </a:rPr>
              <a:t>Υποστήριξη και παρακολούθηση της πιλοτικής Υπηρεσιών εφαρμογής έργων βελτίωσης ενεργειακής απόδοσης σε δημόσια κτίρια από Επιχειρήσεις Ενεργειακών Υπηρεσιών (ΕΕΥ)»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7200" i="1" dirty="0" smtClean="0">
                <a:ea typeface="Calibri"/>
                <a:cs typeface="Times New Roman"/>
              </a:rPr>
              <a:t>Ευρωπαϊκό </a:t>
            </a:r>
            <a:r>
              <a:rPr lang="el-GR" sz="7200" i="1" dirty="0">
                <a:ea typeface="Calibri"/>
                <a:cs typeface="Times New Roman"/>
              </a:rPr>
              <a:t>έργο </a:t>
            </a:r>
            <a:r>
              <a:rPr lang="en-GB" sz="7200" i="1" dirty="0" smtClean="0">
                <a:ea typeface="Calibri"/>
                <a:cs typeface="Times New Roman"/>
              </a:rPr>
              <a:t>EnPC-INTRANS </a:t>
            </a:r>
            <a:endParaRPr lang="en-GB" sz="7200" i="1" dirty="0">
              <a:ea typeface="Calibri"/>
              <a:cs typeface="Times New Roman"/>
            </a:endParaRPr>
          </a:p>
          <a:p>
            <a:pPr marL="68580" indent="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7200" i="1" dirty="0">
                <a:ea typeface="Calibri"/>
                <a:cs typeface="Times New Roman"/>
                <a:hlinkClick r:id="rId2"/>
              </a:rPr>
              <a:t>http://</a:t>
            </a:r>
            <a:r>
              <a:rPr lang="en-US" sz="7200" i="1" dirty="0" smtClean="0">
                <a:ea typeface="Calibri"/>
                <a:cs typeface="Times New Roman"/>
                <a:hlinkClick r:id="rId2"/>
              </a:rPr>
              <a:t>www.enpc-intrans.eu</a:t>
            </a:r>
            <a:endParaRPr lang="en-US" sz="7200" i="1" dirty="0" smtClean="0">
              <a:ea typeface="Calibri"/>
              <a:cs typeface="Times New Roman"/>
            </a:endParaRP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7200" i="1" dirty="0" smtClean="0">
                <a:ea typeface="Calibri"/>
                <a:cs typeface="Times New Roman"/>
              </a:rPr>
              <a:t>Ευρωπαϊκό </a:t>
            </a:r>
            <a:r>
              <a:rPr lang="el-GR" sz="7200" i="1" dirty="0">
                <a:ea typeface="Calibri"/>
                <a:cs typeface="Times New Roman"/>
              </a:rPr>
              <a:t>έργο </a:t>
            </a:r>
            <a:r>
              <a:rPr lang="en-GB" sz="7200" i="1" dirty="0" smtClean="0">
                <a:ea typeface="Calibri"/>
                <a:cs typeface="Times New Roman"/>
              </a:rPr>
              <a:t>EnPC PLUS</a:t>
            </a:r>
          </a:p>
          <a:p>
            <a:pPr marL="68580" indent="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7200" i="1" dirty="0">
                <a:ea typeface="Calibri"/>
                <a:cs typeface="Times New Roman"/>
                <a:hlinkClick r:id="rId3"/>
              </a:rPr>
              <a:t>http://epcplus.org</a:t>
            </a:r>
            <a:r>
              <a:rPr lang="en-GB" sz="7200" i="1" dirty="0" smtClean="0">
                <a:ea typeface="Calibri"/>
                <a:cs typeface="Times New Roman"/>
                <a:hlinkClick r:id="rId3"/>
              </a:rPr>
              <a:t>/</a:t>
            </a:r>
            <a:endParaRPr lang="en-GB" sz="7200" i="1" dirty="0" smtClean="0">
              <a:ea typeface="Calibri"/>
              <a:cs typeface="Times New Roman"/>
            </a:endParaRP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endParaRPr lang="en-GB" sz="4200" i="1" dirty="0">
              <a:ea typeface="Calibri"/>
              <a:cs typeface="Times New Roman"/>
            </a:endParaRPr>
          </a:p>
          <a:p>
            <a:endParaRPr lang="el-G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25" y="3203419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25" y="4509120"/>
            <a:ext cx="2240297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492896"/>
            <a:ext cx="1224136" cy="53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57" y="5750206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2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9136" y="908720"/>
            <a:ext cx="10439200" cy="57606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40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Συνοψίζοντας</a:t>
            </a:r>
            <a:r>
              <a:rPr lang="el-GR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l-GR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μέσω μιας ΣΕΑ </a:t>
            </a:r>
            <a:r>
              <a:rPr lang="el-GR" sz="24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επιτυγχάνουμε:</a:t>
            </a:r>
            <a:r>
              <a:rPr lang="el-GR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l-GR" sz="2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1069152"/>
            <a:ext cx="8496944" cy="65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  <a:lvl2pPr marL="739775" indent="-282575"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2pPr>
            <a:lvl3pPr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3pPr>
            <a:lvl4pPr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4pPr>
            <a:lvl5pPr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5pPr>
            <a:lvl6pPr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9775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  <a:tab pos="9723438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Τη διασφάλιση της χρηματοδότησης μέσω επωφελούς σχήματος και για τα συμβαλλόμενα μέρη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Εγγυημένη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ενεργειακή εξοικονόμηση. Το αποτέλεσμα της εξοικονόμησης ενέργειας είναι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άμεσο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Αναβάθμιση των κτιρίων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και γενικότερα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των εγκαταστάσεων με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σύγχρονο και αξιόπιστο ενεργειακό αποδοτικό εξοπλισμό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. Επομένως διασφαλίζεται εγγυημένο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επίπεδο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άνεσης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για τους φιλοξενούμενους και εργαζόμενους.</a:t>
            </a:r>
            <a:endParaRPr lang="el-GR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Μείωση του λειτουργικού κόστους </a:t>
            </a:r>
            <a:endParaRPr lang="el-GR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Εφαρμογή συστήματος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ενεργειακού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ελέγχου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Την εφαρμογή Προγράμματος Μέτρησης &amp; Επαλήθευσης της εξοικονόμησης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Η διασφάλιση συνεχούς συντήρηση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του εξοπλισμού που εγκαταστάθηκε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Η Τήρηση αρχείων δεδομένων  καταναλώσεων και του εξοπλισμού σύμφωνα με τις παρεμβάσεις ενεργειακής απόδοσης που εφαρμόστηκαν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Μείωση των εκπομπών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CO2</a:t>
            </a:r>
            <a:endParaRPr lang="el-GR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l-GR" sz="1600" dirty="0">
                <a:solidFill>
                  <a:schemeClr val="tx1"/>
                </a:solidFill>
                <a:latin typeface="+mj-lt"/>
              </a:rPr>
              <a:t>Ενισχύεται η ευθύνη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και </a:t>
            </a:r>
            <a:r>
              <a:rPr lang="el-GR" sz="1600" dirty="0">
                <a:solidFill>
                  <a:schemeClr val="tx1"/>
                </a:solidFill>
                <a:latin typeface="+mj-lt"/>
              </a:rPr>
              <a:t>ο κοινωνικός ρόλος των </a:t>
            </a:r>
            <a:r>
              <a:rPr lang="el-GR" sz="1600" dirty="0" smtClean="0">
                <a:solidFill>
                  <a:schemeClr val="tx1"/>
                </a:solidFill>
                <a:latin typeface="+mj-lt"/>
              </a:rPr>
              <a:t>φορέων</a:t>
            </a:r>
            <a:endParaRPr lang="el-GR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GB" sz="16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800"/>
              </a:spcBef>
              <a:buClr>
                <a:srgbClr val="FF9933"/>
              </a:buClr>
              <a:buFont typeface="Wingdings" pitchFamily="2" charset="2"/>
              <a:buNone/>
            </a:pPr>
            <a:endParaRPr lang="en-GB" sz="1600" dirty="0">
              <a:solidFill>
                <a:schemeClr val="tx1"/>
              </a:solidFill>
              <a:latin typeface="Lucida Sans Unicode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77373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5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Στρογγυλεμένο ορθογώνιο 4"/>
          <p:cNvSpPr/>
          <p:nvPr/>
        </p:nvSpPr>
        <p:spPr>
          <a:xfrm>
            <a:off x="2290920" y="2580104"/>
            <a:ext cx="4297304" cy="2577088"/>
          </a:xfrm>
          <a:prstGeom prst="round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>
            <a:reflection blurRad="6350" stA="50000" endA="295" endPos="92000" dist="101600" dir="5400000" sy="-100000" algn="bl" rotWithShape="0"/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Μηνάς Ιατρίδης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Προϊστάμενος Τμήματος Ανάλυσης Ενεργειακής Πολιτικής ΚΑΠΕ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Email: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miatri@cres.gr</a:t>
            </a:r>
          </a:p>
          <a:p>
            <a:pPr algn="ctr">
              <a:defRPr/>
            </a:pPr>
            <a:r>
              <a:rPr lang="en-GB" sz="1400" kern="0" dirty="0">
                <a:solidFill>
                  <a:srgbClr val="7030A0"/>
                </a:solidFill>
                <a:latin typeface="Calibri"/>
              </a:rPr>
              <a:t>Tel.: 210 6603300</a:t>
            </a:r>
            <a:endParaRPr lang="el-GR" sz="1400" kern="0" dirty="0">
              <a:solidFill>
                <a:srgbClr val="7030A0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2008" y="1630541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Ευχαριστώ</a:t>
            </a:r>
            <a:r>
              <a:rPr lang="el-GR" sz="3600" dirty="0">
                <a:solidFill>
                  <a:srgbClr val="8064A2"/>
                </a:solidFill>
                <a:latin typeface="Calibri"/>
              </a:rPr>
              <a:t> </a:t>
            </a: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για</a:t>
            </a:r>
            <a:r>
              <a:rPr lang="el-GR" sz="3600" dirty="0">
                <a:solidFill>
                  <a:srgbClr val="8064A2"/>
                </a:solidFill>
                <a:latin typeface="Calibri"/>
              </a:rPr>
              <a:t> </a:t>
            </a: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την</a:t>
            </a:r>
            <a:r>
              <a:rPr lang="el-GR" sz="3600" dirty="0">
                <a:solidFill>
                  <a:srgbClr val="8064A2"/>
                </a:solidFill>
                <a:latin typeface="Calibri"/>
              </a:rPr>
              <a:t> </a:t>
            </a: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Προσοχή</a:t>
            </a:r>
            <a:r>
              <a:rPr lang="el-GR" sz="3600" dirty="0">
                <a:solidFill>
                  <a:srgbClr val="8064A2"/>
                </a:solidFill>
                <a:latin typeface="Calibri"/>
              </a:rPr>
              <a:t> </a:t>
            </a: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σας</a:t>
            </a:r>
            <a:r>
              <a:rPr lang="el-GR" sz="3600" dirty="0">
                <a:solidFill>
                  <a:srgbClr val="8064A2"/>
                </a:solidFill>
                <a:latin typeface="Calibri"/>
              </a:rPr>
              <a:t> </a:t>
            </a:r>
            <a:r>
              <a:rPr lang="el-GR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351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557" y="260648"/>
            <a:ext cx="9217024" cy="1143000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/>
              <a:t>Η Νομοθεσία για την Ενεργειακή Απόδοση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946" cy="4752528"/>
          </a:xfrm>
        </p:spPr>
        <p:txBody>
          <a:bodyPr>
            <a:normAutofit fontScale="70000" lnSpcReduction="20000"/>
          </a:bodyPr>
          <a:lstStyle/>
          <a:p>
            <a:pPr marL="354330" lvl="1" indent="-285750" algn="just"/>
            <a:endParaRPr lang="el-GR" sz="2400" b="1" dirty="0">
              <a:solidFill>
                <a:schemeClr val="accent2"/>
              </a:solidFill>
              <a:latin typeface="Lucida Sans Unicode" pitchFamily="34" charset="0"/>
            </a:endParaRPr>
          </a:p>
          <a:p>
            <a:pPr marL="354330" lvl="1" indent="-285750" algn="just"/>
            <a:r>
              <a:rPr lang="el-GR" sz="1800" b="1" dirty="0">
                <a:solidFill>
                  <a:schemeClr val="accent2"/>
                </a:solidFill>
                <a:latin typeface="Lucida Sans Unicode" pitchFamily="34" charset="0"/>
              </a:rPr>
              <a:t>2006/32/ΕΚ: Οδηγία για την ενεργειακή απόδοση κατά την τελική χρήση και τις   ενεργειακές </a:t>
            </a:r>
            <a:r>
              <a:rPr lang="el-GR" sz="1800" b="1" dirty="0" smtClean="0">
                <a:solidFill>
                  <a:schemeClr val="accent2"/>
                </a:solidFill>
                <a:latin typeface="Lucida Sans Unicode" pitchFamily="34" charset="0"/>
              </a:rPr>
              <a:t>υπηρεσίες</a:t>
            </a:r>
          </a:p>
          <a:p>
            <a:pPr marL="354330" lvl="1" indent="-285750" algn="just"/>
            <a:r>
              <a:rPr lang="el-GR" sz="1800" b="1" dirty="0" smtClean="0">
                <a:solidFill>
                  <a:schemeClr val="accent2"/>
                </a:solidFill>
                <a:latin typeface="Lucida Sans Unicode" pitchFamily="34" charset="0"/>
              </a:rPr>
              <a:t>Ν. 3855/2010</a:t>
            </a:r>
            <a:endParaRPr lang="el-GR" sz="1800" b="1" dirty="0">
              <a:solidFill>
                <a:schemeClr val="accent2"/>
              </a:solidFill>
              <a:latin typeface="Lucida Sans Unicode" pitchFamily="34" charset="0"/>
            </a:endParaRPr>
          </a:p>
          <a:p>
            <a:pPr lvl="1" algn="just">
              <a:lnSpc>
                <a:spcPct val="120000"/>
              </a:lnSpc>
              <a:buFont typeface="Times New Roman" pitchFamily="18" charset="0"/>
              <a:buChar char="–"/>
            </a:pPr>
            <a:r>
              <a:rPr lang="el-GR" sz="2300" b="1" dirty="0">
                <a:solidFill>
                  <a:schemeClr val="accent2"/>
                </a:solidFill>
              </a:rPr>
              <a:t>«Εξοικονόμηση ενέργειας»: </a:t>
            </a:r>
            <a:r>
              <a:rPr lang="el-GR" sz="1800" b="1" dirty="0">
                <a:solidFill>
                  <a:schemeClr val="accent2"/>
                </a:solidFill>
              </a:rPr>
              <a:t>Η ποσότητα της εξοικονομούμενης ενέργειας, η οποία προσδιορίζεται με τη μέτρηση ή και τον κατ’ εκτίμηση υπολογισμό της κατανάλωσης πριν και μετά την υλοποίηση ενός ή περισσότερων μέτρων βελτίωσης της ενεργειακής απόδοσης, με ταυτόχρονη εξασφάλιση της σταθερότητας των εξωτερικών συνθηκών που επηρεάζουν την ενεργειακή κατανάλωση.</a:t>
            </a:r>
          </a:p>
          <a:p>
            <a:pPr lvl="1" algn="just">
              <a:lnSpc>
                <a:spcPct val="120000"/>
              </a:lnSpc>
              <a:buFont typeface="Times New Roman" pitchFamily="18" charset="0"/>
              <a:buChar char="–"/>
            </a:pPr>
            <a:r>
              <a:rPr lang="el-GR" sz="1800" b="1" dirty="0" smtClean="0">
                <a:solidFill>
                  <a:schemeClr val="accent2"/>
                </a:solidFill>
              </a:rPr>
              <a:t> Ορίζονται μεταξύ άλλων, οι Συμβάσεις Ενεργειακής Απόδοσης (ΣΕΑ) και οι Επιχειρήσεις   Ενεργειακών Υπηρεσιών (ΕΕΥ). </a:t>
            </a:r>
            <a:endParaRPr lang="en-GB" sz="1800" b="1" dirty="0" smtClean="0">
              <a:solidFill>
                <a:schemeClr val="accent2"/>
              </a:solidFill>
            </a:endParaRPr>
          </a:p>
          <a:p>
            <a:pPr marL="354330" lvl="1" indent="-285750" algn="just"/>
            <a:endParaRPr lang="el-GR" sz="1800" b="1" dirty="0" smtClean="0">
              <a:solidFill>
                <a:schemeClr val="accent2"/>
              </a:solidFill>
              <a:latin typeface="Lucida Sans Unicode" pitchFamily="34" charset="0"/>
            </a:endParaRPr>
          </a:p>
          <a:p>
            <a:pPr marL="354330" lvl="1" indent="-285750" algn="just"/>
            <a:r>
              <a:rPr lang="el-GR" sz="1800" b="1" dirty="0" smtClean="0">
                <a:solidFill>
                  <a:schemeClr val="accent2"/>
                </a:solidFill>
                <a:latin typeface="Lucida Sans Unicode" pitchFamily="34" charset="0"/>
              </a:rPr>
              <a:t>2012/27/ΕΚ</a:t>
            </a:r>
            <a:r>
              <a:rPr lang="el-GR" sz="1800" b="1" dirty="0">
                <a:solidFill>
                  <a:schemeClr val="accent2"/>
                </a:solidFill>
                <a:latin typeface="Lucida Sans Unicode" pitchFamily="34" charset="0"/>
              </a:rPr>
              <a:t>: Οδηγία για την ενεργειακή </a:t>
            </a:r>
            <a:r>
              <a:rPr lang="el-GR" sz="1800" b="1" dirty="0" smtClean="0">
                <a:solidFill>
                  <a:schemeClr val="accent2"/>
                </a:solidFill>
                <a:latin typeface="Lucida Sans Unicode" pitchFamily="34" charset="0"/>
              </a:rPr>
              <a:t>απόδοση</a:t>
            </a:r>
          </a:p>
          <a:p>
            <a:pPr marL="354330" lvl="1" indent="-285750" algn="just"/>
            <a:r>
              <a:rPr lang="el-GR" sz="1800" b="1" dirty="0" smtClean="0">
                <a:solidFill>
                  <a:schemeClr val="accent2"/>
                </a:solidFill>
                <a:latin typeface="Lucida Sans Unicode" pitchFamily="34" charset="0"/>
              </a:rPr>
              <a:t>Ν.4342/2015</a:t>
            </a:r>
            <a:endParaRPr lang="el-GR" sz="1800" b="1" dirty="0">
              <a:solidFill>
                <a:schemeClr val="accent2"/>
              </a:solidFill>
              <a:latin typeface="Lucida Sans Unicode" pitchFamily="34" charset="0"/>
            </a:endParaRPr>
          </a:p>
          <a:p>
            <a:pPr marL="363538" lvl="1" indent="0" algn="just">
              <a:buNone/>
            </a:pPr>
            <a:endParaRPr lang="el-GR" sz="1700" b="1" dirty="0" smtClean="0">
              <a:solidFill>
                <a:schemeClr val="accent2"/>
              </a:solidFill>
              <a:latin typeface="Lucida Sans Unicode" pitchFamily="34" charset="0"/>
            </a:endParaRPr>
          </a:p>
          <a:p>
            <a:pPr marL="68580" lvl="1" indent="0" algn="just">
              <a:buNone/>
            </a:pPr>
            <a:r>
              <a:rPr lang="el-GR" sz="2300" b="1" dirty="0">
                <a:solidFill>
                  <a:schemeClr val="accent2"/>
                </a:solidFill>
              </a:rPr>
              <a:t>ΣΤΟΧΟ</a:t>
            </a:r>
            <a:r>
              <a:rPr lang="en-GB" sz="2300" b="1" dirty="0" smtClean="0">
                <a:solidFill>
                  <a:schemeClr val="accent2"/>
                </a:solidFill>
              </a:rPr>
              <a:t>I</a:t>
            </a:r>
            <a:r>
              <a:rPr lang="el-GR" sz="2300" b="1" dirty="0">
                <a:solidFill>
                  <a:schemeClr val="accent2"/>
                </a:solidFill>
              </a:rPr>
              <a:t>:</a:t>
            </a:r>
            <a:r>
              <a:rPr lang="el-GR" sz="2300" b="1" dirty="0" smtClean="0">
                <a:solidFill>
                  <a:schemeClr val="accent2"/>
                </a:solidFill>
              </a:rPr>
              <a:t> </a:t>
            </a:r>
            <a:r>
              <a:rPr lang="el-GR" sz="2300" b="1" dirty="0">
                <a:solidFill>
                  <a:schemeClr val="accent2"/>
                </a:solidFill>
              </a:rPr>
              <a:t>άρθρα 3, 5, 7,</a:t>
            </a:r>
            <a:r>
              <a:rPr lang="el-GR" sz="1800" b="1" dirty="0">
                <a:solidFill>
                  <a:schemeClr val="accent2"/>
                </a:solidFill>
              </a:rPr>
              <a:t> </a:t>
            </a:r>
            <a:r>
              <a:rPr lang="el-GR" sz="1800" b="1" dirty="0" smtClean="0">
                <a:solidFill>
                  <a:schemeClr val="accent2"/>
                </a:solidFill>
              </a:rPr>
              <a:t>….</a:t>
            </a:r>
            <a:endParaRPr lang="el-GR" sz="1800" b="1" dirty="0">
              <a:solidFill>
                <a:schemeClr val="accent2"/>
              </a:solidFill>
            </a:endParaRPr>
          </a:p>
          <a:p>
            <a:pPr marL="354330" lvl="1" indent="-285750" algn="just">
              <a:buFont typeface="Wingdings" panose="05000000000000000000" pitchFamily="2" charset="2"/>
              <a:buChar char="§"/>
            </a:pPr>
            <a:r>
              <a:rPr lang="el-GR" sz="1800" b="1" dirty="0">
                <a:solidFill>
                  <a:schemeClr val="accent2"/>
                </a:solidFill>
              </a:rPr>
              <a:t>Βασικός στόχος 18.5 Μ</a:t>
            </a:r>
            <a:r>
              <a:rPr lang="en-GB" sz="1800" b="1" dirty="0" smtClean="0">
                <a:solidFill>
                  <a:schemeClr val="accent2"/>
                </a:solidFill>
              </a:rPr>
              <a:t>toe </a:t>
            </a:r>
            <a:r>
              <a:rPr lang="el-GR" sz="1800" b="1" dirty="0" smtClean="0">
                <a:solidFill>
                  <a:schemeClr val="accent2"/>
                </a:solidFill>
              </a:rPr>
              <a:t>συνολική τελική κατανάλωση ενέργειας</a:t>
            </a:r>
            <a:r>
              <a:rPr lang="en-GB" sz="1800" b="1" dirty="0" smtClean="0">
                <a:solidFill>
                  <a:schemeClr val="accent2"/>
                </a:solidFill>
              </a:rPr>
              <a:t> </a:t>
            </a:r>
            <a:r>
              <a:rPr lang="el-GR" sz="1800" b="1" dirty="0">
                <a:solidFill>
                  <a:schemeClr val="accent2"/>
                </a:solidFill>
              </a:rPr>
              <a:t>το </a:t>
            </a:r>
            <a:r>
              <a:rPr lang="en-GB" sz="1800" b="1" dirty="0" smtClean="0">
                <a:solidFill>
                  <a:schemeClr val="accent2"/>
                </a:solidFill>
              </a:rPr>
              <a:t>2020</a:t>
            </a:r>
            <a:r>
              <a:rPr lang="el-GR" sz="1800" b="1" dirty="0" smtClean="0">
                <a:solidFill>
                  <a:schemeClr val="accent2"/>
                </a:solidFill>
              </a:rPr>
              <a:t>     </a:t>
            </a:r>
          </a:p>
          <a:p>
            <a:pPr marL="354330" lvl="1" indent="-285750" algn="just">
              <a:buFont typeface="Wingdings" panose="05000000000000000000" pitchFamily="2" charset="2"/>
              <a:buChar char="§"/>
            </a:pPr>
            <a:r>
              <a:rPr lang="el-GR" sz="1800" b="1" dirty="0" smtClean="0">
                <a:solidFill>
                  <a:schemeClr val="accent2"/>
                </a:solidFill>
              </a:rPr>
              <a:t>Δημόσιος </a:t>
            </a:r>
            <a:r>
              <a:rPr lang="el-GR" sz="1800" b="1" dirty="0">
                <a:solidFill>
                  <a:schemeClr val="accent2"/>
                </a:solidFill>
              </a:rPr>
              <a:t>Τομέας (Υποδειγματικός </a:t>
            </a:r>
            <a:r>
              <a:rPr lang="el-GR" sz="1800" b="1" dirty="0" smtClean="0">
                <a:solidFill>
                  <a:schemeClr val="accent2"/>
                </a:solidFill>
              </a:rPr>
              <a:t>Ρόλος)    Ετήσια ριζική </a:t>
            </a:r>
            <a:r>
              <a:rPr lang="el-GR" sz="1800" b="1" dirty="0">
                <a:solidFill>
                  <a:schemeClr val="accent2"/>
                </a:solidFill>
              </a:rPr>
              <a:t>ανακαίνιση του 3% της συνολικής τους επιφάνειας (περίπου 10.000τμ ετησίως</a:t>
            </a:r>
            <a:r>
              <a:rPr lang="el-GR" sz="1800" b="1" dirty="0" smtClean="0">
                <a:solidFill>
                  <a:schemeClr val="accent2"/>
                </a:solidFill>
              </a:rPr>
              <a:t>) </a:t>
            </a:r>
            <a:r>
              <a:rPr lang="el-GR" sz="1800" b="1" dirty="0">
                <a:solidFill>
                  <a:schemeClr val="accent2"/>
                </a:solidFill>
              </a:rPr>
              <a:t>του κτιριακού αποθέματος </a:t>
            </a:r>
            <a:r>
              <a:rPr lang="el-GR" sz="1800" b="1" dirty="0" smtClean="0">
                <a:solidFill>
                  <a:schemeClr val="accent2"/>
                </a:solidFill>
              </a:rPr>
              <a:t>της κεντρικής διοίκησης το </a:t>
            </a:r>
            <a:r>
              <a:rPr lang="el-GR" sz="1800" b="1" dirty="0">
                <a:solidFill>
                  <a:schemeClr val="accent2"/>
                </a:solidFill>
              </a:rPr>
              <a:t>χρόνο.</a:t>
            </a:r>
          </a:p>
          <a:p>
            <a:pPr marL="354330" lvl="1" indent="-285750" algn="just">
              <a:buFont typeface="Wingdings" panose="05000000000000000000" pitchFamily="2" charset="2"/>
              <a:buChar char="§"/>
            </a:pPr>
            <a:r>
              <a:rPr lang="el-GR" sz="1800" b="1" dirty="0">
                <a:solidFill>
                  <a:schemeClr val="accent2"/>
                </a:solidFill>
              </a:rPr>
              <a:t>Καθεστώτα επιβολής ή εναλλακτικά μέτρα σωρευτικά </a:t>
            </a:r>
            <a:r>
              <a:rPr lang="el-GR" sz="1800" b="1" dirty="0" smtClean="0">
                <a:solidFill>
                  <a:schemeClr val="accent2"/>
                </a:solidFill>
              </a:rPr>
              <a:t>3</a:t>
            </a:r>
            <a:r>
              <a:rPr lang="en-GB" sz="1800" b="1" dirty="0">
                <a:solidFill>
                  <a:schemeClr val="accent2"/>
                </a:solidFill>
              </a:rPr>
              <a:t>3</a:t>
            </a:r>
            <a:r>
              <a:rPr lang="el-GR" sz="1800" b="1" dirty="0">
                <a:solidFill>
                  <a:schemeClr val="accent2"/>
                </a:solidFill>
              </a:rPr>
              <a:t>32 </a:t>
            </a:r>
            <a:r>
              <a:rPr lang="en-GB" sz="1800" b="1" dirty="0" err="1">
                <a:solidFill>
                  <a:schemeClr val="accent2"/>
                </a:solidFill>
              </a:rPr>
              <a:t>ktoe</a:t>
            </a:r>
            <a:r>
              <a:rPr lang="en-GB" sz="1800" b="1" dirty="0">
                <a:solidFill>
                  <a:schemeClr val="accent2"/>
                </a:solidFill>
              </a:rPr>
              <a:t> </a:t>
            </a:r>
            <a:r>
              <a:rPr lang="el-GR" sz="1800" b="1" dirty="0" smtClean="0">
                <a:solidFill>
                  <a:schemeClr val="accent2"/>
                </a:solidFill>
              </a:rPr>
              <a:t>το 2020 εξοικονόμησης ενέργειας στους τελικούς καταναλωτές από διανομείς και λιανοπωλητές ενέργειας που αντιστοιχεί με 1,5% των </a:t>
            </a:r>
            <a:r>
              <a:rPr lang="el-GR" sz="1800" b="1" dirty="0" err="1" smtClean="0">
                <a:solidFill>
                  <a:schemeClr val="accent2"/>
                </a:solidFill>
              </a:rPr>
              <a:t>κ.ο</a:t>
            </a:r>
            <a:r>
              <a:rPr lang="el-GR" sz="1800" b="1" dirty="0" smtClean="0">
                <a:solidFill>
                  <a:schemeClr val="accent2"/>
                </a:solidFill>
              </a:rPr>
              <a:t>. ετήσιων πωλήσεων τους. </a:t>
            </a:r>
            <a:endParaRPr lang="el-GR" sz="1800" b="1" dirty="0">
              <a:solidFill>
                <a:schemeClr val="accent2"/>
              </a:solidFill>
            </a:endParaRPr>
          </a:p>
          <a:p>
            <a:pPr marL="68580" lvl="1" indent="0" algn="just">
              <a:buNone/>
            </a:pPr>
            <a:endParaRPr lang="el-GR" sz="1400" b="1" dirty="0">
              <a:solidFill>
                <a:schemeClr val="accent2"/>
              </a:solidFill>
              <a:latin typeface="Lucida Sans Unicode" pitchFamily="34" charset="0"/>
            </a:endParaRPr>
          </a:p>
          <a:p>
            <a:pPr marL="365760" lvl="1" indent="0" algn="just">
              <a:lnSpc>
                <a:spcPct val="120000"/>
              </a:lnSpc>
              <a:buNone/>
            </a:pPr>
            <a:endParaRPr lang="el-GR" sz="1400" b="1" dirty="0" smtClean="0">
              <a:solidFill>
                <a:schemeClr val="accent2"/>
              </a:solidFill>
            </a:endParaRPr>
          </a:p>
          <a:p>
            <a:pPr marL="365760" lvl="1" indent="0" algn="just">
              <a:lnSpc>
                <a:spcPct val="120000"/>
              </a:lnSpc>
              <a:buNone/>
            </a:pPr>
            <a:endParaRPr lang="el-GR" sz="1400" b="1" dirty="0" smtClean="0">
              <a:solidFill>
                <a:schemeClr val="accent2"/>
              </a:solidFill>
            </a:endParaRP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4439103" y="5085184"/>
            <a:ext cx="1440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77272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3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64807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Νομοθεσία ΣΕΑ- ΠΕΥ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184576"/>
          </a:xfrm>
        </p:spPr>
        <p:txBody>
          <a:bodyPr>
            <a:normAutofit fontScale="25000" lnSpcReduction="20000"/>
          </a:bodyPr>
          <a:lstStyle/>
          <a:p>
            <a:pPr marL="68580" indent="0" algn="just">
              <a:buNone/>
            </a:pPr>
            <a:endParaRPr lang="el-GR" sz="4800" dirty="0" smtClean="0"/>
          </a:p>
          <a:p>
            <a:pPr marL="354330" lvl="1" indent="-285750" algn="just">
              <a:buClr>
                <a:srgbClr val="94C600"/>
              </a:buClr>
            </a:pPr>
            <a:r>
              <a:rPr lang="el-GR" sz="5200" b="1" dirty="0">
                <a:solidFill>
                  <a:srgbClr val="71685A"/>
                </a:solidFill>
                <a:latin typeface="Lucida Sans Unicode" pitchFamily="34" charset="0"/>
              </a:rPr>
              <a:t>2012/27/ΕΚ: Οδηγία για την ενεργειακή απόδοση</a:t>
            </a:r>
          </a:p>
          <a:p>
            <a:pPr marL="68580" lvl="1" indent="0" algn="just">
              <a:buClr>
                <a:srgbClr val="94C600"/>
              </a:buClr>
              <a:buNone/>
            </a:pPr>
            <a:r>
              <a:rPr lang="el-GR" sz="5200" b="1" dirty="0" smtClean="0">
                <a:solidFill>
                  <a:srgbClr val="71685A"/>
                </a:solidFill>
                <a:latin typeface="Lucida Sans Unicode" pitchFamily="34" charset="0"/>
              </a:rPr>
              <a:t>Ν.4342/2015</a:t>
            </a:r>
          </a:p>
          <a:p>
            <a:pPr marL="68580" lvl="1" indent="0" algn="just">
              <a:buClr>
                <a:srgbClr val="94C600"/>
              </a:buClr>
              <a:buNone/>
            </a:pPr>
            <a:endParaRPr lang="en-US" sz="3200" dirty="0" smtClean="0"/>
          </a:p>
          <a:p>
            <a:pPr algn="just"/>
            <a:r>
              <a:rPr lang="el-GR" sz="5600" b="1" dirty="0">
                <a:solidFill>
                  <a:schemeClr val="bg2">
                    <a:lumMod val="50000"/>
                  </a:schemeClr>
                </a:solidFill>
              </a:rPr>
              <a:t>«Σύμβαση ενεργειακής </a:t>
            </a:r>
            <a:r>
              <a:rPr lang="el-GR" sz="5600" b="1" dirty="0" smtClean="0">
                <a:solidFill>
                  <a:schemeClr val="bg2">
                    <a:lumMod val="50000"/>
                  </a:schemeClr>
                </a:solidFill>
              </a:rPr>
              <a:t>απόδοσης-ΣΕΑ»: </a:t>
            </a:r>
            <a:r>
              <a:rPr lang="el-GR" sz="5600" dirty="0"/>
              <a:t>συμβατική συμφωνία που καταρτίζεται μεταξύ του δικαιούχου και του </a:t>
            </a:r>
            <a:r>
              <a:rPr lang="el-GR" sz="5600" dirty="0" err="1"/>
              <a:t>παρόχου</a:t>
            </a:r>
            <a:r>
              <a:rPr lang="el-GR" sz="5600" dirty="0"/>
              <a:t> ενεργειακών υπηρεσιών, η οποία επαληθεύεται και παρακολουθείται καθ’ όλη τη διάρκεια ισχύος της σύμβασης, στο πλαίσιο της οποίας πραγματοποιούνται πληρωμές για επενδύσεις (έργο, προμήθεια ή υπηρεσία) για μέτρα βελτίωσης της ενεργειακής απόδοσης, οι οποίες συνδέονται με ένα συμβατικώς συμφωνηθέν επίπεδο βελτίωσης της ενεργειακής απόδοσης ή με άλλο συμφωνηθέν κριτήριο ενεργειακής απόδοσης, όπως η εξοικονόμηση χρημάτων</a:t>
            </a:r>
            <a:r>
              <a:rPr lang="el-GR" sz="5600" dirty="0" smtClean="0"/>
              <a:t>.</a:t>
            </a:r>
            <a:endParaRPr lang="el-GR" sz="5600" dirty="0"/>
          </a:p>
          <a:p>
            <a:pPr algn="just"/>
            <a:endParaRPr lang="el-GR" sz="4800" dirty="0"/>
          </a:p>
          <a:p>
            <a:pPr algn="just"/>
            <a:r>
              <a:rPr lang="el-GR" sz="5600" b="1" dirty="0" smtClean="0">
                <a:solidFill>
                  <a:schemeClr val="bg2">
                    <a:lumMod val="50000"/>
                  </a:schemeClr>
                </a:solidFill>
              </a:rPr>
              <a:t>«Πάροχος ενεργειακής υπηρεσίας - ΠΕΥ»: </a:t>
            </a:r>
            <a:r>
              <a:rPr lang="el-GR" sz="5600" dirty="0"/>
              <a:t>το φυσικό ή </a:t>
            </a:r>
            <a:r>
              <a:rPr lang="el-GR" sz="5600" dirty="0" smtClean="0"/>
              <a:t>νομικό πρόσωπο </a:t>
            </a:r>
            <a:r>
              <a:rPr lang="el-GR" sz="5600" dirty="0"/>
              <a:t>που παρέχει ενεργειακές υπηρεσίες ή </a:t>
            </a:r>
            <a:r>
              <a:rPr lang="el-GR" sz="5600" dirty="0" smtClean="0"/>
              <a:t>και άλλα </a:t>
            </a:r>
            <a:r>
              <a:rPr lang="el-GR" sz="5600" dirty="0"/>
              <a:t>μέτρα βελτίωσης της ενεργειακής απόδοσης </a:t>
            </a:r>
            <a:r>
              <a:rPr lang="el-GR" sz="5600" dirty="0" smtClean="0"/>
              <a:t>σε εγκαταστάσεις </a:t>
            </a:r>
            <a:r>
              <a:rPr lang="el-GR" sz="5600" dirty="0"/>
              <a:t>ή κτίρια τελικών </a:t>
            </a:r>
            <a:r>
              <a:rPr lang="el-GR" sz="5600" dirty="0" smtClean="0"/>
              <a:t>καταναλωτών </a:t>
            </a:r>
          </a:p>
          <a:p>
            <a:pPr algn="just"/>
            <a:endParaRPr lang="el-GR" sz="3200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5400" dirty="0" smtClean="0"/>
              <a:t>Το </a:t>
            </a:r>
            <a:r>
              <a:rPr lang="el-GR" sz="5400" dirty="0"/>
              <a:t>οικονομικό όφελος </a:t>
            </a:r>
            <a:r>
              <a:rPr lang="el-GR" sz="5400" dirty="0" smtClean="0"/>
              <a:t>του ΠΕΥ </a:t>
            </a:r>
            <a:r>
              <a:rPr lang="el-GR" sz="5400" dirty="0"/>
              <a:t>είναι </a:t>
            </a:r>
            <a:r>
              <a:rPr lang="el-GR" sz="5400" b="1" dirty="0">
                <a:solidFill>
                  <a:schemeClr val="bg2">
                    <a:lumMod val="50000"/>
                  </a:schemeClr>
                </a:solidFill>
              </a:rPr>
              <a:t>άρρηκτα</a:t>
            </a:r>
            <a:r>
              <a:rPr lang="el-GR" sz="5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5400" dirty="0"/>
              <a:t>συνδεδεμένο με το αποτέλεσμα της ενεργειακής εξοικονόμησης που επιτυγχάνεται </a:t>
            </a:r>
            <a:r>
              <a:rPr lang="el-GR" sz="5400" dirty="0" smtClean="0"/>
              <a:t>στην Αναθέτουσα Αρχή ή τον  πελάτη</a:t>
            </a:r>
            <a:r>
              <a:rPr lang="el-GR" sz="5400" dirty="0"/>
              <a:t>. </a:t>
            </a:r>
            <a:endParaRPr lang="el-GR" sz="5400" dirty="0" smtClean="0"/>
          </a:p>
          <a:p>
            <a:pPr marL="68580" indent="0" algn="just">
              <a:buNone/>
            </a:pPr>
            <a:endParaRPr lang="el-GR" sz="56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5400" dirty="0" smtClean="0"/>
              <a:t>Ο ΠΕΥ </a:t>
            </a:r>
            <a:r>
              <a:rPr lang="el-GR" sz="5400" dirty="0"/>
              <a:t>συνήθως </a:t>
            </a:r>
            <a:r>
              <a:rPr lang="el-GR" sz="5400" b="1" dirty="0">
                <a:solidFill>
                  <a:schemeClr val="bg2">
                    <a:lumMod val="50000"/>
                  </a:schemeClr>
                </a:solidFill>
              </a:rPr>
              <a:t>χρηματοδοτεί </a:t>
            </a:r>
            <a:r>
              <a:rPr lang="el-GR" sz="5400" dirty="0"/>
              <a:t>ή αναλαμβάνει να κανονίσει τη χρηματοδότηση μέσω τρίτου (ΧΑΤ), για την εφαρμογή ενός έργου ενεργειακής απόδοσης, </a:t>
            </a:r>
            <a:r>
              <a:rPr lang="el-GR" sz="5400" dirty="0" smtClean="0"/>
              <a:t>Αναλαμβάνοντας συνήθως εξ ολοκλήρου το οικονομικό και  τεχνικό κίνδυνο και </a:t>
            </a:r>
            <a:r>
              <a:rPr lang="el-GR" sz="5400" b="1" dirty="0">
                <a:solidFill>
                  <a:schemeClr val="bg2">
                    <a:lumMod val="50000"/>
                  </a:schemeClr>
                </a:solidFill>
              </a:rPr>
              <a:t>εγγυάται </a:t>
            </a:r>
            <a:r>
              <a:rPr lang="el-GR" sz="5400" dirty="0"/>
              <a:t>συγκεκριμένο αποτέλεσμα εξοικονόμησης </a:t>
            </a:r>
            <a:r>
              <a:rPr lang="el-GR" sz="5400" dirty="0" smtClean="0"/>
              <a:t>ενέργειας.</a:t>
            </a:r>
          </a:p>
          <a:p>
            <a:pPr algn="just"/>
            <a:endParaRPr lang="el-GR" sz="56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5400" dirty="0" smtClean="0"/>
              <a:t>Ο ΠΕΥ</a:t>
            </a:r>
            <a:r>
              <a:rPr lang="en-US" sz="5400" dirty="0"/>
              <a:t>, </a:t>
            </a:r>
            <a:r>
              <a:rPr lang="el-GR" sz="5400" dirty="0"/>
              <a:t>και μετά το πέρας εφαρμογής </a:t>
            </a:r>
            <a:r>
              <a:rPr lang="el-GR" sz="5400" dirty="0" smtClean="0"/>
              <a:t>των ενεργειακών παρεμβάσεων, </a:t>
            </a:r>
            <a:r>
              <a:rPr lang="el-GR" sz="5400" dirty="0"/>
              <a:t>έχει ένα </a:t>
            </a:r>
            <a:r>
              <a:rPr lang="el-GR" sz="5400" b="1" dirty="0">
                <a:solidFill>
                  <a:schemeClr val="bg2">
                    <a:lumMod val="50000"/>
                  </a:schemeClr>
                </a:solidFill>
              </a:rPr>
              <a:t>συνεχή ρόλο </a:t>
            </a:r>
            <a:r>
              <a:rPr lang="el-GR" sz="5400" dirty="0" smtClean="0"/>
              <a:t>τόσο </a:t>
            </a:r>
            <a:r>
              <a:rPr lang="el-GR" sz="5400" dirty="0"/>
              <a:t>στην καταμέτρηση και επιβεβαίωση των εξοικονομούμενων μεγεθών</a:t>
            </a:r>
            <a:r>
              <a:rPr lang="en-US" sz="5400" dirty="0"/>
              <a:t>,</a:t>
            </a:r>
            <a:r>
              <a:rPr lang="el-GR" sz="5400" dirty="0"/>
              <a:t> όσο και στη λειτουργία &amp; συντήρηση του εξοπλισμού, καθ</a:t>
            </a:r>
            <a:r>
              <a:rPr lang="en-US" sz="5400" dirty="0"/>
              <a:t>’</a:t>
            </a:r>
            <a:r>
              <a:rPr lang="el-GR" sz="5400" dirty="0"/>
              <a:t>όλη τη διάρκεια του συμβολαίου</a:t>
            </a:r>
            <a:r>
              <a:rPr lang="el-GR" sz="4600" dirty="0"/>
              <a:t>.</a:t>
            </a:r>
          </a:p>
          <a:p>
            <a:pPr marL="6858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89" y="5877272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0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089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Πότε επιλέγεται ο ΠΕΥ;</a:t>
            </a:r>
            <a:endParaRPr lang="el-GR" sz="2800" b="1" dirty="0"/>
          </a:p>
        </p:txBody>
      </p:sp>
      <p:grpSp>
        <p:nvGrpSpPr>
          <p:cNvPr id="46" name="Group 77"/>
          <p:cNvGrpSpPr>
            <a:grpSpLocks/>
          </p:cNvGrpSpPr>
          <p:nvPr/>
        </p:nvGrpSpPr>
        <p:grpSpPr bwMode="auto">
          <a:xfrm>
            <a:off x="3114895" y="1792281"/>
            <a:ext cx="2743483" cy="3517540"/>
            <a:chOff x="2630" y="1153"/>
            <a:chExt cx="2161" cy="2246"/>
          </a:xfrm>
        </p:grpSpPr>
        <p:grpSp>
          <p:nvGrpSpPr>
            <p:cNvPr id="47" name="Group 73"/>
            <p:cNvGrpSpPr>
              <a:grpSpLocks/>
            </p:cNvGrpSpPr>
            <p:nvPr/>
          </p:nvGrpSpPr>
          <p:grpSpPr bwMode="auto">
            <a:xfrm>
              <a:off x="2630" y="1153"/>
              <a:ext cx="2161" cy="2246"/>
              <a:chOff x="2630" y="1153"/>
              <a:chExt cx="2161" cy="2246"/>
            </a:xfrm>
          </p:grpSpPr>
          <p:sp>
            <p:nvSpPr>
              <p:cNvPr id="50" name="Freeform 41"/>
              <p:cNvSpPr>
                <a:spLocks/>
              </p:cNvSpPr>
              <p:nvPr/>
            </p:nvSpPr>
            <p:spPr bwMode="auto">
              <a:xfrm>
                <a:off x="2630" y="1153"/>
                <a:ext cx="2161" cy="2246"/>
              </a:xfrm>
              <a:custGeom>
                <a:avLst/>
                <a:gdLst>
                  <a:gd name="T0" fmla="*/ 0 w 4323"/>
                  <a:gd name="T1" fmla="*/ 1678 h 4492"/>
                  <a:gd name="T2" fmla="*/ 1050 w 4323"/>
                  <a:gd name="T3" fmla="*/ 1678 h 4492"/>
                  <a:gd name="T4" fmla="*/ 1050 w 4323"/>
                  <a:gd name="T5" fmla="*/ 4492 h 4492"/>
                  <a:gd name="T6" fmla="*/ 3273 w 4323"/>
                  <a:gd name="T7" fmla="*/ 4492 h 4492"/>
                  <a:gd name="T8" fmla="*/ 3273 w 4323"/>
                  <a:gd name="T9" fmla="*/ 1678 h 4492"/>
                  <a:gd name="T10" fmla="*/ 4323 w 4323"/>
                  <a:gd name="T11" fmla="*/ 1678 h 4492"/>
                  <a:gd name="T12" fmla="*/ 2162 w 4323"/>
                  <a:gd name="T13" fmla="*/ 0 h 4492"/>
                  <a:gd name="T14" fmla="*/ 0 w 4323"/>
                  <a:gd name="T15" fmla="*/ 1678 h 4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23" h="4492">
                    <a:moveTo>
                      <a:pt x="0" y="1678"/>
                    </a:moveTo>
                    <a:lnTo>
                      <a:pt x="1050" y="1678"/>
                    </a:lnTo>
                    <a:lnTo>
                      <a:pt x="1050" y="4492"/>
                    </a:lnTo>
                    <a:lnTo>
                      <a:pt x="3273" y="4492"/>
                    </a:lnTo>
                    <a:lnTo>
                      <a:pt x="3273" y="1678"/>
                    </a:lnTo>
                    <a:lnTo>
                      <a:pt x="4323" y="1678"/>
                    </a:lnTo>
                    <a:lnTo>
                      <a:pt x="2162" y="0"/>
                    </a:lnTo>
                    <a:lnTo>
                      <a:pt x="0" y="1678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" name="Text Box 72"/>
              <p:cNvSpPr txBox="1">
                <a:spLocks noChangeArrowheads="1"/>
              </p:cNvSpPr>
              <p:nvPr/>
            </p:nvSpPr>
            <p:spPr bwMode="auto">
              <a:xfrm>
                <a:off x="3198" y="1542"/>
                <a:ext cx="1043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l-GR" sz="1400" b="1">
                  <a:latin typeface="Lucida Sans Unicode" pitchFamily="34" charset="0"/>
                </a:endParaRPr>
              </a:p>
            </p:txBody>
          </p:sp>
        </p:grp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3425" y="1616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1"/>
                </a:solidFill>
                <a:latin typeface="Lucida Sans Unicode" pitchFamily="34" charset="0"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2630" y="1153"/>
              <a:ext cx="2161" cy="2246"/>
            </a:xfrm>
            <a:custGeom>
              <a:avLst/>
              <a:gdLst>
                <a:gd name="T0" fmla="*/ 0 w 4323"/>
                <a:gd name="T1" fmla="*/ 1678 h 4492"/>
                <a:gd name="T2" fmla="*/ 1050 w 4323"/>
                <a:gd name="T3" fmla="*/ 1678 h 4492"/>
                <a:gd name="T4" fmla="*/ 1050 w 4323"/>
                <a:gd name="T5" fmla="*/ 4492 h 4492"/>
                <a:gd name="T6" fmla="*/ 3273 w 4323"/>
                <a:gd name="T7" fmla="*/ 4492 h 4492"/>
                <a:gd name="T8" fmla="*/ 3273 w 4323"/>
                <a:gd name="T9" fmla="*/ 1678 h 4492"/>
                <a:gd name="T10" fmla="*/ 4323 w 4323"/>
                <a:gd name="T11" fmla="*/ 1678 h 4492"/>
                <a:gd name="T12" fmla="*/ 2162 w 4323"/>
                <a:gd name="T13" fmla="*/ 0 h 4492"/>
                <a:gd name="T14" fmla="*/ 0 w 4323"/>
                <a:gd name="T15" fmla="*/ 1678 h 4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23" h="4492">
                  <a:moveTo>
                    <a:pt x="0" y="1678"/>
                  </a:moveTo>
                  <a:lnTo>
                    <a:pt x="1050" y="1678"/>
                  </a:lnTo>
                  <a:lnTo>
                    <a:pt x="1050" y="4492"/>
                  </a:lnTo>
                  <a:lnTo>
                    <a:pt x="3273" y="4492"/>
                  </a:lnTo>
                  <a:lnTo>
                    <a:pt x="3273" y="1678"/>
                  </a:lnTo>
                  <a:lnTo>
                    <a:pt x="4323" y="1678"/>
                  </a:lnTo>
                  <a:lnTo>
                    <a:pt x="2162" y="0"/>
                  </a:lnTo>
                  <a:lnTo>
                    <a:pt x="0" y="1678"/>
                  </a:lnTo>
                  <a:close/>
                </a:path>
              </a:pathLst>
            </a:custGeom>
            <a:noFill/>
            <a:ln w="5080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2" name="Group 74"/>
          <p:cNvGrpSpPr>
            <a:grpSpLocks/>
          </p:cNvGrpSpPr>
          <p:nvPr/>
        </p:nvGrpSpPr>
        <p:grpSpPr bwMode="auto">
          <a:xfrm>
            <a:off x="2896191" y="5450741"/>
            <a:ext cx="3407373" cy="453519"/>
            <a:chOff x="1909" y="3183"/>
            <a:chExt cx="3441" cy="46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1909" y="3183"/>
              <a:ext cx="3441" cy="4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1909" y="3183"/>
              <a:ext cx="3441" cy="466"/>
            </a:xfrm>
            <a:prstGeom prst="rect">
              <a:avLst/>
            </a:prstGeom>
            <a:grpFill/>
            <a:ln w="50800">
              <a:solidFill>
                <a:srgbClr val="4D4D4D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Rectangle 59"/>
            <p:cNvSpPr>
              <a:spLocks noChangeArrowheads="1"/>
            </p:cNvSpPr>
            <p:nvPr/>
          </p:nvSpPr>
          <p:spPr bwMode="auto">
            <a:xfrm>
              <a:off x="4385" y="3278"/>
              <a:ext cx="0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GB" dirty="0"/>
            </a:p>
          </p:txBody>
        </p:sp>
      </p:grpSp>
      <p:grpSp>
        <p:nvGrpSpPr>
          <p:cNvPr id="56" name="Group 79"/>
          <p:cNvGrpSpPr>
            <a:grpSpLocks/>
          </p:cNvGrpSpPr>
          <p:nvPr/>
        </p:nvGrpSpPr>
        <p:grpSpPr bwMode="auto">
          <a:xfrm>
            <a:off x="4988741" y="3571239"/>
            <a:ext cx="2203563" cy="1139308"/>
            <a:chOff x="3824" y="2081"/>
            <a:chExt cx="1890" cy="101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7" name="Rectangle 47"/>
            <p:cNvSpPr>
              <a:spLocks noChangeArrowheads="1"/>
            </p:cNvSpPr>
            <p:nvPr/>
          </p:nvSpPr>
          <p:spPr bwMode="auto">
            <a:xfrm>
              <a:off x="3831" y="2632"/>
              <a:ext cx="1883" cy="4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Rectangle 48"/>
            <p:cNvSpPr>
              <a:spLocks noChangeArrowheads="1"/>
            </p:cNvSpPr>
            <p:nvPr/>
          </p:nvSpPr>
          <p:spPr bwMode="auto">
            <a:xfrm>
              <a:off x="3831" y="2632"/>
              <a:ext cx="1883" cy="466"/>
            </a:xfrm>
            <a:prstGeom prst="rect">
              <a:avLst/>
            </a:prstGeom>
            <a:grpFill/>
            <a:ln w="50800">
              <a:solidFill>
                <a:srgbClr val="4D4D4D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4094" y="2794"/>
              <a:ext cx="1364" cy="1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Έλλειψη</a:t>
              </a:r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 προσωπικού</a:t>
              </a:r>
              <a:endParaRPr lang="en-GB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0" name="Rectangle 43"/>
            <p:cNvSpPr>
              <a:spLocks noChangeArrowheads="1"/>
            </p:cNvSpPr>
            <p:nvPr/>
          </p:nvSpPr>
          <p:spPr bwMode="auto">
            <a:xfrm>
              <a:off x="3824" y="2081"/>
              <a:ext cx="1890" cy="4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3824" y="2081"/>
              <a:ext cx="1890" cy="466"/>
            </a:xfrm>
            <a:prstGeom prst="rect">
              <a:avLst/>
            </a:prstGeom>
            <a:grpFill/>
            <a:ln w="50800">
              <a:solidFill>
                <a:srgbClr val="4D4D4D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4158" y="2243"/>
              <a:ext cx="1431" cy="1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Έλλειψη </a:t>
              </a:r>
              <a:r>
                <a:rPr lang="en-GB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τεχνογνωσίας</a:t>
              </a:r>
              <a:endParaRPr lang="en-GB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63" name="Group 78"/>
          <p:cNvGrpSpPr>
            <a:grpSpLocks/>
          </p:cNvGrpSpPr>
          <p:nvPr/>
        </p:nvGrpSpPr>
        <p:grpSpPr bwMode="auto">
          <a:xfrm>
            <a:off x="1043101" y="3540307"/>
            <a:ext cx="3313050" cy="1283822"/>
            <a:chOff x="987" y="2081"/>
            <a:chExt cx="3017" cy="11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64" name="Rectangle 51"/>
            <p:cNvSpPr>
              <a:spLocks noChangeArrowheads="1"/>
            </p:cNvSpPr>
            <p:nvPr/>
          </p:nvSpPr>
          <p:spPr bwMode="auto">
            <a:xfrm>
              <a:off x="1535" y="2632"/>
              <a:ext cx="2077" cy="4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65" name="Rectangle 52"/>
            <p:cNvSpPr>
              <a:spLocks noChangeArrowheads="1"/>
            </p:cNvSpPr>
            <p:nvPr/>
          </p:nvSpPr>
          <p:spPr bwMode="auto">
            <a:xfrm>
              <a:off x="1535" y="2632"/>
              <a:ext cx="2077" cy="595"/>
            </a:xfrm>
            <a:prstGeom prst="rect">
              <a:avLst/>
            </a:prstGeom>
            <a:grpFill/>
            <a:ln w="50800">
              <a:solidFill>
                <a:srgbClr val="4D4D4D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66" name="Rectangle 53"/>
            <p:cNvSpPr>
              <a:spLocks noChangeArrowheads="1"/>
            </p:cNvSpPr>
            <p:nvPr/>
          </p:nvSpPr>
          <p:spPr bwMode="auto">
            <a:xfrm>
              <a:off x="987" y="2661"/>
              <a:ext cx="3017" cy="49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Επιδιώκεται απαλλαγή </a:t>
              </a:r>
            </a:p>
            <a:p>
              <a:pPr algn="ctr"/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οικονομικών &amp;</a:t>
              </a:r>
            </a:p>
            <a:p>
              <a:pPr algn="ctr"/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τεχνικών κινδύνων</a:t>
              </a:r>
              <a:endParaRPr lang="en-GB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7" name="Freeform 34"/>
            <p:cNvSpPr>
              <a:spLocks/>
            </p:cNvSpPr>
            <p:nvPr/>
          </p:nvSpPr>
          <p:spPr bwMode="auto">
            <a:xfrm>
              <a:off x="2582" y="2232"/>
              <a:ext cx="155" cy="11"/>
            </a:xfrm>
            <a:custGeom>
              <a:avLst/>
              <a:gdLst>
                <a:gd name="T0" fmla="*/ 1 w 310"/>
                <a:gd name="T1" fmla="*/ 22 h 22"/>
                <a:gd name="T2" fmla="*/ 1 w 310"/>
                <a:gd name="T3" fmla="*/ 19 h 22"/>
                <a:gd name="T4" fmla="*/ 1 w 310"/>
                <a:gd name="T5" fmla="*/ 17 h 22"/>
                <a:gd name="T6" fmla="*/ 1 w 310"/>
                <a:gd name="T7" fmla="*/ 13 h 22"/>
                <a:gd name="T8" fmla="*/ 1 w 310"/>
                <a:gd name="T9" fmla="*/ 10 h 22"/>
                <a:gd name="T10" fmla="*/ 0 w 310"/>
                <a:gd name="T11" fmla="*/ 8 h 22"/>
                <a:gd name="T12" fmla="*/ 0 w 310"/>
                <a:gd name="T13" fmla="*/ 5 h 22"/>
                <a:gd name="T14" fmla="*/ 0 w 310"/>
                <a:gd name="T15" fmla="*/ 3 h 22"/>
                <a:gd name="T16" fmla="*/ 0 w 310"/>
                <a:gd name="T17" fmla="*/ 0 h 22"/>
                <a:gd name="T18" fmla="*/ 310 w 310"/>
                <a:gd name="T19" fmla="*/ 0 h 22"/>
                <a:gd name="T20" fmla="*/ 310 w 310"/>
                <a:gd name="T21" fmla="*/ 22 h 22"/>
                <a:gd name="T22" fmla="*/ 1 w 310"/>
                <a:gd name="T2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0" h="22">
                  <a:moveTo>
                    <a:pt x="1" y="22"/>
                  </a:moveTo>
                  <a:lnTo>
                    <a:pt x="1" y="19"/>
                  </a:lnTo>
                  <a:lnTo>
                    <a:pt x="1" y="17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10" y="0"/>
                  </a:lnTo>
                  <a:lnTo>
                    <a:pt x="310" y="22"/>
                  </a:lnTo>
                  <a:lnTo>
                    <a:pt x="1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68" name="Freeform 35"/>
            <p:cNvSpPr>
              <a:spLocks/>
            </p:cNvSpPr>
            <p:nvPr/>
          </p:nvSpPr>
          <p:spPr bwMode="auto">
            <a:xfrm>
              <a:off x="2582" y="2219"/>
              <a:ext cx="155" cy="9"/>
            </a:xfrm>
            <a:custGeom>
              <a:avLst/>
              <a:gdLst>
                <a:gd name="T0" fmla="*/ 0 w 310"/>
                <a:gd name="T1" fmla="*/ 17 h 17"/>
                <a:gd name="T2" fmla="*/ 0 w 310"/>
                <a:gd name="T3" fmla="*/ 15 h 17"/>
                <a:gd name="T4" fmla="*/ 0 w 310"/>
                <a:gd name="T5" fmla="*/ 12 h 17"/>
                <a:gd name="T6" fmla="*/ 0 w 310"/>
                <a:gd name="T7" fmla="*/ 10 h 17"/>
                <a:gd name="T8" fmla="*/ 0 w 310"/>
                <a:gd name="T9" fmla="*/ 9 h 17"/>
                <a:gd name="T10" fmla="*/ 0 w 310"/>
                <a:gd name="T11" fmla="*/ 7 h 17"/>
                <a:gd name="T12" fmla="*/ 0 w 310"/>
                <a:gd name="T13" fmla="*/ 5 h 17"/>
                <a:gd name="T14" fmla="*/ 0 w 310"/>
                <a:gd name="T15" fmla="*/ 3 h 17"/>
                <a:gd name="T16" fmla="*/ 0 w 310"/>
                <a:gd name="T17" fmla="*/ 0 h 17"/>
                <a:gd name="T18" fmla="*/ 310 w 310"/>
                <a:gd name="T19" fmla="*/ 0 h 17"/>
                <a:gd name="T20" fmla="*/ 310 w 310"/>
                <a:gd name="T21" fmla="*/ 17 h 17"/>
                <a:gd name="T22" fmla="*/ 0 w 310"/>
                <a:gd name="T2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0" h="17">
                  <a:moveTo>
                    <a:pt x="0" y="17"/>
                  </a:moveTo>
                  <a:lnTo>
                    <a:pt x="0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10" y="0"/>
                  </a:lnTo>
                  <a:lnTo>
                    <a:pt x="310" y="17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69" name="Freeform 36"/>
            <p:cNvSpPr>
              <a:spLocks/>
            </p:cNvSpPr>
            <p:nvPr/>
          </p:nvSpPr>
          <p:spPr bwMode="auto">
            <a:xfrm>
              <a:off x="2583" y="2247"/>
              <a:ext cx="154" cy="15"/>
            </a:xfrm>
            <a:custGeom>
              <a:avLst/>
              <a:gdLst>
                <a:gd name="T0" fmla="*/ 7 w 307"/>
                <a:gd name="T1" fmla="*/ 29 h 29"/>
                <a:gd name="T2" fmla="*/ 7 w 307"/>
                <a:gd name="T3" fmla="*/ 27 h 29"/>
                <a:gd name="T4" fmla="*/ 7 w 307"/>
                <a:gd name="T5" fmla="*/ 25 h 29"/>
                <a:gd name="T6" fmla="*/ 5 w 307"/>
                <a:gd name="T7" fmla="*/ 24 h 29"/>
                <a:gd name="T8" fmla="*/ 5 w 307"/>
                <a:gd name="T9" fmla="*/ 22 h 29"/>
                <a:gd name="T10" fmla="*/ 5 w 307"/>
                <a:gd name="T11" fmla="*/ 18 h 29"/>
                <a:gd name="T12" fmla="*/ 5 w 307"/>
                <a:gd name="T13" fmla="*/ 18 h 29"/>
                <a:gd name="T14" fmla="*/ 3 w 307"/>
                <a:gd name="T15" fmla="*/ 15 h 29"/>
                <a:gd name="T16" fmla="*/ 3 w 307"/>
                <a:gd name="T17" fmla="*/ 13 h 29"/>
                <a:gd name="T18" fmla="*/ 3 w 307"/>
                <a:gd name="T19" fmla="*/ 12 h 29"/>
                <a:gd name="T20" fmla="*/ 3 w 307"/>
                <a:gd name="T21" fmla="*/ 10 h 29"/>
                <a:gd name="T22" fmla="*/ 2 w 307"/>
                <a:gd name="T23" fmla="*/ 8 h 29"/>
                <a:gd name="T24" fmla="*/ 2 w 307"/>
                <a:gd name="T25" fmla="*/ 6 h 29"/>
                <a:gd name="T26" fmla="*/ 2 w 307"/>
                <a:gd name="T27" fmla="*/ 5 h 29"/>
                <a:gd name="T28" fmla="*/ 2 w 307"/>
                <a:gd name="T29" fmla="*/ 3 h 29"/>
                <a:gd name="T30" fmla="*/ 0 w 307"/>
                <a:gd name="T31" fmla="*/ 1 h 29"/>
                <a:gd name="T32" fmla="*/ 0 w 307"/>
                <a:gd name="T33" fmla="*/ 0 h 29"/>
                <a:gd name="T34" fmla="*/ 307 w 307"/>
                <a:gd name="T35" fmla="*/ 0 h 29"/>
                <a:gd name="T36" fmla="*/ 307 w 307"/>
                <a:gd name="T37" fmla="*/ 29 h 29"/>
                <a:gd name="T38" fmla="*/ 7 w 307"/>
                <a:gd name="T3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29">
                  <a:moveTo>
                    <a:pt x="7" y="29"/>
                  </a:moveTo>
                  <a:lnTo>
                    <a:pt x="7" y="27"/>
                  </a:lnTo>
                  <a:lnTo>
                    <a:pt x="7" y="25"/>
                  </a:lnTo>
                  <a:lnTo>
                    <a:pt x="5" y="24"/>
                  </a:lnTo>
                  <a:lnTo>
                    <a:pt x="5" y="22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307" y="0"/>
                  </a:lnTo>
                  <a:lnTo>
                    <a:pt x="307" y="29"/>
                  </a:lnTo>
                  <a:lnTo>
                    <a:pt x="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0" name="Freeform 37"/>
            <p:cNvSpPr>
              <a:spLocks/>
            </p:cNvSpPr>
            <p:nvPr/>
          </p:nvSpPr>
          <p:spPr bwMode="auto">
            <a:xfrm>
              <a:off x="2589" y="2266"/>
              <a:ext cx="148" cy="16"/>
            </a:xfrm>
            <a:custGeom>
              <a:avLst/>
              <a:gdLst>
                <a:gd name="T0" fmla="*/ 12 w 297"/>
                <a:gd name="T1" fmla="*/ 31 h 31"/>
                <a:gd name="T2" fmla="*/ 11 w 297"/>
                <a:gd name="T3" fmla="*/ 29 h 31"/>
                <a:gd name="T4" fmla="*/ 11 w 297"/>
                <a:gd name="T5" fmla="*/ 28 h 31"/>
                <a:gd name="T6" fmla="*/ 9 w 297"/>
                <a:gd name="T7" fmla="*/ 24 h 31"/>
                <a:gd name="T8" fmla="*/ 9 w 297"/>
                <a:gd name="T9" fmla="*/ 23 h 31"/>
                <a:gd name="T10" fmla="*/ 7 w 297"/>
                <a:gd name="T11" fmla="*/ 21 h 31"/>
                <a:gd name="T12" fmla="*/ 7 w 297"/>
                <a:gd name="T13" fmla="*/ 19 h 31"/>
                <a:gd name="T14" fmla="*/ 7 w 297"/>
                <a:gd name="T15" fmla="*/ 17 h 31"/>
                <a:gd name="T16" fmla="*/ 5 w 297"/>
                <a:gd name="T17" fmla="*/ 16 h 31"/>
                <a:gd name="T18" fmla="*/ 5 w 297"/>
                <a:gd name="T19" fmla="*/ 14 h 31"/>
                <a:gd name="T20" fmla="*/ 4 w 297"/>
                <a:gd name="T21" fmla="*/ 12 h 31"/>
                <a:gd name="T22" fmla="*/ 4 w 297"/>
                <a:gd name="T23" fmla="*/ 11 h 31"/>
                <a:gd name="T24" fmla="*/ 4 w 297"/>
                <a:gd name="T25" fmla="*/ 9 h 31"/>
                <a:gd name="T26" fmla="*/ 2 w 297"/>
                <a:gd name="T27" fmla="*/ 7 h 31"/>
                <a:gd name="T28" fmla="*/ 2 w 297"/>
                <a:gd name="T29" fmla="*/ 4 h 31"/>
                <a:gd name="T30" fmla="*/ 2 w 297"/>
                <a:gd name="T31" fmla="*/ 2 h 31"/>
                <a:gd name="T32" fmla="*/ 0 w 297"/>
                <a:gd name="T33" fmla="*/ 0 h 31"/>
                <a:gd name="T34" fmla="*/ 297 w 297"/>
                <a:gd name="T35" fmla="*/ 0 h 31"/>
                <a:gd name="T36" fmla="*/ 297 w 297"/>
                <a:gd name="T37" fmla="*/ 31 h 31"/>
                <a:gd name="T38" fmla="*/ 12 w 297"/>
                <a:gd name="T3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7" h="31">
                  <a:moveTo>
                    <a:pt x="12" y="31"/>
                  </a:moveTo>
                  <a:lnTo>
                    <a:pt x="11" y="29"/>
                  </a:lnTo>
                  <a:lnTo>
                    <a:pt x="11" y="28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31"/>
                  </a:lnTo>
                  <a:lnTo>
                    <a:pt x="1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1" name="Freeform 38"/>
            <p:cNvSpPr>
              <a:spLocks/>
            </p:cNvSpPr>
            <p:nvPr/>
          </p:nvSpPr>
          <p:spPr bwMode="auto">
            <a:xfrm>
              <a:off x="2597" y="2287"/>
              <a:ext cx="140" cy="19"/>
            </a:xfrm>
            <a:custGeom>
              <a:avLst/>
              <a:gdLst>
                <a:gd name="T0" fmla="*/ 21 w 280"/>
                <a:gd name="T1" fmla="*/ 38 h 38"/>
                <a:gd name="T2" fmla="*/ 19 w 280"/>
                <a:gd name="T3" fmla="*/ 36 h 38"/>
                <a:gd name="T4" fmla="*/ 18 w 280"/>
                <a:gd name="T5" fmla="*/ 35 h 38"/>
                <a:gd name="T6" fmla="*/ 18 w 280"/>
                <a:gd name="T7" fmla="*/ 31 h 38"/>
                <a:gd name="T8" fmla="*/ 16 w 280"/>
                <a:gd name="T9" fmla="*/ 29 h 38"/>
                <a:gd name="T10" fmla="*/ 14 w 280"/>
                <a:gd name="T11" fmla="*/ 26 h 38"/>
                <a:gd name="T12" fmla="*/ 12 w 280"/>
                <a:gd name="T13" fmla="*/ 23 h 38"/>
                <a:gd name="T14" fmla="*/ 11 w 280"/>
                <a:gd name="T15" fmla="*/ 21 h 38"/>
                <a:gd name="T16" fmla="*/ 9 w 280"/>
                <a:gd name="T17" fmla="*/ 19 h 38"/>
                <a:gd name="T18" fmla="*/ 7 w 280"/>
                <a:gd name="T19" fmla="*/ 16 h 38"/>
                <a:gd name="T20" fmla="*/ 6 w 280"/>
                <a:gd name="T21" fmla="*/ 14 h 38"/>
                <a:gd name="T22" fmla="*/ 6 w 280"/>
                <a:gd name="T23" fmla="*/ 11 h 38"/>
                <a:gd name="T24" fmla="*/ 4 w 280"/>
                <a:gd name="T25" fmla="*/ 9 h 38"/>
                <a:gd name="T26" fmla="*/ 4 w 280"/>
                <a:gd name="T27" fmla="*/ 7 h 38"/>
                <a:gd name="T28" fmla="*/ 2 w 280"/>
                <a:gd name="T29" fmla="*/ 5 h 38"/>
                <a:gd name="T30" fmla="*/ 0 w 280"/>
                <a:gd name="T31" fmla="*/ 2 h 38"/>
                <a:gd name="T32" fmla="*/ 0 w 280"/>
                <a:gd name="T33" fmla="*/ 0 h 38"/>
                <a:gd name="T34" fmla="*/ 280 w 280"/>
                <a:gd name="T35" fmla="*/ 0 h 38"/>
                <a:gd name="T36" fmla="*/ 280 w 280"/>
                <a:gd name="T37" fmla="*/ 38 h 38"/>
                <a:gd name="T38" fmla="*/ 21 w 280"/>
                <a:gd name="T3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0" h="38">
                  <a:moveTo>
                    <a:pt x="21" y="38"/>
                  </a:moveTo>
                  <a:lnTo>
                    <a:pt x="19" y="36"/>
                  </a:lnTo>
                  <a:lnTo>
                    <a:pt x="18" y="35"/>
                  </a:lnTo>
                  <a:lnTo>
                    <a:pt x="18" y="31"/>
                  </a:lnTo>
                  <a:lnTo>
                    <a:pt x="16" y="29"/>
                  </a:lnTo>
                  <a:lnTo>
                    <a:pt x="14" y="26"/>
                  </a:lnTo>
                  <a:lnTo>
                    <a:pt x="12" y="23"/>
                  </a:lnTo>
                  <a:lnTo>
                    <a:pt x="11" y="21"/>
                  </a:lnTo>
                  <a:lnTo>
                    <a:pt x="9" y="19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80" y="0"/>
                  </a:lnTo>
                  <a:lnTo>
                    <a:pt x="280" y="38"/>
                  </a:lnTo>
                  <a:lnTo>
                    <a:pt x="2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2612" y="2311"/>
              <a:ext cx="125" cy="21"/>
            </a:xfrm>
            <a:custGeom>
              <a:avLst/>
              <a:gdLst>
                <a:gd name="T0" fmla="*/ 38 w 251"/>
                <a:gd name="T1" fmla="*/ 43 h 43"/>
                <a:gd name="T2" fmla="*/ 35 w 251"/>
                <a:gd name="T3" fmla="*/ 41 h 43"/>
                <a:gd name="T4" fmla="*/ 33 w 251"/>
                <a:gd name="T5" fmla="*/ 38 h 43"/>
                <a:gd name="T6" fmla="*/ 30 w 251"/>
                <a:gd name="T7" fmla="*/ 36 h 43"/>
                <a:gd name="T8" fmla="*/ 28 w 251"/>
                <a:gd name="T9" fmla="*/ 33 h 43"/>
                <a:gd name="T10" fmla="*/ 26 w 251"/>
                <a:gd name="T11" fmla="*/ 31 h 43"/>
                <a:gd name="T12" fmla="*/ 23 w 251"/>
                <a:gd name="T13" fmla="*/ 29 h 43"/>
                <a:gd name="T14" fmla="*/ 21 w 251"/>
                <a:gd name="T15" fmla="*/ 26 h 43"/>
                <a:gd name="T16" fmla="*/ 18 w 251"/>
                <a:gd name="T17" fmla="*/ 23 h 43"/>
                <a:gd name="T18" fmla="*/ 16 w 251"/>
                <a:gd name="T19" fmla="*/ 21 h 43"/>
                <a:gd name="T20" fmla="*/ 14 w 251"/>
                <a:gd name="T21" fmla="*/ 17 h 43"/>
                <a:gd name="T22" fmla="*/ 11 w 251"/>
                <a:gd name="T23" fmla="*/ 16 h 43"/>
                <a:gd name="T24" fmla="*/ 9 w 251"/>
                <a:gd name="T25" fmla="*/ 12 h 43"/>
                <a:gd name="T26" fmla="*/ 6 w 251"/>
                <a:gd name="T27" fmla="*/ 9 h 43"/>
                <a:gd name="T28" fmla="*/ 4 w 251"/>
                <a:gd name="T29" fmla="*/ 5 h 43"/>
                <a:gd name="T30" fmla="*/ 2 w 251"/>
                <a:gd name="T31" fmla="*/ 2 h 43"/>
                <a:gd name="T32" fmla="*/ 0 w 251"/>
                <a:gd name="T33" fmla="*/ 0 h 43"/>
                <a:gd name="T34" fmla="*/ 251 w 251"/>
                <a:gd name="T35" fmla="*/ 0 h 43"/>
                <a:gd name="T36" fmla="*/ 251 w 251"/>
                <a:gd name="T37" fmla="*/ 43 h 43"/>
                <a:gd name="T38" fmla="*/ 38 w 251"/>
                <a:gd name="T3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1" h="43">
                  <a:moveTo>
                    <a:pt x="38" y="43"/>
                  </a:moveTo>
                  <a:lnTo>
                    <a:pt x="35" y="41"/>
                  </a:lnTo>
                  <a:lnTo>
                    <a:pt x="33" y="38"/>
                  </a:lnTo>
                  <a:lnTo>
                    <a:pt x="30" y="36"/>
                  </a:lnTo>
                  <a:lnTo>
                    <a:pt x="28" y="33"/>
                  </a:lnTo>
                  <a:lnTo>
                    <a:pt x="26" y="31"/>
                  </a:lnTo>
                  <a:lnTo>
                    <a:pt x="23" y="29"/>
                  </a:lnTo>
                  <a:lnTo>
                    <a:pt x="21" y="26"/>
                  </a:lnTo>
                  <a:lnTo>
                    <a:pt x="18" y="23"/>
                  </a:lnTo>
                  <a:lnTo>
                    <a:pt x="16" y="21"/>
                  </a:lnTo>
                  <a:lnTo>
                    <a:pt x="14" y="17"/>
                  </a:lnTo>
                  <a:lnTo>
                    <a:pt x="11" y="16"/>
                  </a:lnTo>
                  <a:lnTo>
                    <a:pt x="9" y="12"/>
                  </a:lnTo>
                  <a:lnTo>
                    <a:pt x="6" y="9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251" y="0"/>
                  </a:lnTo>
                  <a:lnTo>
                    <a:pt x="251" y="43"/>
                  </a:lnTo>
                  <a:lnTo>
                    <a:pt x="38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3" name="Rectangle 63"/>
            <p:cNvSpPr>
              <a:spLocks noChangeArrowheads="1"/>
            </p:cNvSpPr>
            <p:nvPr/>
          </p:nvSpPr>
          <p:spPr bwMode="auto">
            <a:xfrm>
              <a:off x="1535" y="2081"/>
              <a:ext cx="2078" cy="4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1535" y="2081"/>
              <a:ext cx="2078" cy="467"/>
            </a:xfrm>
            <a:prstGeom prst="rect">
              <a:avLst/>
            </a:prstGeom>
            <a:grpFill/>
            <a:ln w="50800">
              <a:solidFill>
                <a:srgbClr val="4D4D4D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5" name="Rectangle 66"/>
            <p:cNvSpPr>
              <a:spLocks noChangeArrowheads="1"/>
            </p:cNvSpPr>
            <p:nvPr/>
          </p:nvSpPr>
          <p:spPr bwMode="auto">
            <a:xfrm>
              <a:off x="1635" y="2228"/>
              <a:ext cx="1924" cy="14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Έλλειψη ί</a:t>
              </a:r>
              <a:r>
                <a:rPr lang="en-GB" sz="12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δ</a:t>
              </a:r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ι</a:t>
              </a:r>
              <a:r>
                <a:rPr lang="en-GB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ων</a:t>
              </a:r>
              <a:r>
                <a:rPr lang="el-GR" sz="12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el-GR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κεφ</a:t>
              </a:r>
              <a:r>
                <a:rPr lang="en-GB" sz="12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αλα</a:t>
              </a:r>
              <a:r>
                <a:rPr lang="en-GB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ίων</a:t>
              </a:r>
              <a:endParaRPr lang="en-GB" sz="1200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622453" y="5538999"/>
            <a:ext cx="1795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</a:rPr>
              <a:t>ΑΝΑΘΕΤΟΥΣΑ ΑΡΧΗ</a:t>
            </a:r>
            <a:endParaRPr lang="el-GR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7" name="Rectangle 66"/>
          <p:cNvSpPr>
            <a:spLocks noChangeArrowheads="1"/>
          </p:cNvSpPr>
          <p:nvPr/>
        </p:nvSpPr>
        <p:spPr bwMode="auto">
          <a:xfrm>
            <a:off x="3341797" y="1556792"/>
            <a:ext cx="2289681" cy="1846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Επιλογή ΣΕΑ</a:t>
            </a:r>
            <a:endParaRPr lang="en-GB" sz="12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4" y="5815998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1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5576" y="692696"/>
            <a:ext cx="7704856" cy="69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5749" tIns="37874" rIns="75749" bIns="37874">
            <a:spAutoFit/>
          </a:bodyPr>
          <a:lstStyle>
            <a:lvl1pPr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  <a:lvl2pPr marL="379413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2pPr>
            <a:lvl3pPr marL="757238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3pPr>
            <a:lvl4pPr marL="1136650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4pPr>
            <a:lvl5pPr marL="1514475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19716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4288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28860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3432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sz="4000" dirty="0" smtClean="0">
                <a:solidFill>
                  <a:schemeClr val="accent1"/>
                </a:solidFill>
                <a:latin typeface="+mj-lt"/>
                <a:cs typeface="+mj-cs"/>
              </a:rPr>
              <a:t>Φάσμα Υπηρεσιών ΠΕΥ</a:t>
            </a:r>
            <a:endParaRPr lang="de-DE" sz="40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pic>
        <p:nvPicPr>
          <p:cNvPr id="9" name="Grafik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348" y="2336249"/>
            <a:ext cx="354171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25"/>
          <p:cNvSpPr txBox="1"/>
          <p:nvPr/>
        </p:nvSpPr>
        <p:spPr>
          <a:xfrm>
            <a:off x="6461576" y="3591871"/>
            <a:ext cx="144462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ΚΑΤΑΣΚΕΥΗ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Textfeld 26"/>
          <p:cNvSpPr txBox="1"/>
          <p:nvPr/>
        </p:nvSpPr>
        <p:spPr>
          <a:xfrm>
            <a:off x="3291550" y="3591316"/>
            <a:ext cx="1663700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ΣΧΕΔΙΑΣΜΟΣ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4298" y="3659364"/>
            <a:ext cx="15872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alt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Φάσμα </a:t>
            </a:r>
            <a:r>
              <a:rPr lang="el-GR" altLang="en-US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υπηρεσιών</a:t>
            </a:r>
          </a:p>
          <a:p>
            <a:pPr algn="ctr">
              <a:defRPr/>
            </a:pPr>
            <a:r>
              <a:rPr lang="el-GR" alt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ΠΕΥ</a:t>
            </a:r>
            <a:endParaRPr lang="en-US" alt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467544" y="1585854"/>
            <a:ext cx="32035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0" bIns="0"/>
          <a:lstStyle>
            <a:lvl1pPr defTabSz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9A46"/>
              </a:buClr>
              <a:buFont typeface="Arial" charset="0"/>
              <a:buNone/>
            </a:pPr>
            <a:r>
              <a:rPr lang="el-GR" altLang="en-US" noProof="1" smtClean="0">
                <a:latin typeface="+mj-lt"/>
              </a:rPr>
              <a:t>Για αρκετούς εν δυνάμει δημόσιους φορείς/πελάτες</a:t>
            </a:r>
            <a:r>
              <a:rPr lang="el-GR" altLang="en-US" noProof="1">
                <a:latin typeface="+mj-lt"/>
              </a:rPr>
              <a:t>, η χρηματοδότηση αποτελεί </a:t>
            </a:r>
            <a:r>
              <a:rPr lang="el-GR" altLang="en-US" b="1" noProof="1">
                <a:solidFill>
                  <a:schemeClr val="accent1">
                    <a:lumMod val="50000"/>
                  </a:schemeClr>
                </a:solidFill>
                <a:latin typeface="+mj-lt"/>
              </a:rPr>
              <a:t>το πιο ελκυστικό τμήμα </a:t>
            </a:r>
            <a:r>
              <a:rPr lang="el-GR" altLang="en-US" noProof="1">
                <a:latin typeface="+mj-lt"/>
              </a:rPr>
              <a:t>των υπηρεσιών </a:t>
            </a:r>
            <a:r>
              <a:rPr lang="el-GR" altLang="en-US" noProof="1" smtClean="0">
                <a:latin typeface="+mj-lt"/>
              </a:rPr>
              <a:t>μέσω ΣΕΑ</a:t>
            </a:r>
            <a:endParaRPr lang="el-GR" altLang="en-US" noProof="1">
              <a:latin typeface="+mj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974801" y="5222683"/>
            <a:ext cx="1635878" cy="6461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ΣΥΝΤΗΡΗΣΗ </a:t>
            </a:r>
            <a:endParaRPr lang="el-GR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&amp; </a:t>
            </a: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ΕΠΙΣΚΕΥΗ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671118" y="2627854"/>
            <a:ext cx="2246313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ΧΡΗΜΑΤΟΔΟΤΗΣΗ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637974" y="4562600"/>
            <a:ext cx="155784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ΕΝΕΡΓΕΙΑΚΗ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ΔΙΑΧΕΙΡΙΣΗ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917431" y="2834612"/>
            <a:ext cx="105990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ΜΕΛΕΤΗ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285501" y="4582694"/>
            <a:ext cx="172813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ΜΕΤΡΗΣΗ &amp; ΕΠΑΛΗΘΕΥΣΗ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01" y="5738330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2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687028"/>
            <a:ext cx="7992888" cy="50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5749" tIns="37874" rIns="75749" bIns="37874">
            <a:spAutoFit/>
          </a:bodyPr>
          <a:lstStyle>
            <a:lvl1pPr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  <a:lvl2pPr marL="379413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2pPr>
            <a:lvl3pPr marL="757238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3pPr>
            <a:lvl4pPr marL="1136650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4pPr>
            <a:lvl5pPr marL="1514475" defTabSz="757238"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19716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4288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28860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343275" defTabSz="7572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sz="2800" dirty="0" smtClean="0">
                <a:solidFill>
                  <a:schemeClr val="accent1"/>
                </a:solidFill>
                <a:latin typeface="+mj-lt"/>
                <a:cs typeface="+mj-cs"/>
              </a:rPr>
              <a:t>Χρηματορροές μηχανισμού ΠΕΥ</a:t>
            </a:r>
            <a:endParaRPr lang="de-DE" sz="28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88" y="692696"/>
            <a:ext cx="8031560" cy="533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4" y="5805264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4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80000" cy="648000"/>
          </a:xfrm>
        </p:spPr>
        <p:txBody>
          <a:bodyPr>
            <a:normAutofit fontScale="90000"/>
          </a:bodyPr>
          <a:lstStyle/>
          <a:p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Ειδικά χαρακτηριστικά των επιχειρηματικών μοντέλων ΣΕΑ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79" y="1484784"/>
            <a:ext cx="6408365" cy="434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80000" cy="648000"/>
          </a:xfrm>
        </p:spPr>
        <p:txBody>
          <a:bodyPr>
            <a:normAutofit fontScale="90000"/>
          </a:bodyPr>
          <a:lstStyle/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Ενδεικτικοί Τύποι Συμβάσεων </a:t>
            </a: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Ενεργειακής Απόδοσης (ΣΕΑ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17260"/>
              </p:ext>
            </p:extLst>
          </p:nvPr>
        </p:nvGraphicFramePr>
        <p:xfrm>
          <a:off x="683568" y="1412776"/>
          <a:ext cx="7992888" cy="4391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960"/>
                <a:gridCol w="3930928"/>
              </a:tblGrid>
              <a:tr h="604573">
                <a:tc>
                  <a:txBody>
                    <a:bodyPr/>
                    <a:lstStyle/>
                    <a:p>
                      <a:pPr algn="ctr"/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Σύμβαση Εγγυημένης Απόδοσης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l-GR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Σύμβαση Διαμοιραζόμενου Οφέλους</a:t>
                      </a:r>
                      <a:endParaRPr lang="el-GR" sz="1800" dirty="0"/>
                    </a:p>
                  </a:txBody>
                  <a:tcPr marL="91443" marR="91443" marT="45718" marB="45718"/>
                </a:tc>
              </a:tr>
              <a:tr h="576842">
                <a:tc>
                  <a:txBody>
                    <a:bodyPr/>
                    <a:lstStyle/>
                    <a:p>
                      <a:pPr algn="just"/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Τη χρηματοδότηση του έργου αναλαμβάνει η</a:t>
                      </a:r>
                      <a:r>
                        <a:rPr lang="el-G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Αναθέτουσα αρχή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Τη χρηματοδότηση του έργου αναλαμβάνει ο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Ανάδοχος 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</a:tr>
              <a:tr h="576842">
                <a:tc>
                  <a:txBody>
                    <a:bodyPr/>
                    <a:lstStyle/>
                    <a:p>
                      <a:pPr algn="just"/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 κυριότητα του εξοπλισμού ανήκει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εξ΄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αρχής στην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Αναθέτουσα αρχή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400" dirty="0" smtClean="0"/>
                        <a:t>Η κυριότητα του εξοπλισμού περιέρχεται στην</a:t>
                      </a:r>
                      <a:r>
                        <a:rPr lang="el-GR" sz="1400" baseline="0" dirty="0" smtClean="0"/>
                        <a:t> Αναθέτουσα Αρχή</a:t>
                      </a:r>
                      <a:r>
                        <a:rPr lang="el-GR" sz="1400" dirty="0" smtClean="0"/>
                        <a:t> με τη λήξη της σύμβασης.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</a:tr>
              <a:tr h="814367">
                <a:tc>
                  <a:txBody>
                    <a:bodyPr/>
                    <a:lstStyle/>
                    <a:p>
                      <a:pPr algn="just"/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 Ανάδοχος παρέχει εγγυήσεις για ελάχιστα επίπεδα εξοικονόμησης ενέργειας και οικονομικού οφέλους.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400" dirty="0" smtClean="0"/>
                        <a:t>Ο Ανάδοχος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l-GR" sz="1400" dirty="0" smtClean="0"/>
                        <a:t>δεν παρέχει εγγυήσεις για ελάχιστα επίπεδα εξοικονόμησης ενέργειας και οικονομικού οφέλους.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</a:tr>
              <a:tr h="814367">
                <a:tc>
                  <a:txBody>
                    <a:bodyPr/>
                    <a:lstStyle/>
                    <a:p>
                      <a:pPr algn="just"/>
                      <a:r>
                        <a:rPr lang="el-GR" sz="1400" dirty="0" smtClean="0"/>
                        <a:t>Η αμοιβή του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Ανάδοχος </a:t>
                      </a:r>
                      <a:r>
                        <a:rPr lang="el-GR" sz="1400" dirty="0" smtClean="0"/>
                        <a:t>είναι σταθερή, αλλά σε περίπτωση απόκλισης από τις εγγυήσεις απομειώνεται.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400" dirty="0" smtClean="0"/>
                        <a:t>Η αμοιβή του Αναδόχου είναι ποσοστό του οικονομικού οφέλους από την εφαρμογή</a:t>
                      </a:r>
                      <a:r>
                        <a:rPr lang="el-GR" sz="1400" baseline="0" dirty="0" smtClean="0"/>
                        <a:t> των παρεμβάσεων ΕΞΕ</a:t>
                      </a:r>
                      <a:r>
                        <a:rPr lang="el-GR" sz="1400" dirty="0" smtClean="0"/>
                        <a:t>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</a:tr>
              <a:tr h="814367">
                <a:tc>
                  <a:txBody>
                    <a:bodyPr/>
                    <a:lstStyle/>
                    <a:p>
                      <a:pPr algn="just"/>
                      <a:r>
                        <a:rPr lang="el-GR" sz="1400" dirty="0" smtClean="0"/>
                        <a:t>Η σύμβαση μπορεί να λυθεί πριν από την προβλεπόμενη διάρκεια σε περίπτωση επίτευξης του συνολικού στόχου.</a:t>
                      </a:r>
                      <a:endParaRPr lang="el-GR" sz="14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endParaRPr lang="el-GR" sz="1400" dirty="0"/>
                    </a:p>
                  </a:txBody>
                  <a:tcPr marL="91443" marR="91443" marT="45718" marB="45718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2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0" i="0" u="none" strike="noStrike" baseline="0" dirty="0" smtClean="0">
                <a:solidFill>
                  <a:srgbClr val="008100"/>
                </a:solidFill>
                <a:latin typeface="ArialMT"/>
              </a:rPr>
              <a:t>Στρατηγική διαχείρισης κινδύνου</a:t>
            </a:r>
            <a:endParaRPr lang="el-GR" sz="32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389686"/>
              </p:ext>
            </p:extLst>
          </p:nvPr>
        </p:nvGraphicFramePr>
        <p:xfrm>
          <a:off x="395536" y="1196752"/>
          <a:ext cx="8388424" cy="5604380"/>
        </p:xfrm>
        <a:graphic>
          <a:graphicData uri="http://schemas.openxmlformats.org/drawingml/2006/table">
            <a:tbl>
              <a:tblPr firstRow="1" firstCol="1" bandRow="1"/>
              <a:tblGrid>
                <a:gridCol w="4117954"/>
                <a:gridCol w="4270470"/>
              </a:tblGrid>
              <a:tr h="56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Δυνητικός κίνδυνος</a:t>
                      </a:r>
                      <a:r>
                        <a:rPr lang="el-GR" sz="16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από την μεριά </a:t>
                      </a:r>
                      <a:r>
                        <a:rPr lang="el-GR" sz="16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της Αναθέτουσας</a:t>
                      </a:r>
                      <a:r>
                        <a:rPr lang="el-GR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Αρχής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Επιλογές διαχείρισης </a:t>
                      </a:r>
                      <a:r>
                        <a:rPr lang="el-GR" sz="16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κινδύνου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432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Πτώχευση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του Αναδόχου</a:t>
                      </a: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ΠΕΥ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πριν την ολοκλήρωση των εργασιών και την παράδοση του εξοπλισμού που προβλέπεται βάσει συμβολαίου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Εγγυητική που να καλύπτει το κόστος που μπορεί να προκύψει για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την</a:t>
                      </a: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Αναθέτουσα Αρχή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σε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αυτή την περίπτωση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9959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Πτώχευση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του Αναδόχου ΠΕΥ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μετά την ολοκλήρωση των εργασιών και την παράδοση του εξοπλισμού, ειδικά στην περίπτωση αξιώσεων που πωλούνται από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τον Ανάδοχο ΠΕΥ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στην τράπεζα.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Εγγυητική που να καλύπτει το κόστος των υπηρεσιών που θα προσφέρει μία τρίτη εταιρεία έναντι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του Αναδόχου ΠΕΥ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προκειμένου να επιτευχθεί η εγγυημένη εξοικονόμηση.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432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 Ανάδοχος αποτυγχάνει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να επιτύχει την εγγυημένη εξοικονόμηση.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ρήτρας στη σύμβαση.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για μείωση της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καθορισμένης αποπληρωμής</a:t>
                      </a:r>
                      <a:r>
                        <a:rPr lang="el-G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10874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 Ανάδοχος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δεν μπορεί να αποδείξει την εξοικονόμηση που επιτεύχθηκε για μία συγκεκριμένη χρονική περίοδο.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στη σύμβαση δικαιώματος παύσης ή περικοπής πληρωμών έως ότου </a:t>
                      </a:r>
                      <a:r>
                        <a:rPr lang="el-G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 Ανάδοχος</a:t>
                      </a:r>
                      <a:r>
                        <a:rPr lang="el-GR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ΠΕΥ </a:t>
                      </a:r>
                      <a:r>
                        <a:rPr lang="el-G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να παράσχει επαρκείς αποδείξεις και την εξοικονόμηση που επιτεύχθηκε.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στη σύμβαση τρίτου ανεξάρτητου μέρους για την επίλυση των διαφορών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2428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Διαφωνία μεταξύ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Αναδόχου</a:t>
                      </a: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και Αναθέτουσας</a:t>
                      </a: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Αρχής 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όσον </a:t>
                      </a:r>
                      <a:r>
                        <a:rPr lang="el-G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αφορά την ορθή εφαρμογή των μέτρων και την επίτευξη της εγγυημένης εξοικονόμησης.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στη σύμβαση αξιόπιστου τρίτου μέρους για την επίλυση των διαφορών.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Πρόβλεψη στη σύμβαση να γίνεται παύση ή περικοπή των πληρωμών για όσο διαρκεί η διαφωνία, εφόσον αυτή διαρκεί πάνω από κάποια προκαθορισμένη περίοδο.</a:t>
                      </a:r>
                    </a:p>
                  </a:txBody>
                  <a:tcPr marL="55518" marR="55518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39127" y="476672"/>
            <a:ext cx="8280000" cy="64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 Τι πρέπει να προσέξει στην ΣΕΑ η Αναθέτουσα Αρχή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2290826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9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3623</TotalTime>
  <Words>1334</Words>
  <Application>Microsoft Office PowerPoint</Application>
  <PresentationFormat>Προβολή στην οθόνη (4:3)</PresentationFormat>
  <Paragraphs>147</Paragraphs>
  <Slides>13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3" baseType="lpstr">
      <vt:lpstr>Arial</vt:lpstr>
      <vt:lpstr>ArialMT</vt:lpstr>
      <vt:lpstr>Calibri</vt:lpstr>
      <vt:lpstr>Calibri Light</vt:lpstr>
      <vt:lpstr>Century Gothic</vt:lpstr>
      <vt:lpstr>Lucida Sans Unicode</vt:lpstr>
      <vt:lpstr>Times New Roman</vt:lpstr>
      <vt:lpstr>Wingdings</vt:lpstr>
      <vt:lpstr>Wingdings 2</vt:lpstr>
      <vt:lpstr>Austin</vt:lpstr>
      <vt:lpstr>Webinar  Χρηματοδότηση έργων μέσω συμβάσεων ενεργειακής απόδοσης, στάδια υλοποίησης πλεονεκτήματα-μειονεκτήματα </vt:lpstr>
      <vt:lpstr>Η Νομοθεσία για την Ενεργειακή Απόδοση</vt:lpstr>
      <vt:lpstr>Νομοθεσία ΣΕΑ- ΠΕΥ</vt:lpstr>
      <vt:lpstr>Πότε επιλέγεται ο ΠΕΥ;</vt:lpstr>
      <vt:lpstr>Φάσμα Υπηρεσιών ΠΕΥ</vt:lpstr>
      <vt:lpstr>Χρηματορροές μηχανισμού ΠΕΥ</vt:lpstr>
      <vt:lpstr>Ειδικά χαρακτηριστικά των επιχειρηματικών μοντέλων ΣΕΑ</vt:lpstr>
      <vt:lpstr>Ενδεικτικοί Τύποι Συμβάσεων Ενεργειακής Απόδοσης (ΣΕΑ)</vt:lpstr>
      <vt:lpstr>Στρατηγική διαχείρισης κινδύνου</vt:lpstr>
      <vt:lpstr>Στρατηγική διαχείρισης κινδύνου</vt:lpstr>
      <vt:lpstr>Υλοποίηση έργων ΣΕΑ από το ΚΑΠΕ</vt:lpstr>
      <vt:lpstr>Συνοψίζοντας, μέσω μιας ΣΕΑ επιτυγχάνουμε: 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Κύριοι όροι σύμβασης ενεργειακής απόδοσης</dc:title>
  <dc:creator>Μηνάς Ιατρίδης</dc:creator>
  <cp:lastModifiedBy>EVANGELIA GKLEZAKOU</cp:lastModifiedBy>
  <cp:revision>78</cp:revision>
  <cp:lastPrinted>2017-01-31T14:40:12Z</cp:lastPrinted>
  <dcterms:created xsi:type="dcterms:W3CDTF">2016-11-06T09:12:29Z</dcterms:created>
  <dcterms:modified xsi:type="dcterms:W3CDTF">2017-02-09T09:04:22Z</dcterms:modified>
</cp:coreProperties>
</file>