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40"/>
  </p:notesMasterIdLst>
  <p:sldIdLst>
    <p:sldId id="533" r:id="rId2"/>
    <p:sldId id="568" r:id="rId3"/>
    <p:sldId id="569" r:id="rId4"/>
    <p:sldId id="570" r:id="rId5"/>
    <p:sldId id="571" r:id="rId6"/>
    <p:sldId id="572" r:id="rId7"/>
    <p:sldId id="573" r:id="rId8"/>
    <p:sldId id="541" r:id="rId9"/>
    <p:sldId id="566" r:id="rId10"/>
    <p:sldId id="539" r:id="rId11"/>
    <p:sldId id="540" r:id="rId12"/>
    <p:sldId id="538" r:id="rId13"/>
    <p:sldId id="542" r:id="rId14"/>
    <p:sldId id="544" r:id="rId15"/>
    <p:sldId id="543" r:id="rId16"/>
    <p:sldId id="545" r:id="rId17"/>
    <p:sldId id="537" r:id="rId18"/>
    <p:sldId id="546" r:id="rId19"/>
    <p:sldId id="547" r:id="rId20"/>
    <p:sldId id="548" r:id="rId21"/>
    <p:sldId id="567" r:id="rId22"/>
    <p:sldId id="550" r:id="rId23"/>
    <p:sldId id="551" r:id="rId24"/>
    <p:sldId id="552" r:id="rId25"/>
    <p:sldId id="553" r:id="rId26"/>
    <p:sldId id="554" r:id="rId27"/>
    <p:sldId id="555" r:id="rId28"/>
    <p:sldId id="556" r:id="rId29"/>
    <p:sldId id="560" r:id="rId30"/>
    <p:sldId id="557" r:id="rId31"/>
    <p:sldId id="558" r:id="rId32"/>
    <p:sldId id="559" r:id="rId33"/>
    <p:sldId id="561" r:id="rId34"/>
    <p:sldId id="562" r:id="rId35"/>
    <p:sldId id="563" r:id="rId36"/>
    <p:sldId id="564" r:id="rId37"/>
    <p:sldId id="565" r:id="rId38"/>
    <p:sldId id="534" r:id="rId39"/>
  </p:sldIdLst>
  <p:sldSz cx="9144000" cy="6858000" type="screen4x3"/>
  <p:notesSz cx="6858000" cy="9144000"/>
  <p:custDataLst>
    <p:tags r:id="rId4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9">
          <p15:clr>
            <a:srgbClr val="A4A3A4"/>
          </p15:clr>
        </p15:guide>
        <p15:guide id="3" orient="horz" pos="3702">
          <p15:clr>
            <a:srgbClr val="A4A3A4"/>
          </p15:clr>
        </p15:guide>
        <p15:guide id="4" orient="horz" pos="482">
          <p15:clr>
            <a:srgbClr val="A4A3A4"/>
          </p15:clr>
        </p15:guide>
        <p15:guide id="5" orient="horz" pos="4110">
          <p15:clr>
            <a:srgbClr val="A4A3A4"/>
          </p15:clr>
        </p15:guide>
        <p15:guide id="6" pos="2880">
          <p15:clr>
            <a:srgbClr val="A4A3A4"/>
          </p15:clr>
        </p15:guide>
        <p15:guide id="7" pos="113">
          <p15:clr>
            <a:srgbClr val="A4A3A4"/>
          </p15:clr>
        </p15:guide>
        <p15:guide id="8"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E63"/>
    <a:srgbClr val="579B78"/>
    <a:srgbClr val="B8D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660"/>
  </p:normalViewPr>
  <p:slideViewPr>
    <p:cSldViewPr showGuides="1">
      <p:cViewPr varScale="1">
        <p:scale>
          <a:sx n="104" d="100"/>
          <a:sy n="104" d="100"/>
        </p:scale>
        <p:origin x="1842" y="114"/>
      </p:cViewPr>
      <p:guideLst>
        <p:guide orient="horz" pos="2160"/>
        <p:guide orient="horz" pos="119"/>
        <p:guide orient="horz" pos="3702"/>
        <p:guide orient="horz" pos="482"/>
        <p:guide orient="horz" pos="4110"/>
        <p:guide pos="2880"/>
        <p:guide pos="113"/>
        <p:guide pos="56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B9226-46B4-4B51-85BE-2BA22AD1B566}" type="datetimeFigureOut">
              <a:rPr lang="es-ES" smtClean="0"/>
              <a:t>16/02/2017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E68D4-208D-4DF9-B049-C70018DA3A78}" type="slidenum">
              <a:rPr lang="es-ES" smtClean="0"/>
              <a:t>‹#›</a:t>
            </a:fld>
            <a:endParaRPr lang="es-ES" dirty="0"/>
          </a:p>
        </p:txBody>
      </p:sp>
    </p:spTree>
    <p:extLst>
      <p:ext uri="{BB962C8B-B14F-4D97-AF65-F5344CB8AC3E}">
        <p14:creationId xmlns:p14="http://schemas.microsoft.com/office/powerpoint/2010/main" val="465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a:t>
            </a:fld>
            <a:endParaRPr lang="es-ES" dirty="0"/>
          </a:p>
        </p:txBody>
      </p:sp>
    </p:spTree>
    <p:extLst>
      <p:ext uri="{BB962C8B-B14F-4D97-AF65-F5344CB8AC3E}">
        <p14:creationId xmlns:p14="http://schemas.microsoft.com/office/powerpoint/2010/main" val="3566151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11</a:t>
            </a:fld>
            <a:endParaRPr lang="es-ES" dirty="0"/>
          </a:p>
        </p:txBody>
      </p:sp>
    </p:spTree>
    <p:extLst>
      <p:ext uri="{BB962C8B-B14F-4D97-AF65-F5344CB8AC3E}">
        <p14:creationId xmlns:p14="http://schemas.microsoft.com/office/powerpoint/2010/main" val="144993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12</a:t>
            </a:fld>
            <a:endParaRPr lang="es-ES" dirty="0"/>
          </a:p>
        </p:txBody>
      </p:sp>
    </p:spTree>
    <p:extLst>
      <p:ext uri="{BB962C8B-B14F-4D97-AF65-F5344CB8AC3E}">
        <p14:creationId xmlns:p14="http://schemas.microsoft.com/office/powerpoint/2010/main" val="285360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13</a:t>
            </a:fld>
            <a:endParaRPr lang="es-ES" dirty="0"/>
          </a:p>
        </p:txBody>
      </p:sp>
    </p:spTree>
    <p:extLst>
      <p:ext uri="{BB962C8B-B14F-4D97-AF65-F5344CB8AC3E}">
        <p14:creationId xmlns:p14="http://schemas.microsoft.com/office/powerpoint/2010/main" val="1850607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14</a:t>
            </a:fld>
            <a:endParaRPr lang="es-ES" dirty="0"/>
          </a:p>
        </p:txBody>
      </p:sp>
    </p:spTree>
    <p:extLst>
      <p:ext uri="{BB962C8B-B14F-4D97-AF65-F5344CB8AC3E}">
        <p14:creationId xmlns:p14="http://schemas.microsoft.com/office/powerpoint/2010/main" val="252726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15</a:t>
            </a:fld>
            <a:endParaRPr lang="es-ES" dirty="0"/>
          </a:p>
        </p:txBody>
      </p:sp>
    </p:spTree>
    <p:extLst>
      <p:ext uri="{BB962C8B-B14F-4D97-AF65-F5344CB8AC3E}">
        <p14:creationId xmlns:p14="http://schemas.microsoft.com/office/powerpoint/2010/main" val="292451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16</a:t>
            </a:fld>
            <a:endParaRPr lang="es-ES" dirty="0"/>
          </a:p>
        </p:txBody>
      </p:sp>
    </p:spTree>
    <p:extLst>
      <p:ext uri="{BB962C8B-B14F-4D97-AF65-F5344CB8AC3E}">
        <p14:creationId xmlns:p14="http://schemas.microsoft.com/office/powerpoint/2010/main" val="1992867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17</a:t>
            </a:fld>
            <a:endParaRPr lang="es-ES" dirty="0"/>
          </a:p>
        </p:txBody>
      </p:sp>
    </p:spTree>
    <p:extLst>
      <p:ext uri="{BB962C8B-B14F-4D97-AF65-F5344CB8AC3E}">
        <p14:creationId xmlns:p14="http://schemas.microsoft.com/office/powerpoint/2010/main" val="3487571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18</a:t>
            </a:fld>
            <a:endParaRPr lang="es-ES" dirty="0"/>
          </a:p>
        </p:txBody>
      </p:sp>
    </p:spTree>
    <p:extLst>
      <p:ext uri="{BB962C8B-B14F-4D97-AF65-F5344CB8AC3E}">
        <p14:creationId xmlns:p14="http://schemas.microsoft.com/office/powerpoint/2010/main" val="3084138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19</a:t>
            </a:fld>
            <a:endParaRPr lang="es-ES" dirty="0"/>
          </a:p>
        </p:txBody>
      </p:sp>
    </p:spTree>
    <p:extLst>
      <p:ext uri="{BB962C8B-B14F-4D97-AF65-F5344CB8AC3E}">
        <p14:creationId xmlns:p14="http://schemas.microsoft.com/office/powerpoint/2010/main" val="2202385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20</a:t>
            </a:fld>
            <a:endParaRPr lang="es-ES" dirty="0"/>
          </a:p>
        </p:txBody>
      </p:sp>
    </p:spTree>
    <p:extLst>
      <p:ext uri="{BB962C8B-B14F-4D97-AF65-F5344CB8AC3E}">
        <p14:creationId xmlns:p14="http://schemas.microsoft.com/office/powerpoint/2010/main" val="167164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a:t>
            </a:fld>
            <a:endParaRPr lang="es-ES" dirty="0"/>
          </a:p>
        </p:txBody>
      </p:sp>
    </p:spTree>
    <p:extLst>
      <p:ext uri="{BB962C8B-B14F-4D97-AF65-F5344CB8AC3E}">
        <p14:creationId xmlns:p14="http://schemas.microsoft.com/office/powerpoint/2010/main" val="840738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21</a:t>
            </a:fld>
            <a:endParaRPr lang="es-ES" dirty="0"/>
          </a:p>
        </p:txBody>
      </p:sp>
    </p:spTree>
    <p:extLst>
      <p:ext uri="{BB962C8B-B14F-4D97-AF65-F5344CB8AC3E}">
        <p14:creationId xmlns:p14="http://schemas.microsoft.com/office/powerpoint/2010/main" val="4292264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22</a:t>
            </a:fld>
            <a:endParaRPr lang="es-ES" dirty="0"/>
          </a:p>
        </p:txBody>
      </p:sp>
    </p:spTree>
    <p:extLst>
      <p:ext uri="{BB962C8B-B14F-4D97-AF65-F5344CB8AC3E}">
        <p14:creationId xmlns:p14="http://schemas.microsoft.com/office/powerpoint/2010/main" val="2168448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23</a:t>
            </a:fld>
            <a:endParaRPr lang="es-ES" dirty="0"/>
          </a:p>
        </p:txBody>
      </p:sp>
    </p:spTree>
    <p:extLst>
      <p:ext uri="{BB962C8B-B14F-4D97-AF65-F5344CB8AC3E}">
        <p14:creationId xmlns:p14="http://schemas.microsoft.com/office/powerpoint/2010/main" val="2654402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24</a:t>
            </a:fld>
            <a:endParaRPr lang="es-ES" dirty="0"/>
          </a:p>
        </p:txBody>
      </p:sp>
    </p:spTree>
    <p:extLst>
      <p:ext uri="{BB962C8B-B14F-4D97-AF65-F5344CB8AC3E}">
        <p14:creationId xmlns:p14="http://schemas.microsoft.com/office/powerpoint/2010/main" val="2340306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25</a:t>
            </a:fld>
            <a:endParaRPr lang="es-ES" dirty="0"/>
          </a:p>
        </p:txBody>
      </p:sp>
    </p:spTree>
    <p:extLst>
      <p:ext uri="{BB962C8B-B14F-4D97-AF65-F5344CB8AC3E}">
        <p14:creationId xmlns:p14="http://schemas.microsoft.com/office/powerpoint/2010/main" val="1915437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26</a:t>
            </a:fld>
            <a:endParaRPr lang="es-ES" dirty="0"/>
          </a:p>
        </p:txBody>
      </p:sp>
    </p:spTree>
    <p:extLst>
      <p:ext uri="{BB962C8B-B14F-4D97-AF65-F5344CB8AC3E}">
        <p14:creationId xmlns:p14="http://schemas.microsoft.com/office/powerpoint/2010/main" val="1182467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27</a:t>
            </a:fld>
            <a:endParaRPr lang="es-ES" dirty="0"/>
          </a:p>
        </p:txBody>
      </p:sp>
    </p:spTree>
    <p:extLst>
      <p:ext uri="{BB962C8B-B14F-4D97-AF65-F5344CB8AC3E}">
        <p14:creationId xmlns:p14="http://schemas.microsoft.com/office/powerpoint/2010/main" val="3155339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28</a:t>
            </a:fld>
            <a:endParaRPr lang="es-ES" dirty="0"/>
          </a:p>
        </p:txBody>
      </p:sp>
    </p:spTree>
    <p:extLst>
      <p:ext uri="{BB962C8B-B14F-4D97-AF65-F5344CB8AC3E}">
        <p14:creationId xmlns:p14="http://schemas.microsoft.com/office/powerpoint/2010/main" val="1676234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29</a:t>
            </a:fld>
            <a:endParaRPr lang="es-ES" dirty="0"/>
          </a:p>
        </p:txBody>
      </p:sp>
    </p:spTree>
    <p:extLst>
      <p:ext uri="{BB962C8B-B14F-4D97-AF65-F5344CB8AC3E}">
        <p14:creationId xmlns:p14="http://schemas.microsoft.com/office/powerpoint/2010/main" val="1066208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30</a:t>
            </a:fld>
            <a:endParaRPr lang="es-ES" dirty="0"/>
          </a:p>
        </p:txBody>
      </p:sp>
    </p:spTree>
    <p:extLst>
      <p:ext uri="{BB962C8B-B14F-4D97-AF65-F5344CB8AC3E}">
        <p14:creationId xmlns:p14="http://schemas.microsoft.com/office/powerpoint/2010/main" val="219407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a:t>
            </a:fld>
            <a:endParaRPr lang="es-ES" dirty="0"/>
          </a:p>
        </p:txBody>
      </p:sp>
    </p:spTree>
    <p:extLst>
      <p:ext uri="{BB962C8B-B14F-4D97-AF65-F5344CB8AC3E}">
        <p14:creationId xmlns:p14="http://schemas.microsoft.com/office/powerpoint/2010/main" val="3677733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31</a:t>
            </a:fld>
            <a:endParaRPr lang="es-ES" dirty="0"/>
          </a:p>
        </p:txBody>
      </p:sp>
    </p:spTree>
    <p:extLst>
      <p:ext uri="{BB962C8B-B14F-4D97-AF65-F5344CB8AC3E}">
        <p14:creationId xmlns:p14="http://schemas.microsoft.com/office/powerpoint/2010/main" val="952958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32</a:t>
            </a:fld>
            <a:endParaRPr lang="es-ES" dirty="0"/>
          </a:p>
        </p:txBody>
      </p:sp>
    </p:spTree>
    <p:extLst>
      <p:ext uri="{BB962C8B-B14F-4D97-AF65-F5344CB8AC3E}">
        <p14:creationId xmlns:p14="http://schemas.microsoft.com/office/powerpoint/2010/main" val="2234214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33</a:t>
            </a:fld>
            <a:endParaRPr lang="es-ES" dirty="0"/>
          </a:p>
        </p:txBody>
      </p:sp>
    </p:spTree>
    <p:extLst>
      <p:ext uri="{BB962C8B-B14F-4D97-AF65-F5344CB8AC3E}">
        <p14:creationId xmlns:p14="http://schemas.microsoft.com/office/powerpoint/2010/main" val="1420205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34</a:t>
            </a:fld>
            <a:endParaRPr lang="es-ES" dirty="0"/>
          </a:p>
        </p:txBody>
      </p:sp>
    </p:spTree>
    <p:extLst>
      <p:ext uri="{BB962C8B-B14F-4D97-AF65-F5344CB8AC3E}">
        <p14:creationId xmlns:p14="http://schemas.microsoft.com/office/powerpoint/2010/main" val="504239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35</a:t>
            </a:fld>
            <a:endParaRPr lang="es-ES" dirty="0"/>
          </a:p>
        </p:txBody>
      </p:sp>
    </p:spTree>
    <p:extLst>
      <p:ext uri="{BB962C8B-B14F-4D97-AF65-F5344CB8AC3E}">
        <p14:creationId xmlns:p14="http://schemas.microsoft.com/office/powerpoint/2010/main" val="206431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36</a:t>
            </a:fld>
            <a:endParaRPr lang="es-ES" dirty="0"/>
          </a:p>
        </p:txBody>
      </p:sp>
    </p:spTree>
    <p:extLst>
      <p:ext uri="{BB962C8B-B14F-4D97-AF65-F5344CB8AC3E}">
        <p14:creationId xmlns:p14="http://schemas.microsoft.com/office/powerpoint/2010/main" val="1791828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37</a:t>
            </a:fld>
            <a:endParaRPr lang="es-ES" dirty="0"/>
          </a:p>
        </p:txBody>
      </p:sp>
    </p:spTree>
    <p:extLst>
      <p:ext uri="{BB962C8B-B14F-4D97-AF65-F5344CB8AC3E}">
        <p14:creationId xmlns:p14="http://schemas.microsoft.com/office/powerpoint/2010/main" val="18918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a:t>
            </a:fld>
            <a:endParaRPr lang="es-ES" dirty="0"/>
          </a:p>
        </p:txBody>
      </p:sp>
    </p:spTree>
    <p:extLst>
      <p:ext uri="{BB962C8B-B14F-4D97-AF65-F5344CB8AC3E}">
        <p14:creationId xmlns:p14="http://schemas.microsoft.com/office/powerpoint/2010/main" val="244779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a:t>
            </a:fld>
            <a:endParaRPr lang="es-ES" dirty="0"/>
          </a:p>
        </p:txBody>
      </p:sp>
    </p:spTree>
    <p:extLst>
      <p:ext uri="{BB962C8B-B14F-4D97-AF65-F5344CB8AC3E}">
        <p14:creationId xmlns:p14="http://schemas.microsoft.com/office/powerpoint/2010/main" val="105869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a:t>
            </a:fld>
            <a:endParaRPr lang="es-ES" dirty="0"/>
          </a:p>
        </p:txBody>
      </p:sp>
    </p:spTree>
    <p:extLst>
      <p:ext uri="{BB962C8B-B14F-4D97-AF65-F5344CB8AC3E}">
        <p14:creationId xmlns:p14="http://schemas.microsoft.com/office/powerpoint/2010/main" val="26802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a:t>
            </a:fld>
            <a:endParaRPr lang="es-ES" dirty="0"/>
          </a:p>
        </p:txBody>
      </p:sp>
    </p:spTree>
    <p:extLst>
      <p:ext uri="{BB962C8B-B14F-4D97-AF65-F5344CB8AC3E}">
        <p14:creationId xmlns:p14="http://schemas.microsoft.com/office/powerpoint/2010/main" val="330638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9</a:t>
            </a:fld>
            <a:endParaRPr lang="es-ES" dirty="0"/>
          </a:p>
        </p:txBody>
      </p:sp>
    </p:spTree>
    <p:extLst>
      <p:ext uri="{BB962C8B-B14F-4D97-AF65-F5344CB8AC3E}">
        <p14:creationId xmlns:p14="http://schemas.microsoft.com/office/powerpoint/2010/main" val="315039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10</a:t>
            </a:fld>
            <a:endParaRPr lang="es-ES" dirty="0"/>
          </a:p>
        </p:txBody>
      </p:sp>
    </p:spTree>
    <p:extLst>
      <p:ext uri="{BB962C8B-B14F-4D97-AF65-F5344CB8AC3E}">
        <p14:creationId xmlns:p14="http://schemas.microsoft.com/office/powerpoint/2010/main" val="303198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51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0597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403156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4930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74304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2303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7B062FF-4A20-4254-BA0F-51F446E68550}" type="datetimeFigureOut">
              <a:rPr lang="de-DE" smtClean="0"/>
              <a:t>16.02.2017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159877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7B062FF-4A20-4254-BA0F-51F446E68550}" type="datetimeFigureOut">
              <a:rPr lang="de-DE" smtClean="0"/>
              <a:t>16.02.2017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86307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B062FF-4A20-4254-BA0F-51F446E68550}" type="datetimeFigureOut">
              <a:rPr lang="de-DE" smtClean="0"/>
              <a:t>16.02.2017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277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958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60492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062FF-4A20-4254-BA0F-51F446E68550}" type="datetimeFigureOut">
              <a:rPr lang="de-DE" smtClean="0"/>
              <a:t>16.02.2017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3062-5455-4735-988F-5322D6881A3F}" type="slidenum">
              <a:rPr lang="de-DE" smtClean="0"/>
              <a:t>‹#›</a:t>
            </a:fld>
            <a:endParaRPr lang="de-DE"/>
          </a:p>
        </p:txBody>
      </p:sp>
    </p:spTree>
    <p:extLst>
      <p:ext uri="{BB962C8B-B14F-4D97-AF65-F5344CB8AC3E}">
        <p14:creationId xmlns:p14="http://schemas.microsoft.com/office/powerpoint/2010/main" val="11664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renovaveisnahora.p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4.jp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1.png"/><Relationship Id="rId4" Type="http://schemas.openxmlformats.org/officeDocument/2006/relationships/hyperlink" Target="http://www.renovaveisnahora.pt/web/srm/legislaca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jpeg"/><Relationship Id="rId7"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hyperlink" Target="http://www.renovaveisnahora.pt/web/srm/solucoes-de-ligacao" TargetMode="External"/><Relationship Id="rId4" Type="http://schemas.openxmlformats.org/officeDocument/2006/relationships/hyperlink" Target="http://www.certiel.pt/web/certiel/instalacoes-de-utilizaca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Capacity Building in Municipalities</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2017 -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n-GB" sz="3200" b="1" dirty="0">
                <a:solidFill>
                  <a:schemeClr val="accent1">
                    <a:lumMod val="75000"/>
                  </a:schemeClr>
                </a:solidFill>
              </a:rPr>
              <a:t>Legal Framework</a:t>
            </a: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115348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556792"/>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Regulation Overview -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3" name="CaixaDeTexto 2"/>
          <p:cNvSpPr txBox="1"/>
          <p:nvPr/>
        </p:nvSpPr>
        <p:spPr>
          <a:xfrm>
            <a:off x="0" y="1916832"/>
            <a:ext cx="8950733" cy="4893647"/>
          </a:xfrm>
          <a:prstGeom prst="rect">
            <a:avLst/>
          </a:prstGeom>
          <a:noFill/>
        </p:spPr>
        <p:txBody>
          <a:bodyPr wrap="square" rtlCol="0">
            <a:spAutoFit/>
          </a:bodyPr>
          <a:lstStyle/>
          <a:p>
            <a:pPr algn="just"/>
            <a:r>
              <a:rPr lang="en-US" sz="1600" dirty="0"/>
              <a:t>About 80% of these EPCs took place after January 2009, for existing buildings, upon sale or rent.</a:t>
            </a:r>
            <a:endParaRPr lang="pt-PT" sz="1600" dirty="0"/>
          </a:p>
          <a:p>
            <a:pPr algn="just"/>
            <a:endParaRPr lang="en-US" sz="600" dirty="0"/>
          </a:p>
          <a:p>
            <a:pPr algn="just"/>
            <a:r>
              <a:rPr lang="en-US" sz="1600" dirty="0"/>
              <a:t>With the publication of the European Directive 2010/31/EU from May 19th 2010 on the energy performance of buildings, the regime established by Directive 2002/91/EC was reformulated. The transposition into national law of this Directive created an opportunity to improve and systematize the scope of energy certification system and respective regulations as well as to align the national requirements with impositions of the Directive. </a:t>
            </a:r>
          </a:p>
          <a:p>
            <a:pPr algn="just"/>
            <a:endParaRPr lang="en-US" sz="600" dirty="0"/>
          </a:p>
          <a:p>
            <a:pPr algn="just"/>
            <a:r>
              <a:rPr lang="en-US" sz="1600" dirty="0"/>
              <a:t>The </a:t>
            </a:r>
            <a:r>
              <a:rPr lang="en-US" sz="1600" b="1" dirty="0"/>
              <a:t>Decree-Law 118/2013 </a:t>
            </a:r>
            <a:r>
              <a:rPr lang="en-US" sz="1600" dirty="0"/>
              <a:t>from August 20</a:t>
            </a:r>
            <a:r>
              <a:rPr lang="en-US" sz="1600" baseline="30000" dirty="0"/>
              <a:t>th</a:t>
            </a:r>
            <a:r>
              <a:rPr lang="en-US" sz="1600" dirty="0"/>
              <a:t> 2013:</a:t>
            </a:r>
          </a:p>
          <a:p>
            <a:pPr marL="285750" indent="-285750" algn="just">
              <a:buFont typeface="Arial" panose="020B0604020202020204" pitchFamily="34" charset="0"/>
              <a:buChar char="•"/>
            </a:pPr>
            <a:r>
              <a:rPr lang="en-US" sz="1600" dirty="0"/>
              <a:t>Ensured not only the transposition of the Directive, but also the revision of the national legislation to include, in a single law which includes the System for Energy Certification of Buildings (SCE), the Regulation on the Energy Performance of Residential Buildings (REH), and the Regulation on the Energy Performance of Services Buildings (RECS).</a:t>
            </a:r>
          </a:p>
          <a:p>
            <a:pPr algn="just"/>
            <a:endParaRPr lang="pt-PT" sz="600" dirty="0"/>
          </a:p>
          <a:p>
            <a:pPr marL="285750" indent="-285750" algn="just">
              <a:buFont typeface="Arial" panose="020B0604020202020204" pitchFamily="34" charset="0"/>
              <a:buChar char="•"/>
            </a:pPr>
            <a:r>
              <a:rPr lang="en-US" sz="1600" dirty="0"/>
              <a:t>In general, the requirements for new buildings were tightened, promoting efficient envelops and introducing technical systems requirements. </a:t>
            </a:r>
          </a:p>
          <a:p>
            <a:pPr algn="just"/>
            <a:endParaRPr lang="en-US" sz="600" dirty="0"/>
          </a:p>
          <a:p>
            <a:pPr marL="285750" indent="-285750" algn="just">
              <a:buFont typeface="Arial" panose="020B0604020202020204" pitchFamily="34" charset="0"/>
              <a:buChar char="•"/>
            </a:pPr>
            <a:r>
              <a:rPr lang="en-US" sz="1600" dirty="0"/>
              <a:t>The contribution of renewable energy systems (RES) was also detailed and stimulated. It also defines nZEB and its requirements and transposes to the national legislation the aim to have nZEB in all new buildings after December 31</a:t>
            </a:r>
            <a:r>
              <a:rPr lang="en-US" sz="1600" baseline="30000" dirty="0"/>
              <a:t>st</a:t>
            </a:r>
            <a:r>
              <a:rPr lang="en-US" sz="1600" dirty="0"/>
              <a:t> 2020 or after December 31</a:t>
            </a:r>
            <a:r>
              <a:rPr lang="en-US" sz="1600" baseline="30000" dirty="0"/>
              <a:t>st</a:t>
            </a:r>
            <a:r>
              <a:rPr lang="en-US" sz="1600" dirty="0"/>
              <a:t> 2018 in the case of public buildings. </a:t>
            </a:r>
          </a:p>
          <a:p>
            <a:pPr algn="just"/>
            <a:endParaRPr lang="en-GB" sz="1600" dirty="0"/>
          </a:p>
          <a:p>
            <a:pPr algn="just"/>
            <a:endParaRPr lang="en-US"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73561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00808"/>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Regulation Overview -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3" name="CaixaDeTexto 2"/>
          <p:cNvSpPr txBox="1"/>
          <p:nvPr/>
        </p:nvSpPr>
        <p:spPr>
          <a:xfrm>
            <a:off x="0" y="2524014"/>
            <a:ext cx="6084168" cy="2308324"/>
          </a:xfrm>
          <a:prstGeom prst="rect">
            <a:avLst/>
          </a:prstGeom>
          <a:noFill/>
        </p:spPr>
        <p:txBody>
          <a:bodyPr wrap="square" rtlCol="0">
            <a:spAutoFit/>
          </a:bodyPr>
          <a:lstStyle/>
          <a:p>
            <a:pPr algn="just"/>
            <a:r>
              <a:rPr lang="en-US" sz="1600" dirty="0"/>
              <a:t>Such Directive clarifies some of the principles of the original text and introduces new provisions aimed at strengthening the framework for promoting energy efficiency in buildings, in the light of the goals and challenges agreed by the Member States for 2020.</a:t>
            </a:r>
            <a:endParaRPr lang="pt-PT" sz="1600" dirty="0"/>
          </a:p>
          <a:p>
            <a:pPr algn="just"/>
            <a:endParaRPr lang="en-US" sz="1600" dirty="0"/>
          </a:p>
          <a:p>
            <a:pPr algn="just"/>
            <a:endParaRPr lang="en-US" sz="1600" dirty="0"/>
          </a:p>
          <a:p>
            <a:pPr algn="just"/>
            <a:r>
              <a:rPr lang="en-US" sz="1600" dirty="0"/>
              <a:t>By December 2013, more than 600,000 Energy Performance Certificates were issued on a web based central registration system that qualified experts must access and use to issue certificates.</a:t>
            </a:r>
          </a:p>
        </p:txBody>
      </p:sp>
      <p:pic>
        <p:nvPicPr>
          <p:cNvPr id="1026" name="Picture 2" descr="http://www.lxcertificadoenergetico.com/wp-content/uploads/2011/11/certificado_eergetic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899310"/>
            <a:ext cx="2866565" cy="4056010"/>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23689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Regulation Overview -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pic>
        <p:nvPicPr>
          <p:cNvPr id="11" name="Picture 4"/>
          <p:cNvPicPr/>
          <p:nvPr/>
        </p:nvPicPr>
        <p:blipFill rotWithShape="1">
          <a:blip r:embed="rId4">
            <a:extLst>
              <a:ext uri="{28A0092B-C50C-407E-A947-70E740481C1C}">
                <a14:useLocalDpi xmlns:a14="http://schemas.microsoft.com/office/drawing/2010/main" val="0"/>
              </a:ext>
            </a:extLst>
          </a:blip>
          <a:srcRect t="-1" r="-78" b="16246"/>
          <a:stretch/>
        </p:blipFill>
        <p:spPr bwMode="auto">
          <a:xfrm>
            <a:off x="1936768" y="2492896"/>
            <a:ext cx="4795472" cy="3672408"/>
          </a:xfrm>
          <a:prstGeom prst="rect">
            <a:avLst/>
          </a:prstGeom>
          <a:noFill/>
          <a:ln>
            <a:noFill/>
          </a:ln>
          <a:extLst>
            <a:ext uri="{53640926-AAD7-44D8-BBD7-CCE9431645EC}">
              <a14:shadowObscured xmlns:a14="http://schemas.microsoft.com/office/drawing/2010/main"/>
            </a:ext>
          </a:extLst>
        </p:spPr>
      </p:pic>
      <p:sp>
        <p:nvSpPr>
          <p:cNvPr id="4" name="CaixaDeTexto 3"/>
          <p:cNvSpPr txBox="1"/>
          <p:nvPr/>
        </p:nvSpPr>
        <p:spPr>
          <a:xfrm>
            <a:off x="11435" y="2148045"/>
            <a:ext cx="8939298" cy="584775"/>
          </a:xfrm>
          <a:prstGeom prst="rect">
            <a:avLst/>
          </a:prstGeom>
          <a:noFill/>
        </p:spPr>
        <p:txBody>
          <a:bodyPr wrap="square" rtlCol="0">
            <a:spAutoFit/>
          </a:bodyPr>
          <a:lstStyle/>
          <a:p>
            <a:r>
              <a:rPr lang="en-US" sz="1600" dirty="0"/>
              <a:t>SCE timeline and an overview on its implementation in Portugal</a:t>
            </a:r>
            <a:endParaRPr lang="pt-PT" sz="1600" dirty="0"/>
          </a:p>
          <a:p>
            <a:endParaRPr lang="en-GB" sz="1600" dirty="0"/>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76535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Regulation Overview -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3" name="CaixaDeTexto 2"/>
          <p:cNvSpPr txBox="1"/>
          <p:nvPr/>
        </p:nvSpPr>
        <p:spPr>
          <a:xfrm>
            <a:off x="1" y="2148045"/>
            <a:ext cx="5004047" cy="4278094"/>
          </a:xfrm>
          <a:prstGeom prst="rect">
            <a:avLst/>
          </a:prstGeom>
          <a:noFill/>
        </p:spPr>
        <p:txBody>
          <a:bodyPr wrap="square" rtlCol="0">
            <a:spAutoFit/>
          </a:bodyPr>
          <a:lstStyle/>
          <a:p>
            <a:r>
              <a:rPr lang="en-US" sz="1600" b="1" dirty="0"/>
              <a:t>Protection Rules of Historic Buildings</a:t>
            </a:r>
          </a:p>
          <a:p>
            <a:endParaRPr lang="en-US" sz="1600" b="1" dirty="0"/>
          </a:p>
          <a:p>
            <a:pPr algn="just"/>
            <a:r>
              <a:rPr lang="en-US" sz="1600" dirty="0"/>
              <a:t>According to its relative value, the immovable cultural heritage may be listed as bearing national interest, public interest or municipal interest. </a:t>
            </a:r>
          </a:p>
          <a:p>
            <a:pPr algn="just"/>
            <a:endParaRPr lang="en-US" sz="1600" dirty="0"/>
          </a:p>
          <a:p>
            <a:pPr algn="just"/>
            <a:r>
              <a:rPr lang="en-US" sz="1600" dirty="0"/>
              <a:t>Any national interest property, be it a monument, a group of buildings or a site, is deemed to be a “national monument”. </a:t>
            </a:r>
          </a:p>
          <a:p>
            <a:pPr algn="just"/>
            <a:endParaRPr lang="en-US" sz="1600" dirty="0"/>
          </a:p>
          <a:p>
            <a:pPr algn="just"/>
            <a:r>
              <a:rPr lang="en-US" sz="1600" dirty="0"/>
              <a:t>An asset shall be considered of public interest when its protection and enhancement, though representing a cultural value of national importance, prove to be disproportionate under the protection system inherent to national interest classification. </a:t>
            </a:r>
          </a:p>
          <a:p>
            <a:pPr algn="just"/>
            <a:endParaRPr lang="en-US" sz="1600" dirty="0"/>
          </a:p>
          <a:p>
            <a:endParaRPr lang="pt-PT" sz="1600" dirty="0"/>
          </a:p>
        </p:txBody>
      </p:sp>
      <p:pic>
        <p:nvPicPr>
          <p:cNvPr id="4" name="Picture 2" descr="https://upload.wikimedia.org/wikipedia/commons/6/65/Torre_Bel%C3%A9m_April_2009-4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276872"/>
            <a:ext cx="3814511" cy="36397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233129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Regulation Overview -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3" name="CaixaDeTexto 2"/>
          <p:cNvSpPr txBox="1"/>
          <p:nvPr/>
        </p:nvSpPr>
        <p:spPr>
          <a:xfrm>
            <a:off x="1" y="2148045"/>
            <a:ext cx="5004047" cy="4093428"/>
          </a:xfrm>
          <a:prstGeom prst="rect">
            <a:avLst/>
          </a:prstGeom>
          <a:noFill/>
        </p:spPr>
        <p:txBody>
          <a:bodyPr wrap="square" rtlCol="0">
            <a:spAutoFit/>
          </a:bodyPr>
          <a:lstStyle/>
          <a:p>
            <a:r>
              <a:rPr lang="en-US" sz="1600" b="1" dirty="0"/>
              <a:t>Protection Rules of Historic Buildings</a:t>
            </a:r>
          </a:p>
          <a:p>
            <a:endParaRPr lang="en-US" sz="1000" b="1" dirty="0"/>
          </a:p>
          <a:p>
            <a:pPr algn="just"/>
            <a:r>
              <a:rPr lang="en-US" sz="1600" dirty="0"/>
              <a:t>Assets shall be considered of municipal interest where their protection and enhancement, in whole or in part, represent a prevailing cultural value within the scope of a municipality.</a:t>
            </a:r>
            <a:endParaRPr lang="pt-PT" sz="1600" dirty="0"/>
          </a:p>
          <a:p>
            <a:pPr algn="just"/>
            <a:endParaRPr lang="en-US" sz="1000" dirty="0"/>
          </a:p>
          <a:p>
            <a:pPr algn="just"/>
            <a:r>
              <a:rPr lang="en-US" sz="1600" dirty="0"/>
              <a:t>The administrative procedure for listing an immovable property is set in motion by the DGPC (Directorate General for Cultural Heritage) in liaison with the cultural directorates for culture (according to their respective operation area). </a:t>
            </a:r>
            <a:endParaRPr lang="pt-PT" sz="1600" dirty="0"/>
          </a:p>
          <a:p>
            <a:endParaRPr lang="pt-PT" sz="1000" dirty="0"/>
          </a:p>
          <a:p>
            <a:r>
              <a:rPr lang="en-US" sz="1600" dirty="0"/>
              <a:t>The listing of a cultural property as of national interest is a responsibility of the competent State authorities (the Council of Ministers) who will, for that purpose, issue a Government decree. </a:t>
            </a:r>
            <a:endParaRPr lang="pt-PT" sz="1600" dirty="0"/>
          </a:p>
        </p:txBody>
      </p:sp>
      <p:pic>
        <p:nvPicPr>
          <p:cNvPr id="6146" name="Picture 2" descr="https://upload.wikimedia.org/wikipedia/commons/a/af/Royal_Palace,_Universidade_de_Coimbra_%2810249002256%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617" y="2852578"/>
            <a:ext cx="3947116" cy="26304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48069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Regulation Overview -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3" name="CaixaDeTexto 2"/>
          <p:cNvSpPr txBox="1"/>
          <p:nvPr/>
        </p:nvSpPr>
        <p:spPr>
          <a:xfrm>
            <a:off x="1" y="2148045"/>
            <a:ext cx="5148063" cy="3600986"/>
          </a:xfrm>
          <a:prstGeom prst="rect">
            <a:avLst/>
          </a:prstGeom>
          <a:noFill/>
        </p:spPr>
        <p:txBody>
          <a:bodyPr wrap="square" rtlCol="0">
            <a:spAutoFit/>
          </a:bodyPr>
          <a:lstStyle/>
          <a:p>
            <a:r>
              <a:rPr lang="en-US" sz="1600" b="1" dirty="0"/>
              <a:t>Protection Rules of Historic Buildings</a:t>
            </a:r>
          </a:p>
          <a:p>
            <a:endParaRPr lang="en-US" sz="1600" b="1" dirty="0"/>
          </a:p>
          <a:p>
            <a:pPr algn="just"/>
            <a:r>
              <a:rPr lang="en-US" sz="1600" dirty="0"/>
              <a:t>Municipal interest properties are the responsibility of the municipalities even though the DGPC needs to issue a favorable report.</a:t>
            </a:r>
          </a:p>
          <a:p>
            <a:pPr algn="just"/>
            <a:endParaRPr lang="pt-PT" sz="1000" dirty="0"/>
          </a:p>
          <a:p>
            <a:r>
              <a:rPr lang="en-US" sz="1600" dirty="0"/>
              <a:t>In mainland Portugal, it is up to the DGPC to propose to the Government the listing of national interest and public interest assets. </a:t>
            </a:r>
          </a:p>
          <a:p>
            <a:endParaRPr lang="en-US" sz="1000" dirty="0"/>
          </a:p>
          <a:p>
            <a:r>
              <a:rPr lang="en-US" sz="1600" dirty="0"/>
              <a:t>When the administrative procedure is set in motion, DGPC is to apply the definition of relevant cultural interest required for any national cultural heritage in pursuance with no. 3 of article 2 of Law no. 107/2001 of 8 September and the general criteria laid out in article 17 therewith. </a:t>
            </a:r>
            <a:endParaRPr lang="pt-PT" sz="1600" dirty="0"/>
          </a:p>
        </p:txBody>
      </p:sp>
      <p:pic>
        <p:nvPicPr>
          <p:cNvPr id="7170" name="Picture 2" descr="https://allunos.files.wordpress.com/2012/10/biblioteca-joanina_ucoimbr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111" y="2780928"/>
            <a:ext cx="3833009" cy="26060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093544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Regulation Overview -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3" name="CaixaDeTexto 2"/>
          <p:cNvSpPr txBox="1"/>
          <p:nvPr/>
        </p:nvSpPr>
        <p:spPr>
          <a:xfrm>
            <a:off x="0" y="2061850"/>
            <a:ext cx="6804247" cy="4278094"/>
          </a:xfrm>
          <a:prstGeom prst="rect">
            <a:avLst/>
          </a:prstGeom>
          <a:noFill/>
        </p:spPr>
        <p:txBody>
          <a:bodyPr wrap="square" rtlCol="0">
            <a:spAutoFit/>
          </a:bodyPr>
          <a:lstStyle/>
          <a:p>
            <a:r>
              <a:rPr lang="en-US" sz="1600" b="1" dirty="0"/>
              <a:t>Protection Rules of Historic Buildings</a:t>
            </a:r>
          </a:p>
          <a:p>
            <a:endParaRPr lang="en-US" sz="800" b="1" dirty="0"/>
          </a:p>
          <a:p>
            <a:pPr algn="just"/>
            <a:r>
              <a:rPr lang="en-US" sz="1600" dirty="0"/>
              <a:t>Heritage listing extends its strategic scope through the creation of general and special protection zones, i.e., protection areas where no building works are authorized without prior consent from the competent cultural heritage authority. </a:t>
            </a:r>
          </a:p>
          <a:p>
            <a:pPr algn="just"/>
            <a:endParaRPr lang="en-US" sz="800" dirty="0"/>
          </a:p>
          <a:p>
            <a:pPr algn="just"/>
            <a:r>
              <a:rPr lang="en-US" sz="1600" dirty="0"/>
              <a:t>Listed immovable properties may benefit from a special protection zone (ZEP), to be established by an ordinance, which is laid out at the time of the final decision for listing or within a period of 18 months from the date of publication of the final decision. </a:t>
            </a:r>
          </a:p>
          <a:p>
            <a:pPr algn="just"/>
            <a:endParaRPr lang="en-US" sz="800" dirty="0"/>
          </a:p>
          <a:p>
            <a:pPr algn="just"/>
            <a:r>
              <a:rPr lang="en-US" sz="1600" dirty="0"/>
              <a:t>The effects of establishing a general protection zone or a provisional special protection zone on a listed property, for a national interest or a public interest property, will remain in force until the publication of the special protection zone. </a:t>
            </a:r>
          </a:p>
          <a:p>
            <a:pPr algn="just"/>
            <a:endParaRPr lang="en-US" sz="800" dirty="0"/>
          </a:p>
          <a:p>
            <a:pPr algn="just"/>
            <a:r>
              <a:rPr lang="en-US" sz="1600" dirty="0"/>
              <a:t>The special protection zone ensures the landscape and visual integration of a given property including the green areas that are relevant to the context.</a:t>
            </a:r>
            <a:endParaRPr lang="pt-PT" sz="1600" dirty="0"/>
          </a:p>
        </p:txBody>
      </p:sp>
      <p:grpSp>
        <p:nvGrpSpPr>
          <p:cNvPr id="4" name="Grupo 3"/>
          <p:cNvGrpSpPr/>
          <p:nvPr/>
        </p:nvGrpSpPr>
        <p:grpSpPr>
          <a:xfrm>
            <a:off x="6895194" y="1554398"/>
            <a:ext cx="1930461" cy="4522684"/>
            <a:chOff x="6895194" y="1554398"/>
            <a:chExt cx="1930461" cy="4522684"/>
          </a:xfrm>
        </p:grpSpPr>
        <p:pic>
          <p:nvPicPr>
            <p:cNvPr id="5122" name="Picture 2" descr="Colégio de Jes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5194" y="1554398"/>
              <a:ext cx="1930461" cy="21385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aboratório Quími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5194" y="3822155"/>
              <a:ext cx="1930461" cy="10692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alácio de Sub-Ripa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5194" y="5007814"/>
              <a:ext cx="1930461" cy="106926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347363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Current Status of Renewable Energy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pic>
        <p:nvPicPr>
          <p:cNvPr id="5" name="Imagem 4"/>
          <p:cNvPicPr>
            <a:picLocks noChangeAspect="1"/>
          </p:cNvPicPr>
          <p:nvPr/>
        </p:nvPicPr>
        <p:blipFill>
          <a:blip r:embed="rId4"/>
          <a:stretch>
            <a:fillRect/>
          </a:stretch>
        </p:blipFill>
        <p:spPr>
          <a:xfrm>
            <a:off x="1398704" y="2539268"/>
            <a:ext cx="6153322" cy="3607120"/>
          </a:xfrm>
          <a:prstGeom prst="rect">
            <a:avLst/>
          </a:prstGeom>
        </p:spPr>
      </p:pic>
      <p:sp>
        <p:nvSpPr>
          <p:cNvPr id="7" name="CaixaDeTexto 6"/>
          <p:cNvSpPr txBox="1"/>
          <p:nvPr/>
        </p:nvSpPr>
        <p:spPr>
          <a:xfrm>
            <a:off x="-1" y="2229279"/>
            <a:ext cx="8950733" cy="338554"/>
          </a:xfrm>
          <a:prstGeom prst="rect">
            <a:avLst/>
          </a:prstGeom>
          <a:noFill/>
        </p:spPr>
        <p:txBody>
          <a:bodyPr wrap="square" rtlCol="0">
            <a:spAutoFit/>
          </a:bodyPr>
          <a:lstStyle/>
          <a:p>
            <a:pPr marL="0" lvl="2"/>
            <a:r>
              <a:rPr lang="en-US" sz="1600" b="1" cap="small" dirty="0"/>
              <a:t>Type of RES, Requirements and Power of CERtuS Buildings in Portugal</a:t>
            </a:r>
            <a:endParaRPr lang="en-GB" dirty="0"/>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81680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Current Status of Renewable Energy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1" y="2229279"/>
            <a:ext cx="8950733" cy="1569660"/>
          </a:xfrm>
          <a:prstGeom prst="rect">
            <a:avLst/>
          </a:prstGeom>
          <a:noFill/>
        </p:spPr>
        <p:txBody>
          <a:bodyPr wrap="square" rtlCol="0">
            <a:spAutoFit/>
          </a:bodyPr>
          <a:lstStyle/>
          <a:p>
            <a:pPr marL="0" lvl="2"/>
            <a:r>
              <a:rPr lang="en-US" sz="1600" b="1" cap="small" dirty="0"/>
              <a:t>Authorization procedures and division of competencies in Portugal</a:t>
            </a:r>
          </a:p>
          <a:p>
            <a:pPr marL="0" lvl="2"/>
            <a:endParaRPr lang="en-US" sz="1600" b="1" cap="small" dirty="0"/>
          </a:p>
          <a:p>
            <a:pPr marL="285750" lvl="2" indent="-285750">
              <a:buFont typeface="Arial" panose="020B0604020202020204" pitchFamily="34" charset="0"/>
              <a:buChar char="•"/>
            </a:pPr>
            <a:r>
              <a:rPr lang="en-US" dirty="0"/>
              <a:t>For off-grid renewable energy (RE) systems there is no regulation enforced at the moment;</a:t>
            </a:r>
          </a:p>
          <a:p>
            <a:pPr marL="0" lvl="2"/>
            <a:endParaRPr lang="en-US" sz="1000" dirty="0"/>
          </a:p>
          <a:p>
            <a:pPr marL="285750" lvl="2" indent="-285750">
              <a:buFont typeface="Arial" panose="020B0604020202020204" pitchFamily="34" charset="0"/>
              <a:buChar char="•"/>
            </a:pPr>
            <a:r>
              <a:rPr lang="en-US" dirty="0"/>
              <a:t>The authorization procedures for on-grid RE systems installation are presented in the next figure.</a:t>
            </a:r>
            <a:endParaRPr lang="en-GB" dirty="0"/>
          </a:p>
        </p:txBody>
      </p:sp>
      <p:pic>
        <p:nvPicPr>
          <p:cNvPr id="17410" name="Picture 2" descr="http://www.ayavasolar.com/wp-content/uploads/2013/09/OnGrid_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3717031"/>
            <a:ext cx="2808400" cy="2464627"/>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sunwiseenergy.com.au/images/companies/1/off%20grid%20sola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3717031"/>
            <a:ext cx="3126524" cy="24159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563719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Current Status of Renewable Energy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1" y="2229279"/>
            <a:ext cx="8950733" cy="3877985"/>
          </a:xfrm>
          <a:prstGeom prst="rect">
            <a:avLst/>
          </a:prstGeom>
          <a:noFill/>
        </p:spPr>
        <p:txBody>
          <a:bodyPr wrap="square" rtlCol="0">
            <a:spAutoFit/>
          </a:bodyPr>
          <a:lstStyle/>
          <a:p>
            <a:pPr marL="0" lvl="2"/>
            <a:r>
              <a:rPr lang="en-US" sz="1600" b="1" cap="small" dirty="0"/>
              <a:t>Authorization procedures and division of competencies in Portugal</a:t>
            </a:r>
          </a:p>
          <a:p>
            <a:pPr marL="0" lvl="2" algn="just"/>
            <a:endParaRPr lang="en-US" sz="1600" b="1" cap="small" dirty="0"/>
          </a:p>
          <a:p>
            <a:pPr marL="285750" lvl="2" indent="-285750" algn="just">
              <a:buFont typeface="Arial" panose="020B0604020202020204" pitchFamily="34" charset="0"/>
              <a:buChar char="•"/>
            </a:pPr>
            <a:r>
              <a:rPr lang="en-US" sz="1600" dirty="0"/>
              <a:t>Despite of looking to be rather complicated, the process runs with little or almost no problems;</a:t>
            </a:r>
          </a:p>
          <a:p>
            <a:pPr marL="285750" lvl="2" indent="-285750" algn="just">
              <a:buFont typeface="Arial" panose="020B0604020202020204" pitchFamily="34" charset="0"/>
              <a:buChar char="•"/>
            </a:pPr>
            <a:endParaRPr lang="en-US" sz="1600" dirty="0"/>
          </a:p>
          <a:p>
            <a:pPr marL="285750" lvl="2" indent="-285750" algn="just">
              <a:buFont typeface="Arial" panose="020B0604020202020204" pitchFamily="34" charset="0"/>
              <a:buChar char="•"/>
            </a:pPr>
            <a:r>
              <a:rPr lang="en-US" sz="1600" dirty="0"/>
              <a:t>The procedures are quite transparent and all players known exactly what their role is;</a:t>
            </a:r>
          </a:p>
          <a:p>
            <a:pPr marL="285750" lvl="2" indent="-285750" algn="just">
              <a:buFont typeface="Arial" panose="020B0604020202020204" pitchFamily="34" charset="0"/>
              <a:buChar char="•"/>
            </a:pPr>
            <a:endParaRPr lang="en-US" sz="1600" dirty="0"/>
          </a:p>
          <a:p>
            <a:pPr marL="285750" lvl="2" indent="-285750" algn="just">
              <a:buFont typeface="Arial" panose="020B0604020202020204" pitchFamily="34" charset="0"/>
              <a:buChar char="•"/>
            </a:pPr>
            <a:r>
              <a:rPr lang="en-US" sz="1600" dirty="0"/>
              <a:t>The process starts with the online registration of the RE system into a web platform (</a:t>
            </a:r>
            <a:r>
              <a:rPr lang="en-US" sz="1600" dirty="0">
                <a:hlinkClick r:id="rId4"/>
              </a:rPr>
              <a:t>www.renovaveisnahora.pt</a:t>
            </a:r>
            <a:r>
              <a:rPr lang="en-US" sz="1600" dirty="0"/>
              <a:t>) where the RE system and energy source are registered;</a:t>
            </a:r>
          </a:p>
          <a:p>
            <a:pPr marL="285750" lvl="2" indent="-285750" algn="just">
              <a:buFont typeface="Arial" panose="020B0604020202020204" pitchFamily="34" charset="0"/>
              <a:buChar char="•"/>
            </a:pPr>
            <a:endParaRPr lang="en-US" sz="1600" dirty="0"/>
          </a:p>
          <a:p>
            <a:pPr marL="285750" lvl="2" indent="-285750" algn="just">
              <a:buFont typeface="Arial" panose="020B0604020202020204" pitchFamily="34" charset="0"/>
              <a:buChar char="•"/>
            </a:pPr>
            <a:r>
              <a:rPr lang="en-US" sz="1600" dirty="0"/>
              <a:t>Afterwards, the systems owner must pay a fee to validate the registration, this fee includes all costs with permits, system inspection and certification;</a:t>
            </a:r>
          </a:p>
          <a:p>
            <a:pPr marL="0" lvl="2" algn="just"/>
            <a:endParaRPr lang="en-US" sz="1600" dirty="0"/>
          </a:p>
          <a:p>
            <a:pPr marL="285750" lvl="2" indent="-285750" algn="just">
              <a:buFont typeface="Arial" panose="020B0604020202020204" pitchFamily="34" charset="0"/>
              <a:buChar char="•"/>
            </a:pPr>
            <a:r>
              <a:rPr lang="en-US" sz="1600" dirty="0"/>
              <a:t>Later the process supervisor – DGEG (General Directorate for Energy and Geology) analyses the registration request according to the local electrical grid technical features.</a:t>
            </a:r>
          </a:p>
          <a:p>
            <a:pPr marL="285750" lvl="2" indent="-285750" algn="just">
              <a:buFont typeface="Arial" panose="020B0604020202020204" pitchFamily="34" charset="0"/>
              <a:buChar char="•"/>
            </a:pPr>
            <a:endParaRPr lang="en-US" sz="600" dirty="0"/>
          </a:p>
          <a:p>
            <a:pPr marL="0" lvl="2"/>
            <a:endParaRPr lang="en-US" sz="1600" cap="small"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79599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nZEB – Definition and Implementation</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pic>
        <p:nvPicPr>
          <p:cNvPr id="3" name="Imagem 2"/>
          <p:cNvPicPr>
            <a:picLocks noChangeAspect="1"/>
          </p:cNvPicPr>
          <p:nvPr/>
        </p:nvPicPr>
        <p:blipFill>
          <a:blip r:embed="rId4"/>
          <a:stretch>
            <a:fillRect/>
          </a:stretch>
        </p:blipFill>
        <p:spPr>
          <a:xfrm>
            <a:off x="5796136" y="2738825"/>
            <a:ext cx="3154597" cy="2388625"/>
          </a:xfrm>
          <a:prstGeom prst="rect">
            <a:avLst/>
          </a:prstGeom>
        </p:spPr>
      </p:pic>
      <p:sp>
        <p:nvSpPr>
          <p:cNvPr id="4" name="CaixaDeTexto 3"/>
          <p:cNvSpPr txBox="1"/>
          <p:nvPr/>
        </p:nvSpPr>
        <p:spPr>
          <a:xfrm>
            <a:off x="0" y="2398556"/>
            <a:ext cx="5688756" cy="2800767"/>
          </a:xfrm>
          <a:prstGeom prst="rect">
            <a:avLst/>
          </a:prstGeom>
          <a:noFill/>
        </p:spPr>
        <p:txBody>
          <a:bodyPr wrap="square" rtlCol="0">
            <a:spAutoFit/>
          </a:bodyPr>
          <a:lstStyle/>
          <a:p>
            <a:pPr algn="just"/>
            <a:r>
              <a:rPr lang="en-GB" sz="1600" dirty="0"/>
              <a:t>European policies recognise the importance of building renovation as a key element to reach the long term energy and climate goals, as well as a positive economic impact. </a:t>
            </a:r>
          </a:p>
          <a:p>
            <a:pPr algn="just"/>
            <a:endParaRPr lang="en-GB" sz="1600" dirty="0"/>
          </a:p>
          <a:p>
            <a:pPr algn="just"/>
            <a:r>
              <a:rPr lang="en-GB" sz="1600" dirty="0"/>
              <a:t>Higher energy efficiency in new and existing buildings is a crucial aspect and nearly zero energy buildings should become the norm in the near future. </a:t>
            </a:r>
          </a:p>
          <a:p>
            <a:pPr algn="just"/>
            <a:endParaRPr lang="pt-PT" sz="1600" dirty="0"/>
          </a:p>
          <a:p>
            <a:pPr algn="just"/>
            <a:r>
              <a:rPr lang="en-GB" sz="1600" dirty="0"/>
              <a:t>According to the </a:t>
            </a:r>
            <a:r>
              <a:rPr lang="en-GB" sz="1600" b="1" dirty="0"/>
              <a:t>roadmap for moving to a competitive low-carbon economy in 2050</a:t>
            </a:r>
            <a:r>
              <a:rPr lang="en-GB" sz="1600" dirty="0"/>
              <a:t>, the EU is committed to reduce greenhouse gas emissions to 80-95% below 1990 levels by 2050. </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80779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Current Status of Renewable Energy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1" y="2229279"/>
            <a:ext cx="8950733" cy="3077766"/>
          </a:xfrm>
          <a:prstGeom prst="rect">
            <a:avLst/>
          </a:prstGeom>
          <a:noFill/>
        </p:spPr>
        <p:txBody>
          <a:bodyPr wrap="square" rtlCol="0">
            <a:spAutoFit/>
          </a:bodyPr>
          <a:lstStyle/>
          <a:p>
            <a:pPr marL="0" lvl="2"/>
            <a:r>
              <a:rPr lang="en-US" sz="1600" b="1" cap="small" dirty="0"/>
              <a:t>Authorization procedures and division of competencies in Portugal</a:t>
            </a:r>
          </a:p>
          <a:p>
            <a:pPr marL="285750" lvl="2" indent="-285750" algn="just">
              <a:buFont typeface="Arial" panose="020B0604020202020204" pitchFamily="34" charset="0"/>
              <a:buChar char="•"/>
            </a:pPr>
            <a:endParaRPr lang="en-US" sz="600" dirty="0"/>
          </a:p>
          <a:p>
            <a:pPr marL="285750" lvl="2" indent="-285750" algn="just">
              <a:buFont typeface="Arial" panose="020B0604020202020204" pitchFamily="34" charset="0"/>
              <a:buChar char="•"/>
            </a:pPr>
            <a:r>
              <a:rPr lang="en-US" sz="1600" dirty="0"/>
              <a:t>If accepted (otherwise the registration data must be corrected) the process moves forward to power allocation stage where the nominal power of system is considered in the national balance of power generation. </a:t>
            </a:r>
          </a:p>
          <a:p>
            <a:pPr marL="0" lvl="2" algn="just"/>
            <a:endParaRPr lang="en-US" sz="600" dirty="0"/>
          </a:p>
          <a:p>
            <a:pPr marL="285750" lvl="2" indent="-285750" algn="just">
              <a:buFont typeface="Arial" panose="020B0604020202020204" pitchFamily="34" charset="0"/>
              <a:buChar char="•"/>
            </a:pPr>
            <a:r>
              <a:rPr lang="en-US" sz="1600" dirty="0"/>
              <a:t>After this stage and considering the system is already installed by a qualified company, using the certified and authorized equipment according to the Portuguese technical rules for electrical installations, the system is ready to be inspected by an independent entity.</a:t>
            </a:r>
          </a:p>
          <a:p>
            <a:pPr marL="0" lvl="2" algn="just"/>
            <a:endParaRPr lang="en-US" sz="600" dirty="0"/>
          </a:p>
          <a:p>
            <a:pPr marL="285750" lvl="2" indent="-285750" algn="just">
              <a:buFont typeface="Arial" panose="020B0604020202020204" pitchFamily="34" charset="0"/>
              <a:buChar char="•"/>
            </a:pPr>
            <a:r>
              <a:rPr lang="en-US" sz="1600" dirty="0"/>
              <a:t>In this stage there are two possibilities: system is reproved and corrections or changes are in order or it is approved and ready to be commissioned. </a:t>
            </a:r>
            <a:endParaRPr lang="pt-PT" sz="1600" dirty="0"/>
          </a:p>
          <a:p>
            <a:pPr marL="285750" lvl="2" indent="-285750" algn="just">
              <a:buFont typeface="Arial" panose="020B0604020202020204" pitchFamily="34" charset="0"/>
              <a:buChar char="•"/>
            </a:pPr>
            <a:endParaRPr lang="pt-PT" sz="1600" dirty="0"/>
          </a:p>
          <a:p>
            <a:pPr marL="285750" lvl="2" indent="-285750">
              <a:buFont typeface="Arial" panose="020B0604020202020204" pitchFamily="34" charset="0"/>
              <a:buChar char="•"/>
            </a:pPr>
            <a:endParaRPr lang="en-US" sz="1600" cap="small" dirty="0"/>
          </a:p>
        </p:txBody>
      </p:sp>
      <p:pic>
        <p:nvPicPr>
          <p:cNvPr id="16388" name="Picture 4" descr="http://api.ning.com/files/oWAu61Yg8rriavTl0dSGyVQaNWicq29lnO8yqQ9nw4tmp88a9vvrfqPOZObPM8rge*8rTh7cPgGIfdz3RwRkPBu82jBLZbEz/ApprovedSta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2759" y="4586638"/>
            <a:ext cx="2207849" cy="1593792"/>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32397" y="4878712"/>
            <a:ext cx="1678089" cy="12448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912685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Current Status of Renewable Energy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1" y="2229279"/>
            <a:ext cx="8950733" cy="830997"/>
          </a:xfrm>
          <a:prstGeom prst="rect">
            <a:avLst/>
          </a:prstGeom>
          <a:noFill/>
        </p:spPr>
        <p:txBody>
          <a:bodyPr wrap="square" rtlCol="0">
            <a:spAutoFit/>
          </a:bodyPr>
          <a:lstStyle/>
          <a:p>
            <a:pPr marL="0" lvl="2"/>
            <a:r>
              <a:rPr lang="en-US" sz="1600" b="1" cap="small" dirty="0"/>
              <a:t>Authorization procedures and division of competencies in Portugal</a:t>
            </a:r>
          </a:p>
          <a:p>
            <a:pPr marL="0" lvl="2" algn="just"/>
            <a:endParaRPr lang="pt-PT" sz="1600" dirty="0"/>
          </a:p>
          <a:p>
            <a:pPr marL="285750" lvl="2" indent="-285750">
              <a:buFont typeface="Arial" panose="020B0604020202020204" pitchFamily="34" charset="0"/>
              <a:buChar char="•"/>
            </a:pPr>
            <a:endParaRPr lang="en-US" sz="1600" cap="small" dirty="0"/>
          </a:p>
        </p:txBody>
      </p:sp>
      <p:pic>
        <p:nvPicPr>
          <p:cNvPr id="11"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0804" y="2644777"/>
            <a:ext cx="4608512" cy="3487317"/>
          </a:xfrm>
          <a:prstGeom prst="rect">
            <a:avLst/>
          </a:prstGeom>
          <a:noFill/>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492659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Current Status of Renewable Energy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1" y="2229279"/>
            <a:ext cx="8950733" cy="954107"/>
          </a:xfrm>
          <a:prstGeom prst="rect">
            <a:avLst/>
          </a:prstGeom>
          <a:noFill/>
        </p:spPr>
        <p:txBody>
          <a:bodyPr wrap="square" rtlCol="0">
            <a:spAutoFit/>
          </a:bodyPr>
          <a:lstStyle/>
          <a:p>
            <a:pPr marL="0" lvl="2"/>
            <a:r>
              <a:rPr lang="en-US" sz="1600" b="1" cap="small" dirty="0"/>
              <a:t>Authorization procedures and division of competencies in Portugal</a:t>
            </a:r>
          </a:p>
          <a:p>
            <a:pPr marL="0" lvl="2" algn="just"/>
            <a:endParaRPr lang="en-US" sz="800" b="1" cap="small" dirty="0"/>
          </a:p>
          <a:p>
            <a:pPr marL="0" lvl="2" algn="just"/>
            <a:r>
              <a:rPr lang="en-US" sz="1600" dirty="0"/>
              <a:t>The division of competencies between the different entities involved in the process is represent in the following figure:</a:t>
            </a:r>
            <a:endParaRPr lang="en-US" sz="1600" cap="small" dirty="0"/>
          </a:p>
        </p:txBody>
      </p:sp>
      <p:pic>
        <p:nvPicPr>
          <p:cNvPr id="11" name="Imagem 10"/>
          <p:cNvPicPr/>
          <p:nvPr/>
        </p:nvPicPr>
        <p:blipFill>
          <a:blip r:embed="rId4"/>
          <a:stretch>
            <a:fillRect/>
          </a:stretch>
        </p:blipFill>
        <p:spPr>
          <a:xfrm>
            <a:off x="1475656" y="3183386"/>
            <a:ext cx="6416164" cy="2991567"/>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176659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Current Status of Renewable Energy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11084" y="2328148"/>
            <a:ext cx="8950733" cy="2585323"/>
          </a:xfrm>
          <a:prstGeom prst="rect">
            <a:avLst/>
          </a:prstGeom>
          <a:noFill/>
        </p:spPr>
        <p:txBody>
          <a:bodyPr wrap="square" rtlCol="0">
            <a:spAutoFit/>
          </a:bodyPr>
          <a:lstStyle/>
          <a:p>
            <a:pPr marL="0" lvl="2"/>
            <a:r>
              <a:rPr lang="en-US" sz="1600" b="1" cap="small" dirty="0"/>
              <a:t>Authorization procedures and division of competencies in Portugal</a:t>
            </a:r>
          </a:p>
          <a:p>
            <a:pPr marL="0" lvl="2" algn="just"/>
            <a:endParaRPr lang="en-US" sz="800" b="1" cap="small" dirty="0"/>
          </a:p>
          <a:p>
            <a:pPr marL="285750" indent="-285750" algn="just">
              <a:buFont typeface="Arial" panose="020B0604020202020204" pitchFamily="34" charset="0"/>
              <a:buChar char="•"/>
            </a:pPr>
            <a:r>
              <a:rPr lang="en-US" dirty="0"/>
              <a:t>DGEG supervises the process and CERTIEL (Association for the certification of electrical installations) is the communication channel between entities;</a:t>
            </a:r>
          </a:p>
          <a:p>
            <a:pPr algn="just"/>
            <a:endParaRPr lang="en-US" sz="600" dirty="0"/>
          </a:p>
          <a:p>
            <a:pPr marL="285750" indent="-285750" algn="just">
              <a:buFont typeface="Arial" panose="020B0604020202020204" pitchFamily="34" charset="0"/>
              <a:buChar char="•"/>
            </a:pPr>
            <a:r>
              <a:rPr lang="en-US" dirty="0"/>
              <a:t>CERTIEL also makes the bridge with the systems owner or the companies who installs the system. CERTIEL also recognizes which companies are qualified for installing RE Systems (according to their technical capability), which entities are qualified to perform system inspection and certification (ISQ - Institute of Welding and Quality and LIQ - Laboratory Quality Industrial); </a:t>
            </a:r>
          </a:p>
          <a:p>
            <a:pPr marL="285750" indent="-285750" algn="just">
              <a:buFont typeface="Arial" panose="020B0604020202020204" pitchFamily="34" charset="0"/>
              <a:buChar char="•"/>
            </a:pPr>
            <a:endParaRPr lang="pt-PT" sz="600" dirty="0"/>
          </a:p>
        </p:txBody>
      </p:sp>
      <p:pic>
        <p:nvPicPr>
          <p:cNvPr id="15362" name="Picture 2" descr="http://www.pnaee.pt/images/logos_CE/DGE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288626"/>
            <a:ext cx="2088232" cy="54021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superindustria.com/main/modules.php?name=Spaces&amp;file=download&amp;id_area_origem=265&amp;sufix=imgs&amp;id_media=0&amp;id_obj=1487&amp;id_x=1246&amp;clk=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6938" y="5252142"/>
            <a:ext cx="2060493" cy="57139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www.liq.pt/wp-content/uploads/2015/10/logoLIQ.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5313" y="5302205"/>
            <a:ext cx="1434424" cy="3729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724326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Current Status of Renewable Energy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0" y="2169700"/>
            <a:ext cx="8950733" cy="4062651"/>
          </a:xfrm>
          <a:prstGeom prst="rect">
            <a:avLst/>
          </a:prstGeom>
          <a:noFill/>
        </p:spPr>
        <p:txBody>
          <a:bodyPr wrap="square" rtlCol="0">
            <a:spAutoFit/>
          </a:bodyPr>
          <a:lstStyle/>
          <a:p>
            <a:pPr marL="0" lvl="2"/>
            <a:r>
              <a:rPr lang="en-US" sz="1600" b="1" cap="small" dirty="0"/>
              <a:t>Authorization procedures and division of competencies in Portugal</a:t>
            </a:r>
          </a:p>
          <a:p>
            <a:pPr marL="0" lvl="2" algn="just"/>
            <a:endParaRPr lang="en-US" sz="800" b="1" cap="small" dirty="0"/>
          </a:p>
          <a:p>
            <a:pPr marL="285750" indent="-285750" algn="just">
              <a:buFont typeface="Arial" panose="020B0604020202020204" pitchFamily="34" charset="0"/>
              <a:buChar char="•"/>
            </a:pPr>
            <a:r>
              <a:rPr lang="en-US" dirty="0"/>
              <a:t>In large systems (above 5.75 kW) DGEG sends its own technicians to perform the inspections and certifications;</a:t>
            </a:r>
          </a:p>
          <a:p>
            <a:pPr marL="285750" indent="-285750" algn="just">
              <a:buFont typeface="Arial" panose="020B0604020202020204" pitchFamily="34" charset="0"/>
              <a:buChar char="•"/>
            </a:pPr>
            <a:endParaRPr lang="en-US" sz="600" dirty="0"/>
          </a:p>
          <a:p>
            <a:pPr marL="285750" indent="-285750" algn="just">
              <a:buFont typeface="Arial" panose="020B0604020202020204" pitchFamily="34" charset="0"/>
              <a:buChar char="•"/>
            </a:pPr>
            <a:r>
              <a:rPr lang="en-US" dirty="0"/>
              <a:t>The system commissioning for on-grid systems CERTIEL makes the connection between the system owner and the Portuguese Electrical Utility Company - EDP to connect the system to the national grid;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algn="just"/>
            <a:endParaRPr lang="en-US" dirty="0"/>
          </a:p>
          <a:p>
            <a:pPr algn="just"/>
            <a:endParaRPr lang="en-US" dirty="0"/>
          </a:p>
          <a:p>
            <a:pPr algn="just"/>
            <a:endParaRPr lang="en-US" dirty="0"/>
          </a:p>
          <a:p>
            <a:pPr algn="just"/>
            <a:endParaRPr lang="en-US" sz="600" dirty="0"/>
          </a:p>
          <a:p>
            <a:pPr marL="285750" indent="-285750" algn="just">
              <a:buFont typeface="Arial" panose="020B0604020202020204" pitchFamily="34" charset="0"/>
              <a:buChar char="•"/>
            </a:pPr>
            <a:endParaRPr lang="en-US" sz="600" dirty="0"/>
          </a:p>
          <a:p>
            <a:pPr marL="285750" indent="-285750" algn="just">
              <a:buFont typeface="Arial" panose="020B0604020202020204" pitchFamily="34" charset="0"/>
              <a:buChar char="•"/>
            </a:pPr>
            <a:r>
              <a:rPr lang="en-US" dirty="0"/>
              <a:t>In off-grid systems the installation company is responsible for the commissioning.</a:t>
            </a:r>
            <a:endParaRPr lang="pt-PT" dirty="0"/>
          </a:p>
        </p:txBody>
      </p:sp>
      <p:pic>
        <p:nvPicPr>
          <p:cNvPr id="14338" name="Picture 2" descr="http://midwestgreenenergy.com/images/PV-GridSystemRevis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282" y="4048871"/>
            <a:ext cx="2846167" cy="18431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656311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Current Status of Renewable Energy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0" y="2105434"/>
            <a:ext cx="8950733" cy="4247317"/>
          </a:xfrm>
          <a:prstGeom prst="rect">
            <a:avLst/>
          </a:prstGeom>
          <a:noFill/>
        </p:spPr>
        <p:txBody>
          <a:bodyPr wrap="square" rtlCol="0">
            <a:spAutoFit/>
          </a:bodyPr>
          <a:lstStyle/>
          <a:p>
            <a:pPr marL="0" lvl="2"/>
            <a:r>
              <a:rPr lang="en-US" sz="1600" b="1" cap="small" dirty="0"/>
              <a:t>Relevant Regulations in Portugal</a:t>
            </a:r>
          </a:p>
          <a:p>
            <a:pPr marL="0" lvl="2"/>
            <a:endParaRPr lang="en-US" sz="800" b="1" cap="small" dirty="0"/>
          </a:p>
          <a:p>
            <a:r>
              <a:rPr lang="en-US" dirty="0"/>
              <a:t>The legislation for RE systems can be found at the same website where the systems registration is made, but the direct link is: </a:t>
            </a:r>
            <a:endParaRPr lang="pt-PT" dirty="0"/>
          </a:p>
          <a:p>
            <a:pPr algn="ctr"/>
            <a:r>
              <a:rPr lang="en-US" i="1" dirty="0">
                <a:hlinkClick r:id="rId4"/>
              </a:rPr>
              <a:t>http://www.renovaveisnahora.pt/web/srm/legislacao</a:t>
            </a:r>
            <a:endParaRPr lang="en-US" i="1" dirty="0"/>
          </a:p>
          <a:p>
            <a:pPr algn="ctr"/>
            <a:endParaRPr lang="en-US" i="1" dirty="0"/>
          </a:p>
          <a:p>
            <a:pPr algn="ctr"/>
            <a:r>
              <a:rPr lang="en-US" i="1" dirty="0"/>
              <a:t>  </a:t>
            </a:r>
            <a:endParaRPr lang="pt-PT" dirty="0"/>
          </a:p>
          <a:p>
            <a:endParaRPr lang="en-US" dirty="0"/>
          </a:p>
          <a:p>
            <a:endParaRPr lang="en-US" dirty="0"/>
          </a:p>
          <a:p>
            <a:endParaRPr lang="en-US" dirty="0"/>
          </a:p>
          <a:p>
            <a:endParaRPr lang="en-US" dirty="0"/>
          </a:p>
          <a:p>
            <a:endParaRPr lang="en-US" dirty="0"/>
          </a:p>
          <a:p>
            <a:endParaRPr lang="en-US" dirty="0"/>
          </a:p>
          <a:p>
            <a:endParaRPr lang="en-US" sz="600" dirty="0"/>
          </a:p>
          <a:p>
            <a:endParaRPr lang="en-US" sz="600" dirty="0"/>
          </a:p>
          <a:p>
            <a:r>
              <a:rPr lang="en-US" sz="1600" dirty="0"/>
              <a:t>Relevant legislations is available (only in Portuguese) for the following RE sources: Solar, wind, biomass, biogas and hydro. </a:t>
            </a:r>
          </a:p>
          <a:p>
            <a:endParaRPr lang="en-US" sz="600" dirty="0"/>
          </a:p>
        </p:txBody>
      </p:sp>
      <p:pic>
        <p:nvPicPr>
          <p:cNvPr id="3" name="Imagem 2"/>
          <p:cNvPicPr>
            <a:picLocks noChangeAspect="1"/>
          </p:cNvPicPr>
          <p:nvPr/>
        </p:nvPicPr>
        <p:blipFill>
          <a:blip r:embed="rId5"/>
          <a:stretch>
            <a:fillRect/>
          </a:stretch>
        </p:blipFill>
        <p:spPr>
          <a:xfrm>
            <a:off x="2843808" y="3356992"/>
            <a:ext cx="3477901" cy="2309326"/>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520018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ntene.pt/wp-content/uploads/2014/11/Diario_da_republi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7" y="2700539"/>
            <a:ext cx="1965388" cy="117646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Current Status of Renewable Energy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0" y="2105434"/>
            <a:ext cx="8950733" cy="4062651"/>
          </a:xfrm>
          <a:prstGeom prst="rect">
            <a:avLst/>
          </a:prstGeom>
          <a:noFill/>
        </p:spPr>
        <p:txBody>
          <a:bodyPr wrap="square" rtlCol="0">
            <a:spAutoFit/>
          </a:bodyPr>
          <a:lstStyle/>
          <a:p>
            <a:pPr marL="0" lvl="2"/>
            <a:r>
              <a:rPr lang="en-US" sz="1600" b="1" cap="small" dirty="0"/>
              <a:t>Relevant Regulations in Portugal</a:t>
            </a:r>
          </a:p>
          <a:p>
            <a:pPr marL="0" lvl="2" algn="just"/>
            <a:endParaRPr lang="en-US" sz="1000" dirty="0"/>
          </a:p>
          <a:p>
            <a:pPr marL="0" lvl="2" algn="just"/>
            <a:r>
              <a:rPr lang="en-US" sz="1600" dirty="0"/>
              <a:t>The legislation is presented in different types of documents: Decree-Law, Regional Decree-law (for Madeira Islands), Ordinances and DGEG official statements. </a:t>
            </a:r>
          </a:p>
          <a:p>
            <a:pPr marL="0" lvl="2" algn="just"/>
            <a:endParaRPr lang="en-US" sz="1600" b="1" cap="small" dirty="0"/>
          </a:p>
          <a:p>
            <a:pPr algn="just"/>
            <a:r>
              <a:rPr lang="en-US" sz="1600" dirty="0"/>
              <a:t>Some examples of such legislation are presented below:</a:t>
            </a:r>
          </a:p>
          <a:p>
            <a:pPr algn="just"/>
            <a:endParaRPr lang="en-US" sz="1600" dirty="0"/>
          </a:p>
          <a:p>
            <a:pPr algn="just"/>
            <a:endParaRPr lang="pt-PT" sz="600" dirty="0"/>
          </a:p>
          <a:p>
            <a:pPr marL="285750" lvl="0" indent="-285750" algn="just">
              <a:buFont typeface="Arial" panose="020B0604020202020204" pitchFamily="34" charset="0"/>
              <a:buChar char="•"/>
            </a:pPr>
            <a:r>
              <a:rPr lang="en-US" sz="1600" dirty="0"/>
              <a:t>Decree-Law 363/2007 from 2 of November – First definition of legal regime applicable to production of electricity from renewable sources;</a:t>
            </a:r>
          </a:p>
          <a:p>
            <a:pPr marL="285750" lvl="0" indent="-285750" algn="just">
              <a:buFont typeface="Arial" panose="020B0604020202020204" pitchFamily="34" charset="0"/>
              <a:buChar char="•"/>
            </a:pPr>
            <a:endParaRPr lang="pt-PT" sz="600" dirty="0"/>
          </a:p>
          <a:p>
            <a:pPr marL="285750" lvl="0" indent="-285750" algn="just">
              <a:buFont typeface="Arial" panose="020B0604020202020204" pitchFamily="34" charset="0"/>
              <a:buChar char="•"/>
            </a:pPr>
            <a:r>
              <a:rPr lang="en-US" sz="1600" dirty="0"/>
              <a:t>Regional Decree-Law 16/2008/M from 6 of June – Adapts to the Madeira Island the Decree-Law 363/2007 legal regime for the production of electricity through small production units;</a:t>
            </a:r>
          </a:p>
          <a:p>
            <a:pPr marL="285750" lvl="0" indent="-285750" algn="just">
              <a:buFont typeface="Arial" panose="020B0604020202020204" pitchFamily="34" charset="0"/>
              <a:buChar char="•"/>
            </a:pPr>
            <a:endParaRPr lang="pt-PT" sz="600" dirty="0"/>
          </a:p>
          <a:p>
            <a:pPr marL="285750" lvl="0" indent="-285750" algn="just">
              <a:buFont typeface="Arial" panose="020B0604020202020204" pitchFamily="34" charset="0"/>
              <a:buChar char="•"/>
            </a:pPr>
            <a:r>
              <a:rPr lang="en-US" sz="1600" dirty="0"/>
              <a:t>Decree-Law 118A/2010 (Recast of Decree-Law 363/2077) from 25 of October – Simplified the legal regime applicable to the production of electricity through small production units;</a:t>
            </a:r>
          </a:p>
          <a:p>
            <a:pPr marL="285750" lvl="0" indent="-285750" algn="just">
              <a:buFont typeface="Arial" panose="020B0604020202020204" pitchFamily="34" charset="0"/>
              <a:buChar char="•"/>
            </a:pPr>
            <a:endParaRPr lang="pt-PT" sz="600" dirty="0"/>
          </a:p>
          <a:p>
            <a:pPr marL="285750" lvl="0" indent="-285750" algn="just">
              <a:buFont typeface="Arial" panose="020B0604020202020204" pitchFamily="34" charset="0"/>
              <a:buChar char="•"/>
            </a:pPr>
            <a:r>
              <a:rPr lang="en-US" sz="1600" dirty="0"/>
              <a:t>Decree-Law 34/2011 from 8 of March – defines the legal regime applicable for the production of electricity through medium production units (up to 250kW).</a:t>
            </a:r>
            <a:endParaRPr lang="en-US" sz="1600" b="1" cap="small" dirty="0"/>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107144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Current Status of Renewable Energy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0" y="2105434"/>
            <a:ext cx="8950733" cy="4401205"/>
          </a:xfrm>
          <a:prstGeom prst="rect">
            <a:avLst/>
          </a:prstGeom>
          <a:noFill/>
        </p:spPr>
        <p:txBody>
          <a:bodyPr wrap="square" rtlCol="0">
            <a:spAutoFit/>
          </a:bodyPr>
          <a:lstStyle/>
          <a:p>
            <a:pPr marL="0" lvl="2"/>
            <a:r>
              <a:rPr lang="en-US" sz="1600" b="1" cap="small" dirty="0"/>
              <a:t>Relevant Regulations in Portugal</a:t>
            </a:r>
          </a:p>
          <a:p>
            <a:pPr algn="just"/>
            <a:endParaRPr lang="pt-PT" sz="600" dirty="0"/>
          </a:p>
          <a:p>
            <a:pPr marL="285750" lvl="0" indent="-285750" algn="just">
              <a:buFont typeface="Arial" panose="020B0604020202020204" pitchFamily="34" charset="0"/>
              <a:buChar char="•"/>
            </a:pPr>
            <a:r>
              <a:rPr lang="en-US" sz="1600" dirty="0"/>
              <a:t>Decree-Law 153/2014 from 20 of October – Established the legal regime applicable to production of electricity designed for self-consumption and grid injection from renewable source, through small production units;</a:t>
            </a:r>
          </a:p>
          <a:p>
            <a:pPr lvl="0" algn="just"/>
            <a:endParaRPr lang="pt-PT" sz="600" dirty="0"/>
          </a:p>
          <a:p>
            <a:pPr marL="285750" lvl="0" indent="-285750" algn="just">
              <a:buFont typeface="Arial" panose="020B0604020202020204" pitchFamily="34" charset="0"/>
              <a:buChar char="•"/>
            </a:pPr>
            <a:r>
              <a:rPr lang="en-US" sz="1600" dirty="0"/>
              <a:t>Ordinance 15/2015 from 23 of January – Defines de tariff for On-grid RE production systems whose sources are: solar, wind, biomass, biogas and hydro;</a:t>
            </a:r>
            <a:endParaRPr lang="pt-PT" sz="1600" dirty="0"/>
          </a:p>
          <a:p>
            <a:pPr lvl="0" algn="just"/>
            <a:endParaRPr lang="en-US" sz="600" dirty="0"/>
          </a:p>
          <a:p>
            <a:pPr marL="285750" lvl="0" indent="-285750" algn="just">
              <a:buFont typeface="Arial" panose="020B0604020202020204" pitchFamily="34" charset="0"/>
              <a:buChar char="•"/>
            </a:pPr>
            <a:r>
              <a:rPr lang="en-US" sz="1600" dirty="0"/>
              <a:t>Ordinance 60-E/2015 from 2 of March – Defines de communication procedure regarding off-grid systems, to be reported to DGEG and determines the rates mentioned in Decree-law 153/2014.</a:t>
            </a:r>
            <a:endParaRPr lang="pt-PT" sz="1600" dirty="0"/>
          </a:p>
          <a:p>
            <a:pPr algn="just"/>
            <a:endParaRPr lang="en-US" sz="1600" dirty="0"/>
          </a:p>
          <a:p>
            <a:pPr algn="just"/>
            <a:r>
              <a:rPr lang="en-US" sz="1600" dirty="0"/>
              <a:t>Other forms of regulation are enforced in the Portuguese electric sector such as: </a:t>
            </a:r>
          </a:p>
          <a:p>
            <a:pPr algn="just"/>
            <a:endParaRPr lang="pt-PT" sz="600" dirty="0"/>
          </a:p>
          <a:p>
            <a:pPr marL="285750" lvl="0" indent="-285750" algn="just">
              <a:buFont typeface="Arial" panose="020B0604020202020204" pitchFamily="34" charset="0"/>
              <a:buChar char="•"/>
            </a:pPr>
            <a:r>
              <a:rPr lang="en-US" sz="1600" dirty="0"/>
              <a:t>Technical regulations for low voltage electrical installations</a:t>
            </a:r>
            <a:endParaRPr lang="pt-PT" sz="1600" dirty="0"/>
          </a:p>
          <a:p>
            <a:pPr algn="ctr"/>
            <a:r>
              <a:rPr lang="en-US" sz="1600" dirty="0"/>
              <a:t>(</a:t>
            </a:r>
            <a:r>
              <a:rPr lang="en-US" sz="1600" u="sng" dirty="0">
                <a:hlinkClick r:id="rId4"/>
              </a:rPr>
              <a:t>http://www.certiel.pt/web/certiel/instalacoes-de-utilizacao</a:t>
            </a:r>
            <a:r>
              <a:rPr lang="en-US" sz="1600" dirty="0"/>
              <a:t>)</a:t>
            </a:r>
          </a:p>
          <a:p>
            <a:pPr algn="just"/>
            <a:endParaRPr lang="pt-PT" sz="1000" dirty="0"/>
          </a:p>
          <a:p>
            <a:pPr marL="285750" lvl="0" indent="-285750" algn="just">
              <a:buFont typeface="Arial" panose="020B0604020202020204" pitchFamily="34" charset="0"/>
              <a:buChar char="•"/>
            </a:pPr>
            <a:r>
              <a:rPr lang="en-US" sz="1600" dirty="0"/>
              <a:t>DGEG Approved connection schemes for On- grid renewable energy systems</a:t>
            </a:r>
            <a:endParaRPr lang="pt-PT" sz="1600" dirty="0"/>
          </a:p>
          <a:p>
            <a:pPr algn="ctr"/>
            <a:r>
              <a:rPr lang="en-US" sz="1600" dirty="0"/>
              <a:t>(</a:t>
            </a:r>
            <a:r>
              <a:rPr lang="en-US" sz="1600" u="sng" dirty="0">
                <a:hlinkClick r:id="rId5"/>
              </a:rPr>
              <a:t>http://www.renovaveisnahora.pt/web/srm/solucoes-de-ligacao</a:t>
            </a:r>
            <a:r>
              <a:rPr lang="en-US" sz="1600" dirty="0"/>
              <a:t>)</a:t>
            </a:r>
            <a:endParaRPr lang="pt-PT" sz="1600" dirty="0"/>
          </a:p>
          <a:p>
            <a:pPr marL="0" lvl="2"/>
            <a:endParaRPr lang="en-US" sz="1600" b="1" cap="small" dirty="0"/>
          </a:p>
        </p:txBody>
      </p:sp>
      <p:pic>
        <p:nvPicPr>
          <p:cNvPr id="12290" name="Picture 2" descr="http://www.certiel.pt/new-certiel-theme/images/custom/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0867" y="5159587"/>
            <a:ext cx="1514488" cy="37610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4.bp.blogspot.com/_MB64f5klg7w/SXeEBUg16DI/AAAAAAAABEg/vp32ANJer4Q/s400/renovaveis+na+hor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5619" y="5658225"/>
            <a:ext cx="1499736" cy="456552"/>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248345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550810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1600" b="1" cap="small" dirty="0"/>
              <a:t>Issues with regulations, standards and administrative procedures</a:t>
            </a:r>
            <a:endParaRPr lang="pt-PT" sz="1600" b="1" cap="small" dirty="0"/>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11842" y="2763635"/>
            <a:ext cx="8950733" cy="2800767"/>
          </a:xfrm>
          <a:prstGeom prst="rect">
            <a:avLst/>
          </a:prstGeom>
          <a:noFill/>
        </p:spPr>
        <p:txBody>
          <a:bodyPr wrap="square" rtlCol="0">
            <a:spAutoFit/>
          </a:bodyPr>
          <a:lstStyle/>
          <a:p>
            <a:pPr marL="0" lvl="2" algn="just"/>
            <a:r>
              <a:rPr lang="en-US" sz="1600" b="1" cap="small" dirty="0"/>
              <a:t>Environmental obstacles and gaps in the regulatory frame</a:t>
            </a:r>
            <a:endParaRPr lang="pt-PT" sz="1600" b="1" cap="small" dirty="0"/>
          </a:p>
          <a:p>
            <a:pPr marL="0" lvl="2" algn="just"/>
            <a:endParaRPr lang="pt-PT" sz="1600" b="1" cap="small" dirty="0"/>
          </a:p>
          <a:p>
            <a:pPr marL="0" lvl="2" algn="just"/>
            <a:r>
              <a:rPr lang="en-GB" sz="1600" b="1" cap="small" dirty="0"/>
              <a:t>Description: </a:t>
            </a:r>
          </a:p>
          <a:p>
            <a:pPr marL="0" lvl="2" algn="just"/>
            <a:endParaRPr lang="pt-PT" sz="1600" b="1" cap="small" dirty="0"/>
          </a:p>
          <a:p>
            <a:pPr marL="0" lvl="2" algn="just"/>
            <a:r>
              <a:rPr lang="en-US" sz="1600" dirty="0"/>
              <a:t>There are no major environmental obstacles or gaps (for instance opposition of environmental groups) to the installation of energy efficiency technologies and renewable energy in buildings. </a:t>
            </a:r>
            <a:endParaRPr lang="pt-PT" sz="1600" dirty="0"/>
          </a:p>
          <a:p>
            <a:pPr marL="0" lvl="2" algn="just"/>
            <a:endParaRPr lang="pt-PT" sz="1600" b="1" cap="small" dirty="0"/>
          </a:p>
          <a:p>
            <a:pPr marL="0" lvl="2" algn="just"/>
            <a:endParaRPr lang="pt-PT" sz="1600" b="1" cap="small" dirty="0"/>
          </a:p>
          <a:p>
            <a:pPr marL="0" lvl="2" algn="just"/>
            <a:r>
              <a:rPr lang="en-GB" sz="1600" b="1" cap="small" dirty="0"/>
              <a:t>Recommendations: </a:t>
            </a:r>
          </a:p>
          <a:p>
            <a:pPr marL="0" lvl="2" algn="just"/>
            <a:endParaRPr lang="en-GB" sz="1600" b="1" cap="small" dirty="0"/>
          </a:p>
          <a:p>
            <a:pPr marL="0" lvl="2" algn="just"/>
            <a:r>
              <a:rPr lang="en-GB" sz="1600" cap="small" dirty="0"/>
              <a:t>None</a:t>
            </a:r>
          </a:p>
        </p:txBody>
      </p:sp>
      <p:pic>
        <p:nvPicPr>
          <p:cNvPr id="6146" name="Picture 2" descr="http://www.skhr.co.uk/wp-content/uploads/2014/12/proced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7875" y="2204864"/>
            <a:ext cx="3517577" cy="12270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217265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5542" y="2238477"/>
            <a:ext cx="8950733" cy="3539430"/>
          </a:xfrm>
          <a:prstGeom prst="rect">
            <a:avLst/>
          </a:prstGeom>
          <a:noFill/>
        </p:spPr>
        <p:txBody>
          <a:bodyPr wrap="square" rtlCol="0">
            <a:spAutoFit/>
          </a:bodyPr>
          <a:lstStyle/>
          <a:p>
            <a:pPr marL="0" lvl="2"/>
            <a:r>
              <a:rPr lang="en-US" sz="1600" b="1" cap="small" dirty="0"/>
              <a:t>Renewable Energy technologies obstacles and gaps in the regulatory frame</a:t>
            </a:r>
            <a:endParaRPr lang="pt-PT" sz="1600" b="1" cap="small" dirty="0"/>
          </a:p>
          <a:p>
            <a:pPr marL="0" lvl="2"/>
            <a:endParaRPr lang="pt-PT" sz="1600" b="1" cap="small" dirty="0"/>
          </a:p>
          <a:p>
            <a:pPr algn="just"/>
            <a:r>
              <a:rPr lang="en-US" sz="1600" dirty="0"/>
              <a:t>In classified buildings the protection rules usually impose strong limitations to the installation of renewable energy technologies. </a:t>
            </a:r>
          </a:p>
          <a:p>
            <a:pPr algn="just"/>
            <a:endParaRPr lang="en-US" sz="1600" dirty="0"/>
          </a:p>
          <a:p>
            <a:pPr algn="just"/>
            <a:r>
              <a:rPr lang="en-US" sz="1600" b="1" dirty="0"/>
              <a:t>Example:</a:t>
            </a:r>
          </a:p>
          <a:p>
            <a:pPr algn="just"/>
            <a:r>
              <a:rPr lang="en-US" sz="1600" dirty="0"/>
              <a:t>The regulation for the buildings inscribed on the World Heritage List of UNESCO in the property called University of Coimbra — Alta and Sofia (where the Coimbra Town Hall is included) allows the use of PV panels if integrated into the roof, but limits it to a maximum area of 3 m</a:t>
            </a:r>
            <a:r>
              <a:rPr lang="en-US" sz="1600" baseline="30000" dirty="0"/>
              <a:t>2</a:t>
            </a:r>
            <a:r>
              <a:rPr lang="en-US" sz="1600" dirty="0"/>
              <a:t> by building. </a:t>
            </a:r>
          </a:p>
          <a:p>
            <a:pPr algn="just"/>
            <a:endParaRPr lang="en-US" sz="1600" dirty="0"/>
          </a:p>
          <a:p>
            <a:pPr algn="just"/>
            <a:r>
              <a:rPr lang="en-US" sz="1600" dirty="0"/>
              <a:t>This maximum area is adequate for the small residential buildings in this property, but it is not adequate for large buildings such as the Town Hall, since this very small area of PV is not enough to have a relevant impact on the building’s energy performance and with such restriction it is not possible to achieve a nZEB level.</a:t>
            </a:r>
            <a:endParaRPr lang="pt-PT" sz="1600" dirty="0"/>
          </a:p>
        </p:txBody>
      </p:sp>
      <p:sp>
        <p:nvSpPr>
          <p:cNvPr id="11" name="Rechteck 19"/>
          <p:cNvSpPr/>
          <p:nvPr/>
        </p:nvSpPr>
        <p:spPr>
          <a:xfrm>
            <a:off x="0" y="1725646"/>
            <a:ext cx="550810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1600" b="1" cap="small" dirty="0"/>
              <a:t>Issues with regulations, standards and administrative procedures</a:t>
            </a:r>
            <a:endParaRPr lang="pt-PT" sz="1600" b="1" cap="small" dirty="0"/>
          </a:p>
        </p:txBody>
      </p:sp>
      <p:pic>
        <p:nvPicPr>
          <p:cNvPr id="14" name="Picture 2" descr="http://www.skhr.co.uk/wp-content/uploads/2014/12/proced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9012" y="1787924"/>
            <a:ext cx="2064229" cy="7200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34776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nZEB – Definition and Implementation</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4" name="CaixaDeTexto 3"/>
          <p:cNvSpPr txBox="1"/>
          <p:nvPr/>
        </p:nvSpPr>
        <p:spPr>
          <a:xfrm>
            <a:off x="0" y="2398556"/>
            <a:ext cx="5688756" cy="3539430"/>
          </a:xfrm>
          <a:prstGeom prst="rect">
            <a:avLst/>
          </a:prstGeom>
          <a:noFill/>
        </p:spPr>
        <p:txBody>
          <a:bodyPr wrap="square" rtlCol="0">
            <a:spAutoFit/>
          </a:bodyPr>
          <a:lstStyle/>
          <a:p>
            <a:pPr algn="just"/>
            <a:r>
              <a:rPr lang="en-US" sz="1600" b="1" dirty="0"/>
              <a:t>Definition</a:t>
            </a:r>
          </a:p>
          <a:p>
            <a:pPr algn="just"/>
            <a:endParaRPr lang="en-US" sz="1600" dirty="0"/>
          </a:p>
          <a:p>
            <a:pPr algn="just"/>
            <a:r>
              <a:rPr lang="en-US" sz="1600" dirty="0"/>
              <a:t>According to the Energy Performance of Buildings Directive (EPBD):</a:t>
            </a:r>
          </a:p>
          <a:p>
            <a:pPr algn="just"/>
            <a:endParaRPr lang="en-US" sz="1600" dirty="0"/>
          </a:p>
          <a:p>
            <a:pPr algn="just"/>
            <a:r>
              <a:rPr lang="en-US" sz="1600" dirty="0"/>
              <a:t>Article 2.2. </a:t>
            </a:r>
            <a:r>
              <a:rPr lang="en-US" sz="1600" i="1" dirty="0"/>
              <a:t>“‘nearly Zero-Energy Building’ means a building that has a very high energy performance, as determined in accordance with Annex I. </a:t>
            </a:r>
          </a:p>
          <a:p>
            <a:pPr algn="just"/>
            <a:endParaRPr lang="en-US" sz="1600" i="1" dirty="0"/>
          </a:p>
          <a:p>
            <a:pPr algn="just"/>
            <a:r>
              <a:rPr lang="en-US" sz="1600" i="1" dirty="0"/>
              <a:t>The nearly zero or very low amount of energy required should be covered to a very significant extent by energy from renewable sources, including energy from renewable sources produced on-site or nearby” </a:t>
            </a:r>
          </a:p>
          <a:p>
            <a:endParaRPr lang="en-US" sz="1600" i="1" dirty="0"/>
          </a:p>
        </p:txBody>
      </p:sp>
      <p:pic>
        <p:nvPicPr>
          <p:cNvPr id="5" name="Imagem 4"/>
          <p:cNvPicPr>
            <a:picLocks noChangeAspect="1"/>
          </p:cNvPicPr>
          <p:nvPr/>
        </p:nvPicPr>
        <p:blipFill>
          <a:blip r:embed="rId4"/>
          <a:stretch>
            <a:fillRect/>
          </a:stretch>
        </p:blipFill>
        <p:spPr>
          <a:xfrm>
            <a:off x="5796136" y="2636911"/>
            <a:ext cx="3154597" cy="2840707"/>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583140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5542" y="2238477"/>
            <a:ext cx="8950733" cy="3539430"/>
          </a:xfrm>
          <a:prstGeom prst="rect">
            <a:avLst/>
          </a:prstGeom>
          <a:noFill/>
        </p:spPr>
        <p:txBody>
          <a:bodyPr wrap="square" rtlCol="0">
            <a:spAutoFit/>
          </a:bodyPr>
          <a:lstStyle/>
          <a:p>
            <a:pPr marL="0" lvl="2"/>
            <a:r>
              <a:rPr lang="en-US" sz="1600" b="1" cap="small" dirty="0"/>
              <a:t>Renewable Energy technologies obstacles and gaps in the regulatory frame</a:t>
            </a:r>
            <a:endParaRPr lang="pt-PT" sz="1600" b="1" cap="small" dirty="0"/>
          </a:p>
          <a:p>
            <a:pPr marL="0" lvl="2"/>
            <a:endParaRPr lang="pt-PT" sz="1600" b="1" cap="small" dirty="0"/>
          </a:p>
          <a:p>
            <a:pPr algn="just"/>
            <a:r>
              <a:rPr lang="en-US" sz="1600" dirty="0"/>
              <a:t>Other restriction to the large scale installation of renewable energy technologies is the tariff. Nowadays the tariffs intend to promote the self-consumption of electricity, being the generation used to avoid consumption from the electrical grid. When the energy is injected into the electrical grid the tariff is very low and reduces the cost-effectiveness of the generation facility. </a:t>
            </a:r>
          </a:p>
          <a:p>
            <a:pPr algn="just"/>
            <a:endParaRPr lang="en-US" sz="1600" dirty="0"/>
          </a:p>
          <a:p>
            <a:pPr algn="just"/>
            <a:r>
              <a:rPr lang="en-US" sz="1600" dirty="0"/>
              <a:t>In buildings with a high installed capacity in renewables the real-time generation can often be larger than the consumption and in this situation the surplus of energy must be injected into the grid with a low tariff (about 4 €c/kWh). </a:t>
            </a:r>
          </a:p>
          <a:p>
            <a:pPr algn="just"/>
            <a:endParaRPr lang="en-US" sz="1600" dirty="0"/>
          </a:p>
          <a:p>
            <a:pPr algn="just"/>
            <a:r>
              <a:rPr lang="en-US" sz="1600" dirty="0"/>
              <a:t>Therefore, in buildings with enough RES generation to be considered a ZEB the cost effectiveness of the RES generation technologies will be low. </a:t>
            </a:r>
            <a:endParaRPr lang="pt-PT" sz="1600" dirty="0"/>
          </a:p>
          <a:p>
            <a:pPr marL="0" lvl="2"/>
            <a:endParaRPr lang="pt-PT" sz="1600" b="1" cap="small" dirty="0"/>
          </a:p>
        </p:txBody>
      </p:sp>
      <p:sp>
        <p:nvSpPr>
          <p:cNvPr id="11" name="Rechteck 19"/>
          <p:cNvSpPr/>
          <p:nvPr/>
        </p:nvSpPr>
        <p:spPr>
          <a:xfrm>
            <a:off x="0" y="1725646"/>
            <a:ext cx="550810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1600" b="1" cap="small" dirty="0"/>
              <a:t>Issues with regulations, standards and administrative procedures</a:t>
            </a:r>
            <a:endParaRPr lang="pt-PT" sz="1600" b="1" cap="small" dirty="0"/>
          </a:p>
        </p:txBody>
      </p:sp>
      <p:pic>
        <p:nvPicPr>
          <p:cNvPr id="14" name="Picture 2" descr="http://www.skhr.co.uk/wp-content/uploads/2014/12/proced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9012" y="1787924"/>
            <a:ext cx="2064229" cy="7200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803125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5542" y="2238477"/>
            <a:ext cx="8950733" cy="4308872"/>
          </a:xfrm>
          <a:prstGeom prst="rect">
            <a:avLst/>
          </a:prstGeom>
          <a:noFill/>
        </p:spPr>
        <p:txBody>
          <a:bodyPr wrap="square" rtlCol="0">
            <a:spAutoFit/>
          </a:bodyPr>
          <a:lstStyle/>
          <a:p>
            <a:pPr marL="0" lvl="2"/>
            <a:r>
              <a:rPr lang="en-US" sz="1600" b="1" cap="small" dirty="0"/>
              <a:t>Renewable Energy technologies obstacles and gaps in the regulatory frame</a:t>
            </a:r>
            <a:endParaRPr lang="pt-PT" sz="1600" b="1" cap="small" dirty="0"/>
          </a:p>
          <a:p>
            <a:pPr marL="0" lvl="2"/>
            <a:endParaRPr lang="pt-PT" sz="1000" b="1" cap="small" dirty="0"/>
          </a:p>
          <a:p>
            <a:pPr algn="just"/>
            <a:r>
              <a:rPr lang="en-GB" sz="1600" b="1" dirty="0"/>
              <a:t>Recommendations:</a:t>
            </a:r>
          </a:p>
          <a:p>
            <a:pPr algn="just"/>
            <a:endParaRPr lang="en-GB" sz="600" b="1" dirty="0"/>
          </a:p>
          <a:p>
            <a:pPr marL="285750" indent="-285750" algn="just">
              <a:buFont typeface="Arial" panose="020B0604020202020204" pitchFamily="34" charset="0"/>
              <a:buChar char="•"/>
            </a:pPr>
            <a:r>
              <a:rPr lang="en-US" sz="1600" b="1" dirty="0"/>
              <a:t>Integration of PV panels in classified buildings:</a:t>
            </a:r>
            <a:r>
              <a:rPr lang="en-US" sz="1600" dirty="0"/>
              <a:t>  The maximum area should be defined in a percentage of the total roof area and not using a fix area to all buildings. The maximum area should also not be very restrictive if solutions to minimize its visual impact (such as solar tiles) are adopted. </a:t>
            </a:r>
          </a:p>
          <a:p>
            <a:pPr marL="285750" indent="-285750" algn="just">
              <a:buFont typeface="Arial" panose="020B0604020202020204" pitchFamily="34" charset="0"/>
              <a:buChar char="•"/>
            </a:pPr>
            <a:endParaRPr lang="en-US" sz="600" dirty="0"/>
          </a:p>
          <a:p>
            <a:pPr marL="285750" indent="-285750" algn="just">
              <a:buFont typeface="Arial" panose="020B0604020202020204" pitchFamily="34" charset="0"/>
              <a:buChar char="•"/>
            </a:pPr>
            <a:r>
              <a:rPr lang="en-US" sz="1600" b="1" dirty="0"/>
              <a:t>Tariffs for the PV generation:</a:t>
            </a:r>
            <a:r>
              <a:rPr lang="en-US" sz="1600" dirty="0"/>
              <a:t> The energy injected into the grid will cause an increase of the costs of the grid management. Therefore, the actual solution to pay such energy with a price lower than the average price in the wholesale market is correct. Otherwise the extra costs in the grid management would be paid by the users without PV generation, creating an unfair </a:t>
            </a:r>
            <a:r>
              <a:rPr lang="en-GB" sz="1600" dirty="0"/>
              <a:t>cross-subsidisation</a:t>
            </a:r>
            <a:r>
              <a:rPr lang="en-US" sz="1600" dirty="0"/>
              <a:t>.</a:t>
            </a:r>
          </a:p>
          <a:p>
            <a:pPr marL="285750" indent="-285750" algn="just">
              <a:buFont typeface="Arial" panose="020B0604020202020204" pitchFamily="34" charset="0"/>
              <a:buChar char="•"/>
            </a:pPr>
            <a:endParaRPr lang="en-US" sz="600" dirty="0"/>
          </a:p>
          <a:p>
            <a:pPr marL="285750" indent="-285750" algn="just">
              <a:buFont typeface="Arial" panose="020B0604020202020204" pitchFamily="34" charset="0"/>
              <a:buChar char="•"/>
            </a:pPr>
            <a:r>
              <a:rPr lang="en-US" sz="1600" dirty="0"/>
              <a:t>The </a:t>
            </a:r>
            <a:r>
              <a:rPr lang="en-US" sz="1600" b="1" dirty="0"/>
              <a:t>solution</a:t>
            </a:r>
            <a:r>
              <a:rPr lang="en-US" sz="1600" dirty="0"/>
              <a:t> to such problem is not a change in the actual tariffs, but a promotion of energy storage solutions to ensure a better local generation and consumption matching to avoid the injection of energy into the grid (in periods when the grid do not needed). </a:t>
            </a:r>
          </a:p>
          <a:p>
            <a:pPr marL="285750" indent="-285750" algn="just">
              <a:buFont typeface="Arial" panose="020B0604020202020204" pitchFamily="34" charset="0"/>
              <a:buChar char="•"/>
            </a:pPr>
            <a:endParaRPr lang="en-US" sz="600" dirty="0"/>
          </a:p>
          <a:p>
            <a:pPr marL="285750" indent="-285750" algn="just">
              <a:buFont typeface="Arial" panose="020B0604020202020204" pitchFamily="34" charset="0"/>
              <a:buChar char="•"/>
            </a:pPr>
            <a:r>
              <a:rPr lang="en-US" sz="1600" dirty="0"/>
              <a:t>Since such solutions still present very high costs, there is a need of financial support to energy storage technologies. </a:t>
            </a:r>
            <a:endParaRPr lang="pt-PT" sz="1600" b="1" dirty="0"/>
          </a:p>
          <a:p>
            <a:pPr marL="0" lvl="2"/>
            <a:endParaRPr lang="pt-PT" sz="1600" b="1" cap="small" dirty="0"/>
          </a:p>
        </p:txBody>
      </p:sp>
      <p:sp>
        <p:nvSpPr>
          <p:cNvPr id="11" name="Rechteck 19"/>
          <p:cNvSpPr/>
          <p:nvPr/>
        </p:nvSpPr>
        <p:spPr>
          <a:xfrm>
            <a:off x="0" y="1725646"/>
            <a:ext cx="550810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1600" b="1" cap="small" dirty="0"/>
              <a:t>Issues with regulations, standards and administrative procedures</a:t>
            </a:r>
            <a:endParaRPr lang="pt-PT" sz="1600" b="1" cap="small" dirty="0"/>
          </a:p>
        </p:txBody>
      </p:sp>
      <p:pic>
        <p:nvPicPr>
          <p:cNvPr id="14" name="Picture 2" descr="http://www.skhr.co.uk/wp-content/uploads/2014/12/proced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9012" y="1787924"/>
            <a:ext cx="2064229" cy="7200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473640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0" y="2831053"/>
            <a:ext cx="8950733" cy="2554545"/>
          </a:xfrm>
          <a:prstGeom prst="rect">
            <a:avLst/>
          </a:prstGeom>
          <a:noFill/>
        </p:spPr>
        <p:txBody>
          <a:bodyPr wrap="square" rtlCol="0">
            <a:spAutoFit/>
          </a:bodyPr>
          <a:lstStyle/>
          <a:p>
            <a:pPr marL="0" lvl="2"/>
            <a:r>
              <a:rPr lang="en-US" sz="1600" b="1" cap="small" dirty="0"/>
              <a:t>Technology – specific obstacles and gaps in the regulatory frame for application and use in urban areas</a:t>
            </a:r>
            <a:endParaRPr lang="pt-PT" sz="1600" b="1" cap="small" dirty="0"/>
          </a:p>
          <a:p>
            <a:pPr marL="0" lvl="2"/>
            <a:endParaRPr lang="pt-PT" sz="1600" b="1" cap="small" dirty="0"/>
          </a:p>
          <a:p>
            <a:pPr algn="just"/>
            <a:r>
              <a:rPr lang="en-US" sz="1600" dirty="0"/>
              <a:t>There are no relevant specific obstacles and gaps to the use of efficient technologies (e.g. lighting or HVAC) in urban areas.</a:t>
            </a:r>
            <a:endParaRPr lang="pt-PT" sz="1600" dirty="0"/>
          </a:p>
          <a:p>
            <a:pPr algn="just"/>
            <a:endParaRPr lang="pt-PT" sz="1600" b="1" dirty="0"/>
          </a:p>
          <a:p>
            <a:pPr algn="just"/>
            <a:endParaRPr lang="pt-PT" sz="1600" b="1" dirty="0"/>
          </a:p>
          <a:p>
            <a:pPr algn="just"/>
            <a:r>
              <a:rPr lang="en-GB" sz="1600" b="1" dirty="0"/>
              <a:t>Recommendations: </a:t>
            </a:r>
          </a:p>
          <a:p>
            <a:pPr algn="just"/>
            <a:endParaRPr lang="pt-PT" sz="1600" b="1" dirty="0"/>
          </a:p>
          <a:p>
            <a:pPr algn="just"/>
            <a:r>
              <a:rPr lang="en-GB" sz="1600" dirty="0"/>
              <a:t>None</a:t>
            </a:r>
          </a:p>
          <a:p>
            <a:pPr marL="0" lvl="2"/>
            <a:endParaRPr lang="pt-PT" sz="1600" b="1" cap="small" dirty="0"/>
          </a:p>
        </p:txBody>
      </p:sp>
      <p:sp>
        <p:nvSpPr>
          <p:cNvPr id="11" name="Rechteck 19"/>
          <p:cNvSpPr/>
          <p:nvPr/>
        </p:nvSpPr>
        <p:spPr>
          <a:xfrm>
            <a:off x="0" y="1725646"/>
            <a:ext cx="550810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1600" b="1" cap="small" dirty="0"/>
              <a:t>Issues with regulations, standards and administrative procedures</a:t>
            </a:r>
            <a:endParaRPr lang="pt-PT" sz="1600" b="1" cap="small" dirty="0"/>
          </a:p>
        </p:txBody>
      </p:sp>
      <p:pic>
        <p:nvPicPr>
          <p:cNvPr id="14" name="Picture 2" descr="http://www.skhr.co.uk/wp-content/uploads/2014/12/proced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9012" y="1787924"/>
            <a:ext cx="2064229" cy="7200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339789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0" y="2633054"/>
            <a:ext cx="8950733" cy="3447098"/>
          </a:xfrm>
          <a:prstGeom prst="rect">
            <a:avLst/>
          </a:prstGeom>
          <a:noFill/>
        </p:spPr>
        <p:txBody>
          <a:bodyPr wrap="square" rtlCol="0">
            <a:spAutoFit/>
          </a:bodyPr>
          <a:lstStyle/>
          <a:p>
            <a:pPr marL="0" lvl="2"/>
            <a:r>
              <a:rPr lang="en-US" sz="1600" b="1" cap="small" dirty="0"/>
              <a:t>Technology specific obstacles and gaps in the regulatory frame concerning the deep renovation of building envelope</a:t>
            </a:r>
            <a:endParaRPr lang="pt-PT" sz="1600" b="1" cap="small" dirty="0"/>
          </a:p>
          <a:p>
            <a:pPr marL="0" lvl="2" algn="just"/>
            <a:endParaRPr lang="pt-PT" sz="1600" b="1" cap="small" dirty="0"/>
          </a:p>
          <a:p>
            <a:pPr algn="just"/>
            <a:r>
              <a:rPr lang="en-US" sz="1600" dirty="0"/>
              <a:t>In classified buildings the protection rules usually impose strong limitations to the renovation of the building envelop and openings. </a:t>
            </a:r>
          </a:p>
          <a:p>
            <a:pPr algn="just"/>
            <a:endParaRPr lang="en-US" sz="1600" dirty="0"/>
          </a:p>
          <a:p>
            <a:pPr algn="just"/>
            <a:r>
              <a:rPr lang="en-US" sz="1600" b="1" dirty="0"/>
              <a:t>Example: </a:t>
            </a:r>
          </a:p>
          <a:p>
            <a:pPr algn="just"/>
            <a:r>
              <a:rPr lang="en-US" sz="1600" dirty="0"/>
              <a:t>The regulation for the buildings inscribed on the World Heritage List of UNESCO in the property called University of Coimbra — Alta and Sofia (where the Coimbra Town Hall is included) does not allow the replacement of the windows by double glazed windows using standard solutions; </a:t>
            </a:r>
          </a:p>
          <a:p>
            <a:pPr algn="just"/>
            <a:endParaRPr lang="en-US" sz="1000" dirty="0"/>
          </a:p>
          <a:p>
            <a:pPr algn="just"/>
            <a:r>
              <a:rPr lang="en-US" sz="1600" dirty="0"/>
              <a:t>Because the original frame must be kept (the usual solution is to implement other window in the interior).Since these frames have to be specifically designed to this building, this cannot be ensured with standard solutions available in the market, and would have a high cost. </a:t>
            </a:r>
            <a:endParaRPr lang="pt-PT" sz="1600" b="1" dirty="0"/>
          </a:p>
        </p:txBody>
      </p:sp>
      <p:sp>
        <p:nvSpPr>
          <p:cNvPr id="11" name="Rechteck 19"/>
          <p:cNvSpPr/>
          <p:nvPr/>
        </p:nvSpPr>
        <p:spPr>
          <a:xfrm>
            <a:off x="0" y="1725646"/>
            <a:ext cx="550810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1600" b="1" cap="small" dirty="0"/>
              <a:t>Issues with regulations, standards and administrative procedures</a:t>
            </a:r>
            <a:endParaRPr lang="pt-PT" sz="1600" b="1" cap="small" dirty="0"/>
          </a:p>
        </p:txBody>
      </p:sp>
      <p:pic>
        <p:nvPicPr>
          <p:cNvPr id="14" name="Picture 2" descr="http://www.skhr.co.uk/wp-content/uploads/2014/12/proced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9012" y="1787924"/>
            <a:ext cx="2064229" cy="7200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552896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5542" y="2238477"/>
            <a:ext cx="8950733" cy="2308324"/>
          </a:xfrm>
          <a:prstGeom prst="rect">
            <a:avLst/>
          </a:prstGeom>
          <a:noFill/>
        </p:spPr>
        <p:txBody>
          <a:bodyPr wrap="square" rtlCol="0">
            <a:spAutoFit/>
          </a:bodyPr>
          <a:lstStyle/>
          <a:p>
            <a:pPr marL="0" lvl="2"/>
            <a:r>
              <a:rPr lang="en-US" sz="1600" b="1" cap="small" dirty="0"/>
              <a:t>Technology specific obstacles and gaps in the regulatory frame concerning the deep renovation of building envelope</a:t>
            </a:r>
            <a:endParaRPr lang="pt-PT" sz="1600" b="1" cap="small" dirty="0"/>
          </a:p>
          <a:p>
            <a:pPr algn="just"/>
            <a:endParaRPr lang="pt-PT" sz="1600" b="1" dirty="0"/>
          </a:p>
          <a:p>
            <a:pPr algn="just"/>
            <a:r>
              <a:rPr lang="en-GB" sz="1600" b="1" dirty="0"/>
              <a:t>Recommendations: </a:t>
            </a:r>
          </a:p>
          <a:p>
            <a:pPr algn="just"/>
            <a:endParaRPr lang="pt-PT" sz="1600" b="1" dirty="0"/>
          </a:p>
          <a:p>
            <a:pPr marL="285750" indent="-285750" algn="just">
              <a:buFont typeface="Arial" panose="020B0604020202020204" pitchFamily="34" charset="0"/>
              <a:buChar char="•"/>
            </a:pPr>
            <a:r>
              <a:rPr lang="en-US" sz="1600" dirty="0"/>
              <a:t>The protection rules should allow the replacement of frames in order to ensure double glazed windows if the original material and design is kept. </a:t>
            </a:r>
            <a:endParaRPr lang="pt-PT" sz="1600" dirty="0"/>
          </a:p>
          <a:p>
            <a:pPr marL="285750" indent="-285750" algn="just">
              <a:buFont typeface="Arial" panose="020B0604020202020204" pitchFamily="34" charset="0"/>
              <a:buChar char="•"/>
            </a:pPr>
            <a:endParaRPr lang="pt-PT" sz="1600" b="1" dirty="0"/>
          </a:p>
          <a:p>
            <a:pPr marL="0" lvl="2"/>
            <a:endParaRPr lang="pt-PT" sz="1600" b="1" cap="small" dirty="0"/>
          </a:p>
        </p:txBody>
      </p:sp>
      <p:sp>
        <p:nvSpPr>
          <p:cNvPr id="11" name="Rechteck 19"/>
          <p:cNvSpPr/>
          <p:nvPr/>
        </p:nvSpPr>
        <p:spPr>
          <a:xfrm>
            <a:off x="0" y="1725646"/>
            <a:ext cx="550810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1600" b="1" cap="small" dirty="0"/>
              <a:t>Issues with regulations, standards and administrative procedures</a:t>
            </a:r>
            <a:endParaRPr lang="pt-PT" sz="1600" b="1" cap="small" dirty="0"/>
          </a:p>
        </p:txBody>
      </p:sp>
      <p:pic>
        <p:nvPicPr>
          <p:cNvPr id="4098" name="Picture 2" descr="http://www.skhr.co.uk/wp-content/uploads/2014/12/proced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5913" y="4605431"/>
            <a:ext cx="3032668" cy="105790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abinet.gov.krd/grafik/uploaded/2014/guide_admin_photo__2014_03_15_h3m9s24__D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0117" y="4386097"/>
            <a:ext cx="1839755" cy="14693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312642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0" y="2414405"/>
            <a:ext cx="6233726" cy="3323987"/>
          </a:xfrm>
          <a:prstGeom prst="rect">
            <a:avLst/>
          </a:prstGeom>
          <a:noFill/>
        </p:spPr>
        <p:txBody>
          <a:bodyPr wrap="square" rtlCol="0">
            <a:spAutoFit/>
          </a:bodyPr>
          <a:lstStyle/>
          <a:p>
            <a:pPr marL="0" lvl="2"/>
            <a:endParaRPr lang="en-US" sz="1600" b="1" cap="small" dirty="0"/>
          </a:p>
          <a:p>
            <a:pPr algn="just"/>
            <a:r>
              <a:rPr lang="en-US" dirty="0"/>
              <a:t>In Portugal there are no legislation at regional or local level with impact on the implementation of energy efficiency technologies and renewable energy in buildings.</a:t>
            </a:r>
            <a:endParaRPr lang="pt-PT" dirty="0"/>
          </a:p>
          <a:p>
            <a:pPr marL="285750" indent="-285750" algn="just">
              <a:buFont typeface="Arial" panose="020B0604020202020204" pitchFamily="34" charset="0"/>
              <a:buChar char="•"/>
            </a:pPr>
            <a:endParaRPr lang="en-US" dirty="0"/>
          </a:p>
          <a:p>
            <a:pPr algn="just"/>
            <a:r>
              <a:rPr lang="en-US" dirty="0"/>
              <a:t>There are also no major overlaps between the European and national legislation. </a:t>
            </a:r>
          </a:p>
          <a:p>
            <a:pPr marL="285750" indent="-285750" algn="just">
              <a:buFont typeface="Arial" panose="020B0604020202020204" pitchFamily="34" charset="0"/>
              <a:buChar char="•"/>
            </a:pPr>
            <a:endParaRPr lang="en-US" dirty="0"/>
          </a:p>
          <a:p>
            <a:pPr algn="just"/>
            <a:r>
              <a:rPr lang="en-US" dirty="0"/>
              <a:t>When overlaps exist they are just temporary, during the process of transposition of the European legislation into the national law. </a:t>
            </a:r>
            <a:endParaRPr lang="pt-PT" dirty="0"/>
          </a:p>
          <a:p>
            <a:pPr marL="285750" indent="-285750" algn="just">
              <a:buFont typeface="Arial" panose="020B0604020202020204" pitchFamily="34" charset="0"/>
              <a:buChar char="•"/>
            </a:pPr>
            <a:endParaRPr lang="pt-PT" sz="1600" b="1" dirty="0"/>
          </a:p>
          <a:p>
            <a:pPr marL="0" lvl="2"/>
            <a:endParaRPr lang="pt-PT" sz="1600" b="1" cap="small" dirty="0"/>
          </a:p>
        </p:txBody>
      </p:sp>
      <p:sp>
        <p:nvSpPr>
          <p:cNvPr id="11" name="Rechteck 19"/>
          <p:cNvSpPr/>
          <p:nvPr/>
        </p:nvSpPr>
        <p:spPr>
          <a:xfrm>
            <a:off x="0" y="1725646"/>
            <a:ext cx="377991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1600" b="1" cap="small" dirty="0"/>
              <a:t>Overlap with other directives / legislations </a:t>
            </a:r>
            <a:endParaRPr lang="pt-PT" sz="1600" b="1" cap="small" dirty="0"/>
          </a:p>
        </p:txBody>
      </p:sp>
      <p:pic>
        <p:nvPicPr>
          <p:cNvPr id="2050" name="Picture 2" descr="https://pbs.twimg.com/profile_images/631884185406468096/aSEt9iW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783683"/>
            <a:ext cx="2578317" cy="25783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40682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21276" y="2569051"/>
            <a:ext cx="8950733" cy="3323987"/>
          </a:xfrm>
          <a:prstGeom prst="rect">
            <a:avLst/>
          </a:prstGeom>
          <a:noFill/>
        </p:spPr>
        <p:txBody>
          <a:bodyPr wrap="square" rtlCol="0">
            <a:spAutoFit/>
          </a:bodyPr>
          <a:lstStyle/>
          <a:p>
            <a:pPr marL="285750" indent="-285750" algn="just">
              <a:buFont typeface="Arial" panose="020B0604020202020204" pitchFamily="34" charset="0"/>
              <a:buChar char="•"/>
            </a:pPr>
            <a:r>
              <a:rPr lang="en-US" dirty="0"/>
              <a:t>In Portugal there are no relevant environmental obstacles or regulatory gaps to the installation of energy efficiency technologies and renewable energy in buildings and its use in urban areas;</a:t>
            </a:r>
          </a:p>
          <a:p>
            <a:pPr algn="just"/>
            <a:endParaRPr lang="pt-PT" sz="1000" dirty="0"/>
          </a:p>
          <a:p>
            <a:pPr marL="285750" indent="-285750" algn="just">
              <a:buFont typeface="Arial" panose="020B0604020202020204" pitchFamily="34" charset="0"/>
              <a:buChar char="•"/>
            </a:pPr>
            <a:r>
              <a:rPr lang="en-US" dirty="0"/>
              <a:t>The major obstacles to the use of renewable energy technologies and to the deep renovation of the building envelope are the protection rules in classified buildings. </a:t>
            </a:r>
          </a:p>
          <a:p>
            <a:pPr marL="285750" indent="-285750" algn="just">
              <a:buFont typeface="Arial" panose="020B0604020202020204" pitchFamily="34" charset="0"/>
              <a:buChar char="•"/>
            </a:pPr>
            <a:endParaRPr lang="en-US" sz="1000" dirty="0"/>
          </a:p>
          <a:p>
            <a:pPr marL="285750" indent="-285750" algn="just">
              <a:buFont typeface="Arial" panose="020B0604020202020204" pitchFamily="34" charset="0"/>
              <a:buChar char="•"/>
            </a:pPr>
            <a:r>
              <a:rPr lang="en-US" dirty="0"/>
              <a:t>Some regulations allow the use of PV panels if integrated into the roof, but limit it to a very small area by building. It is recommended to define the maximum area in a percentage of the total roof area and not to use a fix area to all buildings. </a:t>
            </a:r>
          </a:p>
          <a:p>
            <a:pPr marL="285750" indent="-285750" algn="just">
              <a:buFont typeface="Arial" panose="020B0604020202020204" pitchFamily="34" charset="0"/>
              <a:buChar char="•"/>
            </a:pPr>
            <a:endParaRPr lang="en-US" sz="1000" dirty="0"/>
          </a:p>
          <a:p>
            <a:pPr marL="285750" indent="-285750" algn="just">
              <a:buFont typeface="Arial" panose="020B0604020202020204" pitchFamily="34" charset="0"/>
              <a:buChar char="•"/>
            </a:pPr>
            <a:r>
              <a:rPr lang="en-US" dirty="0"/>
              <a:t>The maximum area should also not be very restrictive if solutions to minimize its visual impact are adopted. </a:t>
            </a:r>
            <a:endParaRPr lang="pt-PT" dirty="0"/>
          </a:p>
        </p:txBody>
      </p:sp>
      <p:sp>
        <p:nvSpPr>
          <p:cNvPr id="11" name="Rechteck 19"/>
          <p:cNvSpPr/>
          <p:nvPr/>
        </p:nvSpPr>
        <p:spPr>
          <a:xfrm>
            <a:off x="0" y="1725646"/>
            <a:ext cx="356388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1600" b="1" cap="small" dirty="0"/>
              <a:t>Conclusions and Final Recommendations</a:t>
            </a:r>
            <a:endParaRPr lang="pt-PT" sz="1600" b="1" cap="small" dirty="0"/>
          </a:p>
        </p:txBody>
      </p:sp>
      <p:pic>
        <p:nvPicPr>
          <p:cNvPr id="3074" name="Picture 2" descr="http://www.writing-savvy.org/images/conclus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7005" y="1203332"/>
            <a:ext cx="2015004" cy="14007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703651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7" name="CaixaDeTexto 6"/>
          <p:cNvSpPr txBox="1"/>
          <p:nvPr/>
        </p:nvSpPr>
        <p:spPr>
          <a:xfrm>
            <a:off x="24920" y="2883372"/>
            <a:ext cx="8950733" cy="2462213"/>
          </a:xfrm>
          <a:prstGeom prst="rect">
            <a:avLst/>
          </a:prstGeom>
          <a:noFill/>
        </p:spPr>
        <p:txBody>
          <a:bodyPr wrap="square" rtlCol="0">
            <a:spAutoFit/>
          </a:bodyPr>
          <a:lstStyle/>
          <a:p>
            <a:pPr marL="285750" lvl="2" indent="-285750">
              <a:buFont typeface="Arial" panose="020B0604020202020204" pitchFamily="34" charset="0"/>
              <a:buChar char="•"/>
            </a:pPr>
            <a:r>
              <a:rPr lang="en-US" sz="1600" dirty="0"/>
              <a:t>It is also recommended to allow the implementation of changes in the building envelope using solutions to minimize the visual impact (using the original material and design). </a:t>
            </a:r>
            <a:endParaRPr lang="pt-PT" sz="1600" dirty="0"/>
          </a:p>
          <a:p>
            <a:pPr marL="285750" indent="-285750" algn="just">
              <a:buFont typeface="Arial" panose="020B0604020202020204" pitchFamily="34" charset="0"/>
              <a:buChar char="•"/>
            </a:pPr>
            <a:endParaRPr lang="en-US" sz="1000" dirty="0"/>
          </a:p>
          <a:p>
            <a:pPr marL="285750" indent="-285750" algn="just">
              <a:buFont typeface="Arial" panose="020B0604020202020204" pitchFamily="34" charset="0"/>
              <a:buChar char="•"/>
            </a:pPr>
            <a:r>
              <a:rPr lang="en-US" sz="1600" dirty="0"/>
              <a:t>Other restriction to the large scale installation of renewable energy technologies is the tariff, since the energy injected into the grid is penalized with a very low tariff. </a:t>
            </a:r>
          </a:p>
          <a:p>
            <a:pPr marL="285750" indent="-285750" algn="just">
              <a:buFont typeface="Arial" panose="020B0604020202020204" pitchFamily="34" charset="0"/>
              <a:buChar char="•"/>
            </a:pPr>
            <a:endParaRPr lang="en-US" sz="1000" dirty="0"/>
          </a:p>
          <a:p>
            <a:pPr marL="285750" indent="-285750" algn="just">
              <a:buFont typeface="Arial" panose="020B0604020202020204" pitchFamily="34" charset="0"/>
              <a:buChar char="•"/>
            </a:pPr>
            <a:r>
              <a:rPr lang="en-US" sz="1600" dirty="0"/>
              <a:t>This tariff scheme is correct in order to avoid an unfair cross-</a:t>
            </a:r>
            <a:r>
              <a:rPr lang="en-GB" sz="1600" dirty="0"/>
              <a:t>subsidisation</a:t>
            </a:r>
            <a:r>
              <a:rPr lang="en-US" sz="1600" dirty="0"/>
              <a:t> between consumers, but it is recommended the promotion of energy storage solutions to ensure a better local generation and consumption matching to avoid the injection of energy into the grid.</a:t>
            </a:r>
            <a:endParaRPr lang="pt-PT" sz="1600" dirty="0"/>
          </a:p>
          <a:p>
            <a:pPr marL="0" lvl="2" algn="just"/>
            <a:endParaRPr lang="pt-PT" sz="1600" b="1" cap="small" dirty="0"/>
          </a:p>
        </p:txBody>
      </p:sp>
      <p:sp>
        <p:nvSpPr>
          <p:cNvPr id="11" name="Rechteck 19"/>
          <p:cNvSpPr/>
          <p:nvPr/>
        </p:nvSpPr>
        <p:spPr>
          <a:xfrm>
            <a:off x="0" y="1725646"/>
            <a:ext cx="356388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1600" b="1" cap="small" dirty="0"/>
              <a:t>Conclusions and Final Recommendations</a:t>
            </a:r>
            <a:endParaRPr lang="pt-PT" sz="1600" b="1" cap="small" dirty="0"/>
          </a:p>
        </p:txBody>
      </p:sp>
      <p:pic>
        <p:nvPicPr>
          <p:cNvPr id="14" name="Picture 2" descr="http://www.writing-savvy.org/images/conclus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729" y="1428532"/>
            <a:ext cx="2015004" cy="14007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55477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Capacity Building in Municipalities</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2017 -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n-GB" sz="3200" b="1" dirty="0">
                <a:solidFill>
                  <a:schemeClr val="accent1">
                    <a:lumMod val="75000"/>
                  </a:schemeClr>
                </a:solidFill>
              </a:rPr>
              <a:t>Legal Framework</a:t>
            </a: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382846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nZEB – Definition and Implementation</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4" name="CaixaDeTexto 3"/>
          <p:cNvSpPr txBox="1"/>
          <p:nvPr/>
        </p:nvSpPr>
        <p:spPr>
          <a:xfrm>
            <a:off x="0" y="2398556"/>
            <a:ext cx="6228184" cy="3539430"/>
          </a:xfrm>
          <a:prstGeom prst="rect">
            <a:avLst/>
          </a:prstGeom>
          <a:noFill/>
        </p:spPr>
        <p:txBody>
          <a:bodyPr wrap="square" rtlCol="0">
            <a:spAutoFit/>
          </a:bodyPr>
          <a:lstStyle/>
          <a:p>
            <a:pPr algn="just"/>
            <a:r>
              <a:rPr lang="en-US" sz="1600" b="1" dirty="0"/>
              <a:t>Definition</a:t>
            </a:r>
          </a:p>
          <a:p>
            <a:pPr algn="just"/>
            <a:endParaRPr lang="en-US" sz="1600" dirty="0"/>
          </a:p>
          <a:p>
            <a:pPr algn="just"/>
            <a:r>
              <a:rPr lang="en-US" sz="1600" dirty="0"/>
              <a:t>Annex I, article 1 stipulates </a:t>
            </a:r>
            <a:r>
              <a:rPr lang="en-US" sz="1600" i="1" dirty="0"/>
              <a:t>that “The energy performance of a building shall be determined on the basis of the calculated or actual annual energy that is consumed in order to meet the different needs associated with its typical use and shall reflect the heating energy needs and cooling energy needs (energy needed to avoid overheating) to maintain the envisaged temperature conditions of the building, and domestic hot water needs.”</a:t>
            </a:r>
          </a:p>
          <a:p>
            <a:pPr algn="just"/>
            <a:endParaRPr lang="en-US" sz="1600" i="1" dirty="0"/>
          </a:p>
          <a:p>
            <a:pPr algn="just"/>
            <a:r>
              <a:rPr lang="en-US" sz="1600" dirty="0"/>
              <a:t>Article 9.1 regulates that </a:t>
            </a:r>
            <a:r>
              <a:rPr lang="en-US" sz="1600" i="1" dirty="0"/>
              <a:t>“Member States shall ensure that by 31 December 2020, all new buildings are nearly zero-energy buildings and after 31 December 2018, new buildings occupied and owned by public authorities are nearly zero-energy buildings.” </a:t>
            </a:r>
            <a:endParaRPr lang="en-US" sz="1600" dirty="0"/>
          </a:p>
        </p:txBody>
      </p:sp>
      <p:pic>
        <p:nvPicPr>
          <p:cNvPr id="5" name="Imagem 4"/>
          <p:cNvPicPr>
            <a:picLocks noChangeAspect="1"/>
          </p:cNvPicPr>
          <p:nvPr/>
        </p:nvPicPr>
        <p:blipFill>
          <a:blip r:embed="rId4"/>
          <a:stretch>
            <a:fillRect/>
          </a:stretch>
        </p:blipFill>
        <p:spPr>
          <a:xfrm>
            <a:off x="6228184" y="2898211"/>
            <a:ext cx="2738238" cy="2835045"/>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97956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nZEB – Definition and Implementation</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pic>
        <p:nvPicPr>
          <p:cNvPr id="3" name="Imagem 2"/>
          <p:cNvPicPr>
            <a:picLocks noChangeAspect="1"/>
          </p:cNvPicPr>
          <p:nvPr/>
        </p:nvPicPr>
        <p:blipFill>
          <a:blip r:embed="rId4"/>
          <a:stretch>
            <a:fillRect/>
          </a:stretch>
        </p:blipFill>
        <p:spPr>
          <a:xfrm>
            <a:off x="5006488" y="2996952"/>
            <a:ext cx="4014768" cy="1670143"/>
          </a:xfrm>
          <a:prstGeom prst="rect">
            <a:avLst/>
          </a:prstGeom>
        </p:spPr>
      </p:pic>
      <p:sp>
        <p:nvSpPr>
          <p:cNvPr id="4" name="CaixaDeTexto 3"/>
          <p:cNvSpPr txBox="1"/>
          <p:nvPr/>
        </p:nvSpPr>
        <p:spPr>
          <a:xfrm>
            <a:off x="-10169" y="2125664"/>
            <a:ext cx="5364088" cy="3847207"/>
          </a:xfrm>
          <a:prstGeom prst="rect">
            <a:avLst/>
          </a:prstGeom>
          <a:noFill/>
        </p:spPr>
        <p:txBody>
          <a:bodyPr wrap="square" rtlCol="0">
            <a:spAutoFit/>
          </a:bodyPr>
          <a:lstStyle/>
          <a:p>
            <a:pPr algn="just"/>
            <a:r>
              <a:rPr lang="en-US" sz="1600" b="1" dirty="0"/>
              <a:t>Implementation</a:t>
            </a:r>
          </a:p>
          <a:p>
            <a:pPr algn="just"/>
            <a:endParaRPr lang="en-US" sz="1200" dirty="0"/>
          </a:p>
          <a:p>
            <a:pPr algn="just"/>
            <a:r>
              <a:rPr lang="en-GB" sz="1600" dirty="0"/>
              <a:t>Member States have the responsibility to include in their national plans, the detailed definition in practice of nearly zero energy buildings, reflecting their national, regional and local conditions.</a:t>
            </a:r>
            <a:endParaRPr lang="pt-PT" sz="1600" dirty="0"/>
          </a:p>
          <a:p>
            <a:pPr algn="just"/>
            <a:endParaRPr lang="en-US" sz="1200" i="1" dirty="0"/>
          </a:p>
          <a:p>
            <a:pPr algn="just"/>
            <a:r>
              <a:rPr lang="en-GB" sz="1600" dirty="0"/>
              <a:t>More than half of the Member States already implemented a definition, some are under approval.</a:t>
            </a:r>
          </a:p>
          <a:p>
            <a:pPr algn="just"/>
            <a:endParaRPr lang="pt-PT" sz="1200" dirty="0"/>
          </a:p>
          <a:p>
            <a:pPr algn="just"/>
            <a:r>
              <a:rPr lang="en-GB" sz="1600" dirty="0"/>
              <a:t>The exemplary role of the public sector has been emphasised by several Member States, including Italy, through the establishment of specific intermediate targets for this sector, while only few member States, mainly from Northern Europe, established targets for the refurbishment of the existing building stock. </a:t>
            </a:r>
            <a:endParaRPr lang="pt-PT" sz="1600" dirty="0"/>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72611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nZEB – Definition and Implementation</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4" name="CaixaDeTexto 3"/>
          <p:cNvSpPr txBox="1"/>
          <p:nvPr/>
        </p:nvSpPr>
        <p:spPr>
          <a:xfrm>
            <a:off x="0" y="2204864"/>
            <a:ext cx="5436096" cy="2800767"/>
          </a:xfrm>
          <a:prstGeom prst="rect">
            <a:avLst/>
          </a:prstGeom>
          <a:noFill/>
        </p:spPr>
        <p:txBody>
          <a:bodyPr wrap="square" rtlCol="0">
            <a:spAutoFit/>
          </a:bodyPr>
          <a:lstStyle/>
          <a:p>
            <a:pPr algn="just"/>
            <a:endParaRPr lang="en-US" sz="1600" dirty="0"/>
          </a:p>
          <a:p>
            <a:pPr algn="just"/>
            <a:r>
              <a:rPr lang="en-GB" sz="1600" dirty="0"/>
              <a:t>Member States reported a wide range of policies and measures in support to nZEB objectives in their National Energy Efficiency Action Plans (NEEAPs), although it is not often clear to what extent these measure specifically target nZEBs. </a:t>
            </a:r>
          </a:p>
          <a:p>
            <a:pPr algn="just"/>
            <a:endParaRPr lang="en-GB" sz="1600" dirty="0"/>
          </a:p>
          <a:p>
            <a:pPr algn="just"/>
            <a:r>
              <a:rPr lang="en-GB" sz="1600" dirty="0"/>
              <a:t>The most prevalent measure for stimulating refurbishment into nZEB is the implementation of financial schemes. </a:t>
            </a:r>
          </a:p>
          <a:p>
            <a:pPr algn="just"/>
            <a:endParaRPr lang="en-GB" sz="1600" dirty="0"/>
          </a:p>
          <a:p>
            <a:pPr algn="just"/>
            <a:r>
              <a:rPr lang="en-GB" sz="1600" dirty="0"/>
              <a:t>Other policy measures are awareness raising and education, training and energy performance certificates. </a:t>
            </a:r>
            <a:endParaRPr lang="en-US" sz="1600" i="1" dirty="0"/>
          </a:p>
        </p:txBody>
      </p:sp>
      <p:pic>
        <p:nvPicPr>
          <p:cNvPr id="3" name="Imagem 2"/>
          <p:cNvPicPr>
            <a:picLocks noChangeAspect="1"/>
          </p:cNvPicPr>
          <p:nvPr/>
        </p:nvPicPr>
        <p:blipFill>
          <a:blip r:embed="rId4"/>
          <a:stretch>
            <a:fillRect/>
          </a:stretch>
        </p:blipFill>
        <p:spPr>
          <a:xfrm>
            <a:off x="5456094" y="2224177"/>
            <a:ext cx="3526279" cy="2781454"/>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07925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pic>
        <p:nvPicPr>
          <p:cNvPr id="11"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2470295" y="2398556"/>
            <a:ext cx="4680521" cy="3776397"/>
          </a:xfrm>
          <a:prstGeom prst="rect">
            <a:avLst/>
          </a:prstGeom>
          <a:noFill/>
          <a:ln>
            <a:noFill/>
          </a:ln>
        </p:spPr>
      </p:pic>
      <p:sp>
        <p:nvSpPr>
          <p:cNvPr id="3" name="CaixaDeTexto 2"/>
          <p:cNvSpPr txBox="1"/>
          <p:nvPr/>
        </p:nvSpPr>
        <p:spPr>
          <a:xfrm>
            <a:off x="0" y="2101622"/>
            <a:ext cx="8950734" cy="338554"/>
          </a:xfrm>
          <a:prstGeom prst="rect">
            <a:avLst/>
          </a:prstGeom>
          <a:noFill/>
        </p:spPr>
        <p:txBody>
          <a:bodyPr wrap="square" rtlCol="0">
            <a:spAutoFit/>
          </a:bodyPr>
          <a:lstStyle/>
          <a:p>
            <a:r>
              <a:rPr lang="en-GB" sz="1600" dirty="0"/>
              <a:t>Main policies in renovation to nZEB in Member States</a:t>
            </a:r>
            <a:endParaRPr lang="en-GB" dirty="0"/>
          </a:p>
        </p:txBody>
      </p:sp>
      <p:sp>
        <p:nvSpPr>
          <p:cNvPr id="14"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nZEB – Definition and Implementation</a:t>
            </a:r>
          </a:p>
        </p:txBody>
      </p:sp>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30993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Regulation Overview -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3" name="CaixaDeTexto 2"/>
          <p:cNvSpPr txBox="1"/>
          <p:nvPr/>
        </p:nvSpPr>
        <p:spPr>
          <a:xfrm>
            <a:off x="9832" y="2392428"/>
            <a:ext cx="6419258" cy="3293209"/>
          </a:xfrm>
          <a:prstGeom prst="rect">
            <a:avLst/>
          </a:prstGeom>
          <a:noFill/>
        </p:spPr>
        <p:txBody>
          <a:bodyPr wrap="square" rtlCol="0">
            <a:spAutoFit/>
          </a:bodyPr>
          <a:lstStyle/>
          <a:p>
            <a:pPr algn="just"/>
            <a:r>
              <a:rPr lang="en-US" sz="1600" dirty="0"/>
              <a:t>The Directive on Energy Performance of Buildings allowed the development of a legislative package in Portugal, which created a National System of Energy Certification and Indoor Air Quality in the Buildings (SCE), and revised building codes for residential and non-residential buildings.</a:t>
            </a:r>
          </a:p>
          <a:p>
            <a:pPr algn="just"/>
            <a:endParaRPr lang="en-US" sz="1600" dirty="0"/>
          </a:p>
          <a:p>
            <a:pPr algn="just"/>
            <a:r>
              <a:rPr lang="en-US" sz="1600" dirty="0"/>
              <a:t>The European Directive 2002/91/EC was transposed to the Portuguese national law on April 4</a:t>
            </a:r>
            <a:r>
              <a:rPr lang="en-US" sz="1600" baseline="30000" dirty="0"/>
              <a:t>th</a:t>
            </a:r>
            <a:r>
              <a:rPr lang="en-US" sz="1600" dirty="0"/>
              <a:t> 2006 by means of a legislative package composed of three Decree-Law.</a:t>
            </a:r>
          </a:p>
          <a:p>
            <a:pPr algn="just"/>
            <a:endParaRPr lang="en-US" sz="1600" dirty="0"/>
          </a:p>
          <a:p>
            <a:pPr algn="just"/>
            <a:r>
              <a:rPr lang="en-US" sz="1600" dirty="0"/>
              <a:t>This Decree-law only made a partial application on the Directive, but in January 2009, the Portuguese Energy Performance Certification scheme comprised the full implementation of the EPBD.</a:t>
            </a:r>
          </a:p>
          <a:p>
            <a:pPr algn="just"/>
            <a:endParaRPr lang="en-US" sz="1600" dirty="0"/>
          </a:p>
        </p:txBody>
      </p:sp>
      <p:pic>
        <p:nvPicPr>
          <p:cNvPr id="18434" name="Picture 2" descr="http://exceloplossing.nl/wp-content/uploads/2014/08/img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1100" y="2620597"/>
            <a:ext cx="2531475" cy="25314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99526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Regulation Overview -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Legal Framework</a:t>
            </a:r>
          </a:p>
        </p:txBody>
      </p:sp>
      <p:sp>
        <p:nvSpPr>
          <p:cNvPr id="4" name="CaixaDeTexto 3"/>
          <p:cNvSpPr txBox="1"/>
          <p:nvPr/>
        </p:nvSpPr>
        <p:spPr>
          <a:xfrm>
            <a:off x="11435" y="2148045"/>
            <a:ext cx="8939298" cy="4370427"/>
          </a:xfrm>
          <a:prstGeom prst="rect">
            <a:avLst/>
          </a:prstGeom>
          <a:noFill/>
        </p:spPr>
        <p:txBody>
          <a:bodyPr wrap="square" rtlCol="0">
            <a:spAutoFit/>
          </a:bodyPr>
          <a:lstStyle/>
          <a:p>
            <a:pPr algn="just"/>
            <a:r>
              <a:rPr lang="en-GB" sz="1600" dirty="0"/>
              <a:t>The Directive on Energy Performance of Buildings allowed the development of a legislative package in Portugal, which created a National System of Energy Certification and Indoor Air Quality in the Buildings (SCE), and revised building codes for residential and non-residential buildings.</a:t>
            </a:r>
          </a:p>
          <a:p>
            <a:pPr algn="just"/>
            <a:endParaRPr lang="pt-PT" sz="1000" dirty="0"/>
          </a:p>
          <a:p>
            <a:pPr algn="just"/>
            <a:r>
              <a:rPr lang="en-GB" sz="1600" dirty="0"/>
              <a:t>The European Directive 2002/91/EC was transposed to the Portuguese national law on April 4</a:t>
            </a:r>
            <a:r>
              <a:rPr lang="en-GB" sz="1600" baseline="30000" dirty="0"/>
              <a:t>th</a:t>
            </a:r>
            <a:r>
              <a:rPr lang="en-GB" sz="1600" dirty="0"/>
              <a:t> 2006 by means of a legislative package composed of three Decree-Laws:</a:t>
            </a:r>
          </a:p>
          <a:p>
            <a:pPr algn="just"/>
            <a:endParaRPr lang="pt-PT" sz="1600" dirty="0"/>
          </a:p>
          <a:p>
            <a:pPr marL="285750" lvl="0" indent="-285750" algn="just">
              <a:buFont typeface="Arial" panose="020B0604020202020204" pitchFamily="34" charset="0"/>
              <a:buChar char="•"/>
            </a:pPr>
            <a:r>
              <a:rPr lang="en-GB" sz="1600" b="1" dirty="0"/>
              <a:t>Decree-law 78/2006 </a:t>
            </a:r>
            <a:r>
              <a:rPr lang="en-GB" sz="1600" dirty="0"/>
              <a:t>- National Energy Performance Certification System and Indoor Air Quality in Buildings (SCE) partially applies the Directive 2002/97/CE of the European Parliament and of the Council, of 16</a:t>
            </a:r>
            <a:r>
              <a:rPr lang="en-GB" sz="1600" baseline="30000" dirty="0"/>
              <a:t>th</a:t>
            </a:r>
            <a:r>
              <a:rPr lang="en-GB" sz="1600" dirty="0"/>
              <a:t> December 2002, regarding buildings energy efficiency;</a:t>
            </a:r>
          </a:p>
          <a:p>
            <a:pPr marL="285750" lvl="0" indent="-285750" algn="just">
              <a:buFont typeface="Arial" panose="020B0604020202020204" pitchFamily="34" charset="0"/>
              <a:buChar char="•"/>
            </a:pPr>
            <a:endParaRPr lang="pt-PT" sz="600" dirty="0"/>
          </a:p>
          <a:p>
            <a:pPr marL="285750" lvl="0" indent="-285750" algn="just">
              <a:buFont typeface="Arial" panose="020B0604020202020204" pitchFamily="34" charset="0"/>
              <a:buChar char="•"/>
            </a:pPr>
            <a:r>
              <a:rPr lang="en-GB" sz="1600" b="1" dirty="0"/>
              <a:t>Decree-law 79/2006 </a:t>
            </a:r>
            <a:r>
              <a:rPr lang="en-GB" sz="1600" dirty="0"/>
              <a:t>- Regulation of Temperature Control Systems in Buildings (RSECE);</a:t>
            </a:r>
          </a:p>
          <a:p>
            <a:pPr marL="285750" lvl="0" indent="-285750" algn="just">
              <a:buFont typeface="Arial" panose="020B0604020202020204" pitchFamily="34" charset="0"/>
              <a:buChar char="•"/>
            </a:pPr>
            <a:endParaRPr lang="pt-PT" sz="600" dirty="0"/>
          </a:p>
          <a:p>
            <a:pPr marL="285750" lvl="0" indent="-285750" algn="just">
              <a:buFont typeface="Arial" panose="020B0604020202020204" pitchFamily="34" charset="0"/>
              <a:buChar char="•"/>
            </a:pPr>
            <a:r>
              <a:rPr lang="en-GB" sz="1600" b="1" dirty="0"/>
              <a:t>Decree-law 80/2006 </a:t>
            </a:r>
            <a:r>
              <a:rPr lang="en-GB" sz="1600" dirty="0"/>
              <a:t>- Regulation of Thermal Behaviour Characteristics in Buildings (RCCTE).</a:t>
            </a:r>
            <a:endParaRPr lang="pt-PT" sz="1600" dirty="0"/>
          </a:p>
          <a:p>
            <a:pPr algn="just"/>
            <a:endParaRPr lang="en-GB" sz="1000" dirty="0"/>
          </a:p>
          <a:p>
            <a:pPr algn="just"/>
            <a:r>
              <a:rPr lang="en-GB" sz="1600" dirty="0"/>
              <a:t>Since January 2009, the Portuguese Energy Performance Certification scheme comprises the full implementation of the EPBD, meaning that all the required buildings are now included (new buildings, major renovations, public buildings and all buildings when sold or rented). </a:t>
            </a:r>
            <a:endParaRPr lang="pt-PT" sz="1600" dirty="0"/>
          </a:p>
          <a:p>
            <a:endParaRPr lang="en-GB"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7208646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ed95113a2cec64178da48684dd90c21abc4a2c"/>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11761</TotalTime>
  <Words>4068</Words>
  <Application>Microsoft Office PowerPoint</Application>
  <PresentationFormat>On-screen Show (4:3)</PresentationFormat>
  <Paragraphs>410</Paragraphs>
  <Slides>38</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vt:lpstr>
      <vt:lpstr>Calibri</vt:lpstr>
      <vt:lpstr>Candara</vt:lpstr>
      <vt:lpstr>Dotum</vt: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FASUDIR_WP1_D1.1_QualityAssurancePlan-AnnF_AR01_Delivered</dc:title>
  <dc:creator>TECNALIA</dc:creator>
  <cp:lastModifiedBy>Pedro Moura</cp:lastModifiedBy>
  <cp:revision>492</cp:revision>
  <dcterms:created xsi:type="dcterms:W3CDTF">2013-11-18T12:25:29Z</dcterms:created>
  <dcterms:modified xsi:type="dcterms:W3CDTF">2017-02-16T15:06:12Z</dcterms:modified>
</cp:coreProperties>
</file>