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105"/>
  </p:notesMasterIdLst>
  <p:sldIdLst>
    <p:sldId id="258" r:id="rId2"/>
    <p:sldId id="512" r:id="rId3"/>
    <p:sldId id="421" r:id="rId4"/>
    <p:sldId id="511" r:id="rId5"/>
    <p:sldId id="510" r:id="rId6"/>
    <p:sldId id="533" r:id="rId7"/>
    <p:sldId id="509" r:id="rId8"/>
    <p:sldId id="429" r:id="rId9"/>
    <p:sldId id="394" r:id="rId10"/>
    <p:sldId id="514" r:id="rId11"/>
    <p:sldId id="423" r:id="rId12"/>
    <p:sldId id="428" r:id="rId13"/>
    <p:sldId id="515" r:id="rId14"/>
    <p:sldId id="517" r:id="rId15"/>
    <p:sldId id="516" r:id="rId16"/>
    <p:sldId id="518" r:id="rId17"/>
    <p:sldId id="519" r:id="rId18"/>
    <p:sldId id="521" r:id="rId19"/>
    <p:sldId id="524" r:id="rId20"/>
    <p:sldId id="525" r:id="rId21"/>
    <p:sldId id="522" r:id="rId22"/>
    <p:sldId id="523" r:id="rId23"/>
    <p:sldId id="527" r:id="rId24"/>
    <p:sldId id="529" r:id="rId25"/>
    <p:sldId id="532" r:id="rId26"/>
    <p:sldId id="424" r:id="rId27"/>
    <p:sldId id="425" r:id="rId28"/>
    <p:sldId id="426" r:id="rId29"/>
    <p:sldId id="427" r:id="rId30"/>
    <p:sldId id="430" r:id="rId31"/>
    <p:sldId id="432" r:id="rId32"/>
    <p:sldId id="433" r:id="rId33"/>
    <p:sldId id="434" r:id="rId34"/>
    <p:sldId id="435" r:id="rId35"/>
    <p:sldId id="436" r:id="rId36"/>
    <p:sldId id="438" r:id="rId37"/>
    <p:sldId id="539" r:id="rId38"/>
    <p:sldId id="540" r:id="rId39"/>
    <p:sldId id="541" r:id="rId40"/>
    <p:sldId id="542" r:id="rId41"/>
    <p:sldId id="543" r:id="rId42"/>
    <p:sldId id="544" r:id="rId43"/>
    <p:sldId id="545" r:id="rId44"/>
    <p:sldId id="440" r:id="rId45"/>
    <p:sldId id="439" r:id="rId46"/>
    <p:sldId id="513" r:id="rId47"/>
    <p:sldId id="446" r:id="rId48"/>
    <p:sldId id="444" r:id="rId49"/>
    <p:sldId id="441" r:id="rId50"/>
    <p:sldId id="445" r:id="rId51"/>
    <p:sldId id="443" r:id="rId52"/>
    <p:sldId id="442" r:id="rId53"/>
    <p:sldId id="447" r:id="rId54"/>
    <p:sldId id="536" r:id="rId55"/>
    <p:sldId id="448" r:id="rId56"/>
    <p:sldId id="449" r:id="rId57"/>
    <p:sldId id="452" r:id="rId58"/>
    <p:sldId id="453" r:id="rId59"/>
    <p:sldId id="454" r:id="rId60"/>
    <p:sldId id="455" r:id="rId61"/>
    <p:sldId id="450" r:id="rId62"/>
    <p:sldId id="456" r:id="rId63"/>
    <p:sldId id="459" r:id="rId64"/>
    <p:sldId id="457" r:id="rId65"/>
    <p:sldId id="458" r:id="rId66"/>
    <p:sldId id="460" r:id="rId67"/>
    <p:sldId id="464" r:id="rId68"/>
    <p:sldId id="465" r:id="rId69"/>
    <p:sldId id="466" r:id="rId70"/>
    <p:sldId id="490" r:id="rId71"/>
    <p:sldId id="489" r:id="rId72"/>
    <p:sldId id="534" r:id="rId73"/>
    <p:sldId id="498" r:id="rId74"/>
    <p:sldId id="535" r:id="rId75"/>
    <p:sldId id="494" r:id="rId76"/>
    <p:sldId id="495" r:id="rId77"/>
    <p:sldId id="493" r:id="rId78"/>
    <p:sldId id="491" r:id="rId79"/>
    <p:sldId id="496" r:id="rId80"/>
    <p:sldId id="492" r:id="rId81"/>
    <p:sldId id="506" r:id="rId82"/>
    <p:sldId id="547" r:id="rId83"/>
    <p:sldId id="548" r:id="rId84"/>
    <p:sldId id="549" r:id="rId85"/>
    <p:sldId id="550" r:id="rId86"/>
    <p:sldId id="551" r:id="rId87"/>
    <p:sldId id="552" r:id="rId88"/>
    <p:sldId id="553" r:id="rId89"/>
    <p:sldId id="554" r:id="rId90"/>
    <p:sldId id="555" r:id="rId91"/>
    <p:sldId id="556" r:id="rId92"/>
    <p:sldId id="557" r:id="rId93"/>
    <p:sldId id="558" r:id="rId94"/>
    <p:sldId id="559" r:id="rId95"/>
    <p:sldId id="560" r:id="rId96"/>
    <p:sldId id="561" r:id="rId97"/>
    <p:sldId id="562" r:id="rId98"/>
    <p:sldId id="563" r:id="rId99"/>
    <p:sldId id="564" r:id="rId100"/>
    <p:sldId id="565" r:id="rId101"/>
    <p:sldId id="566" r:id="rId102"/>
    <p:sldId id="567" r:id="rId103"/>
    <p:sldId id="568" r:id="rId104"/>
  </p:sldIdLst>
  <p:sldSz cx="9144000" cy="6858000" type="screen4x3"/>
  <p:notesSz cx="6858000" cy="9144000"/>
  <p:custDataLst>
    <p:tags r:id="rId106"/>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9">
          <p15:clr>
            <a:srgbClr val="A4A3A4"/>
          </p15:clr>
        </p15:guide>
        <p15:guide id="3" orient="horz" pos="3702">
          <p15:clr>
            <a:srgbClr val="A4A3A4"/>
          </p15:clr>
        </p15:guide>
        <p15:guide id="4" orient="horz" pos="482">
          <p15:clr>
            <a:srgbClr val="A4A3A4"/>
          </p15:clr>
        </p15:guide>
        <p15:guide id="5" orient="horz" pos="4110">
          <p15:clr>
            <a:srgbClr val="A4A3A4"/>
          </p15:clr>
        </p15:guide>
        <p15:guide id="6" pos="2880">
          <p15:clr>
            <a:srgbClr val="A4A3A4"/>
          </p15:clr>
        </p15:guide>
        <p15:guide id="7" pos="113">
          <p15:clr>
            <a:srgbClr val="A4A3A4"/>
          </p15:clr>
        </p15:guide>
        <p15:guide id="8" pos="56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E63"/>
    <a:srgbClr val="579B78"/>
    <a:srgbClr val="B8D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94660"/>
  </p:normalViewPr>
  <p:slideViewPr>
    <p:cSldViewPr showGuides="1">
      <p:cViewPr varScale="1">
        <p:scale>
          <a:sx n="104" d="100"/>
          <a:sy n="104" d="100"/>
        </p:scale>
        <p:origin x="2058" y="114"/>
      </p:cViewPr>
      <p:guideLst>
        <p:guide orient="horz" pos="2160"/>
        <p:guide orient="horz" pos="119"/>
        <p:guide orient="horz" pos="3702"/>
        <p:guide orient="horz" pos="482"/>
        <p:guide orient="horz" pos="4110"/>
        <p:guide pos="2880"/>
        <p:guide pos="113"/>
        <p:guide pos="564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C8016D-C205-4C90-A8BD-26F19B295734}" type="doc">
      <dgm:prSet loTypeId="urn:microsoft.com/office/officeart/2005/8/layout/chevron1" loCatId="process" qsTypeId="urn:microsoft.com/office/officeart/2005/8/quickstyle/simple1" qsCatId="simple" csTypeId="urn:microsoft.com/office/officeart/2005/8/colors/accent0_3" csCatId="mainScheme" phldr="1"/>
      <dgm:spPr/>
    </dgm:pt>
    <dgm:pt modelId="{BDE58A04-579D-4977-A642-29FAC35FEB67}">
      <dgm:prSet phldrT="[Text]" custT="1"/>
      <dgm:spPr/>
      <dgm:t>
        <a:bodyPr/>
        <a:lstStyle/>
        <a:p>
          <a:r>
            <a:rPr lang="en-GB" sz="1500" b="1" noProof="0" dirty="0"/>
            <a:t>Kinetic Energy</a:t>
          </a:r>
        </a:p>
        <a:p>
          <a:r>
            <a:rPr lang="en-GB" sz="1500" noProof="0" dirty="0"/>
            <a:t>(moving air)</a:t>
          </a:r>
        </a:p>
      </dgm:t>
    </dgm:pt>
    <dgm:pt modelId="{3B144829-5F54-455F-99CF-211B0AFF5B38}" type="parTrans" cxnId="{E8D3D613-18DE-442D-8E8E-030AAE8D6533}">
      <dgm:prSet/>
      <dgm:spPr/>
      <dgm:t>
        <a:bodyPr/>
        <a:lstStyle/>
        <a:p>
          <a:endParaRPr lang="pt-PT"/>
        </a:p>
      </dgm:t>
    </dgm:pt>
    <dgm:pt modelId="{7CD89F3B-BE36-44A5-BDCC-66BC615B212E}" type="sibTrans" cxnId="{E8D3D613-18DE-442D-8E8E-030AAE8D6533}">
      <dgm:prSet/>
      <dgm:spPr/>
      <dgm:t>
        <a:bodyPr/>
        <a:lstStyle/>
        <a:p>
          <a:endParaRPr lang="pt-PT"/>
        </a:p>
      </dgm:t>
    </dgm:pt>
    <dgm:pt modelId="{00759E38-6596-4578-9367-6F4C1C288DCF}">
      <dgm:prSet phldrT="[Text]" custT="1"/>
      <dgm:spPr/>
      <dgm:t>
        <a:bodyPr/>
        <a:lstStyle/>
        <a:p>
          <a:r>
            <a:rPr lang="en-GB" sz="1500" b="1" noProof="0" dirty="0"/>
            <a:t>Mechanical  Energy</a:t>
          </a:r>
        </a:p>
        <a:p>
          <a:r>
            <a:rPr lang="en-GB" sz="1500" noProof="0" dirty="0"/>
            <a:t>(blade rotation)</a:t>
          </a:r>
        </a:p>
      </dgm:t>
    </dgm:pt>
    <dgm:pt modelId="{D312783F-52CA-4D37-B79F-1FF519955FFA}" type="parTrans" cxnId="{A02AA47E-B406-4327-9A2F-35C1AF12351D}">
      <dgm:prSet/>
      <dgm:spPr/>
      <dgm:t>
        <a:bodyPr/>
        <a:lstStyle/>
        <a:p>
          <a:endParaRPr lang="pt-PT"/>
        </a:p>
      </dgm:t>
    </dgm:pt>
    <dgm:pt modelId="{6CD4F349-21EF-416C-B210-42CDE000C47B}" type="sibTrans" cxnId="{A02AA47E-B406-4327-9A2F-35C1AF12351D}">
      <dgm:prSet/>
      <dgm:spPr/>
      <dgm:t>
        <a:bodyPr/>
        <a:lstStyle/>
        <a:p>
          <a:endParaRPr lang="pt-PT"/>
        </a:p>
      </dgm:t>
    </dgm:pt>
    <dgm:pt modelId="{C40F0C59-E285-4E70-BFE8-1A8A9DE11222}">
      <dgm:prSet phldrT="[Text]" custT="1"/>
      <dgm:spPr/>
      <dgm:t>
        <a:bodyPr/>
        <a:lstStyle/>
        <a:p>
          <a:pPr algn="ctr"/>
          <a:r>
            <a:rPr lang="en-GB" sz="1500" b="1" noProof="0" dirty="0"/>
            <a:t>Electrical Energy</a:t>
          </a:r>
        </a:p>
      </dgm:t>
    </dgm:pt>
    <dgm:pt modelId="{098F1D74-8EDE-4770-A800-8A53204E015F}" type="parTrans" cxnId="{D0B9B99F-EEED-4DBE-896A-7639CAB28A27}">
      <dgm:prSet/>
      <dgm:spPr/>
      <dgm:t>
        <a:bodyPr/>
        <a:lstStyle/>
        <a:p>
          <a:endParaRPr lang="pt-PT"/>
        </a:p>
      </dgm:t>
    </dgm:pt>
    <dgm:pt modelId="{25DCA733-8C46-4EDB-893F-ACDF655F8B6D}" type="sibTrans" cxnId="{D0B9B99F-EEED-4DBE-896A-7639CAB28A27}">
      <dgm:prSet/>
      <dgm:spPr/>
      <dgm:t>
        <a:bodyPr/>
        <a:lstStyle/>
        <a:p>
          <a:endParaRPr lang="pt-PT"/>
        </a:p>
      </dgm:t>
    </dgm:pt>
    <dgm:pt modelId="{DF0E2368-4D2F-4F91-A0E2-82F6985D32A8}" type="pres">
      <dgm:prSet presAssocID="{74C8016D-C205-4C90-A8BD-26F19B295734}" presName="Name0" presStyleCnt="0">
        <dgm:presLayoutVars>
          <dgm:dir/>
          <dgm:animLvl val="lvl"/>
          <dgm:resizeHandles val="exact"/>
        </dgm:presLayoutVars>
      </dgm:prSet>
      <dgm:spPr/>
    </dgm:pt>
    <dgm:pt modelId="{FA3804F8-31D2-4159-B7DC-E247B9E4107B}" type="pres">
      <dgm:prSet presAssocID="{BDE58A04-579D-4977-A642-29FAC35FEB67}" presName="parTxOnly" presStyleLbl="node1" presStyleIdx="0" presStyleCnt="3" custScaleY="135093">
        <dgm:presLayoutVars>
          <dgm:chMax val="0"/>
          <dgm:chPref val="0"/>
          <dgm:bulletEnabled val="1"/>
        </dgm:presLayoutVars>
      </dgm:prSet>
      <dgm:spPr/>
    </dgm:pt>
    <dgm:pt modelId="{72DCF65C-0A51-4AE1-9950-5810E9066492}" type="pres">
      <dgm:prSet presAssocID="{7CD89F3B-BE36-44A5-BDCC-66BC615B212E}" presName="parTxOnlySpace" presStyleCnt="0"/>
      <dgm:spPr/>
    </dgm:pt>
    <dgm:pt modelId="{7224F9B7-99A1-457A-9CFF-A258EE11E801}" type="pres">
      <dgm:prSet presAssocID="{00759E38-6596-4578-9367-6F4C1C288DCF}" presName="parTxOnly" presStyleLbl="node1" presStyleIdx="1" presStyleCnt="3" custScaleY="135093">
        <dgm:presLayoutVars>
          <dgm:chMax val="0"/>
          <dgm:chPref val="0"/>
          <dgm:bulletEnabled val="1"/>
        </dgm:presLayoutVars>
      </dgm:prSet>
      <dgm:spPr/>
    </dgm:pt>
    <dgm:pt modelId="{B9EFBAD0-44B1-4687-BF3B-A5CF1A3FBE17}" type="pres">
      <dgm:prSet presAssocID="{6CD4F349-21EF-416C-B210-42CDE000C47B}" presName="parTxOnlySpace" presStyleCnt="0"/>
      <dgm:spPr/>
    </dgm:pt>
    <dgm:pt modelId="{FEB187FA-77F9-463E-8F5F-0E197D122ECA}" type="pres">
      <dgm:prSet presAssocID="{C40F0C59-E285-4E70-BFE8-1A8A9DE11222}" presName="parTxOnly" presStyleLbl="node1" presStyleIdx="2" presStyleCnt="3" custScaleY="135093">
        <dgm:presLayoutVars>
          <dgm:chMax val="0"/>
          <dgm:chPref val="0"/>
          <dgm:bulletEnabled val="1"/>
        </dgm:presLayoutVars>
      </dgm:prSet>
      <dgm:spPr/>
    </dgm:pt>
  </dgm:ptLst>
  <dgm:cxnLst>
    <dgm:cxn modelId="{88A56CA8-A602-44A8-91BD-461C803A49DB}" type="presOf" srcId="{C40F0C59-E285-4E70-BFE8-1A8A9DE11222}" destId="{FEB187FA-77F9-463E-8F5F-0E197D122ECA}" srcOrd="0" destOrd="0" presId="urn:microsoft.com/office/officeart/2005/8/layout/chevron1"/>
    <dgm:cxn modelId="{7A806A92-FF73-4451-ADB8-D8714FD3A53D}" type="presOf" srcId="{00759E38-6596-4578-9367-6F4C1C288DCF}" destId="{7224F9B7-99A1-457A-9CFF-A258EE11E801}" srcOrd="0" destOrd="0" presId="urn:microsoft.com/office/officeart/2005/8/layout/chevron1"/>
    <dgm:cxn modelId="{D0B9B99F-EEED-4DBE-896A-7639CAB28A27}" srcId="{74C8016D-C205-4C90-A8BD-26F19B295734}" destId="{C40F0C59-E285-4E70-BFE8-1A8A9DE11222}" srcOrd="2" destOrd="0" parTransId="{098F1D74-8EDE-4770-A800-8A53204E015F}" sibTransId="{25DCA733-8C46-4EDB-893F-ACDF655F8B6D}"/>
    <dgm:cxn modelId="{5CF85A8D-FF5F-47AE-BBBC-7402E626290A}" type="presOf" srcId="{BDE58A04-579D-4977-A642-29FAC35FEB67}" destId="{FA3804F8-31D2-4159-B7DC-E247B9E4107B}" srcOrd="0" destOrd="0" presId="urn:microsoft.com/office/officeart/2005/8/layout/chevron1"/>
    <dgm:cxn modelId="{A02AA47E-B406-4327-9A2F-35C1AF12351D}" srcId="{74C8016D-C205-4C90-A8BD-26F19B295734}" destId="{00759E38-6596-4578-9367-6F4C1C288DCF}" srcOrd="1" destOrd="0" parTransId="{D312783F-52CA-4D37-B79F-1FF519955FFA}" sibTransId="{6CD4F349-21EF-416C-B210-42CDE000C47B}"/>
    <dgm:cxn modelId="{E8D3D613-18DE-442D-8E8E-030AAE8D6533}" srcId="{74C8016D-C205-4C90-A8BD-26F19B295734}" destId="{BDE58A04-579D-4977-A642-29FAC35FEB67}" srcOrd="0" destOrd="0" parTransId="{3B144829-5F54-455F-99CF-211B0AFF5B38}" sibTransId="{7CD89F3B-BE36-44A5-BDCC-66BC615B212E}"/>
    <dgm:cxn modelId="{185C25ED-6BEB-4804-B87B-27CE78C6C35B}" type="presOf" srcId="{74C8016D-C205-4C90-A8BD-26F19B295734}" destId="{DF0E2368-4D2F-4F91-A0E2-82F6985D32A8}" srcOrd="0" destOrd="0" presId="urn:microsoft.com/office/officeart/2005/8/layout/chevron1"/>
    <dgm:cxn modelId="{B4A7DA13-500D-427C-A955-850B827BE8C7}" type="presParOf" srcId="{DF0E2368-4D2F-4F91-A0E2-82F6985D32A8}" destId="{FA3804F8-31D2-4159-B7DC-E247B9E4107B}" srcOrd="0" destOrd="0" presId="urn:microsoft.com/office/officeart/2005/8/layout/chevron1"/>
    <dgm:cxn modelId="{49784A6D-DB97-456C-BA0F-4AD42C939A61}" type="presParOf" srcId="{DF0E2368-4D2F-4F91-A0E2-82F6985D32A8}" destId="{72DCF65C-0A51-4AE1-9950-5810E9066492}" srcOrd="1" destOrd="0" presId="urn:microsoft.com/office/officeart/2005/8/layout/chevron1"/>
    <dgm:cxn modelId="{8460167F-2353-4F7C-A98F-A413C26DB2AC}" type="presParOf" srcId="{DF0E2368-4D2F-4F91-A0E2-82F6985D32A8}" destId="{7224F9B7-99A1-457A-9CFF-A258EE11E801}" srcOrd="2" destOrd="0" presId="urn:microsoft.com/office/officeart/2005/8/layout/chevron1"/>
    <dgm:cxn modelId="{91E6F738-D77F-448B-B317-7908CB52C0A2}" type="presParOf" srcId="{DF0E2368-4D2F-4F91-A0E2-82F6985D32A8}" destId="{B9EFBAD0-44B1-4687-BF3B-A5CF1A3FBE17}" srcOrd="3" destOrd="0" presId="urn:microsoft.com/office/officeart/2005/8/layout/chevron1"/>
    <dgm:cxn modelId="{C58033F8-B7CC-43CE-BCBC-9352D7C9E15A}" type="presParOf" srcId="{DF0E2368-4D2F-4F91-A0E2-82F6985D32A8}" destId="{FEB187FA-77F9-463E-8F5F-0E197D122ECA}"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3804F8-31D2-4159-B7DC-E247B9E4107B}">
      <dsp:nvSpPr>
        <dsp:cNvPr id="0" name=""/>
        <dsp:cNvSpPr/>
      </dsp:nvSpPr>
      <dsp:spPr>
        <a:xfrm>
          <a:off x="1956" y="0"/>
          <a:ext cx="2383514" cy="1069332"/>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b="1" kern="1200" noProof="0" dirty="0"/>
            <a:t>Kinetic Energy</a:t>
          </a:r>
        </a:p>
        <a:p>
          <a:pPr marL="0" lvl="0" indent="0" algn="ctr" defTabSz="666750">
            <a:lnSpc>
              <a:spcPct val="90000"/>
            </a:lnSpc>
            <a:spcBef>
              <a:spcPct val="0"/>
            </a:spcBef>
            <a:spcAft>
              <a:spcPct val="35000"/>
            </a:spcAft>
            <a:buNone/>
          </a:pPr>
          <a:r>
            <a:rPr lang="en-GB" sz="1500" kern="1200" noProof="0" dirty="0"/>
            <a:t>(moving air)</a:t>
          </a:r>
        </a:p>
      </dsp:txBody>
      <dsp:txXfrm>
        <a:off x="536622" y="0"/>
        <a:ext cx="1314182" cy="1069332"/>
      </dsp:txXfrm>
    </dsp:sp>
    <dsp:sp modelId="{7224F9B7-99A1-457A-9CFF-A258EE11E801}">
      <dsp:nvSpPr>
        <dsp:cNvPr id="0" name=""/>
        <dsp:cNvSpPr/>
      </dsp:nvSpPr>
      <dsp:spPr>
        <a:xfrm>
          <a:off x="2147118" y="0"/>
          <a:ext cx="2383514" cy="1069332"/>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b="1" kern="1200" noProof="0" dirty="0"/>
            <a:t>Mechanical  Energy</a:t>
          </a:r>
        </a:p>
        <a:p>
          <a:pPr marL="0" lvl="0" indent="0" algn="ctr" defTabSz="666750">
            <a:lnSpc>
              <a:spcPct val="90000"/>
            </a:lnSpc>
            <a:spcBef>
              <a:spcPct val="0"/>
            </a:spcBef>
            <a:spcAft>
              <a:spcPct val="35000"/>
            </a:spcAft>
            <a:buNone/>
          </a:pPr>
          <a:r>
            <a:rPr lang="en-GB" sz="1500" kern="1200" noProof="0" dirty="0"/>
            <a:t>(blade rotation)</a:t>
          </a:r>
        </a:p>
      </dsp:txBody>
      <dsp:txXfrm>
        <a:off x="2681784" y="0"/>
        <a:ext cx="1314182" cy="1069332"/>
      </dsp:txXfrm>
    </dsp:sp>
    <dsp:sp modelId="{FEB187FA-77F9-463E-8F5F-0E197D122ECA}">
      <dsp:nvSpPr>
        <dsp:cNvPr id="0" name=""/>
        <dsp:cNvSpPr/>
      </dsp:nvSpPr>
      <dsp:spPr>
        <a:xfrm>
          <a:off x="4292281" y="0"/>
          <a:ext cx="2383514" cy="1069332"/>
        </a:xfrm>
        <a:prstGeom prst="chevr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GB" sz="1500" b="1" kern="1200" noProof="0" dirty="0"/>
            <a:t>Electrical Energy</a:t>
          </a:r>
        </a:p>
      </dsp:txBody>
      <dsp:txXfrm>
        <a:off x="4826947" y="0"/>
        <a:ext cx="1314182" cy="10693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B9226-46B4-4B51-85BE-2BA22AD1B566}" type="datetimeFigureOut">
              <a:rPr lang="es-ES" smtClean="0"/>
              <a:t>16/02/2017</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DE68D4-208D-4DF9-B049-C70018DA3A78}" type="slidenum">
              <a:rPr lang="es-ES" smtClean="0"/>
              <a:t>‹#›</a:t>
            </a:fld>
            <a:endParaRPr lang="es-ES" dirty="0"/>
          </a:p>
        </p:txBody>
      </p:sp>
    </p:spTree>
    <p:extLst>
      <p:ext uri="{BB962C8B-B14F-4D97-AF65-F5344CB8AC3E}">
        <p14:creationId xmlns:p14="http://schemas.microsoft.com/office/powerpoint/2010/main" val="46513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a:t>
            </a:fld>
            <a:endParaRPr lang="es-ES" dirty="0"/>
          </a:p>
        </p:txBody>
      </p:sp>
    </p:spTree>
    <p:extLst>
      <p:ext uri="{BB962C8B-B14F-4D97-AF65-F5344CB8AC3E}">
        <p14:creationId xmlns:p14="http://schemas.microsoft.com/office/powerpoint/2010/main" val="4033518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11</a:t>
            </a:fld>
            <a:endParaRPr lang="es-ES" dirty="0"/>
          </a:p>
        </p:txBody>
      </p:sp>
    </p:spTree>
    <p:extLst>
      <p:ext uri="{BB962C8B-B14F-4D97-AF65-F5344CB8AC3E}">
        <p14:creationId xmlns:p14="http://schemas.microsoft.com/office/powerpoint/2010/main" val="53135335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101</a:t>
            </a:fld>
            <a:endParaRPr lang="es-ES" dirty="0"/>
          </a:p>
        </p:txBody>
      </p:sp>
    </p:spTree>
    <p:extLst>
      <p:ext uri="{BB962C8B-B14F-4D97-AF65-F5344CB8AC3E}">
        <p14:creationId xmlns:p14="http://schemas.microsoft.com/office/powerpoint/2010/main" val="126629326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102</a:t>
            </a:fld>
            <a:endParaRPr lang="es-ES" dirty="0"/>
          </a:p>
        </p:txBody>
      </p:sp>
    </p:spTree>
    <p:extLst>
      <p:ext uri="{BB962C8B-B14F-4D97-AF65-F5344CB8AC3E}">
        <p14:creationId xmlns:p14="http://schemas.microsoft.com/office/powerpoint/2010/main" val="115116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12</a:t>
            </a:fld>
            <a:endParaRPr lang="es-ES" dirty="0"/>
          </a:p>
        </p:txBody>
      </p:sp>
    </p:spTree>
    <p:extLst>
      <p:ext uri="{BB962C8B-B14F-4D97-AF65-F5344CB8AC3E}">
        <p14:creationId xmlns:p14="http://schemas.microsoft.com/office/powerpoint/2010/main" val="82726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13</a:t>
            </a:fld>
            <a:endParaRPr lang="es-ES" dirty="0"/>
          </a:p>
        </p:txBody>
      </p:sp>
    </p:spTree>
    <p:extLst>
      <p:ext uri="{BB962C8B-B14F-4D97-AF65-F5344CB8AC3E}">
        <p14:creationId xmlns:p14="http://schemas.microsoft.com/office/powerpoint/2010/main" val="1273847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14</a:t>
            </a:fld>
            <a:endParaRPr lang="es-ES" dirty="0"/>
          </a:p>
        </p:txBody>
      </p:sp>
    </p:spTree>
    <p:extLst>
      <p:ext uri="{BB962C8B-B14F-4D97-AF65-F5344CB8AC3E}">
        <p14:creationId xmlns:p14="http://schemas.microsoft.com/office/powerpoint/2010/main" val="3374763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15</a:t>
            </a:fld>
            <a:endParaRPr lang="es-ES" dirty="0"/>
          </a:p>
        </p:txBody>
      </p:sp>
    </p:spTree>
    <p:extLst>
      <p:ext uri="{BB962C8B-B14F-4D97-AF65-F5344CB8AC3E}">
        <p14:creationId xmlns:p14="http://schemas.microsoft.com/office/powerpoint/2010/main" val="3563409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16</a:t>
            </a:fld>
            <a:endParaRPr lang="es-ES" dirty="0"/>
          </a:p>
        </p:txBody>
      </p:sp>
    </p:spTree>
    <p:extLst>
      <p:ext uri="{BB962C8B-B14F-4D97-AF65-F5344CB8AC3E}">
        <p14:creationId xmlns:p14="http://schemas.microsoft.com/office/powerpoint/2010/main" val="1372994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17</a:t>
            </a:fld>
            <a:endParaRPr lang="es-ES" dirty="0"/>
          </a:p>
        </p:txBody>
      </p:sp>
    </p:spTree>
    <p:extLst>
      <p:ext uri="{BB962C8B-B14F-4D97-AF65-F5344CB8AC3E}">
        <p14:creationId xmlns:p14="http://schemas.microsoft.com/office/powerpoint/2010/main" val="3576670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18</a:t>
            </a:fld>
            <a:endParaRPr lang="es-ES" dirty="0"/>
          </a:p>
        </p:txBody>
      </p:sp>
    </p:spTree>
    <p:extLst>
      <p:ext uri="{BB962C8B-B14F-4D97-AF65-F5344CB8AC3E}">
        <p14:creationId xmlns:p14="http://schemas.microsoft.com/office/powerpoint/2010/main" val="3144749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19</a:t>
            </a:fld>
            <a:endParaRPr lang="es-ES" dirty="0"/>
          </a:p>
        </p:txBody>
      </p:sp>
    </p:spTree>
    <p:extLst>
      <p:ext uri="{BB962C8B-B14F-4D97-AF65-F5344CB8AC3E}">
        <p14:creationId xmlns:p14="http://schemas.microsoft.com/office/powerpoint/2010/main" val="16328850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20</a:t>
            </a:fld>
            <a:endParaRPr lang="es-ES" dirty="0"/>
          </a:p>
        </p:txBody>
      </p:sp>
    </p:spTree>
    <p:extLst>
      <p:ext uri="{BB962C8B-B14F-4D97-AF65-F5344CB8AC3E}">
        <p14:creationId xmlns:p14="http://schemas.microsoft.com/office/powerpoint/2010/main" val="1578279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a:t>
            </a:fld>
            <a:endParaRPr lang="es-ES" dirty="0"/>
          </a:p>
        </p:txBody>
      </p:sp>
    </p:spTree>
    <p:extLst>
      <p:ext uri="{BB962C8B-B14F-4D97-AF65-F5344CB8AC3E}">
        <p14:creationId xmlns:p14="http://schemas.microsoft.com/office/powerpoint/2010/main" val="104459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21</a:t>
            </a:fld>
            <a:endParaRPr lang="es-ES" dirty="0"/>
          </a:p>
        </p:txBody>
      </p:sp>
    </p:spTree>
    <p:extLst>
      <p:ext uri="{BB962C8B-B14F-4D97-AF65-F5344CB8AC3E}">
        <p14:creationId xmlns:p14="http://schemas.microsoft.com/office/powerpoint/2010/main" val="926290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22</a:t>
            </a:fld>
            <a:endParaRPr lang="es-ES" dirty="0"/>
          </a:p>
        </p:txBody>
      </p:sp>
    </p:spTree>
    <p:extLst>
      <p:ext uri="{BB962C8B-B14F-4D97-AF65-F5344CB8AC3E}">
        <p14:creationId xmlns:p14="http://schemas.microsoft.com/office/powerpoint/2010/main" val="1224869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23</a:t>
            </a:fld>
            <a:endParaRPr lang="es-ES" dirty="0"/>
          </a:p>
        </p:txBody>
      </p:sp>
    </p:spTree>
    <p:extLst>
      <p:ext uri="{BB962C8B-B14F-4D97-AF65-F5344CB8AC3E}">
        <p14:creationId xmlns:p14="http://schemas.microsoft.com/office/powerpoint/2010/main" val="367190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24</a:t>
            </a:fld>
            <a:endParaRPr lang="es-ES" dirty="0"/>
          </a:p>
        </p:txBody>
      </p:sp>
    </p:spTree>
    <p:extLst>
      <p:ext uri="{BB962C8B-B14F-4D97-AF65-F5344CB8AC3E}">
        <p14:creationId xmlns:p14="http://schemas.microsoft.com/office/powerpoint/2010/main" val="654643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25</a:t>
            </a:fld>
            <a:endParaRPr lang="es-ES" dirty="0"/>
          </a:p>
        </p:txBody>
      </p:sp>
    </p:spTree>
    <p:extLst>
      <p:ext uri="{BB962C8B-B14F-4D97-AF65-F5344CB8AC3E}">
        <p14:creationId xmlns:p14="http://schemas.microsoft.com/office/powerpoint/2010/main" val="3472622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26</a:t>
            </a:fld>
            <a:endParaRPr lang="es-ES" dirty="0"/>
          </a:p>
        </p:txBody>
      </p:sp>
    </p:spTree>
    <p:extLst>
      <p:ext uri="{BB962C8B-B14F-4D97-AF65-F5344CB8AC3E}">
        <p14:creationId xmlns:p14="http://schemas.microsoft.com/office/powerpoint/2010/main" val="3478746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27</a:t>
            </a:fld>
            <a:endParaRPr lang="es-ES" dirty="0"/>
          </a:p>
        </p:txBody>
      </p:sp>
    </p:spTree>
    <p:extLst>
      <p:ext uri="{BB962C8B-B14F-4D97-AF65-F5344CB8AC3E}">
        <p14:creationId xmlns:p14="http://schemas.microsoft.com/office/powerpoint/2010/main" val="224987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28</a:t>
            </a:fld>
            <a:endParaRPr lang="es-ES" dirty="0"/>
          </a:p>
        </p:txBody>
      </p:sp>
    </p:spTree>
    <p:extLst>
      <p:ext uri="{BB962C8B-B14F-4D97-AF65-F5344CB8AC3E}">
        <p14:creationId xmlns:p14="http://schemas.microsoft.com/office/powerpoint/2010/main" val="30334799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29</a:t>
            </a:fld>
            <a:endParaRPr lang="es-ES" dirty="0"/>
          </a:p>
        </p:txBody>
      </p:sp>
    </p:spTree>
    <p:extLst>
      <p:ext uri="{BB962C8B-B14F-4D97-AF65-F5344CB8AC3E}">
        <p14:creationId xmlns:p14="http://schemas.microsoft.com/office/powerpoint/2010/main" val="1271801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30</a:t>
            </a:fld>
            <a:endParaRPr lang="es-ES" dirty="0"/>
          </a:p>
        </p:txBody>
      </p:sp>
    </p:spTree>
    <p:extLst>
      <p:ext uri="{BB962C8B-B14F-4D97-AF65-F5344CB8AC3E}">
        <p14:creationId xmlns:p14="http://schemas.microsoft.com/office/powerpoint/2010/main" val="152654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a:t>
            </a:fld>
            <a:endParaRPr lang="es-ES" dirty="0"/>
          </a:p>
        </p:txBody>
      </p:sp>
    </p:spTree>
    <p:extLst>
      <p:ext uri="{BB962C8B-B14F-4D97-AF65-F5344CB8AC3E}">
        <p14:creationId xmlns:p14="http://schemas.microsoft.com/office/powerpoint/2010/main" val="1527684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31</a:t>
            </a:fld>
            <a:endParaRPr lang="es-ES" dirty="0"/>
          </a:p>
        </p:txBody>
      </p:sp>
    </p:spTree>
    <p:extLst>
      <p:ext uri="{BB962C8B-B14F-4D97-AF65-F5344CB8AC3E}">
        <p14:creationId xmlns:p14="http://schemas.microsoft.com/office/powerpoint/2010/main" val="31319879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32</a:t>
            </a:fld>
            <a:endParaRPr lang="es-ES" dirty="0"/>
          </a:p>
        </p:txBody>
      </p:sp>
    </p:spTree>
    <p:extLst>
      <p:ext uri="{BB962C8B-B14F-4D97-AF65-F5344CB8AC3E}">
        <p14:creationId xmlns:p14="http://schemas.microsoft.com/office/powerpoint/2010/main" val="1580937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33</a:t>
            </a:fld>
            <a:endParaRPr lang="es-ES" dirty="0"/>
          </a:p>
        </p:txBody>
      </p:sp>
    </p:spTree>
    <p:extLst>
      <p:ext uri="{BB962C8B-B14F-4D97-AF65-F5344CB8AC3E}">
        <p14:creationId xmlns:p14="http://schemas.microsoft.com/office/powerpoint/2010/main" val="29090945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34</a:t>
            </a:fld>
            <a:endParaRPr lang="es-ES" dirty="0"/>
          </a:p>
        </p:txBody>
      </p:sp>
    </p:spTree>
    <p:extLst>
      <p:ext uri="{BB962C8B-B14F-4D97-AF65-F5344CB8AC3E}">
        <p14:creationId xmlns:p14="http://schemas.microsoft.com/office/powerpoint/2010/main" val="1006983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35</a:t>
            </a:fld>
            <a:endParaRPr lang="es-ES" dirty="0"/>
          </a:p>
        </p:txBody>
      </p:sp>
    </p:spTree>
    <p:extLst>
      <p:ext uri="{BB962C8B-B14F-4D97-AF65-F5344CB8AC3E}">
        <p14:creationId xmlns:p14="http://schemas.microsoft.com/office/powerpoint/2010/main" val="3915035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36</a:t>
            </a:fld>
            <a:endParaRPr lang="es-ES" dirty="0"/>
          </a:p>
        </p:txBody>
      </p:sp>
    </p:spTree>
    <p:extLst>
      <p:ext uri="{BB962C8B-B14F-4D97-AF65-F5344CB8AC3E}">
        <p14:creationId xmlns:p14="http://schemas.microsoft.com/office/powerpoint/2010/main" val="3837387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37</a:t>
            </a:fld>
            <a:endParaRPr lang="es-ES" dirty="0"/>
          </a:p>
        </p:txBody>
      </p:sp>
    </p:spTree>
    <p:extLst>
      <p:ext uri="{BB962C8B-B14F-4D97-AF65-F5344CB8AC3E}">
        <p14:creationId xmlns:p14="http://schemas.microsoft.com/office/powerpoint/2010/main" val="14526061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38</a:t>
            </a:fld>
            <a:endParaRPr lang="es-ES" dirty="0"/>
          </a:p>
        </p:txBody>
      </p:sp>
    </p:spTree>
    <p:extLst>
      <p:ext uri="{BB962C8B-B14F-4D97-AF65-F5344CB8AC3E}">
        <p14:creationId xmlns:p14="http://schemas.microsoft.com/office/powerpoint/2010/main" val="3089927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39</a:t>
            </a:fld>
            <a:endParaRPr lang="es-ES" dirty="0"/>
          </a:p>
        </p:txBody>
      </p:sp>
    </p:spTree>
    <p:extLst>
      <p:ext uri="{BB962C8B-B14F-4D97-AF65-F5344CB8AC3E}">
        <p14:creationId xmlns:p14="http://schemas.microsoft.com/office/powerpoint/2010/main" val="3605896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40</a:t>
            </a:fld>
            <a:endParaRPr lang="es-ES" dirty="0"/>
          </a:p>
        </p:txBody>
      </p:sp>
    </p:spTree>
    <p:extLst>
      <p:ext uri="{BB962C8B-B14F-4D97-AF65-F5344CB8AC3E}">
        <p14:creationId xmlns:p14="http://schemas.microsoft.com/office/powerpoint/2010/main" val="23368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a:t>
            </a:fld>
            <a:endParaRPr lang="es-ES" dirty="0"/>
          </a:p>
        </p:txBody>
      </p:sp>
    </p:spTree>
    <p:extLst>
      <p:ext uri="{BB962C8B-B14F-4D97-AF65-F5344CB8AC3E}">
        <p14:creationId xmlns:p14="http://schemas.microsoft.com/office/powerpoint/2010/main" val="1685845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41</a:t>
            </a:fld>
            <a:endParaRPr lang="es-ES" dirty="0"/>
          </a:p>
        </p:txBody>
      </p:sp>
    </p:spTree>
    <p:extLst>
      <p:ext uri="{BB962C8B-B14F-4D97-AF65-F5344CB8AC3E}">
        <p14:creationId xmlns:p14="http://schemas.microsoft.com/office/powerpoint/2010/main" val="8201370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42</a:t>
            </a:fld>
            <a:endParaRPr lang="es-ES" dirty="0"/>
          </a:p>
        </p:txBody>
      </p:sp>
    </p:spTree>
    <p:extLst>
      <p:ext uri="{BB962C8B-B14F-4D97-AF65-F5344CB8AC3E}">
        <p14:creationId xmlns:p14="http://schemas.microsoft.com/office/powerpoint/2010/main" val="40098956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43</a:t>
            </a:fld>
            <a:endParaRPr lang="es-ES" dirty="0"/>
          </a:p>
        </p:txBody>
      </p:sp>
    </p:spTree>
    <p:extLst>
      <p:ext uri="{BB962C8B-B14F-4D97-AF65-F5344CB8AC3E}">
        <p14:creationId xmlns:p14="http://schemas.microsoft.com/office/powerpoint/2010/main" val="3953946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44</a:t>
            </a:fld>
            <a:endParaRPr lang="es-ES" dirty="0"/>
          </a:p>
        </p:txBody>
      </p:sp>
    </p:spTree>
    <p:extLst>
      <p:ext uri="{BB962C8B-B14F-4D97-AF65-F5344CB8AC3E}">
        <p14:creationId xmlns:p14="http://schemas.microsoft.com/office/powerpoint/2010/main" val="1019435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45</a:t>
            </a:fld>
            <a:endParaRPr lang="es-ES" dirty="0"/>
          </a:p>
        </p:txBody>
      </p:sp>
    </p:spTree>
    <p:extLst>
      <p:ext uri="{BB962C8B-B14F-4D97-AF65-F5344CB8AC3E}">
        <p14:creationId xmlns:p14="http://schemas.microsoft.com/office/powerpoint/2010/main" val="3750964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46</a:t>
            </a:fld>
            <a:endParaRPr lang="es-ES" dirty="0"/>
          </a:p>
        </p:txBody>
      </p:sp>
    </p:spTree>
    <p:extLst>
      <p:ext uri="{BB962C8B-B14F-4D97-AF65-F5344CB8AC3E}">
        <p14:creationId xmlns:p14="http://schemas.microsoft.com/office/powerpoint/2010/main" val="3620304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47</a:t>
            </a:fld>
            <a:endParaRPr lang="es-ES" dirty="0"/>
          </a:p>
        </p:txBody>
      </p:sp>
    </p:spTree>
    <p:extLst>
      <p:ext uri="{BB962C8B-B14F-4D97-AF65-F5344CB8AC3E}">
        <p14:creationId xmlns:p14="http://schemas.microsoft.com/office/powerpoint/2010/main" val="29689813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48</a:t>
            </a:fld>
            <a:endParaRPr lang="es-ES" dirty="0"/>
          </a:p>
        </p:txBody>
      </p:sp>
    </p:spTree>
    <p:extLst>
      <p:ext uri="{BB962C8B-B14F-4D97-AF65-F5344CB8AC3E}">
        <p14:creationId xmlns:p14="http://schemas.microsoft.com/office/powerpoint/2010/main" val="41597781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49</a:t>
            </a:fld>
            <a:endParaRPr lang="es-ES" dirty="0"/>
          </a:p>
        </p:txBody>
      </p:sp>
    </p:spTree>
    <p:extLst>
      <p:ext uri="{BB962C8B-B14F-4D97-AF65-F5344CB8AC3E}">
        <p14:creationId xmlns:p14="http://schemas.microsoft.com/office/powerpoint/2010/main" val="2331526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50</a:t>
            </a:fld>
            <a:endParaRPr lang="es-ES" dirty="0"/>
          </a:p>
        </p:txBody>
      </p:sp>
    </p:spTree>
    <p:extLst>
      <p:ext uri="{BB962C8B-B14F-4D97-AF65-F5344CB8AC3E}">
        <p14:creationId xmlns:p14="http://schemas.microsoft.com/office/powerpoint/2010/main" val="139108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a:t>
            </a:fld>
            <a:endParaRPr lang="es-ES" dirty="0"/>
          </a:p>
        </p:txBody>
      </p:sp>
    </p:spTree>
    <p:extLst>
      <p:ext uri="{BB962C8B-B14F-4D97-AF65-F5344CB8AC3E}">
        <p14:creationId xmlns:p14="http://schemas.microsoft.com/office/powerpoint/2010/main" val="27220094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51</a:t>
            </a:fld>
            <a:endParaRPr lang="es-ES" dirty="0"/>
          </a:p>
        </p:txBody>
      </p:sp>
    </p:spTree>
    <p:extLst>
      <p:ext uri="{BB962C8B-B14F-4D97-AF65-F5344CB8AC3E}">
        <p14:creationId xmlns:p14="http://schemas.microsoft.com/office/powerpoint/2010/main" val="38624203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52</a:t>
            </a:fld>
            <a:endParaRPr lang="es-ES" dirty="0"/>
          </a:p>
        </p:txBody>
      </p:sp>
    </p:spTree>
    <p:extLst>
      <p:ext uri="{BB962C8B-B14F-4D97-AF65-F5344CB8AC3E}">
        <p14:creationId xmlns:p14="http://schemas.microsoft.com/office/powerpoint/2010/main" val="3494221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53</a:t>
            </a:fld>
            <a:endParaRPr lang="es-ES" dirty="0"/>
          </a:p>
        </p:txBody>
      </p:sp>
    </p:spTree>
    <p:extLst>
      <p:ext uri="{BB962C8B-B14F-4D97-AF65-F5344CB8AC3E}">
        <p14:creationId xmlns:p14="http://schemas.microsoft.com/office/powerpoint/2010/main" val="1377678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54</a:t>
            </a:fld>
            <a:endParaRPr lang="es-ES" dirty="0"/>
          </a:p>
        </p:txBody>
      </p:sp>
    </p:spTree>
    <p:extLst>
      <p:ext uri="{BB962C8B-B14F-4D97-AF65-F5344CB8AC3E}">
        <p14:creationId xmlns:p14="http://schemas.microsoft.com/office/powerpoint/2010/main" val="24452970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55</a:t>
            </a:fld>
            <a:endParaRPr lang="es-ES" dirty="0"/>
          </a:p>
        </p:txBody>
      </p:sp>
    </p:spTree>
    <p:extLst>
      <p:ext uri="{BB962C8B-B14F-4D97-AF65-F5344CB8AC3E}">
        <p14:creationId xmlns:p14="http://schemas.microsoft.com/office/powerpoint/2010/main" val="41719489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56</a:t>
            </a:fld>
            <a:endParaRPr lang="es-ES" dirty="0"/>
          </a:p>
        </p:txBody>
      </p:sp>
    </p:spTree>
    <p:extLst>
      <p:ext uri="{BB962C8B-B14F-4D97-AF65-F5344CB8AC3E}">
        <p14:creationId xmlns:p14="http://schemas.microsoft.com/office/powerpoint/2010/main" val="13009989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57</a:t>
            </a:fld>
            <a:endParaRPr lang="es-ES" dirty="0"/>
          </a:p>
        </p:txBody>
      </p:sp>
    </p:spTree>
    <p:extLst>
      <p:ext uri="{BB962C8B-B14F-4D97-AF65-F5344CB8AC3E}">
        <p14:creationId xmlns:p14="http://schemas.microsoft.com/office/powerpoint/2010/main" val="2386038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58</a:t>
            </a:fld>
            <a:endParaRPr lang="es-ES" dirty="0"/>
          </a:p>
        </p:txBody>
      </p:sp>
    </p:spTree>
    <p:extLst>
      <p:ext uri="{BB962C8B-B14F-4D97-AF65-F5344CB8AC3E}">
        <p14:creationId xmlns:p14="http://schemas.microsoft.com/office/powerpoint/2010/main" val="30261406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59</a:t>
            </a:fld>
            <a:endParaRPr lang="es-ES" dirty="0"/>
          </a:p>
        </p:txBody>
      </p:sp>
    </p:spTree>
    <p:extLst>
      <p:ext uri="{BB962C8B-B14F-4D97-AF65-F5344CB8AC3E}">
        <p14:creationId xmlns:p14="http://schemas.microsoft.com/office/powerpoint/2010/main" val="24553526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60</a:t>
            </a:fld>
            <a:endParaRPr lang="es-ES" dirty="0"/>
          </a:p>
        </p:txBody>
      </p:sp>
    </p:spTree>
    <p:extLst>
      <p:ext uri="{BB962C8B-B14F-4D97-AF65-F5344CB8AC3E}">
        <p14:creationId xmlns:p14="http://schemas.microsoft.com/office/powerpoint/2010/main" val="176889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a:t>
            </a:fld>
            <a:endParaRPr lang="es-ES" dirty="0"/>
          </a:p>
        </p:txBody>
      </p:sp>
    </p:spTree>
    <p:extLst>
      <p:ext uri="{BB962C8B-B14F-4D97-AF65-F5344CB8AC3E}">
        <p14:creationId xmlns:p14="http://schemas.microsoft.com/office/powerpoint/2010/main" val="15259099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61</a:t>
            </a:fld>
            <a:endParaRPr lang="es-ES" dirty="0"/>
          </a:p>
        </p:txBody>
      </p:sp>
    </p:spTree>
    <p:extLst>
      <p:ext uri="{BB962C8B-B14F-4D97-AF65-F5344CB8AC3E}">
        <p14:creationId xmlns:p14="http://schemas.microsoft.com/office/powerpoint/2010/main" val="14672416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62</a:t>
            </a:fld>
            <a:endParaRPr lang="es-ES" dirty="0"/>
          </a:p>
        </p:txBody>
      </p:sp>
    </p:spTree>
    <p:extLst>
      <p:ext uri="{BB962C8B-B14F-4D97-AF65-F5344CB8AC3E}">
        <p14:creationId xmlns:p14="http://schemas.microsoft.com/office/powerpoint/2010/main" val="19888830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63</a:t>
            </a:fld>
            <a:endParaRPr lang="es-ES" dirty="0"/>
          </a:p>
        </p:txBody>
      </p:sp>
    </p:spTree>
    <p:extLst>
      <p:ext uri="{BB962C8B-B14F-4D97-AF65-F5344CB8AC3E}">
        <p14:creationId xmlns:p14="http://schemas.microsoft.com/office/powerpoint/2010/main" val="19944897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64</a:t>
            </a:fld>
            <a:endParaRPr lang="es-ES" dirty="0"/>
          </a:p>
        </p:txBody>
      </p:sp>
    </p:spTree>
    <p:extLst>
      <p:ext uri="{BB962C8B-B14F-4D97-AF65-F5344CB8AC3E}">
        <p14:creationId xmlns:p14="http://schemas.microsoft.com/office/powerpoint/2010/main" val="18947954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65</a:t>
            </a:fld>
            <a:endParaRPr lang="es-ES" dirty="0"/>
          </a:p>
        </p:txBody>
      </p:sp>
    </p:spTree>
    <p:extLst>
      <p:ext uri="{BB962C8B-B14F-4D97-AF65-F5344CB8AC3E}">
        <p14:creationId xmlns:p14="http://schemas.microsoft.com/office/powerpoint/2010/main" val="10297731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66</a:t>
            </a:fld>
            <a:endParaRPr lang="es-ES" dirty="0"/>
          </a:p>
        </p:txBody>
      </p:sp>
    </p:spTree>
    <p:extLst>
      <p:ext uri="{BB962C8B-B14F-4D97-AF65-F5344CB8AC3E}">
        <p14:creationId xmlns:p14="http://schemas.microsoft.com/office/powerpoint/2010/main" val="904866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67</a:t>
            </a:fld>
            <a:endParaRPr lang="es-ES" dirty="0"/>
          </a:p>
        </p:txBody>
      </p:sp>
    </p:spTree>
    <p:extLst>
      <p:ext uri="{BB962C8B-B14F-4D97-AF65-F5344CB8AC3E}">
        <p14:creationId xmlns:p14="http://schemas.microsoft.com/office/powerpoint/2010/main" val="37530239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68</a:t>
            </a:fld>
            <a:endParaRPr lang="es-ES" dirty="0"/>
          </a:p>
        </p:txBody>
      </p:sp>
    </p:spTree>
    <p:extLst>
      <p:ext uri="{BB962C8B-B14F-4D97-AF65-F5344CB8AC3E}">
        <p14:creationId xmlns:p14="http://schemas.microsoft.com/office/powerpoint/2010/main" val="580488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69</a:t>
            </a:fld>
            <a:endParaRPr lang="es-ES" dirty="0"/>
          </a:p>
        </p:txBody>
      </p:sp>
    </p:spTree>
    <p:extLst>
      <p:ext uri="{BB962C8B-B14F-4D97-AF65-F5344CB8AC3E}">
        <p14:creationId xmlns:p14="http://schemas.microsoft.com/office/powerpoint/2010/main" val="757988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70</a:t>
            </a:fld>
            <a:endParaRPr lang="es-ES" dirty="0"/>
          </a:p>
        </p:txBody>
      </p:sp>
    </p:spTree>
    <p:extLst>
      <p:ext uri="{BB962C8B-B14F-4D97-AF65-F5344CB8AC3E}">
        <p14:creationId xmlns:p14="http://schemas.microsoft.com/office/powerpoint/2010/main" val="178701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a:t>
            </a:fld>
            <a:endParaRPr lang="es-ES" dirty="0"/>
          </a:p>
        </p:txBody>
      </p:sp>
    </p:spTree>
    <p:extLst>
      <p:ext uri="{BB962C8B-B14F-4D97-AF65-F5344CB8AC3E}">
        <p14:creationId xmlns:p14="http://schemas.microsoft.com/office/powerpoint/2010/main" val="16495746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71</a:t>
            </a:fld>
            <a:endParaRPr lang="es-ES" dirty="0"/>
          </a:p>
        </p:txBody>
      </p:sp>
    </p:spTree>
    <p:extLst>
      <p:ext uri="{BB962C8B-B14F-4D97-AF65-F5344CB8AC3E}">
        <p14:creationId xmlns:p14="http://schemas.microsoft.com/office/powerpoint/2010/main" val="14932712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72</a:t>
            </a:fld>
            <a:endParaRPr lang="es-ES" dirty="0"/>
          </a:p>
        </p:txBody>
      </p:sp>
    </p:spTree>
    <p:extLst>
      <p:ext uri="{BB962C8B-B14F-4D97-AF65-F5344CB8AC3E}">
        <p14:creationId xmlns:p14="http://schemas.microsoft.com/office/powerpoint/2010/main" val="3642743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73</a:t>
            </a:fld>
            <a:endParaRPr lang="es-ES" dirty="0"/>
          </a:p>
        </p:txBody>
      </p:sp>
    </p:spTree>
    <p:extLst>
      <p:ext uri="{BB962C8B-B14F-4D97-AF65-F5344CB8AC3E}">
        <p14:creationId xmlns:p14="http://schemas.microsoft.com/office/powerpoint/2010/main" val="10859369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74</a:t>
            </a:fld>
            <a:endParaRPr lang="es-ES" dirty="0"/>
          </a:p>
        </p:txBody>
      </p:sp>
    </p:spTree>
    <p:extLst>
      <p:ext uri="{BB962C8B-B14F-4D97-AF65-F5344CB8AC3E}">
        <p14:creationId xmlns:p14="http://schemas.microsoft.com/office/powerpoint/2010/main" val="24065514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75</a:t>
            </a:fld>
            <a:endParaRPr lang="es-ES" dirty="0"/>
          </a:p>
        </p:txBody>
      </p:sp>
    </p:spTree>
    <p:extLst>
      <p:ext uri="{BB962C8B-B14F-4D97-AF65-F5344CB8AC3E}">
        <p14:creationId xmlns:p14="http://schemas.microsoft.com/office/powerpoint/2010/main" val="42471428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76</a:t>
            </a:fld>
            <a:endParaRPr lang="es-ES" dirty="0"/>
          </a:p>
        </p:txBody>
      </p:sp>
    </p:spTree>
    <p:extLst>
      <p:ext uri="{BB962C8B-B14F-4D97-AF65-F5344CB8AC3E}">
        <p14:creationId xmlns:p14="http://schemas.microsoft.com/office/powerpoint/2010/main" val="28034629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77</a:t>
            </a:fld>
            <a:endParaRPr lang="es-ES" dirty="0"/>
          </a:p>
        </p:txBody>
      </p:sp>
    </p:spTree>
    <p:extLst>
      <p:ext uri="{BB962C8B-B14F-4D97-AF65-F5344CB8AC3E}">
        <p14:creationId xmlns:p14="http://schemas.microsoft.com/office/powerpoint/2010/main" val="308901169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78</a:t>
            </a:fld>
            <a:endParaRPr lang="es-ES" dirty="0"/>
          </a:p>
        </p:txBody>
      </p:sp>
    </p:spTree>
    <p:extLst>
      <p:ext uri="{BB962C8B-B14F-4D97-AF65-F5344CB8AC3E}">
        <p14:creationId xmlns:p14="http://schemas.microsoft.com/office/powerpoint/2010/main" val="19142916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79</a:t>
            </a:fld>
            <a:endParaRPr lang="es-ES" dirty="0"/>
          </a:p>
        </p:txBody>
      </p:sp>
    </p:spTree>
    <p:extLst>
      <p:ext uri="{BB962C8B-B14F-4D97-AF65-F5344CB8AC3E}">
        <p14:creationId xmlns:p14="http://schemas.microsoft.com/office/powerpoint/2010/main" val="21174630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80</a:t>
            </a:fld>
            <a:endParaRPr lang="es-ES" dirty="0"/>
          </a:p>
        </p:txBody>
      </p:sp>
    </p:spTree>
    <p:extLst>
      <p:ext uri="{BB962C8B-B14F-4D97-AF65-F5344CB8AC3E}">
        <p14:creationId xmlns:p14="http://schemas.microsoft.com/office/powerpoint/2010/main" val="4126860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a:t>
            </a:fld>
            <a:endParaRPr lang="es-ES" dirty="0"/>
          </a:p>
        </p:txBody>
      </p:sp>
    </p:spTree>
    <p:extLst>
      <p:ext uri="{BB962C8B-B14F-4D97-AF65-F5344CB8AC3E}">
        <p14:creationId xmlns:p14="http://schemas.microsoft.com/office/powerpoint/2010/main" val="24845609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81</a:t>
            </a:fld>
            <a:endParaRPr lang="es-ES" dirty="0"/>
          </a:p>
        </p:txBody>
      </p:sp>
    </p:spTree>
    <p:extLst>
      <p:ext uri="{BB962C8B-B14F-4D97-AF65-F5344CB8AC3E}">
        <p14:creationId xmlns:p14="http://schemas.microsoft.com/office/powerpoint/2010/main" val="26700224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82</a:t>
            </a:fld>
            <a:endParaRPr lang="es-ES" dirty="0"/>
          </a:p>
        </p:txBody>
      </p:sp>
    </p:spTree>
    <p:extLst>
      <p:ext uri="{BB962C8B-B14F-4D97-AF65-F5344CB8AC3E}">
        <p14:creationId xmlns:p14="http://schemas.microsoft.com/office/powerpoint/2010/main" val="26257406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83</a:t>
            </a:fld>
            <a:endParaRPr lang="es-ES" dirty="0"/>
          </a:p>
        </p:txBody>
      </p:sp>
    </p:spTree>
    <p:extLst>
      <p:ext uri="{BB962C8B-B14F-4D97-AF65-F5344CB8AC3E}">
        <p14:creationId xmlns:p14="http://schemas.microsoft.com/office/powerpoint/2010/main" val="33435416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84</a:t>
            </a:fld>
            <a:endParaRPr lang="es-ES" dirty="0"/>
          </a:p>
        </p:txBody>
      </p:sp>
    </p:spTree>
    <p:extLst>
      <p:ext uri="{BB962C8B-B14F-4D97-AF65-F5344CB8AC3E}">
        <p14:creationId xmlns:p14="http://schemas.microsoft.com/office/powerpoint/2010/main" val="30419307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85</a:t>
            </a:fld>
            <a:endParaRPr lang="es-ES" dirty="0"/>
          </a:p>
        </p:txBody>
      </p:sp>
    </p:spTree>
    <p:extLst>
      <p:ext uri="{BB962C8B-B14F-4D97-AF65-F5344CB8AC3E}">
        <p14:creationId xmlns:p14="http://schemas.microsoft.com/office/powerpoint/2010/main" val="301248718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86</a:t>
            </a:fld>
            <a:endParaRPr lang="es-ES" dirty="0"/>
          </a:p>
        </p:txBody>
      </p:sp>
    </p:spTree>
    <p:extLst>
      <p:ext uri="{BB962C8B-B14F-4D97-AF65-F5344CB8AC3E}">
        <p14:creationId xmlns:p14="http://schemas.microsoft.com/office/powerpoint/2010/main" val="36764218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87</a:t>
            </a:fld>
            <a:endParaRPr lang="es-ES" dirty="0"/>
          </a:p>
        </p:txBody>
      </p:sp>
    </p:spTree>
    <p:extLst>
      <p:ext uri="{BB962C8B-B14F-4D97-AF65-F5344CB8AC3E}">
        <p14:creationId xmlns:p14="http://schemas.microsoft.com/office/powerpoint/2010/main" val="9074412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88</a:t>
            </a:fld>
            <a:endParaRPr lang="es-ES" dirty="0"/>
          </a:p>
        </p:txBody>
      </p:sp>
    </p:spTree>
    <p:extLst>
      <p:ext uri="{BB962C8B-B14F-4D97-AF65-F5344CB8AC3E}">
        <p14:creationId xmlns:p14="http://schemas.microsoft.com/office/powerpoint/2010/main" val="22105064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89</a:t>
            </a:fld>
            <a:endParaRPr lang="es-ES" dirty="0"/>
          </a:p>
        </p:txBody>
      </p:sp>
    </p:spTree>
    <p:extLst>
      <p:ext uri="{BB962C8B-B14F-4D97-AF65-F5344CB8AC3E}">
        <p14:creationId xmlns:p14="http://schemas.microsoft.com/office/powerpoint/2010/main" val="5451778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90</a:t>
            </a:fld>
            <a:endParaRPr lang="es-ES" dirty="0"/>
          </a:p>
        </p:txBody>
      </p:sp>
    </p:spTree>
    <p:extLst>
      <p:ext uri="{BB962C8B-B14F-4D97-AF65-F5344CB8AC3E}">
        <p14:creationId xmlns:p14="http://schemas.microsoft.com/office/powerpoint/2010/main" val="789564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a:t>
            </a:fld>
            <a:endParaRPr lang="es-ES" dirty="0"/>
          </a:p>
        </p:txBody>
      </p:sp>
    </p:spTree>
    <p:extLst>
      <p:ext uri="{BB962C8B-B14F-4D97-AF65-F5344CB8AC3E}">
        <p14:creationId xmlns:p14="http://schemas.microsoft.com/office/powerpoint/2010/main" val="15470891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91</a:t>
            </a:fld>
            <a:endParaRPr lang="es-ES" dirty="0"/>
          </a:p>
        </p:txBody>
      </p:sp>
    </p:spTree>
    <p:extLst>
      <p:ext uri="{BB962C8B-B14F-4D97-AF65-F5344CB8AC3E}">
        <p14:creationId xmlns:p14="http://schemas.microsoft.com/office/powerpoint/2010/main" val="6003286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92</a:t>
            </a:fld>
            <a:endParaRPr lang="es-ES" dirty="0"/>
          </a:p>
        </p:txBody>
      </p:sp>
    </p:spTree>
    <p:extLst>
      <p:ext uri="{BB962C8B-B14F-4D97-AF65-F5344CB8AC3E}">
        <p14:creationId xmlns:p14="http://schemas.microsoft.com/office/powerpoint/2010/main" val="216472993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93</a:t>
            </a:fld>
            <a:endParaRPr lang="es-ES" dirty="0"/>
          </a:p>
        </p:txBody>
      </p:sp>
    </p:spTree>
    <p:extLst>
      <p:ext uri="{BB962C8B-B14F-4D97-AF65-F5344CB8AC3E}">
        <p14:creationId xmlns:p14="http://schemas.microsoft.com/office/powerpoint/2010/main" val="89131182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94</a:t>
            </a:fld>
            <a:endParaRPr lang="es-ES" dirty="0"/>
          </a:p>
        </p:txBody>
      </p:sp>
    </p:spTree>
    <p:extLst>
      <p:ext uri="{BB962C8B-B14F-4D97-AF65-F5344CB8AC3E}">
        <p14:creationId xmlns:p14="http://schemas.microsoft.com/office/powerpoint/2010/main" val="30240444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95</a:t>
            </a:fld>
            <a:endParaRPr lang="es-ES" dirty="0"/>
          </a:p>
        </p:txBody>
      </p:sp>
    </p:spTree>
    <p:extLst>
      <p:ext uri="{BB962C8B-B14F-4D97-AF65-F5344CB8AC3E}">
        <p14:creationId xmlns:p14="http://schemas.microsoft.com/office/powerpoint/2010/main" val="324090578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96</a:t>
            </a:fld>
            <a:endParaRPr lang="es-ES" dirty="0"/>
          </a:p>
        </p:txBody>
      </p:sp>
    </p:spTree>
    <p:extLst>
      <p:ext uri="{BB962C8B-B14F-4D97-AF65-F5344CB8AC3E}">
        <p14:creationId xmlns:p14="http://schemas.microsoft.com/office/powerpoint/2010/main" val="383619398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97</a:t>
            </a:fld>
            <a:endParaRPr lang="es-ES" dirty="0"/>
          </a:p>
        </p:txBody>
      </p:sp>
    </p:spTree>
    <p:extLst>
      <p:ext uri="{BB962C8B-B14F-4D97-AF65-F5344CB8AC3E}">
        <p14:creationId xmlns:p14="http://schemas.microsoft.com/office/powerpoint/2010/main" val="16668704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98</a:t>
            </a:fld>
            <a:endParaRPr lang="es-ES" dirty="0"/>
          </a:p>
        </p:txBody>
      </p:sp>
    </p:spTree>
    <p:extLst>
      <p:ext uri="{BB962C8B-B14F-4D97-AF65-F5344CB8AC3E}">
        <p14:creationId xmlns:p14="http://schemas.microsoft.com/office/powerpoint/2010/main" val="20905043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99</a:t>
            </a:fld>
            <a:endParaRPr lang="es-ES" dirty="0"/>
          </a:p>
        </p:txBody>
      </p:sp>
    </p:spTree>
    <p:extLst>
      <p:ext uri="{BB962C8B-B14F-4D97-AF65-F5344CB8AC3E}">
        <p14:creationId xmlns:p14="http://schemas.microsoft.com/office/powerpoint/2010/main" val="42710644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10"/>
          </p:nvPr>
        </p:nvSpPr>
        <p:spPr/>
        <p:txBody>
          <a:bodyPr/>
          <a:lstStyle/>
          <a:p>
            <a:fld id="{EADE68D4-208D-4DF9-B049-C70018DA3A78}" type="slidenum">
              <a:rPr lang="es-ES" smtClean="0"/>
              <a:t>100</a:t>
            </a:fld>
            <a:endParaRPr lang="es-ES" dirty="0"/>
          </a:p>
        </p:txBody>
      </p:sp>
    </p:spTree>
    <p:extLst>
      <p:ext uri="{BB962C8B-B14F-4D97-AF65-F5344CB8AC3E}">
        <p14:creationId xmlns:p14="http://schemas.microsoft.com/office/powerpoint/2010/main" val="3343469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519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05976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403156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493033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7B062FF-4A20-4254-BA0F-51F446E68550}" type="datetimeFigureOut">
              <a:rPr lang="de-DE" smtClean="0"/>
              <a:t>16.02.2017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743048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2303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7B062FF-4A20-4254-BA0F-51F446E68550}" type="datetimeFigureOut">
              <a:rPr lang="de-DE" smtClean="0"/>
              <a:t>16.02.2017</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159877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7B062FF-4A20-4254-BA0F-51F446E68550}" type="datetimeFigureOut">
              <a:rPr lang="de-DE" smtClean="0"/>
              <a:t>16.02.2017</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863073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7B062FF-4A20-4254-BA0F-51F446E68550}" type="datetimeFigureOut">
              <a:rPr lang="de-DE" smtClean="0"/>
              <a:t>16.02.2017</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27744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399588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77B062FF-4A20-4254-BA0F-51F446E68550}" type="datetimeFigureOut">
              <a:rPr lang="de-DE" smtClean="0"/>
              <a:t>16.02.2017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D8013062-5455-4735-988F-5322D6881A3F}" type="slidenum">
              <a:rPr lang="de-DE" smtClean="0"/>
              <a:t>‹#›</a:t>
            </a:fld>
            <a:endParaRPr lang="de-DE"/>
          </a:p>
        </p:txBody>
      </p:sp>
    </p:spTree>
    <p:extLst>
      <p:ext uri="{BB962C8B-B14F-4D97-AF65-F5344CB8AC3E}">
        <p14:creationId xmlns:p14="http://schemas.microsoft.com/office/powerpoint/2010/main" val="2604927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B062FF-4A20-4254-BA0F-51F446E68550}" type="datetimeFigureOut">
              <a:rPr lang="de-DE" smtClean="0"/>
              <a:t>16.02.2017</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13062-5455-4735-988F-5322D6881A3F}" type="slidenum">
              <a:rPr lang="de-DE" smtClean="0"/>
              <a:t>‹#›</a:t>
            </a:fld>
            <a:endParaRPr lang="de-DE"/>
          </a:p>
        </p:txBody>
      </p:sp>
    </p:spTree>
    <p:extLst>
      <p:ext uri="{BB962C8B-B14F-4D97-AF65-F5344CB8AC3E}">
        <p14:creationId xmlns:p14="http://schemas.microsoft.com/office/powerpoint/2010/main" val="116644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9.gif"/></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46.png"/></Relationships>
</file>

<file path=ppt/slides/_rels/slide10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4.jpeg"/><Relationship Id="rId7" Type="http://schemas.openxmlformats.org/officeDocument/2006/relationships/image" Target="../media/image150.png"/><Relationship Id="rId2" Type="http://schemas.openxmlformats.org/officeDocument/2006/relationships/notesSlide" Target="../notesSlides/notesSlide100.xml"/><Relationship Id="rId1" Type="http://schemas.openxmlformats.org/officeDocument/2006/relationships/slideLayout" Target="../slideLayouts/slideLayout1.xml"/><Relationship Id="rId6" Type="http://schemas.openxmlformats.org/officeDocument/2006/relationships/image" Target="../media/image149.png"/><Relationship Id="rId11" Type="http://schemas.openxmlformats.org/officeDocument/2006/relationships/image" Target="../media/image3.jpg"/><Relationship Id="rId5" Type="http://schemas.openxmlformats.org/officeDocument/2006/relationships/image" Target="../media/image148.png"/><Relationship Id="rId10" Type="http://schemas.openxmlformats.org/officeDocument/2006/relationships/image" Target="../media/image153.png"/><Relationship Id="rId4" Type="http://schemas.openxmlformats.org/officeDocument/2006/relationships/image" Target="../media/image147.png"/><Relationship Id="rId9" Type="http://schemas.openxmlformats.org/officeDocument/2006/relationships/image" Target="../media/image152.png"/></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54.pn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7.emf"/><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0.emf"/><Relationship Id="rId4"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36.emf"/><Relationship Id="rId4" Type="http://schemas.openxmlformats.org/officeDocument/2006/relationships/image" Target="../media/image35.emf"/></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7.emf"/></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49.png"/><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57.png"/><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4.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jpeg"/><Relationship Id="rId7" Type="http://schemas.openxmlformats.org/officeDocument/2006/relationships/diagramLayout" Target="../diagrams/layout1.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image" Target="../media/image3.jpg"/><Relationship Id="rId5" Type="http://schemas.openxmlformats.org/officeDocument/2006/relationships/image" Target="../media/image75.png"/><Relationship Id="rId10" Type="http://schemas.microsoft.com/office/2007/relationships/diagramDrawing" Target="../diagrams/drawing1.xml"/><Relationship Id="rId4" Type="http://schemas.openxmlformats.org/officeDocument/2006/relationships/image" Target="../media/image74.png"/><Relationship Id="rId9" Type="http://schemas.openxmlformats.org/officeDocument/2006/relationships/diagramColors" Target="../diagrams/colors1.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4.jpeg"/><Relationship Id="rId7"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88.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8.pn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jpg"/><Relationship Id="rId4" Type="http://schemas.openxmlformats.org/officeDocument/2006/relationships/image" Target="../media/image9.png"/><Relationship Id="rId9"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1.png"/></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3.pn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7.pn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8.pn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09.pn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0.jpeg"/></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2.jpeg"/></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15.png"/><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6.jpeg"/></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7.jpeg"/></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7.pn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jpg"/><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22.png"/></Relationships>
</file>

<file path=ppt/slides/_rels/slide8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jpeg"/><Relationship Id="rId7" Type="http://schemas.openxmlformats.org/officeDocument/2006/relationships/image" Target="../media/image126.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3.jpg"/></Relationships>
</file>

<file path=ppt/slides/_rels/slide8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23.png"/><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28.png"/></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29.png"/></Relationships>
</file>

<file path=ppt/slides/_rels/slide8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30.pn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24.png"/></Relationships>
</file>

<file path=ppt/slides/_rels/slide8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31.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9.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32.emf"/></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2.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4.jpeg"/><Relationship Id="rId7" Type="http://schemas.openxmlformats.org/officeDocument/2006/relationships/image" Target="../media/image136.png"/><Relationship Id="rId12" Type="http://schemas.openxmlformats.org/officeDocument/2006/relationships/image" Target="../media/image3.jpg"/><Relationship Id="rId2" Type="http://schemas.openxmlformats.org/officeDocument/2006/relationships/notesSlide" Target="../notesSlides/notesSlide91.xml"/><Relationship Id="rId1" Type="http://schemas.openxmlformats.org/officeDocument/2006/relationships/slideLayout" Target="../slideLayouts/slideLayout1.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9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2.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26.png"/></Relationships>
</file>

<file path=ppt/slides/_rels/slide9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3.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41.png"/></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9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5.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42.png"/></Relationships>
</file>

<file path=ppt/slides/_rels/slide9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6.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27.png"/></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7.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143.png"/></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45.png"/><Relationship Id="rId4" Type="http://schemas.openxmlformats.org/officeDocument/2006/relationships/image" Target="../media/image1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Capacity Building in Municipalities</a:t>
            </a:r>
          </a:p>
        </p:txBody>
      </p:sp>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a:latin typeface="Arial" panose="020B0604020202020204" pitchFamily="34" charset="0"/>
                <a:cs typeface="Arial" panose="020B0604020202020204" pitchFamily="34" charset="0"/>
              </a:rPr>
              <a:t>© Copyright CERTUS Project 2015 - All Rights Reserved                                      </a:t>
            </a:r>
            <a:r>
              <a:rPr lang="en-GB" sz="1400" dirty="0">
                <a:latin typeface="Arial" panose="020B0604020202020204" pitchFamily="34" charset="0"/>
                <a:cs typeface="Arial" panose="020B0604020202020204" pitchFamily="34" charset="0"/>
              </a:rPr>
              <a:t>Grant agreement no.: </a:t>
            </a:r>
            <a:r>
              <a:rPr lang="en-GB" sz="1400" i="1" dirty="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s-ES" sz="3200" b="1" dirty="0">
                <a:solidFill>
                  <a:schemeClr val="accent1">
                    <a:lumMod val="75000"/>
                  </a:schemeClr>
                </a:solidFill>
              </a:rPr>
              <a:t>Technologies - </a:t>
            </a:r>
            <a:r>
              <a:rPr lang="es-ES" sz="3200" b="1" dirty="0" err="1">
                <a:solidFill>
                  <a:schemeClr val="accent1">
                    <a:lumMod val="75000"/>
                  </a:schemeClr>
                </a:solidFill>
              </a:rPr>
              <a:t>Renewable</a:t>
            </a:r>
            <a:r>
              <a:rPr lang="es-ES" sz="3200" b="1" dirty="0">
                <a:solidFill>
                  <a:schemeClr val="accent1">
                    <a:lumMod val="75000"/>
                  </a:schemeClr>
                </a:solidFill>
              </a:rPr>
              <a:t> </a:t>
            </a:r>
            <a:r>
              <a:rPr lang="es-ES" sz="3200" b="1" dirty="0" err="1">
                <a:solidFill>
                  <a:schemeClr val="accent1">
                    <a:lumMod val="75000"/>
                  </a:schemeClr>
                </a:solidFill>
              </a:rPr>
              <a:t>Energy</a:t>
            </a:r>
            <a:r>
              <a:rPr lang="es-ES" sz="3200" b="1" dirty="0">
                <a:solidFill>
                  <a:schemeClr val="accent1">
                    <a:lumMod val="75000"/>
                  </a:schemeClr>
                </a:solidFill>
              </a:rPr>
              <a:t> </a:t>
            </a:r>
            <a:r>
              <a:rPr lang="es-ES" sz="3200" b="1" dirty="0" err="1">
                <a:solidFill>
                  <a:schemeClr val="accent1">
                    <a:lumMod val="75000"/>
                  </a:schemeClr>
                </a:solidFill>
              </a:rPr>
              <a:t>Sources</a:t>
            </a:r>
            <a:r>
              <a:rPr lang="es-ES" sz="3200" b="1" dirty="0">
                <a:solidFill>
                  <a:schemeClr val="accent1">
                    <a:lumMod val="75000"/>
                  </a:schemeClr>
                </a:solidFill>
              </a:rPr>
              <a:t> </a:t>
            </a: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s-ES" sz="3600" b="1" dirty="0">
                <a:solidFill>
                  <a:schemeClr val="accent1">
                    <a:lumMod val="75000"/>
                  </a:schemeClr>
                </a:solidFill>
                <a:latin typeface="Candara" panose="020E0502030303020204" pitchFamily="34" charset="0"/>
                <a:ea typeface="Dotum" panose="020B0600000101010101" pitchFamily="34" charset="-127"/>
              </a:rPr>
              <a:t>Training </a:t>
            </a:r>
            <a:r>
              <a:rPr lang="es-ES" sz="3600" b="1" dirty="0" err="1">
                <a:solidFill>
                  <a:schemeClr val="accent1">
                    <a:lumMod val="75000"/>
                  </a:schemeClr>
                </a:solidFill>
                <a:latin typeface="Candara" panose="020E0502030303020204" pitchFamily="34" charset="0"/>
                <a:ea typeface="Dotum" panose="020B0600000101010101" pitchFamily="34" charset="-127"/>
              </a:rPr>
              <a:t>Materials</a:t>
            </a:r>
            <a:r>
              <a:rPr lang="es-ES" sz="3600" b="1" dirty="0">
                <a:solidFill>
                  <a:schemeClr val="accent1">
                    <a:lumMod val="75000"/>
                  </a:schemeClr>
                </a:solidFill>
                <a:latin typeface="Candara" panose="020E0502030303020204" pitchFamily="34" charset="0"/>
                <a:ea typeface="Dotum" panose="020B0600000101010101" pitchFamily="34" charset="-127"/>
              </a:rPr>
              <a:t> </a:t>
            </a:r>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5598057"/>
            <a:ext cx="3816424" cy="790718"/>
          </a:xfrm>
          <a:prstGeom prst="rect">
            <a:avLst/>
          </a:prstGeom>
        </p:spPr>
      </p:pic>
    </p:spTree>
    <p:extLst>
      <p:ext uri="{BB962C8B-B14F-4D97-AF65-F5344CB8AC3E}">
        <p14:creationId xmlns:p14="http://schemas.microsoft.com/office/powerpoint/2010/main" val="330964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725646"/>
            <a:ext cx="14756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a:t>
            </a: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Marcador de Posição de Conteúdo 2"/>
          <p:cNvSpPr txBox="1">
            <a:spLocks/>
          </p:cNvSpPr>
          <p:nvPr/>
        </p:nvSpPr>
        <p:spPr>
          <a:xfrm>
            <a:off x="0" y="3212976"/>
            <a:ext cx="3419872" cy="159161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pt-PT" sz="1600" dirty="0"/>
              <a:t>The energy flows of the Earth are fed from various sources, from which the solar energy has a share of more than 99.9%. </a:t>
            </a:r>
          </a:p>
        </p:txBody>
      </p:sp>
      <p:pic>
        <p:nvPicPr>
          <p:cNvPr id="15" name="Picture 2" descr="http://science-edu.larc.nasa.gov/EDDOCS/images/Erb/components2.g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72" r="1598"/>
          <a:stretch/>
        </p:blipFill>
        <p:spPr bwMode="auto">
          <a:xfrm>
            <a:off x="3635896" y="2085686"/>
            <a:ext cx="5314838" cy="4064096"/>
          </a:xfrm>
          <a:prstGeom prst="rect">
            <a:avLst/>
          </a:prstGeom>
          <a:noFill/>
          <a:extLst>
            <a:ext uri="{909E8E84-426E-40DD-AFC4-6F175D3DCCD1}">
              <a14:hiddenFill xmlns:a14="http://schemas.microsoft.com/office/drawing/2010/main">
                <a:solidFill>
                  <a:srgbClr val="FFFFFF"/>
                </a:solidFill>
              </a14:hiddenFill>
            </a:ext>
          </a:extLst>
        </p:spPr>
      </p:pic>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3630372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036518"/>
            <a:ext cx="8820472" cy="738664"/>
          </a:xfrm>
          <a:prstGeom prst="rect">
            <a:avLst/>
          </a:prstGeom>
          <a:noFill/>
        </p:spPr>
        <p:txBody>
          <a:bodyPr wrap="square" rtlCol="0">
            <a:spAutoFit/>
          </a:bodyPr>
          <a:lstStyle/>
          <a:p>
            <a:pPr algn="just"/>
            <a:r>
              <a:rPr lang="en-US" sz="1400" dirty="0"/>
              <a:t>A large number of PCMs are available in any required temperature range from −5 up to 190 °C.</a:t>
            </a:r>
            <a:r>
              <a:rPr lang="en-US" sz="1400" baseline="30000" dirty="0"/>
              <a:t>.</a:t>
            </a:r>
            <a:r>
              <a:rPr lang="en-US" sz="1400" dirty="0"/>
              <a:t> Within the human comfort range between 20–30 °C, some PCMs are very effective. They store 5 to 14 times more heat per unit volume than conventional storage materials such as water, masonry or rock.</a:t>
            </a:r>
          </a:p>
        </p:txBody>
      </p:sp>
      <p:pic>
        <p:nvPicPr>
          <p:cNvPr id="4" name="Imagem 3"/>
          <p:cNvPicPr>
            <a:picLocks noChangeAspect="1"/>
          </p:cNvPicPr>
          <p:nvPr/>
        </p:nvPicPr>
        <p:blipFill rotWithShape="1">
          <a:blip r:embed="rId4" cstate="print">
            <a:extLst>
              <a:ext uri="{28A0092B-C50C-407E-A947-70E740481C1C}">
                <a14:useLocalDpi xmlns:a14="http://schemas.microsoft.com/office/drawing/2010/main" val="0"/>
              </a:ext>
            </a:extLst>
          </a:blip>
          <a:srcRect r="1844"/>
          <a:stretch/>
        </p:blipFill>
        <p:spPr>
          <a:xfrm>
            <a:off x="4139952" y="2959878"/>
            <a:ext cx="4810781" cy="2897433"/>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529208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8.4 Energy Storage – </a:t>
            </a:r>
            <a:r>
              <a:rPr lang="de-DE" sz="1600" b="1" dirty="0">
                <a:latin typeface="Candara" panose="020E0502030303020204" pitchFamily="34" charset="0"/>
              </a:rPr>
              <a:t>Phase Change Materials (PCM)</a:t>
            </a:r>
          </a:p>
        </p:txBody>
      </p:sp>
      <p:sp>
        <p:nvSpPr>
          <p:cNvPr id="15" name="CaixaDeTexto 2"/>
          <p:cNvSpPr txBox="1"/>
          <p:nvPr/>
        </p:nvSpPr>
        <p:spPr>
          <a:xfrm>
            <a:off x="130261" y="2959878"/>
            <a:ext cx="3649651" cy="2369880"/>
          </a:xfrm>
          <a:prstGeom prst="rect">
            <a:avLst/>
          </a:prstGeom>
          <a:noFill/>
        </p:spPr>
        <p:txBody>
          <a:bodyPr wrap="square" rtlCol="0">
            <a:spAutoFit/>
          </a:bodyPr>
          <a:lstStyle/>
          <a:p>
            <a:pPr algn="just"/>
            <a:r>
              <a:rPr lang="en-US" b="1" dirty="0"/>
              <a:t>Types of PCM</a:t>
            </a:r>
          </a:p>
          <a:p>
            <a:pPr algn="just"/>
            <a:endParaRPr lang="en-US" b="1" dirty="0"/>
          </a:p>
          <a:p>
            <a:pPr marL="285750" indent="-285750" algn="just">
              <a:buFont typeface="Arial" panose="020B0604020202020204" pitchFamily="34" charset="0"/>
              <a:buChar char="•"/>
            </a:pPr>
            <a:r>
              <a:rPr lang="en-US" sz="1400" b="1" dirty="0"/>
              <a:t>Organic</a:t>
            </a:r>
            <a:r>
              <a:rPr lang="en-US" sz="1400" dirty="0"/>
              <a:t> - Paraffin and fatty acids;</a:t>
            </a:r>
          </a:p>
          <a:p>
            <a:pPr marL="285750" indent="-285750" algn="just">
              <a:buFont typeface="Arial" panose="020B0604020202020204" pitchFamily="34" charset="0"/>
              <a:buChar char="•"/>
            </a:pPr>
            <a:r>
              <a:rPr lang="en-US" sz="1400" b="1" dirty="0"/>
              <a:t>Inorganic</a:t>
            </a:r>
            <a:r>
              <a:rPr lang="en-US" sz="1400" dirty="0"/>
              <a:t> -  Salt hydrates;</a:t>
            </a:r>
          </a:p>
          <a:p>
            <a:pPr marL="285750" indent="-285750" algn="just">
              <a:buFont typeface="Arial" panose="020B0604020202020204" pitchFamily="34" charset="0"/>
              <a:buChar char="•"/>
            </a:pPr>
            <a:r>
              <a:rPr lang="en-US" sz="1400" b="1" dirty="0"/>
              <a:t>Eutectics</a:t>
            </a:r>
            <a:r>
              <a:rPr lang="en-US" sz="1400" dirty="0"/>
              <a:t> -  </a:t>
            </a:r>
            <a:r>
              <a:rPr lang="pt-PT" sz="1400" dirty="0"/>
              <a:t>Organic-organic, organic-inorganic, </a:t>
            </a:r>
            <a:r>
              <a:rPr lang="pt-PT" sz="1400" dirty="0" err="1"/>
              <a:t>inorganic-inorganic</a:t>
            </a:r>
            <a:r>
              <a:rPr lang="pt-PT" sz="1400" dirty="0"/>
              <a:t> compounds;</a:t>
            </a:r>
          </a:p>
          <a:p>
            <a:pPr marL="285750" indent="-285750" algn="just">
              <a:buFont typeface="Arial" panose="020B0604020202020204" pitchFamily="34" charset="0"/>
              <a:buChar char="•"/>
            </a:pPr>
            <a:r>
              <a:rPr lang="en-US" sz="1400" b="1" dirty="0"/>
              <a:t>Hygroscopic Materials </a:t>
            </a:r>
            <a:r>
              <a:rPr lang="en-US" sz="1400" dirty="0"/>
              <a:t>- Many natural building materials are hygroscopic, that is they can absorb (water condenses) and release water (water evaporates).</a:t>
            </a:r>
            <a:endParaRPr lang="en-GB" sz="1400" dirty="0"/>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355406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p:cNvGrpSpPr/>
          <p:nvPr/>
        </p:nvGrpSpPr>
        <p:grpSpPr>
          <a:xfrm>
            <a:off x="86655" y="1963944"/>
            <a:ext cx="8864078" cy="4195762"/>
            <a:chOff x="86655" y="1963944"/>
            <a:chExt cx="8864078" cy="4195762"/>
          </a:xfrm>
        </p:grpSpPr>
        <p:grpSp>
          <p:nvGrpSpPr>
            <p:cNvPr id="10" name="Grupo 9"/>
            <p:cNvGrpSpPr/>
            <p:nvPr/>
          </p:nvGrpSpPr>
          <p:grpSpPr>
            <a:xfrm>
              <a:off x="86655" y="1963944"/>
              <a:ext cx="6106699" cy="4195762"/>
              <a:chOff x="323528" y="476672"/>
              <a:chExt cx="7560840" cy="4680520"/>
            </a:xfrm>
          </p:grpSpPr>
          <p:grpSp>
            <p:nvGrpSpPr>
              <p:cNvPr id="11" name="Grupo 10"/>
              <p:cNvGrpSpPr/>
              <p:nvPr/>
            </p:nvGrpSpPr>
            <p:grpSpPr>
              <a:xfrm>
                <a:off x="323528" y="476672"/>
                <a:ext cx="7560840" cy="4680520"/>
                <a:chOff x="323528" y="476672"/>
                <a:chExt cx="9066420" cy="4986094"/>
              </a:xfrm>
            </p:grpSpPr>
            <p:pic>
              <p:nvPicPr>
                <p:cNvPr id="14" name="Image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476672"/>
                  <a:ext cx="2362206" cy="4986094"/>
                </a:xfrm>
                <a:prstGeom prst="rect">
                  <a:avLst/>
                </a:prstGeom>
              </p:spPr>
            </p:pic>
            <p:pic>
              <p:nvPicPr>
                <p:cNvPr id="15" name="Imagem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4580" y="482424"/>
                  <a:ext cx="2228456" cy="642320"/>
                </a:xfrm>
                <a:prstGeom prst="rect">
                  <a:avLst/>
                </a:prstGeom>
              </p:spPr>
            </p:pic>
            <p:pic>
              <p:nvPicPr>
                <p:cNvPr id="16" name="Imagem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1800" y="1097596"/>
                  <a:ext cx="2247302" cy="4365170"/>
                </a:xfrm>
                <a:prstGeom prst="rect">
                  <a:avLst/>
                </a:prstGeom>
              </p:spPr>
            </p:pic>
            <p:pic>
              <p:nvPicPr>
                <p:cNvPr id="17" name="Imagem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3036" y="482424"/>
                  <a:ext cx="2228456" cy="642320"/>
                </a:xfrm>
                <a:prstGeom prst="rect">
                  <a:avLst/>
                </a:prstGeom>
              </p:spPr>
            </p:pic>
            <p:pic>
              <p:nvPicPr>
                <p:cNvPr id="19" name="Imagem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2206" y="1124744"/>
                  <a:ext cx="2139286" cy="4330434"/>
                </a:xfrm>
                <a:prstGeom prst="rect">
                  <a:avLst/>
                </a:prstGeom>
              </p:spPr>
            </p:pic>
            <p:pic>
              <p:nvPicPr>
                <p:cNvPr id="20" name="Imagem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1492" y="482424"/>
                  <a:ext cx="2228456" cy="642320"/>
                </a:xfrm>
                <a:prstGeom prst="rect">
                  <a:avLst/>
                </a:prstGeom>
              </p:spPr>
            </p:pic>
          </p:grpSp>
          <p:pic>
            <p:nvPicPr>
              <p:cNvPr id="13" name="Imagem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3382" y="1085025"/>
                <a:ext cx="1860985" cy="4072167"/>
              </a:xfrm>
              <a:prstGeom prst="rect">
                <a:avLst/>
              </a:prstGeom>
            </p:spPr>
          </p:pic>
        </p:grpSp>
        <p:grpSp>
          <p:nvGrpSpPr>
            <p:cNvPr id="21" name="Grupo 20"/>
            <p:cNvGrpSpPr/>
            <p:nvPr/>
          </p:nvGrpSpPr>
          <p:grpSpPr>
            <a:xfrm>
              <a:off x="6191223" y="1976042"/>
              <a:ext cx="2759510" cy="4177279"/>
              <a:chOff x="475342" y="482071"/>
              <a:chExt cx="3692234" cy="4675121"/>
            </a:xfrm>
          </p:grpSpPr>
          <p:pic>
            <p:nvPicPr>
              <p:cNvPr id="22" name="Imagem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9180" y="482071"/>
                <a:ext cx="1858396" cy="602955"/>
              </a:xfrm>
              <a:prstGeom prst="rect">
                <a:avLst/>
              </a:prstGeom>
            </p:spPr>
          </p:pic>
          <p:pic>
            <p:nvPicPr>
              <p:cNvPr id="23" name="Imagem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5342" y="1085026"/>
                <a:ext cx="1899355" cy="4072166"/>
              </a:xfrm>
              <a:prstGeom prst="rect">
                <a:avLst/>
              </a:prstGeom>
            </p:spPr>
          </p:pic>
          <p:pic>
            <p:nvPicPr>
              <p:cNvPr id="24" name="Imagem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342" y="482071"/>
                <a:ext cx="1858396" cy="602955"/>
              </a:xfrm>
              <a:prstGeom prst="rect">
                <a:avLst/>
              </a:prstGeom>
            </p:spPr>
          </p:pic>
          <p:pic>
            <p:nvPicPr>
              <p:cNvPr id="25" name="Imagem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43419" y="1082131"/>
                <a:ext cx="1810684" cy="1122734"/>
              </a:xfrm>
              <a:prstGeom prst="rect">
                <a:avLst/>
              </a:prstGeom>
            </p:spPr>
          </p:pic>
        </p:grpSp>
      </p:grpSp>
      <p:sp>
        <p:nvSpPr>
          <p:cNvPr id="2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27" name="Rechteck 19"/>
          <p:cNvSpPr/>
          <p:nvPr/>
        </p:nvSpPr>
        <p:spPr>
          <a:xfrm>
            <a:off x="0" y="1484784"/>
            <a:ext cx="529208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8.4 Energy Storage – </a:t>
            </a:r>
            <a:r>
              <a:rPr lang="de-DE" sz="1600" b="1" dirty="0">
                <a:latin typeface="Candara" panose="020E0502030303020204" pitchFamily="34" charset="0"/>
              </a:rPr>
              <a:t>Phase Change Materials (PCM)</a:t>
            </a:r>
          </a:p>
        </p:txBody>
      </p:sp>
      <p:sp>
        <p:nvSpPr>
          <p:cNvPr id="2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9" name="Pictur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8246769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9873" y="1980726"/>
            <a:ext cx="8930860" cy="1323439"/>
          </a:xfrm>
          <a:prstGeom prst="rect">
            <a:avLst/>
          </a:prstGeom>
          <a:noFill/>
        </p:spPr>
        <p:txBody>
          <a:bodyPr wrap="square" rtlCol="0">
            <a:spAutoFit/>
          </a:bodyPr>
          <a:lstStyle/>
          <a:p>
            <a:endParaRPr lang="en-US" sz="1600" dirty="0"/>
          </a:p>
          <a:p>
            <a:r>
              <a:rPr lang="en-US" b="1" dirty="0"/>
              <a:t>Applications: </a:t>
            </a:r>
          </a:p>
          <a:p>
            <a:endParaRPr lang="en-US" b="1" dirty="0"/>
          </a:p>
          <a:p>
            <a:pPr marL="171450" indent="-171450" algn="just">
              <a:buFont typeface="Arial" panose="020B0604020202020204" pitchFamily="34" charset="0"/>
              <a:buChar char="•"/>
            </a:pPr>
            <a:r>
              <a:rPr lang="en-US" sz="1400" dirty="0"/>
              <a:t>The temperature range offered by the PCM technology provides a new horizon for the building services and refrigeration engineers regarding medium and high temperature energy storage applications. </a:t>
            </a:r>
          </a:p>
        </p:txBody>
      </p:sp>
      <p:pic>
        <p:nvPicPr>
          <p:cNvPr id="11" name="Imagem 10"/>
          <p:cNvPicPr>
            <a:picLocks noChangeAspect="1"/>
          </p:cNvPicPr>
          <p:nvPr/>
        </p:nvPicPr>
        <p:blipFill rotWithShape="1">
          <a:blip r:embed="rId4" cstate="print">
            <a:extLst>
              <a:ext uri="{28A0092B-C50C-407E-A947-70E740481C1C}">
                <a14:useLocalDpi xmlns:a14="http://schemas.microsoft.com/office/drawing/2010/main" val="0"/>
              </a:ext>
            </a:extLst>
          </a:blip>
          <a:srcRect r="1063" b="2195"/>
          <a:stretch/>
        </p:blipFill>
        <p:spPr>
          <a:xfrm>
            <a:off x="3653157" y="3741164"/>
            <a:ext cx="5286089" cy="1881572"/>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529208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8.4 Energy Storage – </a:t>
            </a:r>
            <a:r>
              <a:rPr lang="de-DE" sz="1600" b="1" dirty="0">
                <a:latin typeface="Candara" panose="020E0502030303020204" pitchFamily="34" charset="0"/>
              </a:rPr>
              <a:t>Phase Change Materials (PCM)</a:t>
            </a:r>
          </a:p>
        </p:txBody>
      </p:sp>
      <p:sp>
        <p:nvSpPr>
          <p:cNvPr id="16" name="CaixaDeTexto 2"/>
          <p:cNvSpPr txBox="1"/>
          <p:nvPr/>
        </p:nvSpPr>
        <p:spPr>
          <a:xfrm>
            <a:off x="19873" y="3400260"/>
            <a:ext cx="3544015" cy="2246769"/>
          </a:xfrm>
          <a:prstGeom prst="rect">
            <a:avLst/>
          </a:prstGeom>
          <a:noFill/>
        </p:spPr>
        <p:txBody>
          <a:bodyPr wrap="square" rtlCol="0">
            <a:spAutoFit/>
          </a:bodyPr>
          <a:lstStyle/>
          <a:p>
            <a:pPr marL="171450" indent="-171450" algn="just">
              <a:buFont typeface="Arial" panose="020B0604020202020204" pitchFamily="34" charset="0"/>
              <a:buChar char="•"/>
            </a:pPr>
            <a:r>
              <a:rPr lang="en-US" sz="1400" dirty="0"/>
              <a:t>The scope of this thermal energy application is wide ranging of solar heating, hot water, heating rejection, i.e. cooling tower and dry cooler circuitry thermal energy storage applications.</a:t>
            </a:r>
          </a:p>
          <a:p>
            <a:pPr marL="171450" indent="-171450" algn="just">
              <a:buFont typeface="Arial" panose="020B0604020202020204" pitchFamily="34" charset="0"/>
              <a:buChar char="•"/>
            </a:pPr>
            <a:endParaRPr lang="en-US" sz="1400" dirty="0"/>
          </a:p>
          <a:p>
            <a:pPr marL="171450" indent="-171450" algn="just">
              <a:buFont typeface="Arial" panose="020B0604020202020204" pitchFamily="34" charset="0"/>
              <a:buChar char="•"/>
            </a:pPr>
            <a:r>
              <a:rPr lang="en-US" sz="1400" dirty="0"/>
              <a:t>Since PCMs transform between solid–liquid in thermal cycling, encapsulation naturally become the obvious storage choice.</a:t>
            </a:r>
          </a:p>
          <a:p>
            <a:pPr algn="just"/>
            <a:endParaRPr lang="en-US" sz="1400" dirty="0"/>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717888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479625"/>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9"/>
          <p:cNvSpPr/>
          <p:nvPr/>
        </p:nvSpPr>
        <p:spPr>
          <a:xfrm>
            <a:off x="178369" y="3068960"/>
            <a:ext cx="8786244" cy="115212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
              </a:rPr>
              <a:t>WP5: Capacity Building in Municipalities</a:t>
            </a:r>
          </a:p>
        </p:txBody>
      </p:sp>
      <p:sp>
        <p:nvSpPr>
          <p:cNvPr id="15" name="Textfeld 1"/>
          <p:cNvSpPr txBox="1"/>
          <p:nvPr/>
        </p:nvSpPr>
        <p:spPr>
          <a:xfrm>
            <a:off x="107504" y="6525344"/>
            <a:ext cx="8928992" cy="307777"/>
          </a:xfrm>
          <a:prstGeom prst="rect">
            <a:avLst/>
          </a:prstGeom>
          <a:noFill/>
        </p:spPr>
        <p:txBody>
          <a:bodyPr wrap="square" rtlCol="0">
            <a:spAutoFit/>
          </a:bodyPr>
          <a:lstStyle/>
          <a:p>
            <a:pPr fontAlgn="base"/>
            <a:r>
              <a:rPr lang="en-US" sz="1400" dirty="0">
                <a:latin typeface="Arial" panose="020B0604020202020204" pitchFamily="34" charset="0"/>
                <a:cs typeface="Arial" panose="020B0604020202020204" pitchFamily="34" charset="0"/>
              </a:rPr>
              <a:t>© Copyright CERTUS Project 2015 - All Rights Reserved                                      </a:t>
            </a:r>
            <a:r>
              <a:rPr lang="en-GB" sz="1400" dirty="0">
                <a:latin typeface="Arial" panose="020B0604020202020204" pitchFamily="34" charset="0"/>
                <a:cs typeface="Arial" panose="020B0604020202020204" pitchFamily="34" charset="0"/>
              </a:rPr>
              <a:t>Grant agreement no.: </a:t>
            </a:r>
            <a:r>
              <a:rPr lang="en-GB" sz="1400" i="1" dirty="0">
                <a:latin typeface="Arial" panose="020B0604020202020204" pitchFamily="34" charset="0"/>
                <a:cs typeface="Arial" panose="020B0604020202020204" pitchFamily="34" charset="0"/>
              </a:rPr>
              <a:t>620906</a:t>
            </a:r>
            <a:endParaRPr lang="de-DE" sz="1400" dirty="0">
              <a:latin typeface="Arial" panose="020B0604020202020204" pitchFamily="34" charset="0"/>
              <a:cs typeface="Arial" panose="020B0604020202020204" pitchFamily="34" charset="0"/>
            </a:endParaRPr>
          </a:p>
        </p:txBody>
      </p:sp>
      <p:sp>
        <p:nvSpPr>
          <p:cNvPr id="17" name="16 CuadroTexto"/>
          <p:cNvSpPr txBox="1"/>
          <p:nvPr/>
        </p:nvSpPr>
        <p:spPr>
          <a:xfrm>
            <a:off x="0" y="4581128"/>
            <a:ext cx="9143999" cy="584775"/>
          </a:xfrm>
          <a:prstGeom prst="rect">
            <a:avLst/>
          </a:prstGeom>
          <a:noFill/>
        </p:spPr>
        <p:txBody>
          <a:bodyPr wrap="square" rtlCol="0">
            <a:spAutoFit/>
          </a:bodyPr>
          <a:lstStyle/>
          <a:p>
            <a:pPr algn="ctr"/>
            <a:r>
              <a:rPr lang="es-ES" sz="3200" b="1" dirty="0">
                <a:solidFill>
                  <a:schemeClr val="accent1">
                    <a:lumMod val="75000"/>
                  </a:schemeClr>
                </a:solidFill>
              </a:rPr>
              <a:t>Technologies - </a:t>
            </a:r>
            <a:r>
              <a:rPr lang="es-ES" sz="3200" b="1" dirty="0" err="1">
                <a:solidFill>
                  <a:schemeClr val="accent1">
                    <a:lumMod val="75000"/>
                  </a:schemeClr>
                </a:solidFill>
              </a:rPr>
              <a:t>Renewable</a:t>
            </a:r>
            <a:r>
              <a:rPr lang="es-ES" sz="3200" b="1" dirty="0">
                <a:solidFill>
                  <a:schemeClr val="accent1">
                    <a:lumMod val="75000"/>
                  </a:schemeClr>
                </a:solidFill>
              </a:rPr>
              <a:t> </a:t>
            </a:r>
            <a:r>
              <a:rPr lang="es-ES" sz="3200" b="1" dirty="0" err="1">
                <a:solidFill>
                  <a:schemeClr val="accent1">
                    <a:lumMod val="75000"/>
                  </a:schemeClr>
                </a:solidFill>
              </a:rPr>
              <a:t>Energy</a:t>
            </a:r>
            <a:r>
              <a:rPr lang="es-ES" sz="3200" b="1" dirty="0">
                <a:solidFill>
                  <a:schemeClr val="accent1">
                    <a:lumMod val="75000"/>
                  </a:schemeClr>
                </a:solidFill>
              </a:rPr>
              <a:t> </a:t>
            </a:r>
            <a:r>
              <a:rPr lang="es-ES" sz="3200" b="1" dirty="0" err="1">
                <a:solidFill>
                  <a:schemeClr val="accent1">
                    <a:lumMod val="75000"/>
                  </a:schemeClr>
                </a:solidFill>
              </a:rPr>
              <a:t>Sources</a:t>
            </a:r>
            <a:r>
              <a:rPr lang="es-ES" sz="3200" b="1" dirty="0">
                <a:solidFill>
                  <a:schemeClr val="accent1">
                    <a:lumMod val="75000"/>
                  </a:schemeClr>
                </a:solidFill>
              </a:rPr>
              <a:t> </a:t>
            </a:r>
          </a:p>
        </p:txBody>
      </p:sp>
      <p:sp>
        <p:nvSpPr>
          <p:cNvPr id="18" name="17 CuadroTexto"/>
          <p:cNvSpPr txBox="1"/>
          <p:nvPr/>
        </p:nvSpPr>
        <p:spPr>
          <a:xfrm>
            <a:off x="2753916" y="2264090"/>
            <a:ext cx="6189921" cy="646331"/>
          </a:xfrm>
          <a:prstGeom prst="rect">
            <a:avLst/>
          </a:prstGeom>
          <a:noFill/>
        </p:spPr>
        <p:txBody>
          <a:bodyPr wrap="square" rtlCol="0">
            <a:spAutoFit/>
          </a:bodyPr>
          <a:lstStyle/>
          <a:p>
            <a:pPr algn="r"/>
            <a:r>
              <a:rPr lang="es-ES" sz="3600" b="1" dirty="0">
                <a:solidFill>
                  <a:schemeClr val="accent1">
                    <a:lumMod val="75000"/>
                  </a:schemeClr>
                </a:solidFill>
                <a:latin typeface="Candara" panose="020E0502030303020204" pitchFamily="34" charset="0"/>
                <a:ea typeface="Dotum" panose="020B0600000101010101" pitchFamily="34" charset="-127"/>
              </a:rPr>
              <a:t>Training </a:t>
            </a:r>
            <a:r>
              <a:rPr lang="es-ES" sz="3600" b="1" dirty="0" err="1">
                <a:solidFill>
                  <a:schemeClr val="accent1">
                    <a:lumMod val="75000"/>
                  </a:schemeClr>
                </a:solidFill>
                <a:latin typeface="Candara" panose="020E0502030303020204" pitchFamily="34" charset="0"/>
                <a:ea typeface="Dotum" panose="020B0600000101010101" pitchFamily="34" charset="-127"/>
              </a:rPr>
              <a:t>Materials</a:t>
            </a:r>
            <a:r>
              <a:rPr lang="es-ES" sz="3600" b="1" dirty="0">
                <a:solidFill>
                  <a:schemeClr val="accent1">
                    <a:lumMod val="75000"/>
                  </a:schemeClr>
                </a:solidFill>
                <a:latin typeface="Candara" panose="020E0502030303020204" pitchFamily="34" charset="0"/>
                <a:ea typeface="Dotum" panose="020B0600000101010101" pitchFamily="34" charset="-127"/>
              </a:rPr>
              <a:t> </a:t>
            </a:r>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359" r="8414"/>
          <a:stretch/>
        </p:blipFill>
        <p:spPr bwMode="auto">
          <a:xfrm>
            <a:off x="0" y="-27384"/>
            <a:ext cx="9144000" cy="192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descr="CERt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067693"/>
            <a:ext cx="163830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5598057"/>
            <a:ext cx="3816424" cy="790718"/>
          </a:xfrm>
          <a:prstGeom prst="rect">
            <a:avLst/>
          </a:prstGeom>
        </p:spPr>
      </p:pic>
    </p:spTree>
    <p:extLst>
      <p:ext uri="{BB962C8B-B14F-4D97-AF65-F5344CB8AC3E}">
        <p14:creationId xmlns:p14="http://schemas.microsoft.com/office/powerpoint/2010/main" val="1443297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1933963"/>
            <a:ext cx="4572000" cy="4185761"/>
          </a:xfrm>
          <a:prstGeom prst="rect">
            <a:avLst/>
          </a:prstGeom>
          <a:noFill/>
        </p:spPr>
        <p:txBody>
          <a:bodyPr wrap="square" rtlCol="0">
            <a:spAutoFit/>
          </a:bodyPr>
          <a:lstStyle/>
          <a:p>
            <a:r>
              <a:rPr lang="en-US" sz="1400" b="1" dirty="0"/>
              <a:t>History and Operation </a:t>
            </a:r>
          </a:p>
          <a:p>
            <a:pPr marL="171450" indent="-171450" algn="just">
              <a:buFont typeface="Arial" panose="020B0604020202020204" pitchFamily="34" charset="0"/>
              <a:buChar char="•"/>
            </a:pPr>
            <a:r>
              <a:rPr lang="en-US" sz="1400" dirty="0"/>
              <a:t>Photovoltaics is the direct conversion of light into electricity at the atomic level. Some materials exhibit a property known as the photoelectric effect that causes them to absorb photons of light and release electrons. When these free electrons are captured, an electric current results that can be used as electricity.</a:t>
            </a:r>
          </a:p>
          <a:p>
            <a:pPr marL="171450" indent="-171450" algn="just">
              <a:buFont typeface="Arial" panose="020B0604020202020204" pitchFamily="34" charset="0"/>
              <a:buChar char="•"/>
            </a:pPr>
            <a:endParaRPr lang="en-US" sz="1400" dirty="0"/>
          </a:p>
          <a:p>
            <a:pPr marL="171450" indent="-171450" algn="just">
              <a:buFont typeface="Arial" panose="020B0604020202020204" pitchFamily="34" charset="0"/>
              <a:buChar char="•"/>
            </a:pPr>
            <a:r>
              <a:rPr lang="en-US" sz="1400" dirty="0"/>
              <a:t>When the sunlight is incident upon a material surface, the electrons present in the valence band absorb energy and, being excited, jump to the conduction band and become free. The chemical bonds of the material are vital for the process to work, as crystallized atoms are ionized and creates a chemical electric imbalance, driving the electrons. These highly excited, non-thermal electrons diffuse, and some reach a junction where they are accelerated into a different material by a built-in potential.</a:t>
            </a:r>
          </a:p>
          <a:p>
            <a:endParaRPr lang="en-GB" sz="1400" dirty="0"/>
          </a:p>
        </p:txBody>
      </p:sp>
      <p:sp>
        <p:nvSpPr>
          <p:cNvPr id="14"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0" y="1484784"/>
            <a:ext cx="14756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a:t>
            </a:r>
          </a:p>
        </p:txBody>
      </p:sp>
      <p:pic>
        <p:nvPicPr>
          <p:cNvPr id="13" name="Picture 7" descr="http://eco2solar.co.uk/images/How-does-Solar-PV-wo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910" y="2492896"/>
            <a:ext cx="4335680" cy="287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Solar Illustr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8344" y="1973372"/>
            <a:ext cx="1145291" cy="93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534993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p:cNvSpPr txBox="1"/>
          <p:nvPr/>
        </p:nvSpPr>
        <p:spPr>
          <a:xfrm>
            <a:off x="11736" y="2127627"/>
            <a:ext cx="6245902" cy="4185761"/>
          </a:xfrm>
          <a:prstGeom prst="rect">
            <a:avLst/>
          </a:prstGeom>
          <a:noFill/>
        </p:spPr>
        <p:txBody>
          <a:bodyPr wrap="square" rtlCol="0">
            <a:spAutoFit/>
          </a:bodyPr>
          <a:lstStyle/>
          <a:p>
            <a:r>
              <a:rPr lang="en-GB" sz="1400" b="1" dirty="0"/>
              <a:t>Physical structure</a:t>
            </a:r>
          </a:p>
          <a:p>
            <a:endParaRPr lang="pt-PT" sz="1400" dirty="0"/>
          </a:p>
          <a:p>
            <a:pPr marL="171450" indent="-171450" algn="just">
              <a:buFont typeface="Arial" panose="020B0604020202020204" pitchFamily="34" charset="0"/>
              <a:buChar char="•"/>
            </a:pPr>
            <a:r>
              <a:rPr lang="en-US" sz="1400" b="1" dirty="0"/>
              <a:t>Solar cells </a:t>
            </a:r>
            <a:r>
              <a:rPr lang="en-US" sz="1400" dirty="0"/>
              <a:t>are made of the same kind of semiconductor materials, such as silicon, used in the microelectronics industry. For solar cells, a thin semiconductor wafer is specially treated to form an electric field, positive on one side and negative on the other. </a:t>
            </a:r>
          </a:p>
          <a:p>
            <a:pPr marL="171450" indent="-171450" algn="just">
              <a:buFont typeface="Arial" panose="020B0604020202020204" pitchFamily="34" charset="0"/>
              <a:buChar char="•"/>
            </a:pPr>
            <a:endParaRPr lang="en-US" sz="1400" dirty="0"/>
          </a:p>
          <a:p>
            <a:pPr marL="171450" indent="-171450" algn="just">
              <a:buFont typeface="Arial" panose="020B0604020202020204" pitchFamily="34" charset="0"/>
              <a:buChar char="•"/>
            </a:pPr>
            <a:r>
              <a:rPr lang="en-US" sz="1400" dirty="0"/>
              <a:t>A number of solar cells electrically connected to each other and mounted in a support structure or frame is called a </a:t>
            </a:r>
            <a:r>
              <a:rPr lang="en-US" sz="1400" b="1" dirty="0"/>
              <a:t>photovoltaic module</a:t>
            </a:r>
            <a:r>
              <a:rPr lang="en-US" sz="1400" dirty="0"/>
              <a:t>. Modules are designed to supply electricity at a certain voltage. The current produced is directly dependent on how much radiation strikes the module.</a:t>
            </a:r>
          </a:p>
          <a:p>
            <a:pPr marL="171450" indent="-171450" algn="just">
              <a:buFont typeface="Arial" panose="020B0604020202020204" pitchFamily="34" charset="0"/>
              <a:buChar char="•"/>
            </a:pPr>
            <a:endParaRPr lang="en-US" sz="1400" dirty="0"/>
          </a:p>
          <a:p>
            <a:pPr marL="171450" indent="-171450" algn="just">
              <a:buFont typeface="Arial" panose="020B0604020202020204" pitchFamily="34" charset="0"/>
              <a:buChar char="•"/>
            </a:pPr>
            <a:r>
              <a:rPr lang="en-US" sz="1400" dirty="0"/>
              <a:t>Multiple modules can be wired together to form an </a:t>
            </a:r>
            <a:r>
              <a:rPr lang="en-US" sz="1400" b="1" dirty="0"/>
              <a:t>array</a:t>
            </a:r>
            <a:r>
              <a:rPr lang="en-US" sz="1400" dirty="0"/>
              <a:t>. In general, the larger the area of a module or array, the more electricity that will be produced. Photovoltaic modules and arrays produce direct-current (DC) electricity. They can be connected in both series and parallel electrical arrangements to produce any required voltage and current combination. To produce AC electricity the array must be connected to an inverter (DC-AC converter).</a:t>
            </a:r>
          </a:p>
          <a:p>
            <a:endParaRPr lang="en-GB" sz="1400" dirty="0"/>
          </a:p>
        </p:txBody>
      </p:sp>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14756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a:t>
            </a:r>
          </a:p>
        </p:txBody>
      </p:sp>
      <p:pic>
        <p:nvPicPr>
          <p:cNvPr id="13" name="Picture 2" descr="Solar Illustration"/>
          <p:cNvPicPr>
            <a:picLocks noChangeAspect="1" noChangeArrowheads="1"/>
          </p:cNvPicPr>
          <p:nvPr/>
        </p:nvPicPr>
        <p:blipFill>
          <a:blip r:embed="rId4" cstate="print">
            <a:extLst>
              <a:ext uri="{28A0092B-C50C-407E-A947-70E740481C1C}">
                <a14:useLocalDpi xmlns:a14="http://schemas.microsoft.com/office/drawing/2010/main" val="0"/>
              </a:ext>
            </a:extLst>
          </a:blip>
          <a:srcRect l="6676"/>
          <a:stretch>
            <a:fillRect/>
          </a:stretch>
        </p:blipFill>
        <p:spPr bwMode="auto">
          <a:xfrm>
            <a:off x="6316396" y="2852936"/>
            <a:ext cx="2528108" cy="247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31392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14756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a:t>
            </a:r>
          </a:p>
        </p:txBody>
      </p:sp>
      <p:pic>
        <p:nvPicPr>
          <p:cNvPr id="13" name="Picture 4" descr="SolarI llust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3051" y="2159145"/>
            <a:ext cx="6977062"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81833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a:t>
            </a:r>
          </a:p>
        </p:txBody>
      </p:sp>
      <p:pic>
        <p:nvPicPr>
          <p:cNvPr id="1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988840"/>
            <a:ext cx="8771345" cy="409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87345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a:t>
            </a:r>
          </a:p>
        </p:txBody>
      </p:sp>
      <p:sp>
        <p:nvSpPr>
          <p:cNvPr id="11" name="Marcador de Posição de Conteúdo 2"/>
          <p:cNvSpPr txBox="1">
            <a:spLocks/>
          </p:cNvSpPr>
          <p:nvPr/>
        </p:nvSpPr>
        <p:spPr>
          <a:xfrm>
            <a:off x="8037" y="2018953"/>
            <a:ext cx="8950733" cy="2590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2200" b="1" dirty="0"/>
              <a:t>Crystalline Silicon</a:t>
            </a:r>
          </a:p>
          <a:p>
            <a:pPr marL="0" indent="0" algn="just">
              <a:buNone/>
            </a:pPr>
            <a:endParaRPr lang="en-US" altLang="pt-PT" sz="1000" dirty="0"/>
          </a:p>
          <a:p>
            <a:pPr algn="just"/>
            <a:r>
              <a:rPr lang="en-US" altLang="pt-PT" sz="1400" dirty="0"/>
              <a:t>Wafer-based – also know as Crystalline silicon (c-Si) - is the dominant technology and presents the highest efficiency.</a:t>
            </a:r>
          </a:p>
          <a:p>
            <a:pPr marL="0" indent="0" algn="just">
              <a:buNone/>
            </a:pPr>
            <a:endParaRPr lang="en-US" altLang="pt-PT" sz="1400" dirty="0"/>
          </a:p>
          <a:p>
            <a:pPr algn="just"/>
            <a:r>
              <a:rPr lang="en-US" altLang="pt-PT" sz="1400" dirty="0"/>
              <a:t>Cells are made of highly purified silicon (5 grams per watt), which accounts for at least a quarter of their costs.</a:t>
            </a:r>
          </a:p>
          <a:p>
            <a:pPr marL="0" indent="0" algn="just">
              <a:buNone/>
            </a:pPr>
            <a:endParaRPr lang="en-US" altLang="pt-PT" sz="1400" dirty="0"/>
          </a:p>
          <a:p>
            <a:pPr algn="just"/>
            <a:r>
              <a:rPr lang="en-US" altLang="pt-PT" sz="1400" dirty="0"/>
              <a:t>A potential junction is created, and an anti-reflective coating and metal contacts are added.</a:t>
            </a:r>
          </a:p>
          <a:p>
            <a:pPr marL="0" indent="0" algn="just">
              <a:buNone/>
            </a:pPr>
            <a:endParaRPr lang="en-US" altLang="pt-PT" sz="1400" dirty="0"/>
          </a:p>
          <a:p>
            <a:pPr algn="just"/>
            <a:r>
              <a:rPr lang="en-US" altLang="pt-PT" sz="1400" dirty="0"/>
              <a:t>The cells are then grouped into modules, resulting in a slight loss of efficiency.</a:t>
            </a:r>
          </a:p>
          <a:p>
            <a:pPr marL="0" indent="0" algn="just">
              <a:buNone/>
            </a:pPr>
            <a:endParaRPr lang="en-US" altLang="pt-PT" sz="1400" dirty="0"/>
          </a:p>
          <a:p>
            <a:pPr algn="just"/>
            <a:r>
              <a:rPr lang="en-US" altLang="pt-PT" sz="1400" dirty="0"/>
              <a:t>Modules usually have:</a:t>
            </a:r>
          </a:p>
          <a:p>
            <a:pPr lvl="1"/>
            <a:r>
              <a:rPr lang="en-US" altLang="pt-PT" sz="1400" dirty="0"/>
              <a:t>Transparent glass on the front</a:t>
            </a:r>
          </a:p>
          <a:p>
            <a:pPr lvl="1"/>
            <a:r>
              <a:rPr lang="en-US" altLang="pt-PT" sz="1400" dirty="0"/>
              <a:t>A weatherproof material on the back (usually a think polymer)</a:t>
            </a:r>
          </a:p>
          <a:p>
            <a:pPr lvl="1"/>
            <a:r>
              <a:rPr lang="en-US" altLang="pt-PT" sz="1400" dirty="0"/>
              <a:t>A frame</a:t>
            </a:r>
            <a:endParaRPr lang="pt-PT" altLang="pt-PT" sz="1400" dirty="0"/>
          </a:p>
          <a:p>
            <a:pPr algn="just"/>
            <a:endParaRPr lang="pt-PT" altLang="pt-PT" sz="1400" dirty="0"/>
          </a:p>
        </p:txBody>
      </p:sp>
      <p:pic>
        <p:nvPicPr>
          <p:cNvPr id="14" name="Picture 5" descr="http://www.pveducation.org/sites/default/files/PVCDROM/Manufacturing/Images/SEMISQ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7075" y="3873971"/>
            <a:ext cx="2227262"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347399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 </a:t>
            </a:r>
          </a:p>
        </p:txBody>
      </p:sp>
      <p:pic>
        <p:nvPicPr>
          <p:cNvPr id="1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2120097"/>
            <a:ext cx="3308140" cy="14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645782"/>
            <a:ext cx="5130101" cy="252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0" y="1883313"/>
            <a:ext cx="2235099" cy="430887"/>
          </a:xfrm>
          <a:prstGeom prst="rect">
            <a:avLst/>
          </a:prstGeom>
        </p:spPr>
        <p:txBody>
          <a:bodyPr wrap="none">
            <a:spAutoFit/>
          </a:bodyPr>
          <a:lstStyle/>
          <a:p>
            <a:pPr algn="just"/>
            <a:r>
              <a:rPr lang="en-US" altLang="pt-PT" sz="2200" b="1" dirty="0"/>
              <a:t>Crystalline Silicon</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12694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a:t>
            </a:r>
          </a:p>
        </p:txBody>
      </p:sp>
      <p:sp>
        <p:nvSpPr>
          <p:cNvPr id="10" name="Marcador de Posição de Conteúdo 2"/>
          <p:cNvSpPr txBox="1">
            <a:spLocks/>
          </p:cNvSpPr>
          <p:nvPr/>
        </p:nvSpPr>
        <p:spPr>
          <a:xfrm>
            <a:off x="11843" y="1889758"/>
            <a:ext cx="5568269" cy="407434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2200" b="1" dirty="0"/>
              <a:t>Thin Film</a:t>
            </a:r>
          </a:p>
          <a:p>
            <a:pPr marL="0" indent="0" algn="just">
              <a:buNone/>
            </a:pPr>
            <a:endParaRPr lang="en-US" altLang="pt-PT" sz="1000" dirty="0"/>
          </a:p>
          <a:p>
            <a:pPr algn="just"/>
            <a:r>
              <a:rPr lang="en-US" altLang="pt-PT" sz="1400" dirty="0"/>
              <a:t>Thin-film technologies include a range of absorber semi-conductor material systems:</a:t>
            </a:r>
          </a:p>
          <a:p>
            <a:pPr lvl="1" algn="just"/>
            <a:r>
              <a:rPr lang="en-US" altLang="pt-PT" sz="1400" dirty="0"/>
              <a:t>Amorphous Silicon (a-Si), with efficiencies that range from 4 to 8%;</a:t>
            </a:r>
          </a:p>
          <a:p>
            <a:pPr lvl="1" algn="just"/>
            <a:r>
              <a:rPr lang="en-US" altLang="pt-PT" sz="1400" dirty="0"/>
              <a:t>Multi-junction thin-film silicon (a-Si/ μc-Si), which can absorb more light, increasing the efficiency by up to 10% compared with a-Si;</a:t>
            </a:r>
          </a:p>
          <a:p>
            <a:pPr lvl="1" algn="just"/>
            <a:r>
              <a:rPr lang="en-US" altLang="pt-PT" sz="1400" dirty="0"/>
              <a:t>Cadmium Telluride (CdTe) thin-film solar cells have lower </a:t>
            </a:r>
            <a:r>
              <a:rPr lang="en-US" altLang="pt-PT" sz="1400" dirty="0" err="1"/>
              <a:t>produaction</a:t>
            </a:r>
            <a:r>
              <a:rPr lang="en-US" altLang="pt-PT" sz="1400" dirty="0"/>
              <a:t> costs and reach efficiencies of up to 16.7%;</a:t>
            </a:r>
          </a:p>
          <a:p>
            <a:pPr lvl="1" algn="just"/>
            <a:r>
              <a:rPr lang="en-US" altLang="pt-PT" sz="1400" dirty="0"/>
              <a:t>Copper-indium-(gallium)-(di)selenide (CIS-CIGS) have very high efficiencies, in the range 7 to 16%, and have achieved efficiency levels of up to 20.3% under laboratory conditions.</a:t>
            </a:r>
            <a:endParaRPr lang="pt-PT" altLang="pt-PT" sz="1400" dirty="0"/>
          </a:p>
          <a:p>
            <a:pPr algn="just"/>
            <a:r>
              <a:rPr lang="en-US" altLang="pt-PT" sz="1400" dirty="0"/>
              <a:t>These films are then deposited on low-cost backings, such as glass, metal or plastic substrates</a:t>
            </a:r>
          </a:p>
          <a:p>
            <a:pPr marL="0" indent="0" algn="just">
              <a:buNone/>
            </a:pPr>
            <a:endParaRPr lang="pt-PT" altLang="pt-PT" sz="1400" dirty="0"/>
          </a:p>
        </p:txBody>
      </p:sp>
      <p:pic>
        <p:nvPicPr>
          <p:cNvPr id="11" name="Picture 2" descr="http://www.cleantechinvestor.com/portal/images/stories/magazine/2011_6/solar_buffet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166" y="2893318"/>
            <a:ext cx="3305090" cy="206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01793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a:t>
            </a:r>
          </a:p>
        </p:txBody>
      </p:sp>
      <p:sp>
        <p:nvSpPr>
          <p:cNvPr id="10" name="Marcador de Posição de Conteúdo 2"/>
          <p:cNvSpPr txBox="1">
            <a:spLocks/>
          </p:cNvSpPr>
          <p:nvPr/>
        </p:nvSpPr>
        <p:spPr>
          <a:xfrm>
            <a:off x="11843" y="1889759"/>
            <a:ext cx="1391805" cy="8191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2200" b="1" dirty="0"/>
              <a:t>Thin Film</a:t>
            </a:r>
          </a:p>
          <a:p>
            <a:pPr marL="0" indent="0" algn="just">
              <a:buNone/>
            </a:pPr>
            <a:endParaRPr lang="en-US" altLang="pt-PT" sz="1000" dirty="0"/>
          </a:p>
        </p:txBody>
      </p:sp>
      <p:pic>
        <p:nvPicPr>
          <p:cNvPr id="1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988840"/>
            <a:ext cx="387710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3841013"/>
            <a:ext cx="6169456" cy="233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65781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a:t>
            </a:r>
          </a:p>
        </p:txBody>
      </p:sp>
      <p:sp>
        <p:nvSpPr>
          <p:cNvPr id="10" name="Marcador de Posição de Conteúdo 2"/>
          <p:cNvSpPr txBox="1">
            <a:spLocks/>
          </p:cNvSpPr>
          <p:nvPr/>
        </p:nvSpPr>
        <p:spPr>
          <a:xfrm>
            <a:off x="0" y="2335542"/>
            <a:ext cx="4488149" cy="335824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2200" b="1" dirty="0"/>
              <a:t>Concentrated PV (CPV)</a:t>
            </a:r>
          </a:p>
          <a:p>
            <a:pPr marL="0" indent="0" algn="just">
              <a:buNone/>
            </a:pPr>
            <a:endParaRPr lang="en-US" altLang="pt-PT" sz="2200" b="1" dirty="0"/>
          </a:p>
          <a:p>
            <a:pPr algn="just"/>
            <a:r>
              <a:rPr lang="en-US" altLang="pt-PT" sz="1400" dirty="0"/>
              <a:t>CPV uses mirrors or lenses to concentrate and focus solar radiation on high-efficiency cells.</a:t>
            </a:r>
          </a:p>
          <a:p>
            <a:pPr algn="just"/>
            <a:r>
              <a:rPr lang="en-US" altLang="pt-PT" sz="1400" dirty="0"/>
              <a:t>As in CSP, several concentrator technologies can be used, either linear or point focus, mainly parabolic mirrors, Fresnel lenses, reflectors and luminescent concentrators.</a:t>
            </a:r>
          </a:p>
          <a:p>
            <a:pPr algn="just"/>
            <a:r>
              <a:rPr lang="en-US" altLang="pt-PT" sz="1400" dirty="0"/>
              <a:t>Ultra-efficient Solar Cells (up to 50%) composed of different materials in several layers are used to capture most of the solar light spectrum.</a:t>
            </a:r>
          </a:p>
          <a:p>
            <a:pPr algn="just"/>
            <a:r>
              <a:rPr lang="en-US" altLang="pt-PT" sz="1400" dirty="0"/>
              <a:t>One assumption is that the higher cost of these cells is outweighed by their higher efficiency.</a:t>
            </a:r>
            <a:endParaRPr lang="en-US" altLang="pt-PT" sz="1000" dirty="0"/>
          </a:p>
        </p:txBody>
      </p:sp>
      <p:pic>
        <p:nvPicPr>
          <p:cNvPr id="11" name="Picture 7" descr="CPV with reflecto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2345" y="1280307"/>
            <a:ext cx="352742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descr="http://manfred.amoureux.free.fr/myUploads/images/images_solar_trackers/solfocus_cpv_pan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4395" y="3605994"/>
            <a:ext cx="3716338"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16019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89" y="1727097"/>
            <a:ext cx="8133341" cy="4366199"/>
          </a:xfrm>
          <a:prstGeom prst="rect">
            <a:avLst/>
          </a:prstGeom>
        </p:spPr>
      </p:pic>
      <p:sp>
        <p:nvSpPr>
          <p:cNvPr id="10"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3023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a:t>
            </a:r>
          </a:p>
        </p:txBody>
      </p:sp>
      <p:sp>
        <p:nvSpPr>
          <p:cNvPr id="10" name="Marcador de Posição de Conteúdo 2"/>
          <p:cNvSpPr txBox="1">
            <a:spLocks/>
          </p:cNvSpPr>
          <p:nvPr/>
        </p:nvSpPr>
        <p:spPr>
          <a:xfrm>
            <a:off x="-11842" y="1852349"/>
            <a:ext cx="8962575" cy="261599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2200" b="1" dirty="0"/>
              <a:t>Concentrated PV (CPV)</a:t>
            </a:r>
          </a:p>
          <a:p>
            <a:pPr algn="just"/>
            <a:r>
              <a:rPr lang="en-US" altLang="pt-PT" sz="1400" dirty="0"/>
              <a:t>Contrary to PV, CPV requires:</a:t>
            </a:r>
          </a:p>
          <a:p>
            <a:pPr lvl="1" algn="just"/>
            <a:r>
              <a:rPr lang="en-US" altLang="pt-PT" sz="1400" dirty="0"/>
              <a:t>Direct sunlight rather than scattered light, and is thus geographically limited (high direct normal irradiance areas, space)</a:t>
            </a:r>
          </a:p>
          <a:p>
            <a:pPr lvl="1" algn="just"/>
            <a:r>
              <a:rPr lang="en-US" altLang="pt-PT" sz="1400" dirty="0"/>
              <a:t>Sun-tracking systems (more or less accurate)</a:t>
            </a:r>
          </a:p>
          <a:p>
            <a:pPr lvl="1" algn="just"/>
            <a:r>
              <a:rPr lang="en-US" altLang="pt-PT" sz="1400" dirty="0"/>
              <a:t>Cooling (active if a fluid is needed, passive if not)</a:t>
            </a:r>
          </a:p>
          <a:p>
            <a:pPr algn="just"/>
            <a:r>
              <a:rPr lang="en-US" altLang="pt-PT" sz="1400" dirty="0"/>
              <a:t>As with concentrating solar power (CSP), CPV is well suited to steam uses such as desalinization due to heat production.</a:t>
            </a:r>
            <a:endParaRPr lang="en-US" altLang="pt-PT" sz="1400" b="1" dirty="0"/>
          </a:p>
          <a:p>
            <a:pPr marL="0" indent="0" algn="just">
              <a:buNone/>
            </a:pPr>
            <a:endParaRPr lang="en-US" altLang="pt-PT" sz="2200" b="1" dirty="0"/>
          </a:p>
        </p:txBody>
      </p:sp>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3968584"/>
            <a:ext cx="5212785" cy="20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02526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a:t>
            </a:r>
          </a:p>
        </p:txBody>
      </p:sp>
      <p:sp>
        <p:nvSpPr>
          <p:cNvPr id="10" name="Marcador de Posição de Conteúdo 2"/>
          <p:cNvSpPr txBox="1">
            <a:spLocks/>
          </p:cNvSpPr>
          <p:nvPr/>
        </p:nvSpPr>
        <p:spPr>
          <a:xfrm>
            <a:off x="11843" y="1889758"/>
            <a:ext cx="8938890" cy="19841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2200" b="1" dirty="0"/>
              <a:t>Emerging Technologies</a:t>
            </a:r>
          </a:p>
          <a:p>
            <a:pPr algn="just"/>
            <a:r>
              <a:rPr lang="en-GB" altLang="pt-PT" sz="1400" dirty="0"/>
              <a:t>Emerging</a:t>
            </a:r>
            <a:r>
              <a:rPr lang="pt-PT" altLang="pt-PT" sz="1400" dirty="0"/>
              <a:t> technologies include advanced, low-cost thin films and organic solar cells.</a:t>
            </a:r>
          </a:p>
          <a:p>
            <a:pPr algn="just"/>
            <a:r>
              <a:rPr lang="pt-PT" altLang="pt-PT" sz="1400" dirty="0"/>
              <a:t>Organic solar cells are either:</a:t>
            </a:r>
          </a:p>
          <a:p>
            <a:pPr lvl="1" algn="just"/>
            <a:r>
              <a:rPr lang="pt-PT" altLang="pt-PT" sz="1400" dirty="0"/>
              <a:t>Full organic cells: organic photovoltaic (OPV);</a:t>
            </a:r>
          </a:p>
          <a:p>
            <a:pPr lvl="1" algn="just"/>
            <a:r>
              <a:rPr lang="pt-PT" altLang="pt-PT" sz="1400" dirty="0"/>
              <a:t>Hybrid: dye-sensitised solar cells (DSSC).</a:t>
            </a:r>
          </a:p>
          <a:p>
            <a:pPr algn="just"/>
            <a:r>
              <a:rPr lang="pt-PT" altLang="pt-PT" sz="1400" dirty="0"/>
              <a:t>OPV cells use stacked solid organic semiconductors, either polymers or small organic molecules.</a:t>
            </a:r>
          </a:p>
          <a:p>
            <a:pPr algn="just"/>
            <a:r>
              <a:rPr lang="pt-PT" altLang="pt-PT" sz="1400" dirty="0"/>
              <a:t>They hold the promise of a substantial module price reduction (over thin-film silicon), but their efficiency is very low.</a:t>
            </a:r>
          </a:p>
          <a:p>
            <a:pPr marL="0" indent="0" algn="just">
              <a:buNone/>
            </a:pPr>
            <a:endParaRPr lang="en-US" altLang="pt-PT" sz="1000" dirty="0"/>
          </a:p>
        </p:txBody>
      </p:sp>
      <p:pic>
        <p:nvPicPr>
          <p:cNvPr id="17" name="Picture 2" descr="Konarka's flexible and lightweight Power Plasti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0886" y="3859908"/>
            <a:ext cx="3461689" cy="222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0" y="4125912"/>
            <a:ext cx="5436096" cy="1600438"/>
          </a:xfrm>
          <a:prstGeom prst="rect">
            <a:avLst/>
          </a:prstGeom>
          <a:noFill/>
        </p:spPr>
        <p:txBody>
          <a:bodyPr wrap="square" rtlCol="0">
            <a:spAutoFit/>
          </a:bodyPr>
          <a:lstStyle/>
          <a:p>
            <a:pPr marL="285750" indent="-285750" algn="just">
              <a:buFont typeface="Arial" panose="020B0604020202020204" pitchFamily="34" charset="0"/>
              <a:buChar char="•"/>
            </a:pPr>
            <a:r>
              <a:rPr lang="en-US" altLang="pt-PT" sz="1400" dirty="0"/>
              <a:t>They have a place in niche markets such as consumer devices, but are still unproven.</a:t>
            </a:r>
          </a:p>
          <a:p>
            <a:pPr algn="just"/>
            <a:endParaRPr lang="en-US" altLang="pt-PT" sz="1400" dirty="0"/>
          </a:p>
          <a:p>
            <a:pPr marL="285750" indent="-285750" algn="just">
              <a:buFont typeface="Arial" panose="020B0604020202020204" pitchFamily="34" charset="0"/>
              <a:buChar char="•"/>
            </a:pPr>
            <a:r>
              <a:rPr lang="en-US" altLang="pt-PT" sz="1400" dirty="0"/>
              <a:t>Research is under way on novel devices that may offer the possibility of breaking efficiency records (quantum dots and wells, and thermo-electric cells) to overcome the Shockley-Queisser 31% efficiency limit.</a:t>
            </a:r>
            <a:endParaRPr lang="en-GB" dirty="0"/>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144001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a:t>
            </a:r>
          </a:p>
        </p:txBody>
      </p:sp>
      <p:sp>
        <p:nvSpPr>
          <p:cNvPr id="10" name="Marcador de Posição de Conteúdo 2"/>
          <p:cNvSpPr txBox="1">
            <a:spLocks/>
          </p:cNvSpPr>
          <p:nvPr/>
        </p:nvSpPr>
        <p:spPr>
          <a:xfrm>
            <a:off x="11843" y="1889758"/>
            <a:ext cx="8938890" cy="198419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2200" b="1" dirty="0"/>
              <a:t>Emerging Technologies</a:t>
            </a:r>
          </a:p>
        </p:txBody>
      </p:sp>
      <p:pic>
        <p:nvPicPr>
          <p:cNvPr id="13"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2329315"/>
            <a:ext cx="3465296" cy="1544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32693" y="3918883"/>
            <a:ext cx="5864410" cy="22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61404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29878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Cell Technology</a:t>
            </a:r>
          </a:p>
        </p:txBody>
      </p:sp>
      <p:sp>
        <p:nvSpPr>
          <p:cNvPr id="10" name="Marcador de Posição de Conteúdo 2"/>
          <p:cNvSpPr txBox="1">
            <a:spLocks/>
          </p:cNvSpPr>
          <p:nvPr/>
        </p:nvSpPr>
        <p:spPr>
          <a:xfrm>
            <a:off x="-11842" y="1852349"/>
            <a:ext cx="8962575" cy="42452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en-US" altLang="pt-PT" sz="2200" b="1" dirty="0"/>
              <a:t>Technology Stages of Maturity</a:t>
            </a:r>
          </a:p>
          <a:p>
            <a:pPr marL="0" indent="0" algn="just">
              <a:buNone/>
            </a:pPr>
            <a:endParaRPr lang="en-US" altLang="pt-PT" sz="2200" b="1" dirty="0"/>
          </a:p>
        </p:txBody>
      </p:sp>
      <p:pic>
        <p:nvPicPr>
          <p:cNvPr id="1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260758"/>
            <a:ext cx="7671747" cy="389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848568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349188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Modules Cost</a:t>
            </a:r>
          </a:p>
        </p:txBody>
      </p:sp>
      <p:pic>
        <p:nvPicPr>
          <p:cNvPr id="10" name="Picture 6" descr="Price Trend Solar Modu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2374406"/>
            <a:ext cx="5662072" cy="370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p:cNvSpPr txBox="1"/>
          <p:nvPr/>
        </p:nvSpPr>
        <p:spPr>
          <a:xfrm>
            <a:off x="27807" y="1988840"/>
            <a:ext cx="5256584" cy="584775"/>
          </a:xfrm>
          <a:prstGeom prst="rect">
            <a:avLst/>
          </a:prstGeom>
          <a:noFill/>
        </p:spPr>
        <p:txBody>
          <a:bodyPr wrap="square" rtlCol="0">
            <a:spAutoFit/>
          </a:bodyPr>
          <a:lstStyle/>
          <a:p>
            <a:r>
              <a:rPr lang="en-US" altLang="pt-PT" sz="1400" b="1" dirty="0"/>
              <a:t>Recent reduction in the cost of the modules</a:t>
            </a:r>
            <a:endParaRPr lang="pt-PT" altLang="pt-PT" sz="1400" b="1" dirty="0"/>
          </a:p>
          <a:p>
            <a:endParaRPr lang="en-GB" dirty="0"/>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0557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484784"/>
            <a:ext cx="349188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 – </a:t>
            </a:r>
            <a:r>
              <a:rPr lang="de-DE" sz="1600" b="1" dirty="0">
                <a:latin typeface="Candara" panose="020E0502030303020204" pitchFamily="34" charset="0"/>
              </a:rPr>
              <a:t>System Cost</a:t>
            </a:r>
          </a:p>
        </p:txBody>
      </p:sp>
      <p:sp>
        <p:nvSpPr>
          <p:cNvPr id="3" name="CaixaDeTexto 2"/>
          <p:cNvSpPr txBox="1"/>
          <p:nvPr/>
        </p:nvSpPr>
        <p:spPr>
          <a:xfrm>
            <a:off x="27807" y="1988840"/>
            <a:ext cx="5256584" cy="584775"/>
          </a:xfrm>
          <a:prstGeom prst="rect">
            <a:avLst/>
          </a:prstGeom>
          <a:noFill/>
        </p:spPr>
        <p:txBody>
          <a:bodyPr wrap="square" rtlCol="0">
            <a:spAutoFit/>
          </a:bodyPr>
          <a:lstStyle/>
          <a:p>
            <a:r>
              <a:rPr lang="en-GB" altLang="pt-PT" sz="1400" b="1" dirty="0"/>
              <a:t>Evolution of the system global cost</a:t>
            </a:r>
          </a:p>
          <a:p>
            <a:endParaRPr lang="en-GB" dirty="0"/>
          </a:p>
        </p:txBody>
      </p:sp>
      <p:pic>
        <p:nvPicPr>
          <p:cNvPr id="1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910" y="2348880"/>
            <a:ext cx="5140245" cy="368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383596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slunchevdom.bg/imgs/images/RooftopPV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269" y="1879148"/>
            <a:ext cx="303847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Onyx Solar Photovoltaic Ventilated Façade for integrate as a building second sk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98319" y="4203248"/>
            <a:ext cx="324485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http://i.bnet.com/blogs/pythagoras-solar-pvgu-walkwa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5656" y="4173085"/>
            <a:ext cx="2873375"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http://solartribune.com/wp-content/uploads/2011/06/ustile.com-solar-shingles-zoo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1244" y="1879148"/>
            <a:ext cx="2028825" cy="165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2419480" y="3592060"/>
            <a:ext cx="1046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pt-PT" sz="1800" b="1" dirty="0"/>
              <a:t>Rooftops</a:t>
            </a:r>
          </a:p>
        </p:txBody>
      </p:sp>
      <p:sp>
        <p:nvSpPr>
          <p:cNvPr id="15" name="Rectangle 15"/>
          <p:cNvSpPr>
            <a:spLocks noChangeArrowheads="1"/>
          </p:cNvSpPr>
          <p:nvPr/>
        </p:nvSpPr>
        <p:spPr bwMode="auto">
          <a:xfrm>
            <a:off x="6072183" y="3592060"/>
            <a:ext cx="968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PT" altLang="pt-PT" sz="1800" b="1" dirty="0"/>
              <a:t>Shingles</a:t>
            </a:r>
          </a:p>
        </p:txBody>
      </p:sp>
      <p:sp>
        <p:nvSpPr>
          <p:cNvPr id="16" name="Rectangle 16"/>
          <p:cNvSpPr>
            <a:spLocks noChangeArrowheads="1"/>
          </p:cNvSpPr>
          <p:nvPr/>
        </p:nvSpPr>
        <p:spPr bwMode="auto">
          <a:xfrm>
            <a:off x="6073732" y="5925685"/>
            <a:ext cx="936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pt-PT" sz="1800" b="1" dirty="0"/>
              <a:t>Facades</a:t>
            </a:r>
          </a:p>
        </p:txBody>
      </p:sp>
      <p:sp>
        <p:nvSpPr>
          <p:cNvPr id="17" name="Rectangle 17"/>
          <p:cNvSpPr>
            <a:spLocks noChangeArrowheads="1"/>
          </p:cNvSpPr>
          <p:nvPr/>
        </p:nvSpPr>
        <p:spPr bwMode="auto">
          <a:xfrm>
            <a:off x="2569150" y="5925685"/>
            <a:ext cx="684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pt-PT" altLang="pt-PT" sz="1800" b="1" dirty="0"/>
              <a:t>Glass</a:t>
            </a:r>
          </a:p>
        </p:txBody>
      </p:sp>
      <p:sp>
        <p:nvSpPr>
          <p:cNvPr id="20"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21" name="Rechteck 19"/>
          <p:cNvSpPr/>
          <p:nvPr/>
        </p:nvSpPr>
        <p:spPr>
          <a:xfrm>
            <a:off x="0" y="1412776"/>
            <a:ext cx="14756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a:t>
            </a:r>
          </a:p>
        </p:txBody>
      </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14205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596558"/>
            <a:ext cx="4211960" cy="392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1.1  PV  Solar - Roof Mounted/Facades</a:t>
            </a:r>
          </a:p>
        </p:txBody>
      </p:sp>
      <p:grpSp>
        <p:nvGrpSpPr>
          <p:cNvPr id="5" name="Grupo 4"/>
          <p:cNvGrpSpPr/>
          <p:nvPr/>
        </p:nvGrpSpPr>
        <p:grpSpPr>
          <a:xfrm>
            <a:off x="3923928" y="2268414"/>
            <a:ext cx="4961296" cy="3522754"/>
            <a:chOff x="3170487" y="2268414"/>
            <a:chExt cx="5714737" cy="3737536"/>
          </a:xfrm>
        </p:grpSpPr>
        <p:pic>
          <p:nvPicPr>
            <p:cNvPr id="15"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198" y="2276872"/>
              <a:ext cx="3123026" cy="195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8646" y="2268414"/>
              <a:ext cx="2591711" cy="1952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0487" y="4221088"/>
              <a:ext cx="2608031" cy="1784862"/>
            </a:xfrm>
            <a:prstGeom prst="rect">
              <a:avLst/>
            </a:prstGeom>
          </p:spPr>
        </p:pic>
        <p:pic>
          <p:nvPicPr>
            <p:cNvPr id="4" name="Imagem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8519" y="4221088"/>
              <a:ext cx="3106705" cy="1784862"/>
            </a:xfrm>
            <a:prstGeom prst="rect">
              <a:avLst/>
            </a:prstGeom>
          </p:spPr>
        </p:pic>
      </p:grpSp>
      <p:sp>
        <p:nvSpPr>
          <p:cNvPr id="7" name="CaixaDeTexto 6"/>
          <p:cNvSpPr txBox="1"/>
          <p:nvPr/>
        </p:nvSpPr>
        <p:spPr>
          <a:xfrm>
            <a:off x="14168" y="2132856"/>
            <a:ext cx="3916843" cy="3508653"/>
          </a:xfrm>
          <a:prstGeom prst="rect">
            <a:avLst/>
          </a:prstGeom>
          <a:noFill/>
        </p:spPr>
        <p:txBody>
          <a:bodyPr wrap="square" rtlCol="0">
            <a:spAutoFit/>
          </a:bodyPr>
          <a:lstStyle/>
          <a:p>
            <a:r>
              <a:rPr lang="en-GB" sz="1400" b="1" dirty="0"/>
              <a:t>Advantages:</a:t>
            </a:r>
          </a:p>
          <a:p>
            <a:pPr marL="171450" indent="-171450">
              <a:buFont typeface="Arial" panose="020B0604020202020204" pitchFamily="34" charset="0"/>
              <a:buChar char="•"/>
            </a:pPr>
            <a:r>
              <a:rPr lang="en-GB" sz="1200" dirty="0"/>
              <a:t>PV systems provide an improvement in the buildings insulation (specially in facades) by reducing the incident radiation in buildings rooftops and facades and producing energy at the same time;</a:t>
            </a:r>
          </a:p>
          <a:p>
            <a:pPr marL="171450" indent="-171450">
              <a:buFont typeface="Arial" panose="020B0604020202020204" pitchFamily="34" charset="0"/>
              <a:buChar char="•"/>
            </a:pPr>
            <a:r>
              <a:rPr lang="en-GB" sz="1200" dirty="0"/>
              <a:t>Systems can be tailor made according to each buildings needs.</a:t>
            </a:r>
          </a:p>
          <a:p>
            <a:pPr marL="171450" indent="-171450">
              <a:buFont typeface="Arial" panose="020B0604020202020204" pitchFamily="34" charset="0"/>
              <a:buChar char="•"/>
            </a:pPr>
            <a:endParaRPr lang="en-GB" sz="1200" dirty="0"/>
          </a:p>
          <a:p>
            <a:r>
              <a:rPr lang="en-GB" sz="1400" b="1" dirty="0"/>
              <a:t>Disadvantages:</a:t>
            </a:r>
          </a:p>
          <a:p>
            <a:pPr marL="171450" indent="-171450">
              <a:buFont typeface="Arial" panose="020B0604020202020204" pitchFamily="34" charset="0"/>
              <a:buChar char="•"/>
            </a:pPr>
            <a:r>
              <a:rPr lang="en-GB" sz="1200" dirty="0"/>
              <a:t>Roofs and facade need to have conditions to support the PV system weight ( 15 kg for square meter);</a:t>
            </a:r>
          </a:p>
          <a:p>
            <a:pPr marL="171450" indent="-171450">
              <a:buFont typeface="Arial" panose="020B0604020202020204" pitchFamily="34" charset="0"/>
              <a:buChar char="•"/>
            </a:pPr>
            <a:r>
              <a:rPr lang="en-GB" sz="1200" dirty="0"/>
              <a:t>Possible system visual impact (special for roof mounted systems).</a:t>
            </a:r>
          </a:p>
          <a:p>
            <a:pPr marL="171450" indent="-171450">
              <a:buFont typeface="Arial" panose="020B0604020202020204" pitchFamily="34" charset="0"/>
              <a:buChar char="•"/>
            </a:pPr>
            <a:endParaRPr lang="en-GB" sz="1200" dirty="0"/>
          </a:p>
          <a:p>
            <a:r>
              <a:rPr lang="en-GB" sz="1400" b="1" dirty="0"/>
              <a:t>Constraints:</a:t>
            </a:r>
          </a:p>
          <a:p>
            <a:pPr marL="171450" indent="-171450">
              <a:buFont typeface="Arial" panose="020B0604020202020204" pitchFamily="34" charset="0"/>
              <a:buChar char="•"/>
            </a:pPr>
            <a:r>
              <a:rPr lang="en-GB" sz="1200" dirty="0"/>
              <a:t>Roof areas and orientation;</a:t>
            </a:r>
          </a:p>
          <a:p>
            <a:pPr marL="171450" indent="-171450">
              <a:buFont typeface="Arial" panose="020B0604020202020204" pitchFamily="34" charset="0"/>
              <a:buChar char="•"/>
            </a:pPr>
            <a:r>
              <a:rPr lang="en-GB" sz="1200" dirty="0"/>
              <a:t>Buildings in protected areas (e.g. Municipality of Coimbra in Unesco area).</a:t>
            </a:r>
          </a:p>
        </p:txBody>
      </p:sp>
      <p:sp>
        <p:nvSpPr>
          <p:cNvPr id="18"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49274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0" y="1639799"/>
            <a:ext cx="257592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1.2  PV Solar - Shingles</a:t>
            </a:r>
          </a:p>
        </p:txBody>
      </p:sp>
      <p:grpSp>
        <p:nvGrpSpPr>
          <p:cNvPr id="7" name="Grupo 6"/>
          <p:cNvGrpSpPr/>
          <p:nvPr/>
        </p:nvGrpSpPr>
        <p:grpSpPr>
          <a:xfrm>
            <a:off x="3931011" y="2767783"/>
            <a:ext cx="5188351" cy="2689059"/>
            <a:chOff x="3514954" y="2780928"/>
            <a:chExt cx="5148724" cy="2494052"/>
          </a:xfrm>
        </p:grpSpPr>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4954" y="2785828"/>
              <a:ext cx="3858969" cy="2489152"/>
            </a:xfrm>
            <a:prstGeom prst="rect">
              <a:avLst/>
            </a:prstGeom>
          </p:spPr>
        </p:pic>
        <p:pic>
          <p:nvPicPr>
            <p:cNvPr id="3" name="Imagem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2780928"/>
              <a:ext cx="2579510" cy="2489152"/>
            </a:xfrm>
            <a:prstGeom prst="rect">
              <a:avLst/>
            </a:prstGeom>
          </p:spPr>
        </p:pic>
      </p:grpSp>
      <p:sp>
        <p:nvSpPr>
          <p:cNvPr id="17" name="CaixaDeTexto 16"/>
          <p:cNvSpPr txBox="1"/>
          <p:nvPr/>
        </p:nvSpPr>
        <p:spPr>
          <a:xfrm>
            <a:off x="14168" y="2132856"/>
            <a:ext cx="3916843" cy="3693319"/>
          </a:xfrm>
          <a:prstGeom prst="rect">
            <a:avLst/>
          </a:prstGeom>
          <a:noFill/>
        </p:spPr>
        <p:txBody>
          <a:bodyPr wrap="square" rtlCol="0">
            <a:spAutoFit/>
          </a:bodyPr>
          <a:lstStyle/>
          <a:p>
            <a:r>
              <a:rPr lang="en-GB" sz="1400" b="1" dirty="0"/>
              <a:t>Advantages:</a:t>
            </a:r>
          </a:p>
          <a:p>
            <a:pPr marL="171450" indent="-171450">
              <a:buFont typeface="Arial" panose="020B0604020202020204" pitchFamily="34" charset="0"/>
              <a:buChar char="•"/>
            </a:pPr>
            <a:r>
              <a:rPr lang="en-GB" sz="1200" dirty="0"/>
              <a:t>Reduced visual impact, the roof stays close to is original design;</a:t>
            </a:r>
          </a:p>
          <a:p>
            <a:pPr marL="171450" indent="-171450">
              <a:buFont typeface="Arial" panose="020B0604020202020204" pitchFamily="34" charset="0"/>
              <a:buChar char="•"/>
            </a:pPr>
            <a:r>
              <a:rPr lang="en-GB" sz="1200" dirty="0"/>
              <a:t>Possible of using this product in protected areas.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r>
              <a:rPr lang="en-GB" sz="1400" b="1" dirty="0"/>
              <a:t>Disadvantages:</a:t>
            </a:r>
          </a:p>
          <a:p>
            <a:pPr marL="171450" indent="-171450">
              <a:buFont typeface="Arial" panose="020B0604020202020204" pitchFamily="34" charset="0"/>
              <a:buChar char="•"/>
            </a:pPr>
            <a:r>
              <a:rPr lang="en-GB" sz="1200" dirty="0"/>
              <a:t>Small number of companies manufacturer this type of product</a:t>
            </a:r>
          </a:p>
          <a:p>
            <a:pPr marL="171450" indent="-171450">
              <a:buFont typeface="Arial" panose="020B0604020202020204" pitchFamily="34" charset="0"/>
              <a:buChar char="•"/>
            </a:pPr>
            <a:r>
              <a:rPr lang="en-GB" sz="1200" dirty="0"/>
              <a:t>Low market demand on this product makes it still very expensive;</a:t>
            </a:r>
          </a:p>
          <a:p>
            <a:pPr marL="171450" indent="-171450">
              <a:buFont typeface="Arial" panose="020B0604020202020204" pitchFamily="34" charset="0"/>
              <a:buChar char="•"/>
            </a:pPr>
            <a:r>
              <a:rPr lang="en-GB" sz="1200" dirty="0"/>
              <a:t>Needs large roof areas with good orientation (south for Northern hemisphere);</a:t>
            </a:r>
          </a:p>
          <a:p>
            <a:pPr marL="171450" indent="-171450">
              <a:buFont typeface="Arial" panose="020B0604020202020204" pitchFamily="34" charset="0"/>
              <a:buChar char="•"/>
            </a:pPr>
            <a:r>
              <a:rPr lang="en-GB" sz="1200" dirty="0"/>
              <a:t>Low efficiency product comparing it to the standard PV modules.</a:t>
            </a:r>
          </a:p>
          <a:p>
            <a:pPr marL="171450" indent="-171450">
              <a:buFont typeface="Arial" panose="020B0604020202020204" pitchFamily="34" charset="0"/>
              <a:buChar char="•"/>
            </a:pPr>
            <a:endParaRPr lang="en-GB" sz="1200" dirty="0"/>
          </a:p>
          <a:p>
            <a:r>
              <a:rPr lang="en-GB" sz="1400" b="1" dirty="0"/>
              <a:t>Constraints:</a:t>
            </a:r>
          </a:p>
          <a:p>
            <a:pPr marL="171450" indent="-171450">
              <a:buFont typeface="Arial" panose="020B0604020202020204" pitchFamily="34" charset="0"/>
              <a:buChar char="•"/>
            </a:pPr>
            <a:r>
              <a:rPr lang="en-GB" sz="1200" dirty="0"/>
              <a:t>Roof areas and orientation;</a:t>
            </a:r>
          </a:p>
          <a:p>
            <a:pPr marL="171450" indent="-171450">
              <a:buFont typeface="Arial" panose="020B0604020202020204" pitchFamily="34" charset="0"/>
              <a:buChar char="•"/>
            </a:pPr>
            <a:r>
              <a:rPr lang="en-GB" sz="1200" dirty="0"/>
              <a:t>Low cost-effectiveness.</a:t>
            </a:r>
          </a:p>
        </p:txBody>
      </p:sp>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94864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19"/>
          <p:cNvSpPr/>
          <p:nvPr/>
        </p:nvSpPr>
        <p:spPr>
          <a:xfrm>
            <a:off x="-1554" y="1676997"/>
            <a:ext cx="234130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1.3  PV Solar - Glass</a:t>
            </a:r>
          </a:p>
        </p:txBody>
      </p:sp>
      <p:grpSp>
        <p:nvGrpSpPr>
          <p:cNvPr id="5" name="Grupo 4"/>
          <p:cNvGrpSpPr/>
          <p:nvPr/>
        </p:nvGrpSpPr>
        <p:grpSpPr>
          <a:xfrm>
            <a:off x="3851920" y="3044716"/>
            <a:ext cx="4861692" cy="2179663"/>
            <a:chOff x="3793066" y="2846563"/>
            <a:chExt cx="4861692" cy="2179663"/>
          </a:xfrm>
        </p:grpSpPr>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6441" y="2850805"/>
              <a:ext cx="2908317" cy="2175421"/>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066" y="2846563"/>
              <a:ext cx="2709995" cy="2175421"/>
            </a:xfrm>
            <a:prstGeom prst="rect">
              <a:avLst/>
            </a:prstGeom>
          </p:spPr>
        </p:pic>
      </p:grpSp>
      <p:sp>
        <p:nvSpPr>
          <p:cNvPr id="13" name="CaixaDeTexto 12"/>
          <p:cNvSpPr txBox="1"/>
          <p:nvPr/>
        </p:nvSpPr>
        <p:spPr>
          <a:xfrm>
            <a:off x="7085" y="2236476"/>
            <a:ext cx="3916843" cy="3508653"/>
          </a:xfrm>
          <a:prstGeom prst="rect">
            <a:avLst/>
          </a:prstGeom>
          <a:noFill/>
        </p:spPr>
        <p:txBody>
          <a:bodyPr wrap="square" rtlCol="0">
            <a:spAutoFit/>
          </a:bodyPr>
          <a:lstStyle/>
          <a:p>
            <a:r>
              <a:rPr lang="en-GB" sz="1400" b="1" dirty="0"/>
              <a:t>Advantages:</a:t>
            </a:r>
          </a:p>
          <a:p>
            <a:pPr marL="171450" indent="-171450">
              <a:buFont typeface="Arial" panose="020B0604020202020204" pitchFamily="34" charset="0"/>
              <a:buChar char="•"/>
            </a:pPr>
            <a:r>
              <a:rPr lang="en-GB" sz="1200" dirty="0"/>
              <a:t>No visual impact,</a:t>
            </a:r>
            <a:r>
              <a:rPr lang="en-US" sz="1200" dirty="0"/>
              <a:t> allows sunlight entrance, avoiding UV and infrared radiation;</a:t>
            </a:r>
          </a:p>
          <a:p>
            <a:pPr marL="171450" indent="-171450">
              <a:buFont typeface="Arial" panose="020B0604020202020204" pitchFamily="34" charset="0"/>
              <a:buChar char="•"/>
            </a:pPr>
            <a:r>
              <a:rPr lang="en-US" sz="1200" dirty="0"/>
              <a:t>Produces energy and at the same time allows seeing through the glass</a:t>
            </a:r>
            <a:r>
              <a:rPr lang="en-GB" sz="1200" dirty="0"/>
              <a:t>;</a:t>
            </a:r>
          </a:p>
          <a:p>
            <a:pPr marL="171450" indent="-171450">
              <a:buFont typeface="Arial" panose="020B0604020202020204" pitchFamily="34" charset="0"/>
              <a:buChar char="•"/>
            </a:pPr>
            <a:r>
              <a:rPr lang="en-GB" sz="1200" dirty="0"/>
              <a:t>Existence of products with different levels of transparency.</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r>
              <a:rPr lang="en-GB" sz="1400" b="1" dirty="0"/>
              <a:t>Disadvantages:</a:t>
            </a:r>
          </a:p>
          <a:p>
            <a:pPr marL="171450" indent="-171450">
              <a:buFont typeface="Arial" panose="020B0604020202020204" pitchFamily="34" charset="0"/>
              <a:buChar char="•"/>
            </a:pPr>
            <a:r>
              <a:rPr lang="en-GB" sz="1200" dirty="0"/>
              <a:t>Low market demand on this product makes it still very expensive;</a:t>
            </a:r>
          </a:p>
          <a:p>
            <a:pPr marL="171450" indent="-171450">
              <a:buFont typeface="Arial" panose="020B0604020202020204" pitchFamily="34" charset="0"/>
              <a:buChar char="•"/>
            </a:pPr>
            <a:r>
              <a:rPr lang="en-GB" sz="1200" dirty="0"/>
              <a:t>Low efficiency product comparing it to the standard PV modules.</a:t>
            </a:r>
          </a:p>
          <a:p>
            <a:pPr marL="171450" indent="-171450">
              <a:buFont typeface="Arial" panose="020B0604020202020204" pitchFamily="34" charset="0"/>
              <a:buChar char="•"/>
            </a:pPr>
            <a:endParaRPr lang="en-GB" sz="1200" dirty="0"/>
          </a:p>
          <a:p>
            <a:r>
              <a:rPr lang="en-GB" sz="1400" b="1" dirty="0"/>
              <a:t>Constraints:</a:t>
            </a:r>
          </a:p>
          <a:p>
            <a:pPr marL="171450" indent="-171450">
              <a:buFont typeface="Arial" panose="020B0604020202020204" pitchFamily="34" charset="0"/>
              <a:buChar char="•"/>
            </a:pPr>
            <a:r>
              <a:rPr lang="en-GB" sz="1200" dirty="0"/>
              <a:t>Roof areas and orientation;</a:t>
            </a:r>
          </a:p>
          <a:p>
            <a:pPr marL="171450" indent="-171450">
              <a:buFont typeface="Arial" panose="020B0604020202020204" pitchFamily="34" charset="0"/>
              <a:buChar char="•"/>
            </a:pPr>
            <a:r>
              <a:rPr lang="en-GB" sz="1200" dirty="0"/>
              <a:t>Low cost-effectiveness.</a:t>
            </a:r>
          </a:p>
        </p:txBody>
      </p:sp>
      <p:sp>
        <p:nvSpPr>
          <p:cNvPr id="1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393275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Introduction</a:t>
            </a:r>
          </a:p>
        </p:txBody>
      </p:sp>
      <p:sp>
        <p:nvSpPr>
          <p:cNvPr id="3" name="CaixaDeTexto 2"/>
          <p:cNvSpPr txBox="1"/>
          <p:nvPr/>
        </p:nvSpPr>
        <p:spPr>
          <a:xfrm>
            <a:off x="-1489" y="2163342"/>
            <a:ext cx="8952221" cy="738664"/>
          </a:xfrm>
          <a:prstGeom prst="rect">
            <a:avLst/>
          </a:prstGeom>
          <a:noFill/>
        </p:spPr>
        <p:txBody>
          <a:bodyPr wrap="square" rtlCol="0">
            <a:spAutoFit/>
          </a:bodyPr>
          <a:lstStyle/>
          <a:p>
            <a:pPr algn="just"/>
            <a:r>
              <a:rPr lang="en-US" sz="1400" b="1" dirty="0"/>
              <a:t>Renewable energy (RE)</a:t>
            </a:r>
            <a:r>
              <a:rPr lang="en-US" sz="1400" dirty="0"/>
              <a:t> is generally defined as energy that comes from resources which are naturally replenished on a human timescale, such as sunlight, wind, rain, tides, waves, and geothermal heat. RE replaces conventional fuels in four distinct areas: electricity generation, air and water heating/cooling, motor fuels, and rural (off-grid) energy services.</a:t>
            </a:r>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747" y="2916070"/>
            <a:ext cx="4943748" cy="3222197"/>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224833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5720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  Solar Thermal – Solar Water Heaters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170" y="2189276"/>
            <a:ext cx="2525741" cy="1794513"/>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4374" y="2167467"/>
            <a:ext cx="2460572" cy="1816321"/>
          </a:xfrm>
          <a:prstGeom prst="rect">
            <a:avLst/>
          </a:prstGeom>
        </p:spPr>
      </p:pic>
      <p:pic>
        <p:nvPicPr>
          <p:cNvPr id="5" name="Imagem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4374" y="4197680"/>
            <a:ext cx="2437680" cy="1867997"/>
          </a:xfrm>
          <a:prstGeom prst="rect">
            <a:avLst/>
          </a:prstGeom>
        </p:spPr>
      </p:pic>
      <p:pic>
        <p:nvPicPr>
          <p:cNvPr id="7" name="Image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4182" y="4316793"/>
            <a:ext cx="2525729" cy="1671634"/>
          </a:xfrm>
          <a:prstGeom prst="rect">
            <a:avLst/>
          </a:prstGeom>
        </p:spPr>
      </p:pic>
      <p:sp>
        <p:nvSpPr>
          <p:cNvPr id="22" name="Rectangle 14"/>
          <p:cNvSpPr>
            <a:spLocks noChangeArrowheads="1"/>
          </p:cNvSpPr>
          <p:nvPr/>
        </p:nvSpPr>
        <p:spPr bwMode="auto">
          <a:xfrm>
            <a:off x="1071419" y="3999046"/>
            <a:ext cx="28912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pt-PT" sz="1400" b="1" dirty="0"/>
              <a:t>Flat collector with separated storage</a:t>
            </a:r>
          </a:p>
        </p:txBody>
      </p:sp>
      <p:sp>
        <p:nvSpPr>
          <p:cNvPr id="23" name="Rectangle 14"/>
          <p:cNvSpPr>
            <a:spLocks noChangeArrowheads="1"/>
          </p:cNvSpPr>
          <p:nvPr/>
        </p:nvSpPr>
        <p:spPr bwMode="auto">
          <a:xfrm>
            <a:off x="5724128" y="3924479"/>
            <a:ext cx="27406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pt-PT" sz="1400" b="1" dirty="0"/>
              <a:t>Flat collector with storage</a:t>
            </a:r>
          </a:p>
        </p:txBody>
      </p:sp>
      <p:sp>
        <p:nvSpPr>
          <p:cNvPr id="24" name="Rectangle 14"/>
          <p:cNvSpPr>
            <a:spLocks noChangeArrowheads="1"/>
          </p:cNvSpPr>
          <p:nvPr/>
        </p:nvSpPr>
        <p:spPr bwMode="auto">
          <a:xfrm>
            <a:off x="5369543" y="5997606"/>
            <a:ext cx="34498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pt-PT" sz="1400" b="1" dirty="0"/>
              <a:t>Evacuated tubes collector with storage</a:t>
            </a:r>
          </a:p>
        </p:txBody>
      </p:sp>
      <p:sp>
        <p:nvSpPr>
          <p:cNvPr id="25" name="Rectangle 14"/>
          <p:cNvSpPr>
            <a:spLocks noChangeArrowheads="1"/>
          </p:cNvSpPr>
          <p:nvPr/>
        </p:nvSpPr>
        <p:spPr bwMode="auto">
          <a:xfrm>
            <a:off x="606457" y="5963102"/>
            <a:ext cx="38307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n-US" altLang="pt-PT" sz="1400" b="1" dirty="0"/>
              <a:t>Evacuated tubes collector with separated storage</a:t>
            </a:r>
          </a:p>
        </p:txBody>
      </p:sp>
      <p:sp>
        <p:nvSpPr>
          <p:cNvPr id="20"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9"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552765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1223" y="3812685"/>
            <a:ext cx="2269209" cy="2399623"/>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193428" y="1979191"/>
            <a:ext cx="4738611" cy="4185761"/>
          </a:xfrm>
          <a:prstGeom prst="rect">
            <a:avLst/>
          </a:prstGeom>
        </p:spPr>
        <p:txBody>
          <a:bodyPr wrap="square">
            <a:spAutoFit/>
          </a:bodyPr>
          <a:lstStyle/>
          <a:p>
            <a:r>
              <a:rPr lang="en-US" sz="1400" b="1" dirty="0"/>
              <a:t>Solar water heating</a:t>
            </a:r>
            <a:r>
              <a:rPr lang="en-US" sz="1400" dirty="0"/>
              <a:t> (SWH) results from the conversion of sunlight into renewable energy in the form of hot water by using a solar thermal collector. SWH systems comprise various technologies that are used worldwide.</a:t>
            </a:r>
          </a:p>
          <a:p>
            <a:endParaRPr lang="en-US" sz="1400" dirty="0"/>
          </a:p>
          <a:p>
            <a:r>
              <a:rPr lang="en-US" sz="1400" dirty="0"/>
              <a:t>In a "close-coupled" SWH system the storage tank is horizontally mounted immediately above the collector(s) on the roof. No pumping is required as the hot water naturally rises into the tank through thermosiphon flow. </a:t>
            </a:r>
          </a:p>
          <a:p>
            <a:endParaRPr lang="en-US" sz="1400" dirty="0"/>
          </a:p>
          <a:p>
            <a:r>
              <a:rPr lang="en-US" sz="1400" dirty="0"/>
              <a:t>In a "pump-circulated" system the storage tank is ground- or floor-mounted and is below the level of the collectors. A circulating pump moves heat transfer fluid between the tank and the collectors.</a:t>
            </a:r>
          </a:p>
          <a:p>
            <a:endParaRPr lang="en-US" sz="1400" dirty="0"/>
          </a:p>
          <a:p>
            <a:r>
              <a:rPr lang="en-US" sz="1400" dirty="0"/>
              <a:t>SWH systems are designed to deliver hot water for most of the year. However, in winter there sometimes may not be sufficient solar heat gain to deliver sufficient hot water. In this case gas or electric are used as a backup to heat the water.</a:t>
            </a:r>
          </a:p>
        </p:txBody>
      </p:sp>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23" y="1316674"/>
            <a:ext cx="2415385" cy="2284381"/>
          </a:xfrm>
          <a:prstGeom prst="rect">
            <a:avLst/>
          </a:prstGeom>
        </p:spPr>
      </p:pic>
      <p:sp>
        <p:nvSpPr>
          <p:cNvPr id="13" name="Seta para a direita 12"/>
          <p:cNvSpPr/>
          <p:nvPr/>
        </p:nvSpPr>
        <p:spPr>
          <a:xfrm rot="20418840">
            <a:off x="4863502" y="3268394"/>
            <a:ext cx="1410095" cy="1622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Seta para a direita 25"/>
          <p:cNvSpPr/>
          <p:nvPr/>
        </p:nvSpPr>
        <p:spPr>
          <a:xfrm rot="840198">
            <a:off x="4930656" y="4471696"/>
            <a:ext cx="1221795" cy="1386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7" name="Rechteck 19"/>
          <p:cNvSpPr/>
          <p:nvPr/>
        </p:nvSpPr>
        <p:spPr>
          <a:xfrm>
            <a:off x="0" y="1556792"/>
            <a:ext cx="45720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  Solar Thermal – Solar Water Heaters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0817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93" y="2947298"/>
            <a:ext cx="4006030" cy="3016009"/>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2040" y="2995747"/>
            <a:ext cx="3888432" cy="2919110"/>
          </a:xfrm>
          <a:prstGeom prst="rect">
            <a:avLst/>
          </a:prstGeom>
        </p:spPr>
      </p:pic>
      <p:sp>
        <p:nvSpPr>
          <p:cNvPr id="19" name="Retângulo 18"/>
          <p:cNvSpPr/>
          <p:nvPr/>
        </p:nvSpPr>
        <p:spPr>
          <a:xfrm>
            <a:off x="354993" y="2365038"/>
            <a:ext cx="4006030" cy="307777"/>
          </a:xfrm>
          <a:prstGeom prst="rect">
            <a:avLst/>
          </a:prstGeom>
        </p:spPr>
        <p:txBody>
          <a:bodyPr wrap="square">
            <a:spAutoFit/>
          </a:bodyPr>
          <a:lstStyle/>
          <a:p>
            <a:pPr algn="ctr"/>
            <a:r>
              <a:rPr lang="en-US" sz="1400" b="1" dirty="0"/>
              <a:t>Flat collector system</a:t>
            </a:r>
            <a:endParaRPr lang="en-US" sz="1400" dirty="0"/>
          </a:p>
        </p:txBody>
      </p:sp>
      <p:sp>
        <p:nvSpPr>
          <p:cNvPr id="20" name="Retângulo 19"/>
          <p:cNvSpPr/>
          <p:nvPr/>
        </p:nvSpPr>
        <p:spPr>
          <a:xfrm>
            <a:off x="4873241" y="2397079"/>
            <a:ext cx="4006030" cy="307777"/>
          </a:xfrm>
          <a:prstGeom prst="rect">
            <a:avLst/>
          </a:prstGeom>
        </p:spPr>
        <p:txBody>
          <a:bodyPr wrap="square">
            <a:spAutoFit/>
          </a:bodyPr>
          <a:lstStyle/>
          <a:p>
            <a:pPr algn="ctr"/>
            <a:r>
              <a:rPr lang="en-US" altLang="pt-PT" sz="1400" b="1" dirty="0"/>
              <a:t>Evacuated Tubes system</a:t>
            </a:r>
            <a:endParaRPr lang="en-US" sz="1400" dirty="0"/>
          </a:p>
        </p:txBody>
      </p:sp>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556792"/>
            <a:ext cx="457200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  Solar Thermal – Solar Water Heaters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176844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412776"/>
            <a:ext cx="385192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  Solar Thermal – Flat Collectors</a:t>
            </a:r>
          </a:p>
        </p:txBody>
      </p:sp>
      <p:sp>
        <p:nvSpPr>
          <p:cNvPr id="9" name="Retângulo 8"/>
          <p:cNvSpPr/>
          <p:nvPr/>
        </p:nvSpPr>
        <p:spPr>
          <a:xfrm>
            <a:off x="0" y="1700808"/>
            <a:ext cx="8950733" cy="4801314"/>
          </a:xfrm>
          <a:prstGeom prst="rect">
            <a:avLst/>
          </a:prstGeom>
        </p:spPr>
        <p:txBody>
          <a:bodyPr wrap="square">
            <a:spAutoFit/>
          </a:bodyPr>
          <a:lstStyle/>
          <a:p>
            <a:r>
              <a:rPr lang="en-US" b="1" dirty="0"/>
              <a:t>Operation </a:t>
            </a:r>
          </a:p>
          <a:p>
            <a:pPr marL="285750" indent="-285750" algn="just">
              <a:buFont typeface="Arial" panose="020B0604020202020204" pitchFamily="34" charset="0"/>
              <a:buChar char="•"/>
            </a:pPr>
            <a:r>
              <a:rPr lang="en-US" sz="1400" dirty="0"/>
              <a:t>They are the most common type, using a transfer fluid from were heat is extracted and transferred to water;</a:t>
            </a:r>
          </a:p>
          <a:p>
            <a:pPr marL="285750" indent="-285750" algn="just">
              <a:buFont typeface="Arial" panose="020B0604020202020204" pitchFamily="34" charset="0"/>
              <a:buChar char="•"/>
            </a:pPr>
            <a:r>
              <a:rPr lang="en-US" sz="1400" dirty="0"/>
              <a:t>They consist of a dark flat-plate absorber, a transparent cover that reduces heat losses, a heat-transport fluid (antifreeze) to remove heat from the absorber and a heat insulating backing;</a:t>
            </a:r>
          </a:p>
          <a:p>
            <a:pPr marL="285750" indent="-285750" algn="just">
              <a:buFont typeface="Arial" panose="020B0604020202020204" pitchFamily="34" charset="0"/>
              <a:buChar char="•"/>
            </a:pPr>
            <a:r>
              <a:rPr lang="en-US" sz="1400" dirty="0"/>
              <a:t>The absorber consists of a thin absorber sheet (of thermally stable polymers, aluminum, steel or copper to which a matte black or selective coating is applied) often backed by a grid or coil of fluid tubing placed in an insulated casing with a glass or polycarbonate cover. </a:t>
            </a:r>
          </a:p>
          <a:p>
            <a:pPr marL="285750" indent="-285750" algn="just">
              <a:buFont typeface="Arial" panose="020B0604020202020204" pitchFamily="34" charset="0"/>
              <a:buChar char="•"/>
            </a:pPr>
            <a:endParaRPr lang="en-US" sz="1400" dirty="0"/>
          </a:p>
          <a:p>
            <a:pPr algn="just"/>
            <a:r>
              <a:rPr lang="en-US" b="1" dirty="0"/>
              <a:t>Applications</a:t>
            </a:r>
          </a:p>
          <a:p>
            <a:pPr marL="285750" indent="-285750" algn="just">
              <a:buFont typeface="Arial" panose="020B0604020202020204" pitchFamily="34" charset="0"/>
              <a:buChar char="•"/>
            </a:pPr>
            <a:r>
              <a:rPr lang="en-US" sz="1400" dirty="0"/>
              <a:t>The main use of this technology is in residential buildings where the demand for hot water has a large impact on energy bills. Commercial applications include laundromats, car washes, military laundry facilities and eating establishments also used this technology. It can also be used for space heating if the building is located off-grid or if utility power is subject to frequent outages. </a:t>
            </a:r>
          </a:p>
          <a:p>
            <a:pPr marL="285750" indent="-285750" algn="just">
              <a:buFont typeface="Arial" panose="020B0604020202020204" pitchFamily="34" charset="0"/>
              <a:buChar char="•"/>
            </a:pPr>
            <a:r>
              <a:rPr lang="en-US" sz="1400" dirty="0"/>
              <a:t>SWH systems are most likely to be cost effective for facilities with operations such as laundries, kitchens or industrial processes that require large quantities of hot water.</a:t>
            </a:r>
          </a:p>
          <a:p>
            <a:pPr marL="285750" indent="-285750" algn="just">
              <a:buFont typeface="Arial" panose="020B0604020202020204" pitchFamily="34" charset="0"/>
              <a:buChar char="•"/>
            </a:pPr>
            <a:endParaRPr lang="en-US" sz="1400" dirty="0"/>
          </a:p>
          <a:p>
            <a:pPr algn="just"/>
            <a:r>
              <a:rPr lang="en-US" b="1" dirty="0"/>
              <a:t>Constraints</a:t>
            </a:r>
          </a:p>
          <a:p>
            <a:pPr marL="285750" indent="-285750" algn="just">
              <a:buFont typeface="Arial" panose="020B0604020202020204" pitchFamily="34" charset="0"/>
              <a:buChar char="•"/>
            </a:pPr>
            <a:r>
              <a:rPr lang="en-US" sz="1400" dirty="0"/>
              <a:t>The visual impact these systems cause is the main problem (specially when the storage tank is coupled with the collectors). In buildings inside protective areas the visual impact, weight overload  and the necessary pipe passage construction can also be an issue</a:t>
            </a:r>
          </a:p>
          <a:p>
            <a:pPr marL="285750" indent="-285750">
              <a:buFont typeface="Arial" panose="020B0604020202020204" pitchFamily="34" charset="0"/>
              <a:buChar char="•"/>
            </a:pPr>
            <a:endParaRPr lang="en-US" sz="1400" b="1" dirty="0"/>
          </a:p>
        </p:txBody>
      </p:sp>
      <p:sp>
        <p:nvSpPr>
          <p:cNvPr id="13"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75175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  Solar Thermal – </a:t>
            </a:r>
            <a:r>
              <a:rPr lang="en-US" altLang="pt-PT" sz="2000" b="1" dirty="0"/>
              <a:t>Evacuated</a:t>
            </a:r>
            <a:r>
              <a:rPr lang="de-DE" sz="2000" b="1" dirty="0">
                <a:latin typeface="Candara" panose="020E0502030303020204" pitchFamily="34" charset="0"/>
              </a:rPr>
              <a:t> Tubes</a:t>
            </a:r>
          </a:p>
        </p:txBody>
      </p:sp>
      <p:sp>
        <p:nvSpPr>
          <p:cNvPr id="9" name="Retângulo 8"/>
          <p:cNvSpPr/>
          <p:nvPr/>
        </p:nvSpPr>
        <p:spPr>
          <a:xfrm>
            <a:off x="0" y="1979191"/>
            <a:ext cx="5148064" cy="4247317"/>
          </a:xfrm>
          <a:prstGeom prst="rect">
            <a:avLst/>
          </a:prstGeom>
        </p:spPr>
        <p:txBody>
          <a:bodyPr wrap="square">
            <a:spAutoFit/>
          </a:bodyPr>
          <a:lstStyle/>
          <a:p>
            <a:r>
              <a:rPr lang="en-US" b="1" dirty="0"/>
              <a:t>Operation</a:t>
            </a:r>
          </a:p>
          <a:p>
            <a:pPr marL="285750" indent="-285750" algn="just">
              <a:buFont typeface="Arial" panose="020B0604020202020204" pitchFamily="34" charset="0"/>
              <a:buChar char="•"/>
            </a:pPr>
            <a:r>
              <a:rPr lang="en-US" sz="1400" dirty="0"/>
              <a:t>Evacuated heat pipe tubes (EHPTs) are composed of multiple evacuated tubes each containing an absorber plate fused to a heat pipe.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The heat is transferred to the transfer fluid (water or an antifreeze mix—typically glycol) of a domestic hot water or hydronic space heating system in a heat exchanger called "manifold". The manifold is wrapped in insulation and covered by a protective sheet metal or plastic casing. The vacuum that surrounds the outside of the tube greatly reduces convection and conduction heat loss, therefore achieving greater efficiency than flat-plate collectors, especially in colder conditions.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This advantage is largely lost in warmer climates, except in those cases where very hot water is desirable, e.g., for commercial processes. The high temperatures that can occur may require special design to prevent overheating.</a:t>
            </a:r>
          </a:p>
          <a:p>
            <a:pPr marL="285750" indent="-285750">
              <a:buFont typeface="Arial" panose="020B0604020202020204" pitchFamily="34" charset="0"/>
              <a:buChar char="•"/>
            </a:pPr>
            <a:endParaRPr lang="en-US" sz="1400" b="1" dirty="0"/>
          </a:p>
        </p:txBody>
      </p:sp>
      <p:pic>
        <p:nvPicPr>
          <p:cNvPr id="14" name="Image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064" y="1989192"/>
            <a:ext cx="3348374" cy="3703382"/>
          </a:xfrm>
          <a:prstGeom prst="rect">
            <a:avLst/>
          </a:prstGeom>
        </p:spPr>
      </p:pic>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16851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94" y="2378674"/>
            <a:ext cx="4352381" cy="3523809"/>
          </a:xfrm>
          <a:prstGeom prst="rect">
            <a:avLst/>
          </a:prstGeom>
        </p:spPr>
      </p:pic>
      <p:pic>
        <p:nvPicPr>
          <p:cNvPr id="13" name="Image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474" y="2551440"/>
            <a:ext cx="4731545" cy="3193792"/>
          </a:xfrm>
          <a:prstGeom prst="rect">
            <a:avLst/>
          </a:prstGeom>
        </p:spPr>
      </p:pic>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556792"/>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  Solar Thermal – </a:t>
            </a:r>
            <a:r>
              <a:rPr lang="en-US" altLang="pt-PT" sz="2000" b="1" dirty="0"/>
              <a:t>Evacuated</a:t>
            </a:r>
            <a:r>
              <a:rPr lang="de-DE" sz="2000" b="1" dirty="0">
                <a:latin typeface="Candara" panose="020E0502030303020204" pitchFamily="34" charset="0"/>
              </a:rPr>
              <a:t> Tubes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21241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p:cNvSpPr/>
          <p:nvPr/>
        </p:nvSpPr>
        <p:spPr>
          <a:xfrm>
            <a:off x="0" y="1979191"/>
            <a:ext cx="9144000" cy="2369880"/>
          </a:xfrm>
          <a:prstGeom prst="rect">
            <a:avLst/>
          </a:prstGeom>
        </p:spPr>
        <p:txBody>
          <a:bodyPr wrap="square">
            <a:spAutoFit/>
          </a:bodyPr>
          <a:lstStyle/>
          <a:p>
            <a:r>
              <a:rPr lang="en-US" b="1" dirty="0"/>
              <a:t>Applications</a:t>
            </a:r>
          </a:p>
          <a:p>
            <a:pPr marL="285750" indent="-285750">
              <a:buFont typeface="Arial" panose="020B0604020202020204" pitchFamily="34" charset="0"/>
              <a:buChar char="•"/>
            </a:pPr>
            <a:r>
              <a:rPr lang="en-US" sz="1400" dirty="0"/>
              <a:t>Most used in countries with lower levels of radiation (northern Europe) due to its higher efficiency and to the fact that evacuated tubes lose less heat to the environment. </a:t>
            </a:r>
          </a:p>
          <a:p>
            <a:pPr marL="285750" indent="-285750">
              <a:buFont typeface="Arial" panose="020B0604020202020204" pitchFamily="34" charset="0"/>
              <a:buChar char="•"/>
            </a:pPr>
            <a:r>
              <a:rPr lang="en-US" sz="1400" dirty="0"/>
              <a:t>These systems are not recommend to high temperature climate and should be carefully design due to their tendency to overheat.</a:t>
            </a:r>
          </a:p>
          <a:p>
            <a:endParaRPr lang="en-US" sz="1400" dirty="0"/>
          </a:p>
          <a:p>
            <a:r>
              <a:rPr lang="en-US" b="1" dirty="0"/>
              <a:t>Constraints</a:t>
            </a:r>
          </a:p>
          <a:p>
            <a:pPr marL="285750" indent="-285750">
              <a:buFont typeface="Arial" panose="020B0604020202020204" pitchFamily="34" charset="0"/>
              <a:buChar char="•"/>
            </a:pPr>
            <a:r>
              <a:rPr lang="en-US" sz="1400" dirty="0"/>
              <a:t>The visual impact caused by these systems is the main problem (specially when the storage tank is coupled with the collectors). In buildings inside protective areas the visual impact and also the necessary pipe passage can also be an issue.</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4349071"/>
            <a:ext cx="6112934" cy="1853032"/>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0" y="1556792"/>
            <a:ext cx="406794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2.  Solar Thermal – </a:t>
            </a:r>
            <a:r>
              <a:rPr lang="en-US" altLang="pt-PT" sz="2000" b="1" dirty="0"/>
              <a:t>Evacuated</a:t>
            </a:r>
            <a:r>
              <a:rPr lang="de-DE" sz="2000" b="1" dirty="0">
                <a:latin typeface="Candara" panose="020E0502030303020204" pitchFamily="34" charset="0"/>
              </a:rPr>
              <a:t> Tubes</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92479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25557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3.  Hybrid PV/T Panels</a:t>
            </a:r>
          </a:p>
        </p:txBody>
      </p:sp>
      <p:pic>
        <p:nvPicPr>
          <p:cNvPr id="4" name="Imagem 3"/>
          <p:cNvPicPr>
            <a:picLocks noChangeAspect="1"/>
          </p:cNvPicPr>
          <p:nvPr/>
        </p:nvPicPr>
        <p:blipFill rotWithShape="1">
          <a:blip r:embed="rId4" cstate="print">
            <a:extLst>
              <a:ext uri="{28A0092B-C50C-407E-A947-70E740481C1C}">
                <a14:useLocalDpi xmlns:a14="http://schemas.microsoft.com/office/drawing/2010/main" val="0"/>
              </a:ext>
            </a:extLst>
          </a:blip>
          <a:srcRect l="1002"/>
          <a:stretch/>
        </p:blipFill>
        <p:spPr>
          <a:xfrm>
            <a:off x="1187624" y="2288246"/>
            <a:ext cx="7118032" cy="3577652"/>
          </a:xfrm>
          <a:prstGeom prst="rect">
            <a:avLst/>
          </a:prstGeom>
        </p:spPr>
      </p:pic>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0935384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5897" y="2046624"/>
            <a:ext cx="4731913" cy="3970318"/>
          </a:xfrm>
          <a:prstGeom prst="rect">
            <a:avLst/>
          </a:prstGeom>
          <a:noFill/>
        </p:spPr>
        <p:txBody>
          <a:bodyPr wrap="square" rtlCol="0">
            <a:spAutoFit/>
          </a:bodyPr>
          <a:lstStyle/>
          <a:p>
            <a:pPr algn="just"/>
            <a:r>
              <a:rPr lang="en-US" sz="1400" dirty="0"/>
              <a:t>The objective of PV/T Panels is to address some of the problems inherent with conventional photovoltaics, and to develop a solution that would further enhance PV as a viable renewable energy solution for regular commercial and industrial buildings.</a:t>
            </a:r>
          </a:p>
          <a:p>
            <a:pPr algn="just"/>
            <a:endParaRPr lang="en-US" sz="1400" dirty="0"/>
          </a:p>
          <a:p>
            <a:pPr marL="285750" indent="-285750" algn="just">
              <a:buFont typeface="Arial" panose="020B0604020202020204" pitchFamily="34" charset="0"/>
              <a:buChar char="•"/>
            </a:pPr>
            <a:r>
              <a:rPr lang="en-US" sz="1400" dirty="0"/>
              <a:t>Typical PV modules have a solar conversion efficiency up to 19%. What happens to the rest of the sun’s energy that shines on the panels? </a:t>
            </a:r>
          </a:p>
          <a:p>
            <a:pPr marL="285750" indent="-285750" algn="just">
              <a:buFont typeface="Arial" panose="020B0604020202020204" pitchFamily="34" charset="0"/>
              <a:buChar char="•"/>
            </a:pPr>
            <a:r>
              <a:rPr lang="en-US" sz="1400" dirty="0"/>
              <a:t>Most of it is converted into heat energy, which normally is lost and provides no value to the system owner. As well, the heat build-up behind PV modules reduces the electrical output by 0.4-0.5% for every 1°C above its rated output temperature, which is 25°C. For every 1°C above 25°C, the electrical output drops by 0.4 to 0.5 percent.</a:t>
            </a:r>
          </a:p>
          <a:p>
            <a:pPr marL="285750" indent="-285750" algn="just">
              <a:buFont typeface="Arial" panose="020B0604020202020204" pitchFamily="34" charset="0"/>
              <a:buChar char="•"/>
            </a:pPr>
            <a:r>
              <a:rPr lang="en-US" sz="1400" dirty="0"/>
              <a:t>A PV/T system lowers the photovoltaic temperature by 10 to 20°C, which increases the electrical output by five to 10 per cent, or an extra 0.5 to 1 kW for a 10-kW array.</a:t>
            </a:r>
            <a:endParaRPr lang="en-GB" sz="1400"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502" y="2336170"/>
            <a:ext cx="4060231" cy="2783223"/>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25557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3.  Hybrid PV/T Panels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057815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1" y="3756075"/>
            <a:ext cx="4860033" cy="2092881"/>
          </a:xfrm>
          <a:prstGeom prst="rect">
            <a:avLst/>
          </a:prstGeom>
          <a:noFill/>
        </p:spPr>
        <p:txBody>
          <a:bodyPr wrap="square" rtlCol="0">
            <a:spAutoFit/>
          </a:bodyPr>
          <a:lstStyle/>
          <a:p>
            <a:pPr algn="just"/>
            <a:r>
              <a:rPr lang="en-GB" b="1" dirty="0"/>
              <a:t>Operation: </a:t>
            </a:r>
          </a:p>
          <a:p>
            <a:pPr algn="just"/>
            <a:r>
              <a:rPr lang="en-US" sz="1400" dirty="0"/>
              <a:t>The heat energy captured from the PV modules is ducted into the building’s HVAC system where it is used to displace the conventional heating load. </a:t>
            </a:r>
          </a:p>
          <a:p>
            <a:pPr algn="just"/>
            <a:r>
              <a:rPr lang="en-US" sz="1400" dirty="0"/>
              <a:t>The secondary benefit is to provide PV cooling by reducing the operating temperature of the PV modules, which improves the electrical performance.  Excess heat buildup behind PV panels is a common problem, and for every 1°C above 25°C , the electrical output drops by 0.4 to 0.5 percent.</a:t>
            </a:r>
            <a:endParaRPr lang="en-GB" sz="1400" b="1" dirty="0"/>
          </a:p>
        </p:txBody>
      </p:sp>
      <p:sp>
        <p:nvSpPr>
          <p:cNvPr id="3" name="CaixaDeTexto 2"/>
          <p:cNvSpPr txBox="1"/>
          <p:nvPr/>
        </p:nvSpPr>
        <p:spPr>
          <a:xfrm>
            <a:off x="-1" y="2069154"/>
            <a:ext cx="8950733" cy="1384995"/>
          </a:xfrm>
          <a:prstGeom prst="rect">
            <a:avLst/>
          </a:prstGeom>
          <a:noFill/>
        </p:spPr>
        <p:txBody>
          <a:bodyPr wrap="square" rtlCol="0">
            <a:spAutoFit/>
          </a:bodyPr>
          <a:lstStyle/>
          <a:p>
            <a:pPr algn="just"/>
            <a:r>
              <a:rPr lang="en-US" sz="1400" dirty="0"/>
              <a:t>Adding the SolarWall thermal component to a PV array boosts the total solar efficiency to over 50%, compared with 10 to 15% efficiency for most PV modules alone. The heat from the PV panels, captured by the SolarWall perforated absorber, was documented to be three times more than the electrical energy generated from the PV modules. This means that by being able to uniformly capture and utilize the excess heat, it becomes possible to realize an energy output improvement in the range of 200-300%, depending on air flow and other design considerations.  The test data also showed that the temperature gain from the PV modules is between 6°C </a:t>
            </a:r>
            <a:endParaRPr lang="en-GB"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25557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3.  Hybrid PV/T Panels</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065" y="3454149"/>
            <a:ext cx="4066667" cy="2561905"/>
          </a:xfrm>
          <a:prstGeom prst="rect">
            <a:avLst/>
          </a:prstGeom>
        </p:spPr>
      </p:pic>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6213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Introduction</a:t>
            </a:r>
          </a:p>
        </p:txBody>
      </p:sp>
      <p:sp>
        <p:nvSpPr>
          <p:cNvPr id="10" name="CaixaDeTexto 9"/>
          <p:cNvSpPr txBox="1"/>
          <p:nvPr/>
        </p:nvSpPr>
        <p:spPr>
          <a:xfrm>
            <a:off x="10691" y="2185070"/>
            <a:ext cx="4921349" cy="3539430"/>
          </a:xfrm>
          <a:prstGeom prst="rect">
            <a:avLst/>
          </a:prstGeom>
          <a:noFill/>
        </p:spPr>
        <p:txBody>
          <a:bodyPr wrap="square" rtlCol="0">
            <a:spAutoFit/>
          </a:bodyPr>
          <a:lstStyle/>
          <a:p>
            <a:pPr algn="just"/>
            <a:r>
              <a:rPr lang="en-US" sz="1400" dirty="0"/>
              <a:t>Renewable energy resources exist over wide geographical areas, in contrast to other energy sources, which are concentrated in a limited number of countries. Rapid deployment of RE and energy efficiency is resulting in significant energy security, climate change mitigation, and economic benefits. In international public opinion surveys there is strong support for promoting RES such as solar power and wind power.</a:t>
            </a:r>
          </a:p>
          <a:p>
            <a:pPr algn="just"/>
            <a:endParaRPr lang="en-US" sz="1400" dirty="0"/>
          </a:p>
          <a:p>
            <a:pPr algn="just"/>
            <a:r>
              <a:rPr lang="en-US" sz="1400" dirty="0"/>
              <a:t>At the national level, at least 30 nations around the world already have renewable energy contributing more than 20% of energy supply.  While many renewable energy projects are large-scale, renewable technologies are also suited to rural and remote areas and developing countries, where energy is often crucial in human development. UN Secretary-General Ban Ki-moon has said that renewable energy has the ability to lift the poorest nations to new levels of prosperity.</a:t>
            </a:r>
            <a:endParaRPr lang="en-GB"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857" y="2132496"/>
            <a:ext cx="3511586" cy="3592004"/>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327281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556792"/>
            <a:ext cx="442798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3.  Hybrid PV/T Panels – </a:t>
            </a:r>
            <a:r>
              <a:rPr lang="de-DE" sz="1600" b="1" dirty="0">
                <a:latin typeface="Candara" panose="020E0502030303020204" pitchFamily="34" charset="0"/>
              </a:rPr>
              <a:t>SolarWall example</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891" y="2385781"/>
            <a:ext cx="5733775" cy="3249558"/>
          </a:xfrm>
          <a:prstGeom prst="rect">
            <a:avLst/>
          </a:prstGeom>
        </p:spPr>
      </p:pic>
      <p:sp>
        <p:nvSpPr>
          <p:cNvPr id="5" name="CaixaDeTexto 4"/>
          <p:cNvSpPr txBox="1"/>
          <p:nvPr/>
        </p:nvSpPr>
        <p:spPr>
          <a:xfrm>
            <a:off x="12136" y="2367579"/>
            <a:ext cx="3182755" cy="3754874"/>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t>PV modules are mounted on top of the SolarWall® panels, which act as the PV racking system. The heat is drawn off the back of the PV modules and is ducted into the building's conventional HVAC system where it offsets the heating load.</a:t>
            </a:r>
          </a:p>
          <a:p>
            <a:pPr marL="285750" indent="-285750" algn="just">
              <a:buFont typeface="Arial" panose="020B0604020202020204" pitchFamily="34" charset="0"/>
              <a:buChar char="•"/>
            </a:pPr>
            <a:r>
              <a:rPr lang="en-US" sz="1400" dirty="0"/>
              <a:t>The SolarWall system keeps the air circulating evenly around the PV modules, which can cool the PV modules by as much as 20 degrees C. This can increase the electrical output by 10%. </a:t>
            </a:r>
          </a:p>
          <a:p>
            <a:pPr marL="285750" indent="-285750" algn="just">
              <a:buFont typeface="Arial" panose="020B0604020202020204" pitchFamily="34" charset="0"/>
              <a:buChar char="•"/>
            </a:pPr>
            <a:r>
              <a:rPr lang="en-US" sz="1400" dirty="0"/>
              <a:t>In warmer weather, dampers are used to direct the heat away from the building if the energy is not required.</a:t>
            </a:r>
            <a:endParaRPr lang="en-GB"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9965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7725" y="1746725"/>
            <a:ext cx="4162708" cy="4176266"/>
          </a:xfrm>
          <a:prstGeom prst="rect">
            <a:avLst/>
          </a:prstGeom>
        </p:spPr>
      </p:pic>
      <p:sp>
        <p:nvSpPr>
          <p:cNvPr id="13" name="CaixaDeTexto 12"/>
          <p:cNvSpPr txBox="1"/>
          <p:nvPr/>
        </p:nvSpPr>
        <p:spPr>
          <a:xfrm>
            <a:off x="0" y="2858450"/>
            <a:ext cx="4427984" cy="2646878"/>
          </a:xfrm>
          <a:prstGeom prst="rect">
            <a:avLst/>
          </a:prstGeom>
          <a:noFill/>
        </p:spPr>
        <p:txBody>
          <a:bodyPr wrap="square" rtlCol="0">
            <a:spAutoFit/>
          </a:bodyPr>
          <a:lstStyle/>
          <a:p>
            <a:r>
              <a:rPr lang="en-GB" b="1" dirty="0"/>
              <a:t>Applications:</a:t>
            </a:r>
          </a:p>
          <a:p>
            <a:endParaRPr lang="en-GB" b="1" dirty="0"/>
          </a:p>
          <a:p>
            <a:pPr marL="285750" indent="-285750">
              <a:buFont typeface="Arial" panose="020B0604020202020204" pitchFamily="34" charset="0"/>
              <a:buChar char="•"/>
            </a:pPr>
            <a:r>
              <a:rPr lang="en-GB" sz="1400" dirty="0"/>
              <a:t>These systems can provide electricity for the buildings necessities, hot water and heating;</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All buildings with conditions to install these systems are candidates to its application, such as: schools, hospitals,  sports facilities, shopping centers, residential and non-residential buildings, etc.</a:t>
            </a:r>
          </a:p>
          <a:p>
            <a:endParaRPr lang="en-GB" sz="1400" b="1" dirty="0"/>
          </a:p>
          <a:p>
            <a:endParaRPr lang="en-GB" dirty="0"/>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556792"/>
            <a:ext cx="25557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3.  Hybrid PV/T Panels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35051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56950"/>
            <a:ext cx="5652120" cy="369332"/>
          </a:xfrm>
          <a:prstGeom prst="rect">
            <a:avLst/>
          </a:prstGeom>
          <a:noFill/>
        </p:spPr>
        <p:txBody>
          <a:bodyPr wrap="square" rtlCol="0">
            <a:spAutoFit/>
          </a:bodyPr>
          <a:lstStyle/>
          <a:p>
            <a:r>
              <a:rPr lang="en-GB" b="1" dirty="0"/>
              <a:t>Examples:</a:t>
            </a:r>
            <a:endParaRPr lang="en-GB" dirty="0"/>
          </a:p>
        </p:txBody>
      </p:sp>
      <p:grpSp>
        <p:nvGrpSpPr>
          <p:cNvPr id="13" name="Grupo 12"/>
          <p:cNvGrpSpPr/>
          <p:nvPr/>
        </p:nvGrpSpPr>
        <p:grpSpPr>
          <a:xfrm>
            <a:off x="739730" y="2609425"/>
            <a:ext cx="7650660" cy="3138910"/>
            <a:chOff x="276689" y="2522339"/>
            <a:chExt cx="7650660" cy="3138910"/>
          </a:xfrm>
        </p:grpSpPr>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7578" y="3730105"/>
              <a:ext cx="3219771" cy="1931144"/>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89" y="2527913"/>
              <a:ext cx="4430889" cy="1166291"/>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689" y="3698755"/>
              <a:ext cx="4430889" cy="1962493"/>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7578" y="2522339"/>
              <a:ext cx="3219771" cy="1192285"/>
            </a:xfrm>
            <a:prstGeom prst="rect">
              <a:avLst/>
            </a:prstGeom>
          </p:spPr>
        </p:pic>
      </p:grpSp>
      <p:sp>
        <p:nvSpPr>
          <p:cNvPr id="1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7" name="Rechteck 19"/>
          <p:cNvSpPr/>
          <p:nvPr/>
        </p:nvSpPr>
        <p:spPr>
          <a:xfrm>
            <a:off x="0" y="1556792"/>
            <a:ext cx="25557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3.  Hybrid PV/T Panels</a:t>
            </a:r>
          </a:p>
        </p:txBody>
      </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436084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 y="2156950"/>
            <a:ext cx="8950733" cy="1015663"/>
          </a:xfrm>
          <a:prstGeom prst="rect">
            <a:avLst/>
          </a:prstGeom>
          <a:noFill/>
        </p:spPr>
        <p:txBody>
          <a:bodyPr wrap="square" rtlCol="0">
            <a:spAutoFit/>
          </a:bodyPr>
          <a:lstStyle/>
          <a:p>
            <a:r>
              <a:rPr lang="en-GB" b="1" dirty="0"/>
              <a:t>Constraints:</a:t>
            </a:r>
          </a:p>
          <a:p>
            <a:endParaRPr lang="en-GB" sz="1400" dirty="0"/>
          </a:p>
          <a:p>
            <a:pPr marL="285750" indent="-285750">
              <a:buFont typeface="Arial" panose="020B0604020202020204" pitchFamily="34" charset="0"/>
              <a:buChar char="•"/>
            </a:pPr>
            <a:r>
              <a:rPr lang="en-GB" sz="1400" dirty="0"/>
              <a:t>The investment is high;</a:t>
            </a:r>
          </a:p>
          <a:p>
            <a:pPr marL="285750" indent="-285750">
              <a:buFont typeface="Arial" panose="020B0604020202020204" pitchFamily="34" charset="0"/>
              <a:buChar char="•"/>
            </a:pPr>
            <a:r>
              <a:rPr lang="en-GB" sz="1400" dirty="0"/>
              <a:t>Buildings needs a large area (rooftop or facade) with good conditions (orientation and available free space).</a:t>
            </a: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241" y="3278508"/>
            <a:ext cx="5706247" cy="2801644"/>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255577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3.  Hybrid PV/T Panels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054284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190770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  Wind power </a:t>
            </a:r>
          </a:p>
        </p:txBody>
      </p:sp>
      <p:sp>
        <p:nvSpPr>
          <p:cNvPr id="17" name="Marcador de Posição de Conteúdo 2"/>
          <p:cNvSpPr txBox="1">
            <a:spLocks/>
          </p:cNvSpPr>
          <p:nvPr/>
        </p:nvSpPr>
        <p:spPr>
          <a:xfrm>
            <a:off x="0" y="1903192"/>
            <a:ext cx="7505559" cy="381607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pt-PT" sz="1400" dirty="0"/>
              <a:t>Energy that results from the conversion from the kinetic energy of wind into electrical energy (30-45% efficiency) </a:t>
            </a:r>
          </a:p>
          <a:p>
            <a:endParaRPr lang="pt-PT" altLang="pt-PT" sz="1800" dirty="0"/>
          </a:p>
          <a:p>
            <a:endParaRPr lang="pt-PT" altLang="pt-PT" sz="1800" dirty="0"/>
          </a:p>
          <a:p>
            <a:endParaRPr lang="pt-PT" altLang="pt-PT" sz="1800" dirty="0"/>
          </a:p>
          <a:p>
            <a:endParaRPr lang="pt-PT" altLang="pt-PT" sz="1800" dirty="0"/>
          </a:p>
          <a:p>
            <a:endParaRPr lang="pt-PT" altLang="pt-PT" sz="1800" dirty="0"/>
          </a:p>
          <a:p>
            <a:endParaRPr lang="pt-PT" altLang="pt-PT" sz="1800" dirty="0"/>
          </a:p>
          <a:p>
            <a:pPr marL="0" indent="0">
              <a:buNone/>
            </a:pPr>
            <a:r>
              <a:rPr lang="pt-PT" altLang="pt-PT" sz="1800" dirty="0"/>
              <a:t> </a:t>
            </a:r>
            <a:r>
              <a:rPr lang="en-US" altLang="pt-PT" sz="1800" dirty="0"/>
              <a:t> </a:t>
            </a:r>
          </a:p>
          <a:p>
            <a:r>
              <a:rPr lang="en-US" altLang="pt-PT" sz="1800" dirty="0"/>
              <a:t> </a:t>
            </a:r>
            <a:r>
              <a:rPr lang="en-US" altLang="pt-PT" sz="1400" dirty="0"/>
              <a:t>This </a:t>
            </a:r>
            <a:r>
              <a:rPr lang="en-GB" altLang="pt-PT" sz="1400" dirty="0"/>
              <a:t>conversion</a:t>
            </a:r>
            <a:r>
              <a:rPr lang="en-US" altLang="pt-PT" sz="1400" dirty="0"/>
              <a:t> is done in "three steps"</a:t>
            </a:r>
            <a:endParaRPr lang="pt-PT" altLang="pt-PT" sz="1400" dirty="0"/>
          </a:p>
        </p:txBody>
      </p:sp>
      <p:pic>
        <p:nvPicPr>
          <p:cNvPr id="1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2541473"/>
            <a:ext cx="4431655" cy="212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C:\Users\Ruka\Desktop\turbine_diagram.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0773" y="2393740"/>
            <a:ext cx="3439932" cy="253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1" name="Diagram 1"/>
          <p:cNvGraphicFramePr/>
          <p:nvPr>
            <p:extLst>
              <p:ext uri="{D42A27DB-BD31-4B8C-83A1-F6EECF244321}">
                <p14:modId xmlns:p14="http://schemas.microsoft.com/office/powerpoint/2010/main" val="3599471420"/>
              </p:ext>
            </p:extLst>
          </p:nvPr>
        </p:nvGraphicFramePr>
        <p:xfrm>
          <a:off x="1350634" y="5013176"/>
          <a:ext cx="6677752" cy="10693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324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  Wind power –Small Turbines for rooftops</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43" y="2162309"/>
            <a:ext cx="2447619" cy="3866667"/>
          </a:xfrm>
          <a:prstGeom prst="rect">
            <a:avLst/>
          </a:prstGeom>
        </p:spPr>
      </p:pic>
      <p:pic>
        <p:nvPicPr>
          <p:cNvPr id="5" name="Image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9832" y="2162309"/>
            <a:ext cx="2895238" cy="3857143"/>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2125" y="2182831"/>
            <a:ext cx="2557241" cy="3846145"/>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905572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m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564903"/>
            <a:ext cx="4195736" cy="2905249"/>
          </a:xfrm>
          <a:prstGeom prst="rect">
            <a:avLst/>
          </a:prstGeom>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p:cNvSpPr txBox="1"/>
          <p:nvPr/>
        </p:nvSpPr>
        <p:spPr>
          <a:xfrm>
            <a:off x="15346" y="1997196"/>
            <a:ext cx="4788771" cy="3970318"/>
          </a:xfrm>
          <a:prstGeom prst="rect">
            <a:avLst/>
          </a:prstGeom>
          <a:noFill/>
        </p:spPr>
        <p:txBody>
          <a:bodyPr wrap="square" rtlCol="0">
            <a:spAutoFit/>
          </a:bodyPr>
          <a:lstStyle/>
          <a:p>
            <a:pPr marL="285750" indent="-285750" algn="just">
              <a:buFont typeface="Arial" panose="020B0604020202020204" pitchFamily="34" charset="0"/>
              <a:buChar char="•"/>
            </a:pPr>
            <a:r>
              <a:rPr lang="en-GB" sz="1400" dirty="0"/>
              <a:t>A wind turbine </a:t>
            </a:r>
            <a:r>
              <a:rPr lang="en-US" sz="1400" dirty="0"/>
              <a:t>is a device that converts kinetic energy from the wind into electrical power. Turbine blades are placed in a circular orientation around a central hub. The wind pushes these blades in succession, rotating the central hub and the shaft it is connected to. This shaft is surrounded by a ring of coiled wire and two magnets. When the shaft rotates, the magnets push electrons down the length of the wire generating an electrical current.</a:t>
            </a:r>
          </a:p>
          <a:p>
            <a:pPr marL="285750" indent="-285750">
              <a:buFont typeface="Arial" panose="020B0604020202020204" pitchFamily="34" charset="0"/>
              <a:buChar char="•"/>
            </a:pPr>
            <a:r>
              <a:rPr lang="en-US" sz="1400" dirty="0"/>
              <a:t>Wind turbines need to be pushed by a consistent wind of 16 Kph or greater to start producing an electrical current. Wind at roof top levels is rarely this high for any extended period of time, specially in an urban environment. Winds don’t start reaching a consistent energy producing level until they are about 9 meters higher than the highest tree or roof top in the area and at least 90 meters away from any obstructions. This would necessitate a pole mounted turbine on at least a free acre of land, which is almost impossible to achieve in a city.</a:t>
            </a:r>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  Wind power –Small Turbines for rooftops</a:t>
            </a:r>
          </a:p>
        </p:txBody>
      </p:sp>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0661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47903" y="2941232"/>
            <a:ext cx="4392612" cy="2923877"/>
          </a:xfrm>
          <a:prstGeom prst="rect">
            <a:avLst/>
          </a:prstGeom>
          <a:noFill/>
        </p:spPr>
        <p:txBody>
          <a:bodyPr wrap="square" rtlCol="0">
            <a:spAutoFit/>
          </a:bodyPr>
          <a:lstStyle/>
          <a:p>
            <a:pPr marL="342900" indent="-342900">
              <a:buAutoNum type="arabicParenR"/>
            </a:pPr>
            <a:r>
              <a:rPr lang="en-US" sz="1600" b="1" dirty="0"/>
              <a:t>Horizontal Axis Turbines</a:t>
            </a:r>
          </a:p>
          <a:p>
            <a:endParaRPr lang="en-US" sz="1400" b="1" dirty="0"/>
          </a:p>
          <a:p>
            <a:pPr marL="285750" indent="-285750">
              <a:buFont typeface="Arial" panose="020B0604020202020204" pitchFamily="34" charset="0"/>
              <a:buChar char="•"/>
            </a:pPr>
            <a:r>
              <a:rPr lang="en-US" sz="1400" dirty="0"/>
              <a:t>Are the most common type</a:t>
            </a:r>
          </a:p>
          <a:p>
            <a:endParaRPr lang="en-US" sz="1400" dirty="0"/>
          </a:p>
          <a:p>
            <a:pPr marL="285750" indent="-285750">
              <a:buFont typeface="Arial" panose="020B0604020202020204" pitchFamily="34" charset="0"/>
              <a:buChar char="•"/>
            </a:pPr>
            <a:r>
              <a:rPr lang="en-US" sz="1400" dirty="0"/>
              <a:t>Are generally rated from 250 W to 6 kW </a:t>
            </a:r>
          </a:p>
          <a:p>
            <a:endParaRPr lang="en-US" sz="1400" dirty="0"/>
          </a:p>
          <a:p>
            <a:pPr marL="285750" indent="-285750" algn="just">
              <a:buFont typeface="Arial" panose="020B0604020202020204" pitchFamily="34" charset="0"/>
              <a:buChar char="•"/>
            </a:pPr>
            <a:r>
              <a:rPr lang="en-GB" sz="1400" dirty="0"/>
              <a:t>These turbine have guidance mechanism to orient the turbine directly into the wind direction</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Causes high visual impact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endParaRPr lang="en-GB" sz="1400" dirty="0"/>
          </a:p>
        </p:txBody>
      </p:sp>
      <p:grpSp>
        <p:nvGrpSpPr>
          <p:cNvPr id="13" name="Grupo 12"/>
          <p:cNvGrpSpPr/>
          <p:nvPr/>
        </p:nvGrpSpPr>
        <p:grpSpPr>
          <a:xfrm>
            <a:off x="4697808" y="2870518"/>
            <a:ext cx="4250192" cy="3132020"/>
            <a:chOff x="3202128" y="2012090"/>
            <a:chExt cx="5748605" cy="4188890"/>
          </a:xfrm>
        </p:grpSpPr>
        <p:pic>
          <p:nvPicPr>
            <p:cNvPr id="9" name="Image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129" y="2012090"/>
              <a:ext cx="3386096" cy="1623756"/>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2128" y="3472428"/>
              <a:ext cx="3038095" cy="2723809"/>
            </a:xfrm>
            <a:prstGeom prst="rect">
              <a:avLst/>
            </a:prstGeom>
          </p:spPr>
        </p:pic>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0069" y="2012090"/>
              <a:ext cx="2740664" cy="4188890"/>
            </a:xfrm>
            <a:prstGeom prst="rect">
              <a:avLst/>
            </a:prstGeom>
          </p:spPr>
        </p:pic>
      </p:grpSp>
      <p:sp>
        <p:nvSpPr>
          <p:cNvPr id="4" name="CaixaDeTexto 3"/>
          <p:cNvSpPr txBox="1"/>
          <p:nvPr/>
        </p:nvSpPr>
        <p:spPr>
          <a:xfrm>
            <a:off x="179388" y="2132856"/>
            <a:ext cx="5904780" cy="523220"/>
          </a:xfrm>
          <a:prstGeom prst="rect">
            <a:avLst/>
          </a:prstGeom>
          <a:noFill/>
        </p:spPr>
        <p:txBody>
          <a:bodyPr wrap="square" rtlCol="0">
            <a:spAutoFit/>
          </a:bodyPr>
          <a:lstStyle/>
          <a:p>
            <a:r>
              <a:rPr lang="en-US" sz="1400" dirty="0"/>
              <a:t>These equipments can be divided in to large groups:</a:t>
            </a:r>
            <a:endParaRPr lang="en-GB" sz="1400" dirty="0"/>
          </a:p>
          <a:p>
            <a:endParaRPr lang="en-GB" sz="1400" dirty="0"/>
          </a:p>
        </p:txBody>
      </p:sp>
      <p:sp>
        <p:nvSpPr>
          <p:cNvPr id="1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7" name="Rechteck 19"/>
          <p:cNvSpPr/>
          <p:nvPr/>
        </p:nvSpPr>
        <p:spPr>
          <a:xfrm>
            <a:off x="0" y="1556792"/>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  Wind power –Small Turbines for rooftops</a:t>
            </a:r>
          </a:p>
        </p:txBody>
      </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200998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6754" y="1916832"/>
            <a:ext cx="4679261" cy="4185761"/>
          </a:xfrm>
          <a:prstGeom prst="rect">
            <a:avLst/>
          </a:prstGeom>
          <a:noFill/>
        </p:spPr>
        <p:txBody>
          <a:bodyPr wrap="square" rtlCol="0">
            <a:spAutoFit/>
          </a:bodyPr>
          <a:lstStyle/>
          <a:p>
            <a:endParaRPr lang="en-US" sz="1400" b="1" dirty="0"/>
          </a:p>
          <a:p>
            <a:r>
              <a:rPr lang="en-US" sz="1600" b="1" dirty="0"/>
              <a:t>2) Vertical Axis Turbines</a:t>
            </a:r>
          </a:p>
          <a:p>
            <a:endParaRPr lang="en-US" sz="1400" b="1" dirty="0"/>
          </a:p>
          <a:p>
            <a:pPr marL="285750" indent="-285750">
              <a:buFont typeface="Arial" panose="020B0604020202020204" pitchFamily="34" charset="0"/>
              <a:buChar char="•"/>
            </a:pPr>
            <a:r>
              <a:rPr lang="en-US" sz="1400" dirty="0"/>
              <a:t>Such turbines cause less visual impact and the turbine does not need to be pointed into the wind to be effective, which is very important on sites where the wind direction is highly variable. </a:t>
            </a:r>
          </a:p>
          <a:p>
            <a:pPr marL="285750" indent="-285750">
              <a:buFont typeface="Arial" panose="020B0604020202020204" pitchFamily="34" charset="0"/>
              <a:buChar char="•"/>
            </a:pPr>
            <a:r>
              <a:rPr lang="en-US" sz="1400" dirty="0"/>
              <a:t>The key disadvantages include the relatively low rotational speed with the consequential higher torque and hence higher cost of the drive train, the inherently lower power coefficient.</a:t>
            </a:r>
          </a:p>
          <a:p>
            <a:pPr marL="285750" indent="-285750" algn="just">
              <a:buFont typeface="Arial" panose="020B0604020202020204" pitchFamily="34" charset="0"/>
              <a:buChar char="•"/>
            </a:pPr>
            <a:r>
              <a:rPr lang="en-US" sz="1400" dirty="0"/>
              <a:t>When such turbine is mounted on a rooftop the building generally redirects wind over the roof and this can double the wind speed at the turbine. If the height of a rooftop mounted turbine tower is approximately 50% of the building height it is near the optimum for maximum wind energy and minimum wind turbulence.</a:t>
            </a:r>
          </a:p>
          <a:p>
            <a:pPr marL="285750" indent="-285750">
              <a:buFont typeface="Arial" panose="020B0604020202020204" pitchFamily="34" charset="0"/>
              <a:buChar char="•"/>
            </a:pPr>
            <a:r>
              <a:rPr lang="en-US" sz="1400" dirty="0"/>
              <a:t>Noise may be a concern and an existing structure may not adequately resist the additional stress.</a:t>
            </a:r>
            <a:endParaRPr lang="en-GB" sz="1400" dirty="0"/>
          </a:p>
        </p:txBody>
      </p:sp>
      <p:grpSp>
        <p:nvGrpSpPr>
          <p:cNvPr id="8" name="Group 7"/>
          <p:cNvGrpSpPr/>
          <p:nvPr/>
        </p:nvGrpSpPr>
        <p:grpSpPr>
          <a:xfrm>
            <a:off x="4716016" y="2812403"/>
            <a:ext cx="4099777" cy="2488806"/>
            <a:chOff x="4716016" y="2812403"/>
            <a:chExt cx="4099777" cy="2488806"/>
          </a:xfrm>
        </p:grpSpPr>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4078" y="2815451"/>
              <a:ext cx="1641715" cy="1243823"/>
            </a:xfrm>
            <a:prstGeom prst="rect">
              <a:avLst/>
            </a:prstGeom>
          </p:spPr>
        </p:pic>
        <p:pic>
          <p:nvPicPr>
            <p:cNvPr id="5" name="Imagem 4"/>
            <p:cNvPicPr>
              <a:picLocks noChangeAspect="1"/>
            </p:cNvPicPr>
            <p:nvPr/>
          </p:nvPicPr>
          <p:blipFill rotWithShape="1">
            <a:blip r:embed="rId5" cstate="print">
              <a:extLst>
                <a:ext uri="{28A0092B-C50C-407E-A947-70E740481C1C}">
                  <a14:useLocalDpi xmlns:a14="http://schemas.microsoft.com/office/drawing/2010/main" val="0"/>
                </a:ext>
              </a:extLst>
            </a:blip>
            <a:srcRect t="1953"/>
            <a:stretch/>
          </p:blipFill>
          <p:spPr>
            <a:xfrm>
              <a:off x="4716016" y="2812403"/>
              <a:ext cx="1800200" cy="2488806"/>
            </a:xfrm>
            <a:prstGeom prst="rect">
              <a:avLst/>
            </a:prstGeom>
          </p:spPr>
        </p:pic>
        <p:pic>
          <p:nvPicPr>
            <p:cNvPr id="7" name="Image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65158" y="2817341"/>
              <a:ext cx="1112688" cy="2483867"/>
            </a:xfrm>
            <a:prstGeom prst="rect">
              <a:avLst/>
            </a:prstGeom>
          </p:spPr>
        </p:pic>
        <p:pic>
          <p:nvPicPr>
            <p:cNvPr id="14" name="Image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4079" y="3929743"/>
              <a:ext cx="1641714" cy="1371465"/>
            </a:xfrm>
            <a:prstGeom prst="rect">
              <a:avLst/>
            </a:prstGeom>
          </p:spPr>
        </p:pic>
      </p:grpSp>
      <p:sp>
        <p:nvSpPr>
          <p:cNvPr id="16"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7" name="Rechteck 19"/>
          <p:cNvSpPr/>
          <p:nvPr/>
        </p:nvSpPr>
        <p:spPr>
          <a:xfrm>
            <a:off x="0" y="1556792"/>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  Wind power –Small Turbines for rooftops</a:t>
            </a:r>
          </a:p>
        </p:txBody>
      </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0133764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10.22.63.8\Daten_6\AG\Bauklimatik\2_Forschungsprojekte\13_09_FASUDIR\04_Material\Pictures\flag_yellow_high.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36664" y="174877"/>
            <a:ext cx="891722" cy="59029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179388" y="2204864"/>
            <a:ext cx="5256708" cy="3877985"/>
          </a:xfrm>
          <a:prstGeom prst="rect">
            <a:avLst/>
          </a:prstGeom>
          <a:noFill/>
        </p:spPr>
        <p:txBody>
          <a:bodyPr wrap="square" rtlCol="0">
            <a:spAutoFit/>
          </a:bodyPr>
          <a:lstStyle/>
          <a:p>
            <a:r>
              <a:rPr lang="en-US" b="1" dirty="0"/>
              <a:t>Operation</a:t>
            </a:r>
          </a:p>
          <a:p>
            <a:endParaRPr lang="en-US" b="1" dirty="0"/>
          </a:p>
          <a:p>
            <a:pPr marL="285750" indent="-285750">
              <a:buFont typeface="Arial" panose="020B0604020202020204" pitchFamily="34" charset="0"/>
              <a:buChar char="•"/>
            </a:pPr>
            <a:r>
              <a:rPr lang="en-US" sz="1400" dirty="0"/>
              <a:t>Turbine blades are placed in a circular orientation around a central hub. The wind pushes these blades in succession, rotating the central hub and the shaft it is connected to. This shaft is surrounded by a ring of coiled wire and two magnets. When the shaft rotates, the magnets push electrons down the length of the wire generating an electrical current.</a:t>
            </a:r>
          </a:p>
          <a:p>
            <a:pPr marL="285750" indent="-285750">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Wind turbines need to be pushed by a consistent wind </a:t>
            </a:r>
            <a:r>
              <a:rPr lang="en-US" sz="1400"/>
              <a:t>of 2 </a:t>
            </a:r>
            <a:r>
              <a:rPr lang="en-US" sz="1400" dirty="0"/>
              <a:t>m/s or greater to start producing an electrical current. The wind at roof top levels is rarely this high for any extended period of time. They only start reaching a consistent energy producing level until they are about 9.15 higher than the highest tree or roof top in the area and at least 91.5 feet away from any obstructions. This would necessitate a pole mounted turbine on at least an acre of land.</a:t>
            </a:r>
          </a:p>
          <a:p>
            <a:endParaRPr lang="en-GB" sz="1400" dirty="0"/>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0434" y="2852936"/>
            <a:ext cx="3572141" cy="2154252"/>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  Wind power –Small Turbines for rooftops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611336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628800"/>
            <a:ext cx="16196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Examples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4825">
            <a:off x="2443663" y="1888052"/>
            <a:ext cx="4242792" cy="3889226"/>
          </a:xfrm>
          <a:prstGeom prst="rect">
            <a:avLst/>
          </a:prstGeom>
        </p:spPr>
      </p:pic>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24623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0" y="2380120"/>
            <a:ext cx="3964685" cy="3170099"/>
          </a:xfrm>
          <a:prstGeom prst="rect">
            <a:avLst/>
          </a:prstGeom>
          <a:noFill/>
        </p:spPr>
        <p:txBody>
          <a:bodyPr wrap="square" rtlCol="0">
            <a:spAutoFit/>
          </a:bodyPr>
          <a:lstStyle/>
          <a:p>
            <a:r>
              <a:rPr lang="en-US" b="1" dirty="0"/>
              <a:t>Applications</a:t>
            </a:r>
          </a:p>
          <a:p>
            <a:pPr marL="285750" indent="-285750" algn="just">
              <a:buFont typeface="Arial" panose="020B0604020202020204" pitchFamily="34" charset="0"/>
              <a:buChar char="•"/>
            </a:pPr>
            <a:r>
              <a:rPr lang="en-US" sz="1400" dirty="0"/>
              <a:t>Small wind turbines may be used for a variety of applications including on- or off-grid applications in buildings, communication towers, public lighting,  offshore platforms, rural schools and clinics and remote monitoring. Small wind turbines may be as small as 50 W generator for boat or caravan use. </a:t>
            </a:r>
          </a:p>
          <a:p>
            <a:pPr marL="285750" indent="-285750">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Hybrid solar and wind powered units are increasingly being used for traffic signage, particularly in rural locations, as they avoid the need to lay long cables from the nearest main connection points.</a:t>
            </a:r>
            <a:endParaRPr lang="en-US" sz="1400" b="1"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1024" y="2348880"/>
            <a:ext cx="2104762" cy="3352381"/>
          </a:xfrm>
          <a:prstGeom prst="rect">
            <a:avLst/>
          </a:prstGeom>
        </p:spPr>
      </p:pic>
      <p:pic>
        <p:nvPicPr>
          <p:cNvPr id="4" name="Imagem 3"/>
          <p:cNvPicPr>
            <a:picLocks noChangeAspect="1"/>
          </p:cNvPicPr>
          <p:nvPr/>
        </p:nvPicPr>
        <p:blipFill rotWithShape="1">
          <a:blip r:embed="rId5" cstate="print">
            <a:extLst>
              <a:ext uri="{28A0092B-C50C-407E-A947-70E740481C1C}">
                <a14:useLocalDpi xmlns:a14="http://schemas.microsoft.com/office/drawing/2010/main" val="0"/>
              </a:ext>
            </a:extLst>
          </a:blip>
          <a:srcRect b="1780"/>
          <a:stretch/>
        </p:blipFill>
        <p:spPr>
          <a:xfrm>
            <a:off x="3964685" y="2348879"/>
            <a:ext cx="2924497" cy="3352381"/>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  Wind power –Small Turbines for rooftops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505662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0" y="2129297"/>
            <a:ext cx="4355976" cy="2092881"/>
          </a:xfrm>
          <a:prstGeom prst="rect">
            <a:avLst/>
          </a:prstGeom>
          <a:noFill/>
        </p:spPr>
        <p:txBody>
          <a:bodyPr wrap="square" rtlCol="0">
            <a:spAutoFit/>
          </a:bodyPr>
          <a:lstStyle/>
          <a:p>
            <a:r>
              <a:rPr lang="en-US" b="1" dirty="0"/>
              <a:t>Constraints</a:t>
            </a:r>
            <a:endParaRPr lang="en-US" dirty="0"/>
          </a:p>
          <a:p>
            <a:pPr marL="285750" indent="-285750" algn="just">
              <a:buFont typeface="Arial" panose="020B0604020202020204" pitchFamily="34" charset="0"/>
              <a:buChar char="•"/>
            </a:pPr>
            <a:r>
              <a:rPr lang="en-US" sz="1400" dirty="0"/>
              <a:t>Visual impact specially in historic areas;</a:t>
            </a:r>
          </a:p>
          <a:p>
            <a:pPr marL="285750" indent="-285750" algn="just">
              <a:buFont typeface="Arial" panose="020B0604020202020204" pitchFamily="34" charset="0"/>
              <a:buChar char="•"/>
            </a:pPr>
            <a:r>
              <a:rPr lang="en-US" sz="1400" dirty="0"/>
              <a:t>Buildings are not prepared to be subject to the stress that turbines may cause;</a:t>
            </a:r>
          </a:p>
          <a:p>
            <a:pPr marL="285750" indent="-285750" algn="just">
              <a:buFont typeface="Arial" panose="020B0604020202020204" pitchFamily="34" charset="0"/>
              <a:buChar char="•"/>
            </a:pPr>
            <a:r>
              <a:rPr lang="en-US" sz="1400" dirty="0"/>
              <a:t>Turbines operation noise;</a:t>
            </a:r>
          </a:p>
          <a:p>
            <a:pPr marL="285750" indent="-285750" algn="just">
              <a:buFont typeface="Arial" panose="020B0604020202020204" pitchFamily="34" charset="0"/>
              <a:buChar char="•"/>
            </a:pPr>
            <a:r>
              <a:rPr lang="en-US" sz="1400" dirty="0"/>
              <a:t>Safety problems related to turbine mounting;</a:t>
            </a:r>
          </a:p>
          <a:p>
            <a:pPr marL="285750" indent="-285750" algn="just">
              <a:buFont typeface="Arial" panose="020B0604020202020204" pitchFamily="34" charset="0"/>
              <a:buChar char="•"/>
            </a:pPr>
            <a:r>
              <a:rPr lang="en-US" sz="1400" dirty="0"/>
              <a:t>To make wind power cost-effective, turbines need access to strong and sustained winds, which are not community available in rooftops. </a:t>
            </a:r>
          </a:p>
        </p:txBody>
      </p:sp>
      <p:pic>
        <p:nvPicPr>
          <p:cNvPr id="4" name="Imagem 3"/>
          <p:cNvPicPr>
            <a:picLocks noChangeAspect="1"/>
          </p:cNvPicPr>
          <p:nvPr/>
        </p:nvPicPr>
        <p:blipFill rotWithShape="1">
          <a:blip r:embed="rId4" cstate="print">
            <a:extLst>
              <a:ext uri="{28A0092B-C50C-407E-A947-70E740481C1C}">
                <a14:useLocalDpi xmlns:a14="http://schemas.microsoft.com/office/drawing/2010/main" val="0"/>
              </a:ext>
            </a:extLst>
          </a:blip>
          <a:srcRect r="1406"/>
          <a:stretch/>
        </p:blipFill>
        <p:spPr>
          <a:xfrm>
            <a:off x="4355977" y="3257002"/>
            <a:ext cx="4536504" cy="2823150"/>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50760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4.  Wind power –Small Turbines for rooftops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592120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136" y="2614182"/>
            <a:ext cx="3000129" cy="3022972"/>
          </a:xfrm>
          <a:prstGeom prst="rect">
            <a:avLst/>
          </a:prstGeom>
        </p:spPr>
      </p:pic>
      <p:sp>
        <p:nvSpPr>
          <p:cNvPr id="4" name="CaixaDeTexto 3"/>
          <p:cNvSpPr txBox="1"/>
          <p:nvPr/>
        </p:nvSpPr>
        <p:spPr>
          <a:xfrm>
            <a:off x="9236" y="2614182"/>
            <a:ext cx="5426860" cy="3323987"/>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t>A </a:t>
            </a:r>
            <a:r>
              <a:rPr lang="en-US" sz="1400" b="1" dirty="0"/>
              <a:t>geothermal heat pump</a:t>
            </a:r>
            <a:r>
              <a:rPr lang="en-US" sz="1400" dirty="0"/>
              <a:t> or </a:t>
            </a:r>
            <a:r>
              <a:rPr lang="en-US" sz="1400" b="1" dirty="0"/>
              <a:t>ground source heat pump</a:t>
            </a:r>
            <a:r>
              <a:rPr lang="en-US" sz="1400" dirty="0"/>
              <a:t> (GSHP) is a central heating and/or cooling system that transfers heat to or from the ground.</a:t>
            </a:r>
          </a:p>
          <a:p>
            <a:pPr algn="just"/>
            <a:endParaRPr lang="en-US" sz="1400" dirty="0"/>
          </a:p>
          <a:p>
            <a:pPr marL="285750" indent="-285750" algn="just">
              <a:buFont typeface="Arial" panose="020B0604020202020204" pitchFamily="34" charset="0"/>
              <a:buChar char="•"/>
            </a:pPr>
            <a:r>
              <a:rPr lang="en-US" sz="1400" dirty="0"/>
              <a:t>It uses the earth as a heat source (in the winter) or a heat sink (in the summer). This design takes advantage of the moderate temperatures in the ground to boost efficiency and reduce the operational costs of heating and cooling systems, and may be combined with solar heating to form a geosolar system with even higher efficiency.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GSHP harvest heat absorbed at the Earth's surface from the sun. The temperature in the ground below 6 meters is roughly equal to the annual medium surface air temperature at that specific latitude.</a:t>
            </a:r>
            <a:endParaRPr lang="en-GB" sz="1400" dirty="0"/>
          </a:p>
          <a:p>
            <a:pPr marL="285750" indent="-285750">
              <a:buFont typeface="Arial" panose="020B0604020202020204" pitchFamily="34" charset="0"/>
              <a:buChar char="•"/>
            </a:pPr>
            <a:endParaRPr lang="en-US"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72942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31333" y="2084951"/>
            <a:ext cx="5366591" cy="4832092"/>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t>Depending on latitude, the temperature beneath the upper 6 meters of ground maintains a nearly constant temperature between 10 and 16 °C. These systems use a heat pump to force the transfer of heat from the ground.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Heat pumps can transfer heat from a cool space to a warm space, against the natural direction of flow, or they can enhance the natural flow of heat from a warm area to a cool one. The core of the heat pump is a loop of refrigerant pumped through a vapor-compression refrigeration cycle that moves heat.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Air-source heat pumps are typically more efficient at heating than pure electric heaters, even when extracting heat from cold winter air, although efficiencies begin dropping significantly as outside air temperatures drop below 5 °C.</a:t>
            </a:r>
          </a:p>
          <a:p>
            <a:pPr algn="just"/>
            <a:r>
              <a:rPr lang="en-US" sz="1400" dirty="0"/>
              <a:t> </a:t>
            </a:r>
          </a:p>
          <a:p>
            <a:pPr marL="285750" indent="-285750" algn="just">
              <a:buFont typeface="Arial" panose="020B0604020202020204" pitchFamily="34" charset="0"/>
              <a:buChar char="•"/>
            </a:pPr>
            <a:r>
              <a:rPr lang="en-US" sz="1400" dirty="0"/>
              <a:t>A GSHP exchanges heat with the ground. This is much more energy-efficient because underground temperatures are more stable than air temperatures through the year.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n-US" sz="1400" dirty="0"/>
          </a:p>
          <a:p>
            <a:pPr algn="just"/>
            <a:endParaRPr lang="en-GB" sz="1400"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556792"/>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pic>
        <p:nvPicPr>
          <p:cNvPr id="4" name="Imagem 3"/>
          <p:cNvPicPr>
            <a:picLocks noChangeAspect="1"/>
          </p:cNvPicPr>
          <p:nvPr/>
        </p:nvPicPr>
        <p:blipFill rotWithShape="1">
          <a:blip r:embed="rId4" cstate="print">
            <a:extLst>
              <a:ext uri="{28A0092B-C50C-407E-A947-70E740481C1C}">
                <a14:useLocalDpi xmlns:a14="http://schemas.microsoft.com/office/drawing/2010/main" val="0"/>
              </a:ext>
            </a:extLst>
          </a:blip>
          <a:srcRect r="5764"/>
          <a:stretch/>
        </p:blipFill>
        <p:spPr>
          <a:xfrm>
            <a:off x="5580425" y="2024689"/>
            <a:ext cx="3440831" cy="3888068"/>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8387179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 y="2277460"/>
            <a:ext cx="3851920" cy="3754874"/>
          </a:xfrm>
          <a:prstGeom prst="rect">
            <a:avLst/>
          </a:prstGeom>
          <a:noFill/>
        </p:spPr>
        <p:txBody>
          <a:bodyPr wrap="square" rtlCol="0">
            <a:spAutoFit/>
          </a:bodyPr>
          <a:lstStyle/>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Like a cave, the shallow ground temperature is warmer than the air above during the winter and cooler than the air in the summer. A GSHP extracts ground heat in the winter (for heating) and transfers heat back into the ground in the summer (for cooling).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Geothermal pump systems reach fairly high coefficient of Performance (CoP), 3 to 6, on the coldest of winter nights, compared to 1.75-2.5 for air-source heat pumps on cool days. GSHP are among the most energy efficient technologies for providing HVAC and water heating.</a:t>
            </a:r>
            <a:endParaRPr lang="en-GB" sz="1400" dirty="0"/>
          </a:p>
          <a:p>
            <a:pPr marL="285750" indent="-285750" algn="just">
              <a:buFont typeface="Arial" panose="020B0604020202020204" pitchFamily="34" charset="0"/>
              <a:buChar char="•"/>
            </a:pPr>
            <a:endParaRPr lang="en-US" sz="1400" dirty="0"/>
          </a:p>
          <a:p>
            <a:pPr algn="just"/>
            <a:endParaRPr lang="en-GB" sz="1400"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556792"/>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2172663"/>
            <a:ext cx="5038647" cy="3249834"/>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524620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 y="2060848"/>
            <a:ext cx="5148063" cy="4247317"/>
          </a:xfrm>
          <a:prstGeom prst="rect">
            <a:avLst/>
          </a:prstGeom>
          <a:noFill/>
        </p:spPr>
        <p:txBody>
          <a:bodyPr wrap="square" rtlCol="0">
            <a:spAutoFit/>
          </a:bodyPr>
          <a:lstStyle/>
          <a:p>
            <a:r>
              <a:rPr lang="en-GB" b="1" dirty="0"/>
              <a:t>Operation</a:t>
            </a:r>
          </a:p>
          <a:p>
            <a:endParaRPr lang="en-GB" sz="1400" b="1" dirty="0"/>
          </a:p>
          <a:p>
            <a:pPr marL="285750" indent="-285750" algn="just">
              <a:buFont typeface="Arial" panose="020B0604020202020204" pitchFamily="34" charset="0"/>
              <a:buChar char="•"/>
            </a:pPr>
            <a:r>
              <a:rPr lang="en-US" sz="1400" dirty="0"/>
              <a:t>Most closed-loop geothermal heat pumps circulate an antifreeze solution through a closed loop -- usually made of plastic tubing -- that is buried in the ground or submerged in water. A heat exchanger transfers heat between the refrigerant in the heat pump and the antifreeze solution in the closed loop. The loop can be in a horizontal, vertical, or pond/lake configuration.</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One variant of this approach, called direct exchange, does not use a heat exchanger and instead pumps the refrigerant through copper tubing that is buried in the ground in a horizontal or vertical configuration. Direct exchange systems require a larger compressor and work better in moist soils, but it should be avoided in soils corrosive to the copper tubing.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Because these systems circulate refrigerant through the ground, local environmental regulations may prohibit their use in some locations.</a:t>
            </a:r>
            <a:endParaRPr lang="en-GB" sz="1400"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556792"/>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022" y="2490452"/>
            <a:ext cx="3726712" cy="3314812"/>
          </a:xfrm>
          <a:prstGeom prst="rect">
            <a:avLst/>
          </a:prstGeom>
        </p:spPr>
      </p:pic>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8060623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3320" y="3079388"/>
            <a:ext cx="5652120" cy="3016210"/>
          </a:xfrm>
          <a:prstGeom prst="rect">
            <a:avLst/>
          </a:prstGeom>
          <a:noFill/>
        </p:spPr>
        <p:txBody>
          <a:bodyPr wrap="square" rtlCol="0">
            <a:spAutoFit/>
          </a:bodyPr>
          <a:lstStyle/>
          <a:p>
            <a:pPr algn="just"/>
            <a:endParaRPr lang="en-GB" b="1" dirty="0"/>
          </a:p>
          <a:p>
            <a:pPr algn="just"/>
            <a:r>
              <a:rPr lang="en-GB" b="1" dirty="0"/>
              <a:t>Horizontal – Closed Loop System</a:t>
            </a:r>
          </a:p>
          <a:p>
            <a:pPr marL="285750" indent="-285750" algn="just">
              <a:buFont typeface="Arial" panose="020B0604020202020204" pitchFamily="34" charset="0"/>
              <a:buChar char="•"/>
            </a:pPr>
            <a:r>
              <a:rPr lang="en-US" sz="1400" dirty="0"/>
              <a:t>This type of installation is generally most cost-effective for residential installations, particularly for new construction where the area of installation is not an issue. </a:t>
            </a:r>
          </a:p>
          <a:p>
            <a:pPr marL="285750" indent="-285750" algn="just">
              <a:buFont typeface="Arial" panose="020B0604020202020204" pitchFamily="34" charset="0"/>
              <a:buChar char="•"/>
            </a:pPr>
            <a:r>
              <a:rPr lang="en-US" sz="1400" dirty="0"/>
              <a:t>It requires trenches at least 1.2 meters deep. The most common layouts either use two pipes, one buried at 1.8 meters, and the other at 0.8 meters, or two pipes placed side-by-side at 1.5 meters deep in the ground.</a:t>
            </a:r>
          </a:p>
          <a:p>
            <a:pPr marL="285750" indent="-285750" algn="just">
              <a:buFont typeface="Arial" panose="020B0604020202020204" pitchFamily="34" charset="0"/>
              <a:buChar char="•"/>
            </a:pPr>
            <a:r>
              <a:rPr lang="en-US" sz="1400" dirty="0"/>
              <a:t>The Slinky™ method of looping pipe allows more pipe in a shorter trench, which cuts down on installation costs and makes horizontal installation possible in areas it would not be with conventional horizontal Applications.</a:t>
            </a:r>
            <a:endParaRPr lang="en-GB" sz="14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760" y="3096621"/>
            <a:ext cx="3122598" cy="2983375"/>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sp>
        <p:nvSpPr>
          <p:cNvPr id="5" name="CaixaDeTexto 4"/>
          <p:cNvSpPr txBox="1"/>
          <p:nvPr/>
        </p:nvSpPr>
        <p:spPr>
          <a:xfrm>
            <a:off x="0" y="1933739"/>
            <a:ext cx="8945374" cy="1169551"/>
          </a:xfrm>
          <a:prstGeom prst="rect">
            <a:avLst/>
          </a:prstGeom>
          <a:noFill/>
        </p:spPr>
        <p:txBody>
          <a:bodyPr wrap="square" rtlCol="0">
            <a:spAutoFit/>
          </a:bodyPr>
          <a:lstStyle/>
          <a:p>
            <a:r>
              <a:rPr lang="en-GB" sz="1400" b="1" dirty="0"/>
              <a:t>Types of GHPS</a:t>
            </a:r>
          </a:p>
          <a:p>
            <a:r>
              <a:rPr lang="en-US" sz="1400" dirty="0"/>
              <a:t>There are four basic types of ground loop systems. Three of these - horizontal, vertical, and pond/lake - are closed-loop systems. The fourth type of system is the open-loop option. Which one of these is best depends on the climate, soil conditions, available land, and local installation costs at the site. All of these approaches can be used for residential and commercial building applications.</a:t>
            </a:r>
            <a:endParaRPr lang="en-GB" sz="1400" dirty="0"/>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303999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436787"/>
            <a:ext cx="5364088" cy="3231654"/>
          </a:xfrm>
          <a:prstGeom prst="rect">
            <a:avLst/>
          </a:prstGeom>
          <a:noFill/>
        </p:spPr>
        <p:txBody>
          <a:bodyPr wrap="square" rtlCol="0">
            <a:spAutoFit/>
          </a:bodyPr>
          <a:lstStyle/>
          <a:p>
            <a:pPr algn="just"/>
            <a:r>
              <a:rPr lang="en-GB" b="1" dirty="0"/>
              <a:t>Vertical – Closed Loop System</a:t>
            </a:r>
          </a:p>
          <a:p>
            <a:pPr algn="just"/>
            <a:endParaRPr lang="en-GB" b="1" dirty="0"/>
          </a:p>
          <a:p>
            <a:pPr marL="285750" indent="-285750" algn="just">
              <a:buFont typeface="Arial" panose="020B0604020202020204" pitchFamily="34" charset="0"/>
              <a:buChar char="•"/>
            </a:pPr>
            <a:r>
              <a:rPr lang="en-US" sz="1400" dirty="0"/>
              <a:t>Large commercial buildings and schools often use vertical systems because the land area required for horizontal loops would be prohibitive. </a:t>
            </a:r>
          </a:p>
          <a:p>
            <a:pPr marL="285750" indent="-285750" algn="just">
              <a:buFont typeface="Arial" panose="020B0604020202020204" pitchFamily="34" charset="0"/>
              <a:buChar char="•"/>
            </a:pPr>
            <a:r>
              <a:rPr lang="en-US" sz="1400" dirty="0"/>
              <a:t>Vertical loops are also used where the soil is too shallow for trenching, and they minimize the disturbance to existing landscaping. </a:t>
            </a:r>
          </a:p>
          <a:p>
            <a:pPr marL="285750" indent="-285750" algn="just">
              <a:buFont typeface="Arial" panose="020B0604020202020204" pitchFamily="34" charset="0"/>
              <a:buChar char="•"/>
            </a:pPr>
            <a:r>
              <a:rPr lang="en-US" sz="1400" dirty="0"/>
              <a:t>For a vertical system, holes (approximately 10 cm in diameter) are drilled about 6 meters apart and 30 to 120 meters deep. </a:t>
            </a:r>
          </a:p>
          <a:p>
            <a:pPr marL="285750" indent="-285750" algn="just">
              <a:buFont typeface="Arial" panose="020B0604020202020204" pitchFamily="34" charset="0"/>
              <a:buChar char="•"/>
            </a:pPr>
            <a:r>
              <a:rPr lang="en-US" sz="1400" dirty="0"/>
              <a:t>Into these holes go two pipes that are connected at the bottom with a U-bend to form a loop. The vertical loops are connected with horizontal pipe (i.e., manifold), placed in trenches, and connected to the heat pump in the building..</a:t>
            </a:r>
            <a:endParaRPr lang="en-GB" sz="1400"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2306392"/>
            <a:ext cx="3370621" cy="3424986"/>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54455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7020" y="2933997"/>
            <a:ext cx="5429075" cy="1938992"/>
          </a:xfrm>
          <a:prstGeom prst="rect">
            <a:avLst/>
          </a:prstGeom>
          <a:noFill/>
        </p:spPr>
        <p:txBody>
          <a:bodyPr wrap="square" rtlCol="0">
            <a:spAutoFit/>
          </a:bodyPr>
          <a:lstStyle/>
          <a:p>
            <a:pPr algn="just"/>
            <a:r>
              <a:rPr lang="en-GB" b="1" dirty="0"/>
              <a:t>Pond/Lake – Closed Loop System</a:t>
            </a:r>
          </a:p>
          <a:p>
            <a:pPr algn="just"/>
            <a:endParaRPr lang="en-GB" b="1" dirty="0"/>
          </a:p>
          <a:p>
            <a:pPr marL="285750" indent="-285750" algn="just">
              <a:buFont typeface="Arial" panose="020B0604020202020204" pitchFamily="34" charset="0"/>
              <a:buChar char="•"/>
            </a:pPr>
            <a:r>
              <a:rPr lang="en-US" sz="1400" dirty="0"/>
              <a:t>If the site has an adequate water body, this may be the lowest cost option. A supply line pipe is run underground from the building to the water and coiled into circles at least 2.5 meters under the surface to prevent freezing. The coils should only be placed in a water source that meets minimum volume, depth, and quality criteria.</a:t>
            </a:r>
            <a:endParaRPr lang="en-GB" sz="14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2179208"/>
            <a:ext cx="3382463" cy="3448570"/>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84301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7020" y="2933997"/>
            <a:ext cx="5789115" cy="2154436"/>
          </a:xfrm>
          <a:prstGeom prst="rect">
            <a:avLst/>
          </a:prstGeom>
          <a:noFill/>
        </p:spPr>
        <p:txBody>
          <a:bodyPr wrap="square" rtlCol="0">
            <a:spAutoFit/>
          </a:bodyPr>
          <a:lstStyle/>
          <a:p>
            <a:pPr algn="just"/>
            <a:r>
              <a:rPr lang="en-GB" b="1" dirty="0"/>
              <a:t>Open Loop System</a:t>
            </a:r>
          </a:p>
          <a:p>
            <a:pPr algn="just"/>
            <a:endParaRPr lang="en-GB" b="1" dirty="0"/>
          </a:p>
          <a:p>
            <a:pPr marL="285750" indent="-285750" algn="just">
              <a:buFont typeface="Arial" panose="020B0604020202020204" pitchFamily="34" charset="0"/>
              <a:buChar char="•"/>
            </a:pPr>
            <a:r>
              <a:rPr lang="en-US" sz="1400" dirty="0"/>
              <a:t>This type of system uses well or surface body water as the heat exchange fluid that circulates directly through the GHSP system. Once it has circulated through the system, the water returns to the ground through the well, a recharge well, or surface discharge. This option is obviously practical only where there is an adequate supply of relatively clean water, and all local codes and regulations regarding groundwater discharge are met.</a:t>
            </a:r>
            <a:endParaRPr lang="en-GB" sz="1400"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2526579"/>
            <a:ext cx="3010581" cy="3138900"/>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628800"/>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42180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628800"/>
            <a:ext cx="413995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Examples – </a:t>
            </a:r>
            <a:r>
              <a:rPr lang="de-DE" sz="1600" b="1" dirty="0">
                <a:latin typeface="Candara" panose="020E0502030303020204" pitchFamily="34" charset="0"/>
              </a:rPr>
              <a:t>RES used in Buidings </a:t>
            </a:r>
            <a:endParaRPr lang="de-DE" sz="2000" b="1" dirty="0">
              <a:latin typeface="Candara" panose="020E0502030303020204" pitchFamily="34" charset="0"/>
            </a:endParaRPr>
          </a:p>
        </p:txBody>
      </p:sp>
      <p:grpSp>
        <p:nvGrpSpPr>
          <p:cNvPr id="11" name="Grupo 10"/>
          <p:cNvGrpSpPr/>
          <p:nvPr/>
        </p:nvGrpSpPr>
        <p:grpSpPr>
          <a:xfrm>
            <a:off x="467544" y="2162379"/>
            <a:ext cx="1089425" cy="645158"/>
            <a:chOff x="481525" y="2924944"/>
            <a:chExt cx="1210155" cy="792088"/>
          </a:xfrm>
        </p:grpSpPr>
        <p:sp>
          <p:nvSpPr>
            <p:cNvPr id="5" name="Retângulo arredondado 4"/>
            <p:cNvSpPr/>
            <p:nvPr/>
          </p:nvSpPr>
          <p:spPr>
            <a:xfrm>
              <a:off x="481525" y="292494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CaixaDeTexto 6"/>
            <p:cNvSpPr txBox="1"/>
            <p:nvPr/>
          </p:nvSpPr>
          <p:spPr>
            <a:xfrm>
              <a:off x="546542" y="3153478"/>
              <a:ext cx="1080119" cy="340083"/>
            </a:xfrm>
            <a:prstGeom prst="rect">
              <a:avLst/>
            </a:prstGeom>
            <a:noFill/>
          </p:spPr>
          <p:txBody>
            <a:bodyPr wrap="square" rtlCol="0">
              <a:spAutoFit/>
            </a:bodyPr>
            <a:lstStyle/>
            <a:p>
              <a:pPr algn="ctr"/>
              <a:r>
                <a:rPr lang="en-GB" sz="1200" dirty="0">
                  <a:solidFill>
                    <a:schemeClr val="bg1"/>
                  </a:solidFill>
                </a:rPr>
                <a:t>Geothermal</a:t>
              </a:r>
            </a:p>
          </p:txBody>
        </p:sp>
      </p:grpSp>
      <p:grpSp>
        <p:nvGrpSpPr>
          <p:cNvPr id="10" name="Grupo 9"/>
          <p:cNvGrpSpPr/>
          <p:nvPr/>
        </p:nvGrpSpPr>
        <p:grpSpPr>
          <a:xfrm>
            <a:off x="478129" y="2885649"/>
            <a:ext cx="1087825" cy="672938"/>
            <a:chOff x="481525" y="4185084"/>
            <a:chExt cx="1210155" cy="792088"/>
          </a:xfrm>
        </p:grpSpPr>
        <p:sp>
          <p:nvSpPr>
            <p:cNvPr id="14" name="Retângulo arredondado 13"/>
            <p:cNvSpPr/>
            <p:nvPr/>
          </p:nvSpPr>
          <p:spPr>
            <a:xfrm>
              <a:off x="481525" y="418508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5" name="CaixaDeTexto 14"/>
            <p:cNvSpPr txBox="1"/>
            <p:nvPr/>
          </p:nvSpPr>
          <p:spPr>
            <a:xfrm>
              <a:off x="524470" y="4382806"/>
              <a:ext cx="1080120" cy="550379"/>
            </a:xfrm>
            <a:prstGeom prst="rect">
              <a:avLst/>
            </a:prstGeom>
            <a:noFill/>
          </p:spPr>
          <p:txBody>
            <a:bodyPr wrap="square" rtlCol="0">
              <a:spAutoFit/>
            </a:bodyPr>
            <a:lstStyle/>
            <a:p>
              <a:pPr algn="ctr"/>
              <a:r>
                <a:rPr lang="en-GB" sz="1200" dirty="0">
                  <a:solidFill>
                    <a:schemeClr val="bg1"/>
                  </a:solidFill>
                </a:rPr>
                <a:t>Solar Energy</a:t>
              </a:r>
            </a:p>
          </p:txBody>
        </p:sp>
      </p:grpSp>
      <p:grpSp>
        <p:nvGrpSpPr>
          <p:cNvPr id="9" name="Grupo 8"/>
          <p:cNvGrpSpPr/>
          <p:nvPr/>
        </p:nvGrpSpPr>
        <p:grpSpPr>
          <a:xfrm>
            <a:off x="1956119" y="2798514"/>
            <a:ext cx="1008112" cy="664413"/>
            <a:chOff x="2411760" y="4244899"/>
            <a:chExt cx="1210155" cy="792088"/>
          </a:xfrm>
        </p:grpSpPr>
        <p:sp>
          <p:nvSpPr>
            <p:cNvPr id="16" name="Retângulo arredondado 15"/>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7" name="CaixaDeTexto 16"/>
            <p:cNvSpPr txBox="1"/>
            <p:nvPr/>
          </p:nvSpPr>
          <p:spPr>
            <a:xfrm>
              <a:off x="2476777" y="4489375"/>
              <a:ext cx="1080120" cy="276999"/>
            </a:xfrm>
            <a:prstGeom prst="rect">
              <a:avLst/>
            </a:prstGeom>
            <a:noFill/>
          </p:spPr>
          <p:txBody>
            <a:bodyPr wrap="square" rtlCol="0">
              <a:spAutoFit/>
            </a:bodyPr>
            <a:lstStyle/>
            <a:p>
              <a:pPr algn="ctr"/>
              <a:r>
                <a:rPr lang="en-GB" sz="1200" dirty="0">
                  <a:solidFill>
                    <a:schemeClr val="bg1"/>
                  </a:solidFill>
                </a:rPr>
                <a:t>Radiation</a:t>
              </a:r>
            </a:p>
          </p:txBody>
        </p:sp>
      </p:grpSp>
      <p:sp>
        <p:nvSpPr>
          <p:cNvPr id="18" name="Seta para a direita 17"/>
          <p:cNvSpPr/>
          <p:nvPr/>
        </p:nvSpPr>
        <p:spPr>
          <a:xfrm>
            <a:off x="1622867" y="3049112"/>
            <a:ext cx="288032"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Seta para a direita 25"/>
          <p:cNvSpPr/>
          <p:nvPr/>
        </p:nvSpPr>
        <p:spPr>
          <a:xfrm>
            <a:off x="2543971" y="3593697"/>
            <a:ext cx="1277888"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upo 26"/>
          <p:cNvGrpSpPr/>
          <p:nvPr/>
        </p:nvGrpSpPr>
        <p:grpSpPr>
          <a:xfrm>
            <a:off x="3898902" y="3421174"/>
            <a:ext cx="1046570" cy="857521"/>
            <a:chOff x="2400370" y="4244899"/>
            <a:chExt cx="1221545" cy="792088"/>
          </a:xfrm>
        </p:grpSpPr>
        <p:sp>
          <p:nvSpPr>
            <p:cNvPr id="28" name="Retângulo arredondado 27"/>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29" name="CaixaDeTexto 28"/>
            <p:cNvSpPr txBox="1"/>
            <p:nvPr/>
          </p:nvSpPr>
          <p:spPr>
            <a:xfrm>
              <a:off x="2400370" y="4375501"/>
              <a:ext cx="1210155" cy="507812"/>
            </a:xfrm>
            <a:prstGeom prst="rect">
              <a:avLst/>
            </a:prstGeom>
            <a:noFill/>
          </p:spPr>
          <p:txBody>
            <a:bodyPr wrap="square" rtlCol="0">
              <a:spAutoFit/>
            </a:bodyPr>
            <a:lstStyle/>
            <a:p>
              <a:pPr algn="ctr"/>
              <a:r>
                <a:rPr lang="en-GB" sz="1000" dirty="0">
                  <a:solidFill>
                    <a:schemeClr val="bg1"/>
                  </a:solidFill>
                </a:rPr>
                <a:t>Heating of the earth’s surface and atmosphere</a:t>
              </a:r>
            </a:p>
          </p:txBody>
        </p:sp>
      </p:grpSp>
      <p:sp>
        <p:nvSpPr>
          <p:cNvPr id="30" name="Seta para a direita 29"/>
          <p:cNvSpPr/>
          <p:nvPr/>
        </p:nvSpPr>
        <p:spPr>
          <a:xfrm>
            <a:off x="1622867" y="5719467"/>
            <a:ext cx="4064559"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1" name="Grupo 30"/>
          <p:cNvGrpSpPr/>
          <p:nvPr/>
        </p:nvGrpSpPr>
        <p:grpSpPr>
          <a:xfrm>
            <a:off x="5787343" y="5533981"/>
            <a:ext cx="1036616" cy="592900"/>
            <a:chOff x="2411760" y="4244899"/>
            <a:chExt cx="1210155" cy="792088"/>
          </a:xfrm>
        </p:grpSpPr>
        <p:sp>
          <p:nvSpPr>
            <p:cNvPr id="32" name="Retângulo arredondado 31"/>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4" name="CaixaDeTexto 33"/>
            <p:cNvSpPr txBox="1"/>
            <p:nvPr/>
          </p:nvSpPr>
          <p:spPr>
            <a:xfrm>
              <a:off x="2428354" y="4421965"/>
              <a:ext cx="1176968" cy="349499"/>
            </a:xfrm>
            <a:prstGeom prst="rect">
              <a:avLst/>
            </a:prstGeom>
            <a:noFill/>
          </p:spPr>
          <p:txBody>
            <a:bodyPr wrap="square" rtlCol="0">
              <a:spAutoFit/>
            </a:bodyPr>
            <a:lstStyle/>
            <a:p>
              <a:pPr algn="ctr"/>
              <a:r>
                <a:rPr lang="en-GB" sz="1100" dirty="0">
                  <a:solidFill>
                    <a:schemeClr val="bg1"/>
                  </a:solidFill>
                </a:rPr>
                <a:t>Biomass</a:t>
              </a:r>
            </a:p>
          </p:txBody>
        </p:sp>
      </p:grpSp>
      <p:sp>
        <p:nvSpPr>
          <p:cNvPr id="35" name="Retângulo 34"/>
          <p:cNvSpPr/>
          <p:nvPr/>
        </p:nvSpPr>
        <p:spPr>
          <a:xfrm>
            <a:off x="2392558" y="3516433"/>
            <a:ext cx="151412" cy="1712768"/>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eta para a direita 35"/>
          <p:cNvSpPr/>
          <p:nvPr/>
        </p:nvSpPr>
        <p:spPr>
          <a:xfrm>
            <a:off x="5050499" y="3654591"/>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upo 36"/>
          <p:cNvGrpSpPr/>
          <p:nvPr/>
        </p:nvGrpSpPr>
        <p:grpSpPr>
          <a:xfrm>
            <a:off x="5816622" y="3442031"/>
            <a:ext cx="1008112" cy="588020"/>
            <a:chOff x="2411760" y="4244899"/>
            <a:chExt cx="1210155" cy="792088"/>
          </a:xfrm>
        </p:grpSpPr>
        <p:sp>
          <p:nvSpPr>
            <p:cNvPr id="38" name="Retângulo arredondado 37"/>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9" name="CaixaDeTexto 38"/>
            <p:cNvSpPr txBox="1"/>
            <p:nvPr/>
          </p:nvSpPr>
          <p:spPr>
            <a:xfrm>
              <a:off x="2411760" y="4451802"/>
              <a:ext cx="1196489" cy="352400"/>
            </a:xfrm>
            <a:prstGeom prst="rect">
              <a:avLst/>
            </a:prstGeom>
            <a:noFill/>
          </p:spPr>
          <p:txBody>
            <a:bodyPr wrap="square" rtlCol="0">
              <a:spAutoFit/>
            </a:bodyPr>
            <a:lstStyle/>
            <a:p>
              <a:pPr algn="ctr"/>
              <a:r>
                <a:rPr lang="en-GB" sz="1100">
                  <a:solidFill>
                    <a:schemeClr val="bg1"/>
                  </a:solidFill>
                </a:rPr>
                <a:t>Heat pumps</a:t>
              </a:r>
              <a:endParaRPr lang="en-GB" sz="1100" dirty="0">
                <a:solidFill>
                  <a:schemeClr val="bg1"/>
                </a:solidFill>
              </a:endParaRPr>
            </a:p>
          </p:txBody>
        </p:sp>
      </p:grpSp>
      <p:grpSp>
        <p:nvGrpSpPr>
          <p:cNvPr id="41" name="Grupo 40"/>
          <p:cNvGrpSpPr/>
          <p:nvPr/>
        </p:nvGrpSpPr>
        <p:grpSpPr>
          <a:xfrm>
            <a:off x="3908661" y="4344427"/>
            <a:ext cx="1036811" cy="651485"/>
            <a:chOff x="2411760" y="4244899"/>
            <a:chExt cx="1210155" cy="792088"/>
          </a:xfrm>
        </p:grpSpPr>
        <p:sp>
          <p:nvSpPr>
            <p:cNvPr id="42" name="Retângulo arredondado 41"/>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3" name="CaixaDeTexto 42"/>
            <p:cNvSpPr txBox="1"/>
            <p:nvPr/>
          </p:nvSpPr>
          <p:spPr>
            <a:xfrm>
              <a:off x="2476778" y="4417393"/>
              <a:ext cx="1080120" cy="330228"/>
            </a:xfrm>
            <a:prstGeom prst="rect">
              <a:avLst/>
            </a:prstGeom>
            <a:noFill/>
          </p:spPr>
          <p:txBody>
            <a:bodyPr wrap="square" rtlCol="0">
              <a:spAutoFit/>
            </a:bodyPr>
            <a:lstStyle/>
            <a:p>
              <a:pPr algn="ctr"/>
              <a:r>
                <a:rPr lang="en-GB" sz="1200" dirty="0">
                  <a:solidFill>
                    <a:schemeClr val="bg1"/>
                  </a:solidFill>
                </a:rPr>
                <a:t>Wind</a:t>
              </a:r>
            </a:p>
          </p:txBody>
        </p:sp>
      </p:grpSp>
      <p:sp>
        <p:nvSpPr>
          <p:cNvPr id="44" name="Seta para a direita 43"/>
          <p:cNvSpPr/>
          <p:nvPr/>
        </p:nvSpPr>
        <p:spPr>
          <a:xfrm>
            <a:off x="5050496" y="4469728"/>
            <a:ext cx="636930"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upo 44"/>
          <p:cNvGrpSpPr/>
          <p:nvPr/>
        </p:nvGrpSpPr>
        <p:grpSpPr>
          <a:xfrm>
            <a:off x="5844652" y="4298235"/>
            <a:ext cx="968700" cy="506864"/>
            <a:chOff x="2396992" y="4244899"/>
            <a:chExt cx="1224924" cy="800046"/>
          </a:xfrm>
        </p:grpSpPr>
        <p:sp>
          <p:nvSpPr>
            <p:cNvPr id="46" name="Retângulo arredondado 45"/>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7" name="CaixaDeTexto 46"/>
            <p:cNvSpPr txBox="1"/>
            <p:nvPr/>
          </p:nvSpPr>
          <p:spPr>
            <a:xfrm>
              <a:off x="2396992" y="4364823"/>
              <a:ext cx="1224924" cy="680122"/>
            </a:xfrm>
            <a:prstGeom prst="rect">
              <a:avLst/>
            </a:prstGeom>
            <a:noFill/>
          </p:spPr>
          <p:txBody>
            <a:bodyPr wrap="square" rtlCol="0">
              <a:spAutoFit/>
            </a:bodyPr>
            <a:lstStyle/>
            <a:p>
              <a:pPr algn="ctr"/>
              <a:r>
                <a:rPr lang="en-GB" sz="1100" dirty="0">
                  <a:solidFill>
                    <a:schemeClr val="bg1"/>
                  </a:solidFill>
                </a:rPr>
                <a:t>Small Wind Turbines</a:t>
              </a:r>
            </a:p>
          </p:txBody>
        </p:sp>
      </p:grpSp>
      <p:sp>
        <p:nvSpPr>
          <p:cNvPr id="48" name="Seta para a direita 47"/>
          <p:cNvSpPr/>
          <p:nvPr/>
        </p:nvSpPr>
        <p:spPr>
          <a:xfrm>
            <a:off x="3028829" y="3020424"/>
            <a:ext cx="265859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9" name="Grupo 48"/>
          <p:cNvGrpSpPr/>
          <p:nvPr/>
        </p:nvGrpSpPr>
        <p:grpSpPr>
          <a:xfrm>
            <a:off x="5787342" y="2820571"/>
            <a:ext cx="1066674" cy="550822"/>
            <a:chOff x="2411760" y="4244899"/>
            <a:chExt cx="1210155" cy="792088"/>
          </a:xfrm>
        </p:grpSpPr>
        <p:sp>
          <p:nvSpPr>
            <p:cNvPr id="50" name="Retângulo arredondado 49"/>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1" name="CaixaDeTexto 50"/>
            <p:cNvSpPr txBox="1"/>
            <p:nvPr/>
          </p:nvSpPr>
          <p:spPr>
            <a:xfrm>
              <a:off x="2444979" y="4449160"/>
              <a:ext cx="1080119" cy="311882"/>
            </a:xfrm>
            <a:prstGeom prst="rect">
              <a:avLst/>
            </a:prstGeom>
            <a:noFill/>
          </p:spPr>
          <p:txBody>
            <a:bodyPr wrap="square" rtlCol="0">
              <a:spAutoFit/>
            </a:bodyPr>
            <a:lstStyle/>
            <a:p>
              <a:pPr algn="ctr"/>
              <a:r>
                <a:rPr lang="en-GB" sz="1100" dirty="0">
                  <a:solidFill>
                    <a:schemeClr val="bg1"/>
                  </a:solidFill>
                </a:rPr>
                <a:t>Photovoltaic</a:t>
              </a:r>
            </a:p>
          </p:txBody>
        </p:sp>
      </p:grpSp>
      <p:sp>
        <p:nvSpPr>
          <p:cNvPr id="52" name="Seta para a direita 51"/>
          <p:cNvSpPr/>
          <p:nvPr/>
        </p:nvSpPr>
        <p:spPr>
          <a:xfrm>
            <a:off x="2392559" y="5090323"/>
            <a:ext cx="3294868"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upo 52"/>
          <p:cNvGrpSpPr/>
          <p:nvPr/>
        </p:nvGrpSpPr>
        <p:grpSpPr>
          <a:xfrm>
            <a:off x="5805162" y="4934522"/>
            <a:ext cx="1048854" cy="498876"/>
            <a:chOff x="2411760" y="4244899"/>
            <a:chExt cx="1210155" cy="792088"/>
          </a:xfrm>
        </p:grpSpPr>
        <p:sp>
          <p:nvSpPr>
            <p:cNvPr id="54" name="Retângulo arredondado 53"/>
            <p:cNvSpPr/>
            <p:nvPr/>
          </p:nvSpPr>
          <p:spPr>
            <a:xfrm>
              <a:off x="2411760" y="4244899"/>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5" name="CaixaDeTexto 54"/>
            <p:cNvSpPr txBox="1"/>
            <p:nvPr/>
          </p:nvSpPr>
          <p:spPr>
            <a:xfrm>
              <a:off x="2411760" y="4348399"/>
              <a:ext cx="1175476" cy="635273"/>
            </a:xfrm>
            <a:prstGeom prst="rect">
              <a:avLst/>
            </a:prstGeom>
            <a:noFill/>
          </p:spPr>
          <p:txBody>
            <a:bodyPr wrap="square" rtlCol="0">
              <a:spAutoFit/>
            </a:bodyPr>
            <a:lstStyle/>
            <a:p>
              <a:pPr algn="ctr"/>
              <a:r>
                <a:rPr lang="en-GB" sz="1000" dirty="0">
                  <a:solidFill>
                    <a:schemeClr val="bg1"/>
                  </a:solidFill>
                </a:rPr>
                <a:t>Solar Thermal Collectors</a:t>
              </a:r>
            </a:p>
          </p:txBody>
        </p:sp>
      </p:grpSp>
      <p:grpSp>
        <p:nvGrpSpPr>
          <p:cNvPr id="56" name="Grupo 55"/>
          <p:cNvGrpSpPr/>
          <p:nvPr/>
        </p:nvGrpSpPr>
        <p:grpSpPr>
          <a:xfrm>
            <a:off x="5775826" y="2137995"/>
            <a:ext cx="1069727" cy="538192"/>
            <a:chOff x="481525" y="2924944"/>
            <a:chExt cx="1210155" cy="792088"/>
          </a:xfrm>
        </p:grpSpPr>
        <p:sp>
          <p:nvSpPr>
            <p:cNvPr id="57" name="Retângulo arredondado 56"/>
            <p:cNvSpPr/>
            <p:nvPr/>
          </p:nvSpPr>
          <p:spPr>
            <a:xfrm>
              <a:off x="481525" y="292494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8" name="CaixaDeTexto 57"/>
            <p:cNvSpPr txBox="1"/>
            <p:nvPr/>
          </p:nvSpPr>
          <p:spPr>
            <a:xfrm>
              <a:off x="546542" y="3040214"/>
              <a:ext cx="1080120" cy="634161"/>
            </a:xfrm>
            <a:prstGeom prst="rect">
              <a:avLst/>
            </a:prstGeom>
            <a:noFill/>
          </p:spPr>
          <p:txBody>
            <a:bodyPr wrap="square" rtlCol="0">
              <a:spAutoFit/>
            </a:bodyPr>
            <a:lstStyle/>
            <a:p>
              <a:pPr algn="ctr"/>
              <a:r>
                <a:rPr lang="en-GB" sz="1100" dirty="0">
                  <a:solidFill>
                    <a:schemeClr val="bg1"/>
                  </a:solidFill>
                </a:rPr>
                <a:t>Geothermal Heat</a:t>
              </a:r>
            </a:p>
          </p:txBody>
        </p:sp>
      </p:grpSp>
      <p:sp>
        <p:nvSpPr>
          <p:cNvPr id="59" name="Seta para a direita 58"/>
          <p:cNvSpPr/>
          <p:nvPr/>
        </p:nvSpPr>
        <p:spPr>
          <a:xfrm>
            <a:off x="1645369" y="2352559"/>
            <a:ext cx="404205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Imagem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2854" y="2058707"/>
            <a:ext cx="1025291" cy="746103"/>
          </a:xfrm>
          <a:prstGeom prst="rect">
            <a:avLst/>
          </a:prstGeom>
        </p:spPr>
      </p:pic>
      <p:pic>
        <p:nvPicPr>
          <p:cNvPr id="60" name="Imagem 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2692" y="2808045"/>
            <a:ext cx="640708" cy="575874"/>
          </a:xfrm>
          <a:prstGeom prst="rect">
            <a:avLst/>
          </a:prstGeom>
        </p:spPr>
      </p:pic>
      <p:pic>
        <p:nvPicPr>
          <p:cNvPr id="61" name="Imagem 6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2692" y="3429924"/>
            <a:ext cx="665923" cy="796657"/>
          </a:xfrm>
          <a:prstGeom prst="rect">
            <a:avLst/>
          </a:prstGeom>
        </p:spPr>
      </p:pic>
      <p:pic>
        <p:nvPicPr>
          <p:cNvPr id="62" name="Imagem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84623" y="4235130"/>
            <a:ext cx="550041" cy="616565"/>
          </a:xfrm>
          <a:prstGeom prst="rect">
            <a:avLst/>
          </a:prstGeom>
        </p:spPr>
      </p:pic>
      <p:pic>
        <p:nvPicPr>
          <p:cNvPr id="63" name="Imagem 6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5786" y="4894127"/>
            <a:ext cx="759444" cy="617594"/>
          </a:xfrm>
          <a:prstGeom prst="rect">
            <a:avLst/>
          </a:prstGeom>
        </p:spPr>
      </p:pic>
      <p:pic>
        <p:nvPicPr>
          <p:cNvPr id="1024" name="Imagem 10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72480" y="5511721"/>
            <a:ext cx="620920" cy="615160"/>
          </a:xfrm>
          <a:prstGeom prst="rect">
            <a:avLst/>
          </a:prstGeom>
        </p:spPr>
      </p:pic>
      <p:sp>
        <p:nvSpPr>
          <p:cNvPr id="67" name="Seta para a direita 66"/>
          <p:cNvSpPr/>
          <p:nvPr/>
        </p:nvSpPr>
        <p:spPr>
          <a:xfrm>
            <a:off x="6952606" y="2330771"/>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Seta para a direita 67"/>
          <p:cNvSpPr/>
          <p:nvPr/>
        </p:nvSpPr>
        <p:spPr>
          <a:xfrm>
            <a:off x="6952606" y="2994605"/>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Seta para a direita 68"/>
          <p:cNvSpPr/>
          <p:nvPr/>
        </p:nvSpPr>
        <p:spPr>
          <a:xfrm>
            <a:off x="6969631" y="3592084"/>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Seta para a direita 69"/>
          <p:cNvSpPr/>
          <p:nvPr/>
        </p:nvSpPr>
        <p:spPr>
          <a:xfrm>
            <a:off x="7002972" y="4405470"/>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Seta para a direita 70"/>
          <p:cNvSpPr/>
          <p:nvPr/>
        </p:nvSpPr>
        <p:spPr>
          <a:xfrm>
            <a:off x="7001437" y="5109063"/>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Seta para a direita 71"/>
          <p:cNvSpPr/>
          <p:nvPr/>
        </p:nvSpPr>
        <p:spPr>
          <a:xfrm>
            <a:off x="7001436" y="5704823"/>
            <a:ext cx="63692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4" name="Grupo 73"/>
          <p:cNvGrpSpPr/>
          <p:nvPr/>
        </p:nvGrpSpPr>
        <p:grpSpPr>
          <a:xfrm>
            <a:off x="478129" y="5457865"/>
            <a:ext cx="1087825" cy="692349"/>
            <a:chOff x="481525" y="4185084"/>
            <a:chExt cx="1210155" cy="814936"/>
          </a:xfrm>
        </p:grpSpPr>
        <p:sp>
          <p:nvSpPr>
            <p:cNvPr id="75" name="Retângulo arredondado 74"/>
            <p:cNvSpPr/>
            <p:nvPr/>
          </p:nvSpPr>
          <p:spPr>
            <a:xfrm>
              <a:off x="481525" y="4185084"/>
              <a:ext cx="1210155" cy="792088"/>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6" name="CaixaDeTexto 75"/>
            <p:cNvSpPr txBox="1"/>
            <p:nvPr/>
          </p:nvSpPr>
          <p:spPr>
            <a:xfrm>
              <a:off x="524470" y="4239250"/>
              <a:ext cx="1080120" cy="760770"/>
            </a:xfrm>
            <a:prstGeom prst="rect">
              <a:avLst/>
            </a:prstGeom>
            <a:noFill/>
          </p:spPr>
          <p:txBody>
            <a:bodyPr wrap="square" rtlCol="0">
              <a:spAutoFit/>
            </a:bodyPr>
            <a:lstStyle/>
            <a:p>
              <a:pPr algn="ctr"/>
              <a:r>
                <a:rPr lang="en-GB" sz="1200" dirty="0">
                  <a:solidFill>
                    <a:schemeClr val="bg1"/>
                  </a:solidFill>
                </a:rPr>
                <a:t>Plant or Animal byproduct</a:t>
              </a:r>
            </a:p>
          </p:txBody>
        </p:sp>
      </p:grpSp>
      <p:sp>
        <p:nvSpPr>
          <p:cNvPr id="40" name="Seta para a direita 39"/>
          <p:cNvSpPr/>
          <p:nvPr/>
        </p:nvSpPr>
        <p:spPr>
          <a:xfrm>
            <a:off x="3525217" y="4520984"/>
            <a:ext cx="303387" cy="244457"/>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tângulo 76"/>
          <p:cNvSpPr/>
          <p:nvPr/>
        </p:nvSpPr>
        <p:spPr>
          <a:xfrm>
            <a:off x="3392245" y="3982338"/>
            <a:ext cx="127627" cy="73428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9" name="Retângulo 1028"/>
          <p:cNvSpPr/>
          <p:nvPr/>
        </p:nvSpPr>
        <p:spPr>
          <a:xfrm>
            <a:off x="3402423" y="3978382"/>
            <a:ext cx="426182" cy="141761"/>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78" name="Picture 7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5844817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1956458"/>
            <a:ext cx="4932040" cy="3877985"/>
          </a:xfrm>
          <a:prstGeom prst="rect">
            <a:avLst/>
          </a:prstGeom>
          <a:noFill/>
        </p:spPr>
        <p:txBody>
          <a:bodyPr wrap="square" rtlCol="0">
            <a:spAutoFit/>
          </a:bodyPr>
          <a:lstStyle/>
          <a:p>
            <a:pPr algn="just"/>
            <a:r>
              <a:rPr lang="en-GB" b="1" dirty="0"/>
              <a:t>Hybrid System</a:t>
            </a:r>
          </a:p>
          <a:p>
            <a:pPr algn="just"/>
            <a:endParaRPr lang="en-GB" b="1" dirty="0"/>
          </a:p>
          <a:p>
            <a:pPr marL="285750" indent="-285750" algn="just">
              <a:buFont typeface="Arial" panose="020B0604020202020204" pitchFamily="34" charset="0"/>
              <a:buChar char="•"/>
            </a:pPr>
            <a:r>
              <a:rPr lang="en-US" sz="1400" dirty="0"/>
              <a:t>Hybrid systems using several different geothermal resources, or a combination of a geothermal resource with outdoor air (i.e., a cooling tower), are another technology option. </a:t>
            </a:r>
          </a:p>
          <a:p>
            <a:pPr marL="285750" indent="-285750" algn="just">
              <a:buFont typeface="Arial" panose="020B0604020202020204" pitchFamily="34" charset="0"/>
              <a:buChar char="•"/>
            </a:pPr>
            <a:r>
              <a:rPr lang="en-US" sz="1400" dirty="0"/>
              <a:t>Hybrid approaches are particularly effective where cooling needs are significantly larger than heating needs.</a:t>
            </a:r>
          </a:p>
          <a:p>
            <a:pPr marL="285750" indent="-285750" algn="just">
              <a:buFont typeface="Arial" panose="020B0604020202020204" pitchFamily="34" charset="0"/>
              <a:buChar char="•"/>
            </a:pPr>
            <a:r>
              <a:rPr lang="en-US" sz="1400" dirty="0"/>
              <a:t>Where local geology permits, the "standing column well" is another option. In this variation of an open-loop system, one or more deep vertical wells is drilled. Water is drawn from the bottom of a standing column and returned to the top. During periods of peak heating and cooling, the system can bleed a portion of the return water rather than reinjecting it all, causing water inflow to the column from the surrounding aquifer. The bleed cycle cools the column during heat rejection, heats it during heat extraction, and reduces the required bore depth.</a:t>
            </a:r>
            <a:endParaRPr lang="en-GB" sz="1400" dirty="0"/>
          </a:p>
        </p:txBody>
      </p:sp>
      <p:pic>
        <p:nvPicPr>
          <p:cNvPr id="4" name="Image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1432" y="2708920"/>
            <a:ext cx="3899301" cy="2696786"/>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37012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0" y="2313676"/>
            <a:ext cx="5724128" cy="4216539"/>
          </a:xfrm>
          <a:prstGeom prst="rect">
            <a:avLst/>
          </a:prstGeom>
          <a:noFill/>
        </p:spPr>
        <p:txBody>
          <a:bodyPr wrap="square" rtlCol="0">
            <a:spAutoFit/>
          </a:bodyPr>
          <a:lstStyle/>
          <a:p>
            <a:r>
              <a:rPr lang="en-US" b="1" dirty="0"/>
              <a:t>Application: </a:t>
            </a:r>
          </a:p>
          <a:p>
            <a:endParaRPr lang="en-US" b="1" dirty="0"/>
          </a:p>
          <a:p>
            <a:pPr marL="285750" indent="-285750">
              <a:buFont typeface="Arial" panose="020B0604020202020204" pitchFamily="34" charset="0"/>
              <a:buChar char="•"/>
            </a:pPr>
            <a:r>
              <a:rPr lang="en-US" sz="1400" dirty="0"/>
              <a:t>Locations who prove to have interesting temperature differentials that could justify this systems implementation.</a:t>
            </a:r>
          </a:p>
          <a:p>
            <a:endParaRPr lang="en-US" b="1" dirty="0"/>
          </a:p>
          <a:p>
            <a:r>
              <a:rPr lang="en-US" b="1" dirty="0"/>
              <a:t>Constraints</a:t>
            </a:r>
          </a:p>
          <a:p>
            <a:endParaRPr lang="en-US" sz="1400" b="1" dirty="0"/>
          </a:p>
          <a:p>
            <a:pPr marL="285750" indent="-285750">
              <a:buFont typeface="Arial" panose="020B0604020202020204" pitchFamily="34" charset="0"/>
              <a:buChar char="•"/>
            </a:pPr>
            <a:r>
              <a:rPr lang="en-US" sz="1400" dirty="0"/>
              <a:t>Most of the buildings may have problems concerning the surrounding areas making the installations of such systems not viable.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Creating passage for these pipes and other components makes the installation in historic areas/buildings rather difficult.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main constraints are still the initial investment in the system and also the need to perform the necessary geological surveys and associated costs.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endParaRPr lang="en-US" sz="1400"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5327" y="2211985"/>
            <a:ext cx="2828571" cy="3761905"/>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3203848"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5.  Geothermal Heat Pumps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5703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88" y="2491734"/>
            <a:ext cx="2016224" cy="2963070"/>
          </a:xfrm>
          <a:prstGeom prst="rect">
            <a:avLst/>
          </a:prstGeom>
        </p:spPr>
      </p:pic>
      <p:pic>
        <p:nvPicPr>
          <p:cNvPr id="16" name="Imagem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4575" y="2491734"/>
            <a:ext cx="2041050" cy="2947817"/>
          </a:xfrm>
          <a:prstGeom prst="rect">
            <a:avLst/>
          </a:prstGeom>
        </p:spPr>
      </p:pic>
      <p:pic>
        <p:nvPicPr>
          <p:cNvPr id="11" name="Imagem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4589" y="2491734"/>
            <a:ext cx="4466667" cy="3104762"/>
          </a:xfrm>
          <a:prstGeom prst="rect">
            <a:avLst/>
          </a:prstGeom>
        </p:spPr>
      </p:pic>
      <p:sp>
        <p:nvSpPr>
          <p:cNvPr id="19"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6.  Fuel Cells for CHP in buildings</a:t>
            </a:r>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284155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1972" y="2084951"/>
            <a:ext cx="5918180" cy="4031873"/>
          </a:xfrm>
          <a:prstGeom prst="rect">
            <a:avLst/>
          </a:prstGeom>
          <a:noFill/>
        </p:spPr>
        <p:txBody>
          <a:bodyPr wrap="square" rtlCol="0">
            <a:spAutoFit/>
          </a:bodyPr>
          <a:lstStyle/>
          <a:p>
            <a:pPr algn="just"/>
            <a:r>
              <a:rPr lang="en-US" b="1" dirty="0"/>
              <a:t>Fuel cells </a:t>
            </a:r>
            <a:r>
              <a:rPr lang="en-US" sz="1400" dirty="0"/>
              <a:t>are devices that convert the energy of a chemical reaction, typically between hydrogen and oxygen, directly into low-voltage DC electricity and into heat. There are over twenty fuel cell technologies of which some five are developed to the point where they have reliable products in the market place (in some cases third generation products) and they seem certain to play a large part in providing CHP in the hydrogen economy. </a:t>
            </a:r>
          </a:p>
          <a:p>
            <a:pPr algn="just"/>
            <a:endParaRPr lang="en-US" sz="1400" dirty="0"/>
          </a:p>
          <a:p>
            <a:pPr algn="just"/>
            <a:r>
              <a:rPr lang="en-US" sz="1400" dirty="0"/>
              <a:t>For building applications, fuel cell systems offer modularity, high efficiency </a:t>
            </a:r>
          </a:p>
          <a:p>
            <a:pPr algn="just"/>
            <a:r>
              <a:rPr lang="en-US" sz="1400" dirty="0"/>
              <a:t>across a wide range of loads, minimal environmental impact and opportunities for use as CHP systems. Stationary fuel cells are ideal for power generation, either connected to the electricity grid to provide supplemental power and backup for critical areas, or installed as a grid-independent generator for on-site services. </a:t>
            </a:r>
          </a:p>
          <a:p>
            <a:pPr algn="just"/>
            <a:endParaRPr lang="en-US" sz="1400" dirty="0"/>
          </a:p>
          <a:p>
            <a:pPr algn="just"/>
            <a:r>
              <a:rPr lang="en-US" sz="1400" dirty="0"/>
              <a:t>Since fuel cells operate virtually silently, they reduce noise pollution as well as air pollution and the waste heat from a fuel cell can be used to provide hot water or space heating. They are highly efficient and have relatively low maintenance requirements.</a:t>
            </a:r>
            <a:endParaRPr lang="en-GB"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2190975"/>
            <a:ext cx="2659587" cy="3841148"/>
          </a:xfrm>
          <a:prstGeom prst="rect">
            <a:avLst/>
          </a:prstGeom>
        </p:spPr>
      </p:pic>
      <p:sp>
        <p:nvSpPr>
          <p:cNvPr id="13"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6.  Fuel Cells for Chp in buildings</a:t>
            </a: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352112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295312"/>
            <a:ext cx="4716016" cy="3785652"/>
          </a:xfrm>
          <a:prstGeom prst="rect">
            <a:avLst/>
          </a:prstGeom>
          <a:noFill/>
        </p:spPr>
        <p:txBody>
          <a:bodyPr wrap="square" rtlCol="0">
            <a:spAutoFit/>
          </a:bodyPr>
          <a:lstStyle/>
          <a:p>
            <a:pPr algn="just"/>
            <a:r>
              <a:rPr lang="en-US" b="1" dirty="0"/>
              <a:t>Technology</a:t>
            </a:r>
          </a:p>
          <a:p>
            <a:pPr algn="just"/>
            <a:endParaRPr lang="en-US" b="1" dirty="0"/>
          </a:p>
          <a:p>
            <a:pPr marL="285750" indent="-285750" algn="just">
              <a:buFont typeface="Arial" panose="020B0604020202020204" pitchFamily="34" charset="0"/>
              <a:buChar char="•"/>
            </a:pPr>
            <a:r>
              <a:rPr lang="en-US" sz="1400" dirty="0"/>
              <a:t>A fuel cell operates like a battery. However, unlike a battery, a fuel cell does not run down or require recharging. It will produce energy in the form of electricity and heat as long as fuel is supplied. A fuel cell consists of an electrolyte sandwiched between two electrodes. Oxygen (or air) passes over one electrode (the cathode) and hydrogen over the other (the anode), generating electricity, water and heat. </a:t>
            </a:r>
          </a:p>
          <a:p>
            <a:pPr algn="just"/>
            <a:endParaRPr lang="en-US" sz="1400" dirty="0"/>
          </a:p>
          <a:p>
            <a:pPr marL="285750" indent="-285750" algn="just">
              <a:buFont typeface="Arial" panose="020B0604020202020204" pitchFamily="34" charset="0"/>
              <a:buChar char="•"/>
            </a:pPr>
            <a:r>
              <a:rPr lang="en-US" sz="1400" dirty="0"/>
              <a:t>Encouraged by a catalyst, the hydrogen atom splits into a proton and an electron, which take different paths to the cathode. </a:t>
            </a:r>
          </a:p>
          <a:p>
            <a:pPr marL="285750" indent="-285750">
              <a:buFont typeface="Arial" panose="020B0604020202020204" pitchFamily="34" charset="0"/>
              <a:buChar char="•"/>
            </a:pPr>
            <a:endParaRPr lang="en-US" dirty="0"/>
          </a:p>
          <a:p>
            <a:pPr marL="285750" indent="-285750" algn="just">
              <a:buFont typeface="Arial" panose="020B0604020202020204" pitchFamily="34" charset="0"/>
              <a:buChar char="•"/>
            </a:pPr>
            <a:endParaRPr lang="en-GB" b="1"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3616" y="2132856"/>
            <a:ext cx="4007117" cy="3930427"/>
          </a:xfrm>
          <a:prstGeom prst="rect">
            <a:avLst/>
          </a:prstGeom>
        </p:spPr>
      </p:pic>
      <p:sp>
        <p:nvSpPr>
          <p:cNvPr id="13"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6.  Fuel Cells for Chp in buildings</a:t>
            </a: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461180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9488" y="2046487"/>
            <a:ext cx="6964324" cy="3785652"/>
          </a:xfrm>
          <a:prstGeom prst="rect">
            <a:avLst/>
          </a:prstGeom>
          <a:noFill/>
        </p:spPr>
        <p:txBody>
          <a:bodyPr wrap="square" rtlCol="0">
            <a:spAutoFit/>
          </a:bodyPr>
          <a:lstStyle/>
          <a:p>
            <a:pPr algn="just"/>
            <a:r>
              <a:rPr lang="en-US" b="1" dirty="0"/>
              <a:t>Technology (cont.)</a:t>
            </a:r>
          </a:p>
          <a:p>
            <a:pPr algn="just"/>
            <a:endParaRPr lang="en-US" b="1" dirty="0"/>
          </a:p>
          <a:p>
            <a:pPr marL="285750" indent="-285750" algn="just">
              <a:buFont typeface="Arial" panose="020B0604020202020204" pitchFamily="34" charset="0"/>
              <a:buChar char="•"/>
            </a:pPr>
            <a:r>
              <a:rPr lang="en-US" sz="1400" dirty="0"/>
              <a:t>The proton passes through the electrolyte. The electrons create separate current that can be utilized before they return to the cathode, to be reunited with the hydrogen and oxygen in a molecule of water. This whole process can be thought of as electrolysis in reverse, hydrogen and oxygen being combined rather than splitting. Typically, individual fuel cells generate power outputs of a few tens or hundreds of watts. Cells are therefore assembled in modules known as stacks to provide a larger voltage and current.</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When supplied by hydrogen or a large range of biofuels, fuel cells have zero CO</a:t>
            </a:r>
            <a:r>
              <a:rPr lang="en-US" sz="1400" baseline="-25000" dirty="0"/>
              <a:t>2</a:t>
            </a:r>
            <a:r>
              <a:rPr lang="en-US" sz="1400" dirty="0"/>
              <a:t> emissions. Currently, hydrogen is not cost effectively available whereas natural gas has a supply infrastructure in place. Fuel cells can be fired on a variety of fuels e.g. natural gas, LPG and biofuels.</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GB" b="1"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4836" y="2139929"/>
            <a:ext cx="1998624" cy="3598768"/>
          </a:xfrm>
          <a:prstGeom prst="rect">
            <a:avLst/>
          </a:prstGeom>
        </p:spPr>
      </p:pic>
      <p:sp>
        <p:nvSpPr>
          <p:cNvPr id="13"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6.  Fuel Cells for Chp in buildings</a:t>
            </a: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20764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9488" y="2046487"/>
            <a:ext cx="4447472" cy="3939540"/>
          </a:xfrm>
          <a:prstGeom prst="rect">
            <a:avLst/>
          </a:prstGeom>
          <a:noFill/>
        </p:spPr>
        <p:txBody>
          <a:bodyPr wrap="square" rtlCol="0">
            <a:spAutoFit/>
          </a:bodyPr>
          <a:lstStyle/>
          <a:p>
            <a:pPr algn="just"/>
            <a:r>
              <a:rPr lang="en-US" b="1" dirty="0"/>
              <a:t>Applications</a:t>
            </a:r>
          </a:p>
          <a:p>
            <a:pPr algn="just"/>
            <a:endParaRPr lang="en-US" b="1" dirty="0"/>
          </a:p>
          <a:p>
            <a:pPr marL="285750" indent="-285750">
              <a:buFont typeface="Arial" panose="020B0604020202020204" pitchFamily="34" charset="0"/>
              <a:buChar char="•"/>
            </a:pPr>
            <a:r>
              <a:rPr lang="en-US" sz="1400" dirty="0"/>
              <a:t>There are a wide variety of uses for fuel cells. cells are powering buses, cars, boats and trains. Miniature fuel cells for cellular phones, laptop computers and portable electronics are on their way to market. </a:t>
            </a:r>
          </a:p>
          <a:p>
            <a:endParaRPr lang="en-US" sz="1400" dirty="0"/>
          </a:p>
          <a:p>
            <a:pPr marL="285750" indent="-285750">
              <a:buFont typeface="Arial" panose="020B0604020202020204" pitchFamily="34" charset="0"/>
              <a:buChar char="•"/>
            </a:pPr>
            <a:r>
              <a:rPr lang="en-US" sz="1400" dirty="0"/>
              <a:t>Hospitals, leisure centers, call centers, large commercial, retail and industrial buildings, Universities, police stations, and banks are already using fuel cells to provide power and heat to their facilities. </a:t>
            </a:r>
          </a:p>
          <a:p>
            <a:endParaRPr lang="en-US" sz="1400" dirty="0"/>
          </a:p>
          <a:p>
            <a:pPr marL="285750" indent="-285750">
              <a:buFont typeface="Arial" panose="020B0604020202020204" pitchFamily="34" charset="0"/>
              <a:buChar char="•"/>
            </a:pPr>
            <a:r>
              <a:rPr lang="en-US" sz="1400" dirty="0"/>
              <a:t>Waste-water treatment plants and landfills are using fuel cells to convert the methane gas they produce into electricity. </a:t>
            </a:r>
            <a:endParaRPr lang="en-US" dirty="0"/>
          </a:p>
          <a:p>
            <a:pPr marL="285750" indent="-285750" algn="just">
              <a:buFont typeface="Arial" panose="020B0604020202020204" pitchFamily="34" charset="0"/>
              <a:buChar char="•"/>
            </a:pPr>
            <a:endParaRPr lang="en-GB" b="1" dirty="0"/>
          </a:p>
        </p:txBody>
      </p:sp>
      <p:sp>
        <p:nvSpPr>
          <p:cNvPr id="14"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6.  Fuel Cells for Chp in buildings</a:t>
            </a:r>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806" y="2564904"/>
            <a:ext cx="4288238" cy="2880320"/>
          </a:xfrm>
          <a:prstGeom prst="rect">
            <a:avLst/>
          </a:prstGeom>
        </p:spPr>
      </p:pic>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389090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9489" y="2046487"/>
            <a:ext cx="8970221" cy="3816429"/>
          </a:xfrm>
          <a:prstGeom prst="rect">
            <a:avLst/>
          </a:prstGeom>
          <a:noFill/>
        </p:spPr>
        <p:txBody>
          <a:bodyPr wrap="square" rtlCol="0">
            <a:spAutoFit/>
          </a:bodyPr>
          <a:lstStyle/>
          <a:p>
            <a:r>
              <a:rPr lang="en-US" sz="1400" dirty="0"/>
              <a:t>There are several different types of fuel cells, each using different chemistry. Fuel cells are usually classified by the type of electrolyte they use. Some types of fuel cells work well for use in stationary power generation plants, others for domestic use (1.5 kWe) or Non domestic use (200 kWe).</a:t>
            </a:r>
          </a:p>
          <a:p>
            <a:endParaRPr lang="en-US" sz="1400" dirty="0"/>
          </a:p>
          <a:p>
            <a:r>
              <a:rPr lang="en-US" b="1" dirty="0"/>
              <a:t>Types of Fuel Cells</a:t>
            </a:r>
          </a:p>
          <a:p>
            <a:pPr marL="285750" indent="-285750">
              <a:buFont typeface="Arial" panose="020B0604020202020204" pitchFamily="34" charset="0"/>
              <a:buChar char="•"/>
            </a:pPr>
            <a:r>
              <a:rPr lang="en-US" sz="1400" b="1" dirty="0"/>
              <a:t>Proton exchange membrane fuel cell (PEMFC) </a:t>
            </a:r>
            <a:r>
              <a:rPr lang="en-US" sz="1400" dirty="0"/>
              <a:t>- one of the most promising technologies. This type of fuel cell will probably end up powering cars, buses and stationary applications like buildings. </a:t>
            </a:r>
          </a:p>
          <a:p>
            <a:endParaRPr lang="en-US" sz="1400" dirty="0"/>
          </a:p>
          <a:p>
            <a:pPr marL="285750" indent="-285750" algn="just">
              <a:buFont typeface="Arial" panose="020B0604020202020204" pitchFamily="34" charset="0"/>
              <a:buChar char="•"/>
            </a:pPr>
            <a:r>
              <a:rPr lang="en-US" sz="1400" b="1" dirty="0"/>
              <a:t>Solid Oxide Fuel Cells (SOFCs) - </a:t>
            </a:r>
            <a:r>
              <a:rPr lang="en-US" sz="1400" dirty="0"/>
              <a:t>Significant progress has been made with SOFCs in recent years and they remain one of the most promising fuel cell systems for stationary power and (CHP) applications. However, work remains to develop fully engineered systems. These fuel cells are best suited for large-scale stationary power generators that could provide electricity for whole factories or towns. High operating temperatures (around 1000°C) allow steam to be produced that can be fed to turbines to generate even more electricity.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b="1" dirty="0"/>
              <a:t>Solid Polymer Fuel Cells (SPFCs) </a:t>
            </a:r>
            <a:r>
              <a:rPr lang="en-US" sz="1400" dirty="0"/>
              <a:t>- The SPFC is very promising for automotive and stationary applications. There is a massive global effort to develop commercial systems. SPFCs are now being demonstrated in a range of commercial applications including buses, cars, CHP and distributed power.</a:t>
            </a:r>
          </a:p>
        </p:txBody>
      </p:sp>
      <p:sp>
        <p:nvSpPr>
          <p:cNvPr id="11" name="Rechteck 19"/>
          <p:cNvSpPr/>
          <p:nvPr/>
        </p:nvSpPr>
        <p:spPr>
          <a:xfrm>
            <a:off x="0" y="1484784"/>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6.  Fuel Cells for Chp in buildings</a:t>
            </a:r>
          </a:p>
        </p:txBody>
      </p:sp>
      <p:sp>
        <p:nvSpPr>
          <p:cNvPr id="14"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67988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p:cNvSpPr txBox="1"/>
          <p:nvPr/>
        </p:nvSpPr>
        <p:spPr>
          <a:xfrm>
            <a:off x="-19488" y="2046487"/>
            <a:ext cx="8767952" cy="5078313"/>
          </a:xfrm>
          <a:prstGeom prst="rect">
            <a:avLst/>
          </a:prstGeom>
          <a:noFill/>
        </p:spPr>
        <p:txBody>
          <a:bodyPr wrap="square" rtlCol="0">
            <a:spAutoFit/>
          </a:bodyPr>
          <a:lstStyle/>
          <a:p>
            <a:r>
              <a:rPr lang="en-US" b="1" dirty="0"/>
              <a:t>Types of Fuel Cells (cont.)</a:t>
            </a:r>
          </a:p>
          <a:p>
            <a:endParaRPr lang="en-US" b="1" dirty="0"/>
          </a:p>
          <a:p>
            <a:pPr marL="285750" indent="-285750" algn="just">
              <a:buFont typeface="Arial" panose="020B0604020202020204" pitchFamily="34" charset="0"/>
              <a:buChar char="•"/>
            </a:pPr>
            <a:r>
              <a:rPr lang="en-US" sz="1400" b="1" dirty="0"/>
              <a:t>Phosphoric Acid Fuel Cells (PAFCs) </a:t>
            </a:r>
            <a:r>
              <a:rPr lang="en-US" sz="1400" dirty="0"/>
              <a:t>- The PAFC is more developed than the SOFC and SPFC; over 400 commercial systems have been sold worldwide (total capacity around 44 MWe). Demonstrated in the bus sector, it has been pursued as a candidate for CHP and distributed power applications. Increasingly, it is being marketed as a technology for uninterruptible power supplies (UPS) and premium power applications. It operates at a higher temperature than PEM fuel cells, so it has a longer warm-up time making it less applicable in some vehicles.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Alkaline Fuel Cells (AFCs) </a:t>
            </a:r>
            <a:r>
              <a:rPr lang="en-US" sz="1400" dirty="0"/>
              <a:t>- A relatively simple device, the AFC is still the preferred system for applications in space and remains a candidate for mobile applications, particularly in captive fleet vehicles. The AFC is very susceptible to contamination, so it requires pure hydrogen and oxygen. It is also very expensive, so this type of fuel cell is less likely to be commercialized.</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Molten Carbonate Fuel Cells (MCFCs) </a:t>
            </a:r>
            <a:r>
              <a:rPr lang="en-US" sz="1400" dirty="0"/>
              <a:t>- The MCFC is successfully applied in stationary power and CHP applications in sizes up to 11 MWe. They operate at around 600°C, so they also generate steam that can be used to generate more power. They have a lower operating temperature than the SOFC, which means they don't need such exotic materials. This makes the design a little less expensive.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endParaRPr lang="en-US" sz="1400" dirty="0"/>
          </a:p>
          <a:p>
            <a:endParaRPr lang="en-US" b="1" dirty="0"/>
          </a:p>
          <a:p>
            <a:pPr marL="285750" indent="-285750">
              <a:buFont typeface="Arial" panose="020B0604020202020204" pitchFamily="34" charset="0"/>
              <a:buChar char="•"/>
            </a:pPr>
            <a:endParaRPr lang="en-US" b="1" dirty="0"/>
          </a:p>
          <a:p>
            <a:endParaRPr lang="en-US" sz="1400" dirty="0"/>
          </a:p>
        </p:txBody>
      </p:sp>
      <p:sp>
        <p:nvSpPr>
          <p:cNvPr id="11"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6.  Fuel Cells for Chp in buildings</a:t>
            </a: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97315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377991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6.  Fuel Cells for Chp in buildings</a:t>
            </a:r>
          </a:p>
        </p:txBody>
      </p:sp>
      <p:sp>
        <p:nvSpPr>
          <p:cNvPr id="13" name="CaixaDeTexto 12"/>
          <p:cNvSpPr txBox="1"/>
          <p:nvPr/>
        </p:nvSpPr>
        <p:spPr>
          <a:xfrm>
            <a:off x="-19488" y="2046487"/>
            <a:ext cx="8767952" cy="3508653"/>
          </a:xfrm>
          <a:prstGeom prst="rect">
            <a:avLst/>
          </a:prstGeom>
          <a:noFill/>
        </p:spPr>
        <p:txBody>
          <a:bodyPr wrap="square" rtlCol="0">
            <a:spAutoFit/>
          </a:bodyPr>
          <a:lstStyle/>
          <a:p>
            <a:r>
              <a:rPr lang="en-US" b="1" dirty="0"/>
              <a:t>Efficiency</a:t>
            </a:r>
          </a:p>
          <a:p>
            <a:endParaRPr lang="en-US" b="1" dirty="0"/>
          </a:p>
          <a:p>
            <a:pPr marL="285750" indent="-285750" algn="just">
              <a:buFont typeface="Arial" panose="020B0604020202020204" pitchFamily="34" charset="0"/>
              <a:buChar char="•"/>
            </a:pPr>
            <a:r>
              <a:rPr lang="en-US" sz="1400" dirty="0"/>
              <a:t>Fuel cells have a heat to power ratio between 0.8 and 1.8 with overall efficiencies of around 90% when fired on hydrogen. Fuel cells powered with pure hydrogen have potential power efficiencies up to 51%. However, a reformer is added to convert other fuels to hydrogen, this can drop significantly. Fuel cell systems can maintain high efficiencies at loads as low as 50%, exhibiting characteristics that are ideal for use in buildings where much of the time is spent at low load. </a:t>
            </a:r>
          </a:p>
          <a:p>
            <a:pPr marL="285750" indent="-285750" algn="just">
              <a:buFont typeface="Arial" panose="020B0604020202020204" pitchFamily="34" charset="0"/>
              <a:buChar char="•"/>
            </a:pPr>
            <a:endParaRPr lang="en-US" sz="1400" dirty="0"/>
          </a:p>
          <a:p>
            <a:r>
              <a:rPr lang="en-US" b="1" dirty="0"/>
              <a:t>Constraints</a:t>
            </a:r>
          </a:p>
          <a:p>
            <a:endParaRPr lang="en-US" sz="1400" b="1" dirty="0"/>
          </a:p>
          <a:p>
            <a:pPr marL="285750" indent="-285750">
              <a:buFont typeface="Arial" panose="020B0604020202020204" pitchFamily="34" charset="0"/>
              <a:buChar char="•"/>
            </a:pPr>
            <a:r>
              <a:rPr lang="en-US" sz="1400" dirty="0"/>
              <a:t>Initial investment is high and there is no Hydrogen supply network.</a:t>
            </a:r>
          </a:p>
          <a:p>
            <a:pPr marL="285750" indent="-285750">
              <a:buFont typeface="Arial" panose="020B0604020202020204" pitchFamily="34" charset="0"/>
              <a:buChar char="•"/>
            </a:pPr>
            <a:r>
              <a:rPr lang="en-US" sz="1400" dirty="0"/>
              <a:t>In areas where there is no natural gas supply, or historic buildings where gas can not be installed make this solution impossible.   </a:t>
            </a:r>
          </a:p>
          <a:p>
            <a:pPr marL="285750" indent="-285750">
              <a:buFont typeface="Arial" panose="020B0604020202020204" pitchFamily="34" charset="0"/>
              <a:buChar char="•"/>
            </a:pPr>
            <a:r>
              <a:rPr lang="en-US" sz="1400" dirty="0"/>
              <a:t>Despite its low regular maintenance costs and its 20 years lifetime (for the fuel cell) the stack needs to be replaced between five to ten years depending on the technology used. And the cost is high.</a:t>
            </a:r>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0274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79388" y="2132856"/>
            <a:ext cx="5902315" cy="3693319"/>
          </a:xfrm>
          <a:prstGeom prst="rect">
            <a:avLst/>
          </a:prstGeom>
          <a:noFill/>
        </p:spPr>
        <p:txBody>
          <a:bodyPr wrap="square" rtlCol="0">
            <a:spAutoFit/>
          </a:bodyPr>
          <a:lstStyle/>
          <a:p>
            <a:r>
              <a:rPr lang="en-GB" dirty="0"/>
              <a:t>1. </a:t>
            </a:r>
            <a:r>
              <a:rPr lang="en-GB" b="1" dirty="0"/>
              <a:t>Solar PV</a:t>
            </a:r>
          </a:p>
          <a:p>
            <a:pPr marL="342900" indent="-342900">
              <a:buAutoNum type="arabicPeriod"/>
            </a:pPr>
            <a:endParaRPr lang="en-GB" dirty="0"/>
          </a:p>
          <a:p>
            <a:pPr>
              <a:lnSpc>
                <a:spcPct val="150000"/>
              </a:lnSpc>
            </a:pPr>
            <a:r>
              <a:rPr lang="en-GB" dirty="0"/>
              <a:t>	1.1 PV Roof Mounted/Facade</a:t>
            </a:r>
          </a:p>
          <a:p>
            <a:pPr>
              <a:lnSpc>
                <a:spcPct val="150000"/>
              </a:lnSpc>
            </a:pPr>
            <a:r>
              <a:rPr lang="en-GB" dirty="0"/>
              <a:t>	1.2 PV Shingles</a:t>
            </a:r>
          </a:p>
          <a:p>
            <a:pPr>
              <a:lnSpc>
                <a:spcPct val="150000"/>
              </a:lnSpc>
            </a:pPr>
            <a:r>
              <a:rPr lang="en-GB" dirty="0"/>
              <a:t>	1.3 PV Glass</a:t>
            </a:r>
          </a:p>
          <a:p>
            <a:endParaRPr lang="en-GB" dirty="0"/>
          </a:p>
          <a:p>
            <a:r>
              <a:rPr lang="en-GB" dirty="0"/>
              <a:t>2. </a:t>
            </a:r>
            <a:r>
              <a:rPr lang="en-GB" b="1" dirty="0"/>
              <a:t>Solar Thermal</a:t>
            </a:r>
          </a:p>
          <a:p>
            <a:endParaRPr lang="en-GB" dirty="0"/>
          </a:p>
          <a:p>
            <a:pPr>
              <a:lnSpc>
                <a:spcPct val="150000"/>
              </a:lnSpc>
            </a:pPr>
            <a:r>
              <a:rPr lang="en-GB" dirty="0"/>
              <a:t>	2.1 PV  Solar Water Heaters</a:t>
            </a:r>
          </a:p>
          <a:p>
            <a:endParaRPr lang="en-GB" dirty="0"/>
          </a:p>
          <a:p>
            <a:pPr lvl="1"/>
            <a:endParaRPr lang="en-GB"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2132856"/>
            <a:ext cx="3806005" cy="3113436"/>
          </a:xfrm>
          <a:prstGeom prst="rect">
            <a:avLst/>
          </a:prstGeom>
        </p:spPr>
      </p:pic>
      <p:sp>
        <p:nvSpPr>
          <p:cNvPr id="7" name="CaixaDeTexto 6"/>
          <p:cNvSpPr txBox="1"/>
          <p:nvPr/>
        </p:nvSpPr>
        <p:spPr>
          <a:xfrm>
            <a:off x="4818818" y="5329802"/>
            <a:ext cx="3888432" cy="246221"/>
          </a:xfrm>
          <a:prstGeom prst="rect">
            <a:avLst/>
          </a:prstGeom>
          <a:noFill/>
        </p:spPr>
        <p:txBody>
          <a:bodyPr wrap="square" rtlCol="0">
            <a:spAutoFit/>
          </a:bodyPr>
          <a:lstStyle/>
          <a:p>
            <a:r>
              <a:rPr lang="en-GB" sz="1000" dirty="0"/>
              <a:t>Source: Washington State Magazine</a:t>
            </a:r>
          </a:p>
        </p:txBody>
      </p:sp>
      <p:sp>
        <p:nvSpPr>
          <p:cNvPr id="8"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628800"/>
            <a:ext cx="1691680" cy="3031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Energy Sources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85195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pic>
        <p:nvPicPr>
          <p:cNvPr id="11" name="Image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60" y="2099296"/>
            <a:ext cx="7400000" cy="3895238"/>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48581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20" y="1916832"/>
            <a:ext cx="4104456" cy="4252453"/>
          </a:xfrm>
          <a:prstGeom prst="rect">
            <a:avLst/>
          </a:prstGeom>
        </p:spPr>
      </p:pic>
      <p:sp>
        <p:nvSpPr>
          <p:cNvPr id="1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8288969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0" y="2217594"/>
            <a:ext cx="4696506" cy="3385542"/>
          </a:xfrm>
          <a:prstGeom prst="rect">
            <a:avLst/>
          </a:prstGeom>
          <a:noFill/>
        </p:spPr>
        <p:txBody>
          <a:bodyPr wrap="square" rtlCol="0">
            <a:spAutoFit/>
          </a:bodyPr>
          <a:lstStyle/>
          <a:p>
            <a:pPr algn="just"/>
            <a:r>
              <a:rPr lang="en-US" b="1" dirty="0"/>
              <a:t>Biomass</a:t>
            </a:r>
            <a:r>
              <a:rPr lang="en-US" sz="1400" dirty="0"/>
              <a:t> is defined as living or recently dead organisms and any byproducts of those organisms, plant or animal. The term is generally understood to exclude coal, oil, and other fossilized remnants of organisms, as well as soils. </a:t>
            </a:r>
          </a:p>
          <a:p>
            <a:pPr algn="just"/>
            <a:endParaRPr lang="en-US" sz="1400" dirty="0"/>
          </a:p>
          <a:p>
            <a:pPr algn="just"/>
            <a:r>
              <a:rPr lang="en-US" sz="1400" dirty="0"/>
              <a:t>In this strict sense, biomass encompasses all living things. In the context of biomass energy, however, the term refers to those crops, residues, and other biological materials that can be used as a substitute for fossil fuels in the production of energy and other products. </a:t>
            </a:r>
          </a:p>
          <a:p>
            <a:pPr algn="just"/>
            <a:endParaRPr lang="en-US" sz="1400" dirty="0"/>
          </a:p>
          <a:p>
            <a:pPr algn="just"/>
            <a:r>
              <a:rPr lang="en-US" sz="1400" dirty="0"/>
              <a:t>Living biomass takes in carbon as it grows and releases this carbon when used for energy, resulting in a carbon-neutral cycle that does not increase the atmospheric concentration of greenhouse gases.</a:t>
            </a:r>
            <a:endParaRPr lang="en-GB"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pic>
        <p:nvPicPr>
          <p:cNvPr id="1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6506" y="2192663"/>
            <a:ext cx="4266069" cy="381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408281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56950"/>
            <a:ext cx="4786209" cy="4616648"/>
          </a:xfrm>
          <a:prstGeom prst="rect">
            <a:avLst/>
          </a:prstGeom>
          <a:noFill/>
        </p:spPr>
        <p:txBody>
          <a:bodyPr wrap="square" rtlCol="0">
            <a:spAutoFit/>
          </a:bodyPr>
          <a:lstStyle/>
          <a:p>
            <a:pPr algn="just"/>
            <a:r>
              <a:rPr lang="en-US" sz="1400" b="1" dirty="0"/>
              <a:t>Biomass</a:t>
            </a:r>
            <a:r>
              <a:rPr lang="en-US" sz="1400" dirty="0"/>
              <a:t> is a versatile energy source that can be used for production of heat, electricity, transport fuels and biomaterials, apart from making a significant contribution to climate change mitigation. </a:t>
            </a:r>
          </a:p>
          <a:p>
            <a:pPr algn="just"/>
            <a:endParaRPr lang="en-US" sz="1400" dirty="0"/>
          </a:p>
          <a:p>
            <a:pPr algn="just"/>
            <a:r>
              <a:rPr lang="en-US" sz="1400" dirty="0"/>
              <a:t>Currently, biomass-driven combined heat and power, co-firing, and combustion plants provide reliable, efficient, and clean power and heat. Feedstock for biomass energy plants can include residues from agriculture, forestry, wood processing, and food processing industries, municipal solid wastes, industrial wastes and biomass produced from degraded and marginal lands.</a:t>
            </a:r>
          </a:p>
          <a:p>
            <a:pPr algn="just"/>
            <a:endParaRPr lang="en-US" sz="1400" dirty="0"/>
          </a:p>
          <a:p>
            <a:pPr algn="just"/>
            <a:r>
              <a:rPr lang="en-US" sz="1400" dirty="0"/>
              <a:t>Biomass energy resources are readily available in rural and urban areas of all countries. Biomass-based industries can provide appreciable employment opportunities and promote biomass re-growth through sustainable land management practices.</a:t>
            </a:r>
          </a:p>
          <a:p>
            <a:pPr algn="just"/>
            <a:endParaRPr lang="en-US" sz="1400" dirty="0"/>
          </a:p>
          <a:p>
            <a:pPr algn="just"/>
            <a:endParaRPr lang="en-US" sz="1400" dirty="0"/>
          </a:p>
          <a:p>
            <a:pPr algn="just"/>
            <a:endParaRPr lang="en-GB" sz="1400" dirty="0"/>
          </a:p>
        </p:txBody>
      </p:sp>
      <p:pic>
        <p:nvPicPr>
          <p:cNvPr id="23" name="Imagem 22"/>
          <p:cNvPicPr>
            <a:picLocks noChangeAspect="1"/>
          </p:cNvPicPr>
          <p:nvPr/>
        </p:nvPicPr>
        <p:blipFill rotWithShape="1">
          <a:blip r:embed="rId4" cstate="print">
            <a:extLst>
              <a:ext uri="{28A0092B-C50C-407E-A947-70E740481C1C}">
                <a14:useLocalDpi xmlns:a14="http://schemas.microsoft.com/office/drawing/2010/main" val="0"/>
              </a:ext>
            </a:extLst>
          </a:blip>
          <a:srcRect t="867" b="3364"/>
          <a:stretch/>
        </p:blipFill>
        <p:spPr>
          <a:xfrm>
            <a:off x="4786209" y="2780929"/>
            <a:ext cx="4140564" cy="2664296"/>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950511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sp>
        <p:nvSpPr>
          <p:cNvPr id="4" name="CaixaDeTexto 3"/>
          <p:cNvSpPr txBox="1"/>
          <p:nvPr/>
        </p:nvSpPr>
        <p:spPr>
          <a:xfrm>
            <a:off x="0" y="2060848"/>
            <a:ext cx="9021256" cy="738664"/>
          </a:xfrm>
          <a:prstGeom prst="rect">
            <a:avLst/>
          </a:prstGeom>
          <a:noFill/>
        </p:spPr>
        <p:txBody>
          <a:bodyPr wrap="square" rtlCol="0">
            <a:spAutoFit/>
          </a:bodyPr>
          <a:lstStyle/>
          <a:p>
            <a:r>
              <a:rPr lang="en-US" altLang="pt-PT" sz="1400" dirty="0"/>
              <a:t>Biomass can be transformed in solid, liquid or gaseous biofuels and finally in final forms of energy - thermal, mechanical and electrical.</a:t>
            </a:r>
            <a:endParaRPr lang="pt-PT" altLang="pt-PT" sz="1400" dirty="0"/>
          </a:p>
          <a:p>
            <a:endParaRPr lang="en-GB" sz="1400" dirty="0"/>
          </a:p>
        </p:txBody>
      </p:sp>
      <p:pic>
        <p:nvPicPr>
          <p:cNvPr id="15" name="Picture 2" descr="http://www.fastonline.org/CD3WD_40/CD3WD/APPRTECH/S0749E/GIF/P22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7611" y="2538247"/>
            <a:ext cx="5721299" cy="362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5079241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0580" y="2061290"/>
            <a:ext cx="6001580" cy="3754874"/>
          </a:xfrm>
          <a:prstGeom prst="rect">
            <a:avLst/>
          </a:prstGeom>
          <a:noFill/>
        </p:spPr>
        <p:txBody>
          <a:bodyPr wrap="square" rtlCol="0">
            <a:spAutoFit/>
          </a:bodyPr>
          <a:lstStyle/>
          <a:p>
            <a:pPr algn="just"/>
            <a:r>
              <a:rPr lang="en-US" sz="1400" dirty="0"/>
              <a:t>The most common technique for producing both heat and electrical energy from biomass wastes is direct combustion. Thermal efficiencies as high as 80 – 90% can be achieved by advanced gasification technology with greatly reduced atmospheric emissions. </a:t>
            </a:r>
          </a:p>
          <a:p>
            <a:pPr algn="just"/>
            <a:endParaRPr lang="en-US" sz="1400" dirty="0"/>
          </a:p>
          <a:p>
            <a:pPr algn="just"/>
            <a:r>
              <a:rPr lang="en-US" sz="1400" dirty="0"/>
              <a:t>Combined heat and power (CHP) systems, ranging from small-scale technology to large grid-connected facilities, providing significantly higher efficiencies than systems that only generate electricity. Biochemical processes, like anaerobic digestion and sanitary landfills, can also produce clean energy in the form of biogas and producer gas which can be converted to power and heat using a gas engine.</a:t>
            </a:r>
          </a:p>
          <a:p>
            <a:pPr algn="just"/>
            <a:endParaRPr lang="en-US" sz="1400" dirty="0"/>
          </a:p>
          <a:p>
            <a:pPr algn="just"/>
            <a:r>
              <a:rPr lang="en-US" sz="1400" dirty="0"/>
              <a:t>Bioenergy systems offer significant possibilities for reducing greenhouse gas emissions due to their immense potential to replace fossil fuels in energy production. Biomass reduces emissions and enhances carbon sequestration since short-rotation crops or forests established on abandoned agricultural land accumulate carbon in the soil.</a:t>
            </a:r>
            <a:endParaRPr lang="en-GB" sz="1400" dirty="0"/>
          </a:p>
        </p:txBody>
      </p:sp>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23" y="2106958"/>
            <a:ext cx="2722549" cy="3816033"/>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1661241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3430" y="2772884"/>
            <a:ext cx="4777368" cy="3108543"/>
          </a:xfrm>
          <a:prstGeom prst="rect">
            <a:avLst/>
          </a:prstGeom>
          <a:noFill/>
        </p:spPr>
        <p:txBody>
          <a:bodyPr wrap="square" rtlCol="0">
            <a:spAutoFit/>
          </a:bodyPr>
          <a:lstStyle/>
          <a:p>
            <a:pPr marL="285750" indent="-285750">
              <a:buFont typeface="Arial" panose="020B0604020202020204" pitchFamily="34" charset="0"/>
              <a:buChar char="•"/>
            </a:pPr>
            <a:r>
              <a:rPr lang="en-US" sz="1400" b="1" dirty="0"/>
              <a:t>Forestry materials</a:t>
            </a:r>
            <a:r>
              <a:rPr lang="en-US" sz="1400" dirty="0"/>
              <a:t> – Logging residues, forest thinnings, etc. It’s the most common in Portugal;</a:t>
            </a:r>
          </a:p>
          <a:p>
            <a:pPr marL="285750" indent="-285750">
              <a:buFont typeface="Arial" panose="020B0604020202020204" pitchFamily="34" charset="0"/>
              <a:buChar char="•"/>
            </a:pPr>
            <a:r>
              <a:rPr lang="en-US" sz="1400" b="1" dirty="0"/>
              <a:t>Grains and starch crops</a:t>
            </a:r>
            <a:r>
              <a:rPr lang="en-US" sz="1400" dirty="0"/>
              <a:t> – sugar cane, corn, wheat, sugar beets, industrial sweet potatoes, etc.</a:t>
            </a:r>
          </a:p>
          <a:p>
            <a:pPr marL="285750" indent="-285750">
              <a:buFont typeface="Arial" panose="020B0604020202020204" pitchFamily="34" charset="0"/>
              <a:buChar char="•"/>
            </a:pPr>
            <a:r>
              <a:rPr lang="en-US" sz="1400" b="1" dirty="0"/>
              <a:t>Agricultural residues</a:t>
            </a:r>
            <a:r>
              <a:rPr lang="en-US" sz="1400" dirty="0"/>
              <a:t> – Corn Stover, wheat straw, rice straw, orchard prunings, etc.</a:t>
            </a:r>
          </a:p>
          <a:p>
            <a:pPr marL="285750" indent="-285750">
              <a:buFont typeface="Arial" panose="020B0604020202020204" pitchFamily="34" charset="0"/>
              <a:buChar char="•"/>
            </a:pPr>
            <a:r>
              <a:rPr lang="en-US" sz="1400" b="1" dirty="0"/>
              <a:t>Food waste</a:t>
            </a:r>
            <a:r>
              <a:rPr lang="en-US" sz="1400" dirty="0"/>
              <a:t> – waste produce, food processing waste, etc.</a:t>
            </a:r>
          </a:p>
          <a:p>
            <a:pPr marL="285750" indent="-285750">
              <a:buFont typeface="Arial" panose="020B0604020202020204" pitchFamily="34" charset="0"/>
              <a:buChar char="•"/>
            </a:pPr>
            <a:r>
              <a:rPr lang="en-US" sz="1400" b="1" dirty="0"/>
              <a:t>Animal byproducts</a:t>
            </a:r>
            <a:r>
              <a:rPr lang="en-US" sz="1400" dirty="0"/>
              <a:t> – Tallow, fish oil, manure, etc.</a:t>
            </a:r>
          </a:p>
          <a:p>
            <a:pPr marL="285750" indent="-285750">
              <a:buFont typeface="Arial" panose="020B0604020202020204" pitchFamily="34" charset="0"/>
              <a:buChar char="•"/>
            </a:pPr>
            <a:r>
              <a:rPr lang="en-US" sz="1400" b="1" dirty="0"/>
              <a:t>Energy crops</a:t>
            </a:r>
            <a:r>
              <a:rPr lang="en-US" sz="1400" dirty="0"/>
              <a:t> – Switchgrass, miscanthus, hybrid poplar, willow, algae, etc.</a:t>
            </a:r>
          </a:p>
          <a:p>
            <a:pPr marL="285750" indent="-285750">
              <a:buFont typeface="Arial" panose="020B0604020202020204" pitchFamily="34" charset="0"/>
              <a:buChar char="•"/>
            </a:pPr>
            <a:r>
              <a:rPr lang="en-US" sz="1400" b="1" dirty="0"/>
              <a:t>Urban and suburban wastes</a:t>
            </a:r>
            <a:r>
              <a:rPr lang="en-US" sz="1400" dirty="0"/>
              <a:t> – municipal solid wastes (MSW), lawn wastes, wastewater treatment sludge, urban wood wastes, disaster debris, trap grease, yellow grease, waste cooking oil, etc.</a:t>
            </a:r>
          </a:p>
        </p:txBody>
      </p:sp>
      <p:sp>
        <p:nvSpPr>
          <p:cNvPr id="4" name="CaixaDeTexto 3"/>
          <p:cNvSpPr txBox="1"/>
          <p:nvPr/>
        </p:nvSpPr>
        <p:spPr>
          <a:xfrm>
            <a:off x="6715" y="1988840"/>
            <a:ext cx="8497068" cy="523220"/>
          </a:xfrm>
          <a:prstGeom prst="rect">
            <a:avLst/>
          </a:prstGeom>
          <a:noFill/>
        </p:spPr>
        <p:txBody>
          <a:bodyPr wrap="square" rtlCol="0">
            <a:spAutoFit/>
          </a:bodyPr>
          <a:lstStyle/>
          <a:p>
            <a:r>
              <a:rPr lang="en-US" sz="1400" dirty="0"/>
              <a:t>Every region has its own locally generated biomass feedstocks from agriculture, forest, and urban sources. Some of the most common (and/or most promising) biomass feedstocks are:</a:t>
            </a:r>
            <a:endParaRPr lang="en-GB" sz="1400" dirty="0"/>
          </a:p>
        </p:txBody>
      </p:sp>
      <p:grpSp>
        <p:nvGrpSpPr>
          <p:cNvPr id="17" name="Grupo 16"/>
          <p:cNvGrpSpPr/>
          <p:nvPr/>
        </p:nvGrpSpPr>
        <p:grpSpPr>
          <a:xfrm>
            <a:off x="4790799" y="3050297"/>
            <a:ext cx="4176367" cy="2368443"/>
            <a:chOff x="4786209" y="2699477"/>
            <a:chExt cx="4176367" cy="2368443"/>
          </a:xfrm>
        </p:grpSpPr>
        <p:pic>
          <p:nvPicPr>
            <p:cNvPr id="19" name="Imagem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6210" y="2699477"/>
              <a:ext cx="4176366" cy="1161571"/>
            </a:xfrm>
            <a:prstGeom prst="rect">
              <a:avLst/>
            </a:prstGeom>
          </p:spPr>
        </p:pic>
        <p:pic>
          <p:nvPicPr>
            <p:cNvPr id="20" name="Imagem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6209" y="3827794"/>
              <a:ext cx="4176366" cy="1240126"/>
            </a:xfrm>
            <a:prstGeom prst="rect">
              <a:avLst/>
            </a:prstGeom>
          </p:spPr>
        </p:pic>
      </p:grpSp>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sp>
        <p:nvSpPr>
          <p:cNvPr id="18"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649355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17713" y="2127138"/>
            <a:ext cx="8968445" cy="2154436"/>
          </a:xfrm>
          <a:prstGeom prst="rect">
            <a:avLst/>
          </a:prstGeom>
          <a:noFill/>
        </p:spPr>
        <p:txBody>
          <a:bodyPr wrap="square" rtlCol="0">
            <a:spAutoFit/>
          </a:bodyPr>
          <a:lstStyle/>
          <a:p>
            <a:r>
              <a:rPr lang="en-GB" b="1" dirty="0"/>
              <a:t>Operation:</a:t>
            </a:r>
          </a:p>
          <a:p>
            <a:r>
              <a:rPr lang="en-GB" sz="1400" dirty="0"/>
              <a:t>The most common systems used for CHP in Buildings are Biomass boilers. These equipments can provide centralized or local  heating and hot water (when combined with a hot water storage tank). </a:t>
            </a:r>
            <a:r>
              <a:rPr lang="en-US" sz="1400" dirty="0"/>
              <a:t>Biomass boilers are very similar to conventional gas boilers providing space heating and hot water, but instead of using gas (or oil) to produce the heat, they combust sustainably sourced wood pellets. </a:t>
            </a:r>
          </a:p>
          <a:p>
            <a:endParaRPr lang="en-US" sz="1400" dirty="0"/>
          </a:p>
          <a:p>
            <a:r>
              <a:rPr lang="en-US" sz="1400" dirty="0"/>
              <a:t>A biomass boiler works in a very similar way to conventional boilers, combusting the fuel to produce heat that is then used to heat water. </a:t>
            </a:r>
          </a:p>
          <a:p>
            <a:endParaRPr lang="en-GB" b="1" dirty="0"/>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pic>
        <p:nvPicPr>
          <p:cNvPr id="1026" name="Picture 2" descr="http://www.treco.co.uk/images/made/img/product_landing/Fuel_Types_All_1600_550_70_c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9094" y="3999153"/>
            <a:ext cx="6351931" cy="2183476"/>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0307708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2112631"/>
            <a:ext cx="8940751" cy="1231106"/>
          </a:xfrm>
          <a:prstGeom prst="rect">
            <a:avLst/>
          </a:prstGeom>
          <a:noFill/>
        </p:spPr>
        <p:txBody>
          <a:bodyPr wrap="square" rtlCol="0">
            <a:spAutoFit/>
          </a:bodyPr>
          <a:lstStyle/>
          <a:p>
            <a:r>
              <a:rPr lang="en-GB" b="1" dirty="0"/>
              <a:t>Efficiency – Biomass Vs. conventional boilers</a:t>
            </a:r>
          </a:p>
          <a:p>
            <a:endParaRPr lang="en-GB" sz="1400" b="1" dirty="0"/>
          </a:p>
          <a:p>
            <a:r>
              <a:rPr lang="en-GB" sz="1400" dirty="0"/>
              <a:t>Biomass boilers run at an efficiency of 89 – 91% (e.g. Trianco Greenflame – 91%; Angus Orlingo 500 – 92%), while the top rated gas boilers similarly run between 88 – 91% efficiency (e.g. Baxi Duo-tec HEA 91%; Vaillant Ecotec Plus series over 91%), therefore biomass boilers are comparable to conventional gas boilers.</a:t>
            </a: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pic>
        <p:nvPicPr>
          <p:cNvPr id="1026" name="Picture 2" descr="http://www.iddea.co.uk/wp-content/uploads/2014/06/Wood-Pellet-Biomass-Boil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3466219"/>
            <a:ext cx="3275695" cy="24567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949715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p:cNvSpPr txBox="1"/>
          <p:nvPr/>
        </p:nvSpPr>
        <p:spPr>
          <a:xfrm>
            <a:off x="0" y="2021452"/>
            <a:ext cx="8962575" cy="1815882"/>
          </a:xfrm>
          <a:prstGeom prst="rect">
            <a:avLst/>
          </a:prstGeom>
          <a:noFill/>
        </p:spPr>
        <p:txBody>
          <a:bodyPr wrap="square" rtlCol="0">
            <a:spAutoFit/>
          </a:bodyPr>
          <a:lstStyle/>
          <a:p>
            <a:r>
              <a:rPr lang="en-US" sz="1400" dirty="0"/>
              <a:t>The increasing interest in biomass energy and biofuels has been the result of the following associated </a:t>
            </a:r>
            <a:r>
              <a:rPr lang="en-US" sz="1400" b="1" dirty="0"/>
              <a:t>benefits</a:t>
            </a:r>
            <a:r>
              <a:rPr lang="en-US" sz="1400" dirty="0"/>
              <a:t>:</a:t>
            </a:r>
          </a:p>
          <a:p>
            <a:pPr marL="285750" indent="-285750">
              <a:buFont typeface="Arial" panose="020B0604020202020204" pitchFamily="34" charset="0"/>
              <a:buChar char="•"/>
            </a:pPr>
            <a:r>
              <a:rPr lang="en-US" sz="1400" dirty="0"/>
              <a:t>Potential to reduce GHG emissions;</a:t>
            </a:r>
          </a:p>
          <a:p>
            <a:pPr marL="285750" indent="-285750">
              <a:buFont typeface="Arial" panose="020B0604020202020204" pitchFamily="34" charset="0"/>
              <a:buChar char="•"/>
            </a:pPr>
            <a:r>
              <a:rPr lang="en-US" sz="1400" dirty="0"/>
              <a:t>Energy security benefits;</a:t>
            </a:r>
          </a:p>
          <a:p>
            <a:pPr marL="285750" indent="-285750">
              <a:buFont typeface="Arial" panose="020B0604020202020204" pitchFamily="34" charset="0"/>
              <a:buChar char="•"/>
            </a:pPr>
            <a:r>
              <a:rPr lang="en-US" sz="1400" dirty="0"/>
              <a:t>Substitution for diminishing global oil supplies;</a:t>
            </a:r>
          </a:p>
          <a:p>
            <a:pPr marL="285750" indent="-285750">
              <a:buFont typeface="Arial" panose="020B0604020202020204" pitchFamily="34" charset="0"/>
              <a:buChar char="•"/>
            </a:pPr>
            <a:r>
              <a:rPr lang="en-US" sz="1400" dirty="0"/>
              <a:t>Potential impacts on waste management strategy;</a:t>
            </a:r>
          </a:p>
          <a:p>
            <a:pPr marL="285750" indent="-285750">
              <a:buFont typeface="Arial" panose="020B0604020202020204" pitchFamily="34" charset="0"/>
              <a:buChar char="•"/>
            </a:pPr>
            <a:r>
              <a:rPr lang="en-US" sz="1400" dirty="0"/>
              <a:t>Capacity to convert a wide variety of wastes into clean energy;</a:t>
            </a:r>
          </a:p>
          <a:p>
            <a:pPr marL="285750" indent="-285750">
              <a:buFont typeface="Arial" panose="020B0604020202020204" pitchFamily="34" charset="0"/>
              <a:buChar char="•"/>
            </a:pPr>
            <a:r>
              <a:rPr lang="en-US" sz="1400" dirty="0"/>
              <a:t>Technological advancement in thermal and biochemical processes for waste-to-energy transformation.</a:t>
            </a:r>
          </a:p>
          <a:p>
            <a:endParaRPr lang="en-GB" sz="1400"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3645025"/>
            <a:ext cx="5814432" cy="2525392"/>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75175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29549" y="1940912"/>
            <a:ext cx="5961674" cy="4247317"/>
          </a:xfrm>
          <a:prstGeom prst="rect">
            <a:avLst/>
          </a:prstGeom>
          <a:noFill/>
        </p:spPr>
        <p:txBody>
          <a:bodyPr wrap="square" rtlCol="0">
            <a:spAutoFit/>
          </a:bodyPr>
          <a:lstStyle/>
          <a:p>
            <a:r>
              <a:rPr lang="en-GB" dirty="0"/>
              <a:t>3. </a:t>
            </a:r>
            <a:r>
              <a:rPr lang="en-GB" b="1" dirty="0"/>
              <a:t>Hybrid PV/T Panels</a:t>
            </a:r>
          </a:p>
          <a:p>
            <a:endParaRPr lang="en-GB" dirty="0"/>
          </a:p>
          <a:p>
            <a:r>
              <a:rPr lang="en-GB" dirty="0"/>
              <a:t>4. </a:t>
            </a:r>
            <a:r>
              <a:rPr lang="en-GB" b="1" dirty="0"/>
              <a:t>Wind Power </a:t>
            </a:r>
            <a:r>
              <a:rPr lang="en-GB" dirty="0"/>
              <a:t>– Small Wind Turbines for Rooftops</a:t>
            </a:r>
          </a:p>
          <a:p>
            <a:endParaRPr lang="en-GB" dirty="0"/>
          </a:p>
          <a:p>
            <a:r>
              <a:rPr lang="en-GB" dirty="0"/>
              <a:t>5. </a:t>
            </a:r>
            <a:r>
              <a:rPr lang="en-GB" b="1" dirty="0"/>
              <a:t>Geothermal</a:t>
            </a:r>
            <a:r>
              <a:rPr lang="en-GB" dirty="0"/>
              <a:t> – Geothermal Heat pumps</a:t>
            </a:r>
          </a:p>
          <a:p>
            <a:endParaRPr lang="en-GB" dirty="0"/>
          </a:p>
          <a:p>
            <a:r>
              <a:rPr lang="en-GB" dirty="0"/>
              <a:t>6. </a:t>
            </a:r>
            <a:r>
              <a:rPr lang="en-GB" b="1" dirty="0"/>
              <a:t>Fuel Cells </a:t>
            </a:r>
            <a:r>
              <a:rPr lang="en-GB" dirty="0"/>
              <a:t>– Fuel cells for CHP in buildings</a:t>
            </a:r>
          </a:p>
          <a:p>
            <a:endParaRPr lang="en-GB" dirty="0"/>
          </a:p>
          <a:p>
            <a:r>
              <a:rPr lang="en-GB" dirty="0"/>
              <a:t>7. </a:t>
            </a:r>
            <a:r>
              <a:rPr lang="en-GB" b="1" dirty="0"/>
              <a:t>Biomass </a:t>
            </a:r>
            <a:r>
              <a:rPr lang="en-GB" dirty="0"/>
              <a:t>– Biomass for CHP in buildings</a:t>
            </a:r>
          </a:p>
          <a:p>
            <a:endParaRPr lang="en-GB" dirty="0"/>
          </a:p>
          <a:p>
            <a:r>
              <a:rPr lang="en-GB" dirty="0"/>
              <a:t>8. </a:t>
            </a:r>
            <a:r>
              <a:rPr lang="en-GB" b="1" dirty="0"/>
              <a:t>Energy Storage Systems</a:t>
            </a:r>
          </a:p>
          <a:p>
            <a:r>
              <a:rPr lang="en-GB" dirty="0"/>
              <a:t>	8.1 - Aquifer Thermal and Borehole Energy Storage</a:t>
            </a:r>
          </a:p>
          <a:p>
            <a:r>
              <a:rPr lang="en-GB" dirty="0"/>
              <a:t>	8.2 - Batteries</a:t>
            </a:r>
          </a:p>
          <a:p>
            <a:r>
              <a:rPr lang="en-GB" dirty="0"/>
              <a:t>	8.3 - Hot Water Tanks</a:t>
            </a:r>
          </a:p>
          <a:p>
            <a:r>
              <a:rPr lang="en-GB" dirty="0"/>
              <a:t>	8.4 - Phase Change Materials</a:t>
            </a:r>
            <a:endParaRPr lang="en-GB" b="1" dirty="0"/>
          </a:p>
        </p:txBody>
      </p:sp>
      <p:pic>
        <p:nvPicPr>
          <p:cNvPr id="9" name="Image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1518393"/>
            <a:ext cx="2033066" cy="2306651"/>
          </a:xfrm>
          <a:prstGeom prst="rect">
            <a:avLst/>
          </a:prstGeom>
        </p:spPr>
      </p:pic>
      <p:pic>
        <p:nvPicPr>
          <p:cNvPr id="10" name="Image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3527" y="3723556"/>
            <a:ext cx="2819048" cy="2428571"/>
          </a:xfrm>
          <a:prstGeom prst="rect">
            <a:avLst/>
          </a:prstGeom>
        </p:spPr>
      </p:pic>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628800"/>
            <a:ext cx="1691680" cy="30319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a:latin typeface="Candara" panose="020E0502030303020204" pitchFamily="34" charset="0"/>
              </a:rPr>
              <a:t>Energy Sources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21087700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251520" y="2132856"/>
            <a:ext cx="6102436" cy="1877437"/>
          </a:xfrm>
          <a:prstGeom prst="rect">
            <a:avLst/>
          </a:prstGeom>
          <a:noFill/>
        </p:spPr>
        <p:txBody>
          <a:bodyPr wrap="square" rtlCol="0">
            <a:spAutoFit/>
          </a:bodyPr>
          <a:lstStyle/>
          <a:p>
            <a:r>
              <a:rPr lang="en-GB" b="1" dirty="0"/>
              <a:t>Applications:</a:t>
            </a:r>
          </a:p>
          <a:p>
            <a:endParaRPr lang="en-GB" sz="1400" b="1" dirty="0"/>
          </a:p>
          <a:p>
            <a:pPr marL="285750" indent="-285750">
              <a:buFont typeface="Arial" panose="020B0604020202020204" pitchFamily="34" charset="0"/>
              <a:buChar char="•"/>
            </a:pPr>
            <a:r>
              <a:rPr lang="en-GB" sz="1400" dirty="0"/>
              <a:t>Buildings heating and water heating (residential and non residential)</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District heating (large biomass plants)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Industrial process</a:t>
            </a:r>
          </a:p>
          <a:p>
            <a:pPr marL="285750" indent="-285750">
              <a:buFont typeface="Arial" panose="020B0604020202020204" pitchFamily="34" charset="0"/>
              <a:buChar char="•"/>
            </a:pPr>
            <a:endParaRPr lang="en-GB" sz="1400" b="1" dirty="0"/>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949022"/>
            <a:ext cx="3147366" cy="2088229"/>
          </a:xfrm>
          <a:prstGeom prst="rect">
            <a:avLst/>
          </a:prstGeom>
        </p:spPr>
      </p:pic>
      <p:pic>
        <p:nvPicPr>
          <p:cNvPr id="9" name="Image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7324" y="3943940"/>
            <a:ext cx="3882948" cy="2127924"/>
          </a:xfrm>
          <a:prstGeom prst="rect">
            <a:avLst/>
          </a:prstGeom>
        </p:spPr>
      </p:pic>
      <p:pic>
        <p:nvPicPr>
          <p:cNvPr id="10" name="Imagem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6423" y="3949022"/>
            <a:ext cx="1984310" cy="2083525"/>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788706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2109970"/>
            <a:ext cx="8699213" cy="1661993"/>
          </a:xfrm>
          <a:prstGeom prst="rect">
            <a:avLst/>
          </a:prstGeom>
          <a:noFill/>
        </p:spPr>
        <p:txBody>
          <a:bodyPr wrap="square" rtlCol="0">
            <a:spAutoFit/>
          </a:bodyPr>
          <a:lstStyle/>
          <a:p>
            <a:r>
              <a:rPr lang="en-GB" b="1" dirty="0"/>
              <a:t>Constraints:</a:t>
            </a:r>
          </a:p>
          <a:p>
            <a:endParaRPr lang="en-GB" sz="1400" b="1" dirty="0"/>
          </a:p>
          <a:p>
            <a:pPr marL="285750" indent="-285750">
              <a:buFont typeface="Arial" panose="020B0604020202020204" pitchFamily="34" charset="0"/>
              <a:buChar char="•"/>
            </a:pPr>
            <a:r>
              <a:rPr lang="en-US" sz="1400" dirty="0"/>
              <a:t>Require maintenance – it needs to be feed of fuel and cleared of ash on a regular basis;</a:t>
            </a:r>
          </a:p>
          <a:p>
            <a:pPr marL="285750" indent="-285750">
              <a:buFont typeface="Arial" panose="020B0604020202020204" pitchFamily="34" charset="0"/>
              <a:buChar char="•"/>
            </a:pPr>
            <a:r>
              <a:rPr lang="en-US" sz="1400" dirty="0"/>
              <a:t>Require a greater amount of room since the units are larger and the fuel must be stored somewhere close to the boiler;</a:t>
            </a:r>
          </a:p>
          <a:p>
            <a:pPr marL="285750" indent="-285750">
              <a:buFont typeface="Arial" panose="020B0604020202020204" pitchFamily="34" charset="0"/>
              <a:buChar char="•"/>
            </a:pPr>
            <a:r>
              <a:rPr lang="en-US" sz="1400" dirty="0"/>
              <a:t>Investment is still high ( over 5000€ for heating and hot water for a three bedroom house, while a gas boiler price  is at least 50% lower and much cleaner regarding fuel storage.</a:t>
            </a:r>
            <a:endParaRPr lang="en-GB" sz="1400" dirty="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3864" y="3852255"/>
            <a:ext cx="2611483" cy="2304765"/>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478802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7.  Biomass – Biomass for CHP in Buildings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4110305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318876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  Energy Storage Systems </a:t>
            </a:r>
          </a:p>
        </p:txBody>
      </p:sp>
      <p:pic>
        <p:nvPicPr>
          <p:cNvPr id="3" name="Imagem 2"/>
          <p:cNvPicPr>
            <a:picLocks noChangeAspect="1"/>
          </p:cNvPicPr>
          <p:nvPr/>
        </p:nvPicPr>
        <p:blipFill rotWithShape="1">
          <a:blip r:embed="rId4" cstate="print">
            <a:extLst>
              <a:ext uri="{28A0092B-C50C-407E-A947-70E740481C1C}">
                <a14:useLocalDpi xmlns:a14="http://schemas.microsoft.com/office/drawing/2010/main" val="0"/>
              </a:ext>
            </a:extLst>
          </a:blip>
          <a:srcRect l="-253"/>
          <a:stretch/>
        </p:blipFill>
        <p:spPr>
          <a:xfrm>
            <a:off x="323529" y="2132855"/>
            <a:ext cx="2592288" cy="1722529"/>
          </a:xfrm>
          <a:prstGeom prst="rect">
            <a:avLst/>
          </a:prstGeom>
        </p:spPr>
      </p:pic>
      <p:pic>
        <p:nvPicPr>
          <p:cNvPr id="4" name="Image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371" y="2103533"/>
            <a:ext cx="1956694" cy="1824931"/>
          </a:xfrm>
          <a:prstGeom prst="rect">
            <a:avLst/>
          </a:prstGeom>
        </p:spPr>
      </p:pic>
      <p:pic>
        <p:nvPicPr>
          <p:cNvPr id="5" name="Imagem 4"/>
          <p:cNvPicPr>
            <a:picLocks noChangeAspect="1"/>
          </p:cNvPicPr>
          <p:nvPr/>
        </p:nvPicPr>
        <p:blipFill rotWithShape="1">
          <a:blip r:embed="rId6" cstate="print">
            <a:extLst>
              <a:ext uri="{28A0092B-C50C-407E-A947-70E740481C1C}">
                <a14:useLocalDpi xmlns:a14="http://schemas.microsoft.com/office/drawing/2010/main" val="0"/>
              </a:ext>
            </a:extLst>
          </a:blip>
          <a:srcRect t="1606" b="3745"/>
          <a:stretch/>
        </p:blipFill>
        <p:spPr>
          <a:xfrm>
            <a:off x="6012160" y="2132856"/>
            <a:ext cx="2909580" cy="1728192"/>
          </a:xfrm>
          <a:prstGeom prst="rect">
            <a:avLst/>
          </a:prstGeom>
        </p:spPr>
      </p:pic>
      <p:pic>
        <p:nvPicPr>
          <p:cNvPr id="7" name="Image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051" y="3937163"/>
            <a:ext cx="2225711" cy="2191731"/>
          </a:xfrm>
          <a:prstGeom prst="rect">
            <a:avLst/>
          </a:prstGeom>
        </p:spPr>
      </p:pic>
      <p:pic>
        <p:nvPicPr>
          <p:cNvPr id="9" name="Imagem 8"/>
          <p:cNvPicPr>
            <a:picLocks noChangeAspect="1"/>
          </p:cNvPicPr>
          <p:nvPr/>
        </p:nvPicPr>
        <p:blipFill rotWithShape="1">
          <a:blip r:embed="rId8" cstate="print">
            <a:extLst>
              <a:ext uri="{28A0092B-C50C-407E-A947-70E740481C1C}">
                <a14:useLocalDpi xmlns:a14="http://schemas.microsoft.com/office/drawing/2010/main" val="0"/>
              </a:ext>
            </a:extLst>
          </a:blip>
          <a:srcRect l="1759" r="1"/>
          <a:stretch/>
        </p:blipFill>
        <p:spPr>
          <a:xfrm>
            <a:off x="4283968" y="4096276"/>
            <a:ext cx="4020800" cy="1864575"/>
          </a:xfrm>
          <a:prstGeom prst="rect">
            <a:avLst/>
          </a:prstGeom>
        </p:spPr>
      </p:pic>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2384446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24811" y="2276872"/>
            <a:ext cx="5465567" cy="3108543"/>
          </a:xfrm>
          <a:prstGeom prst="rect">
            <a:avLst/>
          </a:prstGeom>
          <a:noFill/>
        </p:spPr>
        <p:txBody>
          <a:bodyPr wrap="square" rtlCol="0">
            <a:spAutoFit/>
          </a:bodyPr>
          <a:lstStyle/>
          <a:p>
            <a:pPr algn="just"/>
            <a:r>
              <a:rPr lang="en-US" sz="1400" b="1" dirty="0"/>
              <a:t>Aquifer thermal energy storage</a:t>
            </a:r>
            <a:r>
              <a:rPr lang="en-US" sz="1400" dirty="0"/>
              <a:t> (ATES) is the storage and recovery of thermal energy in the subsurface. ATES is applied to provide heating and cooling to buildings. Storage and recovery of thermal energy is achieved by extraction and injection of groundwater from aquifers using groundwater wells (or boreholes). </a:t>
            </a:r>
          </a:p>
          <a:p>
            <a:pPr algn="just"/>
            <a:endParaRPr lang="en-US" sz="1400" dirty="0"/>
          </a:p>
          <a:p>
            <a:pPr algn="just"/>
            <a:r>
              <a:rPr lang="en-US" sz="1400" dirty="0"/>
              <a:t>Systems commonly operate in a seasonal mode. The groundwater that is extracted in summer, is used for cooling by transferring heat from the building to the groundwater by means of a heat exchanger. Subsequently, the heated groundwater is injected back into the aquifer or borehole, which creates a storage of heated groundwater. In wintertime, the flow direction is reversed such that the heated groundwater is extracted and can be used for heating. Very often this system is combined  with a heat pump). </a:t>
            </a:r>
            <a:endParaRPr lang="en-GB" sz="1400" dirty="0"/>
          </a:p>
        </p:txBody>
      </p:sp>
      <p:pic>
        <p:nvPicPr>
          <p:cNvPr id="13" name="Imagem 12"/>
          <p:cNvPicPr>
            <a:picLocks noChangeAspect="1"/>
          </p:cNvPicPr>
          <p:nvPr/>
        </p:nvPicPr>
        <p:blipFill rotWithShape="1">
          <a:blip r:embed="rId4" cstate="print">
            <a:extLst>
              <a:ext uri="{28A0092B-C50C-407E-A947-70E740481C1C}">
                <a14:useLocalDpi xmlns:a14="http://schemas.microsoft.com/office/drawing/2010/main" val="0"/>
              </a:ext>
            </a:extLst>
          </a:blip>
          <a:srcRect t="878" b="529"/>
          <a:stretch/>
        </p:blipFill>
        <p:spPr>
          <a:xfrm>
            <a:off x="5652120" y="4365105"/>
            <a:ext cx="3116619" cy="1800200"/>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1" y="1556792"/>
            <a:ext cx="8748465" cy="3057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8.1  Energy Storage – </a:t>
            </a:r>
            <a:r>
              <a:rPr lang="de-DE" sz="1600" b="1" dirty="0">
                <a:latin typeface="Candara" panose="020E0502030303020204" pitchFamily="34" charset="0"/>
              </a:rPr>
              <a:t>Aquifer Thermal Energy Storage and Borehole Thermal Energy Storage  </a:t>
            </a:r>
          </a:p>
        </p:txBody>
      </p:sp>
      <p:pic>
        <p:nvPicPr>
          <p:cNvPr id="16" name="Imagem 2"/>
          <p:cNvPicPr>
            <a:picLocks noChangeAspect="1"/>
          </p:cNvPicPr>
          <p:nvPr/>
        </p:nvPicPr>
        <p:blipFill rotWithShape="1">
          <a:blip r:embed="rId5" cstate="print">
            <a:extLst>
              <a:ext uri="{28A0092B-C50C-407E-A947-70E740481C1C}">
                <a14:useLocalDpi xmlns:a14="http://schemas.microsoft.com/office/drawing/2010/main" val="0"/>
              </a:ext>
            </a:extLst>
          </a:blip>
          <a:srcRect l="-253"/>
          <a:stretch/>
        </p:blipFill>
        <p:spPr>
          <a:xfrm>
            <a:off x="5624496" y="2163863"/>
            <a:ext cx="3024336" cy="2009617"/>
          </a:xfrm>
          <a:prstGeom prst="rect">
            <a:avLst/>
          </a:prstGeom>
        </p:spPr>
      </p:pic>
      <p:sp>
        <p:nvSpPr>
          <p:cNvPr id="17"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0054901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1924923"/>
            <a:ext cx="6192688" cy="4250030"/>
          </a:xfrm>
          <a:prstGeom prst="rect">
            <a:avLst/>
          </a:prstGeom>
        </p:spPr>
      </p:pic>
      <p:sp>
        <p:nvSpPr>
          <p:cNvPr id="5" name="CaixaDeTexto 4"/>
          <p:cNvSpPr txBox="1"/>
          <p:nvPr/>
        </p:nvSpPr>
        <p:spPr>
          <a:xfrm>
            <a:off x="17624" y="2114667"/>
            <a:ext cx="3402248" cy="307777"/>
          </a:xfrm>
          <a:prstGeom prst="rect">
            <a:avLst/>
          </a:prstGeom>
          <a:noFill/>
        </p:spPr>
        <p:txBody>
          <a:bodyPr wrap="square" rtlCol="0">
            <a:spAutoFit/>
          </a:bodyPr>
          <a:lstStyle/>
          <a:p>
            <a:r>
              <a:rPr lang="en-GB" sz="1400" b="1" dirty="0"/>
              <a:t>Types of underground Thermal Storage</a:t>
            </a:r>
          </a:p>
        </p:txBody>
      </p:sp>
      <p:sp>
        <p:nvSpPr>
          <p:cNvPr id="14" name="Rechteck 19"/>
          <p:cNvSpPr/>
          <p:nvPr/>
        </p:nvSpPr>
        <p:spPr>
          <a:xfrm>
            <a:off x="0" y="980728"/>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1" y="1556792"/>
            <a:ext cx="8748465" cy="3057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8.1  Energy Storage – </a:t>
            </a:r>
            <a:r>
              <a:rPr lang="de-DE" sz="1600" b="1" dirty="0">
                <a:latin typeface="Candara" panose="020E0502030303020204" pitchFamily="34" charset="0"/>
              </a:rPr>
              <a:t>Aquifer Thermal Energy Storage and Borehole Thermal Energy Storage  </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7671733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67045" y="2250482"/>
            <a:ext cx="8771344" cy="4093428"/>
          </a:xfrm>
          <a:prstGeom prst="rect">
            <a:avLst/>
          </a:prstGeom>
          <a:noFill/>
        </p:spPr>
        <p:txBody>
          <a:bodyPr wrap="square" rtlCol="0">
            <a:spAutoFit/>
          </a:bodyPr>
          <a:lstStyle/>
          <a:p>
            <a:pPr algn="just"/>
            <a:r>
              <a:rPr lang="en-US" sz="1400" dirty="0"/>
              <a:t>An ATES system uses the subsurface as a temporal storage to buffer seasonal variations in heating and cooling demand. When replacing traditional fossil fuel dependent heating and cooling systems, ATES can serve as a cost-effective technology to reduce the primary energy consumption of a building and the associated CO</a:t>
            </a:r>
            <a:r>
              <a:rPr lang="en-US" sz="1400" baseline="-25000" dirty="0"/>
              <a:t>2</a:t>
            </a:r>
            <a:r>
              <a:rPr lang="en-US" sz="1400" dirty="0"/>
              <a:t> emissions.</a:t>
            </a:r>
          </a:p>
          <a:p>
            <a:pPr marL="285750" indent="-285750" algn="just">
              <a:buFont typeface="Arial" panose="020B0604020202020204" pitchFamily="34" charset="0"/>
              <a:buChar char="•"/>
            </a:pPr>
            <a:endParaRPr lang="en-GB" sz="1400" dirty="0"/>
          </a:p>
          <a:p>
            <a:pPr algn="just"/>
            <a:r>
              <a:rPr lang="en-GB" b="1" dirty="0"/>
              <a:t>Operation</a:t>
            </a:r>
          </a:p>
          <a:p>
            <a:pPr algn="just"/>
            <a:r>
              <a:rPr lang="en-US" sz="1400" dirty="0"/>
              <a:t>In its basic form, an ATES system consists of two wells (called a doublet). One well is used for heat storage, and the other for cold storage. Because each well serves both as an extraction and injection well, these systems are called bi-directional. There are also mono-directional systems. These systems do not switch pumping direction, such that groundwater is always extracted at the natural aquifer temperature. Although thermal energy is stored in the subsurface, there is usually no intention to retrieve the stored energy.</a:t>
            </a:r>
          </a:p>
          <a:p>
            <a:pPr algn="just"/>
            <a:endParaRPr lang="en-US" sz="1400" dirty="0"/>
          </a:p>
          <a:p>
            <a:pPr algn="just"/>
            <a:r>
              <a:rPr lang="en-US" sz="1400" dirty="0"/>
              <a:t>Thermal energy storage can also be achieved by circulating a fluid through a buried heat exchanger, that usually consists of a horizontal or vertical pipeline. As these systems do not extract or inject groundwater, they are called closed systems and are known as borehole thermal energy storage or GSHP. Another thermal application that uses the subsurface to provide thermal energy is geothermal energy production, which commonly uses the deeper subsurface where temperature is higher.</a:t>
            </a:r>
          </a:p>
          <a:p>
            <a:pPr marL="285750" indent="-285750" algn="just">
              <a:buFont typeface="Arial" panose="020B0604020202020204" pitchFamily="34" charset="0"/>
              <a:buChar char="•"/>
            </a:pPr>
            <a:endParaRPr lang="en-GB" sz="1400" b="1" dirty="0"/>
          </a:p>
          <a:p>
            <a:pPr algn="just"/>
            <a:endParaRPr lang="en-US" b="1"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1" y="1556792"/>
            <a:ext cx="8748465" cy="3057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8.1  Energy Storage – </a:t>
            </a:r>
            <a:r>
              <a:rPr lang="de-DE" sz="1600" b="1" dirty="0">
                <a:latin typeface="Candara" panose="020E0502030303020204" pitchFamily="34" charset="0"/>
              </a:rPr>
              <a:t>Aquifer Thermal Energy Storage and Borehole Thermal Energy Storage  </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7606165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1" y="2244531"/>
            <a:ext cx="5148065" cy="3877985"/>
          </a:xfrm>
          <a:prstGeom prst="rect">
            <a:avLst/>
          </a:prstGeom>
          <a:noFill/>
        </p:spPr>
        <p:txBody>
          <a:bodyPr wrap="square" rtlCol="0">
            <a:spAutoFit/>
          </a:bodyPr>
          <a:lstStyle/>
          <a:p>
            <a:r>
              <a:rPr lang="en-US" b="1" dirty="0"/>
              <a:t>Efficiency</a:t>
            </a:r>
          </a:p>
          <a:p>
            <a:endParaRPr lang="en-US" b="1" dirty="0"/>
          </a:p>
          <a:p>
            <a:pPr algn="just"/>
            <a:r>
              <a:rPr lang="en-US" sz="1400" dirty="0"/>
              <a:t>Compared to other (renewable) methods for heating buildings, the investment costs for these systems systems are generally a bit higher. But the difference in costs can be compensated through significant energy savings. The systems can achieve energy savings of 50 per cent and in some cases even up to 80 per cent. The efficiency and amount of energy savings reach through these systems depends on the temperature  differential. </a:t>
            </a:r>
          </a:p>
          <a:p>
            <a:pPr algn="just"/>
            <a:endParaRPr lang="en-US" sz="1400" dirty="0"/>
          </a:p>
          <a:p>
            <a:pPr algn="just"/>
            <a:r>
              <a:rPr lang="en-US" sz="1400" dirty="0"/>
              <a:t>Low temperature heat sources with temperatures below 40°C frequently require additional heat from a heat pump. On the other hand high temperature heat sources with temperatures above 40°C not necessarily rely on heat pumps. Furthermore, open systems usually have a higher heat transfer capacity compared to closed systems and hence are more efficient.</a:t>
            </a:r>
          </a:p>
          <a:p>
            <a:endParaRPr lang="en-US" sz="1400" dirty="0"/>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5477" y="2853113"/>
            <a:ext cx="3658652" cy="2736127"/>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1" y="1556792"/>
            <a:ext cx="8748465" cy="3057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8.1  Energy Storage – </a:t>
            </a:r>
            <a:r>
              <a:rPr lang="de-DE" sz="1600" b="1" dirty="0">
                <a:latin typeface="Candara" panose="020E0502030303020204" pitchFamily="34" charset="0"/>
              </a:rPr>
              <a:t>Aquifer Thermal Energy Storage and Borehole Thermal Energy Storage  </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6142480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p:cNvSpPr txBox="1"/>
          <p:nvPr/>
        </p:nvSpPr>
        <p:spPr>
          <a:xfrm>
            <a:off x="-1" y="2244531"/>
            <a:ext cx="4860033" cy="3662541"/>
          </a:xfrm>
          <a:prstGeom prst="rect">
            <a:avLst/>
          </a:prstGeom>
          <a:noFill/>
        </p:spPr>
        <p:txBody>
          <a:bodyPr wrap="square" rtlCol="0">
            <a:spAutoFit/>
          </a:bodyPr>
          <a:lstStyle/>
          <a:p>
            <a:r>
              <a:rPr lang="en-US" b="1" dirty="0"/>
              <a:t>Constraints</a:t>
            </a:r>
          </a:p>
          <a:p>
            <a:endParaRPr lang="en-US" b="1" dirty="0"/>
          </a:p>
          <a:p>
            <a:pPr marL="285750" indent="-285750" algn="just">
              <a:buFont typeface="Arial" panose="020B0604020202020204" pitchFamily="34" charset="0"/>
              <a:buChar char="•"/>
            </a:pPr>
            <a:r>
              <a:rPr lang="en-US" sz="1400" dirty="0"/>
              <a:t>The availability of (underground) storage in the vicinity;</a:t>
            </a:r>
          </a:p>
          <a:p>
            <a:pPr marL="285750" indent="-285750" algn="just">
              <a:buFont typeface="Arial" panose="020B0604020202020204" pitchFamily="34" charset="0"/>
              <a:buChar char="•"/>
            </a:pPr>
            <a:r>
              <a:rPr lang="en-US" sz="1400" dirty="0"/>
              <a:t>The geological and hydrological conditions on location ;</a:t>
            </a:r>
          </a:p>
          <a:p>
            <a:pPr marL="285750" indent="-285750" algn="just">
              <a:buFont typeface="Arial" panose="020B0604020202020204" pitchFamily="34" charset="0"/>
              <a:buChar char="•"/>
            </a:pPr>
            <a:r>
              <a:rPr lang="en-US" sz="1400" dirty="0"/>
              <a:t>The thermal characteristics of the storage method as well as the distribution network;</a:t>
            </a:r>
          </a:p>
          <a:p>
            <a:pPr marL="285750" indent="-285750" algn="just">
              <a:buFont typeface="Arial" panose="020B0604020202020204" pitchFamily="34" charset="0"/>
              <a:buChar char="•"/>
            </a:pPr>
            <a:r>
              <a:rPr lang="en-US" sz="1400" dirty="0"/>
              <a:t>The type of the heat source used, which determines;</a:t>
            </a:r>
          </a:p>
          <a:p>
            <a:pPr marL="285750" indent="-285750" algn="just">
              <a:buFont typeface="Arial" panose="020B0604020202020204" pitchFamily="34" charset="0"/>
              <a:buChar char="•"/>
            </a:pPr>
            <a:r>
              <a:rPr lang="en-US" sz="1400" dirty="0"/>
              <a:t>The difference between low or high temperature heat source;</a:t>
            </a:r>
          </a:p>
          <a:p>
            <a:pPr marL="285750" indent="-285750" algn="just">
              <a:buFont typeface="Arial" panose="020B0604020202020204" pitchFamily="34" charset="0"/>
              <a:buChar char="•"/>
            </a:pPr>
            <a:r>
              <a:rPr lang="en-US" sz="1400" dirty="0"/>
              <a:t>The amount of heat (and heat flow) and its distribution in time; </a:t>
            </a:r>
          </a:p>
          <a:p>
            <a:pPr marL="285750" indent="-285750" algn="just">
              <a:buFont typeface="Arial" panose="020B0604020202020204" pitchFamily="34" charset="0"/>
              <a:buChar char="•"/>
            </a:pPr>
            <a:r>
              <a:rPr lang="en-US" sz="1400" dirty="0"/>
              <a:t>The degree of required temperature and its distribution in time,</a:t>
            </a:r>
          </a:p>
          <a:p>
            <a:pPr marL="285750" indent="-285750" algn="just">
              <a:buFont typeface="Arial" panose="020B0604020202020204" pitchFamily="34" charset="0"/>
              <a:buChar char="•"/>
            </a:pPr>
            <a:r>
              <a:rPr lang="en-US" sz="1400" dirty="0"/>
              <a:t>The amount of heat demanded and the storage;</a:t>
            </a:r>
          </a:p>
          <a:p>
            <a:pPr marL="285750" indent="-285750" algn="just">
              <a:buFont typeface="Arial" panose="020B0604020202020204" pitchFamily="34" charset="0"/>
              <a:buChar char="•"/>
            </a:pPr>
            <a:r>
              <a:rPr lang="en-US" sz="1400" dirty="0"/>
              <a:t>The initial investment.</a:t>
            </a:r>
          </a:p>
          <a:p>
            <a:endParaRPr lang="en-US" sz="1400" dirty="0"/>
          </a:p>
        </p:txBody>
      </p:sp>
      <p:pic>
        <p:nvPicPr>
          <p:cNvPr id="3" name="Image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0032" y="1950085"/>
            <a:ext cx="4055991" cy="3671016"/>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1" y="1556792"/>
            <a:ext cx="8748465" cy="30577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8.1  Energy Storage – </a:t>
            </a:r>
            <a:r>
              <a:rPr lang="de-DE" sz="1600" b="1" dirty="0">
                <a:latin typeface="Candara" panose="020E0502030303020204" pitchFamily="34" charset="0"/>
              </a:rPr>
              <a:t>Aquifer Thermal Energy Storage and Borehole Thermal Energy Storage  </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2568125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8.2  Energy Storage – </a:t>
            </a:r>
            <a:r>
              <a:rPr lang="de-DE" sz="1600" b="1" dirty="0">
                <a:latin typeface="Candara" panose="020E0502030303020204" pitchFamily="34" charset="0"/>
              </a:rPr>
              <a:t>Batteries</a:t>
            </a:r>
          </a:p>
        </p:txBody>
      </p:sp>
      <p:pic>
        <p:nvPicPr>
          <p:cNvPr id="10" name="Image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144" y="2564904"/>
            <a:ext cx="2895759" cy="2700760"/>
          </a:xfrm>
          <a:prstGeom prst="rect">
            <a:avLst/>
          </a:prstGeom>
        </p:spPr>
      </p:pic>
      <p:sp>
        <p:nvSpPr>
          <p:cNvPr id="3" name="CaixaDeTexto 2"/>
          <p:cNvSpPr txBox="1"/>
          <p:nvPr/>
        </p:nvSpPr>
        <p:spPr>
          <a:xfrm>
            <a:off x="0" y="2168117"/>
            <a:ext cx="5652120" cy="4616648"/>
          </a:xfrm>
          <a:prstGeom prst="rect">
            <a:avLst/>
          </a:prstGeom>
          <a:noFill/>
        </p:spPr>
        <p:txBody>
          <a:bodyPr wrap="square" rtlCol="0">
            <a:spAutoFit/>
          </a:bodyPr>
          <a:lstStyle/>
          <a:p>
            <a:pPr algn="just"/>
            <a:r>
              <a:rPr lang="en-US" sz="1400" dirty="0"/>
              <a:t>Battery storage was used in the early days of DC electric power. Where AC grid power was not readily available, isolated lighting plants run by wind turbines or internal combustion engines provided lighting and power to small motors.</a:t>
            </a:r>
          </a:p>
          <a:p>
            <a:pPr algn="just"/>
            <a:r>
              <a:rPr lang="en-US" sz="1400" dirty="0"/>
              <a:t>The battery system could be used to run the load without starting the engine or when the wind was calm. A bank of lead-acid batteries in glass jars both supplied power to illuminate lamps, as well as to start an engine to recharge the batteries.</a:t>
            </a:r>
          </a:p>
          <a:p>
            <a:pPr algn="just"/>
            <a:endParaRPr lang="en-US" sz="1400" dirty="0"/>
          </a:p>
          <a:p>
            <a:pPr algn="just"/>
            <a:r>
              <a:rPr lang="en-US" sz="1400" dirty="0"/>
              <a:t>Traditional batteries are generally expensive, have high maintenance (depending on the technology), and have limited lifespans, mainly due to pure chemical crystals that form inside the cells during the charge and discharge cycles. </a:t>
            </a:r>
          </a:p>
          <a:p>
            <a:pPr algn="just"/>
            <a:r>
              <a:rPr lang="en-US" sz="1400" dirty="0"/>
              <a:t>These crystals usually can not be re-dissolved back into the electrolyte. They can grow large enough to apply significant mechanical pressure to interior structures inside the battery to bend plates, bulge battery casings, and short out individual cells.</a:t>
            </a:r>
          </a:p>
          <a:p>
            <a:pPr marL="285750" indent="-285750" algn="just">
              <a:buFont typeface="Arial" panose="020B0604020202020204" pitchFamily="34" charset="0"/>
              <a:buChar char="•"/>
            </a:pPr>
            <a:endParaRPr lang="en-US" sz="1400" dirty="0"/>
          </a:p>
          <a:p>
            <a:pPr algn="just"/>
            <a:endParaRPr lang="en-US" sz="1400" dirty="0"/>
          </a:p>
          <a:p>
            <a:pPr algn="just"/>
            <a:endParaRPr lang="en-US" sz="1400" dirty="0"/>
          </a:p>
          <a:p>
            <a:pPr algn="just"/>
            <a:endParaRPr lang="en-GB"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42530701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88" y="2725178"/>
            <a:ext cx="8771345" cy="2830668"/>
          </a:xfrm>
          <a:prstGeom prst="rect">
            <a:avLst/>
          </a:prstGeom>
        </p:spPr>
      </p:pic>
      <p:sp>
        <p:nvSpPr>
          <p:cNvPr id="5" name="CaixaDeTexto 4"/>
          <p:cNvSpPr txBox="1"/>
          <p:nvPr/>
        </p:nvSpPr>
        <p:spPr>
          <a:xfrm>
            <a:off x="179388" y="2132856"/>
            <a:ext cx="6408836" cy="307777"/>
          </a:xfrm>
          <a:prstGeom prst="rect">
            <a:avLst/>
          </a:prstGeom>
          <a:noFill/>
        </p:spPr>
        <p:txBody>
          <a:bodyPr wrap="square" rtlCol="0">
            <a:spAutoFit/>
          </a:bodyPr>
          <a:lstStyle/>
          <a:p>
            <a:r>
              <a:rPr lang="en-GB" sz="1400" b="1" dirty="0"/>
              <a:t>Types of Batteries and their characteristics</a:t>
            </a:r>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8.2  Energy Storage – </a:t>
            </a:r>
            <a:r>
              <a:rPr lang="de-DE" sz="1600" b="1" dirty="0">
                <a:latin typeface="Candara" panose="020E0502030303020204" pitchFamily="34" charset="0"/>
              </a:rPr>
              <a:t>Batteries</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646530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19"/>
          <p:cNvSpPr/>
          <p:nvPr/>
        </p:nvSpPr>
        <p:spPr>
          <a:xfrm>
            <a:off x="0" y="1725646"/>
            <a:ext cx="147565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1.  Solar PV</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606" y="2166603"/>
            <a:ext cx="4162709" cy="3764998"/>
          </a:xfrm>
          <a:prstGeom prst="rect">
            <a:avLst/>
          </a:prstGeom>
        </p:spPr>
      </p:pic>
      <p:sp>
        <p:nvSpPr>
          <p:cNvPr id="7" name="CaixaDeTexto 6"/>
          <p:cNvSpPr txBox="1"/>
          <p:nvPr/>
        </p:nvSpPr>
        <p:spPr>
          <a:xfrm>
            <a:off x="179388" y="2830301"/>
            <a:ext cx="3960564" cy="3046988"/>
          </a:xfrm>
          <a:prstGeom prst="rect">
            <a:avLst/>
          </a:prstGeom>
          <a:noFill/>
        </p:spPr>
        <p:txBody>
          <a:bodyPr wrap="square" rtlCol="0">
            <a:spAutoFit/>
          </a:bodyPr>
          <a:lstStyle/>
          <a:p>
            <a:pPr marL="285750" indent="-285750">
              <a:buFont typeface="Arial" panose="020B0604020202020204" pitchFamily="34" charset="0"/>
              <a:buChar char="•"/>
            </a:pPr>
            <a:r>
              <a:rPr lang="en-GB" sz="1600" dirty="0"/>
              <a:t>The countries involved in </a:t>
            </a:r>
            <a:r>
              <a:rPr lang="en-GB" sz="1600" dirty="0" err="1"/>
              <a:t>CERtuS</a:t>
            </a:r>
            <a:r>
              <a:rPr lang="en-GB" sz="1600" dirty="0"/>
              <a:t> project are all located in the zones with high levels of radiation making this technology a good choice.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Solar systems prices are dropping since 2011.</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Solar systems efficiency is now at good levels.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sz="1600" dirty="0"/>
          </a:p>
        </p:txBody>
      </p:sp>
      <p:sp>
        <p:nvSpPr>
          <p:cNvPr id="9" name="CaixaDeTexto 8"/>
          <p:cNvSpPr txBox="1"/>
          <p:nvPr/>
        </p:nvSpPr>
        <p:spPr>
          <a:xfrm>
            <a:off x="4788024" y="5931601"/>
            <a:ext cx="2088232" cy="246221"/>
          </a:xfrm>
          <a:prstGeom prst="rect">
            <a:avLst/>
          </a:prstGeom>
          <a:noFill/>
        </p:spPr>
        <p:txBody>
          <a:bodyPr wrap="square" rtlCol="0">
            <a:spAutoFit/>
          </a:bodyPr>
          <a:lstStyle/>
          <a:p>
            <a:r>
              <a:rPr lang="en-GB" sz="1000" dirty="0"/>
              <a:t>Source: Idealsol Italy</a:t>
            </a:r>
          </a:p>
        </p:txBody>
      </p:sp>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9181977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79388" y="2132856"/>
            <a:ext cx="6408836" cy="307777"/>
          </a:xfrm>
          <a:prstGeom prst="rect">
            <a:avLst/>
          </a:prstGeom>
          <a:noFill/>
        </p:spPr>
        <p:txBody>
          <a:bodyPr wrap="square" rtlCol="0">
            <a:spAutoFit/>
          </a:bodyPr>
          <a:lstStyle/>
          <a:p>
            <a:r>
              <a:rPr lang="en-GB" sz="1400" b="1" dirty="0"/>
              <a:t>Types of Batteries and their characteristics (cont.)</a:t>
            </a:r>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8.2  Energy Storage – </a:t>
            </a:r>
            <a:r>
              <a:rPr lang="de-DE" sz="1600" b="1" dirty="0">
                <a:latin typeface="Candara" panose="020E0502030303020204" pitchFamily="34" charset="0"/>
              </a:rPr>
              <a:t>Batteries</a:t>
            </a:r>
          </a:p>
        </p:txBody>
      </p:sp>
      <p:pic>
        <p:nvPicPr>
          <p:cNvPr id="1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3965" y="2518366"/>
            <a:ext cx="6602189" cy="356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026638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79387" y="2132856"/>
            <a:ext cx="8783187" cy="3724096"/>
          </a:xfrm>
          <a:prstGeom prst="rect">
            <a:avLst/>
          </a:prstGeom>
          <a:noFill/>
        </p:spPr>
        <p:txBody>
          <a:bodyPr wrap="square" rtlCol="0">
            <a:spAutoFit/>
          </a:bodyPr>
          <a:lstStyle/>
          <a:p>
            <a:r>
              <a:rPr lang="en-US" b="1" dirty="0"/>
              <a:t>Constraints:</a:t>
            </a:r>
          </a:p>
          <a:p>
            <a:pPr algn="just"/>
            <a:endParaRPr lang="en-US" b="1" dirty="0"/>
          </a:p>
          <a:p>
            <a:pPr marL="285750" indent="-285750" algn="just">
              <a:buFont typeface="Arial" panose="020B0604020202020204" pitchFamily="34" charset="0"/>
              <a:buChar char="•"/>
            </a:pPr>
            <a:r>
              <a:rPr lang="en-GB" sz="1400" dirty="0"/>
              <a:t>For large system storage the prices are still to high making the energy storage not very cost-effective;</a:t>
            </a:r>
          </a:p>
          <a:p>
            <a:pPr marL="285750" indent="-285750" algn="just">
              <a:buFont typeface="Arial" panose="020B0604020202020204" pitchFamily="34" charset="0"/>
              <a:buChar char="•"/>
            </a:pPr>
            <a:r>
              <a:rPr lang="en-GB" sz="1400" dirty="0"/>
              <a:t>The batteries lifetime still needs to be improved, specially in batteries for solar applications, the number of charging/discharging cycles is still very low;</a:t>
            </a:r>
          </a:p>
          <a:p>
            <a:pPr marL="285750" indent="-285750" algn="just">
              <a:buFont typeface="Arial" panose="020B0604020202020204" pitchFamily="34" charset="0"/>
              <a:buChar char="•"/>
            </a:pPr>
            <a:r>
              <a:rPr lang="en-GB" sz="1400" dirty="0"/>
              <a:t>Also for large storage systems the necessary space to accommodate the batteries and the room climate control are also an issue.</a:t>
            </a:r>
          </a:p>
          <a:p>
            <a:pPr algn="just"/>
            <a:endParaRPr lang="en-GB" sz="1400" dirty="0"/>
          </a:p>
          <a:p>
            <a:pPr algn="just"/>
            <a:r>
              <a:rPr lang="en-GB" b="1" dirty="0"/>
              <a:t>Applications:</a:t>
            </a:r>
          </a:p>
          <a:p>
            <a:pPr algn="just"/>
            <a:endParaRPr lang="en-GB" sz="1400" b="1" dirty="0"/>
          </a:p>
          <a:p>
            <a:pPr marL="285750" indent="-285750" algn="just">
              <a:buFont typeface="Arial" panose="020B0604020202020204" pitchFamily="34" charset="0"/>
              <a:buChar char="•"/>
            </a:pPr>
            <a:r>
              <a:rPr lang="en-GB" sz="1400" dirty="0"/>
              <a:t>Batteries have a wide range of applications, which from daily use in cell phones, power tools and  small ITC equipment to electric and hybrid vehicles, data centers, UPS, buildings supply, PV off-grid systems, etc. </a:t>
            </a:r>
          </a:p>
          <a:p>
            <a:pPr marL="285750" indent="-285750" algn="just">
              <a:buFont typeface="Arial" panose="020B0604020202020204" pitchFamily="34" charset="0"/>
              <a:buChar char="•"/>
            </a:pPr>
            <a:r>
              <a:rPr lang="en-GB" sz="1400" dirty="0"/>
              <a:t>Batteries are the most common energy storage systems, </a:t>
            </a:r>
            <a:r>
              <a:rPr lang="en-US" sz="1400" dirty="0"/>
              <a:t>traditionally batteries for large energy storage systems are generally expensive, have high maintenance, and have limited lifespans (depending on its operation and technology).</a:t>
            </a:r>
          </a:p>
          <a:p>
            <a:endParaRPr lang="en-GB" sz="1400"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556792"/>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8.2  Energy Storage – </a:t>
            </a:r>
            <a:r>
              <a:rPr lang="de-DE" sz="1600" b="1" dirty="0">
                <a:latin typeface="Candara" panose="020E0502030303020204" pitchFamily="34" charset="0"/>
              </a:rPr>
              <a:t>Batteries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964240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179388" y="2132856"/>
            <a:ext cx="6408836" cy="523220"/>
          </a:xfrm>
          <a:prstGeom prst="rect">
            <a:avLst/>
          </a:prstGeom>
          <a:noFill/>
        </p:spPr>
        <p:txBody>
          <a:bodyPr wrap="square" rtlCol="0">
            <a:spAutoFit/>
          </a:bodyPr>
          <a:lstStyle/>
          <a:p>
            <a:r>
              <a:rPr lang="en-GB" sz="1400" b="1" dirty="0"/>
              <a:t>Applications:</a:t>
            </a:r>
          </a:p>
          <a:p>
            <a:pPr marL="285750" indent="-285750">
              <a:buFont typeface="Arial" panose="020B0604020202020204" pitchFamily="34" charset="0"/>
              <a:buChar char="•"/>
            </a:pPr>
            <a:endParaRPr lang="en-GB" sz="1400" b="1" dirty="0"/>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405" y="2589871"/>
            <a:ext cx="2007884" cy="1488464"/>
          </a:xfrm>
          <a:prstGeom prst="rect">
            <a:avLst/>
          </a:prstGeom>
        </p:spPr>
      </p:pic>
      <p:pic>
        <p:nvPicPr>
          <p:cNvPr id="4" name="Image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412" y="2598392"/>
            <a:ext cx="1305834" cy="1487200"/>
          </a:xfrm>
          <a:prstGeom prst="rect">
            <a:avLst/>
          </a:prstGeom>
        </p:spPr>
      </p:pic>
      <p:pic>
        <p:nvPicPr>
          <p:cNvPr id="7" name="Imagem 6"/>
          <p:cNvPicPr>
            <a:picLocks noChangeAspect="1"/>
          </p:cNvPicPr>
          <p:nvPr/>
        </p:nvPicPr>
        <p:blipFill rotWithShape="1">
          <a:blip r:embed="rId6" cstate="print">
            <a:extLst>
              <a:ext uri="{28A0092B-C50C-407E-A947-70E740481C1C}">
                <a14:useLocalDpi xmlns:a14="http://schemas.microsoft.com/office/drawing/2010/main" val="0"/>
              </a:ext>
            </a:extLst>
          </a:blip>
          <a:srcRect b="2018"/>
          <a:stretch/>
        </p:blipFill>
        <p:spPr>
          <a:xfrm>
            <a:off x="2182413" y="4094113"/>
            <a:ext cx="1813524" cy="1328677"/>
          </a:xfrm>
          <a:prstGeom prst="rect">
            <a:avLst/>
          </a:prstGeom>
        </p:spPr>
      </p:pic>
      <p:pic>
        <p:nvPicPr>
          <p:cNvPr id="9" name="Image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405" y="4075809"/>
            <a:ext cx="2006007" cy="1374358"/>
          </a:xfrm>
          <a:prstGeom prst="rect">
            <a:avLst/>
          </a:prstGeom>
        </p:spPr>
      </p:pic>
      <p:pic>
        <p:nvPicPr>
          <p:cNvPr id="16" name="Imagem 1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3972089" y="4437111"/>
            <a:ext cx="1501197" cy="953661"/>
          </a:xfrm>
          <a:prstGeom prst="rect">
            <a:avLst/>
          </a:prstGeom>
        </p:spPr>
      </p:pic>
      <p:pic>
        <p:nvPicPr>
          <p:cNvPr id="11" name="Imagem 10"/>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388541" y="3925988"/>
            <a:ext cx="3431931" cy="1673999"/>
          </a:xfrm>
          <a:prstGeom prst="rect">
            <a:avLst/>
          </a:prstGeom>
        </p:spPr>
      </p:pic>
      <p:pic>
        <p:nvPicPr>
          <p:cNvPr id="13" name="Imagem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22915" y="2533587"/>
            <a:ext cx="2927818" cy="1514891"/>
          </a:xfrm>
          <a:prstGeom prst="rect">
            <a:avLst/>
          </a:prstGeom>
        </p:spPr>
      </p:pic>
      <p:pic>
        <p:nvPicPr>
          <p:cNvPr id="14" name="Imagem 13"/>
          <p:cNvPicPr>
            <a:picLocks noChangeAspect="1"/>
          </p:cNvPicPr>
          <p:nvPr/>
        </p:nvPicPr>
        <p:blipFill rotWithShape="1">
          <a:blip r:embed="rId11" cstate="print">
            <a:extLst>
              <a:ext uri="{28A0092B-C50C-407E-A947-70E740481C1C}">
                <a14:useLocalDpi xmlns:a14="http://schemas.microsoft.com/office/drawing/2010/main" val="0"/>
              </a:ext>
            </a:extLst>
          </a:blip>
          <a:srcRect t="1788" b="3702"/>
          <a:stretch/>
        </p:blipFill>
        <p:spPr>
          <a:xfrm>
            <a:off x="3601990" y="2564904"/>
            <a:ext cx="2419048" cy="1656184"/>
          </a:xfrm>
          <a:prstGeom prst="rect">
            <a:avLst/>
          </a:prstGeom>
        </p:spPr>
      </p:pic>
      <p:sp>
        <p:nvSpPr>
          <p:cNvPr id="19"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20" name="Rechteck 19"/>
          <p:cNvSpPr/>
          <p:nvPr/>
        </p:nvSpPr>
        <p:spPr>
          <a:xfrm>
            <a:off x="0" y="1556792"/>
            <a:ext cx="3419872"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8.2  Energy Storage – </a:t>
            </a:r>
            <a:r>
              <a:rPr lang="de-DE" sz="1600" b="1" dirty="0">
                <a:latin typeface="Candara" panose="020E0502030303020204" pitchFamily="34" charset="0"/>
              </a:rPr>
              <a:t>Batteries</a:t>
            </a:r>
          </a:p>
        </p:txBody>
      </p:sp>
      <p:sp>
        <p:nvSpPr>
          <p:cNvPr id="21"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7850105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39959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8.3  Energy Storage – </a:t>
            </a:r>
            <a:r>
              <a:rPr lang="de-DE" sz="1600" b="1" dirty="0">
                <a:latin typeface="Candara" panose="020E0502030303020204" pitchFamily="34" charset="0"/>
              </a:rPr>
              <a:t>Hot Water Tanks</a:t>
            </a:r>
          </a:p>
        </p:txBody>
      </p:sp>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914" y="1960640"/>
            <a:ext cx="4196727" cy="4132656"/>
          </a:xfrm>
          <a:prstGeom prst="rect">
            <a:avLst/>
          </a:prstGeom>
        </p:spPr>
      </p:pic>
      <p:sp>
        <p:nvSpPr>
          <p:cNvPr id="3" name="CaixaDeTexto 2"/>
          <p:cNvSpPr txBox="1"/>
          <p:nvPr/>
        </p:nvSpPr>
        <p:spPr>
          <a:xfrm>
            <a:off x="159680" y="2871890"/>
            <a:ext cx="4283968" cy="2677656"/>
          </a:xfrm>
          <a:prstGeom prst="rect">
            <a:avLst/>
          </a:prstGeom>
          <a:noFill/>
        </p:spPr>
        <p:txBody>
          <a:bodyPr wrap="square" rtlCol="0">
            <a:spAutoFit/>
          </a:bodyPr>
          <a:lstStyle/>
          <a:p>
            <a:pPr algn="just"/>
            <a:r>
              <a:rPr lang="en-US" sz="1400" dirty="0"/>
              <a:t>A hot water storage tank (also called hot water cylinder) is a water tank that is used for storing hot water for space heating or domestic use. </a:t>
            </a:r>
          </a:p>
          <a:p>
            <a:pPr algn="just"/>
            <a:endParaRPr lang="en-US" sz="1400" dirty="0"/>
          </a:p>
          <a:p>
            <a:pPr algn="just"/>
            <a:r>
              <a:rPr lang="en-US" sz="1400" dirty="0"/>
              <a:t>A heavily insulated tank can retain heat for days. Water is a convenient heat storage medium, because it has a high specific heat capacity, compared with other substances it can store more heat per unit of weight and volume.</a:t>
            </a:r>
          </a:p>
          <a:p>
            <a:pPr algn="just"/>
            <a:endParaRPr lang="en-US" sz="1400" dirty="0"/>
          </a:p>
          <a:p>
            <a:pPr algn="just"/>
            <a:r>
              <a:rPr lang="en-US" sz="1400" dirty="0"/>
              <a:t>A hot water storage tank is wrapped in heat insulation to reduce heat loss and energy consumption.</a:t>
            </a:r>
            <a:endParaRPr lang="en-GB" sz="1400" dirty="0"/>
          </a:p>
        </p:txBody>
      </p:sp>
      <p:sp>
        <p:nvSpPr>
          <p:cNvPr id="15"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291276906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0" y="3004497"/>
            <a:ext cx="5004048" cy="2800767"/>
          </a:xfrm>
          <a:prstGeom prst="rect">
            <a:avLst/>
          </a:prstGeom>
          <a:noFill/>
        </p:spPr>
        <p:txBody>
          <a:bodyPr wrap="square" rtlCol="0">
            <a:spAutoFit/>
          </a:bodyPr>
          <a:lstStyle/>
          <a:p>
            <a:pPr algn="just"/>
            <a:r>
              <a:rPr lang="en-US" b="1" dirty="0"/>
              <a:t>Types of Hot Water Tanks:</a:t>
            </a:r>
          </a:p>
          <a:p>
            <a:pPr algn="just"/>
            <a:endParaRPr lang="en-US" b="1" dirty="0"/>
          </a:p>
          <a:p>
            <a:pPr marL="285750" indent="-285750" algn="just">
              <a:buFont typeface="Arial" panose="020B0604020202020204" pitchFamily="34" charset="0"/>
              <a:buChar char="•"/>
            </a:pPr>
            <a:r>
              <a:rPr lang="en-US" sz="1400" b="1" dirty="0"/>
              <a:t>Conventional Storage Water Heaters </a:t>
            </a:r>
            <a:r>
              <a:rPr lang="en-US" sz="1400" dirty="0"/>
              <a:t>offer a ready reservoir (storage tank) of hot water;</a:t>
            </a:r>
          </a:p>
          <a:p>
            <a:pPr marL="285750" indent="-285750" algn="just">
              <a:buFont typeface="Arial" panose="020B0604020202020204" pitchFamily="34" charset="0"/>
              <a:buChar char="•"/>
            </a:pPr>
            <a:r>
              <a:rPr lang="en-US" sz="1400" b="1" dirty="0" err="1"/>
              <a:t>Tankless</a:t>
            </a:r>
            <a:r>
              <a:rPr lang="en-US" sz="1400" b="1" dirty="0"/>
              <a:t> or Demand-type Water Heaters </a:t>
            </a:r>
            <a:r>
              <a:rPr lang="en-US" sz="1400" dirty="0"/>
              <a:t>heat water directly without the use of a storage tank;</a:t>
            </a:r>
          </a:p>
          <a:p>
            <a:pPr marL="285750" indent="-285750" algn="just">
              <a:buFont typeface="Arial" panose="020B0604020202020204" pitchFamily="34" charset="0"/>
              <a:buChar char="•"/>
            </a:pPr>
            <a:r>
              <a:rPr lang="en-US" sz="1400" b="1" dirty="0"/>
              <a:t>Heat Pump Water Heaters </a:t>
            </a:r>
            <a:r>
              <a:rPr lang="en-US" sz="1400" dirty="0"/>
              <a:t>move heat from one place to another instead of generating heat directly for providing hot water;</a:t>
            </a:r>
          </a:p>
          <a:p>
            <a:pPr marL="285750" indent="-285750" algn="just">
              <a:buFont typeface="Arial" panose="020B0604020202020204" pitchFamily="34" charset="0"/>
              <a:buChar char="•"/>
            </a:pPr>
            <a:r>
              <a:rPr lang="en-US" sz="1400" b="1" dirty="0"/>
              <a:t>Solar Water Heaters </a:t>
            </a:r>
            <a:r>
              <a:rPr lang="en-US" sz="1400" dirty="0"/>
              <a:t>use the sun's heat to provide hot water;</a:t>
            </a:r>
          </a:p>
          <a:p>
            <a:pPr marL="285750" indent="-285750" algn="just">
              <a:buFont typeface="Arial" panose="020B0604020202020204" pitchFamily="34" charset="0"/>
              <a:buChar char="•"/>
            </a:pPr>
            <a:r>
              <a:rPr lang="en-US" sz="1400" b="1" dirty="0" err="1"/>
              <a:t>Tankless</a:t>
            </a:r>
            <a:r>
              <a:rPr lang="en-US" sz="1400" b="1" dirty="0"/>
              <a:t> Coil and Indirect Water Heaters </a:t>
            </a:r>
            <a:r>
              <a:rPr lang="en-US" sz="1400" dirty="0"/>
              <a:t>use a home's space heating system to heat water.</a:t>
            </a:r>
          </a:p>
        </p:txBody>
      </p:sp>
      <p:pic>
        <p:nvPicPr>
          <p:cNvPr id="14" name="Imagem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806" y="2012758"/>
            <a:ext cx="3632928" cy="4080538"/>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0" y="1556792"/>
            <a:ext cx="39959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8.3  Energy Storage – </a:t>
            </a:r>
            <a:r>
              <a:rPr lang="de-DE" sz="1600" b="1" dirty="0">
                <a:latin typeface="Candara" panose="020E0502030303020204" pitchFamily="34" charset="0"/>
              </a:rPr>
              <a:t>Hot Water Tanks</a:t>
            </a:r>
          </a:p>
        </p:txBody>
      </p:sp>
      <p:sp>
        <p:nvSpPr>
          <p:cNvPr id="4" name="CaixaDeTexto 3"/>
          <p:cNvSpPr txBox="1"/>
          <p:nvPr/>
        </p:nvSpPr>
        <p:spPr>
          <a:xfrm>
            <a:off x="-1" y="2012758"/>
            <a:ext cx="5364089" cy="1169551"/>
          </a:xfrm>
          <a:prstGeom prst="rect">
            <a:avLst/>
          </a:prstGeom>
          <a:noFill/>
        </p:spPr>
        <p:txBody>
          <a:bodyPr wrap="square" rtlCol="0">
            <a:spAutoFit/>
          </a:bodyPr>
          <a:lstStyle/>
          <a:p>
            <a:pPr algn="just"/>
            <a:r>
              <a:rPr lang="en-US" sz="1400" dirty="0"/>
              <a:t>Hot water tanks may have a built-in gas or oil burner system, or electric immersion heaters, or may use an external heat exchanger to heat water from another energy source such as a wood-burning stove or a district heating system if available.</a:t>
            </a:r>
            <a:endParaRPr lang="en-US" sz="1400" b="1" dirty="0"/>
          </a:p>
          <a:p>
            <a:pPr algn="just"/>
            <a:endParaRPr lang="en-GB" sz="1400" dirty="0"/>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6351739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5575" y="1835872"/>
            <a:ext cx="8916417" cy="4585871"/>
          </a:xfrm>
          <a:prstGeom prst="rect">
            <a:avLst/>
          </a:prstGeom>
          <a:noFill/>
        </p:spPr>
        <p:txBody>
          <a:bodyPr wrap="square" rtlCol="0">
            <a:spAutoFit/>
          </a:bodyPr>
          <a:lstStyle/>
          <a:p>
            <a:pPr algn="just"/>
            <a:endParaRPr lang="en-US" b="1" dirty="0"/>
          </a:p>
          <a:p>
            <a:pPr algn="just"/>
            <a:r>
              <a:rPr lang="en-US" b="1" dirty="0"/>
              <a:t>Water Heater options by fuel or energy source:</a:t>
            </a:r>
          </a:p>
          <a:p>
            <a:pPr algn="just"/>
            <a:endParaRPr lang="en-US" b="1" dirty="0"/>
          </a:p>
          <a:p>
            <a:pPr marL="285750" indent="-285750" algn="just">
              <a:buFont typeface="Arial" panose="020B0604020202020204" pitchFamily="34" charset="0"/>
              <a:buChar char="•"/>
            </a:pPr>
            <a:r>
              <a:rPr lang="en-US" sz="1400" b="1" dirty="0"/>
              <a:t>Electricity</a:t>
            </a:r>
            <a:r>
              <a:rPr lang="en-US" sz="1400" dirty="0"/>
              <a:t> – the most common type, used to fuel conventional storage, tankless or demand-type, and heat pump water heaters. It also can be used with combination water and space heating systems, which include tankless coil and indirect water heaters;</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Fuel oil </a:t>
            </a:r>
            <a:r>
              <a:rPr lang="en-US" sz="1400" dirty="0"/>
              <a:t>– Used in some areas of the USA, not very usual in Europe;</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Geothermal Energy </a:t>
            </a:r>
            <a:r>
              <a:rPr lang="en-US" sz="1400" dirty="0"/>
              <a:t>– Usually use by those who have geothermal heat pump system installed in their homes for space heating and cooling;</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Natural Gas </a:t>
            </a:r>
            <a:r>
              <a:rPr lang="en-US" sz="1400" dirty="0"/>
              <a:t>– Used to fuel conventional storage and demand (tankless or instantaneous) water heaters, as well as combination water and space heating systems, which include tankless coil and indirect water heaters.</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Propane</a:t>
            </a:r>
            <a:r>
              <a:rPr lang="en-US" sz="1400" dirty="0"/>
              <a:t> – Used to fuel conventional storage and demand (tankless or instantaneous) water heaters, as well as indirect combination water and space heating systems.</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b="1" dirty="0"/>
              <a:t>Solar Energy </a:t>
            </a:r>
            <a:r>
              <a:rPr lang="en-US" sz="1400" dirty="0"/>
              <a:t>– This storage tank is used with solar thermal collectors.</a:t>
            </a:r>
          </a:p>
          <a:p>
            <a:pPr marL="285750" indent="-285750" algn="just">
              <a:buFont typeface="Arial" panose="020B0604020202020204" pitchFamily="34" charset="0"/>
              <a:buChar char="•"/>
            </a:pPr>
            <a:endParaRPr lang="en-US" sz="1400" dirty="0"/>
          </a:p>
        </p:txBody>
      </p:sp>
      <p:sp>
        <p:nvSpPr>
          <p:cNvPr id="11"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3" name="Rechteck 19"/>
          <p:cNvSpPr/>
          <p:nvPr/>
        </p:nvSpPr>
        <p:spPr>
          <a:xfrm>
            <a:off x="0" y="1556792"/>
            <a:ext cx="39959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8.3  Energy Storage – </a:t>
            </a:r>
            <a:r>
              <a:rPr lang="de-DE" sz="1600" b="1" dirty="0">
                <a:latin typeface="Candara" panose="020E0502030303020204" pitchFamily="34" charset="0"/>
              </a:rPr>
              <a:t>Hot Water Tanks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5626597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7268" y="2101495"/>
            <a:ext cx="5761820" cy="3662541"/>
          </a:xfrm>
          <a:prstGeom prst="rect">
            <a:avLst/>
          </a:prstGeom>
          <a:noFill/>
        </p:spPr>
        <p:txBody>
          <a:bodyPr wrap="square" rtlCol="0">
            <a:spAutoFit/>
          </a:bodyPr>
          <a:lstStyle/>
          <a:p>
            <a:pPr algn="just"/>
            <a:r>
              <a:rPr lang="en-US" b="1" dirty="0"/>
              <a:t>Applications: </a:t>
            </a:r>
          </a:p>
          <a:p>
            <a:pPr algn="just"/>
            <a:endParaRPr lang="en-US" sz="1400" b="1" dirty="0"/>
          </a:p>
          <a:p>
            <a:pPr algn="just"/>
            <a:r>
              <a:rPr lang="en-US" sz="1400" dirty="0"/>
              <a:t>Water heaters for washing, bathing, or laundry have thermostat controls to regulate the temperature, in the range of 40 to 60 °C, and are connected to the domestic cold water supply.</a:t>
            </a:r>
          </a:p>
          <a:p>
            <a:pPr algn="just"/>
            <a:endParaRPr lang="en-US" sz="1400" dirty="0"/>
          </a:p>
          <a:p>
            <a:pPr algn="just"/>
            <a:r>
              <a:rPr lang="en-US" sz="1400" dirty="0"/>
              <a:t>These systems can be connect with solar thermal collector in order to heat from the solar collectors.</a:t>
            </a:r>
          </a:p>
          <a:p>
            <a:pPr algn="just"/>
            <a:endParaRPr lang="en-US" sz="1400" dirty="0"/>
          </a:p>
          <a:p>
            <a:pPr algn="just"/>
            <a:endParaRPr lang="en-US" sz="1400" dirty="0"/>
          </a:p>
          <a:p>
            <a:pPr algn="just"/>
            <a:endParaRPr lang="en-US" sz="1400" dirty="0"/>
          </a:p>
          <a:p>
            <a:pPr algn="just"/>
            <a:r>
              <a:rPr lang="en-US" b="1" dirty="0"/>
              <a:t>Constraints:</a:t>
            </a:r>
          </a:p>
          <a:p>
            <a:pPr marL="285750" indent="-285750" algn="just">
              <a:buFont typeface="Arial" panose="020B0604020202020204" pitchFamily="34" charset="0"/>
              <a:buChar char="•"/>
            </a:pPr>
            <a:r>
              <a:rPr lang="en-US" sz="1400" dirty="0"/>
              <a:t>Fuel type and its availability in your area may narrow your water heater choices. </a:t>
            </a:r>
          </a:p>
          <a:p>
            <a:pPr marL="285750" indent="-285750" algn="just">
              <a:buFont typeface="Arial" panose="020B0604020202020204" pitchFamily="34" charset="0"/>
              <a:buChar char="•"/>
            </a:pPr>
            <a:r>
              <a:rPr lang="en-US" sz="1400" dirty="0"/>
              <a:t>In Portugal for example the prices of this tank are still a bit high (except the ones fueled by electricity).</a:t>
            </a:r>
          </a:p>
        </p:txBody>
      </p:sp>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2" y="1839058"/>
            <a:ext cx="3010581" cy="4113466"/>
          </a:xfrm>
          <a:prstGeom prst="rect">
            <a:avLst/>
          </a:prstGeom>
        </p:spPr>
      </p:pic>
      <p:sp>
        <p:nvSpPr>
          <p:cNvPr id="14"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5" name="Rechteck 19"/>
          <p:cNvSpPr/>
          <p:nvPr/>
        </p:nvSpPr>
        <p:spPr>
          <a:xfrm>
            <a:off x="0" y="1556792"/>
            <a:ext cx="3995936"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8.3  Energy Storage – </a:t>
            </a:r>
            <a:r>
              <a:rPr lang="de-DE" sz="1600" b="1" dirty="0">
                <a:latin typeface="Candara" panose="020E0502030303020204" pitchFamily="34" charset="0"/>
              </a:rPr>
              <a:t>Hot Water Tanks</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1405750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9"/>
          <p:cNvSpPr/>
          <p:nvPr/>
        </p:nvSpPr>
        <p:spPr>
          <a:xfrm>
            <a:off x="0" y="1556792"/>
            <a:ext cx="529208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8.4 Energy Storage – </a:t>
            </a:r>
            <a:r>
              <a:rPr lang="de-DE" sz="1600" b="1" dirty="0">
                <a:latin typeface="Candara" panose="020E0502030303020204" pitchFamily="34" charset="0"/>
              </a:rPr>
              <a:t>Phase Change Materials (PCM)</a:t>
            </a:r>
          </a:p>
        </p:txBody>
      </p:sp>
      <p:pic>
        <p:nvPicPr>
          <p:cNvPr id="11" name="Imagem 10"/>
          <p:cNvPicPr>
            <a:picLocks noChangeAspect="1"/>
          </p:cNvPicPr>
          <p:nvPr/>
        </p:nvPicPr>
        <p:blipFill rotWithShape="1">
          <a:blip r:embed="rId4" cstate="print">
            <a:extLst>
              <a:ext uri="{28A0092B-C50C-407E-A947-70E740481C1C}">
                <a14:useLocalDpi xmlns:a14="http://schemas.microsoft.com/office/drawing/2010/main" val="0"/>
              </a:ext>
            </a:extLst>
          </a:blip>
          <a:srcRect l="523"/>
          <a:stretch/>
        </p:blipFill>
        <p:spPr>
          <a:xfrm>
            <a:off x="1608859" y="3297431"/>
            <a:ext cx="5733016" cy="2625560"/>
          </a:xfrm>
          <a:prstGeom prst="rect">
            <a:avLst/>
          </a:prstGeom>
        </p:spPr>
      </p:pic>
      <p:sp>
        <p:nvSpPr>
          <p:cNvPr id="3" name="CaixaDeTexto 2"/>
          <p:cNvSpPr txBox="1"/>
          <p:nvPr/>
        </p:nvSpPr>
        <p:spPr>
          <a:xfrm>
            <a:off x="1" y="2074410"/>
            <a:ext cx="8950732" cy="2031325"/>
          </a:xfrm>
          <a:prstGeom prst="rect">
            <a:avLst/>
          </a:prstGeom>
          <a:noFill/>
        </p:spPr>
        <p:txBody>
          <a:bodyPr wrap="square" rtlCol="0">
            <a:spAutoFit/>
          </a:bodyPr>
          <a:lstStyle/>
          <a:p>
            <a:pPr algn="just"/>
            <a:r>
              <a:rPr lang="en-US" sz="1400" dirty="0"/>
              <a:t>A </a:t>
            </a:r>
            <a:r>
              <a:rPr lang="en-US" sz="1400" b="1" dirty="0"/>
              <a:t>Phase-change material</a:t>
            </a:r>
            <a:r>
              <a:rPr lang="en-US" sz="1400" dirty="0"/>
              <a:t> (</a:t>
            </a:r>
            <a:r>
              <a:rPr lang="en-US" sz="1400" b="1" dirty="0"/>
              <a:t>PCM</a:t>
            </a:r>
            <a:r>
              <a:rPr lang="en-US" sz="1400" dirty="0"/>
              <a:t>) is a substance with a high heat of fusion which, melting and solidifying at a certain temperature, is capable of storing and releasing large amounts of energy. Heat is absorbed or released when the material changes from solid to liquid and vice versa; thus, PCMs are classified as latent heat storage (LHS) units.</a:t>
            </a:r>
          </a:p>
          <a:p>
            <a:pPr algn="just"/>
            <a:endParaRPr lang="en-US" sz="1400" dirty="0"/>
          </a:p>
          <a:p>
            <a:pPr algn="just"/>
            <a:r>
              <a:rPr lang="en-US" sz="1400" dirty="0"/>
              <a:t>They have been used since the late 19th century as a medium for the thermal storage applications. They have been used in such diverse applications as refrigerated railroad transportation (ice transportation) and road applications.</a:t>
            </a:r>
          </a:p>
          <a:p>
            <a:pPr algn="just"/>
            <a:endParaRPr lang="en-US" sz="1400" dirty="0"/>
          </a:p>
          <a:p>
            <a:endParaRPr lang="en-US" sz="1400" b="1" dirty="0"/>
          </a:p>
          <a:p>
            <a:endParaRPr lang="en-GB" sz="1400" dirty="0"/>
          </a:p>
        </p:txBody>
      </p:sp>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208080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1" y="2035714"/>
            <a:ext cx="9019275" cy="369332"/>
          </a:xfrm>
          <a:prstGeom prst="rect">
            <a:avLst/>
          </a:prstGeom>
          <a:noFill/>
        </p:spPr>
        <p:txBody>
          <a:bodyPr wrap="square" rtlCol="0">
            <a:spAutoFit/>
          </a:bodyPr>
          <a:lstStyle/>
          <a:p>
            <a:pPr algn="just"/>
            <a:r>
              <a:rPr lang="en-US" b="1" dirty="0"/>
              <a:t>Operation</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5184" y="2852936"/>
            <a:ext cx="5004091" cy="2367014"/>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529208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8.4 Energy Storage – </a:t>
            </a:r>
            <a:r>
              <a:rPr lang="de-DE" sz="1600" b="1" dirty="0">
                <a:latin typeface="Candara" panose="020E0502030303020204" pitchFamily="34" charset="0"/>
              </a:rPr>
              <a:t>Phase Change Materials (PCM)</a:t>
            </a:r>
          </a:p>
        </p:txBody>
      </p:sp>
      <p:sp>
        <p:nvSpPr>
          <p:cNvPr id="15" name="CaixaDeTexto 2"/>
          <p:cNvSpPr txBox="1"/>
          <p:nvPr/>
        </p:nvSpPr>
        <p:spPr>
          <a:xfrm>
            <a:off x="0" y="2405046"/>
            <a:ext cx="4015184" cy="3754874"/>
          </a:xfrm>
          <a:prstGeom prst="rect">
            <a:avLst/>
          </a:prstGeom>
          <a:noFill/>
        </p:spPr>
        <p:txBody>
          <a:bodyPr wrap="square" rtlCol="0">
            <a:spAutoFit/>
          </a:bodyPr>
          <a:lstStyle/>
          <a:p>
            <a:pPr marL="285750" indent="-285750" algn="just">
              <a:buFont typeface="Arial" panose="020B0604020202020204" pitchFamily="34" charset="0"/>
              <a:buChar char="•"/>
            </a:pPr>
            <a:r>
              <a:rPr lang="en-US" sz="1400" dirty="0"/>
              <a:t>Unlike the ice storage system, the PCM systems can be used with any conventional water chiller both for a new or alternatively retrofit application. The positive temperature phase change allows centrifugal and absorption chillers as well as the conventional reciprocating and screw chiller systems or even lower ambient conditions utilizing a cooling tower or dry cooler for charging.</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The most commonly used PCMs are salt hydrates, fatty acids and esters, and various paraffins. Recently also ionic liquids were investigated as novel PCMs. As most of the organic solutions are water-free, they can be exposed to air, but all salt based PCM solutions must be encapsulated to prevent evaporation. </a:t>
            </a:r>
          </a:p>
        </p:txBody>
      </p:sp>
      <p:sp>
        <p:nvSpPr>
          <p:cNvPr id="16"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8776321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Gerade Verbindung 5"/>
          <p:cNvCxnSpPr/>
          <p:nvPr/>
        </p:nvCxnSpPr>
        <p:spPr>
          <a:xfrm>
            <a:off x="3419872" y="788514"/>
            <a:ext cx="5542703"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Rechteck 32"/>
          <p:cNvSpPr/>
          <p:nvPr/>
        </p:nvSpPr>
        <p:spPr>
          <a:xfrm>
            <a:off x="179388" y="6237312"/>
            <a:ext cx="8771345" cy="45719"/>
          </a:xfrm>
          <a:prstGeom prst="rect">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194" name="Picture 2" descr="CERt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345390"/>
            <a:ext cx="963051" cy="503923"/>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p:cNvSpPr txBox="1"/>
          <p:nvPr/>
        </p:nvSpPr>
        <p:spPr>
          <a:xfrm>
            <a:off x="0" y="1947331"/>
            <a:ext cx="5148064" cy="4247317"/>
          </a:xfrm>
          <a:prstGeom prst="rect">
            <a:avLst/>
          </a:prstGeom>
          <a:noFill/>
        </p:spPr>
        <p:txBody>
          <a:bodyPr wrap="square" rtlCol="0">
            <a:spAutoFit/>
          </a:bodyPr>
          <a:lstStyle/>
          <a:p>
            <a:r>
              <a:rPr lang="en-US" b="1" dirty="0"/>
              <a:t>Operation (cont.):</a:t>
            </a:r>
          </a:p>
          <a:p>
            <a:endParaRPr lang="en-US" sz="1400" dirty="0"/>
          </a:p>
          <a:p>
            <a:pPr marL="285750" indent="-285750" algn="just">
              <a:buFont typeface="Arial" panose="020B0604020202020204" pitchFamily="34" charset="0"/>
              <a:buChar char="•"/>
            </a:pPr>
            <a:r>
              <a:rPr lang="en-US" sz="1400" dirty="0"/>
              <a:t>PCMs latent heat storage can be achieved through liquid–solid, solid–liquid, solid–gas and liquid–gas phase change. However, the only phase change used for PCMs is the solid–liquid change. Liquid-gas phase changes are not practical for use as thermal storage due to the large volumes or high pressures required to store the materials when in their gas phase. </a:t>
            </a:r>
          </a:p>
          <a:p>
            <a:pPr marL="285750" indent="-285750" algn="just">
              <a:buFont typeface="Arial" panose="020B0604020202020204" pitchFamily="34" charset="0"/>
              <a:buChar char="•"/>
            </a:pPr>
            <a:r>
              <a:rPr lang="en-US" sz="1400" dirty="0"/>
              <a:t>Initially, the solid–liquid PCMs behave like sensible heat storage (SHS) materials; their temperature rises as they absorb heat. Unlike conventional SHS, however, when PCMs reach the temperature at which they change phase (melting temperature) they absorb large amounts of heat at an almost constant temperature. </a:t>
            </a:r>
          </a:p>
          <a:p>
            <a:pPr marL="285750" indent="-285750" algn="just">
              <a:buFont typeface="Arial" panose="020B0604020202020204" pitchFamily="34" charset="0"/>
              <a:buChar char="•"/>
            </a:pPr>
            <a:r>
              <a:rPr lang="en-US" sz="1400" dirty="0"/>
              <a:t>The PCM continues to absorb heat without a significant rise in temperature until all the material is transformed to the liquid phase. </a:t>
            </a:r>
          </a:p>
          <a:p>
            <a:pPr marL="285750" indent="-285750" algn="just">
              <a:buFont typeface="Arial" panose="020B0604020202020204" pitchFamily="34" charset="0"/>
              <a:buChar char="•"/>
            </a:pPr>
            <a:r>
              <a:rPr lang="en-US" sz="1400" dirty="0"/>
              <a:t>When the ambient temperature around a liquid material falls, the PCM solidifies, releasing its stored latent heat. </a:t>
            </a:r>
            <a:endParaRPr lang="en-GB" sz="1400" dirty="0"/>
          </a:p>
        </p:txBody>
      </p:sp>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449" y="2505405"/>
            <a:ext cx="3732284" cy="1932790"/>
          </a:xfrm>
          <a:prstGeom prst="rect">
            <a:avLst/>
          </a:prstGeom>
        </p:spPr>
      </p:pic>
      <p:pic>
        <p:nvPicPr>
          <p:cNvPr id="9" name="Image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5514" y="4438195"/>
            <a:ext cx="2878153" cy="1439077"/>
          </a:xfrm>
          <a:prstGeom prst="rect">
            <a:avLst/>
          </a:prstGeom>
        </p:spPr>
      </p:pic>
      <p:sp>
        <p:nvSpPr>
          <p:cNvPr id="13" name="Rechteck 19"/>
          <p:cNvSpPr/>
          <p:nvPr/>
        </p:nvSpPr>
        <p:spPr>
          <a:xfrm>
            <a:off x="0" y="1052736"/>
            <a:ext cx="5148064"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700" b="1" dirty="0">
                <a:latin typeface="Candara" panose="020E0502030303020204" pitchFamily="34" charset="0"/>
              </a:rPr>
              <a:t>Renewable Energy Sources (RES)</a:t>
            </a:r>
          </a:p>
        </p:txBody>
      </p:sp>
      <p:sp>
        <p:nvSpPr>
          <p:cNvPr id="14" name="Rechteck 19"/>
          <p:cNvSpPr/>
          <p:nvPr/>
        </p:nvSpPr>
        <p:spPr>
          <a:xfrm>
            <a:off x="0" y="1556792"/>
            <a:ext cx="5292080" cy="3600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000" b="1" dirty="0">
                <a:latin typeface="Candara" panose="020E0502030303020204" pitchFamily="34" charset="0"/>
              </a:rPr>
              <a:t>8.4 Energy Storage – </a:t>
            </a:r>
            <a:r>
              <a:rPr lang="de-DE" sz="1600" b="1" dirty="0">
                <a:latin typeface="Candara" panose="020E0502030303020204" pitchFamily="34" charset="0"/>
              </a:rPr>
              <a:t>Phase Change Materials (PCM)</a:t>
            </a:r>
          </a:p>
        </p:txBody>
      </p:sp>
      <p:sp>
        <p:nvSpPr>
          <p:cNvPr id="15" name="Textfeld 1"/>
          <p:cNvSpPr txBox="1"/>
          <p:nvPr/>
        </p:nvSpPr>
        <p:spPr>
          <a:xfrm>
            <a:off x="5148064" y="6407750"/>
            <a:ext cx="3873192" cy="261610"/>
          </a:xfrm>
          <a:prstGeom prst="rect">
            <a:avLst/>
          </a:prstGeom>
          <a:noFill/>
        </p:spPr>
        <p:txBody>
          <a:bodyPr wrap="square" rtlCol="0">
            <a:spAutoFit/>
          </a:bodyPr>
          <a:lstStyle/>
          <a:p>
            <a:pPr algn="r" fontAlgn="base"/>
            <a:r>
              <a:rPr lang="en-US" sz="1100" dirty="0">
                <a:solidFill>
                  <a:schemeClr val="accent1">
                    <a:lumMod val="75000"/>
                  </a:schemeClr>
                </a:solidFill>
                <a:latin typeface="Arial" panose="020B0604020202020204" pitchFamily="34" charset="0"/>
                <a:cs typeface="Arial" panose="020B0604020202020204" pitchFamily="34" charset="0"/>
              </a:rPr>
              <a:t>© Copyright CERTUS Project 2017 - All Rights Reserved</a:t>
            </a:r>
            <a:endParaRPr lang="de-DE" sz="1100" dirty="0">
              <a:solidFill>
                <a:schemeClr val="accent1">
                  <a:lumMod val="75000"/>
                </a:schemeClr>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346" y="22293"/>
            <a:ext cx="3456384" cy="716122"/>
          </a:xfrm>
          <a:prstGeom prst="rect">
            <a:avLst/>
          </a:prstGeom>
        </p:spPr>
      </p:pic>
    </p:spTree>
    <p:extLst>
      <p:ext uri="{BB962C8B-B14F-4D97-AF65-F5344CB8AC3E}">
        <p14:creationId xmlns:p14="http://schemas.microsoft.com/office/powerpoint/2010/main" val="31113302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2ed95113a2cec64178da48684dd90c21abc4a2c"/>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5020</TotalTime>
  <Words>10548</Words>
  <Application>Microsoft Office PowerPoint</Application>
  <PresentationFormat>On-screen Show (4:3)</PresentationFormat>
  <Paragraphs>942</Paragraphs>
  <Slides>103</Slides>
  <Notes>101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103</vt:i4>
      </vt:variant>
    </vt:vector>
  </HeadingPairs>
  <TitlesOfParts>
    <vt:vector size="109" baseType="lpstr">
      <vt:lpstr>Arial</vt:lpstr>
      <vt:lpstr>Arial </vt:lpstr>
      <vt:lpstr>Calibri</vt:lpstr>
      <vt:lpstr>Candara</vt:lpstr>
      <vt:lpstr>Dotum</vt:lpstr>
      <vt:lpstr>Larissa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FASUDIR_WP1_D1.1_QualityAssurancePlan-AnnF_AR01_Delivered</dc:title>
  <dc:creator>TECNALIA</dc:creator>
  <cp:lastModifiedBy>Pedro Moura</cp:lastModifiedBy>
  <cp:revision>350</cp:revision>
  <dcterms:created xsi:type="dcterms:W3CDTF">2013-11-18T12:25:29Z</dcterms:created>
  <dcterms:modified xsi:type="dcterms:W3CDTF">2017-02-16T18:25:20Z</dcterms:modified>
</cp:coreProperties>
</file>