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92"/>
  </p:notesMasterIdLst>
  <p:sldIdLst>
    <p:sldId id="617" r:id="rId2"/>
    <p:sldId id="519" r:id="rId3"/>
    <p:sldId id="512" r:id="rId4"/>
    <p:sldId id="514" r:id="rId5"/>
    <p:sldId id="520" r:id="rId6"/>
    <p:sldId id="522" r:id="rId7"/>
    <p:sldId id="523" r:id="rId8"/>
    <p:sldId id="521" r:id="rId9"/>
    <p:sldId id="513" r:id="rId10"/>
    <p:sldId id="532" r:id="rId11"/>
    <p:sldId id="535" r:id="rId12"/>
    <p:sldId id="534" r:id="rId13"/>
    <p:sldId id="531" r:id="rId14"/>
    <p:sldId id="533" r:id="rId15"/>
    <p:sldId id="536" r:id="rId16"/>
    <p:sldId id="538" r:id="rId17"/>
    <p:sldId id="548" r:id="rId18"/>
    <p:sldId id="546" r:id="rId19"/>
    <p:sldId id="526" r:id="rId20"/>
    <p:sldId id="545" r:id="rId21"/>
    <p:sldId id="547" r:id="rId22"/>
    <p:sldId id="539" r:id="rId23"/>
    <p:sldId id="544" r:id="rId24"/>
    <p:sldId id="542" r:id="rId25"/>
    <p:sldId id="588" r:id="rId26"/>
    <p:sldId id="549" r:id="rId27"/>
    <p:sldId id="554" r:id="rId28"/>
    <p:sldId id="550" r:id="rId29"/>
    <p:sldId id="555" r:id="rId30"/>
    <p:sldId id="557" r:id="rId31"/>
    <p:sldId id="564" r:id="rId32"/>
    <p:sldId id="568" r:id="rId33"/>
    <p:sldId id="560" r:id="rId34"/>
    <p:sldId id="558" r:id="rId35"/>
    <p:sldId id="561" r:id="rId36"/>
    <p:sldId id="559" r:id="rId37"/>
    <p:sldId id="565" r:id="rId38"/>
    <p:sldId id="570" r:id="rId39"/>
    <p:sldId id="587" r:id="rId40"/>
    <p:sldId id="566" r:id="rId41"/>
    <p:sldId id="572" r:id="rId42"/>
    <p:sldId id="569" r:id="rId43"/>
    <p:sldId id="573" r:id="rId44"/>
    <p:sldId id="576" r:id="rId45"/>
    <p:sldId id="577" r:id="rId46"/>
    <p:sldId id="578" r:id="rId47"/>
    <p:sldId id="586" r:id="rId48"/>
    <p:sldId id="571" r:id="rId49"/>
    <p:sldId id="583" r:id="rId50"/>
    <p:sldId id="582" r:id="rId51"/>
    <p:sldId id="579" r:id="rId52"/>
    <p:sldId id="580" r:id="rId53"/>
    <p:sldId id="581" r:id="rId54"/>
    <p:sldId id="574" r:id="rId55"/>
    <p:sldId id="585" r:id="rId56"/>
    <p:sldId id="596" r:id="rId57"/>
    <p:sldId id="590" r:id="rId58"/>
    <p:sldId id="591" r:id="rId59"/>
    <p:sldId id="597" r:id="rId60"/>
    <p:sldId id="598" r:id="rId61"/>
    <p:sldId id="599" r:id="rId62"/>
    <p:sldId id="589" r:id="rId63"/>
    <p:sldId id="592" r:id="rId64"/>
    <p:sldId id="600" r:id="rId65"/>
    <p:sldId id="593" r:id="rId66"/>
    <p:sldId id="601" r:id="rId67"/>
    <p:sldId id="608" r:id="rId68"/>
    <p:sldId id="611" r:id="rId69"/>
    <p:sldId id="602" r:id="rId70"/>
    <p:sldId id="606" r:id="rId71"/>
    <p:sldId id="603" r:id="rId72"/>
    <p:sldId id="609" r:id="rId73"/>
    <p:sldId id="604" r:id="rId74"/>
    <p:sldId id="605" r:id="rId75"/>
    <p:sldId id="612" r:id="rId76"/>
    <p:sldId id="613" r:id="rId77"/>
    <p:sldId id="616" r:id="rId78"/>
    <p:sldId id="615" r:id="rId79"/>
    <p:sldId id="614" r:id="rId80"/>
    <p:sldId id="619" r:id="rId81"/>
    <p:sldId id="623" r:id="rId82"/>
    <p:sldId id="622" r:id="rId83"/>
    <p:sldId id="620" r:id="rId84"/>
    <p:sldId id="627" r:id="rId85"/>
    <p:sldId id="628" r:id="rId86"/>
    <p:sldId id="621" r:id="rId87"/>
    <p:sldId id="624" r:id="rId88"/>
    <p:sldId id="625" r:id="rId89"/>
    <p:sldId id="626" r:id="rId90"/>
    <p:sldId id="618" r:id="rId91"/>
  </p:sldIdLst>
  <p:sldSz cx="9144000" cy="6858000" type="screen4x3"/>
  <p:notesSz cx="6858000" cy="9144000"/>
  <p:custDataLst>
    <p:tags r:id="rId9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19">
          <p15:clr>
            <a:srgbClr val="A4A3A4"/>
          </p15:clr>
        </p15:guide>
        <p15:guide id="3" orient="horz" pos="3702">
          <p15:clr>
            <a:srgbClr val="A4A3A4"/>
          </p15:clr>
        </p15:guide>
        <p15:guide id="4" orient="horz" pos="482">
          <p15:clr>
            <a:srgbClr val="A4A3A4"/>
          </p15:clr>
        </p15:guide>
        <p15:guide id="5" orient="horz" pos="4110">
          <p15:clr>
            <a:srgbClr val="A4A3A4"/>
          </p15:clr>
        </p15:guide>
        <p15:guide id="6" pos="2880">
          <p15:clr>
            <a:srgbClr val="A4A3A4"/>
          </p15:clr>
        </p15:guide>
        <p15:guide id="7" pos="113">
          <p15:clr>
            <a:srgbClr val="A4A3A4"/>
          </p15:clr>
        </p15:guide>
        <p15:guide id="8" pos="56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E63"/>
    <a:srgbClr val="579B78"/>
    <a:srgbClr val="B8D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26" autoAdjust="0"/>
    <p:restoredTop sz="94660"/>
  </p:normalViewPr>
  <p:slideViewPr>
    <p:cSldViewPr showGuides="1">
      <p:cViewPr varScale="1">
        <p:scale>
          <a:sx n="68" d="100"/>
          <a:sy n="68" d="100"/>
        </p:scale>
        <p:origin x="1668" y="72"/>
      </p:cViewPr>
      <p:guideLst>
        <p:guide orient="horz" pos="2160"/>
        <p:guide orient="horz" pos="119"/>
        <p:guide orient="horz" pos="3702"/>
        <p:guide orient="horz" pos="482"/>
        <p:guide orient="horz" pos="4110"/>
        <p:guide pos="2880"/>
        <p:guide pos="113"/>
        <p:guide pos="564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CB9226-46B4-4B51-85BE-2BA22AD1B566}" type="datetimeFigureOut">
              <a:rPr lang="es-ES" smtClean="0"/>
              <a:t>16/02/2017</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DE68D4-208D-4DF9-B049-C70018DA3A78}" type="slidenum">
              <a:rPr lang="es-ES" smtClean="0"/>
              <a:t>‹#›</a:t>
            </a:fld>
            <a:endParaRPr lang="es-ES" dirty="0"/>
          </a:p>
        </p:txBody>
      </p:sp>
    </p:spTree>
    <p:extLst>
      <p:ext uri="{BB962C8B-B14F-4D97-AF65-F5344CB8AC3E}">
        <p14:creationId xmlns:p14="http://schemas.microsoft.com/office/powerpoint/2010/main" val="46513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a:t>
            </a:fld>
            <a:endParaRPr lang="es-ES" dirty="0"/>
          </a:p>
        </p:txBody>
      </p:sp>
    </p:spTree>
    <p:extLst>
      <p:ext uri="{BB962C8B-B14F-4D97-AF65-F5344CB8AC3E}">
        <p14:creationId xmlns:p14="http://schemas.microsoft.com/office/powerpoint/2010/main" val="4180103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a:t>
            </a:fld>
            <a:endParaRPr lang="es-ES" dirty="0"/>
          </a:p>
        </p:txBody>
      </p:sp>
    </p:spTree>
    <p:extLst>
      <p:ext uri="{BB962C8B-B14F-4D97-AF65-F5344CB8AC3E}">
        <p14:creationId xmlns:p14="http://schemas.microsoft.com/office/powerpoint/2010/main" val="4221020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a:t>
            </a:fld>
            <a:endParaRPr lang="es-ES" dirty="0"/>
          </a:p>
        </p:txBody>
      </p:sp>
    </p:spTree>
    <p:extLst>
      <p:ext uri="{BB962C8B-B14F-4D97-AF65-F5344CB8AC3E}">
        <p14:creationId xmlns:p14="http://schemas.microsoft.com/office/powerpoint/2010/main" val="1739629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a:t>
            </a:fld>
            <a:endParaRPr lang="es-ES" dirty="0"/>
          </a:p>
        </p:txBody>
      </p:sp>
    </p:spTree>
    <p:extLst>
      <p:ext uri="{BB962C8B-B14F-4D97-AF65-F5344CB8AC3E}">
        <p14:creationId xmlns:p14="http://schemas.microsoft.com/office/powerpoint/2010/main" val="612411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a:t>
            </a:fld>
            <a:endParaRPr lang="es-ES" dirty="0"/>
          </a:p>
        </p:txBody>
      </p:sp>
    </p:spTree>
    <p:extLst>
      <p:ext uri="{BB962C8B-B14F-4D97-AF65-F5344CB8AC3E}">
        <p14:creationId xmlns:p14="http://schemas.microsoft.com/office/powerpoint/2010/main" val="1222235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15</a:t>
            </a:fld>
            <a:endParaRPr lang="es-ES" dirty="0"/>
          </a:p>
        </p:txBody>
      </p:sp>
    </p:spTree>
    <p:extLst>
      <p:ext uri="{BB962C8B-B14F-4D97-AF65-F5344CB8AC3E}">
        <p14:creationId xmlns:p14="http://schemas.microsoft.com/office/powerpoint/2010/main" val="2490469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a:t>
            </a:fld>
            <a:endParaRPr lang="es-ES" dirty="0"/>
          </a:p>
        </p:txBody>
      </p:sp>
    </p:spTree>
    <p:extLst>
      <p:ext uri="{BB962C8B-B14F-4D97-AF65-F5344CB8AC3E}">
        <p14:creationId xmlns:p14="http://schemas.microsoft.com/office/powerpoint/2010/main" val="242671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a:t>
            </a:fld>
            <a:endParaRPr lang="es-ES" dirty="0"/>
          </a:p>
        </p:txBody>
      </p:sp>
    </p:spTree>
    <p:extLst>
      <p:ext uri="{BB962C8B-B14F-4D97-AF65-F5344CB8AC3E}">
        <p14:creationId xmlns:p14="http://schemas.microsoft.com/office/powerpoint/2010/main" val="1568901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a:t>
            </a:fld>
            <a:endParaRPr lang="es-ES" dirty="0"/>
          </a:p>
        </p:txBody>
      </p:sp>
    </p:spTree>
    <p:extLst>
      <p:ext uri="{BB962C8B-B14F-4D97-AF65-F5344CB8AC3E}">
        <p14:creationId xmlns:p14="http://schemas.microsoft.com/office/powerpoint/2010/main" val="2572504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a:t>
            </a:fld>
            <a:endParaRPr lang="es-ES" dirty="0"/>
          </a:p>
        </p:txBody>
      </p:sp>
    </p:spTree>
    <p:extLst>
      <p:ext uri="{BB962C8B-B14F-4D97-AF65-F5344CB8AC3E}">
        <p14:creationId xmlns:p14="http://schemas.microsoft.com/office/powerpoint/2010/main" val="631708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a:t>
            </a:fld>
            <a:endParaRPr lang="es-ES" dirty="0"/>
          </a:p>
        </p:txBody>
      </p:sp>
    </p:spTree>
    <p:extLst>
      <p:ext uri="{BB962C8B-B14F-4D97-AF65-F5344CB8AC3E}">
        <p14:creationId xmlns:p14="http://schemas.microsoft.com/office/powerpoint/2010/main" val="99801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a:t>
            </a:fld>
            <a:endParaRPr lang="es-ES" dirty="0"/>
          </a:p>
        </p:txBody>
      </p:sp>
    </p:spTree>
    <p:extLst>
      <p:ext uri="{BB962C8B-B14F-4D97-AF65-F5344CB8AC3E}">
        <p14:creationId xmlns:p14="http://schemas.microsoft.com/office/powerpoint/2010/main" val="4033518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21</a:t>
            </a:fld>
            <a:endParaRPr lang="es-ES" dirty="0"/>
          </a:p>
        </p:txBody>
      </p:sp>
    </p:spTree>
    <p:extLst>
      <p:ext uri="{BB962C8B-B14F-4D97-AF65-F5344CB8AC3E}">
        <p14:creationId xmlns:p14="http://schemas.microsoft.com/office/powerpoint/2010/main" val="2421278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22</a:t>
            </a:fld>
            <a:endParaRPr lang="es-ES" dirty="0"/>
          </a:p>
        </p:txBody>
      </p:sp>
    </p:spTree>
    <p:extLst>
      <p:ext uri="{BB962C8B-B14F-4D97-AF65-F5344CB8AC3E}">
        <p14:creationId xmlns:p14="http://schemas.microsoft.com/office/powerpoint/2010/main" val="4141737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23</a:t>
            </a:fld>
            <a:endParaRPr lang="es-ES" dirty="0"/>
          </a:p>
        </p:txBody>
      </p:sp>
    </p:spTree>
    <p:extLst>
      <p:ext uri="{BB962C8B-B14F-4D97-AF65-F5344CB8AC3E}">
        <p14:creationId xmlns:p14="http://schemas.microsoft.com/office/powerpoint/2010/main" val="3151994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24</a:t>
            </a:fld>
            <a:endParaRPr lang="es-ES" dirty="0"/>
          </a:p>
        </p:txBody>
      </p:sp>
    </p:spTree>
    <p:extLst>
      <p:ext uri="{BB962C8B-B14F-4D97-AF65-F5344CB8AC3E}">
        <p14:creationId xmlns:p14="http://schemas.microsoft.com/office/powerpoint/2010/main" val="3865160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25</a:t>
            </a:fld>
            <a:endParaRPr lang="es-ES" dirty="0"/>
          </a:p>
        </p:txBody>
      </p:sp>
    </p:spTree>
    <p:extLst>
      <p:ext uri="{BB962C8B-B14F-4D97-AF65-F5344CB8AC3E}">
        <p14:creationId xmlns:p14="http://schemas.microsoft.com/office/powerpoint/2010/main" val="1535498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26</a:t>
            </a:fld>
            <a:endParaRPr lang="es-ES" dirty="0"/>
          </a:p>
        </p:txBody>
      </p:sp>
    </p:spTree>
    <p:extLst>
      <p:ext uri="{BB962C8B-B14F-4D97-AF65-F5344CB8AC3E}">
        <p14:creationId xmlns:p14="http://schemas.microsoft.com/office/powerpoint/2010/main" val="1896292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27</a:t>
            </a:fld>
            <a:endParaRPr lang="es-ES" dirty="0"/>
          </a:p>
        </p:txBody>
      </p:sp>
    </p:spTree>
    <p:extLst>
      <p:ext uri="{BB962C8B-B14F-4D97-AF65-F5344CB8AC3E}">
        <p14:creationId xmlns:p14="http://schemas.microsoft.com/office/powerpoint/2010/main" val="3123370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28</a:t>
            </a:fld>
            <a:endParaRPr lang="es-ES" dirty="0"/>
          </a:p>
        </p:txBody>
      </p:sp>
    </p:spTree>
    <p:extLst>
      <p:ext uri="{BB962C8B-B14F-4D97-AF65-F5344CB8AC3E}">
        <p14:creationId xmlns:p14="http://schemas.microsoft.com/office/powerpoint/2010/main" val="3917125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29</a:t>
            </a:fld>
            <a:endParaRPr lang="es-ES" dirty="0"/>
          </a:p>
        </p:txBody>
      </p:sp>
    </p:spTree>
    <p:extLst>
      <p:ext uri="{BB962C8B-B14F-4D97-AF65-F5344CB8AC3E}">
        <p14:creationId xmlns:p14="http://schemas.microsoft.com/office/powerpoint/2010/main" val="2077744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30</a:t>
            </a:fld>
            <a:endParaRPr lang="es-ES" dirty="0"/>
          </a:p>
        </p:txBody>
      </p:sp>
    </p:spTree>
    <p:extLst>
      <p:ext uri="{BB962C8B-B14F-4D97-AF65-F5344CB8AC3E}">
        <p14:creationId xmlns:p14="http://schemas.microsoft.com/office/powerpoint/2010/main" val="1448667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a:t>
            </a:fld>
            <a:endParaRPr lang="es-ES" dirty="0"/>
          </a:p>
        </p:txBody>
      </p:sp>
    </p:spTree>
    <p:extLst>
      <p:ext uri="{BB962C8B-B14F-4D97-AF65-F5344CB8AC3E}">
        <p14:creationId xmlns:p14="http://schemas.microsoft.com/office/powerpoint/2010/main" val="1147848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31</a:t>
            </a:fld>
            <a:endParaRPr lang="es-ES" dirty="0"/>
          </a:p>
        </p:txBody>
      </p:sp>
    </p:spTree>
    <p:extLst>
      <p:ext uri="{BB962C8B-B14F-4D97-AF65-F5344CB8AC3E}">
        <p14:creationId xmlns:p14="http://schemas.microsoft.com/office/powerpoint/2010/main" val="4098798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32</a:t>
            </a:fld>
            <a:endParaRPr lang="es-ES" dirty="0"/>
          </a:p>
        </p:txBody>
      </p:sp>
    </p:spTree>
    <p:extLst>
      <p:ext uri="{BB962C8B-B14F-4D97-AF65-F5344CB8AC3E}">
        <p14:creationId xmlns:p14="http://schemas.microsoft.com/office/powerpoint/2010/main" val="1140016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33</a:t>
            </a:fld>
            <a:endParaRPr lang="es-ES" dirty="0"/>
          </a:p>
        </p:txBody>
      </p:sp>
    </p:spTree>
    <p:extLst>
      <p:ext uri="{BB962C8B-B14F-4D97-AF65-F5344CB8AC3E}">
        <p14:creationId xmlns:p14="http://schemas.microsoft.com/office/powerpoint/2010/main" val="2701879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34</a:t>
            </a:fld>
            <a:endParaRPr lang="es-ES" dirty="0"/>
          </a:p>
        </p:txBody>
      </p:sp>
    </p:spTree>
    <p:extLst>
      <p:ext uri="{BB962C8B-B14F-4D97-AF65-F5344CB8AC3E}">
        <p14:creationId xmlns:p14="http://schemas.microsoft.com/office/powerpoint/2010/main" val="397508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35</a:t>
            </a:fld>
            <a:endParaRPr lang="es-ES" dirty="0"/>
          </a:p>
        </p:txBody>
      </p:sp>
    </p:spTree>
    <p:extLst>
      <p:ext uri="{BB962C8B-B14F-4D97-AF65-F5344CB8AC3E}">
        <p14:creationId xmlns:p14="http://schemas.microsoft.com/office/powerpoint/2010/main" val="3625428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36</a:t>
            </a:fld>
            <a:endParaRPr lang="es-ES" dirty="0"/>
          </a:p>
        </p:txBody>
      </p:sp>
    </p:spTree>
    <p:extLst>
      <p:ext uri="{BB962C8B-B14F-4D97-AF65-F5344CB8AC3E}">
        <p14:creationId xmlns:p14="http://schemas.microsoft.com/office/powerpoint/2010/main" val="3281356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37</a:t>
            </a:fld>
            <a:endParaRPr lang="es-ES" dirty="0"/>
          </a:p>
        </p:txBody>
      </p:sp>
    </p:spTree>
    <p:extLst>
      <p:ext uri="{BB962C8B-B14F-4D97-AF65-F5344CB8AC3E}">
        <p14:creationId xmlns:p14="http://schemas.microsoft.com/office/powerpoint/2010/main" val="414991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38</a:t>
            </a:fld>
            <a:endParaRPr lang="es-ES" dirty="0"/>
          </a:p>
        </p:txBody>
      </p:sp>
    </p:spTree>
    <p:extLst>
      <p:ext uri="{BB962C8B-B14F-4D97-AF65-F5344CB8AC3E}">
        <p14:creationId xmlns:p14="http://schemas.microsoft.com/office/powerpoint/2010/main" val="1877174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39</a:t>
            </a:fld>
            <a:endParaRPr lang="es-ES" dirty="0"/>
          </a:p>
        </p:txBody>
      </p:sp>
    </p:spTree>
    <p:extLst>
      <p:ext uri="{BB962C8B-B14F-4D97-AF65-F5344CB8AC3E}">
        <p14:creationId xmlns:p14="http://schemas.microsoft.com/office/powerpoint/2010/main" val="2810579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40</a:t>
            </a:fld>
            <a:endParaRPr lang="es-ES" dirty="0"/>
          </a:p>
        </p:txBody>
      </p:sp>
    </p:spTree>
    <p:extLst>
      <p:ext uri="{BB962C8B-B14F-4D97-AF65-F5344CB8AC3E}">
        <p14:creationId xmlns:p14="http://schemas.microsoft.com/office/powerpoint/2010/main" val="735906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a:t>
            </a:fld>
            <a:endParaRPr lang="es-ES" dirty="0"/>
          </a:p>
        </p:txBody>
      </p:sp>
    </p:spTree>
    <p:extLst>
      <p:ext uri="{BB962C8B-B14F-4D97-AF65-F5344CB8AC3E}">
        <p14:creationId xmlns:p14="http://schemas.microsoft.com/office/powerpoint/2010/main" val="2705120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41</a:t>
            </a:fld>
            <a:endParaRPr lang="es-ES" dirty="0"/>
          </a:p>
        </p:txBody>
      </p:sp>
    </p:spTree>
    <p:extLst>
      <p:ext uri="{BB962C8B-B14F-4D97-AF65-F5344CB8AC3E}">
        <p14:creationId xmlns:p14="http://schemas.microsoft.com/office/powerpoint/2010/main" val="24965078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42</a:t>
            </a:fld>
            <a:endParaRPr lang="es-ES" dirty="0"/>
          </a:p>
        </p:txBody>
      </p:sp>
    </p:spTree>
    <p:extLst>
      <p:ext uri="{BB962C8B-B14F-4D97-AF65-F5344CB8AC3E}">
        <p14:creationId xmlns:p14="http://schemas.microsoft.com/office/powerpoint/2010/main" val="1469712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43</a:t>
            </a:fld>
            <a:endParaRPr lang="es-ES" dirty="0"/>
          </a:p>
        </p:txBody>
      </p:sp>
    </p:spTree>
    <p:extLst>
      <p:ext uri="{BB962C8B-B14F-4D97-AF65-F5344CB8AC3E}">
        <p14:creationId xmlns:p14="http://schemas.microsoft.com/office/powerpoint/2010/main" val="6670545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44</a:t>
            </a:fld>
            <a:endParaRPr lang="es-ES" dirty="0"/>
          </a:p>
        </p:txBody>
      </p:sp>
    </p:spTree>
    <p:extLst>
      <p:ext uri="{BB962C8B-B14F-4D97-AF65-F5344CB8AC3E}">
        <p14:creationId xmlns:p14="http://schemas.microsoft.com/office/powerpoint/2010/main" val="3817593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45</a:t>
            </a:fld>
            <a:endParaRPr lang="es-ES" dirty="0"/>
          </a:p>
        </p:txBody>
      </p:sp>
    </p:spTree>
    <p:extLst>
      <p:ext uri="{BB962C8B-B14F-4D97-AF65-F5344CB8AC3E}">
        <p14:creationId xmlns:p14="http://schemas.microsoft.com/office/powerpoint/2010/main" val="40145813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46</a:t>
            </a:fld>
            <a:endParaRPr lang="es-ES" dirty="0"/>
          </a:p>
        </p:txBody>
      </p:sp>
    </p:spTree>
    <p:extLst>
      <p:ext uri="{BB962C8B-B14F-4D97-AF65-F5344CB8AC3E}">
        <p14:creationId xmlns:p14="http://schemas.microsoft.com/office/powerpoint/2010/main" val="23823262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47</a:t>
            </a:fld>
            <a:endParaRPr lang="es-ES" dirty="0"/>
          </a:p>
        </p:txBody>
      </p:sp>
    </p:spTree>
    <p:extLst>
      <p:ext uri="{BB962C8B-B14F-4D97-AF65-F5344CB8AC3E}">
        <p14:creationId xmlns:p14="http://schemas.microsoft.com/office/powerpoint/2010/main" val="28310605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48</a:t>
            </a:fld>
            <a:endParaRPr lang="es-ES" dirty="0"/>
          </a:p>
        </p:txBody>
      </p:sp>
    </p:spTree>
    <p:extLst>
      <p:ext uri="{BB962C8B-B14F-4D97-AF65-F5344CB8AC3E}">
        <p14:creationId xmlns:p14="http://schemas.microsoft.com/office/powerpoint/2010/main" val="30335303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49</a:t>
            </a:fld>
            <a:endParaRPr lang="es-ES" dirty="0"/>
          </a:p>
        </p:txBody>
      </p:sp>
    </p:spTree>
    <p:extLst>
      <p:ext uri="{BB962C8B-B14F-4D97-AF65-F5344CB8AC3E}">
        <p14:creationId xmlns:p14="http://schemas.microsoft.com/office/powerpoint/2010/main" val="5749205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50</a:t>
            </a:fld>
            <a:endParaRPr lang="es-ES" dirty="0"/>
          </a:p>
        </p:txBody>
      </p:sp>
    </p:spTree>
    <p:extLst>
      <p:ext uri="{BB962C8B-B14F-4D97-AF65-F5344CB8AC3E}">
        <p14:creationId xmlns:p14="http://schemas.microsoft.com/office/powerpoint/2010/main" val="2066072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a:t>
            </a:fld>
            <a:endParaRPr lang="es-ES" dirty="0"/>
          </a:p>
        </p:txBody>
      </p:sp>
    </p:spTree>
    <p:extLst>
      <p:ext uri="{BB962C8B-B14F-4D97-AF65-F5344CB8AC3E}">
        <p14:creationId xmlns:p14="http://schemas.microsoft.com/office/powerpoint/2010/main" val="30011299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51</a:t>
            </a:fld>
            <a:endParaRPr lang="es-ES" dirty="0"/>
          </a:p>
        </p:txBody>
      </p:sp>
    </p:spTree>
    <p:extLst>
      <p:ext uri="{BB962C8B-B14F-4D97-AF65-F5344CB8AC3E}">
        <p14:creationId xmlns:p14="http://schemas.microsoft.com/office/powerpoint/2010/main" val="1374635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52</a:t>
            </a:fld>
            <a:endParaRPr lang="es-ES" dirty="0"/>
          </a:p>
        </p:txBody>
      </p:sp>
    </p:spTree>
    <p:extLst>
      <p:ext uri="{BB962C8B-B14F-4D97-AF65-F5344CB8AC3E}">
        <p14:creationId xmlns:p14="http://schemas.microsoft.com/office/powerpoint/2010/main" val="21864787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53</a:t>
            </a:fld>
            <a:endParaRPr lang="es-ES" dirty="0"/>
          </a:p>
        </p:txBody>
      </p:sp>
    </p:spTree>
    <p:extLst>
      <p:ext uri="{BB962C8B-B14F-4D97-AF65-F5344CB8AC3E}">
        <p14:creationId xmlns:p14="http://schemas.microsoft.com/office/powerpoint/2010/main" val="11054015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54</a:t>
            </a:fld>
            <a:endParaRPr lang="es-ES" dirty="0"/>
          </a:p>
        </p:txBody>
      </p:sp>
    </p:spTree>
    <p:extLst>
      <p:ext uri="{BB962C8B-B14F-4D97-AF65-F5344CB8AC3E}">
        <p14:creationId xmlns:p14="http://schemas.microsoft.com/office/powerpoint/2010/main" val="14251813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55</a:t>
            </a:fld>
            <a:endParaRPr lang="es-ES" dirty="0"/>
          </a:p>
        </p:txBody>
      </p:sp>
    </p:spTree>
    <p:extLst>
      <p:ext uri="{BB962C8B-B14F-4D97-AF65-F5344CB8AC3E}">
        <p14:creationId xmlns:p14="http://schemas.microsoft.com/office/powerpoint/2010/main" val="19304647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56</a:t>
            </a:fld>
            <a:endParaRPr lang="es-ES" dirty="0"/>
          </a:p>
        </p:txBody>
      </p:sp>
    </p:spTree>
    <p:extLst>
      <p:ext uri="{BB962C8B-B14F-4D97-AF65-F5344CB8AC3E}">
        <p14:creationId xmlns:p14="http://schemas.microsoft.com/office/powerpoint/2010/main" val="19876101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57</a:t>
            </a:fld>
            <a:endParaRPr lang="es-ES" dirty="0"/>
          </a:p>
        </p:txBody>
      </p:sp>
    </p:spTree>
    <p:extLst>
      <p:ext uri="{BB962C8B-B14F-4D97-AF65-F5344CB8AC3E}">
        <p14:creationId xmlns:p14="http://schemas.microsoft.com/office/powerpoint/2010/main" val="10724357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58</a:t>
            </a:fld>
            <a:endParaRPr lang="es-ES" dirty="0"/>
          </a:p>
        </p:txBody>
      </p:sp>
    </p:spTree>
    <p:extLst>
      <p:ext uri="{BB962C8B-B14F-4D97-AF65-F5344CB8AC3E}">
        <p14:creationId xmlns:p14="http://schemas.microsoft.com/office/powerpoint/2010/main" val="15748637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59</a:t>
            </a:fld>
            <a:endParaRPr lang="es-ES" dirty="0"/>
          </a:p>
        </p:txBody>
      </p:sp>
    </p:spTree>
    <p:extLst>
      <p:ext uri="{BB962C8B-B14F-4D97-AF65-F5344CB8AC3E}">
        <p14:creationId xmlns:p14="http://schemas.microsoft.com/office/powerpoint/2010/main" val="9804205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60</a:t>
            </a:fld>
            <a:endParaRPr lang="es-ES" dirty="0"/>
          </a:p>
        </p:txBody>
      </p:sp>
    </p:spTree>
    <p:extLst>
      <p:ext uri="{BB962C8B-B14F-4D97-AF65-F5344CB8AC3E}">
        <p14:creationId xmlns:p14="http://schemas.microsoft.com/office/powerpoint/2010/main" val="3965095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a:t>
            </a:fld>
            <a:endParaRPr lang="es-ES" dirty="0"/>
          </a:p>
        </p:txBody>
      </p:sp>
    </p:spTree>
    <p:extLst>
      <p:ext uri="{BB962C8B-B14F-4D97-AF65-F5344CB8AC3E}">
        <p14:creationId xmlns:p14="http://schemas.microsoft.com/office/powerpoint/2010/main" val="2529207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61</a:t>
            </a:fld>
            <a:endParaRPr lang="es-ES" dirty="0"/>
          </a:p>
        </p:txBody>
      </p:sp>
    </p:spTree>
    <p:extLst>
      <p:ext uri="{BB962C8B-B14F-4D97-AF65-F5344CB8AC3E}">
        <p14:creationId xmlns:p14="http://schemas.microsoft.com/office/powerpoint/2010/main" val="26441890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62</a:t>
            </a:fld>
            <a:endParaRPr lang="es-ES" dirty="0"/>
          </a:p>
        </p:txBody>
      </p:sp>
    </p:spTree>
    <p:extLst>
      <p:ext uri="{BB962C8B-B14F-4D97-AF65-F5344CB8AC3E}">
        <p14:creationId xmlns:p14="http://schemas.microsoft.com/office/powerpoint/2010/main" val="9069901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63</a:t>
            </a:fld>
            <a:endParaRPr lang="es-ES" dirty="0"/>
          </a:p>
        </p:txBody>
      </p:sp>
    </p:spTree>
    <p:extLst>
      <p:ext uri="{BB962C8B-B14F-4D97-AF65-F5344CB8AC3E}">
        <p14:creationId xmlns:p14="http://schemas.microsoft.com/office/powerpoint/2010/main" val="23186332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64</a:t>
            </a:fld>
            <a:endParaRPr lang="es-ES" dirty="0"/>
          </a:p>
        </p:txBody>
      </p:sp>
    </p:spTree>
    <p:extLst>
      <p:ext uri="{BB962C8B-B14F-4D97-AF65-F5344CB8AC3E}">
        <p14:creationId xmlns:p14="http://schemas.microsoft.com/office/powerpoint/2010/main" val="39396664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65</a:t>
            </a:fld>
            <a:endParaRPr lang="es-ES" dirty="0"/>
          </a:p>
        </p:txBody>
      </p:sp>
    </p:spTree>
    <p:extLst>
      <p:ext uri="{BB962C8B-B14F-4D97-AF65-F5344CB8AC3E}">
        <p14:creationId xmlns:p14="http://schemas.microsoft.com/office/powerpoint/2010/main" val="41861141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66</a:t>
            </a:fld>
            <a:endParaRPr lang="es-ES" dirty="0"/>
          </a:p>
        </p:txBody>
      </p:sp>
    </p:spTree>
    <p:extLst>
      <p:ext uri="{BB962C8B-B14F-4D97-AF65-F5344CB8AC3E}">
        <p14:creationId xmlns:p14="http://schemas.microsoft.com/office/powerpoint/2010/main" val="30176191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67</a:t>
            </a:fld>
            <a:endParaRPr lang="es-ES" dirty="0"/>
          </a:p>
        </p:txBody>
      </p:sp>
    </p:spTree>
    <p:extLst>
      <p:ext uri="{BB962C8B-B14F-4D97-AF65-F5344CB8AC3E}">
        <p14:creationId xmlns:p14="http://schemas.microsoft.com/office/powerpoint/2010/main" val="8473369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68</a:t>
            </a:fld>
            <a:endParaRPr lang="es-ES" dirty="0"/>
          </a:p>
        </p:txBody>
      </p:sp>
    </p:spTree>
    <p:extLst>
      <p:ext uri="{BB962C8B-B14F-4D97-AF65-F5344CB8AC3E}">
        <p14:creationId xmlns:p14="http://schemas.microsoft.com/office/powerpoint/2010/main" val="5394518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69</a:t>
            </a:fld>
            <a:endParaRPr lang="es-ES" dirty="0"/>
          </a:p>
        </p:txBody>
      </p:sp>
    </p:spTree>
    <p:extLst>
      <p:ext uri="{BB962C8B-B14F-4D97-AF65-F5344CB8AC3E}">
        <p14:creationId xmlns:p14="http://schemas.microsoft.com/office/powerpoint/2010/main" val="6467963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70</a:t>
            </a:fld>
            <a:endParaRPr lang="es-ES" dirty="0"/>
          </a:p>
        </p:txBody>
      </p:sp>
    </p:spTree>
    <p:extLst>
      <p:ext uri="{BB962C8B-B14F-4D97-AF65-F5344CB8AC3E}">
        <p14:creationId xmlns:p14="http://schemas.microsoft.com/office/powerpoint/2010/main" val="4257297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a:t>
            </a:fld>
            <a:endParaRPr lang="es-ES" dirty="0"/>
          </a:p>
        </p:txBody>
      </p:sp>
    </p:spTree>
    <p:extLst>
      <p:ext uri="{BB962C8B-B14F-4D97-AF65-F5344CB8AC3E}">
        <p14:creationId xmlns:p14="http://schemas.microsoft.com/office/powerpoint/2010/main" val="16048497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71</a:t>
            </a:fld>
            <a:endParaRPr lang="es-ES" dirty="0"/>
          </a:p>
        </p:txBody>
      </p:sp>
    </p:spTree>
    <p:extLst>
      <p:ext uri="{BB962C8B-B14F-4D97-AF65-F5344CB8AC3E}">
        <p14:creationId xmlns:p14="http://schemas.microsoft.com/office/powerpoint/2010/main" val="7743502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72</a:t>
            </a:fld>
            <a:endParaRPr lang="es-ES" dirty="0"/>
          </a:p>
        </p:txBody>
      </p:sp>
    </p:spTree>
    <p:extLst>
      <p:ext uri="{BB962C8B-B14F-4D97-AF65-F5344CB8AC3E}">
        <p14:creationId xmlns:p14="http://schemas.microsoft.com/office/powerpoint/2010/main" val="30958155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73</a:t>
            </a:fld>
            <a:endParaRPr lang="es-ES" dirty="0"/>
          </a:p>
        </p:txBody>
      </p:sp>
    </p:spTree>
    <p:extLst>
      <p:ext uri="{BB962C8B-B14F-4D97-AF65-F5344CB8AC3E}">
        <p14:creationId xmlns:p14="http://schemas.microsoft.com/office/powerpoint/2010/main" val="34212739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74</a:t>
            </a:fld>
            <a:endParaRPr lang="es-ES" dirty="0"/>
          </a:p>
        </p:txBody>
      </p:sp>
    </p:spTree>
    <p:extLst>
      <p:ext uri="{BB962C8B-B14F-4D97-AF65-F5344CB8AC3E}">
        <p14:creationId xmlns:p14="http://schemas.microsoft.com/office/powerpoint/2010/main" val="25285924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75</a:t>
            </a:fld>
            <a:endParaRPr lang="es-ES" dirty="0"/>
          </a:p>
        </p:txBody>
      </p:sp>
    </p:spTree>
    <p:extLst>
      <p:ext uri="{BB962C8B-B14F-4D97-AF65-F5344CB8AC3E}">
        <p14:creationId xmlns:p14="http://schemas.microsoft.com/office/powerpoint/2010/main" val="34871479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76</a:t>
            </a:fld>
            <a:endParaRPr lang="es-ES" dirty="0"/>
          </a:p>
        </p:txBody>
      </p:sp>
    </p:spTree>
    <p:extLst>
      <p:ext uri="{BB962C8B-B14F-4D97-AF65-F5344CB8AC3E}">
        <p14:creationId xmlns:p14="http://schemas.microsoft.com/office/powerpoint/2010/main" val="10018027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77</a:t>
            </a:fld>
            <a:endParaRPr lang="es-ES" dirty="0"/>
          </a:p>
        </p:txBody>
      </p:sp>
    </p:spTree>
    <p:extLst>
      <p:ext uri="{BB962C8B-B14F-4D97-AF65-F5344CB8AC3E}">
        <p14:creationId xmlns:p14="http://schemas.microsoft.com/office/powerpoint/2010/main" val="11490131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78</a:t>
            </a:fld>
            <a:endParaRPr lang="es-ES" dirty="0"/>
          </a:p>
        </p:txBody>
      </p:sp>
    </p:spTree>
    <p:extLst>
      <p:ext uri="{BB962C8B-B14F-4D97-AF65-F5344CB8AC3E}">
        <p14:creationId xmlns:p14="http://schemas.microsoft.com/office/powerpoint/2010/main" val="19315109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79</a:t>
            </a:fld>
            <a:endParaRPr lang="es-ES" dirty="0"/>
          </a:p>
        </p:txBody>
      </p:sp>
    </p:spTree>
    <p:extLst>
      <p:ext uri="{BB962C8B-B14F-4D97-AF65-F5344CB8AC3E}">
        <p14:creationId xmlns:p14="http://schemas.microsoft.com/office/powerpoint/2010/main" val="10377567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80</a:t>
            </a:fld>
            <a:endParaRPr lang="es-ES" dirty="0"/>
          </a:p>
        </p:txBody>
      </p:sp>
    </p:spTree>
    <p:extLst>
      <p:ext uri="{BB962C8B-B14F-4D97-AF65-F5344CB8AC3E}">
        <p14:creationId xmlns:p14="http://schemas.microsoft.com/office/powerpoint/2010/main" val="3864945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a:t>
            </a:fld>
            <a:endParaRPr lang="es-ES" dirty="0"/>
          </a:p>
        </p:txBody>
      </p:sp>
    </p:spTree>
    <p:extLst>
      <p:ext uri="{BB962C8B-B14F-4D97-AF65-F5344CB8AC3E}">
        <p14:creationId xmlns:p14="http://schemas.microsoft.com/office/powerpoint/2010/main" val="40019553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81</a:t>
            </a:fld>
            <a:endParaRPr lang="es-ES" dirty="0"/>
          </a:p>
        </p:txBody>
      </p:sp>
    </p:spTree>
    <p:extLst>
      <p:ext uri="{BB962C8B-B14F-4D97-AF65-F5344CB8AC3E}">
        <p14:creationId xmlns:p14="http://schemas.microsoft.com/office/powerpoint/2010/main" val="42022174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82</a:t>
            </a:fld>
            <a:endParaRPr lang="es-ES" dirty="0"/>
          </a:p>
        </p:txBody>
      </p:sp>
    </p:spTree>
    <p:extLst>
      <p:ext uri="{BB962C8B-B14F-4D97-AF65-F5344CB8AC3E}">
        <p14:creationId xmlns:p14="http://schemas.microsoft.com/office/powerpoint/2010/main" val="7226249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83</a:t>
            </a:fld>
            <a:endParaRPr lang="es-ES" dirty="0"/>
          </a:p>
        </p:txBody>
      </p:sp>
    </p:spTree>
    <p:extLst>
      <p:ext uri="{BB962C8B-B14F-4D97-AF65-F5344CB8AC3E}">
        <p14:creationId xmlns:p14="http://schemas.microsoft.com/office/powerpoint/2010/main" val="11342773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84</a:t>
            </a:fld>
            <a:endParaRPr lang="es-ES" dirty="0"/>
          </a:p>
        </p:txBody>
      </p:sp>
    </p:spTree>
    <p:extLst>
      <p:ext uri="{BB962C8B-B14F-4D97-AF65-F5344CB8AC3E}">
        <p14:creationId xmlns:p14="http://schemas.microsoft.com/office/powerpoint/2010/main" val="38489710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85</a:t>
            </a:fld>
            <a:endParaRPr lang="es-ES" dirty="0"/>
          </a:p>
        </p:txBody>
      </p:sp>
    </p:spTree>
    <p:extLst>
      <p:ext uri="{BB962C8B-B14F-4D97-AF65-F5344CB8AC3E}">
        <p14:creationId xmlns:p14="http://schemas.microsoft.com/office/powerpoint/2010/main" val="2141609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86</a:t>
            </a:fld>
            <a:endParaRPr lang="es-ES" dirty="0"/>
          </a:p>
        </p:txBody>
      </p:sp>
    </p:spTree>
    <p:extLst>
      <p:ext uri="{BB962C8B-B14F-4D97-AF65-F5344CB8AC3E}">
        <p14:creationId xmlns:p14="http://schemas.microsoft.com/office/powerpoint/2010/main" val="3874775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87</a:t>
            </a:fld>
            <a:endParaRPr lang="es-ES" dirty="0"/>
          </a:p>
        </p:txBody>
      </p:sp>
    </p:spTree>
    <p:extLst>
      <p:ext uri="{BB962C8B-B14F-4D97-AF65-F5344CB8AC3E}">
        <p14:creationId xmlns:p14="http://schemas.microsoft.com/office/powerpoint/2010/main" val="19163829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88</a:t>
            </a:fld>
            <a:endParaRPr lang="es-ES" dirty="0"/>
          </a:p>
        </p:txBody>
      </p:sp>
    </p:spTree>
    <p:extLst>
      <p:ext uri="{BB962C8B-B14F-4D97-AF65-F5344CB8AC3E}">
        <p14:creationId xmlns:p14="http://schemas.microsoft.com/office/powerpoint/2010/main" val="8295273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89</a:t>
            </a:fld>
            <a:endParaRPr lang="es-ES" dirty="0"/>
          </a:p>
        </p:txBody>
      </p:sp>
    </p:spTree>
    <p:extLst>
      <p:ext uri="{BB962C8B-B14F-4D97-AF65-F5344CB8AC3E}">
        <p14:creationId xmlns:p14="http://schemas.microsoft.com/office/powerpoint/2010/main" val="2431328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a:t>
            </a:fld>
            <a:endParaRPr lang="es-ES" dirty="0"/>
          </a:p>
        </p:txBody>
      </p:sp>
    </p:spTree>
    <p:extLst>
      <p:ext uri="{BB962C8B-B14F-4D97-AF65-F5344CB8AC3E}">
        <p14:creationId xmlns:p14="http://schemas.microsoft.com/office/powerpoint/2010/main" val="325370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51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05976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4031564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49303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743048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7B062FF-4A20-4254-BA0F-51F446E68550}" type="datetimeFigureOut">
              <a:rPr lang="de-DE" smtClean="0"/>
              <a:t>16.02.2017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23034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7B062FF-4A20-4254-BA0F-51F446E68550}" type="datetimeFigureOut">
              <a:rPr lang="de-DE" smtClean="0"/>
              <a:t>16.02.2017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1598778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7B062FF-4A20-4254-BA0F-51F446E68550}" type="datetimeFigureOut">
              <a:rPr lang="de-DE" smtClean="0"/>
              <a:t>16.02.2017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86307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7B062FF-4A20-4254-BA0F-51F446E68550}" type="datetimeFigureOut">
              <a:rPr lang="de-DE" smtClean="0"/>
              <a:t>16.02.2017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92774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77B062FF-4A20-4254-BA0F-51F446E68550}" type="datetimeFigureOut">
              <a:rPr lang="de-DE" smtClean="0"/>
              <a:t>16.02.2017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995887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77B062FF-4A20-4254-BA0F-51F446E68550}" type="datetimeFigureOut">
              <a:rPr lang="de-DE" smtClean="0"/>
              <a:t>16.02.2017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60492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B062FF-4A20-4254-BA0F-51F446E68550}" type="datetimeFigureOut">
              <a:rPr lang="de-DE" smtClean="0"/>
              <a:t>16.02.2017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13062-5455-4735-988F-5322D6881A3F}" type="slidenum">
              <a:rPr lang="de-DE" smtClean="0"/>
              <a:t>‹#›</a:t>
            </a:fld>
            <a:endParaRPr lang="de-DE"/>
          </a:p>
        </p:txBody>
      </p:sp>
    </p:spTree>
    <p:extLst>
      <p:ext uri="{BB962C8B-B14F-4D97-AF65-F5344CB8AC3E}">
        <p14:creationId xmlns:p14="http://schemas.microsoft.com/office/powerpoint/2010/main" val="116644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37.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47.pn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49.pn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jpeg"/><Relationship Id="rId7"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jpeg"/><Relationship Id="rId7"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52.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5.emf"/></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jpeg"/><Relationship Id="rId7"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3.jp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74.pn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4.jpe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87.png"/><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90.png"/><Relationship Id="rId4" Type="http://schemas.openxmlformats.org/officeDocument/2006/relationships/image" Target="../media/image4.jpeg"/></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2.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video" Target="https://www.youtube.com/embed/lY3oGlgZRgI" TargetMode="External"/><Relationship Id="rId6" Type="http://schemas.openxmlformats.org/officeDocument/2006/relationships/image" Target="../media/image3.jpg"/><Relationship Id="rId5" Type="http://schemas.openxmlformats.org/officeDocument/2006/relationships/image" Target="../media/image93.jpeg"/><Relationship Id="rId4" Type="http://schemas.openxmlformats.org/officeDocument/2006/relationships/image" Target="../media/image4.jpeg"/></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01.png"/><Relationship Id="rId4" Type="http://schemas.openxmlformats.org/officeDocument/2006/relationships/image" Target="../media/image100.png"/></Relationships>
</file>

<file path=ppt/slides/_rels/slide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2.png"/></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3.png"/></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4.png"/></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5.png"/></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07.png"/><Relationship Id="rId4" Type="http://schemas.openxmlformats.org/officeDocument/2006/relationships/image" Target="../media/image106.png"/></Relationships>
</file>

<file path=ppt/slides/_rels/slide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8.png"/></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9.png"/></Relationships>
</file>

<file path=ppt/slides/_rels/slide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jpg"/><Relationship Id="rId4" Type="http://schemas.openxmlformats.org/officeDocument/2006/relationships/image" Target="../media/image13.png"/><Relationship Id="rId9"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179388" y="6479625"/>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9"/>
          <p:cNvSpPr/>
          <p:nvPr/>
        </p:nvSpPr>
        <p:spPr>
          <a:xfrm>
            <a:off x="178369" y="3068960"/>
            <a:ext cx="8786244" cy="1152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
              </a:rPr>
              <a:t>WP5: Capacity Building in Municipalities</a:t>
            </a:r>
          </a:p>
        </p:txBody>
      </p:sp>
      <p:sp>
        <p:nvSpPr>
          <p:cNvPr id="15" name="Textfeld 1"/>
          <p:cNvSpPr txBox="1"/>
          <p:nvPr/>
        </p:nvSpPr>
        <p:spPr>
          <a:xfrm>
            <a:off x="107504" y="6525344"/>
            <a:ext cx="8928992" cy="307777"/>
          </a:xfrm>
          <a:prstGeom prst="rect">
            <a:avLst/>
          </a:prstGeom>
          <a:noFill/>
        </p:spPr>
        <p:txBody>
          <a:bodyPr wrap="square" rtlCol="0">
            <a:spAutoFit/>
          </a:bodyPr>
          <a:lstStyle/>
          <a:p>
            <a:pPr fontAlgn="base"/>
            <a:r>
              <a:rPr lang="en-US" sz="1400" dirty="0">
                <a:latin typeface="Arial" panose="020B0604020202020204" pitchFamily="34" charset="0"/>
                <a:cs typeface="Arial" panose="020B0604020202020204" pitchFamily="34" charset="0"/>
              </a:rPr>
              <a:t>© Copyright CERTUS Project 2015 - All Rights Reserved                                      </a:t>
            </a:r>
            <a:r>
              <a:rPr lang="en-GB" sz="1400" dirty="0">
                <a:latin typeface="Arial" panose="020B0604020202020204" pitchFamily="34" charset="0"/>
                <a:cs typeface="Arial" panose="020B0604020202020204" pitchFamily="34" charset="0"/>
              </a:rPr>
              <a:t>Grant agreement no.: </a:t>
            </a:r>
            <a:r>
              <a:rPr lang="en-GB" sz="1400" i="1" dirty="0">
                <a:latin typeface="Arial" panose="020B0604020202020204" pitchFamily="34" charset="0"/>
                <a:cs typeface="Arial" panose="020B0604020202020204" pitchFamily="34" charset="0"/>
              </a:rPr>
              <a:t>620906</a:t>
            </a:r>
            <a:endParaRPr lang="de-DE" sz="1400" dirty="0">
              <a:latin typeface="Arial" panose="020B0604020202020204" pitchFamily="34" charset="0"/>
              <a:cs typeface="Arial" panose="020B0604020202020204" pitchFamily="34" charset="0"/>
            </a:endParaRPr>
          </a:p>
        </p:txBody>
      </p:sp>
      <p:sp>
        <p:nvSpPr>
          <p:cNvPr id="17" name="16 CuadroTexto"/>
          <p:cNvSpPr txBox="1"/>
          <p:nvPr/>
        </p:nvSpPr>
        <p:spPr>
          <a:xfrm>
            <a:off x="0" y="4581128"/>
            <a:ext cx="9143999" cy="584775"/>
          </a:xfrm>
          <a:prstGeom prst="rect">
            <a:avLst/>
          </a:prstGeom>
          <a:noFill/>
        </p:spPr>
        <p:txBody>
          <a:bodyPr wrap="square" rtlCol="0">
            <a:spAutoFit/>
          </a:bodyPr>
          <a:lstStyle/>
          <a:p>
            <a:pPr algn="ctr"/>
            <a:r>
              <a:rPr lang="es-ES" sz="3200" b="1" dirty="0">
                <a:solidFill>
                  <a:schemeClr val="accent1">
                    <a:lumMod val="75000"/>
                  </a:schemeClr>
                </a:solidFill>
              </a:rPr>
              <a:t>Technologies – HVAC </a:t>
            </a:r>
            <a:r>
              <a:rPr lang="es-ES" sz="3200" b="1" dirty="0" err="1">
                <a:solidFill>
                  <a:schemeClr val="accent1">
                    <a:lumMod val="75000"/>
                  </a:schemeClr>
                </a:solidFill>
              </a:rPr>
              <a:t>Systems</a:t>
            </a:r>
            <a:endParaRPr lang="es-ES" sz="3200" b="1" dirty="0">
              <a:solidFill>
                <a:schemeClr val="accent1">
                  <a:lumMod val="75000"/>
                </a:schemeClr>
              </a:solidFill>
            </a:endParaRPr>
          </a:p>
        </p:txBody>
      </p:sp>
      <p:sp>
        <p:nvSpPr>
          <p:cNvPr id="18" name="17 CuadroTexto"/>
          <p:cNvSpPr txBox="1"/>
          <p:nvPr/>
        </p:nvSpPr>
        <p:spPr>
          <a:xfrm>
            <a:off x="2753916" y="2264090"/>
            <a:ext cx="6189921" cy="646331"/>
          </a:xfrm>
          <a:prstGeom prst="rect">
            <a:avLst/>
          </a:prstGeom>
          <a:noFill/>
        </p:spPr>
        <p:txBody>
          <a:bodyPr wrap="square" rtlCol="0">
            <a:spAutoFit/>
          </a:bodyPr>
          <a:lstStyle/>
          <a:p>
            <a:pPr algn="r"/>
            <a:r>
              <a:rPr lang="es-ES" sz="3600" b="1" dirty="0">
                <a:solidFill>
                  <a:schemeClr val="accent1">
                    <a:lumMod val="75000"/>
                  </a:schemeClr>
                </a:solidFill>
                <a:latin typeface="Candara" panose="020E0502030303020204" pitchFamily="34" charset="0"/>
                <a:ea typeface="Dotum" panose="020B0600000101010101" pitchFamily="34" charset="-127"/>
              </a:rPr>
              <a:t>Training </a:t>
            </a:r>
            <a:r>
              <a:rPr lang="es-ES" sz="3600" b="1" dirty="0" err="1">
                <a:solidFill>
                  <a:schemeClr val="accent1">
                    <a:lumMod val="75000"/>
                  </a:schemeClr>
                </a:solidFill>
                <a:latin typeface="Candara" panose="020E0502030303020204" pitchFamily="34" charset="0"/>
                <a:ea typeface="Dotum" panose="020B0600000101010101" pitchFamily="34" charset="-127"/>
              </a:rPr>
              <a:t>Materials</a:t>
            </a:r>
            <a:r>
              <a:rPr lang="es-ES" sz="3600" b="1" dirty="0">
                <a:solidFill>
                  <a:schemeClr val="accent1">
                    <a:lumMod val="75000"/>
                  </a:schemeClr>
                </a:solidFill>
                <a:latin typeface="Candara" panose="020E0502030303020204" pitchFamily="34" charset="0"/>
                <a:ea typeface="Dotum" panose="020B0600000101010101" pitchFamily="34" charset="-127"/>
              </a:rPr>
              <a:t> </a:t>
            </a:r>
          </a:p>
        </p:txBody>
      </p:sp>
      <p:pic>
        <p:nvPicPr>
          <p:cNvPr id="717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59" r="8414"/>
          <a:stretch/>
        </p:blipFill>
        <p:spPr bwMode="auto">
          <a:xfrm>
            <a:off x="0" y="-27384"/>
            <a:ext cx="9144000" cy="192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CER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067693"/>
            <a:ext cx="163830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5598057"/>
            <a:ext cx="3816424" cy="790718"/>
          </a:xfrm>
          <a:prstGeom prst="rect">
            <a:avLst/>
          </a:prstGeom>
        </p:spPr>
      </p:pic>
    </p:spTree>
    <p:extLst>
      <p:ext uri="{BB962C8B-B14F-4D97-AF65-F5344CB8AC3E}">
        <p14:creationId xmlns:p14="http://schemas.microsoft.com/office/powerpoint/2010/main" val="2656991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9" name="Rechteck 19"/>
          <p:cNvSpPr/>
          <p:nvPr/>
        </p:nvSpPr>
        <p:spPr>
          <a:xfrm>
            <a:off x="0" y="1628800"/>
            <a:ext cx="78843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Evaporative Cooler Utilizing the Maisotsenko Cycle (M-Cycle) </a:t>
            </a:r>
          </a:p>
        </p:txBody>
      </p:sp>
      <p:sp>
        <p:nvSpPr>
          <p:cNvPr id="4" name="CaixaDeTexto 3"/>
          <p:cNvSpPr txBox="1"/>
          <p:nvPr/>
        </p:nvSpPr>
        <p:spPr>
          <a:xfrm>
            <a:off x="11843" y="2125496"/>
            <a:ext cx="8950732" cy="1600438"/>
          </a:xfrm>
          <a:prstGeom prst="rect">
            <a:avLst/>
          </a:prstGeom>
          <a:noFill/>
        </p:spPr>
        <p:txBody>
          <a:bodyPr wrap="square" rtlCol="0">
            <a:spAutoFit/>
          </a:bodyPr>
          <a:lstStyle/>
          <a:p>
            <a:pPr algn="just"/>
            <a:r>
              <a:rPr lang="en-US" sz="1400" dirty="0"/>
              <a:t>An </a:t>
            </a:r>
            <a:r>
              <a:rPr lang="en-US" sz="1400" b="1" dirty="0"/>
              <a:t>evaporative cooler</a:t>
            </a:r>
            <a:r>
              <a:rPr lang="en-US" sz="1400" dirty="0"/>
              <a:t> is a device that cools air through the evaporation of water. Evaporative cooling differs from typical air conditioning systems which use vapor-compression or absorption refrigeration cycles. Evaporative cooling works by employing water's large enthalpy of vaporization. The temperature of dry air can be dropped significantly through the phase transition of liquid water to water vapor (evaporation), which can cool air using much less energy than refrigeration. </a:t>
            </a:r>
          </a:p>
          <a:p>
            <a:pPr algn="just"/>
            <a:endParaRPr lang="en-US" sz="1400" dirty="0"/>
          </a:p>
          <a:p>
            <a:endParaRPr lang="en-GB" sz="1400" dirty="0"/>
          </a:p>
        </p:txBody>
      </p:sp>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8774" y="3140968"/>
            <a:ext cx="5541955" cy="2939184"/>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422398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9" name="Rechteck 19"/>
          <p:cNvSpPr/>
          <p:nvPr/>
        </p:nvSpPr>
        <p:spPr>
          <a:xfrm>
            <a:off x="0" y="1628800"/>
            <a:ext cx="78843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Evaporative Cooler Utilizing the Maisotsenko Cycle (M-Cycle) </a:t>
            </a:r>
          </a:p>
        </p:txBody>
      </p:sp>
      <p:sp>
        <p:nvSpPr>
          <p:cNvPr id="4" name="CaixaDeTexto 3"/>
          <p:cNvSpPr txBox="1"/>
          <p:nvPr/>
        </p:nvSpPr>
        <p:spPr>
          <a:xfrm>
            <a:off x="11843" y="2125496"/>
            <a:ext cx="8950732" cy="307777"/>
          </a:xfrm>
          <a:prstGeom prst="rect">
            <a:avLst/>
          </a:prstGeom>
          <a:noFill/>
        </p:spPr>
        <p:txBody>
          <a:bodyPr wrap="square" rtlCol="0">
            <a:spAutoFit/>
          </a:bodyPr>
          <a:lstStyle/>
          <a:p>
            <a:pPr algn="just"/>
            <a:r>
              <a:rPr lang="en-US" sz="1400" b="1" dirty="0"/>
              <a:t>Evaporative cooler example:</a:t>
            </a:r>
            <a:endParaRPr lang="en-GB" sz="1400" dirty="0"/>
          </a:p>
        </p:txBody>
      </p:sp>
      <p:pic>
        <p:nvPicPr>
          <p:cNvPr id="3" name="Imagem 2"/>
          <p:cNvPicPr>
            <a:picLocks noChangeAspect="1"/>
          </p:cNvPicPr>
          <p:nvPr/>
        </p:nvPicPr>
        <p:blipFill rotWithShape="1">
          <a:blip r:embed="rId4" cstate="print">
            <a:extLst>
              <a:ext uri="{28A0092B-C50C-407E-A947-70E740481C1C}">
                <a14:useLocalDpi xmlns:a14="http://schemas.microsoft.com/office/drawing/2010/main" val="0"/>
              </a:ext>
            </a:extLst>
          </a:blip>
          <a:srcRect b="2301"/>
          <a:stretch/>
        </p:blipFill>
        <p:spPr>
          <a:xfrm>
            <a:off x="479677" y="2420602"/>
            <a:ext cx="8015063" cy="3600686"/>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867758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9" name="Rechteck 19"/>
          <p:cNvSpPr/>
          <p:nvPr/>
        </p:nvSpPr>
        <p:spPr>
          <a:xfrm>
            <a:off x="0" y="1628800"/>
            <a:ext cx="78843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Evaporative Cooler Utilizing the Maisotsenko Cycle (M-Cycle) </a:t>
            </a:r>
          </a:p>
        </p:txBody>
      </p:sp>
      <p:sp>
        <p:nvSpPr>
          <p:cNvPr id="4" name="CaixaDeTexto 3"/>
          <p:cNvSpPr txBox="1"/>
          <p:nvPr/>
        </p:nvSpPr>
        <p:spPr>
          <a:xfrm>
            <a:off x="0" y="2098035"/>
            <a:ext cx="8950732" cy="738664"/>
          </a:xfrm>
          <a:prstGeom prst="rect">
            <a:avLst/>
          </a:prstGeom>
          <a:noFill/>
        </p:spPr>
        <p:txBody>
          <a:bodyPr wrap="square" rtlCol="0">
            <a:spAutoFit/>
          </a:bodyPr>
          <a:lstStyle/>
          <a:p>
            <a:pPr algn="just"/>
            <a:r>
              <a:rPr lang="en-US" sz="1400" dirty="0"/>
              <a:t>The </a:t>
            </a:r>
            <a:r>
              <a:rPr lang="de-DE" sz="1400" b="1" dirty="0">
                <a:latin typeface="Candara" panose="020E0502030303020204" pitchFamily="34" charset="0"/>
              </a:rPr>
              <a:t>Maisotsenko Cycle (M-Cycle) - </a:t>
            </a:r>
            <a:r>
              <a:rPr lang="en-US" sz="1400" dirty="0"/>
              <a:t>can produce power with fuel efficiencies above 60 percent without a bottoming cycle steam turbine. The MCTC is similar to the Humid Air Turbine (HAT) cycle, but it uses far less equipment with much higher heat transfer rates and less pressure drop.</a:t>
            </a:r>
            <a:endParaRPr lang="en-GB" sz="1400" dirty="0"/>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2829125"/>
            <a:ext cx="4910633" cy="3252160"/>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952409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9" name="Rechteck 19"/>
          <p:cNvSpPr/>
          <p:nvPr/>
        </p:nvSpPr>
        <p:spPr>
          <a:xfrm>
            <a:off x="0" y="1628800"/>
            <a:ext cx="78843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Evaporative Cooler Utilizing the Maisotsenko Cycle (M-Cycle) </a:t>
            </a:r>
          </a:p>
        </p:txBody>
      </p:sp>
      <p:sp>
        <p:nvSpPr>
          <p:cNvPr id="3" name="CaixaDeTexto 2"/>
          <p:cNvSpPr txBox="1"/>
          <p:nvPr/>
        </p:nvSpPr>
        <p:spPr>
          <a:xfrm>
            <a:off x="0" y="2106785"/>
            <a:ext cx="4788024" cy="4031873"/>
          </a:xfrm>
          <a:prstGeom prst="rect">
            <a:avLst/>
          </a:prstGeom>
          <a:noFill/>
        </p:spPr>
        <p:txBody>
          <a:bodyPr wrap="square" rtlCol="0">
            <a:spAutoFit/>
          </a:bodyPr>
          <a:lstStyle/>
          <a:p>
            <a:r>
              <a:rPr lang="en-GB" b="1" dirty="0"/>
              <a:t>Operation</a:t>
            </a:r>
          </a:p>
          <a:p>
            <a:endParaRPr lang="en-GB" sz="1400" b="1" dirty="0"/>
          </a:p>
          <a:p>
            <a:pPr algn="just"/>
            <a:r>
              <a:rPr lang="en-US" sz="1400" dirty="0"/>
              <a:t>Evaporative coolers lower the temperature of air using the principle of evaporative cooling, unlike typical air conditioning systems which use vapor-compression refrigeration or absorption refrigerator. Evaporative cooling is the addition of water vapor into air, which causes a lowering of the temperature of the air. The energy needed to evaporate the water is taken from the air in the form of sensible heat, which affects the temperature of the air, and converted into latent heat, the energy present in the water vapor component of the air, whilst the air remains at a constant enthalpy value. </a:t>
            </a:r>
          </a:p>
          <a:p>
            <a:pPr algn="just"/>
            <a:endParaRPr lang="en-US" sz="1400" dirty="0"/>
          </a:p>
          <a:p>
            <a:pPr algn="just"/>
            <a:r>
              <a:rPr lang="en-US" sz="1400" dirty="0"/>
              <a:t>This conversion of sensible heat to latent heat is known as an adiabatic process because it occurs at a constant enthalpy value. Evaporative cooling therefore causes a drop in the temperature of air proportional to the sensible heat drop and an increase in humidity proportional to the latent heat gain. </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880" y="2939748"/>
            <a:ext cx="4188853" cy="2721500"/>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689297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9" name="Rechteck 19"/>
          <p:cNvSpPr/>
          <p:nvPr/>
        </p:nvSpPr>
        <p:spPr>
          <a:xfrm>
            <a:off x="0" y="1628800"/>
            <a:ext cx="78843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Evaporative Cooler Utilizing the Maisotsenko Cycle (M-Cycle) </a:t>
            </a:r>
          </a:p>
        </p:txBody>
      </p:sp>
      <p:sp>
        <p:nvSpPr>
          <p:cNvPr id="3" name="CaixaDeTexto 2"/>
          <p:cNvSpPr txBox="1"/>
          <p:nvPr/>
        </p:nvSpPr>
        <p:spPr>
          <a:xfrm>
            <a:off x="0" y="2083729"/>
            <a:ext cx="5940152" cy="4308872"/>
          </a:xfrm>
          <a:prstGeom prst="rect">
            <a:avLst/>
          </a:prstGeom>
          <a:noFill/>
        </p:spPr>
        <p:txBody>
          <a:bodyPr wrap="square" rtlCol="0">
            <a:spAutoFit/>
          </a:bodyPr>
          <a:lstStyle/>
          <a:p>
            <a:r>
              <a:rPr lang="en-GB" b="1" dirty="0"/>
              <a:t>Applications</a:t>
            </a:r>
          </a:p>
          <a:p>
            <a:endParaRPr lang="en-GB" b="1" dirty="0"/>
          </a:p>
          <a:p>
            <a:pPr marL="285750" indent="-285750" algn="just">
              <a:buFont typeface="Arial" panose="020B0604020202020204" pitchFamily="34" charset="0"/>
              <a:buChar char="•"/>
            </a:pPr>
            <a:r>
              <a:rPr lang="en-US" sz="1400" dirty="0"/>
              <a:t>Evaporative cooling is most effective when the relative humidity is on the low side, limiting its popularity to dry climates. Evaporative cooling raises the internal humidity level significantly, which desert inhabitants may appreciate as the moist air re-hydrates dry skin and sinuses.</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The three most important climate considerations are dry-bulb temperature, wet-bulb temperature, and wet-bulb depression during the summer design day. It is important to determine if the wet-bulb depression can provide sufficient cooling during the summer design day. By subtracting the wet-bulb depression from the outside dry-bulb temperature, it is possible to estimate the approximate air temperature leaving the evaporative cooler. It is important to consider that the ability for the exterior dry-bulb temperature to reach the wet-bulb temperature depends on the saturation efficiency. A general recommendation for applying direct evaporative cooling is to implement it in places where the wet-bulb temperature of the outdoor air does not exceed 22 °C.</a:t>
            </a:r>
          </a:p>
          <a:p>
            <a:pPr marL="285750" indent="-285750" algn="just">
              <a:buFont typeface="Arial" panose="020B0604020202020204" pitchFamily="34" charset="0"/>
              <a:buChar char="•"/>
            </a:pPr>
            <a:endParaRPr lang="en-US" sz="1400" dirty="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329" y="2278324"/>
            <a:ext cx="2942226" cy="1951552"/>
          </a:xfrm>
          <a:prstGeom prst="rect">
            <a:avLst/>
          </a:prstGeom>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7238" y="4229876"/>
            <a:ext cx="1980324" cy="1912548"/>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153564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9" name="Rechteck 19"/>
          <p:cNvSpPr/>
          <p:nvPr/>
        </p:nvSpPr>
        <p:spPr>
          <a:xfrm>
            <a:off x="0" y="1628800"/>
            <a:ext cx="78843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Evaporative Cooler Utilizing the Maisotsenko Cycle (M-Cycle) </a:t>
            </a:r>
          </a:p>
        </p:txBody>
      </p:sp>
      <p:sp>
        <p:nvSpPr>
          <p:cNvPr id="3" name="CaixaDeTexto 2"/>
          <p:cNvSpPr txBox="1"/>
          <p:nvPr/>
        </p:nvSpPr>
        <p:spPr>
          <a:xfrm>
            <a:off x="29263" y="2204864"/>
            <a:ext cx="4211960" cy="3847207"/>
          </a:xfrm>
          <a:prstGeom prst="rect">
            <a:avLst/>
          </a:prstGeom>
          <a:noFill/>
        </p:spPr>
        <p:txBody>
          <a:bodyPr wrap="square" rtlCol="0">
            <a:spAutoFit/>
          </a:bodyPr>
          <a:lstStyle/>
          <a:p>
            <a:r>
              <a:rPr lang="en-GB" b="1" dirty="0"/>
              <a:t>Applications (cont.)</a:t>
            </a:r>
          </a:p>
          <a:p>
            <a:pPr algn="just"/>
            <a:endParaRPr lang="en-US" sz="1400" dirty="0"/>
          </a:p>
          <a:p>
            <a:pPr marL="285750" indent="-285750" algn="just">
              <a:buFont typeface="Arial" panose="020B0604020202020204" pitchFamily="34" charset="0"/>
              <a:buChar char="•"/>
            </a:pPr>
            <a:r>
              <a:rPr lang="en-US" sz="1400" dirty="0"/>
              <a:t>In locations with moderate humidity there are many cost-effective uses for evaporative cooling, in addition to their widespread use in dry climates. For example, industrial plants, commercial kitchens, laundries, dry cleaners, greenhouses, localized cooling spots  (loading docks, warehouses, factories, construction sites, athletic events, workshops and garages) often employ evaporative cooling. </a:t>
            </a:r>
          </a:p>
          <a:p>
            <a:pPr marL="285750" indent="-285750" algn="just">
              <a:buFont typeface="Arial" panose="020B0604020202020204" pitchFamily="34" charset="0"/>
              <a:buChar char="•"/>
            </a:pPr>
            <a:endParaRPr lang="en-US" sz="1400" dirty="0"/>
          </a:p>
          <a:p>
            <a:r>
              <a:rPr lang="en-GB" sz="1600" b="1" dirty="0"/>
              <a:t>Constraints</a:t>
            </a:r>
          </a:p>
          <a:p>
            <a:endParaRPr lang="en-GB" sz="1400" b="1" dirty="0"/>
          </a:p>
          <a:p>
            <a:pPr marL="285750" indent="-285750">
              <a:buFont typeface="Arial" panose="020B0604020202020204" pitchFamily="34" charset="0"/>
              <a:buChar char="•"/>
            </a:pPr>
            <a:r>
              <a:rPr lang="en-US" sz="1400" dirty="0"/>
              <a:t>In highly humid climates, evaporative cooling may have little thermal comfort benefit beyond the increased ventilation and air movement it provides.</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3" y="2312377"/>
            <a:ext cx="4521264" cy="3842634"/>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039100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752432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Open Absorption Cycle-Liquid Dessicant Cooling Systems</a:t>
            </a:r>
          </a:p>
        </p:txBody>
      </p:sp>
      <p:pic>
        <p:nvPicPr>
          <p:cNvPr id="14" name="Image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2204864"/>
            <a:ext cx="3169297" cy="3712935"/>
          </a:xfrm>
          <a:prstGeom prst="rect">
            <a:avLst/>
          </a:prstGeom>
        </p:spPr>
      </p:pic>
      <p:pic>
        <p:nvPicPr>
          <p:cNvPr id="16" name="Imagem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388" y="2204864"/>
            <a:ext cx="4680644" cy="3911009"/>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048115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752432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Open Absorption Cycle-Liquid Dessicant Cooling Systems</a:t>
            </a:r>
          </a:p>
        </p:txBody>
      </p:sp>
      <p:sp>
        <p:nvSpPr>
          <p:cNvPr id="4" name="CaixaDeTexto 3"/>
          <p:cNvSpPr txBox="1"/>
          <p:nvPr/>
        </p:nvSpPr>
        <p:spPr>
          <a:xfrm>
            <a:off x="0" y="2120020"/>
            <a:ext cx="8820472" cy="769441"/>
          </a:xfrm>
          <a:prstGeom prst="rect">
            <a:avLst/>
          </a:prstGeom>
          <a:noFill/>
        </p:spPr>
        <p:txBody>
          <a:bodyPr wrap="square" rtlCol="0">
            <a:spAutoFit/>
          </a:bodyPr>
          <a:lstStyle/>
          <a:p>
            <a:pPr algn="just"/>
            <a:r>
              <a:rPr lang="en-US" sz="1600" b="1" dirty="0"/>
              <a:t>Desiccant cooling systems </a:t>
            </a:r>
            <a:r>
              <a:rPr lang="en-US" sz="1400" dirty="0"/>
              <a:t>are basically open cycle systems, using water as refrigerant in direct contact with air. The thermally driven cooling cycle is a combination of evaporative cooling with air dehumidification by a desiccant, i.e. a hygroscopic material. </a:t>
            </a:r>
            <a:endParaRPr lang="en-GB" sz="1400" dirty="0"/>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557" y="2858684"/>
            <a:ext cx="5737006" cy="3316269"/>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768542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752432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Open Absorption Cycle-Liquid Dessicant Cooling Systems</a:t>
            </a:r>
          </a:p>
        </p:txBody>
      </p:sp>
      <p:sp>
        <p:nvSpPr>
          <p:cNvPr id="4" name="CaixaDeTexto 3"/>
          <p:cNvSpPr txBox="1"/>
          <p:nvPr/>
        </p:nvSpPr>
        <p:spPr>
          <a:xfrm>
            <a:off x="0" y="2121818"/>
            <a:ext cx="5444546" cy="3970318"/>
          </a:xfrm>
          <a:prstGeom prst="rect">
            <a:avLst/>
          </a:prstGeom>
          <a:noFill/>
        </p:spPr>
        <p:txBody>
          <a:bodyPr wrap="square" rtlCol="0">
            <a:spAutoFit/>
          </a:bodyPr>
          <a:lstStyle/>
          <a:p>
            <a:pPr algn="just"/>
            <a:endParaRPr lang="en-US" sz="1400" dirty="0"/>
          </a:p>
          <a:p>
            <a:pPr algn="just"/>
            <a:r>
              <a:rPr lang="en-US" sz="1400" dirty="0"/>
              <a:t>For this purpose, liquid or solid materials can be employed. The term ‘open’ is used to indicate that the refrigerant is discarded from the system after providing the cooling effect and new refrigerant is supplied in its place in an open-ended loop. Therefore, only water is possible as refrigerant with direct contact to the surrounding air. The common technology applied today uses rotating desiccant wheels, equipped either with silica gel or lithium-chloride as sorption material. </a:t>
            </a:r>
          </a:p>
          <a:p>
            <a:pPr algn="just"/>
            <a:endParaRPr lang="en-US" sz="1400" dirty="0"/>
          </a:p>
          <a:p>
            <a:pPr algn="just"/>
            <a:r>
              <a:rPr lang="en-US" sz="1400" dirty="0"/>
              <a:t>Open absorption systems are,  theoretically, simple to build, require driving energy at relatively low temperatures (flat-plate solar collectors, co-generation effluents, district heating, etc.), and are efficient air dehumidifiers. </a:t>
            </a:r>
          </a:p>
          <a:p>
            <a:pPr algn="just"/>
            <a:endParaRPr lang="en-US" sz="1400" dirty="0"/>
          </a:p>
          <a:p>
            <a:pPr algn="just"/>
            <a:r>
              <a:rPr lang="en-US" sz="1400" dirty="0"/>
              <a:t>So, why are they not ubiquitous?  The problem is corrosion. Almost all me tall alloys are corroded by the most effective liquid desiccants, e.g. aqueous solutions of lithium chloride, particularly in the presence of oxygen.</a:t>
            </a:r>
            <a:endParaRPr lang="en-GB" sz="1400" dirty="0"/>
          </a:p>
        </p:txBody>
      </p:sp>
      <p:pic>
        <p:nvPicPr>
          <p:cNvPr id="11" name="Imagem 10"/>
          <p:cNvPicPr>
            <a:picLocks noChangeAspect="1"/>
          </p:cNvPicPr>
          <p:nvPr/>
        </p:nvPicPr>
        <p:blipFill rotWithShape="1">
          <a:blip r:embed="rId4" cstate="print">
            <a:extLst>
              <a:ext uri="{28A0092B-C50C-407E-A947-70E740481C1C}">
                <a14:useLocalDpi xmlns:a14="http://schemas.microsoft.com/office/drawing/2010/main" val="0"/>
              </a:ext>
            </a:extLst>
          </a:blip>
          <a:srcRect l="1380" t="2075" r="1929" b="-2075"/>
          <a:stretch/>
        </p:blipFill>
        <p:spPr>
          <a:xfrm>
            <a:off x="5652121" y="2276872"/>
            <a:ext cx="2952328" cy="3469760"/>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486005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CaixaDeTexto 9"/>
          <p:cNvSpPr txBox="1"/>
          <p:nvPr/>
        </p:nvSpPr>
        <p:spPr>
          <a:xfrm>
            <a:off x="-23258" y="1998128"/>
            <a:ext cx="8950733" cy="1661993"/>
          </a:xfrm>
          <a:prstGeom prst="rect">
            <a:avLst/>
          </a:prstGeom>
          <a:noFill/>
        </p:spPr>
        <p:txBody>
          <a:bodyPr wrap="square" rtlCol="0">
            <a:spAutoFit/>
          </a:bodyPr>
          <a:lstStyle/>
          <a:p>
            <a:pPr algn="just"/>
            <a:r>
              <a:rPr lang="en-GB" b="1" dirty="0"/>
              <a:t>Example: </a:t>
            </a:r>
            <a:r>
              <a:rPr lang="en-US" sz="1400" dirty="0"/>
              <a:t>In this air conditioning system, the air is dehumidified and cooled by its direct contact with a liquid desiccant. In contrast to conventional air conditioning technologies, this system is heat driven. Because the heat required is of low temperature, the system incorporates 10 m</a:t>
            </a:r>
            <a:r>
              <a:rPr lang="en-US" sz="1400" baseline="30000" dirty="0"/>
              <a:t>2 </a:t>
            </a:r>
            <a:r>
              <a:rPr lang="en-US" sz="1400" dirty="0"/>
              <a:t>solar thermal collectors. The solar thermal system has been generously donated by REHAU, while some individual components of the hydraulic system have also been generously donated by WILO. The open cycle air conditioning with liquid desiccants is ideal for energy intensive buildings with high latent loads</a:t>
            </a:r>
            <a:endParaRPr lang="en-GB" sz="1400" b="1" dirty="0"/>
          </a:p>
          <a:p>
            <a:endParaRPr lang="en-GB" sz="1400" b="1" dirty="0"/>
          </a:p>
        </p:txBody>
      </p:sp>
      <p:sp>
        <p:nvSpPr>
          <p:cNvPr id="11" name="Rechteck 19"/>
          <p:cNvSpPr/>
          <p:nvPr/>
        </p:nvSpPr>
        <p:spPr>
          <a:xfrm>
            <a:off x="0" y="1628800"/>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Open/Closed  Absorption Cycle-Liquid Dessicant Cooling Systems</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9751" y="3198453"/>
            <a:ext cx="3960982" cy="2882179"/>
          </a:xfrm>
          <a:prstGeom prst="rect">
            <a:avLst/>
          </a:prstGeom>
        </p:spPr>
      </p:pic>
      <p:sp>
        <p:nvSpPr>
          <p:cNvPr id="4" name="CaixaDeTexto 3"/>
          <p:cNvSpPr txBox="1"/>
          <p:nvPr/>
        </p:nvSpPr>
        <p:spPr>
          <a:xfrm>
            <a:off x="179388" y="4054766"/>
            <a:ext cx="4536628" cy="1169551"/>
          </a:xfrm>
          <a:prstGeom prst="rect">
            <a:avLst/>
          </a:prstGeom>
          <a:noFill/>
        </p:spPr>
        <p:txBody>
          <a:bodyPr wrap="square" rtlCol="0">
            <a:spAutoFit/>
          </a:bodyPr>
          <a:lstStyle/>
          <a:p>
            <a:pPr marL="285750" indent="-285750">
              <a:buFont typeface="Arial" panose="020B0604020202020204" pitchFamily="34" charset="0"/>
              <a:buChar char="•"/>
            </a:pPr>
            <a:r>
              <a:rPr lang="en-GB" sz="1400" dirty="0"/>
              <a:t>Installation Year: 2013</a:t>
            </a:r>
          </a:p>
          <a:p>
            <a:pPr marL="285750" indent="-285750">
              <a:buFont typeface="Arial" panose="020B0604020202020204" pitchFamily="34" charset="0"/>
              <a:buChar char="•"/>
            </a:pPr>
            <a:r>
              <a:rPr lang="en-GB" sz="1400" dirty="0"/>
              <a:t>Air Flow Rate: 2000 m3/h</a:t>
            </a:r>
          </a:p>
          <a:p>
            <a:pPr marL="285750" indent="-285750">
              <a:buFont typeface="Arial" panose="020B0604020202020204" pitchFamily="34" charset="0"/>
              <a:buChar char="•"/>
            </a:pPr>
            <a:r>
              <a:rPr lang="en-GB" sz="1400" dirty="0"/>
              <a:t>Dehumidification Capacity 0,008 kgH2O / kg dry air</a:t>
            </a:r>
          </a:p>
          <a:p>
            <a:pPr marL="285750" indent="-285750">
              <a:buFont typeface="Arial" panose="020B0604020202020204" pitchFamily="34" charset="0"/>
              <a:buChar char="•"/>
            </a:pPr>
            <a:r>
              <a:rPr lang="en-GB" sz="1400" dirty="0"/>
              <a:t>Desiccant solution LiCl</a:t>
            </a:r>
          </a:p>
          <a:p>
            <a:pPr marL="285750" indent="-285750">
              <a:buFont typeface="Arial" panose="020B0604020202020204" pitchFamily="34" charset="0"/>
              <a:buChar char="•"/>
            </a:pPr>
            <a:r>
              <a:rPr lang="en-GB" sz="1400" dirty="0"/>
              <a:t>Heat source: Solar thermal system</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070052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pic>
        <p:nvPicPr>
          <p:cNvPr id="20" name="Imagem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496" y="1474793"/>
            <a:ext cx="6419127" cy="4693665"/>
          </a:xfrm>
          <a:prstGeom prst="rect">
            <a:avLst/>
          </a:prstGeom>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135911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CaixaDeTexto 9"/>
          <p:cNvSpPr txBox="1"/>
          <p:nvPr/>
        </p:nvSpPr>
        <p:spPr>
          <a:xfrm>
            <a:off x="-23258" y="1998128"/>
            <a:ext cx="8950733" cy="369332"/>
          </a:xfrm>
          <a:prstGeom prst="rect">
            <a:avLst/>
          </a:prstGeom>
          <a:noFill/>
        </p:spPr>
        <p:txBody>
          <a:bodyPr wrap="square" rtlCol="0">
            <a:spAutoFit/>
          </a:bodyPr>
          <a:lstStyle/>
          <a:p>
            <a:pPr algn="just"/>
            <a:r>
              <a:rPr lang="en-GB" b="1" dirty="0"/>
              <a:t>Example (cont.)</a:t>
            </a:r>
            <a:endParaRPr lang="en-GB" sz="1400" b="1" dirty="0"/>
          </a:p>
        </p:txBody>
      </p:sp>
      <p:sp>
        <p:nvSpPr>
          <p:cNvPr id="11" name="Rechteck 19"/>
          <p:cNvSpPr/>
          <p:nvPr/>
        </p:nvSpPr>
        <p:spPr>
          <a:xfrm>
            <a:off x="0" y="1628800"/>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Open/Closed Absorption Cycle-Liquid Dessicant Cooling Systems</a:t>
            </a: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2641782"/>
            <a:ext cx="4000000" cy="3428571"/>
          </a:xfrm>
          <a:prstGeom prst="rect">
            <a:avLst/>
          </a:prstGeom>
        </p:spPr>
      </p:pic>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6207" y="2641782"/>
            <a:ext cx="2585406" cy="3389891"/>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122509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CaixaDeTexto 9"/>
          <p:cNvSpPr txBox="1"/>
          <p:nvPr/>
        </p:nvSpPr>
        <p:spPr>
          <a:xfrm>
            <a:off x="-23258" y="1998128"/>
            <a:ext cx="8950733" cy="369332"/>
          </a:xfrm>
          <a:prstGeom prst="rect">
            <a:avLst/>
          </a:prstGeom>
          <a:noFill/>
        </p:spPr>
        <p:txBody>
          <a:bodyPr wrap="square" rtlCol="0">
            <a:spAutoFit/>
          </a:bodyPr>
          <a:lstStyle/>
          <a:p>
            <a:pPr algn="just"/>
            <a:r>
              <a:rPr lang="en-GB" b="1" dirty="0"/>
              <a:t>Example (cont.)</a:t>
            </a:r>
            <a:endParaRPr lang="en-GB" sz="1400" b="1" dirty="0"/>
          </a:p>
        </p:txBody>
      </p:sp>
      <p:sp>
        <p:nvSpPr>
          <p:cNvPr id="11" name="Rechteck 19"/>
          <p:cNvSpPr/>
          <p:nvPr/>
        </p:nvSpPr>
        <p:spPr>
          <a:xfrm>
            <a:off x="0" y="1628800"/>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Open/Closed  Absorption Cycle-Liquid Dessicant Cooling Systems</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796" y="2330439"/>
            <a:ext cx="5616624" cy="3837735"/>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179757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Open/Closed Absorption Cycle-Liquid Dessicant Cooling Systems</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2850174"/>
            <a:ext cx="4666764" cy="2818772"/>
          </a:xfrm>
          <a:prstGeom prst="rect">
            <a:avLst/>
          </a:prstGeom>
        </p:spPr>
      </p:pic>
      <p:sp>
        <p:nvSpPr>
          <p:cNvPr id="4" name="CaixaDeTexto 3"/>
          <p:cNvSpPr txBox="1"/>
          <p:nvPr/>
        </p:nvSpPr>
        <p:spPr>
          <a:xfrm>
            <a:off x="13755" y="2059774"/>
            <a:ext cx="8950733" cy="307777"/>
          </a:xfrm>
          <a:prstGeom prst="rect">
            <a:avLst/>
          </a:prstGeom>
          <a:noFill/>
        </p:spPr>
        <p:txBody>
          <a:bodyPr wrap="square" rtlCol="0">
            <a:spAutoFit/>
          </a:bodyPr>
          <a:lstStyle/>
          <a:p>
            <a:r>
              <a:rPr lang="en-US" sz="1400" dirty="0"/>
              <a:t>The main components of a solar assisted desiccant cooling system are shown in the figure below. </a:t>
            </a:r>
            <a:endParaRPr lang="en-GB" sz="1400" dirty="0"/>
          </a:p>
        </p:txBody>
      </p:sp>
      <p:sp>
        <p:nvSpPr>
          <p:cNvPr id="13" name="CaixaDeTexto 12"/>
          <p:cNvSpPr txBox="1"/>
          <p:nvPr/>
        </p:nvSpPr>
        <p:spPr>
          <a:xfrm>
            <a:off x="0" y="2308386"/>
            <a:ext cx="4283968" cy="4031873"/>
          </a:xfrm>
          <a:prstGeom prst="rect">
            <a:avLst/>
          </a:prstGeom>
          <a:noFill/>
        </p:spPr>
        <p:txBody>
          <a:bodyPr wrap="square" rtlCol="0">
            <a:spAutoFit/>
          </a:bodyPr>
          <a:lstStyle/>
          <a:p>
            <a:pPr algn="just"/>
            <a:r>
              <a:rPr lang="en-GB" b="1" dirty="0"/>
              <a:t>Operation</a:t>
            </a:r>
          </a:p>
          <a:p>
            <a:pPr marL="285750" indent="-285750" algn="just">
              <a:buFont typeface="Arial" panose="020B0604020202020204" pitchFamily="34" charset="0"/>
              <a:buChar char="•"/>
            </a:pPr>
            <a:r>
              <a:rPr lang="en-US" sz="1400" dirty="0"/>
              <a:t>Warm and humid air enters the slowly rotating desiccant wheel and is dehumidified by adsorption of water (1-2). </a:t>
            </a:r>
          </a:p>
          <a:p>
            <a:pPr marL="285750" indent="-285750" algn="just">
              <a:buFont typeface="Arial" panose="020B0604020202020204" pitchFamily="34" charset="0"/>
              <a:buChar char="•"/>
            </a:pPr>
            <a:r>
              <a:rPr lang="en-US" sz="1400" dirty="0"/>
              <a:t>Since the air is heated up by the adsorption heat, a heat recovery wheel is passed (2-3), resulting in a significant pre-cooling of the supply air stream.</a:t>
            </a:r>
          </a:p>
          <a:p>
            <a:pPr marL="285750" indent="-285750" algn="just">
              <a:buFont typeface="Arial" panose="020B0604020202020204" pitchFamily="34" charset="0"/>
              <a:buChar char="•"/>
            </a:pPr>
            <a:r>
              <a:rPr lang="en-US" sz="1400" dirty="0"/>
              <a:t>The air is humidified and thus further cooled by a controlled humidifier (3-4) according to the set-values of supply air temperature and humidity. </a:t>
            </a:r>
          </a:p>
          <a:p>
            <a:pPr marL="285750" indent="-285750" algn="just">
              <a:buFont typeface="Arial" panose="020B0604020202020204" pitchFamily="34" charset="0"/>
              <a:buChar char="•"/>
            </a:pPr>
            <a:r>
              <a:rPr lang="en-US" sz="1400" dirty="0"/>
              <a:t>The exhaust air stream of the rooms is humidified (6-7) close to the saturation point to exploit the full cooling potential in order to allow an effective heat recovery (7-8). </a:t>
            </a:r>
          </a:p>
          <a:p>
            <a:pPr marL="285750" indent="-285750" algn="just">
              <a:buFont typeface="Arial" panose="020B0604020202020204" pitchFamily="34" charset="0"/>
              <a:buChar char="•"/>
            </a:pPr>
            <a:r>
              <a:rPr lang="en-US" sz="1400" dirty="0"/>
              <a:t>The sorption wheel has to be regenerated (9-10) by applying heat in a comparatively low temperature range from 50 °C-75 °C and to allow a continuous operation of the dehumidification process.</a:t>
            </a:r>
            <a:endParaRPr lang="en-GB" sz="1400" b="1" dirty="0"/>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291066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Open/Closed Absorption Cycle-Liquid Dessicant Cooling Systems</a:t>
            </a:r>
          </a:p>
        </p:txBody>
      </p:sp>
      <p:sp>
        <p:nvSpPr>
          <p:cNvPr id="15" name="CaixaDeTexto 12"/>
          <p:cNvSpPr txBox="1"/>
          <p:nvPr/>
        </p:nvSpPr>
        <p:spPr>
          <a:xfrm>
            <a:off x="5073" y="2071455"/>
            <a:ext cx="8945659" cy="4370427"/>
          </a:xfrm>
          <a:prstGeom prst="rect">
            <a:avLst/>
          </a:prstGeom>
          <a:noFill/>
        </p:spPr>
        <p:txBody>
          <a:bodyPr wrap="square" rtlCol="0">
            <a:spAutoFit/>
          </a:bodyPr>
          <a:lstStyle/>
          <a:p>
            <a:pPr algn="just"/>
            <a:r>
              <a:rPr lang="en-GB" b="1" dirty="0"/>
              <a:t>Operation (cont.)</a:t>
            </a:r>
          </a:p>
          <a:p>
            <a:pPr marL="285750" indent="-285750" algn="just">
              <a:buFont typeface="Arial" panose="020B0604020202020204" pitchFamily="34" charset="0"/>
              <a:buChar char="•"/>
            </a:pPr>
            <a:r>
              <a:rPr lang="en-US" sz="1400" dirty="0"/>
              <a:t>Cooling systems using a liquid water-lithium chloride solution as sorption material show several advantages like higher air dehumidification at the same driving temperature range of solid desiccant cooling systems, and the possibility of high energy storage by storing the concentrated solution. </a:t>
            </a:r>
          </a:p>
          <a:p>
            <a:pPr algn="just"/>
            <a:endParaRPr lang="en-US" sz="1400" dirty="0"/>
          </a:p>
          <a:p>
            <a:pPr marL="285750" indent="-285750" algn="just">
              <a:buFont typeface="Arial" panose="020B0604020202020204" pitchFamily="34" charset="0"/>
              <a:buChar char="•"/>
            </a:pPr>
            <a:r>
              <a:rPr lang="en-US" sz="1400" dirty="0"/>
              <a:t>This technology is a promising option for a further increase in exploitation of solar thermal systems for air conditioning. </a:t>
            </a:r>
          </a:p>
          <a:p>
            <a:pPr marL="285750" indent="-285750" algn="just">
              <a:buFont typeface="Arial" panose="020B0604020202020204" pitchFamily="34" charset="0"/>
              <a:buChar char="•"/>
            </a:pPr>
            <a:endParaRPr lang="en-US" sz="1400" b="1" dirty="0"/>
          </a:p>
          <a:p>
            <a:pPr algn="just"/>
            <a:r>
              <a:rPr lang="en-GB" b="1" dirty="0"/>
              <a:t>Applications</a:t>
            </a:r>
          </a:p>
          <a:p>
            <a:pPr marL="285750" indent="-285750" algn="just">
              <a:buFont typeface="Arial" panose="020B0604020202020204" pitchFamily="34" charset="0"/>
              <a:buChar char="•"/>
            </a:pPr>
            <a:r>
              <a:rPr lang="en-US" sz="1400" dirty="0"/>
              <a:t>Currently, a few systems of this type are installed in Germany in pilot and demonstration applications, driven either with solar thermal heat or other heat sources.</a:t>
            </a:r>
          </a:p>
          <a:p>
            <a:pPr algn="just"/>
            <a:endParaRPr lang="en-US" sz="1400" b="1" dirty="0"/>
          </a:p>
          <a:p>
            <a:pPr algn="just"/>
            <a:r>
              <a:rPr lang="en-GB" b="1" dirty="0"/>
              <a:t>Constraints</a:t>
            </a:r>
          </a:p>
          <a:p>
            <a:pPr marL="285750" indent="-285750" algn="just">
              <a:buFont typeface="Arial" panose="020B0604020202020204" pitchFamily="34" charset="0"/>
              <a:buChar char="•"/>
            </a:pPr>
            <a:r>
              <a:rPr lang="en-US" sz="1400" dirty="0"/>
              <a:t>A special design of the desiccant cycle is needed in case of extreme outdoor conditions such as e.g. coastal areas of the Mediterranean region. Due to the high humidity of ambient air, a standard configuration of the desiccant cooling cycle is not able to reduce the humidity down to a level that is low enough to employ direct evaporative cooling. More complex designs of the desiccant air handling unit employing for instance another enthalpy wheel or additional air coolers supplied by chilled water can overcome this problem. </a:t>
            </a:r>
            <a:endParaRPr lang="en-GB" sz="1400" b="1" dirty="0"/>
          </a:p>
          <a:p>
            <a:pPr algn="just"/>
            <a:endParaRPr lang="en-GB" sz="1400" b="1" dirty="0"/>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080791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Combined Solar Power and Heat Generation (Pv-T)</a:t>
            </a:r>
          </a:p>
        </p:txBody>
      </p:sp>
      <p:pic>
        <p:nvPicPr>
          <p:cNvPr id="13" name="Imagem 12"/>
          <p:cNvPicPr>
            <a:picLocks noChangeAspect="1"/>
          </p:cNvPicPr>
          <p:nvPr/>
        </p:nvPicPr>
        <p:blipFill rotWithShape="1">
          <a:blip r:embed="rId4" cstate="print">
            <a:extLst>
              <a:ext uri="{28A0092B-C50C-407E-A947-70E740481C1C}">
                <a14:useLocalDpi xmlns:a14="http://schemas.microsoft.com/office/drawing/2010/main" val="0"/>
              </a:ext>
            </a:extLst>
          </a:blip>
          <a:srcRect t="1538"/>
          <a:stretch/>
        </p:blipFill>
        <p:spPr>
          <a:xfrm>
            <a:off x="1445842" y="2184087"/>
            <a:ext cx="6238435" cy="3738904"/>
          </a:xfrm>
          <a:prstGeom prst="rect">
            <a:avLst/>
          </a:prstGeom>
        </p:spPr>
      </p:pic>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836811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Combined Solar Power and Heat Generation (PV-T)</a:t>
            </a:r>
          </a:p>
        </p:txBody>
      </p:sp>
      <p:sp>
        <p:nvSpPr>
          <p:cNvPr id="11" name="CaixaDeTexto 10"/>
          <p:cNvSpPr txBox="1"/>
          <p:nvPr/>
        </p:nvSpPr>
        <p:spPr>
          <a:xfrm>
            <a:off x="-1" y="2069154"/>
            <a:ext cx="8950733" cy="1384995"/>
          </a:xfrm>
          <a:prstGeom prst="rect">
            <a:avLst/>
          </a:prstGeom>
          <a:noFill/>
        </p:spPr>
        <p:txBody>
          <a:bodyPr wrap="square" rtlCol="0">
            <a:spAutoFit/>
          </a:bodyPr>
          <a:lstStyle/>
          <a:p>
            <a:pPr algn="just"/>
            <a:r>
              <a:rPr lang="en-US" sz="1400" dirty="0"/>
              <a:t>Adding the Solar thermal component to a PV array boosts the total solar efficiency to over 50%.</a:t>
            </a:r>
          </a:p>
          <a:p>
            <a:pPr algn="just"/>
            <a:r>
              <a:rPr lang="en-US" sz="1400" dirty="0"/>
              <a:t>The heat from the PV panels, captured by the thermal collector perforated absorber is three times more than the electrical energy generated from the PV modules. This means that by being able to uniformly capture and utilize the excess heat, it becomes possible to realize an energy output improvement in the range of 200-300%, depending on air flow and other design considerations.  The test data also showed that the temperature gain from the PV modules is between 6°C </a:t>
            </a:r>
            <a:endParaRPr lang="en-GB" sz="1400" dirty="0"/>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5908" y="3384758"/>
            <a:ext cx="4066667" cy="2561905"/>
          </a:xfrm>
          <a:prstGeom prst="rect">
            <a:avLst/>
          </a:prstGeom>
        </p:spPr>
      </p:pic>
      <p:sp>
        <p:nvSpPr>
          <p:cNvPr id="14" name="CaixaDeTexto 13"/>
          <p:cNvSpPr txBox="1"/>
          <p:nvPr/>
        </p:nvSpPr>
        <p:spPr>
          <a:xfrm>
            <a:off x="-1" y="3756075"/>
            <a:ext cx="4860033" cy="2308324"/>
          </a:xfrm>
          <a:prstGeom prst="rect">
            <a:avLst/>
          </a:prstGeom>
          <a:noFill/>
        </p:spPr>
        <p:txBody>
          <a:bodyPr wrap="square" rtlCol="0">
            <a:spAutoFit/>
          </a:bodyPr>
          <a:lstStyle/>
          <a:p>
            <a:pPr algn="just"/>
            <a:r>
              <a:rPr lang="en-GB" b="1" dirty="0"/>
              <a:t>Operation: </a:t>
            </a:r>
          </a:p>
          <a:p>
            <a:pPr algn="just"/>
            <a:r>
              <a:rPr lang="en-US" sz="1400" dirty="0"/>
              <a:t>The heat energy captured from the PV modules is ducted into the building’s HVAC system where it is used to displace the conventional heating load. The secondary benefit is to provide PV cooling by reducing the operating temperature of the PV modules, which improves the electrical performance. </a:t>
            </a:r>
          </a:p>
          <a:p>
            <a:pPr algn="just"/>
            <a:endParaRPr lang="en-US" sz="1400" b="1" dirty="0"/>
          </a:p>
          <a:p>
            <a:pPr algn="just"/>
            <a:r>
              <a:rPr lang="en-US" sz="1400" dirty="0"/>
              <a:t>In warmer climate areas, dampers are used to direct the heat away from the building if the energy is not required.</a:t>
            </a:r>
            <a:endParaRPr lang="en-GB" sz="1400" dirty="0"/>
          </a:p>
          <a:p>
            <a:pPr algn="just"/>
            <a:endParaRPr lang="en-GB" sz="1400" b="1" dirty="0"/>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744611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Combined Solar Power and Heat Generation (Pv-T)</a:t>
            </a:r>
          </a:p>
        </p:txBody>
      </p:sp>
      <p:sp>
        <p:nvSpPr>
          <p:cNvPr id="11" name="CaixaDeTexto 10"/>
          <p:cNvSpPr txBox="1"/>
          <p:nvPr/>
        </p:nvSpPr>
        <p:spPr>
          <a:xfrm>
            <a:off x="-23258" y="1998128"/>
            <a:ext cx="8950733" cy="369332"/>
          </a:xfrm>
          <a:prstGeom prst="rect">
            <a:avLst/>
          </a:prstGeom>
          <a:noFill/>
        </p:spPr>
        <p:txBody>
          <a:bodyPr wrap="square" rtlCol="0">
            <a:spAutoFit/>
          </a:bodyPr>
          <a:lstStyle/>
          <a:p>
            <a:pPr algn="just"/>
            <a:r>
              <a:rPr lang="en-GB" b="1" dirty="0"/>
              <a:t>Examples:</a:t>
            </a:r>
            <a:endParaRPr lang="en-GB" sz="1400" b="1" dirty="0"/>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6594" y="2676409"/>
            <a:ext cx="4366227" cy="2657703"/>
          </a:xfrm>
          <a:prstGeom prst="rect">
            <a:avLst/>
          </a:prstGeom>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388" y="2694504"/>
            <a:ext cx="4168711" cy="2652783"/>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032425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Combined Solar Power and Heat Generation (Pv-T)</a:t>
            </a:r>
          </a:p>
        </p:txBody>
      </p:sp>
      <p:sp>
        <p:nvSpPr>
          <p:cNvPr id="13" name="CaixaDeTexto 12"/>
          <p:cNvSpPr txBox="1"/>
          <p:nvPr/>
        </p:nvSpPr>
        <p:spPr>
          <a:xfrm>
            <a:off x="-1" y="2156950"/>
            <a:ext cx="8950733" cy="4031873"/>
          </a:xfrm>
          <a:prstGeom prst="rect">
            <a:avLst/>
          </a:prstGeom>
          <a:noFill/>
        </p:spPr>
        <p:txBody>
          <a:bodyPr wrap="square" rtlCol="0">
            <a:spAutoFit/>
          </a:bodyPr>
          <a:lstStyle/>
          <a:p>
            <a:r>
              <a:rPr lang="en-GB" b="1" dirty="0"/>
              <a:t>Constraints:</a:t>
            </a:r>
          </a:p>
          <a:p>
            <a:endParaRPr lang="en-GB" sz="1400" dirty="0"/>
          </a:p>
          <a:p>
            <a:pPr marL="285750" indent="-285750">
              <a:buFont typeface="Arial" panose="020B0604020202020204" pitchFamily="34" charset="0"/>
              <a:buChar char="•"/>
            </a:pPr>
            <a:r>
              <a:rPr lang="en-GB" sz="1400" dirty="0"/>
              <a:t>The investment is </a:t>
            </a:r>
            <a:r>
              <a:rPr lang="en-GB" sz="1400" dirty="0" err="1"/>
              <a:t>hig</a:t>
            </a:r>
            <a:r>
              <a:rPr lang="en-GB" sz="1400" dirty="0"/>
              <a: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Buildings needs a large area (rooftop or facade) with good conditions (orientation and available free space).</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lvl="2"/>
            <a:r>
              <a:rPr lang="en-GB" sz="1400" dirty="0"/>
              <a:t>Scheme of a PV-T solar collector:</a:t>
            </a:r>
          </a:p>
          <a:p>
            <a:pPr marL="1714500" lvl="3" indent="-342900">
              <a:buFont typeface="+mj-lt"/>
              <a:buAutoNum type="arabicPeriod"/>
            </a:pPr>
            <a:r>
              <a:rPr lang="en-GB" sz="1400" dirty="0"/>
              <a:t>Anti-reflective glass</a:t>
            </a:r>
          </a:p>
          <a:p>
            <a:pPr marL="1714500" lvl="3" indent="-342900">
              <a:buFont typeface="+mj-lt"/>
              <a:buAutoNum type="arabicPeriod"/>
            </a:pPr>
            <a:r>
              <a:rPr lang="en-GB" sz="1400" dirty="0"/>
              <a:t>EVA </a:t>
            </a:r>
            <a:r>
              <a:rPr lang="en-GB" sz="1400" dirty="0" err="1"/>
              <a:t>encapsulant</a:t>
            </a:r>
            <a:endParaRPr lang="en-GB" sz="1400" dirty="0"/>
          </a:p>
          <a:p>
            <a:pPr marL="1714500" lvl="3" indent="-342900">
              <a:buFont typeface="+mj-lt"/>
              <a:buAutoNum type="arabicPeriod"/>
            </a:pPr>
            <a:r>
              <a:rPr lang="en-GB" sz="1400" dirty="0"/>
              <a:t>Solar PV Cells</a:t>
            </a:r>
          </a:p>
          <a:p>
            <a:pPr marL="1714500" lvl="3" indent="-342900">
              <a:buFont typeface="+mj-lt"/>
              <a:buAutoNum type="arabicPeriod"/>
            </a:pPr>
            <a:r>
              <a:rPr lang="en-GB" sz="1400" dirty="0"/>
              <a:t>EVA </a:t>
            </a:r>
            <a:r>
              <a:rPr lang="en-GB" sz="1400" dirty="0" err="1"/>
              <a:t>encapsulant</a:t>
            </a:r>
            <a:endParaRPr lang="en-GB" sz="1400" dirty="0"/>
          </a:p>
          <a:p>
            <a:pPr marL="1714500" lvl="3" indent="-342900">
              <a:buFont typeface="+mj-lt"/>
              <a:buAutoNum type="arabicPeriod"/>
            </a:pPr>
            <a:r>
              <a:rPr lang="en-GB" sz="1400" dirty="0" err="1"/>
              <a:t>Backsheet</a:t>
            </a:r>
            <a:r>
              <a:rPr lang="en-GB" sz="1400" dirty="0"/>
              <a:t> (PVF)</a:t>
            </a:r>
          </a:p>
          <a:p>
            <a:pPr marL="1714500" lvl="3" indent="-342900">
              <a:buFont typeface="+mj-lt"/>
              <a:buAutoNum type="arabicPeriod"/>
            </a:pPr>
            <a:r>
              <a:rPr lang="en-GB" sz="1400" dirty="0"/>
              <a:t>Heat exchanger (cooper)</a:t>
            </a:r>
          </a:p>
          <a:p>
            <a:pPr marL="1714500" lvl="3" indent="-342900">
              <a:buFont typeface="+mj-lt"/>
              <a:buAutoNum type="arabicPeriod"/>
            </a:pPr>
            <a:r>
              <a:rPr lang="en-GB" sz="1400" dirty="0"/>
              <a:t>Insulation (polyurethane)</a:t>
            </a:r>
          </a:p>
          <a:p>
            <a:pPr marL="285750" indent="-285750">
              <a:buFont typeface="Arial" panose="020B0604020202020204" pitchFamily="34" charset="0"/>
              <a:buChar char="•"/>
            </a:pPr>
            <a:endParaRPr lang="en-GB" sz="1400" dirty="0"/>
          </a:p>
        </p:txBody>
      </p:sp>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3690506"/>
            <a:ext cx="2601896" cy="2389646"/>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68477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Air to Water Heat Pumps</a:t>
            </a:r>
          </a:p>
        </p:txBody>
      </p:sp>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803" y="2359969"/>
            <a:ext cx="2376264" cy="1736656"/>
          </a:xfrm>
          <a:prstGeom prst="rect">
            <a:avLst/>
          </a:prstGeom>
        </p:spPr>
      </p:pic>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9430" y="2118257"/>
            <a:ext cx="2343145" cy="1963370"/>
          </a:xfrm>
          <a:prstGeom prst="rect">
            <a:avLst/>
          </a:prstGeom>
        </p:spPr>
      </p:pic>
      <p:pic>
        <p:nvPicPr>
          <p:cNvPr id="5" name="Image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9968" y="2903125"/>
            <a:ext cx="3758289" cy="3121478"/>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395688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Air to Water Heat Pumps</a:t>
            </a:r>
          </a:p>
        </p:txBody>
      </p:sp>
      <p:sp>
        <p:nvSpPr>
          <p:cNvPr id="3" name="CaixaDeTexto 2"/>
          <p:cNvSpPr txBox="1"/>
          <p:nvPr/>
        </p:nvSpPr>
        <p:spPr>
          <a:xfrm>
            <a:off x="0" y="2635055"/>
            <a:ext cx="8950733" cy="2739211"/>
          </a:xfrm>
          <a:prstGeom prst="rect">
            <a:avLst/>
          </a:prstGeom>
          <a:noFill/>
        </p:spPr>
        <p:txBody>
          <a:bodyPr wrap="square" rtlCol="0">
            <a:spAutoFit/>
          </a:bodyPr>
          <a:lstStyle/>
          <a:p>
            <a:pPr algn="just"/>
            <a:r>
              <a:rPr lang="en-US" sz="1400" b="1" dirty="0"/>
              <a:t>Air-to-water Heat Pumps </a:t>
            </a:r>
            <a:r>
              <a:rPr lang="en-US" sz="1400" dirty="0"/>
              <a:t>use an energy source which does not need to be taped first. These equipments use free energy, the outside air in a highly efficient and high-performance way in the temperature range between +35 °C and –25 °C. </a:t>
            </a:r>
            <a:endParaRPr lang="en-US" sz="1400" b="1" dirty="0"/>
          </a:p>
          <a:p>
            <a:pPr algn="just"/>
            <a:endParaRPr lang="en-US" sz="1400" dirty="0"/>
          </a:p>
          <a:p>
            <a:pPr algn="just"/>
            <a:r>
              <a:rPr lang="en-US" sz="1400" dirty="0"/>
              <a:t>Air-to-water Heat Pumps combine the general advantages of using outdoor air as a heat source with the specific benefits of the split design. In this design, the air heat exchanger (evaporator) is installed separately outdoors and connected via refrigerant pipes to the hydraulic unit, which is installed in an indoor room. </a:t>
            </a:r>
          </a:p>
          <a:p>
            <a:pPr algn="just"/>
            <a:endParaRPr lang="en-US" sz="1400" dirty="0"/>
          </a:p>
          <a:p>
            <a:pPr algn="just"/>
            <a:r>
              <a:rPr lang="en-US" sz="1400" dirty="0"/>
              <a:t>The split air-to-water heat pumps have a maximum flow temperature of 55 °C and enable domestic hot water preparation and domestic heating with low-temperature heating systems. The outdoor component can be installed in front of the external wall, thus saving space. The hydraulic unit with integrated controller is installed inside the building. The inverter control adjusts the heat pump's heat output to match the heat consumption of the building.</a:t>
            </a:r>
          </a:p>
          <a:p>
            <a:endParaRPr lang="en-GB" dirty="0"/>
          </a:p>
        </p:txBody>
      </p:sp>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919373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9"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Introduction</a:t>
            </a:r>
          </a:p>
        </p:txBody>
      </p:sp>
      <p:sp>
        <p:nvSpPr>
          <p:cNvPr id="3" name="CaixaDeTexto 2"/>
          <p:cNvSpPr txBox="1"/>
          <p:nvPr/>
        </p:nvSpPr>
        <p:spPr>
          <a:xfrm>
            <a:off x="0" y="2185143"/>
            <a:ext cx="4067944" cy="2739211"/>
          </a:xfrm>
          <a:prstGeom prst="rect">
            <a:avLst/>
          </a:prstGeom>
          <a:noFill/>
        </p:spPr>
        <p:txBody>
          <a:bodyPr wrap="square" rtlCol="0">
            <a:spAutoFit/>
          </a:bodyPr>
          <a:lstStyle/>
          <a:p>
            <a:pPr algn="just"/>
            <a:r>
              <a:rPr lang="en-US" b="1" dirty="0"/>
              <a:t>HVAC</a:t>
            </a:r>
            <a:r>
              <a:rPr lang="en-US" sz="1400" dirty="0"/>
              <a:t> (Heating, Ventilating, and Air Conditioning) is the technology of indoor and vehicular environmental comfort. Its goal is to provide thermal comfort and acceptable indoor air quality. </a:t>
            </a:r>
          </a:p>
          <a:p>
            <a:pPr algn="just"/>
            <a:endParaRPr lang="en-US" sz="1400" dirty="0"/>
          </a:p>
          <a:p>
            <a:pPr algn="just"/>
            <a:r>
              <a:rPr lang="en-US" sz="1400" dirty="0"/>
              <a:t>The three central functions of heating, ventilation, and air-conditioning are interrelated, especially with the need to provide thermal comfort and acceptable indoor air quality within reasonable installation, operation, and maintenance costs. HVAC systems can provide ventilation, reduce air infiltration, and maintain pressure relationships between spaces. </a:t>
            </a:r>
          </a:p>
        </p:txBody>
      </p:sp>
      <p:pic>
        <p:nvPicPr>
          <p:cNvPr id="4" name="Imagem 3"/>
          <p:cNvPicPr>
            <a:picLocks noChangeAspect="1"/>
          </p:cNvPicPr>
          <p:nvPr/>
        </p:nvPicPr>
        <p:blipFill rotWithShape="1">
          <a:blip r:embed="rId4" cstate="print">
            <a:extLst>
              <a:ext uri="{28A0092B-C50C-407E-A947-70E740481C1C}">
                <a14:useLocalDpi xmlns:a14="http://schemas.microsoft.com/office/drawing/2010/main" val="0"/>
              </a:ext>
            </a:extLst>
          </a:blip>
          <a:srcRect b="1500"/>
          <a:stretch/>
        </p:blipFill>
        <p:spPr>
          <a:xfrm>
            <a:off x="4427984" y="2276872"/>
            <a:ext cx="4378733" cy="3536711"/>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230231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782" y="2046883"/>
            <a:ext cx="6030570" cy="4252472"/>
          </a:xfrm>
          <a:prstGeom prst="rect">
            <a:avLst/>
          </a:prstGeom>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Air to Water Heat Pumps</a:t>
            </a:r>
          </a:p>
        </p:txBody>
      </p:sp>
      <p:sp>
        <p:nvSpPr>
          <p:cNvPr id="5" name="CaixaDeTexto 4"/>
          <p:cNvSpPr txBox="1"/>
          <p:nvPr/>
        </p:nvSpPr>
        <p:spPr>
          <a:xfrm>
            <a:off x="0" y="2058773"/>
            <a:ext cx="2376388" cy="369332"/>
          </a:xfrm>
          <a:prstGeom prst="rect">
            <a:avLst/>
          </a:prstGeom>
          <a:noFill/>
        </p:spPr>
        <p:txBody>
          <a:bodyPr wrap="square" rtlCol="0">
            <a:spAutoFit/>
          </a:bodyPr>
          <a:lstStyle/>
          <a:p>
            <a:r>
              <a:rPr lang="en-GB" b="1" dirty="0"/>
              <a:t>Examples:</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980713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402" y="2204864"/>
            <a:ext cx="6268984" cy="3933089"/>
          </a:xfrm>
          <a:prstGeom prst="rect">
            <a:avLst/>
          </a:prstGeom>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Air to Water Heat Pumps</a:t>
            </a:r>
          </a:p>
        </p:txBody>
      </p:sp>
      <p:sp>
        <p:nvSpPr>
          <p:cNvPr id="5" name="CaixaDeTexto 4"/>
          <p:cNvSpPr txBox="1"/>
          <p:nvPr/>
        </p:nvSpPr>
        <p:spPr>
          <a:xfrm>
            <a:off x="0" y="2058773"/>
            <a:ext cx="2376388" cy="369332"/>
          </a:xfrm>
          <a:prstGeom prst="rect">
            <a:avLst/>
          </a:prstGeom>
          <a:noFill/>
        </p:spPr>
        <p:txBody>
          <a:bodyPr wrap="square" rtlCol="0">
            <a:spAutoFit/>
          </a:bodyPr>
          <a:lstStyle/>
          <a:p>
            <a:r>
              <a:rPr lang="en-GB" b="1" dirty="0"/>
              <a:t>Examples (cont.)</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81991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Air to Water Heat Pumps</a:t>
            </a:r>
          </a:p>
        </p:txBody>
      </p:sp>
      <p:sp>
        <p:nvSpPr>
          <p:cNvPr id="5" name="CaixaDeTexto 4"/>
          <p:cNvSpPr txBox="1"/>
          <p:nvPr/>
        </p:nvSpPr>
        <p:spPr>
          <a:xfrm>
            <a:off x="0" y="2058773"/>
            <a:ext cx="2376388" cy="369332"/>
          </a:xfrm>
          <a:prstGeom prst="rect">
            <a:avLst/>
          </a:prstGeom>
          <a:noFill/>
        </p:spPr>
        <p:txBody>
          <a:bodyPr wrap="square" rtlCol="0">
            <a:spAutoFit/>
          </a:bodyPr>
          <a:lstStyle/>
          <a:p>
            <a:r>
              <a:rPr lang="en-GB" b="1" dirty="0"/>
              <a:t>Examples (cont.)</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459" y="2014132"/>
            <a:ext cx="4714286" cy="4200000"/>
          </a:xfrm>
          <a:prstGeom prst="rect">
            <a:avLst/>
          </a:prstGeom>
        </p:spPr>
      </p:pic>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388" y="3063719"/>
            <a:ext cx="3881632" cy="2731519"/>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167744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2938520"/>
            <a:ext cx="3802669" cy="2708614"/>
          </a:xfrm>
          <a:prstGeom prst="rect">
            <a:avLst/>
          </a:prstGeom>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Air to Water Heat Pumps</a:t>
            </a:r>
          </a:p>
        </p:txBody>
      </p:sp>
      <p:sp>
        <p:nvSpPr>
          <p:cNvPr id="3" name="CaixaDeTexto 2"/>
          <p:cNvSpPr txBox="1"/>
          <p:nvPr/>
        </p:nvSpPr>
        <p:spPr>
          <a:xfrm>
            <a:off x="0" y="2077420"/>
            <a:ext cx="4248596" cy="369332"/>
          </a:xfrm>
          <a:prstGeom prst="rect">
            <a:avLst/>
          </a:prstGeom>
          <a:noFill/>
        </p:spPr>
        <p:txBody>
          <a:bodyPr wrap="square" rtlCol="0">
            <a:spAutoFit/>
          </a:bodyPr>
          <a:lstStyle/>
          <a:p>
            <a:r>
              <a:rPr lang="en-GB" b="1" dirty="0"/>
              <a:t>Operation</a:t>
            </a:r>
          </a:p>
        </p:txBody>
      </p:sp>
      <p:pic>
        <p:nvPicPr>
          <p:cNvPr id="9" name="Image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984" y="2538871"/>
            <a:ext cx="4907080" cy="3531073"/>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881593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347" y="2111402"/>
            <a:ext cx="5328953" cy="3968750"/>
          </a:xfrm>
          <a:prstGeom prst="rect">
            <a:avLst/>
          </a:prstGeom>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Air to Water Heat Pumps</a:t>
            </a:r>
          </a:p>
        </p:txBody>
      </p:sp>
      <p:sp>
        <p:nvSpPr>
          <p:cNvPr id="3" name="CaixaDeTexto 2"/>
          <p:cNvSpPr txBox="1"/>
          <p:nvPr/>
        </p:nvSpPr>
        <p:spPr>
          <a:xfrm>
            <a:off x="0" y="2077420"/>
            <a:ext cx="4248596" cy="369332"/>
          </a:xfrm>
          <a:prstGeom prst="rect">
            <a:avLst/>
          </a:prstGeom>
          <a:noFill/>
        </p:spPr>
        <p:txBody>
          <a:bodyPr wrap="square" rtlCol="0">
            <a:spAutoFit/>
          </a:bodyPr>
          <a:lstStyle/>
          <a:p>
            <a:r>
              <a:rPr lang="en-GB" b="1" dirty="0"/>
              <a:t>Operation (cont.)</a:t>
            </a:r>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2191" y="2199423"/>
            <a:ext cx="2522143" cy="3838967"/>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061037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Air to Water Heat Pumps</a:t>
            </a:r>
          </a:p>
        </p:txBody>
      </p:sp>
      <p:grpSp>
        <p:nvGrpSpPr>
          <p:cNvPr id="5" name="Grupo 4"/>
          <p:cNvGrpSpPr/>
          <p:nvPr/>
        </p:nvGrpSpPr>
        <p:grpSpPr>
          <a:xfrm>
            <a:off x="1774276" y="2111704"/>
            <a:ext cx="6254110" cy="4063250"/>
            <a:chOff x="1774276" y="2111704"/>
            <a:chExt cx="6254110" cy="4063250"/>
          </a:xfrm>
        </p:grpSpPr>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276" y="2111704"/>
              <a:ext cx="6254110" cy="4063250"/>
            </a:xfrm>
            <a:prstGeom prst="rect">
              <a:avLst/>
            </a:prstGeom>
          </p:spPr>
        </p:pic>
        <p:sp>
          <p:nvSpPr>
            <p:cNvPr id="4" name="Retângulo 3"/>
            <p:cNvSpPr/>
            <p:nvPr/>
          </p:nvSpPr>
          <p:spPr>
            <a:xfrm>
              <a:off x="5724128" y="5571976"/>
              <a:ext cx="2304258" cy="6029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rPr>
                <a:t>System Components</a:t>
              </a:r>
            </a:p>
          </p:txBody>
        </p:sp>
      </p:gr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503985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Air to Water Heat Pumps</a:t>
            </a:r>
          </a:p>
        </p:txBody>
      </p:sp>
      <p:sp>
        <p:nvSpPr>
          <p:cNvPr id="11" name="CaixaDeTexto 10"/>
          <p:cNvSpPr txBox="1"/>
          <p:nvPr/>
        </p:nvSpPr>
        <p:spPr>
          <a:xfrm>
            <a:off x="0" y="2077420"/>
            <a:ext cx="4248596" cy="369332"/>
          </a:xfrm>
          <a:prstGeom prst="rect">
            <a:avLst/>
          </a:prstGeom>
          <a:noFill/>
        </p:spPr>
        <p:txBody>
          <a:bodyPr wrap="square" rtlCol="0">
            <a:spAutoFit/>
          </a:bodyPr>
          <a:lstStyle/>
          <a:p>
            <a:r>
              <a:rPr lang="en-GB" b="1" dirty="0"/>
              <a:t>Application</a:t>
            </a:r>
          </a:p>
        </p:txBody>
      </p:sp>
      <p:sp>
        <p:nvSpPr>
          <p:cNvPr id="3" name="CaixaDeTexto 2"/>
          <p:cNvSpPr txBox="1"/>
          <p:nvPr/>
        </p:nvSpPr>
        <p:spPr>
          <a:xfrm>
            <a:off x="518" y="2519380"/>
            <a:ext cx="9020738" cy="3385542"/>
          </a:xfrm>
          <a:prstGeom prst="rect">
            <a:avLst/>
          </a:prstGeom>
          <a:noFill/>
        </p:spPr>
        <p:txBody>
          <a:bodyPr wrap="square" rtlCol="0">
            <a:spAutoFit/>
          </a:bodyPr>
          <a:lstStyle/>
          <a:p>
            <a:pPr algn="just"/>
            <a:r>
              <a:rPr lang="en-US" b="1" dirty="0"/>
              <a:t>Air source heat pumps (ASHP)</a:t>
            </a:r>
            <a:r>
              <a:rPr lang="en-US" sz="1400" dirty="0"/>
              <a:t> are used to provide interior space heating and cooling even in colder climates, and can be used efficiently for water heating in milder climates. A major advantage of some ASHPs is that the same system may be used for heating in winter and cooling in summer.</a:t>
            </a:r>
          </a:p>
          <a:p>
            <a:pPr algn="just"/>
            <a:endParaRPr lang="en-US" sz="1400" dirty="0"/>
          </a:p>
          <a:p>
            <a:pPr algn="just"/>
            <a:r>
              <a:rPr lang="en-US" sz="1400" dirty="0"/>
              <a:t>ASHPs are often paired with auxiliary or emergency heat systems to provide backup heat when outside temperatures are too low for the pump to work efficiently, or in the event the pump malfunctions. Since ASHPs have high capital costs, and efficiency drops as temperature decreases, it is generally not cost-effective to size a system for the coldest possible temperature scenario, even if an ASHP could meet the entire heat requirement at the coldest temperatures expected. </a:t>
            </a:r>
          </a:p>
          <a:p>
            <a:pPr algn="just"/>
            <a:endParaRPr lang="en-US" sz="1400" dirty="0"/>
          </a:p>
          <a:p>
            <a:pPr algn="just"/>
            <a:r>
              <a:rPr lang="en-US" sz="1400" dirty="0"/>
              <a:t>In heating use, an ASHP absorbs heat from outside air and releases it inside the building, as hot air, hot water-filled radiators, underfloor heating and/or domestic hot water supply. </a:t>
            </a:r>
          </a:p>
          <a:p>
            <a:pPr algn="just"/>
            <a:endParaRPr lang="en-US" sz="1400" dirty="0"/>
          </a:p>
          <a:p>
            <a:pPr algn="just"/>
            <a:r>
              <a:rPr lang="en-US" sz="1400" dirty="0"/>
              <a:t>The same system can often do the reverse in summer, cooling the inside of the building. When correctly specified, an ASHP can offer a full central heating solution and domestic hot water up to 80°C.</a:t>
            </a:r>
          </a:p>
          <a:p>
            <a:pPr algn="just"/>
            <a:endParaRPr lang="en-US" sz="1400" dirty="0"/>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855366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Air to Water Heat Pumps</a:t>
            </a:r>
          </a:p>
        </p:txBody>
      </p:sp>
      <p:sp>
        <p:nvSpPr>
          <p:cNvPr id="11" name="CaixaDeTexto 10"/>
          <p:cNvSpPr txBox="1"/>
          <p:nvPr/>
        </p:nvSpPr>
        <p:spPr>
          <a:xfrm>
            <a:off x="0" y="2077420"/>
            <a:ext cx="4248596" cy="369332"/>
          </a:xfrm>
          <a:prstGeom prst="rect">
            <a:avLst/>
          </a:prstGeom>
          <a:noFill/>
        </p:spPr>
        <p:txBody>
          <a:bodyPr wrap="square" rtlCol="0">
            <a:spAutoFit/>
          </a:bodyPr>
          <a:lstStyle/>
          <a:p>
            <a:r>
              <a:rPr lang="en-GB" b="1" dirty="0"/>
              <a:t>Application</a:t>
            </a:r>
          </a:p>
        </p:txBody>
      </p:sp>
      <p:sp>
        <p:nvSpPr>
          <p:cNvPr id="3" name="CaixaDeTexto 2"/>
          <p:cNvSpPr txBox="1"/>
          <p:nvPr/>
        </p:nvSpPr>
        <p:spPr>
          <a:xfrm>
            <a:off x="518" y="2519380"/>
            <a:ext cx="9020738"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400" dirty="0"/>
              <a:t>Thermal storage solutions incorporating resistance heating can be used in conjunction with ASHPs. Storage may be more cost-effective if down at hours with low electricity rates.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Heat is stored in high density ceramic bricks contained within a thermally-insulated enclosure.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There are ASHP designed for residential, commercial or industrial use, depending on the buildings necessities. </a:t>
            </a:r>
            <a:endParaRPr lang="en-GB" sz="1400" dirty="0"/>
          </a:p>
          <a:p>
            <a:pPr algn="just"/>
            <a:endParaRPr lang="en-US" sz="1400" dirty="0"/>
          </a:p>
          <a:p>
            <a:pPr algn="just"/>
            <a:endParaRPr lang="en-GB" sz="1400" dirty="0"/>
          </a:p>
        </p:txBody>
      </p:sp>
      <p:grpSp>
        <p:nvGrpSpPr>
          <p:cNvPr id="4" name="Grupo 3"/>
          <p:cNvGrpSpPr/>
          <p:nvPr/>
        </p:nvGrpSpPr>
        <p:grpSpPr>
          <a:xfrm>
            <a:off x="-50796" y="4335262"/>
            <a:ext cx="9021256" cy="1180624"/>
            <a:chOff x="0" y="4074351"/>
            <a:chExt cx="9021256" cy="1180624"/>
          </a:xfrm>
        </p:grpSpPr>
        <p:sp>
          <p:nvSpPr>
            <p:cNvPr id="13" name="CaixaDeTexto 12"/>
            <p:cNvSpPr txBox="1"/>
            <p:nvPr/>
          </p:nvSpPr>
          <p:spPr>
            <a:xfrm>
              <a:off x="0" y="4074351"/>
              <a:ext cx="4248596" cy="369332"/>
            </a:xfrm>
            <a:prstGeom prst="rect">
              <a:avLst/>
            </a:prstGeom>
            <a:noFill/>
          </p:spPr>
          <p:txBody>
            <a:bodyPr wrap="square" rtlCol="0">
              <a:spAutoFit/>
            </a:bodyPr>
            <a:lstStyle/>
            <a:p>
              <a:r>
                <a:rPr lang="en-GB" b="1" dirty="0"/>
                <a:t>Constraints</a:t>
              </a:r>
            </a:p>
          </p:txBody>
        </p:sp>
        <p:sp>
          <p:nvSpPr>
            <p:cNvPr id="14" name="CaixaDeTexto 13"/>
            <p:cNvSpPr txBox="1"/>
            <p:nvPr/>
          </p:nvSpPr>
          <p:spPr>
            <a:xfrm>
              <a:off x="518" y="4516311"/>
              <a:ext cx="9020738" cy="738664"/>
            </a:xfrm>
            <a:prstGeom prst="rect">
              <a:avLst/>
            </a:prstGeom>
            <a:noFill/>
          </p:spPr>
          <p:txBody>
            <a:bodyPr wrap="square" rtlCol="0">
              <a:spAutoFit/>
            </a:bodyPr>
            <a:lstStyle/>
            <a:p>
              <a:pPr algn="just"/>
              <a:r>
                <a:rPr lang="en-US" sz="1400" dirty="0"/>
                <a:t>The cost of installation is generally high, it is less than the cost of a </a:t>
              </a:r>
              <a:r>
                <a:rPr lang="en-US" sz="1400" i="1" dirty="0"/>
                <a:t>ground source</a:t>
              </a:r>
              <a:r>
                <a:rPr lang="en-US" sz="1400" dirty="0"/>
                <a:t> heat pump, because a ground source heat pump requires excavation to install its ground loop. The advantage of a ground source heat pump is that it has access to the thermal storage capacity of the ground which allows it to produce more heat for less electricity in cold conditions.</a:t>
              </a:r>
              <a:endParaRPr lang="en-GB" sz="1400" dirty="0"/>
            </a:p>
          </p:txBody>
        </p:sp>
      </p:gr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910728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CO2 (R744)  Refrigeration Systems</a:t>
            </a:r>
          </a:p>
        </p:txBody>
      </p:sp>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0355" y="2204864"/>
            <a:ext cx="1994036" cy="1500905"/>
          </a:xfrm>
          <a:prstGeom prst="rect">
            <a:avLst/>
          </a:prstGeom>
        </p:spPr>
      </p:pic>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584" y="2276872"/>
            <a:ext cx="1656308" cy="1495350"/>
          </a:xfrm>
          <a:prstGeom prst="rect">
            <a:avLst/>
          </a:prstGeom>
        </p:spPr>
      </p:pic>
      <p:pic>
        <p:nvPicPr>
          <p:cNvPr id="14" name="Image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9397" y="2204864"/>
            <a:ext cx="2136873" cy="1510391"/>
          </a:xfrm>
          <a:prstGeom prst="rect">
            <a:avLst/>
          </a:prstGeom>
        </p:spPr>
      </p:pic>
      <p:pic>
        <p:nvPicPr>
          <p:cNvPr id="15" name="Image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5477" y="3789040"/>
            <a:ext cx="4799478" cy="2393353"/>
          </a:xfrm>
          <a:prstGeom prst="rect">
            <a:avLst/>
          </a:prstGeom>
        </p:spPr>
      </p:pic>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415971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CO2 (R744)  Refrigeration Systems</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2204864"/>
            <a:ext cx="7577910" cy="3814556"/>
          </a:xfrm>
          <a:prstGeom prst="rect">
            <a:avLst/>
          </a:prstGeom>
        </p:spPr>
      </p:pic>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940827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Introduction</a:t>
            </a:r>
          </a:p>
        </p:txBody>
      </p:sp>
      <p:sp>
        <p:nvSpPr>
          <p:cNvPr id="3" name="CaixaDeTexto 2"/>
          <p:cNvSpPr txBox="1"/>
          <p:nvPr/>
        </p:nvSpPr>
        <p:spPr>
          <a:xfrm>
            <a:off x="-2593" y="2306483"/>
            <a:ext cx="9021256" cy="3354765"/>
          </a:xfrm>
          <a:prstGeom prst="rect">
            <a:avLst/>
          </a:prstGeom>
          <a:noFill/>
        </p:spPr>
        <p:txBody>
          <a:bodyPr wrap="square" rtlCol="0">
            <a:spAutoFit/>
          </a:bodyPr>
          <a:lstStyle/>
          <a:p>
            <a:pPr marL="285750" indent="-285750">
              <a:buFont typeface="Arial" panose="020B0604020202020204" pitchFamily="34" charset="0"/>
              <a:buChar char="•"/>
            </a:pPr>
            <a:r>
              <a:rPr lang="en-US" sz="1600" b="1" dirty="0"/>
              <a:t>HVAC</a:t>
            </a:r>
            <a:r>
              <a:rPr lang="en-US" sz="1600" dirty="0"/>
              <a:t>  Heating - </a:t>
            </a:r>
            <a:r>
              <a:rPr lang="en-US" sz="1400" dirty="0"/>
              <a:t>Such a system contains a boiler, furnace, or heat pump to heat water, steam, or air in a central location such as a furnace room in a home, or a mechanical room in a large building. </a:t>
            </a:r>
          </a:p>
          <a:p>
            <a:pPr algn="just"/>
            <a:endParaRPr lang="en-US" sz="1400" dirty="0"/>
          </a:p>
          <a:p>
            <a:pPr algn="just"/>
            <a:r>
              <a:rPr lang="en-US" sz="1400" dirty="0"/>
              <a:t>Heaters exist for various types of fuel, including solid fuels, liquids, and gases. Another type of heat source is electricity, typically heating ribbons made of high resistance wire. Heat pumps can extract heat from various sources, such as environmental air, exhaust air from a building, or from the ground. Initially, heat pump HVAC systems were used in moderate climates, but with improvements in low temperature operation and reduced loads due to more efficient homes, they are increasing in popularity in other climates.</a:t>
            </a:r>
          </a:p>
          <a:p>
            <a:pPr algn="just"/>
            <a:endParaRPr lang="en-US" sz="1400" dirty="0"/>
          </a:p>
          <a:p>
            <a:pPr algn="just"/>
            <a:r>
              <a:rPr lang="en-US" sz="1400" dirty="0"/>
              <a:t>Heat distribution can be made through water/steam or air. In the case of heated water or steam, piping is used to transport the heat to the rooms. Most modern hot water boiler heating systems have a circulator, which is a pump, to move hot water through the distribution system. The heat can be transferred to the surrounding air using radiators, hot water coils (hydro-air), or other heat exchangers. The use of water as the heat transfer medium is known as hydronics. The heated water can also supply an auxiliary heat exchanger to supply hot water for bathing and washing.</a:t>
            </a:r>
          </a:p>
          <a:p>
            <a:pPr algn="just"/>
            <a:endParaRPr lang="en-US" sz="1400" dirty="0"/>
          </a:p>
        </p:txBody>
      </p:sp>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356757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CO2 (R744)  Refrigeration Systems</a:t>
            </a:r>
          </a:p>
        </p:txBody>
      </p:sp>
      <p:sp>
        <p:nvSpPr>
          <p:cNvPr id="4" name="CaixaDeTexto 3"/>
          <p:cNvSpPr txBox="1"/>
          <p:nvPr/>
        </p:nvSpPr>
        <p:spPr>
          <a:xfrm>
            <a:off x="0" y="2255241"/>
            <a:ext cx="8950733" cy="1169551"/>
          </a:xfrm>
          <a:prstGeom prst="rect">
            <a:avLst/>
          </a:prstGeom>
          <a:noFill/>
        </p:spPr>
        <p:txBody>
          <a:bodyPr wrap="square" rtlCol="0">
            <a:spAutoFit/>
          </a:bodyPr>
          <a:lstStyle/>
          <a:p>
            <a:pPr algn="just"/>
            <a:r>
              <a:rPr lang="en-US" sz="1400" dirty="0"/>
              <a:t>Over the last few decades, synthetic refrigerants such as CFCs and HCFCs are being phased out by regulation. Increasing concern and regulatory actions related to the environmental impact of hydro fluorocarbon (HFC) refrigerants has prompted a re-emergence of carbon dioxide (CO</a:t>
            </a:r>
            <a:r>
              <a:rPr lang="en-US" sz="1400" baseline="-25000" dirty="0"/>
              <a:t>2</a:t>
            </a:r>
            <a:r>
              <a:rPr lang="en-US" sz="1400" dirty="0"/>
              <a:t>) based refrigeration systems and other low GWP solutions around the world. CO</a:t>
            </a:r>
            <a:r>
              <a:rPr lang="en-US" sz="1400" baseline="-25000" dirty="0"/>
              <a:t>2</a:t>
            </a:r>
            <a:r>
              <a:rPr lang="en-US" sz="1400" dirty="0"/>
              <a:t> based refrigeration is of interest due to low global warming potential, low price, potential for energy reduction, non-toxicity and a positive safety rating. </a:t>
            </a:r>
            <a:endParaRPr lang="en-GB" sz="1400" dirty="0"/>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88" y="4348876"/>
            <a:ext cx="4201944" cy="1826077"/>
          </a:xfrm>
          <a:prstGeom prst="rect">
            <a:avLst/>
          </a:prstGeom>
        </p:spPr>
      </p:pic>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834" y="4348876"/>
            <a:ext cx="4287676" cy="1854559"/>
          </a:xfrm>
          <a:prstGeom prst="rect">
            <a:avLst/>
          </a:prstGeom>
        </p:spPr>
      </p:pic>
      <p:pic>
        <p:nvPicPr>
          <p:cNvPr id="14" name="Image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088" y="3501008"/>
            <a:ext cx="768576" cy="807096"/>
          </a:xfrm>
          <a:prstGeom prst="rect">
            <a:avLst/>
          </a:prstGeom>
        </p:spPr>
      </p:pic>
      <p:pic>
        <p:nvPicPr>
          <p:cNvPr id="15" name="Image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3688" y="3501009"/>
            <a:ext cx="785284" cy="821270"/>
          </a:xfrm>
          <a:prstGeom prst="rect">
            <a:avLst/>
          </a:prstGeom>
        </p:spPr>
      </p:pic>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634382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131" y="3422651"/>
            <a:ext cx="5998467" cy="2860380"/>
          </a:xfrm>
          <a:prstGeom prst="rect">
            <a:avLst/>
          </a:prstGeom>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CO2 (R744)  Refrigeration Systems</a:t>
            </a:r>
          </a:p>
        </p:txBody>
      </p:sp>
      <p:sp>
        <p:nvSpPr>
          <p:cNvPr id="4" name="CaixaDeTexto 3"/>
          <p:cNvSpPr txBox="1"/>
          <p:nvPr/>
        </p:nvSpPr>
        <p:spPr>
          <a:xfrm>
            <a:off x="-3" y="2051199"/>
            <a:ext cx="8950733" cy="1200329"/>
          </a:xfrm>
          <a:prstGeom prst="rect">
            <a:avLst/>
          </a:prstGeom>
          <a:noFill/>
        </p:spPr>
        <p:txBody>
          <a:bodyPr wrap="square" rtlCol="0">
            <a:spAutoFit/>
          </a:bodyPr>
          <a:lstStyle/>
          <a:p>
            <a:pPr algn="just"/>
            <a:r>
              <a:rPr lang="en-US" sz="1600" b="1" dirty="0"/>
              <a:t>R744 (CO</a:t>
            </a:r>
            <a:r>
              <a:rPr lang="en-US" sz="1600" b="1" baseline="-25000" dirty="0"/>
              <a:t>2</a:t>
            </a:r>
            <a:r>
              <a:rPr lang="en-US" sz="1600" b="1" dirty="0"/>
              <a:t>) </a:t>
            </a:r>
            <a:r>
              <a:rPr lang="en-US" sz="1400" dirty="0"/>
              <a:t>is a leading option for environmental reasons, and it can be a winner for power consumption as developments of component technology and application methods continue to reveal potential performance gains. Good experience has been gained with different system configurations over many years, particularly in central and northern Europe. The confidence resulting from this experience ensures that CO</a:t>
            </a:r>
            <a:r>
              <a:rPr lang="en-US" sz="1400" baseline="-25000" dirty="0"/>
              <a:t>2</a:t>
            </a:r>
            <a:r>
              <a:rPr lang="en-US" sz="1400" dirty="0"/>
              <a:t> will be a long-term option in the foreseeable future.</a:t>
            </a:r>
            <a:endParaRPr lang="en-GB" sz="1400" dirty="0"/>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31232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CO2 (R744)  Refrigeration Systems</a:t>
            </a:r>
          </a:p>
        </p:txBody>
      </p:sp>
      <p:sp>
        <p:nvSpPr>
          <p:cNvPr id="5" name="CaixaDeTexto 4"/>
          <p:cNvSpPr txBox="1"/>
          <p:nvPr/>
        </p:nvSpPr>
        <p:spPr>
          <a:xfrm>
            <a:off x="0" y="1999546"/>
            <a:ext cx="8950733" cy="2339102"/>
          </a:xfrm>
          <a:prstGeom prst="rect">
            <a:avLst/>
          </a:prstGeom>
          <a:noFill/>
        </p:spPr>
        <p:txBody>
          <a:bodyPr wrap="square" rtlCol="0">
            <a:spAutoFit/>
          </a:bodyPr>
          <a:lstStyle/>
          <a:p>
            <a:pPr algn="just"/>
            <a:r>
              <a:rPr lang="en-US" sz="1400" dirty="0"/>
              <a:t>CO</a:t>
            </a:r>
            <a:r>
              <a:rPr lang="en-US" sz="1400" baseline="-25000" dirty="0"/>
              <a:t>2</a:t>
            </a:r>
            <a:r>
              <a:rPr lang="en-US" sz="1400" dirty="0"/>
              <a:t> is termed a “Natural Refrigerant” because it exists in the natural environment. Release into the atmosphere from refrigeration systems has a negligible effect compared to other CO</a:t>
            </a:r>
            <a:r>
              <a:rPr lang="en-US" sz="1400" baseline="-25000" dirty="0"/>
              <a:t>2</a:t>
            </a:r>
            <a:r>
              <a:rPr lang="en-US" sz="1400" dirty="0"/>
              <a:t> sources that are driving the global warming debate. As a refrigerant, it is a manufactured product that conforms to strict purity specifications. Its physical properties require special handling. The system pressures are much higher than in conventional systems, and all the components are designed accordingly.</a:t>
            </a:r>
          </a:p>
          <a:p>
            <a:pPr algn="just"/>
            <a:endParaRPr lang="en-US" sz="1000" dirty="0"/>
          </a:p>
          <a:p>
            <a:pPr algn="just"/>
            <a:r>
              <a:rPr lang="en-US" sz="1400" dirty="0"/>
              <a:t>High investment costs were characteristic of early CO</a:t>
            </a:r>
            <a:r>
              <a:rPr lang="en-US" sz="1400" baseline="-25000" dirty="0"/>
              <a:t>2</a:t>
            </a:r>
            <a:r>
              <a:rPr lang="en-US" sz="1400" dirty="0"/>
              <a:t> projects, but these costs are now on a downward trend. The refrigerant itself is a fraction of the cost of some HFCs systems.</a:t>
            </a:r>
          </a:p>
          <a:p>
            <a:pPr algn="just"/>
            <a:endParaRPr lang="en-US" sz="1000" dirty="0"/>
          </a:p>
          <a:p>
            <a:r>
              <a:rPr lang="en-US" sz="1400" dirty="0"/>
              <a:t>Dry ice (solid R744) is formed when the pressure and temperature of R744 is reduced to below the triple point. This will not occur within a properly working refrigeration system.</a:t>
            </a:r>
            <a:endParaRPr lang="en-GB" sz="1400" dirty="0"/>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1699" y="4308480"/>
            <a:ext cx="3009524" cy="1866667"/>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586893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CO2 (R744)  Refrigeration Systems</a:t>
            </a:r>
          </a:p>
        </p:txBody>
      </p:sp>
      <p:sp>
        <p:nvSpPr>
          <p:cNvPr id="3" name="CaixaDeTexto 2"/>
          <p:cNvSpPr txBox="1"/>
          <p:nvPr/>
        </p:nvSpPr>
        <p:spPr>
          <a:xfrm>
            <a:off x="-8574" y="2051199"/>
            <a:ext cx="4464620" cy="584775"/>
          </a:xfrm>
          <a:prstGeom prst="rect">
            <a:avLst/>
          </a:prstGeom>
          <a:noFill/>
        </p:spPr>
        <p:txBody>
          <a:bodyPr wrap="square" rtlCol="0">
            <a:spAutoFit/>
          </a:bodyPr>
          <a:lstStyle/>
          <a:p>
            <a:r>
              <a:rPr lang="en-GB" b="1" dirty="0"/>
              <a:t>Examples:</a:t>
            </a:r>
          </a:p>
          <a:p>
            <a:pPr marL="285750" indent="-285750">
              <a:buFont typeface="Arial" panose="020B0604020202020204" pitchFamily="34" charset="0"/>
              <a:buChar char="•"/>
            </a:pPr>
            <a:r>
              <a:rPr lang="en-GB" sz="1400" dirty="0"/>
              <a:t>Sports Center/arena System</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95" y="2603897"/>
            <a:ext cx="5052263" cy="3571056"/>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541534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CO2 (R744)  Refrigeration Systems</a:t>
            </a:r>
          </a:p>
        </p:txBody>
      </p:sp>
      <p:sp>
        <p:nvSpPr>
          <p:cNvPr id="3" name="CaixaDeTexto 2"/>
          <p:cNvSpPr txBox="1"/>
          <p:nvPr/>
        </p:nvSpPr>
        <p:spPr>
          <a:xfrm>
            <a:off x="-8574" y="2051199"/>
            <a:ext cx="4464620" cy="584775"/>
          </a:xfrm>
          <a:prstGeom prst="rect">
            <a:avLst/>
          </a:prstGeom>
          <a:noFill/>
        </p:spPr>
        <p:txBody>
          <a:bodyPr wrap="square" rtlCol="0">
            <a:spAutoFit/>
          </a:bodyPr>
          <a:lstStyle/>
          <a:p>
            <a:r>
              <a:rPr lang="en-GB" b="1" dirty="0"/>
              <a:t>Examples (cont.)</a:t>
            </a:r>
          </a:p>
          <a:p>
            <a:pPr marL="285750" indent="-285750">
              <a:buFont typeface="Arial" panose="020B0604020202020204" pitchFamily="34" charset="0"/>
              <a:buChar char="•"/>
            </a:pPr>
            <a:r>
              <a:rPr lang="en-GB" sz="1400" dirty="0"/>
              <a:t>Commercial Refrigeration Unit</a:t>
            </a: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4584" y="2592082"/>
            <a:ext cx="5380952" cy="3571429"/>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746184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CO2 (R744)  Refrigeration Systems</a:t>
            </a:r>
          </a:p>
        </p:txBody>
      </p:sp>
      <p:sp>
        <p:nvSpPr>
          <p:cNvPr id="3" name="CaixaDeTexto 2"/>
          <p:cNvSpPr txBox="1"/>
          <p:nvPr/>
        </p:nvSpPr>
        <p:spPr>
          <a:xfrm>
            <a:off x="-8574" y="2051199"/>
            <a:ext cx="8959306" cy="584775"/>
          </a:xfrm>
          <a:prstGeom prst="rect">
            <a:avLst/>
          </a:prstGeom>
          <a:noFill/>
        </p:spPr>
        <p:txBody>
          <a:bodyPr wrap="square" rtlCol="0">
            <a:spAutoFit/>
          </a:bodyPr>
          <a:lstStyle/>
          <a:p>
            <a:r>
              <a:rPr lang="en-GB" b="1" dirty="0"/>
              <a:t>Examples (cont.)</a:t>
            </a:r>
          </a:p>
          <a:p>
            <a:pPr marL="285750" indent="-285750">
              <a:buFont typeface="Arial" panose="020B0604020202020204" pitchFamily="34" charset="0"/>
              <a:buChar char="•"/>
            </a:pPr>
            <a:r>
              <a:rPr lang="en-GB" sz="1400" dirty="0"/>
              <a:t>Commercial Refrigeration Units</a:t>
            </a:r>
          </a:p>
        </p:txBody>
      </p:sp>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5" y="2716493"/>
            <a:ext cx="4594757" cy="3458460"/>
          </a:xfrm>
          <a:prstGeom prst="rect">
            <a:avLst/>
          </a:prstGeom>
        </p:spPr>
      </p:pic>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388" y="2713071"/>
            <a:ext cx="3816548" cy="3445661"/>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08855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CO2 (R744)  Refrigeration Systems</a:t>
            </a:r>
          </a:p>
        </p:txBody>
      </p:sp>
      <p:sp>
        <p:nvSpPr>
          <p:cNvPr id="3" name="CaixaDeTexto 2"/>
          <p:cNvSpPr txBox="1"/>
          <p:nvPr/>
        </p:nvSpPr>
        <p:spPr>
          <a:xfrm>
            <a:off x="-8574" y="2051199"/>
            <a:ext cx="4464620" cy="584775"/>
          </a:xfrm>
          <a:prstGeom prst="rect">
            <a:avLst/>
          </a:prstGeom>
          <a:noFill/>
        </p:spPr>
        <p:txBody>
          <a:bodyPr wrap="square" rtlCol="0">
            <a:spAutoFit/>
          </a:bodyPr>
          <a:lstStyle/>
          <a:p>
            <a:r>
              <a:rPr lang="en-GB" b="1" dirty="0"/>
              <a:t>Examples (cont.)</a:t>
            </a:r>
          </a:p>
          <a:p>
            <a:pPr marL="285750" indent="-285750">
              <a:buFont typeface="Arial" panose="020B0604020202020204" pitchFamily="34" charset="0"/>
              <a:buChar char="•"/>
            </a:pPr>
            <a:r>
              <a:rPr lang="en-GB" sz="1400" dirty="0"/>
              <a:t>Industrial Refrigeration Unit</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051" y="2667740"/>
            <a:ext cx="7207183" cy="3520490"/>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687864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CO2 (R744)  Refrigeration Systems</a:t>
            </a:r>
          </a:p>
        </p:txBody>
      </p:sp>
      <p:sp>
        <p:nvSpPr>
          <p:cNvPr id="3" name="CaixaDeTexto 2"/>
          <p:cNvSpPr txBox="1"/>
          <p:nvPr/>
        </p:nvSpPr>
        <p:spPr>
          <a:xfrm>
            <a:off x="-8574" y="2051199"/>
            <a:ext cx="8959306" cy="584775"/>
          </a:xfrm>
          <a:prstGeom prst="rect">
            <a:avLst/>
          </a:prstGeom>
          <a:noFill/>
        </p:spPr>
        <p:txBody>
          <a:bodyPr wrap="square" rtlCol="0">
            <a:spAutoFit/>
          </a:bodyPr>
          <a:lstStyle/>
          <a:p>
            <a:r>
              <a:rPr lang="en-GB" b="1" dirty="0"/>
              <a:t>Examples (cont.)</a:t>
            </a:r>
          </a:p>
          <a:p>
            <a:pPr marL="285750" indent="-285750">
              <a:buFont typeface="Arial" panose="020B0604020202020204" pitchFamily="34" charset="0"/>
              <a:buChar char="•"/>
            </a:pPr>
            <a:r>
              <a:rPr lang="en-GB" sz="1400" dirty="0"/>
              <a:t>Custom made solution for a specific client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17" y="2626419"/>
            <a:ext cx="6719123" cy="3559041"/>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618804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CO2 (R744)  Refrigeration Systems</a:t>
            </a:r>
          </a:p>
        </p:txBody>
      </p:sp>
      <p:sp>
        <p:nvSpPr>
          <p:cNvPr id="3" name="CaixaDeTexto 2"/>
          <p:cNvSpPr txBox="1"/>
          <p:nvPr/>
        </p:nvSpPr>
        <p:spPr>
          <a:xfrm>
            <a:off x="14041" y="2131320"/>
            <a:ext cx="8936692" cy="3908762"/>
          </a:xfrm>
          <a:prstGeom prst="rect">
            <a:avLst/>
          </a:prstGeom>
          <a:noFill/>
        </p:spPr>
        <p:txBody>
          <a:bodyPr wrap="square" rtlCol="0">
            <a:spAutoFit/>
          </a:bodyPr>
          <a:lstStyle/>
          <a:p>
            <a:r>
              <a:rPr lang="en-GB" b="1" dirty="0"/>
              <a:t>Different System Designs</a:t>
            </a:r>
          </a:p>
          <a:p>
            <a:endParaRPr lang="en-GB" b="1" dirty="0"/>
          </a:p>
          <a:p>
            <a:pPr algn="just"/>
            <a:r>
              <a:rPr lang="en-US" sz="1400" dirty="0"/>
              <a:t>Just like all other refrigeration systems, refrigeration systems with CO</a:t>
            </a:r>
            <a:r>
              <a:rPr lang="en-US" sz="1400" baseline="-25000" dirty="0"/>
              <a:t>2</a:t>
            </a:r>
            <a:r>
              <a:rPr lang="en-US" sz="1400" dirty="0"/>
              <a:t> can be designed in many, different ways. Generally, There are three type of system designs: 1-step systems, Two-step systems and booster system, depending on the application concerned. </a:t>
            </a:r>
          </a:p>
          <a:p>
            <a:pPr algn="just"/>
            <a:endParaRPr lang="en-US" sz="1400" dirty="0"/>
          </a:p>
          <a:p>
            <a:pPr marL="285750" indent="-285750" algn="just">
              <a:buFont typeface="Arial" panose="020B0604020202020204" pitchFamily="34" charset="0"/>
              <a:buChar char="•"/>
            </a:pPr>
            <a:r>
              <a:rPr lang="en-US" sz="1600" b="1" dirty="0"/>
              <a:t>1-step system </a:t>
            </a:r>
            <a:r>
              <a:rPr lang="en-US" sz="1400" b="1" dirty="0"/>
              <a:t>- </a:t>
            </a:r>
            <a:r>
              <a:rPr lang="en-US" sz="1400" dirty="0"/>
              <a:t>direct expansion (DX) are used for air conditioning, cold storage and process cooling at temperatures between -20°C to +10°C. The design of the system mostly resembles the traditional refrigeration system, but a so-called medium pressure receiver with gas by-pass is used. A high pressure valve controls the pressure in the gas cooler/condenser and a constant pressure valve holds the receiver at the required medium pressure by constantly directing flash gas from the receiver to the suction pipe. </a:t>
            </a:r>
          </a:p>
          <a:p>
            <a:pPr algn="just"/>
            <a:endParaRPr lang="en-US" sz="1400" dirty="0"/>
          </a:p>
          <a:p>
            <a:pPr algn="just"/>
            <a:r>
              <a:rPr lang="en-US" sz="1400" dirty="0"/>
              <a:t>Therefore, saturated liquid will always be in the receiver. With stagnation, "pump-down" is made for the receiver which secures the pressure at 90 bar. Low pressure receiver systems and systems with flooded evaporators provide a good utilization of the evaporator area and, for example, are used with heat pumps and liquid cooling units. The main part of the system filling is on the LT side, which means that, for example, the system must be secured to 90 bar. </a:t>
            </a:r>
            <a:endParaRPr lang="en-GB" b="1" dirty="0"/>
          </a:p>
          <a:p>
            <a:endParaRPr lang="en-GB" sz="1400" b="1" dirty="0"/>
          </a:p>
        </p:txBody>
      </p:sp>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2316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CO2 (R744)  Refrigeration Systems</a:t>
            </a:r>
          </a:p>
        </p:txBody>
      </p:sp>
      <p:sp>
        <p:nvSpPr>
          <p:cNvPr id="3" name="CaixaDeTexto 2"/>
          <p:cNvSpPr txBox="1"/>
          <p:nvPr/>
        </p:nvSpPr>
        <p:spPr>
          <a:xfrm>
            <a:off x="14041" y="2131320"/>
            <a:ext cx="8936692" cy="3970318"/>
          </a:xfrm>
          <a:prstGeom prst="rect">
            <a:avLst/>
          </a:prstGeom>
          <a:noFill/>
        </p:spPr>
        <p:txBody>
          <a:bodyPr wrap="square" rtlCol="0">
            <a:spAutoFit/>
          </a:bodyPr>
          <a:lstStyle/>
          <a:p>
            <a:r>
              <a:rPr lang="en-GB" b="1" dirty="0"/>
              <a:t>Different System Designs (cont.)</a:t>
            </a:r>
          </a:p>
          <a:p>
            <a:endParaRPr lang="en-GB" b="1" dirty="0"/>
          </a:p>
          <a:p>
            <a:pPr algn="just"/>
            <a:endParaRPr lang="en-US" sz="1400" dirty="0"/>
          </a:p>
          <a:p>
            <a:pPr marL="285750" indent="-285750" algn="just">
              <a:buFont typeface="Arial" panose="020B0604020202020204" pitchFamily="34" charset="0"/>
              <a:buChar char="•"/>
            </a:pPr>
            <a:r>
              <a:rPr lang="en-US" sz="1600" b="1" dirty="0"/>
              <a:t>Two-step economizer and booster system with CO</a:t>
            </a:r>
            <a:r>
              <a:rPr lang="en-US" sz="1600" b="1" baseline="-25000" dirty="0"/>
              <a:t>2</a:t>
            </a:r>
            <a:r>
              <a:rPr lang="en-US" sz="1600" b="1" dirty="0"/>
              <a:t> </a:t>
            </a:r>
            <a:r>
              <a:rPr lang="en-US" sz="1400" b="1" dirty="0"/>
              <a:t>- </a:t>
            </a:r>
            <a:r>
              <a:rPr lang="en-US" sz="1400" dirty="0"/>
              <a:t>For freezing systems it is necessary to install two compressor levels, e.g. through the utilization of cascade systems, systems with intermediary coolers (open and closed) or by using the booster principle, where the low temperature system supplies the pressurizing gas to the suction section of the high pressure compressors. </a:t>
            </a:r>
          </a:p>
          <a:p>
            <a:pPr marL="285750" indent="-285750" algn="just">
              <a:buFont typeface="Arial" panose="020B0604020202020204" pitchFamily="34" charset="0"/>
              <a:buChar char="•"/>
            </a:pPr>
            <a:endParaRPr lang="en-US" sz="1400" dirty="0"/>
          </a:p>
          <a:p>
            <a:pPr algn="just"/>
            <a:r>
              <a:rPr lang="en-US" sz="1400" dirty="0"/>
              <a:t>With compression at several levels, the economizers can be advantageously used. Fluid for the economizer is extracted from an intermediate pressure receiver and is expanded to the compressor's intermediate pressure and evaporates in the economizer and thus cools the high pressure gas from the gas cooler. </a:t>
            </a:r>
          </a:p>
          <a:p>
            <a:pPr algn="just"/>
            <a:endParaRPr lang="en-US" sz="1400" dirty="0"/>
          </a:p>
          <a:p>
            <a:pPr algn="just"/>
            <a:r>
              <a:rPr lang="en-US" sz="1400" dirty="0"/>
              <a:t>This can provide an efficiency improvement of 10-20%. The system with an economizer can also be simplified so that there is suction directly from the intermediate pressure receiver, by which the remaining fluid in the receiver is cooled with evaporation of the fluid. </a:t>
            </a:r>
          </a:p>
          <a:p>
            <a:endParaRPr lang="en-GB" b="1" dirty="0"/>
          </a:p>
          <a:p>
            <a:endParaRPr lang="en-GB" sz="1400" b="1" dirty="0"/>
          </a:p>
        </p:txBody>
      </p:sp>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090463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Introduction</a:t>
            </a:r>
          </a:p>
        </p:txBody>
      </p:sp>
      <p:sp>
        <p:nvSpPr>
          <p:cNvPr id="3" name="CaixaDeTexto 2"/>
          <p:cNvSpPr txBox="1"/>
          <p:nvPr/>
        </p:nvSpPr>
        <p:spPr>
          <a:xfrm>
            <a:off x="393" y="2175264"/>
            <a:ext cx="8950340" cy="2862322"/>
          </a:xfrm>
          <a:prstGeom prst="rect">
            <a:avLst/>
          </a:prstGeom>
          <a:noFill/>
        </p:spPr>
        <p:txBody>
          <a:bodyPr wrap="square" rtlCol="0">
            <a:spAutoFit/>
          </a:bodyPr>
          <a:lstStyle/>
          <a:p>
            <a:pPr algn="just"/>
            <a:r>
              <a:rPr lang="en-US" sz="1400" dirty="0"/>
              <a:t>Warm air systems distribute heated air through duct work systems of supply and return air through metal or fiberglass ducts. Many systems use the same ducts to distribute air cooled by an evaporator coil for air conditioning. The air supply is typically filtered through air cleaners to remove dust and pollen particles.</a:t>
            </a:r>
            <a:endParaRPr lang="en-GB" sz="1400" dirty="0"/>
          </a:p>
          <a:p>
            <a:pPr algn="just"/>
            <a:endParaRPr lang="en-US" sz="1600" b="1" dirty="0"/>
          </a:p>
          <a:p>
            <a:pPr marL="285750" indent="-285750" algn="just">
              <a:buFont typeface="Arial" panose="020B0604020202020204" pitchFamily="34" charset="0"/>
              <a:buChar char="•"/>
            </a:pPr>
            <a:endParaRPr lang="en-US" sz="1600" b="1" dirty="0"/>
          </a:p>
          <a:p>
            <a:pPr marL="285750" indent="-285750" algn="just">
              <a:buFont typeface="Arial" panose="020B0604020202020204" pitchFamily="34" charset="0"/>
              <a:buChar char="•"/>
            </a:pPr>
            <a:r>
              <a:rPr lang="en-US" sz="1600" b="1" dirty="0"/>
              <a:t>HVAC</a:t>
            </a:r>
            <a:r>
              <a:rPr lang="en-US" sz="1600" dirty="0"/>
              <a:t>  Ventilating - </a:t>
            </a:r>
            <a:r>
              <a:rPr lang="en-US" sz="1400" dirty="0"/>
              <a:t>Ventilation is the process of changing or replacing air in any space to control temperature or remove any combination of moisture, odors, smoke, heat, dust, airborne bacteria, or carbon dioxide, and to replenish oxygen. </a:t>
            </a:r>
          </a:p>
          <a:p>
            <a:pPr algn="just"/>
            <a:endParaRPr lang="en-US" sz="1400" dirty="0"/>
          </a:p>
          <a:p>
            <a:pPr algn="just"/>
            <a:r>
              <a:rPr lang="en-US" sz="1400" dirty="0"/>
              <a:t>Ventilation includes both the exchange of air with the outside as well as circulation of air within the building. It is one of the most important factors for maintaining acceptable indoor air quality in buildings. Methods for ventilating a building may be divided into </a:t>
            </a:r>
            <a:r>
              <a:rPr lang="en-US" sz="1400" i="1" dirty="0"/>
              <a:t>mechanical/forced</a:t>
            </a:r>
            <a:r>
              <a:rPr lang="en-US" sz="1400" dirty="0"/>
              <a:t> and </a:t>
            </a:r>
            <a:r>
              <a:rPr lang="en-US" sz="1400" i="1" dirty="0"/>
              <a:t>natural</a:t>
            </a:r>
            <a:r>
              <a:rPr lang="en-US" sz="1400" dirty="0"/>
              <a:t> types </a:t>
            </a:r>
            <a:endParaRPr lang="en-GB" sz="1400" dirty="0"/>
          </a:p>
        </p:txBody>
      </p:sp>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1382620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CO2 (R744)  Refrigeration Systems</a:t>
            </a:r>
          </a:p>
        </p:txBody>
      </p:sp>
      <p:sp>
        <p:nvSpPr>
          <p:cNvPr id="3" name="CaixaDeTexto 2"/>
          <p:cNvSpPr txBox="1"/>
          <p:nvPr/>
        </p:nvSpPr>
        <p:spPr>
          <a:xfrm>
            <a:off x="14041" y="2131320"/>
            <a:ext cx="8936692" cy="3939540"/>
          </a:xfrm>
          <a:prstGeom prst="rect">
            <a:avLst/>
          </a:prstGeom>
          <a:noFill/>
        </p:spPr>
        <p:txBody>
          <a:bodyPr wrap="square" rtlCol="0">
            <a:spAutoFit/>
          </a:bodyPr>
          <a:lstStyle/>
          <a:p>
            <a:r>
              <a:rPr lang="en-GB" b="1" dirty="0"/>
              <a:t>Operation</a:t>
            </a:r>
          </a:p>
          <a:p>
            <a:endParaRPr lang="en-GB" b="1" dirty="0"/>
          </a:p>
          <a:p>
            <a:r>
              <a:rPr lang="en-US" sz="1400" dirty="0"/>
              <a:t>CO</a:t>
            </a:r>
            <a:r>
              <a:rPr lang="en-US" sz="1400" baseline="-25000" dirty="0"/>
              <a:t>2</a:t>
            </a:r>
            <a:r>
              <a:rPr lang="en-US" sz="1400" dirty="0"/>
              <a:t> is a high-pressure refrigerant where high operating pressures are required for efficient operation. During standstill, the ambient temperature can reach and exceed the critical temperature and the pressure can exceed the critical pressure. Hence systems are typically designed to withstand pressures up to 90 bar, or sometimes even equipped with a small standstill condensing unit to keep pressures low. </a:t>
            </a:r>
            <a:br>
              <a:rPr lang="en-US" sz="1400" dirty="0"/>
            </a:br>
            <a:br>
              <a:rPr lang="en-US" sz="1400" dirty="0"/>
            </a:br>
            <a:r>
              <a:rPr lang="en-US" sz="1400" dirty="0"/>
              <a:t>At the same time, CO</a:t>
            </a:r>
            <a:r>
              <a:rPr lang="en-US" sz="1400" baseline="-25000" dirty="0"/>
              <a:t>2</a:t>
            </a:r>
            <a:r>
              <a:rPr lang="en-US" sz="1400" dirty="0"/>
              <a:t> has a low compression pressure ratio (20 to 50% less than HFCs and ammonia), which improves volumetric efficiency. With evaporation temperatures in the range of -55 ºC to 0 ºC, the volumetric performance of CO</a:t>
            </a:r>
            <a:r>
              <a:rPr lang="en-US" sz="1400" baseline="-25000" dirty="0"/>
              <a:t>2</a:t>
            </a:r>
            <a:r>
              <a:rPr lang="en-US" sz="1400" dirty="0"/>
              <a:t> is for example four to twelve times better than that of ammonia, which allows compressors with smaller swept volumes to be used. </a:t>
            </a:r>
            <a:br>
              <a:rPr lang="en-US" sz="1400" dirty="0"/>
            </a:br>
            <a:br>
              <a:rPr lang="en-US" sz="1400" dirty="0"/>
            </a:br>
            <a:r>
              <a:rPr lang="en-US" sz="1400" dirty="0"/>
              <a:t>The triple point and critical point of CO</a:t>
            </a:r>
            <a:r>
              <a:rPr lang="en-US" sz="1400" baseline="-25000" dirty="0"/>
              <a:t>2</a:t>
            </a:r>
            <a:r>
              <a:rPr lang="en-US" sz="1400" dirty="0"/>
              <a:t> are very close to the working range. The critical point may be reached during normal system operation. During system service, the triple point may be reached, as indicated by the formation of dry ice when liquid containing parts of the systems are exposed to atmospheric pressure. Special procedures are necessary to prevent the formation of dry ice during service venting.  </a:t>
            </a:r>
          </a:p>
          <a:p>
            <a:endParaRPr lang="en-GB" b="1" dirty="0"/>
          </a:p>
        </p:txBody>
      </p:sp>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652716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CO2 (R744)  Refrigeration Systems</a:t>
            </a:r>
          </a:p>
        </p:txBody>
      </p:sp>
      <p:sp>
        <p:nvSpPr>
          <p:cNvPr id="3" name="CaixaDeTexto 2"/>
          <p:cNvSpPr txBox="1"/>
          <p:nvPr/>
        </p:nvSpPr>
        <p:spPr>
          <a:xfrm>
            <a:off x="14041" y="2131320"/>
            <a:ext cx="8936692" cy="3662541"/>
          </a:xfrm>
          <a:prstGeom prst="rect">
            <a:avLst/>
          </a:prstGeom>
          <a:noFill/>
        </p:spPr>
        <p:txBody>
          <a:bodyPr wrap="square" rtlCol="0">
            <a:spAutoFit/>
          </a:bodyPr>
          <a:lstStyle/>
          <a:p>
            <a:r>
              <a:rPr lang="en-GB" b="1" dirty="0"/>
              <a:t>Operation (cont.)</a:t>
            </a:r>
          </a:p>
          <a:p>
            <a:endParaRPr lang="en-GB" sz="1400" dirty="0"/>
          </a:p>
          <a:p>
            <a:r>
              <a:rPr lang="en-US" sz="1400" dirty="0"/>
              <a:t>From its pure thermo dynamical properties CO</a:t>
            </a:r>
            <a:r>
              <a:rPr lang="en-US" sz="1400" baseline="-25000" dirty="0"/>
              <a:t>2</a:t>
            </a:r>
            <a:r>
              <a:rPr lang="en-US" sz="1400" dirty="0"/>
              <a:t> is not very well suited as refrigerant. However, CO</a:t>
            </a:r>
            <a:r>
              <a:rPr lang="en-US" sz="1400" baseline="-25000" dirty="0"/>
              <a:t>2</a:t>
            </a:r>
            <a:r>
              <a:rPr lang="en-US" sz="1400" dirty="0"/>
              <a:t> has several unique thermo physical properties: </a:t>
            </a:r>
            <a:br>
              <a:rPr lang="en-US" sz="1400" dirty="0"/>
            </a:br>
            <a:endParaRPr lang="en-US" sz="1400" dirty="0"/>
          </a:p>
          <a:p>
            <a:pPr marL="285750" indent="-285750">
              <a:buFont typeface="Arial" panose="020B0604020202020204" pitchFamily="34" charset="0"/>
              <a:buChar char="•"/>
            </a:pPr>
            <a:r>
              <a:rPr lang="en-US" sz="1400" dirty="0"/>
              <a:t>Very good heat transfer coefficient</a:t>
            </a:r>
          </a:p>
          <a:p>
            <a:endParaRPr lang="en-US" sz="1400" dirty="0"/>
          </a:p>
          <a:p>
            <a:pPr marL="285750" indent="-285750">
              <a:buFont typeface="Arial" panose="020B0604020202020204" pitchFamily="34" charset="0"/>
              <a:buChar char="•"/>
            </a:pPr>
            <a:r>
              <a:rPr lang="en-US" sz="1400" dirty="0"/>
              <a:t>Relatively insensitive to pressure losses</a:t>
            </a:r>
          </a:p>
          <a:p>
            <a:endParaRPr lang="en-US" sz="1400" dirty="0"/>
          </a:p>
          <a:p>
            <a:pPr marL="285750" indent="-285750">
              <a:buFont typeface="Arial" panose="020B0604020202020204" pitchFamily="34" charset="0"/>
              <a:buChar char="•"/>
            </a:pPr>
            <a:r>
              <a:rPr lang="en-US" sz="1400" dirty="0"/>
              <a:t>Very low viscosity </a:t>
            </a:r>
          </a:p>
          <a:p>
            <a:endParaRPr lang="en-US" sz="1400" dirty="0"/>
          </a:p>
          <a:p>
            <a:r>
              <a:rPr lang="en-US" sz="1400" dirty="0"/>
              <a:t>In practical applications, the CO</a:t>
            </a:r>
            <a:r>
              <a:rPr lang="en-US" sz="1400" baseline="-25000" dirty="0"/>
              <a:t>2</a:t>
            </a:r>
            <a:r>
              <a:rPr lang="en-US" sz="1400" dirty="0"/>
              <a:t> systems deliver very high performance, the main reasons being better heat exchange, very low pumping power when CO</a:t>
            </a:r>
            <a:r>
              <a:rPr lang="en-US" sz="1400" baseline="-25000" dirty="0"/>
              <a:t>2</a:t>
            </a:r>
            <a:r>
              <a:rPr lang="en-US" sz="1400" dirty="0"/>
              <a:t> is used as a secondary fluid, and in cold climate the possibility of operating with a very low condensing pressure in the winter. </a:t>
            </a:r>
            <a:br>
              <a:rPr lang="en-US" sz="1400" dirty="0"/>
            </a:br>
            <a:br>
              <a:rPr lang="en-US" sz="1400" dirty="0"/>
            </a:br>
            <a:endParaRPr lang="en-GB" b="1" dirty="0"/>
          </a:p>
        </p:txBody>
      </p:sp>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590202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CO2 (R744)  Refrigeration Systems</a:t>
            </a:r>
          </a:p>
        </p:txBody>
      </p:sp>
      <p:sp>
        <p:nvSpPr>
          <p:cNvPr id="3" name="CaixaDeTexto 2"/>
          <p:cNvSpPr txBox="1"/>
          <p:nvPr/>
        </p:nvSpPr>
        <p:spPr>
          <a:xfrm>
            <a:off x="14041" y="2131320"/>
            <a:ext cx="8936692" cy="3724096"/>
          </a:xfrm>
          <a:prstGeom prst="rect">
            <a:avLst/>
          </a:prstGeom>
          <a:noFill/>
        </p:spPr>
        <p:txBody>
          <a:bodyPr wrap="square" rtlCol="0">
            <a:spAutoFit/>
          </a:bodyPr>
          <a:lstStyle/>
          <a:p>
            <a:r>
              <a:rPr lang="en-GB" b="1" dirty="0"/>
              <a:t>Application</a:t>
            </a:r>
          </a:p>
          <a:p>
            <a:endParaRPr lang="en-GB" b="1" dirty="0"/>
          </a:p>
          <a:p>
            <a:pPr algn="just"/>
            <a:r>
              <a:rPr lang="en-US" sz="1400" dirty="0"/>
              <a:t>The efficiency of systems with CO</a:t>
            </a:r>
            <a:r>
              <a:rPr lang="en-US" sz="1400" baseline="-25000" dirty="0"/>
              <a:t>2</a:t>
            </a:r>
            <a:r>
              <a:rPr lang="en-US" sz="1400" dirty="0"/>
              <a:t> depends more on the application and the climate than with other refrigerants. For all refrigerants there is a decline in system efficiency with increasing condensing temperatures, and CO</a:t>
            </a:r>
            <a:r>
              <a:rPr lang="en-US" sz="1400" baseline="-25000" dirty="0"/>
              <a:t>2</a:t>
            </a:r>
            <a:r>
              <a:rPr lang="en-US" sz="1400" dirty="0"/>
              <a:t> is among the refrigerants with the steepest drop. The good thermo-physical properties of CO</a:t>
            </a:r>
            <a:r>
              <a:rPr lang="en-US" sz="1400" baseline="-25000" dirty="0"/>
              <a:t>2</a:t>
            </a:r>
            <a:r>
              <a:rPr lang="en-US" sz="1400" dirty="0"/>
              <a:t> can compensate to some extent, but there is a limit. CO</a:t>
            </a:r>
            <a:r>
              <a:rPr lang="en-US" sz="1400" baseline="-25000" dirty="0"/>
              <a:t>2</a:t>
            </a:r>
            <a:r>
              <a:rPr lang="en-US" sz="1400" dirty="0"/>
              <a:t> has high energy content at higher temperatures, and when this heat can be reclaimed for heating sanitary water or similar application, the efficiency of the total system becomes very high.  </a:t>
            </a:r>
          </a:p>
          <a:p>
            <a:endParaRPr lang="en-GB" b="1" dirty="0"/>
          </a:p>
          <a:p>
            <a:pPr algn="just"/>
            <a:r>
              <a:rPr lang="en-US" sz="1400" dirty="0"/>
              <a:t>From an environmental perspective, CO</a:t>
            </a:r>
            <a:r>
              <a:rPr lang="en-US" sz="1400" baseline="-25000" dirty="0"/>
              <a:t>2</a:t>
            </a:r>
            <a:r>
              <a:rPr lang="en-US" sz="1400" dirty="0"/>
              <a:t> is a very attractive refrigerant with zero ODP and a GWP of 1. It is a naturally occurring substance and abundant in the atmosphere.</a:t>
            </a:r>
          </a:p>
          <a:p>
            <a:endParaRPr lang="en-US" sz="1400" b="1" dirty="0"/>
          </a:p>
          <a:p>
            <a:r>
              <a:rPr lang="en-US" sz="1400" dirty="0"/>
              <a:t>Unlike most other refrigerants, CO</a:t>
            </a:r>
            <a:r>
              <a:rPr lang="en-US" sz="1400" baseline="-25000" dirty="0"/>
              <a:t>2</a:t>
            </a:r>
            <a:r>
              <a:rPr lang="en-US" sz="1400" dirty="0"/>
              <a:t> is used in practice in three different refrigeration cycles: </a:t>
            </a:r>
          </a:p>
          <a:p>
            <a:pPr marL="742950" lvl="1" indent="-285750">
              <a:buFont typeface="Arial" panose="020B0604020202020204" pitchFamily="34" charset="0"/>
              <a:buChar char="•"/>
            </a:pPr>
            <a:r>
              <a:rPr lang="en-US" sz="1400" dirty="0"/>
              <a:t>Subcritical (cascade systems) </a:t>
            </a:r>
          </a:p>
          <a:p>
            <a:pPr marL="742950" lvl="1" indent="-285750">
              <a:buFont typeface="Arial" panose="020B0604020202020204" pitchFamily="34" charset="0"/>
              <a:buChar char="•"/>
            </a:pPr>
            <a:r>
              <a:rPr lang="en-US" sz="1400" dirty="0"/>
              <a:t>Transcritical (CO</a:t>
            </a:r>
            <a:r>
              <a:rPr lang="en-US" sz="1400" baseline="-25000" dirty="0"/>
              <a:t>2</a:t>
            </a:r>
            <a:r>
              <a:rPr lang="en-US" sz="1400" dirty="0"/>
              <a:t>-only systems) </a:t>
            </a:r>
          </a:p>
          <a:p>
            <a:pPr marL="742950" lvl="1" indent="-285750">
              <a:buFont typeface="Arial" panose="020B0604020202020204" pitchFamily="34" charset="0"/>
              <a:buChar char="•"/>
            </a:pPr>
            <a:r>
              <a:rPr lang="en-US" sz="1400" dirty="0"/>
              <a:t>Secondary fluid (CO</a:t>
            </a:r>
            <a:r>
              <a:rPr lang="en-US" sz="1400" baseline="-25000" dirty="0"/>
              <a:t>2</a:t>
            </a:r>
            <a:r>
              <a:rPr lang="en-US" sz="1400" dirty="0"/>
              <a:t> used as a volatile brine) </a:t>
            </a:r>
          </a:p>
          <a:p>
            <a:endParaRPr lang="en-US" sz="1400" dirty="0"/>
          </a:p>
        </p:txBody>
      </p:sp>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7025247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CO2 (R744)  Refrigeration Systems</a:t>
            </a:r>
          </a:p>
        </p:txBody>
      </p:sp>
      <p:sp>
        <p:nvSpPr>
          <p:cNvPr id="3" name="CaixaDeTexto 2"/>
          <p:cNvSpPr txBox="1"/>
          <p:nvPr/>
        </p:nvSpPr>
        <p:spPr>
          <a:xfrm>
            <a:off x="0" y="2297117"/>
            <a:ext cx="8936692" cy="3508653"/>
          </a:xfrm>
          <a:prstGeom prst="rect">
            <a:avLst/>
          </a:prstGeom>
          <a:noFill/>
        </p:spPr>
        <p:txBody>
          <a:bodyPr wrap="square" rtlCol="0">
            <a:spAutoFit/>
          </a:bodyPr>
          <a:lstStyle/>
          <a:p>
            <a:r>
              <a:rPr lang="en-GB" b="1" dirty="0"/>
              <a:t>Application (cont.)</a:t>
            </a:r>
          </a:p>
          <a:p>
            <a:endParaRPr lang="en-GB" b="1" dirty="0"/>
          </a:p>
          <a:p>
            <a:pPr algn="just"/>
            <a:r>
              <a:rPr lang="en-US" sz="1400" dirty="0"/>
              <a:t>The technology used depends on the application and the intended location of the system. There are a several applications where CO</a:t>
            </a:r>
            <a:r>
              <a:rPr lang="en-US" sz="1400" baseline="-25000" dirty="0"/>
              <a:t>2</a:t>
            </a:r>
            <a:r>
              <a:rPr lang="en-US" sz="1400" dirty="0"/>
              <a:t> is attractive and already widely used today: </a:t>
            </a:r>
          </a:p>
          <a:p>
            <a:pPr algn="just"/>
            <a:endParaRPr lang="en-US" sz="1400" dirty="0"/>
          </a:p>
          <a:p>
            <a:pPr marL="285750" indent="-285750" algn="just">
              <a:buFont typeface="Arial" panose="020B0604020202020204" pitchFamily="34" charset="0"/>
              <a:buChar char="•"/>
            </a:pPr>
            <a:r>
              <a:rPr lang="en-US" sz="1400" dirty="0"/>
              <a:t>Industrial/Commercial refrigeration. CO</a:t>
            </a:r>
            <a:r>
              <a:rPr lang="en-US" sz="1400" baseline="-25000" dirty="0"/>
              <a:t>2</a:t>
            </a:r>
            <a:r>
              <a:rPr lang="en-US" sz="1400" dirty="0"/>
              <a:t> is generally used in combination with ammonia, either in cascade systems or as a volatile brine </a:t>
            </a:r>
          </a:p>
          <a:p>
            <a:pPr algn="just"/>
            <a:endParaRPr lang="en-US" sz="1400" dirty="0"/>
          </a:p>
          <a:p>
            <a:pPr marL="285750" indent="-285750" algn="just">
              <a:buFont typeface="Arial" panose="020B0604020202020204" pitchFamily="34" charset="0"/>
              <a:buChar char="•"/>
            </a:pPr>
            <a:r>
              <a:rPr lang="en-US" sz="1400" dirty="0"/>
              <a:t>Food/retail refrigeration</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Heat pumps</a:t>
            </a:r>
          </a:p>
          <a:p>
            <a:pPr algn="just"/>
            <a:endParaRPr lang="en-US" sz="1400" dirty="0"/>
          </a:p>
          <a:p>
            <a:pPr marL="285750" indent="-285750" algn="just">
              <a:buFont typeface="Arial" panose="020B0604020202020204" pitchFamily="34" charset="0"/>
              <a:buChar char="•"/>
            </a:pPr>
            <a:r>
              <a:rPr lang="en-US" sz="1400" dirty="0"/>
              <a:t>Transport refrigeration</a:t>
            </a:r>
            <a:endParaRPr lang="en-GB" sz="1400" dirty="0"/>
          </a:p>
          <a:p>
            <a:endParaRPr lang="en-GB" sz="1400" dirty="0"/>
          </a:p>
          <a:p>
            <a:endParaRPr lang="en-GB" b="1" dirty="0"/>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806" y="3935082"/>
            <a:ext cx="3081104" cy="2108698"/>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9681744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Hydronic Radiant Systems</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2552" y="2262270"/>
            <a:ext cx="3244215" cy="1704365"/>
          </a:xfrm>
          <a:prstGeom prst="rect">
            <a:avLst/>
          </a:prstGeom>
        </p:spPr>
      </p:pic>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280" y="2262270"/>
            <a:ext cx="3068322" cy="1691511"/>
          </a:xfrm>
          <a:prstGeom prst="rect">
            <a:avLst/>
          </a:prstGeom>
        </p:spPr>
      </p:pic>
      <p:pic>
        <p:nvPicPr>
          <p:cNvPr id="5" name="Image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462" y="4065884"/>
            <a:ext cx="3057958" cy="2084835"/>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8675" y="4090161"/>
            <a:ext cx="3258814" cy="2084792"/>
          </a:xfrm>
          <a:prstGeom prst="rect">
            <a:avLst/>
          </a:prstGeom>
        </p:spPr>
      </p:pic>
      <p:pic>
        <p:nvPicPr>
          <p:cNvPr id="9" name="Imagem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1726" y="3308872"/>
            <a:ext cx="2466667" cy="1904762"/>
          </a:xfrm>
          <a:prstGeom prst="rect">
            <a:avLst/>
          </a:prstGeom>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674539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Hydronic Radiant Systems</a:t>
            </a:r>
          </a:p>
        </p:txBody>
      </p:sp>
      <p:sp>
        <p:nvSpPr>
          <p:cNvPr id="3" name="CaixaDeTexto 2"/>
          <p:cNvSpPr txBox="1"/>
          <p:nvPr/>
        </p:nvSpPr>
        <p:spPr>
          <a:xfrm>
            <a:off x="-5841" y="2972988"/>
            <a:ext cx="3641737" cy="2677656"/>
          </a:xfrm>
          <a:prstGeom prst="rect">
            <a:avLst/>
          </a:prstGeom>
          <a:noFill/>
        </p:spPr>
        <p:txBody>
          <a:bodyPr wrap="square" rtlCol="0">
            <a:spAutoFit/>
          </a:bodyPr>
          <a:lstStyle/>
          <a:p>
            <a:pPr marL="285750" indent="-285750" algn="just">
              <a:buFont typeface="Arial" panose="020B0604020202020204" pitchFamily="34" charset="0"/>
              <a:buChar char="•"/>
            </a:pPr>
            <a:r>
              <a:rPr lang="en-US" sz="1400" dirty="0"/>
              <a:t>The systems depend largely on radiant heat transfer - the delivery of heat directly from the hot surface to the people and objects in the room via infrared radiation.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Radiant heating is the effect you feel when you can feel the warmth of a hot stovetop element from across the room.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When radiant heating is located in the floor, it is often called radiant floor heating or simply floor heating.</a:t>
            </a:r>
            <a:endParaRPr lang="en-GB" sz="1400" dirty="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3952" y="2575508"/>
            <a:ext cx="5154171" cy="3347358"/>
          </a:xfrm>
          <a:prstGeom prst="rect">
            <a:avLst/>
          </a:prstGeom>
        </p:spPr>
      </p:pic>
      <p:sp>
        <p:nvSpPr>
          <p:cNvPr id="5" name="CaixaDeTexto 4"/>
          <p:cNvSpPr txBox="1"/>
          <p:nvPr/>
        </p:nvSpPr>
        <p:spPr>
          <a:xfrm>
            <a:off x="-1" y="2163950"/>
            <a:ext cx="8950733" cy="338554"/>
          </a:xfrm>
          <a:prstGeom prst="rect">
            <a:avLst/>
          </a:prstGeom>
          <a:noFill/>
        </p:spPr>
        <p:txBody>
          <a:bodyPr wrap="square" rtlCol="0">
            <a:spAutoFit/>
          </a:bodyPr>
          <a:lstStyle/>
          <a:p>
            <a:pPr algn="just"/>
            <a:r>
              <a:rPr lang="en-US" sz="1600" b="1" dirty="0"/>
              <a:t>Radiant heating systems </a:t>
            </a:r>
            <a:r>
              <a:rPr lang="en-US" sz="1400" dirty="0"/>
              <a:t>supply heat directly to the floor or to panels in the wall or ceiling of a house. </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203597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Hydronic Radiant Systems</a:t>
            </a:r>
          </a:p>
        </p:txBody>
      </p:sp>
      <p:sp>
        <p:nvSpPr>
          <p:cNvPr id="3" name="CaixaDeTexto 2"/>
          <p:cNvSpPr txBox="1"/>
          <p:nvPr/>
        </p:nvSpPr>
        <p:spPr>
          <a:xfrm>
            <a:off x="0" y="2134317"/>
            <a:ext cx="8950733" cy="3816429"/>
          </a:xfrm>
          <a:prstGeom prst="rect">
            <a:avLst/>
          </a:prstGeom>
          <a:noFill/>
        </p:spPr>
        <p:txBody>
          <a:bodyPr wrap="square" rtlCol="0">
            <a:spAutoFit/>
          </a:bodyPr>
          <a:lstStyle/>
          <a:p>
            <a:pPr algn="just"/>
            <a:r>
              <a:rPr lang="en-US" sz="1600" b="1" dirty="0"/>
              <a:t>Types of Radiant Systems (floors, panels in walls or ceilings) :</a:t>
            </a:r>
          </a:p>
          <a:p>
            <a:pPr algn="just"/>
            <a:endParaRPr lang="en-US" sz="1600" b="1" dirty="0"/>
          </a:p>
          <a:p>
            <a:pPr marL="285750" indent="-285750" algn="just">
              <a:buFont typeface="Arial" panose="020B0604020202020204" pitchFamily="34" charset="0"/>
              <a:buChar char="•"/>
            </a:pPr>
            <a:r>
              <a:rPr lang="en-US" sz="1400" b="1" dirty="0"/>
              <a:t>Air-heated systems </a:t>
            </a:r>
            <a:r>
              <a:rPr lang="en-US" sz="1400" dirty="0"/>
              <a:t>- Air cannot hold large amounts of heat, so radiant air systems are not cost-effective in residential applications. Although they can be combined with solar air heating systems;</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b="1" dirty="0"/>
              <a:t>Electric radiant systems </a:t>
            </a:r>
            <a:r>
              <a:rPr lang="en-US" sz="1400" dirty="0"/>
              <a:t>- Typically consist of electric cables built into the floor. Due to the electricity cost, these systems are usually only cost-effective if they include a significant thermal mass such as a thick concrete floor and if the  electric utility company offers time-of-use rates. Time-of-use rates allow to "charge" the concrete floor with heat during off-peak hours (approximately 9 p.m. to 6 a.m.). If the floor's thermal mass is large enough, the heat stored in it will keep the house comfortable for eight to ten hours without any further electrical input.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b="1" dirty="0"/>
              <a:t>Hydronic (liquid) systems </a:t>
            </a:r>
            <a:r>
              <a:rPr lang="en-US" sz="1400" dirty="0"/>
              <a:t>- Are the most popular and cost-effective radiant heating systems. These systems pump heated water from a boiler through tubing laid in a pattern under the floor. In some systems, controlling the flow of hot water through each tubing loop by using zoning valves or pumps and thermostats regulates room temperatures. The cost of installing a hydronic radiant floor varies by location and depends on the size of the home, but typically the cost is high. </a:t>
            </a:r>
          </a:p>
          <a:p>
            <a:pPr algn="just"/>
            <a:endParaRPr lang="en-US" sz="1400" dirty="0"/>
          </a:p>
        </p:txBody>
      </p:sp>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1392998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Hydronic Radiant Systems</a:t>
            </a:r>
          </a:p>
        </p:txBody>
      </p:sp>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35" y="2585443"/>
            <a:ext cx="4839029" cy="3190569"/>
          </a:xfrm>
          <a:prstGeom prst="rect">
            <a:avLst/>
          </a:prstGeom>
        </p:spPr>
      </p:pic>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5493" y="2210850"/>
            <a:ext cx="3805240" cy="3869301"/>
          </a:xfrm>
          <a:prstGeom prst="rect">
            <a:avLst/>
          </a:prstGeom>
        </p:spPr>
      </p:pic>
      <p:sp>
        <p:nvSpPr>
          <p:cNvPr id="4" name="CaixaDeTexto 3"/>
          <p:cNvSpPr txBox="1"/>
          <p:nvPr/>
        </p:nvSpPr>
        <p:spPr>
          <a:xfrm>
            <a:off x="0" y="2110389"/>
            <a:ext cx="2808436" cy="369332"/>
          </a:xfrm>
          <a:prstGeom prst="rect">
            <a:avLst/>
          </a:prstGeom>
          <a:noFill/>
        </p:spPr>
        <p:txBody>
          <a:bodyPr wrap="square" rtlCol="0">
            <a:spAutoFit/>
          </a:bodyPr>
          <a:lstStyle/>
          <a:p>
            <a:r>
              <a:rPr lang="en-GB" b="1" dirty="0"/>
              <a:t>Examples</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110793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Hydronic Radiant Systems</a:t>
            </a:r>
          </a:p>
        </p:txBody>
      </p:sp>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2178532"/>
            <a:ext cx="6299686" cy="3937304"/>
          </a:xfrm>
          <a:prstGeom prst="rect">
            <a:avLst/>
          </a:prstGeom>
        </p:spPr>
      </p:pic>
      <p:sp>
        <p:nvSpPr>
          <p:cNvPr id="13" name="CaixaDeTexto 12"/>
          <p:cNvSpPr txBox="1"/>
          <p:nvPr/>
        </p:nvSpPr>
        <p:spPr>
          <a:xfrm>
            <a:off x="0" y="2110389"/>
            <a:ext cx="2808436" cy="369332"/>
          </a:xfrm>
          <a:prstGeom prst="rect">
            <a:avLst/>
          </a:prstGeom>
          <a:noFill/>
        </p:spPr>
        <p:txBody>
          <a:bodyPr wrap="square" rtlCol="0">
            <a:spAutoFit/>
          </a:bodyPr>
          <a:lstStyle/>
          <a:p>
            <a:r>
              <a:rPr lang="en-GB" b="1" dirty="0"/>
              <a:t>Examples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695814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Hydronic Radiant Systems</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537" y="2477712"/>
            <a:ext cx="6013988" cy="3602439"/>
          </a:xfrm>
          <a:prstGeom prst="rect">
            <a:avLst/>
          </a:prstGeom>
        </p:spPr>
      </p:pic>
      <p:sp>
        <p:nvSpPr>
          <p:cNvPr id="13" name="CaixaDeTexto 12"/>
          <p:cNvSpPr txBox="1"/>
          <p:nvPr/>
        </p:nvSpPr>
        <p:spPr>
          <a:xfrm>
            <a:off x="0" y="2110389"/>
            <a:ext cx="2808436" cy="369332"/>
          </a:xfrm>
          <a:prstGeom prst="rect">
            <a:avLst/>
          </a:prstGeom>
          <a:noFill/>
        </p:spPr>
        <p:txBody>
          <a:bodyPr wrap="square" rtlCol="0">
            <a:spAutoFit/>
          </a:bodyPr>
          <a:lstStyle/>
          <a:p>
            <a:r>
              <a:rPr lang="en-GB" b="1" dirty="0"/>
              <a:t>Examples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755551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Introduction</a:t>
            </a:r>
          </a:p>
        </p:txBody>
      </p:sp>
      <p:sp>
        <p:nvSpPr>
          <p:cNvPr id="3" name="CaixaDeTexto 2"/>
          <p:cNvSpPr txBox="1"/>
          <p:nvPr/>
        </p:nvSpPr>
        <p:spPr>
          <a:xfrm>
            <a:off x="393" y="2175264"/>
            <a:ext cx="8950340" cy="830997"/>
          </a:xfrm>
          <a:prstGeom prst="rect">
            <a:avLst/>
          </a:prstGeom>
          <a:noFill/>
        </p:spPr>
        <p:txBody>
          <a:bodyPr wrap="square" rtlCol="0">
            <a:spAutoFit/>
          </a:bodyPr>
          <a:lstStyle/>
          <a:p>
            <a:pPr algn="just"/>
            <a:r>
              <a:rPr lang="en-US" sz="1600" b="1" dirty="0"/>
              <a:t>HVAC</a:t>
            </a:r>
            <a:r>
              <a:rPr lang="en-US" sz="1600" dirty="0"/>
              <a:t> </a:t>
            </a:r>
            <a:r>
              <a:rPr lang="en-US" sz="1600" b="1" i="1" dirty="0"/>
              <a:t>Mechanical/Forced ventilation </a:t>
            </a:r>
            <a:r>
              <a:rPr lang="en-US" sz="1600" i="1" dirty="0"/>
              <a:t>- </a:t>
            </a:r>
            <a:r>
              <a:rPr lang="en-US" sz="1600" dirty="0"/>
              <a:t>is provided by an air handler and used to control indoor air quality. Excess humidity, odors, and contaminants can often be controlled via dilution or replacement with outside air.</a:t>
            </a:r>
            <a:endParaRPr lang="en-GB" sz="1400" dirty="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91" y="3442163"/>
            <a:ext cx="4248596" cy="2503637"/>
          </a:xfrm>
          <a:prstGeom prst="rect">
            <a:avLst/>
          </a:prstGeom>
        </p:spPr>
      </p:pic>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4604" y="3140241"/>
            <a:ext cx="3360579" cy="2963091"/>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222205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Hydronic Radiant Systems</a:t>
            </a:r>
          </a:p>
        </p:txBody>
      </p:sp>
      <p:sp>
        <p:nvSpPr>
          <p:cNvPr id="13" name="CaixaDeTexto 12"/>
          <p:cNvSpPr txBox="1"/>
          <p:nvPr/>
        </p:nvSpPr>
        <p:spPr>
          <a:xfrm>
            <a:off x="0" y="2110389"/>
            <a:ext cx="2808436" cy="369332"/>
          </a:xfrm>
          <a:prstGeom prst="rect">
            <a:avLst/>
          </a:prstGeom>
          <a:noFill/>
        </p:spPr>
        <p:txBody>
          <a:bodyPr wrap="square" rtlCol="0">
            <a:spAutoFit/>
          </a:bodyPr>
          <a:lstStyle/>
          <a:p>
            <a:r>
              <a:rPr lang="en-GB" b="1" dirty="0"/>
              <a:t>Examples</a:t>
            </a: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029" y="2303161"/>
            <a:ext cx="5688062" cy="3750542"/>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715377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Hydronic Radiant Systems</a:t>
            </a:r>
          </a:p>
        </p:txBody>
      </p:sp>
      <p:sp>
        <p:nvSpPr>
          <p:cNvPr id="13" name="CaixaDeTexto 12"/>
          <p:cNvSpPr txBox="1"/>
          <p:nvPr/>
        </p:nvSpPr>
        <p:spPr>
          <a:xfrm>
            <a:off x="0" y="2110389"/>
            <a:ext cx="2808436" cy="369332"/>
          </a:xfrm>
          <a:prstGeom prst="rect">
            <a:avLst/>
          </a:prstGeom>
          <a:noFill/>
        </p:spPr>
        <p:txBody>
          <a:bodyPr wrap="square" rtlCol="0">
            <a:spAutoFit/>
          </a:bodyPr>
          <a:lstStyle/>
          <a:p>
            <a:r>
              <a:rPr lang="en-GB" b="1" dirty="0"/>
              <a:t>Examples</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830" y="2155022"/>
            <a:ext cx="5294460" cy="3982907"/>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919522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Hydronic Radiant Systems</a:t>
            </a:r>
          </a:p>
        </p:txBody>
      </p:sp>
      <p:sp>
        <p:nvSpPr>
          <p:cNvPr id="3" name="CaixaDeTexto 2"/>
          <p:cNvSpPr txBox="1"/>
          <p:nvPr/>
        </p:nvSpPr>
        <p:spPr>
          <a:xfrm>
            <a:off x="5075" y="2204864"/>
            <a:ext cx="4062870" cy="2800767"/>
          </a:xfrm>
          <a:prstGeom prst="rect">
            <a:avLst/>
          </a:prstGeom>
          <a:noFill/>
        </p:spPr>
        <p:txBody>
          <a:bodyPr wrap="square" rtlCol="0">
            <a:spAutoFit/>
          </a:bodyPr>
          <a:lstStyle/>
          <a:p>
            <a:pPr algn="just"/>
            <a:r>
              <a:rPr lang="en-US" b="1" dirty="0"/>
              <a:t>Operation</a:t>
            </a:r>
          </a:p>
          <a:p>
            <a:pPr algn="just"/>
            <a:endParaRPr lang="en-US" b="1" dirty="0"/>
          </a:p>
          <a:p>
            <a:pPr algn="just"/>
            <a:r>
              <a:rPr lang="en-US" sz="1400" dirty="0"/>
              <a:t>Hydronic (liquid-based) systems can use a wide variety of energy sources to heat the liquid, including standard gas- or oil-fired boilers, wood-fired  or biomass boilers, solar water heaters, or a combination of these sources. </a:t>
            </a:r>
          </a:p>
          <a:p>
            <a:pPr algn="just"/>
            <a:endParaRPr lang="en-US" sz="1400" dirty="0"/>
          </a:p>
          <a:p>
            <a:pPr algn="just"/>
            <a:r>
              <a:rPr lang="en-US" sz="1400" dirty="0"/>
              <a:t>Despite its name, radiant floor heating depends heavily on convection, the natural circulation of heat within a room as air warmed by the floor rises. </a:t>
            </a:r>
            <a:endParaRPr lang="en-GB" sz="1400" dirty="0"/>
          </a:p>
          <a:p>
            <a:endParaRPr lang="en-GB" sz="1400" dirty="0"/>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4751" y="2361382"/>
            <a:ext cx="4913409" cy="3075136"/>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2815284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Hydronic Radiant Systems</a:t>
            </a:r>
          </a:p>
        </p:txBody>
      </p:sp>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2047424"/>
            <a:ext cx="6192690" cy="4144811"/>
          </a:xfrm>
          <a:prstGeom prst="rect">
            <a:avLst/>
          </a:prstGeom>
        </p:spPr>
      </p:pic>
      <p:sp>
        <p:nvSpPr>
          <p:cNvPr id="3" name="CaixaDeTexto 2"/>
          <p:cNvSpPr txBox="1"/>
          <p:nvPr/>
        </p:nvSpPr>
        <p:spPr>
          <a:xfrm>
            <a:off x="52270" y="2207695"/>
            <a:ext cx="2431497" cy="369332"/>
          </a:xfrm>
          <a:prstGeom prst="rect">
            <a:avLst/>
          </a:prstGeom>
          <a:noFill/>
        </p:spPr>
        <p:txBody>
          <a:bodyPr wrap="square" rtlCol="0">
            <a:spAutoFit/>
          </a:bodyPr>
          <a:lstStyle/>
          <a:p>
            <a:pPr algn="just"/>
            <a:r>
              <a:rPr lang="en-US" b="1" dirty="0"/>
              <a:t>Operation - Schematics</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835762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Hydronic Radiant Systems</a:t>
            </a:r>
          </a:p>
        </p:txBody>
      </p:sp>
      <p:sp>
        <p:nvSpPr>
          <p:cNvPr id="3" name="CaixaDeTexto 2"/>
          <p:cNvSpPr txBox="1"/>
          <p:nvPr/>
        </p:nvSpPr>
        <p:spPr>
          <a:xfrm>
            <a:off x="0" y="2209217"/>
            <a:ext cx="4499992" cy="4001095"/>
          </a:xfrm>
          <a:prstGeom prst="rect">
            <a:avLst/>
          </a:prstGeom>
          <a:noFill/>
        </p:spPr>
        <p:txBody>
          <a:bodyPr wrap="square" rtlCol="0">
            <a:spAutoFit/>
          </a:bodyPr>
          <a:lstStyle/>
          <a:p>
            <a:pPr algn="just"/>
            <a:r>
              <a:rPr lang="en-US" b="1" dirty="0"/>
              <a:t>Applications and advantages</a:t>
            </a:r>
          </a:p>
          <a:p>
            <a:pPr algn="just"/>
            <a:endParaRPr lang="en-US" b="1" dirty="0"/>
          </a:p>
          <a:p>
            <a:pPr marL="285750" indent="-285750" algn="just">
              <a:buFont typeface="Arial" panose="020B0604020202020204" pitchFamily="34" charset="0"/>
              <a:buChar char="•"/>
            </a:pPr>
            <a:r>
              <a:rPr lang="en-US" sz="1400" dirty="0"/>
              <a:t>This heating system is suited for almost any space used by people, such as: homes, schools, offices, etc.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People with allergies often prefer radiant heat because it does not distribute allergens like forced air systems can.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It is more efficient than baseboard heating and usually more efficient than forced-air heating because it eliminates duct losses. </a:t>
            </a:r>
          </a:p>
          <a:p>
            <a:pPr marL="285750" indent="-285750" algn="just">
              <a:buFont typeface="Arial" panose="020B0604020202020204" pitchFamily="34" charset="0"/>
              <a:buChar char="•"/>
            </a:pPr>
            <a:endParaRPr lang="en-US" b="1" dirty="0"/>
          </a:p>
          <a:p>
            <a:pPr algn="just"/>
            <a:r>
              <a:rPr lang="en-US" b="1" dirty="0"/>
              <a:t>Constraints</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The main constraint beside the necessary construction work is the initial investment in the system.</a:t>
            </a:r>
          </a:p>
        </p:txBody>
      </p:sp>
      <p:pic>
        <p:nvPicPr>
          <p:cNvPr id="13" name="Image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2261672"/>
            <a:ext cx="4462583" cy="3473396"/>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5080251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Solar Cooling Systems</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2276872"/>
            <a:ext cx="4268246" cy="2803238"/>
          </a:xfrm>
          <a:prstGeom prst="rect">
            <a:avLst/>
          </a:prstGeom>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1" y="2276872"/>
            <a:ext cx="4709760" cy="2803238"/>
          </a:xfrm>
          <a:prstGeom prst="rect">
            <a:avLst/>
          </a:prstGeom>
        </p:spPr>
      </p:pic>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6488" y="5195140"/>
            <a:ext cx="4057143" cy="956413"/>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2474863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253" y="2425965"/>
            <a:ext cx="4716480" cy="3668373"/>
          </a:xfrm>
          <a:prstGeom prst="rect">
            <a:avLst/>
          </a:prstGeom>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3" name="CaixaDeTexto 2"/>
          <p:cNvSpPr txBox="1"/>
          <p:nvPr/>
        </p:nvSpPr>
        <p:spPr>
          <a:xfrm>
            <a:off x="107504" y="2064678"/>
            <a:ext cx="4139951" cy="4247317"/>
          </a:xfrm>
          <a:prstGeom prst="rect">
            <a:avLst/>
          </a:prstGeom>
          <a:noFill/>
        </p:spPr>
        <p:txBody>
          <a:bodyPr wrap="square" rtlCol="0">
            <a:spAutoFit/>
          </a:bodyPr>
          <a:lstStyle/>
          <a:p>
            <a:pPr marL="285750" indent="-285750" algn="just">
              <a:buFont typeface="Arial" panose="020B0604020202020204" pitchFamily="34" charset="0"/>
              <a:buChar char="•"/>
            </a:pPr>
            <a:r>
              <a:rPr lang="en-GB" sz="1600" b="1" dirty="0"/>
              <a:t>Solar Thermal Energy collectors for cooling</a:t>
            </a:r>
          </a:p>
          <a:p>
            <a:pPr algn="just"/>
            <a:endParaRPr lang="en-GB" sz="1200" b="1" dirty="0"/>
          </a:p>
          <a:p>
            <a:r>
              <a:rPr lang="en-US" sz="1400" dirty="0"/>
              <a:t>Solar absorption chillers are very low in operating and maintenance costs, and consume little or no electrical energy. </a:t>
            </a:r>
          </a:p>
          <a:p>
            <a:endParaRPr lang="en-US" sz="1400" dirty="0"/>
          </a:p>
          <a:p>
            <a:r>
              <a:rPr lang="en-US" sz="1400" dirty="0"/>
              <a:t>The only parts that use any electricity are low consumption fan motors, control boards, and small pumps that move the thermal transfer fluid from the collectors to the chiller and then back up to the collectors. </a:t>
            </a:r>
          </a:p>
          <a:p>
            <a:endParaRPr lang="en-US" sz="1400" dirty="0"/>
          </a:p>
          <a:p>
            <a:r>
              <a:rPr lang="en-US" sz="1400" dirty="0"/>
              <a:t>Inside the unit is another small pump that circulates the refrigerant. There is no "compressor" to consume power. </a:t>
            </a:r>
          </a:p>
          <a:p>
            <a:endParaRPr lang="en-US" sz="1400" dirty="0"/>
          </a:p>
          <a:p>
            <a:r>
              <a:rPr lang="en-US" sz="1400" dirty="0"/>
              <a:t>All of these small electrical loads can run from a small solar PV panel setup if desired, meaning zero energy costs for the solar air conditioning system. </a:t>
            </a:r>
            <a:endParaRPr lang="en-GB" sz="1400" b="1" dirty="0"/>
          </a:p>
        </p:txBody>
      </p:sp>
      <p:sp>
        <p:nvSpPr>
          <p:cNvPr id="13"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Solar Cooling Systems – Thermal collectors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672661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Solar Cooling Systems – Thermal collectors</a:t>
            </a:r>
          </a:p>
        </p:txBody>
      </p:sp>
      <p:sp>
        <p:nvSpPr>
          <p:cNvPr id="3" name="CaixaDeTexto 2"/>
          <p:cNvSpPr txBox="1"/>
          <p:nvPr/>
        </p:nvSpPr>
        <p:spPr>
          <a:xfrm>
            <a:off x="-1" y="2283429"/>
            <a:ext cx="8950733" cy="4093428"/>
          </a:xfrm>
          <a:prstGeom prst="rect">
            <a:avLst/>
          </a:prstGeom>
          <a:noFill/>
        </p:spPr>
        <p:txBody>
          <a:bodyPr wrap="square" rtlCol="0">
            <a:spAutoFit/>
          </a:bodyPr>
          <a:lstStyle/>
          <a:p>
            <a:pPr algn="just"/>
            <a:r>
              <a:rPr lang="en-US" b="1" dirty="0"/>
              <a:t>Operation</a:t>
            </a:r>
          </a:p>
          <a:p>
            <a:endParaRPr lang="en-GB" b="1" dirty="0"/>
          </a:p>
          <a:p>
            <a:pPr marL="285750" indent="-285750" algn="just">
              <a:buFont typeface="Arial" panose="020B0604020202020204" pitchFamily="34" charset="0"/>
              <a:buChar char="•"/>
            </a:pPr>
            <a:r>
              <a:rPr lang="en-US" sz="1400" dirty="0"/>
              <a:t>As paradoxical as it may seem, cooling using solar energy is feasible using  solar thermal energy. Solar chillers use thermal energy provided by the sun or other backup sources to produce cold and/or dehumidification. </a:t>
            </a:r>
          </a:p>
          <a:p>
            <a:pPr marL="285750" indent="-285750" algn="just">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Few people realize that besides heating water and other fluids, solar thermal technology can reduce air-conditioning and industrial cooling costs.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Solar cooling systems use concentrating solar collectors and absorption chillers to drive the cooling process. These systems are ideal for cooling hotels, office buildings, data centers and other large commercial buildings.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Solar cooling systems save money for building owners because electricity rates are often tiered, meaning that the more electricity a building uses during peak hours, the higher the rate charged for that electricity. Peak hours often occur on hot sunny days when the air conditioning load is highest. Installing a solar cooling system can result in big savings since the system reduces electricity use during peak hours.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The same concentrating solar collectors used for cooling can also heat water for the facility.</a:t>
            </a:r>
          </a:p>
          <a:p>
            <a:pPr marL="285750" indent="-285750" algn="just">
              <a:buFont typeface="Arial" panose="020B0604020202020204" pitchFamily="34" charset="0"/>
              <a:buChar char="•"/>
            </a:pPr>
            <a:endParaRPr lang="en-GB" sz="1400" b="1" dirty="0"/>
          </a:p>
        </p:txBody>
      </p:sp>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1783569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Solar Cooling Systems – Thermal collectors</a:t>
            </a:r>
          </a:p>
        </p:txBody>
      </p:sp>
      <p:sp>
        <p:nvSpPr>
          <p:cNvPr id="3" name="CaixaDeTexto 2"/>
          <p:cNvSpPr txBox="1"/>
          <p:nvPr/>
        </p:nvSpPr>
        <p:spPr>
          <a:xfrm>
            <a:off x="0" y="2276872"/>
            <a:ext cx="9021257" cy="3908762"/>
          </a:xfrm>
          <a:prstGeom prst="rect">
            <a:avLst/>
          </a:prstGeom>
          <a:noFill/>
        </p:spPr>
        <p:txBody>
          <a:bodyPr wrap="square" rtlCol="0">
            <a:spAutoFit/>
          </a:bodyPr>
          <a:lstStyle/>
          <a:p>
            <a:pPr algn="just"/>
            <a:r>
              <a:rPr lang="en-US" b="1" dirty="0"/>
              <a:t>Solar Cooling  Processes</a:t>
            </a:r>
          </a:p>
          <a:p>
            <a:pPr algn="just"/>
            <a:endParaRPr lang="en-US" b="1" dirty="0"/>
          </a:p>
          <a:p>
            <a:pPr marL="285750" indent="-285750" algn="just">
              <a:buFont typeface="Arial" panose="020B0604020202020204" pitchFamily="34" charset="0"/>
              <a:buChar char="•"/>
            </a:pPr>
            <a:r>
              <a:rPr lang="en-US" sz="1600" b="1" dirty="0"/>
              <a:t>Closed cycles </a:t>
            </a:r>
            <a:r>
              <a:rPr lang="en-US" sz="1600" dirty="0"/>
              <a:t>- </a:t>
            </a:r>
            <a:r>
              <a:rPr lang="en-US" sz="1400" dirty="0"/>
              <a:t>where thermally driven absorption chillers produce chilled water for use in space conditioning equipment .</a:t>
            </a:r>
          </a:p>
          <a:p>
            <a:pPr algn="just"/>
            <a:endParaRPr lang="en-US" sz="1400" dirty="0"/>
          </a:p>
          <a:p>
            <a:pPr marL="285750" indent="-285750" algn="just">
              <a:buFont typeface="Arial" panose="020B0604020202020204" pitchFamily="34" charset="0"/>
              <a:buChar char="•"/>
            </a:pPr>
            <a:r>
              <a:rPr lang="en-US" sz="1600" b="1" dirty="0"/>
              <a:t>Open cycles -</a:t>
            </a:r>
            <a:r>
              <a:rPr lang="en-US" sz="1400" dirty="0"/>
              <a:t> also referred to as desiccant evaporative cooling systems (DEC), which typically use water as the refrigerant and a desiccant as the sorbent for direct treatment of air in a ventilation system.</a:t>
            </a:r>
          </a:p>
          <a:p>
            <a:pPr algn="just"/>
            <a:endParaRPr lang="en-GB" sz="1400" b="1" dirty="0"/>
          </a:p>
          <a:p>
            <a:pPr algn="just"/>
            <a:r>
              <a:rPr lang="en-GB" b="1" dirty="0"/>
              <a:t>Solar Cooling Advantages</a:t>
            </a:r>
          </a:p>
          <a:p>
            <a:pPr algn="just"/>
            <a:endParaRPr lang="en-GB" b="1" dirty="0"/>
          </a:p>
          <a:p>
            <a:pPr marL="285750" indent="-285750" algn="just">
              <a:buFont typeface="Arial" panose="020B0604020202020204" pitchFamily="34" charset="0"/>
              <a:buChar char="•"/>
            </a:pPr>
            <a:r>
              <a:rPr lang="en-US" sz="1400" dirty="0"/>
              <a:t>It can help reduce the electricity peak demand associated with conventional cooling, as maximum solar radiation usually occurs when cooling is needed. Solar thermal cooling can also operate in the evening by using thermal storage.</a:t>
            </a:r>
          </a:p>
          <a:p>
            <a:pPr algn="just"/>
            <a:r>
              <a:rPr lang="en-US" sz="1400" dirty="0"/>
              <a:t> </a:t>
            </a:r>
          </a:p>
          <a:p>
            <a:pPr marL="285750" indent="-285750" algn="just">
              <a:buFont typeface="Arial" panose="020B0604020202020204" pitchFamily="34" charset="0"/>
              <a:buChar char="•"/>
            </a:pPr>
            <a:r>
              <a:rPr lang="en-US" sz="1400" dirty="0"/>
              <a:t>When summer is over, solar cooling systems can be used for heating purposes such as domestic hot water preparation or space heating.</a:t>
            </a:r>
          </a:p>
          <a:p>
            <a:endParaRPr lang="en-GB" b="1" dirty="0"/>
          </a:p>
        </p:txBody>
      </p:sp>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089656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3" name="CaixaDeTexto 2"/>
          <p:cNvSpPr txBox="1"/>
          <p:nvPr/>
        </p:nvSpPr>
        <p:spPr>
          <a:xfrm>
            <a:off x="4556" y="2309265"/>
            <a:ext cx="4392488" cy="369332"/>
          </a:xfrm>
          <a:prstGeom prst="rect">
            <a:avLst/>
          </a:prstGeom>
          <a:noFill/>
        </p:spPr>
        <p:txBody>
          <a:bodyPr wrap="square" rtlCol="0">
            <a:spAutoFit/>
          </a:bodyPr>
          <a:lstStyle/>
          <a:p>
            <a:r>
              <a:rPr lang="en-GB" b="1" dirty="0"/>
              <a:t>Examples:</a:t>
            </a: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7044" y="2738649"/>
            <a:ext cx="4349975" cy="3234182"/>
          </a:xfrm>
          <a:prstGeom prst="rect">
            <a:avLst/>
          </a:prstGeom>
        </p:spPr>
      </p:pic>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388" y="2733832"/>
            <a:ext cx="3888556" cy="3408967"/>
          </a:xfrm>
          <a:prstGeom prst="rect">
            <a:avLst/>
          </a:prstGeom>
        </p:spPr>
      </p:pic>
      <p:sp>
        <p:nvSpPr>
          <p:cNvPr id="14"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Solar Cooling Systems – Thermal collectors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080267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Introduction</a:t>
            </a:r>
          </a:p>
        </p:txBody>
      </p:sp>
      <p:sp>
        <p:nvSpPr>
          <p:cNvPr id="3" name="CaixaDeTexto 2"/>
          <p:cNvSpPr txBox="1"/>
          <p:nvPr/>
        </p:nvSpPr>
        <p:spPr>
          <a:xfrm>
            <a:off x="393" y="2175264"/>
            <a:ext cx="8950340" cy="1200329"/>
          </a:xfrm>
          <a:prstGeom prst="rect">
            <a:avLst/>
          </a:prstGeom>
          <a:noFill/>
        </p:spPr>
        <p:txBody>
          <a:bodyPr wrap="square" rtlCol="0">
            <a:spAutoFit/>
          </a:bodyPr>
          <a:lstStyle/>
          <a:p>
            <a:pPr algn="just"/>
            <a:r>
              <a:rPr lang="en-US" sz="1600" b="1" dirty="0"/>
              <a:t>HVAC</a:t>
            </a:r>
            <a:r>
              <a:rPr lang="en-US" sz="1600" dirty="0"/>
              <a:t> </a:t>
            </a:r>
            <a:r>
              <a:rPr lang="en-US" sz="1600" b="1" i="1" dirty="0"/>
              <a:t>Natural ventilation </a:t>
            </a:r>
            <a:r>
              <a:rPr lang="en-US" sz="1400" i="1" dirty="0"/>
              <a:t>- </a:t>
            </a:r>
            <a:r>
              <a:rPr lang="en-US" sz="1400" dirty="0"/>
              <a:t>is the ventilation of a building with outside air without using fans or other mechanical systems. It can be via operable windows, louvers, or trickle vents when spaces are small and the architecture permits. In more complex schemes, warm air is allowed to rise and flow out high building openings to the outside, causing cool outside air to be drawn into low building openings. Natural ventilation schemes can use very little energy, but care must be taken to ensure comfort. </a:t>
            </a:r>
          </a:p>
        </p:txBody>
      </p:sp>
      <p:pic>
        <p:nvPicPr>
          <p:cNvPr id="9" name="Imagem 8"/>
          <p:cNvPicPr>
            <a:picLocks noChangeAspect="1"/>
          </p:cNvPicPr>
          <p:nvPr/>
        </p:nvPicPr>
        <p:blipFill rotWithShape="1">
          <a:blip r:embed="rId4" cstate="print">
            <a:extLst>
              <a:ext uri="{28A0092B-C50C-407E-A947-70E740481C1C}">
                <a14:useLocalDpi xmlns:a14="http://schemas.microsoft.com/office/drawing/2010/main" val="0"/>
              </a:ext>
            </a:extLst>
          </a:blip>
          <a:srcRect l="1493"/>
          <a:stretch/>
        </p:blipFill>
        <p:spPr>
          <a:xfrm>
            <a:off x="395536" y="3270083"/>
            <a:ext cx="4752528" cy="2878773"/>
          </a:xfrm>
          <a:prstGeom prst="rect">
            <a:avLst/>
          </a:prstGeom>
        </p:spPr>
      </p:pic>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064" y="3484431"/>
            <a:ext cx="3491376" cy="2613264"/>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0139181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3" name="CaixaDeTexto 2"/>
          <p:cNvSpPr txBox="1"/>
          <p:nvPr/>
        </p:nvSpPr>
        <p:spPr>
          <a:xfrm>
            <a:off x="-2517" y="2358166"/>
            <a:ext cx="8950733" cy="3447098"/>
          </a:xfrm>
          <a:prstGeom prst="rect">
            <a:avLst/>
          </a:prstGeom>
          <a:noFill/>
        </p:spPr>
        <p:txBody>
          <a:bodyPr wrap="square" rtlCol="0">
            <a:spAutoFit/>
          </a:bodyPr>
          <a:lstStyle/>
          <a:p>
            <a:r>
              <a:rPr lang="en-GB" b="1" dirty="0"/>
              <a:t>Operation</a:t>
            </a:r>
          </a:p>
          <a:p>
            <a:endParaRPr lang="en-GB" b="1" dirty="0"/>
          </a:p>
          <a:p>
            <a:pPr marL="285750" indent="-285750" algn="just">
              <a:buFont typeface="Arial" panose="020B0604020202020204" pitchFamily="34" charset="0"/>
              <a:buChar char="•"/>
            </a:pPr>
            <a:r>
              <a:rPr lang="en-US" sz="1400" dirty="0"/>
              <a:t>Concentrating solar collectors use mirrors to focus the sun’s energy on a tube containing fluid. The mirrors follow the sun, heating the fluid to very high temperatures. Absorption chillers operate by using this solar-heated fluid, rather than fossil fuels or electricity, to drive the refrigeration process.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Using solar energy with absorption chillers reduces site-generated greenhouse gases as well as the emissions created when fossil fuels are burned to create electricity.</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There are multiple alternatives to compressor-based chillers that can reduce energy consumption, with less noise and vibration. Solar thermal energy can be used to efficiently cool in the summer, and also heat domestic water and buildings in the winter.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Single, double or triple iterative absorption cooling cycles are used in different solar thermal cooling system designs. The more cycles, the more efficient these systems are.</a:t>
            </a:r>
            <a:endParaRPr lang="en-GB" b="1" dirty="0"/>
          </a:p>
        </p:txBody>
      </p:sp>
      <p:sp>
        <p:nvSpPr>
          <p:cNvPr id="13"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Solar Cooling Systems – Thermal collectors</a:t>
            </a:r>
          </a:p>
        </p:txBody>
      </p:sp>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2282400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1"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Solar Cooling Systems – Thermal collectors</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4792" y="2111089"/>
            <a:ext cx="6640536" cy="4003973"/>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4436032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352" y="1915148"/>
            <a:ext cx="2765381" cy="4165003"/>
          </a:xfrm>
          <a:prstGeom prst="rect">
            <a:avLst/>
          </a:prstGeom>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Solar Cooling Systems</a:t>
            </a:r>
          </a:p>
        </p:txBody>
      </p:sp>
      <p:sp>
        <p:nvSpPr>
          <p:cNvPr id="3" name="CaixaDeTexto 2"/>
          <p:cNvSpPr txBox="1"/>
          <p:nvPr/>
        </p:nvSpPr>
        <p:spPr>
          <a:xfrm>
            <a:off x="1" y="1992875"/>
            <a:ext cx="3851919" cy="3600986"/>
          </a:xfrm>
          <a:prstGeom prst="rect">
            <a:avLst/>
          </a:prstGeom>
          <a:noFill/>
        </p:spPr>
        <p:txBody>
          <a:bodyPr wrap="square" rtlCol="0">
            <a:spAutoFit/>
          </a:bodyPr>
          <a:lstStyle/>
          <a:p>
            <a:pPr algn="just"/>
            <a:endParaRPr lang="en-GB" sz="1400" dirty="0"/>
          </a:p>
          <a:p>
            <a:pPr marL="285750" indent="-285750" algn="just">
              <a:buFont typeface="Arial" panose="020B0604020202020204" pitchFamily="34" charset="0"/>
              <a:buChar char="•"/>
            </a:pPr>
            <a:r>
              <a:rPr lang="en-GB" sz="1600" b="1" dirty="0"/>
              <a:t>Commercial Solar Air Conditioners</a:t>
            </a:r>
          </a:p>
          <a:p>
            <a:pPr marL="285750" indent="-285750" algn="just">
              <a:buFont typeface="Arial" panose="020B0604020202020204" pitchFamily="34" charset="0"/>
              <a:buChar char="•"/>
            </a:pPr>
            <a:endParaRPr lang="en-GB" sz="1600" dirty="0"/>
          </a:p>
          <a:p>
            <a:pPr algn="just"/>
            <a:r>
              <a:rPr lang="en-US" sz="1400" dirty="0"/>
              <a:t>Absorption chiller air conditioners are not a newly developed technology. In fact, they have been commercially used since the early 20</a:t>
            </a:r>
            <a:r>
              <a:rPr lang="en-US" sz="1400" baseline="30000" dirty="0"/>
              <a:t>th</a:t>
            </a:r>
            <a:r>
              <a:rPr lang="en-US" sz="1400" dirty="0"/>
              <a:t> century. </a:t>
            </a:r>
          </a:p>
          <a:p>
            <a:pPr algn="just"/>
            <a:endParaRPr lang="en-US" sz="1400" dirty="0"/>
          </a:p>
          <a:p>
            <a:pPr algn="just"/>
            <a:r>
              <a:rPr lang="en-US" sz="1400" dirty="0"/>
              <a:t>Absorption chiller AC units are also very popular in Asian countries like Japan, where the high cost of electricity make them very desirable. </a:t>
            </a:r>
          </a:p>
          <a:p>
            <a:pPr algn="just"/>
            <a:endParaRPr lang="en-US" sz="1400" dirty="0"/>
          </a:p>
          <a:p>
            <a:pPr algn="just"/>
            <a:r>
              <a:rPr lang="en-US" sz="1400" dirty="0"/>
              <a:t>Chillers constitute up to 40% of all installed commercial air conditioning tonnage. They are simple and dependable, using no harmful CFC (Freon, etc.) and some units actually operate without any moving parts.</a:t>
            </a:r>
            <a:endParaRPr lang="en-GB" sz="1400"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9912" y="2708991"/>
            <a:ext cx="2736304" cy="2862985"/>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2613110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63001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Solar Cooling Systems </a:t>
            </a:r>
          </a:p>
        </p:txBody>
      </p:sp>
      <p:sp>
        <p:nvSpPr>
          <p:cNvPr id="3" name="CaixaDeTexto 2"/>
          <p:cNvSpPr txBox="1"/>
          <p:nvPr/>
        </p:nvSpPr>
        <p:spPr>
          <a:xfrm>
            <a:off x="-1" y="2240868"/>
            <a:ext cx="8950733" cy="3785652"/>
          </a:xfrm>
          <a:prstGeom prst="rect">
            <a:avLst/>
          </a:prstGeom>
          <a:noFill/>
        </p:spPr>
        <p:txBody>
          <a:bodyPr wrap="square" rtlCol="0">
            <a:spAutoFit/>
          </a:bodyPr>
          <a:lstStyle/>
          <a:p>
            <a:r>
              <a:rPr lang="en-GB" b="1" dirty="0"/>
              <a:t>Applications</a:t>
            </a:r>
          </a:p>
          <a:p>
            <a:pPr algn="just"/>
            <a:endParaRPr lang="en-GB" sz="1400" b="1" dirty="0"/>
          </a:p>
          <a:p>
            <a:pPr marL="285750" indent="-285750" algn="just">
              <a:buFont typeface="Arial" panose="020B0604020202020204" pitchFamily="34" charset="0"/>
              <a:buChar char="•"/>
            </a:pPr>
            <a:r>
              <a:rPr lang="en-US" sz="1400" dirty="0"/>
              <a:t>These systems are ideal for cooling hotels, office buildings, data centers and other large commercial buildings.</a:t>
            </a:r>
          </a:p>
          <a:p>
            <a:pPr algn="just"/>
            <a:endParaRPr lang="en-US" sz="1400" dirty="0"/>
          </a:p>
          <a:p>
            <a:pPr marL="285750" indent="-285750" algn="just">
              <a:buFont typeface="Arial" panose="020B0604020202020204" pitchFamily="34" charset="0"/>
              <a:buChar char="•"/>
            </a:pPr>
            <a:r>
              <a:rPr lang="en-US" sz="1400" dirty="0"/>
              <a:t>Solar cooling systems save money for building owners because electricity rates are often tiered, meaning that the more electricity a building uses during peak hours, the higher the rate charged for that electricity. Peak hours often occur on hot sunny days when the air conditioning load is highest. Installing a solar cooling system can result in large savings since the system reduces electricity use during peak hours. </a:t>
            </a:r>
          </a:p>
          <a:p>
            <a:pPr marL="285750" indent="-285750" algn="just">
              <a:buFont typeface="Arial" panose="020B0604020202020204" pitchFamily="34" charset="0"/>
              <a:buChar char="•"/>
            </a:pPr>
            <a:endParaRPr lang="en-GB" b="1" dirty="0"/>
          </a:p>
          <a:p>
            <a:pPr algn="just"/>
            <a:r>
              <a:rPr lang="en-GB" b="1" dirty="0"/>
              <a:t>Constraints</a:t>
            </a:r>
          </a:p>
          <a:p>
            <a:pPr algn="just"/>
            <a:endParaRPr lang="en-GB" b="1" dirty="0"/>
          </a:p>
          <a:p>
            <a:pPr marL="285750" indent="-285750" algn="just">
              <a:buFont typeface="Arial" panose="020B0604020202020204" pitchFamily="34" charset="0"/>
              <a:buChar char="•"/>
            </a:pPr>
            <a:r>
              <a:rPr lang="en-GB" sz="1400" dirty="0"/>
              <a:t>The available rooftop area/orientation for the solar thermal collectors is typically the main constraint, because buildings typically do not have large areas freely available for the thermal collectors. </a:t>
            </a:r>
          </a:p>
          <a:p>
            <a:pPr marL="285750" indent="-285750" algn="just">
              <a:buFont typeface="Arial" panose="020B0604020202020204" pitchFamily="34" charset="0"/>
              <a:buChar char="•"/>
            </a:pPr>
            <a:endParaRPr lang="en-GB" sz="1400" dirty="0"/>
          </a:p>
          <a:p>
            <a:pPr marL="285750" indent="-285750" algn="just">
              <a:buFont typeface="Arial" panose="020B0604020202020204" pitchFamily="34" charset="0"/>
              <a:buChar char="•"/>
            </a:pPr>
            <a:r>
              <a:rPr lang="en-GB" sz="1400" dirty="0"/>
              <a:t>The investment in the chiller is not considered to be an issue because it is on of the most energy efficient systems used for cooling buildings.</a:t>
            </a:r>
          </a:p>
        </p:txBody>
      </p:sp>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4842785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Geothermal Heat Pumps</a:t>
            </a:r>
          </a:p>
        </p:txBody>
      </p:sp>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1029" y="2439904"/>
            <a:ext cx="3651270" cy="3095980"/>
          </a:xfrm>
          <a:prstGeom prst="rect">
            <a:avLst/>
          </a:prstGeom>
        </p:spPr>
      </p:pic>
      <p:sp>
        <p:nvSpPr>
          <p:cNvPr id="3" name="Retângulo 2"/>
          <p:cNvSpPr/>
          <p:nvPr/>
        </p:nvSpPr>
        <p:spPr>
          <a:xfrm>
            <a:off x="26967" y="2447282"/>
            <a:ext cx="4572000" cy="369332"/>
          </a:xfrm>
          <a:prstGeom prst="rect">
            <a:avLst/>
          </a:prstGeom>
        </p:spPr>
        <p:txBody>
          <a:bodyPr>
            <a:spAutoFit/>
          </a:bodyPr>
          <a:lstStyle/>
          <a:p>
            <a:endParaRPr lang="en-GB" dirty="0"/>
          </a:p>
        </p:txBody>
      </p:sp>
      <p:sp>
        <p:nvSpPr>
          <p:cNvPr id="5" name="CaixaDeTexto 4"/>
          <p:cNvSpPr txBox="1"/>
          <p:nvPr/>
        </p:nvSpPr>
        <p:spPr>
          <a:xfrm>
            <a:off x="-16630" y="2344295"/>
            <a:ext cx="5311029" cy="3785652"/>
          </a:xfrm>
          <a:prstGeom prst="rect">
            <a:avLst/>
          </a:prstGeom>
          <a:noFill/>
        </p:spPr>
        <p:txBody>
          <a:bodyPr wrap="square" rtlCol="0">
            <a:spAutoFit/>
          </a:bodyPr>
          <a:lstStyle/>
          <a:p>
            <a:pPr algn="just"/>
            <a:r>
              <a:rPr lang="en-US" sz="1600" b="1" dirty="0"/>
              <a:t>Geothermal</a:t>
            </a:r>
            <a:r>
              <a:rPr lang="en-US" sz="1400" dirty="0"/>
              <a:t> heating an cooling solutions are prized for their efficiency. These all-in-one 'forced-air' or 'water-to-air' systems can provide comfort more efficiently than any other type of ordinary system.</a:t>
            </a:r>
          </a:p>
          <a:p>
            <a:pPr algn="just"/>
            <a:endParaRPr lang="en-US" sz="1400" dirty="0"/>
          </a:p>
          <a:p>
            <a:pPr algn="just"/>
            <a:r>
              <a:rPr lang="en-US" sz="1400" dirty="0"/>
              <a:t>A </a:t>
            </a:r>
            <a:r>
              <a:rPr lang="en-US" sz="1400" b="1" dirty="0"/>
              <a:t>geothermal heat pump</a:t>
            </a:r>
            <a:r>
              <a:rPr lang="en-US" sz="1400" dirty="0"/>
              <a:t> or </a:t>
            </a:r>
            <a:r>
              <a:rPr lang="en-US" sz="1400" b="1" dirty="0"/>
              <a:t>ground source heat pump</a:t>
            </a:r>
            <a:r>
              <a:rPr lang="en-US" sz="1400" dirty="0"/>
              <a:t> (GSHP) is a central heating and/or cooling system that transfers heat to or from the ground- </a:t>
            </a:r>
          </a:p>
          <a:p>
            <a:pPr algn="just"/>
            <a:endParaRPr lang="en-US" sz="1400" dirty="0"/>
          </a:p>
          <a:p>
            <a:pPr algn="just"/>
            <a:r>
              <a:rPr lang="en-US" sz="1400" dirty="0"/>
              <a:t>When connected into a buildings HVAC system boosts its efficiency and reduces the operational costs of traditional heating and cooling systems.</a:t>
            </a:r>
          </a:p>
          <a:p>
            <a:pPr algn="just"/>
            <a:endParaRPr lang="en-US" sz="1400" dirty="0"/>
          </a:p>
          <a:p>
            <a:pPr algn="just"/>
            <a:r>
              <a:rPr lang="en-US" sz="1400" dirty="0"/>
              <a:t>A GSHP exchanges heat with the ground. This is much more energy-efficient because underground temperatures are more stable than air temperatures through the year. </a:t>
            </a:r>
          </a:p>
          <a:p>
            <a:endParaRPr lang="en-GB" sz="1400" dirty="0"/>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969799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Geothermal Heat Pumps</a:t>
            </a:r>
          </a:p>
        </p:txBody>
      </p:sp>
      <p:sp>
        <p:nvSpPr>
          <p:cNvPr id="3" name="CaixaDeTexto 2"/>
          <p:cNvSpPr txBox="1"/>
          <p:nvPr/>
        </p:nvSpPr>
        <p:spPr>
          <a:xfrm>
            <a:off x="-2341" y="2893582"/>
            <a:ext cx="3289180" cy="2031325"/>
          </a:xfrm>
          <a:prstGeom prst="rect">
            <a:avLst/>
          </a:prstGeom>
          <a:noFill/>
        </p:spPr>
        <p:txBody>
          <a:bodyPr wrap="square" rtlCol="0">
            <a:spAutoFit/>
          </a:bodyPr>
          <a:lstStyle/>
          <a:p>
            <a:pPr algn="just"/>
            <a:r>
              <a:rPr lang="en-US" sz="1400" dirty="0"/>
              <a:t>Geothermal pump systems reach fairly high coefficient of Performance (CoP), 3 to 6, on the coldest of winter nights, compared to 1.75-2.5 for air-source heat pumps on cool days. </a:t>
            </a:r>
          </a:p>
          <a:p>
            <a:pPr algn="just"/>
            <a:endParaRPr lang="en-US" sz="1400" dirty="0"/>
          </a:p>
          <a:p>
            <a:pPr algn="just"/>
            <a:r>
              <a:rPr lang="en-US" sz="1400" dirty="0"/>
              <a:t>GSHP are among the most energy efficient technologies for providing HVAC and water heating for buildings.</a:t>
            </a:r>
            <a:endParaRPr lang="en-GB" sz="1400" dirty="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180" y="2708920"/>
            <a:ext cx="5685220" cy="2704507"/>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7451432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Geothermal Heat Pumps</a:t>
            </a:r>
          </a:p>
        </p:txBody>
      </p:sp>
      <p:pic>
        <p:nvPicPr>
          <p:cNvPr id="3" name="lY3oGlgZRgI"/>
          <p:cNvPicPr>
            <a:picLocks noRot="1" noChangeAspect="1"/>
          </p:cNvPicPr>
          <p:nvPr>
            <a:videoFile r:link="rId1"/>
          </p:nvPr>
        </p:nvPicPr>
        <p:blipFill>
          <a:blip r:embed="rId5"/>
          <a:stretch>
            <a:fillRect/>
          </a:stretch>
        </p:blipFill>
        <p:spPr>
          <a:xfrm>
            <a:off x="1403650" y="2353738"/>
            <a:ext cx="6624736" cy="3726414"/>
          </a:xfrm>
          <a:prstGeom prst="rect">
            <a:avLst/>
          </a:prstGeom>
        </p:spPr>
      </p:pic>
      <p:sp>
        <p:nvSpPr>
          <p:cNvPr id="4" name="CaixaDeTexto 3"/>
          <p:cNvSpPr txBox="1"/>
          <p:nvPr/>
        </p:nvSpPr>
        <p:spPr>
          <a:xfrm>
            <a:off x="0" y="1988840"/>
            <a:ext cx="4788024" cy="338554"/>
          </a:xfrm>
          <a:prstGeom prst="rect">
            <a:avLst/>
          </a:prstGeom>
          <a:noFill/>
        </p:spPr>
        <p:txBody>
          <a:bodyPr wrap="square" rtlCol="0">
            <a:spAutoFit/>
          </a:bodyPr>
          <a:lstStyle/>
          <a:p>
            <a:r>
              <a:rPr lang="en-GB" sz="1600" b="1" dirty="0"/>
              <a:t>Example: </a:t>
            </a:r>
            <a:r>
              <a:rPr lang="en-GB" sz="1400" dirty="0"/>
              <a:t>Benefits of Geothermal heat Pumps (video)</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5569133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Geothermal Heat Pumps</a:t>
            </a:r>
          </a:p>
        </p:txBody>
      </p:sp>
      <p:pic>
        <p:nvPicPr>
          <p:cNvPr id="3" name="Imagem 2"/>
          <p:cNvPicPr>
            <a:picLocks noChangeAspect="1"/>
          </p:cNvPicPr>
          <p:nvPr/>
        </p:nvPicPr>
        <p:blipFill rotWithShape="1">
          <a:blip r:embed="rId4" cstate="print">
            <a:extLst>
              <a:ext uri="{28A0092B-C50C-407E-A947-70E740481C1C}">
                <a14:useLocalDpi xmlns:a14="http://schemas.microsoft.com/office/drawing/2010/main" val="0"/>
              </a:ext>
            </a:extLst>
          </a:blip>
          <a:srcRect t="1598"/>
          <a:stretch/>
        </p:blipFill>
        <p:spPr>
          <a:xfrm>
            <a:off x="1648865" y="2204864"/>
            <a:ext cx="5832389" cy="3879411"/>
          </a:xfrm>
          <a:prstGeom prst="rect">
            <a:avLst/>
          </a:prstGeom>
        </p:spPr>
      </p:pic>
      <p:sp>
        <p:nvSpPr>
          <p:cNvPr id="13" name="CaixaDeTexto 12"/>
          <p:cNvSpPr txBox="1"/>
          <p:nvPr/>
        </p:nvSpPr>
        <p:spPr>
          <a:xfrm>
            <a:off x="0" y="2068652"/>
            <a:ext cx="1403650" cy="338554"/>
          </a:xfrm>
          <a:prstGeom prst="rect">
            <a:avLst/>
          </a:prstGeom>
          <a:noFill/>
        </p:spPr>
        <p:txBody>
          <a:bodyPr wrap="square" rtlCol="0">
            <a:spAutoFit/>
          </a:bodyPr>
          <a:lstStyle/>
          <a:p>
            <a:r>
              <a:rPr lang="en-GB" sz="1600" b="1" dirty="0"/>
              <a:t>Example:</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9687405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Geothermal Heat Pumps</a:t>
            </a:r>
          </a:p>
        </p:txBody>
      </p:sp>
      <p:sp>
        <p:nvSpPr>
          <p:cNvPr id="3" name="CaixaDeTexto 2"/>
          <p:cNvSpPr txBox="1"/>
          <p:nvPr/>
        </p:nvSpPr>
        <p:spPr>
          <a:xfrm>
            <a:off x="15988" y="2312583"/>
            <a:ext cx="4360250" cy="3816429"/>
          </a:xfrm>
          <a:prstGeom prst="rect">
            <a:avLst/>
          </a:prstGeom>
          <a:noFill/>
        </p:spPr>
        <p:txBody>
          <a:bodyPr wrap="square" rtlCol="0">
            <a:spAutoFit/>
          </a:bodyPr>
          <a:lstStyle/>
          <a:p>
            <a:pPr algn="just"/>
            <a:r>
              <a:rPr lang="en-US" b="1" dirty="0"/>
              <a:t>Operation</a:t>
            </a:r>
          </a:p>
          <a:p>
            <a:pPr algn="just"/>
            <a:endParaRPr lang="en-US" sz="1400" dirty="0"/>
          </a:p>
          <a:p>
            <a:pPr algn="just"/>
            <a:r>
              <a:rPr lang="en-US" sz="1400" dirty="0"/>
              <a:t>The components of a geothermal heating and cooling system include air delivery system, heat pump and heat exchanger. The system exploits the fact that no matter how the atmospheric temperatures fluctuate, the temperature a few feet below the earth’s surface remain steady within a range of 7°C to 21°C.</a:t>
            </a:r>
          </a:p>
          <a:p>
            <a:pPr algn="just"/>
            <a:endParaRPr lang="en-US" sz="1400" dirty="0"/>
          </a:p>
          <a:p>
            <a:pPr algn="just"/>
            <a:r>
              <a:rPr lang="en-US" sz="1400" dirty="0"/>
              <a:t>In the system layout, the heat exchanger is buried underground. During winter when the surface temperatures drop significantly, the heat exchanger gets heat from the ground and channels it to the building using the installed indoor delivery system. This process is reversed in summer and the system functions by pulling hot air from the building to the heat exchanger. Some systems also offer free hot water.</a:t>
            </a:r>
            <a:endParaRPr lang="en-GB" sz="1400" dirty="0"/>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2492146"/>
            <a:ext cx="4594757" cy="3381423"/>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8388834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Geothermal Heat Pumps</a:t>
            </a:r>
          </a:p>
        </p:txBody>
      </p:sp>
      <p:sp>
        <p:nvSpPr>
          <p:cNvPr id="11" name="CaixaDeTexto 10"/>
          <p:cNvSpPr txBox="1"/>
          <p:nvPr/>
        </p:nvSpPr>
        <p:spPr>
          <a:xfrm>
            <a:off x="0" y="2297194"/>
            <a:ext cx="5457368" cy="3631763"/>
          </a:xfrm>
          <a:prstGeom prst="rect">
            <a:avLst/>
          </a:prstGeom>
          <a:noFill/>
        </p:spPr>
        <p:txBody>
          <a:bodyPr wrap="square" rtlCol="0">
            <a:spAutoFit/>
          </a:bodyPr>
          <a:lstStyle/>
          <a:p>
            <a:r>
              <a:rPr lang="en-US" b="1" dirty="0"/>
              <a:t>Application: </a:t>
            </a:r>
          </a:p>
          <a:p>
            <a:endParaRPr lang="en-US" b="1" dirty="0"/>
          </a:p>
          <a:p>
            <a:pPr marL="285750" indent="-285750" algn="just">
              <a:buFont typeface="Arial" panose="020B0604020202020204" pitchFamily="34" charset="0"/>
              <a:buChar char="•"/>
            </a:pPr>
            <a:r>
              <a:rPr lang="en-US" sz="1400" dirty="0"/>
              <a:t>Locations who prove to have interesting temperature differentials that make the investment have a good cost-effectiveness.</a:t>
            </a:r>
          </a:p>
          <a:p>
            <a:pPr algn="just"/>
            <a:endParaRPr lang="en-US" b="1" dirty="0"/>
          </a:p>
          <a:p>
            <a:pPr algn="just"/>
            <a:r>
              <a:rPr lang="en-US" b="1" dirty="0"/>
              <a:t>Constraints</a:t>
            </a:r>
          </a:p>
          <a:p>
            <a:pPr algn="just"/>
            <a:endParaRPr lang="en-US" b="1" dirty="0"/>
          </a:p>
          <a:p>
            <a:pPr marL="285750" indent="-285750" algn="just">
              <a:buFont typeface="Arial" panose="020B0604020202020204" pitchFamily="34" charset="0"/>
              <a:buChar char="•"/>
            </a:pPr>
            <a:r>
              <a:rPr lang="en-US" sz="1400" dirty="0"/>
              <a:t>Most of the buildings may have problems concerning the surrounding areas making the installations of such systems not viable or very difficult.</a:t>
            </a:r>
          </a:p>
          <a:p>
            <a:pPr marL="285750" indent="-285750" algn="just">
              <a:buFont typeface="Arial" panose="020B0604020202020204" pitchFamily="34" charset="0"/>
              <a:buChar char="•"/>
            </a:pPr>
            <a:endParaRPr lang="en-US" sz="1400" dirty="0"/>
          </a:p>
          <a:p>
            <a:pPr algn="just"/>
            <a:endParaRPr lang="en-US" sz="1400" dirty="0"/>
          </a:p>
          <a:p>
            <a:pPr marL="285750" indent="-285750" algn="just">
              <a:buFont typeface="Arial" panose="020B0604020202020204" pitchFamily="34" charset="0"/>
              <a:buChar char="•"/>
            </a:pPr>
            <a:r>
              <a:rPr lang="en-US" sz="1400" dirty="0"/>
              <a:t>The main constraints are still the initial investment in the system and also the need to perform the necessary geological surveys and associated costs. </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368" y="2167745"/>
            <a:ext cx="3383083" cy="3862575"/>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528336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Introduction</a:t>
            </a:r>
          </a:p>
        </p:txBody>
      </p:sp>
      <p:sp>
        <p:nvSpPr>
          <p:cNvPr id="3" name="CaixaDeTexto 2"/>
          <p:cNvSpPr txBox="1"/>
          <p:nvPr/>
        </p:nvSpPr>
        <p:spPr>
          <a:xfrm>
            <a:off x="0" y="2051199"/>
            <a:ext cx="8771345" cy="1631216"/>
          </a:xfrm>
          <a:prstGeom prst="rect">
            <a:avLst/>
          </a:prstGeom>
          <a:noFill/>
        </p:spPr>
        <p:txBody>
          <a:bodyPr wrap="square" rtlCol="0">
            <a:spAutoFit/>
          </a:bodyPr>
          <a:lstStyle/>
          <a:p>
            <a:pPr algn="just"/>
            <a:r>
              <a:rPr lang="en-US" sz="1600" b="1" dirty="0"/>
              <a:t>HVAC Air Conditioning </a:t>
            </a:r>
            <a:r>
              <a:rPr lang="en-US" sz="1400" dirty="0"/>
              <a:t>– A central air conditioning system, or a standalone air conditioner, provides cooling and humidity control for all or part of a building. Air conditioned buildings often have sealed windows, because open windows would work against the system intended to maintain constant indoor air conditions. Outside, fresh air is generally drawn into the system by a vent into the indoor heat exchanger section, creating positive air pressure. The percentage of return air made up of fresh air can usually be manipulated by adjusting the opening of this vent. Typical fresh air intake is about 10%.</a:t>
            </a:r>
          </a:p>
          <a:p>
            <a:pPr algn="just"/>
            <a:endParaRPr lang="en-GB" sz="1400" dirty="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07" y="3401944"/>
            <a:ext cx="3219629" cy="2743142"/>
          </a:xfrm>
          <a:prstGeom prst="rect">
            <a:avLst/>
          </a:prstGeom>
        </p:spPr>
      </p:pic>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017" y="3672454"/>
            <a:ext cx="4376517" cy="2276826"/>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6634210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a:t>
            </a:r>
            <a:r>
              <a:rPr lang="de-DE" b="1" baseline="-25000" dirty="0">
                <a:latin typeface="Candara" panose="020E0502030303020204" pitchFamily="34" charset="0"/>
              </a:rPr>
              <a:t>2</a:t>
            </a:r>
            <a:r>
              <a:rPr lang="de-DE" b="1" dirty="0">
                <a:latin typeface="Candara" panose="020E0502030303020204" pitchFamily="34" charset="0"/>
              </a:rPr>
              <a:t> Sensors</a:t>
            </a:r>
          </a:p>
        </p:txBody>
      </p:sp>
      <p:sp>
        <p:nvSpPr>
          <p:cNvPr id="11" name="CaixaDeTexto 10"/>
          <p:cNvSpPr txBox="1"/>
          <p:nvPr/>
        </p:nvSpPr>
        <p:spPr>
          <a:xfrm>
            <a:off x="-1" y="2085504"/>
            <a:ext cx="8950733" cy="738664"/>
          </a:xfrm>
          <a:prstGeom prst="rect">
            <a:avLst/>
          </a:prstGeom>
          <a:noFill/>
        </p:spPr>
        <p:txBody>
          <a:bodyPr wrap="square" rtlCol="0">
            <a:spAutoFit/>
          </a:bodyPr>
          <a:lstStyle/>
          <a:p>
            <a:pPr algn="just"/>
            <a:r>
              <a:rPr lang="en-US" sz="1400" dirty="0"/>
              <a:t>The most common principles for CO</a:t>
            </a:r>
            <a:r>
              <a:rPr lang="en-US" sz="1400" baseline="-25000" dirty="0"/>
              <a:t>2</a:t>
            </a:r>
            <a:r>
              <a:rPr lang="en-US" sz="1400" dirty="0"/>
              <a:t> sensors are infrared gas sensors (NDIR-Nondispersive Infrared)) and chemical gas sensors. Measuring carbon dioxide is important in monitoring indoor air quality, reduce HVAC consumption, and many industrial processes.</a:t>
            </a:r>
            <a:endParaRPr lang="en-US" sz="1600" b="1" dirty="0"/>
          </a:p>
        </p:txBody>
      </p:sp>
      <p:sp>
        <p:nvSpPr>
          <p:cNvPr id="3" name="CaixaDeTexto 2"/>
          <p:cNvSpPr txBox="1"/>
          <p:nvPr/>
        </p:nvSpPr>
        <p:spPr>
          <a:xfrm>
            <a:off x="-1" y="2901519"/>
            <a:ext cx="5184576" cy="2031325"/>
          </a:xfrm>
          <a:prstGeom prst="rect">
            <a:avLst/>
          </a:prstGeom>
          <a:noFill/>
        </p:spPr>
        <p:txBody>
          <a:bodyPr wrap="square" rtlCol="0">
            <a:spAutoFit/>
          </a:bodyPr>
          <a:lstStyle/>
          <a:p>
            <a:r>
              <a:rPr lang="en-US" sz="1400" dirty="0"/>
              <a:t>NDIR sensors are spectroscopic sensors to detect CO</a:t>
            </a:r>
            <a:r>
              <a:rPr lang="en-US" sz="1400" baseline="-25000" dirty="0"/>
              <a:t>2</a:t>
            </a:r>
            <a:r>
              <a:rPr lang="en-US" sz="1400" dirty="0"/>
              <a:t> in a gaseous environment by its characteristic absorption. </a:t>
            </a:r>
          </a:p>
          <a:p>
            <a:endParaRPr lang="en-US" sz="1400" dirty="0"/>
          </a:p>
          <a:p>
            <a:r>
              <a:rPr lang="en-US" sz="1400" b="1" dirty="0"/>
              <a:t>Key components</a:t>
            </a:r>
            <a:r>
              <a:rPr lang="en-US" sz="1400" dirty="0"/>
              <a:t> are an infrared source, a light tube, an interference (wavelength) filter, and an infrared detector. The gas is pumped or diffuses into the light tube, and the electronics measures the absorption of the characteristic wavelength of light. </a:t>
            </a:r>
          </a:p>
          <a:p>
            <a:endParaRPr lang="en-US" sz="1400" dirty="0"/>
          </a:p>
          <a:p>
            <a:endParaRPr lang="en-GB" sz="1400" dirty="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12" y="4677420"/>
            <a:ext cx="2210817" cy="1262115"/>
          </a:xfrm>
          <a:prstGeom prst="rect">
            <a:avLst/>
          </a:prstGeom>
        </p:spPr>
      </p:pic>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064" y="2901519"/>
            <a:ext cx="3738566" cy="3119769"/>
          </a:xfrm>
          <a:prstGeom prst="rect">
            <a:avLst/>
          </a:prstGeom>
        </p:spPr>
      </p:pic>
      <p:pic>
        <p:nvPicPr>
          <p:cNvPr id="9" name="Image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8454" y="4601554"/>
            <a:ext cx="936104" cy="1477749"/>
          </a:xfrm>
          <a:prstGeom prst="rect">
            <a:avLst/>
          </a:prstGeom>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3363530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a:t>
            </a:r>
            <a:r>
              <a:rPr lang="de-DE" b="1" baseline="-25000" dirty="0">
                <a:latin typeface="Candara" panose="020E0502030303020204" pitchFamily="34" charset="0"/>
              </a:rPr>
              <a:t>2</a:t>
            </a:r>
            <a:r>
              <a:rPr lang="de-DE" b="1" dirty="0">
                <a:latin typeface="Candara" panose="020E0502030303020204" pitchFamily="34" charset="0"/>
              </a:rPr>
              <a:t> Sensors</a:t>
            </a:r>
          </a:p>
        </p:txBody>
      </p:sp>
      <p:sp>
        <p:nvSpPr>
          <p:cNvPr id="11" name="CaixaDeTexto 10"/>
          <p:cNvSpPr txBox="1"/>
          <p:nvPr/>
        </p:nvSpPr>
        <p:spPr>
          <a:xfrm>
            <a:off x="0" y="2440785"/>
            <a:ext cx="5004048" cy="3385542"/>
          </a:xfrm>
          <a:prstGeom prst="rect">
            <a:avLst/>
          </a:prstGeom>
          <a:noFill/>
        </p:spPr>
        <p:txBody>
          <a:bodyPr wrap="square" rtlCol="0">
            <a:spAutoFit/>
          </a:bodyPr>
          <a:lstStyle/>
          <a:p>
            <a:pPr algn="just"/>
            <a:endParaRPr lang="en-US" sz="1400" dirty="0"/>
          </a:p>
          <a:p>
            <a:pPr algn="just"/>
            <a:r>
              <a:rPr lang="en-US" sz="1400" b="1" dirty="0"/>
              <a:t>Chemical CO</a:t>
            </a:r>
            <a:r>
              <a:rPr lang="en-US" sz="1400" b="1" baseline="-25000" dirty="0"/>
              <a:t>2</a:t>
            </a:r>
            <a:r>
              <a:rPr lang="en-US" sz="1400" b="1" dirty="0"/>
              <a:t> </a:t>
            </a:r>
            <a:r>
              <a:rPr lang="en-US" sz="1400" dirty="0"/>
              <a:t>gas sensors with sensitive layers based on polymer or heteropolysiloxane have the principal advantage of a very low energy consumption, and can be reduced in size to fit into microelectronic-based systems. </a:t>
            </a:r>
          </a:p>
          <a:p>
            <a:pPr algn="just"/>
            <a:endParaRPr lang="en-US" sz="1400" dirty="0"/>
          </a:p>
          <a:p>
            <a:pPr algn="just"/>
            <a:r>
              <a:rPr lang="en-US" sz="1400" dirty="0"/>
              <a:t>On the downside, short- and long term drift effects as well as a rather low overall lifetime are major obstacles when compared with the NDIR measurement principle. </a:t>
            </a:r>
          </a:p>
          <a:p>
            <a:pPr algn="just"/>
            <a:endParaRPr lang="en-US" sz="1400" dirty="0"/>
          </a:p>
          <a:p>
            <a:pPr algn="just"/>
            <a:r>
              <a:rPr lang="en-US" sz="1400" dirty="0"/>
              <a:t>Most CO₂ sensors are fully calibrated prior to shipping from the factory. Over time, the zero point of the sensor needs to be calibrated to maintain the long term stability of the sensor.</a:t>
            </a:r>
          </a:p>
          <a:p>
            <a:pPr algn="just"/>
            <a:endParaRPr lang="en-US" sz="1600" b="1" dirty="0"/>
          </a:p>
          <a:p>
            <a:pPr algn="just"/>
            <a:endParaRPr lang="en-US" sz="1600" b="1" dirty="0"/>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0301" y="1491364"/>
            <a:ext cx="1819170" cy="1898841"/>
          </a:xfrm>
          <a:prstGeom prst="rect">
            <a:avLst/>
          </a:prstGeom>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048" y="3127220"/>
            <a:ext cx="4139952" cy="2952932"/>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7821082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a:t>
            </a:r>
            <a:r>
              <a:rPr lang="de-DE" b="1" baseline="-25000" dirty="0">
                <a:latin typeface="Candara" panose="020E0502030303020204" pitchFamily="34" charset="0"/>
              </a:rPr>
              <a:t>2</a:t>
            </a:r>
            <a:r>
              <a:rPr lang="de-DE" b="1" dirty="0">
                <a:latin typeface="Candara" panose="020E0502030303020204" pitchFamily="34" charset="0"/>
              </a:rPr>
              <a:t> Sensors</a:t>
            </a:r>
          </a:p>
        </p:txBody>
      </p:sp>
      <p:sp>
        <p:nvSpPr>
          <p:cNvPr id="11" name="CaixaDeTexto 10"/>
          <p:cNvSpPr txBox="1"/>
          <p:nvPr/>
        </p:nvSpPr>
        <p:spPr>
          <a:xfrm>
            <a:off x="323528" y="2165646"/>
            <a:ext cx="5616624" cy="3600986"/>
          </a:xfrm>
          <a:prstGeom prst="rect">
            <a:avLst/>
          </a:prstGeom>
          <a:noFill/>
        </p:spPr>
        <p:txBody>
          <a:bodyPr wrap="square" rtlCol="0">
            <a:spAutoFit/>
          </a:bodyPr>
          <a:lstStyle/>
          <a:p>
            <a:pPr algn="just"/>
            <a:r>
              <a:rPr lang="en-US" b="1" dirty="0"/>
              <a:t> </a:t>
            </a:r>
          </a:p>
          <a:p>
            <a:pPr algn="just"/>
            <a:r>
              <a:rPr lang="en-US" sz="1400" dirty="0"/>
              <a:t>High levels of CO</a:t>
            </a:r>
            <a:r>
              <a:rPr lang="en-US" sz="1400" baseline="-25000" dirty="0"/>
              <a:t>2</a:t>
            </a:r>
            <a:r>
              <a:rPr lang="en-US" sz="1400" dirty="0"/>
              <a:t> can cause drowsiness and create an inefficient work environment for building occupants. To combat this problem, building managers may choose to run the ventilation system continuously, but this is an inefficient, costly practice. </a:t>
            </a:r>
          </a:p>
          <a:p>
            <a:pPr algn="just"/>
            <a:endParaRPr lang="en-US" sz="1400" dirty="0"/>
          </a:p>
          <a:p>
            <a:pPr algn="just"/>
            <a:endParaRPr lang="en-US" sz="1400" dirty="0"/>
          </a:p>
          <a:p>
            <a:pPr algn="just"/>
            <a:r>
              <a:rPr lang="en-US" sz="1400" dirty="0"/>
              <a:t>With CO</a:t>
            </a:r>
            <a:r>
              <a:rPr lang="en-US" sz="1400" baseline="-25000" dirty="0"/>
              <a:t>2</a:t>
            </a:r>
            <a:r>
              <a:rPr lang="en-US" sz="1400" dirty="0"/>
              <a:t> sensors in place, the ventilation system can do its job appropriately and efficiently either in commercial/offices or residential spaces.</a:t>
            </a:r>
          </a:p>
          <a:p>
            <a:pPr algn="just"/>
            <a:endParaRPr lang="en-US" sz="1400" dirty="0"/>
          </a:p>
          <a:p>
            <a:pPr algn="just"/>
            <a:endParaRPr lang="en-US" sz="1400" b="1" dirty="0"/>
          </a:p>
          <a:p>
            <a:pPr algn="just"/>
            <a:r>
              <a:rPr lang="en-US" sz="1400" dirty="0"/>
              <a:t>The sensor measures the CO</a:t>
            </a:r>
            <a:r>
              <a:rPr lang="en-US" sz="1400" baseline="-25000" dirty="0"/>
              <a:t>2</a:t>
            </a:r>
            <a:r>
              <a:rPr lang="en-US" sz="1400" dirty="0"/>
              <a:t> concentration in the ventilated space or duct. These sensors are used in ventilation and air conditioning systems to control the amount of fresh outdoor air supplied to maintain acceptable levels of CO</a:t>
            </a:r>
            <a:r>
              <a:rPr lang="en-US" sz="1400" baseline="-25000" dirty="0"/>
              <a:t>2</a:t>
            </a:r>
            <a:r>
              <a:rPr lang="en-US" sz="1400" dirty="0"/>
              <a:t> in the space.</a:t>
            </a:r>
            <a:endParaRPr lang="en-US" sz="1400" b="1" dirty="0"/>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795" y="2029490"/>
            <a:ext cx="2578533" cy="3893501"/>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7059775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CO</a:t>
            </a:r>
            <a:r>
              <a:rPr lang="de-DE" b="1" baseline="-25000" dirty="0">
                <a:latin typeface="Candara" panose="020E0502030303020204" pitchFamily="34" charset="0"/>
              </a:rPr>
              <a:t>2</a:t>
            </a:r>
            <a:r>
              <a:rPr lang="de-DE" b="1" dirty="0">
                <a:latin typeface="Candara" panose="020E0502030303020204" pitchFamily="34" charset="0"/>
              </a:rPr>
              <a:t> Sensors</a:t>
            </a:r>
          </a:p>
        </p:txBody>
      </p:sp>
      <p:sp>
        <p:nvSpPr>
          <p:cNvPr id="11" name="CaixaDeTexto 10"/>
          <p:cNvSpPr txBox="1"/>
          <p:nvPr/>
        </p:nvSpPr>
        <p:spPr>
          <a:xfrm>
            <a:off x="0" y="2297194"/>
            <a:ext cx="5940152" cy="646331"/>
          </a:xfrm>
          <a:prstGeom prst="rect">
            <a:avLst/>
          </a:prstGeom>
          <a:noFill/>
        </p:spPr>
        <p:txBody>
          <a:bodyPr wrap="square" rtlCol="0">
            <a:spAutoFit/>
          </a:bodyPr>
          <a:lstStyle/>
          <a:p>
            <a:pPr algn="just"/>
            <a:r>
              <a:rPr lang="en-US" b="1" dirty="0"/>
              <a:t>Operation:</a:t>
            </a:r>
          </a:p>
          <a:p>
            <a:pPr algn="just"/>
            <a:r>
              <a:rPr lang="en-US" b="1" dirty="0"/>
              <a:t> </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4981" y="2223378"/>
            <a:ext cx="5075291" cy="3856774"/>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5261737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Humidity Sensors</a:t>
            </a:r>
          </a:p>
        </p:txBody>
      </p:sp>
      <p:sp>
        <p:nvSpPr>
          <p:cNvPr id="11" name="CaixaDeTexto 10"/>
          <p:cNvSpPr txBox="1"/>
          <p:nvPr/>
        </p:nvSpPr>
        <p:spPr>
          <a:xfrm>
            <a:off x="0" y="2742985"/>
            <a:ext cx="5436096" cy="2308324"/>
          </a:xfrm>
          <a:prstGeom prst="rect">
            <a:avLst/>
          </a:prstGeom>
          <a:noFill/>
        </p:spPr>
        <p:txBody>
          <a:bodyPr wrap="square" rtlCol="0">
            <a:spAutoFit/>
          </a:bodyPr>
          <a:lstStyle/>
          <a:p>
            <a:pPr algn="just"/>
            <a:r>
              <a:rPr lang="en-US" sz="1400" b="1" dirty="0"/>
              <a:t>Humidity</a:t>
            </a:r>
            <a:r>
              <a:rPr lang="en-US" sz="1400" dirty="0"/>
              <a:t> measurement instruments usually rely on measurements of some other quantity such as temperature, pressure, mass or a mechanical or electrical change in a substance as moisture is absorbed. </a:t>
            </a:r>
          </a:p>
          <a:p>
            <a:pPr algn="just"/>
            <a:endParaRPr lang="en-US" sz="1400" dirty="0"/>
          </a:p>
          <a:p>
            <a:pPr algn="just"/>
            <a:r>
              <a:rPr lang="en-US" sz="1400" dirty="0"/>
              <a:t>By calibration and calculation, these measured quantities can lead to a measurement of humidity. </a:t>
            </a:r>
          </a:p>
          <a:p>
            <a:pPr algn="just"/>
            <a:endParaRPr lang="en-US" sz="1400" dirty="0"/>
          </a:p>
          <a:p>
            <a:pPr algn="just"/>
            <a:r>
              <a:rPr lang="en-US" sz="1400" dirty="0"/>
              <a:t>Modern electronic devices use temperature of condensation (the dew point), or changes in electrical capacitance or resistance to measure humidity differences.</a:t>
            </a:r>
            <a:r>
              <a:rPr lang="en-US" b="1" dirty="0"/>
              <a:t> </a:t>
            </a:r>
          </a:p>
        </p:txBody>
      </p:sp>
      <p:pic>
        <p:nvPicPr>
          <p:cNvPr id="13" name="Image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1631626"/>
            <a:ext cx="3217421" cy="4531043"/>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8268180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Humidity Sensors</a:t>
            </a:r>
          </a:p>
        </p:txBody>
      </p:sp>
      <p:sp>
        <p:nvSpPr>
          <p:cNvPr id="11" name="CaixaDeTexto 10"/>
          <p:cNvSpPr txBox="1"/>
          <p:nvPr/>
        </p:nvSpPr>
        <p:spPr>
          <a:xfrm>
            <a:off x="0" y="2743647"/>
            <a:ext cx="5724128" cy="2308324"/>
          </a:xfrm>
          <a:prstGeom prst="rect">
            <a:avLst/>
          </a:prstGeom>
          <a:noFill/>
        </p:spPr>
        <p:txBody>
          <a:bodyPr wrap="square" rtlCol="0">
            <a:spAutoFit/>
          </a:bodyPr>
          <a:lstStyle/>
          <a:p>
            <a:pPr algn="just"/>
            <a:r>
              <a:rPr lang="en-US" sz="1400" dirty="0"/>
              <a:t>There are various devices used to measure and regulate humidity.:</a:t>
            </a:r>
          </a:p>
          <a:p>
            <a:pPr algn="just"/>
            <a:endParaRPr lang="en-US" sz="1400" dirty="0"/>
          </a:p>
          <a:p>
            <a:pPr lvl="1" algn="just"/>
            <a:r>
              <a:rPr lang="en-US" sz="1400" dirty="0"/>
              <a:t>1. Psychrometer or Hygrometer. </a:t>
            </a:r>
          </a:p>
          <a:p>
            <a:pPr lvl="1" algn="just"/>
            <a:endParaRPr lang="en-US" sz="1400" dirty="0"/>
          </a:p>
          <a:p>
            <a:pPr lvl="1" algn="just"/>
            <a:r>
              <a:rPr lang="en-US" sz="1400" dirty="0"/>
              <a:t>2. Humidistat is a humidity-triggered switch, often used to control a dehumidifier.</a:t>
            </a:r>
          </a:p>
          <a:p>
            <a:pPr algn="just"/>
            <a:endParaRPr lang="en-US" sz="1400" dirty="0"/>
          </a:p>
          <a:p>
            <a:pPr algn="just"/>
            <a:endParaRPr lang="en-US" sz="1400" dirty="0"/>
          </a:p>
          <a:p>
            <a:pPr algn="just"/>
            <a:r>
              <a:rPr lang="en-US" sz="1400" dirty="0"/>
              <a:t>Combining the use of these sensors with smart thermostats is essential to ensure higher levels of energy savings.</a:t>
            </a:r>
            <a:r>
              <a:rPr lang="en-US" b="1" dirty="0"/>
              <a:t> </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1459915"/>
            <a:ext cx="3424111" cy="4629399"/>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2578360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Smart Thermostat</a:t>
            </a:r>
          </a:p>
        </p:txBody>
      </p:sp>
      <p:sp>
        <p:nvSpPr>
          <p:cNvPr id="11" name="CaixaDeTexto 10"/>
          <p:cNvSpPr txBox="1"/>
          <p:nvPr/>
        </p:nvSpPr>
        <p:spPr>
          <a:xfrm>
            <a:off x="0" y="2175070"/>
            <a:ext cx="4932040" cy="3354765"/>
          </a:xfrm>
          <a:prstGeom prst="rect">
            <a:avLst/>
          </a:prstGeom>
          <a:noFill/>
        </p:spPr>
        <p:txBody>
          <a:bodyPr wrap="square" rtlCol="0">
            <a:spAutoFit/>
          </a:bodyPr>
          <a:lstStyle/>
          <a:p>
            <a:pPr algn="just"/>
            <a:r>
              <a:rPr lang="en-US" sz="1400" b="1" dirty="0"/>
              <a:t>Smart thermostats</a:t>
            </a:r>
            <a:r>
              <a:rPr lang="en-US" sz="1400" dirty="0"/>
              <a:t> are home automation devices responsible for controlling HVAC systems. They allow the user to control the temperature throughout the day using a schedule, such as setting a lower temperature at night. </a:t>
            </a:r>
          </a:p>
          <a:p>
            <a:pPr algn="just"/>
            <a:endParaRPr lang="en-US" sz="1400" dirty="0"/>
          </a:p>
          <a:p>
            <a:pPr algn="just"/>
            <a:endParaRPr lang="en-US" sz="1400" dirty="0"/>
          </a:p>
          <a:p>
            <a:pPr algn="just"/>
            <a:r>
              <a:rPr lang="en-US" sz="1400" dirty="0"/>
              <a:t>As they are connected to the Internet, they allow users to adjust settings from other internet-connected devices, such as smartphones, tablets, etc. This allows users to easily switch on/off their HVAC systems when the building is empty.</a:t>
            </a:r>
          </a:p>
          <a:p>
            <a:pPr algn="just"/>
            <a:endParaRPr lang="en-US" sz="1400" dirty="0"/>
          </a:p>
          <a:p>
            <a:pPr algn="just"/>
            <a:endParaRPr lang="en-US" sz="1400" dirty="0"/>
          </a:p>
          <a:p>
            <a:pPr algn="just"/>
            <a:r>
              <a:rPr lang="en-US" sz="1400" dirty="0"/>
              <a:t>These actions are essential for ensuring energy savings, but it is essential that the programming is done correctly in order to ensure an effective reduction in consumption</a:t>
            </a:r>
            <a:r>
              <a:rPr lang="en-US" sz="1600" dirty="0"/>
              <a:t>. </a:t>
            </a:r>
            <a:endParaRPr lang="en-US" sz="1600" b="1" dirty="0"/>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345" y="2064304"/>
            <a:ext cx="3731529" cy="2084776"/>
          </a:xfrm>
          <a:prstGeom prst="rect">
            <a:avLst/>
          </a:prstGeom>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7949" y="4235294"/>
            <a:ext cx="2086319" cy="1672814"/>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4230937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Smart Thermostat</a:t>
            </a:r>
          </a:p>
        </p:txBody>
      </p:sp>
      <p:sp>
        <p:nvSpPr>
          <p:cNvPr id="11" name="CaixaDeTexto 10"/>
          <p:cNvSpPr txBox="1"/>
          <p:nvPr/>
        </p:nvSpPr>
        <p:spPr>
          <a:xfrm>
            <a:off x="0" y="2297194"/>
            <a:ext cx="4631076" cy="3416320"/>
          </a:xfrm>
          <a:prstGeom prst="rect">
            <a:avLst/>
          </a:prstGeom>
          <a:noFill/>
        </p:spPr>
        <p:txBody>
          <a:bodyPr wrap="square" rtlCol="0">
            <a:spAutoFit/>
          </a:bodyPr>
          <a:lstStyle/>
          <a:p>
            <a:pPr algn="just"/>
            <a:r>
              <a:rPr lang="en-US" sz="1400" b="1" dirty="0"/>
              <a:t>Smart thermostats </a:t>
            </a:r>
            <a:r>
              <a:rPr lang="en-US" sz="1400" dirty="0"/>
              <a:t>can be divided in three groups:</a:t>
            </a:r>
          </a:p>
          <a:p>
            <a:pPr algn="just"/>
            <a:endParaRPr lang="en-US" sz="1400" dirty="0"/>
          </a:p>
          <a:p>
            <a:pPr algn="just"/>
            <a:endParaRPr lang="en-US" sz="1600" dirty="0"/>
          </a:p>
          <a:p>
            <a:pPr marL="342900" indent="-342900" algn="just">
              <a:buAutoNum type="arabicPeriod"/>
            </a:pPr>
            <a:r>
              <a:rPr lang="en-US" sz="1600" b="1" dirty="0"/>
              <a:t>Learning Thermostats</a:t>
            </a:r>
          </a:p>
          <a:p>
            <a:pPr algn="just"/>
            <a:endParaRPr lang="en-US" sz="1600" dirty="0"/>
          </a:p>
          <a:p>
            <a:pPr algn="just"/>
            <a:r>
              <a:rPr lang="en-US" sz="1400" dirty="0"/>
              <a:t>Some smart thermostats can automatically learn when the building is likely to be occupied, and when it is likely to be empty. </a:t>
            </a:r>
          </a:p>
          <a:p>
            <a:pPr algn="just"/>
            <a:endParaRPr lang="en-US" sz="1400" dirty="0"/>
          </a:p>
          <a:p>
            <a:pPr algn="just"/>
            <a:r>
              <a:rPr lang="en-US" sz="1400" dirty="0"/>
              <a:t>This allows it to automatically pre-heat or pre-cool the house, so that it's at a comfortable temperature when a people arrive. If the building usage profile changes, these smart thermostats will gradually adjust the schedule, maintaining energy savings and comfort. The Nest thermostat (in the right) is a well known example. </a:t>
            </a:r>
          </a:p>
        </p:txBody>
      </p:sp>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1076" y="2780928"/>
            <a:ext cx="4319657" cy="3016903"/>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7687328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Smart Thermostat</a:t>
            </a:r>
          </a:p>
        </p:txBody>
      </p:sp>
      <p:sp>
        <p:nvSpPr>
          <p:cNvPr id="11" name="CaixaDeTexto 10"/>
          <p:cNvSpPr txBox="1"/>
          <p:nvPr/>
        </p:nvSpPr>
        <p:spPr>
          <a:xfrm>
            <a:off x="0" y="2297194"/>
            <a:ext cx="4427984" cy="3323987"/>
          </a:xfrm>
          <a:prstGeom prst="rect">
            <a:avLst/>
          </a:prstGeom>
          <a:noFill/>
        </p:spPr>
        <p:txBody>
          <a:bodyPr wrap="square" rtlCol="0">
            <a:spAutoFit/>
          </a:bodyPr>
          <a:lstStyle/>
          <a:p>
            <a:pPr marL="342900" indent="-342900" algn="just">
              <a:buAutoNum type="arabicPeriod"/>
            </a:pPr>
            <a:endParaRPr lang="en-US" sz="1600" dirty="0">
              <a:solidFill>
                <a:schemeClr val="bg1"/>
              </a:solidFill>
            </a:endParaRPr>
          </a:p>
          <a:p>
            <a:pPr marL="342900" indent="-342900" algn="just">
              <a:buAutoNum type="arabicPeriod"/>
            </a:pPr>
            <a:r>
              <a:rPr lang="en-US" sz="1600" dirty="0">
                <a:solidFill>
                  <a:schemeClr val="bg1"/>
                </a:solidFill>
              </a:rPr>
              <a:t>L</a:t>
            </a:r>
          </a:p>
          <a:p>
            <a:pPr marL="342900" indent="-342900" algn="just">
              <a:buAutoNum type="arabicPeriod"/>
            </a:pPr>
            <a:endParaRPr lang="en-US" sz="1600" dirty="0">
              <a:solidFill>
                <a:schemeClr val="bg1"/>
              </a:solidFill>
            </a:endParaRPr>
          </a:p>
          <a:p>
            <a:pPr marL="342900" indent="-342900" algn="just">
              <a:buAutoNum type="arabicPeriod"/>
            </a:pPr>
            <a:r>
              <a:rPr lang="en-US" sz="1600" b="1" dirty="0"/>
              <a:t>Zoned Systems</a:t>
            </a:r>
          </a:p>
          <a:p>
            <a:pPr algn="just"/>
            <a:endParaRPr lang="en-US" sz="1600" dirty="0"/>
          </a:p>
          <a:p>
            <a:pPr algn="just"/>
            <a:r>
              <a:rPr lang="en-US" sz="1400" dirty="0"/>
              <a:t>Rather than controlling the temperature of the whole building, zoned systems can control individual rooms or areas. </a:t>
            </a:r>
          </a:p>
          <a:p>
            <a:pPr algn="just"/>
            <a:endParaRPr lang="en-US" sz="1400" dirty="0"/>
          </a:p>
          <a:p>
            <a:pPr algn="just"/>
            <a:r>
              <a:rPr lang="en-US" sz="1400" dirty="0"/>
              <a:t>This can increase energy savings, for example by heating or cooling only a areas that are constantly being used and not other areas rarely used.</a:t>
            </a:r>
          </a:p>
          <a:p>
            <a:pPr marL="342900" indent="-342900" algn="just">
              <a:buAutoNum type="arabicPeriod"/>
            </a:pPr>
            <a:endParaRPr lang="en-US" sz="1600" dirty="0"/>
          </a:p>
          <a:p>
            <a:pPr algn="just"/>
            <a:endParaRPr lang="en-US" sz="1600" dirty="0"/>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9066" y="2711745"/>
            <a:ext cx="4511667" cy="3021511"/>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2636779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Smart Thermostat</a:t>
            </a:r>
          </a:p>
        </p:txBody>
      </p:sp>
      <p:sp>
        <p:nvSpPr>
          <p:cNvPr id="11" name="CaixaDeTexto 10"/>
          <p:cNvSpPr txBox="1"/>
          <p:nvPr/>
        </p:nvSpPr>
        <p:spPr>
          <a:xfrm>
            <a:off x="-1" y="2100912"/>
            <a:ext cx="4723473" cy="3416320"/>
          </a:xfrm>
          <a:prstGeom prst="rect">
            <a:avLst/>
          </a:prstGeom>
          <a:noFill/>
        </p:spPr>
        <p:txBody>
          <a:bodyPr wrap="square" rtlCol="0">
            <a:spAutoFit/>
          </a:bodyPr>
          <a:lstStyle/>
          <a:p>
            <a:pPr algn="just"/>
            <a:endParaRPr lang="en-US" sz="1600" dirty="0"/>
          </a:p>
          <a:p>
            <a:pPr algn="just"/>
            <a:endParaRPr lang="en-US" sz="1600" dirty="0"/>
          </a:p>
          <a:p>
            <a:pPr marL="342900" indent="-342900" algn="just">
              <a:buAutoNum type="arabicPeriod"/>
            </a:pPr>
            <a:r>
              <a:rPr lang="en-US" sz="1600" dirty="0">
                <a:solidFill>
                  <a:schemeClr val="bg1"/>
                </a:solidFill>
              </a:rPr>
              <a:t>L</a:t>
            </a:r>
          </a:p>
          <a:p>
            <a:pPr marL="342900" indent="-342900" algn="just">
              <a:buAutoNum type="arabicPeriod"/>
            </a:pPr>
            <a:r>
              <a:rPr lang="en-US" sz="1600" dirty="0">
                <a:solidFill>
                  <a:schemeClr val="bg1"/>
                </a:solidFill>
              </a:rPr>
              <a:t>Zoned Systems</a:t>
            </a:r>
          </a:p>
          <a:p>
            <a:pPr marL="342900" indent="-342900" algn="just">
              <a:buFontTx/>
              <a:buAutoNum type="arabicPeriod"/>
            </a:pPr>
            <a:r>
              <a:rPr lang="en-GB" sz="1600" b="1" dirty="0"/>
              <a:t>Learning zoned systems</a:t>
            </a:r>
            <a:endParaRPr lang="en-US" sz="1600" b="1" dirty="0"/>
          </a:p>
          <a:p>
            <a:pPr algn="just"/>
            <a:endParaRPr lang="en-US" sz="1600" dirty="0"/>
          </a:p>
          <a:p>
            <a:pPr algn="just"/>
            <a:r>
              <a:rPr lang="en-US" sz="1400" dirty="0"/>
              <a:t>The most advanced smart thermostats combine the previous two types of thermostats. They are able to learn when each room/area of a building is normally occupied and automatically schedule the heating or cooling for that area appropriately</a:t>
            </a:r>
            <a:r>
              <a:rPr lang="en-US" sz="1600" dirty="0"/>
              <a:t>. </a:t>
            </a:r>
          </a:p>
          <a:p>
            <a:pPr algn="just"/>
            <a:endParaRPr lang="en-US" sz="1600" dirty="0"/>
          </a:p>
          <a:p>
            <a:pPr algn="just"/>
            <a:endParaRPr lang="en-US" sz="1600" dirty="0"/>
          </a:p>
          <a:p>
            <a:pPr algn="just"/>
            <a:endParaRPr lang="en-US" sz="1600" dirty="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3473" y="2420888"/>
            <a:ext cx="4209524" cy="3076190"/>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049022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HVAC – Heat Ventilation and Air Conditioning</a:t>
            </a:r>
          </a:p>
        </p:txBody>
      </p:sp>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458" y="1934019"/>
            <a:ext cx="3034403" cy="1527249"/>
          </a:xfrm>
          <a:prstGeom prst="rect">
            <a:avLst/>
          </a:prstGeom>
        </p:spPr>
      </p:pic>
      <p:pic>
        <p:nvPicPr>
          <p:cNvPr id="11" name="Image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664" y="1972511"/>
            <a:ext cx="2188758" cy="1527249"/>
          </a:xfrm>
          <a:prstGeom prst="rect">
            <a:avLst/>
          </a:prstGeom>
        </p:spPr>
      </p:pic>
      <p:pic>
        <p:nvPicPr>
          <p:cNvPr id="13" name="Image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0138" y="1944589"/>
            <a:ext cx="2755283" cy="1527249"/>
          </a:xfrm>
          <a:prstGeom prst="rect">
            <a:avLst/>
          </a:prstGeom>
        </p:spPr>
      </p:pic>
      <p:pic>
        <p:nvPicPr>
          <p:cNvPr id="14" name="Imagem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664" y="3979869"/>
            <a:ext cx="2524738" cy="1568291"/>
          </a:xfrm>
          <a:prstGeom prst="rect">
            <a:avLst/>
          </a:prstGeom>
        </p:spPr>
      </p:pic>
      <p:pic>
        <p:nvPicPr>
          <p:cNvPr id="15" name="Imagem 14"/>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897721" y="3877477"/>
            <a:ext cx="2734539" cy="1711763"/>
          </a:xfrm>
          <a:prstGeom prst="rect">
            <a:avLst/>
          </a:prstGeom>
        </p:spPr>
      </p:pic>
      <p:pic>
        <p:nvPicPr>
          <p:cNvPr id="16" name="Imagem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88320" y="3924037"/>
            <a:ext cx="1687301" cy="1680498"/>
          </a:xfrm>
          <a:prstGeom prst="rect">
            <a:avLst/>
          </a:prstGeom>
        </p:spPr>
      </p:pic>
      <p:sp>
        <p:nvSpPr>
          <p:cNvPr id="17"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1722279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179388" y="6479625"/>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9"/>
          <p:cNvSpPr/>
          <p:nvPr/>
        </p:nvSpPr>
        <p:spPr>
          <a:xfrm>
            <a:off x="178369" y="3068960"/>
            <a:ext cx="8786244" cy="1152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
              </a:rPr>
              <a:t>WP5: Capacity Building in Municipalities</a:t>
            </a:r>
          </a:p>
        </p:txBody>
      </p:sp>
      <p:sp>
        <p:nvSpPr>
          <p:cNvPr id="15" name="Textfeld 1"/>
          <p:cNvSpPr txBox="1"/>
          <p:nvPr/>
        </p:nvSpPr>
        <p:spPr>
          <a:xfrm>
            <a:off x="107504" y="6525344"/>
            <a:ext cx="8928992" cy="307777"/>
          </a:xfrm>
          <a:prstGeom prst="rect">
            <a:avLst/>
          </a:prstGeom>
          <a:noFill/>
        </p:spPr>
        <p:txBody>
          <a:bodyPr wrap="square" rtlCol="0">
            <a:spAutoFit/>
          </a:bodyPr>
          <a:lstStyle/>
          <a:p>
            <a:pPr fontAlgn="base"/>
            <a:r>
              <a:rPr lang="en-US" sz="1400" dirty="0">
                <a:latin typeface="Arial" panose="020B0604020202020204" pitchFamily="34" charset="0"/>
                <a:cs typeface="Arial" panose="020B0604020202020204" pitchFamily="34" charset="0"/>
              </a:rPr>
              <a:t>© Copyright CERTUS Project 2015 - All Rights Reserved                                      </a:t>
            </a:r>
            <a:r>
              <a:rPr lang="en-GB" sz="1400" dirty="0">
                <a:latin typeface="Arial" panose="020B0604020202020204" pitchFamily="34" charset="0"/>
                <a:cs typeface="Arial" panose="020B0604020202020204" pitchFamily="34" charset="0"/>
              </a:rPr>
              <a:t>Grant agreement no.: </a:t>
            </a:r>
            <a:r>
              <a:rPr lang="en-GB" sz="1400" i="1" dirty="0">
                <a:latin typeface="Arial" panose="020B0604020202020204" pitchFamily="34" charset="0"/>
                <a:cs typeface="Arial" panose="020B0604020202020204" pitchFamily="34" charset="0"/>
              </a:rPr>
              <a:t>620906</a:t>
            </a:r>
            <a:endParaRPr lang="de-DE" sz="1400" dirty="0">
              <a:latin typeface="Arial" panose="020B0604020202020204" pitchFamily="34" charset="0"/>
              <a:cs typeface="Arial" panose="020B0604020202020204" pitchFamily="34" charset="0"/>
            </a:endParaRPr>
          </a:p>
        </p:txBody>
      </p:sp>
      <p:sp>
        <p:nvSpPr>
          <p:cNvPr id="17" name="16 CuadroTexto"/>
          <p:cNvSpPr txBox="1"/>
          <p:nvPr/>
        </p:nvSpPr>
        <p:spPr>
          <a:xfrm>
            <a:off x="0" y="4581128"/>
            <a:ext cx="9143999" cy="584775"/>
          </a:xfrm>
          <a:prstGeom prst="rect">
            <a:avLst/>
          </a:prstGeom>
          <a:noFill/>
        </p:spPr>
        <p:txBody>
          <a:bodyPr wrap="square" rtlCol="0">
            <a:spAutoFit/>
          </a:bodyPr>
          <a:lstStyle/>
          <a:p>
            <a:pPr algn="ctr"/>
            <a:r>
              <a:rPr lang="es-ES" sz="3200" b="1" dirty="0">
                <a:solidFill>
                  <a:schemeClr val="accent1">
                    <a:lumMod val="75000"/>
                  </a:schemeClr>
                </a:solidFill>
              </a:rPr>
              <a:t>Technologies – HVAC </a:t>
            </a:r>
            <a:r>
              <a:rPr lang="es-ES" sz="3200" b="1" dirty="0" err="1">
                <a:solidFill>
                  <a:schemeClr val="accent1">
                    <a:lumMod val="75000"/>
                  </a:schemeClr>
                </a:solidFill>
              </a:rPr>
              <a:t>Systems</a:t>
            </a:r>
            <a:endParaRPr lang="es-ES" sz="3200" b="1" dirty="0">
              <a:solidFill>
                <a:schemeClr val="accent1">
                  <a:lumMod val="75000"/>
                </a:schemeClr>
              </a:solidFill>
            </a:endParaRPr>
          </a:p>
        </p:txBody>
      </p:sp>
      <p:sp>
        <p:nvSpPr>
          <p:cNvPr id="18" name="17 CuadroTexto"/>
          <p:cNvSpPr txBox="1"/>
          <p:nvPr/>
        </p:nvSpPr>
        <p:spPr>
          <a:xfrm>
            <a:off x="2753916" y="2264090"/>
            <a:ext cx="6189921" cy="646331"/>
          </a:xfrm>
          <a:prstGeom prst="rect">
            <a:avLst/>
          </a:prstGeom>
          <a:noFill/>
        </p:spPr>
        <p:txBody>
          <a:bodyPr wrap="square" rtlCol="0">
            <a:spAutoFit/>
          </a:bodyPr>
          <a:lstStyle/>
          <a:p>
            <a:pPr algn="r"/>
            <a:r>
              <a:rPr lang="es-ES" sz="3600" b="1" dirty="0">
                <a:solidFill>
                  <a:schemeClr val="accent1">
                    <a:lumMod val="75000"/>
                  </a:schemeClr>
                </a:solidFill>
                <a:latin typeface="Candara" panose="020E0502030303020204" pitchFamily="34" charset="0"/>
                <a:ea typeface="Dotum" panose="020B0600000101010101" pitchFamily="34" charset="-127"/>
              </a:rPr>
              <a:t>Training </a:t>
            </a:r>
            <a:r>
              <a:rPr lang="es-ES" sz="3600" b="1" dirty="0" err="1">
                <a:solidFill>
                  <a:schemeClr val="accent1">
                    <a:lumMod val="75000"/>
                  </a:schemeClr>
                </a:solidFill>
                <a:latin typeface="Candara" panose="020E0502030303020204" pitchFamily="34" charset="0"/>
                <a:ea typeface="Dotum" panose="020B0600000101010101" pitchFamily="34" charset="-127"/>
              </a:rPr>
              <a:t>Materials</a:t>
            </a:r>
            <a:r>
              <a:rPr lang="es-ES" sz="3600" b="1" dirty="0">
                <a:solidFill>
                  <a:schemeClr val="accent1">
                    <a:lumMod val="75000"/>
                  </a:schemeClr>
                </a:solidFill>
                <a:latin typeface="Candara" panose="020E0502030303020204" pitchFamily="34" charset="0"/>
                <a:ea typeface="Dotum" panose="020B0600000101010101" pitchFamily="34" charset="-127"/>
              </a:rPr>
              <a:t> </a:t>
            </a:r>
          </a:p>
        </p:txBody>
      </p:sp>
      <p:pic>
        <p:nvPicPr>
          <p:cNvPr id="717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59" r="8414"/>
          <a:stretch/>
        </p:blipFill>
        <p:spPr bwMode="auto">
          <a:xfrm>
            <a:off x="0" y="-27384"/>
            <a:ext cx="9144000" cy="192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CER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067693"/>
            <a:ext cx="163830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5598057"/>
            <a:ext cx="3816424" cy="790718"/>
          </a:xfrm>
          <a:prstGeom prst="rect">
            <a:avLst/>
          </a:prstGeom>
        </p:spPr>
      </p:pic>
    </p:spTree>
    <p:extLst>
      <p:ext uri="{BB962C8B-B14F-4D97-AF65-F5344CB8AC3E}">
        <p14:creationId xmlns:p14="http://schemas.microsoft.com/office/powerpoint/2010/main" val="12602761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ed95113a2cec64178da48684dd90c21abc4a2c"/>
</p:tagLst>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7644</TotalTime>
  <Words>7948</Words>
  <Application>Microsoft Office PowerPoint</Application>
  <PresentationFormat>On-screen Show (4:3)</PresentationFormat>
  <Paragraphs>730</Paragraphs>
  <Slides>90</Slides>
  <Notes>88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90</vt:i4>
      </vt:variant>
    </vt:vector>
  </HeadingPairs>
  <TitlesOfParts>
    <vt:vector size="96" baseType="lpstr">
      <vt:lpstr>Arial</vt:lpstr>
      <vt:lpstr>Arial </vt:lpstr>
      <vt:lpstr>Calibri</vt:lpstr>
      <vt:lpstr>Candara</vt:lpstr>
      <vt:lpstr>Dotum</vt:lpstr>
      <vt:lpstr>Larissa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FASUDIR_WP1_D1.1_QualityAssurancePlan-AnnF_AR01_Delivered</dc:title>
  <dc:creator>TECNALIA</dc:creator>
  <cp:lastModifiedBy>Pedro Moura</cp:lastModifiedBy>
  <cp:revision>442</cp:revision>
  <dcterms:created xsi:type="dcterms:W3CDTF">2013-11-18T12:25:29Z</dcterms:created>
  <dcterms:modified xsi:type="dcterms:W3CDTF">2017-02-16T21:29:53Z</dcterms:modified>
</cp:coreProperties>
</file>