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38"/>
  </p:notesMasterIdLst>
  <p:sldIdLst>
    <p:sldId id="533" r:id="rId2"/>
    <p:sldId id="394" r:id="rId3"/>
    <p:sldId id="510" r:id="rId4"/>
    <p:sldId id="519" r:id="rId5"/>
    <p:sldId id="511" r:id="rId6"/>
    <p:sldId id="520" r:id="rId7"/>
    <p:sldId id="523" r:id="rId8"/>
    <p:sldId id="522" r:id="rId9"/>
    <p:sldId id="521" r:id="rId10"/>
    <p:sldId id="512" r:id="rId11"/>
    <p:sldId id="524" r:id="rId12"/>
    <p:sldId id="525" r:id="rId13"/>
    <p:sldId id="516" r:id="rId14"/>
    <p:sldId id="518" r:id="rId15"/>
    <p:sldId id="540" r:id="rId16"/>
    <p:sldId id="539" r:id="rId17"/>
    <p:sldId id="526" r:id="rId18"/>
    <p:sldId id="527" r:id="rId19"/>
    <p:sldId id="514" r:id="rId20"/>
    <p:sldId id="515" r:id="rId21"/>
    <p:sldId id="532" r:id="rId22"/>
    <p:sldId id="541" r:id="rId23"/>
    <p:sldId id="542" r:id="rId24"/>
    <p:sldId id="543" r:id="rId25"/>
    <p:sldId id="535" r:id="rId26"/>
    <p:sldId id="536" r:id="rId27"/>
    <p:sldId id="544" r:id="rId28"/>
    <p:sldId id="545" r:id="rId29"/>
    <p:sldId id="529" r:id="rId30"/>
    <p:sldId id="537" r:id="rId31"/>
    <p:sldId id="513" r:id="rId32"/>
    <p:sldId id="528" r:id="rId33"/>
    <p:sldId id="538" r:id="rId34"/>
    <p:sldId id="530" r:id="rId35"/>
    <p:sldId id="546" r:id="rId36"/>
    <p:sldId id="534" r:id="rId37"/>
  </p:sldIdLst>
  <p:sldSz cx="9144000" cy="6858000" type="screen4x3"/>
  <p:notesSz cx="6858000" cy="9144000"/>
  <p:custDataLst>
    <p:tags r:id="rId3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60"/>
  </p:normalViewPr>
  <p:slideViewPr>
    <p:cSldViewPr showGuides="1">
      <p:cViewPr varScale="1">
        <p:scale>
          <a:sx n="67" d="100"/>
          <a:sy n="67" d="100"/>
        </p:scale>
        <p:origin x="138" y="78"/>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317663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403564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194570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23</a:t>
            </a:fld>
            <a:endParaRPr lang="es-ES" dirty="0"/>
          </a:p>
        </p:txBody>
      </p:sp>
    </p:spTree>
    <p:extLst>
      <p:ext uri="{BB962C8B-B14F-4D97-AF65-F5344CB8AC3E}">
        <p14:creationId xmlns:p14="http://schemas.microsoft.com/office/powerpoint/2010/main" val="1997600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24</a:t>
            </a:fld>
            <a:endParaRPr lang="es-ES" dirty="0"/>
          </a:p>
        </p:txBody>
      </p:sp>
    </p:spTree>
    <p:extLst>
      <p:ext uri="{BB962C8B-B14F-4D97-AF65-F5344CB8AC3E}">
        <p14:creationId xmlns:p14="http://schemas.microsoft.com/office/powerpoint/2010/main" val="107370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25</a:t>
            </a:fld>
            <a:endParaRPr lang="es-ES" dirty="0"/>
          </a:p>
        </p:txBody>
      </p:sp>
    </p:spTree>
    <p:extLst>
      <p:ext uri="{BB962C8B-B14F-4D97-AF65-F5344CB8AC3E}">
        <p14:creationId xmlns:p14="http://schemas.microsoft.com/office/powerpoint/2010/main" val="2394732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26</a:t>
            </a:fld>
            <a:endParaRPr lang="es-ES" dirty="0"/>
          </a:p>
        </p:txBody>
      </p:sp>
    </p:spTree>
    <p:extLst>
      <p:ext uri="{BB962C8B-B14F-4D97-AF65-F5344CB8AC3E}">
        <p14:creationId xmlns:p14="http://schemas.microsoft.com/office/powerpoint/2010/main" val="1179319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27</a:t>
            </a:fld>
            <a:endParaRPr lang="es-ES" dirty="0"/>
          </a:p>
        </p:txBody>
      </p:sp>
    </p:spTree>
    <p:extLst>
      <p:ext uri="{BB962C8B-B14F-4D97-AF65-F5344CB8AC3E}">
        <p14:creationId xmlns:p14="http://schemas.microsoft.com/office/powerpoint/2010/main" val="1654834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28</a:t>
            </a:fld>
            <a:endParaRPr lang="es-ES" dirty="0"/>
          </a:p>
        </p:txBody>
      </p:sp>
    </p:spTree>
    <p:extLst>
      <p:ext uri="{BB962C8B-B14F-4D97-AF65-F5344CB8AC3E}">
        <p14:creationId xmlns:p14="http://schemas.microsoft.com/office/powerpoint/2010/main" val="2281860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29</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30</a:t>
            </a:fld>
            <a:endParaRPr lang="es-ES" dirty="0"/>
          </a:p>
        </p:txBody>
      </p:sp>
    </p:spTree>
    <p:extLst>
      <p:ext uri="{BB962C8B-B14F-4D97-AF65-F5344CB8AC3E}">
        <p14:creationId xmlns:p14="http://schemas.microsoft.com/office/powerpoint/2010/main" val="17978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31</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32</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33</a:t>
            </a:fld>
            <a:endParaRPr lang="es-ES" dirty="0"/>
          </a:p>
        </p:txBody>
      </p:sp>
    </p:spTree>
    <p:extLst>
      <p:ext uri="{BB962C8B-B14F-4D97-AF65-F5344CB8AC3E}">
        <p14:creationId xmlns:p14="http://schemas.microsoft.com/office/powerpoint/2010/main" val="12671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34</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35</a:t>
            </a:fld>
            <a:endParaRPr lang="es-ES" dirty="0"/>
          </a:p>
        </p:txBody>
      </p:sp>
    </p:spTree>
    <p:extLst>
      <p:ext uri="{BB962C8B-B14F-4D97-AF65-F5344CB8AC3E}">
        <p14:creationId xmlns:p14="http://schemas.microsoft.com/office/powerpoint/2010/main" val="396934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248456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48456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jp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10" Type="http://schemas.openxmlformats.org/officeDocument/2006/relationships/image" Target="../media/image3.jpg"/><Relationship Id="rId4" Type="http://schemas.openxmlformats.org/officeDocument/2006/relationships/image" Target="../media/image41.jp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image" Target="../media/image3.jpg"/><Relationship Id="rId10" Type="http://schemas.openxmlformats.org/officeDocument/2006/relationships/image" Target="../media/image51.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jpeg"/><Relationship Id="rId4" Type="http://schemas.openxmlformats.org/officeDocument/2006/relationships/image" Target="../media/image56.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jp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8.jpg"/><Relationship Id="rId7"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0.jpg"/><Relationship Id="rId4" Type="http://schemas.openxmlformats.org/officeDocument/2006/relationships/image" Target="../media/image79.jpg"/></Relationships>
</file>

<file path=ppt/slides/_rels/slide3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4.jpe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86.png"/><Relationship Id="rId7"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3.jpg"/><Relationship Id="rId4" Type="http://schemas.openxmlformats.org/officeDocument/2006/relationships/image" Target="../media/image4.jpe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4.jpeg"/><Relationship Id="rId4" Type="http://schemas.openxmlformats.org/officeDocument/2006/relationships/image" Target="../media/image27.jpe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1.png"/><Relationship Id="rId7"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9.jpg"/><Relationship Id="rId4" Type="http://schemas.openxmlformats.org/officeDocument/2006/relationships/image" Target="../media/image4.jpeg"/><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s-ES" sz="3200" b="1" dirty="0" err="1">
                <a:solidFill>
                  <a:schemeClr val="accent1">
                    <a:lumMod val="75000"/>
                  </a:schemeClr>
                </a:solidFill>
              </a:rPr>
              <a:t>Lighting</a:t>
            </a:r>
            <a:r>
              <a:rPr lang="es-ES" sz="3200" b="1" dirty="0">
                <a:solidFill>
                  <a:schemeClr val="accent1">
                    <a:lumMod val="75000"/>
                  </a:schemeClr>
                </a:solidFill>
              </a:rPr>
              <a:t> </a:t>
            </a:r>
            <a:r>
              <a:rPr lang="es-ES" sz="3200" b="1" dirty="0" err="1">
                <a:solidFill>
                  <a:schemeClr val="accent1">
                    <a:lumMod val="75000"/>
                  </a:schemeClr>
                </a:solidFill>
              </a:rPr>
              <a:t>Systems</a:t>
            </a:r>
            <a:endParaRPr lang="es-ES"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1534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LEDs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14" name="Rectangle 13"/>
          <p:cNvSpPr/>
          <p:nvPr/>
        </p:nvSpPr>
        <p:spPr>
          <a:xfrm>
            <a:off x="-1" y="2276872"/>
            <a:ext cx="5940153" cy="1815882"/>
          </a:xfrm>
          <a:prstGeom prst="rect">
            <a:avLst/>
          </a:prstGeom>
        </p:spPr>
        <p:txBody>
          <a:bodyPr wrap="square">
            <a:spAutoFit/>
          </a:bodyPr>
          <a:lstStyle/>
          <a:p>
            <a:pPr algn="just"/>
            <a:r>
              <a:rPr lang="en-GB" sz="1600" dirty="0"/>
              <a:t>A </a:t>
            </a:r>
            <a:r>
              <a:rPr lang="en-GB" sz="1600" b="1" dirty="0"/>
              <a:t>Light </a:t>
            </a:r>
            <a:r>
              <a:rPr lang="en-GB" sz="1600" b="1" dirty="0" err="1"/>
              <a:t>Emiting</a:t>
            </a:r>
            <a:r>
              <a:rPr lang="en-GB" sz="1600" b="1" dirty="0"/>
              <a:t> Diode (LED)</a:t>
            </a:r>
            <a:r>
              <a:rPr lang="en-GB" sz="1600" dirty="0"/>
              <a:t>, also referred to as SSL (Solid State Lighting), is an electronic device (chip) that produces light when an electrical current is passed through it (diode). A diode is a semi-conductor that will, once excited, allow electrons to move thus emitting UV radiation, which, in turn, will become visible light passing through the LED coating. LEDs are undoubtedly the most efficient lighting technology on the market. </a:t>
            </a:r>
          </a:p>
        </p:txBody>
      </p:sp>
      <p:pic>
        <p:nvPicPr>
          <p:cNvPr id="17" name="Picture 16"/>
          <p:cNvPicPr>
            <a:picLocks noChangeAspect="1"/>
          </p:cNvPicPr>
          <p:nvPr/>
        </p:nvPicPr>
        <p:blipFill>
          <a:blip r:embed="rId4"/>
          <a:stretch>
            <a:fillRect/>
          </a:stretch>
        </p:blipFill>
        <p:spPr>
          <a:xfrm>
            <a:off x="212006" y="4381426"/>
            <a:ext cx="2700989" cy="1806234"/>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498419830"/>
              </p:ext>
            </p:extLst>
          </p:nvPr>
        </p:nvGraphicFramePr>
        <p:xfrm>
          <a:off x="6300192" y="1772816"/>
          <a:ext cx="2750950" cy="4128820"/>
        </p:xfrm>
        <a:graphic>
          <a:graphicData uri="http://schemas.openxmlformats.org/drawingml/2006/table">
            <a:tbl>
              <a:tblPr firstRow="1" bandRow="1">
                <a:tableStyleId>{2D5ABB26-0587-4C30-8999-92F81FD0307C}</a:tableStyleId>
              </a:tblPr>
              <a:tblGrid>
                <a:gridCol w="2750950">
                  <a:extLst>
                    <a:ext uri="{9D8B030D-6E8A-4147-A177-3AD203B41FA5}">
                      <a16:colId xmlns:a16="http://schemas.microsoft.com/office/drawing/2014/main" val="20000"/>
                    </a:ext>
                  </a:extLst>
                </a:gridCol>
              </a:tblGrid>
              <a:tr h="501700">
                <a:tc>
                  <a:txBody>
                    <a:bodyPr/>
                    <a:lstStyle/>
                    <a:p>
                      <a:pPr algn="l"/>
                      <a:r>
                        <a:rPr lang="en-GB" sz="1600" b="1" noProof="0" dirty="0">
                          <a:solidFill>
                            <a:schemeClr val="bg1"/>
                          </a:solidFill>
                        </a:rPr>
                        <a:t>Some Specific Characteristics</a:t>
                      </a:r>
                    </a:p>
                  </a:txBody>
                  <a:tcPr anchor="ctr">
                    <a:solidFill>
                      <a:schemeClr val="tx2"/>
                    </a:solidFill>
                  </a:tcPr>
                </a:tc>
                <a:extLst>
                  <a:ext uri="{0D108BD9-81ED-4DB2-BD59-A6C34878D82A}">
                    <a16:rowId xmlns:a16="http://schemas.microsoft.com/office/drawing/2014/main" val="10000"/>
                  </a:ext>
                </a:extLst>
              </a:tr>
              <a:tr h="575520">
                <a:tc>
                  <a:txBody>
                    <a:bodyPr/>
                    <a:lstStyle/>
                    <a:p>
                      <a:r>
                        <a:rPr lang="pt-PT" sz="1600" dirty="0"/>
                        <a:t>Colour</a:t>
                      </a:r>
                    </a:p>
                    <a:p>
                      <a:r>
                        <a:rPr lang="pt-PT" sz="1600" dirty="0">
                          <a:solidFill>
                            <a:schemeClr val="tx1">
                              <a:lumMod val="65000"/>
                              <a:lumOff val="35000"/>
                            </a:schemeClr>
                          </a:solidFill>
                        </a:rPr>
                        <a:t>Can have any and can even change using controls</a:t>
                      </a:r>
                    </a:p>
                  </a:txBody>
                  <a:tcPr/>
                </a:tc>
                <a:extLst>
                  <a:ext uri="{0D108BD9-81ED-4DB2-BD59-A6C34878D82A}">
                    <a16:rowId xmlns:a16="http://schemas.microsoft.com/office/drawing/2014/main" val="10001"/>
                  </a:ext>
                </a:extLst>
              </a:tr>
              <a:tr h="575520">
                <a:tc>
                  <a:txBody>
                    <a:bodyPr/>
                    <a:lstStyle/>
                    <a:p>
                      <a:r>
                        <a:rPr lang="pt-PT" sz="1600" dirty="0">
                          <a:solidFill>
                            <a:schemeClr val="tx1"/>
                          </a:solidFill>
                        </a:rPr>
                        <a:t>Colour</a:t>
                      </a:r>
                      <a:r>
                        <a:rPr lang="pt-PT" sz="1600" baseline="0" dirty="0">
                          <a:solidFill>
                            <a:schemeClr val="tx1"/>
                          </a:solidFill>
                        </a:rPr>
                        <a:t> Temperature</a:t>
                      </a:r>
                    </a:p>
                    <a:p>
                      <a:r>
                        <a:rPr lang="pt-PT" sz="1600" baseline="0" dirty="0">
                          <a:solidFill>
                            <a:schemeClr val="tx1">
                              <a:lumMod val="65000"/>
                              <a:lumOff val="35000"/>
                            </a:schemeClr>
                          </a:solidFill>
                        </a:rPr>
                        <a:t>All, from warm to cold</a:t>
                      </a:r>
                      <a:endParaRPr lang="pt-PT" sz="1600" dirty="0">
                        <a:solidFill>
                          <a:schemeClr val="tx1">
                            <a:lumMod val="65000"/>
                            <a:lumOff val="35000"/>
                          </a:schemeClr>
                        </a:solidFill>
                      </a:endParaRPr>
                    </a:p>
                  </a:txBody>
                  <a:tcPr/>
                </a:tc>
                <a:extLst>
                  <a:ext uri="{0D108BD9-81ED-4DB2-BD59-A6C34878D82A}">
                    <a16:rowId xmlns:a16="http://schemas.microsoft.com/office/drawing/2014/main" val="10002"/>
                  </a:ext>
                </a:extLst>
              </a:tr>
              <a:tr h="575520">
                <a:tc>
                  <a:txBody>
                    <a:bodyPr/>
                    <a:lstStyle/>
                    <a:p>
                      <a:r>
                        <a:rPr lang="pt-PT" sz="1600" dirty="0">
                          <a:solidFill>
                            <a:schemeClr val="tx1"/>
                          </a:solidFill>
                        </a:rPr>
                        <a:t>Light output</a:t>
                      </a:r>
                    </a:p>
                    <a:p>
                      <a:r>
                        <a:rPr lang="pt-PT" sz="1600" dirty="0">
                          <a:solidFill>
                            <a:schemeClr val="tx1">
                              <a:lumMod val="65000"/>
                              <a:lumOff val="35000"/>
                            </a:schemeClr>
                          </a:solidFill>
                        </a:rPr>
                        <a:t>Directional with several available beam angles</a:t>
                      </a:r>
                    </a:p>
                  </a:txBody>
                  <a:tcPr/>
                </a:tc>
                <a:extLst>
                  <a:ext uri="{0D108BD9-81ED-4DB2-BD59-A6C34878D82A}">
                    <a16:rowId xmlns:a16="http://schemas.microsoft.com/office/drawing/2014/main" val="10003"/>
                  </a:ext>
                </a:extLst>
              </a:tr>
              <a:tr h="575520">
                <a:tc>
                  <a:txBody>
                    <a:bodyPr/>
                    <a:lstStyle/>
                    <a:p>
                      <a:r>
                        <a:rPr lang="pt-PT" sz="1600" dirty="0"/>
                        <a:t>Dimming</a:t>
                      </a:r>
                    </a:p>
                    <a:p>
                      <a:r>
                        <a:rPr lang="pt-PT" sz="1600" dirty="0">
                          <a:solidFill>
                            <a:schemeClr val="tx1">
                              <a:lumMod val="65000"/>
                              <a:lumOff val="35000"/>
                            </a:schemeClr>
                          </a:solidFill>
                        </a:rPr>
                        <a:t>Possible,</a:t>
                      </a:r>
                      <a:r>
                        <a:rPr lang="pt-PT" sz="1600" baseline="0" dirty="0">
                          <a:solidFill>
                            <a:schemeClr val="tx1">
                              <a:lumMod val="65000"/>
                              <a:lumOff val="35000"/>
                            </a:schemeClr>
                          </a:solidFill>
                        </a:rPr>
                        <a:t> but must pay attention to its driver</a:t>
                      </a:r>
                      <a:endParaRPr lang="pt-PT" sz="1600" dirty="0">
                        <a:solidFill>
                          <a:schemeClr val="tx1">
                            <a:lumMod val="65000"/>
                            <a:lumOff val="35000"/>
                          </a:schemeClr>
                        </a:solidFill>
                      </a:endParaRPr>
                    </a:p>
                  </a:txBody>
                  <a:tcPr/>
                </a:tc>
                <a:extLst>
                  <a:ext uri="{0D108BD9-81ED-4DB2-BD59-A6C34878D82A}">
                    <a16:rowId xmlns:a16="http://schemas.microsoft.com/office/drawing/2014/main" val="10004"/>
                  </a:ext>
                </a:extLst>
              </a:tr>
              <a:tr h="501700">
                <a:tc>
                  <a:txBody>
                    <a:bodyPr/>
                    <a:lstStyle/>
                    <a:p>
                      <a:r>
                        <a:rPr lang="pt-PT" sz="1600" dirty="0"/>
                        <a:t>Colour Rendering Index</a:t>
                      </a:r>
                    </a:p>
                    <a:p>
                      <a:r>
                        <a:rPr lang="pt-PT" sz="1600" dirty="0">
                          <a:solidFill>
                            <a:schemeClr val="tx1">
                              <a:lumMod val="65000"/>
                              <a:lumOff val="35000"/>
                            </a:schemeClr>
                          </a:solidFill>
                        </a:rPr>
                        <a:t>Can be higher than 90</a:t>
                      </a:r>
                    </a:p>
                  </a:txBody>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4351456"/>
            <a:ext cx="2783476" cy="1852277"/>
          </a:xfrm>
          <a:prstGeom prst="rect">
            <a:avLst/>
          </a:prstGeom>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24513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272" y="4427240"/>
            <a:ext cx="2443861" cy="1810072"/>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Technologies | LEDs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16" name="Rectangle 15"/>
          <p:cNvSpPr/>
          <p:nvPr/>
        </p:nvSpPr>
        <p:spPr>
          <a:xfrm>
            <a:off x="-1037" y="2105226"/>
            <a:ext cx="6191223" cy="2139047"/>
          </a:xfrm>
          <a:prstGeom prst="rect">
            <a:avLst/>
          </a:prstGeom>
        </p:spPr>
        <p:txBody>
          <a:bodyPr wrap="square">
            <a:spAutoFit/>
          </a:bodyPr>
          <a:lstStyle/>
          <a:p>
            <a:pPr>
              <a:spcAft>
                <a:spcPts val="600"/>
              </a:spcAft>
            </a:pPr>
            <a:r>
              <a:rPr lang="pt-PT" sz="1600" dirty="0"/>
              <a:t>Types of LED lamps:</a:t>
            </a:r>
          </a:p>
          <a:p>
            <a:r>
              <a:rPr lang="pt-PT" sz="1600" dirty="0">
                <a:solidFill>
                  <a:schemeClr val="accent1">
                    <a:lumMod val="60000"/>
                    <a:lumOff val="40000"/>
                  </a:schemeClr>
                </a:solidFill>
              </a:rPr>
              <a:t>•</a:t>
            </a:r>
            <a:r>
              <a:rPr lang="pt-PT" sz="1600" dirty="0">
                <a:solidFill>
                  <a:schemeClr val="accent3"/>
                </a:solidFill>
              </a:rPr>
              <a:t> </a:t>
            </a:r>
            <a:r>
              <a:rPr lang="pt-PT" sz="1600" dirty="0"/>
              <a:t>Bulb </a:t>
            </a:r>
            <a:r>
              <a:rPr lang="pt-PT" sz="1600" dirty="0">
                <a:solidFill>
                  <a:schemeClr val="accent1"/>
                </a:solidFill>
              </a:rPr>
              <a:t>|</a:t>
            </a:r>
            <a:r>
              <a:rPr lang="pt-PT" sz="1600" dirty="0"/>
              <a:t> For retrofit purposes of CFLs and halogen light </a:t>
            </a:r>
            <a:r>
              <a:rPr lang="pt-PT" sz="1600" dirty="0" err="1"/>
              <a:t>bulbs</a:t>
            </a:r>
            <a:endParaRPr lang="pt-PT" sz="1600" dirty="0"/>
          </a:p>
          <a:p>
            <a:endParaRPr lang="pt-PT" sz="1600" dirty="0"/>
          </a:p>
          <a:p>
            <a:r>
              <a:rPr lang="pt-PT" sz="1600" dirty="0">
                <a:solidFill>
                  <a:schemeClr val="accent1">
                    <a:lumMod val="60000"/>
                    <a:lumOff val="40000"/>
                  </a:schemeClr>
                </a:solidFill>
              </a:rPr>
              <a:t>• </a:t>
            </a:r>
            <a:r>
              <a:rPr lang="pt-PT" sz="1600" dirty="0"/>
              <a:t>Spot </a:t>
            </a:r>
            <a:r>
              <a:rPr lang="pt-PT" sz="1600" dirty="0">
                <a:solidFill>
                  <a:schemeClr val="accent1"/>
                </a:solidFill>
              </a:rPr>
              <a:t>| </a:t>
            </a:r>
            <a:r>
              <a:rPr lang="pt-PT" sz="1600" dirty="0"/>
              <a:t>where its directionality property is </a:t>
            </a:r>
            <a:r>
              <a:rPr lang="pt-PT" sz="1600" dirty="0" err="1"/>
              <a:t>best</a:t>
            </a:r>
            <a:r>
              <a:rPr lang="pt-PT" sz="1600" dirty="0"/>
              <a:t> </a:t>
            </a:r>
            <a:r>
              <a:rPr lang="pt-PT" sz="1600" dirty="0" err="1"/>
              <a:t>applied</a:t>
            </a:r>
            <a:endParaRPr lang="pt-PT" sz="1600" dirty="0"/>
          </a:p>
          <a:p>
            <a:endParaRPr lang="pt-PT" sz="1600" dirty="0"/>
          </a:p>
          <a:p>
            <a:r>
              <a:rPr lang="pt-PT" sz="1600" dirty="0">
                <a:solidFill>
                  <a:schemeClr val="accent1">
                    <a:lumMod val="60000"/>
                    <a:lumOff val="40000"/>
                  </a:schemeClr>
                </a:solidFill>
              </a:rPr>
              <a:t>• </a:t>
            </a:r>
            <a:r>
              <a:rPr lang="pt-PT" sz="1600" dirty="0"/>
              <a:t>Tube </a:t>
            </a:r>
            <a:r>
              <a:rPr lang="pt-PT" sz="1600" dirty="0">
                <a:solidFill>
                  <a:schemeClr val="accent1"/>
                </a:solidFill>
              </a:rPr>
              <a:t>|</a:t>
            </a:r>
            <a:r>
              <a:rPr lang="pt-PT" sz="1600" dirty="0"/>
              <a:t> for lighting wide open areas, </a:t>
            </a:r>
            <a:r>
              <a:rPr lang="pt-PT" sz="1600" dirty="0" err="1"/>
              <a:t>replacing</a:t>
            </a:r>
            <a:r>
              <a:rPr lang="pt-PT" sz="1600" dirty="0"/>
              <a:t> </a:t>
            </a:r>
            <a:r>
              <a:rPr lang="pt-PT" sz="1600" dirty="0" err="1"/>
              <a:t>LFLs</a:t>
            </a:r>
            <a:endParaRPr lang="pt-PT" sz="1600" dirty="0"/>
          </a:p>
          <a:p>
            <a:endParaRPr lang="pt-PT" sz="1600" dirty="0"/>
          </a:p>
          <a:p>
            <a:r>
              <a:rPr lang="pt-PT" sz="1600" dirty="0">
                <a:solidFill>
                  <a:schemeClr val="accent1">
                    <a:lumMod val="60000"/>
                    <a:lumOff val="40000"/>
                  </a:schemeClr>
                </a:solidFill>
              </a:rPr>
              <a:t>• </a:t>
            </a:r>
            <a:r>
              <a:rPr lang="pt-PT" sz="1600" dirty="0"/>
              <a:t>Strip </a:t>
            </a:r>
            <a:r>
              <a:rPr lang="pt-PT" sz="1600" dirty="0">
                <a:solidFill>
                  <a:schemeClr val="accent1"/>
                </a:solidFill>
              </a:rPr>
              <a:t>|</a:t>
            </a:r>
            <a:r>
              <a:rPr lang="pt-PT" sz="1600" dirty="0"/>
              <a:t> taking advantage of LED´s flexibility for aesthetic purposes</a:t>
            </a:r>
          </a:p>
        </p:txBody>
      </p:sp>
      <p:sp>
        <p:nvSpPr>
          <p:cNvPr id="17" name="Rectangle 16"/>
          <p:cNvSpPr/>
          <p:nvPr/>
        </p:nvSpPr>
        <p:spPr>
          <a:xfrm>
            <a:off x="6358552" y="3298339"/>
            <a:ext cx="2684741" cy="1077218"/>
          </a:xfrm>
          <a:prstGeom prst="rect">
            <a:avLst/>
          </a:prstGeom>
        </p:spPr>
        <p:txBody>
          <a:bodyPr wrap="square">
            <a:spAutoFit/>
          </a:bodyPr>
          <a:lstStyle/>
          <a:p>
            <a:pPr algn="just"/>
            <a:r>
              <a:rPr lang="pt-PT" sz="1600" dirty="0"/>
              <a:t>LEDs can also be integrated in luminaires. One particular design is the LED flat panel to be built in the ceiling.</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42" y="4259459"/>
            <a:ext cx="3723554" cy="196420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4259458"/>
            <a:ext cx="2554290" cy="1960437"/>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5272" y="1412776"/>
            <a:ext cx="2443861" cy="1917699"/>
          </a:xfrm>
          <a:prstGeom prst="rect">
            <a:avLst/>
          </a:prstGeom>
        </p:spPr>
      </p:pic>
      <p:sp>
        <p:nvSpPr>
          <p:cNvPr id="2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0731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48" y="3954703"/>
            <a:ext cx="1592138" cy="113125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009" y="4054163"/>
            <a:ext cx="998353" cy="8504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175" y="3945611"/>
            <a:ext cx="1067555" cy="10675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2547" y="3946704"/>
            <a:ext cx="1487435" cy="106646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4376" y="3895405"/>
            <a:ext cx="1944216" cy="1249853"/>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61" y="3954702"/>
            <a:ext cx="1370993" cy="1097887"/>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LEDs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graphicFrame>
        <p:nvGraphicFramePr>
          <p:cNvPr id="16" name="Table 15"/>
          <p:cNvGraphicFramePr>
            <a:graphicFrameLocks noGrp="1"/>
          </p:cNvGraphicFramePr>
          <p:nvPr>
            <p:extLst>
              <p:ext uri="{D42A27DB-BD31-4B8C-83A1-F6EECF244321}">
                <p14:modId xmlns:p14="http://schemas.microsoft.com/office/powerpoint/2010/main" val="1964182047"/>
              </p:ext>
            </p:extLst>
          </p:nvPr>
        </p:nvGraphicFramePr>
        <p:xfrm>
          <a:off x="5354" y="2276873"/>
          <a:ext cx="9175158" cy="3980114"/>
        </p:xfrm>
        <a:graphic>
          <a:graphicData uri="http://schemas.openxmlformats.org/drawingml/2006/table">
            <a:tbl>
              <a:tblPr firstRow="1" bandRow="1">
                <a:tableStyleId>{5940675A-B579-460E-94D1-54222C63F5DA}</a:tableStyleId>
              </a:tblPr>
              <a:tblGrid>
                <a:gridCol w="1074767">
                  <a:extLst>
                    <a:ext uri="{9D8B030D-6E8A-4147-A177-3AD203B41FA5}">
                      <a16:colId xmlns:a16="http://schemas.microsoft.com/office/drawing/2014/main" val="20000"/>
                    </a:ext>
                  </a:extLst>
                </a:gridCol>
                <a:gridCol w="8100391">
                  <a:extLst>
                    <a:ext uri="{9D8B030D-6E8A-4147-A177-3AD203B41FA5}">
                      <a16:colId xmlns:a16="http://schemas.microsoft.com/office/drawing/2014/main" val="20001"/>
                    </a:ext>
                  </a:extLst>
                </a:gridCol>
              </a:tblGrid>
              <a:tr h="1582360">
                <a:tc>
                  <a:txBody>
                    <a:bodyPr/>
                    <a:lstStyle/>
                    <a:p>
                      <a:pPr algn="ctr"/>
                      <a:r>
                        <a:rPr lang="pt-PT" b="1" dirty="0"/>
                        <a:t>UPs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r>
                        <a:rPr lang="pt-PT" sz="1600" b="0" i="0" kern="1200" dirty="0">
                          <a:solidFill>
                            <a:schemeClr val="accent3"/>
                          </a:solidFill>
                          <a:effectLst/>
                          <a:latin typeface="+mn-lt"/>
                          <a:ea typeface="+mn-ea"/>
                          <a:cs typeface="+mn-cs"/>
                        </a:rPr>
                        <a:t>•</a:t>
                      </a:r>
                      <a:r>
                        <a:rPr lang="pt-PT" sz="1600" b="0" i="0" kern="1200" dirty="0">
                          <a:solidFill>
                            <a:schemeClr val="tx1"/>
                          </a:solidFill>
                          <a:effectLst/>
                          <a:latin typeface="+mn-lt"/>
                          <a:ea typeface="+mn-ea"/>
                          <a:cs typeface="+mn-cs"/>
                        </a:rPr>
                        <a:t> Only technology that can,</a:t>
                      </a:r>
                      <a:r>
                        <a:rPr lang="pt-PT" sz="1600" b="0" i="0" kern="1200" baseline="0" dirty="0">
                          <a:solidFill>
                            <a:schemeClr val="tx1"/>
                          </a:solidFill>
                          <a:effectLst/>
                          <a:latin typeface="+mn-lt"/>
                          <a:ea typeface="+mn-ea"/>
                          <a:cs typeface="+mn-cs"/>
                        </a:rPr>
                        <a:t> at least, have efficiency Class A+</a:t>
                      </a:r>
                      <a:endParaRPr lang="pt-PT" sz="1600" b="0" i="0" kern="1200" dirty="0">
                        <a:solidFill>
                          <a:schemeClr val="tx1"/>
                        </a:solidFill>
                        <a:effectLst/>
                        <a:latin typeface="+mn-lt"/>
                        <a:ea typeface="+mn-ea"/>
                        <a:cs typeface="+mn-cs"/>
                      </a:endParaRPr>
                    </a:p>
                    <a:p>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LEDs have,</a:t>
                      </a:r>
                      <a:r>
                        <a:rPr lang="pt-PT" sz="1600" b="0" i="0" kern="1200" baseline="0" dirty="0">
                          <a:solidFill>
                            <a:schemeClr val="tx1"/>
                          </a:solidFill>
                          <a:effectLst/>
                          <a:latin typeface="+mn-lt"/>
                          <a:ea typeface="+mn-ea"/>
                          <a:cs typeface="+mn-cs"/>
                        </a:rPr>
                        <a:t> by far, the longest lifetime of all lighting technologies</a:t>
                      </a:r>
                      <a:endParaRPr lang="pt-PT" sz="1600" b="0" i="0" kern="1200" dirty="0">
                        <a:solidFill>
                          <a:schemeClr val="tx1"/>
                        </a:solidFill>
                        <a:effectLst/>
                        <a:latin typeface="+mn-lt"/>
                        <a:ea typeface="+mn-ea"/>
                        <a:cs typeface="+mn-cs"/>
                      </a:endParaRPr>
                    </a:p>
                    <a:p>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Lowest cost of ownership</a:t>
                      </a:r>
                      <a:r>
                        <a:rPr lang="pt-PT" sz="1600" b="0" i="0" kern="1200" baseline="0" dirty="0">
                          <a:solidFill>
                            <a:schemeClr val="tx1"/>
                          </a:solidFill>
                          <a:effectLst/>
                          <a:latin typeface="+mn-lt"/>
                          <a:ea typeface="+mn-ea"/>
                          <a:cs typeface="+mn-cs"/>
                        </a:rPr>
                        <a:t>. In the end it is cheaper than any other technology</a:t>
                      </a:r>
                    </a:p>
                    <a:p>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Extremely flexible technology for aesthetic and controling purposes.</a:t>
                      </a:r>
                    </a:p>
                    <a:p>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Low temperature</a:t>
                      </a:r>
                      <a:r>
                        <a:rPr lang="pt-PT" sz="1600" b="0" i="0" kern="1200" baseline="0" dirty="0">
                          <a:solidFill>
                            <a:schemeClr val="tx1"/>
                          </a:solidFill>
                          <a:effectLst/>
                          <a:latin typeface="+mn-lt"/>
                          <a:ea typeface="+mn-ea"/>
                          <a:cs typeface="+mn-cs"/>
                        </a:rPr>
                        <a:t> when functioning avoids any possibility of burning at touch.</a:t>
                      </a:r>
                    </a:p>
                    <a:p>
                      <a:pPr marL="0" marR="0" indent="0" algn="l" defTabSz="914400" rtl="0" eaLnBrk="1" fontAlgn="auto" latinLnBrk="0" hangingPunct="1">
                        <a:lnSpc>
                          <a:spcPct val="100000"/>
                        </a:lnSpc>
                        <a:spcBef>
                          <a:spcPts val="0"/>
                        </a:spcBef>
                        <a:spcAft>
                          <a:spcPts val="0"/>
                        </a:spcAft>
                        <a:buClrTx/>
                        <a:buSzTx/>
                        <a:buFontTx/>
                        <a:buNone/>
                        <a:tabLst/>
                        <a:defRPr/>
                      </a:pPr>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Regarding</a:t>
                      </a:r>
                      <a:r>
                        <a:rPr lang="pt-PT" sz="1600" b="0" i="0" kern="1200" baseline="0" dirty="0">
                          <a:solidFill>
                            <a:schemeClr val="tx1"/>
                          </a:solidFill>
                          <a:effectLst/>
                          <a:latin typeface="+mn-lt"/>
                          <a:ea typeface="+mn-ea"/>
                          <a:cs typeface="+mn-cs"/>
                        </a:rPr>
                        <a:t> CFLs, LEDs w</a:t>
                      </a:r>
                      <a:r>
                        <a:rPr lang="pt-PT" sz="1600" b="0" i="0" kern="1200" dirty="0">
                          <a:solidFill>
                            <a:schemeClr val="tx1"/>
                          </a:solidFill>
                          <a:effectLst/>
                          <a:latin typeface="+mn-lt"/>
                          <a:ea typeface="+mn-ea"/>
                          <a:cs typeface="+mn-cs"/>
                        </a:rPr>
                        <a:t>ithstand many more switching cycles and light up immediately</a:t>
                      </a:r>
                      <a:r>
                        <a:rPr lang="pt-PT" sz="1600" b="0" i="0" kern="1200" baseline="0" dirty="0">
                          <a:solidFill>
                            <a:schemeClr val="tx1"/>
                          </a:solidFill>
                          <a:effectLst/>
                          <a:latin typeface="+mn-lt"/>
                          <a:ea typeface="+mn-ea"/>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87114">
                <a:tc gridSpan="2">
                  <a:txBody>
                    <a:bodyPr/>
                    <a:lstStyle/>
                    <a:p>
                      <a:endParaRPr lang="pt-P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PT"/>
                    </a:p>
                  </a:txBody>
                  <a:tcPr/>
                </a:tc>
                <a:extLst>
                  <a:ext uri="{0D108BD9-81ED-4DB2-BD59-A6C34878D82A}">
                    <a16:rowId xmlns:a16="http://schemas.microsoft.com/office/drawing/2014/main" val="10001"/>
                  </a:ext>
                </a:extLst>
              </a:tr>
              <a:tr h="1155397">
                <a:tc>
                  <a:txBody>
                    <a:bodyPr/>
                    <a:lstStyle/>
                    <a:p>
                      <a:pPr algn="ctr"/>
                      <a:r>
                        <a:rPr lang="pt-PT" b="1" dirty="0"/>
                        <a:t>DOWNs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pt-PT" sz="1600" b="0" i="0" kern="1200" dirty="0">
                          <a:solidFill>
                            <a:schemeClr val="accent2">
                              <a:lumMod val="60000"/>
                              <a:lumOff val="40000"/>
                            </a:schemeClr>
                          </a:solidFill>
                          <a:effectLst/>
                          <a:latin typeface="+mn-lt"/>
                          <a:ea typeface="+mn-ea"/>
                          <a:cs typeface="+mn-cs"/>
                        </a:rPr>
                        <a:t>•</a:t>
                      </a:r>
                      <a:r>
                        <a:rPr lang="pt-PT" sz="16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Its initial cost is somewhat higher than other technologies (but</a:t>
                      </a:r>
                      <a:r>
                        <a:rPr lang="pt-PT" sz="1600" b="0" i="0" kern="1200" baseline="0" dirty="0">
                          <a:solidFill>
                            <a:schemeClr val="tx1"/>
                          </a:solidFill>
                          <a:effectLst/>
                          <a:latin typeface="+mn-lt"/>
                          <a:ea typeface="+mn-ea"/>
                          <a:cs typeface="+mn-cs"/>
                        </a:rPr>
                        <a:t> we see the prices getting lower and lower each </a:t>
                      </a:r>
                      <a:r>
                        <a:rPr lang="pt-PT" sz="1600" b="0" i="0" kern="1200" baseline="0" dirty="0" err="1">
                          <a:solidFill>
                            <a:schemeClr val="tx1"/>
                          </a:solidFill>
                          <a:effectLst/>
                          <a:latin typeface="+mn-lt"/>
                          <a:ea typeface="+mn-ea"/>
                          <a:cs typeface="+mn-cs"/>
                        </a:rPr>
                        <a:t>year</a:t>
                      </a:r>
                      <a:r>
                        <a:rPr lang="pt-PT" sz="1600" b="0" i="0" kern="1200" baseline="0" dirty="0">
                          <a:solidFill>
                            <a:schemeClr val="tx1"/>
                          </a:solidFill>
                          <a:effectLst/>
                          <a:latin typeface="+mn-lt"/>
                          <a:ea typeface="+mn-ea"/>
                          <a:cs typeface="+mn-cs"/>
                        </a:rPr>
                        <a:t>).</a:t>
                      </a:r>
                    </a:p>
                    <a:p>
                      <a:endParaRPr lang="pt-PT" sz="1600" b="0" i="0" kern="1200" baseline="0" dirty="0">
                        <a:solidFill>
                          <a:schemeClr val="tx1"/>
                        </a:solidFill>
                        <a:effectLst/>
                        <a:latin typeface="+mn-lt"/>
                        <a:ea typeface="+mn-ea"/>
                        <a:cs typeface="+mn-cs"/>
                      </a:endParaRPr>
                    </a:p>
                    <a:p>
                      <a:r>
                        <a:rPr lang="pt-PT" sz="1600" b="0" i="0" kern="1200" dirty="0">
                          <a:solidFill>
                            <a:schemeClr val="accent2">
                              <a:lumMod val="60000"/>
                              <a:lumOff val="40000"/>
                            </a:schemeClr>
                          </a:solidFill>
                          <a:effectLst/>
                          <a:latin typeface="+mn-lt"/>
                          <a:ea typeface="+mn-ea"/>
                          <a:cs typeface="+mn-cs"/>
                        </a:rPr>
                        <a:t>•</a:t>
                      </a:r>
                      <a:r>
                        <a:rPr lang="pt-PT" sz="1600" b="0" i="0" kern="1200" dirty="0">
                          <a:solidFill>
                            <a:schemeClr val="accent3"/>
                          </a:solidFill>
                          <a:effectLst/>
                          <a:latin typeface="+mn-lt"/>
                          <a:ea typeface="+mn-ea"/>
                          <a:cs typeface="+mn-cs"/>
                        </a:rPr>
                        <a:t> </a:t>
                      </a:r>
                      <a:r>
                        <a:rPr lang="en-US" sz="1600" b="0" i="0" kern="1200" dirty="0">
                          <a:solidFill>
                            <a:schemeClr val="tx1"/>
                          </a:solidFill>
                          <a:effectLst/>
                          <a:latin typeface="+mn-lt"/>
                          <a:ea typeface="+mn-ea"/>
                          <a:cs typeface="+mn-cs"/>
                        </a:rPr>
                        <a:t> LEDs are temperature sensitive. Efficacy and lifetime is strongly reduced if lamps are overheated.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7"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0731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995936"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Choosing a Lamp</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grpSp>
        <p:nvGrpSpPr>
          <p:cNvPr id="5" name="Group 4"/>
          <p:cNvGrpSpPr/>
          <p:nvPr/>
        </p:nvGrpSpPr>
        <p:grpSpPr>
          <a:xfrm>
            <a:off x="83772" y="2924944"/>
            <a:ext cx="8962575" cy="2949312"/>
            <a:chOff x="83772" y="2852936"/>
            <a:chExt cx="8962575" cy="2949312"/>
          </a:xfrm>
        </p:grpSpPr>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72" y="2852936"/>
              <a:ext cx="8962575" cy="29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772" y="2852936"/>
              <a:ext cx="18062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5" name="Rectangle 14"/>
          <p:cNvSpPr/>
          <p:nvPr/>
        </p:nvSpPr>
        <p:spPr>
          <a:xfrm>
            <a:off x="-1" y="2276872"/>
            <a:ext cx="6191224" cy="338554"/>
          </a:xfrm>
          <a:prstGeom prst="rect">
            <a:avLst/>
          </a:prstGeom>
        </p:spPr>
        <p:txBody>
          <a:bodyPr wrap="square">
            <a:spAutoFit/>
          </a:bodyPr>
          <a:lstStyle/>
          <a:p>
            <a:r>
              <a:rPr lang="pt-PT" sz="1600" dirty="0"/>
              <a:t>A very good lamp should fulfil the following criteria.</a:t>
            </a:r>
            <a:endParaRPr lang="pt-PT" sz="1700"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12441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Ballasts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Control Systems</a:t>
            </a:r>
            <a:endParaRPr lang="de-DE" sz="2700" b="1" dirty="0">
              <a:latin typeface="Candara" panose="020E0502030303020204" pitchFamily="34" charset="0"/>
            </a:endParaRPr>
          </a:p>
        </p:txBody>
      </p:sp>
      <p:sp>
        <p:nvSpPr>
          <p:cNvPr id="11" name="Rectangle 10"/>
          <p:cNvSpPr/>
          <p:nvPr/>
        </p:nvSpPr>
        <p:spPr>
          <a:xfrm>
            <a:off x="-1" y="2276872"/>
            <a:ext cx="8950734" cy="1077218"/>
          </a:xfrm>
          <a:prstGeom prst="rect">
            <a:avLst/>
          </a:prstGeom>
        </p:spPr>
        <p:txBody>
          <a:bodyPr wrap="square">
            <a:spAutoFit/>
          </a:bodyPr>
          <a:lstStyle/>
          <a:p>
            <a:r>
              <a:rPr lang="pt-PT" sz="1600" dirty="0"/>
              <a:t>A </a:t>
            </a:r>
            <a:r>
              <a:rPr lang="pt-PT" sz="1600" b="1" dirty="0"/>
              <a:t>ballast</a:t>
            </a:r>
            <a:r>
              <a:rPr lang="pt-PT" sz="1600" dirty="0"/>
              <a:t> has two main functions. It starts the lamp and it controls lamp operation. Depending on their characteristics tey can also: </a:t>
            </a:r>
            <a:r>
              <a:rPr lang="pt-PT" sz="1600" dirty="0" err="1"/>
              <a:t>transform</a:t>
            </a:r>
            <a:r>
              <a:rPr lang="pt-PT" sz="1600" dirty="0"/>
              <a:t> </a:t>
            </a:r>
            <a:r>
              <a:rPr lang="pt-PT" sz="1600" dirty="0" err="1"/>
              <a:t>the</a:t>
            </a:r>
            <a:r>
              <a:rPr lang="pt-PT" sz="1600" dirty="0"/>
              <a:t> </a:t>
            </a:r>
            <a:r>
              <a:rPr lang="pt-PT" sz="1600" dirty="0" err="1"/>
              <a:t>voltage</a:t>
            </a:r>
            <a:r>
              <a:rPr lang="pt-PT" sz="1600" dirty="0"/>
              <a:t>, dimming the lamp and correct power factor.</a:t>
            </a:r>
          </a:p>
          <a:p>
            <a:endParaRPr lang="pt-PT" sz="1600" dirty="0"/>
          </a:p>
          <a:p>
            <a:r>
              <a:rPr lang="pt-PT" sz="1600" dirty="0" err="1"/>
              <a:t>All</a:t>
            </a:r>
            <a:r>
              <a:rPr lang="pt-PT" sz="1600" dirty="0"/>
              <a:t> </a:t>
            </a:r>
            <a:r>
              <a:rPr lang="pt-PT" sz="1600" dirty="0" err="1"/>
              <a:t>fluorescent</a:t>
            </a:r>
            <a:r>
              <a:rPr lang="pt-PT" sz="1600" dirty="0"/>
              <a:t> lamps need a ballast to work. </a:t>
            </a:r>
            <a:endParaRPr lang="pt-PT" sz="1700" dirty="0"/>
          </a:p>
        </p:txBody>
      </p:sp>
      <p:pic>
        <p:nvPicPr>
          <p:cNvPr id="3" name="Imagem 2"/>
          <p:cNvPicPr>
            <a:picLocks noChangeAspect="1"/>
          </p:cNvPicPr>
          <p:nvPr/>
        </p:nvPicPr>
        <p:blipFill>
          <a:blip r:embed="rId4"/>
          <a:stretch>
            <a:fillRect/>
          </a:stretch>
        </p:blipFill>
        <p:spPr>
          <a:xfrm>
            <a:off x="4853128" y="3959523"/>
            <a:ext cx="2676190" cy="1866667"/>
          </a:xfrm>
          <a:prstGeom prst="rect">
            <a:avLst/>
          </a:prstGeom>
        </p:spPr>
      </p:pic>
      <p:pic>
        <p:nvPicPr>
          <p:cNvPr id="7" name="Imagem 6"/>
          <p:cNvPicPr>
            <a:picLocks noChangeAspect="1"/>
          </p:cNvPicPr>
          <p:nvPr/>
        </p:nvPicPr>
        <p:blipFill>
          <a:blip r:embed="rId5"/>
          <a:stretch>
            <a:fillRect/>
          </a:stretch>
        </p:blipFill>
        <p:spPr>
          <a:xfrm>
            <a:off x="963051" y="3959523"/>
            <a:ext cx="3462864" cy="1861893"/>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21578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Ballasts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1" name="Rectangle 10"/>
          <p:cNvSpPr/>
          <p:nvPr/>
        </p:nvSpPr>
        <p:spPr>
          <a:xfrm>
            <a:off x="-2" y="2276872"/>
            <a:ext cx="8569237" cy="584775"/>
          </a:xfrm>
          <a:prstGeom prst="rect">
            <a:avLst/>
          </a:prstGeom>
        </p:spPr>
        <p:txBody>
          <a:bodyPr wrap="square">
            <a:spAutoFit/>
          </a:bodyPr>
          <a:lstStyle/>
          <a:p>
            <a:r>
              <a:rPr lang="pt-PT" sz="1600" dirty="0"/>
              <a:t>There are two types of ballasts: </a:t>
            </a:r>
            <a:r>
              <a:rPr lang="pt-PT" sz="1600" b="1" dirty="0"/>
              <a:t>magnetic</a:t>
            </a:r>
            <a:r>
              <a:rPr lang="pt-PT" sz="1600" dirty="0"/>
              <a:t> and </a:t>
            </a:r>
            <a:r>
              <a:rPr lang="pt-PT" sz="1600" b="1" dirty="0"/>
              <a:t>electronic</a:t>
            </a:r>
            <a:r>
              <a:rPr lang="pt-PT" sz="1600" dirty="0"/>
              <a:t>. These can be compared by some important parameters, such as:</a:t>
            </a:r>
            <a:endParaRPr lang="pt-PT" sz="1700" dirty="0"/>
          </a:p>
        </p:txBody>
      </p:sp>
      <p:grpSp>
        <p:nvGrpSpPr>
          <p:cNvPr id="7" name="Grupo 6"/>
          <p:cNvGrpSpPr/>
          <p:nvPr/>
        </p:nvGrpSpPr>
        <p:grpSpPr>
          <a:xfrm>
            <a:off x="3228586" y="3259117"/>
            <a:ext cx="2633734" cy="2116185"/>
            <a:chOff x="3248193" y="3868583"/>
            <a:chExt cx="2633734" cy="2116185"/>
          </a:xfrm>
        </p:grpSpPr>
        <p:sp>
          <p:nvSpPr>
            <p:cNvPr id="22" name="TextBox 21"/>
            <p:cNvSpPr txBox="1"/>
            <p:nvPr/>
          </p:nvSpPr>
          <p:spPr>
            <a:xfrm>
              <a:off x="3248193" y="3868583"/>
              <a:ext cx="2633734" cy="1092607"/>
            </a:xfrm>
            <a:prstGeom prst="rect">
              <a:avLst/>
            </a:prstGeom>
            <a:noFill/>
          </p:spPr>
          <p:txBody>
            <a:bodyPr wrap="none" rtlCol="0">
              <a:spAutoFit/>
            </a:bodyPr>
            <a:lstStyle/>
            <a:p>
              <a:r>
                <a:rPr lang="pt-PT" sz="1700" b="1" dirty="0"/>
                <a:t>Ballast Efficacy Factor (BEF)</a:t>
              </a:r>
            </a:p>
            <a:p>
              <a:r>
                <a:rPr lang="pt-PT" sz="1600" dirty="0"/>
                <a:t>Compares the lighting system</a:t>
              </a:r>
            </a:p>
            <a:p>
              <a:r>
                <a:rPr lang="pt-PT" sz="1600" dirty="0"/>
                <a:t>according to the light output </a:t>
              </a:r>
            </a:p>
            <a:p>
              <a:r>
                <a:rPr lang="pt-PT" sz="1600" dirty="0"/>
                <a:t>and the input power (P</a:t>
              </a:r>
              <a:r>
                <a:rPr lang="pt-PT" sz="1100" dirty="0"/>
                <a:t>in</a:t>
              </a:r>
              <a:r>
                <a:rPr lang="pt-PT" sz="1600" dirty="0"/>
                <a:t>).</a:t>
              </a:r>
            </a:p>
          </p:txBody>
        </p:sp>
        <mc:AlternateContent xmlns:mc="http://schemas.openxmlformats.org/markup-compatibility/2006" xmlns:a14="http://schemas.microsoft.com/office/drawing/2010/main">
          <mc:Choice Requires="a14">
            <p:sp>
              <p:nvSpPr>
                <p:cNvPr id="25" name="TextBox 24"/>
                <p:cNvSpPr txBox="1"/>
                <p:nvPr/>
              </p:nvSpPr>
              <p:spPr>
                <a:xfrm>
                  <a:off x="3694469" y="4971410"/>
                  <a:ext cx="1741181" cy="5949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1600" b="0" i="1" smtClean="0">
                            <a:solidFill>
                              <a:schemeClr val="tx2"/>
                            </a:solidFill>
                            <a:latin typeface="Cambria Math"/>
                          </a:rPr>
                          <m:t>𝐵𝐸𝐹</m:t>
                        </m:r>
                        <m:r>
                          <a:rPr lang="pt-PT" sz="1600" b="0" i="1" smtClean="0">
                            <a:solidFill>
                              <a:schemeClr val="tx2"/>
                            </a:solidFill>
                            <a:latin typeface="Cambria Math"/>
                          </a:rPr>
                          <m:t>=</m:t>
                        </m:r>
                        <m:f>
                          <m:fPr>
                            <m:ctrlPr>
                              <a:rPr lang="pt-PT" sz="1600" b="0" i="1" smtClean="0">
                                <a:solidFill>
                                  <a:schemeClr val="tx2"/>
                                </a:solidFill>
                                <a:latin typeface="Cambria Math" panose="02040503050406030204" pitchFamily="18" charset="0"/>
                              </a:rPr>
                            </m:ctrlPr>
                          </m:fPr>
                          <m:num>
                            <m:r>
                              <a:rPr lang="pt-PT" sz="1600" b="0" i="1" smtClean="0">
                                <a:solidFill>
                                  <a:schemeClr val="tx2"/>
                                </a:solidFill>
                                <a:latin typeface="Cambria Math"/>
                              </a:rPr>
                              <m:t>𝐵𝐹</m:t>
                            </m:r>
                          </m:num>
                          <m:den>
                            <m:sSub>
                              <m:sSubPr>
                                <m:ctrlPr>
                                  <a:rPr lang="pt-PT" sz="1600" b="0" i="1" smtClean="0">
                                    <a:solidFill>
                                      <a:schemeClr val="tx2"/>
                                    </a:solidFill>
                                    <a:latin typeface="Cambria Math" panose="02040503050406030204" pitchFamily="18" charset="0"/>
                                  </a:rPr>
                                </m:ctrlPr>
                              </m:sSubPr>
                              <m:e>
                                <m:r>
                                  <a:rPr lang="pt-PT" sz="1600" b="0" i="1" smtClean="0">
                                    <a:solidFill>
                                      <a:schemeClr val="tx2"/>
                                    </a:solidFill>
                                    <a:latin typeface="Cambria Math"/>
                                  </a:rPr>
                                  <m:t>𝑃</m:t>
                                </m:r>
                              </m:e>
                              <m:sub>
                                <m:r>
                                  <a:rPr lang="pt-PT" sz="1600" b="0" i="1" smtClean="0">
                                    <a:solidFill>
                                      <a:schemeClr val="tx2"/>
                                    </a:solidFill>
                                    <a:latin typeface="Cambria Math"/>
                                  </a:rPr>
                                  <m:t>𝑖𝑛</m:t>
                                </m:r>
                              </m:sub>
                            </m:sSub>
                          </m:den>
                        </m:f>
                        <m:r>
                          <a:rPr lang="pt-PT" sz="1600" b="0" i="1" smtClean="0">
                            <a:solidFill>
                              <a:schemeClr val="tx2"/>
                            </a:solidFill>
                            <a:latin typeface="Cambria Math"/>
                            <a:ea typeface="Cambria Math"/>
                          </a:rPr>
                          <m:t>×100</m:t>
                        </m:r>
                      </m:oMath>
                    </m:oMathPara>
                  </a14:m>
                  <a:endParaRPr lang="pt-PT" sz="1600" dirty="0">
                    <a:solidFill>
                      <a:schemeClr val="tx2"/>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94469" y="4971410"/>
                  <a:ext cx="1741181" cy="594906"/>
                </a:xfrm>
                <a:prstGeom prst="rect">
                  <a:avLst/>
                </a:prstGeom>
                <a:blipFill rotWithShape="1">
                  <a:blip r:embed="rId9"/>
                  <a:stretch>
                    <a:fillRect/>
                  </a:stretch>
                </a:blipFill>
              </p:spPr>
              <p:txBody>
                <a:bodyPr/>
                <a:lstStyle/>
                <a:p>
                  <a:r>
                    <a:rPr lang="pt-PT">
                      <a:noFill/>
                    </a:rPr>
                    <a:t> </a:t>
                  </a:r>
                </a:p>
              </p:txBody>
            </p:sp>
          </mc:Fallback>
        </mc:AlternateContent>
        <p:sp>
          <p:nvSpPr>
            <p:cNvPr id="19" name="TextBox 18"/>
            <p:cNvSpPr txBox="1"/>
            <p:nvPr/>
          </p:nvSpPr>
          <p:spPr>
            <a:xfrm>
              <a:off x="3617939" y="5646214"/>
              <a:ext cx="1961050" cy="338554"/>
            </a:xfrm>
            <a:prstGeom prst="rect">
              <a:avLst/>
            </a:prstGeom>
            <a:noFill/>
          </p:spPr>
          <p:txBody>
            <a:bodyPr wrap="none" rtlCol="0">
              <a:spAutoFit/>
            </a:bodyPr>
            <a:lstStyle/>
            <a:p>
              <a:r>
                <a:rPr lang="pt-PT" sz="1600" dirty="0"/>
                <a:t>The higher the better</a:t>
              </a:r>
            </a:p>
          </p:txBody>
        </p:sp>
      </p:grpSp>
      <p:grpSp>
        <p:nvGrpSpPr>
          <p:cNvPr id="3" name="Grupo 2"/>
          <p:cNvGrpSpPr/>
          <p:nvPr/>
        </p:nvGrpSpPr>
        <p:grpSpPr>
          <a:xfrm>
            <a:off x="98822" y="3261586"/>
            <a:ext cx="2969744" cy="2337665"/>
            <a:chOff x="-53928" y="3868583"/>
            <a:chExt cx="2969744" cy="2337665"/>
          </a:xfrm>
        </p:grpSpPr>
        <p:sp>
          <p:nvSpPr>
            <p:cNvPr id="8" name="TextBox 7"/>
            <p:cNvSpPr txBox="1"/>
            <p:nvPr/>
          </p:nvSpPr>
          <p:spPr>
            <a:xfrm>
              <a:off x="0" y="3868583"/>
              <a:ext cx="2709973" cy="1092607"/>
            </a:xfrm>
            <a:prstGeom prst="rect">
              <a:avLst/>
            </a:prstGeom>
            <a:noFill/>
          </p:spPr>
          <p:txBody>
            <a:bodyPr wrap="none" rtlCol="0">
              <a:spAutoFit/>
            </a:bodyPr>
            <a:lstStyle/>
            <a:p>
              <a:r>
                <a:rPr lang="pt-PT" sz="1700" b="1" dirty="0"/>
                <a:t>Ballast Factor (BF)</a:t>
              </a:r>
            </a:p>
            <a:p>
              <a:r>
                <a:rPr lang="pt-PT" sz="1600" dirty="0"/>
                <a:t>Indicates the ratio of the light </a:t>
              </a:r>
            </a:p>
            <a:p>
              <a:r>
                <a:rPr lang="pt-PT" sz="1600" dirty="0"/>
                <a:t>output between the operating</a:t>
              </a:r>
            </a:p>
            <a:p>
              <a:r>
                <a:rPr lang="pt-PT" sz="1600" dirty="0"/>
                <a:t>ballast and the reference one.</a:t>
              </a:r>
            </a:p>
          </p:txBody>
        </p:sp>
        <mc:AlternateContent xmlns:mc="http://schemas.openxmlformats.org/markup-compatibility/2006" xmlns:a14="http://schemas.microsoft.com/office/drawing/2010/main">
          <mc:Choice Requires="a14">
            <p:sp>
              <p:nvSpPr>
                <p:cNvPr id="18" name="TextBox 17"/>
                <p:cNvSpPr txBox="1"/>
                <p:nvPr/>
              </p:nvSpPr>
              <p:spPr>
                <a:xfrm>
                  <a:off x="-53928" y="4905161"/>
                  <a:ext cx="2863348" cy="6728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1700" b="0" i="1" smtClean="0">
                            <a:solidFill>
                              <a:schemeClr val="tx2"/>
                            </a:solidFill>
                            <a:latin typeface="Cambria Math"/>
                          </a:rPr>
                          <m:t>𝐵𝐹</m:t>
                        </m:r>
                        <m:r>
                          <a:rPr lang="pt-PT" sz="1700" b="0" i="1" smtClean="0">
                            <a:solidFill>
                              <a:schemeClr val="tx2"/>
                            </a:solidFill>
                            <a:latin typeface="Cambria Math"/>
                          </a:rPr>
                          <m:t>=</m:t>
                        </m:r>
                        <m:f>
                          <m:fPr>
                            <m:ctrlPr>
                              <a:rPr lang="pt-PT" sz="1700" i="1" smtClean="0">
                                <a:solidFill>
                                  <a:schemeClr val="tx2"/>
                                </a:solidFill>
                                <a:latin typeface="Cambria Math" panose="02040503050406030204" pitchFamily="18" charset="0"/>
                              </a:rPr>
                            </m:ctrlPr>
                          </m:fPr>
                          <m:num>
                            <m:sSub>
                              <m:sSubPr>
                                <m:ctrlPr>
                                  <a:rPr lang="pt-PT" sz="1700" i="1" smtClean="0">
                                    <a:solidFill>
                                      <a:schemeClr val="tx2"/>
                                    </a:solidFill>
                                    <a:latin typeface="Cambria Math" panose="02040503050406030204" pitchFamily="18" charset="0"/>
                                  </a:rPr>
                                </m:ctrlPr>
                              </m:sSubPr>
                              <m:e>
                                <m:r>
                                  <a:rPr lang="pt-PT" sz="1700" i="1" smtClean="0">
                                    <a:solidFill>
                                      <a:schemeClr val="tx2"/>
                                    </a:solidFill>
                                    <a:latin typeface="Cambria Math"/>
                                    <a:ea typeface="Cambria Math"/>
                                  </a:rPr>
                                  <m:t>∅</m:t>
                                </m:r>
                              </m:e>
                              <m:sub>
                                <m:r>
                                  <a:rPr lang="pt-PT" sz="1700" b="0" i="1" smtClean="0">
                                    <a:solidFill>
                                      <a:schemeClr val="tx2"/>
                                    </a:solidFill>
                                    <a:latin typeface="Cambria Math"/>
                                  </a:rPr>
                                  <m:t>𝑙𝑎𝑚𝑝</m:t>
                                </m:r>
                                <m:r>
                                  <a:rPr lang="pt-PT" sz="1700" b="0" i="1" smtClean="0">
                                    <a:solidFill>
                                      <a:schemeClr val="tx2"/>
                                    </a:solidFill>
                                    <a:latin typeface="Cambria Math"/>
                                  </a:rPr>
                                  <m:t>+</m:t>
                                </m:r>
                                <m:r>
                                  <a:rPr lang="pt-PT" sz="1700" b="0" i="1" smtClean="0">
                                    <a:solidFill>
                                      <a:schemeClr val="tx2"/>
                                    </a:solidFill>
                                    <a:latin typeface="Cambria Math"/>
                                  </a:rPr>
                                  <m:t>𝑜𝑝𝑒𝑟𝑎𝑡𝑖𝑛𝑔</m:t>
                                </m:r>
                                <m:r>
                                  <a:rPr lang="pt-PT" sz="1700" b="0" i="1" smtClean="0">
                                    <a:solidFill>
                                      <a:schemeClr val="tx2"/>
                                    </a:solidFill>
                                    <a:latin typeface="Cambria Math"/>
                                  </a:rPr>
                                  <m:t> </m:t>
                                </m:r>
                                <m:r>
                                  <a:rPr lang="pt-PT" sz="1700" b="0" i="1" smtClean="0">
                                    <a:solidFill>
                                      <a:schemeClr val="tx2"/>
                                    </a:solidFill>
                                    <a:latin typeface="Cambria Math"/>
                                  </a:rPr>
                                  <m:t>𝑏𝑎𝑙𝑙𝑎𝑠𝑡</m:t>
                                </m:r>
                              </m:sub>
                            </m:sSub>
                          </m:num>
                          <m:den>
                            <m:sSub>
                              <m:sSubPr>
                                <m:ctrlPr>
                                  <a:rPr lang="pt-PT" sz="1700" i="1" smtClean="0">
                                    <a:solidFill>
                                      <a:schemeClr val="tx2"/>
                                    </a:solidFill>
                                    <a:latin typeface="Cambria Math" panose="02040503050406030204" pitchFamily="18" charset="0"/>
                                  </a:rPr>
                                </m:ctrlPr>
                              </m:sSubPr>
                              <m:e>
                                <m:r>
                                  <a:rPr lang="pt-PT" sz="1700" i="1" smtClean="0">
                                    <a:solidFill>
                                      <a:schemeClr val="tx2"/>
                                    </a:solidFill>
                                    <a:latin typeface="Cambria Math"/>
                                    <a:ea typeface="Cambria Math"/>
                                  </a:rPr>
                                  <m:t>∅</m:t>
                                </m:r>
                              </m:e>
                              <m:sub>
                                <m:r>
                                  <a:rPr lang="pt-PT" sz="1700" b="0" i="1" smtClean="0">
                                    <a:solidFill>
                                      <a:schemeClr val="tx2"/>
                                    </a:solidFill>
                                    <a:latin typeface="Cambria Math"/>
                                  </a:rPr>
                                  <m:t>𝑙𝑎𝑚𝑝</m:t>
                                </m:r>
                                <m:r>
                                  <a:rPr lang="pt-PT" sz="1700" b="0" i="1" smtClean="0">
                                    <a:solidFill>
                                      <a:schemeClr val="tx2"/>
                                    </a:solidFill>
                                    <a:latin typeface="Cambria Math"/>
                                  </a:rPr>
                                  <m:t>+</m:t>
                                </m:r>
                                <m:r>
                                  <a:rPr lang="pt-PT" sz="1700" b="0" i="1" smtClean="0">
                                    <a:solidFill>
                                      <a:schemeClr val="tx2"/>
                                    </a:solidFill>
                                    <a:latin typeface="Cambria Math"/>
                                  </a:rPr>
                                  <m:t>𝑟𝑒𝑓𝑒𝑟𝑒𝑛𝑐𝑒</m:t>
                                </m:r>
                                <m:r>
                                  <a:rPr lang="pt-PT" sz="1700" b="0" i="1" smtClean="0">
                                    <a:solidFill>
                                      <a:schemeClr val="tx2"/>
                                    </a:solidFill>
                                    <a:latin typeface="Cambria Math"/>
                                  </a:rPr>
                                  <m:t> </m:t>
                                </m:r>
                                <m:r>
                                  <a:rPr lang="pt-PT" sz="1700" b="0" i="1" smtClean="0">
                                    <a:solidFill>
                                      <a:schemeClr val="tx2"/>
                                    </a:solidFill>
                                    <a:latin typeface="Cambria Math"/>
                                  </a:rPr>
                                  <m:t>𝑏𝑎𝑙𝑙𝑎𝑠𝑡</m:t>
                                </m:r>
                              </m:sub>
                            </m:sSub>
                          </m:den>
                        </m:f>
                      </m:oMath>
                    </m:oMathPara>
                  </a14:m>
                  <a:endParaRPr lang="pt-PT" sz="1700" dirty="0">
                    <a:solidFill>
                      <a:schemeClr val="tx2"/>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928" y="4905161"/>
                  <a:ext cx="2863348" cy="672813"/>
                </a:xfrm>
                <a:prstGeom prst="rect">
                  <a:avLst/>
                </a:prstGeom>
                <a:blipFill rotWithShape="1">
                  <a:blip r:embed="rId8"/>
                  <a:stretch>
                    <a:fillRect/>
                  </a:stretch>
                </a:blipFill>
              </p:spPr>
              <p:txBody>
                <a:bodyPr/>
                <a:lstStyle/>
                <a:p>
                  <a:r>
                    <a:rPr lang="pt-PT">
                      <a:noFill/>
                    </a:rPr>
                    <a:t> </a:t>
                  </a:r>
                </a:p>
              </p:txBody>
            </p:sp>
          </mc:Fallback>
        </mc:AlternateContent>
        <p:sp>
          <p:nvSpPr>
            <p:cNvPr id="28" name="TextBox 27"/>
            <p:cNvSpPr txBox="1"/>
            <p:nvPr/>
          </p:nvSpPr>
          <p:spPr>
            <a:xfrm>
              <a:off x="4432" y="5621473"/>
              <a:ext cx="2911384" cy="584775"/>
            </a:xfrm>
            <a:prstGeom prst="rect">
              <a:avLst/>
            </a:prstGeom>
            <a:noFill/>
          </p:spPr>
          <p:txBody>
            <a:bodyPr wrap="square" rtlCol="0">
              <a:spAutoFit/>
            </a:bodyPr>
            <a:lstStyle/>
            <a:p>
              <a:r>
                <a:rPr lang="pt-PT" sz="1600" dirty="0"/>
                <a:t>It is not good having a very high (1,5) nor a very low (0,73) value</a:t>
              </a:r>
            </a:p>
          </p:txBody>
        </p:sp>
      </p:grpSp>
      <p:grpSp>
        <p:nvGrpSpPr>
          <p:cNvPr id="14" name="Grupo 13"/>
          <p:cNvGrpSpPr/>
          <p:nvPr/>
        </p:nvGrpSpPr>
        <p:grpSpPr>
          <a:xfrm>
            <a:off x="6222825" y="3259117"/>
            <a:ext cx="2719399" cy="2230739"/>
            <a:chOff x="6434027" y="3861048"/>
            <a:chExt cx="2719399" cy="2230739"/>
          </a:xfrm>
        </p:grpSpPr>
        <p:sp>
          <p:nvSpPr>
            <p:cNvPr id="23" name="TextBox 22"/>
            <p:cNvSpPr txBox="1"/>
            <p:nvPr/>
          </p:nvSpPr>
          <p:spPr>
            <a:xfrm>
              <a:off x="6434027" y="3861048"/>
              <a:ext cx="2719399" cy="1338828"/>
            </a:xfrm>
            <a:prstGeom prst="rect">
              <a:avLst/>
            </a:prstGeom>
            <a:noFill/>
          </p:spPr>
          <p:txBody>
            <a:bodyPr wrap="none" rtlCol="0">
              <a:spAutoFit/>
            </a:bodyPr>
            <a:lstStyle/>
            <a:p>
              <a:r>
                <a:rPr lang="pt-PT" sz="1700" b="1" dirty="0"/>
                <a:t>Power Factor (PF)</a:t>
              </a:r>
            </a:p>
            <a:p>
              <a:r>
                <a:rPr lang="pt-PT" sz="1600" dirty="0"/>
                <a:t>Measures the effectiveness</a:t>
              </a:r>
            </a:p>
            <a:p>
              <a:r>
                <a:rPr lang="pt-PT" sz="1600" dirty="0"/>
                <a:t>of the operation converting</a:t>
              </a:r>
            </a:p>
            <a:p>
              <a:r>
                <a:rPr lang="pt-PT" sz="1600" dirty="0"/>
                <a:t>supply voltage (V) and current</a:t>
              </a:r>
            </a:p>
            <a:p>
              <a:r>
                <a:rPr lang="pt-PT" sz="1600" dirty="0"/>
                <a:t>(I) into power (P) for the lamp.</a:t>
              </a:r>
            </a:p>
          </p:txBody>
        </p:sp>
        <p:sp>
          <p:nvSpPr>
            <p:cNvPr id="27" name="TextBox 26"/>
            <p:cNvSpPr txBox="1"/>
            <p:nvPr/>
          </p:nvSpPr>
          <p:spPr>
            <a:xfrm>
              <a:off x="6990919" y="5753233"/>
              <a:ext cx="1578317" cy="338554"/>
            </a:xfrm>
            <a:prstGeom prst="rect">
              <a:avLst/>
            </a:prstGeom>
            <a:noFill/>
          </p:spPr>
          <p:txBody>
            <a:bodyPr wrap="none" rtlCol="0">
              <a:spAutoFit/>
            </a:bodyPr>
            <a:lstStyle/>
            <a:p>
              <a:r>
                <a:rPr lang="pt-PT" sz="1600" dirty="0"/>
                <a:t>Ideal is to have 1</a:t>
              </a:r>
            </a:p>
          </p:txBody>
        </p:sp>
        <mc:AlternateContent xmlns:mc="http://schemas.openxmlformats.org/markup-compatibility/2006" xmlns:a14="http://schemas.microsoft.com/office/drawing/2010/main">
          <mc:Choice Requires="a14">
            <p:sp>
              <p:nvSpPr>
                <p:cNvPr id="29" name="TextBox 28"/>
                <p:cNvSpPr txBox="1"/>
                <p:nvPr/>
              </p:nvSpPr>
              <p:spPr>
                <a:xfrm>
                  <a:off x="7225554" y="5199876"/>
                  <a:ext cx="1054455"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1600" b="0" i="1" smtClean="0">
                            <a:solidFill>
                              <a:schemeClr val="tx2"/>
                            </a:solidFill>
                            <a:latin typeface="Cambria Math"/>
                          </a:rPr>
                          <m:t>𝑃𝐹</m:t>
                        </m:r>
                        <m:r>
                          <a:rPr lang="pt-PT" sz="1600" b="0" i="1" smtClean="0">
                            <a:solidFill>
                              <a:schemeClr val="tx2"/>
                            </a:solidFill>
                            <a:latin typeface="Cambria Math"/>
                          </a:rPr>
                          <m:t>=</m:t>
                        </m:r>
                        <m:f>
                          <m:fPr>
                            <m:ctrlPr>
                              <a:rPr lang="pt-PT" sz="1600" b="0" i="1" smtClean="0">
                                <a:solidFill>
                                  <a:schemeClr val="tx2"/>
                                </a:solidFill>
                                <a:latin typeface="Cambria Math" panose="02040503050406030204" pitchFamily="18" charset="0"/>
                              </a:rPr>
                            </m:ctrlPr>
                          </m:fPr>
                          <m:num>
                            <m:r>
                              <a:rPr lang="pt-PT" sz="1600" b="0" i="1" smtClean="0">
                                <a:solidFill>
                                  <a:schemeClr val="tx2"/>
                                </a:solidFill>
                                <a:latin typeface="Cambria Math"/>
                              </a:rPr>
                              <m:t>𝑃</m:t>
                            </m:r>
                          </m:num>
                          <m:den>
                            <m:r>
                              <a:rPr lang="pt-PT" sz="1600" b="0" i="1" smtClean="0">
                                <a:solidFill>
                                  <a:schemeClr val="tx2"/>
                                </a:solidFill>
                                <a:latin typeface="Cambria Math"/>
                              </a:rPr>
                              <m:t>𝑉</m:t>
                            </m:r>
                            <m:r>
                              <a:rPr lang="pt-PT" sz="1600" b="0" i="1" smtClean="0">
                                <a:solidFill>
                                  <a:schemeClr val="tx2"/>
                                </a:solidFill>
                                <a:latin typeface="Cambria Math"/>
                              </a:rPr>
                              <m:t>.</m:t>
                            </m:r>
                            <m:r>
                              <a:rPr lang="pt-PT" sz="1600" b="0" i="1" smtClean="0">
                                <a:solidFill>
                                  <a:schemeClr val="tx2"/>
                                </a:solidFill>
                                <a:latin typeface="Cambria Math"/>
                              </a:rPr>
                              <m:t>𝐼</m:t>
                            </m:r>
                          </m:den>
                        </m:f>
                      </m:oMath>
                    </m:oMathPara>
                  </a14:m>
                  <a:endParaRPr lang="pt-PT" sz="1600" dirty="0">
                    <a:solidFill>
                      <a:schemeClr val="tx2"/>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225554" y="5199876"/>
                  <a:ext cx="1054455" cy="553357"/>
                </a:xfrm>
                <a:prstGeom prst="rect">
                  <a:avLst/>
                </a:prstGeom>
                <a:blipFill rotWithShape="1">
                  <a:blip r:embed="rId10"/>
                  <a:stretch>
                    <a:fillRect/>
                  </a:stretch>
                </a:blipFill>
              </p:spPr>
              <p:txBody>
                <a:bodyPr/>
                <a:lstStyle/>
                <a:p>
                  <a:r>
                    <a:rPr lang="pt-PT">
                      <a:noFill/>
                    </a:rPr>
                    <a:t> </a:t>
                  </a:r>
                </a:p>
              </p:txBody>
            </p:sp>
          </mc:Fallback>
        </mc:AlternateContent>
      </p:grpSp>
      <p:sp>
        <p:nvSpPr>
          <p:cNvPr id="2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0875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Ballasts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graphicFrame>
        <p:nvGraphicFramePr>
          <p:cNvPr id="14" name="Table 13"/>
          <p:cNvGraphicFramePr>
            <a:graphicFrameLocks noGrp="1"/>
          </p:cNvGraphicFramePr>
          <p:nvPr>
            <p:extLst>
              <p:ext uri="{D42A27DB-BD31-4B8C-83A1-F6EECF244321}">
                <p14:modId xmlns:p14="http://schemas.microsoft.com/office/powerpoint/2010/main" val="1335125311"/>
              </p:ext>
            </p:extLst>
          </p:nvPr>
        </p:nvGraphicFramePr>
        <p:xfrm>
          <a:off x="6231367" y="1783174"/>
          <a:ext cx="2750949" cy="4138164"/>
        </p:xfrm>
        <a:graphic>
          <a:graphicData uri="http://schemas.openxmlformats.org/drawingml/2006/table">
            <a:tbl>
              <a:tblPr firstRow="1" bandRow="1">
                <a:tableStyleId>{2D5ABB26-0587-4C30-8999-92F81FD0307C}</a:tableStyleId>
              </a:tblPr>
              <a:tblGrid>
                <a:gridCol w="2750949">
                  <a:extLst>
                    <a:ext uri="{9D8B030D-6E8A-4147-A177-3AD203B41FA5}">
                      <a16:colId xmlns:a16="http://schemas.microsoft.com/office/drawing/2014/main" val="20000"/>
                    </a:ext>
                  </a:extLst>
                </a:gridCol>
              </a:tblGrid>
              <a:tr h="484882">
                <a:tc>
                  <a:txBody>
                    <a:bodyPr/>
                    <a:lstStyle/>
                    <a:p>
                      <a:pPr algn="l"/>
                      <a:r>
                        <a:rPr lang="pt-PT" sz="1600" b="1" dirty="0">
                          <a:solidFill>
                            <a:schemeClr val="bg1"/>
                          </a:solidFill>
                        </a:rPr>
                        <a:t>Ballasts Classes of Efficiency</a:t>
                      </a:r>
                    </a:p>
                  </a:txBody>
                  <a:tcPr anchor="ctr">
                    <a:solidFill>
                      <a:schemeClr val="tx2"/>
                    </a:solidFill>
                  </a:tcPr>
                </a:tc>
                <a:extLst>
                  <a:ext uri="{0D108BD9-81ED-4DB2-BD59-A6C34878D82A}">
                    <a16:rowId xmlns:a16="http://schemas.microsoft.com/office/drawing/2014/main" val="10000"/>
                  </a:ext>
                </a:extLst>
              </a:tr>
              <a:tr h="595237">
                <a:tc>
                  <a:txBody>
                    <a:bodyPr/>
                    <a:lstStyle/>
                    <a:p>
                      <a:r>
                        <a:rPr lang="pt-PT" sz="1600" dirty="0"/>
                        <a:t>Class A1</a:t>
                      </a:r>
                      <a:endParaRPr lang="pt-PT" sz="1600" baseline="0" dirty="0"/>
                    </a:p>
                    <a:p>
                      <a:r>
                        <a:rPr lang="pt-PT" sz="1600" dirty="0">
                          <a:solidFill>
                            <a:schemeClr val="tx1">
                              <a:lumMod val="65000"/>
                              <a:lumOff val="35000"/>
                            </a:schemeClr>
                          </a:solidFill>
                        </a:rPr>
                        <a:t>Dimmable electronic ballasts</a:t>
                      </a:r>
                      <a:endParaRPr lang="pt-PT" sz="1600" baseline="0" dirty="0">
                        <a:solidFill>
                          <a:schemeClr val="tx1">
                            <a:lumMod val="65000"/>
                            <a:lumOff val="35000"/>
                          </a:schemeClr>
                        </a:solidFill>
                      </a:endParaRPr>
                    </a:p>
                  </a:txBody>
                  <a:tcPr/>
                </a:tc>
                <a:extLst>
                  <a:ext uri="{0D108BD9-81ED-4DB2-BD59-A6C34878D82A}">
                    <a16:rowId xmlns:a16="http://schemas.microsoft.com/office/drawing/2014/main" val="10001"/>
                  </a:ext>
                </a:extLst>
              </a:tr>
              <a:tr h="589165">
                <a:tc>
                  <a:txBody>
                    <a:bodyPr/>
                    <a:lstStyle/>
                    <a:p>
                      <a:r>
                        <a:rPr lang="pt-PT" sz="1600" dirty="0"/>
                        <a:t>Class A2</a:t>
                      </a:r>
                    </a:p>
                    <a:p>
                      <a:r>
                        <a:rPr lang="pt-PT" sz="1600" dirty="0">
                          <a:solidFill>
                            <a:schemeClr val="tx1">
                              <a:lumMod val="65000"/>
                              <a:lumOff val="35000"/>
                            </a:schemeClr>
                          </a:solidFill>
                        </a:rPr>
                        <a:t>Electronic ballasts with reduced losses</a:t>
                      </a:r>
                    </a:p>
                  </a:txBody>
                  <a:tcPr/>
                </a:tc>
                <a:extLst>
                  <a:ext uri="{0D108BD9-81ED-4DB2-BD59-A6C34878D82A}">
                    <a16:rowId xmlns:a16="http://schemas.microsoft.com/office/drawing/2014/main" val="10002"/>
                  </a:ext>
                </a:extLst>
              </a:tr>
              <a:tr h="589165">
                <a:tc>
                  <a:txBody>
                    <a:bodyPr/>
                    <a:lstStyle/>
                    <a:p>
                      <a:r>
                        <a:rPr lang="pt-PT" sz="1600" dirty="0">
                          <a:solidFill>
                            <a:schemeClr val="tx1"/>
                          </a:solidFill>
                        </a:rPr>
                        <a:t>Class A3</a:t>
                      </a:r>
                    </a:p>
                    <a:p>
                      <a:r>
                        <a:rPr lang="pt-PT" sz="1600" dirty="0">
                          <a:solidFill>
                            <a:schemeClr val="tx1">
                              <a:lumMod val="65000"/>
                              <a:lumOff val="35000"/>
                            </a:schemeClr>
                          </a:solidFill>
                        </a:rPr>
                        <a:t>Electronic ballasts</a:t>
                      </a:r>
                    </a:p>
                  </a:txBody>
                  <a:tcPr/>
                </a:tc>
                <a:extLst>
                  <a:ext uri="{0D108BD9-81ED-4DB2-BD59-A6C34878D82A}">
                    <a16:rowId xmlns:a16="http://schemas.microsoft.com/office/drawing/2014/main" val="10003"/>
                  </a:ext>
                </a:extLst>
              </a:tr>
              <a:tr h="589165">
                <a:tc>
                  <a:txBody>
                    <a:bodyPr/>
                    <a:lstStyle/>
                    <a:p>
                      <a:r>
                        <a:rPr lang="pt-PT" sz="1600" dirty="0">
                          <a:solidFill>
                            <a:schemeClr val="tx1"/>
                          </a:solidFill>
                        </a:rPr>
                        <a:t>Class B1</a:t>
                      </a:r>
                    </a:p>
                    <a:p>
                      <a:r>
                        <a:rPr lang="pt-PT" sz="1600" dirty="0">
                          <a:solidFill>
                            <a:schemeClr val="tx1">
                              <a:lumMod val="65000"/>
                              <a:lumOff val="35000"/>
                            </a:schemeClr>
                          </a:solidFill>
                        </a:rPr>
                        <a:t>Magnetic ballasts with very low losses</a:t>
                      </a:r>
                    </a:p>
                  </a:txBody>
                  <a:tcPr/>
                </a:tc>
                <a:extLst>
                  <a:ext uri="{0D108BD9-81ED-4DB2-BD59-A6C34878D82A}">
                    <a16:rowId xmlns:a16="http://schemas.microsoft.com/office/drawing/2014/main" val="10004"/>
                  </a:ext>
                </a:extLst>
              </a:tr>
              <a:tr h="589165">
                <a:tc>
                  <a:txBody>
                    <a:bodyPr/>
                    <a:lstStyle/>
                    <a:p>
                      <a:r>
                        <a:rPr lang="pt-PT" sz="1600" dirty="0">
                          <a:solidFill>
                            <a:schemeClr val="tx1"/>
                          </a:solidFill>
                        </a:rPr>
                        <a:t>Class B2</a:t>
                      </a:r>
                    </a:p>
                    <a:p>
                      <a:r>
                        <a:rPr lang="pt-PT" sz="1600" dirty="0">
                          <a:solidFill>
                            <a:schemeClr val="tx1">
                              <a:lumMod val="65000"/>
                              <a:lumOff val="35000"/>
                            </a:schemeClr>
                          </a:solidFill>
                        </a:rPr>
                        <a:t>Magnetic ballasts with low losses</a:t>
                      </a:r>
                    </a:p>
                  </a:txBody>
                  <a:tcPr/>
                </a:tc>
                <a:extLst>
                  <a:ext uri="{0D108BD9-81ED-4DB2-BD59-A6C34878D82A}">
                    <a16:rowId xmlns:a16="http://schemas.microsoft.com/office/drawing/2014/main" val="10005"/>
                  </a:ext>
                </a:extLst>
              </a:tr>
            </a:tbl>
          </a:graphicData>
        </a:graphic>
      </p:graphicFrame>
      <p:sp>
        <p:nvSpPr>
          <p:cNvPr id="16" name="Rectangle 15"/>
          <p:cNvSpPr/>
          <p:nvPr/>
        </p:nvSpPr>
        <p:spPr>
          <a:xfrm>
            <a:off x="-1" y="2276872"/>
            <a:ext cx="5796137" cy="1323439"/>
          </a:xfrm>
          <a:prstGeom prst="rect">
            <a:avLst/>
          </a:prstGeom>
        </p:spPr>
        <p:txBody>
          <a:bodyPr wrap="square">
            <a:spAutoFit/>
          </a:bodyPr>
          <a:lstStyle/>
          <a:p>
            <a:pPr algn="just">
              <a:spcAft>
                <a:spcPts val="600"/>
              </a:spcAft>
            </a:pPr>
            <a:r>
              <a:rPr lang="pt-PT" sz="1600" b="1" dirty="0"/>
              <a:t>Electronic </a:t>
            </a:r>
            <a:r>
              <a:rPr lang="pt-PT" sz="1600" b="1" dirty="0" err="1"/>
              <a:t>ballasts</a:t>
            </a:r>
            <a:r>
              <a:rPr lang="pt-PT" sz="1600" b="1" dirty="0"/>
              <a:t> </a:t>
            </a:r>
            <a:r>
              <a:rPr lang="en-US" sz="1600" dirty="0"/>
              <a:t>use solid-state technology to operate at much higher frequency (thousands of Hz) resulting in energy conservation through lower power loss and higher lamp efficacy for fluorescent lights. Additionally, these ballasts can also improve the power factor.</a:t>
            </a:r>
            <a:endParaRPr lang="pt-PT" sz="1600" dirty="0"/>
          </a:p>
        </p:txBody>
      </p:sp>
      <p:pic>
        <p:nvPicPr>
          <p:cNvPr id="3" name="Imagem 2"/>
          <p:cNvPicPr>
            <a:picLocks noChangeAspect="1"/>
          </p:cNvPicPr>
          <p:nvPr/>
        </p:nvPicPr>
        <p:blipFill>
          <a:blip r:embed="rId4"/>
          <a:stretch>
            <a:fillRect/>
          </a:stretch>
        </p:blipFill>
        <p:spPr>
          <a:xfrm>
            <a:off x="146274" y="3776572"/>
            <a:ext cx="2913704" cy="2038257"/>
          </a:xfrm>
          <a:prstGeom prst="rect">
            <a:avLst/>
          </a:prstGeom>
        </p:spPr>
      </p:pic>
      <p:pic>
        <p:nvPicPr>
          <p:cNvPr id="4" name="Imagem 3"/>
          <p:cNvPicPr>
            <a:picLocks noChangeAspect="1"/>
          </p:cNvPicPr>
          <p:nvPr/>
        </p:nvPicPr>
        <p:blipFill>
          <a:blip r:embed="rId5"/>
          <a:stretch>
            <a:fillRect/>
          </a:stretch>
        </p:blipFill>
        <p:spPr>
          <a:xfrm>
            <a:off x="3059978" y="3874568"/>
            <a:ext cx="2789178" cy="2024737"/>
          </a:xfrm>
          <a:prstGeom prst="rect">
            <a:avLst/>
          </a:prstGeom>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15992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Control Systems | Ballasts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1" name="Rectangle 10"/>
          <p:cNvSpPr/>
          <p:nvPr/>
        </p:nvSpPr>
        <p:spPr>
          <a:xfrm>
            <a:off x="0" y="2415953"/>
            <a:ext cx="6012160" cy="1569660"/>
          </a:xfrm>
          <a:prstGeom prst="rect">
            <a:avLst/>
          </a:prstGeom>
        </p:spPr>
        <p:txBody>
          <a:bodyPr wrap="square">
            <a:spAutoFit/>
          </a:bodyPr>
          <a:lstStyle/>
          <a:p>
            <a:pPr algn="just"/>
            <a:r>
              <a:rPr lang="pt-PT" sz="1600" b="1" dirty="0"/>
              <a:t>Magnetic ballasts </a:t>
            </a:r>
            <a:r>
              <a:rPr lang="en-US" sz="1600" dirty="0"/>
              <a:t>are the older technology, with a core of steel plates wrapped in copper windings. Joule losses that occur on copper, and hysteresis losses in the nucleolus, reduce lamp input power between 5 and 25%. This value will depend on ballast dimension and construction. The most efficient magnetic ballasts are the low losses ones. These are also known as hybrid ballasts.</a:t>
            </a:r>
            <a:endParaRPr lang="pt-PT" sz="1600" dirty="0"/>
          </a:p>
        </p:txBody>
      </p:sp>
      <p:graphicFrame>
        <p:nvGraphicFramePr>
          <p:cNvPr id="14" name="Table 13"/>
          <p:cNvGraphicFramePr>
            <a:graphicFrameLocks noGrp="1"/>
          </p:cNvGraphicFramePr>
          <p:nvPr>
            <p:extLst>
              <p:ext uri="{D42A27DB-BD31-4B8C-83A1-F6EECF244321}">
                <p14:modId xmlns:p14="http://schemas.microsoft.com/office/powerpoint/2010/main" val="225761069"/>
              </p:ext>
            </p:extLst>
          </p:nvPr>
        </p:nvGraphicFramePr>
        <p:xfrm>
          <a:off x="6231367" y="1783174"/>
          <a:ext cx="2750949" cy="4138164"/>
        </p:xfrm>
        <a:graphic>
          <a:graphicData uri="http://schemas.openxmlformats.org/drawingml/2006/table">
            <a:tbl>
              <a:tblPr firstRow="1" bandRow="1">
                <a:tableStyleId>{2D5ABB26-0587-4C30-8999-92F81FD0307C}</a:tableStyleId>
              </a:tblPr>
              <a:tblGrid>
                <a:gridCol w="2750949">
                  <a:extLst>
                    <a:ext uri="{9D8B030D-6E8A-4147-A177-3AD203B41FA5}">
                      <a16:colId xmlns:a16="http://schemas.microsoft.com/office/drawing/2014/main" val="20000"/>
                    </a:ext>
                  </a:extLst>
                </a:gridCol>
              </a:tblGrid>
              <a:tr h="484882">
                <a:tc>
                  <a:txBody>
                    <a:bodyPr/>
                    <a:lstStyle/>
                    <a:p>
                      <a:pPr algn="l"/>
                      <a:r>
                        <a:rPr lang="pt-PT" sz="1600" b="1" dirty="0">
                          <a:solidFill>
                            <a:schemeClr val="bg1"/>
                          </a:solidFill>
                        </a:rPr>
                        <a:t>Ballasts Classes of Efficiency</a:t>
                      </a:r>
                    </a:p>
                  </a:txBody>
                  <a:tcPr anchor="ctr">
                    <a:solidFill>
                      <a:schemeClr val="tx2"/>
                    </a:solidFill>
                  </a:tcPr>
                </a:tc>
                <a:extLst>
                  <a:ext uri="{0D108BD9-81ED-4DB2-BD59-A6C34878D82A}">
                    <a16:rowId xmlns:a16="http://schemas.microsoft.com/office/drawing/2014/main" val="10000"/>
                  </a:ext>
                </a:extLst>
              </a:tr>
              <a:tr h="595237">
                <a:tc>
                  <a:txBody>
                    <a:bodyPr/>
                    <a:lstStyle/>
                    <a:p>
                      <a:r>
                        <a:rPr lang="pt-PT" sz="1600" dirty="0"/>
                        <a:t>Class A1</a:t>
                      </a:r>
                      <a:endParaRPr lang="pt-PT" sz="1600" baseline="0" dirty="0"/>
                    </a:p>
                    <a:p>
                      <a:r>
                        <a:rPr lang="pt-PT" sz="1600" dirty="0">
                          <a:solidFill>
                            <a:schemeClr val="tx1">
                              <a:lumMod val="65000"/>
                              <a:lumOff val="35000"/>
                            </a:schemeClr>
                          </a:solidFill>
                        </a:rPr>
                        <a:t>Dimmable electronic ballasts</a:t>
                      </a:r>
                      <a:endParaRPr lang="pt-PT" sz="1600" baseline="0" dirty="0">
                        <a:solidFill>
                          <a:schemeClr val="tx1">
                            <a:lumMod val="65000"/>
                            <a:lumOff val="35000"/>
                          </a:schemeClr>
                        </a:solidFill>
                      </a:endParaRPr>
                    </a:p>
                  </a:txBody>
                  <a:tcPr/>
                </a:tc>
                <a:extLst>
                  <a:ext uri="{0D108BD9-81ED-4DB2-BD59-A6C34878D82A}">
                    <a16:rowId xmlns:a16="http://schemas.microsoft.com/office/drawing/2014/main" val="10001"/>
                  </a:ext>
                </a:extLst>
              </a:tr>
              <a:tr h="589165">
                <a:tc>
                  <a:txBody>
                    <a:bodyPr/>
                    <a:lstStyle/>
                    <a:p>
                      <a:r>
                        <a:rPr lang="pt-PT" sz="1600" dirty="0"/>
                        <a:t>Class A2</a:t>
                      </a:r>
                    </a:p>
                    <a:p>
                      <a:r>
                        <a:rPr lang="pt-PT" sz="1600" dirty="0">
                          <a:solidFill>
                            <a:schemeClr val="tx1">
                              <a:lumMod val="65000"/>
                              <a:lumOff val="35000"/>
                            </a:schemeClr>
                          </a:solidFill>
                        </a:rPr>
                        <a:t>Electronic ballasts with reduced losses</a:t>
                      </a:r>
                    </a:p>
                  </a:txBody>
                  <a:tcPr/>
                </a:tc>
                <a:extLst>
                  <a:ext uri="{0D108BD9-81ED-4DB2-BD59-A6C34878D82A}">
                    <a16:rowId xmlns:a16="http://schemas.microsoft.com/office/drawing/2014/main" val="10002"/>
                  </a:ext>
                </a:extLst>
              </a:tr>
              <a:tr h="589165">
                <a:tc>
                  <a:txBody>
                    <a:bodyPr/>
                    <a:lstStyle/>
                    <a:p>
                      <a:r>
                        <a:rPr lang="pt-PT" sz="1600" dirty="0">
                          <a:solidFill>
                            <a:schemeClr val="tx1"/>
                          </a:solidFill>
                        </a:rPr>
                        <a:t>Class A3</a:t>
                      </a:r>
                    </a:p>
                    <a:p>
                      <a:r>
                        <a:rPr lang="pt-PT" sz="1600" dirty="0">
                          <a:solidFill>
                            <a:schemeClr val="tx1">
                              <a:lumMod val="65000"/>
                              <a:lumOff val="35000"/>
                            </a:schemeClr>
                          </a:solidFill>
                        </a:rPr>
                        <a:t>Electronic ballasts</a:t>
                      </a:r>
                    </a:p>
                  </a:txBody>
                  <a:tcPr/>
                </a:tc>
                <a:extLst>
                  <a:ext uri="{0D108BD9-81ED-4DB2-BD59-A6C34878D82A}">
                    <a16:rowId xmlns:a16="http://schemas.microsoft.com/office/drawing/2014/main" val="10003"/>
                  </a:ext>
                </a:extLst>
              </a:tr>
              <a:tr h="589165">
                <a:tc>
                  <a:txBody>
                    <a:bodyPr/>
                    <a:lstStyle/>
                    <a:p>
                      <a:r>
                        <a:rPr lang="pt-PT" sz="1600" dirty="0">
                          <a:solidFill>
                            <a:schemeClr val="tx1"/>
                          </a:solidFill>
                        </a:rPr>
                        <a:t>Class B1</a:t>
                      </a:r>
                    </a:p>
                    <a:p>
                      <a:r>
                        <a:rPr lang="pt-PT" sz="1600" dirty="0">
                          <a:solidFill>
                            <a:schemeClr val="tx1">
                              <a:lumMod val="65000"/>
                              <a:lumOff val="35000"/>
                            </a:schemeClr>
                          </a:solidFill>
                        </a:rPr>
                        <a:t>Magnetic ballasts with very low losses</a:t>
                      </a:r>
                    </a:p>
                  </a:txBody>
                  <a:tcPr/>
                </a:tc>
                <a:extLst>
                  <a:ext uri="{0D108BD9-81ED-4DB2-BD59-A6C34878D82A}">
                    <a16:rowId xmlns:a16="http://schemas.microsoft.com/office/drawing/2014/main" val="10004"/>
                  </a:ext>
                </a:extLst>
              </a:tr>
              <a:tr h="589165">
                <a:tc>
                  <a:txBody>
                    <a:bodyPr/>
                    <a:lstStyle/>
                    <a:p>
                      <a:r>
                        <a:rPr lang="pt-PT" sz="1600" dirty="0">
                          <a:solidFill>
                            <a:schemeClr val="tx1"/>
                          </a:solidFill>
                        </a:rPr>
                        <a:t>Class B2</a:t>
                      </a:r>
                    </a:p>
                    <a:p>
                      <a:r>
                        <a:rPr lang="pt-PT" sz="1600" dirty="0">
                          <a:solidFill>
                            <a:schemeClr val="tx1">
                              <a:lumMod val="65000"/>
                              <a:lumOff val="35000"/>
                            </a:schemeClr>
                          </a:solidFill>
                        </a:rPr>
                        <a:t>Magnetic ballasts with low losses</a:t>
                      </a:r>
                    </a:p>
                  </a:txBody>
                  <a:tcPr/>
                </a:tc>
                <a:extLst>
                  <a:ext uri="{0D108BD9-81ED-4DB2-BD59-A6C34878D82A}">
                    <a16:rowId xmlns:a16="http://schemas.microsoft.com/office/drawing/2014/main" val="10005"/>
                  </a:ext>
                </a:extLst>
              </a:tr>
            </a:tbl>
          </a:graphicData>
        </a:graphic>
      </p:graphicFrame>
      <p:pic>
        <p:nvPicPr>
          <p:cNvPr id="3" name="Imagem 2"/>
          <p:cNvPicPr>
            <a:picLocks noChangeAspect="1"/>
          </p:cNvPicPr>
          <p:nvPr/>
        </p:nvPicPr>
        <p:blipFill>
          <a:blip r:embed="rId4"/>
          <a:stretch>
            <a:fillRect/>
          </a:stretch>
        </p:blipFill>
        <p:spPr>
          <a:xfrm>
            <a:off x="504965" y="4047972"/>
            <a:ext cx="5066667" cy="2104762"/>
          </a:xfrm>
          <a:prstGeom prst="rect">
            <a:avLst/>
          </a:prstGeom>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6898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Ballasts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graphicFrame>
        <p:nvGraphicFramePr>
          <p:cNvPr id="11" name="Table 10"/>
          <p:cNvGraphicFramePr>
            <a:graphicFrameLocks noGrp="1"/>
          </p:cNvGraphicFramePr>
          <p:nvPr>
            <p:extLst>
              <p:ext uri="{D42A27DB-BD31-4B8C-83A1-F6EECF244321}">
                <p14:modId xmlns:p14="http://schemas.microsoft.com/office/powerpoint/2010/main" val="2372756409"/>
              </p:ext>
            </p:extLst>
          </p:nvPr>
        </p:nvGraphicFramePr>
        <p:xfrm>
          <a:off x="5354" y="2307612"/>
          <a:ext cx="9015903" cy="3713676"/>
        </p:xfrm>
        <a:graphic>
          <a:graphicData uri="http://schemas.openxmlformats.org/drawingml/2006/table">
            <a:tbl>
              <a:tblPr firstRow="1" bandRow="1">
                <a:tableStyleId>{5940675A-B579-460E-94D1-54222C63F5DA}</a:tableStyleId>
              </a:tblPr>
              <a:tblGrid>
                <a:gridCol w="96624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3513153">
                  <a:extLst>
                    <a:ext uri="{9D8B030D-6E8A-4147-A177-3AD203B41FA5}">
                      <a16:colId xmlns:a16="http://schemas.microsoft.com/office/drawing/2014/main" val="20003"/>
                    </a:ext>
                  </a:extLst>
                </a:gridCol>
              </a:tblGrid>
              <a:tr h="1512167">
                <a:tc>
                  <a:txBody>
                    <a:bodyPr/>
                    <a:lstStyle/>
                    <a:p>
                      <a:pPr algn="ctr"/>
                      <a:r>
                        <a:rPr lang="pt-PT" sz="1600" b="1" dirty="0"/>
                        <a:t>UPs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r>
                        <a:rPr lang="pt-PT" sz="1700" b="0" i="0" kern="1200" dirty="0">
                          <a:solidFill>
                            <a:schemeClr val="accent3"/>
                          </a:solidFill>
                          <a:effectLst/>
                          <a:latin typeface="+mn-lt"/>
                          <a:ea typeface="+mn-ea"/>
                          <a:cs typeface="+mn-cs"/>
                        </a:rPr>
                        <a:t>•</a:t>
                      </a:r>
                      <a:r>
                        <a:rPr lang="pt-PT" sz="1700" b="0" i="0" kern="1200" dirty="0">
                          <a:solidFill>
                            <a:schemeClr val="tx1"/>
                          </a:solidFill>
                          <a:effectLst/>
                          <a:latin typeface="+mn-lt"/>
                          <a:ea typeface="+mn-ea"/>
                          <a:cs typeface="+mn-cs"/>
                        </a:rPr>
                        <a:t> </a:t>
                      </a:r>
                      <a:r>
                        <a:rPr lang="pt-PT" sz="1600" b="0" i="0" kern="1200" dirty="0">
                          <a:solidFill>
                            <a:schemeClr val="tx1"/>
                          </a:solidFill>
                          <a:effectLst/>
                          <a:latin typeface="+mn-lt"/>
                          <a:ea typeface="+mn-ea"/>
                          <a:cs typeface="+mn-cs"/>
                        </a:rPr>
                        <a:t>The output </a:t>
                      </a:r>
                      <a:r>
                        <a:rPr lang="en-GB" sz="1600" kern="1200" dirty="0">
                          <a:solidFill>
                            <a:schemeClr val="tx1"/>
                          </a:solidFill>
                          <a:effectLst/>
                          <a:latin typeface="+mn-lt"/>
                          <a:ea typeface="+mn-ea"/>
                          <a:cs typeface="+mn-cs"/>
                        </a:rPr>
                        <a:t>of the lamps degrades more slowly</a:t>
                      </a:r>
                    </a:p>
                    <a:p>
                      <a:r>
                        <a:rPr lang="pt-PT" sz="1600" b="0" i="0" kern="1200" dirty="0">
                          <a:solidFill>
                            <a:schemeClr val="accent3"/>
                          </a:solidFill>
                          <a:effectLst/>
                          <a:latin typeface="+mn-lt"/>
                          <a:ea typeface="+mn-ea"/>
                          <a:cs typeface="+mn-cs"/>
                        </a:rPr>
                        <a:t>• </a:t>
                      </a:r>
                      <a:r>
                        <a:rPr lang="en-GB" sz="1600" kern="1200" dirty="0">
                          <a:solidFill>
                            <a:schemeClr val="tx1"/>
                          </a:solidFill>
                          <a:effectLst/>
                          <a:latin typeface="+mn-lt"/>
                          <a:ea typeface="+mn-ea"/>
                          <a:cs typeface="+mn-cs"/>
                        </a:rPr>
                        <a:t>Lamp flicker is eliminated</a:t>
                      </a:r>
                    </a:p>
                    <a:p>
                      <a:r>
                        <a:rPr lang="pt-PT" sz="1600" b="0" i="0" kern="1200" dirty="0">
                          <a:solidFill>
                            <a:schemeClr val="accent3"/>
                          </a:solidFill>
                          <a:effectLst/>
                          <a:latin typeface="+mn-lt"/>
                          <a:ea typeface="+mn-ea"/>
                          <a:cs typeface="+mn-cs"/>
                        </a:rPr>
                        <a:t>• </a:t>
                      </a:r>
                      <a:r>
                        <a:rPr lang="en-US" sz="1600" dirty="0"/>
                        <a:t>Multiple lamp operation </a:t>
                      </a:r>
                      <a:r>
                        <a:rPr lang="pt-PT" sz="1600" dirty="0"/>
                        <a:t>(1 to 4)</a:t>
                      </a:r>
                    </a:p>
                    <a:p>
                      <a:r>
                        <a:rPr lang="pt-PT" sz="1600" b="0" i="0" kern="1200" dirty="0">
                          <a:solidFill>
                            <a:schemeClr val="accent3"/>
                          </a:solidFill>
                          <a:effectLst/>
                          <a:latin typeface="+mn-lt"/>
                          <a:ea typeface="+mn-ea"/>
                          <a:cs typeface="+mn-cs"/>
                        </a:rPr>
                        <a:t>• </a:t>
                      </a:r>
                      <a:r>
                        <a:rPr lang="pt-PT" sz="1600" b="0" i="0" kern="1200" baseline="0" dirty="0">
                          <a:solidFill>
                            <a:schemeClr val="tx1"/>
                          </a:solidFill>
                          <a:effectLst/>
                          <a:latin typeface="+mn-lt"/>
                          <a:ea typeface="+mn-ea"/>
                          <a:cs typeface="+mn-cs"/>
                        </a:rPr>
                        <a:t>Longer lifetime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b="1" i="0" kern="1200" baseline="0" dirty="0">
                          <a:solidFill>
                            <a:schemeClr val="tx1"/>
                          </a:solidFill>
                          <a:effectLst/>
                          <a:latin typeface="+mn-lt"/>
                          <a:ea typeface="+mn-ea"/>
                          <a:cs typeface="+mn-cs"/>
                        </a:rPr>
                        <a:t>UPs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700" b="0" i="0" kern="1200" dirty="0">
                          <a:solidFill>
                            <a:schemeClr val="accent3"/>
                          </a:solidFill>
                          <a:effectLst/>
                          <a:latin typeface="+mn-lt"/>
                          <a:ea typeface="+mn-ea"/>
                          <a:cs typeface="+mn-cs"/>
                        </a:rPr>
                        <a:t>•</a:t>
                      </a:r>
                      <a:r>
                        <a:rPr lang="pt-PT" sz="1700" b="0" i="0" kern="1200" dirty="0">
                          <a:solidFill>
                            <a:schemeClr val="tx1"/>
                          </a:solidFill>
                          <a:effectLst/>
                          <a:latin typeface="+mn-lt"/>
                          <a:ea typeface="+mn-ea"/>
                          <a:cs typeface="+mn-cs"/>
                        </a:rPr>
                        <a:t> </a:t>
                      </a:r>
                      <a:r>
                        <a:rPr lang="pt-PT" sz="1600" b="0" i="0" kern="1200" dirty="0">
                          <a:solidFill>
                            <a:schemeClr val="tx1"/>
                          </a:solidFill>
                          <a:effectLst/>
                          <a:latin typeface="+mn-lt"/>
                          <a:ea typeface="+mn-ea"/>
                          <a:cs typeface="+mn-cs"/>
                        </a:rPr>
                        <a:t>The materials can easily be recycled</a:t>
                      </a:r>
                    </a:p>
                    <a:p>
                      <a:pPr marL="0" marR="0" indent="0" algn="l" defTabSz="914400" rtl="0" eaLnBrk="1" fontAlgn="auto" latinLnBrk="0" hangingPunct="1">
                        <a:lnSpc>
                          <a:spcPct val="100000"/>
                        </a:lnSpc>
                        <a:spcBef>
                          <a:spcPts val="0"/>
                        </a:spcBef>
                        <a:spcAft>
                          <a:spcPts val="0"/>
                        </a:spcAft>
                        <a:buClrTx/>
                        <a:buSzTx/>
                        <a:buFontTx/>
                        <a:buNone/>
                        <a:tabLst/>
                        <a:defRPr/>
                      </a:pPr>
                      <a:r>
                        <a:rPr lang="pt-PT" sz="1600" b="0" i="0" kern="1200" dirty="0">
                          <a:solidFill>
                            <a:schemeClr val="accent3"/>
                          </a:solidFill>
                          <a:effectLst/>
                          <a:latin typeface="+mn-lt"/>
                          <a:ea typeface="+mn-ea"/>
                          <a:cs typeface="+mn-cs"/>
                        </a:rPr>
                        <a:t>• </a:t>
                      </a:r>
                      <a:r>
                        <a:rPr lang="pt-PT" sz="1600" b="0" i="0" kern="1200" baseline="0" dirty="0">
                          <a:solidFill>
                            <a:schemeClr val="tx1"/>
                          </a:solidFill>
                          <a:effectLst/>
                          <a:latin typeface="+mn-lt"/>
                          <a:ea typeface="+mn-ea"/>
                          <a:cs typeface="+mn-cs"/>
                        </a:rPr>
                        <a:t>Small initial cost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3201">
                <a:tc gridSpan="2">
                  <a:txBody>
                    <a:bodyPr/>
                    <a:lstStyle/>
                    <a:p>
                      <a:r>
                        <a:rPr lang="pt-PT" sz="1800" b="1" dirty="0"/>
                        <a:t>Electronic Ballast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PT"/>
                    </a:p>
                  </a:txBody>
                  <a:tcPr/>
                </a:tc>
                <a:tc gridSpan="2">
                  <a:txBody>
                    <a:bodyPr/>
                    <a:lstStyle/>
                    <a:p>
                      <a:r>
                        <a:rPr lang="pt-PT" sz="1800" b="1" dirty="0"/>
                        <a:t>Magnetic Ballast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PT"/>
                    </a:p>
                  </a:txBody>
                  <a:tcPr/>
                </a:tc>
                <a:extLst>
                  <a:ext uri="{0D108BD9-81ED-4DB2-BD59-A6C34878D82A}">
                    <a16:rowId xmlns:a16="http://schemas.microsoft.com/office/drawing/2014/main" val="10001"/>
                  </a:ext>
                </a:extLst>
              </a:tr>
              <a:tr h="1398308">
                <a:tc>
                  <a:txBody>
                    <a:bodyPr/>
                    <a:lstStyle/>
                    <a:p>
                      <a:pPr algn="ctr"/>
                      <a:r>
                        <a:rPr lang="pt-PT" sz="1600" b="1" dirty="0"/>
                        <a:t>DOWNs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en-US" sz="1600" b="0" i="0" kern="1200" dirty="0">
                          <a:solidFill>
                            <a:schemeClr val="tx1"/>
                          </a:solidFill>
                          <a:effectLst/>
                          <a:latin typeface="+mn-lt"/>
                          <a:ea typeface="+mn-ea"/>
                          <a:cs typeface="+mn-cs"/>
                        </a:rPr>
                        <a:t>They can originate harmonic </a:t>
                      </a:r>
                    </a:p>
                    <a:p>
                      <a:r>
                        <a:rPr lang="en-US" sz="1600" b="0" i="0" kern="1200" dirty="0">
                          <a:solidFill>
                            <a:schemeClr val="tx1"/>
                          </a:solidFill>
                          <a:effectLst/>
                          <a:latin typeface="+mn-lt"/>
                          <a:ea typeface="+mn-ea"/>
                          <a:cs typeface="+mn-cs"/>
                        </a:rPr>
                        <a:t>distortion</a:t>
                      </a:r>
                      <a:endParaRPr lang="pt-PT" sz="1600" b="0" i="0" kern="1200" dirty="0">
                        <a:solidFill>
                          <a:schemeClr val="tx1"/>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600" b="1" i="0" kern="1200" dirty="0">
                          <a:solidFill>
                            <a:schemeClr val="tx1"/>
                          </a:solidFill>
                          <a:effectLst/>
                          <a:latin typeface="+mn-lt"/>
                          <a:ea typeface="+mn-ea"/>
                          <a:cs typeface="+mn-cs"/>
                        </a:rPr>
                        <a:t>DONWs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600" b="0" i="0" kern="1200" dirty="0">
                          <a:solidFill>
                            <a:schemeClr val="tx1"/>
                          </a:solidFill>
                          <a:effectLst/>
                          <a:latin typeface="+mn-lt"/>
                          <a:ea typeface="+mn-ea"/>
                          <a:cs typeface="+mn-cs"/>
                        </a:rPr>
                        <a:t>Less energy efficient</a:t>
                      </a:r>
                    </a:p>
                    <a:p>
                      <a:pPr marL="0" marR="0" indent="0" algn="l" defTabSz="914400" rtl="0" eaLnBrk="1" fontAlgn="auto" latinLnBrk="0" hangingPunct="1">
                        <a:lnSpc>
                          <a:spcPct val="100000"/>
                        </a:lnSpc>
                        <a:spcBef>
                          <a:spcPts val="0"/>
                        </a:spcBef>
                        <a:spcAft>
                          <a:spcPts val="0"/>
                        </a:spcAft>
                        <a:buClrTx/>
                        <a:buSzTx/>
                        <a:buFontTx/>
                        <a:buNone/>
                        <a:tabLst/>
                        <a:defRPr/>
                      </a:pPr>
                      <a:r>
                        <a:rPr lang="pt-PT" sz="1600" b="0" i="0" kern="1200" dirty="0">
                          <a:solidFill>
                            <a:schemeClr val="accent2">
                              <a:lumMod val="60000"/>
                              <a:lumOff val="40000"/>
                            </a:schemeClr>
                          </a:solidFill>
                          <a:effectLst/>
                          <a:latin typeface="+mn-lt"/>
                          <a:ea typeface="+mn-ea"/>
                          <a:cs typeface="+mn-cs"/>
                        </a:rPr>
                        <a:t>• </a:t>
                      </a:r>
                      <a:r>
                        <a:rPr lang="pt-PT" sz="1600" b="0" i="0" kern="1200" dirty="0">
                          <a:solidFill>
                            <a:schemeClr val="tx1"/>
                          </a:solidFill>
                          <a:effectLst/>
                          <a:latin typeface="+mn-lt"/>
                          <a:ea typeface="+mn-ea"/>
                          <a:cs typeface="+mn-cs"/>
                        </a:rPr>
                        <a:t>Heavier than electric</a:t>
                      </a:r>
                      <a:r>
                        <a:rPr lang="pt-PT" sz="1600" b="0" i="0" kern="1200" baseline="0" dirty="0">
                          <a:solidFill>
                            <a:schemeClr val="tx1"/>
                          </a:solidFill>
                          <a:effectLst/>
                          <a:latin typeface="+mn-lt"/>
                          <a:ea typeface="+mn-ea"/>
                          <a:cs typeface="+mn-cs"/>
                        </a:rPr>
                        <a:t> ballasts</a:t>
                      </a:r>
                    </a:p>
                    <a:p>
                      <a:pPr marL="0" marR="0" indent="0" algn="l" defTabSz="914400" rtl="0" eaLnBrk="1" fontAlgn="auto" latinLnBrk="0" hangingPunct="1">
                        <a:lnSpc>
                          <a:spcPct val="100000"/>
                        </a:lnSpc>
                        <a:spcBef>
                          <a:spcPts val="0"/>
                        </a:spcBef>
                        <a:spcAft>
                          <a:spcPts val="0"/>
                        </a:spcAft>
                        <a:buClrTx/>
                        <a:buSzTx/>
                        <a:buFontTx/>
                        <a:buNone/>
                        <a:tabLst/>
                        <a:defRPr/>
                      </a:pPr>
                      <a:r>
                        <a:rPr lang="pt-PT" sz="1600" b="0" i="0" kern="1200" dirty="0">
                          <a:solidFill>
                            <a:schemeClr val="accent2">
                              <a:lumMod val="60000"/>
                              <a:lumOff val="40000"/>
                            </a:schemeClr>
                          </a:solidFill>
                          <a:effectLst/>
                          <a:latin typeface="+mn-lt"/>
                          <a:ea typeface="+mn-ea"/>
                          <a:cs typeface="+mn-cs"/>
                        </a:rPr>
                        <a:t>• </a:t>
                      </a:r>
                      <a:r>
                        <a:rPr lang="pt-PT" sz="1600" b="0" i="0" kern="1200" dirty="0">
                          <a:solidFill>
                            <a:schemeClr val="tx1"/>
                          </a:solidFill>
                          <a:effectLst/>
                          <a:latin typeface="+mn-lt"/>
                          <a:ea typeface="+mn-ea"/>
                          <a:cs typeface="+mn-cs"/>
                        </a:rPr>
                        <a:t>Noisier than electric ballasts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6898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537" y="2517254"/>
            <a:ext cx="2466975" cy="1847850"/>
          </a:xfrm>
          <a:prstGeom prst="rect">
            <a:avLst/>
          </a:prstGeom>
        </p:spPr>
      </p:pic>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7376" y="1213867"/>
            <a:ext cx="2143125" cy="2143125"/>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Drivers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6940" y="2413338"/>
            <a:ext cx="6019100" cy="1077218"/>
          </a:xfrm>
          <a:prstGeom prst="rect">
            <a:avLst/>
          </a:prstGeom>
        </p:spPr>
        <p:txBody>
          <a:bodyPr wrap="square">
            <a:spAutoFit/>
          </a:bodyPr>
          <a:lstStyle/>
          <a:p>
            <a:pPr algn="just"/>
            <a:r>
              <a:rPr lang="en-US" sz="1600" b="1" dirty="0"/>
              <a:t>LED drivers </a:t>
            </a:r>
            <a:r>
              <a:rPr lang="en-US" sz="1600" dirty="0"/>
              <a:t>are low-voltage devices that convert the line-voltage power to the low-voltage needed for the LEDs. LED drivers come in either constant current or constant voltage depending on the LED load.</a:t>
            </a:r>
            <a:endParaRPr lang="pt-PT" sz="1600" dirty="0"/>
          </a:p>
        </p:txBody>
      </p:sp>
      <p:sp>
        <p:nvSpPr>
          <p:cNvPr id="5" name="Rectangle 4"/>
          <p:cNvSpPr/>
          <p:nvPr/>
        </p:nvSpPr>
        <p:spPr>
          <a:xfrm>
            <a:off x="-6940" y="3749551"/>
            <a:ext cx="6379140" cy="584775"/>
          </a:xfrm>
          <a:prstGeom prst="rect">
            <a:avLst/>
          </a:prstGeom>
        </p:spPr>
        <p:txBody>
          <a:bodyPr wrap="square">
            <a:spAutoFit/>
          </a:bodyPr>
          <a:lstStyle/>
          <a:p>
            <a:pPr algn="just">
              <a:spcAft>
                <a:spcPts val="600"/>
              </a:spcAft>
            </a:pPr>
            <a:r>
              <a:rPr lang="en-US" sz="1600" dirty="0"/>
              <a:t>LED drivers bring additional benefits, such as operational flexibility, efficiency, reliability, controllability and intelligence to the system. </a:t>
            </a:r>
            <a:endParaRPr lang="pt-PT" sz="1600" dirty="0"/>
          </a:p>
        </p:txBody>
      </p:sp>
      <p:sp>
        <p:nvSpPr>
          <p:cNvPr id="8" name="Rectangle 7"/>
          <p:cNvSpPr/>
          <p:nvPr/>
        </p:nvSpPr>
        <p:spPr>
          <a:xfrm>
            <a:off x="9396536" y="3140968"/>
            <a:ext cx="3203848" cy="369332"/>
          </a:xfrm>
          <a:prstGeom prst="rect">
            <a:avLst/>
          </a:prstGeom>
        </p:spPr>
        <p:txBody>
          <a:bodyPr wrap="square">
            <a:spAutoFit/>
          </a:bodyPr>
          <a:lstStyle/>
          <a:p>
            <a:r>
              <a:rPr lang="en-US" dirty="0"/>
              <a:t>. </a:t>
            </a:r>
            <a:endParaRPr lang="pt-PT" dirty="0"/>
          </a:p>
        </p:txBody>
      </p:sp>
      <p:sp>
        <p:nvSpPr>
          <p:cNvPr id="11" name="Rectangle 10"/>
          <p:cNvSpPr/>
          <p:nvPr/>
        </p:nvSpPr>
        <p:spPr>
          <a:xfrm>
            <a:off x="6353498" y="4091096"/>
            <a:ext cx="2627784" cy="2062103"/>
          </a:xfrm>
          <a:prstGeom prst="rect">
            <a:avLst/>
          </a:prstGeom>
        </p:spPr>
        <p:txBody>
          <a:bodyPr wrap="square">
            <a:spAutoFit/>
          </a:bodyPr>
          <a:lstStyle/>
          <a:p>
            <a:pPr algn="just"/>
            <a:r>
              <a:rPr lang="en-US" sz="1600" dirty="0"/>
              <a:t>Electronic drivers are important components in  most LED-based systems. Relatively small improvements on the driver efficiency often result in big improvements in the system’s efficiency.</a:t>
            </a:r>
            <a:endParaRPr lang="pt-PT" sz="1600" dirty="0"/>
          </a:p>
        </p:txBody>
      </p:sp>
      <p:sp>
        <p:nvSpPr>
          <p:cNvPr id="14" name="Rectangle 13"/>
          <p:cNvSpPr/>
          <p:nvPr/>
        </p:nvSpPr>
        <p:spPr>
          <a:xfrm>
            <a:off x="-6941" y="4528284"/>
            <a:ext cx="6019102" cy="1077218"/>
          </a:xfrm>
          <a:prstGeom prst="rect">
            <a:avLst/>
          </a:prstGeom>
        </p:spPr>
        <p:txBody>
          <a:bodyPr wrap="square">
            <a:spAutoFit/>
          </a:bodyPr>
          <a:lstStyle/>
          <a:p>
            <a:pPr algn="just"/>
            <a:r>
              <a:rPr lang="en-US" sz="1600" dirty="0"/>
              <a:t>The selection of the most appropriate topology to drive LEDs depends on the application requirements (e.g., operation environment conditions, system input voltage, number of LEDs, etc.), standards and specifications.</a:t>
            </a:r>
            <a:endParaRPr lang="pt-PT" sz="1600" dirty="0"/>
          </a:p>
        </p:txBody>
      </p:sp>
      <p:sp>
        <p:nvSpPr>
          <p:cNvPr id="17"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5209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Characteristics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8" y="4451520"/>
            <a:ext cx="977265" cy="9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707" y="1842984"/>
            <a:ext cx="968693" cy="96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504" y="1839370"/>
            <a:ext cx="977265" cy="9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88" y="1825839"/>
            <a:ext cx="985838"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4824" y="4455742"/>
            <a:ext cx="985838"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1869" y="4464035"/>
            <a:ext cx="985838" cy="9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12" y="2820303"/>
            <a:ext cx="2897219" cy="1092607"/>
          </a:xfrm>
          <a:prstGeom prst="rect">
            <a:avLst/>
          </a:prstGeom>
          <a:noFill/>
        </p:spPr>
        <p:txBody>
          <a:bodyPr wrap="square" rtlCol="0">
            <a:spAutoFit/>
          </a:bodyPr>
          <a:lstStyle/>
          <a:p>
            <a:r>
              <a:rPr lang="pt-PT" sz="1600" b="1" dirty="0"/>
              <a:t>Average Lifetime of the lamp</a:t>
            </a:r>
          </a:p>
          <a:p>
            <a:r>
              <a:rPr lang="en-US" sz="1600" dirty="0"/>
              <a:t>Number of hours after which at least 50% of the lamps are fully functional</a:t>
            </a:r>
            <a:endParaRPr lang="pt-PT" sz="1600" dirty="0"/>
          </a:p>
        </p:txBody>
      </p:sp>
      <p:sp>
        <p:nvSpPr>
          <p:cNvPr id="20" name="TextBox 19"/>
          <p:cNvSpPr txBox="1"/>
          <p:nvPr/>
        </p:nvSpPr>
        <p:spPr>
          <a:xfrm>
            <a:off x="3121575" y="2826400"/>
            <a:ext cx="3069648" cy="1092607"/>
          </a:xfrm>
          <a:prstGeom prst="rect">
            <a:avLst/>
          </a:prstGeom>
          <a:noFill/>
        </p:spPr>
        <p:txBody>
          <a:bodyPr wrap="square" rtlCol="0">
            <a:spAutoFit/>
          </a:bodyPr>
          <a:lstStyle/>
          <a:p>
            <a:r>
              <a:rPr lang="pt-PT" sz="1600" b="1" dirty="0"/>
              <a:t>Colour Temperature (Kelvin)</a:t>
            </a:r>
          </a:p>
          <a:p>
            <a:r>
              <a:rPr lang="pt-PT" sz="1600" dirty="0"/>
              <a:t>Light appearence colour. Warm (</a:t>
            </a:r>
            <a:r>
              <a:rPr lang="pt-PT" sz="1600" dirty="0">
                <a:solidFill>
                  <a:schemeClr val="tx1">
                    <a:lumMod val="50000"/>
                    <a:lumOff val="50000"/>
                  </a:schemeClr>
                </a:solidFill>
              </a:rPr>
              <a:t>yellow &lt; 3200K</a:t>
            </a:r>
            <a:r>
              <a:rPr lang="pt-PT" sz="1600" dirty="0"/>
              <a:t>), Neutral (</a:t>
            </a:r>
            <a:r>
              <a:rPr lang="pt-PT" sz="1600" dirty="0">
                <a:solidFill>
                  <a:schemeClr val="tx1">
                    <a:lumMod val="50000"/>
                    <a:lumOff val="50000"/>
                  </a:schemeClr>
                </a:solidFill>
              </a:rPr>
              <a:t>white &gt; 4000K</a:t>
            </a:r>
            <a:r>
              <a:rPr lang="pt-PT" sz="1600" dirty="0"/>
              <a:t>), Cold (</a:t>
            </a:r>
            <a:r>
              <a:rPr lang="pt-PT" sz="1600" dirty="0">
                <a:solidFill>
                  <a:schemeClr val="tx1">
                    <a:lumMod val="50000"/>
                    <a:lumOff val="50000"/>
                  </a:schemeClr>
                </a:solidFill>
              </a:rPr>
              <a:t>blue &gt; 4500K</a:t>
            </a:r>
            <a:r>
              <a:rPr lang="pt-PT" sz="1600" dirty="0"/>
              <a:t>)</a:t>
            </a:r>
          </a:p>
        </p:txBody>
      </p:sp>
      <p:sp>
        <p:nvSpPr>
          <p:cNvPr id="21" name="TextBox 20"/>
          <p:cNvSpPr txBox="1"/>
          <p:nvPr/>
        </p:nvSpPr>
        <p:spPr>
          <a:xfrm>
            <a:off x="7451143" y="1835418"/>
            <a:ext cx="946093" cy="984885"/>
          </a:xfrm>
          <a:prstGeom prst="rect">
            <a:avLst/>
          </a:prstGeom>
          <a:noFill/>
        </p:spPr>
        <p:txBody>
          <a:bodyPr wrap="none" rtlCol="0">
            <a:spAutoFit/>
          </a:bodyPr>
          <a:lstStyle/>
          <a:p>
            <a:pPr>
              <a:spcAft>
                <a:spcPts val="600"/>
              </a:spcAft>
            </a:pPr>
            <a:r>
              <a:rPr lang="pt-PT" sz="1600" dirty="0">
                <a:solidFill>
                  <a:schemeClr val="accent6">
                    <a:lumMod val="75000"/>
                  </a:schemeClr>
                </a:solidFill>
              </a:rPr>
              <a:t>Halo</a:t>
            </a:r>
            <a:r>
              <a:rPr lang="pt-PT" sz="1600" dirty="0"/>
              <a:t> 100</a:t>
            </a:r>
          </a:p>
          <a:p>
            <a:pPr>
              <a:spcAft>
                <a:spcPts val="600"/>
              </a:spcAft>
            </a:pPr>
            <a:r>
              <a:rPr lang="pt-PT" sz="1600" dirty="0">
                <a:solidFill>
                  <a:schemeClr val="accent1"/>
                </a:solidFill>
              </a:rPr>
              <a:t>LED</a:t>
            </a:r>
            <a:r>
              <a:rPr lang="pt-PT" sz="1600" dirty="0">
                <a:solidFill>
                  <a:schemeClr val="accent6">
                    <a:lumMod val="75000"/>
                  </a:schemeClr>
                </a:solidFill>
              </a:rPr>
              <a:t> </a:t>
            </a:r>
            <a:r>
              <a:rPr lang="pt-PT" sz="1600" dirty="0"/>
              <a:t>&lt; 95</a:t>
            </a:r>
          </a:p>
          <a:p>
            <a:pPr>
              <a:spcAft>
                <a:spcPts val="600"/>
              </a:spcAft>
            </a:pPr>
            <a:r>
              <a:rPr lang="pt-PT" sz="1600" dirty="0">
                <a:solidFill>
                  <a:schemeClr val="accent3">
                    <a:lumMod val="75000"/>
                  </a:schemeClr>
                </a:solidFill>
              </a:rPr>
              <a:t>Fluo</a:t>
            </a:r>
            <a:r>
              <a:rPr lang="pt-PT" sz="1600" dirty="0"/>
              <a:t> &lt; 90</a:t>
            </a:r>
          </a:p>
        </p:txBody>
      </p:sp>
      <p:sp>
        <p:nvSpPr>
          <p:cNvPr id="22" name="TextBox 21"/>
          <p:cNvSpPr txBox="1"/>
          <p:nvPr/>
        </p:nvSpPr>
        <p:spPr>
          <a:xfrm>
            <a:off x="7723939" y="4396928"/>
            <a:ext cx="1341714" cy="1077218"/>
          </a:xfrm>
          <a:prstGeom prst="rect">
            <a:avLst/>
          </a:prstGeom>
          <a:noFill/>
        </p:spPr>
        <p:txBody>
          <a:bodyPr wrap="none" rtlCol="0">
            <a:spAutoFit/>
          </a:bodyPr>
          <a:lstStyle/>
          <a:p>
            <a:r>
              <a:rPr lang="pt-PT" sz="1600" b="1" dirty="0"/>
              <a:t>Lamp Efficacy</a:t>
            </a:r>
          </a:p>
          <a:p>
            <a:r>
              <a:rPr lang="pt-PT" sz="1600" dirty="0">
                <a:solidFill>
                  <a:schemeClr val="accent1"/>
                </a:solidFill>
              </a:rPr>
              <a:t>LED</a:t>
            </a:r>
            <a:r>
              <a:rPr lang="pt-PT" sz="1600" dirty="0"/>
              <a:t> A+</a:t>
            </a:r>
          </a:p>
          <a:p>
            <a:r>
              <a:rPr lang="pt-PT" sz="1600" dirty="0">
                <a:solidFill>
                  <a:schemeClr val="accent3">
                    <a:lumMod val="75000"/>
                  </a:schemeClr>
                </a:solidFill>
              </a:rPr>
              <a:t>Fluo</a:t>
            </a:r>
            <a:r>
              <a:rPr lang="pt-PT" sz="1600" dirty="0"/>
              <a:t> A</a:t>
            </a:r>
          </a:p>
          <a:p>
            <a:r>
              <a:rPr lang="pt-PT" sz="1600" dirty="0">
                <a:solidFill>
                  <a:schemeClr val="accent6">
                    <a:lumMod val="75000"/>
                  </a:schemeClr>
                </a:solidFill>
              </a:rPr>
              <a:t>Halo</a:t>
            </a:r>
            <a:r>
              <a:rPr lang="pt-PT" sz="1600" dirty="0"/>
              <a:t> B</a:t>
            </a:r>
          </a:p>
        </p:txBody>
      </p:sp>
      <p:sp>
        <p:nvSpPr>
          <p:cNvPr id="23" name="TextBox 22"/>
          <p:cNvSpPr txBox="1"/>
          <p:nvPr/>
        </p:nvSpPr>
        <p:spPr>
          <a:xfrm>
            <a:off x="986780" y="4370765"/>
            <a:ext cx="2134795" cy="1092607"/>
          </a:xfrm>
          <a:prstGeom prst="rect">
            <a:avLst/>
          </a:prstGeom>
          <a:noFill/>
        </p:spPr>
        <p:txBody>
          <a:bodyPr wrap="square" rtlCol="0">
            <a:spAutoFit/>
          </a:bodyPr>
          <a:lstStyle/>
          <a:p>
            <a:r>
              <a:rPr lang="pt-PT" sz="1600" b="1" dirty="0"/>
              <a:t>Light output (lumen)</a:t>
            </a:r>
          </a:p>
          <a:p>
            <a:r>
              <a:rPr lang="en-US" sz="1600" dirty="0"/>
              <a:t>Indicates the quantity of light that is emitted by the lamp</a:t>
            </a:r>
            <a:endParaRPr lang="pt-PT" sz="1600" dirty="0"/>
          </a:p>
        </p:txBody>
      </p:sp>
      <p:sp>
        <p:nvSpPr>
          <p:cNvPr id="8" name="Rectangle 7"/>
          <p:cNvSpPr/>
          <p:nvPr/>
        </p:nvSpPr>
        <p:spPr>
          <a:xfrm>
            <a:off x="1055834" y="1825839"/>
            <a:ext cx="1887277" cy="984885"/>
          </a:xfrm>
          <a:prstGeom prst="rect">
            <a:avLst/>
          </a:prstGeom>
        </p:spPr>
        <p:txBody>
          <a:bodyPr wrap="square">
            <a:spAutoFit/>
          </a:bodyPr>
          <a:lstStyle/>
          <a:p>
            <a:pPr>
              <a:spcAft>
                <a:spcPts val="600"/>
              </a:spcAft>
            </a:pPr>
            <a:r>
              <a:rPr lang="pt-PT" sz="1600" dirty="0">
                <a:solidFill>
                  <a:schemeClr val="accent1"/>
                </a:solidFill>
              </a:rPr>
              <a:t>LED</a:t>
            </a:r>
            <a:r>
              <a:rPr lang="pt-PT" sz="1600" dirty="0"/>
              <a:t> &gt; 25.000 h</a:t>
            </a:r>
          </a:p>
          <a:p>
            <a:pPr>
              <a:spcAft>
                <a:spcPts val="600"/>
              </a:spcAft>
            </a:pPr>
            <a:r>
              <a:rPr lang="pt-PT" sz="1600" dirty="0">
                <a:solidFill>
                  <a:schemeClr val="accent3">
                    <a:lumMod val="75000"/>
                  </a:schemeClr>
                </a:solidFill>
              </a:rPr>
              <a:t>Fluo</a:t>
            </a:r>
            <a:r>
              <a:rPr lang="pt-PT" sz="1600" dirty="0"/>
              <a:t> &lt; 22.000 h</a:t>
            </a:r>
          </a:p>
          <a:p>
            <a:pPr>
              <a:spcAft>
                <a:spcPts val="600"/>
              </a:spcAft>
            </a:pPr>
            <a:r>
              <a:rPr lang="pt-PT" sz="1600" dirty="0">
                <a:solidFill>
                  <a:schemeClr val="accent6">
                    <a:lumMod val="75000"/>
                  </a:schemeClr>
                </a:solidFill>
              </a:rPr>
              <a:t>Halo</a:t>
            </a:r>
            <a:r>
              <a:rPr lang="pt-PT" sz="1600" dirty="0"/>
              <a:t> &lt; 2.000 h</a:t>
            </a:r>
          </a:p>
        </p:txBody>
      </p:sp>
      <p:sp>
        <p:nvSpPr>
          <p:cNvPr id="9" name="Rectangle 8"/>
          <p:cNvSpPr/>
          <p:nvPr/>
        </p:nvSpPr>
        <p:spPr>
          <a:xfrm>
            <a:off x="4198400" y="1821770"/>
            <a:ext cx="1872120" cy="984885"/>
          </a:xfrm>
          <a:prstGeom prst="rect">
            <a:avLst/>
          </a:prstGeom>
        </p:spPr>
        <p:txBody>
          <a:bodyPr wrap="square">
            <a:spAutoFit/>
          </a:bodyPr>
          <a:lstStyle/>
          <a:p>
            <a:pPr>
              <a:spcAft>
                <a:spcPts val="600"/>
              </a:spcAft>
            </a:pPr>
            <a:r>
              <a:rPr lang="pt-PT" sz="1600" dirty="0">
                <a:solidFill>
                  <a:schemeClr val="accent1"/>
                </a:solidFill>
              </a:rPr>
              <a:t>LED</a:t>
            </a:r>
            <a:r>
              <a:rPr lang="pt-PT" sz="1600" dirty="0"/>
              <a:t> [2700, 6000] K</a:t>
            </a:r>
          </a:p>
          <a:p>
            <a:pPr>
              <a:spcAft>
                <a:spcPts val="600"/>
              </a:spcAft>
            </a:pPr>
            <a:r>
              <a:rPr lang="pt-PT" sz="1600" dirty="0">
                <a:solidFill>
                  <a:schemeClr val="accent3">
                    <a:lumMod val="75000"/>
                  </a:schemeClr>
                </a:solidFill>
              </a:rPr>
              <a:t>Fluo</a:t>
            </a:r>
            <a:r>
              <a:rPr lang="pt-PT" sz="1600" dirty="0"/>
              <a:t> [3200, 6000] K</a:t>
            </a:r>
          </a:p>
          <a:p>
            <a:pPr>
              <a:spcAft>
                <a:spcPts val="600"/>
              </a:spcAft>
            </a:pPr>
            <a:r>
              <a:rPr lang="pt-PT" sz="1600" dirty="0">
                <a:solidFill>
                  <a:schemeClr val="accent6">
                    <a:lumMod val="75000"/>
                  </a:schemeClr>
                </a:solidFill>
              </a:rPr>
              <a:t>Halo</a:t>
            </a:r>
            <a:r>
              <a:rPr lang="pt-PT" sz="1600" dirty="0"/>
              <a:t> [2700] K</a:t>
            </a:r>
          </a:p>
        </p:txBody>
      </p:sp>
      <p:sp>
        <p:nvSpPr>
          <p:cNvPr id="26" name="TextBox 25"/>
          <p:cNvSpPr txBox="1"/>
          <p:nvPr/>
        </p:nvSpPr>
        <p:spPr>
          <a:xfrm>
            <a:off x="6372200" y="2826400"/>
            <a:ext cx="2843808" cy="1092607"/>
          </a:xfrm>
          <a:prstGeom prst="rect">
            <a:avLst/>
          </a:prstGeom>
          <a:noFill/>
        </p:spPr>
        <p:txBody>
          <a:bodyPr wrap="square" rtlCol="0">
            <a:spAutoFit/>
          </a:bodyPr>
          <a:lstStyle/>
          <a:p>
            <a:r>
              <a:rPr lang="pt-PT" sz="1600" b="1" dirty="0"/>
              <a:t>Colour Rendering Index (CRI)</a:t>
            </a:r>
          </a:p>
          <a:p>
            <a:r>
              <a:rPr lang="en-US" sz="1600" dirty="0"/>
              <a:t>Indicates how good a specific lamp shows the different </a:t>
            </a:r>
            <a:r>
              <a:rPr lang="en-GB" sz="1600" dirty="0"/>
              <a:t>colours</a:t>
            </a:r>
            <a:r>
              <a:rPr lang="en-US" sz="1600" dirty="0"/>
              <a:t> of the objects</a:t>
            </a:r>
            <a:endParaRPr lang="pt-PT" sz="1600" dirty="0"/>
          </a:p>
        </p:txBody>
      </p:sp>
      <p:sp>
        <p:nvSpPr>
          <p:cNvPr id="27" name="TextBox 26"/>
          <p:cNvSpPr txBox="1"/>
          <p:nvPr/>
        </p:nvSpPr>
        <p:spPr>
          <a:xfrm>
            <a:off x="4373670" y="4396928"/>
            <a:ext cx="1998530" cy="1092607"/>
          </a:xfrm>
          <a:prstGeom prst="rect">
            <a:avLst/>
          </a:prstGeom>
          <a:noFill/>
        </p:spPr>
        <p:txBody>
          <a:bodyPr wrap="square" rtlCol="0">
            <a:spAutoFit/>
          </a:bodyPr>
          <a:lstStyle/>
          <a:p>
            <a:r>
              <a:rPr lang="pt-PT" sz="1600" b="1" dirty="0"/>
              <a:t>Wattage (Watt)</a:t>
            </a:r>
          </a:p>
          <a:p>
            <a:r>
              <a:rPr lang="pt-PT" sz="1600" dirty="0"/>
              <a:t>Indicates how much the lamp consumes per hour</a:t>
            </a:r>
          </a:p>
        </p:txBody>
      </p:sp>
      <p:cxnSp>
        <p:nvCxnSpPr>
          <p:cNvPr id="14" name="Straight Connector 13"/>
          <p:cNvCxnSpPr/>
          <p:nvPr/>
        </p:nvCxnSpPr>
        <p:spPr>
          <a:xfrm flipH="1">
            <a:off x="2943111" y="4319991"/>
            <a:ext cx="286596" cy="1162533"/>
          </a:xfrm>
          <a:prstGeom prst="line">
            <a:avLst/>
          </a:prstGeom>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6104428" y="4316903"/>
            <a:ext cx="644728" cy="1200329"/>
          </a:xfrm>
          <a:prstGeom prst="rect">
            <a:avLst/>
          </a:prstGeom>
          <a:noFill/>
        </p:spPr>
        <p:txBody>
          <a:bodyPr wrap="none" rtlCol="0">
            <a:spAutoFit/>
          </a:bodyPr>
          <a:lstStyle/>
          <a:p>
            <a:r>
              <a:rPr lang="pt-PT" sz="7200" b="1" dirty="0"/>
              <a:t>=</a:t>
            </a:r>
          </a:p>
        </p:txBody>
      </p:sp>
      <p:sp>
        <p:nvSpPr>
          <p:cNvPr id="28"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1819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1689" y="4608989"/>
            <a:ext cx="1674042" cy="1674042"/>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Sensors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1" y="2321004"/>
            <a:ext cx="6660233" cy="3370153"/>
          </a:xfrm>
          <a:prstGeom prst="rect">
            <a:avLst/>
          </a:prstGeom>
        </p:spPr>
        <p:txBody>
          <a:bodyPr wrap="square">
            <a:spAutoFit/>
          </a:bodyPr>
          <a:lstStyle/>
          <a:p>
            <a:pPr algn="just" fontAlgn="base"/>
            <a:r>
              <a:rPr lang="en-US" sz="1600" b="1" dirty="0"/>
              <a:t>Lighting sensors </a:t>
            </a:r>
            <a:r>
              <a:rPr lang="en-US" sz="1600" dirty="0"/>
              <a:t>help to achieve a high quality energy efficient lighting system. When electric lighting controls (including sensors) are used properly, energy will be saved and the life of lamps and ballasts can be extended. </a:t>
            </a:r>
          </a:p>
          <a:p>
            <a:pPr algn="just" fontAlgn="base"/>
            <a:endParaRPr lang="en-US" sz="1600" dirty="0"/>
          </a:p>
          <a:p>
            <a:pPr algn="just" fontAlgn="base"/>
            <a:endParaRPr lang="en-US" sz="1600" dirty="0"/>
          </a:p>
          <a:p>
            <a:pPr algn="just" fontAlgn="base">
              <a:spcAft>
                <a:spcPts val="600"/>
              </a:spcAft>
            </a:pPr>
            <a:r>
              <a:rPr lang="en-US" sz="1600" dirty="0"/>
              <a:t>Lighting controls will help reduce energy by:</a:t>
            </a:r>
          </a:p>
          <a:p>
            <a:pPr algn="just" fontAlgn="base"/>
            <a:endParaRPr lang="en-US" sz="1600" dirty="0"/>
          </a:p>
          <a:p>
            <a:pPr algn="just" fontAlgn="base"/>
            <a:r>
              <a:rPr lang="pt-PT" sz="1600" dirty="0">
                <a:solidFill>
                  <a:schemeClr val="accent1">
                    <a:lumMod val="60000"/>
                    <a:lumOff val="40000"/>
                  </a:schemeClr>
                </a:solidFill>
              </a:rPr>
              <a:t>• </a:t>
            </a:r>
            <a:r>
              <a:rPr lang="en-US" sz="1600" dirty="0"/>
              <a:t>Reducing the amount of power used during the peak demand period by automatically dimming lights or turning them off when not needed;</a:t>
            </a:r>
          </a:p>
          <a:p>
            <a:pPr algn="just" fontAlgn="base"/>
            <a:endParaRPr lang="en-US" sz="1600" dirty="0"/>
          </a:p>
          <a:p>
            <a:pPr algn="just" fontAlgn="base"/>
            <a:r>
              <a:rPr lang="pt-PT" sz="1600" dirty="0">
                <a:solidFill>
                  <a:schemeClr val="accent1">
                    <a:lumMod val="60000"/>
                    <a:lumOff val="40000"/>
                  </a:schemeClr>
                </a:solidFill>
              </a:rPr>
              <a:t>•  </a:t>
            </a:r>
            <a:r>
              <a:rPr lang="en-US" sz="1600" dirty="0"/>
              <a:t>Reducing the number of hours per year that the lights are on;</a:t>
            </a:r>
          </a:p>
          <a:p>
            <a:pPr algn="just" fontAlgn="base"/>
            <a:endParaRPr lang="en-US" sz="1600" dirty="0"/>
          </a:p>
          <a:p>
            <a:pPr algn="just" fontAlgn="base"/>
            <a:r>
              <a:rPr lang="pt-PT" sz="1600" dirty="0">
                <a:solidFill>
                  <a:schemeClr val="accent1">
                    <a:lumMod val="60000"/>
                    <a:lumOff val="40000"/>
                  </a:schemeClr>
                </a:solidFill>
              </a:rPr>
              <a:t>•  </a:t>
            </a:r>
            <a:r>
              <a:rPr lang="en-US" sz="1600" dirty="0"/>
              <a:t>Allowing occupants to use controls to lower light levels and save energy.</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1628800"/>
            <a:ext cx="1762303" cy="146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1689" y="3188139"/>
            <a:ext cx="1609014" cy="1609014"/>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52094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1999"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Occupancy detectors</a:t>
            </a:r>
            <a:endParaRPr lang="de-DE" sz="1600" b="1" dirty="0">
              <a:latin typeface="Candara" panose="020E0502030303020204" pitchFamily="34" charset="0"/>
            </a:endParaRP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1" y="2085686"/>
            <a:ext cx="8962575" cy="1985159"/>
          </a:xfrm>
          <a:prstGeom prst="rect">
            <a:avLst/>
          </a:prstGeom>
        </p:spPr>
        <p:txBody>
          <a:bodyPr wrap="square">
            <a:spAutoFit/>
          </a:bodyPr>
          <a:lstStyle/>
          <a:p>
            <a:pPr algn="just"/>
            <a:endParaRPr lang="en-US" sz="1600" b="1" dirty="0"/>
          </a:p>
          <a:p>
            <a:pPr algn="just"/>
            <a:endParaRPr lang="en-US" sz="1600" b="1" dirty="0"/>
          </a:p>
          <a:p>
            <a:pPr algn="just">
              <a:spcAft>
                <a:spcPts val="600"/>
              </a:spcAft>
            </a:pPr>
            <a:r>
              <a:rPr lang="en-US" sz="1600" dirty="0"/>
              <a:t>The ability of a lighting control system to match the lighting in use to the numbers of staff present is a very valuable input. </a:t>
            </a:r>
          </a:p>
          <a:p>
            <a:pPr algn="just">
              <a:spcAft>
                <a:spcPts val="600"/>
              </a:spcAft>
            </a:pPr>
            <a:endParaRPr lang="en-US" sz="1600" dirty="0"/>
          </a:p>
          <a:p>
            <a:pPr algn="just">
              <a:spcAft>
                <a:spcPts val="600"/>
              </a:spcAft>
            </a:pPr>
            <a:r>
              <a:rPr lang="en-US" sz="1600" dirty="0"/>
              <a:t>Examples:</a:t>
            </a:r>
          </a:p>
          <a:p>
            <a:pPr algn="just">
              <a:spcAft>
                <a:spcPts val="600"/>
              </a:spcAft>
            </a:pPr>
            <a:endParaRPr lang="en-US" sz="1200" dirty="0"/>
          </a:p>
        </p:txBody>
      </p:sp>
      <p:pic>
        <p:nvPicPr>
          <p:cNvPr id="5" name="Imagem 4"/>
          <p:cNvPicPr>
            <a:picLocks noChangeAspect="1"/>
          </p:cNvPicPr>
          <p:nvPr/>
        </p:nvPicPr>
        <p:blipFill>
          <a:blip r:embed="rId4"/>
          <a:stretch>
            <a:fillRect/>
          </a:stretch>
        </p:blipFill>
        <p:spPr>
          <a:xfrm>
            <a:off x="3635896" y="3948290"/>
            <a:ext cx="1928675" cy="1935191"/>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794" y="3703295"/>
            <a:ext cx="2123810" cy="2161905"/>
          </a:xfrm>
          <a:prstGeom prst="rect">
            <a:avLst/>
          </a:prstGeom>
        </p:spPr>
      </p:pic>
      <p:pic>
        <p:nvPicPr>
          <p:cNvPr id="11" name="Imagem 10"/>
          <p:cNvPicPr>
            <a:picLocks noChangeAspect="1"/>
          </p:cNvPicPr>
          <p:nvPr/>
        </p:nvPicPr>
        <p:blipFill>
          <a:blip r:embed="rId6"/>
          <a:stretch>
            <a:fillRect/>
          </a:stretch>
        </p:blipFill>
        <p:spPr>
          <a:xfrm>
            <a:off x="524115" y="3833311"/>
            <a:ext cx="2231657" cy="2213587"/>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08271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0" y="2085686"/>
            <a:ext cx="8532440" cy="1107996"/>
          </a:xfrm>
          <a:prstGeom prst="rect">
            <a:avLst/>
          </a:prstGeom>
        </p:spPr>
        <p:txBody>
          <a:bodyPr wrap="square">
            <a:spAutoFit/>
          </a:bodyPr>
          <a:lstStyle/>
          <a:p>
            <a:pPr algn="just">
              <a:spcAft>
                <a:spcPts val="600"/>
              </a:spcAft>
            </a:pPr>
            <a:endParaRPr lang="en-US" sz="1200" dirty="0"/>
          </a:p>
          <a:p>
            <a:pPr algn="just">
              <a:spcAft>
                <a:spcPts val="600"/>
              </a:spcAft>
            </a:pPr>
            <a:r>
              <a:rPr lang="en-US" sz="1600" dirty="0"/>
              <a:t>Often referred to as ‘presence ‘ or ‘occupancy’ detection the current sensors on the market rely on one of three methods of movement detection:</a:t>
            </a:r>
          </a:p>
          <a:p>
            <a:pPr algn="just">
              <a:spcAft>
                <a:spcPts val="600"/>
              </a:spcAft>
            </a:pPr>
            <a:endParaRPr lang="en-US" sz="1200" dirty="0"/>
          </a:p>
        </p:txBody>
      </p:sp>
      <p:sp>
        <p:nvSpPr>
          <p:cNvPr id="7" name="CaixaDeTexto 6"/>
          <p:cNvSpPr txBox="1"/>
          <p:nvPr/>
        </p:nvSpPr>
        <p:spPr>
          <a:xfrm>
            <a:off x="12602" y="3716369"/>
            <a:ext cx="4075929" cy="1815882"/>
          </a:xfrm>
          <a:prstGeom prst="rect">
            <a:avLst/>
          </a:prstGeom>
          <a:noFill/>
        </p:spPr>
        <p:txBody>
          <a:bodyPr wrap="square" rtlCol="0">
            <a:spAutoFit/>
          </a:bodyPr>
          <a:lstStyle/>
          <a:p>
            <a:pPr marL="342900" indent="-342900" algn="just">
              <a:buFont typeface="+mj-lt"/>
              <a:buAutoNum type="arabicPeriod"/>
            </a:pPr>
            <a:r>
              <a:rPr lang="en-US" sz="1600" b="1" dirty="0"/>
              <a:t>Passive Infra Red (PIR) </a:t>
            </a:r>
            <a:r>
              <a:rPr lang="en-US" sz="1600" dirty="0"/>
              <a:t>- works based on heat movement detection. The device has  a pyroelectric sensor calibrated to detect infrared radiation radiated by human body movement. Based on the detection, the sensor operates and turns on the lighting systems connected to it.</a:t>
            </a:r>
            <a:endParaRPr lang="en-GB" dirty="0"/>
          </a:p>
        </p:txBody>
      </p:sp>
      <p:pic>
        <p:nvPicPr>
          <p:cNvPr id="9" name="Imagem 8"/>
          <p:cNvPicPr>
            <a:picLocks noChangeAspect="1"/>
          </p:cNvPicPr>
          <p:nvPr/>
        </p:nvPicPr>
        <p:blipFill>
          <a:blip r:embed="rId4"/>
          <a:stretch>
            <a:fillRect/>
          </a:stretch>
        </p:blipFill>
        <p:spPr>
          <a:xfrm>
            <a:off x="6660232" y="3189634"/>
            <a:ext cx="2361024" cy="2719503"/>
          </a:xfrm>
          <a:prstGeom prst="rect">
            <a:avLst/>
          </a:prstGeom>
        </p:spPr>
      </p:pic>
      <p:pic>
        <p:nvPicPr>
          <p:cNvPr id="14" name="Imagem 13"/>
          <p:cNvPicPr>
            <a:picLocks noChangeAspect="1"/>
          </p:cNvPicPr>
          <p:nvPr/>
        </p:nvPicPr>
        <p:blipFill>
          <a:blip r:embed="rId5"/>
          <a:stretch>
            <a:fillRect/>
          </a:stretch>
        </p:blipFill>
        <p:spPr>
          <a:xfrm>
            <a:off x="4075930" y="3227753"/>
            <a:ext cx="2847619" cy="2695238"/>
          </a:xfrm>
          <a:prstGeom prst="rect">
            <a:avLst/>
          </a:prstGeom>
        </p:spPr>
      </p:pic>
      <p:sp>
        <p:nvSpPr>
          <p:cNvPr id="19" name="Rechteck 19"/>
          <p:cNvSpPr/>
          <p:nvPr/>
        </p:nvSpPr>
        <p:spPr>
          <a:xfrm>
            <a:off x="1" y="1725646"/>
            <a:ext cx="4571999"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Occupancy detectors</a:t>
            </a:r>
            <a:endParaRPr lang="de-DE" sz="1600" b="1" dirty="0">
              <a:latin typeface="Candara" panose="020E0502030303020204" pitchFamily="34" charset="0"/>
            </a:endParaRPr>
          </a:p>
        </p:txBody>
      </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4940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0" y="2420888"/>
            <a:ext cx="4716016" cy="2800767"/>
          </a:xfrm>
          <a:prstGeom prst="rect">
            <a:avLst/>
          </a:prstGeom>
        </p:spPr>
        <p:txBody>
          <a:bodyPr wrap="square">
            <a:spAutoFit/>
          </a:bodyPr>
          <a:lstStyle/>
          <a:p>
            <a:pPr marL="342900" indent="-342900" algn="just">
              <a:buFont typeface="+mj-lt"/>
              <a:buAutoNum type="arabicPeriod"/>
            </a:pPr>
            <a:r>
              <a:rPr lang="en-US" sz="1600" dirty="0">
                <a:solidFill>
                  <a:schemeClr val="bg1"/>
                </a:solidFill>
              </a:rPr>
              <a:t>Sddfsd</a:t>
            </a:r>
          </a:p>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r>
              <a:rPr lang="en-US" sz="1600" b="1" dirty="0"/>
              <a:t>Ultrasonic</a:t>
            </a:r>
            <a:r>
              <a:rPr lang="en-US" sz="1600" dirty="0"/>
              <a:t> - similar to a radar. An ultrasonic sensor sends high frequency sound waves in one area and checks for their reflected patterns. If the reflected pattern is changing continuously then it assumes that there is occupancy and the lighting load connected is turned on. If the reflected pattern is the same for a preset time then the sensor assumes there is no occupancy and the load is switched off.</a:t>
            </a:r>
          </a:p>
        </p:txBody>
      </p:sp>
      <p:pic>
        <p:nvPicPr>
          <p:cNvPr id="3" name="Imagem 2"/>
          <p:cNvPicPr>
            <a:picLocks noChangeAspect="1"/>
          </p:cNvPicPr>
          <p:nvPr/>
        </p:nvPicPr>
        <p:blipFill>
          <a:blip r:embed="rId4"/>
          <a:stretch>
            <a:fillRect/>
          </a:stretch>
        </p:blipFill>
        <p:spPr>
          <a:xfrm>
            <a:off x="4788023" y="1949213"/>
            <a:ext cx="3579749" cy="1930377"/>
          </a:xfrm>
          <a:prstGeom prst="rect">
            <a:avLst/>
          </a:prstGeom>
        </p:spPr>
      </p:pic>
      <p:pic>
        <p:nvPicPr>
          <p:cNvPr id="5" name="Imagem 4"/>
          <p:cNvPicPr>
            <a:picLocks noChangeAspect="1"/>
          </p:cNvPicPr>
          <p:nvPr/>
        </p:nvPicPr>
        <p:blipFill>
          <a:blip r:embed="rId5"/>
          <a:stretch>
            <a:fillRect/>
          </a:stretch>
        </p:blipFill>
        <p:spPr>
          <a:xfrm>
            <a:off x="5493001" y="4036751"/>
            <a:ext cx="2169794" cy="2158890"/>
          </a:xfrm>
          <a:prstGeom prst="rect">
            <a:avLst/>
          </a:prstGeom>
        </p:spPr>
      </p:pic>
      <p:sp>
        <p:nvSpPr>
          <p:cNvPr id="15" name="Rechteck 19"/>
          <p:cNvSpPr/>
          <p:nvPr/>
        </p:nvSpPr>
        <p:spPr>
          <a:xfrm>
            <a:off x="1" y="1725646"/>
            <a:ext cx="4571999"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Occupancy detectors</a:t>
            </a:r>
            <a:endParaRPr lang="de-DE" sz="1600" b="1" dirty="0">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5091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0" y="1713935"/>
            <a:ext cx="4136319" cy="3293209"/>
          </a:xfrm>
          <a:prstGeom prst="rect">
            <a:avLst/>
          </a:prstGeom>
        </p:spPr>
        <p:txBody>
          <a:bodyPr wrap="square">
            <a:spAutoFit/>
          </a:bodyPr>
          <a:lstStyle/>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r>
              <a:rPr lang="en-US" sz="1600" dirty="0">
                <a:solidFill>
                  <a:schemeClr val="bg1"/>
                </a:solidFill>
              </a:rPr>
              <a:t>E</a:t>
            </a:r>
          </a:p>
          <a:p>
            <a:pPr marL="342900" indent="-342900" algn="just">
              <a:buFont typeface="+mj-lt"/>
              <a:buAutoNum type="arabicPeriod"/>
            </a:pPr>
            <a:r>
              <a:rPr lang="en-US" sz="1600" dirty="0">
                <a:solidFill>
                  <a:schemeClr val="bg1"/>
                </a:solidFill>
              </a:rPr>
              <a:t>E</a:t>
            </a:r>
          </a:p>
          <a:p>
            <a:pPr marL="342900" indent="-342900" algn="just">
              <a:buFont typeface="+mj-lt"/>
              <a:buAutoNum type="arabicPeriod"/>
            </a:pPr>
            <a:r>
              <a:rPr lang="en-US" sz="1600" b="1" dirty="0"/>
              <a:t>Microwave</a:t>
            </a:r>
            <a:r>
              <a:rPr lang="en-US" sz="1600" dirty="0"/>
              <a:t> – Similar to the ultrasonic detector.  A microwave sensor sends high frequency microwaves in an area and checks for their reflected patterns. If the reflected pattern is changing continuously then it assumes that there is occupancy. A microwave sensor has high sensitivity as well as detection range compared to other types of sensors.</a:t>
            </a:r>
            <a:endParaRPr lang="pt-PT" sz="1600" dirty="0"/>
          </a:p>
        </p:txBody>
      </p:sp>
      <p:pic>
        <p:nvPicPr>
          <p:cNvPr id="3" name="Imagem 2"/>
          <p:cNvPicPr>
            <a:picLocks noChangeAspect="1"/>
          </p:cNvPicPr>
          <p:nvPr/>
        </p:nvPicPr>
        <p:blipFill>
          <a:blip r:embed="rId4"/>
          <a:stretch>
            <a:fillRect/>
          </a:stretch>
        </p:blipFill>
        <p:spPr>
          <a:xfrm>
            <a:off x="6206785" y="2012953"/>
            <a:ext cx="2755790" cy="2861783"/>
          </a:xfrm>
          <a:prstGeom prst="rect">
            <a:avLst/>
          </a:prstGeom>
        </p:spPr>
      </p:pic>
      <p:pic>
        <p:nvPicPr>
          <p:cNvPr id="5" name="Imagem 4"/>
          <p:cNvPicPr>
            <a:picLocks noChangeAspect="1"/>
          </p:cNvPicPr>
          <p:nvPr/>
        </p:nvPicPr>
        <p:blipFill rotWithShape="1">
          <a:blip r:embed="rId5"/>
          <a:srcRect t="5724"/>
          <a:stretch/>
        </p:blipFill>
        <p:spPr>
          <a:xfrm>
            <a:off x="4136319" y="3717032"/>
            <a:ext cx="2296144" cy="2205958"/>
          </a:xfrm>
          <a:prstGeom prst="rect">
            <a:avLst/>
          </a:prstGeom>
        </p:spPr>
      </p:pic>
      <p:sp>
        <p:nvSpPr>
          <p:cNvPr id="15" name="Rechteck 19"/>
          <p:cNvSpPr/>
          <p:nvPr/>
        </p:nvSpPr>
        <p:spPr>
          <a:xfrm>
            <a:off x="1" y="1725646"/>
            <a:ext cx="4571999"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Occupancy detectors</a:t>
            </a:r>
            <a:endParaRPr lang="de-DE" sz="1600" b="1" dirty="0">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2550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6" name="Rectangle 15"/>
          <p:cNvSpPr/>
          <p:nvPr/>
        </p:nvSpPr>
        <p:spPr>
          <a:xfrm>
            <a:off x="0" y="2876354"/>
            <a:ext cx="4870480" cy="1846659"/>
          </a:xfrm>
          <a:prstGeom prst="rect">
            <a:avLst/>
          </a:prstGeom>
        </p:spPr>
        <p:txBody>
          <a:bodyPr wrap="square">
            <a:spAutoFit/>
          </a:bodyPr>
          <a:lstStyle/>
          <a:p>
            <a:pPr algn="just"/>
            <a:endParaRPr lang="en-US" b="1" dirty="0"/>
          </a:p>
          <a:p>
            <a:pPr algn="just"/>
            <a:r>
              <a:rPr lang="en-US" sz="1600" b="1" dirty="0"/>
              <a:t>Daylight controls </a:t>
            </a:r>
            <a:r>
              <a:rPr lang="en-US" sz="1600" dirty="0"/>
              <a:t>are photoelectric devices that turn off or dim the lights in response to the available natural illumination. </a:t>
            </a:r>
          </a:p>
          <a:p>
            <a:pPr algn="just"/>
            <a:endParaRPr lang="en-US" sz="1600" dirty="0"/>
          </a:p>
          <a:p>
            <a:pPr algn="just"/>
            <a:r>
              <a:rPr lang="en-US" sz="1600" dirty="0"/>
              <a:t>Smooth and continuous dimming is the preferred strategy for automated daylight controls.</a:t>
            </a:r>
            <a:endParaRPr lang="pt-PT" sz="1600" dirty="0"/>
          </a:p>
        </p:txBody>
      </p:sp>
      <p:pic>
        <p:nvPicPr>
          <p:cNvPr id="3" name="Imagem 2"/>
          <p:cNvPicPr>
            <a:picLocks noChangeAspect="1"/>
          </p:cNvPicPr>
          <p:nvPr/>
        </p:nvPicPr>
        <p:blipFill>
          <a:blip r:embed="rId4"/>
          <a:stretch>
            <a:fillRect/>
          </a:stretch>
        </p:blipFill>
        <p:spPr>
          <a:xfrm>
            <a:off x="6948265" y="1484784"/>
            <a:ext cx="1981846" cy="1988540"/>
          </a:xfrm>
          <a:prstGeom prst="rect">
            <a:avLst/>
          </a:prstGeom>
        </p:spPr>
      </p:pic>
      <p:pic>
        <p:nvPicPr>
          <p:cNvPr id="7" name="Imagem 6"/>
          <p:cNvPicPr>
            <a:picLocks noChangeAspect="1"/>
          </p:cNvPicPr>
          <p:nvPr/>
        </p:nvPicPr>
        <p:blipFill>
          <a:blip r:embed="rId5"/>
          <a:stretch>
            <a:fillRect/>
          </a:stretch>
        </p:blipFill>
        <p:spPr>
          <a:xfrm>
            <a:off x="5076057" y="3693911"/>
            <a:ext cx="3576679" cy="2492460"/>
          </a:xfrm>
          <a:prstGeom prst="rect">
            <a:avLst/>
          </a:prstGeom>
        </p:spPr>
      </p:pic>
      <p:pic>
        <p:nvPicPr>
          <p:cNvPr id="9" name="Imagem 8"/>
          <p:cNvPicPr>
            <a:picLocks noChangeAspect="1"/>
          </p:cNvPicPr>
          <p:nvPr/>
        </p:nvPicPr>
        <p:blipFill>
          <a:blip r:embed="rId6"/>
          <a:stretch>
            <a:fillRect/>
          </a:stretch>
        </p:blipFill>
        <p:spPr>
          <a:xfrm>
            <a:off x="4870480" y="1513880"/>
            <a:ext cx="2019048" cy="2038095"/>
          </a:xfrm>
          <a:prstGeom prst="rect">
            <a:avLst/>
          </a:prstGeom>
        </p:spPr>
      </p:pic>
      <p:sp>
        <p:nvSpPr>
          <p:cNvPr id="18" name="Rechteck 19"/>
          <p:cNvSpPr/>
          <p:nvPr/>
        </p:nvSpPr>
        <p:spPr>
          <a:xfrm>
            <a:off x="1" y="1725646"/>
            <a:ext cx="4355975"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Daylight detectors</a:t>
            </a:r>
            <a:endParaRPr lang="de-DE" sz="1600" b="1" dirty="0">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28486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7" name="Rectangle 16"/>
          <p:cNvSpPr/>
          <p:nvPr/>
        </p:nvSpPr>
        <p:spPr>
          <a:xfrm>
            <a:off x="0" y="2310032"/>
            <a:ext cx="5622319" cy="1600438"/>
          </a:xfrm>
          <a:prstGeom prst="rect">
            <a:avLst/>
          </a:prstGeom>
        </p:spPr>
        <p:txBody>
          <a:bodyPr wrap="square">
            <a:spAutoFit/>
          </a:bodyPr>
          <a:lstStyle/>
          <a:p>
            <a:pPr algn="just"/>
            <a:endParaRPr lang="en-US" b="1" dirty="0"/>
          </a:p>
          <a:p>
            <a:pPr algn="just"/>
            <a:r>
              <a:rPr lang="en-US" sz="1600" dirty="0"/>
              <a:t>Time clocks are devices that can be programmed to turn the lights on or off at designated times. </a:t>
            </a:r>
          </a:p>
          <a:p>
            <a:pPr algn="just"/>
            <a:endParaRPr lang="en-US" sz="1600" dirty="0"/>
          </a:p>
          <a:p>
            <a:pPr algn="just"/>
            <a:r>
              <a:rPr lang="en-US" sz="1600" dirty="0"/>
              <a:t>These are a useful alternative to photoelectric sensors in applications with very predictable usage.</a:t>
            </a:r>
            <a:endParaRPr lang="pt-PT" sz="1600" dirty="0"/>
          </a:p>
        </p:txBody>
      </p:sp>
      <p:pic>
        <p:nvPicPr>
          <p:cNvPr id="3" name="Imagem 2"/>
          <p:cNvPicPr>
            <a:picLocks noChangeAspect="1"/>
          </p:cNvPicPr>
          <p:nvPr/>
        </p:nvPicPr>
        <p:blipFill>
          <a:blip r:embed="rId4"/>
          <a:stretch>
            <a:fillRect/>
          </a:stretch>
        </p:blipFill>
        <p:spPr>
          <a:xfrm>
            <a:off x="5622319" y="2326054"/>
            <a:ext cx="3328414" cy="3286997"/>
          </a:xfrm>
          <a:prstGeom prst="rect">
            <a:avLst/>
          </a:prstGeom>
        </p:spPr>
      </p:pic>
      <p:pic>
        <p:nvPicPr>
          <p:cNvPr id="5" name="Imagem 4"/>
          <p:cNvPicPr>
            <a:picLocks noChangeAspect="1"/>
          </p:cNvPicPr>
          <p:nvPr/>
        </p:nvPicPr>
        <p:blipFill>
          <a:blip r:embed="rId5"/>
          <a:stretch>
            <a:fillRect/>
          </a:stretch>
        </p:blipFill>
        <p:spPr>
          <a:xfrm rot="10800000">
            <a:off x="370719" y="4049773"/>
            <a:ext cx="4849353" cy="2005114"/>
          </a:xfrm>
          <a:prstGeom prst="rect">
            <a:avLst/>
          </a:prstGeom>
        </p:spPr>
      </p:pic>
      <p:sp>
        <p:nvSpPr>
          <p:cNvPr id="15" name="Rechteck 19"/>
          <p:cNvSpPr/>
          <p:nvPr/>
        </p:nvSpPr>
        <p:spPr>
          <a:xfrm>
            <a:off x="1" y="1725646"/>
            <a:ext cx="4788023"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Time Control detectors</a:t>
            </a:r>
            <a:endParaRPr lang="de-DE" sz="1600" b="1" dirty="0">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7469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7" name="Rectangle 16"/>
          <p:cNvSpPr/>
          <p:nvPr/>
        </p:nvSpPr>
        <p:spPr>
          <a:xfrm>
            <a:off x="0" y="2182350"/>
            <a:ext cx="8950733" cy="3847207"/>
          </a:xfrm>
          <a:prstGeom prst="rect">
            <a:avLst/>
          </a:prstGeom>
        </p:spPr>
        <p:txBody>
          <a:bodyPr wrap="square">
            <a:spAutoFit/>
          </a:bodyPr>
          <a:lstStyle/>
          <a:p>
            <a:pPr algn="just"/>
            <a:r>
              <a:rPr lang="en-US" b="1" dirty="0"/>
              <a:t>Dimmers </a:t>
            </a:r>
          </a:p>
          <a:p>
            <a:pPr algn="just"/>
            <a:endParaRPr lang="en-US" b="1" dirty="0"/>
          </a:p>
          <a:p>
            <a:pPr algn="just"/>
            <a:r>
              <a:rPr lang="en-US" sz="1600" dirty="0"/>
              <a:t>Dimmers are devices used to lower the brightness of a light. By changing the voltage waveform applied to the lamp, it is possible to lower the intensity of the light output. Dimmers are used to control the light output from resistive incandescent, halogen, CFLs and LEDs. </a:t>
            </a:r>
          </a:p>
          <a:p>
            <a:pPr algn="just"/>
            <a:endParaRPr lang="en-US" sz="1600" dirty="0"/>
          </a:p>
          <a:p>
            <a:pPr algn="just"/>
            <a:r>
              <a:rPr lang="en-US" sz="1600" dirty="0"/>
              <a:t>In the professional lighting industry, changes in intensity are called “fades” and can be “fade up” or “fade down”. Dimmers with direct manual control had a limit on the speed they could be varied at but this issue has been largely eliminated with modern digital units (although very fast changes in brightness may still be avoided for other reasons like lamp life).</a:t>
            </a:r>
          </a:p>
          <a:p>
            <a:pPr algn="just"/>
            <a:endParaRPr lang="en-US" sz="1600" dirty="0"/>
          </a:p>
          <a:p>
            <a:pPr algn="just"/>
            <a:r>
              <a:rPr lang="en-US" sz="1600" dirty="0"/>
              <a:t>Modern dimmers are built from semiconductors instead of variable resistors, because they have higher efficiency. A variable resistor would dissipate power as heat and acts as a voltage divider. Since semiconductor or solid-state dimmers switch between a low resistance "on" state and a high resistance "off" state, they dissipate very little power compared with the controlled load.</a:t>
            </a:r>
            <a:endParaRPr lang="en-US" b="1" dirty="0"/>
          </a:p>
        </p:txBody>
      </p:sp>
      <p:sp>
        <p:nvSpPr>
          <p:cNvPr id="15" name="Rechteck 19"/>
          <p:cNvSpPr/>
          <p:nvPr/>
        </p:nvSpPr>
        <p:spPr>
          <a:xfrm>
            <a:off x="1" y="1725646"/>
            <a:ext cx="4355975"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Dimming Systems</a:t>
            </a:r>
            <a:endParaRPr lang="de-DE" sz="1600" b="1" dirty="0">
              <a:latin typeface="Candara" panose="020E0502030303020204" pitchFamily="34" charset="0"/>
            </a:endParaRPr>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07627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stretch>
            <a:fillRect/>
          </a:stretch>
        </p:blipFill>
        <p:spPr>
          <a:xfrm>
            <a:off x="3007959" y="2715165"/>
            <a:ext cx="2819048" cy="2971429"/>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17" name="Rectangle 16"/>
          <p:cNvSpPr/>
          <p:nvPr/>
        </p:nvSpPr>
        <p:spPr>
          <a:xfrm>
            <a:off x="0" y="2310032"/>
            <a:ext cx="9021256" cy="369332"/>
          </a:xfrm>
          <a:prstGeom prst="rect">
            <a:avLst/>
          </a:prstGeom>
        </p:spPr>
        <p:txBody>
          <a:bodyPr wrap="square">
            <a:spAutoFit/>
          </a:bodyPr>
          <a:lstStyle/>
          <a:p>
            <a:pPr algn="just"/>
            <a:r>
              <a:rPr lang="en-US" b="1" dirty="0"/>
              <a:t>Examples:</a:t>
            </a:r>
          </a:p>
        </p:txBody>
      </p:sp>
      <p:pic>
        <p:nvPicPr>
          <p:cNvPr id="3" name="Imagem 2"/>
          <p:cNvPicPr>
            <a:picLocks noChangeAspect="1"/>
          </p:cNvPicPr>
          <p:nvPr/>
        </p:nvPicPr>
        <p:blipFill>
          <a:blip r:embed="rId5"/>
          <a:stretch>
            <a:fillRect/>
          </a:stretch>
        </p:blipFill>
        <p:spPr>
          <a:xfrm>
            <a:off x="6012160" y="3038976"/>
            <a:ext cx="2752381" cy="2323809"/>
          </a:xfrm>
          <a:prstGeom prst="rect">
            <a:avLst/>
          </a:prstGeom>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388" y="3220701"/>
            <a:ext cx="2828571" cy="2152381"/>
          </a:xfrm>
          <a:prstGeom prst="rect">
            <a:avLst/>
          </a:prstGeom>
        </p:spPr>
      </p:pic>
      <p:sp>
        <p:nvSpPr>
          <p:cNvPr id="16" name="Rechteck 19"/>
          <p:cNvSpPr/>
          <p:nvPr/>
        </p:nvSpPr>
        <p:spPr>
          <a:xfrm>
            <a:off x="1" y="1725646"/>
            <a:ext cx="4355975"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Sensors – </a:t>
            </a:r>
            <a:r>
              <a:rPr lang="en-US" sz="1600" b="1" dirty="0"/>
              <a:t>Dimming Systems</a:t>
            </a:r>
            <a:endParaRPr lang="de-DE" sz="1600" b="1" dirty="0">
              <a:latin typeface="Candara" panose="020E0502030303020204" pitchFamily="34" charset="0"/>
            </a:endParaRP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9377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27718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Sensors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Control Systems</a:t>
            </a:r>
          </a:p>
        </p:txBody>
      </p:sp>
      <p:sp>
        <p:nvSpPr>
          <p:cNvPr id="4" name="Rectangle 3"/>
          <p:cNvSpPr/>
          <p:nvPr/>
        </p:nvSpPr>
        <p:spPr>
          <a:xfrm>
            <a:off x="-1" y="2321004"/>
            <a:ext cx="8950734" cy="1323439"/>
          </a:xfrm>
          <a:prstGeom prst="rect">
            <a:avLst/>
          </a:prstGeom>
        </p:spPr>
        <p:txBody>
          <a:bodyPr wrap="square">
            <a:spAutoFit/>
          </a:bodyPr>
          <a:lstStyle/>
          <a:p>
            <a:r>
              <a:rPr lang="en-US" sz="1600" dirty="0"/>
              <a:t>Light sensors reduce energy consumption by reducing artificial light when there is adequate and suitable natural light, especially when no one is spotted to be in the area. </a:t>
            </a:r>
          </a:p>
          <a:p>
            <a:endParaRPr lang="en-US" sz="1600" dirty="0"/>
          </a:p>
          <a:p>
            <a:r>
              <a:rPr lang="en-US" sz="1600" dirty="0"/>
              <a:t>The following graphic shows the potential savings that different light sensors controls, working together, can achieve in a service building.</a:t>
            </a:r>
            <a:endParaRPr lang="pt-PT" sz="1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20" y="4373618"/>
            <a:ext cx="72104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74484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153852" y="1916832"/>
            <a:ext cx="2743605" cy="1872208"/>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bg1"/>
                </a:solidFill>
                <a:latin typeface="Candara" panose="020E0502030303020204" pitchFamily="34" charset="0"/>
              </a:rPr>
              <a:t>Halogen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3" name="Rectangle 2"/>
          <p:cNvSpPr/>
          <p:nvPr/>
        </p:nvSpPr>
        <p:spPr>
          <a:xfrm>
            <a:off x="-1" y="2276872"/>
            <a:ext cx="6191223" cy="1323439"/>
          </a:xfrm>
          <a:prstGeom prst="rect">
            <a:avLst/>
          </a:prstGeom>
        </p:spPr>
        <p:txBody>
          <a:bodyPr wrap="square">
            <a:spAutoFit/>
          </a:bodyPr>
          <a:lstStyle/>
          <a:p>
            <a:pPr algn="just"/>
            <a:r>
              <a:rPr lang="en-GB" sz="1600" dirty="0"/>
              <a:t>Halogen lamps are, basically, advanced incandescent lamps. Its technology is also based on a heated filament that emits light.  </a:t>
            </a:r>
          </a:p>
          <a:p>
            <a:pPr algn="just"/>
            <a:r>
              <a:rPr lang="en-GB" sz="1600" dirty="0"/>
              <a:t>However, they contain a halogen gas inside under high pressure that will allow a higher temperature. Also, by reacting with the vapours of the filament, it will extend its durability, hence the lamp´s lifetime.</a:t>
            </a:r>
          </a:p>
        </p:txBody>
      </p:sp>
      <p:sp>
        <p:nvSpPr>
          <p:cNvPr id="15" name="Rectangle 14"/>
          <p:cNvSpPr/>
          <p:nvPr/>
        </p:nvSpPr>
        <p:spPr>
          <a:xfrm>
            <a:off x="-1" y="3662670"/>
            <a:ext cx="6344491" cy="1323439"/>
          </a:xfrm>
          <a:prstGeom prst="rect">
            <a:avLst/>
          </a:prstGeom>
        </p:spPr>
        <p:txBody>
          <a:bodyPr wrap="square">
            <a:spAutoFit/>
          </a:bodyPr>
          <a:lstStyle/>
          <a:p>
            <a:r>
              <a:rPr lang="pt-PT" sz="1600" dirty="0"/>
              <a:t>Even though its (massive) use is not recomended, </a:t>
            </a:r>
            <a:r>
              <a:rPr lang="pt-PT" sz="1600" dirty="0" err="1"/>
              <a:t>there</a:t>
            </a:r>
            <a:r>
              <a:rPr lang="pt-PT" sz="1600" dirty="0"/>
              <a:t> are several types of halogen </a:t>
            </a:r>
            <a:r>
              <a:rPr lang="pt-PT" sz="1600" dirty="0" err="1"/>
              <a:t>lamps</a:t>
            </a:r>
            <a:r>
              <a:rPr lang="pt-PT" sz="1600" dirty="0"/>
              <a:t> </a:t>
            </a:r>
            <a:r>
              <a:rPr lang="pt-PT" sz="1600" dirty="0" err="1"/>
              <a:t>used</a:t>
            </a:r>
            <a:r>
              <a:rPr lang="pt-PT" sz="1600" dirty="0"/>
              <a:t> in </a:t>
            </a:r>
            <a:r>
              <a:rPr lang="pt-PT" sz="1600" dirty="0" err="1"/>
              <a:t>public</a:t>
            </a:r>
            <a:r>
              <a:rPr lang="pt-PT" sz="1600" dirty="0"/>
              <a:t> </a:t>
            </a:r>
            <a:r>
              <a:rPr lang="pt-PT" sz="1600" dirty="0" err="1"/>
              <a:t>buildings</a:t>
            </a:r>
            <a:r>
              <a:rPr lang="pt-PT" sz="1600" dirty="0"/>
              <a:t>.</a:t>
            </a:r>
          </a:p>
          <a:p>
            <a:pPr lvl="1"/>
            <a:r>
              <a:rPr lang="pt-PT" sz="1600" dirty="0">
                <a:solidFill>
                  <a:schemeClr val="accent1">
                    <a:lumMod val="60000"/>
                    <a:lumOff val="40000"/>
                  </a:schemeClr>
                </a:solidFill>
              </a:rPr>
              <a:t>•</a:t>
            </a:r>
            <a:r>
              <a:rPr lang="pt-PT" sz="1600" dirty="0">
                <a:solidFill>
                  <a:schemeClr val="accent3"/>
                </a:solidFill>
              </a:rPr>
              <a:t> </a:t>
            </a:r>
            <a:r>
              <a:rPr lang="pt-PT" sz="1600" dirty="0"/>
              <a:t>Bulb </a:t>
            </a:r>
            <a:r>
              <a:rPr lang="pt-PT" sz="1600" dirty="0">
                <a:solidFill>
                  <a:schemeClr val="accent1"/>
                </a:solidFill>
              </a:rPr>
              <a:t>|</a:t>
            </a:r>
            <a:r>
              <a:rPr lang="pt-PT" sz="1600" dirty="0"/>
              <a:t> used in direct retrofit of incandescent lamps</a:t>
            </a:r>
          </a:p>
          <a:p>
            <a:pPr lvl="1"/>
            <a:r>
              <a:rPr lang="pt-PT" sz="1600" dirty="0">
                <a:solidFill>
                  <a:schemeClr val="accent1">
                    <a:lumMod val="60000"/>
                    <a:lumOff val="40000"/>
                  </a:schemeClr>
                </a:solidFill>
              </a:rPr>
              <a:t>• </a:t>
            </a:r>
            <a:r>
              <a:rPr lang="pt-PT" sz="1600" dirty="0"/>
              <a:t>Spot </a:t>
            </a:r>
            <a:r>
              <a:rPr lang="pt-PT" sz="1600" dirty="0">
                <a:solidFill>
                  <a:schemeClr val="accent1"/>
                </a:solidFill>
              </a:rPr>
              <a:t>|</a:t>
            </a:r>
            <a:r>
              <a:rPr lang="pt-PT" sz="1600" dirty="0"/>
              <a:t> for high-voltage (GU10) and low-voltage (GU5.3) application</a:t>
            </a:r>
          </a:p>
          <a:p>
            <a:pPr lvl="1"/>
            <a:r>
              <a:rPr lang="pt-PT" sz="1600" dirty="0">
                <a:solidFill>
                  <a:schemeClr val="accent1">
                    <a:lumMod val="60000"/>
                    <a:lumOff val="40000"/>
                  </a:schemeClr>
                </a:solidFill>
              </a:rPr>
              <a:t>• </a:t>
            </a:r>
            <a:r>
              <a:rPr lang="pt-PT" sz="1600" dirty="0"/>
              <a:t>Linear </a:t>
            </a:r>
            <a:r>
              <a:rPr lang="pt-PT" sz="1600" dirty="0">
                <a:solidFill>
                  <a:schemeClr val="accent1"/>
                </a:solidFill>
              </a:rPr>
              <a:t>|</a:t>
            </a:r>
            <a:r>
              <a:rPr lang="pt-PT" sz="1600" dirty="0"/>
              <a:t> typically used in uplighters. Normally has higher powers.</a:t>
            </a:r>
          </a:p>
        </p:txBody>
      </p:sp>
      <p:graphicFrame>
        <p:nvGraphicFramePr>
          <p:cNvPr id="7" name="Table 6"/>
          <p:cNvGraphicFramePr>
            <a:graphicFrameLocks noGrp="1"/>
          </p:cNvGraphicFramePr>
          <p:nvPr>
            <p:extLst>
              <p:ext uri="{D42A27DB-BD31-4B8C-83A1-F6EECF244321}">
                <p14:modId xmlns:p14="http://schemas.microsoft.com/office/powerpoint/2010/main" val="3748775925"/>
              </p:ext>
            </p:extLst>
          </p:nvPr>
        </p:nvGraphicFramePr>
        <p:xfrm>
          <a:off x="6344490" y="3834804"/>
          <a:ext cx="2690621" cy="2239060"/>
        </p:xfrm>
        <a:graphic>
          <a:graphicData uri="http://schemas.openxmlformats.org/drawingml/2006/table">
            <a:tbl>
              <a:tblPr firstRow="1" bandRow="1">
                <a:tableStyleId>{2D5ABB26-0587-4C30-8999-92F81FD0307C}</a:tableStyleId>
              </a:tblPr>
              <a:tblGrid>
                <a:gridCol w="2690621">
                  <a:extLst>
                    <a:ext uri="{9D8B030D-6E8A-4147-A177-3AD203B41FA5}">
                      <a16:colId xmlns:a16="http://schemas.microsoft.com/office/drawing/2014/main" val="20000"/>
                    </a:ext>
                  </a:extLst>
                </a:gridCol>
              </a:tblGrid>
              <a:tr h="501700">
                <a:tc>
                  <a:txBody>
                    <a:bodyPr/>
                    <a:lstStyle/>
                    <a:p>
                      <a:pPr algn="l"/>
                      <a:r>
                        <a:rPr lang="en-GB" sz="1600" b="1" noProof="0" dirty="0">
                          <a:solidFill>
                            <a:schemeClr val="bg1"/>
                          </a:solidFill>
                        </a:rPr>
                        <a:t>Some Specific Characteristics</a:t>
                      </a:r>
                    </a:p>
                  </a:txBody>
                  <a:tcPr anchor="ctr">
                    <a:solidFill>
                      <a:schemeClr val="tx2"/>
                    </a:solidFill>
                  </a:tcPr>
                </a:tc>
                <a:extLst>
                  <a:ext uri="{0D108BD9-81ED-4DB2-BD59-A6C34878D82A}">
                    <a16:rowId xmlns:a16="http://schemas.microsoft.com/office/drawing/2014/main" val="10000"/>
                  </a:ext>
                </a:extLst>
              </a:tr>
              <a:tr h="575520">
                <a:tc>
                  <a:txBody>
                    <a:bodyPr/>
                    <a:lstStyle/>
                    <a:p>
                      <a:r>
                        <a:rPr lang="en-GB" sz="1600" noProof="0" dirty="0"/>
                        <a:t>Colour Temperature</a:t>
                      </a:r>
                    </a:p>
                    <a:p>
                      <a:r>
                        <a:rPr lang="en-GB" sz="1600" noProof="0" dirty="0">
                          <a:solidFill>
                            <a:schemeClr val="tx1">
                              <a:lumMod val="65000"/>
                              <a:lumOff val="35000"/>
                            </a:schemeClr>
                          </a:solidFill>
                        </a:rPr>
                        <a:t>Only warm (“yellow colour”)</a:t>
                      </a:r>
                    </a:p>
                  </a:txBody>
                  <a:tcPr/>
                </a:tc>
                <a:extLst>
                  <a:ext uri="{0D108BD9-81ED-4DB2-BD59-A6C34878D82A}">
                    <a16:rowId xmlns:a16="http://schemas.microsoft.com/office/drawing/2014/main" val="10001"/>
                  </a:ext>
                </a:extLst>
              </a:tr>
              <a:tr h="575520">
                <a:tc>
                  <a:txBody>
                    <a:bodyPr/>
                    <a:lstStyle/>
                    <a:p>
                      <a:r>
                        <a:rPr lang="en-GB" sz="1600" noProof="0" dirty="0"/>
                        <a:t>Colour Rendering Index</a:t>
                      </a:r>
                    </a:p>
                    <a:p>
                      <a:r>
                        <a:rPr lang="en-GB" sz="1600" noProof="0" dirty="0">
                          <a:solidFill>
                            <a:schemeClr val="tx1">
                              <a:lumMod val="65000"/>
                              <a:lumOff val="35000"/>
                            </a:schemeClr>
                          </a:solidFill>
                        </a:rPr>
                        <a:t>Maximum (100)</a:t>
                      </a:r>
                    </a:p>
                  </a:txBody>
                  <a:tcPr/>
                </a:tc>
                <a:extLst>
                  <a:ext uri="{0D108BD9-81ED-4DB2-BD59-A6C34878D82A}">
                    <a16:rowId xmlns:a16="http://schemas.microsoft.com/office/drawing/2014/main" val="10002"/>
                  </a:ext>
                </a:extLst>
              </a:tr>
              <a:tr h="501700">
                <a:tc>
                  <a:txBody>
                    <a:bodyPr/>
                    <a:lstStyle/>
                    <a:p>
                      <a:r>
                        <a:rPr lang="en-GB" sz="1600" noProof="0" dirty="0"/>
                        <a:t>Energy Efficiency</a:t>
                      </a:r>
                    </a:p>
                    <a:p>
                      <a:r>
                        <a:rPr lang="en-GB" sz="1600" noProof="0" dirty="0">
                          <a:solidFill>
                            <a:schemeClr val="tx1">
                              <a:lumMod val="65000"/>
                              <a:lumOff val="35000"/>
                            </a:schemeClr>
                          </a:solidFill>
                        </a:rPr>
                        <a:t>At</a:t>
                      </a:r>
                      <a:r>
                        <a:rPr lang="en-GB" sz="1600" baseline="0" noProof="0" dirty="0">
                          <a:solidFill>
                            <a:schemeClr val="tx1">
                              <a:lumMod val="65000"/>
                              <a:lumOff val="35000"/>
                            </a:schemeClr>
                          </a:solidFill>
                        </a:rPr>
                        <a:t> best c</a:t>
                      </a:r>
                      <a:r>
                        <a:rPr lang="en-GB" sz="1600" noProof="0" dirty="0">
                          <a:solidFill>
                            <a:schemeClr val="tx1">
                              <a:lumMod val="65000"/>
                              <a:lumOff val="35000"/>
                            </a:schemeClr>
                          </a:solidFill>
                        </a:rPr>
                        <a:t>an only</a:t>
                      </a:r>
                      <a:r>
                        <a:rPr lang="en-GB" sz="1600" baseline="0" noProof="0" dirty="0">
                          <a:solidFill>
                            <a:schemeClr val="tx1">
                              <a:lumMod val="65000"/>
                              <a:lumOff val="35000"/>
                            </a:schemeClr>
                          </a:solidFill>
                        </a:rPr>
                        <a:t> be Class B</a:t>
                      </a:r>
                      <a:endParaRPr lang="en-GB" sz="1600" noProof="0" dirty="0">
                        <a:solidFill>
                          <a:schemeClr val="tx1">
                            <a:lumMod val="65000"/>
                            <a:lumOff val="35000"/>
                          </a:schemeClr>
                        </a:solidFill>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1079241" y="5273498"/>
            <a:ext cx="4127990" cy="615553"/>
          </a:xfrm>
          <a:prstGeom prst="rect">
            <a:avLst/>
          </a:prstGeom>
          <a:noFill/>
        </p:spPr>
        <p:txBody>
          <a:bodyPr wrap="none" rtlCol="0">
            <a:spAutoFit/>
          </a:bodyPr>
          <a:lstStyle/>
          <a:p>
            <a:r>
              <a:rPr lang="pt-PT" sz="1700" dirty="0"/>
              <a:t>Halogen lamps are the least efficient lighting</a:t>
            </a:r>
          </a:p>
          <a:p>
            <a:r>
              <a:rPr lang="pt-PT" sz="1700" dirty="0"/>
              <a:t>technology available in the European market</a:t>
            </a:r>
          </a:p>
        </p:txBody>
      </p:sp>
      <p:sp>
        <p:nvSpPr>
          <p:cNvPr id="9" name="Oval 8"/>
          <p:cNvSpPr/>
          <p:nvPr/>
        </p:nvSpPr>
        <p:spPr>
          <a:xfrm>
            <a:off x="863216" y="5085184"/>
            <a:ext cx="4572000" cy="975881"/>
          </a:xfrm>
          <a:prstGeom prst="ellipse">
            <a:avLst/>
          </a:prstGeom>
          <a:solidFill>
            <a:schemeClr val="accent1">
              <a:lumMod val="60000"/>
              <a:lumOff val="40000"/>
              <a:alpha val="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182438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779707" y="1894500"/>
            <a:ext cx="3384376" cy="2758636"/>
            <a:chOff x="5364088" y="908720"/>
            <a:chExt cx="3968130" cy="3244434"/>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410079"/>
              <a:ext cx="2619375" cy="174307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7643" y="1892747"/>
              <a:ext cx="2314575" cy="1981200"/>
            </a:xfrm>
            <a:prstGeom prst="rect">
              <a:avLst/>
            </a:prstGeom>
          </p:spPr>
        </p:pic>
        <p:pic>
          <p:nvPicPr>
            <p:cNvPr id="7" name="Picture 6"/>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803825" y="908720"/>
              <a:ext cx="2143125" cy="2143125"/>
            </a:xfrm>
            <a:prstGeom prst="rect">
              <a:avLst/>
            </a:prstGeom>
          </p:spPr>
        </p:pic>
      </p:grpSp>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dirty="0">
                <a:latin typeface="Candara" panose="020E0502030303020204" pitchFamily="34" charset="0"/>
              </a:rPr>
              <a:t>Luminaires</a:t>
            </a:r>
          </a:p>
        </p:txBody>
      </p:sp>
      <p:sp>
        <p:nvSpPr>
          <p:cNvPr id="4" name="Rectangle 3"/>
          <p:cNvSpPr/>
          <p:nvPr/>
        </p:nvSpPr>
        <p:spPr>
          <a:xfrm>
            <a:off x="-6941" y="1592048"/>
            <a:ext cx="8957673" cy="584775"/>
          </a:xfrm>
          <a:prstGeom prst="rect">
            <a:avLst/>
          </a:prstGeom>
        </p:spPr>
        <p:txBody>
          <a:bodyPr wrap="square">
            <a:spAutoFit/>
          </a:bodyPr>
          <a:lstStyle/>
          <a:p>
            <a:pPr algn="just"/>
            <a:r>
              <a:rPr lang="en-US" sz="1600" dirty="0"/>
              <a:t>A luminaire is a complete electric light fixture, including the lamp(s), mechanism for inserting or holding the lamp(s), wiring, socket, control systems (e.g. ballast)  and reflector(s) to diffuse the light.</a:t>
            </a:r>
            <a:endParaRPr lang="pt-PT" sz="1600" dirty="0"/>
          </a:p>
        </p:txBody>
      </p:sp>
      <p:sp>
        <p:nvSpPr>
          <p:cNvPr id="15" name="Rectangle 14"/>
          <p:cNvSpPr/>
          <p:nvPr/>
        </p:nvSpPr>
        <p:spPr>
          <a:xfrm>
            <a:off x="11842" y="4882515"/>
            <a:ext cx="8950733" cy="1138773"/>
          </a:xfrm>
          <a:prstGeom prst="rect">
            <a:avLst/>
          </a:prstGeom>
        </p:spPr>
        <p:txBody>
          <a:bodyPr wrap="square">
            <a:spAutoFit/>
          </a:bodyPr>
          <a:lstStyle/>
          <a:p>
            <a:pPr algn="just"/>
            <a:r>
              <a:rPr lang="en-US" sz="1700" dirty="0"/>
              <a:t>The function of a luminaire is to direct light to desired locations, creating the required visual environment without causing glare or discomfort. Choosing luminaires that efficiently provide appropriate luminance patterns for the application is an important part of energy </a:t>
            </a:r>
            <a:r>
              <a:rPr lang="pt-PT" sz="1700" dirty="0"/>
              <a:t>efficient </a:t>
            </a:r>
            <a:r>
              <a:rPr lang="en-GB" sz="1700" dirty="0"/>
              <a:t>lighting</a:t>
            </a:r>
            <a:r>
              <a:rPr lang="pt-PT" sz="1700" dirty="0"/>
              <a:t> design. </a:t>
            </a:r>
          </a:p>
        </p:txBody>
      </p:sp>
      <p:sp>
        <p:nvSpPr>
          <p:cNvPr id="16"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4007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Luminaires</a:t>
            </a:r>
          </a:p>
        </p:txBody>
      </p:sp>
      <p:sp>
        <p:nvSpPr>
          <p:cNvPr id="21" name="Rectangle 20"/>
          <p:cNvSpPr/>
          <p:nvPr/>
        </p:nvSpPr>
        <p:spPr>
          <a:xfrm>
            <a:off x="-16275" y="1941525"/>
            <a:ext cx="8954205" cy="1077218"/>
          </a:xfrm>
          <a:prstGeom prst="rect">
            <a:avLst/>
          </a:prstGeom>
        </p:spPr>
        <p:txBody>
          <a:bodyPr wrap="square">
            <a:spAutoFit/>
          </a:bodyPr>
          <a:lstStyle/>
          <a:p>
            <a:pPr algn="just"/>
            <a:r>
              <a:rPr lang="en-US" sz="1600" dirty="0"/>
              <a:t>There are many types of luminaires, opaque or translucent to include in a service building, and they can vary a lot concerning the type of light source they have. </a:t>
            </a:r>
          </a:p>
          <a:p>
            <a:pPr algn="just"/>
            <a:endParaRPr lang="en-US" sz="1600" dirty="0"/>
          </a:p>
          <a:p>
            <a:pPr algn="just"/>
            <a:r>
              <a:rPr lang="en-US" sz="1600" dirty="0"/>
              <a:t>Some examples are:</a:t>
            </a:r>
            <a:endParaRPr lang="pt-PT" sz="1600" dirty="0"/>
          </a:p>
        </p:txBody>
      </p:sp>
      <p:grpSp>
        <p:nvGrpSpPr>
          <p:cNvPr id="3" name="Grupo 2"/>
          <p:cNvGrpSpPr/>
          <p:nvPr/>
        </p:nvGrpSpPr>
        <p:grpSpPr>
          <a:xfrm>
            <a:off x="814781" y="3150964"/>
            <a:ext cx="7562081" cy="2294260"/>
            <a:chOff x="3524895" y="4866182"/>
            <a:chExt cx="5619105" cy="1365015"/>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895" y="4866182"/>
              <a:ext cx="1407145" cy="136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744" y="4923460"/>
              <a:ext cx="1044575"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731" y="4923459"/>
              <a:ext cx="1469138" cy="111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4868" y="4923459"/>
              <a:ext cx="1469132" cy="103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89284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Luminaires</a:t>
            </a:r>
          </a:p>
        </p:txBody>
      </p:sp>
      <p:sp>
        <p:nvSpPr>
          <p:cNvPr id="5" name="Rectangle 4"/>
          <p:cNvSpPr/>
          <p:nvPr/>
        </p:nvSpPr>
        <p:spPr>
          <a:xfrm>
            <a:off x="-1" y="2263425"/>
            <a:ext cx="8950734" cy="1815882"/>
          </a:xfrm>
          <a:prstGeom prst="rect">
            <a:avLst/>
          </a:prstGeom>
        </p:spPr>
        <p:txBody>
          <a:bodyPr wrap="square">
            <a:spAutoFit/>
          </a:bodyPr>
          <a:lstStyle/>
          <a:p>
            <a:pPr algn="just"/>
            <a:r>
              <a:rPr lang="en-US" sz="1600" b="1" dirty="0"/>
              <a:t>Luminaire efficiency </a:t>
            </a:r>
            <a:r>
              <a:rPr lang="en-US" sz="1600" dirty="0"/>
              <a:t>is provided by all reputable manufacturers in their technical descriptions and is referred to as the Light Output Ratio (</a:t>
            </a:r>
            <a:r>
              <a:rPr lang="en-US" sz="1600" b="1" dirty="0"/>
              <a:t>LOR</a:t>
            </a:r>
            <a:r>
              <a:rPr lang="en-US" sz="1600" dirty="0"/>
              <a:t>) of the luminaire. </a:t>
            </a:r>
          </a:p>
          <a:p>
            <a:pPr algn="just"/>
            <a:endParaRPr lang="en-US" sz="1600" dirty="0"/>
          </a:p>
          <a:p>
            <a:pPr algn="just"/>
            <a:endParaRPr lang="en-US" sz="1600" dirty="0"/>
          </a:p>
          <a:p>
            <a:pPr algn="just"/>
            <a:endParaRPr lang="en-US" sz="1600" dirty="0"/>
          </a:p>
          <a:p>
            <a:pPr algn="just"/>
            <a:r>
              <a:rPr lang="en-US" sz="1600" b="1" dirty="0"/>
              <a:t>LOR</a:t>
            </a:r>
            <a:r>
              <a:rPr lang="en-US" sz="1600" dirty="0"/>
              <a:t> is the ratio of the light output of a luminaire to the total light output of the individual lamp it contains. Choose the luminaire with the greatest light output.</a:t>
            </a:r>
            <a:endParaRPr lang="pt-PT" sz="1600" dirty="0"/>
          </a:p>
        </p:txBody>
      </p:sp>
      <mc:AlternateContent xmlns:mc="http://schemas.openxmlformats.org/markup-compatibility/2006" xmlns:a14="http://schemas.microsoft.com/office/drawing/2010/main">
        <mc:Choice Requires="a14">
          <p:sp>
            <p:nvSpPr>
              <p:cNvPr id="7" name="TextBox 6"/>
              <p:cNvSpPr txBox="1"/>
              <p:nvPr/>
            </p:nvSpPr>
            <p:spPr>
              <a:xfrm>
                <a:off x="2877924" y="4636273"/>
                <a:ext cx="3374271" cy="671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700" b="0" i="1" smtClean="0">
                          <a:solidFill>
                            <a:schemeClr val="tx2"/>
                          </a:solidFill>
                          <a:latin typeface="Cambria Math"/>
                        </a:rPr>
                        <m:t>𝐿𝑂𝑅</m:t>
                      </m:r>
                      <m:r>
                        <a:rPr lang="pt-PT" sz="1700" b="0" i="1" smtClean="0">
                          <a:solidFill>
                            <a:schemeClr val="tx2"/>
                          </a:solidFill>
                          <a:latin typeface="Cambria Math"/>
                        </a:rPr>
                        <m:t>=</m:t>
                      </m:r>
                      <m:f>
                        <m:fPr>
                          <m:ctrlPr>
                            <a:rPr lang="pt-PT" sz="1700" b="0" i="1" smtClean="0">
                              <a:solidFill>
                                <a:schemeClr val="tx2"/>
                              </a:solidFill>
                              <a:latin typeface="Cambria Math" panose="02040503050406030204" pitchFamily="18" charset="0"/>
                            </a:rPr>
                          </m:ctrlPr>
                        </m:fPr>
                        <m:num>
                          <m:sSub>
                            <m:sSubPr>
                              <m:ctrlPr>
                                <a:rPr lang="pt-PT" sz="1700" b="0" i="1" smtClean="0">
                                  <a:solidFill>
                                    <a:schemeClr val="tx2"/>
                                  </a:solidFill>
                                  <a:latin typeface="Cambria Math" panose="02040503050406030204" pitchFamily="18" charset="0"/>
                                </a:rPr>
                              </m:ctrlPr>
                            </m:sSubPr>
                            <m:e>
                              <m:r>
                                <a:rPr lang="pt-PT" sz="1700" b="0" i="1" smtClean="0">
                                  <a:solidFill>
                                    <a:schemeClr val="tx2"/>
                                  </a:solidFill>
                                  <a:latin typeface="Cambria Math"/>
                                  <a:ea typeface="Cambria Math"/>
                                </a:rPr>
                                <m:t>∅</m:t>
                              </m:r>
                            </m:e>
                            <m:sub>
                              <m:r>
                                <a:rPr lang="pt-PT" sz="1700" b="0" i="1" smtClean="0">
                                  <a:solidFill>
                                    <a:schemeClr val="tx2"/>
                                  </a:solidFill>
                                  <a:latin typeface="Cambria Math"/>
                                </a:rPr>
                                <m:t>𝑜𝑢𝑡</m:t>
                              </m:r>
                              <m:r>
                                <a:rPr lang="pt-PT" sz="1700" b="0" i="1" smtClean="0">
                                  <a:solidFill>
                                    <a:schemeClr val="tx2"/>
                                  </a:solidFill>
                                  <a:latin typeface="Cambria Math"/>
                                </a:rPr>
                                <m:t> </m:t>
                              </m:r>
                              <m:r>
                                <a:rPr lang="pt-PT" sz="1700" b="0" i="1" smtClean="0">
                                  <a:solidFill>
                                    <a:schemeClr val="tx2"/>
                                  </a:solidFill>
                                  <a:latin typeface="Cambria Math"/>
                                </a:rPr>
                                <m:t>𝑜𝑓</m:t>
                              </m:r>
                              <m:r>
                                <a:rPr lang="pt-PT" sz="1700" b="0" i="1" smtClean="0">
                                  <a:solidFill>
                                    <a:schemeClr val="tx2"/>
                                  </a:solidFill>
                                  <a:latin typeface="Cambria Math"/>
                                </a:rPr>
                                <m:t> </m:t>
                              </m:r>
                              <m:r>
                                <a:rPr lang="pt-PT" sz="1700" b="0" i="1" smtClean="0">
                                  <a:solidFill>
                                    <a:schemeClr val="tx2"/>
                                  </a:solidFill>
                                  <a:latin typeface="Cambria Math"/>
                                </a:rPr>
                                <m:t>𝑡h𝑒</m:t>
                              </m:r>
                              <m:r>
                                <a:rPr lang="pt-PT" sz="1700" b="0" i="1" smtClean="0">
                                  <a:solidFill>
                                    <a:schemeClr val="tx2"/>
                                  </a:solidFill>
                                  <a:latin typeface="Cambria Math"/>
                                </a:rPr>
                                <m:t> </m:t>
                              </m:r>
                              <m:r>
                                <a:rPr lang="pt-PT" sz="1700" b="0" i="1" smtClean="0">
                                  <a:solidFill>
                                    <a:schemeClr val="tx2"/>
                                  </a:solidFill>
                                  <a:latin typeface="Cambria Math"/>
                                </a:rPr>
                                <m:t>𝑙𝑢𝑚𝑖𝑛𝑎𝑖𝑟𝑒</m:t>
                              </m:r>
                            </m:sub>
                          </m:sSub>
                        </m:num>
                        <m:den>
                          <m:sSub>
                            <m:sSubPr>
                              <m:ctrlPr>
                                <a:rPr lang="pt-PT" sz="1700" b="0" i="1" smtClean="0">
                                  <a:solidFill>
                                    <a:schemeClr val="tx2"/>
                                  </a:solidFill>
                                  <a:latin typeface="Cambria Math" panose="02040503050406030204" pitchFamily="18" charset="0"/>
                                </a:rPr>
                              </m:ctrlPr>
                            </m:sSubPr>
                            <m:e>
                              <m:r>
                                <a:rPr lang="pt-PT" sz="1700" b="0" i="1" smtClean="0">
                                  <a:solidFill>
                                    <a:schemeClr val="tx2"/>
                                  </a:solidFill>
                                  <a:latin typeface="Cambria Math"/>
                                  <a:ea typeface="Cambria Math"/>
                                </a:rPr>
                                <m:t>∅</m:t>
                              </m:r>
                            </m:e>
                            <m:sub>
                              <m:r>
                                <a:rPr lang="pt-PT" sz="1700" b="0" i="1" smtClean="0">
                                  <a:solidFill>
                                    <a:schemeClr val="tx2"/>
                                  </a:solidFill>
                                  <a:latin typeface="Cambria Math"/>
                                </a:rPr>
                                <m:t>𝑏𝑎𝑟𝑒</m:t>
                              </m:r>
                              <m:r>
                                <a:rPr lang="pt-PT" sz="1700" b="0" i="1" smtClean="0">
                                  <a:solidFill>
                                    <a:schemeClr val="tx2"/>
                                  </a:solidFill>
                                  <a:latin typeface="Cambria Math"/>
                                </a:rPr>
                                <m:t> </m:t>
                              </m:r>
                              <m:r>
                                <a:rPr lang="pt-PT" sz="1700" b="0" i="1" smtClean="0">
                                  <a:solidFill>
                                    <a:schemeClr val="tx2"/>
                                  </a:solidFill>
                                  <a:latin typeface="Cambria Math"/>
                                </a:rPr>
                                <m:t>𝑛𝑎𝑘𝑒𝑑</m:t>
                              </m:r>
                              <m:r>
                                <a:rPr lang="pt-PT" sz="1700" b="0" i="1" smtClean="0">
                                  <a:solidFill>
                                    <a:schemeClr val="tx2"/>
                                  </a:solidFill>
                                  <a:latin typeface="Cambria Math"/>
                                </a:rPr>
                                <m:t> </m:t>
                              </m:r>
                              <m:r>
                                <a:rPr lang="pt-PT" sz="1700" b="0" i="1" smtClean="0">
                                  <a:solidFill>
                                    <a:schemeClr val="tx2"/>
                                  </a:solidFill>
                                  <a:latin typeface="Cambria Math"/>
                                </a:rPr>
                                <m:t>𝑙𝑎𝑚𝑝</m:t>
                              </m:r>
                            </m:sub>
                          </m:sSub>
                        </m:den>
                      </m:f>
                    </m:oMath>
                  </m:oMathPara>
                </a14:m>
                <a:endParaRPr lang="pt-PT" sz="17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77924" y="4636273"/>
                <a:ext cx="3374271" cy="671722"/>
              </a:xfrm>
              <a:prstGeom prst="rect">
                <a:avLst/>
              </a:prstGeom>
              <a:blipFill rotWithShape="0">
                <a:blip r:embed="rId6"/>
                <a:stretch>
                  <a:fillRect/>
                </a:stretch>
              </a:blipFill>
            </p:spPr>
            <p:txBody>
              <a:bodyPr/>
              <a:lstStyle/>
              <a:p>
                <a:r>
                  <a:rPr lang="en-GB">
                    <a:noFill/>
                  </a:rPr>
                  <a:t> </a:t>
                </a:r>
              </a:p>
            </p:txBody>
          </p:sp>
        </mc:Fallback>
      </mc:AlternateContent>
      <p:sp>
        <p:nvSpPr>
          <p:cNvPr id="14" name="Rechteck 19"/>
          <p:cNvSpPr/>
          <p:nvPr/>
        </p:nvSpPr>
        <p:spPr>
          <a:xfrm>
            <a:off x="0" y="1725646"/>
            <a:ext cx="197971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Efficacy factors</a:t>
            </a:r>
          </a:p>
        </p:txBody>
      </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44840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666" y="3239310"/>
            <a:ext cx="6086068" cy="286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Luminaires</a:t>
            </a:r>
          </a:p>
        </p:txBody>
      </p:sp>
      <p:sp>
        <p:nvSpPr>
          <p:cNvPr id="15" name="Rectangle 14"/>
          <p:cNvSpPr/>
          <p:nvPr/>
        </p:nvSpPr>
        <p:spPr>
          <a:xfrm>
            <a:off x="0" y="2326298"/>
            <a:ext cx="8950733" cy="877163"/>
          </a:xfrm>
          <a:prstGeom prst="rect">
            <a:avLst/>
          </a:prstGeom>
        </p:spPr>
        <p:txBody>
          <a:bodyPr wrap="square">
            <a:spAutoFit/>
          </a:bodyPr>
          <a:lstStyle/>
          <a:p>
            <a:r>
              <a:rPr lang="en-US" sz="1700" b="1" dirty="0"/>
              <a:t>Luminaire efficacy factor (LEF)</a:t>
            </a:r>
            <a:r>
              <a:rPr lang="en-US" sz="1700" dirty="0"/>
              <a:t>, also known as luminaire efficacy ratio, measures the lumen output of a fixture as a function of input power, enabling comparisons between fixtures. The higher the LEF, the more efficient the luminaire.</a:t>
            </a:r>
            <a:endParaRPr lang="pt-PT" sz="1700" dirty="0"/>
          </a:p>
        </p:txBody>
      </p:sp>
      <mc:AlternateContent xmlns:mc="http://schemas.openxmlformats.org/markup-compatibility/2006" xmlns:a14="http://schemas.microsoft.com/office/drawing/2010/main">
        <mc:Choice Requires="a14">
          <p:sp>
            <p:nvSpPr>
              <p:cNvPr id="16" name="TextBox 15"/>
              <p:cNvSpPr txBox="1"/>
              <p:nvPr/>
            </p:nvSpPr>
            <p:spPr>
              <a:xfrm>
                <a:off x="203424" y="4233623"/>
                <a:ext cx="2661241" cy="642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sz="1700" b="0" i="1" smtClean="0">
                          <a:solidFill>
                            <a:schemeClr val="tx2"/>
                          </a:solidFill>
                          <a:latin typeface="Cambria Math"/>
                        </a:rPr>
                        <m:t>𝐿𝐸𝐹</m:t>
                      </m:r>
                      <m:r>
                        <a:rPr lang="pt-PT" sz="1700" b="0" i="1" smtClean="0">
                          <a:solidFill>
                            <a:schemeClr val="tx2"/>
                          </a:solidFill>
                          <a:latin typeface="Cambria Math"/>
                        </a:rPr>
                        <m:t>=</m:t>
                      </m:r>
                      <m:f>
                        <m:fPr>
                          <m:ctrlPr>
                            <a:rPr lang="pt-PT" sz="1700" b="0" i="1" smtClean="0">
                              <a:solidFill>
                                <a:schemeClr val="tx2"/>
                              </a:solidFill>
                              <a:latin typeface="Cambria Math" panose="02040503050406030204" pitchFamily="18" charset="0"/>
                            </a:rPr>
                          </m:ctrlPr>
                        </m:fPr>
                        <m:num>
                          <m:r>
                            <a:rPr lang="pt-PT" sz="1700" b="0" i="1" smtClean="0">
                              <a:solidFill>
                                <a:schemeClr val="tx2"/>
                              </a:solidFill>
                              <a:latin typeface="Cambria Math"/>
                            </a:rPr>
                            <m:t>𝐿𝑂𝑅</m:t>
                          </m:r>
                          <m:r>
                            <a:rPr lang="pt-PT" sz="1700" b="0" i="1" smtClean="0">
                              <a:solidFill>
                                <a:schemeClr val="tx2"/>
                              </a:solidFill>
                              <a:latin typeface="Cambria Math"/>
                              <a:ea typeface="Cambria Math"/>
                            </a:rPr>
                            <m:t>×</m:t>
                          </m:r>
                          <m:sSub>
                            <m:sSubPr>
                              <m:ctrlPr>
                                <a:rPr lang="pt-PT" sz="1700" b="0" i="1" smtClean="0">
                                  <a:solidFill>
                                    <a:schemeClr val="tx2"/>
                                  </a:solidFill>
                                  <a:latin typeface="Cambria Math" panose="02040503050406030204" pitchFamily="18" charset="0"/>
                                  <a:ea typeface="Cambria Math"/>
                                </a:rPr>
                              </m:ctrlPr>
                            </m:sSubPr>
                            <m:e>
                              <m:r>
                                <a:rPr lang="pt-PT" sz="1700" b="0" i="1" smtClean="0">
                                  <a:solidFill>
                                    <a:schemeClr val="tx2"/>
                                  </a:solidFill>
                                  <a:latin typeface="Cambria Math"/>
                                  <a:ea typeface="Cambria Math"/>
                                </a:rPr>
                                <m:t>∅</m:t>
                              </m:r>
                            </m:e>
                            <m:sub>
                              <m:r>
                                <a:rPr lang="pt-PT" sz="1700" b="0" i="1" smtClean="0">
                                  <a:solidFill>
                                    <a:schemeClr val="tx2"/>
                                  </a:solidFill>
                                  <a:latin typeface="Cambria Math"/>
                                  <a:ea typeface="Cambria Math"/>
                                </a:rPr>
                                <m:t>𝑙𝑎𝑚𝑝</m:t>
                              </m:r>
                            </m:sub>
                          </m:sSub>
                          <m:r>
                            <a:rPr lang="pt-PT" sz="1700" b="0" i="1" smtClean="0">
                              <a:solidFill>
                                <a:schemeClr val="tx2"/>
                              </a:solidFill>
                              <a:latin typeface="Cambria Math"/>
                              <a:ea typeface="Cambria Math"/>
                            </a:rPr>
                            <m:t>×</m:t>
                          </m:r>
                          <m:r>
                            <a:rPr lang="pt-PT" sz="1700" b="0" i="1" smtClean="0">
                              <a:solidFill>
                                <a:schemeClr val="tx2"/>
                              </a:solidFill>
                              <a:latin typeface="Cambria Math"/>
                              <a:ea typeface="Cambria Math"/>
                            </a:rPr>
                            <m:t>𝐵𝐹</m:t>
                          </m:r>
                        </m:num>
                        <m:den>
                          <m:sSub>
                            <m:sSubPr>
                              <m:ctrlPr>
                                <a:rPr lang="pt-PT" sz="1700" b="0" i="1" smtClean="0">
                                  <a:solidFill>
                                    <a:schemeClr val="tx2"/>
                                  </a:solidFill>
                                  <a:latin typeface="Cambria Math" panose="02040503050406030204" pitchFamily="18" charset="0"/>
                                </a:rPr>
                              </m:ctrlPr>
                            </m:sSubPr>
                            <m:e>
                              <m:r>
                                <a:rPr lang="pt-PT" sz="1700" b="0" i="1" smtClean="0">
                                  <a:solidFill>
                                    <a:schemeClr val="tx2"/>
                                  </a:solidFill>
                                  <a:latin typeface="Cambria Math"/>
                                  <a:ea typeface="Cambria Math"/>
                                </a:rPr>
                                <m:t>𝑃</m:t>
                              </m:r>
                            </m:e>
                            <m:sub>
                              <m:r>
                                <a:rPr lang="pt-PT" sz="1700" b="0" i="1" smtClean="0">
                                  <a:solidFill>
                                    <a:schemeClr val="tx2"/>
                                  </a:solidFill>
                                  <a:latin typeface="Cambria Math"/>
                                </a:rPr>
                                <m:t>𝑖𝑛</m:t>
                              </m:r>
                            </m:sub>
                          </m:sSub>
                        </m:den>
                      </m:f>
                    </m:oMath>
                  </m:oMathPara>
                </a14:m>
                <a:endParaRPr lang="pt-PT" sz="1700" dirty="0">
                  <a:solidFill>
                    <a:schemeClr val="tx2"/>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03424" y="4233623"/>
                <a:ext cx="2661241" cy="642163"/>
              </a:xfrm>
              <a:prstGeom prst="rect">
                <a:avLst/>
              </a:prstGeom>
              <a:blipFill rotWithShape="0">
                <a:blip r:embed="rId7"/>
                <a:stretch>
                  <a:fillRect/>
                </a:stretch>
              </a:blipFill>
            </p:spPr>
            <p:txBody>
              <a:bodyPr/>
              <a:lstStyle/>
              <a:p>
                <a:r>
                  <a:rPr lang="en-GB">
                    <a:noFill/>
                  </a:rPr>
                  <a:t> </a:t>
                </a:r>
              </a:p>
            </p:txBody>
          </p:sp>
        </mc:Fallback>
      </mc:AlternateContent>
      <p:sp>
        <p:nvSpPr>
          <p:cNvPr id="14" name="Rechteck 19"/>
          <p:cNvSpPr/>
          <p:nvPr/>
        </p:nvSpPr>
        <p:spPr>
          <a:xfrm>
            <a:off x="0" y="1725646"/>
            <a:ext cx="1979712"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Efficacy factors</a:t>
            </a:r>
          </a:p>
        </p:txBody>
      </p:sp>
      <p:sp>
        <p:nvSpPr>
          <p:cNvPr id="17"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61802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Luminaires</a:t>
            </a:r>
          </a:p>
        </p:txBody>
      </p:sp>
      <p:sp>
        <p:nvSpPr>
          <p:cNvPr id="7" name="Rectangle 6"/>
          <p:cNvSpPr/>
          <p:nvPr/>
        </p:nvSpPr>
        <p:spPr>
          <a:xfrm>
            <a:off x="179388" y="1997449"/>
            <a:ext cx="5105003" cy="3595856"/>
          </a:xfrm>
          <a:prstGeom prst="rect">
            <a:avLst/>
          </a:prstGeom>
        </p:spPr>
        <p:txBody>
          <a:bodyPr wrap="square">
            <a:spAutoFit/>
          </a:bodyPr>
          <a:lstStyle/>
          <a:p>
            <a:pPr algn="just"/>
            <a:r>
              <a:rPr lang="en-US" sz="1700" dirty="0"/>
              <a:t>Lu</a:t>
            </a:r>
            <a:r>
              <a:rPr lang="en-US" sz="1600" dirty="0"/>
              <a:t>minaires are often sold with incorporated or accompanying lamps. </a:t>
            </a:r>
          </a:p>
          <a:p>
            <a:pPr algn="just"/>
            <a:r>
              <a:rPr lang="en-US" sz="1600" dirty="0"/>
              <a:t>The buyer must be informed about compatibility of the luminaire with the efficiency of the lamps that can be used in the luminaire. </a:t>
            </a:r>
          </a:p>
          <a:p>
            <a:pPr algn="just"/>
            <a:r>
              <a:rPr lang="en-US" sz="1600" dirty="0"/>
              <a:t>It is important to highlight that the label for luminaires does not refer to the efficiency of the luminaire.</a:t>
            </a:r>
          </a:p>
          <a:p>
            <a:pPr algn="just"/>
            <a:endParaRPr lang="en-US" sz="1600" dirty="0"/>
          </a:p>
          <a:p>
            <a:pPr>
              <a:spcAft>
                <a:spcPts val="200"/>
              </a:spcAft>
            </a:pPr>
            <a:r>
              <a:rPr lang="en-US" sz="1600" dirty="0"/>
              <a:t>Also, the following criteria should be considered for procurement:</a:t>
            </a:r>
          </a:p>
          <a:p>
            <a:r>
              <a:rPr lang="pt-PT" sz="1600" dirty="0">
                <a:solidFill>
                  <a:schemeClr val="accent1">
                    <a:lumMod val="60000"/>
                    <a:lumOff val="40000"/>
                  </a:schemeClr>
                </a:solidFill>
              </a:rPr>
              <a:t>•</a:t>
            </a:r>
            <a:r>
              <a:rPr lang="en-US" sz="1600" dirty="0"/>
              <a:t> high luminaire operating efficiency level (&gt; 80%)</a:t>
            </a:r>
          </a:p>
          <a:p>
            <a:r>
              <a:rPr lang="pt-PT" sz="1600" dirty="0">
                <a:solidFill>
                  <a:schemeClr val="accent1">
                    <a:lumMod val="60000"/>
                    <a:lumOff val="40000"/>
                  </a:schemeClr>
                </a:solidFill>
              </a:rPr>
              <a:t>• </a:t>
            </a:r>
            <a:r>
              <a:rPr lang="en-US" sz="1600" dirty="0"/>
              <a:t>optimal lamp reflector</a:t>
            </a:r>
          </a:p>
          <a:p>
            <a:r>
              <a:rPr lang="pt-PT" sz="1600" dirty="0">
                <a:solidFill>
                  <a:schemeClr val="accent1">
                    <a:lumMod val="60000"/>
                    <a:lumOff val="40000"/>
                  </a:schemeClr>
                </a:solidFill>
              </a:rPr>
              <a:t>•</a:t>
            </a:r>
            <a:r>
              <a:rPr lang="en-US" sz="1600" dirty="0"/>
              <a:t> highest direct ratio possible </a:t>
            </a:r>
            <a:endParaRPr lang="pt-PT" sz="1600" dirty="0"/>
          </a:p>
          <a:p>
            <a:pPr algn="just"/>
            <a:endParaRPr lang="pt-PT" sz="1700" dirty="0"/>
          </a:p>
        </p:txBody>
      </p:sp>
      <p:pic>
        <p:nvPicPr>
          <p:cNvPr id="3" name="Imagem 2"/>
          <p:cNvPicPr>
            <a:picLocks noChangeAspect="1"/>
          </p:cNvPicPr>
          <p:nvPr/>
        </p:nvPicPr>
        <p:blipFill>
          <a:blip r:embed="rId4"/>
          <a:stretch>
            <a:fillRect/>
          </a:stretch>
        </p:blipFill>
        <p:spPr>
          <a:xfrm>
            <a:off x="5284391" y="1412776"/>
            <a:ext cx="3521365" cy="2370050"/>
          </a:xfrm>
          <a:prstGeom prst="rect">
            <a:avLst/>
          </a:prstGeom>
        </p:spPr>
      </p:pic>
      <p:pic>
        <p:nvPicPr>
          <p:cNvPr id="4" name="Imagem 3"/>
          <p:cNvPicPr>
            <a:picLocks noChangeAspect="1"/>
          </p:cNvPicPr>
          <p:nvPr/>
        </p:nvPicPr>
        <p:blipFill>
          <a:blip r:embed="rId5"/>
          <a:stretch>
            <a:fillRect/>
          </a:stretch>
        </p:blipFill>
        <p:spPr>
          <a:xfrm>
            <a:off x="5419718" y="3460667"/>
            <a:ext cx="3542857" cy="2714286"/>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270166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latin typeface="Candara" panose="020E0502030303020204" pitchFamily="34" charset="0"/>
              </a:rPr>
              <a:t>Luminaires</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08720"/>
            <a:ext cx="2628900"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357738"/>
            <a:ext cx="6300192" cy="1569660"/>
          </a:xfrm>
          <a:prstGeom prst="rect">
            <a:avLst/>
          </a:prstGeom>
        </p:spPr>
        <p:txBody>
          <a:bodyPr wrap="square">
            <a:spAutoFit/>
          </a:bodyPr>
          <a:lstStyle/>
          <a:p>
            <a:r>
              <a:rPr lang="en-GB" sz="1600" b="1" dirty="0"/>
              <a:t>Labelling legend:</a:t>
            </a:r>
          </a:p>
          <a:p>
            <a:endParaRPr lang="pt-PT" sz="1600" dirty="0"/>
          </a:p>
          <a:p>
            <a:pPr marL="400050" indent="-400050">
              <a:buAutoNum type="romanUcPeriod"/>
            </a:pPr>
            <a:r>
              <a:rPr lang="pt-PT" sz="1600" dirty="0"/>
              <a:t>Supplier´s name</a:t>
            </a:r>
          </a:p>
          <a:p>
            <a:pPr marL="400050" indent="-400050">
              <a:buAutoNum type="romanUcPeriod"/>
            </a:pPr>
            <a:r>
              <a:rPr lang="pt-PT" sz="1600" dirty="0"/>
              <a:t>Supplier’s model identifier</a:t>
            </a:r>
          </a:p>
          <a:p>
            <a:pPr marL="400050" indent="-400050">
              <a:buAutoNum type="romanUcPeriod"/>
            </a:pPr>
            <a:r>
              <a:rPr lang="en-US" sz="1600" dirty="0"/>
              <a:t>Range of energy-efficiency classes of compatible lamps</a:t>
            </a:r>
          </a:p>
          <a:p>
            <a:pPr marL="400050" indent="-400050">
              <a:buAutoNum type="romanUcPeriod"/>
            </a:pPr>
            <a:r>
              <a:rPr lang="en-US" sz="1600" dirty="0"/>
              <a:t>Sentence reporting the type of lamp it contains (if any)</a:t>
            </a:r>
            <a:endParaRPr lang="pt-PT" sz="1600" dirty="0"/>
          </a:p>
        </p:txBody>
      </p:sp>
      <p:sp>
        <p:nvSpPr>
          <p:cNvPr id="15" name="Rechteck 19"/>
          <p:cNvSpPr/>
          <p:nvPr/>
        </p:nvSpPr>
        <p:spPr>
          <a:xfrm>
            <a:off x="0" y="1725646"/>
            <a:ext cx="133164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Labelling</a:t>
            </a:r>
          </a:p>
        </p:txBody>
      </p:sp>
      <p:pic>
        <p:nvPicPr>
          <p:cNvPr id="3" name="Imagem 2"/>
          <p:cNvPicPr>
            <a:picLocks noChangeAspect="1"/>
          </p:cNvPicPr>
          <p:nvPr/>
        </p:nvPicPr>
        <p:blipFill>
          <a:blip r:embed="rId5"/>
          <a:stretch>
            <a:fillRect/>
          </a:stretch>
        </p:blipFill>
        <p:spPr>
          <a:xfrm>
            <a:off x="1475656" y="3950565"/>
            <a:ext cx="3183192" cy="2036399"/>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30255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s-ES" sz="3200" b="1" dirty="0">
                <a:solidFill>
                  <a:schemeClr val="accent1">
                    <a:lumMod val="75000"/>
                  </a:schemeClr>
                </a:solidFill>
              </a:rPr>
              <a:t>Technologies – </a:t>
            </a:r>
            <a:r>
              <a:rPr lang="es-ES" sz="3200" b="1" dirty="0" err="1">
                <a:solidFill>
                  <a:schemeClr val="accent1">
                    <a:lumMod val="75000"/>
                  </a:schemeClr>
                </a:solidFill>
              </a:rPr>
              <a:t>Lighting</a:t>
            </a:r>
            <a:r>
              <a:rPr lang="es-ES" sz="3200" b="1" dirty="0">
                <a:solidFill>
                  <a:schemeClr val="accent1">
                    <a:lumMod val="75000"/>
                  </a:schemeClr>
                </a:solidFill>
              </a:rPr>
              <a:t> </a:t>
            </a:r>
            <a:r>
              <a:rPr lang="es-ES" sz="3200" b="1" dirty="0" err="1">
                <a:solidFill>
                  <a:schemeClr val="accent1">
                    <a:lumMod val="75000"/>
                  </a:schemeClr>
                </a:solidFill>
              </a:rPr>
              <a:t>Systems</a:t>
            </a:r>
            <a:endParaRPr lang="es-ES" sz="3200" b="1" dirty="0">
              <a:solidFill>
                <a:schemeClr val="accent1">
                  <a:lumMod val="75000"/>
                </a:schemeClr>
              </a:solidFill>
            </a:endParaRP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382846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59199557"/>
              </p:ext>
            </p:extLst>
          </p:nvPr>
        </p:nvGraphicFramePr>
        <p:xfrm>
          <a:off x="5354" y="2276872"/>
          <a:ext cx="9175158" cy="3835112"/>
        </p:xfrm>
        <a:graphic>
          <a:graphicData uri="http://schemas.openxmlformats.org/drawingml/2006/table">
            <a:tbl>
              <a:tblPr firstRow="1" bandRow="1">
                <a:tableStyleId>{5940675A-B579-460E-94D1-54222C63F5DA}</a:tableStyleId>
              </a:tblPr>
              <a:tblGrid>
                <a:gridCol w="1074767">
                  <a:extLst>
                    <a:ext uri="{9D8B030D-6E8A-4147-A177-3AD203B41FA5}">
                      <a16:colId xmlns:a16="http://schemas.microsoft.com/office/drawing/2014/main" val="20000"/>
                    </a:ext>
                  </a:extLst>
                </a:gridCol>
                <a:gridCol w="8100391">
                  <a:extLst>
                    <a:ext uri="{9D8B030D-6E8A-4147-A177-3AD203B41FA5}">
                      <a16:colId xmlns:a16="http://schemas.microsoft.com/office/drawing/2014/main" val="20001"/>
                    </a:ext>
                  </a:extLst>
                </a:gridCol>
              </a:tblGrid>
              <a:tr h="1224136">
                <a:tc>
                  <a:txBody>
                    <a:bodyPr/>
                    <a:lstStyle/>
                    <a:p>
                      <a:pPr algn="ctr"/>
                      <a:r>
                        <a:rPr lang="pt-PT" b="1" dirty="0"/>
                        <a:t>UPs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r>
                        <a:rPr lang="pt-PT" sz="1700" b="0" i="0" kern="1200" dirty="0">
                          <a:solidFill>
                            <a:schemeClr val="accent3"/>
                          </a:solidFill>
                          <a:effectLst/>
                          <a:latin typeface="+mn-lt"/>
                          <a:ea typeface="+mn-ea"/>
                          <a:cs typeface="+mn-cs"/>
                        </a:rPr>
                        <a:t>•</a:t>
                      </a:r>
                      <a:r>
                        <a:rPr lang="pt-PT" sz="1700" b="0" i="0" kern="1200" dirty="0">
                          <a:solidFill>
                            <a:schemeClr val="tx1"/>
                          </a:solidFill>
                          <a:effectLst/>
                          <a:latin typeface="+mn-lt"/>
                          <a:ea typeface="+mn-ea"/>
                          <a:cs typeface="+mn-cs"/>
                        </a:rPr>
                        <a:t> Bright light.</a:t>
                      </a:r>
                    </a:p>
                    <a:p>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Excellent colour</a:t>
                      </a:r>
                      <a:r>
                        <a:rPr lang="pt-PT" sz="1700" b="0" i="0" kern="1200" baseline="0" dirty="0">
                          <a:solidFill>
                            <a:schemeClr val="tx1"/>
                          </a:solidFill>
                          <a:effectLst/>
                          <a:latin typeface="+mn-lt"/>
                          <a:ea typeface="+mn-ea"/>
                          <a:cs typeface="+mn-cs"/>
                        </a:rPr>
                        <a:t> rendering.</a:t>
                      </a:r>
                      <a:endParaRPr lang="pt-PT" sz="1700" b="0" i="0" kern="1200" dirty="0">
                        <a:solidFill>
                          <a:schemeClr val="tx1"/>
                        </a:solidFill>
                        <a:effectLst/>
                        <a:latin typeface="+mn-lt"/>
                        <a:ea typeface="+mn-ea"/>
                        <a:cs typeface="+mn-cs"/>
                      </a:endParaRPr>
                    </a:p>
                    <a:p>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No warm-up</a:t>
                      </a:r>
                      <a:r>
                        <a:rPr lang="pt-PT" sz="1700" b="0" i="0" kern="1200" baseline="0" dirty="0">
                          <a:solidFill>
                            <a:schemeClr val="tx1"/>
                          </a:solidFill>
                          <a:effectLst/>
                          <a:latin typeface="+mn-lt"/>
                          <a:ea typeface="+mn-ea"/>
                          <a:cs typeface="+mn-cs"/>
                        </a:rPr>
                        <a:t> time untill maximum flux is reached.</a:t>
                      </a:r>
                    </a:p>
                    <a:p>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Dimmable lamps (from 0 to 100% of the lighting flux).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4136">
                <a:tc gridSpan="2">
                  <a:txBody>
                    <a:bodyPr/>
                    <a:lstStyle/>
                    <a:p>
                      <a:endParaRPr lang="pt-PT"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PT"/>
                    </a:p>
                  </a:txBody>
                  <a:tcPr/>
                </a:tc>
                <a:extLst>
                  <a:ext uri="{0D108BD9-81ED-4DB2-BD59-A6C34878D82A}">
                    <a16:rowId xmlns:a16="http://schemas.microsoft.com/office/drawing/2014/main" val="10001"/>
                  </a:ext>
                </a:extLst>
              </a:tr>
              <a:tr h="1224136">
                <a:tc>
                  <a:txBody>
                    <a:bodyPr/>
                    <a:lstStyle/>
                    <a:p>
                      <a:pPr algn="ctr"/>
                      <a:r>
                        <a:rPr lang="pt-PT" b="1" dirty="0"/>
                        <a:t>DOWNs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Poor efficiency,</a:t>
                      </a:r>
                      <a:r>
                        <a:rPr lang="pt-PT" sz="1700" b="0" i="0" kern="1200" baseline="0" dirty="0">
                          <a:solidFill>
                            <a:schemeClr val="tx1"/>
                          </a:solidFill>
                          <a:effectLst/>
                          <a:latin typeface="+mn-lt"/>
                          <a:ea typeface="+mn-ea"/>
                          <a:cs typeface="+mn-cs"/>
                        </a:rPr>
                        <a:t> hence </a:t>
                      </a:r>
                      <a:r>
                        <a:rPr lang="pt-PT" sz="1700" b="0" i="0" kern="1200" dirty="0">
                          <a:solidFill>
                            <a:schemeClr val="tx1"/>
                          </a:solidFill>
                          <a:effectLst/>
                          <a:latin typeface="+mn-lt"/>
                          <a:ea typeface="+mn-ea"/>
                          <a:cs typeface="+mn-cs"/>
                        </a:rPr>
                        <a:t>high consumption (2 to 4 times higher than</a:t>
                      </a:r>
                      <a:r>
                        <a:rPr lang="pt-PT" sz="1700" b="0" i="0" kern="1200" baseline="0" dirty="0">
                          <a:solidFill>
                            <a:schemeClr val="tx1"/>
                          </a:solidFill>
                          <a:effectLst/>
                          <a:latin typeface="+mn-lt"/>
                          <a:ea typeface="+mn-ea"/>
                          <a:cs typeface="+mn-cs"/>
                        </a:rPr>
                        <a:t> other technologies). </a:t>
                      </a:r>
                      <a:r>
                        <a:rPr lang="pt-PT" sz="1700" b="0" i="0" kern="1200" dirty="0">
                          <a:solidFill>
                            <a:schemeClr val="accent3"/>
                          </a:solidFill>
                          <a:effectLst/>
                          <a:latin typeface="+mn-lt"/>
                          <a:ea typeface="+mn-ea"/>
                          <a:cs typeface="+mn-cs"/>
                        </a:rPr>
                        <a:t> </a:t>
                      </a:r>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Small lifetime (normally</a:t>
                      </a:r>
                      <a:r>
                        <a:rPr lang="pt-PT" sz="1700" b="0" i="0" kern="1200" baseline="0" dirty="0">
                          <a:solidFill>
                            <a:schemeClr val="tx1"/>
                          </a:solidFill>
                          <a:effectLst/>
                          <a:latin typeface="+mn-lt"/>
                          <a:ea typeface="+mn-ea"/>
                          <a:cs typeface="+mn-cs"/>
                        </a:rPr>
                        <a:t> between </a:t>
                      </a:r>
                      <a:r>
                        <a:rPr lang="pt-PT" sz="1700" b="0" i="0" kern="1200" dirty="0">
                          <a:solidFill>
                            <a:schemeClr val="tx1"/>
                          </a:solidFill>
                          <a:effectLst/>
                          <a:latin typeface="+mn-lt"/>
                          <a:ea typeface="+mn-ea"/>
                          <a:cs typeface="+mn-cs"/>
                        </a:rPr>
                        <a:t>2.000 to 3.000 hours).</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High lamp surface</a:t>
                      </a:r>
                      <a:r>
                        <a:rPr lang="pt-PT" sz="1700" b="0" i="0" kern="1200" baseline="0" dirty="0">
                          <a:solidFill>
                            <a:schemeClr val="tx1"/>
                          </a:solidFill>
                          <a:effectLst/>
                          <a:latin typeface="+mn-lt"/>
                          <a:ea typeface="+mn-ea"/>
                          <a:cs typeface="+mn-cs"/>
                        </a:rPr>
                        <a:t> temperature </a:t>
                      </a:r>
                      <a:r>
                        <a:rPr lang="pt-PT" sz="1700" b="0" i="0" kern="1200" dirty="0">
                          <a:solidFill>
                            <a:schemeClr val="tx1"/>
                          </a:solidFill>
                          <a:effectLst/>
                          <a:latin typeface="+mn-lt"/>
                          <a:ea typeface="+mn-ea"/>
                          <a:cs typeface="+mn-cs"/>
                        </a:rPr>
                        <a:t>(it might</a:t>
                      </a:r>
                      <a:r>
                        <a:rPr lang="pt-PT" sz="1700" b="0" i="0" kern="1200" baseline="0" dirty="0">
                          <a:solidFill>
                            <a:schemeClr val="tx1"/>
                          </a:solidFill>
                          <a:effectLst/>
                          <a:latin typeface="+mn-lt"/>
                          <a:ea typeface="+mn-ea"/>
                          <a:cs typeface="+mn-cs"/>
                        </a:rPr>
                        <a:t> burn at touch</a:t>
                      </a:r>
                      <a:r>
                        <a:rPr lang="pt-PT" sz="1700" b="0" i="0" kern="1200" dirty="0">
                          <a:solidFill>
                            <a:schemeClr val="tx1"/>
                          </a:solidFill>
                          <a:effectLst/>
                          <a:latin typeface="+mn-lt"/>
                          <a:ea typeface="+mn-ea"/>
                          <a:cs typeface="+mn-cs"/>
                        </a:rPr>
                        <a:t>).</a:t>
                      </a:r>
                      <a:r>
                        <a:rPr lang="pt-PT" sz="1700" b="0" i="0" kern="1200" baseline="0" dirty="0">
                          <a:solidFill>
                            <a:schemeClr val="tx1"/>
                          </a:solidFill>
                          <a:effectLst/>
                          <a:latin typeface="+mn-lt"/>
                          <a:ea typeface="+mn-ea"/>
                          <a:cs typeface="+mn-cs"/>
                        </a:rPr>
                        <a:t> </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baseline="0" dirty="0">
                          <a:solidFill>
                            <a:schemeClr val="tx1"/>
                          </a:solidFill>
                          <a:effectLst/>
                          <a:latin typeface="+mn-lt"/>
                          <a:ea typeface="+mn-ea"/>
                          <a:cs typeface="+mn-cs"/>
                        </a:rPr>
                        <a:t>Despite its smaller initial price, it will cost a lot more to the end-user, when compared  throughout other technologies’ lifetimes.</a:t>
                      </a:r>
                      <a:endParaRPr lang="pt-PT" sz="17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721" y="3563068"/>
            <a:ext cx="1084560" cy="1084560"/>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Halogen</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622" y="3539450"/>
            <a:ext cx="678429" cy="11307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519" y="3563067"/>
            <a:ext cx="1528705" cy="115095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003" y="3563068"/>
            <a:ext cx="1150954" cy="115095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3585606"/>
            <a:ext cx="1107098" cy="110709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1672" y="3790793"/>
            <a:ext cx="2026832" cy="696724"/>
          </a:xfrm>
          <a:prstGeom prst="rect">
            <a:avLst/>
          </a:prstGeom>
        </p:spPr>
      </p:pic>
      <p:sp>
        <p:nvSpPr>
          <p:cNvPr id="17"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54640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Fluorescent</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pic>
        <p:nvPicPr>
          <p:cNvPr id="11" name="Picture 10"/>
          <p:cNvPicPr>
            <a:picLocks noChangeAspect="1"/>
          </p:cNvPicPr>
          <p:nvPr/>
        </p:nvPicPr>
        <p:blipFill>
          <a:blip r:embed="rId4"/>
          <a:stretch>
            <a:fillRect/>
          </a:stretch>
        </p:blipFill>
        <p:spPr>
          <a:xfrm>
            <a:off x="6769504" y="2060848"/>
            <a:ext cx="2366296" cy="1906905"/>
          </a:xfrm>
          <a:prstGeom prst="rect">
            <a:avLst/>
          </a:prstGeom>
        </p:spPr>
      </p:pic>
      <p:sp>
        <p:nvSpPr>
          <p:cNvPr id="14" name="Rectangle 13"/>
          <p:cNvSpPr/>
          <p:nvPr/>
        </p:nvSpPr>
        <p:spPr>
          <a:xfrm>
            <a:off x="-1" y="2276872"/>
            <a:ext cx="6670201" cy="4031873"/>
          </a:xfrm>
          <a:prstGeom prst="rect">
            <a:avLst/>
          </a:prstGeom>
        </p:spPr>
        <p:txBody>
          <a:bodyPr wrap="square">
            <a:spAutoFit/>
          </a:bodyPr>
          <a:lstStyle/>
          <a:p>
            <a:pPr algn="just"/>
            <a:r>
              <a:rPr lang="en-US" sz="1600" dirty="0"/>
              <a:t>Two different families of fluorescent lamps can be defined: </a:t>
            </a:r>
            <a:r>
              <a:rPr lang="en-US" sz="1600" u="sng" dirty="0"/>
              <a:t>linear</a:t>
            </a:r>
            <a:r>
              <a:rPr lang="en-US" sz="1600" dirty="0"/>
              <a:t> and </a:t>
            </a:r>
            <a:r>
              <a:rPr lang="en-US" sz="1600" u="sng" dirty="0"/>
              <a:t>compact</a:t>
            </a:r>
            <a:r>
              <a:rPr lang="en-US" sz="1600" dirty="0"/>
              <a:t>. </a:t>
            </a:r>
          </a:p>
          <a:p>
            <a:pPr algn="just"/>
            <a:endParaRPr lang="en-US" sz="1600" b="1" dirty="0"/>
          </a:p>
          <a:p>
            <a:pPr algn="just"/>
            <a:r>
              <a:rPr lang="en-US" sz="1600" b="1" dirty="0"/>
              <a:t>Linear Fluorescent Lamps (LFL) </a:t>
            </a:r>
            <a:r>
              <a:rPr lang="en-US" sz="1600" dirty="0"/>
              <a:t>have a tubular format and an external ballast (device used to control the lamp). Compact Fluorescents are not linear and can either have an external ballast and be pin-based; or they will have an integrated ballast and an Edison (E) socket. In this case they all called </a:t>
            </a:r>
            <a:r>
              <a:rPr lang="en-US" sz="1600" b="1" dirty="0"/>
              <a:t>Compact </a:t>
            </a:r>
            <a:r>
              <a:rPr lang="en-US" sz="1600" b="1" dirty="0" err="1"/>
              <a:t>Fluorecent</a:t>
            </a:r>
            <a:r>
              <a:rPr lang="en-US" sz="1600" b="1" dirty="0"/>
              <a:t> Lamp (CFL)</a:t>
            </a:r>
            <a:r>
              <a:rPr lang="en-US" sz="1600" dirty="0"/>
              <a:t>, </a:t>
            </a:r>
            <a:r>
              <a:rPr lang="en-US" sz="1600" dirty="0" err="1"/>
              <a:t>comonly</a:t>
            </a:r>
            <a:r>
              <a:rPr lang="en-US" sz="1600" dirty="0"/>
              <a:t> </a:t>
            </a:r>
            <a:r>
              <a:rPr lang="en-US" sz="1600" dirty="0" err="1"/>
              <a:t>refered</a:t>
            </a:r>
            <a:r>
              <a:rPr lang="en-US" sz="1600" dirty="0"/>
              <a:t> as “energy saving lamp”. </a:t>
            </a:r>
          </a:p>
          <a:p>
            <a:pPr algn="just"/>
            <a:endParaRPr lang="pt-PT" sz="1600" dirty="0"/>
          </a:p>
          <a:p>
            <a:pPr algn="just"/>
            <a:r>
              <a:rPr lang="pt-PT" sz="1600" dirty="0" err="1"/>
              <a:t>All</a:t>
            </a:r>
            <a:r>
              <a:rPr lang="pt-PT" sz="1600" dirty="0"/>
              <a:t> </a:t>
            </a:r>
            <a:r>
              <a:rPr lang="pt-PT" sz="1600" dirty="0" err="1"/>
              <a:t>types</a:t>
            </a:r>
            <a:r>
              <a:rPr lang="pt-PT" sz="1600" dirty="0"/>
              <a:t> </a:t>
            </a:r>
            <a:r>
              <a:rPr lang="pt-PT" sz="1600" dirty="0" err="1"/>
              <a:t>emit</a:t>
            </a:r>
            <a:r>
              <a:rPr lang="pt-PT" sz="1600" dirty="0"/>
              <a:t> light </a:t>
            </a:r>
            <a:r>
              <a:rPr lang="pt-PT" sz="1600" dirty="0" err="1"/>
              <a:t>according</a:t>
            </a:r>
            <a:r>
              <a:rPr lang="pt-PT" sz="1600" dirty="0"/>
              <a:t> </a:t>
            </a:r>
            <a:r>
              <a:rPr lang="pt-PT" sz="1600" dirty="0" err="1"/>
              <a:t>the</a:t>
            </a:r>
            <a:r>
              <a:rPr lang="pt-PT" sz="1600" dirty="0"/>
              <a:t> </a:t>
            </a:r>
            <a:r>
              <a:rPr lang="pt-PT" sz="1600" dirty="0" err="1"/>
              <a:t>same</a:t>
            </a:r>
            <a:r>
              <a:rPr lang="pt-PT" sz="1600" dirty="0"/>
              <a:t> </a:t>
            </a:r>
            <a:r>
              <a:rPr lang="pt-PT" sz="1600" dirty="0" err="1"/>
              <a:t>principle</a:t>
            </a:r>
            <a:r>
              <a:rPr lang="pt-PT" sz="1600" dirty="0"/>
              <a:t>. </a:t>
            </a:r>
            <a:r>
              <a:rPr lang="pt-PT" sz="1600" dirty="0" err="1"/>
              <a:t>They</a:t>
            </a:r>
            <a:r>
              <a:rPr lang="pt-PT" sz="1600" dirty="0"/>
              <a:t> </a:t>
            </a:r>
            <a:r>
              <a:rPr lang="pt-PT" sz="1600" dirty="0" err="1"/>
              <a:t>all</a:t>
            </a:r>
            <a:r>
              <a:rPr lang="pt-PT" sz="1600" dirty="0"/>
              <a:t> </a:t>
            </a:r>
            <a:r>
              <a:rPr lang="pt-PT" sz="1600" dirty="0" err="1"/>
              <a:t>have</a:t>
            </a:r>
            <a:r>
              <a:rPr lang="pt-PT" sz="1600" dirty="0"/>
              <a:t> </a:t>
            </a:r>
            <a:r>
              <a:rPr lang="pt-PT" sz="1600" dirty="0" err="1"/>
              <a:t>mercury</a:t>
            </a:r>
            <a:r>
              <a:rPr lang="pt-PT" sz="1600" dirty="0"/>
              <a:t> </a:t>
            </a:r>
            <a:r>
              <a:rPr lang="pt-PT" sz="1600" dirty="0" err="1"/>
              <a:t>inside</a:t>
            </a:r>
            <a:r>
              <a:rPr lang="pt-PT" sz="1600" dirty="0"/>
              <a:t> </a:t>
            </a:r>
            <a:r>
              <a:rPr lang="pt-PT" sz="1600" dirty="0" err="1"/>
              <a:t>and</a:t>
            </a:r>
            <a:r>
              <a:rPr lang="pt-PT" sz="1600" dirty="0"/>
              <a:t> a </a:t>
            </a:r>
            <a:r>
              <a:rPr lang="pt-PT" sz="1600" dirty="0" err="1"/>
              <a:t>fluorescent</a:t>
            </a:r>
            <a:r>
              <a:rPr lang="pt-PT" sz="1600" dirty="0"/>
              <a:t> </a:t>
            </a:r>
            <a:r>
              <a:rPr lang="pt-PT" sz="1600" dirty="0" err="1"/>
              <a:t>layer</a:t>
            </a:r>
            <a:r>
              <a:rPr lang="pt-PT" sz="1600" dirty="0"/>
              <a:t>, </a:t>
            </a:r>
            <a:r>
              <a:rPr lang="pt-PT" sz="1600" dirty="0" err="1"/>
              <a:t>with</a:t>
            </a:r>
            <a:r>
              <a:rPr lang="pt-PT" sz="1600" dirty="0"/>
              <a:t> </a:t>
            </a:r>
            <a:r>
              <a:rPr lang="pt-PT" sz="1600" dirty="0" err="1"/>
              <a:t>several</a:t>
            </a:r>
            <a:r>
              <a:rPr lang="pt-PT" sz="1600" dirty="0"/>
              <a:t> </a:t>
            </a:r>
            <a:r>
              <a:rPr lang="pt-PT" sz="1600" dirty="0" err="1"/>
              <a:t>types</a:t>
            </a:r>
            <a:r>
              <a:rPr lang="pt-PT" sz="1600" dirty="0"/>
              <a:t> </a:t>
            </a:r>
            <a:r>
              <a:rPr lang="pt-PT" sz="1600" dirty="0" err="1"/>
              <a:t>of</a:t>
            </a:r>
            <a:r>
              <a:rPr lang="pt-PT" sz="1600" dirty="0"/>
              <a:t> </a:t>
            </a:r>
            <a:r>
              <a:rPr lang="pt-PT" sz="1600" dirty="0" err="1"/>
              <a:t>phosphorous</a:t>
            </a:r>
            <a:r>
              <a:rPr lang="pt-PT" sz="1600" dirty="0"/>
              <a:t>, </a:t>
            </a:r>
            <a:r>
              <a:rPr lang="pt-PT" sz="1600" dirty="0" err="1"/>
              <a:t>on</a:t>
            </a:r>
            <a:r>
              <a:rPr lang="pt-PT" sz="1600" dirty="0"/>
              <a:t> </a:t>
            </a:r>
            <a:r>
              <a:rPr lang="pt-PT" sz="1600" dirty="0" err="1"/>
              <a:t>the</a:t>
            </a:r>
            <a:r>
              <a:rPr lang="pt-PT" sz="1600" dirty="0"/>
              <a:t> </a:t>
            </a:r>
            <a:r>
              <a:rPr lang="pt-PT" sz="1600" dirty="0" err="1"/>
              <a:t>inner</a:t>
            </a:r>
            <a:r>
              <a:rPr lang="pt-PT" sz="1600" dirty="0"/>
              <a:t> </a:t>
            </a:r>
            <a:r>
              <a:rPr lang="pt-PT" sz="1600" dirty="0" err="1"/>
              <a:t>side</a:t>
            </a:r>
            <a:r>
              <a:rPr lang="pt-PT" sz="1600" dirty="0"/>
              <a:t> </a:t>
            </a:r>
            <a:r>
              <a:rPr lang="pt-PT" sz="1600" dirty="0" err="1"/>
              <a:t>of</a:t>
            </a:r>
            <a:r>
              <a:rPr lang="pt-PT" sz="1600" dirty="0"/>
              <a:t> </a:t>
            </a:r>
            <a:r>
              <a:rPr lang="pt-PT" sz="1600" dirty="0" err="1"/>
              <a:t>the</a:t>
            </a:r>
            <a:r>
              <a:rPr lang="pt-PT" sz="1600" dirty="0"/>
              <a:t> envelope. </a:t>
            </a:r>
            <a:r>
              <a:rPr lang="pt-PT" sz="1600" dirty="0" err="1"/>
              <a:t>When</a:t>
            </a:r>
            <a:r>
              <a:rPr lang="pt-PT" sz="1600" dirty="0"/>
              <a:t> a </a:t>
            </a:r>
            <a:r>
              <a:rPr lang="pt-PT" sz="1600" dirty="0" err="1"/>
              <a:t>voltage</a:t>
            </a:r>
            <a:r>
              <a:rPr lang="pt-PT" sz="1600" dirty="0"/>
              <a:t> </a:t>
            </a:r>
            <a:r>
              <a:rPr lang="pt-PT" sz="1600" dirty="0" err="1"/>
              <a:t>is</a:t>
            </a:r>
            <a:r>
              <a:rPr lang="pt-PT" sz="1600" dirty="0"/>
              <a:t> </a:t>
            </a:r>
            <a:r>
              <a:rPr lang="pt-PT" sz="1600" dirty="0" err="1"/>
              <a:t>applied</a:t>
            </a:r>
            <a:r>
              <a:rPr lang="pt-PT" sz="1600" dirty="0"/>
              <a:t>, </a:t>
            </a:r>
            <a:r>
              <a:rPr lang="pt-PT" sz="1600" dirty="0" err="1"/>
              <a:t>the</a:t>
            </a:r>
            <a:r>
              <a:rPr lang="pt-PT" sz="1600" dirty="0"/>
              <a:t> </a:t>
            </a:r>
            <a:r>
              <a:rPr lang="pt-PT" sz="1600" dirty="0" err="1"/>
              <a:t>mercury</a:t>
            </a:r>
            <a:r>
              <a:rPr lang="pt-PT" sz="1600" dirty="0"/>
              <a:t> </a:t>
            </a:r>
            <a:r>
              <a:rPr lang="pt-PT" sz="1600" dirty="0" err="1"/>
              <a:t>vapourizes</a:t>
            </a:r>
            <a:r>
              <a:rPr lang="pt-PT" sz="1600" dirty="0"/>
              <a:t> </a:t>
            </a:r>
            <a:r>
              <a:rPr lang="pt-PT" sz="1600" dirty="0" err="1"/>
              <a:t>and</a:t>
            </a:r>
            <a:r>
              <a:rPr lang="pt-PT" sz="1600" dirty="0"/>
              <a:t> </a:t>
            </a:r>
            <a:r>
              <a:rPr lang="pt-PT" sz="1600" dirty="0" err="1"/>
              <a:t>emits</a:t>
            </a:r>
            <a:r>
              <a:rPr lang="pt-PT" sz="1600" dirty="0"/>
              <a:t> </a:t>
            </a:r>
            <a:r>
              <a:rPr lang="pt-PT" sz="1600" dirty="0" err="1"/>
              <a:t>ultraviolet</a:t>
            </a:r>
            <a:r>
              <a:rPr lang="pt-PT" sz="1600" dirty="0"/>
              <a:t> </a:t>
            </a:r>
            <a:r>
              <a:rPr lang="pt-PT" sz="1600" dirty="0" err="1"/>
              <a:t>radiation</a:t>
            </a:r>
            <a:r>
              <a:rPr lang="pt-PT" sz="1600" dirty="0"/>
              <a:t> </a:t>
            </a:r>
            <a:r>
              <a:rPr lang="pt-PT" sz="1600" dirty="0" err="1"/>
              <a:t>that</a:t>
            </a:r>
            <a:r>
              <a:rPr lang="pt-PT" sz="1600" dirty="0"/>
              <a:t> </a:t>
            </a:r>
            <a:r>
              <a:rPr lang="pt-PT" sz="1600" dirty="0" err="1"/>
              <a:t>will</a:t>
            </a:r>
            <a:r>
              <a:rPr lang="pt-PT" sz="1600" dirty="0"/>
              <a:t> </a:t>
            </a:r>
            <a:r>
              <a:rPr lang="pt-PT" sz="1600" dirty="0" err="1"/>
              <a:t>become</a:t>
            </a:r>
            <a:r>
              <a:rPr lang="pt-PT" sz="1600" dirty="0"/>
              <a:t> </a:t>
            </a:r>
            <a:r>
              <a:rPr lang="pt-PT" sz="1600" dirty="0" err="1"/>
              <a:t>white</a:t>
            </a:r>
            <a:r>
              <a:rPr lang="pt-PT" sz="1600" dirty="0"/>
              <a:t> light as </a:t>
            </a:r>
            <a:r>
              <a:rPr lang="pt-PT" sz="1600" dirty="0" err="1"/>
              <a:t>soon</a:t>
            </a:r>
            <a:r>
              <a:rPr lang="pt-PT" sz="1600" dirty="0"/>
              <a:t> as </a:t>
            </a:r>
            <a:r>
              <a:rPr lang="pt-PT" sz="1600" dirty="0" err="1"/>
              <a:t>it</a:t>
            </a:r>
            <a:r>
              <a:rPr lang="pt-PT" sz="1600" dirty="0"/>
              <a:t> </a:t>
            </a:r>
            <a:r>
              <a:rPr lang="pt-PT" sz="1600" dirty="0" err="1"/>
              <a:t>goes</a:t>
            </a:r>
            <a:r>
              <a:rPr lang="pt-PT" sz="1600" dirty="0"/>
              <a:t> </a:t>
            </a:r>
            <a:r>
              <a:rPr lang="pt-PT" sz="1600" dirty="0" err="1"/>
              <a:t>through</a:t>
            </a:r>
            <a:r>
              <a:rPr lang="pt-PT" sz="1600" dirty="0"/>
              <a:t> </a:t>
            </a:r>
            <a:r>
              <a:rPr lang="pt-PT" sz="1600" dirty="0" err="1"/>
              <a:t>the</a:t>
            </a:r>
            <a:r>
              <a:rPr lang="pt-PT" sz="1600" dirty="0"/>
              <a:t> </a:t>
            </a:r>
            <a:r>
              <a:rPr lang="pt-PT" sz="1600" dirty="0" err="1"/>
              <a:t>fluorescent</a:t>
            </a:r>
            <a:r>
              <a:rPr lang="pt-PT" sz="1600" dirty="0"/>
              <a:t> </a:t>
            </a:r>
            <a:r>
              <a:rPr lang="pt-PT" sz="1600" dirty="0" err="1"/>
              <a:t>layer</a:t>
            </a:r>
            <a:r>
              <a:rPr lang="pt-PT" sz="1600" dirty="0"/>
              <a:t>. </a:t>
            </a:r>
            <a:r>
              <a:rPr lang="pt-PT" sz="1600" dirty="0" err="1"/>
              <a:t>The</a:t>
            </a:r>
            <a:r>
              <a:rPr lang="pt-PT" sz="1600" dirty="0"/>
              <a:t> </a:t>
            </a:r>
            <a:r>
              <a:rPr lang="pt-PT" sz="1600" dirty="0" err="1"/>
              <a:t>lamp´s</a:t>
            </a:r>
            <a:r>
              <a:rPr lang="pt-PT" sz="1600" dirty="0"/>
              <a:t> </a:t>
            </a:r>
            <a:r>
              <a:rPr lang="pt-PT" sz="1600" dirty="0" err="1"/>
              <a:t>colour</a:t>
            </a:r>
            <a:r>
              <a:rPr lang="pt-PT" sz="1600" dirty="0"/>
              <a:t> </a:t>
            </a:r>
            <a:r>
              <a:rPr lang="pt-PT" sz="1600" dirty="0" err="1"/>
              <a:t>temperature</a:t>
            </a:r>
            <a:r>
              <a:rPr lang="pt-PT" sz="1600" dirty="0"/>
              <a:t> </a:t>
            </a:r>
            <a:r>
              <a:rPr lang="pt-PT" sz="1600" dirty="0" err="1"/>
              <a:t>will</a:t>
            </a:r>
            <a:r>
              <a:rPr lang="pt-PT" sz="1600" dirty="0"/>
              <a:t> </a:t>
            </a:r>
            <a:r>
              <a:rPr lang="pt-PT" sz="1600" dirty="0" err="1"/>
              <a:t>depend</a:t>
            </a:r>
            <a:r>
              <a:rPr lang="pt-PT" sz="1600" dirty="0"/>
              <a:t> </a:t>
            </a:r>
            <a:r>
              <a:rPr lang="pt-PT" sz="1600" dirty="0" err="1"/>
              <a:t>on</a:t>
            </a:r>
            <a:r>
              <a:rPr lang="pt-PT" sz="1600" dirty="0"/>
              <a:t> </a:t>
            </a:r>
            <a:r>
              <a:rPr lang="pt-PT" sz="1600" dirty="0" err="1"/>
              <a:t>the</a:t>
            </a:r>
            <a:r>
              <a:rPr lang="pt-PT" sz="1600" dirty="0"/>
              <a:t> </a:t>
            </a:r>
            <a:r>
              <a:rPr lang="pt-PT" sz="1600" dirty="0" err="1"/>
              <a:t>layer’s</a:t>
            </a:r>
            <a:r>
              <a:rPr lang="pt-PT" sz="1600" dirty="0"/>
              <a:t> </a:t>
            </a:r>
            <a:r>
              <a:rPr lang="pt-PT" sz="1600" dirty="0" err="1"/>
              <a:t>composition</a:t>
            </a:r>
            <a:r>
              <a:rPr lang="pt-PT" sz="1600" dirty="0"/>
              <a:t>.</a:t>
            </a:r>
          </a:p>
          <a:p>
            <a:pPr algn="just"/>
            <a:endParaRPr lang="en-US" sz="16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200" y="4039975"/>
            <a:ext cx="2351056" cy="2143125"/>
          </a:xfrm>
          <a:prstGeom prst="rect">
            <a:avLst/>
          </a:prstGeom>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562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58853" y="776714"/>
            <a:ext cx="2592288" cy="2592288"/>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Fluorescent</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14" name="Rectangle 13"/>
          <p:cNvSpPr/>
          <p:nvPr/>
        </p:nvSpPr>
        <p:spPr>
          <a:xfrm>
            <a:off x="-1" y="2276872"/>
            <a:ext cx="6191224" cy="830997"/>
          </a:xfrm>
          <a:prstGeom prst="rect">
            <a:avLst/>
          </a:prstGeom>
        </p:spPr>
        <p:txBody>
          <a:bodyPr wrap="square">
            <a:spAutoFit/>
          </a:bodyPr>
          <a:lstStyle/>
          <a:p>
            <a:r>
              <a:rPr lang="pt-PT" sz="1600" b="1" dirty="0"/>
              <a:t>Linear Fluorescent Lamps </a:t>
            </a:r>
            <a:r>
              <a:rPr lang="pt-PT" sz="1600" dirty="0"/>
              <a:t>are largely used in the service buildings.  Given their indirect light distribution and high luminous flux, they are built in the ceilings, thus properly lighting a wide open area. </a:t>
            </a:r>
          </a:p>
        </p:txBody>
      </p:sp>
      <p:sp>
        <p:nvSpPr>
          <p:cNvPr id="15" name="Rectangle 14"/>
          <p:cNvSpPr/>
          <p:nvPr/>
        </p:nvSpPr>
        <p:spPr>
          <a:xfrm>
            <a:off x="-1985" y="3170228"/>
            <a:ext cx="6084168" cy="1585049"/>
          </a:xfrm>
          <a:prstGeom prst="rect">
            <a:avLst/>
          </a:prstGeom>
        </p:spPr>
        <p:txBody>
          <a:bodyPr wrap="square">
            <a:spAutoFit/>
          </a:bodyPr>
          <a:lstStyle/>
          <a:p>
            <a:r>
              <a:rPr lang="pt-PT" sz="1700" dirty="0"/>
              <a:t>Ac</a:t>
            </a:r>
            <a:r>
              <a:rPr lang="pt-PT" sz="1600" dirty="0"/>
              <a:t>cording to the tube´s diameter they can </a:t>
            </a:r>
            <a:r>
              <a:rPr lang="pt-PT" sz="1600" dirty="0" err="1"/>
              <a:t>be</a:t>
            </a:r>
            <a:r>
              <a:rPr lang="pt-PT" sz="1600" dirty="0"/>
              <a:t>:</a:t>
            </a:r>
          </a:p>
          <a:p>
            <a:endParaRPr lang="pt-PT" sz="1600" dirty="0"/>
          </a:p>
          <a:p>
            <a:r>
              <a:rPr lang="pt-PT" sz="1600" dirty="0">
                <a:solidFill>
                  <a:schemeClr val="accent1">
                    <a:lumMod val="60000"/>
                    <a:lumOff val="40000"/>
                  </a:schemeClr>
                </a:solidFill>
              </a:rPr>
              <a:t>•</a:t>
            </a:r>
            <a:r>
              <a:rPr lang="pt-PT" sz="1600" dirty="0">
                <a:solidFill>
                  <a:schemeClr val="accent3"/>
                </a:solidFill>
              </a:rPr>
              <a:t> </a:t>
            </a:r>
            <a:r>
              <a:rPr lang="pt-PT" sz="1600" dirty="0"/>
              <a:t>T5 </a:t>
            </a:r>
            <a:r>
              <a:rPr lang="pt-PT" sz="1600" dirty="0">
                <a:solidFill>
                  <a:schemeClr val="accent1"/>
                </a:solidFill>
              </a:rPr>
              <a:t>|</a:t>
            </a:r>
            <a:r>
              <a:rPr lang="pt-PT" sz="1600" dirty="0"/>
              <a:t> 16 mm (these are the most efficient ones)</a:t>
            </a:r>
          </a:p>
          <a:p>
            <a:r>
              <a:rPr lang="pt-PT" sz="1600" dirty="0">
                <a:solidFill>
                  <a:schemeClr val="accent1">
                    <a:lumMod val="60000"/>
                    <a:lumOff val="40000"/>
                  </a:schemeClr>
                </a:solidFill>
              </a:rPr>
              <a:t>• </a:t>
            </a:r>
            <a:r>
              <a:rPr lang="pt-PT" sz="1600" dirty="0"/>
              <a:t>T8 </a:t>
            </a:r>
            <a:r>
              <a:rPr lang="pt-PT" sz="1600" dirty="0">
                <a:solidFill>
                  <a:schemeClr val="accent1"/>
                </a:solidFill>
              </a:rPr>
              <a:t>|</a:t>
            </a:r>
            <a:r>
              <a:rPr lang="pt-PT" sz="1600" dirty="0"/>
              <a:t> 26 mm</a:t>
            </a:r>
          </a:p>
          <a:p>
            <a:r>
              <a:rPr lang="pt-PT" sz="1600" dirty="0">
                <a:solidFill>
                  <a:schemeClr val="accent1">
                    <a:lumMod val="60000"/>
                    <a:lumOff val="40000"/>
                  </a:schemeClr>
                </a:solidFill>
              </a:rPr>
              <a:t>• </a:t>
            </a:r>
            <a:r>
              <a:rPr lang="pt-PT" sz="1600" dirty="0"/>
              <a:t>T10 </a:t>
            </a:r>
            <a:r>
              <a:rPr lang="pt-PT" sz="1600" dirty="0">
                <a:solidFill>
                  <a:schemeClr val="accent1"/>
                </a:solidFill>
              </a:rPr>
              <a:t>|</a:t>
            </a:r>
            <a:r>
              <a:rPr lang="pt-PT" sz="1600" dirty="0"/>
              <a:t> 33,5 mm (least efficient of last three)</a:t>
            </a:r>
          </a:p>
          <a:p>
            <a:r>
              <a:rPr lang="pt-PT" sz="1600" dirty="0">
                <a:solidFill>
                  <a:schemeClr val="accent1">
                    <a:lumMod val="60000"/>
                    <a:lumOff val="40000"/>
                  </a:schemeClr>
                </a:solidFill>
              </a:rPr>
              <a:t>• </a:t>
            </a:r>
            <a:r>
              <a:rPr lang="pt-PT" sz="1600" dirty="0"/>
              <a:t>T12 </a:t>
            </a:r>
            <a:r>
              <a:rPr lang="pt-PT" sz="1600" dirty="0">
                <a:solidFill>
                  <a:schemeClr val="accent1"/>
                </a:solidFill>
              </a:rPr>
              <a:t>|</a:t>
            </a:r>
            <a:r>
              <a:rPr lang="pt-PT" sz="1600" dirty="0"/>
              <a:t> 38 mm (was banned from the market due its innefficiency)</a:t>
            </a:r>
          </a:p>
        </p:txBody>
      </p:sp>
      <p:graphicFrame>
        <p:nvGraphicFramePr>
          <p:cNvPr id="16" name="Table 15"/>
          <p:cNvGraphicFramePr>
            <a:graphicFrameLocks noGrp="1"/>
          </p:cNvGraphicFramePr>
          <p:nvPr>
            <p:extLst>
              <p:ext uri="{D42A27DB-BD31-4B8C-83A1-F6EECF244321}">
                <p14:modId xmlns:p14="http://schemas.microsoft.com/office/powerpoint/2010/main" val="3440104437"/>
              </p:ext>
            </p:extLst>
          </p:nvPr>
        </p:nvGraphicFramePr>
        <p:xfrm>
          <a:off x="6360520" y="3154616"/>
          <a:ext cx="2690621" cy="2818180"/>
        </p:xfrm>
        <a:graphic>
          <a:graphicData uri="http://schemas.openxmlformats.org/drawingml/2006/table">
            <a:tbl>
              <a:tblPr firstRow="1" bandRow="1">
                <a:tableStyleId>{2D5ABB26-0587-4C30-8999-92F81FD0307C}</a:tableStyleId>
              </a:tblPr>
              <a:tblGrid>
                <a:gridCol w="2690621">
                  <a:extLst>
                    <a:ext uri="{9D8B030D-6E8A-4147-A177-3AD203B41FA5}">
                      <a16:colId xmlns:a16="http://schemas.microsoft.com/office/drawing/2014/main" val="20000"/>
                    </a:ext>
                  </a:extLst>
                </a:gridCol>
              </a:tblGrid>
              <a:tr h="501700">
                <a:tc>
                  <a:txBody>
                    <a:bodyPr/>
                    <a:lstStyle/>
                    <a:p>
                      <a:pPr algn="l"/>
                      <a:r>
                        <a:rPr lang="en-GB" sz="1600" b="1" noProof="0" dirty="0">
                          <a:solidFill>
                            <a:schemeClr val="bg1"/>
                          </a:solidFill>
                        </a:rPr>
                        <a:t>Some Specific Characteristics</a:t>
                      </a:r>
                    </a:p>
                  </a:txBody>
                  <a:tcPr anchor="ctr">
                    <a:solidFill>
                      <a:schemeClr val="tx2"/>
                    </a:solidFill>
                  </a:tcPr>
                </a:tc>
                <a:extLst>
                  <a:ext uri="{0D108BD9-81ED-4DB2-BD59-A6C34878D82A}">
                    <a16:rowId xmlns:a16="http://schemas.microsoft.com/office/drawing/2014/main" val="10000"/>
                  </a:ext>
                </a:extLst>
              </a:tr>
              <a:tr h="575520">
                <a:tc>
                  <a:txBody>
                    <a:bodyPr/>
                    <a:lstStyle/>
                    <a:p>
                      <a:r>
                        <a:rPr lang="pt-PT" sz="1600" dirty="0"/>
                        <a:t>Colour Temperature</a:t>
                      </a:r>
                    </a:p>
                    <a:p>
                      <a:r>
                        <a:rPr lang="pt-PT" sz="1600" dirty="0">
                          <a:solidFill>
                            <a:schemeClr val="tx1">
                              <a:lumMod val="65000"/>
                              <a:lumOff val="35000"/>
                            </a:schemeClr>
                          </a:solidFill>
                        </a:rPr>
                        <a:t>Mostly cold (“blue-white”)</a:t>
                      </a:r>
                    </a:p>
                  </a:txBody>
                  <a:tcPr/>
                </a:tc>
                <a:extLst>
                  <a:ext uri="{0D108BD9-81ED-4DB2-BD59-A6C34878D82A}">
                    <a16:rowId xmlns:a16="http://schemas.microsoft.com/office/drawing/2014/main" val="10001"/>
                  </a:ext>
                </a:extLst>
              </a:tr>
              <a:tr h="575520">
                <a:tc>
                  <a:txBody>
                    <a:bodyPr/>
                    <a:lstStyle/>
                    <a:p>
                      <a:r>
                        <a:rPr lang="pt-PT" sz="1600" dirty="0"/>
                        <a:t>Ballast</a:t>
                      </a:r>
                    </a:p>
                    <a:p>
                      <a:r>
                        <a:rPr lang="pt-PT" sz="1600" dirty="0">
                          <a:solidFill>
                            <a:schemeClr val="tx1">
                              <a:lumMod val="65000"/>
                              <a:lumOff val="35000"/>
                            </a:schemeClr>
                          </a:solidFill>
                        </a:rPr>
                        <a:t>Always external to the lamp</a:t>
                      </a:r>
                    </a:p>
                  </a:txBody>
                  <a:tcPr/>
                </a:tc>
                <a:extLst>
                  <a:ext uri="{0D108BD9-81ED-4DB2-BD59-A6C34878D82A}">
                    <a16:rowId xmlns:a16="http://schemas.microsoft.com/office/drawing/2014/main" val="10002"/>
                  </a:ext>
                </a:extLst>
              </a:tr>
              <a:tr h="501700">
                <a:tc>
                  <a:txBody>
                    <a:bodyPr/>
                    <a:lstStyle/>
                    <a:p>
                      <a:r>
                        <a:rPr lang="pt-PT" sz="1600" dirty="0"/>
                        <a:t>Light dispersion</a:t>
                      </a:r>
                    </a:p>
                    <a:p>
                      <a:r>
                        <a:rPr lang="pt-PT" sz="1600" dirty="0">
                          <a:solidFill>
                            <a:schemeClr val="tx1">
                              <a:lumMod val="65000"/>
                              <a:lumOff val="35000"/>
                            </a:schemeClr>
                          </a:solidFill>
                        </a:rPr>
                        <a:t>Very wide</a:t>
                      </a:r>
                    </a:p>
                  </a:txBody>
                  <a:tcPr/>
                </a:tc>
                <a:extLst>
                  <a:ext uri="{0D108BD9-81ED-4DB2-BD59-A6C34878D82A}">
                    <a16:rowId xmlns:a16="http://schemas.microsoft.com/office/drawing/2014/main" val="10003"/>
                  </a:ext>
                </a:extLst>
              </a:tr>
              <a:tr h="501700">
                <a:tc>
                  <a:txBody>
                    <a:bodyPr/>
                    <a:lstStyle/>
                    <a:p>
                      <a:r>
                        <a:rPr lang="pt-PT" sz="1600" dirty="0">
                          <a:solidFill>
                            <a:schemeClr val="tx1"/>
                          </a:solidFill>
                        </a:rPr>
                        <a:t>Luminous Flux</a:t>
                      </a:r>
                    </a:p>
                    <a:p>
                      <a:r>
                        <a:rPr lang="pt-PT" sz="1600" dirty="0">
                          <a:solidFill>
                            <a:schemeClr val="tx1">
                              <a:lumMod val="65000"/>
                              <a:lumOff val="35000"/>
                            </a:schemeClr>
                          </a:solidFill>
                        </a:rPr>
                        <a:t>Normally high</a:t>
                      </a:r>
                      <a:r>
                        <a:rPr lang="pt-PT" sz="1600" baseline="0" dirty="0">
                          <a:solidFill>
                            <a:schemeClr val="tx1">
                              <a:lumMod val="65000"/>
                              <a:lumOff val="35000"/>
                            </a:schemeClr>
                          </a:solidFill>
                        </a:rPr>
                        <a:t> lumen values</a:t>
                      </a:r>
                      <a:endParaRPr lang="pt-PT" sz="1600" dirty="0">
                        <a:solidFill>
                          <a:schemeClr val="tx1">
                            <a:lumMod val="65000"/>
                            <a:lumOff val="35000"/>
                          </a:schemeClr>
                        </a:solidFill>
                      </a:endParaRPr>
                    </a:p>
                  </a:txBody>
                  <a:tcPr/>
                </a:tc>
                <a:extLst>
                  <a:ext uri="{0D108BD9-81ED-4DB2-BD59-A6C34878D82A}">
                    <a16:rowId xmlns:a16="http://schemas.microsoft.com/office/drawing/2014/main" val="10004"/>
                  </a:ext>
                </a:extLst>
              </a:tr>
            </a:tbl>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8" y="4779960"/>
            <a:ext cx="1930234" cy="144581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9622" y="4779960"/>
            <a:ext cx="2155304" cy="1443243"/>
          </a:xfrm>
          <a:prstGeom prst="rect">
            <a:avLst/>
          </a:prstGeom>
        </p:spPr>
      </p:pic>
      <p:sp>
        <p:nvSpPr>
          <p:cNvPr id="18"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82368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738" y="1397460"/>
            <a:ext cx="1759787" cy="1759787"/>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Fluorescent</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14" name="Rectangle 13"/>
          <p:cNvSpPr/>
          <p:nvPr/>
        </p:nvSpPr>
        <p:spPr>
          <a:xfrm>
            <a:off x="-1" y="2276872"/>
            <a:ext cx="6191224" cy="1323439"/>
          </a:xfrm>
          <a:prstGeom prst="rect">
            <a:avLst/>
          </a:prstGeom>
        </p:spPr>
        <p:txBody>
          <a:bodyPr wrap="square">
            <a:spAutoFit/>
          </a:bodyPr>
          <a:lstStyle/>
          <a:p>
            <a:r>
              <a:rPr lang="en-US" sz="1600" b="1" dirty="0"/>
              <a:t>Compact Fluorescent Lamps (CFLs) </a:t>
            </a:r>
            <a:r>
              <a:rPr lang="en-US" sz="1600" dirty="0"/>
              <a:t>are a great solution when the objective is to achieve high efficiency at low cost, with a low lumen output, thus being applied where modest levels of lighting are acceptable.  The electronic ballast is already incorporated in the lamp, making it a quick retrofit solution.</a:t>
            </a:r>
            <a:endParaRPr lang="en-US" sz="1700" dirty="0"/>
          </a:p>
        </p:txBody>
      </p:sp>
      <p:sp>
        <p:nvSpPr>
          <p:cNvPr id="15" name="Rectangle 14"/>
          <p:cNvSpPr/>
          <p:nvPr/>
        </p:nvSpPr>
        <p:spPr>
          <a:xfrm>
            <a:off x="0" y="3523362"/>
            <a:ext cx="6444208" cy="2569934"/>
          </a:xfrm>
          <a:prstGeom prst="rect">
            <a:avLst/>
          </a:prstGeom>
        </p:spPr>
        <p:txBody>
          <a:bodyPr wrap="square">
            <a:spAutoFit/>
          </a:bodyPr>
          <a:lstStyle/>
          <a:p>
            <a:r>
              <a:rPr lang="pt-PT" sz="1600" dirty="0"/>
              <a:t>There are four common shapes of </a:t>
            </a:r>
            <a:r>
              <a:rPr lang="pt-PT" sz="1600" dirty="0" err="1"/>
              <a:t>CFLs</a:t>
            </a:r>
            <a:r>
              <a:rPr lang="pt-PT" sz="1600" dirty="0"/>
              <a:t>:</a:t>
            </a:r>
          </a:p>
          <a:p>
            <a:endParaRPr lang="pt-PT" sz="1600" dirty="0"/>
          </a:p>
          <a:p>
            <a:r>
              <a:rPr lang="pt-PT" sz="1600" dirty="0">
                <a:solidFill>
                  <a:schemeClr val="accent1">
                    <a:lumMod val="60000"/>
                    <a:lumOff val="40000"/>
                  </a:schemeClr>
                </a:solidFill>
              </a:rPr>
              <a:t>•</a:t>
            </a:r>
            <a:r>
              <a:rPr lang="pt-PT" sz="1600" dirty="0">
                <a:solidFill>
                  <a:schemeClr val="accent3"/>
                </a:solidFill>
              </a:rPr>
              <a:t> </a:t>
            </a:r>
            <a:r>
              <a:rPr lang="pt-PT" sz="1600" dirty="0"/>
              <a:t>Bulb</a:t>
            </a:r>
          </a:p>
          <a:p>
            <a:r>
              <a:rPr lang="pt-PT" sz="1600" dirty="0">
                <a:solidFill>
                  <a:schemeClr val="accent1">
                    <a:lumMod val="60000"/>
                    <a:lumOff val="40000"/>
                  </a:schemeClr>
                </a:solidFill>
              </a:rPr>
              <a:t>• </a:t>
            </a:r>
            <a:r>
              <a:rPr lang="pt-PT" sz="1600" dirty="0"/>
              <a:t>Stick</a:t>
            </a:r>
          </a:p>
          <a:p>
            <a:r>
              <a:rPr lang="pt-PT" sz="1600" dirty="0">
                <a:solidFill>
                  <a:schemeClr val="accent1">
                    <a:lumMod val="60000"/>
                    <a:lumOff val="40000"/>
                  </a:schemeClr>
                </a:solidFill>
              </a:rPr>
              <a:t>• </a:t>
            </a:r>
            <a:r>
              <a:rPr lang="pt-PT" sz="1600" dirty="0"/>
              <a:t>Spiral</a:t>
            </a:r>
          </a:p>
          <a:p>
            <a:r>
              <a:rPr lang="pt-PT" sz="1600" dirty="0">
                <a:solidFill>
                  <a:schemeClr val="accent1">
                    <a:lumMod val="60000"/>
                    <a:lumOff val="40000"/>
                  </a:schemeClr>
                </a:solidFill>
              </a:rPr>
              <a:t>• </a:t>
            </a:r>
            <a:r>
              <a:rPr lang="pt-PT" sz="1600" dirty="0"/>
              <a:t>Candle</a:t>
            </a:r>
          </a:p>
          <a:p>
            <a:endParaRPr lang="pt-PT" sz="1600" dirty="0"/>
          </a:p>
          <a:p>
            <a:r>
              <a:rPr lang="pt-PT" sz="1600" dirty="0" err="1"/>
              <a:t>There</a:t>
            </a:r>
            <a:r>
              <a:rPr lang="pt-PT" sz="1600" dirty="0"/>
              <a:t> is also a CFL with a reflector (PAR type) so it can concentrate the light flux, thus having a less difuse light distribution. But nowadays, with LEDs, this type of lamp is becoming obsolete as it is less efficient</a:t>
            </a:r>
            <a:r>
              <a:rPr lang="pt-PT" sz="1700" dirty="0"/>
              <a:t>.</a:t>
            </a:r>
          </a:p>
        </p:txBody>
      </p:sp>
      <p:graphicFrame>
        <p:nvGraphicFramePr>
          <p:cNvPr id="16" name="Table 15"/>
          <p:cNvGraphicFramePr>
            <a:graphicFrameLocks noGrp="1"/>
          </p:cNvGraphicFramePr>
          <p:nvPr>
            <p:extLst>
              <p:ext uri="{D42A27DB-BD31-4B8C-83A1-F6EECF244321}">
                <p14:modId xmlns:p14="http://schemas.microsoft.com/office/powerpoint/2010/main" val="2438758278"/>
              </p:ext>
            </p:extLst>
          </p:nvPr>
        </p:nvGraphicFramePr>
        <p:xfrm>
          <a:off x="6360520" y="3154616"/>
          <a:ext cx="2690621" cy="2818180"/>
        </p:xfrm>
        <a:graphic>
          <a:graphicData uri="http://schemas.openxmlformats.org/drawingml/2006/table">
            <a:tbl>
              <a:tblPr firstRow="1" bandRow="1">
                <a:tableStyleId>{2D5ABB26-0587-4C30-8999-92F81FD0307C}</a:tableStyleId>
              </a:tblPr>
              <a:tblGrid>
                <a:gridCol w="2690621">
                  <a:extLst>
                    <a:ext uri="{9D8B030D-6E8A-4147-A177-3AD203B41FA5}">
                      <a16:colId xmlns:a16="http://schemas.microsoft.com/office/drawing/2014/main" val="20000"/>
                    </a:ext>
                  </a:extLst>
                </a:gridCol>
              </a:tblGrid>
              <a:tr h="501700">
                <a:tc>
                  <a:txBody>
                    <a:bodyPr/>
                    <a:lstStyle/>
                    <a:p>
                      <a:pPr algn="l"/>
                      <a:r>
                        <a:rPr lang="en-GB" sz="1600" b="1" noProof="0" dirty="0">
                          <a:solidFill>
                            <a:schemeClr val="bg1"/>
                          </a:solidFill>
                        </a:rPr>
                        <a:t>Some Specific Characteristics</a:t>
                      </a:r>
                    </a:p>
                  </a:txBody>
                  <a:tcPr anchor="ctr">
                    <a:solidFill>
                      <a:schemeClr val="tx2"/>
                    </a:solidFill>
                  </a:tcPr>
                </a:tc>
                <a:extLst>
                  <a:ext uri="{0D108BD9-81ED-4DB2-BD59-A6C34878D82A}">
                    <a16:rowId xmlns:a16="http://schemas.microsoft.com/office/drawing/2014/main" val="10000"/>
                  </a:ext>
                </a:extLst>
              </a:tr>
              <a:tr h="575520">
                <a:tc>
                  <a:txBody>
                    <a:bodyPr/>
                    <a:lstStyle/>
                    <a:p>
                      <a:r>
                        <a:rPr lang="pt-PT" sz="1600" dirty="0"/>
                        <a:t>Colour Temperature</a:t>
                      </a:r>
                    </a:p>
                    <a:p>
                      <a:r>
                        <a:rPr lang="pt-PT" sz="1600" dirty="0">
                          <a:solidFill>
                            <a:schemeClr val="tx1">
                              <a:lumMod val="65000"/>
                              <a:lumOff val="35000"/>
                            </a:schemeClr>
                          </a:solidFill>
                        </a:rPr>
                        <a:t>Can go from yellow to blue</a:t>
                      </a:r>
                    </a:p>
                  </a:txBody>
                  <a:tcPr/>
                </a:tc>
                <a:extLst>
                  <a:ext uri="{0D108BD9-81ED-4DB2-BD59-A6C34878D82A}">
                    <a16:rowId xmlns:a16="http://schemas.microsoft.com/office/drawing/2014/main" val="10001"/>
                  </a:ext>
                </a:extLst>
              </a:tr>
              <a:tr h="575520">
                <a:tc>
                  <a:txBody>
                    <a:bodyPr/>
                    <a:lstStyle/>
                    <a:p>
                      <a:r>
                        <a:rPr lang="pt-PT" sz="1600" dirty="0"/>
                        <a:t>Ballast</a:t>
                      </a:r>
                    </a:p>
                    <a:p>
                      <a:r>
                        <a:rPr lang="pt-PT" sz="1600" dirty="0">
                          <a:solidFill>
                            <a:schemeClr val="tx1">
                              <a:lumMod val="65000"/>
                              <a:lumOff val="35000"/>
                            </a:schemeClr>
                          </a:solidFill>
                        </a:rPr>
                        <a:t>Integrated in the lamp</a:t>
                      </a:r>
                    </a:p>
                  </a:txBody>
                  <a:tcPr/>
                </a:tc>
                <a:extLst>
                  <a:ext uri="{0D108BD9-81ED-4DB2-BD59-A6C34878D82A}">
                    <a16:rowId xmlns:a16="http://schemas.microsoft.com/office/drawing/2014/main" val="10002"/>
                  </a:ext>
                </a:extLst>
              </a:tr>
              <a:tr h="501700">
                <a:tc>
                  <a:txBody>
                    <a:bodyPr/>
                    <a:lstStyle/>
                    <a:p>
                      <a:r>
                        <a:rPr lang="pt-PT" sz="1600" dirty="0"/>
                        <a:t>Socket</a:t>
                      </a:r>
                    </a:p>
                    <a:p>
                      <a:r>
                        <a:rPr lang="pt-PT" sz="1600" dirty="0">
                          <a:solidFill>
                            <a:schemeClr val="tx1">
                              <a:lumMod val="65000"/>
                              <a:lumOff val="35000"/>
                            </a:schemeClr>
                          </a:solidFill>
                        </a:rPr>
                        <a:t>E family</a:t>
                      </a:r>
                      <a:r>
                        <a:rPr lang="pt-PT" sz="1600" baseline="0" dirty="0">
                          <a:solidFill>
                            <a:schemeClr val="tx1">
                              <a:lumMod val="65000"/>
                              <a:lumOff val="35000"/>
                            </a:schemeClr>
                          </a:solidFill>
                        </a:rPr>
                        <a:t> (e.g. E14, E27)</a:t>
                      </a:r>
                      <a:endParaRPr lang="pt-PT" sz="1600" dirty="0">
                        <a:solidFill>
                          <a:schemeClr val="tx1">
                            <a:lumMod val="65000"/>
                            <a:lumOff val="35000"/>
                          </a:schemeClr>
                        </a:solidFill>
                      </a:endParaRPr>
                    </a:p>
                  </a:txBody>
                  <a:tcPr/>
                </a:tc>
                <a:extLst>
                  <a:ext uri="{0D108BD9-81ED-4DB2-BD59-A6C34878D82A}">
                    <a16:rowId xmlns:a16="http://schemas.microsoft.com/office/drawing/2014/main" val="10003"/>
                  </a:ext>
                </a:extLst>
              </a:tr>
              <a:tr h="501700">
                <a:tc>
                  <a:txBody>
                    <a:bodyPr/>
                    <a:lstStyle/>
                    <a:p>
                      <a:r>
                        <a:rPr lang="pt-PT" sz="1600" dirty="0">
                          <a:solidFill>
                            <a:schemeClr val="tx1"/>
                          </a:solidFill>
                        </a:rPr>
                        <a:t>Dimension</a:t>
                      </a:r>
                    </a:p>
                    <a:p>
                      <a:r>
                        <a:rPr lang="pt-PT" sz="1600" dirty="0">
                          <a:solidFill>
                            <a:schemeClr val="tx1">
                              <a:lumMod val="65000"/>
                              <a:lumOff val="35000"/>
                            </a:schemeClr>
                          </a:solidFill>
                        </a:rPr>
                        <a:t>Smaller lamps</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876221" y="4154303"/>
            <a:ext cx="2956515" cy="615553"/>
          </a:xfrm>
          <a:prstGeom prst="rect">
            <a:avLst/>
          </a:prstGeom>
          <a:noFill/>
        </p:spPr>
        <p:txBody>
          <a:bodyPr wrap="square" rtlCol="0">
            <a:spAutoFit/>
          </a:bodyPr>
          <a:lstStyle/>
          <a:p>
            <a:pPr algn="ctr"/>
            <a:r>
              <a:rPr lang="pt-PT" sz="1700" dirty="0"/>
              <a:t>Excellent inicial price/power consumption ratio</a:t>
            </a:r>
          </a:p>
        </p:txBody>
      </p:sp>
      <p:sp>
        <p:nvSpPr>
          <p:cNvPr id="17" name="Oval 16"/>
          <p:cNvSpPr/>
          <p:nvPr/>
        </p:nvSpPr>
        <p:spPr>
          <a:xfrm>
            <a:off x="1691680" y="4020024"/>
            <a:ext cx="3252461" cy="849136"/>
          </a:xfrm>
          <a:prstGeom prst="ellipse">
            <a:avLst/>
          </a:prstGeom>
          <a:solidFill>
            <a:schemeClr val="accent1">
              <a:lumMod val="60000"/>
              <a:lumOff val="40000"/>
              <a:alpha val="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271" y="1505267"/>
            <a:ext cx="1027575" cy="154417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234" y="1483342"/>
            <a:ext cx="1138581" cy="1588021"/>
          </a:xfrm>
          <a:prstGeom prst="rect">
            <a:avLst/>
          </a:prstGeom>
        </p:spPr>
      </p:pic>
      <p:sp>
        <p:nvSpPr>
          <p:cNvPr id="18"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6767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10.22.63.8\Daten_6\AG\Bauklimatik\2_Forschungsprojekte\13_09_FASUDIR\04_Material\Pictures\flag_yellow_hig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6664" y="174877"/>
            <a:ext cx="891722" cy="590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Intelligent Energy Europ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19872" y="188640"/>
            <a:ext cx="37290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CERtu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Fluorescent</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sp>
        <p:nvSpPr>
          <p:cNvPr id="14" name="Rectangle 13"/>
          <p:cNvSpPr/>
          <p:nvPr/>
        </p:nvSpPr>
        <p:spPr>
          <a:xfrm>
            <a:off x="-1" y="2276872"/>
            <a:ext cx="5940154" cy="1569660"/>
          </a:xfrm>
          <a:prstGeom prst="rect">
            <a:avLst/>
          </a:prstGeom>
        </p:spPr>
        <p:txBody>
          <a:bodyPr wrap="square">
            <a:spAutoFit/>
          </a:bodyPr>
          <a:lstStyle/>
          <a:p>
            <a:pPr algn="just"/>
            <a:r>
              <a:rPr lang="pt-PT" sz="1600" dirty="0"/>
              <a:t>Other </a:t>
            </a:r>
            <a:r>
              <a:rPr lang="pt-PT" sz="1600" b="1" dirty="0"/>
              <a:t>Fluorescent Lamps </a:t>
            </a:r>
            <a:r>
              <a:rPr lang="pt-PT" sz="1600" dirty="0"/>
              <a:t>are mainly used in the service sector, especially in office buildings. But despite this, they are far less used than any other fluorescent lamps. These lamps are sold without the ballast in two separate pieces. This way, maintenance costs are reduced, since the ballast´s lifetime is up to five times higher than the lamp itself.</a:t>
            </a:r>
          </a:p>
        </p:txBody>
      </p:sp>
      <p:sp>
        <p:nvSpPr>
          <p:cNvPr id="15" name="Rectangle 14"/>
          <p:cNvSpPr/>
          <p:nvPr/>
        </p:nvSpPr>
        <p:spPr>
          <a:xfrm>
            <a:off x="1" y="4136865"/>
            <a:ext cx="6084168" cy="1646605"/>
          </a:xfrm>
          <a:prstGeom prst="rect">
            <a:avLst/>
          </a:prstGeom>
        </p:spPr>
        <p:txBody>
          <a:bodyPr wrap="square">
            <a:spAutoFit/>
          </a:bodyPr>
          <a:lstStyle/>
          <a:p>
            <a:pPr>
              <a:spcAft>
                <a:spcPts val="600"/>
              </a:spcAft>
            </a:pPr>
            <a:r>
              <a:rPr lang="en-US" sz="1600" dirty="0"/>
              <a:t>This type of fluorescent lamp has the following shapes:</a:t>
            </a:r>
          </a:p>
          <a:p>
            <a:r>
              <a:rPr lang="en-US" sz="1600" dirty="0">
                <a:solidFill>
                  <a:schemeClr val="accent1">
                    <a:lumMod val="60000"/>
                    <a:lumOff val="40000"/>
                  </a:schemeClr>
                </a:solidFill>
              </a:rPr>
              <a:t>•</a:t>
            </a:r>
            <a:r>
              <a:rPr lang="en-US" sz="1600" dirty="0">
                <a:solidFill>
                  <a:schemeClr val="accent3"/>
                </a:solidFill>
              </a:rPr>
              <a:t> </a:t>
            </a:r>
            <a:r>
              <a:rPr lang="en-US" sz="1600" dirty="0"/>
              <a:t>Stick</a:t>
            </a:r>
          </a:p>
          <a:p>
            <a:endParaRPr lang="en-US" sz="1600" dirty="0"/>
          </a:p>
          <a:p>
            <a:r>
              <a:rPr lang="en-US" sz="1600" dirty="0">
                <a:solidFill>
                  <a:schemeClr val="accent1">
                    <a:lumMod val="60000"/>
                    <a:lumOff val="40000"/>
                  </a:schemeClr>
                </a:solidFill>
              </a:rPr>
              <a:t>•</a:t>
            </a:r>
            <a:r>
              <a:rPr lang="en-US" sz="1600" dirty="0">
                <a:solidFill>
                  <a:schemeClr val="accent3"/>
                </a:solidFill>
              </a:rPr>
              <a:t> </a:t>
            </a:r>
            <a:r>
              <a:rPr lang="en-US" sz="1600" dirty="0"/>
              <a:t>Circular </a:t>
            </a:r>
            <a:r>
              <a:rPr lang="en-US" sz="1600" dirty="0">
                <a:solidFill>
                  <a:schemeClr val="accent1"/>
                </a:solidFill>
              </a:rPr>
              <a:t>|</a:t>
            </a:r>
            <a:r>
              <a:rPr lang="en-US" sz="1600" dirty="0"/>
              <a:t> the T9 (29 mm) is the most common example</a:t>
            </a:r>
          </a:p>
          <a:p>
            <a:endParaRPr lang="en-US" sz="1600" dirty="0"/>
          </a:p>
          <a:p>
            <a:r>
              <a:rPr lang="en-US" sz="1600" dirty="0">
                <a:solidFill>
                  <a:schemeClr val="accent1">
                    <a:lumMod val="60000"/>
                    <a:lumOff val="40000"/>
                  </a:schemeClr>
                </a:solidFill>
              </a:rPr>
              <a:t>•</a:t>
            </a:r>
            <a:r>
              <a:rPr lang="en-US" sz="1600" dirty="0">
                <a:solidFill>
                  <a:schemeClr val="accent3"/>
                </a:solidFill>
              </a:rPr>
              <a:t> </a:t>
            </a:r>
            <a:r>
              <a:rPr lang="en-US" sz="1600" dirty="0"/>
              <a:t>Square</a:t>
            </a:r>
          </a:p>
        </p:txBody>
      </p:sp>
      <p:graphicFrame>
        <p:nvGraphicFramePr>
          <p:cNvPr id="17" name="Table 16"/>
          <p:cNvGraphicFramePr>
            <a:graphicFrameLocks noGrp="1"/>
          </p:cNvGraphicFramePr>
          <p:nvPr>
            <p:extLst>
              <p:ext uri="{D42A27DB-BD31-4B8C-83A1-F6EECF244321}">
                <p14:modId xmlns:p14="http://schemas.microsoft.com/office/powerpoint/2010/main" val="3456336596"/>
              </p:ext>
            </p:extLst>
          </p:nvPr>
        </p:nvGraphicFramePr>
        <p:xfrm>
          <a:off x="6360520" y="3503716"/>
          <a:ext cx="2690621" cy="2482900"/>
        </p:xfrm>
        <a:graphic>
          <a:graphicData uri="http://schemas.openxmlformats.org/drawingml/2006/table">
            <a:tbl>
              <a:tblPr firstRow="1" bandRow="1">
                <a:tableStyleId>{2D5ABB26-0587-4C30-8999-92F81FD0307C}</a:tableStyleId>
              </a:tblPr>
              <a:tblGrid>
                <a:gridCol w="2690621">
                  <a:extLst>
                    <a:ext uri="{9D8B030D-6E8A-4147-A177-3AD203B41FA5}">
                      <a16:colId xmlns:a16="http://schemas.microsoft.com/office/drawing/2014/main" val="20000"/>
                    </a:ext>
                  </a:extLst>
                </a:gridCol>
              </a:tblGrid>
              <a:tr h="501700">
                <a:tc>
                  <a:txBody>
                    <a:bodyPr/>
                    <a:lstStyle/>
                    <a:p>
                      <a:pPr algn="l"/>
                      <a:r>
                        <a:rPr lang="en-GB" sz="1600" b="1" noProof="0" dirty="0">
                          <a:solidFill>
                            <a:schemeClr val="bg1"/>
                          </a:solidFill>
                        </a:rPr>
                        <a:t>Some Specific Characteristics</a:t>
                      </a:r>
                    </a:p>
                  </a:txBody>
                  <a:tcPr anchor="ctr">
                    <a:solidFill>
                      <a:schemeClr val="tx2"/>
                    </a:solidFill>
                  </a:tcPr>
                </a:tc>
                <a:extLst>
                  <a:ext uri="{0D108BD9-81ED-4DB2-BD59-A6C34878D82A}">
                    <a16:rowId xmlns:a16="http://schemas.microsoft.com/office/drawing/2014/main" val="10000"/>
                  </a:ext>
                </a:extLst>
              </a:tr>
              <a:tr h="575520">
                <a:tc>
                  <a:txBody>
                    <a:bodyPr/>
                    <a:lstStyle/>
                    <a:p>
                      <a:r>
                        <a:rPr lang="pt-PT" sz="1600" dirty="0"/>
                        <a:t>Socket</a:t>
                      </a:r>
                    </a:p>
                    <a:p>
                      <a:r>
                        <a:rPr lang="pt-PT" sz="1600" dirty="0">
                          <a:solidFill>
                            <a:schemeClr val="tx1">
                              <a:lumMod val="65000"/>
                              <a:lumOff val="35000"/>
                            </a:schemeClr>
                          </a:solidFill>
                        </a:rPr>
                        <a:t>Pin based (normally 2 or 4)</a:t>
                      </a:r>
                    </a:p>
                  </a:txBody>
                  <a:tcPr/>
                </a:tc>
                <a:extLst>
                  <a:ext uri="{0D108BD9-81ED-4DB2-BD59-A6C34878D82A}">
                    <a16:rowId xmlns:a16="http://schemas.microsoft.com/office/drawing/2014/main" val="10001"/>
                  </a:ext>
                </a:extLst>
              </a:tr>
              <a:tr h="575520">
                <a:tc>
                  <a:txBody>
                    <a:bodyPr/>
                    <a:lstStyle/>
                    <a:p>
                      <a:r>
                        <a:rPr lang="pt-PT" sz="1600" dirty="0"/>
                        <a:t>Ballast</a:t>
                      </a:r>
                    </a:p>
                    <a:p>
                      <a:r>
                        <a:rPr lang="pt-PT" sz="1600" dirty="0">
                          <a:solidFill>
                            <a:schemeClr val="tx1">
                              <a:lumMod val="65000"/>
                              <a:lumOff val="35000"/>
                            </a:schemeClr>
                          </a:solidFill>
                        </a:rPr>
                        <a:t>Always external to the lamp</a:t>
                      </a:r>
                    </a:p>
                  </a:txBody>
                  <a:tcPr/>
                </a:tc>
                <a:extLst>
                  <a:ext uri="{0D108BD9-81ED-4DB2-BD59-A6C34878D82A}">
                    <a16:rowId xmlns:a16="http://schemas.microsoft.com/office/drawing/2014/main" val="10002"/>
                  </a:ext>
                </a:extLst>
              </a:tr>
              <a:tr h="501700">
                <a:tc>
                  <a:txBody>
                    <a:bodyPr/>
                    <a:lstStyle/>
                    <a:p>
                      <a:r>
                        <a:rPr lang="pt-PT" sz="1600" dirty="0"/>
                        <a:t>Retrofit</a:t>
                      </a:r>
                    </a:p>
                    <a:p>
                      <a:r>
                        <a:rPr lang="pt-PT" sz="1600" dirty="0">
                          <a:solidFill>
                            <a:schemeClr val="tx1">
                              <a:lumMod val="65000"/>
                              <a:lumOff val="35000"/>
                            </a:schemeClr>
                          </a:solidFill>
                        </a:rPr>
                        <a:t>Does</a:t>
                      </a:r>
                      <a:r>
                        <a:rPr lang="pt-PT" sz="1600" baseline="0" dirty="0">
                          <a:solidFill>
                            <a:schemeClr val="tx1">
                              <a:lumMod val="65000"/>
                              <a:lumOff val="35000"/>
                            </a:schemeClr>
                          </a:solidFill>
                        </a:rPr>
                        <a:t> not allow halogen lamps to replace it</a:t>
                      </a:r>
                      <a:endParaRPr lang="pt-PT" sz="1600" dirty="0">
                        <a:solidFill>
                          <a:schemeClr val="tx1">
                            <a:lumMod val="65000"/>
                            <a:lumOff val="35000"/>
                          </a:schemeClr>
                        </a:solidFill>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47684">
            <a:off x="6581438" y="2431821"/>
            <a:ext cx="2257686" cy="1320823"/>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1224" y="1274386"/>
            <a:ext cx="1391302" cy="139130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4572" y="1196752"/>
            <a:ext cx="1546569" cy="1546569"/>
          </a:xfrm>
          <a:prstGeom prst="rect">
            <a:avLst/>
          </a:prstGeom>
        </p:spPr>
      </p:pic>
      <p:sp>
        <p:nvSpPr>
          <p:cNvPr id="16"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6767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162" y="2877776"/>
            <a:ext cx="2253889" cy="2253889"/>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3780000"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Candara" panose="020E0502030303020204" pitchFamily="34" charset="0"/>
              </a:rPr>
              <a:t>Fluorescent</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Lamp Technologies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686" y="3356992"/>
            <a:ext cx="1295459" cy="129545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62" y="3401704"/>
            <a:ext cx="766688" cy="115212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961" y="3430578"/>
            <a:ext cx="1543155" cy="109438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3289" y="3324140"/>
            <a:ext cx="1361159" cy="1361159"/>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285361843"/>
              </p:ext>
            </p:extLst>
          </p:nvPr>
        </p:nvGraphicFramePr>
        <p:xfrm>
          <a:off x="5354" y="2276872"/>
          <a:ext cx="9175158" cy="3781792"/>
        </p:xfrm>
        <a:graphic>
          <a:graphicData uri="http://schemas.openxmlformats.org/drawingml/2006/table">
            <a:tbl>
              <a:tblPr firstRow="1" bandRow="1">
                <a:tableStyleId>{5940675A-B579-460E-94D1-54222C63F5DA}</a:tableStyleId>
              </a:tblPr>
              <a:tblGrid>
                <a:gridCol w="1074767">
                  <a:extLst>
                    <a:ext uri="{9D8B030D-6E8A-4147-A177-3AD203B41FA5}">
                      <a16:colId xmlns:a16="http://schemas.microsoft.com/office/drawing/2014/main" val="20000"/>
                    </a:ext>
                  </a:extLst>
                </a:gridCol>
                <a:gridCol w="8100391">
                  <a:extLst>
                    <a:ext uri="{9D8B030D-6E8A-4147-A177-3AD203B41FA5}">
                      <a16:colId xmlns:a16="http://schemas.microsoft.com/office/drawing/2014/main" val="20001"/>
                    </a:ext>
                  </a:extLst>
                </a:gridCol>
              </a:tblGrid>
              <a:tr h="1008112">
                <a:tc>
                  <a:txBody>
                    <a:bodyPr/>
                    <a:lstStyle/>
                    <a:p>
                      <a:pPr algn="ctr"/>
                      <a:r>
                        <a:rPr lang="pt-PT" b="1" dirty="0"/>
                        <a:t>UPs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r>
                        <a:rPr lang="pt-PT" sz="1700" b="0" i="0" kern="1200" dirty="0">
                          <a:solidFill>
                            <a:schemeClr val="accent3"/>
                          </a:solidFill>
                          <a:effectLst/>
                          <a:latin typeface="+mn-lt"/>
                          <a:ea typeface="+mn-ea"/>
                          <a:cs typeface="+mn-cs"/>
                        </a:rPr>
                        <a:t>•</a:t>
                      </a:r>
                      <a:r>
                        <a:rPr lang="pt-PT" sz="1700" b="0" i="0" kern="1200" dirty="0">
                          <a:solidFill>
                            <a:schemeClr val="tx1"/>
                          </a:solidFill>
                          <a:effectLst/>
                          <a:latin typeface="+mn-lt"/>
                          <a:ea typeface="+mn-ea"/>
                          <a:cs typeface="+mn-cs"/>
                        </a:rPr>
                        <a:t> Greater lifetime than halogen lamps.</a:t>
                      </a:r>
                    </a:p>
                    <a:p>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Energy</a:t>
                      </a:r>
                      <a:r>
                        <a:rPr lang="pt-PT" sz="1700" b="0" i="0" kern="1200" baseline="0" dirty="0">
                          <a:solidFill>
                            <a:schemeClr val="tx1"/>
                          </a:solidFill>
                          <a:effectLst/>
                          <a:latin typeface="+mn-lt"/>
                          <a:ea typeface="+mn-ea"/>
                          <a:cs typeface="+mn-cs"/>
                        </a:rPr>
                        <a:t> efficiency class A.</a:t>
                      </a:r>
                    </a:p>
                    <a:p>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Economic lamp at a cheaper price than LEDs</a:t>
                      </a:r>
                      <a:r>
                        <a:rPr lang="pt-PT" sz="1700" b="0" i="0" kern="1200" baseline="0" dirty="0">
                          <a:solidFill>
                            <a:schemeClr val="tx1"/>
                          </a:solidFill>
                          <a:effectLst/>
                          <a:latin typeface="+mn-lt"/>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4136">
                <a:tc gridSpan="2">
                  <a:txBody>
                    <a:bodyPr/>
                    <a:lstStyle/>
                    <a:p>
                      <a:endParaRPr lang="pt-PT" sz="1700" dirty="0"/>
                    </a:p>
                    <a:p>
                      <a:endParaRPr lang="pt-PT" sz="1700" dirty="0"/>
                    </a:p>
                    <a:p>
                      <a:endParaRPr lang="pt-PT" sz="1700" dirty="0"/>
                    </a:p>
                    <a:p>
                      <a:endParaRPr lang="pt-PT" sz="1700" dirty="0"/>
                    </a:p>
                    <a:p>
                      <a:endParaRPr lang="pt-PT" sz="1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PT"/>
                    </a:p>
                  </a:txBody>
                  <a:tcPr/>
                </a:tc>
                <a:extLst>
                  <a:ext uri="{0D108BD9-81ED-4DB2-BD59-A6C34878D82A}">
                    <a16:rowId xmlns:a16="http://schemas.microsoft.com/office/drawing/2014/main" val="10001"/>
                  </a:ext>
                </a:extLst>
              </a:tr>
              <a:tr h="1224136">
                <a:tc>
                  <a:txBody>
                    <a:bodyPr/>
                    <a:lstStyle/>
                    <a:p>
                      <a:pPr algn="ctr"/>
                      <a:r>
                        <a:rPr lang="pt-PT" b="1" dirty="0"/>
                        <a:t>DOWNs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Contains mercury.</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Needs</a:t>
                      </a:r>
                      <a:r>
                        <a:rPr lang="pt-PT" sz="1700" b="0" i="0" kern="1200" baseline="0" dirty="0">
                          <a:solidFill>
                            <a:schemeClr val="tx1"/>
                          </a:solidFill>
                          <a:effectLst/>
                          <a:latin typeface="+mn-lt"/>
                          <a:ea typeface="+mn-ea"/>
                          <a:cs typeface="+mn-cs"/>
                        </a:rPr>
                        <a:t> a warm-up time to get full brightness</a:t>
                      </a:r>
                      <a:r>
                        <a:rPr lang="pt-PT" sz="1700" b="0" i="0" kern="1200" dirty="0">
                          <a:solidFill>
                            <a:schemeClr val="tx1"/>
                          </a:solidFill>
                          <a:effectLst/>
                          <a:latin typeface="+mn-lt"/>
                          <a:ea typeface="+mn-ea"/>
                          <a:cs typeface="+mn-cs"/>
                        </a:rPr>
                        <a:t>.</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dirty="0">
                          <a:solidFill>
                            <a:schemeClr val="tx1"/>
                          </a:solidFill>
                          <a:effectLst/>
                          <a:latin typeface="+mn-lt"/>
                          <a:ea typeface="+mn-ea"/>
                          <a:cs typeface="+mn-cs"/>
                        </a:rPr>
                        <a:t>Does not start immediately.</a:t>
                      </a:r>
                      <a:r>
                        <a:rPr lang="pt-PT" sz="1700" b="0" i="0" kern="1200" baseline="0" dirty="0">
                          <a:solidFill>
                            <a:schemeClr val="tx1"/>
                          </a:solidFill>
                          <a:effectLst/>
                          <a:latin typeface="+mn-lt"/>
                          <a:ea typeface="+mn-ea"/>
                          <a:cs typeface="+mn-cs"/>
                        </a:rPr>
                        <a:t> </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baseline="0" dirty="0">
                          <a:solidFill>
                            <a:schemeClr val="tx1"/>
                          </a:solidFill>
                          <a:effectLst/>
                          <a:latin typeface="+mn-lt"/>
                          <a:ea typeface="+mn-ea"/>
                          <a:cs typeface="+mn-cs"/>
                        </a:rPr>
                        <a:t>Not the best colour rendering index (CRI).</a:t>
                      </a:r>
                    </a:p>
                    <a:p>
                      <a:r>
                        <a:rPr lang="pt-PT" sz="1700" b="0" i="0" kern="1200" dirty="0">
                          <a:solidFill>
                            <a:schemeClr val="accent2">
                              <a:lumMod val="60000"/>
                              <a:lumOff val="40000"/>
                            </a:schemeClr>
                          </a:solidFill>
                          <a:effectLst/>
                          <a:latin typeface="+mn-lt"/>
                          <a:ea typeface="+mn-ea"/>
                          <a:cs typeface="+mn-cs"/>
                        </a:rPr>
                        <a:t>•</a:t>
                      </a:r>
                      <a:r>
                        <a:rPr lang="pt-PT" sz="1700" b="0" i="0" kern="1200" dirty="0">
                          <a:solidFill>
                            <a:schemeClr val="accent3"/>
                          </a:solidFill>
                          <a:effectLst/>
                          <a:latin typeface="+mn-lt"/>
                          <a:ea typeface="+mn-ea"/>
                          <a:cs typeface="+mn-cs"/>
                        </a:rPr>
                        <a:t> </a:t>
                      </a:r>
                      <a:r>
                        <a:rPr lang="pt-PT" sz="1700" b="0" i="0" kern="1200" baseline="0" dirty="0">
                          <a:solidFill>
                            <a:schemeClr val="tx1"/>
                          </a:solidFill>
                          <a:effectLst/>
                          <a:latin typeface="+mn-lt"/>
                          <a:ea typeface="+mn-ea"/>
                          <a:cs typeface="+mn-cs"/>
                        </a:rPr>
                        <a:t>Not the best technology for dimming purposes.</a:t>
                      </a:r>
                      <a:endParaRPr lang="pt-PT" sz="1700" b="0" i="0" kern="1200" dirty="0">
                        <a:solidFill>
                          <a:schemeClr val="tx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6"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823683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8777</TotalTime>
  <Words>3420</Words>
  <Application>Microsoft Office PowerPoint</Application>
  <PresentationFormat>On-screen Show (4:3)</PresentationFormat>
  <Paragraphs>429</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vt:lpstr>
      <vt:lpstr>Calibri</vt:lpstr>
      <vt:lpstr>Cambria Math</vt:lpstr>
      <vt:lpstr>Candara</vt:lpstr>
      <vt:lpstr>Dotum</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Pedro Moura</cp:lastModifiedBy>
  <cp:revision>418</cp:revision>
  <dcterms:created xsi:type="dcterms:W3CDTF">2013-11-18T12:25:29Z</dcterms:created>
  <dcterms:modified xsi:type="dcterms:W3CDTF">2017-02-16T21:56:16Z</dcterms:modified>
</cp:coreProperties>
</file>