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25"/>
  </p:notesMasterIdLst>
  <p:sldIdLst>
    <p:sldId id="617" r:id="rId2"/>
    <p:sldId id="519" r:id="rId3"/>
    <p:sldId id="512" r:id="rId4"/>
    <p:sldId id="627" r:id="rId5"/>
    <p:sldId id="628" r:id="rId6"/>
    <p:sldId id="629" r:id="rId7"/>
    <p:sldId id="624" r:id="rId8"/>
    <p:sldId id="630" r:id="rId9"/>
    <p:sldId id="632" r:id="rId10"/>
    <p:sldId id="636" r:id="rId11"/>
    <p:sldId id="637" r:id="rId12"/>
    <p:sldId id="640" r:id="rId13"/>
    <p:sldId id="641" r:id="rId14"/>
    <p:sldId id="633" r:id="rId15"/>
    <p:sldId id="634" r:id="rId16"/>
    <p:sldId id="635" r:id="rId17"/>
    <p:sldId id="642" r:id="rId18"/>
    <p:sldId id="643" r:id="rId19"/>
    <p:sldId id="644" r:id="rId20"/>
    <p:sldId id="638" r:id="rId21"/>
    <p:sldId id="645" r:id="rId22"/>
    <p:sldId id="639" r:id="rId23"/>
    <p:sldId id="618" r:id="rId24"/>
  </p:sldIdLst>
  <p:sldSz cx="9144000" cy="6858000" type="screen4x3"/>
  <p:notesSz cx="6858000" cy="9144000"/>
  <p:custDataLst>
    <p:tags r:id="rId2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9">
          <p15:clr>
            <a:srgbClr val="A4A3A4"/>
          </p15:clr>
        </p15:guide>
        <p15:guide id="3" orient="horz" pos="3702">
          <p15:clr>
            <a:srgbClr val="A4A3A4"/>
          </p15:clr>
        </p15:guide>
        <p15:guide id="4" orient="horz" pos="482">
          <p15:clr>
            <a:srgbClr val="A4A3A4"/>
          </p15:clr>
        </p15:guide>
        <p15:guide id="5" orient="horz" pos="4110">
          <p15:clr>
            <a:srgbClr val="A4A3A4"/>
          </p15:clr>
        </p15:guide>
        <p15:guide id="6" pos="2880">
          <p15:clr>
            <a:srgbClr val="A4A3A4"/>
          </p15:clr>
        </p15:guide>
        <p15:guide id="7" pos="113">
          <p15:clr>
            <a:srgbClr val="A4A3A4"/>
          </p15:clr>
        </p15:guide>
        <p15:guide id="8"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E63"/>
    <a:srgbClr val="579B78"/>
    <a:srgbClr val="B8D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60"/>
  </p:normalViewPr>
  <p:slideViewPr>
    <p:cSldViewPr showGuides="1">
      <p:cViewPr varScale="1">
        <p:scale>
          <a:sx n="67" d="100"/>
          <a:sy n="67" d="100"/>
        </p:scale>
        <p:origin x="312" y="78"/>
      </p:cViewPr>
      <p:guideLst>
        <p:guide orient="horz" pos="2160"/>
        <p:guide orient="horz" pos="119"/>
        <p:guide orient="horz" pos="3702"/>
        <p:guide orient="horz" pos="482"/>
        <p:guide orient="horz" pos="4110"/>
        <p:guide pos="2880"/>
        <p:guide pos="113"/>
        <p:guide pos="56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B9226-46B4-4B51-85BE-2BA22AD1B566}" type="datetimeFigureOut">
              <a:rPr lang="es-ES" smtClean="0"/>
              <a:t>16/02/2017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E68D4-208D-4DF9-B049-C70018DA3A78}" type="slidenum">
              <a:rPr lang="es-ES" smtClean="0"/>
              <a:t>‹#›</a:t>
            </a:fld>
            <a:endParaRPr lang="es-ES" dirty="0"/>
          </a:p>
        </p:txBody>
      </p:sp>
    </p:spTree>
    <p:extLst>
      <p:ext uri="{BB962C8B-B14F-4D97-AF65-F5344CB8AC3E}">
        <p14:creationId xmlns:p14="http://schemas.microsoft.com/office/powerpoint/2010/main" val="465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a:t>
            </a:fld>
            <a:endParaRPr lang="es-ES" dirty="0"/>
          </a:p>
        </p:txBody>
      </p:sp>
    </p:spTree>
    <p:extLst>
      <p:ext uri="{BB962C8B-B14F-4D97-AF65-F5344CB8AC3E}">
        <p14:creationId xmlns:p14="http://schemas.microsoft.com/office/powerpoint/2010/main" val="4180103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11</a:t>
            </a:fld>
            <a:endParaRPr lang="es-ES" dirty="0"/>
          </a:p>
        </p:txBody>
      </p:sp>
    </p:spTree>
    <p:extLst>
      <p:ext uri="{BB962C8B-B14F-4D97-AF65-F5344CB8AC3E}">
        <p14:creationId xmlns:p14="http://schemas.microsoft.com/office/powerpoint/2010/main" val="233151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12</a:t>
            </a:fld>
            <a:endParaRPr lang="es-ES" dirty="0"/>
          </a:p>
        </p:txBody>
      </p:sp>
    </p:spTree>
    <p:extLst>
      <p:ext uri="{BB962C8B-B14F-4D97-AF65-F5344CB8AC3E}">
        <p14:creationId xmlns:p14="http://schemas.microsoft.com/office/powerpoint/2010/main" val="3548403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13</a:t>
            </a:fld>
            <a:endParaRPr lang="es-ES" dirty="0"/>
          </a:p>
        </p:txBody>
      </p:sp>
    </p:spTree>
    <p:extLst>
      <p:ext uri="{BB962C8B-B14F-4D97-AF65-F5344CB8AC3E}">
        <p14:creationId xmlns:p14="http://schemas.microsoft.com/office/powerpoint/2010/main" val="809245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14</a:t>
            </a:fld>
            <a:endParaRPr lang="es-ES" dirty="0"/>
          </a:p>
        </p:txBody>
      </p:sp>
    </p:spTree>
    <p:extLst>
      <p:ext uri="{BB962C8B-B14F-4D97-AF65-F5344CB8AC3E}">
        <p14:creationId xmlns:p14="http://schemas.microsoft.com/office/powerpoint/2010/main" val="24846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15</a:t>
            </a:fld>
            <a:endParaRPr lang="es-ES" dirty="0"/>
          </a:p>
        </p:txBody>
      </p:sp>
    </p:spTree>
    <p:extLst>
      <p:ext uri="{BB962C8B-B14F-4D97-AF65-F5344CB8AC3E}">
        <p14:creationId xmlns:p14="http://schemas.microsoft.com/office/powerpoint/2010/main" val="319436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16</a:t>
            </a:fld>
            <a:endParaRPr lang="es-ES" dirty="0"/>
          </a:p>
        </p:txBody>
      </p:sp>
    </p:spTree>
    <p:extLst>
      <p:ext uri="{BB962C8B-B14F-4D97-AF65-F5344CB8AC3E}">
        <p14:creationId xmlns:p14="http://schemas.microsoft.com/office/powerpoint/2010/main" val="3980608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17</a:t>
            </a:fld>
            <a:endParaRPr lang="es-ES" dirty="0"/>
          </a:p>
        </p:txBody>
      </p:sp>
    </p:spTree>
    <p:extLst>
      <p:ext uri="{BB962C8B-B14F-4D97-AF65-F5344CB8AC3E}">
        <p14:creationId xmlns:p14="http://schemas.microsoft.com/office/powerpoint/2010/main" val="308175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18</a:t>
            </a:fld>
            <a:endParaRPr lang="es-ES" dirty="0"/>
          </a:p>
        </p:txBody>
      </p:sp>
    </p:spTree>
    <p:extLst>
      <p:ext uri="{BB962C8B-B14F-4D97-AF65-F5344CB8AC3E}">
        <p14:creationId xmlns:p14="http://schemas.microsoft.com/office/powerpoint/2010/main" val="294222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19</a:t>
            </a:fld>
            <a:endParaRPr lang="es-ES" dirty="0"/>
          </a:p>
        </p:txBody>
      </p:sp>
    </p:spTree>
    <p:extLst>
      <p:ext uri="{BB962C8B-B14F-4D97-AF65-F5344CB8AC3E}">
        <p14:creationId xmlns:p14="http://schemas.microsoft.com/office/powerpoint/2010/main" val="310300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20</a:t>
            </a:fld>
            <a:endParaRPr lang="es-ES" dirty="0"/>
          </a:p>
        </p:txBody>
      </p:sp>
    </p:spTree>
    <p:extLst>
      <p:ext uri="{BB962C8B-B14F-4D97-AF65-F5344CB8AC3E}">
        <p14:creationId xmlns:p14="http://schemas.microsoft.com/office/powerpoint/2010/main" val="32842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a:t>
            </a:fld>
            <a:endParaRPr lang="es-ES" dirty="0"/>
          </a:p>
        </p:txBody>
      </p:sp>
    </p:spTree>
    <p:extLst>
      <p:ext uri="{BB962C8B-B14F-4D97-AF65-F5344CB8AC3E}">
        <p14:creationId xmlns:p14="http://schemas.microsoft.com/office/powerpoint/2010/main" val="4033518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21</a:t>
            </a:fld>
            <a:endParaRPr lang="es-ES" dirty="0"/>
          </a:p>
        </p:txBody>
      </p:sp>
    </p:spTree>
    <p:extLst>
      <p:ext uri="{BB962C8B-B14F-4D97-AF65-F5344CB8AC3E}">
        <p14:creationId xmlns:p14="http://schemas.microsoft.com/office/powerpoint/2010/main" val="373625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22</a:t>
            </a:fld>
            <a:endParaRPr lang="es-ES" dirty="0"/>
          </a:p>
        </p:txBody>
      </p:sp>
    </p:spTree>
    <p:extLst>
      <p:ext uri="{BB962C8B-B14F-4D97-AF65-F5344CB8AC3E}">
        <p14:creationId xmlns:p14="http://schemas.microsoft.com/office/powerpoint/2010/main" val="291777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a:t>
            </a:fld>
            <a:endParaRPr lang="es-ES" dirty="0"/>
          </a:p>
        </p:txBody>
      </p:sp>
    </p:spTree>
    <p:extLst>
      <p:ext uri="{BB962C8B-B14F-4D97-AF65-F5344CB8AC3E}">
        <p14:creationId xmlns:p14="http://schemas.microsoft.com/office/powerpoint/2010/main" val="382979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a:t>
            </a:fld>
            <a:endParaRPr lang="es-ES" dirty="0"/>
          </a:p>
        </p:txBody>
      </p:sp>
    </p:spTree>
    <p:extLst>
      <p:ext uri="{BB962C8B-B14F-4D97-AF65-F5344CB8AC3E}">
        <p14:creationId xmlns:p14="http://schemas.microsoft.com/office/powerpoint/2010/main" val="115816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a:t>
            </a:fld>
            <a:endParaRPr lang="es-ES" dirty="0"/>
          </a:p>
        </p:txBody>
      </p:sp>
    </p:spTree>
    <p:extLst>
      <p:ext uri="{BB962C8B-B14F-4D97-AF65-F5344CB8AC3E}">
        <p14:creationId xmlns:p14="http://schemas.microsoft.com/office/powerpoint/2010/main" val="286723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a:t>
            </a:fld>
            <a:endParaRPr lang="es-ES" dirty="0"/>
          </a:p>
        </p:txBody>
      </p:sp>
    </p:spTree>
    <p:extLst>
      <p:ext uri="{BB962C8B-B14F-4D97-AF65-F5344CB8AC3E}">
        <p14:creationId xmlns:p14="http://schemas.microsoft.com/office/powerpoint/2010/main" val="1916382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a:t>
            </a:fld>
            <a:endParaRPr lang="es-ES" dirty="0"/>
          </a:p>
        </p:txBody>
      </p:sp>
    </p:spTree>
    <p:extLst>
      <p:ext uri="{BB962C8B-B14F-4D97-AF65-F5344CB8AC3E}">
        <p14:creationId xmlns:p14="http://schemas.microsoft.com/office/powerpoint/2010/main" val="27436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9</a:t>
            </a:fld>
            <a:endParaRPr lang="es-ES" dirty="0"/>
          </a:p>
        </p:txBody>
      </p:sp>
    </p:spTree>
    <p:extLst>
      <p:ext uri="{BB962C8B-B14F-4D97-AF65-F5344CB8AC3E}">
        <p14:creationId xmlns:p14="http://schemas.microsoft.com/office/powerpoint/2010/main" val="1108707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10</a:t>
            </a:fld>
            <a:endParaRPr lang="es-ES" dirty="0"/>
          </a:p>
        </p:txBody>
      </p:sp>
    </p:spTree>
    <p:extLst>
      <p:ext uri="{BB962C8B-B14F-4D97-AF65-F5344CB8AC3E}">
        <p14:creationId xmlns:p14="http://schemas.microsoft.com/office/powerpoint/2010/main" val="260273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51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0597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403156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4930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74304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2303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7B062FF-4A20-4254-BA0F-51F446E68550}" type="datetimeFigureOut">
              <a:rPr lang="de-DE" smtClean="0"/>
              <a:t>16.02.2017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159877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7B062FF-4A20-4254-BA0F-51F446E68550}" type="datetimeFigureOut">
              <a:rPr lang="de-DE" smtClean="0"/>
              <a:t>16.02.2017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86307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B062FF-4A20-4254-BA0F-51F446E68550}" type="datetimeFigureOut">
              <a:rPr lang="de-DE" smtClean="0"/>
              <a:t>16.02.2017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277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958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60492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062FF-4A20-4254-BA0F-51F446E68550}" type="datetimeFigureOut">
              <a:rPr lang="de-DE" smtClean="0"/>
              <a:t>16.02.2017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3062-5455-4735-988F-5322D6881A3F}" type="slidenum">
              <a:rPr lang="de-DE" smtClean="0"/>
              <a:t>‹#›</a:t>
            </a:fld>
            <a:endParaRPr lang="de-DE"/>
          </a:p>
        </p:txBody>
      </p:sp>
    </p:spTree>
    <p:extLst>
      <p:ext uri="{BB962C8B-B14F-4D97-AF65-F5344CB8AC3E}">
        <p14:creationId xmlns:p14="http://schemas.microsoft.com/office/powerpoint/2010/main" val="11664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Capacity Building in Municipalities</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s-ES" sz="3200" b="1" dirty="0">
                <a:solidFill>
                  <a:schemeClr val="accent1">
                    <a:lumMod val="75000"/>
                  </a:schemeClr>
                </a:solidFill>
              </a:rPr>
              <a:t>Technologies – </a:t>
            </a:r>
            <a:r>
              <a:rPr lang="en-GB" sz="3200" b="1" dirty="0">
                <a:solidFill>
                  <a:schemeClr val="accent1">
                    <a:lumMod val="75000"/>
                  </a:schemeClr>
                </a:solidFill>
              </a:rPr>
              <a:t>Other Control Solutions</a:t>
            </a: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265699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11" name="CaixaDeTexto 10"/>
          <p:cNvSpPr txBox="1"/>
          <p:nvPr/>
        </p:nvSpPr>
        <p:spPr>
          <a:xfrm>
            <a:off x="0" y="2635523"/>
            <a:ext cx="4055641" cy="3539430"/>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a:t>Ventilation, heating and cooling</a:t>
            </a:r>
          </a:p>
          <a:p>
            <a:pPr algn="just"/>
            <a:endParaRPr lang="en-US" sz="1600" b="1" dirty="0"/>
          </a:p>
          <a:p>
            <a:pPr algn="just"/>
            <a:r>
              <a:rPr lang="en-US" sz="1600" dirty="0"/>
              <a:t>A properly designed monitoring and control system should be capable of maintaining preset environmental conditions in the building.</a:t>
            </a:r>
          </a:p>
          <a:p>
            <a:pPr algn="just"/>
            <a:endParaRPr lang="en-US" sz="1600" b="1" dirty="0"/>
          </a:p>
          <a:p>
            <a:pPr marL="285750" indent="-285750" algn="just">
              <a:buFont typeface="Arial" panose="020B0604020202020204" pitchFamily="34" charset="0"/>
              <a:buChar char="•"/>
            </a:pPr>
            <a:r>
              <a:rPr lang="en-US" sz="1600" b="1" dirty="0"/>
              <a:t>Feeding</a:t>
            </a:r>
          </a:p>
          <a:p>
            <a:pPr algn="just"/>
            <a:endParaRPr lang="en-US" sz="1600" b="1" dirty="0"/>
          </a:p>
          <a:p>
            <a:pPr algn="just"/>
            <a:r>
              <a:rPr lang="en-US" sz="1600" dirty="0"/>
              <a:t>Boilers feeding control system requires some way of knowing when to turn feeders on and off. Feed monitoring systems are available to measure the amount of feed consumed by broilers.</a:t>
            </a:r>
          </a:p>
        </p:txBody>
      </p:sp>
      <p:sp>
        <p:nvSpPr>
          <p:cNvPr id="13"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pic>
        <p:nvPicPr>
          <p:cNvPr id="3" name="Imagem 2"/>
          <p:cNvPicPr>
            <a:picLocks noChangeAspect="1"/>
          </p:cNvPicPr>
          <p:nvPr/>
        </p:nvPicPr>
        <p:blipFill>
          <a:blip r:embed="rId4"/>
          <a:stretch>
            <a:fillRect/>
          </a:stretch>
        </p:blipFill>
        <p:spPr>
          <a:xfrm>
            <a:off x="4123926" y="2720019"/>
            <a:ext cx="4826807" cy="2837074"/>
          </a:xfrm>
          <a:prstGeom prst="rect">
            <a:avLst/>
          </a:prstGeom>
        </p:spPr>
      </p:pic>
      <p:sp>
        <p:nvSpPr>
          <p:cNvPr id="4" name="CaixaDeTexto 3"/>
          <p:cNvSpPr txBox="1"/>
          <p:nvPr/>
        </p:nvSpPr>
        <p:spPr>
          <a:xfrm>
            <a:off x="0" y="2039800"/>
            <a:ext cx="8962575" cy="646331"/>
          </a:xfrm>
          <a:prstGeom prst="rect">
            <a:avLst/>
          </a:prstGeom>
          <a:noFill/>
        </p:spPr>
        <p:txBody>
          <a:bodyPr wrap="square" rtlCol="0">
            <a:spAutoFit/>
          </a:bodyPr>
          <a:lstStyle/>
          <a:p>
            <a:r>
              <a:rPr lang="en-US" sz="1600" dirty="0"/>
              <a:t>Considering building automation, monitoring and control systems are used for</a:t>
            </a:r>
            <a:r>
              <a:rPr lang="en-US" dirty="0"/>
              <a:t>: </a:t>
            </a:r>
          </a:p>
          <a:p>
            <a:endParaRPr lang="en-GB" dirty="0"/>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815251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11" name="CaixaDeTexto 10"/>
          <p:cNvSpPr txBox="1"/>
          <p:nvPr/>
        </p:nvSpPr>
        <p:spPr>
          <a:xfrm>
            <a:off x="0" y="2031226"/>
            <a:ext cx="4644008" cy="2062103"/>
          </a:xfrm>
          <a:prstGeom prst="rect">
            <a:avLst/>
          </a:prstGeom>
          <a:noFill/>
        </p:spPr>
        <p:txBody>
          <a:bodyPr wrap="square" rtlCol="0">
            <a:spAutoFit/>
          </a:bodyPr>
          <a:lstStyle/>
          <a:p>
            <a:pPr algn="just"/>
            <a:endParaRPr lang="en-US" sz="1600" b="1" dirty="0"/>
          </a:p>
          <a:p>
            <a:pPr marL="285750" indent="-285750" algn="just">
              <a:buFont typeface="Arial" panose="020B0604020202020204" pitchFamily="34" charset="0"/>
              <a:buChar char="•"/>
            </a:pPr>
            <a:r>
              <a:rPr lang="en-US" sz="1600" b="1" dirty="0"/>
              <a:t>Lighting</a:t>
            </a:r>
          </a:p>
          <a:p>
            <a:pPr algn="just"/>
            <a:r>
              <a:rPr lang="en-US" sz="1600" dirty="0"/>
              <a:t>A monitoring and control system should provide scheduling of lights that is easy to use. A system than can pre-program lighting schedules over the life of the flock is very useful for management. It is also important to provide the desired intensity of light.</a:t>
            </a:r>
            <a:endParaRPr lang="en-US" sz="1600" b="1" dirty="0"/>
          </a:p>
          <a:p>
            <a:pPr algn="just"/>
            <a:endParaRPr lang="en-US" sz="1600" b="1" dirty="0"/>
          </a:p>
        </p:txBody>
      </p:sp>
      <p:sp>
        <p:nvSpPr>
          <p:cNvPr id="13"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pic>
        <p:nvPicPr>
          <p:cNvPr id="3" name="Imagem 2"/>
          <p:cNvPicPr>
            <a:picLocks noChangeAspect="1"/>
          </p:cNvPicPr>
          <p:nvPr/>
        </p:nvPicPr>
        <p:blipFill>
          <a:blip r:embed="rId4"/>
          <a:stretch>
            <a:fillRect/>
          </a:stretch>
        </p:blipFill>
        <p:spPr>
          <a:xfrm>
            <a:off x="4729181" y="2778175"/>
            <a:ext cx="4219048" cy="2419048"/>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671215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11" name="CaixaDeTexto 10"/>
          <p:cNvSpPr txBox="1"/>
          <p:nvPr/>
        </p:nvSpPr>
        <p:spPr>
          <a:xfrm>
            <a:off x="1" y="1979141"/>
            <a:ext cx="8950732" cy="4093428"/>
          </a:xfrm>
          <a:prstGeom prst="rect">
            <a:avLst/>
          </a:prstGeom>
          <a:noFill/>
        </p:spPr>
        <p:txBody>
          <a:bodyPr wrap="square" rtlCol="0">
            <a:spAutoFit/>
          </a:bodyPr>
          <a:lstStyle/>
          <a:p>
            <a:pPr algn="just"/>
            <a:endParaRPr lang="en-US" sz="1600" dirty="0"/>
          </a:p>
          <a:p>
            <a:pPr algn="just"/>
            <a:r>
              <a:rPr lang="en-US" b="1" dirty="0"/>
              <a:t>SCADA</a:t>
            </a:r>
            <a:r>
              <a:rPr lang="en-US" dirty="0"/>
              <a:t> (Supervisory Control and Data Acquisition) </a:t>
            </a:r>
          </a:p>
          <a:p>
            <a:pPr algn="just"/>
            <a:endParaRPr lang="en-US" sz="1600" dirty="0"/>
          </a:p>
          <a:p>
            <a:pPr algn="just"/>
            <a:r>
              <a:rPr lang="en-US" sz="1600" dirty="0"/>
              <a:t>Is a type of industrial control system (ICS). Industrial control systems are computer controlled systems that monitor and control industrial processes that exist in the physical world. SCADA systems historically distinguish themselves from other ICS systems by being large scale processes that can include multiple sites, and large distances. These processes include industrial, infrastructure, and facility-based processes.</a:t>
            </a:r>
          </a:p>
          <a:p>
            <a:pPr algn="just"/>
            <a:endParaRPr lang="en-US" sz="1600" dirty="0"/>
          </a:p>
          <a:p>
            <a:pPr algn="just"/>
            <a:r>
              <a:rPr lang="en-US" b="1" dirty="0"/>
              <a:t>Application:</a:t>
            </a:r>
            <a:r>
              <a:rPr lang="en-US" sz="1600" b="1" dirty="0"/>
              <a:t> </a:t>
            </a:r>
          </a:p>
          <a:p>
            <a:pPr algn="just"/>
            <a:endParaRPr lang="en-US" sz="1600" b="1" dirty="0"/>
          </a:p>
          <a:p>
            <a:pPr algn="just"/>
            <a:r>
              <a:rPr lang="en-US" sz="1600" dirty="0"/>
              <a:t>Industrial processes include those of manufacturing, production, power generation, fabrication, and refining, and may run in continuous, batch, repetitive, or discrete modes. Infrastructure processes may be public or private, and include water treatment and distribution, wastewater collection and treatment, oil and gas pipelines, electrical power transmission and distribution, wind farms, civil defense siren systems, and large communication systems.</a:t>
            </a:r>
          </a:p>
          <a:p>
            <a:pPr algn="just"/>
            <a:endParaRPr lang="en-US" sz="1600" dirty="0"/>
          </a:p>
        </p:txBody>
      </p:sp>
      <p:sp>
        <p:nvSpPr>
          <p:cNvPr id="13"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523660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11" name="CaixaDeTexto 10"/>
          <p:cNvSpPr txBox="1"/>
          <p:nvPr/>
        </p:nvSpPr>
        <p:spPr>
          <a:xfrm>
            <a:off x="0" y="1979141"/>
            <a:ext cx="8950733" cy="4031873"/>
          </a:xfrm>
          <a:prstGeom prst="rect">
            <a:avLst/>
          </a:prstGeom>
          <a:noFill/>
        </p:spPr>
        <p:txBody>
          <a:bodyPr wrap="square" rtlCol="0">
            <a:spAutoFit/>
          </a:bodyPr>
          <a:lstStyle/>
          <a:p>
            <a:endParaRPr lang="en-US" sz="1600" dirty="0"/>
          </a:p>
          <a:p>
            <a:r>
              <a:rPr lang="en-US" sz="1600" dirty="0"/>
              <a:t>Common SCADA system components:</a:t>
            </a:r>
          </a:p>
          <a:p>
            <a:endParaRPr lang="en-US" sz="1600" dirty="0"/>
          </a:p>
          <a:p>
            <a:pPr marL="285750" indent="-285750">
              <a:buFont typeface="Arial" panose="020B0604020202020204" pitchFamily="34" charset="0"/>
              <a:buChar char="•"/>
            </a:pPr>
            <a:r>
              <a:rPr lang="en-US" sz="1600" b="1" dirty="0"/>
              <a:t>A human–machine interface or HMI:</a:t>
            </a:r>
            <a:r>
              <a:rPr lang="en-US" sz="1600" dirty="0"/>
              <a:t> is the apparatus or device which presents processed data to a human operator, and through this, the human operator monitors and controls the process.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A supervisory (computer) system:</a:t>
            </a:r>
            <a:r>
              <a:rPr lang="en-US" sz="1600" dirty="0"/>
              <a:t> gather (acquire) data on the process and sending commands (control) to the process.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Remote terminal units (RTUs):</a:t>
            </a:r>
            <a:r>
              <a:rPr lang="en-US" sz="1600" dirty="0"/>
              <a:t> connect to sensors in the process, convert sensor signals to digital data and send digital data to the supervisory system.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Programmable logic controller (PLCs):</a:t>
            </a:r>
            <a:r>
              <a:rPr lang="en-US" sz="1600" dirty="0"/>
              <a:t> used as field devices because they are more economical, versatile, flexible, and configurable than special-purpose RTUs.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Communication infrastructure:</a:t>
            </a:r>
            <a:r>
              <a:rPr lang="en-US" sz="1600" dirty="0"/>
              <a:t> connect the supervisory system to the remote terminal units.</a:t>
            </a:r>
          </a:p>
        </p:txBody>
      </p:sp>
      <p:sp>
        <p:nvSpPr>
          <p:cNvPr id="13"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19214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381" y="2548424"/>
            <a:ext cx="7771222" cy="3615094"/>
          </a:xfrm>
          <a:prstGeom prst="rect">
            <a:avLst/>
          </a:prstGeom>
        </p:spPr>
      </p:pic>
      <p:sp>
        <p:nvSpPr>
          <p:cNvPr id="3" name="CaixaDeTexto 2"/>
          <p:cNvSpPr txBox="1"/>
          <p:nvPr/>
        </p:nvSpPr>
        <p:spPr>
          <a:xfrm>
            <a:off x="0" y="2179092"/>
            <a:ext cx="4211960" cy="338554"/>
          </a:xfrm>
          <a:prstGeom prst="rect">
            <a:avLst/>
          </a:prstGeom>
          <a:noFill/>
        </p:spPr>
        <p:txBody>
          <a:bodyPr wrap="square" rtlCol="0">
            <a:spAutoFit/>
          </a:bodyPr>
          <a:lstStyle/>
          <a:p>
            <a:r>
              <a:rPr lang="en-GB" sz="1600" dirty="0"/>
              <a:t>Example: SCADA  system – Interface console</a:t>
            </a:r>
          </a:p>
        </p:txBody>
      </p:sp>
      <p:sp>
        <p:nvSpPr>
          <p:cNvPr id="13"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51547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sp>
        <p:nvSpPr>
          <p:cNvPr id="3" name="CaixaDeTexto 2"/>
          <p:cNvSpPr txBox="1"/>
          <p:nvPr/>
        </p:nvSpPr>
        <p:spPr>
          <a:xfrm>
            <a:off x="-11981" y="2330845"/>
            <a:ext cx="8962714" cy="3847207"/>
          </a:xfrm>
          <a:prstGeom prst="rect">
            <a:avLst/>
          </a:prstGeom>
          <a:noFill/>
        </p:spPr>
        <p:txBody>
          <a:bodyPr wrap="square" rtlCol="0">
            <a:spAutoFit/>
          </a:bodyPr>
          <a:lstStyle/>
          <a:p>
            <a:pPr algn="just"/>
            <a:r>
              <a:rPr lang="en-GB" sz="1600" dirty="0"/>
              <a:t>There are also ”small” monitoring and control systems for small buildings.  There a large variety of products in the market, the next examples can be found in the Portuguese market but also in other countries.</a:t>
            </a:r>
          </a:p>
          <a:p>
            <a:pPr algn="just"/>
            <a:endParaRPr lang="en-GB" sz="1600" dirty="0"/>
          </a:p>
          <a:p>
            <a:pPr marL="342900" indent="-342900" algn="just">
              <a:buAutoNum type="arabicPeriod"/>
            </a:pPr>
            <a:r>
              <a:rPr lang="en-GB" b="1" dirty="0"/>
              <a:t>EDP re:dy</a:t>
            </a:r>
          </a:p>
          <a:p>
            <a:pPr algn="just"/>
            <a:endParaRPr lang="en-GB" b="1" dirty="0"/>
          </a:p>
          <a:p>
            <a:pPr algn="just"/>
            <a:r>
              <a:rPr lang="en-GB" sz="1600" dirty="0"/>
              <a:t>Monitors the energy consumption in households, identifies the main equipments consuming energy and estimates total energy consumed and the energy bill value. </a:t>
            </a:r>
          </a:p>
          <a:p>
            <a:pPr algn="just"/>
            <a:endParaRPr lang="en-GB" sz="1600" dirty="0"/>
          </a:p>
          <a:p>
            <a:pPr algn="just"/>
            <a:r>
              <a:rPr lang="en-GB" sz="1600" dirty="0"/>
              <a:t>Can also switch on/off several appliances in the building. </a:t>
            </a:r>
          </a:p>
          <a:p>
            <a:pPr algn="just"/>
            <a:endParaRPr lang="en-GB" sz="1600" dirty="0"/>
          </a:p>
          <a:p>
            <a:pPr algn="just"/>
            <a:r>
              <a:rPr lang="en-GB" sz="1600" dirty="0"/>
              <a:t>Additional features have been introduced in this equipments such as solar energy production control and electric vehicle consumption analysis. </a:t>
            </a:r>
          </a:p>
          <a:p>
            <a:endParaRPr lang="en-GB" sz="1600" dirty="0"/>
          </a:p>
          <a:p>
            <a:endParaRPr lang="en-GB"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85329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pic>
        <p:nvPicPr>
          <p:cNvPr id="3" name="Imagem 2"/>
          <p:cNvPicPr>
            <a:picLocks noChangeAspect="1"/>
          </p:cNvPicPr>
          <p:nvPr/>
        </p:nvPicPr>
        <p:blipFill>
          <a:blip r:embed="rId4"/>
          <a:stretch>
            <a:fillRect/>
          </a:stretch>
        </p:blipFill>
        <p:spPr>
          <a:xfrm>
            <a:off x="755576" y="2603579"/>
            <a:ext cx="6986953" cy="3472926"/>
          </a:xfrm>
          <a:prstGeom prst="rect">
            <a:avLst/>
          </a:prstGeom>
        </p:spPr>
      </p:pic>
      <p:sp>
        <p:nvSpPr>
          <p:cNvPr id="11" name="CaixaDeTexto 10"/>
          <p:cNvSpPr txBox="1"/>
          <p:nvPr/>
        </p:nvSpPr>
        <p:spPr>
          <a:xfrm>
            <a:off x="-11981" y="2204864"/>
            <a:ext cx="8962714" cy="369332"/>
          </a:xfrm>
          <a:prstGeom prst="rect">
            <a:avLst/>
          </a:prstGeom>
          <a:noFill/>
        </p:spPr>
        <p:txBody>
          <a:bodyPr wrap="square" rtlCol="0">
            <a:spAutoFit/>
          </a:bodyPr>
          <a:lstStyle/>
          <a:p>
            <a:r>
              <a:rPr lang="en-GB" b="1" dirty="0"/>
              <a:t>EDP re:dy </a:t>
            </a:r>
            <a:r>
              <a:rPr lang="en-GB" dirty="0"/>
              <a:t>kit</a:t>
            </a:r>
            <a:endParaRPr lang="en-GB" sz="1600" dirty="0"/>
          </a:p>
        </p:txBody>
      </p:sp>
      <p:sp>
        <p:nvSpPr>
          <p:cNvPr id="13"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84863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sp>
        <p:nvSpPr>
          <p:cNvPr id="3" name="CaixaDeTexto 2"/>
          <p:cNvSpPr txBox="1"/>
          <p:nvPr/>
        </p:nvSpPr>
        <p:spPr>
          <a:xfrm>
            <a:off x="-21084" y="1988840"/>
            <a:ext cx="8962714" cy="2862322"/>
          </a:xfrm>
          <a:prstGeom prst="rect">
            <a:avLst/>
          </a:prstGeom>
          <a:noFill/>
        </p:spPr>
        <p:txBody>
          <a:bodyPr wrap="square" rtlCol="0">
            <a:spAutoFit/>
          </a:bodyPr>
          <a:lstStyle/>
          <a:p>
            <a:pPr algn="just"/>
            <a:endParaRPr lang="en-GB" sz="1600" dirty="0"/>
          </a:p>
          <a:p>
            <a:pPr algn="just"/>
            <a:r>
              <a:rPr lang="en-GB" b="1" dirty="0"/>
              <a:t>2. Cloogy</a:t>
            </a:r>
          </a:p>
          <a:p>
            <a:pPr algn="just"/>
            <a:endParaRPr lang="en-GB" b="1" dirty="0"/>
          </a:p>
          <a:p>
            <a:pPr algn="just"/>
            <a:r>
              <a:rPr lang="en-GB" sz="1600" dirty="0"/>
              <a:t>Monitors both electric and gas consumption. </a:t>
            </a:r>
            <a:r>
              <a:rPr lang="en-US" sz="1600" dirty="0"/>
              <a:t>Cloogy is a user-friendly solution that helps consumers save energy in their homes. Customers that supply their own home with a gas tank can now take advantage of a solution that allows them to simultaneously optimize the consumption of the tank and the energy consumption throughout the house.</a:t>
            </a:r>
          </a:p>
          <a:p>
            <a:pPr algn="just"/>
            <a:endParaRPr lang="en-US" sz="1600" dirty="0"/>
          </a:p>
          <a:p>
            <a:pPr algn="just"/>
            <a:r>
              <a:rPr lang="en-US" sz="1600" dirty="0"/>
              <a:t>It is possible to connect the heating system to a Cloogy Plug. Then in the Cloogy website, it is possible to set the functioning time period for the heating according to your daily routines. It is possible to remotely monitor the consumption and switch the heating system on and off in real time.</a:t>
            </a:r>
            <a:endParaRPr lang="en-GB"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716083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sp>
        <p:nvSpPr>
          <p:cNvPr id="3" name="CaixaDeTexto 2"/>
          <p:cNvSpPr txBox="1"/>
          <p:nvPr/>
        </p:nvSpPr>
        <p:spPr>
          <a:xfrm>
            <a:off x="-11981" y="2166133"/>
            <a:ext cx="8962714" cy="584775"/>
          </a:xfrm>
          <a:prstGeom prst="rect">
            <a:avLst/>
          </a:prstGeom>
          <a:noFill/>
        </p:spPr>
        <p:txBody>
          <a:bodyPr wrap="square" rtlCol="0">
            <a:spAutoFit/>
          </a:bodyPr>
          <a:lstStyle/>
          <a:p>
            <a:pPr algn="just"/>
            <a:r>
              <a:rPr lang="en-US" sz="1600" dirty="0"/>
              <a:t>It is possible to set a monthly goal for the energy costs and confirm if the electricity consumption is within the goal. </a:t>
            </a:r>
          </a:p>
        </p:txBody>
      </p:sp>
      <p:pic>
        <p:nvPicPr>
          <p:cNvPr id="4" name="Imagem 3"/>
          <p:cNvPicPr>
            <a:picLocks noChangeAspect="1"/>
          </p:cNvPicPr>
          <p:nvPr/>
        </p:nvPicPr>
        <p:blipFill>
          <a:blip r:embed="rId4"/>
          <a:stretch>
            <a:fillRect/>
          </a:stretch>
        </p:blipFill>
        <p:spPr>
          <a:xfrm>
            <a:off x="827584" y="2859663"/>
            <a:ext cx="7659161" cy="3169308"/>
          </a:xfrm>
          <a:prstGeom prst="rect">
            <a:avLst/>
          </a:prstGeom>
        </p:spPr>
      </p:pic>
      <p:sp>
        <p:nvSpPr>
          <p:cNvPr id="13"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95553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sp>
        <p:nvSpPr>
          <p:cNvPr id="3" name="CaixaDeTexto 2"/>
          <p:cNvSpPr txBox="1"/>
          <p:nvPr/>
        </p:nvSpPr>
        <p:spPr>
          <a:xfrm>
            <a:off x="-21084" y="1988840"/>
            <a:ext cx="8962714" cy="4401205"/>
          </a:xfrm>
          <a:prstGeom prst="rect">
            <a:avLst/>
          </a:prstGeom>
          <a:noFill/>
        </p:spPr>
        <p:txBody>
          <a:bodyPr wrap="square" rtlCol="0">
            <a:spAutoFit/>
          </a:bodyPr>
          <a:lstStyle/>
          <a:p>
            <a:pPr algn="just"/>
            <a:endParaRPr lang="en-GB" sz="1600" dirty="0"/>
          </a:p>
          <a:p>
            <a:pPr algn="just"/>
            <a:r>
              <a:rPr lang="en-GB" b="1" dirty="0"/>
              <a:t>3. TED Pro Home</a:t>
            </a:r>
          </a:p>
          <a:p>
            <a:pPr algn="just"/>
            <a:endParaRPr lang="en-GB" b="1" dirty="0"/>
          </a:p>
          <a:p>
            <a:pPr algn="just"/>
            <a:r>
              <a:rPr lang="en-US" sz="1600" dirty="0"/>
              <a:t>The TED Pro Home Energy Monitoring System uses your home’s existing powerlines to monitor energy usage in real-time. It can actually tackle up to 32 individual circuits, as well as individual rooms. That way, you can keep tabs on devices that are energy hogs and unplug them accordingly.</a:t>
            </a:r>
          </a:p>
          <a:p>
            <a:pPr algn="just"/>
            <a:endParaRPr lang="en-US" sz="1600" dirty="0"/>
          </a:p>
          <a:p>
            <a:pPr algn="just"/>
            <a:r>
              <a:rPr lang="en-US" sz="1600" dirty="0"/>
              <a:t>The TED Pro electricity monitor uses measuring devices that clamp onto the main conductors inside your breaker panel. The devices then send measured data over your home’s powerlines. No extra wiring is needed! </a:t>
            </a:r>
          </a:p>
          <a:p>
            <a:pPr algn="just"/>
            <a:endParaRPr lang="en-US" sz="1600" dirty="0"/>
          </a:p>
          <a:p>
            <a:pPr algn="just"/>
            <a:r>
              <a:rPr lang="en-US" sz="1600" dirty="0"/>
              <a:t>The data is collected in a receiving unit, which you can plug into any outlet around the house. Inside, the receiving unit has the company’s Footprints software, which can store and track up to 10 years of energy data. Homeowners can keep tabs on that information via any web-enabled device (e.g. smartphone, tablet, etc.). It is possible to receive customized alerts via text or email messages.</a:t>
            </a:r>
          </a:p>
          <a:p>
            <a:pPr algn="just"/>
            <a:endParaRPr lang="en-GB" b="1" dirty="0"/>
          </a:p>
          <a:p>
            <a:pPr algn="just"/>
            <a:endParaRPr lang="en-GB" b="1"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19864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pic>
        <p:nvPicPr>
          <p:cNvPr id="3" name="Imagem 2"/>
          <p:cNvPicPr>
            <a:picLocks noChangeAspect="1"/>
          </p:cNvPicPr>
          <p:nvPr/>
        </p:nvPicPr>
        <p:blipFill>
          <a:blip r:embed="rId4"/>
          <a:stretch>
            <a:fillRect/>
          </a:stretch>
        </p:blipFill>
        <p:spPr>
          <a:xfrm>
            <a:off x="1474800" y="1811564"/>
            <a:ext cx="3890144" cy="4111427"/>
          </a:xfrm>
          <a:prstGeom prst="rect">
            <a:avLst/>
          </a:prstGeom>
        </p:spPr>
      </p:pic>
      <p:pic>
        <p:nvPicPr>
          <p:cNvPr id="4" name="Imagem 3"/>
          <p:cNvPicPr>
            <a:picLocks noChangeAspect="1"/>
          </p:cNvPicPr>
          <p:nvPr/>
        </p:nvPicPr>
        <p:blipFill>
          <a:blip r:embed="rId5"/>
          <a:stretch>
            <a:fillRect/>
          </a:stretch>
        </p:blipFill>
        <p:spPr>
          <a:xfrm>
            <a:off x="185176" y="1519705"/>
            <a:ext cx="1290480" cy="2133891"/>
          </a:xfrm>
          <a:prstGeom prst="rect">
            <a:avLst/>
          </a:prstGeom>
        </p:spPr>
      </p:pic>
      <p:pic>
        <p:nvPicPr>
          <p:cNvPr id="5" name="Imagem 4"/>
          <p:cNvPicPr>
            <a:picLocks noChangeAspect="1"/>
          </p:cNvPicPr>
          <p:nvPr/>
        </p:nvPicPr>
        <p:blipFill>
          <a:blip r:embed="rId6"/>
          <a:stretch>
            <a:fillRect/>
          </a:stretch>
        </p:blipFill>
        <p:spPr>
          <a:xfrm>
            <a:off x="166837" y="3988660"/>
            <a:ext cx="1308819" cy="2142368"/>
          </a:xfrm>
          <a:prstGeom prst="rect">
            <a:avLst/>
          </a:prstGeom>
        </p:spPr>
      </p:pic>
      <p:pic>
        <p:nvPicPr>
          <p:cNvPr id="7" name="Imagem 6"/>
          <p:cNvPicPr>
            <a:picLocks noChangeAspect="1"/>
          </p:cNvPicPr>
          <p:nvPr/>
        </p:nvPicPr>
        <p:blipFill>
          <a:blip r:embed="rId7"/>
          <a:stretch>
            <a:fillRect/>
          </a:stretch>
        </p:blipFill>
        <p:spPr>
          <a:xfrm>
            <a:off x="5373095" y="2073299"/>
            <a:ext cx="3551629" cy="3303375"/>
          </a:xfrm>
          <a:prstGeom prst="rect">
            <a:avLst/>
          </a:prstGeom>
        </p:spPr>
      </p:pic>
      <p:sp>
        <p:nvSpPr>
          <p:cNvPr id="13"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4135911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pic>
        <p:nvPicPr>
          <p:cNvPr id="3" name="Imagem 2"/>
          <p:cNvPicPr>
            <a:picLocks noChangeAspect="1"/>
          </p:cNvPicPr>
          <p:nvPr/>
        </p:nvPicPr>
        <p:blipFill>
          <a:blip r:embed="rId4"/>
          <a:stretch>
            <a:fillRect/>
          </a:stretch>
        </p:blipFill>
        <p:spPr>
          <a:xfrm>
            <a:off x="1619672" y="2178000"/>
            <a:ext cx="6118291" cy="3875287"/>
          </a:xfrm>
          <a:prstGeom prst="rect">
            <a:avLst/>
          </a:prstGeom>
        </p:spPr>
      </p:pic>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499774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sp>
        <p:nvSpPr>
          <p:cNvPr id="3" name="CaixaDeTexto 2"/>
          <p:cNvSpPr txBox="1"/>
          <p:nvPr/>
        </p:nvSpPr>
        <p:spPr>
          <a:xfrm>
            <a:off x="-21084" y="1988840"/>
            <a:ext cx="8962714" cy="3631763"/>
          </a:xfrm>
          <a:prstGeom prst="rect">
            <a:avLst/>
          </a:prstGeom>
          <a:noFill/>
        </p:spPr>
        <p:txBody>
          <a:bodyPr wrap="square" rtlCol="0">
            <a:spAutoFit/>
          </a:bodyPr>
          <a:lstStyle/>
          <a:p>
            <a:pPr algn="just"/>
            <a:endParaRPr lang="en-GB" sz="1600" dirty="0"/>
          </a:p>
          <a:p>
            <a:pPr algn="just"/>
            <a:r>
              <a:rPr lang="en-GB" b="1" dirty="0"/>
              <a:t>4. </a:t>
            </a:r>
            <a:r>
              <a:rPr lang="en-GB" b="1" dirty="0" err="1"/>
              <a:t>Elgato</a:t>
            </a:r>
            <a:r>
              <a:rPr lang="en-GB" b="1" dirty="0"/>
              <a:t> Eve</a:t>
            </a:r>
          </a:p>
          <a:p>
            <a:pPr algn="just"/>
            <a:endParaRPr lang="en-GB" b="1" dirty="0"/>
          </a:p>
          <a:p>
            <a:pPr algn="just"/>
            <a:r>
              <a:rPr lang="en-US" sz="1600" dirty="0"/>
              <a:t>The Elgato Eve energy monitoring system uses Bluetooth and a variety of different sensors to deliver info on your home’s air quality, temperature, humidity, air pressure, water consumption and more. All of that data can be viewed in the free Eve iOS app. </a:t>
            </a:r>
          </a:p>
          <a:p>
            <a:pPr algn="just"/>
            <a:endParaRPr lang="en-US" sz="1600" dirty="0"/>
          </a:p>
          <a:p>
            <a:pPr algn="just"/>
            <a:r>
              <a:rPr lang="en-US" sz="1600" dirty="0"/>
              <a:t>The Elgato Eve can be operated via Apple’s Siri voice control system.  The sensors include Eve Room, Weather, Water, Door &amp; Window, Smoke and Energy. The entire system boasts an easy setup, thanks to the app. </a:t>
            </a:r>
          </a:p>
          <a:p>
            <a:pPr algn="just"/>
            <a:endParaRPr lang="en-US" sz="1600" dirty="0"/>
          </a:p>
          <a:p>
            <a:pPr algn="just"/>
            <a:r>
              <a:rPr lang="en-US" sz="1600" dirty="0"/>
              <a:t>Other app features include info on outdoor temperature, humidity and air pressure, as well as the option to switch devices on or off remotely with one tap.</a:t>
            </a:r>
            <a:endParaRPr lang="en-GB" b="1" dirty="0"/>
          </a:p>
          <a:p>
            <a:pPr algn="just"/>
            <a:endParaRPr lang="en-GB" b="1"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758660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9"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pic>
        <p:nvPicPr>
          <p:cNvPr id="4" name="Imagem 3"/>
          <p:cNvPicPr>
            <a:picLocks noChangeAspect="1"/>
          </p:cNvPicPr>
          <p:nvPr/>
        </p:nvPicPr>
        <p:blipFill>
          <a:blip r:embed="rId4"/>
          <a:stretch>
            <a:fillRect/>
          </a:stretch>
        </p:blipFill>
        <p:spPr>
          <a:xfrm>
            <a:off x="539552" y="2270086"/>
            <a:ext cx="7920880" cy="3652905"/>
          </a:xfrm>
          <a:prstGeom prst="rect">
            <a:avLst/>
          </a:prstGeom>
        </p:spPr>
      </p:pic>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580460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Capacity Building in Municipalities</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s-ES" sz="3200" b="1" dirty="0">
                <a:solidFill>
                  <a:schemeClr val="accent1">
                    <a:lumMod val="75000"/>
                  </a:schemeClr>
                </a:solidFill>
              </a:rPr>
              <a:t>Technologies – </a:t>
            </a:r>
            <a:r>
              <a:rPr lang="en-GB" sz="3200" b="1" dirty="0">
                <a:solidFill>
                  <a:schemeClr val="accent1">
                    <a:lumMod val="75000"/>
                  </a:schemeClr>
                </a:solidFill>
              </a:rPr>
              <a:t>Other Control Solutions</a:t>
            </a: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126027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16196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Appliances</a:t>
            </a:r>
          </a:p>
        </p:txBody>
      </p:sp>
      <p:sp>
        <p:nvSpPr>
          <p:cNvPr id="3" name="CaixaDeTexto 2"/>
          <p:cNvSpPr txBox="1"/>
          <p:nvPr/>
        </p:nvSpPr>
        <p:spPr>
          <a:xfrm>
            <a:off x="-1" y="2185143"/>
            <a:ext cx="4427985" cy="3046988"/>
          </a:xfrm>
          <a:prstGeom prst="rect">
            <a:avLst/>
          </a:prstGeom>
          <a:noFill/>
        </p:spPr>
        <p:txBody>
          <a:bodyPr wrap="square" rtlCol="0">
            <a:spAutoFit/>
          </a:bodyPr>
          <a:lstStyle/>
          <a:p>
            <a:pPr algn="just"/>
            <a:r>
              <a:rPr lang="en-US" b="1" dirty="0"/>
              <a:t>Remote Controlled Sockets</a:t>
            </a:r>
          </a:p>
          <a:p>
            <a:pPr algn="just"/>
            <a:endParaRPr lang="en-US" sz="1400" b="1" dirty="0"/>
          </a:p>
          <a:p>
            <a:pPr algn="just"/>
            <a:r>
              <a:rPr lang="en-US" sz="1600" dirty="0"/>
              <a:t>Most appliances are not designed to be left on standby mode and others do not need to be in standby. Therefore remote controlled sockets are a good solution to reduce your energy bill and avoid potential fire hazards. </a:t>
            </a:r>
          </a:p>
          <a:p>
            <a:pPr algn="just"/>
            <a:endParaRPr lang="en-US" sz="1600" dirty="0"/>
          </a:p>
          <a:p>
            <a:pPr algn="just"/>
            <a:r>
              <a:rPr lang="en-US" sz="1600" dirty="0"/>
              <a:t>Remote control plugs have a full 30m range and high radio frequency for out of sight appliances. Perfect for plug sockets situated in hard to reach and awkward places, reducing energy wastage.  </a:t>
            </a:r>
          </a:p>
        </p:txBody>
      </p:sp>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pic>
        <p:nvPicPr>
          <p:cNvPr id="5" name="Imagem 4"/>
          <p:cNvPicPr>
            <a:picLocks noChangeAspect="1"/>
          </p:cNvPicPr>
          <p:nvPr/>
        </p:nvPicPr>
        <p:blipFill>
          <a:blip r:embed="rId4"/>
          <a:stretch>
            <a:fillRect/>
          </a:stretch>
        </p:blipFill>
        <p:spPr>
          <a:xfrm>
            <a:off x="4565060" y="2629513"/>
            <a:ext cx="4333333" cy="2933333"/>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23023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16196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Appliances</a:t>
            </a:r>
          </a:p>
        </p:txBody>
      </p:sp>
      <p:sp>
        <p:nvSpPr>
          <p:cNvPr id="3" name="CaixaDeTexto 2"/>
          <p:cNvSpPr txBox="1"/>
          <p:nvPr/>
        </p:nvSpPr>
        <p:spPr>
          <a:xfrm>
            <a:off x="-4564" y="2303161"/>
            <a:ext cx="4792588" cy="3046988"/>
          </a:xfrm>
          <a:prstGeom prst="rect">
            <a:avLst/>
          </a:prstGeom>
          <a:noFill/>
        </p:spPr>
        <p:txBody>
          <a:bodyPr wrap="square" rtlCol="0">
            <a:spAutoFit/>
          </a:bodyPr>
          <a:lstStyle/>
          <a:p>
            <a:pPr algn="just"/>
            <a:r>
              <a:rPr lang="en-US" b="1" dirty="0"/>
              <a:t>Remote Controlled Sockets</a:t>
            </a:r>
          </a:p>
          <a:p>
            <a:pPr algn="just"/>
            <a:endParaRPr lang="en-US" sz="1400" b="1" dirty="0"/>
          </a:p>
          <a:p>
            <a:pPr algn="just"/>
            <a:r>
              <a:rPr lang="en-US" sz="1600" dirty="0"/>
              <a:t>In office buildings leaving  appliances such as LCD screens and other ICT equipment on standby mode over night can represent more than 10% of the energy bill, but with devices such as remote control plugs it is possible to make sure that everything is switched off properly and without any effort. </a:t>
            </a:r>
          </a:p>
          <a:p>
            <a:pPr algn="just"/>
            <a:endParaRPr lang="en-US" sz="1600" b="1" dirty="0"/>
          </a:p>
          <a:p>
            <a:pPr algn="just"/>
            <a:endParaRPr lang="en-US" sz="1600" b="1" dirty="0"/>
          </a:p>
          <a:p>
            <a:pPr algn="just"/>
            <a:r>
              <a:rPr lang="en-US" sz="1600" dirty="0"/>
              <a:t>Additionally, not all appliances are designed to be left on at night and there are potential fire hazards. </a:t>
            </a:r>
          </a:p>
        </p:txBody>
      </p:sp>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pic>
        <p:nvPicPr>
          <p:cNvPr id="4" name="Imagem 3"/>
          <p:cNvPicPr>
            <a:picLocks noChangeAspect="1"/>
          </p:cNvPicPr>
          <p:nvPr/>
        </p:nvPicPr>
        <p:blipFill>
          <a:blip r:embed="rId4"/>
          <a:stretch>
            <a:fillRect/>
          </a:stretch>
        </p:blipFill>
        <p:spPr>
          <a:xfrm>
            <a:off x="4918274" y="2348822"/>
            <a:ext cx="4078918" cy="3574169"/>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73483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16196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Appliances</a:t>
            </a:r>
          </a:p>
        </p:txBody>
      </p:sp>
      <p:sp>
        <p:nvSpPr>
          <p:cNvPr id="3" name="CaixaDeTexto 2"/>
          <p:cNvSpPr txBox="1"/>
          <p:nvPr/>
        </p:nvSpPr>
        <p:spPr>
          <a:xfrm>
            <a:off x="18306" y="2212876"/>
            <a:ext cx="4481686" cy="3539430"/>
          </a:xfrm>
          <a:prstGeom prst="rect">
            <a:avLst/>
          </a:prstGeom>
          <a:noFill/>
        </p:spPr>
        <p:txBody>
          <a:bodyPr wrap="square" rtlCol="0">
            <a:spAutoFit/>
          </a:bodyPr>
          <a:lstStyle/>
          <a:p>
            <a:pPr algn="just"/>
            <a:r>
              <a:rPr lang="en-US" b="1" dirty="0"/>
              <a:t>Sockets with Timer</a:t>
            </a:r>
          </a:p>
          <a:p>
            <a:pPr algn="just"/>
            <a:endParaRPr lang="en-US" sz="1400" b="1" dirty="0"/>
          </a:p>
          <a:p>
            <a:pPr algn="just"/>
            <a:r>
              <a:rPr lang="en-US" sz="1600" dirty="0"/>
              <a:t>The timer may switch equipment on, off, or both, at a preset time or times, after a preset interval, or cyclically. A countdown time switch switches power, usually off, after a preset time. </a:t>
            </a:r>
          </a:p>
          <a:p>
            <a:pPr algn="just"/>
            <a:endParaRPr lang="en-US" sz="1600" dirty="0"/>
          </a:p>
          <a:p>
            <a:pPr algn="just"/>
            <a:r>
              <a:rPr lang="en-US" sz="1600" dirty="0"/>
              <a:t>A cyclical timer switches equipment both on and off at preset times over a period, then repeats the cycle; the period is usually 24 hours or 7 days. </a:t>
            </a:r>
          </a:p>
          <a:p>
            <a:pPr algn="just"/>
            <a:endParaRPr lang="en-US" sz="1600" dirty="0"/>
          </a:p>
          <a:p>
            <a:pPr algn="just"/>
            <a:r>
              <a:rPr lang="en-US" sz="1600" dirty="0"/>
              <a:t>For example, a central heating timer may supply heat for a specified period during the morning and evening every weekday, and all day on weekends</a:t>
            </a:r>
            <a:endParaRPr lang="en-US" sz="1600" b="1" dirty="0"/>
          </a:p>
        </p:txBody>
      </p:sp>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grpSp>
        <p:nvGrpSpPr>
          <p:cNvPr id="10" name="Grupo 9"/>
          <p:cNvGrpSpPr/>
          <p:nvPr/>
        </p:nvGrpSpPr>
        <p:grpSpPr>
          <a:xfrm>
            <a:off x="4644008" y="2112235"/>
            <a:ext cx="4306725" cy="3600396"/>
            <a:chOff x="4499992" y="2039545"/>
            <a:chExt cx="4450741" cy="3673086"/>
          </a:xfrm>
        </p:grpSpPr>
        <p:pic>
          <p:nvPicPr>
            <p:cNvPr id="7" name="Imagem 6"/>
            <p:cNvPicPr>
              <a:picLocks noChangeAspect="1"/>
            </p:cNvPicPr>
            <p:nvPr/>
          </p:nvPicPr>
          <p:blipFill>
            <a:blip r:embed="rId4"/>
            <a:stretch>
              <a:fillRect/>
            </a:stretch>
          </p:blipFill>
          <p:spPr>
            <a:xfrm>
              <a:off x="6300192" y="2039545"/>
              <a:ext cx="2650541" cy="3673086"/>
            </a:xfrm>
            <a:prstGeom prst="rect">
              <a:avLst/>
            </a:prstGeom>
          </p:spPr>
        </p:pic>
        <p:pic>
          <p:nvPicPr>
            <p:cNvPr id="8" name="Imagem 7"/>
            <p:cNvPicPr>
              <a:picLocks noChangeAspect="1"/>
            </p:cNvPicPr>
            <p:nvPr/>
          </p:nvPicPr>
          <p:blipFill>
            <a:blip r:embed="rId5"/>
            <a:stretch>
              <a:fillRect/>
            </a:stretch>
          </p:blipFill>
          <p:spPr>
            <a:xfrm>
              <a:off x="4499992" y="2395068"/>
              <a:ext cx="2159134" cy="3136259"/>
            </a:xfrm>
            <a:prstGeom prst="rect">
              <a:avLst/>
            </a:prstGeom>
          </p:spPr>
        </p:pic>
      </p:gr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79904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19"/>
          <p:cNvSpPr/>
          <p:nvPr/>
        </p:nvSpPr>
        <p:spPr>
          <a:xfrm>
            <a:off x="0" y="1628800"/>
            <a:ext cx="16196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Appliances</a:t>
            </a:r>
          </a:p>
        </p:txBody>
      </p:sp>
      <p:sp>
        <p:nvSpPr>
          <p:cNvPr id="3" name="CaixaDeTexto 2"/>
          <p:cNvSpPr txBox="1"/>
          <p:nvPr/>
        </p:nvSpPr>
        <p:spPr>
          <a:xfrm>
            <a:off x="18306" y="2212876"/>
            <a:ext cx="5921846" cy="4001095"/>
          </a:xfrm>
          <a:prstGeom prst="rect">
            <a:avLst/>
          </a:prstGeom>
          <a:noFill/>
        </p:spPr>
        <p:txBody>
          <a:bodyPr wrap="square" rtlCol="0">
            <a:spAutoFit/>
          </a:bodyPr>
          <a:lstStyle/>
          <a:p>
            <a:pPr algn="just"/>
            <a:r>
              <a:rPr lang="en-US" b="1" dirty="0"/>
              <a:t>Sockets with Timer</a:t>
            </a:r>
          </a:p>
          <a:p>
            <a:pPr algn="just"/>
            <a:endParaRPr lang="en-US" sz="1400" b="1" dirty="0"/>
          </a:p>
          <a:p>
            <a:pPr algn="just"/>
            <a:r>
              <a:rPr lang="en-US" sz="1600" b="1" dirty="0"/>
              <a:t>Example:</a:t>
            </a:r>
          </a:p>
          <a:p>
            <a:pPr algn="just"/>
            <a:endParaRPr lang="en-US" sz="1600" b="1" dirty="0"/>
          </a:p>
          <a:p>
            <a:r>
              <a:rPr lang="en-GB" sz="1600" dirty="0"/>
              <a:t>Weekly Digital Programmer</a:t>
            </a:r>
          </a:p>
          <a:p>
            <a:endParaRPr lang="pt-PT" sz="1600" dirty="0"/>
          </a:p>
          <a:p>
            <a:pPr marL="742950" lvl="1" indent="-285750">
              <a:buFont typeface="Arial" panose="020B0604020202020204" pitchFamily="34" charset="0"/>
              <a:buChar char="•"/>
            </a:pPr>
            <a:r>
              <a:rPr lang="en-US" sz="1600" dirty="0"/>
              <a:t>It allows you to program the connection of electrical appliances</a:t>
            </a:r>
          </a:p>
          <a:p>
            <a:pPr marL="742950" lvl="1" indent="-285750">
              <a:buFont typeface="Arial" panose="020B0604020202020204" pitchFamily="34" charset="0"/>
              <a:buChar char="•"/>
            </a:pPr>
            <a:r>
              <a:rPr lang="en-US" sz="1600" dirty="0"/>
              <a:t>Recording of data in case of electrical failure.</a:t>
            </a:r>
          </a:p>
          <a:p>
            <a:pPr marL="742950" lvl="1" indent="-285750">
              <a:buFont typeface="Arial" panose="020B0604020202020204" pitchFamily="34" charset="0"/>
              <a:buChar char="•"/>
            </a:pPr>
            <a:r>
              <a:rPr lang="en-US" sz="1600" dirty="0"/>
              <a:t>It simulates presence thanks to random function</a:t>
            </a:r>
          </a:p>
          <a:p>
            <a:pPr marL="742950" lvl="1" indent="-285750">
              <a:buFont typeface="Arial" panose="020B0604020202020204" pitchFamily="34" charset="0"/>
              <a:buChar char="•"/>
            </a:pPr>
            <a:r>
              <a:rPr lang="en-US" sz="1600" dirty="0"/>
              <a:t>Ability to program up to 20 cycles with one minute duration</a:t>
            </a:r>
          </a:p>
          <a:p>
            <a:pPr marL="742950" lvl="1" indent="-285750">
              <a:buFont typeface="Arial" panose="020B0604020202020204" pitchFamily="34" charset="0"/>
              <a:buChar char="•"/>
            </a:pPr>
            <a:r>
              <a:rPr lang="en-US" sz="1600" dirty="0"/>
              <a:t>LCD screen </a:t>
            </a:r>
          </a:p>
          <a:p>
            <a:pPr marL="742950" lvl="1" indent="-285750">
              <a:buFont typeface="Arial" panose="020B0604020202020204" pitchFamily="34" charset="0"/>
              <a:buChar char="•"/>
            </a:pPr>
            <a:r>
              <a:rPr lang="en-US" sz="1600" dirty="0"/>
              <a:t>12/24 hour mode</a:t>
            </a:r>
          </a:p>
          <a:p>
            <a:pPr marL="742950" lvl="1" indent="-285750">
              <a:buFont typeface="Arial" panose="020B0604020202020204" pitchFamily="34" charset="0"/>
              <a:buChar char="•"/>
            </a:pPr>
            <a:r>
              <a:rPr lang="en-US" sz="1600" dirty="0"/>
              <a:t>Summer/Winter mode</a:t>
            </a:r>
          </a:p>
          <a:p>
            <a:pPr marL="285750" indent="-285750">
              <a:buFont typeface="Arial" panose="020B0604020202020204" pitchFamily="34" charset="0"/>
              <a:buChar char="•"/>
            </a:pPr>
            <a:endParaRPr lang="pt-PT" sz="1600" dirty="0"/>
          </a:p>
          <a:p>
            <a:pPr algn="just"/>
            <a:endParaRPr lang="en-US" sz="1400" b="1" dirty="0"/>
          </a:p>
        </p:txBody>
      </p:sp>
      <p:sp>
        <p:nvSpPr>
          <p:cNvPr id="13"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pic>
        <p:nvPicPr>
          <p:cNvPr id="5" name="Imagem 4"/>
          <p:cNvPicPr>
            <a:picLocks noChangeAspect="1"/>
          </p:cNvPicPr>
          <p:nvPr/>
        </p:nvPicPr>
        <p:blipFill>
          <a:blip r:embed="rId4"/>
          <a:stretch>
            <a:fillRect/>
          </a:stretch>
        </p:blipFill>
        <p:spPr>
          <a:xfrm>
            <a:off x="6084168" y="1739304"/>
            <a:ext cx="2878407" cy="4162508"/>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25528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pic>
        <p:nvPicPr>
          <p:cNvPr id="4" name="Imagem 3"/>
          <p:cNvPicPr>
            <a:picLocks noChangeAspect="1"/>
          </p:cNvPicPr>
          <p:nvPr/>
        </p:nvPicPr>
        <p:blipFill>
          <a:blip r:embed="rId4"/>
          <a:stretch>
            <a:fillRect/>
          </a:stretch>
        </p:blipFill>
        <p:spPr>
          <a:xfrm>
            <a:off x="323527" y="2458049"/>
            <a:ext cx="8627205" cy="3080192"/>
          </a:xfrm>
          <a:prstGeom prst="rect">
            <a:avLst/>
          </a:prstGeom>
        </p:spPr>
      </p:pic>
      <p:sp>
        <p:nvSpPr>
          <p:cNvPr id="15"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76873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5882800" y="2841034"/>
            <a:ext cx="3074020" cy="2330681"/>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11" name="CaixaDeTexto 10"/>
          <p:cNvSpPr txBox="1"/>
          <p:nvPr/>
        </p:nvSpPr>
        <p:spPr>
          <a:xfrm>
            <a:off x="0" y="2710307"/>
            <a:ext cx="5585272" cy="3046988"/>
          </a:xfrm>
          <a:prstGeom prst="rect">
            <a:avLst/>
          </a:prstGeom>
          <a:noFill/>
        </p:spPr>
        <p:txBody>
          <a:bodyPr wrap="square" rtlCol="0">
            <a:spAutoFit/>
          </a:bodyPr>
          <a:lstStyle/>
          <a:p>
            <a:pPr algn="just"/>
            <a:r>
              <a:rPr lang="en-US" sz="1600" b="1" dirty="0"/>
              <a:t>Remote monitoring and control</a:t>
            </a:r>
            <a:r>
              <a:rPr lang="en-US" sz="1600" dirty="0"/>
              <a:t> (</a:t>
            </a:r>
            <a:r>
              <a:rPr lang="en-US" sz="1600" b="1" dirty="0"/>
              <a:t>M&amp;C</a:t>
            </a:r>
            <a:r>
              <a:rPr lang="en-US" sz="1600" dirty="0"/>
              <a:t>) systems are designed to control large or complex facilities such as factories, power plants, network operations centers, airports, and spacecraft, with some degree of automation.</a:t>
            </a:r>
          </a:p>
          <a:p>
            <a:pPr algn="just"/>
            <a:endParaRPr lang="en-US" sz="1600" dirty="0"/>
          </a:p>
          <a:p>
            <a:pPr algn="just"/>
            <a:r>
              <a:rPr lang="en-US" sz="1600" dirty="0"/>
              <a:t>M&amp;C systems may receive data from sensors, telemetry streams, user inputs, and pre-programmed procedures. </a:t>
            </a:r>
          </a:p>
          <a:p>
            <a:pPr algn="just"/>
            <a:endParaRPr lang="en-US" sz="1600" dirty="0"/>
          </a:p>
          <a:p>
            <a:pPr algn="just"/>
            <a:r>
              <a:rPr lang="en-US" sz="1600" dirty="0"/>
              <a:t>The software may send telecommands to actuators, computer systems, or other devices. </a:t>
            </a:r>
          </a:p>
          <a:p>
            <a:pPr algn="just"/>
            <a:endParaRPr lang="en-US" sz="1600" dirty="0"/>
          </a:p>
          <a:p>
            <a:pPr algn="just"/>
            <a:endParaRPr lang="en-US" sz="1600" b="1" dirty="0"/>
          </a:p>
        </p:txBody>
      </p:sp>
      <p:sp>
        <p:nvSpPr>
          <p:cNvPr id="13"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33735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68762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Other Control Solutions</a:t>
            </a:r>
          </a:p>
        </p:txBody>
      </p:sp>
      <p:sp>
        <p:nvSpPr>
          <p:cNvPr id="11" name="CaixaDeTexto 10"/>
          <p:cNvSpPr txBox="1"/>
          <p:nvPr/>
        </p:nvSpPr>
        <p:spPr>
          <a:xfrm>
            <a:off x="-5161" y="2008857"/>
            <a:ext cx="8955893" cy="4031873"/>
          </a:xfrm>
          <a:prstGeom prst="rect">
            <a:avLst/>
          </a:prstGeom>
          <a:noFill/>
        </p:spPr>
        <p:txBody>
          <a:bodyPr wrap="square" rtlCol="0">
            <a:spAutoFit/>
          </a:bodyPr>
          <a:lstStyle/>
          <a:p>
            <a:pPr algn="just"/>
            <a:endParaRPr lang="en-US" sz="1600" dirty="0"/>
          </a:p>
          <a:p>
            <a:pPr algn="just"/>
            <a:r>
              <a:rPr lang="en-US" sz="1600" dirty="0"/>
              <a:t>Once limited to SCADA (Supervisory Control and Data Acquisition)  in industrial settings, remote monitoring and control is now applied in numerous fields, including:</a:t>
            </a:r>
          </a:p>
          <a:p>
            <a:pPr algn="just"/>
            <a:endParaRPr lang="en-US" sz="1600" dirty="0"/>
          </a:p>
          <a:p>
            <a:pPr marL="285750" indent="-285750" algn="just">
              <a:buFont typeface="Arial" panose="020B0604020202020204" pitchFamily="34" charset="0"/>
              <a:buChar char="•"/>
            </a:pPr>
            <a:r>
              <a:rPr lang="en-US" sz="1600" dirty="0"/>
              <a:t>Smart grids</a:t>
            </a:r>
          </a:p>
          <a:p>
            <a:pPr algn="just"/>
            <a:endParaRPr lang="en-US" sz="1600" dirty="0"/>
          </a:p>
          <a:p>
            <a:pPr marL="285750" indent="-285750" algn="just">
              <a:buFont typeface="Arial" panose="020B0604020202020204" pitchFamily="34" charset="0"/>
              <a:buChar char="•"/>
            </a:pPr>
            <a:r>
              <a:rPr lang="en-US" sz="1600" dirty="0"/>
              <a:t>Positive train control</a:t>
            </a:r>
          </a:p>
          <a:p>
            <a:pPr algn="just"/>
            <a:endParaRPr lang="en-US" sz="1600" dirty="0"/>
          </a:p>
          <a:p>
            <a:pPr marL="285750" indent="-285750" algn="just">
              <a:buFont typeface="Arial" panose="020B0604020202020204" pitchFamily="34" charset="0"/>
              <a:buChar char="•"/>
            </a:pPr>
            <a:r>
              <a:rPr lang="en-US" sz="1600" dirty="0"/>
              <a:t>Structural health monitoring</a:t>
            </a:r>
          </a:p>
          <a:p>
            <a:pPr algn="just"/>
            <a:endParaRPr lang="en-US" sz="1600" dirty="0"/>
          </a:p>
          <a:p>
            <a:pPr marL="285750" indent="-285750" algn="just">
              <a:buFont typeface="Arial" panose="020B0604020202020204" pitchFamily="34" charset="0"/>
              <a:buChar char="•"/>
            </a:pPr>
            <a:r>
              <a:rPr lang="en-US" sz="1600" dirty="0"/>
              <a:t>Pipeline sensors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Patient monitoring</a:t>
            </a:r>
          </a:p>
          <a:p>
            <a:pPr algn="just"/>
            <a:endParaRPr lang="en-US" sz="1600" dirty="0"/>
          </a:p>
          <a:p>
            <a:pPr marL="285750" indent="-285750" algn="just">
              <a:buFont typeface="Arial" panose="020B0604020202020204" pitchFamily="34" charset="0"/>
              <a:buChar char="•"/>
            </a:pPr>
            <a:r>
              <a:rPr lang="en-US" sz="1600" dirty="0"/>
              <a:t>Desktop/server monitoring</a:t>
            </a:r>
          </a:p>
          <a:p>
            <a:pPr algn="just"/>
            <a:endParaRPr lang="en-US" sz="1600" b="1" dirty="0"/>
          </a:p>
        </p:txBody>
      </p:sp>
      <p:sp>
        <p:nvSpPr>
          <p:cNvPr id="13" name="Rechteck 19"/>
          <p:cNvSpPr/>
          <p:nvPr/>
        </p:nvSpPr>
        <p:spPr>
          <a:xfrm>
            <a:off x="0" y="1628800"/>
            <a:ext cx="44999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latin typeface="Candara" panose="020E0502030303020204" pitchFamily="34" charset="0"/>
              </a:rPr>
              <a:t>Global Monitoring and Control Systems</a:t>
            </a:r>
          </a:p>
        </p:txBody>
      </p:sp>
      <p:pic>
        <p:nvPicPr>
          <p:cNvPr id="4" name="Imagem 3"/>
          <p:cNvPicPr>
            <a:picLocks noChangeAspect="1"/>
          </p:cNvPicPr>
          <p:nvPr/>
        </p:nvPicPr>
        <p:blipFill>
          <a:blip r:embed="rId4"/>
          <a:stretch>
            <a:fillRect/>
          </a:stretch>
        </p:blipFill>
        <p:spPr>
          <a:xfrm>
            <a:off x="4355976" y="2842746"/>
            <a:ext cx="4320480" cy="3084237"/>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797935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ed95113a2cec64178da48684dd90c21abc4a2c"/>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8101</TotalTime>
  <Words>1568</Words>
  <Application>Microsoft Office PowerPoint</Application>
  <PresentationFormat>On-screen Show (4:3)</PresentationFormat>
  <Paragraphs>206</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vt:lpstr>
      <vt:lpstr>Calibri</vt:lpstr>
      <vt:lpstr>Candara</vt:lpstr>
      <vt:lpstr>Dotum</vt: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FASUDIR_WP1_D1.1_QualityAssurancePlan-AnnF_AR01_Delivered</dc:title>
  <dc:creator>TECNALIA</dc:creator>
  <cp:lastModifiedBy>Pedro Moura</cp:lastModifiedBy>
  <cp:revision>458</cp:revision>
  <dcterms:created xsi:type="dcterms:W3CDTF">2013-11-18T12:25:29Z</dcterms:created>
  <dcterms:modified xsi:type="dcterms:W3CDTF">2017-02-16T21:58:46Z</dcterms:modified>
</cp:coreProperties>
</file>