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5"/>
  </p:notesMasterIdLst>
  <p:sldIdLst>
    <p:sldId id="617" r:id="rId2"/>
    <p:sldId id="647" r:id="rId3"/>
    <p:sldId id="646" r:id="rId4"/>
    <p:sldId id="656" r:id="rId5"/>
    <p:sldId id="648" r:id="rId6"/>
    <p:sldId id="651" r:id="rId7"/>
    <p:sldId id="655" r:id="rId8"/>
    <p:sldId id="658" r:id="rId9"/>
    <p:sldId id="657" r:id="rId10"/>
    <p:sldId id="659" r:id="rId11"/>
    <p:sldId id="660" r:id="rId12"/>
    <p:sldId id="661" r:id="rId13"/>
    <p:sldId id="618" r:id="rId14"/>
  </p:sldIdLst>
  <p:sldSz cx="9144000" cy="6858000" type="screen4x3"/>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showGuides="1">
      <p:cViewPr varScale="1">
        <p:scale>
          <a:sx n="67" d="100"/>
          <a:sy n="67" d="100"/>
        </p:scale>
        <p:origin x="312" y="78"/>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9525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280016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321260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146365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26606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244096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401449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6081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307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47566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52718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7.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QHKKht-oXzE" TargetMode="External"/><Relationship Id="rId6" Type="http://schemas.openxmlformats.org/officeDocument/2006/relationships/image" Target="../media/image3.jpg"/><Relationship Id="rId5" Type="http://schemas.openxmlformats.org/officeDocument/2006/relationships/image" Target="../media/image9.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n-GB" sz="3200" b="1" dirty="0">
                <a:solidFill>
                  <a:schemeClr val="accent1">
                    <a:lumMod val="75000"/>
                  </a:schemeClr>
                </a:solidFill>
              </a:rPr>
              <a:t>ICT</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26569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1728640" y="1988840"/>
            <a:ext cx="5907814" cy="4356550"/>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4" name="CaixaDeTexto 3"/>
          <p:cNvSpPr txBox="1"/>
          <p:nvPr/>
        </p:nvSpPr>
        <p:spPr>
          <a:xfrm>
            <a:off x="-1" y="2317678"/>
            <a:ext cx="8950733" cy="369332"/>
          </a:xfrm>
          <a:prstGeom prst="rect">
            <a:avLst/>
          </a:prstGeom>
          <a:noFill/>
        </p:spPr>
        <p:txBody>
          <a:bodyPr wrap="square" rtlCol="0">
            <a:spAutoFit/>
          </a:bodyPr>
          <a:lstStyle/>
          <a:p>
            <a:r>
              <a:rPr lang="en-GB" b="1" dirty="0"/>
              <a:t>Other UPS Examples: </a:t>
            </a: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0841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4" name="CaixaDeTexto 3"/>
          <p:cNvSpPr txBox="1"/>
          <p:nvPr/>
        </p:nvSpPr>
        <p:spPr>
          <a:xfrm>
            <a:off x="-1" y="2317678"/>
            <a:ext cx="8950733" cy="369332"/>
          </a:xfrm>
          <a:prstGeom prst="rect">
            <a:avLst/>
          </a:prstGeom>
          <a:noFill/>
        </p:spPr>
        <p:txBody>
          <a:bodyPr wrap="square" rtlCol="0">
            <a:spAutoFit/>
          </a:bodyPr>
          <a:lstStyle/>
          <a:p>
            <a:r>
              <a:rPr lang="en-GB" b="1" dirty="0"/>
              <a:t>Other UPS Examples (cont.): </a:t>
            </a:r>
          </a:p>
        </p:txBody>
      </p:sp>
      <p:pic>
        <p:nvPicPr>
          <p:cNvPr id="3" name="Imagem 2"/>
          <p:cNvPicPr>
            <a:picLocks noChangeAspect="1"/>
          </p:cNvPicPr>
          <p:nvPr/>
        </p:nvPicPr>
        <p:blipFill>
          <a:blip r:embed="rId4"/>
          <a:stretch>
            <a:fillRect/>
          </a:stretch>
        </p:blipFill>
        <p:spPr>
          <a:xfrm>
            <a:off x="3818307" y="2925442"/>
            <a:ext cx="5132425" cy="2957798"/>
          </a:xfrm>
          <a:prstGeom prst="rect">
            <a:avLst/>
          </a:prstGeom>
        </p:spPr>
      </p:pic>
      <p:pic>
        <p:nvPicPr>
          <p:cNvPr id="7" name="Imagem 6"/>
          <p:cNvPicPr>
            <a:picLocks noChangeAspect="1"/>
          </p:cNvPicPr>
          <p:nvPr/>
        </p:nvPicPr>
        <p:blipFill>
          <a:blip r:embed="rId5"/>
          <a:stretch>
            <a:fillRect/>
          </a:stretch>
        </p:blipFill>
        <p:spPr>
          <a:xfrm>
            <a:off x="179388" y="2925442"/>
            <a:ext cx="3372495" cy="2957798"/>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40281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3"/>
          <a:stretch>
            <a:fillRect/>
          </a:stretch>
        </p:blipFill>
        <p:spPr>
          <a:xfrm>
            <a:off x="548989" y="2435598"/>
            <a:ext cx="4959115" cy="3752632"/>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4" name="CaixaDeTexto 3"/>
          <p:cNvSpPr txBox="1"/>
          <p:nvPr/>
        </p:nvSpPr>
        <p:spPr>
          <a:xfrm>
            <a:off x="0" y="2138439"/>
            <a:ext cx="8950733" cy="369332"/>
          </a:xfrm>
          <a:prstGeom prst="rect">
            <a:avLst/>
          </a:prstGeom>
          <a:noFill/>
        </p:spPr>
        <p:txBody>
          <a:bodyPr wrap="square" rtlCol="0">
            <a:spAutoFit/>
          </a:bodyPr>
          <a:lstStyle/>
          <a:p>
            <a:r>
              <a:rPr lang="en-GB" b="1" dirty="0"/>
              <a:t>Other UPS Examples (cont.): </a:t>
            </a:r>
          </a:p>
        </p:txBody>
      </p:sp>
      <p:pic>
        <p:nvPicPr>
          <p:cNvPr id="5" name="Imagem 4"/>
          <p:cNvPicPr>
            <a:picLocks noChangeAspect="1"/>
          </p:cNvPicPr>
          <p:nvPr/>
        </p:nvPicPr>
        <p:blipFill>
          <a:blip r:embed="rId5"/>
          <a:stretch>
            <a:fillRect/>
          </a:stretch>
        </p:blipFill>
        <p:spPr>
          <a:xfrm>
            <a:off x="6111222" y="1889231"/>
            <a:ext cx="2349210" cy="4285722"/>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2001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n-GB" sz="3200" b="1" dirty="0">
                <a:solidFill>
                  <a:schemeClr val="accent1">
                    <a:lumMod val="75000"/>
                  </a:schemeClr>
                </a:solidFill>
              </a:rPr>
              <a:t>ICT</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26027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pic>
        <p:nvPicPr>
          <p:cNvPr id="4" name="Imagem 3"/>
          <p:cNvPicPr>
            <a:picLocks noChangeAspect="1"/>
          </p:cNvPicPr>
          <p:nvPr/>
        </p:nvPicPr>
        <p:blipFill>
          <a:blip r:embed="rId4"/>
          <a:stretch>
            <a:fillRect/>
          </a:stretch>
        </p:blipFill>
        <p:spPr>
          <a:xfrm>
            <a:off x="6439709" y="2098150"/>
            <a:ext cx="2285631" cy="1845919"/>
          </a:xfrm>
          <a:prstGeom prst="rect">
            <a:avLst/>
          </a:prstGeom>
        </p:spPr>
      </p:pic>
      <p:pic>
        <p:nvPicPr>
          <p:cNvPr id="5" name="Imagem 4"/>
          <p:cNvPicPr>
            <a:picLocks noChangeAspect="1"/>
          </p:cNvPicPr>
          <p:nvPr/>
        </p:nvPicPr>
        <p:blipFill>
          <a:blip r:embed="rId5"/>
          <a:stretch>
            <a:fillRect/>
          </a:stretch>
        </p:blipFill>
        <p:spPr>
          <a:xfrm>
            <a:off x="6713336" y="3938898"/>
            <a:ext cx="2203142" cy="2196177"/>
          </a:xfrm>
          <a:prstGeom prst="rect">
            <a:avLst/>
          </a:prstGeom>
        </p:spPr>
      </p:pic>
      <p:pic>
        <p:nvPicPr>
          <p:cNvPr id="7" name="Imagem 6"/>
          <p:cNvPicPr>
            <a:picLocks noChangeAspect="1"/>
          </p:cNvPicPr>
          <p:nvPr/>
        </p:nvPicPr>
        <p:blipFill>
          <a:blip r:embed="rId6"/>
          <a:stretch>
            <a:fillRect/>
          </a:stretch>
        </p:blipFill>
        <p:spPr>
          <a:xfrm>
            <a:off x="187995" y="3145130"/>
            <a:ext cx="2232372" cy="2273905"/>
          </a:xfrm>
          <a:prstGeom prst="rect">
            <a:avLst/>
          </a:prstGeom>
        </p:spPr>
      </p:pic>
      <p:pic>
        <p:nvPicPr>
          <p:cNvPr id="8" name="Imagem 7"/>
          <p:cNvPicPr>
            <a:picLocks noChangeAspect="1"/>
          </p:cNvPicPr>
          <p:nvPr/>
        </p:nvPicPr>
        <p:blipFill>
          <a:blip r:embed="rId7"/>
          <a:stretch>
            <a:fillRect/>
          </a:stretch>
        </p:blipFill>
        <p:spPr>
          <a:xfrm>
            <a:off x="2585769" y="2098150"/>
            <a:ext cx="3828445" cy="3755575"/>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08222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3" name="CaixaDeTexto 2"/>
          <p:cNvSpPr txBox="1"/>
          <p:nvPr/>
        </p:nvSpPr>
        <p:spPr>
          <a:xfrm>
            <a:off x="-1" y="2352215"/>
            <a:ext cx="8950733" cy="2554545"/>
          </a:xfrm>
          <a:prstGeom prst="rect">
            <a:avLst/>
          </a:prstGeom>
          <a:noFill/>
        </p:spPr>
        <p:txBody>
          <a:bodyPr wrap="square" rtlCol="0">
            <a:spAutoFit/>
          </a:bodyPr>
          <a:lstStyle/>
          <a:p>
            <a:pPr algn="just"/>
            <a:r>
              <a:rPr lang="en-US" sz="1600" b="1" dirty="0"/>
              <a:t>“A UPS is a combination of electronic power converters, switches and energy storage devices (such as batteries) constituting a power system for maintaining the continuity of power to a load in the case of input power failure.” </a:t>
            </a:r>
          </a:p>
          <a:p>
            <a:pPr algn="just"/>
            <a:endParaRPr lang="en-GB" sz="1600" b="1" dirty="0"/>
          </a:p>
          <a:p>
            <a:pPr algn="just"/>
            <a:r>
              <a:rPr lang="en-GB" sz="1600" b="1" dirty="0"/>
              <a:t>UPS’s</a:t>
            </a:r>
            <a:r>
              <a:rPr lang="en-GB" sz="1600" dirty="0"/>
              <a:t> are </a:t>
            </a:r>
            <a:r>
              <a:rPr lang="en-US" sz="1600" dirty="0"/>
              <a:t>key components of information and communications technologies (ICT) systems, ensuring reliability by maintaining the continuity and quality of the systems power supply. The energy consumption of UPS should be an important consideration due to its high impact on the lifecycle costs, but in most applications of UPS, energy efficiency is not the most important issue, since the operational reliability of the ICT systems and the related security of data processing and storage are the </a:t>
            </a:r>
            <a:r>
              <a:rPr lang="en-GB" sz="1600" dirty="0"/>
              <a:t>major concerns.</a:t>
            </a:r>
          </a:p>
          <a:p>
            <a:pPr algn="just"/>
            <a:endParaRPr lang="en-GB" sz="1600"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01919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3" name="CaixaDeTexto 2"/>
          <p:cNvSpPr txBox="1"/>
          <p:nvPr/>
        </p:nvSpPr>
        <p:spPr>
          <a:xfrm>
            <a:off x="-1" y="2352215"/>
            <a:ext cx="8950733" cy="3323987"/>
          </a:xfrm>
          <a:prstGeom prst="rect">
            <a:avLst/>
          </a:prstGeom>
          <a:noFill/>
        </p:spPr>
        <p:txBody>
          <a:bodyPr wrap="square" rtlCol="0">
            <a:spAutoFit/>
          </a:bodyPr>
          <a:lstStyle/>
          <a:p>
            <a:pPr algn="just"/>
            <a:r>
              <a:rPr lang="en-GB" b="1" dirty="0"/>
              <a:t>Applications: </a:t>
            </a:r>
          </a:p>
          <a:p>
            <a:pPr algn="just"/>
            <a:endParaRPr lang="en-GB" sz="1600" dirty="0"/>
          </a:p>
          <a:p>
            <a:pPr marL="285750" indent="-285750" algn="just">
              <a:buFont typeface="Arial" panose="020B0604020202020204" pitchFamily="34" charset="0"/>
              <a:buChar char="•"/>
            </a:pPr>
            <a:r>
              <a:rPr lang="en-GB" sz="1600" b="1" dirty="0"/>
              <a:t>Data Centers </a:t>
            </a:r>
          </a:p>
          <a:p>
            <a:pPr algn="just"/>
            <a:endParaRPr lang="en-GB" sz="1600" b="1" dirty="0"/>
          </a:p>
          <a:p>
            <a:pPr algn="just"/>
            <a:r>
              <a:rPr lang="en-US" sz="1600" dirty="0"/>
              <a:t>Whether it is data for healthcare services, banking, insurance companies, data is vital to business. IT down times are problem or can put lives at risk. So UPS systems are essential to allow permanent access to data when power is out.</a:t>
            </a:r>
          </a:p>
          <a:p>
            <a:pPr algn="just"/>
            <a:endParaRPr lang="en-US" sz="1600" dirty="0"/>
          </a:p>
          <a:p>
            <a:pPr algn="just"/>
            <a:endParaRPr lang="en-GB" sz="1600" dirty="0"/>
          </a:p>
          <a:p>
            <a:pPr marL="285750" indent="-285750" algn="just">
              <a:buFont typeface="Arial" panose="020B0604020202020204" pitchFamily="34" charset="0"/>
              <a:buChar char="•"/>
            </a:pPr>
            <a:r>
              <a:rPr lang="en-GB" sz="1600" b="1" dirty="0"/>
              <a:t>Healthcare: Hospitals, clinics and retirement homes </a:t>
            </a:r>
          </a:p>
          <a:p>
            <a:pPr marL="285750" indent="-285750" algn="just">
              <a:buFont typeface="Arial" panose="020B0604020202020204" pitchFamily="34" charset="0"/>
              <a:buChar char="•"/>
            </a:pPr>
            <a:endParaRPr lang="en-GB" sz="1600" b="1" dirty="0"/>
          </a:p>
          <a:p>
            <a:pPr algn="just"/>
            <a:r>
              <a:rPr lang="en-US" sz="1600" dirty="0"/>
              <a:t>In a healthcare setting, reliable power is a matter of life and death. To deliver quality care, you need to be sure that your life-saving machinery will operate properly, without power interruptions.</a:t>
            </a:r>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7962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3" name="CaixaDeTexto 2"/>
          <p:cNvSpPr txBox="1"/>
          <p:nvPr/>
        </p:nvSpPr>
        <p:spPr>
          <a:xfrm>
            <a:off x="-13881" y="1983892"/>
            <a:ext cx="8950733" cy="4278094"/>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Banks and Insurance </a:t>
            </a:r>
          </a:p>
          <a:p>
            <a:pPr marL="285750" indent="-285750" algn="just">
              <a:buFont typeface="Arial" panose="020B0604020202020204" pitchFamily="34" charset="0"/>
              <a:buChar char="•"/>
            </a:pPr>
            <a:endParaRPr lang="en-US" sz="1600" b="1" dirty="0"/>
          </a:p>
          <a:p>
            <a:pPr algn="just"/>
            <a:r>
              <a:rPr lang="en-US" sz="1600" dirty="0"/>
              <a:t>Cut off from the work and customers, IT systems down, Loss of vital data, are all incidents that  could lead to potential loss of revenue in a business. </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Telecommunications </a:t>
            </a:r>
          </a:p>
          <a:p>
            <a:pPr algn="just"/>
            <a:endParaRPr lang="en-US" sz="1600" b="1" dirty="0"/>
          </a:p>
          <a:p>
            <a:pPr algn="just"/>
            <a:r>
              <a:rPr lang="en-US" sz="1600" dirty="0"/>
              <a:t>Guaranteeing 24/7 power for even the toughest, most remote telecommunications sites is essential. Any disruption to the power supply could entail lost revenue and customer dissatisfaction.</a:t>
            </a:r>
          </a:p>
          <a:p>
            <a:pPr algn="just"/>
            <a:endParaRPr lang="en-US" sz="1600" b="1" dirty="0"/>
          </a:p>
          <a:p>
            <a:pPr marL="285750" indent="-285750" algn="just">
              <a:buFont typeface="Arial" panose="020B0604020202020204" pitchFamily="34" charset="0"/>
              <a:buChar char="•"/>
            </a:pPr>
            <a:r>
              <a:rPr lang="en-GB" sz="1600" b="1" dirty="0"/>
              <a:t>Industry </a:t>
            </a:r>
          </a:p>
          <a:p>
            <a:pPr algn="just"/>
            <a:endParaRPr lang="pt-PT" sz="1600" b="1" dirty="0"/>
          </a:p>
          <a:p>
            <a:pPr algn="just"/>
            <a:r>
              <a:rPr lang="en-US" sz="1600" dirty="0"/>
              <a:t>No matter what your facility produces, a stop in production means lost productivity and heavy losses.  Not only that, interruptions in the power supply can be harmful to your equipment and dangerous for your employees but also dangerous for the economic stability of companies.</a:t>
            </a:r>
          </a:p>
          <a:p>
            <a:pPr algn="just"/>
            <a:endParaRPr lang="en-GB" sz="1600" b="1"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0161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3" name="CaixaDeTexto 2"/>
          <p:cNvSpPr txBox="1"/>
          <p:nvPr/>
        </p:nvSpPr>
        <p:spPr>
          <a:xfrm>
            <a:off x="-13881" y="1983892"/>
            <a:ext cx="8964614" cy="3077766"/>
          </a:xfrm>
          <a:prstGeom prst="rect">
            <a:avLst/>
          </a:prstGeom>
          <a:noFill/>
        </p:spPr>
        <p:txBody>
          <a:bodyPr wrap="square" rtlCol="0">
            <a:spAutoFit/>
          </a:bodyPr>
          <a:lstStyle/>
          <a:p>
            <a:pPr algn="just"/>
            <a:r>
              <a:rPr lang="en-GB" b="1" dirty="0"/>
              <a:t>Operation</a:t>
            </a:r>
            <a:r>
              <a:rPr lang="pt-PT" b="1" dirty="0"/>
              <a:t>:</a:t>
            </a:r>
          </a:p>
          <a:p>
            <a:pPr algn="just"/>
            <a:endParaRPr lang="pt-PT" sz="1600" b="1" dirty="0"/>
          </a:p>
          <a:p>
            <a:pPr algn="just"/>
            <a:r>
              <a:rPr lang="en-US" sz="1600" dirty="0"/>
              <a:t>In the case of a primary AC grid failure, the UPS may run in isolated mode and is not grid-connected on the</a:t>
            </a:r>
          </a:p>
          <a:p>
            <a:pPr algn="just"/>
            <a:r>
              <a:rPr lang="en-US" sz="1600" dirty="0"/>
              <a:t>supply side. </a:t>
            </a:r>
          </a:p>
          <a:p>
            <a:pPr algn="just"/>
            <a:endParaRPr lang="en-US" sz="1600" dirty="0"/>
          </a:p>
          <a:p>
            <a:pPr algn="just"/>
            <a:r>
              <a:rPr lang="en-US" sz="1600" dirty="0"/>
              <a:t>In standby (when it is not replacing primary grid power), a UPS could operate in on-mode or offmode, as an AC or DC operated device depending on </a:t>
            </a:r>
            <a:r>
              <a:rPr lang="en-GB" sz="1600" dirty="0"/>
              <a:t>the specific design.</a:t>
            </a:r>
          </a:p>
          <a:p>
            <a:pPr algn="just"/>
            <a:endParaRPr lang="en-GB" sz="1600" dirty="0"/>
          </a:p>
          <a:p>
            <a:pPr algn="just"/>
            <a:r>
              <a:rPr lang="en-GB" sz="1600" dirty="0"/>
              <a:t>UPS can also be used as transient and Surge suppressors to protect </a:t>
            </a:r>
            <a:r>
              <a:rPr lang="en-US" sz="1600" dirty="0"/>
              <a:t> hardware (e.g. computers, data centers, telecommunication equipment or other electrical equipment) where an unexpected power disruption could cause injuries, fatalities, serious business disruption or data loss.</a:t>
            </a:r>
            <a:endParaRPr lang="pt-PT" sz="1600" dirty="0"/>
          </a:p>
          <a:p>
            <a:pPr algn="just"/>
            <a:endParaRPr lang="en-GB" sz="1600" b="1"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22894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3" name="CaixaDeTexto 2"/>
          <p:cNvSpPr txBox="1"/>
          <p:nvPr/>
        </p:nvSpPr>
        <p:spPr>
          <a:xfrm>
            <a:off x="-13881" y="1983892"/>
            <a:ext cx="8964614" cy="369332"/>
          </a:xfrm>
          <a:prstGeom prst="rect">
            <a:avLst/>
          </a:prstGeom>
          <a:noFill/>
        </p:spPr>
        <p:txBody>
          <a:bodyPr wrap="square" rtlCol="0">
            <a:spAutoFit/>
          </a:bodyPr>
          <a:lstStyle/>
          <a:p>
            <a:pPr algn="just"/>
            <a:r>
              <a:rPr lang="en-GB" b="1" dirty="0"/>
              <a:t>Operation (Cont.)</a:t>
            </a:r>
            <a:endParaRPr lang="en-GB" sz="1600" b="1" dirty="0"/>
          </a:p>
        </p:txBody>
      </p:sp>
      <p:pic>
        <p:nvPicPr>
          <p:cNvPr id="5" name="QHKKht-oXzE"/>
          <p:cNvPicPr>
            <a:picLocks noRot="1" noChangeAspect="1"/>
          </p:cNvPicPr>
          <p:nvPr>
            <a:videoFile r:link="rId1"/>
          </p:nvPr>
        </p:nvPicPr>
        <p:blipFill>
          <a:blip r:embed="rId5"/>
          <a:stretch>
            <a:fillRect/>
          </a:stretch>
        </p:blipFill>
        <p:spPr>
          <a:xfrm>
            <a:off x="1249679" y="2328092"/>
            <a:ext cx="6630761" cy="3729803"/>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1662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4" name="CaixaDeTexto 3"/>
          <p:cNvSpPr txBox="1"/>
          <p:nvPr/>
        </p:nvSpPr>
        <p:spPr>
          <a:xfrm>
            <a:off x="0" y="2138439"/>
            <a:ext cx="8950733" cy="369332"/>
          </a:xfrm>
          <a:prstGeom prst="rect">
            <a:avLst/>
          </a:prstGeom>
          <a:noFill/>
        </p:spPr>
        <p:txBody>
          <a:bodyPr wrap="square" rtlCol="0">
            <a:spAutoFit/>
          </a:bodyPr>
          <a:lstStyle/>
          <a:p>
            <a:r>
              <a:rPr lang="en-GB" b="1" dirty="0"/>
              <a:t>Efficiency of UPS </a:t>
            </a: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pic>
        <p:nvPicPr>
          <p:cNvPr id="14" name="Picture 13" descr="SMX1500RM2U Efficiency Grap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66" y="2964038"/>
            <a:ext cx="3959860" cy="1979930"/>
          </a:xfrm>
          <a:prstGeom prst="rect">
            <a:avLst/>
          </a:prstGeom>
          <a:noFill/>
          <a:ln>
            <a:noFill/>
          </a:ln>
        </p:spPr>
      </p:pic>
      <p:pic>
        <p:nvPicPr>
          <p:cNvPr id="15" name="Picture 14"/>
          <p:cNvPicPr/>
          <p:nvPr/>
        </p:nvPicPr>
        <p:blipFill rotWithShape="1">
          <a:blip r:embed="rId5">
            <a:extLst>
              <a:ext uri="{28A0092B-C50C-407E-A947-70E740481C1C}">
                <a14:useLocalDpi xmlns:a14="http://schemas.microsoft.com/office/drawing/2010/main" val="0"/>
              </a:ext>
            </a:extLst>
          </a:blip>
          <a:srcRect l="1246" t="2765" r="1731" b="2534"/>
          <a:stretch/>
        </p:blipFill>
        <p:spPr bwMode="auto">
          <a:xfrm>
            <a:off x="5089639" y="1619763"/>
            <a:ext cx="3671828" cy="2172714"/>
          </a:xfrm>
          <a:prstGeom prst="rect">
            <a:avLst/>
          </a:prstGeom>
          <a:noFill/>
          <a:ln>
            <a:noFill/>
          </a:ln>
          <a:extLst>
            <a:ext uri="{53640926-AAD7-44D8-BBD7-CCE9431645EC}">
              <a14:shadowObscured xmlns:a14="http://schemas.microsoft.com/office/drawing/2010/main"/>
            </a:ext>
          </a:extLst>
        </p:spPr>
      </p:pic>
      <p:pic>
        <p:nvPicPr>
          <p:cNvPr id="16" name="Picture 15"/>
          <p:cNvPicPr/>
          <p:nvPr/>
        </p:nvPicPr>
        <p:blipFill rotWithShape="1">
          <a:blip r:embed="rId6"/>
          <a:srcRect t="11198"/>
          <a:stretch/>
        </p:blipFill>
        <p:spPr bwMode="auto">
          <a:xfrm>
            <a:off x="5091862" y="3791733"/>
            <a:ext cx="3780130" cy="2383220"/>
          </a:xfrm>
          <a:prstGeom prst="rect">
            <a:avLst/>
          </a:prstGeom>
          <a:ln>
            <a:noFill/>
          </a:ln>
          <a:extLst>
            <a:ext uri="{53640926-AAD7-44D8-BBD7-CCE9431645EC}">
              <a14:shadowObscured xmlns:a14="http://schemas.microsoft.com/office/drawing/2010/main"/>
            </a:ext>
          </a:extLst>
        </p:spPr>
      </p:pic>
      <p:sp>
        <p:nvSpPr>
          <p:cNvPr id="17"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8087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Communications Technology</a:t>
            </a:r>
          </a:p>
        </p:txBody>
      </p:sp>
      <p:graphicFrame>
        <p:nvGraphicFramePr>
          <p:cNvPr id="7" name="Table 6"/>
          <p:cNvGraphicFramePr>
            <a:graphicFrameLocks noGrp="1"/>
          </p:cNvGraphicFramePr>
          <p:nvPr>
            <p:extLst>
              <p:ext uri="{D42A27DB-BD31-4B8C-83A1-F6EECF244321}">
                <p14:modId xmlns:p14="http://schemas.microsoft.com/office/powerpoint/2010/main" val="2631277435"/>
              </p:ext>
            </p:extLst>
          </p:nvPr>
        </p:nvGraphicFramePr>
        <p:xfrm>
          <a:off x="179388" y="2261490"/>
          <a:ext cx="8769735" cy="3818661"/>
        </p:xfrm>
        <a:graphic>
          <a:graphicData uri="http://schemas.openxmlformats.org/drawingml/2006/table">
            <a:tbl>
              <a:tblPr firstRow="1" bandRow="1">
                <a:tableStyleId>{5C22544A-7EE6-4342-B048-85BDC9FD1C3A}</a:tableStyleId>
              </a:tblPr>
              <a:tblGrid>
                <a:gridCol w="1872207">
                  <a:extLst>
                    <a:ext uri="{9D8B030D-6E8A-4147-A177-3AD203B41FA5}">
                      <a16:colId xmlns:a16="http://schemas.microsoft.com/office/drawing/2014/main" val="2608402405"/>
                    </a:ext>
                  </a:extLst>
                </a:gridCol>
                <a:gridCol w="3384376">
                  <a:extLst>
                    <a:ext uri="{9D8B030D-6E8A-4147-A177-3AD203B41FA5}">
                      <a16:colId xmlns:a16="http://schemas.microsoft.com/office/drawing/2014/main" val="3539903132"/>
                    </a:ext>
                  </a:extLst>
                </a:gridCol>
                <a:gridCol w="3513152">
                  <a:extLst>
                    <a:ext uri="{9D8B030D-6E8A-4147-A177-3AD203B41FA5}">
                      <a16:colId xmlns:a16="http://schemas.microsoft.com/office/drawing/2014/main" val="752977908"/>
                    </a:ext>
                  </a:extLst>
                </a:gridCol>
              </a:tblGrid>
              <a:tr h="316632">
                <a:tc>
                  <a:txBody>
                    <a:bodyPr/>
                    <a:lstStyle/>
                    <a:p>
                      <a:pPr algn="ctr"/>
                      <a:r>
                        <a:rPr lang="en-GB" sz="1400" dirty="0"/>
                        <a:t>UPS Topology</a:t>
                      </a:r>
                    </a:p>
                  </a:txBody>
                  <a:tcPr/>
                </a:tc>
                <a:tc>
                  <a:txBody>
                    <a:bodyPr/>
                    <a:lstStyle/>
                    <a:p>
                      <a:pPr algn="ctr"/>
                      <a:r>
                        <a:rPr lang="en-GB" sz="1400" dirty="0"/>
                        <a:t>STRENGTHS</a:t>
                      </a:r>
                    </a:p>
                  </a:txBody>
                  <a:tcPr/>
                </a:tc>
                <a:tc>
                  <a:txBody>
                    <a:bodyPr/>
                    <a:lstStyle/>
                    <a:p>
                      <a:pPr algn="ctr"/>
                      <a:r>
                        <a:rPr lang="en-GB" sz="1400" dirty="0"/>
                        <a:t>WEAKNESSES</a:t>
                      </a:r>
                    </a:p>
                  </a:txBody>
                  <a:tcPr/>
                </a:tc>
                <a:extLst>
                  <a:ext uri="{0D108BD9-81ED-4DB2-BD59-A6C34878D82A}">
                    <a16:rowId xmlns:a16="http://schemas.microsoft.com/office/drawing/2014/main" val="1648124923"/>
                  </a:ext>
                </a:extLst>
              </a:tr>
              <a:tr h="1152128">
                <a:tc>
                  <a:txBody>
                    <a:bodyPr/>
                    <a:lstStyle/>
                    <a:p>
                      <a:r>
                        <a:rPr lang="en-GB" sz="1400" b="1" dirty="0"/>
                        <a:t>On –Line </a:t>
                      </a:r>
                    </a:p>
                    <a:p>
                      <a:r>
                        <a:rPr lang="en-GB" sz="1400" dirty="0"/>
                        <a:t>(Double Conversion)</a:t>
                      </a:r>
                    </a:p>
                    <a:p>
                      <a:r>
                        <a:rPr lang="en-GB" sz="1400" dirty="0"/>
                        <a:t>Ultimate Power Protection</a:t>
                      </a:r>
                    </a:p>
                  </a:txBody>
                  <a:tcPr/>
                </a:tc>
                <a:tc>
                  <a:txBody>
                    <a:bodyPr/>
                    <a:lstStyle/>
                    <a:p>
                      <a:pPr>
                        <a:buFont typeface="Arial" pitchFamily="34" charset="0"/>
                        <a:buChar char="•"/>
                      </a:pPr>
                      <a:r>
                        <a:rPr lang="en-GB" sz="1400" dirty="0"/>
                        <a:t>Output voltage and frequency regulation.</a:t>
                      </a:r>
                    </a:p>
                    <a:p>
                      <a:pPr>
                        <a:buFont typeface="Arial" pitchFamily="34" charset="0"/>
                        <a:buChar char="•"/>
                      </a:pPr>
                      <a:r>
                        <a:rPr lang="en-GB" sz="1400" dirty="0"/>
                        <a:t>UPS Inverter rated for continuous operation</a:t>
                      </a:r>
                    </a:p>
                    <a:p>
                      <a:pPr>
                        <a:buFont typeface="Arial" pitchFamily="34" charset="0"/>
                        <a:buChar char="•"/>
                      </a:pPr>
                      <a:r>
                        <a:rPr lang="en-GB" sz="1400" dirty="0"/>
                        <a:t>Long runtime</a:t>
                      </a:r>
                      <a:r>
                        <a:rPr lang="en-GB" sz="1400" baseline="0" dirty="0"/>
                        <a:t> battery extension options</a:t>
                      </a:r>
                    </a:p>
                    <a:p>
                      <a:pPr>
                        <a:buFont typeface="Arial" pitchFamily="34" charset="0"/>
                        <a:buChar char="•"/>
                      </a:pPr>
                      <a:r>
                        <a:rPr lang="en-GB" sz="1400" baseline="0" dirty="0"/>
                        <a:t>Automatic bypass for faults and overloads</a:t>
                      </a:r>
                    </a:p>
                    <a:p>
                      <a:pPr>
                        <a:buFont typeface="Arial" pitchFamily="34" charset="0"/>
                        <a:buChar char="•"/>
                      </a:pPr>
                      <a:r>
                        <a:rPr lang="en-GB" sz="1400" baseline="0" dirty="0"/>
                        <a:t>Parallel operation and expansion options</a:t>
                      </a:r>
                      <a:endParaRPr lang="en-GB" sz="1400" dirty="0"/>
                    </a:p>
                  </a:txBody>
                  <a:tcPr/>
                </a:tc>
                <a:tc>
                  <a:txBody>
                    <a:bodyPr/>
                    <a:lstStyle/>
                    <a:p>
                      <a:r>
                        <a:rPr lang="en-GB" sz="1400" dirty="0"/>
                        <a:t>Higher Purchase Price</a:t>
                      </a:r>
                    </a:p>
                    <a:p>
                      <a:r>
                        <a:rPr lang="en-GB" sz="1400" dirty="0"/>
                        <a:t>Lower potential efficiency</a:t>
                      </a:r>
                    </a:p>
                  </a:txBody>
                  <a:tcPr/>
                </a:tc>
                <a:extLst>
                  <a:ext uri="{0D108BD9-81ED-4DB2-BD59-A6C34878D82A}">
                    <a16:rowId xmlns:a16="http://schemas.microsoft.com/office/drawing/2014/main" val="1293826035"/>
                  </a:ext>
                </a:extLst>
              </a:tr>
              <a:tr h="1002000">
                <a:tc>
                  <a:txBody>
                    <a:bodyPr/>
                    <a:lstStyle/>
                    <a:p>
                      <a:r>
                        <a:rPr lang="en-GB" sz="1400" b="1" dirty="0"/>
                        <a:t>Line Interactive</a:t>
                      </a:r>
                      <a:endParaRPr lang="en-GB" sz="1400" b="0" dirty="0"/>
                    </a:p>
                    <a:p>
                      <a:r>
                        <a:rPr lang="en-GB" sz="1400" b="0" dirty="0"/>
                        <a:t>Intermediate Power Protection</a:t>
                      </a:r>
                      <a:endParaRPr lang="en-GB" sz="1400" b="1" dirty="0"/>
                    </a:p>
                  </a:txBody>
                  <a:tcPr/>
                </a:tc>
                <a:tc>
                  <a:txBody>
                    <a:bodyPr/>
                    <a:lstStyle/>
                    <a:p>
                      <a:pPr>
                        <a:buFont typeface="Arial" pitchFamily="34" charset="0"/>
                        <a:buChar char="•"/>
                      </a:pPr>
                      <a:r>
                        <a:rPr lang="en-GB" sz="1400" dirty="0"/>
                        <a:t>Output Voltage Stabilisation</a:t>
                      </a:r>
                    </a:p>
                    <a:p>
                      <a:pPr>
                        <a:buFont typeface="Arial" pitchFamily="34" charset="0"/>
                        <a:buChar char="•"/>
                      </a:pPr>
                      <a:r>
                        <a:rPr lang="en-GB" sz="1400" dirty="0"/>
                        <a:t>Spike and electrical</a:t>
                      </a:r>
                      <a:r>
                        <a:rPr lang="en-GB" sz="1400" baseline="0" dirty="0"/>
                        <a:t> noise filtering</a:t>
                      </a:r>
                    </a:p>
                    <a:p>
                      <a:pPr>
                        <a:buFont typeface="Arial" pitchFamily="34" charset="0"/>
                        <a:buChar char="•"/>
                      </a:pPr>
                      <a:r>
                        <a:rPr lang="en-GB" sz="1400" baseline="0" dirty="0"/>
                        <a:t>Lower Cost</a:t>
                      </a:r>
                    </a:p>
                    <a:p>
                      <a:pPr>
                        <a:buFont typeface="Arial" pitchFamily="34" charset="0"/>
                        <a:buChar char="•"/>
                      </a:pPr>
                      <a:r>
                        <a:rPr lang="en-GB" sz="1400" baseline="0" dirty="0"/>
                        <a:t>Highest potential Efficiency</a:t>
                      </a:r>
                      <a:endParaRPr lang="en-GB" sz="1400" dirty="0"/>
                    </a:p>
                  </a:txBody>
                  <a:tcPr/>
                </a:tc>
                <a:tc>
                  <a:txBody>
                    <a:bodyPr/>
                    <a:lstStyle/>
                    <a:p>
                      <a:r>
                        <a:rPr lang="en-GB" sz="1400" dirty="0"/>
                        <a:t>More sensitive to mains disturbances</a:t>
                      </a:r>
                    </a:p>
                    <a:p>
                      <a:r>
                        <a:rPr lang="en-GB" sz="1400" dirty="0"/>
                        <a:t>Inverter transfer time could compromise load.</a:t>
                      </a:r>
                    </a:p>
                    <a:p>
                      <a:r>
                        <a:rPr lang="en-GB" sz="1400" dirty="0"/>
                        <a:t>Waveform suitability</a:t>
                      </a:r>
                    </a:p>
                  </a:txBody>
                  <a:tcPr/>
                </a:tc>
                <a:extLst>
                  <a:ext uri="{0D108BD9-81ED-4DB2-BD59-A6C34878D82A}">
                    <a16:rowId xmlns:a16="http://schemas.microsoft.com/office/drawing/2014/main" val="2475647255"/>
                  </a:ext>
                </a:extLst>
              </a:tr>
              <a:tr h="1128429">
                <a:tc>
                  <a:txBody>
                    <a:bodyPr/>
                    <a:lstStyle/>
                    <a:p>
                      <a:r>
                        <a:rPr lang="en-GB" sz="1400" b="1" dirty="0"/>
                        <a:t>Off-Line </a:t>
                      </a:r>
                    </a:p>
                    <a:p>
                      <a:r>
                        <a:rPr lang="en-GB" sz="1400" b="0" dirty="0"/>
                        <a:t>(Standby)</a:t>
                      </a:r>
                    </a:p>
                    <a:p>
                      <a:r>
                        <a:rPr lang="en-GB" sz="1400" b="0" dirty="0"/>
                        <a:t>Basic Power Protection</a:t>
                      </a:r>
                    </a:p>
                  </a:txBody>
                  <a:tcPr/>
                </a:tc>
                <a:tc>
                  <a:txBody>
                    <a:bodyPr/>
                    <a:lstStyle/>
                    <a:p>
                      <a:r>
                        <a:rPr lang="en-GB" sz="1400" dirty="0"/>
                        <a:t>Spike and electrical noise filtering</a:t>
                      </a:r>
                    </a:p>
                  </a:txBody>
                  <a:tcPr/>
                </a:tc>
                <a:tc>
                  <a:txBody>
                    <a:bodyPr/>
                    <a:lstStyle/>
                    <a:p>
                      <a:r>
                        <a:rPr lang="en-GB" sz="1400" dirty="0"/>
                        <a:t>No voltage stabilisation</a:t>
                      </a:r>
                    </a:p>
                    <a:p>
                      <a:r>
                        <a:rPr lang="en-GB" sz="1400" dirty="0"/>
                        <a:t>Inverter transfer time could compromise load</a:t>
                      </a:r>
                    </a:p>
                    <a:p>
                      <a:r>
                        <a:rPr lang="en-GB" sz="1400" dirty="0"/>
                        <a:t>Limited power ratings</a:t>
                      </a:r>
                    </a:p>
                    <a:p>
                      <a:r>
                        <a:rPr lang="en-GB" sz="1400" dirty="0"/>
                        <a:t>Waveform Suitability</a:t>
                      </a:r>
                    </a:p>
                  </a:txBody>
                  <a:tcPr/>
                </a:tc>
                <a:extLst>
                  <a:ext uri="{0D108BD9-81ED-4DB2-BD59-A6C34878D82A}">
                    <a16:rowId xmlns:a16="http://schemas.microsoft.com/office/drawing/2014/main" val="2581096678"/>
                  </a:ext>
                </a:extLst>
              </a:tr>
            </a:tbl>
          </a:graphicData>
        </a:graphic>
      </p:graphicFrame>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25860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8131</TotalTime>
  <Words>845</Words>
  <Application>Microsoft Office PowerPoint</Application>
  <PresentationFormat>On-screen Show (4:3)</PresentationFormat>
  <Paragraphs>120</Paragraphs>
  <Slides>13</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vt:lpstr>
      <vt:lpstr>Calibri</vt:lpstr>
      <vt:lpstr>Candara</vt:lpstr>
      <vt:lpstr>Dotum</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Pedro Moura</cp:lastModifiedBy>
  <cp:revision>461</cp:revision>
  <dcterms:created xsi:type="dcterms:W3CDTF">2013-11-18T12:25:29Z</dcterms:created>
  <dcterms:modified xsi:type="dcterms:W3CDTF">2017-02-16T22:01:07Z</dcterms:modified>
</cp:coreProperties>
</file>