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55" r:id="rId2"/>
    <p:sldId id="400" r:id="rId3"/>
    <p:sldId id="429" r:id="rId4"/>
    <p:sldId id="401" r:id="rId5"/>
    <p:sldId id="428" r:id="rId6"/>
    <p:sldId id="431" r:id="rId7"/>
    <p:sldId id="432" r:id="rId8"/>
    <p:sldId id="433" r:id="rId9"/>
    <p:sldId id="434" r:id="rId10"/>
    <p:sldId id="393" r:id="rId11"/>
    <p:sldId id="403" r:id="rId12"/>
    <p:sldId id="404" r:id="rId13"/>
    <p:sldId id="405" r:id="rId14"/>
    <p:sldId id="406" r:id="rId15"/>
    <p:sldId id="407" r:id="rId16"/>
    <p:sldId id="408" r:id="rId17"/>
    <p:sldId id="435" r:id="rId18"/>
    <p:sldId id="436" r:id="rId19"/>
    <p:sldId id="441" r:id="rId20"/>
    <p:sldId id="437" r:id="rId21"/>
    <p:sldId id="442" r:id="rId22"/>
    <p:sldId id="438" r:id="rId23"/>
    <p:sldId id="440" r:id="rId24"/>
    <p:sldId id="409" r:id="rId25"/>
    <p:sldId id="411" r:id="rId26"/>
    <p:sldId id="412" r:id="rId27"/>
    <p:sldId id="413" r:id="rId28"/>
    <p:sldId id="425" r:id="rId29"/>
    <p:sldId id="445" r:id="rId30"/>
    <p:sldId id="446" r:id="rId31"/>
    <p:sldId id="420" r:id="rId32"/>
    <p:sldId id="447" r:id="rId33"/>
    <p:sldId id="416" r:id="rId34"/>
    <p:sldId id="421" r:id="rId35"/>
    <p:sldId id="417" r:id="rId36"/>
    <p:sldId id="422" r:id="rId37"/>
    <p:sldId id="423" r:id="rId38"/>
    <p:sldId id="424" r:id="rId39"/>
    <p:sldId id="448" r:id="rId40"/>
    <p:sldId id="449" r:id="rId41"/>
    <p:sldId id="450" r:id="rId42"/>
    <p:sldId id="426" r:id="rId43"/>
    <p:sldId id="427" r:id="rId44"/>
    <p:sldId id="451" r:id="rId45"/>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134"/>
    <a:srgbClr val="A3C396"/>
    <a:srgbClr val="0765AF"/>
    <a:srgbClr val="B7CC31"/>
    <a:srgbClr val="F0FEDE"/>
    <a:srgbClr val="DBEBA5"/>
    <a:srgbClr val="F4F2F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09" autoAdjust="0"/>
    <p:restoredTop sz="98378" autoAdjust="0"/>
  </p:normalViewPr>
  <p:slideViewPr>
    <p:cSldViewPr showGuides="1">
      <p:cViewPr varScale="1">
        <p:scale>
          <a:sx n="72" d="100"/>
          <a:sy n="72" d="100"/>
        </p:scale>
        <p:origin x="9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2539" y="-5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 Id="rId5" Type="http://schemas.openxmlformats.org/officeDocument/2006/relationships/image" Target="../media/image23.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682EC-F103-4B90-8019-04D9A688D2A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it-IT"/>
        </a:p>
      </dgm:t>
    </dgm:pt>
    <dgm:pt modelId="{A5715DB8-7D7F-4B98-AF1E-F3DBDCF566DE}">
      <dgm:prSet phldrT="[Testo]"/>
      <dgm:spPr>
        <a:blipFill rotWithShape="0">
          <a:blip xmlns:r="http://schemas.openxmlformats.org/officeDocument/2006/relationships" r:embed="rId1"/>
          <a:stretch>
            <a:fillRect/>
          </a:stretch>
        </a:blipFill>
      </dgm:spPr>
      <dgm:t>
        <a:bodyPr/>
        <a:lstStyle/>
        <a:p>
          <a:r>
            <a:rPr lang="it-IT" dirty="0"/>
            <a:t>Schermature solari</a:t>
          </a:r>
        </a:p>
      </dgm:t>
    </dgm:pt>
    <dgm:pt modelId="{70BE5D8F-5BEC-414A-8E2D-70668AC926E6}" type="parTrans" cxnId="{E4C3EB4E-82AC-4BE9-A858-1EF23F557883}">
      <dgm:prSet/>
      <dgm:spPr/>
      <dgm:t>
        <a:bodyPr/>
        <a:lstStyle/>
        <a:p>
          <a:endParaRPr lang="it-IT"/>
        </a:p>
      </dgm:t>
    </dgm:pt>
    <dgm:pt modelId="{DFC42054-B548-4BC7-90B4-664403EE516A}" type="sibTrans" cxnId="{E4C3EB4E-82AC-4BE9-A858-1EF23F557883}">
      <dgm:prSet/>
      <dgm:spPr/>
      <dgm:t>
        <a:bodyPr/>
        <a:lstStyle/>
        <a:p>
          <a:endParaRPr lang="it-IT"/>
        </a:p>
      </dgm:t>
    </dgm:pt>
    <dgm:pt modelId="{2D528033-D9C9-42C6-B295-2C3DC16DD89D}">
      <dgm:prSet phldrT="[Testo]"/>
      <dgm:spPr>
        <a:blipFill rotWithShape="0">
          <a:blip xmlns:r="http://schemas.openxmlformats.org/officeDocument/2006/relationships" r:embed="rId2"/>
          <a:stretch>
            <a:fillRect/>
          </a:stretch>
        </a:blipFill>
      </dgm:spPr>
      <dgm:t>
        <a:bodyPr/>
        <a:lstStyle/>
        <a:p>
          <a:r>
            <a:rPr lang="it-IT" dirty="0"/>
            <a:t>Strutture orizzontali</a:t>
          </a:r>
        </a:p>
      </dgm:t>
    </dgm:pt>
    <dgm:pt modelId="{AB056F65-0602-4E9B-8174-D8212F8C0F75}" type="parTrans" cxnId="{614EB798-50E4-4B9C-B801-5CE00624491A}">
      <dgm:prSet/>
      <dgm:spPr/>
      <dgm:t>
        <a:bodyPr/>
        <a:lstStyle/>
        <a:p>
          <a:endParaRPr lang="it-IT"/>
        </a:p>
      </dgm:t>
    </dgm:pt>
    <dgm:pt modelId="{0DBBF83D-A82A-4ACD-81C8-0B7677F814D3}" type="sibTrans" cxnId="{614EB798-50E4-4B9C-B801-5CE00624491A}">
      <dgm:prSet/>
      <dgm:spPr/>
      <dgm:t>
        <a:bodyPr/>
        <a:lstStyle/>
        <a:p>
          <a:endParaRPr lang="it-IT"/>
        </a:p>
      </dgm:t>
    </dgm:pt>
    <dgm:pt modelId="{DEA13180-40B3-4F3F-8195-91FEA3F17A0C}">
      <dgm:prSet phldrT="[Testo]"/>
      <dgm:spPr>
        <a:blipFill rotWithShape="0">
          <a:blip xmlns:r="http://schemas.openxmlformats.org/officeDocument/2006/relationships" r:embed="rId3"/>
          <a:stretch>
            <a:fillRect/>
          </a:stretch>
        </a:blipFill>
      </dgm:spPr>
      <dgm:t>
        <a:bodyPr/>
        <a:lstStyle/>
        <a:p>
          <a:r>
            <a:rPr lang="it-IT" dirty="0"/>
            <a:t>Infissi</a:t>
          </a:r>
        </a:p>
      </dgm:t>
    </dgm:pt>
    <dgm:pt modelId="{B0425658-8900-4F01-B74B-9AB5AE6E7E6A}" type="parTrans" cxnId="{DA878B49-A507-4668-8FA4-2C4A35AEC261}">
      <dgm:prSet/>
      <dgm:spPr/>
      <dgm:t>
        <a:bodyPr/>
        <a:lstStyle/>
        <a:p>
          <a:endParaRPr lang="it-IT"/>
        </a:p>
      </dgm:t>
    </dgm:pt>
    <dgm:pt modelId="{769C111F-E779-42AB-99BA-FA36FC60CF81}" type="sibTrans" cxnId="{DA878B49-A507-4668-8FA4-2C4A35AEC261}">
      <dgm:prSet/>
      <dgm:spPr/>
      <dgm:t>
        <a:bodyPr/>
        <a:lstStyle/>
        <a:p>
          <a:endParaRPr lang="it-IT"/>
        </a:p>
      </dgm:t>
    </dgm:pt>
    <dgm:pt modelId="{F6D4D5E3-4EFE-4618-B460-DD0164C61842}">
      <dgm:prSet phldrT="[Testo]"/>
      <dgm:spPr>
        <a:blipFill rotWithShape="0">
          <a:blip xmlns:r="http://schemas.openxmlformats.org/officeDocument/2006/relationships" r:embed="rId4"/>
          <a:stretch>
            <a:fillRect/>
          </a:stretch>
        </a:blipFill>
      </dgm:spPr>
      <dgm:t>
        <a:bodyPr/>
        <a:lstStyle/>
        <a:p>
          <a:r>
            <a:rPr lang="it-IT" dirty="0"/>
            <a:t>Coperture</a:t>
          </a:r>
        </a:p>
      </dgm:t>
    </dgm:pt>
    <dgm:pt modelId="{573AD92E-8829-44EB-919E-C5B6C3D0D22C}" type="parTrans" cxnId="{D33FD954-9FDE-4038-A6DF-EAAA8A9CCE8C}">
      <dgm:prSet/>
      <dgm:spPr/>
      <dgm:t>
        <a:bodyPr/>
        <a:lstStyle/>
        <a:p>
          <a:endParaRPr lang="it-IT"/>
        </a:p>
      </dgm:t>
    </dgm:pt>
    <dgm:pt modelId="{E0083B3D-C891-4670-88FC-E841D5930131}" type="sibTrans" cxnId="{D33FD954-9FDE-4038-A6DF-EAAA8A9CCE8C}">
      <dgm:prSet/>
      <dgm:spPr/>
      <dgm:t>
        <a:bodyPr/>
        <a:lstStyle/>
        <a:p>
          <a:endParaRPr lang="it-IT"/>
        </a:p>
      </dgm:t>
    </dgm:pt>
    <dgm:pt modelId="{5616988F-862B-4404-BC21-277C8658D52D}">
      <dgm:prSet phldrT="[Testo]"/>
      <dgm:spPr>
        <a:blipFill rotWithShape="0">
          <a:blip xmlns:r="http://schemas.openxmlformats.org/officeDocument/2006/relationships" r:embed="rId5"/>
          <a:stretch>
            <a:fillRect/>
          </a:stretch>
        </a:blipFill>
      </dgm:spPr>
      <dgm:t>
        <a:bodyPr/>
        <a:lstStyle/>
        <a:p>
          <a:r>
            <a:rPr lang="it-IT" dirty="0"/>
            <a:t>Pareti</a:t>
          </a:r>
        </a:p>
      </dgm:t>
    </dgm:pt>
    <dgm:pt modelId="{1A59FB4B-5F5E-4406-86FD-8A3CF1BE9AEC}" type="sibTrans" cxnId="{207B04DE-70EA-474A-9F40-9926AB214906}">
      <dgm:prSet/>
      <dgm:spPr/>
      <dgm:t>
        <a:bodyPr/>
        <a:lstStyle/>
        <a:p>
          <a:endParaRPr lang="it-IT"/>
        </a:p>
      </dgm:t>
    </dgm:pt>
    <dgm:pt modelId="{56FD3B15-7A69-4AC7-8CD4-EECC228FD6DA}" type="parTrans" cxnId="{207B04DE-70EA-474A-9F40-9926AB214906}">
      <dgm:prSet/>
      <dgm:spPr/>
      <dgm:t>
        <a:bodyPr/>
        <a:lstStyle/>
        <a:p>
          <a:endParaRPr lang="it-IT"/>
        </a:p>
      </dgm:t>
    </dgm:pt>
    <dgm:pt modelId="{7BD043F1-2D0E-431E-BB9B-AC74D670CCAC}" type="pres">
      <dgm:prSet presAssocID="{242682EC-F103-4B90-8019-04D9A688D2A8}" presName="cycle" presStyleCnt="0">
        <dgm:presLayoutVars>
          <dgm:dir/>
          <dgm:resizeHandles val="exact"/>
        </dgm:presLayoutVars>
      </dgm:prSet>
      <dgm:spPr/>
    </dgm:pt>
    <dgm:pt modelId="{97361F55-6116-4C35-95E1-357C5B67A16F}" type="pres">
      <dgm:prSet presAssocID="{A5715DB8-7D7F-4B98-AF1E-F3DBDCF566DE}" presName="node" presStyleLbl="node1" presStyleIdx="0" presStyleCnt="5" custScaleX="123777" custScaleY="157392" custRadScaleRad="98662" custRadScaleInc="2613">
        <dgm:presLayoutVars>
          <dgm:bulletEnabled val="1"/>
        </dgm:presLayoutVars>
      </dgm:prSet>
      <dgm:spPr/>
    </dgm:pt>
    <dgm:pt modelId="{0CBEB83D-A50B-4353-A5F2-E3C39DCD1901}" type="pres">
      <dgm:prSet presAssocID="{A5715DB8-7D7F-4B98-AF1E-F3DBDCF566DE}" presName="spNode" presStyleCnt="0"/>
      <dgm:spPr/>
    </dgm:pt>
    <dgm:pt modelId="{D14740B3-6A56-479E-AC86-4B7D21CC0E3B}" type="pres">
      <dgm:prSet presAssocID="{DFC42054-B548-4BC7-90B4-664403EE516A}" presName="sibTrans" presStyleLbl="sibTrans1D1" presStyleIdx="0" presStyleCnt="5"/>
      <dgm:spPr/>
    </dgm:pt>
    <dgm:pt modelId="{B70797A1-B315-495B-8BB9-6FAFBF9BE495}" type="pres">
      <dgm:prSet presAssocID="{2D528033-D9C9-42C6-B295-2C3DC16DD89D}" presName="node" presStyleLbl="node1" presStyleIdx="1" presStyleCnt="5" custScaleX="144364" custScaleY="151956">
        <dgm:presLayoutVars>
          <dgm:bulletEnabled val="1"/>
        </dgm:presLayoutVars>
      </dgm:prSet>
      <dgm:spPr/>
    </dgm:pt>
    <dgm:pt modelId="{8B2917F5-0228-4A94-9DBE-30B40AB9BC64}" type="pres">
      <dgm:prSet presAssocID="{2D528033-D9C9-42C6-B295-2C3DC16DD89D}" presName="spNode" presStyleCnt="0"/>
      <dgm:spPr/>
    </dgm:pt>
    <dgm:pt modelId="{64C5F321-DD68-4681-9343-439C74FDFFC9}" type="pres">
      <dgm:prSet presAssocID="{0DBBF83D-A82A-4ACD-81C8-0B7677F814D3}" presName="sibTrans" presStyleLbl="sibTrans1D1" presStyleIdx="1" presStyleCnt="5"/>
      <dgm:spPr/>
    </dgm:pt>
    <dgm:pt modelId="{E6852E66-AEF0-4BA4-AC4D-CE39ADC99A93}" type="pres">
      <dgm:prSet presAssocID="{DEA13180-40B3-4F3F-8195-91FEA3F17A0C}" presName="node" presStyleLbl="node1" presStyleIdx="2" presStyleCnt="5" custScaleX="110934" custScaleY="145809">
        <dgm:presLayoutVars>
          <dgm:bulletEnabled val="1"/>
        </dgm:presLayoutVars>
      </dgm:prSet>
      <dgm:spPr/>
    </dgm:pt>
    <dgm:pt modelId="{F4C23A5B-EA50-4054-8D8D-AA87652F2102}" type="pres">
      <dgm:prSet presAssocID="{DEA13180-40B3-4F3F-8195-91FEA3F17A0C}" presName="spNode" presStyleCnt="0"/>
      <dgm:spPr/>
    </dgm:pt>
    <dgm:pt modelId="{71022847-C2A1-457D-B9BC-BA923026C2EA}" type="pres">
      <dgm:prSet presAssocID="{769C111F-E779-42AB-99BA-FA36FC60CF81}" presName="sibTrans" presStyleLbl="sibTrans1D1" presStyleIdx="2" presStyleCnt="5"/>
      <dgm:spPr/>
    </dgm:pt>
    <dgm:pt modelId="{4E3763B9-98AE-4BC7-B50F-4DC2D18FA261}" type="pres">
      <dgm:prSet presAssocID="{F6D4D5E3-4EFE-4618-B460-DD0164C61842}" presName="node" presStyleLbl="node1" presStyleIdx="3" presStyleCnt="5" custScaleX="123283" custScaleY="166317">
        <dgm:presLayoutVars>
          <dgm:bulletEnabled val="1"/>
        </dgm:presLayoutVars>
      </dgm:prSet>
      <dgm:spPr/>
    </dgm:pt>
    <dgm:pt modelId="{E5B1A42C-F1C1-4F41-969B-8C9814610EFB}" type="pres">
      <dgm:prSet presAssocID="{F6D4D5E3-4EFE-4618-B460-DD0164C61842}" presName="spNode" presStyleCnt="0"/>
      <dgm:spPr/>
    </dgm:pt>
    <dgm:pt modelId="{0B719325-F93C-4C82-B60A-41BBA3772F4A}" type="pres">
      <dgm:prSet presAssocID="{E0083B3D-C891-4670-88FC-E841D5930131}" presName="sibTrans" presStyleLbl="sibTrans1D1" presStyleIdx="3" presStyleCnt="5"/>
      <dgm:spPr/>
    </dgm:pt>
    <dgm:pt modelId="{D9BFCC88-740F-4DDB-BAC7-F493DC03A5C9}" type="pres">
      <dgm:prSet presAssocID="{5616988F-862B-4404-BC21-277C8658D52D}" presName="node" presStyleLbl="node1" presStyleIdx="4" presStyleCnt="5" custScaleX="145593" custScaleY="143881">
        <dgm:presLayoutVars>
          <dgm:bulletEnabled val="1"/>
        </dgm:presLayoutVars>
      </dgm:prSet>
      <dgm:spPr/>
    </dgm:pt>
    <dgm:pt modelId="{6B331D20-C82D-4DCA-819C-C176DE00617B}" type="pres">
      <dgm:prSet presAssocID="{5616988F-862B-4404-BC21-277C8658D52D}" presName="spNode" presStyleCnt="0"/>
      <dgm:spPr/>
    </dgm:pt>
    <dgm:pt modelId="{763CA932-2027-42D8-9668-C326A85E6667}" type="pres">
      <dgm:prSet presAssocID="{1A59FB4B-5F5E-4406-86FD-8A3CF1BE9AEC}" presName="sibTrans" presStyleLbl="sibTrans1D1" presStyleIdx="4" presStyleCnt="5"/>
      <dgm:spPr/>
    </dgm:pt>
  </dgm:ptLst>
  <dgm:cxnLst>
    <dgm:cxn modelId="{614EB798-50E4-4B9C-B801-5CE00624491A}" srcId="{242682EC-F103-4B90-8019-04D9A688D2A8}" destId="{2D528033-D9C9-42C6-B295-2C3DC16DD89D}" srcOrd="1" destOrd="0" parTransId="{AB056F65-0602-4E9B-8174-D8212F8C0F75}" sibTransId="{0DBBF83D-A82A-4ACD-81C8-0B7677F814D3}"/>
    <dgm:cxn modelId="{DA878B49-A507-4668-8FA4-2C4A35AEC261}" srcId="{242682EC-F103-4B90-8019-04D9A688D2A8}" destId="{DEA13180-40B3-4F3F-8195-91FEA3F17A0C}" srcOrd="2" destOrd="0" parTransId="{B0425658-8900-4F01-B74B-9AB5AE6E7E6A}" sibTransId="{769C111F-E779-42AB-99BA-FA36FC60CF81}"/>
    <dgm:cxn modelId="{CE8A608A-666E-452A-BAA8-FE8F7DD6BFCF}" type="presOf" srcId="{0DBBF83D-A82A-4ACD-81C8-0B7677F814D3}" destId="{64C5F321-DD68-4681-9343-439C74FDFFC9}" srcOrd="0" destOrd="0" presId="urn:microsoft.com/office/officeart/2005/8/layout/cycle6"/>
    <dgm:cxn modelId="{A3C7F297-1BA9-47A2-A20B-9F5E7B7A0267}" type="presOf" srcId="{769C111F-E779-42AB-99BA-FA36FC60CF81}" destId="{71022847-C2A1-457D-B9BC-BA923026C2EA}" srcOrd="0" destOrd="0" presId="urn:microsoft.com/office/officeart/2005/8/layout/cycle6"/>
    <dgm:cxn modelId="{207B04DE-70EA-474A-9F40-9926AB214906}" srcId="{242682EC-F103-4B90-8019-04D9A688D2A8}" destId="{5616988F-862B-4404-BC21-277C8658D52D}" srcOrd="4" destOrd="0" parTransId="{56FD3B15-7A69-4AC7-8CD4-EECC228FD6DA}" sibTransId="{1A59FB4B-5F5E-4406-86FD-8A3CF1BE9AEC}"/>
    <dgm:cxn modelId="{D33FD954-9FDE-4038-A6DF-EAAA8A9CCE8C}" srcId="{242682EC-F103-4B90-8019-04D9A688D2A8}" destId="{F6D4D5E3-4EFE-4618-B460-DD0164C61842}" srcOrd="3" destOrd="0" parTransId="{573AD92E-8829-44EB-919E-C5B6C3D0D22C}" sibTransId="{E0083B3D-C891-4670-88FC-E841D5930131}"/>
    <dgm:cxn modelId="{F32A95CD-6A13-490B-B9CE-CBCA34F028A7}" type="presOf" srcId="{1A59FB4B-5F5E-4406-86FD-8A3CF1BE9AEC}" destId="{763CA932-2027-42D8-9668-C326A85E6667}" srcOrd="0" destOrd="0" presId="urn:microsoft.com/office/officeart/2005/8/layout/cycle6"/>
    <dgm:cxn modelId="{274FC1BE-43C3-49EB-88DE-4AFDE5BFB82B}" type="presOf" srcId="{DFC42054-B548-4BC7-90B4-664403EE516A}" destId="{D14740B3-6A56-479E-AC86-4B7D21CC0E3B}" srcOrd="0" destOrd="0" presId="urn:microsoft.com/office/officeart/2005/8/layout/cycle6"/>
    <dgm:cxn modelId="{83D95D5A-B45E-44E7-9061-EBE351A0826C}" type="presOf" srcId="{242682EC-F103-4B90-8019-04D9A688D2A8}" destId="{7BD043F1-2D0E-431E-BB9B-AC74D670CCAC}" srcOrd="0" destOrd="0" presId="urn:microsoft.com/office/officeart/2005/8/layout/cycle6"/>
    <dgm:cxn modelId="{E4C3EB4E-82AC-4BE9-A858-1EF23F557883}" srcId="{242682EC-F103-4B90-8019-04D9A688D2A8}" destId="{A5715DB8-7D7F-4B98-AF1E-F3DBDCF566DE}" srcOrd="0" destOrd="0" parTransId="{70BE5D8F-5BEC-414A-8E2D-70668AC926E6}" sibTransId="{DFC42054-B548-4BC7-90B4-664403EE516A}"/>
    <dgm:cxn modelId="{648ECFF5-BB0D-4583-B3AA-7638CE2EF7AD}" type="presOf" srcId="{DEA13180-40B3-4F3F-8195-91FEA3F17A0C}" destId="{E6852E66-AEF0-4BA4-AC4D-CE39ADC99A93}" srcOrd="0" destOrd="0" presId="urn:microsoft.com/office/officeart/2005/8/layout/cycle6"/>
    <dgm:cxn modelId="{74044E1A-B79E-449F-B127-1FE70A0C6DC5}" type="presOf" srcId="{5616988F-862B-4404-BC21-277C8658D52D}" destId="{D9BFCC88-740F-4DDB-BAC7-F493DC03A5C9}" srcOrd="0" destOrd="0" presId="urn:microsoft.com/office/officeart/2005/8/layout/cycle6"/>
    <dgm:cxn modelId="{613EEC84-FC6F-49B7-8FB7-301873DA8670}" type="presOf" srcId="{F6D4D5E3-4EFE-4618-B460-DD0164C61842}" destId="{4E3763B9-98AE-4BC7-B50F-4DC2D18FA261}" srcOrd="0" destOrd="0" presId="urn:microsoft.com/office/officeart/2005/8/layout/cycle6"/>
    <dgm:cxn modelId="{108D1C2F-5254-4582-B9F3-28B89CA1DAC5}" type="presOf" srcId="{A5715DB8-7D7F-4B98-AF1E-F3DBDCF566DE}" destId="{97361F55-6116-4C35-95E1-357C5B67A16F}" srcOrd="0" destOrd="0" presId="urn:microsoft.com/office/officeart/2005/8/layout/cycle6"/>
    <dgm:cxn modelId="{D7BA12EC-97A6-4EE6-A19B-D7EB27AEB409}" type="presOf" srcId="{2D528033-D9C9-42C6-B295-2C3DC16DD89D}" destId="{B70797A1-B315-495B-8BB9-6FAFBF9BE495}" srcOrd="0" destOrd="0" presId="urn:microsoft.com/office/officeart/2005/8/layout/cycle6"/>
    <dgm:cxn modelId="{CA883591-F89F-415E-A61A-4935CEF18EA3}" type="presOf" srcId="{E0083B3D-C891-4670-88FC-E841D5930131}" destId="{0B719325-F93C-4C82-B60A-41BBA3772F4A}" srcOrd="0" destOrd="0" presId="urn:microsoft.com/office/officeart/2005/8/layout/cycle6"/>
    <dgm:cxn modelId="{36D0C14B-73B0-4FD2-8D43-F99F5587AECB}" type="presParOf" srcId="{7BD043F1-2D0E-431E-BB9B-AC74D670CCAC}" destId="{97361F55-6116-4C35-95E1-357C5B67A16F}" srcOrd="0" destOrd="0" presId="urn:microsoft.com/office/officeart/2005/8/layout/cycle6"/>
    <dgm:cxn modelId="{5E606A66-EF9B-49B2-BFA1-DDD315578B2A}" type="presParOf" srcId="{7BD043F1-2D0E-431E-BB9B-AC74D670CCAC}" destId="{0CBEB83D-A50B-4353-A5F2-E3C39DCD1901}" srcOrd="1" destOrd="0" presId="urn:microsoft.com/office/officeart/2005/8/layout/cycle6"/>
    <dgm:cxn modelId="{F0BB3D39-5543-4641-BA67-B02056521F43}" type="presParOf" srcId="{7BD043F1-2D0E-431E-BB9B-AC74D670CCAC}" destId="{D14740B3-6A56-479E-AC86-4B7D21CC0E3B}" srcOrd="2" destOrd="0" presId="urn:microsoft.com/office/officeart/2005/8/layout/cycle6"/>
    <dgm:cxn modelId="{DE8B2232-1EC8-4A41-8372-DE82DFB53DCF}" type="presParOf" srcId="{7BD043F1-2D0E-431E-BB9B-AC74D670CCAC}" destId="{B70797A1-B315-495B-8BB9-6FAFBF9BE495}" srcOrd="3" destOrd="0" presId="urn:microsoft.com/office/officeart/2005/8/layout/cycle6"/>
    <dgm:cxn modelId="{9D351464-15E8-4070-98DA-21783BF9BA9E}" type="presParOf" srcId="{7BD043F1-2D0E-431E-BB9B-AC74D670CCAC}" destId="{8B2917F5-0228-4A94-9DBE-30B40AB9BC64}" srcOrd="4" destOrd="0" presId="urn:microsoft.com/office/officeart/2005/8/layout/cycle6"/>
    <dgm:cxn modelId="{EA864815-18E4-4DB9-B71A-FE446D509502}" type="presParOf" srcId="{7BD043F1-2D0E-431E-BB9B-AC74D670CCAC}" destId="{64C5F321-DD68-4681-9343-439C74FDFFC9}" srcOrd="5" destOrd="0" presId="urn:microsoft.com/office/officeart/2005/8/layout/cycle6"/>
    <dgm:cxn modelId="{84E08859-D888-49F2-9B6D-E3F12EB6D088}" type="presParOf" srcId="{7BD043F1-2D0E-431E-BB9B-AC74D670CCAC}" destId="{E6852E66-AEF0-4BA4-AC4D-CE39ADC99A93}" srcOrd="6" destOrd="0" presId="urn:microsoft.com/office/officeart/2005/8/layout/cycle6"/>
    <dgm:cxn modelId="{AFB9C34A-5941-4D12-9359-D362D93C9283}" type="presParOf" srcId="{7BD043F1-2D0E-431E-BB9B-AC74D670CCAC}" destId="{F4C23A5B-EA50-4054-8D8D-AA87652F2102}" srcOrd="7" destOrd="0" presId="urn:microsoft.com/office/officeart/2005/8/layout/cycle6"/>
    <dgm:cxn modelId="{275216CD-ABA0-482C-913E-72AC4A780DFD}" type="presParOf" srcId="{7BD043F1-2D0E-431E-BB9B-AC74D670CCAC}" destId="{71022847-C2A1-457D-B9BC-BA923026C2EA}" srcOrd="8" destOrd="0" presId="urn:microsoft.com/office/officeart/2005/8/layout/cycle6"/>
    <dgm:cxn modelId="{C4E52E2C-5DE7-40B8-849C-C6F48AB65A99}" type="presParOf" srcId="{7BD043F1-2D0E-431E-BB9B-AC74D670CCAC}" destId="{4E3763B9-98AE-4BC7-B50F-4DC2D18FA261}" srcOrd="9" destOrd="0" presId="urn:microsoft.com/office/officeart/2005/8/layout/cycle6"/>
    <dgm:cxn modelId="{61F216CD-ADEC-42A9-A28B-6CE5029725B3}" type="presParOf" srcId="{7BD043F1-2D0E-431E-BB9B-AC74D670CCAC}" destId="{E5B1A42C-F1C1-4F41-969B-8C9814610EFB}" srcOrd="10" destOrd="0" presId="urn:microsoft.com/office/officeart/2005/8/layout/cycle6"/>
    <dgm:cxn modelId="{F1972997-EF8F-488B-824C-09A5E1497B34}" type="presParOf" srcId="{7BD043F1-2D0E-431E-BB9B-AC74D670CCAC}" destId="{0B719325-F93C-4C82-B60A-41BBA3772F4A}" srcOrd="11" destOrd="0" presId="urn:microsoft.com/office/officeart/2005/8/layout/cycle6"/>
    <dgm:cxn modelId="{AFDB2582-16F7-4F8B-81DC-E570AD02BC47}" type="presParOf" srcId="{7BD043F1-2D0E-431E-BB9B-AC74D670CCAC}" destId="{D9BFCC88-740F-4DDB-BAC7-F493DC03A5C9}" srcOrd="12" destOrd="0" presId="urn:microsoft.com/office/officeart/2005/8/layout/cycle6"/>
    <dgm:cxn modelId="{D0B9DF57-681C-4F80-AC34-A2592C7A2D4B}" type="presParOf" srcId="{7BD043F1-2D0E-431E-BB9B-AC74D670CCAC}" destId="{6B331D20-C82D-4DCA-819C-C176DE00617B}" srcOrd="13" destOrd="0" presId="urn:microsoft.com/office/officeart/2005/8/layout/cycle6"/>
    <dgm:cxn modelId="{61D68B0A-DC0B-4FC2-9882-D559D4860051}" type="presParOf" srcId="{7BD043F1-2D0E-431E-BB9B-AC74D670CCAC}" destId="{763CA932-2027-42D8-9668-C326A85E666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61F55-6116-4C35-95E1-357C5B67A16F}">
      <dsp:nvSpPr>
        <dsp:cNvPr id="0" name=""/>
        <dsp:cNvSpPr/>
      </dsp:nvSpPr>
      <dsp:spPr>
        <a:xfrm>
          <a:off x="1975086" y="-193125"/>
          <a:ext cx="1491654" cy="1232889"/>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Schermature solari</a:t>
          </a:r>
        </a:p>
      </dsp:txBody>
      <dsp:txXfrm>
        <a:off x="2035271" y="-132940"/>
        <a:ext cx="1371284" cy="1112519"/>
      </dsp:txXfrm>
    </dsp:sp>
    <dsp:sp modelId="{D14740B3-6A56-479E-AC86-4B7D21CC0E3B}">
      <dsp:nvSpPr>
        <dsp:cNvPr id="0" name=""/>
        <dsp:cNvSpPr/>
      </dsp:nvSpPr>
      <dsp:spPr>
        <a:xfrm>
          <a:off x="1189113" y="453587"/>
          <a:ext cx="3131981" cy="3131981"/>
        </a:xfrm>
        <a:custGeom>
          <a:avLst/>
          <a:gdLst/>
          <a:ahLst/>
          <a:cxnLst/>
          <a:rect l="0" t="0" r="0" b="0"/>
          <a:pathLst>
            <a:path>
              <a:moveTo>
                <a:pt x="2281691" y="173116"/>
              </a:moveTo>
              <a:arcTo wR="1565990" hR="1565990" stAng="17831727" swAng="9858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70797A1-B315-495B-8BB9-6FAFBF9BE495}">
      <dsp:nvSpPr>
        <dsp:cNvPr id="0" name=""/>
        <dsp:cNvSpPr/>
      </dsp:nvSpPr>
      <dsp:spPr>
        <a:xfrm>
          <a:off x="3323472" y="889192"/>
          <a:ext cx="1739751" cy="1190308"/>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Strutture orizzontali</a:t>
          </a:r>
        </a:p>
      </dsp:txBody>
      <dsp:txXfrm>
        <a:off x="3381578" y="947298"/>
        <a:ext cx="1623539" cy="1074096"/>
      </dsp:txXfrm>
    </dsp:sp>
    <dsp:sp modelId="{64C5F321-DD68-4681-9343-439C74FDFFC9}">
      <dsp:nvSpPr>
        <dsp:cNvPr id="0" name=""/>
        <dsp:cNvSpPr/>
      </dsp:nvSpPr>
      <dsp:spPr>
        <a:xfrm>
          <a:off x="1138011" y="402274"/>
          <a:ext cx="3131981" cy="3131981"/>
        </a:xfrm>
        <a:custGeom>
          <a:avLst/>
          <a:gdLst/>
          <a:ahLst/>
          <a:cxnLst/>
          <a:rect l="0" t="0" r="0" b="0"/>
          <a:pathLst>
            <a:path>
              <a:moveTo>
                <a:pt x="3127584" y="1683269"/>
              </a:moveTo>
              <a:arcTo wR="1565990" hR="1565990" stAng="257698" swAng="13118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852E66-AEF0-4BA4-AC4D-CE39ADC99A93}">
      <dsp:nvSpPr>
        <dsp:cNvPr id="0" name=""/>
        <dsp:cNvSpPr/>
      </dsp:nvSpPr>
      <dsp:spPr>
        <a:xfrm>
          <a:off x="2956028" y="2664099"/>
          <a:ext cx="1336881" cy="1142157"/>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Infissi</a:t>
          </a:r>
        </a:p>
      </dsp:txBody>
      <dsp:txXfrm>
        <a:off x="3011784" y="2719855"/>
        <a:ext cx="1225369" cy="1030645"/>
      </dsp:txXfrm>
    </dsp:sp>
    <dsp:sp modelId="{71022847-C2A1-457D-B9BC-BA923026C2EA}">
      <dsp:nvSpPr>
        <dsp:cNvPr id="0" name=""/>
        <dsp:cNvSpPr/>
      </dsp:nvSpPr>
      <dsp:spPr>
        <a:xfrm>
          <a:off x="1138011" y="402274"/>
          <a:ext cx="3131981" cy="3131981"/>
        </a:xfrm>
        <a:custGeom>
          <a:avLst/>
          <a:gdLst/>
          <a:ahLst/>
          <a:cxnLst/>
          <a:rect l="0" t="0" r="0" b="0"/>
          <a:pathLst>
            <a:path>
              <a:moveTo>
                <a:pt x="1813773" y="3112254"/>
              </a:moveTo>
              <a:arcTo wR="1565990" hR="1565990" stAng="4853758" swAng="92756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3763B9-98AE-4BC7-B50F-4DC2D18FA261}">
      <dsp:nvSpPr>
        <dsp:cNvPr id="0" name=""/>
        <dsp:cNvSpPr/>
      </dsp:nvSpPr>
      <dsp:spPr>
        <a:xfrm>
          <a:off x="1040685" y="2583777"/>
          <a:ext cx="1485701" cy="1302801"/>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Coperture</a:t>
          </a:r>
        </a:p>
      </dsp:txBody>
      <dsp:txXfrm>
        <a:off x="1104283" y="2647375"/>
        <a:ext cx="1358505" cy="1175605"/>
      </dsp:txXfrm>
    </dsp:sp>
    <dsp:sp modelId="{0B719325-F93C-4C82-B60A-41BBA3772F4A}">
      <dsp:nvSpPr>
        <dsp:cNvPr id="0" name=""/>
        <dsp:cNvSpPr/>
      </dsp:nvSpPr>
      <dsp:spPr>
        <a:xfrm>
          <a:off x="1138011" y="402274"/>
          <a:ext cx="3131981" cy="3131981"/>
        </a:xfrm>
        <a:custGeom>
          <a:avLst/>
          <a:gdLst/>
          <a:ahLst/>
          <a:cxnLst/>
          <a:rect l="0" t="0" r="0" b="0"/>
          <a:pathLst>
            <a:path>
              <a:moveTo>
                <a:pt x="123882" y="2176441"/>
              </a:moveTo>
              <a:arcTo wR="1565990" hR="1565990" stAng="9423411" swAng="118967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BFCC88-740F-4DDB-BAC7-F493DC03A5C9}">
      <dsp:nvSpPr>
        <dsp:cNvPr id="0" name=""/>
        <dsp:cNvSpPr/>
      </dsp:nvSpPr>
      <dsp:spPr>
        <a:xfrm>
          <a:off x="337375" y="920819"/>
          <a:ext cx="1754562" cy="1127054"/>
        </a:xfrm>
        <a:prstGeom prst="round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Pareti</a:t>
          </a:r>
        </a:p>
      </dsp:txBody>
      <dsp:txXfrm>
        <a:off x="392393" y="975837"/>
        <a:ext cx="1644526" cy="1017018"/>
      </dsp:txXfrm>
    </dsp:sp>
    <dsp:sp modelId="{763CA932-2027-42D8-9668-C326A85E6667}">
      <dsp:nvSpPr>
        <dsp:cNvPr id="0" name=""/>
        <dsp:cNvSpPr/>
      </dsp:nvSpPr>
      <dsp:spPr>
        <a:xfrm>
          <a:off x="1095767" y="447400"/>
          <a:ext cx="3131981" cy="3131981"/>
        </a:xfrm>
        <a:custGeom>
          <a:avLst/>
          <a:gdLst/>
          <a:ahLst/>
          <a:cxnLst/>
          <a:rect l="0" t="0" r="0" b="0"/>
          <a:pathLst>
            <a:path>
              <a:moveTo>
                <a:pt x="447864" y="469577"/>
              </a:moveTo>
              <a:arcTo wR="1565990" hR="1565990" stAng="13466295" swAng="11614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301CDB3F-3513-46D2-8EEC-6A11F212E018}" type="datetimeFigureOut">
              <a:rPr lang="it-IT"/>
              <a:pPr>
                <a:defRPr/>
              </a:pPr>
              <a:t>16/02/2017</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it-IT" noProof="0"/>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it-IT" noProof="0" dirty="0"/>
              <a:t>Fare clic per modificare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A5E25715-FF8F-428A-B354-9F86CB7C5606}" type="slidenum">
              <a:rPr lang="it-IT"/>
              <a:pPr>
                <a:defRPr/>
              </a:pPr>
              <a:t>‹#›</a:t>
            </a:fld>
            <a:endParaRPr lang="it-IT"/>
          </a:p>
        </p:txBody>
      </p:sp>
    </p:spTree>
    <p:extLst>
      <p:ext uri="{BB962C8B-B14F-4D97-AF65-F5344CB8AC3E}">
        <p14:creationId xmlns:p14="http://schemas.microsoft.com/office/powerpoint/2010/main" val="3558863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0963"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813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813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813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813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813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813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813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2227"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325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427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1987"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5299"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7347"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837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837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837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837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837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39939"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939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939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403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939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939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939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939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939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939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939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extLst>
      <p:ext uri="{BB962C8B-B14F-4D97-AF65-F5344CB8AC3E}">
        <p14:creationId xmlns:p14="http://schemas.microsoft.com/office/powerpoint/2010/main" val="5019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5059"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6083"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7107"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8131"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49155"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2212638" y="-13203238"/>
            <a:ext cx="12207875" cy="13976351"/>
          </a:xfrm>
          <a:prstGeom prst="rect">
            <a:avLst/>
          </a:prstGeom>
          <a:solidFill>
            <a:srgbClr val="FFFFFF"/>
          </a:solidFill>
          <a:ln w="9360">
            <a:solidFill>
              <a:srgbClr val="000000"/>
            </a:solidFill>
            <a:miter lim="800000"/>
            <a:headEnd/>
            <a:tailEnd/>
          </a:ln>
        </p:spPr>
        <p:txBody>
          <a:bodyPr wrap="none" lIns="99035" tIns="49517" rIns="99035" bIns="49517" anchor="ctr"/>
          <a:lstStyle/>
          <a:p>
            <a:endParaRPr lang="it-IT" altLang="it-IT">
              <a:latin typeface="Calibri" pitchFamily="34" charset="0"/>
            </a:endParaRPr>
          </a:p>
        </p:txBody>
      </p:sp>
      <p:sp>
        <p:nvSpPr>
          <p:cNvPr id="50179" name="Rectangle 2"/>
          <p:cNvSpPr>
            <a:spLocks noGrp="1" noChangeArrowheads="1"/>
          </p:cNvSpPr>
          <p:nvPr>
            <p:ph type="body"/>
          </p:nvPr>
        </p:nvSpPr>
        <p:spPr bwMode="auto">
          <a:xfrm>
            <a:off x="709613" y="4860925"/>
            <a:ext cx="5667375" cy="4594225"/>
          </a:xfrm>
          <a:noFill/>
        </p:spPr>
        <p:txBody>
          <a:bodyPr wrap="none" numCol="1" anchor="ctr" anchorCtr="0" compatLnSpc="1">
            <a:prstTxWarp prst="textNoShape">
              <a:avLst/>
            </a:prstTxWarp>
          </a:bodyPr>
          <a:lstStyle/>
          <a:p>
            <a:pPr defTabSz="482600" eaLnBrk="1" hangingPunct="1">
              <a:spcBef>
                <a:spcPct val="0"/>
              </a:spcBef>
            </a:pPr>
            <a:r>
              <a:rPr lang="it-IT" altLang="it-IT" b="1">
                <a:latin typeface="Arial" charset="0"/>
                <a:cs typeface="Arial" charset="0"/>
              </a:rPr>
              <a:t>NOTE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Διαφάνεια τίτλου">
    <p:spTree>
      <p:nvGrpSpPr>
        <p:cNvPr id="1" name=""/>
        <p:cNvGrpSpPr/>
        <p:nvPr/>
      </p:nvGrpSpPr>
      <p:grpSpPr>
        <a:xfrm>
          <a:off x="0" y="0"/>
          <a:ext cx="0" cy="0"/>
          <a:chOff x="0" y="0"/>
          <a:chExt cx="0" cy="0"/>
        </a:xfrm>
      </p:grpSpPr>
      <p:sp>
        <p:nvSpPr>
          <p:cNvPr id="4" name="10 - Ορθογώνιο"/>
          <p:cNvSpPr/>
          <p:nvPr/>
        </p:nvSpPr>
        <p:spPr>
          <a:xfrm>
            <a:off x="0" y="0"/>
            <a:ext cx="9144000" cy="177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5" name="Picture 9" descr="Logo-CERtuS-vettoriale6"/>
          <p:cNvPicPr>
            <a:picLocks noChangeAspect="1" noChangeArrowheads="1"/>
          </p:cNvPicPr>
          <p:nvPr/>
        </p:nvPicPr>
        <p:blipFill>
          <a:blip r:embed="rId2" cstate="print"/>
          <a:srcRect/>
          <a:stretch>
            <a:fillRect/>
          </a:stretch>
        </p:blipFill>
        <p:spPr bwMode="auto">
          <a:xfrm>
            <a:off x="7104063" y="2565400"/>
            <a:ext cx="2039937" cy="1800225"/>
          </a:xfrm>
          <a:prstGeom prst="rect">
            <a:avLst/>
          </a:prstGeom>
          <a:noFill/>
          <a:ln w="9525">
            <a:noFill/>
            <a:miter lim="800000"/>
            <a:headEnd/>
            <a:tailEnd/>
          </a:ln>
        </p:spPr>
      </p:pic>
      <p:sp>
        <p:nvSpPr>
          <p:cNvPr id="6" name="5 - Ορθογώνιο"/>
          <p:cNvSpPr/>
          <p:nvPr/>
        </p:nvSpPr>
        <p:spPr>
          <a:xfrm>
            <a:off x="0" y="6524625"/>
            <a:ext cx="140335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7" name="7 - Ορθογώνιο"/>
          <p:cNvSpPr/>
          <p:nvPr/>
        </p:nvSpPr>
        <p:spPr>
          <a:xfrm>
            <a:off x="0" y="0"/>
            <a:ext cx="9144000" cy="177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8" name="Picture 9" descr="Logo-CERtuS-vettoriale6"/>
          <p:cNvPicPr>
            <a:picLocks noChangeAspect="1" noChangeArrowheads="1"/>
          </p:cNvPicPr>
          <p:nvPr/>
        </p:nvPicPr>
        <p:blipFill>
          <a:blip r:embed="rId2" cstate="print"/>
          <a:srcRect/>
          <a:stretch>
            <a:fillRect/>
          </a:stretch>
        </p:blipFill>
        <p:spPr bwMode="auto">
          <a:xfrm>
            <a:off x="7104063" y="2565400"/>
            <a:ext cx="2039937" cy="1800225"/>
          </a:xfrm>
          <a:prstGeom prst="rect">
            <a:avLst/>
          </a:prstGeom>
          <a:noFill/>
          <a:ln w="9525">
            <a:noFill/>
            <a:miter lim="800000"/>
            <a:headEnd/>
            <a:tailEnd/>
          </a:ln>
        </p:spPr>
      </p:pic>
      <p:sp>
        <p:nvSpPr>
          <p:cNvPr id="9" name="11 - Ορθογώνιο"/>
          <p:cNvSpPr/>
          <p:nvPr/>
        </p:nvSpPr>
        <p:spPr>
          <a:xfrm>
            <a:off x="0" y="6524625"/>
            <a:ext cx="140335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3" name="2 - Υπότιτλος"/>
          <p:cNvSpPr>
            <a:spLocks noGrp="1"/>
          </p:cNvSpPr>
          <p:nvPr>
            <p:ph type="subTitle" idx="1"/>
          </p:nvPr>
        </p:nvSpPr>
        <p:spPr>
          <a:xfrm>
            <a:off x="180000" y="4437112"/>
            <a:ext cx="6732000" cy="2016224"/>
          </a:xfrm>
        </p:spPr>
        <p:txBody>
          <a:bodyPr lIns="0" tIns="180000" rIns="0" bIns="0">
            <a:normAutofit/>
          </a:bodyPr>
          <a:lstStyle>
            <a:lvl1pPr marL="0" indent="0" algn="ctr">
              <a:buNone/>
              <a:defRPr sz="2800" b="1">
                <a:solidFill>
                  <a:srgbClr val="10722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l-GR" dirty="0"/>
          </a:p>
        </p:txBody>
      </p:sp>
      <p:sp>
        <p:nvSpPr>
          <p:cNvPr id="10" name="9 - Τίτλος"/>
          <p:cNvSpPr>
            <a:spLocks noGrp="1"/>
          </p:cNvSpPr>
          <p:nvPr>
            <p:ph type="title"/>
          </p:nvPr>
        </p:nvSpPr>
        <p:spPr>
          <a:xfrm>
            <a:off x="180000" y="2520000"/>
            <a:ext cx="6732000" cy="1800000"/>
          </a:xfrm>
          <a:solidFill>
            <a:srgbClr val="107227"/>
          </a:solidFill>
          <a:effectLst>
            <a:outerShdw blurRad="127000" dist="127000" dir="2700000" algn="tl" rotWithShape="0">
              <a:prstClr val="black">
                <a:alpha val="60000"/>
              </a:prstClr>
            </a:outerShdw>
          </a:effectLst>
        </p:spPr>
        <p:txBody>
          <a:bodyPr lIns="108000" tIns="108000" rIns="108000" bIns="108000">
            <a:normAutofit/>
          </a:bodyPr>
          <a:lstStyle>
            <a:lvl1pPr algn="ctr">
              <a:defRPr sz="4000">
                <a:solidFill>
                  <a:schemeClr val="bg1"/>
                </a:solidFill>
              </a:defRPr>
            </a:lvl1pPr>
          </a:lstStyle>
          <a:p>
            <a:r>
              <a:rPr lang="it-IT"/>
              <a:t>Fare clic per modificare lo stile del titolo</a:t>
            </a:r>
            <a:endParaRPr lang="el-GR" dirty="0"/>
          </a:p>
        </p:txBody>
      </p:sp>
    </p:spTree>
  </p:cSld>
  <p:clrMapOvr>
    <a:masterClrMapping/>
  </p:clrMapOvr>
  <p:transition spd="slow" advClick="0" advTm="15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l-GR" dirty="0"/>
          </a:p>
        </p:txBody>
      </p:sp>
      <p:sp>
        <p:nvSpPr>
          <p:cNvPr id="14" name="13 - Τίτλος"/>
          <p:cNvSpPr>
            <a:spLocks noGrp="1"/>
          </p:cNvSpPr>
          <p:nvPr>
            <p:ph type="title"/>
          </p:nvPr>
        </p:nvSpPr>
        <p:spPr/>
        <p:txBody>
          <a:bodyPr/>
          <a:lstStyle/>
          <a:p>
            <a:r>
              <a:rPr lang="it-IT"/>
              <a:t>Fare clic per modificare lo stile del titolo</a:t>
            </a:r>
            <a:endParaRPr lang="el-GR"/>
          </a:p>
        </p:txBody>
      </p:sp>
      <p:sp>
        <p:nvSpPr>
          <p:cNvPr id="4" name="3 - Θέση ημερομηνίας"/>
          <p:cNvSpPr>
            <a:spLocks noGrp="1"/>
          </p:cNvSpPr>
          <p:nvPr>
            <p:ph type="dt" sz="half" idx="10"/>
          </p:nvPr>
        </p:nvSpPr>
        <p:spPr/>
        <p:txBody>
          <a:bodyPr/>
          <a:lstStyle>
            <a:lvl1pPr>
              <a:defRPr/>
            </a:lvl1pPr>
          </a:lstStyle>
          <a:p>
            <a:pPr>
              <a:defRPr/>
            </a:pPr>
            <a:fld id="{8B8A470D-54E6-45F9-B057-78D2027D4FF9}" type="datetimeFigureOut">
              <a:rPr lang="it-IT"/>
              <a:pPr>
                <a:defRPr/>
              </a:pPr>
              <a:t>16/02/2017</a:t>
            </a:fld>
            <a:endParaRPr lang="it-IT"/>
          </a:p>
        </p:txBody>
      </p:sp>
      <p:sp>
        <p:nvSpPr>
          <p:cNvPr id="5" name="4 - Θέση υποσέλιδου"/>
          <p:cNvSpPr>
            <a:spLocks noGrp="1"/>
          </p:cNvSpPr>
          <p:nvPr>
            <p:ph type="ftr" sz="quarter" idx="11"/>
          </p:nvPr>
        </p:nvSpPr>
        <p:spPr/>
        <p:txBody>
          <a:bodyPr/>
          <a:lstStyle>
            <a:lvl1pPr>
              <a:defRPr/>
            </a:lvl1pPr>
          </a:lstStyle>
          <a:p>
            <a:pPr>
              <a:defRPr/>
            </a:pPr>
            <a:endParaRPr lang="it-IT"/>
          </a:p>
        </p:txBody>
      </p:sp>
      <p:sp>
        <p:nvSpPr>
          <p:cNvPr id="6" name="5 - Θέση αριθμού διαφάνειας"/>
          <p:cNvSpPr>
            <a:spLocks noGrp="1"/>
          </p:cNvSpPr>
          <p:nvPr>
            <p:ph type="sldNum" sz="quarter" idx="12"/>
          </p:nvPr>
        </p:nvSpPr>
        <p:spPr/>
        <p:txBody>
          <a:bodyPr/>
          <a:lstStyle>
            <a:lvl1pPr>
              <a:defRPr/>
            </a:lvl1pPr>
          </a:lstStyle>
          <a:p>
            <a:pPr>
              <a:defRPr/>
            </a:pPr>
            <a:fld id="{C8D79075-E02B-477D-A790-0E06C8B7E256}" type="slidenum">
              <a:rPr lang="it-IT"/>
              <a:pPr>
                <a:defRPr/>
              </a:pPr>
              <a:t>‹#›</a:t>
            </a:fld>
            <a:endParaRPr lang="it-IT"/>
          </a:p>
        </p:txBody>
      </p:sp>
    </p:spTree>
  </p:cSld>
  <p:clrMapOvr>
    <a:masterClrMapping/>
  </p:clrMapOvr>
  <p:transition spd="slow" advClick="0" advTm="15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Κεφαλίδα ενότητας">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3 - Θέση ημερομηνίας"/>
          <p:cNvSpPr>
            <a:spLocks noGrp="1"/>
          </p:cNvSpPr>
          <p:nvPr>
            <p:ph type="dt" sz="half" idx="10"/>
          </p:nvPr>
        </p:nvSpPr>
        <p:spPr/>
        <p:txBody>
          <a:bodyPr/>
          <a:lstStyle>
            <a:lvl1pPr>
              <a:defRPr/>
            </a:lvl1pPr>
          </a:lstStyle>
          <a:p>
            <a:pPr>
              <a:defRPr/>
            </a:pPr>
            <a:fld id="{BA7DE2C3-CDFF-4E47-BA4B-E30C3DA1F62E}" type="datetimeFigureOut">
              <a:rPr lang="it-IT"/>
              <a:pPr>
                <a:defRPr/>
              </a:pPr>
              <a:t>16/02/2017</a:t>
            </a:fld>
            <a:endParaRPr lang="it-IT"/>
          </a:p>
        </p:txBody>
      </p:sp>
      <p:sp>
        <p:nvSpPr>
          <p:cNvPr id="5" name="4 - Θέση υποσέλιδου"/>
          <p:cNvSpPr>
            <a:spLocks noGrp="1"/>
          </p:cNvSpPr>
          <p:nvPr>
            <p:ph type="ftr" sz="quarter" idx="11"/>
          </p:nvPr>
        </p:nvSpPr>
        <p:spPr/>
        <p:txBody>
          <a:bodyPr/>
          <a:lstStyle>
            <a:lvl1pPr>
              <a:defRPr/>
            </a:lvl1pPr>
          </a:lstStyle>
          <a:p>
            <a:pPr>
              <a:defRPr/>
            </a:pPr>
            <a:endParaRPr lang="it-IT"/>
          </a:p>
        </p:txBody>
      </p:sp>
      <p:sp>
        <p:nvSpPr>
          <p:cNvPr id="6" name="5 - Θέση αριθμού διαφάνειας"/>
          <p:cNvSpPr>
            <a:spLocks noGrp="1"/>
          </p:cNvSpPr>
          <p:nvPr>
            <p:ph type="sldNum" sz="quarter" idx="12"/>
          </p:nvPr>
        </p:nvSpPr>
        <p:spPr/>
        <p:txBody>
          <a:bodyPr/>
          <a:lstStyle>
            <a:lvl1pPr>
              <a:defRPr/>
            </a:lvl1pPr>
          </a:lstStyle>
          <a:p>
            <a:pPr>
              <a:defRPr/>
            </a:pPr>
            <a:fld id="{EA407381-EDAC-4668-AE36-2AFE0CB9D6FA}" type="slidenum">
              <a:rPr lang="it-IT"/>
              <a:pPr>
                <a:defRPr/>
              </a:pPr>
              <a:t>‹#›</a:t>
            </a:fld>
            <a:endParaRPr lang="it-IT"/>
          </a:p>
        </p:txBody>
      </p:sp>
    </p:spTree>
  </p:cSld>
  <p:clrMapOvr>
    <a:masterClrMapping/>
  </p:clrMapOvr>
  <p:transition spd="slow" advClick="0" advTm="15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l-GR"/>
          </a:p>
        </p:txBody>
      </p:sp>
      <p:sp>
        <p:nvSpPr>
          <p:cNvPr id="11" name="10 - Τίτλος"/>
          <p:cNvSpPr>
            <a:spLocks noGrp="1"/>
          </p:cNvSpPr>
          <p:nvPr>
            <p:ph type="title"/>
          </p:nvPr>
        </p:nvSpPr>
        <p:spPr/>
        <p:txBody>
          <a:bodyPr/>
          <a:lstStyle/>
          <a:p>
            <a:r>
              <a:rPr lang="it-IT"/>
              <a:t>Fare clic per modificare lo stile del titolo</a:t>
            </a:r>
            <a:endParaRPr lang="el-GR"/>
          </a:p>
        </p:txBody>
      </p:sp>
      <p:sp>
        <p:nvSpPr>
          <p:cNvPr id="5" name="3 - Θέση ημερομηνίας"/>
          <p:cNvSpPr>
            <a:spLocks noGrp="1"/>
          </p:cNvSpPr>
          <p:nvPr>
            <p:ph type="dt" sz="half" idx="10"/>
          </p:nvPr>
        </p:nvSpPr>
        <p:spPr/>
        <p:txBody>
          <a:bodyPr/>
          <a:lstStyle>
            <a:lvl1pPr>
              <a:defRPr/>
            </a:lvl1pPr>
          </a:lstStyle>
          <a:p>
            <a:pPr>
              <a:defRPr/>
            </a:pPr>
            <a:fld id="{14453144-BA7A-41F0-B22D-1C53E87DADC8}" type="datetimeFigureOut">
              <a:rPr lang="it-IT"/>
              <a:pPr>
                <a:defRPr/>
              </a:pPr>
              <a:t>16/02/2017</a:t>
            </a:fld>
            <a:endParaRPr lang="it-IT"/>
          </a:p>
        </p:txBody>
      </p:sp>
      <p:sp>
        <p:nvSpPr>
          <p:cNvPr id="6" name="4 - Θέση υποσέλιδου"/>
          <p:cNvSpPr>
            <a:spLocks noGrp="1"/>
          </p:cNvSpPr>
          <p:nvPr>
            <p:ph type="ftr" sz="quarter" idx="11"/>
          </p:nvPr>
        </p:nvSpPr>
        <p:spPr/>
        <p:txBody>
          <a:bodyPr/>
          <a:lstStyle>
            <a:lvl1pPr>
              <a:defRPr/>
            </a:lvl1pPr>
          </a:lstStyle>
          <a:p>
            <a:pPr>
              <a:defRPr/>
            </a:pPr>
            <a:endParaRPr lang="it-IT"/>
          </a:p>
        </p:txBody>
      </p:sp>
      <p:sp>
        <p:nvSpPr>
          <p:cNvPr id="7" name="5 - Θέση αριθμού διαφάνειας"/>
          <p:cNvSpPr>
            <a:spLocks noGrp="1"/>
          </p:cNvSpPr>
          <p:nvPr>
            <p:ph type="sldNum" sz="quarter" idx="12"/>
          </p:nvPr>
        </p:nvSpPr>
        <p:spPr/>
        <p:txBody>
          <a:bodyPr/>
          <a:lstStyle>
            <a:lvl1pPr>
              <a:defRPr/>
            </a:lvl1pPr>
          </a:lstStyle>
          <a:p>
            <a:pPr>
              <a:defRPr/>
            </a:pPr>
            <a:fld id="{5EEBCF74-6481-4F2C-B539-AA92CD726269}" type="slidenum">
              <a:rPr lang="it-IT"/>
              <a:pPr>
                <a:defRPr/>
              </a:pPr>
              <a:t>‹#›</a:t>
            </a:fld>
            <a:endParaRPr lang="it-IT"/>
          </a:p>
        </p:txBody>
      </p:sp>
    </p:spTree>
  </p:cSld>
  <p:clrMapOvr>
    <a:masterClrMapping/>
  </p:clrMapOvr>
  <p:transition spd="slow" advClick="0" advTm="15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l-GR"/>
          </a:p>
        </p:txBody>
      </p:sp>
      <p:sp>
        <p:nvSpPr>
          <p:cNvPr id="13" name="12 - Τίτλος"/>
          <p:cNvSpPr>
            <a:spLocks noGrp="1"/>
          </p:cNvSpPr>
          <p:nvPr>
            <p:ph type="title"/>
          </p:nvPr>
        </p:nvSpPr>
        <p:spPr/>
        <p:txBody>
          <a:bodyPr/>
          <a:lstStyle/>
          <a:p>
            <a:r>
              <a:rPr lang="it-IT"/>
              <a:t>Fare clic per modificare lo stile del titolo</a:t>
            </a:r>
            <a:endParaRPr lang="el-GR"/>
          </a:p>
        </p:txBody>
      </p:sp>
      <p:sp>
        <p:nvSpPr>
          <p:cNvPr id="7" name="3 - Θέση ημερομηνίας"/>
          <p:cNvSpPr>
            <a:spLocks noGrp="1"/>
          </p:cNvSpPr>
          <p:nvPr>
            <p:ph type="dt" sz="half" idx="10"/>
          </p:nvPr>
        </p:nvSpPr>
        <p:spPr/>
        <p:txBody>
          <a:bodyPr/>
          <a:lstStyle>
            <a:lvl1pPr>
              <a:defRPr/>
            </a:lvl1pPr>
          </a:lstStyle>
          <a:p>
            <a:pPr>
              <a:defRPr/>
            </a:pPr>
            <a:fld id="{7D71D785-A8DE-4FAD-821D-389B6D72BB42}" type="datetimeFigureOut">
              <a:rPr lang="it-IT"/>
              <a:pPr>
                <a:defRPr/>
              </a:pPr>
              <a:t>16/02/2017</a:t>
            </a:fld>
            <a:endParaRPr lang="it-IT"/>
          </a:p>
        </p:txBody>
      </p:sp>
      <p:sp>
        <p:nvSpPr>
          <p:cNvPr id="8" name="4 - Θέση υποσέλιδου"/>
          <p:cNvSpPr>
            <a:spLocks noGrp="1"/>
          </p:cNvSpPr>
          <p:nvPr>
            <p:ph type="ftr" sz="quarter" idx="11"/>
          </p:nvPr>
        </p:nvSpPr>
        <p:spPr/>
        <p:txBody>
          <a:bodyPr/>
          <a:lstStyle>
            <a:lvl1pPr>
              <a:defRPr/>
            </a:lvl1pPr>
          </a:lstStyle>
          <a:p>
            <a:pPr>
              <a:defRPr/>
            </a:pPr>
            <a:endParaRPr lang="it-IT"/>
          </a:p>
        </p:txBody>
      </p:sp>
      <p:sp>
        <p:nvSpPr>
          <p:cNvPr id="9" name="5 - Θέση αριθμού διαφάνειας"/>
          <p:cNvSpPr>
            <a:spLocks noGrp="1"/>
          </p:cNvSpPr>
          <p:nvPr>
            <p:ph type="sldNum" sz="quarter" idx="12"/>
          </p:nvPr>
        </p:nvSpPr>
        <p:spPr/>
        <p:txBody>
          <a:bodyPr/>
          <a:lstStyle>
            <a:lvl1pPr>
              <a:defRPr/>
            </a:lvl1pPr>
          </a:lstStyle>
          <a:p>
            <a:pPr>
              <a:defRPr/>
            </a:pPr>
            <a:fld id="{5119A785-8861-48BB-ABF1-4DA4A8909B06}" type="slidenum">
              <a:rPr lang="it-IT"/>
              <a:pPr>
                <a:defRPr/>
              </a:pPr>
              <a:t>‹#›</a:t>
            </a:fld>
            <a:endParaRPr lang="it-IT"/>
          </a:p>
        </p:txBody>
      </p:sp>
    </p:spTree>
  </p:cSld>
  <p:clrMapOvr>
    <a:masterClrMapping/>
  </p:clrMapOvr>
  <p:transition spd="slow" advClick="0" advTm="15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it-IT"/>
              <a:t>Fare clic per modificare lo stile del titolo</a:t>
            </a:r>
            <a:endParaRPr lang="el-GR"/>
          </a:p>
        </p:txBody>
      </p:sp>
      <p:sp>
        <p:nvSpPr>
          <p:cNvPr id="3" name="3 - Θέση ημερομηνίας"/>
          <p:cNvSpPr>
            <a:spLocks noGrp="1"/>
          </p:cNvSpPr>
          <p:nvPr>
            <p:ph type="dt" sz="half" idx="10"/>
          </p:nvPr>
        </p:nvSpPr>
        <p:spPr/>
        <p:txBody>
          <a:bodyPr/>
          <a:lstStyle>
            <a:lvl1pPr>
              <a:defRPr/>
            </a:lvl1pPr>
          </a:lstStyle>
          <a:p>
            <a:pPr>
              <a:defRPr/>
            </a:pPr>
            <a:fld id="{00810C94-F3D1-4DC8-9EB1-B20B83E9AB4F}" type="datetimeFigureOut">
              <a:rPr lang="it-IT"/>
              <a:pPr>
                <a:defRPr/>
              </a:pPr>
              <a:t>16/02/2017</a:t>
            </a:fld>
            <a:endParaRPr lang="it-IT"/>
          </a:p>
        </p:txBody>
      </p:sp>
      <p:sp>
        <p:nvSpPr>
          <p:cNvPr id="4" name="4 - Θέση υποσέλιδου"/>
          <p:cNvSpPr>
            <a:spLocks noGrp="1"/>
          </p:cNvSpPr>
          <p:nvPr>
            <p:ph type="ftr" sz="quarter" idx="11"/>
          </p:nvPr>
        </p:nvSpPr>
        <p:spPr/>
        <p:txBody>
          <a:bodyPr/>
          <a:lstStyle>
            <a:lvl1pPr>
              <a:defRPr/>
            </a:lvl1pPr>
          </a:lstStyle>
          <a:p>
            <a:pPr>
              <a:defRPr/>
            </a:pPr>
            <a:endParaRPr lang="it-IT"/>
          </a:p>
        </p:txBody>
      </p:sp>
      <p:sp>
        <p:nvSpPr>
          <p:cNvPr id="5" name="5 - Θέση αριθμού διαφάνειας"/>
          <p:cNvSpPr>
            <a:spLocks noGrp="1"/>
          </p:cNvSpPr>
          <p:nvPr>
            <p:ph type="sldNum" sz="quarter" idx="12"/>
          </p:nvPr>
        </p:nvSpPr>
        <p:spPr/>
        <p:txBody>
          <a:bodyPr/>
          <a:lstStyle>
            <a:lvl1pPr>
              <a:defRPr/>
            </a:lvl1pPr>
          </a:lstStyle>
          <a:p>
            <a:pPr>
              <a:defRPr/>
            </a:pPr>
            <a:fld id="{DB5667BC-4E8C-4D35-9239-5402ADE7CC8A}" type="slidenum">
              <a:rPr lang="it-IT"/>
              <a:pPr>
                <a:defRPr/>
              </a:pPr>
              <a:t>‹#›</a:t>
            </a:fld>
            <a:endParaRPr lang="it-IT"/>
          </a:p>
        </p:txBody>
      </p:sp>
    </p:spTree>
  </p:cSld>
  <p:clrMapOvr>
    <a:masterClrMapping/>
  </p:clrMapOvr>
  <p:transition spd="slow" advClick="0" advTm="15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8D8FB1C7-16AF-47C2-8831-1D33F616E052}" type="datetimeFigureOut">
              <a:rPr lang="it-IT"/>
              <a:pPr>
                <a:defRPr/>
              </a:pPr>
              <a:t>16/02/2017</a:t>
            </a:fld>
            <a:endParaRPr lang="it-IT"/>
          </a:p>
        </p:txBody>
      </p:sp>
      <p:sp>
        <p:nvSpPr>
          <p:cNvPr id="3" name="4 - Θέση υποσέλιδου"/>
          <p:cNvSpPr>
            <a:spLocks noGrp="1"/>
          </p:cNvSpPr>
          <p:nvPr>
            <p:ph type="ftr" sz="quarter" idx="11"/>
          </p:nvPr>
        </p:nvSpPr>
        <p:spPr/>
        <p:txBody>
          <a:bodyPr/>
          <a:lstStyle>
            <a:lvl1pPr>
              <a:defRPr/>
            </a:lvl1pPr>
          </a:lstStyle>
          <a:p>
            <a:pPr>
              <a:defRPr/>
            </a:pPr>
            <a:endParaRPr lang="it-IT"/>
          </a:p>
        </p:txBody>
      </p:sp>
      <p:sp>
        <p:nvSpPr>
          <p:cNvPr id="4" name="5 - Θέση αριθμού διαφάνειας"/>
          <p:cNvSpPr>
            <a:spLocks noGrp="1"/>
          </p:cNvSpPr>
          <p:nvPr>
            <p:ph type="sldNum" sz="quarter" idx="12"/>
          </p:nvPr>
        </p:nvSpPr>
        <p:spPr/>
        <p:txBody>
          <a:bodyPr/>
          <a:lstStyle>
            <a:lvl1pPr>
              <a:defRPr/>
            </a:lvl1pPr>
          </a:lstStyle>
          <a:p>
            <a:pPr>
              <a:defRPr/>
            </a:pPr>
            <a:fld id="{62F69069-46B9-44FB-944B-3BA15D9410E1}" type="slidenum">
              <a:rPr lang="it-IT"/>
              <a:pPr>
                <a:defRPr/>
              </a:pPr>
              <a:t>‹#›</a:t>
            </a:fld>
            <a:endParaRPr lang="it-IT"/>
          </a:p>
        </p:txBody>
      </p:sp>
    </p:spTree>
  </p:cSld>
  <p:clrMapOvr>
    <a:masterClrMapping/>
  </p:clrMapOvr>
  <p:transition spd="slow" advClick="0" advTm="150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1026"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1763713" y="6534150"/>
            <a:ext cx="1619250" cy="323850"/>
          </a:xfrm>
          <a:prstGeom prst="rect">
            <a:avLst/>
          </a:prstGeom>
          <a:solidFill>
            <a:srgbClr val="5BB628"/>
          </a:solidFill>
        </p:spPr>
        <p:txBody>
          <a:bodyPr vert="horz" lIns="36000" tIns="36000" rIns="36000" bIns="36000" rtlCol="0" anchor="b" anchorCtr="0"/>
          <a:lstStyle>
            <a:lvl1pPr algn="l" fontAlgn="auto">
              <a:spcBef>
                <a:spcPts val="0"/>
              </a:spcBef>
              <a:spcAft>
                <a:spcPts val="0"/>
              </a:spcAft>
              <a:defRPr sz="1100">
                <a:solidFill>
                  <a:srgbClr val="0040B4"/>
                </a:solidFill>
                <a:latin typeface="+mn-lt"/>
                <a:cs typeface="+mn-cs"/>
              </a:defRPr>
            </a:lvl1pPr>
          </a:lstStyle>
          <a:p>
            <a:pPr>
              <a:defRPr/>
            </a:pPr>
            <a:fld id="{47CBDDAC-EE2A-4AEE-B342-70FEBAB8E620}" type="datetimeFigureOut">
              <a:rPr lang="it-IT"/>
              <a:pPr>
                <a:defRPr/>
              </a:pPr>
              <a:t>16/02/2017</a:t>
            </a:fld>
            <a:endParaRPr lang="it-IT"/>
          </a:p>
        </p:txBody>
      </p:sp>
      <p:sp>
        <p:nvSpPr>
          <p:cNvPr id="5" name="4 - Θέση υποσέλιδου"/>
          <p:cNvSpPr>
            <a:spLocks noGrp="1"/>
          </p:cNvSpPr>
          <p:nvPr>
            <p:ph type="ftr" sz="quarter" idx="3"/>
          </p:nvPr>
        </p:nvSpPr>
        <p:spPr>
          <a:xfrm>
            <a:off x="3419475" y="6534150"/>
            <a:ext cx="5724525" cy="323850"/>
          </a:xfrm>
          <a:prstGeom prst="rect">
            <a:avLst/>
          </a:prstGeom>
          <a:solidFill>
            <a:srgbClr val="107227"/>
          </a:solidFill>
        </p:spPr>
        <p:txBody>
          <a:bodyPr vert="horz" lIns="36000" tIns="36000" rIns="36000" bIns="36000" rtlCol="0" anchor="b" anchorCtr="0"/>
          <a:lstStyle>
            <a:lvl1pPr algn="ctr" fontAlgn="auto">
              <a:spcBef>
                <a:spcPts val="0"/>
              </a:spcBef>
              <a:spcAft>
                <a:spcPts val="0"/>
              </a:spcAft>
              <a:defRPr sz="1100">
                <a:solidFill>
                  <a:schemeClr val="bg1"/>
                </a:solidFill>
                <a:latin typeface="+mn-lt"/>
                <a:cs typeface="+mn-cs"/>
              </a:defRPr>
            </a:lvl1pPr>
          </a:lstStyle>
          <a:p>
            <a:pPr>
              <a:defRPr/>
            </a:pPr>
            <a:endParaRPr lang="it-IT"/>
          </a:p>
        </p:txBody>
      </p:sp>
      <p:sp>
        <p:nvSpPr>
          <p:cNvPr id="6" name="5 - Θέση αριθμού διαφάνειας"/>
          <p:cNvSpPr>
            <a:spLocks noGrp="1"/>
          </p:cNvSpPr>
          <p:nvPr>
            <p:ph type="sldNum" sz="quarter" idx="4"/>
          </p:nvPr>
        </p:nvSpPr>
        <p:spPr>
          <a:xfrm>
            <a:off x="1403350" y="6534150"/>
            <a:ext cx="325438" cy="323850"/>
          </a:xfrm>
          <a:prstGeom prst="rect">
            <a:avLst/>
          </a:prstGeom>
          <a:solidFill>
            <a:srgbClr val="B4CD3C"/>
          </a:solidFill>
        </p:spPr>
        <p:txBody>
          <a:bodyPr vert="horz" lIns="36000" tIns="36000" rIns="36000" bIns="36000" rtlCol="0" anchor="b" anchorCtr="0"/>
          <a:lstStyle>
            <a:lvl1pPr algn="r" fontAlgn="auto">
              <a:spcBef>
                <a:spcPts val="0"/>
              </a:spcBef>
              <a:spcAft>
                <a:spcPts val="0"/>
              </a:spcAft>
              <a:defRPr sz="1100">
                <a:solidFill>
                  <a:schemeClr val="bg1"/>
                </a:solidFill>
                <a:latin typeface="+mn-lt"/>
                <a:cs typeface="+mn-cs"/>
              </a:defRPr>
            </a:lvl1pPr>
          </a:lstStyle>
          <a:p>
            <a:pPr>
              <a:defRPr/>
            </a:pPr>
            <a:fld id="{4D642577-40EB-4167-B72D-4A576E689ED3}" type="slidenum">
              <a:rPr lang="it-IT"/>
              <a:pPr>
                <a:defRPr/>
              </a:pPr>
              <a:t>‹#›</a:t>
            </a:fld>
            <a:endParaRPr lang="it-IT"/>
          </a:p>
        </p:txBody>
      </p:sp>
      <p:pic>
        <p:nvPicPr>
          <p:cNvPr id="1030" name="Picture 9" descr="Logo-CERtuS-vettoriale6"/>
          <p:cNvPicPr>
            <a:picLocks noChangeAspect="1" noChangeArrowheads="1"/>
          </p:cNvPicPr>
          <p:nvPr/>
        </p:nvPicPr>
        <p:blipFill>
          <a:blip r:embed="rId9" cstate="print"/>
          <a:srcRect/>
          <a:stretch>
            <a:fillRect/>
          </a:stretch>
        </p:blipFill>
        <p:spPr bwMode="auto">
          <a:xfrm>
            <a:off x="8328025" y="188913"/>
            <a:ext cx="815975" cy="719137"/>
          </a:xfrm>
          <a:prstGeom prst="rect">
            <a:avLst/>
          </a:prstGeom>
          <a:noFill/>
          <a:ln w="9525">
            <a:noFill/>
            <a:miter lim="800000"/>
            <a:headEnd/>
            <a:tailEnd/>
          </a:ln>
        </p:spPr>
      </p:pic>
      <p:sp>
        <p:nvSpPr>
          <p:cNvPr id="8" name="7 - Ορθογώνιο"/>
          <p:cNvSpPr/>
          <p:nvPr/>
        </p:nvSpPr>
        <p:spPr>
          <a:xfrm>
            <a:off x="5795963" y="1008063"/>
            <a:ext cx="2052637" cy="71437"/>
          </a:xfrm>
          <a:prstGeom prst="rect">
            <a:avLst/>
          </a:prstGeom>
          <a:solidFill>
            <a:srgbClr val="5BB6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2" name="11 - Ορθογώνιο"/>
          <p:cNvSpPr/>
          <p:nvPr/>
        </p:nvSpPr>
        <p:spPr>
          <a:xfrm>
            <a:off x="0" y="1008063"/>
            <a:ext cx="5759450" cy="71437"/>
          </a:xfrm>
          <a:prstGeom prst="rect">
            <a:avLst/>
          </a:prstGeom>
          <a:solidFill>
            <a:srgbClr val="007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4" name="13 - Ορθογώνιο"/>
          <p:cNvSpPr/>
          <p:nvPr/>
        </p:nvSpPr>
        <p:spPr>
          <a:xfrm>
            <a:off x="7883525" y="1008063"/>
            <a:ext cx="1260475" cy="71437"/>
          </a:xfrm>
          <a:prstGeom prst="rect">
            <a:avLst/>
          </a:prstGeom>
          <a:solidFill>
            <a:srgbClr val="B4CD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034" name="1 - Θέση τίτλου"/>
          <p:cNvSpPr>
            <a:spLocks noGrp="1"/>
          </p:cNvSpPr>
          <p:nvPr>
            <p:ph type="title"/>
          </p:nvPr>
        </p:nvSpPr>
        <p:spPr bwMode="auto">
          <a:xfrm>
            <a:off x="0" y="0"/>
            <a:ext cx="8172450" cy="1008063"/>
          </a:xfrm>
          <a:prstGeom prst="rect">
            <a:avLst/>
          </a:prstGeom>
          <a:noFill/>
          <a:ln w="9525">
            <a:noFill/>
            <a:miter lim="800000"/>
            <a:headEnd/>
            <a:tailEnd/>
          </a:ln>
        </p:spPr>
        <p:txBody>
          <a:bodyPr vert="horz" wrap="square" lIns="360000" tIns="36000" rIns="180000" bIns="36000" numCol="1" anchor="ctr" anchorCtr="0" compatLnSpc="1">
            <a:prstTxWarp prst="textNoShape">
              <a:avLst/>
            </a:prstTxWarp>
          </a:bodyPr>
          <a:lstStyle/>
          <a:p>
            <a:pPr lvl="0"/>
            <a:r>
              <a:rPr lang="el-GR"/>
              <a:t>Kλικ για επεξεργασία του τίτλου</a:t>
            </a:r>
          </a:p>
        </p:txBody>
      </p:sp>
      <p:pic>
        <p:nvPicPr>
          <p:cNvPr id="1035" name="12 - Εικόνα" descr="eu_flag_media-neg-01.png"/>
          <p:cNvPicPr>
            <a:picLocks noChangeAspect="1"/>
          </p:cNvPicPr>
          <p:nvPr/>
        </p:nvPicPr>
        <p:blipFill>
          <a:blip r:embed="rId10" cstate="print"/>
          <a:srcRect l="8170" t="11032" r="72942" b="25822"/>
          <a:stretch>
            <a:fillRect/>
          </a:stretch>
        </p:blipFill>
        <p:spPr bwMode="auto">
          <a:xfrm>
            <a:off x="0" y="6534150"/>
            <a:ext cx="323850" cy="323850"/>
          </a:xfrm>
          <a:prstGeom prst="rect">
            <a:avLst/>
          </a:prstGeom>
          <a:noFill/>
          <a:ln w="9525">
            <a:noFill/>
            <a:miter lim="800000"/>
            <a:headEnd/>
            <a:tailEnd/>
          </a:ln>
        </p:spPr>
      </p:pic>
      <p:sp>
        <p:nvSpPr>
          <p:cNvPr id="15" name="14 - TextBox"/>
          <p:cNvSpPr txBox="1"/>
          <p:nvPr/>
        </p:nvSpPr>
        <p:spPr>
          <a:xfrm>
            <a:off x="360363" y="6534150"/>
            <a:ext cx="1006475" cy="323850"/>
          </a:xfrm>
          <a:prstGeom prst="rect">
            <a:avLst/>
          </a:prstGeom>
          <a:solidFill>
            <a:srgbClr val="4AA6A2"/>
          </a:solidFill>
        </p:spPr>
        <p:txBody>
          <a:bodyPr wrap="none" lIns="36000" tIns="36000" rIns="36000" bIns="36000" anchor="ctr">
            <a:spAutoFit/>
          </a:bodyPr>
          <a:lstStyle/>
          <a:p>
            <a:pPr fontAlgn="auto">
              <a:spcBef>
                <a:spcPts val="0"/>
              </a:spcBef>
              <a:spcAft>
                <a:spcPts val="0"/>
              </a:spcAft>
              <a:defRPr/>
            </a:pPr>
            <a:r>
              <a:rPr lang="en-US" sz="900" b="1" dirty="0">
                <a:solidFill>
                  <a:srgbClr val="0040B4"/>
                </a:solidFill>
                <a:latin typeface="+mn-lt"/>
                <a:cs typeface="+mn-cs"/>
              </a:rPr>
              <a:t>Intelligent Energy</a:t>
            </a:r>
          </a:p>
          <a:p>
            <a:pPr fontAlgn="auto">
              <a:spcBef>
                <a:spcPts val="0"/>
              </a:spcBef>
              <a:spcAft>
                <a:spcPts val="0"/>
              </a:spcAft>
              <a:defRPr/>
            </a:pPr>
            <a:r>
              <a:rPr lang="en-US" sz="900" b="1" dirty="0">
                <a:solidFill>
                  <a:srgbClr val="0040B4"/>
                </a:solidFill>
                <a:latin typeface="+mn-lt"/>
                <a:cs typeface="+mn-cs"/>
              </a:rPr>
              <a:t>Europe </a:t>
            </a:r>
            <a:r>
              <a:rPr lang="en-US" sz="900" b="1" dirty="0" err="1">
                <a:solidFill>
                  <a:srgbClr val="0040B4"/>
                </a:solidFill>
                <a:latin typeface="+mn-lt"/>
                <a:cs typeface="+mn-cs"/>
              </a:rPr>
              <a:t>Programme</a:t>
            </a:r>
            <a:endParaRPr lang="el-GR" sz="900" b="1" dirty="0">
              <a:solidFill>
                <a:srgbClr val="0040B4"/>
              </a:solidFill>
              <a:latin typeface="+mn-lt"/>
              <a:cs typeface="+mn-cs"/>
            </a:endParaRPr>
          </a:p>
        </p:txBody>
      </p:sp>
      <p:pic>
        <p:nvPicPr>
          <p:cNvPr id="1037" name="Picture 9" descr="Logo-CERtuS-vettoriale6"/>
          <p:cNvPicPr>
            <a:picLocks noChangeAspect="1" noChangeArrowheads="1"/>
          </p:cNvPicPr>
          <p:nvPr/>
        </p:nvPicPr>
        <p:blipFill>
          <a:blip r:embed="rId9" cstate="print"/>
          <a:srcRect/>
          <a:stretch>
            <a:fillRect/>
          </a:stretch>
        </p:blipFill>
        <p:spPr bwMode="auto">
          <a:xfrm>
            <a:off x="8328025" y="188913"/>
            <a:ext cx="815975" cy="719137"/>
          </a:xfrm>
          <a:prstGeom prst="rect">
            <a:avLst/>
          </a:prstGeom>
          <a:noFill/>
          <a:ln w="9525">
            <a:noFill/>
            <a:miter lim="800000"/>
            <a:headEnd/>
            <a:tailEnd/>
          </a:ln>
        </p:spPr>
      </p:pic>
      <p:sp>
        <p:nvSpPr>
          <p:cNvPr id="17" name="16 - Ορθογώνιο"/>
          <p:cNvSpPr/>
          <p:nvPr/>
        </p:nvSpPr>
        <p:spPr>
          <a:xfrm>
            <a:off x="5795963" y="1008063"/>
            <a:ext cx="2052637" cy="71437"/>
          </a:xfrm>
          <a:prstGeom prst="rect">
            <a:avLst/>
          </a:prstGeom>
          <a:solidFill>
            <a:srgbClr val="5BB6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8" name="17 - Ορθογώνιο"/>
          <p:cNvSpPr/>
          <p:nvPr/>
        </p:nvSpPr>
        <p:spPr>
          <a:xfrm>
            <a:off x="0" y="1008063"/>
            <a:ext cx="5759450" cy="71437"/>
          </a:xfrm>
          <a:prstGeom prst="rect">
            <a:avLst/>
          </a:prstGeom>
          <a:solidFill>
            <a:srgbClr val="007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9" name="18 - Ορθογώνιο"/>
          <p:cNvSpPr/>
          <p:nvPr/>
        </p:nvSpPr>
        <p:spPr>
          <a:xfrm>
            <a:off x="7883525" y="1008063"/>
            <a:ext cx="1260475" cy="71437"/>
          </a:xfrm>
          <a:prstGeom prst="rect">
            <a:avLst/>
          </a:prstGeom>
          <a:solidFill>
            <a:srgbClr val="B4CD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1041" name="19 - Εικόνα" descr="eu_flag_media-neg-01.png"/>
          <p:cNvPicPr>
            <a:picLocks noChangeAspect="1"/>
          </p:cNvPicPr>
          <p:nvPr/>
        </p:nvPicPr>
        <p:blipFill>
          <a:blip r:embed="rId10" cstate="print"/>
          <a:srcRect l="8170" t="11032" r="72942" b="25822"/>
          <a:stretch>
            <a:fillRect/>
          </a:stretch>
        </p:blipFill>
        <p:spPr bwMode="auto">
          <a:xfrm>
            <a:off x="0" y="6534150"/>
            <a:ext cx="323850" cy="323850"/>
          </a:xfrm>
          <a:prstGeom prst="rect">
            <a:avLst/>
          </a:prstGeom>
          <a:noFill/>
          <a:ln w="9525">
            <a:noFill/>
            <a:miter lim="800000"/>
            <a:headEnd/>
            <a:tailEnd/>
          </a:ln>
        </p:spPr>
      </p:pic>
      <p:sp>
        <p:nvSpPr>
          <p:cNvPr id="21" name="20 - TextBox"/>
          <p:cNvSpPr txBox="1"/>
          <p:nvPr/>
        </p:nvSpPr>
        <p:spPr>
          <a:xfrm>
            <a:off x="360363" y="6534150"/>
            <a:ext cx="1006475" cy="323850"/>
          </a:xfrm>
          <a:prstGeom prst="rect">
            <a:avLst/>
          </a:prstGeom>
          <a:solidFill>
            <a:srgbClr val="4AA6A2"/>
          </a:solidFill>
        </p:spPr>
        <p:txBody>
          <a:bodyPr wrap="none" lIns="36000" tIns="36000" rIns="36000" bIns="36000" anchor="ctr">
            <a:spAutoFit/>
          </a:bodyPr>
          <a:lstStyle/>
          <a:p>
            <a:pPr fontAlgn="auto">
              <a:spcBef>
                <a:spcPts val="0"/>
              </a:spcBef>
              <a:spcAft>
                <a:spcPts val="0"/>
              </a:spcAft>
              <a:defRPr/>
            </a:pPr>
            <a:r>
              <a:rPr lang="en-US" sz="900" b="1" dirty="0">
                <a:solidFill>
                  <a:srgbClr val="0040B4"/>
                </a:solidFill>
                <a:latin typeface="+mn-lt"/>
                <a:cs typeface="+mn-cs"/>
              </a:rPr>
              <a:t>Intelligent Energy</a:t>
            </a:r>
          </a:p>
          <a:p>
            <a:pPr fontAlgn="auto">
              <a:spcBef>
                <a:spcPts val="0"/>
              </a:spcBef>
              <a:spcAft>
                <a:spcPts val="0"/>
              </a:spcAft>
              <a:defRPr/>
            </a:pPr>
            <a:r>
              <a:rPr lang="en-US" sz="900" b="1" dirty="0">
                <a:solidFill>
                  <a:srgbClr val="0040B4"/>
                </a:solidFill>
                <a:latin typeface="+mn-lt"/>
                <a:cs typeface="+mn-cs"/>
              </a:rPr>
              <a:t>Europe </a:t>
            </a:r>
            <a:r>
              <a:rPr lang="en-US" sz="900" b="1" dirty="0" err="1">
                <a:solidFill>
                  <a:srgbClr val="0040B4"/>
                </a:solidFill>
                <a:latin typeface="+mn-lt"/>
                <a:cs typeface="+mn-cs"/>
              </a:rPr>
              <a:t>Programme</a:t>
            </a:r>
            <a:endParaRPr lang="el-GR" sz="900" b="1" dirty="0">
              <a:solidFill>
                <a:srgbClr val="0040B4"/>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25" r:id="rId2"/>
    <p:sldLayoutId id="2147483726" r:id="rId3"/>
    <p:sldLayoutId id="2147483727" r:id="rId4"/>
    <p:sldLayoutId id="2147483728" r:id="rId5"/>
    <p:sldLayoutId id="2147483729" r:id="rId6"/>
    <p:sldLayoutId id="2147483730" r:id="rId7"/>
  </p:sldLayoutIdLst>
  <p:transition spd="slow" advClick="0" advTm="1500"/>
  <p:txStyles>
    <p:titleStyle>
      <a:lvl1pPr algn="l" rtl="0" eaLnBrk="0" fontAlgn="base" hangingPunct="0">
        <a:spcBef>
          <a:spcPct val="0"/>
        </a:spcBef>
        <a:spcAft>
          <a:spcPct val="0"/>
        </a:spcAft>
        <a:defRPr sz="4000" b="1" kern="1200">
          <a:solidFill>
            <a:srgbClr val="0040B4"/>
          </a:solidFill>
          <a:latin typeface="+mj-lt"/>
          <a:ea typeface="+mj-ea"/>
          <a:cs typeface="+mj-cs"/>
        </a:defRPr>
      </a:lvl1pPr>
      <a:lvl2pPr algn="l" rtl="0" eaLnBrk="0" fontAlgn="base" hangingPunct="0">
        <a:spcBef>
          <a:spcPct val="0"/>
        </a:spcBef>
        <a:spcAft>
          <a:spcPct val="0"/>
        </a:spcAft>
        <a:defRPr sz="4000" b="1">
          <a:solidFill>
            <a:srgbClr val="0040B4"/>
          </a:solidFill>
          <a:latin typeface="Calibri" pitchFamily="34" charset="0"/>
        </a:defRPr>
      </a:lvl2pPr>
      <a:lvl3pPr algn="l" rtl="0" eaLnBrk="0" fontAlgn="base" hangingPunct="0">
        <a:spcBef>
          <a:spcPct val="0"/>
        </a:spcBef>
        <a:spcAft>
          <a:spcPct val="0"/>
        </a:spcAft>
        <a:defRPr sz="4000" b="1">
          <a:solidFill>
            <a:srgbClr val="0040B4"/>
          </a:solidFill>
          <a:latin typeface="Calibri" pitchFamily="34" charset="0"/>
        </a:defRPr>
      </a:lvl3pPr>
      <a:lvl4pPr algn="l" rtl="0" eaLnBrk="0" fontAlgn="base" hangingPunct="0">
        <a:spcBef>
          <a:spcPct val="0"/>
        </a:spcBef>
        <a:spcAft>
          <a:spcPct val="0"/>
        </a:spcAft>
        <a:defRPr sz="4000" b="1">
          <a:solidFill>
            <a:srgbClr val="0040B4"/>
          </a:solidFill>
          <a:latin typeface="Calibri" pitchFamily="34" charset="0"/>
        </a:defRPr>
      </a:lvl4pPr>
      <a:lvl5pPr algn="l" rtl="0" eaLnBrk="0" fontAlgn="base" hangingPunct="0">
        <a:spcBef>
          <a:spcPct val="0"/>
        </a:spcBef>
        <a:spcAft>
          <a:spcPct val="0"/>
        </a:spcAft>
        <a:defRPr sz="4000" b="1">
          <a:solidFill>
            <a:srgbClr val="0040B4"/>
          </a:solidFill>
          <a:latin typeface="Calibri" pitchFamily="34" charset="0"/>
        </a:defRPr>
      </a:lvl5pPr>
      <a:lvl6pPr marL="457200" algn="l" rtl="0" fontAlgn="base">
        <a:spcBef>
          <a:spcPct val="0"/>
        </a:spcBef>
        <a:spcAft>
          <a:spcPct val="0"/>
        </a:spcAft>
        <a:defRPr sz="4000" b="1">
          <a:solidFill>
            <a:srgbClr val="0040B4"/>
          </a:solidFill>
          <a:latin typeface="Calibri" pitchFamily="34" charset="0"/>
        </a:defRPr>
      </a:lvl6pPr>
      <a:lvl7pPr marL="914400" algn="l" rtl="0" fontAlgn="base">
        <a:spcBef>
          <a:spcPct val="0"/>
        </a:spcBef>
        <a:spcAft>
          <a:spcPct val="0"/>
        </a:spcAft>
        <a:defRPr sz="4000" b="1">
          <a:solidFill>
            <a:srgbClr val="0040B4"/>
          </a:solidFill>
          <a:latin typeface="Calibri" pitchFamily="34" charset="0"/>
        </a:defRPr>
      </a:lvl7pPr>
      <a:lvl8pPr marL="1371600" algn="l" rtl="0" fontAlgn="base">
        <a:spcBef>
          <a:spcPct val="0"/>
        </a:spcBef>
        <a:spcAft>
          <a:spcPct val="0"/>
        </a:spcAft>
        <a:defRPr sz="4000" b="1">
          <a:solidFill>
            <a:srgbClr val="0040B4"/>
          </a:solidFill>
          <a:latin typeface="Calibri" pitchFamily="34" charset="0"/>
        </a:defRPr>
      </a:lvl8pPr>
      <a:lvl9pPr marL="1828800" algn="l" rtl="0" fontAlgn="base">
        <a:spcBef>
          <a:spcPct val="0"/>
        </a:spcBef>
        <a:spcAft>
          <a:spcPct val="0"/>
        </a:spcAft>
        <a:defRPr sz="4000" b="1">
          <a:solidFill>
            <a:srgbClr val="0040B4"/>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w.google.it/url?sa=i&amp;rct=j&amp;q=&amp;esrc=s&amp;source=images&amp;cd=&amp;cad=rja&amp;uact=8&amp;ved=0ahUKEwjX0tqsgdbRAhVJiRoKHUnzDH4QjRwIBw&amp;url=http://www.globaldevelopmentlondon.com/global-development-advice-corner-blog/category/Interior%20Home&amp;psig=AFQjCNEfhB-q_rn1M-qfCiWWZx8dijpvIw&amp;ust=1485183012939548" TargetMode="External"/><Relationship Id="rId5" Type="http://schemas.openxmlformats.org/officeDocument/2006/relationships/image" Target="../media/image34.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hyperlink" Target="http://www.posaqualificata.it/"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s://www.wbdg.org/resources/sun-control-and-shading-device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4 - Υπότιτλος"/>
          <p:cNvSpPr>
            <a:spLocks noGrp="1"/>
          </p:cNvSpPr>
          <p:nvPr>
            <p:ph type="subTitle" idx="1"/>
          </p:nvPr>
        </p:nvSpPr>
        <p:spPr>
          <a:xfrm>
            <a:off x="179388" y="4437063"/>
            <a:ext cx="6732587" cy="2016125"/>
          </a:xfrm>
        </p:spPr>
        <p:txBody>
          <a:bodyPr/>
          <a:lstStyle/>
          <a:p>
            <a:pPr eaLnBrk="1" hangingPunct="1">
              <a:spcBef>
                <a:spcPct val="0"/>
              </a:spcBef>
            </a:pPr>
            <a:endParaRPr lang="it-IT" altLang="it-IT" sz="2400" dirty="0"/>
          </a:p>
        </p:txBody>
      </p:sp>
      <p:sp>
        <p:nvSpPr>
          <p:cNvPr id="4" name="3 - Τίτλος"/>
          <p:cNvSpPr>
            <a:spLocks noGrp="1"/>
          </p:cNvSpPr>
          <p:nvPr>
            <p:ph type="title"/>
          </p:nvPr>
        </p:nvSpPr>
        <p:spPr>
          <a:xfrm>
            <a:off x="179388" y="2519363"/>
            <a:ext cx="6732587" cy="1800225"/>
          </a:xfrm>
        </p:spPr>
        <p:txBody>
          <a:bodyPr rtlCol="0">
            <a:normAutofit fontScale="90000"/>
          </a:bodyPr>
          <a:lstStyle/>
          <a:p>
            <a:pPr eaLnBrk="1" fontAlgn="auto" hangingPunct="1">
              <a:spcAft>
                <a:spcPts val="0"/>
              </a:spcAft>
              <a:defRPr/>
            </a:pPr>
            <a:r>
              <a:rPr lang="it-IT" altLang="it-IT" sz="2700" dirty="0"/>
              <a:t>WP5 CAPACITY BUILDING IN MUNICIPALITIES</a:t>
            </a:r>
            <a:br>
              <a:rPr lang="it-IT" altLang="it-IT" dirty="0">
                <a:solidFill>
                  <a:srgbClr val="0000FF"/>
                </a:solidFill>
                <a:latin typeface="Verdana" pitchFamily="34" charset="0"/>
                <a:cs typeface="Arial" charset="0"/>
              </a:rPr>
            </a:br>
            <a:r>
              <a:rPr lang="en-US" dirty="0"/>
              <a:t>Energy efficiency on the building envelope</a:t>
            </a:r>
            <a:br>
              <a:rPr lang="en-US" dirty="0"/>
            </a:br>
            <a:r>
              <a:rPr lang="en-US" sz="1100" dirty="0"/>
              <a:t>HANDOUT 1_ 1.7 - part 1</a:t>
            </a:r>
            <a:endParaRPr lang="it-IT" altLang="it-IT" sz="1100" dirty="0">
              <a:solidFill>
                <a:srgbClr val="0000FF"/>
              </a:solidFill>
              <a:latin typeface="Verdana" pitchFamily="34" charset="0"/>
              <a:cs typeface="Arial" charset="0"/>
            </a:endParaRPr>
          </a:p>
        </p:txBody>
      </p:sp>
      <p:sp>
        <p:nvSpPr>
          <p:cNvPr id="8" name="Text Box 7"/>
          <p:cNvSpPr txBox="1">
            <a:spLocks noChangeArrowheads="1"/>
          </p:cNvSpPr>
          <p:nvPr/>
        </p:nvSpPr>
        <p:spPr bwMode="auto">
          <a:xfrm>
            <a:off x="179388" y="130175"/>
            <a:ext cx="6769100" cy="2444750"/>
          </a:xfrm>
          <a:prstGeom prst="rect">
            <a:avLst/>
          </a:prstGeom>
          <a:noFill/>
          <a:ln>
            <a:noFill/>
          </a:ln>
          <a:extLst/>
        </p:spPr>
        <p:txBody>
          <a:bodyPr lIns="99187" tIns="51577" rIns="99187" bIns="51577">
            <a:spAutoFit/>
          </a:bodyPr>
          <a:lstStyle>
            <a:lvl1pPr defTabSz="495300" eaLnBrk="0" hangingPunct="0">
              <a:spcBef>
                <a:spcPts val="8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3200">
                <a:solidFill>
                  <a:srgbClr val="000000"/>
                </a:solidFill>
                <a:latin typeface="Calibri" pitchFamily="34" charset="0"/>
              </a:defRPr>
            </a:lvl1pPr>
            <a:lvl2pPr marL="819150" indent="-315913" defTabSz="495300" eaLnBrk="0" hangingPunct="0">
              <a:spcBef>
                <a:spcPts val="7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800">
                <a:solidFill>
                  <a:srgbClr val="000000"/>
                </a:solidFill>
                <a:latin typeface="Calibri" pitchFamily="34" charset="0"/>
              </a:defRPr>
            </a:lvl2pPr>
            <a:lvl3pPr marL="1260475" indent="-252413" defTabSz="495300" eaLnBrk="0" hangingPunct="0">
              <a:spcBef>
                <a:spcPts val="6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400">
                <a:solidFill>
                  <a:srgbClr val="000000"/>
                </a:solidFill>
                <a:latin typeface="Calibri" pitchFamily="34" charset="0"/>
              </a:defRPr>
            </a:lvl3pPr>
            <a:lvl4pPr marL="1763713" indent="-252413" defTabSz="495300" eaLnBrk="0" hangingPunct="0">
              <a:spcBef>
                <a:spcPts val="5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4pPr>
            <a:lvl5pPr marL="2268538" indent="-252413" defTabSz="495300" eaLnBrk="0" hangingPunct="0">
              <a:spcBef>
                <a:spcPts val="5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5pPr>
            <a:lvl6pPr marL="27257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6pPr>
            <a:lvl7pPr marL="31829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7pPr>
            <a:lvl8pPr marL="36401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8pPr>
            <a:lvl9pPr marL="40973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9pPr>
          </a:lstStyle>
          <a:p>
            <a:pPr algn="ctr" eaLnBrk="1" fontAlgn="auto" hangingPunct="1">
              <a:spcBef>
                <a:spcPct val="0"/>
              </a:spcBef>
              <a:spcAft>
                <a:spcPts val="0"/>
              </a:spcAft>
              <a:defRPr/>
            </a:pPr>
            <a:r>
              <a:rPr lang="it-IT" altLang="it-IT" sz="3600" b="1" dirty="0" err="1">
                <a:solidFill>
                  <a:srgbClr val="107227"/>
                </a:solidFill>
                <a:cs typeface="+mn-cs"/>
              </a:rPr>
              <a:t>CERtuS</a:t>
            </a:r>
            <a:r>
              <a:rPr lang="it-IT" altLang="it-IT" sz="3600" b="1" dirty="0">
                <a:solidFill>
                  <a:srgbClr val="107227"/>
                </a:solidFill>
                <a:cs typeface="+mn-cs"/>
              </a:rPr>
              <a:t> </a:t>
            </a:r>
            <a:r>
              <a:rPr lang="it-IT" altLang="it-IT" sz="3600" b="1" dirty="0" err="1">
                <a:solidFill>
                  <a:srgbClr val="107227"/>
                </a:solidFill>
                <a:cs typeface="+mn-cs"/>
              </a:rPr>
              <a:t>project</a:t>
            </a:r>
            <a:endParaRPr lang="it-IT" altLang="it-IT" sz="3600" b="1" dirty="0">
              <a:solidFill>
                <a:srgbClr val="107227"/>
              </a:solidFill>
              <a:cs typeface="+mn-cs"/>
            </a:endParaRPr>
          </a:p>
          <a:p>
            <a:pPr algn="ctr" eaLnBrk="1" fontAlgn="auto" hangingPunct="1">
              <a:spcBef>
                <a:spcPct val="0"/>
              </a:spcBef>
              <a:spcAft>
                <a:spcPts val="0"/>
              </a:spcAft>
              <a:defRPr/>
            </a:pPr>
            <a:r>
              <a:rPr lang="it-IT" altLang="it-IT" sz="2400" b="1" dirty="0" err="1">
                <a:solidFill>
                  <a:srgbClr val="107227"/>
                </a:solidFill>
                <a:latin typeface="+mn-lt"/>
                <a:cs typeface="+mn-cs"/>
              </a:rPr>
              <a:t>Cost</a:t>
            </a:r>
            <a:r>
              <a:rPr lang="it-IT" altLang="it-IT" sz="2400" b="1" dirty="0">
                <a:solidFill>
                  <a:srgbClr val="107227"/>
                </a:solidFill>
                <a:latin typeface="+mn-lt"/>
                <a:cs typeface="+mn-cs"/>
              </a:rPr>
              <a:t> </a:t>
            </a:r>
            <a:r>
              <a:rPr lang="it-IT" altLang="it-IT" sz="2400" b="1" dirty="0" err="1">
                <a:solidFill>
                  <a:srgbClr val="107227"/>
                </a:solidFill>
                <a:latin typeface="+mn-lt"/>
                <a:cs typeface="+mn-cs"/>
              </a:rPr>
              <a:t>Efficient</a:t>
            </a:r>
            <a:r>
              <a:rPr lang="it-IT" altLang="it-IT" sz="2400" b="1" dirty="0">
                <a:solidFill>
                  <a:srgbClr val="107227"/>
                </a:solidFill>
                <a:latin typeface="+mn-lt"/>
                <a:cs typeface="+mn-cs"/>
              </a:rPr>
              <a:t> </a:t>
            </a:r>
            <a:r>
              <a:rPr lang="it-IT" altLang="it-IT" sz="2400" b="1" dirty="0" err="1">
                <a:solidFill>
                  <a:srgbClr val="107227"/>
                </a:solidFill>
                <a:latin typeface="+mn-lt"/>
                <a:cs typeface="+mn-cs"/>
              </a:rPr>
              <a:t>Options</a:t>
            </a:r>
            <a:r>
              <a:rPr lang="it-IT" altLang="it-IT" sz="2400" b="1" dirty="0">
                <a:solidFill>
                  <a:srgbClr val="107227"/>
                </a:solidFill>
                <a:latin typeface="+mn-lt"/>
                <a:cs typeface="+mn-cs"/>
              </a:rPr>
              <a:t> and </a:t>
            </a:r>
            <a:r>
              <a:rPr lang="it-IT" altLang="it-IT" sz="2400" b="1" dirty="0" err="1">
                <a:solidFill>
                  <a:srgbClr val="107227"/>
                </a:solidFill>
                <a:latin typeface="+mn-lt"/>
                <a:cs typeface="+mn-cs"/>
              </a:rPr>
              <a:t>Financing</a:t>
            </a:r>
            <a:r>
              <a:rPr lang="it-IT" altLang="it-IT" sz="2400" b="1" dirty="0">
                <a:solidFill>
                  <a:srgbClr val="107227"/>
                </a:solidFill>
                <a:latin typeface="+mn-lt"/>
                <a:cs typeface="+mn-cs"/>
              </a:rPr>
              <a:t> </a:t>
            </a:r>
            <a:r>
              <a:rPr lang="it-IT" altLang="it-IT" sz="2400" b="1" dirty="0" err="1">
                <a:solidFill>
                  <a:srgbClr val="107227"/>
                </a:solidFill>
                <a:latin typeface="+mn-lt"/>
                <a:cs typeface="+mn-cs"/>
              </a:rPr>
              <a:t>Mechanisms</a:t>
            </a:r>
            <a:r>
              <a:rPr lang="it-IT" altLang="it-IT" sz="2400" b="1" dirty="0">
                <a:solidFill>
                  <a:srgbClr val="107227"/>
                </a:solidFill>
                <a:latin typeface="+mn-lt"/>
                <a:cs typeface="+mn-cs"/>
              </a:rPr>
              <a:t> for </a:t>
            </a:r>
            <a:r>
              <a:rPr lang="it-IT" altLang="it-IT" sz="2400" b="1" dirty="0" err="1">
                <a:solidFill>
                  <a:srgbClr val="107227"/>
                </a:solidFill>
                <a:latin typeface="+mn-lt"/>
                <a:cs typeface="+mn-cs"/>
              </a:rPr>
              <a:t>nearly</a:t>
            </a:r>
            <a:r>
              <a:rPr lang="it-IT" altLang="it-IT" sz="2400" b="1" dirty="0">
                <a:solidFill>
                  <a:srgbClr val="107227"/>
                </a:solidFill>
                <a:latin typeface="+mn-lt"/>
                <a:cs typeface="+mn-cs"/>
              </a:rPr>
              <a:t> Zero Energy </a:t>
            </a:r>
            <a:r>
              <a:rPr lang="it-IT" altLang="it-IT" sz="2400" b="1" dirty="0" err="1">
                <a:solidFill>
                  <a:srgbClr val="107227"/>
                </a:solidFill>
                <a:latin typeface="+mn-lt"/>
                <a:cs typeface="+mn-cs"/>
              </a:rPr>
              <a:t>Renovation</a:t>
            </a:r>
            <a:r>
              <a:rPr lang="it-IT" altLang="it-IT" sz="2400" b="1" dirty="0">
                <a:solidFill>
                  <a:srgbClr val="107227"/>
                </a:solidFill>
                <a:latin typeface="+mn-lt"/>
                <a:cs typeface="+mn-cs"/>
              </a:rPr>
              <a:t> </a:t>
            </a:r>
          </a:p>
          <a:p>
            <a:pPr algn="ctr" eaLnBrk="1" fontAlgn="auto" hangingPunct="1">
              <a:spcBef>
                <a:spcPct val="0"/>
              </a:spcBef>
              <a:spcAft>
                <a:spcPts val="0"/>
              </a:spcAft>
              <a:defRPr/>
            </a:pPr>
            <a:r>
              <a:rPr lang="it-IT" altLang="it-IT" sz="2400" b="1" dirty="0">
                <a:solidFill>
                  <a:srgbClr val="107227"/>
                </a:solidFill>
                <a:latin typeface="+mn-lt"/>
                <a:cs typeface="+mn-cs"/>
              </a:rPr>
              <a:t>of </a:t>
            </a:r>
            <a:r>
              <a:rPr lang="it-IT" altLang="it-IT" sz="2400" b="1" dirty="0" err="1">
                <a:solidFill>
                  <a:srgbClr val="107227"/>
                </a:solidFill>
                <a:latin typeface="+mn-lt"/>
                <a:cs typeface="+mn-cs"/>
              </a:rPr>
              <a:t>Existing</a:t>
            </a:r>
            <a:r>
              <a:rPr lang="it-IT" altLang="it-IT" sz="2400" b="1" dirty="0">
                <a:solidFill>
                  <a:srgbClr val="107227"/>
                </a:solidFill>
                <a:latin typeface="+mn-lt"/>
                <a:cs typeface="+mn-cs"/>
              </a:rPr>
              <a:t> Building Stock</a:t>
            </a:r>
          </a:p>
          <a:p>
            <a:pPr algn="ctr" eaLnBrk="1" fontAlgn="auto" hangingPunct="1">
              <a:spcBef>
                <a:spcPct val="0"/>
              </a:spcBef>
              <a:spcAft>
                <a:spcPts val="0"/>
              </a:spcAft>
              <a:defRPr/>
            </a:pPr>
            <a:r>
              <a:rPr lang="it-IT" altLang="it-IT" sz="1600" b="1" dirty="0">
                <a:solidFill>
                  <a:srgbClr val="107227"/>
                </a:solidFill>
                <a:latin typeface="+mn-lt"/>
                <a:cs typeface="+mn-cs"/>
              </a:rPr>
              <a:t>IEE /13/906/SI2.675068</a:t>
            </a:r>
          </a:p>
          <a:p>
            <a:pPr algn="ctr" eaLnBrk="1" fontAlgn="auto" hangingPunct="1">
              <a:spcBef>
                <a:spcPct val="0"/>
              </a:spcBef>
              <a:spcAft>
                <a:spcPts val="0"/>
              </a:spcAft>
              <a:defRPr/>
            </a:pPr>
            <a:endParaRPr lang="it-IT" altLang="it-IT" sz="2800" b="1" dirty="0">
              <a:solidFill>
                <a:srgbClr val="107227"/>
              </a:solidFill>
              <a:latin typeface="+mn-lt"/>
              <a:cs typeface="+mn-cs"/>
            </a:endParaRPr>
          </a:p>
        </p:txBody>
      </p:sp>
      <p:pic>
        <p:nvPicPr>
          <p:cNvPr id="3077" name="Picture 8" descr="http://ec.europa.eu/energy/intelligent/images/content/iee-vertical-logo/co-funded-iee-vert_en.jpg"/>
          <p:cNvPicPr>
            <a:picLocks noChangeAspect="1" noChangeArrowheads="1"/>
          </p:cNvPicPr>
          <p:nvPr/>
        </p:nvPicPr>
        <p:blipFill>
          <a:blip r:embed="rId2" cstate="print"/>
          <a:srcRect/>
          <a:stretch>
            <a:fillRect/>
          </a:stretch>
        </p:blipFill>
        <p:spPr bwMode="auto">
          <a:xfrm>
            <a:off x="7088188" y="130175"/>
            <a:ext cx="1804987" cy="922338"/>
          </a:xfrm>
          <a:prstGeom prst="rect">
            <a:avLst/>
          </a:prstGeom>
          <a:noFill/>
          <a:ln w="9525">
            <a:noFill/>
            <a:miter lim="800000"/>
            <a:headEnd/>
            <a:tailEnd/>
          </a:ln>
        </p:spPr>
      </p:pic>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17" descr="diagramma solare palazzo zanca.gif"/>
          <p:cNvPicPr>
            <a:picLocks noChangeAspect="1"/>
          </p:cNvPicPr>
          <p:nvPr/>
        </p:nvPicPr>
        <p:blipFill>
          <a:blip r:embed="rId3" cstate="print"/>
          <a:srcRect/>
          <a:stretch>
            <a:fillRect/>
          </a:stretch>
        </p:blipFill>
        <p:spPr bwMode="auto">
          <a:xfrm>
            <a:off x="683567" y="3311124"/>
            <a:ext cx="3474095" cy="3286228"/>
          </a:xfrm>
          <a:prstGeom prst="rect">
            <a:avLst/>
          </a:prstGeom>
          <a:noFill/>
          <a:ln w="9525">
            <a:noFill/>
            <a:miter lim="800000"/>
            <a:headEnd/>
            <a:tailEnd/>
          </a:ln>
        </p:spPr>
      </p:pic>
      <p:sp>
        <p:nvSpPr>
          <p:cNvPr id="8" name="Text Box 72"/>
          <p:cNvSpPr txBox="1">
            <a:spLocks noChangeArrowheads="1"/>
          </p:cNvSpPr>
          <p:nvPr/>
        </p:nvSpPr>
        <p:spPr bwMode="auto">
          <a:xfrm>
            <a:off x="107504" y="1196752"/>
            <a:ext cx="9036496" cy="2558910"/>
          </a:xfrm>
          <a:prstGeom prst="rect">
            <a:avLst/>
          </a:prstGeom>
          <a:noFill/>
          <a:ln>
            <a:noFill/>
          </a:ln>
          <a:extLst/>
        </p:spPr>
        <p:txBody>
          <a:bodyPr wrap="square"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algn="just" fontAlgn="auto">
              <a:spcBef>
                <a:spcPts val="0"/>
              </a:spcBef>
              <a:spcAft>
                <a:spcPts val="0"/>
              </a:spcAft>
              <a:defRPr/>
            </a:pPr>
            <a:r>
              <a:rPr lang="it-IT" altLang="it-IT" sz="1600" b="1" dirty="0" err="1">
                <a:solidFill>
                  <a:schemeClr val="tx2"/>
                </a:solidFill>
                <a:latin typeface="+mn-lt"/>
                <a:ea typeface="Verdana" panose="020B0604030504040204" pitchFamily="34" charset="0"/>
                <a:cs typeface="Verdana" panose="020B0604030504040204" pitchFamily="34" charset="0"/>
              </a:rPr>
              <a:t>Sun</a:t>
            </a:r>
            <a:r>
              <a:rPr lang="it-IT" altLang="it-IT" sz="1600" b="1" dirty="0">
                <a:solidFill>
                  <a:schemeClr val="tx2"/>
                </a:solidFill>
                <a:latin typeface="+mn-lt"/>
                <a:ea typeface="Verdana" panose="020B0604030504040204" pitchFamily="34" charset="0"/>
                <a:cs typeface="Verdana" panose="020B0604030504040204" pitchFamily="34" charset="0"/>
              </a:rPr>
              <a:t> </a:t>
            </a:r>
            <a:r>
              <a:rPr lang="it-IT" altLang="it-IT" sz="1600" b="1" dirty="0" err="1">
                <a:solidFill>
                  <a:schemeClr val="tx2"/>
                </a:solidFill>
                <a:latin typeface="+mn-lt"/>
                <a:ea typeface="Verdana" panose="020B0604030504040204" pitchFamily="34" charset="0"/>
                <a:cs typeface="Verdana" panose="020B0604030504040204" pitchFamily="34" charset="0"/>
              </a:rPr>
              <a:t>Path</a:t>
            </a:r>
            <a:r>
              <a:rPr lang="it-IT" altLang="it-IT" sz="1600" b="1" dirty="0">
                <a:solidFill>
                  <a:schemeClr val="tx2"/>
                </a:solidFill>
                <a:latin typeface="+mn-lt"/>
                <a:ea typeface="Verdana" panose="020B0604030504040204" pitchFamily="34" charset="0"/>
                <a:cs typeface="Verdana" panose="020B0604030504040204" pitchFamily="34" charset="0"/>
              </a:rPr>
              <a:t> </a:t>
            </a:r>
            <a:r>
              <a:rPr lang="it-IT" altLang="it-IT" sz="1600" b="1" dirty="0" err="1">
                <a:solidFill>
                  <a:schemeClr val="tx2"/>
                </a:solidFill>
                <a:latin typeface="+mn-lt"/>
                <a:ea typeface="Verdana" panose="020B0604030504040204" pitchFamily="34" charset="0"/>
                <a:cs typeface="Verdana" panose="020B0604030504040204" pitchFamily="34" charset="0"/>
              </a:rPr>
              <a:t>Diagrams</a:t>
            </a: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fontAlgn="auto">
              <a:spcBef>
                <a:spcPts val="0"/>
              </a:spcBef>
              <a:spcAft>
                <a:spcPts val="0"/>
              </a:spcAft>
              <a:defRPr/>
            </a:pPr>
            <a:r>
              <a:rPr lang="en-US" sz="1600" b="1" dirty="0">
                <a:solidFill>
                  <a:schemeClr val="tx2">
                    <a:lumMod val="75000"/>
                  </a:schemeClr>
                </a:solidFill>
                <a:latin typeface="+mn-lt"/>
                <a:cs typeface="+mn-cs"/>
              </a:rPr>
              <a:t>Proper building envelope design and refurbishment requires careful investigation on how the sun will impact the site and building throughout the year. Stereographic sun path diagrams are used to read the solar azimuth and altitude throughout the day and year for a given position on the earth. They can be likened to a photograph of the sky, taken looking straight up towards the zenith, with a 180° fish-eye lens. The paths of the sun at different times of the year can then be projected onto this flattened hemisphere for any location on Earth.  </a:t>
            </a:r>
          </a:p>
          <a:p>
            <a:pPr algn="just" fontAlgn="auto">
              <a:spcBef>
                <a:spcPts val="0"/>
              </a:spcBef>
              <a:spcAft>
                <a:spcPts val="0"/>
              </a:spcAft>
              <a:defRPr/>
            </a:pPr>
            <a:r>
              <a:rPr lang="en-US" altLang="it-IT" sz="1600" b="1" dirty="0">
                <a:solidFill>
                  <a:schemeClr val="tx2">
                    <a:lumMod val="75000"/>
                  </a:schemeClr>
                </a:solidFill>
                <a:latin typeface="+mn-lt"/>
                <a:cs typeface="+mn-cs"/>
              </a:rPr>
              <a:t>The climate data are often available on line, as:  </a:t>
            </a:r>
            <a:r>
              <a:rPr lang="it-IT" altLang="it-IT" sz="1600" b="1" dirty="0">
                <a:solidFill>
                  <a:schemeClr val="tx2">
                    <a:lumMod val="75000"/>
                  </a:schemeClr>
                </a:solidFill>
                <a:latin typeface="+mn-lt"/>
                <a:cs typeface="+mn-cs"/>
              </a:rPr>
              <a:t>http://www.solaritaly.enea.it</a:t>
            </a:r>
          </a:p>
          <a:p>
            <a:pPr algn="just" fontAlgn="auto">
              <a:spcBef>
                <a:spcPts val="0"/>
              </a:spcBef>
              <a:spcAft>
                <a:spcPts val="0"/>
              </a:spcAf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fontAlgn="auto">
              <a:spcBef>
                <a:spcPts val="0"/>
              </a:spcBef>
              <a:spcAft>
                <a:spcPts val="0"/>
              </a:spcAf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B7E02FDD-95EE-43A4-A8DD-7F97740E854C}" type="slidenum">
              <a:rPr lang="el-GR" smtClean="0"/>
              <a:pPr fontAlgn="base">
                <a:spcBef>
                  <a:spcPct val="0"/>
                </a:spcBef>
                <a:spcAft>
                  <a:spcPct val="0"/>
                </a:spcAft>
                <a:defRPr/>
              </a:pPr>
              <a:t>10</a:t>
            </a:fld>
            <a:endParaRPr lang="el-GR"/>
          </a:p>
        </p:txBody>
      </p:sp>
      <p:sp>
        <p:nvSpPr>
          <p:cNvPr id="15366" name="2 - Τίτλος"/>
          <p:cNvSpPr txBox="1">
            <a:spLocks/>
          </p:cNvSpPr>
          <p:nvPr/>
        </p:nvSpPr>
        <p:spPr bwMode="auto">
          <a:xfrm>
            <a:off x="0" y="1588"/>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Survey and Analysis of climate  Data </a:t>
            </a: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pic>
        <p:nvPicPr>
          <p:cNvPr id="15368" name="Picture 2"/>
          <p:cNvPicPr>
            <a:picLocks noChangeAspect="1" noChangeArrowheads="1"/>
          </p:cNvPicPr>
          <p:nvPr/>
        </p:nvPicPr>
        <p:blipFill>
          <a:blip r:embed="rId4" cstate="print"/>
          <a:srcRect l="40683" t="35800" r="42517" b="39000"/>
          <a:stretch>
            <a:fillRect/>
          </a:stretch>
        </p:blipFill>
        <p:spPr bwMode="auto">
          <a:xfrm>
            <a:off x="5076056" y="3347286"/>
            <a:ext cx="3312368" cy="3105689"/>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2"/>
          <p:cNvSpPr txBox="1">
            <a:spLocks noChangeArrowheads="1"/>
          </p:cNvSpPr>
          <p:nvPr/>
        </p:nvSpPr>
        <p:spPr bwMode="auto">
          <a:xfrm>
            <a:off x="341313" y="1206500"/>
            <a:ext cx="8407400" cy="1574025"/>
          </a:xfrm>
          <a:prstGeom prst="rect">
            <a:avLst/>
          </a:prstGeom>
          <a:noFill/>
          <a:ln>
            <a:noFill/>
          </a:ln>
          <a:extLst/>
        </p:spPr>
        <p:txBody>
          <a:bodyPr lIns="95763" tIns="47881" rIns="95763" bIns="47881">
            <a:spAutoFit/>
          </a:bodyPr>
          <a:lstStyle>
            <a:lvl1pPr defTabSz="495300">
              <a:defRPr>
                <a:solidFill>
                  <a:srgbClr val="000000"/>
                </a:solidFill>
                <a:latin typeface="Calibri" pitchFamily="34" charset="0"/>
              </a:defRPr>
            </a:lvl1pPr>
            <a:lvl2pPr marL="774700" indent="-298450" defTabSz="495300">
              <a:defRPr>
                <a:solidFill>
                  <a:srgbClr val="000000"/>
                </a:solidFill>
                <a:latin typeface="Calibri" pitchFamily="34" charset="0"/>
              </a:defRPr>
            </a:lvl2pPr>
            <a:lvl3pPr marL="1192213" indent="-239713" defTabSz="495300">
              <a:defRPr>
                <a:solidFill>
                  <a:srgbClr val="000000"/>
                </a:solidFill>
                <a:latin typeface="Calibri" pitchFamily="34" charset="0"/>
              </a:defRPr>
            </a:lvl3pPr>
            <a:lvl4pPr marL="1668463" indent="-238125" defTabSz="495300">
              <a:defRPr>
                <a:solidFill>
                  <a:srgbClr val="000000"/>
                </a:solidFill>
                <a:latin typeface="Calibri" pitchFamily="34" charset="0"/>
              </a:defRPr>
            </a:lvl4pPr>
            <a:lvl5pPr marL="2144713" indent="-238125" defTabSz="495300">
              <a:defRPr>
                <a:solidFill>
                  <a:srgbClr val="000000"/>
                </a:solidFill>
                <a:latin typeface="Calibri" pitchFamily="34" charset="0"/>
              </a:defRPr>
            </a:lvl5pPr>
            <a:lvl6pPr marL="26019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6pPr>
            <a:lvl7pPr marL="30591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7pPr>
            <a:lvl8pPr marL="35163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8pPr>
            <a:lvl9pPr marL="3973513" indent="-238125" defTabSz="495300" fontAlgn="base">
              <a:spcBef>
                <a:spcPct val="0"/>
              </a:spcBef>
              <a:spcAft>
                <a:spcPct val="0"/>
              </a:spcAft>
              <a:buClr>
                <a:srgbClr val="000000"/>
              </a:buClr>
              <a:buSzPct val="100000"/>
              <a:buFont typeface="Times New Roman" pitchFamily="18" charset="0"/>
              <a:defRPr>
                <a:solidFill>
                  <a:srgbClr val="000000"/>
                </a:solidFill>
                <a:latin typeface="Calibri" pitchFamily="34" charset="0"/>
              </a:defRPr>
            </a:lvl9pPr>
          </a:lstStyle>
          <a:p>
            <a:pPr algn="just" fontAlgn="auto">
              <a:spcBef>
                <a:spcPts val="0"/>
              </a:spcBef>
              <a:spcAft>
                <a:spcPts val="0"/>
              </a:spcAft>
              <a:defRPr/>
            </a:pPr>
            <a:r>
              <a:rPr lang="en-US" sz="1600" b="1" dirty="0">
                <a:solidFill>
                  <a:schemeClr val="tx2"/>
                </a:solidFill>
                <a:latin typeface="+mn-lt"/>
                <a:ea typeface="Verdana" panose="020B0604030504040204" pitchFamily="34" charset="0"/>
                <a:cs typeface="Verdana" panose="020B0604030504040204" pitchFamily="34" charset="0"/>
              </a:rPr>
              <a:t>The knowledge of microclimate and local temperatures allows to make design decisions. Below are presented two charts that relate to not homogeneous climatically areas: it is obvious the importance that the envelope have for the in the indoor air quality and comfort.</a:t>
            </a:r>
          </a:p>
          <a:p>
            <a:pPr algn="just" fontAlgn="auto">
              <a:spcBef>
                <a:spcPts val="0"/>
              </a:spcBef>
              <a:spcAft>
                <a:spcPts val="0"/>
              </a:spcAft>
              <a:defRPr/>
            </a:pPr>
            <a:endParaRPr lang="en-US" altLang="it-IT" sz="1600" b="1" dirty="0">
              <a:solidFill>
                <a:schemeClr val="tx2"/>
              </a:solidFill>
              <a:latin typeface="+mn-lt"/>
              <a:ea typeface="Verdana" panose="020B0604030504040204" pitchFamily="34" charset="0"/>
              <a:cs typeface="Verdana" panose="020B0604030504040204" pitchFamily="34" charset="0"/>
            </a:endParaRPr>
          </a:p>
          <a:p>
            <a:pPr algn="just" fontAlgn="auto">
              <a:spcBef>
                <a:spcPts val="0"/>
              </a:spcBef>
              <a:spcAft>
                <a:spcPts val="0"/>
              </a:spcAft>
              <a:defRPr/>
            </a:pPr>
            <a:r>
              <a:rPr lang="it-IT" altLang="it-IT" sz="1600" b="1" dirty="0">
                <a:solidFill>
                  <a:schemeClr val="tx2"/>
                </a:solidFill>
                <a:latin typeface="+mn-lt"/>
                <a:ea typeface="Verdana" panose="020B0604030504040204" pitchFamily="34" charset="0"/>
                <a:cs typeface="Verdana" panose="020B0604030504040204" pitchFamily="34" charset="0"/>
              </a:rPr>
              <a:t> </a:t>
            </a:r>
          </a:p>
          <a:p>
            <a:pPr algn="ctr" fontAlgn="auto">
              <a:spcBef>
                <a:spcPts val="0"/>
              </a:spcBef>
              <a:spcAft>
                <a:spcPts val="0"/>
              </a:spcAft>
              <a:defRPr/>
            </a:pPr>
            <a:r>
              <a:rPr lang="it-IT" altLang="it-IT" sz="1600" b="1" dirty="0">
                <a:solidFill>
                  <a:schemeClr val="tx2"/>
                </a:solidFill>
                <a:latin typeface="+mn-lt"/>
                <a:ea typeface="Verdana" panose="020B0604030504040204" pitchFamily="34" charset="0"/>
                <a:cs typeface="Verdana" panose="020B0604030504040204" pitchFamily="34" charset="0"/>
              </a:rPr>
              <a:t>City of Messina</a:t>
            </a:r>
          </a:p>
        </p:txBody>
      </p:sp>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B84644E0-11FC-414E-AE80-44C9AFE910E6}" type="slidenum">
              <a:rPr lang="el-GR" smtClean="0"/>
              <a:pPr fontAlgn="base">
                <a:spcBef>
                  <a:spcPct val="0"/>
                </a:spcBef>
                <a:spcAft>
                  <a:spcPct val="0"/>
                </a:spcAft>
                <a:defRPr/>
              </a:pPr>
              <a:t>11</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pic>
        <p:nvPicPr>
          <p:cNvPr id="16391" name="Immagine 8" descr="chart(6).jpeg"/>
          <p:cNvPicPr>
            <a:picLocks noChangeAspect="1"/>
          </p:cNvPicPr>
          <p:nvPr/>
        </p:nvPicPr>
        <p:blipFill>
          <a:blip r:embed="rId3" cstate="print"/>
          <a:srcRect/>
          <a:stretch>
            <a:fillRect/>
          </a:stretch>
        </p:blipFill>
        <p:spPr bwMode="auto">
          <a:xfrm>
            <a:off x="611188" y="3141663"/>
            <a:ext cx="4968875" cy="3311525"/>
          </a:xfrm>
          <a:prstGeom prst="rect">
            <a:avLst/>
          </a:prstGeom>
          <a:noFill/>
          <a:ln w="9525">
            <a:noFill/>
            <a:miter lim="800000"/>
            <a:headEnd/>
            <a:tailEnd/>
          </a:ln>
        </p:spPr>
      </p:pic>
      <p:sp>
        <p:nvSpPr>
          <p:cNvPr id="10" name="CasellaDiTesto 9"/>
          <p:cNvSpPr txBox="1"/>
          <p:nvPr/>
        </p:nvSpPr>
        <p:spPr>
          <a:xfrm>
            <a:off x="6011863" y="3357563"/>
            <a:ext cx="2203450" cy="1568450"/>
          </a:xfrm>
          <a:prstGeom prst="rect">
            <a:avLst/>
          </a:prstGeom>
          <a:noFill/>
        </p:spPr>
        <p:txBody>
          <a:bodyPr wrap="none">
            <a:spAutoFit/>
          </a:bodyPr>
          <a:lstStyle/>
          <a:p>
            <a:pPr>
              <a:defRPr/>
            </a:pPr>
            <a:r>
              <a:rPr lang="it-IT" altLang="it-IT" sz="1600" b="1" dirty="0">
                <a:solidFill>
                  <a:schemeClr val="tx2"/>
                </a:solidFill>
                <a:latin typeface="+mn-lt"/>
                <a:ea typeface="Verdana" panose="020B0604030504040204" pitchFamily="34" charset="0"/>
                <a:cs typeface="Verdana" panose="020B0604030504040204" pitchFamily="34" charset="0"/>
              </a:rPr>
              <a:t>Messina:</a:t>
            </a:r>
          </a:p>
          <a:p>
            <a:pPr>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defRPr/>
            </a:pPr>
            <a:r>
              <a:rPr lang="it-IT" altLang="it-IT" sz="1600" b="1" dirty="0">
                <a:solidFill>
                  <a:schemeClr val="tx2"/>
                </a:solidFill>
                <a:latin typeface="+mn-lt"/>
                <a:ea typeface="Verdana" panose="020B0604030504040204" pitchFamily="34" charset="0"/>
                <a:cs typeface="Verdana" panose="020B0604030504040204" pitchFamily="34" charset="0"/>
              </a:rPr>
              <a:t>Zona climatica B</a:t>
            </a:r>
          </a:p>
          <a:p>
            <a:pPr>
              <a:defRPr/>
            </a:pPr>
            <a:r>
              <a:rPr lang="it-IT" altLang="it-IT" sz="1600" b="1" dirty="0">
                <a:solidFill>
                  <a:schemeClr val="tx2"/>
                </a:solidFill>
                <a:latin typeface="+mn-lt"/>
                <a:ea typeface="Verdana" panose="020B0604030504040204" pitchFamily="34" charset="0"/>
                <a:cs typeface="Verdana" panose="020B0604030504040204" pitchFamily="34" charset="0"/>
              </a:rPr>
              <a:t>Alt. 3 m </a:t>
            </a:r>
            <a:r>
              <a:rPr lang="it-IT" altLang="it-IT" sz="1600" b="1" dirty="0" err="1">
                <a:solidFill>
                  <a:schemeClr val="tx2"/>
                </a:solidFill>
                <a:latin typeface="+mn-lt"/>
                <a:ea typeface="Verdana" panose="020B0604030504040204" pitchFamily="34" charset="0"/>
                <a:cs typeface="Verdana" panose="020B0604030504040204" pitchFamily="34" charset="0"/>
              </a:rPr>
              <a:t>s.l.m.m</a:t>
            </a:r>
            <a:r>
              <a:rPr lang="it-IT" altLang="it-IT" sz="1600" b="1" dirty="0">
                <a:solidFill>
                  <a:schemeClr val="tx2"/>
                </a:solidFill>
                <a:latin typeface="+mn-lt"/>
                <a:ea typeface="Verdana" panose="020B0604030504040204" pitchFamily="34" charset="0"/>
                <a:cs typeface="Verdana" panose="020B0604030504040204" pitchFamily="34" charset="0"/>
              </a:rPr>
              <a:t>.</a:t>
            </a:r>
          </a:p>
          <a:p>
            <a:pPr>
              <a:defRPr/>
            </a:pPr>
            <a:r>
              <a:rPr lang="it-IT" altLang="it-IT" sz="1600" b="1" dirty="0">
                <a:solidFill>
                  <a:schemeClr val="tx2"/>
                </a:solidFill>
                <a:latin typeface="+mn-lt"/>
                <a:ea typeface="Verdana" panose="020B0604030504040204" pitchFamily="34" charset="0"/>
                <a:cs typeface="Verdana" panose="020B0604030504040204" pitchFamily="34" charset="0"/>
              </a:rPr>
              <a:t>Impianti termici 8 ore/g</a:t>
            </a:r>
          </a:p>
          <a:p>
            <a:pPr>
              <a:defRPr/>
            </a:pPr>
            <a:r>
              <a:rPr lang="it-IT" altLang="it-IT" sz="1600" b="1" dirty="0">
                <a:solidFill>
                  <a:schemeClr val="tx2"/>
                </a:solidFill>
                <a:latin typeface="+mn-lt"/>
                <a:ea typeface="Verdana" panose="020B0604030504040204" pitchFamily="34" charset="0"/>
                <a:cs typeface="Verdana" panose="020B0604030504040204" pitchFamily="34" charset="0"/>
              </a:rPr>
              <a:t>Dal 1/12 al 31/3</a:t>
            </a:r>
          </a:p>
        </p:txBody>
      </p:sp>
      <p:sp>
        <p:nvSpPr>
          <p:cNvPr id="9" name="2 - Τίτλος"/>
          <p:cNvSpPr txBox="1">
            <a:spLocks/>
          </p:cNvSpPr>
          <p:nvPr/>
        </p:nvSpPr>
        <p:spPr bwMode="auto">
          <a:xfrm>
            <a:off x="152400" y="116632"/>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Survey and Analysis of climate  Data </a:t>
            </a:r>
          </a:p>
        </p:txBody>
      </p:sp>
      <p:sp>
        <p:nvSpPr>
          <p:cNvPr id="2" name="Rettangolo 1"/>
          <p:cNvSpPr/>
          <p:nvPr/>
        </p:nvSpPr>
        <p:spPr>
          <a:xfrm>
            <a:off x="5580062" y="5241974"/>
            <a:ext cx="3528441" cy="646331"/>
          </a:xfrm>
          <a:prstGeom prst="rect">
            <a:avLst/>
          </a:prstGeom>
        </p:spPr>
        <p:txBody>
          <a:bodyPr wrap="square">
            <a:spAutoFit/>
          </a:bodyPr>
          <a:lstStyle/>
          <a:p>
            <a:r>
              <a:rPr lang="en-US" sz="1200" b="1" dirty="0">
                <a:solidFill>
                  <a:schemeClr val="tx2"/>
                </a:solidFill>
                <a:latin typeface="+mn-lt"/>
                <a:ea typeface="Verdana" panose="020B0604030504040204" pitchFamily="34" charset="0"/>
                <a:cs typeface="Verdana" panose="020B0604030504040204" pitchFamily="34" charset="0"/>
              </a:rPr>
              <a:t>The information represents the synthesis of the last 30 years of available data and are obtained from the site: www.meteoblue.com </a:t>
            </a:r>
            <a:endParaRPr lang="it-IT" sz="1200" b="1" dirty="0">
              <a:solidFill>
                <a:schemeClr val="tx2"/>
              </a:solidFill>
              <a:latin typeface="+mn-lt"/>
              <a:ea typeface="Verdana" panose="020B0604030504040204" pitchFamily="34" charset="0"/>
              <a:cs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2"/>
          <p:cNvSpPr txBox="1">
            <a:spLocks noChangeArrowheads="1"/>
          </p:cNvSpPr>
          <p:nvPr/>
        </p:nvSpPr>
        <p:spPr bwMode="auto">
          <a:xfrm>
            <a:off x="341313" y="1125538"/>
            <a:ext cx="8407400" cy="2558910"/>
          </a:xfrm>
          <a:prstGeom prst="rect">
            <a:avLst/>
          </a:prstGeom>
          <a:noFill/>
          <a:ln w="9525">
            <a:noFill/>
            <a:miter lim="800000"/>
            <a:headEnd/>
            <a:tailEnd/>
          </a:ln>
        </p:spPr>
        <p:txBody>
          <a:bodyPr lIns="95763" tIns="47881" rIns="95763" bIns="47881">
            <a:spAutoFit/>
          </a:bodyPr>
          <a:lstStyle/>
          <a:p>
            <a:pPr algn="just" defTabSz="495300"/>
            <a:r>
              <a:rPr lang="it-IT" sz="1600" b="1" dirty="0" err="1">
                <a:solidFill>
                  <a:schemeClr val="tx2"/>
                </a:solidFill>
                <a:latin typeface="Calibri" pitchFamily="34" charset="0"/>
              </a:rPr>
              <a:t>Following</a:t>
            </a:r>
            <a:r>
              <a:rPr lang="it-IT" sz="1600" b="1" dirty="0">
                <a:solidFill>
                  <a:schemeClr val="tx2"/>
                </a:solidFill>
                <a:latin typeface="Calibri" pitchFamily="34" charset="0"/>
              </a:rPr>
              <a:t> </a:t>
            </a:r>
            <a:r>
              <a:rPr lang="en-US" sz="1600" b="1" dirty="0">
                <a:solidFill>
                  <a:schemeClr val="tx2"/>
                </a:solidFill>
                <a:latin typeface="Calibri" pitchFamily="34" charset="0"/>
              </a:rPr>
              <a:t>two cities are compared:  </a:t>
            </a:r>
          </a:p>
          <a:p>
            <a:pPr marL="285750" indent="-285750" algn="just" defTabSz="495300">
              <a:buFont typeface="Arial" panose="020B0604020202020204" pitchFamily="34" charset="0"/>
              <a:buChar char="•"/>
            </a:pPr>
            <a:r>
              <a:rPr lang="en-US" sz="1600" b="1" dirty="0">
                <a:solidFill>
                  <a:schemeClr val="tx2"/>
                </a:solidFill>
                <a:latin typeface="Calibri" pitchFamily="34" charset="0"/>
              </a:rPr>
              <a:t>the first Messina in Sicily, of climate zone B, </a:t>
            </a:r>
          </a:p>
          <a:p>
            <a:pPr marL="285750" indent="-285750" algn="just" defTabSz="495300">
              <a:buFont typeface="Arial" panose="020B0604020202020204" pitchFamily="34" charset="0"/>
              <a:buChar char="•"/>
            </a:pPr>
            <a:r>
              <a:rPr lang="en-US" sz="1600" b="1" dirty="0">
                <a:solidFill>
                  <a:schemeClr val="tx2"/>
                </a:solidFill>
                <a:latin typeface="Calibri" pitchFamily="34" charset="0"/>
              </a:rPr>
              <a:t>the second Brescia in the Lombardy region, of climate zone E.</a:t>
            </a:r>
          </a:p>
          <a:p>
            <a:pPr algn="just" defTabSz="495300"/>
            <a:r>
              <a:rPr lang="en-US" sz="1600" b="1" dirty="0">
                <a:solidFill>
                  <a:schemeClr val="tx2"/>
                </a:solidFill>
                <a:latin typeface="Calibri" pitchFamily="34" charset="0"/>
              </a:rPr>
              <a:t>Omitting the precipitation, (which do not affect at  this stage), can be observed relevant data such as those relating to minimum and maximum average temperatures.</a:t>
            </a:r>
          </a:p>
          <a:p>
            <a:pPr algn="just" defTabSz="495300"/>
            <a:r>
              <a:rPr lang="en-US" sz="1600" b="1" dirty="0">
                <a:solidFill>
                  <a:schemeClr val="tx2"/>
                </a:solidFill>
                <a:latin typeface="Calibri" pitchFamily="34" charset="0"/>
              </a:rPr>
              <a:t>In fact, in winter the maintenance of 20 °C, as the reference temperature for the IAQ and  comfort, in the example of Brescia imposes a particular importance in the envelope performance, which results in the reduction of the annual energy costs, issue that for the city of </a:t>
            </a:r>
            <a:r>
              <a:rPr lang="en-US" sz="1600" b="1" dirty="0" err="1">
                <a:solidFill>
                  <a:schemeClr val="tx2"/>
                </a:solidFill>
                <a:latin typeface="Calibri" pitchFamily="34" charset="0"/>
              </a:rPr>
              <a:t>Mesina</a:t>
            </a:r>
            <a:r>
              <a:rPr lang="en-US" sz="1600" b="1" dirty="0">
                <a:solidFill>
                  <a:schemeClr val="tx2"/>
                </a:solidFill>
                <a:latin typeface="Calibri" pitchFamily="34" charset="0"/>
              </a:rPr>
              <a:t> relates to the summer period, when it is necessary to cool the indoor environments.</a:t>
            </a:r>
            <a:endParaRPr lang="it-IT" altLang="it-IT" sz="1600" b="1" dirty="0">
              <a:solidFill>
                <a:schemeClr val="tx2"/>
              </a:solidFill>
              <a:latin typeface="Calibri" pitchFamily="34" charset="0"/>
            </a:endParaRPr>
          </a:p>
          <a:p>
            <a:pPr algn="ctr" defTabSz="495300"/>
            <a:r>
              <a:rPr lang="it-IT" altLang="it-IT" sz="1600" b="1" dirty="0">
                <a:solidFill>
                  <a:schemeClr val="tx2"/>
                </a:solidFill>
                <a:latin typeface="Calibri" pitchFamily="34" charset="0"/>
              </a:rPr>
              <a:t>Città di Brescia</a:t>
            </a:r>
          </a:p>
        </p:txBody>
      </p:sp>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19C019E9-0B8D-442B-AD15-85B7EF75D5B1}" type="slidenum">
              <a:rPr lang="el-GR" smtClean="0"/>
              <a:pPr fontAlgn="base">
                <a:spcBef>
                  <a:spcPct val="0"/>
                </a:spcBef>
                <a:spcAft>
                  <a:spcPct val="0"/>
                </a:spcAft>
                <a:defRPr/>
              </a:pPr>
              <a:t>12</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pic>
        <p:nvPicPr>
          <p:cNvPr id="17415" name="Immagine 8" descr="chart(6).jpeg"/>
          <p:cNvPicPr>
            <a:picLocks noChangeAspect="1"/>
          </p:cNvPicPr>
          <p:nvPr/>
        </p:nvPicPr>
        <p:blipFill>
          <a:blip r:embed="rId3" cstate="print"/>
          <a:srcRect/>
          <a:stretch>
            <a:fillRect/>
          </a:stretch>
        </p:blipFill>
        <p:spPr bwMode="auto">
          <a:xfrm>
            <a:off x="611189" y="3621530"/>
            <a:ext cx="4248844" cy="2831658"/>
          </a:xfrm>
          <a:prstGeom prst="rect">
            <a:avLst/>
          </a:prstGeom>
          <a:noFill/>
          <a:ln w="9525">
            <a:noFill/>
            <a:miter lim="800000"/>
            <a:headEnd/>
            <a:tailEnd/>
          </a:ln>
        </p:spPr>
      </p:pic>
      <p:sp>
        <p:nvSpPr>
          <p:cNvPr id="10" name="CasellaDiTesto 9"/>
          <p:cNvSpPr txBox="1"/>
          <p:nvPr/>
        </p:nvSpPr>
        <p:spPr>
          <a:xfrm>
            <a:off x="6011863" y="3357563"/>
            <a:ext cx="2306637" cy="1568450"/>
          </a:xfrm>
          <a:prstGeom prst="rect">
            <a:avLst/>
          </a:prstGeom>
          <a:noFill/>
        </p:spPr>
        <p:txBody>
          <a:bodyPr wrap="none">
            <a:spAutoFit/>
          </a:bodyPr>
          <a:lstStyle/>
          <a:p>
            <a:pPr>
              <a:defRPr/>
            </a:pPr>
            <a:r>
              <a:rPr lang="it-IT" altLang="it-IT" sz="1600" b="1" dirty="0">
                <a:solidFill>
                  <a:schemeClr val="tx2"/>
                </a:solidFill>
                <a:latin typeface="+mn-lt"/>
                <a:ea typeface="Verdana" panose="020B0604030504040204" pitchFamily="34" charset="0"/>
                <a:cs typeface="Verdana" panose="020B0604030504040204" pitchFamily="34" charset="0"/>
              </a:rPr>
              <a:t>Brescia:</a:t>
            </a:r>
          </a:p>
          <a:p>
            <a:pPr>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defRPr/>
            </a:pPr>
            <a:r>
              <a:rPr lang="it-IT" altLang="it-IT" sz="1600" b="1" dirty="0">
                <a:solidFill>
                  <a:schemeClr val="tx2"/>
                </a:solidFill>
                <a:latin typeface="+mn-lt"/>
                <a:ea typeface="Verdana" panose="020B0604030504040204" pitchFamily="34" charset="0"/>
                <a:cs typeface="Verdana" panose="020B0604030504040204" pitchFamily="34" charset="0"/>
              </a:rPr>
              <a:t>Zona climatica E</a:t>
            </a:r>
          </a:p>
          <a:p>
            <a:pPr>
              <a:defRPr/>
            </a:pPr>
            <a:r>
              <a:rPr lang="it-IT" altLang="it-IT" sz="1600" b="1" dirty="0">
                <a:solidFill>
                  <a:schemeClr val="tx2"/>
                </a:solidFill>
                <a:latin typeface="+mn-lt"/>
                <a:ea typeface="Verdana" panose="020B0604030504040204" pitchFamily="34" charset="0"/>
                <a:cs typeface="Verdana" panose="020B0604030504040204" pitchFamily="34" charset="0"/>
              </a:rPr>
              <a:t>Alt. 149 m </a:t>
            </a:r>
            <a:r>
              <a:rPr lang="it-IT" altLang="it-IT" sz="1600" b="1" dirty="0" err="1">
                <a:solidFill>
                  <a:schemeClr val="tx2"/>
                </a:solidFill>
                <a:latin typeface="+mn-lt"/>
                <a:ea typeface="Verdana" panose="020B0604030504040204" pitchFamily="34" charset="0"/>
                <a:cs typeface="Verdana" panose="020B0604030504040204" pitchFamily="34" charset="0"/>
              </a:rPr>
              <a:t>s.l.m.m.</a:t>
            </a:r>
            <a:endParaRPr lang="it-IT" altLang="it-IT" sz="1600" b="1" dirty="0">
              <a:solidFill>
                <a:schemeClr val="tx2"/>
              </a:solidFill>
              <a:latin typeface="+mn-lt"/>
              <a:ea typeface="Verdana" panose="020B0604030504040204" pitchFamily="34" charset="0"/>
              <a:cs typeface="Verdana" panose="020B0604030504040204" pitchFamily="34" charset="0"/>
            </a:endParaRPr>
          </a:p>
          <a:p>
            <a:pPr>
              <a:defRPr/>
            </a:pPr>
            <a:r>
              <a:rPr lang="it-IT" altLang="it-IT" sz="1600" b="1" dirty="0">
                <a:solidFill>
                  <a:schemeClr val="tx2"/>
                </a:solidFill>
                <a:latin typeface="+mn-lt"/>
                <a:ea typeface="Verdana" panose="020B0604030504040204" pitchFamily="34" charset="0"/>
                <a:cs typeface="Verdana" panose="020B0604030504040204" pitchFamily="34" charset="0"/>
              </a:rPr>
              <a:t>Impianti termici 14 ore/g</a:t>
            </a:r>
          </a:p>
          <a:p>
            <a:pPr>
              <a:defRPr/>
            </a:pPr>
            <a:r>
              <a:rPr lang="it-IT" altLang="it-IT" sz="1600" b="1" dirty="0">
                <a:solidFill>
                  <a:schemeClr val="tx2"/>
                </a:solidFill>
                <a:latin typeface="+mn-lt"/>
                <a:ea typeface="Verdana" panose="020B0604030504040204" pitchFamily="34" charset="0"/>
                <a:cs typeface="Verdana" panose="020B0604030504040204" pitchFamily="34" charset="0"/>
              </a:rPr>
              <a:t>Dal 15/10 al 15/4</a:t>
            </a:r>
          </a:p>
        </p:txBody>
      </p:sp>
      <p:sp>
        <p:nvSpPr>
          <p:cNvPr id="9" name="2 - Τίτλος"/>
          <p:cNvSpPr txBox="1">
            <a:spLocks/>
          </p:cNvSpPr>
          <p:nvPr/>
        </p:nvSpPr>
        <p:spPr bwMode="auto">
          <a:xfrm>
            <a:off x="152400" y="116632"/>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Survey and Analysis of climate  Data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F757279A-F707-4E69-92C7-0D46410C50CE}" type="slidenum">
              <a:rPr lang="el-GR" smtClean="0"/>
              <a:pPr fontAlgn="base">
                <a:spcBef>
                  <a:spcPct val="0"/>
                </a:spcBef>
                <a:spcAft>
                  <a:spcPct val="0"/>
                </a:spcAft>
                <a:defRPr/>
              </a:pPr>
              <a:t>13</a:t>
            </a:fld>
            <a:endParaRPr lang="el-GR"/>
          </a:p>
        </p:txBody>
      </p:sp>
      <p:sp>
        <p:nvSpPr>
          <p:cNvPr id="18436" name="2 - Τίτλος"/>
          <p:cNvSpPr txBox="1">
            <a:spLocks/>
          </p:cNvSpPr>
          <p:nvPr/>
        </p:nvSpPr>
        <p:spPr bwMode="auto">
          <a:xfrm>
            <a:off x="0" y="1588"/>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components</a:t>
            </a: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20" name="CasellaDiTesto 19"/>
          <p:cNvSpPr txBox="1"/>
          <p:nvPr/>
        </p:nvSpPr>
        <p:spPr>
          <a:xfrm>
            <a:off x="4572000" y="5373688"/>
            <a:ext cx="1785938" cy="368300"/>
          </a:xfrm>
          <a:prstGeom prst="rect">
            <a:avLst/>
          </a:prstGeom>
          <a:noFill/>
        </p:spPr>
        <p:txBody>
          <a:bodyPr>
            <a:spAutoFit/>
          </a:bodyPr>
          <a:lstStyle/>
          <a:p>
            <a:pPr algn="ctr">
              <a:defRPr/>
            </a:pPr>
            <a:r>
              <a:rPr lang="it-IT" altLang="it-IT" sz="900" b="1" dirty="0">
                <a:solidFill>
                  <a:schemeClr val="tx2"/>
                </a:solidFill>
                <a:latin typeface="+mn-lt"/>
                <a:ea typeface="Verdana" panose="020B0604030504040204" pitchFamily="34" charset="0"/>
                <a:cs typeface="Verdana" panose="020B0604030504040204" pitchFamily="34" charset="0"/>
              </a:rPr>
              <a:t>Immagine tratta dal sito </a:t>
            </a:r>
          </a:p>
          <a:p>
            <a:pPr algn="ctr">
              <a:defRPr/>
            </a:pPr>
            <a:r>
              <a:rPr lang="it-IT" altLang="it-IT" sz="900" b="1" dirty="0">
                <a:solidFill>
                  <a:schemeClr val="tx2"/>
                </a:solidFill>
                <a:latin typeface="+mn-lt"/>
                <a:ea typeface="Verdana" panose="020B0604030504040204" pitchFamily="34" charset="0"/>
                <a:cs typeface="Verdana" panose="020B0604030504040204" pitchFamily="34" charset="0"/>
              </a:rPr>
              <a:t>www.arredamento.it</a:t>
            </a:r>
          </a:p>
        </p:txBody>
      </p:sp>
      <p:graphicFrame>
        <p:nvGraphicFramePr>
          <p:cNvPr id="22" name="Diagramma 21"/>
          <p:cNvGraphicFramePr/>
          <p:nvPr>
            <p:extLst>
              <p:ext uri="{D42A27DB-BD31-4B8C-83A1-F6EECF244321}">
                <p14:modId xmlns:p14="http://schemas.microsoft.com/office/powerpoint/2010/main" val="1368689535"/>
              </p:ext>
            </p:extLst>
          </p:nvPr>
        </p:nvGraphicFramePr>
        <p:xfrm>
          <a:off x="4139952" y="2069580"/>
          <a:ext cx="540060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556792"/>
            <a:ext cx="423576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07504" y="5477162"/>
            <a:ext cx="4572000" cy="338554"/>
          </a:xfrm>
          <a:prstGeom prst="rect">
            <a:avLst/>
          </a:prstGeom>
        </p:spPr>
        <p:txBody>
          <a:bodyPr>
            <a:spAutoFit/>
          </a:bodyPr>
          <a:lstStyle/>
          <a:p>
            <a:r>
              <a:rPr lang="it-IT" sz="800" dirty="0"/>
              <a:t>http://buildingscience.com.678elmp02.blackmesh.com/sites/default/files/migrate/jpg/BSD018_Figure_01.jpg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55359C0-A08D-470E-9B5E-1BD8854AFAC3}" type="slidenum">
              <a:rPr lang="el-GR" smtClean="0"/>
              <a:pPr fontAlgn="base">
                <a:spcBef>
                  <a:spcPct val="0"/>
                </a:spcBef>
                <a:spcAft>
                  <a:spcPct val="0"/>
                </a:spcAft>
                <a:defRPr/>
              </a:pPr>
              <a:t>14</a:t>
            </a:fld>
            <a:endParaRPr lang="el-GR"/>
          </a:p>
        </p:txBody>
      </p:sp>
      <p:sp>
        <p:nvSpPr>
          <p:cNvPr id="19460" name="2 - Τίτλος"/>
          <p:cNvSpPr txBox="1">
            <a:spLocks/>
          </p:cNvSpPr>
          <p:nvPr/>
        </p:nvSpPr>
        <p:spPr bwMode="auto">
          <a:xfrm>
            <a:off x="0" y="1588"/>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 external walls - Italian drivers </a:t>
            </a: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13" name="CasellaDiTesto 12"/>
          <p:cNvSpPr txBox="1"/>
          <p:nvPr/>
        </p:nvSpPr>
        <p:spPr>
          <a:xfrm>
            <a:off x="395288" y="1264692"/>
            <a:ext cx="8137525" cy="2308324"/>
          </a:xfrm>
          <a:prstGeom prst="rect">
            <a:avLst/>
          </a:prstGeom>
          <a:noFill/>
        </p:spPr>
        <p:txBody>
          <a:bodyPr>
            <a:spAutoFit/>
          </a:bodyPr>
          <a:lstStyle/>
          <a:p>
            <a:pPr algn="just">
              <a:defRPr/>
            </a:pPr>
            <a:r>
              <a:rPr lang="it-IT" altLang="it-IT" sz="1600" b="1" dirty="0">
                <a:solidFill>
                  <a:schemeClr val="tx2"/>
                </a:solidFill>
                <a:latin typeface="Calibri" pitchFamily="34" charset="0"/>
              </a:rPr>
              <a:t>The </a:t>
            </a:r>
            <a:r>
              <a:rPr lang="it-IT" altLang="it-IT" sz="1600" b="1" dirty="0" err="1">
                <a:solidFill>
                  <a:schemeClr val="tx2"/>
                </a:solidFill>
                <a:latin typeface="Calibri" pitchFamily="34" charset="0"/>
              </a:rPr>
              <a:t>Italian</a:t>
            </a:r>
            <a:r>
              <a:rPr lang="it-IT" altLang="it-IT" sz="1600" b="1" dirty="0">
                <a:solidFill>
                  <a:schemeClr val="tx2"/>
                </a:solidFill>
                <a:latin typeface="Calibri" pitchFamily="34" charset="0"/>
              </a:rPr>
              <a:t>  art. 2 c. of the legislative </a:t>
            </a:r>
            <a:r>
              <a:rPr lang="it-IT" altLang="it-IT" sz="1600" b="1" dirty="0" err="1">
                <a:solidFill>
                  <a:schemeClr val="tx2"/>
                </a:solidFill>
                <a:latin typeface="Calibri" pitchFamily="34" charset="0"/>
              </a:rPr>
              <a:t>degree</a:t>
            </a:r>
            <a:r>
              <a:rPr lang="it-IT" altLang="it-IT" sz="1600" b="1" dirty="0">
                <a:solidFill>
                  <a:schemeClr val="tx2"/>
                </a:solidFill>
                <a:latin typeface="Calibri" pitchFamily="34" charset="0"/>
              </a:rPr>
              <a:t>  90/2013, </a:t>
            </a:r>
            <a:r>
              <a:rPr lang="it-IT" altLang="it-IT" sz="1600" b="1" dirty="0" err="1">
                <a:solidFill>
                  <a:schemeClr val="tx2"/>
                </a:solidFill>
                <a:latin typeface="Calibri" pitchFamily="34" charset="0"/>
              </a:rPr>
              <a:t>amending</a:t>
            </a:r>
            <a:r>
              <a:rPr lang="it-IT" altLang="it-IT" sz="1600" b="1" dirty="0">
                <a:solidFill>
                  <a:schemeClr val="tx2"/>
                </a:solidFill>
                <a:latin typeface="Calibri" pitchFamily="34" charset="0"/>
              </a:rPr>
              <a:t> the art. 2 of the legislative </a:t>
            </a:r>
            <a:r>
              <a:rPr lang="it-IT" altLang="it-IT" sz="1600" b="1" dirty="0" err="1">
                <a:solidFill>
                  <a:schemeClr val="tx2"/>
                </a:solidFill>
                <a:latin typeface="Calibri" pitchFamily="34" charset="0"/>
              </a:rPr>
              <a:t>degree</a:t>
            </a:r>
            <a:r>
              <a:rPr lang="it-IT" altLang="it-IT" sz="1600" b="1" dirty="0">
                <a:solidFill>
                  <a:schemeClr val="tx2"/>
                </a:solidFill>
                <a:latin typeface="Calibri" pitchFamily="34" charset="0"/>
              </a:rPr>
              <a:t> 192/2005 </a:t>
            </a:r>
            <a:r>
              <a:rPr lang="en-US" sz="1600" b="1" dirty="0">
                <a:solidFill>
                  <a:schemeClr val="tx2"/>
                </a:solidFill>
                <a:latin typeface="Calibri" pitchFamily="34" charset="0"/>
              </a:rPr>
              <a:t>requires the achievement of thermal performance in order to ensure the reduction of  energy consumption.</a:t>
            </a:r>
          </a:p>
          <a:p>
            <a:pPr algn="just">
              <a:defRPr/>
            </a:pPr>
            <a:r>
              <a:rPr lang="en-US" sz="1600" b="1" dirty="0">
                <a:solidFill>
                  <a:schemeClr val="tx2"/>
                </a:solidFill>
                <a:latin typeface="Calibri" pitchFamily="34" charset="0"/>
              </a:rPr>
              <a:t>There are available in the market different materials for the insulation of the building envelope, although the optimization of  thermal performance can be provided through the thermal mass. </a:t>
            </a:r>
          </a:p>
          <a:p>
            <a:pPr algn="just">
              <a:defRPr/>
            </a:pPr>
            <a:r>
              <a:rPr lang="en-US" sz="1600" b="1" dirty="0">
                <a:solidFill>
                  <a:schemeClr val="tx2"/>
                </a:solidFill>
                <a:latin typeface="Calibri" pitchFamily="34" charset="0"/>
              </a:rPr>
              <a:t>In the case of building renovation is required an accurate diagnosis in addition to climatic </a:t>
            </a:r>
            <a:r>
              <a:rPr lang="en-US" sz="1600" b="1" err="1">
                <a:solidFill>
                  <a:schemeClr val="tx2"/>
                </a:solidFill>
                <a:latin typeface="Calibri" pitchFamily="34" charset="0"/>
              </a:rPr>
              <a:t>factors</a:t>
            </a:r>
            <a:r>
              <a:rPr lang="en-US" sz="1600" b="1">
                <a:solidFill>
                  <a:schemeClr val="tx2"/>
                </a:solidFill>
                <a:latin typeface="Calibri" pitchFamily="34" charset="0"/>
              </a:rPr>
              <a:t>, and </a:t>
            </a:r>
            <a:r>
              <a:rPr lang="en-US" sz="1600" b="1" dirty="0">
                <a:solidFill>
                  <a:schemeClr val="tx2"/>
                </a:solidFill>
                <a:latin typeface="Calibri" pitchFamily="34" charset="0"/>
              </a:rPr>
              <a:t>to originally define the use of the building.</a:t>
            </a:r>
            <a:r>
              <a:rPr lang="it-IT" altLang="it-IT" sz="1600" b="1" dirty="0">
                <a:solidFill>
                  <a:schemeClr val="tx2"/>
                </a:solidFill>
                <a:latin typeface="Calibri" pitchFamily="34" charset="0"/>
              </a:rPr>
              <a:t>.</a:t>
            </a:r>
          </a:p>
          <a:p>
            <a:pPr marL="342900" indent="-342900" algn="just">
              <a:defRPr/>
            </a:pPr>
            <a:r>
              <a:rPr lang="it-IT" altLang="it-IT" sz="1600" b="1" dirty="0">
                <a:solidFill>
                  <a:schemeClr val="tx2"/>
                </a:solidFill>
                <a:latin typeface="Calibri" pitchFamily="34" charset="0"/>
              </a:rPr>
              <a:t>For </a:t>
            </a:r>
            <a:r>
              <a:rPr lang="it-IT" altLang="it-IT" sz="1600" b="1" dirty="0" err="1">
                <a:solidFill>
                  <a:schemeClr val="tx2"/>
                </a:solidFill>
                <a:latin typeface="Calibri" pitchFamily="34" charset="0"/>
              </a:rPr>
              <a:t>example</a:t>
            </a:r>
            <a:r>
              <a:rPr lang="it-IT" altLang="it-IT" sz="1600" b="1" dirty="0">
                <a:solidFill>
                  <a:schemeClr val="tx2"/>
                </a:solidFill>
                <a:latin typeface="Calibri" pitchFamily="34" charset="0"/>
              </a:rPr>
              <a:t>: </a:t>
            </a:r>
          </a:p>
        </p:txBody>
      </p:sp>
      <p:sp>
        <p:nvSpPr>
          <p:cNvPr id="19464" name="CasellaDiTesto 13"/>
          <p:cNvSpPr txBox="1">
            <a:spLocks noChangeArrowheads="1"/>
          </p:cNvSpPr>
          <p:nvPr/>
        </p:nvSpPr>
        <p:spPr bwMode="auto">
          <a:xfrm>
            <a:off x="468313" y="3717032"/>
            <a:ext cx="4967287" cy="2308324"/>
          </a:xfrm>
          <a:prstGeom prst="rect">
            <a:avLst/>
          </a:prstGeom>
          <a:noFill/>
          <a:ln w="9525">
            <a:noFill/>
            <a:miter lim="800000"/>
            <a:headEnd/>
            <a:tailEnd/>
          </a:ln>
        </p:spPr>
        <p:txBody>
          <a:bodyPr>
            <a:spAutoFit/>
          </a:bodyPr>
          <a:lstStyle/>
          <a:p>
            <a:pPr marL="342900" indent="-342900" algn="just">
              <a:buFont typeface="Calibri" pitchFamily="34" charset="0"/>
              <a:buAutoNum type="alphaUcPeriod"/>
            </a:pPr>
            <a:r>
              <a:rPr lang="en-US" sz="1600" b="1" dirty="0">
                <a:solidFill>
                  <a:schemeClr val="tx2"/>
                </a:solidFill>
                <a:latin typeface="Calibri" pitchFamily="34" charset="0"/>
              </a:rPr>
              <a:t>the thermal insulation of buildings used occasionally, (such as gyms, conference rooms, exhibitions </a:t>
            </a:r>
            <a:r>
              <a:rPr lang="en-US" sz="1600" b="1" dirty="0" err="1">
                <a:solidFill>
                  <a:schemeClr val="tx2"/>
                </a:solidFill>
                <a:latin typeface="Calibri" pitchFamily="34" charset="0"/>
              </a:rPr>
              <a:t>etc</a:t>
            </a:r>
            <a:r>
              <a:rPr lang="en-US" sz="1600" b="1" dirty="0">
                <a:solidFill>
                  <a:schemeClr val="tx2"/>
                </a:solidFill>
                <a:latin typeface="Calibri" pitchFamily="34" charset="0"/>
              </a:rPr>
              <a:t>) provides the use of an insulating material on the inner side of the external tamping to avoid thermal losses in the wall mass which then would be poured later in hours of low use of the building areas. This solution reduces the thermal inertia of the environments, but favors a quick heating and cooling.</a:t>
            </a:r>
            <a:r>
              <a:rPr lang="en-US" sz="1600" b="1" dirty="0">
                <a:solidFill>
                  <a:srgbClr val="00B050"/>
                </a:solidFill>
                <a:latin typeface="Calibri" pitchFamily="34" charset="0"/>
                <a:sym typeface="Wingdings" panose="05000000000000000000" pitchFamily="2" charset="2"/>
              </a:rPr>
              <a:t> INTERNAL INSULATION</a:t>
            </a:r>
            <a:endParaRPr lang="it-IT" altLang="it-IT" sz="1600" b="1" dirty="0">
              <a:solidFill>
                <a:srgbClr val="00B050"/>
              </a:solidFill>
              <a:latin typeface="Calibri" pitchFamily="34" charset="0"/>
            </a:endParaRPr>
          </a:p>
        </p:txBody>
      </p:sp>
      <p:pic>
        <p:nvPicPr>
          <p:cNvPr id="19465" name="Immagine 14" descr="xisolamento-termico-interno-1.jpg.pagespeed.ic.1Cy4p1QH3f.jpg"/>
          <p:cNvPicPr>
            <a:picLocks noChangeAspect="1"/>
          </p:cNvPicPr>
          <p:nvPr/>
        </p:nvPicPr>
        <p:blipFill>
          <a:blip r:embed="rId3" cstate="print"/>
          <a:srcRect/>
          <a:stretch>
            <a:fillRect/>
          </a:stretch>
        </p:blipFill>
        <p:spPr bwMode="auto">
          <a:xfrm>
            <a:off x="5580063" y="3486150"/>
            <a:ext cx="2808287" cy="2108200"/>
          </a:xfrm>
          <a:prstGeom prst="rect">
            <a:avLst/>
          </a:prstGeom>
          <a:noFill/>
          <a:ln w="9525">
            <a:noFill/>
            <a:miter lim="800000"/>
            <a:headEnd/>
            <a:tailEnd/>
          </a:ln>
        </p:spPr>
      </p:pic>
      <p:sp>
        <p:nvSpPr>
          <p:cNvPr id="19466" name="CasellaDiTesto 8"/>
          <p:cNvSpPr txBox="1">
            <a:spLocks noChangeArrowheads="1"/>
          </p:cNvSpPr>
          <p:nvPr/>
        </p:nvSpPr>
        <p:spPr bwMode="auto">
          <a:xfrm>
            <a:off x="5724525" y="5646738"/>
            <a:ext cx="1678665" cy="230832"/>
          </a:xfrm>
          <a:prstGeom prst="rect">
            <a:avLst/>
          </a:prstGeom>
          <a:noFill/>
          <a:ln w="9525">
            <a:noFill/>
            <a:miter lim="800000"/>
            <a:headEnd/>
            <a:tailEnd/>
          </a:ln>
        </p:spPr>
        <p:txBody>
          <a:bodyPr wrap="none">
            <a:spAutoFit/>
          </a:bodyPr>
          <a:lstStyle/>
          <a:p>
            <a:r>
              <a:rPr lang="it-IT" sz="900" dirty="0"/>
              <a:t>Picture:  www.rifarecasa.com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BA4295AF-2236-46AF-AECB-7029C3B4A297}" type="slidenum">
              <a:rPr lang="el-GR" smtClean="0"/>
              <a:pPr fontAlgn="base">
                <a:spcBef>
                  <a:spcPct val="0"/>
                </a:spcBef>
                <a:spcAft>
                  <a:spcPct val="0"/>
                </a:spcAft>
                <a:defRPr/>
              </a:pPr>
              <a:t>15</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pic>
        <p:nvPicPr>
          <p:cNvPr id="20488" name="Immagine 8" descr="xisolamento-termico-interno-1.jpg.pagespeed.ic.1Cy4p1QH3f.jpg"/>
          <p:cNvPicPr>
            <a:picLocks noChangeAspect="1"/>
          </p:cNvPicPr>
          <p:nvPr/>
        </p:nvPicPr>
        <p:blipFill>
          <a:blip r:embed="rId3" cstate="print"/>
          <a:srcRect/>
          <a:stretch>
            <a:fillRect/>
          </a:stretch>
        </p:blipFill>
        <p:spPr bwMode="auto">
          <a:xfrm>
            <a:off x="5222875" y="1628775"/>
            <a:ext cx="3452813" cy="4248150"/>
          </a:xfrm>
          <a:prstGeom prst="rect">
            <a:avLst/>
          </a:prstGeom>
          <a:noFill/>
          <a:ln w="9525">
            <a:noFill/>
            <a:miter lim="800000"/>
            <a:headEnd/>
            <a:tailEnd/>
          </a:ln>
        </p:spPr>
      </p:pic>
      <p:sp>
        <p:nvSpPr>
          <p:cNvPr id="9" name="CasellaDiTesto 12"/>
          <p:cNvSpPr txBox="1">
            <a:spLocks noChangeArrowheads="1"/>
          </p:cNvSpPr>
          <p:nvPr/>
        </p:nvSpPr>
        <p:spPr bwMode="auto">
          <a:xfrm>
            <a:off x="395288" y="1557338"/>
            <a:ext cx="4608512" cy="4770537"/>
          </a:xfrm>
          <a:prstGeom prst="rect">
            <a:avLst/>
          </a:prstGeom>
          <a:noFill/>
          <a:ln w="9525">
            <a:noFill/>
            <a:miter lim="800000"/>
            <a:headEnd/>
            <a:tailEnd/>
          </a:ln>
        </p:spPr>
        <p:txBody>
          <a:bodyPr>
            <a:spAutoFit/>
          </a:bodyPr>
          <a:lstStyle/>
          <a:p>
            <a:pPr marL="342900" indent="-342900" algn="just"/>
            <a:r>
              <a:rPr lang="it-IT" altLang="it-IT" sz="1600" b="1" dirty="0">
                <a:solidFill>
                  <a:schemeClr val="tx2"/>
                </a:solidFill>
                <a:latin typeface="Calibri" pitchFamily="34" charset="0"/>
              </a:rPr>
              <a:t>B. </a:t>
            </a:r>
            <a:r>
              <a:rPr lang="en-US" sz="1600" b="1" dirty="0">
                <a:solidFill>
                  <a:schemeClr val="tx2"/>
                </a:solidFill>
                <a:latin typeface="Calibri" pitchFamily="34" charset="0"/>
              </a:rPr>
              <a:t>In climates where it is necessary the air-conditioning (heating and cooling) in a continuous manner (i.e. climate zones E), and the operating cycle of the plant occupies many hours of the day (i.e. 14 h/daily in the case of Brescia), it is convenient to employ the insulating coating on the external side of the wall. This solution allows to ensure thermal inertia to the building, so that, even in the hours of non-ignition of the plants, the walls can transfer heat to the indoor environment, thereby reducing the ∆t and thus the energy consumption. This solution is also useful for  homes without air-conditioning and located in ventilated areas, during the summer period, as is allowing an appreciable thermal lag. The insulated walls, do not suffer in excessive way the solar radiation </a:t>
            </a:r>
            <a:r>
              <a:rPr lang="en-US" sz="1600" b="1" dirty="0">
                <a:solidFill>
                  <a:srgbClr val="00B050"/>
                </a:solidFill>
                <a:latin typeface="Calibri" pitchFamily="34" charset="0"/>
                <a:sym typeface="Wingdings" panose="05000000000000000000" pitchFamily="2" charset="2"/>
              </a:rPr>
              <a:t> EXTERNAL INSULATION</a:t>
            </a:r>
          </a:p>
          <a:p>
            <a:pPr marL="342900" indent="-342900" algn="just"/>
            <a:endParaRPr lang="it-IT" altLang="it-IT" sz="1600" b="1" dirty="0">
              <a:solidFill>
                <a:srgbClr val="00B050"/>
              </a:solidFill>
              <a:latin typeface="Calibri" pitchFamily="34" charset="0"/>
            </a:endParaRPr>
          </a:p>
        </p:txBody>
      </p:sp>
      <p:sp>
        <p:nvSpPr>
          <p:cNvPr id="10" name="2 - Τίτλος"/>
          <p:cNvSpPr txBox="1">
            <a:spLocks/>
          </p:cNvSpPr>
          <p:nvPr/>
        </p:nvSpPr>
        <p:spPr bwMode="auto">
          <a:xfrm>
            <a:off x="0" y="1588"/>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r>
              <a:rPr lang="en-US" sz="2800" b="1">
                <a:solidFill>
                  <a:srgbClr val="0040B4"/>
                </a:solidFill>
                <a:latin typeface="Calibri" pitchFamily="34" charset="0"/>
              </a:rPr>
              <a:t>– external walls </a:t>
            </a:r>
            <a:endParaRPr lang="en-US" sz="2800" b="1" dirty="0">
              <a:solidFill>
                <a:srgbClr val="0040B4"/>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4C839511-85A1-48F8-9869-0AF3C25AD910}" type="slidenum">
              <a:rPr lang="el-GR" smtClean="0"/>
              <a:pPr fontAlgn="base">
                <a:spcBef>
                  <a:spcPct val="0"/>
                </a:spcBef>
                <a:spcAft>
                  <a:spcPct val="0"/>
                </a:spcAft>
                <a:defRPr/>
              </a:pPr>
              <a:t>16</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21511" name="CasellaDiTesto 12"/>
          <p:cNvSpPr txBox="1">
            <a:spLocks noChangeArrowheads="1"/>
          </p:cNvSpPr>
          <p:nvPr/>
        </p:nvSpPr>
        <p:spPr bwMode="auto">
          <a:xfrm>
            <a:off x="395288" y="1557338"/>
            <a:ext cx="4608512" cy="3046988"/>
          </a:xfrm>
          <a:prstGeom prst="rect">
            <a:avLst/>
          </a:prstGeom>
          <a:noFill/>
          <a:ln w="9525">
            <a:noFill/>
            <a:miter lim="800000"/>
            <a:headEnd/>
            <a:tailEnd/>
          </a:ln>
        </p:spPr>
        <p:txBody>
          <a:bodyPr>
            <a:spAutoFit/>
          </a:bodyPr>
          <a:lstStyle/>
          <a:p>
            <a:pPr marL="342900" indent="-342900" algn="just"/>
            <a:r>
              <a:rPr lang="it-IT" altLang="it-IT" sz="1600" b="1" dirty="0">
                <a:solidFill>
                  <a:schemeClr val="tx2"/>
                </a:solidFill>
                <a:latin typeface="Calibri" pitchFamily="34" charset="0"/>
              </a:rPr>
              <a:t>C.  </a:t>
            </a:r>
            <a:r>
              <a:rPr lang="it-IT" altLang="it-IT" sz="1600" b="1" dirty="0" err="1">
                <a:solidFill>
                  <a:schemeClr val="tx2"/>
                </a:solidFill>
                <a:latin typeface="Calibri" pitchFamily="34" charset="0"/>
              </a:rPr>
              <a:t>When</a:t>
            </a:r>
            <a:r>
              <a:rPr lang="it-IT" altLang="it-IT" sz="1600" b="1" dirty="0">
                <a:solidFill>
                  <a:schemeClr val="tx2"/>
                </a:solidFill>
                <a:latin typeface="Calibri" pitchFamily="34" charset="0"/>
              </a:rPr>
              <a:t> the </a:t>
            </a:r>
            <a:r>
              <a:rPr lang="it-IT" altLang="it-IT" sz="1600" b="1" dirty="0" err="1">
                <a:solidFill>
                  <a:schemeClr val="tx2"/>
                </a:solidFill>
                <a:latin typeface="Calibri" pitchFamily="34" charset="0"/>
              </a:rPr>
              <a:t>constructions</a:t>
            </a:r>
            <a:r>
              <a:rPr lang="it-IT" altLang="it-IT" sz="1600" b="1" dirty="0">
                <a:solidFill>
                  <a:schemeClr val="tx2"/>
                </a:solidFill>
                <a:latin typeface="Calibri" pitchFamily="34" charset="0"/>
              </a:rPr>
              <a:t> are </a:t>
            </a:r>
            <a:r>
              <a:rPr lang="it-IT" altLang="it-IT" sz="1600" b="1" dirty="0" err="1">
                <a:solidFill>
                  <a:schemeClr val="tx2"/>
                </a:solidFill>
                <a:latin typeface="Calibri" pitchFamily="34" charset="0"/>
              </a:rPr>
              <a:t>built</a:t>
            </a:r>
            <a:r>
              <a:rPr lang="it-IT" altLang="it-IT" sz="1600" b="1" dirty="0">
                <a:solidFill>
                  <a:schemeClr val="tx2"/>
                </a:solidFill>
                <a:latin typeface="Calibri" pitchFamily="34" charset="0"/>
              </a:rPr>
              <a:t> with </a:t>
            </a:r>
            <a:r>
              <a:rPr lang="it-IT" altLang="it-IT" sz="1600" b="1" dirty="0" err="1">
                <a:solidFill>
                  <a:schemeClr val="tx2"/>
                </a:solidFill>
                <a:latin typeface="Calibri" pitchFamily="34" charset="0"/>
              </a:rPr>
              <a:t>external</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walls</a:t>
            </a:r>
            <a:r>
              <a:rPr lang="it-IT" altLang="it-IT" sz="1600" b="1" dirty="0">
                <a:solidFill>
                  <a:schemeClr val="tx2"/>
                </a:solidFill>
                <a:latin typeface="Calibri" pitchFamily="34" charset="0"/>
              </a:rPr>
              <a:t> made of </a:t>
            </a:r>
            <a:r>
              <a:rPr lang="it-IT" altLang="it-IT" sz="1600" b="1" dirty="0" err="1">
                <a:solidFill>
                  <a:schemeClr val="tx2"/>
                </a:solidFill>
                <a:latin typeface="Calibri" pitchFamily="34" charset="0"/>
              </a:rPr>
              <a:t>two</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layers</a:t>
            </a:r>
            <a:r>
              <a:rPr lang="it-IT" altLang="it-IT" sz="1600" b="1" dirty="0">
                <a:solidFill>
                  <a:schemeClr val="tx2"/>
                </a:solidFill>
                <a:latin typeface="Calibri" pitchFamily="34" charset="0"/>
              </a:rPr>
              <a:t> with a </a:t>
            </a:r>
            <a:r>
              <a:rPr lang="it-IT" altLang="it-IT" sz="1600" b="1" dirty="0" err="1">
                <a:solidFill>
                  <a:schemeClr val="tx2"/>
                </a:solidFill>
                <a:latin typeface="Calibri" pitchFamily="34" charset="0"/>
              </a:rPr>
              <a:t>cavity</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between</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them</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it</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is</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possible</a:t>
            </a:r>
            <a:r>
              <a:rPr lang="it-IT" altLang="it-IT" sz="1600" b="1" dirty="0">
                <a:solidFill>
                  <a:schemeClr val="tx2"/>
                </a:solidFill>
                <a:latin typeface="Calibri" pitchFamily="34" charset="0"/>
              </a:rPr>
              <a:t> to isolate from inside of the </a:t>
            </a:r>
            <a:r>
              <a:rPr lang="it-IT" altLang="it-IT" sz="1600" b="1" dirty="0" err="1">
                <a:solidFill>
                  <a:schemeClr val="tx2"/>
                </a:solidFill>
                <a:latin typeface="Calibri" pitchFamily="34" charset="0"/>
              </a:rPr>
              <a:t>cavity</a:t>
            </a:r>
            <a:r>
              <a:rPr lang="it-IT" altLang="it-IT" sz="1600" b="1" dirty="0">
                <a:solidFill>
                  <a:schemeClr val="tx2"/>
                </a:solidFill>
                <a:latin typeface="Calibri" pitchFamily="34" charset="0"/>
              </a:rPr>
              <a:t>. </a:t>
            </a:r>
            <a:r>
              <a:rPr lang="en-US" sz="1600" b="1" dirty="0">
                <a:solidFill>
                  <a:schemeClr val="tx2"/>
                </a:solidFill>
                <a:latin typeface="Calibri" pitchFamily="34" charset="0"/>
              </a:rPr>
              <a:t>It is a compromise solution, which however tends to meet different needs and is more advantageous in the installation.</a:t>
            </a:r>
          </a:p>
          <a:p>
            <a:pPr marL="342900" indent="-342900" algn="just"/>
            <a:r>
              <a:rPr lang="it-IT" altLang="it-IT" sz="1600" b="1" dirty="0">
                <a:solidFill>
                  <a:schemeClr val="tx2"/>
                </a:solidFill>
                <a:latin typeface="Calibri" pitchFamily="34" charset="0"/>
              </a:rPr>
              <a:t>	</a:t>
            </a:r>
            <a:r>
              <a:rPr lang="en-US" sz="1600" b="1" dirty="0">
                <a:solidFill>
                  <a:schemeClr val="tx2"/>
                </a:solidFill>
                <a:latin typeface="Calibri" pitchFamily="34" charset="0"/>
              </a:rPr>
              <a:t>Cavity wall insulation helps to prevent convection and can keep an indoor environment warm by making sure that less heat is lost through walls; this can also thus be a more cost-efficient way of heating one's house.</a:t>
            </a:r>
            <a:r>
              <a:rPr lang="en-US" sz="1600" b="1" dirty="0">
                <a:solidFill>
                  <a:srgbClr val="00B050"/>
                </a:solidFill>
                <a:latin typeface="Calibri" pitchFamily="34" charset="0"/>
                <a:sym typeface="Wingdings" panose="05000000000000000000" pitchFamily="2" charset="2"/>
              </a:rPr>
              <a:t> AIR CAVITY WALL INSULATION</a:t>
            </a:r>
            <a:endParaRPr lang="it-IT" altLang="it-IT" sz="1600" b="1" dirty="0">
              <a:solidFill>
                <a:srgbClr val="00B050"/>
              </a:solidFill>
              <a:latin typeface="Calibri" pitchFamily="34" charset="0"/>
            </a:endParaRPr>
          </a:p>
        </p:txBody>
      </p:sp>
      <p:pic>
        <p:nvPicPr>
          <p:cNvPr id="21512" name="Immagine 8" descr="xisolamento-termico-interno-1.jpg.pagespeed.ic.1Cy4p1QH3f.jpg"/>
          <p:cNvPicPr>
            <a:picLocks noChangeAspect="1"/>
          </p:cNvPicPr>
          <p:nvPr/>
        </p:nvPicPr>
        <p:blipFill>
          <a:blip r:embed="rId3" cstate="print"/>
          <a:srcRect/>
          <a:stretch>
            <a:fillRect/>
          </a:stretch>
        </p:blipFill>
        <p:spPr bwMode="auto">
          <a:xfrm>
            <a:off x="5222875" y="1700213"/>
            <a:ext cx="3452813" cy="2590800"/>
          </a:xfrm>
          <a:prstGeom prst="rect">
            <a:avLst/>
          </a:prstGeom>
          <a:noFill/>
          <a:ln w="9525">
            <a:noFill/>
            <a:miter lim="800000"/>
            <a:headEnd/>
            <a:tailEnd/>
          </a:ln>
        </p:spPr>
      </p:pic>
      <p:sp>
        <p:nvSpPr>
          <p:cNvPr id="9" name="2 - Τίτλος"/>
          <p:cNvSpPr txBox="1">
            <a:spLocks/>
          </p:cNvSpPr>
          <p:nvPr/>
        </p:nvSpPr>
        <p:spPr bwMode="auto">
          <a:xfrm>
            <a:off x="0" y="1588"/>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 external walls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55359C0-A08D-470E-9B5E-1BD8854AFAC3}" type="slidenum">
              <a:rPr lang="el-GR" smtClean="0"/>
              <a:pPr fontAlgn="base">
                <a:spcBef>
                  <a:spcPct val="0"/>
                </a:spcBef>
                <a:spcAft>
                  <a:spcPct val="0"/>
                </a:spcAft>
                <a:defRPr/>
              </a:pPr>
              <a:t>17</a:t>
            </a:fld>
            <a:endParaRPr lang="el-GR"/>
          </a:p>
        </p:txBody>
      </p:sp>
      <p:sp>
        <p:nvSpPr>
          <p:cNvPr id="19460"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 external walls</a:t>
            </a:r>
          </a:p>
          <a:p>
            <a:pPr algn="just"/>
            <a:r>
              <a:rPr lang="en-US" sz="2800" b="1" dirty="0">
                <a:solidFill>
                  <a:srgbClr val="00B050"/>
                </a:solidFill>
                <a:latin typeface="Calibri" pitchFamily="34" charset="0"/>
                <a:sym typeface="Wingdings" panose="05000000000000000000" pitchFamily="2" charset="2"/>
              </a:rPr>
              <a:t>ADDITIONAL EXTERNAL WALL INSULATION 1/3</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468313" y="1385888"/>
            <a:ext cx="8064127" cy="5078313"/>
          </a:xfrm>
          <a:prstGeom prst="rect">
            <a:avLst/>
          </a:prstGeom>
          <a:noFill/>
        </p:spPr>
        <p:txBody>
          <a:bodyPr wrap="square">
            <a:spAutoFit/>
          </a:bodyPr>
          <a:lstStyle/>
          <a:p>
            <a:r>
              <a:rPr lang="en-GB" sz="1600" b="1" i="1" dirty="0"/>
              <a:t>The pros and cons of external walls insulation: </a:t>
            </a:r>
          </a:p>
          <a:p>
            <a:endParaRPr lang="it-IT" sz="1600" dirty="0"/>
          </a:p>
          <a:p>
            <a:pPr marL="285750" indent="-285750" algn="just">
              <a:spcBef>
                <a:spcPts val="600"/>
              </a:spcBef>
              <a:spcAft>
                <a:spcPts val="600"/>
              </a:spcAft>
              <a:buFont typeface="Arial" panose="020B0604020202020204" pitchFamily="34" charset="0"/>
              <a:buChar char="•"/>
            </a:pPr>
            <a:r>
              <a:rPr lang="en-GB" sz="1600" b="1" dirty="0">
                <a:solidFill>
                  <a:schemeClr val="tx2"/>
                </a:solidFill>
                <a:latin typeface="Calibri" pitchFamily="34" charset="0"/>
              </a:rPr>
              <a:t>Additional external wall insulation is the most commonly used energy-related renovation measure dealing with solid external wall. In many European countries, installation of external additional insulation is productized and often supported by the financial system. Replacement of windows belongs to the same concept. The costs of external additional insulation, including scaffolding and other auxiliary works must be compared with energy savings; in some cases, the pay-back time may be relatively long.</a:t>
            </a:r>
          </a:p>
          <a:p>
            <a:pPr marL="285750" indent="-285750" algn="just">
              <a:spcBef>
                <a:spcPts val="600"/>
              </a:spcBef>
              <a:spcAft>
                <a:spcPts val="600"/>
              </a:spcAft>
              <a:buFont typeface="Arial" panose="020B0604020202020204" pitchFamily="34" charset="0"/>
              <a:buChar char="•"/>
            </a:pPr>
            <a:r>
              <a:rPr lang="en-GB" sz="1600" b="1" dirty="0">
                <a:solidFill>
                  <a:schemeClr val="tx2"/>
                </a:solidFill>
                <a:latin typeface="Calibri" pitchFamily="34" charset="0"/>
              </a:rPr>
              <a:t>External additional insulation covers also thermal bridges of wall structures. The air-tightness of the envelope will increase, and the heat losses caused by infiltration will decrease. External insulation will thicken the wall structure, so the roofing must be able to operate properly, and there must be space enough for eaves. If the structures of external wall are flat, the installation can be carried out relatively easily. There are various technologies and solutions for installation. Generally the insulation layer and external board is coated by plaster, and the </a:t>
            </a:r>
            <a:r>
              <a:rPr lang="en-GB" sz="1600" b="1" dirty="0" err="1">
                <a:solidFill>
                  <a:schemeClr val="tx2"/>
                </a:solidFill>
                <a:latin typeface="Calibri" pitchFamily="34" charset="0"/>
              </a:rPr>
              <a:t>color</a:t>
            </a:r>
            <a:r>
              <a:rPr lang="en-GB" sz="1600" b="1" dirty="0">
                <a:solidFill>
                  <a:schemeClr val="tx2"/>
                </a:solidFill>
                <a:latin typeface="Calibri" pitchFamily="34" charset="0"/>
              </a:rPr>
              <a:t> of the plaster influences on the performance of the wall. According to the current practices, light </a:t>
            </a:r>
            <a:r>
              <a:rPr lang="en-GB" sz="1600" b="1" dirty="0" err="1">
                <a:solidFill>
                  <a:schemeClr val="tx2"/>
                </a:solidFill>
                <a:latin typeface="Calibri" pitchFamily="34" charset="0"/>
              </a:rPr>
              <a:t>colors</a:t>
            </a:r>
            <a:r>
              <a:rPr lang="en-GB" sz="1600" b="1" dirty="0">
                <a:solidFill>
                  <a:schemeClr val="tx2"/>
                </a:solidFill>
                <a:latin typeface="Calibri" pitchFamily="34" charset="0"/>
              </a:rPr>
              <a:t> absorb less heat and avoid micro-cracks which shorten the life of the wall.</a:t>
            </a:r>
            <a:endParaRPr lang="it-IT" sz="1600" b="1" dirty="0">
              <a:solidFill>
                <a:schemeClr val="tx2"/>
              </a:solidFill>
              <a:latin typeface="Calibri" pitchFamily="34" charset="0"/>
            </a:endParaRPr>
          </a:p>
          <a:p>
            <a:endParaRPr lang="it-IT" sz="1600" dirty="0"/>
          </a:p>
          <a:p>
            <a:endParaRPr lang="it-IT" sz="1600" b="1" dirty="0">
              <a:solidFill>
                <a:schemeClr val="tx2"/>
              </a:solidFill>
              <a:latin typeface="Calibri" pitchFamily="34" charset="0"/>
            </a:endParaRPr>
          </a:p>
        </p:txBody>
      </p:sp>
    </p:spTree>
    <p:extLst>
      <p:ext uri="{BB962C8B-B14F-4D97-AF65-F5344CB8AC3E}">
        <p14:creationId xmlns:p14="http://schemas.microsoft.com/office/powerpoint/2010/main" val="5979827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55359C0-A08D-470E-9B5E-1BD8854AFAC3}" type="slidenum">
              <a:rPr lang="el-GR" smtClean="0"/>
              <a:pPr fontAlgn="base">
                <a:spcBef>
                  <a:spcPct val="0"/>
                </a:spcBef>
                <a:spcAft>
                  <a:spcPct val="0"/>
                </a:spcAft>
                <a:defRPr/>
              </a:pPr>
              <a:t>18</a:t>
            </a:fld>
            <a:endParaRPr lang="el-GR"/>
          </a:p>
        </p:txBody>
      </p:sp>
      <p:sp>
        <p:nvSpPr>
          <p:cNvPr id="19460"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 external walls</a:t>
            </a:r>
          </a:p>
          <a:p>
            <a:pPr algn="just"/>
            <a:r>
              <a:rPr lang="en-US" sz="2800" b="1" dirty="0">
                <a:solidFill>
                  <a:srgbClr val="00B050"/>
                </a:solidFill>
                <a:latin typeface="Calibri" pitchFamily="34" charset="0"/>
                <a:sym typeface="Wingdings" panose="05000000000000000000" pitchFamily="2" charset="2"/>
              </a:rPr>
              <a:t>ADDITIONAL EXTERNAL WALL INSULATION 2/3</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468313" y="1196752"/>
            <a:ext cx="8424168" cy="5878532"/>
          </a:xfrm>
          <a:prstGeom prst="rect">
            <a:avLst/>
          </a:prstGeom>
          <a:noFill/>
        </p:spPr>
        <p:txBody>
          <a:bodyPr wrap="square">
            <a:spAutoFit/>
          </a:bodyPr>
          <a:lstStyle/>
          <a:p>
            <a:r>
              <a:rPr lang="en-GB" sz="1600" b="1" i="1" dirty="0"/>
              <a:t>The pros and cons of external walls insulation: </a:t>
            </a:r>
          </a:p>
          <a:p>
            <a:endParaRPr lang="it-IT" sz="1600" dirty="0"/>
          </a:p>
          <a:p>
            <a:pPr marL="285750" indent="-285750" algn="just">
              <a:spcBef>
                <a:spcPts val="600"/>
              </a:spcBef>
              <a:spcAft>
                <a:spcPts val="600"/>
              </a:spcAft>
              <a:buFont typeface="Arial" panose="020B0604020202020204" pitchFamily="34" charset="0"/>
              <a:buChar char="•"/>
            </a:pPr>
            <a:r>
              <a:rPr lang="en-GB" sz="1600" b="1" dirty="0">
                <a:solidFill>
                  <a:schemeClr val="tx2"/>
                </a:solidFill>
                <a:latin typeface="Calibri" pitchFamily="34" charset="0"/>
              </a:rPr>
              <a:t>Additional external insulation cannot be installed, if the building and it`s facades have remarkable historical value or if the building is listed, which means that the ‘aesthetical case’ of a building may not be changed. Depending on the original structures and the height of the building, some strengthening for insulation solutions may be used. Furthermore, depending on the national legislation, if the building is facing public pavement or road, the increase of the wall thickness on the exterior can be considered as an encroachment on public space. </a:t>
            </a:r>
            <a:endParaRPr lang="it-IT" sz="1600" b="1" dirty="0">
              <a:solidFill>
                <a:schemeClr val="tx2"/>
              </a:solidFill>
              <a:latin typeface="Calibri" pitchFamily="34" charset="0"/>
            </a:endParaRPr>
          </a:p>
          <a:p>
            <a:pPr marL="285750" indent="-285750" algn="just">
              <a:spcBef>
                <a:spcPts val="600"/>
              </a:spcBef>
              <a:spcAft>
                <a:spcPts val="600"/>
              </a:spcAft>
              <a:buFont typeface="Arial" panose="020B0604020202020204" pitchFamily="34" charset="0"/>
              <a:buChar char="•"/>
            </a:pPr>
            <a:r>
              <a:rPr lang="en-GB" sz="1600" b="1" dirty="0">
                <a:solidFill>
                  <a:schemeClr val="tx2"/>
                </a:solidFill>
                <a:latin typeface="Calibri" pitchFamily="34" charset="0"/>
              </a:rPr>
              <a:t>By using additional insulation, it is possible to reduce also the effects of thermal bridges due to the improvement of the air-tightness and achieve energy savings. The common practice is to halve the U-value but it is possible to reach lower U-values, too. The costs of external additional insulation, including scaffolding and other auxiliary works can be compared with energy savings; the pay-back time may be relatively long in some cases. In addition to the improvement of energy efficiency the additional insulation decreases risk for structural damages. In some cases, the repair of structural damages may be the most important reason for carrying out these measures.</a:t>
            </a:r>
          </a:p>
          <a:p>
            <a:pPr marL="285750" indent="-285750" algn="just">
              <a:spcBef>
                <a:spcPts val="600"/>
              </a:spcBef>
              <a:spcAft>
                <a:spcPts val="600"/>
              </a:spcAft>
              <a:buFont typeface="Arial" panose="020B0604020202020204" pitchFamily="34" charset="0"/>
              <a:buChar char="•"/>
            </a:pPr>
            <a:r>
              <a:rPr lang="en-GB" sz="1600" b="1" dirty="0">
                <a:solidFill>
                  <a:schemeClr val="tx2"/>
                </a:solidFill>
                <a:latin typeface="Calibri" pitchFamily="34" charset="0"/>
              </a:rPr>
              <a:t>In an energy renovation project a systematic and comprehensive approach should be adopted even though the renovation works will take place in several stages.</a:t>
            </a:r>
            <a:endParaRPr lang="it-IT" sz="1600" b="1" dirty="0">
              <a:solidFill>
                <a:schemeClr val="tx2"/>
              </a:solidFill>
              <a:latin typeface="Calibri" pitchFamily="34" charset="0"/>
            </a:endParaRPr>
          </a:p>
          <a:p>
            <a:pPr marL="285750" indent="-285750" algn="just">
              <a:spcBef>
                <a:spcPts val="600"/>
              </a:spcBef>
              <a:spcAft>
                <a:spcPts val="600"/>
              </a:spcAft>
              <a:buFont typeface="Arial" panose="020B0604020202020204" pitchFamily="34" charset="0"/>
              <a:buChar char="•"/>
            </a:pPr>
            <a:endParaRPr lang="it-IT" sz="1600" b="1" dirty="0">
              <a:solidFill>
                <a:schemeClr val="tx2"/>
              </a:solidFill>
              <a:latin typeface="Calibri" pitchFamily="34" charset="0"/>
            </a:endParaRPr>
          </a:p>
          <a:p>
            <a:endParaRPr lang="it-IT" sz="1600" dirty="0"/>
          </a:p>
          <a:p>
            <a:endParaRPr lang="it-IT" sz="1600" b="1" dirty="0">
              <a:solidFill>
                <a:schemeClr val="tx2"/>
              </a:solidFill>
              <a:latin typeface="Calibri" pitchFamily="34" charset="0"/>
            </a:endParaRPr>
          </a:p>
        </p:txBody>
      </p:sp>
    </p:spTree>
    <p:extLst>
      <p:ext uri="{BB962C8B-B14F-4D97-AF65-F5344CB8AC3E}">
        <p14:creationId xmlns:p14="http://schemas.microsoft.com/office/powerpoint/2010/main" val="39650182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55359C0-A08D-470E-9B5E-1BD8854AFAC3}" type="slidenum">
              <a:rPr lang="el-GR" smtClean="0"/>
              <a:pPr fontAlgn="base">
                <a:spcBef>
                  <a:spcPct val="0"/>
                </a:spcBef>
                <a:spcAft>
                  <a:spcPct val="0"/>
                </a:spcAft>
                <a:defRPr/>
              </a:pPr>
              <a:t>19</a:t>
            </a:fld>
            <a:endParaRPr lang="el-GR"/>
          </a:p>
        </p:txBody>
      </p:sp>
      <p:sp>
        <p:nvSpPr>
          <p:cNvPr id="19460"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 external walls</a:t>
            </a:r>
          </a:p>
          <a:p>
            <a:pPr algn="just"/>
            <a:r>
              <a:rPr lang="en-US" sz="2800" b="1" dirty="0">
                <a:solidFill>
                  <a:srgbClr val="00B050"/>
                </a:solidFill>
                <a:latin typeface="Calibri" pitchFamily="34" charset="0"/>
                <a:sym typeface="Wingdings" panose="05000000000000000000" pitchFamily="2" charset="2"/>
              </a:rPr>
              <a:t>ADDITIONAL EXTERNAL WALL INSULATION 3/3</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453794" y="1196752"/>
            <a:ext cx="8424168" cy="338554"/>
          </a:xfrm>
          <a:prstGeom prst="rect">
            <a:avLst/>
          </a:prstGeom>
          <a:noFill/>
        </p:spPr>
        <p:txBody>
          <a:bodyPr wrap="square">
            <a:spAutoFit/>
          </a:bodyPr>
          <a:lstStyle/>
          <a:p>
            <a:r>
              <a:rPr lang="en-GB" sz="1600" b="1" i="1" dirty="0"/>
              <a:t>The pros and cons of external walls insulation: </a:t>
            </a:r>
          </a:p>
        </p:txBody>
      </p:sp>
      <p:sp>
        <p:nvSpPr>
          <p:cNvPr id="5" name="CasellaDiTesto 4"/>
          <p:cNvSpPr txBox="1"/>
          <p:nvPr/>
        </p:nvSpPr>
        <p:spPr>
          <a:xfrm>
            <a:off x="1979712" y="5862464"/>
            <a:ext cx="3371436" cy="230832"/>
          </a:xfrm>
          <a:prstGeom prst="rect">
            <a:avLst/>
          </a:prstGeom>
          <a:noFill/>
        </p:spPr>
        <p:txBody>
          <a:bodyPr wrap="none" rtlCol="0">
            <a:spAutoFit/>
          </a:bodyPr>
          <a:lstStyle/>
          <a:p>
            <a:r>
              <a:rPr lang="it-IT" sz="900" dirty="0"/>
              <a:t>S.  FANOU, 2009, verso la sostenibilità degli edifici e delle città</a:t>
            </a:r>
          </a:p>
        </p:txBody>
      </p:sp>
      <p:grpSp>
        <p:nvGrpSpPr>
          <p:cNvPr id="6" name="Gruppo 5"/>
          <p:cNvGrpSpPr/>
          <p:nvPr/>
        </p:nvGrpSpPr>
        <p:grpSpPr>
          <a:xfrm>
            <a:off x="2053209" y="1628800"/>
            <a:ext cx="4535015" cy="4056841"/>
            <a:chOff x="453794" y="1628800"/>
            <a:chExt cx="4535015" cy="4056841"/>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94" y="1628800"/>
              <a:ext cx="4535015" cy="402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043608" y="2206920"/>
              <a:ext cx="1008112" cy="369332"/>
            </a:xfrm>
            <a:prstGeom prst="rect">
              <a:avLst/>
            </a:prstGeom>
            <a:solidFill>
              <a:schemeClr val="bg1"/>
            </a:solidFill>
          </p:spPr>
          <p:txBody>
            <a:bodyPr wrap="square" rtlCol="0">
              <a:spAutoFit/>
            </a:bodyPr>
            <a:lstStyle/>
            <a:p>
              <a:r>
                <a:rPr lang="it-IT" dirty="0"/>
                <a:t>indoor</a:t>
              </a:r>
            </a:p>
          </p:txBody>
        </p:sp>
        <p:sp>
          <p:nvSpPr>
            <p:cNvPr id="9" name="CasellaDiTesto 8"/>
            <p:cNvSpPr txBox="1"/>
            <p:nvPr/>
          </p:nvSpPr>
          <p:spPr>
            <a:xfrm>
              <a:off x="3347864" y="2245514"/>
              <a:ext cx="1008112" cy="369332"/>
            </a:xfrm>
            <a:prstGeom prst="rect">
              <a:avLst/>
            </a:prstGeom>
            <a:solidFill>
              <a:schemeClr val="bg1"/>
            </a:solidFill>
          </p:spPr>
          <p:txBody>
            <a:bodyPr wrap="square" rtlCol="0">
              <a:spAutoFit/>
            </a:bodyPr>
            <a:lstStyle/>
            <a:p>
              <a:r>
                <a:rPr lang="it-IT" dirty="0"/>
                <a:t>outdoor</a:t>
              </a:r>
            </a:p>
          </p:txBody>
        </p:sp>
        <p:sp>
          <p:nvSpPr>
            <p:cNvPr id="13" name="CasellaDiTesto 12"/>
            <p:cNvSpPr txBox="1"/>
            <p:nvPr/>
          </p:nvSpPr>
          <p:spPr>
            <a:xfrm>
              <a:off x="453794" y="3284984"/>
              <a:ext cx="2390015" cy="1815882"/>
            </a:xfrm>
            <a:prstGeom prst="rect">
              <a:avLst/>
            </a:prstGeom>
            <a:solidFill>
              <a:schemeClr val="bg1"/>
            </a:solidFill>
            <a:ln>
              <a:solidFill>
                <a:schemeClr val="tx1"/>
              </a:solidFill>
            </a:ln>
          </p:spPr>
          <p:txBody>
            <a:bodyPr wrap="square" rtlCol="0">
              <a:spAutoFit/>
            </a:bodyPr>
            <a:lstStyle/>
            <a:p>
              <a:pPr algn="ctr"/>
              <a:r>
                <a:rPr lang="en-US" sz="1400" b="1" dirty="0"/>
                <a:t>WINDER</a:t>
              </a:r>
            </a:p>
            <a:p>
              <a:pPr marL="285750" indent="-285750">
                <a:buFont typeface="Wingdings" panose="05000000000000000000" pitchFamily="2" charset="2"/>
                <a:buChar char="q"/>
              </a:pPr>
              <a:r>
                <a:rPr lang="en-US" sz="1400" dirty="0"/>
                <a:t>High isolation</a:t>
              </a:r>
            </a:p>
            <a:p>
              <a:pPr marL="285750" indent="-285750">
                <a:buFont typeface="Wingdings" panose="05000000000000000000" pitchFamily="2" charset="2"/>
                <a:buChar char="q"/>
              </a:pPr>
              <a:r>
                <a:rPr lang="en-US" sz="1400" dirty="0"/>
                <a:t>High thermal capacity</a:t>
              </a:r>
            </a:p>
            <a:p>
              <a:pPr marL="285750" indent="-285750">
                <a:buFont typeface="Wingdings" panose="05000000000000000000" pitchFamily="2" charset="2"/>
                <a:buChar char="q"/>
              </a:pPr>
              <a:r>
                <a:rPr lang="en-US" sz="1400" dirty="0"/>
                <a:t>Slow operating speed </a:t>
              </a:r>
            </a:p>
            <a:p>
              <a:pPr marL="285750" indent="-285750">
                <a:buFont typeface="Wingdings" panose="05000000000000000000" pitchFamily="2" charset="2"/>
                <a:buChar char="q"/>
              </a:pPr>
              <a:r>
                <a:rPr lang="en-US" sz="1400" dirty="0"/>
                <a:t>Weal thermal excursion during operation with night setback</a:t>
              </a:r>
            </a:p>
            <a:p>
              <a:pPr marL="285750" indent="-285750">
                <a:buFont typeface="Wingdings" panose="05000000000000000000" pitchFamily="2" charset="2"/>
                <a:buChar char="q"/>
              </a:pPr>
              <a:endParaRPr lang="it-IT" sz="1400" dirty="0"/>
            </a:p>
          </p:txBody>
        </p:sp>
        <p:sp>
          <p:nvSpPr>
            <p:cNvPr id="4" name="CasellaDiTesto 3"/>
            <p:cNvSpPr txBox="1"/>
            <p:nvPr/>
          </p:nvSpPr>
          <p:spPr>
            <a:xfrm>
              <a:off x="3059832" y="3634858"/>
              <a:ext cx="1928977" cy="1384995"/>
            </a:xfrm>
            <a:prstGeom prst="rect">
              <a:avLst/>
            </a:prstGeom>
            <a:solidFill>
              <a:schemeClr val="bg1"/>
            </a:solidFill>
            <a:ln>
              <a:solidFill>
                <a:schemeClr val="tx1"/>
              </a:solidFill>
            </a:ln>
          </p:spPr>
          <p:txBody>
            <a:bodyPr wrap="square" rtlCol="0">
              <a:spAutoFit/>
            </a:bodyPr>
            <a:lstStyle/>
            <a:p>
              <a:pPr algn="ctr"/>
              <a:r>
                <a:rPr lang="en-US" sz="1400" b="1" dirty="0"/>
                <a:t>COMPARISON</a:t>
              </a:r>
            </a:p>
            <a:p>
              <a:r>
                <a:rPr lang="en-US" sz="1400" dirty="0"/>
                <a:t>Maximum savings in case of continuous use with night setback</a:t>
              </a:r>
            </a:p>
            <a:p>
              <a:endParaRPr lang="en-US" sz="1400" dirty="0"/>
            </a:p>
            <a:p>
              <a:endParaRPr lang="it-IT" sz="1400" dirty="0"/>
            </a:p>
          </p:txBody>
        </p:sp>
        <p:sp>
          <p:nvSpPr>
            <p:cNvPr id="3" name="CasellaDiTesto 2"/>
            <p:cNvSpPr txBox="1"/>
            <p:nvPr/>
          </p:nvSpPr>
          <p:spPr>
            <a:xfrm>
              <a:off x="2346311" y="4731534"/>
              <a:ext cx="2088977" cy="954107"/>
            </a:xfrm>
            <a:prstGeom prst="rect">
              <a:avLst/>
            </a:prstGeom>
            <a:solidFill>
              <a:schemeClr val="bg1"/>
            </a:solidFill>
            <a:ln>
              <a:solidFill>
                <a:schemeClr val="tx1"/>
              </a:solidFill>
            </a:ln>
          </p:spPr>
          <p:txBody>
            <a:bodyPr wrap="square" rtlCol="0">
              <a:spAutoFit/>
            </a:bodyPr>
            <a:lstStyle/>
            <a:p>
              <a:pPr algn="ctr"/>
              <a:r>
                <a:rPr lang="en-US" sz="1400" b="1" dirty="0"/>
                <a:t>SUMMER </a:t>
              </a:r>
            </a:p>
            <a:p>
              <a:pPr marL="285750" indent="-285750">
                <a:buFont typeface="Wingdings" panose="05000000000000000000" pitchFamily="2" charset="2"/>
                <a:buChar char="q"/>
              </a:pPr>
              <a:r>
                <a:rPr lang="en-US" sz="1400" dirty="0"/>
                <a:t>Maximum inertial response</a:t>
              </a:r>
            </a:p>
            <a:p>
              <a:pPr marL="285750" indent="-285750">
                <a:buFont typeface="Wingdings" panose="05000000000000000000" pitchFamily="2" charset="2"/>
                <a:buChar char="q"/>
              </a:pPr>
              <a:endParaRPr lang="it-IT" sz="1400" dirty="0"/>
            </a:p>
          </p:txBody>
        </p:sp>
      </p:grpSp>
    </p:spTree>
    <p:extLst>
      <p:ext uri="{BB962C8B-B14F-4D97-AF65-F5344CB8AC3E}">
        <p14:creationId xmlns:p14="http://schemas.microsoft.com/office/powerpoint/2010/main" val="380778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6"/>
          <p:cNvGrpSpPr/>
          <p:nvPr/>
        </p:nvGrpSpPr>
        <p:grpSpPr>
          <a:xfrm>
            <a:off x="54212" y="2732129"/>
            <a:ext cx="4713594" cy="3793215"/>
            <a:chOff x="449483" y="2636912"/>
            <a:chExt cx="4713594" cy="3793215"/>
          </a:xfrm>
        </p:grpSpPr>
        <p:grpSp>
          <p:nvGrpSpPr>
            <p:cNvPr id="5" name="Gruppo 4"/>
            <p:cNvGrpSpPr/>
            <p:nvPr/>
          </p:nvGrpSpPr>
          <p:grpSpPr>
            <a:xfrm>
              <a:off x="449483" y="2636912"/>
              <a:ext cx="4713594" cy="3793215"/>
              <a:chOff x="436633" y="3174165"/>
              <a:chExt cx="4045983" cy="3255962"/>
            </a:xfrm>
          </p:grpSpPr>
          <p:pic>
            <p:nvPicPr>
              <p:cNvPr id="12295" name="Picture 2" descr="Risultati immagini per apporti energetici involucro"/>
              <p:cNvPicPr>
                <a:picLocks noChangeAspect="1" noChangeArrowheads="1"/>
              </p:cNvPicPr>
              <p:nvPr/>
            </p:nvPicPr>
            <p:blipFill>
              <a:blip r:embed="rId3" cstate="print"/>
              <a:srcRect/>
              <a:stretch>
                <a:fillRect/>
              </a:stretch>
            </p:blipFill>
            <p:spPr bwMode="auto">
              <a:xfrm>
                <a:off x="468313" y="3174165"/>
                <a:ext cx="3803650" cy="3255962"/>
              </a:xfrm>
              <a:prstGeom prst="rect">
                <a:avLst/>
              </a:prstGeom>
              <a:noFill/>
              <a:ln w="9525">
                <a:noFill/>
                <a:miter lim="800000"/>
                <a:headEnd/>
                <a:tailEnd/>
              </a:ln>
            </p:spPr>
          </p:pic>
          <p:sp>
            <p:nvSpPr>
              <p:cNvPr id="3" name="CasellaDiTesto 2"/>
              <p:cNvSpPr txBox="1"/>
              <p:nvPr/>
            </p:nvSpPr>
            <p:spPr>
              <a:xfrm>
                <a:off x="3131840" y="3284984"/>
                <a:ext cx="1080120" cy="646331"/>
              </a:xfrm>
              <a:prstGeom prst="rect">
                <a:avLst/>
              </a:prstGeom>
              <a:solidFill>
                <a:schemeClr val="bg1"/>
              </a:solidFill>
            </p:spPr>
            <p:txBody>
              <a:bodyPr wrap="square" rtlCol="0">
                <a:spAutoFit/>
              </a:bodyPr>
              <a:lstStyle/>
              <a:p>
                <a:endParaRPr lang="it-IT" dirty="0"/>
              </a:p>
              <a:p>
                <a:endParaRPr lang="it-IT" dirty="0"/>
              </a:p>
            </p:txBody>
          </p:sp>
          <p:sp>
            <p:nvSpPr>
              <p:cNvPr id="15" name="CasellaDiTesto 14"/>
              <p:cNvSpPr txBox="1"/>
              <p:nvPr/>
            </p:nvSpPr>
            <p:spPr>
              <a:xfrm>
                <a:off x="3402496" y="4586658"/>
                <a:ext cx="1080120" cy="646331"/>
              </a:xfrm>
              <a:prstGeom prst="rect">
                <a:avLst/>
              </a:prstGeom>
              <a:solidFill>
                <a:schemeClr val="bg1"/>
              </a:solidFill>
            </p:spPr>
            <p:txBody>
              <a:bodyPr wrap="square" rtlCol="0">
                <a:spAutoFit/>
              </a:bodyPr>
              <a:lstStyle/>
              <a:p>
                <a:endParaRPr lang="it-IT" dirty="0"/>
              </a:p>
              <a:p>
                <a:endParaRPr lang="it-IT" dirty="0"/>
              </a:p>
            </p:txBody>
          </p:sp>
          <p:sp>
            <p:nvSpPr>
              <p:cNvPr id="16" name="CasellaDiTesto 15"/>
              <p:cNvSpPr txBox="1"/>
              <p:nvPr/>
            </p:nvSpPr>
            <p:spPr>
              <a:xfrm>
                <a:off x="3284240" y="5192960"/>
                <a:ext cx="1080120" cy="923330"/>
              </a:xfrm>
              <a:prstGeom prst="rect">
                <a:avLst/>
              </a:prstGeom>
              <a:solidFill>
                <a:schemeClr val="bg1"/>
              </a:solidFill>
            </p:spPr>
            <p:txBody>
              <a:bodyPr wrap="square" rtlCol="0">
                <a:spAutoFit/>
              </a:bodyPr>
              <a:lstStyle/>
              <a:p>
                <a:endParaRPr lang="it-IT" dirty="0"/>
              </a:p>
              <a:p>
                <a:endParaRPr lang="it-IT" dirty="0"/>
              </a:p>
              <a:p>
                <a:endParaRPr lang="it-IT" dirty="0"/>
              </a:p>
            </p:txBody>
          </p:sp>
          <p:sp>
            <p:nvSpPr>
              <p:cNvPr id="17" name="CasellaDiTesto 16"/>
              <p:cNvSpPr txBox="1"/>
              <p:nvPr/>
            </p:nvSpPr>
            <p:spPr>
              <a:xfrm>
                <a:off x="436633" y="5157192"/>
                <a:ext cx="972881" cy="923330"/>
              </a:xfrm>
              <a:prstGeom prst="rect">
                <a:avLst/>
              </a:prstGeom>
              <a:solidFill>
                <a:schemeClr val="bg1"/>
              </a:solidFill>
            </p:spPr>
            <p:txBody>
              <a:bodyPr wrap="square" rtlCol="0">
                <a:spAutoFit/>
              </a:bodyPr>
              <a:lstStyle/>
              <a:p>
                <a:endParaRPr lang="it-IT" dirty="0"/>
              </a:p>
              <a:p>
                <a:endParaRPr lang="it-IT" dirty="0"/>
              </a:p>
              <a:p>
                <a:endParaRPr lang="it-IT" dirty="0"/>
              </a:p>
            </p:txBody>
          </p:sp>
          <p:sp>
            <p:nvSpPr>
              <p:cNvPr id="18" name="CasellaDiTesto 17"/>
              <p:cNvSpPr txBox="1"/>
              <p:nvPr/>
            </p:nvSpPr>
            <p:spPr>
              <a:xfrm>
                <a:off x="587065" y="3540750"/>
                <a:ext cx="1080120" cy="646331"/>
              </a:xfrm>
              <a:prstGeom prst="rect">
                <a:avLst/>
              </a:prstGeom>
              <a:solidFill>
                <a:schemeClr val="bg1"/>
              </a:solidFill>
            </p:spPr>
            <p:txBody>
              <a:bodyPr wrap="square" rtlCol="0">
                <a:spAutoFit/>
              </a:bodyPr>
              <a:lstStyle/>
              <a:p>
                <a:endParaRPr lang="it-IT" dirty="0"/>
              </a:p>
              <a:p>
                <a:endParaRPr lang="it-IT" dirty="0"/>
              </a:p>
            </p:txBody>
          </p:sp>
          <p:sp>
            <p:nvSpPr>
              <p:cNvPr id="4" name="CasellaDiTesto 3"/>
              <p:cNvSpPr txBox="1"/>
              <p:nvPr/>
            </p:nvSpPr>
            <p:spPr>
              <a:xfrm>
                <a:off x="1187624" y="5968207"/>
                <a:ext cx="2214872" cy="400110"/>
              </a:xfrm>
              <a:prstGeom prst="rect">
                <a:avLst/>
              </a:prstGeom>
              <a:solidFill>
                <a:schemeClr val="bg1"/>
              </a:solidFill>
            </p:spPr>
            <p:txBody>
              <a:bodyPr wrap="square" rtlCol="0">
                <a:spAutoFit/>
              </a:bodyPr>
              <a:lstStyle/>
              <a:p>
                <a:endParaRPr lang="it-IT" sz="2000" dirty="0"/>
              </a:p>
            </p:txBody>
          </p:sp>
        </p:grpSp>
        <p:sp>
          <p:nvSpPr>
            <p:cNvPr id="6" name="CasellaDiTesto 5"/>
            <p:cNvSpPr txBox="1"/>
            <p:nvPr/>
          </p:nvSpPr>
          <p:spPr>
            <a:xfrm>
              <a:off x="2400637" y="4129335"/>
              <a:ext cx="553821" cy="307777"/>
            </a:xfrm>
            <a:prstGeom prst="rect">
              <a:avLst/>
            </a:prstGeom>
            <a:solidFill>
              <a:schemeClr val="bg1"/>
            </a:solidFill>
          </p:spPr>
          <p:txBody>
            <a:bodyPr wrap="square" rtlCol="0">
              <a:spAutoFit/>
            </a:bodyPr>
            <a:lstStyle/>
            <a:p>
              <a:endParaRPr lang="it-IT" sz="1400" dirty="0"/>
            </a:p>
          </p:txBody>
        </p:sp>
      </p:grpSp>
      <p:sp>
        <p:nvSpPr>
          <p:cNvPr id="12290" name="Text Box 72"/>
          <p:cNvSpPr txBox="1">
            <a:spLocks noChangeArrowheads="1"/>
          </p:cNvSpPr>
          <p:nvPr/>
        </p:nvSpPr>
        <p:spPr bwMode="auto">
          <a:xfrm>
            <a:off x="251520" y="1196752"/>
            <a:ext cx="8712968" cy="1820246"/>
          </a:xfrm>
          <a:prstGeom prst="rect">
            <a:avLst/>
          </a:prstGeom>
          <a:noFill/>
          <a:ln w="9525">
            <a:noFill/>
            <a:miter lim="800000"/>
            <a:headEnd/>
            <a:tailEnd/>
          </a:ln>
        </p:spPr>
        <p:txBody>
          <a:bodyPr wrap="square" lIns="95763" tIns="47881" rIns="95763" bIns="47881">
            <a:spAutoFit/>
          </a:bodyPr>
          <a:lstStyle/>
          <a:p>
            <a:pPr algn="just" defTabSz="495300"/>
            <a:r>
              <a:rPr lang="it-IT" sz="1600" b="1" dirty="0">
                <a:solidFill>
                  <a:schemeClr val="tx2"/>
                </a:solidFill>
                <a:latin typeface="Calibri" pitchFamily="34" charset="0"/>
              </a:rPr>
              <a:t>A building </a:t>
            </a:r>
            <a:r>
              <a:rPr lang="it-IT" sz="1600" b="1" dirty="0" err="1">
                <a:solidFill>
                  <a:schemeClr val="tx2"/>
                </a:solidFill>
                <a:latin typeface="Calibri" pitchFamily="34" charset="0"/>
              </a:rPr>
              <a:t>envelope</a:t>
            </a:r>
            <a:r>
              <a:rPr lang="it-IT" sz="1600" b="1" dirty="0">
                <a:solidFill>
                  <a:schemeClr val="tx2"/>
                </a:solidFill>
                <a:latin typeface="Calibri" pitchFamily="34" charset="0"/>
              </a:rPr>
              <a:t> </a:t>
            </a:r>
            <a:r>
              <a:rPr lang="it-IT" sz="1600" b="1" dirty="0" err="1">
                <a:solidFill>
                  <a:schemeClr val="tx2"/>
                </a:solidFill>
                <a:latin typeface="Calibri" pitchFamily="34" charset="0"/>
              </a:rPr>
              <a:t>is</a:t>
            </a:r>
            <a:r>
              <a:rPr lang="it-IT" sz="1600" b="1" dirty="0">
                <a:solidFill>
                  <a:schemeClr val="tx2"/>
                </a:solidFill>
                <a:latin typeface="Calibri" pitchFamily="34" charset="0"/>
              </a:rPr>
              <a:t> the </a:t>
            </a:r>
            <a:r>
              <a:rPr lang="it-IT" sz="1600" b="1" dirty="0" err="1">
                <a:solidFill>
                  <a:schemeClr val="tx2"/>
                </a:solidFill>
                <a:latin typeface="Calibri" pitchFamily="34" charset="0"/>
              </a:rPr>
              <a:t>physical</a:t>
            </a:r>
            <a:r>
              <a:rPr lang="it-IT" sz="1600" b="1" dirty="0">
                <a:solidFill>
                  <a:schemeClr val="tx2"/>
                </a:solidFill>
                <a:latin typeface="Calibri" pitchFamily="34" charset="0"/>
              </a:rPr>
              <a:t> separator </a:t>
            </a:r>
            <a:r>
              <a:rPr lang="it-IT" sz="1600" b="1" dirty="0" err="1">
                <a:solidFill>
                  <a:schemeClr val="tx2"/>
                </a:solidFill>
                <a:latin typeface="Calibri" pitchFamily="34" charset="0"/>
              </a:rPr>
              <a:t>between</a:t>
            </a:r>
            <a:r>
              <a:rPr lang="it-IT" sz="1600" b="1" dirty="0">
                <a:solidFill>
                  <a:schemeClr val="tx2"/>
                </a:solidFill>
                <a:latin typeface="Calibri" pitchFamily="34" charset="0"/>
              </a:rPr>
              <a:t> the </a:t>
            </a:r>
            <a:r>
              <a:rPr lang="it-IT" sz="1600" b="1" dirty="0" err="1">
                <a:solidFill>
                  <a:schemeClr val="tx2"/>
                </a:solidFill>
                <a:latin typeface="Calibri" pitchFamily="34" charset="0"/>
              </a:rPr>
              <a:t>contolled</a:t>
            </a:r>
            <a:r>
              <a:rPr lang="it-IT" sz="1600" b="1" dirty="0">
                <a:solidFill>
                  <a:schemeClr val="tx2"/>
                </a:solidFill>
                <a:latin typeface="Calibri" pitchFamily="34" charset="0"/>
              </a:rPr>
              <a:t> and </a:t>
            </a:r>
            <a:r>
              <a:rPr lang="it-IT" sz="1600" b="1" dirty="0" err="1">
                <a:solidFill>
                  <a:schemeClr val="tx2"/>
                </a:solidFill>
                <a:latin typeface="Calibri" pitchFamily="34" charset="0"/>
              </a:rPr>
              <a:t>uncontrolled</a:t>
            </a:r>
            <a:r>
              <a:rPr lang="it-IT" sz="1600" b="1" dirty="0">
                <a:solidFill>
                  <a:schemeClr val="tx2"/>
                </a:solidFill>
                <a:latin typeface="Calibri" pitchFamily="34" charset="0"/>
              </a:rPr>
              <a:t> </a:t>
            </a:r>
            <a:r>
              <a:rPr lang="it-IT" sz="1600" b="1" dirty="0" err="1">
                <a:solidFill>
                  <a:schemeClr val="tx2"/>
                </a:solidFill>
                <a:latin typeface="Calibri" pitchFamily="34" charset="0"/>
              </a:rPr>
              <a:t>environment</a:t>
            </a:r>
            <a:r>
              <a:rPr lang="it-IT" sz="1600" b="1" dirty="0">
                <a:solidFill>
                  <a:schemeClr val="tx2"/>
                </a:solidFill>
                <a:latin typeface="Calibri" pitchFamily="34" charset="0"/>
              </a:rPr>
              <a:t> of a building.  </a:t>
            </a:r>
            <a:r>
              <a:rPr lang="it-IT" sz="1600" b="1" dirty="0" err="1">
                <a:solidFill>
                  <a:schemeClr val="tx2"/>
                </a:solidFill>
                <a:latin typeface="Calibri" pitchFamily="34" charset="0"/>
              </a:rPr>
              <a:t>It</a:t>
            </a:r>
            <a:r>
              <a:rPr lang="it-IT" sz="1600" b="1" dirty="0">
                <a:solidFill>
                  <a:schemeClr val="tx2"/>
                </a:solidFill>
                <a:latin typeface="Calibri" pitchFamily="34" charset="0"/>
              </a:rPr>
              <a:t> </a:t>
            </a:r>
            <a:r>
              <a:rPr lang="it-IT" sz="1600" b="1" dirty="0" err="1">
                <a:solidFill>
                  <a:schemeClr val="tx2"/>
                </a:solidFill>
                <a:latin typeface="Calibri" pitchFamily="34" charset="0"/>
              </a:rPr>
              <a:t>includes</a:t>
            </a:r>
            <a:r>
              <a:rPr lang="it-IT" sz="1600" b="1" dirty="0">
                <a:solidFill>
                  <a:schemeClr val="tx2"/>
                </a:solidFill>
                <a:latin typeface="Calibri" pitchFamily="34" charset="0"/>
              </a:rPr>
              <a:t> the  </a:t>
            </a:r>
            <a:r>
              <a:rPr lang="it-IT" sz="1600" b="1" dirty="0" err="1">
                <a:solidFill>
                  <a:schemeClr val="tx2"/>
                </a:solidFill>
                <a:latin typeface="Calibri" pitchFamily="34" charset="0"/>
              </a:rPr>
              <a:t>resistance</a:t>
            </a:r>
            <a:r>
              <a:rPr lang="it-IT" sz="1600" b="1" dirty="0">
                <a:solidFill>
                  <a:schemeClr val="tx2"/>
                </a:solidFill>
                <a:latin typeface="Calibri" pitchFamily="34" charset="0"/>
              </a:rPr>
              <a:t> to air, water, </a:t>
            </a:r>
            <a:r>
              <a:rPr lang="it-IT" sz="1600" b="1" dirty="0" err="1">
                <a:solidFill>
                  <a:schemeClr val="tx2"/>
                </a:solidFill>
                <a:latin typeface="Calibri" pitchFamily="34" charset="0"/>
              </a:rPr>
              <a:t>heat</a:t>
            </a:r>
            <a:r>
              <a:rPr lang="it-IT" sz="1600" b="1" dirty="0">
                <a:solidFill>
                  <a:schemeClr val="tx2"/>
                </a:solidFill>
                <a:latin typeface="Calibri" pitchFamily="34" charset="0"/>
              </a:rPr>
              <a:t>, light, and </a:t>
            </a:r>
            <a:r>
              <a:rPr lang="it-IT" sz="1600" b="1" dirty="0" err="1">
                <a:solidFill>
                  <a:schemeClr val="tx2"/>
                </a:solidFill>
                <a:latin typeface="Calibri" pitchFamily="34" charset="0"/>
              </a:rPr>
              <a:t>noise</a:t>
            </a:r>
            <a:r>
              <a:rPr lang="it-IT" sz="1600" b="1" dirty="0">
                <a:solidFill>
                  <a:schemeClr val="tx2"/>
                </a:solidFill>
                <a:latin typeface="Calibri" pitchFamily="34" charset="0"/>
              </a:rPr>
              <a:t>.  In </a:t>
            </a:r>
            <a:r>
              <a:rPr lang="it-IT" sz="1600" b="1" dirty="0" err="1">
                <a:solidFill>
                  <a:schemeClr val="tx2"/>
                </a:solidFill>
                <a:latin typeface="Calibri" pitchFamily="34" charset="0"/>
              </a:rPr>
              <a:t>other</a:t>
            </a:r>
            <a:r>
              <a:rPr lang="it-IT" sz="1600" b="1" dirty="0">
                <a:solidFill>
                  <a:schemeClr val="tx2"/>
                </a:solidFill>
                <a:latin typeface="Calibri" pitchFamily="34" charset="0"/>
              </a:rPr>
              <a:t> </a:t>
            </a:r>
            <a:r>
              <a:rPr lang="it-IT" sz="1600" b="1" dirty="0" err="1">
                <a:solidFill>
                  <a:schemeClr val="tx2"/>
                </a:solidFill>
                <a:latin typeface="Calibri" pitchFamily="34" charset="0"/>
              </a:rPr>
              <a:t>words</a:t>
            </a:r>
            <a:r>
              <a:rPr lang="it-IT" sz="1600" b="1" dirty="0">
                <a:solidFill>
                  <a:schemeClr val="tx2"/>
                </a:solidFill>
                <a:latin typeface="Calibri" pitchFamily="34" charset="0"/>
              </a:rPr>
              <a:t>, </a:t>
            </a:r>
            <a:r>
              <a:rPr lang="it-IT" sz="1600" b="1" dirty="0" err="1">
                <a:solidFill>
                  <a:schemeClr val="tx2"/>
                </a:solidFill>
                <a:latin typeface="Calibri" pitchFamily="34" charset="0"/>
              </a:rPr>
              <a:t>it</a:t>
            </a:r>
            <a:r>
              <a:rPr lang="it-IT" sz="1600" b="1" dirty="0">
                <a:solidFill>
                  <a:schemeClr val="tx2"/>
                </a:solidFill>
                <a:latin typeface="Calibri" pitchFamily="34" charset="0"/>
              </a:rPr>
              <a:t> </a:t>
            </a:r>
            <a:r>
              <a:rPr lang="it-IT" sz="1600" b="1" dirty="0" err="1">
                <a:solidFill>
                  <a:schemeClr val="tx2"/>
                </a:solidFill>
                <a:latin typeface="Calibri" pitchFamily="34" charset="0"/>
              </a:rPr>
              <a:t>is</a:t>
            </a:r>
            <a:r>
              <a:rPr lang="it-IT" sz="1600" b="1" dirty="0">
                <a:solidFill>
                  <a:schemeClr val="tx2"/>
                </a:solidFill>
                <a:latin typeface="Calibri" pitchFamily="34" charset="0"/>
              </a:rPr>
              <a:t> </a:t>
            </a:r>
            <a:r>
              <a:rPr lang="it-IT" sz="1600" b="1" dirty="0" err="1">
                <a:solidFill>
                  <a:schemeClr val="tx2"/>
                </a:solidFill>
                <a:latin typeface="Calibri" pitchFamily="34" charset="0"/>
              </a:rPr>
              <a:t>everything</a:t>
            </a:r>
            <a:r>
              <a:rPr lang="it-IT" sz="1600" b="1" dirty="0">
                <a:solidFill>
                  <a:schemeClr val="tx2"/>
                </a:solidFill>
                <a:latin typeface="Calibri" pitchFamily="34" charset="0"/>
              </a:rPr>
              <a:t> </a:t>
            </a:r>
            <a:r>
              <a:rPr lang="it-IT" sz="1600" b="1" dirty="0" err="1">
                <a:solidFill>
                  <a:schemeClr val="tx2"/>
                </a:solidFill>
                <a:latin typeface="Calibri" pitchFamily="34" charset="0"/>
              </a:rPr>
              <a:t>that</a:t>
            </a:r>
            <a:r>
              <a:rPr lang="it-IT" sz="1600" b="1" dirty="0">
                <a:solidFill>
                  <a:schemeClr val="tx2"/>
                </a:solidFill>
                <a:latin typeface="Calibri" pitchFamily="34" charset="0"/>
              </a:rPr>
              <a:t> </a:t>
            </a:r>
            <a:r>
              <a:rPr lang="it-IT" sz="1600" b="1" dirty="0" err="1">
                <a:solidFill>
                  <a:schemeClr val="tx2"/>
                </a:solidFill>
                <a:latin typeface="Calibri" pitchFamily="34" charset="0"/>
              </a:rPr>
              <a:t>separates</a:t>
            </a:r>
            <a:r>
              <a:rPr lang="it-IT" sz="1600" b="1" dirty="0">
                <a:solidFill>
                  <a:schemeClr val="tx2"/>
                </a:solidFill>
                <a:latin typeface="Calibri" pitchFamily="34" charset="0"/>
              </a:rPr>
              <a:t> and </a:t>
            </a:r>
            <a:r>
              <a:rPr lang="it-IT" sz="1600" b="1" dirty="0" err="1">
                <a:solidFill>
                  <a:schemeClr val="tx2"/>
                </a:solidFill>
                <a:latin typeface="Calibri" pitchFamily="34" charset="0"/>
              </a:rPr>
              <a:t>protects</a:t>
            </a:r>
            <a:r>
              <a:rPr lang="it-IT" sz="1600" b="1" dirty="0">
                <a:solidFill>
                  <a:schemeClr val="tx2"/>
                </a:solidFill>
                <a:latin typeface="Calibri" pitchFamily="34" charset="0"/>
              </a:rPr>
              <a:t> </a:t>
            </a:r>
            <a:r>
              <a:rPr lang="it-IT" sz="1600" b="1" dirty="0" err="1">
                <a:solidFill>
                  <a:schemeClr val="tx2"/>
                </a:solidFill>
                <a:latin typeface="Calibri" pitchFamily="34" charset="0"/>
              </a:rPr>
              <a:t>indoors</a:t>
            </a:r>
            <a:r>
              <a:rPr lang="it-IT" sz="1600" b="1" dirty="0">
                <a:solidFill>
                  <a:schemeClr val="tx2"/>
                </a:solidFill>
                <a:latin typeface="Calibri" pitchFamily="34" charset="0"/>
              </a:rPr>
              <a:t> from </a:t>
            </a:r>
            <a:r>
              <a:rPr lang="it-IT" sz="1600" b="1" dirty="0" err="1">
                <a:solidFill>
                  <a:schemeClr val="tx2"/>
                </a:solidFill>
                <a:latin typeface="Calibri" pitchFamily="34" charset="0"/>
              </a:rPr>
              <a:t>outdoors</a:t>
            </a:r>
            <a:r>
              <a:rPr lang="it-IT" sz="1600" b="1" dirty="0">
                <a:solidFill>
                  <a:schemeClr val="tx2"/>
                </a:solidFill>
                <a:latin typeface="Calibri" pitchFamily="34" charset="0"/>
              </a:rPr>
              <a:t>, </a:t>
            </a:r>
            <a:r>
              <a:rPr lang="it-IT" sz="1600" b="1" dirty="0" err="1">
                <a:solidFill>
                  <a:schemeClr val="tx2"/>
                </a:solidFill>
                <a:latin typeface="Calibri" pitchFamily="34" charset="0"/>
              </a:rPr>
              <a:t>which</a:t>
            </a:r>
            <a:r>
              <a:rPr lang="it-IT" sz="1600" b="1" dirty="0">
                <a:solidFill>
                  <a:schemeClr val="tx2"/>
                </a:solidFill>
                <a:latin typeface="Calibri" pitchFamily="34" charset="0"/>
              </a:rPr>
              <a:t> </a:t>
            </a:r>
            <a:r>
              <a:rPr lang="it-IT" sz="1600" b="1" dirty="0" err="1">
                <a:solidFill>
                  <a:schemeClr val="tx2"/>
                </a:solidFill>
                <a:latin typeface="Calibri" pitchFamily="34" charset="0"/>
              </a:rPr>
              <a:t>may</a:t>
            </a:r>
            <a:r>
              <a:rPr lang="it-IT" sz="1600" b="1" dirty="0">
                <a:solidFill>
                  <a:schemeClr val="tx2"/>
                </a:solidFill>
                <a:latin typeface="Calibri" pitchFamily="34" charset="0"/>
              </a:rPr>
              <a:t> include </a:t>
            </a:r>
            <a:r>
              <a:rPr lang="it-IT" sz="1600" b="1" dirty="0" err="1">
                <a:solidFill>
                  <a:schemeClr val="tx2"/>
                </a:solidFill>
                <a:latin typeface="Calibri" pitchFamily="34" charset="0"/>
              </a:rPr>
              <a:t>exterior</a:t>
            </a:r>
            <a:r>
              <a:rPr lang="it-IT" sz="1600" b="1" dirty="0">
                <a:solidFill>
                  <a:schemeClr val="tx2"/>
                </a:solidFill>
                <a:latin typeface="Calibri" pitchFamily="34" charset="0"/>
              </a:rPr>
              <a:t> </a:t>
            </a:r>
            <a:r>
              <a:rPr lang="it-IT" sz="1600" b="1" dirty="0" err="1">
                <a:solidFill>
                  <a:schemeClr val="tx2"/>
                </a:solidFill>
                <a:latin typeface="Calibri" pitchFamily="34" charset="0"/>
              </a:rPr>
              <a:t>walls</a:t>
            </a:r>
            <a:r>
              <a:rPr lang="it-IT" sz="1600" b="1" dirty="0">
                <a:solidFill>
                  <a:schemeClr val="tx2"/>
                </a:solidFill>
                <a:latin typeface="Calibri" pitchFamily="34" charset="0"/>
              </a:rPr>
              <a:t> and </a:t>
            </a:r>
            <a:r>
              <a:rPr lang="it-IT" sz="1600" b="1" dirty="0" err="1">
                <a:solidFill>
                  <a:schemeClr val="tx2"/>
                </a:solidFill>
                <a:latin typeface="Calibri" pitchFamily="34" charset="0"/>
              </a:rPr>
              <a:t>siding</a:t>
            </a:r>
            <a:r>
              <a:rPr lang="it-IT" sz="1600" b="1" dirty="0">
                <a:solidFill>
                  <a:schemeClr val="tx2"/>
                </a:solidFill>
                <a:latin typeface="Calibri" pitchFamily="34" charset="0"/>
              </a:rPr>
              <a:t>, </a:t>
            </a:r>
            <a:r>
              <a:rPr lang="it-IT" sz="1600" b="1" dirty="0" err="1">
                <a:solidFill>
                  <a:schemeClr val="tx2"/>
                </a:solidFill>
                <a:latin typeface="Calibri" pitchFamily="34" charset="0"/>
              </a:rPr>
              <a:t>roofing</a:t>
            </a:r>
            <a:r>
              <a:rPr lang="it-IT" sz="1600" b="1" dirty="0">
                <a:solidFill>
                  <a:schemeClr val="tx2"/>
                </a:solidFill>
                <a:latin typeface="Calibri" pitchFamily="34" charset="0"/>
              </a:rPr>
              <a:t>, </a:t>
            </a:r>
            <a:r>
              <a:rPr lang="it-IT" sz="1600" b="1" dirty="0" err="1">
                <a:solidFill>
                  <a:schemeClr val="tx2"/>
                </a:solidFill>
                <a:latin typeface="Calibri" pitchFamily="34" charset="0"/>
              </a:rPr>
              <a:t>foundations</a:t>
            </a:r>
            <a:r>
              <a:rPr lang="it-IT" sz="1600" b="1" dirty="0">
                <a:solidFill>
                  <a:schemeClr val="tx2"/>
                </a:solidFill>
                <a:latin typeface="Calibri" pitchFamily="34" charset="0"/>
              </a:rPr>
              <a:t>, </a:t>
            </a:r>
            <a:r>
              <a:rPr lang="it-IT" sz="1600" b="1" dirty="0" err="1">
                <a:solidFill>
                  <a:schemeClr val="tx2"/>
                </a:solidFill>
                <a:latin typeface="Calibri" pitchFamily="34" charset="0"/>
              </a:rPr>
              <a:t>windows</a:t>
            </a:r>
            <a:r>
              <a:rPr lang="it-IT" sz="1600" b="1" dirty="0">
                <a:solidFill>
                  <a:schemeClr val="tx2"/>
                </a:solidFill>
                <a:latin typeface="Calibri" pitchFamily="34" charset="0"/>
              </a:rPr>
              <a:t> and </a:t>
            </a:r>
            <a:r>
              <a:rPr lang="it-IT" sz="1600" b="1" dirty="0" err="1">
                <a:solidFill>
                  <a:schemeClr val="tx2"/>
                </a:solidFill>
                <a:latin typeface="Calibri" pitchFamily="34" charset="0"/>
              </a:rPr>
              <a:t>doors</a:t>
            </a:r>
            <a:r>
              <a:rPr lang="it-IT" sz="1600" b="1" dirty="0">
                <a:solidFill>
                  <a:schemeClr val="tx2"/>
                </a:solidFill>
                <a:latin typeface="Calibri" pitchFamily="34" charset="0"/>
              </a:rPr>
              <a:t>.  </a:t>
            </a:r>
            <a:r>
              <a:rPr lang="it-IT" sz="1600" b="1" dirty="0" err="1">
                <a:solidFill>
                  <a:schemeClr val="tx2"/>
                </a:solidFill>
                <a:latin typeface="Calibri" pitchFamily="34" charset="0"/>
              </a:rPr>
              <a:t>These</a:t>
            </a:r>
            <a:r>
              <a:rPr lang="it-IT" sz="1600" b="1" dirty="0">
                <a:solidFill>
                  <a:schemeClr val="tx2"/>
                </a:solidFill>
                <a:latin typeface="Calibri" pitchFamily="34" charset="0"/>
              </a:rPr>
              <a:t> </a:t>
            </a:r>
            <a:r>
              <a:rPr lang="it-IT" sz="1600" b="1" dirty="0" err="1">
                <a:solidFill>
                  <a:schemeClr val="tx2"/>
                </a:solidFill>
                <a:latin typeface="Calibri" pitchFamily="34" charset="0"/>
              </a:rPr>
              <a:t>buiding</a:t>
            </a:r>
            <a:r>
              <a:rPr lang="it-IT" sz="1600" b="1" dirty="0">
                <a:solidFill>
                  <a:schemeClr val="tx2"/>
                </a:solidFill>
                <a:latin typeface="Calibri" pitchFamily="34" charset="0"/>
              </a:rPr>
              <a:t> </a:t>
            </a:r>
            <a:r>
              <a:rPr lang="it-IT" sz="1600" b="1" dirty="0" err="1">
                <a:solidFill>
                  <a:schemeClr val="tx2"/>
                </a:solidFill>
                <a:latin typeface="Calibri" pitchFamily="34" charset="0"/>
              </a:rPr>
              <a:t>parts</a:t>
            </a:r>
            <a:r>
              <a:rPr lang="it-IT" sz="1600" b="1" dirty="0">
                <a:solidFill>
                  <a:schemeClr val="tx2"/>
                </a:solidFill>
                <a:latin typeface="Calibri" pitchFamily="34" charset="0"/>
              </a:rPr>
              <a:t> are </a:t>
            </a:r>
            <a:r>
              <a:rPr lang="it-IT" sz="1600" b="1" dirty="0" err="1">
                <a:solidFill>
                  <a:schemeClr val="tx2"/>
                </a:solidFill>
                <a:latin typeface="Calibri" pitchFamily="34" charset="0"/>
              </a:rPr>
              <a:t>exposed</a:t>
            </a:r>
            <a:r>
              <a:rPr lang="it-IT" sz="1600" b="1" dirty="0">
                <a:solidFill>
                  <a:schemeClr val="tx2"/>
                </a:solidFill>
                <a:latin typeface="Calibri" pitchFamily="34" charset="0"/>
              </a:rPr>
              <a:t> and </a:t>
            </a:r>
            <a:r>
              <a:rPr lang="it-IT" sz="1600" b="1" dirty="0" err="1">
                <a:solidFill>
                  <a:schemeClr val="tx2"/>
                </a:solidFill>
                <a:latin typeface="Calibri" pitchFamily="34" charset="0"/>
              </a:rPr>
              <a:t>need</a:t>
            </a:r>
            <a:r>
              <a:rPr lang="it-IT" sz="1600" b="1" dirty="0">
                <a:solidFill>
                  <a:schemeClr val="tx2"/>
                </a:solidFill>
                <a:latin typeface="Calibri" pitchFamily="34" charset="0"/>
              </a:rPr>
              <a:t> </a:t>
            </a:r>
            <a:r>
              <a:rPr lang="it-IT" sz="1600" b="1" dirty="0" err="1">
                <a:solidFill>
                  <a:schemeClr val="tx2"/>
                </a:solidFill>
                <a:latin typeface="Calibri" pitchFamily="34" charset="0"/>
              </a:rPr>
              <a:t>proper</a:t>
            </a:r>
            <a:r>
              <a:rPr lang="it-IT" sz="1600" b="1" dirty="0">
                <a:solidFill>
                  <a:schemeClr val="tx2"/>
                </a:solidFill>
                <a:latin typeface="Calibri" pitchFamily="34" charset="0"/>
              </a:rPr>
              <a:t> </a:t>
            </a:r>
            <a:r>
              <a:rPr lang="it-IT" sz="1600" b="1" dirty="0" err="1">
                <a:solidFill>
                  <a:schemeClr val="tx2"/>
                </a:solidFill>
                <a:latin typeface="Calibri" pitchFamily="34" charset="0"/>
              </a:rPr>
              <a:t>maintenance</a:t>
            </a:r>
            <a:r>
              <a:rPr lang="it-IT" sz="1600" b="1" dirty="0">
                <a:solidFill>
                  <a:schemeClr val="tx2"/>
                </a:solidFill>
                <a:latin typeface="Calibri" pitchFamily="34" charset="0"/>
              </a:rPr>
              <a:t>, </a:t>
            </a:r>
            <a:r>
              <a:rPr lang="it-IT" sz="1600" b="1" dirty="0" err="1">
                <a:solidFill>
                  <a:schemeClr val="tx2"/>
                </a:solidFill>
                <a:latin typeface="Calibri" pitchFamily="34" charset="0"/>
              </a:rPr>
              <a:t>materials</a:t>
            </a:r>
            <a:r>
              <a:rPr lang="it-IT" sz="1600" b="1" dirty="0">
                <a:solidFill>
                  <a:schemeClr val="tx2"/>
                </a:solidFill>
                <a:latin typeface="Calibri" pitchFamily="34" charset="0"/>
              </a:rPr>
              <a:t>, and </a:t>
            </a:r>
            <a:r>
              <a:rPr lang="it-IT" sz="1600" b="1" dirty="0" err="1">
                <a:solidFill>
                  <a:schemeClr val="tx2"/>
                </a:solidFill>
                <a:latin typeface="Calibri" pitchFamily="34" charset="0"/>
              </a:rPr>
              <a:t>construction</a:t>
            </a:r>
            <a:r>
              <a:rPr lang="it-IT" sz="1600" b="1" dirty="0">
                <a:solidFill>
                  <a:schemeClr val="tx2"/>
                </a:solidFill>
                <a:latin typeface="Calibri" pitchFamily="34" charset="0"/>
              </a:rPr>
              <a:t> to continue to </a:t>
            </a:r>
            <a:r>
              <a:rPr lang="it-IT" sz="1600" b="1" dirty="0" err="1">
                <a:solidFill>
                  <a:schemeClr val="tx2"/>
                </a:solidFill>
                <a:latin typeface="Calibri" pitchFamily="34" charset="0"/>
              </a:rPr>
              <a:t>perform</a:t>
            </a:r>
            <a:r>
              <a:rPr lang="it-IT" sz="1600" b="1" dirty="0">
                <a:solidFill>
                  <a:schemeClr val="tx2"/>
                </a:solidFill>
                <a:latin typeface="Calibri" pitchFamily="34" charset="0"/>
              </a:rPr>
              <a:t> </a:t>
            </a:r>
            <a:r>
              <a:rPr lang="it-IT" sz="1600" b="1" dirty="0" err="1">
                <a:solidFill>
                  <a:schemeClr val="tx2"/>
                </a:solidFill>
                <a:latin typeface="Calibri" pitchFamily="34" charset="0"/>
              </a:rPr>
              <a:t>effectively</a:t>
            </a:r>
            <a:r>
              <a:rPr lang="it-IT" sz="1600" b="1" dirty="0">
                <a:solidFill>
                  <a:schemeClr val="tx2"/>
                </a:solidFill>
                <a:latin typeface="Calibri" pitchFamily="34" charset="0"/>
              </a:rPr>
              <a:t>.  </a:t>
            </a:r>
            <a:r>
              <a:rPr lang="it-IT" sz="1600" b="1" dirty="0" err="1">
                <a:solidFill>
                  <a:schemeClr val="tx2"/>
                </a:solidFill>
                <a:latin typeface="Calibri" pitchFamily="34" charset="0"/>
              </a:rPr>
              <a:t>As</a:t>
            </a:r>
            <a:r>
              <a:rPr lang="it-IT" sz="1600" b="1" dirty="0">
                <a:solidFill>
                  <a:schemeClr val="tx2"/>
                </a:solidFill>
                <a:latin typeface="Calibri" pitchFamily="34" charset="0"/>
              </a:rPr>
              <a:t> </a:t>
            </a:r>
            <a:r>
              <a:rPr lang="it-IT" sz="1600" b="1" dirty="0" err="1">
                <a:solidFill>
                  <a:schemeClr val="tx2"/>
                </a:solidFill>
                <a:latin typeface="Calibri" pitchFamily="34" charset="0"/>
              </a:rPr>
              <a:t>these</a:t>
            </a:r>
            <a:r>
              <a:rPr lang="it-IT" sz="1600" b="1" dirty="0">
                <a:solidFill>
                  <a:schemeClr val="tx2"/>
                </a:solidFill>
                <a:latin typeface="Calibri" pitchFamily="34" charset="0"/>
              </a:rPr>
              <a:t> </a:t>
            </a:r>
            <a:r>
              <a:rPr lang="it-IT" sz="1600" b="1" dirty="0" err="1">
                <a:solidFill>
                  <a:schemeClr val="tx2"/>
                </a:solidFill>
                <a:latin typeface="Calibri" pitchFamily="34" charset="0"/>
              </a:rPr>
              <a:t>systems</a:t>
            </a:r>
            <a:r>
              <a:rPr lang="it-IT" sz="1600" b="1" dirty="0">
                <a:solidFill>
                  <a:schemeClr val="tx2"/>
                </a:solidFill>
                <a:latin typeface="Calibri" pitchFamily="34" charset="0"/>
              </a:rPr>
              <a:t> </a:t>
            </a:r>
            <a:r>
              <a:rPr lang="it-IT" sz="1600" b="1" dirty="0" err="1">
                <a:solidFill>
                  <a:schemeClr val="tx2"/>
                </a:solidFill>
                <a:latin typeface="Calibri" pitchFamily="34" charset="0"/>
              </a:rPr>
              <a:t>age</a:t>
            </a:r>
            <a:r>
              <a:rPr lang="it-IT" sz="1600" b="1" dirty="0">
                <a:solidFill>
                  <a:schemeClr val="tx2"/>
                </a:solidFill>
                <a:latin typeface="Calibri" pitchFamily="34" charset="0"/>
              </a:rPr>
              <a:t> </a:t>
            </a:r>
            <a:r>
              <a:rPr lang="it-IT" sz="1600" b="1" dirty="0" err="1">
                <a:solidFill>
                  <a:schemeClr val="tx2"/>
                </a:solidFill>
                <a:latin typeface="Calibri" pitchFamily="34" charset="0"/>
              </a:rPr>
              <a:t>it</a:t>
            </a:r>
            <a:r>
              <a:rPr lang="it-IT" sz="1600" b="1" dirty="0">
                <a:solidFill>
                  <a:schemeClr val="tx2"/>
                </a:solidFill>
                <a:latin typeface="Calibri" pitchFamily="34" charset="0"/>
              </a:rPr>
              <a:t> </a:t>
            </a:r>
            <a:r>
              <a:rPr lang="it-IT" sz="1600" b="1" dirty="0" err="1">
                <a:solidFill>
                  <a:schemeClr val="tx2"/>
                </a:solidFill>
                <a:latin typeface="Calibri" pitchFamily="34" charset="0"/>
              </a:rPr>
              <a:t>is</a:t>
            </a:r>
            <a:r>
              <a:rPr lang="it-IT" sz="1600" b="1" dirty="0">
                <a:solidFill>
                  <a:schemeClr val="tx2"/>
                </a:solidFill>
                <a:latin typeface="Calibri" pitchFamily="34" charset="0"/>
              </a:rPr>
              <a:t> </a:t>
            </a:r>
            <a:r>
              <a:rPr lang="it-IT" sz="1600" b="1" dirty="0" err="1">
                <a:solidFill>
                  <a:schemeClr val="tx2"/>
                </a:solidFill>
                <a:latin typeface="Calibri" pitchFamily="34" charset="0"/>
              </a:rPr>
              <a:t>normal</a:t>
            </a:r>
            <a:r>
              <a:rPr lang="it-IT" sz="1600" b="1" dirty="0">
                <a:solidFill>
                  <a:schemeClr val="tx2"/>
                </a:solidFill>
                <a:latin typeface="Calibri" pitchFamily="34" charset="0"/>
              </a:rPr>
              <a:t> to </a:t>
            </a:r>
            <a:r>
              <a:rPr lang="it-IT" sz="1600" b="1" dirty="0" err="1">
                <a:solidFill>
                  <a:schemeClr val="tx2"/>
                </a:solidFill>
                <a:latin typeface="Calibri" pitchFamily="34" charset="0"/>
              </a:rPr>
              <a:t>have</a:t>
            </a:r>
            <a:r>
              <a:rPr lang="it-IT" sz="1600" b="1" dirty="0">
                <a:solidFill>
                  <a:schemeClr val="tx2"/>
                </a:solidFill>
                <a:latin typeface="Calibri" pitchFamily="34" charset="0"/>
              </a:rPr>
              <a:t> </a:t>
            </a:r>
            <a:r>
              <a:rPr lang="it-IT" sz="1600" b="1" dirty="0" err="1">
                <a:solidFill>
                  <a:schemeClr val="tx2"/>
                </a:solidFill>
                <a:latin typeface="Calibri" pitchFamily="34" charset="0"/>
              </a:rPr>
              <a:t>problems</a:t>
            </a:r>
            <a:r>
              <a:rPr lang="it-IT" sz="1600" b="1" dirty="0">
                <a:solidFill>
                  <a:schemeClr val="tx2"/>
                </a:solidFill>
                <a:latin typeface="Calibri" pitchFamily="34" charset="0"/>
              </a:rPr>
              <a:t> </a:t>
            </a:r>
            <a:r>
              <a:rPr lang="it-IT" sz="1600" b="1" dirty="0" err="1">
                <a:solidFill>
                  <a:schemeClr val="tx2"/>
                </a:solidFill>
                <a:latin typeface="Calibri" pitchFamily="34" charset="0"/>
              </a:rPr>
              <a:t>such</a:t>
            </a:r>
            <a:r>
              <a:rPr lang="it-IT" sz="1600" b="1" dirty="0">
                <a:solidFill>
                  <a:schemeClr val="tx2"/>
                </a:solidFill>
                <a:latin typeface="Calibri" pitchFamily="34" charset="0"/>
              </a:rPr>
              <a:t> </a:t>
            </a:r>
            <a:r>
              <a:rPr lang="it-IT" sz="1600" b="1" dirty="0" err="1">
                <a:solidFill>
                  <a:schemeClr val="tx2"/>
                </a:solidFill>
                <a:latin typeface="Calibri" pitchFamily="34" charset="0"/>
              </a:rPr>
              <a:t>as</a:t>
            </a:r>
            <a:r>
              <a:rPr lang="it-IT" sz="1600" b="1" dirty="0">
                <a:solidFill>
                  <a:schemeClr val="tx2"/>
                </a:solidFill>
                <a:latin typeface="Calibri" pitchFamily="34" charset="0"/>
              </a:rPr>
              <a:t> </a:t>
            </a:r>
            <a:r>
              <a:rPr lang="it-IT" sz="1600" b="1" dirty="0" err="1">
                <a:solidFill>
                  <a:schemeClr val="tx2"/>
                </a:solidFill>
                <a:latin typeface="Calibri" pitchFamily="34" charset="0"/>
              </a:rPr>
              <a:t>roof</a:t>
            </a:r>
            <a:r>
              <a:rPr lang="it-IT" sz="1600" b="1" dirty="0">
                <a:solidFill>
                  <a:schemeClr val="tx2"/>
                </a:solidFill>
                <a:latin typeface="Calibri" pitchFamily="34" charset="0"/>
              </a:rPr>
              <a:t> </a:t>
            </a:r>
            <a:r>
              <a:rPr lang="it-IT" sz="1600" b="1" dirty="0" err="1">
                <a:solidFill>
                  <a:schemeClr val="tx2"/>
                </a:solidFill>
                <a:latin typeface="Calibri" pitchFamily="34" charset="0"/>
              </a:rPr>
              <a:t>leaks</a:t>
            </a:r>
            <a:r>
              <a:rPr lang="it-IT" sz="1600" b="1" dirty="0">
                <a:solidFill>
                  <a:schemeClr val="tx2"/>
                </a:solidFill>
                <a:latin typeface="Calibri" pitchFamily="34" charset="0"/>
              </a:rPr>
              <a:t>, air </a:t>
            </a:r>
            <a:r>
              <a:rPr lang="it-IT" sz="1600" b="1" dirty="0" err="1">
                <a:solidFill>
                  <a:schemeClr val="tx2"/>
                </a:solidFill>
                <a:latin typeface="Calibri" pitchFamily="34" charset="0"/>
              </a:rPr>
              <a:t>infiltration</a:t>
            </a:r>
            <a:r>
              <a:rPr lang="it-IT" sz="1600" b="1" dirty="0">
                <a:solidFill>
                  <a:schemeClr val="tx2"/>
                </a:solidFill>
                <a:latin typeface="Calibri" pitchFamily="34" charset="0"/>
              </a:rPr>
              <a:t>, </a:t>
            </a:r>
            <a:r>
              <a:rPr lang="it-IT" sz="1600" b="1" dirty="0" err="1">
                <a:solidFill>
                  <a:schemeClr val="tx2"/>
                </a:solidFill>
                <a:latin typeface="Calibri" pitchFamily="34" charset="0"/>
              </a:rPr>
              <a:t>deterioration</a:t>
            </a:r>
            <a:r>
              <a:rPr lang="it-IT" sz="1600" b="1" dirty="0">
                <a:solidFill>
                  <a:schemeClr val="tx2"/>
                </a:solidFill>
                <a:latin typeface="Calibri" pitchFamily="34" charset="0"/>
              </a:rPr>
              <a:t> and </a:t>
            </a:r>
            <a:r>
              <a:rPr lang="it-IT" sz="1600" b="1" dirty="0" err="1">
                <a:solidFill>
                  <a:schemeClr val="tx2"/>
                </a:solidFill>
                <a:latin typeface="Calibri" pitchFamily="34" charset="0"/>
              </a:rPr>
              <a:t>cracked</a:t>
            </a:r>
            <a:r>
              <a:rPr lang="it-IT" sz="1600" b="1" dirty="0">
                <a:solidFill>
                  <a:schemeClr val="tx2"/>
                </a:solidFill>
                <a:latin typeface="Calibri" pitchFamily="34" charset="0"/>
              </a:rPr>
              <a:t> </a:t>
            </a:r>
            <a:r>
              <a:rPr lang="it-IT" sz="1600" b="1" dirty="0" err="1">
                <a:solidFill>
                  <a:schemeClr val="tx2"/>
                </a:solidFill>
                <a:latin typeface="Calibri" pitchFamily="34" charset="0"/>
              </a:rPr>
              <a:t>siding</a:t>
            </a:r>
            <a:r>
              <a:rPr lang="it-IT" sz="1600" b="1" dirty="0">
                <a:solidFill>
                  <a:schemeClr val="tx2"/>
                </a:solidFill>
                <a:latin typeface="Calibri" pitchFamily="34" charset="0"/>
              </a:rPr>
              <a:t>.</a:t>
            </a:r>
          </a:p>
          <a:p>
            <a:pPr algn="just" defTabSz="495300"/>
            <a:endParaRPr lang="it-IT" altLang="it-IT" sz="1600" b="1" dirty="0">
              <a:solidFill>
                <a:schemeClr val="tx2"/>
              </a:solidFill>
              <a:latin typeface="Calibri" pitchFamily="34" charset="0"/>
            </a:endParaRPr>
          </a:p>
        </p:txBody>
      </p:sp>
      <p:sp>
        <p:nvSpPr>
          <p:cNvPr id="5123"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5124"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C17E37C7-0EAE-44C0-A932-C2233D09762D}" type="slidenum">
              <a:rPr lang="el-GR" smtClean="0"/>
              <a:pPr fontAlgn="base">
                <a:spcBef>
                  <a:spcPct val="0"/>
                </a:spcBef>
                <a:spcAft>
                  <a:spcPct val="0"/>
                </a:spcAft>
                <a:defRPr/>
              </a:pPr>
              <a:t>2</a:t>
            </a:fld>
            <a:endParaRPr lang="el-GR"/>
          </a:p>
        </p:txBody>
      </p:sp>
      <p:sp>
        <p:nvSpPr>
          <p:cNvPr id="12293" name="2 - Τίτλος"/>
          <p:cNvSpPr txBox="1">
            <a:spLocks/>
          </p:cNvSpPr>
          <p:nvPr/>
        </p:nvSpPr>
        <p:spPr bwMode="auto">
          <a:xfrm>
            <a:off x="0" y="1588"/>
            <a:ext cx="7885113" cy="1008062"/>
          </a:xfrm>
          <a:prstGeom prst="rect">
            <a:avLst/>
          </a:prstGeom>
          <a:noFill/>
          <a:ln w="9525">
            <a:noFill/>
            <a:miter lim="800000"/>
            <a:headEnd/>
            <a:tailEnd/>
          </a:ln>
        </p:spPr>
        <p:txBody>
          <a:bodyPr lIns="360000" tIns="36000" rIns="180000" bIns="36000" anchor="ctr"/>
          <a:lstStyle/>
          <a:p>
            <a:pPr algn="just"/>
            <a:r>
              <a:rPr lang="it-IT" sz="2800" b="1" dirty="0" err="1">
                <a:solidFill>
                  <a:srgbClr val="0040B4"/>
                </a:solidFill>
                <a:latin typeface="Calibri" pitchFamily="34" charset="0"/>
              </a:rPr>
              <a:t>What</a:t>
            </a:r>
            <a:r>
              <a:rPr lang="it-IT" sz="2800" b="1" dirty="0">
                <a:solidFill>
                  <a:srgbClr val="0040B4"/>
                </a:solidFill>
                <a:latin typeface="Calibri" pitchFamily="34" charset="0"/>
              </a:rPr>
              <a:t> </a:t>
            </a:r>
            <a:r>
              <a:rPr lang="it-IT" sz="2800" b="1" dirty="0" err="1">
                <a:solidFill>
                  <a:srgbClr val="0040B4"/>
                </a:solidFill>
                <a:latin typeface="Calibri" pitchFamily="34" charset="0"/>
              </a:rPr>
              <a:t>is</a:t>
            </a:r>
            <a:r>
              <a:rPr lang="it-IT" sz="2800" b="1" dirty="0">
                <a:solidFill>
                  <a:srgbClr val="0040B4"/>
                </a:solidFill>
                <a:latin typeface="Calibri" pitchFamily="34" charset="0"/>
              </a:rPr>
              <a:t> a building </a:t>
            </a:r>
            <a:r>
              <a:rPr lang="it-IT" sz="2800" b="1" dirty="0" err="1">
                <a:solidFill>
                  <a:srgbClr val="0040B4"/>
                </a:solidFill>
                <a:latin typeface="Calibri" pitchFamily="34" charset="0"/>
              </a:rPr>
              <a:t>envelope</a:t>
            </a:r>
            <a:endParaRPr lang="en-US" sz="2800" b="1" dirty="0">
              <a:solidFill>
                <a:srgbClr val="0040B4"/>
              </a:solidFill>
              <a:latin typeface="Calibri" pitchFamily="34" charset="0"/>
            </a:endParaRPr>
          </a:p>
        </p:txBody>
      </p:sp>
      <p:sp>
        <p:nvSpPr>
          <p:cNvPr id="5126"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297" name="CasellaDiTesto 9"/>
          <p:cNvSpPr txBox="1">
            <a:spLocks noChangeArrowheads="1"/>
          </p:cNvSpPr>
          <p:nvPr/>
        </p:nvSpPr>
        <p:spPr bwMode="auto">
          <a:xfrm>
            <a:off x="4643438" y="3717032"/>
            <a:ext cx="4032250" cy="461665"/>
          </a:xfrm>
          <a:prstGeom prst="rect">
            <a:avLst/>
          </a:prstGeom>
          <a:noFill/>
          <a:ln w="9525">
            <a:noFill/>
            <a:miter lim="800000"/>
            <a:headEnd/>
            <a:tailEnd/>
          </a:ln>
        </p:spPr>
        <p:txBody>
          <a:bodyPr>
            <a:spAutoFit/>
          </a:bodyPr>
          <a:lstStyle/>
          <a:p>
            <a:pPr algn="just"/>
            <a:r>
              <a:rPr lang="it-IT" sz="1200" b="1" dirty="0">
                <a:solidFill>
                  <a:srgbClr val="178134"/>
                </a:solidFill>
                <a:latin typeface="Calibri" pitchFamily="34" charset="0"/>
              </a:rPr>
              <a:t>THE ENVELOPE CHARACTERISTICS DEPENDS ON THE CLIMATIC ZONE</a:t>
            </a:r>
            <a:endParaRPr lang="it-IT" altLang="it-IT" sz="1200" b="1" dirty="0">
              <a:solidFill>
                <a:srgbClr val="178134"/>
              </a:solidFill>
              <a:latin typeface="Calibri" pitchFamily="34" charset="0"/>
            </a:endParaRPr>
          </a:p>
        </p:txBody>
      </p:sp>
      <p:sp>
        <p:nvSpPr>
          <p:cNvPr id="12296" name="CasellaDiTesto 8"/>
          <p:cNvSpPr txBox="1">
            <a:spLocks noChangeArrowheads="1"/>
          </p:cNvSpPr>
          <p:nvPr/>
        </p:nvSpPr>
        <p:spPr bwMode="auto">
          <a:xfrm>
            <a:off x="1127125" y="6093296"/>
            <a:ext cx="1550424" cy="230832"/>
          </a:xfrm>
          <a:prstGeom prst="rect">
            <a:avLst/>
          </a:prstGeom>
          <a:noFill/>
          <a:ln w="9525">
            <a:noFill/>
            <a:miter lim="800000"/>
            <a:headEnd/>
            <a:tailEnd/>
          </a:ln>
        </p:spPr>
        <p:txBody>
          <a:bodyPr wrap="none">
            <a:spAutoFit/>
          </a:bodyPr>
          <a:lstStyle/>
          <a:p>
            <a:r>
              <a:rPr lang="it-IT" sz="900" dirty="0"/>
              <a:t>Picture: www.888 software</a:t>
            </a:r>
          </a:p>
        </p:txBody>
      </p:sp>
      <p:pic>
        <p:nvPicPr>
          <p:cNvPr id="12298" name="Picture 6" descr="Risultati immagini per zone climatiche italia"/>
          <p:cNvPicPr>
            <a:picLocks noChangeAspect="1" noChangeArrowheads="1"/>
          </p:cNvPicPr>
          <p:nvPr/>
        </p:nvPicPr>
        <p:blipFill>
          <a:blip r:embed="rId4" cstate="print"/>
          <a:srcRect/>
          <a:stretch>
            <a:fillRect/>
          </a:stretch>
        </p:blipFill>
        <p:spPr bwMode="auto">
          <a:xfrm>
            <a:off x="4572000" y="4220616"/>
            <a:ext cx="4276725" cy="1944688"/>
          </a:xfrm>
          <a:prstGeom prst="rect">
            <a:avLst/>
          </a:prstGeom>
          <a:noFill/>
          <a:ln w="9525">
            <a:noFill/>
            <a:miter lim="800000"/>
            <a:headEnd/>
            <a:tailEnd/>
          </a:ln>
        </p:spPr>
      </p:pic>
      <p:sp>
        <p:nvSpPr>
          <p:cNvPr id="12299" name="CasellaDiTesto 11"/>
          <p:cNvSpPr txBox="1">
            <a:spLocks noChangeArrowheads="1"/>
          </p:cNvSpPr>
          <p:nvPr/>
        </p:nvSpPr>
        <p:spPr bwMode="auto">
          <a:xfrm>
            <a:off x="5664200" y="6237288"/>
            <a:ext cx="1390124" cy="230832"/>
          </a:xfrm>
          <a:prstGeom prst="rect">
            <a:avLst/>
          </a:prstGeom>
          <a:noFill/>
          <a:ln w="9525">
            <a:noFill/>
            <a:miter lim="800000"/>
            <a:headEnd/>
            <a:tailEnd/>
          </a:ln>
        </p:spPr>
        <p:txBody>
          <a:bodyPr wrap="none">
            <a:spAutoFit/>
          </a:bodyPr>
          <a:lstStyle/>
          <a:p>
            <a:r>
              <a:rPr lang="it-IT" sz="900" dirty="0"/>
              <a:t> www.posaqualificata.it</a:t>
            </a:r>
          </a:p>
        </p:txBody>
      </p:sp>
      <p:sp>
        <p:nvSpPr>
          <p:cNvPr id="2" name="CasellaDiTesto 1"/>
          <p:cNvSpPr txBox="1"/>
          <p:nvPr/>
        </p:nvSpPr>
        <p:spPr>
          <a:xfrm>
            <a:off x="323528" y="3039343"/>
            <a:ext cx="3888432" cy="461665"/>
          </a:xfrm>
          <a:prstGeom prst="rect">
            <a:avLst/>
          </a:prstGeom>
          <a:noFill/>
        </p:spPr>
        <p:txBody>
          <a:bodyPr wrap="square" rtlCol="0">
            <a:spAutoFit/>
          </a:bodyPr>
          <a:lstStyle/>
          <a:p>
            <a:r>
              <a:rPr lang="it-IT" sz="1200" b="1" dirty="0">
                <a:solidFill>
                  <a:srgbClr val="178134"/>
                </a:solidFill>
                <a:latin typeface="Calibri" pitchFamily="34" charset="0"/>
              </a:rPr>
              <a:t>HEAT GAINS AND HEAT LOSSES THROUGH THE BUILDING ENVELOPE (BOTH OPAQUE AND GLAZED SURFACES)</a:t>
            </a:r>
            <a:r>
              <a:rPr lang="it-IT" sz="1200" b="1" dirty="0">
                <a:solidFill>
                  <a:schemeClr val="tx2"/>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55359C0-A08D-470E-9B5E-1BD8854AFAC3}" type="slidenum">
              <a:rPr lang="el-GR" smtClean="0"/>
              <a:pPr fontAlgn="base">
                <a:spcBef>
                  <a:spcPct val="0"/>
                </a:spcBef>
                <a:spcAft>
                  <a:spcPct val="0"/>
                </a:spcAft>
                <a:defRPr/>
              </a:pPr>
              <a:t>20</a:t>
            </a:fld>
            <a:endParaRPr lang="el-GR"/>
          </a:p>
        </p:txBody>
      </p:sp>
      <p:sp>
        <p:nvSpPr>
          <p:cNvPr id="19460"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 external walls</a:t>
            </a:r>
          </a:p>
          <a:p>
            <a:pPr algn="just"/>
            <a:r>
              <a:rPr lang="en-US" sz="2800" b="1" dirty="0">
                <a:solidFill>
                  <a:srgbClr val="00B050"/>
                </a:solidFill>
                <a:latin typeface="Calibri" pitchFamily="34" charset="0"/>
                <a:sym typeface="Wingdings" panose="05000000000000000000" pitchFamily="2" charset="2"/>
              </a:rPr>
              <a:t>INTERNAL INSULATION 1/1</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468313" y="1196752"/>
            <a:ext cx="8424168" cy="6155531"/>
          </a:xfrm>
          <a:prstGeom prst="rect">
            <a:avLst/>
          </a:prstGeom>
          <a:noFill/>
        </p:spPr>
        <p:txBody>
          <a:bodyPr wrap="square">
            <a:spAutoFit/>
          </a:bodyPr>
          <a:lstStyle/>
          <a:p>
            <a:r>
              <a:rPr lang="en-GB" sz="1600" b="1" i="1" dirty="0"/>
              <a:t>The pros and cons of internal insulation: </a:t>
            </a:r>
          </a:p>
          <a:p>
            <a:endParaRPr lang="it-IT" sz="1600" dirty="0"/>
          </a:p>
          <a:p>
            <a:pPr marL="285750" indent="-285750" algn="just">
              <a:buFont typeface="Arial" panose="020B0604020202020204" pitchFamily="34" charset="0"/>
              <a:buChar char="•"/>
            </a:pPr>
            <a:r>
              <a:rPr lang="en-GB" sz="1600" b="1" dirty="0">
                <a:solidFill>
                  <a:schemeClr val="tx2"/>
                </a:solidFill>
                <a:latin typeface="Calibri" pitchFamily="34" charset="0"/>
              </a:rPr>
              <a:t>Internal additional insulation is also used relatively often, depending on the building type. The biggest difference compared with external insulation is that, the insulation layer has not continuity. It means that e.g. the junction of an outer wall and the floor (or the ceiling) forms a thermal bridge. If the heat flow through walls decrease, the heat losses through this junction relatively will increase, which may cause problems (draft, condensation etc.) especially if there are air leak routes.</a:t>
            </a:r>
            <a:endParaRPr lang="it-IT" sz="1600" b="1" dirty="0">
              <a:solidFill>
                <a:schemeClr val="tx2"/>
              </a:solidFill>
              <a:latin typeface="Calibri" pitchFamily="34" charset="0"/>
            </a:endParaRPr>
          </a:p>
          <a:p>
            <a:pPr marL="285750" indent="-285750" algn="just">
              <a:buFont typeface="Arial" panose="020B0604020202020204" pitchFamily="34" charset="0"/>
              <a:buChar char="•"/>
            </a:pPr>
            <a:r>
              <a:rPr lang="en-GB" sz="1600" b="1" dirty="0">
                <a:solidFill>
                  <a:schemeClr val="tx2"/>
                </a:solidFill>
                <a:latin typeface="Calibri" pitchFamily="34" charset="0"/>
              </a:rPr>
              <a:t>The room size will be decreased if one outer wall is insulated. This reduction of floor area is not so significant but the occupant or user can experience it as such. Also the installations of heating system, like radiators and pipelines may cause a problem for insulation. The appearance reasons especially in historical buildings can preclude the use of internal insulation. Internal insulation is a cheaper solution compared with external insulation, so pay-back time could be shorter. The downsides are discontinuity, remaining of thermal bridges and uncertainty of possible air leak routes, if sealing works have not been done in the same connection. To optimize the thermal performance of the building envelope all the structural elements of outer walls that affect the performance must be taken into account. When internal insulation is installed, the temperatures of outer parts of the wall will decrease. This may cause some moisture problems in cold season because of slower drying. In case of external additional insulation, the wall temperatures will increase compared with the previous situation.</a:t>
            </a:r>
            <a:endParaRPr lang="it-IT" sz="1600" b="1" dirty="0">
              <a:solidFill>
                <a:schemeClr val="tx2"/>
              </a:solidFill>
              <a:latin typeface="Calibri" pitchFamily="34" charset="0"/>
            </a:endParaRPr>
          </a:p>
          <a:p>
            <a:pPr marL="285750" indent="-285750" algn="just">
              <a:spcBef>
                <a:spcPts val="600"/>
              </a:spcBef>
              <a:spcAft>
                <a:spcPts val="600"/>
              </a:spcAft>
              <a:buFont typeface="Arial" panose="020B0604020202020204" pitchFamily="34" charset="0"/>
              <a:buChar char="•"/>
            </a:pPr>
            <a:endParaRPr lang="it-IT" sz="1600" b="1" dirty="0">
              <a:solidFill>
                <a:schemeClr val="tx2"/>
              </a:solidFill>
              <a:latin typeface="Calibri" pitchFamily="34" charset="0"/>
            </a:endParaRPr>
          </a:p>
          <a:p>
            <a:endParaRPr lang="it-IT" sz="1600" dirty="0"/>
          </a:p>
          <a:p>
            <a:endParaRPr lang="it-IT" sz="1600" b="1" dirty="0">
              <a:solidFill>
                <a:schemeClr val="tx2"/>
              </a:solidFill>
              <a:latin typeface="Calibri" pitchFamily="34" charset="0"/>
            </a:endParaRPr>
          </a:p>
        </p:txBody>
      </p:sp>
    </p:spTree>
    <p:extLst>
      <p:ext uri="{BB962C8B-B14F-4D97-AF65-F5344CB8AC3E}">
        <p14:creationId xmlns:p14="http://schemas.microsoft.com/office/powerpoint/2010/main" val="4040949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55359C0-A08D-470E-9B5E-1BD8854AFAC3}" type="slidenum">
              <a:rPr lang="el-GR" smtClean="0"/>
              <a:pPr fontAlgn="base">
                <a:spcBef>
                  <a:spcPct val="0"/>
                </a:spcBef>
                <a:spcAft>
                  <a:spcPct val="0"/>
                </a:spcAft>
                <a:defRPr/>
              </a:pPr>
              <a:t>21</a:t>
            </a:fld>
            <a:endParaRPr lang="el-GR"/>
          </a:p>
        </p:txBody>
      </p:sp>
      <p:sp>
        <p:nvSpPr>
          <p:cNvPr id="19460"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 external walls</a:t>
            </a:r>
          </a:p>
          <a:p>
            <a:pPr algn="just"/>
            <a:r>
              <a:rPr lang="en-US" sz="2800" b="1" dirty="0">
                <a:solidFill>
                  <a:srgbClr val="00B050"/>
                </a:solidFill>
                <a:latin typeface="Calibri" pitchFamily="34" charset="0"/>
                <a:sym typeface="Wingdings" panose="05000000000000000000" pitchFamily="2" charset="2"/>
              </a:rPr>
              <a:t>INTERNAL INSULATION 1/1</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468313" y="1196752"/>
            <a:ext cx="8424168" cy="584775"/>
          </a:xfrm>
          <a:prstGeom prst="rect">
            <a:avLst/>
          </a:prstGeom>
          <a:noFill/>
        </p:spPr>
        <p:txBody>
          <a:bodyPr wrap="square">
            <a:spAutoFit/>
          </a:bodyPr>
          <a:lstStyle/>
          <a:p>
            <a:r>
              <a:rPr lang="en-GB" sz="1600" b="1" i="1" dirty="0"/>
              <a:t>The pros and cons of internal insulation: </a:t>
            </a:r>
          </a:p>
          <a:p>
            <a:endParaRPr lang="it-IT" sz="1600" b="1" dirty="0">
              <a:solidFill>
                <a:schemeClr val="tx2"/>
              </a:solidFill>
              <a:latin typeface="Calibri" pitchFamily="34" charset="0"/>
            </a:endParaRPr>
          </a:p>
        </p:txBody>
      </p:sp>
      <p:grpSp>
        <p:nvGrpSpPr>
          <p:cNvPr id="4" name="Gruppo 3"/>
          <p:cNvGrpSpPr/>
          <p:nvPr/>
        </p:nvGrpSpPr>
        <p:grpSpPr>
          <a:xfrm>
            <a:off x="468313" y="4437112"/>
            <a:ext cx="7458188" cy="1656184"/>
            <a:chOff x="468313" y="4437112"/>
            <a:chExt cx="7458188" cy="1656184"/>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4437112"/>
              <a:ext cx="7458188" cy="151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sellaDiTesto 8"/>
            <p:cNvSpPr txBox="1"/>
            <p:nvPr/>
          </p:nvSpPr>
          <p:spPr>
            <a:xfrm>
              <a:off x="827584" y="4437112"/>
              <a:ext cx="1135247" cy="276999"/>
            </a:xfrm>
            <a:prstGeom prst="rect">
              <a:avLst/>
            </a:prstGeom>
            <a:solidFill>
              <a:schemeClr val="bg1"/>
            </a:solidFill>
          </p:spPr>
          <p:txBody>
            <a:bodyPr wrap="none" rtlCol="0">
              <a:spAutoFit/>
            </a:bodyPr>
            <a:lstStyle/>
            <a:p>
              <a:r>
                <a:rPr lang="it-IT" sz="1200" b="1" dirty="0"/>
                <a:t>Thermal flow</a:t>
              </a:r>
            </a:p>
          </p:txBody>
        </p:sp>
        <p:sp>
          <p:nvSpPr>
            <p:cNvPr id="10" name="CasellaDiTesto 9"/>
            <p:cNvSpPr txBox="1"/>
            <p:nvPr/>
          </p:nvSpPr>
          <p:spPr>
            <a:xfrm>
              <a:off x="3436753" y="4448145"/>
              <a:ext cx="1135247" cy="276999"/>
            </a:xfrm>
            <a:prstGeom prst="rect">
              <a:avLst/>
            </a:prstGeom>
            <a:solidFill>
              <a:schemeClr val="bg1"/>
            </a:solidFill>
          </p:spPr>
          <p:txBody>
            <a:bodyPr wrap="none" rtlCol="0">
              <a:spAutoFit/>
            </a:bodyPr>
            <a:lstStyle/>
            <a:p>
              <a:r>
                <a:rPr lang="it-IT" sz="1200" b="1" dirty="0"/>
                <a:t>Thermal flow</a:t>
              </a:r>
            </a:p>
          </p:txBody>
        </p:sp>
        <p:sp>
          <p:nvSpPr>
            <p:cNvPr id="11" name="CasellaDiTesto 10"/>
            <p:cNvSpPr txBox="1"/>
            <p:nvPr/>
          </p:nvSpPr>
          <p:spPr>
            <a:xfrm>
              <a:off x="755576" y="5723964"/>
              <a:ext cx="1109599" cy="369332"/>
            </a:xfrm>
            <a:prstGeom prst="rect">
              <a:avLst/>
            </a:prstGeom>
            <a:solidFill>
              <a:schemeClr val="bg1"/>
            </a:solidFill>
          </p:spPr>
          <p:txBody>
            <a:bodyPr wrap="none" rtlCol="0">
              <a:spAutoFit/>
            </a:bodyPr>
            <a:lstStyle/>
            <a:p>
              <a:r>
                <a:rPr lang="it-IT" sz="1200" b="1" dirty="0"/>
                <a:t>Steady</a:t>
              </a:r>
              <a:r>
                <a:rPr lang="it-IT" b="1" dirty="0"/>
                <a:t> </a:t>
              </a:r>
              <a:r>
                <a:rPr lang="it-IT" sz="1200" b="1" dirty="0"/>
                <a:t>state</a:t>
              </a:r>
            </a:p>
          </p:txBody>
        </p:sp>
        <p:sp>
          <p:nvSpPr>
            <p:cNvPr id="13" name="CasellaDiTesto 12"/>
            <p:cNvSpPr txBox="1"/>
            <p:nvPr/>
          </p:nvSpPr>
          <p:spPr>
            <a:xfrm>
              <a:off x="4499992" y="5805264"/>
              <a:ext cx="1225015" cy="276999"/>
            </a:xfrm>
            <a:prstGeom prst="rect">
              <a:avLst/>
            </a:prstGeom>
            <a:solidFill>
              <a:schemeClr val="bg1"/>
            </a:solidFill>
          </p:spPr>
          <p:txBody>
            <a:bodyPr wrap="none" rtlCol="0">
              <a:spAutoFit/>
            </a:bodyPr>
            <a:lstStyle/>
            <a:p>
              <a:r>
                <a:rPr lang="it-IT" sz="1200" b="1" dirty="0" err="1"/>
                <a:t>Dynamic</a:t>
              </a:r>
              <a:r>
                <a:rPr lang="it-IT" sz="1200" b="1" dirty="0"/>
                <a:t> state</a:t>
              </a:r>
            </a:p>
          </p:txBody>
        </p:sp>
      </p:grpSp>
      <p:grpSp>
        <p:nvGrpSpPr>
          <p:cNvPr id="3" name="Gruppo 2"/>
          <p:cNvGrpSpPr/>
          <p:nvPr/>
        </p:nvGrpSpPr>
        <p:grpSpPr>
          <a:xfrm>
            <a:off x="1958030" y="1619763"/>
            <a:ext cx="4630194" cy="2745341"/>
            <a:chOff x="1958030" y="1619763"/>
            <a:chExt cx="4630194" cy="2745341"/>
          </a:xfrm>
        </p:grpSpPr>
        <p:grpSp>
          <p:nvGrpSpPr>
            <p:cNvPr id="2" name="Gruppo 1"/>
            <p:cNvGrpSpPr/>
            <p:nvPr/>
          </p:nvGrpSpPr>
          <p:grpSpPr>
            <a:xfrm>
              <a:off x="2694990" y="1619763"/>
              <a:ext cx="3173154" cy="2601325"/>
              <a:chOff x="593818" y="1781527"/>
              <a:chExt cx="2754046" cy="2257744"/>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818" y="1781527"/>
                <a:ext cx="2675565" cy="225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sellaDiTesto 13"/>
              <p:cNvSpPr txBox="1"/>
              <p:nvPr/>
            </p:nvSpPr>
            <p:spPr>
              <a:xfrm>
                <a:off x="755576" y="2143889"/>
                <a:ext cx="792088" cy="276999"/>
              </a:xfrm>
              <a:prstGeom prst="rect">
                <a:avLst/>
              </a:prstGeom>
              <a:solidFill>
                <a:schemeClr val="bg1"/>
              </a:solidFill>
            </p:spPr>
            <p:txBody>
              <a:bodyPr wrap="square" rtlCol="0">
                <a:spAutoFit/>
              </a:bodyPr>
              <a:lstStyle/>
              <a:p>
                <a:r>
                  <a:rPr lang="it-IT" sz="1200" b="1" dirty="0"/>
                  <a:t>indoor</a:t>
                </a:r>
              </a:p>
            </p:txBody>
          </p:sp>
          <p:sp>
            <p:nvSpPr>
              <p:cNvPr id="15" name="CasellaDiTesto 14"/>
              <p:cNvSpPr txBox="1"/>
              <p:nvPr/>
            </p:nvSpPr>
            <p:spPr>
              <a:xfrm>
                <a:off x="2339752" y="2143889"/>
                <a:ext cx="1008112" cy="276999"/>
              </a:xfrm>
              <a:prstGeom prst="rect">
                <a:avLst/>
              </a:prstGeom>
              <a:solidFill>
                <a:schemeClr val="bg1"/>
              </a:solidFill>
            </p:spPr>
            <p:txBody>
              <a:bodyPr wrap="square" rtlCol="0">
                <a:spAutoFit/>
              </a:bodyPr>
              <a:lstStyle/>
              <a:p>
                <a:r>
                  <a:rPr lang="it-IT" sz="1200" b="1" dirty="0"/>
                  <a:t>outdoor</a:t>
                </a:r>
              </a:p>
            </p:txBody>
          </p:sp>
        </p:grpSp>
        <p:sp>
          <p:nvSpPr>
            <p:cNvPr id="16" name="CasellaDiTesto 15"/>
            <p:cNvSpPr txBox="1"/>
            <p:nvPr/>
          </p:nvSpPr>
          <p:spPr>
            <a:xfrm>
              <a:off x="1958030" y="2752308"/>
              <a:ext cx="2377009" cy="954107"/>
            </a:xfrm>
            <a:prstGeom prst="rect">
              <a:avLst/>
            </a:prstGeom>
            <a:solidFill>
              <a:schemeClr val="bg1"/>
            </a:solidFill>
            <a:ln>
              <a:solidFill>
                <a:schemeClr val="tx1"/>
              </a:solidFill>
            </a:ln>
          </p:spPr>
          <p:txBody>
            <a:bodyPr wrap="square" rtlCol="0">
              <a:spAutoFit/>
            </a:bodyPr>
            <a:lstStyle/>
            <a:p>
              <a:pPr algn="ctr"/>
              <a:r>
                <a:rPr lang="en-US" sz="1400" b="1" dirty="0"/>
                <a:t>WINDER</a:t>
              </a:r>
            </a:p>
            <a:p>
              <a:pPr marL="285750" indent="-285750">
                <a:buFont typeface="Wingdings" panose="05000000000000000000" pitchFamily="2" charset="2"/>
                <a:buChar char="q"/>
              </a:pPr>
              <a:r>
                <a:rPr lang="en-US" sz="1400" dirty="0"/>
                <a:t>Rapid operating speed </a:t>
              </a:r>
            </a:p>
            <a:p>
              <a:pPr marL="285750" indent="-285750">
                <a:buFont typeface="Wingdings" panose="05000000000000000000" pitchFamily="2" charset="2"/>
                <a:buChar char="q"/>
              </a:pPr>
              <a:r>
                <a:rPr lang="en-US" sz="1400" dirty="0"/>
                <a:t>Rapid cooling of the indoor environment</a:t>
              </a:r>
              <a:endParaRPr lang="it-IT" sz="1400" dirty="0"/>
            </a:p>
          </p:txBody>
        </p:sp>
        <p:sp>
          <p:nvSpPr>
            <p:cNvPr id="18" name="CasellaDiTesto 17"/>
            <p:cNvSpPr txBox="1"/>
            <p:nvPr/>
          </p:nvSpPr>
          <p:spPr>
            <a:xfrm>
              <a:off x="4355976" y="2762925"/>
              <a:ext cx="2232248" cy="954107"/>
            </a:xfrm>
            <a:prstGeom prst="rect">
              <a:avLst/>
            </a:prstGeom>
            <a:solidFill>
              <a:schemeClr val="bg1"/>
            </a:solidFill>
            <a:ln>
              <a:solidFill>
                <a:schemeClr val="tx1"/>
              </a:solidFill>
            </a:ln>
          </p:spPr>
          <p:txBody>
            <a:bodyPr wrap="square" rtlCol="0">
              <a:spAutoFit/>
            </a:bodyPr>
            <a:lstStyle/>
            <a:p>
              <a:pPr algn="ctr"/>
              <a:r>
                <a:rPr lang="en-US" sz="1400" b="1" dirty="0"/>
                <a:t>COMPARISON</a:t>
              </a:r>
            </a:p>
            <a:p>
              <a:r>
                <a:rPr lang="en-US" sz="1400" dirty="0"/>
                <a:t>Maximum savings in case of non continuous use</a:t>
              </a:r>
            </a:p>
            <a:p>
              <a:endParaRPr lang="it-IT" sz="1400" dirty="0"/>
            </a:p>
          </p:txBody>
        </p:sp>
        <p:sp>
          <p:nvSpPr>
            <p:cNvPr id="17" name="CasellaDiTesto 16"/>
            <p:cNvSpPr txBox="1"/>
            <p:nvPr/>
          </p:nvSpPr>
          <p:spPr>
            <a:xfrm>
              <a:off x="3662130" y="3626440"/>
              <a:ext cx="2088977" cy="738664"/>
            </a:xfrm>
            <a:prstGeom prst="rect">
              <a:avLst/>
            </a:prstGeom>
            <a:solidFill>
              <a:schemeClr val="bg1"/>
            </a:solidFill>
            <a:ln>
              <a:solidFill>
                <a:schemeClr val="tx1"/>
              </a:solidFill>
            </a:ln>
          </p:spPr>
          <p:txBody>
            <a:bodyPr wrap="square" rtlCol="0">
              <a:spAutoFit/>
            </a:bodyPr>
            <a:lstStyle/>
            <a:p>
              <a:pPr algn="ctr"/>
              <a:r>
                <a:rPr lang="en-US" sz="1400" b="1" dirty="0"/>
                <a:t>SUMMER </a:t>
              </a:r>
            </a:p>
            <a:p>
              <a:pPr marL="285750" indent="-285750">
                <a:buFont typeface="Wingdings" panose="05000000000000000000" pitchFamily="2" charset="2"/>
                <a:buChar char="q"/>
              </a:pPr>
              <a:r>
                <a:rPr lang="en-US" sz="1400" dirty="0"/>
                <a:t>Good inertial response</a:t>
              </a:r>
              <a:endParaRPr lang="it-IT" sz="1400" dirty="0"/>
            </a:p>
          </p:txBody>
        </p:sp>
      </p:grpSp>
      <p:sp>
        <p:nvSpPr>
          <p:cNvPr id="19" name="CasellaDiTesto 18"/>
          <p:cNvSpPr txBox="1"/>
          <p:nvPr/>
        </p:nvSpPr>
        <p:spPr>
          <a:xfrm>
            <a:off x="395536" y="6222504"/>
            <a:ext cx="3371436" cy="230832"/>
          </a:xfrm>
          <a:prstGeom prst="rect">
            <a:avLst/>
          </a:prstGeom>
          <a:noFill/>
        </p:spPr>
        <p:txBody>
          <a:bodyPr wrap="none" rtlCol="0">
            <a:spAutoFit/>
          </a:bodyPr>
          <a:lstStyle/>
          <a:p>
            <a:r>
              <a:rPr lang="it-IT" sz="900" dirty="0"/>
              <a:t>S: FANOU, 2009, verso la sostenibilità degli edifici e delle città</a:t>
            </a:r>
          </a:p>
        </p:txBody>
      </p:sp>
    </p:spTree>
    <p:extLst>
      <p:ext uri="{BB962C8B-B14F-4D97-AF65-F5344CB8AC3E}">
        <p14:creationId xmlns:p14="http://schemas.microsoft.com/office/powerpoint/2010/main" val="13999228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55359C0-A08D-470E-9B5E-1BD8854AFAC3}" type="slidenum">
              <a:rPr lang="el-GR" smtClean="0"/>
              <a:pPr fontAlgn="base">
                <a:spcBef>
                  <a:spcPct val="0"/>
                </a:spcBef>
                <a:spcAft>
                  <a:spcPct val="0"/>
                </a:spcAft>
                <a:defRPr/>
              </a:pPr>
              <a:t>22</a:t>
            </a:fld>
            <a:endParaRPr lang="el-GR"/>
          </a:p>
        </p:txBody>
      </p:sp>
      <p:sp>
        <p:nvSpPr>
          <p:cNvPr id="19460"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 external walls</a:t>
            </a:r>
          </a:p>
          <a:p>
            <a:pPr algn="just"/>
            <a:r>
              <a:rPr lang="en-US" sz="2800" b="1" dirty="0">
                <a:solidFill>
                  <a:srgbClr val="00B050"/>
                </a:solidFill>
                <a:latin typeface="Calibri" pitchFamily="34" charset="0"/>
                <a:sym typeface="Wingdings" panose="05000000000000000000" pitchFamily="2" charset="2"/>
              </a:rPr>
              <a:t>AIR CAVITY WALL INSULATION 1/1</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468313" y="1196752"/>
            <a:ext cx="8424168" cy="2554545"/>
          </a:xfrm>
          <a:prstGeom prst="rect">
            <a:avLst/>
          </a:prstGeom>
          <a:noFill/>
        </p:spPr>
        <p:txBody>
          <a:bodyPr wrap="square">
            <a:spAutoFit/>
          </a:bodyPr>
          <a:lstStyle/>
          <a:p>
            <a:r>
              <a:rPr lang="en-GB" sz="1600" b="1" i="1" dirty="0"/>
              <a:t>The pros and cons of air cavity insulation: </a:t>
            </a:r>
          </a:p>
          <a:p>
            <a:endParaRPr lang="it-IT" sz="1600" dirty="0"/>
          </a:p>
          <a:p>
            <a:pPr marL="285750" indent="-285750" algn="just">
              <a:buFont typeface="Arial" panose="020B0604020202020204" pitchFamily="34" charset="0"/>
              <a:buChar char="•"/>
            </a:pPr>
            <a:r>
              <a:rPr lang="en-GB" sz="1600" b="1" dirty="0">
                <a:solidFill>
                  <a:schemeClr val="tx2"/>
                </a:solidFill>
                <a:latin typeface="Calibri" pitchFamily="34" charset="0"/>
              </a:rPr>
              <a:t>The external walls may have also air gap, which are acting as ventilation space for the structures. In the case of renovation, the air gaps have often been filled using insulation materials.  his technique improves the performance of the wall, and its size remains the same. No changes in the appearance of the building.  here is also a possibility that due to the decreased air exchange – depending on the structures – and the decreased outer wall temperatures can cause moisture problems can occur.  The filling of air gap must be analysed very carefully case by case </a:t>
            </a:r>
            <a:r>
              <a:rPr lang="en-GB" sz="1600" b="1" dirty="0" err="1">
                <a:solidFill>
                  <a:schemeClr val="tx2"/>
                </a:solidFill>
                <a:latin typeface="Calibri" pitchFamily="34" charset="0"/>
              </a:rPr>
              <a:t>case</a:t>
            </a:r>
            <a:r>
              <a:rPr lang="en-GB" sz="1600" b="1" dirty="0">
                <a:solidFill>
                  <a:schemeClr val="tx2"/>
                </a:solidFill>
                <a:latin typeface="Calibri" pitchFamily="34" charset="0"/>
              </a:rPr>
              <a:t> (it also includes a risk).</a:t>
            </a:r>
            <a:endParaRPr lang="it-IT" sz="1600" b="1" dirty="0">
              <a:solidFill>
                <a:schemeClr val="tx2"/>
              </a:solidFill>
              <a:latin typeface="Calibri" pitchFamily="34" charset="0"/>
            </a:endParaRPr>
          </a:p>
          <a:p>
            <a:pPr marL="285750" indent="-285750" algn="just">
              <a:buFont typeface="Arial" panose="020B0604020202020204" pitchFamily="34" charset="0"/>
              <a:buChar char="•"/>
            </a:pPr>
            <a:endParaRPr lang="it-IT" sz="1600" b="1" dirty="0">
              <a:solidFill>
                <a:schemeClr val="tx2"/>
              </a:solidFill>
              <a:latin typeface="Calibri" pitchFamily="34" charset="0"/>
            </a:endParaRPr>
          </a:p>
        </p:txBody>
      </p:sp>
      <p:grpSp>
        <p:nvGrpSpPr>
          <p:cNvPr id="2" name="Gruppo 1"/>
          <p:cNvGrpSpPr/>
          <p:nvPr/>
        </p:nvGrpSpPr>
        <p:grpSpPr>
          <a:xfrm>
            <a:off x="506154" y="3789040"/>
            <a:ext cx="7704760" cy="1584176"/>
            <a:chOff x="506154" y="3789040"/>
            <a:chExt cx="7704760" cy="158417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5"/>
            <a:stretch/>
          </p:blipFill>
          <p:spPr bwMode="auto">
            <a:xfrm>
              <a:off x="827584" y="3877022"/>
              <a:ext cx="7383330" cy="141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827584" y="3789040"/>
              <a:ext cx="1135247" cy="276999"/>
            </a:xfrm>
            <a:prstGeom prst="rect">
              <a:avLst/>
            </a:prstGeom>
            <a:solidFill>
              <a:schemeClr val="bg1"/>
            </a:solidFill>
            <a:ln>
              <a:solidFill>
                <a:schemeClr val="tx1"/>
              </a:solidFill>
            </a:ln>
          </p:spPr>
          <p:txBody>
            <a:bodyPr wrap="none" rtlCol="0">
              <a:spAutoFit/>
            </a:bodyPr>
            <a:lstStyle/>
            <a:p>
              <a:r>
                <a:rPr lang="it-IT" sz="1200" b="1" dirty="0"/>
                <a:t>Thermal flow</a:t>
              </a:r>
            </a:p>
          </p:txBody>
        </p:sp>
        <p:sp>
          <p:nvSpPr>
            <p:cNvPr id="5" name="CasellaDiTesto 4"/>
            <p:cNvSpPr txBox="1"/>
            <p:nvPr/>
          </p:nvSpPr>
          <p:spPr>
            <a:xfrm>
              <a:off x="755576" y="5003884"/>
              <a:ext cx="1109599" cy="369332"/>
            </a:xfrm>
            <a:prstGeom prst="rect">
              <a:avLst/>
            </a:prstGeom>
            <a:solidFill>
              <a:schemeClr val="bg1"/>
            </a:solidFill>
            <a:ln>
              <a:solidFill>
                <a:schemeClr val="tx1"/>
              </a:solidFill>
            </a:ln>
          </p:spPr>
          <p:txBody>
            <a:bodyPr wrap="none" rtlCol="0">
              <a:spAutoFit/>
            </a:bodyPr>
            <a:lstStyle/>
            <a:p>
              <a:r>
                <a:rPr lang="it-IT" sz="1200" b="1" dirty="0"/>
                <a:t>Steady</a:t>
              </a:r>
              <a:r>
                <a:rPr lang="it-IT" b="1" dirty="0"/>
                <a:t> </a:t>
              </a:r>
              <a:r>
                <a:rPr lang="it-IT" sz="1200" b="1" dirty="0"/>
                <a:t>state</a:t>
              </a:r>
            </a:p>
          </p:txBody>
        </p:sp>
        <p:sp>
          <p:nvSpPr>
            <p:cNvPr id="6" name="CasellaDiTesto 5"/>
            <p:cNvSpPr txBox="1"/>
            <p:nvPr/>
          </p:nvSpPr>
          <p:spPr>
            <a:xfrm>
              <a:off x="5013627" y="5096217"/>
              <a:ext cx="1225015" cy="276999"/>
            </a:xfrm>
            <a:prstGeom prst="rect">
              <a:avLst/>
            </a:prstGeom>
            <a:solidFill>
              <a:schemeClr val="bg1"/>
            </a:solidFill>
            <a:ln>
              <a:solidFill>
                <a:schemeClr val="tx1"/>
              </a:solidFill>
            </a:ln>
          </p:spPr>
          <p:txBody>
            <a:bodyPr wrap="none" rtlCol="0">
              <a:spAutoFit/>
            </a:bodyPr>
            <a:lstStyle/>
            <a:p>
              <a:r>
                <a:rPr lang="it-IT" sz="1200" b="1" dirty="0" err="1"/>
                <a:t>Dynamic</a:t>
              </a:r>
              <a:r>
                <a:rPr lang="it-IT" sz="1200" b="1" dirty="0"/>
                <a:t> state</a:t>
              </a:r>
            </a:p>
          </p:txBody>
        </p:sp>
        <p:sp>
          <p:nvSpPr>
            <p:cNvPr id="13" name="CasellaDiTesto 12"/>
            <p:cNvSpPr txBox="1"/>
            <p:nvPr/>
          </p:nvSpPr>
          <p:spPr>
            <a:xfrm>
              <a:off x="3426500" y="3861048"/>
              <a:ext cx="1135247" cy="276999"/>
            </a:xfrm>
            <a:prstGeom prst="rect">
              <a:avLst/>
            </a:prstGeom>
            <a:solidFill>
              <a:schemeClr val="bg1"/>
            </a:solidFill>
            <a:ln>
              <a:solidFill>
                <a:schemeClr val="tx1"/>
              </a:solidFill>
            </a:ln>
          </p:spPr>
          <p:txBody>
            <a:bodyPr wrap="none" rtlCol="0">
              <a:spAutoFit/>
            </a:bodyPr>
            <a:lstStyle/>
            <a:p>
              <a:r>
                <a:rPr lang="it-IT" sz="1200" b="1" dirty="0"/>
                <a:t>Thermal flow</a:t>
              </a:r>
            </a:p>
          </p:txBody>
        </p:sp>
        <p:sp>
          <p:nvSpPr>
            <p:cNvPr id="7" name="CasellaDiTesto 6"/>
            <p:cNvSpPr txBox="1"/>
            <p:nvPr/>
          </p:nvSpPr>
          <p:spPr>
            <a:xfrm>
              <a:off x="506154" y="4376137"/>
              <a:ext cx="665567" cy="276999"/>
            </a:xfrm>
            <a:prstGeom prst="rect">
              <a:avLst/>
            </a:prstGeom>
            <a:solidFill>
              <a:schemeClr val="bg1"/>
            </a:solidFill>
            <a:ln>
              <a:solidFill>
                <a:schemeClr val="tx1"/>
              </a:solidFill>
            </a:ln>
          </p:spPr>
          <p:txBody>
            <a:bodyPr wrap="none" rtlCol="0">
              <a:spAutoFit/>
            </a:bodyPr>
            <a:lstStyle/>
            <a:p>
              <a:r>
                <a:rPr lang="it-IT" sz="1200" b="1" dirty="0"/>
                <a:t>indoor</a:t>
              </a:r>
            </a:p>
          </p:txBody>
        </p:sp>
        <p:sp>
          <p:nvSpPr>
            <p:cNvPr id="8" name="CasellaDiTesto 7"/>
            <p:cNvSpPr txBox="1"/>
            <p:nvPr/>
          </p:nvSpPr>
          <p:spPr>
            <a:xfrm>
              <a:off x="1835696" y="4365104"/>
              <a:ext cx="768159" cy="276999"/>
            </a:xfrm>
            <a:prstGeom prst="rect">
              <a:avLst/>
            </a:prstGeom>
            <a:solidFill>
              <a:schemeClr val="bg1"/>
            </a:solidFill>
            <a:ln>
              <a:solidFill>
                <a:schemeClr val="tx1"/>
              </a:solidFill>
            </a:ln>
          </p:spPr>
          <p:txBody>
            <a:bodyPr wrap="none" rtlCol="0">
              <a:spAutoFit/>
            </a:bodyPr>
            <a:lstStyle/>
            <a:p>
              <a:r>
                <a:rPr lang="it-IT" sz="1200" b="1" dirty="0"/>
                <a:t>outdoor</a:t>
              </a:r>
            </a:p>
          </p:txBody>
        </p:sp>
      </p:grpSp>
      <p:sp>
        <p:nvSpPr>
          <p:cNvPr id="14" name="CasellaDiTesto 13"/>
          <p:cNvSpPr txBox="1"/>
          <p:nvPr/>
        </p:nvSpPr>
        <p:spPr>
          <a:xfrm>
            <a:off x="611560" y="5733256"/>
            <a:ext cx="3371436" cy="230832"/>
          </a:xfrm>
          <a:prstGeom prst="rect">
            <a:avLst/>
          </a:prstGeom>
          <a:noFill/>
        </p:spPr>
        <p:txBody>
          <a:bodyPr wrap="none" rtlCol="0">
            <a:spAutoFit/>
          </a:bodyPr>
          <a:lstStyle/>
          <a:p>
            <a:r>
              <a:rPr lang="it-IT" sz="900" dirty="0"/>
              <a:t>S: FANOU, 2009, verso la sostenibilità degli edifici e delle città</a:t>
            </a:r>
          </a:p>
        </p:txBody>
      </p:sp>
    </p:spTree>
    <p:extLst>
      <p:ext uri="{BB962C8B-B14F-4D97-AF65-F5344CB8AC3E}">
        <p14:creationId xmlns:p14="http://schemas.microsoft.com/office/powerpoint/2010/main" val="35106942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55359C0-A08D-470E-9B5E-1BD8854AFAC3}" type="slidenum">
              <a:rPr lang="el-GR" smtClean="0"/>
              <a:pPr fontAlgn="base">
                <a:spcBef>
                  <a:spcPct val="0"/>
                </a:spcBef>
                <a:spcAft>
                  <a:spcPct val="0"/>
                </a:spcAft>
                <a:defRPr/>
              </a:pPr>
              <a:t>23</a:t>
            </a:fld>
            <a:endParaRPr lang="el-GR"/>
          </a:p>
        </p:txBody>
      </p:sp>
      <p:sp>
        <p:nvSpPr>
          <p:cNvPr id="19460"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 external walls</a:t>
            </a:r>
          </a:p>
          <a:p>
            <a:pPr algn="just"/>
            <a:r>
              <a:rPr lang="en-US" sz="2800" b="1" dirty="0">
                <a:solidFill>
                  <a:srgbClr val="00B050"/>
                </a:solidFill>
                <a:latin typeface="Calibri" pitchFamily="34" charset="0"/>
                <a:sym typeface="Wingdings" panose="05000000000000000000" pitchFamily="2" charset="2"/>
              </a:rPr>
              <a:t>INSULATION 1/1</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179513" y="1340768"/>
            <a:ext cx="8856983"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sz="1600" b="1" i="1" dirty="0">
                <a:solidFill>
                  <a:schemeClr val="tx1"/>
                </a:solidFill>
              </a:rPr>
              <a:t>The pros and cons of external walls  insulation: </a:t>
            </a:r>
          </a:p>
          <a:p>
            <a:r>
              <a:rPr lang="en-GB" sz="1100" b="1" dirty="0">
                <a:solidFill>
                  <a:schemeClr val="tx1"/>
                </a:solidFill>
              </a:rPr>
              <a:t>PROS: </a:t>
            </a:r>
            <a:endParaRPr lang="it-IT" sz="1100" b="1" dirty="0">
              <a:solidFill>
                <a:schemeClr val="tx1"/>
              </a:solidFill>
            </a:endParaRPr>
          </a:p>
          <a:p>
            <a:pPr marL="171450" indent="-171450">
              <a:buFont typeface="Arial" panose="020B0604020202020204" pitchFamily="34" charset="0"/>
              <a:buChar char="•"/>
            </a:pPr>
            <a:r>
              <a:rPr lang="en-GB" sz="1100" b="1" dirty="0">
                <a:solidFill>
                  <a:schemeClr val="tx1"/>
                </a:solidFill>
              </a:rPr>
              <a:t>MINIMISING DISCONTINUITY OF INSULATION MEANS REDUCTION OF THERMAL BRIDGES, BETTER U-VALUE, BETTER AIRTIGHTNESS, NO CONDENSATION ON THE WALLS, MORE EVEN TEMPERATURE IN NDOOR ENVIRONMENT</a:t>
            </a:r>
            <a:endParaRPr lang="it-IT" sz="1100" dirty="0">
              <a:solidFill>
                <a:schemeClr val="tx1"/>
              </a:solidFill>
            </a:endParaRPr>
          </a:p>
          <a:p>
            <a:pPr marL="171450" indent="-171450">
              <a:buFont typeface="Arial" panose="020B0604020202020204" pitchFamily="34" charset="0"/>
              <a:buChar char="•"/>
            </a:pPr>
            <a:r>
              <a:rPr lang="en-GB" sz="1100" b="1" dirty="0">
                <a:solidFill>
                  <a:schemeClr val="tx1"/>
                </a:solidFill>
              </a:rPr>
              <a:t>INCREMENT THE WALL’S ABILITY TO WITHSTAND THE VARIOUS CONSTITUENT ELEMENTS, IMPROVEMENT OF THE EXTERNAL ASPECT OF THE BUILDING</a:t>
            </a:r>
            <a:endParaRPr lang="it-IT" sz="1100" dirty="0">
              <a:solidFill>
                <a:schemeClr val="tx1"/>
              </a:solidFill>
            </a:endParaRPr>
          </a:p>
          <a:p>
            <a:pPr marL="171450" indent="-171450">
              <a:buFont typeface="Arial" panose="020B0604020202020204" pitchFamily="34" charset="0"/>
              <a:buChar char="•"/>
            </a:pPr>
            <a:r>
              <a:rPr lang="en-GB" sz="1100" b="1" dirty="0">
                <a:solidFill>
                  <a:schemeClr val="tx1"/>
                </a:solidFill>
              </a:rPr>
              <a:t>PREVENTION OF THE DAMP DAMAGES, REDUCTION OF NOISE, AND NO IMPACT TO THE BUILDING USERS. </a:t>
            </a:r>
            <a:endParaRPr lang="it-IT" sz="1100" dirty="0">
              <a:solidFill>
                <a:schemeClr val="tx1"/>
              </a:solidFill>
            </a:endParaRPr>
          </a:p>
          <a:p>
            <a:pPr marL="171450" indent="-171450">
              <a:buFont typeface="Arial" panose="020B0604020202020204" pitchFamily="34" charset="0"/>
              <a:buChar char="•"/>
            </a:pPr>
            <a:br>
              <a:rPr lang="it-IT" sz="1100" dirty="0">
                <a:solidFill>
                  <a:schemeClr val="tx1"/>
                </a:solidFill>
              </a:rPr>
            </a:br>
            <a:r>
              <a:rPr lang="en-GB" sz="1100" b="1" dirty="0">
                <a:solidFill>
                  <a:schemeClr val="tx1"/>
                </a:solidFill>
              </a:rPr>
              <a:t>CONS: </a:t>
            </a:r>
            <a:endParaRPr lang="it-IT" sz="1100" dirty="0">
              <a:solidFill>
                <a:schemeClr val="tx1"/>
              </a:solidFill>
            </a:endParaRPr>
          </a:p>
          <a:p>
            <a:pPr marL="171450" indent="-171450">
              <a:buFont typeface="Arial" panose="020B0604020202020204" pitchFamily="34" charset="0"/>
              <a:buChar char="•"/>
            </a:pPr>
            <a:r>
              <a:rPr lang="en-GB" sz="1100" b="1" dirty="0">
                <a:solidFill>
                  <a:schemeClr val="tx1"/>
                </a:solidFill>
              </a:rPr>
              <a:t>OUTLOOK OF FAÇADE MAY CHANGE, INSTALLATION PROBLEMS MAY OCCUR, ESPECIALLY IN TALL BUILDINGS, THICKNESS INCREASE, OFTEN NOT ALLOWED IN LISTED BUILDINGS. </a:t>
            </a:r>
            <a:endParaRPr lang="it-IT" sz="1100" b="1" dirty="0">
              <a:solidFill>
                <a:schemeClr val="tx1"/>
              </a:solidFill>
              <a:latin typeface="Calibri" pitchFamily="34" charset="0"/>
            </a:endParaRPr>
          </a:p>
        </p:txBody>
      </p:sp>
      <p:sp>
        <p:nvSpPr>
          <p:cNvPr id="2" name="Rettangolo 1"/>
          <p:cNvSpPr/>
          <p:nvPr/>
        </p:nvSpPr>
        <p:spPr>
          <a:xfrm>
            <a:off x="179513" y="3429000"/>
            <a:ext cx="8856983" cy="186204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GB" sz="1600" b="1" i="1" dirty="0"/>
              <a:t>The pros and cons of internal insulation:</a:t>
            </a:r>
          </a:p>
          <a:p>
            <a:r>
              <a:rPr lang="en-GB" sz="1100" b="1" dirty="0"/>
              <a:t>PROS: </a:t>
            </a:r>
            <a:endParaRPr lang="it-IT" sz="1100" b="1" dirty="0"/>
          </a:p>
          <a:p>
            <a:pPr marL="171450" indent="-171450">
              <a:buFont typeface="Arial" panose="020B0604020202020204" pitchFamily="34" charset="0"/>
              <a:buChar char="•"/>
            </a:pPr>
            <a:r>
              <a:rPr lang="en-GB" sz="1100" b="1" dirty="0"/>
              <a:t>RELATIVELY EASY TO INSTALL IN MOST CASES, NO IMPACT ON THE EXTERNAL APPEARANCE OF THE BUILDING</a:t>
            </a:r>
            <a:endParaRPr lang="it-IT" sz="1100" b="1" dirty="0"/>
          </a:p>
          <a:p>
            <a:pPr marL="171450" indent="-171450">
              <a:buFont typeface="Arial" panose="020B0604020202020204" pitchFamily="34" charset="0"/>
              <a:buChar char="•"/>
            </a:pPr>
            <a:r>
              <a:rPr lang="en-GB" sz="1100" b="1" dirty="0"/>
              <a:t>NO ADDED SCAFFOLDING EXPENSES ASSOCIATED WITH INTERNAL INSULATION APPLICATION.</a:t>
            </a:r>
            <a:endParaRPr lang="it-IT" sz="1100" b="1" dirty="0"/>
          </a:p>
          <a:p>
            <a:pPr marL="171450" indent="-171450">
              <a:buFont typeface="Arial" panose="020B0604020202020204" pitchFamily="34" charset="0"/>
              <a:buChar char="•"/>
            </a:pPr>
            <a:r>
              <a:rPr lang="en-GB" sz="1100" b="1" dirty="0"/>
              <a:t>PAYBACK TIME SHORTER IF COMPARED WITH EXTERNAL INSULATION.</a:t>
            </a:r>
            <a:endParaRPr lang="it-IT" sz="1100" b="1" dirty="0"/>
          </a:p>
          <a:p>
            <a:br>
              <a:rPr lang="it-IT" sz="1100" b="1" dirty="0"/>
            </a:br>
            <a:r>
              <a:rPr lang="en-GB" sz="1100" b="1" dirty="0"/>
              <a:t>CONS: </a:t>
            </a:r>
            <a:endParaRPr lang="it-IT" sz="1100" b="1" dirty="0"/>
          </a:p>
          <a:p>
            <a:pPr marL="171450" indent="-171450">
              <a:buFont typeface="Arial" panose="020B0604020202020204" pitchFamily="34" charset="0"/>
              <a:buChar char="•"/>
            </a:pPr>
            <a:r>
              <a:rPr lang="en-GB" sz="1100" b="1" dirty="0"/>
              <a:t>FLOOR AREA WILL BE REDUCED</a:t>
            </a:r>
            <a:endParaRPr lang="it-IT" sz="1100" b="1" dirty="0"/>
          </a:p>
          <a:p>
            <a:pPr marL="171450" indent="-171450">
              <a:buFont typeface="Arial" panose="020B0604020202020204" pitchFamily="34" charset="0"/>
              <a:buChar char="•"/>
            </a:pPr>
            <a:r>
              <a:rPr lang="en-GB" sz="1100" b="1" dirty="0"/>
              <a:t>THERMAL BRIDGES MAY REMAIN, (RISK OF COLD BRIDGING AT THE WALL-FLOOR JUNCTION IF THE INSULATION BETWEEN THE FLOOR  UNLESS IF THE INSULATION IS NOT RUNNING UNINTERRUPTED DOWN THE WALLS). </a:t>
            </a:r>
          </a:p>
        </p:txBody>
      </p:sp>
      <p:sp>
        <p:nvSpPr>
          <p:cNvPr id="10" name="Rettangolo 9"/>
          <p:cNvSpPr/>
          <p:nvPr/>
        </p:nvSpPr>
        <p:spPr>
          <a:xfrm>
            <a:off x="179513" y="5427621"/>
            <a:ext cx="8865367"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GB" sz="1600" b="1" i="1" dirty="0"/>
              <a:t>The pros and cons of air cavity  insulation</a:t>
            </a:r>
            <a:r>
              <a:rPr lang="en-GB" sz="1600" i="1" dirty="0"/>
              <a:t>:</a:t>
            </a:r>
          </a:p>
          <a:p>
            <a:r>
              <a:rPr lang="en-GB" sz="1100" b="1" dirty="0"/>
              <a:t>PROS: </a:t>
            </a:r>
            <a:endParaRPr lang="it-IT" sz="1100" b="1" dirty="0"/>
          </a:p>
          <a:p>
            <a:pPr marL="171450" indent="-171450">
              <a:buFont typeface="Arial" panose="020B0604020202020204" pitchFamily="34" charset="0"/>
              <a:buChar char="•"/>
            </a:pPr>
            <a:r>
              <a:rPr lang="en-GB" sz="1100" b="1" dirty="0"/>
              <a:t>NO CHANGES IN WALL SIZE</a:t>
            </a:r>
            <a:endParaRPr lang="it-IT" sz="1100" b="1" dirty="0"/>
          </a:p>
          <a:p>
            <a:r>
              <a:rPr lang="en-GB" sz="1100" b="1" dirty="0"/>
              <a:t>CONS: </a:t>
            </a:r>
          </a:p>
          <a:p>
            <a:pPr marL="171450" indent="-171450">
              <a:buFont typeface="Arial" panose="020B0604020202020204" pitchFamily="34" charset="0"/>
              <a:buChar char="•"/>
            </a:pPr>
            <a:r>
              <a:rPr lang="en-GB" sz="1100" b="1" dirty="0"/>
              <a:t>MASS TRANSFER PROPERTIES CHANGES,DUE TO NARROW GAPS AND INSULATION LAYERS</a:t>
            </a:r>
            <a:endParaRPr lang="it-IT" sz="1100" b="1" dirty="0"/>
          </a:p>
        </p:txBody>
      </p:sp>
    </p:spTree>
    <p:extLst>
      <p:ext uri="{BB962C8B-B14F-4D97-AF65-F5344CB8AC3E}">
        <p14:creationId xmlns:p14="http://schemas.microsoft.com/office/powerpoint/2010/main" val="13152383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7F620766-DDFA-41D4-8ABB-D6EEBF275CC5}" type="slidenum">
              <a:rPr lang="el-GR" smtClean="0"/>
              <a:pPr fontAlgn="base">
                <a:spcBef>
                  <a:spcPct val="0"/>
                </a:spcBef>
                <a:spcAft>
                  <a:spcPct val="0"/>
                </a:spcAft>
                <a:defRPr/>
              </a:pPr>
              <a:t>24</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23559" name="CasellaDiTesto 12"/>
          <p:cNvSpPr txBox="1">
            <a:spLocks noChangeArrowheads="1"/>
          </p:cNvSpPr>
          <p:nvPr/>
        </p:nvSpPr>
        <p:spPr bwMode="auto">
          <a:xfrm>
            <a:off x="611188" y="1125538"/>
            <a:ext cx="8064500" cy="830262"/>
          </a:xfrm>
          <a:prstGeom prst="rect">
            <a:avLst/>
          </a:prstGeom>
          <a:noFill/>
          <a:ln w="9525">
            <a:noFill/>
            <a:miter lim="800000"/>
            <a:headEnd/>
            <a:tailEnd/>
          </a:ln>
        </p:spPr>
        <p:txBody>
          <a:bodyPr>
            <a:spAutoFit/>
          </a:bodyPr>
          <a:lstStyle/>
          <a:p>
            <a:pPr algn="just">
              <a:buFont typeface="Arial" charset="0"/>
              <a:buChar char="•"/>
            </a:pPr>
            <a:endParaRPr lang="it-IT" altLang="it-IT" sz="1600" b="1" dirty="0">
              <a:solidFill>
                <a:schemeClr val="tx2"/>
              </a:solidFill>
              <a:latin typeface="Calibri" pitchFamily="34" charset="0"/>
            </a:endParaRPr>
          </a:p>
          <a:p>
            <a:pPr algn="just"/>
            <a:r>
              <a:rPr lang="it-IT" altLang="it-IT" sz="1600" b="1" dirty="0">
                <a:solidFill>
                  <a:schemeClr val="tx2"/>
                </a:solidFill>
                <a:latin typeface="Calibri" pitchFamily="34" charset="0"/>
              </a:rPr>
              <a:t>.</a:t>
            </a:r>
          </a:p>
          <a:p>
            <a:pPr algn="just"/>
            <a:endParaRPr lang="it-IT" altLang="it-IT" sz="1600" b="1" dirty="0">
              <a:solidFill>
                <a:schemeClr val="tx2"/>
              </a:solidFill>
              <a:latin typeface="Calibri" pitchFamily="34" charset="0"/>
            </a:endParaRPr>
          </a:p>
        </p:txBody>
      </p:sp>
      <p:pic>
        <p:nvPicPr>
          <p:cNvPr id="23560" name="Immagine 8" descr="xisolamento-termico-interno-1.jpg.pagespeed.ic.1Cy4p1QH3f.jpg"/>
          <p:cNvPicPr>
            <a:picLocks noChangeAspect="1"/>
          </p:cNvPicPr>
          <p:nvPr/>
        </p:nvPicPr>
        <p:blipFill>
          <a:blip r:embed="rId3" cstate="print"/>
          <a:srcRect l="26167" t="21391" r="23364" b="28764"/>
          <a:stretch>
            <a:fillRect/>
          </a:stretch>
        </p:blipFill>
        <p:spPr bwMode="auto">
          <a:xfrm>
            <a:off x="41215" y="1196752"/>
            <a:ext cx="2511755" cy="1395872"/>
          </a:xfrm>
          <a:prstGeom prst="rect">
            <a:avLst/>
          </a:prstGeom>
          <a:noFill/>
          <a:ln w="9525">
            <a:noFill/>
            <a:miter lim="800000"/>
            <a:headEnd/>
            <a:tailEnd/>
          </a:ln>
        </p:spPr>
      </p:pic>
      <p:pic>
        <p:nvPicPr>
          <p:cNvPr id="23561" name="Immagine 8" descr="xisolamento-termico-interno-1.jpg.pagespeed.ic.1Cy4p1QH3f.jpg"/>
          <p:cNvPicPr>
            <a:picLocks noChangeAspect="1"/>
          </p:cNvPicPr>
          <p:nvPr/>
        </p:nvPicPr>
        <p:blipFill>
          <a:blip r:embed="rId3" cstate="print"/>
          <a:srcRect t="66460" r="52338" b="311"/>
          <a:stretch>
            <a:fillRect/>
          </a:stretch>
        </p:blipFill>
        <p:spPr bwMode="auto">
          <a:xfrm>
            <a:off x="2648502" y="1196752"/>
            <a:ext cx="3723698" cy="1460215"/>
          </a:xfrm>
          <a:prstGeom prst="rect">
            <a:avLst/>
          </a:prstGeom>
          <a:noFill/>
          <a:ln w="9525">
            <a:noFill/>
            <a:miter lim="800000"/>
            <a:headEnd/>
            <a:tailEnd/>
          </a:ln>
        </p:spPr>
      </p:pic>
      <p:sp>
        <p:nvSpPr>
          <p:cNvPr id="14"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00B050"/>
                </a:solidFill>
                <a:latin typeface="Calibri" pitchFamily="34" charset="0"/>
                <a:sym typeface="Wingdings" panose="05000000000000000000" pitchFamily="2" charset="2"/>
              </a:rPr>
              <a:t>ROOFINIG TYPES &amp; INSULATION 1/1</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pic>
        <p:nvPicPr>
          <p:cNvPr id="2050" name="Picture 2" descr="Risultati immagini per building envelope roofing ty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7" y="2708920"/>
            <a:ext cx="1437542"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225" y="3140968"/>
            <a:ext cx="434871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Risultati immagini per building envelope roofing types">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4208" y="1196752"/>
            <a:ext cx="2406735" cy="14252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051" y="2855590"/>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CE324BE0-6896-4673-ADC3-EBEEE8DF1F8F}" type="slidenum">
              <a:rPr lang="el-GR" smtClean="0"/>
              <a:pPr fontAlgn="base">
                <a:spcBef>
                  <a:spcPct val="0"/>
                </a:spcBef>
                <a:spcAft>
                  <a:spcPct val="0"/>
                </a:spcAft>
                <a:defRPr/>
              </a:pPr>
              <a:t>25</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24583" name="CasellaDiTesto 12"/>
          <p:cNvSpPr txBox="1">
            <a:spLocks noChangeArrowheads="1"/>
          </p:cNvSpPr>
          <p:nvPr/>
        </p:nvSpPr>
        <p:spPr bwMode="auto">
          <a:xfrm>
            <a:off x="611188" y="1196975"/>
            <a:ext cx="3744912" cy="4524315"/>
          </a:xfrm>
          <a:prstGeom prst="rect">
            <a:avLst/>
          </a:prstGeom>
          <a:noFill/>
          <a:ln w="9525">
            <a:noFill/>
            <a:miter lim="800000"/>
            <a:headEnd/>
            <a:tailEnd/>
          </a:ln>
        </p:spPr>
        <p:txBody>
          <a:bodyPr>
            <a:spAutoFit/>
          </a:bodyPr>
          <a:lstStyle/>
          <a:p>
            <a:pPr algn="just">
              <a:buFont typeface="Arial" charset="0"/>
              <a:buChar char="•"/>
            </a:pPr>
            <a:endParaRPr lang="it-IT" altLang="it-IT" sz="1600" b="1" dirty="0">
              <a:solidFill>
                <a:schemeClr val="tx2"/>
              </a:solidFill>
              <a:latin typeface="Calibri" pitchFamily="34" charset="0"/>
            </a:endParaRPr>
          </a:p>
          <a:p>
            <a:pPr algn="ctr"/>
            <a:r>
              <a:rPr lang="it-IT" altLang="it-IT" sz="1600" b="1" dirty="0" err="1">
                <a:solidFill>
                  <a:schemeClr val="tx2"/>
                </a:solidFill>
                <a:latin typeface="Calibri" pitchFamily="34" charset="0"/>
              </a:rPr>
              <a:t>Internal</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flat</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roofing</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insulation</a:t>
            </a:r>
            <a:endParaRPr lang="it-IT" altLang="it-IT" sz="1600" b="1" dirty="0">
              <a:solidFill>
                <a:schemeClr val="tx2"/>
              </a:solidFill>
              <a:latin typeface="Calibri" pitchFamily="34" charset="0"/>
            </a:endParaRPr>
          </a:p>
          <a:p>
            <a:pPr algn="ctr"/>
            <a:endParaRPr lang="it-IT" altLang="it-IT" sz="1600" b="1" dirty="0">
              <a:solidFill>
                <a:schemeClr val="tx2"/>
              </a:solidFill>
              <a:latin typeface="Calibri" pitchFamily="34" charset="0"/>
            </a:endParaRPr>
          </a:p>
          <a:p>
            <a:pPr algn="just"/>
            <a:r>
              <a:rPr lang="en-US" sz="1600" b="1" dirty="0">
                <a:solidFill>
                  <a:schemeClr val="tx2"/>
                </a:solidFill>
                <a:latin typeface="Calibri" pitchFamily="34" charset="0"/>
              </a:rPr>
              <a:t>The technique consists in the insulation of the slab from the internal and is especially useful in those cases where it is impossible to perform the insulation on the extrados of the slab.</a:t>
            </a:r>
          </a:p>
          <a:p>
            <a:pPr algn="just"/>
            <a:r>
              <a:rPr lang="en-US" sz="1600" b="1" dirty="0">
                <a:solidFill>
                  <a:schemeClr val="tx2"/>
                </a:solidFill>
                <a:latin typeface="Calibri" pitchFamily="34" charset="0"/>
              </a:rPr>
              <a:t>The technique involves the installation of insulating panels, generally already finished and only to be painted, to paste on the intrados of the slab. In other cases it uses a package made from insulating component and gypsum coated with aluminum. The thickness of the panels depends of the thermal losses of the roof, but in any case it is not less than 2 cm.</a:t>
            </a:r>
            <a:endParaRPr lang="it-IT" altLang="it-IT" sz="1600" b="1" dirty="0">
              <a:solidFill>
                <a:schemeClr val="tx2"/>
              </a:solidFill>
              <a:latin typeface="Calibri" pitchFamily="34" charset="0"/>
            </a:endParaRPr>
          </a:p>
          <a:p>
            <a:pPr algn="just"/>
            <a:endParaRPr lang="it-IT" altLang="it-IT" sz="1600" b="1" dirty="0">
              <a:solidFill>
                <a:schemeClr val="tx2"/>
              </a:solidFill>
              <a:latin typeface="Calibri" pitchFamily="34" charset="0"/>
            </a:endParaRPr>
          </a:p>
        </p:txBody>
      </p:sp>
      <p:pic>
        <p:nvPicPr>
          <p:cNvPr id="24584" name="Picture 2"/>
          <p:cNvPicPr>
            <a:picLocks noChangeAspect="1" noChangeArrowheads="1"/>
          </p:cNvPicPr>
          <p:nvPr/>
        </p:nvPicPr>
        <p:blipFill>
          <a:blip r:embed="rId3" cstate="print"/>
          <a:srcRect/>
          <a:stretch>
            <a:fillRect/>
          </a:stretch>
        </p:blipFill>
        <p:spPr bwMode="auto">
          <a:xfrm>
            <a:off x="4376738" y="1341438"/>
            <a:ext cx="4491037" cy="4984750"/>
          </a:xfrm>
          <a:prstGeom prst="rect">
            <a:avLst/>
          </a:prstGeom>
          <a:noFill/>
          <a:ln w="9525">
            <a:noFill/>
            <a:miter lim="800000"/>
            <a:headEnd/>
            <a:tailEnd/>
          </a:ln>
        </p:spPr>
      </p:pic>
      <p:sp>
        <p:nvSpPr>
          <p:cNvPr id="9"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00B050"/>
                </a:solidFill>
                <a:latin typeface="Calibri" pitchFamily="34" charset="0"/>
                <a:sym typeface="Wingdings" panose="05000000000000000000" pitchFamily="2" charset="2"/>
              </a:rPr>
              <a:t>FLAT ROOFING INSULATION 1/1</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183251C0-E31C-4E80-BB53-14AABC9E78ED}" type="slidenum">
              <a:rPr lang="el-GR" smtClean="0"/>
              <a:pPr fontAlgn="base">
                <a:spcBef>
                  <a:spcPct val="0"/>
                </a:spcBef>
                <a:spcAft>
                  <a:spcPct val="0"/>
                </a:spcAft>
                <a:defRPr/>
              </a:pPr>
              <a:t>26</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25607" name="CasellaDiTesto 12"/>
          <p:cNvSpPr txBox="1">
            <a:spLocks noChangeArrowheads="1"/>
          </p:cNvSpPr>
          <p:nvPr/>
        </p:nvSpPr>
        <p:spPr bwMode="auto">
          <a:xfrm>
            <a:off x="454972" y="1141633"/>
            <a:ext cx="3743325" cy="4278094"/>
          </a:xfrm>
          <a:prstGeom prst="rect">
            <a:avLst/>
          </a:prstGeom>
          <a:noFill/>
          <a:ln w="9525">
            <a:noFill/>
            <a:miter lim="800000"/>
            <a:headEnd/>
            <a:tailEnd/>
          </a:ln>
        </p:spPr>
        <p:txBody>
          <a:bodyPr>
            <a:spAutoFit/>
          </a:bodyPr>
          <a:lstStyle/>
          <a:p>
            <a:pPr algn="just">
              <a:buFont typeface="Arial" charset="0"/>
              <a:buChar char="•"/>
            </a:pPr>
            <a:endParaRPr lang="it-IT" altLang="it-IT" sz="1600" b="1" dirty="0">
              <a:solidFill>
                <a:schemeClr val="tx2"/>
              </a:solidFill>
              <a:latin typeface="Calibri" pitchFamily="34" charset="0"/>
            </a:endParaRPr>
          </a:p>
          <a:p>
            <a:pPr algn="ctr"/>
            <a:r>
              <a:rPr lang="it-IT" altLang="it-IT" sz="1600" b="1" dirty="0" err="1">
                <a:solidFill>
                  <a:schemeClr val="tx2"/>
                </a:solidFill>
                <a:latin typeface="Calibri" pitchFamily="34" charset="0"/>
              </a:rPr>
              <a:t>External</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lat</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roofing</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insulation</a:t>
            </a:r>
            <a:endParaRPr lang="it-IT" altLang="it-IT" sz="1600" b="1" dirty="0">
              <a:solidFill>
                <a:schemeClr val="tx2"/>
              </a:solidFill>
              <a:latin typeface="Calibri" pitchFamily="34" charset="0"/>
            </a:endParaRPr>
          </a:p>
          <a:p>
            <a:pPr algn="just"/>
            <a:endParaRPr lang="it-IT" altLang="it-IT" sz="1600" b="1" dirty="0">
              <a:solidFill>
                <a:schemeClr val="tx2"/>
              </a:solidFill>
              <a:latin typeface="Calibri" pitchFamily="34" charset="0"/>
            </a:endParaRPr>
          </a:p>
          <a:p>
            <a:pPr algn="just"/>
            <a:r>
              <a:rPr lang="en-US" sz="1600" b="1" dirty="0">
                <a:solidFill>
                  <a:schemeClr val="tx2"/>
                </a:solidFill>
                <a:latin typeface="Calibri" pitchFamily="34" charset="0"/>
              </a:rPr>
              <a:t>The external insulation of a flat roof allows to intervene, very effectively, in those roofs which for reasons of age or for technical shortcomings are no more able to ensure the thermal comfort. </a:t>
            </a:r>
          </a:p>
          <a:p>
            <a:pPr algn="just"/>
            <a:r>
              <a:rPr lang="en-US" sz="1600" b="1" dirty="0">
                <a:solidFill>
                  <a:schemeClr val="tx2"/>
                </a:solidFill>
                <a:latin typeface="Calibri" pitchFamily="34" charset="0"/>
              </a:rPr>
              <a:t>The technique involves the application above the existing structure (slab, floor screed to create the needed gradient, waterproof membrane with vapor barrier function), a new insulating layer, of a new waterproof covering and finally, the protection of the liner, according the intended use the roof will have</a:t>
            </a:r>
            <a:r>
              <a:rPr lang="it-IT" altLang="it-IT" sz="1600" b="1" dirty="0">
                <a:solidFill>
                  <a:schemeClr val="tx2"/>
                </a:solidFill>
                <a:latin typeface="Calibri" pitchFamily="34" charset="0"/>
              </a:rPr>
              <a:t>.</a:t>
            </a:r>
          </a:p>
          <a:p>
            <a:pPr algn="just"/>
            <a:endParaRPr lang="it-IT" altLang="it-IT" sz="1600" b="1" dirty="0">
              <a:solidFill>
                <a:schemeClr val="tx2"/>
              </a:solidFill>
              <a:latin typeface="Calibri" pitchFamily="34" charset="0"/>
            </a:endParaRPr>
          </a:p>
        </p:txBody>
      </p:sp>
      <p:pic>
        <p:nvPicPr>
          <p:cNvPr id="25608" name="Picture 2"/>
          <p:cNvPicPr>
            <a:picLocks noChangeAspect="1" noChangeArrowheads="1"/>
          </p:cNvPicPr>
          <p:nvPr/>
        </p:nvPicPr>
        <p:blipFill>
          <a:blip r:embed="rId3" cstate="print"/>
          <a:srcRect/>
          <a:stretch>
            <a:fillRect/>
          </a:stretch>
        </p:blipFill>
        <p:spPr bwMode="auto">
          <a:xfrm>
            <a:off x="4267200" y="1412875"/>
            <a:ext cx="4660900" cy="4824413"/>
          </a:xfrm>
          <a:prstGeom prst="rect">
            <a:avLst/>
          </a:prstGeom>
          <a:noFill/>
          <a:ln w="9525">
            <a:noFill/>
            <a:miter lim="800000"/>
            <a:headEnd/>
            <a:tailEnd/>
          </a:ln>
        </p:spPr>
      </p:pic>
      <p:sp>
        <p:nvSpPr>
          <p:cNvPr id="9"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00B050"/>
                </a:solidFill>
                <a:latin typeface="Calibri" pitchFamily="34" charset="0"/>
                <a:sym typeface="Wingdings" panose="05000000000000000000" pitchFamily="2" charset="2"/>
              </a:rPr>
              <a:t>FLAT ROOFING INSULATION 1/1</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6C3459D4-04F0-46E5-84D2-01F823E88B3D}" type="slidenum">
              <a:rPr lang="el-GR" smtClean="0"/>
              <a:pPr fontAlgn="base">
                <a:spcBef>
                  <a:spcPct val="0"/>
                </a:spcBef>
                <a:spcAft>
                  <a:spcPct val="0"/>
                </a:spcAft>
                <a:defRPr/>
              </a:pPr>
              <a:t>27</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26631" name="CasellaDiTesto 12"/>
          <p:cNvSpPr txBox="1">
            <a:spLocks noChangeArrowheads="1"/>
          </p:cNvSpPr>
          <p:nvPr/>
        </p:nvSpPr>
        <p:spPr bwMode="auto">
          <a:xfrm>
            <a:off x="468313" y="1106488"/>
            <a:ext cx="3743325" cy="4031873"/>
          </a:xfrm>
          <a:prstGeom prst="rect">
            <a:avLst/>
          </a:prstGeom>
          <a:noFill/>
          <a:ln w="9525">
            <a:noFill/>
            <a:miter lim="800000"/>
            <a:headEnd/>
            <a:tailEnd/>
          </a:ln>
        </p:spPr>
        <p:txBody>
          <a:bodyPr>
            <a:spAutoFit/>
          </a:bodyPr>
          <a:lstStyle/>
          <a:p>
            <a:pPr algn="just">
              <a:buFont typeface="Arial" charset="0"/>
              <a:buChar char="•"/>
            </a:pPr>
            <a:endParaRPr lang="it-IT" altLang="it-IT" sz="1600" b="1" dirty="0">
              <a:solidFill>
                <a:schemeClr val="tx2"/>
              </a:solidFill>
              <a:latin typeface="Calibri" pitchFamily="34" charset="0"/>
            </a:endParaRPr>
          </a:p>
          <a:p>
            <a:pPr algn="ctr"/>
            <a:r>
              <a:rPr lang="it-IT" sz="1600" b="1" dirty="0" err="1">
                <a:solidFill>
                  <a:schemeClr val="tx2"/>
                </a:solidFill>
                <a:latin typeface="Calibri" pitchFamily="34" charset="0"/>
              </a:rPr>
              <a:t>Intrados</a:t>
            </a:r>
            <a:r>
              <a:rPr lang="it-IT" sz="1600" b="1" dirty="0">
                <a:solidFill>
                  <a:schemeClr val="tx2"/>
                </a:solidFill>
                <a:latin typeface="Calibri" pitchFamily="34" charset="0"/>
              </a:rPr>
              <a:t> </a:t>
            </a:r>
            <a:r>
              <a:rPr lang="it-IT" sz="1600" b="1" dirty="0" err="1">
                <a:solidFill>
                  <a:schemeClr val="tx2"/>
                </a:solidFill>
                <a:latin typeface="Calibri" pitchFamily="34" charset="0"/>
              </a:rPr>
              <a:t>insulation</a:t>
            </a:r>
            <a:r>
              <a:rPr lang="it-IT" sz="1600" b="1" dirty="0">
                <a:solidFill>
                  <a:schemeClr val="tx2"/>
                </a:solidFill>
                <a:latin typeface="Calibri" pitchFamily="34" charset="0"/>
              </a:rPr>
              <a:t> flap</a:t>
            </a:r>
          </a:p>
          <a:p>
            <a:pPr algn="ctr"/>
            <a:endParaRPr lang="it-IT" altLang="it-IT" sz="1600" b="1" dirty="0">
              <a:solidFill>
                <a:schemeClr val="tx2"/>
              </a:solidFill>
              <a:latin typeface="Calibri" pitchFamily="34" charset="0"/>
            </a:endParaRPr>
          </a:p>
          <a:p>
            <a:pPr algn="just"/>
            <a:r>
              <a:rPr lang="en-US" sz="1600" b="1" dirty="0">
                <a:solidFill>
                  <a:schemeClr val="tx2"/>
                </a:solidFill>
                <a:latin typeface="Calibri" pitchFamily="34" charset="0"/>
              </a:rPr>
              <a:t>The thermal insulation of the intrados slab is one of the most adopted insulation systems in buildings covered with sloped roofs, with attic space. </a:t>
            </a:r>
          </a:p>
          <a:p>
            <a:pPr algn="just"/>
            <a:r>
              <a:rPr lang="en-US" sz="1600" b="1" dirty="0">
                <a:solidFill>
                  <a:schemeClr val="tx2"/>
                </a:solidFill>
                <a:latin typeface="Calibri" pitchFamily="34" charset="0"/>
              </a:rPr>
              <a:t>The system is easy to perform and is used both for new interventions and for refurbishment. </a:t>
            </a:r>
          </a:p>
          <a:p>
            <a:pPr algn="just"/>
            <a:r>
              <a:rPr lang="en-US" altLang="it-IT" sz="1600" b="1" dirty="0">
                <a:solidFill>
                  <a:schemeClr val="tx2"/>
                </a:solidFill>
                <a:latin typeface="Calibri" pitchFamily="34" charset="0"/>
              </a:rPr>
              <a:t>The technique involves the laying of the insulation  directly on the structure of the flap, also through the use of elements containing the insulation, pre-finished in plaster that are suitable to be further processed.</a:t>
            </a:r>
            <a:endParaRPr lang="it-IT" altLang="it-IT" sz="1600" b="1" dirty="0">
              <a:solidFill>
                <a:schemeClr val="tx2"/>
              </a:solidFill>
              <a:latin typeface="Calibri" pitchFamily="34" charset="0"/>
            </a:endParaRPr>
          </a:p>
        </p:txBody>
      </p:sp>
      <p:pic>
        <p:nvPicPr>
          <p:cNvPr id="26632" name="Picture 2"/>
          <p:cNvPicPr>
            <a:picLocks noChangeAspect="1" noChangeArrowheads="1"/>
          </p:cNvPicPr>
          <p:nvPr/>
        </p:nvPicPr>
        <p:blipFill>
          <a:blip r:embed="rId3" cstate="print"/>
          <a:srcRect t="10258"/>
          <a:stretch>
            <a:fillRect/>
          </a:stretch>
        </p:blipFill>
        <p:spPr bwMode="auto">
          <a:xfrm>
            <a:off x="4211638" y="1341438"/>
            <a:ext cx="4764087" cy="4868862"/>
          </a:xfrm>
          <a:prstGeom prst="rect">
            <a:avLst/>
          </a:prstGeom>
          <a:noFill/>
          <a:ln w="9525">
            <a:noFill/>
            <a:miter lim="800000"/>
            <a:headEnd/>
            <a:tailEnd/>
          </a:ln>
        </p:spPr>
      </p:pic>
      <p:sp>
        <p:nvSpPr>
          <p:cNvPr id="9"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00B050"/>
                </a:solidFill>
                <a:latin typeface="Calibri" pitchFamily="34" charset="0"/>
                <a:sym typeface="Wingdings" panose="05000000000000000000" pitchFamily="2" charset="2"/>
              </a:rPr>
              <a:t>SLOPED ROOFING INSULATION 1/1</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4912EF98-8CEE-4ECB-81DF-823B52AC29AC}" type="slidenum">
              <a:rPr lang="el-GR" smtClean="0"/>
              <a:pPr fontAlgn="base">
                <a:spcBef>
                  <a:spcPct val="0"/>
                </a:spcBef>
                <a:spcAft>
                  <a:spcPct val="0"/>
                </a:spcAft>
                <a:defRPr/>
              </a:pPr>
              <a:t>28</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28679" name="CasellaDiTesto 12"/>
          <p:cNvSpPr txBox="1">
            <a:spLocks noChangeArrowheads="1"/>
          </p:cNvSpPr>
          <p:nvPr/>
        </p:nvSpPr>
        <p:spPr bwMode="auto">
          <a:xfrm>
            <a:off x="107504" y="1052513"/>
            <a:ext cx="4392488" cy="4278094"/>
          </a:xfrm>
          <a:prstGeom prst="rect">
            <a:avLst/>
          </a:prstGeom>
          <a:noFill/>
          <a:ln w="9525">
            <a:noFill/>
            <a:miter lim="800000"/>
            <a:headEnd/>
            <a:tailEnd/>
          </a:ln>
        </p:spPr>
        <p:txBody>
          <a:bodyPr wrap="square">
            <a:spAutoFit/>
          </a:bodyPr>
          <a:lstStyle/>
          <a:p>
            <a:pPr algn="just">
              <a:buFont typeface="Arial" charset="0"/>
              <a:buChar char="•"/>
            </a:pPr>
            <a:endParaRPr lang="it-IT" altLang="it-IT" sz="1600" b="1" dirty="0">
              <a:solidFill>
                <a:schemeClr val="tx2"/>
              </a:solidFill>
              <a:latin typeface="Calibri" pitchFamily="34" charset="0"/>
            </a:endParaRPr>
          </a:p>
          <a:p>
            <a:pPr algn="just"/>
            <a:r>
              <a:rPr lang="it-IT" altLang="it-IT" sz="1600" b="1" dirty="0">
                <a:solidFill>
                  <a:schemeClr val="tx2"/>
                </a:solidFill>
                <a:latin typeface="Calibri" pitchFamily="34" charset="0"/>
              </a:rPr>
              <a:t>Green </a:t>
            </a:r>
            <a:r>
              <a:rPr lang="it-IT" altLang="it-IT" sz="1600" b="1" dirty="0" err="1">
                <a:solidFill>
                  <a:schemeClr val="tx2"/>
                </a:solidFill>
                <a:latin typeface="Calibri" pitchFamily="34" charset="0"/>
              </a:rPr>
              <a:t>roofs</a:t>
            </a:r>
            <a:endParaRPr lang="it-IT" altLang="it-IT" sz="1600" b="1" dirty="0">
              <a:solidFill>
                <a:schemeClr val="tx2"/>
              </a:solidFill>
              <a:latin typeface="Calibri" pitchFamily="34" charset="0"/>
            </a:endParaRPr>
          </a:p>
          <a:p>
            <a:pPr algn="just"/>
            <a:endParaRPr lang="it-IT" altLang="it-IT" sz="1600" b="1" dirty="0">
              <a:solidFill>
                <a:schemeClr val="tx2"/>
              </a:solidFill>
              <a:latin typeface="Calibri" pitchFamily="34" charset="0"/>
            </a:endParaRPr>
          </a:p>
          <a:p>
            <a:pPr algn="just"/>
            <a:r>
              <a:rPr lang="en-US" sz="1600" b="1" dirty="0">
                <a:solidFill>
                  <a:schemeClr val="tx2"/>
                </a:solidFill>
                <a:latin typeface="Calibri" pitchFamily="34" charset="0"/>
              </a:rPr>
              <a:t>A reduction of the incident solar radiation on the external surfaces of buildings can mitigate the effect of "urban heat island" (Urban Heat Island - UHI).  The roofs and green walls can be used as passive systems for energy efficiency in buildings, as:</a:t>
            </a:r>
          </a:p>
          <a:p>
            <a:pPr marL="342900" indent="-342900" algn="just">
              <a:buFont typeface="+mj-lt"/>
              <a:buAutoNum type="arabicPeriod"/>
            </a:pPr>
            <a:r>
              <a:rPr lang="en-US" sz="1600" b="1" dirty="0">
                <a:solidFill>
                  <a:schemeClr val="tx2"/>
                </a:solidFill>
                <a:latin typeface="Calibri" pitchFamily="34" charset="0"/>
              </a:rPr>
              <a:t>vegetative layer absorbs the incident solar radiation;</a:t>
            </a:r>
          </a:p>
          <a:p>
            <a:pPr marL="342900" indent="-342900" algn="just">
              <a:buFont typeface="+mj-lt"/>
              <a:buAutoNum type="arabicPeriod"/>
            </a:pPr>
            <a:r>
              <a:rPr lang="en-US" sz="1600" b="1" dirty="0">
                <a:solidFill>
                  <a:schemeClr val="tx2"/>
                </a:solidFill>
                <a:latin typeface="Calibri" pitchFamily="34" charset="0"/>
              </a:rPr>
              <a:t>evaporation and transpiration of plants and growing media causes evaporative cooling;</a:t>
            </a:r>
          </a:p>
          <a:p>
            <a:pPr marL="342900" indent="-342900" algn="just">
              <a:buFont typeface="+mj-lt"/>
              <a:buAutoNum type="arabicPeriod"/>
            </a:pPr>
            <a:r>
              <a:rPr lang="en-US" sz="1600" b="1" dirty="0">
                <a:solidFill>
                  <a:schemeClr val="tx2"/>
                </a:solidFill>
                <a:latin typeface="Calibri" pitchFamily="34" charset="0"/>
              </a:rPr>
              <a:t>vegetation and growing contribute to thermal insulation;</a:t>
            </a:r>
          </a:p>
          <a:p>
            <a:pPr marL="342900" indent="-342900" algn="just">
              <a:buFont typeface="+mj-lt"/>
              <a:buAutoNum type="arabicPeriod"/>
            </a:pPr>
            <a:r>
              <a:rPr lang="en-US" sz="1600" b="1" dirty="0">
                <a:solidFill>
                  <a:schemeClr val="tx2"/>
                </a:solidFill>
                <a:latin typeface="Calibri" pitchFamily="34" charset="0"/>
              </a:rPr>
              <a:t>The plants affect the action of wind on the buildings.</a:t>
            </a:r>
          </a:p>
        </p:txBody>
      </p:sp>
      <p:pic>
        <p:nvPicPr>
          <p:cNvPr id="28680" name="Picture 2"/>
          <p:cNvPicPr>
            <a:picLocks noChangeAspect="1" noChangeArrowheads="1"/>
          </p:cNvPicPr>
          <p:nvPr/>
        </p:nvPicPr>
        <p:blipFill>
          <a:blip r:embed="rId3" cstate="print"/>
          <a:stretch>
            <a:fillRect/>
          </a:stretch>
        </p:blipFill>
        <p:spPr bwMode="auto">
          <a:xfrm>
            <a:off x="4499421" y="1861573"/>
            <a:ext cx="4537075" cy="4071479"/>
          </a:xfrm>
          <a:prstGeom prst="rect">
            <a:avLst/>
          </a:prstGeom>
          <a:noFill/>
          <a:ln w="9525">
            <a:noFill/>
            <a:miter lim="800000"/>
            <a:headEnd/>
            <a:tailEnd/>
          </a:ln>
        </p:spPr>
      </p:pic>
      <p:sp>
        <p:nvSpPr>
          <p:cNvPr id="9" name="Rettangolo 8"/>
          <p:cNvSpPr/>
          <p:nvPr/>
        </p:nvSpPr>
        <p:spPr>
          <a:xfrm>
            <a:off x="8532440" y="4941168"/>
            <a:ext cx="539552"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2 - Τίτλος"/>
          <p:cNvSpPr txBox="1">
            <a:spLocks/>
          </p:cNvSpPr>
          <p:nvPr/>
        </p:nvSpPr>
        <p:spPr bwMode="auto">
          <a:xfrm>
            <a:off x="0" y="188690"/>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00B050"/>
                </a:solidFill>
                <a:latin typeface="Calibri" pitchFamily="34" charset="0"/>
                <a:sym typeface="Wingdings" panose="05000000000000000000" pitchFamily="2" charset="2"/>
              </a:rPr>
              <a:t>GREEN ROOFS </a:t>
            </a:r>
            <a:endParaRPr lang="it-IT" altLang="it-IT" sz="2800" b="1" dirty="0">
              <a:solidFill>
                <a:srgbClr val="00B050"/>
              </a:solidFill>
              <a:latin typeface="Calibri" pitchFamily="34" charset="0"/>
            </a:endParaRPr>
          </a:p>
          <a:p>
            <a:pPr algn="just"/>
            <a:r>
              <a:rPr lang="en-US" sz="2800" b="1" dirty="0">
                <a:solidFill>
                  <a:srgbClr val="0040B4"/>
                </a:solidFill>
                <a:latin typeface="Calibri" pitchFamily="34"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44166E0-2A2F-4391-B82E-1ABB2EF229B7}" type="slidenum">
              <a:rPr lang="el-GR" smtClean="0"/>
              <a:pPr fontAlgn="base">
                <a:spcBef>
                  <a:spcPct val="0"/>
                </a:spcBef>
                <a:spcAft>
                  <a:spcPct val="0"/>
                </a:spcAft>
                <a:defRPr/>
              </a:pPr>
              <a:t>29</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pic>
        <p:nvPicPr>
          <p:cNvPr id="29704" name="Picture 2" descr="Risultati immagini per infissi e vetri"/>
          <p:cNvPicPr>
            <a:picLocks noChangeAspect="1" noChangeArrowheads="1"/>
          </p:cNvPicPr>
          <p:nvPr/>
        </p:nvPicPr>
        <p:blipFill>
          <a:blip r:embed="rId3" cstate="print"/>
          <a:srcRect/>
          <a:stretch>
            <a:fillRect/>
          </a:stretch>
        </p:blipFill>
        <p:spPr bwMode="auto">
          <a:xfrm>
            <a:off x="7164288" y="3840407"/>
            <a:ext cx="1174598" cy="751759"/>
          </a:xfrm>
          <a:prstGeom prst="rect">
            <a:avLst/>
          </a:prstGeom>
          <a:noFill/>
          <a:ln w="9525">
            <a:noFill/>
            <a:miter lim="800000"/>
            <a:headEnd/>
            <a:tailEnd/>
          </a:ln>
        </p:spPr>
      </p:pic>
      <p:sp>
        <p:nvSpPr>
          <p:cNvPr id="10" name="2 - Τίτλος"/>
          <p:cNvSpPr txBox="1">
            <a:spLocks/>
          </p:cNvSpPr>
          <p:nvPr/>
        </p:nvSpPr>
        <p:spPr bwMode="auto">
          <a:xfrm>
            <a:off x="0"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WINDOWS &amp; FRAMES </a:t>
            </a:r>
          </a:p>
        </p:txBody>
      </p:sp>
      <p:sp>
        <p:nvSpPr>
          <p:cNvPr id="3" name="Rettangolo 2"/>
          <p:cNvSpPr/>
          <p:nvPr/>
        </p:nvSpPr>
        <p:spPr>
          <a:xfrm>
            <a:off x="179512" y="1052736"/>
            <a:ext cx="8568952" cy="3539430"/>
          </a:xfrm>
          <a:prstGeom prst="rect">
            <a:avLst/>
          </a:prstGeom>
        </p:spPr>
        <p:txBody>
          <a:bodyPr wrap="square">
            <a:spAutoFit/>
          </a:bodyPr>
          <a:lstStyle/>
          <a:p>
            <a:pPr marL="285750" indent="-285750">
              <a:buFont typeface="Wingdings" panose="05000000000000000000" pitchFamily="2" charset="2"/>
              <a:buChar char="Ø"/>
            </a:pPr>
            <a:r>
              <a:rPr lang="en-GB" sz="1600" b="1" dirty="0">
                <a:solidFill>
                  <a:schemeClr val="tx2"/>
                </a:solidFill>
                <a:latin typeface="Calibri" pitchFamily="34" charset="0"/>
              </a:rPr>
              <a:t>The change of windows is one of the most used renovation measures.  In the old building stock, the U-value of windows may be very high and condition and performance can be very low.  The U-value of old windows is much be lower than the remaining part of the building envelope.  </a:t>
            </a:r>
          </a:p>
          <a:p>
            <a:endParaRPr lang="it-IT" sz="1600" b="1" dirty="0">
              <a:solidFill>
                <a:schemeClr val="tx2"/>
              </a:solidFill>
              <a:latin typeface="Calibri" pitchFamily="34" charset="0"/>
            </a:endParaRPr>
          </a:p>
          <a:p>
            <a:pPr marL="285750" indent="-285750">
              <a:buFont typeface="Wingdings" panose="05000000000000000000" pitchFamily="2" charset="2"/>
              <a:buChar char="Ø"/>
            </a:pPr>
            <a:r>
              <a:rPr lang="en-GB" sz="1600" b="1" dirty="0">
                <a:solidFill>
                  <a:schemeClr val="tx2"/>
                </a:solidFill>
                <a:latin typeface="Calibri" pitchFamily="34" charset="0"/>
              </a:rPr>
              <a:t>There are high-performance windows available in the market, which can also reduce the effect of solar radiation and the need of cooling load.  The installation of external shading can be carried out together with the change of windows or can be realized separately. Also the lighting conditions are depending on windows, but in renovation the open area of windows do not significantly increase, if new window opening (e.g. on the roof) have not been designed.  The reasons for the change of windows  are below summarized:</a:t>
            </a:r>
          </a:p>
          <a:p>
            <a:pPr marL="1200150" lvl="2" indent="-285750">
              <a:buFont typeface="Wingdings" panose="05000000000000000000" pitchFamily="2" charset="2"/>
              <a:buChar char="q"/>
            </a:pPr>
            <a:r>
              <a:rPr lang="en-GB" sz="1600" b="1" dirty="0">
                <a:solidFill>
                  <a:schemeClr val="tx2"/>
                </a:solidFill>
                <a:latin typeface="Calibri" pitchFamily="34" charset="0"/>
              </a:rPr>
              <a:t>to improve the thermal performance of the building envelope and reduce heat losses through the windows</a:t>
            </a:r>
            <a:endParaRPr lang="it-IT" sz="1600" b="1" dirty="0">
              <a:solidFill>
                <a:schemeClr val="tx2"/>
              </a:solidFill>
              <a:latin typeface="Calibri" pitchFamily="34" charset="0"/>
            </a:endParaRPr>
          </a:p>
          <a:p>
            <a:pPr marL="1200150" lvl="2" indent="-285750">
              <a:buFont typeface="Wingdings" panose="05000000000000000000" pitchFamily="2" charset="2"/>
              <a:buChar char="q"/>
            </a:pPr>
            <a:r>
              <a:rPr lang="en-GB" sz="1600" b="1" dirty="0">
                <a:solidFill>
                  <a:schemeClr val="tx2"/>
                </a:solidFill>
                <a:latin typeface="Calibri" pitchFamily="34" charset="0"/>
              </a:rPr>
              <a:t>to reduce cooling load by coatings</a:t>
            </a:r>
            <a:endParaRPr lang="it-IT" sz="1600" b="1" dirty="0">
              <a:solidFill>
                <a:schemeClr val="tx2"/>
              </a:solidFill>
              <a:latin typeface="Calibri" pitchFamily="34" charset="0"/>
            </a:endParaRPr>
          </a:p>
          <a:p>
            <a:pPr marL="1200150" lvl="2" indent="-285750">
              <a:buFont typeface="Wingdings" panose="05000000000000000000" pitchFamily="2" charset="2"/>
              <a:buChar char="q"/>
            </a:pPr>
            <a:r>
              <a:rPr lang="en-GB" sz="1600" b="1" dirty="0">
                <a:solidFill>
                  <a:schemeClr val="tx2"/>
                </a:solidFill>
                <a:latin typeface="Calibri" pitchFamily="34" charset="0"/>
              </a:rPr>
              <a:t>to decrease air leak by better tightness</a:t>
            </a:r>
          </a:p>
        </p:txBody>
      </p:sp>
      <p:sp>
        <p:nvSpPr>
          <p:cNvPr id="4" name="CasellaDiTesto 3"/>
          <p:cNvSpPr txBox="1"/>
          <p:nvPr/>
        </p:nvSpPr>
        <p:spPr>
          <a:xfrm>
            <a:off x="251520" y="4581128"/>
            <a:ext cx="8640960" cy="1600438"/>
          </a:xfrm>
          <a:prstGeom prst="rect">
            <a:avLst/>
          </a:prstGeom>
          <a:noFill/>
        </p:spPr>
        <p:txBody>
          <a:bodyPr wrap="square" rtlCol="0">
            <a:spAutoFit/>
          </a:bodyPr>
          <a:lstStyle/>
          <a:p>
            <a:pPr marL="285750" indent="-285750">
              <a:buFont typeface="Wingdings" panose="05000000000000000000" pitchFamily="2" charset="2"/>
              <a:buChar char="Ø"/>
            </a:pPr>
            <a:r>
              <a:rPr lang="en-GB" b="1" dirty="0">
                <a:solidFill>
                  <a:schemeClr val="tx2"/>
                </a:solidFill>
                <a:latin typeface="Calibri" pitchFamily="34" charset="0"/>
              </a:rPr>
              <a:t>If </a:t>
            </a:r>
            <a:r>
              <a:rPr lang="en-GB" sz="1600" b="1" dirty="0">
                <a:solidFill>
                  <a:schemeClr val="tx2"/>
                </a:solidFill>
                <a:latin typeface="Calibri" pitchFamily="34" charset="0"/>
              </a:rPr>
              <a:t>no changes occurs in ventilation system, both natural and mechanical, the air supply must be ensured to be taken without draft and properly.</a:t>
            </a:r>
            <a:endParaRPr lang="it-IT" sz="1600" b="1" dirty="0">
              <a:solidFill>
                <a:schemeClr val="tx2"/>
              </a:solidFill>
              <a:latin typeface="Calibri" pitchFamily="34" charset="0"/>
            </a:endParaRPr>
          </a:p>
          <a:p>
            <a:pPr marL="285750" indent="-285750">
              <a:buFont typeface="Wingdings" panose="05000000000000000000" pitchFamily="2" charset="2"/>
              <a:buChar char="Ø"/>
            </a:pPr>
            <a:r>
              <a:rPr lang="en-GB" sz="1600" b="1" dirty="0">
                <a:solidFill>
                  <a:schemeClr val="tx2"/>
                </a:solidFill>
                <a:latin typeface="Calibri" pitchFamily="34" charset="0"/>
              </a:rPr>
              <a:t>The change of windows must be planned carefully also if there are some limitations in changing the look of the facades.  The option of the window change is repair and refurbishment (e.g. new sealants etc.).  The payback time of investments must be evaluated case by case.  The impact on indoor environment and thermal comfort must be taken into account, too.  </a:t>
            </a:r>
            <a:endParaRPr lang="it-IT" sz="1600" b="1" dirty="0">
              <a:solidFill>
                <a:schemeClr val="tx2"/>
              </a:solidFill>
              <a:latin typeface="Calibri" pitchFamily="34" charset="0"/>
            </a:endParaRPr>
          </a:p>
        </p:txBody>
      </p:sp>
    </p:spTree>
    <p:extLst>
      <p:ext uri="{BB962C8B-B14F-4D97-AF65-F5344CB8AC3E}">
        <p14:creationId xmlns:p14="http://schemas.microsoft.com/office/powerpoint/2010/main" val="862440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332656"/>
            <a:ext cx="5133265" cy="523220"/>
          </a:xfrm>
          <a:prstGeom prst="rect">
            <a:avLst/>
          </a:prstGeom>
        </p:spPr>
        <p:txBody>
          <a:bodyPr wrap="none">
            <a:spAutoFit/>
          </a:bodyPr>
          <a:lstStyle/>
          <a:p>
            <a:r>
              <a:rPr lang="it-IT" sz="2800" b="1" dirty="0">
                <a:solidFill>
                  <a:srgbClr val="0040B4"/>
                </a:solidFill>
                <a:latin typeface="Calibri" pitchFamily="34" charset="0"/>
              </a:rPr>
              <a:t>A building </a:t>
            </a:r>
            <a:r>
              <a:rPr lang="it-IT" sz="2800" b="1" dirty="0" err="1">
                <a:solidFill>
                  <a:srgbClr val="0040B4"/>
                </a:solidFill>
                <a:latin typeface="Calibri" pitchFamily="34" charset="0"/>
              </a:rPr>
              <a:t>envelope</a:t>
            </a:r>
            <a:r>
              <a:rPr lang="it-IT" sz="2800" b="1" dirty="0">
                <a:solidFill>
                  <a:srgbClr val="0040B4"/>
                </a:solidFill>
                <a:latin typeface="Calibri" pitchFamily="34" charset="0"/>
              </a:rPr>
              <a:t> </a:t>
            </a:r>
            <a:r>
              <a:rPr lang="it-IT" sz="2800" b="1" dirty="0" err="1">
                <a:solidFill>
                  <a:srgbClr val="0040B4"/>
                </a:solidFill>
                <a:latin typeface="Calibri" pitchFamily="34" charset="0"/>
              </a:rPr>
              <a:t>investigation</a:t>
            </a:r>
            <a:endParaRPr lang="it-IT" sz="2800" b="1" dirty="0">
              <a:solidFill>
                <a:srgbClr val="0040B4"/>
              </a:solidFill>
              <a:latin typeface="Calibri" pitchFamily="34" charset="0"/>
            </a:endParaRPr>
          </a:p>
        </p:txBody>
      </p:sp>
      <p:sp>
        <p:nvSpPr>
          <p:cNvPr id="3" name="Rettangolo 2"/>
          <p:cNvSpPr/>
          <p:nvPr/>
        </p:nvSpPr>
        <p:spPr>
          <a:xfrm>
            <a:off x="323528" y="1412776"/>
            <a:ext cx="8496944" cy="4247317"/>
          </a:xfrm>
          <a:prstGeom prst="rect">
            <a:avLst/>
          </a:prstGeom>
        </p:spPr>
        <p:txBody>
          <a:bodyPr wrap="square">
            <a:spAutoFit/>
          </a:bodyPr>
          <a:lstStyle/>
          <a:p>
            <a:r>
              <a:rPr lang="it-IT" b="1" dirty="0">
                <a:solidFill>
                  <a:schemeClr val="tx2">
                    <a:lumMod val="75000"/>
                  </a:schemeClr>
                </a:solidFill>
                <a:latin typeface="+mn-lt"/>
                <a:cs typeface="+mn-cs"/>
              </a:rPr>
              <a:t>A building </a:t>
            </a:r>
            <a:r>
              <a:rPr lang="it-IT" b="1" dirty="0" err="1">
                <a:solidFill>
                  <a:schemeClr val="tx2">
                    <a:lumMod val="75000"/>
                  </a:schemeClr>
                </a:solidFill>
                <a:latin typeface="+mn-lt"/>
                <a:cs typeface="+mn-cs"/>
              </a:rPr>
              <a:t>envelope</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investigation</a:t>
            </a:r>
            <a:r>
              <a:rPr lang="it-IT" b="1" dirty="0">
                <a:solidFill>
                  <a:schemeClr val="tx2">
                    <a:lumMod val="75000"/>
                  </a:schemeClr>
                </a:solidFill>
                <a:latin typeface="+mn-lt"/>
                <a:cs typeface="+mn-cs"/>
              </a:rPr>
              <a:t> can be </a:t>
            </a:r>
            <a:r>
              <a:rPr lang="it-IT" b="1" dirty="0" err="1">
                <a:solidFill>
                  <a:schemeClr val="tx2">
                    <a:lumMod val="75000"/>
                  </a:schemeClr>
                </a:solidFill>
                <a:latin typeface="+mn-lt"/>
                <a:cs typeface="+mn-cs"/>
              </a:rPr>
              <a:t>as</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simple</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as</a:t>
            </a:r>
            <a:r>
              <a:rPr lang="it-IT" b="1" dirty="0">
                <a:solidFill>
                  <a:schemeClr val="tx2">
                    <a:lumMod val="75000"/>
                  </a:schemeClr>
                </a:solidFill>
                <a:latin typeface="+mn-lt"/>
                <a:cs typeface="+mn-cs"/>
              </a:rPr>
              <a:t> a </a:t>
            </a:r>
            <a:r>
              <a:rPr lang="it-IT" b="1" dirty="0" err="1">
                <a:solidFill>
                  <a:schemeClr val="tx2">
                    <a:lumMod val="75000"/>
                  </a:schemeClr>
                </a:solidFill>
                <a:latin typeface="+mn-lt"/>
                <a:cs typeface="+mn-cs"/>
              </a:rPr>
              <a:t>visual</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inspection</a:t>
            </a:r>
            <a:r>
              <a:rPr lang="it-IT" b="1" dirty="0">
                <a:solidFill>
                  <a:schemeClr val="tx2">
                    <a:lumMod val="75000"/>
                  </a:schemeClr>
                </a:solidFill>
                <a:latin typeface="+mn-lt"/>
                <a:cs typeface="+mn-cs"/>
              </a:rPr>
              <a:t> of the </a:t>
            </a:r>
            <a:r>
              <a:rPr lang="it-IT" b="1" dirty="0" err="1">
                <a:solidFill>
                  <a:schemeClr val="tx2">
                    <a:lumMod val="75000"/>
                  </a:schemeClr>
                </a:solidFill>
                <a:latin typeface="+mn-lt"/>
                <a:cs typeface="+mn-cs"/>
              </a:rPr>
              <a:t>exterior</a:t>
            </a:r>
            <a:r>
              <a:rPr lang="it-IT" b="1" dirty="0">
                <a:solidFill>
                  <a:schemeClr val="tx2">
                    <a:lumMod val="75000"/>
                  </a:schemeClr>
                </a:solidFill>
                <a:latin typeface="+mn-lt"/>
                <a:cs typeface="+mn-cs"/>
              </a:rPr>
              <a:t> of a building (or </a:t>
            </a:r>
            <a:r>
              <a:rPr lang="it-IT" b="1" dirty="0" err="1">
                <a:solidFill>
                  <a:schemeClr val="tx2">
                    <a:lumMod val="75000"/>
                  </a:schemeClr>
                </a:solidFill>
                <a:latin typeface="+mn-lt"/>
                <a:cs typeface="+mn-cs"/>
              </a:rPr>
              <a:t>specific</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builging</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parts</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such</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as</a:t>
            </a:r>
            <a:r>
              <a:rPr lang="it-IT" b="1" dirty="0">
                <a:solidFill>
                  <a:schemeClr val="tx2">
                    <a:lumMod val="75000"/>
                  </a:schemeClr>
                </a:solidFill>
                <a:latin typeface="+mn-lt"/>
                <a:cs typeface="+mn-cs"/>
              </a:rPr>
              <a:t> the </a:t>
            </a:r>
            <a:r>
              <a:rPr lang="it-IT" b="1" dirty="0" err="1">
                <a:solidFill>
                  <a:schemeClr val="tx2">
                    <a:lumMod val="75000"/>
                  </a:schemeClr>
                </a:solidFill>
                <a:latin typeface="+mn-lt"/>
                <a:cs typeface="+mn-cs"/>
              </a:rPr>
              <a:t>roof</a:t>
            </a:r>
            <a:r>
              <a:rPr lang="it-IT" b="1" dirty="0">
                <a:solidFill>
                  <a:schemeClr val="tx2">
                    <a:lumMod val="75000"/>
                  </a:schemeClr>
                </a:solidFill>
                <a:latin typeface="+mn-lt"/>
                <a:cs typeface="+mn-cs"/>
              </a:rPr>
              <a:t> or </a:t>
            </a:r>
            <a:r>
              <a:rPr lang="it-IT" b="1" dirty="0" err="1">
                <a:solidFill>
                  <a:schemeClr val="tx2">
                    <a:lumMod val="75000"/>
                  </a:schemeClr>
                </a:solidFill>
                <a:latin typeface="+mn-lt"/>
                <a:cs typeface="+mn-cs"/>
              </a:rPr>
              <a:t>coating</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When</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visual</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inspections</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reveal</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symptoms</a:t>
            </a:r>
            <a:r>
              <a:rPr lang="it-IT" b="1" dirty="0">
                <a:solidFill>
                  <a:schemeClr val="tx2">
                    <a:lumMod val="75000"/>
                  </a:schemeClr>
                </a:solidFill>
                <a:latin typeface="+mn-lt"/>
                <a:cs typeface="+mn-cs"/>
              </a:rPr>
              <a:t> of a </a:t>
            </a:r>
            <a:r>
              <a:rPr lang="it-IT" b="1" dirty="0" err="1">
                <a:solidFill>
                  <a:schemeClr val="tx2">
                    <a:lumMod val="75000"/>
                  </a:schemeClr>
                </a:solidFill>
                <a:latin typeface="+mn-lt"/>
                <a:cs typeface="+mn-cs"/>
              </a:rPr>
              <a:t>bigger</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problem</a:t>
            </a:r>
            <a:r>
              <a:rPr lang="it-IT" b="1" dirty="0">
                <a:solidFill>
                  <a:schemeClr val="tx2">
                    <a:lumMod val="75000"/>
                  </a:schemeClr>
                </a:solidFill>
                <a:latin typeface="+mn-lt"/>
                <a:cs typeface="+mn-cs"/>
              </a:rPr>
              <a:t> a </a:t>
            </a:r>
            <a:r>
              <a:rPr lang="it-IT" b="1" dirty="0" err="1">
                <a:solidFill>
                  <a:schemeClr val="tx2">
                    <a:lumMod val="75000"/>
                  </a:schemeClr>
                </a:solidFill>
                <a:latin typeface="+mn-lt"/>
                <a:cs typeface="+mn-cs"/>
              </a:rPr>
              <a:t>comprehensive</a:t>
            </a:r>
            <a:r>
              <a:rPr lang="it-IT" b="1" dirty="0">
                <a:solidFill>
                  <a:schemeClr val="tx2">
                    <a:lumMod val="75000"/>
                  </a:schemeClr>
                </a:solidFill>
                <a:latin typeface="+mn-lt"/>
                <a:cs typeface="+mn-cs"/>
              </a:rPr>
              <a:t> building </a:t>
            </a:r>
            <a:r>
              <a:rPr lang="it-IT" b="1" dirty="0" err="1">
                <a:solidFill>
                  <a:schemeClr val="tx2">
                    <a:lumMod val="75000"/>
                  </a:schemeClr>
                </a:solidFill>
                <a:latin typeface="+mn-lt"/>
                <a:cs typeface="+mn-cs"/>
              </a:rPr>
              <a:t>envelope</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inspection</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may</a:t>
            </a:r>
            <a:r>
              <a:rPr lang="it-IT" b="1" dirty="0">
                <a:solidFill>
                  <a:schemeClr val="tx2">
                    <a:lumMod val="75000"/>
                  </a:schemeClr>
                </a:solidFill>
                <a:latin typeface="+mn-lt"/>
                <a:cs typeface="+mn-cs"/>
              </a:rPr>
              <a:t> involve </a:t>
            </a:r>
            <a:r>
              <a:rPr lang="it-IT" b="1" dirty="0" err="1">
                <a:solidFill>
                  <a:schemeClr val="tx2">
                    <a:lumMod val="75000"/>
                  </a:schemeClr>
                </a:solidFill>
                <a:latin typeface="+mn-lt"/>
                <a:cs typeface="+mn-cs"/>
              </a:rPr>
              <a:t>one</a:t>
            </a:r>
            <a:r>
              <a:rPr lang="it-IT" b="1" dirty="0">
                <a:solidFill>
                  <a:schemeClr val="tx2">
                    <a:lumMod val="75000"/>
                  </a:schemeClr>
                </a:solidFill>
                <a:latin typeface="+mn-lt"/>
                <a:cs typeface="+mn-cs"/>
              </a:rPr>
              <a:t> or more of the </a:t>
            </a:r>
            <a:r>
              <a:rPr lang="it-IT" b="1" dirty="0" err="1">
                <a:solidFill>
                  <a:schemeClr val="tx2">
                    <a:lumMod val="75000"/>
                  </a:schemeClr>
                </a:solidFill>
                <a:latin typeface="+mn-lt"/>
                <a:cs typeface="+mn-cs"/>
              </a:rPr>
              <a:t>following</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steps</a:t>
            </a:r>
            <a:r>
              <a:rPr lang="it-IT" b="1" dirty="0">
                <a:solidFill>
                  <a:schemeClr val="tx2">
                    <a:lumMod val="75000"/>
                  </a:schemeClr>
                </a:solidFill>
                <a:latin typeface="+mn-lt"/>
                <a:cs typeface="+mn-cs"/>
              </a:rPr>
              <a:t>:</a:t>
            </a:r>
          </a:p>
          <a:p>
            <a:endParaRPr lang="it-IT" b="1" dirty="0">
              <a:solidFill>
                <a:schemeClr val="tx2">
                  <a:lumMod val="75000"/>
                </a:schemeClr>
              </a:solidFill>
              <a:latin typeface="+mn-lt"/>
              <a:cs typeface="+mn-cs"/>
            </a:endParaRPr>
          </a:p>
          <a:p>
            <a:pPr marL="285750" lvl="0" indent="-285750">
              <a:buFont typeface="Arial" panose="020B0604020202020204" pitchFamily="34" charset="0"/>
              <a:buChar char="•"/>
            </a:pPr>
            <a:r>
              <a:rPr lang="it-IT" b="1" dirty="0">
                <a:solidFill>
                  <a:schemeClr val="tx2">
                    <a:lumMod val="75000"/>
                  </a:schemeClr>
                </a:solidFill>
                <a:latin typeface="+mn-lt"/>
                <a:cs typeface="+mn-cs"/>
              </a:rPr>
              <a:t>A </a:t>
            </a:r>
            <a:r>
              <a:rPr lang="it-IT" b="1" dirty="0" err="1">
                <a:solidFill>
                  <a:schemeClr val="tx2">
                    <a:lumMod val="75000"/>
                  </a:schemeClr>
                </a:solidFill>
                <a:latin typeface="+mn-lt"/>
                <a:cs typeface="+mn-cs"/>
              </a:rPr>
              <a:t>visual</a:t>
            </a:r>
            <a:r>
              <a:rPr lang="it-IT" b="1" dirty="0">
                <a:solidFill>
                  <a:schemeClr val="tx2">
                    <a:lumMod val="75000"/>
                  </a:schemeClr>
                </a:solidFill>
                <a:latin typeface="+mn-lt"/>
                <a:cs typeface="+mn-cs"/>
              </a:rPr>
              <a:t> and </a:t>
            </a:r>
            <a:r>
              <a:rPr lang="it-IT" b="1" dirty="0" err="1">
                <a:solidFill>
                  <a:schemeClr val="tx2">
                    <a:lumMod val="75000"/>
                  </a:schemeClr>
                </a:solidFill>
                <a:latin typeface="+mn-lt"/>
                <a:cs typeface="+mn-cs"/>
              </a:rPr>
              <a:t>sampling</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inspection</a:t>
            </a:r>
            <a:r>
              <a:rPr lang="it-IT" b="1" dirty="0">
                <a:solidFill>
                  <a:schemeClr val="tx2">
                    <a:lumMod val="75000"/>
                  </a:schemeClr>
                </a:solidFill>
                <a:latin typeface="+mn-lt"/>
                <a:cs typeface="+mn-cs"/>
              </a:rPr>
              <a:t> of the </a:t>
            </a:r>
            <a:r>
              <a:rPr lang="it-IT" b="1" dirty="0" err="1">
                <a:solidFill>
                  <a:schemeClr val="tx2">
                    <a:lumMod val="75000"/>
                  </a:schemeClr>
                </a:solidFill>
                <a:latin typeface="+mn-lt"/>
                <a:cs typeface="+mn-cs"/>
              </a:rPr>
              <a:t>exteriors</a:t>
            </a:r>
            <a:r>
              <a:rPr lang="it-IT" b="1" dirty="0">
                <a:solidFill>
                  <a:schemeClr val="tx2">
                    <a:lumMod val="75000"/>
                  </a:schemeClr>
                </a:solidFill>
                <a:latin typeface="+mn-lt"/>
                <a:cs typeface="+mn-cs"/>
              </a:rPr>
              <a:t> of the building.</a:t>
            </a:r>
          </a:p>
          <a:p>
            <a:pPr marL="285750" lvl="0" indent="-285750">
              <a:buFont typeface="Arial" panose="020B0604020202020204" pitchFamily="34" charset="0"/>
              <a:buChar char="•"/>
            </a:pPr>
            <a:r>
              <a:rPr lang="it-IT" b="1" dirty="0">
                <a:solidFill>
                  <a:schemeClr val="tx2">
                    <a:lumMod val="75000"/>
                  </a:schemeClr>
                </a:solidFill>
                <a:latin typeface="+mn-lt"/>
                <a:cs typeface="+mn-cs"/>
              </a:rPr>
              <a:t>An </a:t>
            </a:r>
            <a:r>
              <a:rPr lang="it-IT" b="1" dirty="0" err="1">
                <a:solidFill>
                  <a:schemeClr val="tx2">
                    <a:lumMod val="75000"/>
                  </a:schemeClr>
                </a:solidFill>
                <a:latin typeface="+mn-lt"/>
                <a:cs typeface="+mn-cs"/>
              </a:rPr>
              <a:t>infrared</a:t>
            </a:r>
            <a:r>
              <a:rPr lang="it-IT" b="1" dirty="0">
                <a:solidFill>
                  <a:schemeClr val="tx2">
                    <a:lumMod val="75000"/>
                  </a:schemeClr>
                </a:solidFill>
                <a:latin typeface="+mn-lt"/>
                <a:cs typeface="+mn-cs"/>
              </a:rPr>
              <a:t> scanning and </a:t>
            </a:r>
            <a:r>
              <a:rPr lang="it-IT" b="1" dirty="0" err="1">
                <a:solidFill>
                  <a:schemeClr val="tx2">
                    <a:lumMod val="75000"/>
                  </a:schemeClr>
                </a:solidFill>
                <a:latin typeface="+mn-lt"/>
                <a:cs typeface="+mn-cs"/>
              </a:rPr>
              <a:t>other</a:t>
            </a:r>
            <a:r>
              <a:rPr lang="it-IT" b="1" dirty="0">
                <a:solidFill>
                  <a:schemeClr val="tx2">
                    <a:lumMod val="75000"/>
                  </a:schemeClr>
                </a:solidFill>
                <a:latin typeface="+mn-lt"/>
                <a:cs typeface="+mn-cs"/>
              </a:rPr>
              <a:t> NDE-</a:t>
            </a:r>
            <a:r>
              <a:rPr lang="it-IT" b="1" dirty="0" err="1">
                <a:solidFill>
                  <a:schemeClr val="tx2">
                    <a:lumMod val="75000"/>
                  </a:schemeClr>
                </a:solidFill>
                <a:latin typeface="+mn-lt"/>
                <a:cs typeface="+mn-cs"/>
              </a:rPr>
              <a:t>inspections</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if</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needed</a:t>
            </a:r>
            <a:r>
              <a:rPr lang="it-IT" b="1" dirty="0">
                <a:solidFill>
                  <a:schemeClr val="tx2">
                    <a:lumMod val="75000"/>
                  </a:schemeClr>
                </a:solidFill>
                <a:latin typeface="+mn-lt"/>
                <a:cs typeface="+mn-cs"/>
              </a:rPr>
              <a:t>) of the </a:t>
            </a:r>
            <a:r>
              <a:rPr lang="it-IT" b="1" dirty="0" err="1">
                <a:solidFill>
                  <a:schemeClr val="tx2">
                    <a:lumMod val="75000"/>
                  </a:schemeClr>
                </a:solidFill>
                <a:latin typeface="+mn-lt"/>
                <a:cs typeface="+mn-cs"/>
              </a:rPr>
              <a:t>exteriors</a:t>
            </a:r>
            <a:r>
              <a:rPr lang="it-IT" b="1" dirty="0">
                <a:solidFill>
                  <a:schemeClr val="tx2">
                    <a:lumMod val="75000"/>
                  </a:schemeClr>
                </a:solidFill>
                <a:latin typeface="+mn-lt"/>
                <a:cs typeface="+mn-cs"/>
              </a:rPr>
              <a:t> of the building to </a:t>
            </a:r>
            <a:r>
              <a:rPr lang="it-IT" b="1" dirty="0" err="1">
                <a:solidFill>
                  <a:schemeClr val="tx2">
                    <a:lumMod val="75000"/>
                  </a:schemeClr>
                </a:solidFill>
                <a:latin typeface="+mn-lt"/>
                <a:cs typeface="+mn-cs"/>
              </a:rPr>
              <a:t>identify</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further</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potential</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problem</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areas</a:t>
            </a:r>
            <a:r>
              <a:rPr lang="it-IT" b="1" dirty="0">
                <a:solidFill>
                  <a:schemeClr val="tx2">
                    <a:lumMod val="75000"/>
                  </a:schemeClr>
                </a:solidFill>
                <a:latin typeface="+mn-lt"/>
                <a:cs typeface="+mn-cs"/>
              </a:rPr>
              <a:t>.</a:t>
            </a:r>
          </a:p>
          <a:p>
            <a:pPr marL="285750" lvl="0" indent="-285750">
              <a:buFont typeface="Arial" panose="020B0604020202020204" pitchFamily="34" charset="0"/>
              <a:buChar char="•"/>
            </a:pPr>
            <a:r>
              <a:rPr lang="it-IT" b="1" dirty="0" err="1">
                <a:solidFill>
                  <a:schemeClr val="tx2">
                    <a:lumMod val="75000"/>
                  </a:schemeClr>
                </a:solidFill>
                <a:latin typeface="+mn-lt"/>
                <a:cs typeface="+mn-cs"/>
              </a:rPr>
              <a:t>Targeted</a:t>
            </a:r>
            <a:r>
              <a:rPr lang="it-IT" b="1" dirty="0">
                <a:solidFill>
                  <a:schemeClr val="tx2">
                    <a:lumMod val="75000"/>
                  </a:schemeClr>
                </a:solidFill>
                <a:latin typeface="+mn-lt"/>
                <a:cs typeface="+mn-cs"/>
              </a:rPr>
              <a:t> invasive </a:t>
            </a:r>
            <a:r>
              <a:rPr lang="it-IT" b="1" dirty="0" err="1">
                <a:solidFill>
                  <a:schemeClr val="tx2">
                    <a:lumMod val="75000"/>
                  </a:schemeClr>
                </a:solidFill>
                <a:latin typeface="+mn-lt"/>
                <a:cs typeface="+mn-cs"/>
              </a:rPr>
              <a:t>investigation</a:t>
            </a:r>
            <a:r>
              <a:rPr lang="it-IT" b="1" dirty="0">
                <a:solidFill>
                  <a:schemeClr val="tx2">
                    <a:lumMod val="75000"/>
                  </a:schemeClr>
                </a:solidFill>
                <a:latin typeface="+mn-lt"/>
                <a:cs typeface="+mn-cs"/>
              </a:rPr>
              <a:t> in </a:t>
            </a:r>
            <a:r>
              <a:rPr lang="it-IT" b="1" dirty="0" err="1">
                <a:solidFill>
                  <a:schemeClr val="tx2">
                    <a:lumMod val="75000"/>
                  </a:schemeClr>
                </a:solidFill>
                <a:latin typeface="+mn-lt"/>
                <a:cs typeface="+mn-cs"/>
              </a:rPr>
              <a:t>areas</a:t>
            </a:r>
            <a:r>
              <a:rPr lang="it-IT" b="1" dirty="0">
                <a:solidFill>
                  <a:schemeClr val="tx2">
                    <a:lumMod val="75000"/>
                  </a:schemeClr>
                </a:solidFill>
                <a:latin typeface="+mn-lt"/>
                <a:cs typeface="+mn-cs"/>
              </a:rPr>
              <a:t> of the building </a:t>
            </a:r>
            <a:r>
              <a:rPr lang="it-IT" b="1" dirty="0" err="1">
                <a:solidFill>
                  <a:schemeClr val="tx2">
                    <a:lumMod val="75000"/>
                  </a:schemeClr>
                </a:solidFill>
                <a:latin typeface="+mn-lt"/>
                <a:cs typeface="+mn-cs"/>
              </a:rPr>
              <a:t>envelope</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based</a:t>
            </a:r>
            <a:r>
              <a:rPr lang="it-IT" b="1" dirty="0">
                <a:solidFill>
                  <a:schemeClr val="tx2">
                    <a:lumMod val="75000"/>
                  </a:schemeClr>
                </a:solidFill>
                <a:latin typeface="+mn-lt"/>
                <a:cs typeface="+mn-cs"/>
              </a:rPr>
              <a:t> on the </a:t>
            </a:r>
            <a:r>
              <a:rPr lang="it-IT" b="1" dirty="0" err="1">
                <a:solidFill>
                  <a:schemeClr val="tx2">
                    <a:lumMod val="75000"/>
                  </a:schemeClr>
                </a:solidFill>
                <a:latin typeface="+mn-lt"/>
                <a:cs typeface="+mn-cs"/>
              </a:rPr>
              <a:t>findings</a:t>
            </a:r>
            <a:r>
              <a:rPr lang="it-IT" b="1" dirty="0">
                <a:solidFill>
                  <a:schemeClr val="tx2">
                    <a:lumMod val="75000"/>
                  </a:schemeClr>
                </a:solidFill>
                <a:latin typeface="+mn-lt"/>
                <a:cs typeface="+mn-cs"/>
              </a:rPr>
              <a:t> from the </a:t>
            </a:r>
            <a:r>
              <a:rPr lang="it-IT" b="1" dirty="0" err="1">
                <a:solidFill>
                  <a:schemeClr val="tx2">
                    <a:lumMod val="75000"/>
                  </a:schemeClr>
                </a:solidFill>
                <a:latin typeface="+mn-lt"/>
                <a:cs typeface="+mn-cs"/>
              </a:rPr>
              <a:t>infrared</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scan</a:t>
            </a:r>
            <a:r>
              <a:rPr lang="it-IT" b="1" dirty="0">
                <a:solidFill>
                  <a:schemeClr val="tx2">
                    <a:lumMod val="75000"/>
                  </a:schemeClr>
                </a:solidFill>
                <a:latin typeface="+mn-lt"/>
                <a:cs typeface="+mn-cs"/>
              </a:rPr>
              <a:t> , </a:t>
            </a:r>
            <a:r>
              <a:rPr lang="it-IT" b="1" dirty="0" err="1">
                <a:solidFill>
                  <a:schemeClr val="tx2">
                    <a:lumMod val="75000"/>
                  </a:schemeClr>
                </a:solidFill>
                <a:latin typeface="+mn-lt"/>
                <a:cs typeface="+mn-cs"/>
              </a:rPr>
              <a:t>other</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methods</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like</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knock-tests</a:t>
            </a:r>
            <a:r>
              <a:rPr lang="it-IT" b="1" dirty="0">
                <a:solidFill>
                  <a:schemeClr val="tx2">
                    <a:lumMod val="75000"/>
                  </a:schemeClr>
                </a:solidFill>
                <a:latin typeface="+mn-lt"/>
                <a:cs typeface="+mn-cs"/>
              </a:rPr>
              <a:t> and </a:t>
            </a:r>
            <a:r>
              <a:rPr lang="it-IT" b="1" dirty="0" err="1">
                <a:solidFill>
                  <a:schemeClr val="tx2">
                    <a:lumMod val="75000"/>
                  </a:schemeClr>
                </a:solidFill>
                <a:latin typeface="+mn-lt"/>
                <a:cs typeface="+mn-cs"/>
              </a:rPr>
              <a:t>visual</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inspection</a:t>
            </a:r>
            <a:r>
              <a:rPr lang="it-IT" b="1" dirty="0">
                <a:solidFill>
                  <a:schemeClr val="tx2">
                    <a:lumMod val="75000"/>
                  </a:schemeClr>
                </a:solidFill>
                <a:latin typeface="+mn-lt"/>
                <a:cs typeface="+mn-cs"/>
              </a:rPr>
              <a:t>.  "Invasive" </a:t>
            </a:r>
            <a:r>
              <a:rPr lang="it-IT" b="1" dirty="0" err="1">
                <a:solidFill>
                  <a:schemeClr val="tx2">
                    <a:lumMod val="75000"/>
                  </a:schemeClr>
                </a:solidFill>
                <a:latin typeface="+mn-lt"/>
                <a:cs typeface="+mn-cs"/>
              </a:rPr>
              <a:t>typically</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means</a:t>
            </a:r>
            <a:r>
              <a:rPr lang="it-IT" b="1" dirty="0">
                <a:solidFill>
                  <a:schemeClr val="tx2">
                    <a:lumMod val="75000"/>
                  </a:schemeClr>
                </a:solidFill>
                <a:latin typeface="+mn-lt"/>
                <a:cs typeface="+mn-cs"/>
              </a:rPr>
              <a:t> the </a:t>
            </a:r>
            <a:r>
              <a:rPr lang="it-IT" b="1" dirty="0" err="1">
                <a:solidFill>
                  <a:schemeClr val="tx2">
                    <a:lumMod val="75000"/>
                  </a:schemeClr>
                </a:solidFill>
                <a:latin typeface="+mn-lt"/>
                <a:cs typeface="+mn-cs"/>
              </a:rPr>
              <a:t>removal</a:t>
            </a:r>
            <a:r>
              <a:rPr lang="it-IT" b="1" dirty="0">
                <a:solidFill>
                  <a:schemeClr val="tx2">
                    <a:lumMod val="75000"/>
                  </a:schemeClr>
                </a:solidFill>
                <a:latin typeface="+mn-lt"/>
                <a:cs typeface="+mn-cs"/>
              </a:rPr>
              <a:t> (and </a:t>
            </a:r>
            <a:r>
              <a:rPr lang="it-IT" b="1" dirty="0" err="1">
                <a:solidFill>
                  <a:schemeClr val="tx2">
                    <a:lumMod val="75000"/>
                  </a:schemeClr>
                </a:solidFill>
                <a:latin typeface="+mn-lt"/>
                <a:cs typeface="+mn-cs"/>
              </a:rPr>
              <a:t>replacement</a:t>
            </a:r>
            <a:r>
              <a:rPr lang="it-IT" b="1" dirty="0">
                <a:solidFill>
                  <a:schemeClr val="tx2">
                    <a:lumMod val="75000"/>
                  </a:schemeClr>
                </a:solidFill>
                <a:latin typeface="+mn-lt"/>
                <a:cs typeface="+mn-cs"/>
              </a:rPr>
              <a:t>) of </a:t>
            </a:r>
            <a:r>
              <a:rPr lang="it-IT" b="1" dirty="0" err="1">
                <a:solidFill>
                  <a:schemeClr val="tx2">
                    <a:lumMod val="75000"/>
                  </a:schemeClr>
                </a:solidFill>
                <a:latin typeface="+mn-lt"/>
                <a:cs typeface="+mn-cs"/>
              </a:rPr>
              <a:t>portions</a:t>
            </a:r>
            <a:r>
              <a:rPr lang="it-IT" b="1" dirty="0">
                <a:solidFill>
                  <a:schemeClr val="tx2">
                    <a:lumMod val="75000"/>
                  </a:schemeClr>
                </a:solidFill>
                <a:latin typeface="+mn-lt"/>
                <a:cs typeface="+mn-cs"/>
              </a:rPr>
              <a:t> of </a:t>
            </a:r>
            <a:r>
              <a:rPr lang="it-IT" b="1" dirty="0" err="1">
                <a:solidFill>
                  <a:schemeClr val="tx2">
                    <a:lumMod val="75000"/>
                  </a:schemeClr>
                </a:solidFill>
                <a:latin typeface="+mn-lt"/>
                <a:cs typeface="+mn-cs"/>
              </a:rPr>
              <a:t>siding</a:t>
            </a:r>
            <a:r>
              <a:rPr lang="it-IT" b="1" dirty="0">
                <a:solidFill>
                  <a:schemeClr val="tx2">
                    <a:lumMod val="75000"/>
                  </a:schemeClr>
                </a:solidFill>
                <a:latin typeface="+mn-lt"/>
                <a:cs typeface="+mn-cs"/>
              </a:rPr>
              <a:t> and/or </a:t>
            </a:r>
            <a:r>
              <a:rPr lang="it-IT" b="1" dirty="0" err="1">
                <a:solidFill>
                  <a:schemeClr val="tx2">
                    <a:lumMod val="75000"/>
                  </a:schemeClr>
                </a:solidFill>
                <a:latin typeface="+mn-lt"/>
                <a:cs typeface="+mn-cs"/>
              </a:rPr>
              <a:t>roofing</a:t>
            </a:r>
            <a:r>
              <a:rPr lang="it-IT" b="1" dirty="0">
                <a:solidFill>
                  <a:schemeClr val="tx2">
                    <a:lumMod val="75000"/>
                  </a:schemeClr>
                </a:solidFill>
                <a:latin typeface="+mn-lt"/>
                <a:cs typeface="+mn-cs"/>
              </a:rPr>
              <a:t> to </a:t>
            </a:r>
            <a:r>
              <a:rPr lang="it-IT" b="1" dirty="0" err="1">
                <a:solidFill>
                  <a:schemeClr val="tx2">
                    <a:lumMod val="75000"/>
                  </a:schemeClr>
                </a:solidFill>
                <a:latin typeface="+mn-lt"/>
                <a:cs typeface="+mn-cs"/>
              </a:rPr>
              <a:t>identify</a:t>
            </a:r>
            <a:r>
              <a:rPr lang="it-IT" b="1" dirty="0">
                <a:solidFill>
                  <a:schemeClr val="tx2">
                    <a:lumMod val="75000"/>
                  </a:schemeClr>
                </a:solidFill>
                <a:latin typeface="+mn-lt"/>
                <a:cs typeface="+mn-cs"/>
              </a:rPr>
              <a:t> the </a:t>
            </a:r>
            <a:r>
              <a:rPr lang="it-IT" b="1" dirty="0" err="1">
                <a:solidFill>
                  <a:schemeClr val="tx2">
                    <a:lumMod val="75000"/>
                  </a:schemeClr>
                </a:solidFill>
                <a:latin typeface="+mn-lt"/>
                <a:cs typeface="+mn-cs"/>
              </a:rPr>
              <a:t>extent</a:t>
            </a:r>
            <a:r>
              <a:rPr lang="it-IT" b="1" dirty="0">
                <a:solidFill>
                  <a:schemeClr val="tx2">
                    <a:lumMod val="75000"/>
                  </a:schemeClr>
                </a:solidFill>
                <a:latin typeface="+mn-lt"/>
                <a:cs typeface="+mn-cs"/>
              </a:rPr>
              <a:t> of the </a:t>
            </a:r>
            <a:r>
              <a:rPr lang="it-IT" b="1" dirty="0" err="1">
                <a:solidFill>
                  <a:schemeClr val="tx2">
                    <a:lumMod val="75000"/>
                  </a:schemeClr>
                </a:solidFill>
                <a:latin typeface="+mn-lt"/>
                <a:cs typeface="+mn-cs"/>
              </a:rPr>
              <a:t>damage</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underneath</a:t>
            </a:r>
            <a:r>
              <a:rPr lang="it-IT" b="1" dirty="0">
                <a:solidFill>
                  <a:schemeClr val="tx2">
                    <a:lumMod val="75000"/>
                  </a:schemeClr>
                </a:solidFill>
                <a:latin typeface="+mn-lt"/>
                <a:cs typeface="+mn-cs"/>
              </a:rPr>
              <a:t>.</a:t>
            </a:r>
          </a:p>
          <a:p>
            <a:pPr marL="285750" indent="-285750">
              <a:buFont typeface="Arial" panose="020B0604020202020204" pitchFamily="34" charset="0"/>
              <a:buChar char="•"/>
            </a:pPr>
            <a:r>
              <a:rPr lang="it-IT" b="1" dirty="0">
                <a:solidFill>
                  <a:schemeClr val="tx2">
                    <a:lumMod val="75000"/>
                  </a:schemeClr>
                </a:solidFill>
                <a:latin typeface="+mn-lt"/>
                <a:cs typeface="+mn-cs"/>
              </a:rPr>
              <a:t>A </a:t>
            </a:r>
            <a:r>
              <a:rPr lang="it-IT" b="1" dirty="0" err="1">
                <a:solidFill>
                  <a:schemeClr val="tx2">
                    <a:lumMod val="75000"/>
                  </a:schemeClr>
                </a:solidFill>
                <a:latin typeface="+mn-lt"/>
                <a:cs typeface="+mn-cs"/>
              </a:rPr>
              <a:t>detailed</a:t>
            </a:r>
            <a:r>
              <a:rPr lang="it-IT" b="1" dirty="0">
                <a:solidFill>
                  <a:schemeClr val="tx2">
                    <a:lumMod val="75000"/>
                  </a:schemeClr>
                </a:solidFill>
                <a:latin typeface="+mn-lt"/>
                <a:cs typeface="+mn-cs"/>
              </a:rPr>
              <a:t> report </a:t>
            </a:r>
            <a:r>
              <a:rPr lang="it-IT" b="1" dirty="0" err="1">
                <a:solidFill>
                  <a:schemeClr val="tx2">
                    <a:lumMod val="75000"/>
                  </a:schemeClr>
                </a:solidFill>
                <a:latin typeface="+mn-lt"/>
                <a:cs typeface="+mn-cs"/>
              </a:rPr>
              <a:t>explaining</a:t>
            </a:r>
            <a:r>
              <a:rPr lang="it-IT" b="1" dirty="0">
                <a:solidFill>
                  <a:schemeClr val="tx2">
                    <a:lumMod val="75000"/>
                  </a:schemeClr>
                </a:solidFill>
                <a:latin typeface="+mn-lt"/>
                <a:cs typeface="+mn-cs"/>
              </a:rPr>
              <a:t> the </a:t>
            </a:r>
            <a:r>
              <a:rPr lang="it-IT" b="1" dirty="0" err="1">
                <a:solidFill>
                  <a:schemeClr val="tx2">
                    <a:lumMod val="75000"/>
                  </a:schemeClr>
                </a:solidFill>
                <a:latin typeface="+mn-lt"/>
                <a:cs typeface="+mn-cs"/>
              </a:rPr>
              <a:t>current</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condition</a:t>
            </a:r>
            <a:r>
              <a:rPr lang="it-IT" b="1" dirty="0">
                <a:solidFill>
                  <a:schemeClr val="tx2">
                    <a:lumMod val="75000"/>
                  </a:schemeClr>
                </a:solidFill>
                <a:latin typeface="+mn-lt"/>
                <a:cs typeface="+mn-cs"/>
              </a:rPr>
              <a:t> of the building </a:t>
            </a:r>
            <a:r>
              <a:rPr lang="it-IT" b="1" dirty="0" err="1">
                <a:solidFill>
                  <a:schemeClr val="tx2">
                    <a:lumMod val="75000"/>
                  </a:schemeClr>
                </a:solidFill>
                <a:latin typeface="+mn-lt"/>
                <a:cs typeface="+mn-cs"/>
              </a:rPr>
              <a:t>envelope</a:t>
            </a:r>
            <a:r>
              <a:rPr lang="it-IT" b="1" dirty="0">
                <a:solidFill>
                  <a:schemeClr val="tx2">
                    <a:lumMod val="75000"/>
                  </a:schemeClr>
                </a:solidFill>
                <a:latin typeface="+mn-lt"/>
                <a:cs typeface="+mn-cs"/>
              </a:rPr>
              <a:t> and </a:t>
            </a:r>
            <a:r>
              <a:rPr lang="it-IT" b="1" dirty="0" err="1">
                <a:solidFill>
                  <a:schemeClr val="tx2">
                    <a:lumMod val="75000"/>
                  </a:schemeClr>
                </a:solidFill>
                <a:latin typeface="+mn-lt"/>
                <a:cs typeface="+mn-cs"/>
              </a:rPr>
              <a:t>evenctual</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recommendations</a:t>
            </a:r>
            <a:r>
              <a:rPr lang="it-IT" b="1" dirty="0">
                <a:solidFill>
                  <a:schemeClr val="tx2">
                    <a:lumMod val="75000"/>
                  </a:schemeClr>
                </a:solidFill>
                <a:latin typeface="+mn-lt"/>
                <a:cs typeface="+mn-cs"/>
              </a:rPr>
              <a:t> for </a:t>
            </a:r>
            <a:r>
              <a:rPr lang="it-IT" b="1" dirty="0" err="1">
                <a:solidFill>
                  <a:schemeClr val="tx2">
                    <a:lumMod val="75000"/>
                  </a:schemeClr>
                </a:solidFill>
                <a:latin typeface="+mn-lt"/>
                <a:cs typeface="+mn-cs"/>
              </a:rPr>
              <a:t>repair</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if</a:t>
            </a:r>
            <a:r>
              <a:rPr lang="it-IT" b="1" dirty="0">
                <a:solidFill>
                  <a:schemeClr val="tx2">
                    <a:lumMod val="75000"/>
                  </a:schemeClr>
                </a:solidFill>
                <a:latin typeface="+mn-lt"/>
                <a:cs typeface="+mn-cs"/>
              </a:rPr>
              <a:t> </a:t>
            </a:r>
            <a:r>
              <a:rPr lang="it-IT" b="1" dirty="0" err="1">
                <a:solidFill>
                  <a:schemeClr val="tx2">
                    <a:lumMod val="75000"/>
                  </a:schemeClr>
                </a:solidFill>
                <a:latin typeface="+mn-lt"/>
                <a:cs typeface="+mn-cs"/>
              </a:rPr>
              <a:t>applicable</a:t>
            </a:r>
            <a:r>
              <a:rPr lang="it-IT" b="1" dirty="0">
                <a:solidFill>
                  <a:schemeClr val="tx2">
                    <a:lumMod val="75000"/>
                  </a:schemeClr>
                </a:solidFill>
                <a:latin typeface="+mn-lt"/>
                <a:cs typeface="+mn-cs"/>
              </a:rPr>
              <a:t>.</a:t>
            </a:r>
          </a:p>
          <a:p>
            <a:pPr marL="285750" lvl="0" indent="-285750">
              <a:buFont typeface="Arial" panose="020B0604020202020204" pitchFamily="34" charset="0"/>
              <a:buChar char="•"/>
            </a:pPr>
            <a:endParaRPr lang="it-IT" b="1" dirty="0">
              <a:solidFill>
                <a:schemeClr val="tx2">
                  <a:lumMod val="75000"/>
                </a:schemeClr>
              </a:solidFill>
              <a:latin typeface="+mn-lt"/>
              <a:cs typeface="+mn-cs"/>
            </a:endParaRPr>
          </a:p>
        </p:txBody>
      </p:sp>
    </p:spTree>
    <p:extLst>
      <p:ext uri="{BB962C8B-B14F-4D97-AF65-F5344CB8AC3E}">
        <p14:creationId xmlns:p14="http://schemas.microsoft.com/office/powerpoint/2010/main" val="371260735"/>
      </p:ext>
    </p:extLst>
  </p:cSld>
  <p:clrMapOvr>
    <a:masterClrMapping/>
  </p:clrMapOvr>
  <p:transition spd="slow" advClick="0" advTm="15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44166E0-2A2F-4391-B82E-1ABB2EF229B7}" type="slidenum">
              <a:rPr lang="el-GR" smtClean="0"/>
              <a:pPr fontAlgn="base">
                <a:spcBef>
                  <a:spcPct val="0"/>
                </a:spcBef>
                <a:spcAft>
                  <a:spcPct val="0"/>
                </a:spcAft>
                <a:defRPr/>
              </a:pPr>
              <a:t>30</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0" name="2 - Τίτλος"/>
          <p:cNvSpPr txBox="1">
            <a:spLocks/>
          </p:cNvSpPr>
          <p:nvPr/>
        </p:nvSpPr>
        <p:spPr bwMode="auto">
          <a:xfrm>
            <a:off x="0"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WINDOWS &amp; FRAMES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956" t="5073"/>
          <a:stretch/>
        </p:blipFill>
        <p:spPr bwMode="auto">
          <a:xfrm>
            <a:off x="4437490" y="1196752"/>
            <a:ext cx="4706510" cy="479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35496" y="1340768"/>
            <a:ext cx="4320480" cy="5262979"/>
          </a:xfrm>
          <a:prstGeom prst="rect">
            <a:avLst/>
          </a:prstGeom>
          <a:noFill/>
        </p:spPr>
        <p:txBody>
          <a:bodyPr wrap="square" rtlCol="0">
            <a:spAutoFit/>
          </a:bodyPr>
          <a:lstStyle/>
          <a:p>
            <a:r>
              <a:rPr lang="it-IT" sz="1600" b="1" dirty="0">
                <a:solidFill>
                  <a:schemeClr val="tx2"/>
                </a:solidFill>
                <a:latin typeface="Calibri" pitchFamily="34" charset="0"/>
              </a:rPr>
              <a:t>To </a:t>
            </a:r>
            <a:r>
              <a:rPr lang="it-IT" sz="1600" b="1" dirty="0" err="1">
                <a:solidFill>
                  <a:schemeClr val="tx2"/>
                </a:solidFill>
                <a:latin typeface="Calibri" pitchFamily="34" charset="0"/>
              </a:rPr>
              <a:t>understand</a:t>
            </a:r>
            <a:r>
              <a:rPr lang="it-IT" sz="1600" b="1" dirty="0">
                <a:solidFill>
                  <a:schemeClr val="tx2"/>
                </a:solidFill>
                <a:latin typeface="Calibri" pitchFamily="34" charset="0"/>
              </a:rPr>
              <a:t> the performance of </a:t>
            </a:r>
            <a:r>
              <a:rPr lang="it-IT" sz="1600" b="1" dirty="0" err="1">
                <a:solidFill>
                  <a:schemeClr val="tx2"/>
                </a:solidFill>
                <a:latin typeface="Calibri" pitchFamily="34" charset="0"/>
              </a:rPr>
              <a:t>different</a:t>
            </a:r>
            <a:r>
              <a:rPr lang="it-IT" sz="1600" b="1" dirty="0">
                <a:solidFill>
                  <a:schemeClr val="tx2"/>
                </a:solidFill>
                <a:latin typeface="Calibri" pitchFamily="34" charset="0"/>
              </a:rPr>
              <a:t> </a:t>
            </a:r>
            <a:r>
              <a:rPr lang="it-IT" sz="1600" b="1" dirty="0" err="1">
                <a:solidFill>
                  <a:schemeClr val="tx2"/>
                </a:solidFill>
                <a:latin typeface="Calibri" pitchFamily="34" charset="0"/>
              </a:rPr>
              <a:t>types</a:t>
            </a:r>
            <a:r>
              <a:rPr lang="it-IT" sz="1600" b="1" dirty="0">
                <a:solidFill>
                  <a:schemeClr val="tx2"/>
                </a:solidFill>
                <a:latin typeface="Calibri" pitchFamily="34" charset="0"/>
              </a:rPr>
              <a:t> of </a:t>
            </a:r>
            <a:r>
              <a:rPr lang="it-IT" sz="1600" b="1" dirty="0" err="1">
                <a:solidFill>
                  <a:schemeClr val="tx2"/>
                </a:solidFill>
                <a:latin typeface="Calibri" pitchFamily="34" charset="0"/>
              </a:rPr>
              <a:t>glasses</a:t>
            </a:r>
            <a:r>
              <a:rPr lang="it-IT" sz="1600" b="1" dirty="0">
                <a:solidFill>
                  <a:schemeClr val="tx2"/>
                </a:solidFill>
                <a:latin typeface="Calibri" pitchFamily="34" charset="0"/>
              </a:rPr>
              <a:t>, </a:t>
            </a:r>
            <a:r>
              <a:rPr lang="it-IT" sz="1600" b="1" dirty="0" err="1">
                <a:solidFill>
                  <a:schemeClr val="tx2"/>
                </a:solidFill>
                <a:latin typeface="Calibri" pitchFamily="34" charset="0"/>
              </a:rPr>
              <a:t>it</a:t>
            </a:r>
            <a:r>
              <a:rPr lang="it-IT" sz="1600" b="1" dirty="0">
                <a:solidFill>
                  <a:schemeClr val="tx2"/>
                </a:solidFill>
                <a:latin typeface="Calibri" pitchFamily="34" charset="0"/>
              </a:rPr>
              <a:t> </a:t>
            </a:r>
            <a:r>
              <a:rPr lang="it-IT" sz="1600" b="1" dirty="0" err="1">
                <a:solidFill>
                  <a:schemeClr val="tx2"/>
                </a:solidFill>
                <a:latin typeface="Calibri" pitchFamily="34" charset="0"/>
              </a:rPr>
              <a:t>helps</a:t>
            </a:r>
            <a:r>
              <a:rPr lang="it-IT" sz="1600" b="1" dirty="0">
                <a:solidFill>
                  <a:schemeClr val="tx2"/>
                </a:solidFill>
                <a:latin typeface="Calibri" pitchFamily="34" charset="0"/>
              </a:rPr>
              <a:t> to </a:t>
            </a:r>
            <a:r>
              <a:rPr lang="it-IT" sz="1600" b="1" dirty="0" err="1">
                <a:solidFill>
                  <a:schemeClr val="tx2"/>
                </a:solidFill>
                <a:latin typeface="Calibri" pitchFamily="34" charset="0"/>
              </a:rPr>
              <a:t>have</a:t>
            </a:r>
            <a:r>
              <a:rPr lang="it-IT" sz="1600" b="1" dirty="0">
                <a:solidFill>
                  <a:schemeClr val="tx2"/>
                </a:solidFill>
                <a:latin typeface="Calibri" pitchFamily="34" charset="0"/>
              </a:rPr>
              <a:t> a </a:t>
            </a:r>
            <a:r>
              <a:rPr lang="it-IT" sz="1600" b="1" dirty="0" err="1">
                <a:solidFill>
                  <a:schemeClr val="tx2"/>
                </a:solidFill>
                <a:latin typeface="Calibri" pitchFamily="34" charset="0"/>
              </a:rPr>
              <a:t>basic</a:t>
            </a:r>
            <a:r>
              <a:rPr lang="it-IT" sz="1600" b="1" dirty="0">
                <a:solidFill>
                  <a:schemeClr val="tx2"/>
                </a:solidFill>
                <a:latin typeface="Calibri" pitchFamily="34" charset="0"/>
              </a:rPr>
              <a:t> </a:t>
            </a:r>
            <a:r>
              <a:rPr lang="it-IT" sz="1600" b="1" dirty="0" err="1">
                <a:solidFill>
                  <a:schemeClr val="tx2"/>
                </a:solidFill>
                <a:latin typeface="Calibri" pitchFamily="34" charset="0"/>
              </a:rPr>
              <a:t>understanding</a:t>
            </a:r>
            <a:r>
              <a:rPr lang="it-IT" sz="1600" b="1" dirty="0">
                <a:solidFill>
                  <a:schemeClr val="tx2"/>
                </a:solidFill>
                <a:latin typeface="Calibri" pitchFamily="34" charset="0"/>
              </a:rPr>
              <a:t> of the solar </a:t>
            </a:r>
            <a:r>
              <a:rPr lang="it-IT" sz="1600" b="1" dirty="0" err="1">
                <a:solidFill>
                  <a:schemeClr val="tx2"/>
                </a:solidFill>
                <a:latin typeface="Calibri" pitchFamily="34" charset="0"/>
              </a:rPr>
              <a:t>energy</a:t>
            </a:r>
            <a:r>
              <a:rPr lang="it-IT" sz="1600" b="1" dirty="0">
                <a:solidFill>
                  <a:schemeClr val="tx2"/>
                </a:solidFill>
                <a:latin typeface="Calibri" pitchFamily="34" charset="0"/>
              </a:rPr>
              <a:t> </a:t>
            </a:r>
            <a:r>
              <a:rPr lang="it-IT" sz="1600" b="1" dirty="0" err="1">
                <a:solidFill>
                  <a:schemeClr val="tx2"/>
                </a:solidFill>
                <a:latin typeface="Calibri" pitchFamily="34" charset="0"/>
              </a:rPr>
              <a:t>spectrum</a:t>
            </a:r>
            <a:r>
              <a:rPr lang="it-IT" sz="1600" b="1" dirty="0">
                <a:solidFill>
                  <a:schemeClr val="tx2"/>
                </a:solidFill>
                <a:latin typeface="Calibri" pitchFamily="34" charset="0"/>
              </a:rPr>
              <a:t>: </a:t>
            </a:r>
          </a:p>
          <a:p>
            <a:r>
              <a:rPr lang="it-IT" sz="1600" b="1" dirty="0" err="1">
                <a:solidFill>
                  <a:schemeClr val="tx2"/>
                </a:solidFill>
                <a:latin typeface="Calibri" pitchFamily="34" charset="0"/>
              </a:rPr>
              <a:t>ultraviolet</a:t>
            </a:r>
            <a:r>
              <a:rPr lang="it-IT" sz="1600" b="1" dirty="0">
                <a:solidFill>
                  <a:schemeClr val="tx2"/>
                </a:solidFill>
                <a:latin typeface="Calibri" pitchFamily="34" charset="0"/>
              </a:rPr>
              <a:t> (UV) light, </a:t>
            </a:r>
            <a:r>
              <a:rPr lang="it-IT" sz="1600" b="1" dirty="0" err="1">
                <a:solidFill>
                  <a:schemeClr val="tx2"/>
                </a:solidFill>
                <a:latin typeface="Calibri" pitchFamily="34" charset="0"/>
              </a:rPr>
              <a:t>visible</a:t>
            </a:r>
            <a:r>
              <a:rPr lang="it-IT" sz="1600" b="1" dirty="0">
                <a:solidFill>
                  <a:schemeClr val="tx2"/>
                </a:solidFill>
                <a:latin typeface="Calibri" pitchFamily="34" charset="0"/>
              </a:rPr>
              <a:t> light  and </a:t>
            </a:r>
            <a:r>
              <a:rPr lang="it-IT" sz="1600" b="1" dirty="0" err="1">
                <a:solidFill>
                  <a:schemeClr val="tx2"/>
                </a:solidFill>
                <a:latin typeface="Calibri" pitchFamily="34" charset="0"/>
              </a:rPr>
              <a:t>Infrared</a:t>
            </a:r>
            <a:r>
              <a:rPr lang="it-IT" sz="1600" b="1" dirty="0">
                <a:solidFill>
                  <a:schemeClr val="tx2"/>
                </a:solidFill>
                <a:latin typeface="Calibri" pitchFamily="34" charset="0"/>
              </a:rPr>
              <a:t> light </a:t>
            </a:r>
            <a:r>
              <a:rPr lang="it-IT" sz="1600" b="1" dirty="0" err="1">
                <a:solidFill>
                  <a:schemeClr val="tx2"/>
                </a:solidFill>
                <a:latin typeface="Calibri" pitchFamily="34" charset="0"/>
              </a:rPr>
              <a:t>all</a:t>
            </a:r>
            <a:r>
              <a:rPr lang="it-IT" sz="1600" b="1" dirty="0">
                <a:solidFill>
                  <a:schemeClr val="tx2"/>
                </a:solidFill>
                <a:latin typeface="Calibri" pitchFamily="34" charset="0"/>
              </a:rPr>
              <a:t> </a:t>
            </a:r>
            <a:r>
              <a:rPr lang="it-IT" sz="1600" b="1" dirty="0" err="1">
                <a:solidFill>
                  <a:schemeClr val="tx2"/>
                </a:solidFill>
                <a:latin typeface="Calibri" pitchFamily="34" charset="0"/>
              </a:rPr>
              <a:t>occupy</a:t>
            </a:r>
            <a:r>
              <a:rPr lang="it-IT" sz="1600" b="1" dirty="0">
                <a:solidFill>
                  <a:schemeClr val="tx2"/>
                </a:solidFill>
                <a:latin typeface="Calibri" pitchFamily="34" charset="0"/>
              </a:rPr>
              <a:t> </a:t>
            </a:r>
            <a:r>
              <a:rPr lang="it-IT" sz="1600" b="1" dirty="0" err="1">
                <a:solidFill>
                  <a:schemeClr val="tx2"/>
                </a:solidFill>
                <a:latin typeface="Calibri" pitchFamily="34" charset="0"/>
              </a:rPr>
              <a:t>different</a:t>
            </a:r>
            <a:r>
              <a:rPr lang="it-IT" sz="1600" b="1" dirty="0">
                <a:solidFill>
                  <a:schemeClr val="tx2"/>
                </a:solidFill>
                <a:latin typeface="Calibri" pitchFamily="34" charset="0"/>
              </a:rPr>
              <a:t> </a:t>
            </a:r>
            <a:r>
              <a:rPr lang="it-IT" sz="1600" b="1" dirty="0" err="1">
                <a:solidFill>
                  <a:schemeClr val="tx2"/>
                </a:solidFill>
                <a:latin typeface="Calibri" pitchFamily="34" charset="0"/>
              </a:rPr>
              <a:t>parts</a:t>
            </a:r>
            <a:r>
              <a:rPr lang="it-IT" sz="1600" b="1" dirty="0">
                <a:solidFill>
                  <a:schemeClr val="tx2"/>
                </a:solidFill>
                <a:latin typeface="Calibri" pitchFamily="34" charset="0"/>
              </a:rPr>
              <a:t> of the </a:t>
            </a:r>
            <a:r>
              <a:rPr lang="it-IT" sz="1600" b="1" dirty="0">
                <a:solidFill>
                  <a:srgbClr val="00B050"/>
                </a:solidFill>
                <a:latin typeface="Calibri" pitchFamily="34" charset="0"/>
              </a:rPr>
              <a:t>solar </a:t>
            </a:r>
            <a:r>
              <a:rPr lang="it-IT" sz="1600" b="1" dirty="0" err="1">
                <a:solidFill>
                  <a:srgbClr val="00B050"/>
                </a:solidFill>
                <a:latin typeface="Calibri" pitchFamily="34" charset="0"/>
              </a:rPr>
              <a:t>energy</a:t>
            </a:r>
            <a:r>
              <a:rPr lang="it-IT" sz="1600" b="1" dirty="0">
                <a:solidFill>
                  <a:srgbClr val="00B050"/>
                </a:solidFill>
                <a:latin typeface="Calibri" pitchFamily="34" charset="0"/>
              </a:rPr>
              <a:t> </a:t>
            </a:r>
            <a:r>
              <a:rPr lang="it-IT" sz="1600" b="1" dirty="0" err="1">
                <a:solidFill>
                  <a:srgbClr val="00B050"/>
                </a:solidFill>
                <a:latin typeface="Calibri" pitchFamily="34" charset="0"/>
              </a:rPr>
              <a:t>spectrum</a:t>
            </a:r>
            <a:r>
              <a:rPr lang="it-IT" sz="1600" b="1" dirty="0">
                <a:solidFill>
                  <a:srgbClr val="00B050"/>
                </a:solidFill>
                <a:latin typeface="Calibri" pitchFamily="34" charset="0"/>
              </a:rPr>
              <a:t>.</a:t>
            </a:r>
            <a:r>
              <a:rPr lang="it-IT" sz="1600" b="1" dirty="0">
                <a:solidFill>
                  <a:schemeClr val="tx2"/>
                </a:solidFill>
                <a:latin typeface="Calibri" pitchFamily="34" charset="0"/>
              </a:rPr>
              <a:t>  </a:t>
            </a:r>
            <a:r>
              <a:rPr lang="it-IT" sz="1600" b="1" dirty="0" err="1">
                <a:solidFill>
                  <a:schemeClr val="tx2"/>
                </a:solidFill>
                <a:latin typeface="Calibri" pitchFamily="34" charset="0"/>
              </a:rPr>
              <a:t>They</a:t>
            </a:r>
            <a:r>
              <a:rPr lang="it-IT" sz="1600" b="1" dirty="0">
                <a:solidFill>
                  <a:schemeClr val="tx2"/>
                </a:solidFill>
                <a:latin typeface="Calibri" pitchFamily="34" charset="0"/>
              </a:rPr>
              <a:t> are </a:t>
            </a:r>
            <a:r>
              <a:rPr lang="it-IT" sz="1600" b="1" dirty="0" err="1">
                <a:solidFill>
                  <a:schemeClr val="tx2"/>
                </a:solidFill>
                <a:latin typeface="Calibri" pitchFamily="34" charset="0"/>
              </a:rPr>
              <a:t>delineated</a:t>
            </a:r>
            <a:r>
              <a:rPr lang="it-IT" sz="1600" b="1" dirty="0">
                <a:solidFill>
                  <a:schemeClr val="tx2"/>
                </a:solidFill>
                <a:latin typeface="Calibri" pitchFamily="34" charset="0"/>
              </a:rPr>
              <a:t> </a:t>
            </a:r>
            <a:r>
              <a:rPr lang="it-IT" sz="1600" b="1" dirty="0" err="1">
                <a:solidFill>
                  <a:schemeClr val="tx2"/>
                </a:solidFill>
                <a:latin typeface="Calibri" pitchFamily="34" charset="0"/>
              </a:rPr>
              <a:t>according</a:t>
            </a:r>
            <a:r>
              <a:rPr lang="it-IT" sz="1600" b="1" dirty="0">
                <a:solidFill>
                  <a:schemeClr val="tx2"/>
                </a:solidFill>
                <a:latin typeface="Calibri" pitchFamily="34" charset="0"/>
              </a:rPr>
              <a:t> to </a:t>
            </a:r>
            <a:r>
              <a:rPr lang="it-IT" sz="1600" b="1" dirty="0" err="1">
                <a:solidFill>
                  <a:schemeClr val="tx2"/>
                </a:solidFill>
                <a:latin typeface="Calibri" pitchFamily="34" charset="0"/>
              </a:rPr>
              <a:t>their</a:t>
            </a:r>
            <a:r>
              <a:rPr lang="it-IT" sz="1600" b="1" dirty="0">
                <a:solidFill>
                  <a:schemeClr val="tx2"/>
                </a:solidFill>
                <a:latin typeface="Calibri" pitchFamily="34" charset="0"/>
              </a:rPr>
              <a:t> </a:t>
            </a:r>
            <a:r>
              <a:rPr lang="it-IT" sz="1600" b="1" dirty="0" err="1">
                <a:solidFill>
                  <a:schemeClr val="tx2"/>
                </a:solidFill>
                <a:latin typeface="Calibri" pitchFamily="34" charset="0"/>
              </a:rPr>
              <a:t>wavelenths</a:t>
            </a:r>
            <a:r>
              <a:rPr lang="it-IT" sz="1600" b="1" dirty="0">
                <a:solidFill>
                  <a:schemeClr val="tx2"/>
                </a:solidFill>
                <a:latin typeface="Calibri" pitchFamily="34" charset="0"/>
              </a:rPr>
              <a:t>:</a:t>
            </a:r>
          </a:p>
          <a:p>
            <a:endParaRPr lang="it-IT" sz="1600" b="1" dirty="0">
              <a:solidFill>
                <a:schemeClr val="tx2"/>
              </a:solidFill>
              <a:latin typeface="Calibri" pitchFamily="34" charset="0"/>
            </a:endParaRPr>
          </a:p>
          <a:p>
            <a:pPr marL="285750" indent="-285750">
              <a:buFont typeface="Wingdings" panose="05000000000000000000" pitchFamily="2" charset="2"/>
              <a:buChar char="q"/>
            </a:pPr>
            <a:r>
              <a:rPr lang="it-IT" sz="1600" b="1" dirty="0">
                <a:solidFill>
                  <a:schemeClr val="tx2"/>
                </a:solidFill>
                <a:latin typeface="Calibri" pitchFamily="34" charset="0"/>
              </a:rPr>
              <a:t>UV light, </a:t>
            </a:r>
            <a:r>
              <a:rPr lang="it-IT" sz="1600" b="1" dirty="0" err="1">
                <a:solidFill>
                  <a:schemeClr val="tx2"/>
                </a:solidFill>
                <a:latin typeface="Calibri" pitchFamily="34" charset="0"/>
              </a:rPr>
              <a:t>which</a:t>
            </a:r>
            <a:r>
              <a:rPr lang="it-IT" sz="1600" b="1" dirty="0">
                <a:solidFill>
                  <a:schemeClr val="tx2"/>
                </a:solidFill>
                <a:latin typeface="Calibri" pitchFamily="34" charset="0"/>
              </a:rPr>
              <a:t> </a:t>
            </a:r>
            <a:r>
              <a:rPr lang="it-IT" sz="1600" b="1" dirty="0" err="1">
                <a:solidFill>
                  <a:schemeClr val="tx2"/>
                </a:solidFill>
                <a:latin typeface="Calibri" pitchFamily="34" charset="0"/>
              </a:rPr>
              <a:t>contributes</a:t>
            </a:r>
            <a:r>
              <a:rPr lang="it-IT" sz="1600" b="1" dirty="0">
                <a:solidFill>
                  <a:schemeClr val="tx2"/>
                </a:solidFill>
                <a:latin typeface="Calibri" pitchFamily="34" charset="0"/>
              </a:rPr>
              <a:t> to the fading of </a:t>
            </a:r>
            <a:r>
              <a:rPr lang="it-IT" sz="1600" b="1" dirty="0" err="1">
                <a:solidFill>
                  <a:schemeClr val="tx2"/>
                </a:solidFill>
                <a:latin typeface="Calibri" pitchFamily="34" charset="0"/>
              </a:rPr>
              <a:t>interior</a:t>
            </a:r>
            <a:r>
              <a:rPr lang="it-IT" sz="1600" b="1" dirty="0">
                <a:solidFill>
                  <a:schemeClr val="tx2"/>
                </a:solidFill>
                <a:latin typeface="Calibri" pitchFamily="34" charset="0"/>
              </a:rPr>
              <a:t> </a:t>
            </a:r>
            <a:r>
              <a:rPr lang="it-IT" sz="1600" b="1" dirty="0" err="1">
                <a:solidFill>
                  <a:schemeClr val="tx2"/>
                </a:solidFill>
                <a:latin typeface="Calibri" pitchFamily="34" charset="0"/>
              </a:rPr>
              <a:t>materials</a:t>
            </a:r>
            <a:r>
              <a:rPr lang="it-IT" sz="1600" b="1" dirty="0">
                <a:solidFill>
                  <a:schemeClr val="tx2"/>
                </a:solidFill>
                <a:latin typeface="Calibri" pitchFamily="34" charset="0"/>
              </a:rPr>
              <a:t> </a:t>
            </a:r>
            <a:r>
              <a:rPr lang="it-IT" sz="1600" b="1" dirty="0" err="1">
                <a:solidFill>
                  <a:schemeClr val="tx2"/>
                </a:solidFill>
                <a:latin typeface="Calibri" pitchFamily="34" charset="0"/>
              </a:rPr>
              <a:t>such</a:t>
            </a:r>
            <a:r>
              <a:rPr lang="it-IT" sz="1600" b="1" dirty="0">
                <a:solidFill>
                  <a:schemeClr val="tx2"/>
                </a:solidFill>
                <a:latin typeface="Calibri" pitchFamily="34" charset="0"/>
              </a:rPr>
              <a:t> </a:t>
            </a:r>
            <a:r>
              <a:rPr lang="it-IT" sz="1600" b="1" dirty="0" err="1">
                <a:solidFill>
                  <a:schemeClr val="tx2"/>
                </a:solidFill>
                <a:latin typeface="Calibri" pitchFamily="34" charset="0"/>
              </a:rPr>
              <a:t>as</a:t>
            </a:r>
            <a:r>
              <a:rPr lang="it-IT" sz="1600" b="1" dirty="0">
                <a:solidFill>
                  <a:schemeClr val="tx2"/>
                </a:solidFill>
                <a:latin typeface="Calibri" pitchFamily="34" charset="0"/>
              </a:rPr>
              <a:t> </a:t>
            </a:r>
            <a:r>
              <a:rPr lang="it-IT" sz="1600" b="1" dirty="0" err="1">
                <a:solidFill>
                  <a:schemeClr val="tx2"/>
                </a:solidFill>
                <a:latin typeface="Calibri" pitchFamily="34" charset="0"/>
              </a:rPr>
              <a:t>fabrics</a:t>
            </a:r>
            <a:r>
              <a:rPr lang="it-IT" sz="1600" b="1" dirty="0">
                <a:solidFill>
                  <a:schemeClr val="tx2"/>
                </a:solidFill>
                <a:latin typeface="Calibri" pitchFamily="34" charset="0"/>
              </a:rPr>
              <a:t> and </a:t>
            </a:r>
            <a:r>
              <a:rPr lang="it-IT" sz="1600" b="1" dirty="0" err="1">
                <a:solidFill>
                  <a:schemeClr val="tx2"/>
                </a:solidFill>
                <a:latin typeface="Calibri" pitchFamily="34" charset="0"/>
              </a:rPr>
              <a:t>wall</a:t>
            </a:r>
            <a:r>
              <a:rPr lang="it-IT" sz="1600" b="1" dirty="0">
                <a:solidFill>
                  <a:schemeClr val="tx2"/>
                </a:solidFill>
                <a:latin typeface="Calibri" pitchFamily="34" charset="0"/>
              </a:rPr>
              <a:t> </a:t>
            </a:r>
            <a:r>
              <a:rPr lang="it-IT" sz="1600" b="1" dirty="0" err="1">
                <a:solidFill>
                  <a:schemeClr val="tx2"/>
                </a:solidFill>
                <a:latin typeface="Calibri" pitchFamily="34" charset="0"/>
              </a:rPr>
              <a:t>coverings</a:t>
            </a:r>
            <a:r>
              <a:rPr lang="it-IT" sz="1600" b="1" dirty="0">
                <a:solidFill>
                  <a:schemeClr val="tx2"/>
                </a:solidFill>
                <a:latin typeface="Calibri" pitchFamily="34" charset="0"/>
              </a:rPr>
              <a:t> , </a:t>
            </a:r>
            <a:r>
              <a:rPr lang="it-IT" sz="1600" b="1" dirty="0" err="1">
                <a:solidFill>
                  <a:schemeClr val="tx2"/>
                </a:solidFill>
                <a:latin typeface="Calibri" pitchFamily="34" charset="0"/>
              </a:rPr>
              <a:t>has</a:t>
            </a:r>
            <a:r>
              <a:rPr lang="it-IT" sz="1600" b="1" dirty="0">
                <a:solidFill>
                  <a:schemeClr val="tx2"/>
                </a:solidFill>
                <a:latin typeface="Calibri" pitchFamily="34" charset="0"/>
              </a:rPr>
              <a:t> a </a:t>
            </a:r>
            <a:r>
              <a:rPr lang="it-IT" sz="1600" b="1" dirty="0" err="1">
                <a:solidFill>
                  <a:schemeClr val="tx2"/>
                </a:solidFill>
                <a:latin typeface="Calibri" pitchFamily="34" charset="0"/>
              </a:rPr>
              <a:t>wavelenths</a:t>
            </a:r>
            <a:r>
              <a:rPr lang="it-IT" sz="1600" b="1" dirty="0">
                <a:solidFill>
                  <a:schemeClr val="tx2"/>
                </a:solidFill>
                <a:latin typeface="Calibri" pitchFamily="34" charset="0"/>
              </a:rPr>
              <a:t> of 300 to 380 </a:t>
            </a:r>
            <a:r>
              <a:rPr lang="it-IT" sz="1600" b="1" dirty="0" err="1">
                <a:solidFill>
                  <a:schemeClr val="tx2"/>
                </a:solidFill>
                <a:latin typeface="Calibri" pitchFamily="34" charset="0"/>
              </a:rPr>
              <a:t>nanometers</a:t>
            </a:r>
            <a:endParaRPr lang="it-IT" sz="1600" b="1" dirty="0">
              <a:solidFill>
                <a:schemeClr val="tx2"/>
              </a:solidFill>
              <a:latin typeface="Calibri" pitchFamily="34" charset="0"/>
            </a:endParaRPr>
          </a:p>
          <a:p>
            <a:pPr marL="285750" indent="-285750">
              <a:buFont typeface="Wingdings" panose="05000000000000000000" pitchFamily="2" charset="2"/>
              <a:buChar char="q"/>
            </a:pPr>
            <a:r>
              <a:rPr lang="it-IT" sz="1600" b="1" dirty="0" err="1">
                <a:solidFill>
                  <a:schemeClr val="tx2"/>
                </a:solidFill>
                <a:latin typeface="Calibri" pitchFamily="34" charset="0"/>
              </a:rPr>
              <a:t>Visible</a:t>
            </a:r>
            <a:r>
              <a:rPr lang="it-IT" sz="1600" b="1" dirty="0">
                <a:solidFill>
                  <a:schemeClr val="tx2"/>
                </a:solidFill>
                <a:latin typeface="Calibri" pitchFamily="34" charset="0"/>
              </a:rPr>
              <a:t> light </a:t>
            </a:r>
            <a:r>
              <a:rPr lang="it-IT" sz="1600" b="1" dirty="0" err="1">
                <a:solidFill>
                  <a:schemeClr val="tx2"/>
                </a:solidFill>
                <a:latin typeface="Calibri" pitchFamily="34" charset="0"/>
              </a:rPr>
              <a:t>occupies</a:t>
            </a:r>
            <a:r>
              <a:rPr lang="it-IT" sz="1600" b="1" dirty="0">
                <a:solidFill>
                  <a:schemeClr val="tx2"/>
                </a:solidFill>
                <a:latin typeface="Calibri" pitchFamily="34" charset="0"/>
              </a:rPr>
              <a:t> the part of the </a:t>
            </a:r>
            <a:r>
              <a:rPr lang="it-IT" sz="1600" b="1" dirty="0" err="1">
                <a:solidFill>
                  <a:schemeClr val="tx2"/>
                </a:solidFill>
                <a:latin typeface="Calibri" pitchFamily="34" charset="0"/>
              </a:rPr>
              <a:t>spectrum</a:t>
            </a:r>
            <a:r>
              <a:rPr lang="it-IT" sz="1600" b="1" dirty="0">
                <a:solidFill>
                  <a:schemeClr val="tx2"/>
                </a:solidFill>
                <a:latin typeface="Calibri" pitchFamily="34" charset="0"/>
              </a:rPr>
              <a:t> </a:t>
            </a:r>
            <a:r>
              <a:rPr lang="it-IT" sz="1600" b="1" dirty="0" err="1">
                <a:solidFill>
                  <a:schemeClr val="tx2"/>
                </a:solidFill>
                <a:latin typeface="Calibri" pitchFamily="34" charset="0"/>
              </a:rPr>
              <a:t>between</a:t>
            </a:r>
            <a:r>
              <a:rPr lang="it-IT" sz="1600" b="1" dirty="0">
                <a:solidFill>
                  <a:schemeClr val="tx2"/>
                </a:solidFill>
                <a:latin typeface="Calibri" pitchFamily="34" charset="0"/>
              </a:rPr>
              <a:t> the IR and UV </a:t>
            </a:r>
            <a:r>
              <a:rPr lang="it-IT" sz="1600" b="1" dirty="0" err="1">
                <a:solidFill>
                  <a:schemeClr val="tx2"/>
                </a:solidFill>
                <a:latin typeface="Calibri" pitchFamily="34" charset="0"/>
              </a:rPr>
              <a:t>wavelenths</a:t>
            </a:r>
            <a:r>
              <a:rPr lang="it-IT" sz="1600" b="1" dirty="0">
                <a:solidFill>
                  <a:schemeClr val="tx2"/>
                </a:solidFill>
                <a:latin typeface="Calibri" pitchFamily="34" charset="0"/>
              </a:rPr>
              <a:t>, </a:t>
            </a:r>
            <a:r>
              <a:rPr lang="it-IT" sz="1600" b="1" dirty="0" err="1">
                <a:solidFill>
                  <a:schemeClr val="tx2"/>
                </a:solidFill>
                <a:latin typeface="Calibri" pitchFamily="34" charset="0"/>
              </a:rPr>
              <a:t>measuring</a:t>
            </a:r>
            <a:r>
              <a:rPr lang="it-IT" sz="1600" b="1" dirty="0">
                <a:solidFill>
                  <a:schemeClr val="tx2"/>
                </a:solidFill>
                <a:latin typeface="Calibri" pitchFamily="34" charset="0"/>
              </a:rPr>
              <a:t> from </a:t>
            </a:r>
            <a:r>
              <a:rPr lang="it-IT" sz="1600" b="1" dirty="0" err="1">
                <a:solidFill>
                  <a:schemeClr val="tx2"/>
                </a:solidFill>
                <a:latin typeface="Calibri" pitchFamily="34" charset="0"/>
              </a:rPr>
              <a:t>about</a:t>
            </a:r>
            <a:r>
              <a:rPr lang="it-IT" sz="1600" b="1" dirty="0">
                <a:solidFill>
                  <a:schemeClr val="tx2"/>
                </a:solidFill>
                <a:latin typeface="Calibri" pitchFamily="34" charset="0"/>
              </a:rPr>
              <a:t> 380 to 780 </a:t>
            </a:r>
            <a:r>
              <a:rPr lang="it-IT" sz="1600" b="1" dirty="0" err="1">
                <a:solidFill>
                  <a:schemeClr val="tx2"/>
                </a:solidFill>
                <a:latin typeface="Calibri" pitchFamily="34" charset="0"/>
              </a:rPr>
              <a:t>nanometers</a:t>
            </a:r>
            <a:endParaRPr lang="it-IT" sz="1600" b="1" dirty="0">
              <a:solidFill>
                <a:schemeClr val="tx2"/>
              </a:solidFill>
              <a:latin typeface="Calibri" pitchFamily="34" charset="0"/>
            </a:endParaRPr>
          </a:p>
          <a:p>
            <a:pPr marL="285750" indent="-285750">
              <a:buFont typeface="Wingdings" panose="05000000000000000000" pitchFamily="2" charset="2"/>
              <a:buChar char="q"/>
            </a:pPr>
            <a:r>
              <a:rPr lang="it-IT" sz="1600" b="1" dirty="0" err="1">
                <a:solidFill>
                  <a:schemeClr val="tx2"/>
                </a:solidFill>
                <a:latin typeface="Calibri" pitchFamily="34" charset="0"/>
              </a:rPr>
              <a:t>Infrared</a:t>
            </a:r>
            <a:r>
              <a:rPr lang="it-IT" sz="1600" b="1" dirty="0">
                <a:solidFill>
                  <a:schemeClr val="tx2"/>
                </a:solidFill>
                <a:latin typeface="Calibri" pitchFamily="34" charset="0"/>
              </a:rPr>
              <a:t> light (</a:t>
            </a:r>
            <a:r>
              <a:rPr lang="it-IT" sz="1600" b="1" dirty="0" err="1">
                <a:solidFill>
                  <a:schemeClr val="tx2"/>
                </a:solidFill>
                <a:latin typeface="Calibri" pitchFamily="34" charset="0"/>
              </a:rPr>
              <a:t>heat</a:t>
            </a:r>
            <a:r>
              <a:rPr lang="it-IT" sz="1600" b="1" dirty="0">
                <a:solidFill>
                  <a:schemeClr val="tx2"/>
                </a:solidFill>
                <a:latin typeface="Calibri" pitchFamily="34" charset="0"/>
              </a:rPr>
              <a:t> </a:t>
            </a:r>
            <a:r>
              <a:rPr lang="it-IT" sz="1600" b="1" dirty="0" err="1">
                <a:solidFill>
                  <a:schemeClr val="tx2"/>
                </a:solidFill>
                <a:latin typeface="Calibri" pitchFamily="34" charset="0"/>
              </a:rPr>
              <a:t>energy</a:t>
            </a:r>
            <a:r>
              <a:rPr lang="it-IT" sz="1600" b="1" dirty="0">
                <a:solidFill>
                  <a:schemeClr val="tx2"/>
                </a:solidFill>
                <a:latin typeface="Calibri" pitchFamily="34" charset="0"/>
              </a:rPr>
              <a:t>), </a:t>
            </a:r>
            <a:r>
              <a:rPr lang="it-IT" sz="1600" b="1" dirty="0" err="1">
                <a:solidFill>
                  <a:schemeClr val="tx2"/>
                </a:solidFill>
                <a:latin typeface="Calibri" pitchFamily="34" charset="0"/>
              </a:rPr>
              <a:t>which</a:t>
            </a:r>
            <a:r>
              <a:rPr lang="it-IT" sz="1600" b="1" dirty="0">
                <a:solidFill>
                  <a:schemeClr val="tx2"/>
                </a:solidFill>
                <a:latin typeface="Calibri" pitchFamily="34" charset="0"/>
              </a:rPr>
              <a:t> </a:t>
            </a:r>
            <a:r>
              <a:rPr lang="it-IT" sz="1600" b="1" dirty="0" err="1">
                <a:solidFill>
                  <a:schemeClr val="tx2"/>
                </a:solidFill>
                <a:latin typeface="Calibri" pitchFamily="34" charset="0"/>
              </a:rPr>
              <a:t>is</a:t>
            </a:r>
            <a:r>
              <a:rPr lang="it-IT" sz="1600" b="1" dirty="0">
                <a:solidFill>
                  <a:schemeClr val="tx2"/>
                </a:solidFill>
                <a:latin typeface="Calibri" pitchFamily="34" charset="0"/>
              </a:rPr>
              <a:t> </a:t>
            </a:r>
            <a:r>
              <a:rPr lang="it-IT" sz="1600" b="1" dirty="0" err="1">
                <a:solidFill>
                  <a:schemeClr val="tx2"/>
                </a:solidFill>
                <a:latin typeface="Calibri" pitchFamily="34" charset="0"/>
              </a:rPr>
              <a:t>trasmitted</a:t>
            </a:r>
            <a:r>
              <a:rPr lang="it-IT" sz="1600" b="1" dirty="0">
                <a:solidFill>
                  <a:schemeClr val="tx2"/>
                </a:solidFill>
                <a:latin typeface="Calibri" pitchFamily="34" charset="0"/>
              </a:rPr>
              <a:t> </a:t>
            </a:r>
            <a:r>
              <a:rPr lang="it-IT" sz="1600" b="1" dirty="0" err="1">
                <a:solidFill>
                  <a:schemeClr val="tx2"/>
                </a:solidFill>
                <a:latin typeface="Calibri" pitchFamily="34" charset="0"/>
              </a:rPr>
              <a:t>as</a:t>
            </a:r>
            <a:r>
              <a:rPr lang="it-IT" sz="1600" b="1" dirty="0">
                <a:solidFill>
                  <a:schemeClr val="tx2"/>
                </a:solidFill>
                <a:latin typeface="Calibri" pitchFamily="34" charset="0"/>
              </a:rPr>
              <a:t> </a:t>
            </a:r>
            <a:r>
              <a:rPr lang="it-IT" sz="1600" b="1" dirty="0" err="1">
                <a:solidFill>
                  <a:schemeClr val="tx2"/>
                </a:solidFill>
                <a:latin typeface="Calibri" pitchFamily="34" charset="0"/>
              </a:rPr>
              <a:t>heat</a:t>
            </a:r>
            <a:r>
              <a:rPr lang="it-IT" sz="1600" b="1" dirty="0">
                <a:solidFill>
                  <a:schemeClr val="tx2"/>
                </a:solidFill>
                <a:latin typeface="Calibri" pitchFamily="34" charset="0"/>
              </a:rPr>
              <a:t> </a:t>
            </a:r>
            <a:r>
              <a:rPr lang="it-IT" sz="1600" b="1" dirty="0" err="1">
                <a:solidFill>
                  <a:schemeClr val="tx2"/>
                </a:solidFill>
                <a:latin typeface="Calibri" pitchFamily="34" charset="0"/>
              </a:rPr>
              <a:t>into</a:t>
            </a:r>
            <a:r>
              <a:rPr lang="it-IT" sz="1600" b="1" dirty="0">
                <a:solidFill>
                  <a:schemeClr val="tx2"/>
                </a:solidFill>
                <a:latin typeface="Calibri" pitchFamily="34" charset="0"/>
              </a:rPr>
              <a:t> a building, </a:t>
            </a:r>
            <a:r>
              <a:rPr lang="it-IT" sz="1600" b="1" dirty="0" err="1">
                <a:solidFill>
                  <a:schemeClr val="tx2"/>
                </a:solidFill>
                <a:latin typeface="Calibri" pitchFamily="34" charset="0"/>
              </a:rPr>
              <a:t>begins</a:t>
            </a:r>
            <a:r>
              <a:rPr lang="it-IT" sz="1600" b="1" dirty="0">
                <a:solidFill>
                  <a:schemeClr val="tx2"/>
                </a:solidFill>
                <a:latin typeface="Calibri" pitchFamily="34" charset="0"/>
              </a:rPr>
              <a:t> </a:t>
            </a:r>
            <a:r>
              <a:rPr lang="it-IT" sz="1600" b="1" dirty="0" err="1">
                <a:solidFill>
                  <a:schemeClr val="tx2"/>
                </a:solidFill>
                <a:latin typeface="Calibri" pitchFamily="34" charset="0"/>
              </a:rPr>
              <a:t>at</a:t>
            </a:r>
            <a:r>
              <a:rPr lang="it-IT" sz="1600" b="1" dirty="0">
                <a:solidFill>
                  <a:schemeClr val="tx2"/>
                </a:solidFill>
                <a:latin typeface="Calibri" pitchFamily="34" charset="0"/>
              </a:rPr>
              <a:t> </a:t>
            </a:r>
            <a:r>
              <a:rPr lang="it-IT" sz="1600" b="1" dirty="0" err="1">
                <a:solidFill>
                  <a:schemeClr val="tx2"/>
                </a:solidFill>
                <a:latin typeface="Calibri" pitchFamily="34" charset="0"/>
              </a:rPr>
              <a:t>wavelenths</a:t>
            </a:r>
            <a:r>
              <a:rPr lang="it-IT" sz="1600" b="1" dirty="0">
                <a:solidFill>
                  <a:schemeClr val="tx2"/>
                </a:solidFill>
                <a:latin typeface="Calibri" pitchFamily="34" charset="0"/>
              </a:rPr>
              <a:t> of </a:t>
            </a:r>
            <a:r>
              <a:rPr lang="it-IT" sz="1600" b="1" dirty="0" err="1">
                <a:solidFill>
                  <a:schemeClr val="tx2"/>
                </a:solidFill>
                <a:latin typeface="Calibri" pitchFamily="34" charset="0"/>
              </a:rPr>
              <a:t>approximately</a:t>
            </a:r>
            <a:r>
              <a:rPr lang="it-IT" sz="1600" b="1" dirty="0">
                <a:solidFill>
                  <a:schemeClr val="tx2"/>
                </a:solidFill>
                <a:latin typeface="Calibri" pitchFamily="34" charset="0"/>
              </a:rPr>
              <a:t> 780 </a:t>
            </a:r>
            <a:r>
              <a:rPr lang="it-IT" sz="1600" b="1" dirty="0" err="1">
                <a:solidFill>
                  <a:schemeClr val="tx2"/>
                </a:solidFill>
                <a:latin typeface="Calibri" pitchFamily="34" charset="0"/>
              </a:rPr>
              <a:t>nanometers</a:t>
            </a:r>
            <a:r>
              <a:rPr lang="it-IT" sz="1600" b="1" dirty="0">
                <a:solidFill>
                  <a:schemeClr val="tx2"/>
                </a:solidFill>
                <a:latin typeface="Calibri" pitchFamily="34" charset="0"/>
              </a:rPr>
              <a:t> </a:t>
            </a:r>
          </a:p>
          <a:p>
            <a:pPr marL="285750" indent="-285750">
              <a:buFont typeface="Wingdings" panose="05000000000000000000" pitchFamily="2" charset="2"/>
              <a:buChar char="q"/>
            </a:pPr>
            <a:endParaRPr lang="it-IT" sz="1600" b="1" dirty="0">
              <a:solidFill>
                <a:schemeClr val="tx2"/>
              </a:solidFill>
              <a:latin typeface="Calibri" pitchFamily="34" charset="0"/>
            </a:endParaRPr>
          </a:p>
        </p:txBody>
      </p:sp>
      <p:sp>
        <p:nvSpPr>
          <p:cNvPr id="3" name="Rettangolo 2"/>
          <p:cNvSpPr/>
          <p:nvPr/>
        </p:nvSpPr>
        <p:spPr>
          <a:xfrm>
            <a:off x="4572000" y="6150496"/>
            <a:ext cx="4572000" cy="230832"/>
          </a:xfrm>
          <a:prstGeom prst="rect">
            <a:avLst/>
          </a:prstGeom>
          <a:noFill/>
        </p:spPr>
        <p:txBody>
          <a:bodyPr wrap="none" rtlCol="0">
            <a:spAutoFit/>
          </a:bodyPr>
          <a:lstStyle/>
          <a:p>
            <a:r>
              <a:rPr lang="it-IT" sz="900" dirty="0"/>
              <a:t>http://glassed.vitroglazings.com/images/glasstopics/LOW-E%20COATING%201.jpg</a:t>
            </a:r>
          </a:p>
        </p:txBody>
      </p:sp>
    </p:spTree>
    <p:extLst>
      <p:ext uri="{BB962C8B-B14F-4D97-AF65-F5344CB8AC3E}">
        <p14:creationId xmlns:p14="http://schemas.microsoft.com/office/powerpoint/2010/main" val="2883219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44166E0-2A2F-4391-B82E-1ABB2EF229B7}" type="slidenum">
              <a:rPr lang="el-GR" smtClean="0"/>
              <a:pPr fontAlgn="base">
                <a:spcBef>
                  <a:spcPct val="0"/>
                </a:spcBef>
                <a:spcAft>
                  <a:spcPct val="0"/>
                </a:spcAft>
                <a:defRPr/>
              </a:pPr>
              <a:t>31</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9" name="CasellaDiTesto 12"/>
          <p:cNvSpPr txBox="1">
            <a:spLocks noChangeArrowheads="1"/>
          </p:cNvSpPr>
          <p:nvPr/>
        </p:nvSpPr>
        <p:spPr bwMode="auto">
          <a:xfrm>
            <a:off x="179512" y="1294303"/>
            <a:ext cx="3798540" cy="5663089"/>
          </a:xfrm>
          <a:prstGeom prst="rect">
            <a:avLst/>
          </a:prstGeom>
          <a:noFill/>
          <a:ln w="9525">
            <a:noFill/>
            <a:miter lim="800000"/>
            <a:headEnd/>
            <a:tailEnd/>
          </a:ln>
        </p:spPr>
        <p:txBody>
          <a:bodyPr wrap="square">
            <a:spAutoFit/>
          </a:bodyPr>
          <a:lstStyle/>
          <a:p>
            <a:pPr algn="ctr"/>
            <a:r>
              <a:rPr lang="it-IT" altLang="it-IT" b="1" dirty="0" err="1">
                <a:solidFill>
                  <a:schemeClr val="tx2"/>
                </a:solidFill>
                <a:latin typeface="Calibri" pitchFamily="34" charset="0"/>
              </a:rPr>
              <a:t>Types</a:t>
            </a:r>
            <a:r>
              <a:rPr lang="it-IT" altLang="it-IT" b="1" dirty="0">
                <a:solidFill>
                  <a:schemeClr val="tx2"/>
                </a:solidFill>
                <a:latin typeface="Calibri" pitchFamily="34" charset="0"/>
              </a:rPr>
              <a:t> of </a:t>
            </a:r>
            <a:r>
              <a:rPr lang="it-IT" altLang="it-IT" b="1" dirty="0" err="1">
                <a:solidFill>
                  <a:schemeClr val="tx2"/>
                </a:solidFill>
                <a:latin typeface="Calibri" pitchFamily="34" charset="0"/>
              </a:rPr>
              <a:t>glasses</a:t>
            </a:r>
            <a:r>
              <a:rPr lang="it-IT" altLang="it-IT" b="1" dirty="0">
                <a:solidFill>
                  <a:schemeClr val="tx2"/>
                </a:solidFill>
                <a:latin typeface="Calibri" pitchFamily="34" charset="0"/>
              </a:rPr>
              <a:t>  </a:t>
            </a:r>
            <a:r>
              <a:rPr lang="it-IT" altLang="it-IT" b="1" dirty="0" err="1">
                <a:solidFill>
                  <a:schemeClr val="tx2"/>
                </a:solidFill>
                <a:latin typeface="Calibri" pitchFamily="34" charset="0"/>
              </a:rPr>
              <a:t>used</a:t>
            </a:r>
            <a:r>
              <a:rPr lang="it-IT" altLang="it-IT" b="1" dirty="0">
                <a:solidFill>
                  <a:schemeClr val="tx2"/>
                </a:solidFill>
                <a:latin typeface="Calibri" pitchFamily="34" charset="0"/>
              </a:rPr>
              <a:t> in </a:t>
            </a:r>
            <a:r>
              <a:rPr lang="it-IT" altLang="it-IT" b="1" dirty="0" err="1">
                <a:solidFill>
                  <a:schemeClr val="tx2"/>
                </a:solidFill>
                <a:latin typeface="Calibri" pitchFamily="34" charset="0"/>
              </a:rPr>
              <a:t>windows</a:t>
            </a:r>
            <a:endParaRPr lang="it-IT" altLang="it-IT" b="1" dirty="0">
              <a:solidFill>
                <a:schemeClr val="tx2"/>
              </a:solidFill>
              <a:latin typeface="Calibri" pitchFamily="34" charset="0"/>
            </a:endParaRPr>
          </a:p>
          <a:p>
            <a:pPr algn="ctr"/>
            <a:endParaRPr lang="it-IT" altLang="it-IT" sz="800" b="1" dirty="0">
              <a:solidFill>
                <a:schemeClr val="tx2"/>
              </a:solidFill>
              <a:latin typeface="Calibri" pitchFamily="34" charset="0"/>
            </a:endParaRPr>
          </a:p>
          <a:p>
            <a:pPr algn="just"/>
            <a:r>
              <a:rPr lang="it-IT" altLang="it-IT" sz="1600" b="1" dirty="0">
                <a:solidFill>
                  <a:srgbClr val="00B050"/>
                </a:solidFill>
                <a:latin typeface="Calibri" pitchFamily="34" charset="0"/>
              </a:rPr>
              <a:t>Single </a:t>
            </a:r>
            <a:r>
              <a:rPr lang="it-IT" altLang="it-IT" sz="1600" b="1" dirty="0" err="1">
                <a:solidFill>
                  <a:srgbClr val="00B050"/>
                </a:solidFill>
                <a:latin typeface="Calibri" pitchFamily="34" charset="0"/>
              </a:rPr>
              <a:t>flat</a:t>
            </a:r>
            <a:r>
              <a:rPr lang="it-IT" altLang="it-IT" sz="1600" b="1" dirty="0">
                <a:solidFill>
                  <a:srgbClr val="00B050"/>
                </a:solidFill>
                <a:latin typeface="Calibri" pitchFamily="34" charset="0"/>
              </a:rPr>
              <a:t> </a:t>
            </a:r>
            <a:r>
              <a:rPr lang="it-IT" altLang="it-IT" sz="1600" b="1" dirty="0" err="1">
                <a:solidFill>
                  <a:srgbClr val="00B050"/>
                </a:solidFill>
                <a:latin typeface="Calibri" pitchFamily="34" charset="0"/>
              </a:rPr>
              <a:t>glass</a:t>
            </a:r>
            <a:r>
              <a:rPr lang="it-IT" altLang="it-IT" sz="1600" b="1" dirty="0">
                <a:solidFill>
                  <a:srgbClr val="00B050"/>
                </a:solidFill>
                <a:latin typeface="Calibri" pitchFamily="34" charset="0"/>
              </a:rPr>
              <a:t>: </a:t>
            </a:r>
            <a:r>
              <a:rPr lang="en-US" altLang="it-IT" sz="1600" b="1" dirty="0">
                <a:solidFill>
                  <a:schemeClr val="tx2"/>
                </a:solidFill>
                <a:latin typeface="Calibri" pitchFamily="34" charset="0"/>
              </a:rPr>
              <a:t>It is characterized by a high transparency. It has high thermal transmittance values (5.8 W/m²K) with consequent problems of energy consumption for cooling and heating.</a:t>
            </a:r>
          </a:p>
          <a:p>
            <a:pPr algn="just"/>
            <a:endParaRPr lang="en-US" altLang="it-IT" sz="1600" b="1" dirty="0">
              <a:solidFill>
                <a:schemeClr val="tx2"/>
              </a:solidFill>
              <a:latin typeface="Calibri" pitchFamily="34" charset="0"/>
            </a:endParaRPr>
          </a:p>
          <a:p>
            <a:pPr algn="just"/>
            <a:r>
              <a:rPr lang="en-US" sz="1600" b="1" dirty="0">
                <a:solidFill>
                  <a:srgbClr val="00B050"/>
                </a:solidFill>
                <a:latin typeface="Calibri" pitchFamily="34" charset="0"/>
              </a:rPr>
              <a:t>Glasses with selective coatings: "</a:t>
            </a:r>
            <a:r>
              <a:rPr lang="en-US" sz="1600" b="1" dirty="0">
                <a:solidFill>
                  <a:schemeClr val="tx2"/>
                </a:solidFill>
                <a:latin typeface="Calibri" pitchFamily="34" charset="0"/>
              </a:rPr>
              <a:t>low-E", are glass plates that have thin layers of metal oxides deposited on one of the two main surfaces. The thermal transmittance of this type of glazing is of 1.76 W/m²K, with excellent natural lighting levels and significant savings.</a:t>
            </a:r>
          </a:p>
          <a:p>
            <a:pPr algn="just"/>
            <a:endParaRPr lang="en-US" altLang="it-IT" sz="1600" b="1" dirty="0">
              <a:solidFill>
                <a:schemeClr val="tx2"/>
              </a:solidFill>
              <a:latin typeface="Calibri" pitchFamily="34" charset="0"/>
            </a:endParaRPr>
          </a:p>
          <a:p>
            <a:pPr algn="just"/>
            <a:r>
              <a:rPr lang="en-US" sz="1600" b="1" dirty="0">
                <a:solidFill>
                  <a:srgbClr val="00B050"/>
                </a:solidFill>
                <a:latin typeface="Calibri" pitchFamily="34" charset="0"/>
              </a:rPr>
              <a:t>Glasses with reflective films:  </a:t>
            </a:r>
            <a:r>
              <a:rPr lang="en-US" sz="1600" b="1" dirty="0">
                <a:solidFill>
                  <a:schemeClr val="tx2"/>
                </a:solidFill>
                <a:latin typeface="Calibri" pitchFamily="34" charset="0"/>
              </a:rPr>
              <a:t>This type of glasses are constituted by a polyester thin film which becomes highly reflective to solar radiation, while retaining a good transparency.</a:t>
            </a:r>
            <a:endParaRPr lang="en-US" altLang="it-IT" sz="1600" b="1" dirty="0">
              <a:solidFill>
                <a:schemeClr val="tx2"/>
              </a:solidFill>
              <a:latin typeface="Calibri" pitchFamily="34" charset="0"/>
            </a:endParaRPr>
          </a:p>
          <a:p>
            <a:pPr algn="just"/>
            <a:endParaRPr lang="it-IT" altLang="it-IT" sz="1600" b="1" dirty="0">
              <a:solidFill>
                <a:schemeClr val="tx2"/>
              </a:solidFill>
              <a:latin typeface="Calibri" pitchFamily="34" charset="0"/>
            </a:endParaRPr>
          </a:p>
          <a:p>
            <a:pPr algn="just"/>
            <a:endParaRPr lang="it-IT" altLang="it-IT" sz="1600" b="1" dirty="0">
              <a:solidFill>
                <a:schemeClr val="tx2"/>
              </a:solidFill>
              <a:latin typeface="Calibri" pitchFamily="34" charset="0"/>
            </a:endParaRPr>
          </a:p>
        </p:txBody>
      </p:sp>
      <p:sp>
        <p:nvSpPr>
          <p:cNvPr id="8" name="2 - Τίτλος"/>
          <p:cNvSpPr txBox="1">
            <a:spLocks/>
          </p:cNvSpPr>
          <p:nvPr/>
        </p:nvSpPr>
        <p:spPr bwMode="auto">
          <a:xfrm>
            <a:off x="35496"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WINDOWS &amp; FRAMES</a:t>
            </a:r>
          </a:p>
        </p:txBody>
      </p:sp>
      <p:pic>
        <p:nvPicPr>
          <p:cNvPr id="2051" name="Picture 3" descr="C:\Users\Stella Fanou\Desktop\VETRI\1LOW-E.jpg"/>
          <p:cNvPicPr>
            <a:picLocks noChangeAspect="1" noChangeArrowheads="1"/>
          </p:cNvPicPr>
          <p:nvPr/>
        </p:nvPicPr>
        <p:blipFill rotWithShape="1">
          <a:blip r:embed="rId3">
            <a:extLst>
              <a:ext uri="{28A0092B-C50C-407E-A947-70E740481C1C}">
                <a14:useLocalDpi xmlns:a14="http://schemas.microsoft.com/office/drawing/2010/main" val="0"/>
              </a:ext>
            </a:extLst>
          </a:blip>
          <a:srcRect l="20157" t="5947" r="15206" b="15663"/>
          <a:stretch/>
        </p:blipFill>
        <p:spPr bwMode="auto">
          <a:xfrm>
            <a:off x="4860032" y="1196751"/>
            <a:ext cx="3384376" cy="2071929"/>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4288808" y="3272204"/>
            <a:ext cx="4675680" cy="2893100"/>
          </a:xfrm>
          <a:prstGeom prst="rect">
            <a:avLst/>
          </a:prstGeom>
          <a:noFill/>
        </p:spPr>
        <p:txBody>
          <a:bodyPr wrap="square" rtlCol="0">
            <a:spAutoFit/>
          </a:bodyPr>
          <a:lstStyle/>
          <a:p>
            <a:r>
              <a:rPr lang="en-US" sz="1400" b="1" i="1" dirty="0">
                <a:solidFill>
                  <a:srgbClr val="0765AF"/>
                </a:solidFill>
              </a:rPr>
              <a:t>When heat or light energy is absorbed by glass, it is either shifted away by moving air or re-radiated by the glass surface. The ability of a material to radiate energy is known as emissivity. </a:t>
            </a:r>
          </a:p>
          <a:p>
            <a:r>
              <a:rPr lang="en-US" sz="1400" b="1" i="1" dirty="0">
                <a:solidFill>
                  <a:srgbClr val="0765AF"/>
                </a:solidFill>
              </a:rPr>
              <a:t>In general, highly reflective materials have a low emissivity and dull darker colored materials have a high emissivity. All materials, including windows, radiate heat in the form of long-wave, infrared energy depending on the emissivity and temperature of their surfaces. Radiant energy is one of the important ways heat transfer occurs with windows. Reducing the emissivity of one or more of the window glass surfaces improves a window’s insulating properties. </a:t>
            </a:r>
            <a:endParaRPr lang="it-IT" sz="1400" b="1" i="1" dirty="0">
              <a:solidFill>
                <a:srgbClr val="0765AF"/>
              </a:solidFill>
            </a:endParaRPr>
          </a:p>
        </p:txBody>
      </p:sp>
      <p:sp>
        <p:nvSpPr>
          <p:cNvPr id="14" name="Rettangolo 13"/>
          <p:cNvSpPr/>
          <p:nvPr/>
        </p:nvSpPr>
        <p:spPr>
          <a:xfrm>
            <a:off x="4572000" y="6294512"/>
            <a:ext cx="4572000" cy="230832"/>
          </a:xfrm>
          <a:prstGeom prst="rect">
            <a:avLst/>
          </a:prstGeom>
          <a:noFill/>
        </p:spPr>
        <p:txBody>
          <a:bodyPr wrap="none" rtlCol="0">
            <a:spAutoFit/>
          </a:bodyPr>
          <a:lstStyle/>
          <a:p>
            <a:r>
              <a:rPr lang="it-IT" sz="900" dirty="0"/>
              <a:t>http://glassed.vitroglazings.com/images/glasstopics/LOW-E%20COATING%201.jpg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44166E0-2A2F-4391-B82E-1ABB2EF229B7}" type="slidenum">
              <a:rPr lang="el-GR" smtClean="0"/>
              <a:pPr fontAlgn="base">
                <a:spcBef>
                  <a:spcPct val="0"/>
                </a:spcBef>
                <a:spcAft>
                  <a:spcPct val="0"/>
                </a:spcAft>
                <a:defRPr/>
              </a:pPr>
              <a:t>32</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29703" name="CasellaDiTesto 12"/>
          <p:cNvSpPr txBox="1">
            <a:spLocks noChangeArrowheads="1"/>
          </p:cNvSpPr>
          <p:nvPr/>
        </p:nvSpPr>
        <p:spPr bwMode="auto">
          <a:xfrm>
            <a:off x="251521" y="1390124"/>
            <a:ext cx="4536503" cy="4055100"/>
          </a:xfrm>
          <a:prstGeom prst="rect">
            <a:avLst/>
          </a:prstGeom>
          <a:noFill/>
          <a:ln w="9525">
            <a:noFill/>
            <a:miter lim="800000"/>
            <a:headEnd/>
            <a:tailEnd/>
          </a:ln>
        </p:spPr>
        <p:txBody>
          <a:bodyPr wrap="square">
            <a:spAutoFit/>
          </a:bodyPr>
          <a:lstStyle/>
          <a:p>
            <a:pPr algn="just"/>
            <a:r>
              <a:rPr lang="en-US" sz="1600" b="1" dirty="0">
                <a:solidFill>
                  <a:schemeClr val="tx2"/>
                </a:solidFill>
                <a:latin typeface="Calibri" pitchFamily="34" charset="0"/>
              </a:rPr>
              <a:t>The following performance numbers are used to measure the effectiveness of glass with low-e coatings:</a:t>
            </a:r>
          </a:p>
          <a:p>
            <a:pPr marL="285750" indent="-285750">
              <a:buFont typeface="Wingdings" panose="05000000000000000000" pitchFamily="2" charset="2"/>
              <a:buChar char="q"/>
            </a:pPr>
            <a:r>
              <a:rPr lang="en-US" sz="1600" b="1" dirty="0">
                <a:solidFill>
                  <a:schemeClr val="tx2"/>
                </a:solidFill>
                <a:latin typeface="Calibri" pitchFamily="34" charset="0"/>
              </a:rPr>
              <a:t>U-Value is the rating given to a window based on how much heat loss it allows.</a:t>
            </a:r>
          </a:p>
          <a:p>
            <a:pPr marL="285750" indent="-285750">
              <a:buFont typeface="Wingdings" panose="05000000000000000000" pitchFamily="2" charset="2"/>
              <a:buChar char="q"/>
            </a:pPr>
            <a:r>
              <a:rPr lang="en-US" sz="1600" b="1" dirty="0">
                <a:solidFill>
                  <a:schemeClr val="tx2"/>
                </a:solidFill>
                <a:latin typeface="Calibri" pitchFamily="34" charset="0"/>
              </a:rPr>
              <a:t>Visible Light Transmittance is a measure of how much light passes through a window.</a:t>
            </a:r>
          </a:p>
          <a:p>
            <a:pPr marL="285750" indent="-285750">
              <a:buFont typeface="Wingdings" panose="05000000000000000000" pitchFamily="2" charset="2"/>
              <a:buChar char="q"/>
            </a:pPr>
            <a:r>
              <a:rPr lang="en-US" sz="1600" b="1" dirty="0">
                <a:solidFill>
                  <a:schemeClr val="tx2"/>
                </a:solidFill>
                <a:latin typeface="Calibri" pitchFamily="34" charset="0"/>
              </a:rPr>
              <a:t>Solar Heat Gain Coefficient is the fraction of incident solar radiation admitted through a window, both directly transmitted and that is absorbed and re-radiated inward. The lower a window's solar heat gain coefficient, the less solar heat it transmits.</a:t>
            </a:r>
          </a:p>
          <a:p>
            <a:pPr marL="285750" indent="-285750">
              <a:buFont typeface="Wingdings" panose="05000000000000000000" pitchFamily="2" charset="2"/>
              <a:buChar char="q"/>
            </a:pPr>
            <a:r>
              <a:rPr lang="en-US" sz="1600" b="1" dirty="0">
                <a:solidFill>
                  <a:schemeClr val="tx2"/>
                </a:solidFill>
                <a:latin typeface="Calibri" pitchFamily="34" charset="0"/>
              </a:rPr>
              <a:t>Light to Solar Gain is the ratio between the window's Solar Heat Gain Coefficient (SHGC) and its visible light transmittance (VLT) rating.</a:t>
            </a:r>
          </a:p>
        </p:txBody>
      </p:sp>
      <p:pic>
        <p:nvPicPr>
          <p:cNvPr id="10" name="Picture 2" descr="Risultati immagini per infissi e vetri"/>
          <p:cNvPicPr>
            <a:picLocks noChangeAspect="1" noChangeArrowheads="1"/>
          </p:cNvPicPr>
          <p:nvPr/>
        </p:nvPicPr>
        <p:blipFill>
          <a:blip r:embed="rId3" cstate="print"/>
          <a:stretch>
            <a:fillRect/>
          </a:stretch>
        </p:blipFill>
        <p:spPr bwMode="auto">
          <a:xfrm>
            <a:off x="5353315" y="1484784"/>
            <a:ext cx="3816126" cy="3816126"/>
          </a:xfrm>
          <a:prstGeom prst="rect">
            <a:avLst/>
          </a:prstGeom>
          <a:noFill/>
          <a:ln w="9525">
            <a:noFill/>
            <a:miter lim="800000"/>
            <a:headEnd/>
            <a:tailEnd/>
          </a:ln>
        </p:spPr>
      </p:pic>
      <p:sp>
        <p:nvSpPr>
          <p:cNvPr id="11" name="2 - Τίτλος"/>
          <p:cNvSpPr txBox="1">
            <a:spLocks/>
          </p:cNvSpPr>
          <p:nvPr/>
        </p:nvSpPr>
        <p:spPr bwMode="auto">
          <a:xfrm>
            <a:off x="35496"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WINDOWS &amp; FRAMES</a:t>
            </a:r>
          </a:p>
        </p:txBody>
      </p:sp>
    </p:spTree>
    <p:extLst>
      <p:ext uri="{BB962C8B-B14F-4D97-AF65-F5344CB8AC3E}">
        <p14:creationId xmlns:p14="http://schemas.microsoft.com/office/powerpoint/2010/main" val="8424337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844166E0-2A2F-4391-B82E-1ABB2EF229B7}" type="slidenum">
              <a:rPr lang="el-GR" smtClean="0"/>
              <a:pPr fontAlgn="base">
                <a:spcBef>
                  <a:spcPct val="0"/>
                </a:spcBef>
                <a:spcAft>
                  <a:spcPct val="0"/>
                </a:spcAft>
                <a:defRPr/>
              </a:pPr>
              <a:t>33</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29703" name="CasellaDiTesto 12"/>
          <p:cNvSpPr txBox="1">
            <a:spLocks noChangeArrowheads="1"/>
          </p:cNvSpPr>
          <p:nvPr/>
        </p:nvSpPr>
        <p:spPr bwMode="auto">
          <a:xfrm>
            <a:off x="251521" y="908720"/>
            <a:ext cx="8496944" cy="5632311"/>
          </a:xfrm>
          <a:prstGeom prst="rect">
            <a:avLst/>
          </a:prstGeom>
          <a:noFill/>
          <a:ln w="9525">
            <a:noFill/>
            <a:miter lim="800000"/>
            <a:headEnd/>
            <a:tailEnd/>
          </a:ln>
        </p:spPr>
        <p:txBody>
          <a:bodyPr wrap="square">
            <a:spAutoFit/>
          </a:bodyPr>
          <a:lstStyle/>
          <a:p>
            <a:pPr algn="just">
              <a:buFont typeface="Arial" charset="0"/>
              <a:buChar char="•"/>
            </a:pPr>
            <a:endParaRPr lang="it-IT" altLang="it-IT" sz="1600" b="1" dirty="0">
              <a:solidFill>
                <a:schemeClr val="tx2"/>
              </a:solidFill>
              <a:latin typeface="Calibri" pitchFamily="34" charset="0"/>
            </a:endParaRPr>
          </a:p>
          <a:p>
            <a:pPr algn="just"/>
            <a:r>
              <a:rPr lang="en-US" sz="1600" b="1" dirty="0">
                <a:solidFill>
                  <a:schemeClr val="tx2"/>
                </a:solidFill>
                <a:latin typeface="Calibri" pitchFamily="34" charset="0"/>
              </a:rPr>
              <a:t>There are a number of high-tech glasses on the market and others at an advanced stage of development. Contemporary, proven technologies, such as those of low-emissivity glasses, are improving  continuously their performance. </a:t>
            </a:r>
          </a:p>
          <a:p>
            <a:pPr algn="just"/>
            <a:r>
              <a:rPr lang="en-US" sz="1600" b="1" dirty="0">
                <a:solidFill>
                  <a:schemeClr val="tx2"/>
                </a:solidFill>
                <a:latin typeface="Calibri" pitchFamily="34" charset="0"/>
              </a:rPr>
              <a:t>Currently it is possible to achieve glasses with emissivity equal to 0.01 compared to standard glasses of 0.89.  The main innovations in the field of transparent envelope can be summarized in the following points:</a:t>
            </a:r>
          </a:p>
          <a:p>
            <a:pPr marL="285750" indent="-285750">
              <a:buFont typeface="Wingdings" panose="05000000000000000000" pitchFamily="2" charset="2"/>
              <a:buChar char="q"/>
            </a:pPr>
            <a:r>
              <a:rPr lang="it-IT" altLang="it-IT" sz="1600" b="1" dirty="0">
                <a:solidFill>
                  <a:schemeClr val="tx2"/>
                </a:solidFill>
                <a:latin typeface="Calibri" pitchFamily="34" charset="0"/>
              </a:rPr>
              <a:t>Highly </a:t>
            </a:r>
            <a:r>
              <a:rPr lang="it-IT" altLang="it-IT" sz="1600" b="1" dirty="0" err="1">
                <a:solidFill>
                  <a:schemeClr val="tx2"/>
                </a:solidFill>
                <a:latin typeface="Calibri" pitchFamily="34" charset="0"/>
              </a:rPr>
              <a:t>insulating</a:t>
            </a:r>
            <a:r>
              <a:rPr lang="it-IT" altLang="it-IT" sz="1600" b="1" dirty="0">
                <a:solidFill>
                  <a:schemeClr val="tx2"/>
                </a:solidFill>
                <a:latin typeface="Calibri" pitchFamily="34" charset="0"/>
              </a:rPr>
              <a:t> </a:t>
            </a:r>
            <a:r>
              <a:rPr lang="it-IT" altLang="it-IT" sz="1600" b="1" dirty="0" err="1">
                <a:solidFill>
                  <a:schemeClr val="tx2"/>
                </a:solidFill>
                <a:latin typeface="Calibri" pitchFamily="34" charset="0"/>
              </a:rPr>
              <a:t>windows</a:t>
            </a:r>
            <a:r>
              <a:rPr lang="it-IT" altLang="it-IT" sz="1600" b="1" dirty="0">
                <a:solidFill>
                  <a:schemeClr val="tx2"/>
                </a:solidFill>
                <a:latin typeface="Calibri" pitchFamily="34" charset="0"/>
              </a:rPr>
              <a:t>:  </a:t>
            </a:r>
            <a:r>
              <a:rPr lang="it-IT" altLang="it-IT" sz="1200" b="1" i="1" dirty="0" err="1">
                <a:solidFill>
                  <a:schemeClr val="tx2"/>
                </a:solidFill>
                <a:latin typeface="Calibri" pitchFamily="34" charset="0"/>
              </a:rPr>
              <a:t>This</a:t>
            </a:r>
            <a:r>
              <a:rPr lang="it-IT" altLang="it-IT" sz="1200" b="1" i="1" dirty="0">
                <a:solidFill>
                  <a:schemeClr val="tx2"/>
                </a:solidFill>
                <a:latin typeface="Calibri" pitchFamily="34" charset="0"/>
              </a:rPr>
              <a:t> t</a:t>
            </a:r>
            <a:r>
              <a:rPr lang="en-US" sz="1200" b="1" i="1" dirty="0" err="1">
                <a:solidFill>
                  <a:schemeClr val="tx2"/>
                </a:solidFill>
                <a:latin typeface="Calibri" pitchFamily="34" charset="0"/>
              </a:rPr>
              <a:t>echnology</a:t>
            </a:r>
            <a:r>
              <a:rPr lang="en-US" sz="1200" b="1" i="1" dirty="0">
                <a:solidFill>
                  <a:schemeClr val="tx2"/>
                </a:solidFill>
                <a:latin typeface="Calibri" pitchFamily="34" charset="0"/>
              </a:rPr>
              <a:t> is  based on the use of </a:t>
            </a:r>
            <a:r>
              <a:rPr lang="en-US" sz="1200" b="1" i="1" dirty="0" err="1">
                <a:solidFill>
                  <a:schemeClr val="tx2"/>
                </a:solidFill>
                <a:latin typeface="Calibri" pitchFamily="34" charset="0"/>
              </a:rPr>
              <a:t>airgel</a:t>
            </a:r>
            <a:r>
              <a:rPr lang="en-US" sz="1200" b="1" i="1" dirty="0">
                <a:solidFill>
                  <a:schemeClr val="tx2"/>
                </a:solidFill>
                <a:latin typeface="Calibri" pitchFamily="34" charset="0"/>
              </a:rPr>
              <a:t> and </a:t>
            </a:r>
            <a:r>
              <a:rPr lang="en-US" sz="1200" b="1" i="1" dirty="0" err="1">
                <a:solidFill>
                  <a:schemeClr val="tx2"/>
                </a:solidFill>
                <a:latin typeface="Calibri" pitchFamily="34" charset="0"/>
              </a:rPr>
              <a:t>geoemtric</a:t>
            </a:r>
            <a:r>
              <a:rPr lang="en-US" sz="1200" b="1" i="1" dirty="0">
                <a:solidFill>
                  <a:schemeClr val="tx2"/>
                </a:solidFill>
                <a:latin typeface="Calibri" pitchFamily="34" charset="0"/>
              </a:rPr>
              <a:t> media, </a:t>
            </a:r>
            <a:r>
              <a:rPr lang="en-US" sz="1200" b="1" i="1" dirty="0" err="1">
                <a:solidFill>
                  <a:schemeClr val="tx2"/>
                </a:solidFill>
                <a:latin typeface="Calibri" pitchFamily="34" charset="0"/>
              </a:rPr>
              <a:t>ie</a:t>
            </a:r>
            <a:r>
              <a:rPr lang="en-US" sz="1200" b="1" i="1" dirty="0">
                <a:solidFill>
                  <a:schemeClr val="tx2"/>
                </a:solidFill>
                <a:latin typeface="Calibri" pitchFamily="34" charset="0"/>
              </a:rPr>
              <a:t> transparent polycarbonate or </a:t>
            </a:r>
            <a:r>
              <a:rPr lang="en-US" sz="1200" b="1" i="1" dirty="0" err="1">
                <a:solidFill>
                  <a:schemeClr val="tx2"/>
                </a:solidFill>
                <a:latin typeface="Calibri" pitchFamily="34" charset="0"/>
              </a:rPr>
              <a:t>polymethylmethacrylate</a:t>
            </a:r>
            <a:r>
              <a:rPr lang="en-US" sz="1200" b="1" i="1" dirty="0">
                <a:solidFill>
                  <a:schemeClr val="tx2"/>
                </a:solidFill>
                <a:latin typeface="Calibri" pitchFamily="34" charset="0"/>
              </a:rPr>
              <a:t> extruded structures, which is included in the cavity of the classic glazing.  These products are characterized by very low thermal transmittance values (comparable to those of opaque structures) and high solar gains and light transmittance.</a:t>
            </a:r>
          </a:p>
          <a:p>
            <a:pPr marL="285750" indent="-285750">
              <a:buFont typeface="Wingdings" panose="05000000000000000000" pitchFamily="2" charset="2"/>
              <a:buChar char="q"/>
            </a:pPr>
            <a:r>
              <a:rPr lang="en-US" sz="1600" b="1" dirty="0">
                <a:solidFill>
                  <a:schemeClr val="tx2"/>
                </a:solidFill>
                <a:latin typeface="Calibri" pitchFamily="34" charset="0"/>
              </a:rPr>
              <a:t>chromogenic glazing: </a:t>
            </a:r>
            <a:r>
              <a:rPr lang="en-US" sz="1200" b="1" i="1" dirty="0">
                <a:solidFill>
                  <a:schemeClr val="tx2"/>
                </a:solidFill>
                <a:latin typeface="Calibri" pitchFamily="34" charset="0"/>
              </a:rPr>
              <a:t>Highly innovative technology that allows to change the colors of the glass and modify the indoor solar and luminous characteristics. The transition from a clear status to a colored one, including the intermediate transitions, can be activated by: (</a:t>
            </a:r>
            <a:r>
              <a:rPr lang="en-US" sz="1200" b="1" i="1" dirty="0" err="1">
                <a:solidFill>
                  <a:schemeClr val="tx2"/>
                </a:solidFill>
                <a:latin typeface="Calibri" pitchFamily="34" charset="0"/>
              </a:rPr>
              <a:t>i</a:t>
            </a:r>
            <a:r>
              <a:rPr lang="en-US" sz="1200" b="1" i="1" dirty="0">
                <a:solidFill>
                  <a:schemeClr val="tx2"/>
                </a:solidFill>
                <a:latin typeface="Calibri" pitchFamily="34" charset="0"/>
              </a:rPr>
              <a:t>) electrical pulses, (ii) temperature, (iii) solar radiation. The most advanced technology is the electrochromic one, already present on the construction market although with many high costs.</a:t>
            </a:r>
          </a:p>
          <a:p>
            <a:pPr marL="285750" indent="-285750">
              <a:buFont typeface="Wingdings" panose="05000000000000000000" pitchFamily="2" charset="2"/>
              <a:buChar char="q"/>
            </a:pPr>
            <a:r>
              <a:rPr lang="en-US" sz="1600" b="1" dirty="0">
                <a:solidFill>
                  <a:schemeClr val="tx2"/>
                </a:solidFill>
                <a:latin typeface="Calibri" pitchFamily="34" charset="0"/>
              </a:rPr>
              <a:t>daylighting systems:  </a:t>
            </a:r>
            <a:r>
              <a:rPr lang="en-US" sz="1200" b="1" i="1" dirty="0">
                <a:solidFill>
                  <a:schemeClr val="tx2"/>
                </a:solidFill>
                <a:latin typeface="Calibri" pitchFamily="34" charset="0"/>
              </a:rPr>
              <a:t>the technology involves materials and components capable of intercept the direct solar radiation and direct it outside or, alternatively, to the inland and less bright building areas.  The main technologies are: prismatic glasses, holographic films, blind slats with complex profile and with high light reflection.</a:t>
            </a:r>
          </a:p>
          <a:p>
            <a:pPr marL="285750" indent="-285750">
              <a:buFont typeface="Wingdings" panose="05000000000000000000" pitchFamily="2" charset="2"/>
              <a:buChar char="q"/>
            </a:pPr>
            <a:r>
              <a:rPr lang="en-US" sz="1600" b="1" dirty="0">
                <a:solidFill>
                  <a:schemeClr val="tx2"/>
                </a:solidFill>
                <a:latin typeface="Calibri" pitchFamily="34" charset="0"/>
              </a:rPr>
              <a:t>shading devices:  </a:t>
            </a:r>
            <a:r>
              <a:rPr lang="en-US" sz="1200" b="1" i="1" dirty="0">
                <a:solidFill>
                  <a:schemeClr val="tx2"/>
                </a:solidFill>
                <a:latin typeface="Calibri" pitchFamily="34" charset="0"/>
              </a:rPr>
              <a:t>The technology involves both the material and the control system. For the control system s are possible mobile solutions integrated with BEMS or home automation systems. The materials used foresee the use of low emission materials with treated surfaces (to reduce thermal exchange) and high specular reflection surfaces (to optimize the function of redirecting intercepted light.</a:t>
            </a:r>
          </a:p>
          <a:p>
            <a:pPr marL="285750" indent="-285750">
              <a:buFont typeface="Wingdings" panose="05000000000000000000" pitchFamily="2" charset="2"/>
              <a:buChar char="q"/>
            </a:pPr>
            <a:r>
              <a:rPr lang="en-US" sz="1600" b="1" dirty="0">
                <a:solidFill>
                  <a:schemeClr val="tx2"/>
                </a:solidFill>
                <a:latin typeface="Calibri" pitchFamily="34" charset="0"/>
              </a:rPr>
              <a:t>Window frames:  </a:t>
            </a:r>
            <a:r>
              <a:rPr lang="en-US" sz="1200" b="1" dirty="0">
                <a:solidFill>
                  <a:schemeClr val="tx2"/>
                </a:solidFill>
                <a:latin typeface="Calibri" pitchFamily="34" charset="0"/>
              </a:rPr>
              <a:t>The technology has a continuous  development especially for metal and PVC profiles. The possibility of making hollow sections, up to seven areas, increases significantly the insulating power. The latest generation of spacers contribute  to limit the heat exchanges along the thermal bridge between  frame / glass component.</a:t>
            </a:r>
            <a:endParaRPr lang="it-IT" altLang="it-IT" sz="1200" b="1" dirty="0">
              <a:solidFill>
                <a:schemeClr val="tx2"/>
              </a:solidFill>
              <a:latin typeface="Calibri" pitchFamily="34" charset="0"/>
            </a:endParaRPr>
          </a:p>
        </p:txBody>
      </p:sp>
      <p:sp>
        <p:nvSpPr>
          <p:cNvPr id="11" name="2 - Τίτλος"/>
          <p:cNvSpPr txBox="1">
            <a:spLocks/>
          </p:cNvSpPr>
          <p:nvPr/>
        </p:nvSpPr>
        <p:spPr bwMode="auto">
          <a:xfrm>
            <a:off x="35496"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WINDOWS &amp; FRAMES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5124"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203012B1-CBD7-4015-9804-FA2770929B3E}" type="slidenum">
              <a:rPr lang="el-GR" smtClean="0"/>
              <a:pPr fontAlgn="base">
                <a:spcBef>
                  <a:spcPct val="0"/>
                </a:spcBef>
                <a:spcAft>
                  <a:spcPct val="0"/>
                </a:spcAft>
                <a:defRPr/>
              </a:pPr>
              <a:t>34</a:t>
            </a:fld>
            <a:endParaRPr lang="el-GR"/>
          </a:p>
        </p:txBody>
      </p:sp>
      <p:sp>
        <p:nvSpPr>
          <p:cNvPr id="5126"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graphicFrame>
        <p:nvGraphicFramePr>
          <p:cNvPr id="15" name="Tabella 14"/>
          <p:cNvGraphicFramePr>
            <a:graphicFrameLocks noGrp="1"/>
          </p:cNvGraphicFramePr>
          <p:nvPr/>
        </p:nvGraphicFramePr>
        <p:xfrm>
          <a:off x="611188" y="2525473"/>
          <a:ext cx="7992889" cy="2991759"/>
        </p:xfrm>
        <a:graphic>
          <a:graphicData uri="http://schemas.openxmlformats.org/drawingml/2006/table">
            <a:tbl>
              <a:tblPr firstRow="1" bandRow="1">
                <a:tableStyleId>{5C22544A-7EE6-4342-B048-85BDC9FD1C3A}</a:tableStyleId>
              </a:tblPr>
              <a:tblGrid>
                <a:gridCol w="3384459">
                  <a:extLst>
                    <a:ext uri="{9D8B030D-6E8A-4147-A177-3AD203B41FA5}">
                      <a16:colId xmlns:a16="http://schemas.microsoft.com/office/drawing/2014/main" val="20000"/>
                    </a:ext>
                  </a:extLst>
                </a:gridCol>
                <a:gridCol w="2880238">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367961">
                <a:tc gridSpan="3">
                  <a:txBody>
                    <a:bodyPr/>
                    <a:lstStyle/>
                    <a:p>
                      <a:pPr algn="ctr"/>
                      <a:r>
                        <a:rPr lang="it-IT" dirty="0"/>
                        <a:t>VALORI LIMITE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C3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CC31"/>
                    </a:solidFill>
                  </a:tcPr>
                </a:tc>
                <a:tc hMerge="1">
                  <a:txBody>
                    <a:bodyPr/>
                    <a:lstStyle/>
                    <a:p>
                      <a:endParaRPr lang="it-IT" dirty="0"/>
                    </a:p>
                  </a:txBody>
                  <a:tcPr/>
                </a:tc>
                <a:extLst>
                  <a:ext uri="{0D108BD9-81ED-4DB2-BD59-A6C34878D82A}">
                    <a16:rowId xmlns:a16="http://schemas.microsoft.com/office/drawing/2014/main" val="10000"/>
                  </a:ext>
                </a:extLst>
              </a:tr>
              <a:tr h="423953">
                <a:tc rowSpan="2">
                  <a:txBody>
                    <a:bodyPr/>
                    <a:lstStyle/>
                    <a:p>
                      <a:pPr algn="ctr"/>
                      <a:endParaRPr lang="it-IT" sz="1600" dirty="0"/>
                    </a:p>
                    <a:p>
                      <a:pPr algn="ctr"/>
                      <a:r>
                        <a:rPr lang="it-IT" sz="1600" dirty="0"/>
                        <a:t>Zona climatica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dirty="0"/>
                        <a:t>Trasmittanza</a:t>
                      </a:r>
                      <a:r>
                        <a:rPr lang="it-IT" sz="1600" baseline="0" dirty="0"/>
                        <a:t> termica U(W/m</a:t>
                      </a:r>
                      <a:r>
                        <a:rPr lang="it-IT" sz="1600" baseline="30000" dirty="0"/>
                        <a:t>2 </a:t>
                      </a:r>
                      <a:r>
                        <a:rPr lang="it-IT" sz="1600" baseline="0" dirty="0"/>
                        <a:t>K) </a:t>
                      </a:r>
                      <a:endParaRPr lang="it-IT" sz="16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0040">
                <a:tc vMerge="1">
                  <a:txBody>
                    <a:bodyPr/>
                    <a:lstStyle/>
                    <a:p>
                      <a:pPr algn="ctr"/>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dirty="0"/>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67961">
                <a:tc>
                  <a:txBody>
                    <a:bodyPr/>
                    <a:lstStyle/>
                    <a:p>
                      <a:pPr algn="ctr"/>
                      <a:r>
                        <a:rPr lang="it-IT" dirty="0" err="1">
                          <a:solidFill>
                            <a:schemeClr val="tx1"/>
                          </a:solidFill>
                        </a:rPr>
                        <a:t>A+B</a:t>
                      </a:r>
                      <a:endParaRPr lang="it-IT"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it-IT" dirty="0">
                          <a:solidFill>
                            <a:schemeClr val="tx1"/>
                          </a:solidFill>
                        </a:rPr>
                        <a:t>3,20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it-IT" dirty="0">
                          <a:solidFill>
                            <a:schemeClr val="tx1"/>
                          </a:solidFill>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3"/>
                  </a:ext>
                </a:extLst>
              </a:tr>
              <a:tr h="367961">
                <a:tc>
                  <a:txBody>
                    <a:bodyPr/>
                    <a:lstStyle/>
                    <a:p>
                      <a:pPr algn="ctr"/>
                      <a:r>
                        <a:rPr lang="it-IT"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dirty="0">
                          <a:solidFill>
                            <a:schemeClr val="tx1"/>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it-IT"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67961">
                <a:tc>
                  <a:txBody>
                    <a:bodyPr/>
                    <a:lstStyle/>
                    <a:p>
                      <a:pPr algn="ctr"/>
                      <a:r>
                        <a:rPr lang="it-IT"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it-IT" dirty="0">
                          <a:solidFill>
                            <a:schemeClr val="tx1"/>
                          </a:solidFill>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it-IT" dirty="0">
                          <a:solidFill>
                            <a:schemeClr val="tx1"/>
                          </a:solidFill>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367961">
                <a:tc>
                  <a:txBody>
                    <a:bodyPr/>
                    <a:lstStyle/>
                    <a:p>
                      <a:pPr algn="ctr"/>
                      <a:r>
                        <a:rPr lang="it-IT"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it-IT" dirty="0">
                          <a:solidFill>
                            <a:schemeClr val="tx1"/>
                          </a:solidFill>
                        </a:rPr>
                        <a:t>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a:r>
                        <a:rPr lang="it-IT" dirty="0">
                          <a:solidFill>
                            <a:schemeClr val="tx1"/>
                          </a:solidFil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6"/>
                  </a:ext>
                </a:extLst>
              </a:tr>
              <a:tr h="367961">
                <a:tc>
                  <a:txBody>
                    <a:bodyPr/>
                    <a:lstStyle/>
                    <a:p>
                      <a:pPr algn="ctr"/>
                      <a:r>
                        <a:rPr lang="it-IT"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it-IT" dirty="0">
                          <a:solidFill>
                            <a:schemeClr val="tx1"/>
                          </a:solidFill>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it-IT"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7"/>
                  </a:ext>
                </a:extLst>
              </a:tr>
            </a:tbl>
          </a:graphicData>
        </a:graphic>
      </p:graphicFrame>
      <p:sp>
        <p:nvSpPr>
          <p:cNvPr id="11" name="CasellaDiTesto 12"/>
          <p:cNvSpPr txBox="1">
            <a:spLocks noChangeArrowheads="1"/>
          </p:cNvSpPr>
          <p:nvPr/>
        </p:nvSpPr>
        <p:spPr bwMode="auto">
          <a:xfrm>
            <a:off x="611560" y="1268760"/>
            <a:ext cx="7992888" cy="338554"/>
          </a:xfrm>
          <a:prstGeom prst="rect">
            <a:avLst/>
          </a:prstGeom>
          <a:noFill/>
          <a:ln w="9525">
            <a:noFill/>
            <a:miter lim="800000"/>
            <a:headEnd/>
            <a:tailEnd/>
          </a:ln>
        </p:spPr>
        <p:txBody>
          <a:bodyPr wrap="square">
            <a:spAutoFit/>
          </a:bodyPr>
          <a:lstStyle/>
          <a:p>
            <a:pPr algn="just"/>
            <a:r>
              <a:rPr lang="en-US" altLang="it-IT" sz="1600" b="1" dirty="0">
                <a:solidFill>
                  <a:schemeClr val="tx2"/>
                </a:solidFill>
                <a:latin typeface="Calibri" pitchFamily="34" charset="0"/>
              </a:rPr>
              <a:t>Permissible limit values </a:t>
            </a:r>
            <a:r>
              <a:rPr lang="en-US" sz="1600" b="1" dirty="0">
                <a:solidFill>
                  <a:schemeClr val="tx2"/>
                </a:solidFill>
                <a:latin typeface="Calibri" pitchFamily="34" charset="0"/>
              </a:rPr>
              <a:t>that must have the fixtures in case of energy efficiency intervention</a:t>
            </a:r>
            <a:endParaRPr lang="it-IT" altLang="it-IT" sz="1600" b="1" dirty="0">
              <a:solidFill>
                <a:schemeClr val="tx2"/>
              </a:solidFill>
              <a:latin typeface="Calibri" pitchFamily="34" charset="0"/>
            </a:endParaRPr>
          </a:p>
        </p:txBody>
      </p:sp>
      <p:sp>
        <p:nvSpPr>
          <p:cNvPr id="8" name="2 - Τίτλος"/>
          <p:cNvSpPr txBox="1">
            <a:spLocks/>
          </p:cNvSpPr>
          <p:nvPr/>
        </p:nvSpPr>
        <p:spPr bwMode="auto">
          <a:xfrm>
            <a:off x="0"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WINDOWS &amp; FRAMES - Italian regulatory outlines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46291648-4FBB-4BC8-9BC5-29493848611F}" type="slidenum">
              <a:rPr lang="el-GR" smtClean="0"/>
              <a:pPr fontAlgn="base">
                <a:spcBef>
                  <a:spcPct val="0"/>
                </a:spcBef>
                <a:spcAft>
                  <a:spcPct val="0"/>
                </a:spcAft>
                <a:defRPr/>
              </a:pPr>
              <a:t>35</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2" name="CasellaDiTesto 11"/>
          <p:cNvSpPr txBox="1"/>
          <p:nvPr/>
        </p:nvSpPr>
        <p:spPr>
          <a:xfrm>
            <a:off x="188403" y="1412545"/>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defRPr/>
            </a:pPr>
            <a:r>
              <a:rPr lang="it-IT" altLang="it-IT" sz="1600" b="1" i="1" dirty="0" err="1"/>
              <a:t>Window</a:t>
            </a:r>
            <a:r>
              <a:rPr lang="it-IT" altLang="it-IT" sz="1600" b="1" i="1" dirty="0"/>
              <a:t> </a:t>
            </a:r>
            <a:r>
              <a:rPr lang="it-IT" altLang="it-IT" sz="1600" b="1" i="1" dirty="0" err="1"/>
              <a:t>technologies</a:t>
            </a:r>
            <a:r>
              <a:rPr lang="it-IT" altLang="it-IT" sz="1600" b="1" i="1" dirty="0"/>
              <a:t> : Frame </a:t>
            </a:r>
            <a:r>
              <a:rPr lang="it-IT" altLang="it-IT" sz="1600" b="1" i="1" dirty="0" err="1"/>
              <a:t>types</a:t>
            </a:r>
            <a:endParaRPr lang="it-IT" altLang="it-IT" sz="1600" b="1" i="1" dirty="0"/>
          </a:p>
        </p:txBody>
      </p:sp>
      <p:pic>
        <p:nvPicPr>
          <p:cNvPr id="1026" name="Picture 2"/>
          <p:cNvPicPr>
            <a:picLocks noChangeAspect="1" noChangeArrowheads="1"/>
          </p:cNvPicPr>
          <p:nvPr/>
        </p:nvPicPr>
        <p:blipFill>
          <a:blip r:embed="rId3" cstate="print"/>
          <a:srcRect/>
          <a:stretch>
            <a:fillRect/>
          </a:stretch>
        </p:blipFill>
        <p:spPr bwMode="auto">
          <a:xfrm>
            <a:off x="4355976" y="2060848"/>
            <a:ext cx="4435881" cy="3456384"/>
          </a:xfrm>
          <a:prstGeom prst="rect">
            <a:avLst/>
          </a:prstGeom>
          <a:noFill/>
          <a:ln w="9525">
            <a:noFill/>
            <a:miter lim="800000"/>
            <a:headEnd/>
            <a:tailEnd/>
          </a:ln>
        </p:spPr>
      </p:pic>
      <p:sp>
        <p:nvSpPr>
          <p:cNvPr id="10" name="2 - Τίτλος"/>
          <p:cNvSpPr txBox="1">
            <a:spLocks/>
          </p:cNvSpPr>
          <p:nvPr/>
        </p:nvSpPr>
        <p:spPr bwMode="auto">
          <a:xfrm>
            <a:off x="0"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WINDOWS &amp; FRAMES</a:t>
            </a:r>
          </a:p>
        </p:txBody>
      </p:sp>
      <p:sp>
        <p:nvSpPr>
          <p:cNvPr id="3" name="Rettangolo 2"/>
          <p:cNvSpPr/>
          <p:nvPr/>
        </p:nvSpPr>
        <p:spPr>
          <a:xfrm>
            <a:off x="251520" y="2132856"/>
            <a:ext cx="4572000" cy="2062103"/>
          </a:xfrm>
          <a:prstGeom prst="rect">
            <a:avLst/>
          </a:prstGeom>
        </p:spPr>
        <p:txBody>
          <a:bodyPr>
            <a:spAutoFit/>
          </a:bodyPr>
          <a:lstStyle/>
          <a:p>
            <a:r>
              <a:rPr lang="it-IT" sz="1600" b="1" dirty="0">
                <a:solidFill>
                  <a:schemeClr val="tx2"/>
                </a:solidFill>
                <a:latin typeface="Calibri" pitchFamily="34" charset="0"/>
              </a:rPr>
              <a:t>Metal </a:t>
            </a:r>
            <a:r>
              <a:rPr lang="it-IT" sz="1600" b="1" dirty="0" err="1">
                <a:solidFill>
                  <a:schemeClr val="tx2"/>
                </a:solidFill>
                <a:latin typeface="Calibri" pitchFamily="34" charset="0"/>
              </a:rPr>
              <a:t>Frames</a:t>
            </a:r>
            <a:r>
              <a:rPr lang="it-IT" sz="1600" b="1" dirty="0">
                <a:solidFill>
                  <a:schemeClr val="tx2"/>
                </a:solidFill>
                <a:latin typeface="Calibri" pitchFamily="34" charset="0"/>
              </a:rPr>
              <a:t>:</a:t>
            </a:r>
          </a:p>
          <a:p>
            <a:pPr marL="285750" indent="-285750">
              <a:buFont typeface="Wingdings" panose="05000000000000000000" pitchFamily="2" charset="2"/>
              <a:buChar char="v"/>
            </a:pPr>
            <a:r>
              <a:rPr lang="it-IT" sz="1600" b="1" dirty="0">
                <a:solidFill>
                  <a:schemeClr val="tx2"/>
                </a:solidFill>
                <a:latin typeface="Calibri" pitchFamily="34" charset="0"/>
              </a:rPr>
              <a:t>Metal </a:t>
            </a:r>
            <a:r>
              <a:rPr lang="it-IT" sz="1600" b="1" dirty="0" err="1">
                <a:solidFill>
                  <a:schemeClr val="tx2"/>
                </a:solidFill>
                <a:latin typeface="Calibri" pitchFamily="34" charset="0"/>
              </a:rPr>
              <a:t>frames</a:t>
            </a:r>
            <a:endParaRPr lang="it-IT" sz="1600" b="1" dirty="0">
              <a:solidFill>
                <a:schemeClr val="tx2"/>
              </a:solidFill>
              <a:latin typeface="Calibri" pitchFamily="34" charset="0"/>
            </a:endParaRPr>
          </a:p>
          <a:p>
            <a:pPr marL="285750" indent="-285750">
              <a:buFont typeface="Wingdings" panose="05000000000000000000" pitchFamily="2" charset="2"/>
              <a:buChar char="v"/>
            </a:pPr>
            <a:r>
              <a:rPr lang="it-IT" sz="1600" b="1" dirty="0">
                <a:solidFill>
                  <a:schemeClr val="tx2"/>
                </a:solidFill>
                <a:latin typeface="Calibri" pitchFamily="34" charset="0"/>
              </a:rPr>
              <a:t>Metal </a:t>
            </a:r>
            <a:r>
              <a:rPr lang="it-IT" sz="1600" b="1" dirty="0" err="1">
                <a:solidFill>
                  <a:schemeClr val="tx2"/>
                </a:solidFill>
                <a:latin typeface="Calibri" pitchFamily="34" charset="0"/>
              </a:rPr>
              <a:t>frames</a:t>
            </a:r>
            <a:r>
              <a:rPr lang="it-IT" sz="1600" b="1" dirty="0">
                <a:solidFill>
                  <a:schemeClr val="tx2"/>
                </a:solidFill>
                <a:latin typeface="Calibri" pitchFamily="34" charset="0"/>
              </a:rPr>
              <a:t> with </a:t>
            </a:r>
            <a:r>
              <a:rPr lang="it-IT" sz="1600" b="1" dirty="0" err="1">
                <a:solidFill>
                  <a:schemeClr val="tx2"/>
                </a:solidFill>
                <a:latin typeface="Calibri" pitchFamily="34" charset="0"/>
              </a:rPr>
              <a:t>thermal</a:t>
            </a:r>
            <a:r>
              <a:rPr lang="it-IT" sz="1600" b="1" dirty="0">
                <a:solidFill>
                  <a:schemeClr val="tx2"/>
                </a:solidFill>
                <a:latin typeface="Calibri" pitchFamily="34" charset="0"/>
              </a:rPr>
              <a:t> break</a:t>
            </a:r>
          </a:p>
          <a:p>
            <a:pPr marL="285750" indent="-285750">
              <a:buFont typeface="Wingdings" panose="05000000000000000000" pitchFamily="2" charset="2"/>
              <a:buChar char="v"/>
            </a:pPr>
            <a:endParaRPr lang="it-IT" sz="1600" b="1" dirty="0">
              <a:solidFill>
                <a:schemeClr val="tx2"/>
              </a:solidFill>
              <a:latin typeface="Calibri" pitchFamily="34" charset="0"/>
            </a:endParaRPr>
          </a:p>
          <a:p>
            <a:pPr marL="285750" indent="-285750">
              <a:buFont typeface="Wingdings" panose="05000000000000000000" pitchFamily="2" charset="2"/>
              <a:buChar char="v"/>
            </a:pPr>
            <a:endParaRPr lang="it-IT" sz="1600" b="1" dirty="0">
              <a:solidFill>
                <a:schemeClr val="tx2"/>
              </a:solidFill>
              <a:latin typeface="Calibri" pitchFamily="34" charset="0"/>
            </a:endParaRPr>
          </a:p>
          <a:p>
            <a:r>
              <a:rPr lang="it-IT" sz="1600" b="1" dirty="0">
                <a:solidFill>
                  <a:schemeClr val="tx2"/>
                </a:solidFill>
                <a:latin typeface="Calibri" pitchFamily="34" charset="0"/>
              </a:rPr>
              <a:t>Non metal </a:t>
            </a:r>
            <a:r>
              <a:rPr lang="it-IT" sz="1600" b="1" dirty="0" err="1">
                <a:solidFill>
                  <a:schemeClr val="tx2"/>
                </a:solidFill>
                <a:latin typeface="Calibri" pitchFamily="34" charset="0"/>
              </a:rPr>
              <a:t>Frames</a:t>
            </a:r>
            <a:r>
              <a:rPr lang="it-IT" sz="1600" b="1" dirty="0">
                <a:solidFill>
                  <a:schemeClr val="tx2"/>
                </a:solidFill>
                <a:latin typeface="Calibri" pitchFamily="34" charset="0"/>
              </a:rPr>
              <a:t>:</a:t>
            </a:r>
          </a:p>
          <a:p>
            <a:pPr marL="285750" indent="-285750">
              <a:buFont typeface="Wingdings" panose="05000000000000000000" pitchFamily="2" charset="2"/>
              <a:buChar char="v"/>
            </a:pPr>
            <a:r>
              <a:rPr lang="it-IT" sz="1600" b="1" dirty="0">
                <a:solidFill>
                  <a:schemeClr val="tx2"/>
                </a:solidFill>
                <a:latin typeface="Calibri" pitchFamily="34" charset="0"/>
              </a:rPr>
              <a:t>Non metal </a:t>
            </a:r>
            <a:r>
              <a:rPr lang="it-IT" sz="1600" b="1" dirty="0" err="1">
                <a:solidFill>
                  <a:schemeClr val="tx2"/>
                </a:solidFill>
                <a:latin typeface="Calibri" pitchFamily="34" charset="0"/>
              </a:rPr>
              <a:t>frames</a:t>
            </a:r>
            <a:endParaRPr lang="it-IT" sz="1600" b="1" dirty="0">
              <a:solidFill>
                <a:schemeClr val="tx2"/>
              </a:solidFill>
              <a:latin typeface="Calibri" pitchFamily="34" charset="0"/>
            </a:endParaRPr>
          </a:p>
          <a:p>
            <a:pPr marL="285750" indent="-285750">
              <a:buFont typeface="Wingdings" panose="05000000000000000000" pitchFamily="2" charset="2"/>
              <a:buChar char="v"/>
            </a:pPr>
            <a:r>
              <a:rPr lang="it-IT" sz="1600" b="1" dirty="0">
                <a:solidFill>
                  <a:schemeClr val="tx2"/>
                </a:solidFill>
                <a:latin typeface="Calibri" pitchFamily="34" charset="0"/>
              </a:rPr>
              <a:t>Non metal </a:t>
            </a:r>
            <a:r>
              <a:rPr lang="it-IT" sz="1600" b="1" dirty="0" err="1">
                <a:solidFill>
                  <a:schemeClr val="tx2"/>
                </a:solidFill>
                <a:latin typeface="Calibri" pitchFamily="34" charset="0"/>
              </a:rPr>
              <a:t>frames</a:t>
            </a:r>
            <a:r>
              <a:rPr lang="it-IT" sz="1600" b="1" dirty="0">
                <a:solidFill>
                  <a:schemeClr val="tx2"/>
                </a:solidFill>
                <a:latin typeface="Calibri" pitchFamily="34" charset="0"/>
              </a:rPr>
              <a:t>, </a:t>
            </a:r>
            <a:r>
              <a:rPr lang="it-IT" sz="1600" b="1" dirty="0" err="1">
                <a:solidFill>
                  <a:schemeClr val="tx2"/>
                </a:solidFill>
                <a:latin typeface="Calibri" pitchFamily="34" charset="0"/>
              </a:rPr>
              <a:t>thermally</a:t>
            </a:r>
            <a:r>
              <a:rPr lang="it-IT" sz="1600" b="1" dirty="0">
                <a:solidFill>
                  <a:schemeClr val="tx2"/>
                </a:solidFill>
                <a:latin typeface="Calibri" pitchFamily="34" charset="0"/>
              </a:rPr>
              <a:t> </a:t>
            </a:r>
            <a:r>
              <a:rPr lang="it-IT" sz="1600" b="1" dirty="0" err="1">
                <a:solidFill>
                  <a:schemeClr val="tx2"/>
                </a:solidFill>
                <a:latin typeface="Calibri" pitchFamily="34" charset="0"/>
              </a:rPr>
              <a:t>improved</a:t>
            </a:r>
            <a:endParaRPr lang="en-US" sz="1600" b="1" dirty="0">
              <a:solidFill>
                <a:schemeClr val="tx2"/>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46291648-4FBB-4BC8-9BC5-29493848611F}" type="slidenum">
              <a:rPr lang="el-GR" smtClean="0"/>
              <a:pPr fontAlgn="base">
                <a:spcBef>
                  <a:spcPct val="0"/>
                </a:spcBef>
                <a:spcAft>
                  <a:spcPct val="0"/>
                </a:spcAft>
                <a:defRPr/>
              </a:pPr>
              <a:t>36</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2" name="CasellaDiTesto 11"/>
          <p:cNvSpPr txBox="1"/>
          <p:nvPr/>
        </p:nvSpPr>
        <p:spPr>
          <a:xfrm>
            <a:off x="539552" y="1700808"/>
            <a:ext cx="7726552" cy="2308324"/>
          </a:xfrm>
          <a:prstGeom prst="rect">
            <a:avLst/>
          </a:prstGeom>
          <a:noFill/>
        </p:spPr>
        <p:txBody>
          <a:bodyPr wrap="square">
            <a:spAutoFit/>
          </a:bodyPr>
          <a:lstStyle/>
          <a:p>
            <a:pPr algn="just">
              <a:defRPr/>
            </a:pPr>
            <a:r>
              <a:rPr lang="en-US" sz="1600" b="1" dirty="0">
                <a:solidFill>
                  <a:schemeClr val="tx2"/>
                </a:solidFill>
                <a:latin typeface="+mn-lt"/>
                <a:ea typeface="Verdana" panose="020B0604030504040204" pitchFamily="34" charset="0"/>
                <a:cs typeface="Verdana" panose="020B0604030504040204" pitchFamily="34" charset="0"/>
              </a:rPr>
              <a:t>If the frame is in good condition it is possible to replace the glass with one of a higher insulation capacity, as:</a:t>
            </a:r>
          </a:p>
          <a:p>
            <a:pPr marL="285750" indent="-285750" algn="just">
              <a:buFont typeface="Wingdings" panose="05000000000000000000" pitchFamily="2" charset="2"/>
              <a:buChar char="q"/>
              <a:defRPr/>
            </a:pPr>
            <a:r>
              <a:rPr lang="en-US" sz="1600" b="1" dirty="0">
                <a:solidFill>
                  <a:schemeClr val="tx2"/>
                </a:solidFill>
                <a:latin typeface="+mn-lt"/>
                <a:ea typeface="Verdana" panose="020B0604030504040204" pitchFamily="34" charset="0"/>
                <a:cs typeface="Verdana" panose="020B0604030504040204" pitchFamily="34" charset="0"/>
              </a:rPr>
              <a:t>Glasses with a low Solar Heat Gain Coefficient, which are limiting the transmission of solar radiation;</a:t>
            </a:r>
          </a:p>
          <a:p>
            <a:pPr marL="285750" indent="-285750" algn="just">
              <a:buFont typeface="Wingdings" panose="05000000000000000000" pitchFamily="2" charset="2"/>
              <a:buChar char="q"/>
              <a:defRPr/>
            </a:pPr>
            <a:r>
              <a:rPr lang="en-US" sz="1600" b="1" dirty="0">
                <a:solidFill>
                  <a:schemeClr val="tx2"/>
                </a:solidFill>
                <a:latin typeface="+mn-lt"/>
                <a:ea typeface="Verdana" panose="020B0604030504040204" pitchFamily="34" charset="0"/>
                <a:cs typeface="Verdana" panose="020B0604030504040204" pitchFamily="34" charset="0"/>
              </a:rPr>
              <a:t>High thermal insulation glass, with high lights and solar and transmission;</a:t>
            </a:r>
          </a:p>
          <a:p>
            <a:pPr marL="285750" indent="-285750" algn="just">
              <a:buFont typeface="Wingdings" panose="05000000000000000000" pitchFamily="2" charset="2"/>
              <a:buChar char="q"/>
              <a:defRPr/>
            </a:pPr>
            <a:r>
              <a:rPr lang="en-US" sz="1600" b="1" dirty="0">
                <a:solidFill>
                  <a:schemeClr val="tx2"/>
                </a:solidFill>
                <a:latin typeface="+mn-lt"/>
                <a:ea typeface="Verdana" panose="020B0604030504040204" pitchFamily="34" charset="0"/>
                <a:cs typeface="Verdana" panose="020B0604030504040204" pitchFamily="34" charset="0"/>
              </a:rPr>
              <a:t>Transparent components warm edge for the reduction of the </a:t>
            </a:r>
            <a:r>
              <a:rPr lang="en-US" sz="1600" b="1" dirty="0" err="1">
                <a:solidFill>
                  <a:schemeClr val="tx2"/>
                </a:solidFill>
                <a:latin typeface="+mn-lt"/>
                <a:ea typeface="Verdana" panose="020B0604030504040204" pitchFamily="34" charset="0"/>
                <a:cs typeface="Verdana" panose="020B0604030504040204" pitchFamily="34" charset="0"/>
              </a:rPr>
              <a:t>perimetral</a:t>
            </a:r>
            <a:r>
              <a:rPr lang="en-US" sz="1600" b="1" dirty="0">
                <a:solidFill>
                  <a:schemeClr val="tx2"/>
                </a:solidFill>
                <a:latin typeface="+mn-lt"/>
                <a:ea typeface="Verdana" panose="020B0604030504040204" pitchFamily="34" charset="0"/>
                <a:cs typeface="Verdana" panose="020B0604030504040204" pitchFamily="34" charset="0"/>
              </a:rPr>
              <a:t> heat losses;</a:t>
            </a:r>
          </a:p>
          <a:p>
            <a:pPr marL="285750" indent="-285750" algn="just">
              <a:buFont typeface="Wingdings" panose="05000000000000000000" pitchFamily="2" charset="2"/>
              <a:buChar char="q"/>
              <a:defRPr/>
            </a:pPr>
            <a:r>
              <a:rPr lang="en-US" sz="1600" b="1" dirty="0">
                <a:solidFill>
                  <a:schemeClr val="tx2"/>
                </a:solidFill>
                <a:latin typeface="+mn-lt"/>
                <a:ea typeface="Verdana" panose="020B0604030504040204" pitchFamily="34" charset="0"/>
                <a:cs typeface="Verdana" panose="020B0604030504040204" pitchFamily="34" charset="0"/>
              </a:rPr>
              <a:t>Glasses with high thermal insulation, high light permeability, low solar gain permeability, suitable for buildings / environments using air conditioning in summer.</a:t>
            </a:r>
          </a:p>
          <a:p>
            <a:pPr algn="just">
              <a:defRPr/>
            </a:pPr>
            <a:endParaRPr lang="en-US" sz="1600" b="1" dirty="0">
              <a:solidFill>
                <a:schemeClr val="tx2"/>
              </a:solidFill>
              <a:latin typeface="+mn-lt"/>
              <a:ea typeface="Verdana" panose="020B0604030504040204" pitchFamily="34" charset="0"/>
              <a:cs typeface="Verdana" panose="020B0604030504040204" pitchFamily="34" charset="0"/>
            </a:endParaRPr>
          </a:p>
        </p:txBody>
      </p:sp>
      <p:sp>
        <p:nvSpPr>
          <p:cNvPr id="10" name="Rettangolo 9"/>
          <p:cNvSpPr/>
          <p:nvPr/>
        </p:nvSpPr>
        <p:spPr>
          <a:xfrm>
            <a:off x="359532" y="1124744"/>
            <a:ext cx="8424936" cy="584775"/>
          </a:xfrm>
          <a:prstGeom prst="rect">
            <a:avLst/>
          </a:prstGeom>
        </p:spPr>
        <p:txBody>
          <a:bodyPr wrap="square">
            <a:spAutoFit/>
          </a:bodyPr>
          <a:lstStyle/>
          <a:p>
            <a:pPr algn="just"/>
            <a:r>
              <a:rPr lang="en-GB" sz="1600" b="1" dirty="0">
                <a:solidFill>
                  <a:schemeClr val="tx2"/>
                </a:solidFill>
                <a:latin typeface="Calibri" pitchFamily="34" charset="0"/>
              </a:rPr>
              <a:t>The change of windows must be planned carefully and consider the building typology</a:t>
            </a:r>
            <a:r>
              <a:rPr lang="it-IT" altLang="it-IT" sz="1600" b="1" dirty="0">
                <a:solidFill>
                  <a:schemeClr val="tx2"/>
                </a:solidFill>
                <a:latin typeface="Calibri" pitchFamily="34" charset="0"/>
              </a:rPr>
              <a:t>. </a:t>
            </a:r>
            <a:r>
              <a:rPr lang="en-US" sz="1600" b="1" dirty="0">
                <a:solidFill>
                  <a:schemeClr val="tx2"/>
                </a:solidFill>
                <a:latin typeface="+mn-lt"/>
                <a:ea typeface="Verdana" panose="020B0604030504040204" pitchFamily="34" charset="0"/>
                <a:cs typeface="Verdana" panose="020B0604030504040204" pitchFamily="34" charset="0"/>
              </a:rPr>
              <a:t>Hereinafter  are some possible actions for improving energy efficiency of the windows</a:t>
            </a: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11" name="2 - Τίτλος"/>
          <p:cNvSpPr txBox="1">
            <a:spLocks/>
          </p:cNvSpPr>
          <p:nvPr/>
        </p:nvSpPr>
        <p:spPr bwMode="auto">
          <a:xfrm>
            <a:off x="0"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WINDOWS &amp; FRAMES</a:t>
            </a:r>
          </a:p>
        </p:txBody>
      </p:sp>
      <p:sp>
        <p:nvSpPr>
          <p:cNvPr id="3" name="CasellaDiTesto 2"/>
          <p:cNvSpPr txBox="1"/>
          <p:nvPr/>
        </p:nvSpPr>
        <p:spPr>
          <a:xfrm>
            <a:off x="539552" y="5949280"/>
            <a:ext cx="5616624" cy="276999"/>
          </a:xfrm>
          <a:prstGeom prst="rect">
            <a:avLst/>
          </a:prstGeom>
          <a:noFill/>
        </p:spPr>
        <p:txBody>
          <a:bodyPr wrap="square" rtlCol="0">
            <a:spAutoFit/>
          </a:bodyPr>
          <a:lstStyle/>
          <a:p>
            <a:r>
              <a:rPr lang="en-US" sz="1200" b="1" dirty="0">
                <a:solidFill>
                  <a:schemeClr val="tx2"/>
                </a:solidFill>
                <a:latin typeface="+mn-lt"/>
                <a:ea typeface="Verdana" panose="020B0604030504040204" pitchFamily="34" charset="0"/>
                <a:cs typeface="Verdana" panose="020B0604030504040204" pitchFamily="34" charset="0"/>
              </a:rPr>
              <a:t>,</a:t>
            </a:r>
            <a:endParaRPr lang="it-IT" sz="1200" b="1" dirty="0">
              <a:solidFill>
                <a:schemeClr val="tx2"/>
              </a:solidFill>
              <a:latin typeface="+mn-lt"/>
              <a:ea typeface="Verdana" panose="020B0604030504040204" pitchFamily="34" charset="0"/>
              <a:cs typeface="Verdana" panose="020B0604030504040204" pitchFamily="34" charset="0"/>
            </a:endParaRPr>
          </a:p>
        </p:txBody>
      </p:sp>
      <p:grpSp>
        <p:nvGrpSpPr>
          <p:cNvPr id="5" name="Gruppo 4"/>
          <p:cNvGrpSpPr/>
          <p:nvPr/>
        </p:nvGrpSpPr>
        <p:grpSpPr>
          <a:xfrm>
            <a:off x="877896" y="3789040"/>
            <a:ext cx="7388208" cy="2664296"/>
            <a:chOff x="877896" y="3789040"/>
            <a:chExt cx="7388208" cy="2664296"/>
          </a:xfrm>
        </p:grpSpPr>
        <p:grpSp>
          <p:nvGrpSpPr>
            <p:cNvPr id="4" name="Gruppo 3"/>
            <p:cNvGrpSpPr/>
            <p:nvPr/>
          </p:nvGrpSpPr>
          <p:grpSpPr>
            <a:xfrm>
              <a:off x="877896" y="3789040"/>
              <a:ext cx="7388208" cy="2664296"/>
              <a:chOff x="877896" y="3789040"/>
              <a:chExt cx="7388208" cy="2664296"/>
            </a:xfrm>
          </p:grpSpPr>
          <p:pic>
            <p:nvPicPr>
              <p:cNvPr id="9" name="Picture 2"/>
              <p:cNvPicPr>
                <a:picLocks noChangeAspect="1" noChangeArrowheads="1"/>
              </p:cNvPicPr>
              <p:nvPr/>
            </p:nvPicPr>
            <p:blipFill>
              <a:blip r:embed="rId3" cstate="print"/>
              <a:srcRect t="2119" b="19483"/>
              <a:stretch>
                <a:fillRect/>
              </a:stretch>
            </p:blipFill>
            <p:spPr bwMode="auto">
              <a:xfrm>
                <a:off x="877896" y="3789040"/>
                <a:ext cx="7388208" cy="2664296"/>
              </a:xfrm>
              <a:prstGeom prst="rect">
                <a:avLst/>
              </a:prstGeom>
              <a:noFill/>
              <a:ln w="9525">
                <a:noFill/>
                <a:miter lim="800000"/>
                <a:headEnd/>
                <a:tailEnd/>
              </a:ln>
            </p:spPr>
          </p:pic>
          <p:sp>
            <p:nvSpPr>
              <p:cNvPr id="2" name="CasellaDiTesto 1"/>
              <p:cNvSpPr txBox="1"/>
              <p:nvPr/>
            </p:nvSpPr>
            <p:spPr>
              <a:xfrm>
                <a:off x="1921379" y="5157192"/>
                <a:ext cx="1053494" cy="261610"/>
              </a:xfrm>
              <a:prstGeom prst="rect">
                <a:avLst/>
              </a:prstGeom>
              <a:solidFill>
                <a:schemeClr val="bg1"/>
              </a:solidFill>
            </p:spPr>
            <p:txBody>
              <a:bodyPr wrap="none" rtlCol="0">
                <a:spAutoFit/>
              </a:bodyPr>
              <a:lstStyle/>
              <a:p>
                <a:r>
                  <a:rPr lang="it-IT" sz="1100" b="1" dirty="0">
                    <a:solidFill>
                      <a:schemeClr val="tx2"/>
                    </a:solidFill>
                    <a:latin typeface="+mn-lt"/>
                    <a:ea typeface="Verdana" panose="020B0604030504040204" pitchFamily="34" charset="0"/>
                    <a:cs typeface="Verdana" panose="020B0604030504040204" pitchFamily="34" charset="0"/>
                  </a:rPr>
                  <a:t>Double-</a:t>
                </a:r>
                <a:r>
                  <a:rPr lang="it-IT" sz="1100" b="1" dirty="0" err="1">
                    <a:solidFill>
                      <a:schemeClr val="tx2"/>
                    </a:solidFill>
                    <a:latin typeface="+mn-lt"/>
                    <a:ea typeface="Verdana" panose="020B0604030504040204" pitchFamily="34" charset="0"/>
                    <a:cs typeface="Verdana" panose="020B0604030504040204" pitchFamily="34" charset="0"/>
                  </a:rPr>
                  <a:t>glazing</a:t>
                </a:r>
                <a:endParaRPr lang="it-IT" sz="1100" b="1" dirty="0">
                  <a:solidFill>
                    <a:schemeClr val="tx2"/>
                  </a:solidFill>
                  <a:latin typeface="+mn-lt"/>
                  <a:ea typeface="Verdana" panose="020B0604030504040204" pitchFamily="34" charset="0"/>
                  <a:cs typeface="Verdana" panose="020B0604030504040204" pitchFamily="34" charset="0"/>
                </a:endParaRPr>
              </a:p>
            </p:txBody>
          </p:sp>
          <p:sp>
            <p:nvSpPr>
              <p:cNvPr id="13" name="CasellaDiTesto 12"/>
              <p:cNvSpPr txBox="1"/>
              <p:nvPr/>
            </p:nvSpPr>
            <p:spPr>
              <a:xfrm>
                <a:off x="899592" y="5157192"/>
                <a:ext cx="984565" cy="261610"/>
              </a:xfrm>
              <a:prstGeom prst="rect">
                <a:avLst/>
              </a:prstGeom>
              <a:solidFill>
                <a:schemeClr val="bg1"/>
              </a:solidFill>
            </p:spPr>
            <p:txBody>
              <a:bodyPr wrap="none" rtlCol="0">
                <a:spAutoFit/>
              </a:bodyPr>
              <a:lstStyle/>
              <a:p>
                <a:r>
                  <a:rPr lang="it-IT" sz="1100" b="1" dirty="0">
                    <a:solidFill>
                      <a:schemeClr val="tx2"/>
                    </a:solidFill>
                    <a:latin typeface="+mn-lt"/>
                    <a:ea typeface="Verdana" panose="020B0604030504040204" pitchFamily="34" charset="0"/>
                    <a:cs typeface="Verdana" panose="020B0604030504040204" pitchFamily="34" charset="0"/>
                  </a:rPr>
                  <a:t>Single-</a:t>
                </a:r>
                <a:r>
                  <a:rPr lang="it-IT" sz="1100" b="1" dirty="0" err="1">
                    <a:solidFill>
                      <a:schemeClr val="tx2"/>
                    </a:solidFill>
                    <a:latin typeface="+mn-lt"/>
                    <a:ea typeface="Verdana" panose="020B0604030504040204" pitchFamily="34" charset="0"/>
                    <a:cs typeface="Verdana" panose="020B0604030504040204" pitchFamily="34" charset="0"/>
                  </a:rPr>
                  <a:t>glazing</a:t>
                </a:r>
                <a:endParaRPr lang="it-IT" sz="1100" b="1" dirty="0">
                  <a:solidFill>
                    <a:schemeClr val="tx2"/>
                  </a:solidFill>
                  <a:latin typeface="+mn-lt"/>
                  <a:ea typeface="Verdana" panose="020B0604030504040204" pitchFamily="34" charset="0"/>
                  <a:cs typeface="Verdana" panose="020B0604030504040204" pitchFamily="34" charset="0"/>
                </a:endParaRPr>
              </a:p>
            </p:txBody>
          </p:sp>
          <p:sp>
            <p:nvSpPr>
              <p:cNvPr id="14" name="CasellaDiTesto 13"/>
              <p:cNvSpPr txBox="1"/>
              <p:nvPr/>
            </p:nvSpPr>
            <p:spPr>
              <a:xfrm>
                <a:off x="3131840" y="5157192"/>
                <a:ext cx="1290738" cy="600164"/>
              </a:xfrm>
              <a:prstGeom prst="rect">
                <a:avLst/>
              </a:prstGeom>
              <a:solidFill>
                <a:schemeClr val="bg1"/>
              </a:solidFill>
            </p:spPr>
            <p:txBody>
              <a:bodyPr wrap="none" rtlCol="0">
                <a:spAutoFit/>
              </a:bodyPr>
              <a:lstStyle/>
              <a:p>
                <a:r>
                  <a:rPr lang="it-IT" sz="1100" b="1" dirty="0" err="1">
                    <a:solidFill>
                      <a:schemeClr val="tx2"/>
                    </a:solidFill>
                    <a:latin typeface="+mn-lt"/>
                    <a:ea typeface="Verdana" panose="020B0604030504040204" pitchFamily="34" charset="0"/>
                    <a:cs typeface="Verdana" panose="020B0604030504040204" pitchFamily="34" charset="0"/>
                  </a:rPr>
                  <a:t>Thermo-insulating</a:t>
                </a:r>
                <a:r>
                  <a:rPr lang="it-IT" sz="1100" b="1" dirty="0">
                    <a:solidFill>
                      <a:schemeClr val="tx2"/>
                    </a:solidFill>
                    <a:latin typeface="+mn-lt"/>
                    <a:ea typeface="Verdana" panose="020B0604030504040204" pitchFamily="34" charset="0"/>
                    <a:cs typeface="Verdana" panose="020B0604030504040204" pitchFamily="34" charset="0"/>
                  </a:rPr>
                  <a:t> </a:t>
                </a:r>
              </a:p>
              <a:p>
                <a:r>
                  <a:rPr lang="it-IT" sz="1100" b="1" dirty="0" err="1">
                    <a:solidFill>
                      <a:schemeClr val="tx2"/>
                    </a:solidFill>
                    <a:latin typeface="+mn-lt"/>
                    <a:ea typeface="Verdana" panose="020B0604030504040204" pitchFamily="34" charset="0"/>
                    <a:cs typeface="Verdana" panose="020B0604030504040204" pitchFamily="34" charset="0"/>
                  </a:rPr>
                  <a:t>glass</a:t>
                </a:r>
                <a:r>
                  <a:rPr lang="it-IT" sz="1100" b="1" dirty="0">
                    <a:solidFill>
                      <a:schemeClr val="tx2"/>
                    </a:solidFill>
                    <a:latin typeface="+mn-lt"/>
                    <a:ea typeface="Verdana" panose="020B0604030504040204" pitchFamily="34" charset="0"/>
                    <a:cs typeface="Verdana" panose="020B0604030504040204" pitchFamily="34" charset="0"/>
                  </a:rPr>
                  <a:t> with </a:t>
                </a:r>
                <a:r>
                  <a:rPr lang="it-IT" sz="1100" b="1" dirty="0" err="1">
                    <a:solidFill>
                      <a:schemeClr val="tx2"/>
                    </a:solidFill>
                    <a:latin typeface="+mn-lt"/>
                    <a:ea typeface="Verdana" panose="020B0604030504040204" pitchFamily="34" charset="0"/>
                    <a:cs typeface="Verdana" panose="020B0604030504040204" pitchFamily="34" charset="0"/>
                  </a:rPr>
                  <a:t>low</a:t>
                </a:r>
                <a:r>
                  <a:rPr lang="it-IT" sz="1100" b="1" dirty="0">
                    <a:solidFill>
                      <a:schemeClr val="tx2"/>
                    </a:solidFill>
                    <a:latin typeface="+mn-lt"/>
                    <a:ea typeface="Verdana" panose="020B0604030504040204" pitchFamily="34" charset="0"/>
                    <a:cs typeface="Verdana" panose="020B0604030504040204" pitchFamily="34" charset="0"/>
                  </a:rPr>
                  <a:t> </a:t>
                </a:r>
              </a:p>
              <a:p>
                <a:r>
                  <a:rPr lang="it-IT" sz="1100" b="1" dirty="0" err="1">
                    <a:solidFill>
                      <a:schemeClr val="tx2"/>
                    </a:solidFill>
                    <a:latin typeface="+mn-lt"/>
                    <a:ea typeface="Verdana" panose="020B0604030504040204" pitchFamily="34" charset="0"/>
                    <a:cs typeface="Verdana" panose="020B0604030504040204" pitchFamily="34" charset="0"/>
                  </a:rPr>
                  <a:t>emmissivity</a:t>
                </a:r>
                <a:endParaRPr lang="it-IT" sz="1100" b="1" dirty="0">
                  <a:solidFill>
                    <a:schemeClr val="tx2"/>
                  </a:solidFill>
                  <a:latin typeface="+mn-lt"/>
                  <a:ea typeface="Verdana" panose="020B0604030504040204" pitchFamily="34" charset="0"/>
                  <a:cs typeface="Verdana" panose="020B0604030504040204" pitchFamily="34" charset="0"/>
                </a:endParaRPr>
              </a:p>
            </p:txBody>
          </p:sp>
          <p:sp>
            <p:nvSpPr>
              <p:cNvPr id="15" name="CasellaDiTesto 14"/>
              <p:cNvSpPr txBox="1"/>
              <p:nvPr/>
            </p:nvSpPr>
            <p:spPr>
              <a:xfrm>
                <a:off x="4399447" y="5205100"/>
                <a:ext cx="1656183" cy="600164"/>
              </a:xfrm>
              <a:prstGeom prst="rect">
                <a:avLst/>
              </a:prstGeom>
              <a:solidFill>
                <a:schemeClr val="bg1"/>
              </a:solidFill>
            </p:spPr>
            <p:txBody>
              <a:bodyPr wrap="square" rtlCol="0">
                <a:spAutoFit/>
              </a:bodyPr>
              <a:lstStyle/>
              <a:p>
                <a:r>
                  <a:rPr lang="it-IT" sz="1100" b="1" dirty="0" err="1">
                    <a:solidFill>
                      <a:schemeClr val="tx2"/>
                    </a:solidFill>
                    <a:latin typeface="+mn-lt"/>
                    <a:ea typeface="Verdana" panose="020B0604030504040204" pitchFamily="34" charset="0"/>
                    <a:cs typeface="Verdana" panose="020B0604030504040204" pitchFamily="34" charset="0"/>
                  </a:rPr>
                  <a:t>Thermo-insulating</a:t>
                </a:r>
                <a:r>
                  <a:rPr lang="it-IT" sz="1100" b="1" dirty="0">
                    <a:solidFill>
                      <a:schemeClr val="tx2"/>
                    </a:solidFill>
                    <a:latin typeface="+mn-lt"/>
                    <a:ea typeface="Verdana" panose="020B0604030504040204" pitchFamily="34" charset="0"/>
                    <a:cs typeface="Verdana" panose="020B0604030504040204" pitchFamily="34" charset="0"/>
                  </a:rPr>
                  <a:t> </a:t>
                </a:r>
              </a:p>
              <a:p>
                <a:r>
                  <a:rPr lang="it-IT" sz="1100" b="1" dirty="0" err="1">
                    <a:solidFill>
                      <a:schemeClr val="tx2"/>
                    </a:solidFill>
                    <a:latin typeface="+mn-lt"/>
                    <a:ea typeface="Verdana" panose="020B0604030504040204" pitchFamily="34" charset="0"/>
                    <a:cs typeface="Verdana" panose="020B0604030504040204" pitchFamily="34" charset="0"/>
                  </a:rPr>
                  <a:t>glass</a:t>
                </a:r>
                <a:r>
                  <a:rPr lang="it-IT" sz="1100" b="1" dirty="0">
                    <a:solidFill>
                      <a:schemeClr val="tx2"/>
                    </a:solidFill>
                    <a:latin typeface="+mn-lt"/>
                    <a:ea typeface="Verdana" panose="020B0604030504040204" pitchFamily="34" charset="0"/>
                    <a:cs typeface="Verdana" panose="020B0604030504040204" pitchFamily="34" charset="0"/>
                  </a:rPr>
                  <a:t> of </a:t>
                </a:r>
                <a:r>
                  <a:rPr lang="it-IT" sz="1100" b="1" dirty="0" err="1">
                    <a:solidFill>
                      <a:schemeClr val="tx2"/>
                    </a:solidFill>
                    <a:latin typeface="+mn-lt"/>
                    <a:ea typeface="Verdana" panose="020B0604030504040204" pitchFamily="34" charset="0"/>
                    <a:cs typeface="Verdana" panose="020B0604030504040204" pitchFamily="34" charset="0"/>
                  </a:rPr>
                  <a:t>low</a:t>
                </a:r>
                <a:r>
                  <a:rPr lang="it-IT" sz="1100" b="1" dirty="0">
                    <a:solidFill>
                      <a:schemeClr val="tx2"/>
                    </a:solidFill>
                    <a:latin typeface="+mn-lt"/>
                    <a:ea typeface="Verdana" panose="020B0604030504040204" pitchFamily="34" charset="0"/>
                    <a:cs typeface="Verdana" panose="020B0604030504040204" pitchFamily="34" charset="0"/>
                  </a:rPr>
                  <a:t> </a:t>
                </a:r>
                <a:r>
                  <a:rPr lang="it-IT" sz="1100" b="1" dirty="0" err="1">
                    <a:solidFill>
                      <a:schemeClr val="tx2"/>
                    </a:solidFill>
                    <a:latin typeface="+mn-lt"/>
                    <a:ea typeface="Verdana" panose="020B0604030504040204" pitchFamily="34" charset="0"/>
                    <a:cs typeface="Verdana" panose="020B0604030504040204" pitchFamily="34" charset="0"/>
                  </a:rPr>
                  <a:t>emmissivity</a:t>
                </a:r>
                <a:r>
                  <a:rPr lang="it-IT" sz="1100" b="1" dirty="0">
                    <a:solidFill>
                      <a:schemeClr val="tx2"/>
                    </a:solidFill>
                    <a:latin typeface="+mn-lt"/>
                    <a:ea typeface="Verdana" panose="020B0604030504040204" pitchFamily="34" charset="0"/>
                    <a:cs typeface="Verdana" panose="020B0604030504040204" pitchFamily="34" charset="0"/>
                  </a:rPr>
                  <a:t> with gas Argon</a:t>
                </a:r>
              </a:p>
            </p:txBody>
          </p:sp>
          <p:sp>
            <p:nvSpPr>
              <p:cNvPr id="16" name="CasellaDiTesto 15"/>
              <p:cNvSpPr txBox="1"/>
              <p:nvPr/>
            </p:nvSpPr>
            <p:spPr>
              <a:xfrm>
                <a:off x="6343663" y="5229200"/>
                <a:ext cx="1656183" cy="600164"/>
              </a:xfrm>
              <a:prstGeom prst="rect">
                <a:avLst/>
              </a:prstGeom>
              <a:solidFill>
                <a:schemeClr val="bg1"/>
              </a:solidFill>
            </p:spPr>
            <p:txBody>
              <a:bodyPr wrap="square" rtlCol="0">
                <a:spAutoFit/>
              </a:bodyPr>
              <a:lstStyle/>
              <a:p>
                <a:r>
                  <a:rPr lang="it-IT" sz="1100" b="1" dirty="0">
                    <a:solidFill>
                      <a:schemeClr val="tx2"/>
                    </a:solidFill>
                    <a:latin typeface="+mn-lt"/>
                    <a:ea typeface="Verdana" panose="020B0604030504040204" pitchFamily="34" charset="0"/>
                    <a:cs typeface="Verdana" panose="020B0604030504040204" pitchFamily="34" charset="0"/>
                  </a:rPr>
                  <a:t>Triple pane </a:t>
                </a:r>
                <a:r>
                  <a:rPr lang="it-IT" sz="1100" b="1" dirty="0" err="1">
                    <a:solidFill>
                      <a:schemeClr val="tx2"/>
                    </a:solidFill>
                    <a:latin typeface="+mn-lt"/>
                    <a:ea typeface="Verdana" panose="020B0604030504040204" pitchFamily="34" charset="0"/>
                    <a:cs typeface="Verdana" panose="020B0604030504040204" pitchFamily="34" charset="0"/>
                  </a:rPr>
                  <a:t>glassof</a:t>
                </a:r>
                <a:r>
                  <a:rPr lang="it-IT" sz="1100" b="1" dirty="0">
                    <a:solidFill>
                      <a:schemeClr val="tx2"/>
                    </a:solidFill>
                    <a:latin typeface="+mn-lt"/>
                    <a:ea typeface="Verdana" panose="020B0604030504040204" pitchFamily="34" charset="0"/>
                    <a:cs typeface="Verdana" panose="020B0604030504040204" pitchFamily="34" charset="0"/>
                  </a:rPr>
                  <a:t> </a:t>
                </a:r>
                <a:r>
                  <a:rPr lang="it-IT" sz="1100" b="1" dirty="0" err="1">
                    <a:solidFill>
                      <a:schemeClr val="tx2"/>
                    </a:solidFill>
                    <a:latin typeface="+mn-lt"/>
                    <a:ea typeface="Verdana" panose="020B0604030504040204" pitchFamily="34" charset="0"/>
                    <a:cs typeface="Verdana" panose="020B0604030504040204" pitchFamily="34" charset="0"/>
                  </a:rPr>
                  <a:t>low</a:t>
                </a:r>
                <a:r>
                  <a:rPr lang="it-IT" sz="1100" b="1" dirty="0">
                    <a:solidFill>
                      <a:schemeClr val="tx2"/>
                    </a:solidFill>
                    <a:latin typeface="+mn-lt"/>
                    <a:ea typeface="Verdana" panose="020B0604030504040204" pitchFamily="34" charset="0"/>
                    <a:cs typeface="Verdana" panose="020B0604030504040204" pitchFamily="34" charset="0"/>
                  </a:rPr>
                  <a:t> </a:t>
                </a:r>
                <a:r>
                  <a:rPr lang="it-IT" sz="1100" b="1" dirty="0" err="1">
                    <a:solidFill>
                      <a:schemeClr val="tx2"/>
                    </a:solidFill>
                    <a:latin typeface="+mn-lt"/>
                    <a:ea typeface="Verdana" panose="020B0604030504040204" pitchFamily="34" charset="0"/>
                    <a:cs typeface="Verdana" panose="020B0604030504040204" pitchFamily="34" charset="0"/>
                  </a:rPr>
                  <a:t>emmissivity</a:t>
                </a:r>
                <a:r>
                  <a:rPr lang="it-IT" sz="1100" b="1" dirty="0">
                    <a:solidFill>
                      <a:schemeClr val="tx2"/>
                    </a:solidFill>
                    <a:latin typeface="+mn-lt"/>
                    <a:ea typeface="Verdana" panose="020B0604030504040204" pitchFamily="34" charset="0"/>
                    <a:cs typeface="Verdana" panose="020B0604030504040204" pitchFamily="34" charset="0"/>
                  </a:rPr>
                  <a:t> with gas Argon</a:t>
                </a:r>
              </a:p>
            </p:txBody>
          </p:sp>
        </p:grpSp>
        <p:sp>
          <p:nvSpPr>
            <p:cNvPr id="17" name="CasellaDiTesto 16"/>
            <p:cNvSpPr txBox="1"/>
            <p:nvPr/>
          </p:nvSpPr>
          <p:spPr>
            <a:xfrm>
              <a:off x="2267744" y="4509120"/>
              <a:ext cx="432048" cy="261610"/>
            </a:xfrm>
            <a:prstGeom prst="rect">
              <a:avLst/>
            </a:prstGeom>
            <a:solidFill>
              <a:schemeClr val="bg1"/>
            </a:solidFill>
          </p:spPr>
          <p:txBody>
            <a:bodyPr wrap="square" rtlCol="0">
              <a:spAutoFit/>
            </a:bodyPr>
            <a:lstStyle/>
            <a:p>
              <a:r>
                <a:rPr lang="it-IT" sz="1100" b="1" dirty="0">
                  <a:latin typeface="+mn-lt"/>
                  <a:ea typeface="Verdana" panose="020B0604030504040204" pitchFamily="34" charset="0"/>
                  <a:cs typeface="Verdana" panose="020B0604030504040204" pitchFamily="34" charset="0"/>
                </a:rPr>
                <a:t>Air</a:t>
              </a:r>
            </a:p>
          </p:txBody>
        </p:sp>
        <p:sp>
          <p:nvSpPr>
            <p:cNvPr id="18" name="CasellaDiTesto 17"/>
            <p:cNvSpPr txBox="1"/>
            <p:nvPr/>
          </p:nvSpPr>
          <p:spPr>
            <a:xfrm>
              <a:off x="3635896" y="4530715"/>
              <a:ext cx="432048" cy="261610"/>
            </a:xfrm>
            <a:prstGeom prst="rect">
              <a:avLst/>
            </a:prstGeom>
            <a:solidFill>
              <a:schemeClr val="bg1"/>
            </a:solidFill>
          </p:spPr>
          <p:txBody>
            <a:bodyPr wrap="square" rtlCol="0">
              <a:spAutoFit/>
            </a:bodyPr>
            <a:lstStyle/>
            <a:p>
              <a:r>
                <a:rPr lang="it-IT" sz="1100" b="1" dirty="0">
                  <a:latin typeface="+mn-lt"/>
                  <a:ea typeface="Verdana" panose="020B0604030504040204" pitchFamily="34" charset="0"/>
                  <a:cs typeface="Verdana" panose="020B0604030504040204" pitchFamily="34" charset="0"/>
                </a:rPr>
                <a:t>Air</a:t>
              </a: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46291648-4FBB-4BC8-9BC5-29493848611F}" type="slidenum">
              <a:rPr lang="el-GR" smtClean="0"/>
              <a:pPr fontAlgn="base">
                <a:spcBef>
                  <a:spcPct val="0"/>
                </a:spcBef>
                <a:spcAft>
                  <a:spcPct val="0"/>
                </a:spcAft>
                <a:defRPr/>
              </a:pPr>
              <a:t>37</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sp>
        <p:nvSpPr>
          <p:cNvPr id="10" name="Rettangolo 9"/>
          <p:cNvSpPr/>
          <p:nvPr/>
        </p:nvSpPr>
        <p:spPr>
          <a:xfrm>
            <a:off x="144016" y="2265834"/>
            <a:ext cx="4427984" cy="3785652"/>
          </a:xfrm>
          <a:prstGeom prst="rect">
            <a:avLst/>
          </a:prstGeom>
        </p:spPr>
        <p:txBody>
          <a:bodyPr wrap="square">
            <a:spAutoFit/>
          </a:bodyPr>
          <a:lstStyle/>
          <a:p>
            <a:pPr algn="just"/>
            <a:r>
              <a:rPr lang="it-IT" sz="1600" b="1" dirty="0">
                <a:solidFill>
                  <a:schemeClr val="tx2"/>
                </a:solidFill>
                <a:latin typeface="Calibri" pitchFamily="34" charset="0"/>
              </a:rPr>
              <a:t>the </a:t>
            </a:r>
            <a:r>
              <a:rPr lang="it-IT" sz="1600" b="1" dirty="0" err="1">
                <a:solidFill>
                  <a:schemeClr val="tx2"/>
                </a:solidFill>
                <a:latin typeface="Calibri" pitchFamily="34" charset="0"/>
              </a:rPr>
              <a:t>main</a:t>
            </a:r>
            <a:r>
              <a:rPr lang="it-IT" sz="1600" b="1" dirty="0">
                <a:solidFill>
                  <a:schemeClr val="tx2"/>
                </a:solidFill>
                <a:latin typeface="Calibri" pitchFamily="34" charset="0"/>
              </a:rPr>
              <a:t> </a:t>
            </a:r>
            <a:r>
              <a:rPr lang="it-IT" sz="1600" b="1" dirty="0" err="1">
                <a:solidFill>
                  <a:schemeClr val="tx2"/>
                </a:solidFill>
                <a:latin typeface="Calibri" pitchFamily="34" charset="0"/>
              </a:rPr>
              <a:t>ones</a:t>
            </a:r>
            <a:r>
              <a:rPr lang="it-IT" sz="1600" b="1" dirty="0">
                <a:solidFill>
                  <a:schemeClr val="tx2"/>
                </a:solidFill>
                <a:latin typeface="Calibri" pitchFamily="34" charset="0"/>
              </a:rPr>
              <a:t> are </a:t>
            </a:r>
            <a:r>
              <a:rPr lang="it-IT" altLang="it-IT" sz="1600" b="1" dirty="0">
                <a:solidFill>
                  <a:schemeClr val="tx2"/>
                </a:solidFill>
                <a:latin typeface="Calibri" pitchFamily="34" charset="0"/>
              </a:rPr>
              <a:t>:</a:t>
            </a:r>
          </a:p>
          <a:p>
            <a:pPr marL="285750" indent="-285750" algn="just">
              <a:buFont typeface="Wingdings" panose="05000000000000000000" pitchFamily="2" charset="2"/>
              <a:buChar char="q"/>
            </a:pPr>
            <a:r>
              <a:rPr lang="it-IT" altLang="it-IT" sz="1600" b="1" dirty="0">
                <a:solidFill>
                  <a:schemeClr val="tx2"/>
                </a:solidFill>
                <a:latin typeface="Calibri" pitchFamily="34" charset="0"/>
              </a:rPr>
              <a:t> </a:t>
            </a:r>
            <a:r>
              <a:rPr lang="en-US" sz="1600" b="1" dirty="0">
                <a:solidFill>
                  <a:schemeClr val="tx2"/>
                </a:solidFill>
                <a:latin typeface="Calibri" pitchFamily="34" charset="0"/>
              </a:rPr>
              <a:t>PVC multi-frames with insulating foam. They have good characteristics of mechanical and thermal strength and very low values of thermal transmittance. Their look may not be suitable for prestigious properties.</a:t>
            </a:r>
          </a:p>
          <a:p>
            <a:pPr marL="285750" indent="-285750" algn="just">
              <a:buFont typeface="Wingdings" panose="05000000000000000000" pitchFamily="2" charset="2"/>
              <a:buChar char="q"/>
            </a:pPr>
            <a:r>
              <a:rPr lang="en-US" sz="1600" b="1" dirty="0">
                <a:solidFill>
                  <a:schemeClr val="tx2"/>
                </a:solidFill>
                <a:latin typeface="Calibri" pitchFamily="34" charset="0"/>
              </a:rPr>
              <a:t>Aluminum frames with thermal break </a:t>
            </a:r>
            <a:r>
              <a:rPr lang="en-US" sz="1600" b="1" dirty="0" err="1">
                <a:solidFill>
                  <a:schemeClr val="tx2"/>
                </a:solidFill>
                <a:latin typeface="Calibri" pitchFamily="34" charset="0"/>
              </a:rPr>
              <a:t>multicam</a:t>
            </a:r>
            <a:r>
              <a:rPr lang="en-US" sz="1600" b="1" dirty="0">
                <a:solidFill>
                  <a:schemeClr val="tx2"/>
                </a:solidFill>
                <a:latin typeface="Calibri" pitchFamily="34" charset="0"/>
              </a:rPr>
              <a:t> and insulating foams. They are suitable for large doors and windows, have a good air tightness and a low thermal transmittance.</a:t>
            </a:r>
            <a:r>
              <a:rPr lang="en-US" sz="1600" dirty="0"/>
              <a:t> </a:t>
            </a:r>
          </a:p>
          <a:p>
            <a:pPr marL="285750" indent="-285750" algn="just">
              <a:buFont typeface="Wingdings" panose="05000000000000000000" pitchFamily="2" charset="2"/>
              <a:buChar char="q"/>
            </a:pPr>
            <a:r>
              <a:rPr lang="en-US" sz="1600" b="1" dirty="0">
                <a:solidFill>
                  <a:schemeClr val="tx2"/>
                </a:solidFill>
                <a:latin typeface="Calibri" pitchFamily="34" charset="0"/>
              </a:rPr>
              <a:t>Frames made of low density wood, with internal insulation layer. They offer excellent thermal insulation, excellent aesthetic value, but require periodic maintenance.</a:t>
            </a:r>
          </a:p>
        </p:txBody>
      </p:sp>
      <p:sp>
        <p:nvSpPr>
          <p:cNvPr id="14" name="Rettangolo 13"/>
          <p:cNvSpPr/>
          <p:nvPr/>
        </p:nvSpPr>
        <p:spPr>
          <a:xfrm>
            <a:off x="107504" y="1124744"/>
            <a:ext cx="8784976" cy="830997"/>
          </a:xfrm>
          <a:prstGeom prst="rect">
            <a:avLst/>
          </a:prstGeom>
        </p:spPr>
        <p:txBody>
          <a:bodyPr wrap="square">
            <a:spAutoFit/>
          </a:bodyPr>
          <a:lstStyle/>
          <a:p>
            <a:pPr algn="just"/>
            <a:r>
              <a:rPr lang="en-US" sz="1600" b="1" dirty="0">
                <a:solidFill>
                  <a:schemeClr val="tx2"/>
                </a:solidFill>
                <a:latin typeface="Calibri" pitchFamily="34" charset="0"/>
              </a:rPr>
              <a:t>In case of replacement of the whole system (window &amp; frame) there are various types of frame,  differ for materials used and for technical characteristics, in which can be added the previously specified  types of glass panes,  also integrated in the double-glazing unit version.</a:t>
            </a:r>
            <a:r>
              <a:rPr lang="it-IT" altLang="it-IT" sz="1600" b="1" dirty="0">
                <a:solidFill>
                  <a:schemeClr val="tx2"/>
                </a:solidFill>
                <a:latin typeface="Calibri" pitchFamily="34" charset="0"/>
              </a:rPr>
              <a:t> </a:t>
            </a:r>
            <a:endParaRPr lang="it-IT" sz="1600" dirty="0"/>
          </a:p>
        </p:txBody>
      </p:sp>
      <p:sp>
        <p:nvSpPr>
          <p:cNvPr id="11" name="2 - Τίτλος"/>
          <p:cNvSpPr txBox="1">
            <a:spLocks/>
          </p:cNvSpPr>
          <p:nvPr/>
        </p:nvSpPr>
        <p:spPr bwMode="auto">
          <a:xfrm>
            <a:off x="107950"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WINDOWS &amp; FRAMES</a:t>
            </a:r>
          </a:p>
        </p:txBody>
      </p:sp>
      <p:grpSp>
        <p:nvGrpSpPr>
          <p:cNvPr id="7" name="Gruppo 6"/>
          <p:cNvGrpSpPr/>
          <p:nvPr/>
        </p:nvGrpSpPr>
        <p:grpSpPr>
          <a:xfrm>
            <a:off x="4499992" y="1988840"/>
            <a:ext cx="4536058" cy="4320480"/>
            <a:chOff x="4499992" y="1988840"/>
            <a:chExt cx="4536058" cy="4320480"/>
          </a:xfrm>
        </p:grpSpPr>
        <p:pic>
          <p:nvPicPr>
            <p:cNvPr id="9" name="Picture 2"/>
            <p:cNvPicPr>
              <a:picLocks noChangeAspect="1" noChangeArrowheads="1"/>
            </p:cNvPicPr>
            <p:nvPr/>
          </p:nvPicPr>
          <p:blipFill>
            <a:blip r:embed="rId3" cstate="print"/>
            <a:srcRect t="3249" r="43184" b="4159"/>
            <a:stretch>
              <a:fillRect/>
            </a:stretch>
          </p:blipFill>
          <p:spPr bwMode="auto">
            <a:xfrm>
              <a:off x="4571999" y="1988840"/>
              <a:ext cx="4248473" cy="4320480"/>
            </a:xfrm>
            <a:prstGeom prst="rect">
              <a:avLst/>
            </a:prstGeom>
            <a:noFill/>
            <a:ln w="9525">
              <a:noFill/>
              <a:miter lim="800000"/>
              <a:headEnd/>
              <a:tailEnd/>
            </a:ln>
          </p:spPr>
        </p:pic>
        <p:sp>
          <p:nvSpPr>
            <p:cNvPr id="2" name="CasellaDiTesto 1"/>
            <p:cNvSpPr txBox="1"/>
            <p:nvPr/>
          </p:nvSpPr>
          <p:spPr>
            <a:xfrm>
              <a:off x="4708344" y="2492896"/>
              <a:ext cx="1011815" cy="369332"/>
            </a:xfrm>
            <a:prstGeom prst="rect">
              <a:avLst/>
            </a:prstGeom>
            <a:solidFill>
              <a:schemeClr val="bg1"/>
            </a:solidFill>
          </p:spPr>
          <p:txBody>
            <a:bodyPr wrap="none" rtlCol="0">
              <a:spAutoFit/>
            </a:bodyPr>
            <a:lstStyle/>
            <a:p>
              <a:r>
                <a:rPr lang="it-IT" sz="900" b="1" dirty="0" err="1"/>
                <a:t>reflection</a:t>
              </a:r>
              <a:r>
                <a:rPr lang="it-IT" sz="900" b="1" dirty="0"/>
                <a:t> </a:t>
              </a:r>
            </a:p>
            <a:p>
              <a:r>
                <a:rPr lang="it-IT" sz="900" b="1" dirty="0"/>
                <a:t>of solar </a:t>
              </a:r>
              <a:r>
                <a:rPr lang="it-IT" sz="900" b="1" dirty="0" err="1"/>
                <a:t>energy</a:t>
              </a:r>
              <a:endParaRPr lang="it-IT" sz="900" b="1" dirty="0"/>
            </a:p>
          </p:txBody>
        </p:sp>
        <p:sp>
          <p:nvSpPr>
            <p:cNvPr id="13" name="CasellaDiTesto 12"/>
            <p:cNvSpPr txBox="1"/>
            <p:nvPr/>
          </p:nvSpPr>
          <p:spPr>
            <a:xfrm>
              <a:off x="4499992" y="4631186"/>
              <a:ext cx="1080119" cy="369332"/>
            </a:xfrm>
            <a:prstGeom prst="rect">
              <a:avLst/>
            </a:prstGeom>
            <a:solidFill>
              <a:schemeClr val="bg1"/>
            </a:solidFill>
          </p:spPr>
          <p:txBody>
            <a:bodyPr wrap="square" rtlCol="0">
              <a:spAutoFit/>
            </a:bodyPr>
            <a:lstStyle/>
            <a:p>
              <a:r>
                <a:rPr lang="it-IT" sz="900" b="1" dirty="0" err="1"/>
                <a:t>reflection</a:t>
              </a:r>
              <a:r>
                <a:rPr lang="it-IT" sz="900" b="1" dirty="0"/>
                <a:t> </a:t>
              </a:r>
            </a:p>
            <a:p>
              <a:r>
                <a:rPr lang="it-IT" sz="900" b="1" dirty="0"/>
                <a:t>of solar </a:t>
              </a:r>
              <a:r>
                <a:rPr lang="it-IT" sz="900" b="1" dirty="0" err="1"/>
                <a:t>energy</a:t>
              </a:r>
              <a:endParaRPr lang="it-IT" sz="900" b="1" dirty="0"/>
            </a:p>
          </p:txBody>
        </p:sp>
        <p:sp>
          <p:nvSpPr>
            <p:cNvPr id="3" name="CasellaDiTesto 2"/>
            <p:cNvSpPr txBox="1"/>
            <p:nvPr/>
          </p:nvSpPr>
          <p:spPr>
            <a:xfrm>
              <a:off x="4644008" y="5488632"/>
              <a:ext cx="973343" cy="507831"/>
            </a:xfrm>
            <a:prstGeom prst="rect">
              <a:avLst/>
            </a:prstGeom>
            <a:solidFill>
              <a:schemeClr val="bg1"/>
            </a:solidFill>
          </p:spPr>
          <p:txBody>
            <a:bodyPr wrap="none" rtlCol="0">
              <a:spAutoFit/>
            </a:bodyPr>
            <a:lstStyle/>
            <a:p>
              <a:r>
                <a:rPr lang="it-IT" sz="900" b="1" dirty="0"/>
                <a:t>Thermal </a:t>
              </a:r>
            </a:p>
            <a:p>
              <a:r>
                <a:rPr lang="it-IT" sz="900" b="1" dirty="0" err="1"/>
                <a:t>Transmittance</a:t>
              </a:r>
              <a:endParaRPr lang="it-IT" sz="900" b="1" dirty="0"/>
            </a:p>
            <a:p>
              <a:endParaRPr lang="it-IT" sz="900" b="1" dirty="0"/>
            </a:p>
          </p:txBody>
        </p:sp>
        <p:sp>
          <p:nvSpPr>
            <p:cNvPr id="15" name="CasellaDiTesto 14"/>
            <p:cNvSpPr txBox="1"/>
            <p:nvPr/>
          </p:nvSpPr>
          <p:spPr>
            <a:xfrm>
              <a:off x="4644008" y="3233057"/>
              <a:ext cx="973343" cy="507831"/>
            </a:xfrm>
            <a:prstGeom prst="rect">
              <a:avLst/>
            </a:prstGeom>
            <a:solidFill>
              <a:schemeClr val="bg1"/>
            </a:solidFill>
          </p:spPr>
          <p:txBody>
            <a:bodyPr wrap="none" rtlCol="0">
              <a:spAutoFit/>
            </a:bodyPr>
            <a:lstStyle/>
            <a:p>
              <a:r>
                <a:rPr lang="it-IT" sz="900" b="1" dirty="0"/>
                <a:t>Thermal</a:t>
              </a:r>
            </a:p>
            <a:p>
              <a:r>
                <a:rPr lang="it-IT" sz="900" b="1" dirty="0"/>
                <a:t> </a:t>
              </a:r>
              <a:r>
                <a:rPr lang="it-IT" sz="900" b="1" dirty="0" err="1"/>
                <a:t>transmittance</a:t>
              </a:r>
              <a:endParaRPr lang="it-IT" sz="900" b="1" dirty="0"/>
            </a:p>
            <a:p>
              <a:endParaRPr lang="it-IT" sz="900" b="1" dirty="0"/>
            </a:p>
          </p:txBody>
        </p:sp>
        <p:sp>
          <p:nvSpPr>
            <p:cNvPr id="4" name="CasellaDiTesto 3"/>
            <p:cNvSpPr txBox="1"/>
            <p:nvPr/>
          </p:nvSpPr>
          <p:spPr>
            <a:xfrm>
              <a:off x="7433028" y="2492896"/>
              <a:ext cx="1472087" cy="369332"/>
            </a:xfrm>
            <a:prstGeom prst="rect">
              <a:avLst/>
            </a:prstGeom>
            <a:solidFill>
              <a:schemeClr val="bg1"/>
            </a:solidFill>
          </p:spPr>
          <p:txBody>
            <a:bodyPr wrap="square" rtlCol="0">
              <a:spAutoFit/>
            </a:bodyPr>
            <a:lstStyle/>
            <a:p>
              <a:r>
                <a:rPr lang="it-IT" sz="900" b="1" dirty="0"/>
                <a:t>Energy </a:t>
              </a:r>
              <a:r>
                <a:rPr lang="it-IT" sz="900" b="1" dirty="0" err="1"/>
                <a:t>enter</a:t>
              </a:r>
              <a:r>
                <a:rPr lang="it-IT" sz="900" b="1" dirty="0"/>
                <a:t> </a:t>
              </a:r>
            </a:p>
            <a:p>
              <a:r>
                <a:rPr lang="it-IT" sz="900" b="1" dirty="0" err="1"/>
                <a:t>deep</a:t>
              </a:r>
              <a:r>
                <a:rPr lang="it-IT" sz="900" b="1" dirty="0"/>
                <a:t> </a:t>
              </a:r>
              <a:r>
                <a:rPr lang="it-IT" sz="900" b="1" dirty="0" err="1"/>
                <a:t>into</a:t>
              </a:r>
              <a:r>
                <a:rPr lang="it-IT" sz="900" b="1" dirty="0"/>
                <a:t> the building</a:t>
              </a:r>
            </a:p>
          </p:txBody>
        </p:sp>
        <p:sp>
          <p:nvSpPr>
            <p:cNvPr id="5" name="CasellaDiTesto 4"/>
            <p:cNvSpPr txBox="1"/>
            <p:nvPr/>
          </p:nvSpPr>
          <p:spPr>
            <a:xfrm>
              <a:off x="7675989" y="3212976"/>
              <a:ext cx="986167" cy="369332"/>
            </a:xfrm>
            <a:prstGeom prst="rect">
              <a:avLst/>
            </a:prstGeom>
            <a:solidFill>
              <a:schemeClr val="bg1"/>
            </a:solidFill>
          </p:spPr>
          <p:txBody>
            <a:bodyPr wrap="none" rtlCol="0">
              <a:spAutoFit/>
            </a:bodyPr>
            <a:lstStyle/>
            <a:p>
              <a:pPr>
                <a:tabLst>
                  <a:tab pos="361950" algn="l"/>
                </a:tabLst>
              </a:pPr>
              <a:r>
                <a:rPr lang="it-IT" sz="900" b="1" dirty="0" err="1"/>
                <a:t>Heat</a:t>
              </a:r>
              <a:r>
                <a:rPr lang="it-IT" sz="900" b="1" dirty="0"/>
                <a:t> </a:t>
              </a:r>
              <a:r>
                <a:rPr lang="it-IT" sz="900" b="1" dirty="0" err="1"/>
                <a:t>reflection</a:t>
              </a:r>
              <a:endParaRPr lang="it-IT" sz="900" b="1" dirty="0"/>
            </a:p>
            <a:p>
              <a:pPr>
                <a:tabLst>
                  <a:tab pos="361950" algn="l"/>
                </a:tabLst>
              </a:pPr>
              <a:endParaRPr lang="it-IT" sz="900" b="1" dirty="0"/>
            </a:p>
          </p:txBody>
        </p:sp>
        <p:sp>
          <p:nvSpPr>
            <p:cNvPr id="6" name="CasellaDiTesto 5"/>
            <p:cNvSpPr txBox="1"/>
            <p:nvPr/>
          </p:nvSpPr>
          <p:spPr>
            <a:xfrm>
              <a:off x="7715708" y="3717032"/>
              <a:ext cx="543739" cy="230832"/>
            </a:xfrm>
            <a:prstGeom prst="rect">
              <a:avLst/>
            </a:prstGeom>
            <a:solidFill>
              <a:schemeClr val="bg1"/>
            </a:solidFill>
          </p:spPr>
          <p:txBody>
            <a:bodyPr wrap="none" rtlCol="0">
              <a:spAutoFit/>
            </a:bodyPr>
            <a:lstStyle/>
            <a:p>
              <a:r>
                <a:rPr lang="it-IT" sz="900" b="1" dirty="0"/>
                <a:t>indoor</a:t>
              </a:r>
            </a:p>
          </p:txBody>
        </p:sp>
        <p:sp>
          <p:nvSpPr>
            <p:cNvPr id="18" name="CasellaDiTesto 17"/>
            <p:cNvSpPr txBox="1"/>
            <p:nvPr/>
          </p:nvSpPr>
          <p:spPr>
            <a:xfrm>
              <a:off x="7542464" y="4639736"/>
              <a:ext cx="1493586" cy="507831"/>
            </a:xfrm>
            <a:prstGeom prst="rect">
              <a:avLst/>
            </a:prstGeom>
            <a:solidFill>
              <a:schemeClr val="bg1"/>
            </a:solidFill>
          </p:spPr>
          <p:txBody>
            <a:bodyPr wrap="square" rtlCol="0">
              <a:spAutoFit/>
            </a:bodyPr>
            <a:lstStyle/>
            <a:p>
              <a:r>
                <a:rPr lang="it-IT" sz="900" b="1" dirty="0"/>
                <a:t>Energy </a:t>
              </a:r>
              <a:r>
                <a:rPr lang="it-IT" sz="900" b="1" dirty="0" err="1"/>
                <a:t>enter</a:t>
              </a:r>
              <a:r>
                <a:rPr lang="it-IT" sz="900" b="1" dirty="0"/>
                <a:t> </a:t>
              </a:r>
            </a:p>
            <a:p>
              <a:r>
                <a:rPr lang="it-IT" sz="900" b="1" dirty="0" err="1"/>
                <a:t>deep</a:t>
              </a:r>
              <a:r>
                <a:rPr lang="it-IT" sz="900" b="1" dirty="0"/>
                <a:t> </a:t>
              </a:r>
              <a:r>
                <a:rPr lang="it-IT" sz="900" b="1" dirty="0" err="1"/>
                <a:t>into</a:t>
              </a:r>
              <a:r>
                <a:rPr lang="it-IT" sz="900" b="1" dirty="0"/>
                <a:t> the building</a:t>
              </a:r>
            </a:p>
            <a:p>
              <a:endParaRPr lang="it-IT" sz="900" b="1" dirty="0"/>
            </a:p>
          </p:txBody>
        </p:sp>
        <p:sp>
          <p:nvSpPr>
            <p:cNvPr id="19" name="CasellaDiTesto 18"/>
            <p:cNvSpPr txBox="1"/>
            <p:nvPr/>
          </p:nvSpPr>
          <p:spPr>
            <a:xfrm>
              <a:off x="7740352" y="5373216"/>
              <a:ext cx="986167" cy="230832"/>
            </a:xfrm>
            <a:prstGeom prst="rect">
              <a:avLst/>
            </a:prstGeom>
            <a:solidFill>
              <a:schemeClr val="bg1"/>
            </a:solidFill>
          </p:spPr>
          <p:txBody>
            <a:bodyPr wrap="none" rtlCol="0">
              <a:spAutoFit/>
            </a:bodyPr>
            <a:lstStyle/>
            <a:p>
              <a:pPr>
                <a:tabLst>
                  <a:tab pos="361950" algn="l"/>
                </a:tabLst>
              </a:pPr>
              <a:r>
                <a:rPr lang="it-IT" sz="900" b="1" dirty="0" err="1"/>
                <a:t>Heat</a:t>
              </a:r>
              <a:r>
                <a:rPr lang="it-IT" sz="900" b="1" dirty="0"/>
                <a:t> </a:t>
              </a:r>
              <a:r>
                <a:rPr lang="it-IT" sz="900" b="1" dirty="0" err="1"/>
                <a:t>reflection</a:t>
              </a:r>
              <a:endParaRPr lang="it-IT" sz="900" b="1" dirty="0"/>
            </a:p>
          </p:txBody>
        </p:sp>
        <p:sp>
          <p:nvSpPr>
            <p:cNvPr id="20" name="CasellaDiTesto 19"/>
            <p:cNvSpPr txBox="1"/>
            <p:nvPr/>
          </p:nvSpPr>
          <p:spPr>
            <a:xfrm>
              <a:off x="7745518" y="5891064"/>
              <a:ext cx="543739" cy="369332"/>
            </a:xfrm>
            <a:prstGeom prst="rect">
              <a:avLst/>
            </a:prstGeom>
            <a:solidFill>
              <a:schemeClr val="bg1"/>
            </a:solidFill>
          </p:spPr>
          <p:txBody>
            <a:bodyPr wrap="none" rtlCol="0">
              <a:spAutoFit/>
            </a:bodyPr>
            <a:lstStyle/>
            <a:p>
              <a:r>
                <a:rPr lang="it-IT" sz="900" b="1" dirty="0"/>
                <a:t>Indoor</a:t>
              </a:r>
            </a:p>
            <a:p>
              <a:endParaRPr lang="it-IT" sz="900" b="1" dirty="0"/>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46291648-4FBB-4BC8-9BC5-29493848611F}" type="slidenum">
              <a:rPr lang="el-GR" smtClean="0"/>
              <a:pPr fontAlgn="base">
                <a:spcBef>
                  <a:spcPct val="0"/>
                </a:spcBef>
                <a:spcAft>
                  <a:spcPct val="0"/>
                </a:spcAft>
                <a:defRPr/>
              </a:pPr>
              <a:t>38</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2" name="CasellaDiTesto 11"/>
          <p:cNvSpPr txBox="1"/>
          <p:nvPr/>
        </p:nvSpPr>
        <p:spPr>
          <a:xfrm>
            <a:off x="107950" y="1196752"/>
            <a:ext cx="8928100" cy="1323439"/>
          </a:xfrm>
          <a:prstGeom prst="rect">
            <a:avLst/>
          </a:prstGeom>
          <a:noFill/>
        </p:spPr>
        <p:txBody>
          <a:bodyPr>
            <a:spAutoFit/>
          </a:bodyPr>
          <a:lstStyle/>
          <a:p>
            <a:pPr algn="just">
              <a:defRPr/>
            </a:pPr>
            <a:r>
              <a:rPr lang="en-US" sz="1600" b="1" dirty="0">
                <a:solidFill>
                  <a:schemeClr val="tx2"/>
                </a:solidFill>
                <a:latin typeface="Calibri" pitchFamily="34" charset="0"/>
              </a:rPr>
              <a:t>The use of sun control and shading devices is an important aspect of many energy-efficient building design strategies. In warm, sunny climates excess solar gain may result in high cooling energy consumption; in cold and temperate climates winter sun entering south-facing windows can positively contribute to passive solar heating; and in nearly all climates controlling and diffusing natural illumination will improve daylighting.</a:t>
            </a:r>
            <a:endParaRPr lang="it-IT" altLang="it-IT" sz="1600" b="1" dirty="0">
              <a:solidFill>
                <a:schemeClr val="tx2"/>
              </a:solidFill>
              <a:latin typeface="Calibri" pitchFamily="34" charset="0"/>
            </a:endParaRPr>
          </a:p>
        </p:txBody>
      </p:sp>
      <p:sp>
        <p:nvSpPr>
          <p:cNvPr id="10" name="Rettangolo 9"/>
          <p:cNvSpPr/>
          <p:nvPr/>
        </p:nvSpPr>
        <p:spPr>
          <a:xfrm>
            <a:off x="144016" y="2564904"/>
            <a:ext cx="6156176" cy="3785652"/>
          </a:xfrm>
          <a:prstGeom prst="rect">
            <a:avLst/>
          </a:prstGeom>
        </p:spPr>
        <p:txBody>
          <a:bodyPr wrap="square">
            <a:spAutoFit/>
          </a:bodyPr>
          <a:lstStyle/>
          <a:p>
            <a:pPr marL="285750" indent="-285750" algn="just">
              <a:buFont typeface="Wingdings" panose="05000000000000000000" pitchFamily="2" charset="2"/>
              <a:buChar char="q"/>
            </a:pPr>
            <a:r>
              <a:rPr lang="en-US" sz="1600" b="1" dirty="0">
                <a:solidFill>
                  <a:schemeClr val="tx2"/>
                </a:solidFill>
                <a:latin typeface="Calibri" pitchFamily="34" charset="0"/>
              </a:rPr>
              <a:t>During cooling seasons, external window shading is an excellent way to prevent unwanted solar heat gain from entering a conditioned space. Shading can be provided by natural landscaping or by building elements such as awnings, overhangs, and trellises. Some shading devices can also function as reflectors, called light shelves, which bounce natural light for daylighting deep into building interiors. </a:t>
            </a:r>
          </a:p>
          <a:p>
            <a:pPr marL="285750" indent="-285750" algn="just">
              <a:buFont typeface="Wingdings" panose="05000000000000000000" pitchFamily="2" charset="2"/>
              <a:buChar char="q"/>
            </a:pPr>
            <a:r>
              <a:rPr lang="en-US" sz="1600" b="1" dirty="0">
                <a:solidFill>
                  <a:schemeClr val="tx2"/>
                </a:solidFill>
                <a:latin typeface="Calibri" pitchFamily="34" charset="0"/>
              </a:rPr>
              <a:t>The design of effective shading devices will depend on the solar orientation of a particular building facade. For example, simple fixed overhangs are very effective at shading south-facing windows in the summer when sun angles are high. However, the same horizontal device is ineffective at blocking low afternoon sun from entering west-facing windows during peak heat gain periods in the summer</a:t>
            </a:r>
          </a:p>
          <a:p>
            <a:pPr algn="just"/>
            <a:endParaRPr lang="en-US" sz="1600" b="1" dirty="0">
              <a:solidFill>
                <a:schemeClr val="tx2"/>
              </a:solidFill>
              <a:latin typeface="Calibri" pitchFamily="34" charset="0"/>
            </a:endParaRPr>
          </a:p>
        </p:txBody>
      </p:sp>
      <p:sp>
        <p:nvSpPr>
          <p:cNvPr id="11" name="2 - Τίτλος"/>
          <p:cNvSpPr txBox="1">
            <a:spLocks/>
          </p:cNvSpPr>
          <p:nvPr/>
        </p:nvSpPr>
        <p:spPr bwMode="auto">
          <a:xfrm>
            <a:off x="107950"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SHIELDING SOLUTIONS</a:t>
            </a: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362"/>
          <a:stretch/>
        </p:blipFill>
        <p:spPr bwMode="auto">
          <a:xfrm>
            <a:off x="6507126" y="2687091"/>
            <a:ext cx="1928626"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119" r="34138"/>
          <a:stretch/>
        </p:blipFill>
        <p:spPr bwMode="auto">
          <a:xfrm>
            <a:off x="6507126" y="4457730"/>
            <a:ext cx="1935126"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6048672" y="6023029"/>
            <a:ext cx="2915816" cy="215444"/>
          </a:xfrm>
          <a:prstGeom prst="rect">
            <a:avLst/>
          </a:prstGeom>
        </p:spPr>
        <p:txBody>
          <a:bodyPr wrap="square">
            <a:spAutoFit/>
          </a:bodyPr>
          <a:lstStyle/>
          <a:p>
            <a:pPr lvl="0" algn="just">
              <a:spcAft>
                <a:spcPts val="1200"/>
              </a:spcAft>
            </a:pPr>
            <a:r>
              <a:rPr lang="it-IT" altLang="it-IT" sz="800" b="1" dirty="0">
                <a:solidFill>
                  <a:srgbClr val="1F497D"/>
                </a:solidFill>
                <a:latin typeface="Calibri" pitchFamily="34" charset="0"/>
              </a:rPr>
              <a:t>www.wbdg.org/resources/sun-control-and-shading-devices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46291648-4FBB-4BC8-9BC5-29493848611F}" type="slidenum">
              <a:rPr lang="el-GR" smtClean="0"/>
              <a:pPr fontAlgn="base">
                <a:spcBef>
                  <a:spcPct val="0"/>
                </a:spcBef>
                <a:spcAft>
                  <a:spcPct val="0"/>
                </a:spcAft>
                <a:defRPr/>
              </a:pPr>
              <a:t>39</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1" name="2 - Τίτλος"/>
          <p:cNvSpPr txBox="1">
            <a:spLocks/>
          </p:cNvSpPr>
          <p:nvPr/>
        </p:nvSpPr>
        <p:spPr bwMode="auto">
          <a:xfrm>
            <a:off x="107950"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SHIELDING SOLUTIONS</a:t>
            </a:r>
          </a:p>
        </p:txBody>
      </p:sp>
      <p:pic>
        <p:nvPicPr>
          <p:cNvPr id="9220" name="Picture 4" descr="Solar Rad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742552"/>
            <a:ext cx="2630066" cy="1572195"/>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p:cNvSpPr txBox="1"/>
          <p:nvPr/>
        </p:nvSpPr>
        <p:spPr>
          <a:xfrm>
            <a:off x="188403" y="1116033"/>
            <a:ext cx="8928100" cy="584775"/>
          </a:xfrm>
          <a:prstGeom prst="rect">
            <a:avLst/>
          </a:prstGeom>
          <a:noFill/>
        </p:spPr>
        <p:txBody>
          <a:bodyPr>
            <a:spAutoFit/>
          </a:bodyPr>
          <a:lstStyle/>
          <a:p>
            <a:pPr>
              <a:defRPr/>
            </a:pPr>
            <a:r>
              <a:rPr lang="en-US" sz="1600" b="1" i="1" dirty="0"/>
              <a:t>control of solar radiation through shading</a:t>
            </a:r>
          </a:p>
          <a:p>
            <a:pPr>
              <a:defRPr/>
            </a:pPr>
            <a:endParaRPr lang="it-IT" altLang="it-IT" sz="1600" b="1" i="1" dirty="0"/>
          </a:p>
        </p:txBody>
      </p:sp>
      <p:sp>
        <p:nvSpPr>
          <p:cNvPr id="4" name="CasellaDiTesto 3"/>
          <p:cNvSpPr txBox="1"/>
          <p:nvPr/>
        </p:nvSpPr>
        <p:spPr>
          <a:xfrm>
            <a:off x="3800662" y="2852936"/>
            <a:ext cx="2571538" cy="307777"/>
          </a:xfrm>
          <a:prstGeom prst="rect">
            <a:avLst/>
          </a:prstGeom>
          <a:noFill/>
        </p:spPr>
        <p:txBody>
          <a:bodyPr wrap="none" rtlCol="0">
            <a:spAutoFit/>
          </a:bodyPr>
          <a:lstStyle/>
          <a:p>
            <a:r>
              <a:rPr lang="it-IT" sz="1400" b="1" i="1" dirty="0" err="1">
                <a:solidFill>
                  <a:srgbClr val="0765AF"/>
                </a:solidFill>
              </a:rPr>
              <a:t>Sources</a:t>
            </a:r>
            <a:r>
              <a:rPr lang="it-IT" sz="1400" b="1" i="1" dirty="0">
                <a:solidFill>
                  <a:srgbClr val="0765AF"/>
                </a:solidFill>
              </a:rPr>
              <a:t> of Solar </a:t>
            </a:r>
            <a:r>
              <a:rPr lang="it-IT" sz="1400" b="1" i="1" dirty="0" err="1">
                <a:solidFill>
                  <a:srgbClr val="0765AF"/>
                </a:solidFill>
              </a:rPr>
              <a:t>Radiation</a:t>
            </a:r>
            <a:r>
              <a:rPr lang="it-IT" sz="1400" b="1" i="1" dirty="0">
                <a:solidFill>
                  <a:srgbClr val="0765AF"/>
                </a:solidFill>
              </a:rPr>
              <a:t> </a:t>
            </a:r>
            <a:r>
              <a:rPr lang="en-US" sz="1400" b="1" i="1" dirty="0">
                <a:solidFill>
                  <a:srgbClr val="0765AF"/>
                </a:solidFill>
              </a:rPr>
              <a:t> </a:t>
            </a:r>
            <a:endParaRPr lang="it-IT" sz="1400" dirty="0"/>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1800" b="0" i="0" u="none" strike="noStrike" cap="none" normalizeH="0" baseline="0">
                <a:ln>
                  <a:noFill/>
                </a:ln>
                <a:solidFill>
                  <a:schemeClr val="tx1"/>
                </a:solidFill>
                <a:effectLst/>
                <a:latin typeface="Arial" charset="0"/>
                <a:cs typeface="Arial" charset="0"/>
              </a:rPr>
              <a:t>  </a:t>
            </a:r>
            <a:br>
              <a:rPr kumimoji="0" lang="it-IT" altLang="it-IT" sz="21200" b="0" i="0" u="none" strike="noStrike" cap="none" normalizeH="0" baseline="0">
                <a:ln>
                  <a:noFill/>
                </a:ln>
                <a:solidFill>
                  <a:schemeClr val="tx1"/>
                </a:solidFill>
                <a:effectLst/>
                <a:latin typeface="Arial" charset="0"/>
                <a:cs typeface="Arial" charset="0"/>
              </a:rPr>
            </a:br>
            <a:r>
              <a:rPr kumimoji="0" lang="it-IT" altLang="it-IT" sz="1800" b="1" i="0" u="none" strike="noStrike" cap="none" normalizeH="0" baseline="0">
                <a:ln>
                  <a:noFill/>
                </a:ln>
                <a:solidFill>
                  <a:schemeClr val="tx1"/>
                </a:solidFill>
                <a:effectLst/>
                <a:latin typeface="Arial" charset="0"/>
                <a:cs typeface="Arial" charset="0"/>
              </a:rPr>
              <a:t>Benefits/Detriments of Shading Locations and Types</a:t>
            </a:r>
            <a:endParaRPr kumimoji="0" lang="it-IT" altLang="it-IT" sz="1800" b="0" i="0" u="none" strike="noStrike" cap="none" normalizeH="0" baseline="0">
              <a:ln>
                <a:noFill/>
              </a:ln>
              <a:solidFill>
                <a:schemeClr val="tx1"/>
              </a:solidFill>
              <a:effectLst/>
              <a:latin typeface="Arial" charset="0"/>
              <a:cs typeface="Arial" charset="0"/>
            </a:endParaRPr>
          </a:p>
        </p:txBody>
      </p:sp>
      <p:pic>
        <p:nvPicPr>
          <p:cNvPr id="9222" name="Picture 6" descr="Exterior vs. Interior Sha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726904"/>
            <a:ext cx="4637802" cy="2736304"/>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p:cNvSpPr txBox="1"/>
          <p:nvPr/>
        </p:nvSpPr>
        <p:spPr>
          <a:xfrm>
            <a:off x="5096806" y="5065439"/>
            <a:ext cx="2898550" cy="523220"/>
          </a:xfrm>
          <a:prstGeom prst="rect">
            <a:avLst/>
          </a:prstGeom>
          <a:noFill/>
        </p:spPr>
        <p:txBody>
          <a:bodyPr wrap="none" rtlCol="0">
            <a:spAutoFit/>
          </a:bodyPr>
          <a:lstStyle/>
          <a:p>
            <a:r>
              <a:rPr lang="en-US" sz="1400" b="1" i="1" dirty="0">
                <a:solidFill>
                  <a:srgbClr val="0765AF"/>
                </a:solidFill>
              </a:rPr>
              <a:t>Benefits/Detriments of Shading </a:t>
            </a:r>
          </a:p>
          <a:p>
            <a:r>
              <a:rPr lang="en-US" sz="1400" b="1" i="1" dirty="0">
                <a:solidFill>
                  <a:srgbClr val="0765AF"/>
                </a:solidFill>
              </a:rPr>
              <a:t>Locations and Types</a:t>
            </a:r>
            <a:endParaRPr lang="it-IT" sz="1400" dirty="0"/>
          </a:p>
        </p:txBody>
      </p:sp>
      <p:sp>
        <p:nvSpPr>
          <p:cNvPr id="6" name="Rettangolo 5"/>
          <p:cNvSpPr/>
          <p:nvPr/>
        </p:nvSpPr>
        <p:spPr>
          <a:xfrm>
            <a:off x="6073134" y="6093876"/>
            <a:ext cx="2531314" cy="215444"/>
          </a:xfrm>
          <a:prstGeom prst="rect">
            <a:avLst/>
          </a:prstGeom>
        </p:spPr>
        <p:txBody>
          <a:bodyPr wrap="square">
            <a:spAutoFit/>
          </a:bodyPr>
          <a:lstStyle/>
          <a:p>
            <a:r>
              <a:rPr lang="it-IT" sz="800" dirty="0"/>
              <a:t>http://tboake.com/carbon-aia/strategies1b.html</a:t>
            </a:r>
          </a:p>
        </p:txBody>
      </p:sp>
    </p:spTree>
    <p:extLst>
      <p:ext uri="{BB962C8B-B14F-4D97-AF65-F5344CB8AC3E}">
        <p14:creationId xmlns:p14="http://schemas.microsoft.com/office/powerpoint/2010/main" val="30110949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2"/>
          <p:cNvSpPr txBox="1">
            <a:spLocks noChangeArrowheads="1"/>
          </p:cNvSpPr>
          <p:nvPr/>
        </p:nvSpPr>
        <p:spPr bwMode="auto">
          <a:xfrm>
            <a:off x="341313" y="1124744"/>
            <a:ext cx="8407400" cy="5759786"/>
          </a:xfrm>
          <a:prstGeom prst="rect">
            <a:avLst/>
          </a:prstGeom>
          <a:noFill/>
          <a:ln w="9525">
            <a:noFill/>
            <a:miter lim="800000"/>
            <a:headEnd/>
            <a:tailEnd/>
          </a:ln>
        </p:spPr>
        <p:txBody>
          <a:bodyPr lIns="95763" tIns="47881" rIns="95763" bIns="47881">
            <a:spAutoFit/>
          </a:bodyPr>
          <a:lstStyle/>
          <a:p>
            <a:pPr algn="just" defTabSz="495300"/>
            <a:r>
              <a:rPr lang="it-IT" sz="1600" b="1" dirty="0">
                <a:solidFill>
                  <a:schemeClr val="tx2">
                    <a:lumMod val="75000"/>
                  </a:schemeClr>
                </a:solidFill>
                <a:latin typeface="+mn-lt"/>
                <a:cs typeface="+mn-cs"/>
              </a:rPr>
              <a:t>The </a:t>
            </a:r>
            <a:r>
              <a:rPr lang="it-IT" sz="1600" b="1" dirty="0" err="1">
                <a:solidFill>
                  <a:schemeClr val="tx2">
                    <a:lumMod val="75000"/>
                  </a:schemeClr>
                </a:solidFill>
                <a:latin typeface="+mn-lt"/>
                <a:cs typeface="+mn-cs"/>
              </a:rPr>
              <a:t>thermal-hygrometric</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characteristics</a:t>
            </a:r>
            <a:r>
              <a:rPr lang="it-IT" sz="1600" b="1" dirty="0">
                <a:solidFill>
                  <a:schemeClr val="tx2">
                    <a:lumMod val="75000"/>
                  </a:schemeClr>
                </a:solidFill>
                <a:latin typeface="+mn-lt"/>
                <a:cs typeface="+mn-cs"/>
              </a:rPr>
              <a:t> of a building (</a:t>
            </a:r>
            <a:r>
              <a:rPr lang="it-IT" sz="1600" b="1" dirty="0" err="1">
                <a:solidFill>
                  <a:schemeClr val="tx2">
                    <a:lumMod val="75000"/>
                  </a:schemeClr>
                </a:solidFill>
                <a:latin typeface="+mn-lt"/>
                <a:cs typeface="+mn-cs"/>
              </a:rPr>
              <a:t>trasmitance</a:t>
            </a:r>
            <a:r>
              <a:rPr lang="it-IT" sz="1600" b="1" dirty="0">
                <a:solidFill>
                  <a:schemeClr val="tx2">
                    <a:lumMod val="75000"/>
                  </a:schemeClr>
                </a:solidFill>
                <a:latin typeface="+mn-lt"/>
                <a:cs typeface="+mn-cs"/>
              </a:rPr>
              <a:t> and </a:t>
            </a:r>
            <a:r>
              <a:rPr lang="it-IT" sz="1600" b="1" dirty="0" err="1">
                <a:solidFill>
                  <a:schemeClr val="tx2">
                    <a:lumMod val="75000"/>
                  </a:schemeClr>
                </a:solidFill>
                <a:latin typeface="+mn-lt"/>
                <a:cs typeface="+mn-cs"/>
              </a:rPr>
              <a:t>thermal</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inertia</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become</a:t>
            </a:r>
            <a:r>
              <a:rPr lang="it-IT" sz="1600" b="1" dirty="0">
                <a:solidFill>
                  <a:schemeClr val="tx2">
                    <a:lumMod val="75000"/>
                  </a:schemeClr>
                </a:solidFill>
                <a:latin typeface="+mn-lt"/>
                <a:cs typeface="+mn-cs"/>
              </a:rPr>
              <a:t> of a  </a:t>
            </a:r>
            <a:r>
              <a:rPr lang="it-IT" sz="1600" b="1" dirty="0" err="1">
                <a:solidFill>
                  <a:schemeClr val="tx2">
                    <a:lumMod val="75000"/>
                  </a:schemeClr>
                </a:solidFill>
                <a:latin typeface="+mn-lt"/>
                <a:cs typeface="+mn-cs"/>
              </a:rPr>
              <a:t>growing</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field</a:t>
            </a:r>
            <a:r>
              <a:rPr lang="it-IT" sz="1600" b="1" dirty="0">
                <a:solidFill>
                  <a:schemeClr val="tx2">
                    <a:lumMod val="75000"/>
                  </a:schemeClr>
                </a:solidFill>
                <a:latin typeface="+mn-lt"/>
                <a:cs typeface="+mn-cs"/>
              </a:rPr>
              <a:t> of </a:t>
            </a:r>
            <a:r>
              <a:rPr lang="it-IT" sz="1600" b="1" dirty="0" err="1">
                <a:solidFill>
                  <a:schemeClr val="tx2">
                    <a:lumMod val="75000"/>
                  </a:schemeClr>
                </a:solidFill>
                <a:latin typeface="+mn-lt"/>
                <a:cs typeface="+mn-cs"/>
              </a:rPr>
              <a:t>interest</a:t>
            </a:r>
            <a:r>
              <a:rPr lang="it-IT" sz="1600" b="1" dirty="0">
                <a:solidFill>
                  <a:schemeClr val="tx2">
                    <a:lumMod val="75000"/>
                  </a:schemeClr>
                </a:solidFill>
                <a:latin typeface="+mn-lt"/>
                <a:cs typeface="+mn-cs"/>
              </a:rPr>
              <a:t> and are </a:t>
            </a:r>
            <a:r>
              <a:rPr lang="it-IT" sz="1600" b="1" dirty="0" err="1">
                <a:solidFill>
                  <a:schemeClr val="tx2">
                    <a:lumMod val="75000"/>
                  </a:schemeClr>
                </a:solidFill>
                <a:latin typeface="+mn-lt"/>
                <a:cs typeface="+mn-cs"/>
              </a:rPr>
              <a:t>based</a:t>
            </a:r>
            <a:r>
              <a:rPr lang="it-IT" sz="1600" b="1" dirty="0">
                <a:solidFill>
                  <a:schemeClr val="tx2">
                    <a:lumMod val="75000"/>
                  </a:schemeClr>
                </a:solidFill>
                <a:latin typeface="+mn-lt"/>
                <a:cs typeface="+mn-cs"/>
              </a:rPr>
              <a:t> on </a:t>
            </a:r>
            <a:r>
              <a:rPr lang="it-IT" sz="1600" b="1" dirty="0" err="1">
                <a:solidFill>
                  <a:schemeClr val="tx2">
                    <a:lumMod val="75000"/>
                  </a:schemeClr>
                </a:solidFill>
                <a:latin typeface="+mn-lt"/>
                <a:cs typeface="+mn-cs"/>
              </a:rPr>
              <a:t>simple</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calculation</a:t>
            </a:r>
            <a:r>
              <a:rPr lang="it-IT" sz="1600" b="1" dirty="0">
                <a:solidFill>
                  <a:schemeClr val="tx2">
                    <a:lumMod val="75000"/>
                  </a:schemeClr>
                </a:solidFill>
                <a:latin typeface="+mn-lt"/>
                <a:cs typeface="+mn-cs"/>
              </a:rPr>
              <a:t> under </a:t>
            </a:r>
            <a:r>
              <a:rPr lang="it-IT" sz="1600" b="1" dirty="0" err="1">
                <a:solidFill>
                  <a:schemeClr val="tx2">
                    <a:lumMod val="75000"/>
                  </a:schemeClr>
                </a:solidFill>
                <a:latin typeface="+mn-lt"/>
                <a:cs typeface="+mn-cs"/>
              </a:rPr>
              <a:t>static</a:t>
            </a:r>
            <a:r>
              <a:rPr lang="it-IT" sz="1600" b="1" dirty="0">
                <a:solidFill>
                  <a:schemeClr val="tx2">
                    <a:lumMod val="75000"/>
                  </a:schemeClr>
                </a:solidFill>
                <a:latin typeface="+mn-lt"/>
                <a:cs typeface="+mn-cs"/>
              </a:rPr>
              <a:t> regime.   </a:t>
            </a:r>
            <a:r>
              <a:rPr lang="it-IT" sz="1600" b="1" dirty="0" err="1">
                <a:solidFill>
                  <a:schemeClr val="tx2">
                    <a:lumMod val="75000"/>
                  </a:schemeClr>
                </a:solidFill>
                <a:latin typeface="+mn-lt"/>
                <a:cs typeface="+mn-cs"/>
              </a:rPr>
              <a:t>One</a:t>
            </a:r>
            <a:r>
              <a:rPr lang="it-IT" sz="1600" b="1" dirty="0">
                <a:solidFill>
                  <a:schemeClr val="tx2">
                    <a:lumMod val="75000"/>
                  </a:schemeClr>
                </a:solidFill>
                <a:latin typeface="+mn-lt"/>
                <a:cs typeface="+mn-cs"/>
              </a:rPr>
              <a:t> of the </a:t>
            </a:r>
            <a:r>
              <a:rPr lang="it-IT" sz="1600" b="1" dirty="0" err="1">
                <a:solidFill>
                  <a:schemeClr val="tx2">
                    <a:lumMod val="75000"/>
                  </a:schemeClr>
                </a:solidFill>
                <a:latin typeface="+mn-lt"/>
                <a:cs typeface="+mn-cs"/>
              </a:rPr>
              <a:t>starting</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points</a:t>
            </a:r>
            <a:r>
              <a:rPr lang="it-IT" sz="1600" b="1" dirty="0">
                <a:solidFill>
                  <a:schemeClr val="tx2">
                    <a:lumMod val="75000"/>
                  </a:schemeClr>
                </a:solidFill>
                <a:latin typeface="+mn-lt"/>
                <a:cs typeface="+mn-cs"/>
              </a:rPr>
              <a:t> in </a:t>
            </a:r>
            <a:r>
              <a:rPr lang="it-IT" sz="1600" b="1" dirty="0" err="1">
                <a:solidFill>
                  <a:schemeClr val="tx2">
                    <a:lumMod val="75000"/>
                  </a:schemeClr>
                </a:solidFill>
                <a:latin typeface="+mn-lt"/>
                <a:cs typeface="+mn-cs"/>
              </a:rPr>
              <a:t>this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evaluation</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is</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installation</a:t>
            </a:r>
            <a:r>
              <a:rPr lang="it-IT" sz="1600" b="1" dirty="0">
                <a:solidFill>
                  <a:schemeClr val="tx2">
                    <a:lumMod val="75000"/>
                  </a:schemeClr>
                </a:solidFill>
                <a:latin typeface="+mn-lt"/>
                <a:cs typeface="+mn-cs"/>
              </a:rPr>
              <a:t> of </a:t>
            </a:r>
            <a:r>
              <a:rPr lang="it-IT" sz="1600" b="1" dirty="0" err="1">
                <a:solidFill>
                  <a:schemeClr val="tx2">
                    <a:lumMod val="75000"/>
                  </a:schemeClr>
                </a:solidFill>
                <a:latin typeface="+mn-lt"/>
                <a:cs typeface="+mn-cs"/>
              </a:rPr>
              <a:t>heat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flux</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sensors</a:t>
            </a:r>
            <a:r>
              <a:rPr lang="it-IT" sz="1600" b="1" dirty="0">
                <a:solidFill>
                  <a:schemeClr val="tx2">
                    <a:lumMod val="75000"/>
                  </a:schemeClr>
                </a:solidFill>
                <a:latin typeface="+mn-lt"/>
                <a:cs typeface="+mn-cs"/>
              </a:rPr>
              <a:t> on the building </a:t>
            </a:r>
            <a:r>
              <a:rPr lang="it-IT" sz="1600" b="1" dirty="0" err="1">
                <a:solidFill>
                  <a:schemeClr val="tx2">
                    <a:lumMod val="75000"/>
                  </a:schemeClr>
                </a:solidFill>
                <a:latin typeface="+mn-lt"/>
                <a:cs typeface="+mn-cs"/>
              </a:rPr>
              <a:t>walls</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measurement</a:t>
            </a:r>
            <a:r>
              <a:rPr lang="it-IT" sz="1600" b="1" dirty="0">
                <a:solidFill>
                  <a:schemeClr val="tx2">
                    <a:lumMod val="75000"/>
                  </a:schemeClr>
                </a:solidFill>
                <a:latin typeface="+mn-lt"/>
                <a:cs typeface="+mn-cs"/>
              </a:rPr>
              <a:t> of </a:t>
            </a:r>
            <a:r>
              <a:rPr lang="it-IT" sz="1600" b="1" dirty="0" err="1">
                <a:solidFill>
                  <a:schemeClr val="tx2">
                    <a:lumMod val="75000"/>
                  </a:schemeClr>
                </a:solidFill>
                <a:latin typeface="+mn-lt"/>
                <a:cs typeface="+mn-cs"/>
              </a:rPr>
              <a:t>heat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flux</a:t>
            </a:r>
            <a:r>
              <a:rPr lang="it-IT" sz="1600" b="1" dirty="0">
                <a:solidFill>
                  <a:schemeClr val="tx2">
                    <a:lumMod val="75000"/>
                  </a:schemeClr>
                </a:solidFill>
                <a:latin typeface="+mn-lt"/>
                <a:cs typeface="+mn-cs"/>
              </a:rPr>
              <a:t> in </a:t>
            </a:r>
            <a:r>
              <a:rPr lang="it-IT" sz="1600" b="1" dirty="0" err="1">
                <a:solidFill>
                  <a:schemeClr val="tx2">
                    <a:lumMod val="75000"/>
                  </a:schemeClr>
                </a:solidFill>
                <a:latin typeface="+mn-lt"/>
                <a:cs typeface="+mn-cs"/>
              </a:rPr>
              <a:t>walls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comparable</a:t>
            </a:r>
            <a:r>
              <a:rPr lang="it-IT" sz="1600" b="1" dirty="0">
                <a:solidFill>
                  <a:schemeClr val="tx2">
                    <a:lumMod val="75000"/>
                  </a:schemeClr>
                </a:solidFill>
                <a:latin typeface="+mn-lt"/>
                <a:cs typeface="+mn-cs"/>
              </a:rPr>
              <a:t> to </a:t>
            </a:r>
            <a:r>
              <a:rPr lang="it-IT" sz="1600" b="1" dirty="0" err="1">
                <a:solidFill>
                  <a:schemeClr val="tx2">
                    <a:lumMod val="75000"/>
                  </a:schemeClr>
                </a:solidFill>
                <a:latin typeface="+mn-lt"/>
                <a:cs typeface="+mn-cs"/>
              </a:rPr>
              <a:t>that</a:t>
            </a:r>
            <a:r>
              <a:rPr lang="it-IT" sz="1600" b="1" dirty="0">
                <a:solidFill>
                  <a:schemeClr val="tx2">
                    <a:lumMod val="75000"/>
                  </a:schemeClr>
                </a:solidFill>
                <a:latin typeface="+mn-lt"/>
                <a:cs typeface="+mn-cs"/>
              </a:rPr>
              <a:t> in </a:t>
            </a:r>
            <a:r>
              <a:rPr lang="it-IT" sz="1600" b="1" dirty="0" err="1">
                <a:solidFill>
                  <a:schemeClr val="tx2">
                    <a:lumMod val="75000"/>
                  </a:schemeClr>
                </a:solidFill>
                <a:latin typeface="+mn-lt"/>
                <a:cs typeface="+mn-cs"/>
              </a:rPr>
              <a:t>soil</a:t>
            </a:r>
            <a:r>
              <a:rPr lang="it-IT" sz="1600" b="1" dirty="0">
                <a:solidFill>
                  <a:schemeClr val="tx2">
                    <a:lumMod val="75000"/>
                  </a:schemeClr>
                </a:solidFill>
                <a:latin typeface="+mn-lt"/>
                <a:cs typeface="+mn-cs"/>
              </a:rPr>
              <a:t> in </a:t>
            </a:r>
            <a:r>
              <a:rPr lang="it-IT" sz="1600" b="1" dirty="0" err="1">
                <a:solidFill>
                  <a:schemeClr val="tx2">
                    <a:lumMod val="75000"/>
                  </a:schemeClr>
                </a:solidFill>
                <a:latin typeface="+mn-lt"/>
                <a:cs typeface="+mn-cs"/>
              </a:rPr>
              <a:t>many</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respects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Two</a:t>
            </a:r>
            <a:r>
              <a:rPr lang="it-IT" sz="1600" b="1" dirty="0">
                <a:solidFill>
                  <a:schemeClr val="tx2">
                    <a:lumMod val="75000"/>
                  </a:schemeClr>
                </a:solidFill>
                <a:latin typeface="+mn-lt"/>
                <a:cs typeface="+mn-cs"/>
              </a:rPr>
              <a:t> major </a:t>
            </a:r>
            <a:r>
              <a:rPr lang="it-IT" sz="1600" b="1" dirty="0" err="1">
                <a:solidFill>
                  <a:schemeClr val="tx2">
                    <a:lumMod val="75000"/>
                  </a:schemeClr>
                </a:solidFill>
                <a:latin typeface="+mn-lt"/>
                <a:cs typeface="+mn-cs"/>
              </a:rPr>
              <a:t>differences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however</a:t>
            </a:r>
            <a:r>
              <a:rPr lang="it-IT" sz="1600" b="1" dirty="0">
                <a:solidFill>
                  <a:schemeClr val="tx2">
                    <a:lumMod val="75000"/>
                  </a:schemeClr>
                </a:solidFill>
                <a:latin typeface="+mn-lt"/>
                <a:cs typeface="+mn-cs"/>
              </a:rPr>
              <a:t> are the </a:t>
            </a:r>
            <a:r>
              <a:rPr lang="it-IT" sz="1600" b="1" dirty="0" err="1">
                <a:solidFill>
                  <a:schemeClr val="tx2">
                    <a:lumMod val="75000"/>
                  </a:schemeClr>
                </a:solidFill>
                <a:latin typeface="+mn-lt"/>
                <a:cs typeface="+mn-cs"/>
              </a:rPr>
              <a:t>fact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that</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thermal</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properties</a:t>
            </a:r>
            <a:r>
              <a:rPr lang="it-IT" sz="1600" b="1" dirty="0">
                <a:solidFill>
                  <a:schemeClr val="tx2">
                    <a:lumMod val="75000"/>
                  </a:schemeClr>
                </a:solidFill>
                <a:latin typeface="+mn-lt"/>
                <a:cs typeface="+mn-cs"/>
              </a:rPr>
              <a:t> of a </a:t>
            </a:r>
            <a:r>
              <a:rPr lang="it-IT" sz="1600" b="1" dirty="0" err="1">
                <a:solidFill>
                  <a:schemeClr val="tx2">
                    <a:lumMod val="75000"/>
                  </a:schemeClr>
                </a:solidFill>
                <a:latin typeface="+mn-lt"/>
                <a:cs typeface="+mn-cs"/>
              </a:rPr>
              <a:t>wall</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generally</a:t>
            </a:r>
            <a:r>
              <a:rPr lang="it-IT" sz="1600" b="1" dirty="0">
                <a:solidFill>
                  <a:schemeClr val="tx2">
                    <a:lumMod val="75000"/>
                  </a:schemeClr>
                </a:solidFill>
                <a:latin typeface="+mn-lt"/>
                <a:cs typeface="+mn-cs"/>
              </a:rPr>
              <a:t> do </a:t>
            </a:r>
            <a:r>
              <a:rPr lang="it-IT" sz="1600" b="1" dirty="0" err="1">
                <a:solidFill>
                  <a:schemeClr val="tx2">
                    <a:lumMod val="75000"/>
                  </a:schemeClr>
                </a:solidFill>
                <a:latin typeface="+mn-lt"/>
                <a:cs typeface="+mn-cs"/>
              </a:rPr>
              <a:t>not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change</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provided</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its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moisture</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content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does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not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change</a:t>
            </a:r>
            <a:r>
              <a:rPr lang="it-IT" sz="1600" b="1" dirty="0">
                <a:solidFill>
                  <a:schemeClr val="tx2">
                    <a:lumMod val="75000"/>
                  </a:schemeClr>
                </a:solidFill>
                <a:latin typeface="+mn-lt"/>
                <a:cs typeface="+mn-cs"/>
              </a:rPr>
              <a:t>) and </a:t>
            </a:r>
            <a:r>
              <a:rPr lang="it-IT" sz="1600" b="1" dirty="0" err="1">
                <a:solidFill>
                  <a:schemeClr val="tx2">
                    <a:lumMod val="75000"/>
                  </a:schemeClr>
                </a:solidFill>
                <a:latin typeface="+mn-lt"/>
                <a:cs typeface="+mn-cs"/>
              </a:rPr>
              <a:t>that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not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always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possible</a:t>
            </a:r>
            <a:r>
              <a:rPr lang="it-IT" sz="1600" b="1" dirty="0">
                <a:solidFill>
                  <a:schemeClr val="tx2">
                    <a:lumMod val="75000"/>
                  </a:schemeClr>
                </a:solidFill>
                <a:latin typeface="+mn-lt"/>
                <a:cs typeface="+mn-cs"/>
              </a:rPr>
              <a:t> to </a:t>
            </a:r>
            <a:r>
              <a:rPr lang="it-IT" sz="1600" b="1" dirty="0" err="1">
                <a:solidFill>
                  <a:schemeClr val="tx2">
                    <a:lumMod val="75000"/>
                  </a:schemeClr>
                </a:solidFill>
                <a:latin typeface="+mn-lt"/>
                <a:cs typeface="+mn-cs"/>
              </a:rPr>
              <a:t>insert</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heat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flux</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sensor</a:t>
            </a:r>
            <a:r>
              <a:rPr lang="it-IT" sz="1600" b="1" dirty="0">
                <a:solidFill>
                  <a:schemeClr val="tx2">
                    <a:lumMod val="75000"/>
                  </a:schemeClr>
                </a:solidFill>
                <a:latin typeface="+mn-lt"/>
                <a:cs typeface="+mn-cs"/>
              </a:rPr>
              <a:t> in the </a:t>
            </a:r>
            <a:r>
              <a:rPr lang="it-IT" sz="1600" b="1" dirty="0" err="1">
                <a:solidFill>
                  <a:schemeClr val="tx2">
                    <a:lumMod val="75000"/>
                  </a:schemeClr>
                </a:solidFill>
                <a:latin typeface="+mn-lt"/>
                <a:cs typeface="+mn-cs"/>
              </a:rPr>
              <a:t>wall</a:t>
            </a:r>
            <a:r>
              <a:rPr lang="it-IT" sz="1600" b="1" dirty="0">
                <a:solidFill>
                  <a:schemeClr val="tx2">
                    <a:lumMod val="75000"/>
                  </a:schemeClr>
                </a:solidFill>
                <a:latin typeface="+mn-lt"/>
                <a:cs typeface="+mn-cs"/>
              </a:rPr>
              <a:t>, so </a:t>
            </a:r>
            <a:r>
              <a:rPr lang="it-IT" sz="1600" b="1" dirty="0" err="1">
                <a:solidFill>
                  <a:schemeClr val="tx2">
                    <a:lumMod val="75000"/>
                  </a:schemeClr>
                </a:solidFill>
                <a:latin typeface="+mn-lt"/>
                <a:cs typeface="+mn-cs"/>
              </a:rPr>
              <a:t>that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has</a:t>
            </a:r>
            <a:r>
              <a:rPr lang="it-IT" sz="1600" b="1" dirty="0">
                <a:solidFill>
                  <a:schemeClr val="tx2">
                    <a:lumMod val="75000"/>
                  </a:schemeClr>
                </a:solidFill>
                <a:latin typeface="+mn-lt"/>
                <a:cs typeface="+mn-cs"/>
              </a:rPr>
              <a:t> to be </a:t>
            </a:r>
            <a:r>
              <a:rPr lang="it-IT" sz="1600" b="1" dirty="0" err="1">
                <a:solidFill>
                  <a:schemeClr val="tx2">
                    <a:lumMod val="75000"/>
                  </a:schemeClr>
                </a:solidFill>
                <a:latin typeface="+mn-lt"/>
                <a:cs typeface="+mn-cs"/>
              </a:rPr>
              <a:t>mounted</a:t>
            </a:r>
            <a:r>
              <a:rPr lang="it-IT" sz="1600" b="1" dirty="0">
                <a:solidFill>
                  <a:schemeClr val="tx2">
                    <a:lumMod val="75000"/>
                  </a:schemeClr>
                </a:solidFill>
                <a:latin typeface="+mn-lt"/>
                <a:cs typeface="+mn-cs"/>
              </a:rPr>
              <a:t> on </a:t>
            </a:r>
            <a:r>
              <a:rPr lang="it-IT" sz="1600" b="1" dirty="0" err="1">
                <a:solidFill>
                  <a:schemeClr val="tx2">
                    <a:lumMod val="75000"/>
                  </a:schemeClr>
                </a:solidFill>
                <a:latin typeface="+mn-lt"/>
                <a:cs typeface="+mn-cs"/>
              </a:rPr>
              <a:t>its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inner</a:t>
            </a:r>
            <a:r>
              <a:rPr lang="it-IT" sz="1600" b="1" dirty="0">
                <a:solidFill>
                  <a:schemeClr val="tx2">
                    <a:lumMod val="75000"/>
                  </a:schemeClr>
                </a:solidFill>
                <a:latin typeface="+mn-lt"/>
                <a:cs typeface="+mn-cs"/>
              </a:rPr>
              <a:t> or </a:t>
            </a:r>
            <a:r>
              <a:rPr lang="it-IT" sz="1600" b="1" dirty="0" err="1">
                <a:solidFill>
                  <a:schemeClr val="tx2">
                    <a:lumMod val="75000"/>
                  </a:schemeClr>
                </a:solidFill>
                <a:latin typeface="+mn-lt"/>
                <a:cs typeface="+mn-cs"/>
              </a:rPr>
              <a:t>outer</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surface</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When</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heat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flux</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sensor</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has</a:t>
            </a:r>
            <a:r>
              <a:rPr lang="it-IT" sz="1600" b="1" dirty="0">
                <a:solidFill>
                  <a:schemeClr val="tx2">
                    <a:lumMod val="75000"/>
                  </a:schemeClr>
                </a:solidFill>
                <a:latin typeface="+mn-lt"/>
                <a:cs typeface="+mn-cs"/>
              </a:rPr>
              <a:t> to be </a:t>
            </a:r>
            <a:r>
              <a:rPr lang="it-IT" sz="1600" b="1" dirty="0" err="1">
                <a:solidFill>
                  <a:schemeClr val="tx2">
                    <a:lumMod val="75000"/>
                  </a:schemeClr>
                </a:solidFill>
                <a:latin typeface="+mn-lt"/>
                <a:cs typeface="+mn-cs"/>
              </a:rPr>
              <a:t>installed</a:t>
            </a:r>
            <a:r>
              <a:rPr lang="it-IT" sz="1600" b="1" dirty="0">
                <a:solidFill>
                  <a:schemeClr val="tx2">
                    <a:lumMod val="75000"/>
                  </a:schemeClr>
                </a:solidFill>
                <a:latin typeface="+mn-lt"/>
                <a:cs typeface="+mn-cs"/>
              </a:rPr>
              <a:t> on the </a:t>
            </a:r>
            <a:r>
              <a:rPr lang="it-IT" sz="1600" b="1" dirty="0" err="1">
                <a:solidFill>
                  <a:schemeClr val="tx2">
                    <a:lumMod val="75000"/>
                  </a:schemeClr>
                </a:solidFill>
                <a:latin typeface="+mn-lt"/>
                <a:cs typeface="+mn-cs"/>
              </a:rPr>
              <a:t>surface</a:t>
            </a:r>
            <a:r>
              <a:rPr lang="it-IT" sz="1600" b="1" dirty="0">
                <a:solidFill>
                  <a:schemeClr val="tx2">
                    <a:lumMod val="75000"/>
                  </a:schemeClr>
                </a:solidFill>
                <a:latin typeface="+mn-lt"/>
                <a:cs typeface="+mn-cs"/>
              </a:rPr>
              <a:t> of the </a:t>
            </a:r>
            <a:r>
              <a:rPr lang="it-IT" sz="1600" b="1" dirty="0" err="1">
                <a:solidFill>
                  <a:schemeClr val="tx2">
                    <a:lumMod val="75000"/>
                  </a:schemeClr>
                </a:solidFill>
                <a:latin typeface="+mn-lt"/>
                <a:cs typeface="+mn-cs"/>
              </a:rPr>
              <a:t>wall</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one</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has</a:t>
            </a:r>
            <a:r>
              <a:rPr lang="it-IT" sz="1600" b="1" dirty="0">
                <a:solidFill>
                  <a:schemeClr val="tx2">
                    <a:lumMod val="75000"/>
                  </a:schemeClr>
                </a:solidFill>
                <a:latin typeface="+mn-lt"/>
                <a:cs typeface="+mn-cs"/>
              </a:rPr>
              <a:t> to take care </a:t>
            </a:r>
            <a:r>
              <a:rPr lang="it-IT" sz="1600" b="1" dirty="0" err="1">
                <a:solidFill>
                  <a:schemeClr val="tx2">
                    <a:lumMod val="75000"/>
                  </a:schemeClr>
                </a:solidFill>
                <a:latin typeface="+mn-lt"/>
                <a:cs typeface="+mn-cs"/>
              </a:rPr>
              <a:t>that</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added</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thermal</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resistance</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not</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too</a:t>
            </a:r>
            <a:r>
              <a:rPr lang="it-IT" sz="1600" b="1" dirty="0">
                <a:solidFill>
                  <a:schemeClr val="tx2">
                    <a:lumMod val="75000"/>
                  </a:schemeClr>
                </a:solidFill>
                <a:latin typeface="+mn-lt"/>
                <a:cs typeface="+mn-cs"/>
              </a:rPr>
              <a:t> large.  </a:t>
            </a:r>
            <a:r>
              <a:rPr lang="it-IT" sz="1600" b="1" dirty="0" err="1">
                <a:solidFill>
                  <a:schemeClr val="tx2">
                    <a:lumMod val="75000"/>
                  </a:schemeClr>
                </a:solidFill>
                <a:latin typeface="+mn-lt"/>
                <a:cs typeface="+mn-cs"/>
              </a:rPr>
              <a:t>Also</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spectral</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properties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should</a:t>
            </a:r>
            <a:r>
              <a:rPr lang="it-IT" sz="1600" b="1" dirty="0">
                <a:solidFill>
                  <a:schemeClr val="tx2">
                    <a:lumMod val="75000"/>
                  </a:schemeClr>
                </a:solidFill>
                <a:latin typeface="+mn-lt"/>
                <a:cs typeface="+mn-cs"/>
              </a:rPr>
              <a:t> be </a:t>
            </a:r>
            <a:r>
              <a:rPr lang="it-IT" sz="1600" b="1" dirty="0" err="1">
                <a:solidFill>
                  <a:schemeClr val="tx2">
                    <a:lumMod val="75000"/>
                  </a:schemeClr>
                </a:solidFill>
                <a:latin typeface="+mn-lt"/>
                <a:cs typeface="+mn-cs"/>
              </a:rPr>
              <a:t>matching</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those</a:t>
            </a:r>
            <a:r>
              <a:rPr lang="it-IT" sz="1600" b="1" dirty="0">
                <a:solidFill>
                  <a:schemeClr val="tx2">
                    <a:lumMod val="75000"/>
                  </a:schemeClr>
                </a:solidFill>
                <a:latin typeface="+mn-lt"/>
                <a:cs typeface="+mn-cs"/>
              </a:rPr>
              <a:t> of the </a:t>
            </a:r>
            <a:r>
              <a:rPr lang="it-IT" sz="1600" b="1" dirty="0" err="1">
                <a:solidFill>
                  <a:schemeClr val="tx2">
                    <a:lumMod val="75000"/>
                  </a:schemeClr>
                </a:solidFill>
                <a:latin typeface="+mn-lt"/>
                <a:cs typeface="+mn-cs"/>
              </a:rPr>
              <a:t>wall</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as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closely</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as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possible</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If</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sensor</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exposed</a:t>
            </a:r>
            <a:r>
              <a:rPr lang="it-IT" sz="1600" b="1" dirty="0">
                <a:solidFill>
                  <a:schemeClr val="tx2">
                    <a:lumMod val="75000"/>
                  </a:schemeClr>
                </a:solidFill>
                <a:latin typeface="+mn-lt"/>
                <a:cs typeface="+mn-cs"/>
              </a:rPr>
              <a:t> to solar </a:t>
            </a:r>
            <a:r>
              <a:rPr lang="it-IT" sz="1600" b="1" dirty="0" err="1">
                <a:solidFill>
                  <a:schemeClr val="tx2">
                    <a:lumMod val="75000"/>
                  </a:schemeClr>
                </a:solidFill>
                <a:latin typeface="+mn-lt"/>
                <a:cs typeface="+mn-cs"/>
              </a:rPr>
              <a:t>radiation</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this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especially</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important</a:t>
            </a:r>
            <a:r>
              <a:rPr lang="it-IT" sz="1600" b="1" dirty="0">
                <a:solidFill>
                  <a:schemeClr val="tx2">
                    <a:lumMod val="75000"/>
                  </a:schemeClr>
                </a:solidFill>
                <a:latin typeface="+mn-lt"/>
                <a:cs typeface="+mn-cs"/>
              </a:rPr>
              <a:t>.  In </a:t>
            </a:r>
            <a:r>
              <a:rPr lang="it-IT" sz="1600" b="1" dirty="0" err="1">
                <a:solidFill>
                  <a:schemeClr val="tx2">
                    <a:lumMod val="75000"/>
                  </a:schemeClr>
                </a:solidFill>
                <a:latin typeface="+mn-lt"/>
                <a:cs typeface="+mn-cs"/>
              </a:rPr>
              <a:t>this</a:t>
            </a:r>
            <a:r>
              <a:rPr lang="it-IT" sz="1600" b="1" dirty="0">
                <a:solidFill>
                  <a:schemeClr val="tx2">
                    <a:lumMod val="75000"/>
                  </a:schemeClr>
                </a:solidFill>
                <a:latin typeface="+mn-lt"/>
                <a:cs typeface="+mn-cs"/>
              </a:rPr>
              <a:t> case </a:t>
            </a:r>
            <a:r>
              <a:rPr lang="it-IT" sz="1600" b="1" dirty="0" err="1">
                <a:solidFill>
                  <a:schemeClr val="tx2">
                    <a:lumMod val="75000"/>
                  </a:schemeClr>
                </a:solidFill>
                <a:latin typeface="+mn-lt"/>
                <a:cs typeface="+mn-cs"/>
              </a:rPr>
              <a:t>one</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should</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consider</a:t>
            </a:r>
            <a:r>
              <a:rPr lang="it-IT" sz="1600" b="1" dirty="0">
                <a:solidFill>
                  <a:schemeClr val="tx2">
                    <a:lumMod val="75000"/>
                  </a:schemeClr>
                </a:solidFill>
                <a:latin typeface="+mn-lt"/>
                <a:cs typeface="+mn-cs"/>
              </a:rPr>
              <a:t> painting the </a:t>
            </a:r>
            <a:r>
              <a:rPr lang="it-IT" sz="1600" b="1" dirty="0" err="1">
                <a:solidFill>
                  <a:schemeClr val="tx2">
                    <a:lumMod val="75000"/>
                  </a:schemeClr>
                </a:solidFill>
                <a:latin typeface="+mn-lt"/>
                <a:cs typeface="+mn-cs"/>
              </a:rPr>
              <a:t>sensor</a:t>
            </a:r>
            <a:r>
              <a:rPr lang="it-IT" sz="1600" b="1" dirty="0">
                <a:solidFill>
                  <a:schemeClr val="tx2">
                    <a:lumMod val="75000"/>
                  </a:schemeClr>
                </a:solidFill>
                <a:latin typeface="+mn-lt"/>
                <a:cs typeface="+mn-cs"/>
              </a:rPr>
              <a:t> in the </a:t>
            </a:r>
            <a:r>
              <a:rPr lang="it-IT" sz="1600" b="1" dirty="0" err="1">
                <a:solidFill>
                  <a:schemeClr val="tx2">
                    <a:lumMod val="75000"/>
                  </a:schemeClr>
                </a:solidFill>
                <a:latin typeface="+mn-lt"/>
                <a:cs typeface="+mn-cs"/>
              </a:rPr>
              <a:t>same</a:t>
            </a:r>
            <a:r>
              <a:rPr lang="it-IT" sz="1600" b="1" dirty="0">
                <a:solidFill>
                  <a:schemeClr val="tx2">
                    <a:lumMod val="75000"/>
                  </a:schemeClr>
                </a:solidFill>
                <a:latin typeface="+mn-lt"/>
                <a:cs typeface="+mn-cs"/>
              </a:rPr>
              <a:t> color </a:t>
            </a:r>
            <a:r>
              <a:rPr lang="it-IT" sz="1600" b="1" dirty="0" err="1">
                <a:solidFill>
                  <a:schemeClr val="tx2">
                    <a:lumMod val="75000"/>
                  </a:schemeClr>
                </a:solidFill>
                <a:latin typeface="+mn-lt"/>
                <a:cs typeface="+mn-cs"/>
              </a:rPr>
              <a:t>as</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wall</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sampling</a:t>
            </a:r>
            <a:r>
              <a:rPr lang="it-IT" sz="1600" b="1" dirty="0">
                <a:solidFill>
                  <a:schemeClr val="tx2">
                    <a:lumMod val="75000"/>
                  </a:schemeClr>
                </a:solidFill>
                <a:latin typeface="+mn-lt"/>
                <a:cs typeface="+mn-cs"/>
              </a:rPr>
              <a:t> time must be long </a:t>
            </a:r>
            <a:r>
              <a:rPr lang="it-IT" sz="1600" b="1" dirty="0" err="1">
                <a:solidFill>
                  <a:schemeClr val="tx2">
                    <a:lumMod val="75000"/>
                  </a:schemeClr>
                </a:solidFill>
                <a:latin typeface="+mn-lt"/>
                <a:cs typeface="+mn-cs"/>
              </a:rPr>
              <a:t>enough</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because</a:t>
            </a:r>
            <a:r>
              <a:rPr lang="it-IT" sz="1600" b="1" dirty="0">
                <a:solidFill>
                  <a:schemeClr val="tx2">
                    <a:lumMod val="75000"/>
                  </a:schemeClr>
                </a:solidFill>
                <a:latin typeface="+mn-lt"/>
                <a:cs typeface="+mn-cs"/>
              </a:rPr>
              <a:t> of the mass of the </a:t>
            </a:r>
            <a:r>
              <a:rPr lang="it-IT" sz="1600" b="1" dirty="0" err="1">
                <a:solidFill>
                  <a:schemeClr val="tx2">
                    <a:lumMod val="75000"/>
                  </a:schemeClr>
                </a:solidFill>
                <a:latin typeface="+mn-lt"/>
                <a:cs typeface="+mn-cs"/>
              </a:rPr>
              <a:t>wall</a:t>
            </a:r>
            <a:r>
              <a:rPr lang="it-IT" sz="1600" b="1" dirty="0">
                <a:solidFill>
                  <a:schemeClr val="tx2">
                    <a:lumMod val="75000"/>
                  </a:schemeClr>
                </a:solidFill>
                <a:latin typeface="+mn-lt"/>
                <a:cs typeface="+mn-cs"/>
              </a:rPr>
              <a:t>.</a:t>
            </a:r>
          </a:p>
          <a:p>
            <a:pPr algn="just" defTabSz="495300"/>
            <a:endParaRPr lang="it-IT" sz="1600" b="1" dirty="0">
              <a:solidFill>
                <a:schemeClr val="tx2">
                  <a:lumMod val="75000"/>
                </a:schemeClr>
              </a:solidFill>
              <a:latin typeface="+mn-lt"/>
              <a:cs typeface="+mn-cs"/>
            </a:endParaRPr>
          </a:p>
          <a:p>
            <a:pPr algn="just" defTabSz="495300"/>
            <a:r>
              <a:rPr lang="it-IT" altLang="it-IT" sz="1600" b="1" dirty="0">
                <a:solidFill>
                  <a:schemeClr val="tx2">
                    <a:lumMod val="75000"/>
                  </a:schemeClr>
                </a:solidFill>
                <a:latin typeface="+mn-lt"/>
                <a:cs typeface="+mn-cs"/>
              </a:rPr>
              <a:t>.</a:t>
            </a:r>
          </a:p>
          <a:p>
            <a:pPr algn="just" defTabSz="495300"/>
            <a:endParaRPr lang="it-IT" altLang="it-IT" sz="1600" b="1" dirty="0">
              <a:solidFill>
                <a:schemeClr val="tx2"/>
              </a:solidFill>
              <a:latin typeface="Calibri" pitchFamily="34" charset="0"/>
            </a:endParaRPr>
          </a:p>
          <a:p>
            <a:pPr algn="just" defTabSz="495300"/>
            <a:endParaRPr lang="it-IT" altLang="it-IT" sz="1600" b="1" dirty="0">
              <a:solidFill>
                <a:schemeClr val="tx2"/>
              </a:solidFill>
              <a:latin typeface="Calibri" pitchFamily="34" charset="0"/>
            </a:endParaRPr>
          </a:p>
          <a:p>
            <a:pPr algn="just" defTabSz="495300"/>
            <a:r>
              <a:rPr lang="it-IT" altLang="it-IT" sz="1600" b="1" dirty="0">
                <a:solidFill>
                  <a:schemeClr val="tx2"/>
                </a:solidFill>
                <a:latin typeface="Calibri" pitchFamily="34" charset="0"/>
              </a:rPr>
              <a:t> </a:t>
            </a:r>
          </a:p>
          <a:p>
            <a:pPr algn="just" defTabSz="495300"/>
            <a:endParaRPr lang="it-IT" altLang="it-IT" sz="1600" b="1" dirty="0">
              <a:solidFill>
                <a:schemeClr val="tx2"/>
              </a:solidFill>
              <a:latin typeface="Calibri" pitchFamily="34" charset="0"/>
            </a:endParaRPr>
          </a:p>
          <a:p>
            <a:pPr algn="just" defTabSz="495300"/>
            <a:endParaRPr lang="it-IT" altLang="it-IT" sz="1600" b="1" dirty="0">
              <a:solidFill>
                <a:schemeClr val="tx2"/>
              </a:solidFill>
              <a:latin typeface="Calibri" pitchFamily="34" charset="0"/>
            </a:endParaRPr>
          </a:p>
          <a:p>
            <a:pPr algn="just" defTabSz="495300"/>
            <a:endParaRPr lang="it-IT" altLang="it-IT" sz="1600" b="1" dirty="0">
              <a:solidFill>
                <a:srgbClr val="002060"/>
              </a:solidFill>
              <a:latin typeface="Calibri" pitchFamily="34" charset="0"/>
            </a:endParaRPr>
          </a:p>
          <a:p>
            <a:pPr algn="just" defTabSz="495300"/>
            <a:endParaRPr lang="it-IT" altLang="it-IT" sz="1600" b="1" dirty="0">
              <a:solidFill>
                <a:srgbClr val="002060"/>
              </a:solidFill>
              <a:latin typeface="Calibri" pitchFamily="34" charset="0"/>
            </a:endParaRPr>
          </a:p>
          <a:p>
            <a:pPr algn="just" defTabSz="495300"/>
            <a:endParaRPr lang="it-IT" altLang="it-IT" sz="1600" b="1" dirty="0">
              <a:solidFill>
                <a:schemeClr val="tx2"/>
              </a:solidFill>
              <a:latin typeface="Calibri" pitchFamily="34" charset="0"/>
            </a:endParaRPr>
          </a:p>
          <a:p>
            <a:pPr algn="just" defTabSz="495300"/>
            <a:endParaRPr lang="it-IT" altLang="it-IT" sz="1600" b="1" dirty="0">
              <a:solidFill>
                <a:schemeClr val="tx2"/>
              </a:solidFill>
              <a:latin typeface="Calibri" pitchFamily="34" charset="0"/>
            </a:endParaRPr>
          </a:p>
        </p:txBody>
      </p:sp>
      <p:sp>
        <p:nvSpPr>
          <p:cNvPr id="5123"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5124"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FE53C1DC-23F5-4C57-8B3A-94F73785A902}" type="slidenum">
              <a:rPr lang="el-GR" smtClean="0"/>
              <a:pPr fontAlgn="base">
                <a:spcBef>
                  <a:spcPct val="0"/>
                </a:spcBef>
                <a:spcAft>
                  <a:spcPct val="0"/>
                </a:spcAft>
                <a:defRPr/>
              </a:pPr>
              <a:t>4</a:t>
            </a:fld>
            <a:endParaRPr lang="el-GR"/>
          </a:p>
        </p:txBody>
      </p:sp>
      <p:sp>
        <p:nvSpPr>
          <p:cNvPr id="13317" name="2 - Τίτλος"/>
          <p:cNvSpPr txBox="1">
            <a:spLocks/>
          </p:cNvSpPr>
          <p:nvPr/>
        </p:nvSpPr>
        <p:spPr bwMode="auto">
          <a:xfrm>
            <a:off x="0" y="404714"/>
            <a:ext cx="7885113" cy="720030"/>
          </a:xfrm>
          <a:prstGeom prst="rect">
            <a:avLst/>
          </a:prstGeom>
          <a:noFill/>
          <a:ln w="9525">
            <a:noFill/>
            <a:miter lim="800000"/>
            <a:headEnd/>
            <a:tailEnd/>
          </a:ln>
        </p:spPr>
        <p:txBody>
          <a:bodyPr lIns="360000" tIns="36000" rIns="180000" bIns="36000" anchor="ctr"/>
          <a:lstStyle/>
          <a:p>
            <a:pPr algn="just"/>
            <a:r>
              <a:rPr lang="it-IT" sz="2800" b="1" dirty="0">
                <a:solidFill>
                  <a:srgbClr val="0040B4"/>
                </a:solidFill>
                <a:latin typeface="Calibri" pitchFamily="34" charset="0"/>
              </a:rPr>
              <a:t>A building </a:t>
            </a:r>
            <a:r>
              <a:rPr lang="it-IT" sz="2800" b="1" dirty="0" err="1">
                <a:solidFill>
                  <a:srgbClr val="0040B4"/>
                </a:solidFill>
                <a:latin typeface="Calibri" pitchFamily="34" charset="0"/>
              </a:rPr>
              <a:t>envelope</a:t>
            </a:r>
            <a:r>
              <a:rPr lang="it-IT" sz="2800" b="1" dirty="0">
                <a:solidFill>
                  <a:srgbClr val="0040B4"/>
                </a:solidFill>
                <a:latin typeface="Calibri" pitchFamily="34" charset="0"/>
              </a:rPr>
              <a:t> </a:t>
            </a:r>
            <a:r>
              <a:rPr lang="it-IT" sz="2800" b="1" dirty="0" err="1">
                <a:solidFill>
                  <a:srgbClr val="0040B4"/>
                </a:solidFill>
                <a:latin typeface="Calibri" pitchFamily="34" charset="0"/>
              </a:rPr>
              <a:t>investigation</a:t>
            </a:r>
            <a:endParaRPr lang="it-IT" sz="2800" b="1" dirty="0">
              <a:solidFill>
                <a:srgbClr val="0040B4"/>
              </a:solidFill>
              <a:latin typeface="Calibri" pitchFamily="34" charset="0"/>
            </a:endParaRPr>
          </a:p>
          <a:p>
            <a:pPr algn="just"/>
            <a:r>
              <a:rPr lang="it-IT" sz="1600" i="1" dirty="0">
                <a:solidFill>
                  <a:srgbClr val="0765AF"/>
                </a:solidFill>
              </a:rPr>
              <a:t>The use of in situ </a:t>
            </a:r>
            <a:r>
              <a:rPr lang="it-IT" sz="1600" i="1" dirty="0" err="1">
                <a:solidFill>
                  <a:srgbClr val="0765AF"/>
                </a:solidFill>
              </a:rPr>
              <a:t>tests</a:t>
            </a:r>
            <a:r>
              <a:rPr lang="it-IT" sz="1600" i="1" dirty="0">
                <a:solidFill>
                  <a:srgbClr val="0765AF"/>
                </a:solidFill>
              </a:rPr>
              <a:t> for the </a:t>
            </a:r>
            <a:r>
              <a:rPr lang="it-IT" sz="1600" i="1" dirty="0" err="1">
                <a:solidFill>
                  <a:srgbClr val="0765AF"/>
                </a:solidFill>
              </a:rPr>
              <a:t>evaluation</a:t>
            </a:r>
            <a:r>
              <a:rPr lang="it-IT" sz="1600" i="1" dirty="0">
                <a:solidFill>
                  <a:srgbClr val="0765AF"/>
                </a:solidFill>
              </a:rPr>
              <a:t> of </a:t>
            </a:r>
            <a:r>
              <a:rPr lang="it-IT" sz="1600" i="1" dirty="0" err="1">
                <a:solidFill>
                  <a:srgbClr val="0765AF"/>
                </a:solidFill>
              </a:rPr>
              <a:t>buildings</a:t>
            </a:r>
            <a:r>
              <a:rPr lang="it-IT" sz="1600" i="1" dirty="0">
                <a:solidFill>
                  <a:srgbClr val="0765AF"/>
                </a:solidFill>
              </a:rPr>
              <a:t>’ </a:t>
            </a:r>
            <a:r>
              <a:rPr lang="it-IT" sz="1600" i="1" dirty="0" err="1">
                <a:solidFill>
                  <a:srgbClr val="0765AF"/>
                </a:solidFill>
              </a:rPr>
              <a:t>energy</a:t>
            </a:r>
            <a:r>
              <a:rPr lang="it-IT" sz="1600" i="1" dirty="0">
                <a:solidFill>
                  <a:srgbClr val="0765AF"/>
                </a:solidFill>
              </a:rPr>
              <a:t> performance.</a:t>
            </a:r>
            <a:endParaRPr lang="it-IT" sz="1600" dirty="0">
              <a:solidFill>
                <a:srgbClr val="0765AF"/>
              </a:solidFill>
            </a:endParaRPr>
          </a:p>
          <a:p>
            <a:pPr algn="just"/>
            <a:endParaRPr lang="it-IT" sz="2800" b="1" dirty="0">
              <a:solidFill>
                <a:srgbClr val="0040B4"/>
              </a:solidFill>
              <a:latin typeface="Calibri" pitchFamily="34" charset="0"/>
            </a:endParaRPr>
          </a:p>
          <a:p>
            <a:pPr algn="just"/>
            <a:endParaRPr lang="en-US" sz="1600" b="1" dirty="0">
              <a:solidFill>
                <a:schemeClr val="tx2"/>
              </a:solidFill>
              <a:latin typeface="Calibri" pitchFamily="34" charset="0"/>
            </a:endParaRPr>
          </a:p>
        </p:txBody>
      </p:sp>
      <p:sp>
        <p:nvSpPr>
          <p:cNvPr id="5126"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a:t>CERtuS – Training materials                        © Copyright  CERtuS Project - All Rights Reserved</a:t>
            </a:r>
            <a:endParaRPr lang="el-GR"/>
          </a:p>
        </p:txBody>
      </p:sp>
      <p:sp>
        <p:nvSpPr>
          <p:cNvPr id="13319" name="CasellaDiTesto 8"/>
          <p:cNvSpPr txBox="1">
            <a:spLocks noChangeArrowheads="1"/>
          </p:cNvSpPr>
          <p:nvPr/>
        </p:nvSpPr>
        <p:spPr bwMode="auto">
          <a:xfrm>
            <a:off x="7118920" y="6367164"/>
            <a:ext cx="1473480" cy="230832"/>
          </a:xfrm>
          <a:prstGeom prst="rect">
            <a:avLst/>
          </a:prstGeom>
          <a:noFill/>
          <a:ln w="9525">
            <a:noFill/>
            <a:miter lim="800000"/>
            <a:headEnd/>
            <a:tailEnd/>
          </a:ln>
        </p:spPr>
        <p:txBody>
          <a:bodyPr wrap="none">
            <a:spAutoFit/>
          </a:bodyPr>
          <a:lstStyle/>
          <a:p>
            <a:r>
              <a:rPr lang="it-IT" sz="900" dirty="0"/>
              <a:t>Immagine: www.coverd.it</a:t>
            </a:r>
          </a:p>
        </p:txBody>
      </p:sp>
      <p:pic>
        <p:nvPicPr>
          <p:cNvPr id="13320" name="Picture 2" descr="Immagine correlata"/>
          <p:cNvPicPr>
            <a:picLocks noChangeAspect="1" noChangeArrowheads="1"/>
          </p:cNvPicPr>
          <p:nvPr/>
        </p:nvPicPr>
        <p:blipFill>
          <a:blip r:embed="rId3" cstate="print"/>
          <a:srcRect/>
          <a:stretch>
            <a:fillRect/>
          </a:stretch>
        </p:blipFill>
        <p:spPr bwMode="auto">
          <a:xfrm>
            <a:off x="323528" y="4299872"/>
            <a:ext cx="6769497" cy="222547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46291648-4FBB-4BC8-9BC5-29493848611F}" type="slidenum">
              <a:rPr lang="el-GR" smtClean="0"/>
              <a:pPr fontAlgn="base">
                <a:spcBef>
                  <a:spcPct val="0"/>
                </a:spcBef>
                <a:spcAft>
                  <a:spcPct val="0"/>
                </a:spcAft>
                <a:defRPr/>
              </a:pPr>
              <a:t>40</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1" name="2 - Τίτλος"/>
          <p:cNvSpPr txBox="1">
            <a:spLocks/>
          </p:cNvSpPr>
          <p:nvPr/>
        </p:nvSpPr>
        <p:spPr bwMode="auto">
          <a:xfrm>
            <a:off x="107950"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SHIELDING SOLUTIONS</a:t>
            </a:r>
          </a:p>
        </p:txBody>
      </p:sp>
      <p:sp>
        <p:nvSpPr>
          <p:cNvPr id="16" name="CasellaDiTesto 15"/>
          <p:cNvSpPr txBox="1"/>
          <p:nvPr/>
        </p:nvSpPr>
        <p:spPr>
          <a:xfrm>
            <a:off x="382134" y="1116033"/>
            <a:ext cx="8928100" cy="338554"/>
          </a:xfrm>
          <a:prstGeom prst="rect">
            <a:avLst/>
          </a:prstGeom>
          <a:noFill/>
        </p:spPr>
        <p:txBody>
          <a:bodyPr>
            <a:spAutoFit/>
          </a:bodyPr>
          <a:lstStyle/>
          <a:p>
            <a:pPr>
              <a:defRPr/>
            </a:pPr>
            <a:r>
              <a:rPr lang="en-US" sz="1600" i="1" dirty="0"/>
              <a:t>Each orientation of the building requires a different approach to the design of shading</a:t>
            </a:r>
            <a:endParaRPr lang="it-IT" altLang="it-IT" sz="1600" b="1" i="1" dirty="0"/>
          </a:p>
        </p:txBody>
      </p:sp>
      <p:sp>
        <p:nvSpPr>
          <p:cNvPr id="6" name="Rettangolo 5"/>
          <p:cNvSpPr/>
          <p:nvPr/>
        </p:nvSpPr>
        <p:spPr>
          <a:xfrm>
            <a:off x="6793214" y="6093876"/>
            <a:ext cx="2531314" cy="215444"/>
          </a:xfrm>
          <a:prstGeom prst="rect">
            <a:avLst/>
          </a:prstGeom>
        </p:spPr>
        <p:txBody>
          <a:bodyPr wrap="square">
            <a:spAutoFit/>
          </a:bodyPr>
          <a:lstStyle/>
          <a:p>
            <a:r>
              <a:rPr lang="it-IT" sz="800" dirty="0"/>
              <a:t>http://tboake.com/carbon-aia/strategies1b.html</a:t>
            </a:r>
          </a:p>
        </p:txBody>
      </p:sp>
      <p:pic>
        <p:nvPicPr>
          <p:cNvPr id="21" name="Picture 2" descr="South Sh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764" y="1565161"/>
            <a:ext cx="4248472" cy="452871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522879" y="6073551"/>
            <a:ext cx="3993337" cy="307777"/>
          </a:xfrm>
          <a:prstGeom prst="rect">
            <a:avLst/>
          </a:prstGeom>
          <a:noFill/>
        </p:spPr>
        <p:txBody>
          <a:bodyPr wrap="square" rtlCol="0">
            <a:spAutoFit/>
          </a:bodyPr>
          <a:lstStyle/>
          <a:p>
            <a:r>
              <a:rPr lang="en-US" sz="1400" b="1" i="1" dirty="0">
                <a:solidFill>
                  <a:srgbClr val="0765AF"/>
                </a:solidFill>
              </a:rPr>
              <a:t>Basic Shading Strategy for a South Elevation</a:t>
            </a:r>
            <a:endParaRPr lang="it-IT" sz="1400" b="1" i="1" dirty="0">
              <a:solidFill>
                <a:srgbClr val="0765AF"/>
              </a:solidFill>
            </a:endParaRPr>
          </a:p>
        </p:txBody>
      </p:sp>
    </p:spTree>
    <p:extLst>
      <p:ext uri="{BB962C8B-B14F-4D97-AF65-F5344CB8AC3E}">
        <p14:creationId xmlns:p14="http://schemas.microsoft.com/office/powerpoint/2010/main" val="42811905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46291648-4FBB-4BC8-9BC5-29493848611F}" type="slidenum">
              <a:rPr lang="el-GR" smtClean="0"/>
              <a:pPr fontAlgn="base">
                <a:spcBef>
                  <a:spcPct val="0"/>
                </a:spcBef>
                <a:spcAft>
                  <a:spcPct val="0"/>
                </a:spcAft>
                <a:defRPr/>
              </a:pPr>
              <a:t>41</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1" name="2 - Τίτλος"/>
          <p:cNvSpPr txBox="1">
            <a:spLocks/>
          </p:cNvSpPr>
          <p:nvPr/>
        </p:nvSpPr>
        <p:spPr bwMode="auto">
          <a:xfrm>
            <a:off x="107950"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SHIELDING SOLUTIONS</a:t>
            </a:r>
          </a:p>
        </p:txBody>
      </p:sp>
      <p:sp>
        <p:nvSpPr>
          <p:cNvPr id="16" name="CasellaDiTesto 15"/>
          <p:cNvSpPr txBox="1"/>
          <p:nvPr/>
        </p:nvSpPr>
        <p:spPr>
          <a:xfrm>
            <a:off x="188403" y="1116033"/>
            <a:ext cx="8928100" cy="338554"/>
          </a:xfrm>
          <a:prstGeom prst="rect">
            <a:avLst/>
          </a:prstGeom>
          <a:noFill/>
        </p:spPr>
        <p:txBody>
          <a:bodyPr>
            <a:spAutoFit/>
          </a:bodyPr>
          <a:lstStyle/>
          <a:p>
            <a:pPr>
              <a:defRPr/>
            </a:pPr>
            <a:r>
              <a:rPr lang="en-US" sz="1600" i="1" dirty="0"/>
              <a:t>General types of shading devices:</a:t>
            </a:r>
          </a:p>
        </p:txBody>
      </p:sp>
      <p:sp>
        <p:nvSpPr>
          <p:cNvPr id="6" name="Rettangolo 5"/>
          <p:cNvSpPr/>
          <p:nvPr/>
        </p:nvSpPr>
        <p:spPr>
          <a:xfrm>
            <a:off x="6793214" y="6093876"/>
            <a:ext cx="2531314" cy="215444"/>
          </a:xfrm>
          <a:prstGeom prst="rect">
            <a:avLst/>
          </a:prstGeom>
        </p:spPr>
        <p:txBody>
          <a:bodyPr wrap="square">
            <a:spAutoFit/>
          </a:bodyPr>
          <a:lstStyle/>
          <a:p>
            <a:r>
              <a:rPr lang="it-IT" sz="800" dirty="0"/>
              <a:t>http://tboake.com/carbon-aia/strategies1b.html</a:t>
            </a:r>
          </a:p>
        </p:txBody>
      </p:sp>
      <p:sp>
        <p:nvSpPr>
          <p:cNvPr id="3" name="CasellaDiTesto 2"/>
          <p:cNvSpPr txBox="1"/>
          <p:nvPr/>
        </p:nvSpPr>
        <p:spPr>
          <a:xfrm>
            <a:off x="188404" y="5426060"/>
            <a:ext cx="4083462" cy="523220"/>
          </a:xfrm>
          <a:prstGeom prst="rect">
            <a:avLst/>
          </a:prstGeom>
          <a:noFill/>
        </p:spPr>
        <p:txBody>
          <a:bodyPr wrap="square" rtlCol="0">
            <a:spAutoFit/>
          </a:bodyPr>
          <a:lstStyle/>
          <a:p>
            <a:r>
              <a:rPr lang="en-US" sz="1400" i="1" dirty="0">
                <a:solidFill>
                  <a:srgbClr val="0765AF"/>
                </a:solidFill>
              </a:rPr>
              <a:t>Basic Typology of Horizontal Shading Devices</a:t>
            </a:r>
          </a:p>
          <a:p>
            <a:r>
              <a:rPr lang="en-US" sz="1400" i="1" dirty="0">
                <a:solidFill>
                  <a:srgbClr val="0765AF"/>
                </a:solidFill>
              </a:rPr>
              <a:t> for Southern Exposure Shading</a:t>
            </a:r>
            <a:endParaRPr lang="it-IT" sz="1400" b="1" i="1" dirty="0">
              <a:solidFill>
                <a:srgbClr val="0765AF"/>
              </a:solidFill>
            </a:endParaRPr>
          </a:p>
        </p:txBody>
      </p:sp>
      <p:pic>
        <p:nvPicPr>
          <p:cNvPr id="10242" name="Picture 2" descr="Shading Device Typ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060848"/>
            <a:ext cx="4400933" cy="305131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Shading Device Ty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812" y="1938645"/>
            <a:ext cx="4264217" cy="3290555"/>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p:cNvSpPr txBox="1"/>
          <p:nvPr/>
        </p:nvSpPr>
        <p:spPr>
          <a:xfrm>
            <a:off x="4953034" y="5569495"/>
            <a:ext cx="4083462" cy="307777"/>
          </a:xfrm>
          <a:prstGeom prst="rect">
            <a:avLst/>
          </a:prstGeom>
          <a:noFill/>
        </p:spPr>
        <p:txBody>
          <a:bodyPr wrap="square" rtlCol="0">
            <a:spAutoFit/>
          </a:bodyPr>
          <a:lstStyle/>
          <a:p>
            <a:r>
              <a:rPr lang="en-US" sz="1400" i="1" dirty="0">
                <a:solidFill>
                  <a:srgbClr val="0765AF"/>
                </a:solidFill>
              </a:rPr>
              <a:t>Shading Devices  for Non Southern Exposures</a:t>
            </a:r>
            <a:endParaRPr lang="it-IT" sz="1400" b="1" i="1" dirty="0">
              <a:solidFill>
                <a:srgbClr val="0765AF"/>
              </a:solidFill>
            </a:endParaRPr>
          </a:p>
        </p:txBody>
      </p:sp>
      <p:cxnSp>
        <p:nvCxnSpPr>
          <p:cNvPr id="8" name="Connettore 1 7"/>
          <p:cNvCxnSpPr/>
          <p:nvPr/>
        </p:nvCxnSpPr>
        <p:spPr>
          <a:xfrm>
            <a:off x="4572000" y="1454587"/>
            <a:ext cx="3813" cy="43782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5333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it-IT">
                <a:solidFill>
                  <a:schemeClr val="bg1"/>
                </a:solidFill>
              </a:rPr>
              <a:t>15/09/2016</a:t>
            </a:r>
            <a:r>
              <a:rPr lang="en-US"/>
              <a:t>	</a:t>
            </a:r>
            <a:endParaRPr lang="el-G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fld id="{46291648-4FBB-4BC8-9BC5-29493848611F}" type="slidenum">
              <a:rPr lang="el-GR" smtClean="0"/>
              <a:pPr fontAlgn="base">
                <a:spcBef>
                  <a:spcPct val="0"/>
                </a:spcBef>
                <a:spcAft>
                  <a:spcPct val="0"/>
                </a:spcAft>
                <a:defRPr/>
              </a:pPr>
              <a:t>42</a:t>
            </a:fld>
            <a:endParaRPr lang="el-G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fontAlgn="base">
              <a:spcBef>
                <a:spcPct val="0"/>
              </a:spcBef>
              <a:spcAft>
                <a:spcPct val="0"/>
              </a:spcAft>
              <a:defRPr/>
            </a:pPr>
            <a:r>
              <a:rPr lang="en-US" dirty="0" err="1"/>
              <a:t>CERtuS</a:t>
            </a:r>
            <a:r>
              <a:rPr lang="en-US" dirty="0"/>
              <a:t> – Training materials                        © Copyright  </a:t>
            </a:r>
            <a:r>
              <a:rPr lang="en-US" dirty="0" err="1"/>
              <a:t>CERtuS</a:t>
            </a:r>
            <a:r>
              <a:rPr lang="en-US" dirty="0"/>
              <a:t> Project - All Rights Reserved</a:t>
            </a:r>
            <a:endParaRPr lang="el-GR" dirty="0"/>
          </a:p>
        </p:txBody>
      </p:sp>
      <p:sp>
        <p:nvSpPr>
          <p:cNvPr id="12" name="CasellaDiTesto 11"/>
          <p:cNvSpPr txBox="1"/>
          <p:nvPr/>
        </p:nvSpPr>
        <p:spPr>
          <a:xfrm>
            <a:off x="107950" y="1385888"/>
            <a:ext cx="8928100" cy="584200"/>
          </a:xfrm>
          <a:prstGeom prst="rect">
            <a:avLst/>
          </a:prstGeom>
          <a:noFill/>
        </p:spPr>
        <p:txBody>
          <a:bodyPr>
            <a:spAutoFit/>
          </a:bodyPr>
          <a:lstStyle/>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a:p>
            <a:pPr algn="just">
              <a:defRPr/>
            </a:pPr>
            <a:endParaRPr lang="it-IT" altLang="it-IT" sz="1600" b="1" dirty="0">
              <a:solidFill>
                <a:schemeClr val="tx2"/>
              </a:solidFill>
              <a:latin typeface="+mn-lt"/>
              <a:ea typeface="Verdana" panose="020B0604030504040204" pitchFamily="34" charset="0"/>
              <a:cs typeface="Verdana" panose="020B0604030504040204" pitchFamily="34" charset="0"/>
            </a:endParaRPr>
          </a:p>
        </p:txBody>
      </p:sp>
      <p:pic>
        <p:nvPicPr>
          <p:cNvPr id="11" name="Immagine 17" descr="diagramma solare palazzo zanca.gif"/>
          <p:cNvPicPr>
            <a:picLocks noChangeAspect="1"/>
          </p:cNvPicPr>
          <p:nvPr/>
        </p:nvPicPr>
        <p:blipFill>
          <a:blip r:embed="rId3" cstate="print"/>
          <a:srcRect/>
          <a:stretch>
            <a:fillRect/>
          </a:stretch>
        </p:blipFill>
        <p:spPr bwMode="auto">
          <a:xfrm>
            <a:off x="0" y="3969060"/>
            <a:ext cx="2512110" cy="2376264"/>
          </a:xfrm>
          <a:prstGeom prst="rect">
            <a:avLst/>
          </a:prstGeom>
          <a:noFill/>
          <a:ln w="9525">
            <a:noFill/>
            <a:miter lim="800000"/>
            <a:headEnd/>
            <a:tailEnd/>
          </a:ln>
        </p:spPr>
      </p:pic>
      <p:sp>
        <p:nvSpPr>
          <p:cNvPr id="10" name="2 - Τίτλος"/>
          <p:cNvSpPr txBox="1">
            <a:spLocks/>
          </p:cNvSpPr>
          <p:nvPr/>
        </p:nvSpPr>
        <p:spPr bwMode="auto">
          <a:xfrm>
            <a:off x="107950" y="44624"/>
            <a:ext cx="7885113" cy="1008062"/>
          </a:xfrm>
          <a:prstGeom prst="rect">
            <a:avLst/>
          </a:prstGeom>
          <a:noFill/>
          <a:ln w="9525">
            <a:noFill/>
            <a:miter lim="800000"/>
            <a:headEnd/>
            <a:tailEnd/>
          </a:ln>
        </p:spPr>
        <p:txBody>
          <a:bodyPr lIns="360000" tIns="36000" rIns="180000" bIns="36000" anchor="ctr"/>
          <a:lstStyle/>
          <a:p>
            <a:pPr algn="just"/>
            <a:r>
              <a:rPr lang="en-US" sz="2800" b="1" dirty="0">
                <a:solidFill>
                  <a:srgbClr val="0040B4"/>
                </a:solidFill>
                <a:latin typeface="Calibri" pitchFamily="34" charset="0"/>
              </a:rPr>
              <a:t>Building Envelope –</a:t>
            </a:r>
          </a:p>
          <a:p>
            <a:pPr algn="just"/>
            <a:r>
              <a:rPr lang="en-US" sz="2800" b="1" dirty="0">
                <a:solidFill>
                  <a:srgbClr val="92D050"/>
                </a:solidFill>
                <a:latin typeface="Calibri" pitchFamily="34" charset="0"/>
              </a:rPr>
              <a:t>SHIELDING SOLUTIONS</a:t>
            </a:r>
          </a:p>
        </p:txBody>
      </p:sp>
      <p:sp>
        <p:nvSpPr>
          <p:cNvPr id="13" name="CasellaDiTesto 12"/>
          <p:cNvSpPr txBox="1"/>
          <p:nvPr/>
        </p:nvSpPr>
        <p:spPr>
          <a:xfrm>
            <a:off x="382134" y="1116033"/>
            <a:ext cx="8928100" cy="338554"/>
          </a:xfrm>
          <a:prstGeom prst="rect">
            <a:avLst/>
          </a:prstGeom>
          <a:noFill/>
        </p:spPr>
        <p:txBody>
          <a:bodyPr>
            <a:spAutoFit/>
          </a:bodyPr>
          <a:lstStyle/>
          <a:p>
            <a:pPr>
              <a:defRPr/>
            </a:pPr>
            <a:r>
              <a:rPr lang="en-US" sz="1600" i="1" dirty="0"/>
              <a:t>Vegetative shading</a:t>
            </a:r>
            <a:endParaRPr lang="it-IT" altLang="it-IT" sz="1600" b="1" i="1" dirty="0"/>
          </a:p>
        </p:txBody>
      </p:sp>
      <p:sp>
        <p:nvSpPr>
          <p:cNvPr id="2" name="Rettangolo 1"/>
          <p:cNvSpPr/>
          <p:nvPr/>
        </p:nvSpPr>
        <p:spPr>
          <a:xfrm>
            <a:off x="5112568" y="5868522"/>
            <a:ext cx="2880495" cy="230832"/>
          </a:xfrm>
          <a:prstGeom prst="rect">
            <a:avLst/>
          </a:prstGeom>
        </p:spPr>
        <p:txBody>
          <a:bodyPr wrap="square">
            <a:spAutoFit/>
          </a:bodyPr>
          <a:lstStyle/>
          <a:p>
            <a:r>
              <a:rPr lang="it-IT" sz="900" dirty="0"/>
              <a:t>http://tboake.com/carbon-aia/strategies1b.html</a:t>
            </a:r>
          </a:p>
        </p:txBody>
      </p:sp>
      <p:pic>
        <p:nvPicPr>
          <p:cNvPr id="13314" name="Picture 2" descr="Vegetative Sha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844824"/>
            <a:ext cx="5715000" cy="300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3 - Θέση ημερομηνίας"/>
          <p:cNvSpPr>
            <a:spLocks noGrp="1"/>
          </p:cNvSpPr>
          <p:nvPr>
            <p:ph type="dt" sz="quarter" idx="10"/>
          </p:nvPr>
        </p:nvSpPr>
        <p:spPr bwMode="auto">
          <a:ln>
            <a:miter lim="800000"/>
            <a:headEnd/>
            <a:tailEnd/>
          </a:ln>
        </p:spPr>
        <p:txBody>
          <a:bodyPr wrap="square" numCol="1"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100" b="0" i="0" u="none" strike="noStrike" kern="1200" cap="none" spc="0" normalizeH="0" baseline="0" noProof="0">
                <a:ln>
                  <a:noFill/>
                </a:ln>
                <a:solidFill>
                  <a:prstClr val="white"/>
                </a:solidFill>
                <a:effectLst/>
                <a:uLnTx/>
                <a:uFillTx/>
                <a:latin typeface="Calibri"/>
                <a:ea typeface="+mn-ea"/>
                <a:cs typeface="+mn-cs"/>
              </a:rPr>
              <a:t>15/09/2016</a:t>
            </a:r>
            <a:r>
              <a:rPr kumimoji="0" lang="en-US" sz="1100" b="0" i="0" u="none" strike="noStrike" kern="1200" cap="none" spc="0" normalizeH="0" baseline="0" noProof="0">
                <a:ln>
                  <a:noFill/>
                </a:ln>
                <a:solidFill>
                  <a:srgbClr val="0040B4"/>
                </a:solidFill>
                <a:effectLst/>
                <a:uLnTx/>
                <a:uFillTx/>
                <a:latin typeface="Calibri"/>
                <a:ea typeface="+mn-ea"/>
                <a:cs typeface="+mn-cs"/>
              </a:rPr>
              <a:t>	</a:t>
            </a:r>
            <a:endParaRPr kumimoji="0" lang="el-GR" sz="1100" b="0" i="0" u="none" strike="noStrike" kern="1200" cap="none" spc="0" normalizeH="0" baseline="0" noProof="0">
              <a:ln>
                <a:noFill/>
              </a:ln>
              <a:solidFill>
                <a:srgbClr val="0040B4"/>
              </a:solidFill>
              <a:effectLst/>
              <a:uLnTx/>
              <a:uFillTx/>
              <a:latin typeface="Calibri"/>
              <a:ea typeface="+mn-ea"/>
              <a:cs typeface="+mn-cs"/>
            </a:endParaRPr>
          </a:p>
        </p:txBody>
      </p:sp>
      <p:sp>
        <p:nvSpPr>
          <p:cNvPr id="6149" name="4 - Θέση αριθμού διαφάνειας"/>
          <p:cNvSpPr>
            <a:spLocks noGrp="1"/>
          </p:cNvSpPr>
          <p:nvPr>
            <p:ph type="sldNum" sz="quarter" idx="12"/>
          </p:nvPr>
        </p:nvSpPr>
        <p:spPr bwMode="auto">
          <a:ln>
            <a:miter lim="800000"/>
            <a:headEnd/>
            <a:tailEnd/>
          </a:ln>
        </p:spPr>
        <p:txBody>
          <a:bodyPr wrap="square" numCol="1"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291648-4FBB-4BC8-9BC5-29493848611F}" type="slidenum">
              <a:rPr kumimoji="0" lang="el-GR" sz="11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l-GR" sz="1100" b="0" i="0" u="none" strike="noStrike" kern="1200" cap="none" spc="0" normalizeH="0" baseline="0" noProof="0">
              <a:ln>
                <a:noFill/>
              </a:ln>
              <a:solidFill>
                <a:prstClr val="white"/>
              </a:solidFill>
              <a:effectLst/>
              <a:uLnTx/>
              <a:uFillTx/>
              <a:latin typeface="Calibri"/>
              <a:ea typeface="+mn-ea"/>
              <a:cs typeface="+mn-cs"/>
            </a:endParaRPr>
          </a:p>
        </p:txBody>
      </p:sp>
      <p:sp>
        <p:nvSpPr>
          <p:cNvPr id="30724" name="2 - Τίτλος"/>
          <p:cNvSpPr txBox="1">
            <a:spLocks/>
          </p:cNvSpPr>
          <p:nvPr/>
        </p:nvSpPr>
        <p:spPr bwMode="auto">
          <a:xfrm>
            <a:off x="0" y="1588"/>
            <a:ext cx="7885113" cy="1008062"/>
          </a:xfrm>
          <a:prstGeom prst="rect">
            <a:avLst/>
          </a:prstGeom>
          <a:noFill/>
          <a:ln w="9525">
            <a:noFill/>
            <a:miter lim="800000"/>
            <a:headEnd/>
            <a:tailEnd/>
          </a:ln>
        </p:spPr>
        <p:txBody>
          <a:bodyPr lIns="360000" tIns="36000" rIns="180000" bIns="3600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40B4"/>
                </a:solidFill>
                <a:effectLst/>
                <a:uLnTx/>
                <a:uFillTx/>
                <a:latin typeface="Calibri" pitchFamily="34" charset="0"/>
                <a:ea typeface="+mn-ea"/>
                <a:cs typeface="Arial" charset="0"/>
              </a:rPr>
              <a:t>References</a:t>
            </a:r>
          </a:p>
        </p:txBody>
      </p:sp>
      <p:sp>
        <p:nvSpPr>
          <p:cNvPr id="6151" name="5 - Θέση υποσέλιδου"/>
          <p:cNvSpPr>
            <a:spLocks noGrp="1"/>
          </p:cNvSpPr>
          <p:nvPr>
            <p:ph type="ftr" sz="quarter" idx="11"/>
          </p:nvPr>
        </p:nvSpPr>
        <p:spPr bwMode="auto">
          <a:ln>
            <a:miter lim="800000"/>
            <a:headEnd/>
            <a:tailEnd/>
          </a:ln>
        </p:spPr>
        <p:txBody>
          <a:bodyPr wrap="square" numCol="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prstClr val="white"/>
                </a:solidFill>
                <a:effectLst/>
                <a:uLnTx/>
                <a:uFillTx/>
                <a:latin typeface="Calibri"/>
                <a:ea typeface="+mn-ea"/>
                <a:cs typeface="+mn-cs"/>
              </a:rPr>
              <a:t>CERtuS</a:t>
            </a:r>
            <a:r>
              <a:rPr kumimoji="0" lang="en-US" sz="1100" b="0" i="0" u="none" strike="noStrike" kern="1200" cap="none" spc="0" normalizeH="0" baseline="0" noProof="0" dirty="0">
                <a:ln>
                  <a:noFill/>
                </a:ln>
                <a:solidFill>
                  <a:prstClr val="white"/>
                </a:solidFill>
                <a:effectLst/>
                <a:uLnTx/>
                <a:uFillTx/>
                <a:latin typeface="Calibri"/>
                <a:ea typeface="+mn-ea"/>
                <a:cs typeface="+mn-cs"/>
              </a:rPr>
              <a:t> – Training materials                        © Copyright  </a:t>
            </a:r>
            <a:r>
              <a:rPr kumimoji="0" lang="en-US" sz="1100" b="0" i="0" u="none" strike="noStrike" kern="1200" cap="none" spc="0" normalizeH="0" baseline="0" noProof="0" dirty="0" err="1">
                <a:ln>
                  <a:noFill/>
                </a:ln>
                <a:solidFill>
                  <a:prstClr val="white"/>
                </a:solidFill>
                <a:effectLst/>
                <a:uLnTx/>
                <a:uFillTx/>
                <a:latin typeface="Calibri"/>
                <a:ea typeface="+mn-ea"/>
                <a:cs typeface="+mn-cs"/>
              </a:rPr>
              <a:t>CERtuS</a:t>
            </a:r>
            <a:r>
              <a:rPr kumimoji="0" lang="en-US" sz="1100" b="0" i="0" u="none" strike="noStrike" kern="1200" cap="none" spc="0" normalizeH="0" baseline="0" noProof="0" dirty="0">
                <a:ln>
                  <a:noFill/>
                </a:ln>
                <a:solidFill>
                  <a:prstClr val="white"/>
                </a:solidFill>
                <a:effectLst/>
                <a:uLnTx/>
                <a:uFillTx/>
                <a:latin typeface="Calibri"/>
                <a:ea typeface="+mn-ea"/>
                <a:cs typeface="+mn-cs"/>
              </a:rPr>
              <a:t> Project - All Rights Reserved</a:t>
            </a:r>
            <a:endParaRPr kumimoji="0" lang="el-GR"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CasellaDiTesto 11"/>
          <p:cNvSpPr txBox="1"/>
          <p:nvPr/>
        </p:nvSpPr>
        <p:spPr>
          <a:xfrm>
            <a:off x="107950" y="1385888"/>
            <a:ext cx="8928100" cy="584200"/>
          </a:xfrm>
          <a:prstGeom prst="rect">
            <a:avLst/>
          </a:prstGeom>
          <a:noFill/>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600" b="1" i="0" u="none" strike="noStrike" kern="1200" cap="none" spc="0" normalizeH="0" baseline="0" noProof="0" dirty="0">
              <a:ln>
                <a:noFill/>
              </a:ln>
              <a:solidFill>
                <a:srgbClr val="1F497D"/>
              </a:solidFill>
              <a:effectLst/>
              <a:uLnTx/>
              <a:uFillTx/>
              <a:latin typeface="Calibri"/>
              <a:ea typeface="Verdana" panose="020B0604030504040204" pitchFamily="34" charset="0"/>
              <a:cs typeface="Verdana" panose="020B060403050404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600" b="1" i="0" u="none" strike="noStrike" kern="1200" cap="none" spc="0" normalizeH="0" baseline="0" noProof="0" dirty="0">
              <a:ln>
                <a:noFill/>
              </a:ln>
              <a:solidFill>
                <a:srgbClr val="1F497D"/>
              </a:solidFill>
              <a:effectLst/>
              <a:uLnTx/>
              <a:uFillTx/>
              <a:latin typeface="Calibri"/>
              <a:ea typeface="Verdana" panose="020B0604030504040204" pitchFamily="34" charset="0"/>
              <a:cs typeface="Verdana" panose="020B0604030504040204" pitchFamily="34" charset="0"/>
            </a:endParaRPr>
          </a:p>
        </p:txBody>
      </p:sp>
      <p:sp>
        <p:nvSpPr>
          <p:cNvPr id="14" name="Rettangolo 13"/>
          <p:cNvSpPr/>
          <p:nvPr/>
        </p:nvSpPr>
        <p:spPr>
          <a:xfrm>
            <a:off x="107504" y="1124744"/>
            <a:ext cx="8784976" cy="5478423"/>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it-IT" altLang="it-IT" sz="1600" b="1" i="0" u="none" strike="noStrike" kern="1200" cap="none" spc="0" normalizeH="0" baseline="0" noProof="0" dirty="0">
                <a:ln>
                  <a:noFill/>
                </a:ln>
                <a:solidFill>
                  <a:srgbClr val="1F497D"/>
                </a:solidFill>
                <a:effectLst/>
                <a:uLnTx/>
                <a:uFillTx/>
                <a:latin typeface="Calibri" pitchFamily="34" charset="0"/>
                <a:ea typeface="+mn-ea"/>
                <a:cs typeface="Arial" charset="0"/>
              </a:rPr>
              <a:t>Gabriele Masera – </a:t>
            </a:r>
            <a:r>
              <a:rPr kumimoji="0" lang="it-IT" altLang="it-IT" sz="1600" b="1" i="1" u="none" strike="noStrike" kern="1200" cap="none" spc="0" normalizeH="0" baseline="0" noProof="0" dirty="0">
                <a:ln>
                  <a:noFill/>
                </a:ln>
                <a:solidFill>
                  <a:srgbClr val="1F497D"/>
                </a:solidFill>
                <a:effectLst/>
                <a:uLnTx/>
                <a:uFillTx/>
                <a:latin typeface="Calibri" pitchFamily="34" charset="0"/>
                <a:ea typeface="+mn-ea"/>
                <a:cs typeface="Arial" charset="0"/>
              </a:rPr>
              <a:t>Residenze e Risparmio Energetico – </a:t>
            </a:r>
            <a:r>
              <a:rPr kumimoji="0" lang="it-IT" altLang="it-IT" sz="1600" b="1" u="none" strike="noStrike" kern="1200" cap="none" spc="0" normalizeH="0" baseline="0" noProof="0" dirty="0">
                <a:ln>
                  <a:noFill/>
                </a:ln>
                <a:solidFill>
                  <a:srgbClr val="1F497D"/>
                </a:solidFill>
                <a:effectLst/>
                <a:uLnTx/>
                <a:uFillTx/>
                <a:latin typeface="Calibri" pitchFamily="34" charset="0"/>
                <a:ea typeface="+mn-ea"/>
                <a:cs typeface="Arial" charset="0"/>
              </a:rPr>
              <a:t>Il Sole 24 Ore, Milano 2004.</a:t>
            </a:r>
          </a:p>
          <a:p>
            <a:pPr marL="0" marR="0" lvl="0" indent="0" algn="just" defTabSz="914400" rtl="0" eaLnBrk="1" fontAlgn="base" latinLnBrk="0" hangingPunct="1">
              <a:lnSpc>
                <a:spcPct val="100000"/>
              </a:lnSpc>
              <a:spcBef>
                <a:spcPct val="0"/>
              </a:spcBef>
              <a:spcAft>
                <a:spcPts val="1200"/>
              </a:spcAft>
              <a:buClrTx/>
              <a:buSzTx/>
              <a:buFontTx/>
              <a:buNone/>
              <a:tabLst/>
              <a:defRPr/>
            </a:pPr>
            <a:r>
              <a:rPr lang="it-IT" altLang="it-IT" sz="1600" b="1" dirty="0" err="1">
                <a:solidFill>
                  <a:srgbClr val="1F497D"/>
                </a:solidFill>
                <a:latin typeface="Calibri" pitchFamily="34" charset="0"/>
              </a:rPr>
              <a:t>Uwe</a:t>
            </a:r>
            <a:r>
              <a:rPr lang="it-IT" altLang="it-IT" sz="1600" b="1" dirty="0">
                <a:solidFill>
                  <a:srgbClr val="1F497D"/>
                </a:solidFill>
                <a:latin typeface="Calibri" pitchFamily="34" charset="0"/>
              </a:rPr>
              <a:t> </a:t>
            </a:r>
            <a:r>
              <a:rPr lang="it-IT" altLang="it-IT" sz="1600" b="1" dirty="0" err="1">
                <a:solidFill>
                  <a:srgbClr val="1F497D"/>
                </a:solidFill>
                <a:latin typeface="Calibri" pitchFamily="34" charset="0"/>
              </a:rPr>
              <a:t>Wienke</a:t>
            </a:r>
            <a:r>
              <a:rPr lang="it-IT" altLang="it-IT" sz="1600" b="1" dirty="0">
                <a:solidFill>
                  <a:srgbClr val="1F497D"/>
                </a:solidFill>
                <a:latin typeface="Calibri" pitchFamily="34" charset="0"/>
              </a:rPr>
              <a:t> – </a:t>
            </a:r>
            <a:r>
              <a:rPr lang="it-IT" altLang="it-IT" sz="1600" b="1" i="1" dirty="0">
                <a:solidFill>
                  <a:srgbClr val="1F497D"/>
                </a:solidFill>
                <a:latin typeface="Calibri" pitchFamily="34" charset="0"/>
              </a:rPr>
              <a:t>Manuale di Bioedilizia – D</a:t>
            </a:r>
            <a:r>
              <a:rPr kumimoji="0" lang="it-IT" altLang="it-IT" sz="1600" b="1" u="none" strike="noStrike" kern="1200" cap="none" spc="0" normalizeH="0" baseline="0" noProof="0" dirty="0">
                <a:ln>
                  <a:noFill/>
                </a:ln>
                <a:solidFill>
                  <a:srgbClr val="1F497D"/>
                </a:solidFill>
                <a:effectLst/>
                <a:uLnTx/>
                <a:uFillTx/>
                <a:latin typeface="Calibri" pitchFamily="34" charset="0"/>
                <a:ea typeface="+mn-ea"/>
                <a:cs typeface="Arial" charset="0"/>
              </a:rPr>
              <a:t>EI Tipografia del Genio Civile, Roma 2000.</a:t>
            </a:r>
          </a:p>
          <a:p>
            <a:pPr marL="0" marR="0" lvl="0" indent="0" algn="just" defTabSz="914400" rtl="0" eaLnBrk="1" fontAlgn="base" latinLnBrk="0" hangingPunct="1">
              <a:lnSpc>
                <a:spcPct val="100000"/>
              </a:lnSpc>
              <a:spcBef>
                <a:spcPct val="0"/>
              </a:spcBef>
              <a:spcAft>
                <a:spcPts val="1200"/>
              </a:spcAft>
              <a:buClrTx/>
              <a:buSzTx/>
              <a:buFontTx/>
              <a:buNone/>
              <a:tabLst/>
              <a:defRPr/>
            </a:pPr>
            <a:r>
              <a:rPr lang="it-IT" altLang="it-IT" sz="1600" b="1" i="0" dirty="0">
                <a:solidFill>
                  <a:srgbClr val="1F497D"/>
                </a:solidFill>
                <a:latin typeface="Calibri" pitchFamily="34" charset="0"/>
              </a:rPr>
              <a:t>Stefano Bruno – </a:t>
            </a:r>
            <a:r>
              <a:rPr lang="it-IT" altLang="it-IT" sz="1600" b="1" i="1" dirty="0">
                <a:solidFill>
                  <a:srgbClr val="1F497D"/>
                </a:solidFill>
                <a:latin typeface="Calibri" pitchFamily="34" charset="0"/>
              </a:rPr>
              <a:t>Progettazione Bioclimatica e Bioedilizia – </a:t>
            </a:r>
            <a:r>
              <a:rPr lang="it-IT" altLang="it-IT" sz="1600" b="1" dirty="0">
                <a:solidFill>
                  <a:srgbClr val="1F497D"/>
                </a:solidFill>
                <a:latin typeface="Calibri" pitchFamily="34" charset="0"/>
              </a:rPr>
              <a:t>Il Sole 24 Ore, Milano 1999</a:t>
            </a:r>
            <a:r>
              <a:rPr lang="it-IT" altLang="it-IT" sz="1600" b="1" i="1" dirty="0">
                <a:solidFill>
                  <a:srgbClr val="1F497D"/>
                </a:solidFill>
                <a:latin typeface="Calibri" pitchFamily="34" charset="0"/>
              </a:rPr>
              <a:t>.</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it-IT" altLang="it-IT" sz="1600" b="1" i="1" u="none" strike="noStrike" kern="1200" cap="none" spc="0" normalizeH="0" baseline="0" noProof="0" dirty="0">
                <a:ln>
                  <a:noFill/>
                </a:ln>
                <a:solidFill>
                  <a:srgbClr val="1F497D"/>
                </a:solidFill>
                <a:effectLst/>
                <a:uLnTx/>
                <a:uFillTx/>
                <a:latin typeface="Calibri" pitchFamily="34" charset="0"/>
                <a:ea typeface="+mn-ea"/>
                <a:cs typeface="Arial" charset="0"/>
              </a:rPr>
              <a:t>Salvatore De </a:t>
            </a:r>
            <a:r>
              <a:rPr kumimoji="0" lang="it-IT" altLang="it-IT" sz="1600" b="1" i="1" u="none" strike="noStrike" kern="1200" cap="none" spc="0" normalizeH="0" baseline="0" noProof="0" dirty="0" err="1">
                <a:ln>
                  <a:noFill/>
                </a:ln>
                <a:solidFill>
                  <a:srgbClr val="1F497D"/>
                </a:solidFill>
                <a:effectLst/>
                <a:uLnTx/>
                <a:uFillTx/>
                <a:latin typeface="Calibri" pitchFamily="34" charset="0"/>
                <a:ea typeface="+mn-ea"/>
                <a:cs typeface="Arial" charset="0"/>
              </a:rPr>
              <a:t>Pascalis</a:t>
            </a:r>
            <a:r>
              <a:rPr kumimoji="0" lang="it-IT" altLang="it-IT" sz="1600" b="1" i="1" u="none" strike="noStrike" kern="1200" cap="none" spc="0" normalizeH="0" baseline="0" noProof="0" dirty="0">
                <a:ln>
                  <a:noFill/>
                </a:ln>
                <a:solidFill>
                  <a:srgbClr val="1F497D"/>
                </a:solidFill>
                <a:effectLst/>
                <a:uLnTx/>
                <a:uFillTx/>
                <a:latin typeface="Calibri" pitchFamily="34" charset="0"/>
                <a:ea typeface="+mn-ea"/>
                <a:cs typeface="Arial" charset="0"/>
              </a:rPr>
              <a:t> – Progettazione Bioclimatica – </a:t>
            </a:r>
            <a:r>
              <a:rPr kumimoji="0" lang="it-IT" altLang="it-IT" sz="1600" b="1" u="none" strike="noStrike" kern="1200" cap="none" spc="0" normalizeH="0" baseline="0" noProof="0" dirty="0">
                <a:ln>
                  <a:noFill/>
                </a:ln>
                <a:solidFill>
                  <a:srgbClr val="1F497D"/>
                </a:solidFill>
                <a:effectLst/>
                <a:uLnTx/>
                <a:uFillTx/>
                <a:latin typeface="Calibri" pitchFamily="34" charset="0"/>
                <a:ea typeface="+mn-ea"/>
                <a:cs typeface="Arial" charset="0"/>
              </a:rPr>
              <a:t>Dario </a:t>
            </a:r>
            <a:r>
              <a:rPr kumimoji="0" lang="it-IT" altLang="it-IT" sz="1600" b="1" u="none" strike="noStrike" kern="1200" cap="none" spc="0" normalizeH="0" baseline="0" noProof="0" dirty="0" err="1">
                <a:ln>
                  <a:noFill/>
                </a:ln>
                <a:solidFill>
                  <a:srgbClr val="1F497D"/>
                </a:solidFill>
                <a:effectLst/>
                <a:uLnTx/>
                <a:uFillTx/>
                <a:latin typeface="Calibri" pitchFamily="34" charset="0"/>
                <a:ea typeface="+mn-ea"/>
                <a:cs typeface="Arial" charset="0"/>
              </a:rPr>
              <a:t>Flaccovio</a:t>
            </a:r>
            <a:r>
              <a:rPr kumimoji="0" lang="it-IT" altLang="it-IT" sz="1600" b="1" u="none" strike="noStrike" kern="1200" cap="none" spc="0" normalizeH="0" baseline="0" noProof="0" dirty="0">
                <a:ln>
                  <a:noFill/>
                </a:ln>
                <a:solidFill>
                  <a:srgbClr val="1F497D"/>
                </a:solidFill>
                <a:effectLst/>
                <a:uLnTx/>
                <a:uFillTx/>
                <a:latin typeface="Calibri" pitchFamily="34" charset="0"/>
                <a:ea typeface="+mn-ea"/>
                <a:cs typeface="Arial" charset="0"/>
              </a:rPr>
              <a:t> Editore, Palermo 2001.</a:t>
            </a:r>
          </a:p>
          <a:p>
            <a:pPr algn="just">
              <a:spcAft>
                <a:spcPts val="1200"/>
              </a:spcAft>
              <a:defRPr/>
            </a:pPr>
            <a:r>
              <a:rPr lang="it-IT" sz="1600" b="1" dirty="0">
                <a:solidFill>
                  <a:srgbClr val="1F497D"/>
                </a:solidFill>
                <a:latin typeface="Calibri" pitchFamily="34" charset="0"/>
              </a:rPr>
              <a:t>Stella Fanou, </a:t>
            </a:r>
            <a:r>
              <a:rPr lang="it-IT" sz="1600" b="1" i="1" dirty="0">
                <a:solidFill>
                  <a:srgbClr val="1F497D"/>
                </a:solidFill>
                <a:latin typeface="Calibri" pitchFamily="34" charset="0"/>
              </a:rPr>
              <a:t>verso la sostenibilità degli edifici e delle città, </a:t>
            </a:r>
            <a:r>
              <a:rPr lang="it-IT" sz="1600" b="1" dirty="0">
                <a:solidFill>
                  <a:srgbClr val="1F497D"/>
                </a:solidFill>
                <a:latin typeface="Calibri" pitchFamily="34" charset="0"/>
              </a:rPr>
              <a:t>2009</a:t>
            </a:r>
            <a:endParaRPr kumimoji="0" lang="it-IT" altLang="it-IT" sz="1600" b="1" i="1" u="none" strike="noStrike" kern="1200" cap="none" spc="0" normalizeH="0" baseline="0" noProof="0" dirty="0">
              <a:ln>
                <a:noFill/>
              </a:ln>
              <a:solidFill>
                <a:srgbClr val="1F497D"/>
              </a:solidFill>
              <a:effectLst/>
              <a:uLnTx/>
              <a:uFillTx/>
              <a:latin typeface="Calibri" pitchFamily="34" charset="0"/>
            </a:endParaRPr>
          </a:p>
          <a:p>
            <a:pPr lvl="0" algn="just">
              <a:spcAft>
                <a:spcPts val="1200"/>
              </a:spcAft>
            </a:pPr>
            <a:r>
              <a:rPr kumimoji="0" lang="it-IT" altLang="it-IT" sz="1600" b="1" i="0" u="none" strike="noStrike" kern="1200" cap="none" spc="0" normalizeH="0" baseline="0" noProof="0" dirty="0">
                <a:ln>
                  <a:noFill/>
                </a:ln>
                <a:solidFill>
                  <a:srgbClr val="1F497D"/>
                </a:solidFill>
                <a:effectLst/>
                <a:uLnTx/>
                <a:uFillTx/>
                <a:latin typeface="Calibri" pitchFamily="34" charset="0"/>
                <a:ea typeface="+mn-ea"/>
                <a:cs typeface="Arial" charset="0"/>
              </a:rPr>
              <a:t>Fabio Fantozzi, Carlo </a:t>
            </a:r>
            <a:r>
              <a:rPr kumimoji="0" lang="it-IT" altLang="it-IT" sz="1600" b="1" i="0" u="none" strike="noStrike" kern="1200" cap="none" spc="0" normalizeH="0" baseline="0" noProof="0" dirty="0" err="1">
                <a:ln>
                  <a:noFill/>
                </a:ln>
                <a:solidFill>
                  <a:srgbClr val="1F497D"/>
                </a:solidFill>
                <a:effectLst/>
                <a:uLnTx/>
                <a:uFillTx/>
                <a:latin typeface="Calibri" pitchFamily="34" charset="0"/>
                <a:ea typeface="+mn-ea"/>
                <a:cs typeface="Arial" charset="0"/>
              </a:rPr>
              <a:t>Bibbiani</a:t>
            </a:r>
            <a:r>
              <a:rPr kumimoji="0" lang="it-IT" altLang="it-IT" sz="1600" b="1" i="0" u="none" strike="noStrike" kern="1200" cap="none" spc="0" normalizeH="0" baseline="0" noProof="0" dirty="0">
                <a:ln>
                  <a:noFill/>
                </a:ln>
                <a:solidFill>
                  <a:srgbClr val="1F497D"/>
                </a:solidFill>
                <a:effectLst/>
                <a:uLnTx/>
                <a:uFillTx/>
                <a:latin typeface="Calibri" pitchFamily="34" charset="0"/>
                <a:ea typeface="+mn-ea"/>
                <a:cs typeface="Arial" charset="0"/>
              </a:rPr>
              <a:t>, Caterina </a:t>
            </a:r>
            <a:r>
              <a:rPr kumimoji="0" lang="it-IT" altLang="it-IT" sz="1600" b="1" i="0" u="none" strike="noStrike" kern="1200" cap="none" spc="0" normalizeH="0" baseline="0" noProof="0" dirty="0" err="1">
                <a:ln>
                  <a:noFill/>
                </a:ln>
                <a:solidFill>
                  <a:srgbClr val="1F497D"/>
                </a:solidFill>
                <a:effectLst/>
                <a:uLnTx/>
                <a:uFillTx/>
                <a:latin typeface="Calibri" pitchFamily="34" charset="0"/>
                <a:ea typeface="+mn-ea"/>
                <a:cs typeface="Arial" charset="0"/>
              </a:rPr>
              <a:t>Gargari</a:t>
            </a:r>
            <a:r>
              <a:rPr lang="it-IT" altLang="it-IT" sz="1600" b="1" dirty="0">
                <a:solidFill>
                  <a:srgbClr val="1F497D"/>
                </a:solidFill>
                <a:latin typeface="Calibri" pitchFamily="34" charset="0"/>
              </a:rPr>
              <a:t> – S</a:t>
            </a:r>
            <a:r>
              <a:rPr lang="it-IT" altLang="it-IT" sz="1600" b="1" i="1" dirty="0">
                <a:solidFill>
                  <a:srgbClr val="1F497D"/>
                </a:solidFill>
                <a:latin typeface="Calibri" pitchFamily="34" charset="0"/>
              </a:rPr>
              <a:t>imulazione del comportamento energetico di un fabbricato-tipo in assenza/presenza di tetto/parete verde per ottimizzare l’efficienza energetica degli edifici, rispetto alle aree climatiche italiane – </a:t>
            </a:r>
            <a:r>
              <a:rPr lang="it-IT" altLang="it-IT" sz="1600" b="1" dirty="0">
                <a:solidFill>
                  <a:srgbClr val="1F497D"/>
                </a:solidFill>
                <a:latin typeface="Calibri" pitchFamily="34" charset="0"/>
              </a:rPr>
              <a:t>ENEA in collaborazione con l’Università di Pisa, 2014</a:t>
            </a:r>
            <a:r>
              <a:rPr lang="it-IT" altLang="it-IT" sz="1600" b="1" i="1" dirty="0">
                <a:solidFill>
                  <a:srgbClr val="1F497D"/>
                </a:solidFill>
                <a:latin typeface="Calibri" pitchFamily="34" charset="0"/>
              </a:rPr>
              <a:t>.</a:t>
            </a:r>
          </a:p>
          <a:p>
            <a:pPr lvl="0" algn="just">
              <a:spcAft>
                <a:spcPts val="1200"/>
              </a:spcAft>
            </a:pPr>
            <a:r>
              <a:rPr lang="it-IT" altLang="it-IT" sz="1600" b="1" i="1" dirty="0">
                <a:solidFill>
                  <a:srgbClr val="1F497D"/>
                </a:solidFill>
                <a:latin typeface="Calibri" pitchFamily="34" charset="0"/>
              </a:rPr>
              <a:t>Risparmio Energetico nella Casa – </a:t>
            </a:r>
            <a:r>
              <a:rPr lang="it-IT" altLang="it-IT" sz="1600" b="1" dirty="0">
                <a:solidFill>
                  <a:srgbClr val="1F497D"/>
                </a:solidFill>
                <a:latin typeface="Calibri" pitchFamily="34" charset="0"/>
              </a:rPr>
              <a:t>ENEA</a:t>
            </a:r>
          </a:p>
          <a:p>
            <a:pPr lvl="0" algn="just">
              <a:spcAft>
                <a:spcPts val="1200"/>
              </a:spcAft>
            </a:pPr>
            <a:r>
              <a:rPr lang="it-IT" altLang="it-IT" sz="1600" b="1" dirty="0">
                <a:solidFill>
                  <a:srgbClr val="1F497D"/>
                </a:solidFill>
                <a:latin typeface="Calibri" pitchFamily="34" charset="0"/>
              </a:rPr>
              <a:t>Massimiliano Nastri (a cura) – </a:t>
            </a:r>
            <a:r>
              <a:rPr lang="it-IT" altLang="it-IT" sz="1600" b="1" i="1" dirty="0">
                <a:solidFill>
                  <a:srgbClr val="1F497D"/>
                </a:solidFill>
                <a:latin typeface="Calibri" pitchFamily="34" charset="0"/>
              </a:rPr>
              <a:t>Le Schermature Solari: Tipologie e Criteri di Funzionamento – QUALENERGIA.IT, Roma 2015</a:t>
            </a:r>
          </a:p>
          <a:p>
            <a:pPr lvl="0" algn="just">
              <a:spcAft>
                <a:spcPts val="1200"/>
              </a:spcAft>
            </a:pPr>
            <a:r>
              <a:rPr lang="it-IT" altLang="it-IT" sz="1600" b="1" dirty="0">
                <a:solidFill>
                  <a:srgbClr val="1F497D"/>
                </a:solidFill>
                <a:latin typeface="Calibri" pitchFamily="34" charset="0"/>
              </a:rPr>
              <a:t>Guido Alberti – </a:t>
            </a:r>
            <a:r>
              <a:rPr lang="it-IT" altLang="it-IT" sz="1600" b="1" i="1" dirty="0">
                <a:solidFill>
                  <a:srgbClr val="1F497D"/>
                </a:solidFill>
                <a:latin typeface="Calibri" pitchFamily="34" charset="0"/>
              </a:rPr>
              <a:t>Le schermature solari</a:t>
            </a:r>
            <a:r>
              <a:rPr lang="it-IT" altLang="it-IT" sz="1600" b="1" dirty="0">
                <a:solidFill>
                  <a:srgbClr val="1F497D"/>
                </a:solidFill>
                <a:latin typeface="Calibri" pitchFamily="34" charset="0"/>
              </a:rPr>
              <a:t> – </a:t>
            </a:r>
            <a:r>
              <a:rPr lang="it-IT" altLang="it-IT" sz="1600" b="1" dirty="0">
                <a:solidFill>
                  <a:srgbClr val="1F497D"/>
                </a:solidFill>
                <a:latin typeface="Calibri" pitchFamily="34" charset="0"/>
                <a:hlinkClick r:id="rId3"/>
              </a:rPr>
              <a:t>www.posaqualificata.it</a:t>
            </a:r>
            <a:endParaRPr lang="it-IT" altLang="it-IT" sz="1600" b="1" dirty="0">
              <a:solidFill>
                <a:srgbClr val="1F497D"/>
              </a:solidFill>
              <a:latin typeface="Calibri" pitchFamily="34" charset="0"/>
            </a:endParaRPr>
          </a:p>
          <a:p>
            <a:pPr algn="just">
              <a:spcAft>
                <a:spcPts val="1200"/>
              </a:spcAft>
            </a:pPr>
            <a:r>
              <a:rPr lang="it-IT" sz="1600" dirty="0"/>
              <a:t>http://tboake.com/carbon-aia/strategies1b.html</a:t>
            </a:r>
            <a:endParaRPr lang="it-IT" altLang="it-IT" sz="1600" b="1" dirty="0">
              <a:solidFill>
                <a:srgbClr val="1F497D"/>
              </a:solidFill>
              <a:latin typeface="Calibri" pitchFamily="34" charset="0"/>
            </a:endParaRPr>
          </a:p>
          <a:p>
            <a:pPr lvl="0" algn="just">
              <a:spcAft>
                <a:spcPts val="1200"/>
              </a:spcAft>
            </a:pPr>
            <a:r>
              <a:rPr lang="it-IT" altLang="it-IT" sz="1600" b="1" dirty="0">
                <a:solidFill>
                  <a:srgbClr val="1F497D"/>
                </a:solidFill>
                <a:latin typeface="Calibri" pitchFamily="34" charset="0"/>
                <a:hlinkClick r:id="rId4"/>
              </a:rPr>
              <a:t>https://www.wbdg.org/resources/sun-control-and-shading-devices</a:t>
            </a:r>
            <a:endParaRPr lang="it-IT" altLang="it-IT" sz="1600" b="1" dirty="0">
              <a:solidFill>
                <a:srgbClr val="1F497D"/>
              </a:solidFill>
              <a:latin typeface="Calibri" pitchFamily="34" charset="0"/>
            </a:endParaRPr>
          </a:p>
          <a:p>
            <a:pPr lvl="0" algn="just">
              <a:spcAft>
                <a:spcPts val="1200"/>
              </a:spcAft>
            </a:pPr>
            <a:endParaRPr lang="it-IT" altLang="it-IT" sz="1600" b="1" dirty="0">
              <a:solidFill>
                <a:srgbClr val="1F497D"/>
              </a:solidFill>
              <a:latin typeface="Calibri" pitchFamily="34" charset="0"/>
            </a:endParaRPr>
          </a:p>
        </p:txBody>
      </p:sp>
    </p:spTree>
    <p:extLst>
      <p:ext uri="{BB962C8B-B14F-4D97-AF65-F5344CB8AC3E}">
        <p14:creationId xmlns:p14="http://schemas.microsoft.com/office/powerpoint/2010/main" val="36058380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4 - Υπότιτλος"/>
          <p:cNvSpPr>
            <a:spLocks noGrp="1"/>
          </p:cNvSpPr>
          <p:nvPr>
            <p:ph type="subTitle" idx="1"/>
          </p:nvPr>
        </p:nvSpPr>
        <p:spPr>
          <a:xfrm>
            <a:off x="179388" y="4437063"/>
            <a:ext cx="6732587" cy="2016125"/>
          </a:xfrm>
        </p:spPr>
        <p:txBody>
          <a:bodyPr/>
          <a:lstStyle/>
          <a:p>
            <a:pPr eaLnBrk="1" hangingPunct="1">
              <a:spcBef>
                <a:spcPct val="0"/>
              </a:spcBef>
            </a:pPr>
            <a:endParaRPr lang="it-IT" altLang="it-IT" sz="2400" dirty="0"/>
          </a:p>
        </p:txBody>
      </p:sp>
      <p:sp>
        <p:nvSpPr>
          <p:cNvPr id="4" name="3 - Τίτλος"/>
          <p:cNvSpPr>
            <a:spLocks noGrp="1"/>
          </p:cNvSpPr>
          <p:nvPr>
            <p:ph type="title"/>
          </p:nvPr>
        </p:nvSpPr>
        <p:spPr>
          <a:xfrm>
            <a:off x="179388" y="2519363"/>
            <a:ext cx="6732587" cy="1800225"/>
          </a:xfrm>
        </p:spPr>
        <p:txBody>
          <a:bodyPr rtlCol="0">
            <a:normAutofit fontScale="90000"/>
          </a:bodyPr>
          <a:lstStyle/>
          <a:p>
            <a:pPr eaLnBrk="1" fontAlgn="auto" hangingPunct="1">
              <a:spcAft>
                <a:spcPts val="0"/>
              </a:spcAft>
              <a:defRPr/>
            </a:pPr>
            <a:r>
              <a:rPr lang="it-IT" altLang="it-IT" sz="2700" dirty="0"/>
              <a:t>WP5 CAPACITY BUILDING IN MUNICIPALITIES</a:t>
            </a:r>
            <a:br>
              <a:rPr lang="it-IT" altLang="it-IT" dirty="0">
                <a:solidFill>
                  <a:srgbClr val="0000FF"/>
                </a:solidFill>
                <a:latin typeface="Verdana" pitchFamily="34" charset="0"/>
                <a:cs typeface="Arial" charset="0"/>
              </a:rPr>
            </a:br>
            <a:r>
              <a:rPr lang="en-US" dirty="0"/>
              <a:t>Energy efficiency on the building envelope</a:t>
            </a:r>
            <a:br>
              <a:rPr lang="en-US" dirty="0"/>
            </a:br>
            <a:r>
              <a:rPr lang="en-US" sz="1100" dirty="0"/>
              <a:t>HANDOUT 1_ 1.7 - part 1</a:t>
            </a:r>
            <a:endParaRPr lang="it-IT" altLang="it-IT" sz="1100" dirty="0">
              <a:solidFill>
                <a:srgbClr val="0000FF"/>
              </a:solidFill>
              <a:latin typeface="Verdana" pitchFamily="34" charset="0"/>
              <a:cs typeface="Arial" charset="0"/>
            </a:endParaRPr>
          </a:p>
        </p:txBody>
      </p:sp>
      <p:sp>
        <p:nvSpPr>
          <p:cNvPr id="8" name="Text Box 7"/>
          <p:cNvSpPr txBox="1">
            <a:spLocks noChangeArrowheads="1"/>
          </p:cNvSpPr>
          <p:nvPr/>
        </p:nvSpPr>
        <p:spPr bwMode="auto">
          <a:xfrm>
            <a:off x="179388" y="130175"/>
            <a:ext cx="6769100" cy="2444750"/>
          </a:xfrm>
          <a:prstGeom prst="rect">
            <a:avLst/>
          </a:prstGeom>
          <a:noFill/>
          <a:ln>
            <a:noFill/>
          </a:ln>
          <a:extLst/>
        </p:spPr>
        <p:txBody>
          <a:bodyPr lIns="99187" tIns="51577" rIns="99187" bIns="51577">
            <a:spAutoFit/>
          </a:bodyPr>
          <a:lstStyle>
            <a:lvl1pPr defTabSz="495300" eaLnBrk="0" hangingPunct="0">
              <a:spcBef>
                <a:spcPts val="8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3200">
                <a:solidFill>
                  <a:srgbClr val="000000"/>
                </a:solidFill>
                <a:latin typeface="Calibri" pitchFamily="34" charset="0"/>
              </a:defRPr>
            </a:lvl1pPr>
            <a:lvl2pPr marL="819150" indent="-315913" defTabSz="495300" eaLnBrk="0" hangingPunct="0">
              <a:spcBef>
                <a:spcPts val="7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800">
                <a:solidFill>
                  <a:srgbClr val="000000"/>
                </a:solidFill>
                <a:latin typeface="Calibri" pitchFamily="34" charset="0"/>
              </a:defRPr>
            </a:lvl2pPr>
            <a:lvl3pPr marL="1260475" indent="-252413" defTabSz="495300" eaLnBrk="0" hangingPunct="0">
              <a:spcBef>
                <a:spcPts val="6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400">
                <a:solidFill>
                  <a:srgbClr val="000000"/>
                </a:solidFill>
                <a:latin typeface="Calibri" pitchFamily="34" charset="0"/>
              </a:defRPr>
            </a:lvl3pPr>
            <a:lvl4pPr marL="1763713" indent="-252413" defTabSz="495300" eaLnBrk="0" hangingPunct="0">
              <a:spcBef>
                <a:spcPts val="5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4pPr>
            <a:lvl5pPr marL="2268538" indent="-252413" defTabSz="495300" eaLnBrk="0" hangingPunct="0">
              <a:spcBef>
                <a:spcPts val="500"/>
              </a:spcBef>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5pPr>
            <a:lvl6pPr marL="27257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6pPr>
            <a:lvl7pPr marL="31829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7pPr>
            <a:lvl8pPr marL="36401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8pPr>
            <a:lvl9pPr marL="4097338" indent="-252413" defTabSz="495300" eaLnBrk="0" fontAlgn="base" hangingPunct="0">
              <a:spcBef>
                <a:spcPts val="500"/>
              </a:spcBef>
              <a:spcAft>
                <a:spcPct val="0"/>
              </a:spcAft>
              <a:buClr>
                <a:srgbClr val="000000"/>
              </a:buClr>
              <a:buSzPct val="100000"/>
              <a:buFont typeface="Times New Roman" pitchFamily="18" charset="0"/>
              <a:tabLst>
                <a:tab pos="0" algn="l"/>
                <a:tab pos="493713" algn="l"/>
                <a:tab pos="989013" algn="l"/>
                <a:tab pos="1484313" algn="l"/>
                <a:tab pos="1979613" algn="l"/>
                <a:tab pos="2474913" algn="l"/>
                <a:tab pos="2965450" algn="l"/>
                <a:tab pos="3465513" algn="l"/>
                <a:tab pos="3960813" algn="l"/>
                <a:tab pos="4452938" algn="l"/>
                <a:tab pos="4949825" algn="l"/>
                <a:tab pos="5445125" algn="l"/>
                <a:tab pos="5940425" algn="l"/>
                <a:tab pos="6432550" algn="l"/>
                <a:tab pos="6931025" algn="l"/>
                <a:tab pos="7426325" algn="l"/>
                <a:tab pos="7920038" algn="l"/>
                <a:tab pos="8413750" algn="l"/>
                <a:tab pos="8912225" algn="l"/>
                <a:tab pos="9407525" algn="l"/>
                <a:tab pos="9899650" algn="l"/>
                <a:tab pos="10369550" algn="l"/>
              </a:tabLst>
              <a:defRPr sz="2000">
                <a:solidFill>
                  <a:srgbClr val="000000"/>
                </a:solidFill>
                <a:latin typeface="Calibri" pitchFamily="34" charset="0"/>
              </a:defRPr>
            </a:lvl9pPr>
          </a:lstStyle>
          <a:p>
            <a:pPr algn="ctr" eaLnBrk="1" fontAlgn="auto" hangingPunct="1">
              <a:spcBef>
                <a:spcPct val="0"/>
              </a:spcBef>
              <a:spcAft>
                <a:spcPts val="0"/>
              </a:spcAft>
              <a:defRPr/>
            </a:pPr>
            <a:r>
              <a:rPr lang="it-IT" altLang="it-IT" sz="3600" b="1" dirty="0" err="1">
                <a:solidFill>
                  <a:srgbClr val="107227"/>
                </a:solidFill>
                <a:cs typeface="+mn-cs"/>
              </a:rPr>
              <a:t>CERtuS</a:t>
            </a:r>
            <a:r>
              <a:rPr lang="it-IT" altLang="it-IT" sz="3600" b="1" dirty="0">
                <a:solidFill>
                  <a:srgbClr val="107227"/>
                </a:solidFill>
                <a:cs typeface="+mn-cs"/>
              </a:rPr>
              <a:t> </a:t>
            </a:r>
            <a:r>
              <a:rPr lang="it-IT" altLang="it-IT" sz="3600" b="1" dirty="0" err="1">
                <a:solidFill>
                  <a:srgbClr val="107227"/>
                </a:solidFill>
                <a:cs typeface="+mn-cs"/>
              </a:rPr>
              <a:t>project</a:t>
            </a:r>
            <a:endParaRPr lang="it-IT" altLang="it-IT" sz="3600" b="1" dirty="0">
              <a:solidFill>
                <a:srgbClr val="107227"/>
              </a:solidFill>
              <a:cs typeface="+mn-cs"/>
            </a:endParaRPr>
          </a:p>
          <a:p>
            <a:pPr algn="ctr" eaLnBrk="1" fontAlgn="auto" hangingPunct="1">
              <a:spcBef>
                <a:spcPct val="0"/>
              </a:spcBef>
              <a:spcAft>
                <a:spcPts val="0"/>
              </a:spcAft>
              <a:defRPr/>
            </a:pPr>
            <a:r>
              <a:rPr lang="it-IT" altLang="it-IT" sz="2400" b="1" dirty="0" err="1">
                <a:solidFill>
                  <a:srgbClr val="107227"/>
                </a:solidFill>
                <a:latin typeface="+mn-lt"/>
                <a:cs typeface="+mn-cs"/>
              </a:rPr>
              <a:t>Cost</a:t>
            </a:r>
            <a:r>
              <a:rPr lang="it-IT" altLang="it-IT" sz="2400" b="1" dirty="0">
                <a:solidFill>
                  <a:srgbClr val="107227"/>
                </a:solidFill>
                <a:latin typeface="+mn-lt"/>
                <a:cs typeface="+mn-cs"/>
              </a:rPr>
              <a:t> </a:t>
            </a:r>
            <a:r>
              <a:rPr lang="it-IT" altLang="it-IT" sz="2400" b="1" dirty="0" err="1">
                <a:solidFill>
                  <a:srgbClr val="107227"/>
                </a:solidFill>
                <a:latin typeface="+mn-lt"/>
                <a:cs typeface="+mn-cs"/>
              </a:rPr>
              <a:t>Efficient</a:t>
            </a:r>
            <a:r>
              <a:rPr lang="it-IT" altLang="it-IT" sz="2400" b="1" dirty="0">
                <a:solidFill>
                  <a:srgbClr val="107227"/>
                </a:solidFill>
                <a:latin typeface="+mn-lt"/>
                <a:cs typeface="+mn-cs"/>
              </a:rPr>
              <a:t> </a:t>
            </a:r>
            <a:r>
              <a:rPr lang="it-IT" altLang="it-IT" sz="2400" b="1" dirty="0" err="1">
                <a:solidFill>
                  <a:srgbClr val="107227"/>
                </a:solidFill>
                <a:latin typeface="+mn-lt"/>
                <a:cs typeface="+mn-cs"/>
              </a:rPr>
              <a:t>Options</a:t>
            </a:r>
            <a:r>
              <a:rPr lang="it-IT" altLang="it-IT" sz="2400" b="1" dirty="0">
                <a:solidFill>
                  <a:srgbClr val="107227"/>
                </a:solidFill>
                <a:latin typeface="+mn-lt"/>
                <a:cs typeface="+mn-cs"/>
              </a:rPr>
              <a:t> and </a:t>
            </a:r>
            <a:r>
              <a:rPr lang="it-IT" altLang="it-IT" sz="2400" b="1" dirty="0" err="1">
                <a:solidFill>
                  <a:srgbClr val="107227"/>
                </a:solidFill>
                <a:latin typeface="+mn-lt"/>
                <a:cs typeface="+mn-cs"/>
              </a:rPr>
              <a:t>Financing</a:t>
            </a:r>
            <a:r>
              <a:rPr lang="it-IT" altLang="it-IT" sz="2400" b="1" dirty="0">
                <a:solidFill>
                  <a:srgbClr val="107227"/>
                </a:solidFill>
                <a:latin typeface="+mn-lt"/>
                <a:cs typeface="+mn-cs"/>
              </a:rPr>
              <a:t> </a:t>
            </a:r>
            <a:r>
              <a:rPr lang="it-IT" altLang="it-IT" sz="2400" b="1" dirty="0" err="1">
                <a:solidFill>
                  <a:srgbClr val="107227"/>
                </a:solidFill>
                <a:latin typeface="+mn-lt"/>
                <a:cs typeface="+mn-cs"/>
              </a:rPr>
              <a:t>Mechanisms</a:t>
            </a:r>
            <a:r>
              <a:rPr lang="it-IT" altLang="it-IT" sz="2400" b="1" dirty="0">
                <a:solidFill>
                  <a:srgbClr val="107227"/>
                </a:solidFill>
                <a:latin typeface="+mn-lt"/>
                <a:cs typeface="+mn-cs"/>
              </a:rPr>
              <a:t> for </a:t>
            </a:r>
            <a:r>
              <a:rPr lang="it-IT" altLang="it-IT" sz="2400" b="1" dirty="0" err="1">
                <a:solidFill>
                  <a:srgbClr val="107227"/>
                </a:solidFill>
                <a:latin typeface="+mn-lt"/>
                <a:cs typeface="+mn-cs"/>
              </a:rPr>
              <a:t>nearly</a:t>
            </a:r>
            <a:r>
              <a:rPr lang="it-IT" altLang="it-IT" sz="2400" b="1" dirty="0">
                <a:solidFill>
                  <a:srgbClr val="107227"/>
                </a:solidFill>
                <a:latin typeface="+mn-lt"/>
                <a:cs typeface="+mn-cs"/>
              </a:rPr>
              <a:t> Zero Energy </a:t>
            </a:r>
            <a:r>
              <a:rPr lang="it-IT" altLang="it-IT" sz="2400" b="1" dirty="0" err="1">
                <a:solidFill>
                  <a:srgbClr val="107227"/>
                </a:solidFill>
                <a:latin typeface="+mn-lt"/>
                <a:cs typeface="+mn-cs"/>
              </a:rPr>
              <a:t>Renovation</a:t>
            </a:r>
            <a:r>
              <a:rPr lang="it-IT" altLang="it-IT" sz="2400" b="1" dirty="0">
                <a:solidFill>
                  <a:srgbClr val="107227"/>
                </a:solidFill>
                <a:latin typeface="+mn-lt"/>
                <a:cs typeface="+mn-cs"/>
              </a:rPr>
              <a:t> </a:t>
            </a:r>
          </a:p>
          <a:p>
            <a:pPr algn="ctr" eaLnBrk="1" fontAlgn="auto" hangingPunct="1">
              <a:spcBef>
                <a:spcPct val="0"/>
              </a:spcBef>
              <a:spcAft>
                <a:spcPts val="0"/>
              </a:spcAft>
              <a:defRPr/>
            </a:pPr>
            <a:r>
              <a:rPr lang="it-IT" altLang="it-IT" sz="2400" b="1" dirty="0">
                <a:solidFill>
                  <a:srgbClr val="107227"/>
                </a:solidFill>
                <a:latin typeface="+mn-lt"/>
                <a:cs typeface="+mn-cs"/>
              </a:rPr>
              <a:t>of </a:t>
            </a:r>
            <a:r>
              <a:rPr lang="it-IT" altLang="it-IT" sz="2400" b="1" dirty="0" err="1">
                <a:solidFill>
                  <a:srgbClr val="107227"/>
                </a:solidFill>
                <a:latin typeface="+mn-lt"/>
                <a:cs typeface="+mn-cs"/>
              </a:rPr>
              <a:t>Existing</a:t>
            </a:r>
            <a:r>
              <a:rPr lang="it-IT" altLang="it-IT" sz="2400" b="1" dirty="0">
                <a:solidFill>
                  <a:srgbClr val="107227"/>
                </a:solidFill>
                <a:latin typeface="+mn-lt"/>
                <a:cs typeface="+mn-cs"/>
              </a:rPr>
              <a:t> Building Stock</a:t>
            </a:r>
          </a:p>
          <a:p>
            <a:pPr algn="ctr" eaLnBrk="1" fontAlgn="auto" hangingPunct="1">
              <a:spcBef>
                <a:spcPct val="0"/>
              </a:spcBef>
              <a:spcAft>
                <a:spcPts val="0"/>
              </a:spcAft>
              <a:defRPr/>
            </a:pPr>
            <a:r>
              <a:rPr lang="it-IT" altLang="it-IT" sz="1600" b="1" dirty="0">
                <a:solidFill>
                  <a:srgbClr val="107227"/>
                </a:solidFill>
                <a:latin typeface="+mn-lt"/>
                <a:cs typeface="+mn-cs"/>
              </a:rPr>
              <a:t>IEE /13/906/SI2.675068</a:t>
            </a:r>
          </a:p>
          <a:p>
            <a:pPr algn="ctr" eaLnBrk="1" fontAlgn="auto" hangingPunct="1">
              <a:spcBef>
                <a:spcPct val="0"/>
              </a:spcBef>
              <a:spcAft>
                <a:spcPts val="0"/>
              </a:spcAft>
              <a:defRPr/>
            </a:pPr>
            <a:endParaRPr lang="it-IT" altLang="it-IT" sz="2800" b="1" dirty="0">
              <a:solidFill>
                <a:srgbClr val="107227"/>
              </a:solidFill>
              <a:latin typeface="+mn-lt"/>
              <a:cs typeface="+mn-cs"/>
            </a:endParaRPr>
          </a:p>
        </p:txBody>
      </p:sp>
      <p:pic>
        <p:nvPicPr>
          <p:cNvPr id="3077" name="Picture 8" descr="http://ec.europa.eu/energy/intelligent/images/content/iee-vertical-logo/co-funded-iee-vert_en.jpg"/>
          <p:cNvPicPr>
            <a:picLocks noChangeAspect="1" noChangeArrowheads="1"/>
          </p:cNvPicPr>
          <p:nvPr/>
        </p:nvPicPr>
        <p:blipFill>
          <a:blip r:embed="rId2" cstate="print"/>
          <a:srcRect/>
          <a:stretch>
            <a:fillRect/>
          </a:stretch>
        </p:blipFill>
        <p:spPr bwMode="auto">
          <a:xfrm>
            <a:off x="7088188" y="130175"/>
            <a:ext cx="1804987" cy="922338"/>
          </a:xfrm>
          <a:prstGeom prst="rect">
            <a:avLst/>
          </a:prstGeom>
          <a:noFill/>
          <a:ln w="9525">
            <a:noFill/>
            <a:miter lim="800000"/>
            <a:headEnd/>
            <a:tailEnd/>
          </a:ln>
        </p:spPr>
      </p:pic>
    </p:spTree>
    <p:extLst>
      <p:ext uri="{BB962C8B-B14F-4D97-AF65-F5344CB8AC3E}">
        <p14:creationId xmlns:p14="http://schemas.microsoft.com/office/powerpoint/2010/main" val="3012858463"/>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Τίτλος"/>
          <p:cNvSpPr txBox="1">
            <a:spLocks/>
          </p:cNvSpPr>
          <p:nvPr/>
        </p:nvSpPr>
        <p:spPr bwMode="auto">
          <a:xfrm>
            <a:off x="0" y="404714"/>
            <a:ext cx="7885113" cy="720030"/>
          </a:xfrm>
          <a:prstGeom prst="rect">
            <a:avLst/>
          </a:prstGeom>
          <a:noFill/>
          <a:ln w="9525">
            <a:noFill/>
            <a:miter lim="800000"/>
            <a:headEnd/>
            <a:tailEnd/>
          </a:ln>
        </p:spPr>
        <p:txBody>
          <a:bodyPr lIns="360000" tIns="36000" rIns="180000" bIns="36000" anchor="ctr"/>
          <a:lstStyle/>
          <a:p>
            <a:pPr algn="just"/>
            <a:r>
              <a:rPr lang="it-IT" sz="2800" b="1" dirty="0">
                <a:solidFill>
                  <a:srgbClr val="0040B4"/>
                </a:solidFill>
                <a:latin typeface="Calibri" pitchFamily="34" charset="0"/>
              </a:rPr>
              <a:t>A building </a:t>
            </a:r>
            <a:r>
              <a:rPr lang="it-IT" sz="2800" b="1" dirty="0" err="1">
                <a:solidFill>
                  <a:srgbClr val="0040B4"/>
                </a:solidFill>
                <a:latin typeface="Calibri" pitchFamily="34" charset="0"/>
              </a:rPr>
              <a:t>envelope</a:t>
            </a:r>
            <a:r>
              <a:rPr lang="it-IT" sz="2800" b="1" dirty="0">
                <a:solidFill>
                  <a:srgbClr val="0040B4"/>
                </a:solidFill>
                <a:latin typeface="Calibri" pitchFamily="34" charset="0"/>
              </a:rPr>
              <a:t> </a:t>
            </a:r>
            <a:r>
              <a:rPr lang="it-IT" sz="2800" b="1" dirty="0" err="1">
                <a:solidFill>
                  <a:srgbClr val="0040B4"/>
                </a:solidFill>
                <a:latin typeface="Calibri" pitchFamily="34" charset="0"/>
              </a:rPr>
              <a:t>investigation</a:t>
            </a:r>
            <a:endParaRPr lang="it-IT" sz="2800" b="1" dirty="0">
              <a:solidFill>
                <a:srgbClr val="0040B4"/>
              </a:solidFill>
              <a:latin typeface="Calibri" pitchFamily="34" charset="0"/>
            </a:endParaRPr>
          </a:p>
          <a:p>
            <a:pPr algn="just"/>
            <a:r>
              <a:rPr lang="it-IT" sz="1600" i="1" dirty="0">
                <a:solidFill>
                  <a:srgbClr val="0765AF"/>
                </a:solidFill>
              </a:rPr>
              <a:t>The use of in situ </a:t>
            </a:r>
            <a:r>
              <a:rPr lang="it-IT" sz="1600" i="1" dirty="0" err="1">
                <a:solidFill>
                  <a:srgbClr val="0765AF"/>
                </a:solidFill>
              </a:rPr>
              <a:t>tests</a:t>
            </a:r>
            <a:r>
              <a:rPr lang="it-IT" sz="1600" i="1" dirty="0">
                <a:solidFill>
                  <a:srgbClr val="0765AF"/>
                </a:solidFill>
              </a:rPr>
              <a:t> for the </a:t>
            </a:r>
            <a:r>
              <a:rPr lang="it-IT" sz="1600" i="1" dirty="0" err="1">
                <a:solidFill>
                  <a:srgbClr val="0765AF"/>
                </a:solidFill>
              </a:rPr>
              <a:t>evaluation</a:t>
            </a:r>
            <a:r>
              <a:rPr lang="it-IT" sz="1600" i="1" dirty="0">
                <a:solidFill>
                  <a:srgbClr val="0765AF"/>
                </a:solidFill>
              </a:rPr>
              <a:t> of </a:t>
            </a:r>
            <a:r>
              <a:rPr lang="it-IT" sz="1600" i="1" dirty="0" err="1">
                <a:solidFill>
                  <a:srgbClr val="0765AF"/>
                </a:solidFill>
              </a:rPr>
              <a:t>buildings</a:t>
            </a:r>
            <a:r>
              <a:rPr lang="it-IT" sz="1600" i="1" dirty="0">
                <a:solidFill>
                  <a:srgbClr val="0765AF"/>
                </a:solidFill>
              </a:rPr>
              <a:t>’ </a:t>
            </a:r>
            <a:r>
              <a:rPr lang="it-IT" sz="1600" i="1" dirty="0" err="1">
                <a:solidFill>
                  <a:srgbClr val="0765AF"/>
                </a:solidFill>
              </a:rPr>
              <a:t>energy</a:t>
            </a:r>
            <a:r>
              <a:rPr lang="it-IT" sz="1600" i="1" dirty="0">
                <a:solidFill>
                  <a:srgbClr val="0765AF"/>
                </a:solidFill>
              </a:rPr>
              <a:t> performance. – </a:t>
            </a:r>
          </a:p>
          <a:p>
            <a:pPr algn="just"/>
            <a:r>
              <a:rPr lang="it-IT" sz="1600" i="1" dirty="0">
                <a:solidFill>
                  <a:srgbClr val="0765AF"/>
                </a:solidFill>
              </a:rPr>
              <a:t>The use of </a:t>
            </a:r>
            <a:r>
              <a:rPr lang="it-IT" sz="1600" i="1" dirty="0" err="1">
                <a:solidFill>
                  <a:srgbClr val="0765AF"/>
                </a:solidFill>
              </a:rPr>
              <a:t>thermal</a:t>
            </a:r>
            <a:r>
              <a:rPr lang="it-IT" sz="1600" i="1" dirty="0">
                <a:solidFill>
                  <a:srgbClr val="0765AF"/>
                </a:solidFill>
              </a:rPr>
              <a:t> </a:t>
            </a:r>
            <a:r>
              <a:rPr lang="it-IT" sz="1600" i="1" dirty="0" err="1">
                <a:solidFill>
                  <a:srgbClr val="0765AF"/>
                </a:solidFill>
              </a:rPr>
              <a:t>infrared</a:t>
            </a:r>
            <a:r>
              <a:rPr lang="it-IT" sz="1600" i="1" dirty="0">
                <a:solidFill>
                  <a:srgbClr val="0765AF"/>
                </a:solidFill>
              </a:rPr>
              <a:t> (IR)</a:t>
            </a:r>
            <a:endParaRPr lang="it-IT" sz="1600" dirty="0">
              <a:solidFill>
                <a:srgbClr val="0765AF"/>
              </a:solidFill>
            </a:endParaRPr>
          </a:p>
          <a:p>
            <a:pPr algn="just"/>
            <a:endParaRPr lang="it-IT" sz="2800" b="1" dirty="0">
              <a:solidFill>
                <a:srgbClr val="0040B4"/>
              </a:solidFill>
              <a:latin typeface="Calibri" pitchFamily="34" charset="0"/>
            </a:endParaRPr>
          </a:p>
          <a:p>
            <a:pPr algn="just"/>
            <a:endParaRPr lang="en-US" sz="1600" b="1" dirty="0">
              <a:solidFill>
                <a:schemeClr val="tx2"/>
              </a:solidFill>
              <a:latin typeface="Calibri" pitchFamily="34" charset="0"/>
            </a:endParaRPr>
          </a:p>
        </p:txBody>
      </p:sp>
      <p:sp>
        <p:nvSpPr>
          <p:cNvPr id="3" name="Rettangolo 2"/>
          <p:cNvSpPr/>
          <p:nvPr/>
        </p:nvSpPr>
        <p:spPr>
          <a:xfrm>
            <a:off x="107504" y="1556792"/>
            <a:ext cx="6624736" cy="4278094"/>
          </a:xfrm>
          <a:prstGeom prst="rect">
            <a:avLst/>
          </a:prstGeom>
        </p:spPr>
        <p:txBody>
          <a:bodyPr wrap="square">
            <a:spAutoFit/>
          </a:bodyPr>
          <a:lstStyle/>
          <a:p>
            <a:r>
              <a:rPr lang="it-IT" sz="1600" b="1" dirty="0" err="1">
                <a:solidFill>
                  <a:schemeClr val="tx2">
                    <a:lumMod val="75000"/>
                  </a:schemeClr>
                </a:solidFill>
                <a:latin typeface="+mn-lt"/>
                <a:cs typeface="+mn-cs"/>
              </a:rPr>
              <a:t>Thermography</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is</a:t>
            </a:r>
            <a:r>
              <a:rPr lang="it-IT" sz="1600" b="1" dirty="0">
                <a:solidFill>
                  <a:schemeClr val="tx2">
                    <a:lumMod val="75000"/>
                  </a:schemeClr>
                </a:solidFill>
                <a:latin typeface="+mn-lt"/>
                <a:cs typeface="+mn-cs"/>
              </a:rPr>
              <a:t> a </a:t>
            </a:r>
            <a:r>
              <a:rPr lang="it-IT" sz="1600" b="1" dirty="0" err="1">
                <a:solidFill>
                  <a:schemeClr val="tx2">
                    <a:lumMod val="75000"/>
                  </a:schemeClr>
                </a:solidFill>
                <a:latin typeface="+mn-lt"/>
                <a:cs typeface="+mn-cs"/>
              </a:rPr>
              <a:t>valuable</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tool</a:t>
            </a:r>
            <a:r>
              <a:rPr lang="it-IT" sz="1600" b="1" dirty="0">
                <a:solidFill>
                  <a:schemeClr val="tx2">
                    <a:lumMod val="75000"/>
                  </a:schemeClr>
                </a:solidFill>
                <a:latin typeface="+mn-lt"/>
                <a:cs typeface="+mn-cs"/>
              </a:rPr>
              <a:t> for:</a:t>
            </a:r>
          </a:p>
          <a:p>
            <a:endParaRPr lang="it-IT" sz="1600" b="1" dirty="0">
              <a:solidFill>
                <a:schemeClr val="tx2">
                  <a:lumMod val="75000"/>
                </a:schemeClr>
              </a:solidFill>
              <a:latin typeface="+mn-lt"/>
              <a:cs typeface="+mn-cs"/>
            </a:endParaRPr>
          </a:p>
          <a:p>
            <a:pPr marL="285750" lvl="0" indent="-285750">
              <a:buFont typeface="Arial" panose="020B0604020202020204" pitchFamily="34" charset="0"/>
              <a:buChar char="•"/>
            </a:pPr>
            <a:r>
              <a:rPr lang="it-IT" sz="1600" b="1" dirty="0" err="1">
                <a:solidFill>
                  <a:schemeClr val="tx2">
                    <a:lumMod val="75000"/>
                  </a:schemeClr>
                </a:solidFill>
                <a:latin typeface="+mn-lt"/>
                <a:cs typeface="+mn-cs"/>
              </a:rPr>
              <a:t>inspecting</a:t>
            </a:r>
            <a:r>
              <a:rPr lang="it-IT" sz="1600" b="1" dirty="0">
                <a:solidFill>
                  <a:schemeClr val="tx2">
                    <a:lumMod val="75000"/>
                  </a:schemeClr>
                </a:solidFill>
                <a:latin typeface="+mn-lt"/>
                <a:cs typeface="+mn-cs"/>
              </a:rPr>
              <a:t> and </a:t>
            </a:r>
            <a:r>
              <a:rPr lang="it-IT" sz="1600" b="1" dirty="0" err="1">
                <a:solidFill>
                  <a:schemeClr val="tx2">
                    <a:lumMod val="75000"/>
                  </a:schemeClr>
                </a:solidFill>
                <a:latin typeface="+mn-lt"/>
                <a:cs typeface="+mn-cs"/>
              </a:rPr>
              <a:t>performing</a:t>
            </a:r>
            <a:r>
              <a:rPr lang="it-IT" sz="1600" b="1" dirty="0">
                <a:solidFill>
                  <a:schemeClr val="tx2">
                    <a:lumMod val="75000"/>
                  </a:schemeClr>
                </a:solidFill>
                <a:latin typeface="+mn-lt"/>
                <a:cs typeface="+mn-cs"/>
              </a:rPr>
              <a:t> non-</a:t>
            </a:r>
            <a:r>
              <a:rPr lang="it-IT" sz="1600" b="1" dirty="0" err="1">
                <a:solidFill>
                  <a:schemeClr val="tx2">
                    <a:lumMod val="75000"/>
                  </a:schemeClr>
                </a:solidFill>
                <a:latin typeface="+mn-lt"/>
                <a:cs typeface="+mn-cs"/>
              </a:rPr>
              <a:t>destructive</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testing</a:t>
            </a:r>
            <a:r>
              <a:rPr lang="it-IT" sz="1600" b="1" dirty="0">
                <a:solidFill>
                  <a:schemeClr val="tx2">
                    <a:lumMod val="75000"/>
                  </a:schemeClr>
                </a:solidFill>
                <a:latin typeface="+mn-lt"/>
                <a:cs typeface="+mn-cs"/>
              </a:rPr>
              <a:t> of building </a:t>
            </a:r>
            <a:r>
              <a:rPr lang="it-IT" sz="1600" b="1" dirty="0" err="1">
                <a:solidFill>
                  <a:schemeClr val="tx2">
                    <a:lumMod val="75000"/>
                  </a:schemeClr>
                </a:solidFill>
                <a:latin typeface="+mn-lt"/>
                <a:cs typeface="+mn-cs"/>
              </a:rPr>
              <a:t>elements</a:t>
            </a:r>
            <a:r>
              <a:rPr lang="it-IT" sz="1600" b="1" dirty="0">
                <a:solidFill>
                  <a:schemeClr val="tx2">
                    <a:lumMod val="75000"/>
                  </a:schemeClr>
                </a:solidFill>
                <a:latin typeface="+mn-lt"/>
                <a:cs typeface="+mn-cs"/>
              </a:rPr>
              <a:t>, </a:t>
            </a:r>
          </a:p>
          <a:p>
            <a:pPr marL="285750" lvl="0" indent="-285750">
              <a:buFont typeface="Arial" panose="020B0604020202020204" pitchFamily="34" charset="0"/>
              <a:buChar char="•"/>
            </a:pPr>
            <a:r>
              <a:rPr lang="it-IT" sz="1600" b="1" dirty="0" err="1">
                <a:solidFill>
                  <a:schemeClr val="tx2">
                    <a:lumMod val="75000"/>
                  </a:schemeClr>
                </a:solidFill>
                <a:latin typeface="+mn-lt"/>
                <a:cs typeface="+mn-cs"/>
              </a:rPr>
              <a:t>detecting</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where</a:t>
            </a:r>
            <a:r>
              <a:rPr lang="it-IT" sz="1600" b="1" dirty="0">
                <a:solidFill>
                  <a:schemeClr val="tx2">
                    <a:lumMod val="75000"/>
                  </a:schemeClr>
                </a:solidFill>
                <a:latin typeface="+mn-lt"/>
                <a:cs typeface="+mn-cs"/>
              </a:rPr>
              <a:t> and </a:t>
            </a:r>
            <a:r>
              <a:rPr lang="it-IT" sz="1600" b="1" dirty="0" err="1">
                <a:solidFill>
                  <a:schemeClr val="tx2">
                    <a:lumMod val="75000"/>
                  </a:schemeClr>
                </a:solidFill>
                <a:latin typeface="+mn-lt"/>
                <a:cs typeface="+mn-cs"/>
              </a:rPr>
              <a:t>how</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energy</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leaking</a:t>
            </a:r>
            <a:r>
              <a:rPr lang="it-IT" sz="1600" b="1" dirty="0">
                <a:solidFill>
                  <a:schemeClr val="tx2">
                    <a:lumMod val="75000"/>
                  </a:schemeClr>
                </a:solidFill>
                <a:latin typeface="+mn-lt"/>
                <a:cs typeface="+mn-cs"/>
              </a:rPr>
              <a:t> from a </a:t>
            </a:r>
            <a:r>
              <a:rPr lang="it-IT" sz="1600" b="1" dirty="0" err="1">
                <a:solidFill>
                  <a:schemeClr val="tx2">
                    <a:lumMod val="75000"/>
                  </a:schemeClr>
                </a:solidFill>
                <a:latin typeface="+mn-lt"/>
                <a:cs typeface="+mn-cs"/>
              </a:rPr>
              <a:t>building’s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envelope</a:t>
            </a:r>
            <a:r>
              <a:rPr lang="it-IT" sz="1600" b="1" dirty="0">
                <a:solidFill>
                  <a:schemeClr val="tx2">
                    <a:lumMod val="75000"/>
                  </a:schemeClr>
                </a:solidFill>
                <a:latin typeface="+mn-lt"/>
                <a:cs typeface="+mn-cs"/>
              </a:rPr>
              <a:t>, </a:t>
            </a:r>
          </a:p>
          <a:p>
            <a:pPr marL="285750" lvl="0" indent="-285750">
              <a:buFont typeface="Arial" panose="020B0604020202020204" pitchFamily="34" charset="0"/>
              <a:buChar char="•"/>
            </a:pPr>
            <a:r>
              <a:rPr lang="it-IT" sz="1600" b="1" dirty="0" err="1">
                <a:solidFill>
                  <a:schemeClr val="tx2">
                    <a:lumMod val="75000"/>
                  </a:schemeClr>
                </a:solidFill>
                <a:latin typeface="+mn-lt"/>
                <a:cs typeface="+mn-cs"/>
              </a:rPr>
              <a:t>collecting</a:t>
            </a:r>
            <a:r>
              <a:rPr lang="it-IT" sz="1600" b="1" dirty="0">
                <a:solidFill>
                  <a:schemeClr val="tx2">
                    <a:lumMod val="75000"/>
                  </a:schemeClr>
                </a:solidFill>
                <a:latin typeface="+mn-lt"/>
                <a:cs typeface="+mn-cs"/>
              </a:rPr>
              <a:t> data for </a:t>
            </a:r>
            <a:r>
              <a:rPr lang="it-IT" sz="1600" b="1" dirty="0" err="1">
                <a:solidFill>
                  <a:schemeClr val="tx2">
                    <a:lumMod val="75000"/>
                  </a:schemeClr>
                </a:solidFill>
                <a:latin typeface="+mn-lt"/>
                <a:cs typeface="+mn-cs"/>
              </a:rPr>
              <a:t>clarifying</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operating</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conditions</a:t>
            </a:r>
            <a:r>
              <a:rPr lang="it-IT" sz="1600" b="1" dirty="0">
                <a:solidFill>
                  <a:schemeClr val="tx2">
                    <a:lumMod val="75000"/>
                  </a:schemeClr>
                </a:solidFill>
                <a:latin typeface="+mn-lt"/>
                <a:cs typeface="+mn-cs"/>
              </a:rPr>
              <a:t> of hard to </a:t>
            </a:r>
            <a:r>
              <a:rPr lang="it-IT" sz="1600" b="1" dirty="0" err="1">
                <a:solidFill>
                  <a:schemeClr val="tx2">
                    <a:lumMod val="75000"/>
                  </a:schemeClr>
                </a:solidFill>
                <a:latin typeface="+mn-lt"/>
                <a:cs typeface="+mn-cs"/>
              </a:rPr>
              <a:t>reach</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heating</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ventilating</a:t>
            </a:r>
            <a:r>
              <a:rPr lang="it-IT" sz="1600" b="1" dirty="0">
                <a:solidFill>
                  <a:schemeClr val="tx2">
                    <a:lumMod val="75000"/>
                  </a:schemeClr>
                </a:solidFill>
                <a:latin typeface="+mn-lt"/>
                <a:cs typeface="+mn-cs"/>
              </a:rPr>
              <a:t> and air-</a:t>
            </a:r>
            <a:r>
              <a:rPr lang="it-IT" sz="1600" b="1" dirty="0" err="1">
                <a:solidFill>
                  <a:schemeClr val="tx2">
                    <a:lumMod val="75000"/>
                  </a:schemeClr>
                </a:solidFill>
                <a:latin typeface="+mn-lt"/>
                <a:cs typeface="+mn-cs"/>
              </a:rPr>
              <a:t>conditioning</a:t>
            </a:r>
            <a:r>
              <a:rPr lang="it-IT" sz="1600" b="1" dirty="0">
                <a:solidFill>
                  <a:schemeClr val="tx2">
                    <a:lumMod val="75000"/>
                  </a:schemeClr>
                </a:solidFill>
                <a:latin typeface="+mn-lt"/>
                <a:cs typeface="+mn-cs"/>
              </a:rPr>
              <a:t> (HVAC) </a:t>
            </a:r>
            <a:r>
              <a:rPr lang="it-IT" sz="1600" b="1" dirty="0" err="1">
                <a:solidFill>
                  <a:schemeClr val="tx2">
                    <a:lumMod val="75000"/>
                  </a:schemeClr>
                </a:solidFill>
                <a:latin typeface="+mn-lt"/>
                <a:cs typeface="+mn-cs"/>
              </a:rPr>
              <a:t>installations</a:t>
            </a:r>
            <a:r>
              <a:rPr lang="it-IT" sz="1600" b="1" dirty="0">
                <a:solidFill>
                  <a:schemeClr val="tx2">
                    <a:lumMod val="75000"/>
                  </a:schemeClr>
                </a:solidFill>
                <a:latin typeface="+mn-lt"/>
                <a:cs typeface="+mn-cs"/>
              </a:rPr>
              <a:t>,</a:t>
            </a:r>
          </a:p>
          <a:p>
            <a:pPr marL="285750" lvl="0" indent="-285750">
              <a:buFont typeface="Arial" panose="020B0604020202020204" pitchFamily="34" charset="0"/>
              <a:buChar char="•"/>
            </a:pP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identifying</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problems</a:t>
            </a:r>
            <a:r>
              <a:rPr lang="it-IT" sz="1600" b="1" dirty="0">
                <a:solidFill>
                  <a:schemeClr val="tx2">
                    <a:lumMod val="75000"/>
                  </a:schemeClr>
                </a:solidFill>
                <a:latin typeface="+mn-lt"/>
                <a:cs typeface="+mn-cs"/>
              </a:rPr>
              <a:t> with the </a:t>
            </a:r>
            <a:r>
              <a:rPr lang="it-IT" sz="1600" b="1" dirty="0" err="1">
                <a:solidFill>
                  <a:schemeClr val="tx2">
                    <a:lumMod val="75000"/>
                  </a:schemeClr>
                </a:solidFill>
                <a:latin typeface="+mn-lt"/>
                <a:cs typeface="+mn-cs"/>
              </a:rPr>
              <a:t>electrical</a:t>
            </a:r>
            <a:r>
              <a:rPr lang="it-IT" sz="1600" b="1" dirty="0">
                <a:solidFill>
                  <a:schemeClr val="tx2">
                    <a:lumMod val="75000"/>
                  </a:schemeClr>
                </a:solidFill>
                <a:latin typeface="+mn-lt"/>
                <a:cs typeface="+mn-cs"/>
              </a:rPr>
              <a:t> and </a:t>
            </a:r>
            <a:r>
              <a:rPr lang="it-IT" sz="1600" b="1" dirty="0" err="1">
                <a:solidFill>
                  <a:schemeClr val="tx2">
                    <a:lumMod val="75000"/>
                  </a:schemeClr>
                </a:solidFill>
                <a:latin typeface="+mn-lt"/>
                <a:cs typeface="+mn-cs"/>
              </a:rPr>
              <a:t>mechanical</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installations</a:t>
            </a:r>
            <a:r>
              <a:rPr lang="it-IT" sz="1600" b="1" dirty="0">
                <a:solidFill>
                  <a:schemeClr val="tx2">
                    <a:lumMod val="75000"/>
                  </a:schemeClr>
                </a:solidFill>
                <a:latin typeface="+mn-lt"/>
                <a:cs typeface="+mn-cs"/>
              </a:rPr>
              <a:t> under full-</a:t>
            </a:r>
            <a:r>
              <a:rPr lang="it-IT" sz="1600" b="1" dirty="0" err="1">
                <a:solidFill>
                  <a:schemeClr val="tx2">
                    <a:lumMod val="75000"/>
                  </a:schemeClr>
                </a:solidFill>
                <a:latin typeface="+mn-lt"/>
                <a:cs typeface="+mn-cs"/>
              </a:rPr>
              <a:t>load</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operating</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conditions</a:t>
            </a:r>
            <a:r>
              <a:rPr lang="it-IT" sz="1600" b="1" dirty="0">
                <a:solidFill>
                  <a:schemeClr val="tx2">
                    <a:lumMod val="75000"/>
                  </a:schemeClr>
                </a:solidFill>
                <a:latin typeface="+mn-lt"/>
                <a:cs typeface="+mn-cs"/>
              </a:rPr>
              <a:t>.</a:t>
            </a:r>
          </a:p>
          <a:p>
            <a:pPr marL="285750" lvl="0" indent="-285750">
              <a:buFont typeface="Arial" panose="020B0604020202020204" pitchFamily="34" charset="0"/>
              <a:buChar char="•"/>
            </a:pPr>
            <a:endParaRPr lang="it-IT" sz="1600" b="1" dirty="0">
              <a:solidFill>
                <a:schemeClr val="tx2">
                  <a:lumMod val="75000"/>
                </a:schemeClr>
              </a:solidFill>
              <a:latin typeface="+mn-lt"/>
              <a:cs typeface="+mn-cs"/>
            </a:endParaRPr>
          </a:p>
          <a:p>
            <a:r>
              <a:rPr lang="it-IT" sz="1600" b="1" dirty="0">
                <a:solidFill>
                  <a:schemeClr val="tx2">
                    <a:lumMod val="75000"/>
                  </a:schemeClr>
                </a:solidFill>
                <a:latin typeface="+mn-lt"/>
                <a:cs typeface="+mn-cs"/>
              </a:rPr>
              <a:t>IR </a:t>
            </a:r>
            <a:r>
              <a:rPr lang="it-IT" sz="1600" b="1" dirty="0" err="1">
                <a:solidFill>
                  <a:schemeClr val="tx2">
                    <a:lumMod val="75000"/>
                  </a:schemeClr>
                </a:solidFill>
                <a:latin typeface="+mn-lt"/>
                <a:cs typeface="+mn-cs"/>
              </a:rPr>
              <a:t>inspections</a:t>
            </a:r>
            <a:r>
              <a:rPr lang="it-IT" sz="1600" b="1" dirty="0">
                <a:solidFill>
                  <a:schemeClr val="tx2">
                    <a:lumMod val="75000"/>
                  </a:schemeClr>
                </a:solidFill>
                <a:latin typeface="+mn-lt"/>
                <a:cs typeface="+mn-cs"/>
              </a:rPr>
              <a:t> involve the </a:t>
            </a:r>
            <a:r>
              <a:rPr lang="it-IT" sz="1600" b="1" dirty="0" err="1">
                <a:solidFill>
                  <a:schemeClr val="tx2">
                    <a:lumMod val="75000"/>
                  </a:schemeClr>
                </a:solidFill>
                <a:latin typeface="+mn-lt"/>
                <a:cs typeface="+mn-cs"/>
              </a:rPr>
              <a:t>detection</a:t>
            </a:r>
            <a:r>
              <a:rPr lang="it-IT" sz="1600" b="1" dirty="0">
                <a:solidFill>
                  <a:schemeClr val="tx2">
                    <a:lumMod val="75000"/>
                  </a:schemeClr>
                </a:solidFill>
                <a:latin typeface="+mn-lt"/>
                <a:cs typeface="+mn-cs"/>
              </a:rPr>
              <a:t> of IR </a:t>
            </a:r>
            <a:r>
              <a:rPr lang="it-IT" sz="1600" b="1" dirty="0" err="1">
                <a:solidFill>
                  <a:schemeClr val="tx2">
                    <a:lumMod val="75000"/>
                  </a:schemeClr>
                </a:solidFill>
                <a:latin typeface="+mn-lt"/>
                <a:cs typeface="+mn-cs"/>
              </a:rPr>
              <a:t>electromagnetic</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radiation</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emitted</a:t>
            </a:r>
            <a:r>
              <a:rPr lang="it-IT" sz="1600" b="1" dirty="0">
                <a:solidFill>
                  <a:schemeClr val="tx2">
                    <a:lumMod val="75000"/>
                  </a:schemeClr>
                </a:solidFill>
                <a:latin typeface="+mn-lt"/>
                <a:cs typeface="+mn-cs"/>
              </a:rPr>
              <a:t> by the </a:t>
            </a:r>
            <a:r>
              <a:rPr lang="it-IT" sz="1600" b="1" dirty="0" err="1">
                <a:solidFill>
                  <a:schemeClr val="tx2">
                    <a:lumMod val="75000"/>
                  </a:schemeClr>
                </a:solidFill>
                <a:latin typeface="+mn-lt"/>
                <a:cs typeface="+mn-cs"/>
              </a:rPr>
              <a:t>inspected</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object</a:t>
            </a:r>
            <a:r>
              <a:rPr lang="it-IT" sz="1600" b="1" dirty="0">
                <a:solidFill>
                  <a:schemeClr val="tx2">
                    <a:lumMod val="75000"/>
                  </a:schemeClr>
                </a:solidFill>
                <a:latin typeface="+mn-lt"/>
                <a:cs typeface="+mn-cs"/>
              </a:rPr>
              <a:t>. </a:t>
            </a:r>
          </a:p>
          <a:p>
            <a:endParaRPr lang="it-IT" sz="1600" b="1" dirty="0">
              <a:solidFill>
                <a:schemeClr val="tx2">
                  <a:lumMod val="75000"/>
                </a:schemeClr>
              </a:solidFill>
              <a:latin typeface="+mn-lt"/>
              <a:cs typeface="+mn-cs"/>
            </a:endParaRPr>
          </a:p>
          <a:p>
            <a:r>
              <a:rPr lang="it-IT" sz="1600" b="1" dirty="0">
                <a:solidFill>
                  <a:schemeClr val="tx2">
                    <a:lumMod val="75000"/>
                  </a:schemeClr>
                </a:solidFill>
                <a:latin typeface="+mn-lt"/>
                <a:cs typeface="+mn-cs"/>
              </a:rPr>
              <a:t>The </a:t>
            </a:r>
            <a:r>
              <a:rPr lang="it-IT" sz="1600" b="1" dirty="0" err="1">
                <a:solidFill>
                  <a:schemeClr val="tx2">
                    <a:lumMod val="75000"/>
                  </a:schemeClr>
                </a:solidFill>
                <a:latin typeface="+mn-lt"/>
                <a:cs typeface="+mn-cs"/>
              </a:rPr>
              <a:t>collected</a:t>
            </a:r>
            <a:r>
              <a:rPr lang="it-IT" sz="1600" b="1" dirty="0">
                <a:solidFill>
                  <a:schemeClr val="tx2">
                    <a:lumMod val="75000"/>
                  </a:schemeClr>
                </a:solidFill>
                <a:latin typeface="+mn-lt"/>
                <a:cs typeface="+mn-cs"/>
              </a:rPr>
              <a:t> information can be </a:t>
            </a:r>
            <a:r>
              <a:rPr lang="it-IT" sz="1600" b="1" dirty="0" err="1">
                <a:solidFill>
                  <a:schemeClr val="tx2">
                    <a:lumMod val="75000"/>
                  </a:schemeClr>
                </a:solidFill>
                <a:latin typeface="+mn-lt"/>
                <a:cs typeface="+mn-cs"/>
              </a:rPr>
              <a:t>used</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as</a:t>
            </a:r>
            <a:r>
              <a:rPr lang="it-IT" sz="1600" b="1" dirty="0">
                <a:solidFill>
                  <a:schemeClr val="tx2">
                    <a:lumMod val="75000"/>
                  </a:schemeClr>
                </a:solidFill>
                <a:latin typeface="+mn-lt"/>
                <a:cs typeface="+mn-cs"/>
              </a:rPr>
              <a:t> part of </a:t>
            </a:r>
            <a:r>
              <a:rPr lang="it-IT" sz="1600" b="1" dirty="0" err="1">
                <a:solidFill>
                  <a:schemeClr val="tx2">
                    <a:lumMod val="75000"/>
                  </a:schemeClr>
                </a:solidFill>
                <a:latin typeface="+mn-lt"/>
                <a:cs typeface="+mn-cs"/>
              </a:rPr>
              <a:t>other</a:t>
            </a:r>
            <a:r>
              <a:rPr lang="it-IT" sz="1600" b="1" dirty="0">
                <a:solidFill>
                  <a:schemeClr val="tx2">
                    <a:lumMod val="75000"/>
                  </a:schemeClr>
                </a:solidFill>
                <a:latin typeface="+mn-lt"/>
                <a:cs typeface="+mn-cs"/>
              </a:rPr>
              <a:t> investigative </a:t>
            </a:r>
            <a:r>
              <a:rPr lang="it-IT" sz="1600" b="1" dirty="0" err="1">
                <a:solidFill>
                  <a:schemeClr val="tx2">
                    <a:lumMod val="75000"/>
                  </a:schemeClr>
                </a:solidFill>
                <a:latin typeface="+mn-lt"/>
                <a:cs typeface="+mn-cs"/>
              </a:rPr>
              <a:t>procedures</a:t>
            </a:r>
            <a:r>
              <a:rPr lang="it-IT" sz="1600" b="1" dirty="0">
                <a:solidFill>
                  <a:schemeClr val="tx2">
                    <a:lumMod val="75000"/>
                  </a:schemeClr>
                </a:solidFill>
                <a:latin typeface="+mn-lt"/>
                <a:cs typeface="+mn-cs"/>
              </a:rPr>
              <a:t> to </a:t>
            </a:r>
            <a:r>
              <a:rPr lang="it-IT" sz="1600" b="1" dirty="0" err="1">
                <a:solidFill>
                  <a:schemeClr val="tx2">
                    <a:lumMod val="75000"/>
                  </a:schemeClr>
                </a:solidFill>
                <a:latin typeface="+mn-lt"/>
                <a:cs typeface="+mn-cs"/>
              </a:rPr>
              <a:t>identify</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potential</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problems</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quantify</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potential</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energy</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savings</a:t>
            </a:r>
            <a:r>
              <a:rPr lang="it-IT" sz="1600" b="1" dirty="0">
                <a:solidFill>
                  <a:schemeClr val="tx2">
                    <a:lumMod val="75000"/>
                  </a:schemeClr>
                </a:solidFill>
                <a:latin typeface="+mn-lt"/>
                <a:cs typeface="+mn-cs"/>
              </a:rPr>
              <a:t>, schedule </a:t>
            </a:r>
            <a:r>
              <a:rPr lang="it-IT" sz="1600" b="1" dirty="0" err="1">
                <a:solidFill>
                  <a:schemeClr val="tx2">
                    <a:lumMod val="75000"/>
                  </a:schemeClr>
                </a:solidFill>
                <a:latin typeface="+mn-lt"/>
                <a:cs typeface="+mn-cs"/>
              </a:rPr>
              <a:t>interventions</a:t>
            </a:r>
            <a:r>
              <a:rPr lang="it-IT" sz="1600" b="1" dirty="0">
                <a:solidFill>
                  <a:schemeClr val="tx2">
                    <a:lumMod val="75000"/>
                  </a:schemeClr>
                </a:solidFill>
                <a:latin typeface="+mn-lt"/>
                <a:cs typeface="+mn-cs"/>
              </a:rPr>
              <a:t> and set </a:t>
            </a:r>
            <a:r>
              <a:rPr lang="it-IT" sz="1600" b="1" dirty="0" err="1">
                <a:solidFill>
                  <a:schemeClr val="tx2">
                    <a:lumMod val="75000"/>
                  </a:schemeClr>
                </a:solidFill>
                <a:latin typeface="+mn-lt"/>
                <a:cs typeface="+mn-cs"/>
              </a:rPr>
              <a:t>priorities</a:t>
            </a:r>
            <a:r>
              <a:rPr lang="it-IT" sz="1600" b="1" dirty="0">
                <a:solidFill>
                  <a:schemeClr val="tx2">
                    <a:lumMod val="75000"/>
                  </a:schemeClr>
                </a:solidFill>
                <a:latin typeface="+mn-lt"/>
                <a:cs typeface="+mn-cs"/>
              </a:rPr>
              <a:t> for preventive and </a:t>
            </a:r>
            <a:r>
              <a:rPr lang="it-IT" sz="1600" b="1" dirty="0" err="1">
                <a:solidFill>
                  <a:schemeClr val="tx2">
                    <a:lumMod val="75000"/>
                  </a:schemeClr>
                </a:solidFill>
                <a:latin typeface="+mn-lt"/>
                <a:cs typeface="+mn-cs"/>
              </a:rPr>
              <a:t>predictive</a:t>
            </a:r>
            <a:r>
              <a:rPr lang="it-IT" sz="1600" b="1" dirty="0">
                <a:solidFill>
                  <a:schemeClr val="tx2">
                    <a:lumMod val="75000"/>
                  </a:schemeClr>
                </a:solidFill>
                <a:latin typeface="+mn-lt"/>
                <a:cs typeface="+mn-cs"/>
              </a:rPr>
              <a:t> </a:t>
            </a:r>
            <a:r>
              <a:rPr lang="it-IT" sz="1600" b="1" dirty="0" err="1">
                <a:solidFill>
                  <a:schemeClr val="tx2">
                    <a:lumMod val="75000"/>
                  </a:schemeClr>
                </a:solidFill>
                <a:latin typeface="+mn-lt"/>
                <a:cs typeface="+mn-cs"/>
              </a:rPr>
              <a:t>maintenance</a:t>
            </a:r>
            <a:r>
              <a:rPr lang="it-IT" sz="1600" b="1" dirty="0">
                <a:solidFill>
                  <a:schemeClr val="tx2">
                    <a:lumMod val="75000"/>
                  </a:schemeClr>
                </a:solidFill>
                <a:latin typeface="+mn-lt"/>
                <a:cs typeface="+mn-cs"/>
              </a:rPr>
              <a:t> or the </a:t>
            </a:r>
            <a:r>
              <a:rPr lang="it-IT" sz="1600" b="1" dirty="0" err="1">
                <a:solidFill>
                  <a:schemeClr val="tx2">
                    <a:lumMod val="75000"/>
                  </a:schemeClr>
                </a:solidFill>
                <a:latin typeface="+mn-lt"/>
                <a:cs typeface="+mn-cs"/>
              </a:rPr>
              <a:t>need</a:t>
            </a:r>
            <a:r>
              <a:rPr lang="it-IT" sz="1600" b="1" dirty="0">
                <a:solidFill>
                  <a:schemeClr val="tx2">
                    <a:lumMod val="75000"/>
                  </a:schemeClr>
                </a:solidFill>
                <a:latin typeface="+mn-lt"/>
                <a:cs typeface="+mn-cs"/>
              </a:rPr>
              <a:t> for immediate service to </a:t>
            </a:r>
            <a:r>
              <a:rPr lang="it-IT" sz="1600" b="1" dirty="0" err="1">
                <a:solidFill>
                  <a:schemeClr val="tx2">
                    <a:lumMod val="75000"/>
                  </a:schemeClr>
                </a:solidFill>
                <a:latin typeface="+mn-lt"/>
                <a:cs typeface="+mn-cs"/>
              </a:rPr>
              <a:t>minimise</a:t>
            </a:r>
            <a:r>
              <a:rPr lang="it-IT" sz="1600" b="1" dirty="0">
                <a:solidFill>
                  <a:schemeClr val="tx2">
                    <a:lumMod val="75000"/>
                  </a:schemeClr>
                </a:solidFill>
                <a:latin typeface="+mn-lt"/>
                <a:cs typeface="+mn-cs"/>
              </a:rPr>
              <a:t> the </a:t>
            </a:r>
            <a:r>
              <a:rPr lang="it-IT" sz="1600" b="1" dirty="0" err="1">
                <a:solidFill>
                  <a:schemeClr val="tx2">
                    <a:lumMod val="75000"/>
                  </a:schemeClr>
                </a:solidFill>
                <a:latin typeface="+mn-lt"/>
                <a:cs typeface="+mn-cs"/>
              </a:rPr>
              <a:t>risk</a:t>
            </a:r>
            <a:r>
              <a:rPr lang="it-IT" sz="1600" b="1" dirty="0">
                <a:solidFill>
                  <a:schemeClr val="tx2">
                    <a:lumMod val="75000"/>
                  </a:schemeClr>
                </a:solidFill>
                <a:latin typeface="+mn-lt"/>
                <a:cs typeface="+mn-cs"/>
              </a:rPr>
              <a:t> of </a:t>
            </a:r>
            <a:r>
              <a:rPr lang="it-IT" sz="1600" b="1" dirty="0" err="1">
                <a:solidFill>
                  <a:schemeClr val="tx2">
                    <a:lumMod val="75000"/>
                  </a:schemeClr>
                </a:solidFill>
                <a:latin typeface="+mn-lt"/>
                <a:cs typeface="+mn-cs"/>
              </a:rPr>
              <a:t>failure</a:t>
            </a:r>
            <a:r>
              <a:rPr lang="it-IT" sz="1600" b="1" dirty="0">
                <a:solidFill>
                  <a:schemeClr val="tx2">
                    <a:lumMod val="75000"/>
                  </a:schemeClr>
                </a:solidFill>
                <a:latin typeface="+mn-lt"/>
                <a:cs typeface="+mn-cs"/>
              </a:rPr>
              <a:t>. </a:t>
            </a:r>
          </a:p>
        </p:txBody>
      </p:sp>
      <p:pic>
        <p:nvPicPr>
          <p:cNvPr id="4" name="Picture 2" descr="Risultati immagini per termografia"/>
          <p:cNvPicPr>
            <a:picLocks noChangeAspect="1" noChangeArrowheads="1"/>
          </p:cNvPicPr>
          <p:nvPr/>
        </p:nvPicPr>
        <p:blipFill>
          <a:blip r:embed="rId2" cstate="print"/>
          <a:srcRect/>
          <a:stretch>
            <a:fillRect/>
          </a:stretch>
        </p:blipFill>
        <p:spPr bwMode="auto">
          <a:xfrm>
            <a:off x="6876256" y="3276454"/>
            <a:ext cx="2231479" cy="2168770"/>
          </a:xfrm>
          <a:prstGeom prst="rect">
            <a:avLst/>
          </a:prstGeom>
          <a:noFill/>
          <a:ln w="9525">
            <a:noFill/>
            <a:miter lim="800000"/>
            <a:headEnd/>
            <a:tailEnd/>
          </a:ln>
        </p:spPr>
      </p:pic>
      <p:sp>
        <p:nvSpPr>
          <p:cNvPr id="5" name="CasellaDiTesto 8"/>
          <p:cNvSpPr txBox="1">
            <a:spLocks noChangeArrowheads="1"/>
          </p:cNvSpPr>
          <p:nvPr/>
        </p:nvSpPr>
        <p:spPr bwMode="auto">
          <a:xfrm>
            <a:off x="6799986" y="6165850"/>
            <a:ext cx="2236510" cy="230832"/>
          </a:xfrm>
          <a:prstGeom prst="rect">
            <a:avLst/>
          </a:prstGeom>
          <a:noFill/>
          <a:ln w="9525">
            <a:noFill/>
            <a:miter lim="800000"/>
            <a:headEnd/>
            <a:tailEnd/>
          </a:ln>
        </p:spPr>
        <p:txBody>
          <a:bodyPr wrap="none">
            <a:spAutoFit/>
          </a:bodyPr>
          <a:lstStyle/>
          <a:p>
            <a:r>
              <a:rPr lang="it-IT" sz="900" dirty="0" err="1"/>
              <a:t>Picture:www.ristrutturazioneenergetica.it</a:t>
            </a:r>
            <a:endParaRPr lang="it-IT" sz="900" dirty="0"/>
          </a:p>
        </p:txBody>
      </p:sp>
    </p:spTree>
    <p:extLst>
      <p:ext uri="{BB962C8B-B14F-4D97-AF65-F5344CB8AC3E}">
        <p14:creationId xmlns:p14="http://schemas.microsoft.com/office/powerpoint/2010/main" val="2051990378"/>
      </p:ext>
    </p:extLst>
  </p:cSld>
  <p:clrMapOvr>
    <a:masterClrMapping/>
  </p:clrMapOvr>
  <p:transition spd="slow" advClick="0" advTm="15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Τίτλος"/>
          <p:cNvSpPr txBox="1">
            <a:spLocks/>
          </p:cNvSpPr>
          <p:nvPr/>
        </p:nvSpPr>
        <p:spPr bwMode="auto">
          <a:xfrm>
            <a:off x="0" y="404714"/>
            <a:ext cx="7885113" cy="720030"/>
          </a:xfrm>
          <a:prstGeom prst="rect">
            <a:avLst/>
          </a:prstGeom>
          <a:noFill/>
          <a:ln w="9525">
            <a:noFill/>
            <a:miter lim="800000"/>
            <a:headEnd/>
            <a:tailEnd/>
          </a:ln>
        </p:spPr>
        <p:txBody>
          <a:bodyPr lIns="360000" tIns="36000" rIns="180000" bIns="36000" anchor="ctr"/>
          <a:lstStyle/>
          <a:p>
            <a:pPr algn="just"/>
            <a:r>
              <a:rPr lang="it-IT" sz="2800" b="1" dirty="0">
                <a:solidFill>
                  <a:srgbClr val="0040B4"/>
                </a:solidFill>
                <a:latin typeface="Calibri" pitchFamily="34" charset="0"/>
              </a:rPr>
              <a:t>A building </a:t>
            </a:r>
            <a:r>
              <a:rPr lang="it-IT" sz="2800" b="1" dirty="0" err="1">
                <a:solidFill>
                  <a:srgbClr val="0040B4"/>
                </a:solidFill>
                <a:latin typeface="Calibri" pitchFamily="34" charset="0"/>
              </a:rPr>
              <a:t>envelope</a:t>
            </a:r>
            <a:r>
              <a:rPr lang="it-IT" sz="2800" b="1" dirty="0">
                <a:solidFill>
                  <a:srgbClr val="0040B4"/>
                </a:solidFill>
                <a:latin typeface="Calibri" pitchFamily="34" charset="0"/>
              </a:rPr>
              <a:t> </a:t>
            </a:r>
            <a:r>
              <a:rPr lang="it-IT" sz="2800" b="1" dirty="0" err="1">
                <a:solidFill>
                  <a:srgbClr val="0040B4"/>
                </a:solidFill>
                <a:latin typeface="Calibri" pitchFamily="34" charset="0"/>
              </a:rPr>
              <a:t>investigation</a:t>
            </a:r>
            <a:endParaRPr lang="it-IT" sz="2800" b="1" dirty="0">
              <a:solidFill>
                <a:srgbClr val="0040B4"/>
              </a:solidFill>
              <a:latin typeface="Calibri" pitchFamily="34" charset="0"/>
            </a:endParaRPr>
          </a:p>
          <a:p>
            <a:pPr algn="just"/>
            <a:r>
              <a:rPr lang="it-IT" sz="1600" i="1" dirty="0">
                <a:solidFill>
                  <a:srgbClr val="0765AF"/>
                </a:solidFill>
              </a:rPr>
              <a:t>The use of in situ </a:t>
            </a:r>
            <a:r>
              <a:rPr lang="it-IT" sz="1600" i="1" dirty="0" err="1">
                <a:solidFill>
                  <a:srgbClr val="0765AF"/>
                </a:solidFill>
              </a:rPr>
              <a:t>tests</a:t>
            </a:r>
            <a:r>
              <a:rPr lang="it-IT" sz="1600" i="1" dirty="0">
                <a:solidFill>
                  <a:srgbClr val="0765AF"/>
                </a:solidFill>
              </a:rPr>
              <a:t> for the </a:t>
            </a:r>
            <a:r>
              <a:rPr lang="it-IT" sz="1600" i="1" dirty="0" err="1">
                <a:solidFill>
                  <a:srgbClr val="0765AF"/>
                </a:solidFill>
              </a:rPr>
              <a:t>evaluation</a:t>
            </a:r>
            <a:r>
              <a:rPr lang="it-IT" sz="1600" i="1" dirty="0">
                <a:solidFill>
                  <a:srgbClr val="0765AF"/>
                </a:solidFill>
              </a:rPr>
              <a:t> of </a:t>
            </a:r>
            <a:r>
              <a:rPr lang="it-IT" sz="1600" i="1" dirty="0" err="1">
                <a:solidFill>
                  <a:srgbClr val="0765AF"/>
                </a:solidFill>
              </a:rPr>
              <a:t>buildings</a:t>
            </a:r>
            <a:r>
              <a:rPr lang="it-IT" sz="1600" i="1" dirty="0">
                <a:solidFill>
                  <a:srgbClr val="0765AF"/>
                </a:solidFill>
              </a:rPr>
              <a:t>’ </a:t>
            </a:r>
            <a:r>
              <a:rPr lang="it-IT" sz="1600" i="1" dirty="0" err="1">
                <a:solidFill>
                  <a:srgbClr val="0765AF"/>
                </a:solidFill>
              </a:rPr>
              <a:t>energy</a:t>
            </a:r>
            <a:r>
              <a:rPr lang="it-IT" sz="1600" i="1" dirty="0">
                <a:solidFill>
                  <a:srgbClr val="0765AF"/>
                </a:solidFill>
              </a:rPr>
              <a:t> performance. – </a:t>
            </a:r>
          </a:p>
          <a:p>
            <a:pPr algn="just"/>
            <a:r>
              <a:rPr lang="it-IT" sz="1600" i="1" dirty="0">
                <a:solidFill>
                  <a:srgbClr val="0765AF"/>
                </a:solidFill>
              </a:rPr>
              <a:t>The use of </a:t>
            </a:r>
            <a:r>
              <a:rPr lang="it-IT" sz="1600" i="1" dirty="0" err="1">
                <a:solidFill>
                  <a:srgbClr val="0765AF"/>
                </a:solidFill>
              </a:rPr>
              <a:t>thermal</a:t>
            </a:r>
            <a:r>
              <a:rPr lang="it-IT" sz="1600" i="1" dirty="0">
                <a:solidFill>
                  <a:srgbClr val="0765AF"/>
                </a:solidFill>
              </a:rPr>
              <a:t> </a:t>
            </a:r>
            <a:r>
              <a:rPr lang="it-IT" sz="1600" i="1" dirty="0" err="1">
                <a:solidFill>
                  <a:srgbClr val="0765AF"/>
                </a:solidFill>
              </a:rPr>
              <a:t>infrared</a:t>
            </a:r>
            <a:r>
              <a:rPr lang="it-IT" sz="1600" i="1" dirty="0">
                <a:solidFill>
                  <a:srgbClr val="0765AF"/>
                </a:solidFill>
              </a:rPr>
              <a:t> (IR)</a:t>
            </a:r>
            <a:endParaRPr lang="it-IT" sz="1600" dirty="0">
              <a:solidFill>
                <a:srgbClr val="0765AF"/>
              </a:solidFill>
            </a:endParaRPr>
          </a:p>
          <a:p>
            <a:pPr algn="just"/>
            <a:endParaRPr lang="it-IT" sz="2800" b="1" dirty="0">
              <a:solidFill>
                <a:srgbClr val="0040B4"/>
              </a:solidFill>
              <a:latin typeface="Calibri" pitchFamily="34" charset="0"/>
            </a:endParaRPr>
          </a:p>
          <a:p>
            <a:pPr algn="just"/>
            <a:endParaRPr lang="en-US" sz="1600" b="1" dirty="0">
              <a:solidFill>
                <a:schemeClr val="tx2"/>
              </a:solidFill>
              <a:latin typeface="Calibri" pitchFamily="34" charset="0"/>
            </a:endParaRPr>
          </a:p>
        </p:txBody>
      </p:sp>
      <p:sp>
        <p:nvSpPr>
          <p:cNvPr id="3" name="Rettangolo 2"/>
          <p:cNvSpPr/>
          <p:nvPr/>
        </p:nvSpPr>
        <p:spPr>
          <a:xfrm>
            <a:off x="107504" y="1124744"/>
            <a:ext cx="8856984" cy="5755422"/>
          </a:xfrm>
          <a:prstGeom prst="rect">
            <a:avLst/>
          </a:prstGeom>
        </p:spPr>
        <p:txBody>
          <a:bodyPr wrap="square">
            <a:spAutoFit/>
          </a:bodyPr>
          <a:lstStyle/>
          <a:p>
            <a:pPr marL="285750" indent="-285750">
              <a:buFont typeface="Arial" panose="020B0604020202020204" pitchFamily="34" charset="0"/>
              <a:buChar char="•"/>
            </a:pPr>
            <a:r>
              <a:rPr lang="en-GB" sz="1600" b="1" dirty="0">
                <a:solidFill>
                  <a:schemeClr val="tx2">
                    <a:lumMod val="75000"/>
                  </a:schemeClr>
                </a:solidFill>
                <a:latin typeface="+mn-lt"/>
                <a:cs typeface="+mn-cs"/>
              </a:rPr>
              <a:t>One of the most important tests is the building thermography.  It is based on thermal radiation whose intensity is proportional to the surface temperature of the target.  The thermal bridges and heat losses can be detected by thermography but, again, there must be a large enough temperature difference between outdoors and indoors when thermography can be used (&gt;10°C).  Also the outdoor weather conditions must be stable enough before performing the thermography, especially sun radiation and heavy wind will cause limitations for outdoor thermography otherwise they may cause problems to carry out the measures.  Building thermography is controlled by ISO- and EN-standards where the suitable conditions are set</a:t>
            </a:r>
          </a:p>
          <a:p>
            <a:pPr marL="285750" indent="-285750">
              <a:buFont typeface="Arial" panose="020B0604020202020204" pitchFamily="34" charset="0"/>
              <a:buChar char="•"/>
            </a:pPr>
            <a:endParaRPr lang="it-IT" sz="1600" b="1" dirty="0">
              <a:solidFill>
                <a:schemeClr val="tx2">
                  <a:lumMod val="75000"/>
                </a:schemeClr>
              </a:solidFill>
              <a:latin typeface="+mn-lt"/>
              <a:cs typeface="+mn-cs"/>
            </a:endParaRPr>
          </a:p>
          <a:p>
            <a:pPr marL="285750" indent="-285750">
              <a:buFont typeface="Arial" panose="020B0604020202020204" pitchFamily="34" charset="0"/>
              <a:buChar char="•"/>
            </a:pPr>
            <a:r>
              <a:rPr lang="en-GB" sz="1600" b="1" dirty="0">
                <a:solidFill>
                  <a:schemeClr val="tx2">
                    <a:lumMod val="75000"/>
                  </a:schemeClr>
                </a:solidFill>
                <a:latin typeface="+mn-lt"/>
                <a:cs typeface="+mn-cs"/>
              </a:rPr>
              <a:t>Thermography is normally carried out both inside the building and outside of the building.  The operator must be qualified because the method itself – especially now when the prices of devices have gone down – seems to be deceptively simple but actually the scanning and the interpretation requires high expertise.  Indoor (and also outdoor) thermography can be carried out by two stages:  in normal operational conditions and in pressurized (outdoor) / depressurized </a:t>
            </a:r>
          </a:p>
          <a:p>
            <a:pPr marL="285750" indent="-285750">
              <a:buFont typeface="Arial" panose="020B0604020202020204" pitchFamily="34" charset="0"/>
              <a:buChar char="•"/>
            </a:pPr>
            <a:endParaRPr lang="en-GB" sz="1600" b="1" dirty="0">
              <a:solidFill>
                <a:schemeClr val="tx2">
                  <a:lumMod val="75000"/>
                </a:schemeClr>
              </a:solidFill>
              <a:latin typeface="+mn-lt"/>
              <a:cs typeface="+mn-cs"/>
            </a:endParaRPr>
          </a:p>
          <a:p>
            <a:pPr marL="285750" indent="-285750">
              <a:buFont typeface="Arial" panose="020B0604020202020204" pitchFamily="34" charset="0"/>
              <a:buChar char="•"/>
            </a:pPr>
            <a:r>
              <a:rPr lang="en-GB" sz="1600" b="1" dirty="0">
                <a:solidFill>
                  <a:schemeClr val="tx2">
                    <a:lumMod val="75000"/>
                  </a:schemeClr>
                </a:solidFill>
                <a:latin typeface="+mn-lt"/>
                <a:cs typeface="+mn-cs"/>
              </a:rPr>
              <a:t>Following, some investigations concerned the north and the east side of the building Monte </a:t>
            </a:r>
            <a:r>
              <a:rPr lang="en-GB" sz="1600" b="1" dirty="0" err="1">
                <a:solidFill>
                  <a:schemeClr val="tx2">
                    <a:lumMod val="75000"/>
                  </a:schemeClr>
                </a:solidFill>
                <a:latin typeface="+mn-lt"/>
                <a:cs typeface="+mn-cs"/>
              </a:rPr>
              <a:t>dei</a:t>
            </a:r>
            <a:r>
              <a:rPr lang="en-GB" sz="1600" b="1" dirty="0">
                <a:solidFill>
                  <a:schemeClr val="tx2">
                    <a:lumMod val="75000"/>
                  </a:schemeClr>
                </a:solidFill>
                <a:latin typeface="+mn-lt"/>
                <a:cs typeface="+mn-cs"/>
              </a:rPr>
              <a:t> </a:t>
            </a:r>
            <a:r>
              <a:rPr lang="en-GB" sz="1600" b="1" dirty="0" err="1">
                <a:solidFill>
                  <a:schemeClr val="tx2">
                    <a:lumMod val="75000"/>
                  </a:schemeClr>
                </a:solidFill>
                <a:latin typeface="+mn-lt"/>
                <a:cs typeface="+mn-cs"/>
              </a:rPr>
              <a:t>Pegni</a:t>
            </a:r>
            <a:r>
              <a:rPr lang="en-GB" sz="1600" b="1" dirty="0">
                <a:solidFill>
                  <a:schemeClr val="tx2">
                    <a:lumMod val="75000"/>
                  </a:schemeClr>
                </a:solidFill>
                <a:latin typeface="+mn-lt"/>
                <a:cs typeface="+mn-cs"/>
              </a:rPr>
              <a:t>, located in the historic </a:t>
            </a:r>
            <a:r>
              <a:rPr lang="en-GB" sz="1600" b="1" dirty="0" err="1">
                <a:solidFill>
                  <a:schemeClr val="tx2">
                    <a:lumMod val="75000"/>
                  </a:schemeClr>
                </a:solidFill>
                <a:latin typeface="+mn-lt"/>
                <a:cs typeface="+mn-cs"/>
              </a:rPr>
              <a:t>center</a:t>
            </a:r>
            <a:r>
              <a:rPr lang="en-GB" sz="1600" b="1" dirty="0">
                <a:solidFill>
                  <a:schemeClr val="tx2">
                    <a:lumMod val="75000"/>
                  </a:schemeClr>
                </a:solidFill>
                <a:latin typeface="+mn-lt"/>
                <a:cs typeface="+mn-cs"/>
              </a:rPr>
              <a:t> of the City of Vittorio Veneto (TR), Italy.  The building was an apartment building, but it has been planned to change to residential and offices use.  The building had natural ventilation system and water circulation based radiator heating, partially fan coils. The measurements showed that the exterior wall structures varied a lot also in case of the same buildings.  Subsurface constructions, covered openings, thermal bridges, uneven structures etc. were found. Some of these findings have been taken account into renovation design</a:t>
            </a:r>
            <a:endParaRPr lang="it-IT" sz="1600" b="1" dirty="0">
              <a:solidFill>
                <a:schemeClr val="tx2">
                  <a:lumMod val="75000"/>
                </a:schemeClr>
              </a:solidFill>
              <a:latin typeface="+mn-lt"/>
              <a:cs typeface="+mn-cs"/>
            </a:endParaRPr>
          </a:p>
          <a:p>
            <a:pPr marL="285750" indent="-285750">
              <a:buFont typeface="Arial" panose="020B0604020202020204" pitchFamily="34" charset="0"/>
              <a:buChar char="•"/>
            </a:pPr>
            <a:endParaRPr lang="it-IT" sz="1600" b="1" dirty="0">
              <a:solidFill>
                <a:schemeClr val="tx2">
                  <a:lumMod val="75000"/>
                </a:schemeClr>
              </a:solidFill>
              <a:latin typeface="+mn-lt"/>
              <a:cs typeface="+mn-cs"/>
            </a:endParaRPr>
          </a:p>
        </p:txBody>
      </p:sp>
    </p:spTree>
    <p:extLst>
      <p:ext uri="{BB962C8B-B14F-4D97-AF65-F5344CB8AC3E}">
        <p14:creationId xmlns:p14="http://schemas.microsoft.com/office/powerpoint/2010/main" val="591753381"/>
      </p:ext>
    </p:extLst>
  </p:cSld>
  <p:clrMapOvr>
    <a:masterClrMapping/>
  </p:clrMapOvr>
  <p:transition spd="slow" advClick="0" advTm="15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Τίτλος"/>
          <p:cNvSpPr txBox="1">
            <a:spLocks/>
          </p:cNvSpPr>
          <p:nvPr/>
        </p:nvSpPr>
        <p:spPr bwMode="auto">
          <a:xfrm>
            <a:off x="0" y="404714"/>
            <a:ext cx="7885113" cy="720030"/>
          </a:xfrm>
          <a:prstGeom prst="rect">
            <a:avLst/>
          </a:prstGeom>
          <a:noFill/>
          <a:ln w="9525">
            <a:noFill/>
            <a:miter lim="800000"/>
            <a:headEnd/>
            <a:tailEnd/>
          </a:ln>
        </p:spPr>
        <p:txBody>
          <a:bodyPr lIns="360000" tIns="36000" rIns="180000" bIns="36000" anchor="ctr"/>
          <a:lstStyle/>
          <a:p>
            <a:pPr algn="just"/>
            <a:r>
              <a:rPr lang="it-IT" sz="2800" b="1" dirty="0">
                <a:solidFill>
                  <a:srgbClr val="0040B4"/>
                </a:solidFill>
                <a:latin typeface="Calibri" pitchFamily="34" charset="0"/>
              </a:rPr>
              <a:t>A building </a:t>
            </a:r>
            <a:r>
              <a:rPr lang="it-IT" sz="2800" b="1" dirty="0" err="1">
                <a:solidFill>
                  <a:srgbClr val="0040B4"/>
                </a:solidFill>
                <a:latin typeface="Calibri" pitchFamily="34" charset="0"/>
              </a:rPr>
              <a:t>envelope</a:t>
            </a:r>
            <a:r>
              <a:rPr lang="it-IT" sz="2800" b="1" dirty="0">
                <a:solidFill>
                  <a:srgbClr val="0040B4"/>
                </a:solidFill>
                <a:latin typeface="Calibri" pitchFamily="34" charset="0"/>
              </a:rPr>
              <a:t> </a:t>
            </a:r>
            <a:r>
              <a:rPr lang="it-IT" sz="2800" b="1" dirty="0" err="1">
                <a:solidFill>
                  <a:srgbClr val="0040B4"/>
                </a:solidFill>
                <a:latin typeface="Calibri" pitchFamily="34" charset="0"/>
              </a:rPr>
              <a:t>investigation</a:t>
            </a:r>
            <a:endParaRPr lang="it-IT" sz="2800" b="1" dirty="0">
              <a:solidFill>
                <a:srgbClr val="0040B4"/>
              </a:solidFill>
              <a:latin typeface="Calibri" pitchFamily="34" charset="0"/>
            </a:endParaRPr>
          </a:p>
          <a:p>
            <a:pPr algn="just"/>
            <a:r>
              <a:rPr lang="it-IT" sz="1600" i="1" dirty="0">
                <a:solidFill>
                  <a:srgbClr val="0765AF"/>
                </a:solidFill>
              </a:rPr>
              <a:t>The use of in situ </a:t>
            </a:r>
            <a:r>
              <a:rPr lang="it-IT" sz="1600" i="1" dirty="0" err="1">
                <a:solidFill>
                  <a:srgbClr val="0765AF"/>
                </a:solidFill>
              </a:rPr>
              <a:t>tests</a:t>
            </a:r>
            <a:r>
              <a:rPr lang="it-IT" sz="1600" i="1" dirty="0">
                <a:solidFill>
                  <a:srgbClr val="0765AF"/>
                </a:solidFill>
              </a:rPr>
              <a:t> for the </a:t>
            </a:r>
            <a:r>
              <a:rPr lang="it-IT" sz="1600" i="1" dirty="0" err="1">
                <a:solidFill>
                  <a:srgbClr val="0765AF"/>
                </a:solidFill>
              </a:rPr>
              <a:t>evaluation</a:t>
            </a:r>
            <a:r>
              <a:rPr lang="it-IT" sz="1600" i="1" dirty="0">
                <a:solidFill>
                  <a:srgbClr val="0765AF"/>
                </a:solidFill>
              </a:rPr>
              <a:t> of </a:t>
            </a:r>
            <a:r>
              <a:rPr lang="it-IT" sz="1600" i="1" dirty="0" err="1">
                <a:solidFill>
                  <a:srgbClr val="0765AF"/>
                </a:solidFill>
              </a:rPr>
              <a:t>buildings</a:t>
            </a:r>
            <a:r>
              <a:rPr lang="it-IT" sz="1600" i="1" dirty="0">
                <a:solidFill>
                  <a:srgbClr val="0765AF"/>
                </a:solidFill>
              </a:rPr>
              <a:t>’ </a:t>
            </a:r>
            <a:r>
              <a:rPr lang="it-IT" sz="1600" i="1" dirty="0" err="1">
                <a:solidFill>
                  <a:srgbClr val="0765AF"/>
                </a:solidFill>
              </a:rPr>
              <a:t>energy</a:t>
            </a:r>
            <a:r>
              <a:rPr lang="it-IT" sz="1600" i="1" dirty="0">
                <a:solidFill>
                  <a:srgbClr val="0765AF"/>
                </a:solidFill>
              </a:rPr>
              <a:t> performance. – </a:t>
            </a:r>
          </a:p>
          <a:p>
            <a:pPr algn="just"/>
            <a:r>
              <a:rPr lang="it-IT" sz="1600" i="1" dirty="0">
                <a:solidFill>
                  <a:srgbClr val="0765AF"/>
                </a:solidFill>
              </a:rPr>
              <a:t>The use of </a:t>
            </a:r>
            <a:r>
              <a:rPr lang="it-IT" sz="1600" i="1" dirty="0" err="1">
                <a:solidFill>
                  <a:srgbClr val="0765AF"/>
                </a:solidFill>
              </a:rPr>
              <a:t>thermal</a:t>
            </a:r>
            <a:r>
              <a:rPr lang="it-IT" sz="1600" i="1" dirty="0">
                <a:solidFill>
                  <a:srgbClr val="0765AF"/>
                </a:solidFill>
              </a:rPr>
              <a:t> </a:t>
            </a:r>
            <a:r>
              <a:rPr lang="it-IT" sz="1600" i="1" dirty="0" err="1">
                <a:solidFill>
                  <a:srgbClr val="0765AF"/>
                </a:solidFill>
              </a:rPr>
              <a:t>infrared</a:t>
            </a:r>
            <a:r>
              <a:rPr lang="it-IT" sz="1600" i="1" dirty="0">
                <a:solidFill>
                  <a:srgbClr val="0765AF"/>
                </a:solidFill>
              </a:rPr>
              <a:t> (IR)</a:t>
            </a:r>
            <a:endParaRPr lang="it-IT" sz="1600" dirty="0">
              <a:solidFill>
                <a:srgbClr val="0765AF"/>
              </a:solidFill>
            </a:endParaRPr>
          </a:p>
          <a:p>
            <a:pPr algn="just"/>
            <a:endParaRPr lang="it-IT" sz="2800" b="1" dirty="0">
              <a:solidFill>
                <a:srgbClr val="0040B4"/>
              </a:solidFill>
              <a:latin typeface="Calibri" pitchFamily="34" charset="0"/>
            </a:endParaRPr>
          </a:p>
          <a:p>
            <a:pPr algn="just"/>
            <a:endParaRPr lang="en-US" sz="1600" b="1" dirty="0">
              <a:solidFill>
                <a:schemeClr val="tx2"/>
              </a:solidFill>
              <a:latin typeface="Calibri" pitchFamily="34" charset="0"/>
            </a:endParaRPr>
          </a:p>
        </p:txBody>
      </p:sp>
      <p:pic>
        <p:nvPicPr>
          <p:cNvPr id="4" name="Immagine 3"/>
          <p:cNvPicPr/>
          <p:nvPr/>
        </p:nvPicPr>
        <p:blipFill>
          <a:blip r:embed="rId2">
            <a:extLst>
              <a:ext uri="{28A0092B-C50C-407E-A947-70E740481C1C}">
                <a14:useLocalDpi xmlns:a14="http://schemas.microsoft.com/office/drawing/2010/main"/>
              </a:ext>
            </a:extLst>
          </a:blip>
          <a:stretch>
            <a:fillRect/>
          </a:stretch>
        </p:blipFill>
        <p:spPr>
          <a:xfrm>
            <a:off x="179512" y="1196752"/>
            <a:ext cx="4499610" cy="1662430"/>
          </a:xfrm>
          <a:prstGeom prst="rect">
            <a:avLst/>
          </a:prstGeom>
        </p:spPr>
      </p:pic>
      <p:sp>
        <p:nvSpPr>
          <p:cNvPr id="5" name="Rettangolo 4"/>
          <p:cNvSpPr/>
          <p:nvPr/>
        </p:nvSpPr>
        <p:spPr>
          <a:xfrm>
            <a:off x="4788024" y="1124744"/>
            <a:ext cx="4248472" cy="1815882"/>
          </a:xfrm>
          <a:prstGeom prst="rect">
            <a:avLst/>
          </a:prstGeom>
        </p:spPr>
        <p:txBody>
          <a:bodyPr wrap="square">
            <a:spAutoFit/>
          </a:bodyPr>
          <a:lstStyle/>
          <a:p>
            <a:r>
              <a:rPr lang="it-IT" sz="1400" b="1" i="1" dirty="0">
                <a:solidFill>
                  <a:srgbClr val="0765AF"/>
                </a:solidFill>
              </a:rPr>
              <a:t>Thermal image </a:t>
            </a:r>
            <a:r>
              <a:rPr lang="it-IT" sz="1400" b="1" i="1" dirty="0" err="1">
                <a:solidFill>
                  <a:srgbClr val="0765AF"/>
                </a:solidFill>
              </a:rPr>
              <a:t>applied</a:t>
            </a:r>
            <a:r>
              <a:rPr lang="it-IT" sz="1400" b="1" i="1" dirty="0">
                <a:solidFill>
                  <a:srgbClr val="0765AF"/>
                </a:solidFill>
              </a:rPr>
              <a:t> to </a:t>
            </a:r>
            <a:r>
              <a:rPr lang="it-IT" sz="1400" b="1" i="1" dirty="0" err="1">
                <a:solidFill>
                  <a:srgbClr val="0765AF"/>
                </a:solidFill>
              </a:rPr>
              <a:t>detect</a:t>
            </a:r>
            <a:r>
              <a:rPr lang="it-IT" sz="1400" b="1" i="1" dirty="0">
                <a:solidFill>
                  <a:srgbClr val="0765AF"/>
                </a:solidFill>
              </a:rPr>
              <a:t> </a:t>
            </a:r>
            <a:r>
              <a:rPr lang="it-IT" sz="1400" b="1" i="1" dirty="0" err="1">
                <a:solidFill>
                  <a:srgbClr val="0765AF"/>
                </a:solidFill>
              </a:rPr>
              <a:t>discontinuities</a:t>
            </a:r>
            <a:r>
              <a:rPr lang="it-IT" sz="1400" b="1" i="1" dirty="0">
                <a:solidFill>
                  <a:srgbClr val="0765AF"/>
                </a:solidFill>
              </a:rPr>
              <a:t> </a:t>
            </a:r>
            <a:r>
              <a:rPr lang="it-IT" sz="1400" b="1" i="1" dirty="0" err="1">
                <a:solidFill>
                  <a:srgbClr val="0765AF"/>
                </a:solidFill>
              </a:rPr>
              <a:t>beneath</a:t>
            </a:r>
            <a:r>
              <a:rPr lang="it-IT" sz="1400" b="1" i="1" dirty="0">
                <a:solidFill>
                  <a:srgbClr val="0765AF"/>
                </a:solidFill>
              </a:rPr>
              <a:t> the </a:t>
            </a:r>
            <a:r>
              <a:rPr lang="it-IT" sz="1400" b="1" i="1" dirty="0" err="1">
                <a:solidFill>
                  <a:srgbClr val="0765AF"/>
                </a:solidFill>
              </a:rPr>
              <a:t>surface</a:t>
            </a:r>
            <a:r>
              <a:rPr lang="it-IT" sz="1400" b="1" i="1" dirty="0">
                <a:solidFill>
                  <a:srgbClr val="0765AF"/>
                </a:solidFill>
              </a:rPr>
              <a:t>, </a:t>
            </a:r>
            <a:r>
              <a:rPr lang="it-IT" sz="1400" b="1" i="1" dirty="0" err="1">
                <a:solidFill>
                  <a:srgbClr val="0765AF"/>
                </a:solidFill>
              </a:rPr>
              <a:t>using</a:t>
            </a:r>
            <a:r>
              <a:rPr lang="it-IT" sz="1400" b="1" i="1" dirty="0">
                <a:solidFill>
                  <a:srgbClr val="0765AF"/>
                </a:solidFill>
              </a:rPr>
              <a:t> an inclusive </a:t>
            </a:r>
            <a:r>
              <a:rPr lang="it-IT" sz="1400" b="1" i="1" dirty="0" err="1">
                <a:solidFill>
                  <a:srgbClr val="0765AF"/>
                </a:solidFill>
              </a:rPr>
              <a:t>range</a:t>
            </a:r>
            <a:r>
              <a:rPr lang="it-IT" sz="1400" b="1" i="1" dirty="0">
                <a:solidFill>
                  <a:srgbClr val="0765AF"/>
                </a:solidFill>
              </a:rPr>
              <a:t> </a:t>
            </a:r>
            <a:r>
              <a:rPr lang="it-IT" sz="1400" b="1" i="1" dirty="0" err="1">
                <a:solidFill>
                  <a:srgbClr val="0765AF"/>
                </a:solidFill>
              </a:rPr>
              <a:t>among</a:t>
            </a:r>
            <a:r>
              <a:rPr lang="it-IT" sz="1400" b="1" i="1" dirty="0">
                <a:solidFill>
                  <a:srgbClr val="0765AF"/>
                </a:solidFill>
              </a:rPr>
              <a:t> 3,7° and 6,8° for the </a:t>
            </a:r>
            <a:r>
              <a:rPr lang="it-IT" sz="1400" b="1" i="1" dirty="0" err="1">
                <a:solidFill>
                  <a:srgbClr val="0765AF"/>
                </a:solidFill>
              </a:rPr>
              <a:t>thermographs</a:t>
            </a:r>
            <a:r>
              <a:rPr lang="it-IT" sz="1400" b="1" i="1" dirty="0">
                <a:solidFill>
                  <a:srgbClr val="0765AF"/>
                </a:solidFill>
              </a:rPr>
              <a:t> </a:t>
            </a:r>
            <a:r>
              <a:rPr lang="it-IT" sz="1400" b="1" i="1" dirty="0" err="1">
                <a:solidFill>
                  <a:srgbClr val="0765AF"/>
                </a:solidFill>
              </a:rPr>
              <a:t>staircase</a:t>
            </a:r>
            <a:r>
              <a:rPr lang="it-IT" sz="1400" b="1" i="1" dirty="0">
                <a:solidFill>
                  <a:srgbClr val="0765AF"/>
                </a:solidFill>
              </a:rPr>
              <a:t>. </a:t>
            </a:r>
            <a:r>
              <a:rPr lang="it-IT" sz="1400" b="1" i="1" dirty="0" err="1">
                <a:solidFill>
                  <a:srgbClr val="0765AF"/>
                </a:solidFill>
              </a:rPr>
              <a:t>It</a:t>
            </a:r>
            <a:r>
              <a:rPr lang="it-IT" sz="1400" b="1" i="1" dirty="0">
                <a:solidFill>
                  <a:srgbClr val="0765AF"/>
                </a:solidFill>
              </a:rPr>
              <a:t> </a:t>
            </a:r>
            <a:r>
              <a:rPr lang="it-IT" sz="1400" b="1" i="1" dirty="0" err="1">
                <a:solidFill>
                  <a:srgbClr val="0765AF"/>
                </a:solidFill>
              </a:rPr>
              <a:t>is</a:t>
            </a:r>
            <a:r>
              <a:rPr lang="it-IT" sz="1400" b="1" i="1" dirty="0">
                <a:solidFill>
                  <a:srgbClr val="0765AF"/>
                </a:solidFill>
              </a:rPr>
              <a:t> </a:t>
            </a:r>
            <a:r>
              <a:rPr lang="it-IT" sz="1400" b="1" i="1" dirty="0" err="1">
                <a:solidFill>
                  <a:srgbClr val="0765AF"/>
                </a:solidFill>
              </a:rPr>
              <a:t>possible</a:t>
            </a:r>
            <a:r>
              <a:rPr lang="it-IT" sz="1400" b="1" i="1" dirty="0">
                <a:solidFill>
                  <a:srgbClr val="0765AF"/>
                </a:solidFill>
              </a:rPr>
              <a:t> to </a:t>
            </a:r>
            <a:r>
              <a:rPr lang="it-IT" sz="1400" b="1" i="1" dirty="0" err="1">
                <a:solidFill>
                  <a:srgbClr val="0765AF"/>
                </a:solidFill>
              </a:rPr>
              <a:t>see</a:t>
            </a:r>
            <a:r>
              <a:rPr lang="it-IT" sz="1400" b="1" i="1" dirty="0">
                <a:solidFill>
                  <a:srgbClr val="0765AF"/>
                </a:solidFill>
              </a:rPr>
              <a:t> a </a:t>
            </a:r>
            <a:r>
              <a:rPr lang="it-IT" sz="1400" b="1" i="1" dirty="0" err="1">
                <a:solidFill>
                  <a:srgbClr val="0765AF"/>
                </a:solidFill>
              </a:rPr>
              <a:t>different</a:t>
            </a:r>
            <a:r>
              <a:rPr lang="it-IT" sz="1400" b="1" i="1" dirty="0">
                <a:solidFill>
                  <a:srgbClr val="0765AF"/>
                </a:solidFill>
              </a:rPr>
              <a:t> </a:t>
            </a:r>
            <a:r>
              <a:rPr lang="it-IT" sz="1400" b="1" i="1" dirty="0" err="1">
                <a:solidFill>
                  <a:srgbClr val="0765AF"/>
                </a:solidFill>
              </a:rPr>
              <a:t>superficial</a:t>
            </a:r>
            <a:r>
              <a:rPr lang="it-IT" sz="1400" b="1" i="1" dirty="0">
                <a:solidFill>
                  <a:srgbClr val="0765AF"/>
                </a:solidFill>
              </a:rPr>
              <a:t> temperature of </a:t>
            </a:r>
            <a:r>
              <a:rPr lang="it-IT" sz="1400" b="1" i="1" dirty="0" err="1">
                <a:solidFill>
                  <a:srgbClr val="0765AF"/>
                </a:solidFill>
              </a:rPr>
              <a:t>materials</a:t>
            </a:r>
            <a:r>
              <a:rPr lang="it-IT" sz="1400" b="1" i="1" dirty="0">
                <a:solidFill>
                  <a:srgbClr val="0765AF"/>
                </a:solidFill>
              </a:rPr>
              <a:t> for </a:t>
            </a:r>
            <a:r>
              <a:rPr lang="it-IT" sz="1400" b="1" i="1" dirty="0" err="1">
                <a:solidFill>
                  <a:srgbClr val="0765AF"/>
                </a:solidFill>
              </a:rPr>
              <a:t>that</a:t>
            </a:r>
            <a:r>
              <a:rPr lang="it-IT" sz="1400" b="1" i="1" dirty="0">
                <a:solidFill>
                  <a:srgbClr val="0765AF"/>
                </a:solidFill>
              </a:rPr>
              <a:t> </a:t>
            </a:r>
            <a:r>
              <a:rPr lang="it-IT" sz="1400" b="1" i="1" dirty="0" err="1">
                <a:solidFill>
                  <a:srgbClr val="0765AF"/>
                </a:solidFill>
              </a:rPr>
              <a:t>heated</a:t>
            </a:r>
            <a:r>
              <a:rPr lang="it-IT" sz="1400" b="1" i="1" dirty="0">
                <a:solidFill>
                  <a:srgbClr val="0765AF"/>
                </a:solidFill>
              </a:rPr>
              <a:t> </a:t>
            </a:r>
            <a:r>
              <a:rPr lang="it-IT" sz="1400" b="1" i="1" dirty="0" err="1">
                <a:solidFill>
                  <a:srgbClr val="0765AF"/>
                </a:solidFill>
              </a:rPr>
              <a:t>places</a:t>
            </a:r>
            <a:r>
              <a:rPr lang="it-IT" sz="1400" b="1" i="1" dirty="0">
                <a:solidFill>
                  <a:srgbClr val="0765AF"/>
                </a:solidFill>
              </a:rPr>
              <a:t> </a:t>
            </a:r>
            <a:r>
              <a:rPr lang="it-IT" sz="1400" b="1" i="1" dirty="0" err="1">
                <a:solidFill>
                  <a:srgbClr val="0765AF"/>
                </a:solidFill>
              </a:rPr>
              <a:t>internally</a:t>
            </a:r>
            <a:r>
              <a:rPr lang="it-IT" sz="1400" b="1" i="1" dirty="0">
                <a:solidFill>
                  <a:srgbClr val="0765AF"/>
                </a:solidFill>
              </a:rPr>
              <a:t>. </a:t>
            </a:r>
            <a:r>
              <a:rPr lang="it-IT" sz="1400" b="1" i="1" dirty="0" err="1">
                <a:solidFill>
                  <a:srgbClr val="0765AF"/>
                </a:solidFill>
              </a:rPr>
              <a:t>Every</a:t>
            </a:r>
            <a:r>
              <a:rPr lang="it-IT" sz="1400" b="1" i="1" dirty="0">
                <a:solidFill>
                  <a:srgbClr val="0765AF"/>
                </a:solidFill>
              </a:rPr>
              <a:t> </a:t>
            </a:r>
            <a:r>
              <a:rPr lang="it-IT" sz="1400" b="1" i="1" dirty="0" err="1">
                <a:solidFill>
                  <a:srgbClr val="0765AF"/>
                </a:solidFill>
              </a:rPr>
              <a:t>combination</a:t>
            </a:r>
            <a:r>
              <a:rPr lang="it-IT" sz="1400" b="1" i="1" dirty="0">
                <a:solidFill>
                  <a:srgbClr val="0765AF"/>
                </a:solidFill>
              </a:rPr>
              <a:t> of </a:t>
            </a:r>
            <a:r>
              <a:rPr lang="it-IT" sz="1400" b="1" i="1" dirty="0" err="1">
                <a:solidFill>
                  <a:srgbClr val="0765AF"/>
                </a:solidFill>
              </a:rPr>
              <a:t>masonry</a:t>
            </a:r>
            <a:r>
              <a:rPr lang="it-IT" sz="1400" b="1" i="1" dirty="0">
                <a:solidFill>
                  <a:srgbClr val="0765AF"/>
                </a:solidFill>
              </a:rPr>
              <a:t> </a:t>
            </a:r>
            <a:r>
              <a:rPr lang="it-IT" sz="1400" b="1" i="1" dirty="0" err="1">
                <a:solidFill>
                  <a:srgbClr val="0765AF"/>
                </a:solidFill>
              </a:rPr>
              <a:t>structure</a:t>
            </a:r>
            <a:r>
              <a:rPr lang="it-IT" sz="1400" b="1" i="1" dirty="0">
                <a:solidFill>
                  <a:srgbClr val="0765AF"/>
                </a:solidFill>
              </a:rPr>
              <a:t> </a:t>
            </a:r>
            <a:r>
              <a:rPr lang="it-IT" sz="1400" b="1" i="1" dirty="0" err="1">
                <a:solidFill>
                  <a:srgbClr val="0765AF"/>
                </a:solidFill>
              </a:rPr>
              <a:t>type</a:t>
            </a:r>
            <a:r>
              <a:rPr lang="it-IT" sz="1400" b="1" i="1" dirty="0">
                <a:solidFill>
                  <a:srgbClr val="0765AF"/>
                </a:solidFill>
              </a:rPr>
              <a:t> to be </a:t>
            </a:r>
            <a:r>
              <a:rPr lang="it-IT" sz="1400" b="1" i="1" dirty="0" err="1">
                <a:solidFill>
                  <a:srgbClr val="0765AF"/>
                </a:solidFill>
              </a:rPr>
              <a:t>investigated</a:t>
            </a:r>
            <a:r>
              <a:rPr lang="it-IT" sz="1400" b="1" i="1" dirty="0">
                <a:solidFill>
                  <a:srgbClr val="0765AF"/>
                </a:solidFill>
              </a:rPr>
              <a:t> </a:t>
            </a:r>
            <a:r>
              <a:rPr lang="it-IT" sz="1400" b="1" i="1" dirty="0" err="1">
                <a:solidFill>
                  <a:srgbClr val="0765AF"/>
                </a:solidFill>
              </a:rPr>
              <a:t>needs</a:t>
            </a:r>
            <a:r>
              <a:rPr lang="it-IT" sz="1400" b="1" i="1" dirty="0">
                <a:solidFill>
                  <a:srgbClr val="0765AF"/>
                </a:solidFill>
              </a:rPr>
              <a:t> e </a:t>
            </a:r>
            <a:r>
              <a:rPr lang="it-IT" sz="1400" b="1" i="1" dirty="0" err="1">
                <a:solidFill>
                  <a:srgbClr val="0765AF"/>
                </a:solidFill>
              </a:rPr>
              <a:t>specific</a:t>
            </a:r>
            <a:r>
              <a:rPr lang="it-IT" sz="1400" b="1" i="1" dirty="0">
                <a:solidFill>
                  <a:srgbClr val="0765AF"/>
                </a:solidFill>
              </a:rPr>
              <a:t> IR </a:t>
            </a:r>
            <a:r>
              <a:rPr lang="it-IT" sz="1400" b="1" i="1" dirty="0" err="1">
                <a:solidFill>
                  <a:srgbClr val="0765AF"/>
                </a:solidFill>
              </a:rPr>
              <a:t>calibration</a:t>
            </a:r>
            <a:r>
              <a:rPr lang="it-IT" sz="1400" b="1" i="1" dirty="0">
                <a:solidFill>
                  <a:srgbClr val="0765AF"/>
                </a:solidFill>
              </a:rPr>
              <a:t>.</a:t>
            </a:r>
          </a:p>
        </p:txBody>
      </p:sp>
      <p:pic>
        <p:nvPicPr>
          <p:cNvPr id="6" name="Immagine 5"/>
          <p:cNvPicPr/>
          <p:nvPr/>
        </p:nvPicPr>
        <p:blipFill>
          <a:blip r:embed="rId3">
            <a:extLst>
              <a:ext uri="{28A0092B-C50C-407E-A947-70E740481C1C}">
                <a14:useLocalDpi xmlns:a14="http://schemas.microsoft.com/office/drawing/2010/main"/>
              </a:ext>
            </a:extLst>
          </a:blip>
          <a:stretch>
            <a:fillRect/>
          </a:stretch>
        </p:blipFill>
        <p:spPr>
          <a:xfrm>
            <a:off x="179512" y="2996952"/>
            <a:ext cx="4499610" cy="1736725"/>
          </a:xfrm>
          <a:prstGeom prst="rect">
            <a:avLst/>
          </a:prstGeom>
        </p:spPr>
      </p:pic>
      <p:sp>
        <p:nvSpPr>
          <p:cNvPr id="7" name="Rettangolo 6"/>
          <p:cNvSpPr/>
          <p:nvPr/>
        </p:nvSpPr>
        <p:spPr>
          <a:xfrm>
            <a:off x="4788024" y="3573016"/>
            <a:ext cx="3888432" cy="523220"/>
          </a:xfrm>
          <a:prstGeom prst="rect">
            <a:avLst/>
          </a:prstGeom>
        </p:spPr>
        <p:txBody>
          <a:bodyPr wrap="square">
            <a:spAutoFit/>
          </a:bodyPr>
          <a:lstStyle/>
          <a:p>
            <a:r>
              <a:rPr lang="it-IT" sz="1400" b="1" i="1" dirty="0" err="1">
                <a:solidFill>
                  <a:srgbClr val="0765AF"/>
                </a:solidFill>
              </a:rPr>
              <a:t>Moisture</a:t>
            </a:r>
            <a:r>
              <a:rPr lang="it-IT" sz="1400" b="1" i="1" dirty="0">
                <a:solidFill>
                  <a:srgbClr val="0765AF"/>
                </a:solidFill>
              </a:rPr>
              <a:t> </a:t>
            </a:r>
            <a:r>
              <a:rPr lang="it-IT" sz="1400" b="1" i="1" dirty="0" err="1">
                <a:solidFill>
                  <a:srgbClr val="0765AF"/>
                </a:solidFill>
              </a:rPr>
              <a:t>distribution</a:t>
            </a:r>
            <a:r>
              <a:rPr lang="it-IT" sz="1400" b="1" i="1" dirty="0">
                <a:solidFill>
                  <a:srgbClr val="0765AF"/>
                </a:solidFill>
              </a:rPr>
              <a:t> and </a:t>
            </a:r>
            <a:r>
              <a:rPr lang="it-IT" sz="1400" b="1" i="1" dirty="0" err="1">
                <a:solidFill>
                  <a:srgbClr val="0765AF"/>
                </a:solidFill>
              </a:rPr>
              <a:t>moisture</a:t>
            </a:r>
            <a:r>
              <a:rPr lang="it-IT" sz="1400" b="1" i="1" dirty="0">
                <a:solidFill>
                  <a:srgbClr val="0765AF"/>
                </a:solidFill>
              </a:rPr>
              <a:t> </a:t>
            </a:r>
            <a:r>
              <a:rPr lang="it-IT" sz="1400" b="1" i="1" dirty="0" err="1">
                <a:solidFill>
                  <a:srgbClr val="0765AF"/>
                </a:solidFill>
              </a:rPr>
              <a:t>growth</a:t>
            </a:r>
            <a:r>
              <a:rPr lang="it-IT" sz="1400" b="1" i="1" dirty="0">
                <a:solidFill>
                  <a:srgbClr val="0765AF"/>
                </a:solidFill>
              </a:rPr>
              <a:t> </a:t>
            </a:r>
            <a:r>
              <a:rPr lang="it-IT" sz="1400" b="1" i="1" dirty="0" err="1">
                <a:solidFill>
                  <a:srgbClr val="0765AF"/>
                </a:solidFill>
              </a:rPr>
              <a:t>detected</a:t>
            </a:r>
            <a:r>
              <a:rPr lang="it-IT" sz="1400" b="1" i="1" dirty="0">
                <a:solidFill>
                  <a:srgbClr val="0765AF"/>
                </a:solidFill>
              </a:rPr>
              <a:t> by </a:t>
            </a:r>
            <a:r>
              <a:rPr lang="it-IT" sz="1400" b="1" i="1" dirty="0" err="1">
                <a:solidFill>
                  <a:srgbClr val="0765AF"/>
                </a:solidFill>
              </a:rPr>
              <a:t>thermal</a:t>
            </a:r>
            <a:r>
              <a:rPr lang="it-IT" sz="1400" b="1" i="1" dirty="0">
                <a:solidFill>
                  <a:srgbClr val="0765AF"/>
                </a:solidFill>
              </a:rPr>
              <a:t> scanning.</a:t>
            </a:r>
          </a:p>
        </p:txBody>
      </p:sp>
      <p:pic>
        <p:nvPicPr>
          <p:cNvPr id="8" name="Immagine 7"/>
          <p:cNvPicPr/>
          <p:nvPr/>
        </p:nvPicPr>
        <p:blipFill>
          <a:blip r:embed="rId4">
            <a:extLst>
              <a:ext uri="{28A0092B-C50C-407E-A947-70E740481C1C}">
                <a14:useLocalDpi xmlns:a14="http://schemas.microsoft.com/office/drawing/2010/main"/>
              </a:ext>
            </a:extLst>
          </a:blip>
          <a:stretch>
            <a:fillRect/>
          </a:stretch>
        </p:blipFill>
        <p:spPr>
          <a:xfrm>
            <a:off x="179512" y="4869160"/>
            <a:ext cx="4499610" cy="1666240"/>
          </a:xfrm>
          <a:prstGeom prst="rect">
            <a:avLst/>
          </a:prstGeom>
        </p:spPr>
      </p:pic>
      <p:sp>
        <p:nvSpPr>
          <p:cNvPr id="9" name="Rettangolo 8"/>
          <p:cNvSpPr/>
          <p:nvPr/>
        </p:nvSpPr>
        <p:spPr>
          <a:xfrm>
            <a:off x="4940424" y="5282044"/>
            <a:ext cx="3888432" cy="954107"/>
          </a:xfrm>
          <a:prstGeom prst="rect">
            <a:avLst/>
          </a:prstGeom>
        </p:spPr>
        <p:txBody>
          <a:bodyPr wrap="square">
            <a:spAutoFit/>
          </a:bodyPr>
          <a:lstStyle/>
          <a:p>
            <a:r>
              <a:rPr lang="it-IT" sz="1400" b="1" i="1" dirty="0">
                <a:solidFill>
                  <a:srgbClr val="0765AF"/>
                </a:solidFill>
              </a:rPr>
              <a:t>The </a:t>
            </a:r>
            <a:r>
              <a:rPr lang="it-IT" sz="1400" b="1" i="1" dirty="0" err="1">
                <a:solidFill>
                  <a:srgbClr val="0765AF"/>
                </a:solidFill>
              </a:rPr>
              <a:t>upper</a:t>
            </a:r>
            <a:r>
              <a:rPr lang="it-IT" sz="1400" b="1" i="1" dirty="0">
                <a:solidFill>
                  <a:srgbClr val="0765AF"/>
                </a:solidFill>
              </a:rPr>
              <a:t> part </a:t>
            </a:r>
            <a:r>
              <a:rPr lang="it-IT" sz="1400" b="1" i="1" dirty="0" err="1">
                <a:solidFill>
                  <a:srgbClr val="0765AF"/>
                </a:solidFill>
              </a:rPr>
              <a:t>facade</a:t>
            </a:r>
            <a:r>
              <a:rPr lang="it-IT" sz="1400" b="1" i="1" dirty="0">
                <a:solidFill>
                  <a:srgbClr val="0765AF"/>
                </a:solidFill>
              </a:rPr>
              <a:t> in the </a:t>
            </a:r>
            <a:r>
              <a:rPr lang="it-IT" sz="1400" b="1" i="1" dirty="0" err="1">
                <a:solidFill>
                  <a:srgbClr val="0765AF"/>
                </a:solidFill>
              </a:rPr>
              <a:t>morning</a:t>
            </a:r>
            <a:r>
              <a:rPr lang="it-IT" sz="1400" b="1" i="1" dirty="0">
                <a:solidFill>
                  <a:srgbClr val="0765AF"/>
                </a:solidFill>
              </a:rPr>
              <a:t>, </a:t>
            </a:r>
            <a:r>
              <a:rPr lang="it-IT" sz="1400" b="1" i="1" dirty="0" err="1">
                <a:solidFill>
                  <a:srgbClr val="0765AF"/>
                </a:solidFill>
              </a:rPr>
              <a:t>before</a:t>
            </a:r>
            <a:r>
              <a:rPr lang="it-IT" sz="1400" b="1" i="1" dirty="0">
                <a:solidFill>
                  <a:srgbClr val="0765AF"/>
                </a:solidFill>
              </a:rPr>
              <a:t> the </a:t>
            </a:r>
            <a:r>
              <a:rPr lang="it-IT" sz="1400" b="1" i="1" dirty="0" err="1">
                <a:solidFill>
                  <a:srgbClr val="0765AF"/>
                </a:solidFill>
              </a:rPr>
              <a:t>sun</a:t>
            </a:r>
            <a:r>
              <a:rPr lang="it-IT" sz="1400" b="1" i="1" dirty="0">
                <a:solidFill>
                  <a:srgbClr val="0765AF"/>
                </a:solidFill>
              </a:rPr>
              <a:t>. The </a:t>
            </a:r>
            <a:r>
              <a:rPr lang="it-IT" sz="1400" b="1" i="1" dirty="0" err="1">
                <a:solidFill>
                  <a:srgbClr val="0765AF"/>
                </a:solidFill>
              </a:rPr>
              <a:t>radiators</a:t>
            </a:r>
            <a:r>
              <a:rPr lang="it-IT" sz="1400" b="1" i="1" dirty="0">
                <a:solidFill>
                  <a:srgbClr val="0765AF"/>
                </a:solidFill>
              </a:rPr>
              <a:t> and </a:t>
            </a:r>
            <a:r>
              <a:rPr lang="it-IT" sz="1400" b="1" i="1" dirty="0" err="1">
                <a:solidFill>
                  <a:srgbClr val="0765AF"/>
                </a:solidFill>
              </a:rPr>
              <a:t>also</a:t>
            </a:r>
            <a:r>
              <a:rPr lang="it-IT" sz="1400" b="1" i="1" dirty="0">
                <a:solidFill>
                  <a:srgbClr val="0765AF"/>
                </a:solidFill>
              </a:rPr>
              <a:t> the intermediate </a:t>
            </a:r>
            <a:r>
              <a:rPr lang="it-IT" sz="1400" b="1" i="1" dirty="0" err="1">
                <a:solidFill>
                  <a:srgbClr val="0765AF"/>
                </a:solidFill>
              </a:rPr>
              <a:t>floors</a:t>
            </a:r>
            <a:r>
              <a:rPr lang="it-IT" sz="1400" b="1" i="1" dirty="0">
                <a:solidFill>
                  <a:srgbClr val="0765AF"/>
                </a:solidFill>
              </a:rPr>
              <a:t>, </a:t>
            </a:r>
            <a:r>
              <a:rPr lang="it-IT" sz="1400" b="1" i="1" dirty="0" err="1">
                <a:solidFill>
                  <a:srgbClr val="0765AF"/>
                </a:solidFill>
              </a:rPr>
              <a:t>walls</a:t>
            </a:r>
            <a:r>
              <a:rPr lang="it-IT" sz="1400" b="1" i="1" dirty="0">
                <a:solidFill>
                  <a:srgbClr val="0765AF"/>
                </a:solidFill>
              </a:rPr>
              <a:t> </a:t>
            </a:r>
            <a:r>
              <a:rPr lang="it-IT" sz="1400" b="1" i="1" dirty="0" err="1">
                <a:solidFill>
                  <a:srgbClr val="0765AF"/>
                </a:solidFill>
              </a:rPr>
              <a:t>both</a:t>
            </a:r>
            <a:r>
              <a:rPr lang="it-IT" sz="1400" b="1" i="1" dirty="0">
                <a:solidFill>
                  <a:srgbClr val="0765AF"/>
                </a:solidFill>
              </a:rPr>
              <a:t> </a:t>
            </a:r>
            <a:r>
              <a:rPr lang="it-IT" sz="1400" b="1" i="1" dirty="0" err="1">
                <a:solidFill>
                  <a:srgbClr val="0765AF"/>
                </a:solidFill>
              </a:rPr>
              <a:t>pipelines</a:t>
            </a:r>
            <a:r>
              <a:rPr lang="it-IT" sz="1400" b="1" i="1" dirty="0">
                <a:solidFill>
                  <a:srgbClr val="0765AF"/>
                </a:solidFill>
              </a:rPr>
              <a:t> are </a:t>
            </a:r>
            <a:r>
              <a:rPr lang="it-IT" sz="1400" b="1" i="1" dirty="0" err="1">
                <a:solidFill>
                  <a:srgbClr val="0765AF"/>
                </a:solidFill>
              </a:rPr>
              <a:t>visible</a:t>
            </a:r>
            <a:endParaRPr lang="it-IT" sz="1400" b="1" i="1" dirty="0">
              <a:solidFill>
                <a:srgbClr val="0765AF"/>
              </a:solidFill>
            </a:endParaRPr>
          </a:p>
        </p:txBody>
      </p:sp>
    </p:spTree>
    <p:extLst>
      <p:ext uri="{BB962C8B-B14F-4D97-AF65-F5344CB8AC3E}">
        <p14:creationId xmlns:p14="http://schemas.microsoft.com/office/powerpoint/2010/main" val="1717044319"/>
      </p:ext>
    </p:extLst>
  </p:cSld>
  <p:clrMapOvr>
    <a:masterClrMapping/>
  </p:clrMapOvr>
  <p:transition spd="slow" advClick="0" advTm="15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Τίτλος"/>
          <p:cNvSpPr txBox="1">
            <a:spLocks/>
          </p:cNvSpPr>
          <p:nvPr/>
        </p:nvSpPr>
        <p:spPr bwMode="auto">
          <a:xfrm>
            <a:off x="0" y="404714"/>
            <a:ext cx="7885113" cy="720030"/>
          </a:xfrm>
          <a:prstGeom prst="rect">
            <a:avLst/>
          </a:prstGeom>
          <a:noFill/>
          <a:ln w="9525">
            <a:noFill/>
            <a:miter lim="800000"/>
            <a:headEnd/>
            <a:tailEnd/>
          </a:ln>
        </p:spPr>
        <p:txBody>
          <a:bodyPr lIns="360000" tIns="36000" rIns="180000" bIns="36000" anchor="ctr"/>
          <a:lstStyle/>
          <a:p>
            <a:pPr algn="just"/>
            <a:r>
              <a:rPr lang="it-IT" sz="2800" b="1" dirty="0">
                <a:solidFill>
                  <a:srgbClr val="0040B4"/>
                </a:solidFill>
                <a:latin typeface="Calibri" pitchFamily="34" charset="0"/>
              </a:rPr>
              <a:t>A building </a:t>
            </a:r>
            <a:r>
              <a:rPr lang="it-IT" sz="2800" b="1" dirty="0" err="1">
                <a:solidFill>
                  <a:srgbClr val="0040B4"/>
                </a:solidFill>
                <a:latin typeface="Calibri" pitchFamily="34" charset="0"/>
              </a:rPr>
              <a:t>envelope</a:t>
            </a:r>
            <a:r>
              <a:rPr lang="it-IT" sz="2800" b="1" dirty="0">
                <a:solidFill>
                  <a:srgbClr val="0040B4"/>
                </a:solidFill>
                <a:latin typeface="Calibri" pitchFamily="34" charset="0"/>
              </a:rPr>
              <a:t> </a:t>
            </a:r>
            <a:r>
              <a:rPr lang="it-IT" sz="2800" b="1" dirty="0" err="1">
                <a:solidFill>
                  <a:srgbClr val="0040B4"/>
                </a:solidFill>
                <a:latin typeface="Calibri" pitchFamily="34" charset="0"/>
              </a:rPr>
              <a:t>investigation</a:t>
            </a:r>
            <a:endParaRPr lang="it-IT" sz="2800" b="1" dirty="0">
              <a:solidFill>
                <a:srgbClr val="0040B4"/>
              </a:solidFill>
              <a:latin typeface="Calibri" pitchFamily="34" charset="0"/>
            </a:endParaRPr>
          </a:p>
          <a:p>
            <a:pPr algn="just"/>
            <a:r>
              <a:rPr lang="it-IT" sz="1600" i="1" dirty="0">
                <a:solidFill>
                  <a:srgbClr val="0765AF"/>
                </a:solidFill>
              </a:rPr>
              <a:t>The use of in situ </a:t>
            </a:r>
            <a:r>
              <a:rPr lang="it-IT" sz="1600" i="1" dirty="0" err="1">
                <a:solidFill>
                  <a:srgbClr val="0765AF"/>
                </a:solidFill>
              </a:rPr>
              <a:t>tests</a:t>
            </a:r>
            <a:r>
              <a:rPr lang="it-IT" sz="1600" i="1" dirty="0">
                <a:solidFill>
                  <a:srgbClr val="0765AF"/>
                </a:solidFill>
              </a:rPr>
              <a:t> for the </a:t>
            </a:r>
            <a:r>
              <a:rPr lang="it-IT" sz="1600" i="1" dirty="0" err="1">
                <a:solidFill>
                  <a:srgbClr val="0765AF"/>
                </a:solidFill>
              </a:rPr>
              <a:t>evaluation</a:t>
            </a:r>
            <a:r>
              <a:rPr lang="it-IT" sz="1600" i="1" dirty="0">
                <a:solidFill>
                  <a:srgbClr val="0765AF"/>
                </a:solidFill>
              </a:rPr>
              <a:t> of </a:t>
            </a:r>
            <a:r>
              <a:rPr lang="it-IT" sz="1600" i="1" dirty="0" err="1">
                <a:solidFill>
                  <a:srgbClr val="0765AF"/>
                </a:solidFill>
              </a:rPr>
              <a:t>buildings</a:t>
            </a:r>
            <a:r>
              <a:rPr lang="it-IT" sz="1600" i="1" dirty="0">
                <a:solidFill>
                  <a:srgbClr val="0765AF"/>
                </a:solidFill>
              </a:rPr>
              <a:t>’ </a:t>
            </a:r>
            <a:r>
              <a:rPr lang="it-IT" sz="1600" i="1" dirty="0" err="1">
                <a:solidFill>
                  <a:srgbClr val="0765AF"/>
                </a:solidFill>
              </a:rPr>
              <a:t>energy</a:t>
            </a:r>
            <a:r>
              <a:rPr lang="it-IT" sz="1600" i="1" dirty="0">
                <a:solidFill>
                  <a:srgbClr val="0765AF"/>
                </a:solidFill>
              </a:rPr>
              <a:t> performance. – </a:t>
            </a:r>
          </a:p>
          <a:p>
            <a:pPr algn="just"/>
            <a:r>
              <a:rPr lang="it-IT" sz="1600" i="1" dirty="0">
                <a:solidFill>
                  <a:srgbClr val="0765AF"/>
                </a:solidFill>
              </a:rPr>
              <a:t>The use of </a:t>
            </a:r>
            <a:r>
              <a:rPr lang="it-IT" sz="1600" i="1" dirty="0" err="1">
                <a:solidFill>
                  <a:srgbClr val="0765AF"/>
                </a:solidFill>
              </a:rPr>
              <a:t>thermal</a:t>
            </a:r>
            <a:r>
              <a:rPr lang="it-IT" sz="1600" i="1" dirty="0">
                <a:solidFill>
                  <a:srgbClr val="0765AF"/>
                </a:solidFill>
              </a:rPr>
              <a:t> </a:t>
            </a:r>
            <a:r>
              <a:rPr lang="it-IT" sz="1600" i="1" dirty="0" err="1">
                <a:solidFill>
                  <a:srgbClr val="0765AF"/>
                </a:solidFill>
              </a:rPr>
              <a:t>infrared</a:t>
            </a:r>
            <a:r>
              <a:rPr lang="it-IT" sz="1600" i="1" dirty="0">
                <a:solidFill>
                  <a:srgbClr val="0765AF"/>
                </a:solidFill>
              </a:rPr>
              <a:t> (IR)</a:t>
            </a:r>
            <a:endParaRPr lang="it-IT" sz="1600" dirty="0">
              <a:solidFill>
                <a:srgbClr val="0765AF"/>
              </a:solidFill>
            </a:endParaRPr>
          </a:p>
          <a:p>
            <a:pPr algn="just"/>
            <a:endParaRPr lang="it-IT" sz="2800" b="1" dirty="0">
              <a:solidFill>
                <a:srgbClr val="0040B4"/>
              </a:solidFill>
              <a:latin typeface="Calibri" pitchFamily="34" charset="0"/>
            </a:endParaRPr>
          </a:p>
          <a:p>
            <a:pPr algn="just"/>
            <a:endParaRPr lang="en-US" sz="1600" b="1" dirty="0">
              <a:solidFill>
                <a:schemeClr val="tx2"/>
              </a:solidFill>
              <a:latin typeface="Calibri" pitchFamily="34" charset="0"/>
            </a:endParaRPr>
          </a:p>
        </p:txBody>
      </p:sp>
      <p:sp>
        <p:nvSpPr>
          <p:cNvPr id="5" name="Rettangolo 4"/>
          <p:cNvSpPr/>
          <p:nvPr/>
        </p:nvSpPr>
        <p:spPr>
          <a:xfrm>
            <a:off x="4788024" y="1394192"/>
            <a:ext cx="4248472" cy="738664"/>
          </a:xfrm>
          <a:prstGeom prst="rect">
            <a:avLst/>
          </a:prstGeom>
        </p:spPr>
        <p:txBody>
          <a:bodyPr wrap="square">
            <a:spAutoFit/>
          </a:bodyPr>
          <a:lstStyle/>
          <a:p>
            <a:r>
              <a:rPr lang="it-IT" sz="1400" b="1" i="1" dirty="0">
                <a:solidFill>
                  <a:srgbClr val="0765AF"/>
                </a:solidFill>
              </a:rPr>
              <a:t>The </a:t>
            </a:r>
            <a:r>
              <a:rPr lang="it-IT" sz="1400" b="1" i="1" dirty="0" err="1">
                <a:solidFill>
                  <a:srgbClr val="0765AF"/>
                </a:solidFill>
              </a:rPr>
              <a:t>same</a:t>
            </a:r>
            <a:r>
              <a:rPr lang="it-IT" sz="1400" b="1" i="1" dirty="0">
                <a:solidFill>
                  <a:srgbClr val="0765AF"/>
                </a:solidFill>
              </a:rPr>
              <a:t> </a:t>
            </a:r>
            <a:r>
              <a:rPr lang="it-IT" sz="1400" b="1" i="1" dirty="0" err="1">
                <a:solidFill>
                  <a:srgbClr val="0765AF"/>
                </a:solidFill>
              </a:rPr>
              <a:t>previous</a:t>
            </a:r>
            <a:r>
              <a:rPr lang="it-IT" sz="1400" b="1" i="1" dirty="0">
                <a:solidFill>
                  <a:srgbClr val="0765AF"/>
                </a:solidFill>
              </a:rPr>
              <a:t> </a:t>
            </a:r>
            <a:r>
              <a:rPr lang="it-IT" sz="1400" b="1" i="1" dirty="0" err="1">
                <a:solidFill>
                  <a:srgbClr val="0765AF"/>
                </a:solidFill>
              </a:rPr>
              <a:t>facade</a:t>
            </a:r>
            <a:r>
              <a:rPr lang="it-IT" sz="1400" b="1" i="1" dirty="0">
                <a:solidFill>
                  <a:srgbClr val="0765AF"/>
                </a:solidFill>
              </a:rPr>
              <a:t> </a:t>
            </a:r>
            <a:r>
              <a:rPr lang="it-IT" sz="1400" b="1" i="1" dirty="0" err="1">
                <a:solidFill>
                  <a:srgbClr val="0765AF"/>
                </a:solidFill>
              </a:rPr>
              <a:t>during</a:t>
            </a:r>
            <a:r>
              <a:rPr lang="it-IT" sz="1400" b="1" i="1" dirty="0">
                <a:solidFill>
                  <a:srgbClr val="0765AF"/>
                </a:solidFill>
              </a:rPr>
              <a:t> </a:t>
            </a:r>
            <a:r>
              <a:rPr lang="it-IT" sz="1400" b="1" i="1" dirty="0" err="1">
                <a:solidFill>
                  <a:srgbClr val="0765AF"/>
                </a:solidFill>
              </a:rPr>
              <a:t>sun</a:t>
            </a:r>
            <a:r>
              <a:rPr lang="it-IT" sz="1400" b="1" i="1" dirty="0">
                <a:solidFill>
                  <a:srgbClr val="0765AF"/>
                </a:solidFill>
              </a:rPr>
              <a:t> </a:t>
            </a:r>
            <a:r>
              <a:rPr lang="it-IT" sz="1400" b="1" i="1" dirty="0" err="1">
                <a:solidFill>
                  <a:srgbClr val="0765AF"/>
                </a:solidFill>
              </a:rPr>
              <a:t>radiation</a:t>
            </a:r>
            <a:r>
              <a:rPr lang="it-IT" sz="1400" b="1" i="1" dirty="0">
                <a:solidFill>
                  <a:srgbClr val="0765AF"/>
                </a:solidFill>
              </a:rPr>
              <a:t>. The </a:t>
            </a:r>
            <a:r>
              <a:rPr lang="it-IT" sz="1400" b="1" i="1" dirty="0" err="1">
                <a:solidFill>
                  <a:srgbClr val="0765AF"/>
                </a:solidFill>
              </a:rPr>
              <a:t>external</a:t>
            </a:r>
            <a:r>
              <a:rPr lang="it-IT" sz="1400" b="1" i="1" dirty="0">
                <a:solidFill>
                  <a:srgbClr val="0765AF"/>
                </a:solidFill>
              </a:rPr>
              <a:t> </a:t>
            </a:r>
            <a:r>
              <a:rPr lang="it-IT" sz="1400" b="1" i="1" dirty="0" err="1">
                <a:solidFill>
                  <a:srgbClr val="0765AF"/>
                </a:solidFill>
              </a:rPr>
              <a:t>heat</a:t>
            </a:r>
            <a:r>
              <a:rPr lang="it-IT" sz="1400" b="1" i="1" dirty="0">
                <a:solidFill>
                  <a:srgbClr val="0765AF"/>
                </a:solidFill>
              </a:rPr>
              <a:t> source </a:t>
            </a:r>
            <a:r>
              <a:rPr lang="it-IT" sz="1400" b="1" i="1" dirty="0" err="1">
                <a:solidFill>
                  <a:srgbClr val="0765AF"/>
                </a:solidFill>
              </a:rPr>
              <a:t>removes</a:t>
            </a:r>
            <a:r>
              <a:rPr lang="it-IT" sz="1400" b="1" i="1" dirty="0">
                <a:solidFill>
                  <a:srgbClr val="0765AF"/>
                </a:solidFill>
              </a:rPr>
              <a:t> the </a:t>
            </a:r>
            <a:r>
              <a:rPr lang="it-IT" sz="1400" b="1" i="1" dirty="0" err="1">
                <a:solidFill>
                  <a:srgbClr val="0765AF"/>
                </a:solidFill>
              </a:rPr>
              <a:t>structural</a:t>
            </a:r>
            <a:r>
              <a:rPr lang="it-IT" sz="1400" b="1" i="1" dirty="0">
                <a:solidFill>
                  <a:srgbClr val="0765AF"/>
                </a:solidFill>
              </a:rPr>
              <a:t> </a:t>
            </a:r>
            <a:r>
              <a:rPr lang="it-IT" sz="1400" b="1" i="1" dirty="0" err="1">
                <a:solidFill>
                  <a:srgbClr val="0765AF"/>
                </a:solidFill>
              </a:rPr>
              <a:t>details</a:t>
            </a:r>
            <a:r>
              <a:rPr lang="it-IT" sz="1400" b="1" i="1" dirty="0">
                <a:solidFill>
                  <a:srgbClr val="0765AF"/>
                </a:solidFill>
              </a:rPr>
              <a:t>. </a:t>
            </a:r>
          </a:p>
        </p:txBody>
      </p:sp>
      <p:sp>
        <p:nvSpPr>
          <p:cNvPr id="7" name="Rettangolo 6"/>
          <p:cNvSpPr/>
          <p:nvPr/>
        </p:nvSpPr>
        <p:spPr>
          <a:xfrm>
            <a:off x="4788024" y="3429000"/>
            <a:ext cx="3888432" cy="738664"/>
          </a:xfrm>
          <a:prstGeom prst="rect">
            <a:avLst/>
          </a:prstGeom>
        </p:spPr>
        <p:txBody>
          <a:bodyPr wrap="square">
            <a:spAutoFit/>
          </a:bodyPr>
          <a:lstStyle/>
          <a:p>
            <a:r>
              <a:rPr lang="it-IT" sz="1400" b="1" i="1" dirty="0">
                <a:solidFill>
                  <a:srgbClr val="0765AF"/>
                </a:solidFill>
              </a:rPr>
              <a:t>Lower part of the </a:t>
            </a:r>
            <a:r>
              <a:rPr lang="it-IT" sz="1400" b="1" i="1" dirty="0" err="1">
                <a:solidFill>
                  <a:srgbClr val="0765AF"/>
                </a:solidFill>
              </a:rPr>
              <a:t>facade</a:t>
            </a:r>
            <a:r>
              <a:rPr lang="it-IT" sz="1400" b="1" i="1" dirty="0">
                <a:solidFill>
                  <a:srgbClr val="0765AF"/>
                </a:solidFill>
              </a:rPr>
              <a:t> in the </a:t>
            </a:r>
            <a:r>
              <a:rPr lang="it-IT" sz="1400" b="1" i="1" dirty="0" err="1">
                <a:solidFill>
                  <a:srgbClr val="0765AF"/>
                </a:solidFill>
              </a:rPr>
              <a:t>morning</a:t>
            </a:r>
            <a:r>
              <a:rPr lang="it-IT" sz="1400" b="1" i="1" dirty="0">
                <a:solidFill>
                  <a:srgbClr val="0765AF"/>
                </a:solidFill>
              </a:rPr>
              <a:t>. An </a:t>
            </a:r>
            <a:r>
              <a:rPr lang="it-IT" sz="1400" b="1" i="1" dirty="0" err="1">
                <a:solidFill>
                  <a:srgbClr val="0765AF"/>
                </a:solidFill>
              </a:rPr>
              <a:t>earlier</a:t>
            </a:r>
            <a:r>
              <a:rPr lang="it-IT" sz="1400" b="1" i="1" dirty="0">
                <a:solidFill>
                  <a:srgbClr val="0765AF"/>
                </a:solidFill>
              </a:rPr>
              <a:t> door </a:t>
            </a:r>
            <a:r>
              <a:rPr lang="it-IT" sz="1400" b="1" i="1" dirty="0" err="1">
                <a:solidFill>
                  <a:srgbClr val="0765AF"/>
                </a:solidFill>
              </a:rPr>
              <a:t>place</a:t>
            </a:r>
            <a:r>
              <a:rPr lang="it-IT" sz="1400" b="1" i="1" dirty="0">
                <a:solidFill>
                  <a:srgbClr val="0765AF"/>
                </a:solidFill>
              </a:rPr>
              <a:t> can be </a:t>
            </a:r>
            <a:r>
              <a:rPr lang="it-IT" sz="1400" b="1" i="1" dirty="0" err="1">
                <a:solidFill>
                  <a:srgbClr val="0765AF"/>
                </a:solidFill>
              </a:rPr>
              <a:t>seen</a:t>
            </a:r>
            <a:r>
              <a:rPr lang="it-IT" sz="1400" b="1" i="1" dirty="0">
                <a:solidFill>
                  <a:srgbClr val="0765AF"/>
                </a:solidFill>
              </a:rPr>
              <a:t> </a:t>
            </a:r>
            <a:r>
              <a:rPr lang="it-IT" sz="1400" b="1" i="1" dirty="0" err="1">
                <a:solidFill>
                  <a:srgbClr val="0765AF"/>
                </a:solidFill>
              </a:rPr>
              <a:t>between</a:t>
            </a:r>
            <a:r>
              <a:rPr lang="it-IT" sz="1400" b="1" i="1" dirty="0">
                <a:solidFill>
                  <a:srgbClr val="0765AF"/>
                </a:solidFill>
              </a:rPr>
              <a:t> the </a:t>
            </a:r>
            <a:r>
              <a:rPr lang="it-IT" sz="1400" b="1" i="1" dirty="0" err="1">
                <a:solidFill>
                  <a:srgbClr val="0765AF"/>
                </a:solidFill>
              </a:rPr>
              <a:t>window</a:t>
            </a:r>
            <a:r>
              <a:rPr lang="it-IT" sz="1400" b="1" i="1" dirty="0">
                <a:solidFill>
                  <a:srgbClr val="0765AF"/>
                </a:solidFill>
              </a:rPr>
              <a:t> and the door.</a:t>
            </a:r>
          </a:p>
        </p:txBody>
      </p:sp>
      <p:sp>
        <p:nvSpPr>
          <p:cNvPr id="9" name="Rettangolo 8"/>
          <p:cNvSpPr/>
          <p:nvPr/>
        </p:nvSpPr>
        <p:spPr>
          <a:xfrm>
            <a:off x="4940424" y="5282044"/>
            <a:ext cx="3888432" cy="738664"/>
          </a:xfrm>
          <a:prstGeom prst="rect">
            <a:avLst/>
          </a:prstGeom>
        </p:spPr>
        <p:txBody>
          <a:bodyPr wrap="square">
            <a:spAutoFit/>
          </a:bodyPr>
          <a:lstStyle/>
          <a:p>
            <a:r>
              <a:rPr lang="it-IT" sz="1400" b="1" i="1" dirty="0">
                <a:solidFill>
                  <a:srgbClr val="0765AF"/>
                </a:solidFill>
              </a:rPr>
              <a:t>Lower part of the </a:t>
            </a:r>
            <a:r>
              <a:rPr lang="it-IT" sz="1400" b="1" i="1" dirty="0" err="1">
                <a:solidFill>
                  <a:srgbClr val="0765AF"/>
                </a:solidFill>
              </a:rPr>
              <a:t>facade</a:t>
            </a:r>
            <a:r>
              <a:rPr lang="it-IT" sz="1400" b="1" i="1" dirty="0">
                <a:solidFill>
                  <a:srgbClr val="0765AF"/>
                </a:solidFill>
              </a:rPr>
              <a:t> </a:t>
            </a:r>
            <a:r>
              <a:rPr lang="it-IT" sz="1400" b="1" i="1" dirty="0" err="1">
                <a:solidFill>
                  <a:srgbClr val="0765AF"/>
                </a:solidFill>
              </a:rPr>
              <a:t>during</a:t>
            </a:r>
            <a:r>
              <a:rPr lang="it-IT" sz="1400" b="1" i="1" dirty="0">
                <a:solidFill>
                  <a:srgbClr val="0765AF"/>
                </a:solidFill>
              </a:rPr>
              <a:t> </a:t>
            </a:r>
            <a:r>
              <a:rPr lang="it-IT" sz="1400" b="1" i="1" dirty="0" err="1">
                <a:solidFill>
                  <a:srgbClr val="0765AF"/>
                </a:solidFill>
              </a:rPr>
              <a:t>sun</a:t>
            </a:r>
            <a:r>
              <a:rPr lang="it-IT" sz="1400" b="1" i="1" dirty="0">
                <a:solidFill>
                  <a:srgbClr val="0765AF"/>
                </a:solidFill>
              </a:rPr>
              <a:t> </a:t>
            </a:r>
            <a:r>
              <a:rPr lang="it-IT" sz="1400" b="1" i="1" dirty="0" err="1">
                <a:solidFill>
                  <a:srgbClr val="0765AF"/>
                </a:solidFill>
              </a:rPr>
              <a:t>radiation</a:t>
            </a:r>
            <a:r>
              <a:rPr lang="it-IT" sz="1400" b="1" i="1" dirty="0">
                <a:solidFill>
                  <a:srgbClr val="0765AF"/>
                </a:solidFill>
              </a:rPr>
              <a:t>. The </a:t>
            </a:r>
            <a:r>
              <a:rPr lang="it-IT" sz="1400" b="1" i="1" dirty="0" err="1">
                <a:solidFill>
                  <a:srgbClr val="0765AF"/>
                </a:solidFill>
              </a:rPr>
              <a:t>earlier</a:t>
            </a:r>
            <a:r>
              <a:rPr lang="it-IT" sz="1400" b="1" i="1" dirty="0">
                <a:solidFill>
                  <a:srgbClr val="0765AF"/>
                </a:solidFill>
              </a:rPr>
              <a:t> opening in the </a:t>
            </a:r>
            <a:r>
              <a:rPr lang="it-IT" sz="1400" b="1" i="1" dirty="0" err="1">
                <a:solidFill>
                  <a:srgbClr val="0765AF"/>
                </a:solidFill>
              </a:rPr>
              <a:t>wall</a:t>
            </a:r>
            <a:r>
              <a:rPr lang="it-IT" sz="1400" b="1" i="1" dirty="0">
                <a:solidFill>
                  <a:srgbClr val="0765AF"/>
                </a:solidFill>
              </a:rPr>
              <a:t> </a:t>
            </a:r>
            <a:r>
              <a:rPr lang="it-IT" sz="1400" b="1" i="1" dirty="0" err="1">
                <a:solidFill>
                  <a:srgbClr val="0765AF"/>
                </a:solidFill>
              </a:rPr>
              <a:t>cannot</a:t>
            </a:r>
            <a:r>
              <a:rPr lang="it-IT" sz="1400" b="1" i="1" dirty="0">
                <a:solidFill>
                  <a:srgbClr val="0765AF"/>
                </a:solidFill>
              </a:rPr>
              <a:t> be </a:t>
            </a:r>
            <a:r>
              <a:rPr lang="it-IT" sz="1400" b="1" i="1" dirty="0" err="1">
                <a:solidFill>
                  <a:srgbClr val="0765AF"/>
                </a:solidFill>
              </a:rPr>
              <a:t>seen</a:t>
            </a:r>
            <a:r>
              <a:rPr lang="it-IT" sz="1400" b="1" i="1" dirty="0">
                <a:solidFill>
                  <a:srgbClr val="0765AF"/>
                </a:solidFill>
              </a:rPr>
              <a:t>.</a:t>
            </a:r>
          </a:p>
        </p:txBody>
      </p:sp>
      <p:pic>
        <p:nvPicPr>
          <p:cNvPr id="10" name="Immagine 9"/>
          <p:cNvPicPr/>
          <p:nvPr/>
        </p:nvPicPr>
        <p:blipFill>
          <a:blip r:embed="rId2">
            <a:extLst>
              <a:ext uri="{28A0092B-C50C-407E-A947-70E740481C1C}">
                <a14:useLocalDpi xmlns:a14="http://schemas.microsoft.com/office/drawing/2010/main"/>
              </a:ext>
            </a:extLst>
          </a:blip>
          <a:stretch>
            <a:fillRect/>
          </a:stretch>
        </p:blipFill>
        <p:spPr>
          <a:xfrm>
            <a:off x="107504" y="1196752"/>
            <a:ext cx="4499610" cy="1695450"/>
          </a:xfrm>
          <a:prstGeom prst="rect">
            <a:avLst/>
          </a:prstGeom>
        </p:spPr>
      </p:pic>
      <p:pic>
        <p:nvPicPr>
          <p:cNvPr id="11" name="Immagine 10"/>
          <p:cNvPicPr/>
          <p:nvPr/>
        </p:nvPicPr>
        <p:blipFill>
          <a:blip r:embed="rId3">
            <a:extLst>
              <a:ext uri="{28A0092B-C50C-407E-A947-70E740481C1C}">
                <a14:useLocalDpi xmlns:a14="http://schemas.microsoft.com/office/drawing/2010/main"/>
              </a:ext>
            </a:extLst>
          </a:blip>
          <a:stretch>
            <a:fillRect/>
          </a:stretch>
        </p:blipFill>
        <p:spPr>
          <a:xfrm>
            <a:off x="179512" y="2996952"/>
            <a:ext cx="4499610" cy="1682115"/>
          </a:xfrm>
          <a:prstGeom prst="rect">
            <a:avLst/>
          </a:prstGeom>
        </p:spPr>
      </p:pic>
      <p:pic>
        <p:nvPicPr>
          <p:cNvPr id="12" name="Immagine 11"/>
          <p:cNvPicPr/>
          <p:nvPr/>
        </p:nvPicPr>
        <p:blipFill>
          <a:blip r:embed="rId4">
            <a:extLst>
              <a:ext uri="{28A0092B-C50C-407E-A947-70E740481C1C}">
                <a14:useLocalDpi xmlns:a14="http://schemas.microsoft.com/office/drawing/2010/main"/>
              </a:ext>
            </a:extLst>
          </a:blip>
          <a:stretch>
            <a:fillRect/>
          </a:stretch>
        </p:blipFill>
        <p:spPr>
          <a:xfrm>
            <a:off x="251520" y="4794081"/>
            <a:ext cx="4499610" cy="1659255"/>
          </a:xfrm>
          <a:prstGeom prst="rect">
            <a:avLst/>
          </a:prstGeom>
        </p:spPr>
      </p:pic>
    </p:spTree>
    <p:extLst>
      <p:ext uri="{BB962C8B-B14F-4D97-AF65-F5344CB8AC3E}">
        <p14:creationId xmlns:p14="http://schemas.microsoft.com/office/powerpoint/2010/main" val="3907330006"/>
      </p:ext>
    </p:extLst>
  </p:cSld>
  <p:clrMapOvr>
    <a:masterClrMapping/>
  </p:clrMapOvr>
  <p:transition spd="slow" advClick="0" advTm="15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Τίτλος"/>
          <p:cNvSpPr txBox="1">
            <a:spLocks/>
          </p:cNvSpPr>
          <p:nvPr/>
        </p:nvSpPr>
        <p:spPr bwMode="auto">
          <a:xfrm>
            <a:off x="0" y="260648"/>
            <a:ext cx="7885113" cy="720030"/>
          </a:xfrm>
          <a:prstGeom prst="rect">
            <a:avLst/>
          </a:prstGeom>
          <a:noFill/>
          <a:ln w="9525">
            <a:noFill/>
            <a:miter lim="800000"/>
            <a:headEnd/>
            <a:tailEnd/>
          </a:ln>
        </p:spPr>
        <p:txBody>
          <a:bodyPr lIns="360000" tIns="36000" rIns="180000" bIns="36000" anchor="ctr"/>
          <a:lstStyle/>
          <a:p>
            <a:pPr algn="just"/>
            <a:r>
              <a:rPr lang="it-IT" sz="2800" b="1" dirty="0">
                <a:solidFill>
                  <a:srgbClr val="0040B4"/>
                </a:solidFill>
                <a:latin typeface="Calibri" pitchFamily="34" charset="0"/>
              </a:rPr>
              <a:t>A building </a:t>
            </a:r>
            <a:r>
              <a:rPr lang="it-IT" sz="2800" b="1" dirty="0" err="1">
                <a:solidFill>
                  <a:srgbClr val="0040B4"/>
                </a:solidFill>
                <a:latin typeface="Calibri" pitchFamily="34" charset="0"/>
              </a:rPr>
              <a:t>envelope</a:t>
            </a:r>
            <a:r>
              <a:rPr lang="it-IT" sz="2800" b="1" dirty="0">
                <a:solidFill>
                  <a:srgbClr val="0040B4"/>
                </a:solidFill>
                <a:latin typeface="Calibri" pitchFamily="34" charset="0"/>
              </a:rPr>
              <a:t> </a:t>
            </a:r>
            <a:r>
              <a:rPr lang="it-IT" sz="2800" b="1" dirty="0" err="1">
                <a:solidFill>
                  <a:srgbClr val="0040B4"/>
                </a:solidFill>
                <a:latin typeface="Calibri" pitchFamily="34" charset="0"/>
              </a:rPr>
              <a:t>investigation</a:t>
            </a:r>
            <a:endParaRPr lang="it-IT" sz="2800" b="1" dirty="0">
              <a:solidFill>
                <a:srgbClr val="0040B4"/>
              </a:solidFill>
              <a:latin typeface="Calibri" pitchFamily="34" charset="0"/>
            </a:endParaRPr>
          </a:p>
          <a:p>
            <a:pPr algn="just"/>
            <a:r>
              <a:rPr lang="it-IT" sz="1600" i="1" dirty="0">
                <a:solidFill>
                  <a:srgbClr val="0765AF"/>
                </a:solidFill>
              </a:rPr>
              <a:t>The use of in situ </a:t>
            </a:r>
            <a:r>
              <a:rPr lang="it-IT" sz="1600" i="1" dirty="0" err="1">
                <a:solidFill>
                  <a:srgbClr val="0765AF"/>
                </a:solidFill>
              </a:rPr>
              <a:t>tests</a:t>
            </a:r>
            <a:r>
              <a:rPr lang="it-IT" sz="1600" i="1" dirty="0">
                <a:solidFill>
                  <a:srgbClr val="0765AF"/>
                </a:solidFill>
              </a:rPr>
              <a:t> for the </a:t>
            </a:r>
            <a:r>
              <a:rPr lang="it-IT" sz="1600" i="1" dirty="0" err="1">
                <a:solidFill>
                  <a:srgbClr val="0765AF"/>
                </a:solidFill>
              </a:rPr>
              <a:t>evaluation</a:t>
            </a:r>
            <a:r>
              <a:rPr lang="it-IT" sz="1600" i="1" dirty="0">
                <a:solidFill>
                  <a:srgbClr val="0765AF"/>
                </a:solidFill>
              </a:rPr>
              <a:t> of </a:t>
            </a:r>
            <a:r>
              <a:rPr lang="it-IT" sz="1600" i="1" dirty="0" err="1">
                <a:solidFill>
                  <a:srgbClr val="0765AF"/>
                </a:solidFill>
              </a:rPr>
              <a:t>buildings</a:t>
            </a:r>
            <a:r>
              <a:rPr lang="it-IT" sz="1600" i="1" dirty="0">
                <a:solidFill>
                  <a:srgbClr val="0765AF"/>
                </a:solidFill>
              </a:rPr>
              <a:t>’ </a:t>
            </a:r>
            <a:r>
              <a:rPr lang="it-IT" sz="1600" i="1" dirty="0" err="1">
                <a:solidFill>
                  <a:srgbClr val="0765AF"/>
                </a:solidFill>
              </a:rPr>
              <a:t>energy</a:t>
            </a:r>
            <a:r>
              <a:rPr lang="it-IT" sz="1600" i="1" dirty="0">
                <a:solidFill>
                  <a:srgbClr val="0765AF"/>
                </a:solidFill>
              </a:rPr>
              <a:t> performance. – </a:t>
            </a:r>
          </a:p>
          <a:p>
            <a:pPr algn="just"/>
            <a:r>
              <a:rPr lang="it-IT" sz="1600" b="1" dirty="0">
                <a:solidFill>
                  <a:srgbClr val="0040B4"/>
                </a:solidFill>
                <a:latin typeface="Calibri" pitchFamily="34" charset="0"/>
              </a:rPr>
              <a:t>OTHER TOOLS </a:t>
            </a:r>
          </a:p>
          <a:p>
            <a:pPr algn="just"/>
            <a:endParaRPr lang="en-US" sz="1600" b="1" dirty="0">
              <a:solidFill>
                <a:schemeClr val="tx2"/>
              </a:solidFill>
              <a:latin typeface="Calibri" pitchFamily="34" charset="0"/>
            </a:endParaRPr>
          </a:p>
        </p:txBody>
      </p:sp>
      <p:sp>
        <p:nvSpPr>
          <p:cNvPr id="3" name="Rettangolo 2"/>
          <p:cNvSpPr/>
          <p:nvPr/>
        </p:nvSpPr>
        <p:spPr>
          <a:xfrm>
            <a:off x="323528" y="1340768"/>
            <a:ext cx="8280920" cy="2554545"/>
          </a:xfrm>
          <a:prstGeom prst="rect">
            <a:avLst/>
          </a:prstGeom>
        </p:spPr>
        <p:txBody>
          <a:bodyPr wrap="square">
            <a:spAutoFit/>
          </a:bodyPr>
          <a:lstStyle/>
          <a:p>
            <a:r>
              <a:rPr lang="en-GB" sz="1600" b="1" dirty="0">
                <a:solidFill>
                  <a:schemeClr val="tx2">
                    <a:lumMod val="75000"/>
                  </a:schemeClr>
                </a:solidFill>
                <a:latin typeface="+mn-lt"/>
                <a:cs typeface="+mn-cs"/>
              </a:rPr>
              <a:t>There are available  other tools to measure the performance of building envelope – a method is to use heat flux meters, by which is possible to determine the U-value of a wall, supported by thermography.  The method gives an approximately value and it has restrictions too.</a:t>
            </a:r>
          </a:p>
          <a:p>
            <a:endParaRPr lang="it-IT" sz="1600" b="1" dirty="0">
              <a:solidFill>
                <a:schemeClr val="tx2">
                  <a:lumMod val="75000"/>
                </a:schemeClr>
              </a:solidFill>
              <a:latin typeface="+mn-lt"/>
              <a:cs typeface="+mn-cs"/>
            </a:endParaRPr>
          </a:p>
          <a:p>
            <a:r>
              <a:rPr lang="en-GB" sz="1600" b="1" dirty="0">
                <a:solidFill>
                  <a:schemeClr val="tx2">
                    <a:lumMod val="75000"/>
                  </a:schemeClr>
                </a:solidFill>
                <a:latin typeface="+mn-lt"/>
                <a:cs typeface="+mn-cs"/>
              </a:rPr>
              <a:t>The thermal scanning must be done before the sun begins to effect on the surfaces. The measurements can be repeated during the heating up period and then during cooling down period – during heating and cooling delamination structures and different structural elements can be seen, depending on the differences of thermal capacities.  Using dynamic thermography in changing conditions it is possible to detect delamination phenomena and in some case also moisture distribution in the structures.</a:t>
            </a:r>
            <a:endParaRPr lang="it-IT" sz="1600" b="1" dirty="0">
              <a:solidFill>
                <a:schemeClr val="tx2">
                  <a:lumMod val="75000"/>
                </a:schemeClr>
              </a:solidFill>
              <a:latin typeface="+mn-lt"/>
              <a:cs typeface="+mn-cs"/>
            </a:endParaRPr>
          </a:p>
        </p:txBody>
      </p:sp>
      <p:pic>
        <p:nvPicPr>
          <p:cNvPr id="13" name="Picture 2" descr="Risultati immagini per termografia"/>
          <p:cNvPicPr>
            <a:picLocks noChangeAspect="1" noChangeArrowheads="1"/>
          </p:cNvPicPr>
          <p:nvPr/>
        </p:nvPicPr>
        <p:blipFill>
          <a:blip r:embed="rId2" cstate="print"/>
          <a:srcRect/>
          <a:stretch>
            <a:fillRect/>
          </a:stretch>
        </p:blipFill>
        <p:spPr bwMode="auto">
          <a:xfrm>
            <a:off x="251520" y="4149080"/>
            <a:ext cx="2231479" cy="2168770"/>
          </a:xfrm>
          <a:prstGeom prst="rect">
            <a:avLst/>
          </a:prstGeom>
          <a:noFill/>
          <a:ln w="9525">
            <a:noFill/>
            <a:miter lim="800000"/>
            <a:headEnd/>
            <a:tailEnd/>
          </a:ln>
        </p:spPr>
      </p:pic>
      <p:pic>
        <p:nvPicPr>
          <p:cNvPr id="14" name="Picture 2" descr="Immagine correlata"/>
          <p:cNvPicPr>
            <a:picLocks noChangeAspect="1" noChangeArrowheads="1"/>
          </p:cNvPicPr>
          <p:nvPr/>
        </p:nvPicPr>
        <p:blipFill>
          <a:blip r:embed="rId3" cstate="print"/>
          <a:srcRect/>
          <a:stretch>
            <a:fillRect/>
          </a:stretch>
        </p:blipFill>
        <p:spPr bwMode="auto">
          <a:xfrm>
            <a:off x="2771800" y="4221088"/>
            <a:ext cx="6133001" cy="2016224"/>
          </a:xfrm>
          <a:prstGeom prst="rect">
            <a:avLst/>
          </a:prstGeom>
          <a:noFill/>
          <a:ln w="9525">
            <a:noFill/>
            <a:miter lim="800000"/>
            <a:headEnd/>
            <a:tailEnd/>
          </a:ln>
        </p:spPr>
      </p:pic>
    </p:spTree>
    <p:extLst>
      <p:ext uri="{BB962C8B-B14F-4D97-AF65-F5344CB8AC3E}">
        <p14:creationId xmlns:p14="http://schemas.microsoft.com/office/powerpoint/2010/main" val="3604095263"/>
      </p:ext>
    </p:extLst>
  </p:cSld>
  <p:clrMapOvr>
    <a:masterClrMapping/>
  </p:clrMapOvr>
  <p:transition spd="slow" advClick="0" advTm="1500"/>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8643</TotalTime>
  <Words>6477</Words>
  <Application>Microsoft Office PowerPoint</Application>
  <PresentationFormat>On-screen Show (4:3)</PresentationFormat>
  <Paragraphs>575</Paragraphs>
  <Slides>44</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Verdana</vt:lpstr>
      <vt:lpstr>Wingdings</vt:lpstr>
      <vt:lpstr>Tema1</vt:lpstr>
      <vt:lpstr>WP5 CAPACITY BUILDING IN MUNICIPALITIES Energy efficiency on the building envelope HANDOUT 1_ 1.7 - 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WP5 CAPACITY BUILDING IN MUNICIPALITIES Energy efficiency on the building envelope HANDOUT 1_ 1.7 - part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emanuela</dc:creator>
  <cp:lastModifiedBy>Pedro Moura</cp:lastModifiedBy>
  <cp:revision>605</cp:revision>
  <dcterms:created xsi:type="dcterms:W3CDTF">2016-05-11T10:49:23Z</dcterms:created>
  <dcterms:modified xsi:type="dcterms:W3CDTF">2017-02-16T22:02:26Z</dcterms:modified>
</cp:coreProperties>
</file>