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Lst>
  <p:notesMasterIdLst>
    <p:notesMasterId r:id="rId216"/>
  </p:notesMasterIdLst>
  <p:sldIdLst>
    <p:sldId id="619" r:id="rId2"/>
    <p:sldId id="519" r:id="rId3"/>
    <p:sldId id="527" r:id="rId4"/>
    <p:sldId id="528" r:id="rId5"/>
    <p:sldId id="529" r:id="rId6"/>
    <p:sldId id="523" r:id="rId7"/>
    <p:sldId id="530" r:id="rId8"/>
    <p:sldId id="618" r:id="rId9"/>
    <p:sldId id="533" r:id="rId10"/>
    <p:sldId id="536" r:id="rId11"/>
    <p:sldId id="537" r:id="rId12"/>
    <p:sldId id="542" r:id="rId13"/>
    <p:sldId id="543" r:id="rId14"/>
    <p:sldId id="544" r:id="rId15"/>
    <p:sldId id="545" r:id="rId16"/>
    <p:sldId id="534" r:id="rId17"/>
    <p:sldId id="548" r:id="rId18"/>
    <p:sldId id="549" r:id="rId19"/>
    <p:sldId id="550" r:id="rId20"/>
    <p:sldId id="551" r:id="rId21"/>
    <p:sldId id="552" r:id="rId22"/>
    <p:sldId id="553" r:id="rId23"/>
    <p:sldId id="554" r:id="rId24"/>
    <p:sldId id="556" r:id="rId25"/>
    <p:sldId id="555" r:id="rId26"/>
    <p:sldId id="557" r:id="rId27"/>
    <p:sldId id="558" r:id="rId28"/>
    <p:sldId id="559" r:id="rId29"/>
    <p:sldId id="562" r:id="rId30"/>
    <p:sldId id="564" r:id="rId31"/>
    <p:sldId id="560" r:id="rId32"/>
    <p:sldId id="563" r:id="rId33"/>
    <p:sldId id="565" r:id="rId34"/>
    <p:sldId id="566" r:id="rId35"/>
    <p:sldId id="567" r:id="rId36"/>
    <p:sldId id="570" r:id="rId37"/>
    <p:sldId id="573" r:id="rId38"/>
    <p:sldId id="561" r:id="rId39"/>
    <p:sldId id="574" r:id="rId40"/>
    <p:sldId id="575" r:id="rId41"/>
    <p:sldId id="576" r:id="rId42"/>
    <p:sldId id="577" r:id="rId43"/>
    <p:sldId id="578" r:id="rId44"/>
    <p:sldId id="579" r:id="rId45"/>
    <p:sldId id="580" r:id="rId46"/>
    <p:sldId id="581" r:id="rId47"/>
    <p:sldId id="582" r:id="rId48"/>
    <p:sldId id="583" r:id="rId49"/>
    <p:sldId id="584" r:id="rId50"/>
    <p:sldId id="585" r:id="rId51"/>
    <p:sldId id="586" r:id="rId52"/>
    <p:sldId id="587" r:id="rId53"/>
    <p:sldId id="588" r:id="rId54"/>
    <p:sldId id="589" r:id="rId55"/>
    <p:sldId id="590" r:id="rId56"/>
    <p:sldId id="591" r:id="rId57"/>
    <p:sldId id="592" r:id="rId58"/>
    <p:sldId id="594" r:id="rId59"/>
    <p:sldId id="595" r:id="rId60"/>
    <p:sldId id="596" r:id="rId61"/>
    <p:sldId id="597" r:id="rId62"/>
    <p:sldId id="598" r:id="rId63"/>
    <p:sldId id="571" r:id="rId64"/>
    <p:sldId id="600" r:id="rId65"/>
    <p:sldId id="601" r:id="rId66"/>
    <p:sldId id="602" r:id="rId67"/>
    <p:sldId id="568" r:id="rId68"/>
    <p:sldId id="569" r:id="rId69"/>
    <p:sldId id="605" r:id="rId70"/>
    <p:sldId id="609" r:id="rId71"/>
    <p:sldId id="610" r:id="rId72"/>
    <p:sldId id="613" r:id="rId73"/>
    <p:sldId id="615" r:id="rId74"/>
    <p:sldId id="614" r:id="rId75"/>
    <p:sldId id="616" r:id="rId76"/>
    <p:sldId id="621" r:id="rId77"/>
    <p:sldId id="622" r:id="rId78"/>
    <p:sldId id="623" r:id="rId79"/>
    <p:sldId id="624" r:id="rId80"/>
    <p:sldId id="625" r:id="rId81"/>
    <p:sldId id="626" r:id="rId82"/>
    <p:sldId id="627" r:id="rId83"/>
    <p:sldId id="628" r:id="rId84"/>
    <p:sldId id="629" r:id="rId85"/>
    <p:sldId id="630" r:id="rId86"/>
    <p:sldId id="631" r:id="rId87"/>
    <p:sldId id="632" r:id="rId88"/>
    <p:sldId id="633" r:id="rId89"/>
    <p:sldId id="634" r:id="rId90"/>
    <p:sldId id="635" r:id="rId91"/>
    <p:sldId id="636" r:id="rId92"/>
    <p:sldId id="637" r:id="rId93"/>
    <p:sldId id="638" r:id="rId94"/>
    <p:sldId id="639" r:id="rId95"/>
    <p:sldId id="640" r:id="rId96"/>
    <p:sldId id="641" r:id="rId97"/>
    <p:sldId id="642" r:id="rId98"/>
    <p:sldId id="643" r:id="rId99"/>
    <p:sldId id="644" r:id="rId100"/>
    <p:sldId id="645" r:id="rId101"/>
    <p:sldId id="646" r:id="rId102"/>
    <p:sldId id="647" r:id="rId103"/>
    <p:sldId id="648" r:id="rId104"/>
    <p:sldId id="649" r:id="rId105"/>
    <p:sldId id="650" r:id="rId106"/>
    <p:sldId id="651" r:id="rId107"/>
    <p:sldId id="652" r:id="rId108"/>
    <p:sldId id="653" r:id="rId109"/>
    <p:sldId id="654" r:id="rId110"/>
    <p:sldId id="655" r:id="rId111"/>
    <p:sldId id="656" r:id="rId112"/>
    <p:sldId id="657" r:id="rId113"/>
    <p:sldId id="658" r:id="rId114"/>
    <p:sldId id="659" r:id="rId115"/>
    <p:sldId id="660" r:id="rId116"/>
    <p:sldId id="661" r:id="rId117"/>
    <p:sldId id="662" r:id="rId118"/>
    <p:sldId id="663" r:id="rId119"/>
    <p:sldId id="664" r:id="rId120"/>
    <p:sldId id="665" r:id="rId121"/>
    <p:sldId id="666" r:id="rId122"/>
    <p:sldId id="667" r:id="rId123"/>
    <p:sldId id="668" r:id="rId124"/>
    <p:sldId id="669" r:id="rId125"/>
    <p:sldId id="670" r:id="rId126"/>
    <p:sldId id="671" r:id="rId127"/>
    <p:sldId id="672" r:id="rId128"/>
    <p:sldId id="673" r:id="rId129"/>
    <p:sldId id="674" r:id="rId130"/>
    <p:sldId id="675" r:id="rId131"/>
    <p:sldId id="676" r:id="rId132"/>
    <p:sldId id="677" r:id="rId133"/>
    <p:sldId id="678" r:id="rId134"/>
    <p:sldId id="679" r:id="rId135"/>
    <p:sldId id="680" r:id="rId136"/>
    <p:sldId id="681" r:id="rId137"/>
    <p:sldId id="682" r:id="rId138"/>
    <p:sldId id="683" r:id="rId139"/>
    <p:sldId id="684" r:id="rId140"/>
    <p:sldId id="685" r:id="rId141"/>
    <p:sldId id="686" r:id="rId142"/>
    <p:sldId id="687" r:id="rId143"/>
    <p:sldId id="688" r:id="rId144"/>
    <p:sldId id="689" r:id="rId145"/>
    <p:sldId id="690" r:id="rId146"/>
    <p:sldId id="691" r:id="rId147"/>
    <p:sldId id="692" r:id="rId148"/>
    <p:sldId id="693" r:id="rId149"/>
    <p:sldId id="694" r:id="rId150"/>
    <p:sldId id="695" r:id="rId151"/>
    <p:sldId id="696" r:id="rId152"/>
    <p:sldId id="697" r:id="rId153"/>
    <p:sldId id="698" r:id="rId154"/>
    <p:sldId id="699" r:id="rId155"/>
    <p:sldId id="700" r:id="rId156"/>
    <p:sldId id="701" r:id="rId157"/>
    <p:sldId id="702" r:id="rId158"/>
    <p:sldId id="703" r:id="rId159"/>
    <p:sldId id="704" r:id="rId160"/>
    <p:sldId id="705" r:id="rId161"/>
    <p:sldId id="706" r:id="rId162"/>
    <p:sldId id="707" r:id="rId163"/>
    <p:sldId id="708" r:id="rId164"/>
    <p:sldId id="709" r:id="rId165"/>
    <p:sldId id="710" r:id="rId166"/>
    <p:sldId id="711" r:id="rId167"/>
    <p:sldId id="712" r:id="rId168"/>
    <p:sldId id="713" r:id="rId169"/>
    <p:sldId id="714" r:id="rId170"/>
    <p:sldId id="715" r:id="rId171"/>
    <p:sldId id="716" r:id="rId172"/>
    <p:sldId id="717" r:id="rId173"/>
    <p:sldId id="718" r:id="rId174"/>
    <p:sldId id="719" r:id="rId175"/>
    <p:sldId id="720" r:id="rId176"/>
    <p:sldId id="721" r:id="rId177"/>
    <p:sldId id="722" r:id="rId178"/>
    <p:sldId id="723" r:id="rId179"/>
    <p:sldId id="724" r:id="rId180"/>
    <p:sldId id="725" r:id="rId181"/>
    <p:sldId id="726" r:id="rId182"/>
    <p:sldId id="727" r:id="rId183"/>
    <p:sldId id="728" r:id="rId184"/>
    <p:sldId id="729" r:id="rId185"/>
    <p:sldId id="730" r:id="rId186"/>
    <p:sldId id="731" r:id="rId187"/>
    <p:sldId id="732" r:id="rId188"/>
    <p:sldId id="733" r:id="rId189"/>
    <p:sldId id="734" r:id="rId190"/>
    <p:sldId id="735" r:id="rId191"/>
    <p:sldId id="736" r:id="rId192"/>
    <p:sldId id="737" r:id="rId193"/>
    <p:sldId id="738" r:id="rId194"/>
    <p:sldId id="739" r:id="rId195"/>
    <p:sldId id="740" r:id="rId196"/>
    <p:sldId id="741" r:id="rId197"/>
    <p:sldId id="742" r:id="rId198"/>
    <p:sldId id="743" r:id="rId199"/>
    <p:sldId id="744" r:id="rId200"/>
    <p:sldId id="745" r:id="rId201"/>
    <p:sldId id="746" r:id="rId202"/>
    <p:sldId id="747" r:id="rId203"/>
    <p:sldId id="748" r:id="rId204"/>
    <p:sldId id="749" r:id="rId205"/>
    <p:sldId id="750" r:id="rId206"/>
    <p:sldId id="751" r:id="rId207"/>
    <p:sldId id="752" r:id="rId208"/>
    <p:sldId id="753" r:id="rId209"/>
    <p:sldId id="754" r:id="rId210"/>
    <p:sldId id="755" r:id="rId211"/>
    <p:sldId id="756" r:id="rId212"/>
    <p:sldId id="757" r:id="rId213"/>
    <p:sldId id="758" r:id="rId214"/>
    <p:sldId id="620" r:id="rId215"/>
  </p:sldIdLst>
  <p:sldSz cx="9144000" cy="6858000" type="screen4x3"/>
  <p:notesSz cx="6858000" cy="9144000"/>
  <p:custDataLst>
    <p:tags r:id="rId21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9">
          <p15:clr>
            <a:srgbClr val="A4A3A4"/>
          </p15:clr>
        </p15:guide>
        <p15:guide id="3" orient="horz" pos="3702">
          <p15:clr>
            <a:srgbClr val="A4A3A4"/>
          </p15:clr>
        </p15:guide>
        <p15:guide id="4" orient="horz" pos="482">
          <p15:clr>
            <a:srgbClr val="A4A3A4"/>
          </p15:clr>
        </p15:guide>
        <p15:guide id="5" orient="horz" pos="4110">
          <p15:clr>
            <a:srgbClr val="A4A3A4"/>
          </p15:clr>
        </p15:guide>
        <p15:guide id="6" pos="2880">
          <p15:clr>
            <a:srgbClr val="A4A3A4"/>
          </p15:clr>
        </p15:guide>
        <p15:guide id="7" pos="113">
          <p15:clr>
            <a:srgbClr val="A4A3A4"/>
          </p15:clr>
        </p15:guide>
        <p15:guide id="8" pos="56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E63"/>
    <a:srgbClr val="579B78"/>
    <a:srgbClr val="B8D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94660"/>
  </p:normalViewPr>
  <p:slideViewPr>
    <p:cSldViewPr showGuides="1">
      <p:cViewPr>
        <p:scale>
          <a:sx n="66" d="100"/>
          <a:sy n="66" d="100"/>
        </p:scale>
        <p:origin x="342" y="96"/>
      </p:cViewPr>
      <p:guideLst>
        <p:guide orient="horz" pos="2160"/>
        <p:guide orient="horz" pos="119"/>
        <p:guide orient="horz" pos="3702"/>
        <p:guide orient="horz" pos="482"/>
        <p:guide orient="horz" pos="4110"/>
        <p:guide pos="2880"/>
        <p:guide pos="113"/>
        <p:guide pos="56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notesMaster" Target="notesMasters/notesMaster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B9226-46B4-4B51-85BE-2BA22AD1B566}" type="datetimeFigureOut">
              <a:rPr lang="es-ES" smtClean="0"/>
              <a:t>16/02/2017</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DE68D4-208D-4DF9-B049-C70018DA3A78}" type="slidenum">
              <a:rPr lang="es-ES" smtClean="0"/>
              <a:t>‹#›</a:t>
            </a:fld>
            <a:endParaRPr lang="es-ES" dirty="0"/>
          </a:p>
        </p:txBody>
      </p:sp>
    </p:spTree>
    <p:extLst>
      <p:ext uri="{BB962C8B-B14F-4D97-AF65-F5344CB8AC3E}">
        <p14:creationId xmlns:p14="http://schemas.microsoft.com/office/powerpoint/2010/main" val="465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a:t>
            </a:fld>
            <a:endParaRPr lang="es-ES" dirty="0"/>
          </a:p>
        </p:txBody>
      </p:sp>
    </p:spTree>
    <p:extLst>
      <p:ext uri="{BB962C8B-B14F-4D97-AF65-F5344CB8AC3E}">
        <p14:creationId xmlns:p14="http://schemas.microsoft.com/office/powerpoint/2010/main" val="4180103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a:t>
            </a:fld>
            <a:endParaRPr lang="es-ES" dirty="0"/>
          </a:p>
        </p:txBody>
      </p:sp>
    </p:spTree>
    <p:extLst>
      <p:ext uri="{BB962C8B-B14F-4D97-AF65-F5344CB8AC3E}">
        <p14:creationId xmlns:p14="http://schemas.microsoft.com/office/powerpoint/2010/main" val="1277336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101</a:t>
            </a:fld>
            <a:endParaRPr lang="es-ES" dirty="0"/>
          </a:p>
        </p:txBody>
      </p:sp>
    </p:spTree>
    <p:extLst>
      <p:ext uri="{BB962C8B-B14F-4D97-AF65-F5344CB8AC3E}">
        <p14:creationId xmlns:p14="http://schemas.microsoft.com/office/powerpoint/2010/main" val="20849998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102</a:t>
            </a:fld>
            <a:endParaRPr lang="es-ES" dirty="0"/>
          </a:p>
        </p:txBody>
      </p:sp>
    </p:spTree>
    <p:extLst>
      <p:ext uri="{BB962C8B-B14F-4D97-AF65-F5344CB8AC3E}">
        <p14:creationId xmlns:p14="http://schemas.microsoft.com/office/powerpoint/2010/main" val="39163441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103</a:t>
            </a:fld>
            <a:endParaRPr lang="es-ES" dirty="0"/>
          </a:p>
        </p:txBody>
      </p:sp>
    </p:spTree>
    <p:extLst>
      <p:ext uri="{BB962C8B-B14F-4D97-AF65-F5344CB8AC3E}">
        <p14:creationId xmlns:p14="http://schemas.microsoft.com/office/powerpoint/2010/main" val="37487211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104</a:t>
            </a:fld>
            <a:endParaRPr lang="es-ES" dirty="0"/>
          </a:p>
        </p:txBody>
      </p:sp>
    </p:spTree>
    <p:extLst>
      <p:ext uri="{BB962C8B-B14F-4D97-AF65-F5344CB8AC3E}">
        <p14:creationId xmlns:p14="http://schemas.microsoft.com/office/powerpoint/2010/main" val="26743065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105</a:t>
            </a:fld>
            <a:endParaRPr lang="es-ES" dirty="0"/>
          </a:p>
        </p:txBody>
      </p:sp>
    </p:spTree>
    <p:extLst>
      <p:ext uri="{BB962C8B-B14F-4D97-AF65-F5344CB8AC3E}">
        <p14:creationId xmlns:p14="http://schemas.microsoft.com/office/powerpoint/2010/main" val="3118759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106</a:t>
            </a:fld>
            <a:endParaRPr lang="es-ES" dirty="0"/>
          </a:p>
        </p:txBody>
      </p:sp>
    </p:spTree>
    <p:extLst>
      <p:ext uri="{BB962C8B-B14F-4D97-AF65-F5344CB8AC3E}">
        <p14:creationId xmlns:p14="http://schemas.microsoft.com/office/powerpoint/2010/main" val="36316814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107</a:t>
            </a:fld>
            <a:endParaRPr lang="es-ES" dirty="0"/>
          </a:p>
        </p:txBody>
      </p:sp>
    </p:spTree>
    <p:extLst>
      <p:ext uri="{BB962C8B-B14F-4D97-AF65-F5344CB8AC3E}">
        <p14:creationId xmlns:p14="http://schemas.microsoft.com/office/powerpoint/2010/main" val="15609486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108</a:t>
            </a:fld>
            <a:endParaRPr lang="es-ES" dirty="0"/>
          </a:p>
        </p:txBody>
      </p:sp>
    </p:spTree>
    <p:extLst>
      <p:ext uri="{BB962C8B-B14F-4D97-AF65-F5344CB8AC3E}">
        <p14:creationId xmlns:p14="http://schemas.microsoft.com/office/powerpoint/2010/main" val="36339635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109</a:t>
            </a:fld>
            <a:endParaRPr lang="es-ES" dirty="0"/>
          </a:p>
        </p:txBody>
      </p:sp>
    </p:spTree>
    <p:extLst>
      <p:ext uri="{BB962C8B-B14F-4D97-AF65-F5344CB8AC3E}">
        <p14:creationId xmlns:p14="http://schemas.microsoft.com/office/powerpoint/2010/main" val="338272456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110</a:t>
            </a:fld>
            <a:endParaRPr lang="es-ES" dirty="0"/>
          </a:p>
        </p:txBody>
      </p:sp>
    </p:spTree>
    <p:extLst>
      <p:ext uri="{BB962C8B-B14F-4D97-AF65-F5344CB8AC3E}">
        <p14:creationId xmlns:p14="http://schemas.microsoft.com/office/powerpoint/2010/main" val="1574730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a:t>
            </a:fld>
            <a:endParaRPr lang="es-ES" dirty="0"/>
          </a:p>
        </p:txBody>
      </p:sp>
    </p:spTree>
    <p:extLst>
      <p:ext uri="{BB962C8B-B14F-4D97-AF65-F5344CB8AC3E}">
        <p14:creationId xmlns:p14="http://schemas.microsoft.com/office/powerpoint/2010/main" val="20139667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111</a:t>
            </a:fld>
            <a:endParaRPr lang="es-ES" dirty="0"/>
          </a:p>
        </p:txBody>
      </p:sp>
    </p:spTree>
    <p:extLst>
      <p:ext uri="{BB962C8B-B14F-4D97-AF65-F5344CB8AC3E}">
        <p14:creationId xmlns:p14="http://schemas.microsoft.com/office/powerpoint/2010/main" val="23822487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112</a:t>
            </a:fld>
            <a:endParaRPr lang="es-ES" dirty="0"/>
          </a:p>
        </p:txBody>
      </p:sp>
    </p:spTree>
    <p:extLst>
      <p:ext uri="{BB962C8B-B14F-4D97-AF65-F5344CB8AC3E}">
        <p14:creationId xmlns:p14="http://schemas.microsoft.com/office/powerpoint/2010/main" val="31656601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113</a:t>
            </a:fld>
            <a:endParaRPr lang="es-ES" dirty="0"/>
          </a:p>
        </p:txBody>
      </p:sp>
    </p:spTree>
    <p:extLst>
      <p:ext uri="{BB962C8B-B14F-4D97-AF65-F5344CB8AC3E}">
        <p14:creationId xmlns:p14="http://schemas.microsoft.com/office/powerpoint/2010/main" val="79831003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114</a:t>
            </a:fld>
            <a:endParaRPr lang="es-ES" dirty="0"/>
          </a:p>
        </p:txBody>
      </p:sp>
    </p:spTree>
    <p:extLst>
      <p:ext uri="{BB962C8B-B14F-4D97-AF65-F5344CB8AC3E}">
        <p14:creationId xmlns:p14="http://schemas.microsoft.com/office/powerpoint/2010/main" val="153377184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115</a:t>
            </a:fld>
            <a:endParaRPr lang="es-ES" dirty="0"/>
          </a:p>
        </p:txBody>
      </p:sp>
    </p:spTree>
    <p:extLst>
      <p:ext uri="{BB962C8B-B14F-4D97-AF65-F5344CB8AC3E}">
        <p14:creationId xmlns:p14="http://schemas.microsoft.com/office/powerpoint/2010/main" val="8540542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116</a:t>
            </a:fld>
            <a:endParaRPr lang="es-ES" dirty="0"/>
          </a:p>
        </p:txBody>
      </p:sp>
    </p:spTree>
    <p:extLst>
      <p:ext uri="{BB962C8B-B14F-4D97-AF65-F5344CB8AC3E}">
        <p14:creationId xmlns:p14="http://schemas.microsoft.com/office/powerpoint/2010/main" val="186623406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117</a:t>
            </a:fld>
            <a:endParaRPr lang="es-ES" dirty="0"/>
          </a:p>
        </p:txBody>
      </p:sp>
    </p:spTree>
    <p:extLst>
      <p:ext uri="{BB962C8B-B14F-4D97-AF65-F5344CB8AC3E}">
        <p14:creationId xmlns:p14="http://schemas.microsoft.com/office/powerpoint/2010/main" val="48819872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118</a:t>
            </a:fld>
            <a:endParaRPr lang="es-ES" dirty="0"/>
          </a:p>
        </p:txBody>
      </p:sp>
    </p:spTree>
    <p:extLst>
      <p:ext uri="{BB962C8B-B14F-4D97-AF65-F5344CB8AC3E}">
        <p14:creationId xmlns:p14="http://schemas.microsoft.com/office/powerpoint/2010/main" val="4770054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119</a:t>
            </a:fld>
            <a:endParaRPr lang="es-ES" dirty="0"/>
          </a:p>
        </p:txBody>
      </p:sp>
    </p:spTree>
    <p:extLst>
      <p:ext uri="{BB962C8B-B14F-4D97-AF65-F5344CB8AC3E}">
        <p14:creationId xmlns:p14="http://schemas.microsoft.com/office/powerpoint/2010/main" val="29702819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120</a:t>
            </a:fld>
            <a:endParaRPr lang="es-ES" dirty="0"/>
          </a:p>
        </p:txBody>
      </p:sp>
    </p:spTree>
    <p:extLst>
      <p:ext uri="{BB962C8B-B14F-4D97-AF65-F5344CB8AC3E}">
        <p14:creationId xmlns:p14="http://schemas.microsoft.com/office/powerpoint/2010/main" val="2648108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a:t>
            </a:fld>
            <a:endParaRPr lang="es-ES" dirty="0"/>
          </a:p>
        </p:txBody>
      </p:sp>
    </p:spTree>
    <p:extLst>
      <p:ext uri="{BB962C8B-B14F-4D97-AF65-F5344CB8AC3E}">
        <p14:creationId xmlns:p14="http://schemas.microsoft.com/office/powerpoint/2010/main" val="45365281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121</a:t>
            </a:fld>
            <a:endParaRPr lang="es-ES" dirty="0"/>
          </a:p>
        </p:txBody>
      </p:sp>
    </p:spTree>
    <p:extLst>
      <p:ext uri="{BB962C8B-B14F-4D97-AF65-F5344CB8AC3E}">
        <p14:creationId xmlns:p14="http://schemas.microsoft.com/office/powerpoint/2010/main" val="75010924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122</a:t>
            </a:fld>
            <a:endParaRPr lang="es-ES" dirty="0"/>
          </a:p>
        </p:txBody>
      </p:sp>
    </p:spTree>
    <p:extLst>
      <p:ext uri="{BB962C8B-B14F-4D97-AF65-F5344CB8AC3E}">
        <p14:creationId xmlns:p14="http://schemas.microsoft.com/office/powerpoint/2010/main" val="296491790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123</a:t>
            </a:fld>
            <a:endParaRPr lang="es-ES" dirty="0"/>
          </a:p>
        </p:txBody>
      </p:sp>
    </p:spTree>
    <p:extLst>
      <p:ext uri="{BB962C8B-B14F-4D97-AF65-F5344CB8AC3E}">
        <p14:creationId xmlns:p14="http://schemas.microsoft.com/office/powerpoint/2010/main" val="2792884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124</a:t>
            </a:fld>
            <a:endParaRPr lang="es-ES" dirty="0"/>
          </a:p>
        </p:txBody>
      </p:sp>
    </p:spTree>
    <p:extLst>
      <p:ext uri="{BB962C8B-B14F-4D97-AF65-F5344CB8AC3E}">
        <p14:creationId xmlns:p14="http://schemas.microsoft.com/office/powerpoint/2010/main" val="33184980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125</a:t>
            </a:fld>
            <a:endParaRPr lang="es-ES" dirty="0"/>
          </a:p>
        </p:txBody>
      </p:sp>
    </p:spTree>
    <p:extLst>
      <p:ext uri="{BB962C8B-B14F-4D97-AF65-F5344CB8AC3E}">
        <p14:creationId xmlns:p14="http://schemas.microsoft.com/office/powerpoint/2010/main" val="393262009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126</a:t>
            </a:fld>
            <a:endParaRPr lang="es-ES" dirty="0"/>
          </a:p>
        </p:txBody>
      </p:sp>
    </p:spTree>
    <p:extLst>
      <p:ext uri="{BB962C8B-B14F-4D97-AF65-F5344CB8AC3E}">
        <p14:creationId xmlns:p14="http://schemas.microsoft.com/office/powerpoint/2010/main" val="3928350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127</a:t>
            </a:fld>
            <a:endParaRPr lang="es-ES" dirty="0"/>
          </a:p>
        </p:txBody>
      </p:sp>
    </p:spTree>
    <p:extLst>
      <p:ext uri="{BB962C8B-B14F-4D97-AF65-F5344CB8AC3E}">
        <p14:creationId xmlns:p14="http://schemas.microsoft.com/office/powerpoint/2010/main" val="189981844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128</a:t>
            </a:fld>
            <a:endParaRPr lang="es-ES" dirty="0"/>
          </a:p>
        </p:txBody>
      </p:sp>
    </p:spTree>
    <p:extLst>
      <p:ext uri="{BB962C8B-B14F-4D97-AF65-F5344CB8AC3E}">
        <p14:creationId xmlns:p14="http://schemas.microsoft.com/office/powerpoint/2010/main" val="102836331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129</a:t>
            </a:fld>
            <a:endParaRPr lang="es-ES" dirty="0"/>
          </a:p>
        </p:txBody>
      </p:sp>
    </p:spTree>
    <p:extLst>
      <p:ext uri="{BB962C8B-B14F-4D97-AF65-F5344CB8AC3E}">
        <p14:creationId xmlns:p14="http://schemas.microsoft.com/office/powerpoint/2010/main" val="11530996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130</a:t>
            </a:fld>
            <a:endParaRPr lang="es-ES" dirty="0"/>
          </a:p>
        </p:txBody>
      </p:sp>
    </p:spTree>
    <p:extLst>
      <p:ext uri="{BB962C8B-B14F-4D97-AF65-F5344CB8AC3E}">
        <p14:creationId xmlns:p14="http://schemas.microsoft.com/office/powerpoint/2010/main" val="2304428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a:t>
            </a:fld>
            <a:endParaRPr lang="es-ES" dirty="0"/>
          </a:p>
        </p:txBody>
      </p:sp>
    </p:spTree>
    <p:extLst>
      <p:ext uri="{BB962C8B-B14F-4D97-AF65-F5344CB8AC3E}">
        <p14:creationId xmlns:p14="http://schemas.microsoft.com/office/powerpoint/2010/main" val="6114788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131</a:t>
            </a:fld>
            <a:endParaRPr lang="es-ES" dirty="0"/>
          </a:p>
        </p:txBody>
      </p:sp>
    </p:spTree>
    <p:extLst>
      <p:ext uri="{BB962C8B-B14F-4D97-AF65-F5344CB8AC3E}">
        <p14:creationId xmlns:p14="http://schemas.microsoft.com/office/powerpoint/2010/main" val="29137134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132</a:t>
            </a:fld>
            <a:endParaRPr lang="es-ES" dirty="0"/>
          </a:p>
        </p:txBody>
      </p:sp>
    </p:spTree>
    <p:extLst>
      <p:ext uri="{BB962C8B-B14F-4D97-AF65-F5344CB8AC3E}">
        <p14:creationId xmlns:p14="http://schemas.microsoft.com/office/powerpoint/2010/main" val="32765339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133</a:t>
            </a:fld>
            <a:endParaRPr lang="es-ES" dirty="0"/>
          </a:p>
        </p:txBody>
      </p:sp>
    </p:spTree>
    <p:extLst>
      <p:ext uri="{BB962C8B-B14F-4D97-AF65-F5344CB8AC3E}">
        <p14:creationId xmlns:p14="http://schemas.microsoft.com/office/powerpoint/2010/main" val="36360298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134</a:t>
            </a:fld>
            <a:endParaRPr lang="es-ES" dirty="0"/>
          </a:p>
        </p:txBody>
      </p:sp>
    </p:spTree>
    <p:extLst>
      <p:ext uri="{BB962C8B-B14F-4D97-AF65-F5344CB8AC3E}">
        <p14:creationId xmlns:p14="http://schemas.microsoft.com/office/powerpoint/2010/main" val="18924298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135</a:t>
            </a:fld>
            <a:endParaRPr lang="es-ES" dirty="0"/>
          </a:p>
        </p:txBody>
      </p:sp>
    </p:spTree>
    <p:extLst>
      <p:ext uri="{BB962C8B-B14F-4D97-AF65-F5344CB8AC3E}">
        <p14:creationId xmlns:p14="http://schemas.microsoft.com/office/powerpoint/2010/main" val="39359368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136</a:t>
            </a:fld>
            <a:endParaRPr lang="es-ES" dirty="0"/>
          </a:p>
        </p:txBody>
      </p:sp>
    </p:spTree>
    <p:extLst>
      <p:ext uri="{BB962C8B-B14F-4D97-AF65-F5344CB8AC3E}">
        <p14:creationId xmlns:p14="http://schemas.microsoft.com/office/powerpoint/2010/main" val="4828319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137</a:t>
            </a:fld>
            <a:endParaRPr lang="es-ES" dirty="0"/>
          </a:p>
        </p:txBody>
      </p:sp>
    </p:spTree>
    <p:extLst>
      <p:ext uri="{BB962C8B-B14F-4D97-AF65-F5344CB8AC3E}">
        <p14:creationId xmlns:p14="http://schemas.microsoft.com/office/powerpoint/2010/main" val="184543036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138</a:t>
            </a:fld>
            <a:endParaRPr lang="es-ES" dirty="0"/>
          </a:p>
        </p:txBody>
      </p:sp>
    </p:spTree>
    <p:extLst>
      <p:ext uri="{BB962C8B-B14F-4D97-AF65-F5344CB8AC3E}">
        <p14:creationId xmlns:p14="http://schemas.microsoft.com/office/powerpoint/2010/main" val="216826494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139</a:t>
            </a:fld>
            <a:endParaRPr lang="es-ES" dirty="0"/>
          </a:p>
        </p:txBody>
      </p:sp>
    </p:spTree>
    <p:extLst>
      <p:ext uri="{BB962C8B-B14F-4D97-AF65-F5344CB8AC3E}">
        <p14:creationId xmlns:p14="http://schemas.microsoft.com/office/powerpoint/2010/main" val="62360648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140</a:t>
            </a:fld>
            <a:endParaRPr lang="es-ES" dirty="0"/>
          </a:p>
        </p:txBody>
      </p:sp>
    </p:spTree>
    <p:extLst>
      <p:ext uri="{BB962C8B-B14F-4D97-AF65-F5344CB8AC3E}">
        <p14:creationId xmlns:p14="http://schemas.microsoft.com/office/powerpoint/2010/main" val="4232496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a:t>
            </a:fld>
            <a:endParaRPr lang="es-ES" dirty="0"/>
          </a:p>
        </p:txBody>
      </p:sp>
    </p:spTree>
    <p:extLst>
      <p:ext uri="{BB962C8B-B14F-4D97-AF65-F5344CB8AC3E}">
        <p14:creationId xmlns:p14="http://schemas.microsoft.com/office/powerpoint/2010/main" val="10395278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141</a:t>
            </a:fld>
            <a:endParaRPr lang="es-ES" dirty="0"/>
          </a:p>
        </p:txBody>
      </p:sp>
    </p:spTree>
    <p:extLst>
      <p:ext uri="{BB962C8B-B14F-4D97-AF65-F5344CB8AC3E}">
        <p14:creationId xmlns:p14="http://schemas.microsoft.com/office/powerpoint/2010/main" val="95782719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142</a:t>
            </a:fld>
            <a:endParaRPr lang="es-ES" dirty="0"/>
          </a:p>
        </p:txBody>
      </p:sp>
    </p:spTree>
    <p:extLst>
      <p:ext uri="{BB962C8B-B14F-4D97-AF65-F5344CB8AC3E}">
        <p14:creationId xmlns:p14="http://schemas.microsoft.com/office/powerpoint/2010/main" val="381174689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143</a:t>
            </a:fld>
            <a:endParaRPr lang="es-ES" dirty="0"/>
          </a:p>
        </p:txBody>
      </p:sp>
    </p:spTree>
    <p:extLst>
      <p:ext uri="{BB962C8B-B14F-4D97-AF65-F5344CB8AC3E}">
        <p14:creationId xmlns:p14="http://schemas.microsoft.com/office/powerpoint/2010/main" val="424190722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144</a:t>
            </a:fld>
            <a:endParaRPr lang="es-ES" dirty="0"/>
          </a:p>
        </p:txBody>
      </p:sp>
    </p:spTree>
    <p:extLst>
      <p:ext uri="{BB962C8B-B14F-4D97-AF65-F5344CB8AC3E}">
        <p14:creationId xmlns:p14="http://schemas.microsoft.com/office/powerpoint/2010/main" val="364205677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145</a:t>
            </a:fld>
            <a:endParaRPr lang="es-ES" dirty="0"/>
          </a:p>
        </p:txBody>
      </p:sp>
    </p:spTree>
    <p:extLst>
      <p:ext uri="{BB962C8B-B14F-4D97-AF65-F5344CB8AC3E}">
        <p14:creationId xmlns:p14="http://schemas.microsoft.com/office/powerpoint/2010/main" val="41400598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146</a:t>
            </a:fld>
            <a:endParaRPr lang="es-ES" dirty="0"/>
          </a:p>
        </p:txBody>
      </p:sp>
    </p:spTree>
    <p:extLst>
      <p:ext uri="{BB962C8B-B14F-4D97-AF65-F5344CB8AC3E}">
        <p14:creationId xmlns:p14="http://schemas.microsoft.com/office/powerpoint/2010/main" val="37195940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147</a:t>
            </a:fld>
            <a:endParaRPr lang="es-ES" dirty="0"/>
          </a:p>
        </p:txBody>
      </p:sp>
    </p:spTree>
    <p:extLst>
      <p:ext uri="{BB962C8B-B14F-4D97-AF65-F5344CB8AC3E}">
        <p14:creationId xmlns:p14="http://schemas.microsoft.com/office/powerpoint/2010/main" val="190485615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148</a:t>
            </a:fld>
            <a:endParaRPr lang="es-ES" dirty="0"/>
          </a:p>
        </p:txBody>
      </p:sp>
    </p:spTree>
    <p:extLst>
      <p:ext uri="{BB962C8B-B14F-4D97-AF65-F5344CB8AC3E}">
        <p14:creationId xmlns:p14="http://schemas.microsoft.com/office/powerpoint/2010/main" val="348838884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149</a:t>
            </a:fld>
            <a:endParaRPr lang="es-ES" dirty="0"/>
          </a:p>
        </p:txBody>
      </p:sp>
    </p:spTree>
    <p:extLst>
      <p:ext uri="{BB962C8B-B14F-4D97-AF65-F5344CB8AC3E}">
        <p14:creationId xmlns:p14="http://schemas.microsoft.com/office/powerpoint/2010/main" val="2326184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150</a:t>
            </a:fld>
            <a:endParaRPr lang="es-ES" dirty="0"/>
          </a:p>
        </p:txBody>
      </p:sp>
    </p:spTree>
    <p:extLst>
      <p:ext uri="{BB962C8B-B14F-4D97-AF65-F5344CB8AC3E}">
        <p14:creationId xmlns:p14="http://schemas.microsoft.com/office/powerpoint/2010/main" val="421296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a:t>
            </a:fld>
            <a:endParaRPr lang="es-ES" dirty="0"/>
          </a:p>
        </p:txBody>
      </p:sp>
    </p:spTree>
    <p:extLst>
      <p:ext uri="{BB962C8B-B14F-4D97-AF65-F5344CB8AC3E}">
        <p14:creationId xmlns:p14="http://schemas.microsoft.com/office/powerpoint/2010/main" val="23307185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151</a:t>
            </a:fld>
            <a:endParaRPr lang="es-ES" dirty="0"/>
          </a:p>
        </p:txBody>
      </p:sp>
    </p:spTree>
    <p:extLst>
      <p:ext uri="{BB962C8B-B14F-4D97-AF65-F5344CB8AC3E}">
        <p14:creationId xmlns:p14="http://schemas.microsoft.com/office/powerpoint/2010/main" val="167932071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152</a:t>
            </a:fld>
            <a:endParaRPr lang="es-ES" dirty="0"/>
          </a:p>
        </p:txBody>
      </p:sp>
    </p:spTree>
    <p:extLst>
      <p:ext uri="{BB962C8B-B14F-4D97-AF65-F5344CB8AC3E}">
        <p14:creationId xmlns:p14="http://schemas.microsoft.com/office/powerpoint/2010/main" val="3183479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153</a:t>
            </a:fld>
            <a:endParaRPr lang="es-ES" dirty="0"/>
          </a:p>
        </p:txBody>
      </p:sp>
    </p:spTree>
    <p:extLst>
      <p:ext uri="{BB962C8B-B14F-4D97-AF65-F5344CB8AC3E}">
        <p14:creationId xmlns:p14="http://schemas.microsoft.com/office/powerpoint/2010/main" val="286555432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154</a:t>
            </a:fld>
            <a:endParaRPr lang="es-ES" dirty="0"/>
          </a:p>
        </p:txBody>
      </p:sp>
    </p:spTree>
    <p:extLst>
      <p:ext uri="{BB962C8B-B14F-4D97-AF65-F5344CB8AC3E}">
        <p14:creationId xmlns:p14="http://schemas.microsoft.com/office/powerpoint/2010/main" val="38786956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155</a:t>
            </a:fld>
            <a:endParaRPr lang="es-ES" dirty="0"/>
          </a:p>
        </p:txBody>
      </p:sp>
    </p:spTree>
    <p:extLst>
      <p:ext uri="{BB962C8B-B14F-4D97-AF65-F5344CB8AC3E}">
        <p14:creationId xmlns:p14="http://schemas.microsoft.com/office/powerpoint/2010/main" val="167029439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156</a:t>
            </a:fld>
            <a:endParaRPr lang="es-ES" dirty="0"/>
          </a:p>
        </p:txBody>
      </p:sp>
    </p:spTree>
    <p:extLst>
      <p:ext uri="{BB962C8B-B14F-4D97-AF65-F5344CB8AC3E}">
        <p14:creationId xmlns:p14="http://schemas.microsoft.com/office/powerpoint/2010/main" val="274960394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157</a:t>
            </a:fld>
            <a:endParaRPr lang="es-ES" dirty="0"/>
          </a:p>
        </p:txBody>
      </p:sp>
    </p:spTree>
    <p:extLst>
      <p:ext uri="{BB962C8B-B14F-4D97-AF65-F5344CB8AC3E}">
        <p14:creationId xmlns:p14="http://schemas.microsoft.com/office/powerpoint/2010/main" val="29050328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158</a:t>
            </a:fld>
            <a:endParaRPr lang="es-ES" dirty="0"/>
          </a:p>
        </p:txBody>
      </p:sp>
    </p:spTree>
    <p:extLst>
      <p:ext uri="{BB962C8B-B14F-4D97-AF65-F5344CB8AC3E}">
        <p14:creationId xmlns:p14="http://schemas.microsoft.com/office/powerpoint/2010/main" val="11015374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159</a:t>
            </a:fld>
            <a:endParaRPr lang="es-ES" dirty="0"/>
          </a:p>
        </p:txBody>
      </p:sp>
    </p:spTree>
    <p:extLst>
      <p:ext uri="{BB962C8B-B14F-4D97-AF65-F5344CB8AC3E}">
        <p14:creationId xmlns:p14="http://schemas.microsoft.com/office/powerpoint/2010/main" val="171536536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160</a:t>
            </a:fld>
            <a:endParaRPr lang="es-ES" dirty="0"/>
          </a:p>
        </p:txBody>
      </p:sp>
    </p:spTree>
    <p:extLst>
      <p:ext uri="{BB962C8B-B14F-4D97-AF65-F5344CB8AC3E}">
        <p14:creationId xmlns:p14="http://schemas.microsoft.com/office/powerpoint/2010/main" val="52462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a:t>
            </a:fld>
            <a:endParaRPr lang="es-ES" dirty="0"/>
          </a:p>
        </p:txBody>
      </p:sp>
    </p:spTree>
    <p:extLst>
      <p:ext uri="{BB962C8B-B14F-4D97-AF65-F5344CB8AC3E}">
        <p14:creationId xmlns:p14="http://schemas.microsoft.com/office/powerpoint/2010/main" val="210951507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161</a:t>
            </a:fld>
            <a:endParaRPr lang="es-ES" dirty="0"/>
          </a:p>
        </p:txBody>
      </p:sp>
    </p:spTree>
    <p:extLst>
      <p:ext uri="{BB962C8B-B14F-4D97-AF65-F5344CB8AC3E}">
        <p14:creationId xmlns:p14="http://schemas.microsoft.com/office/powerpoint/2010/main" val="260864879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162</a:t>
            </a:fld>
            <a:endParaRPr lang="es-ES" dirty="0"/>
          </a:p>
        </p:txBody>
      </p:sp>
    </p:spTree>
    <p:extLst>
      <p:ext uri="{BB962C8B-B14F-4D97-AF65-F5344CB8AC3E}">
        <p14:creationId xmlns:p14="http://schemas.microsoft.com/office/powerpoint/2010/main" val="33482195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163</a:t>
            </a:fld>
            <a:endParaRPr lang="es-ES" dirty="0"/>
          </a:p>
        </p:txBody>
      </p:sp>
    </p:spTree>
    <p:extLst>
      <p:ext uri="{BB962C8B-B14F-4D97-AF65-F5344CB8AC3E}">
        <p14:creationId xmlns:p14="http://schemas.microsoft.com/office/powerpoint/2010/main" val="235340034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164</a:t>
            </a:fld>
            <a:endParaRPr lang="es-ES" dirty="0"/>
          </a:p>
        </p:txBody>
      </p:sp>
    </p:spTree>
    <p:extLst>
      <p:ext uri="{BB962C8B-B14F-4D97-AF65-F5344CB8AC3E}">
        <p14:creationId xmlns:p14="http://schemas.microsoft.com/office/powerpoint/2010/main" val="155588739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165</a:t>
            </a:fld>
            <a:endParaRPr lang="es-ES" dirty="0"/>
          </a:p>
        </p:txBody>
      </p:sp>
    </p:spTree>
    <p:extLst>
      <p:ext uri="{BB962C8B-B14F-4D97-AF65-F5344CB8AC3E}">
        <p14:creationId xmlns:p14="http://schemas.microsoft.com/office/powerpoint/2010/main" val="161372310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166</a:t>
            </a:fld>
            <a:endParaRPr lang="es-ES" dirty="0"/>
          </a:p>
        </p:txBody>
      </p:sp>
    </p:spTree>
    <p:extLst>
      <p:ext uri="{BB962C8B-B14F-4D97-AF65-F5344CB8AC3E}">
        <p14:creationId xmlns:p14="http://schemas.microsoft.com/office/powerpoint/2010/main" val="342123696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167</a:t>
            </a:fld>
            <a:endParaRPr lang="es-ES" dirty="0"/>
          </a:p>
        </p:txBody>
      </p:sp>
    </p:spTree>
    <p:extLst>
      <p:ext uri="{BB962C8B-B14F-4D97-AF65-F5344CB8AC3E}">
        <p14:creationId xmlns:p14="http://schemas.microsoft.com/office/powerpoint/2010/main" val="257208183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168</a:t>
            </a:fld>
            <a:endParaRPr lang="es-ES" dirty="0"/>
          </a:p>
        </p:txBody>
      </p:sp>
    </p:spTree>
    <p:extLst>
      <p:ext uri="{BB962C8B-B14F-4D97-AF65-F5344CB8AC3E}">
        <p14:creationId xmlns:p14="http://schemas.microsoft.com/office/powerpoint/2010/main" val="148917546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169</a:t>
            </a:fld>
            <a:endParaRPr lang="es-ES" dirty="0"/>
          </a:p>
        </p:txBody>
      </p:sp>
    </p:spTree>
    <p:extLst>
      <p:ext uri="{BB962C8B-B14F-4D97-AF65-F5344CB8AC3E}">
        <p14:creationId xmlns:p14="http://schemas.microsoft.com/office/powerpoint/2010/main" val="399773975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170</a:t>
            </a:fld>
            <a:endParaRPr lang="es-ES" dirty="0"/>
          </a:p>
        </p:txBody>
      </p:sp>
    </p:spTree>
    <p:extLst>
      <p:ext uri="{BB962C8B-B14F-4D97-AF65-F5344CB8AC3E}">
        <p14:creationId xmlns:p14="http://schemas.microsoft.com/office/powerpoint/2010/main" val="2623644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a:t>
            </a:fld>
            <a:endParaRPr lang="es-ES" dirty="0"/>
          </a:p>
        </p:txBody>
      </p:sp>
    </p:spTree>
    <p:extLst>
      <p:ext uri="{BB962C8B-B14F-4D97-AF65-F5344CB8AC3E}">
        <p14:creationId xmlns:p14="http://schemas.microsoft.com/office/powerpoint/2010/main" val="63578161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171</a:t>
            </a:fld>
            <a:endParaRPr lang="es-ES" dirty="0"/>
          </a:p>
        </p:txBody>
      </p:sp>
    </p:spTree>
    <p:extLst>
      <p:ext uri="{BB962C8B-B14F-4D97-AF65-F5344CB8AC3E}">
        <p14:creationId xmlns:p14="http://schemas.microsoft.com/office/powerpoint/2010/main" val="383619214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172</a:t>
            </a:fld>
            <a:endParaRPr lang="es-ES" dirty="0"/>
          </a:p>
        </p:txBody>
      </p:sp>
    </p:spTree>
    <p:extLst>
      <p:ext uri="{BB962C8B-B14F-4D97-AF65-F5344CB8AC3E}">
        <p14:creationId xmlns:p14="http://schemas.microsoft.com/office/powerpoint/2010/main" val="16261362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173</a:t>
            </a:fld>
            <a:endParaRPr lang="es-ES" dirty="0"/>
          </a:p>
        </p:txBody>
      </p:sp>
    </p:spTree>
    <p:extLst>
      <p:ext uri="{BB962C8B-B14F-4D97-AF65-F5344CB8AC3E}">
        <p14:creationId xmlns:p14="http://schemas.microsoft.com/office/powerpoint/2010/main" val="363577238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174</a:t>
            </a:fld>
            <a:endParaRPr lang="es-ES" dirty="0"/>
          </a:p>
        </p:txBody>
      </p:sp>
    </p:spTree>
    <p:extLst>
      <p:ext uri="{BB962C8B-B14F-4D97-AF65-F5344CB8AC3E}">
        <p14:creationId xmlns:p14="http://schemas.microsoft.com/office/powerpoint/2010/main" val="221499870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175</a:t>
            </a:fld>
            <a:endParaRPr lang="es-ES" dirty="0"/>
          </a:p>
        </p:txBody>
      </p:sp>
    </p:spTree>
    <p:extLst>
      <p:ext uri="{BB962C8B-B14F-4D97-AF65-F5344CB8AC3E}">
        <p14:creationId xmlns:p14="http://schemas.microsoft.com/office/powerpoint/2010/main" val="58550607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176</a:t>
            </a:fld>
            <a:endParaRPr lang="es-ES" dirty="0"/>
          </a:p>
        </p:txBody>
      </p:sp>
    </p:spTree>
    <p:extLst>
      <p:ext uri="{BB962C8B-B14F-4D97-AF65-F5344CB8AC3E}">
        <p14:creationId xmlns:p14="http://schemas.microsoft.com/office/powerpoint/2010/main" val="215213588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177</a:t>
            </a:fld>
            <a:endParaRPr lang="es-ES" dirty="0"/>
          </a:p>
        </p:txBody>
      </p:sp>
    </p:spTree>
    <p:extLst>
      <p:ext uri="{BB962C8B-B14F-4D97-AF65-F5344CB8AC3E}">
        <p14:creationId xmlns:p14="http://schemas.microsoft.com/office/powerpoint/2010/main" val="341289037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178</a:t>
            </a:fld>
            <a:endParaRPr lang="es-ES" dirty="0"/>
          </a:p>
        </p:txBody>
      </p:sp>
    </p:spTree>
    <p:extLst>
      <p:ext uri="{BB962C8B-B14F-4D97-AF65-F5344CB8AC3E}">
        <p14:creationId xmlns:p14="http://schemas.microsoft.com/office/powerpoint/2010/main" val="411508060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179</a:t>
            </a:fld>
            <a:endParaRPr lang="es-ES" dirty="0"/>
          </a:p>
        </p:txBody>
      </p:sp>
    </p:spTree>
    <p:extLst>
      <p:ext uri="{BB962C8B-B14F-4D97-AF65-F5344CB8AC3E}">
        <p14:creationId xmlns:p14="http://schemas.microsoft.com/office/powerpoint/2010/main" val="158076655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180</a:t>
            </a:fld>
            <a:endParaRPr lang="es-ES" dirty="0"/>
          </a:p>
        </p:txBody>
      </p:sp>
    </p:spTree>
    <p:extLst>
      <p:ext uri="{BB962C8B-B14F-4D97-AF65-F5344CB8AC3E}">
        <p14:creationId xmlns:p14="http://schemas.microsoft.com/office/powerpoint/2010/main" val="10540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a:t>
            </a:fld>
            <a:endParaRPr lang="es-ES" dirty="0"/>
          </a:p>
        </p:txBody>
      </p:sp>
    </p:spTree>
    <p:extLst>
      <p:ext uri="{BB962C8B-B14F-4D97-AF65-F5344CB8AC3E}">
        <p14:creationId xmlns:p14="http://schemas.microsoft.com/office/powerpoint/2010/main" val="87685184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181</a:t>
            </a:fld>
            <a:endParaRPr lang="es-ES" dirty="0"/>
          </a:p>
        </p:txBody>
      </p:sp>
    </p:spTree>
    <p:extLst>
      <p:ext uri="{BB962C8B-B14F-4D97-AF65-F5344CB8AC3E}">
        <p14:creationId xmlns:p14="http://schemas.microsoft.com/office/powerpoint/2010/main" val="173241159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182</a:t>
            </a:fld>
            <a:endParaRPr lang="es-ES" dirty="0"/>
          </a:p>
        </p:txBody>
      </p:sp>
    </p:spTree>
    <p:extLst>
      <p:ext uri="{BB962C8B-B14F-4D97-AF65-F5344CB8AC3E}">
        <p14:creationId xmlns:p14="http://schemas.microsoft.com/office/powerpoint/2010/main" val="5852188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183</a:t>
            </a:fld>
            <a:endParaRPr lang="es-ES" dirty="0"/>
          </a:p>
        </p:txBody>
      </p:sp>
    </p:spTree>
    <p:extLst>
      <p:ext uri="{BB962C8B-B14F-4D97-AF65-F5344CB8AC3E}">
        <p14:creationId xmlns:p14="http://schemas.microsoft.com/office/powerpoint/2010/main" val="11259831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184</a:t>
            </a:fld>
            <a:endParaRPr lang="es-ES" dirty="0"/>
          </a:p>
        </p:txBody>
      </p:sp>
    </p:spTree>
    <p:extLst>
      <p:ext uri="{BB962C8B-B14F-4D97-AF65-F5344CB8AC3E}">
        <p14:creationId xmlns:p14="http://schemas.microsoft.com/office/powerpoint/2010/main" val="205438195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185</a:t>
            </a:fld>
            <a:endParaRPr lang="es-ES" dirty="0"/>
          </a:p>
        </p:txBody>
      </p:sp>
    </p:spTree>
    <p:extLst>
      <p:ext uri="{BB962C8B-B14F-4D97-AF65-F5344CB8AC3E}">
        <p14:creationId xmlns:p14="http://schemas.microsoft.com/office/powerpoint/2010/main" val="356633599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186</a:t>
            </a:fld>
            <a:endParaRPr lang="es-ES" dirty="0"/>
          </a:p>
        </p:txBody>
      </p:sp>
    </p:spTree>
    <p:extLst>
      <p:ext uri="{BB962C8B-B14F-4D97-AF65-F5344CB8AC3E}">
        <p14:creationId xmlns:p14="http://schemas.microsoft.com/office/powerpoint/2010/main" val="27535962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187</a:t>
            </a:fld>
            <a:endParaRPr lang="es-ES" dirty="0"/>
          </a:p>
        </p:txBody>
      </p:sp>
    </p:spTree>
    <p:extLst>
      <p:ext uri="{BB962C8B-B14F-4D97-AF65-F5344CB8AC3E}">
        <p14:creationId xmlns:p14="http://schemas.microsoft.com/office/powerpoint/2010/main" val="320533129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188</a:t>
            </a:fld>
            <a:endParaRPr lang="es-ES" dirty="0"/>
          </a:p>
        </p:txBody>
      </p:sp>
    </p:spTree>
    <p:extLst>
      <p:ext uri="{BB962C8B-B14F-4D97-AF65-F5344CB8AC3E}">
        <p14:creationId xmlns:p14="http://schemas.microsoft.com/office/powerpoint/2010/main" val="182604557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189</a:t>
            </a:fld>
            <a:endParaRPr lang="es-ES" dirty="0"/>
          </a:p>
        </p:txBody>
      </p:sp>
    </p:spTree>
    <p:extLst>
      <p:ext uri="{BB962C8B-B14F-4D97-AF65-F5344CB8AC3E}">
        <p14:creationId xmlns:p14="http://schemas.microsoft.com/office/powerpoint/2010/main" val="422770766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190</a:t>
            </a:fld>
            <a:endParaRPr lang="es-ES" dirty="0"/>
          </a:p>
        </p:txBody>
      </p:sp>
    </p:spTree>
    <p:extLst>
      <p:ext uri="{BB962C8B-B14F-4D97-AF65-F5344CB8AC3E}">
        <p14:creationId xmlns:p14="http://schemas.microsoft.com/office/powerpoint/2010/main" val="712160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a:t>
            </a:fld>
            <a:endParaRPr lang="es-ES" dirty="0"/>
          </a:p>
        </p:txBody>
      </p:sp>
    </p:spTree>
    <p:extLst>
      <p:ext uri="{BB962C8B-B14F-4D97-AF65-F5344CB8AC3E}">
        <p14:creationId xmlns:p14="http://schemas.microsoft.com/office/powerpoint/2010/main" val="10447987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191</a:t>
            </a:fld>
            <a:endParaRPr lang="es-ES" dirty="0"/>
          </a:p>
        </p:txBody>
      </p:sp>
    </p:spTree>
    <p:extLst>
      <p:ext uri="{BB962C8B-B14F-4D97-AF65-F5344CB8AC3E}">
        <p14:creationId xmlns:p14="http://schemas.microsoft.com/office/powerpoint/2010/main" val="95614149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192</a:t>
            </a:fld>
            <a:endParaRPr lang="es-ES" dirty="0"/>
          </a:p>
        </p:txBody>
      </p:sp>
    </p:spTree>
    <p:extLst>
      <p:ext uri="{BB962C8B-B14F-4D97-AF65-F5344CB8AC3E}">
        <p14:creationId xmlns:p14="http://schemas.microsoft.com/office/powerpoint/2010/main" val="133989218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193</a:t>
            </a:fld>
            <a:endParaRPr lang="es-ES" dirty="0"/>
          </a:p>
        </p:txBody>
      </p:sp>
    </p:spTree>
    <p:extLst>
      <p:ext uri="{BB962C8B-B14F-4D97-AF65-F5344CB8AC3E}">
        <p14:creationId xmlns:p14="http://schemas.microsoft.com/office/powerpoint/2010/main" val="401351392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194</a:t>
            </a:fld>
            <a:endParaRPr lang="es-ES" dirty="0"/>
          </a:p>
        </p:txBody>
      </p:sp>
    </p:spTree>
    <p:extLst>
      <p:ext uri="{BB962C8B-B14F-4D97-AF65-F5344CB8AC3E}">
        <p14:creationId xmlns:p14="http://schemas.microsoft.com/office/powerpoint/2010/main" val="43417347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195</a:t>
            </a:fld>
            <a:endParaRPr lang="es-ES" dirty="0"/>
          </a:p>
        </p:txBody>
      </p:sp>
    </p:spTree>
    <p:extLst>
      <p:ext uri="{BB962C8B-B14F-4D97-AF65-F5344CB8AC3E}">
        <p14:creationId xmlns:p14="http://schemas.microsoft.com/office/powerpoint/2010/main" val="201185083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196</a:t>
            </a:fld>
            <a:endParaRPr lang="es-ES" dirty="0"/>
          </a:p>
        </p:txBody>
      </p:sp>
    </p:spTree>
    <p:extLst>
      <p:ext uri="{BB962C8B-B14F-4D97-AF65-F5344CB8AC3E}">
        <p14:creationId xmlns:p14="http://schemas.microsoft.com/office/powerpoint/2010/main" val="191952193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197</a:t>
            </a:fld>
            <a:endParaRPr lang="es-ES" dirty="0"/>
          </a:p>
        </p:txBody>
      </p:sp>
    </p:spTree>
    <p:extLst>
      <p:ext uri="{BB962C8B-B14F-4D97-AF65-F5344CB8AC3E}">
        <p14:creationId xmlns:p14="http://schemas.microsoft.com/office/powerpoint/2010/main" val="156275559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198</a:t>
            </a:fld>
            <a:endParaRPr lang="es-ES" dirty="0"/>
          </a:p>
        </p:txBody>
      </p:sp>
    </p:spTree>
    <p:extLst>
      <p:ext uri="{BB962C8B-B14F-4D97-AF65-F5344CB8AC3E}">
        <p14:creationId xmlns:p14="http://schemas.microsoft.com/office/powerpoint/2010/main" val="187396816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199</a:t>
            </a:fld>
            <a:endParaRPr lang="es-ES" dirty="0"/>
          </a:p>
        </p:txBody>
      </p:sp>
    </p:spTree>
    <p:extLst>
      <p:ext uri="{BB962C8B-B14F-4D97-AF65-F5344CB8AC3E}">
        <p14:creationId xmlns:p14="http://schemas.microsoft.com/office/powerpoint/2010/main" val="233471960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200</a:t>
            </a:fld>
            <a:endParaRPr lang="es-ES" dirty="0"/>
          </a:p>
        </p:txBody>
      </p:sp>
    </p:spTree>
    <p:extLst>
      <p:ext uri="{BB962C8B-B14F-4D97-AF65-F5344CB8AC3E}">
        <p14:creationId xmlns:p14="http://schemas.microsoft.com/office/powerpoint/2010/main" val="371331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a:t>
            </a:fld>
            <a:endParaRPr lang="es-ES" dirty="0"/>
          </a:p>
        </p:txBody>
      </p:sp>
    </p:spTree>
    <p:extLst>
      <p:ext uri="{BB962C8B-B14F-4D97-AF65-F5344CB8AC3E}">
        <p14:creationId xmlns:p14="http://schemas.microsoft.com/office/powerpoint/2010/main" val="2435361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21</a:t>
            </a:fld>
            <a:endParaRPr lang="es-ES" dirty="0"/>
          </a:p>
        </p:txBody>
      </p:sp>
    </p:spTree>
    <p:extLst>
      <p:ext uri="{BB962C8B-B14F-4D97-AF65-F5344CB8AC3E}">
        <p14:creationId xmlns:p14="http://schemas.microsoft.com/office/powerpoint/2010/main" val="171538070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201</a:t>
            </a:fld>
            <a:endParaRPr lang="es-ES" dirty="0"/>
          </a:p>
        </p:txBody>
      </p:sp>
    </p:spTree>
    <p:extLst>
      <p:ext uri="{BB962C8B-B14F-4D97-AF65-F5344CB8AC3E}">
        <p14:creationId xmlns:p14="http://schemas.microsoft.com/office/powerpoint/2010/main" val="228581877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202</a:t>
            </a:fld>
            <a:endParaRPr lang="es-ES" dirty="0"/>
          </a:p>
        </p:txBody>
      </p:sp>
    </p:spTree>
    <p:extLst>
      <p:ext uri="{BB962C8B-B14F-4D97-AF65-F5344CB8AC3E}">
        <p14:creationId xmlns:p14="http://schemas.microsoft.com/office/powerpoint/2010/main" val="38928052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203</a:t>
            </a:fld>
            <a:endParaRPr lang="es-ES" dirty="0"/>
          </a:p>
        </p:txBody>
      </p:sp>
    </p:spTree>
    <p:extLst>
      <p:ext uri="{BB962C8B-B14F-4D97-AF65-F5344CB8AC3E}">
        <p14:creationId xmlns:p14="http://schemas.microsoft.com/office/powerpoint/2010/main" val="276517666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204</a:t>
            </a:fld>
            <a:endParaRPr lang="es-ES" dirty="0"/>
          </a:p>
        </p:txBody>
      </p:sp>
    </p:spTree>
    <p:extLst>
      <p:ext uri="{BB962C8B-B14F-4D97-AF65-F5344CB8AC3E}">
        <p14:creationId xmlns:p14="http://schemas.microsoft.com/office/powerpoint/2010/main" val="104706574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205</a:t>
            </a:fld>
            <a:endParaRPr lang="es-ES" dirty="0"/>
          </a:p>
        </p:txBody>
      </p:sp>
    </p:spTree>
    <p:extLst>
      <p:ext uri="{BB962C8B-B14F-4D97-AF65-F5344CB8AC3E}">
        <p14:creationId xmlns:p14="http://schemas.microsoft.com/office/powerpoint/2010/main" val="414013571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206</a:t>
            </a:fld>
            <a:endParaRPr lang="es-ES" dirty="0"/>
          </a:p>
        </p:txBody>
      </p:sp>
    </p:spTree>
    <p:extLst>
      <p:ext uri="{BB962C8B-B14F-4D97-AF65-F5344CB8AC3E}">
        <p14:creationId xmlns:p14="http://schemas.microsoft.com/office/powerpoint/2010/main" val="210777688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207</a:t>
            </a:fld>
            <a:endParaRPr lang="es-ES" dirty="0"/>
          </a:p>
        </p:txBody>
      </p:sp>
    </p:spTree>
    <p:extLst>
      <p:ext uri="{BB962C8B-B14F-4D97-AF65-F5344CB8AC3E}">
        <p14:creationId xmlns:p14="http://schemas.microsoft.com/office/powerpoint/2010/main" val="189905901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208</a:t>
            </a:fld>
            <a:endParaRPr lang="es-ES" dirty="0"/>
          </a:p>
        </p:txBody>
      </p:sp>
    </p:spTree>
    <p:extLst>
      <p:ext uri="{BB962C8B-B14F-4D97-AF65-F5344CB8AC3E}">
        <p14:creationId xmlns:p14="http://schemas.microsoft.com/office/powerpoint/2010/main" val="247076786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209</a:t>
            </a:fld>
            <a:endParaRPr lang="es-ES" dirty="0"/>
          </a:p>
        </p:txBody>
      </p:sp>
    </p:spTree>
    <p:extLst>
      <p:ext uri="{BB962C8B-B14F-4D97-AF65-F5344CB8AC3E}">
        <p14:creationId xmlns:p14="http://schemas.microsoft.com/office/powerpoint/2010/main" val="401929519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210</a:t>
            </a:fld>
            <a:endParaRPr lang="es-ES" dirty="0"/>
          </a:p>
        </p:txBody>
      </p:sp>
    </p:spTree>
    <p:extLst>
      <p:ext uri="{BB962C8B-B14F-4D97-AF65-F5344CB8AC3E}">
        <p14:creationId xmlns:p14="http://schemas.microsoft.com/office/powerpoint/2010/main" val="3821695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22</a:t>
            </a:fld>
            <a:endParaRPr lang="es-ES" dirty="0"/>
          </a:p>
        </p:txBody>
      </p:sp>
    </p:spTree>
    <p:extLst>
      <p:ext uri="{BB962C8B-B14F-4D97-AF65-F5344CB8AC3E}">
        <p14:creationId xmlns:p14="http://schemas.microsoft.com/office/powerpoint/2010/main" val="167297841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211</a:t>
            </a:fld>
            <a:endParaRPr lang="es-ES" dirty="0"/>
          </a:p>
        </p:txBody>
      </p:sp>
    </p:spTree>
    <p:extLst>
      <p:ext uri="{BB962C8B-B14F-4D97-AF65-F5344CB8AC3E}">
        <p14:creationId xmlns:p14="http://schemas.microsoft.com/office/powerpoint/2010/main" val="46861334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212</a:t>
            </a:fld>
            <a:endParaRPr lang="es-ES" dirty="0"/>
          </a:p>
        </p:txBody>
      </p:sp>
    </p:spTree>
    <p:extLst>
      <p:ext uri="{BB962C8B-B14F-4D97-AF65-F5344CB8AC3E}">
        <p14:creationId xmlns:p14="http://schemas.microsoft.com/office/powerpoint/2010/main" val="387560962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213</a:t>
            </a:fld>
            <a:endParaRPr lang="es-ES" dirty="0"/>
          </a:p>
        </p:txBody>
      </p:sp>
    </p:spTree>
    <p:extLst>
      <p:ext uri="{BB962C8B-B14F-4D97-AF65-F5344CB8AC3E}">
        <p14:creationId xmlns:p14="http://schemas.microsoft.com/office/powerpoint/2010/main" val="3909738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23</a:t>
            </a:fld>
            <a:endParaRPr lang="es-ES" dirty="0"/>
          </a:p>
        </p:txBody>
      </p:sp>
    </p:spTree>
    <p:extLst>
      <p:ext uri="{BB962C8B-B14F-4D97-AF65-F5344CB8AC3E}">
        <p14:creationId xmlns:p14="http://schemas.microsoft.com/office/powerpoint/2010/main" val="3146739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24</a:t>
            </a:fld>
            <a:endParaRPr lang="es-ES" dirty="0"/>
          </a:p>
        </p:txBody>
      </p:sp>
    </p:spTree>
    <p:extLst>
      <p:ext uri="{BB962C8B-B14F-4D97-AF65-F5344CB8AC3E}">
        <p14:creationId xmlns:p14="http://schemas.microsoft.com/office/powerpoint/2010/main" val="2101745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25</a:t>
            </a:fld>
            <a:endParaRPr lang="es-ES" dirty="0"/>
          </a:p>
        </p:txBody>
      </p:sp>
    </p:spTree>
    <p:extLst>
      <p:ext uri="{BB962C8B-B14F-4D97-AF65-F5344CB8AC3E}">
        <p14:creationId xmlns:p14="http://schemas.microsoft.com/office/powerpoint/2010/main" val="741193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26</a:t>
            </a:fld>
            <a:endParaRPr lang="es-ES" dirty="0"/>
          </a:p>
        </p:txBody>
      </p:sp>
    </p:spTree>
    <p:extLst>
      <p:ext uri="{BB962C8B-B14F-4D97-AF65-F5344CB8AC3E}">
        <p14:creationId xmlns:p14="http://schemas.microsoft.com/office/powerpoint/2010/main" val="2641685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27</a:t>
            </a:fld>
            <a:endParaRPr lang="es-ES" dirty="0"/>
          </a:p>
        </p:txBody>
      </p:sp>
    </p:spTree>
    <p:extLst>
      <p:ext uri="{BB962C8B-B14F-4D97-AF65-F5344CB8AC3E}">
        <p14:creationId xmlns:p14="http://schemas.microsoft.com/office/powerpoint/2010/main" val="131083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28</a:t>
            </a:fld>
            <a:endParaRPr lang="es-ES" dirty="0"/>
          </a:p>
        </p:txBody>
      </p:sp>
    </p:spTree>
    <p:extLst>
      <p:ext uri="{BB962C8B-B14F-4D97-AF65-F5344CB8AC3E}">
        <p14:creationId xmlns:p14="http://schemas.microsoft.com/office/powerpoint/2010/main" val="1325927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29</a:t>
            </a:fld>
            <a:endParaRPr lang="es-ES" dirty="0"/>
          </a:p>
        </p:txBody>
      </p:sp>
    </p:spTree>
    <p:extLst>
      <p:ext uri="{BB962C8B-B14F-4D97-AF65-F5344CB8AC3E}">
        <p14:creationId xmlns:p14="http://schemas.microsoft.com/office/powerpoint/2010/main" val="3449803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30</a:t>
            </a:fld>
            <a:endParaRPr lang="es-ES" dirty="0"/>
          </a:p>
        </p:txBody>
      </p:sp>
    </p:spTree>
    <p:extLst>
      <p:ext uri="{BB962C8B-B14F-4D97-AF65-F5344CB8AC3E}">
        <p14:creationId xmlns:p14="http://schemas.microsoft.com/office/powerpoint/2010/main" val="2160535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a:t>
            </a:fld>
            <a:endParaRPr lang="es-ES" dirty="0"/>
          </a:p>
        </p:txBody>
      </p:sp>
    </p:spTree>
    <p:extLst>
      <p:ext uri="{BB962C8B-B14F-4D97-AF65-F5344CB8AC3E}">
        <p14:creationId xmlns:p14="http://schemas.microsoft.com/office/powerpoint/2010/main" val="2897934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31</a:t>
            </a:fld>
            <a:endParaRPr lang="es-ES" dirty="0"/>
          </a:p>
        </p:txBody>
      </p:sp>
    </p:spTree>
    <p:extLst>
      <p:ext uri="{BB962C8B-B14F-4D97-AF65-F5344CB8AC3E}">
        <p14:creationId xmlns:p14="http://schemas.microsoft.com/office/powerpoint/2010/main" val="15420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32</a:t>
            </a:fld>
            <a:endParaRPr lang="es-ES" dirty="0"/>
          </a:p>
        </p:txBody>
      </p:sp>
    </p:spTree>
    <p:extLst>
      <p:ext uri="{BB962C8B-B14F-4D97-AF65-F5344CB8AC3E}">
        <p14:creationId xmlns:p14="http://schemas.microsoft.com/office/powerpoint/2010/main" val="1206675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33</a:t>
            </a:fld>
            <a:endParaRPr lang="es-ES" dirty="0"/>
          </a:p>
        </p:txBody>
      </p:sp>
    </p:spTree>
    <p:extLst>
      <p:ext uri="{BB962C8B-B14F-4D97-AF65-F5344CB8AC3E}">
        <p14:creationId xmlns:p14="http://schemas.microsoft.com/office/powerpoint/2010/main" val="1161851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34</a:t>
            </a:fld>
            <a:endParaRPr lang="es-ES" dirty="0"/>
          </a:p>
        </p:txBody>
      </p:sp>
    </p:spTree>
    <p:extLst>
      <p:ext uri="{BB962C8B-B14F-4D97-AF65-F5344CB8AC3E}">
        <p14:creationId xmlns:p14="http://schemas.microsoft.com/office/powerpoint/2010/main" val="3618740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35</a:t>
            </a:fld>
            <a:endParaRPr lang="es-ES" dirty="0"/>
          </a:p>
        </p:txBody>
      </p:sp>
    </p:spTree>
    <p:extLst>
      <p:ext uri="{BB962C8B-B14F-4D97-AF65-F5344CB8AC3E}">
        <p14:creationId xmlns:p14="http://schemas.microsoft.com/office/powerpoint/2010/main" val="2919180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36</a:t>
            </a:fld>
            <a:endParaRPr lang="es-ES" dirty="0"/>
          </a:p>
        </p:txBody>
      </p:sp>
    </p:spTree>
    <p:extLst>
      <p:ext uri="{BB962C8B-B14F-4D97-AF65-F5344CB8AC3E}">
        <p14:creationId xmlns:p14="http://schemas.microsoft.com/office/powerpoint/2010/main" val="1815586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37</a:t>
            </a:fld>
            <a:endParaRPr lang="es-ES" dirty="0"/>
          </a:p>
        </p:txBody>
      </p:sp>
    </p:spTree>
    <p:extLst>
      <p:ext uri="{BB962C8B-B14F-4D97-AF65-F5344CB8AC3E}">
        <p14:creationId xmlns:p14="http://schemas.microsoft.com/office/powerpoint/2010/main" val="2075681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38</a:t>
            </a:fld>
            <a:endParaRPr lang="es-ES" dirty="0"/>
          </a:p>
        </p:txBody>
      </p:sp>
    </p:spTree>
    <p:extLst>
      <p:ext uri="{BB962C8B-B14F-4D97-AF65-F5344CB8AC3E}">
        <p14:creationId xmlns:p14="http://schemas.microsoft.com/office/powerpoint/2010/main" val="1360088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39</a:t>
            </a:fld>
            <a:endParaRPr lang="es-ES" dirty="0"/>
          </a:p>
        </p:txBody>
      </p:sp>
    </p:spTree>
    <p:extLst>
      <p:ext uri="{BB962C8B-B14F-4D97-AF65-F5344CB8AC3E}">
        <p14:creationId xmlns:p14="http://schemas.microsoft.com/office/powerpoint/2010/main" val="19631842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40</a:t>
            </a:fld>
            <a:endParaRPr lang="es-ES" dirty="0"/>
          </a:p>
        </p:txBody>
      </p:sp>
    </p:spTree>
    <p:extLst>
      <p:ext uri="{BB962C8B-B14F-4D97-AF65-F5344CB8AC3E}">
        <p14:creationId xmlns:p14="http://schemas.microsoft.com/office/powerpoint/2010/main" val="688092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a:t>
            </a:fld>
            <a:endParaRPr lang="es-ES" dirty="0"/>
          </a:p>
        </p:txBody>
      </p:sp>
    </p:spTree>
    <p:extLst>
      <p:ext uri="{BB962C8B-B14F-4D97-AF65-F5344CB8AC3E}">
        <p14:creationId xmlns:p14="http://schemas.microsoft.com/office/powerpoint/2010/main" val="40801982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41</a:t>
            </a:fld>
            <a:endParaRPr lang="es-ES" dirty="0"/>
          </a:p>
        </p:txBody>
      </p:sp>
    </p:spTree>
    <p:extLst>
      <p:ext uri="{BB962C8B-B14F-4D97-AF65-F5344CB8AC3E}">
        <p14:creationId xmlns:p14="http://schemas.microsoft.com/office/powerpoint/2010/main" val="3535649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42</a:t>
            </a:fld>
            <a:endParaRPr lang="es-ES" dirty="0"/>
          </a:p>
        </p:txBody>
      </p:sp>
    </p:spTree>
    <p:extLst>
      <p:ext uri="{BB962C8B-B14F-4D97-AF65-F5344CB8AC3E}">
        <p14:creationId xmlns:p14="http://schemas.microsoft.com/office/powerpoint/2010/main" val="1305156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43</a:t>
            </a:fld>
            <a:endParaRPr lang="es-ES" dirty="0"/>
          </a:p>
        </p:txBody>
      </p:sp>
    </p:spTree>
    <p:extLst>
      <p:ext uri="{BB962C8B-B14F-4D97-AF65-F5344CB8AC3E}">
        <p14:creationId xmlns:p14="http://schemas.microsoft.com/office/powerpoint/2010/main" val="40446110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44</a:t>
            </a:fld>
            <a:endParaRPr lang="es-ES" dirty="0"/>
          </a:p>
        </p:txBody>
      </p:sp>
    </p:spTree>
    <p:extLst>
      <p:ext uri="{BB962C8B-B14F-4D97-AF65-F5344CB8AC3E}">
        <p14:creationId xmlns:p14="http://schemas.microsoft.com/office/powerpoint/2010/main" val="463092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45</a:t>
            </a:fld>
            <a:endParaRPr lang="es-ES" dirty="0"/>
          </a:p>
        </p:txBody>
      </p:sp>
    </p:spTree>
    <p:extLst>
      <p:ext uri="{BB962C8B-B14F-4D97-AF65-F5344CB8AC3E}">
        <p14:creationId xmlns:p14="http://schemas.microsoft.com/office/powerpoint/2010/main" val="23437727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46</a:t>
            </a:fld>
            <a:endParaRPr lang="es-ES" dirty="0"/>
          </a:p>
        </p:txBody>
      </p:sp>
    </p:spTree>
    <p:extLst>
      <p:ext uri="{BB962C8B-B14F-4D97-AF65-F5344CB8AC3E}">
        <p14:creationId xmlns:p14="http://schemas.microsoft.com/office/powerpoint/2010/main" val="2060198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47</a:t>
            </a:fld>
            <a:endParaRPr lang="es-ES" dirty="0"/>
          </a:p>
        </p:txBody>
      </p:sp>
    </p:spTree>
    <p:extLst>
      <p:ext uri="{BB962C8B-B14F-4D97-AF65-F5344CB8AC3E}">
        <p14:creationId xmlns:p14="http://schemas.microsoft.com/office/powerpoint/2010/main" val="34182946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48</a:t>
            </a:fld>
            <a:endParaRPr lang="es-ES" dirty="0"/>
          </a:p>
        </p:txBody>
      </p:sp>
    </p:spTree>
    <p:extLst>
      <p:ext uri="{BB962C8B-B14F-4D97-AF65-F5344CB8AC3E}">
        <p14:creationId xmlns:p14="http://schemas.microsoft.com/office/powerpoint/2010/main" val="39172366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49</a:t>
            </a:fld>
            <a:endParaRPr lang="es-ES" dirty="0"/>
          </a:p>
        </p:txBody>
      </p:sp>
    </p:spTree>
    <p:extLst>
      <p:ext uri="{BB962C8B-B14F-4D97-AF65-F5344CB8AC3E}">
        <p14:creationId xmlns:p14="http://schemas.microsoft.com/office/powerpoint/2010/main" val="1064509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50</a:t>
            </a:fld>
            <a:endParaRPr lang="es-ES" dirty="0"/>
          </a:p>
        </p:txBody>
      </p:sp>
    </p:spTree>
    <p:extLst>
      <p:ext uri="{BB962C8B-B14F-4D97-AF65-F5344CB8AC3E}">
        <p14:creationId xmlns:p14="http://schemas.microsoft.com/office/powerpoint/2010/main" val="4272946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a:t>
            </a:fld>
            <a:endParaRPr lang="es-ES" dirty="0"/>
          </a:p>
        </p:txBody>
      </p:sp>
    </p:spTree>
    <p:extLst>
      <p:ext uri="{BB962C8B-B14F-4D97-AF65-F5344CB8AC3E}">
        <p14:creationId xmlns:p14="http://schemas.microsoft.com/office/powerpoint/2010/main" val="875474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51</a:t>
            </a:fld>
            <a:endParaRPr lang="es-ES" dirty="0"/>
          </a:p>
        </p:txBody>
      </p:sp>
    </p:spTree>
    <p:extLst>
      <p:ext uri="{BB962C8B-B14F-4D97-AF65-F5344CB8AC3E}">
        <p14:creationId xmlns:p14="http://schemas.microsoft.com/office/powerpoint/2010/main" val="31502336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52</a:t>
            </a:fld>
            <a:endParaRPr lang="es-ES" dirty="0"/>
          </a:p>
        </p:txBody>
      </p:sp>
    </p:spTree>
    <p:extLst>
      <p:ext uri="{BB962C8B-B14F-4D97-AF65-F5344CB8AC3E}">
        <p14:creationId xmlns:p14="http://schemas.microsoft.com/office/powerpoint/2010/main" val="5554551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53</a:t>
            </a:fld>
            <a:endParaRPr lang="es-ES" dirty="0"/>
          </a:p>
        </p:txBody>
      </p:sp>
    </p:spTree>
    <p:extLst>
      <p:ext uri="{BB962C8B-B14F-4D97-AF65-F5344CB8AC3E}">
        <p14:creationId xmlns:p14="http://schemas.microsoft.com/office/powerpoint/2010/main" val="20276642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54</a:t>
            </a:fld>
            <a:endParaRPr lang="es-ES" dirty="0"/>
          </a:p>
        </p:txBody>
      </p:sp>
    </p:spTree>
    <p:extLst>
      <p:ext uri="{BB962C8B-B14F-4D97-AF65-F5344CB8AC3E}">
        <p14:creationId xmlns:p14="http://schemas.microsoft.com/office/powerpoint/2010/main" val="16981371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55</a:t>
            </a:fld>
            <a:endParaRPr lang="es-ES" dirty="0"/>
          </a:p>
        </p:txBody>
      </p:sp>
    </p:spTree>
    <p:extLst>
      <p:ext uri="{BB962C8B-B14F-4D97-AF65-F5344CB8AC3E}">
        <p14:creationId xmlns:p14="http://schemas.microsoft.com/office/powerpoint/2010/main" val="36499458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56</a:t>
            </a:fld>
            <a:endParaRPr lang="es-ES" dirty="0"/>
          </a:p>
        </p:txBody>
      </p:sp>
    </p:spTree>
    <p:extLst>
      <p:ext uri="{BB962C8B-B14F-4D97-AF65-F5344CB8AC3E}">
        <p14:creationId xmlns:p14="http://schemas.microsoft.com/office/powerpoint/2010/main" val="16682361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57</a:t>
            </a:fld>
            <a:endParaRPr lang="es-ES" dirty="0"/>
          </a:p>
        </p:txBody>
      </p:sp>
    </p:spTree>
    <p:extLst>
      <p:ext uri="{BB962C8B-B14F-4D97-AF65-F5344CB8AC3E}">
        <p14:creationId xmlns:p14="http://schemas.microsoft.com/office/powerpoint/2010/main" val="3679149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58</a:t>
            </a:fld>
            <a:endParaRPr lang="es-ES" dirty="0"/>
          </a:p>
        </p:txBody>
      </p:sp>
    </p:spTree>
    <p:extLst>
      <p:ext uri="{BB962C8B-B14F-4D97-AF65-F5344CB8AC3E}">
        <p14:creationId xmlns:p14="http://schemas.microsoft.com/office/powerpoint/2010/main" val="4032443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59</a:t>
            </a:fld>
            <a:endParaRPr lang="es-ES" dirty="0"/>
          </a:p>
        </p:txBody>
      </p:sp>
    </p:spTree>
    <p:extLst>
      <p:ext uri="{BB962C8B-B14F-4D97-AF65-F5344CB8AC3E}">
        <p14:creationId xmlns:p14="http://schemas.microsoft.com/office/powerpoint/2010/main" val="10762078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60</a:t>
            </a:fld>
            <a:endParaRPr lang="es-ES" dirty="0"/>
          </a:p>
        </p:txBody>
      </p:sp>
    </p:spTree>
    <p:extLst>
      <p:ext uri="{BB962C8B-B14F-4D97-AF65-F5344CB8AC3E}">
        <p14:creationId xmlns:p14="http://schemas.microsoft.com/office/powerpoint/2010/main" val="601983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a:t>
            </a:fld>
            <a:endParaRPr lang="es-ES" dirty="0"/>
          </a:p>
        </p:txBody>
      </p:sp>
    </p:spTree>
    <p:extLst>
      <p:ext uri="{BB962C8B-B14F-4D97-AF65-F5344CB8AC3E}">
        <p14:creationId xmlns:p14="http://schemas.microsoft.com/office/powerpoint/2010/main" val="21352286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61</a:t>
            </a:fld>
            <a:endParaRPr lang="es-ES" dirty="0"/>
          </a:p>
        </p:txBody>
      </p:sp>
    </p:spTree>
    <p:extLst>
      <p:ext uri="{BB962C8B-B14F-4D97-AF65-F5344CB8AC3E}">
        <p14:creationId xmlns:p14="http://schemas.microsoft.com/office/powerpoint/2010/main" val="20551403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62</a:t>
            </a:fld>
            <a:endParaRPr lang="es-ES" dirty="0"/>
          </a:p>
        </p:txBody>
      </p:sp>
    </p:spTree>
    <p:extLst>
      <p:ext uri="{BB962C8B-B14F-4D97-AF65-F5344CB8AC3E}">
        <p14:creationId xmlns:p14="http://schemas.microsoft.com/office/powerpoint/2010/main" val="3552522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63</a:t>
            </a:fld>
            <a:endParaRPr lang="es-ES" dirty="0"/>
          </a:p>
        </p:txBody>
      </p:sp>
    </p:spTree>
    <p:extLst>
      <p:ext uri="{BB962C8B-B14F-4D97-AF65-F5344CB8AC3E}">
        <p14:creationId xmlns:p14="http://schemas.microsoft.com/office/powerpoint/2010/main" val="23198946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64</a:t>
            </a:fld>
            <a:endParaRPr lang="es-ES" dirty="0"/>
          </a:p>
        </p:txBody>
      </p:sp>
    </p:spTree>
    <p:extLst>
      <p:ext uri="{BB962C8B-B14F-4D97-AF65-F5344CB8AC3E}">
        <p14:creationId xmlns:p14="http://schemas.microsoft.com/office/powerpoint/2010/main" val="40588823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65</a:t>
            </a:fld>
            <a:endParaRPr lang="es-ES" dirty="0"/>
          </a:p>
        </p:txBody>
      </p:sp>
    </p:spTree>
    <p:extLst>
      <p:ext uri="{BB962C8B-B14F-4D97-AF65-F5344CB8AC3E}">
        <p14:creationId xmlns:p14="http://schemas.microsoft.com/office/powerpoint/2010/main" val="23558249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66</a:t>
            </a:fld>
            <a:endParaRPr lang="es-ES" dirty="0"/>
          </a:p>
        </p:txBody>
      </p:sp>
    </p:spTree>
    <p:extLst>
      <p:ext uri="{BB962C8B-B14F-4D97-AF65-F5344CB8AC3E}">
        <p14:creationId xmlns:p14="http://schemas.microsoft.com/office/powerpoint/2010/main" val="41035533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67</a:t>
            </a:fld>
            <a:endParaRPr lang="es-ES" dirty="0"/>
          </a:p>
        </p:txBody>
      </p:sp>
    </p:spTree>
    <p:extLst>
      <p:ext uri="{BB962C8B-B14F-4D97-AF65-F5344CB8AC3E}">
        <p14:creationId xmlns:p14="http://schemas.microsoft.com/office/powerpoint/2010/main" val="4238890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68</a:t>
            </a:fld>
            <a:endParaRPr lang="es-ES" dirty="0"/>
          </a:p>
        </p:txBody>
      </p:sp>
    </p:spTree>
    <p:extLst>
      <p:ext uri="{BB962C8B-B14F-4D97-AF65-F5344CB8AC3E}">
        <p14:creationId xmlns:p14="http://schemas.microsoft.com/office/powerpoint/2010/main" val="18754731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69</a:t>
            </a:fld>
            <a:endParaRPr lang="es-ES" dirty="0"/>
          </a:p>
        </p:txBody>
      </p:sp>
    </p:spTree>
    <p:extLst>
      <p:ext uri="{BB962C8B-B14F-4D97-AF65-F5344CB8AC3E}">
        <p14:creationId xmlns:p14="http://schemas.microsoft.com/office/powerpoint/2010/main" val="42655046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70</a:t>
            </a:fld>
            <a:endParaRPr lang="es-ES" dirty="0"/>
          </a:p>
        </p:txBody>
      </p:sp>
    </p:spTree>
    <p:extLst>
      <p:ext uri="{BB962C8B-B14F-4D97-AF65-F5344CB8AC3E}">
        <p14:creationId xmlns:p14="http://schemas.microsoft.com/office/powerpoint/2010/main" val="1297001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a:t>
            </a:fld>
            <a:endParaRPr lang="es-ES" dirty="0"/>
          </a:p>
        </p:txBody>
      </p:sp>
    </p:spTree>
    <p:extLst>
      <p:ext uri="{BB962C8B-B14F-4D97-AF65-F5344CB8AC3E}">
        <p14:creationId xmlns:p14="http://schemas.microsoft.com/office/powerpoint/2010/main" val="33101574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71</a:t>
            </a:fld>
            <a:endParaRPr lang="es-ES" dirty="0"/>
          </a:p>
        </p:txBody>
      </p:sp>
    </p:spTree>
    <p:extLst>
      <p:ext uri="{BB962C8B-B14F-4D97-AF65-F5344CB8AC3E}">
        <p14:creationId xmlns:p14="http://schemas.microsoft.com/office/powerpoint/2010/main" val="33180295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72</a:t>
            </a:fld>
            <a:endParaRPr lang="es-ES" dirty="0"/>
          </a:p>
        </p:txBody>
      </p:sp>
    </p:spTree>
    <p:extLst>
      <p:ext uri="{BB962C8B-B14F-4D97-AF65-F5344CB8AC3E}">
        <p14:creationId xmlns:p14="http://schemas.microsoft.com/office/powerpoint/2010/main" val="3907674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73</a:t>
            </a:fld>
            <a:endParaRPr lang="es-ES" dirty="0"/>
          </a:p>
        </p:txBody>
      </p:sp>
    </p:spTree>
    <p:extLst>
      <p:ext uri="{BB962C8B-B14F-4D97-AF65-F5344CB8AC3E}">
        <p14:creationId xmlns:p14="http://schemas.microsoft.com/office/powerpoint/2010/main" val="4891001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74</a:t>
            </a:fld>
            <a:endParaRPr lang="es-ES" dirty="0"/>
          </a:p>
        </p:txBody>
      </p:sp>
    </p:spTree>
    <p:extLst>
      <p:ext uri="{BB962C8B-B14F-4D97-AF65-F5344CB8AC3E}">
        <p14:creationId xmlns:p14="http://schemas.microsoft.com/office/powerpoint/2010/main" val="26312828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75</a:t>
            </a:fld>
            <a:endParaRPr lang="es-ES" dirty="0"/>
          </a:p>
        </p:txBody>
      </p:sp>
    </p:spTree>
    <p:extLst>
      <p:ext uri="{BB962C8B-B14F-4D97-AF65-F5344CB8AC3E}">
        <p14:creationId xmlns:p14="http://schemas.microsoft.com/office/powerpoint/2010/main" val="12589808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76</a:t>
            </a:fld>
            <a:endParaRPr lang="es-ES" dirty="0"/>
          </a:p>
        </p:txBody>
      </p:sp>
    </p:spTree>
    <p:extLst>
      <p:ext uri="{BB962C8B-B14F-4D97-AF65-F5344CB8AC3E}">
        <p14:creationId xmlns:p14="http://schemas.microsoft.com/office/powerpoint/2010/main" val="10543948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77</a:t>
            </a:fld>
            <a:endParaRPr lang="es-ES" dirty="0"/>
          </a:p>
        </p:txBody>
      </p:sp>
    </p:spTree>
    <p:extLst>
      <p:ext uri="{BB962C8B-B14F-4D97-AF65-F5344CB8AC3E}">
        <p14:creationId xmlns:p14="http://schemas.microsoft.com/office/powerpoint/2010/main" val="33274855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78</a:t>
            </a:fld>
            <a:endParaRPr lang="es-ES" dirty="0"/>
          </a:p>
        </p:txBody>
      </p:sp>
    </p:spTree>
    <p:extLst>
      <p:ext uri="{BB962C8B-B14F-4D97-AF65-F5344CB8AC3E}">
        <p14:creationId xmlns:p14="http://schemas.microsoft.com/office/powerpoint/2010/main" val="40067278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79</a:t>
            </a:fld>
            <a:endParaRPr lang="es-ES" dirty="0"/>
          </a:p>
        </p:txBody>
      </p:sp>
    </p:spTree>
    <p:extLst>
      <p:ext uri="{BB962C8B-B14F-4D97-AF65-F5344CB8AC3E}">
        <p14:creationId xmlns:p14="http://schemas.microsoft.com/office/powerpoint/2010/main" val="34528499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80</a:t>
            </a:fld>
            <a:endParaRPr lang="es-ES" dirty="0"/>
          </a:p>
        </p:txBody>
      </p:sp>
    </p:spTree>
    <p:extLst>
      <p:ext uri="{BB962C8B-B14F-4D97-AF65-F5344CB8AC3E}">
        <p14:creationId xmlns:p14="http://schemas.microsoft.com/office/powerpoint/2010/main" val="811125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a:t>
            </a:fld>
            <a:endParaRPr lang="es-ES" dirty="0"/>
          </a:p>
        </p:txBody>
      </p:sp>
    </p:spTree>
    <p:extLst>
      <p:ext uri="{BB962C8B-B14F-4D97-AF65-F5344CB8AC3E}">
        <p14:creationId xmlns:p14="http://schemas.microsoft.com/office/powerpoint/2010/main" val="13747655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81</a:t>
            </a:fld>
            <a:endParaRPr lang="es-ES" dirty="0"/>
          </a:p>
        </p:txBody>
      </p:sp>
    </p:spTree>
    <p:extLst>
      <p:ext uri="{BB962C8B-B14F-4D97-AF65-F5344CB8AC3E}">
        <p14:creationId xmlns:p14="http://schemas.microsoft.com/office/powerpoint/2010/main" val="11425374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82</a:t>
            </a:fld>
            <a:endParaRPr lang="es-ES" dirty="0"/>
          </a:p>
        </p:txBody>
      </p:sp>
    </p:spTree>
    <p:extLst>
      <p:ext uri="{BB962C8B-B14F-4D97-AF65-F5344CB8AC3E}">
        <p14:creationId xmlns:p14="http://schemas.microsoft.com/office/powerpoint/2010/main" val="32653690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83</a:t>
            </a:fld>
            <a:endParaRPr lang="es-ES" dirty="0"/>
          </a:p>
        </p:txBody>
      </p:sp>
    </p:spTree>
    <p:extLst>
      <p:ext uri="{BB962C8B-B14F-4D97-AF65-F5344CB8AC3E}">
        <p14:creationId xmlns:p14="http://schemas.microsoft.com/office/powerpoint/2010/main" val="13643087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84</a:t>
            </a:fld>
            <a:endParaRPr lang="es-ES" dirty="0"/>
          </a:p>
        </p:txBody>
      </p:sp>
    </p:spTree>
    <p:extLst>
      <p:ext uri="{BB962C8B-B14F-4D97-AF65-F5344CB8AC3E}">
        <p14:creationId xmlns:p14="http://schemas.microsoft.com/office/powerpoint/2010/main" val="14598053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85</a:t>
            </a:fld>
            <a:endParaRPr lang="es-ES" dirty="0"/>
          </a:p>
        </p:txBody>
      </p:sp>
    </p:spTree>
    <p:extLst>
      <p:ext uri="{BB962C8B-B14F-4D97-AF65-F5344CB8AC3E}">
        <p14:creationId xmlns:p14="http://schemas.microsoft.com/office/powerpoint/2010/main" val="13899250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86</a:t>
            </a:fld>
            <a:endParaRPr lang="es-ES" dirty="0"/>
          </a:p>
        </p:txBody>
      </p:sp>
    </p:spTree>
    <p:extLst>
      <p:ext uri="{BB962C8B-B14F-4D97-AF65-F5344CB8AC3E}">
        <p14:creationId xmlns:p14="http://schemas.microsoft.com/office/powerpoint/2010/main" val="1026368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87</a:t>
            </a:fld>
            <a:endParaRPr lang="es-ES" dirty="0"/>
          </a:p>
        </p:txBody>
      </p:sp>
    </p:spTree>
    <p:extLst>
      <p:ext uri="{BB962C8B-B14F-4D97-AF65-F5344CB8AC3E}">
        <p14:creationId xmlns:p14="http://schemas.microsoft.com/office/powerpoint/2010/main" val="28937030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88</a:t>
            </a:fld>
            <a:endParaRPr lang="es-ES" dirty="0"/>
          </a:p>
        </p:txBody>
      </p:sp>
    </p:spTree>
    <p:extLst>
      <p:ext uri="{BB962C8B-B14F-4D97-AF65-F5344CB8AC3E}">
        <p14:creationId xmlns:p14="http://schemas.microsoft.com/office/powerpoint/2010/main" val="21700645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89</a:t>
            </a:fld>
            <a:endParaRPr lang="es-ES" dirty="0"/>
          </a:p>
        </p:txBody>
      </p:sp>
    </p:spTree>
    <p:extLst>
      <p:ext uri="{BB962C8B-B14F-4D97-AF65-F5344CB8AC3E}">
        <p14:creationId xmlns:p14="http://schemas.microsoft.com/office/powerpoint/2010/main" val="31838755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90</a:t>
            </a:fld>
            <a:endParaRPr lang="es-ES" dirty="0"/>
          </a:p>
        </p:txBody>
      </p:sp>
    </p:spTree>
    <p:extLst>
      <p:ext uri="{BB962C8B-B14F-4D97-AF65-F5344CB8AC3E}">
        <p14:creationId xmlns:p14="http://schemas.microsoft.com/office/powerpoint/2010/main" val="3515459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a:t>
            </a:fld>
            <a:endParaRPr lang="es-ES" dirty="0"/>
          </a:p>
        </p:txBody>
      </p:sp>
    </p:spTree>
    <p:extLst>
      <p:ext uri="{BB962C8B-B14F-4D97-AF65-F5344CB8AC3E}">
        <p14:creationId xmlns:p14="http://schemas.microsoft.com/office/powerpoint/2010/main" val="148086419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91</a:t>
            </a:fld>
            <a:endParaRPr lang="es-ES" dirty="0"/>
          </a:p>
        </p:txBody>
      </p:sp>
    </p:spTree>
    <p:extLst>
      <p:ext uri="{BB962C8B-B14F-4D97-AF65-F5344CB8AC3E}">
        <p14:creationId xmlns:p14="http://schemas.microsoft.com/office/powerpoint/2010/main" val="54608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92</a:t>
            </a:fld>
            <a:endParaRPr lang="es-ES" dirty="0"/>
          </a:p>
        </p:txBody>
      </p:sp>
    </p:spTree>
    <p:extLst>
      <p:ext uri="{BB962C8B-B14F-4D97-AF65-F5344CB8AC3E}">
        <p14:creationId xmlns:p14="http://schemas.microsoft.com/office/powerpoint/2010/main" val="110690665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93</a:t>
            </a:fld>
            <a:endParaRPr lang="es-ES" dirty="0"/>
          </a:p>
        </p:txBody>
      </p:sp>
    </p:spTree>
    <p:extLst>
      <p:ext uri="{BB962C8B-B14F-4D97-AF65-F5344CB8AC3E}">
        <p14:creationId xmlns:p14="http://schemas.microsoft.com/office/powerpoint/2010/main" val="16702065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94</a:t>
            </a:fld>
            <a:endParaRPr lang="es-ES" dirty="0"/>
          </a:p>
        </p:txBody>
      </p:sp>
    </p:spTree>
    <p:extLst>
      <p:ext uri="{BB962C8B-B14F-4D97-AF65-F5344CB8AC3E}">
        <p14:creationId xmlns:p14="http://schemas.microsoft.com/office/powerpoint/2010/main" val="11755788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95</a:t>
            </a:fld>
            <a:endParaRPr lang="es-ES" dirty="0"/>
          </a:p>
        </p:txBody>
      </p:sp>
    </p:spTree>
    <p:extLst>
      <p:ext uri="{BB962C8B-B14F-4D97-AF65-F5344CB8AC3E}">
        <p14:creationId xmlns:p14="http://schemas.microsoft.com/office/powerpoint/2010/main" val="30384421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96</a:t>
            </a:fld>
            <a:endParaRPr lang="es-ES" dirty="0"/>
          </a:p>
        </p:txBody>
      </p:sp>
    </p:spTree>
    <p:extLst>
      <p:ext uri="{BB962C8B-B14F-4D97-AF65-F5344CB8AC3E}">
        <p14:creationId xmlns:p14="http://schemas.microsoft.com/office/powerpoint/2010/main" val="1356118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97</a:t>
            </a:fld>
            <a:endParaRPr lang="es-ES" dirty="0"/>
          </a:p>
        </p:txBody>
      </p:sp>
    </p:spTree>
    <p:extLst>
      <p:ext uri="{BB962C8B-B14F-4D97-AF65-F5344CB8AC3E}">
        <p14:creationId xmlns:p14="http://schemas.microsoft.com/office/powerpoint/2010/main" val="37012804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98</a:t>
            </a:fld>
            <a:endParaRPr lang="es-ES" dirty="0"/>
          </a:p>
        </p:txBody>
      </p:sp>
    </p:spTree>
    <p:extLst>
      <p:ext uri="{BB962C8B-B14F-4D97-AF65-F5344CB8AC3E}">
        <p14:creationId xmlns:p14="http://schemas.microsoft.com/office/powerpoint/2010/main" val="33390832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99</a:t>
            </a:fld>
            <a:endParaRPr lang="es-ES" dirty="0"/>
          </a:p>
        </p:txBody>
      </p:sp>
    </p:spTree>
    <p:extLst>
      <p:ext uri="{BB962C8B-B14F-4D97-AF65-F5344CB8AC3E}">
        <p14:creationId xmlns:p14="http://schemas.microsoft.com/office/powerpoint/2010/main" val="37297407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100</a:t>
            </a:fld>
            <a:endParaRPr lang="es-ES" dirty="0"/>
          </a:p>
        </p:txBody>
      </p:sp>
    </p:spTree>
    <p:extLst>
      <p:ext uri="{BB962C8B-B14F-4D97-AF65-F5344CB8AC3E}">
        <p14:creationId xmlns:p14="http://schemas.microsoft.com/office/powerpoint/2010/main" val="171981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51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05976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403156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49303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74304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2303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7B062FF-4A20-4254-BA0F-51F446E68550}" type="datetimeFigureOut">
              <a:rPr lang="de-DE" smtClean="0"/>
              <a:t>16.02.2017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159877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7B062FF-4A20-4254-BA0F-51F446E68550}" type="datetimeFigureOut">
              <a:rPr lang="de-DE" smtClean="0"/>
              <a:t>16.02.2017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86307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7B062FF-4A20-4254-BA0F-51F446E68550}" type="datetimeFigureOut">
              <a:rPr lang="de-DE" smtClean="0"/>
              <a:t>16.02.2017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2774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9588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60492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062FF-4A20-4254-BA0F-51F446E68550}" type="datetimeFigureOut">
              <a:rPr lang="de-DE" smtClean="0"/>
              <a:t>16.02.2017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13062-5455-4735-988F-5322D6881A3F}" type="slidenum">
              <a:rPr lang="de-DE" smtClean="0"/>
              <a:t>‹#›</a:t>
            </a:fld>
            <a:endParaRPr lang="de-DE"/>
          </a:p>
        </p:txBody>
      </p:sp>
    </p:spTree>
    <p:extLst>
      <p:ext uri="{BB962C8B-B14F-4D97-AF65-F5344CB8AC3E}">
        <p14:creationId xmlns:p14="http://schemas.microsoft.com/office/powerpoint/2010/main" val="116644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7.jpe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2.emf"/></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jpeg"/></Relationships>
</file>

<file path=ppt/slides/_rels/slide1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4.png"/></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86.png"/><Relationship Id="rId4" Type="http://schemas.openxmlformats.org/officeDocument/2006/relationships/image" Target="../media/image85.png"/></Relationships>
</file>

<file path=ppt/slides/_rels/slide1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0.png"/><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8.png"/><Relationship Id="rId4" Type="http://schemas.openxmlformats.org/officeDocument/2006/relationships/image" Target="../media/image47.png"/></Relationships>
</file>

<file path=ppt/slides/_rels/slide1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7.png"/></Relationships>
</file>

<file path=ppt/slides/_rels/slide1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8.png"/></Relationships>
</file>

<file path=ppt/slides/_rels/slide1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9.png"/></Relationships>
</file>

<file path=ppt/slides/_rels/slide1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0.png"/></Relationships>
</file>

<file path=ppt/slides/_rels/slide1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1.png"/></Relationships>
</file>

<file path=ppt/slides/_rels/slide1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2.jpg"/></Relationships>
</file>

<file path=ppt/slides/_rels/slide1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3.jpeg"/></Relationships>
</file>

<file path=ppt/slides/_rels/slide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5.png"/><Relationship Id="rId4" Type="http://schemas.openxmlformats.org/officeDocument/2006/relationships/image" Target="../media/image94.png"/></Relationships>
</file>

<file path=ppt/slides/_rels/slide1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5.png"/></Relationships>
</file>

<file path=ppt/slides/_rels/slide1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7.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97.png"/><Relationship Id="rId4" Type="http://schemas.openxmlformats.org/officeDocument/2006/relationships/image" Target="../media/image96.png"/></Relationships>
</file>

<file path=ppt/slides/_rels/slide14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96.png"/><Relationship Id="rId4" Type="http://schemas.openxmlformats.org/officeDocument/2006/relationships/image" Target="../media/image101.png"/></Relationships>
</file>

<file path=ppt/slides/_rels/slide1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2.png"/></Relationships>
</file>

<file path=ppt/slides/_rels/slide1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4.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04.emf"/><Relationship Id="rId4" Type="http://schemas.openxmlformats.org/officeDocument/2006/relationships/image" Target="../media/image103.emf"/></Relationships>
</file>

<file path=ppt/slides/_rels/slide1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5.emf"/></Relationships>
</file>

<file path=ppt/slides/_rels/slide1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6.png"/></Relationships>
</file>

<file path=ppt/slides/_rels/slide1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7.emf"/></Relationships>
</file>

<file path=ppt/slides/_rels/slide1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8.png"/></Relationships>
</file>

<file path=ppt/slides/_rels/slide1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9.png"/></Relationships>
</file>

<file path=ppt/slides/_rels/slide1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0.png"/></Relationships>
</file>

<file path=ppt/slides/_rels/slide1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5.jpeg"/><Relationship Id="rId4" Type="http://schemas.openxmlformats.org/officeDocument/2006/relationships/image" Target="../media/image24.jpeg"/></Relationships>
</file>

<file path=ppt/slides/_rels/slide1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jpeg"/></Relationships>
</file>

<file path=ppt/slides/_rels/slide1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1.png"/></Relationships>
</file>

<file path=ppt/slides/_rels/slide1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4.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13.png"/><Relationship Id="rId4" Type="http://schemas.openxmlformats.org/officeDocument/2006/relationships/image" Target="../media/image112.png"/></Relationships>
</file>

<file path=ppt/slides/_rels/slide1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7.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6.png"/><Relationship Id="rId4" Type="http://schemas.openxmlformats.org/officeDocument/2006/relationships/image" Target="../media/image45.png"/></Relationships>
</file>

<file path=ppt/slides/_rels/slide189.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3.jpg"/><Relationship Id="rId2" Type="http://schemas.openxmlformats.org/officeDocument/2006/relationships/notesSlide" Target="../notesSlides/notesSlide18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5.png"/></Relationships>
</file>

<file path=ppt/slides/_rels/slide1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119.jpeg"/><Relationship Id="rId2" Type="http://schemas.openxmlformats.org/officeDocument/2006/relationships/notesSlide" Target="../notesSlides/notesSlide192.xml"/><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1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21.png"/><Relationship Id="rId4" Type="http://schemas.openxmlformats.org/officeDocument/2006/relationships/image" Target="../media/image4.jpeg"/></Relationships>
</file>

<file path=ppt/slides/_rels/slide1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22.png"/></Relationships>
</file>

<file path=ppt/slides/_rels/slide1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0.jpeg"/></Relationships>
</file>

<file path=ppt/slides/_rels/slide2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6.png"/><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5.png"/><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58.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jpe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64.png"/><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5.jpeg"/></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6.jpeg"/></Relationships>
</file>

<file path=ppt/slides/_rels/slide89.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4.jpeg"/><Relationship Id="rId7" Type="http://schemas.openxmlformats.org/officeDocument/2006/relationships/image" Target="../media/image70.jpeg"/><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3.jpg"/><Relationship Id="rId4" Type="http://schemas.openxmlformats.org/officeDocument/2006/relationships/image" Target="../media/image67.jpeg"/><Relationship Id="rId9" Type="http://schemas.openxmlformats.org/officeDocument/2006/relationships/image" Target="../media/image7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79.emf"/><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image" Target="../media/image76.png"/></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6.png"/></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0.png"/></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Capacity Building in Municipalities</a:t>
            </a:r>
          </a:p>
        </p:txBody>
      </p:sp>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a:latin typeface="Arial" panose="020B0604020202020204" pitchFamily="34" charset="0"/>
                <a:cs typeface="Arial" panose="020B0604020202020204" pitchFamily="34" charset="0"/>
              </a:rPr>
              <a:t>© Copyright CERTUS Project 2015 - All Rights Reserved                                      </a:t>
            </a:r>
            <a:r>
              <a:rPr lang="en-GB" sz="1400" dirty="0">
                <a:latin typeface="Arial" panose="020B0604020202020204" pitchFamily="34" charset="0"/>
                <a:cs typeface="Arial" panose="020B0604020202020204" pitchFamily="34" charset="0"/>
              </a:rPr>
              <a:t>Grant agreement no.: </a:t>
            </a:r>
            <a:r>
              <a:rPr lang="en-GB" sz="1400" i="1" dirty="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s-ES" sz="3200" b="1" dirty="0" err="1">
                <a:solidFill>
                  <a:schemeClr val="accent1">
                    <a:lumMod val="75000"/>
                  </a:schemeClr>
                </a:solidFill>
              </a:rPr>
              <a:t>Technical</a:t>
            </a:r>
            <a:r>
              <a:rPr lang="es-ES" sz="3200" b="1" dirty="0">
                <a:solidFill>
                  <a:schemeClr val="accent1">
                    <a:lumMod val="75000"/>
                  </a:schemeClr>
                </a:solidFill>
              </a:rPr>
              <a:t> </a:t>
            </a:r>
            <a:r>
              <a:rPr lang="es-ES" sz="3200" b="1" dirty="0" err="1">
                <a:solidFill>
                  <a:schemeClr val="accent1">
                    <a:lumMod val="75000"/>
                  </a:schemeClr>
                </a:solidFill>
              </a:rPr>
              <a:t>Evaluation</a:t>
            </a:r>
            <a:r>
              <a:rPr lang="es-ES" sz="3200" b="1" dirty="0">
                <a:solidFill>
                  <a:schemeClr val="accent1">
                    <a:lumMod val="75000"/>
                  </a:schemeClr>
                </a:solidFill>
              </a:rPr>
              <a:t> - </a:t>
            </a:r>
            <a:r>
              <a:rPr lang="es-ES" sz="3200" b="1" dirty="0" err="1">
                <a:solidFill>
                  <a:schemeClr val="accent1">
                    <a:lumMod val="75000"/>
                  </a:schemeClr>
                </a:solidFill>
              </a:rPr>
              <a:t>Coimbra</a:t>
            </a:r>
            <a:endParaRPr lang="es-ES" sz="3200" b="1" dirty="0">
              <a:solidFill>
                <a:schemeClr val="accent1">
                  <a:lumMod val="75000"/>
                </a:schemeClr>
              </a:solidFill>
            </a:endParaRP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s-ES" sz="3600" b="1" dirty="0">
                <a:solidFill>
                  <a:schemeClr val="accent1">
                    <a:lumMod val="75000"/>
                  </a:schemeClr>
                </a:solidFill>
                <a:latin typeface="Candara" panose="020E0502030303020204" pitchFamily="34" charset="0"/>
                <a:ea typeface="Dotum" panose="020B0600000101010101" pitchFamily="34" charset="-127"/>
              </a:rPr>
              <a:t>Training </a:t>
            </a:r>
            <a:r>
              <a:rPr lang="es-ES" sz="3600" b="1" dirty="0" err="1">
                <a:solidFill>
                  <a:schemeClr val="accent1">
                    <a:lumMod val="75000"/>
                  </a:schemeClr>
                </a:solidFill>
                <a:latin typeface="Candara" panose="020E0502030303020204" pitchFamily="34" charset="0"/>
                <a:ea typeface="Dotum" panose="020B0600000101010101" pitchFamily="34" charset="-127"/>
              </a:rPr>
              <a:t>Materials</a:t>
            </a:r>
            <a:r>
              <a:rPr lang="es-ES" sz="3600" b="1" dirty="0">
                <a:solidFill>
                  <a:schemeClr val="accent1">
                    <a:lumMod val="75000"/>
                  </a:schemeClr>
                </a:solidFill>
                <a:latin typeface="Candara" panose="020E0502030303020204" pitchFamily="34" charset="0"/>
                <a:ea typeface="Dotum" panose="020B0600000101010101" pitchFamily="34" charset="-127"/>
              </a:rPr>
              <a:t> </a:t>
            </a:r>
          </a:p>
        </p:txBody>
      </p:sp>
      <p:pic>
        <p:nvPicPr>
          <p:cNvPr id="7171"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5598057"/>
            <a:ext cx="3816424" cy="790718"/>
          </a:xfrm>
          <a:prstGeom prst="rect">
            <a:avLst/>
          </a:prstGeom>
        </p:spPr>
      </p:pic>
    </p:spTree>
    <p:extLst>
      <p:ext uri="{BB962C8B-B14F-4D97-AF65-F5344CB8AC3E}">
        <p14:creationId xmlns:p14="http://schemas.microsoft.com/office/powerpoint/2010/main" val="3595887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316078"/>
            <a:ext cx="21957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Shape and Orientation</a:t>
            </a:r>
          </a:p>
        </p:txBody>
      </p:sp>
      <p:pic>
        <p:nvPicPr>
          <p:cNvPr id="11" name="Picture 26" descr="E:\Others\Dropbox\CERTUS\CMC_School of Solum\Jpg\Geral.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1399" y="2159602"/>
            <a:ext cx="4535267" cy="1760994"/>
          </a:xfrm>
          <a:prstGeom prst="rect">
            <a:avLst/>
          </a:prstGeom>
          <a:noFill/>
          <a:ln>
            <a:noFill/>
          </a:ln>
        </p:spPr>
      </p:pic>
      <p:pic>
        <p:nvPicPr>
          <p:cNvPr id="15" name="Picture 32" descr="E:\Others\Dropbox\CERTUS\CMC_School of Solum\Jpg\Frente.JPG"/>
          <p:cNvPicPr/>
          <p:nvPr/>
        </p:nvPicPr>
        <p:blipFill>
          <a:blip r:embed="rId5" cstate="email">
            <a:extLst>
              <a:ext uri="{28A0092B-C50C-407E-A947-70E740481C1C}">
                <a14:useLocalDpi xmlns:a14="http://schemas.microsoft.com/office/drawing/2010/main"/>
              </a:ext>
            </a:extLst>
          </a:blip>
          <a:srcRect/>
          <a:stretch>
            <a:fillRect/>
          </a:stretch>
        </p:blipFill>
        <p:spPr bwMode="auto">
          <a:xfrm>
            <a:off x="4365894" y="3995998"/>
            <a:ext cx="4540451" cy="1008112"/>
          </a:xfrm>
          <a:prstGeom prst="rect">
            <a:avLst/>
          </a:prstGeom>
          <a:noFill/>
          <a:ln>
            <a:noFill/>
          </a:ln>
        </p:spPr>
      </p:pic>
      <p:sp>
        <p:nvSpPr>
          <p:cNvPr id="3" name="CaixaDeTexto 2"/>
          <p:cNvSpPr txBox="1"/>
          <p:nvPr/>
        </p:nvSpPr>
        <p:spPr>
          <a:xfrm>
            <a:off x="0" y="2952817"/>
            <a:ext cx="4278784" cy="1600438"/>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a:t>The building has two floors in the two main buildings and one floor in the refectory building</a:t>
            </a:r>
            <a:r>
              <a:rPr lang="en-US" sz="1400" dirty="0"/>
              <a:t>;</a:t>
            </a:r>
          </a:p>
          <a:p>
            <a:pPr algn="just"/>
            <a:endParaRPr lang="en-US" sz="1400" dirty="0"/>
          </a:p>
          <a:p>
            <a:pPr marL="285750" indent="-285750" algn="just">
              <a:buFont typeface="Arial" panose="020B0604020202020204" pitchFamily="34" charset="0"/>
              <a:buChar char="•"/>
            </a:pPr>
            <a:r>
              <a:rPr lang="en-GB" sz="1400" dirty="0"/>
              <a:t>The building has total area of about 1,655 m</a:t>
            </a:r>
            <a:r>
              <a:rPr lang="en-GB" sz="1400" baseline="30000" dirty="0"/>
              <a:t>2 </a:t>
            </a:r>
            <a:r>
              <a:rPr lang="en-GB" sz="1400" dirty="0"/>
              <a:t>(756 m</a:t>
            </a:r>
            <a:r>
              <a:rPr lang="en-GB" sz="1400" baseline="30000" dirty="0"/>
              <a:t>2</a:t>
            </a:r>
            <a:r>
              <a:rPr lang="en-GB" sz="1400" dirty="0"/>
              <a:t> in each block and 142 m</a:t>
            </a:r>
            <a:r>
              <a:rPr lang="en-GB" sz="1400" baseline="30000" dirty="0"/>
              <a:t>2 </a:t>
            </a:r>
            <a:r>
              <a:rPr lang="en-GB" sz="1400" dirty="0"/>
              <a:t>in the refectory) and a volume of 6,269.21 m</a:t>
            </a:r>
            <a:r>
              <a:rPr lang="en-GB" sz="1400" baseline="30000" dirty="0"/>
              <a:t>3 </a:t>
            </a:r>
            <a:r>
              <a:rPr lang="en-GB" sz="1400" dirty="0"/>
              <a:t>(2,828.19 m</a:t>
            </a:r>
            <a:r>
              <a:rPr lang="en-GB" sz="1400" baseline="30000" dirty="0"/>
              <a:t>3</a:t>
            </a:r>
            <a:r>
              <a:rPr lang="en-GB" sz="1400" dirty="0"/>
              <a:t> in each block and 612.84 m</a:t>
            </a:r>
            <a:r>
              <a:rPr lang="en-GB" sz="1400" baseline="30000" dirty="0"/>
              <a:t>3 </a:t>
            </a:r>
            <a:r>
              <a:rPr lang="en-GB" sz="1400" dirty="0"/>
              <a:t>in the refectory). </a:t>
            </a:r>
          </a:p>
        </p:txBody>
      </p:sp>
      <p:graphicFrame>
        <p:nvGraphicFramePr>
          <p:cNvPr id="17" name="Group 54"/>
          <p:cNvGraphicFramePr>
            <a:graphicFrameLocks/>
          </p:cNvGraphicFramePr>
          <p:nvPr>
            <p:extLst>
              <p:ext uri="{D42A27DB-BD31-4B8C-83A1-F6EECF244321}">
                <p14:modId xmlns:p14="http://schemas.microsoft.com/office/powerpoint/2010/main" val="2514032216"/>
              </p:ext>
            </p:extLst>
          </p:nvPr>
        </p:nvGraphicFramePr>
        <p:xfrm>
          <a:off x="631778" y="5056831"/>
          <a:ext cx="7866563" cy="1127760"/>
        </p:xfrm>
        <a:graphic>
          <a:graphicData uri="http://schemas.openxmlformats.org/drawingml/2006/table">
            <a:tbl>
              <a:tblPr/>
              <a:tblGrid>
                <a:gridCol w="1965885">
                  <a:extLst>
                    <a:ext uri="{9D8B030D-6E8A-4147-A177-3AD203B41FA5}">
                      <a16:colId xmlns:a16="http://schemas.microsoft.com/office/drawing/2014/main" val="20000"/>
                    </a:ext>
                  </a:extLst>
                </a:gridCol>
                <a:gridCol w="1967396">
                  <a:extLst>
                    <a:ext uri="{9D8B030D-6E8A-4147-A177-3AD203B41FA5}">
                      <a16:colId xmlns:a16="http://schemas.microsoft.com/office/drawing/2014/main" val="20001"/>
                    </a:ext>
                  </a:extLst>
                </a:gridCol>
                <a:gridCol w="1965885">
                  <a:extLst>
                    <a:ext uri="{9D8B030D-6E8A-4147-A177-3AD203B41FA5}">
                      <a16:colId xmlns:a16="http://schemas.microsoft.com/office/drawing/2014/main" val="20002"/>
                    </a:ext>
                  </a:extLst>
                </a:gridCol>
                <a:gridCol w="1967397">
                  <a:extLst>
                    <a:ext uri="{9D8B030D-6E8A-4147-A177-3AD203B41FA5}">
                      <a16:colId xmlns:a16="http://schemas.microsoft.com/office/drawing/2014/main" val="20003"/>
                    </a:ext>
                  </a:extLst>
                </a:gridCol>
              </a:tblGrid>
              <a:tr h="19535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FFFFFF"/>
                          </a:solidFill>
                          <a:effectLst/>
                          <a:latin typeface="Candara" panose="020E0502030303020204" pitchFamily="34" charset="0"/>
                        </a:rPr>
                        <a:t>General Data</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pt-PT"/>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FFFFFF"/>
                          </a:solidFill>
                          <a:effectLst/>
                          <a:latin typeface="Candara" panose="020E0502030303020204" pitchFamily="34" charset="0"/>
                        </a:rPr>
                        <a:t>Dimension Parameters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pt-PT"/>
                    </a:p>
                  </a:txBody>
                  <a:tcPr/>
                </a:tc>
                <a:extLst>
                  <a:ext uri="{0D108BD9-81ED-4DB2-BD59-A6C34878D82A}">
                    <a16:rowId xmlns:a16="http://schemas.microsoft.com/office/drawing/2014/main" val="10000"/>
                  </a:ext>
                </a:extLst>
              </a:tr>
              <a:tr h="195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00"/>
                          </a:solidFill>
                          <a:effectLst/>
                          <a:latin typeface="Calibri" pitchFamily="34" charset="0"/>
                        </a:rPr>
                        <a:t>Year of construction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1950s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noProof="0" dirty="0">
                          <a:ln>
                            <a:noFill/>
                          </a:ln>
                          <a:solidFill>
                            <a:srgbClr val="000000"/>
                          </a:solidFill>
                          <a:effectLst/>
                          <a:latin typeface="Calibri" pitchFamily="34" charset="0"/>
                          <a:ea typeface="+mn-ea"/>
                          <a:cs typeface="+mn-cs"/>
                        </a:rPr>
                        <a:t>Area</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cap="none" normalizeH="0" baseline="0" dirty="0">
                          <a:ln>
                            <a:noFill/>
                          </a:ln>
                          <a:solidFill>
                            <a:srgbClr val="000000"/>
                          </a:solidFill>
                          <a:effectLst/>
                          <a:latin typeface="Calibri" pitchFamily="34" charset="0"/>
                        </a:rPr>
                        <a:t>1655 m</a:t>
                      </a:r>
                      <a:r>
                        <a:rPr kumimoji="0" lang="en-GB" sz="1400" b="0" i="0" u="none" strike="noStrike" cap="none" normalizeH="0" baseline="30000" dirty="0">
                          <a:ln>
                            <a:noFill/>
                          </a:ln>
                          <a:solidFill>
                            <a:srgbClr val="000000"/>
                          </a:solidFill>
                          <a:effectLst/>
                          <a:latin typeface="Calibri" pitchFamily="34" charset="0"/>
                        </a:rPr>
                        <a:t>2</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195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00"/>
                          </a:solidFill>
                          <a:effectLst/>
                          <a:latin typeface="Calibri" pitchFamily="34" charset="0"/>
                        </a:rPr>
                        <a:t>Use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Elementary School</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000000"/>
                          </a:solidFill>
                          <a:effectLst/>
                          <a:latin typeface="Calibri" pitchFamily="34" charset="0"/>
                        </a:rPr>
                        <a:t>Floors</a:t>
                      </a:r>
                      <a:endParaRPr kumimoji="0" lang="pt-PT" sz="1400" b="1" i="0" u="none" strike="noStrike" kern="1200" cap="none" normalizeH="0" baseline="0" dirty="0">
                        <a:ln>
                          <a:noFill/>
                        </a:ln>
                        <a:solidFill>
                          <a:srgbClr val="000000"/>
                        </a:solidFill>
                        <a:effectLst/>
                        <a:latin typeface="Calibri" pitchFamily="34" charset="0"/>
                        <a:ea typeface="+mn-ea"/>
                        <a:cs typeface="+mn-cs"/>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2</a:t>
                      </a:r>
                      <a:endParaRPr kumimoji="0" lang="en-GB" sz="1400" b="0" i="0" u="none" strike="noStrike" cap="none" normalizeH="0" baseline="30000" dirty="0">
                        <a:ln>
                          <a:noFill/>
                        </a:ln>
                        <a:solidFill>
                          <a:srgbClr val="000000"/>
                        </a:solidFill>
                        <a:effectLst/>
                        <a:latin typeface="Calibri"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195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00"/>
                          </a:solidFill>
                          <a:effectLst/>
                          <a:latin typeface="Calibri" pitchFamily="34" charset="0"/>
                        </a:rPr>
                        <a:t>Officially Protected</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No</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PT" sz="1400" b="1" i="0" u="none" strike="noStrike" kern="1200" cap="none" normalizeH="0" baseline="0" dirty="0">
                          <a:ln>
                            <a:noFill/>
                          </a:ln>
                          <a:solidFill>
                            <a:srgbClr val="000000"/>
                          </a:solidFill>
                          <a:effectLst/>
                          <a:latin typeface="Calibri" pitchFamily="34" charset="0"/>
                          <a:ea typeface="+mn-ea"/>
                          <a:cs typeface="+mn-cs"/>
                        </a:rPr>
                        <a:t>Volume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cap="none" normalizeH="0" baseline="0" dirty="0">
                          <a:ln>
                            <a:noFill/>
                          </a:ln>
                          <a:solidFill>
                            <a:srgbClr val="000000"/>
                          </a:solidFill>
                          <a:effectLst/>
                          <a:latin typeface="Calibri" pitchFamily="34" charset="0"/>
                        </a:rPr>
                        <a:t>6270 m</a:t>
                      </a:r>
                      <a:r>
                        <a:rPr kumimoji="0" lang="en-GB" sz="1400" b="0" i="0" u="none" strike="noStrike" cap="none" normalizeH="0" baseline="30000" dirty="0">
                          <a:ln>
                            <a:noFill/>
                          </a:ln>
                          <a:solidFill>
                            <a:srgbClr val="000000"/>
                          </a:solidFill>
                          <a:effectLst/>
                          <a:latin typeface="Calibri" pitchFamily="34" charset="0"/>
                        </a:rPr>
                        <a:t>3</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bl>
          </a:graphicData>
        </a:graphic>
      </p:graphicFrame>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6621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4" name="CaixaDeTexto 13"/>
          <p:cNvSpPr txBox="1"/>
          <p:nvPr/>
        </p:nvSpPr>
        <p:spPr>
          <a:xfrm>
            <a:off x="10636" y="2515832"/>
            <a:ext cx="4345340" cy="338554"/>
          </a:xfrm>
          <a:prstGeom prst="rect">
            <a:avLst/>
          </a:prstGeom>
          <a:noFill/>
        </p:spPr>
        <p:txBody>
          <a:bodyPr wrap="square" rtlCol="0">
            <a:spAutoFit/>
          </a:bodyPr>
          <a:lstStyle/>
          <a:p>
            <a:r>
              <a:rPr lang="en-GB" sz="1600" b="1" dirty="0"/>
              <a:t>Energy Generation with RES  - Present Scenario</a:t>
            </a:r>
          </a:p>
        </p:txBody>
      </p:sp>
      <p:sp>
        <p:nvSpPr>
          <p:cNvPr id="18" name="Rectangle 4"/>
          <p:cNvSpPr>
            <a:spLocks noChangeArrowheads="1"/>
          </p:cNvSpPr>
          <p:nvPr/>
        </p:nvSpPr>
        <p:spPr bwMode="auto">
          <a:xfrm>
            <a:off x="10635" y="2847919"/>
            <a:ext cx="8940097" cy="830997"/>
          </a:xfrm>
          <a:prstGeom prst="rect">
            <a:avLst/>
          </a:prstGeom>
          <a:noFill/>
          <a:ln w="38100" cmpd="dbl">
            <a:noFill/>
            <a:miter lim="800000"/>
            <a:headEnd/>
            <a:tailEnd/>
          </a:ln>
        </p:spPr>
        <p:txBody>
          <a:bodyPr wrap="square">
            <a:spAutoFit/>
          </a:bodyPr>
          <a:lstStyle/>
          <a:p>
            <a:pPr marL="531813" lvl="1" indent="-354013">
              <a:lnSpc>
                <a:spcPct val="150000"/>
              </a:lnSpc>
              <a:buFont typeface="Arial" panose="020B0604020202020204" pitchFamily="34" charset="0"/>
              <a:buChar char="•"/>
              <a:defRPr/>
            </a:pPr>
            <a:endParaRPr lang="en-US" sz="900" dirty="0">
              <a:latin typeface="Candara" panose="020E0502030303020204" pitchFamily="34" charset="0"/>
            </a:endParaRPr>
          </a:p>
          <a:p>
            <a:pPr marL="531813" lvl="1" indent="-354013">
              <a:lnSpc>
                <a:spcPct val="150000"/>
              </a:lnSpc>
              <a:buFont typeface="Arial" panose="020B0604020202020204" pitchFamily="34" charset="0"/>
              <a:buChar char="•"/>
              <a:defRPr/>
            </a:pPr>
            <a:r>
              <a:rPr lang="en-US" sz="1400" dirty="0">
                <a:latin typeface="Candara" panose="020E0502030303020204" pitchFamily="34" charset="0"/>
              </a:rPr>
              <a:t>No generation systems installed in the buildings at the present time.</a:t>
            </a:r>
          </a:p>
          <a:p>
            <a:pPr marL="177800" lvl="1">
              <a:lnSpc>
                <a:spcPct val="150000"/>
              </a:lnSpc>
              <a:defRPr/>
            </a:pPr>
            <a:endParaRPr lang="en-US" sz="900" dirty="0">
              <a:latin typeface="Candara" panose="020E0502030303020204" pitchFamily="34" charset="0"/>
            </a:endParaRPr>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6" name="CaixaDeTexto 15"/>
          <p:cNvSpPr txBox="1"/>
          <p:nvPr/>
        </p:nvSpPr>
        <p:spPr>
          <a:xfrm>
            <a:off x="10636" y="3687989"/>
            <a:ext cx="8940096" cy="338554"/>
          </a:xfrm>
          <a:prstGeom prst="rect">
            <a:avLst/>
          </a:prstGeom>
          <a:noFill/>
        </p:spPr>
        <p:txBody>
          <a:bodyPr wrap="square" rtlCol="0">
            <a:spAutoFit/>
          </a:bodyPr>
          <a:lstStyle/>
          <a:p>
            <a:r>
              <a:rPr lang="en-GB" sz="1600" b="1" dirty="0"/>
              <a:t>Other Energy Generation or Backup systems  without RES  - Present Scenario</a:t>
            </a:r>
          </a:p>
        </p:txBody>
      </p:sp>
      <p:sp>
        <p:nvSpPr>
          <p:cNvPr id="17" name="Rectangle 4"/>
          <p:cNvSpPr>
            <a:spLocks noChangeArrowheads="1"/>
          </p:cNvSpPr>
          <p:nvPr/>
        </p:nvSpPr>
        <p:spPr bwMode="auto">
          <a:xfrm>
            <a:off x="1" y="4631657"/>
            <a:ext cx="6377888" cy="830997"/>
          </a:xfrm>
          <a:prstGeom prst="rect">
            <a:avLst/>
          </a:prstGeom>
          <a:noFill/>
          <a:ln w="38100" cmpd="dbl">
            <a:noFill/>
            <a:miter lim="800000"/>
            <a:headEnd/>
            <a:tailEnd/>
          </a:ln>
        </p:spPr>
        <p:txBody>
          <a:bodyPr wrap="square">
            <a:spAutoFit/>
          </a:bodyPr>
          <a:lstStyle/>
          <a:p>
            <a:pPr marL="531813" lvl="1" indent="-354013">
              <a:lnSpc>
                <a:spcPct val="150000"/>
              </a:lnSpc>
              <a:buFont typeface="Arial" panose="020B0604020202020204" pitchFamily="34" charset="0"/>
              <a:buChar char="•"/>
              <a:defRPr/>
            </a:pPr>
            <a:endParaRPr lang="en-US" sz="900" dirty="0">
              <a:latin typeface="Candara" panose="020E0502030303020204" pitchFamily="34" charset="0"/>
            </a:endParaRPr>
          </a:p>
          <a:p>
            <a:pPr marL="531813" lvl="1" indent="-354013">
              <a:lnSpc>
                <a:spcPct val="150000"/>
              </a:lnSpc>
              <a:buFont typeface="Arial" panose="020B0604020202020204" pitchFamily="34" charset="0"/>
              <a:buChar char="•"/>
              <a:defRPr/>
            </a:pPr>
            <a:r>
              <a:rPr lang="it-IT" sz="1400" dirty="0"/>
              <a:t>The building has a backup diesel generator with 80 kVA.</a:t>
            </a:r>
            <a:endParaRPr lang="en-US" sz="1400" dirty="0">
              <a:latin typeface="Candara" panose="020E0502030303020204" pitchFamily="34" charset="0"/>
            </a:endParaRPr>
          </a:p>
          <a:p>
            <a:pPr marL="177800" lvl="1">
              <a:lnSpc>
                <a:spcPct val="150000"/>
              </a:lnSpc>
              <a:defRPr/>
            </a:pPr>
            <a:endParaRPr lang="en-US" sz="900" dirty="0">
              <a:latin typeface="Candara" panose="020E0502030303020204" pitchFamily="34" charset="0"/>
            </a:endParaRPr>
          </a:p>
        </p:txBody>
      </p:sp>
      <p:pic>
        <p:nvPicPr>
          <p:cNvPr id="19" name="Picture 17"/>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4688" y="4011003"/>
            <a:ext cx="2519244" cy="2142629"/>
          </a:xfrm>
          <a:prstGeom prst="rect">
            <a:avLst/>
          </a:prstGeom>
          <a:noFill/>
          <a:ln>
            <a:noFill/>
          </a:ln>
        </p:spPr>
      </p:pic>
      <p:sp>
        <p:nvSpPr>
          <p:cNvPr id="20"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523239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–Final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4" name="CaixaDeTexto 13"/>
          <p:cNvSpPr txBox="1"/>
          <p:nvPr/>
        </p:nvSpPr>
        <p:spPr>
          <a:xfrm>
            <a:off x="10636" y="2515832"/>
            <a:ext cx="4345340" cy="830997"/>
          </a:xfrm>
          <a:prstGeom prst="rect">
            <a:avLst/>
          </a:prstGeom>
          <a:noFill/>
        </p:spPr>
        <p:txBody>
          <a:bodyPr wrap="square" rtlCol="0">
            <a:spAutoFit/>
          </a:bodyPr>
          <a:lstStyle/>
          <a:p>
            <a:r>
              <a:rPr lang="en-GB" sz="1600" b="1" dirty="0"/>
              <a:t>Future Scenarios – After the renovation</a:t>
            </a:r>
          </a:p>
          <a:p>
            <a:endParaRPr lang="en-GB" sz="1600" b="1" dirty="0"/>
          </a:p>
          <a:p>
            <a:r>
              <a:rPr lang="en-GB" sz="1600" b="1" dirty="0"/>
              <a:t>Main assessed scenarios:</a:t>
            </a:r>
          </a:p>
        </p:txBody>
      </p:sp>
      <p:sp>
        <p:nvSpPr>
          <p:cNvPr id="16" name="Rectangle 4"/>
          <p:cNvSpPr>
            <a:spLocks noChangeArrowheads="1"/>
          </p:cNvSpPr>
          <p:nvPr/>
        </p:nvSpPr>
        <p:spPr bwMode="auto">
          <a:xfrm>
            <a:off x="-324544" y="3346829"/>
            <a:ext cx="4811616" cy="2677656"/>
          </a:xfrm>
          <a:prstGeom prst="rect">
            <a:avLst/>
          </a:prstGeom>
          <a:noFill/>
          <a:ln w="38100" cmpd="dbl">
            <a:noFill/>
            <a:miter lim="800000"/>
            <a:headEnd/>
            <a:tailEnd/>
          </a:ln>
        </p:spPr>
        <p:txBody>
          <a:bodyPr wrap="square">
            <a:spAutoFit/>
          </a:bodyPr>
          <a:lstStyle/>
          <a:p>
            <a:pPr marL="920750" lvl="2" indent="-285750">
              <a:lnSpc>
                <a:spcPct val="150000"/>
              </a:lnSpc>
              <a:buFont typeface="Arial" panose="020B0604020202020204" pitchFamily="34" charset="0"/>
              <a:buChar char="•"/>
              <a:defRPr/>
            </a:pPr>
            <a:r>
              <a:rPr lang="en-US" sz="1400" dirty="0">
                <a:latin typeface="Candara" panose="020E0502030303020204" pitchFamily="34" charset="0"/>
              </a:rPr>
              <a:t>PV – 770 PV panels;</a:t>
            </a:r>
          </a:p>
          <a:p>
            <a:pPr marL="920750" lvl="2" indent="-285750">
              <a:lnSpc>
                <a:spcPct val="150000"/>
              </a:lnSpc>
              <a:buFont typeface="Arial" panose="020B0604020202020204" pitchFamily="34" charset="0"/>
              <a:buChar char="•"/>
              <a:defRPr/>
            </a:pPr>
            <a:r>
              <a:rPr lang="en-US" sz="1400" dirty="0">
                <a:latin typeface="Candara" panose="020E0502030303020204" pitchFamily="34" charset="0"/>
              </a:rPr>
              <a:t>Light1 – replacement of all T8 lamps with electromagnetic ballast by T5 lamps with electronic ballast and replacement of the incandescent lamps by CFLs;</a:t>
            </a:r>
          </a:p>
          <a:p>
            <a:pPr marL="920750" lvl="2" indent="-285750">
              <a:lnSpc>
                <a:spcPct val="150000"/>
              </a:lnSpc>
              <a:buFont typeface="Arial" panose="020B0604020202020204" pitchFamily="34" charset="0"/>
              <a:buChar char="•"/>
              <a:defRPr/>
            </a:pPr>
            <a:r>
              <a:rPr lang="en-US" sz="1400" dirty="0">
                <a:latin typeface="Candara" panose="020E0502030303020204" pitchFamily="34" charset="0"/>
              </a:rPr>
              <a:t>Light2 - Replacement of all lamps by LEDs;</a:t>
            </a:r>
          </a:p>
          <a:p>
            <a:pPr marL="920750" lvl="2" indent="-285750">
              <a:lnSpc>
                <a:spcPct val="150000"/>
              </a:lnSpc>
              <a:buFont typeface="Arial" panose="020B0604020202020204" pitchFamily="34" charset="0"/>
              <a:buChar char="•"/>
              <a:defRPr/>
            </a:pPr>
            <a:r>
              <a:rPr lang="en-US" sz="1400" dirty="0">
                <a:latin typeface="Candara" panose="020E0502030303020204" pitchFamily="34" charset="0"/>
              </a:rPr>
              <a:t>HVAC – Replacement of the THC and mono-split system by systems with higher COP/EER. </a:t>
            </a:r>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aphicFrame>
        <p:nvGraphicFramePr>
          <p:cNvPr id="17" name="Table 2"/>
          <p:cNvGraphicFramePr>
            <a:graphicFrameLocks noGrp="1"/>
          </p:cNvGraphicFramePr>
          <p:nvPr>
            <p:extLst/>
          </p:nvPr>
        </p:nvGraphicFramePr>
        <p:xfrm>
          <a:off x="4484031" y="3214362"/>
          <a:ext cx="4463661" cy="2699004"/>
        </p:xfrm>
        <a:graphic>
          <a:graphicData uri="http://schemas.openxmlformats.org/drawingml/2006/table">
            <a:tbl>
              <a:tblPr firstRow="1" firstCol="1" bandRow="1">
                <a:tableStyleId>{5C22544A-7EE6-4342-B048-85BDC9FD1C3A}</a:tableStyleId>
              </a:tblPr>
              <a:tblGrid>
                <a:gridCol w="1591501">
                  <a:extLst>
                    <a:ext uri="{9D8B030D-6E8A-4147-A177-3AD203B41FA5}">
                      <a16:colId xmlns:a16="http://schemas.microsoft.com/office/drawing/2014/main" val="20000"/>
                    </a:ext>
                  </a:extLst>
                </a:gridCol>
                <a:gridCol w="883763">
                  <a:extLst>
                    <a:ext uri="{9D8B030D-6E8A-4147-A177-3AD203B41FA5}">
                      <a16:colId xmlns:a16="http://schemas.microsoft.com/office/drawing/2014/main" val="20001"/>
                    </a:ext>
                  </a:extLst>
                </a:gridCol>
                <a:gridCol w="1092835">
                  <a:extLst>
                    <a:ext uri="{9D8B030D-6E8A-4147-A177-3AD203B41FA5}">
                      <a16:colId xmlns:a16="http://schemas.microsoft.com/office/drawing/2014/main" val="20002"/>
                    </a:ext>
                  </a:extLst>
                </a:gridCol>
                <a:gridCol w="895562">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en-GB" sz="1400" dirty="0">
                          <a:effectLst/>
                        </a:rPr>
                        <a:t>Scenario</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Savings</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GB" sz="1400" dirty="0">
                          <a:effectLst/>
                        </a:rPr>
                        <a:t>Net-consumption</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algn="ctr">
                        <a:lnSpc>
                          <a:spcPct val="115000"/>
                        </a:lnSpc>
                        <a:spcAft>
                          <a:spcPts val="0"/>
                        </a:spcAft>
                      </a:pP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dirty="0">
                          <a:effectLst/>
                        </a:rPr>
                        <a:t>Baseline</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en-GB"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0 kWh</a:t>
                      </a:r>
                      <a:endPar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487229 kWh</a:t>
                      </a:r>
                    </a:p>
                  </a:txBody>
                  <a:tcPr marL="68580" marR="68580" marT="0" marB="0"/>
                </a:tc>
                <a:tc>
                  <a:txBody>
                    <a:bodyPr/>
                    <a:lstStyle/>
                    <a:p>
                      <a:pPr marL="0" algn="ctr" defTabSz="914400" rtl="0" eaLnBrk="1" latinLnBrk="0" hangingPunct="1">
                        <a:lnSpc>
                          <a:spcPct val="115000"/>
                        </a:lnSpc>
                        <a:spcAft>
                          <a:spcPts val="0"/>
                        </a:spcAft>
                      </a:pPr>
                      <a:r>
                        <a:rPr lang="pt-PT" sz="14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100%</a:t>
                      </a: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dirty="0">
                          <a:effectLst/>
                        </a:rPr>
                        <a:t>PV</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254200</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233029</a:t>
                      </a:r>
                    </a:p>
                  </a:txBody>
                  <a:tcPr marL="68580" marR="68580" marT="0" marB="0"/>
                </a:tc>
                <a:tc>
                  <a:txBody>
                    <a:bodyPr/>
                    <a:lstStyle/>
                    <a:p>
                      <a:pPr marL="0" algn="ctr" defTabSz="914400" rtl="0" eaLnBrk="1" latinLnBrk="0" hangingPunct="1">
                        <a:lnSpc>
                          <a:spcPct val="115000"/>
                        </a:lnSpc>
                        <a:spcAft>
                          <a:spcPts val="0"/>
                        </a:spcAft>
                      </a:pPr>
                      <a:r>
                        <a:rPr lang="pt-PT" sz="14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47.8%</a:t>
                      </a: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dirty="0">
                          <a:effectLst/>
                        </a:rPr>
                        <a:t>Light1</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43400</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443829</a:t>
                      </a:r>
                    </a:p>
                  </a:txBody>
                  <a:tcPr marL="68580" marR="68580" marT="0" marB="0"/>
                </a:tc>
                <a:tc>
                  <a:txBody>
                    <a:bodyPr/>
                    <a:lstStyle/>
                    <a:p>
                      <a:pPr marL="0" algn="ctr" defTabSz="914400" rtl="0" eaLnBrk="1" latinLnBrk="0" hangingPunct="1">
                        <a:lnSpc>
                          <a:spcPct val="115000"/>
                        </a:lnSpc>
                        <a:spcAft>
                          <a:spcPts val="0"/>
                        </a:spcAft>
                      </a:pPr>
                      <a:r>
                        <a:rPr lang="pt-PT" sz="14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91.1%</a:t>
                      </a:r>
                    </a:p>
                  </a:txBody>
                  <a:tcPr marL="68580" marR="68580" marT="0" marB="0"/>
                </a:tc>
                <a:extLst>
                  <a:ext uri="{0D108BD9-81ED-4DB2-BD59-A6C34878D82A}">
                    <a16:rowId xmlns:a16="http://schemas.microsoft.com/office/drawing/2014/main" val="10003"/>
                  </a:ext>
                </a:extLst>
              </a:tr>
              <a:tr h="0">
                <a:tc>
                  <a:txBody>
                    <a:bodyPr/>
                    <a:lstStyle/>
                    <a:p>
                      <a:pPr>
                        <a:lnSpc>
                          <a:spcPct val="115000"/>
                        </a:lnSpc>
                        <a:spcAft>
                          <a:spcPts val="0"/>
                        </a:spcAft>
                      </a:pPr>
                      <a:r>
                        <a:rPr lang="en-GB" sz="1400" dirty="0">
                          <a:effectLst/>
                        </a:rPr>
                        <a:t>Light2</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101157</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386072</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79.2%</a:t>
                      </a:r>
                    </a:p>
                  </a:txBody>
                  <a:tcPr marL="68580" marR="68580" marT="0" marB="0"/>
                </a:tc>
                <a:extLst>
                  <a:ext uri="{0D108BD9-81ED-4DB2-BD59-A6C34878D82A}">
                    <a16:rowId xmlns:a16="http://schemas.microsoft.com/office/drawing/2014/main" val="10004"/>
                  </a:ext>
                </a:extLst>
              </a:tr>
              <a:tr h="0">
                <a:tc>
                  <a:txBody>
                    <a:bodyPr/>
                    <a:lstStyle/>
                    <a:p>
                      <a:pPr>
                        <a:lnSpc>
                          <a:spcPct val="115000"/>
                        </a:lnSpc>
                        <a:spcAft>
                          <a:spcPts val="0"/>
                        </a:spcAft>
                      </a:pPr>
                      <a:r>
                        <a:rPr lang="en-GB" sz="1400" dirty="0">
                          <a:effectLst/>
                        </a:rPr>
                        <a:t>HVAC</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118393</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368836</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75.7%</a:t>
                      </a:r>
                    </a:p>
                  </a:txBody>
                  <a:tcPr marL="68580" marR="68580" marT="0" marB="0"/>
                </a:tc>
                <a:extLst>
                  <a:ext uri="{0D108BD9-81ED-4DB2-BD59-A6C34878D82A}">
                    <a16:rowId xmlns:a16="http://schemas.microsoft.com/office/drawing/2014/main" val="10005"/>
                  </a:ext>
                </a:extLst>
              </a:tr>
              <a:tr h="0">
                <a:tc>
                  <a:txBody>
                    <a:bodyPr/>
                    <a:lstStyle/>
                    <a:p>
                      <a:pPr>
                        <a:lnSpc>
                          <a:spcPct val="115000"/>
                        </a:lnSpc>
                        <a:spcAft>
                          <a:spcPts val="0"/>
                        </a:spcAft>
                      </a:pPr>
                      <a:r>
                        <a:rPr lang="en-GB" sz="1400" dirty="0">
                          <a:effectLst/>
                        </a:rPr>
                        <a:t>PV+Light1</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297600</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189629</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38.9%</a:t>
                      </a:r>
                    </a:p>
                  </a:txBody>
                  <a:tcPr marL="68580" marR="68580" marT="0" marB="0"/>
                </a:tc>
                <a:extLst>
                  <a:ext uri="{0D108BD9-81ED-4DB2-BD59-A6C34878D82A}">
                    <a16:rowId xmlns:a16="http://schemas.microsoft.com/office/drawing/2014/main" val="10006"/>
                  </a:ext>
                </a:extLst>
              </a:tr>
              <a:tr h="0">
                <a:tc>
                  <a:txBody>
                    <a:bodyPr/>
                    <a:lstStyle/>
                    <a:p>
                      <a:pPr>
                        <a:lnSpc>
                          <a:spcPct val="115000"/>
                        </a:lnSpc>
                        <a:spcAft>
                          <a:spcPts val="0"/>
                        </a:spcAft>
                      </a:pPr>
                      <a:r>
                        <a:rPr lang="en-GB" sz="1400" dirty="0">
                          <a:effectLst/>
                        </a:rPr>
                        <a:t>PV+Light2</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355357</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131872</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27.1%</a:t>
                      </a:r>
                    </a:p>
                  </a:txBody>
                  <a:tcPr marL="68580" marR="68580" marT="0" marB="0"/>
                </a:tc>
                <a:extLst>
                  <a:ext uri="{0D108BD9-81ED-4DB2-BD59-A6C34878D82A}">
                    <a16:rowId xmlns:a16="http://schemas.microsoft.com/office/drawing/2014/main" val="10007"/>
                  </a:ext>
                </a:extLst>
              </a:tr>
              <a:tr h="0">
                <a:tc>
                  <a:txBody>
                    <a:bodyPr/>
                    <a:lstStyle/>
                    <a:p>
                      <a:pPr>
                        <a:lnSpc>
                          <a:spcPct val="115000"/>
                        </a:lnSpc>
                        <a:spcAft>
                          <a:spcPts val="0"/>
                        </a:spcAft>
                      </a:pPr>
                      <a:r>
                        <a:rPr lang="en-GB" sz="1400">
                          <a:effectLst/>
                        </a:rPr>
                        <a:t>PV+HVAC1</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372593</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114636</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23.5%</a:t>
                      </a:r>
                    </a:p>
                  </a:txBody>
                  <a:tcPr marL="68580" marR="68580" marT="0" marB="0"/>
                </a:tc>
                <a:extLst>
                  <a:ext uri="{0D108BD9-81ED-4DB2-BD59-A6C34878D82A}">
                    <a16:rowId xmlns:a16="http://schemas.microsoft.com/office/drawing/2014/main" val="10008"/>
                  </a:ext>
                </a:extLst>
              </a:tr>
              <a:tr h="0">
                <a:tc>
                  <a:txBody>
                    <a:bodyPr/>
                    <a:lstStyle/>
                    <a:p>
                      <a:pPr>
                        <a:lnSpc>
                          <a:spcPct val="115000"/>
                        </a:lnSpc>
                        <a:spcAft>
                          <a:spcPts val="0"/>
                        </a:spcAft>
                      </a:pPr>
                      <a:r>
                        <a:rPr lang="en-GB" sz="1400" dirty="0">
                          <a:effectLst/>
                        </a:rPr>
                        <a:t>PV+Light1+HVAC</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415993</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71236</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14.6%</a:t>
                      </a:r>
                    </a:p>
                  </a:txBody>
                  <a:tcPr marL="68580" marR="68580" marT="0" marB="0"/>
                </a:tc>
                <a:extLst>
                  <a:ext uri="{0D108BD9-81ED-4DB2-BD59-A6C34878D82A}">
                    <a16:rowId xmlns:a16="http://schemas.microsoft.com/office/drawing/2014/main" val="10009"/>
                  </a:ext>
                </a:extLst>
              </a:tr>
              <a:tr h="0">
                <a:tc>
                  <a:txBody>
                    <a:bodyPr/>
                    <a:lstStyle/>
                    <a:p>
                      <a:pPr>
                        <a:lnSpc>
                          <a:spcPct val="115000"/>
                        </a:lnSpc>
                        <a:spcAft>
                          <a:spcPts val="0"/>
                        </a:spcAft>
                      </a:pPr>
                      <a:r>
                        <a:rPr lang="en-GB" sz="1400" dirty="0">
                          <a:effectLst/>
                        </a:rPr>
                        <a:t>PV+Light2+HVAC</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473750</a:t>
                      </a:r>
                    </a:p>
                  </a:txBody>
                  <a:tcPr marL="68580" marR="68580" marT="0" marB="0"/>
                </a:tc>
                <a:tc>
                  <a:txBody>
                    <a:bodyPr/>
                    <a:lstStyle/>
                    <a:p>
                      <a:pPr marL="0" algn="ctr" defTabSz="914400" rtl="0" eaLnBrk="1" latinLnBrk="0" hangingPunct="1">
                        <a:lnSpc>
                          <a:spcPct val="115000"/>
                        </a:lnSpc>
                        <a:spcAft>
                          <a:spcPts val="0"/>
                        </a:spcAft>
                      </a:pPr>
                      <a:r>
                        <a:rPr lang="pt-PT" sz="1400" kern="120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13479</a:t>
                      </a:r>
                    </a:p>
                  </a:txBody>
                  <a:tcPr marL="68580" marR="68580" marT="0" marB="0"/>
                </a:tc>
                <a:tc>
                  <a:txBody>
                    <a:bodyPr/>
                    <a:lstStyle/>
                    <a:p>
                      <a:pPr marL="0" algn="ctr" defTabSz="914400" rtl="0" eaLnBrk="1" latinLnBrk="0" hangingPunct="1">
                        <a:lnSpc>
                          <a:spcPct val="115000"/>
                        </a:lnSpc>
                        <a:spcAft>
                          <a:spcPts val="0"/>
                        </a:spcAft>
                      </a:pPr>
                      <a:r>
                        <a:rPr lang="pt-PT" sz="1400" kern="12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2.8%</a:t>
                      </a:r>
                    </a:p>
                  </a:txBody>
                  <a:tcPr marL="68580" marR="68580" marT="0" marB="0"/>
                </a:tc>
                <a:extLst>
                  <a:ext uri="{0D108BD9-81ED-4DB2-BD59-A6C34878D82A}">
                    <a16:rowId xmlns:a16="http://schemas.microsoft.com/office/drawing/2014/main" val="10010"/>
                  </a:ext>
                </a:extLst>
              </a:tr>
            </a:tbl>
          </a:graphicData>
        </a:graphic>
      </p:graphicFrame>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006166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–Final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6" name="Rectangle 4"/>
          <p:cNvSpPr>
            <a:spLocks noChangeArrowheads="1"/>
          </p:cNvSpPr>
          <p:nvPr/>
        </p:nvSpPr>
        <p:spPr bwMode="auto">
          <a:xfrm>
            <a:off x="-1" y="3031813"/>
            <a:ext cx="8950733" cy="2723823"/>
          </a:xfrm>
          <a:prstGeom prst="rect">
            <a:avLst/>
          </a:prstGeom>
          <a:noFill/>
          <a:ln w="38100" cmpd="dbl">
            <a:noFill/>
            <a:miter lim="800000"/>
            <a:headEnd/>
            <a:tailEnd/>
          </a:ln>
        </p:spPr>
        <p:txBody>
          <a:bodyPr wrap="square">
            <a:spAutoFit/>
          </a:bodyPr>
          <a:lstStyle/>
          <a:p>
            <a:pPr algn="just"/>
            <a:r>
              <a:rPr lang="en-GB" b="1" dirty="0"/>
              <a:t>Selected Scenario</a:t>
            </a:r>
          </a:p>
          <a:p>
            <a:pPr algn="just"/>
            <a:endParaRPr lang="en-GB" sz="1600" b="1" dirty="0"/>
          </a:p>
          <a:p>
            <a:pPr algn="just"/>
            <a:endParaRPr lang="en-GB" sz="1600" b="1" dirty="0"/>
          </a:p>
          <a:p>
            <a:pPr algn="just"/>
            <a:r>
              <a:rPr lang="en-US" sz="1600" b="1" dirty="0"/>
              <a:t>PV1+Light2+HVAC</a:t>
            </a:r>
            <a:r>
              <a:rPr lang="en-US" sz="1400" dirty="0"/>
              <a:t> (near to a zero net-consumption with a good balance between technologies):</a:t>
            </a:r>
          </a:p>
          <a:p>
            <a:pPr marL="989013" lvl="2" indent="-354013" algn="just">
              <a:lnSpc>
                <a:spcPct val="150000"/>
              </a:lnSpc>
              <a:buFont typeface="Arial" panose="020B0604020202020204" pitchFamily="34" charset="0"/>
              <a:buChar char="•"/>
              <a:defRPr/>
            </a:pPr>
            <a:endParaRPr lang="en-US" sz="1400" dirty="0">
              <a:latin typeface="Candara" panose="020E0502030303020204" pitchFamily="34" charset="0"/>
            </a:endParaRPr>
          </a:p>
          <a:p>
            <a:pPr marL="989013" lvl="2" indent="-354013" algn="just">
              <a:lnSpc>
                <a:spcPct val="150000"/>
              </a:lnSpc>
              <a:buFont typeface="Arial" panose="020B0604020202020204" pitchFamily="34" charset="0"/>
              <a:buChar char="•"/>
              <a:defRPr/>
            </a:pPr>
            <a:r>
              <a:rPr lang="en-US" sz="1400" dirty="0">
                <a:latin typeface="Candara" panose="020E0502030303020204" pitchFamily="34" charset="0"/>
              </a:rPr>
              <a:t>Installation of 181 kWp of PV panels (770 panels)</a:t>
            </a:r>
          </a:p>
          <a:p>
            <a:pPr marL="989013" lvl="2" indent="-354013" algn="just">
              <a:lnSpc>
                <a:spcPct val="150000"/>
              </a:lnSpc>
              <a:buFont typeface="Arial" panose="020B0604020202020204" pitchFamily="34" charset="0"/>
              <a:buChar char="•"/>
              <a:defRPr/>
            </a:pPr>
            <a:r>
              <a:rPr lang="en-US" sz="1400" dirty="0">
                <a:latin typeface="Candara" panose="020E0502030303020204" pitchFamily="34" charset="0"/>
              </a:rPr>
              <a:t>Installation of 1254 LED lamps</a:t>
            </a:r>
          </a:p>
          <a:p>
            <a:pPr marL="989013" lvl="2" indent="-354013" algn="just">
              <a:lnSpc>
                <a:spcPct val="150000"/>
              </a:lnSpc>
              <a:buFont typeface="Arial" panose="020B0604020202020204" pitchFamily="34" charset="0"/>
              <a:buChar char="•"/>
              <a:defRPr/>
            </a:pPr>
            <a:r>
              <a:rPr lang="en-US" sz="1400" dirty="0">
                <a:latin typeface="Candara" panose="020E0502030303020204" pitchFamily="34" charset="0"/>
              </a:rPr>
              <a:t>Installation of high efficiency multi and mono-split HVAC systems with a total power of 494.5 kW </a:t>
            </a:r>
            <a:r>
              <a:rPr lang="en-US" sz="1400" dirty="0"/>
              <a:t>	</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773321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093296"/>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1" y="2620926"/>
            <a:ext cx="8950733" cy="2123658"/>
          </a:xfrm>
          <a:prstGeom prst="rect">
            <a:avLst/>
          </a:prstGeom>
          <a:noFill/>
        </p:spPr>
        <p:txBody>
          <a:bodyPr wrap="square" rtlCol="0">
            <a:spAutoFit/>
          </a:bodyPr>
          <a:lstStyle/>
          <a:p>
            <a:r>
              <a:rPr lang="en-GB" b="1" dirty="0"/>
              <a:t>Aim of the Renovation Plan - </a:t>
            </a:r>
            <a:r>
              <a:rPr lang="it-IT" sz="1400" dirty="0"/>
              <a:t>an average primary energy reduction between 75% and 80% of the current demand and to ensure that between 50% and 90% of the consumed energy is generated by renewable energy sources installed in the building</a:t>
            </a:r>
          </a:p>
          <a:p>
            <a:endParaRPr lang="en-GB" sz="1400" dirty="0"/>
          </a:p>
          <a:p>
            <a:pPr algn="just"/>
            <a:r>
              <a:rPr lang="en-GB" sz="1400" dirty="0"/>
              <a:t>Since there is enough available roof area without shadings and with a good solar radiation levels the aim was redefined to achieve a minimum primary energy reduction of 95%, ensuring, at least, 95% of the consumption with renewable energy sources, therefore achieving almost a Zero Energy Level.</a:t>
            </a:r>
          </a:p>
          <a:p>
            <a:pPr algn="just"/>
            <a:endParaRPr lang="en-GB" sz="1600" b="1" dirty="0"/>
          </a:p>
          <a:p>
            <a:pPr algn="just"/>
            <a:endParaRPr lang="en-GB" sz="1400" b="1" dirty="0"/>
          </a:p>
        </p:txBody>
      </p:sp>
      <p:sp>
        <p:nvSpPr>
          <p:cNvPr id="14" name="Rechteck 19"/>
          <p:cNvSpPr/>
          <p:nvPr/>
        </p:nvSpPr>
        <p:spPr>
          <a:xfrm>
            <a:off x="0" y="2060848"/>
            <a:ext cx="24837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Aim</a:t>
            </a:r>
            <a:endParaRPr lang="en-GB" sz="1200" b="1" dirty="0">
              <a:latin typeface="Candara" panose="020E0502030303020204" pitchFamily="34" charset="0"/>
            </a:endParaRPr>
          </a:p>
        </p:txBody>
      </p:sp>
      <p:sp>
        <p:nvSpPr>
          <p:cNvPr id="13"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7622661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1" y="2620926"/>
            <a:ext cx="8950733" cy="3785652"/>
          </a:xfrm>
          <a:prstGeom prst="rect">
            <a:avLst/>
          </a:prstGeom>
          <a:noFill/>
        </p:spPr>
        <p:txBody>
          <a:bodyPr wrap="square" rtlCol="0">
            <a:spAutoFit/>
          </a:bodyPr>
          <a:lstStyle/>
          <a:p>
            <a:pPr lvl="0"/>
            <a:r>
              <a:rPr lang="en-GB" b="1" dirty="0"/>
              <a:t>Constraints:</a:t>
            </a:r>
            <a:r>
              <a:rPr lang="en-GB" dirty="0"/>
              <a:t> </a:t>
            </a:r>
          </a:p>
          <a:p>
            <a:pPr marL="285750" lvl="0" indent="-285750" algn="just">
              <a:buFont typeface="Arial" panose="020B0604020202020204" pitchFamily="34" charset="0"/>
              <a:buChar char="•"/>
            </a:pPr>
            <a:r>
              <a:rPr lang="en-US" sz="1400" dirty="0"/>
              <a:t>Part of floor -2 is a refectory from the University of Coimbra. </a:t>
            </a:r>
            <a:r>
              <a:rPr lang="it-IT" sz="1400" dirty="0"/>
              <a:t>However, this refectory receives electricity from the municipal house of culture without any individual metering. Therefore, its consumption is included in the total consumption of the building, but such energy consumption cannot be considered as a consumption of the studied building. The consumption of the refectory was assessed (considered to be 17% of the total energy consumption) and subtracted from the total considered for the building. Therefore, the consumption level considered in the renovation plan excludes the consumption of the refectory. </a:t>
            </a:r>
          </a:p>
          <a:p>
            <a:pPr marL="285750" lvl="0" indent="-285750" algn="just">
              <a:buFont typeface="Arial" panose="020B0604020202020204" pitchFamily="34" charset="0"/>
              <a:buChar char="•"/>
            </a:pPr>
            <a:endParaRPr lang="pt-PT" sz="1400" dirty="0"/>
          </a:p>
          <a:p>
            <a:pPr marL="285750" lvl="0" indent="-285750" algn="just">
              <a:buFont typeface="Arial" panose="020B0604020202020204" pitchFamily="34" charset="0"/>
              <a:buChar char="•"/>
            </a:pPr>
            <a:r>
              <a:rPr lang="en-US" sz="1400" dirty="0"/>
              <a:t>It was detected that 4 of the 9 systems of temperature and humidity control (THC) are not working and therefore the baseline was corrected to take into account the consumption of all 9 systems. </a:t>
            </a:r>
            <a:r>
              <a:rPr lang="it-IT" sz="1400" dirty="0"/>
              <a:t>Therefore, the consumption level considered in the renovation plan includes the consumption of 9 THC systems.</a:t>
            </a:r>
          </a:p>
          <a:p>
            <a:pPr lvl="0" algn="just"/>
            <a:endParaRPr lang="pt-PT" sz="1400" dirty="0"/>
          </a:p>
          <a:p>
            <a:pPr marL="285750" lvl="0" indent="-285750" algn="just">
              <a:buFont typeface="Arial" panose="020B0604020202020204" pitchFamily="34" charset="0"/>
              <a:buChar char="•"/>
            </a:pPr>
            <a:r>
              <a:rPr lang="en-US" sz="1400" dirty="0"/>
              <a:t>The building has an intensive utilization, receiving a large number of visitors, and is the working place for a large number of Municipal </a:t>
            </a:r>
            <a:r>
              <a:rPr lang="it-IT" sz="1400" dirty="0"/>
              <a:t>employees and such activities cannot be interrupted since it is not easy to temporarily move the services to another building. Therefore, renovation options requiring major </a:t>
            </a:r>
            <a:r>
              <a:rPr lang="en-US" sz="1400" dirty="0"/>
              <a:t>construction works, incompatible with the normal activities of the building, were avoided in the renovation plan. </a:t>
            </a:r>
            <a:endParaRPr lang="pt-PT" sz="1400" dirty="0"/>
          </a:p>
          <a:p>
            <a:pPr algn="just"/>
            <a:endParaRPr lang="en-GB" sz="1400" b="1" dirty="0"/>
          </a:p>
        </p:txBody>
      </p:sp>
      <p:sp>
        <p:nvSpPr>
          <p:cNvPr id="14" name="Rechteck 19"/>
          <p:cNvSpPr/>
          <p:nvPr/>
        </p:nvSpPr>
        <p:spPr>
          <a:xfrm>
            <a:off x="0" y="2060848"/>
            <a:ext cx="24837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Aim</a:t>
            </a:r>
            <a:endParaRPr lang="en-GB" sz="1200" b="1" dirty="0">
              <a:latin typeface="Candara" panose="020E0502030303020204" pitchFamily="34" charset="0"/>
            </a:endParaRPr>
          </a:p>
        </p:txBody>
      </p:sp>
      <p:sp>
        <p:nvSpPr>
          <p:cNvPr id="13"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954390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8064" y="2975412"/>
            <a:ext cx="3995937" cy="2992973"/>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Demand Reduction</a:t>
            </a:r>
            <a:endParaRPr lang="en-GB" sz="1200" b="1" dirty="0">
              <a:latin typeface="Candara" panose="020E0502030303020204" pitchFamily="34" charset="0"/>
            </a:endParaRPr>
          </a:p>
        </p:txBody>
      </p:sp>
      <p:sp>
        <p:nvSpPr>
          <p:cNvPr id="3" name="CaixaDeTexto 2"/>
          <p:cNvSpPr txBox="1"/>
          <p:nvPr/>
        </p:nvSpPr>
        <p:spPr>
          <a:xfrm>
            <a:off x="144036" y="2721761"/>
            <a:ext cx="5713492" cy="3385542"/>
          </a:xfrm>
          <a:prstGeom prst="rect">
            <a:avLst/>
          </a:prstGeom>
          <a:noFill/>
        </p:spPr>
        <p:txBody>
          <a:bodyPr wrap="square" rtlCol="0">
            <a:spAutoFit/>
          </a:bodyPr>
          <a:lstStyle/>
          <a:p>
            <a:r>
              <a:rPr lang="en-GB" b="1" dirty="0"/>
              <a:t>Opaque Envelope</a:t>
            </a:r>
          </a:p>
          <a:p>
            <a:endParaRPr lang="en-GB" sz="1400" b="1" dirty="0"/>
          </a:p>
          <a:p>
            <a:r>
              <a:rPr lang="it-IT" sz="1400" dirty="0"/>
              <a:t>The roof has already been renovated (replacement of the asbestos-cement slabs by a sandwich panel constituted by two thermolacquered metal sheets with 80 mm of polyurethane insulation).</a:t>
            </a:r>
            <a:endParaRPr lang="pt-PT" sz="1400" dirty="0"/>
          </a:p>
          <a:p>
            <a:pPr algn="just"/>
            <a:endParaRPr lang="en-GB" sz="1400" dirty="0"/>
          </a:p>
          <a:p>
            <a:pPr algn="just"/>
            <a:r>
              <a:rPr lang="en-US" sz="1400" dirty="0"/>
              <a:t>Other renovation options, requiring construction works in the façades were considered. However, the </a:t>
            </a:r>
            <a:r>
              <a:rPr lang="it-IT" sz="1400" dirty="0"/>
              <a:t>renovation options requiring major </a:t>
            </a:r>
            <a:r>
              <a:rPr lang="en-US" sz="1400" dirty="0"/>
              <a:t>construction works, incompatible with the normal activities of the building, should be avoided due to the incompatibility between use and renovation works. </a:t>
            </a:r>
          </a:p>
          <a:p>
            <a:pPr algn="just"/>
            <a:endParaRPr lang="en-GB" sz="1400" dirty="0"/>
          </a:p>
          <a:p>
            <a:pPr algn="just"/>
            <a:r>
              <a:rPr lang="en-US" sz="1400" dirty="0"/>
              <a:t>Since the other solutions (efficiency of the energy systems and renewable energy resources) present enough potential to achieve the objectives and ensure higher cost-effectiveness, the renovation of the envelope was not considered in the renovation plan.</a:t>
            </a:r>
            <a:endParaRPr lang="en-GB" sz="1400" b="1" dirty="0"/>
          </a:p>
        </p:txBody>
      </p:sp>
      <p:sp>
        <p:nvSpPr>
          <p:cNvPr id="17"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270474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Demand Reduction</a:t>
            </a:r>
            <a:endParaRPr lang="en-GB" sz="1200" b="1" dirty="0">
              <a:latin typeface="Candara" panose="020E0502030303020204" pitchFamily="34" charset="0"/>
            </a:endParaRPr>
          </a:p>
        </p:txBody>
      </p:sp>
      <p:sp>
        <p:nvSpPr>
          <p:cNvPr id="3" name="CaixaDeTexto 2"/>
          <p:cNvSpPr txBox="1"/>
          <p:nvPr/>
        </p:nvSpPr>
        <p:spPr>
          <a:xfrm>
            <a:off x="10636" y="2987471"/>
            <a:ext cx="4921404" cy="2215991"/>
          </a:xfrm>
          <a:prstGeom prst="rect">
            <a:avLst/>
          </a:prstGeom>
          <a:noFill/>
        </p:spPr>
        <p:txBody>
          <a:bodyPr wrap="square" rtlCol="0">
            <a:spAutoFit/>
          </a:bodyPr>
          <a:lstStyle/>
          <a:p>
            <a:r>
              <a:rPr lang="en-GB" b="1" dirty="0"/>
              <a:t>Openings</a:t>
            </a:r>
          </a:p>
          <a:p>
            <a:endParaRPr lang="en-GB" b="1" dirty="0"/>
          </a:p>
          <a:p>
            <a:pPr algn="just"/>
            <a:r>
              <a:rPr lang="en-US" sz="1400" dirty="0"/>
              <a:t>Due to the same reasons as in the opaque envelope (incompatibility between use and renovation works and availability of other solutions with higher cost-effectiveness) the</a:t>
            </a:r>
            <a:r>
              <a:rPr lang="it-IT" sz="1400" dirty="0"/>
              <a:t> improvement of openings was not considered in the renovation plan. </a:t>
            </a:r>
            <a:endParaRPr lang="pt-PT" sz="1400" dirty="0"/>
          </a:p>
          <a:p>
            <a:endParaRPr lang="en-GB" b="1" dirty="0"/>
          </a:p>
          <a:p>
            <a:endParaRPr lang="en-GB" sz="1400" b="1" dirty="0"/>
          </a:p>
        </p:txBody>
      </p:sp>
      <p:pic>
        <p:nvPicPr>
          <p:cNvPr id="7" name="Imagem 6"/>
          <p:cNvPicPr>
            <a:picLocks noChangeAspect="1"/>
          </p:cNvPicPr>
          <p:nvPr/>
        </p:nvPicPr>
        <p:blipFill>
          <a:blip r:embed="rId4"/>
          <a:stretch>
            <a:fillRect/>
          </a:stretch>
        </p:blipFill>
        <p:spPr>
          <a:xfrm>
            <a:off x="5624114" y="3046308"/>
            <a:ext cx="3400000" cy="2247619"/>
          </a:xfrm>
          <a:prstGeom prst="rect">
            <a:avLst/>
          </a:prstGeom>
        </p:spPr>
      </p:pic>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126538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Demand Reduction</a:t>
            </a:r>
            <a:endParaRPr lang="en-GB" sz="1200" b="1" dirty="0">
              <a:latin typeface="Candara" panose="020E0502030303020204" pitchFamily="34" charset="0"/>
            </a:endParaRPr>
          </a:p>
        </p:txBody>
      </p:sp>
      <p:sp>
        <p:nvSpPr>
          <p:cNvPr id="3" name="CaixaDeTexto 2"/>
          <p:cNvSpPr txBox="1"/>
          <p:nvPr/>
        </p:nvSpPr>
        <p:spPr>
          <a:xfrm>
            <a:off x="0" y="3390289"/>
            <a:ext cx="4129316" cy="1846659"/>
          </a:xfrm>
          <a:prstGeom prst="rect">
            <a:avLst/>
          </a:prstGeom>
          <a:noFill/>
        </p:spPr>
        <p:txBody>
          <a:bodyPr wrap="square" rtlCol="0">
            <a:spAutoFit/>
          </a:bodyPr>
          <a:lstStyle/>
          <a:p>
            <a:r>
              <a:rPr lang="en-GB" b="1" dirty="0"/>
              <a:t>Other Strategies</a:t>
            </a:r>
          </a:p>
          <a:p>
            <a:endParaRPr lang="en-GB" b="1" dirty="0"/>
          </a:p>
          <a:p>
            <a:pPr algn="just"/>
            <a:r>
              <a:rPr lang="en-US" sz="1400" dirty="0"/>
              <a:t>There are no other strategies considered in the renovation for the energy demand reduction.</a:t>
            </a:r>
            <a:endParaRPr lang="pt-PT" sz="1400" dirty="0"/>
          </a:p>
          <a:p>
            <a:endParaRPr lang="en-GB" b="1" dirty="0"/>
          </a:p>
          <a:p>
            <a:endParaRPr lang="en-GB" b="1" dirty="0"/>
          </a:p>
          <a:p>
            <a:endParaRPr lang="en-GB" sz="1400" b="1" dirty="0"/>
          </a:p>
        </p:txBody>
      </p:sp>
      <p:pic>
        <p:nvPicPr>
          <p:cNvPr id="4" name="Imagem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33653" y="2560053"/>
            <a:ext cx="3477396" cy="1132880"/>
          </a:xfrm>
          <a:prstGeom prst="rect">
            <a:avLst/>
          </a:prstGeom>
        </p:spPr>
      </p:pic>
      <p:pic>
        <p:nvPicPr>
          <p:cNvPr id="10" name="Imagem 9"/>
          <p:cNvPicPr>
            <a:picLocks noChangeAspect="1"/>
          </p:cNvPicPr>
          <p:nvPr/>
        </p:nvPicPr>
        <p:blipFill>
          <a:blip r:embed="rId5"/>
          <a:stretch>
            <a:fillRect/>
          </a:stretch>
        </p:blipFill>
        <p:spPr>
          <a:xfrm>
            <a:off x="5724128" y="3817815"/>
            <a:ext cx="2548349" cy="2296101"/>
          </a:xfrm>
          <a:prstGeom prst="rect">
            <a:avLst/>
          </a:prstGeom>
        </p:spPr>
      </p:pic>
      <p:sp>
        <p:nvSpPr>
          <p:cNvPr id="16"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895562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513253"/>
            <a:ext cx="8963748" cy="861774"/>
          </a:xfrm>
          <a:prstGeom prst="rect">
            <a:avLst/>
          </a:prstGeom>
          <a:noFill/>
        </p:spPr>
        <p:txBody>
          <a:bodyPr wrap="square" rtlCol="0">
            <a:spAutoFit/>
          </a:bodyPr>
          <a:lstStyle/>
          <a:p>
            <a:r>
              <a:rPr lang="en-GB" b="1" dirty="0"/>
              <a:t>Lighting System</a:t>
            </a:r>
          </a:p>
          <a:p>
            <a:endParaRPr lang="en-GB" b="1" dirty="0"/>
          </a:p>
          <a:p>
            <a:pPr algn="just"/>
            <a:r>
              <a:rPr lang="en-GB" sz="1400" dirty="0"/>
              <a:t>The</a:t>
            </a:r>
            <a:r>
              <a:rPr lang="pt-PT" sz="1400" dirty="0"/>
              <a:t> </a:t>
            </a:r>
            <a:r>
              <a:rPr lang="en-GB" sz="1400" dirty="0"/>
              <a:t>actual lighting system is mainly constituted by fluorescent linear T8 lamps with electromagnetic ballast.</a:t>
            </a:r>
            <a:endParaRPr lang="en-GB" sz="1400" b="1" dirty="0"/>
          </a:p>
        </p:txBody>
      </p:sp>
      <p:graphicFrame>
        <p:nvGraphicFramePr>
          <p:cNvPr id="5" name="Tabela 4"/>
          <p:cNvGraphicFramePr>
            <a:graphicFrameLocks noGrp="1"/>
          </p:cNvGraphicFramePr>
          <p:nvPr>
            <p:extLst/>
          </p:nvPr>
        </p:nvGraphicFramePr>
        <p:xfrm>
          <a:off x="2282854" y="3477077"/>
          <a:ext cx="3983241" cy="2664324"/>
        </p:xfrm>
        <a:graphic>
          <a:graphicData uri="http://schemas.openxmlformats.org/drawingml/2006/table">
            <a:tbl>
              <a:tblPr firstRow="1" firstCol="1" lastRow="1" bandRow="1"/>
              <a:tblGrid>
                <a:gridCol w="2069635">
                  <a:extLst>
                    <a:ext uri="{9D8B030D-6E8A-4147-A177-3AD203B41FA5}">
                      <a16:colId xmlns:a16="http://schemas.microsoft.com/office/drawing/2014/main" val="20000"/>
                    </a:ext>
                  </a:extLst>
                </a:gridCol>
                <a:gridCol w="956428">
                  <a:extLst>
                    <a:ext uri="{9D8B030D-6E8A-4147-A177-3AD203B41FA5}">
                      <a16:colId xmlns:a16="http://schemas.microsoft.com/office/drawing/2014/main" val="20001"/>
                    </a:ext>
                  </a:extLst>
                </a:gridCol>
                <a:gridCol w="957178">
                  <a:extLst>
                    <a:ext uri="{9D8B030D-6E8A-4147-A177-3AD203B41FA5}">
                      <a16:colId xmlns:a16="http://schemas.microsoft.com/office/drawing/2014/main" val="20002"/>
                    </a:ext>
                  </a:extLst>
                </a:gridCol>
              </a:tblGrid>
              <a:tr h="433154">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23117">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23117">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803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37,580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23117">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21,091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23117">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T5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23117">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Incandescent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23117">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23117">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23117">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223117">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223117">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1,266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69,174</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969628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0" y="2886838"/>
            <a:ext cx="8963748" cy="2215991"/>
          </a:xfrm>
          <a:prstGeom prst="rect">
            <a:avLst/>
          </a:prstGeom>
          <a:noFill/>
        </p:spPr>
        <p:txBody>
          <a:bodyPr wrap="square" rtlCol="0">
            <a:spAutoFit/>
          </a:bodyPr>
          <a:lstStyle/>
          <a:p>
            <a:r>
              <a:rPr lang="en-GB" b="1" dirty="0"/>
              <a:t>Lighting System (cont.)</a:t>
            </a:r>
          </a:p>
          <a:p>
            <a:endParaRPr lang="en-GB" b="1" dirty="0"/>
          </a:p>
          <a:p>
            <a:r>
              <a:rPr lang="en-GB" sz="1400" dirty="0"/>
              <a:t>Regarding the retrofit of the lighting system 2 scenarios were considered:</a:t>
            </a:r>
          </a:p>
          <a:p>
            <a:endParaRPr lang="en-GB" sz="1400" dirty="0"/>
          </a:p>
          <a:p>
            <a:endParaRPr lang="pt-PT" sz="1400" dirty="0"/>
          </a:p>
          <a:p>
            <a:pPr marL="285750" lvl="0" indent="-285750">
              <a:buFont typeface="Arial" panose="020B0604020202020204" pitchFamily="34" charset="0"/>
              <a:buChar char="•"/>
            </a:pPr>
            <a:r>
              <a:rPr lang="en-GB" sz="1600" b="1" dirty="0"/>
              <a:t>Scenario 1 </a:t>
            </a:r>
            <a:r>
              <a:rPr lang="en-GB" sz="1400" dirty="0"/>
              <a:t>- Replacement of all T8 lamps with electromagnetic ballast by T5 lamps with electronic ballast </a:t>
            </a:r>
            <a:r>
              <a:rPr lang="it-IT" sz="1400" dirty="0"/>
              <a:t>and replacement of the incandescent lamps by CFLs;</a:t>
            </a:r>
          </a:p>
          <a:p>
            <a:pPr lvl="0"/>
            <a:endParaRPr lang="pt-PT" sz="1400" dirty="0"/>
          </a:p>
          <a:p>
            <a:pPr marL="285750" lvl="0" indent="-285750">
              <a:buFont typeface="Arial" panose="020B0604020202020204" pitchFamily="34" charset="0"/>
              <a:buChar char="•"/>
            </a:pPr>
            <a:r>
              <a:rPr lang="en-GB" sz="1600" b="1" dirty="0"/>
              <a:t>Scenario 2 </a:t>
            </a:r>
            <a:r>
              <a:rPr lang="en-GB" sz="1400" dirty="0"/>
              <a:t>- Replacement of all lamps by LEDs.</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28970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3" name="CaixaDeTexto 2"/>
          <p:cNvSpPr txBox="1"/>
          <p:nvPr/>
        </p:nvSpPr>
        <p:spPr>
          <a:xfrm>
            <a:off x="0" y="2854598"/>
            <a:ext cx="9021256" cy="1169551"/>
          </a:xfrm>
          <a:prstGeom prst="rect">
            <a:avLst/>
          </a:prstGeom>
          <a:noFill/>
        </p:spPr>
        <p:txBody>
          <a:bodyPr wrap="square" rtlCol="0">
            <a:spAutoFit/>
          </a:bodyPr>
          <a:lstStyle/>
          <a:p>
            <a:pPr algn="just"/>
            <a:r>
              <a:rPr lang="en-GB" sz="1400" dirty="0"/>
              <a:t>The building is an elementary school and it is divided in three main areas: two blocks used for classrooms and the refectory. </a:t>
            </a:r>
            <a:endParaRPr lang="pt-PT" sz="1400" dirty="0"/>
          </a:p>
          <a:p>
            <a:pPr algn="just"/>
            <a:r>
              <a:rPr lang="en-GB" sz="1400" dirty="0"/>
              <a:t> </a:t>
            </a:r>
            <a:endParaRPr lang="pt-PT" sz="1400" dirty="0"/>
          </a:p>
          <a:p>
            <a:pPr marL="285750" indent="-285750" algn="just">
              <a:buFont typeface="Arial" panose="020B0604020202020204" pitchFamily="34" charset="0"/>
              <a:buChar char="•"/>
            </a:pPr>
            <a:endParaRPr lang="pt-PT" sz="1400" dirty="0"/>
          </a:p>
          <a:p>
            <a:pPr marL="285750" indent="-285750" algn="just">
              <a:buFont typeface="Arial" panose="020B0604020202020204" pitchFamily="34" charset="0"/>
              <a:buChar char="•"/>
            </a:pPr>
            <a:endParaRPr lang="en-GB" sz="1400" dirty="0"/>
          </a:p>
        </p:txBody>
      </p:sp>
      <p:pic>
        <p:nvPicPr>
          <p:cNvPr id="18" name="Picture 6"/>
          <p:cNvPicPr/>
          <p:nvPr/>
        </p:nvPicPr>
        <p:blipFill rotWithShape="1">
          <a:blip r:embed="rId4" cstate="email">
            <a:extLst>
              <a:ext uri="{28A0092B-C50C-407E-A947-70E740481C1C}">
                <a14:useLocalDpi xmlns:a14="http://schemas.microsoft.com/office/drawing/2010/main"/>
              </a:ext>
            </a:extLst>
          </a:blip>
          <a:srcRect/>
          <a:stretch/>
        </p:blipFill>
        <p:spPr bwMode="auto">
          <a:xfrm>
            <a:off x="1703945" y="3574677"/>
            <a:ext cx="5400040" cy="2100580"/>
          </a:xfrm>
          <a:prstGeom prst="rect">
            <a:avLst/>
          </a:prstGeom>
          <a:ln>
            <a:noFill/>
          </a:ln>
          <a:extLst>
            <a:ext uri="{53640926-AAD7-44D8-BBD7-CCE9431645EC}">
              <a14:shadowObscured xmlns:a14="http://schemas.microsoft.com/office/drawing/2010/main"/>
            </a:ext>
          </a:extLst>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0713110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0" y="2497251"/>
            <a:ext cx="8963748" cy="1323439"/>
          </a:xfrm>
          <a:prstGeom prst="rect">
            <a:avLst/>
          </a:prstGeom>
          <a:noFill/>
        </p:spPr>
        <p:txBody>
          <a:bodyPr wrap="square" rtlCol="0">
            <a:spAutoFit/>
          </a:bodyPr>
          <a:lstStyle/>
          <a:p>
            <a:r>
              <a:rPr lang="en-GB" b="1" dirty="0"/>
              <a:t>Lighting System (cont.)</a:t>
            </a:r>
          </a:p>
          <a:p>
            <a:endParaRPr lang="en-GB" b="1" dirty="0"/>
          </a:p>
          <a:p>
            <a:r>
              <a:rPr lang="en-GB" sz="1600" b="1" dirty="0"/>
              <a:t>In scenario 1:</a:t>
            </a:r>
          </a:p>
          <a:p>
            <a:pPr marL="285750" indent="-285750">
              <a:buFont typeface="Arial" panose="020B0604020202020204" pitchFamily="34" charset="0"/>
              <a:buChar char="•"/>
            </a:pPr>
            <a:r>
              <a:rPr lang="en-GB" sz="1400" dirty="0"/>
              <a:t> </a:t>
            </a:r>
            <a:r>
              <a:rPr lang="it-IT" sz="1400" dirty="0"/>
              <a:t>1,146 lamps and 1,124 ballasts have to be replaced</a:t>
            </a:r>
            <a:r>
              <a:rPr lang="en-GB" sz="1400" dirty="0"/>
              <a:t>.  The next table presents each lamp type and its correspondent power.</a:t>
            </a:r>
          </a:p>
        </p:txBody>
      </p:sp>
      <p:graphicFrame>
        <p:nvGraphicFramePr>
          <p:cNvPr id="4" name="Tabela 3"/>
          <p:cNvGraphicFramePr>
            <a:graphicFrameLocks noGrp="1"/>
          </p:cNvGraphicFramePr>
          <p:nvPr>
            <p:extLst/>
          </p:nvPr>
        </p:nvGraphicFramePr>
        <p:xfrm>
          <a:off x="2018243" y="4389496"/>
          <a:ext cx="5434076" cy="1659102"/>
        </p:xfrm>
        <a:graphic>
          <a:graphicData uri="http://schemas.openxmlformats.org/drawingml/2006/table">
            <a:tbl>
              <a:tblPr firstRow="1" firstCol="1" bandRow="1"/>
              <a:tblGrid>
                <a:gridCol w="1996886">
                  <a:extLst>
                    <a:ext uri="{9D8B030D-6E8A-4147-A177-3AD203B41FA5}">
                      <a16:colId xmlns:a16="http://schemas.microsoft.com/office/drawing/2014/main" val="20000"/>
                    </a:ext>
                  </a:extLst>
                </a:gridCol>
                <a:gridCol w="1145730">
                  <a:extLst>
                    <a:ext uri="{9D8B030D-6E8A-4147-A177-3AD203B41FA5}">
                      <a16:colId xmlns:a16="http://schemas.microsoft.com/office/drawing/2014/main" val="20001"/>
                    </a:ext>
                  </a:extLst>
                </a:gridCol>
                <a:gridCol w="1145730">
                  <a:extLst>
                    <a:ext uri="{9D8B030D-6E8A-4147-A177-3AD203B41FA5}">
                      <a16:colId xmlns:a16="http://schemas.microsoft.com/office/drawing/2014/main" val="20002"/>
                    </a:ext>
                  </a:extLst>
                </a:gridCol>
                <a:gridCol w="1145730">
                  <a:extLst>
                    <a:ext uri="{9D8B030D-6E8A-4147-A177-3AD203B41FA5}">
                      <a16:colId xmlns:a16="http://schemas.microsoft.com/office/drawing/2014/main" val="20003"/>
                    </a:ext>
                  </a:extLst>
                </a:gridCol>
              </a:tblGrid>
              <a:tr h="553034">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Lamp+Ballast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76517">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76517">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803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76517">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76517">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Compact Fluorescent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788802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1354217"/>
          </a:xfrm>
          <a:prstGeom prst="rect">
            <a:avLst/>
          </a:prstGeom>
          <a:noFill/>
        </p:spPr>
        <p:txBody>
          <a:bodyPr wrap="square" rtlCol="0">
            <a:spAutoFit/>
          </a:bodyPr>
          <a:lstStyle/>
          <a:p>
            <a:r>
              <a:rPr lang="en-GB" b="1" dirty="0"/>
              <a:t>Lighting System (cont.)</a:t>
            </a:r>
          </a:p>
          <a:p>
            <a:endParaRPr lang="en-GB" b="1" dirty="0"/>
          </a:p>
          <a:p>
            <a:pPr marL="285750" indent="-285750" algn="just">
              <a:buFont typeface="Arial" panose="020B0604020202020204" pitchFamily="34" charset="0"/>
              <a:buChar char="•"/>
            </a:pPr>
            <a:r>
              <a:rPr lang="en-GB" sz="1400" b="1" dirty="0"/>
              <a:t>In scenario 1: </a:t>
            </a:r>
            <a:r>
              <a:rPr lang="en-GB" sz="1400" dirty="0"/>
              <a:t>The next table show the new distribution of lamps. As can be seen </a:t>
            </a:r>
            <a:r>
              <a:rPr lang="it-IT" sz="1400" dirty="0"/>
              <a:t>the total power decreases to 51,041 W (</a:t>
            </a:r>
            <a:r>
              <a:rPr lang="it-IT" sz="1400" b="1" dirty="0"/>
              <a:t>reduction of 26%</a:t>
            </a:r>
            <a:r>
              <a:rPr lang="it-IT" sz="1400" dirty="0"/>
              <a:t>). </a:t>
            </a:r>
            <a:endParaRPr lang="pt-PT" sz="1400" dirty="0"/>
          </a:p>
          <a:p>
            <a:endParaRPr lang="en-GB" b="1" dirty="0"/>
          </a:p>
        </p:txBody>
      </p:sp>
      <p:graphicFrame>
        <p:nvGraphicFramePr>
          <p:cNvPr id="5" name="Tabela 4"/>
          <p:cNvGraphicFramePr>
            <a:graphicFrameLocks noGrp="1"/>
          </p:cNvGraphicFramePr>
          <p:nvPr>
            <p:extLst/>
          </p:nvPr>
        </p:nvGraphicFramePr>
        <p:xfrm>
          <a:off x="2756758" y="3656965"/>
          <a:ext cx="3831466" cy="2423641"/>
        </p:xfrm>
        <a:graphic>
          <a:graphicData uri="http://schemas.openxmlformats.org/drawingml/2006/table">
            <a:tbl>
              <a:tblPr firstRow="1" firstCol="1" lastRow="1" bandRow="1"/>
              <a:tblGrid>
                <a:gridCol w="1913652">
                  <a:extLst>
                    <a:ext uri="{9D8B030D-6E8A-4147-A177-3AD203B41FA5}">
                      <a16:colId xmlns:a16="http://schemas.microsoft.com/office/drawing/2014/main" val="20000"/>
                    </a:ext>
                  </a:extLst>
                </a:gridCol>
                <a:gridCol w="884345">
                  <a:extLst>
                    <a:ext uri="{9D8B030D-6E8A-4147-A177-3AD203B41FA5}">
                      <a16:colId xmlns:a16="http://schemas.microsoft.com/office/drawing/2014/main" val="20001"/>
                    </a:ext>
                  </a:extLst>
                </a:gridCol>
                <a:gridCol w="1033469">
                  <a:extLst>
                    <a:ext uri="{9D8B030D-6E8A-4147-A177-3AD203B41FA5}">
                      <a16:colId xmlns:a16="http://schemas.microsoft.com/office/drawing/2014/main" val="20002"/>
                    </a:ext>
                  </a:extLst>
                </a:gridCol>
              </a:tblGrid>
              <a:tr h="484729">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4236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T8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17,472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4236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T8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803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24,090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4236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T8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289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4236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Compact Fluorescent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1,674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4236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4236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4236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Spot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4236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51,041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415260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1107996"/>
          </a:xfrm>
          <a:prstGeom prst="rect">
            <a:avLst/>
          </a:prstGeom>
          <a:noFill/>
        </p:spPr>
        <p:txBody>
          <a:bodyPr wrap="square" rtlCol="0">
            <a:spAutoFit/>
          </a:bodyPr>
          <a:lstStyle/>
          <a:p>
            <a:r>
              <a:rPr lang="en-GB" b="1" dirty="0"/>
              <a:t>Lighting System (cont.)</a:t>
            </a:r>
          </a:p>
          <a:p>
            <a:endParaRPr lang="en-GB" b="1" dirty="0"/>
          </a:p>
          <a:p>
            <a:r>
              <a:rPr lang="en-GB" sz="1600" b="1" dirty="0"/>
              <a:t>In Scenario 2:</a:t>
            </a:r>
          </a:p>
          <a:p>
            <a:pPr marL="285750" indent="-285750">
              <a:buFont typeface="Arial" panose="020B0604020202020204" pitchFamily="34" charset="0"/>
              <a:buChar char="•"/>
            </a:pPr>
            <a:r>
              <a:rPr lang="it-IT" sz="1400" dirty="0"/>
              <a:t>1,254 lamps have to be replaced</a:t>
            </a:r>
            <a:r>
              <a:rPr lang="en-GB" sz="1400" dirty="0"/>
              <a:t>. The next table presents the lamps to be installed.</a:t>
            </a:r>
            <a:endParaRPr lang="en-GB" sz="1400" b="1" dirty="0"/>
          </a:p>
        </p:txBody>
      </p:sp>
      <p:graphicFrame>
        <p:nvGraphicFramePr>
          <p:cNvPr id="4" name="Tabela 3"/>
          <p:cNvGraphicFramePr>
            <a:graphicFrameLocks noGrp="1"/>
          </p:cNvGraphicFramePr>
          <p:nvPr>
            <p:extLst/>
          </p:nvPr>
        </p:nvGraphicFramePr>
        <p:xfrm>
          <a:off x="2633011" y="3984812"/>
          <a:ext cx="4171238" cy="2044672"/>
        </p:xfrm>
        <a:graphic>
          <a:graphicData uri="http://schemas.openxmlformats.org/drawingml/2006/table">
            <a:tbl>
              <a:tblPr firstRow="1" firstCol="1" bandRow="1"/>
              <a:tblGrid>
                <a:gridCol w="1802664">
                  <a:extLst>
                    <a:ext uri="{9D8B030D-6E8A-4147-A177-3AD203B41FA5}">
                      <a16:colId xmlns:a16="http://schemas.microsoft.com/office/drawing/2014/main" val="20000"/>
                    </a:ext>
                  </a:extLst>
                </a:gridCol>
                <a:gridCol w="1184287">
                  <a:extLst>
                    <a:ext uri="{9D8B030D-6E8A-4147-A177-3AD203B41FA5}">
                      <a16:colId xmlns:a16="http://schemas.microsoft.com/office/drawing/2014/main" val="20001"/>
                    </a:ext>
                  </a:extLst>
                </a:gridCol>
                <a:gridCol w="1184287">
                  <a:extLst>
                    <a:ext uri="{9D8B030D-6E8A-4147-A177-3AD203B41FA5}">
                      <a16:colId xmlns:a16="http://schemas.microsoft.com/office/drawing/2014/main" val="20002"/>
                    </a:ext>
                  </a:extLst>
                </a:gridCol>
              </a:tblGrid>
              <a:tr h="511168">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555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Linear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555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Linear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803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555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Linear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555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Bulb</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555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555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5.5</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873893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1077218"/>
          </a:xfrm>
          <a:prstGeom prst="rect">
            <a:avLst/>
          </a:prstGeom>
          <a:noFill/>
        </p:spPr>
        <p:txBody>
          <a:bodyPr wrap="square" rtlCol="0">
            <a:spAutoFit/>
          </a:bodyPr>
          <a:lstStyle/>
          <a:p>
            <a:r>
              <a:rPr lang="en-GB" b="1" dirty="0"/>
              <a:t>Lighting System (cont.)</a:t>
            </a:r>
          </a:p>
          <a:p>
            <a:endParaRPr lang="en-GB" dirty="0"/>
          </a:p>
          <a:p>
            <a:pPr algn="just"/>
            <a:r>
              <a:rPr lang="en-GB" sz="1400" b="1" dirty="0"/>
              <a:t>In Scenario 2: </a:t>
            </a:r>
            <a:r>
              <a:rPr lang="en-GB" sz="1400" dirty="0"/>
              <a:t>The next table presents the new lamp distribution. As can be seen the total power decreases to </a:t>
            </a:r>
            <a:r>
              <a:rPr lang="it-IT" sz="1400" dirty="0"/>
              <a:t>27,095 W (</a:t>
            </a:r>
            <a:r>
              <a:rPr lang="it-IT" sz="1400" b="1" dirty="0"/>
              <a:t>reduction of 61%</a:t>
            </a:r>
            <a:r>
              <a:rPr lang="it-IT" sz="1400" dirty="0"/>
              <a:t>). </a:t>
            </a:r>
            <a:endParaRPr lang="pt-PT" sz="1400" dirty="0"/>
          </a:p>
        </p:txBody>
      </p:sp>
      <p:graphicFrame>
        <p:nvGraphicFramePr>
          <p:cNvPr id="7" name="Tabela 6"/>
          <p:cNvGraphicFramePr>
            <a:graphicFrameLocks noGrp="1"/>
          </p:cNvGraphicFramePr>
          <p:nvPr>
            <p:extLst/>
          </p:nvPr>
        </p:nvGraphicFramePr>
        <p:xfrm>
          <a:off x="2555776" y="3726069"/>
          <a:ext cx="4246292" cy="2250936"/>
        </p:xfrm>
        <a:graphic>
          <a:graphicData uri="http://schemas.openxmlformats.org/drawingml/2006/table">
            <a:tbl>
              <a:tblPr firstRow="1" firstCol="1" lastRow="1" bandRow="1"/>
              <a:tblGrid>
                <a:gridCol w="1835100">
                  <a:extLst>
                    <a:ext uri="{9D8B030D-6E8A-4147-A177-3AD203B41FA5}">
                      <a16:colId xmlns:a16="http://schemas.microsoft.com/office/drawing/2014/main" val="20000"/>
                    </a:ext>
                  </a:extLst>
                </a:gridCol>
                <a:gridCol w="1205596">
                  <a:extLst>
                    <a:ext uri="{9D8B030D-6E8A-4147-A177-3AD203B41FA5}">
                      <a16:colId xmlns:a16="http://schemas.microsoft.com/office/drawing/2014/main" val="20001"/>
                    </a:ext>
                  </a:extLst>
                </a:gridCol>
                <a:gridCol w="1205596">
                  <a:extLst>
                    <a:ext uri="{9D8B030D-6E8A-4147-A177-3AD203B41FA5}">
                      <a16:colId xmlns:a16="http://schemas.microsoft.com/office/drawing/2014/main" val="20002"/>
                    </a:ext>
                  </a:extLst>
                </a:gridCol>
              </a:tblGrid>
              <a:tr h="503488">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5174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Linear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7,488.0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5174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Linear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803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16,060.0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5174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Linear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170.0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5174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Bulb</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883.5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369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5174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93.5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5174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27,095</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563347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3447098"/>
          </a:xfrm>
          <a:prstGeom prst="rect">
            <a:avLst/>
          </a:prstGeom>
          <a:noFill/>
        </p:spPr>
        <p:txBody>
          <a:bodyPr wrap="square" rtlCol="0">
            <a:spAutoFit/>
          </a:bodyPr>
          <a:lstStyle/>
          <a:p>
            <a:r>
              <a:rPr lang="en-GB" b="1" dirty="0"/>
              <a:t>Lighting System (cont.)</a:t>
            </a:r>
          </a:p>
          <a:p>
            <a:endParaRPr lang="en-GB" dirty="0"/>
          </a:p>
          <a:p>
            <a:r>
              <a:rPr lang="it-IT" sz="1400" b="1" dirty="0"/>
              <a:t>Yearly consumption with lighting in the 2 scenarios </a:t>
            </a:r>
          </a:p>
          <a:p>
            <a:endParaRPr lang="it-IT" sz="1400" dirty="0"/>
          </a:p>
          <a:p>
            <a:endParaRPr lang="en-GB" sz="1400" dirty="0"/>
          </a:p>
          <a:p>
            <a:endParaRPr lang="en-GB" sz="1400" dirty="0"/>
          </a:p>
          <a:p>
            <a:endParaRPr lang="en-GB" sz="1400" dirty="0"/>
          </a:p>
          <a:p>
            <a:pPr algn="just"/>
            <a:endParaRPr lang="en-GB" sz="1400" dirty="0"/>
          </a:p>
          <a:p>
            <a:pPr algn="just"/>
            <a:endParaRPr lang="en-GB" sz="1400" dirty="0"/>
          </a:p>
          <a:p>
            <a:pPr algn="just"/>
            <a:endParaRPr lang="en-GB" sz="1400" dirty="0"/>
          </a:p>
          <a:p>
            <a:pPr algn="just"/>
            <a:endParaRPr lang="en-GB" sz="1400" dirty="0"/>
          </a:p>
          <a:p>
            <a:pPr algn="just"/>
            <a:r>
              <a:rPr lang="en-GB" sz="1400" dirty="0"/>
              <a:t>Such energy consumptions were simulated considering the actual usage profile for each lamp type and room of the building. </a:t>
            </a:r>
          </a:p>
          <a:p>
            <a:endParaRPr lang="en-GB" sz="1400" dirty="0"/>
          </a:p>
          <a:p>
            <a:r>
              <a:rPr lang="en-GB" sz="1600" b="1" dirty="0"/>
              <a:t>Scenario 1 ensures 26% and Scenario 2 ensures 61% of energy savings.</a:t>
            </a:r>
          </a:p>
        </p:txBody>
      </p:sp>
      <p:graphicFrame>
        <p:nvGraphicFramePr>
          <p:cNvPr id="4" name="Tabela 3"/>
          <p:cNvGraphicFramePr>
            <a:graphicFrameLocks noGrp="1"/>
          </p:cNvGraphicFramePr>
          <p:nvPr>
            <p:extLst/>
          </p:nvPr>
        </p:nvGraphicFramePr>
        <p:xfrm>
          <a:off x="1412162" y="3664144"/>
          <a:ext cx="6305795" cy="1247536"/>
        </p:xfrm>
        <a:graphic>
          <a:graphicData uri="http://schemas.openxmlformats.org/drawingml/2006/table">
            <a:tbl>
              <a:tblPr firstRow="1" firstCol="1" bandRow="1"/>
              <a:tblGrid>
                <a:gridCol w="2206360">
                  <a:extLst>
                    <a:ext uri="{9D8B030D-6E8A-4147-A177-3AD203B41FA5}">
                      <a16:colId xmlns:a16="http://schemas.microsoft.com/office/drawing/2014/main" val="20000"/>
                    </a:ext>
                  </a:extLst>
                </a:gridCol>
                <a:gridCol w="1365983">
                  <a:extLst>
                    <a:ext uri="{9D8B030D-6E8A-4147-A177-3AD203B41FA5}">
                      <a16:colId xmlns:a16="http://schemas.microsoft.com/office/drawing/2014/main" val="20001"/>
                    </a:ext>
                  </a:extLst>
                </a:gridCol>
                <a:gridCol w="1366726">
                  <a:extLst>
                    <a:ext uri="{9D8B030D-6E8A-4147-A177-3AD203B41FA5}">
                      <a16:colId xmlns:a16="http://schemas.microsoft.com/office/drawing/2014/main" val="20002"/>
                    </a:ext>
                  </a:extLst>
                </a:gridCol>
                <a:gridCol w="1366726">
                  <a:extLst>
                    <a:ext uri="{9D8B030D-6E8A-4147-A177-3AD203B41FA5}">
                      <a16:colId xmlns:a16="http://schemas.microsoft.com/office/drawing/2014/main" val="20003"/>
                    </a:ext>
                  </a:extLst>
                </a:gridCol>
              </a:tblGrid>
              <a:tr h="311884">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Actual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 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 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118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166,930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123,530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65,773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3118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43,400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101,157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3118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60.6%</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bl>
          </a:graphicData>
        </a:graphic>
      </p:graphicFrame>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063026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13015" y="2531051"/>
            <a:ext cx="8963748" cy="3754874"/>
          </a:xfrm>
          <a:prstGeom prst="rect">
            <a:avLst/>
          </a:prstGeom>
          <a:noFill/>
        </p:spPr>
        <p:txBody>
          <a:bodyPr wrap="square" rtlCol="0">
            <a:spAutoFit/>
          </a:bodyPr>
          <a:lstStyle/>
          <a:p>
            <a:pPr algn="just"/>
            <a:r>
              <a:rPr lang="it-IT" sz="1400" dirty="0"/>
              <a:t>The HVAC system is constituted by two main types of technologies: multi-split systems </a:t>
            </a:r>
            <a:r>
              <a:rPr lang="en-US" sz="1400" dirty="0"/>
              <a:t>systems of temperature and humidity control</a:t>
            </a:r>
            <a:r>
              <a:rPr lang="it-IT" sz="1400" dirty="0"/>
              <a:t>; </a:t>
            </a:r>
            <a:r>
              <a:rPr lang="en-US" sz="1400" dirty="0"/>
              <a:t>mono-split systems with heat pumps. </a:t>
            </a:r>
            <a:r>
              <a:rPr lang="it-IT" sz="1400" dirty="0"/>
              <a:t>The systems of temperature and humidity (THC) control are constituted by 9 units ( 4 are out of service for unknown reasons) wich originally had EER of 2.43 and COP of 2.97.</a:t>
            </a:r>
          </a:p>
          <a:p>
            <a:pPr algn="just"/>
            <a:endParaRPr lang="it-IT" sz="1400" dirty="0"/>
          </a:p>
          <a:p>
            <a:pPr algn="just"/>
            <a:r>
              <a:rPr lang="it-IT" sz="1400" dirty="0"/>
              <a:t>Since the system has more than 20 years old it was considered a reduction of efficiency, decreasing the EER to 2.0 and the COP to 2.2. </a:t>
            </a:r>
          </a:p>
          <a:p>
            <a:pPr algn="just"/>
            <a:endParaRPr lang="it-IT" sz="1400" dirty="0"/>
          </a:p>
          <a:p>
            <a:pPr algn="just"/>
            <a:r>
              <a:rPr lang="en-US" sz="1400" dirty="0"/>
              <a:t>In the renovation plan the replacement of such systems by new ones with higher efficiency was considered, being selected a system with EER of 5.2 and COP of 5.74 .</a:t>
            </a:r>
          </a:p>
          <a:p>
            <a:pPr algn="just"/>
            <a:endParaRPr lang="en-US" sz="1400" dirty="0"/>
          </a:p>
          <a:p>
            <a:pPr algn="just"/>
            <a:r>
              <a:rPr lang="en-US" sz="1400" dirty="0"/>
              <a:t>Regarding the mono-split systems with heat pumps installed in the wall or roof with a total power of 239.27 kW. Most of the systems are old and do not present technical data to characterize its efficiency. Therefore, it was considered an average EER of 2.0 and a COP of 2.2. The replacement of the several mono-split systems by multi-split systems was not considered (due to the already mentioned  building constraints).</a:t>
            </a:r>
          </a:p>
          <a:p>
            <a:pPr algn="just"/>
            <a:endParaRPr lang="en-US" sz="1400" dirty="0"/>
          </a:p>
          <a:p>
            <a:pPr algn="just"/>
            <a:r>
              <a:rPr lang="en-US" sz="1400" dirty="0"/>
              <a:t>Therefore, it was considered the replacement by other mono-split systems with higher efficiency, keeping the same total amount of power.</a:t>
            </a:r>
            <a:endParaRPr lang="en-GB" sz="1400" dirty="0"/>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969884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13015" y="2531051"/>
            <a:ext cx="5520562" cy="307777"/>
          </a:xfrm>
          <a:prstGeom prst="rect">
            <a:avLst/>
          </a:prstGeom>
          <a:noFill/>
        </p:spPr>
        <p:txBody>
          <a:bodyPr wrap="square" rtlCol="0">
            <a:spAutoFit/>
          </a:bodyPr>
          <a:lstStyle/>
          <a:p>
            <a:pPr algn="ctr"/>
            <a:r>
              <a:rPr lang="en-GB" sz="1400" dirty="0"/>
              <a:t>Existent HVAC system Technical data</a:t>
            </a:r>
          </a:p>
        </p:txBody>
      </p:sp>
      <p:graphicFrame>
        <p:nvGraphicFramePr>
          <p:cNvPr id="4" name="Tabela 3"/>
          <p:cNvGraphicFramePr>
            <a:graphicFrameLocks noGrp="1"/>
          </p:cNvGraphicFramePr>
          <p:nvPr>
            <p:extLst/>
          </p:nvPr>
        </p:nvGraphicFramePr>
        <p:xfrm>
          <a:off x="113857" y="2871678"/>
          <a:ext cx="5393690" cy="793522"/>
        </p:xfrm>
        <a:graphic>
          <a:graphicData uri="http://schemas.openxmlformats.org/drawingml/2006/table">
            <a:tbl>
              <a:tblPr firstRow="1" firstCol="1" bandRow="1"/>
              <a:tblGrid>
                <a:gridCol w="688975">
                  <a:extLst>
                    <a:ext uri="{9D8B030D-6E8A-4147-A177-3AD203B41FA5}">
                      <a16:colId xmlns:a16="http://schemas.microsoft.com/office/drawing/2014/main" val="20000"/>
                    </a:ext>
                  </a:extLst>
                </a:gridCol>
                <a:gridCol w="688975">
                  <a:extLst>
                    <a:ext uri="{9D8B030D-6E8A-4147-A177-3AD203B41FA5}">
                      <a16:colId xmlns:a16="http://schemas.microsoft.com/office/drawing/2014/main" val="20001"/>
                    </a:ext>
                  </a:extLst>
                </a:gridCol>
                <a:gridCol w="509270">
                  <a:extLst>
                    <a:ext uri="{9D8B030D-6E8A-4147-A177-3AD203B41FA5}">
                      <a16:colId xmlns:a16="http://schemas.microsoft.com/office/drawing/2014/main" val="20002"/>
                    </a:ext>
                  </a:extLst>
                </a:gridCol>
                <a:gridCol w="766445">
                  <a:extLst>
                    <a:ext uri="{9D8B030D-6E8A-4147-A177-3AD203B41FA5}">
                      <a16:colId xmlns:a16="http://schemas.microsoft.com/office/drawing/2014/main" val="20003"/>
                    </a:ext>
                  </a:extLst>
                </a:gridCol>
                <a:gridCol w="766445">
                  <a:extLst>
                    <a:ext uri="{9D8B030D-6E8A-4147-A177-3AD203B41FA5}">
                      <a16:colId xmlns:a16="http://schemas.microsoft.com/office/drawing/2014/main" val="20004"/>
                    </a:ext>
                  </a:extLst>
                </a:gridCol>
                <a:gridCol w="537210">
                  <a:extLst>
                    <a:ext uri="{9D8B030D-6E8A-4147-A177-3AD203B41FA5}">
                      <a16:colId xmlns:a16="http://schemas.microsoft.com/office/drawing/2014/main" val="20005"/>
                    </a:ext>
                  </a:extLst>
                </a:gridCol>
                <a:gridCol w="718185">
                  <a:extLst>
                    <a:ext uri="{9D8B030D-6E8A-4147-A177-3AD203B41FA5}">
                      <a16:colId xmlns:a16="http://schemas.microsoft.com/office/drawing/2014/main" val="20006"/>
                    </a:ext>
                  </a:extLst>
                </a:gridCol>
                <a:gridCol w="718185">
                  <a:extLst>
                    <a:ext uri="{9D8B030D-6E8A-4147-A177-3AD203B41FA5}">
                      <a16:colId xmlns:a16="http://schemas.microsoft.com/office/drawing/2014/main" val="20007"/>
                    </a:ext>
                  </a:extLst>
                </a:gridCol>
              </a:tblGrid>
              <a:tr h="600736">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cooling-ther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cooling-elect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heating-ther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heating-ther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compressor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ventilator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29.7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10.2</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2.97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bl>
          </a:graphicData>
        </a:graphic>
      </p:graphicFrame>
      <p:sp>
        <p:nvSpPr>
          <p:cNvPr id="14" name="CaixaDeTexto 13"/>
          <p:cNvSpPr txBox="1"/>
          <p:nvPr/>
        </p:nvSpPr>
        <p:spPr>
          <a:xfrm>
            <a:off x="5801171" y="2545159"/>
            <a:ext cx="3220085" cy="307777"/>
          </a:xfrm>
          <a:prstGeom prst="rect">
            <a:avLst/>
          </a:prstGeom>
          <a:noFill/>
        </p:spPr>
        <p:txBody>
          <a:bodyPr wrap="square" rtlCol="0">
            <a:spAutoFit/>
          </a:bodyPr>
          <a:lstStyle/>
          <a:p>
            <a:pPr algn="ctr"/>
            <a:r>
              <a:rPr lang="en-GB" sz="1400" dirty="0"/>
              <a:t>New HVAC system Technical data</a:t>
            </a:r>
          </a:p>
        </p:txBody>
      </p:sp>
      <p:graphicFrame>
        <p:nvGraphicFramePr>
          <p:cNvPr id="5" name="Tabela 4"/>
          <p:cNvGraphicFramePr>
            <a:graphicFrameLocks noGrp="1"/>
          </p:cNvGraphicFramePr>
          <p:nvPr>
            <p:extLst/>
          </p:nvPr>
        </p:nvGraphicFramePr>
        <p:xfrm>
          <a:off x="5801171" y="2924944"/>
          <a:ext cx="3220085" cy="714346"/>
        </p:xfrm>
        <a:graphic>
          <a:graphicData uri="http://schemas.openxmlformats.org/drawingml/2006/table">
            <a:tbl>
              <a:tblPr firstRow="1" firstCol="1" bandRow="1"/>
              <a:tblGrid>
                <a:gridCol w="688975">
                  <a:extLst>
                    <a:ext uri="{9D8B030D-6E8A-4147-A177-3AD203B41FA5}">
                      <a16:colId xmlns:a16="http://schemas.microsoft.com/office/drawing/2014/main" val="20000"/>
                    </a:ext>
                  </a:extLst>
                </a:gridCol>
                <a:gridCol w="509270">
                  <a:extLst>
                    <a:ext uri="{9D8B030D-6E8A-4147-A177-3AD203B41FA5}">
                      <a16:colId xmlns:a16="http://schemas.microsoft.com/office/drawing/2014/main" val="20001"/>
                    </a:ext>
                  </a:extLst>
                </a:gridCol>
                <a:gridCol w="766445">
                  <a:extLst>
                    <a:ext uri="{9D8B030D-6E8A-4147-A177-3AD203B41FA5}">
                      <a16:colId xmlns:a16="http://schemas.microsoft.com/office/drawing/2014/main" val="20002"/>
                    </a:ext>
                  </a:extLst>
                </a:gridCol>
                <a:gridCol w="537210">
                  <a:extLst>
                    <a:ext uri="{9D8B030D-6E8A-4147-A177-3AD203B41FA5}">
                      <a16:colId xmlns:a16="http://schemas.microsoft.com/office/drawing/2014/main" val="20003"/>
                    </a:ext>
                  </a:extLst>
                </a:gridCol>
                <a:gridCol w="718185">
                  <a:extLst>
                    <a:ext uri="{9D8B030D-6E8A-4147-A177-3AD203B41FA5}">
                      <a16:colId xmlns:a16="http://schemas.microsoft.com/office/drawing/2014/main" val="20004"/>
                    </a:ext>
                  </a:extLst>
                </a:gridCol>
              </a:tblGrid>
              <a:tr h="471484">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cooling-ther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err="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dirty="0" err="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heating-ther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42862">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5.74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bl>
          </a:graphicData>
        </a:graphic>
      </p:graphicFrame>
      <p:sp>
        <p:nvSpPr>
          <p:cNvPr id="15" name="CaixaDeTexto 14"/>
          <p:cNvSpPr txBox="1"/>
          <p:nvPr/>
        </p:nvSpPr>
        <p:spPr>
          <a:xfrm>
            <a:off x="16541" y="4092966"/>
            <a:ext cx="8963748" cy="307777"/>
          </a:xfrm>
          <a:prstGeom prst="rect">
            <a:avLst/>
          </a:prstGeom>
          <a:noFill/>
        </p:spPr>
        <p:txBody>
          <a:bodyPr wrap="square" rtlCol="0">
            <a:spAutoFit/>
          </a:bodyPr>
          <a:lstStyle/>
          <a:p>
            <a:pPr algn="ctr"/>
            <a:r>
              <a:rPr lang="en-GB" sz="1400" dirty="0"/>
              <a:t>New Mono-split systems Technical data</a:t>
            </a:r>
          </a:p>
        </p:txBody>
      </p:sp>
      <p:graphicFrame>
        <p:nvGraphicFramePr>
          <p:cNvPr id="7" name="Tabela 6"/>
          <p:cNvGraphicFramePr>
            <a:graphicFrameLocks noGrp="1"/>
          </p:cNvGraphicFramePr>
          <p:nvPr>
            <p:extLst/>
          </p:nvPr>
        </p:nvGraphicFramePr>
        <p:xfrm>
          <a:off x="2559583" y="4492219"/>
          <a:ext cx="3902089" cy="1529067"/>
        </p:xfrm>
        <a:graphic>
          <a:graphicData uri="http://schemas.openxmlformats.org/drawingml/2006/table">
            <a:tbl>
              <a:tblPr firstRow="1" firstCol="1" lastRow="1" bandRow="1"/>
              <a:tblGrid>
                <a:gridCol w="779993">
                  <a:extLst>
                    <a:ext uri="{9D8B030D-6E8A-4147-A177-3AD203B41FA5}">
                      <a16:colId xmlns:a16="http://schemas.microsoft.com/office/drawing/2014/main" val="20000"/>
                    </a:ext>
                  </a:extLst>
                </a:gridCol>
                <a:gridCol w="780701">
                  <a:extLst>
                    <a:ext uri="{9D8B030D-6E8A-4147-A177-3AD203B41FA5}">
                      <a16:colId xmlns:a16="http://schemas.microsoft.com/office/drawing/2014/main" val="20001"/>
                    </a:ext>
                  </a:extLst>
                </a:gridCol>
                <a:gridCol w="779993">
                  <a:extLst>
                    <a:ext uri="{9D8B030D-6E8A-4147-A177-3AD203B41FA5}">
                      <a16:colId xmlns:a16="http://schemas.microsoft.com/office/drawing/2014/main" val="20002"/>
                    </a:ext>
                  </a:extLst>
                </a:gridCol>
                <a:gridCol w="780701">
                  <a:extLst>
                    <a:ext uri="{9D8B030D-6E8A-4147-A177-3AD203B41FA5}">
                      <a16:colId xmlns:a16="http://schemas.microsoft.com/office/drawing/2014/main" val="20003"/>
                    </a:ext>
                  </a:extLst>
                </a:gridCol>
                <a:gridCol w="780701">
                  <a:extLst>
                    <a:ext uri="{9D8B030D-6E8A-4147-A177-3AD203B41FA5}">
                      <a16:colId xmlns:a16="http://schemas.microsoft.com/office/drawing/2014/main" val="20004"/>
                    </a:ext>
                  </a:extLst>
                </a:gridCol>
              </a:tblGrid>
              <a:tr h="436877">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ind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18438">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18438">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18438">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83.2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18438">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108.8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18438">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239.5</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7"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01145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27532" y="3461699"/>
            <a:ext cx="3576903" cy="1661993"/>
          </a:xfrm>
          <a:prstGeom prst="rect">
            <a:avLst/>
          </a:prstGeom>
          <a:noFill/>
        </p:spPr>
        <p:txBody>
          <a:bodyPr wrap="square" rtlCol="0">
            <a:spAutoFit/>
          </a:bodyPr>
          <a:lstStyle/>
          <a:p>
            <a:pPr algn="just"/>
            <a:r>
              <a:rPr lang="en-GB" sz="1600" b="1" dirty="0"/>
              <a:t>HVAC System</a:t>
            </a:r>
            <a:r>
              <a:rPr lang="en-GB" sz="1600" dirty="0"/>
              <a:t>– </a:t>
            </a:r>
            <a:r>
              <a:rPr lang="en-GB" sz="1600" b="1" dirty="0"/>
              <a:t>The Best Solution</a:t>
            </a:r>
            <a:r>
              <a:rPr lang="en-GB" sz="1600" dirty="0"/>
              <a:t> </a:t>
            </a:r>
            <a:r>
              <a:rPr lang="en-GB" sz="1400" dirty="0"/>
              <a:t>ensures 61,3% of energy savings</a:t>
            </a:r>
          </a:p>
          <a:p>
            <a:pPr algn="just"/>
            <a:endParaRPr lang="en-GB" sz="1400" dirty="0"/>
          </a:p>
          <a:p>
            <a:pPr algn="just"/>
            <a:r>
              <a:rPr lang="en-GB" sz="1400" dirty="0"/>
              <a:t>The next table presents the yearly consumption in the buildings HVAC with 5 and 9 THC systems operation in the actual and retrofit scenarios. </a:t>
            </a:r>
          </a:p>
        </p:txBody>
      </p:sp>
      <p:graphicFrame>
        <p:nvGraphicFramePr>
          <p:cNvPr id="4" name="Tabela 3"/>
          <p:cNvGraphicFramePr>
            <a:graphicFrameLocks noGrp="1"/>
          </p:cNvGraphicFramePr>
          <p:nvPr>
            <p:extLst/>
          </p:nvPr>
        </p:nvGraphicFramePr>
        <p:xfrm>
          <a:off x="3697955" y="2060848"/>
          <a:ext cx="4986536" cy="4048506"/>
        </p:xfrm>
        <a:graphic>
          <a:graphicData uri="http://schemas.openxmlformats.org/drawingml/2006/table">
            <a:tbl>
              <a:tblPr firstRow="1" firstCol="1" bandRow="1"/>
              <a:tblGrid>
                <a:gridCol w="1531465">
                  <a:extLst>
                    <a:ext uri="{9D8B030D-6E8A-4147-A177-3AD203B41FA5}">
                      <a16:colId xmlns:a16="http://schemas.microsoft.com/office/drawing/2014/main" val="20000"/>
                    </a:ext>
                  </a:extLst>
                </a:gridCol>
                <a:gridCol w="1531465">
                  <a:extLst>
                    <a:ext uri="{9D8B030D-6E8A-4147-A177-3AD203B41FA5}">
                      <a16:colId xmlns:a16="http://schemas.microsoft.com/office/drawing/2014/main" val="20001"/>
                    </a:ext>
                  </a:extLst>
                </a:gridCol>
                <a:gridCol w="961803">
                  <a:extLst>
                    <a:ext uri="{9D8B030D-6E8A-4147-A177-3AD203B41FA5}">
                      <a16:colId xmlns:a16="http://schemas.microsoft.com/office/drawing/2014/main" val="20002"/>
                    </a:ext>
                  </a:extLst>
                </a:gridCol>
                <a:gridCol w="961803">
                  <a:extLst>
                    <a:ext uri="{9D8B030D-6E8A-4147-A177-3AD203B41FA5}">
                      <a16:colId xmlns:a16="http://schemas.microsoft.com/office/drawing/2014/main" val="20003"/>
                    </a:ext>
                  </a:extLst>
                </a:gridCol>
              </a:tblGrid>
              <a:tr h="168863">
                <a:tc grid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Actual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 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68863">
                <a:tc gridSpan="4">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Considering the operation of 5 THC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168863">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75,000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28,793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46,207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168863">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Mono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68,932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26,982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41,950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60.9%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168863">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143,932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55,775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88,157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168863">
                <a:tc gridSpan="4">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Considering the operation of 9 THC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11"/>
                  </a:ext>
                </a:extLst>
              </a:tr>
              <a:tr h="168863">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124,078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47,635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76,443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3"/>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4"/>
                  </a:ext>
                </a:extLst>
              </a:tr>
              <a:tr h="168863">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Mono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68,932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26,982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5"/>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41,950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6"/>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60.9%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7"/>
                  </a:ext>
                </a:extLst>
              </a:tr>
              <a:tr h="168863">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193,010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74,617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8"/>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118,393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9"/>
                  </a:ext>
                </a:extLst>
              </a:tr>
              <a:tr h="168863">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61.3%</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14" name="Seta para a direita 13"/>
          <p:cNvSpPr/>
          <p:nvPr/>
        </p:nvSpPr>
        <p:spPr>
          <a:xfrm rot="10800000">
            <a:off x="8748251" y="5877272"/>
            <a:ext cx="216237" cy="2519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163493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0" y="3027683"/>
            <a:ext cx="8963748" cy="1661993"/>
          </a:xfrm>
          <a:prstGeom prst="rect">
            <a:avLst/>
          </a:prstGeom>
          <a:noFill/>
        </p:spPr>
        <p:txBody>
          <a:bodyPr wrap="square" rtlCol="0">
            <a:spAutoFit/>
          </a:bodyPr>
          <a:lstStyle/>
          <a:p>
            <a:pPr algn="just"/>
            <a:r>
              <a:rPr lang="en-GB" sz="1600" b="1" dirty="0"/>
              <a:t>Notes: </a:t>
            </a:r>
          </a:p>
          <a:p>
            <a:pPr algn="just"/>
            <a:endParaRPr lang="en-GB" sz="1600" b="1" dirty="0"/>
          </a:p>
          <a:p>
            <a:pPr marL="285750" indent="-285750" algn="just">
              <a:buFont typeface="Arial" panose="020B0604020202020204" pitchFamily="34" charset="0"/>
              <a:buChar char="•"/>
            </a:pPr>
            <a:r>
              <a:rPr lang="it-IT" sz="1400" dirty="0"/>
              <a:t>All the windows used in the building are of single glazing with aluminium frames. The replacement of windows by double glazing windows was not considered in this plan since the option to replace the HVAC system present higher cost-effectiveness and is more easily assessed and monitored. </a:t>
            </a:r>
          </a:p>
          <a:p>
            <a:pPr marL="285750" indent="-285750" algn="just">
              <a:buFont typeface="Arial" panose="020B0604020202020204" pitchFamily="34" charset="0"/>
              <a:buChar char="•"/>
            </a:pPr>
            <a:endParaRPr lang="it-IT" sz="1400" dirty="0"/>
          </a:p>
          <a:p>
            <a:pPr marL="285750" indent="-285750" algn="just">
              <a:buFont typeface="Arial" panose="020B0604020202020204" pitchFamily="34" charset="0"/>
              <a:buChar char="•"/>
            </a:pPr>
            <a:r>
              <a:rPr lang="it-IT" sz="1400" dirty="0"/>
              <a:t>Such replacement should be considered in future renovations of the building. </a:t>
            </a:r>
            <a:endParaRPr lang="pt-PT" sz="1400" dirty="0"/>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925385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ICT and Other</a:t>
            </a:r>
            <a:endParaRPr lang="en-GB" sz="1200" b="1" dirty="0">
              <a:latin typeface="Candara" panose="020E0502030303020204" pitchFamily="34" charset="0"/>
            </a:endParaRPr>
          </a:p>
        </p:txBody>
      </p:sp>
      <p:sp>
        <p:nvSpPr>
          <p:cNvPr id="3" name="CaixaDeTexto 2"/>
          <p:cNvSpPr txBox="1"/>
          <p:nvPr/>
        </p:nvSpPr>
        <p:spPr>
          <a:xfrm>
            <a:off x="10636" y="3082959"/>
            <a:ext cx="4670153" cy="2246769"/>
          </a:xfrm>
          <a:prstGeom prst="rect">
            <a:avLst/>
          </a:prstGeom>
          <a:noFill/>
        </p:spPr>
        <p:txBody>
          <a:bodyPr wrap="square" rtlCol="0">
            <a:spAutoFit/>
          </a:bodyPr>
          <a:lstStyle/>
          <a:p>
            <a:pPr algn="just"/>
            <a:r>
              <a:rPr lang="it-IT" sz="1400" dirty="0"/>
              <a:t>ICT appliances (mainly PCs, monitors and printers) represent an important share of the consumption</a:t>
            </a:r>
          </a:p>
          <a:p>
            <a:pPr algn="just"/>
            <a:endParaRPr lang="en-GB" sz="1400" dirty="0"/>
          </a:p>
          <a:p>
            <a:pPr algn="just"/>
            <a:r>
              <a:rPr lang="en-GB" sz="1400" dirty="0"/>
              <a:t>The replacement of such appliances by new devices is not cost-effective just from the energy savings point of view and therefore this is not considered in the renovation plan. </a:t>
            </a:r>
          </a:p>
          <a:p>
            <a:pPr algn="just"/>
            <a:endParaRPr lang="en-GB" sz="1400" dirty="0"/>
          </a:p>
          <a:p>
            <a:pPr algn="just"/>
            <a:r>
              <a:rPr lang="en-GB" sz="1400" dirty="0"/>
              <a:t>However, in the regular replacement of ICT appliances it is recommended to install just ICT appliances with lower energy consumption. </a:t>
            </a:r>
            <a:endParaRPr lang="pt-PT" sz="1400" dirty="0"/>
          </a:p>
        </p:txBody>
      </p:sp>
      <p:pic>
        <p:nvPicPr>
          <p:cNvPr id="4" name="Imagem 3"/>
          <p:cNvPicPr>
            <a:picLocks noChangeAspect="1"/>
          </p:cNvPicPr>
          <p:nvPr/>
        </p:nvPicPr>
        <p:blipFill>
          <a:blip r:embed="rId4"/>
          <a:stretch>
            <a:fillRect/>
          </a:stretch>
        </p:blipFill>
        <p:spPr>
          <a:xfrm>
            <a:off x="4875364" y="2274116"/>
            <a:ext cx="4145892" cy="2148029"/>
          </a:xfrm>
          <a:prstGeom prst="rect">
            <a:avLst/>
          </a:prstGeom>
        </p:spPr>
      </p:pic>
      <p:pic>
        <p:nvPicPr>
          <p:cNvPr id="14" name="Imagem 13"/>
          <p:cNvPicPr>
            <a:picLocks noChangeAspect="1"/>
          </p:cNvPicPr>
          <p:nvPr/>
        </p:nvPicPr>
        <p:blipFill>
          <a:blip r:embed="rId5"/>
          <a:stretch>
            <a:fillRect/>
          </a:stretch>
        </p:blipFill>
        <p:spPr>
          <a:xfrm>
            <a:off x="4837334" y="4422145"/>
            <a:ext cx="4096107" cy="1676805"/>
          </a:xfrm>
          <a:prstGeom prst="rect">
            <a:avLst/>
          </a:prstGeom>
        </p:spPr>
      </p:pic>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78350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3" name="CaixaDeTexto 2"/>
          <p:cNvSpPr txBox="1"/>
          <p:nvPr/>
        </p:nvSpPr>
        <p:spPr>
          <a:xfrm>
            <a:off x="-44317" y="3500248"/>
            <a:ext cx="3728539" cy="1631216"/>
          </a:xfrm>
          <a:prstGeom prst="rect">
            <a:avLst/>
          </a:prstGeom>
          <a:noFill/>
        </p:spPr>
        <p:txBody>
          <a:bodyPr wrap="square" rtlCol="0">
            <a:spAutoFit/>
          </a:bodyPr>
          <a:lstStyle/>
          <a:p>
            <a:pPr lvl="0" algn="just"/>
            <a:r>
              <a:rPr lang="en-GB" sz="1600" b="1" dirty="0"/>
              <a:t>Block 1:</a:t>
            </a:r>
          </a:p>
          <a:p>
            <a:pPr lvl="0" algn="just"/>
            <a:endParaRPr lang="en-GB" sz="1400" dirty="0"/>
          </a:p>
          <a:p>
            <a:pPr marL="285750" lvl="0" indent="-285750" algn="just">
              <a:buFont typeface="Arial" panose="020B0604020202020204" pitchFamily="34" charset="0"/>
              <a:buChar char="•"/>
            </a:pPr>
            <a:r>
              <a:rPr lang="en-GB" sz="1400" dirty="0"/>
              <a:t>48 classrooms (6, 7, 8, 11, 13, 14, 15, 16)</a:t>
            </a:r>
            <a:endParaRPr lang="pt-PT" sz="1400" dirty="0"/>
          </a:p>
          <a:p>
            <a:pPr marL="285750" lvl="0" indent="-285750" algn="just">
              <a:buFont typeface="Arial" panose="020B0604020202020204" pitchFamily="34" charset="0"/>
              <a:buChar char="•"/>
            </a:pPr>
            <a:r>
              <a:rPr lang="en-GB" sz="1400" dirty="0"/>
              <a:t>Teachers’ room (9)</a:t>
            </a:r>
            <a:endParaRPr lang="pt-PT" sz="1400" dirty="0"/>
          </a:p>
          <a:p>
            <a:pPr marL="285750" lvl="0" indent="-285750" algn="just">
              <a:buFont typeface="Arial" panose="020B0604020202020204" pitchFamily="34" charset="0"/>
              <a:buChar char="•"/>
            </a:pPr>
            <a:r>
              <a:rPr lang="en-GB" sz="1400" dirty="0"/>
              <a:t>Special education room (1, 11)</a:t>
            </a:r>
            <a:endParaRPr lang="pt-PT" sz="1400" dirty="0"/>
          </a:p>
          <a:p>
            <a:pPr marL="285750" lvl="0" indent="-285750" algn="just">
              <a:buFont typeface="Arial" panose="020B0604020202020204" pitchFamily="34" charset="0"/>
              <a:buChar char="•"/>
            </a:pPr>
            <a:r>
              <a:rPr lang="en-GB" sz="1400" dirty="0"/>
              <a:t>Office of the parents’ association (2)</a:t>
            </a:r>
            <a:endParaRPr lang="pt-PT" sz="1400" dirty="0"/>
          </a:p>
          <a:p>
            <a:pPr marL="285750" lvl="0" indent="-285750" algn="just">
              <a:buFont typeface="Arial" panose="020B0604020202020204" pitchFamily="34" charset="0"/>
              <a:buChar char="•"/>
            </a:pPr>
            <a:r>
              <a:rPr lang="en-GB" sz="1400" dirty="0"/>
              <a:t>Bathroom (3)</a:t>
            </a:r>
          </a:p>
        </p:txBody>
      </p:sp>
      <p:pic>
        <p:nvPicPr>
          <p:cNvPr id="14" name="Picture 8" descr="E:\Others\Dropbox\CERTUS\CMC_School of Solum\Numeros\Numeros1.png"/>
          <p:cNvPicPr/>
          <p:nvPr/>
        </p:nvPicPr>
        <p:blipFill rotWithShape="1">
          <a:blip r:embed="rId4" cstate="email">
            <a:extLst>
              <a:ext uri="{28A0092B-C50C-407E-A947-70E740481C1C}">
                <a14:useLocalDpi xmlns:a14="http://schemas.microsoft.com/office/drawing/2010/main"/>
              </a:ext>
            </a:extLst>
          </a:blip>
          <a:srcRect/>
          <a:stretch/>
        </p:blipFill>
        <p:spPr bwMode="auto">
          <a:xfrm>
            <a:off x="3623702" y="2608326"/>
            <a:ext cx="5400040" cy="1643380"/>
          </a:xfrm>
          <a:prstGeom prst="rect">
            <a:avLst/>
          </a:prstGeom>
          <a:noFill/>
          <a:ln>
            <a:noFill/>
          </a:ln>
          <a:extLst>
            <a:ext uri="{53640926-AAD7-44D8-BBD7-CCE9431645EC}">
              <a14:shadowObscured xmlns:a14="http://schemas.microsoft.com/office/drawing/2010/main"/>
            </a:ext>
          </a:extLst>
        </p:spPr>
      </p:pic>
      <p:pic>
        <p:nvPicPr>
          <p:cNvPr id="16" name="Picture 11" descr="E:\Others\Dropbox\CERTUS\CMC_School of Solum\Numeros\Numeros2.png"/>
          <p:cNvPicPr/>
          <p:nvPr/>
        </p:nvPicPr>
        <p:blipFill rotWithShape="1">
          <a:blip r:embed="rId5" cstate="email">
            <a:extLst>
              <a:ext uri="{28A0092B-C50C-407E-A947-70E740481C1C}">
                <a14:useLocalDpi xmlns:a14="http://schemas.microsoft.com/office/drawing/2010/main"/>
              </a:ext>
            </a:extLst>
          </a:blip>
          <a:srcRect/>
          <a:stretch/>
        </p:blipFill>
        <p:spPr bwMode="auto">
          <a:xfrm>
            <a:off x="3621002" y="4624794"/>
            <a:ext cx="5400040" cy="1540510"/>
          </a:xfrm>
          <a:prstGeom prst="rect">
            <a:avLst/>
          </a:prstGeom>
          <a:noFill/>
          <a:ln>
            <a:noFill/>
          </a:ln>
          <a:extLst>
            <a:ext uri="{53640926-AAD7-44D8-BBD7-CCE9431645EC}">
              <a14:shadowObscured xmlns:a14="http://schemas.microsoft.com/office/drawing/2010/main"/>
            </a:ext>
          </a:extLst>
        </p:spPr>
      </p:pic>
      <p:sp>
        <p:nvSpPr>
          <p:cNvPr id="4" name="CaixaDeTexto 3"/>
          <p:cNvSpPr txBox="1"/>
          <p:nvPr/>
        </p:nvSpPr>
        <p:spPr>
          <a:xfrm>
            <a:off x="3684222" y="2398756"/>
            <a:ext cx="5208258" cy="276999"/>
          </a:xfrm>
          <a:prstGeom prst="rect">
            <a:avLst/>
          </a:prstGeom>
          <a:noFill/>
        </p:spPr>
        <p:txBody>
          <a:bodyPr wrap="square" rtlCol="0">
            <a:spAutoFit/>
          </a:bodyPr>
          <a:lstStyle/>
          <a:p>
            <a:pPr algn="ctr"/>
            <a:r>
              <a:rPr lang="en-GB" sz="1200" dirty="0"/>
              <a:t>Block 1 – Floor 0</a:t>
            </a:r>
          </a:p>
        </p:txBody>
      </p:sp>
      <p:sp>
        <p:nvSpPr>
          <p:cNvPr id="17" name="CaixaDeTexto 16"/>
          <p:cNvSpPr txBox="1"/>
          <p:nvPr/>
        </p:nvSpPr>
        <p:spPr>
          <a:xfrm>
            <a:off x="3717385" y="4372788"/>
            <a:ext cx="5208258" cy="276999"/>
          </a:xfrm>
          <a:prstGeom prst="rect">
            <a:avLst/>
          </a:prstGeom>
          <a:noFill/>
        </p:spPr>
        <p:txBody>
          <a:bodyPr wrap="square" rtlCol="0">
            <a:spAutoFit/>
          </a:bodyPr>
          <a:lstStyle/>
          <a:p>
            <a:pPr algn="ctr"/>
            <a:r>
              <a:rPr lang="en-GB" sz="1200" dirty="0"/>
              <a:t>Block 1 – Floor 1</a:t>
            </a:r>
          </a:p>
        </p:txBody>
      </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640282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ICT and Other</a:t>
            </a:r>
            <a:endParaRPr lang="en-GB" sz="1200" b="1" dirty="0">
              <a:latin typeface="Candara" panose="020E0502030303020204" pitchFamily="34" charset="0"/>
            </a:endParaRPr>
          </a:p>
        </p:txBody>
      </p:sp>
      <p:pic>
        <p:nvPicPr>
          <p:cNvPr id="5" name="Imagem 4"/>
          <p:cNvPicPr>
            <a:picLocks noChangeAspect="1"/>
          </p:cNvPicPr>
          <p:nvPr/>
        </p:nvPicPr>
        <p:blipFill>
          <a:blip r:embed="rId4"/>
          <a:stretch>
            <a:fillRect/>
          </a:stretch>
        </p:blipFill>
        <p:spPr>
          <a:xfrm>
            <a:off x="4920642" y="4503584"/>
            <a:ext cx="4041933" cy="1419408"/>
          </a:xfrm>
          <a:prstGeom prst="rect">
            <a:avLst/>
          </a:prstGeom>
        </p:spPr>
      </p:pic>
      <p:pic>
        <p:nvPicPr>
          <p:cNvPr id="7" name="Imagem 6"/>
          <p:cNvPicPr>
            <a:picLocks noChangeAspect="1"/>
          </p:cNvPicPr>
          <p:nvPr/>
        </p:nvPicPr>
        <p:blipFill>
          <a:blip r:embed="rId5"/>
          <a:stretch>
            <a:fillRect/>
          </a:stretch>
        </p:blipFill>
        <p:spPr>
          <a:xfrm>
            <a:off x="5077874" y="1384082"/>
            <a:ext cx="3485714" cy="3057143"/>
          </a:xfrm>
          <a:prstGeom prst="rect">
            <a:avLst/>
          </a:prstGeom>
        </p:spPr>
      </p:pic>
      <p:sp>
        <p:nvSpPr>
          <p:cNvPr id="3" name="CaixaDeTexto 2"/>
          <p:cNvSpPr txBox="1"/>
          <p:nvPr/>
        </p:nvSpPr>
        <p:spPr>
          <a:xfrm>
            <a:off x="0" y="2492896"/>
            <a:ext cx="5077874" cy="2893100"/>
          </a:xfrm>
          <a:prstGeom prst="rect">
            <a:avLst/>
          </a:prstGeom>
          <a:noFill/>
        </p:spPr>
        <p:txBody>
          <a:bodyPr wrap="square" rtlCol="0">
            <a:spAutoFit/>
          </a:bodyPr>
          <a:lstStyle/>
          <a:p>
            <a:pPr algn="just"/>
            <a:r>
              <a:rPr lang="en-GB" sz="1400" dirty="0"/>
              <a:t>From the energy savings point of view, the most cost-effective solution is the installation of devices to reduce the standby consumption of ICT appliances, the so called standby killers. </a:t>
            </a:r>
          </a:p>
          <a:p>
            <a:pPr algn="just"/>
            <a:endParaRPr lang="en-GB" sz="1400" dirty="0"/>
          </a:p>
          <a:p>
            <a:pPr algn="just"/>
            <a:r>
              <a:rPr lang="en-GB" sz="1400" dirty="0"/>
              <a:t>The potential savings achieved with such devices do not depend on the technology, but on the users' behaviour. Therefore, such measure is not included in the renovation plan, but its implementation is recommended. </a:t>
            </a:r>
          </a:p>
          <a:p>
            <a:pPr algn="just"/>
            <a:endParaRPr lang="pt-PT" sz="1400" dirty="0"/>
          </a:p>
          <a:p>
            <a:pPr algn="just"/>
            <a:r>
              <a:rPr lang="it-IT" sz="1400" dirty="0"/>
              <a:t>The building also has 2 lifts and 2 small goods lifts. However, the use of such lifts is low since they serve areas without public and therefore the replacement of such lifts by systems with higher efficiency is not cost-effective. </a:t>
            </a:r>
            <a:endParaRPr lang="pt-PT" sz="1400" dirty="0"/>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8937890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 y="2492896"/>
            <a:ext cx="8950733" cy="584775"/>
          </a:xfrm>
          <a:prstGeom prst="rect">
            <a:avLst/>
          </a:prstGeom>
          <a:noFill/>
        </p:spPr>
        <p:txBody>
          <a:bodyPr wrap="square" rtlCol="0">
            <a:spAutoFit/>
          </a:bodyPr>
          <a:lstStyle/>
          <a:p>
            <a:pPr algn="just"/>
            <a:r>
              <a:rPr lang="pt-PT" sz="1600" b="1" dirty="0"/>
              <a:t>PV Generation - </a:t>
            </a:r>
            <a:r>
              <a:rPr lang="en-GB" sz="1600" dirty="0"/>
              <a:t>The figure below presents the different roof areas of the building. </a:t>
            </a:r>
          </a:p>
          <a:p>
            <a:pPr algn="just"/>
            <a:r>
              <a:rPr lang="pt-PT" sz="1600" b="1" dirty="0"/>
              <a:t> </a:t>
            </a:r>
          </a:p>
        </p:txBody>
      </p:sp>
      <p:pic>
        <p:nvPicPr>
          <p:cNvPr id="15" name="Picture 70" descr="E:\Others\Dropbox\CERTUS\Library\PV\Roof_Areas.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1865040" y="2831450"/>
            <a:ext cx="6019328" cy="3330015"/>
          </a:xfrm>
          <a:prstGeom prst="rect">
            <a:avLst/>
          </a:prstGeom>
          <a:noFill/>
          <a:ln>
            <a:noFill/>
          </a:ln>
        </p:spPr>
      </p:pic>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655805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 y="2492896"/>
            <a:ext cx="8950733" cy="3847207"/>
          </a:xfrm>
          <a:prstGeom prst="rect">
            <a:avLst/>
          </a:prstGeom>
          <a:noFill/>
        </p:spPr>
        <p:txBody>
          <a:bodyPr wrap="square" rtlCol="0">
            <a:spAutoFit/>
          </a:bodyPr>
          <a:lstStyle/>
          <a:p>
            <a:pPr algn="just"/>
            <a:r>
              <a:rPr lang="pt-PT" sz="1600" b="1" dirty="0"/>
              <a:t>PV Generation </a:t>
            </a:r>
            <a:r>
              <a:rPr lang="en-GB" sz="1600" b="1" dirty="0"/>
              <a:t>– </a:t>
            </a:r>
            <a:r>
              <a:rPr lang="en-GB" sz="1400" dirty="0"/>
              <a:t>The roof presents the following constraints:</a:t>
            </a:r>
          </a:p>
          <a:p>
            <a:pPr algn="just"/>
            <a:endParaRPr lang="pt-PT" sz="1600" b="1" dirty="0"/>
          </a:p>
          <a:p>
            <a:pPr marL="285750" indent="-285750" algn="just">
              <a:buFont typeface="Arial" panose="020B0604020202020204" pitchFamily="34" charset="0"/>
              <a:buChar char="•"/>
            </a:pPr>
            <a:r>
              <a:rPr lang="en-US" sz="1400" dirty="0"/>
              <a:t>Area 3 due to a negative slope of the roof, to install PV panels a larger structure with high visual impact would be required;  </a:t>
            </a:r>
          </a:p>
          <a:p>
            <a:pPr algn="just"/>
            <a:endParaRPr lang="en-US" sz="1400" dirty="0"/>
          </a:p>
          <a:p>
            <a:pPr marL="285750" indent="-285750" algn="just">
              <a:buFont typeface="Arial" panose="020B0604020202020204" pitchFamily="34" charset="0"/>
              <a:buChar char="•"/>
            </a:pPr>
            <a:r>
              <a:rPr lang="en-US" sz="1400" dirty="0"/>
              <a:t>Area 4 reduced potential due to the shading caused by the additional floor in area 5; </a:t>
            </a:r>
          </a:p>
          <a:p>
            <a:pPr algn="just"/>
            <a:endParaRPr lang="en-US" sz="1400" dirty="0"/>
          </a:p>
          <a:p>
            <a:pPr marL="285750" indent="-285750" algn="just">
              <a:buFont typeface="Arial" panose="020B0604020202020204" pitchFamily="34" charset="0"/>
              <a:buChar char="•"/>
            </a:pPr>
            <a:r>
              <a:rPr lang="en-US" sz="1400" dirty="0"/>
              <a:t>Area 5 reduced potential due to the shading caused by area 3 and part of this area is constituted by an additional floor; </a:t>
            </a:r>
          </a:p>
          <a:p>
            <a:pPr algn="just"/>
            <a:endParaRPr lang="en-US" sz="1400" dirty="0"/>
          </a:p>
          <a:p>
            <a:pPr marL="285750" indent="-285750" algn="just">
              <a:buFont typeface="Arial" panose="020B0604020202020204" pitchFamily="34" charset="0"/>
              <a:buChar char="•"/>
            </a:pPr>
            <a:r>
              <a:rPr lang="en-US" sz="1400" dirty="0"/>
              <a:t>Area 7 the installation of PV panels would cause shading on the skylights;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Area 10 reduced potential due to the shading caused by the additional floor. </a:t>
            </a:r>
          </a:p>
          <a:p>
            <a:pPr marL="285750" indent="-285750" algn="just">
              <a:buFont typeface="Arial" panose="020B0604020202020204" pitchFamily="34" charset="0"/>
              <a:buChar char="•"/>
            </a:pPr>
            <a:endParaRPr lang="en-US" sz="1400" dirty="0"/>
          </a:p>
          <a:p>
            <a:pPr algn="just"/>
            <a:r>
              <a:rPr lang="it-IT" sz="1400" dirty="0"/>
              <a:t>In the remaining areas, it was considered the installation of PV panels oriented to south, but keeping the orientation of the building (azimuth of 20º) in order to minimize the visual impact of the PV panels.</a:t>
            </a:r>
            <a:endParaRPr lang="pt-PT" sz="1400" dirty="0"/>
          </a:p>
          <a:p>
            <a:pPr algn="just"/>
            <a:endParaRPr lang="pt-PT" sz="1600" b="1" dirty="0"/>
          </a:p>
        </p:txBody>
      </p:sp>
      <p:sp>
        <p:nvSpPr>
          <p:cNvPr id="16"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58796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5" name="CaixaDeTexto 4"/>
          <p:cNvSpPr txBox="1"/>
          <p:nvPr/>
        </p:nvSpPr>
        <p:spPr>
          <a:xfrm>
            <a:off x="10636" y="2541925"/>
            <a:ext cx="8940097" cy="3323987"/>
          </a:xfrm>
          <a:prstGeom prst="rect">
            <a:avLst/>
          </a:prstGeom>
          <a:noFill/>
        </p:spPr>
        <p:txBody>
          <a:bodyPr wrap="square" rtlCol="0">
            <a:spAutoFit/>
          </a:bodyPr>
          <a:lstStyle/>
          <a:p>
            <a:pPr algn="just"/>
            <a:r>
              <a:rPr lang="it-IT" sz="1400" dirty="0"/>
              <a:t>Considering the available area, the needed spacing between the panels and the restriction to have a total number of panels that can be associated in series and parallel, the number of PV panels with tilted structure (figure below) that can be installed in each area are the following: </a:t>
            </a:r>
          </a:p>
          <a:p>
            <a:pPr algn="just"/>
            <a:endParaRPr lang="pt-PT" sz="1400" dirty="0"/>
          </a:p>
          <a:p>
            <a:pPr marL="285750" lvl="0" indent="-285750" algn="just">
              <a:buFont typeface="Arial" panose="020B0604020202020204" pitchFamily="34" charset="0"/>
              <a:buChar char="•"/>
            </a:pPr>
            <a:r>
              <a:rPr lang="en-US" sz="1400" dirty="0"/>
              <a:t>Area 1 – 154 modules</a:t>
            </a:r>
            <a:endParaRPr lang="pt-PT" sz="1400" dirty="0"/>
          </a:p>
          <a:p>
            <a:pPr marL="285750" lvl="0" indent="-285750" algn="just">
              <a:buFont typeface="Arial" panose="020B0604020202020204" pitchFamily="34" charset="0"/>
              <a:buChar char="•"/>
            </a:pPr>
            <a:r>
              <a:rPr lang="en-US" sz="1400" dirty="0"/>
              <a:t>Area 2 – 34 modules</a:t>
            </a:r>
            <a:endParaRPr lang="pt-PT" sz="1400" dirty="0"/>
          </a:p>
          <a:p>
            <a:pPr marL="285750" lvl="0" indent="-285750" algn="just">
              <a:buFont typeface="Arial" panose="020B0604020202020204" pitchFamily="34" charset="0"/>
              <a:buChar char="•"/>
            </a:pPr>
            <a:r>
              <a:rPr lang="en-US" sz="1400" dirty="0"/>
              <a:t>Area 6 – 224 modules</a:t>
            </a:r>
            <a:endParaRPr lang="pt-PT" sz="1400" dirty="0"/>
          </a:p>
          <a:p>
            <a:pPr marL="285750" lvl="0" indent="-285750" algn="just">
              <a:buFont typeface="Arial" panose="020B0604020202020204" pitchFamily="34" charset="0"/>
              <a:buChar char="•"/>
            </a:pPr>
            <a:r>
              <a:rPr lang="en-US" sz="1400" dirty="0"/>
              <a:t>Area 8 – 108 modules</a:t>
            </a:r>
            <a:endParaRPr lang="pt-PT" sz="1400" dirty="0"/>
          </a:p>
          <a:p>
            <a:pPr marL="285750" lvl="0" indent="-285750" algn="just">
              <a:buFont typeface="Arial" panose="020B0604020202020204" pitchFamily="34" charset="0"/>
              <a:buChar char="•"/>
            </a:pPr>
            <a:r>
              <a:rPr lang="en-US" sz="1400" dirty="0"/>
              <a:t>Area 9 – 168 modules</a:t>
            </a:r>
            <a:endParaRPr lang="pt-PT" sz="1400" dirty="0"/>
          </a:p>
          <a:p>
            <a:pPr marL="285750" lvl="0" indent="-285750" algn="just">
              <a:buFont typeface="Arial" panose="020B0604020202020204" pitchFamily="34" charset="0"/>
              <a:buChar char="•"/>
            </a:pPr>
            <a:r>
              <a:rPr lang="en-US" sz="1400" dirty="0"/>
              <a:t>Area 11 – 60 modules</a:t>
            </a:r>
            <a:endParaRPr lang="pt-PT" sz="1400" dirty="0"/>
          </a:p>
          <a:p>
            <a:pPr marL="285750" lvl="0" indent="-285750" algn="just">
              <a:buFont typeface="Arial" panose="020B0604020202020204" pitchFamily="34" charset="0"/>
              <a:buChar char="•"/>
            </a:pPr>
            <a:r>
              <a:rPr lang="en-US" sz="1400" dirty="0"/>
              <a:t>Area 12 – 22 modules</a:t>
            </a:r>
          </a:p>
          <a:p>
            <a:pPr lvl="0" algn="just"/>
            <a:endParaRPr lang="pt-PT" sz="1400" dirty="0"/>
          </a:p>
          <a:p>
            <a:pPr lvl="0" algn="just"/>
            <a:endParaRPr lang="pt-PT" sz="1400" dirty="0"/>
          </a:p>
          <a:p>
            <a:pPr lvl="0" algn="just"/>
            <a:endParaRPr lang="pt-PT" sz="1400" dirty="0"/>
          </a:p>
          <a:p>
            <a:pPr algn="just"/>
            <a:r>
              <a:rPr lang="en-US" sz="1400" dirty="0"/>
              <a:t>Therefore, it was considered the installation of 770 PV panels, ensuring an installed power of 181 kWp. </a:t>
            </a:r>
            <a:endParaRPr lang="en-GB" sz="1400" dirty="0"/>
          </a:p>
        </p:txBody>
      </p:sp>
      <p:pic>
        <p:nvPicPr>
          <p:cNvPr id="16" name="Picture 19"/>
          <p:cNvPicPr/>
          <p:nvPr/>
        </p:nvPicPr>
        <p:blipFill rotWithShape="1">
          <a:blip r:embed="rId4" cstate="email">
            <a:extLst>
              <a:ext uri="{28A0092B-C50C-407E-A947-70E740481C1C}">
                <a14:useLocalDpi xmlns:a14="http://schemas.microsoft.com/office/drawing/2010/main"/>
              </a:ext>
            </a:extLst>
          </a:blip>
          <a:srcRect/>
          <a:stretch/>
        </p:blipFill>
        <p:spPr bwMode="auto">
          <a:xfrm>
            <a:off x="5508104" y="3025049"/>
            <a:ext cx="2892396" cy="2420175"/>
          </a:xfrm>
          <a:prstGeom prst="rect">
            <a:avLst/>
          </a:prstGeom>
          <a:ln>
            <a:noFill/>
          </a:ln>
          <a:extLst>
            <a:ext uri="{53640926-AAD7-44D8-BBD7-CCE9431645EC}">
              <a14:shadowObscured xmlns:a14="http://schemas.microsoft.com/office/drawing/2010/main"/>
            </a:ext>
          </a:extLst>
        </p:spPr>
      </p:pic>
      <p:sp>
        <p:nvSpPr>
          <p:cNvPr id="17"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495422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 y="2492896"/>
            <a:ext cx="8950733" cy="1292662"/>
          </a:xfrm>
          <a:prstGeom prst="rect">
            <a:avLst/>
          </a:prstGeom>
          <a:noFill/>
        </p:spPr>
        <p:txBody>
          <a:bodyPr wrap="square" rtlCol="0">
            <a:spAutoFit/>
          </a:bodyPr>
          <a:lstStyle/>
          <a:p>
            <a:pPr algn="just"/>
            <a:r>
              <a:rPr lang="pt-PT" sz="1600" b="1" dirty="0"/>
              <a:t>PV Generation (cont.)</a:t>
            </a:r>
          </a:p>
          <a:p>
            <a:pPr algn="just"/>
            <a:endParaRPr lang="pt-PT" sz="1600" b="1" dirty="0"/>
          </a:p>
          <a:p>
            <a:pPr lvl="0" algn="just"/>
            <a:r>
              <a:rPr lang="en-GB" sz="1600" b="1" dirty="0"/>
              <a:t>Scenario 1: </a:t>
            </a:r>
            <a:r>
              <a:rPr lang="en-GB" sz="1600" dirty="0"/>
              <a:t>Installation of  770 panels with tilted support structure in the roof</a:t>
            </a:r>
            <a:r>
              <a:rPr lang="pt-PT" sz="1600" dirty="0"/>
              <a:t>.</a:t>
            </a:r>
          </a:p>
          <a:p>
            <a:pPr algn="just"/>
            <a:endParaRPr lang="pt-PT" sz="1600" b="1" dirty="0"/>
          </a:p>
          <a:p>
            <a:pPr algn="just"/>
            <a:r>
              <a:rPr lang="en-GB" sz="1400" dirty="0"/>
              <a:t>This scenario was simulated with PVSYST using the following parameters for the site and simulation:</a:t>
            </a:r>
            <a:endParaRPr lang="pt-PT" sz="1600" b="1" dirty="0"/>
          </a:p>
        </p:txBody>
      </p:sp>
      <p:graphicFrame>
        <p:nvGraphicFramePr>
          <p:cNvPr id="7" name="Tabela 6"/>
          <p:cNvGraphicFramePr>
            <a:graphicFrameLocks noGrp="1"/>
          </p:cNvGraphicFramePr>
          <p:nvPr>
            <p:extLst/>
          </p:nvPr>
        </p:nvGraphicFramePr>
        <p:xfrm>
          <a:off x="395536" y="4325980"/>
          <a:ext cx="3865245" cy="1735074"/>
        </p:xfrm>
        <a:graphic>
          <a:graphicData uri="http://schemas.openxmlformats.org/drawingml/2006/table">
            <a:tbl>
              <a:tblPr firstCol="1" bandRow="1"/>
              <a:tblGrid>
                <a:gridCol w="1887220">
                  <a:extLst>
                    <a:ext uri="{9D8B030D-6E8A-4147-A177-3AD203B41FA5}">
                      <a16:colId xmlns:a16="http://schemas.microsoft.com/office/drawing/2014/main" val="20000"/>
                    </a:ext>
                  </a:extLst>
                </a:gridCol>
                <a:gridCol w="197802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Geographical Site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Coimbra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Country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Portugal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Latitude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40.1°N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Longitude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8.2°W</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Defined as Legal Time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Time zone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UT+1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Altitude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141 m</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Albedo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Meteo data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Coimbra, Synthetic Hourly data</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bl>
          </a:graphicData>
        </a:graphic>
      </p:graphicFrame>
      <p:graphicFrame>
        <p:nvGraphicFramePr>
          <p:cNvPr id="11" name="Tabela 10"/>
          <p:cNvGraphicFramePr>
            <a:graphicFrameLocks noGrp="1"/>
          </p:cNvGraphicFramePr>
          <p:nvPr>
            <p:extLst/>
          </p:nvPr>
        </p:nvGraphicFramePr>
        <p:xfrm>
          <a:off x="4565060" y="4968477"/>
          <a:ext cx="3865245" cy="578358"/>
        </p:xfrm>
        <a:graphic>
          <a:graphicData uri="http://schemas.openxmlformats.org/drawingml/2006/table">
            <a:tbl>
              <a:tblPr firstCol="1" bandRow="1"/>
              <a:tblGrid>
                <a:gridCol w="1887220">
                  <a:extLst>
                    <a:ext uri="{9D8B030D-6E8A-4147-A177-3AD203B41FA5}">
                      <a16:colId xmlns:a16="http://schemas.microsoft.com/office/drawing/2014/main" val="20000"/>
                    </a:ext>
                  </a:extLst>
                </a:gridCol>
                <a:gridCol w="197802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Collector Plane Orientation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Tilt 30° Azimuth  20°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Horizon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Free Horizon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pt-PT" sz="1100" b="1">
                          <a:effectLst/>
                          <a:latin typeface="Calibri" panose="020F0502020204030204" pitchFamily="34" charset="0"/>
                          <a:ea typeface="SimSun" panose="02010600030101010101" pitchFamily="2" charset="-122"/>
                          <a:cs typeface="Times New Roman" panose="02020603050405020304" pitchFamily="18" charset="0"/>
                        </a:rPr>
                        <a:t>Near Shadings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No Shadings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bl>
          </a:graphicData>
        </a:graphic>
      </p:graphicFrame>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747757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0" y="3301102"/>
            <a:ext cx="4716017" cy="830997"/>
          </a:xfrm>
          <a:prstGeom prst="rect">
            <a:avLst/>
          </a:prstGeom>
          <a:noFill/>
        </p:spPr>
        <p:txBody>
          <a:bodyPr wrap="square" rtlCol="0">
            <a:spAutoFit/>
          </a:bodyPr>
          <a:lstStyle/>
          <a:p>
            <a:pPr algn="just"/>
            <a:r>
              <a:rPr lang="en-GB" sz="1600" dirty="0"/>
              <a:t>It was considered series of 22 modules and 35 strings in parallel with 5 inverters. The next table present this data:</a:t>
            </a:r>
            <a:endParaRPr lang="en-GB" sz="1600" b="1" dirty="0"/>
          </a:p>
        </p:txBody>
      </p:sp>
      <p:graphicFrame>
        <p:nvGraphicFramePr>
          <p:cNvPr id="15" name="Tabela 14"/>
          <p:cNvGraphicFramePr>
            <a:graphicFrameLocks noGrp="1"/>
          </p:cNvGraphicFramePr>
          <p:nvPr>
            <p:extLst/>
          </p:nvPr>
        </p:nvGraphicFramePr>
        <p:xfrm>
          <a:off x="4805390" y="3381148"/>
          <a:ext cx="4137660" cy="2506218"/>
        </p:xfrm>
        <a:graphic>
          <a:graphicData uri="http://schemas.openxmlformats.org/drawingml/2006/table">
            <a:tbl>
              <a:tblPr firstCol="1" bandRow="1"/>
              <a:tblGrid>
                <a:gridCol w="1887220">
                  <a:extLst>
                    <a:ext uri="{9D8B030D-6E8A-4147-A177-3AD203B41FA5}">
                      <a16:colId xmlns:a16="http://schemas.microsoft.com/office/drawing/2014/main" val="20000"/>
                    </a:ext>
                  </a:extLst>
                </a:gridCol>
                <a:gridCol w="2250440">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PV module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Si-poly</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Model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SINPRIME PREMIUM 235</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Manufacturer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SINERGIAE</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Number of PV modules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In series 22 modules</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In parallel 35 strings</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number of PV modules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770</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Unit Nom.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235 Wp</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Array global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Nominal (STC) 181 kWp </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operating cond. 163 kWp (50°C)</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Array operating characteristics (50°C)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U </a:t>
                      </a:r>
                      <a:r>
                        <a:rPr lang="en-GB" sz="1100" b="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mpp</a:t>
                      </a: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593 V </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I </a:t>
                      </a:r>
                      <a:r>
                        <a:rPr lang="en-GB" sz="1100" b="0" dirty="0" err="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mpp</a:t>
                      </a: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274 A</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Total area</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Module area 1248 m² </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Cell area 462 m²</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bl>
          </a:graphicData>
        </a:graphic>
      </p:graphicFrame>
      <p:graphicFrame>
        <p:nvGraphicFramePr>
          <p:cNvPr id="19" name="Tabela 18"/>
          <p:cNvGraphicFramePr>
            <a:graphicFrameLocks noGrp="1"/>
          </p:cNvGraphicFramePr>
          <p:nvPr>
            <p:extLst/>
          </p:nvPr>
        </p:nvGraphicFramePr>
        <p:xfrm>
          <a:off x="210846" y="4592802"/>
          <a:ext cx="4182619" cy="1487350"/>
        </p:xfrm>
        <a:graphic>
          <a:graphicData uri="http://schemas.openxmlformats.org/drawingml/2006/table">
            <a:tbl>
              <a:tblPr firstCol="1" bandRow="1"/>
              <a:tblGrid>
                <a:gridCol w="2042179">
                  <a:extLst>
                    <a:ext uri="{9D8B030D-6E8A-4147-A177-3AD203B41FA5}">
                      <a16:colId xmlns:a16="http://schemas.microsoft.com/office/drawing/2014/main" val="20000"/>
                    </a:ext>
                  </a:extLst>
                </a:gridCol>
                <a:gridCol w="2140440">
                  <a:extLst>
                    <a:ext uri="{9D8B030D-6E8A-4147-A177-3AD203B41FA5}">
                      <a16:colId xmlns:a16="http://schemas.microsoft.com/office/drawing/2014/main" val="20001"/>
                    </a:ext>
                  </a:extLst>
                </a:gridCol>
              </a:tblGrid>
              <a:tr h="247892">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Model</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Powador 36 TL3 M</a:t>
                      </a:r>
                      <a:endParaRPr lang="pt-PT"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47892">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Manufacturer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KACO new energy</a:t>
                      </a:r>
                      <a:endParaRPr lang="pt-PT"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495783">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Characteristics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Operating Voltage 200-800 V </a:t>
                      </a:r>
                      <a:endParaRPr lang="pt-PT" sz="1100" b="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Unit Nom. Power 30 kW AC</a:t>
                      </a:r>
                      <a:endParaRPr lang="pt-PT"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495783">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Inverter pack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Number of Inverter 5 units </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Total Power 150 kW AC</a:t>
                      </a:r>
                      <a:endParaRPr lang="pt-PT"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en-GB" sz="1600" b="1" dirty="0"/>
              <a:t>Scenario 1 (72 modules)– Simulation</a:t>
            </a:r>
          </a:p>
        </p:txBody>
      </p:sp>
      <p:sp>
        <p:nvSpPr>
          <p:cNvPr id="16"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304855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0636" y="3275143"/>
            <a:ext cx="8943050" cy="584775"/>
          </a:xfrm>
          <a:prstGeom prst="rect">
            <a:avLst/>
          </a:prstGeom>
          <a:noFill/>
        </p:spPr>
        <p:txBody>
          <a:bodyPr wrap="square" rtlCol="0">
            <a:spAutoFit/>
          </a:bodyPr>
          <a:lstStyle/>
          <a:p>
            <a:pPr algn="just"/>
            <a:r>
              <a:rPr lang="en-GB" sz="1600" dirty="0"/>
              <a:t>This scenario ensures a generation of 254.2 MWh/year, with a specific production of 1,405 kWh/kWp/year and a performance ratio of 80.8 %. </a:t>
            </a:r>
            <a:endParaRPr lang="en-GB" sz="1600" b="1" dirty="0"/>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en-GB" sz="1600" b="1" dirty="0"/>
              <a:t>Scenario 1 (770 modules)– Simulation</a:t>
            </a:r>
          </a:p>
        </p:txBody>
      </p:sp>
      <p:graphicFrame>
        <p:nvGraphicFramePr>
          <p:cNvPr id="4" name="Tabela 3"/>
          <p:cNvGraphicFramePr>
            <a:graphicFrameLocks noGrp="1"/>
          </p:cNvGraphicFramePr>
          <p:nvPr>
            <p:extLst/>
          </p:nvPr>
        </p:nvGraphicFramePr>
        <p:xfrm>
          <a:off x="2035619" y="4174239"/>
          <a:ext cx="4950018" cy="1202649"/>
        </p:xfrm>
        <a:graphic>
          <a:graphicData uri="http://schemas.openxmlformats.org/drawingml/2006/table">
            <a:tbl>
              <a:tblPr firstCol="1" bandRow="1"/>
              <a:tblGrid>
                <a:gridCol w="2416864">
                  <a:extLst>
                    <a:ext uri="{9D8B030D-6E8A-4147-A177-3AD203B41FA5}">
                      <a16:colId xmlns:a16="http://schemas.microsoft.com/office/drawing/2014/main" val="20000"/>
                    </a:ext>
                  </a:extLst>
                </a:gridCol>
                <a:gridCol w="2533154">
                  <a:extLst>
                    <a:ext uri="{9D8B030D-6E8A-4147-A177-3AD203B41FA5}">
                      <a16:colId xmlns:a16="http://schemas.microsoft.com/office/drawing/2014/main" val="20001"/>
                    </a:ext>
                  </a:extLst>
                </a:gridCol>
              </a:tblGrid>
              <a:tr h="400883">
                <a:tc>
                  <a:txBody>
                    <a:bodyPr/>
                    <a:lstStyle/>
                    <a:p>
                      <a:pPr>
                        <a:lnSpc>
                          <a:spcPct val="115000"/>
                        </a:lnSpc>
                        <a:spcAft>
                          <a:spcPts val="0"/>
                        </a:spcAft>
                      </a:pPr>
                      <a:r>
                        <a:rPr lang="en-US"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Produced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US"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254.2 MWh/year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400883">
                <a:tc>
                  <a:txBody>
                    <a:bodyPr/>
                    <a:lstStyle/>
                    <a:p>
                      <a:pPr>
                        <a:lnSpc>
                          <a:spcPct val="115000"/>
                        </a:lnSpc>
                        <a:spcAft>
                          <a:spcPts val="0"/>
                        </a:spcAft>
                      </a:pPr>
                      <a:r>
                        <a:rPr lang="en-US"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Specific prod.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US"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1,405 kWh/kWp/year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400883">
                <a:tc>
                  <a:txBody>
                    <a:bodyPr/>
                    <a:lstStyle/>
                    <a:p>
                      <a:pPr>
                        <a:lnSpc>
                          <a:spcPct val="115000"/>
                        </a:lnSpc>
                        <a:spcAft>
                          <a:spcPts val="0"/>
                        </a:spcAft>
                      </a:pPr>
                      <a:r>
                        <a:rPr lang="en-US"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Performance Ratio PR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80.8 %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bl>
          </a:graphicData>
        </a:graphic>
      </p:graphicFrame>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603429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0636" y="3068960"/>
            <a:ext cx="8943050" cy="584775"/>
          </a:xfrm>
          <a:prstGeom prst="rect">
            <a:avLst/>
          </a:prstGeom>
          <a:noFill/>
        </p:spPr>
        <p:txBody>
          <a:bodyPr wrap="square" rtlCol="0">
            <a:spAutoFit/>
          </a:bodyPr>
          <a:lstStyle/>
          <a:p>
            <a:pPr algn="just"/>
            <a:r>
              <a:rPr lang="en-GB" sz="1600" dirty="0"/>
              <a:t>This table presents the variation during the whole year of the irradiation, temperature, energy and efficiency.</a:t>
            </a:r>
            <a:endParaRPr lang="en-GB" sz="1600" b="1" dirty="0"/>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en-GB" sz="1600" b="1" dirty="0"/>
              <a:t>Scenario 1 (72 modules)– Simulation</a:t>
            </a:r>
          </a:p>
        </p:txBody>
      </p:sp>
      <p:pic>
        <p:nvPicPr>
          <p:cNvPr id="23" name="Imagem 22"/>
          <p:cNvPicPr>
            <a:picLocks noChangeAspect="1"/>
          </p:cNvPicPr>
          <p:nvPr/>
        </p:nvPicPr>
        <p:blipFill>
          <a:blip r:embed="rId4"/>
          <a:stretch>
            <a:fillRect/>
          </a:stretch>
        </p:blipFill>
        <p:spPr>
          <a:xfrm>
            <a:off x="2051845" y="3389313"/>
            <a:ext cx="5695238" cy="2752381"/>
          </a:xfrm>
          <a:prstGeom prst="rect">
            <a:avLst/>
          </a:prstGeom>
        </p:spPr>
      </p:pic>
      <p:sp>
        <p:nvSpPr>
          <p:cNvPr id="27"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5847780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492896"/>
            <a:ext cx="8932414" cy="338554"/>
          </a:xfrm>
          <a:prstGeom prst="rect">
            <a:avLst/>
          </a:prstGeom>
          <a:noFill/>
        </p:spPr>
        <p:txBody>
          <a:bodyPr wrap="square" rtlCol="0">
            <a:spAutoFit/>
          </a:bodyPr>
          <a:lstStyle/>
          <a:p>
            <a:pPr algn="just"/>
            <a:r>
              <a:rPr lang="pt-PT" sz="1600" b="1" dirty="0"/>
              <a:t>PV Generation (cont.) - </a:t>
            </a:r>
            <a:r>
              <a:rPr lang="en-GB" sz="1600" b="1" dirty="0"/>
              <a:t>Resuming</a:t>
            </a:r>
          </a:p>
        </p:txBody>
      </p:sp>
      <p:sp>
        <p:nvSpPr>
          <p:cNvPr id="3" name="CaixaDeTexto 2"/>
          <p:cNvSpPr txBox="1"/>
          <p:nvPr/>
        </p:nvSpPr>
        <p:spPr>
          <a:xfrm>
            <a:off x="10636" y="2862686"/>
            <a:ext cx="8932414" cy="954107"/>
          </a:xfrm>
          <a:prstGeom prst="rect">
            <a:avLst/>
          </a:prstGeom>
          <a:noFill/>
        </p:spPr>
        <p:txBody>
          <a:bodyPr wrap="square" rtlCol="0">
            <a:spAutoFit/>
          </a:bodyPr>
          <a:lstStyle/>
          <a:p>
            <a:pPr algn="just"/>
            <a:r>
              <a:rPr lang="en-GB" sz="1400" dirty="0"/>
              <a:t>The next table </a:t>
            </a:r>
            <a:r>
              <a:rPr lang="it-IT" sz="1400" dirty="0"/>
              <a:t>presents the yearly generation, as well as the percentage of consumption that can be ensured. </a:t>
            </a:r>
          </a:p>
          <a:p>
            <a:pPr algn="just"/>
            <a:endParaRPr lang="it-IT" sz="1400" dirty="0"/>
          </a:p>
          <a:p>
            <a:pPr algn="just"/>
            <a:r>
              <a:rPr lang="it-IT" sz="1400" dirty="0"/>
              <a:t>Excluding the consumption of the refectory, The PV system ensures about 59% of the actual energy needs and 53% of the consumption if the operation of the 9 THC is considered. </a:t>
            </a:r>
            <a:endParaRPr lang="en-GB" sz="1400" dirty="0"/>
          </a:p>
        </p:txBody>
      </p:sp>
      <p:graphicFrame>
        <p:nvGraphicFramePr>
          <p:cNvPr id="4" name="Tabela 3"/>
          <p:cNvGraphicFramePr>
            <a:graphicFrameLocks noGrp="1"/>
          </p:cNvGraphicFramePr>
          <p:nvPr>
            <p:extLst/>
          </p:nvPr>
        </p:nvGraphicFramePr>
        <p:xfrm>
          <a:off x="2178143" y="3788747"/>
          <a:ext cx="4970767" cy="2330800"/>
        </p:xfrm>
        <a:graphic>
          <a:graphicData uri="http://schemas.openxmlformats.org/drawingml/2006/table">
            <a:tbl>
              <a:tblPr firstRow="1" firstCol="1" bandRow="1"/>
              <a:tblGrid>
                <a:gridCol w="1711619">
                  <a:extLst>
                    <a:ext uri="{9D8B030D-6E8A-4147-A177-3AD203B41FA5}">
                      <a16:colId xmlns:a16="http://schemas.microsoft.com/office/drawing/2014/main" val="20000"/>
                    </a:ext>
                  </a:extLst>
                </a:gridCol>
                <a:gridCol w="1629231">
                  <a:extLst>
                    <a:ext uri="{9D8B030D-6E8A-4147-A177-3AD203B41FA5}">
                      <a16:colId xmlns:a16="http://schemas.microsoft.com/office/drawing/2014/main" val="20001"/>
                    </a:ext>
                  </a:extLst>
                </a:gridCol>
                <a:gridCol w="1629917">
                  <a:extLst>
                    <a:ext uri="{9D8B030D-6E8A-4147-A177-3AD203B41FA5}">
                      <a16:colId xmlns:a16="http://schemas.microsoft.com/office/drawing/2014/main" val="20002"/>
                    </a:ext>
                  </a:extLst>
                </a:gridCol>
              </a:tblGrid>
              <a:tr h="466160">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Including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Refectory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Excluding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Refectory</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33080">
                <a:tc gridSpan="3">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Considering the operation of the 5 THC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233080">
                <a:tc>
                  <a:txBody>
                    <a:bodyPr/>
                    <a:lstStyle/>
                    <a:p>
                      <a:pPr algn="just">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520,584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432,084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33080">
                <a:tc>
                  <a:txBody>
                    <a:bodyPr/>
                    <a:lstStyle/>
                    <a:p>
                      <a:pPr algn="just">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Generation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254,200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254,200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3308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Generation (% of Cons.)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58.8%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33080">
                <a:tc gridSpan="3">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Considering the operation of the 9 THC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233080">
                <a:tc>
                  <a:txBody>
                    <a:bodyPr/>
                    <a:lstStyle/>
                    <a:p>
                      <a:pPr algn="just">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575,729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487,229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33080">
                <a:tc>
                  <a:txBody>
                    <a:bodyPr/>
                    <a:lstStyle/>
                    <a:p>
                      <a:pPr algn="just">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Generation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254,200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254,200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3308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Generation (% of Cons.)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44.2%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52.2%</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8468438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en-GB" sz="1600" b="1" dirty="0"/>
              <a:t>Solar Thermal Collectors</a:t>
            </a:r>
          </a:p>
        </p:txBody>
      </p:sp>
      <p:sp>
        <p:nvSpPr>
          <p:cNvPr id="3" name="CaixaDeTexto 2"/>
          <p:cNvSpPr txBox="1"/>
          <p:nvPr/>
        </p:nvSpPr>
        <p:spPr>
          <a:xfrm>
            <a:off x="-8056" y="3108158"/>
            <a:ext cx="8932414" cy="523220"/>
          </a:xfrm>
          <a:prstGeom prst="rect">
            <a:avLst/>
          </a:prstGeom>
          <a:noFill/>
        </p:spPr>
        <p:txBody>
          <a:bodyPr wrap="square" rtlCol="0">
            <a:spAutoFit/>
          </a:bodyPr>
          <a:lstStyle/>
          <a:p>
            <a:pPr algn="just"/>
            <a:r>
              <a:rPr lang="it-IT" sz="1400" dirty="0"/>
              <a:t>The building does not have a regular need of hot water and therefore the installation of solar thermal collectors was not considered in the renovation plan. </a:t>
            </a:r>
            <a:endParaRPr lang="pt-PT" sz="1400" dirty="0"/>
          </a:p>
        </p:txBody>
      </p:sp>
      <p:sp>
        <p:nvSpPr>
          <p:cNvPr id="14" name="CaixaDeTexto 13"/>
          <p:cNvSpPr txBox="1"/>
          <p:nvPr/>
        </p:nvSpPr>
        <p:spPr>
          <a:xfrm>
            <a:off x="10636" y="4009286"/>
            <a:ext cx="8932414" cy="338554"/>
          </a:xfrm>
          <a:prstGeom prst="rect">
            <a:avLst/>
          </a:prstGeom>
          <a:noFill/>
        </p:spPr>
        <p:txBody>
          <a:bodyPr wrap="square" rtlCol="0">
            <a:spAutoFit/>
          </a:bodyPr>
          <a:lstStyle/>
          <a:p>
            <a:pPr algn="just"/>
            <a:r>
              <a:rPr lang="en-GB" sz="1600" b="1" dirty="0"/>
              <a:t>CHP</a:t>
            </a:r>
          </a:p>
        </p:txBody>
      </p:sp>
      <p:sp>
        <p:nvSpPr>
          <p:cNvPr id="4" name="CaixaDeTexto 3"/>
          <p:cNvSpPr txBox="1"/>
          <p:nvPr/>
        </p:nvSpPr>
        <p:spPr>
          <a:xfrm>
            <a:off x="-8057" y="4432890"/>
            <a:ext cx="8970631" cy="523220"/>
          </a:xfrm>
          <a:prstGeom prst="rect">
            <a:avLst/>
          </a:prstGeom>
          <a:noFill/>
        </p:spPr>
        <p:txBody>
          <a:bodyPr wrap="square" rtlCol="0">
            <a:spAutoFit/>
          </a:bodyPr>
          <a:lstStyle/>
          <a:p>
            <a:pPr algn="just"/>
            <a:r>
              <a:rPr lang="it-IT" sz="1400" dirty="0"/>
              <a:t>The building does not have a constant need of heating and therefore the installation of CHP technologies was not considered in the renovation plan. </a:t>
            </a:r>
            <a:endParaRPr lang="pt-PT" sz="1400" dirty="0"/>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77456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15" name="CaixaDeTexto 14"/>
          <p:cNvSpPr txBox="1"/>
          <p:nvPr/>
        </p:nvSpPr>
        <p:spPr>
          <a:xfrm>
            <a:off x="0" y="3267223"/>
            <a:ext cx="3728539" cy="2277547"/>
          </a:xfrm>
          <a:prstGeom prst="rect">
            <a:avLst/>
          </a:prstGeom>
          <a:noFill/>
        </p:spPr>
        <p:txBody>
          <a:bodyPr wrap="square" rtlCol="0">
            <a:spAutoFit/>
          </a:bodyPr>
          <a:lstStyle/>
          <a:p>
            <a:pPr lvl="0" algn="just"/>
            <a:r>
              <a:rPr lang="en-GB" sz="1600" b="1" dirty="0"/>
              <a:t>Block 2:</a:t>
            </a:r>
          </a:p>
          <a:p>
            <a:pPr lvl="0" algn="just"/>
            <a:endParaRPr lang="en-GB" sz="1400" dirty="0"/>
          </a:p>
          <a:p>
            <a:pPr marL="285750" lvl="0" indent="-285750">
              <a:buFont typeface="Arial" panose="020B0604020202020204" pitchFamily="34" charset="0"/>
              <a:buChar char="•"/>
            </a:pPr>
            <a:r>
              <a:rPr lang="en-GB" sz="1400" dirty="0"/>
              <a:t>5 classrooms (28, 29, 34, 36, 37)</a:t>
            </a:r>
            <a:endParaRPr lang="pt-PT" sz="1400" dirty="0"/>
          </a:p>
          <a:p>
            <a:pPr marL="285750" lvl="0" indent="-285750">
              <a:buFont typeface="Arial" panose="020B0604020202020204" pitchFamily="34" charset="0"/>
              <a:buChar char="•"/>
            </a:pPr>
            <a:r>
              <a:rPr lang="en-GB" sz="1400" dirty="0"/>
              <a:t>Photocopies room (23)</a:t>
            </a:r>
            <a:endParaRPr lang="pt-PT" sz="1400" dirty="0"/>
          </a:p>
          <a:p>
            <a:pPr marL="285750" lvl="0" indent="-285750">
              <a:buFont typeface="Arial" panose="020B0604020202020204" pitchFamily="34" charset="0"/>
              <a:buChar char="•"/>
            </a:pPr>
            <a:r>
              <a:rPr lang="en-GB" sz="1400" dirty="0"/>
              <a:t>Coordination room (26)</a:t>
            </a:r>
            <a:endParaRPr lang="pt-PT" sz="1400" dirty="0"/>
          </a:p>
          <a:p>
            <a:pPr marL="285750" lvl="0" indent="-285750">
              <a:buFont typeface="Arial" panose="020B0604020202020204" pitchFamily="34" charset="0"/>
              <a:buChar char="•"/>
            </a:pPr>
            <a:r>
              <a:rPr lang="en-GB" sz="1400" dirty="0"/>
              <a:t>Library (30)</a:t>
            </a:r>
            <a:endParaRPr lang="pt-PT" sz="1400" dirty="0"/>
          </a:p>
          <a:p>
            <a:pPr marL="285750" lvl="0" indent="-285750">
              <a:buFont typeface="Arial" panose="020B0604020202020204" pitchFamily="34" charset="0"/>
              <a:buChar char="•"/>
            </a:pPr>
            <a:r>
              <a:rPr lang="en-GB" sz="1400" dirty="0"/>
              <a:t>Media library (31)</a:t>
            </a:r>
            <a:endParaRPr lang="pt-PT" sz="1400" dirty="0"/>
          </a:p>
          <a:p>
            <a:pPr marL="285750" lvl="0" indent="-285750">
              <a:buFont typeface="Arial" panose="020B0604020202020204" pitchFamily="34" charset="0"/>
              <a:buChar char="•"/>
            </a:pPr>
            <a:r>
              <a:rPr lang="en-GB" sz="1400" dirty="0"/>
              <a:t>Office of psychology (38)</a:t>
            </a:r>
            <a:endParaRPr lang="pt-PT" sz="1400" dirty="0"/>
          </a:p>
          <a:p>
            <a:pPr marL="285750" lvl="0" indent="-285750">
              <a:buFont typeface="Arial" panose="020B0604020202020204" pitchFamily="34" charset="0"/>
              <a:buChar char="•"/>
            </a:pPr>
            <a:r>
              <a:rPr lang="en-GB" sz="1400" dirty="0"/>
              <a:t>Guidance services (39)</a:t>
            </a:r>
            <a:endParaRPr lang="pt-PT" sz="1400" dirty="0"/>
          </a:p>
          <a:p>
            <a:pPr marL="285750" lvl="0" indent="-285750">
              <a:buFont typeface="Arial" panose="020B0604020202020204" pitchFamily="34" charset="0"/>
              <a:buChar char="•"/>
            </a:pPr>
            <a:r>
              <a:rPr lang="en-GB" sz="1400" dirty="0"/>
              <a:t>Storage room (16)</a:t>
            </a:r>
            <a:endParaRPr lang="pt-PT" sz="1400" dirty="0"/>
          </a:p>
        </p:txBody>
      </p:sp>
      <p:sp>
        <p:nvSpPr>
          <p:cNvPr id="16" name="CaixaDeTexto 15"/>
          <p:cNvSpPr txBox="1"/>
          <p:nvPr/>
        </p:nvSpPr>
        <p:spPr>
          <a:xfrm>
            <a:off x="3684222" y="2420888"/>
            <a:ext cx="5208258" cy="276999"/>
          </a:xfrm>
          <a:prstGeom prst="rect">
            <a:avLst/>
          </a:prstGeom>
          <a:noFill/>
        </p:spPr>
        <p:txBody>
          <a:bodyPr wrap="square" rtlCol="0">
            <a:spAutoFit/>
          </a:bodyPr>
          <a:lstStyle/>
          <a:p>
            <a:pPr algn="ctr"/>
            <a:r>
              <a:rPr lang="en-GB" sz="1200" dirty="0"/>
              <a:t>Block 2 – Floor 0</a:t>
            </a:r>
          </a:p>
        </p:txBody>
      </p:sp>
      <p:sp>
        <p:nvSpPr>
          <p:cNvPr id="17" name="CaixaDeTexto 16"/>
          <p:cNvSpPr txBox="1"/>
          <p:nvPr/>
        </p:nvSpPr>
        <p:spPr>
          <a:xfrm>
            <a:off x="3717385" y="4372788"/>
            <a:ext cx="5208258" cy="276999"/>
          </a:xfrm>
          <a:prstGeom prst="rect">
            <a:avLst/>
          </a:prstGeom>
          <a:noFill/>
        </p:spPr>
        <p:txBody>
          <a:bodyPr wrap="square" rtlCol="0">
            <a:spAutoFit/>
          </a:bodyPr>
          <a:lstStyle/>
          <a:p>
            <a:pPr algn="ctr"/>
            <a:r>
              <a:rPr lang="en-GB" sz="1200" dirty="0"/>
              <a:t>Block 2 – Floor 1</a:t>
            </a:r>
          </a:p>
        </p:txBody>
      </p:sp>
      <p:pic>
        <p:nvPicPr>
          <p:cNvPr id="18" name="Picture 12" descr="E:\Others\Dropbox\CERTUS\CMC_School of Solum\Numeros\Numeros4.png"/>
          <p:cNvPicPr/>
          <p:nvPr/>
        </p:nvPicPr>
        <p:blipFill rotWithShape="1">
          <a:blip r:embed="rId4" cstate="email">
            <a:extLst>
              <a:ext uri="{28A0092B-C50C-407E-A947-70E740481C1C}">
                <a14:useLocalDpi xmlns:a14="http://schemas.microsoft.com/office/drawing/2010/main"/>
              </a:ext>
            </a:extLst>
          </a:blip>
          <a:srcRect/>
          <a:stretch/>
        </p:blipFill>
        <p:spPr bwMode="auto">
          <a:xfrm>
            <a:off x="3588331" y="2744970"/>
            <a:ext cx="5400040" cy="1577975"/>
          </a:xfrm>
          <a:prstGeom prst="rect">
            <a:avLst/>
          </a:prstGeom>
          <a:noFill/>
          <a:ln>
            <a:noFill/>
          </a:ln>
          <a:extLst>
            <a:ext uri="{53640926-AAD7-44D8-BBD7-CCE9431645EC}">
              <a14:shadowObscured xmlns:a14="http://schemas.microsoft.com/office/drawing/2010/main"/>
            </a:ext>
          </a:extLst>
        </p:spPr>
      </p:pic>
      <p:pic>
        <p:nvPicPr>
          <p:cNvPr id="19" name="Picture 13" descr="E:\Others\Dropbox\CERTUS\CMC_School of Solum\Numeros\Numeros5.png"/>
          <p:cNvPicPr/>
          <p:nvPr/>
        </p:nvPicPr>
        <p:blipFill rotWithShape="1">
          <a:blip r:embed="rId5" cstate="email">
            <a:extLst>
              <a:ext uri="{28A0092B-C50C-407E-A947-70E740481C1C}">
                <a14:useLocalDpi xmlns:a14="http://schemas.microsoft.com/office/drawing/2010/main"/>
              </a:ext>
            </a:extLst>
          </a:blip>
          <a:srcRect/>
          <a:stretch/>
        </p:blipFill>
        <p:spPr bwMode="auto">
          <a:xfrm>
            <a:off x="3562535" y="4612254"/>
            <a:ext cx="5400040" cy="1532890"/>
          </a:xfrm>
          <a:prstGeom prst="rect">
            <a:avLst/>
          </a:prstGeom>
          <a:noFill/>
          <a:ln>
            <a:noFill/>
          </a:ln>
          <a:extLst>
            <a:ext uri="{53640926-AAD7-44D8-BBD7-CCE9431645EC}">
              <a14:shadowObscured xmlns:a14="http://schemas.microsoft.com/office/drawing/2010/main"/>
            </a:ext>
          </a:extLst>
        </p:spPr>
      </p:pic>
      <p:sp>
        <p:nvSpPr>
          <p:cNvPr id="20"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42147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0" y="2656142"/>
            <a:ext cx="9021256" cy="2677656"/>
          </a:xfrm>
          <a:prstGeom prst="rect">
            <a:avLst/>
          </a:prstGeom>
          <a:noFill/>
        </p:spPr>
        <p:txBody>
          <a:bodyPr wrap="square" rtlCol="0">
            <a:spAutoFit/>
          </a:bodyPr>
          <a:lstStyle/>
          <a:p>
            <a:pPr algn="just"/>
            <a:r>
              <a:rPr lang="en-GB" sz="1400" dirty="0"/>
              <a:t>In the assessment of the total impact the following 4 individual scenarios were considered: </a:t>
            </a:r>
          </a:p>
          <a:p>
            <a:pPr algn="just"/>
            <a:endParaRPr lang="pt-PT" sz="1400" dirty="0"/>
          </a:p>
          <a:p>
            <a:pPr marL="285750" lvl="0" indent="-285750" algn="just">
              <a:buFont typeface="Arial" panose="020B0604020202020204" pitchFamily="34" charset="0"/>
              <a:buChar char="•"/>
            </a:pPr>
            <a:r>
              <a:rPr lang="it-IT" sz="1400" b="1" dirty="0"/>
              <a:t>PV</a:t>
            </a:r>
            <a:r>
              <a:rPr lang="it-IT" sz="1400" dirty="0"/>
              <a:t> – 770 PV panels;</a:t>
            </a:r>
            <a:endParaRPr lang="pt-PT" sz="1400" dirty="0"/>
          </a:p>
          <a:p>
            <a:pPr marL="285750" lvl="0" indent="-285750" algn="just">
              <a:buFont typeface="Arial" panose="020B0604020202020204" pitchFamily="34" charset="0"/>
              <a:buChar char="•"/>
            </a:pPr>
            <a:r>
              <a:rPr lang="it-IT" sz="1400" b="1" dirty="0"/>
              <a:t>Light1</a:t>
            </a:r>
            <a:r>
              <a:rPr lang="it-IT" sz="1400" dirty="0"/>
              <a:t> – replacement of all T8 lamps with electromagnetic ballast by T5 lamps with electronic ballast and replacement of the incandescent lamps by CFLs;</a:t>
            </a:r>
            <a:endParaRPr lang="pt-PT" sz="1400" dirty="0"/>
          </a:p>
          <a:p>
            <a:pPr marL="285750" lvl="0" indent="-285750" algn="just">
              <a:buFont typeface="Arial" panose="020B0604020202020204" pitchFamily="34" charset="0"/>
              <a:buChar char="•"/>
            </a:pPr>
            <a:r>
              <a:rPr lang="it-IT" sz="1400" b="1" dirty="0"/>
              <a:t>Light2</a:t>
            </a:r>
            <a:r>
              <a:rPr lang="it-IT" sz="1400" dirty="0"/>
              <a:t> - Replacement of all lamps by LEDs;</a:t>
            </a:r>
            <a:endParaRPr lang="pt-PT" sz="1400" dirty="0"/>
          </a:p>
          <a:p>
            <a:pPr marL="285750" lvl="0" indent="-285750" algn="just">
              <a:buFont typeface="Arial" panose="020B0604020202020204" pitchFamily="34" charset="0"/>
              <a:buChar char="•"/>
            </a:pPr>
            <a:r>
              <a:rPr lang="it-IT" sz="1400" b="1" dirty="0"/>
              <a:t>HVAC</a:t>
            </a:r>
            <a:r>
              <a:rPr lang="it-IT" sz="1400" dirty="0"/>
              <a:t> – Replacement of the THC and mono-split system by systems with higher COP/EER. </a:t>
            </a:r>
            <a:endParaRPr lang="pt-PT" sz="1400" dirty="0"/>
          </a:p>
          <a:p>
            <a:pPr lvl="0" algn="just"/>
            <a:endParaRPr lang="pt-PT" sz="1400" dirty="0"/>
          </a:p>
          <a:p>
            <a:pPr algn="just"/>
            <a:r>
              <a:rPr lang="en-GB" sz="1400" dirty="0"/>
              <a:t>Additionally, it was considered the aggregation of scenarios.</a:t>
            </a:r>
          </a:p>
          <a:p>
            <a:pPr algn="just"/>
            <a:endParaRPr lang="en-GB" sz="1400" dirty="0"/>
          </a:p>
          <a:p>
            <a:pPr algn="just"/>
            <a:r>
              <a:rPr lang="en-GB" sz="1400" dirty="0"/>
              <a:t>The next table presents the achievable yearly savings, as well as the net energy consumption (difference between the energy consumption and generation) in each scenario. </a:t>
            </a:r>
            <a:endParaRPr lang="pt-PT" sz="1400" dirty="0"/>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13"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020998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10636" y="2507909"/>
            <a:ext cx="9021256" cy="523220"/>
          </a:xfrm>
          <a:prstGeom prst="rect">
            <a:avLst/>
          </a:prstGeom>
          <a:noFill/>
        </p:spPr>
        <p:txBody>
          <a:bodyPr wrap="square" rtlCol="0">
            <a:spAutoFit/>
          </a:bodyPr>
          <a:lstStyle/>
          <a:p>
            <a:pPr algn="just"/>
            <a:r>
              <a:rPr lang="en-GB" sz="1400" dirty="0"/>
              <a:t>The negative values (green) represent situations where the energy generation is higher than the energy consumption.</a:t>
            </a:r>
          </a:p>
          <a:p>
            <a:pPr algn="just"/>
            <a:r>
              <a:rPr lang="en-GB" sz="1400" dirty="0"/>
              <a:t>Considering 5 THC systems in operation</a:t>
            </a:r>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pic>
        <p:nvPicPr>
          <p:cNvPr id="4" name="Imagem 3"/>
          <p:cNvPicPr>
            <a:picLocks noChangeAspect="1"/>
          </p:cNvPicPr>
          <p:nvPr/>
        </p:nvPicPr>
        <p:blipFill>
          <a:blip r:embed="rId4"/>
          <a:stretch>
            <a:fillRect/>
          </a:stretch>
        </p:blipFill>
        <p:spPr>
          <a:xfrm>
            <a:off x="999247" y="3023152"/>
            <a:ext cx="7131626" cy="2891862"/>
          </a:xfrm>
          <a:prstGeom prst="rect">
            <a:avLst/>
          </a:prstGeom>
        </p:spPr>
      </p:pic>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3856251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10636" y="2507909"/>
            <a:ext cx="9021256" cy="523220"/>
          </a:xfrm>
          <a:prstGeom prst="rect">
            <a:avLst/>
          </a:prstGeom>
          <a:noFill/>
        </p:spPr>
        <p:txBody>
          <a:bodyPr wrap="square" rtlCol="0">
            <a:spAutoFit/>
          </a:bodyPr>
          <a:lstStyle/>
          <a:p>
            <a:pPr algn="just"/>
            <a:r>
              <a:rPr lang="en-GB" sz="1400" dirty="0"/>
              <a:t>The negative values (green) represent situations where the energy generation is higher than the energy consumption.</a:t>
            </a:r>
          </a:p>
          <a:p>
            <a:pPr algn="just"/>
            <a:r>
              <a:rPr lang="en-GB" sz="1400" dirty="0"/>
              <a:t>Considering 9 THC systems in operation</a:t>
            </a:r>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pic>
        <p:nvPicPr>
          <p:cNvPr id="5" name="Imagem 4"/>
          <p:cNvPicPr>
            <a:picLocks noChangeAspect="1"/>
          </p:cNvPicPr>
          <p:nvPr/>
        </p:nvPicPr>
        <p:blipFill>
          <a:blip r:embed="rId4"/>
          <a:stretch>
            <a:fillRect/>
          </a:stretch>
        </p:blipFill>
        <p:spPr>
          <a:xfrm>
            <a:off x="1417123" y="3090756"/>
            <a:ext cx="6741801" cy="2726890"/>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918220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4" name="CaixaDeTexto 3"/>
          <p:cNvSpPr txBox="1"/>
          <p:nvPr/>
        </p:nvSpPr>
        <p:spPr>
          <a:xfrm>
            <a:off x="10636" y="2735209"/>
            <a:ext cx="8940097" cy="3323987"/>
          </a:xfrm>
          <a:prstGeom prst="rect">
            <a:avLst/>
          </a:prstGeom>
          <a:noFill/>
        </p:spPr>
        <p:txBody>
          <a:bodyPr wrap="square" rtlCol="0">
            <a:spAutoFit/>
          </a:bodyPr>
          <a:lstStyle/>
          <a:p>
            <a:pPr algn="just"/>
            <a:r>
              <a:rPr lang="it-IT" sz="1400" dirty="0"/>
              <a:t>Considering the use of 5 THC systems one scenario ensures a negative net energy consumption (scenario PV+Light2+HVAC). </a:t>
            </a:r>
          </a:p>
          <a:p>
            <a:pPr algn="just"/>
            <a:endParaRPr lang="it-IT" sz="1400" dirty="0"/>
          </a:p>
          <a:p>
            <a:pPr algn="just"/>
            <a:r>
              <a:rPr lang="it-IT" sz="1400" dirty="0"/>
              <a:t>Only the scenarios with the use of 9 THC systems should be considered, since the actual use of just 5 THC systems is not the normal operation of the building. </a:t>
            </a:r>
          </a:p>
          <a:p>
            <a:pPr algn="just"/>
            <a:endParaRPr lang="pt-PT" sz="1400" dirty="0"/>
          </a:p>
          <a:p>
            <a:pPr algn="just"/>
            <a:r>
              <a:rPr lang="it-IT" sz="1400" dirty="0"/>
              <a:t>Considering the use of 9 THC systems and including the consumption of the refectory the best scenario reduces the net energy consumption for 17.7%. </a:t>
            </a:r>
          </a:p>
          <a:p>
            <a:pPr algn="just"/>
            <a:endParaRPr lang="it-IT" sz="1400" dirty="0"/>
          </a:p>
          <a:p>
            <a:pPr algn="just"/>
            <a:r>
              <a:rPr lang="it-IT" sz="1400" dirty="0"/>
              <a:t>However, as previously explained the scenario to be considered should not include the refectory since such area is not managed by the Municipality. </a:t>
            </a:r>
          </a:p>
          <a:p>
            <a:pPr algn="just"/>
            <a:endParaRPr lang="it-IT" sz="1400" dirty="0"/>
          </a:p>
          <a:p>
            <a:pPr algn="just"/>
            <a:r>
              <a:rPr lang="it-IT" sz="1400" dirty="0"/>
              <a:t>In this situation one scenario (scenario PV+Light1+HVAC) ensures a low net energy consumption (14.6%) and other scenario (scenario PV+Light2+HVAC) ensures almost a zero net energy consumption (2.8%), being the selected scenario.</a:t>
            </a:r>
            <a:endParaRPr lang="pt-PT" sz="1400" dirty="0"/>
          </a:p>
          <a:p>
            <a:endParaRPr lang="en-GB" sz="1400" dirty="0"/>
          </a:p>
        </p:txBody>
      </p:sp>
      <p:sp>
        <p:nvSpPr>
          <p:cNvPr id="13"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9526366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0" y="3339713"/>
            <a:ext cx="4964105" cy="2277547"/>
          </a:xfrm>
          <a:prstGeom prst="rect">
            <a:avLst/>
          </a:prstGeom>
          <a:noFill/>
        </p:spPr>
        <p:txBody>
          <a:bodyPr wrap="square" rtlCol="0">
            <a:spAutoFit/>
          </a:bodyPr>
          <a:lstStyle/>
          <a:p>
            <a:r>
              <a:rPr lang="en-GB" sz="1600" dirty="0"/>
              <a:t>Therefore, the selected scenario is constituted by:</a:t>
            </a:r>
          </a:p>
          <a:p>
            <a:endParaRPr lang="pt-PT" sz="1400" dirty="0"/>
          </a:p>
          <a:p>
            <a:pPr marL="285750" lvl="0" indent="-285750">
              <a:buFont typeface="Arial" panose="020B0604020202020204" pitchFamily="34" charset="0"/>
              <a:buChar char="•"/>
            </a:pPr>
            <a:r>
              <a:rPr lang="en-GB" sz="1400" b="1" dirty="0"/>
              <a:t>Installation of 770 PV panels;</a:t>
            </a:r>
          </a:p>
          <a:p>
            <a:pPr lvl="0"/>
            <a:endParaRPr lang="pt-PT" sz="1400" b="1" dirty="0"/>
          </a:p>
          <a:p>
            <a:pPr marL="285750" lvl="0" indent="-285750">
              <a:buFont typeface="Arial" panose="020B0604020202020204" pitchFamily="34" charset="0"/>
              <a:buChar char="•"/>
            </a:pPr>
            <a:r>
              <a:rPr lang="en-GB" sz="1400" b="1" dirty="0"/>
              <a:t>Replacement of all  lamps by LEDs;</a:t>
            </a:r>
          </a:p>
          <a:p>
            <a:pPr lvl="0"/>
            <a:endParaRPr lang="pt-PT" sz="1400" b="1" dirty="0"/>
          </a:p>
          <a:p>
            <a:pPr marL="285750" indent="-285750">
              <a:buFont typeface="Arial" panose="020B0604020202020204" pitchFamily="34" charset="0"/>
              <a:buChar char="•"/>
            </a:pPr>
            <a:r>
              <a:rPr lang="it-IT" sz="1400" b="1" dirty="0"/>
              <a:t>Replacement of the THC and mono-split systems by systems with higher COP/EER.</a:t>
            </a:r>
            <a:endParaRPr lang="pt-PT" sz="1400" b="1" dirty="0"/>
          </a:p>
          <a:p>
            <a:pPr marL="285750" lvl="0" indent="-285750">
              <a:buFont typeface="Arial" panose="020B0604020202020204" pitchFamily="34" charset="0"/>
              <a:buChar char="•"/>
            </a:pPr>
            <a:r>
              <a:rPr lang="en-GB" sz="1400" b="1" dirty="0"/>
              <a:t> </a:t>
            </a:r>
            <a:endParaRPr lang="pt-PT" sz="1400" b="1" dirty="0"/>
          </a:p>
          <a:p>
            <a:pPr algn="just"/>
            <a:endParaRPr lang="pt-PT" sz="1400" dirty="0"/>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13" name="CaixaDeTexto 12"/>
          <p:cNvSpPr txBox="1"/>
          <p:nvPr/>
        </p:nvSpPr>
        <p:spPr>
          <a:xfrm>
            <a:off x="17139" y="2453798"/>
            <a:ext cx="9004117" cy="523220"/>
          </a:xfrm>
          <a:prstGeom prst="rect">
            <a:avLst/>
          </a:prstGeom>
          <a:noFill/>
        </p:spPr>
        <p:txBody>
          <a:bodyPr wrap="square" rtlCol="0">
            <a:spAutoFit/>
          </a:bodyPr>
          <a:lstStyle/>
          <a:p>
            <a:endParaRPr lang="en-GB" sz="1400" dirty="0"/>
          </a:p>
          <a:p>
            <a:r>
              <a:rPr lang="en-GB" sz="1400" dirty="0"/>
              <a:t>Scenario </a:t>
            </a:r>
            <a:r>
              <a:rPr lang="it-IT" sz="1400" b="1" dirty="0"/>
              <a:t>PV+Light2+HVAC</a:t>
            </a:r>
            <a:r>
              <a:rPr lang="en-GB" sz="1400" dirty="0"/>
              <a:t> is the best solution for achieve a Zero Energy Building. </a:t>
            </a:r>
            <a:endParaRPr lang="pt-PT" sz="1400" dirty="0"/>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450038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6" name="Rectangle 4"/>
          <p:cNvSpPr>
            <a:spLocks noChangeArrowheads="1"/>
          </p:cNvSpPr>
          <p:nvPr/>
        </p:nvSpPr>
        <p:spPr bwMode="auto">
          <a:xfrm>
            <a:off x="0" y="2602229"/>
            <a:ext cx="8532440" cy="800219"/>
          </a:xfrm>
          <a:prstGeom prst="rect">
            <a:avLst/>
          </a:prstGeom>
          <a:noFill/>
          <a:ln w="38100" cmpd="dbl">
            <a:noFill/>
            <a:miter lim="800000"/>
            <a:headEnd/>
            <a:tailEnd/>
          </a:ln>
        </p:spPr>
        <p:txBody>
          <a:bodyPr wrap="square">
            <a:spAutoFit/>
          </a:bodyPr>
          <a:lstStyle/>
          <a:p>
            <a:r>
              <a:rPr lang="en-GB" sz="1600" b="1" dirty="0"/>
              <a:t>Selected Scenario:</a:t>
            </a:r>
          </a:p>
          <a:p>
            <a:endParaRPr lang="en-GB" sz="1600" b="1" dirty="0"/>
          </a:p>
          <a:p>
            <a:r>
              <a:rPr lang="en-US" sz="1400" dirty="0"/>
              <a:t>	</a:t>
            </a:r>
          </a:p>
        </p:txBody>
      </p:sp>
      <p:sp>
        <p:nvSpPr>
          <p:cNvPr id="17" name="Rectangle 4"/>
          <p:cNvSpPr>
            <a:spLocks noChangeArrowheads="1"/>
          </p:cNvSpPr>
          <p:nvPr/>
        </p:nvSpPr>
        <p:spPr bwMode="auto">
          <a:xfrm>
            <a:off x="228852" y="3620307"/>
            <a:ext cx="4248596" cy="423449"/>
          </a:xfrm>
          <a:prstGeom prst="rect">
            <a:avLst/>
          </a:prstGeom>
          <a:noFill/>
          <a:ln w="38100" cmpd="dbl">
            <a:noFill/>
            <a:miter lim="800000"/>
            <a:headEnd/>
            <a:tailEnd/>
          </a:ln>
        </p:spPr>
        <p:txBody>
          <a:bodyPr wrap="square">
            <a:spAutoFit/>
          </a:bodyPr>
          <a:lstStyle/>
          <a:p>
            <a:pPr marL="177800" lvl="1" algn="ctr">
              <a:lnSpc>
                <a:spcPct val="150000"/>
              </a:lnSpc>
              <a:defRPr/>
            </a:pPr>
            <a:r>
              <a:rPr lang="en-US" sz="1600" b="1" dirty="0">
                <a:latin typeface="Candara" panose="020E0502030303020204" pitchFamily="34" charset="0"/>
              </a:rPr>
              <a:t>Lighting</a:t>
            </a:r>
          </a:p>
        </p:txBody>
      </p:sp>
      <p:sp>
        <p:nvSpPr>
          <p:cNvPr id="19" name="Rectangle 4"/>
          <p:cNvSpPr>
            <a:spLocks noChangeArrowheads="1"/>
          </p:cNvSpPr>
          <p:nvPr/>
        </p:nvSpPr>
        <p:spPr bwMode="auto">
          <a:xfrm>
            <a:off x="4692075" y="2725731"/>
            <a:ext cx="4234841" cy="423449"/>
          </a:xfrm>
          <a:prstGeom prst="rect">
            <a:avLst/>
          </a:prstGeom>
          <a:noFill/>
          <a:ln w="38100" cmpd="dbl">
            <a:noFill/>
            <a:miter lim="800000"/>
            <a:headEnd/>
            <a:tailEnd/>
          </a:ln>
        </p:spPr>
        <p:txBody>
          <a:bodyPr wrap="square">
            <a:spAutoFit/>
          </a:bodyPr>
          <a:lstStyle/>
          <a:p>
            <a:pPr marL="177800" lvl="1" algn="ctr">
              <a:lnSpc>
                <a:spcPct val="150000"/>
              </a:lnSpc>
              <a:defRPr/>
            </a:pPr>
            <a:r>
              <a:rPr lang="en-US" sz="1600" b="1" dirty="0">
                <a:latin typeface="Candara" panose="020E0502030303020204" pitchFamily="34" charset="0"/>
              </a:rPr>
              <a:t>HVAC</a:t>
            </a:r>
          </a:p>
        </p:txBody>
      </p:sp>
      <p:sp>
        <p:nvSpPr>
          <p:cNvPr id="21" name="Rectangle 4"/>
          <p:cNvSpPr>
            <a:spLocks noChangeArrowheads="1"/>
          </p:cNvSpPr>
          <p:nvPr/>
        </p:nvSpPr>
        <p:spPr bwMode="auto">
          <a:xfrm>
            <a:off x="4702261" y="4382755"/>
            <a:ext cx="4248472" cy="461665"/>
          </a:xfrm>
          <a:prstGeom prst="rect">
            <a:avLst/>
          </a:prstGeom>
          <a:noFill/>
          <a:ln w="38100" cmpd="dbl">
            <a:noFill/>
            <a:miter lim="800000"/>
            <a:headEnd/>
            <a:tailEnd/>
          </a:ln>
        </p:spPr>
        <p:txBody>
          <a:bodyPr wrap="square">
            <a:spAutoFit/>
          </a:bodyPr>
          <a:lstStyle/>
          <a:p>
            <a:pPr marL="177800" lvl="1" algn="ctr">
              <a:lnSpc>
                <a:spcPct val="150000"/>
              </a:lnSpc>
              <a:defRPr/>
            </a:pPr>
            <a:r>
              <a:rPr lang="en-US" sz="1600" b="1" dirty="0">
                <a:latin typeface="Candara" panose="020E0502030303020204" pitchFamily="34" charset="0"/>
              </a:rPr>
              <a:t>PV</a:t>
            </a:r>
          </a:p>
        </p:txBody>
      </p:sp>
      <p:sp>
        <p:nvSpPr>
          <p:cNvPr id="22" name="Seta para a direita 21"/>
          <p:cNvSpPr/>
          <p:nvPr/>
        </p:nvSpPr>
        <p:spPr>
          <a:xfrm rot="16200000">
            <a:off x="3769273" y="5090358"/>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eta para a direita 22"/>
          <p:cNvSpPr/>
          <p:nvPr/>
        </p:nvSpPr>
        <p:spPr>
          <a:xfrm rot="16200000">
            <a:off x="8170728" y="4201691"/>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graphicFrame>
        <p:nvGraphicFramePr>
          <p:cNvPr id="25" name="Table 4"/>
          <p:cNvGraphicFramePr>
            <a:graphicFrameLocks noGrp="1"/>
          </p:cNvGraphicFramePr>
          <p:nvPr>
            <p:extLst/>
          </p:nvPr>
        </p:nvGraphicFramePr>
        <p:xfrm>
          <a:off x="252793" y="4088392"/>
          <a:ext cx="4224655" cy="981456"/>
        </p:xfrm>
        <a:graphic>
          <a:graphicData uri="http://schemas.openxmlformats.org/drawingml/2006/table">
            <a:tbl>
              <a:tblPr firstRow="1" bandRow="1">
                <a:tableStyleId>{5C22544A-7EE6-4342-B048-85BDC9FD1C3A}</a:tableStyleId>
              </a:tblPr>
              <a:tblGrid>
                <a:gridCol w="188722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Baseline</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Renovation</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b="1" dirty="0">
                          <a:effectLst/>
                        </a:rPr>
                        <a:t>Consumption (kWh)</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166930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65773</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b="1">
                          <a:effectLst/>
                        </a:rPr>
                        <a:t>Savings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101157</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b="1" dirty="0">
                          <a:effectLst/>
                        </a:rPr>
                        <a:t>Savings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60.6%</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26" name="Table 6"/>
          <p:cNvGraphicFramePr>
            <a:graphicFrameLocks noGrp="1"/>
          </p:cNvGraphicFramePr>
          <p:nvPr>
            <p:extLst/>
          </p:nvPr>
        </p:nvGraphicFramePr>
        <p:xfrm>
          <a:off x="4697167" y="3161130"/>
          <a:ext cx="4224655" cy="981456"/>
        </p:xfrm>
        <a:graphic>
          <a:graphicData uri="http://schemas.openxmlformats.org/drawingml/2006/table">
            <a:tbl>
              <a:tblPr firstRow="1" bandRow="1">
                <a:tableStyleId>{5C22544A-7EE6-4342-B048-85BDC9FD1C3A}</a:tableStyleId>
              </a:tblPr>
              <a:tblGrid>
                <a:gridCol w="188722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Baseline</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Renovation</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b="1">
                          <a:effectLst/>
                        </a:rPr>
                        <a:t>Consumption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193010</a:t>
                      </a:r>
                    </a:p>
                  </a:txBody>
                  <a:tcPr marL="68580" marR="68580" marT="0" marB="0"/>
                </a:tc>
                <a:tc>
                  <a:txBody>
                    <a:bodyPr/>
                    <a:lstStyle/>
                    <a:p>
                      <a:pPr marL="0" algn="ctr" defTabSz="914400" rtl="0" eaLnBrk="1" latinLnBrk="0" hangingPunct="1">
                        <a:lnSpc>
                          <a:spcPct val="115000"/>
                        </a:lnSpc>
                        <a:spcAft>
                          <a:spcPts val="0"/>
                        </a:spcAft>
                      </a:pPr>
                      <a:r>
                        <a:rPr lang="en-GB" sz="1400" kern="1200" dirty="0">
                          <a:solidFill>
                            <a:schemeClr val="dk1"/>
                          </a:solidFill>
                          <a:effectLst/>
                          <a:latin typeface="+mn-lt"/>
                          <a:ea typeface="+mn-ea"/>
                          <a:cs typeface="+mn-cs"/>
                        </a:rPr>
                        <a:t>74617</a:t>
                      </a:r>
                      <a:endParaRPr lang="pt-PT" sz="14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b="1">
                          <a:effectLst/>
                        </a:rPr>
                        <a:t>Savings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en-GB" sz="1400" kern="1200" dirty="0">
                          <a:solidFill>
                            <a:schemeClr val="dk1"/>
                          </a:solidFill>
                          <a:effectLst/>
                          <a:latin typeface="+mn-lt"/>
                          <a:ea typeface="+mn-ea"/>
                          <a:cs typeface="+mn-cs"/>
                        </a:rPr>
                        <a:t>118393</a:t>
                      </a:r>
                      <a:endParaRPr lang="pt-PT" sz="14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b="1" dirty="0">
                          <a:effectLst/>
                        </a:rPr>
                        <a:t>Savings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61.3%</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27" name="Table 13"/>
          <p:cNvGraphicFramePr>
            <a:graphicFrameLocks noGrp="1"/>
          </p:cNvGraphicFramePr>
          <p:nvPr>
            <p:extLst/>
          </p:nvPr>
        </p:nvGraphicFramePr>
        <p:xfrm>
          <a:off x="4737920" y="4815624"/>
          <a:ext cx="4224655" cy="1264527"/>
        </p:xfrm>
        <a:graphic>
          <a:graphicData uri="http://schemas.openxmlformats.org/drawingml/2006/table">
            <a:tbl>
              <a:tblPr firstRow="1" bandRow="1">
                <a:tableStyleId>{5C22544A-7EE6-4342-B048-85BDC9FD1C3A}</a:tableStyleId>
              </a:tblPr>
              <a:tblGrid>
                <a:gridCol w="188722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528435">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err="1">
                          <a:effectLst/>
                        </a:rPr>
                        <a:t>Baseline</a:t>
                      </a:r>
                      <a:endParaRPr lang="pt-PT" sz="1400" dirty="0">
                        <a:effectLst/>
                      </a:endParaRPr>
                    </a:p>
                    <a:p>
                      <a:pPr algn="ctr">
                        <a:lnSpc>
                          <a:spcPct val="115000"/>
                        </a:lnSpc>
                        <a:spcAft>
                          <a:spcPts val="0"/>
                        </a:spcAft>
                      </a:pPr>
                      <a:r>
                        <a:rPr lang="en-GB" sz="1400" dirty="0">
                          <a:effectLst/>
                        </a:rPr>
                        <a:t>0 panels</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err="1">
                          <a:effectLst/>
                        </a:rPr>
                        <a:t>Renovation</a:t>
                      </a:r>
                      <a:endParaRPr lang="pt-PT" sz="1400" dirty="0">
                        <a:effectLst/>
                      </a:endParaRPr>
                    </a:p>
                    <a:p>
                      <a:pPr algn="ctr">
                        <a:lnSpc>
                          <a:spcPct val="115000"/>
                        </a:lnSpc>
                        <a:spcAft>
                          <a:spcPts val="0"/>
                        </a:spcAft>
                      </a:pPr>
                      <a:r>
                        <a:rPr lang="en-GB" sz="1400" dirty="0">
                          <a:effectLst/>
                        </a:rPr>
                        <a:t>770 panels</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b="1">
                          <a:effectLst/>
                        </a:rPr>
                        <a:t>Generation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254200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b="1" dirty="0">
                          <a:effectLst/>
                        </a:rPr>
                        <a:t>% Electricity Cons.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52.2%</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b="1" dirty="0">
                          <a:effectLst/>
                        </a:rPr>
                        <a:t>% Energy Cons.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52.2%</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8"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20"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85298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Environmental Performance</a:t>
            </a:r>
          </a:p>
        </p:txBody>
      </p:sp>
      <p:sp>
        <p:nvSpPr>
          <p:cNvPr id="19" name="Rectangle 4"/>
          <p:cNvSpPr>
            <a:spLocks noChangeArrowheads="1"/>
          </p:cNvSpPr>
          <p:nvPr/>
        </p:nvSpPr>
        <p:spPr bwMode="auto">
          <a:xfrm>
            <a:off x="-1" y="2602229"/>
            <a:ext cx="8950733" cy="738664"/>
          </a:xfrm>
          <a:prstGeom prst="rect">
            <a:avLst/>
          </a:prstGeom>
          <a:noFill/>
          <a:ln w="38100" cmpd="dbl">
            <a:noFill/>
            <a:miter lim="800000"/>
            <a:headEnd/>
            <a:tailEnd/>
          </a:ln>
        </p:spPr>
        <p:txBody>
          <a:bodyPr wrap="square">
            <a:spAutoFit/>
          </a:bodyPr>
          <a:lstStyle/>
          <a:p>
            <a:pPr algn="just"/>
            <a:r>
              <a:rPr lang="en-GB" sz="1400" dirty="0"/>
              <a:t>With the renovation 95.1% of the consumed energy is ensured by renewable energy sources, therefore achieving the aim of 95% renewable energy sources.</a:t>
            </a:r>
            <a:endParaRPr lang="pt-PT" sz="1400" dirty="0"/>
          </a:p>
          <a:p>
            <a:r>
              <a:rPr lang="en-US" sz="1400" dirty="0"/>
              <a:t>	</a:t>
            </a:r>
          </a:p>
        </p:txBody>
      </p:sp>
      <p:sp>
        <p:nvSpPr>
          <p:cNvPr id="5" name="CaixaDeTexto 4"/>
          <p:cNvSpPr txBox="1"/>
          <p:nvPr/>
        </p:nvSpPr>
        <p:spPr>
          <a:xfrm>
            <a:off x="-4788" y="4451806"/>
            <a:ext cx="8967363" cy="1600438"/>
          </a:xfrm>
          <a:prstGeom prst="rect">
            <a:avLst/>
          </a:prstGeom>
          <a:noFill/>
        </p:spPr>
        <p:txBody>
          <a:bodyPr wrap="square" rtlCol="0">
            <a:spAutoFit/>
          </a:bodyPr>
          <a:lstStyle/>
          <a:p>
            <a:pPr algn="just"/>
            <a:r>
              <a:rPr lang="en-GB" sz="1400" dirty="0"/>
              <a:t>The results were also assessed in terms of final energy, primary energy and CO</a:t>
            </a:r>
            <a:r>
              <a:rPr lang="en-GB" sz="1400" baseline="-25000" dirty="0"/>
              <a:t>2</a:t>
            </a:r>
            <a:r>
              <a:rPr lang="en-GB" sz="1400" dirty="0"/>
              <a:t> emissions considering the following conversion factors:</a:t>
            </a:r>
          </a:p>
          <a:p>
            <a:pPr algn="just"/>
            <a:endParaRPr lang="pt-PT" sz="1400" dirty="0"/>
          </a:p>
          <a:p>
            <a:pPr marL="285750" lvl="0" indent="-285750" algn="just">
              <a:buFont typeface="Arial" panose="020B0604020202020204" pitchFamily="34" charset="0"/>
              <a:buChar char="•"/>
            </a:pPr>
            <a:r>
              <a:rPr lang="en-GB" sz="1400" dirty="0"/>
              <a:t>electricity to primary energy - 2.5 (standard value approved for Portugal);</a:t>
            </a:r>
          </a:p>
          <a:p>
            <a:pPr marL="285750" lvl="0" indent="-285750" algn="just">
              <a:buFont typeface="Arial" panose="020B0604020202020204" pitchFamily="34" charset="0"/>
              <a:buChar char="•"/>
            </a:pPr>
            <a:endParaRPr lang="pt-PT" sz="1400" dirty="0"/>
          </a:p>
          <a:p>
            <a:pPr marL="285750" lvl="0" indent="-285750" algn="just">
              <a:buFont typeface="Arial" panose="020B0604020202020204" pitchFamily="34" charset="0"/>
              <a:buChar char="•"/>
            </a:pPr>
            <a:r>
              <a:rPr lang="en-GB" sz="1400" dirty="0"/>
              <a:t>electricity to CO</a:t>
            </a:r>
            <a:r>
              <a:rPr lang="en-GB" sz="1400" baseline="-25000" dirty="0"/>
              <a:t>2</a:t>
            </a:r>
            <a:r>
              <a:rPr lang="en-GB" sz="1400" dirty="0"/>
              <a:t> emissions - 139.89 g/kWh (average emissions associated with the electricity consumed in Portugal during 2013);</a:t>
            </a:r>
          </a:p>
        </p:txBody>
      </p:sp>
      <p:sp>
        <p:nvSpPr>
          <p:cNvPr id="20" name="Seta para a direita 19"/>
          <p:cNvSpPr/>
          <p:nvPr/>
        </p:nvSpPr>
        <p:spPr>
          <a:xfrm rot="10800000">
            <a:off x="7231482" y="3522234"/>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5" name="Table 2"/>
          <p:cNvGraphicFramePr>
            <a:graphicFrameLocks noGrp="1"/>
          </p:cNvGraphicFramePr>
          <p:nvPr>
            <p:extLst/>
          </p:nvPr>
        </p:nvGraphicFramePr>
        <p:xfrm>
          <a:off x="1222751" y="3103792"/>
          <a:ext cx="5953061" cy="736092"/>
        </p:xfrm>
        <a:graphic>
          <a:graphicData uri="http://schemas.openxmlformats.org/drawingml/2006/table">
            <a:tbl>
              <a:tblPr firstRow="1" bandRow="1">
                <a:tableStyleId>{5C22544A-7EE6-4342-B048-85BDC9FD1C3A}</a:tableStyleId>
              </a:tblPr>
              <a:tblGrid>
                <a:gridCol w="1157605">
                  <a:extLst>
                    <a:ext uri="{9D8B030D-6E8A-4147-A177-3AD203B41FA5}">
                      <a16:colId xmlns:a16="http://schemas.microsoft.com/office/drawing/2014/main" val="20000"/>
                    </a:ext>
                  </a:extLst>
                </a:gridCol>
                <a:gridCol w="1704404">
                  <a:extLst>
                    <a:ext uri="{9D8B030D-6E8A-4147-A177-3AD203B41FA5}">
                      <a16:colId xmlns:a16="http://schemas.microsoft.com/office/drawing/2014/main" val="20001"/>
                    </a:ext>
                  </a:extLst>
                </a:gridCol>
                <a:gridCol w="1545526">
                  <a:extLst>
                    <a:ext uri="{9D8B030D-6E8A-4147-A177-3AD203B41FA5}">
                      <a16:colId xmlns:a16="http://schemas.microsoft.com/office/drawing/2014/main" val="20002"/>
                    </a:ext>
                  </a:extLst>
                </a:gridCol>
                <a:gridCol w="1545526">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Energy Consumption</a:t>
                      </a:r>
                      <a:endParaRPr lang="pt-PT" sz="1400">
                        <a:effectLst/>
                      </a:endParaRPr>
                    </a:p>
                    <a:p>
                      <a:pPr algn="ctr">
                        <a:lnSpc>
                          <a:spcPct val="115000"/>
                        </a:lnSpc>
                        <a:spcAft>
                          <a:spcPts val="0"/>
                        </a:spcAft>
                      </a:pPr>
                      <a:r>
                        <a:rPr lang="en-GB" sz="1400">
                          <a:effectLst/>
                        </a:rPr>
                        <a:t>kWh</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Energy Generation</a:t>
                      </a:r>
                      <a:endParaRPr lang="pt-PT" sz="1400">
                        <a:effectLst/>
                      </a:endParaRPr>
                    </a:p>
                    <a:p>
                      <a:pPr algn="ctr">
                        <a:lnSpc>
                          <a:spcPct val="115000"/>
                        </a:lnSpc>
                        <a:spcAft>
                          <a:spcPts val="0"/>
                        </a:spcAft>
                      </a:pPr>
                      <a:r>
                        <a:rPr lang="en-GB" sz="1400">
                          <a:effectLst/>
                        </a:rPr>
                        <a:t>kWh</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Energy Generation</a:t>
                      </a:r>
                      <a:endParaRPr lang="pt-PT" sz="1400">
                        <a:effectLst/>
                      </a:endParaRPr>
                    </a:p>
                    <a:p>
                      <a:pPr algn="ctr">
                        <a:lnSpc>
                          <a:spcPct val="115000"/>
                        </a:lnSpc>
                        <a:spcAft>
                          <a:spcPts val="0"/>
                        </a:spcAft>
                      </a:pPr>
                      <a:r>
                        <a:rPr lang="en-GB" sz="1400">
                          <a:effectLst/>
                        </a:rPr>
                        <a:t>%</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15000"/>
                        </a:lnSpc>
                        <a:spcAft>
                          <a:spcPts val="0"/>
                        </a:spcAft>
                      </a:pPr>
                      <a:r>
                        <a:rPr lang="en-GB" sz="1400" b="1" dirty="0">
                          <a:effectLst/>
                        </a:rPr>
                        <a:t>Renovation</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a:effectLst/>
                        </a:rPr>
                        <a:t>267 279</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a:effectLst/>
                        </a:rPr>
                        <a:t>254 200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b="1" dirty="0">
                          <a:effectLst/>
                        </a:rPr>
                        <a:t>95.1%</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16"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019242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a:t>
            </a:r>
            <a:r>
              <a:rPr lang="en-GB" sz="1400" b="1" dirty="0">
                <a:latin typeface="Candara" panose="020E0502030303020204" pitchFamily="34" charset="0"/>
              </a:rPr>
              <a:t>– Environmental Performance</a:t>
            </a:r>
          </a:p>
        </p:txBody>
      </p:sp>
      <p:sp>
        <p:nvSpPr>
          <p:cNvPr id="19" name="Rectangle 4"/>
          <p:cNvSpPr>
            <a:spLocks noChangeArrowheads="1"/>
          </p:cNvSpPr>
          <p:nvPr/>
        </p:nvSpPr>
        <p:spPr bwMode="auto">
          <a:xfrm>
            <a:off x="-1" y="2602229"/>
            <a:ext cx="8950733" cy="738664"/>
          </a:xfrm>
          <a:prstGeom prst="rect">
            <a:avLst/>
          </a:prstGeom>
          <a:noFill/>
          <a:ln w="38100" cmpd="dbl">
            <a:noFill/>
            <a:miter lim="800000"/>
            <a:headEnd/>
            <a:tailEnd/>
          </a:ln>
        </p:spPr>
        <p:txBody>
          <a:bodyPr wrap="square">
            <a:spAutoFit/>
          </a:bodyPr>
          <a:lstStyle/>
          <a:p>
            <a:pPr algn="just"/>
            <a:r>
              <a:rPr lang="en-GB" sz="1400" dirty="0"/>
              <a:t>The renovation plan can ensure 97.2% savings in final energy, 96.8% savings in primary energy and CO</a:t>
            </a:r>
            <a:r>
              <a:rPr lang="en-GB" sz="1400" baseline="-25000" dirty="0"/>
              <a:t>2</a:t>
            </a:r>
            <a:r>
              <a:rPr lang="en-GB" sz="1400" dirty="0"/>
              <a:t> emissions, therefore achieving the aim of 95% of primary energy reduction.</a:t>
            </a:r>
            <a:endParaRPr lang="pt-PT" sz="1400" dirty="0"/>
          </a:p>
          <a:p>
            <a:r>
              <a:rPr lang="en-US" sz="1400" dirty="0"/>
              <a:t>	</a:t>
            </a:r>
          </a:p>
        </p:txBody>
      </p:sp>
      <p:sp>
        <p:nvSpPr>
          <p:cNvPr id="16" name="Seta para a direita 15"/>
          <p:cNvSpPr/>
          <p:nvPr/>
        </p:nvSpPr>
        <p:spPr>
          <a:xfrm rot="10800000">
            <a:off x="7335096" y="5398756"/>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eta para a direita 16"/>
          <p:cNvSpPr/>
          <p:nvPr/>
        </p:nvSpPr>
        <p:spPr>
          <a:xfrm>
            <a:off x="1124613" y="5398756"/>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ela 2"/>
          <p:cNvGraphicFramePr>
            <a:graphicFrameLocks noGrp="1"/>
          </p:cNvGraphicFramePr>
          <p:nvPr>
            <p:extLst/>
          </p:nvPr>
        </p:nvGraphicFramePr>
        <p:xfrm>
          <a:off x="1543563" y="3660017"/>
          <a:ext cx="5714241" cy="2017330"/>
        </p:xfrm>
        <a:graphic>
          <a:graphicData uri="http://schemas.openxmlformats.org/drawingml/2006/table">
            <a:tbl>
              <a:tblPr firstRow="1" firstCol="1" bandRow="1"/>
              <a:tblGrid>
                <a:gridCol w="1226402">
                  <a:extLst>
                    <a:ext uri="{9D8B030D-6E8A-4147-A177-3AD203B41FA5}">
                      <a16:colId xmlns:a16="http://schemas.microsoft.com/office/drawing/2014/main" val="20000"/>
                    </a:ext>
                  </a:extLst>
                </a:gridCol>
                <a:gridCol w="1143655">
                  <a:extLst>
                    <a:ext uri="{9D8B030D-6E8A-4147-A177-3AD203B41FA5}">
                      <a16:colId xmlns:a16="http://schemas.microsoft.com/office/drawing/2014/main" val="20001"/>
                    </a:ext>
                  </a:extLst>
                </a:gridCol>
                <a:gridCol w="1011126">
                  <a:extLst>
                    <a:ext uri="{9D8B030D-6E8A-4147-A177-3AD203B41FA5}">
                      <a16:colId xmlns:a16="http://schemas.microsoft.com/office/drawing/2014/main" val="20002"/>
                    </a:ext>
                  </a:extLst>
                </a:gridCol>
                <a:gridCol w="1171911">
                  <a:extLst>
                    <a:ext uri="{9D8B030D-6E8A-4147-A177-3AD203B41FA5}">
                      <a16:colId xmlns:a16="http://schemas.microsoft.com/office/drawing/2014/main" val="20003"/>
                    </a:ext>
                  </a:extLst>
                </a:gridCol>
                <a:gridCol w="1161147">
                  <a:extLst>
                    <a:ext uri="{9D8B030D-6E8A-4147-A177-3AD203B41FA5}">
                      <a16:colId xmlns:a16="http://schemas.microsoft.com/office/drawing/2014/main" val="20004"/>
                    </a:ext>
                  </a:extLst>
                </a:gridCol>
              </a:tblGrid>
              <a:tr h="403466">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Final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Energy Dens.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kWh/m</a:t>
                      </a:r>
                      <a:r>
                        <a:rPr lang="en-GB" sz="1100" b="1" baseline="30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Primary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Emissions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kg CO</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01733">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Electricity base.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487,229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49.4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1,218,073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68,158.5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01733">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Gas base.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01733">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base.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487,229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49.4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1,218,073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68,158.5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01733">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Electricity renov.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13,479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33,697.5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1,885.6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01733">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Gas renov.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01733">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renov.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13,479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33,697.5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1,885.6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01733">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473,750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1,184,375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66,272.9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01733">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97.2%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97.2%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97.2%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97.2%</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8"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56712055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Assumptions and Cost Figures</a:t>
            </a:r>
            <a:endParaRPr lang="en-GB" sz="1200" b="1" dirty="0">
              <a:latin typeface="Candara" panose="020E0502030303020204" pitchFamily="34" charset="0"/>
            </a:endParaRPr>
          </a:p>
        </p:txBody>
      </p:sp>
      <p:sp>
        <p:nvSpPr>
          <p:cNvPr id="3" name="CaixaDeTexto 2"/>
          <p:cNvSpPr txBox="1"/>
          <p:nvPr/>
        </p:nvSpPr>
        <p:spPr>
          <a:xfrm>
            <a:off x="32091" y="2466275"/>
            <a:ext cx="8918642" cy="1631216"/>
          </a:xfrm>
          <a:prstGeom prst="rect">
            <a:avLst/>
          </a:prstGeom>
          <a:noFill/>
        </p:spPr>
        <p:txBody>
          <a:bodyPr wrap="square" rtlCol="0">
            <a:spAutoFit/>
          </a:bodyPr>
          <a:lstStyle/>
          <a:p>
            <a:pPr algn="just"/>
            <a:r>
              <a:rPr lang="en-GB" sz="1400" dirty="0"/>
              <a:t>The costs of the selected renovation options were determined by consulting catalogues and installers and considering a typical reduction of costs due to the quantity.</a:t>
            </a:r>
          </a:p>
          <a:p>
            <a:pPr algn="just"/>
            <a:endParaRPr lang="en-GB" sz="1400" dirty="0"/>
          </a:p>
          <a:p>
            <a:pPr algn="just"/>
            <a:r>
              <a:rPr lang="en-GB" sz="1600" b="1" dirty="0"/>
              <a:t>Costs for the following renovation options:</a:t>
            </a:r>
            <a:endParaRPr lang="pt-PT" sz="1600" b="1" dirty="0"/>
          </a:p>
          <a:p>
            <a:pPr marL="285750" lvl="0" indent="-285750">
              <a:buFont typeface="Arial" panose="020B0604020202020204" pitchFamily="34" charset="0"/>
              <a:buChar char="•"/>
            </a:pPr>
            <a:r>
              <a:rPr lang="it-IT" sz="1400" dirty="0"/>
              <a:t>Installation of 181 kWp of PV panels (770 panels);</a:t>
            </a:r>
            <a:endParaRPr lang="pt-PT" sz="1400" dirty="0"/>
          </a:p>
          <a:p>
            <a:pPr marL="285750" lvl="0" indent="-285750">
              <a:buFont typeface="Arial" panose="020B0604020202020204" pitchFamily="34" charset="0"/>
              <a:buChar char="•"/>
            </a:pPr>
            <a:r>
              <a:rPr lang="it-IT" sz="1400" dirty="0"/>
              <a:t>Installation of 1,254 LED lamps;</a:t>
            </a:r>
            <a:endParaRPr lang="pt-PT" sz="1400" dirty="0"/>
          </a:p>
          <a:p>
            <a:pPr marL="285750" indent="-285750">
              <a:buFont typeface="Arial" panose="020B0604020202020204" pitchFamily="34" charset="0"/>
              <a:buChar char="•"/>
            </a:pPr>
            <a:r>
              <a:rPr lang="it-IT" sz="1400" dirty="0"/>
              <a:t>Installation of high efficiency multi and mono-split HVAC systems with a total power of 494.5 kW. </a:t>
            </a:r>
            <a:endParaRPr lang="pt-PT" sz="1400" dirty="0"/>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aphicFrame>
        <p:nvGraphicFramePr>
          <p:cNvPr id="5" name="Tabela 4"/>
          <p:cNvGraphicFramePr>
            <a:graphicFrameLocks noGrp="1"/>
          </p:cNvGraphicFramePr>
          <p:nvPr>
            <p:extLst/>
          </p:nvPr>
        </p:nvGraphicFramePr>
        <p:xfrm>
          <a:off x="1754815" y="4301259"/>
          <a:ext cx="5473194" cy="1732284"/>
        </p:xfrm>
        <a:graphic>
          <a:graphicData uri="http://schemas.openxmlformats.org/drawingml/2006/table">
            <a:tbl>
              <a:tblPr firstRow="1" firstCol="1" lastRow="1" bandRow="1"/>
              <a:tblGrid>
                <a:gridCol w="2011260">
                  <a:extLst>
                    <a:ext uri="{9D8B030D-6E8A-4147-A177-3AD203B41FA5}">
                      <a16:colId xmlns:a16="http://schemas.microsoft.com/office/drawing/2014/main" val="20000"/>
                    </a:ext>
                  </a:extLst>
                </a:gridCol>
                <a:gridCol w="1153978">
                  <a:extLst>
                    <a:ext uri="{9D8B030D-6E8A-4147-A177-3AD203B41FA5}">
                      <a16:colId xmlns:a16="http://schemas.microsoft.com/office/drawing/2014/main" val="20001"/>
                    </a:ext>
                  </a:extLst>
                </a:gridCol>
                <a:gridCol w="1153978">
                  <a:extLst>
                    <a:ext uri="{9D8B030D-6E8A-4147-A177-3AD203B41FA5}">
                      <a16:colId xmlns:a16="http://schemas.microsoft.com/office/drawing/2014/main" val="20002"/>
                    </a:ext>
                  </a:extLst>
                </a:gridCol>
                <a:gridCol w="1153978">
                  <a:extLst>
                    <a:ext uri="{9D8B030D-6E8A-4147-A177-3AD203B41FA5}">
                      <a16:colId xmlns:a16="http://schemas.microsoft.com/office/drawing/2014/main" val="20003"/>
                    </a:ext>
                  </a:extLst>
                </a:gridCol>
              </a:tblGrid>
              <a:tr h="577428">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Renovation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Option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Equipment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Installation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8871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PV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188,122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31,343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219,455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8871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Lighting</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17,494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3,565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21,059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8871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HVAC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144,989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11,153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156,142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8871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350,605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46,061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396,656</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777089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Assumptions and Cost Figures</a:t>
            </a:r>
            <a:endParaRPr lang="en-GB" sz="1200" b="1" dirty="0">
              <a:latin typeface="Candara" panose="020E0502030303020204" pitchFamily="34" charset="0"/>
            </a:endParaRPr>
          </a:p>
        </p:txBody>
      </p:sp>
      <p:sp>
        <p:nvSpPr>
          <p:cNvPr id="3" name="CaixaDeTexto 2"/>
          <p:cNvSpPr txBox="1"/>
          <p:nvPr/>
        </p:nvSpPr>
        <p:spPr>
          <a:xfrm>
            <a:off x="32091" y="2466275"/>
            <a:ext cx="8918642" cy="307777"/>
          </a:xfrm>
          <a:prstGeom prst="rect">
            <a:avLst/>
          </a:prstGeom>
          <a:noFill/>
        </p:spPr>
        <p:txBody>
          <a:bodyPr wrap="square" rtlCol="0">
            <a:spAutoFit/>
          </a:bodyPr>
          <a:lstStyle/>
          <a:p>
            <a:pPr algn="just"/>
            <a:r>
              <a:rPr lang="en-GB" sz="1400" dirty="0"/>
              <a:t>The next table presents the actual tariffs of the consumed electricity in the building, disaggregated by period.</a:t>
            </a:r>
            <a:endParaRPr lang="pt-PT" sz="1400" dirty="0"/>
          </a:p>
        </p:txBody>
      </p:sp>
      <p:sp>
        <p:nvSpPr>
          <p:cNvPr id="14" name="CaixaDeTexto 13"/>
          <p:cNvSpPr txBox="1"/>
          <p:nvPr/>
        </p:nvSpPr>
        <p:spPr>
          <a:xfrm>
            <a:off x="32091" y="3962407"/>
            <a:ext cx="8918642" cy="738664"/>
          </a:xfrm>
          <a:prstGeom prst="rect">
            <a:avLst/>
          </a:prstGeom>
          <a:noFill/>
        </p:spPr>
        <p:txBody>
          <a:bodyPr wrap="square" rtlCol="0">
            <a:spAutoFit/>
          </a:bodyPr>
          <a:lstStyle/>
          <a:p>
            <a:pPr algn="just"/>
            <a:r>
              <a:rPr lang="en-GB" sz="1400" dirty="0"/>
              <a:t>Considering the actual distribution of the consumption between periods, the average costs were obtained using 2 scenarios, considering just the daylight hours (to be used in the evaluation of PV generation) and considering all the periods.</a:t>
            </a:r>
            <a:endParaRPr lang="pt-PT" sz="1400" dirty="0"/>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aphicFrame>
        <p:nvGraphicFramePr>
          <p:cNvPr id="4" name="Tabela 3"/>
          <p:cNvGraphicFramePr>
            <a:graphicFrameLocks noGrp="1"/>
          </p:cNvGraphicFramePr>
          <p:nvPr>
            <p:extLst/>
          </p:nvPr>
        </p:nvGraphicFramePr>
        <p:xfrm>
          <a:off x="1682008" y="2792543"/>
          <a:ext cx="5617845" cy="1156716"/>
        </p:xfrm>
        <a:graphic>
          <a:graphicData uri="http://schemas.openxmlformats.org/drawingml/2006/table">
            <a:tbl>
              <a:tblPr firstRow="1" firstCol="1" bandRow="1"/>
              <a:tblGrid>
                <a:gridCol w="1348105">
                  <a:extLst>
                    <a:ext uri="{9D8B030D-6E8A-4147-A177-3AD203B41FA5}">
                      <a16:colId xmlns:a16="http://schemas.microsoft.com/office/drawing/2014/main" val="20000"/>
                    </a:ext>
                  </a:extLst>
                </a:gridCol>
                <a:gridCol w="853440">
                  <a:extLst>
                    <a:ext uri="{9D8B030D-6E8A-4147-A177-3AD203B41FA5}">
                      <a16:colId xmlns:a16="http://schemas.microsoft.com/office/drawing/2014/main" val="20001"/>
                    </a:ext>
                  </a:extLst>
                </a:gridCol>
                <a:gridCol w="854075">
                  <a:extLst>
                    <a:ext uri="{9D8B030D-6E8A-4147-A177-3AD203B41FA5}">
                      <a16:colId xmlns:a16="http://schemas.microsoft.com/office/drawing/2014/main" val="20002"/>
                    </a:ext>
                  </a:extLst>
                </a:gridCol>
                <a:gridCol w="854075">
                  <a:extLst>
                    <a:ext uri="{9D8B030D-6E8A-4147-A177-3AD203B41FA5}">
                      <a16:colId xmlns:a16="http://schemas.microsoft.com/office/drawing/2014/main" val="20003"/>
                    </a:ext>
                  </a:extLst>
                </a:gridCol>
                <a:gridCol w="854075">
                  <a:extLst>
                    <a:ext uri="{9D8B030D-6E8A-4147-A177-3AD203B41FA5}">
                      <a16:colId xmlns:a16="http://schemas.microsoft.com/office/drawing/2014/main" val="20004"/>
                    </a:ext>
                  </a:extLst>
                </a:gridCol>
                <a:gridCol w="854075">
                  <a:extLst>
                    <a:ext uri="{9D8B030D-6E8A-4147-A177-3AD203B41FA5}">
                      <a16:colId xmlns:a16="http://schemas.microsoft.com/office/drawing/2014/main" val="20005"/>
                    </a:ext>
                  </a:extLst>
                </a:gridCol>
              </a:tblGrid>
              <a:tr h="0">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Period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Grid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Peak-Power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Taxes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On-Peak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0.0688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0.0338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0.0957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0.0458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0.2452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Mid-Peak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0.0651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0.0290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0.0219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0.1170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Normal 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0.0486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0.0151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0.0807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Super 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0.0479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0.0153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0.0148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0.0790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7" name="Tabela 6"/>
          <p:cNvGraphicFramePr>
            <a:graphicFrameLocks noGrp="1"/>
          </p:cNvGraphicFramePr>
          <p:nvPr>
            <p:extLst/>
          </p:nvPr>
        </p:nvGraphicFramePr>
        <p:xfrm>
          <a:off x="1917669" y="4667433"/>
          <a:ext cx="5294782" cy="1363734"/>
        </p:xfrm>
        <a:graphic>
          <a:graphicData uri="http://schemas.openxmlformats.org/drawingml/2006/table">
            <a:tbl>
              <a:tblPr firstRow="1" firstCol="1" bandRow="1"/>
              <a:tblGrid>
                <a:gridCol w="1479834">
                  <a:extLst>
                    <a:ext uri="{9D8B030D-6E8A-4147-A177-3AD203B41FA5}">
                      <a16:colId xmlns:a16="http://schemas.microsoft.com/office/drawing/2014/main" val="20000"/>
                    </a:ext>
                  </a:extLst>
                </a:gridCol>
                <a:gridCol w="936833">
                  <a:extLst>
                    <a:ext uri="{9D8B030D-6E8A-4147-A177-3AD203B41FA5}">
                      <a16:colId xmlns:a16="http://schemas.microsoft.com/office/drawing/2014/main" val="20001"/>
                    </a:ext>
                  </a:extLst>
                </a:gridCol>
                <a:gridCol w="1003053">
                  <a:extLst>
                    <a:ext uri="{9D8B030D-6E8A-4147-A177-3AD203B41FA5}">
                      <a16:colId xmlns:a16="http://schemas.microsoft.com/office/drawing/2014/main" val="20002"/>
                    </a:ext>
                  </a:extLst>
                </a:gridCol>
                <a:gridCol w="937531">
                  <a:extLst>
                    <a:ext uri="{9D8B030D-6E8A-4147-A177-3AD203B41FA5}">
                      <a16:colId xmlns:a16="http://schemas.microsoft.com/office/drawing/2014/main" val="20003"/>
                    </a:ext>
                  </a:extLst>
                </a:gridCol>
                <a:gridCol w="937531">
                  <a:extLst>
                    <a:ext uri="{9D8B030D-6E8A-4147-A177-3AD203B41FA5}">
                      <a16:colId xmlns:a16="http://schemas.microsoft.com/office/drawing/2014/main" val="20004"/>
                    </a:ext>
                  </a:extLst>
                </a:gridCol>
              </a:tblGrid>
              <a:tr h="454578">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Period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Cost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Day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27289">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On-Peak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0.2452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rowSpan="2">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0.1492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rowSpan="4">
                  <a:txBody>
                    <a:bodyPr/>
                    <a:lstStyle/>
                    <a:p>
                      <a:pPr algn="ctr">
                        <a:lnSpc>
                          <a:spcPct val="115000"/>
                        </a:lnSpc>
                        <a:spcAft>
                          <a:spcPts val="0"/>
                        </a:spcAft>
                      </a:pPr>
                      <a:r>
                        <a:rPr lang="en-US"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0.1382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27289">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Mid-Peak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0.1170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63,1%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227289">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Normal 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0.0807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vMerge="1">
                  <a:txBody>
                    <a:bodyPr/>
                    <a:lstStyle/>
                    <a:p>
                      <a:endParaRPr lang="en-GB"/>
                    </a:p>
                  </a:txBody>
                  <a:tcPr/>
                </a:tc>
                <a:extLst>
                  <a:ext uri="{0D108BD9-81ED-4DB2-BD59-A6C34878D82A}">
                    <a16:rowId xmlns:a16="http://schemas.microsoft.com/office/drawing/2014/main" val="10003"/>
                  </a:ext>
                </a:extLst>
              </a:tr>
              <a:tr h="227289">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Super 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0.0790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4"/>
                  </a:ext>
                </a:extLst>
              </a:tr>
            </a:tbl>
          </a:graphicData>
        </a:graphic>
      </p:graphicFrame>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50282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15" name="CaixaDeTexto 14"/>
          <p:cNvSpPr txBox="1"/>
          <p:nvPr/>
        </p:nvSpPr>
        <p:spPr>
          <a:xfrm>
            <a:off x="0" y="3267223"/>
            <a:ext cx="3588331" cy="1846659"/>
          </a:xfrm>
          <a:prstGeom prst="rect">
            <a:avLst/>
          </a:prstGeom>
          <a:noFill/>
        </p:spPr>
        <p:txBody>
          <a:bodyPr wrap="square" rtlCol="0">
            <a:spAutoFit/>
          </a:bodyPr>
          <a:lstStyle/>
          <a:p>
            <a:pPr lvl="0" algn="just"/>
            <a:r>
              <a:rPr lang="en-GB" sz="1600" b="1" dirty="0"/>
              <a:t>Refectory and other exterior areas :</a:t>
            </a:r>
          </a:p>
          <a:p>
            <a:pPr lvl="0" algn="just"/>
            <a:endParaRPr lang="en-GB" sz="1400" dirty="0"/>
          </a:p>
          <a:p>
            <a:pPr marL="285750" lvl="0" indent="-285750" algn="just">
              <a:buFont typeface="Arial" panose="020B0604020202020204" pitchFamily="34" charset="0"/>
              <a:buChar char="•"/>
            </a:pPr>
            <a:r>
              <a:rPr lang="en-GB" sz="1400" dirty="0"/>
              <a:t>Refectory with 2 rooms (40)</a:t>
            </a:r>
            <a:endParaRPr lang="pt-PT" sz="1400" dirty="0"/>
          </a:p>
          <a:p>
            <a:pPr marL="285750" lvl="0" indent="-285750" algn="just">
              <a:buFont typeface="Arial" panose="020B0604020202020204" pitchFamily="34" charset="0"/>
              <a:buChar char="•"/>
            </a:pPr>
            <a:r>
              <a:rPr lang="en-GB" sz="1400" dirty="0"/>
              <a:t>4 bathrooms - 2 male and 2 female (17, 19)</a:t>
            </a:r>
            <a:endParaRPr lang="pt-PT" sz="1400" dirty="0"/>
          </a:p>
          <a:p>
            <a:pPr marL="285750" lvl="0" indent="-285750" algn="just">
              <a:buFont typeface="Arial" panose="020B0604020202020204" pitchFamily="34" charset="0"/>
              <a:buChar char="•"/>
            </a:pPr>
            <a:r>
              <a:rPr lang="en-GB" sz="1400" dirty="0"/>
              <a:t>Outdoor porch (20, 21, 22)</a:t>
            </a:r>
            <a:endParaRPr lang="pt-PT" sz="1400" dirty="0"/>
          </a:p>
          <a:p>
            <a:pPr marL="285750" lvl="0" indent="-285750" algn="just">
              <a:buFont typeface="Arial" panose="020B0604020202020204" pitchFamily="34" charset="0"/>
              <a:buChar char="•"/>
            </a:pPr>
            <a:r>
              <a:rPr lang="en-GB" sz="1400" dirty="0"/>
              <a:t>Reception (41)</a:t>
            </a:r>
            <a:endParaRPr lang="pt-PT" sz="1400" dirty="0"/>
          </a:p>
          <a:p>
            <a:pPr marL="285750" lvl="0" indent="-285750" algn="just">
              <a:buFont typeface="Arial" panose="020B0604020202020204" pitchFamily="34" charset="0"/>
              <a:buChar char="•"/>
            </a:pPr>
            <a:r>
              <a:rPr lang="en-GB" sz="1400" dirty="0"/>
              <a:t>Prefabricated building used by  the Family Support project (18)</a:t>
            </a:r>
            <a:endParaRPr lang="pt-PT" sz="1400" dirty="0"/>
          </a:p>
        </p:txBody>
      </p:sp>
      <p:sp>
        <p:nvSpPr>
          <p:cNvPr id="16" name="CaixaDeTexto 15"/>
          <p:cNvSpPr txBox="1"/>
          <p:nvPr/>
        </p:nvSpPr>
        <p:spPr>
          <a:xfrm>
            <a:off x="3684222" y="2420888"/>
            <a:ext cx="5208258" cy="276999"/>
          </a:xfrm>
          <a:prstGeom prst="rect">
            <a:avLst/>
          </a:prstGeom>
          <a:noFill/>
        </p:spPr>
        <p:txBody>
          <a:bodyPr wrap="square" rtlCol="0">
            <a:spAutoFit/>
          </a:bodyPr>
          <a:lstStyle/>
          <a:p>
            <a:pPr algn="ctr"/>
            <a:r>
              <a:rPr lang="en-GB" sz="1200" dirty="0"/>
              <a:t>Block 2 – Floor 0</a:t>
            </a:r>
          </a:p>
        </p:txBody>
      </p:sp>
      <p:sp>
        <p:nvSpPr>
          <p:cNvPr id="17" name="CaixaDeTexto 16"/>
          <p:cNvSpPr txBox="1"/>
          <p:nvPr/>
        </p:nvSpPr>
        <p:spPr>
          <a:xfrm>
            <a:off x="3717385" y="4372788"/>
            <a:ext cx="5208258" cy="276999"/>
          </a:xfrm>
          <a:prstGeom prst="rect">
            <a:avLst/>
          </a:prstGeom>
          <a:noFill/>
        </p:spPr>
        <p:txBody>
          <a:bodyPr wrap="square" rtlCol="0">
            <a:spAutoFit/>
          </a:bodyPr>
          <a:lstStyle/>
          <a:p>
            <a:pPr algn="ctr"/>
            <a:r>
              <a:rPr lang="en-GB" sz="1200" dirty="0"/>
              <a:t>Block 2 – Floor 1</a:t>
            </a:r>
          </a:p>
        </p:txBody>
      </p:sp>
      <p:pic>
        <p:nvPicPr>
          <p:cNvPr id="18" name="Picture 12" descr="E:\Others\Dropbox\CERTUS\CMC_School of Solum\Numeros\Numeros4.png"/>
          <p:cNvPicPr/>
          <p:nvPr/>
        </p:nvPicPr>
        <p:blipFill rotWithShape="1">
          <a:blip r:embed="rId4" cstate="email">
            <a:extLst>
              <a:ext uri="{28A0092B-C50C-407E-A947-70E740481C1C}">
                <a14:useLocalDpi xmlns:a14="http://schemas.microsoft.com/office/drawing/2010/main"/>
              </a:ext>
            </a:extLst>
          </a:blip>
          <a:srcRect/>
          <a:stretch/>
        </p:blipFill>
        <p:spPr bwMode="auto">
          <a:xfrm>
            <a:off x="3588331" y="2744970"/>
            <a:ext cx="5400040" cy="1577975"/>
          </a:xfrm>
          <a:prstGeom prst="rect">
            <a:avLst/>
          </a:prstGeom>
          <a:noFill/>
          <a:ln>
            <a:noFill/>
          </a:ln>
          <a:extLst>
            <a:ext uri="{53640926-AAD7-44D8-BBD7-CCE9431645EC}">
              <a14:shadowObscured xmlns:a14="http://schemas.microsoft.com/office/drawing/2010/main"/>
            </a:ext>
          </a:extLst>
        </p:spPr>
      </p:pic>
      <p:pic>
        <p:nvPicPr>
          <p:cNvPr id="19" name="Picture 13" descr="E:\Others\Dropbox\CERTUS\CMC_School of Solum\Numeros\Numeros5.png"/>
          <p:cNvPicPr/>
          <p:nvPr/>
        </p:nvPicPr>
        <p:blipFill rotWithShape="1">
          <a:blip r:embed="rId5" cstate="email">
            <a:extLst>
              <a:ext uri="{28A0092B-C50C-407E-A947-70E740481C1C}">
                <a14:useLocalDpi xmlns:a14="http://schemas.microsoft.com/office/drawing/2010/main"/>
              </a:ext>
            </a:extLst>
          </a:blip>
          <a:srcRect/>
          <a:stretch/>
        </p:blipFill>
        <p:spPr bwMode="auto">
          <a:xfrm>
            <a:off x="3562535" y="4612254"/>
            <a:ext cx="5400040" cy="1532890"/>
          </a:xfrm>
          <a:prstGeom prst="rect">
            <a:avLst/>
          </a:prstGeom>
          <a:noFill/>
          <a:ln>
            <a:noFill/>
          </a:ln>
          <a:extLst>
            <a:ext uri="{53640926-AAD7-44D8-BBD7-CCE9431645EC}">
              <a14:shadowObscured xmlns:a14="http://schemas.microsoft.com/office/drawing/2010/main"/>
            </a:ext>
          </a:extLst>
        </p:spPr>
      </p:pic>
      <p:sp>
        <p:nvSpPr>
          <p:cNvPr id="20"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6468452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3" name="CaixaDeTexto 2"/>
          <p:cNvSpPr txBox="1"/>
          <p:nvPr/>
        </p:nvSpPr>
        <p:spPr>
          <a:xfrm>
            <a:off x="32091" y="2466275"/>
            <a:ext cx="8918642" cy="3785652"/>
          </a:xfrm>
          <a:prstGeom prst="rect">
            <a:avLst/>
          </a:prstGeom>
          <a:noFill/>
        </p:spPr>
        <p:txBody>
          <a:bodyPr wrap="square" rtlCol="0">
            <a:spAutoFit/>
          </a:bodyPr>
          <a:lstStyle/>
          <a:p>
            <a:pPr algn="just"/>
            <a:r>
              <a:rPr lang="en-GB" sz="1600" b="1" dirty="0"/>
              <a:t>PV Generation Results</a:t>
            </a:r>
          </a:p>
          <a:p>
            <a:pPr algn="just"/>
            <a:endParaRPr lang="en-GB" sz="1400" dirty="0"/>
          </a:p>
          <a:p>
            <a:pPr algn="just"/>
            <a:r>
              <a:rPr lang="en-GB" sz="1400" dirty="0"/>
              <a:t>In the evaluation of the PV generation it was considered the self-consumption of 90% of the energy, since in a working day during the period of classes, the additional consumption of the pre-fabricated building ensures that all the generation can be consumed locally. </a:t>
            </a:r>
          </a:p>
          <a:p>
            <a:pPr algn="just"/>
            <a:endParaRPr lang="en-GB" sz="1400" dirty="0"/>
          </a:p>
          <a:p>
            <a:pPr algn="just"/>
            <a:r>
              <a:rPr lang="en-GB" sz="1400" dirty="0"/>
              <a:t>The exceptions are the weekends and periods without classes, since the consumption is low and therefore part of the energy should be injected into grid. </a:t>
            </a:r>
          </a:p>
          <a:p>
            <a:pPr algn="just"/>
            <a:endParaRPr lang="en-GB" sz="1400" dirty="0"/>
          </a:p>
          <a:p>
            <a:pPr algn="just"/>
            <a:r>
              <a:rPr lang="en-GB" sz="1400" dirty="0"/>
              <a:t>In the economic evaluation, the self-consumption was considered to avoid the average cost of energy during the daylight hours (0.1492 €/kWh), the energy injected into the grid, with the new Portuguese regulation for self-consumption, is paid with 90% of the average cost of the electricity in the Electricity Market during the correspondent month (it was considered as 0.05 €/kWh). </a:t>
            </a:r>
          </a:p>
          <a:p>
            <a:pPr algn="just"/>
            <a:endParaRPr lang="en-GB" sz="1400" dirty="0"/>
          </a:p>
          <a:p>
            <a:pPr algn="just"/>
            <a:r>
              <a:rPr lang="en-GB" sz="1400" dirty="0"/>
              <a:t>With such conditions the renovation options ensures savings of 35,405 €/year and has a simple payback period of 6.2 years.</a:t>
            </a:r>
            <a:endParaRPr lang="pt-PT" sz="1400" dirty="0"/>
          </a:p>
          <a:p>
            <a:pPr algn="just"/>
            <a:endParaRPr lang="pt-PT" sz="1400" dirty="0"/>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57085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3" name="CaixaDeTexto 2"/>
          <p:cNvSpPr txBox="1"/>
          <p:nvPr/>
        </p:nvSpPr>
        <p:spPr>
          <a:xfrm>
            <a:off x="32091" y="2466275"/>
            <a:ext cx="8918642" cy="3477875"/>
          </a:xfrm>
          <a:prstGeom prst="rect">
            <a:avLst/>
          </a:prstGeom>
          <a:noFill/>
        </p:spPr>
        <p:txBody>
          <a:bodyPr wrap="square" rtlCol="0">
            <a:spAutoFit/>
          </a:bodyPr>
          <a:lstStyle/>
          <a:p>
            <a:pPr algn="just"/>
            <a:r>
              <a:rPr lang="en-GB" sz="1600" b="1" dirty="0"/>
              <a:t>Lighting Results </a:t>
            </a:r>
          </a:p>
          <a:p>
            <a:pPr algn="just"/>
            <a:endParaRPr lang="en-GB" sz="1600" b="1" dirty="0"/>
          </a:p>
          <a:p>
            <a:pPr algn="just"/>
            <a:r>
              <a:rPr lang="en-GB" sz="1400" dirty="0"/>
              <a:t>In the evaluation of the lighting savings it was considered the average cost of the electricity. The lifetime was assessed considering the average hours of use for the lamps and its maximum total hours of operation. </a:t>
            </a:r>
          </a:p>
          <a:p>
            <a:pPr algn="just"/>
            <a:endParaRPr lang="en-GB" sz="1400" dirty="0"/>
          </a:p>
          <a:p>
            <a:pPr algn="just"/>
            <a:r>
              <a:rPr lang="en-GB" sz="1400" dirty="0"/>
              <a:t>With such conditions the renovation options ensures savings of 13,978 €/year and has a simple payback period of 1.5 years.</a:t>
            </a:r>
            <a:endParaRPr lang="pt-PT" sz="1400" dirty="0"/>
          </a:p>
          <a:p>
            <a:pPr algn="just"/>
            <a:endParaRPr lang="pt-PT" sz="1600" b="1" dirty="0"/>
          </a:p>
          <a:p>
            <a:pPr algn="just"/>
            <a:r>
              <a:rPr lang="pt-PT" sz="1600" b="1" dirty="0"/>
              <a:t>HVAC </a:t>
            </a:r>
            <a:r>
              <a:rPr lang="en-GB" sz="1600" b="1" dirty="0"/>
              <a:t>Results</a:t>
            </a:r>
          </a:p>
          <a:p>
            <a:pPr algn="just"/>
            <a:endParaRPr lang="pt-PT" sz="1600" b="1" dirty="0"/>
          </a:p>
          <a:p>
            <a:pPr algn="just"/>
            <a:r>
              <a:rPr lang="en-GB" sz="1400" dirty="0"/>
              <a:t>In the evaluation of the HVAC savings it was considered the cost of the electricity during the mid-peak period (the period of operation matches such period) and the saving of the actual natural gas costs.</a:t>
            </a:r>
          </a:p>
          <a:p>
            <a:pPr algn="just"/>
            <a:endParaRPr lang="en-GB" sz="1400" dirty="0"/>
          </a:p>
          <a:p>
            <a:pPr algn="just"/>
            <a:r>
              <a:rPr lang="en-GB" sz="1400" dirty="0"/>
              <a:t>With such conditions the renovation options ensures savings of 16,359 €/year and has a simple payback period of 9.5 years.</a:t>
            </a:r>
            <a:endParaRPr lang="pt-PT" sz="1400" dirty="0"/>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91596415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10" name="CaixaDeTexto 9"/>
          <p:cNvSpPr txBox="1"/>
          <p:nvPr/>
        </p:nvSpPr>
        <p:spPr>
          <a:xfrm>
            <a:off x="6113973" y="2977207"/>
            <a:ext cx="2836760" cy="310885"/>
          </a:xfrm>
          <a:prstGeom prst="rect">
            <a:avLst/>
          </a:prstGeom>
          <a:noFill/>
        </p:spPr>
        <p:txBody>
          <a:bodyPr wrap="square" rtlCol="0">
            <a:spAutoFit/>
          </a:bodyPr>
          <a:lstStyle/>
          <a:p>
            <a:pPr algn="ctr"/>
            <a:r>
              <a:rPr lang="en-GB" sz="1400" b="1" dirty="0"/>
              <a:t>HVAC</a:t>
            </a:r>
            <a:r>
              <a:rPr lang="en-GB" sz="1400" dirty="0"/>
              <a:t> – Economic Parameters</a:t>
            </a:r>
          </a:p>
        </p:txBody>
      </p:sp>
      <p:sp>
        <p:nvSpPr>
          <p:cNvPr id="16" name="CaixaDeTexto 15"/>
          <p:cNvSpPr txBox="1"/>
          <p:nvPr/>
        </p:nvSpPr>
        <p:spPr>
          <a:xfrm>
            <a:off x="3161645" y="2977207"/>
            <a:ext cx="2850515" cy="307777"/>
          </a:xfrm>
          <a:prstGeom prst="rect">
            <a:avLst/>
          </a:prstGeom>
          <a:noFill/>
        </p:spPr>
        <p:txBody>
          <a:bodyPr wrap="square" rtlCol="0">
            <a:spAutoFit/>
          </a:bodyPr>
          <a:lstStyle/>
          <a:p>
            <a:pPr algn="ctr"/>
            <a:r>
              <a:rPr lang="en-GB" sz="1400" b="1" dirty="0"/>
              <a:t>Lighting</a:t>
            </a:r>
            <a:r>
              <a:rPr lang="en-GB" sz="1400" dirty="0"/>
              <a:t> – Economic Parameters</a:t>
            </a:r>
          </a:p>
        </p:txBody>
      </p:sp>
      <p:sp>
        <p:nvSpPr>
          <p:cNvPr id="17" name="CaixaDeTexto 16"/>
          <p:cNvSpPr txBox="1"/>
          <p:nvPr/>
        </p:nvSpPr>
        <p:spPr>
          <a:xfrm>
            <a:off x="179511" y="2704564"/>
            <a:ext cx="2850515" cy="292388"/>
          </a:xfrm>
          <a:prstGeom prst="rect">
            <a:avLst/>
          </a:prstGeom>
          <a:noFill/>
        </p:spPr>
        <p:txBody>
          <a:bodyPr wrap="square" rtlCol="0">
            <a:spAutoFit/>
          </a:bodyPr>
          <a:lstStyle/>
          <a:p>
            <a:pPr algn="ctr"/>
            <a:r>
              <a:rPr lang="en-GB" sz="1300" b="1" dirty="0"/>
              <a:t>PV generation </a:t>
            </a:r>
            <a:r>
              <a:rPr lang="en-GB" sz="1300" dirty="0"/>
              <a:t>– Economic Parameters</a:t>
            </a:r>
          </a:p>
        </p:txBody>
      </p:sp>
      <p:sp>
        <p:nvSpPr>
          <p:cNvPr id="18"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aphicFrame>
        <p:nvGraphicFramePr>
          <p:cNvPr id="3" name="Tabela 2"/>
          <p:cNvGraphicFramePr>
            <a:graphicFrameLocks noGrp="1"/>
          </p:cNvGraphicFramePr>
          <p:nvPr>
            <p:extLst/>
          </p:nvPr>
        </p:nvGraphicFramePr>
        <p:xfrm>
          <a:off x="179512" y="3014306"/>
          <a:ext cx="2850515" cy="1927860"/>
        </p:xfrm>
        <a:graphic>
          <a:graphicData uri="http://schemas.openxmlformats.org/drawingml/2006/table">
            <a:tbl>
              <a:tblPr firstCol="1" bandRow="1"/>
              <a:tblGrid>
                <a:gridCol w="1742440">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Generation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254,200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 Self-Consumption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 Injected Into Grid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Self-Consumption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0.1492 €/kWh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Injected Into Grid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0.05 €/kWh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219,455</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35,405 €/year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6.2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35.56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11" name="Tabela 10"/>
          <p:cNvGraphicFramePr>
            <a:graphicFrameLocks noGrp="1"/>
          </p:cNvGraphicFramePr>
          <p:nvPr>
            <p:extLst/>
          </p:nvPr>
        </p:nvGraphicFramePr>
        <p:xfrm>
          <a:off x="3161645" y="3338175"/>
          <a:ext cx="2850515" cy="1349502"/>
        </p:xfrm>
        <a:graphic>
          <a:graphicData uri="http://schemas.openxmlformats.org/drawingml/2006/table">
            <a:tbl>
              <a:tblPr firstCol="1" bandRow="1"/>
              <a:tblGrid>
                <a:gridCol w="1742440">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Savings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101,157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Saved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0,1382 €/kWh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21,059</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13,978 €/year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14.15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bl>
          </a:graphicData>
        </a:graphic>
      </p:graphicFrame>
      <p:graphicFrame>
        <p:nvGraphicFramePr>
          <p:cNvPr id="14" name="Tabela 13"/>
          <p:cNvGraphicFramePr>
            <a:graphicFrameLocks noGrp="1"/>
          </p:cNvGraphicFramePr>
          <p:nvPr>
            <p:extLst/>
          </p:nvPr>
        </p:nvGraphicFramePr>
        <p:xfrm>
          <a:off x="6113973" y="3351373"/>
          <a:ext cx="2850515" cy="1349502"/>
        </p:xfrm>
        <a:graphic>
          <a:graphicData uri="http://schemas.openxmlformats.org/drawingml/2006/table">
            <a:tbl>
              <a:tblPr firstCol="1" bandRow="1"/>
              <a:tblGrid>
                <a:gridCol w="1742440">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118,393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Saved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0,1382 €/kWh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156,142</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16,359 €/year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9.5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16.56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bl>
          </a:graphicData>
        </a:graphic>
      </p:graphicFrame>
      <p:sp>
        <p:nvSpPr>
          <p:cNvPr id="19"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226711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3" name="CaixaDeTexto 2"/>
          <p:cNvSpPr txBox="1"/>
          <p:nvPr/>
        </p:nvSpPr>
        <p:spPr>
          <a:xfrm>
            <a:off x="43933" y="2735209"/>
            <a:ext cx="8918642" cy="523220"/>
          </a:xfrm>
          <a:prstGeom prst="rect">
            <a:avLst/>
          </a:prstGeom>
          <a:noFill/>
        </p:spPr>
        <p:txBody>
          <a:bodyPr wrap="square" rtlCol="0">
            <a:spAutoFit/>
          </a:bodyPr>
          <a:lstStyle/>
          <a:p>
            <a:pPr algn="just"/>
            <a:r>
              <a:rPr lang="en-GB" sz="1400" dirty="0"/>
              <a:t>The next table presents the aggregation of the renovation option. As can be seen, the total of the renovation plan ensures </a:t>
            </a:r>
            <a:r>
              <a:rPr lang="en-GB" sz="1400" b="1" dirty="0"/>
              <a:t>savings</a:t>
            </a:r>
            <a:r>
              <a:rPr lang="en-GB" sz="1400" dirty="0"/>
              <a:t> of </a:t>
            </a:r>
            <a:r>
              <a:rPr lang="en-GB" sz="1400" b="1" dirty="0"/>
              <a:t>65,742 €/year </a:t>
            </a:r>
            <a:r>
              <a:rPr lang="en-GB" sz="1400" dirty="0"/>
              <a:t>and has a simple </a:t>
            </a:r>
            <a:r>
              <a:rPr lang="en-GB" sz="1400" b="1" dirty="0"/>
              <a:t>payback</a:t>
            </a:r>
            <a:r>
              <a:rPr lang="en-GB" sz="1400" dirty="0"/>
              <a:t> period of </a:t>
            </a:r>
            <a:r>
              <a:rPr lang="en-GB" sz="1400" b="1" dirty="0"/>
              <a:t>6.03 years</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aphicFrame>
        <p:nvGraphicFramePr>
          <p:cNvPr id="5" name="Tabela 4"/>
          <p:cNvGraphicFramePr>
            <a:graphicFrameLocks noGrp="1"/>
          </p:cNvGraphicFramePr>
          <p:nvPr>
            <p:extLst/>
          </p:nvPr>
        </p:nvGraphicFramePr>
        <p:xfrm>
          <a:off x="2339752" y="3723776"/>
          <a:ext cx="4089553" cy="1514500"/>
        </p:xfrm>
        <a:graphic>
          <a:graphicData uri="http://schemas.openxmlformats.org/drawingml/2006/table">
            <a:tbl>
              <a:tblPr firstCol="1" bandRow="1"/>
              <a:tblGrid>
                <a:gridCol w="2499829">
                  <a:extLst>
                    <a:ext uri="{9D8B030D-6E8A-4147-A177-3AD203B41FA5}">
                      <a16:colId xmlns:a16="http://schemas.microsoft.com/office/drawing/2014/main" val="20000"/>
                    </a:ext>
                  </a:extLst>
                </a:gridCol>
                <a:gridCol w="1589724">
                  <a:extLst>
                    <a:ext uri="{9D8B030D-6E8A-4147-A177-3AD203B41FA5}">
                      <a16:colId xmlns:a16="http://schemas.microsoft.com/office/drawing/2014/main" val="20001"/>
                    </a:ext>
                  </a:extLst>
                </a:gridCol>
              </a:tblGrid>
              <a:tr h="30290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473,750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0290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396,655</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30290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65,742</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30290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6.03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30290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66.27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9190207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Description</a:t>
            </a:r>
          </a:p>
        </p:txBody>
      </p:sp>
      <p:sp>
        <p:nvSpPr>
          <p:cNvPr id="15" name="Rechteck 19"/>
          <p:cNvSpPr/>
          <p:nvPr/>
        </p:nvSpPr>
        <p:spPr>
          <a:xfrm>
            <a:off x="0" y="169172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4" name="Imagem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728" y="2194345"/>
            <a:ext cx="5307477" cy="3980608"/>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7287196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Description</a:t>
            </a:r>
          </a:p>
        </p:txBody>
      </p:sp>
      <p:sp>
        <p:nvSpPr>
          <p:cNvPr id="3" name="CaixaDeTexto 2"/>
          <p:cNvSpPr txBox="1"/>
          <p:nvPr/>
        </p:nvSpPr>
        <p:spPr>
          <a:xfrm>
            <a:off x="0" y="2770629"/>
            <a:ext cx="8950733" cy="1169551"/>
          </a:xfrm>
          <a:prstGeom prst="rect">
            <a:avLst/>
          </a:prstGeom>
          <a:noFill/>
        </p:spPr>
        <p:txBody>
          <a:bodyPr wrap="square" rtlCol="0">
            <a:spAutoFit/>
          </a:bodyPr>
          <a:lstStyle/>
          <a:p>
            <a:pPr lvl="0" algn="just"/>
            <a:r>
              <a:rPr lang="en-GB" sz="1400" b="1" dirty="0"/>
              <a:t>Coimbra Town Hall</a:t>
            </a:r>
            <a:r>
              <a:rPr lang="en-GB" sz="1400" dirty="0"/>
              <a:t>: The building was built after the demolition of part of the old Monastery of Santa Cruz. The demolitions works and construction was carried out mainly between 1876 and 1879, but some construction works were developed gradually until the beginning of the 20</a:t>
            </a:r>
            <a:r>
              <a:rPr lang="en-GB" sz="1400" baseline="30000" dirty="0"/>
              <a:t>th</a:t>
            </a:r>
            <a:r>
              <a:rPr lang="en-GB" sz="1400" dirty="0"/>
              <a:t> century. The building is used as the town hall of the Municipality of Coimbra, being mainly constituted by offices and storage areas.</a:t>
            </a:r>
            <a:endParaRPr lang="pt-PT" sz="1400" dirty="0"/>
          </a:p>
          <a:p>
            <a:endParaRPr lang="en-GB" sz="1400" dirty="0"/>
          </a:p>
        </p:txBody>
      </p:sp>
      <p:sp>
        <p:nvSpPr>
          <p:cNvPr id="14" name="Rechteck 19"/>
          <p:cNvSpPr/>
          <p:nvPr/>
        </p:nvSpPr>
        <p:spPr>
          <a:xfrm>
            <a:off x="0" y="169172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15" name="Picture 17" descr="http://4.bp.blogspot.com/-Ir4dJecXWTg/Ux87Uvqe2GI/AAAAAAAACrk/v5DmaYtkhzg/s1600/C%C3%A2mara+Municipal+Coimbra+01.jpg"/>
          <p:cNvPicPr/>
          <p:nvPr/>
        </p:nvPicPr>
        <p:blipFill rotWithShape="1">
          <a:blip r:embed="rId4" cstate="email">
            <a:extLst>
              <a:ext uri="{28A0092B-C50C-407E-A947-70E740481C1C}">
                <a14:useLocalDpi xmlns:a14="http://schemas.microsoft.com/office/drawing/2010/main"/>
              </a:ext>
            </a:extLst>
          </a:blip>
          <a:srcRect/>
          <a:stretch/>
        </p:blipFill>
        <p:spPr bwMode="auto">
          <a:xfrm>
            <a:off x="2581529" y="3709908"/>
            <a:ext cx="3790671" cy="2465044"/>
          </a:xfrm>
          <a:prstGeom prst="rect">
            <a:avLst/>
          </a:prstGeom>
          <a:noFill/>
          <a:ln>
            <a:noFill/>
          </a:ln>
          <a:extLst>
            <a:ext uri="{53640926-AAD7-44D8-BBD7-CCE9431645EC}">
              <a14:shadowObscured xmlns:a14="http://schemas.microsoft.com/office/drawing/2010/main"/>
            </a:ext>
          </a:extLst>
        </p:spPr>
      </p:pic>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324611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21957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Shape and Orientation</a:t>
            </a:r>
          </a:p>
        </p:txBody>
      </p:sp>
      <p:sp>
        <p:nvSpPr>
          <p:cNvPr id="3" name="CaixaDeTexto 2"/>
          <p:cNvSpPr txBox="1"/>
          <p:nvPr/>
        </p:nvSpPr>
        <p:spPr>
          <a:xfrm>
            <a:off x="251520" y="2924944"/>
            <a:ext cx="2736304" cy="307777"/>
          </a:xfrm>
          <a:prstGeom prst="rect">
            <a:avLst/>
          </a:prstGeom>
          <a:noFill/>
        </p:spPr>
        <p:txBody>
          <a:bodyPr wrap="square" rtlCol="0">
            <a:spAutoFit/>
          </a:bodyPr>
          <a:lstStyle/>
          <a:p>
            <a:endParaRPr lang="en-GB" sz="1400" dirty="0"/>
          </a:p>
        </p:txBody>
      </p:sp>
      <p:sp>
        <p:nvSpPr>
          <p:cNvPr id="7" name="CaixaDeTexto 6"/>
          <p:cNvSpPr txBox="1"/>
          <p:nvPr/>
        </p:nvSpPr>
        <p:spPr>
          <a:xfrm>
            <a:off x="0" y="3175754"/>
            <a:ext cx="3751544" cy="2462213"/>
          </a:xfrm>
          <a:prstGeom prst="rect">
            <a:avLst/>
          </a:prstGeom>
          <a:noFill/>
        </p:spPr>
        <p:txBody>
          <a:bodyPr wrap="square" rtlCol="0">
            <a:spAutoFit/>
          </a:bodyPr>
          <a:lstStyle/>
          <a:p>
            <a:pPr marL="285750" indent="-285750" algn="just">
              <a:buFont typeface="Arial" panose="020B0604020202020204" pitchFamily="34" charset="0"/>
              <a:buChar char="•"/>
            </a:pPr>
            <a:r>
              <a:rPr lang="it-IT" sz="1400" dirty="0"/>
              <a:t>The building has total area of about 5,880 m</a:t>
            </a:r>
            <a:r>
              <a:rPr lang="it-IT" sz="1400" baseline="30000" dirty="0"/>
              <a:t>2</a:t>
            </a:r>
            <a:r>
              <a:rPr lang="it-IT" sz="1400" dirty="0"/>
              <a:t> with a total used surface of about 3,711 m</a:t>
            </a:r>
            <a:r>
              <a:rPr lang="it-IT" sz="1400" baseline="30000" dirty="0"/>
              <a:t>2</a:t>
            </a:r>
            <a:r>
              <a:rPr lang="it-IT" sz="1400" dirty="0"/>
              <a:t> and a volume of 40,575 m</a:t>
            </a:r>
            <a:r>
              <a:rPr lang="it-IT" sz="1400" baseline="30000" dirty="0"/>
              <a:t>3</a:t>
            </a:r>
            <a:r>
              <a:rPr lang="it-IT" sz="1400" dirty="0"/>
              <a:t>. </a:t>
            </a:r>
          </a:p>
          <a:p>
            <a:pPr algn="just"/>
            <a:endParaRPr lang="it-IT" sz="1400" dirty="0"/>
          </a:p>
          <a:p>
            <a:pPr marL="285750" indent="-285750" algn="just">
              <a:buFont typeface="Arial" panose="020B0604020202020204" pitchFamily="34" charset="0"/>
              <a:buChar char="•"/>
            </a:pPr>
            <a:endParaRPr lang="it-IT" sz="1400" dirty="0"/>
          </a:p>
          <a:p>
            <a:pPr marL="285750" indent="-285750" algn="just">
              <a:buFont typeface="Arial" panose="020B0604020202020204" pitchFamily="34" charset="0"/>
              <a:buChar char="•"/>
            </a:pPr>
            <a:r>
              <a:rPr lang="it-IT" sz="1400" dirty="0"/>
              <a:t>The building is oriented with an axis of 10º, with the main façade oriented to West. </a:t>
            </a:r>
            <a:endParaRPr lang="pt-PT" sz="1400" dirty="0"/>
          </a:p>
          <a:p>
            <a:pPr marL="285750" indent="-285750" algn="just">
              <a:buFont typeface="Arial" panose="020B0604020202020204" pitchFamily="34" charset="0"/>
              <a:buChar char="•"/>
            </a:pPr>
            <a:endParaRPr lang="en-GB" sz="1400" dirty="0"/>
          </a:p>
          <a:p>
            <a:pPr algn="just"/>
            <a:endParaRPr lang="en-GB" sz="1400" dirty="0"/>
          </a:p>
          <a:p>
            <a:pPr marL="285750" indent="-285750" algn="just">
              <a:buFont typeface="Arial" panose="020B0604020202020204" pitchFamily="34" charset="0"/>
              <a:buChar char="•"/>
            </a:pPr>
            <a:r>
              <a:rPr lang="it-IT" sz="1400" dirty="0"/>
              <a:t>The roof is made of ceramic tile and has a surface of 1,974 m</a:t>
            </a:r>
            <a:r>
              <a:rPr lang="it-IT" sz="1400" baseline="30000" dirty="0"/>
              <a:t>2</a:t>
            </a:r>
            <a:r>
              <a:rPr lang="it-IT" sz="1400" dirty="0"/>
              <a:t>.</a:t>
            </a:r>
            <a:endParaRPr lang="en-GB" sz="1400" dirty="0"/>
          </a:p>
        </p:txBody>
      </p:sp>
      <p:sp>
        <p:nvSpPr>
          <p:cNvPr id="18" name="Rechteck 19"/>
          <p:cNvSpPr/>
          <p:nvPr/>
        </p:nvSpPr>
        <p:spPr>
          <a:xfrm>
            <a:off x="0" y="169172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17" name="Picture 8"/>
          <p:cNvPicPr/>
          <p:nvPr/>
        </p:nvPicPr>
        <p:blipFill>
          <a:blip r:embed="rId4" cstate="email">
            <a:extLst>
              <a:ext uri="{28A0092B-C50C-407E-A947-70E740481C1C}">
                <a14:useLocalDpi xmlns:a14="http://schemas.microsoft.com/office/drawing/2010/main"/>
              </a:ext>
            </a:extLst>
          </a:blip>
          <a:stretch>
            <a:fillRect/>
          </a:stretch>
        </p:blipFill>
        <p:spPr>
          <a:xfrm>
            <a:off x="3913690" y="2833610"/>
            <a:ext cx="5048885" cy="3061335"/>
          </a:xfrm>
          <a:prstGeom prst="rect">
            <a:avLst/>
          </a:prstGeom>
        </p:spPr>
      </p:pic>
      <p:pic>
        <p:nvPicPr>
          <p:cNvPr id="4" name="Imagem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28386" y="2902950"/>
            <a:ext cx="828429" cy="832812"/>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905460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21957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Shape and Orientation</a:t>
            </a:r>
          </a:p>
        </p:txBody>
      </p:sp>
      <p:sp>
        <p:nvSpPr>
          <p:cNvPr id="3" name="CaixaDeTexto 2"/>
          <p:cNvSpPr txBox="1"/>
          <p:nvPr/>
        </p:nvSpPr>
        <p:spPr>
          <a:xfrm>
            <a:off x="-16506" y="2924944"/>
            <a:ext cx="4278784" cy="1169551"/>
          </a:xfrm>
          <a:prstGeom prst="rect">
            <a:avLst/>
          </a:prstGeom>
          <a:noFill/>
        </p:spPr>
        <p:txBody>
          <a:bodyPr wrap="square" rtlCol="0">
            <a:spAutoFit/>
          </a:bodyPr>
          <a:lstStyle/>
          <a:p>
            <a:pPr marL="285750" indent="-285750" algn="just">
              <a:buFont typeface="Arial" panose="020B0604020202020204" pitchFamily="34" charset="0"/>
              <a:buChar char="•"/>
            </a:pPr>
            <a:r>
              <a:rPr lang="it-IT" sz="1400" dirty="0"/>
              <a:t>The building has 3 floors and 2 intermediate floors.</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it-IT" sz="1400" dirty="0"/>
              <a:t>The building has total area of about 5,880 m</a:t>
            </a:r>
            <a:r>
              <a:rPr lang="it-IT" sz="1400" baseline="30000" dirty="0"/>
              <a:t>2 </a:t>
            </a:r>
            <a:r>
              <a:rPr lang="it-IT" sz="1400" dirty="0"/>
              <a:t>and a volume of 40,575 m</a:t>
            </a:r>
            <a:r>
              <a:rPr lang="it-IT" sz="1400" baseline="30000" dirty="0"/>
              <a:t>3</a:t>
            </a:r>
            <a:r>
              <a:rPr lang="it-IT" sz="1400" dirty="0"/>
              <a:t>.</a:t>
            </a:r>
            <a:endParaRPr lang="pt-PT" sz="1400" dirty="0"/>
          </a:p>
          <a:p>
            <a:pPr marL="285750" indent="-285750" algn="just">
              <a:buFont typeface="Arial" panose="020B0604020202020204" pitchFamily="34" charset="0"/>
              <a:buChar char="•"/>
            </a:pPr>
            <a:endParaRPr lang="en-GB" sz="1400" dirty="0"/>
          </a:p>
        </p:txBody>
      </p:sp>
      <p:graphicFrame>
        <p:nvGraphicFramePr>
          <p:cNvPr id="17" name="Group 54"/>
          <p:cNvGraphicFramePr>
            <a:graphicFrameLocks/>
          </p:cNvGraphicFramePr>
          <p:nvPr>
            <p:extLst/>
          </p:nvPr>
        </p:nvGraphicFramePr>
        <p:xfrm>
          <a:off x="631778" y="4821951"/>
          <a:ext cx="7866563" cy="1341120"/>
        </p:xfrm>
        <a:graphic>
          <a:graphicData uri="http://schemas.openxmlformats.org/drawingml/2006/table">
            <a:tbl>
              <a:tblPr/>
              <a:tblGrid>
                <a:gridCol w="1965885">
                  <a:extLst>
                    <a:ext uri="{9D8B030D-6E8A-4147-A177-3AD203B41FA5}">
                      <a16:colId xmlns:a16="http://schemas.microsoft.com/office/drawing/2014/main" val="20000"/>
                    </a:ext>
                  </a:extLst>
                </a:gridCol>
                <a:gridCol w="1967396">
                  <a:extLst>
                    <a:ext uri="{9D8B030D-6E8A-4147-A177-3AD203B41FA5}">
                      <a16:colId xmlns:a16="http://schemas.microsoft.com/office/drawing/2014/main" val="20001"/>
                    </a:ext>
                  </a:extLst>
                </a:gridCol>
                <a:gridCol w="1965885">
                  <a:extLst>
                    <a:ext uri="{9D8B030D-6E8A-4147-A177-3AD203B41FA5}">
                      <a16:colId xmlns:a16="http://schemas.microsoft.com/office/drawing/2014/main" val="20002"/>
                    </a:ext>
                  </a:extLst>
                </a:gridCol>
                <a:gridCol w="1967397">
                  <a:extLst>
                    <a:ext uri="{9D8B030D-6E8A-4147-A177-3AD203B41FA5}">
                      <a16:colId xmlns:a16="http://schemas.microsoft.com/office/drawing/2014/main" val="20003"/>
                    </a:ext>
                  </a:extLst>
                </a:gridCol>
              </a:tblGrid>
              <a:tr h="19535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FFFFFF"/>
                          </a:solidFill>
                          <a:effectLst/>
                          <a:latin typeface="Candara" panose="020E0502030303020204" pitchFamily="34" charset="0"/>
                        </a:rPr>
                        <a:t>General Data</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pt-PT"/>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FFFFFF"/>
                          </a:solidFill>
                          <a:effectLst/>
                          <a:latin typeface="Candara" panose="020E0502030303020204" pitchFamily="34" charset="0"/>
                        </a:rPr>
                        <a:t>Dimension Parameters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pt-PT"/>
                    </a:p>
                  </a:txBody>
                  <a:tcPr/>
                </a:tc>
                <a:extLst>
                  <a:ext uri="{0D108BD9-81ED-4DB2-BD59-A6C34878D82A}">
                    <a16:rowId xmlns:a16="http://schemas.microsoft.com/office/drawing/2014/main" val="10000"/>
                  </a:ext>
                </a:extLst>
              </a:tr>
              <a:tr h="195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00"/>
                          </a:solidFill>
                          <a:effectLst/>
                          <a:latin typeface="Calibri" pitchFamily="34" charset="0"/>
                        </a:rPr>
                        <a:t>Year of construction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1876-1879</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noProof="0" dirty="0">
                          <a:ln>
                            <a:noFill/>
                          </a:ln>
                          <a:solidFill>
                            <a:srgbClr val="000000"/>
                          </a:solidFill>
                          <a:effectLst/>
                          <a:latin typeface="Calibri" pitchFamily="34" charset="0"/>
                          <a:ea typeface="+mn-ea"/>
                          <a:cs typeface="+mn-cs"/>
                        </a:rPr>
                        <a:t>Area</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cap="none" normalizeH="0" baseline="0" dirty="0">
                          <a:ln>
                            <a:noFill/>
                          </a:ln>
                          <a:solidFill>
                            <a:srgbClr val="000000"/>
                          </a:solidFill>
                          <a:effectLst/>
                          <a:latin typeface="Calibri" pitchFamily="34" charset="0"/>
                        </a:rPr>
                        <a:t>5 880 m</a:t>
                      </a:r>
                      <a:r>
                        <a:rPr kumimoji="0" lang="en-GB" sz="1400" b="0" i="0" u="none" strike="noStrike" cap="none" normalizeH="0" baseline="30000" dirty="0">
                          <a:ln>
                            <a:noFill/>
                          </a:ln>
                          <a:solidFill>
                            <a:srgbClr val="000000"/>
                          </a:solidFill>
                          <a:effectLst/>
                          <a:latin typeface="Calibri" pitchFamily="34" charset="0"/>
                        </a:rPr>
                        <a:t>2</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195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00"/>
                          </a:solidFill>
                          <a:effectLst/>
                          <a:latin typeface="Calibri" pitchFamily="34" charset="0"/>
                        </a:rPr>
                        <a:t>Use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Offices, Public services, etc.</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000000"/>
                          </a:solidFill>
                          <a:effectLst/>
                          <a:latin typeface="Calibri" pitchFamily="34" charset="0"/>
                        </a:rPr>
                        <a:t>Floors</a:t>
                      </a:r>
                      <a:endParaRPr kumimoji="0" lang="pt-PT" sz="1400" b="1" i="0" u="none" strike="noStrike" kern="1200" cap="none" normalizeH="0" baseline="0" dirty="0">
                        <a:ln>
                          <a:noFill/>
                        </a:ln>
                        <a:solidFill>
                          <a:srgbClr val="000000"/>
                        </a:solidFill>
                        <a:effectLst/>
                        <a:latin typeface="Calibri" pitchFamily="34" charset="0"/>
                        <a:ea typeface="+mn-ea"/>
                        <a:cs typeface="+mn-cs"/>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3</a:t>
                      </a:r>
                      <a:endParaRPr kumimoji="0" lang="en-GB" sz="1400" b="0" i="0" u="none" strike="noStrike" cap="none" normalizeH="0" baseline="30000" dirty="0">
                        <a:ln>
                          <a:noFill/>
                        </a:ln>
                        <a:solidFill>
                          <a:srgbClr val="000000"/>
                        </a:solidFill>
                        <a:effectLst/>
                        <a:latin typeface="Calibri"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1953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00"/>
                          </a:solidFill>
                          <a:effectLst/>
                          <a:latin typeface="Calibri" pitchFamily="34" charset="0"/>
                        </a:rPr>
                        <a:t>Officially Protected</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Yes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PT" sz="1400" b="1" i="0" u="none" strike="noStrike" kern="1200" cap="none" normalizeH="0" baseline="0" dirty="0">
                          <a:ln>
                            <a:noFill/>
                          </a:ln>
                          <a:solidFill>
                            <a:srgbClr val="000000"/>
                          </a:solidFill>
                          <a:effectLst/>
                          <a:latin typeface="Calibri" pitchFamily="34" charset="0"/>
                          <a:ea typeface="+mn-ea"/>
                          <a:cs typeface="+mn-cs"/>
                        </a:rPr>
                        <a:t>Volume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cap="none" normalizeH="0" baseline="0" dirty="0">
                          <a:ln>
                            <a:noFill/>
                          </a:ln>
                          <a:solidFill>
                            <a:srgbClr val="000000"/>
                          </a:solidFill>
                          <a:effectLst/>
                          <a:latin typeface="Calibri" pitchFamily="34" charset="0"/>
                        </a:rPr>
                        <a:t>39 944 m</a:t>
                      </a:r>
                      <a:r>
                        <a:rPr kumimoji="0" lang="en-GB" sz="1400" b="0" i="0" u="none" strike="noStrike" cap="none" normalizeH="0" baseline="30000" dirty="0">
                          <a:ln>
                            <a:noFill/>
                          </a:ln>
                          <a:solidFill>
                            <a:srgbClr val="000000"/>
                          </a:solidFill>
                          <a:effectLst/>
                          <a:latin typeface="Calibri" pitchFamily="34" charset="0"/>
                        </a:rPr>
                        <a:t>3</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bl>
          </a:graphicData>
        </a:graphic>
      </p:graphicFrame>
      <p:sp>
        <p:nvSpPr>
          <p:cNvPr id="15" name="Rechteck 19"/>
          <p:cNvSpPr/>
          <p:nvPr/>
        </p:nvSpPr>
        <p:spPr>
          <a:xfrm>
            <a:off x="0" y="169172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16" name="Picture 2"/>
          <p:cNvPicPr/>
          <p:nvPr/>
        </p:nvPicPr>
        <p:blipFill>
          <a:blip r:embed="rId4" cstate="email">
            <a:extLst>
              <a:ext uri="{28A0092B-C50C-407E-A947-70E740481C1C}">
                <a14:useLocalDpi xmlns:a14="http://schemas.microsoft.com/office/drawing/2010/main"/>
              </a:ext>
            </a:extLst>
          </a:blip>
          <a:stretch>
            <a:fillRect/>
          </a:stretch>
        </p:blipFill>
        <p:spPr>
          <a:xfrm>
            <a:off x="4262278" y="2033078"/>
            <a:ext cx="4700297" cy="2714631"/>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9117017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3" name="CaixaDeTexto 2"/>
          <p:cNvSpPr txBox="1"/>
          <p:nvPr/>
        </p:nvSpPr>
        <p:spPr>
          <a:xfrm>
            <a:off x="0" y="2720703"/>
            <a:ext cx="5148064" cy="1815882"/>
          </a:xfrm>
          <a:prstGeom prst="rect">
            <a:avLst/>
          </a:prstGeom>
          <a:noFill/>
        </p:spPr>
        <p:txBody>
          <a:bodyPr wrap="square" rtlCol="0">
            <a:spAutoFit/>
          </a:bodyPr>
          <a:lstStyle/>
          <a:p>
            <a:r>
              <a:rPr lang="it-IT" sz="1400" dirty="0"/>
              <a:t>The location is used as the town hall of the Municipality of Coimbra.</a:t>
            </a:r>
          </a:p>
          <a:p>
            <a:endParaRPr lang="it-IT" sz="1400" dirty="0"/>
          </a:p>
          <a:p>
            <a:r>
              <a:rPr lang="it-IT" sz="1400" dirty="0"/>
              <a:t>The building is mainly constituted by:</a:t>
            </a:r>
          </a:p>
          <a:p>
            <a:endParaRPr lang="it-IT" sz="1400" dirty="0"/>
          </a:p>
          <a:p>
            <a:pPr marL="285750" indent="-285750">
              <a:buFont typeface="Arial" panose="020B0604020202020204" pitchFamily="34" charset="0"/>
              <a:buChar char="•"/>
            </a:pPr>
            <a:r>
              <a:rPr lang="it-IT" sz="1400" dirty="0"/>
              <a:t>Offices (total of 3,395.8 m</a:t>
            </a:r>
            <a:r>
              <a:rPr lang="it-IT" sz="1400" baseline="30000" dirty="0"/>
              <a:t>2</a:t>
            </a:r>
            <a:r>
              <a:rPr lang="it-IT" sz="1400" dirty="0"/>
              <a:t>)</a:t>
            </a:r>
          </a:p>
          <a:p>
            <a:endParaRPr lang="pt-PT" sz="1400" dirty="0"/>
          </a:p>
          <a:p>
            <a:pPr marL="285750" indent="-285750">
              <a:buFont typeface="Arial" panose="020B0604020202020204" pitchFamily="34" charset="0"/>
              <a:buChar char="•"/>
            </a:pPr>
            <a:r>
              <a:rPr lang="it-IT" sz="1400" dirty="0"/>
              <a:t>Storage areas (total of 315.2 m</a:t>
            </a:r>
            <a:r>
              <a:rPr lang="it-IT" sz="1400" baseline="30000" dirty="0"/>
              <a:t>2</a:t>
            </a:r>
            <a:r>
              <a:rPr lang="it-IT" sz="1400" dirty="0"/>
              <a:t>).</a:t>
            </a:r>
            <a:endParaRPr lang="pt-PT" sz="1400" dirty="0"/>
          </a:p>
          <a:p>
            <a:pPr algn="just"/>
            <a:endParaRPr lang="en-GB" sz="1400" dirty="0"/>
          </a:p>
        </p:txBody>
      </p:sp>
      <p:sp>
        <p:nvSpPr>
          <p:cNvPr id="16" name="Rechteck 19"/>
          <p:cNvSpPr/>
          <p:nvPr/>
        </p:nvSpPr>
        <p:spPr>
          <a:xfrm>
            <a:off x="0" y="169172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15" name="Picture 83"/>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1247" y="1879443"/>
            <a:ext cx="2675325" cy="4204072"/>
          </a:xfrm>
          <a:prstGeom prst="rect">
            <a:avLst/>
          </a:prstGeom>
          <a:noFill/>
        </p:spPr>
      </p:pic>
      <p:sp>
        <p:nvSpPr>
          <p:cNvPr id="17" name="CaixaDeTexto 16"/>
          <p:cNvSpPr txBox="1"/>
          <p:nvPr/>
        </p:nvSpPr>
        <p:spPr>
          <a:xfrm>
            <a:off x="6680857" y="1525545"/>
            <a:ext cx="936104" cy="276999"/>
          </a:xfrm>
          <a:prstGeom prst="rect">
            <a:avLst/>
          </a:prstGeom>
          <a:noFill/>
        </p:spPr>
        <p:txBody>
          <a:bodyPr wrap="square" rtlCol="0">
            <a:spAutoFit/>
          </a:bodyPr>
          <a:lstStyle/>
          <a:p>
            <a:pPr algn="ctr"/>
            <a:r>
              <a:rPr lang="en-GB" sz="1200" dirty="0"/>
              <a:t>Floor 0</a:t>
            </a:r>
          </a:p>
        </p:txBody>
      </p:sp>
      <p:pic>
        <p:nvPicPr>
          <p:cNvPr id="18" name="Picture 185"/>
          <p:cNvPicPr/>
          <p:nvPr/>
        </p:nvPicPr>
        <p:blipFill rotWithShape="1">
          <a:blip r:embed="rId5" cstate="email">
            <a:extLst>
              <a:ext uri="{28A0092B-C50C-407E-A947-70E740481C1C}">
                <a14:useLocalDpi xmlns:a14="http://schemas.microsoft.com/office/drawing/2010/main"/>
              </a:ext>
            </a:extLst>
          </a:blip>
          <a:srcRect/>
          <a:stretch/>
        </p:blipFill>
        <p:spPr bwMode="auto">
          <a:xfrm>
            <a:off x="2843808" y="3861048"/>
            <a:ext cx="2824004" cy="2211660"/>
          </a:xfrm>
          <a:prstGeom prst="rect">
            <a:avLst/>
          </a:prstGeom>
          <a:ln>
            <a:noFill/>
          </a:ln>
          <a:extLst>
            <a:ext uri="{53640926-AAD7-44D8-BBD7-CCE9431645EC}">
              <a14:shadowObscured xmlns:a14="http://schemas.microsoft.com/office/drawing/2010/main"/>
            </a:ext>
          </a:extLst>
        </p:spPr>
      </p:pic>
      <p:sp>
        <p:nvSpPr>
          <p:cNvPr id="19" name="CaixaDeTexto 18"/>
          <p:cNvSpPr txBox="1"/>
          <p:nvPr/>
        </p:nvSpPr>
        <p:spPr>
          <a:xfrm>
            <a:off x="3031674" y="6006032"/>
            <a:ext cx="2620446" cy="276999"/>
          </a:xfrm>
          <a:prstGeom prst="rect">
            <a:avLst/>
          </a:prstGeom>
          <a:noFill/>
        </p:spPr>
        <p:txBody>
          <a:bodyPr wrap="square" rtlCol="0">
            <a:spAutoFit/>
          </a:bodyPr>
          <a:lstStyle/>
          <a:p>
            <a:pPr algn="ctr"/>
            <a:r>
              <a:rPr lang="en-GB" sz="1200" dirty="0"/>
              <a:t>Intermediate floor entre flor 0 and 1</a:t>
            </a:r>
          </a:p>
        </p:txBody>
      </p:sp>
      <p:sp>
        <p:nvSpPr>
          <p:cNvPr id="20"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337941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22" name="CaixaDeTexto 21"/>
          <p:cNvSpPr txBox="1"/>
          <p:nvPr/>
        </p:nvSpPr>
        <p:spPr>
          <a:xfrm>
            <a:off x="2915816" y="5929264"/>
            <a:ext cx="2808312" cy="276999"/>
          </a:xfrm>
          <a:prstGeom prst="rect">
            <a:avLst/>
          </a:prstGeom>
          <a:noFill/>
        </p:spPr>
        <p:txBody>
          <a:bodyPr wrap="square" rtlCol="0">
            <a:spAutoFit/>
          </a:bodyPr>
          <a:lstStyle/>
          <a:p>
            <a:pPr algn="ctr"/>
            <a:r>
              <a:rPr lang="en-GB" sz="1200" dirty="0"/>
              <a:t>Intermediate floor between floor 1 and 2</a:t>
            </a:r>
          </a:p>
        </p:txBody>
      </p:sp>
      <p:sp>
        <p:nvSpPr>
          <p:cNvPr id="24" name="CaixaDeTexto 23"/>
          <p:cNvSpPr txBox="1"/>
          <p:nvPr/>
        </p:nvSpPr>
        <p:spPr>
          <a:xfrm>
            <a:off x="6869966" y="1294527"/>
            <a:ext cx="936104" cy="276999"/>
          </a:xfrm>
          <a:prstGeom prst="rect">
            <a:avLst/>
          </a:prstGeom>
          <a:noFill/>
        </p:spPr>
        <p:txBody>
          <a:bodyPr wrap="square" rtlCol="0">
            <a:spAutoFit/>
          </a:bodyPr>
          <a:lstStyle/>
          <a:p>
            <a:pPr algn="ctr"/>
            <a:r>
              <a:rPr lang="en-GB" sz="1200" dirty="0"/>
              <a:t>Floor 1</a:t>
            </a:r>
          </a:p>
        </p:txBody>
      </p:sp>
      <p:sp>
        <p:nvSpPr>
          <p:cNvPr id="17" name="Rechteck 19"/>
          <p:cNvSpPr/>
          <p:nvPr/>
        </p:nvSpPr>
        <p:spPr>
          <a:xfrm>
            <a:off x="0" y="169172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18" name="Picture 187"/>
          <p:cNvPicPr/>
          <p:nvPr/>
        </p:nvPicPr>
        <p:blipFill>
          <a:blip r:embed="rId4" cstate="email">
            <a:extLst>
              <a:ext uri="{28A0092B-C50C-407E-A947-70E740481C1C}">
                <a14:useLocalDpi xmlns:a14="http://schemas.microsoft.com/office/drawing/2010/main"/>
              </a:ext>
            </a:extLst>
          </a:blip>
          <a:stretch>
            <a:fillRect/>
          </a:stretch>
        </p:blipFill>
        <p:spPr>
          <a:xfrm>
            <a:off x="5952233" y="1552492"/>
            <a:ext cx="2771571" cy="4515272"/>
          </a:xfrm>
          <a:prstGeom prst="rect">
            <a:avLst/>
          </a:prstGeom>
        </p:spPr>
      </p:pic>
      <p:pic>
        <p:nvPicPr>
          <p:cNvPr id="25" name="Picture 189"/>
          <p:cNvPicPr/>
          <p:nvPr/>
        </p:nvPicPr>
        <p:blipFill>
          <a:blip r:embed="rId5" cstate="email">
            <a:extLst>
              <a:ext uri="{28A0092B-C50C-407E-A947-70E740481C1C}">
                <a14:useLocalDpi xmlns:a14="http://schemas.microsoft.com/office/drawing/2010/main"/>
              </a:ext>
            </a:extLst>
          </a:blip>
          <a:stretch>
            <a:fillRect/>
          </a:stretch>
        </p:blipFill>
        <p:spPr>
          <a:xfrm>
            <a:off x="3203848" y="2316078"/>
            <a:ext cx="2301111" cy="3673001"/>
          </a:xfrm>
          <a:prstGeom prst="rect">
            <a:avLst/>
          </a:prstGeom>
        </p:spPr>
      </p:pic>
      <p:pic>
        <p:nvPicPr>
          <p:cNvPr id="26" name="Picture 191"/>
          <p:cNvPicPr/>
          <p:nvPr/>
        </p:nvPicPr>
        <p:blipFill rotWithShape="1">
          <a:blip r:embed="rId6" cstate="email">
            <a:extLst>
              <a:ext uri="{28A0092B-C50C-407E-A947-70E740481C1C}">
                <a14:useLocalDpi xmlns:a14="http://schemas.microsoft.com/office/drawing/2010/main"/>
              </a:ext>
            </a:extLst>
          </a:blip>
          <a:srcRect/>
          <a:stretch/>
        </p:blipFill>
        <p:spPr bwMode="auto">
          <a:xfrm>
            <a:off x="164393" y="3284984"/>
            <a:ext cx="2820286" cy="2113006"/>
          </a:xfrm>
          <a:prstGeom prst="rect">
            <a:avLst/>
          </a:prstGeom>
          <a:ln>
            <a:noFill/>
          </a:ln>
          <a:extLst>
            <a:ext uri="{53640926-AAD7-44D8-BBD7-CCE9431645EC}">
              <a14:shadowObscured xmlns:a14="http://schemas.microsoft.com/office/drawing/2010/main"/>
            </a:ext>
          </a:extLst>
        </p:spPr>
      </p:pic>
      <p:sp>
        <p:nvSpPr>
          <p:cNvPr id="27" name="CaixaDeTexto 26"/>
          <p:cNvSpPr txBox="1"/>
          <p:nvPr/>
        </p:nvSpPr>
        <p:spPr>
          <a:xfrm>
            <a:off x="1106484" y="5463999"/>
            <a:ext cx="936104" cy="276999"/>
          </a:xfrm>
          <a:prstGeom prst="rect">
            <a:avLst/>
          </a:prstGeom>
          <a:noFill/>
        </p:spPr>
        <p:txBody>
          <a:bodyPr wrap="square" rtlCol="0">
            <a:spAutoFit/>
          </a:bodyPr>
          <a:lstStyle/>
          <a:p>
            <a:pPr algn="ctr"/>
            <a:r>
              <a:rPr lang="en-GB" sz="1200" dirty="0"/>
              <a:t>Floor 2</a:t>
            </a:r>
          </a:p>
        </p:txBody>
      </p:sp>
      <p:sp>
        <p:nvSpPr>
          <p:cNvPr id="19"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98498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3" name="CaixaDeTexto 2"/>
          <p:cNvSpPr txBox="1"/>
          <p:nvPr/>
        </p:nvSpPr>
        <p:spPr>
          <a:xfrm>
            <a:off x="0" y="2827936"/>
            <a:ext cx="5148064" cy="3323987"/>
          </a:xfrm>
          <a:prstGeom prst="rect">
            <a:avLst/>
          </a:prstGeom>
          <a:noFill/>
        </p:spPr>
        <p:txBody>
          <a:bodyPr wrap="square" rtlCol="0">
            <a:spAutoFit/>
          </a:bodyPr>
          <a:lstStyle/>
          <a:p>
            <a:r>
              <a:rPr lang="en-GB" sz="1400" dirty="0"/>
              <a:t>The school has about 300 students.</a:t>
            </a:r>
          </a:p>
          <a:p>
            <a:endParaRPr lang="pt-PT" sz="1400" dirty="0"/>
          </a:p>
          <a:p>
            <a:r>
              <a:rPr lang="en-US" sz="1400" dirty="0"/>
              <a:t>The schedule of the daily activities (Monday to Friday) is:</a:t>
            </a:r>
            <a:endParaRPr lang="pt-PT" sz="1400" dirty="0"/>
          </a:p>
          <a:p>
            <a:pPr marL="285750" lvl="0" indent="-285750">
              <a:buFont typeface="Arial" panose="020B0604020202020204" pitchFamily="34" charset="0"/>
              <a:buChar char="•"/>
            </a:pPr>
            <a:r>
              <a:rPr lang="en-US" sz="1400" dirty="0"/>
              <a:t>Classes – 9h00 to 12h30 and 14h00 to 16h00</a:t>
            </a:r>
            <a:endParaRPr lang="pt-PT" sz="1400" dirty="0"/>
          </a:p>
          <a:p>
            <a:pPr marL="285750" lvl="0" indent="-285750">
              <a:buFont typeface="Arial" panose="020B0604020202020204" pitchFamily="34" charset="0"/>
              <a:buChar char="•"/>
            </a:pPr>
            <a:r>
              <a:rPr lang="en-US" sz="1400" dirty="0"/>
              <a:t>Lunch – 12h30 to 14h00</a:t>
            </a:r>
            <a:endParaRPr lang="pt-PT" sz="1400" dirty="0"/>
          </a:p>
          <a:p>
            <a:pPr marL="285750" lvl="0" indent="-285750">
              <a:buFont typeface="Arial" panose="020B0604020202020204" pitchFamily="34" charset="0"/>
              <a:buChar char="•"/>
            </a:pPr>
            <a:r>
              <a:rPr lang="en-US" sz="1400" dirty="0"/>
              <a:t>Extra-curricular activities – 16h30 to 17h30</a:t>
            </a:r>
            <a:endParaRPr lang="pt-PT" sz="1400" dirty="0"/>
          </a:p>
          <a:p>
            <a:pPr marL="285750" lvl="0" indent="-285750">
              <a:buFont typeface="Arial" panose="020B0604020202020204" pitchFamily="34" charset="0"/>
              <a:buChar char="•"/>
            </a:pPr>
            <a:r>
              <a:rPr lang="en-US" sz="1400" dirty="0"/>
              <a:t>Family support – 7h30 to 9h00 and 17h30 to 19h00</a:t>
            </a:r>
          </a:p>
          <a:p>
            <a:pPr lvl="0"/>
            <a:endParaRPr lang="pt-PT" sz="1400" dirty="0"/>
          </a:p>
          <a:p>
            <a:r>
              <a:rPr lang="en-US" sz="1400" dirty="0"/>
              <a:t>The periods of classes during 2014/2015 are:</a:t>
            </a:r>
          </a:p>
          <a:p>
            <a:endParaRPr lang="pt-PT" sz="1400" dirty="0"/>
          </a:p>
          <a:p>
            <a:pPr marL="285750" lvl="0" indent="-285750">
              <a:buFont typeface="Arial" panose="020B0604020202020204" pitchFamily="34" charset="0"/>
              <a:buChar char="•"/>
            </a:pPr>
            <a:r>
              <a:rPr lang="en-US" sz="1400" dirty="0"/>
              <a:t>1</a:t>
            </a:r>
            <a:r>
              <a:rPr lang="en-US" sz="1400" baseline="30000" dirty="0"/>
              <a:t>st</a:t>
            </a:r>
            <a:r>
              <a:rPr lang="en-US" sz="1400" dirty="0"/>
              <a:t> period – September, 15</a:t>
            </a:r>
            <a:r>
              <a:rPr lang="en-US" sz="1400" baseline="30000" dirty="0"/>
              <a:t>th</a:t>
            </a:r>
            <a:r>
              <a:rPr lang="en-US" sz="1400" dirty="0"/>
              <a:t> to December, 16</a:t>
            </a:r>
            <a:r>
              <a:rPr lang="en-US" sz="1400" baseline="30000" dirty="0"/>
              <a:t>th</a:t>
            </a:r>
            <a:endParaRPr lang="pt-PT" sz="1400" dirty="0"/>
          </a:p>
          <a:p>
            <a:pPr marL="285750" lvl="0" indent="-285750">
              <a:buFont typeface="Arial" panose="020B0604020202020204" pitchFamily="34" charset="0"/>
              <a:buChar char="•"/>
            </a:pPr>
            <a:r>
              <a:rPr lang="en-US" sz="1400" dirty="0"/>
              <a:t>2</a:t>
            </a:r>
            <a:r>
              <a:rPr lang="en-US" sz="1400" baseline="30000" dirty="0"/>
              <a:t>nd</a:t>
            </a:r>
            <a:r>
              <a:rPr lang="en-US" sz="1400" dirty="0"/>
              <a:t> period – January, 5</a:t>
            </a:r>
            <a:r>
              <a:rPr lang="en-US" sz="1400" baseline="30000" dirty="0"/>
              <a:t>th</a:t>
            </a:r>
            <a:r>
              <a:rPr lang="en-US" sz="1400" dirty="0"/>
              <a:t> to March, 20</a:t>
            </a:r>
            <a:r>
              <a:rPr lang="en-US" sz="1400" baseline="30000" dirty="0"/>
              <a:t>th</a:t>
            </a:r>
            <a:r>
              <a:rPr lang="en-US" sz="1400" dirty="0"/>
              <a:t> </a:t>
            </a:r>
            <a:endParaRPr lang="pt-PT" sz="1400" dirty="0"/>
          </a:p>
          <a:p>
            <a:pPr marL="285750" lvl="0" indent="-285750">
              <a:buFont typeface="Arial" panose="020B0604020202020204" pitchFamily="34" charset="0"/>
              <a:buChar char="•"/>
            </a:pPr>
            <a:r>
              <a:rPr lang="en-US" sz="1400" dirty="0"/>
              <a:t>3</a:t>
            </a:r>
            <a:r>
              <a:rPr lang="en-US" sz="1400" baseline="30000" dirty="0"/>
              <a:t>rd</a:t>
            </a:r>
            <a:r>
              <a:rPr lang="en-US" sz="1400" dirty="0"/>
              <a:t> period – April, 7</a:t>
            </a:r>
            <a:r>
              <a:rPr lang="en-US" sz="1400" baseline="30000" dirty="0"/>
              <a:t>th</a:t>
            </a:r>
            <a:r>
              <a:rPr lang="en-US" sz="1400" dirty="0"/>
              <a:t> to June, 12</a:t>
            </a:r>
            <a:r>
              <a:rPr lang="en-US" sz="1400" baseline="30000" dirty="0"/>
              <a:t>th</a:t>
            </a:r>
          </a:p>
          <a:p>
            <a:pPr marL="285750" lvl="0" indent="-285750">
              <a:buFont typeface="Arial" panose="020B0604020202020204" pitchFamily="34" charset="0"/>
              <a:buChar char="•"/>
            </a:pPr>
            <a:endParaRPr lang="pt-PT" sz="1400" dirty="0"/>
          </a:p>
          <a:p>
            <a:r>
              <a:rPr lang="en-US" sz="1400" dirty="0"/>
              <a:t>Outside these periods the use of the building is very low. </a:t>
            </a:r>
            <a:endParaRPr lang="en-GB" sz="1400" dirty="0"/>
          </a:p>
        </p:txBody>
      </p:sp>
      <p:pic>
        <p:nvPicPr>
          <p:cNvPr id="4" name="Imagem 3"/>
          <p:cNvPicPr>
            <a:picLocks noChangeAspect="1"/>
          </p:cNvPicPr>
          <p:nvPr/>
        </p:nvPicPr>
        <p:blipFill>
          <a:blip r:embed="rId4"/>
          <a:stretch>
            <a:fillRect/>
          </a:stretch>
        </p:blipFill>
        <p:spPr>
          <a:xfrm>
            <a:off x="5148065" y="2517642"/>
            <a:ext cx="2801388" cy="3536320"/>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9503845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132856"/>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3" name="CaixaDeTexto 2"/>
          <p:cNvSpPr txBox="1"/>
          <p:nvPr/>
        </p:nvSpPr>
        <p:spPr>
          <a:xfrm>
            <a:off x="154800" y="2053713"/>
            <a:ext cx="8962574" cy="553998"/>
          </a:xfrm>
          <a:prstGeom prst="rect">
            <a:avLst/>
          </a:prstGeom>
          <a:noFill/>
        </p:spPr>
        <p:txBody>
          <a:bodyPr wrap="square" rtlCol="0">
            <a:spAutoFit/>
          </a:bodyPr>
          <a:lstStyle/>
          <a:p>
            <a:pPr lvl="0" algn="ctr"/>
            <a:r>
              <a:rPr lang="en-GB" sz="1600" b="1" dirty="0"/>
              <a:t>Floor 0 (example):</a:t>
            </a:r>
          </a:p>
          <a:p>
            <a:pPr lvl="0" algn="ctr"/>
            <a:endParaRPr lang="en-GB" sz="1400" dirty="0"/>
          </a:p>
        </p:txBody>
      </p:sp>
      <p:sp>
        <p:nvSpPr>
          <p:cNvPr id="14" name="Rechteck 19"/>
          <p:cNvSpPr/>
          <p:nvPr/>
        </p:nvSpPr>
        <p:spPr>
          <a:xfrm>
            <a:off x="0" y="169172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5" name="Imagem 4"/>
          <p:cNvPicPr>
            <a:picLocks noChangeAspect="1"/>
          </p:cNvPicPr>
          <p:nvPr/>
        </p:nvPicPr>
        <p:blipFill>
          <a:blip r:embed="rId4"/>
          <a:stretch>
            <a:fillRect/>
          </a:stretch>
        </p:blipFill>
        <p:spPr>
          <a:xfrm>
            <a:off x="2130831" y="2419844"/>
            <a:ext cx="2052834" cy="3660307"/>
          </a:xfrm>
          <a:prstGeom prst="rect">
            <a:avLst/>
          </a:prstGeom>
        </p:spPr>
      </p:pic>
      <p:pic>
        <p:nvPicPr>
          <p:cNvPr id="15" name="Picture 83"/>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8064" y="2419845"/>
            <a:ext cx="2061587" cy="3660307"/>
          </a:xfrm>
          <a:prstGeom prst="rect">
            <a:avLst/>
          </a:prstGeom>
          <a:noFill/>
        </p:spPr>
      </p:pic>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1597459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15" name="CaixaDeTexto 14"/>
          <p:cNvSpPr txBox="1"/>
          <p:nvPr/>
        </p:nvSpPr>
        <p:spPr>
          <a:xfrm>
            <a:off x="0" y="3050723"/>
            <a:ext cx="3939459" cy="2031325"/>
          </a:xfrm>
          <a:prstGeom prst="rect">
            <a:avLst/>
          </a:prstGeom>
          <a:noFill/>
        </p:spPr>
        <p:txBody>
          <a:bodyPr wrap="square" rtlCol="0">
            <a:spAutoFit/>
          </a:bodyPr>
          <a:lstStyle/>
          <a:p>
            <a:r>
              <a:rPr lang="en-US" sz="1400" dirty="0"/>
              <a:t>The building usually has occupation between 7h30 and 19h30 (Monday to Friday). </a:t>
            </a:r>
          </a:p>
          <a:p>
            <a:endParaRPr lang="en-US" sz="1400" dirty="0"/>
          </a:p>
          <a:p>
            <a:r>
              <a:rPr lang="en-US" sz="1400" dirty="0"/>
              <a:t>The public only have access between 9h00 and 17h00. </a:t>
            </a:r>
          </a:p>
          <a:p>
            <a:endParaRPr lang="en-US" sz="1400" dirty="0"/>
          </a:p>
          <a:p>
            <a:r>
              <a:rPr lang="en-US" sz="1400" dirty="0"/>
              <a:t>The building has 220 employees and is visited by more than 25,0</a:t>
            </a:r>
            <a:r>
              <a:rPr lang="it-IT" sz="1400" dirty="0"/>
              <a:t>00 users/year</a:t>
            </a:r>
            <a:r>
              <a:rPr lang="en-US" sz="1400" dirty="0"/>
              <a:t>. </a:t>
            </a:r>
            <a:endParaRPr lang="pt-PT" sz="1400" dirty="0"/>
          </a:p>
          <a:p>
            <a:endParaRPr lang="it-IT" sz="1400" dirty="0"/>
          </a:p>
        </p:txBody>
      </p:sp>
      <p:sp>
        <p:nvSpPr>
          <p:cNvPr id="16" name="Rechteck 19"/>
          <p:cNvSpPr/>
          <p:nvPr/>
        </p:nvSpPr>
        <p:spPr>
          <a:xfrm>
            <a:off x="0" y="169172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3" name="Imagem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2356" y="2204864"/>
            <a:ext cx="4906401" cy="3548866"/>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698302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10636" y="2492896"/>
            <a:ext cx="9021256" cy="1661993"/>
          </a:xfrm>
          <a:prstGeom prst="rect">
            <a:avLst/>
          </a:prstGeom>
          <a:noFill/>
        </p:spPr>
        <p:txBody>
          <a:bodyPr wrap="square" rtlCol="0">
            <a:spAutoFit/>
          </a:bodyPr>
          <a:lstStyle/>
          <a:p>
            <a:r>
              <a:rPr lang="en-GB" sz="1600" b="1" dirty="0">
                <a:latin typeface="Candara" panose="020E0502030303020204" pitchFamily="34" charset="0"/>
              </a:rPr>
              <a:t>Envelope Elements </a:t>
            </a:r>
          </a:p>
          <a:p>
            <a:endParaRPr lang="en-GB" sz="1600" b="1" dirty="0">
              <a:latin typeface="Candara" panose="020E0502030303020204" pitchFamily="34" charset="0"/>
            </a:endParaRPr>
          </a:p>
          <a:p>
            <a:r>
              <a:rPr lang="it-IT" sz="1400" dirty="0"/>
              <a:t>The walls of the front have a total surface of 751 m</a:t>
            </a:r>
            <a:r>
              <a:rPr lang="it-IT" sz="1400" baseline="30000" dirty="0"/>
              <a:t>2</a:t>
            </a:r>
            <a:r>
              <a:rPr lang="it-IT" sz="1400" dirty="0"/>
              <a:t>, of which 89 m</a:t>
            </a:r>
            <a:r>
              <a:rPr lang="it-IT" sz="1400" baseline="30000" dirty="0"/>
              <a:t>2</a:t>
            </a:r>
            <a:r>
              <a:rPr lang="it-IT" sz="1400" dirty="0"/>
              <a:t> is transparent (11.9%). The lateral walls on the left has a total surface 1,234 m</a:t>
            </a:r>
            <a:r>
              <a:rPr lang="it-IT" sz="1400" baseline="30000" dirty="0"/>
              <a:t>2</a:t>
            </a:r>
            <a:r>
              <a:rPr lang="it-IT" sz="1400" dirty="0"/>
              <a:t>, of which 113 m</a:t>
            </a:r>
            <a:r>
              <a:rPr lang="it-IT" sz="1400" baseline="30000" dirty="0"/>
              <a:t>2 </a:t>
            </a:r>
            <a:r>
              <a:rPr lang="it-IT" sz="1400" dirty="0"/>
              <a:t>is transparent (9.1%).The back and lateral on the right of the building are connected with other buildings, excepting a small area which have an interior garden. </a:t>
            </a:r>
          </a:p>
          <a:p>
            <a:endParaRPr lang="it-IT" sz="1400" dirty="0"/>
          </a:p>
          <a:p>
            <a:r>
              <a:rPr lang="it-IT" sz="1400" dirty="0"/>
              <a:t>The external walls are made of stone masonry and have a thickness of 90 to 145 cm.</a:t>
            </a:r>
            <a:endParaRPr lang="pt-PT"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1446185" y="4432182"/>
          <a:ext cx="6237749" cy="1564962"/>
        </p:xfrm>
        <a:graphic>
          <a:graphicData uri="http://schemas.openxmlformats.org/drawingml/2006/table">
            <a:tbl>
              <a:tblPr firstRow="1" firstCol="1" bandRow="1"/>
              <a:tblGrid>
                <a:gridCol w="1427951">
                  <a:extLst>
                    <a:ext uri="{9D8B030D-6E8A-4147-A177-3AD203B41FA5}">
                      <a16:colId xmlns:a16="http://schemas.microsoft.com/office/drawing/2014/main" val="20000"/>
                    </a:ext>
                  </a:extLst>
                </a:gridCol>
                <a:gridCol w="667569">
                  <a:extLst>
                    <a:ext uri="{9D8B030D-6E8A-4147-A177-3AD203B41FA5}">
                      <a16:colId xmlns:a16="http://schemas.microsoft.com/office/drawing/2014/main" val="20001"/>
                    </a:ext>
                  </a:extLst>
                </a:gridCol>
                <a:gridCol w="826383">
                  <a:extLst>
                    <a:ext uri="{9D8B030D-6E8A-4147-A177-3AD203B41FA5}">
                      <a16:colId xmlns:a16="http://schemas.microsoft.com/office/drawing/2014/main" val="20002"/>
                    </a:ext>
                  </a:extLst>
                </a:gridCol>
                <a:gridCol w="826383">
                  <a:extLst>
                    <a:ext uri="{9D8B030D-6E8A-4147-A177-3AD203B41FA5}">
                      <a16:colId xmlns:a16="http://schemas.microsoft.com/office/drawing/2014/main" val="20003"/>
                    </a:ext>
                  </a:extLst>
                </a:gridCol>
                <a:gridCol w="689265">
                  <a:extLst>
                    <a:ext uri="{9D8B030D-6E8A-4147-A177-3AD203B41FA5}">
                      <a16:colId xmlns:a16="http://schemas.microsoft.com/office/drawing/2014/main" val="20004"/>
                    </a:ext>
                  </a:extLst>
                </a:gridCol>
                <a:gridCol w="975877">
                  <a:extLst>
                    <a:ext uri="{9D8B030D-6E8A-4147-A177-3AD203B41FA5}">
                      <a16:colId xmlns:a16="http://schemas.microsoft.com/office/drawing/2014/main" val="20005"/>
                    </a:ext>
                  </a:extLst>
                </a:gridCol>
                <a:gridCol w="824321">
                  <a:extLst>
                    <a:ext uri="{9D8B030D-6E8A-4147-A177-3AD203B41FA5}">
                      <a16:colId xmlns:a16="http://schemas.microsoft.com/office/drawing/2014/main" val="20006"/>
                    </a:ext>
                  </a:extLst>
                </a:gridCol>
              </a:tblGrid>
              <a:tr h="223566">
                <a:tc rowSpan="2">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Structure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rowSpan="2">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Orient.</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Abs.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err="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Α.U.A.Rse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23566">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 </a:t>
                      </a:r>
                      <a:r>
                        <a:rPr lang="en-GB" sz="1100" b="1">
                          <a:effectLst/>
                          <a:latin typeface="Calibri" panose="020F0502020204030204" pitchFamily="34" charset="0"/>
                          <a:ea typeface="SimSun" panose="02010600030101010101" pitchFamily="2" charset="-122"/>
                          <a:cs typeface="Times New Roman" panose="02020603050405020304" pitchFamily="18" charset="0"/>
                        </a:rPr>
                        <a:t>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α</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 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 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2356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Lateral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1,239.00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8.62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359.3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2356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Front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751.24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5.23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217.9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2356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Lateral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424.83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2.96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2356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187.43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54.4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2356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Roof</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1,974.00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15.79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987.0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7918515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24566" y="2563234"/>
            <a:ext cx="9021256" cy="338554"/>
          </a:xfrm>
          <a:prstGeom prst="rect">
            <a:avLst/>
          </a:prstGeom>
          <a:noFill/>
        </p:spPr>
        <p:txBody>
          <a:bodyPr wrap="square" rtlCol="0">
            <a:spAutoFit/>
          </a:bodyPr>
          <a:lstStyle/>
          <a:p>
            <a:pPr algn="just"/>
            <a:r>
              <a:rPr lang="en-GB" sz="1600" b="1" dirty="0">
                <a:latin typeface="Candara" panose="020E0502030303020204" pitchFamily="34" charset="0"/>
              </a:rPr>
              <a:t>Windows and Doors - </a:t>
            </a:r>
            <a:r>
              <a:rPr lang="it-IT" sz="1400" dirty="0"/>
              <a:t>All the windows and balcony doors are of single glazing with wood frames. </a:t>
            </a:r>
            <a:endParaRPr lang="pt-PT" sz="1400" dirty="0"/>
          </a:p>
        </p:txBody>
      </p:sp>
      <p:sp>
        <p:nvSpPr>
          <p:cNvPr id="5" name="CaixaDeTexto 4"/>
          <p:cNvSpPr txBox="1"/>
          <p:nvPr/>
        </p:nvSpPr>
        <p:spPr>
          <a:xfrm>
            <a:off x="44092" y="3187495"/>
            <a:ext cx="2662614" cy="2031325"/>
          </a:xfrm>
          <a:prstGeom prst="rect">
            <a:avLst/>
          </a:prstGeom>
          <a:noFill/>
        </p:spPr>
        <p:txBody>
          <a:bodyPr wrap="square" rtlCol="0">
            <a:spAutoFit/>
          </a:bodyPr>
          <a:lstStyle/>
          <a:p>
            <a:r>
              <a:rPr lang="it-IT" sz="1400" dirty="0"/>
              <a:t>In the front there are the following windows/doors: </a:t>
            </a:r>
          </a:p>
          <a:p>
            <a:endParaRPr lang="pt-PT" sz="1400" dirty="0"/>
          </a:p>
          <a:p>
            <a:pPr marL="285750" lvl="0" indent="-285750">
              <a:buFont typeface="Arial" panose="020B0604020202020204" pitchFamily="34" charset="0"/>
              <a:buChar char="•"/>
            </a:pPr>
            <a:r>
              <a:rPr lang="en-US" sz="1400" dirty="0"/>
              <a:t>8 operable of 1.4 x 3.4 m </a:t>
            </a:r>
            <a:endParaRPr lang="pt-PT" sz="1400" dirty="0"/>
          </a:p>
          <a:p>
            <a:pPr marL="285750" lvl="0" indent="-285750">
              <a:buFont typeface="Arial" panose="020B0604020202020204" pitchFamily="34" charset="0"/>
              <a:buChar char="•"/>
            </a:pPr>
            <a:r>
              <a:rPr lang="en-US" sz="1400" dirty="0"/>
              <a:t>8 operable of 1.4 x 2.2 m </a:t>
            </a:r>
            <a:endParaRPr lang="pt-PT" sz="1400" dirty="0"/>
          </a:p>
          <a:p>
            <a:pPr marL="285750" lvl="0" indent="-285750">
              <a:buFont typeface="Arial" panose="020B0604020202020204" pitchFamily="34" charset="0"/>
              <a:buChar char="•"/>
            </a:pPr>
            <a:r>
              <a:rPr lang="en-US" sz="1400" dirty="0"/>
              <a:t>3 operable of 1.4 x 2.6 m </a:t>
            </a:r>
            <a:endParaRPr lang="pt-PT" sz="1400" dirty="0"/>
          </a:p>
          <a:p>
            <a:pPr marL="285750" lvl="0" indent="-285750">
              <a:buFont typeface="Arial" panose="020B0604020202020204" pitchFamily="34" charset="0"/>
              <a:buChar char="•"/>
            </a:pPr>
            <a:r>
              <a:rPr lang="en-US" sz="1400" dirty="0"/>
              <a:t>8 balcony doors of 1.4 x 3.7 m</a:t>
            </a:r>
          </a:p>
          <a:p>
            <a:pPr marL="285750" lvl="0" indent="-285750">
              <a:buFont typeface="Arial" panose="020B0604020202020204" pitchFamily="34" charset="0"/>
              <a:buChar char="•"/>
            </a:pPr>
            <a:r>
              <a:rPr lang="en-US" sz="1400" dirty="0"/>
              <a:t>3 wood doors of 2.0 x 4.5 m </a:t>
            </a:r>
          </a:p>
          <a:p>
            <a:pPr marL="285750" lvl="0" indent="-285750">
              <a:buFont typeface="Arial" panose="020B0604020202020204" pitchFamily="34" charset="0"/>
              <a:buChar char="•"/>
            </a:pPr>
            <a:endParaRPr lang="en-US" sz="1400" dirty="0"/>
          </a:p>
        </p:txBody>
      </p:sp>
      <p:sp>
        <p:nvSpPr>
          <p:cNvPr id="20"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21" name="CaixaDeTexto 20"/>
          <p:cNvSpPr txBox="1"/>
          <p:nvPr/>
        </p:nvSpPr>
        <p:spPr>
          <a:xfrm>
            <a:off x="2699792" y="3150767"/>
            <a:ext cx="2589596" cy="3108543"/>
          </a:xfrm>
          <a:prstGeom prst="rect">
            <a:avLst/>
          </a:prstGeom>
          <a:noFill/>
        </p:spPr>
        <p:txBody>
          <a:bodyPr wrap="square" rtlCol="0">
            <a:spAutoFit/>
          </a:bodyPr>
          <a:lstStyle/>
          <a:p>
            <a:r>
              <a:rPr lang="en-US" sz="1400" dirty="0"/>
              <a:t>In the lateral on the left of the building there are the following windows:</a:t>
            </a:r>
          </a:p>
          <a:p>
            <a:endParaRPr lang="pt-PT" sz="1400" dirty="0"/>
          </a:p>
          <a:p>
            <a:pPr marL="285750" lvl="0" indent="-285750">
              <a:buFont typeface="Arial" panose="020B0604020202020204" pitchFamily="34" charset="0"/>
              <a:buChar char="•"/>
            </a:pPr>
            <a:r>
              <a:rPr lang="en-US" sz="1400" dirty="0"/>
              <a:t>4 fixed of 1.2 x 5.3 m </a:t>
            </a:r>
            <a:endParaRPr lang="pt-PT" sz="1400" dirty="0"/>
          </a:p>
          <a:p>
            <a:pPr marL="285750" lvl="0" indent="-285750">
              <a:buFont typeface="Arial" panose="020B0604020202020204" pitchFamily="34" charset="0"/>
              <a:buChar char="•"/>
            </a:pPr>
            <a:r>
              <a:rPr lang="en-US" sz="1400" dirty="0"/>
              <a:t>7 operable of 1.4 x 3.4 m </a:t>
            </a:r>
            <a:endParaRPr lang="pt-PT" sz="1400" dirty="0"/>
          </a:p>
          <a:p>
            <a:pPr marL="285750" lvl="0" indent="-285750">
              <a:buFont typeface="Arial" panose="020B0604020202020204" pitchFamily="34" charset="0"/>
              <a:buChar char="•"/>
            </a:pPr>
            <a:r>
              <a:rPr lang="en-US" sz="1400" dirty="0"/>
              <a:t>7 operable of 1.4 x 2.2 m </a:t>
            </a:r>
            <a:endParaRPr lang="pt-PT" sz="1400" dirty="0"/>
          </a:p>
          <a:p>
            <a:pPr marL="285750" lvl="0" indent="-285750">
              <a:buFont typeface="Arial" panose="020B0604020202020204" pitchFamily="34" charset="0"/>
              <a:buChar char="•"/>
            </a:pPr>
            <a:r>
              <a:rPr lang="en-US" sz="1400" dirty="0"/>
              <a:t>2 operable of 1.6 x 2.8 m </a:t>
            </a:r>
            <a:endParaRPr lang="pt-PT" sz="1400" dirty="0"/>
          </a:p>
          <a:p>
            <a:pPr marL="285750" lvl="0" indent="-285750">
              <a:buFont typeface="Arial" panose="020B0604020202020204" pitchFamily="34" charset="0"/>
              <a:buChar char="•"/>
            </a:pPr>
            <a:r>
              <a:rPr lang="en-US" sz="1400" dirty="0"/>
              <a:t>7 operable of 0.9 x 1.2 m </a:t>
            </a:r>
            <a:endParaRPr lang="pt-PT" sz="1400" dirty="0"/>
          </a:p>
          <a:p>
            <a:pPr marL="285750" lvl="0" indent="-285750">
              <a:buFont typeface="Arial" panose="020B0604020202020204" pitchFamily="34" charset="0"/>
              <a:buChar char="•"/>
            </a:pPr>
            <a:r>
              <a:rPr lang="en-US" sz="1400" dirty="0"/>
              <a:t>7 operable of 2.0 x 2.2 m </a:t>
            </a:r>
            <a:endParaRPr lang="pt-PT" sz="1400" dirty="0"/>
          </a:p>
          <a:p>
            <a:pPr marL="285750" lvl="0" indent="-285750">
              <a:buFont typeface="Arial" panose="020B0604020202020204" pitchFamily="34" charset="0"/>
              <a:buChar char="•"/>
            </a:pPr>
            <a:r>
              <a:rPr lang="en-US" sz="1400" dirty="0"/>
              <a:t>3 operable of 1.0 x 1.4 m </a:t>
            </a:r>
            <a:endParaRPr lang="pt-PT" sz="1400" dirty="0"/>
          </a:p>
          <a:p>
            <a:pPr marL="285750" lvl="0" indent="-285750">
              <a:buFont typeface="Arial" panose="020B0604020202020204" pitchFamily="34" charset="0"/>
              <a:buChar char="•"/>
            </a:pPr>
            <a:r>
              <a:rPr lang="en-US" sz="1400" dirty="0"/>
              <a:t>3 operable of 1.3 x 2.0 m </a:t>
            </a:r>
          </a:p>
          <a:p>
            <a:pPr marL="285750" lvl="0" indent="-285750">
              <a:buFont typeface="Arial" panose="020B0604020202020204" pitchFamily="34" charset="0"/>
              <a:buChar char="•"/>
            </a:pPr>
            <a:r>
              <a:rPr lang="en-US" sz="1400" dirty="0"/>
              <a:t>one wood door of 1.6 x 4.2 m</a:t>
            </a:r>
            <a:endParaRPr lang="pt-PT" sz="1400" dirty="0"/>
          </a:p>
          <a:p>
            <a:pPr lvl="0"/>
            <a:endParaRPr lang="en-US" sz="1400" dirty="0"/>
          </a:p>
        </p:txBody>
      </p:sp>
      <p:cxnSp>
        <p:nvCxnSpPr>
          <p:cNvPr id="22" name="Conexão reta 21"/>
          <p:cNvCxnSpPr/>
          <p:nvPr/>
        </p:nvCxnSpPr>
        <p:spPr>
          <a:xfrm>
            <a:off x="5364089" y="2901788"/>
            <a:ext cx="5231" cy="32146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exão reta 23"/>
          <p:cNvCxnSpPr/>
          <p:nvPr/>
        </p:nvCxnSpPr>
        <p:spPr>
          <a:xfrm>
            <a:off x="2690263" y="2895541"/>
            <a:ext cx="5231" cy="32146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CaixaDeTexto 24"/>
          <p:cNvSpPr txBox="1"/>
          <p:nvPr/>
        </p:nvSpPr>
        <p:spPr>
          <a:xfrm>
            <a:off x="5504895" y="3133502"/>
            <a:ext cx="2533020" cy="3323987"/>
          </a:xfrm>
          <a:prstGeom prst="rect">
            <a:avLst/>
          </a:prstGeom>
          <a:noFill/>
        </p:spPr>
        <p:txBody>
          <a:bodyPr wrap="square" rtlCol="0">
            <a:spAutoFit/>
          </a:bodyPr>
          <a:lstStyle/>
          <a:p>
            <a:r>
              <a:rPr lang="en-US" sz="1400" dirty="0"/>
              <a:t>There are also the following windows directed to the interior garden:</a:t>
            </a:r>
          </a:p>
          <a:p>
            <a:endParaRPr lang="pt-PT" sz="1400" dirty="0"/>
          </a:p>
          <a:p>
            <a:pPr marL="285750" lvl="0" indent="-285750">
              <a:buFont typeface="Arial" panose="020B0604020202020204" pitchFamily="34" charset="0"/>
              <a:buChar char="•"/>
            </a:pPr>
            <a:r>
              <a:rPr lang="en-US" sz="1400" dirty="0"/>
              <a:t>7 operable of 0.9 x 1.2 m </a:t>
            </a:r>
            <a:endParaRPr lang="pt-PT" sz="1400" dirty="0"/>
          </a:p>
          <a:p>
            <a:pPr marL="285750" lvl="0" indent="-285750">
              <a:buFont typeface="Arial" panose="020B0604020202020204" pitchFamily="34" charset="0"/>
              <a:buChar char="•"/>
            </a:pPr>
            <a:r>
              <a:rPr lang="en-US" sz="1400" dirty="0"/>
              <a:t>1 operable of 2.0 x 2.2 m </a:t>
            </a:r>
            <a:endParaRPr lang="pt-PT" sz="1400" dirty="0"/>
          </a:p>
          <a:p>
            <a:pPr marL="285750" lvl="0" indent="-285750">
              <a:buFont typeface="Arial" panose="020B0604020202020204" pitchFamily="34" charset="0"/>
              <a:buChar char="•"/>
            </a:pPr>
            <a:r>
              <a:rPr lang="en-US" sz="1400" dirty="0"/>
              <a:t>3 operable of 1.3 x 4.5 m </a:t>
            </a:r>
            <a:endParaRPr lang="pt-PT" sz="1400" dirty="0"/>
          </a:p>
          <a:p>
            <a:pPr marL="285750" lvl="0" indent="-285750">
              <a:buFont typeface="Arial" panose="020B0604020202020204" pitchFamily="34" charset="0"/>
              <a:buChar char="•"/>
            </a:pPr>
            <a:r>
              <a:rPr lang="en-US" sz="1400" dirty="0"/>
              <a:t>1 operable of 1.3 x 3.8 m </a:t>
            </a:r>
            <a:endParaRPr lang="pt-PT" sz="1400" dirty="0"/>
          </a:p>
          <a:p>
            <a:pPr marL="285750" lvl="0" indent="-285750">
              <a:buFont typeface="Arial" panose="020B0604020202020204" pitchFamily="34" charset="0"/>
              <a:buChar char="•"/>
            </a:pPr>
            <a:r>
              <a:rPr lang="en-US" sz="1400" dirty="0"/>
              <a:t>1 operable of 1.3 x 3.4 m </a:t>
            </a:r>
            <a:endParaRPr lang="pt-PT" sz="1400" dirty="0"/>
          </a:p>
          <a:p>
            <a:pPr marL="285750" lvl="0" indent="-285750">
              <a:buFont typeface="Arial" panose="020B0604020202020204" pitchFamily="34" charset="0"/>
              <a:buChar char="•"/>
            </a:pPr>
            <a:r>
              <a:rPr lang="en-US" sz="1400" dirty="0"/>
              <a:t>1 operable of 1.3 x 4.9 m </a:t>
            </a:r>
            <a:endParaRPr lang="pt-PT" sz="1400" dirty="0"/>
          </a:p>
          <a:p>
            <a:pPr marL="285750" lvl="0" indent="-285750">
              <a:buFont typeface="Arial" panose="020B0604020202020204" pitchFamily="34" charset="0"/>
              <a:buChar char="•"/>
            </a:pPr>
            <a:r>
              <a:rPr lang="en-US" sz="1400" dirty="0"/>
              <a:t>1 operable of 1.3 x 4.7 m </a:t>
            </a:r>
            <a:endParaRPr lang="pt-PT" sz="1400" dirty="0"/>
          </a:p>
          <a:p>
            <a:pPr marL="285750" lvl="0" indent="-285750">
              <a:buFont typeface="Arial" panose="020B0604020202020204" pitchFamily="34" charset="0"/>
              <a:buChar char="•"/>
            </a:pPr>
            <a:r>
              <a:rPr lang="en-US" sz="1400" dirty="0"/>
              <a:t>1 operable of 1.3 x 4.5 m </a:t>
            </a:r>
            <a:endParaRPr lang="pt-PT" sz="1400" dirty="0"/>
          </a:p>
          <a:p>
            <a:pPr marL="285750" lvl="0" indent="-285750">
              <a:buFont typeface="Arial" panose="020B0604020202020204" pitchFamily="34" charset="0"/>
              <a:buChar char="•"/>
            </a:pPr>
            <a:r>
              <a:rPr lang="en-US" sz="1400" dirty="0"/>
              <a:t>1 operable of 1.3 x 3.1 m </a:t>
            </a:r>
            <a:endParaRPr lang="pt-PT" sz="1400" dirty="0"/>
          </a:p>
          <a:p>
            <a:pPr marL="285750" lvl="0" indent="-285750">
              <a:buFont typeface="Arial" panose="020B0604020202020204" pitchFamily="34" charset="0"/>
              <a:buChar char="•"/>
            </a:pPr>
            <a:r>
              <a:rPr lang="en-US" sz="1400" dirty="0"/>
              <a:t>1 operable of 1.3 x 3.0 m </a:t>
            </a:r>
            <a:endParaRPr lang="pt-PT" sz="1400" dirty="0"/>
          </a:p>
          <a:p>
            <a:pPr lvl="0"/>
            <a:endParaRPr lang="en-US" sz="1400" dirty="0"/>
          </a:p>
        </p:txBody>
      </p:sp>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42624768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24566" y="2563234"/>
            <a:ext cx="9021256" cy="338554"/>
          </a:xfrm>
          <a:prstGeom prst="rect">
            <a:avLst/>
          </a:prstGeom>
          <a:noFill/>
        </p:spPr>
        <p:txBody>
          <a:bodyPr wrap="square" rtlCol="0">
            <a:spAutoFit/>
          </a:bodyPr>
          <a:lstStyle/>
          <a:p>
            <a:pPr algn="just"/>
            <a:r>
              <a:rPr lang="en-GB" sz="1600" b="1" dirty="0">
                <a:latin typeface="Candara" panose="020E0502030303020204" pitchFamily="34" charset="0"/>
              </a:rPr>
              <a:t>Windows </a:t>
            </a:r>
            <a:endParaRPr lang="pt-PT"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5" name="Tabela 4"/>
          <p:cNvGraphicFramePr>
            <a:graphicFrameLocks noGrp="1"/>
          </p:cNvGraphicFramePr>
          <p:nvPr>
            <p:extLst/>
          </p:nvPr>
        </p:nvGraphicFramePr>
        <p:xfrm>
          <a:off x="1049946" y="3404493"/>
          <a:ext cx="6872232" cy="1728354"/>
        </p:xfrm>
        <a:graphic>
          <a:graphicData uri="http://schemas.openxmlformats.org/drawingml/2006/table">
            <a:tbl>
              <a:tblPr firstRow="1" firstCol="1" bandRow="1"/>
              <a:tblGrid>
                <a:gridCol w="1640662">
                  <a:extLst>
                    <a:ext uri="{9D8B030D-6E8A-4147-A177-3AD203B41FA5}">
                      <a16:colId xmlns:a16="http://schemas.microsoft.com/office/drawing/2014/main" val="20000"/>
                    </a:ext>
                  </a:extLst>
                </a:gridCol>
                <a:gridCol w="726108">
                  <a:extLst>
                    <a:ext uri="{9D8B030D-6E8A-4147-A177-3AD203B41FA5}">
                      <a16:colId xmlns:a16="http://schemas.microsoft.com/office/drawing/2014/main" val="20001"/>
                    </a:ext>
                  </a:extLst>
                </a:gridCol>
                <a:gridCol w="898849">
                  <a:extLst>
                    <a:ext uri="{9D8B030D-6E8A-4147-A177-3AD203B41FA5}">
                      <a16:colId xmlns:a16="http://schemas.microsoft.com/office/drawing/2014/main" val="20002"/>
                    </a:ext>
                  </a:extLst>
                </a:gridCol>
                <a:gridCol w="898849">
                  <a:extLst>
                    <a:ext uri="{9D8B030D-6E8A-4147-A177-3AD203B41FA5}">
                      <a16:colId xmlns:a16="http://schemas.microsoft.com/office/drawing/2014/main" val="20003"/>
                    </a:ext>
                  </a:extLst>
                </a:gridCol>
                <a:gridCol w="905579">
                  <a:extLst>
                    <a:ext uri="{9D8B030D-6E8A-4147-A177-3AD203B41FA5}">
                      <a16:colId xmlns:a16="http://schemas.microsoft.com/office/drawing/2014/main" val="20004"/>
                    </a:ext>
                  </a:extLst>
                </a:gridCol>
                <a:gridCol w="905579">
                  <a:extLst>
                    <a:ext uri="{9D8B030D-6E8A-4147-A177-3AD203B41FA5}">
                      <a16:colId xmlns:a16="http://schemas.microsoft.com/office/drawing/2014/main" val="20005"/>
                    </a:ext>
                  </a:extLst>
                </a:gridCol>
                <a:gridCol w="896606">
                  <a:extLst>
                    <a:ext uri="{9D8B030D-6E8A-4147-A177-3AD203B41FA5}">
                      <a16:colId xmlns:a16="http://schemas.microsoft.com/office/drawing/2014/main" val="20006"/>
                    </a:ext>
                  </a:extLst>
                </a:gridCol>
              </a:tblGrid>
              <a:tr h="288059">
                <a:tc row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Structure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row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Orient.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F</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g</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Α</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eq</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88059">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 </a:t>
                      </a:r>
                      <a:r>
                        <a:rPr lang="en-GB" sz="1100" b="1">
                          <a:effectLst/>
                          <a:latin typeface="Calibri" panose="020F0502020204030204" pitchFamily="34" charset="0"/>
                          <a:ea typeface="SimSun" panose="02010600030101010101" pitchFamily="2" charset="-122"/>
                          <a:cs typeface="Times New Roman" panose="02020603050405020304" pitchFamily="18" charset="0"/>
                        </a:rPr>
                        <a:t>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 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8805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Lateral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113.24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95.1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645.5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8805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Front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89.18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74.9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508.3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8805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38.81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32.6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221.2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8805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26.28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22.1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149.8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3871511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39317" y="2513995"/>
            <a:ext cx="9021256" cy="1107996"/>
          </a:xfrm>
          <a:prstGeom prst="rect">
            <a:avLst/>
          </a:prstGeom>
          <a:noFill/>
        </p:spPr>
        <p:txBody>
          <a:bodyPr wrap="square" rtlCol="0">
            <a:spAutoFit/>
          </a:bodyPr>
          <a:lstStyle/>
          <a:p>
            <a:pPr algn="just"/>
            <a:r>
              <a:rPr lang="en-GB" sz="1600" b="1" dirty="0">
                <a:latin typeface="Candara" panose="020E0502030303020204" pitchFamily="34" charset="0"/>
              </a:rPr>
              <a:t>Airtightness and Pathologies</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it-IT" sz="1600" dirty="0"/>
              <a:t>The building does not present major pathologies, such as condensations or mould growth. </a:t>
            </a:r>
            <a:endParaRPr lang="pt-PT" sz="1600" dirty="0"/>
          </a:p>
          <a:p>
            <a:pPr marL="285750" indent="-285750" algn="just">
              <a:buFont typeface="Arial" panose="020B0604020202020204" pitchFamily="34" charset="0"/>
              <a:buChar char="•"/>
            </a:pPr>
            <a:endParaRPr lang="en-GB" sz="1600" b="1" dirty="0">
              <a:latin typeface="Candara" panose="020E0502030303020204" pitchFamily="34" charset="0"/>
            </a:endParaRPr>
          </a:p>
        </p:txBody>
      </p:sp>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15" name="Picture 19"/>
          <p:cNvPicPr/>
          <p:nvPr/>
        </p:nvPicPr>
        <p:blipFill rotWithShape="1">
          <a:blip r:embed="rId4" cstate="email">
            <a:extLst>
              <a:ext uri="{28A0092B-C50C-407E-A947-70E740481C1C}">
                <a14:useLocalDpi xmlns:a14="http://schemas.microsoft.com/office/drawing/2010/main"/>
              </a:ext>
            </a:extLst>
          </a:blip>
          <a:srcRect b="7780"/>
          <a:stretch/>
        </p:blipFill>
        <p:spPr bwMode="auto">
          <a:xfrm>
            <a:off x="308272" y="4152605"/>
            <a:ext cx="3851830" cy="1881560"/>
          </a:xfrm>
          <a:prstGeom prst="rect">
            <a:avLst/>
          </a:prstGeom>
          <a:noFill/>
          <a:ln>
            <a:noFill/>
          </a:ln>
          <a:extLst>
            <a:ext uri="{53640926-AAD7-44D8-BBD7-CCE9431645EC}">
              <a14:shadowObscured xmlns:a14="http://schemas.microsoft.com/office/drawing/2010/main"/>
            </a:ext>
          </a:extLst>
        </p:spPr>
      </p:pic>
      <p:sp>
        <p:nvSpPr>
          <p:cNvPr id="4" name="CaixaDeTexto 3"/>
          <p:cNvSpPr txBox="1"/>
          <p:nvPr/>
        </p:nvSpPr>
        <p:spPr>
          <a:xfrm>
            <a:off x="307879" y="3625860"/>
            <a:ext cx="3832073" cy="523220"/>
          </a:xfrm>
          <a:prstGeom prst="rect">
            <a:avLst/>
          </a:prstGeom>
          <a:noFill/>
        </p:spPr>
        <p:txBody>
          <a:bodyPr wrap="square" rtlCol="0">
            <a:spAutoFit/>
          </a:bodyPr>
          <a:lstStyle/>
          <a:p>
            <a:pPr algn="just"/>
            <a:r>
              <a:rPr lang="en-GB" sz="1400" dirty="0"/>
              <a:t>In the main façade walls present good thermal performance</a:t>
            </a:r>
          </a:p>
        </p:txBody>
      </p:sp>
      <p:pic>
        <p:nvPicPr>
          <p:cNvPr id="17" name="Picture 21"/>
          <p:cNvPicPr/>
          <p:nvPr/>
        </p:nvPicPr>
        <p:blipFill rotWithShape="1">
          <a:blip r:embed="rId5" cstate="email">
            <a:extLst>
              <a:ext uri="{28A0092B-C50C-407E-A947-70E740481C1C}">
                <a14:useLocalDpi xmlns:a14="http://schemas.microsoft.com/office/drawing/2010/main"/>
              </a:ext>
            </a:extLst>
          </a:blip>
          <a:srcRect b="7772"/>
          <a:stretch/>
        </p:blipFill>
        <p:spPr bwMode="auto">
          <a:xfrm>
            <a:off x="5222922" y="4156337"/>
            <a:ext cx="3784097" cy="1877828"/>
          </a:xfrm>
          <a:prstGeom prst="rect">
            <a:avLst/>
          </a:prstGeom>
          <a:noFill/>
          <a:ln>
            <a:noFill/>
          </a:ln>
          <a:extLst>
            <a:ext uri="{53640926-AAD7-44D8-BBD7-CCE9431645EC}">
              <a14:shadowObscured xmlns:a14="http://schemas.microsoft.com/office/drawing/2010/main"/>
            </a:ext>
          </a:extLst>
        </p:spPr>
      </p:pic>
      <p:sp>
        <p:nvSpPr>
          <p:cNvPr id="18" name="CaixaDeTexto 17"/>
          <p:cNvSpPr txBox="1"/>
          <p:nvPr/>
        </p:nvSpPr>
        <p:spPr>
          <a:xfrm>
            <a:off x="5222922" y="3625860"/>
            <a:ext cx="3759017" cy="523220"/>
          </a:xfrm>
          <a:prstGeom prst="rect">
            <a:avLst/>
          </a:prstGeom>
          <a:noFill/>
        </p:spPr>
        <p:txBody>
          <a:bodyPr wrap="square" rtlCol="0">
            <a:spAutoFit/>
          </a:bodyPr>
          <a:lstStyle/>
          <a:p>
            <a:pPr algn="just"/>
            <a:r>
              <a:rPr lang="it-IT" sz="1400" dirty="0"/>
              <a:t>The windows, with single glazing with wood frames, present insulation problems.</a:t>
            </a:r>
            <a:endParaRPr lang="en-GB" sz="1400" dirty="0"/>
          </a:p>
        </p:txBody>
      </p:sp>
      <p:sp>
        <p:nvSpPr>
          <p:cNvPr id="19"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3551688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39317" y="2513995"/>
            <a:ext cx="9021256" cy="338554"/>
          </a:xfrm>
          <a:prstGeom prst="rect">
            <a:avLst/>
          </a:prstGeom>
          <a:noFill/>
        </p:spPr>
        <p:txBody>
          <a:bodyPr wrap="square" rtlCol="0">
            <a:spAutoFit/>
          </a:bodyPr>
          <a:lstStyle/>
          <a:p>
            <a:pPr algn="just"/>
            <a:r>
              <a:rPr lang="en-GB" sz="1600" b="1" dirty="0">
                <a:latin typeface="Candara" panose="020E0502030303020204" pitchFamily="34" charset="0"/>
              </a:rPr>
              <a:t>Airtightness and Pathologies (cont.)</a:t>
            </a:r>
          </a:p>
        </p:txBody>
      </p:sp>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4" name="CaixaDeTexto 3"/>
          <p:cNvSpPr txBox="1"/>
          <p:nvPr/>
        </p:nvSpPr>
        <p:spPr>
          <a:xfrm>
            <a:off x="-1" y="3095526"/>
            <a:ext cx="8950733" cy="523220"/>
          </a:xfrm>
          <a:prstGeom prst="rect">
            <a:avLst/>
          </a:prstGeom>
          <a:noFill/>
        </p:spPr>
        <p:txBody>
          <a:bodyPr wrap="square" rtlCol="0">
            <a:spAutoFit/>
          </a:bodyPr>
          <a:lstStyle/>
          <a:p>
            <a:pPr algn="just"/>
            <a:r>
              <a:rPr lang="en-GB" sz="1400" dirty="0"/>
              <a:t>This image </a:t>
            </a:r>
            <a:r>
              <a:rPr lang="it-IT" sz="1400" dirty="0"/>
              <a:t>presents the thermal losses due to the thermal bridges near to windows, which contribute to increase the losses. </a:t>
            </a:r>
            <a:endParaRPr lang="en-GB" sz="1400" dirty="0"/>
          </a:p>
        </p:txBody>
      </p:sp>
      <p:pic>
        <p:nvPicPr>
          <p:cNvPr id="19" name="Picture 24"/>
          <p:cNvPicPr/>
          <p:nvPr/>
        </p:nvPicPr>
        <p:blipFill rotWithShape="1">
          <a:blip r:embed="rId4" cstate="email">
            <a:extLst>
              <a:ext uri="{28A0092B-C50C-407E-A947-70E740481C1C}">
                <a14:useLocalDpi xmlns:a14="http://schemas.microsoft.com/office/drawing/2010/main"/>
              </a:ext>
            </a:extLst>
          </a:blip>
          <a:srcRect b="7664"/>
          <a:stretch/>
        </p:blipFill>
        <p:spPr bwMode="auto">
          <a:xfrm>
            <a:off x="1865357" y="3522107"/>
            <a:ext cx="5399405" cy="2640330"/>
          </a:xfrm>
          <a:prstGeom prst="rect">
            <a:avLst/>
          </a:prstGeom>
          <a:noFill/>
          <a:ln>
            <a:noFill/>
          </a:ln>
          <a:extLst>
            <a:ext uri="{53640926-AAD7-44D8-BBD7-CCE9431645EC}">
              <a14:shadowObscured xmlns:a14="http://schemas.microsoft.com/office/drawing/2010/main"/>
            </a:ext>
          </a:extLst>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22225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39317" y="2513995"/>
            <a:ext cx="9021256" cy="338554"/>
          </a:xfrm>
          <a:prstGeom prst="rect">
            <a:avLst/>
          </a:prstGeom>
          <a:noFill/>
        </p:spPr>
        <p:txBody>
          <a:bodyPr wrap="square" rtlCol="0">
            <a:spAutoFit/>
          </a:bodyPr>
          <a:lstStyle/>
          <a:p>
            <a:pPr algn="just"/>
            <a:r>
              <a:rPr lang="en-GB" sz="1600" b="1" dirty="0">
                <a:latin typeface="Candara" panose="020E0502030303020204" pitchFamily="34" charset="0"/>
              </a:rPr>
              <a:t>Airtightness and Pathologies (cont.)</a:t>
            </a:r>
          </a:p>
        </p:txBody>
      </p:sp>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4" name="CaixaDeTexto 3"/>
          <p:cNvSpPr txBox="1"/>
          <p:nvPr/>
        </p:nvSpPr>
        <p:spPr>
          <a:xfrm>
            <a:off x="-1" y="3095526"/>
            <a:ext cx="8950733" cy="2893100"/>
          </a:xfrm>
          <a:prstGeom prst="rect">
            <a:avLst/>
          </a:prstGeom>
          <a:noFill/>
        </p:spPr>
        <p:txBody>
          <a:bodyPr wrap="square" rtlCol="0">
            <a:spAutoFit/>
          </a:bodyPr>
          <a:lstStyle/>
          <a:p>
            <a:pPr algn="just"/>
            <a:r>
              <a:rPr lang="it-IT" sz="1400" dirty="0"/>
              <a:t>Some characteristics of the building contribute to a bad thermal performance:</a:t>
            </a:r>
          </a:p>
          <a:p>
            <a:pPr algn="just"/>
            <a:endParaRPr lang="pt-PT" sz="1400" dirty="0"/>
          </a:p>
          <a:p>
            <a:pPr marL="285750" lvl="0" indent="-285750" algn="just">
              <a:buFont typeface="Arial" panose="020B0604020202020204" pitchFamily="34" charset="0"/>
              <a:buChar char="•"/>
            </a:pPr>
            <a:r>
              <a:rPr lang="it-IT" sz="1400" dirty="0"/>
              <a:t>The orientation is not ideal, requiring additional energy consumption with heating during the winter (mainly in the north areas) and with cooling during the summer (mainly in the west areas without any direct protection from the direct radiation).</a:t>
            </a:r>
          </a:p>
          <a:p>
            <a:pPr lvl="0" algn="just"/>
            <a:endParaRPr lang="pt-PT" sz="1400" dirty="0"/>
          </a:p>
          <a:p>
            <a:pPr marL="285750" lvl="0" indent="-285750" algn="just">
              <a:buFont typeface="Arial" panose="020B0604020202020204" pitchFamily="34" charset="0"/>
              <a:buChar char="•"/>
            </a:pPr>
            <a:r>
              <a:rPr lang="it-IT" sz="1400" dirty="0"/>
              <a:t>The walls with high thermal inertia and large ceiling height provide advantages during the summer, but disadvantages during winter, since the building does not have users in the night period and weekends which leads to a significant decrease in temperature.  </a:t>
            </a:r>
          </a:p>
          <a:p>
            <a:pPr lvl="0" algn="just"/>
            <a:endParaRPr lang="pt-PT" sz="1400" dirty="0"/>
          </a:p>
          <a:p>
            <a:pPr marL="285750" lvl="0" indent="-285750" algn="just">
              <a:buFont typeface="Arial" panose="020B0604020202020204" pitchFamily="34" charset="0"/>
              <a:buChar char="•"/>
            </a:pPr>
            <a:r>
              <a:rPr lang="it-IT" sz="1400" dirty="0"/>
              <a:t>The windows have a low level of air-tightness, resulting in a high level of air infiltration, which is not controllable and undesirable especially during the winter. </a:t>
            </a:r>
            <a:endParaRPr lang="pt-PT" sz="1400" dirty="0"/>
          </a:p>
          <a:p>
            <a:r>
              <a:rPr lang="it-IT" sz="1400" dirty="0"/>
              <a:t> </a:t>
            </a:r>
            <a:endParaRPr lang="en-GB" sz="1400" dirty="0"/>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143963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7364" y="2905811"/>
            <a:ext cx="5246598" cy="2954655"/>
          </a:xfrm>
          <a:prstGeom prst="rect">
            <a:avLst/>
          </a:prstGeom>
          <a:noFill/>
        </p:spPr>
        <p:txBody>
          <a:bodyPr wrap="square" rtlCol="0">
            <a:spAutoFit/>
          </a:bodyPr>
          <a:lstStyle/>
          <a:p>
            <a:pPr algn="just"/>
            <a:r>
              <a:rPr lang="en-GB" sz="1600" b="1" dirty="0">
                <a:latin typeface="Candara" panose="020E0502030303020204" pitchFamily="34" charset="0"/>
              </a:rPr>
              <a:t>Lighting</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it-IT" sz="1400" dirty="0"/>
              <a:t>The lighting is ensured by several different types of lamps and luminaires, including fluorescent linear T8 and T5 lamps, several types of compact fluorescent lamps, incandescent lamps, halogen spots and projectors and metal halide lamps. </a:t>
            </a:r>
          </a:p>
          <a:p>
            <a:pPr marL="285750" indent="-285750" algn="just">
              <a:buFont typeface="Arial" panose="020B0604020202020204" pitchFamily="34" charset="0"/>
              <a:buChar char="•"/>
            </a:pPr>
            <a:endParaRPr lang="pt-PT" sz="1400" dirty="0"/>
          </a:p>
          <a:p>
            <a:pPr marL="285750" indent="-285750" algn="just">
              <a:buFont typeface="Arial" panose="020B0604020202020204" pitchFamily="34" charset="0"/>
              <a:buChar char="•"/>
            </a:pPr>
            <a:r>
              <a:rPr lang="it-IT" sz="1400" dirty="0"/>
              <a:t>The control is mainly ensured locally without any automatic control, which allows that some lighting circuits remain turned on without being needed. </a:t>
            </a:r>
          </a:p>
          <a:p>
            <a:pPr marL="285750" indent="-285750" algn="just">
              <a:buFont typeface="Arial" panose="020B0604020202020204" pitchFamily="34" charset="0"/>
              <a:buChar char="•"/>
            </a:pPr>
            <a:endParaRPr lang="it-IT" sz="1400" dirty="0"/>
          </a:p>
          <a:p>
            <a:pPr marL="285750" indent="-285750" algn="just">
              <a:buFont typeface="Arial" panose="020B0604020202020204" pitchFamily="34" charset="0"/>
              <a:buChar char="•"/>
            </a:pPr>
            <a:r>
              <a:rPr lang="it-IT" sz="1400" dirty="0"/>
              <a:t>Circulation areas, where usually there is enough natural lighting, the lamps are almost always turned on. </a:t>
            </a:r>
            <a:endParaRPr lang="en-GB" sz="1400" b="1" dirty="0">
              <a:latin typeface="Candara" panose="020E0502030303020204" pitchFamily="34" charset="0"/>
            </a:endParaRPr>
          </a:p>
        </p:txBody>
      </p:sp>
      <p:sp>
        <p:nvSpPr>
          <p:cNvPr id="23"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9" name="Imagem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7991" y="3068961"/>
            <a:ext cx="3664583" cy="2736303"/>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077495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420888"/>
            <a:ext cx="8965862" cy="338554"/>
          </a:xfrm>
          <a:prstGeom prst="rect">
            <a:avLst/>
          </a:prstGeom>
          <a:noFill/>
        </p:spPr>
        <p:txBody>
          <a:bodyPr wrap="square" rtlCol="0">
            <a:spAutoFit/>
          </a:bodyPr>
          <a:lstStyle/>
          <a:p>
            <a:pPr algn="just"/>
            <a:r>
              <a:rPr lang="en-GB" sz="1600" b="1" dirty="0">
                <a:latin typeface="Candara" panose="020E0502030303020204" pitchFamily="34" charset="0"/>
              </a:rPr>
              <a:t>Lighting - </a:t>
            </a:r>
            <a:r>
              <a:rPr lang="el-GR" sz="1400" cap="all" dirty="0"/>
              <a:t>Types and quantities of lamps </a:t>
            </a:r>
            <a:endParaRPr lang="en-GB" sz="1600" b="1" dirty="0">
              <a:latin typeface="Candara" panose="020E0502030303020204" pitchFamily="34" charset="0"/>
            </a:endParaRP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2555776" y="2852040"/>
          <a:ext cx="3371850" cy="3277362"/>
        </p:xfrm>
        <a:graphic>
          <a:graphicData uri="http://schemas.openxmlformats.org/drawingml/2006/table">
            <a:tbl>
              <a:tblPr firstRow="1" firstCol="1" lastRow="1" bandRow="1"/>
              <a:tblGrid>
                <a:gridCol w="1751965">
                  <a:extLst>
                    <a:ext uri="{9D8B030D-6E8A-4147-A177-3AD203B41FA5}">
                      <a16:colId xmlns:a16="http://schemas.microsoft.com/office/drawing/2014/main" val="20000"/>
                    </a:ext>
                  </a:extLst>
                </a:gridCol>
                <a:gridCol w="809625">
                  <a:extLst>
                    <a:ext uri="{9D8B030D-6E8A-4147-A177-3AD203B41FA5}">
                      <a16:colId xmlns:a16="http://schemas.microsoft.com/office/drawing/2014/main" val="20001"/>
                    </a:ext>
                  </a:extLst>
                </a:gridCol>
                <a:gridCol w="810260">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 E27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2,502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 E14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 2G11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Incandescent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11,326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13,202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T5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T5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3"/>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Metal Halide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4"/>
                  </a:ext>
                </a:extLst>
              </a:tr>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Total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1,153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58,008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92208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10636" y="2561305"/>
            <a:ext cx="9021256" cy="1200329"/>
          </a:xfrm>
          <a:prstGeom prst="rect">
            <a:avLst/>
          </a:prstGeom>
          <a:noFill/>
        </p:spPr>
        <p:txBody>
          <a:bodyPr wrap="square" rtlCol="0">
            <a:spAutoFit/>
          </a:bodyPr>
          <a:lstStyle/>
          <a:p>
            <a:pPr algn="just"/>
            <a:r>
              <a:rPr lang="en-GB" sz="1600" b="1" dirty="0">
                <a:latin typeface="Candara" panose="020E0502030303020204" pitchFamily="34" charset="0"/>
              </a:rPr>
              <a:t>Envelope Elements - </a:t>
            </a:r>
            <a:r>
              <a:rPr lang="en-GB" sz="1400" dirty="0"/>
              <a:t>The walls of each block have a total surface of 734 m</a:t>
            </a:r>
            <a:r>
              <a:rPr lang="en-GB" sz="1400" baseline="30000" dirty="0"/>
              <a:t>2</a:t>
            </a:r>
            <a:r>
              <a:rPr lang="en-GB" sz="1400" dirty="0"/>
              <a:t>, of which 182 m</a:t>
            </a:r>
            <a:r>
              <a:rPr lang="en-GB" sz="1400" baseline="30000" dirty="0"/>
              <a:t>2 </a:t>
            </a:r>
            <a:r>
              <a:rPr lang="en-GB" sz="1400" dirty="0"/>
              <a:t>is transparent (24.8%). The walls of the refectory have total surface of 260 m</a:t>
            </a:r>
            <a:r>
              <a:rPr lang="en-GB" sz="1400" baseline="30000" dirty="0"/>
              <a:t>2</a:t>
            </a:r>
            <a:r>
              <a:rPr lang="en-GB" sz="1400" dirty="0"/>
              <a:t>, of which 69 m</a:t>
            </a:r>
            <a:r>
              <a:rPr lang="en-GB" sz="1400" baseline="30000" dirty="0"/>
              <a:t>2 </a:t>
            </a:r>
            <a:r>
              <a:rPr lang="en-GB" sz="1400" dirty="0"/>
              <a:t>is transparent (26.5%). In the total, the walls have a surface of 1,728 m</a:t>
            </a:r>
            <a:r>
              <a:rPr lang="en-GB" sz="1400" baseline="30000" dirty="0"/>
              <a:t>2</a:t>
            </a:r>
            <a:r>
              <a:rPr lang="en-GB" sz="1400" dirty="0"/>
              <a:t>, of which 433 m</a:t>
            </a:r>
            <a:r>
              <a:rPr lang="en-GB" sz="1400" baseline="30000" dirty="0"/>
              <a:t>2 </a:t>
            </a:r>
            <a:r>
              <a:rPr lang="en-GB" sz="1400" dirty="0"/>
              <a:t>is transparent (25%).</a:t>
            </a:r>
            <a:endParaRPr lang="pt-PT" sz="1400" dirty="0"/>
          </a:p>
          <a:p>
            <a:pPr algn="just"/>
            <a:r>
              <a:rPr lang="en-GB" sz="1400" dirty="0"/>
              <a:t>The external walls are made of breeze blocks and bricks and have a thickness of 55 to 60 cm in the 2 blocks and of 35 to 55 cm in the refectory.</a:t>
            </a:r>
            <a:endParaRPr lang="pt-PT" sz="1400" dirty="0"/>
          </a:p>
        </p:txBody>
      </p:sp>
      <p:graphicFrame>
        <p:nvGraphicFramePr>
          <p:cNvPr id="4" name="Tabela 3"/>
          <p:cNvGraphicFramePr>
            <a:graphicFrameLocks noGrp="1"/>
          </p:cNvGraphicFramePr>
          <p:nvPr>
            <p:extLst>
              <p:ext uri="{D42A27DB-BD31-4B8C-83A1-F6EECF244321}">
                <p14:modId xmlns:p14="http://schemas.microsoft.com/office/powerpoint/2010/main" val="3618892041"/>
              </p:ext>
            </p:extLst>
          </p:nvPr>
        </p:nvGraphicFramePr>
        <p:xfrm>
          <a:off x="1635982" y="3779864"/>
          <a:ext cx="5749292" cy="2313432"/>
        </p:xfrm>
        <a:graphic>
          <a:graphicData uri="http://schemas.openxmlformats.org/drawingml/2006/table">
            <a:tbl>
              <a:tblPr firstRow="1" firstCol="1" bandRow="1"/>
              <a:tblGrid>
                <a:gridCol w="1316133">
                  <a:extLst>
                    <a:ext uri="{9D8B030D-6E8A-4147-A177-3AD203B41FA5}">
                      <a16:colId xmlns:a16="http://schemas.microsoft.com/office/drawing/2014/main" val="20000"/>
                    </a:ext>
                  </a:extLst>
                </a:gridCol>
                <a:gridCol w="615294">
                  <a:extLst>
                    <a:ext uri="{9D8B030D-6E8A-4147-A177-3AD203B41FA5}">
                      <a16:colId xmlns:a16="http://schemas.microsoft.com/office/drawing/2014/main" val="20001"/>
                    </a:ext>
                  </a:extLst>
                </a:gridCol>
                <a:gridCol w="761672">
                  <a:extLst>
                    <a:ext uri="{9D8B030D-6E8A-4147-A177-3AD203B41FA5}">
                      <a16:colId xmlns:a16="http://schemas.microsoft.com/office/drawing/2014/main" val="20002"/>
                    </a:ext>
                  </a:extLst>
                </a:gridCol>
                <a:gridCol w="761672">
                  <a:extLst>
                    <a:ext uri="{9D8B030D-6E8A-4147-A177-3AD203B41FA5}">
                      <a16:colId xmlns:a16="http://schemas.microsoft.com/office/drawing/2014/main" val="20003"/>
                    </a:ext>
                  </a:extLst>
                </a:gridCol>
                <a:gridCol w="767375">
                  <a:extLst>
                    <a:ext uri="{9D8B030D-6E8A-4147-A177-3AD203B41FA5}">
                      <a16:colId xmlns:a16="http://schemas.microsoft.com/office/drawing/2014/main" val="20004"/>
                    </a:ext>
                  </a:extLst>
                </a:gridCol>
                <a:gridCol w="767375">
                  <a:extLst>
                    <a:ext uri="{9D8B030D-6E8A-4147-A177-3AD203B41FA5}">
                      <a16:colId xmlns:a16="http://schemas.microsoft.com/office/drawing/2014/main" val="20005"/>
                    </a:ext>
                  </a:extLst>
                </a:gridCol>
                <a:gridCol w="759771">
                  <a:extLst>
                    <a:ext uri="{9D8B030D-6E8A-4147-A177-3AD203B41FA5}">
                      <a16:colId xmlns:a16="http://schemas.microsoft.com/office/drawing/2014/main" val="20006"/>
                    </a:ext>
                  </a:extLst>
                </a:gridCol>
              </a:tblGrid>
              <a:tr h="0">
                <a:tc rowSpan="2">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Structure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rowSpan="2">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Orient.</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Abs.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err="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Α.U.A.Rse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 </a:t>
                      </a:r>
                      <a:r>
                        <a:rPr lang="en-GB" sz="1100" b="1">
                          <a:effectLst/>
                          <a:latin typeface="Calibri" panose="020F0502020204030204" pitchFamily="34" charset="0"/>
                          <a:ea typeface="SimSun" panose="02010600030101010101" pitchFamily="2" charset="-122"/>
                          <a:cs typeface="Times New Roman" panose="02020603050405020304" pitchFamily="18" charset="0"/>
                        </a:rPr>
                        <a:t>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α</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 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 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Block1&amp;2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295.50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Refectory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Block1&amp;2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0.33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20.7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Refectory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26.85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Block1&amp;2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295.50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Refectory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Block1&amp;2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0.33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20.7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Refectory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26.85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Roof - Block1&amp;2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378.10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3.02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189.1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Roof - Refectory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141.90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71.0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034387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556592"/>
            <a:ext cx="8965862" cy="1569660"/>
          </a:xfrm>
          <a:prstGeom prst="rect">
            <a:avLst/>
          </a:prstGeom>
          <a:noFill/>
        </p:spPr>
        <p:txBody>
          <a:bodyPr wrap="square" rtlCol="0">
            <a:spAutoFit/>
          </a:bodyPr>
          <a:lstStyle/>
          <a:p>
            <a:pPr algn="just"/>
            <a:r>
              <a:rPr lang="en-GB" sz="1600" b="1" dirty="0">
                <a:latin typeface="Candara" panose="020E0502030303020204" pitchFamily="34" charset="0"/>
              </a:rPr>
              <a:t>HVAC – Air Conditioning or Heating Systems</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it-IT" sz="1600" dirty="0"/>
              <a:t>The HVAC is ensured with several heat pumps, which were being installed gradually. Therefore, there are several equipment with different characteristics and performance. In total, there are 8 multi-split units (on the left) and 21 mono-split units (on the right). Almost all the areas of permanent use have HVAC systems. The control of the HVAC systems is ensured locally with units of individual control. </a:t>
            </a:r>
            <a:endParaRPr lang="en-GB" sz="1600" b="1" dirty="0">
              <a:latin typeface="Candara" panose="020E0502030303020204" pitchFamily="34" charset="0"/>
            </a:endParaRPr>
          </a:p>
        </p:txBody>
      </p:sp>
      <p:sp>
        <p:nvSpPr>
          <p:cNvPr id="21"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22" name="Picture 27"/>
          <p:cNvPicPr/>
          <p:nvPr/>
        </p:nvPicPr>
        <p:blipFill>
          <a:blip r:embed="rId4" cstate="email">
            <a:extLst>
              <a:ext uri="{28A0092B-C50C-407E-A947-70E740481C1C}">
                <a14:useLocalDpi xmlns:a14="http://schemas.microsoft.com/office/drawing/2010/main"/>
              </a:ext>
            </a:extLst>
          </a:blip>
          <a:srcRect/>
          <a:stretch>
            <a:fillRect/>
          </a:stretch>
        </p:blipFill>
        <p:spPr bwMode="auto">
          <a:xfrm>
            <a:off x="1547664" y="4126252"/>
            <a:ext cx="5976664" cy="1966021"/>
          </a:xfrm>
          <a:prstGeom prst="rect">
            <a:avLst/>
          </a:prstGeom>
          <a:noFill/>
          <a:ln>
            <a:noFill/>
          </a:ln>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4182557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0636" y="2586964"/>
            <a:ext cx="8940097" cy="830997"/>
          </a:xfrm>
          <a:prstGeom prst="rect">
            <a:avLst/>
          </a:prstGeom>
          <a:noFill/>
        </p:spPr>
        <p:txBody>
          <a:bodyPr wrap="square" rtlCol="0">
            <a:spAutoFit/>
          </a:bodyPr>
          <a:lstStyle/>
          <a:p>
            <a:pPr algn="just"/>
            <a:r>
              <a:rPr lang="en-GB" sz="1600" b="1" dirty="0">
                <a:latin typeface="Candara" panose="020E0502030303020204" pitchFamily="34" charset="0"/>
              </a:rPr>
              <a:t>HVAC - Air Conditioning or Ventilation Systems– Technical Data</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en-GB" sz="1600" dirty="0"/>
              <a:t>Mono-split units</a:t>
            </a: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1889956" y="3417966"/>
          <a:ext cx="5634373" cy="2716818"/>
        </p:xfrm>
        <a:graphic>
          <a:graphicData uri="http://schemas.openxmlformats.org/drawingml/2006/table">
            <a:tbl>
              <a:tblPr firstRow="1" firstCol="1" lastRow="1" bandRow="1"/>
              <a:tblGrid>
                <a:gridCol w="1087870">
                  <a:extLst>
                    <a:ext uri="{9D8B030D-6E8A-4147-A177-3AD203B41FA5}">
                      <a16:colId xmlns:a16="http://schemas.microsoft.com/office/drawing/2014/main" val="20000"/>
                    </a:ext>
                  </a:extLst>
                </a:gridCol>
                <a:gridCol w="1413568">
                  <a:extLst>
                    <a:ext uri="{9D8B030D-6E8A-4147-A177-3AD203B41FA5}">
                      <a16:colId xmlns:a16="http://schemas.microsoft.com/office/drawing/2014/main" val="20001"/>
                    </a:ext>
                  </a:extLst>
                </a:gridCol>
                <a:gridCol w="1056694">
                  <a:extLst>
                    <a:ext uri="{9D8B030D-6E8A-4147-A177-3AD203B41FA5}">
                      <a16:colId xmlns:a16="http://schemas.microsoft.com/office/drawing/2014/main" val="20002"/>
                    </a:ext>
                  </a:extLst>
                </a:gridCol>
                <a:gridCol w="1058684">
                  <a:extLst>
                    <a:ext uri="{9D8B030D-6E8A-4147-A177-3AD203B41FA5}">
                      <a16:colId xmlns:a16="http://schemas.microsoft.com/office/drawing/2014/main" val="20003"/>
                    </a:ext>
                  </a:extLst>
                </a:gridCol>
                <a:gridCol w="1017557">
                  <a:extLst>
                    <a:ext uri="{9D8B030D-6E8A-4147-A177-3AD203B41FA5}">
                      <a16:colId xmlns:a16="http://schemas.microsoft.com/office/drawing/2014/main" val="20004"/>
                    </a:ext>
                  </a:extLst>
                </a:gridCol>
              </a:tblGrid>
              <a:tr h="208986">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Brand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Model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cooling</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heating</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FNAC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C09 F-L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2.58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FNAC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C17 F-L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4.92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3.02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Fuji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RO-93RN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3.31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3.98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Fuji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RO-93RN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2.64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3.34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Mitsubishi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FDFL 254 HENZ</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Mitsubishi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SCT 323 HENF-L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Olimpia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MATRIC–U2108hB</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Sanyo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SAP-CR184EH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Sanyo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SAP-K76GF55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Sanyo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SPW-C253GH8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2.63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2.74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20898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Tensai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PTAH-9001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2.64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r h="208986">
                <a:tc gridSpan="2">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62.42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70.12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21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4369920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0636" y="2586964"/>
            <a:ext cx="8940097" cy="830997"/>
          </a:xfrm>
          <a:prstGeom prst="rect">
            <a:avLst/>
          </a:prstGeom>
          <a:noFill/>
        </p:spPr>
        <p:txBody>
          <a:bodyPr wrap="square" rtlCol="0">
            <a:spAutoFit/>
          </a:bodyPr>
          <a:lstStyle/>
          <a:p>
            <a:pPr algn="just"/>
            <a:r>
              <a:rPr lang="en-GB" sz="1600" b="1" dirty="0">
                <a:latin typeface="Candara" panose="020E0502030303020204" pitchFamily="34" charset="0"/>
              </a:rPr>
              <a:t>HVAC - Air Conditioning or Ventilation Systems– Technical Data</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en-GB" sz="1600" dirty="0"/>
              <a:t>Multi-split units</a:t>
            </a: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5" name="Tabela 4"/>
          <p:cNvGraphicFramePr>
            <a:graphicFrameLocks noGrp="1"/>
          </p:cNvGraphicFramePr>
          <p:nvPr>
            <p:extLst/>
          </p:nvPr>
        </p:nvGraphicFramePr>
        <p:xfrm>
          <a:off x="1875154" y="3381216"/>
          <a:ext cx="5649173" cy="1210950"/>
        </p:xfrm>
        <a:graphic>
          <a:graphicData uri="http://schemas.openxmlformats.org/drawingml/2006/table">
            <a:tbl>
              <a:tblPr firstRow="1" firstCol="1" lastRow="1" bandRow="1"/>
              <a:tblGrid>
                <a:gridCol w="1091393">
                  <a:extLst>
                    <a:ext uri="{9D8B030D-6E8A-4147-A177-3AD203B41FA5}">
                      <a16:colId xmlns:a16="http://schemas.microsoft.com/office/drawing/2014/main" val="20000"/>
                    </a:ext>
                  </a:extLst>
                </a:gridCol>
                <a:gridCol w="1412626">
                  <a:extLst>
                    <a:ext uri="{9D8B030D-6E8A-4147-A177-3AD203B41FA5}">
                      <a16:colId xmlns:a16="http://schemas.microsoft.com/office/drawing/2014/main" val="20001"/>
                    </a:ext>
                  </a:extLst>
                </a:gridCol>
                <a:gridCol w="1060799">
                  <a:extLst>
                    <a:ext uri="{9D8B030D-6E8A-4147-A177-3AD203B41FA5}">
                      <a16:colId xmlns:a16="http://schemas.microsoft.com/office/drawing/2014/main" val="20002"/>
                    </a:ext>
                  </a:extLst>
                </a:gridCol>
                <a:gridCol w="1062130">
                  <a:extLst>
                    <a:ext uri="{9D8B030D-6E8A-4147-A177-3AD203B41FA5}">
                      <a16:colId xmlns:a16="http://schemas.microsoft.com/office/drawing/2014/main" val="20003"/>
                    </a:ext>
                  </a:extLst>
                </a:gridCol>
                <a:gridCol w="1022225">
                  <a:extLst>
                    <a:ext uri="{9D8B030D-6E8A-4147-A177-3AD203B41FA5}">
                      <a16:colId xmlns:a16="http://schemas.microsoft.com/office/drawing/2014/main" val="20004"/>
                    </a:ext>
                  </a:extLst>
                </a:gridCol>
              </a:tblGrid>
              <a:tr h="242190">
                <a:tc>
                  <a:txBody>
                    <a:bodyPr/>
                    <a:lstStyle/>
                    <a:p>
                      <a:pPr algn="ctr">
                        <a:lnSpc>
                          <a:spcPct val="115000"/>
                        </a:lnSpc>
                        <a:spcAft>
                          <a:spcPts val="0"/>
                        </a:spcAft>
                      </a:pPr>
                      <a:r>
                        <a:rPr lang="en-GB" sz="11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Brand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Model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cooling</a:t>
                      </a:r>
                      <a:r>
                        <a:rPr lang="en-GB" sz="11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heating</a:t>
                      </a:r>
                      <a:r>
                        <a:rPr lang="en-GB" sz="11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4219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Daikin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RSXY – 10K7W1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4219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Mitsubishi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FDCA 140HKXES4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14.6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4219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Mitsubishi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FDCA 280HKXE4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42190">
                <a:tc gridSpan="2">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210.6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237.1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500795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821" y="2410344"/>
            <a:ext cx="5293902" cy="3416320"/>
          </a:xfrm>
          <a:prstGeom prst="rect">
            <a:avLst/>
          </a:prstGeom>
          <a:noFill/>
        </p:spPr>
        <p:txBody>
          <a:bodyPr wrap="square" rtlCol="0">
            <a:spAutoFit/>
          </a:bodyPr>
          <a:lstStyle/>
          <a:p>
            <a:pPr algn="just"/>
            <a:r>
              <a:rPr lang="en-GB" sz="1600" b="1" dirty="0">
                <a:latin typeface="Candara" panose="020E0502030303020204" pitchFamily="34" charset="0"/>
              </a:rPr>
              <a:t>HVAC - Air Conditioning or Ventilation Systems– Technical Data</a:t>
            </a:r>
          </a:p>
          <a:p>
            <a:pPr algn="just"/>
            <a:endParaRPr lang="en-GB" sz="1600" b="1" dirty="0">
              <a:latin typeface="Candara" panose="020E0502030303020204" pitchFamily="34" charset="0"/>
            </a:endParaRPr>
          </a:p>
          <a:p>
            <a:pPr marL="285750" indent="-285750">
              <a:buFont typeface="Arial" panose="020B0604020202020204" pitchFamily="34" charset="0"/>
              <a:buChar char="•"/>
            </a:pPr>
            <a:r>
              <a:rPr lang="it-IT" sz="1400" dirty="0"/>
              <a:t>In some rooms, there are electric oil-filled radiators and foot warmers.. </a:t>
            </a:r>
            <a:endParaRPr lang="pt-PT" sz="1400" dirty="0"/>
          </a:p>
          <a:p>
            <a:pPr marL="285750" indent="-285750">
              <a:buFont typeface="Arial" panose="020B0604020202020204" pitchFamily="34" charset="0"/>
              <a:buChar char="•"/>
            </a:pPr>
            <a:r>
              <a:rPr lang="it-IT" sz="1400" dirty="0"/>
              <a:t>The air circulation and renewal is ensured naturally through the doors and windows.</a:t>
            </a:r>
          </a:p>
          <a:p>
            <a:pPr marL="285750" indent="-285750">
              <a:buFont typeface="Arial" panose="020B0604020202020204" pitchFamily="34" charset="0"/>
              <a:buChar char="•"/>
            </a:pPr>
            <a:r>
              <a:rPr lang="it-IT" sz="1400" dirty="0"/>
              <a:t> There are only 2 systems of forced ventilation in specific rooms(both systems are just used in very cold days):</a:t>
            </a:r>
          </a:p>
          <a:p>
            <a:pPr marL="285750" indent="-285750">
              <a:buFont typeface="Arial" panose="020B0604020202020204" pitchFamily="34" charset="0"/>
              <a:buChar char="•"/>
            </a:pPr>
            <a:endParaRPr lang="pt-PT" sz="1400" dirty="0"/>
          </a:p>
          <a:p>
            <a:pPr marL="742950" lvl="1" indent="-285750">
              <a:buFont typeface="Arial" panose="020B0604020202020204" pitchFamily="34" charset="0"/>
              <a:buChar char="•"/>
            </a:pPr>
            <a:r>
              <a:rPr lang="it-IT" sz="1400" dirty="0"/>
              <a:t>Hall of the Municipal Council (area 61) – system of insufflation and extraction with heating resistors with 1.5 kW.</a:t>
            </a:r>
          </a:p>
          <a:p>
            <a:pPr marL="742950" lvl="1" indent="-285750">
              <a:buFont typeface="Arial" panose="020B0604020202020204" pitchFamily="34" charset="0"/>
              <a:buChar char="•"/>
            </a:pPr>
            <a:r>
              <a:rPr lang="it-IT" sz="1400" dirty="0"/>
              <a:t>Reprography (area 8) – system of air renewal with heat recovery (Mitsubishi LGH-25RX4-E) with 140 W.</a:t>
            </a:r>
            <a:endParaRPr lang="en-US" sz="1600" dirty="0"/>
          </a:p>
        </p:txBody>
      </p:sp>
      <p:sp>
        <p:nvSpPr>
          <p:cNvPr id="7" name="Rectangle 1"/>
          <p:cNvSpPr>
            <a:spLocks noChangeArrowheads="1"/>
          </p:cNvSpPr>
          <p:nvPr/>
        </p:nvSpPr>
        <p:spPr bwMode="auto">
          <a:xfrm>
            <a:off x="1442790" y="42003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PT" altLang="pt-PT" sz="1800" b="0" i="0" u="none" strike="noStrike" cap="none" normalizeH="0" baseline="0">
                <a:ln>
                  <a:noFill/>
                </a:ln>
                <a:solidFill>
                  <a:schemeClr val="tx1"/>
                </a:solidFill>
                <a:effectLst/>
                <a:latin typeface="Arial" panose="020B0604020202020204" pitchFamily="34" charset="0"/>
              </a:rPr>
            </a:br>
            <a:endParaRPr kumimoji="0" lang="pt-PT" altLang="pt-PT" sz="1800" b="0" i="0" u="none" strike="noStrike" cap="none" normalizeH="0" baseline="0">
              <a:ln>
                <a:noFill/>
              </a:ln>
              <a:solidFill>
                <a:schemeClr val="tx1"/>
              </a:solidFill>
              <a:effectLst/>
              <a:latin typeface="Arial" panose="020B0604020202020204" pitchFamily="34" charset="0"/>
            </a:endParaRP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4" name="Imagem 3"/>
          <p:cNvPicPr>
            <a:picLocks noChangeAspect="1"/>
          </p:cNvPicPr>
          <p:nvPr/>
        </p:nvPicPr>
        <p:blipFill>
          <a:blip r:embed="rId4"/>
          <a:stretch>
            <a:fillRect/>
          </a:stretch>
        </p:blipFill>
        <p:spPr>
          <a:xfrm>
            <a:off x="5038711" y="3650077"/>
            <a:ext cx="3982545" cy="1874944"/>
          </a:xfrm>
          <a:prstGeom prst="rect">
            <a:avLst/>
          </a:prstGeom>
        </p:spPr>
      </p:pic>
      <p:sp>
        <p:nvSpPr>
          <p:cNvPr id="5" name="CaixaDeTexto 4"/>
          <p:cNvSpPr txBox="1"/>
          <p:nvPr/>
        </p:nvSpPr>
        <p:spPr>
          <a:xfrm>
            <a:off x="23667" y="5809028"/>
            <a:ext cx="8938908" cy="338554"/>
          </a:xfrm>
          <a:prstGeom prst="rect">
            <a:avLst/>
          </a:prstGeom>
          <a:noFill/>
        </p:spPr>
        <p:txBody>
          <a:bodyPr wrap="square" rtlCol="0">
            <a:spAutoFit/>
          </a:bodyPr>
          <a:lstStyle/>
          <a:p>
            <a:pPr marL="285750" indent="-285750">
              <a:buFont typeface="Arial" panose="020B0604020202020204" pitchFamily="34" charset="0"/>
              <a:buChar char="•"/>
            </a:pPr>
            <a:r>
              <a:rPr lang="it-IT" sz="1600" b="1" dirty="0"/>
              <a:t>The HVAC systems have a total power of 273 kW in cooling and 307 kW in heating</a:t>
            </a:r>
            <a:r>
              <a:rPr lang="it-IT" sz="1600" dirty="0"/>
              <a:t>.</a:t>
            </a:r>
            <a:endParaRPr lang="en-GB" sz="1600" b="1" dirty="0"/>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515914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CaixaDeTexto 13"/>
          <p:cNvSpPr txBox="1"/>
          <p:nvPr/>
        </p:nvSpPr>
        <p:spPr>
          <a:xfrm>
            <a:off x="5323" y="2649400"/>
            <a:ext cx="8965862" cy="3508653"/>
          </a:xfrm>
          <a:prstGeom prst="rect">
            <a:avLst/>
          </a:prstGeom>
          <a:noFill/>
        </p:spPr>
        <p:txBody>
          <a:bodyPr wrap="square" rtlCol="0">
            <a:spAutoFit/>
          </a:bodyPr>
          <a:lstStyle/>
          <a:p>
            <a:pPr algn="just"/>
            <a:r>
              <a:rPr lang="en-GB" sz="1600" b="1" dirty="0">
                <a:latin typeface="Candara" panose="020E0502030303020204" pitchFamily="34" charset="0"/>
              </a:rPr>
              <a:t>ICT </a:t>
            </a:r>
            <a:r>
              <a:rPr lang="en-GB" sz="1600" b="1" dirty="0"/>
              <a:t>- Information and Communications Technologies</a:t>
            </a:r>
          </a:p>
          <a:p>
            <a:pPr algn="just"/>
            <a:endParaRPr lang="en-GB" sz="1600" b="1" dirty="0"/>
          </a:p>
          <a:p>
            <a:pPr marL="285750" indent="-285750">
              <a:buFont typeface="Arial" panose="020B0604020202020204" pitchFamily="34" charset="0"/>
              <a:buChar char="•"/>
            </a:pPr>
            <a:r>
              <a:rPr lang="en-GB" sz="1400" dirty="0"/>
              <a:t>The communication devices but also other electronic devices, such as computers, printers, etc. are considered as ICT </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it-IT" sz="1400" dirty="0"/>
              <a:t>The main ICT systems receive power from 3 groups of UPS, located in different rooms:</a:t>
            </a:r>
            <a:endParaRPr lang="pt-PT" sz="1400" dirty="0"/>
          </a:p>
          <a:p>
            <a:pPr lvl="0"/>
            <a:r>
              <a:rPr lang="it-IT" sz="1400" dirty="0"/>
              <a:t>	- 2 UPS CHLORIDE Linear Plus (2 x 10 kVA);</a:t>
            </a:r>
            <a:endParaRPr lang="pt-PT" sz="1400" dirty="0"/>
          </a:p>
          <a:p>
            <a:pPr lvl="0"/>
            <a:r>
              <a:rPr lang="it-IT" sz="1400" dirty="0"/>
              <a:t>	- 2 UPS CLORIDE Power El (2 x 6 kVA); </a:t>
            </a:r>
            <a:endParaRPr lang="pt-PT" sz="1400" dirty="0"/>
          </a:p>
          <a:p>
            <a:pPr lvl="0"/>
            <a:r>
              <a:rPr lang="it-IT" sz="1400" dirty="0"/>
              <a:t>	- 1 UPS Merlin Gerin (7 kVA).</a:t>
            </a:r>
            <a:endParaRPr lang="pt-PT" sz="1400" dirty="0"/>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1400" dirty="0"/>
              <a:t>In this case there are also access points and a rack/server to the wireless network. </a:t>
            </a:r>
          </a:p>
          <a:p>
            <a:endParaRPr lang="en-GB" sz="900" dirty="0"/>
          </a:p>
          <a:p>
            <a:pPr marL="285750" indent="-285750">
              <a:buFont typeface="Arial" panose="020B0604020202020204" pitchFamily="34" charset="0"/>
              <a:buChar char="•"/>
            </a:pPr>
            <a:r>
              <a:rPr lang="it-IT" sz="1400" dirty="0"/>
              <a:t>Most of the offices and rooms have computers and printers and there is a room with servers and an internal circuit of CCTV for security.</a:t>
            </a:r>
          </a:p>
          <a:p>
            <a:pPr marL="285750" indent="-285750">
              <a:buFont typeface="Arial" panose="020B0604020202020204" pitchFamily="34" charset="0"/>
              <a:buChar char="•"/>
            </a:pPr>
            <a:endParaRPr lang="pt-PT" sz="900" dirty="0"/>
          </a:p>
          <a:p>
            <a:pPr marL="285750" indent="-285750">
              <a:buFont typeface="Arial" panose="020B0604020202020204" pitchFamily="34" charset="0"/>
              <a:buChar char="•"/>
            </a:pPr>
            <a:r>
              <a:rPr lang="it-IT" sz="1400" dirty="0"/>
              <a:t>There are photocopier machines and video projectors in some rooms.</a:t>
            </a:r>
          </a:p>
          <a:p>
            <a:pPr marL="285750" indent="-285750">
              <a:buFont typeface="Arial" panose="020B0604020202020204" pitchFamily="34" charset="0"/>
              <a:buChar char="•"/>
            </a:pPr>
            <a:endParaRPr lang="en-GB" sz="900" dirty="0"/>
          </a:p>
          <a:p>
            <a:pPr marL="285750" indent="-285750">
              <a:buFont typeface="Arial" panose="020B0604020202020204" pitchFamily="34" charset="0"/>
              <a:buChar char="•"/>
            </a:pPr>
            <a:r>
              <a:rPr lang="en-GB" sz="1400" dirty="0"/>
              <a:t>Due to fact that ICT equipments exist in large number they are not listed here.</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053600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3009949"/>
            <a:ext cx="8965862" cy="2339102"/>
          </a:xfrm>
          <a:prstGeom prst="rect">
            <a:avLst/>
          </a:prstGeom>
          <a:noFill/>
        </p:spPr>
        <p:txBody>
          <a:bodyPr wrap="square" rtlCol="0">
            <a:spAutoFit/>
          </a:bodyPr>
          <a:lstStyle/>
          <a:p>
            <a:pPr algn="just"/>
            <a:r>
              <a:rPr lang="en-GB" sz="1600" b="1" dirty="0">
                <a:latin typeface="Candara" panose="020E0502030303020204" pitchFamily="34" charset="0"/>
              </a:rPr>
              <a:t>Others</a:t>
            </a:r>
          </a:p>
          <a:p>
            <a:pPr algn="just"/>
            <a:endParaRPr lang="en-GB" sz="1600" b="1" dirty="0">
              <a:latin typeface="Candara" panose="020E0502030303020204" pitchFamily="34" charset="0"/>
            </a:endParaRPr>
          </a:p>
          <a:p>
            <a:pPr algn="just"/>
            <a:endParaRPr lang="en-GB" sz="1600" b="1" dirty="0"/>
          </a:p>
          <a:p>
            <a:pPr marL="285750" indent="-285750">
              <a:buFont typeface="Arial" panose="020B0604020202020204" pitchFamily="34" charset="0"/>
              <a:buChar char="•"/>
            </a:pPr>
            <a:r>
              <a:rPr lang="it-IT" sz="1400" dirty="0"/>
              <a:t>It was considered as “others” the lift and other small appliances connected to plugs such as individual electric heaters, vending machines, photocopier machines, computers and printers (when not connected to the UPSs), etc.</a:t>
            </a:r>
          </a:p>
          <a:p>
            <a:endParaRPr lang="it-IT" sz="1400" dirty="0"/>
          </a:p>
          <a:p>
            <a:endParaRPr lang="it-IT" sz="1400" dirty="0"/>
          </a:p>
          <a:p>
            <a:pPr marL="285750" indent="-285750">
              <a:buFont typeface="Arial" panose="020B0604020202020204" pitchFamily="34" charset="0"/>
              <a:buChar char="•"/>
            </a:pPr>
            <a:endParaRPr lang="it-IT" sz="1400" dirty="0"/>
          </a:p>
          <a:p>
            <a:pPr marL="285750" indent="-285750">
              <a:buFont typeface="Arial" panose="020B0604020202020204" pitchFamily="34" charset="0"/>
              <a:buChar char="•"/>
            </a:pPr>
            <a:r>
              <a:rPr lang="it-IT" sz="1400" dirty="0"/>
              <a:t> The lift (manufactured by OTIS) is hydraulic and has capacity for 630 kg (8 users) and a power of 11 kW. </a:t>
            </a:r>
            <a:endParaRPr lang="pt-PT" sz="1400" dirty="0"/>
          </a:p>
          <a:p>
            <a:pPr algn="just"/>
            <a:endParaRPr lang="en-GB" sz="1400" b="1" dirty="0">
              <a:latin typeface="Candara" panose="020E0502030303020204" pitchFamily="34" charset="0"/>
            </a:endParaRP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393862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graphicFrame>
        <p:nvGraphicFramePr>
          <p:cNvPr id="17" name="Table 2"/>
          <p:cNvGraphicFramePr>
            <a:graphicFrameLocks noGrp="1"/>
          </p:cNvGraphicFramePr>
          <p:nvPr>
            <p:extLst/>
          </p:nvPr>
        </p:nvGraphicFramePr>
        <p:xfrm>
          <a:off x="179388" y="2951541"/>
          <a:ext cx="3600400" cy="1483360"/>
        </p:xfrm>
        <a:graphic>
          <a:graphicData uri="http://schemas.openxmlformats.org/drawingml/2006/table">
            <a:tbl>
              <a:tblPr bandRow="1">
                <a:tableStyleId>{5C22544A-7EE6-4342-B048-85BDC9FD1C3A}</a:tableStyleId>
              </a:tblPr>
              <a:tblGrid>
                <a:gridCol w="223224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tblGrid>
              <a:tr h="370840">
                <a:tc>
                  <a:txBody>
                    <a:bodyPr/>
                    <a:lstStyle/>
                    <a:p>
                      <a:r>
                        <a:rPr lang="en-GB" sz="1400" b="1" noProof="0" dirty="0"/>
                        <a:t>Electricity Consumption</a:t>
                      </a:r>
                    </a:p>
                  </a:txBody>
                  <a:tcPr/>
                </a:tc>
                <a:tc>
                  <a:txBody>
                    <a:bodyPr/>
                    <a:lstStyle/>
                    <a:p>
                      <a:r>
                        <a:rPr lang="pt-PT" sz="1400" dirty="0"/>
                        <a:t>305 MWh</a:t>
                      </a:r>
                    </a:p>
                  </a:txBody>
                  <a:tcPr/>
                </a:tc>
                <a:extLst>
                  <a:ext uri="{0D108BD9-81ED-4DB2-BD59-A6C34878D82A}">
                    <a16:rowId xmlns:a16="http://schemas.microsoft.com/office/drawing/2014/main" val="10000"/>
                  </a:ext>
                </a:extLst>
              </a:tr>
              <a:tr h="370840">
                <a:tc>
                  <a:txBody>
                    <a:bodyPr/>
                    <a:lstStyle/>
                    <a:p>
                      <a:r>
                        <a:rPr lang="en-GB" sz="1400" b="1" noProof="0" dirty="0"/>
                        <a:t>Electricity Cost</a:t>
                      </a:r>
                    </a:p>
                  </a:txBody>
                  <a:tcPr/>
                </a:tc>
                <a:tc>
                  <a:txBody>
                    <a:bodyPr/>
                    <a:lstStyle/>
                    <a:p>
                      <a:r>
                        <a:rPr lang="pt-PT" sz="1400" dirty="0"/>
                        <a:t>60 k€</a:t>
                      </a:r>
                    </a:p>
                  </a:txBody>
                  <a:tcPr/>
                </a:tc>
                <a:extLst>
                  <a:ext uri="{0D108BD9-81ED-4DB2-BD59-A6C34878D82A}">
                    <a16:rowId xmlns:a16="http://schemas.microsoft.com/office/drawing/2014/main" val="10001"/>
                  </a:ext>
                </a:extLst>
              </a:tr>
              <a:tr h="370840">
                <a:tc>
                  <a:txBody>
                    <a:bodyPr/>
                    <a:lstStyle/>
                    <a:p>
                      <a:r>
                        <a:rPr lang="en-GB" sz="1400" b="1" noProof="0" dirty="0"/>
                        <a:t>Gas Consumption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dirty="0"/>
                        <a:t>0 MWh</a:t>
                      </a:r>
                    </a:p>
                  </a:txBody>
                  <a:tcPr/>
                </a:tc>
                <a:extLst>
                  <a:ext uri="{0D108BD9-81ED-4DB2-BD59-A6C34878D82A}">
                    <a16:rowId xmlns:a16="http://schemas.microsoft.com/office/drawing/2014/main" val="10002"/>
                  </a:ext>
                </a:extLst>
              </a:tr>
              <a:tr h="370840">
                <a:tc>
                  <a:txBody>
                    <a:bodyPr/>
                    <a:lstStyle/>
                    <a:p>
                      <a:r>
                        <a:rPr lang="en-GB" sz="1400" b="1" noProof="0" dirty="0"/>
                        <a:t>Gas Cost</a:t>
                      </a:r>
                    </a:p>
                  </a:txBody>
                  <a:tcPr/>
                </a:tc>
                <a:tc>
                  <a:txBody>
                    <a:bodyPr/>
                    <a:lstStyle/>
                    <a:p>
                      <a:r>
                        <a:rPr lang="pt-PT" sz="1400" dirty="0"/>
                        <a:t>0 k€</a:t>
                      </a:r>
                    </a:p>
                  </a:txBody>
                  <a:tcPr/>
                </a:tc>
                <a:extLst>
                  <a:ext uri="{0D108BD9-81ED-4DB2-BD59-A6C34878D82A}">
                    <a16:rowId xmlns:a16="http://schemas.microsoft.com/office/drawing/2014/main" val="10003"/>
                  </a:ext>
                </a:extLst>
              </a:tr>
            </a:tbl>
          </a:graphicData>
        </a:graphic>
      </p:graphicFrame>
      <p:sp>
        <p:nvSpPr>
          <p:cNvPr id="3" name="CaixaDeTexto 2"/>
          <p:cNvSpPr txBox="1"/>
          <p:nvPr/>
        </p:nvSpPr>
        <p:spPr>
          <a:xfrm>
            <a:off x="10635" y="2370366"/>
            <a:ext cx="8951939" cy="338554"/>
          </a:xfrm>
          <a:prstGeom prst="rect">
            <a:avLst/>
          </a:prstGeom>
          <a:noFill/>
        </p:spPr>
        <p:txBody>
          <a:bodyPr wrap="square" rtlCol="0">
            <a:spAutoFit/>
          </a:bodyPr>
          <a:lstStyle/>
          <a:p>
            <a:r>
              <a:rPr lang="en-GB" sz="1600" b="1" dirty="0"/>
              <a:t>Energy Consumption -Present Scenario</a:t>
            </a:r>
          </a:p>
        </p:txBody>
      </p:sp>
      <p:sp>
        <p:nvSpPr>
          <p:cNvPr id="18"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5" name="Tabela 4"/>
          <p:cNvGraphicFramePr>
            <a:graphicFrameLocks noGrp="1"/>
          </p:cNvGraphicFramePr>
          <p:nvPr>
            <p:extLst/>
          </p:nvPr>
        </p:nvGraphicFramePr>
        <p:xfrm>
          <a:off x="206730" y="4812867"/>
          <a:ext cx="3612883" cy="1094472"/>
        </p:xfrm>
        <a:graphic>
          <a:graphicData uri="http://schemas.openxmlformats.org/drawingml/2006/table">
            <a:tbl>
              <a:tblPr firstCol="1" bandRow="1"/>
              <a:tblGrid>
                <a:gridCol w="1446346">
                  <a:extLst>
                    <a:ext uri="{9D8B030D-6E8A-4147-A177-3AD203B41FA5}">
                      <a16:colId xmlns:a16="http://schemas.microsoft.com/office/drawing/2014/main" val="20000"/>
                    </a:ext>
                  </a:extLst>
                </a:gridCol>
                <a:gridCol w="2166537">
                  <a:extLst>
                    <a:ext uri="{9D8B030D-6E8A-4147-A177-3AD203B41FA5}">
                      <a16:colId xmlns:a16="http://schemas.microsoft.com/office/drawing/2014/main" val="20001"/>
                    </a:ext>
                  </a:extLst>
                </a:gridCol>
              </a:tblGrid>
              <a:tr h="273618">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Voltage Level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Special Low-Voltage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73618">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Contracted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148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273618">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Tariff Option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Energy + Grid + SLV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273618">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Cycle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Diary</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9" name="Picture 14"/>
          <p:cNvPicPr/>
          <p:nvPr/>
        </p:nvPicPr>
        <p:blipFill rotWithShape="1">
          <a:blip r:embed="rId4" cstate="email">
            <a:extLst>
              <a:ext uri="{28A0092B-C50C-407E-A947-70E740481C1C}">
                <a14:useLocalDpi xmlns:a14="http://schemas.microsoft.com/office/drawing/2010/main"/>
              </a:ext>
            </a:extLst>
          </a:blip>
          <a:srcRect/>
          <a:stretch/>
        </p:blipFill>
        <p:spPr bwMode="auto">
          <a:xfrm>
            <a:off x="4283969" y="2947211"/>
            <a:ext cx="4665066" cy="2960127"/>
          </a:xfrm>
          <a:prstGeom prst="rect">
            <a:avLst/>
          </a:prstGeom>
          <a:noFill/>
          <a:ln>
            <a:noFill/>
          </a:ln>
          <a:extLst>
            <a:ext uri="{53640926-AAD7-44D8-BBD7-CCE9431645EC}">
              <a14:shadowObscured xmlns:a14="http://schemas.microsoft.com/office/drawing/2010/main"/>
            </a:ext>
          </a:extLst>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1619582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Energy Consumption And Energy Generation</a:t>
            </a:r>
          </a:p>
        </p:txBody>
      </p:sp>
      <p:sp>
        <p:nvSpPr>
          <p:cNvPr id="3" name="CaixaDeTexto 2"/>
          <p:cNvSpPr txBox="1"/>
          <p:nvPr/>
        </p:nvSpPr>
        <p:spPr>
          <a:xfrm>
            <a:off x="10636" y="2515832"/>
            <a:ext cx="3625260" cy="338554"/>
          </a:xfrm>
          <a:prstGeom prst="rect">
            <a:avLst/>
          </a:prstGeom>
          <a:noFill/>
        </p:spPr>
        <p:txBody>
          <a:bodyPr wrap="square" rtlCol="0">
            <a:spAutoFit/>
          </a:bodyPr>
          <a:lstStyle/>
          <a:p>
            <a:r>
              <a:rPr lang="en-GB" sz="1600" b="1" dirty="0"/>
              <a:t>Baseline - Present Scenario</a:t>
            </a:r>
          </a:p>
        </p:txBody>
      </p:sp>
      <p:graphicFrame>
        <p:nvGraphicFramePr>
          <p:cNvPr id="16" name="Table 6"/>
          <p:cNvGraphicFramePr>
            <a:graphicFrameLocks noGrp="1"/>
          </p:cNvGraphicFramePr>
          <p:nvPr>
            <p:extLst/>
          </p:nvPr>
        </p:nvGraphicFramePr>
        <p:xfrm>
          <a:off x="963051" y="4279519"/>
          <a:ext cx="6839620" cy="1865946"/>
        </p:xfrm>
        <a:graphic>
          <a:graphicData uri="http://schemas.openxmlformats.org/drawingml/2006/table">
            <a:tbl>
              <a:tblPr firstRow="1" firstCol="1" bandRow="1">
                <a:tableStyleId>{5C22544A-7EE6-4342-B048-85BDC9FD1C3A}</a:tableStyleId>
              </a:tblPr>
              <a:tblGrid>
                <a:gridCol w="1222750">
                  <a:extLst>
                    <a:ext uri="{9D8B030D-6E8A-4147-A177-3AD203B41FA5}">
                      <a16:colId xmlns:a16="http://schemas.microsoft.com/office/drawing/2014/main" val="20000"/>
                    </a:ext>
                  </a:extLst>
                </a:gridCol>
                <a:gridCol w="1272519">
                  <a:extLst>
                    <a:ext uri="{9D8B030D-6E8A-4147-A177-3AD203B41FA5}">
                      <a16:colId xmlns:a16="http://schemas.microsoft.com/office/drawing/2014/main" val="20001"/>
                    </a:ext>
                  </a:extLst>
                </a:gridCol>
                <a:gridCol w="1349653">
                  <a:extLst>
                    <a:ext uri="{9D8B030D-6E8A-4147-A177-3AD203B41FA5}">
                      <a16:colId xmlns:a16="http://schemas.microsoft.com/office/drawing/2014/main" val="20002"/>
                    </a:ext>
                  </a:extLst>
                </a:gridCol>
                <a:gridCol w="1551813">
                  <a:extLst>
                    <a:ext uri="{9D8B030D-6E8A-4147-A177-3AD203B41FA5}">
                      <a16:colId xmlns:a16="http://schemas.microsoft.com/office/drawing/2014/main" val="20003"/>
                    </a:ext>
                  </a:extLst>
                </a:gridCol>
                <a:gridCol w="1442885">
                  <a:extLst>
                    <a:ext uri="{9D8B030D-6E8A-4147-A177-3AD203B41FA5}">
                      <a16:colId xmlns:a16="http://schemas.microsoft.com/office/drawing/2014/main" val="20004"/>
                    </a:ext>
                  </a:extLst>
                </a:gridCol>
              </a:tblGrid>
              <a:tr h="621982">
                <a:tc>
                  <a:txBody>
                    <a:bodyPr/>
                    <a:lstStyle/>
                    <a:p>
                      <a:pPr algn="ctr">
                        <a:lnSpc>
                          <a:spcPct val="115000"/>
                        </a:lnSpc>
                        <a:spcAft>
                          <a:spcPts val="0"/>
                        </a:spcAft>
                      </a:pPr>
                      <a:r>
                        <a:rPr lang="en-GB" sz="1600" dirty="0">
                          <a:effectLst/>
                        </a:rPr>
                        <a:t> </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Final Energy</a:t>
                      </a:r>
                      <a:endParaRPr lang="pt-PT" sz="1600">
                        <a:effectLst/>
                      </a:endParaRPr>
                    </a:p>
                    <a:p>
                      <a:pPr algn="ctr">
                        <a:lnSpc>
                          <a:spcPct val="115000"/>
                        </a:lnSpc>
                        <a:spcAft>
                          <a:spcPts val="0"/>
                        </a:spcAft>
                      </a:pPr>
                      <a:r>
                        <a:rPr lang="en-GB" sz="1600">
                          <a:effectLst/>
                        </a:rPr>
                        <a:t>kWh</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Energy Dens.</a:t>
                      </a:r>
                      <a:endParaRPr lang="pt-PT" sz="1600" dirty="0">
                        <a:effectLst/>
                      </a:endParaRPr>
                    </a:p>
                    <a:p>
                      <a:pPr algn="ctr">
                        <a:lnSpc>
                          <a:spcPct val="115000"/>
                        </a:lnSpc>
                        <a:spcAft>
                          <a:spcPts val="0"/>
                        </a:spcAft>
                      </a:pPr>
                      <a:r>
                        <a:rPr lang="en-GB" sz="1600" dirty="0">
                          <a:effectLst/>
                        </a:rPr>
                        <a:t>kWh/m</a:t>
                      </a:r>
                      <a:r>
                        <a:rPr lang="en-GB" sz="1600" baseline="30000" dirty="0">
                          <a:effectLst/>
                        </a:rPr>
                        <a:t>2</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Primary Energy</a:t>
                      </a:r>
                      <a:endParaRPr lang="pt-PT" sz="1600">
                        <a:effectLst/>
                      </a:endParaRPr>
                    </a:p>
                    <a:p>
                      <a:pPr algn="ctr">
                        <a:lnSpc>
                          <a:spcPct val="115000"/>
                        </a:lnSpc>
                        <a:spcAft>
                          <a:spcPts val="0"/>
                        </a:spcAft>
                      </a:pPr>
                      <a:r>
                        <a:rPr lang="en-GB" sz="1600">
                          <a:effectLst/>
                        </a:rPr>
                        <a:t>kWh</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CO</a:t>
                      </a:r>
                      <a:r>
                        <a:rPr lang="en-GB" sz="1600" baseline="-25000">
                          <a:effectLst/>
                        </a:rPr>
                        <a:t>2</a:t>
                      </a:r>
                      <a:r>
                        <a:rPr lang="en-GB" sz="1600">
                          <a:effectLst/>
                        </a:rPr>
                        <a:t> Emissions</a:t>
                      </a:r>
                      <a:endParaRPr lang="pt-PT" sz="1600">
                        <a:effectLst/>
                      </a:endParaRPr>
                    </a:p>
                    <a:p>
                      <a:pPr algn="ctr">
                        <a:lnSpc>
                          <a:spcPct val="115000"/>
                        </a:lnSpc>
                        <a:spcAft>
                          <a:spcPts val="0"/>
                        </a:spcAft>
                      </a:pPr>
                      <a:r>
                        <a:rPr lang="en-GB" sz="1600">
                          <a:effectLst/>
                        </a:rPr>
                        <a:t>kg CO</a:t>
                      </a:r>
                      <a:r>
                        <a:rPr lang="en-GB" sz="1600" baseline="-25000">
                          <a:effectLst/>
                        </a:rPr>
                        <a:t>2</a:t>
                      </a:r>
                      <a:r>
                        <a:rPr lang="en-GB" sz="1600">
                          <a:effectLst/>
                        </a:rPr>
                        <a:t> /kWh</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10991">
                <a:tc>
                  <a:txBody>
                    <a:bodyPr/>
                    <a:lstStyle/>
                    <a:p>
                      <a:pPr algn="just">
                        <a:lnSpc>
                          <a:spcPct val="115000"/>
                        </a:lnSpc>
                        <a:spcAft>
                          <a:spcPts val="0"/>
                        </a:spcAft>
                      </a:pPr>
                      <a:r>
                        <a:rPr lang="en-GB" sz="1600">
                          <a:effectLst/>
                        </a:rPr>
                        <a:t>Electricity </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dirty="0">
                          <a:effectLst/>
                        </a:rPr>
                        <a:t>305107</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51.9</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762767.5</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42681.4</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10991">
                <a:tc>
                  <a:txBody>
                    <a:bodyPr/>
                    <a:lstStyle/>
                    <a:p>
                      <a:pPr algn="just">
                        <a:lnSpc>
                          <a:spcPct val="115000"/>
                        </a:lnSpc>
                        <a:spcAft>
                          <a:spcPts val="0"/>
                        </a:spcAft>
                      </a:pPr>
                      <a:r>
                        <a:rPr lang="en-GB" sz="1600">
                          <a:effectLst/>
                        </a:rPr>
                        <a:t>Gas</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0</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10991">
                <a:tc>
                  <a:txBody>
                    <a:bodyPr/>
                    <a:lstStyle/>
                    <a:p>
                      <a:pPr algn="just">
                        <a:lnSpc>
                          <a:spcPct val="115000"/>
                        </a:lnSpc>
                        <a:spcAft>
                          <a:spcPts val="0"/>
                        </a:spcAft>
                      </a:pPr>
                      <a:r>
                        <a:rPr lang="en-GB" sz="1600">
                          <a:effectLst/>
                        </a:rPr>
                        <a:t>Generation</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0</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0</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10991">
                <a:tc>
                  <a:txBody>
                    <a:bodyPr/>
                    <a:lstStyle/>
                    <a:p>
                      <a:pPr algn="just">
                        <a:lnSpc>
                          <a:spcPct val="115000"/>
                        </a:lnSpc>
                        <a:spcAft>
                          <a:spcPts val="0"/>
                        </a:spcAft>
                      </a:pPr>
                      <a:r>
                        <a:rPr lang="en-GB" sz="1600">
                          <a:effectLst/>
                        </a:rPr>
                        <a:t>Total</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dirty="0">
                          <a:effectLst/>
                          <a:latin typeface="+mn-lt"/>
                          <a:ea typeface="+mn-ea"/>
                          <a:cs typeface="+mn-cs"/>
                        </a:rPr>
                        <a:t>305107</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51.9</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762767.5</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42681.4</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5" name="CaixaDeTexto 4"/>
          <p:cNvSpPr txBox="1"/>
          <p:nvPr/>
        </p:nvSpPr>
        <p:spPr>
          <a:xfrm>
            <a:off x="11842" y="2836320"/>
            <a:ext cx="8950733" cy="1384995"/>
          </a:xfrm>
          <a:prstGeom prst="rect">
            <a:avLst/>
          </a:prstGeom>
          <a:noFill/>
        </p:spPr>
        <p:txBody>
          <a:bodyPr wrap="square" rtlCol="0">
            <a:spAutoFit/>
          </a:bodyPr>
          <a:lstStyle/>
          <a:p>
            <a:pPr marL="285750" indent="-285750" algn="just">
              <a:buFont typeface="Arial" panose="020B0604020202020204" pitchFamily="34" charset="0"/>
              <a:buChar char="•"/>
            </a:pPr>
            <a:r>
              <a:rPr lang="it-IT" sz="1400" dirty="0"/>
              <a:t>In 2013 the building had an electricity consumption of about 305 MWh and an associated cost of about 60 k€.</a:t>
            </a:r>
          </a:p>
          <a:p>
            <a:pPr marL="285750" indent="-285750" algn="just">
              <a:buFont typeface="Arial" panose="020B0604020202020204" pitchFamily="34" charset="0"/>
              <a:buChar char="•"/>
            </a:pPr>
            <a:endParaRPr lang="it-IT" sz="1400" dirty="0"/>
          </a:p>
          <a:p>
            <a:pPr marL="285750" indent="-285750" algn="just">
              <a:buFont typeface="Arial" panose="020B0604020202020204" pitchFamily="34" charset="0"/>
              <a:buChar char="•"/>
            </a:pPr>
            <a:r>
              <a:rPr lang="it-IT" sz="1400" dirty="0"/>
              <a:t>The energy audit confirmed that the consumption have been decreasing during the last 2 years. </a:t>
            </a:r>
          </a:p>
          <a:p>
            <a:pPr marL="285750" indent="-285750" algn="just">
              <a:buFont typeface="Arial" panose="020B0604020202020204" pitchFamily="34" charset="0"/>
              <a:buChar char="•"/>
            </a:pPr>
            <a:endParaRPr lang="it-IT" sz="1400" dirty="0"/>
          </a:p>
          <a:p>
            <a:pPr marL="285750" indent="-285750" algn="just">
              <a:buFont typeface="Arial" panose="020B0604020202020204" pitchFamily="34" charset="0"/>
              <a:buChar char="•"/>
            </a:pPr>
            <a:r>
              <a:rPr lang="it-IT" sz="1400" dirty="0"/>
              <a:t>In the energy audit it was possible to observe that </a:t>
            </a:r>
            <a:r>
              <a:rPr lang="en-US" sz="1400" dirty="0"/>
              <a:t>different years present a similar variation of consumption between months, with a higher consumption during winter.</a:t>
            </a:r>
            <a:endParaRPr lang="it-IT"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71511219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8" name="CaixaDeTexto 17"/>
          <p:cNvSpPr txBox="1"/>
          <p:nvPr/>
        </p:nvSpPr>
        <p:spPr>
          <a:xfrm>
            <a:off x="10636" y="2515832"/>
            <a:ext cx="3625260" cy="338554"/>
          </a:xfrm>
          <a:prstGeom prst="rect">
            <a:avLst/>
          </a:prstGeom>
          <a:noFill/>
        </p:spPr>
        <p:txBody>
          <a:bodyPr wrap="square" rtlCol="0">
            <a:spAutoFit/>
          </a:bodyPr>
          <a:lstStyle/>
          <a:p>
            <a:r>
              <a:rPr lang="en-GB" sz="1600" b="1" dirty="0"/>
              <a:t>Energy Consumption - Present Scenario</a:t>
            </a:r>
          </a:p>
        </p:txBody>
      </p:sp>
      <p:graphicFrame>
        <p:nvGraphicFramePr>
          <p:cNvPr id="14" name="Table 18"/>
          <p:cNvGraphicFramePr>
            <a:graphicFrameLocks noGrp="1"/>
          </p:cNvGraphicFramePr>
          <p:nvPr>
            <p:extLst/>
          </p:nvPr>
        </p:nvGraphicFramePr>
        <p:xfrm>
          <a:off x="179388" y="3564988"/>
          <a:ext cx="2952452" cy="1952245"/>
        </p:xfrm>
        <a:graphic>
          <a:graphicData uri="http://schemas.openxmlformats.org/drawingml/2006/table">
            <a:tbl>
              <a:tblPr bandRow="1">
                <a:tableStyleId>{5C22544A-7EE6-4342-B048-85BDC9FD1C3A}</a:tableStyleId>
              </a:tblPr>
              <a:tblGrid>
                <a:gridCol w="1572525">
                  <a:extLst>
                    <a:ext uri="{9D8B030D-6E8A-4147-A177-3AD203B41FA5}">
                      <a16:colId xmlns:a16="http://schemas.microsoft.com/office/drawing/2014/main" val="20000"/>
                    </a:ext>
                  </a:extLst>
                </a:gridCol>
                <a:gridCol w="1379927">
                  <a:extLst>
                    <a:ext uri="{9D8B030D-6E8A-4147-A177-3AD203B41FA5}">
                      <a16:colId xmlns:a16="http://schemas.microsoft.com/office/drawing/2014/main" val="20001"/>
                    </a:ext>
                  </a:extLst>
                </a:gridCol>
              </a:tblGrid>
              <a:tr h="443698">
                <a:tc>
                  <a:txBody>
                    <a:bodyPr/>
                    <a:lstStyle/>
                    <a:p>
                      <a:r>
                        <a:rPr lang="pt-PT" sz="1400" b="1" dirty="0" err="1"/>
                        <a:t>On-Peak</a:t>
                      </a:r>
                      <a:endParaRPr lang="pt-PT" sz="1400" b="1" dirty="0"/>
                    </a:p>
                  </a:txBody>
                  <a:tcPr/>
                </a:tc>
                <a:tc>
                  <a:txBody>
                    <a:bodyPr/>
                    <a:lstStyle/>
                    <a:p>
                      <a:pPr algn="ctr"/>
                      <a:r>
                        <a:rPr lang="pt-PT" sz="1400" dirty="0"/>
                        <a:t>18.6%</a:t>
                      </a:r>
                    </a:p>
                  </a:txBody>
                  <a:tcPr/>
                </a:tc>
                <a:extLst>
                  <a:ext uri="{0D108BD9-81ED-4DB2-BD59-A6C34878D82A}">
                    <a16:rowId xmlns:a16="http://schemas.microsoft.com/office/drawing/2014/main" val="10000"/>
                  </a:ext>
                </a:extLst>
              </a:tr>
              <a:tr h="443698">
                <a:tc>
                  <a:txBody>
                    <a:bodyPr/>
                    <a:lstStyle/>
                    <a:p>
                      <a:r>
                        <a:rPr lang="pt-PT" sz="1400" b="1" dirty="0" err="1"/>
                        <a:t>Mid-Peak</a:t>
                      </a:r>
                      <a:endParaRPr lang="pt-PT" sz="1400" b="1" dirty="0"/>
                    </a:p>
                  </a:txBody>
                  <a:tcPr/>
                </a:tc>
                <a:tc>
                  <a:txBody>
                    <a:bodyPr/>
                    <a:lstStyle/>
                    <a:p>
                      <a:pPr algn="ctr"/>
                      <a:r>
                        <a:rPr lang="pt-PT" sz="1400" dirty="0"/>
                        <a:t>53.4%</a:t>
                      </a:r>
                    </a:p>
                  </a:txBody>
                  <a:tcPr/>
                </a:tc>
                <a:extLst>
                  <a:ext uri="{0D108BD9-81ED-4DB2-BD59-A6C34878D82A}">
                    <a16:rowId xmlns:a16="http://schemas.microsoft.com/office/drawing/2014/main" val="10001"/>
                  </a:ext>
                </a:extLst>
              </a:tr>
              <a:tr h="621151">
                <a:tc>
                  <a:txBody>
                    <a:bodyPr/>
                    <a:lstStyle/>
                    <a:p>
                      <a:r>
                        <a:rPr lang="pt-PT" sz="1400" b="1" dirty="0"/>
                        <a:t>Normal </a:t>
                      </a:r>
                      <a:r>
                        <a:rPr lang="pt-PT" sz="1400" b="1" dirty="0" err="1"/>
                        <a:t>Off-Peak</a:t>
                      </a:r>
                      <a:endParaRPr lang="pt-PT"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400" dirty="0"/>
                        <a:t>19.4%</a:t>
                      </a:r>
                    </a:p>
                  </a:txBody>
                  <a:tcPr/>
                </a:tc>
                <a:extLst>
                  <a:ext uri="{0D108BD9-81ED-4DB2-BD59-A6C34878D82A}">
                    <a16:rowId xmlns:a16="http://schemas.microsoft.com/office/drawing/2014/main" val="10002"/>
                  </a:ext>
                </a:extLst>
              </a:tr>
              <a:tr h="4436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b="1" dirty="0" err="1"/>
                        <a:t>Super</a:t>
                      </a:r>
                      <a:r>
                        <a:rPr lang="pt-PT" sz="1400" b="1" dirty="0"/>
                        <a:t> </a:t>
                      </a:r>
                      <a:r>
                        <a:rPr lang="pt-PT" sz="1400" b="1" dirty="0" err="1"/>
                        <a:t>Off-Peak</a:t>
                      </a:r>
                      <a:endParaRPr lang="pt-PT"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400" dirty="0"/>
                        <a:t>8.5%</a:t>
                      </a:r>
                    </a:p>
                  </a:txBody>
                  <a:tcPr/>
                </a:tc>
                <a:extLst>
                  <a:ext uri="{0D108BD9-81ED-4DB2-BD59-A6C34878D82A}">
                    <a16:rowId xmlns:a16="http://schemas.microsoft.com/office/drawing/2014/main" val="10003"/>
                  </a:ext>
                </a:extLst>
              </a:tr>
            </a:tbl>
          </a:graphicData>
        </a:graphic>
      </p:graphicFrame>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16" name="Picture 13"/>
          <p:cNvPicPr/>
          <p:nvPr/>
        </p:nvPicPr>
        <p:blipFill rotWithShape="1">
          <a:blip r:embed="rId4" cstate="email">
            <a:extLst>
              <a:ext uri="{28A0092B-C50C-407E-A947-70E740481C1C}">
                <a14:useLocalDpi xmlns:a14="http://schemas.microsoft.com/office/drawing/2010/main"/>
              </a:ext>
            </a:extLst>
          </a:blip>
          <a:srcRect/>
          <a:stretch/>
        </p:blipFill>
        <p:spPr bwMode="auto">
          <a:xfrm>
            <a:off x="3275855" y="2867474"/>
            <a:ext cx="5696581" cy="3225822"/>
          </a:xfrm>
          <a:prstGeom prst="rect">
            <a:avLst/>
          </a:prstGeom>
          <a:ln>
            <a:noFill/>
          </a:ln>
          <a:extLst>
            <a:ext uri="{53640926-AAD7-44D8-BBD7-CCE9431645EC}">
              <a14:shadowObscured xmlns:a14="http://schemas.microsoft.com/office/drawing/2010/main"/>
            </a:ext>
          </a:extLst>
        </p:spPr>
      </p:pic>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7123963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4" name="CaixaDeTexto 13"/>
          <p:cNvSpPr txBox="1"/>
          <p:nvPr/>
        </p:nvSpPr>
        <p:spPr>
          <a:xfrm>
            <a:off x="10636" y="2515832"/>
            <a:ext cx="4345340" cy="338554"/>
          </a:xfrm>
          <a:prstGeom prst="rect">
            <a:avLst/>
          </a:prstGeom>
          <a:noFill/>
        </p:spPr>
        <p:txBody>
          <a:bodyPr wrap="square" rtlCol="0">
            <a:spAutoFit/>
          </a:bodyPr>
          <a:lstStyle/>
          <a:p>
            <a:r>
              <a:rPr lang="en-GB" sz="1600" b="1" dirty="0"/>
              <a:t>Energy Generation with RES  - Present Scenario</a:t>
            </a:r>
          </a:p>
        </p:txBody>
      </p:sp>
      <p:sp>
        <p:nvSpPr>
          <p:cNvPr id="18" name="Rectangle 4"/>
          <p:cNvSpPr>
            <a:spLocks noChangeArrowheads="1"/>
          </p:cNvSpPr>
          <p:nvPr/>
        </p:nvSpPr>
        <p:spPr bwMode="auto">
          <a:xfrm>
            <a:off x="0" y="2999022"/>
            <a:ext cx="8940097" cy="830997"/>
          </a:xfrm>
          <a:prstGeom prst="rect">
            <a:avLst/>
          </a:prstGeom>
          <a:noFill/>
          <a:ln w="38100" cmpd="dbl">
            <a:noFill/>
            <a:miter lim="800000"/>
            <a:headEnd/>
            <a:tailEnd/>
          </a:ln>
        </p:spPr>
        <p:txBody>
          <a:bodyPr wrap="square">
            <a:spAutoFit/>
          </a:bodyPr>
          <a:lstStyle/>
          <a:p>
            <a:pPr marL="531813" lvl="1" indent="-354013">
              <a:lnSpc>
                <a:spcPct val="150000"/>
              </a:lnSpc>
              <a:buFont typeface="Arial" panose="020B0604020202020204" pitchFamily="34" charset="0"/>
              <a:buChar char="•"/>
              <a:defRPr/>
            </a:pPr>
            <a:endParaRPr lang="en-US" sz="900" dirty="0">
              <a:latin typeface="Candara" panose="020E0502030303020204" pitchFamily="34" charset="0"/>
            </a:endParaRPr>
          </a:p>
          <a:p>
            <a:pPr marL="271463" lvl="1" indent="-271463">
              <a:lnSpc>
                <a:spcPct val="150000"/>
              </a:lnSpc>
              <a:buFont typeface="Arial" panose="020B0604020202020204" pitchFamily="34" charset="0"/>
              <a:buChar char="•"/>
              <a:defRPr/>
            </a:pPr>
            <a:r>
              <a:rPr lang="en-US" sz="1400" dirty="0">
                <a:latin typeface="Candara" panose="020E0502030303020204" pitchFamily="34" charset="0"/>
              </a:rPr>
              <a:t>No generation systems installed in the building at the present time.</a:t>
            </a:r>
          </a:p>
          <a:p>
            <a:pPr marL="177800" lvl="1">
              <a:lnSpc>
                <a:spcPct val="150000"/>
              </a:lnSpc>
              <a:defRPr/>
            </a:pPr>
            <a:endParaRPr lang="en-US" sz="900" dirty="0">
              <a:latin typeface="Candara" panose="020E0502030303020204" pitchFamily="34" charset="0"/>
            </a:endParaRPr>
          </a:p>
        </p:txBody>
      </p:sp>
      <p:sp>
        <p:nvSpPr>
          <p:cNvPr id="16" name="CaixaDeTexto 15"/>
          <p:cNvSpPr txBox="1"/>
          <p:nvPr/>
        </p:nvSpPr>
        <p:spPr>
          <a:xfrm>
            <a:off x="22479" y="4161935"/>
            <a:ext cx="8940096" cy="338554"/>
          </a:xfrm>
          <a:prstGeom prst="rect">
            <a:avLst/>
          </a:prstGeom>
          <a:noFill/>
        </p:spPr>
        <p:txBody>
          <a:bodyPr wrap="square" rtlCol="0">
            <a:spAutoFit/>
          </a:bodyPr>
          <a:lstStyle/>
          <a:p>
            <a:r>
              <a:rPr lang="en-GB" sz="1600" b="1" dirty="0"/>
              <a:t>Other Energy Generation or Backup systems  without RES  - Present Scenario</a:t>
            </a:r>
          </a:p>
        </p:txBody>
      </p:sp>
      <p:sp>
        <p:nvSpPr>
          <p:cNvPr id="17" name="Rectangle 4"/>
          <p:cNvSpPr>
            <a:spLocks noChangeArrowheads="1"/>
          </p:cNvSpPr>
          <p:nvPr/>
        </p:nvSpPr>
        <p:spPr bwMode="auto">
          <a:xfrm>
            <a:off x="12761" y="4956583"/>
            <a:ext cx="8923931" cy="555601"/>
          </a:xfrm>
          <a:prstGeom prst="rect">
            <a:avLst/>
          </a:prstGeom>
          <a:noFill/>
          <a:ln w="38100" cmpd="dbl">
            <a:noFill/>
            <a:miter lim="800000"/>
            <a:headEnd/>
            <a:tailEnd/>
          </a:ln>
        </p:spPr>
        <p:txBody>
          <a:bodyPr wrap="square">
            <a:spAutoFit/>
          </a:bodyPr>
          <a:lstStyle/>
          <a:p>
            <a:pPr marL="285750" indent="-285750">
              <a:buFont typeface="Arial" panose="020B0604020202020204" pitchFamily="34" charset="0"/>
              <a:buChar char="•"/>
            </a:pPr>
            <a:r>
              <a:rPr lang="it-IT" sz="1400" dirty="0"/>
              <a:t>The building does not have any other source of generation</a:t>
            </a:r>
            <a:r>
              <a:rPr lang="it-IT" dirty="0"/>
              <a:t>. </a:t>
            </a:r>
            <a:endParaRPr lang="pt-PT" dirty="0"/>
          </a:p>
          <a:p>
            <a:pPr marL="177800" lvl="1">
              <a:lnSpc>
                <a:spcPct val="150000"/>
              </a:lnSpc>
              <a:defRPr/>
            </a:pPr>
            <a:endParaRPr lang="en-US" sz="900" dirty="0">
              <a:latin typeface="Candara" panose="020E0502030303020204" pitchFamily="34" charset="0"/>
            </a:endParaRPr>
          </a:p>
        </p:txBody>
      </p:sp>
      <p:sp>
        <p:nvSpPr>
          <p:cNvPr id="20"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32623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24566" y="2563234"/>
            <a:ext cx="9021256" cy="984885"/>
          </a:xfrm>
          <a:prstGeom prst="rect">
            <a:avLst/>
          </a:prstGeom>
          <a:noFill/>
        </p:spPr>
        <p:txBody>
          <a:bodyPr wrap="square" rtlCol="0">
            <a:spAutoFit/>
          </a:bodyPr>
          <a:lstStyle/>
          <a:p>
            <a:pPr algn="just"/>
            <a:r>
              <a:rPr lang="en-GB" sz="1600" b="1" dirty="0">
                <a:latin typeface="Candara" panose="020E0502030303020204" pitchFamily="34" charset="0"/>
              </a:rPr>
              <a:t>Windows and Doors - </a:t>
            </a:r>
            <a:r>
              <a:rPr lang="en-GB" sz="1400" dirty="0"/>
              <a:t>All the window frames are aluminium with the exception of 2 windows, which have a wooden frame. These windows are located in the hall of floor 1 of each block.  All the windows are double glazed with the exception of 4 windows. These windows are located in the hall of floor 1 of each block and in the lateral of the refectory building. </a:t>
            </a:r>
            <a:endParaRPr lang="pt-PT" sz="1400" dirty="0"/>
          </a:p>
        </p:txBody>
      </p:sp>
      <p:sp>
        <p:nvSpPr>
          <p:cNvPr id="5" name="CaixaDeTexto 4"/>
          <p:cNvSpPr txBox="1"/>
          <p:nvPr/>
        </p:nvSpPr>
        <p:spPr>
          <a:xfrm>
            <a:off x="37178" y="3537226"/>
            <a:ext cx="4650666" cy="2677656"/>
          </a:xfrm>
          <a:prstGeom prst="rect">
            <a:avLst/>
          </a:prstGeom>
          <a:noFill/>
        </p:spPr>
        <p:txBody>
          <a:bodyPr wrap="square" rtlCol="0">
            <a:spAutoFit/>
          </a:bodyPr>
          <a:lstStyle/>
          <a:p>
            <a:r>
              <a:rPr lang="en-GB" sz="1400" dirty="0"/>
              <a:t>The total number of </a:t>
            </a:r>
            <a:r>
              <a:rPr lang="en-GB" sz="1400" b="1" dirty="0"/>
              <a:t>windows</a:t>
            </a:r>
            <a:r>
              <a:rPr lang="en-GB" sz="1400" dirty="0"/>
              <a:t> is:</a:t>
            </a:r>
            <a:endParaRPr lang="pt-PT" sz="1400" dirty="0"/>
          </a:p>
          <a:p>
            <a:pPr marL="285750" lvl="0" indent="-285750">
              <a:buFont typeface="Arial" panose="020B0604020202020204" pitchFamily="34" charset="0"/>
              <a:buChar char="•"/>
            </a:pPr>
            <a:r>
              <a:rPr lang="en-US" sz="1400" dirty="0"/>
              <a:t>72 operable of 2.10 x 1.80 m </a:t>
            </a:r>
            <a:endParaRPr lang="pt-PT" sz="1400" dirty="0"/>
          </a:p>
          <a:p>
            <a:pPr marL="285750" lvl="0" indent="-285750">
              <a:buFont typeface="Arial" panose="020B0604020202020204" pitchFamily="34" charset="0"/>
              <a:buChar char="•"/>
            </a:pPr>
            <a:r>
              <a:rPr lang="en-US" sz="1400" dirty="0"/>
              <a:t>16 operable of 1.60 x 1.80 m</a:t>
            </a:r>
            <a:endParaRPr lang="pt-PT" sz="1400" dirty="0"/>
          </a:p>
          <a:p>
            <a:pPr marL="285750" lvl="0" indent="-285750">
              <a:buFont typeface="Arial" panose="020B0604020202020204" pitchFamily="34" charset="0"/>
              <a:buChar char="•"/>
            </a:pPr>
            <a:r>
              <a:rPr lang="en-US" sz="1400" dirty="0"/>
              <a:t>8 operable of 2.10 x 1.80 m</a:t>
            </a:r>
            <a:endParaRPr lang="pt-PT" sz="1400" dirty="0"/>
          </a:p>
          <a:p>
            <a:pPr marL="285750" lvl="0" indent="-285750">
              <a:buFont typeface="Arial" panose="020B0604020202020204" pitchFamily="34" charset="0"/>
              <a:buChar char="•"/>
            </a:pPr>
            <a:r>
              <a:rPr lang="en-US" sz="1400" dirty="0"/>
              <a:t>2 fixed of 2.90 x 2.55 m</a:t>
            </a:r>
            <a:endParaRPr lang="pt-PT" sz="1400" dirty="0"/>
          </a:p>
          <a:p>
            <a:pPr marL="285750" lvl="0" indent="-285750">
              <a:buFont typeface="Arial" panose="020B0604020202020204" pitchFamily="34" charset="0"/>
              <a:buChar char="•"/>
            </a:pPr>
            <a:r>
              <a:rPr lang="en-US" sz="1400" dirty="0"/>
              <a:t>1 fixed of </a:t>
            </a:r>
            <a:r>
              <a:rPr lang="it-IT" sz="1400" dirty="0"/>
              <a:t>0.40 x 0. 45 m</a:t>
            </a:r>
            <a:endParaRPr lang="pt-PT" sz="1400" dirty="0"/>
          </a:p>
          <a:p>
            <a:pPr marL="285750" lvl="0" indent="-285750">
              <a:buFont typeface="Arial" panose="020B0604020202020204" pitchFamily="34" charset="0"/>
              <a:buChar char="•"/>
            </a:pPr>
            <a:r>
              <a:rPr lang="en-US" sz="1400" dirty="0"/>
              <a:t>2 operable of 2.00 x 1.73 m</a:t>
            </a:r>
            <a:endParaRPr lang="pt-PT" sz="1400" dirty="0"/>
          </a:p>
          <a:p>
            <a:pPr marL="285750" lvl="0" indent="-285750">
              <a:buFont typeface="Arial" panose="020B0604020202020204" pitchFamily="34" charset="0"/>
              <a:buChar char="•"/>
            </a:pPr>
            <a:r>
              <a:rPr lang="en-US" sz="1400" dirty="0"/>
              <a:t>2 operable of 6.00 x 1.60 m </a:t>
            </a:r>
            <a:endParaRPr lang="pt-PT" sz="1400" dirty="0"/>
          </a:p>
          <a:p>
            <a:pPr marL="285750" lvl="0" indent="-285750">
              <a:buFont typeface="Arial" panose="020B0604020202020204" pitchFamily="34" charset="0"/>
              <a:buChar char="•"/>
            </a:pPr>
            <a:r>
              <a:rPr lang="en-US" sz="1400" dirty="0"/>
              <a:t>2 operable of 2.00 x 2.68 m</a:t>
            </a:r>
            <a:endParaRPr lang="pt-PT" sz="1400" dirty="0"/>
          </a:p>
          <a:p>
            <a:pPr marL="285750" lvl="0" indent="-285750">
              <a:buFont typeface="Arial" panose="020B0604020202020204" pitchFamily="34" charset="0"/>
              <a:buChar char="•"/>
            </a:pPr>
            <a:r>
              <a:rPr lang="en-US" sz="1400" dirty="0"/>
              <a:t>2 fixed of 1.16 x 2.64 m</a:t>
            </a:r>
            <a:endParaRPr lang="pt-PT" sz="1400" dirty="0"/>
          </a:p>
          <a:p>
            <a:pPr marL="285750" lvl="0" indent="-285750">
              <a:buFont typeface="Arial" panose="020B0604020202020204" pitchFamily="34" charset="0"/>
              <a:buChar char="•"/>
            </a:pPr>
            <a:r>
              <a:rPr lang="en-US" sz="1400" dirty="0"/>
              <a:t>4 fixed (they belong to other building) of 2.00 x 1.60 m</a:t>
            </a:r>
            <a:endParaRPr lang="pt-PT" sz="1400" dirty="0"/>
          </a:p>
          <a:p>
            <a:pPr marL="285750" lvl="0" indent="-285750">
              <a:buFont typeface="Arial" panose="020B0604020202020204" pitchFamily="34" charset="0"/>
              <a:buChar char="•"/>
            </a:pPr>
            <a:r>
              <a:rPr lang="en-US" sz="1400" dirty="0"/>
              <a:t>7 fixed (they belong to other building) of 1.15 x 1.60 m</a:t>
            </a:r>
            <a:endParaRPr lang="en-GB" sz="1400" dirty="0"/>
          </a:p>
        </p:txBody>
      </p:sp>
      <p:pic>
        <p:nvPicPr>
          <p:cNvPr id="14" name="Picture 17" descr="E:\Others\Dropbox\CERTUS\School\Photos\2014-06-19 10.41.29.jpg"/>
          <p:cNvPicPr/>
          <p:nvPr/>
        </p:nvPicPr>
        <p:blipFill rotWithShape="1">
          <a:blip r:embed="rId4" cstate="email">
            <a:extLst>
              <a:ext uri="{28A0092B-C50C-407E-A947-70E740481C1C}">
                <a14:useLocalDpi xmlns:a14="http://schemas.microsoft.com/office/drawing/2010/main"/>
              </a:ext>
            </a:extLst>
          </a:blip>
          <a:srcRect/>
          <a:stretch/>
        </p:blipFill>
        <p:spPr bwMode="auto">
          <a:xfrm>
            <a:off x="2627784" y="3635408"/>
            <a:ext cx="1745598" cy="2042913"/>
          </a:xfrm>
          <a:prstGeom prst="rect">
            <a:avLst/>
          </a:prstGeom>
          <a:noFill/>
          <a:ln>
            <a:noFill/>
          </a:ln>
          <a:extLst>
            <a:ext uri="{53640926-AAD7-44D8-BBD7-CCE9431645EC}">
              <a14:shadowObscured xmlns:a14="http://schemas.microsoft.com/office/drawing/2010/main"/>
            </a:ext>
          </a:extLst>
        </p:spPr>
      </p:pic>
      <p:sp>
        <p:nvSpPr>
          <p:cNvPr id="15" name="CaixaDeTexto 14"/>
          <p:cNvSpPr txBox="1"/>
          <p:nvPr/>
        </p:nvSpPr>
        <p:spPr>
          <a:xfrm>
            <a:off x="4687844" y="3862440"/>
            <a:ext cx="2275519" cy="1815882"/>
          </a:xfrm>
          <a:prstGeom prst="rect">
            <a:avLst/>
          </a:prstGeom>
          <a:noFill/>
        </p:spPr>
        <p:txBody>
          <a:bodyPr wrap="square" rtlCol="0">
            <a:spAutoFit/>
          </a:bodyPr>
          <a:lstStyle/>
          <a:p>
            <a:r>
              <a:rPr lang="en-GB" sz="1400" dirty="0"/>
              <a:t>The total number of </a:t>
            </a:r>
            <a:r>
              <a:rPr lang="en-GB" sz="1400" b="1" dirty="0"/>
              <a:t>doors</a:t>
            </a:r>
            <a:r>
              <a:rPr lang="pt-PT" sz="1400" dirty="0"/>
              <a:t>: </a:t>
            </a:r>
            <a:r>
              <a:rPr lang="en-US" sz="1400" dirty="0"/>
              <a:t>Each block has one door in iron with glass of 2.34 x 2.78 m (front) and one door in wood (back) of 1.65 x 2.10 m. The refectory has a door in aluminum of glass with 2.00 x 2.83 m.</a:t>
            </a:r>
            <a:endParaRPr lang="en-GB" dirty="0"/>
          </a:p>
        </p:txBody>
      </p:sp>
      <p:pic>
        <p:nvPicPr>
          <p:cNvPr id="16" name="Picture 27" descr="E:\Others\Dropbox\CERTUS\School\Photos\2014-06-19 10.41.33.jpg"/>
          <p:cNvPicPr/>
          <p:nvPr/>
        </p:nvPicPr>
        <p:blipFill rotWithShape="1">
          <a:blip r:embed="rId5" cstate="email">
            <a:extLst>
              <a:ext uri="{28A0092B-C50C-407E-A947-70E740481C1C}">
                <a14:useLocalDpi xmlns:a14="http://schemas.microsoft.com/office/drawing/2010/main"/>
              </a:ext>
            </a:extLst>
          </a:blip>
          <a:srcRect/>
          <a:stretch/>
        </p:blipFill>
        <p:spPr bwMode="auto">
          <a:xfrm>
            <a:off x="6991535" y="3690465"/>
            <a:ext cx="1540905" cy="2484488"/>
          </a:xfrm>
          <a:prstGeom prst="rect">
            <a:avLst/>
          </a:prstGeom>
          <a:noFill/>
          <a:ln>
            <a:noFill/>
          </a:ln>
          <a:extLst>
            <a:ext uri="{53640926-AAD7-44D8-BBD7-CCE9431645EC}">
              <a14:shadowObscured xmlns:a14="http://schemas.microsoft.com/office/drawing/2010/main"/>
            </a:ext>
          </a:extLst>
        </p:spPr>
      </p:pic>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36962714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–Final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4" name="CaixaDeTexto 13"/>
          <p:cNvSpPr txBox="1"/>
          <p:nvPr/>
        </p:nvSpPr>
        <p:spPr>
          <a:xfrm>
            <a:off x="10636" y="2515832"/>
            <a:ext cx="4345340" cy="830997"/>
          </a:xfrm>
          <a:prstGeom prst="rect">
            <a:avLst/>
          </a:prstGeom>
          <a:noFill/>
        </p:spPr>
        <p:txBody>
          <a:bodyPr wrap="square" rtlCol="0">
            <a:spAutoFit/>
          </a:bodyPr>
          <a:lstStyle/>
          <a:p>
            <a:r>
              <a:rPr lang="en-GB" sz="1600" b="1" dirty="0"/>
              <a:t>Future Scenarios – After the renovation</a:t>
            </a:r>
          </a:p>
          <a:p>
            <a:endParaRPr lang="en-GB" sz="1600" b="1" dirty="0"/>
          </a:p>
          <a:p>
            <a:r>
              <a:rPr lang="en-GB" sz="1600" b="1" dirty="0"/>
              <a:t>Main assessed scenarios:</a:t>
            </a:r>
          </a:p>
        </p:txBody>
      </p:sp>
      <p:sp>
        <p:nvSpPr>
          <p:cNvPr id="16" name="Rectangle 4"/>
          <p:cNvSpPr>
            <a:spLocks noChangeArrowheads="1"/>
          </p:cNvSpPr>
          <p:nvPr/>
        </p:nvSpPr>
        <p:spPr bwMode="auto">
          <a:xfrm>
            <a:off x="-324544" y="3346829"/>
            <a:ext cx="4811616" cy="2677656"/>
          </a:xfrm>
          <a:prstGeom prst="rect">
            <a:avLst/>
          </a:prstGeom>
          <a:noFill/>
          <a:ln w="38100" cmpd="dbl">
            <a:noFill/>
            <a:miter lim="800000"/>
            <a:headEnd/>
            <a:tailEnd/>
          </a:ln>
        </p:spPr>
        <p:txBody>
          <a:bodyPr wrap="square">
            <a:spAutoFit/>
          </a:bodyPr>
          <a:lstStyle/>
          <a:p>
            <a:pPr marL="989013" lvl="2" indent="-354013">
              <a:lnSpc>
                <a:spcPct val="150000"/>
              </a:lnSpc>
              <a:buFont typeface="Arial" panose="020B0604020202020204" pitchFamily="34" charset="0"/>
              <a:buChar char="•"/>
              <a:defRPr/>
            </a:pPr>
            <a:r>
              <a:rPr lang="en-US" sz="1400" b="1" dirty="0">
                <a:latin typeface="Candara" panose="020E0502030303020204" pitchFamily="34" charset="0"/>
              </a:rPr>
              <a:t>PV</a:t>
            </a:r>
            <a:r>
              <a:rPr lang="en-US" sz="1400" dirty="0">
                <a:latin typeface="Candara" panose="020E0502030303020204" pitchFamily="34" charset="0"/>
              </a:rPr>
              <a:t> – 126.1 kWp of PV tiles</a:t>
            </a:r>
          </a:p>
          <a:p>
            <a:pPr marL="989013" lvl="2" indent="-354013">
              <a:lnSpc>
                <a:spcPct val="150000"/>
              </a:lnSpc>
              <a:buFont typeface="Arial" panose="020B0604020202020204" pitchFamily="34" charset="0"/>
              <a:buChar char="•"/>
              <a:defRPr/>
            </a:pPr>
            <a:r>
              <a:rPr lang="en-US" sz="1400" b="1" dirty="0">
                <a:latin typeface="Candara" panose="020E0502030303020204" pitchFamily="34" charset="0"/>
              </a:rPr>
              <a:t>Light1 </a:t>
            </a:r>
            <a:r>
              <a:rPr lang="en-US" sz="1400" dirty="0">
                <a:latin typeface="Candara" panose="020E0502030303020204" pitchFamily="34" charset="0"/>
              </a:rPr>
              <a:t>– Replacement of all T8 lamps with electromagnetic ballast by T5 lamps with electronic; and replacement of the incandescent lamps by CFLs</a:t>
            </a:r>
          </a:p>
          <a:p>
            <a:pPr marL="989013" lvl="2" indent="-354013">
              <a:lnSpc>
                <a:spcPct val="150000"/>
              </a:lnSpc>
              <a:buFont typeface="Arial" panose="020B0604020202020204" pitchFamily="34" charset="0"/>
              <a:buChar char="•"/>
              <a:defRPr/>
            </a:pPr>
            <a:r>
              <a:rPr lang="en-US" sz="1400" b="1" dirty="0">
                <a:latin typeface="Candara" panose="020E0502030303020204" pitchFamily="34" charset="0"/>
              </a:rPr>
              <a:t>Light2</a:t>
            </a:r>
            <a:r>
              <a:rPr lang="en-US" sz="1400" dirty="0">
                <a:latin typeface="Candara" panose="020E0502030303020204" pitchFamily="34" charset="0"/>
              </a:rPr>
              <a:t> - Replacement of all lamps by LEDs;</a:t>
            </a:r>
          </a:p>
          <a:p>
            <a:pPr marL="989013" lvl="2" indent="-354013">
              <a:lnSpc>
                <a:spcPct val="150000"/>
              </a:lnSpc>
              <a:buFont typeface="Arial" panose="020B0604020202020204" pitchFamily="34" charset="0"/>
              <a:buChar char="•"/>
              <a:defRPr/>
            </a:pPr>
            <a:r>
              <a:rPr lang="en-US" sz="1400" b="1" dirty="0">
                <a:latin typeface="Candara" panose="020E0502030303020204" pitchFamily="34" charset="0"/>
              </a:rPr>
              <a:t>HVAC</a:t>
            </a:r>
            <a:r>
              <a:rPr lang="en-US" sz="1400" dirty="0">
                <a:latin typeface="Candara" panose="020E0502030303020204" pitchFamily="34" charset="0"/>
              </a:rPr>
              <a:t> – Replacement of the THC and mono-split system by systems with higher COP/EER</a:t>
            </a:r>
          </a:p>
        </p:txBody>
      </p:sp>
      <p:sp>
        <p:nvSpPr>
          <p:cNvPr id="18"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15" name="Table 3"/>
          <p:cNvGraphicFramePr>
            <a:graphicFrameLocks noGrp="1"/>
          </p:cNvGraphicFramePr>
          <p:nvPr>
            <p:extLst/>
          </p:nvPr>
        </p:nvGraphicFramePr>
        <p:xfrm>
          <a:off x="4510864" y="3066533"/>
          <a:ext cx="4451711" cy="2957952"/>
        </p:xfrm>
        <a:graphic>
          <a:graphicData uri="http://schemas.openxmlformats.org/drawingml/2006/table">
            <a:tbl>
              <a:tblPr firstRow="1" firstCol="1" bandRow="1">
                <a:tableStyleId>{5C22544A-7EE6-4342-B048-85BDC9FD1C3A}</a:tableStyleId>
              </a:tblPr>
              <a:tblGrid>
                <a:gridCol w="1453659">
                  <a:extLst>
                    <a:ext uri="{9D8B030D-6E8A-4147-A177-3AD203B41FA5}">
                      <a16:colId xmlns:a16="http://schemas.microsoft.com/office/drawing/2014/main" val="20000"/>
                    </a:ext>
                  </a:extLst>
                </a:gridCol>
                <a:gridCol w="924692">
                  <a:extLst>
                    <a:ext uri="{9D8B030D-6E8A-4147-A177-3AD203B41FA5}">
                      <a16:colId xmlns:a16="http://schemas.microsoft.com/office/drawing/2014/main" val="20001"/>
                    </a:ext>
                  </a:extLst>
                </a:gridCol>
                <a:gridCol w="1126253">
                  <a:extLst>
                    <a:ext uri="{9D8B030D-6E8A-4147-A177-3AD203B41FA5}">
                      <a16:colId xmlns:a16="http://schemas.microsoft.com/office/drawing/2014/main" val="20002"/>
                    </a:ext>
                  </a:extLst>
                </a:gridCol>
                <a:gridCol w="947107">
                  <a:extLst>
                    <a:ext uri="{9D8B030D-6E8A-4147-A177-3AD203B41FA5}">
                      <a16:colId xmlns:a16="http://schemas.microsoft.com/office/drawing/2014/main" val="20003"/>
                    </a:ext>
                  </a:extLst>
                </a:gridCol>
              </a:tblGrid>
              <a:tr h="246496">
                <a:tc>
                  <a:txBody>
                    <a:bodyPr/>
                    <a:lstStyle/>
                    <a:p>
                      <a:pPr algn="ctr">
                        <a:lnSpc>
                          <a:spcPct val="115000"/>
                        </a:lnSpc>
                        <a:spcAft>
                          <a:spcPts val="0"/>
                        </a:spcAft>
                      </a:pPr>
                      <a:r>
                        <a:rPr lang="en-GB" sz="1400" dirty="0">
                          <a:effectLst/>
                        </a:rPr>
                        <a:t>Scenario</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Savings</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en-GB" sz="1400">
                          <a:effectLst/>
                        </a:rPr>
                        <a:t>Net-consumption</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pt-PT"/>
                    </a:p>
                  </a:txBody>
                  <a:tcPr/>
                </a:tc>
                <a:extLst>
                  <a:ext uri="{0D108BD9-81ED-4DB2-BD59-A6C34878D82A}">
                    <a16:rowId xmlns:a16="http://schemas.microsoft.com/office/drawing/2014/main" val="10000"/>
                  </a:ext>
                </a:extLst>
              </a:tr>
              <a:tr h="246496">
                <a:tc>
                  <a:txBody>
                    <a:bodyPr/>
                    <a:lstStyle/>
                    <a:p>
                      <a:pPr algn="ctr">
                        <a:lnSpc>
                          <a:spcPct val="115000"/>
                        </a:lnSpc>
                        <a:spcAft>
                          <a:spcPts val="0"/>
                        </a:spcAft>
                      </a:pPr>
                      <a:r>
                        <a:rPr lang="en-GB" sz="1400">
                          <a:effectLst/>
                        </a:rPr>
                        <a:t>Baseline</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0 kWh</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305107</a:t>
                      </a:r>
                      <a:r>
                        <a:rPr lang="pt-PT" sz="1400">
                          <a:effectLst/>
                        </a:rPr>
                        <a:t> kWh</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100%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46496">
                <a:tc>
                  <a:txBody>
                    <a:bodyPr/>
                    <a:lstStyle/>
                    <a:p>
                      <a:pPr algn="ctr">
                        <a:lnSpc>
                          <a:spcPct val="115000"/>
                        </a:lnSpc>
                        <a:spcAft>
                          <a:spcPts val="0"/>
                        </a:spcAft>
                      </a:pPr>
                      <a:r>
                        <a:rPr lang="en-GB" sz="1400">
                          <a:effectLst/>
                        </a:rPr>
                        <a:t>PV</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a:effectLst/>
                        </a:rPr>
                        <a:t>143311</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pt-PT" sz="1400">
                          <a:effectLst/>
                        </a:rPr>
                        <a:t>161796</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pt-PT" sz="1400">
                          <a:effectLst/>
                        </a:rPr>
                        <a:t>53.0%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246496">
                <a:tc>
                  <a:txBody>
                    <a:bodyPr/>
                    <a:lstStyle/>
                    <a:p>
                      <a:pPr algn="ctr">
                        <a:lnSpc>
                          <a:spcPct val="115000"/>
                        </a:lnSpc>
                        <a:spcAft>
                          <a:spcPts val="0"/>
                        </a:spcAft>
                      </a:pPr>
                      <a:r>
                        <a:rPr lang="en-GB" sz="1400">
                          <a:effectLst/>
                        </a:rPr>
                        <a:t>Light1</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12938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292169</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95.8%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46496">
                <a:tc>
                  <a:txBody>
                    <a:bodyPr/>
                    <a:lstStyle/>
                    <a:p>
                      <a:pPr algn="ctr">
                        <a:lnSpc>
                          <a:spcPct val="115000"/>
                        </a:lnSpc>
                        <a:spcAft>
                          <a:spcPts val="0"/>
                        </a:spcAft>
                      </a:pPr>
                      <a:r>
                        <a:rPr lang="en-GB" sz="1400">
                          <a:effectLst/>
                        </a:rPr>
                        <a:t>Light2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48916</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256191</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84.0%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46496">
                <a:tc>
                  <a:txBody>
                    <a:bodyPr/>
                    <a:lstStyle/>
                    <a:p>
                      <a:pPr algn="ctr">
                        <a:lnSpc>
                          <a:spcPct val="115000"/>
                        </a:lnSpc>
                        <a:spcAft>
                          <a:spcPts val="0"/>
                        </a:spcAft>
                      </a:pPr>
                      <a:r>
                        <a:rPr lang="en-GB" sz="1400">
                          <a:effectLst/>
                        </a:rPr>
                        <a:t>HVAC</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57372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247735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81.2%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46496">
                <a:tc>
                  <a:txBody>
                    <a:bodyPr/>
                    <a:lstStyle/>
                    <a:p>
                      <a:pPr algn="ctr">
                        <a:lnSpc>
                          <a:spcPct val="115000"/>
                        </a:lnSpc>
                        <a:spcAft>
                          <a:spcPts val="0"/>
                        </a:spcAft>
                      </a:pPr>
                      <a:r>
                        <a:rPr lang="en-GB" sz="1400">
                          <a:effectLst/>
                        </a:rPr>
                        <a:t>Light1+HVAC</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70310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234797</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77.0%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46496">
                <a:tc>
                  <a:txBody>
                    <a:bodyPr/>
                    <a:lstStyle/>
                    <a:p>
                      <a:pPr algn="ctr">
                        <a:lnSpc>
                          <a:spcPct val="115000"/>
                        </a:lnSpc>
                        <a:spcAft>
                          <a:spcPts val="0"/>
                        </a:spcAft>
                      </a:pPr>
                      <a:r>
                        <a:rPr lang="en-GB" sz="1400">
                          <a:effectLst/>
                        </a:rPr>
                        <a:t>Light2+HVAC</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106288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198819</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65.2%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46496">
                <a:tc>
                  <a:txBody>
                    <a:bodyPr/>
                    <a:lstStyle/>
                    <a:p>
                      <a:pPr algn="ctr">
                        <a:lnSpc>
                          <a:spcPct val="115000"/>
                        </a:lnSpc>
                        <a:spcAft>
                          <a:spcPts val="0"/>
                        </a:spcAft>
                      </a:pPr>
                      <a:r>
                        <a:rPr lang="pt-PT" sz="1400">
                          <a:effectLst/>
                        </a:rPr>
                        <a:t>PV+Light1</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156249</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148858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48.8%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246496">
                <a:tc>
                  <a:txBody>
                    <a:bodyPr/>
                    <a:lstStyle/>
                    <a:p>
                      <a:pPr algn="ctr">
                        <a:lnSpc>
                          <a:spcPct val="115000"/>
                        </a:lnSpc>
                        <a:spcAft>
                          <a:spcPts val="0"/>
                        </a:spcAft>
                      </a:pPr>
                      <a:r>
                        <a:rPr lang="pt-PT" sz="1400">
                          <a:effectLst/>
                        </a:rPr>
                        <a:t>PV+Light2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185570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119537</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39.2%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246496">
                <a:tc>
                  <a:txBody>
                    <a:bodyPr/>
                    <a:lstStyle/>
                    <a:p>
                      <a:pPr algn="ctr">
                        <a:lnSpc>
                          <a:spcPct val="115000"/>
                        </a:lnSpc>
                        <a:spcAft>
                          <a:spcPts val="0"/>
                        </a:spcAft>
                      </a:pPr>
                      <a:r>
                        <a:rPr lang="pt-PT" sz="1400">
                          <a:effectLst/>
                        </a:rPr>
                        <a:t>PV+Light1+HVAC</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213621</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91486</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30.0%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246496">
                <a:tc>
                  <a:txBody>
                    <a:bodyPr/>
                    <a:lstStyle/>
                    <a:p>
                      <a:pPr algn="ctr">
                        <a:lnSpc>
                          <a:spcPct val="115000"/>
                        </a:lnSpc>
                        <a:spcAft>
                          <a:spcPts val="0"/>
                        </a:spcAft>
                      </a:pPr>
                      <a:r>
                        <a:rPr lang="pt-PT" sz="1400">
                          <a:effectLst/>
                        </a:rPr>
                        <a:t>PV+Light2+HVAC</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242942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62165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a:effectLst/>
                        </a:rPr>
                        <a:t>20.4%</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bl>
          </a:graphicData>
        </a:graphic>
      </p:graphicFrame>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76896318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–Final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6" name="Rectangle 4"/>
          <p:cNvSpPr>
            <a:spLocks noChangeArrowheads="1"/>
          </p:cNvSpPr>
          <p:nvPr/>
        </p:nvSpPr>
        <p:spPr bwMode="auto">
          <a:xfrm>
            <a:off x="-1" y="3031813"/>
            <a:ext cx="8950733" cy="2723823"/>
          </a:xfrm>
          <a:prstGeom prst="rect">
            <a:avLst/>
          </a:prstGeom>
          <a:noFill/>
          <a:ln w="38100" cmpd="dbl">
            <a:noFill/>
            <a:miter lim="800000"/>
            <a:headEnd/>
            <a:tailEnd/>
          </a:ln>
        </p:spPr>
        <p:txBody>
          <a:bodyPr wrap="square">
            <a:spAutoFit/>
          </a:bodyPr>
          <a:lstStyle/>
          <a:p>
            <a:pPr algn="just"/>
            <a:r>
              <a:rPr lang="en-GB" b="1" dirty="0"/>
              <a:t>Selected Scenario</a:t>
            </a:r>
          </a:p>
          <a:p>
            <a:pPr algn="just"/>
            <a:endParaRPr lang="en-GB" sz="1600" b="1" dirty="0"/>
          </a:p>
          <a:p>
            <a:pPr algn="just"/>
            <a:endParaRPr lang="en-GB" sz="1600" b="1" dirty="0"/>
          </a:p>
          <a:p>
            <a:pPr algn="just"/>
            <a:r>
              <a:rPr lang="en-US" sz="1600" b="1" dirty="0"/>
              <a:t>PV+Light2+HVAC</a:t>
            </a:r>
            <a:r>
              <a:rPr lang="en-US" sz="1400" dirty="0"/>
              <a:t> (near to a zero net-consumption with a good balance between technologies):</a:t>
            </a:r>
          </a:p>
          <a:p>
            <a:pPr marL="989013" lvl="2" indent="-354013" algn="just">
              <a:lnSpc>
                <a:spcPct val="150000"/>
              </a:lnSpc>
              <a:buFont typeface="Arial" panose="020B0604020202020204" pitchFamily="34" charset="0"/>
              <a:buChar char="•"/>
              <a:defRPr/>
            </a:pPr>
            <a:endParaRPr lang="en-US" sz="1400" dirty="0">
              <a:latin typeface="Candara" panose="020E0502030303020204" pitchFamily="34" charset="0"/>
            </a:endParaRPr>
          </a:p>
          <a:p>
            <a:pPr marL="989013" lvl="2" indent="-354013">
              <a:lnSpc>
                <a:spcPct val="150000"/>
              </a:lnSpc>
              <a:buFont typeface="Arial" panose="020B0604020202020204" pitchFamily="34" charset="0"/>
              <a:buChar char="•"/>
              <a:defRPr/>
            </a:pPr>
            <a:r>
              <a:rPr lang="en-US" sz="1400" dirty="0">
                <a:latin typeface="Candara" panose="020E0502030303020204" pitchFamily="34" charset="0"/>
              </a:rPr>
              <a:t>Installation of 126.1 kWp of PV tiles</a:t>
            </a:r>
          </a:p>
          <a:p>
            <a:pPr marL="989013" lvl="2" indent="-354013">
              <a:lnSpc>
                <a:spcPct val="150000"/>
              </a:lnSpc>
              <a:buFont typeface="Arial" panose="020B0604020202020204" pitchFamily="34" charset="0"/>
              <a:buChar char="•"/>
              <a:defRPr/>
            </a:pPr>
            <a:r>
              <a:rPr lang="en-US" sz="1400" dirty="0">
                <a:latin typeface="Candara" panose="020E0502030303020204" pitchFamily="34" charset="0"/>
              </a:rPr>
              <a:t>Replacement of all lamps by LEDs</a:t>
            </a:r>
          </a:p>
          <a:p>
            <a:pPr marL="989013" lvl="2" indent="-354013">
              <a:lnSpc>
                <a:spcPct val="150000"/>
              </a:lnSpc>
              <a:buFont typeface="Arial" panose="020B0604020202020204" pitchFamily="34" charset="0"/>
              <a:buChar char="•"/>
              <a:defRPr/>
            </a:pPr>
            <a:r>
              <a:rPr lang="en-US" sz="1400" dirty="0">
                <a:latin typeface="Candara" panose="020E0502030303020204" pitchFamily="34" charset="0"/>
              </a:rPr>
              <a:t>Replacement of the THC and mono-split systems by systems with higher COP/EER</a:t>
            </a:r>
          </a:p>
          <a:p>
            <a:pPr marL="635000" lvl="2" algn="just">
              <a:lnSpc>
                <a:spcPct val="150000"/>
              </a:lnSpc>
              <a:defRPr/>
            </a:pPr>
            <a:r>
              <a:rPr lang="en-US" sz="1400" dirty="0"/>
              <a:t>	</a:t>
            </a: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0036902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093296"/>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1" y="2620926"/>
            <a:ext cx="8950733" cy="800219"/>
          </a:xfrm>
          <a:prstGeom prst="rect">
            <a:avLst/>
          </a:prstGeom>
          <a:noFill/>
        </p:spPr>
        <p:txBody>
          <a:bodyPr wrap="square" rtlCol="0">
            <a:spAutoFit/>
          </a:bodyPr>
          <a:lstStyle/>
          <a:p>
            <a:pPr algn="just"/>
            <a:r>
              <a:rPr lang="en-GB" b="1" dirty="0"/>
              <a:t>Aim of the Renovation Plan - </a:t>
            </a:r>
            <a:r>
              <a:rPr lang="it-IT" sz="1400" dirty="0"/>
              <a:t>An average primary energy reduction between 75% and 80% of the current demand and to ensure that between 50% and 90% of the consumed energy is generated by renewable energy sources installed in the building. </a:t>
            </a:r>
            <a:endParaRPr lang="en-GB" sz="1400" b="1" dirty="0"/>
          </a:p>
        </p:txBody>
      </p:sp>
      <p:sp>
        <p:nvSpPr>
          <p:cNvPr id="14" name="Rechteck 19"/>
          <p:cNvSpPr/>
          <p:nvPr/>
        </p:nvSpPr>
        <p:spPr>
          <a:xfrm>
            <a:off x="0" y="2060848"/>
            <a:ext cx="24837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Aim</a:t>
            </a:r>
            <a:endParaRPr lang="en-GB" sz="1200" b="1" dirty="0">
              <a:latin typeface="Candara" panose="020E0502030303020204" pitchFamily="34" charset="0"/>
            </a:endParaRP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3" name="CaixaDeTexto 12"/>
          <p:cNvSpPr txBox="1"/>
          <p:nvPr/>
        </p:nvSpPr>
        <p:spPr>
          <a:xfrm>
            <a:off x="-1" y="3629038"/>
            <a:ext cx="8950733" cy="2369880"/>
          </a:xfrm>
          <a:prstGeom prst="rect">
            <a:avLst/>
          </a:prstGeom>
          <a:noFill/>
        </p:spPr>
        <p:txBody>
          <a:bodyPr wrap="square" rtlCol="0">
            <a:spAutoFit/>
          </a:bodyPr>
          <a:lstStyle/>
          <a:p>
            <a:pPr lvl="0"/>
            <a:r>
              <a:rPr lang="en-GB" b="1" dirty="0"/>
              <a:t>Constraints:</a:t>
            </a:r>
            <a:r>
              <a:rPr lang="en-GB" dirty="0"/>
              <a:t> </a:t>
            </a:r>
          </a:p>
          <a:p>
            <a:pPr lvl="0" algn="just"/>
            <a:endParaRPr lang="en-GB" sz="900" dirty="0"/>
          </a:p>
          <a:p>
            <a:pPr marL="285750" lvl="0" indent="-285750" algn="just">
              <a:buFont typeface="Arial" panose="020B0604020202020204" pitchFamily="34" charset="0"/>
              <a:buChar char="•"/>
            </a:pPr>
            <a:r>
              <a:rPr lang="it-IT" sz="1400" dirty="0"/>
              <a:t>Since the building is part of the property “University of Coimbra — Alta and Sofia” inscribed on the World Heritage List of UNESCO several strong restrictions are applied in the renovation of such building due to the protection rules, since it is not possible to implement any change in the building envelope that causes a visual impact. Therefore, renovation options with a high visual impact are </a:t>
            </a:r>
            <a:r>
              <a:rPr lang="en-US" sz="1400" dirty="0"/>
              <a:t>avoided in the renovation plan.</a:t>
            </a:r>
          </a:p>
          <a:p>
            <a:pPr marL="285750" lvl="0" indent="-285750" algn="just">
              <a:buFont typeface="Arial" panose="020B0604020202020204" pitchFamily="34" charset="0"/>
              <a:buChar char="•"/>
            </a:pPr>
            <a:endParaRPr lang="pt-PT" sz="900" dirty="0"/>
          </a:p>
          <a:p>
            <a:pPr marL="285750" lvl="0" indent="-285750" algn="just">
              <a:buFont typeface="Arial" panose="020B0604020202020204" pitchFamily="34" charset="0"/>
              <a:buChar char="•"/>
            </a:pPr>
            <a:r>
              <a:rPr lang="en-US" sz="1400" dirty="0"/>
              <a:t>The building has an intensive utilization, receiving a large number of visitors, and is the working place for a large number of Municipal </a:t>
            </a:r>
            <a:r>
              <a:rPr lang="it-IT" sz="1400" dirty="0"/>
              <a:t>employees and such activities cannot be interrupted since it is not easy to temporarily move the services to another building. Therefore, renovation options requiring major </a:t>
            </a:r>
            <a:r>
              <a:rPr lang="en-US" sz="1400" dirty="0"/>
              <a:t>construction works, incompatible with the normal activities of the building, were avoided in the renovation plan. </a:t>
            </a:r>
            <a:endParaRPr lang="pt-PT" sz="1400" dirty="0"/>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4359487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8064" y="2975412"/>
            <a:ext cx="3995937" cy="2992973"/>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Demand Reduction</a:t>
            </a:r>
            <a:endParaRPr lang="en-GB" sz="1200" b="1" dirty="0">
              <a:latin typeface="Candara" panose="020E0502030303020204" pitchFamily="34" charset="0"/>
            </a:endParaRPr>
          </a:p>
        </p:txBody>
      </p:sp>
      <p:sp>
        <p:nvSpPr>
          <p:cNvPr id="3" name="CaixaDeTexto 2"/>
          <p:cNvSpPr txBox="1"/>
          <p:nvPr/>
        </p:nvSpPr>
        <p:spPr>
          <a:xfrm>
            <a:off x="0" y="3372213"/>
            <a:ext cx="5292060" cy="1877437"/>
          </a:xfrm>
          <a:prstGeom prst="rect">
            <a:avLst/>
          </a:prstGeom>
          <a:noFill/>
        </p:spPr>
        <p:txBody>
          <a:bodyPr wrap="square" rtlCol="0">
            <a:spAutoFit/>
          </a:bodyPr>
          <a:lstStyle/>
          <a:p>
            <a:r>
              <a:rPr lang="en-GB" b="1" dirty="0"/>
              <a:t>Opaque Envelope</a:t>
            </a:r>
          </a:p>
          <a:p>
            <a:endParaRPr lang="en-GB" sz="1400" b="1" dirty="0"/>
          </a:p>
          <a:p>
            <a:r>
              <a:rPr lang="it-IT" sz="1400" dirty="0"/>
              <a:t>Regarding the insulation, as previously explained the walls present a good thermal performance. The roof is to undergo an already planned renovation soon. </a:t>
            </a:r>
          </a:p>
          <a:p>
            <a:endParaRPr lang="it-IT" sz="1400" dirty="0"/>
          </a:p>
          <a:p>
            <a:r>
              <a:rPr lang="it-IT" sz="1400" dirty="0"/>
              <a:t>Therefore, the improvement of the opaque envelope was not considered in the renovation plan.</a:t>
            </a:r>
            <a:endParaRPr lang="pt-PT" sz="1400" dirty="0"/>
          </a:p>
        </p:txBody>
      </p:sp>
      <p:sp>
        <p:nvSpPr>
          <p:cNvPr id="14"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91190798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Demand Reduction</a:t>
            </a:r>
            <a:endParaRPr lang="en-GB" sz="1200" b="1" dirty="0">
              <a:latin typeface="Candara" panose="020E0502030303020204" pitchFamily="34" charset="0"/>
            </a:endParaRPr>
          </a:p>
        </p:txBody>
      </p:sp>
      <p:sp>
        <p:nvSpPr>
          <p:cNvPr id="3" name="CaixaDeTexto 2"/>
          <p:cNvSpPr txBox="1"/>
          <p:nvPr/>
        </p:nvSpPr>
        <p:spPr>
          <a:xfrm>
            <a:off x="-5324" y="2564904"/>
            <a:ext cx="5369411" cy="3662541"/>
          </a:xfrm>
          <a:prstGeom prst="rect">
            <a:avLst/>
          </a:prstGeom>
          <a:noFill/>
        </p:spPr>
        <p:txBody>
          <a:bodyPr wrap="square" rtlCol="0">
            <a:spAutoFit/>
          </a:bodyPr>
          <a:lstStyle/>
          <a:p>
            <a:pPr algn="just"/>
            <a:r>
              <a:rPr lang="en-GB" b="1" dirty="0"/>
              <a:t>Openings</a:t>
            </a:r>
          </a:p>
          <a:p>
            <a:pPr algn="just"/>
            <a:endParaRPr lang="en-GB" b="1" dirty="0"/>
          </a:p>
          <a:p>
            <a:pPr algn="just"/>
            <a:r>
              <a:rPr lang="it-IT" sz="1400" dirty="0"/>
              <a:t>The windows present high thermal losses. However, since the building is part of the property “University of Coimbra — Alta and Sofia” inscribed on the World Heritage List of UNESCO several strong restrictions are applied in the renovation of such buildings </a:t>
            </a:r>
          </a:p>
          <a:p>
            <a:pPr algn="just"/>
            <a:endParaRPr lang="it-IT" sz="1400" dirty="0"/>
          </a:p>
          <a:p>
            <a:pPr algn="just"/>
            <a:r>
              <a:rPr lang="it-IT" sz="1400" dirty="0"/>
              <a:t>Therefore, it is not possible to replace the windows by double glazed windows using standard solutions, since the original frame must be maintained (the usual solution is to implement other window in the interior). </a:t>
            </a:r>
          </a:p>
          <a:p>
            <a:pPr algn="just"/>
            <a:endParaRPr lang="it-IT" sz="1400" dirty="0"/>
          </a:p>
          <a:p>
            <a:pPr algn="just"/>
            <a:r>
              <a:rPr lang="en-GB" sz="1400" dirty="0"/>
              <a:t>Since these frames have to be specifically designed to this building, this cannot be ensured with standard solutions available in the market, and would have a high cost. </a:t>
            </a:r>
            <a:r>
              <a:rPr lang="it-IT" sz="1400" dirty="0"/>
              <a:t>Therefore, the improvement of openings was not considered in the renovation plan. </a:t>
            </a:r>
            <a:endParaRPr lang="en-GB" sz="1400" b="1" dirty="0"/>
          </a:p>
        </p:txBody>
      </p:sp>
      <p:sp>
        <p:nvSpPr>
          <p:cNvPr id="14"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4" name="Imagem 3"/>
          <p:cNvPicPr>
            <a:picLocks noChangeAspect="1"/>
          </p:cNvPicPr>
          <p:nvPr/>
        </p:nvPicPr>
        <p:blipFill>
          <a:blip r:embed="rId4"/>
          <a:stretch>
            <a:fillRect/>
          </a:stretch>
        </p:blipFill>
        <p:spPr>
          <a:xfrm>
            <a:off x="5508104" y="2469096"/>
            <a:ext cx="3442629" cy="3611055"/>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53480498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Demand Reduction</a:t>
            </a:r>
            <a:endParaRPr lang="en-GB" sz="1200" b="1" dirty="0">
              <a:latin typeface="Candara" panose="020E0502030303020204" pitchFamily="34" charset="0"/>
            </a:endParaRPr>
          </a:p>
        </p:txBody>
      </p:sp>
      <p:sp>
        <p:nvSpPr>
          <p:cNvPr id="3" name="CaixaDeTexto 2"/>
          <p:cNvSpPr txBox="1"/>
          <p:nvPr/>
        </p:nvSpPr>
        <p:spPr>
          <a:xfrm>
            <a:off x="-1" y="3390289"/>
            <a:ext cx="5635939" cy="1846659"/>
          </a:xfrm>
          <a:prstGeom prst="rect">
            <a:avLst/>
          </a:prstGeom>
          <a:noFill/>
        </p:spPr>
        <p:txBody>
          <a:bodyPr wrap="square" rtlCol="0">
            <a:spAutoFit/>
          </a:bodyPr>
          <a:lstStyle/>
          <a:p>
            <a:r>
              <a:rPr lang="en-GB" b="1" dirty="0"/>
              <a:t>Other Strategies</a:t>
            </a:r>
          </a:p>
          <a:p>
            <a:endParaRPr lang="en-GB" b="1" dirty="0"/>
          </a:p>
          <a:p>
            <a:pPr algn="just"/>
            <a:r>
              <a:rPr lang="en-US" sz="1400" dirty="0"/>
              <a:t>There are no other strategies considered in the renovation for the energy demand reduction.</a:t>
            </a:r>
            <a:endParaRPr lang="pt-PT" sz="1400" dirty="0"/>
          </a:p>
          <a:p>
            <a:endParaRPr lang="en-GB" b="1" dirty="0"/>
          </a:p>
          <a:p>
            <a:endParaRPr lang="en-GB" b="1" dirty="0"/>
          </a:p>
          <a:p>
            <a:endParaRPr lang="en-GB" sz="1400" b="1" dirty="0"/>
          </a:p>
        </p:txBody>
      </p:sp>
      <p:sp>
        <p:nvSpPr>
          <p:cNvPr id="14"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pSp>
        <p:nvGrpSpPr>
          <p:cNvPr id="9" name="Grupo 8"/>
          <p:cNvGrpSpPr/>
          <p:nvPr/>
        </p:nvGrpSpPr>
        <p:grpSpPr>
          <a:xfrm>
            <a:off x="5635940" y="2708391"/>
            <a:ext cx="2897440" cy="3252704"/>
            <a:chOff x="5700190" y="2475148"/>
            <a:chExt cx="2897440" cy="3252704"/>
          </a:xfrm>
        </p:grpSpPr>
        <p:pic>
          <p:nvPicPr>
            <p:cNvPr id="5" name="Imagem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0190" y="2475148"/>
              <a:ext cx="2897440" cy="1770404"/>
            </a:xfrm>
            <a:prstGeom prst="rect">
              <a:avLst/>
            </a:prstGeom>
          </p:spPr>
        </p:pic>
        <p:pic>
          <p:nvPicPr>
            <p:cNvPr id="7" name="Imagem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4354" y="4245552"/>
              <a:ext cx="1669111" cy="1482300"/>
            </a:xfrm>
            <a:prstGeom prst="rect">
              <a:avLst/>
            </a:prstGeom>
          </p:spPr>
        </p:pic>
      </p:gr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5739660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717205"/>
            <a:ext cx="4945055" cy="1846659"/>
          </a:xfrm>
          <a:prstGeom prst="rect">
            <a:avLst/>
          </a:prstGeom>
          <a:noFill/>
        </p:spPr>
        <p:txBody>
          <a:bodyPr wrap="square" rtlCol="0">
            <a:spAutoFit/>
          </a:bodyPr>
          <a:lstStyle/>
          <a:p>
            <a:r>
              <a:rPr lang="en-GB" b="1" dirty="0"/>
              <a:t>Lighting System</a:t>
            </a:r>
          </a:p>
          <a:p>
            <a:endParaRPr lang="en-GB" b="1" dirty="0"/>
          </a:p>
          <a:p>
            <a:endParaRPr lang="en-GB" b="1" dirty="0"/>
          </a:p>
          <a:p>
            <a:endParaRPr lang="en-GB" b="1" dirty="0"/>
          </a:p>
          <a:p>
            <a:pPr algn="just"/>
            <a:r>
              <a:rPr lang="en-GB" sz="1400" dirty="0"/>
              <a:t>The</a:t>
            </a:r>
            <a:r>
              <a:rPr lang="pt-PT" sz="1400" dirty="0"/>
              <a:t> </a:t>
            </a:r>
            <a:r>
              <a:rPr lang="en-GB" sz="1400" dirty="0"/>
              <a:t>actual lighting system is constituted by several types of lamps, but the most used are also the fluorescent linear T8 with electromagnetic ballast.</a:t>
            </a:r>
            <a:endParaRPr lang="en-GB" sz="1400" b="1"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4932040" y="2276866"/>
          <a:ext cx="4006818" cy="3646125"/>
        </p:xfrm>
        <a:graphic>
          <a:graphicData uri="http://schemas.openxmlformats.org/drawingml/2006/table">
            <a:tbl>
              <a:tblPr firstRow="1" firstCol="1" lastRow="1" bandRow="1"/>
              <a:tblGrid>
                <a:gridCol w="2081885">
                  <a:extLst>
                    <a:ext uri="{9D8B030D-6E8A-4147-A177-3AD203B41FA5}">
                      <a16:colId xmlns:a16="http://schemas.microsoft.com/office/drawing/2014/main" val="20000"/>
                    </a:ext>
                  </a:extLst>
                </a:gridCol>
                <a:gridCol w="962089">
                  <a:extLst>
                    <a:ext uri="{9D8B030D-6E8A-4147-A177-3AD203B41FA5}">
                      <a16:colId xmlns:a16="http://schemas.microsoft.com/office/drawing/2014/main" val="20001"/>
                    </a:ext>
                  </a:extLst>
                </a:gridCol>
                <a:gridCol w="962844">
                  <a:extLst>
                    <a:ext uri="{9D8B030D-6E8A-4147-A177-3AD203B41FA5}">
                      <a16:colId xmlns:a16="http://schemas.microsoft.com/office/drawing/2014/main" val="20002"/>
                    </a:ext>
                  </a:extLst>
                </a:gridCol>
              </a:tblGrid>
              <a:tr h="428955">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Power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 E27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2,502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 E14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 2G11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Incandescent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11,326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13,202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T5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T5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3"/>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Metal Halide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4"/>
                  </a:ext>
                </a:extLst>
              </a:tr>
              <a:tr h="214478">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1,153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58,008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5200107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0" y="2886838"/>
            <a:ext cx="8963748" cy="2431435"/>
          </a:xfrm>
          <a:prstGeom prst="rect">
            <a:avLst/>
          </a:prstGeom>
          <a:noFill/>
        </p:spPr>
        <p:txBody>
          <a:bodyPr wrap="square" rtlCol="0">
            <a:spAutoFit/>
          </a:bodyPr>
          <a:lstStyle/>
          <a:p>
            <a:r>
              <a:rPr lang="en-GB" b="1" dirty="0"/>
              <a:t>Lighting System (cont.)</a:t>
            </a:r>
          </a:p>
          <a:p>
            <a:endParaRPr lang="en-GB" b="1" dirty="0"/>
          </a:p>
          <a:p>
            <a:r>
              <a:rPr lang="en-GB" sz="1400" dirty="0"/>
              <a:t>Regarding the retrofit of the lighting system 2 scenarios were considered:</a:t>
            </a:r>
          </a:p>
          <a:p>
            <a:endParaRPr lang="en-GB" sz="1400" dirty="0"/>
          </a:p>
          <a:p>
            <a:endParaRPr lang="pt-PT" sz="1400" dirty="0"/>
          </a:p>
          <a:p>
            <a:pPr marL="285750" lvl="0" indent="-285750">
              <a:buFont typeface="Arial" panose="020B0604020202020204" pitchFamily="34" charset="0"/>
              <a:buChar char="•"/>
            </a:pPr>
            <a:r>
              <a:rPr lang="en-GB" sz="1600" b="1" dirty="0"/>
              <a:t>Scenario 1 </a:t>
            </a:r>
            <a:r>
              <a:rPr lang="en-GB" sz="1400" dirty="0"/>
              <a:t>- Replacement of all T8 lamps with electromagnetic ballast by T5 lamps with electronic ballast </a:t>
            </a:r>
            <a:r>
              <a:rPr lang="it-IT" sz="1400" dirty="0"/>
              <a:t>and replacement of the incandescent lamps by CFLs;</a:t>
            </a:r>
          </a:p>
          <a:p>
            <a:pPr lvl="0"/>
            <a:endParaRPr lang="it-IT" sz="1400" dirty="0"/>
          </a:p>
          <a:p>
            <a:pPr lvl="0"/>
            <a:endParaRPr lang="pt-PT" sz="1400" dirty="0"/>
          </a:p>
          <a:p>
            <a:pPr marL="285750" lvl="0" indent="-285750">
              <a:buFont typeface="Arial" panose="020B0604020202020204" pitchFamily="34" charset="0"/>
              <a:buChar char="•"/>
            </a:pPr>
            <a:r>
              <a:rPr lang="en-GB" sz="1600" b="1" dirty="0"/>
              <a:t>Scenario 2 </a:t>
            </a:r>
            <a:r>
              <a:rPr lang="en-GB" sz="1400" dirty="0"/>
              <a:t>- Replacement of all lamps by LEDs.</a:t>
            </a: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986974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0" y="2497251"/>
            <a:ext cx="8963748" cy="1569660"/>
          </a:xfrm>
          <a:prstGeom prst="rect">
            <a:avLst/>
          </a:prstGeom>
          <a:noFill/>
        </p:spPr>
        <p:txBody>
          <a:bodyPr wrap="square" rtlCol="0">
            <a:spAutoFit/>
          </a:bodyPr>
          <a:lstStyle/>
          <a:p>
            <a:pPr algn="just"/>
            <a:r>
              <a:rPr lang="en-GB" b="1" dirty="0"/>
              <a:t>Lighting System (cont.)</a:t>
            </a:r>
          </a:p>
          <a:p>
            <a:pPr algn="just"/>
            <a:endParaRPr lang="en-GB" b="1" dirty="0"/>
          </a:p>
          <a:p>
            <a:pPr algn="just"/>
            <a:r>
              <a:rPr lang="en-GB" sz="1600" b="1" dirty="0"/>
              <a:t>In scenario 1:</a:t>
            </a:r>
          </a:p>
          <a:p>
            <a:pPr algn="just"/>
            <a:endParaRPr lang="en-GB" sz="1600" b="1" dirty="0"/>
          </a:p>
          <a:p>
            <a:pPr marL="285750" indent="-285750" algn="just">
              <a:buFont typeface="Arial" panose="020B0604020202020204" pitchFamily="34" charset="0"/>
              <a:buChar char="•"/>
            </a:pPr>
            <a:r>
              <a:rPr lang="en-GB" sz="1400" dirty="0"/>
              <a:t> </a:t>
            </a:r>
            <a:r>
              <a:rPr lang="it-IT" sz="1400" dirty="0"/>
              <a:t>1 546 lamps and 512 ballasts have to be replaced</a:t>
            </a:r>
            <a:r>
              <a:rPr lang="en-GB" sz="1400" dirty="0"/>
              <a:t>.  The next table presents each lamp type and its correspondent power.</a:t>
            </a: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5" name="Tabela 4"/>
          <p:cNvGraphicFramePr>
            <a:graphicFrameLocks noGrp="1"/>
          </p:cNvGraphicFramePr>
          <p:nvPr>
            <p:extLst/>
          </p:nvPr>
        </p:nvGraphicFramePr>
        <p:xfrm>
          <a:off x="1691680" y="4123035"/>
          <a:ext cx="5793467" cy="1876195"/>
        </p:xfrm>
        <a:graphic>
          <a:graphicData uri="http://schemas.openxmlformats.org/drawingml/2006/table">
            <a:tbl>
              <a:tblPr firstRow="1" firstCol="1" bandRow="1"/>
              <a:tblGrid>
                <a:gridCol w="2128952">
                  <a:extLst>
                    <a:ext uri="{9D8B030D-6E8A-4147-A177-3AD203B41FA5}">
                      <a16:colId xmlns:a16="http://schemas.microsoft.com/office/drawing/2014/main" val="20000"/>
                    </a:ext>
                  </a:extLst>
                </a:gridCol>
                <a:gridCol w="1221505">
                  <a:extLst>
                    <a:ext uri="{9D8B030D-6E8A-4147-A177-3AD203B41FA5}">
                      <a16:colId xmlns:a16="http://schemas.microsoft.com/office/drawing/2014/main" val="20001"/>
                    </a:ext>
                  </a:extLst>
                </a:gridCol>
                <a:gridCol w="1221505">
                  <a:extLst>
                    <a:ext uri="{9D8B030D-6E8A-4147-A177-3AD203B41FA5}">
                      <a16:colId xmlns:a16="http://schemas.microsoft.com/office/drawing/2014/main" val="20002"/>
                    </a:ext>
                  </a:extLst>
                </a:gridCol>
                <a:gridCol w="1221505">
                  <a:extLst>
                    <a:ext uri="{9D8B030D-6E8A-4147-A177-3AD203B41FA5}">
                      <a16:colId xmlns:a16="http://schemas.microsoft.com/office/drawing/2014/main" val="20003"/>
                    </a:ext>
                  </a:extLst>
                </a:gridCol>
              </a:tblGrid>
              <a:tr h="536055">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Lamp+Ballast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68028">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195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68028">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68028">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68028">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68028">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Compact Fluorescent E27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2156345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1354217"/>
          </a:xfrm>
          <a:prstGeom prst="rect">
            <a:avLst/>
          </a:prstGeom>
          <a:noFill/>
        </p:spPr>
        <p:txBody>
          <a:bodyPr wrap="square" rtlCol="0">
            <a:spAutoFit/>
          </a:bodyPr>
          <a:lstStyle/>
          <a:p>
            <a:r>
              <a:rPr lang="en-GB" b="1" dirty="0"/>
              <a:t>Lighting System (cont.)</a:t>
            </a:r>
          </a:p>
          <a:p>
            <a:endParaRPr lang="en-GB" b="1" dirty="0"/>
          </a:p>
          <a:p>
            <a:pPr marL="285750" indent="-285750" algn="just">
              <a:buFont typeface="Arial" panose="020B0604020202020204" pitchFamily="34" charset="0"/>
              <a:buChar char="•"/>
            </a:pPr>
            <a:r>
              <a:rPr lang="en-GB" sz="1400" b="1" dirty="0"/>
              <a:t>In scenario 1: </a:t>
            </a:r>
            <a:r>
              <a:rPr lang="en-GB" sz="1400" dirty="0"/>
              <a:t>The next table show the new distribution of lamps. As can be seen </a:t>
            </a:r>
            <a:r>
              <a:rPr lang="it-IT" sz="1400" dirty="0"/>
              <a:t>the total power decreases to 49,775 W (</a:t>
            </a:r>
            <a:r>
              <a:rPr lang="it-IT" sz="1400" b="1" dirty="0"/>
              <a:t>reduction of  15.1%</a:t>
            </a:r>
            <a:r>
              <a:rPr lang="it-IT" sz="1400" dirty="0"/>
              <a:t>). </a:t>
            </a:r>
            <a:endParaRPr lang="pt-PT" sz="1400" dirty="0"/>
          </a:p>
          <a:p>
            <a:endParaRPr lang="en-GB" b="1"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2879135" y="3477603"/>
          <a:ext cx="3371850" cy="2699004"/>
        </p:xfrm>
        <a:graphic>
          <a:graphicData uri="http://schemas.openxmlformats.org/drawingml/2006/table">
            <a:tbl>
              <a:tblPr firstRow="1" firstCol="1" lastRow="1" bandRow="1"/>
              <a:tblGrid>
                <a:gridCol w="1751965">
                  <a:extLst>
                    <a:ext uri="{9D8B030D-6E8A-4147-A177-3AD203B41FA5}">
                      <a16:colId xmlns:a16="http://schemas.microsoft.com/office/drawing/2014/main" val="20000"/>
                    </a:ext>
                  </a:extLst>
                </a:gridCol>
                <a:gridCol w="809625">
                  <a:extLst>
                    <a:ext uri="{9D8B030D-6E8A-4147-A177-3AD203B41FA5}">
                      <a16:colId xmlns:a16="http://schemas.microsoft.com/office/drawing/2014/main" val="20001"/>
                    </a:ext>
                  </a:extLst>
                </a:gridCol>
                <a:gridCol w="810260">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Compact Fluorescent E27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Compact Fluorescent E14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Compact Fluorescent 2G11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4,914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1,173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1,773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Fluorescent Linear T5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14,056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Halogen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Halogen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4,400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Halogen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Metal Halide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1,153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49,775</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2350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24566" y="2563234"/>
            <a:ext cx="9021256" cy="338554"/>
          </a:xfrm>
          <a:prstGeom prst="rect">
            <a:avLst/>
          </a:prstGeom>
          <a:noFill/>
        </p:spPr>
        <p:txBody>
          <a:bodyPr wrap="square" rtlCol="0">
            <a:spAutoFit/>
          </a:bodyPr>
          <a:lstStyle/>
          <a:p>
            <a:pPr algn="just"/>
            <a:r>
              <a:rPr lang="en-GB" sz="1600" b="1" dirty="0">
                <a:latin typeface="Candara" panose="020E0502030303020204" pitchFamily="34" charset="0"/>
              </a:rPr>
              <a:t>Windows </a:t>
            </a:r>
            <a:endParaRPr lang="pt-PT" sz="1400" dirty="0"/>
          </a:p>
        </p:txBody>
      </p:sp>
      <p:graphicFrame>
        <p:nvGraphicFramePr>
          <p:cNvPr id="7" name="Tabela 6"/>
          <p:cNvGraphicFramePr>
            <a:graphicFrameLocks noGrp="1"/>
          </p:cNvGraphicFramePr>
          <p:nvPr>
            <p:extLst>
              <p:ext uri="{D42A27DB-BD31-4B8C-83A1-F6EECF244321}">
                <p14:modId xmlns:p14="http://schemas.microsoft.com/office/powerpoint/2010/main" val="2620916882"/>
              </p:ext>
            </p:extLst>
          </p:nvPr>
        </p:nvGraphicFramePr>
        <p:xfrm>
          <a:off x="1268661" y="3132037"/>
          <a:ext cx="6434802" cy="2380460"/>
        </p:xfrm>
        <a:graphic>
          <a:graphicData uri="http://schemas.openxmlformats.org/drawingml/2006/table">
            <a:tbl>
              <a:tblPr firstRow="1" firstCol="1" bandRow="1"/>
              <a:tblGrid>
                <a:gridCol w="1536231">
                  <a:extLst>
                    <a:ext uri="{9D8B030D-6E8A-4147-A177-3AD203B41FA5}">
                      <a16:colId xmlns:a16="http://schemas.microsoft.com/office/drawing/2014/main" val="20000"/>
                    </a:ext>
                  </a:extLst>
                </a:gridCol>
                <a:gridCol w="679890">
                  <a:extLst>
                    <a:ext uri="{9D8B030D-6E8A-4147-A177-3AD203B41FA5}">
                      <a16:colId xmlns:a16="http://schemas.microsoft.com/office/drawing/2014/main" val="20001"/>
                    </a:ext>
                  </a:extLst>
                </a:gridCol>
                <a:gridCol w="841636">
                  <a:extLst>
                    <a:ext uri="{9D8B030D-6E8A-4147-A177-3AD203B41FA5}">
                      <a16:colId xmlns:a16="http://schemas.microsoft.com/office/drawing/2014/main" val="20002"/>
                    </a:ext>
                  </a:extLst>
                </a:gridCol>
                <a:gridCol w="839223">
                  <a:extLst>
                    <a:ext uri="{9D8B030D-6E8A-4147-A177-3AD203B41FA5}">
                      <a16:colId xmlns:a16="http://schemas.microsoft.com/office/drawing/2014/main" val="20003"/>
                    </a:ext>
                  </a:extLst>
                </a:gridCol>
                <a:gridCol w="850350">
                  <a:extLst>
                    <a:ext uri="{9D8B030D-6E8A-4147-A177-3AD203B41FA5}">
                      <a16:colId xmlns:a16="http://schemas.microsoft.com/office/drawing/2014/main" val="20004"/>
                    </a:ext>
                  </a:extLst>
                </a:gridCol>
                <a:gridCol w="847937">
                  <a:extLst>
                    <a:ext uri="{9D8B030D-6E8A-4147-A177-3AD203B41FA5}">
                      <a16:colId xmlns:a16="http://schemas.microsoft.com/office/drawing/2014/main" val="20005"/>
                    </a:ext>
                  </a:extLst>
                </a:gridCol>
                <a:gridCol w="839535">
                  <a:extLst>
                    <a:ext uri="{9D8B030D-6E8A-4147-A177-3AD203B41FA5}">
                      <a16:colId xmlns:a16="http://schemas.microsoft.com/office/drawing/2014/main" val="20006"/>
                    </a:ext>
                  </a:extLst>
                </a:gridCol>
              </a:tblGrid>
              <a:tr h="238046">
                <a:tc rowSpan="2">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Structure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row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Orient.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F</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g</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Α</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eq</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38046">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 </a:t>
                      </a:r>
                      <a:r>
                        <a:rPr lang="en-GB" sz="1100" b="1">
                          <a:effectLst/>
                          <a:latin typeface="Calibri" panose="020F0502020204030204" pitchFamily="34" charset="0"/>
                          <a:ea typeface="SimSun" panose="02010600030101010101" pitchFamily="2" charset="-122"/>
                          <a:cs typeface="Times New Roman" panose="02020603050405020304" pitchFamily="18" charset="0"/>
                        </a:rPr>
                        <a:t>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 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3804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Block1&amp;2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75.44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50.5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3804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Refectory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36.82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24.7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103.1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3804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Block1&amp;2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19.08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53.4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3804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Refectory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3.060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3804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Block1&amp;2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68.40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45.8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191.5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3804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Refectory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25.68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17.2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71.9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38046">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Windows - Block1&amp;2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19.08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53.4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238046">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Windows - Refectory</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3.060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8.6</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87799640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34958" y="2434823"/>
            <a:ext cx="8963748" cy="892552"/>
          </a:xfrm>
          <a:prstGeom prst="rect">
            <a:avLst/>
          </a:prstGeom>
          <a:noFill/>
        </p:spPr>
        <p:txBody>
          <a:bodyPr wrap="square" rtlCol="0">
            <a:spAutoFit/>
          </a:bodyPr>
          <a:lstStyle/>
          <a:p>
            <a:r>
              <a:rPr lang="en-GB" b="1" dirty="0"/>
              <a:t>Lighting System (cont.)</a:t>
            </a:r>
          </a:p>
          <a:p>
            <a:endParaRPr lang="en-GB" b="1" dirty="0"/>
          </a:p>
          <a:p>
            <a:r>
              <a:rPr lang="en-GB" sz="1600" b="1" dirty="0"/>
              <a:t>In Scenario 2:  </a:t>
            </a:r>
            <a:r>
              <a:rPr lang="it-IT" sz="1400" dirty="0"/>
              <a:t>1 153 lamps have to be replaced</a:t>
            </a:r>
            <a:r>
              <a:rPr lang="en-GB" sz="1400" dirty="0"/>
              <a:t>. The next table presents the lamps to be installed.</a:t>
            </a:r>
            <a:endParaRPr lang="en-GB" sz="1400" b="1"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5" name="Tabela 4"/>
          <p:cNvGraphicFramePr>
            <a:graphicFrameLocks noGrp="1"/>
          </p:cNvGraphicFramePr>
          <p:nvPr>
            <p:extLst/>
          </p:nvPr>
        </p:nvGraphicFramePr>
        <p:xfrm>
          <a:off x="2995716" y="3442932"/>
          <a:ext cx="3376483" cy="2673686"/>
        </p:xfrm>
        <a:graphic>
          <a:graphicData uri="http://schemas.openxmlformats.org/drawingml/2006/table">
            <a:tbl>
              <a:tblPr firstRow="1" firstCol="1" bandRow="1"/>
              <a:tblGrid>
                <a:gridCol w="1459199">
                  <a:extLst>
                    <a:ext uri="{9D8B030D-6E8A-4147-A177-3AD203B41FA5}">
                      <a16:colId xmlns:a16="http://schemas.microsoft.com/office/drawing/2014/main" val="20000"/>
                    </a:ext>
                  </a:extLst>
                </a:gridCol>
                <a:gridCol w="958642">
                  <a:extLst>
                    <a:ext uri="{9D8B030D-6E8A-4147-A177-3AD203B41FA5}">
                      <a16:colId xmlns:a16="http://schemas.microsoft.com/office/drawing/2014/main" val="20001"/>
                    </a:ext>
                  </a:extLst>
                </a:gridCol>
                <a:gridCol w="958642">
                  <a:extLst>
                    <a:ext uri="{9D8B030D-6E8A-4147-A177-3AD203B41FA5}">
                      <a16:colId xmlns:a16="http://schemas.microsoft.com/office/drawing/2014/main" val="20002"/>
                    </a:ext>
                  </a:extLst>
                </a:gridCol>
              </a:tblGrid>
              <a:tr h="413199">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E27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E14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194487">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2G11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Linear F30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Linear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Linear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Linear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20660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9926097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1077218"/>
          </a:xfrm>
          <a:prstGeom prst="rect">
            <a:avLst/>
          </a:prstGeom>
          <a:noFill/>
        </p:spPr>
        <p:txBody>
          <a:bodyPr wrap="square" rtlCol="0">
            <a:spAutoFit/>
          </a:bodyPr>
          <a:lstStyle/>
          <a:p>
            <a:r>
              <a:rPr lang="en-GB" b="1" dirty="0"/>
              <a:t>Lighting System (cont.)</a:t>
            </a:r>
          </a:p>
          <a:p>
            <a:endParaRPr lang="en-GB" dirty="0"/>
          </a:p>
          <a:p>
            <a:pPr algn="just"/>
            <a:r>
              <a:rPr lang="en-GB" sz="1400" b="1" dirty="0"/>
              <a:t>In Scenario 2: </a:t>
            </a:r>
            <a:r>
              <a:rPr lang="en-GB" sz="1400" dirty="0"/>
              <a:t>The next table presents the new lamp distribution. As can be seen the total power decreases to </a:t>
            </a:r>
            <a:r>
              <a:rPr lang="it-IT" sz="1400" dirty="0"/>
              <a:t>24,000 W (</a:t>
            </a:r>
            <a:r>
              <a:rPr lang="it-IT" sz="1400" b="1" dirty="0"/>
              <a:t>reduction of  57.0%</a:t>
            </a:r>
            <a:r>
              <a:rPr lang="it-IT" sz="1400" dirty="0"/>
              <a:t>). </a:t>
            </a:r>
            <a:endParaRPr lang="pt-PT" sz="1400" dirty="0"/>
          </a:p>
        </p:txBody>
      </p:sp>
      <p:sp>
        <p:nvSpPr>
          <p:cNvPr id="14"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5" name="Tabela 4"/>
          <p:cNvGraphicFramePr>
            <a:graphicFrameLocks noGrp="1"/>
          </p:cNvGraphicFramePr>
          <p:nvPr>
            <p:extLst/>
          </p:nvPr>
        </p:nvGraphicFramePr>
        <p:xfrm>
          <a:off x="2798172" y="3457820"/>
          <a:ext cx="3533775" cy="2552065"/>
        </p:xfrm>
        <a:graphic>
          <a:graphicData uri="http://schemas.openxmlformats.org/drawingml/2006/table">
            <a:tbl>
              <a:tblPr firstRow="1" firstCol="1" lastRow="1" bandRow="1"/>
              <a:tblGrid>
                <a:gridCol w="1527175">
                  <a:extLst>
                    <a:ext uri="{9D8B030D-6E8A-4147-A177-3AD203B41FA5}">
                      <a16:colId xmlns:a16="http://schemas.microsoft.com/office/drawing/2014/main" val="20000"/>
                    </a:ext>
                  </a:extLst>
                </a:gridCol>
                <a:gridCol w="1003300">
                  <a:extLst>
                    <a:ext uri="{9D8B030D-6E8A-4147-A177-3AD203B41FA5}">
                      <a16:colId xmlns:a16="http://schemas.microsoft.com/office/drawing/2014/main" val="20001"/>
                    </a:ext>
                  </a:extLst>
                </a:gridCol>
                <a:gridCol w="1003300">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E27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1,644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E14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468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2G11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3,276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Linear F30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Linear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Linear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5,240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Linear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6,024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3,600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nSpc>
                          <a:spcPct val="115000"/>
                        </a:lnSpc>
                        <a:spcAft>
                          <a:spcPts val="0"/>
                        </a:spcAft>
                      </a:pPr>
                      <a:r>
                        <a:rPr lang="pt-PT"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LED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1,153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24,000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9042622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3447098"/>
          </a:xfrm>
          <a:prstGeom prst="rect">
            <a:avLst/>
          </a:prstGeom>
          <a:noFill/>
        </p:spPr>
        <p:txBody>
          <a:bodyPr wrap="square" rtlCol="0">
            <a:spAutoFit/>
          </a:bodyPr>
          <a:lstStyle/>
          <a:p>
            <a:r>
              <a:rPr lang="en-GB" b="1" dirty="0"/>
              <a:t>Lighting System (cont.)</a:t>
            </a:r>
          </a:p>
          <a:p>
            <a:endParaRPr lang="en-GB" dirty="0"/>
          </a:p>
          <a:p>
            <a:r>
              <a:rPr lang="it-IT" sz="1400" b="1" dirty="0"/>
              <a:t>Yearly consumption with lighting in the 2 scenarios </a:t>
            </a:r>
          </a:p>
          <a:p>
            <a:endParaRPr lang="it-IT" sz="1400" dirty="0"/>
          </a:p>
          <a:p>
            <a:endParaRPr lang="en-GB" sz="1400" dirty="0"/>
          </a:p>
          <a:p>
            <a:endParaRPr lang="en-GB" sz="1400" dirty="0"/>
          </a:p>
          <a:p>
            <a:endParaRPr lang="en-GB" sz="1400" dirty="0"/>
          </a:p>
          <a:p>
            <a:pPr algn="just"/>
            <a:endParaRPr lang="en-GB" sz="1400" dirty="0"/>
          </a:p>
          <a:p>
            <a:pPr algn="just"/>
            <a:endParaRPr lang="en-GB" sz="1400" dirty="0"/>
          </a:p>
          <a:p>
            <a:pPr algn="just"/>
            <a:endParaRPr lang="en-GB" sz="1400" dirty="0"/>
          </a:p>
          <a:p>
            <a:pPr algn="just"/>
            <a:endParaRPr lang="en-GB" sz="1400" dirty="0"/>
          </a:p>
          <a:p>
            <a:pPr algn="just"/>
            <a:r>
              <a:rPr lang="en-GB" sz="1400" dirty="0"/>
              <a:t>Such energy consumptions were simulated considering the actual usage profile for each lamp type and room of the building. </a:t>
            </a:r>
          </a:p>
          <a:p>
            <a:endParaRPr lang="en-GB" sz="1400" dirty="0"/>
          </a:p>
          <a:p>
            <a:r>
              <a:rPr lang="en-GB" sz="1600" b="1" dirty="0"/>
              <a:t>Scenario 1 ensures 15,1% and Scenario 2 ensures 57% of energy savings.</a:t>
            </a:r>
          </a:p>
        </p:txBody>
      </p:sp>
      <p:graphicFrame>
        <p:nvGraphicFramePr>
          <p:cNvPr id="4" name="Tabela 3"/>
          <p:cNvGraphicFramePr>
            <a:graphicFrameLocks noGrp="1"/>
          </p:cNvGraphicFramePr>
          <p:nvPr>
            <p:extLst/>
          </p:nvPr>
        </p:nvGraphicFramePr>
        <p:xfrm>
          <a:off x="1412162" y="3664144"/>
          <a:ext cx="6305795" cy="1247536"/>
        </p:xfrm>
        <a:graphic>
          <a:graphicData uri="http://schemas.openxmlformats.org/drawingml/2006/table">
            <a:tbl>
              <a:tblPr firstRow="1" firstCol="1" bandRow="1"/>
              <a:tblGrid>
                <a:gridCol w="2206360">
                  <a:extLst>
                    <a:ext uri="{9D8B030D-6E8A-4147-A177-3AD203B41FA5}">
                      <a16:colId xmlns:a16="http://schemas.microsoft.com/office/drawing/2014/main" val="20000"/>
                    </a:ext>
                  </a:extLst>
                </a:gridCol>
                <a:gridCol w="1365983">
                  <a:extLst>
                    <a:ext uri="{9D8B030D-6E8A-4147-A177-3AD203B41FA5}">
                      <a16:colId xmlns:a16="http://schemas.microsoft.com/office/drawing/2014/main" val="20001"/>
                    </a:ext>
                  </a:extLst>
                </a:gridCol>
                <a:gridCol w="1366726">
                  <a:extLst>
                    <a:ext uri="{9D8B030D-6E8A-4147-A177-3AD203B41FA5}">
                      <a16:colId xmlns:a16="http://schemas.microsoft.com/office/drawing/2014/main" val="20002"/>
                    </a:ext>
                  </a:extLst>
                </a:gridCol>
                <a:gridCol w="1366726">
                  <a:extLst>
                    <a:ext uri="{9D8B030D-6E8A-4147-A177-3AD203B41FA5}">
                      <a16:colId xmlns:a16="http://schemas.microsoft.com/office/drawing/2014/main" val="20003"/>
                    </a:ext>
                  </a:extLst>
                </a:gridCol>
              </a:tblGrid>
              <a:tr h="311884">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Actual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 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 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118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85,818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72,880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36,901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3118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12,938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48,916</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31188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15.1%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57.0%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bl>
          </a:graphicData>
        </a:graphic>
      </p:graphicFrame>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4777067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13015" y="2814631"/>
            <a:ext cx="8963748" cy="2893100"/>
          </a:xfrm>
          <a:prstGeom prst="rect">
            <a:avLst/>
          </a:prstGeom>
          <a:noFill/>
        </p:spPr>
        <p:txBody>
          <a:bodyPr wrap="square" rtlCol="0">
            <a:spAutoFit/>
          </a:bodyPr>
          <a:lstStyle/>
          <a:p>
            <a:pPr algn="just"/>
            <a:r>
              <a:rPr lang="it-IT" sz="1400" dirty="0"/>
              <a:t>As previously presented the HVAC system is constituted by 8 multi-split units and 21 mono-split units with a total cooling power of 273.02 kW (210.6 kW in multi-split and 62.42 kW in mono-split systems). </a:t>
            </a:r>
          </a:p>
          <a:p>
            <a:pPr algn="just"/>
            <a:endParaRPr lang="it-IT" sz="1400" dirty="0"/>
          </a:p>
          <a:p>
            <a:pPr algn="just"/>
            <a:r>
              <a:rPr lang="en-US" sz="1400" dirty="0"/>
              <a:t>Most of the systems are old and do not present technical data to characterize its efficiency. Therefore, it was considered an average EER of 2.0 and a COP of 2.2. </a:t>
            </a:r>
            <a:endParaRPr lang="pt-PT" sz="1400" dirty="0"/>
          </a:p>
          <a:p>
            <a:pPr algn="just"/>
            <a:endParaRPr lang="it-IT" sz="1400" dirty="0"/>
          </a:p>
          <a:p>
            <a:pPr algn="just"/>
            <a:r>
              <a:rPr lang="en-US" sz="1400" dirty="0"/>
              <a:t>In the renovation plan the replacement of such systems by new ones with higher efficiency was considered, being selected Multi split systems with EER of 5.2 and COP of 5.68 and Mono-split systems with EER 5,16 and COP 4,7.</a:t>
            </a:r>
          </a:p>
          <a:p>
            <a:pPr algn="just"/>
            <a:endParaRPr lang="en-US" sz="1400" dirty="0"/>
          </a:p>
          <a:p>
            <a:pPr algn="just"/>
            <a:r>
              <a:rPr lang="en-US" sz="1400" dirty="0"/>
              <a:t>The replacement of mono-split systems by multi-split systems and the concentration of multi-split systems in less units was not considered, since the impact of the installation process on the building operation would be much higher. </a:t>
            </a:r>
          </a:p>
          <a:p>
            <a:endParaRPr lang="en-US" sz="1400" dirty="0"/>
          </a:p>
          <a:p>
            <a:endParaRPr lang="en-US"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9207584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2051719" y="2838191"/>
            <a:ext cx="5393691" cy="307777"/>
          </a:xfrm>
          <a:prstGeom prst="rect">
            <a:avLst/>
          </a:prstGeom>
          <a:noFill/>
        </p:spPr>
        <p:txBody>
          <a:bodyPr wrap="square" rtlCol="0">
            <a:spAutoFit/>
          </a:bodyPr>
          <a:lstStyle/>
          <a:p>
            <a:pPr algn="ctr"/>
            <a:r>
              <a:rPr lang="en-GB" sz="1400" dirty="0"/>
              <a:t>Existent Mono-split systems Technical data</a:t>
            </a:r>
          </a:p>
        </p:txBody>
      </p:sp>
      <p:sp>
        <p:nvSpPr>
          <p:cNvPr id="18"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11" name="Tabela 10"/>
          <p:cNvGraphicFramePr>
            <a:graphicFrameLocks noGrp="1"/>
          </p:cNvGraphicFramePr>
          <p:nvPr>
            <p:extLst/>
          </p:nvPr>
        </p:nvGraphicFramePr>
        <p:xfrm>
          <a:off x="2051720" y="3208258"/>
          <a:ext cx="5393690" cy="2506218"/>
        </p:xfrm>
        <a:graphic>
          <a:graphicData uri="http://schemas.openxmlformats.org/drawingml/2006/table">
            <a:tbl>
              <a:tblPr firstRow="1" firstCol="1" lastRow="1" bandRow="1"/>
              <a:tblGrid>
                <a:gridCol w="1041400">
                  <a:extLst>
                    <a:ext uri="{9D8B030D-6E8A-4147-A177-3AD203B41FA5}">
                      <a16:colId xmlns:a16="http://schemas.microsoft.com/office/drawing/2014/main" val="20000"/>
                    </a:ext>
                  </a:extLst>
                </a:gridCol>
                <a:gridCol w="1353185">
                  <a:extLst>
                    <a:ext uri="{9D8B030D-6E8A-4147-A177-3AD203B41FA5}">
                      <a16:colId xmlns:a16="http://schemas.microsoft.com/office/drawing/2014/main" val="20001"/>
                    </a:ext>
                  </a:extLst>
                </a:gridCol>
                <a:gridCol w="1011555">
                  <a:extLst>
                    <a:ext uri="{9D8B030D-6E8A-4147-A177-3AD203B41FA5}">
                      <a16:colId xmlns:a16="http://schemas.microsoft.com/office/drawing/2014/main" val="20002"/>
                    </a:ext>
                  </a:extLst>
                </a:gridCol>
                <a:gridCol w="1013460">
                  <a:extLst>
                    <a:ext uri="{9D8B030D-6E8A-4147-A177-3AD203B41FA5}">
                      <a16:colId xmlns:a16="http://schemas.microsoft.com/office/drawing/2014/main" val="20003"/>
                    </a:ext>
                  </a:extLst>
                </a:gridCol>
                <a:gridCol w="974090">
                  <a:extLst>
                    <a:ext uri="{9D8B030D-6E8A-4147-A177-3AD203B41FA5}">
                      <a16:colId xmlns:a16="http://schemas.microsoft.com/office/drawing/2014/main" val="20004"/>
                    </a:ext>
                  </a:extLst>
                </a:gridCol>
              </a:tblGrid>
              <a:tr h="0">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Brand</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Model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cooling</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heating</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FNAC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C09 F-L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2.58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FNAC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C17 F-L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4.92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3.02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Fuji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RO-93RN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3.31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3.98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Fuji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RO-93RN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2.64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3.34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Mitsubishi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FDFL 254 HENZ</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Mitsubishi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SCT 323 HENF-L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Olimpia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MATRIC–U2108hB</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Sanyo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SAP-CR184EH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Sanyo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SAP-K76GF55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Sanyo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SPW-C253GH8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2.63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2.74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Tensai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PTAH-9001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2.64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r h="0">
                <a:tc gridSpan="2">
                  <a:txBody>
                    <a:bodyPr/>
                    <a:lstStyle/>
                    <a:p>
                      <a:pPr algn="just">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Total</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62.42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70.12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21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3051021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1691680" y="2830387"/>
            <a:ext cx="6009214" cy="307777"/>
          </a:xfrm>
          <a:prstGeom prst="rect">
            <a:avLst/>
          </a:prstGeom>
          <a:noFill/>
        </p:spPr>
        <p:txBody>
          <a:bodyPr wrap="square" rtlCol="0">
            <a:spAutoFit/>
          </a:bodyPr>
          <a:lstStyle/>
          <a:p>
            <a:pPr algn="ctr"/>
            <a:r>
              <a:rPr lang="en-GB" sz="1400" dirty="0"/>
              <a:t>Existent Multi-split systems Technical data</a:t>
            </a:r>
          </a:p>
        </p:txBody>
      </p:sp>
      <p:sp>
        <p:nvSpPr>
          <p:cNvPr id="18"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1691680" y="3222535"/>
          <a:ext cx="6009214" cy="1487945"/>
        </p:xfrm>
        <a:graphic>
          <a:graphicData uri="http://schemas.openxmlformats.org/drawingml/2006/table">
            <a:tbl>
              <a:tblPr firstRow="1" firstCol="1" lastRow="1" bandRow="1">
                <a:tableStyleId>{5C22544A-7EE6-4342-B048-85BDC9FD1C3A}</a:tableStyleId>
              </a:tblPr>
              <a:tblGrid>
                <a:gridCol w="1160951">
                  <a:extLst>
                    <a:ext uri="{9D8B030D-6E8A-4147-A177-3AD203B41FA5}">
                      <a16:colId xmlns:a16="http://schemas.microsoft.com/office/drawing/2014/main" val="20000"/>
                    </a:ext>
                  </a:extLst>
                </a:gridCol>
                <a:gridCol w="1502657">
                  <a:extLst>
                    <a:ext uri="{9D8B030D-6E8A-4147-A177-3AD203B41FA5}">
                      <a16:colId xmlns:a16="http://schemas.microsoft.com/office/drawing/2014/main" val="20001"/>
                    </a:ext>
                  </a:extLst>
                </a:gridCol>
                <a:gridCol w="1128408">
                  <a:extLst>
                    <a:ext uri="{9D8B030D-6E8A-4147-A177-3AD203B41FA5}">
                      <a16:colId xmlns:a16="http://schemas.microsoft.com/office/drawing/2014/main" val="20002"/>
                    </a:ext>
                  </a:extLst>
                </a:gridCol>
                <a:gridCol w="1129823">
                  <a:extLst>
                    <a:ext uri="{9D8B030D-6E8A-4147-A177-3AD203B41FA5}">
                      <a16:colId xmlns:a16="http://schemas.microsoft.com/office/drawing/2014/main" val="20003"/>
                    </a:ext>
                  </a:extLst>
                </a:gridCol>
                <a:gridCol w="1087375">
                  <a:extLst>
                    <a:ext uri="{9D8B030D-6E8A-4147-A177-3AD203B41FA5}">
                      <a16:colId xmlns:a16="http://schemas.microsoft.com/office/drawing/2014/main" val="20004"/>
                    </a:ext>
                  </a:extLst>
                </a:gridCol>
              </a:tblGrid>
              <a:tr h="297589">
                <a:tc>
                  <a:txBody>
                    <a:bodyPr/>
                    <a:lstStyle/>
                    <a:p>
                      <a:pPr algn="ctr">
                        <a:lnSpc>
                          <a:spcPct val="115000"/>
                        </a:lnSpc>
                        <a:spcAft>
                          <a:spcPts val="0"/>
                        </a:spcAft>
                      </a:pPr>
                      <a:r>
                        <a:rPr lang="en-GB" sz="1100">
                          <a:effectLst/>
                        </a:rPr>
                        <a:t>Brand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Model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P</a:t>
                      </a:r>
                      <a:r>
                        <a:rPr lang="en-GB" sz="1100" baseline="-25000">
                          <a:effectLst/>
                        </a:rPr>
                        <a:t>cooling</a:t>
                      </a:r>
                      <a:r>
                        <a:rPr lang="en-GB" sz="1100">
                          <a:effectLst/>
                        </a:rPr>
                        <a:t>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P</a:t>
                      </a:r>
                      <a:r>
                        <a:rPr lang="en-GB" sz="1100" baseline="-25000">
                          <a:effectLst/>
                        </a:rPr>
                        <a:t>heating</a:t>
                      </a:r>
                      <a:r>
                        <a:rPr lang="en-GB" sz="1100">
                          <a:effectLst/>
                        </a:rPr>
                        <a:t>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97589">
                <a:tc>
                  <a:txBody>
                    <a:bodyPr/>
                    <a:lstStyle/>
                    <a:p>
                      <a:pPr algn="just">
                        <a:lnSpc>
                          <a:spcPct val="115000"/>
                        </a:lnSpc>
                        <a:spcAft>
                          <a:spcPts val="0"/>
                        </a:spcAft>
                      </a:pPr>
                      <a:r>
                        <a:rPr lang="en-GB" sz="1100">
                          <a:effectLst/>
                        </a:rPr>
                        <a:t>Daikin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GB" sz="1100">
                          <a:effectLst/>
                        </a:rPr>
                        <a:t>RSXY – 10K7W1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31.5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97589">
                <a:tc>
                  <a:txBody>
                    <a:bodyPr/>
                    <a:lstStyle/>
                    <a:p>
                      <a:pPr algn="just">
                        <a:lnSpc>
                          <a:spcPct val="115000"/>
                        </a:lnSpc>
                        <a:spcAft>
                          <a:spcPts val="0"/>
                        </a:spcAft>
                      </a:pPr>
                      <a:r>
                        <a:rPr lang="en-GB" sz="1100">
                          <a:effectLst/>
                        </a:rPr>
                        <a:t>Mitsubishi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GB" sz="1100">
                          <a:effectLst/>
                        </a:rPr>
                        <a:t>FDCA 140HKXES4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14.6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97589">
                <a:tc>
                  <a:txBody>
                    <a:bodyPr/>
                    <a:lstStyle/>
                    <a:p>
                      <a:pPr algn="just">
                        <a:lnSpc>
                          <a:spcPct val="115000"/>
                        </a:lnSpc>
                        <a:spcAft>
                          <a:spcPts val="0"/>
                        </a:spcAft>
                      </a:pPr>
                      <a:r>
                        <a:rPr lang="en-GB" sz="1100">
                          <a:effectLst/>
                        </a:rPr>
                        <a:t>Mitsubishi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GB" sz="1100">
                          <a:effectLst/>
                        </a:rPr>
                        <a:t>FDCA 280HKXE4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31.5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97589">
                <a:tc gridSpan="2">
                  <a:txBody>
                    <a:bodyPr/>
                    <a:lstStyle/>
                    <a:p>
                      <a:pPr algn="just">
                        <a:lnSpc>
                          <a:spcPct val="115000"/>
                        </a:lnSpc>
                        <a:spcAft>
                          <a:spcPts val="0"/>
                        </a:spcAft>
                      </a:pPr>
                      <a:r>
                        <a:rPr lang="en-GB" sz="1100">
                          <a:effectLst/>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c>
                  <a:txBody>
                    <a:bodyPr/>
                    <a:lstStyle/>
                    <a:p>
                      <a:pPr algn="ctr">
                        <a:lnSpc>
                          <a:spcPct val="115000"/>
                        </a:lnSpc>
                        <a:spcAft>
                          <a:spcPts val="0"/>
                        </a:spcAft>
                      </a:pPr>
                      <a:r>
                        <a:rPr lang="en-GB" sz="1100">
                          <a:effectLst/>
                        </a:rPr>
                        <a:t>210.6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237.1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4063890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18"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9" name="Tabela 8"/>
          <p:cNvGraphicFramePr>
            <a:graphicFrameLocks noGrp="1"/>
          </p:cNvGraphicFramePr>
          <p:nvPr>
            <p:extLst/>
          </p:nvPr>
        </p:nvGraphicFramePr>
        <p:xfrm>
          <a:off x="4565060" y="3545405"/>
          <a:ext cx="3814511" cy="1349502"/>
        </p:xfrm>
        <a:graphic>
          <a:graphicData uri="http://schemas.openxmlformats.org/drawingml/2006/table">
            <a:tbl>
              <a:tblPr firstRow="1" firstCol="1" lastRow="1" bandRow="1"/>
              <a:tblGrid>
                <a:gridCol w="762487">
                  <a:extLst>
                    <a:ext uri="{9D8B030D-6E8A-4147-A177-3AD203B41FA5}">
                      <a16:colId xmlns:a16="http://schemas.microsoft.com/office/drawing/2014/main" val="20000"/>
                    </a:ext>
                  </a:extLst>
                </a:gridCol>
                <a:gridCol w="763179">
                  <a:extLst>
                    <a:ext uri="{9D8B030D-6E8A-4147-A177-3AD203B41FA5}">
                      <a16:colId xmlns:a16="http://schemas.microsoft.com/office/drawing/2014/main" val="20001"/>
                    </a:ext>
                  </a:extLst>
                </a:gridCol>
                <a:gridCol w="762487">
                  <a:extLst>
                    <a:ext uri="{9D8B030D-6E8A-4147-A177-3AD203B41FA5}">
                      <a16:colId xmlns:a16="http://schemas.microsoft.com/office/drawing/2014/main" val="20002"/>
                    </a:ext>
                  </a:extLst>
                </a:gridCol>
                <a:gridCol w="763179">
                  <a:extLst>
                    <a:ext uri="{9D8B030D-6E8A-4147-A177-3AD203B41FA5}">
                      <a16:colId xmlns:a16="http://schemas.microsoft.com/office/drawing/2014/main" val="20003"/>
                    </a:ext>
                  </a:extLst>
                </a:gridCol>
                <a:gridCol w="763179">
                  <a:extLst>
                    <a:ext uri="{9D8B030D-6E8A-4147-A177-3AD203B41FA5}">
                      <a16:colId xmlns:a16="http://schemas.microsoft.com/office/drawing/2014/main" val="20004"/>
                    </a:ext>
                  </a:extLst>
                </a:gridCol>
              </a:tblGrid>
              <a:tr h="472161">
                <a:tc>
                  <a:txBody>
                    <a:bodyPr/>
                    <a:lstStyle/>
                    <a:p>
                      <a:pPr algn="ctr">
                        <a:lnSpc>
                          <a:spcPct val="115000"/>
                        </a:lnSpc>
                        <a:spcAft>
                          <a:spcPts val="0"/>
                        </a:spcAft>
                      </a:pPr>
                      <a:r>
                        <a:rPr lang="en-GB" sz="1100" b="1" dirty="0" err="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dirty="0" err="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ind</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EER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92447">
                <a:tc>
                  <a:txBody>
                    <a:bodyPr/>
                    <a:lstStyle/>
                    <a:p>
                      <a:pPr algn="ctr">
                        <a:lnSpc>
                          <a:spcPct val="115000"/>
                        </a:lnSpc>
                        <a:spcAft>
                          <a:spcPts val="0"/>
                        </a:spcAft>
                      </a:pPr>
                      <a:r>
                        <a:rPr lang="pt-PT"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5.20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5.74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196.0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92447">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4.68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4.92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92447">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5.68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210.6</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9" name="CaixaDeTexto 18"/>
          <p:cNvSpPr txBox="1"/>
          <p:nvPr/>
        </p:nvSpPr>
        <p:spPr>
          <a:xfrm>
            <a:off x="4565060" y="3153664"/>
            <a:ext cx="3814511" cy="310193"/>
          </a:xfrm>
          <a:prstGeom prst="rect">
            <a:avLst/>
          </a:prstGeom>
          <a:noFill/>
        </p:spPr>
        <p:txBody>
          <a:bodyPr wrap="square" rtlCol="0">
            <a:spAutoFit/>
          </a:bodyPr>
          <a:lstStyle/>
          <a:p>
            <a:pPr algn="ctr"/>
            <a:r>
              <a:rPr lang="en-GB" sz="1400" dirty="0"/>
              <a:t>New Multi-split systems Technical data</a:t>
            </a:r>
          </a:p>
        </p:txBody>
      </p:sp>
      <p:graphicFrame>
        <p:nvGraphicFramePr>
          <p:cNvPr id="10" name="Tabela 9"/>
          <p:cNvGraphicFramePr>
            <a:graphicFrameLocks noGrp="1"/>
          </p:cNvGraphicFramePr>
          <p:nvPr>
            <p:extLst/>
          </p:nvPr>
        </p:nvGraphicFramePr>
        <p:xfrm>
          <a:off x="639907" y="3545405"/>
          <a:ext cx="3497580" cy="1349502"/>
        </p:xfrm>
        <a:graphic>
          <a:graphicData uri="http://schemas.openxmlformats.org/drawingml/2006/table">
            <a:tbl>
              <a:tblPr firstRow="1" firstCol="1" lastRow="1" bandRow="1"/>
              <a:tblGrid>
                <a:gridCol w="699135">
                  <a:extLst>
                    <a:ext uri="{9D8B030D-6E8A-4147-A177-3AD203B41FA5}">
                      <a16:colId xmlns:a16="http://schemas.microsoft.com/office/drawing/2014/main" val="20000"/>
                    </a:ext>
                  </a:extLst>
                </a:gridCol>
                <a:gridCol w="699770">
                  <a:extLst>
                    <a:ext uri="{9D8B030D-6E8A-4147-A177-3AD203B41FA5}">
                      <a16:colId xmlns:a16="http://schemas.microsoft.com/office/drawing/2014/main" val="20001"/>
                    </a:ext>
                  </a:extLst>
                </a:gridCol>
                <a:gridCol w="699135">
                  <a:extLst>
                    <a:ext uri="{9D8B030D-6E8A-4147-A177-3AD203B41FA5}">
                      <a16:colId xmlns:a16="http://schemas.microsoft.com/office/drawing/2014/main" val="20002"/>
                    </a:ext>
                  </a:extLst>
                </a:gridCol>
                <a:gridCol w="699770">
                  <a:extLst>
                    <a:ext uri="{9D8B030D-6E8A-4147-A177-3AD203B41FA5}">
                      <a16:colId xmlns:a16="http://schemas.microsoft.com/office/drawing/2014/main" val="20003"/>
                    </a:ext>
                  </a:extLst>
                </a:gridCol>
                <a:gridCol w="699770">
                  <a:extLst>
                    <a:ext uri="{9D8B030D-6E8A-4147-A177-3AD203B41FA5}">
                      <a16:colId xmlns:a16="http://schemas.microsoft.com/office/drawing/2014/main" val="20004"/>
                    </a:ext>
                  </a:extLst>
                </a:gridCol>
              </a:tblGrid>
              <a:tr h="0">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ind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1.3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3.9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8.9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5.1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6.1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3.8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effectLst/>
                          <a:latin typeface="Calibri" panose="020F0502020204030204" pitchFamily="34" charset="0"/>
                          <a:ea typeface="SimSun" panose="02010600030101010101" pitchFamily="2" charset="-122"/>
                          <a:cs typeface="Times New Roman" panose="02020603050405020304" pitchFamily="18" charset="0"/>
                        </a:rPr>
                        <a:t>20.8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effectLst/>
                          <a:latin typeface="Calibri" panose="020F0502020204030204" pitchFamily="34" charset="0"/>
                          <a:ea typeface="SimSun" panose="02010600030101010101" pitchFamily="2" charset="-122"/>
                          <a:cs typeface="Times New Roman" panose="02020603050405020304" pitchFamily="18" charset="0"/>
                        </a:rPr>
                        <a:t>8.1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effectLst/>
                          <a:latin typeface="Calibri" panose="020F0502020204030204" pitchFamily="34" charset="0"/>
                          <a:ea typeface="SimSun" panose="02010600030101010101" pitchFamily="2" charset="-122"/>
                          <a:cs typeface="Times New Roman" panose="02020603050405020304" pitchFamily="18" charset="0"/>
                        </a:rPr>
                        <a:t>4.7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effectLst/>
                          <a:latin typeface="Calibri" panose="020F0502020204030204" pitchFamily="34" charset="0"/>
                          <a:ea typeface="SimSun" panose="02010600030101010101" pitchFamily="2" charset="-122"/>
                          <a:cs typeface="Times New Roman" panose="02020603050405020304" pitchFamily="18" charset="0"/>
                        </a:rPr>
                        <a:t>21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dirty="0">
                          <a:effectLst/>
                          <a:latin typeface="Calibri" panose="020F0502020204030204" pitchFamily="34" charset="0"/>
                          <a:ea typeface="SimSun" panose="02010600030101010101" pitchFamily="2" charset="-122"/>
                          <a:cs typeface="Times New Roman" panose="02020603050405020304" pitchFamily="18" charset="0"/>
                        </a:rPr>
                        <a:t>61.7</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0" name="CaixaDeTexto 19"/>
          <p:cNvSpPr txBox="1"/>
          <p:nvPr/>
        </p:nvSpPr>
        <p:spPr>
          <a:xfrm>
            <a:off x="639907" y="3142906"/>
            <a:ext cx="3497580" cy="310193"/>
          </a:xfrm>
          <a:prstGeom prst="rect">
            <a:avLst/>
          </a:prstGeom>
          <a:noFill/>
        </p:spPr>
        <p:txBody>
          <a:bodyPr wrap="square" rtlCol="0">
            <a:spAutoFit/>
          </a:bodyPr>
          <a:lstStyle/>
          <a:p>
            <a:pPr algn="ctr"/>
            <a:r>
              <a:rPr lang="en-GB" sz="1400" dirty="0"/>
              <a:t>New Mono-split systems Technical data</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99026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21062" y="2985031"/>
            <a:ext cx="3576903" cy="1846659"/>
          </a:xfrm>
          <a:prstGeom prst="rect">
            <a:avLst/>
          </a:prstGeom>
          <a:noFill/>
        </p:spPr>
        <p:txBody>
          <a:bodyPr wrap="square" rtlCol="0">
            <a:spAutoFit/>
          </a:bodyPr>
          <a:lstStyle/>
          <a:p>
            <a:pPr algn="just"/>
            <a:r>
              <a:rPr lang="en-GB" sz="1600" b="1" dirty="0"/>
              <a:t>HVAC System</a:t>
            </a:r>
            <a:r>
              <a:rPr lang="en-GB" sz="1600" dirty="0"/>
              <a:t>– </a:t>
            </a:r>
            <a:r>
              <a:rPr lang="en-GB" sz="1600" b="1" dirty="0"/>
              <a:t>The Best Solution</a:t>
            </a:r>
            <a:r>
              <a:rPr lang="en-GB" sz="1600" dirty="0"/>
              <a:t> </a:t>
            </a:r>
            <a:r>
              <a:rPr lang="en-GB" sz="1400" dirty="0"/>
              <a:t>ensures 62,6% of energy savings</a:t>
            </a:r>
          </a:p>
          <a:p>
            <a:pPr algn="just"/>
            <a:endParaRPr lang="en-GB" sz="1400" dirty="0"/>
          </a:p>
          <a:p>
            <a:pPr algn="just"/>
            <a:r>
              <a:rPr lang="en-GB" sz="1400" dirty="0"/>
              <a:t>The table </a:t>
            </a:r>
            <a:r>
              <a:rPr lang="it-IT" sz="1400" dirty="0"/>
              <a:t>presents the yearly consumption with HVAC in the actual and retrofit scenarios. Such energy consumptions were simulated considering the actual usage profile and the change of COP/EER.</a:t>
            </a:r>
            <a:endParaRPr lang="en-GB" sz="1400" dirty="0"/>
          </a:p>
        </p:txBody>
      </p:sp>
      <p:sp>
        <p:nvSpPr>
          <p:cNvPr id="14" name="Seta para a direita 13"/>
          <p:cNvSpPr/>
          <p:nvPr/>
        </p:nvSpPr>
        <p:spPr>
          <a:xfrm rot="10800000">
            <a:off x="8734496" y="4581128"/>
            <a:ext cx="216237" cy="25196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5" name="Tabela 4"/>
          <p:cNvGraphicFramePr>
            <a:graphicFrameLocks noGrp="1"/>
          </p:cNvGraphicFramePr>
          <p:nvPr>
            <p:extLst/>
          </p:nvPr>
        </p:nvGraphicFramePr>
        <p:xfrm>
          <a:off x="3775227" y="2867283"/>
          <a:ext cx="4933920" cy="1927860"/>
        </p:xfrm>
        <a:graphic>
          <a:graphicData uri="http://schemas.openxmlformats.org/drawingml/2006/table">
            <a:tbl>
              <a:tblPr firstRow="1" firstCol="1" bandRow="1"/>
              <a:tblGrid>
                <a:gridCol w="973480">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tblGrid>
              <a:tr h="0">
                <a:tc grid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Actual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 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Mono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20,946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6,882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14,064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67.1%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Multi</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70,670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27,362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43,308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61.3%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0">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91,616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34,244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57,372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62.6%</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9870378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ICT and Other</a:t>
            </a:r>
            <a:endParaRPr lang="en-GB" sz="1200" b="1" dirty="0">
              <a:latin typeface="Candara" panose="020E0502030303020204" pitchFamily="34" charset="0"/>
            </a:endParaRPr>
          </a:p>
        </p:txBody>
      </p:sp>
      <p:sp>
        <p:nvSpPr>
          <p:cNvPr id="3" name="CaixaDeTexto 2"/>
          <p:cNvSpPr txBox="1"/>
          <p:nvPr/>
        </p:nvSpPr>
        <p:spPr>
          <a:xfrm>
            <a:off x="10636" y="3082959"/>
            <a:ext cx="4670153" cy="2246769"/>
          </a:xfrm>
          <a:prstGeom prst="rect">
            <a:avLst/>
          </a:prstGeom>
          <a:noFill/>
        </p:spPr>
        <p:txBody>
          <a:bodyPr wrap="square" rtlCol="0">
            <a:spAutoFit/>
          </a:bodyPr>
          <a:lstStyle/>
          <a:p>
            <a:pPr algn="just"/>
            <a:r>
              <a:rPr lang="it-IT" sz="1400" dirty="0"/>
              <a:t>ICT appliances (mainly PCs, monitors and printers) represent an important share of the consumption.</a:t>
            </a:r>
          </a:p>
          <a:p>
            <a:pPr algn="just"/>
            <a:endParaRPr lang="en-GB" sz="1400" dirty="0"/>
          </a:p>
          <a:p>
            <a:pPr algn="just"/>
            <a:r>
              <a:rPr lang="en-GB" sz="1400" dirty="0"/>
              <a:t>The replacement of such appliances by new devices is not cost-effective just from the energy savings point of view and therefore this is not considered in the renovation plan. </a:t>
            </a:r>
          </a:p>
          <a:p>
            <a:pPr algn="just"/>
            <a:endParaRPr lang="en-GB" sz="1400" dirty="0"/>
          </a:p>
          <a:p>
            <a:pPr algn="just"/>
            <a:r>
              <a:rPr lang="en-GB" sz="1400" dirty="0"/>
              <a:t>However, in the regular replacement of ICT appliances it is recommended to install just ICT appliances with lower energy consumption. </a:t>
            </a:r>
            <a:endParaRPr lang="pt-PT" sz="1400" dirty="0"/>
          </a:p>
        </p:txBody>
      </p:sp>
      <p:pic>
        <p:nvPicPr>
          <p:cNvPr id="4" name="Imagem 3"/>
          <p:cNvPicPr>
            <a:picLocks noChangeAspect="1"/>
          </p:cNvPicPr>
          <p:nvPr/>
        </p:nvPicPr>
        <p:blipFill>
          <a:blip r:embed="rId4"/>
          <a:stretch>
            <a:fillRect/>
          </a:stretch>
        </p:blipFill>
        <p:spPr>
          <a:xfrm>
            <a:off x="4875364" y="2274116"/>
            <a:ext cx="4145892" cy="2148029"/>
          </a:xfrm>
          <a:prstGeom prst="rect">
            <a:avLst/>
          </a:prstGeom>
        </p:spPr>
      </p:pic>
      <p:pic>
        <p:nvPicPr>
          <p:cNvPr id="14" name="Imagem 13"/>
          <p:cNvPicPr>
            <a:picLocks noChangeAspect="1"/>
          </p:cNvPicPr>
          <p:nvPr/>
        </p:nvPicPr>
        <p:blipFill>
          <a:blip r:embed="rId5"/>
          <a:stretch>
            <a:fillRect/>
          </a:stretch>
        </p:blipFill>
        <p:spPr>
          <a:xfrm>
            <a:off x="4837334" y="4422145"/>
            <a:ext cx="4096107" cy="1676805"/>
          </a:xfrm>
          <a:prstGeom prst="rect">
            <a:avLst/>
          </a:prstGeom>
        </p:spPr>
      </p:pic>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460243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ICT and Other</a:t>
            </a:r>
            <a:endParaRPr lang="en-GB" sz="1200" b="1" dirty="0">
              <a:latin typeface="Candara" panose="020E0502030303020204" pitchFamily="34" charset="0"/>
            </a:endParaRPr>
          </a:p>
        </p:txBody>
      </p:sp>
      <p:pic>
        <p:nvPicPr>
          <p:cNvPr id="5" name="Imagem 4"/>
          <p:cNvPicPr>
            <a:picLocks noChangeAspect="1"/>
          </p:cNvPicPr>
          <p:nvPr/>
        </p:nvPicPr>
        <p:blipFill>
          <a:blip r:embed="rId5"/>
          <a:stretch>
            <a:fillRect/>
          </a:stretch>
        </p:blipFill>
        <p:spPr>
          <a:xfrm>
            <a:off x="4920642" y="4503584"/>
            <a:ext cx="4041933" cy="1419408"/>
          </a:xfrm>
          <a:prstGeom prst="rect">
            <a:avLst/>
          </a:prstGeom>
        </p:spPr>
      </p:pic>
      <p:pic>
        <p:nvPicPr>
          <p:cNvPr id="7" name="Imagem 6"/>
          <p:cNvPicPr>
            <a:picLocks noChangeAspect="1"/>
          </p:cNvPicPr>
          <p:nvPr/>
        </p:nvPicPr>
        <p:blipFill>
          <a:blip r:embed="rId6"/>
          <a:stretch>
            <a:fillRect/>
          </a:stretch>
        </p:blipFill>
        <p:spPr>
          <a:xfrm>
            <a:off x="5077874" y="1384082"/>
            <a:ext cx="3485714" cy="3057143"/>
          </a:xfrm>
          <a:prstGeom prst="rect">
            <a:avLst/>
          </a:prstGeom>
        </p:spPr>
      </p:pic>
      <p:sp>
        <p:nvSpPr>
          <p:cNvPr id="3" name="CaixaDeTexto 2"/>
          <p:cNvSpPr txBox="1"/>
          <p:nvPr/>
        </p:nvSpPr>
        <p:spPr>
          <a:xfrm>
            <a:off x="0" y="2492896"/>
            <a:ext cx="5077874" cy="2893100"/>
          </a:xfrm>
          <a:prstGeom prst="rect">
            <a:avLst/>
          </a:prstGeom>
          <a:noFill/>
        </p:spPr>
        <p:txBody>
          <a:bodyPr wrap="square" rtlCol="0">
            <a:spAutoFit/>
          </a:bodyPr>
          <a:lstStyle/>
          <a:p>
            <a:pPr algn="just"/>
            <a:r>
              <a:rPr lang="en-GB" sz="1400" dirty="0"/>
              <a:t>From the energy savings point of view, the most cost-effective solution is the installation of devices to reduce the standby consumption of ICT appliances, the so called standby killers. </a:t>
            </a:r>
          </a:p>
          <a:p>
            <a:pPr algn="just"/>
            <a:endParaRPr lang="en-GB" sz="1400" dirty="0"/>
          </a:p>
          <a:p>
            <a:pPr algn="just"/>
            <a:r>
              <a:rPr lang="en-GB" sz="1400" dirty="0"/>
              <a:t>The potential savings achieved with such devices do not depend on the technology, but on the users' behaviour. Therefore, such measure is not included in the renovation plan, but its implementation is recommended. </a:t>
            </a:r>
          </a:p>
          <a:p>
            <a:pPr algn="just"/>
            <a:endParaRPr lang="pt-PT" sz="1400" dirty="0"/>
          </a:p>
          <a:p>
            <a:pPr algn="just"/>
            <a:r>
              <a:rPr lang="it-IT" sz="1400" dirty="0"/>
              <a:t>The building also has 2 lifts and 2 small goods lifts. However, the use of such lifts is low since they serve areas without public and therefore the replacement of such lifts by systems with higher efficiency is not cost-effective. </a:t>
            </a:r>
            <a:endParaRPr lang="pt-PT"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07708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0" y="2770881"/>
            <a:ext cx="9021256" cy="1446550"/>
          </a:xfrm>
          <a:prstGeom prst="rect">
            <a:avLst/>
          </a:prstGeom>
          <a:noFill/>
        </p:spPr>
        <p:txBody>
          <a:bodyPr wrap="square" rtlCol="0">
            <a:spAutoFit/>
          </a:bodyPr>
          <a:lstStyle/>
          <a:p>
            <a:pPr algn="just"/>
            <a:r>
              <a:rPr lang="en-GB" sz="1600" b="1" dirty="0">
                <a:latin typeface="Candara" panose="020E0502030303020204" pitchFamily="34" charset="0"/>
              </a:rPr>
              <a:t>Airtightness and Pathologies</a:t>
            </a:r>
          </a:p>
          <a:p>
            <a:pPr algn="just"/>
            <a:endParaRPr lang="en-GB" sz="1600" b="1" dirty="0">
              <a:latin typeface="Candara" panose="020E0502030303020204" pitchFamily="34" charset="0"/>
            </a:endParaRPr>
          </a:p>
          <a:p>
            <a:pPr marL="285750" indent="-285750">
              <a:buFont typeface="Arial" panose="020B0604020202020204" pitchFamily="34" charset="0"/>
              <a:buChar char="•"/>
            </a:pPr>
            <a:r>
              <a:rPr lang="en-GB" sz="1400" dirty="0"/>
              <a:t>The doors of the 2 blocks present airtightness problems. However, the circulation areas do not have any HVAC source.</a:t>
            </a:r>
          </a:p>
          <a:p>
            <a:r>
              <a:rPr lang="en-GB" sz="1400" dirty="0"/>
              <a:t> </a:t>
            </a:r>
            <a:endParaRPr lang="pt-PT" sz="1400" dirty="0"/>
          </a:p>
          <a:p>
            <a:pPr marL="285750" indent="-285750">
              <a:buFont typeface="Arial" panose="020B0604020202020204" pitchFamily="34" charset="0"/>
              <a:buChar char="•"/>
            </a:pPr>
            <a:r>
              <a:rPr lang="en-GB" sz="1400" dirty="0"/>
              <a:t>The building does not present relevant pathologies.</a:t>
            </a:r>
            <a:endParaRPr lang="pt-PT" sz="1400" dirty="0"/>
          </a:p>
          <a:p>
            <a:pPr algn="just"/>
            <a:endParaRPr lang="pt-PT" sz="1400" dirty="0"/>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3478833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ICT and Other</a:t>
            </a:r>
            <a:endParaRPr lang="en-GB" sz="1200" b="1" dirty="0">
              <a:latin typeface="Candara" panose="020E0502030303020204" pitchFamily="34" charset="0"/>
            </a:endParaRPr>
          </a:p>
        </p:txBody>
      </p:sp>
      <p:sp>
        <p:nvSpPr>
          <p:cNvPr id="3" name="CaixaDeTexto 2"/>
          <p:cNvSpPr txBox="1"/>
          <p:nvPr/>
        </p:nvSpPr>
        <p:spPr>
          <a:xfrm>
            <a:off x="0" y="2492896"/>
            <a:ext cx="5077874" cy="3108543"/>
          </a:xfrm>
          <a:prstGeom prst="rect">
            <a:avLst/>
          </a:prstGeom>
          <a:noFill/>
        </p:spPr>
        <p:txBody>
          <a:bodyPr wrap="square" rtlCol="0">
            <a:spAutoFit/>
          </a:bodyPr>
          <a:lstStyle/>
          <a:p>
            <a:pPr algn="just"/>
            <a:r>
              <a:rPr lang="it-IT" sz="1400" dirty="0"/>
              <a:t>The main ICT systems receive power from 3 groups of UPS with a total power of 39 kVA. </a:t>
            </a:r>
          </a:p>
          <a:p>
            <a:pPr algn="just"/>
            <a:endParaRPr lang="it-IT" sz="1400" dirty="0"/>
          </a:p>
          <a:p>
            <a:pPr algn="just"/>
            <a:r>
              <a:rPr lang="it-IT" sz="1400" dirty="0"/>
              <a:t>These UPS have a weighted efficiency of 92% and nowadays there are available in the market products with higher efficiency (weighted efficiency of 95% or higher). </a:t>
            </a:r>
          </a:p>
          <a:p>
            <a:pPr algn="just"/>
            <a:endParaRPr lang="it-IT" sz="1400" dirty="0"/>
          </a:p>
          <a:p>
            <a:pPr algn="just"/>
            <a:r>
              <a:rPr lang="it-IT" sz="1400" dirty="0"/>
              <a:t>The replacement of a UPS before the end of its lifetime is not cost-effective. </a:t>
            </a:r>
          </a:p>
          <a:p>
            <a:pPr algn="just"/>
            <a:endParaRPr lang="it-IT" sz="1400" dirty="0"/>
          </a:p>
          <a:p>
            <a:pPr algn="just"/>
            <a:r>
              <a:rPr lang="it-IT" sz="1400" dirty="0"/>
              <a:t>However, in the processes of renovation due to the end of lifetime or due to needed upgrades on the ICT system, such UPS should be replaced by high efficient UPS systems. </a:t>
            </a:r>
            <a:endParaRPr lang="pt-PT" sz="1400" dirty="0"/>
          </a:p>
          <a:p>
            <a:pPr algn="just"/>
            <a:endParaRPr lang="pt-PT"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4" name="Imagem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064" y="2420888"/>
            <a:ext cx="3772909" cy="3449516"/>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0086538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ICT and Other</a:t>
            </a:r>
            <a:endParaRPr lang="en-GB" sz="1200" b="1" dirty="0">
              <a:latin typeface="Candara" panose="020E0502030303020204" pitchFamily="34" charset="0"/>
            </a:endParaRPr>
          </a:p>
        </p:txBody>
      </p:sp>
      <p:sp>
        <p:nvSpPr>
          <p:cNvPr id="3" name="CaixaDeTexto 2"/>
          <p:cNvSpPr txBox="1"/>
          <p:nvPr/>
        </p:nvSpPr>
        <p:spPr>
          <a:xfrm>
            <a:off x="-1" y="2492896"/>
            <a:ext cx="8950733" cy="738664"/>
          </a:xfrm>
          <a:prstGeom prst="rect">
            <a:avLst/>
          </a:prstGeom>
          <a:noFill/>
        </p:spPr>
        <p:txBody>
          <a:bodyPr wrap="square" rtlCol="0">
            <a:spAutoFit/>
          </a:bodyPr>
          <a:lstStyle/>
          <a:p>
            <a:pPr algn="just"/>
            <a:r>
              <a:rPr lang="it-IT" sz="1400" dirty="0"/>
              <a:t>The next table presents the potential impact on the consumption with ICT achieve with the replacement of PCs and monitors and UPS. As can be seen, such replacement ensures about 52,7% of energy savings.</a:t>
            </a:r>
          </a:p>
          <a:p>
            <a:pPr algn="just"/>
            <a:endParaRPr lang="pt-PT"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Seta para a direita 13"/>
          <p:cNvSpPr/>
          <p:nvPr/>
        </p:nvSpPr>
        <p:spPr>
          <a:xfrm rot="10800000">
            <a:off x="7884369" y="5717094"/>
            <a:ext cx="396149" cy="3630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5" name="Tabela 4"/>
          <p:cNvGraphicFramePr>
            <a:graphicFrameLocks noGrp="1"/>
          </p:cNvGraphicFramePr>
          <p:nvPr>
            <p:extLst/>
          </p:nvPr>
        </p:nvGraphicFramePr>
        <p:xfrm>
          <a:off x="1701685" y="3261387"/>
          <a:ext cx="6110674" cy="2759900"/>
        </p:xfrm>
        <a:graphic>
          <a:graphicData uri="http://schemas.openxmlformats.org/drawingml/2006/table">
            <a:tbl>
              <a:tblPr firstRow="1" firstCol="1" bandRow="1"/>
              <a:tblGrid>
                <a:gridCol w="1876710">
                  <a:extLst>
                    <a:ext uri="{9D8B030D-6E8A-4147-A177-3AD203B41FA5}">
                      <a16:colId xmlns:a16="http://schemas.microsoft.com/office/drawing/2014/main" val="20000"/>
                    </a:ext>
                  </a:extLst>
                </a:gridCol>
                <a:gridCol w="1876710">
                  <a:extLst>
                    <a:ext uri="{9D8B030D-6E8A-4147-A177-3AD203B41FA5}">
                      <a16:colId xmlns:a16="http://schemas.microsoft.com/office/drawing/2014/main" val="20001"/>
                    </a:ext>
                  </a:extLst>
                </a:gridCol>
                <a:gridCol w="1178627">
                  <a:extLst>
                    <a:ext uri="{9D8B030D-6E8A-4147-A177-3AD203B41FA5}">
                      <a16:colId xmlns:a16="http://schemas.microsoft.com/office/drawing/2014/main" val="20002"/>
                    </a:ext>
                  </a:extLst>
                </a:gridCol>
                <a:gridCol w="1178627">
                  <a:extLst>
                    <a:ext uri="{9D8B030D-6E8A-4147-A177-3AD203B41FA5}">
                      <a16:colId xmlns:a16="http://schemas.microsoft.com/office/drawing/2014/main" val="20003"/>
                    </a:ext>
                  </a:extLst>
                </a:gridCol>
              </a:tblGrid>
              <a:tr h="212300">
                <a:tc grid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Actual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 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12300">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PC+M.</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76,041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30,416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1230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45,625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1230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12300">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UPS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7,347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4,592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1230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2,755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1230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12300">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Other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8,450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8,450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1230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21230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212300">
                <a:tc rowSpan="3">
                  <a:txBody>
                    <a:bodyPr/>
                    <a:lstStyle/>
                    <a:p>
                      <a:pPr marL="71755" marR="71755">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vert="vert27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91,837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43,457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21230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48,380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r h="212300">
                <a:tc vMerge="1">
                  <a:txBody>
                    <a:bodyPr/>
                    <a:lstStyle/>
                    <a:p>
                      <a:endParaRPr lang="en-GB"/>
                    </a:p>
                  </a:txBody>
                  <a:tcPr/>
                </a:tc>
                <a:tc>
                  <a:txBody>
                    <a:bodyPr/>
                    <a:lstStyle/>
                    <a:p>
                      <a:pP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52.7%</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3019044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 y="2492896"/>
            <a:ext cx="8950733" cy="3447098"/>
          </a:xfrm>
          <a:prstGeom prst="rect">
            <a:avLst/>
          </a:prstGeom>
          <a:noFill/>
        </p:spPr>
        <p:txBody>
          <a:bodyPr wrap="square" rtlCol="0">
            <a:spAutoFit/>
          </a:bodyPr>
          <a:lstStyle/>
          <a:p>
            <a:pPr algn="just"/>
            <a:r>
              <a:rPr lang="pt-PT" sz="1600" b="1" dirty="0"/>
              <a:t>PV Generation </a:t>
            </a:r>
          </a:p>
          <a:p>
            <a:pPr algn="just"/>
            <a:endParaRPr lang="pt-PT" sz="1600" b="1" dirty="0"/>
          </a:p>
          <a:p>
            <a:pPr algn="just"/>
            <a:r>
              <a:rPr lang="it-IT" sz="1400" dirty="0"/>
              <a:t>Since the building is part of the property “University of Coimbra — Alta and Sofia” inscribed on the World Heritage List of UNESCO several strong restrictions are applied in the renovation.</a:t>
            </a:r>
          </a:p>
          <a:p>
            <a:pPr algn="just"/>
            <a:endParaRPr lang="it-IT" sz="1400" dirty="0"/>
          </a:p>
          <a:p>
            <a:pPr algn="just"/>
            <a:r>
              <a:rPr lang="it-IT" sz="1400" dirty="0"/>
              <a:t>Therefore it is not possible to install standard PV panels or wind power on the roof or facades. However, it is not possible to achieve a Zero Energy Building without generation and since there are no other available options, the use of PV power must be considered, being just considered options with a small visual impact. Therefore, it was considered the use of solar tiles, to replace the actual roof. </a:t>
            </a:r>
          </a:p>
          <a:p>
            <a:pPr algn="just"/>
            <a:endParaRPr lang="it-IT" sz="1400" dirty="0"/>
          </a:p>
          <a:p>
            <a:pPr algn="just"/>
            <a:r>
              <a:rPr lang="it-IT" sz="1400" dirty="0"/>
              <a:t>A solar roof has to be black. However, a margin can be keep in order to keep the original colour in the visible areas. There are also new available options to integrate the PV cell in traditional tiles to keep the original colour.</a:t>
            </a:r>
          </a:p>
          <a:p>
            <a:pPr algn="just"/>
            <a:endParaRPr lang="it-IT" sz="1400" dirty="0"/>
          </a:p>
          <a:p>
            <a:pPr algn="just"/>
            <a:r>
              <a:rPr lang="it-IT" sz="1400" dirty="0"/>
              <a:t>However, they reduce the area of PV cells and present a much higher cost. </a:t>
            </a:r>
            <a:endParaRPr lang="en-GB" sz="1600" dirty="0"/>
          </a:p>
          <a:p>
            <a:pPr algn="just"/>
            <a:r>
              <a:rPr lang="pt-PT" sz="1600" b="1" dirty="0"/>
              <a:t> </a:t>
            </a:r>
          </a:p>
        </p:txBody>
      </p:sp>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879247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 y="2492896"/>
            <a:ext cx="8950733" cy="1569660"/>
          </a:xfrm>
          <a:prstGeom prst="rect">
            <a:avLst/>
          </a:prstGeom>
          <a:noFill/>
        </p:spPr>
        <p:txBody>
          <a:bodyPr wrap="square" rtlCol="0">
            <a:spAutoFit/>
          </a:bodyPr>
          <a:lstStyle/>
          <a:p>
            <a:pPr algn="just"/>
            <a:r>
              <a:rPr lang="pt-PT" sz="1600" b="1" dirty="0"/>
              <a:t>PV Generation – Examples </a:t>
            </a:r>
            <a:r>
              <a:rPr lang="en-GB" sz="1600" b="1" dirty="0"/>
              <a:t>of</a:t>
            </a:r>
            <a:r>
              <a:rPr lang="pt-PT" sz="1600" b="1" dirty="0"/>
              <a:t> solar tiles</a:t>
            </a:r>
            <a:r>
              <a:rPr lang="en-GB" sz="1600" dirty="0"/>
              <a:t>.</a:t>
            </a:r>
          </a:p>
          <a:p>
            <a:pPr algn="just"/>
            <a:endParaRPr lang="en-GB" sz="1600" dirty="0"/>
          </a:p>
          <a:p>
            <a:pPr algn="just"/>
            <a:r>
              <a:rPr lang="it-IT" sz="1600" dirty="0"/>
              <a:t>The selected option is highlighted in the figure below, where it was considered the use of PV tiles with thin films keeping a margin in the visible areas. </a:t>
            </a:r>
            <a:endParaRPr lang="pt-PT" sz="1600" dirty="0"/>
          </a:p>
          <a:p>
            <a:pPr algn="just"/>
            <a:r>
              <a:rPr lang="en-GB" sz="1600" dirty="0"/>
              <a:t> </a:t>
            </a:r>
          </a:p>
          <a:p>
            <a:pPr algn="just"/>
            <a:r>
              <a:rPr lang="pt-PT" sz="1600" b="1" dirty="0"/>
              <a:t> </a:t>
            </a:r>
          </a:p>
        </p:txBody>
      </p:sp>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pSp>
        <p:nvGrpSpPr>
          <p:cNvPr id="5" name="Grupo 4"/>
          <p:cNvGrpSpPr/>
          <p:nvPr/>
        </p:nvGrpSpPr>
        <p:grpSpPr>
          <a:xfrm>
            <a:off x="2555776" y="3654190"/>
            <a:ext cx="4278207" cy="2520762"/>
            <a:chOff x="1756339" y="2802306"/>
            <a:chExt cx="5155821" cy="3120685"/>
          </a:xfrm>
        </p:grpSpPr>
        <p:pic>
          <p:nvPicPr>
            <p:cNvPr id="14" name="Picture 40" descr="Kynar Aquatec® hid building-integrated photovoltaic solar panels."/>
            <p:cNvPicPr/>
            <p:nvPr/>
          </p:nvPicPr>
          <p:blipFill rotWithShape="1">
            <a:blip r:embed="rId4" cstate="email">
              <a:extLst>
                <a:ext uri="{28A0092B-C50C-407E-A947-70E740481C1C}">
                  <a14:useLocalDpi xmlns:a14="http://schemas.microsoft.com/office/drawing/2010/main"/>
                </a:ext>
              </a:extLst>
            </a:blip>
            <a:srcRect t="900"/>
            <a:stretch/>
          </p:blipFill>
          <p:spPr bwMode="auto">
            <a:xfrm>
              <a:off x="1756339" y="2802306"/>
              <a:ext cx="2415982" cy="1463235"/>
            </a:xfrm>
            <a:prstGeom prst="rect">
              <a:avLst/>
            </a:prstGeom>
            <a:noFill/>
            <a:ln>
              <a:noFill/>
            </a:ln>
            <a:extLst>
              <a:ext uri="{53640926-AAD7-44D8-BBD7-CCE9431645EC}">
                <a14:shadowObscured xmlns:a14="http://schemas.microsoft.com/office/drawing/2010/main"/>
              </a:ext>
            </a:extLst>
          </p:spPr>
        </p:pic>
        <p:pic>
          <p:nvPicPr>
            <p:cNvPr id="17" name="Picture 36" descr="http://solartribune.com/wp-content/uploads/2011/06/ustile.com-solar-shingles-zoom.jpg"/>
            <p:cNvPicPr/>
            <p:nvPr/>
          </p:nvPicPr>
          <p:blipFill rotWithShape="1">
            <a:blip r:embed="rId5" cstate="email">
              <a:extLst>
                <a:ext uri="{28A0092B-C50C-407E-A947-70E740481C1C}">
                  <a14:useLocalDpi xmlns:a14="http://schemas.microsoft.com/office/drawing/2010/main"/>
                </a:ext>
              </a:extLst>
            </a:blip>
            <a:srcRect/>
            <a:stretch/>
          </p:blipFill>
          <p:spPr bwMode="auto">
            <a:xfrm>
              <a:off x="4530619" y="2802306"/>
              <a:ext cx="2381541" cy="1446365"/>
            </a:xfrm>
            <a:prstGeom prst="rect">
              <a:avLst/>
            </a:prstGeom>
            <a:noFill/>
            <a:ln>
              <a:noFill/>
            </a:ln>
            <a:extLst>
              <a:ext uri="{53640926-AAD7-44D8-BBD7-CCE9431645EC}">
                <a14:shadowObscured xmlns:a14="http://schemas.microsoft.com/office/drawing/2010/main"/>
              </a:ext>
            </a:extLst>
          </p:spPr>
        </p:pic>
        <p:pic>
          <p:nvPicPr>
            <p:cNvPr id="18" name="Picture 37" descr="http://2.bp.blogspot.com/-8Sh55Q6qUdk/UHqwxPFElpI/AAAAAAAAGcc/FV1S6-T5kFs/s320/Telhas+solares+2.jpg"/>
            <p:cNvPicPr/>
            <p:nvPr/>
          </p:nvPicPr>
          <p:blipFill rotWithShape="1">
            <a:blip r:embed="rId6" cstate="email">
              <a:extLst>
                <a:ext uri="{28A0092B-C50C-407E-A947-70E740481C1C}">
                  <a14:useLocalDpi xmlns:a14="http://schemas.microsoft.com/office/drawing/2010/main"/>
                </a:ext>
              </a:extLst>
            </a:blip>
            <a:srcRect/>
            <a:stretch/>
          </p:blipFill>
          <p:spPr bwMode="auto">
            <a:xfrm>
              <a:off x="1756339" y="4493482"/>
              <a:ext cx="2383613" cy="1429509"/>
            </a:xfrm>
            <a:prstGeom prst="rect">
              <a:avLst/>
            </a:prstGeom>
            <a:noFill/>
            <a:ln>
              <a:noFill/>
            </a:ln>
            <a:extLst>
              <a:ext uri="{53640926-AAD7-44D8-BBD7-CCE9431645EC}">
                <a14:shadowObscured xmlns:a14="http://schemas.microsoft.com/office/drawing/2010/main"/>
              </a:ext>
            </a:extLst>
          </p:spPr>
        </p:pic>
        <p:pic>
          <p:nvPicPr>
            <p:cNvPr id="19" name="Picture 38" descr="http://www.wikinoticia.com/images2/www.ecologismo.com/wp-content/uploads/2012/07/tejas-solares-chatas-400x245.jpg"/>
            <p:cNvPicPr/>
            <p:nvPr/>
          </p:nvPicPr>
          <p:blipFill>
            <a:blip r:embed="rId7" cstate="email">
              <a:extLst>
                <a:ext uri="{28A0092B-C50C-407E-A947-70E740481C1C}">
                  <a14:useLocalDpi xmlns:a14="http://schemas.microsoft.com/office/drawing/2010/main"/>
                </a:ext>
              </a:extLst>
            </a:blip>
            <a:srcRect/>
            <a:stretch>
              <a:fillRect/>
            </a:stretch>
          </p:blipFill>
          <p:spPr bwMode="auto">
            <a:xfrm>
              <a:off x="4530619" y="4493482"/>
              <a:ext cx="2381541" cy="1429509"/>
            </a:xfrm>
            <a:prstGeom prst="rect">
              <a:avLst/>
            </a:prstGeom>
            <a:noFill/>
            <a:ln>
              <a:noFill/>
            </a:ln>
          </p:spPr>
        </p:pic>
      </p:grpSp>
      <p:sp>
        <p:nvSpPr>
          <p:cNvPr id="20"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548282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0" y="2501896"/>
            <a:ext cx="8950733" cy="769441"/>
          </a:xfrm>
          <a:prstGeom prst="rect">
            <a:avLst/>
          </a:prstGeom>
          <a:noFill/>
        </p:spPr>
        <p:txBody>
          <a:bodyPr wrap="square" rtlCol="0">
            <a:spAutoFit/>
          </a:bodyPr>
          <a:lstStyle/>
          <a:p>
            <a:pPr algn="just"/>
            <a:r>
              <a:rPr lang="pt-PT" sz="1600" b="1" dirty="0"/>
              <a:t>PV Generation </a:t>
            </a:r>
            <a:r>
              <a:rPr lang="en-GB" sz="1600" b="1" dirty="0"/>
              <a:t>– </a:t>
            </a:r>
            <a:r>
              <a:rPr lang="it-IT" sz="1400" dirty="0"/>
              <a:t>The considered areas of PV tiles in the different directions of the roof (all with an azimuth of -10º) are presented in the next table, as well as the PV power that can be installed. </a:t>
            </a:r>
            <a:r>
              <a:rPr lang="en-US" sz="1400" dirty="0"/>
              <a:t>Therefore, it was considered the installation of </a:t>
            </a:r>
            <a:r>
              <a:rPr lang="it-IT" sz="1400" dirty="0"/>
              <a:t>2,102 m</a:t>
            </a:r>
            <a:r>
              <a:rPr lang="it-IT" sz="1400" baseline="30000" dirty="0"/>
              <a:t>2</a:t>
            </a:r>
            <a:r>
              <a:rPr lang="en-US" sz="1400" dirty="0"/>
              <a:t> of thin film PV panels, ensuring an installed power of 126.1 kWp. </a:t>
            </a:r>
            <a:endParaRPr lang="pt-PT" sz="1600" b="1" dirty="0"/>
          </a:p>
        </p:txBody>
      </p:sp>
      <p:sp>
        <p:nvSpPr>
          <p:cNvPr id="14"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5" name="Tabela 4"/>
          <p:cNvGraphicFramePr>
            <a:graphicFrameLocks noGrp="1"/>
          </p:cNvGraphicFramePr>
          <p:nvPr>
            <p:extLst/>
          </p:nvPr>
        </p:nvGraphicFramePr>
        <p:xfrm>
          <a:off x="2411760" y="3582566"/>
          <a:ext cx="4179116" cy="2284589"/>
        </p:xfrm>
        <a:graphic>
          <a:graphicData uri="http://schemas.openxmlformats.org/drawingml/2006/table">
            <a:tbl>
              <a:tblPr firstRow="1" firstCol="1" lastRow="1" bandRow="1"/>
              <a:tblGrid>
                <a:gridCol w="1392728">
                  <a:extLst>
                    <a:ext uri="{9D8B030D-6E8A-4147-A177-3AD203B41FA5}">
                      <a16:colId xmlns:a16="http://schemas.microsoft.com/office/drawing/2014/main" val="20000"/>
                    </a:ext>
                  </a:extLst>
                </a:gridCol>
                <a:gridCol w="1392728">
                  <a:extLst>
                    <a:ext uri="{9D8B030D-6E8A-4147-A177-3AD203B41FA5}">
                      <a16:colId xmlns:a16="http://schemas.microsoft.com/office/drawing/2014/main" val="20001"/>
                    </a:ext>
                  </a:extLst>
                </a:gridCol>
                <a:gridCol w="1393660">
                  <a:extLst>
                    <a:ext uri="{9D8B030D-6E8A-4147-A177-3AD203B41FA5}">
                      <a16:colId xmlns:a16="http://schemas.microsoft.com/office/drawing/2014/main" val="20002"/>
                    </a:ext>
                  </a:extLst>
                </a:gridCol>
              </a:tblGrid>
              <a:tr h="652739">
                <a:tc>
                  <a:txBody>
                    <a:bodyPr/>
                    <a:lstStyle/>
                    <a:p>
                      <a:pP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Area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m</a:t>
                      </a:r>
                      <a:r>
                        <a:rPr lang="en-GB" sz="1100" b="1" baseline="30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2637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North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564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33.8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32637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South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46.0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32637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East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468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28.1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32637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West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18.2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326370">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2,102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126.1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9080149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 y="2492896"/>
            <a:ext cx="8950733" cy="1292662"/>
          </a:xfrm>
          <a:prstGeom prst="rect">
            <a:avLst/>
          </a:prstGeom>
          <a:noFill/>
        </p:spPr>
        <p:txBody>
          <a:bodyPr wrap="square" rtlCol="0">
            <a:spAutoFit/>
          </a:bodyPr>
          <a:lstStyle/>
          <a:p>
            <a:pPr algn="just"/>
            <a:r>
              <a:rPr lang="pt-PT" sz="1600" b="1" dirty="0"/>
              <a:t>PV Generation (cont.)</a:t>
            </a:r>
          </a:p>
          <a:p>
            <a:pPr algn="just"/>
            <a:endParaRPr lang="pt-PT" sz="1600" b="1" dirty="0"/>
          </a:p>
          <a:p>
            <a:pPr lvl="0" algn="just"/>
            <a:r>
              <a:rPr lang="en-GB" sz="1600" b="1" dirty="0"/>
              <a:t>Scenario 1: </a:t>
            </a:r>
            <a:r>
              <a:rPr lang="en-GB" sz="1400" dirty="0"/>
              <a:t>Installation of  </a:t>
            </a:r>
            <a:r>
              <a:rPr lang="it-IT" sz="1400" dirty="0"/>
              <a:t>2,102 m</a:t>
            </a:r>
            <a:r>
              <a:rPr lang="it-IT" sz="1400" baseline="30000" dirty="0"/>
              <a:t>2</a:t>
            </a:r>
            <a:r>
              <a:rPr lang="en-US" sz="1400" dirty="0"/>
              <a:t> of thin film PV panels (tiles) </a:t>
            </a:r>
            <a:r>
              <a:rPr lang="en-GB" sz="1400" dirty="0"/>
              <a:t>maintaining the roof tilt and orientation</a:t>
            </a:r>
            <a:r>
              <a:rPr lang="pt-PT" sz="1600" dirty="0"/>
              <a:t>.</a:t>
            </a:r>
          </a:p>
          <a:p>
            <a:pPr algn="just"/>
            <a:endParaRPr lang="pt-PT" sz="1600" b="1" dirty="0"/>
          </a:p>
          <a:p>
            <a:pPr algn="just"/>
            <a:r>
              <a:rPr lang="en-GB" sz="1400" dirty="0"/>
              <a:t>This scenario was simulated with PVSYST using the following parameters for the site and simulation:</a:t>
            </a:r>
            <a:endParaRPr lang="pt-PT" sz="1600" b="1" dirty="0"/>
          </a:p>
        </p:txBody>
      </p:sp>
      <p:graphicFrame>
        <p:nvGraphicFramePr>
          <p:cNvPr id="7" name="Tabela 6"/>
          <p:cNvGraphicFramePr>
            <a:graphicFrameLocks noGrp="1"/>
          </p:cNvGraphicFramePr>
          <p:nvPr>
            <p:extLst/>
          </p:nvPr>
        </p:nvGraphicFramePr>
        <p:xfrm>
          <a:off x="395536" y="4325980"/>
          <a:ext cx="3865245" cy="1735074"/>
        </p:xfrm>
        <a:graphic>
          <a:graphicData uri="http://schemas.openxmlformats.org/drawingml/2006/table">
            <a:tbl>
              <a:tblPr firstCol="1" bandRow="1"/>
              <a:tblGrid>
                <a:gridCol w="1887220">
                  <a:extLst>
                    <a:ext uri="{9D8B030D-6E8A-4147-A177-3AD203B41FA5}">
                      <a16:colId xmlns:a16="http://schemas.microsoft.com/office/drawing/2014/main" val="20000"/>
                    </a:ext>
                  </a:extLst>
                </a:gridCol>
                <a:gridCol w="197802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Geographical Site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Coimbra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Country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Portugal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Latitude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40.1°N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Longitude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8.2°W</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Defined as Legal Time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Time zone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UT+1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Altitude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141 m</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Albedo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Meteo data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Coimbra, Synthetic Hourly data</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bl>
          </a:graphicData>
        </a:graphic>
      </p:graphicFrame>
      <p:graphicFrame>
        <p:nvGraphicFramePr>
          <p:cNvPr id="11" name="Tabela 10"/>
          <p:cNvGraphicFramePr>
            <a:graphicFrameLocks noGrp="1"/>
          </p:cNvGraphicFramePr>
          <p:nvPr>
            <p:extLst/>
          </p:nvPr>
        </p:nvGraphicFramePr>
        <p:xfrm>
          <a:off x="4565060" y="4968477"/>
          <a:ext cx="3865245" cy="578358"/>
        </p:xfrm>
        <a:graphic>
          <a:graphicData uri="http://schemas.openxmlformats.org/drawingml/2006/table">
            <a:tbl>
              <a:tblPr firstCol="1" bandRow="1"/>
              <a:tblGrid>
                <a:gridCol w="1887220">
                  <a:extLst>
                    <a:ext uri="{9D8B030D-6E8A-4147-A177-3AD203B41FA5}">
                      <a16:colId xmlns:a16="http://schemas.microsoft.com/office/drawing/2014/main" val="20000"/>
                    </a:ext>
                  </a:extLst>
                </a:gridCol>
                <a:gridCol w="197802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Collector Plane Orientation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Tilt 30° Azimuth  -10°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Horizon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Free Horizon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pt-PT" sz="1100" b="1">
                          <a:effectLst/>
                          <a:latin typeface="Calibri" panose="020F0502020204030204" pitchFamily="34" charset="0"/>
                          <a:ea typeface="SimSun" panose="02010600030101010101" pitchFamily="2" charset="-122"/>
                          <a:cs typeface="Times New Roman" panose="02020603050405020304" pitchFamily="18" charset="0"/>
                        </a:rPr>
                        <a:t>Near Shadings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No Shadings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bl>
          </a:graphicData>
        </a:graphic>
      </p:graphicFrame>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9903436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stretch>
            <a:fillRect/>
          </a:stretch>
        </p:blipFill>
        <p:spPr>
          <a:xfrm>
            <a:off x="539552" y="3254512"/>
            <a:ext cx="4176464" cy="2734589"/>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1705" y="6093296"/>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420888"/>
            <a:ext cx="8932414" cy="1015663"/>
          </a:xfrm>
          <a:prstGeom prst="rect">
            <a:avLst/>
          </a:prstGeom>
          <a:noFill/>
        </p:spPr>
        <p:txBody>
          <a:bodyPr wrap="square" rtlCol="0">
            <a:spAutoFit/>
          </a:bodyPr>
          <a:lstStyle/>
          <a:p>
            <a:pPr algn="just"/>
            <a:r>
              <a:rPr lang="pt-PT" sz="1600" b="1" dirty="0"/>
              <a:t>PV Generation (cont.) - </a:t>
            </a:r>
            <a:r>
              <a:rPr lang="en-GB" sz="1400" b="1" dirty="0"/>
              <a:t>Scenario 1 (</a:t>
            </a:r>
            <a:r>
              <a:rPr lang="it-IT" sz="1400" b="1" dirty="0"/>
              <a:t>2,102 m</a:t>
            </a:r>
            <a:r>
              <a:rPr lang="it-IT" sz="1400" b="1" baseline="30000" dirty="0"/>
              <a:t>2</a:t>
            </a:r>
            <a:r>
              <a:rPr lang="en-US" sz="1400" b="1" dirty="0"/>
              <a:t> of thin film PV panels, ensuring an installed power of 126.1 kWp</a:t>
            </a:r>
            <a:r>
              <a:rPr lang="en-GB" sz="1400" b="1" dirty="0"/>
              <a:t>)– Simulation</a:t>
            </a:r>
          </a:p>
          <a:p>
            <a:pPr marL="285750" indent="-285750" algn="just">
              <a:buFont typeface="Arial" panose="020B0604020202020204" pitchFamily="34" charset="0"/>
              <a:buChar char="•"/>
            </a:pPr>
            <a:r>
              <a:rPr lang="en-US" sz="1400" dirty="0"/>
              <a:t>With these parameters, the following irradiation levels (on the left) and system output energy (on the right) where obtained.</a:t>
            </a:r>
            <a:endParaRPr lang="en-GB" sz="1400" dirty="0"/>
          </a:p>
        </p:txBody>
      </p:sp>
      <p:sp>
        <p:nvSpPr>
          <p:cNvPr id="17"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4" name="Imagem 3"/>
          <p:cNvPicPr>
            <a:picLocks noChangeAspect="1"/>
          </p:cNvPicPr>
          <p:nvPr/>
        </p:nvPicPr>
        <p:blipFill>
          <a:blip r:embed="rId5"/>
          <a:stretch>
            <a:fillRect/>
          </a:stretch>
        </p:blipFill>
        <p:spPr>
          <a:xfrm>
            <a:off x="4587137" y="3313042"/>
            <a:ext cx="4042424" cy="2676059"/>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17575753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0" y="3536008"/>
            <a:ext cx="8943050" cy="584775"/>
          </a:xfrm>
          <a:prstGeom prst="rect">
            <a:avLst/>
          </a:prstGeom>
          <a:noFill/>
        </p:spPr>
        <p:txBody>
          <a:bodyPr wrap="square" rtlCol="0">
            <a:spAutoFit/>
          </a:bodyPr>
          <a:lstStyle/>
          <a:p>
            <a:pPr algn="just"/>
            <a:r>
              <a:rPr lang="en-GB" sz="1600" dirty="0"/>
              <a:t>This scenario ensures a generation of 143.3 MWh/year, with a specific production of 1,136 kWh/kWp/year.</a:t>
            </a:r>
            <a:endParaRPr lang="en-GB" sz="1600" b="1" dirty="0"/>
          </a:p>
        </p:txBody>
      </p:sp>
      <p:sp>
        <p:nvSpPr>
          <p:cNvPr id="20" name="CaixaDeTexto 19"/>
          <p:cNvSpPr txBox="1"/>
          <p:nvPr/>
        </p:nvSpPr>
        <p:spPr>
          <a:xfrm>
            <a:off x="10636" y="2636912"/>
            <a:ext cx="8932414" cy="584775"/>
          </a:xfrm>
          <a:prstGeom prst="rect">
            <a:avLst/>
          </a:prstGeom>
          <a:noFill/>
        </p:spPr>
        <p:txBody>
          <a:bodyPr wrap="square" rtlCol="0">
            <a:spAutoFit/>
          </a:bodyPr>
          <a:lstStyle/>
          <a:p>
            <a:pPr algn="just"/>
            <a:r>
              <a:rPr lang="pt-PT" sz="1600" b="1" dirty="0"/>
              <a:t>PV Generation (cont.) - </a:t>
            </a:r>
            <a:r>
              <a:rPr lang="en-GB" sz="1600" b="1" dirty="0"/>
              <a:t>Scenario 1 (</a:t>
            </a:r>
            <a:r>
              <a:rPr lang="it-IT" sz="1600" b="1" dirty="0"/>
              <a:t>2,102 m</a:t>
            </a:r>
            <a:r>
              <a:rPr lang="it-IT" sz="1600" b="1" baseline="30000" dirty="0"/>
              <a:t>2</a:t>
            </a:r>
            <a:r>
              <a:rPr lang="en-US" sz="1600" b="1" dirty="0"/>
              <a:t> of thin film PV panels, ensuring an installed power of 126.1 kWp</a:t>
            </a:r>
            <a:r>
              <a:rPr lang="en-GB" sz="1600" b="1" dirty="0"/>
              <a:t>)- Simulation</a:t>
            </a:r>
          </a:p>
        </p:txBody>
      </p:sp>
      <p:graphicFrame>
        <p:nvGraphicFramePr>
          <p:cNvPr id="4" name="Tabela 3"/>
          <p:cNvGraphicFramePr>
            <a:graphicFrameLocks noGrp="1"/>
          </p:cNvGraphicFramePr>
          <p:nvPr>
            <p:extLst>
              <p:ext uri="{D42A27DB-BD31-4B8C-83A1-F6EECF244321}">
                <p14:modId xmlns:p14="http://schemas.microsoft.com/office/powerpoint/2010/main" val="971223223"/>
              </p:ext>
            </p:extLst>
          </p:nvPr>
        </p:nvGraphicFramePr>
        <p:xfrm>
          <a:off x="2069976" y="4597593"/>
          <a:ext cx="5488709" cy="1270986"/>
        </p:xfrm>
        <a:graphic>
          <a:graphicData uri="http://schemas.openxmlformats.org/drawingml/2006/table">
            <a:tbl>
              <a:tblPr firstCol="1" bandRow="1"/>
              <a:tblGrid>
                <a:gridCol w="2679882">
                  <a:extLst>
                    <a:ext uri="{9D8B030D-6E8A-4147-A177-3AD203B41FA5}">
                      <a16:colId xmlns:a16="http://schemas.microsoft.com/office/drawing/2014/main" val="20000"/>
                    </a:ext>
                  </a:extLst>
                </a:gridCol>
                <a:gridCol w="2808827">
                  <a:extLst>
                    <a:ext uri="{9D8B030D-6E8A-4147-A177-3AD203B41FA5}">
                      <a16:colId xmlns:a16="http://schemas.microsoft.com/office/drawing/2014/main" val="20001"/>
                    </a:ext>
                  </a:extLst>
                </a:gridCol>
              </a:tblGrid>
              <a:tr h="635493">
                <a:tc>
                  <a:txBody>
                    <a:bodyPr/>
                    <a:lstStyle/>
                    <a:p>
                      <a:pPr>
                        <a:lnSpc>
                          <a:spcPct val="115000"/>
                        </a:lnSpc>
                        <a:spcAft>
                          <a:spcPts val="0"/>
                        </a:spcAft>
                      </a:pPr>
                      <a:r>
                        <a:rPr lang="en-US" sz="16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Produced Energy</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US" sz="16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143,3 MWh/year</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635493">
                <a:tc>
                  <a:txBody>
                    <a:bodyPr/>
                    <a:lstStyle/>
                    <a:p>
                      <a:pPr>
                        <a:lnSpc>
                          <a:spcPct val="115000"/>
                        </a:lnSpc>
                        <a:spcAft>
                          <a:spcPts val="0"/>
                        </a:spcAft>
                      </a:pPr>
                      <a:r>
                        <a:rPr lang="en-US" sz="16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Specific prod.</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US" sz="16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1,136 kWh/kWp/year</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3658158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0" y="3000539"/>
            <a:ext cx="8943050" cy="584775"/>
          </a:xfrm>
          <a:prstGeom prst="rect">
            <a:avLst/>
          </a:prstGeom>
          <a:noFill/>
        </p:spPr>
        <p:txBody>
          <a:bodyPr wrap="square" rtlCol="0">
            <a:spAutoFit/>
          </a:bodyPr>
          <a:lstStyle/>
          <a:p>
            <a:pPr algn="just"/>
            <a:r>
              <a:rPr lang="en-GB" sz="1600" dirty="0"/>
              <a:t>This table presents the variation during the whole year of the irradiation, temperature, energy and efficiency.</a:t>
            </a:r>
            <a:endParaRPr lang="en-GB" sz="1600" b="1" dirty="0"/>
          </a:p>
        </p:txBody>
      </p:sp>
      <p:sp>
        <p:nvSpPr>
          <p:cNvPr id="20" name="CaixaDeTexto 19"/>
          <p:cNvSpPr txBox="1"/>
          <p:nvPr/>
        </p:nvSpPr>
        <p:spPr>
          <a:xfrm>
            <a:off x="10636" y="2459652"/>
            <a:ext cx="8932414" cy="584775"/>
          </a:xfrm>
          <a:prstGeom prst="rect">
            <a:avLst/>
          </a:prstGeom>
          <a:noFill/>
        </p:spPr>
        <p:txBody>
          <a:bodyPr wrap="square" rtlCol="0">
            <a:spAutoFit/>
          </a:bodyPr>
          <a:lstStyle/>
          <a:p>
            <a:pPr algn="just"/>
            <a:r>
              <a:rPr lang="pt-PT" sz="1600" b="1" dirty="0"/>
              <a:t>PV Generation (cont.) - </a:t>
            </a:r>
            <a:r>
              <a:rPr lang="en-GB" sz="1600" b="1" dirty="0"/>
              <a:t>Scenario 1 (</a:t>
            </a:r>
            <a:r>
              <a:rPr lang="it-IT" sz="1600" b="1" dirty="0"/>
              <a:t>2,102 m</a:t>
            </a:r>
            <a:r>
              <a:rPr lang="it-IT" sz="1600" b="1" baseline="30000" dirty="0"/>
              <a:t>2</a:t>
            </a:r>
            <a:r>
              <a:rPr lang="en-US" sz="1600" b="1" dirty="0"/>
              <a:t> of thin film PV panels, ensuring an installed power of 126.1 kWp</a:t>
            </a:r>
            <a:r>
              <a:rPr lang="en-GB" sz="1600" b="1" dirty="0"/>
              <a:t>)- Simulation</a:t>
            </a:r>
          </a:p>
        </p:txBody>
      </p:sp>
      <p:sp>
        <p:nvSpPr>
          <p:cNvPr id="14"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pic>
        <p:nvPicPr>
          <p:cNvPr id="4" name="Imagem 3"/>
          <p:cNvPicPr>
            <a:picLocks noChangeAspect="1"/>
          </p:cNvPicPr>
          <p:nvPr/>
        </p:nvPicPr>
        <p:blipFill>
          <a:blip r:embed="rId4"/>
          <a:stretch>
            <a:fillRect/>
          </a:stretch>
        </p:blipFill>
        <p:spPr>
          <a:xfrm>
            <a:off x="2646646" y="3271386"/>
            <a:ext cx="4013586" cy="2907620"/>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1256713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492896"/>
            <a:ext cx="8932414" cy="338554"/>
          </a:xfrm>
          <a:prstGeom prst="rect">
            <a:avLst/>
          </a:prstGeom>
          <a:noFill/>
        </p:spPr>
        <p:txBody>
          <a:bodyPr wrap="square" rtlCol="0">
            <a:spAutoFit/>
          </a:bodyPr>
          <a:lstStyle/>
          <a:p>
            <a:pPr algn="just"/>
            <a:r>
              <a:rPr lang="pt-PT" sz="1600" b="1" dirty="0"/>
              <a:t>PV Generation (cont.) - </a:t>
            </a:r>
            <a:r>
              <a:rPr lang="en-GB" sz="1600" b="1" dirty="0"/>
              <a:t>Resuming</a:t>
            </a:r>
          </a:p>
        </p:txBody>
      </p:sp>
      <p:sp>
        <p:nvSpPr>
          <p:cNvPr id="3" name="CaixaDeTexto 2"/>
          <p:cNvSpPr txBox="1"/>
          <p:nvPr/>
        </p:nvSpPr>
        <p:spPr>
          <a:xfrm>
            <a:off x="10636" y="2862686"/>
            <a:ext cx="8932414" cy="307777"/>
          </a:xfrm>
          <a:prstGeom prst="rect">
            <a:avLst/>
          </a:prstGeom>
          <a:noFill/>
        </p:spPr>
        <p:txBody>
          <a:bodyPr wrap="square" rtlCol="0">
            <a:spAutoFit/>
          </a:bodyPr>
          <a:lstStyle/>
          <a:p>
            <a:pPr algn="just"/>
            <a:r>
              <a:rPr lang="it-IT" sz="1400" dirty="0"/>
              <a:t>As can be seen, the PV tile ensures about 47% of the actual energy needs. </a:t>
            </a:r>
            <a:endParaRPr lang="en-GB" sz="1400" dirty="0"/>
          </a:p>
        </p:txBody>
      </p:sp>
      <p:sp>
        <p:nvSpPr>
          <p:cNvPr id="14"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9" name="Tabela 8"/>
          <p:cNvGraphicFramePr>
            <a:graphicFrameLocks noGrp="1"/>
          </p:cNvGraphicFramePr>
          <p:nvPr>
            <p:extLst>
              <p:ext uri="{D42A27DB-BD31-4B8C-83A1-F6EECF244321}">
                <p14:modId xmlns:p14="http://schemas.microsoft.com/office/powerpoint/2010/main" val="213283133"/>
              </p:ext>
            </p:extLst>
          </p:nvPr>
        </p:nvGraphicFramePr>
        <p:xfrm>
          <a:off x="2239130" y="3489537"/>
          <a:ext cx="3801644" cy="1472184"/>
        </p:xfrm>
        <a:graphic>
          <a:graphicData uri="http://schemas.openxmlformats.org/drawingml/2006/table">
            <a:tbl>
              <a:tblPr firstCol="1" bandRow="1"/>
              <a:tblGrid>
                <a:gridCol w="2173084">
                  <a:extLst>
                    <a:ext uri="{9D8B030D-6E8A-4147-A177-3AD203B41FA5}">
                      <a16:colId xmlns:a16="http://schemas.microsoft.com/office/drawing/2014/main" val="20000"/>
                    </a:ext>
                  </a:extLst>
                </a:gridCol>
                <a:gridCol w="1628560">
                  <a:extLst>
                    <a:ext uri="{9D8B030D-6E8A-4147-A177-3AD203B41FA5}">
                      <a16:colId xmlns:a16="http://schemas.microsoft.com/office/drawing/2014/main" val="20001"/>
                    </a:ext>
                  </a:extLst>
                </a:gridCol>
              </a:tblGrid>
              <a:tr h="469893">
                <a:tc>
                  <a:txBody>
                    <a:bodyPr/>
                    <a:lstStyle/>
                    <a:p>
                      <a:pPr algn="just">
                        <a:lnSpc>
                          <a:spcPct val="115000"/>
                        </a:lnSpc>
                        <a:spcAft>
                          <a:spcPts val="0"/>
                        </a:spcAft>
                      </a:pPr>
                      <a:endParaRPr lang="en-GB" sz="14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algn="just">
                        <a:lnSpc>
                          <a:spcPct val="115000"/>
                        </a:lnSpc>
                        <a:spcAft>
                          <a:spcPts val="0"/>
                        </a:spcAft>
                      </a:pPr>
                      <a:r>
                        <a:rPr lang="en-GB" sz="14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Consumption (kWh)</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endParaRPr lang="en-GB"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algn="ctr">
                        <a:lnSpc>
                          <a:spcPct val="115000"/>
                        </a:lnSpc>
                        <a:spcAft>
                          <a:spcPts val="0"/>
                        </a:spcAft>
                      </a:pPr>
                      <a:r>
                        <a:rPr lang="en-GB"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305,107</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469893">
                <a:tc>
                  <a:txBody>
                    <a:bodyPr/>
                    <a:lstStyle/>
                    <a:p>
                      <a:pPr algn="just">
                        <a:lnSpc>
                          <a:spcPct val="115000"/>
                        </a:lnSpc>
                        <a:spcAft>
                          <a:spcPts val="0"/>
                        </a:spcAft>
                      </a:pPr>
                      <a:endParaRPr lang="en-GB" sz="14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algn="just">
                        <a:lnSpc>
                          <a:spcPct val="115000"/>
                        </a:lnSpc>
                        <a:spcAft>
                          <a:spcPts val="0"/>
                        </a:spcAft>
                      </a:pPr>
                      <a:r>
                        <a:rPr lang="en-GB" sz="14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Generation (kWh)</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endParaRPr lang="en-GB"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algn="ctr">
                        <a:lnSpc>
                          <a:spcPct val="115000"/>
                        </a:lnSpc>
                        <a:spcAft>
                          <a:spcPts val="0"/>
                        </a:spcAft>
                      </a:pPr>
                      <a:r>
                        <a:rPr lang="en-GB"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143,311</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469893">
                <a:tc>
                  <a:txBody>
                    <a:bodyPr/>
                    <a:lstStyle/>
                    <a:p>
                      <a:pPr algn="just">
                        <a:lnSpc>
                          <a:spcPct val="115000"/>
                        </a:lnSpc>
                        <a:spcAft>
                          <a:spcPts val="0"/>
                        </a:spcAft>
                      </a:pPr>
                      <a:endParaRPr lang="en-GB" sz="14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algn="just">
                        <a:lnSpc>
                          <a:spcPct val="115000"/>
                        </a:lnSpc>
                        <a:spcAft>
                          <a:spcPts val="0"/>
                        </a:spcAft>
                      </a:pPr>
                      <a:r>
                        <a:rPr lang="en-GB" sz="14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Generation (% of Cons.)</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endParaRPr lang="en-GB"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algn="ctr">
                        <a:lnSpc>
                          <a:spcPct val="115000"/>
                        </a:lnSpc>
                        <a:spcAft>
                          <a:spcPts val="0"/>
                        </a:spcAft>
                      </a:pPr>
                      <a:r>
                        <a:rPr lang="en-GB" sz="14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47%</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bl>
          </a:graphicData>
        </a:graphic>
      </p:graphicFrame>
      <p:sp>
        <p:nvSpPr>
          <p:cNvPr id="17" name="Seta para a direita 16"/>
          <p:cNvSpPr/>
          <p:nvPr/>
        </p:nvSpPr>
        <p:spPr>
          <a:xfrm rot="10800000">
            <a:off x="6156177" y="4405600"/>
            <a:ext cx="648072" cy="5065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99552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30598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Location : Coimbra - Portugal</a:t>
            </a:r>
          </a:p>
        </p:txBody>
      </p:sp>
      <p:sp>
        <p:nvSpPr>
          <p:cNvPr id="3" name="CaixaDeTexto 2"/>
          <p:cNvSpPr txBox="1"/>
          <p:nvPr/>
        </p:nvSpPr>
        <p:spPr>
          <a:xfrm>
            <a:off x="-1" y="2151754"/>
            <a:ext cx="8950733" cy="954107"/>
          </a:xfrm>
          <a:prstGeom prst="rect">
            <a:avLst/>
          </a:prstGeom>
          <a:noFill/>
        </p:spPr>
        <p:txBody>
          <a:bodyPr wrap="square" rtlCol="0">
            <a:spAutoFit/>
          </a:bodyPr>
          <a:lstStyle/>
          <a:p>
            <a:pPr algn="just"/>
            <a:r>
              <a:rPr lang="en-GB" sz="1400" dirty="0"/>
              <a:t>Coimbra is the largest city in Centro Region of Portugal, with about 101,069 inhabitants in the urban area and 150,000 inhabitants in the area of the municipality. As the largest urban centre of a region of over 2 million inhabitants, Coimbra functions as regional capital. The presence of a university and other institutions of higher education designate Coimbra as “City of Knowledge”.</a:t>
            </a:r>
            <a:endParaRPr lang="en-GB" dirty="0"/>
          </a:p>
        </p:txBody>
      </p:sp>
      <p:graphicFrame>
        <p:nvGraphicFramePr>
          <p:cNvPr id="11" name="Tabela 10"/>
          <p:cNvGraphicFramePr>
            <a:graphicFrameLocks noGrp="1"/>
          </p:cNvGraphicFramePr>
          <p:nvPr>
            <p:extLst>
              <p:ext uri="{D42A27DB-BD31-4B8C-83A1-F6EECF244321}">
                <p14:modId xmlns:p14="http://schemas.microsoft.com/office/powerpoint/2010/main" val="3015812228"/>
              </p:ext>
            </p:extLst>
          </p:nvPr>
        </p:nvGraphicFramePr>
        <p:xfrm>
          <a:off x="1317219" y="3683212"/>
          <a:ext cx="5645463" cy="1702808"/>
        </p:xfrm>
        <a:graphic>
          <a:graphicData uri="http://schemas.openxmlformats.org/drawingml/2006/table">
            <a:tbl>
              <a:tblPr firstCol="1" bandRow="1">
                <a:tableStyleId>{5C22544A-7EE6-4342-B048-85BDC9FD1C3A}</a:tableStyleId>
              </a:tblPr>
              <a:tblGrid>
                <a:gridCol w="2507239">
                  <a:extLst>
                    <a:ext uri="{9D8B030D-6E8A-4147-A177-3AD203B41FA5}">
                      <a16:colId xmlns:a16="http://schemas.microsoft.com/office/drawing/2014/main" val="20000"/>
                    </a:ext>
                  </a:extLst>
                </a:gridCol>
                <a:gridCol w="3138224">
                  <a:extLst>
                    <a:ext uri="{9D8B030D-6E8A-4147-A177-3AD203B41FA5}">
                      <a16:colId xmlns:a16="http://schemas.microsoft.com/office/drawing/2014/main" val="20001"/>
                    </a:ext>
                  </a:extLst>
                </a:gridCol>
              </a:tblGrid>
              <a:tr h="212851">
                <a:tc>
                  <a:txBody>
                    <a:bodyPr/>
                    <a:lstStyle/>
                    <a:p>
                      <a:pPr algn="just">
                        <a:spcAft>
                          <a:spcPts val="0"/>
                        </a:spcAft>
                      </a:pPr>
                      <a:r>
                        <a:rPr lang="en-GB" sz="1000" dirty="0">
                          <a:effectLst/>
                        </a:rPr>
                        <a:t>Surface Area:</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1000" dirty="0">
                          <a:effectLst/>
                        </a:rPr>
                        <a:t>319.41 km²</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12851">
                <a:tc>
                  <a:txBody>
                    <a:bodyPr/>
                    <a:lstStyle/>
                    <a:p>
                      <a:pPr algn="just">
                        <a:spcAft>
                          <a:spcPts val="0"/>
                        </a:spcAft>
                      </a:pPr>
                      <a:r>
                        <a:rPr lang="en-GB" sz="1000" dirty="0">
                          <a:effectLst/>
                        </a:rPr>
                        <a:t>Population of the Municipality</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1000" dirty="0">
                          <a:effectLst/>
                        </a:rPr>
                        <a:t>143,396 inhabitants according to census 2011</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12851">
                <a:tc>
                  <a:txBody>
                    <a:bodyPr/>
                    <a:lstStyle/>
                    <a:p>
                      <a:pPr algn="just">
                        <a:spcAft>
                          <a:spcPts val="0"/>
                        </a:spcAft>
                      </a:pPr>
                      <a:r>
                        <a:rPr lang="en-GB" sz="1000" dirty="0">
                          <a:effectLst/>
                        </a:rPr>
                        <a:t>Annual Heating Degree Days</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1000" dirty="0">
                          <a:effectLst/>
                        </a:rPr>
                        <a:t>1,460, Base Temperature 20 °C</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12851">
                <a:tc>
                  <a:txBody>
                    <a:bodyPr/>
                    <a:lstStyle/>
                    <a:p>
                      <a:pPr algn="just">
                        <a:spcAft>
                          <a:spcPts val="0"/>
                        </a:spcAft>
                      </a:pPr>
                      <a:r>
                        <a:rPr lang="en-GB" sz="1000" dirty="0">
                          <a:effectLst/>
                        </a:rPr>
                        <a:t>Annual Cooling Degree Days</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1000" dirty="0">
                          <a:effectLst/>
                        </a:rPr>
                        <a:t>1,200, Base Temperature 24 °C</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12851">
                <a:tc>
                  <a:txBody>
                    <a:bodyPr/>
                    <a:lstStyle/>
                    <a:p>
                      <a:pPr algn="just">
                        <a:spcAft>
                          <a:spcPts val="0"/>
                        </a:spcAft>
                      </a:pPr>
                      <a:r>
                        <a:rPr lang="en-GB" sz="1000" dirty="0">
                          <a:effectLst/>
                        </a:rPr>
                        <a:t>Population Density</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1000" dirty="0">
                          <a:effectLst/>
                        </a:rPr>
                        <a:t>448.94 Inhabitants/km²</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12851">
                <a:tc>
                  <a:txBody>
                    <a:bodyPr/>
                    <a:lstStyle/>
                    <a:p>
                      <a:pPr algn="just">
                        <a:spcAft>
                          <a:spcPts val="0"/>
                        </a:spcAft>
                      </a:pPr>
                      <a:r>
                        <a:rPr lang="en-GB" sz="1000" dirty="0">
                          <a:effectLst/>
                        </a:rPr>
                        <a:t>Climate Area</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1000" dirty="0">
                          <a:effectLst/>
                        </a:rPr>
                        <a:t>Medium, according to  DIR.2009/125/CE</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12851">
                <a:tc>
                  <a:txBody>
                    <a:bodyPr/>
                    <a:lstStyle/>
                    <a:p>
                      <a:pPr algn="just">
                        <a:spcAft>
                          <a:spcPts val="0"/>
                        </a:spcAft>
                      </a:pPr>
                      <a:r>
                        <a:rPr lang="en-GB" sz="1000" dirty="0">
                          <a:effectLst/>
                        </a:rPr>
                        <a:t>Outdoor average T °C in winter</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1000" dirty="0">
                          <a:effectLst/>
                        </a:rPr>
                        <a:t>0-15 °C</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12851">
                <a:tc>
                  <a:txBody>
                    <a:bodyPr/>
                    <a:lstStyle/>
                    <a:p>
                      <a:pPr algn="just">
                        <a:spcAft>
                          <a:spcPts val="0"/>
                        </a:spcAft>
                      </a:pPr>
                      <a:r>
                        <a:rPr lang="en-GB" sz="1000" dirty="0">
                          <a:effectLst/>
                        </a:rPr>
                        <a:t>Outdoor average T °C in summer</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just">
                        <a:spcAft>
                          <a:spcPts val="0"/>
                        </a:spcAft>
                      </a:pPr>
                      <a:r>
                        <a:rPr lang="en-GB" sz="1000" dirty="0">
                          <a:effectLst/>
                        </a:rPr>
                        <a:t>18-35°C</a:t>
                      </a:r>
                      <a:endParaRPr lang="pt-PT"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4" name="CaixaDeTexto 3"/>
          <p:cNvSpPr txBox="1"/>
          <p:nvPr/>
        </p:nvSpPr>
        <p:spPr>
          <a:xfrm>
            <a:off x="1317220" y="3424185"/>
            <a:ext cx="5645462" cy="246221"/>
          </a:xfrm>
          <a:prstGeom prst="rect">
            <a:avLst/>
          </a:prstGeom>
          <a:noFill/>
        </p:spPr>
        <p:txBody>
          <a:bodyPr wrap="square" rtlCol="0">
            <a:spAutoFit/>
          </a:bodyPr>
          <a:lstStyle/>
          <a:p>
            <a:pPr algn="ctr"/>
            <a:r>
              <a:rPr lang="en-GB" sz="1000" b="1" cap="all" dirty="0"/>
              <a:t>Surface, population and climate data from Coimbra</a:t>
            </a:r>
            <a:endParaRPr lang="en-GB" sz="1000" dirty="0"/>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35911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0636" y="2420888"/>
            <a:ext cx="9021256" cy="338554"/>
          </a:xfrm>
          <a:prstGeom prst="rect">
            <a:avLst/>
          </a:prstGeom>
          <a:noFill/>
        </p:spPr>
        <p:txBody>
          <a:bodyPr wrap="square" rtlCol="0">
            <a:spAutoFit/>
          </a:bodyPr>
          <a:lstStyle/>
          <a:p>
            <a:pPr algn="just"/>
            <a:r>
              <a:rPr lang="en-GB" sz="1600" b="1" dirty="0">
                <a:latin typeface="Candara" panose="020E0502030303020204" pitchFamily="34" charset="0"/>
              </a:rPr>
              <a:t>Available electrical equipment in each room/area</a:t>
            </a:r>
            <a:endParaRPr lang="pt-PT" sz="1400" dirty="0"/>
          </a:p>
        </p:txBody>
      </p:sp>
      <p:pic>
        <p:nvPicPr>
          <p:cNvPr id="15" name="Imagem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4127" y="2772769"/>
            <a:ext cx="1412432" cy="3374145"/>
          </a:xfrm>
          <a:prstGeom prst="rect">
            <a:avLst/>
          </a:prstGeom>
        </p:spPr>
      </p:pic>
      <p:pic>
        <p:nvPicPr>
          <p:cNvPr id="20" name="Imagem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2200" y="2792989"/>
            <a:ext cx="1359732" cy="3374146"/>
          </a:xfrm>
          <a:prstGeom prst="rect">
            <a:avLst/>
          </a:prstGeom>
        </p:spPr>
      </p:pic>
      <p:sp>
        <p:nvSpPr>
          <p:cNvPr id="17" name="CaixaDeTexto 16"/>
          <p:cNvSpPr txBox="1"/>
          <p:nvPr/>
        </p:nvSpPr>
        <p:spPr>
          <a:xfrm>
            <a:off x="172908" y="4155149"/>
            <a:ext cx="792088" cy="307777"/>
          </a:xfrm>
          <a:prstGeom prst="rect">
            <a:avLst/>
          </a:prstGeom>
          <a:noFill/>
          <a:ln>
            <a:solidFill>
              <a:schemeClr val="tx1"/>
            </a:solidFill>
          </a:ln>
        </p:spPr>
        <p:txBody>
          <a:bodyPr wrap="square" rtlCol="0">
            <a:spAutoFit/>
          </a:bodyPr>
          <a:lstStyle/>
          <a:p>
            <a:r>
              <a:rPr lang="en-GB" sz="1400" dirty="0"/>
              <a:t>Block 1</a:t>
            </a:r>
          </a:p>
        </p:txBody>
      </p:sp>
      <p:sp>
        <p:nvSpPr>
          <p:cNvPr id="22" name="CaixaDeTexto 21"/>
          <p:cNvSpPr txBox="1"/>
          <p:nvPr/>
        </p:nvSpPr>
        <p:spPr>
          <a:xfrm>
            <a:off x="8174069" y="4152065"/>
            <a:ext cx="792088" cy="307777"/>
          </a:xfrm>
          <a:prstGeom prst="rect">
            <a:avLst/>
          </a:prstGeom>
          <a:noFill/>
          <a:ln>
            <a:solidFill>
              <a:schemeClr val="tx1"/>
            </a:solidFill>
          </a:ln>
        </p:spPr>
        <p:txBody>
          <a:bodyPr wrap="square" rtlCol="0">
            <a:spAutoFit/>
          </a:bodyPr>
          <a:lstStyle/>
          <a:p>
            <a:r>
              <a:rPr lang="en-GB" sz="1400" dirty="0"/>
              <a:t>Block 2</a:t>
            </a:r>
          </a:p>
        </p:txBody>
      </p:sp>
      <p:sp>
        <p:nvSpPr>
          <p:cNvPr id="18" name="Seta para a direita 17"/>
          <p:cNvSpPr/>
          <p:nvPr/>
        </p:nvSpPr>
        <p:spPr>
          <a:xfrm rot="10800000">
            <a:off x="7814031" y="4184990"/>
            <a:ext cx="360038" cy="2770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eta para a direita 23"/>
          <p:cNvSpPr/>
          <p:nvPr/>
        </p:nvSpPr>
        <p:spPr>
          <a:xfrm>
            <a:off x="973245" y="4182755"/>
            <a:ext cx="360038" cy="2770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aixaDeTexto 24"/>
          <p:cNvSpPr txBox="1"/>
          <p:nvPr/>
        </p:nvSpPr>
        <p:spPr>
          <a:xfrm>
            <a:off x="4016638" y="2879385"/>
            <a:ext cx="915402" cy="307777"/>
          </a:xfrm>
          <a:prstGeom prst="rect">
            <a:avLst/>
          </a:prstGeom>
          <a:noFill/>
          <a:ln>
            <a:solidFill>
              <a:schemeClr val="tx1"/>
            </a:solidFill>
          </a:ln>
        </p:spPr>
        <p:txBody>
          <a:bodyPr wrap="square" rtlCol="0">
            <a:spAutoFit/>
          </a:bodyPr>
          <a:lstStyle/>
          <a:p>
            <a:r>
              <a:rPr lang="en-GB" sz="1400" dirty="0"/>
              <a:t>Refectory</a:t>
            </a:r>
          </a:p>
        </p:txBody>
      </p:sp>
      <p:sp>
        <p:nvSpPr>
          <p:cNvPr id="26" name="Seta para a direita 25"/>
          <p:cNvSpPr/>
          <p:nvPr/>
        </p:nvSpPr>
        <p:spPr>
          <a:xfrm rot="5400000">
            <a:off x="4294319" y="3228638"/>
            <a:ext cx="360038" cy="2770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agem 18"/>
          <p:cNvPicPr>
            <a:picLocks noChangeAspect="1"/>
          </p:cNvPicPr>
          <p:nvPr/>
        </p:nvPicPr>
        <p:blipFill>
          <a:blip r:embed="rId6"/>
          <a:stretch>
            <a:fillRect/>
          </a:stretch>
        </p:blipFill>
        <p:spPr>
          <a:xfrm>
            <a:off x="3563372" y="3582384"/>
            <a:ext cx="1894511" cy="947255"/>
          </a:xfrm>
          <a:prstGeom prst="rect">
            <a:avLst/>
          </a:prstGeom>
        </p:spPr>
      </p:pic>
      <p:pic>
        <p:nvPicPr>
          <p:cNvPr id="21" name="Imagem 20"/>
          <p:cNvPicPr>
            <a:picLocks noChangeAspect="1"/>
          </p:cNvPicPr>
          <p:nvPr/>
        </p:nvPicPr>
        <p:blipFill>
          <a:blip r:embed="rId7"/>
          <a:stretch>
            <a:fillRect/>
          </a:stretch>
        </p:blipFill>
        <p:spPr>
          <a:xfrm>
            <a:off x="3572880" y="4756763"/>
            <a:ext cx="1896767" cy="657094"/>
          </a:xfrm>
          <a:prstGeom prst="rect">
            <a:avLst/>
          </a:prstGeom>
        </p:spPr>
      </p:pic>
      <p:sp>
        <p:nvSpPr>
          <p:cNvPr id="29" name="CaixaDeTexto 28"/>
          <p:cNvSpPr txBox="1"/>
          <p:nvPr/>
        </p:nvSpPr>
        <p:spPr>
          <a:xfrm>
            <a:off x="4016637" y="5802627"/>
            <a:ext cx="915402" cy="307777"/>
          </a:xfrm>
          <a:prstGeom prst="rect">
            <a:avLst/>
          </a:prstGeom>
          <a:noFill/>
          <a:ln>
            <a:solidFill>
              <a:schemeClr val="tx1"/>
            </a:solidFill>
          </a:ln>
        </p:spPr>
        <p:txBody>
          <a:bodyPr wrap="square" rtlCol="0">
            <a:spAutoFit/>
          </a:bodyPr>
          <a:lstStyle/>
          <a:p>
            <a:r>
              <a:rPr lang="en-GB" sz="1400" dirty="0"/>
              <a:t>Refectory</a:t>
            </a:r>
          </a:p>
        </p:txBody>
      </p:sp>
      <p:sp>
        <p:nvSpPr>
          <p:cNvPr id="30" name="Seta para a direita 29"/>
          <p:cNvSpPr/>
          <p:nvPr/>
        </p:nvSpPr>
        <p:spPr>
          <a:xfrm rot="16200000">
            <a:off x="4295693" y="5484064"/>
            <a:ext cx="360038" cy="27708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7267917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en-GB" sz="1600" b="1" dirty="0"/>
              <a:t>Solar Thermal Collectors</a:t>
            </a:r>
          </a:p>
        </p:txBody>
      </p:sp>
      <p:sp>
        <p:nvSpPr>
          <p:cNvPr id="3" name="CaixaDeTexto 2"/>
          <p:cNvSpPr txBox="1"/>
          <p:nvPr/>
        </p:nvSpPr>
        <p:spPr>
          <a:xfrm>
            <a:off x="-8056" y="3108158"/>
            <a:ext cx="8932414" cy="523220"/>
          </a:xfrm>
          <a:prstGeom prst="rect">
            <a:avLst/>
          </a:prstGeom>
          <a:noFill/>
        </p:spPr>
        <p:txBody>
          <a:bodyPr wrap="square" rtlCol="0">
            <a:spAutoFit/>
          </a:bodyPr>
          <a:lstStyle/>
          <a:p>
            <a:pPr algn="just"/>
            <a:r>
              <a:rPr lang="it-IT" sz="1400" dirty="0"/>
              <a:t>The building does not have a regular need of hot water and therefore the installation of solar thermal collectors was not considered in the renovation plan. </a:t>
            </a:r>
            <a:endParaRPr lang="pt-PT" sz="1400" dirty="0"/>
          </a:p>
        </p:txBody>
      </p:sp>
      <p:sp>
        <p:nvSpPr>
          <p:cNvPr id="14" name="CaixaDeTexto 13"/>
          <p:cNvSpPr txBox="1"/>
          <p:nvPr/>
        </p:nvSpPr>
        <p:spPr>
          <a:xfrm>
            <a:off x="10636" y="4009286"/>
            <a:ext cx="8932414" cy="338554"/>
          </a:xfrm>
          <a:prstGeom prst="rect">
            <a:avLst/>
          </a:prstGeom>
          <a:noFill/>
        </p:spPr>
        <p:txBody>
          <a:bodyPr wrap="square" rtlCol="0">
            <a:spAutoFit/>
          </a:bodyPr>
          <a:lstStyle/>
          <a:p>
            <a:pPr algn="just"/>
            <a:r>
              <a:rPr lang="en-GB" sz="1600" b="1" dirty="0"/>
              <a:t>CHP</a:t>
            </a:r>
          </a:p>
        </p:txBody>
      </p:sp>
      <p:sp>
        <p:nvSpPr>
          <p:cNvPr id="4" name="CaixaDeTexto 3"/>
          <p:cNvSpPr txBox="1"/>
          <p:nvPr/>
        </p:nvSpPr>
        <p:spPr>
          <a:xfrm>
            <a:off x="-8057" y="4432890"/>
            <a:ext cx="8970631" cy="523220"/>
          </a:xfrm>
          <a:prstGeom prst="rect">
            <a:avLst/>
          </a:prstGeom>
          <a:noFill/>
        </p:spPr>
        <p:txBody>
          <a:bodyPr wrap="square" rtlCol="0">
            <a:spAutoFit/>
          </a:bodyPr>
          <a:lstStyle/>
          <a:p>
            <a:pPr algn="just"/>
            <a:r>
              <a:rPr lang="it-IT" sz="1400" dirty="0"/>
              <a:t>The building does not have a constant need of heating and therefore the installation of CHP technologies was not considered in the renovation plan. </a:t>
            </a:r>
            <a:endParaRPr lang="pt-PT" sz="1400" dirty="0"/>
          </a:p>
        </p:txBody>
      </p:sp>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8119577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0" y="2656142"/>
            <a:ext cx="9021256" cy="2677656"/>
          </a:xfrm>
          <a:prstGeom prst="rect">
            <a:avLst/>
          </a:prstGeom>
          <a:noFill/>
        </p:spPr>
        <p:txBody>
          <a:bodyPr wrap="square" rtlCol="0">
            <a:spAutoFit/>
          </a:bodyPr>
          <a:lstStyle/>
          <a:p>
            <a:pPr algn="just"/>
            <a:r>
              <a:rPr lang="en-GB" sz="1400" dirty="0"/>
              <a:t>In the assessment of the total impact the following individual scenarios were considered: </a:t>
            </a:r>
          </a:p>
          <a:p>
            <a:pPr algn="just"/>
            <a:endParaRPr lang="pt-PT" sz="1400" dirty="0"/>
          </a:p>
          <a:p>
            <a:pPr marL="285750" lvl="0" indent="-285750">
              <a:buFont typeface="Arial" panose="020B0604020202020204" pitchFamily="34" charset="0"/>
              <a:buChar char="•"/>
            </a:pPr>
            <a:r>
              <a:rPr lang="it-IT" sz="1400" b="1" dirty="0"/>
              <a:t>PV</a:t>
            </a:r>
            <a:r>
              <a:rPr lang="it-IT" sz="1400" dirty="0"/>
              <a:t> – 126.1 kWp of PV tiles;</a:t>
            </a:r>
          </a:p>
          <a:p>
            <a:pPr lvl="0"/>
            <a:endParaRPr lang="pt-PT" sz="1400" dirty="0"/>
          </a:p>
          <a:p>
            <a:pPr marL="285750" lvl="0" indent="-285750">
              <a:buFont typeface="Arial" panose="020B0604020202020204" pitchFamily="34" charset="0"/>
              <a:buChar char="•"/>
            </a:pPr>
            <a:r>
              <a:rPr lang="it-IT" sz="1400" b="1" dirty="0"/>
              <a:t>Light1</a:t>
            </a:r>
            <a:r>
              <a:rPr lang="it-IT" sz="1400" dirty="0"/>
              <a:t> – Replacement of all T8 lamps with electromagnetic ballast by T5 lamps with electronic; and replacement of the incandescent lamps by CFLs;</a:t>
            </a:r>
          </a:p>
          <a:p>
            <a:pPr lvl="0"/>
            <a:endParaRPr lang="pt-PT" sz="1400" dirty="0"/>
          </a:p>
          <a:p>
            <a:pPr marL="285750" lvl="0" indent="-285750">
              <a:buFont typeface="Arial" panose="020B0604020202020204" pitchFamily="34" charset="0"/>
              <a:buChar char="•"/>
            </a:pPr>
            <a:r>
              <a:rPr lang="it-IT" sz="1400" b="1" dirty="0"/>
              <a:t>Light2</a:t>
            </a:r>
            <a:r>
              <a:rPr lang="it-IT" sz="1400" dirty="0"/>
              <a:t> - Replacement of all lamps by LEDs;</a:t>
            </a:r>
          </a:p>
          <a:p>
            <a:pPr lvl="0"/>
            <a:endParaRPr lang="pt-PT" sz="1400" dirty="0"/>
          </a:p>
          <a:p>
            <a:pPr marL="285750" lvl="0" indent="-285750">
              <a:buFont typeface="Arial" panose="020B0604020202020204" pitchFamily="34" charset="0"/>
              <a:buChar char="•"/>
            </a:pPr>
            <a:r>
              <a:rPr lang="it-IT" sz="1400" b="1" dirty="0"/>
              <a:t>HVAC</a:t>
            </a:r>
            <a:r>
              <a:rPr lang="it-IT" sz="1400" dirty="0"/>
              <a:t> – Replacement of the THC and mono-split system by systems with higher COP/EER. </a:t>
            </a:r>
            <a:endParaRPr lang="pt-PT" sz="1400" dirty="0"/>
          </a:p>
          <a:p>
            <a:pPr lvl="0" algn="just"/>
            <a:endParaRPr lang="pt-PT" sz="1400" dirty="0"/>
          </a:p>
          <a:p>
            <a:pPr algn="just"/>
            <a:r>
              <a:rPr lang="en-GB" sz="1400" dirty="0"/>
              <a:t>Additionally, it was considered the aggregation of scenarios.</a:t>
            </a:r>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1608349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13"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2051720" y="3189165"/>
          <a:ext cx="4899404" cy="2871384"/>
        </p:xfrm>
        <a:graphic>
          <a:graphicData uri="http://schemas.openxmlformats.org/drawingml/2006/table">
            <a:tbl>
              <a:tblPr firstRow="1" firstCol="1" bandRow="1"/>
              <a:tblGrid>
                <a:gridCol w="1654831">
                  <a:extLst>
                    <a:ext uri="{9D8B030D-6E8A-4147-A177-3AD203B41FA5}">
                      <a16:colId xmlns:a16="http://schemas.microsoft.com/office/drawing/2014/main" val="20000"/>
                    </a:ext>
                  </a:extLst>
                </a:gridCol>
                <a:gridCol w="1179162">
                  <a:extLst>
                    <a:ext uri="{9D8B030D-6E8A-4147-A177-3AD203B41FA5}">
                      <a16:colId xmlns:a16="http://schemas.microsoft.com/office/drawing/2014/main" val="20001"/>
                    </a:ext>
                  </a:extLst>
                </a:gridCol>
                <a:gridCol w="1179162">
                  <a:extLst>
                    <a:ext uri="{9D8B030D-6E8A-4147-A177-3AD203B41FA5}">
                      <a16:colId xmlns:a16="http://schemas.microsoft.com/office/drawing/2014/main" val="20002"/>
                    </a:ext>
                  </a:extLst>
                </a:gridCol>
                <a:gridCol w="886249">
                  <a:extLst>
                    <a:ext uri="{9D8B030D-6E8A-4147-A177-3AD203B41FA5}">
                      <a16:colId xmlns:a16="http://schemas.microsoft.com/office/drawing/2014/main" val="20003"/>
                    </a:ext>
                  </a:extLst>
                </a:gridCol>
              </a:tblGrid>
              <a:tr h="239282">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grid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Net-consumption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extLst>
                  <a:ext uri="{0D108BD9-81ED-4DB2-BD59-A6C34878D82A}">
                    <a16:rowId xmlns:a16="http://schemas.microsoft.com/office/drawing/2014/main" val="10000"/>
                  </a:ext>
                </a:extLst>
              </a:tr>
              <a:tr h="239282">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Baseline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305,107</a:t>
                      </a: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39282">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143,311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161,796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39282">
                <a:tc>
                  <a:txBody>
                    <a:bodyPr/>
                    <a:lstStyle/>
                    <a:p>
                      <a:pPr algn="ctr">
                        <a:lnSpc>
                          <a:spcPct val="115000"/>
                        </a:lnSpc>
                        <a:spcAft>
                          <a:spcPts val="0"/>
                        </a:spcAft>
                      </a:pPr>
                      <a:r>
                        <a:rPr lang="en-GB"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Light1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12,938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292,169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95.8%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39282">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Light2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48,916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256,191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39282">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HVAC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57,372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247,735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39282">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Light1+HVAC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70,310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234,797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77.0%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39282">
                <a:tc>
                  <a:txBody>
                    <a:bodyPr/>
                    <a:lstStyle/>
                    <a:p>
                      <a:pPr algn="ct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Light2+HVAC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106,288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198,819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39282">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PV+Light1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156,249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148,858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239282">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PV+Light2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185,570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119,537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39.2%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239282">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PV+Light1+HVAC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213,621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91,486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r h="239282">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PV+Light2+HVAC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242,942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62,165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20.4%</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11"/>
                  </a:ext>
                </a:extLst>
              </a:tr>
            </a:tbl>
          </a:graphicData>
        </a:graphic>
      </p:graphicFrame>
      <p:sp>
        <p:nvSpPr>
          <p:cNvPr id="7" name="CaixaDeTexto 6"/>
          <p:cNvSpPr txBox="1"/>
          <p:nvPr/>
        </p:nvSpPr>
        <p:spPr>
          <a:xfrm>
            <a:off x="-1" y="2564904"/>
            <a:ext cx="8950733" cy="738664"/>
          </a:xfrm>
          <a:prstGeom prst="rect">
            <a:avLst/>
          </a:prstGeom>
          <a:noFill/>
        </p:spPr>
        <p:txBody>
          <a:bodyPr wrap="square" rtlCol="0">
            <a:spAutoFit/>
          </a:bodyPr>
          <a:lstStyle/>
          <a:p>
            <a:pPr algn="just"/>
            <a:r>
              <a:rPr lang="en-GB" sz="1400" dirty="0"/>
              <a:t>The next table presents the achievable yearly savings, as well as the net energy consumption (difference between the energy consumption and generation) in each scenario. </a:t>
            </a:r>
            <a:endParaRPr lang="pt-PT" sz="1400" dirty="0"/>
          </a:p>
          <a:p>
            <a:endParaRPr lang="en-GB" sz="1400" dirty="0"/>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1886419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4" name="CaixaDeTexto 3"/>
          <p:cNvSpPr txBox="1"/>
          <p:nvPr/>
        </p:nvSpPr>
        <p:spPr>
          <a:xfrm>
            <a:off x="10636" y="2735209"/>
            <a:ext cx="8940097" cy="523220"/>
          </a:xfrm>
          <a:prstGeom prst="rect">
            <a:avLst/>
          </a:prstGeom>
          <a:noFill/>
        </p:spPr>
        <p:txBody>
          <a:bodyPr wrap="square" rtlCol="0">
            <a:spAutoFit/>
          </a:bodyPr>
          <a:lstStyle/>
          <a:p>
            <a:r>
              <a:rPr lang="en-GB" sz="1400" dirty="0"/>
              <a:t>The next table </a:t>
            </a:r>
            <a:r>
              <a:rPr lang="it-IT" sz="1400" dirty="0"/>
              <a:t>presents the achievable savings, as well as the net energy in each scenario, considering the additional impact of the renovation of ICT.</a:t>
            </a:r>
            <a:endParaRPr lang="en-GB"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3" name="Tabela 2"/>
          <p:cNvGraphicFramePr>
            <a:graphicFrameLocks noGrp="1"/>
          </p:cNvGraphicFramePr>
          <p:nvPr>
            <p:extLst/>
          </p:nvPr>
        </p:nvGraphicFramePr>
        <p:xfrm>
          <a:off x="2069976" y="3555673"/>
          <a:ext cx="4726011" cy="2016693"/>
        </p:xfrm>
        <a:graphic>
          <a:graphicData uri="http://schemas.openxmlformats.org/drawingml/2006/table">
            <a:tbl>
              <a:tblPr firstRow="1" firstCol="1" bandRow="1"/>
              <a:tblGrid>
                <a:gridCol w="1683837">
                  <a:extLst>
                    <a:ext uri="{9D8B030D-6E8A-4147-A177-3AD203B41FA5}">
                      <a16:colId xmlns:a16="http://schemas.microsoft.com/office/drawing/2014/main" val="20000"/>
                    </a:ext>
                  </a:extLst>
                </a:gridCol>
                <a:gridCol w="1105605">
                  <a:extLst>
                    <a:ext uri="{9D8B030D-6E8A-4147-A177-3AD203B41FA5}">
                      <a16:colId xmlns:a16="http://schemas.microsoft.com/office/drawing/2014/main" val="20001"/>
                    </a:ext>
                  </a:extLst>
                </a:gridCol>
                <a:gridCol w="1105605">
                  <a:extLst>
                    <a:ext uri="{9D8B030D-6E8A-4147-A177-3AD203B41FA5}">
                      <a16:colId xmlns:a16="http://schemas.microsoft.com/office/drawing/2014/main" val="20002"/>
                    </a:ext>
                  </a:extLst>
                </a:gridCol>
                <a:gridCol w="830964">
                  <a:extLst>
                    <a:ext uri="{9D8B030D-6E8A-4147-A177-3AD203B41FA5}">
                      <a16:colId xmlns:a16="http://schemas.microsoft.com/office/drawing/2014/main" val="20003"/>
                    </a:ext>
                  </a:extLst>
                </a:gridCol>
              </a:tblGrid>
              <a:tr h="288099">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grid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Net-consumption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extLst>
                  <a:ext uri="{0D108BD9-81ED-4DB2-BD59-A6C34878D82A}">
                    <a16:rowId xmlns:a16="http://schemas.microsoft.com/office/drawing/2014/main" val="10000"/>
                  </a:ext>
                </a:extLst>
              </a:tr>
              <a:tr h="288099">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Baseline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305,107</a:t>
                      </a: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88099">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ICT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48,380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256,727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84.1%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576198">
                <a:tc>
                  <a:txBody>
                    <a:bodyPr/>
                    <a:lstStyle/>
                    <a:p>
                      <a:pP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PV+Light2+HVAC+ICT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262,001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43,106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14.1%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576198">
                <a:tc>
                  <a:txBody>
                    <a:bodyPr/>
                    <a:lstStyle/>
                    <a:p>
                      <a:pP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PV+Light2+HVAC+ICT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291,322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13,785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4.5%</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9600277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0" y="3339713"/>
            <a:ext cx="4964105" cy="2277547"/>
          </a:xfrm>
          <a:prstGeom prst="rect">
            <a:avLst/>
          </a:prstGeom>
          <a:noFill/>
        </p:spPr>
        <p:txBody>
          <a:bodyPr wrap="square" rtlCol="0">
            <a:spAutoFit/>
          </a:bodyPr>
          <a:lstStyle/>
          <a:p>
            <a:r>
              <a:rPr lang="en-GB" sz="1600" dirty="0"/>
              <a:t>Therefore, the selected scenario is constituted by:</a:t>
            </a:r>
          </a:p>
          <a:p>
            <a:endParaRPr lang="pt-PT" sz="1400" dirty="0"/>
          </a:p>
          <a:p>
            <a:pPr marL="285750" lvl="0" indent="-285750">
              <a:buFont typeface="Arial" panose="020B0604020202020204" pitchFamily="34" charset="0"/>
              <a:buChar char="•"/>
            </a:pPr>
            <a:r>
              <a:rPr lang="it-IT" sz="1400" b="1" dirty="0"/>
              <a:t>Installation of 126.1 kWp of PV tiles;</a:t>
            </a:r>
          </a:p>
          <a:p>
            <a:pPr marL="285750" lvl="0" indent="-285750">
              <a:buFont typeface="Arial" panose="020B0604020202020204" pitchFamily="34" charset="0"/>
              <a:buChar char="•"/>
            </a:pPr>
            <a:endParaRPr lang="pt-PT" sz="1400" b="1" dirty="0"/>
          </a:p>
          <a:p>
            <a:pPr marL="285750" lvl="0" indent="-285750">
              <a:buFont typeface="Arial" panose="020B0604020202020204" pitchFamily="34" charset="0"/>
              <a:buChar char="•"/>
            </a:pPr>
            <a:r>
              <a:rPr lang="it-IT" sz="1400" b="1" dirty="0"/>
              <a:t>Replacement of all lamps by LEDs;</a:t>
            </a:r>
          </a:p>
          <a:p>
            <a:pPr lvl="0"/>
            <a:endParaRPr lang="it-IT" sz="1400" b="1" dirty="0"/>
          </a:p>
          <a:p>
            <a:pPr marL="285750" lvl="0" indent="-285750">
              <a:buFont typeface="Arial" panose="020B0604020202020204" pitchFamily="34" charset="0"/>
              <a:buChar char="•"/>
            </a:pPr>
            <a:r>
              <a:rPr lang="it-IT" sz="1400" b="1" dirty="0"/>
              <a:t>Replacement of the THC and mono-split systems by systems with higher COP/EER.</a:t>
            </a:r>
            <a:endParaRPr lang="pt-PT" sz="1400" b="1" dirty="0"/>
          </a:p>
          <a:p>
            <a:pPr lvl="0"/>
            <a:r>
              <a:rPr lang="en-GB" sz="1400" b="1" dirty="0"/>
              <a:t> </a:t>
            </a:r>
            <a:endParaRPr lang="pt-PT" sz="1400" b="1" dirty="0"/>
          </a:p>
          <a:p>
            <a:pPr algn="just"/>
            <a:endParaRPr lang="pt-PT" sz="1400" dirty="0"/>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13" name="CaixaDeTexto 12"/>
          <p:cNvSpPr txBox="1"/>
          <p:nvPr/>
        </p:nvSpPr>
        <p:spPr>
          <a:xfrm>
            <a:off x="17139" y="2453798"/>
            <a:ext cx="9004117" cy="738664"/>
          </a:xfrm>
          <a:prstGeom prst="rect">
            <a:avLst/>
          </a:prstGeom>
          <a:noFill/>
        </p:spPr>
        <p:txBody>
          <a:bodyPr wrap="square" rtlCol="0">
            <a:spAutoFit/>
          </a:bodyPr>
          <a:lstStyle/>
          <a:p>
            <a:pPr algn="just"/>
            <a:endParaRPr lang="en-GB" sz="1400" dirty="0"/>
          </a:p>
          <a:p>
            <a:pPr algn="just"/>
            <a:r>
              <a:rPr lang="en-GB" sz="1400" dirty="0"/>
              <a:t>Scenario </a:t>
            </a:r>
            <a:r>
              <a:rPr lang="it-IT" sz="1400" b="1" dirty="0"/>
              <a:t>PV+Light2+HVAC</a:t>
            </a:r>
            <a:r>
              <a:rPr lang="en-GB" sz="1400" dirty="0"/>
              <a:t> is the best solution for achieve a Zero Energy Building. It ensures </a:t>
            </a:r>
            <a:r>
              <a:rPr lang="it-IT" sz="1400" dirty="0"/>
              <a:t>a net energy consumption of 20.4% and including the impact of the renovation of ICT the net energy consumption is reduced to 4.5%. </a:t>
            </a:r>
            <a:r>
              <a:rPr lang="en-GB" sz="1400" dirty="0"/>
              <a:t> </a:t>
            </a:r>
            <a:endParaRPr lang="pt-PT" sz="1400" dirty="0"/>
          </a:p>
        </p:txBody>
      </p:sp>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635280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6" name="Rectangle 4"/>
          <p:cNvSpPr>
            <a:spLocks noChangeArrowheads="1"/>
          </p:cNvSpPr>
          <p:nvPr/>
        </p:nvSpPr>
        <p:spPr bwMode="auto">
          <a:xfrm>
            <a:off x="0" y="2602229"/>
            <a:ext cx="8532440" cy="800219"/>
          </a:xfrm>
          <a:prstGeom prst="rect">
            <a:avLst/>
          </a:prstGeom>
          <a:noFill/>
          <a:ln w="38100" cmpd="dbl">
            <a:noFill/>
            <a:miter lim="800000"/>
            <a:headEnd/>
            <a:tailEnd/>
          </a:ln>
        </p:spPr>
        <p:txBody>
          <a:bodyPr wrap="square">
            <a:spAutoFit/>
          </a:bodyPr>
          <a:lstStyle/>
          <a:p>
            <a:r>
              <a:rPr lang="en-GB" sz="1600" b="1" dirty="0"/>
              <a:t>Selected Scenario:</a:t>
            </a:r>
          </a:p>
          <a:p>
            <a:endParaRPr lang="en-GB" sz="1600" b="1" dirty="0"/>
          </a:p>
          <a:p>
            <a:r>
              <a:rPr lang="en-US" sz="1400" dirty="0"/>
              <a:t>	</a:t>
            </a:r>
          </a:p>
        </p:txBody>
      </p:sp>
      <p:sp>
        <p:nvSpPr>
          <p:cNvPr id="17" name="Rectangle 4"/>
          <p:cNvSpPr>
            <a:spLocks noChangeArrowheads="1"/>
          </p:cNvSpPr>
          <p:nvPr/>
        </p:nvSpPr>
        <p:spPr bwMode="auto">
          <a:xfrm>
            <a:off x="228852" y="3620307"/>
            <a:ext cx="4248596" cy="423449"/>
          </a:xfrm>
          <a:prstGeom prst="rect">
            <a:avLst/>
          </a:prstGeom>
          <a:noFill/>
          <a:ln w="38100" cmpd="dbl">
            <a:noFill/>
            <a:miter lim="800000"/>
            <a:headEnd/>
            <a:tailEnd/>
          </a:ln>
        </p:spPr>
        <p:txBody>
          <a:bodyPr wrap="square">
            <a:spAutoFit/>
          </a:bodyPr>
          <a:lstStyle/>
          <a:p>
            <a:pPr marL="177800" lvl="1" algn="ctr">
              <a:lnSpc>
                <a:spcPct val="150000"/>
              </a:lnSpc>
              <a:defRPr/>
            </a:pPr>
            <a:r>
              <a:rPr lang="en-US" sz="1600" b="1" dirty="0">
                <a:latin typeface="Candara" panose="020E0502030303020204" pitchFamily="34" charset="0"/>
              </a:rPr>
              <a:t>Lighting</a:t>
            </a:r>
          </a:p>
        </p:txBody>
      </p:sp>
      <p:sp>
        <p:nvSpPr>
          <p:cNvPr id="19" name="Rectangle 4"/>
          <p:cNvSpPr>
            <a:spLocks noChangeArrowheads="1"/>
          </p:cNvSpPr>
          <p:nvPr/>
        </p:nvSpPr>
        <p:spPr bwMode="auto">
          <a:xfrm>
            <a:off x="4692075" y="2725731"/>
            <a:ext cx="4234841" cy="423449"/>
          </a:xfrm>
          <a:prstGeom prst="rect">
            <a:avLst/>
          </a:prstGeom>
          <a:noFill/>
          <a:ln w="38100" cmpd="dbl">
            <a:noFill/>
            <a:miter lim="800000"/>
            <a:headEnd/>
            <a:tailEnd/>
          </a:ln>
        </p:spPr>
        <p:txBody>
          <a:bodyPr wrap="square">
            <a:spAutoFit/>
          </a:bodyPr>
          <a:lstStyle/>
          <a:p>
            <a:pPr marL="177800" lvl="1" algn="ctr">
              <a:lnSpc>
                <a:spcPct val="150000"/>
              </a:lnSpc>
              <a:defRPr/>
            </a:pPr>
            <a:r>
              <a:rPr lang="en-US" sz="1600" b="1" dirty="0">
                <a:latin typeface="Candara" panose="020E0502030303020204" pitchFamily="34" charset="0"/>
              </a:rPr>
              <a:t>HVAC</a:t>
            </a:r>
          </a:p>
        </p:txBody>
      </p:sp>
      <p:sp>
        <p:nvSpPr>
          <p:cNvPr id="21" name="Rectangle 4"/>
          <p:cNvSpPr>
            <a:spLocks noChangeArrowheads="1"/>
          </p:cNvSpPr>
          <p:nvPr/>
        </p:nvSpPr>
        <p:spPr bwMode="auto">
          <a:xfrm>
            <a:off x="4702261" y="4382755"/>
            <a:ext cx="4248472" cy="461665"/>
          </a:xfrm>
          <a:prstGeom prst="rect">
            <a:avLst/>
          </a:prstGeom>
          <a:noFill/>
          <a:ln w="38100" cmpd="dbl">
            <a:noFill/>
            <a:miter lim="800000"/>
            <a:headEnd/>
            <a:tailEnd/>
          </a:ln>
        </p:spPr>
        <p:txBody>
          <a:bodyPr wrap="square">
            <a:spAutoFit/>
          </a:bodyPr>
          <a:lstStyle/>
          <a:p>
            <a:pPr marL="177800" lvl="1" algn="ctr">
              <a:lnSpc>
                <a:spcPct val="150000"/>
              </a:lnSpc>
              <a:defRPr/>
            </a:pPr>
            <a:r>
              <a:rPr lang="en-US" sz="1600" b="1" dirty="0">
                <a:latin typeface="Candara" panose="020E0502030303020204" pitchFamily="34" charset="0"/>
              </a:rPr>
              <a:t>PV</a:t>
            </a:r>
          </a:p>
        </p:txBody>
      </p:sp>
      <p:sp>
        <p:nvSpPr>
          <p:cNvPr id="22" name="Seta para a direita 21"/>
          <p:cNvSpPr/>
          <p:nvPr/>
        </p:nvSpPr>
        <p:spPr>
          <a:xfrm rot="16200000">
            <a:off x="3646566" y="5090358"/>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eta para a direita 22"/>
          <p:cNvSpPr/>
          <p:nvPr/>
        </p:nvSpPr>
        <p:spPr>
          <a:xfrm rot="16200000">
            <a:off x="8170728" y="4201691"/>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20"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28" name="Table 4"/>
          <p:cNvGraphicFramePr>
            <a:graphicFrameLocks noGrp="1"/>
          </p:cNvGraphicFramePr>
          <p:nvPr>
            <p:extLst/>
          </p:nvPr>
        </p:nvGraphicFramePr>
        <p:xfrm>
          <a:off x="236256" y="4031720"/>
          <a:ext cx="4224655" cy="981456"/>
        </p:xfrm>
        <a:graphic>
          <a:graphicData uri="http://schemas.openxmlformats.org/drawingml/2006/table">
            <a:tbl>
              <a:tblPr firstRow="1" bandRow="1">
                <a:tableStyleId>{5C22544A-7EE6-4342-B048-85BDC9FD1C3A}</a:tableStyleId>
              </a:tblPr>
              <a:tblGrid>
                <a:gridCol w="188722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Baseline</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Renovation</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b="1" dirty="0">
                          <a:effectLst/>
                        </a:rPr>
                        <a:t>Consumption (kWh)</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a:effectLst/>
                          <a:latin typeface="Calibri" panose="020F0502020204030204" pitchFamily="34" charset="0"/>
                          <a:ea typeface="Calibri" panose="020F0502020204030204" pitchFamily="34" charset="0"/>
                          <a:cs typeface="Times New Roman" panose="02020603050405020304" pitchFamily="18" charset="0"/>
                        </a:rPr>
                        <a:t>85818</a:t>
                      </a:r>
                    </a:p>
                  </a:txBody>
                  <a:tcPr marL="68580" marR="68580" marT="0" marB="0"/>
                </a:tc>
                <a:tc>
                  <a:txBody>
                    <a:bodyPr/>
                    <a:lstStyle/>
                    <a:p>
                      <a:pPr algn="ctr">
                        <a:lnSpc>
                          <a:spcPct val="115000"/>
                        </a:lnSpc>
                        <a:spcAft>
                          <a:spcPts val="0"/>
                        </a:spcAft>
                      </a:pPr>
                      <a:r>
                        <a:rPr lang="pt-PT" sz="1400" dirty="0">
                          <a:effectLst/>
                          <a:latin typeface="Calibri" panose="020F0502020204030204" pitchFamily="34" charset="0"/>
                          <a:ea typeface="Calibri" panose="020F0502020204030204" pitchFamily="34" charset="0"/>
                          <a:cs typeface="Times New Roman" panose="02020603050405020304" pitchFamily="18" charset="0"/>
                        </a:rPr>
                        <a:t>36901</a:t>
                      </a: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b="1">
                          <a:effectLst/>
                        </a:rPr>
                        <a:t>Savings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48916</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b="1" dirty="0">
                          <a:effectLst/>
                        </a:rPr>
                        <a:t>Savings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57.0%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29" name="Table 6"/>
          <p:cNvGraphicFramePr>
            <a:graphicFrameLocks noGrp="1"/>
          </p:cNvGraphicFramePr>
          <p:nvPr>
            <p:extLst/>
          </p:nvPr>
        </p:nvGraphicFramePr>
        <p:xfrm>
          <a:off x="4737920" y="3149180"/>
          <a:ext cx="4224655" cy="981456"/>
        </p:xfrm>
        <a:graphic>
          <a:graphicData uri="http://schemas.openxmlformats.org/drawingml/2006/table">
            <a:tbl>
              <a:tblPr firstRow="1" bandRow="1">
                <a:tableStyleId>{5C22544A-7EE6-4342-B048-85BDC9FD1C3A}</a:tableStyleId>
              </a:tblPr>
              <a:tblGrid>
                <a:gridCol w="188722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Baseline</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Renovation</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b="1">
                          <a:effectLst/>
                        </a:rPr>
                        <a:t>Consumption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91616</a:t>
                      </a:r>
                    </a:p>
                  </a:txBody>
                  <a:tcPr marL="68580" marR="68580" marT="0" marB="0"/>
                </a:tc>
                <a:tc>
                  <a:txBody>
                    <a:bodyPr/>
                    <a:lstStyle/>
                    <a:p>
                      <a:pPr marL="0" algn="ctr" defTabSz="914400" rtl="0" eaLnBrk="1" latinLnBrk="0" hangingPunct="1">
                        <a:lnSpc>
                          <a:spcPct val="115000"/>
                        </a:lnSpc>
                        <a:spcAft>
                          <a:spcPts val="0"/>
                        </a:spcAft>
                      </a:pPr>
                      <a:r>
                        <a:rPr lang="en-GB" sz="1400" kern="1200" dirty="0">
                          <a:solidFill>
                            <a:schemeClr val="dk1"/>
                          </a:solidFill>
                          <a:effectLst/>
                          <a:latin typeface="+mn-lt"/>
                          <a:ea typeface="+mn-ea"/>
                          <a:cs typeface="+mn-cs"/>
                        </a:rPr>
                        <a:t>34244</a:t>
                      </a:r>
                      <a:endParaRPr lang="pt-PT" sz="14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b="1">
                          <a:effectLst/>
                        </a:rPr>
                        <a:t>Savings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algn="ctr" defTabSz="914400" rtl="0" eaLnBrk="1" latinLnBrk="0" hangingPunct="1">
                        <a:lnSpc>
                          <a:spcPct val="115000"/>
                        </a:lnSpc>
                        <a:spcAft>
                          <a:spcPts val="0"/>
                        </a:spcAft>
                      </a:pPr>
                      <a:r>
                        <a:rPr lang="en-GB" sz="1400" kern="1200" dirty="0">
                          <a:solidFill>
                            <a:schemeClr val="dk1"/>
                          </a:solidFill>
                          <a:effectLst/>
                          <a:latin typeface="+mn-lt"/>
                          <a:ea typeface="+mn-ea"/>
                          <a:cs typeface="+mn-cs"/>
                        </a:rPr>
                        <a:t>57372</a:t>
                      </a:r>
                      <a:endParaRPr lang="pt-PT" sz="14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b="1" dirty="0">
                          <a:effectLst/>
                        </a:rPr>
                        <a:t>Savings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62.6%</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30" name="Table 13"/>
          <p:cNvGraphicFramePr>
            <a:graphicFrameLocks noGrp="1"/>
          </p:cNvGraphicFramePr>
          <p:nvPr>
            <p:extLst/>
          </p:nvPr>
        </p:nvGraphicFramePr>
        <p:xfrm>
          <a:off x="4692075" y="4726254"/>
          <a:ext cx="4224655" cy="1226820"/>
        </p:xfrm>
        <a:graphic>
          <a:graphicData uri="http://schemas.openxmlformats.org/drawingml/2006/table">
            <a:tbl>
              <a:tblPr firstRow="1" bandRow="1">
                <a:tableStyleId>{5C22544A-7EE6-4342-B048-85BDC9FD1C3A}</a:tableStyleId>
              </a:tblPr>
              <a:tblGrid>
                <a:gridCol w="188722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err="1">
                          <a:effectLst/>
                        </a:rPr>
                        <a:t>Baseline</a:t>
                      </a:r>
                      <a:endParaRPr lang="pt-PT" sz="1400" dirty="0">
                        <a:effectLst/>
                      </a:endParaRPr>
                    </a:p>
                    <a:p>
                      <a:pPr algn="ctr">
                        <a:lnSpc>
                          <a:spcPct val="115000"/>
                        </a:lnSpc>
                        <a:spcAft>
                          <a:spcPts val="0"/>
                        </a:spcAft>
                      </a:pPr>
                      <a:r>
                        <a:rPr lang="en-GB" sz="1400" dirty="0">
                          <a:effectLst/>
                        </a:rPr>
                        <a:t>0kWp</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err="1">
                          <a:effectLst/>
                        </a:rPr>
                        <a:t>Renovation</a:t>
                      </a:r>
                      <a:endParaRPr lang="pt-PT" sz="1400" dirty="0">
                        <a:effectLst/>
                      </a:endParaRPr>
                    </a:p>
                    <a:p>
                      <a:pPr algn="ctr">
                        <a:lnSpc>
                          <a:spcPct val="115000"/>
                        </a:lnSpc>
                        <a:spcAft>
                          <a:spcPts val="0"/>
                        </a:spcAft>
                      </a:pPr>
                      <a:r>
                        <a:rPr lang="en-GB" sz="1400" dirty="0">
                          <a:effectLst/>
                        </a:rPr>
                        <a:t>126 </a:t>
                      </a:r>
                      <a:r>
                        <a:rPr lang="en-GB" sz="1400" dirty="0" err="1">
                          <a:effectLst/>
                        </a:rPr>
                        <a:t>kWp</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b="1">
                          <a:effectLst/>
                        </a:rPr>
                        <a:t>Generation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143311</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b="1" dirty="0">
                          <a:effectLst/>
                        </a:rPr>
                        <a:t>% Electricity Cons.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47%</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b="1" dirty="0">
                          <a:effectLst/>
                        </a:rPr>
                        <a:t>% Energy Cons.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0%</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47%</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9866967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Environmental Performance</a:t>
            </a:r>
          </a:p>
        </p:txBody>
      </p:sp>
      <p:sp>
        <p:nvSpPr>
          <p:cNvPr id="19" name="Rectangle 4"/>
          <p:cNvSpPr>
            <a:spLocks noChangeArrowheads="1"/>
          </p:cNvSpPr>
          <p:nvPr/>
        </p:nvSpPr>
        <p:spPr bwMode="auto">
          <a:xfrm>
            <a:off x="-1" y="2602229"/>
            <a:ext cx="8950733" cy="738664"/>
          </a:xfrm>
          <a:prstGeom prst="rect">
            <a:avLst/>
          </a:prstGeom>
          <a:noFill/>
          <a:ln w="38100" cmpd="dbl">
            <a:noFill/>
            <a:miter lim="800000"/>
            <a:headEnd/>
            <a:tailEnd/>
          </a:ln>
        </p:spPr>
        <p:txBody>
          <a:bodyPr wrap="square">
            <a:spAutoFit/>
          </a:bodyPr>
          <a:lstStyle/>
          <a:p>
            <a:pPr algn="just"/>
            <a:r>
              <a:rPr lang="en-GB" sz="1400" dirty="0"/>
              <a:t>With the renovation 69.7% of the consumed energy is ensured by renewable energy sources, therefore achieving the aim of 50-95% renewable energy sources.</a:t>
            </a:r>
            <a:endParaRPr lang="pt-PT" sz="1400" dirty="0"/>
          </a:p>
          <a:p>
            <a:r>
              <a:rPr lang="en-US" sz="1400" dirty="0"/>
              <a:t>	</a:t>
            </a:r>
          </a:p>
        </p:txBody>
      </p:sp>
      <p:sp>
        <p:nvSpPr>
          <p:cNvPr id="5" name="CaixaDeTexto 4"/>
          <p:cNvSpPr txBox="1"/>
          <p:nvPr/>
        </p:nvSpPr>
        <p:spPr>
          <a:xfrm>
            <a:off x="-4788" y="4451806"/>
            <a:ext cx="8967363" cy="1600438"/>
          </a:xfrm>
          <a:prstGeom prst="rect">
            <a:avLst/>
          </a:prstGeom>
          <a:noFill/>
        </p:spPr>
        <p:txBody>
          <a:bodyPr wrap="square" rtlCol="0">
            <a:spAutoFit/>
          </a:bodyPr>
          <a:lstStyle/>
          <a:p>
            <a:pPr algn="just"/>
            <a:r>
              <a:rPr lang="en-GB" sz="1400" dirty="0"/>
              <a:t>The results were also assessed in terms of final energy, primary energy and CO</a:t>
            </a:r>
            <a:r>
              <a:rPr lang="en-GB" sz="1400" baseline="-25000" dirty="0"/>
              <a:t>2</a:t>
            </a:r>
            <a:r>
              <a:rPr lang="en-GB" sz="1400" dirty="0"/>
              <a:t> emissions considering the following conversion factors:</a:t>
            </a:r>
          </a:p>
          <a:p>
            <a:pPr algn="just"/>
            <a:endParaRPr lang="pt-PT" sz="1400" dirty="0"/>
          </a:p>
          <a:p>
            <a:pPr marL="285750" lvl="0" indent="-285750" algn="just">
              <a:buFont typeface="Arial" panose="020B0604020202020204" pitchFamily="34" charset="0"/>
              <a:buChar char="•"/>
            </a:pPr>
            <a:r>
              <a:rPr lang="en-GB" sz="1400" dirty="0"/>
              <a:t>electricity to primary energy - 2.5 (standard value approved for Portugal);</a:t>
            </a:r>
          </a:p>
          <a:p>
            <a:pPr marL="285750" lvl="0" indent="-285750" algn="just">
              <a:buFont typeface="Arial" panose="020B0604020202020204" pitchFamily="34" charset="0"/>
              <a:buChar char="•"/>
            </a:pPr>
            <a:endParaRPr lang="pt-PT" sz="1400" dirty="0"/>
          </a:p>
          <a:p>
            <a:pPr marL="285750" lvl="0" indent="-285750" algn="just">
              <a:buFont typeface="Arial" panose="020B0604020202020204" pitchFamily="34" charset="0"/>
              <a:buChar char="•"/>
            </a:pPr>
            <a:r>
              <a:rPr lang="en-GB" sz="1400" dirty="0"/>
              <a:t>electricity to CO</a:t>
            </a:r>
            <a:r>
              <a:rPr lang="en-GB" sz="1400" baseline="-25000" dirty="0"/>
              <a:t>2</a:t>
            </a:r>
            <a:r>
              <a:rPr lang="en-GB" sz="1400" dirty="0"/>
              <a:t> emissions - 139.89 g/kWh (average emissions associated with the electricity consumed in Portugal during 2013);</a:t>
            </a:r>
          </a:p>
        </p:txBody>
      </p:sp>
      <p:sp>
        <p:nvSpPr>
          <p:cNvPr id="20" name="Seta para a direita 19"/>
          <p:cNvSpPr/>
          <p:nvPr/>
        </p:nvSpPr>
        <p:spPr>
          <a:xfrm rot="10800000">
            <a:off x="7231482" y="3704690"/>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5" name="Table 2"/>
          <p:cNvGraphicFramePr>
            <a:graphicFrameLocks noGrp="1"/>
          </p:cNvGraphicFramePr>
          <p:nvPr>
            <p:extLst/>
          </p:nvPr>
        </p:nvGraphicFramePr>
        <p:xfrm>
          <a:off x="1251518" y="3282414"/>
          <a:ext cx="5953061" cy="736092"/>
        </p:xfrm>
        <a:graphic>
          <a:graphicData uri="http://schemas.openxmlformats.org/drawingml/2006/table">
            <a:tbl>
              <a:tblPr firstRow="1" bandRow="1">
                <a:tableStyleId>{5C22544A-7EE6-4342-B048-85BDC9FD1C3A}</a:tableStyleId>
              </a:tblPr>
              <a:tblGrid>
                <a:gridCol w="1157605">
                  <a:extLst>
                    <a:ext uri="{9D8B030D-6E8A-4147-A177-3AD203B41FA5}">
                      <a16:colId xmlns:a16="http://schemas.microsoft.com/office/drawing/2014/main" val="20000"/>
                    </a:ext>
                  </a:extLst>
                </a:gridCol>
                <a:gridCol w="1704404">
                  <a:extLst>
                    <a:ext uri="{9D8B030D-6E8A-4147-A177-3AD203B41FA5}">
                      <a16:colId xmlns:a16="http://schemas.microsoft.com/office/drawing/2014/main" val="20001"/>
                    </a:ext>
                  </a:extLst>
                </a:gridCol>
                <a:gridCol w="1545526">
                  <a:extLst>
                    <a:ext uri="{9D8B030D-6E8A-4147-A177-3AD203B41FA5}">
                      <a16:colId xmlns:a16="http://schemas.microsoft.com/office/drawing/2014/main" val="20002"/>
                    </a:ext>
                  </a:extLst>
                </a:gridCol>
                <a:gridCol w="1545526">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Energy Consumption</a:t>
                      </a:r>
                      <a:endParaRPr lang="pt-PT" sz="1400" dirty="0">
                        <a:effectLst/>
                      </a:endParaRPr>
                    </a:p>
                    <a:p>
                      <a:pPr algn="ctr">
                        <a:lnSpc>
                          <a:spcPct val="115000"/>
                        </a:lnSpc>
                        <a:spcAft>
                          <a:spcPts val="0"/>
                        </a:spcAft>
                      </a:pPr>
                      <a:r>
                        <a:rPr lang="en-GB" sz="1400" dirty="0">
                          <a:effectLst/>
                        </a:rPr>
                        <a:t>kWh</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Energy Generation</a:t>
                      </a:r>
                      <a:endParaRPr lang="pt-PT" sz="1400">
                        <a:effectLst/>
                      </a:endParaRPr>
                    </a:p>
                    <a:p>
                      <a:pPr algn="ctr">
                        <a:lnSpc>
                          <a:spcPct val="115000"/>
                        </a:lnSpc>
                        <a:spcAft>
                          <a:spcPts val="0"/>
                        </a:spcAft>
                      </a:pPr>
                      <a:r>
                        <a:rPr lang="en-GB" sz="1400">
                          <a:effectLst/>
                        </a:rPr>
                        <a:t>kWh</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Energy Generation</a:t>
                      </a:r>
                      <a:endParaRPr lang="pt-PT" sz="1400">
                        <a:effectLst/>
                      </a:endParaRPr>
                    </a:p>
                    <a:p>
                      <a:pPr algn="ctr">
                        <a:lnSpc>
                          <a:spcPct val="115000"/>
                        </a:lnSpc>
                        <a:spcAft>
                          <a:spcPts val="0"/>
                        </a:spcAft>
                      </a:pPr>
                      <a:r>
                        <a:rPr lang="en-GB" sz="1400">
                          <a:effectLst/>
                        </a:rPr>
                        <a:t>%</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15000"/>
                        </a:lnSpc>
                        <a:spcAft>
                          <a:spcPts val="0"/>
                        </a:spcAft>
                      </a:pPr>
                      <a:r>
                        <a:rPr lang="en-GB" sz="1400" b="1" dirty="0">
                          <a:effectLst/>
                        </a:rPr>
                        <a:t>Renovation</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a:effectLst/>
                        </a:rPr>
                        <a:t>205 476</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a:effectLst/>
                        </a:rPr>
                        <a:t>143 311</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b="1" dirty="0">
                          <a:effectLst/>
                        </a:rPr>
                        <a:t>69.7%</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17"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5330665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55801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a:t>
            </a:r>
            <a:r>
              <a:rPr lang="en-GB" sz="1400" b="1" dirty="0">
                <a:latin typeface="Candara" panose="020E0502030303020204" pitchFamily="34" charset="0"/>
              </a:rPr>
              <a:t>– Environmental Performance</a:t>
            </a:r>
          </a:p>
        </p:txBody>
      </p:sp>
      <p:sp>
        <p:nvSpPr>
          <p:cNvPr id="19" name="Rectangle 4"/>
          <p:cNvSpPr>
            <a:spLocks noChangeArrowheads="1"/>
          </p:cNvSpPr>
          <p:nvPr/>
        </p:nvSpPr>
        <p:spPr bwMode="auto">
          <a:xfrm>
            <a:off x="-1" y="2602229"/>
            <a:ext cx="8950733" cy="738664"/>
          </a:xfrm>
          <a:prstGeom prst="rect">
            <a:avLst/>
          </a:prstGeom>
          <a:noFill/>
          <a:ln w="38100" cmpd="dbl">
            <a:noFill/>
            <a:miter lim="800000"/>
            <a:headEnd/>
            <a:tailEnd/>
          </a:ln>
        </p:spPr>
        <p:txBody>
          <a:bodyPr wrap="square">
            <a:spAutoFit/>
          </a:bodyPr>
          <a:lstStyle/>
          <a:p>
            <a:pPr algn="just"/>
            <a:r>
              <a:rPr lang="en-GB" sz="1400" dirty="0"/>
              <a:t>The renovation plan can ensure 79.6% savings in final energy, primary energy and CO</a:t>
            </a:r>
            <a:r>
              <a:rPr lang="en-GB" sz="1400" baseline="-25000" dirty="0"/>
              <a:t>2</a:t>
            </a:r>
            <a:r>
              <a:rPr lang="en-GB" sz="1400" dirty="0"/>
              <a:t> emissions, therefore achieving the aim of 75-80% of primary energy reduction.</a:t>
            </a:r>
            <a:endParaRPr lang="pt-PT" sz="1400" dirty="0"/>
          </a:p>
          <a:p>
            <a:r>
              <a:rPr lang="en-US" sz="1400" dirty="0"/>
              <a:t>	</a:t>
            </a:r>
          </a:p>
        </p:txBody>
      </p:sp>
      <p:sp>
        <p:nvSpPr>
          <p:cNvPr id="16" name="Seta para a direita 15"/>
          <p:cNvSpPr/>
          <p:nvPr/>
        </p:nvSpPr>
        <p:spPr>
          <a:xfrm rot="10800000">
            <a:off x="7335096" y="5398756"/>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eta para a direita 16"/>
          <p:cNvSpPr/>
          <p:nvPr/>
        </p:nvSpPr>
        <p:spPr>
          <a:xfrm>
            <a:off x="1124613" y="5398756"/>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1547664" y="3643859"/>
          <a:ext cx="5714241" cy="2015752"/>
        </p:xfrm>
        <a:graphic>
          <a:graphicData uri="http://schemas.openxmlformats.org/drawingml/2006/table">
            <a:tbl>
              <a:tblPr firstRow="1" firstCol="1" bandRow="1"/>
              <a:tblGrid>
                <a:gridCol w="1226402">
                  <a:extLst>
                    <a:ext uri="{9D8B030D-6E8A-4147-A177-3AD203B41FA5}">
                      <a16:colId xmlns:a16="http://schemas.microsoft.com/office/drawing/2014/main" val="20000"/>
                    </a:ext>
                  </a:extLst>
                </a:gridCol>
                <a:gridCol w="1143655">
                  <a:extLst>
                    <a:ext uri="{9D8B030D-6E8A-4147-A177-3AD203B41FA5}">
                      <a16:colId xmlns:a16="http://schemas.microsoft.com/office/drawing/2014/main" val="20001"/>
                    </a:ext>
                  </a:extLst>
                </a:gridCol>
                <a:gridCol w="1011126">
                  <a:extLst>
                    <a:ext uri="{9D8B030D-6E8A-4147-A177-3AD203B41FA5}">
                      <a16:colId xmlns:a16="http://schemas.microsoft.com/office/drawing/2014/main" val="20002"/>
                    </a:ext>
                  </a:extLst>
                </a:gridCol>
                <a:gridCol w="1171911">
                  <a:extLst>
                    <a:ext uri="{9D8B030D-6E8A-4147-A177-3AD203B41FA5}">
                      <a16:colId xmlns:a16="http://schemas.microsoft.com/office/drawing/2014/main" val="20003"/>
                    </a:ext>
                  </a:extLst>
                </a:gridCol>
                <a:gridCol w="1161147">
                  <a:extLst>
                    <a:ext uri="{9D8B030D-6E8A-4147-A177-3AD203B41FA5}">
                      <a16:colId xmlns:a16="http://schemas.microsoft.com/office/drawing/2014/main" val="20004"/>
                    </a:ext>
                  </a:extLst>
                </a:gridCol>
              </a:tblGrid>
              <a:tr h="403152">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Final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Energy Dens.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kWh/m</a:t>
                      </a:r>
                      <a:r>
                        <a:rPr lang="en-GB" sz="1100" b="1" baseline="30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Primary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Emissions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kg CO</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01575">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Electricity base.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305,107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51.9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762,767.5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42,681.4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01575">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Gas base.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01575">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base.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305,107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51.9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762,767.5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42,681.4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01575">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Electricity renov.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62,165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155,412.5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8,696.3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01575">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Gas renov.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01575">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renov.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62,165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155,412.5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8,696.3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01575">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242,942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41,3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60,7355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33,985.2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01575">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79.6%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79.6%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79.6%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79.6%</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343340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Assumptions and Cost Figures</a:t>
            </a:r>
            <a:endParaRPr lang="en-GB" sz="1200" b="1" dirty="0">
              <a:latin typeface="Candara" panose="020E0502030303020204" pitchFamily="34" charset="0"/>
            </a:endParaRPr>
          </a:p>
        </p:txBody>
      </p:sp>
      <p:sp>
        <p:nvSpPr>
          <p:cNvPr id="3" name="CaixaDeTexto 2"/>
          <p:cNvSpPr txBox="1"/>
          <p:nvPr/>
        </p:nvSpPr>
        <p:spPr>
          <a:xfrm>
            <a:off x="32091" y="2466275"/>
            <a:ext cx="8918642" cy="1631216"/>
          </a:xfrm>
          <a:prstGeom prst="rect">
            <a:avLst/>
          </a:prstGeom>
          <a:noFill/>
        </p:spPr>
        <p:txBody>
          <a:bodyPr wrap="square" rtlCol="0">
            <a:spAutoFit/>
          </a:bodyPr>
          <a:lstStyle/>
          <a:p>
            <a:pPr algn="just"/>
            <a:r>
              <a:rPr lang="en-GB" sz="1400" dirty="0"/>
              <a:t>The costs of the selected renovation options were determined by consulting catalogues and installers and considering a typical reduction of costs due to the quantity.</a:t>
            </a:r>
          </a:p>
          <a:p>
            <a:pPr algn="just"/>
            <a:endParaRPr lang="en-GB" sz="1400" dirty="0"/>
          </a:p>
          <a:p>
            <a:pPr algn="just"/>
            <a:r>
              <a:rPr lang="en-GB" sz="1600" b="1" dirty="0"/>
              <a:t>Costs for the following renovation options:</a:t>
            </a:r>
            <a:endParaRPr lang="pt-PT" sz="1600" b="1" dirty="0"/>
          </a:p>
          <a:p>
            <a:pPr marL="285750" lvl="0" indent="-285750">
              <a:buFont typeface="Arial" panose="020B0604020202020204" pitchFamily="34" charset="0"/>
              <a:buChar char="•"/>
            </a:pPr>
            <a:r>
              <a:rPr lang="it-IT" sz="1400" dirty="0"/>
              <a:t>Installation of 126.1 kWp of PV tiles;</a:t>
            </a:r>
            <a:endParaRPr lang="pt-PT" sz="1400" dirty="0"/>
          </a:p>
          <a:p>
            <a:pPr marL="285750" lvl="0" indent="-285750">
              <a:buFont typeface="Arial" panose="020B0604020202020204" pitchFamily="34" charset="0"/>
              <a:buChar char="•"/>
            </a:pPr>
            <a:r>
              <a:rPr lang="it-IT" sz="1400" dirty="0"/>
              <a:t>Installation of 1153 LED lamps;</a:t>
            </a:r>
            <a:endParaRPr lang="pt-PT" sz="1400" dirty="0"/>
          </a:p>
          <a:p>
            <a:pPr marL="285750" lvl="0" indent="-285750">
              <a:buFont typeface="Arial" panose="020B0604020202020204" pitchFamily="34" charset="0"/>
              <a:buChar char="•"/>
            </a:pPr>
            <a:r>
              <a:rPr lang="it-IT" sz="1400" dirty="0"/>
              <a:t>Installation of high efficiency multi and mono-split HVAC systems with a total power of 272.3 kW. </a:t>
            </a:r>
            <a:endParaRPr lang="pt-PT"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1619672" y="4142878"/>
          <a:ext cx="5873471" cy="1992541"/>
        </p:xfrm>
        <a:graphic>
          <a:graphicData uri="http://schemas.openxmlformats.org/drawingml/2006/table">
            <a:tbl>
              <a:tblPr firstRow="1" firstCol="1" lastRow="1" bandRow="1"/>
              <a:tblGrid>
                <a:gridCol w="2158352">
                  <a:extLst>
                    <a:ext uri="{9D8B030D-6E8A-4147-A177-3AD203B41FA5}">
                      <a16:colId xmlns:a16="http://schemas.microsoft.com/office/drawing/2014/main" val="20000"/>
                    </a:ext>
                  </a:extLst>
                </a:gridCol>
                <a:gridCol w="1238373">
                  <a:extLst>
                    <a:ext uri="{9D8B030D-6E8A-4147-A177-3AD203B41FA5}">
                      <a16:colId xmlns:a16="http://schemas.microsoft.com/office/drawing/2014/main" val="20001"/>
                    </a:ext>
                  </a:extLst>
                </a:gridCol>
                <a:gridCol w="1238373">
                  <a:extLst>
                    <a:ext uri="{9D8B030D-6E8A-4147-A177-3AD203B41FA5}">
                      <a16:colId xmlns:a16="http://schemas.microsoft.com/office/drawing/2014/main" val="20002"/>
                    </a:ext>
                  </a:extLst>
                </a:gridCol>
                <a:gridCol w="1238373">
                  <a:extLst>
                    <a:ext uri="{9D8B030D-6E8A-4147-A177-3AD203B41FA5}">
                      <a16:colId xmlns:a16="http://schemas.microsoft.com/office/drawing/2014/main" val="20003"/>
                    </a:ext>
                  </a:extLst>
                </a:gridCol>
              </a:tblGrid>
              <a:tr h="642787">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Renovation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Option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Equipment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Installation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2139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PV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499,961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104,523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604,484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32139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Lighting</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19,125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1,683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20,808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32139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HVAC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91,610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7,047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98,657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321394">
                <a:tc>
                  <a:txBody>
                    <a:bodyPr/>
                    <a:lstStyle/>
                    <a:p>
                      <a:pPr>
                        <a:lnSpc>
                          <a:spcPct val="115000"/>
                        </a:lnSpc>
                        <a:spcAft>
                          <a:spcPts val="0"/>
                        </a:spcAft>
                      </a:pPr>
                      <a:endParaRPr lang="en-GB" sz="1100" b="1"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Total</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610,696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113,253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b="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723,949</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92080533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Assumptions and Cost Figures</a:t>
            </a:r>
            <a:endParaRPr lang="en-GB" sz="1200" b="1" dirty="0">
              <a:latin typeface="Candara" panose="020E0502030303020204" pitchFamily="34" charset="0"/>
            </a:endParaRPr>
          </a:p>
        </p:txBody>
      </p:sp>
      <p:sp>
        <p:nvSpPr>
          <p:cNvPr id="3" name="CaixaDeTexto 2"/>
          <p:cNvSpPr txBox="1"/>
          <p:nvPr/>
        </p:nvSpPr>
        <p:spPr>
          <a:xfrm>
            <a:off x="32091" y="2466275"/>
            <a:ext cx="8918642" cy="307777"/>
          </a:xfrm>
          <a:prstGeom prst="rect">
            <a:avLst/>
          </a:prstGeom>
          <a:noFill/>
        </p:spPr>
        <p:txBody>
          <a:bodyPr wrap="square" rtlCol="0">
            <a:spAutoFit/>
          </a:bodyPr>
          <a:lstStyle/>
          <a:p>
            <a:pPr algn="just"/>
            <a:r>
              <a:rPr lang="en-GB" sz="1400" dirty="0"/>
              <a:t>The next table presents the actual tariffs of the consumed electricity in the building, disaggregated by period.</a:t>
            </a:r>
            <a:endParaRPr lang="pt-PT" sz="1400" dirty="0"/>
          </a:p>
        </p:txBody>
      </p:sp>
      <p:sp>
        <p:nvSpPr>
          <p:cNvPr id="14" name="CaixaDeTexto 13"/>
          <p:cNvSpPr txBox="1"/>
          <p:nvPr/>
        </p:nvSpPr>
        <p:spPr>
          <a:xfrm>
            <a:off x="32091" y="3962407"/>
            <a:ext cx="8918642" cy="738664"/>
          </a:xfrm>
          <a:prstGeom prst="rect">
            <a:avLst/>
          </a:prstGeom>
          <a:noFill/>
        </p:spPr>
        <p:txBody>
          <a:bodyPr wrap="square" rtlCol="0">
            <a:spAutoFit/>
          </a:bodyPr>
          <a:lstStyle/>
          <a:p>
            <a:pPr algn="just"/>
            <a:r>
              <a:rPr lang="en-GB" sz="1400" dirty="0"/>
              <a:t>Considering the actual distribution of the consumption between periods, the average costs were obtained using 2 scenarios, considering just the daylight hours (to be used in the evaluation of PV generation) and considering all the periods.</a:t>
            </a:r>
            <a:endParaRPr lang="pt-PT" sz="1400" dirty="0"/>
          </a:p>
        </p:txBody>
      </p:sp>
      <p:sp>
        <p:nvSpPr>
          <p:cNvPr id="16"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5" name="Tabela 4"/>
          <p:cNvGraphicFramePr>
            <a:graphicFrameLocks noGrp="1"/>
          </p:cNvGraphicFramePr>
          <p:nvPr>
            <p:extLst/>
          </p:nvPr>
        </p:nvGraphicFramePr>
        <p:xfrm>
          <a:off x="1682489" y="2838808"/>
          <a:ext cx="5617845" cy="1156716"/>
        </p:xfrm>
        <a:graphic>
          <a:graphicData uri="http://schemas.openxmlformats.org/drawingml/2006/table">
            <a:tbl>
              <a:tblPr firstRow="1" firstCol="1" bandRow="1"/>
              <a:tblGrid>
                <a:gridCol w="1348105">
                  <a:extLst>
                    <a:ext uri="{9D8B030D-6E8A-4147-A177-3AD203B41FA5}">
                      <a16:colId xmlns:a16="http://schemas.microsoft.com/office/drawing/2014/main" val="20000"/>
                    </a:ext>
                  </a:extLst>
                </a:gridCol>
                <a:gridCol w="853440">
                  <a:extLst>
                    <a:ext uri="{9D8B030D-6E8A-4147-A177-3AD203B41FA5}">
                      <a16:colId xmlns:a16="http://schemas.microsoft.com/office/drawing/2014/main" val="20001"/>
                    </a:ext>
                  </a:extLst>
                </a:gridCol>
                <a:gridCol w="854075">
                  <a:extLst>
                    <a:ext uri="{9D8B030D-6E8A-4147-A177-3AD203B41FA5}">
                      <a16:colId xmlns:a16="http://schemas.microsoft.com/office/drawing/2014/main" val="20002"/>
                    </a:ext>
                  </a:extLst>
                </a:gridCol>
                <a:gridCol w="854075">
                  <a:extLst>
                    <a:ext uri="{9D8B030D-6E8A-4147-A177-3AD203B41FA5}">
                      <a16:colId xmlns:a16="http://schemas.microsoft.com/office/drawing/2014/main" val="20003"/>
                    </a:ext>
                  </a:extLst>
                </a:gridCol>
                <a:gridCol w="854075">
                  <a:extLst>
                    <a:ext uri="{9D8B030D-6E8A-4147-A177-3AD203B41FA5}">
                      <a16:colId xmlns:a16="http://schemas.microsoft.com/office/drawing/2014/main" val="20004"/>
                    </a:ext>
                  </a:extLst>
                </a:gridCol>
                <a:gridCol w="854075">
                  <a:extLst>
                    <a:ext uri="{9D8B030D-6E8A-4147-A177-3AD203B41FA5}">
                      <a16:colId xmlns:a16="http://schemas.microsoft.com/office/drawing/2014/main" val="20005"/>
                    </a:ext>
                  </a:extLst>
                </a:gridCol>
              </a:tblGrid>
              <a:tr h="0">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Period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Grid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Peak-Power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Taxes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On-Peak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0.0685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0.0489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0.1634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0.0648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0.3466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Mid-Peak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0.0678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0.0424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0.0256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0.1368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Normal 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0.0654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0.0211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0.0201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0.1076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Super 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0.0501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0.0199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0.0163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0.0873</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9" name="Tabela 8"/>
          <p:cNvGraphicFramePr>
            <a:graphicFrameLocks noGrp="1"/>
          </p:cNvGraphicFramePr>
          <p:nvPr>
            <p:extLst/>
          </p:nvPr>
        </p:nvGraphicFramePr>
        <p:xfrm>
          <a:off x="1752024" y="4559918"/>
          <a:ext cx="5396886" cy="1509779"/>
        </p:xfrm>
        <a:graphic>
          <a:graphicData uri="http://schemas.openxmlformats.org/drawingml/2006/table">
            <a:tbl>
              <a:tblPr firstRow="1" firstCol="1" bandRow="1"/>
              <a:tblGrid>
                <a:gridCol w="1508371">
                  <a:extLst>
                    <a:ext uri="{9D8B030D-6E8A-4147-A177-3AD203B41FA5}">
                      <a16:colId xmlns:a16="http://schemas.microsoft.com/office/drawing/2014/main" val="20000"/>
                    </a:ext>
                  </a:extLst>
                </a:gridCol>
                <a:gridCol w="954899">
                  <a:extLst>
                    <a:ext uri="{9D8B030D-6E8A-4147-A177-3AD203B41FA5}">
                      <a16:colId xmlns:a16="http://schemas.microsoft.com/office/drawing/2014/main" val="20001"/>
                    </a:ext>
                  </a:extLst>
                </a:gridCol>
                <a:gridCol w="1022396">
                  <a:extLst>
                    <a:ext uri="{9D8B030D-6E8A-4147-A177-3AD203B41FA5}">
                      <a16:colId xmlns:a16="http://schemas.microsoft.com/office/drawing/2014/main" val="20002"/>
                    </a:ext>
                  </a:extLst>
                </a:gridCol>
                <a:gridCol w="955610">
                  <a:extLst>
                    <a:ext uri="{9D8B030D-6E8A-4147-A177-3AD203B41FA5}">
                      <a16:colId xmlns:a16="http://schemas.microsoft.com/office/drawing/2014/main" val="20003"/>
                    </a:ext>
                  </a:extLst>
                </a:gridCol>
                <a:gridCol w="955610">
                  <a:extLst>
                    <a:ext uri="{9D8B030D-6E8A-4147-A177-3AD203B41FA5}">
                      <a16:colId xmlns:a16="http://schemas.microsoft.com/office/drawing/2014/main" val="20004"/>
                    </a:ext>
                  </a:extLst>
                </a:gridCol>
              </a:tblGrid>
              <a:tr h="503259">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Period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Cost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Day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5163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On-Peak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0.3466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18.6%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rowSpan="2">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0.1910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rowSpan="4">
                  <a:txBody>
                    <a:bodyPr/>
                    <a:lstStyle/>
                    <a:p>
                      <a:pPr algn="ctr">
                        <a:lnSpc>
                          <a:spcPct val="115000"/>
                        </a:lnSpc>
                        <a:spcAft>
                          <a:spcPts val="0"/>
                        </a:spcAft>
                      </a:pPr>
                      <a:r>
                        <a:rPr lang="en-US"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0.1636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5163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Mid-Peak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0.1368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53.4%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25163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Normal 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0.1076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vMerge="1">
                  <a:txBody>
                    <a:bodyPr/>
                    <a:lstStyle/>
                    <a:p>
                      <a:endParaRPr lang="en-GB"/>
                    </a:p>
                  </a:txBody>
                  <a:tcPr/>
                </a:tc>
                <a:extLst>
                  <a:ext uri="{0D108BD9-81ED-4DB2-BD59-A6C34878D82A}">
                    <a16:rowId xmlns:a16="http://schemas.microsoft.com/office/drawing/2014/main" val="10003"/>
                  </a:ext>
                </a:extLst>
              </a:tr>
              <a:tr h="25163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Super 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0.0873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19.4%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10004"/>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143219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556592"/>
            <a:ext cx="5246598" cy="3816429"/>
          </a:xfrm>
          <a:prstGeom prst="rect">
            <a:avLst/>
          </a:prstGeom>
          <a:noFill/>
        </p:spPr>
        <p:txBody>
          <a:bodyPr wrap="square" rtlCol="0">
            <a:spAutoFit/>
          </a:bodyPr>
          <a:lstStyle/>
          <a:p>
            <a:pPr algn="just"/>
            <a:r>
              <a:rPr lang="en-GB" sz="1600" b="1" dirty="0">
                <a:latin typeface="Candara" panose="020E0502030303020204" pitchFamily="34" charset="0"/>
              </a:rPr>
              <a:t>Lighting</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en-GB" sz="1400" dirty="0"/>
              <a:t>The lighting system is mainly constituted by fluorescent linear T8 (F120-Fluorescent lamps with a length</a:t>
            </a:r>
            <a:r>
              <a:rPr lang="pt-PT" sz="1400" dirty="0"/>
              <a:t> </a:t>
            </a:r>
            <a:r>
              <a:rPr lang="pt-PT" sz="1400" dirty="0" err="1"/>
              <a:t>of</a:t>
            </a:r>
            <a:r>
              <a:rPr lang="pt-PT" sz="1400" dirty="0"/>
              <a:t> </a:t>
            </a:r>
            <a:r>
              <a:rPr lang="en-GB" sz="1400" dirty="0"/>
              <a:t>120 cm and F60-Fluorescent lamps with a length</a:t>
            </a:r>
            <a:r>
              <a:rPr lang="pt-PT" sz="1400" dirty="0"/>
              <a:t> </a:t>
            </a:r>
            <a:r>
              <a:rPr lang="en-GB" sz="1400" dirty="0"/>
              <a:t>of</a:t>
            </a:r>
            <a:r>
              <a:rPr lang="pt-PT" sz="1400" dirty="0"/>
              <a:t> </a:t>
            </a:r>
            <a:r>
              <a:rPr lang="en-GB" sz="1400" dirty="0"/>
              <a:t>60 cm) lamps with electromagnetic ballast. </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r>
              <a:rPr lang="en-GB" sz="1400" dirty="0"/>
              <a:t>Each classroom has 7 florescent T8 lamps, one or more Compact Fluorescent Lamp (CFL) and emergency lighting, but</a:t>
            </a:r>
          </a:p>
          <a:p>
            <a:pPr algn="just"/>
            <a:r>
              <a:rPr lang="en-GB" sz="1400" dirty="0"/>
              <a:t>       usually each luminary has just one lamp working. </a:t>
            </a:r>
          </a:p>
          <a:p>
            <a:pPr algn="just"/>
            <a:endParaRPr lang="en-GB" sz="1400" dirty="0"/>
          </a:p>
          <a:p>
            <a:pPr marL="285750" indent="-285750" algn="just">
              <a:buFont typeface="Arial" panose="020B0604020202020204" pitchFamily="34" charset="0"/>
              <a:buChar char="•"/>
            </a:pPr>
            <a:r>
              <a:rPr lang="en-GB" sz="1400" dirty="0"/>
              <a:t>The exception are the F60 lamps (used in the refectory), since each luminaire have 2 lamps. </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r>
              <a:rPr lang="en-GB" sz="1400" dirty="0"/>
              <a:t>In the exterior of the buildings the lighting is ensured by T8 lamps (F120) and CFLs.</a:t>
            </a:r>
            <a:endParaRPr lang="pt-PT" sz="1400" dirty="0"/>
          </a:p>
          <a:p>
            <a:pPr algn="just"/>
            <a:endParaRPr lang="pt-PT" sz="1400" dirty="0"/>
          </a:p>
        </p:txBody>
      </p:sp>
      <p:pic>
        <p:nvPicPr>
          <p:cNvPr id="14" name="Picture 15" descr="E:\Others\Dropbox\CERTUS\School\Photos\2014-06-19 10.08.57.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5286607" y="3068960"/>
            <a:ext cx="3664126" cy="2847749"/>
          </a:xfrm>
          <a:prstGeom prst="rect">
            <a:avLst/>
          </a:prstGeom>
          <a:noFill/>
          <a:ln>
            <a:noFill/>
          </a:ln>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04287238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3" name="CaixaDeTexto 2"/>
          <p:cNvSpPr txBox="1"/>
          <p:nvPr/>
        </p:nvSpPr>
        <p:spPr>
          <a:xfrm>
            <a:off x="32091" y="2466275"/>
            <a:ext cx="8918642" cy="3785652"/>
          </a:xfrm>
          <a:prstGeom prst="rect">
            <a:avLst/>
          </a:prstGeom>
          <a:noFill/>
        </p:spPr>
        <p:txBody>
          <a:bodyPr wrap="square" rtlCol="0">
            <a:spAutoFit/>
          </a:bodyPr>
          <a:lstStyle/>
          <a:p>
            <a:pPr algn="just"/>
            <a:r>
              <a:rPr lang="en-GB" sz="1600" b="1" dirty="0"/>
              <a:t>PV Generation Results</a:t>
            </a:r>
          </a:p>
          <a:p>
            <a:pPr algn="just"/>
            <a:endParaRPr lang="en-GB" sz="1400" dirty="0"/>
          </a:p>
          <a:p>
            <a:pPr algn="just"/>
            <a:r>
              <a:rPr lang="it-IT" sz="1400" dirty="0"/>
              <a:t>In the evaluation of the PV generation it was considered the self-consumption of 90% of the generated energy, since the PV system only generates about 80% of the needed energy after the renovation and therefore in a working day all the generation can be consumed locally.</a:t>
            </a:r>
          </a:p>
          <a:p>
            <a:pPr algn="just"/>
            <a:endParaRPr lang="en-GB" sz="1400" dirty="0"/>
          </a:p>
          <a:p>
            <a:pPr algn="just"/>
            <a:r>
              <a:rPr lang="en-GB" sz="1400" dirty="0"/>
              <a:t>The exceptions are the weekends and periods without classes, since the consumption is low and therefore part of the energy should be injected into grid. </a:t>
            </a:r>
          </a:p>
          <a:p>
            <a:pPr algn="just"/>
            <a:endParaRPr lang="en-GB" sz="1400" dirty="0"/>
          </a:p>
          <a:p>
            <a:pPr algn="just"/>
            <a:r>
              <a:rPr lang="it-IT" sz="1400" dirty="0"/>
              <a:t>In the economic evaluation, the self-consumption was considered to avoid the average cost of energy during the daylight hours (0.1533 €/kWh), the energy injected into the grid, with the new Portuguese regulation for self-consumption, is paid with 90% of the average cost of the electricity in the Electricity Market during the correspondent month (it was considered as 0.05 €/kWh).</a:t>
            </a:r>
          </a:p>
          <a:p>
            <a:pPr algn="just"/>
            <a:endParaRPr lang="en-GB" sz="1400" dirty="0"/>
          </a:p>
          <a:p>
            <a:pPr algn="just"/>
            <a:r>
              <a:rPr lang="en-GB" sz="1400" dirty="0"/>
              <a:t>With such conditions the renovation options ensures savings of  25 352 €/year and has a simple payback period of 23.8 years.</a:t>
            </a:r>
            <a:endParaRPr lang="pt-PT" sz="1400" dirty="0"/>
          </a:p>
          <a:p>
            <a:pPr algn="just"/>
            <a:endParaRPr lang="pt-PT"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6156939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3" name="CaixaDeTexto 2"/>
          <p:cNvSpPr txBox="1"/>
          <p:nvPr/>
        </p:nvSpPr>
        <p:spPr>
          <a:xfrm>
            <a:off x="32091" y="2466275"/>
            <a:ext cx="8918642" cy="3262432"/>
          </a:xfrm>
          <a:prstGeom prst="rect">
            <a:avLst/>
          </a:prstGeom>
          <a:noFill/>
        </p:spPr>
        <p:txBody>
          <a:bodyPr wrap="square" rtlCol="0">
            <a:spAutoFit/>
          </a:bodyPr>
          <a:lstStyle/>
          <a:p>
            <a:pPr algn="just"/>
            <a:r>
              <a:rPr lang="en-GB" sz="1600" b="1" dirty="0"/>
              <a:t>Lighting Results </a:t>
            </a:r>
          </a:p>
          <a:p>
            <a:pPr algn="just"/>
            <a:endParaRPr lang="en-GB" sz="1600" b="1" dirty="0"/>
          </a:p>
          <a:p>
            <a:pPr algn="just"/>
            <a:r>
              <a:rPr lang="en-GB" sz="1400" dirty="0"/>
              <a:t>In the evaluation of the lighting savings it was considered the average cost of the electricity. The lifetime was assessed considering the average hours of use for the lamps and its maximum total hours of operation. </a:t>
            </a:r>
          </a:p>
          <a:p>
            <a:pPr algn="just"/>
            <a:endParaRPr lang="en-GB" sz="1400" dirty="0"/>
          </a:p>
          <a:p>
            <a:pPr algn="just"/>
            <a:r>
              <a:rPr lang="en-GB" sz="1400" dirty="0"/>
              <a:t>With such conditions the renovation options ensures savings of 8 002 €/year and has a simple payback period of 2.6 years.</a:t>
            </a:r>
            <a:endParaRPr lang="pt-PT" sz="1400" dirty="0"/>
          </a:p>
          <a:p>
            <a:pPr algn="just"/>
            <a:endParaRPr lang="pt-PT" sz="1600" b="1" dirty="0"/>
          </a:p>
          <a:p>
            <a:pPr algn="just"/>
            <a:r>
              <a:rPr lang="pt-PT" sz="1600" b="1" dirty="0"/>
              <a:t>HVAC </a:t>
            </a:r>
            <a:r>
              <a:rPr lang="en-GB" sz="1600" b="1" dirty="0"/>
              <a:t>Results</a:t>
            </a:r>
          </a:p>
          <a:p>
            <a:pPr algn="just"/>
            <a:endParaRPr lang="pt-PT" sz="1600" b="1" dirty="0"/>
          </a:p>
          <a:p>
            <a:pPr algn="just"/>
            <a:r>
              <a:rPr lang="en-GB" sz="1400" dirty="0"/>
              <a:t>In the evaluation of the HVAC savings it was considered the </a:t>
            </a:r>
            <a:r>
              <a:rPr lang="it-IT" sz="1400" dirty="0"/>
              <a:t>the average cost of the electricity.</a:t>
            </a:r>
          </a:p>
          <a:p>
            <a:pPr algn="just"/>
            <a:endParaRPr lang="en-GB" sz="1400" dirty="0"/>
          </a:p>
          <a:p>
            <a:pPr algn="just"/>
            <a:r>
              <a:rPr lang="en-GB" sz="1400" dirty="0"/>
              <a:t>With such conditions the renovation options ensures savings of 9 385 €/year and has a simple payback period of 10.5 years.</a:t>
            </a:r>
            <a:endParaRPr lang="pt-PT" sz="1400" dirty="0"/>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67574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10" name="CaixaDeTexto 9"/>
          <p:cNvSpPr txBox="1"/>
          <p:nvPr/>
        </p:nvSpPr>
        <p:spPr>
          <a:xfrm>
            <a:off x="6113973" y="2977207"/>
            <a:ext cx="2836760" cy="310885"/>
          </a:xfrm>
          <a:prstGeom prst="rect">
            <a:avLst/>
          </a:prstGeom>
          <a:noFill/>
        </p:spPr>
        <p:txBody>
          <a:bodyPr wrap="square" rtlCol="0">
            <a:spAutoFit/>
          </a:bodyPr>
          <a:lstStyle/>
          <a:p>
            <a:pPr algn="ctr"/>
            <a:r>
              <a:rPr lang="en-GB" sz="1400" b="1" dirty="0"/>
              <a:t>HVAC</a:t>
            </a:r>
            <a:r>
              <a:rPr lang="en-GB" sz="1400" dirty="0"/>
              <a:t> – Economic Parameters</a:t>
            </a:r>
          </a:p>
        </p:txBody>
      </p:sp>
      <p:sp>
        <p:nvSpPr>
          <p:cNvPr id="16" name="CaixaDeTexto 15"/>
          <p:cNvSpPr txBox="1"/>
          <p:nvPr/>
        </p:nvSpPr>
        <p:spPr>
          <a:xfrm>
            <a:off x="3161645" y="2977207"/>
            <a:ext cx="2850515" cy="307777"/>
          </a:xfrm>
          <a:prstGeom prst="rect">
            <a:avLst/>
          </a:prstGeom>
          <a:noFill/>
        </p:spPr>
        <p:txBody>
          <a:bodyPr wrap="square" rtlCol="0">
            <a:spAutoFit/>
          </a:bodyPr>
          <a:lstStyle/>
          <a:p>
            <a:pPr algn="ctr"/>
            <a:r>
              <a:rPr lang="en-GB" sz="1400" b="1" dirty="0"/>
              <a:t>Lighting</a:t>
            </a:r>
            <a:r>
              <a:rPr lang="en-GB" sz="1400" dirty="0"/>
              <a:t> – Economic Parameters</a:t>
            </a:r>
          </a:p>
        </p:txBody>
      </p:sp>
      <p:sp>
        <p:nvSpPr>
          <p:cNvPr id="17" name="CaixaDeTexto 16"/>
          <p:cNvSpPr txBox="1"/>
          <p:nvPr/>
        </p:nvSpPr>
        <p:spPr>
          <a:xfrm>
            <a:off x="179511" y="2704564"/>
            <a:ext cx="2850515" cy="292388"/>
          </a:xfrm>
          <a:prstGeom prst="rect">
            <a:avLst/>
          </a:prstGeom>
          <a:noFill/>
        </p:spPr>
        <p:txBody>
          <a:bodyPr wrap="square" rtlCol="0">
            <a:spAutoFit/>
          </a:bodyPr>
          <a:lstStyle/>
          <a:p>
            <a:pPr algn="ctr"/>
            <a:r>
              <a:rPr lang="en-GB" sz="1300" b="1" dirty="0"/>
              <a:t>PV generation </a:t>
            </a:r>
            <a:r>
              <a:rPr lang="en-GB" sz="1300" dirty="0"/>
              <a:t>– Economic Parameters</a:t>
            </a:r>
          </a:p>
        </p:txBody>
      </p:sp>
      <p:sp>
        <p:nvSpPr>
          <p:cNvPr id="19"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179511" y="3048996"/>
          <a:ext cx="2850515" cy="1927860"/>
        </p:xfrm>
        <a:graphic>
          <a:graphicData uri="http://schemas.openxmlformats.org/drawingml/2006/table">
            <a:tbl>
              <a:tblPr firstCol="1" bandRow="1"/>
              <a:tblGrid>
                <a:gridCol w="1742440">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Generation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143,311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 Self-Consumption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 Injected Into Grid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Self-Consumption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0.1910 €/kWh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Injected Into Grid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0.05 €/kWh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604,484</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25,352 €/year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23.8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20.05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5" name="Tabela 4"/>
          <p:cNvGraphicFramePr>
            <a:graphicFrameLocks noGrp="1"/>
          </p:cNvGraphicFramePr>
          <p:nvPr>
            <p:extLst/>
          </p:nvPr>
        </p:nvGraphicFramePr>
        <p:xfrm>
          <a:off x="3161644" y="3351373"/>
          <a:ext cx="2850515" cy="1349502"/>
        </p:xfrm>
        <a:graphic>
          <a:graphicData uri="http://schemas.openxmlformats.org/drawingml/2006/table">
            <a:tbl>
              <a:tblPr firstCol="1" bandRow="1"/>
              <a:tblGrid>
                <a:gridCol w="1742440">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48,916kWh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Saved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0,1636 €/kWh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20,808</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8,002 €/year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2.6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6.84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bl>
          </a:graphicData>
        </a:graphic>
      </p:graphicFrame>
      <p:graphicFrame>
        <p:nvGraphicFramePr>
          <p:cNvPr id="7" name="Tabela 6"/>
          <p:cNvGraphicFramePr>
            <a:graphicFrameLocks noGrp="1"/>
          </p:cNvGraphicFramePr>
          <p:nvPr>
            <p:extLst/>
          </p:nvPr>
        </p:nvGraphicFramePr>
        <p:xfrm>
          <a:off x="6100218" y="3356992"/>
          <a:ext cx="2850515" cy="1349502"/>
        </p:xfrm>
        <a:graphic>
          <a:graphicData uri="http://schemas.openxmlformats.org/drawingml/2006/table">
            <a:tbl>
              <a:tblPr firstCol="1" bandRow="1"/>
              <a:tblGrid>
                <a:gridCol w="1742440">
                  <a:extLst>
                    <a:ext uri="{9D8B030D-6E8A-4147-A177-3AD203B41FA5}">
                      <a16:colId xmlns:a16="http://schemas.microsoft.com/office/drawing/2014/main" val="20000"/>
                    </a:ext>
                  </a:extLst>
                </a:gridCol>
                <a:gridCol w="110807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Savings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57,372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Saved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0,1636 €/kWh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98,657</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9,385 €/year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10.5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8.03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bl>
          </a:graphicData>
        </a:graphic>
      </p:graphicFrame>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732762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3" name="CaixaDeTexto 2"/>
          <p:cNvSpPr txBox="1"/>
          <p:nvPr/>
        </p:nvSpPr>
        <p:spPr>
          <a:xfrm>
            <a:off x="43933" y="2735209"/>
            <a:ext cx="8918642" cy="523220"/>
          </a:xfrm>
          <a:prstGeom prst="rect">
            <a:avLst/>
          </a:prstGeom>
          <a:noFill/>
        </p:spPr>
        <p:txBody>
          <a:bodyPr wrap="square" rtlCol="0">
            <a:spAutoFit/>
          </a:bodyPr>
          <a:lstStyle/>
          <a:p>
            <a:pPr algn="just"/>
            <a:r>
              <a:rPr lang="en-GB" sz="1400" dirty="0"/>
              <a:t>The next table presents the aggregation of the renovation option. As can be seen, the total of the renovation plan ensures </a:t>
            </a:r>
            <a:r>
              <a:rPr lang="en-GB" sz="1400" b="1" dirty="0"/>
              <a:t>savings</a:t>
            </a:r>
            <a:r>
              <a:rPr lang="en-GB" sz="1400" dirty="0"/>
              <a:t> of </a:t>
            </a:r>
            <a:r>
              <a:rPr lang="en-GB" sz="1400" b="1" dirty="0"/>
              <a:t>42,739 €/year </a:t>
            </a:r>
            <a:r>
              <a:rPr lang="en-GB" sz="1400" dirty="0"/>
              <a:t>and has a simple </a:t>
            </a:r>
            <a:r>
              <a:rPr lang="en-GB" sz="1400" b="1" dirty="0"/>
              <a:t>payback</a:t>
            </a:r>
            <a:r>
              <a:rPr lang="en-GB" sz="1400" dirty="0"/>
              <a:t> period of 1</a:t>
            </a:r>
            <a:r>
              <a:rPr lang="en-GB" sz="1400" b="1" dirty="0"/>
              <a:t>6.94 years</a:t>
            </a:r>
          </a:p>
        </p:txBody>
      </p:sp>
      <p:sp>
        <p:nvSpPr>
          <p:cNvPr id="15"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Coimbra Town Hall</a:t>
            </a:r>
          </a:p>
        </p:txBody>
      </p:sp>
      <p:graphicFrame>
        <p:nvGraphicFramePr>
          <p:cNvPr id="4" name="Tabela 3"/>
          <p:cNvGraphicFramePr>
            <a:graphicFrameLocks noGrp="1"/>
          </p:cNvGraphicFramePr>
          <p:nvPr>
            <p:extLst/>
          </p:nvPr>
        </p:nvGraphicFramePr>
        <p:xfrm>
          <a:off x="2339752" y="3832845"/>
          <a:ext cx="4089553" cy="1620090"/>
        </p:xfrm>
        <a:graphic>
          <a:graphicData uri="http://schemas.openxmlformats.org/drawingml/2006/table">
            <a:tbl>
              <a:tblPr firstCol="1" bandRow="1"/>
              <a:tblGrid>
                <a:gridCol w="2499829">
                  <a:extLst>
                    <a:ext uri="{9D8B030D-6E8A-4147-A177-3AD203B41FA5}">
                      <a16:colId xmlns:a16="http://schemas.microsoft.com/office/drawing/2014/main" val="20000"/>
                    </a:ext>
                  </a:extLst>
                </a:gridCol>
                <a:gridCol w="1589724">
                  <a:extLst>
                    <a:ext uri="{9D8B030D-6E8A-4147-A177-3AD203B41FA5}">
                      <a16:colId xmlns:a16="http://schemas.microsoft.com/office/drawing/2014/main" val="20001"/>
                    </a:ext>
                  </a:extLst>
                </a:gridCol>
              </a:tblGrid>
              <a:tr h="324018">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249,599kWh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24018">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723,949</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324018">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42,739 €/year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324018">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16.94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324018">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34.92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2393154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Capacity Building in Municipalities</a:t>
            </a:r>
          </a:p>
        </p:txBody>
      </p:sp>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a:latin typeface="Arial" panose="020B0604020202020204" pitchFamily="34" charset="0"/>
                <a:cs typeface="Arial" panose="020B0604020202020204" pitchFamily="34" charset="0"/>
              </a:rPr>
              <a:t>© Copyright CERTUS Project 2015 - All Rights Reserved                                      </a:t>
            </a:r>
            <a:r>
              <a:rPr lang="en-GB" sz="1400" dirty="0">
                <a:latin typeface="Arial" panose="020B0604020202020204" pitchFamily="34" charset="0"/>
                <a:cs typeface="Arial" panose="020B0604020202020204" pitchFamily="34" charset="0"/>
              </a:rPr>
              <a:t>Grant agreement no.: </a:t>
            </a:r>
            <a:r>
              <a:rPr lang="en-GB" sz="1400" i="1" dirty="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s-ES" sz="3200" b="1" dirty="0" err="1">
                <a:solidFill>
                  <a:schemeClr val="accent1">
                    <a:lumMod val="75000"/>
                  </a:schemeClr>
                </a:solidFill>
              </a:rPr>
              <a:t>Technical</a:t>
            </a:r>
            <a:r>
              <a:rPr lang="es-ES" sz="3200" b="1" dirty="0">
                <a:solidFill>
                  <a:schemeClr val="accent1">
                    <a:lumMod val="75000"/>
                  </a:schemeClr>
                </a:solidFill>
              </a:rPr>
              <a:t> </a:t>
            </a:r>
            <a:r>
              <a:rPr lang="es-ES" sz="3200" b="1" dirty="0" err="1">
                <a:solidFill>
                  <a:schemeClr val="accent1">
                    <a:lumMod val="75000"/>
                  </a:schemeClr>
                </a:solidFill>
              </a:rPr>
              <a:t>Evaluation</a:t>
            </a:r>
            <a:r>
              <a:rPr lang="es-ES" sz="3200" b="1" dirty="0">
                <a:solidFill>
                  <a:schemeClr val="accent1">
                    <a:lumMod val="75000"/>
                  </a:schemeClr>
                </a:solidFill>
              </a:rPr>
              <a:t> - </a:t>
            </a:r>
            <a:r>
              <a:rPr lang="es-ES" sz="3200" b="1" dirty="0" err="1">
                <a:solidFill>
                  <a:schemeClr val="accent1">
                    <a:lumMod val="75000"/>
                  </a:schemeClr>
                </a:solidFill>
              </a:rPr>
              <a:t>Coimbra</a:t>
            </a:r>
            <a:endParaRPr lang="es-ES" sz="3200" b="1" dirty="0">
              <a:solidFill>
                <a:schemeClr val="accent1">
                  <a:lumMod val="75000"/>
                </a:schemeClr>
              </a:solidFill>
            </a:endParaRP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s-ES" sz="3600" b="1" dirty="0">
                <a:solidFill>
                  <a:schemeClr val="accent1">
                    <a:lumMod val="75000"/>
                  </a:schemeClr>
                </a:solidFill>
                <a:latin typeface="Candara" panose="020E0502030303020204" pitchFamily="34" charset="0"/>
                <a:ea typeface="Dotum" panose="020B0600000101010101" pitchFamily="34" charset="-127"/>
              </a:rPr>
              <a:t>Training </a:t>
            </a:r>
            <a:r>
              <a:rPr lang="es-ES" sz="3600" b="1" dirty="0" err="1">
                <a:solidFill>
                  <a:schemeClr val="accent1">
                    <a:lumMod val="75000"/>
                  </a:schemeClr>
                </a:solidFill>
                <a:latin typeface="Candara" panose="020E0502030303020204" pitchFamily="34" charset="0"/>
                <a:ea typeface="Dotum" panose="020B0600000101010101" pitchFamily="34" charset="-127"/>
              </a:rPr>
              <a:t>Materials</a:t>
            </a:r>
            <a:r>
              <a:rPr lang="es-ES" sz="3600" b="1" dirty="0">
                <a:solidFill>
                  <a:schemeClr val="accent1">
                    <a:lumMod val="75000"/>
                  </a:schemeClr>
                </a:solidFill>
                <a:latin typeface="Candara" panose="020E0502030303020204" pitchFamily="34" charset="0"/>
                <a:ea typeface="Dotum" panose="020B0600000101010101" pitchFamily="34" charset="-127"/>
              </a:rPr>
              <a:t> </a:t>
            </a:r>
          </a:p>
        </p:txBody>
      </p:sp>
      <p:pic>
        <p:nvPicPr>
          <p:cNvPr id="7171"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5598057"/>
            <a:ext cx="3816424" cy="790718"/>
          </a:xfrm>
          <a:prstGeom prst="rect">
            <a:avLst/>
          </a:prstGeom>
        </p:spPr>
      </p:pic>
    </p:spTree>
    <p:extLst>
      <p:ext uri="{BB962C8B-B14F-4D97-AF65-F5344CB8AC3E}">
        <p14:creationId xmlns:p14="http://schemas.microsoft.com/office/powerpoint/2010/main" val="2507713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556592"/>
            <a:ext cx="8965862" cy="338554"/>
          </a:xfrm>
          <a:prstGeom prst="rect">
            <a:avLst/>
          </a:prstGeom>
          <a:noFill/>
        </p:spPr>
        <p:txBody>
          <a:bodyPr wrap="square" rtlCol="0">
            <a:spAutoFit/>
          </a:bodyPr>
          <a:lstStyle/>
          <a:p>
            <a:pPr algn="just"/>
            <a:r>
              <a:rPr lang="en-GB" sz="1600" b="1" dirty="0">
                <a:latin typeface="Candara" panose="020E0502030303020204" pitchFamily="34" charset="0"/>
              </a:rPr>
              <a:t>Lighting - </a:t>
            </a:r>
            <a:r>
              <a:rPr lang="el-GR" sz="1400" cap="all" dirty="0"/>
              <a:t>Types and quantities of lamps </a:t>
            </a:r>
            <a:endParaRPr lang="en-GB" sz="1600" b="1" dirty="0">
              <a:latin typeface="Candara" panose="020E050203030302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427926596"/>
              </p:ext>
            </p:extLst>
          </p:nvPr>
        </p:nvGraphicFramePr>
        <p:xfrm>
          <a:off x="1947522" y="3162005"/>
          <a:ext cx="5040560" cy="2425193"/>
        </p:xfrm>
        <a:graphic>
          <a:graphicData uri="http://schemas.openxmlformats.org/drawingml/2006/table">
            <a:tbl>
              <a:tblPr firstRow="1" firstCol="1" lastRow="1" bandRow="1"/>
              <a:tblGrid>
                <a:gridCol w="2619003">
                  <a:extLst>
                    <a:ext uri="{9D8B030D-6E8A-4147-A177-3AD203B41FA5}">
                      <a16:colId xmlns:a16="http://schemas.microsoft.com/office/drawing/2014/main" val="20000"/>
                    </a:ext>
                  </a:extLst>
                </a:gridCol>
                <a:gridCol w="1210304">
                  <a:extLst>
                    <a:ext uri="{9D8B030D-6E8A-4147-A177-3AD203B41FA5}">
                      <a16:colId xmlns:a16="http://schemas.microsoft.com/office/drawing/2014/main" val="20001"/>
                    </a:ext>
                  </a:extLst>
                </a:gridCol>
                <a:gridCol w="1211253">
                  <a:extLst>
                    <a:ext uri="{9D8B030D-6E8A-4147-A177-3AD203B41FA5}">
                      <a16:colId xmlns:a16="http://schemas.microsoft.com/office/drawing/2014/main" val="20002"/>
                    </a:ext>
                  </a:extLst>
                </a:gridCol>
              </a:tblGrid>
              <a:tr h="606299">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0314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270.4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30314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5,943.6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30314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30314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30314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Emergency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303149">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175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7,046.8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38720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556592"/>
            <a:ext cx="8965862" cy="3385542"/>
          </a:xfrm>
          <a:prstGeom prst="rect">
            <a:avLst/>
          </a:prstGeom>
          <a:noFill/>
        </p:spPr>
        <p:txBody>
          <a:bodyPr wrap="square" rtlCol="0">
            <a:spAutoFit/>
          </a:bodyPr>
          <a:lstStyle/>
          <a:p>
            <a:pPr algn="just"/>
            <a:r>
              <a:rPr lang="en-GB" sz="1600" b="1" dirty="0">
                <a:latin typeface="Candara" panose="020E0502030303020204" pitchFamily="34" charset="0"/>
              </a:rPr>
              <a:t>HVAC – Air Conditioning or Heating Systems</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en-GB" sz="1400" dirty="0"/>
              <a:t>The 2 main blocks have old wall radiators with circulation of hot water. However, the system is no longer operational and therefore these buildings do not have any source of central heating. </a:t>
            </a:r>
            <a:endParaRPr lang="pt-PT" sz="1400" dirty="0"/>
          </a:p>
          <a:p>
            <a:pPr marL="285750" indent="-285750">
              <a:buFont typeface="Arial" panose="020B0604020202020204" pitchFamily="34" charset="0"/>
              <a:buChar char="•"/>
            </a:pPr>
            <a:r>
              <a:rPr lang="en-GB" sz="1400" dirty="0"/>
              <a:t>To ensure the heating during the coldest days the classrooms have one oil-filled radiator. </a:t>
            </a:r>
          </a:p>
          <a:p>
            <a:pPr marL="285750" indent="-285750">
              <a:buFont typeface="Arial" panose="020B0604020202020204" pitchFamily="34" charset="0"/>
              <a:buChar char="•"/>
            </a:pPr>
            <a:r>
              <a:rPr lang="en-GB" sz="1400" dirty="0"/>
              <a:t>Only one classroom has a fan ventilator to be used during summer.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endParaRPr lang="en-GB" sz="1400" dirty="0"/>
          </a:p>
          <a:p>
            <a:r>
              <a:rPr lang="en-GB" sz="1400" dirty="0"/>
              <a:t>The type and quantity of HVAC devices available in blocks 1 and 2 is:</a:t>
            </a:r>
            <a:endParaRPr lang="pt-PT" sz="1400" dirty="0"/>
          </a:p>
          <a:p>
            <a:pPr marL="742950" lvl="1" indent="-285750">
              <a:buFont typeface="Arial" panose="020B0604020202020204" pitchFamily="34" charset="0"/>
              <a:buChar char="•"/>
            </a:pPr>
            <a:r>
              <a:rPr lang="en-GB" sz="1400" dirty="0"/>
              <a:t>9 oil-filled radiators of 1 kW</a:t>
            </a:r>
            <a:endParaRPr lang="pt-PT" sz="1400" dirty="0"/>
          </a:p>
          <a:p>
            <a:pPr marL="742950" lvl="1" indent="-285750">
              <a:buFont typeface="Arial" panose="020B0604020202020204" pitchFamily="34" charset="0"/>
              <a:buChar char="•"/>
            </a:pPr>
            <a:r>
              <a:rPr lang="en-GB" sz="1400" dirty="0"/>
              <a:t>4 oil-filled radiators of 2 kW</a:t>
            </a:r>
            <a:endParaRPr lang="pt-PT" sz="1400" dirty="0"/>
          </a:p>
          <a:p>
            <a:pPr marL="742950" lvl="1" indent="-285750">
              <a:buFont typeface="Arial" panose="020B0604020202020204" pitchFamily="34" charset="0"/>
              <a:buChar char="•"/>
            </a:pPr>
            <a:r>
              <a:rPr lang="en-GB" sz="1400" dirty="0"/>
              <a:t>1 fan heater of 1 kW</a:t>
            </a:r>
            <a:endParaRPr lang="pt-PT" sz="1400" dirty="0"/>
          </a:p>
          <a:p>
            <a:pPr marL="742950" lvl="1" indent="-285750">
              <a:buFont typeface="Arial" panose="020B0604020202020204" pitchFamily="34" charset="0"/>
              <a:buChar char="•"/>
            </a:pPr>
            <a:r>
              <a:rPr lang="en-GB" sz="1400" dirty="0"/>
              <a:t>1 fan ventilator </a:t>
            </a:r>
            <a:endParaRPr lang="en-GB" sz="1400" b="1" dirty="0">
              <a:latin typeface="Candara" panose="020E0502030303020204" pitchFamily="34" charset="0"/>
            </a:endParaRPr>
          </a:p>
        </p:txBody>
      </p:sp>
      <p:pic>
        <p:nvPicPr>
          <p:cNvPr id="14" name="Picture 29" descr="E:\Others\Dropbox\CERTUS\School\Photos\2014-06-19 09.52.10.jpg"/>
          <p:cNvPicPr/>
          <p:nvPr/>
        </p:nvPicPr>
        <p:blipFill rotWithShape="1">
          <a:blip r:embed="rId4" cstate="screen">
            <a:extLst>
              <a:ext uri="{28A0092B-C50C-407E-A947-70E740481C1C}">
                <a14:useLocalDpi xmlns:a14="http://schemas.microsoft.com/office/drawing/2010/main"/>
              </a:ext>
            </a:extLst>
          </a:blip>
          <a:srcRect/>
          <a:stretch/>
        </p:blipFill>
        <p:spPr bwMode="auto">
          <a:xfrm>
            <a:off x="7136664" y="3356992"/>
            <a:ext cx="1677198" cy="1176736"/>
          </a:xfrm>
          <a:prstGeom prst="rect">
            <a:avLst/>
          </a:prstGeom>
          <a:noFill/>
          <a:ln>
            <a:noFill/>
          </a:ln>
          <a:extLst>
            <a:ext uri="{53640926-AAD7-44D8-BBD7-CCE9431645EC}">
              <a14:shadowObscured xmlns:a14="http://schemas.microsoft.com/office/drawing/2010/main"/>
            </a:ext>
          </a:extLst>
        </p:spPr>
      </p:pic>
      <p:pic>
        <p:nvPicPr>
          <p:cNvPr id="15" name="Picture 30" descr="E:\Others\Dropbox\CERTUS\School\Photos\2014-06-19 09.52.38.jpg"/>
          <p:cNvPicPr/>
          <p:nvPr/>
        </p:nvPicPr>
        <p:blipFill rotWithShape="1">
          <a:blip r:embed="rId5" cstate="email">
            <a:extLst>
              <a:ext uri="{28A0092B-C50C-407E-A947-70E740481C1C}">
                <a14:useLocalDpi xmlns:a14="http://schemas.microsoft.com/office/drawing/2010/main"/>
              </a:ext>
            </a:extLst>
          </a:blip>
          <a:srcRect/>
          <a:stretch/>
        </p:blipFill>
        <p:spPr bwMode="auto">
          <a:xfrm>
            <a:off x="7471207" y="4604611"/>
            <a:ext cx="1008112" cy="1493872"/>
          </a:xfrm>
          <a:prstGeom prst="rect">
            <a:avLst/>
          </a:prstGeom>
          <a:noFill/>
          <a:ln>
            <a:noFill/>
          </a:ln>
          <a:extLst>
            <a:ext uri="{53640926-AAD7-44D8-BBD7-CCE9431645EC}">
              <a14:shadowObscured xmlns:a14="http://schemas.microsoft.com/office/drawing/2010/main"/>
            </a:ext>
          </a:extLst>
        </p:spPr>
      </p:pic>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591595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0636" y="2586964"/>
            <a:ext cx="5883273" cy="3170099"/>
          </a:xfrm>
          <a:prstGeom prst="rect">
            <a:avLst/>
          </a:prstGeom>
          <a:noFill/>
        </p:spPr>
        <p:txBody>
          <a:bodyPr wrap="square" rtlCol="0">
            <a:spAutoFit/>
          </a:bodyPr>
          <a:lstStyle/>
          <a:p>
            <a:pPr algn="just"/>
            <a:r>
              <a:rPr lang="en-GB" sz="1600" b="1" dirty="0">
                <a:latin typeface="Candara" panose="020E0502030303020204" pitchFamily="34" charset="0"/>
              </a:rPr>
              <a:t>HVAC - Heating and Hot Water systems</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en-GB" sz="1400" dirty="0"/>
              <a:t>The refectory building have central heating ensured by a boiler using natural gas. The </a:t>
            </a:r>
            <a:r>
              <a:rPr lang="en-US" sz="1400" dirty="0"/>
              <a:t>combustion takes place in an open chamber and the air required is taken from the boiler room itself. </a:t>
            </a:r>
            <a:r>
              <a:rPr lang="en-GB" sz="1400" dirty="0"/>
              <a:t>However, the boiler is not installed in the refectory building, it is installed inside the reception (room 41), which is 30 meters away (straight-line distance) from the refectory. </a:t>
            </a:r>
          </a:p>
          <a:p>
            <a:pPr algn="just"/>
            <a:endParaRPr lang="en-GB" sz="1400" dirty="0"/>
          </a:p>
          <a:p>
            <a:pPr marL="285750" indent="-285750" algn="just">
              <a:buFont typeface="Arial" panose="020B0604020202020204" pitchFamily="34" charset="0"/>
              <a:buChar char="•"/>
            </a:pPr>
            <a:r>
              <a:rPr lang="en-GB" sz="1400" dirty="0"/>
              <a:t>The water heating is mainly ensured by a solar thermal system ), being the electric water heater just a backup. The electric water heater (</a:t>
            </a:r>
            <a:r>
              <a:rPr lang="en-GB" sz="1400" dirty="0" err="1"/>
              <a:t>Videira</a:t>
            </a:r>
            <a:r>
              <a:rPr lang="en-GB" sz="1400" dirty="0"/>
              <a:t> MULTI-F Vertical model) has a capacity of 50 litters and a power of 1200 W The hot water consumption is very low because the food is not prepared in the school.  </a:t>
            </a:r>
            <a:endParaRPr lang="pt-PT" sz="1400" dirty="0"/>
          </a:p>
          <a:p>
            <a:pPr marL="285750" indent="-285750" algn="just">
              <a:buFont typeface="Arial" panose="020B0604020202020204" pitchFamily="34" charset="0"/>
              <a:buChar char="•"/>
            </a:pPr>
            <a:endParaRPr lang="en-GB" sz="1400" b="1" dirty="0">
              <a:latin typeface="Candara" panose="020E0502030303020204" pitchFamily="34" charset="0"/>
            </a:endParaRPr>
          </a:p>
        </p:txBody>
      </p:sp>
      <p:pic>
        <p:nvPicPr>
          <p:cNvPr id="4" name="Imagem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4308" y="2470111"/>
            <a:ext cx="2269204" cy="1701903"/>
          </a:xfrm>
          <a:prstGeom prst="rect">
            <a:avLst/>
          </a:prstGeom>
        </p:spPr>
      </p:pic>
      <p:pic>
        <p:nvPicPr>
          <p:cNvPr id="16" name="Picture 31" descr="E:\Others\Dropbox\CERTUS\School\Photos\2014-06-19 10.46.16.jpg"/>
          <p:cNvPicPr/>
          <p:nvPr/>
        </p:nvPicPr>
        <p:blipFill rotWithShape="1">
          <a:blip r:embed="rId5" cstate="email">
            <a:extLst>
              <a:ext uri="{28A0092B-C50C-407E-A947-70E740481C1C}">
                <a14:useLocalDpi xmlns:a14="http://schemas.microsoft.com/office/drawing/2010/main"/>
              </a:ext>
            </a:extLst>
          </a:blip>
          <a:srcRect/>
          <a:stretch/>
        </p:blipFill>
        <p:spPr bwMode="auto">
          <a:xfrm>
            <a:off x="6014308" y="4155832"/>
            <a:ext cx="2269204" cy="1998990"/>
          </a:xfrm>
          <a:prstGeom prst="rect">
            <a:avLst/>
          </a:prstGeom>
          <a:noFill/>
          <a:ln>
            <a:noFill/>
          </a:ln>
          <a:extLst>
            <a:ext uri="{53640926-AAD7-44D8-BBD7-CCE9431645EC}">
              <a14:shadowObscured xmlns:a14="http://schemas.microsoft.com/office/drawing/2010/main"/>
            </a:ext>
          </a:extLst>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08606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486161"/>
            <a:ext cx="8965862" cy="923330"/>
          </a:xfrm>
          <a:prstGeom prst="rect">
            <a:avLst/>
          </a:prstGeom>
          <a:noFill/>
        </p:spPr>
        <p:txBody>
          <a:bodyPr wrap="square" rtlCol="0">
            <a:spAutoFit/>
          </a:bodyPr>
          <a:lstStyle/>
          <a:p>
            <a:pPr algn="just"/>
            <a:r>
              <a:rPr lang="en-GB" sz="1600" b="1" dirty="0">
                <a:latin typeface="Candara" panose="020E0502030303020204" pitchFamily="34" charset="0"/>
              </a:rPr>
              <a:t>HVAC - Heating and Hot Water systems</a:t>
            </a:r>
          </a:p>
          <a:p>
            <a:pPr algn="just"/>
            <a:endParaRPr lang="en-GB" sz="1000" b="1" dirty="0"/>
          </a:p>
          <a:p>
            <a:pPr marL="285750" indent="-285750" algn="just">
              <a:buFont typeface="Arial" panose="020B0604020202020204" pitchFamily="34" charset="0"/>
              <a:buChar char="•"/>
            </a:pPr>
            <a:r>
              <a:rPr lang="en-GB" sz="1400" dirty="0"/>
              <a:t>The total heating power in the building is 41.3 kW.</a:t>
            </a:r>
            <a:endParaRPr lang="en-GB" sz="1400" b="1" dirty="0"/>
          </a:p>
          <a:p>
            <a:pPr algn="just"/>
            <a:endParaRPr lang="en-GB" sz="1400" b="1" dirty="0">
              <a:latin typeface="Candara" panose="020E0502030303020204" pitchFamily="34" charset="0"/>
            </a:endParaRPr>
          </a:p>
        </p:txBody>
      </p:sp>
      <p:graphicFrame>
        <p:nvGraphicFramePr>
          <p:cNvPr id="5" name="Tabela 4"/>
          <p:cNvGraphicFramePr>
            <a:graphicFrameLocks noGrp="1"/>
          </p:cNvGraphicFramePr>
          <p:nvPr>
            <p:extLst>
              <p:ext uri="{D42A27DB-BD31-4B8C-83A1-F6EECF244321}">
                <p14:modId xmlns:p14="http://schemas.microsoft.com/office/powerpoint/2010/main" val="4207182624"/>
              </p:ext>
            </p:extLst>
          </p:nvPr>
        </p:nvGraphicFramePr>
        <p:xfrm>
          <a:off x="2059403" y="3172271"/>
          <a:ext cx="5037455" cy="1156716"/>
        </p:xfrm>
        <a:graphic>
          <a:graphicData uri="http://schemas.openxmlformats.org/drawingml/2006/table">
            <a:tbl>
              <a:tblPr firstRow="1" firstCol="1" bandRow="1"/>
              <a:tblGrid>
                <a:gridCol w="2232660">
                  <a:extLst>
                    <a:ext uri="{9D8B030D-6E8A-4147-A177-3AD203B41FA5}">
                      <a16:colId xmlns:a16="http://schemas.microsoft.com/office/drawing/2014/main" val="20000"/>
                    </a:ext>
                  </a:extLst>
                </a:gridCol>
                <a:gridCol w="2804795">
                  <a:extLst>
                    <a:ext uri="{9D8B030D-6E8A-4147-A177-3AD203B41FA5}">
                      <a16:colId xmlns:a16="http://schemas.microsoft.com/office/drawing/2014/main" val="20001"/>
                    </a:ext>
                  </a:extLst>
                </a:gridCol>
              </a:tblGrid>
              <a:tr h="0">
                <a:tc gridSpan="2">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Central Heating Mode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Heat Output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Adjustable from 7,000 kcal/h (8.1 kW) to 20,000 kcal/h (23.3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Maximum circuit pressure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 bar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Maximum working temperature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90 °C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nSpc>
                          <a:spcPct val="115000"/>
                        </a:lnSpc>
                        <a:spcAft>
                          <a:spcPts val="0"/>
                        </a:spcAft>
                      </a:pPr>
                      <a:r>
                        <a:rPr lang="en-US" sz="1100" b="1" dirty="0">
                          <a:effectLst/>
                          <a:latin typeface="Calibri" panose="020F0502020204030204" pitchFamily="34" charset="0"/>
                          <a:ea typeface="SimSun" panose="02010600030101010101" pitchFamily="2" charset="-122"/>
                          <a:cs typeface="Times New Roman" panose="02020603050405020304" pitchFamily="18" charset="0"/>
                        </a:rPr>
                        <a:t>Filling pressure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1.5 bar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10" name="Tabela 9"/>
          <p:cNvGraphicFramePr>
            <a:graphicFrameLocks noGrp="1"/>
          </p:cNvGraphicFramePr>
          <p:nvPr>
            <p:extLst>
              <p:ext uri="{D42A27DB-BD31-4B8C-83A1-F6EECF244321}">
                <p14:modId xmlns:p14="http://schemas.microsoft.com/office/powerpoint/2010/main" val="4156049125"/>
              </p:ext>
            </p:extLst>
          </p:nvPr>
        </p:nvGraphicFramePr>
        <p:xfrm>
          <a:off x="2046332" y="4365104"/>
          <a:ext cx="5037455" cy="1735074"/>
        </p:xfrm>
        <a:graphic>
          <a:graphicData uri="http://schemas.openxmlformats.org/drawingml/2006/table">
            <a:tbl>
              <a:tblPr firstRow="1" firstCol="1" bandRow="1"/>
              <a:tblGrid>
                <a:gridCol w="2232660">
                  <a:extLst>
                    <a:ext uri="{9D8B030D-6E8A-4147-A177-3AD203B41FA5}">
                      <a16:colId xmlns:a16="http://schemas.microsoft.com/office/drawing/2014/main" val="20000"/>
                    </a:ext>
                  </a:extLst>
                </a:gridCol>
                <a:gridCol w="2804795">
                  <a:extLst>
                    <a:ext uri="{9D8B030D-6E8A-4147-A177-3AD203B41FA5}">
                      <a16:colId xmlns:a16="http://schemas.microsoft.com/office/drawing/2014/main" val="20001"/>
                    </a:ext>
                  </a:extLst>
                </a:gridCol>
              </a:tblGrid>
              <a:tr h="31530">
                <a:tc grid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Domestic Hot Water (DHW) Mode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hMerge="1">
                  <a:txBody>
                    <a:bodyPr/>
                    <a:lstStyle/>
                    <a:p>
                      <a:endParaRPr lang="en-GB"/>
                    </a:p>
                  </a:txBody>
                  <a:tcPr/>
                </a:tc>
                <a:extLst>
                  <a:ext uri="{0D108BD9-81ED-4DB2-BD59-A6C34878D82A}">
                    <a16:rowId xmlns:a16="http://schemas.microsoft.com/office/drawing/2014/main" val="10000"/>
                  </a:ext>
                </a:extLst>
              </a:tr>
              <a:tr h="0">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Heat Output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Adjustable from 7,000 kcal/h to 20,000 kcal/h.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Maximum circuit pressure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7 bar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Maximum working temperature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60 °C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0">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DHW production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Δ</a:t>
                      </a:r>
                      <a:r>
                        <a:rPr lang="da-DK" sz="1100">
                          <a:effectLst/>
                          <a:latin typeface="Calibri" panose="020F0502020204030204" pitchFamily="34" charset="0"/>
                          <a:ea typeface="SimSun" panose="02010600030101010101" pitchFamily="2" charset="-122"/>
                          <a:cs typeface="Times New Roman" panose="02020603050405020304" pitchFamily="18" charset="0"/>
                        </a:rPr>
                        <a:t>t Þ 25 °C Þ 13.3 l/min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Δ</a:t>
                      </a:r>
                      <a:r>
                        <a:rPr lang="da-DK" sz="1100">
                          <a:effectLst/>
                          <a:latin typeface="Calibri" panose="020F0502020204030204" pitchFamily="34" charset="0"/>
                          <a:ea typeface="SimSun" panose="02010600030101010101" pitchFamily="2" charset="-122"/>
                          <a:cs typeface="Times New Roman" panose="02020603050405020304" pitchFamily="18" charset="0"/>
                        </a:rPr>
                        <a:t>t Þ 30 °C Þ 11.1 l/min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Δt Þ 35 °C Þ 9.5 l/min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Minimum operating pressure and flow rate for ignition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nSpc>
                          <a:spcPct val="115000"/>
                        </a:lnSpc>
                        <a:spcAft>
                          <a:spcPts val="0"/>
                        </a:spcAft>
                      </a:pPr>
                      <a:r>
                        <a:rPr lang="en-US" sz="1100" dirty="0">
                          <a:effectLst/>
                          <a:latin typeface="Calibri" panose="020F0502020204030204" pitchFamily="34" charset="0"/>
                          <a:ea typeface="SimSun" panose="02010600030101010101" pitchFamily="2" charset="-122"/>
                          <a:cs typeface="Times New Roman" panose="02020603050405020304" pitchFamily="18" charset="0"/>
                        </a:rPr>
                        <a:t>0.2 bar and 3 l/min</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01640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486161"/>
            <a:ext cx="8965862" cy="2154436"/>
          </a:xfrm>
          <a:prstGeom prst="rect">
            <a:avLst/>
          </a:prstGeom>
          <a:noFill/>
        </p:spPr>
        <p:txBody>
          <a:bodyPr wrap="square" rtlCol="0">
            <a:spAutoFit/>
          </a:bodyPr>
          <a:lstStyle/>
          <a:p>
            <a:pPr algn="just"/>
            <a:r>
              <a:rPr lang="en-GB" sz="1600" b="1" dirty="0">
                <a:latin typeface="Candara" panose="020E0502030303020204" pitchFamily="34" charset="0"/>
              </a:rPr>
              <a:t>HVAC – Air Conditioning or Cooling Systems</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en-GB" sz="1400" dirty="0"/>
              <a:t>No HVAC systems is present at the school. </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r>
              <a:rPr lang="en-GB" sz="1400" dirty="0"/>
              <a:t>The prefabricated building from the Family Support project (area 18) has air conditioning, however, such devices are not owned or managed by the Municipality.</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endParaRPr lang="en-GB" sz="1600" b="1" dirty="0">
              <a:latin typeface="Candara" panose="020E0502030303020204" pitchFamily="34" charset="0"/>
            </a:endParaRPr>
          </a:p>
          <a:p>
            <a:pPr algn="just"/>
            <a:endParaRPr lang="en-GB" sz="1400" b="1" dirty="0">
              <a:latin typeface="Candara" panose="020E0502030303020204" pitchFamily="34" charset="0"/>
            </a:endParaRP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34993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0636" y="2430764"/>
            <a:ext cx="8965862" cy="3816429"/>
          </a:xfrm>
          <a:prstGeom prst="rect">
            <a:avLst/>
          </a:prstGeom>
          <a:noFill/>
        </p:spPr>
        <p:txBody>
          <a:bodyPr wrap="square" rtlCol="0">
            <a:spAutoFit/>
          </a:bodyPr>
          <a:lstStyle/>
          <a:p>
            <a:pPr algn="just"/>
            <a:r>
              <a:rPr lang="en-GB" sz="1600" b="1" dirty="0">
                <a:latin typeface="Candara" panose="020E0502030303020204" pitchFamily="34" charset="0"/>
              </a:rPr>
              <a:t>ICT </a:t>
            </a:r>
            <a:r>
              <a:rPr lang="en-GB" sz="1600" b="1" dirty="0"/>
              <a:t>- Information and Communications Technologies</a:t>
            </a:r>
          </a:p>
          <a:p>
            <a:pPr algn="just"/>
            <a:endParaRPr lang="en-GB" sz="1600" b="1" dirty="0">
              <a:latin typeface="Candara" panose="020E0502030303020204" pitchFamily="34" charset="0"/>
            </a:endParaRPr>
          </a:p>
          <a:p>
            <a:pPr marL="285750" indent="-285750">
              <a:buFont typeface="Arial" panose="020B0604020202020204" pitchFamily="34" charset="0"/>
              <a:buChar char="•"/>
            </a:pPr>
            <a:r>
              <a:rPr lang="en-GB" sz="1400" dirty="0"/>
              <a:t>The communication devices but also other electronic devices, such as computers, printers, etc. are considered as ICT Each classroom has at least one computer with one monitor (CRT or TFT). Some offices also have computers as well as printers. There are also access points and a rack/server to the wireless network and one classroom have a video projector. In terms of energy consumption the main device is a photocopier.</a:t>
            </a:r>
            <a:endParaRPr lang="pt-PT" sz="1400" dirty="0"/>
          </a:p>
          <a:p>
            <a:endParaRPr lang="en-GB" sz="1400" dirty="0"/>
          </a:p>
          <a:p>
            <a:r>
              <a:rPr lang="en-GB" sz="1400" dirty="0"/>
              <a:t>The type and quantity of ICT devices available in the two blocks is:</a:t>
            </a:r>
          </a:p>
          <a:p>
            <a:pPr marL="742950" lvl="1" indent="-285750">
              <a:buFont typeface="Arial" panose="020B0604020202020204" pitchFamily="34" charset="0"/>
              <a:buChar char="•"/>
            </a:pPr>
            <a:r>
              <a:rPr lang="en-US" sz="1400" dirty="0"/>
              <a:t>15 PC + CRT</a:t>
            </a:r>
            <a:endParaRPr lang="pt-PT" sz="1400" dirty="0"/>
          </a:p>
          <a:p>
            <a:pPr marL="742950" lvl="1" indent="-285750">
              <a:buFont typeface="Arial" panose="020B0604020202020204" pitchFamily="34" charset="0"/>
              <a:buChar char="•"/>
            </a:pPr>
            <a:r>
              <a:rPr lang="en-US" sz="1400" dirty="0"/>
              <a:t>6 PC + TFT</a:t>
            </a:r>
            <a:endParaRPr lang="pt-PT" sz="1400" dirty="0"/>
          </a:p>
          <a:p>
            <a:pPr marL="742950" lvl="1" indent="-285750">
              <a:buFont typeface="Arial" panose="020B0604020202020204" pitchFamily="34" charset="0"/>
              <a:buChar char="•"/>
            </a:pPr>
            <a:r>
              <a:rPr lang="en-US" sz="1400" dirty="0"/>
              <a:t>1 laptop </a:t>
            </a:r>
            <a:endParaRPr lang="pt-PT" sz="1400" dirty="0"/>
          </a:p>
          <a:p>
            <a:pPr marL="742950" lvl="1" indent="-285750">
              <a:buFont typeface="Arial" panose="020B0604020202020204" pitchFamily="34" charset="0"/>
              <a:buChar char="•"/>
            </a:pPr>
            <a:r>
              <a:rPr lang="en-US" sz="1400" dirty="0"/>
              <a:t>12 printers</a:t>
            </a:r>
            <a:endParaRPr lang="pt-PT" sz="1400" dirty="0"/>
          </a:p>
          <a:p>
            <a:pPr marL="742950" lvl="1" indent="-285750">
              <a:buFont typeface="Arial" panose="020B0604020202020204" pitchFamily="34" charset="0"/>
              <a:buChar char="•"/>
            </a:pPr>
            <a:r>
              <a:rPr lang="en-GB" sz="1400" dirty="0"/>
              <a:t>1 video projector </a:t>
            </a:r>
            <a:endParaRPr lang="pt-PT" sz="1400" dirty="0"/>
          </a:p>
          <a:p>
            <a:pPr marL="742950" lvl="1" indent="-285750">
              <a:buFont typeface="Arial" panose="020B0604020202020204" pitchFamily="34" charset="0"/>
              <a:buChar char="•"/>
            </a:pPr>
            <a:r>
              <a:rPr lang="en-GB" sz="1400" dirty="0"/>
              <a:t>2 access points</a:t>
            </a:r>
            <a:endParaRPr lang="pt-PT" sz="1400" dirty="0"/>
          </a:p>
          <a:p>
            <a:pPr marL="742950" lvl="1" indent="-285750">
              <a:buFont typeface="Arial" panose="020B0604020202020204" pitchFamily="34" charset="0"/>
              <a:buChar char="•"/>
            </a:pPr>
            <a:r>
              <a:rPr lang="en-GB" sz="1400" dirty="0"/>
              <a:t>1 Rack/Server</a:t>
            </a:r>
            <a:endParaRPr lang="pt-PT" sz="1400" dirty="0"/>
          </a:p>
          <a:p>
            <a:pPr marL="742950" lvl="1" indent="-285750">
              <a:buFont typeface="Arial" panose="020B0604020202020204" pitchFamily="34" charset="0"/>
              <a:buChar char="•"/>
            </a:pPr>
            <a:r>
              <a:rPr lang="en-US" sz="1400" dirty="0"/>
              <a:t>1 Photocopier</a:t>
            </a:r>
            <a:endParaRPr lang="pt-PT" sz="1400" dirty="0"/>
          </a:p>
          <a:p>
            <a:pPr marL="742950" lvl="1" indent="-285750">
              <a:buFont typeface="Arial" panose="020B0604020202020204" pitchFamily="34" charset="0"/>
              <a:buChar char="•"/>
            </a:pPr>
            <a:r>
              <a:rPr lang="en-US" sz="1400" dirty="0"/>
              <a:t>9 microscopes</a:t>
            </a:r>
            <a:endParaRPr lang="en-GB" sz="1400" b="1" dirty="0">
              <a:latin typeface="Candara" panose="020E0502030303020204" pitchFamily="34" charset="0"/>
            </a:endParaRP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235211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0636" y="2430764"/>
            <a:ext cx="8965862" cy="2308324"/>
          </a:xfrm>
          <a:prstGeom prst="rect">
            <a:avLst/>
          </a:prstGeom>
          <a:noFill/>
        </p:spPr>
        <p:txBody>
          <a:bodyPr wrap="square" rtlCol="0">
            <a:spAutoFit/>
          </a:bodyPr>
          <a:lstStyle/>
          <a:p>
            <a:pPr algn="just"/>
            <a:r>
              <a:rPr lang="en-GB" sz="1600" b="1" dirty="0">
                <a:latin typeface="Candara" panose="020E0502030303020204" pitchFamily="34" charset="0"/>
              </a:rPr>
              <a:t>Others</a:t>
            </a:r>
          </a:p>
          <a:p>
            <a:pPr algn="just"/>
            <a:endParaRPr lang="en-GB" sz="1600" b="1" dirty="0"/>
          </a:p>
          <a:p>
            <a:pPr marL="285750" indent="-285750" algn="just">
              <a:buFont typeface="Arial" panose="020B0604020202020204" pitchFamily="34" charset="0"/>
              <a:buChar char="•"/>
            </a:pPr>
            <a:r>
              <a:rPr lang="en-GB" sz="1400" dirty="0"/>
              <a:t>In the refectory there are cooking appliances. The equipment available in the refectory is just a refrigerator, a microwave oven, a dishwasher and a water heater.  </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r>
              <a:rPr lang="en-GB" sz="1400" dirty="0"/>
              <a:t>The main consumption is due to the dishwasher (Comenda LF322M model) which has a maximum power of 5.45 kW.</a:t>
            </a:r>
          </a:p>
          <a:p>
            <a:pPr algn="just"/>
            <a:endParaRPr lang="en-GB" sz="1400" b="1" dirty="0">
              <a:latin typeface="Candara" panose="020E0502030303020204" pitchFamily="34" charset="0"/>
            </a:endParaRPr>
          </a:p>
          <a:p>
            <a:pPr marL="285750" indent="-285750" algn="just">
              <a:buFont typeface="Arial" panose="020B0604020202020204" pitchFamily="34" charset="0"/>
              <a:buChar char="•"/>
            </a:pPr>
            <a:r>
              <a:rPr lang="en-GB" sz="1400" dirty="0"/>
              <a:t>There is also some cooking equipment in the teachers’ room, such as a refrigerator, a microwave oven and 2 vending machines.</a:t>
            </a:r>
            <a:endParaRPr lang="pt-PT" sz="1400" dirty="0"/>
          </a:p>
          <a:p>
            <a:pPr algn="just"/>
            <a:endParaRPr lang="en-GB" sz="1400" b="1" dirty="0">
              <a:latin typeface="Candara" panose="020E0502030303020204" pitchFamily="34" charset="0"/>
            </a:endParaRP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545532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graphicFrame>
        <p:nvGraphicFramePr>
          <p:cNvPr id="11" name="Table 2"/>
          <p:cNvGraphicFramePr>
            <a:graphicFrameLocks noGrp="1"/>
          </p:cNvGraphicFramePr>
          <p:nvPr>
            <p:extLst>
              <p:ext uri="{D42A27DB-BD31-4B8C-83A1-F6EECF244321}">
                <p14:modId xmlns:p14="http://schemas.microsoft.com/office/powerpoint/2010/main" val="4033543093"/>
              </p:ext>
            </p:extLst>
          </p:nvPr>
        </p:nvGraphicFramePr>
        <p:xfrm>
          <a:off x="179388" y="3457808"/>
          <a:ext cx="3600400" cy="1483360"/>
        </p:xfrm>
        <a:graphic>
          <a:graphicData uri="http://schemas.openxmlformats.org/drawingml/2006/table">
            <a:tbl>
              <a:tblPr bandRow="1">
                <a:tableStyleId>{5C22544A-7EE6-4342-B048-85BDC9FD1C3A}</a:tableStyleId>
              </a:tblPr>
              <a:tblGrid>
                <a:gridCol w="223224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tblGrid>
              <a:tr h="370840">
                <a:tc>
                  <a:txBody>
                    <a:bodyPr/>
                    <a:lstStyle/>
                    <a:p>
                      <a:r>
                        <a:rPr lang="en-GB" sz="1400" b="1" noProof="0" dirty="0"/>
                        <a:t>Electricity Consumption</a:t>
                      </a:r>
                    </a:p>
                  </a:txBody>
                  <a:tcPr/>
                </a:tc>
                <a:tc>
                  <a:txBody>
                    <a:bodyPr/>
                    <a:lstStyle/>
                    <a:p>
                      <a:r>
                        <a:rPr lang="pt-PT" sz="1400" dirty="0"/>
                        <a:t>30.7 MWh</a:t>
                      </a:r>
                    </a:p>
                  </a:txBody>
                  <a:tcPr/>
                </a:tc>
                <a:extLst>
                  <a:ext uri="{0D108BD9-81ED-4DB2-BD59-A6C34878D82A}">
                    <a16:rowId xmlns:a16="http://schemas.microsoft.com/office/drawing/2014/main" val="10000"/>
                  </a:ext>
                </a:extLst>
              </a:tr>
              <a:tr h="370840">
                <a:tc>
                  <a:txBody>
                    <a:bodyPr/>
                    <a:lstStyle/>
                    <a:p>
                      <a:r>
                        <a:rPr lang="en-GB" sz="1400" b="1" noProof="0" dirty="0"/>
                        <a:t>Electricity Cost</a:t>
                      </a:r>
                    </a:p>
                  </a:txBody>
                  <a:tcPr/>
                </a:tc>
                <a:tc>
                  <a:txBody>
                    <a:bodyPr/>
                    <a:lstStyle/>
                    <a:p>
                      <a:r>
                        <a:rPr lang="pt-PT" sz="1400" dirty="0"/>
                        <a:t>6.7 k€</a:t>
                      </a:r>
                    </a:p>
                  </a:txBody>
                  <a:tcPr/>
                </a:tc>
                <a:extLst>
                  <a:ext uri="{0D108BD9-81ED-4DB2-BD59-A6C34878D82A}">
                    <a16:rowId xmlns:a16="http://schemas.microsoft.com/office/drawing/2014/main" val="10001"/>
                  </a:ext>
                </a:extLst>
              </a:tr>
              <a:tr h="370840">
                <a:tc>
                  <a:txBody>
                    <a:bodyPr/>
                    <a:lstStyle/>
                    <a:p>
                      <a:r>
                        <a:rPr lang="en-GB" sz="1400" b="1" noProof="0" dirty="0"/>
                        <a:t>Gas Consumption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dirty="0"/>
                        <a:t>16.7 MWh</a:t>
                      </a:r>
                    </a:p>
                  </a:txBody>
                  <a:tcPr/>
                </a:tc>
                <a:extLst>
                  <a:ext uri="{0D108BD9-81ED-4DB2-BD59-A6C34878D82A}">
                    <a16:rowId xmlns:a16="http://schemas.microsoft.com/office/drawing/2014/main" val="10002"/>
                  </a:ext>
                </a:extLst>
              </a:tr>
              <a:tr h="370840">
                <a:tc>
                  <a:txBody>
                    <a:bodyPr/>
                    <a:lstStyle/>
                    <a:p>
                      <a:r>
                        <a:rPr lang="en-GB" sz="1400" b="1" noProof="0" dirty="0"/>
                        <a:t>Gas Cost</a:t>
                      </a:r>
                    </a:p>
                  </a:txBody>
                  <a:tcPr/>
                </a:tc>
                <a:tc>
                  <a:txBody>
                    <a:bodyPr/>
                    <a:lstStyle/>
                    <a:p>
                      <a:r>
                        <a:rPr lang="pt-PT" sz="1400" dirty="0"/>
                        <a:t>1.8 k€</a:t>
                      </a:r>
                    </a:p>
                  </a:txBody>
                  <a:tcPr/>
                </a:tc>
                <a:extLst>
                  <a:ext uri="{0D108BD9-81ED-4DB2-BD59-A6C34878D82A}">
                    <a16:rowId xmlns:a16="http://schemas.microsoft.com/office/drawing/2014/main" val="10003"/>
                  </a:ext>
                </a:extLst>
              </a:tr>
            </a:tbl>
          </a:graphicData>
        </a:graphic>
      </p:graphicFrame>
      <p:pic>
        <p:nvPicPr>
          <p:cNvPr id="14" name="Picture 14"/>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23928" y="2703035"/>
            <a:ext cx="5026805" cy="3174237"/>
          </a:xfrm>
          <a:prstGeom prst="rect">
            <a:avLst/>
          </a:prstGeom>
          <a:noFill/>
        </p:spPr>
      </p:pic>
      <p:sp>
        <p:nvSpPr>
          <p:cNvPr id="3" name="CaixaDeTexto 2"/>
          <p:cNvSpPr txBox="1"/>
          <p:nvPr/>
        </p:nvSpPr>
        <p:spPr>
          <a:xfrm>
            <a:off x="10636" y="2515832"/>
            <a:ext cx="3625260" cy="338554"/>
          </a:xfrm>
          <a:prstGeom prst="rect">
            <a:avLst/>
          </a:prstGeom>
          <a:noFill/>
        </p:spPr>
        <p:txBody>
          <a:bodyPr wrap="square" rtlCol="0">
            <a:spAutoFit/>
          </a:bodyPr>
          <a:lstStyle/>
          <a:p>
            <a:r>
              <a:rPr lang="en-GB" sz="1600" b="1" dirty="0"/>
              <a:t>Energy Consumption - Present Scenario</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91952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30598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Location : Coimbra - Portugal</a:t>
            </a:r>
          </a:p>
        </p:txBody>
      </p:sp>
      <p:sp>
        <p:nvSpPr>
          <p:cNvPr id="3" name="CaixaDeTexto 2"/>
          <p:cNvSpPr txBox="1"/>
          <p:nvPr/>
        </p:nvSpPr>
        <p:spPr>
          <a:xfrm>
            <a:off x="-1" y="2151754"/>
            <a:ext cx="8950733" cy="954107"/>
          </a:xfrm>
          <a:prstGeom prst="rect">
            <a:avLst/>
          </a:prstGeom>
          <a:noFill/>
        </p:spPr>
        <p:txBody>
          <a:bodyPr wrap="square" rtlCol="0">
            <a:spAutoFit/>
          </a:bodyPr>
          <a:lstStyle/>
          <a:p>
            <a:pPr algn="just"/>
            <a:r>
              <a:rPr lang="en-GB" sz="1400" dirty="0"/>
              <a:t>As a historic city Coimbra holds an important cultural and architectural heritage, which added to the fact that the city is being crossed by the River Mondego, gives to Coimbra a distinctive character and make her attractive for tourists. Coimbra's environmental quality is reinforced by a friendly climate, positive indicators on air and noise, a variety of green spaces in the urban centre and the river landscape of the Mondego. </a:t>
            </a:r>
            <a:endParaRPr lang="en-GB" dirty="0"/>
          </a:p>
        </p:txBody>
      </p:sp>
      <p:grpSp>
        <p:nvGrpSpPr>
          <p:cNvPr id="11" name="Grupo 10"/>
          <p:cNvGrpSpPr/>
          <p:nvPr/>
        </p:nvGrpSpPr>
        <p:grpSpPr>
          <a:xfrm>
            <a:off x="143758" y="3284984"/>
            <a:ext cx="8806974" cy="2730939"/>
            <a:chOff x="143758" y="3284984"/>
            <a:chExt cx="8806974" cy="2730939"/>
          </a:xfrm>
        </p:grpSpPr>
        <p:pic>
          <p:nvPicPr>
            <p:cNvPr id="5" name="Imagem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758" y="3284984"/>
              <a:ext cx="4356234" cy="2730939"/>
            </a:xfrm>
            <a:prstGeom prst="rect">
              <a:avLst/>
            </a:prstGeom>
          </p:spPr>
        </p:pic>
        <p:pic>
          <p:nvPicPr>
            <p:cNvPr id="10" name="Imagem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1148" y="3284984"/>
              <a:ext cx="5289584" cy="2725461"/>
            </a:xfrm>
            <a:prstGeom prst="rect">
              <a:avLst/>
            </a:prstGeom>
          </p:spPr>
        </p:pic>
      </p:gr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948646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Energy Consumption And Energy Generation</a:t>
            </a:r>
          </a:p>
        </p:txBody>
      </p:sp>
      <p:sp>
        <p:nvSpPr>
          <p:cNvPr id="3" name="CaixaDeTexto 2"/>
          <p:cNvSpPr txBox="1"/>
          <p:nvPr/>
        </p:nvSpPr>
        <p:spPr>
          <a:xfrm>
            <a:off x="10636" y="2515832"/>
            <a:ext cx="3625260" cy="338554"/>
          </a:xfrm>
          <a:prstGeom prst="rect">
            <a:avLst/>
          </a:prstGeom>
          <a:noFill/>
        </p:spPr>
        <p:txBody>
          <a:bodyPr wrap="square" rtlCol="0">
            <a:spAutoFit/>
          </a:bodyPr>
          <a:lstStyle/>
          <a:p>
            <a:r>
              <a:rPr lang="en-GB" sz="1600" b="1" dirty="0"/>
              <a:t>Baseline - Present Scenario</a:t>
            </a:r>
          </a:p>
        </p:txBody>
      </p:sp>
      <p:graphicFrame>
        <p:nvGraphicFramePr>
          <p:cNvPr id="15" name="Table 3"/>
          <p:cNvGraphicFramePr>
            <a:graphicFrameLocks noGrp="1"/>
          </p:cNvGraphicFramePr>
          <p:nvPr>
            <p:extLst>
              <p:ext uri="{D42A27DB-BD31-4B8C-83A1-F6EECF244321}">
                <p14:modId xmlns:p14="http://schemas.microsoft.com/office/powerpoint/2010/main" val="2171755376"/>
              </p:ext>
            </p:extLst>
          </p:nvPr>
        </p:nvGraphicFramePr>
        <p:xfrm>
          <a:off x="1273017" y="3289118"/>
          <a:ext cx="6475222" cy="1682496"/>
        </p:xfrm>
        <a:graphic>
          <a:graphicData uri="http://schemas.openxmlformats.org/drawingml/2006/table">
            <a:tbl>
              <a:tblPr firstRow="1" lastRow="1" bandRow="1">
                <a:tableStyleId>{5C22544A-7EE6-4342-B048-85BDC9FD1C3A}</a:tableStyleId>
              </a:tblPr>
              <a:tblGrid>
                <a:gridCol w="1157605">
                  <a:extLst>
                    <a:ext uri="{9D8B030D-6E8A-4147-A177-3AD203B41FA5}">
                      <a16:colId xmlns:a16="http://schemas.microsoft.com/office/drawing/2014/main" val="20000"/>
                    </a:ext>
                  </a:extLst>
                </a:gridCol>
                <a:gridCol w="1204722">
                  <a:extLst>
                    <a:ext uri="{9D8B030D-6E8A-4147-A177-3AD203B41FA5}">
                      <a16:colId xmlns:a16="http://schemas.microsoft.com/office/drawing/2014/main" val="20001"/>
                    </a:ext>
                  </a:extLst>
                </a:gridCol>
                <a:gridCol w="1277747">
                  <a:extLst>
                    <a:ext uri="{9D8B030D-6E8A-4147-A177-3AD203B41FA5}">
                      <a16:colId xmlns:a16="http://schemas.microsoft.com/office/drawing/2014/main" val="20002"/>
                    </a:ext>
                  </a:extLst>
                </a:gridCol>
                <a:gridCol w="1469136">
                  <a:extLst>
                    <a:ext uri="{9D8B030D-6E8A-4147-A177-3AD203B41FA5}">
                      <a16:colId xmlns:a16="http://schemas.microsoft.com/office/drawing/2014/main" val="20003"/>
                    </a:ext>
                  </a:extLst>
                </a:gridCol>
                <a:gridCol w="1366012">
                  <a:extLst>
                    <a:ext uri="{9D8B030D-6E8A-4147-A177-3AD203B41FA5}">
                      <a16:colId xmlns:a16="http://schemas.microsoft.com/office/drawing/2014/main" val="20004"/>
                    </a:ext>
                  </a:extLst>
                </a:gridCol>
              </a:tblGrid>
              <a:tr h="0">
                <a:tc>
                  <a:txBody>
                    <a:bodyPr/>
                    <a:lstStyle/>
                    <a:p>
                      <a:pPr algn="ctr">
                        <a:lnSpc>
                          <a:spcPct val="115000"/>
                        </a:lnSpc>
                        <a:spcAft>
                          <a:spcPts val="0"/>
                        </a:spcAft>
                      </a:pPr>
                      <a:r>
                        <a:rPr lang="en-GB" sz="1600" dirty="0">
                          <a:effectLst/>
                        </a:rPr>
                        <a:t> </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Final Energy</a:t>
                      </a:r>
                      <a:endParaRPr lang="pt-PT" sz="1600" dirty="0">
                        <a:effectLst/>
                      </a:endParaRPr>
                    </a:p>
                    <a:p>
                      <a:pPr algn="ctr">
                        <a:lnSpc>
                          <a:spcPct val="115000"/>
                        </a:lnSpc>
                        <a:spcAft>
                          <a:spcPts val="0"/>
                        </a:spcAft>
                      </a:pPr>
                      <a:r>
                        <a:rPr lang="en-GB" sz="1600" dirty="0">
                          <a:effectLst/>
                        </a:rPr>
                        <a:t>kWh</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Energy Dens.</a:t>
                      </a:r>
                      <a:endParaRPr lang="pt-PT" sz="1600" dirty="0">
                        <a:effectLst/>
                      </a:endParaRPr>
                    </a:p>
                    <a:p>
                      <a:pPr algn="ctr">
                        <a:lnSpc>
                          <a:spcPct val="115000"/>
                        </a:lnSpc>
                        <a:spcAft>
                          <a:spcPts val="0"/>
                        </a:spcAft>
                      </a:pPr>
                      <a:r>
                        <a:rPr lang="en-GB" sz="1600" dirty="0">
                          <a:effectLst/>
                        </a:rPr>
                        <a:t>kWh/m</a:t>
                      </a:r>
                      <a:r>
                        <a:rPr lang="en-GB" sz="1600" baseline="30000" dirty="0">
                          <a:effectLst/>
                        </a:rPr>
                        <a:t>2</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Primary Energy</a:t>
                      </a:r>
                      <a:endParaRPr lang="pt-PT" sz="1600" dirty="0">
                        <a:effectLst/>
                      </a:endParaRPr>
                    </a:p>
                    <a:p>
                      <a:pPr algn="ctr">
                        <a:lnSpc>
                          <a:spcPct val="115000"/>
                        </a:lnSpc>
                        <a:spcAft>
                          <a:spcPts val="0"/>
                        </a:spcAft>
                      </a:pPr>
                      <a:r>
                        <a:rPr lang="en-GB" sz="1600" dirty="0">
                          <a:effectLst/>
                        </a:rPr>
                        <a:t>kWh</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CO</a:t>
                      </a:r>
                      <a:r>
                        <a:rPr lang="en-GB" sz="1600" baseline="-25000" dirty="0">
                          <a:effectLst/>
                        </a:rPr>
                        <a:t>2</a:t>
                      </a:r>
                      <a:r>
                        <a:rPr lang="en-GB" sz="1600" dirty="0">
                          <a:effectLst/>
                        </a:rPr>
                        <a:t> Emissions</a:t>
                      </a:r>
                      <a:endParaRPr lang="pt-PT" sz="1600" dirty="0">
                        <a:effectLst/>
                      </a:endParaRPr>
                    </a:p>
                    <a:p>
                      <a:pPr algn="ctr">
                        <a:lnSpc>
                          <a:spcPct val="115000"/>
                        </a:lnSpc>
                        <a:spcAft>
                          <a:spcPts val="0"/>
                        </a:spcAft>
                      </a:pPr>
                      <a:r>
                        <a:rPr lang="en-GB" sz="1600" dirty="0">
                          <a:effectLst/>
                        </a:rPr>
                        <a:t>kg CO</a:t>
                      </a:r>
                      <a:r>
                        <a:rPr lang="en-GB" sz="1600" baseline="-25000" dirty="0">
                          <a:effectLst/>
                        </a:rPr>
                        <a:t>2</a:t>
                      </a:r>
                      <a:r>
                        <a:rPr lang="en-GB" sz="1600" dirty="0">
                          <a:effectLst/>
                        </a:rPr>
                        <a:t> /kWh</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15000"/>
                        </a:lnSpc>
                        <a:spcAft>
                          <a:spcPts val="0"/>
                        </a:spcAft>
                      </a:pPr>
                      <a:r>
                        <a:rPr lang="en-GB" sz="1600" b="1" dirty="0">
                          <a:effectLst/>
                        </a:rPr>
                        <a:t>Electricity </a:t>
                      </a:r>
                      <a:endParaRPr lang="pt-PT"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22516</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a:effectLst/>
                        </a:rPr>
                        <a:t>13.60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56290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3149.8</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15000"/>
                        </a:lnSpc>
                        <a:spcAft>
                          <a:spcPts val="0"/>
                        </a:spcAft>
                      </a:pPr>
                      <a:r>
                        <a:rPr lang="en-GB" sz="1600" b="1" dirty="0">
                          <a:effectLst/>
                        </a:rPr>
                        <a:t>Gas</a:t>
                      </a:r>
                      <a:endParaRPr lang="pt-PT"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16775</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a:effectLst/>
                        </a:rPr>
                        <a:t>10.14</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16775</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3388.6</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15000"/>
                        </a:lnSpc>
                        <a:spcAft>
                          <a:spcPts val="0"/>
                        </a:spcAft>
                      </a:pPr>
                      <a:r>
                        <a:rPr lang="en-GB" sz="1600" b="1">
                          <a:effectLst/>
                        </a:rPr>
                        <a:t>Generation</a:t>
                      </a:r>
                      <a:endParaRPr lang="pt-PT" sz="16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-6100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a:effectLst/>
                        </a:rPr>
                        <a:t>-3.69</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2320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-853.3</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15000"/>
                        </a:lnSpc>
                        <a:spcAft>
                          <a:spcPts val="0"/>
                        </a:spcAft>
                      </a:pPr>
                      <a:r>
                        <a:rPr lang="en-GB" sz="1600" b="1" dirty="0">
                          <a:effectLst/>
                        </a:rPr>
                        <a:t>Total</a:t>
                      </a:r>
                      <a:endParaRPr lang="pt-PT"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a:effectLst/>
                        </a:rPr>
                        <a:t>33191</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pt-PT" sz="1600">
                          <a:effectLst/>
                        </a:rPr>
                        <a:t>20.05</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pt-PT" sz="1600">
                          <a:effectLst/>
                        </a:rPr>
                        <a:t>75385</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15000"/>
                        </a:lnSpc>
                        <a:spcAft>
                          <a:spcPts val="0"/>
                        </a:spcAft>
                      </a:pPr>
                      <a:r>
                        <a:rPr lang="pt-PT" sz="1600" dirty="0">
                          <a:effectLst/>
                        </a:rPr>
                        <a:t>5685.1</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28241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graphicFrame>
        <p:nvGraphicFramePr>
          <p:cNvPr id="15" name="Table 18"/>
          <p:cNvGraphicFramePr>
            <a:graphicFrameLocks noGrp="1"/>
          </p:cNvGraphicFramePr>
          <p:nvPr>
            <p:extLst>
              <p:ext uri="{D42A27DB-BD31-4B8C-83A1-F6EECF244321}">
                <p14:modId xmlns:p14="http://schemas.microsoft.com/office/powerpoint/2010/main" val="823852393"/>
              </p:ext>
            </p:extLst>
          </p:nvPr>
        </p:nvGraphicFramePr>
        <p:xfrm>
          <a:off x="179388" y="3900656"/>
          <a:ext cx="2553212" cy="1112520"/>
        </p:xfrm>
        <a:graphic>
          <a:graphicData uri="http://schemas.openxmlformats.org/drawingml/2006/table">
            <a:tbl>
              <a:tblPr bandRow="1">
                <a:tableStyleId>{5C22544A-7EE6-4342-B048-85BDC9FD1C3A}</a:tableStyleId>
              </a:tblPr>
              <a:tblGrid>
                <a:gridCol w="1276606">
                  <a:extLst>
                    <a:ext uri="{9D8B030D-6E8A-4147-A177-3AD203B41FA5}">
                      <a16:colId xmlns:a16="http://schemas.microsoft.com/office/drawing/2014/main" val="20000"/>
                    </a:ext>
                  </a:extLst>
                </a:gridCol>
                <a:gridCol w="1276606">
                  <a:extLst>
                    <a:ext uri="{9D8B030D-6E8A-4147-A177-3AD203B41FA5}">
                      <a16:colId xmlns:a16="http://schemas.microsoft.com/office/drawing/2014/main" val="20001"/>
                    </a:ext>
                  </a:extLst>
                </a:gridCol>
              </a:tblGrid>
              <a:tr h="370840">
                <a:tc>
                  <a:txBody>
                    <a:bodyPr/>
                    <a:lstStyle/>
                    <a:p>
                      <a:r>
                        <a:rPr lang="pt-PT" sz="1400" b="1" dirty="0" err="1"/>
                        <a:t>On-Peak</a:t>
                      </a:r>
                      <a:endParaRPr lang="pt-PT" sz="1400" b="1" dirty="0"/>
                    </a:p>
                  </a:txBody>
                  <a:tcPr/>
                </a:tc>
                <a:tc>
                  <a:txBody>
                    <a:bodyPr/>
                    <a:lstStyle/>
                    <a:p>
                      <a:pPr algn="ctr"/>
                      <a:r>
                        <a:rPr lang="pt-PT" sz="1400" dirty="0"/>
                        <a:t>18.4%</a:t>
                      </a:r>
                    </a:p>
                  </a:txBody>
                  <a:tcPr/>
                </a:tc>
                <a:extLst>
                  <a:ext uri="{0D108BD9-81ED-4DB2-BD59-A6C34878D82A}">
                    <a16:rowId xmlns:a16="http://schemas.microsoft.com/office/drawing/2014/main" val="10000"/>
                  </a:ext>
                </a:extLst>
              </a:tr>
              <a:tr h="370840">
                <a:tc>
                  <a:txBody>
                    <a:bodyPr/>
                    <a:lstStyle/>
                    <a:p>
                      <a:r>
                        <a:rPr lang="pt-PT" sz="1400" b="1" dirty="0" err="1"/>
                        <a:t>Mid-Peak</a:t>
                      </a:r>
                      <a:endParaRPr lang="pt-PT" sz="1400" b="1" dirty="0"/>
                    </a:p>
                  </a:txBody>
                  <a:tcPr/>
                </a:tc>
                <a:tc>
                  <a:txBody>
                    <a:bodyPr/>
                    <a:lstStyle/>
                    <a:p>
                      <a:pPr algn="ctr"/>
                      <a:r>
                        <a:rPr lang="pt-PT" sz="1400" dirty="0"/>
                        <a:t>58.0%</a:t>
                      </a:r>
                    </a:p>
                  </a:txBody>
                  <a:tcPr/>
                </a:tc>
                <a:extLst>
                  <a:ext uri="{0D108BD9-81ED-4DB2-BD59-A6C34878D82A}">
                    <a16:rowId xmlns:a16="http://schemas.microsoft.com/office/drawing/2014/main" val="10001"/>
                  </a:ext>
                </a:extLst>
              </a:tr>
              <a:tr h="370840">
                <a:tc>
                  <a:txBody>
                    <a:bodyPr/>
                    <a:lstStyle/>
                    <a:p>
                      <a:r>
                        <a:rPr lang="pt-PT" sz="1400" b="1" dirty="0" err="1"/>
                        <a:t>Off-Peak</a:t>
                      </a:r>
                      <a:endParaRPr lang="pt-PT"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400" dirty="0"/>
                        <a:t>23.6%</a:t>
                      </a:r>
                    </a:p>
                  </a:txBody>
                  <a:tcPr/>
                </a:tc>
                <a:extLst>
                  <a:ext uri="{0D108BD9-81ED-4DB2-BD59-A6C34878D82A}">
                    <a16:rowId xmlns:a16="http://schemas.microsoft.com/office/drawing/2014/main" val="10002"/>
                  </a:ext>
                </a:extLst>
              </a:tr>
            </a:tbl>
          </a:graphicData>
        </a:graphic>
      </p:graphicFrame>
      <p:pic>
        <p:nvPicPr>
          <p:cNvPr id="16" name="Picture 17"/>
          <p:cNvPicPr/>
          <p:nvPr/>
        </p:nvPicPr>
        <p:blipFill>
          <a:blip r:embed="rId4" cstate="email">
            <a:extLst>
              <a:ext uri="{28A0092B-C50C-407E-A947-70E740481C1C}">
                <a14:useLocalDpi xmlns:a14="http://schemas.microsoft.com/office/drawing/2010/main"/>
              </a:ext>
            </a:extLst>
          </a:blip>
          <a:srcRect/>
          <a:stretch>
            <a:fillRect/>
          </a:stretch>
        </p:blipFill>
        <p:spPr bwMode="auto">
          <a:xfrm>
            <a:off x="2732600" y="2924945"/>
            <a:ext cx="6218133" cy="3250008"/>
          </a:xfrm>
          <a:prstGeom prst="rect">
            <a:avLst/>
          </a:prstGeom>
          <a:noFill/>
        </p:spPr>
      </p:pic>
      <p:sp>
        <p:nvSpPr>
          <p:cNvPr id="18" name="CaixaDeTexto 17"/>
          <p:cNvSpPr txBox="1"/>
          <p:nvPr/>
        </p:nvSpPr>
        <p:spPr>
          <a:xfrm>
            <a:off x="10636" y="2515832"/>
            <a:ext cx="3625260" cy="338554"/>
          </a:xfrm>
          <a:prstGeom prst="rect">
            <a:avLst/>
          </a:prstGeom>
          <a:noFill/>
        </p:spPr>
        <p:txBody>
          <a:bodyPr wrap="square" rtlCol="0">
            <a:spAutoFit/>
          </a:bodyPr>
          <a:lstStyle/>
          <a:p>
            <a:r>
              <a:rPr lang="en-GB" sz="1600" b="1" dirty="0"/>
              <a:t>Energy Consumption -Present Scenario</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96997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4" name="CaixaDeTexto 13"/>
          <p:cNvSpPr txBox="1"/>
          <p:nvPr/>
        </p:nvSpPr>
        <p:spPr>
          <a:xfrm>
            <a:off x="10636" y="2515832"/>
            <a:ext cx="4345340" cy="338554"/>
          </a:xfrm>
          <a:prstGeom prst="rect">
            <a:avLst/>
          </a:prstGeom>
          <a:noFill/>
        </p:spPr>
        <p:txBody>
          <a:bodyPr wrap="square" rtlCol="0">
            <a:spAutoFit/>
          </a:bodyPr>
          <a:lstStyle/>
          <a:p>
            <a:r>
              <a:rPr lang="en-GB" sz="1600" b="1" dirty="0"/>
              <a:t>Energy Generation with RES  - Present Scenario</a:t>
            </a:r>
          </a:p>
        </p:txBody>
      </p:sp>
      <p:sp>
        <p:nvSpPr>
          <p:cNvPr id="18" name="Rectangle 4"/>
          <p:cNvSpPr>
            <a:spLocks noChangeArrowheads="1"/>
          </p:cNvSpPr>
          <p:nvPr/>
        </p:nvSpPr>
        <p:spPr bwMode="auto">
          <a:xfrm>
            <a:off x="10635" y="2847919"/>
            <a:ext cx="8940097" cy="1477328"/>
          </a:xfrm>
          <a:prstGeom prst="rect">
            <a:avLst/>
          </a:prstGeom>
          <a:noFill/>
          <a:ln w="38100" cmpd="dbl">
            <a:noFill/>
            <a:miter lim="800000"/>
            <a:headEnd/>
            <a:tailEnd/>
          </a:ln>
        </p:spPr>
        <p:txBody>
          <a:bodyPr wrap="square">
            <a:spAutoFit/>
          </a:bodyPr>
          <a:lstStyle/>
          <a:p>
            <a:pPr marL="531813" lvl="1" indent="-354013">
              <a:lnSpc>
                <a:spcPct val="150000"/>
              </a:lnSpc>
              <a:buFont typeface="Arial" panose="020B0604020202020204" pitchFamily="34" charset="0"/>
              <a:buChar char="•"/>
              <a:defRPr/>
            </a:pPr>
            <a:r>
              <a:rPr lang="en-US" sz="1400" dirty="0">
                <a:latin typeface="Candara" panose="020E0502030303020204" pitchFamily="34" charset="0"/>
              </a:rPr>
              <a:t>PV system with 4230 W – 18 modules with 235 Wp each</a:t>
            </a:r>
          </a:p>
          <a:p>
            <a:pPr marL="177800" lvl="1">
              <a:lnSpc>
                <a:spcPct val="150000"/>
              </a:lnSpc>
              <a:defRPr/>
            </a:pPr>
            <a:endParaRPr lang="en-US" sz="900" dirty="0">
              <a:latin typeface="Candara" panose="020E0502030303020204" pitchFamily="34" charset="0"/>
            </a:endParaRPr>
          </a:p>
          <a:p>
            <a:pPr marL="531813" lvl="1" indent="-354013">
              <a:lnSpc>
                <a:spcPct val="150000"/>
              </a:lnSpc>
              <a:buFont typeface="Arial" panose="020B0604020202020204" pitchFamily="34" charset="0"/>
              <a:buChar char="•"/>
              <a:defRPr/>
            </a:pPr>
            <a:r>
              <a:rPr lang="en-US" sz="1400" dirty="0">
                <a:latin typeface="Candara" panose="020E0502030303020204" pitchFamily="34" charset="0"/>
              </a:rPr>
              <a:t>Generation of 6100 kWh (20% of the consumption in 2013). </a:t>
            </a:r>
          </a:p>
          <a:p>
            <a:pPr marL="531813" lvl="1" indent="-354013">
              <a:lnSpc>
                <a:spcPct val="150000"/>
              </a:lnSpc>
              <a:buFont typeface="Arial" panose="020B0604020202020204" pitchFamily="34" charset="0"/>
              <a:buChar char="•"/>
              <a:defRPr/>
            </a:pPr>
            <a:endParaRPr lang="en-US" sz="900" dirty="0">
              <a:latin typeface="Candara" panose="020E0502030303020204" pitchFamily="34" charset="0"/>
            </a:endParaRPr>
          </a:p>
          <a:p>
            <a:pPr marL="531813" lvl="1" indent="-354013">
              <a:lnSpc>
                <a:spcPct val="150000"/>
              </a:lnSpc>
              <a:buFont typeface="Arial" panose="020B0604020202020204" pitchFamily="34" charset="0"/>
              <a:buChar char="•"/>
              <a:defRPr/>
            </a:pPr>
            <a:r>
              <a:rPr lang="en-US" sz="1400" dirty="0">
                <a:latin typeface="Candara" panose="020E0502030303020204" pitchFamily="34" charset="0"/>
              </a:rPr>
              <a:t>Solar thermal concentrator with 2 m</a:t>
            </a:r>
            <a:r>
              <a:rPr lang="en-US" sz="1400" baseline="30000" dirty="0">
                <a:latin typeface="Candara" panose="020E0502030303020204" pitchFamily="34" charset="0"/>
              </a:rPr>
              <a:t>2</a:t>
            </a:r>
            <a:r>
              <a:rPr lang="en-US" sz="1400" dirty="0">
                <a:latin typeface="Candara" panose="020E0502030303020204" pitchFamily="34" charset="0"/>
              </a:rPr>
              <a:t> (supply hot water to the refectory).</a:t>
            </a:r>
          </a:p>
        </p:txBody>
      </p:sp>
      <p:graphicFrame>
        <p:nvGraphicFramePr>
          <p:cNvPr id="20" name="Table 2"/>
          <p:cNvGraphicFramePr>
            <a:graphicFrameLocks noGrp="1"/>
          </p:cNvGraphicFramePr>
          <p:nvPr>
            <p:extLst>
              <p:ext uri="{D42A27DB-BD31-4B8C-83A1-F6EECF244321}">
                <p14:modId xmlns:p14="http://schemas.microsoft.com/office/powerpoint/2010/main" val="1494903792"/>
              </p:ext>
            </p:extLst>
          </p:nvPr>
        </p:nvGraphicFramePr>
        <p:xfrm>
          <a:off x="2270352" y="4361233"/>
          <a:ext cx="4171247" cy="1813720"/>
        </p:xfrm>
        <a:graphic>
          <a:graphicData uri="http://schemas.openxmlformats.org/drawingml/2006/table">
            <a:tbl>
              <a:tblPr bandRow="1">
                <a:tableStyleId>{5C22544A-7EE6-4342-B048-85BDC9FD1C3A}</a:tableStyleId>
              </a:tblPr>
              <a:tblGrid>
                <a:gridCol w="2050562">
                  <a:extLst>
                    <a:ext uri="{9D8B030D-6E8A-4147-A177-3AD203B41FA5}">
                      <a16:colId xmlns:a16="http://schemas.microsoft.com/office/drawing/2014/main" val="20000"/>
                    </a:ext>
                  </a:extLst>
                </a:gridCol>
                <a:gridCol w="2120685">
                  <a:extLst>
                    <a:ext uri="{9D8B030D-6E8A-4147-A177-3AD203B41FA5}">
                      <a16:colId xmlns:a16="http://schemas.microsoft.com/office/drawing/2014/main" val="20001"/>
                    </a:ext>
                  </a:extLst>
                </a:gridCol>
              </a:tblGrid>
              <a:tr h="453430">
                <a:tc>
                  <a:txBody>
                    <a:bodyPr/>
                    <a:lstStyle/>
                    <a:p>
                      <a:pPr algn="just">
                        <a:lnSpc>
                          <a:spcPct val="107000"/>
                        </a:lnSpc>
                        <a:spcAft>
                          <a:spcPts val="0"/>
                        </a:spcAft>
                      </a:pPr>
                      <a:r>
                        <a:rPr lang="en-GB" sz="1600" dirty="0">
                          <a:effectLst/>
                        </a:rPr>
                        <a:t>Quantity of modules</a:t>
                      </a:r>
                      <a:endParaRPr lang="pt-PT"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a:effectLst/>
                        </a:rPr>
                        <a:t>18</a:t>
                      </a:r>
                      <a:endParaRPr lang="pt-PT" sz="16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53430">
                <a:tc>
                  <a:txBody>
                    <a:bodyPr/>
                    <a:lstStyle/>
                    <a:p>
                      <a:pPr algn="just">
                        <a:lnSpc>
                          <a:spcPct val="107000"/>
                        </a:lnSpc>
                        <a:spcAft>
                          <a:spcPts val="0"/>
                        </a:spcAft>
                      </a:pPr>
                      <a:r>
                        <a:rPr lang="en-GB" sz="1600" dirty="0">
                          <a:effectLst/>
                        </a:rPr>
                        <a:t>Type of modules</a:t>
                      </a:r>
                      <a:endParaRPr lang="pt-PT"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Polycrystalline</a:t>
                      </a:r>
                      <a:r>
                        <a:rPr lang="en-GB" sz="1600" baseline="0" dirty="0">
                          <a:effectLst/>
                        </a:rPr>
                        <a:t> </a:t>
                      </a:r>
                      <a:r>
                        <a:rPr lang="en-GB" sz="1600" dirty="0">
                          <a:effectLst/>
                        </a:rPr>
                        <a:t>Silicon</a:t>
                      </a:r>
                      <a:endParaRPr lang="pt-PT"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453430">
                <a:tc>
                  <a:txBody>
                    <a:bodyPr/>
                    <a:lstStyle/>
                    <a:p>
                      <a:pPr algn="just">
                        <a:lnSpc>
                          <a:spcPct val="107000"/>
                        </a:lnSpc>
                        <a:spcAft>
                          <a:spcPts val="0"/>
                        </a:spcAft>
                      </a:pPr>
                      <a:r>
                        <a:rPr lang="en-GB" sz="1600">
                          <a:effectLst/>
                        </a:rPr>
                        <a:t>Total power</a:t>
                      </a:r>
                      <a:endParaRPr lang="pt-PT" sz="160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4230 W</a:t>
                      </a:r>
                      <a:endParaRPr lang="pt-PT"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453430">
                <a:tc>
                  <a:txBody>
                    <a:bodyPr/>
                    <a:lstStyle/>
                    <a:p>
                      <a:pPr algn="just">
                        <a:lnSpc>
                          <a:spcPct val="107000"/>
                        </a:lnSpc>
                        <a:spcAft>
                          <a:spcPts val="0"/>
                        </a:spcAft>
                      </a:pPr>
                      <a:r>
                        <a:rPr lang="en-GB" sz="1600" dirty="0">
                          <a:effectLst/>
                        </a:rPr>
                        <a:t>Total area</a:t>
                      </a:r>
                      <a:endParaRPr lang="pt-PT"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tc>
                  <a:txBody>
                    <a:bodyPr/>
                    <a:lstStyle/>
                    <a:p>
                      <a:pPr algn="ctr">
                        <a:lnSpc>
                          <a:spcPct val="107000"/>
                        </a:lnSpc>
                        <a:spcAft>
                          <a:spcPts val="0"/>
                        </a:spcAft>
                      </a:pPr>
                      <a:r>
                        <a:rPr lang="en-GB" sz="1600" dirty="0">
                          <a:effectLst/>
                        </a:rPr>
                        <a:t>29.18 m</a:t>
                      </a:r>
                      <a:r>
                        <a:rPr lang="en-GB" sz="1600" baseline="30000" dirty="0">
                          <a:effectLst/>
                        </a:rPr>
                        <a:t>2</a:t>
                      </a:r>
                      <a:endParaRPr lang="pt-PT" sz="1600" dirty="0">
                        <a:effectLst/>
                        <a:latin typeface="Calibri" panose="020F0502020204030204" pitchFamily="34" charset="0"/>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32147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4" name="CaixaDeTexto 13"/>
          <p:cNvSpPr txBox="1"/>
          <p:nvPr/>
        </p:nvSpPr>
        <p:spPr>
          <a:xfrm>
            <a:off x="10636" y="2515832"/>
            <a:ext cx="4345340" cy="338554"/>
          </a:xfrm>
          <a:prstGeom prst="rect">
            <a:avLst/>
          </a:prstGeom>
          <a:noFill/>
        </p:spPr>
        <p:txBody>
          <a:bodyPr wrap="square" rtlCol="0">
            <a:spAutoFit/>
          </a:bodyPr>
          <a:lstStyle/>
          <a:p>
            <a:r>
              <a:rPr lang="en-GB" sz="1600" b="1" dirty="0"/>
              <a:t>Energy Generation with RES  - Present Scenario</a:t>
            </a:r>
          </a:p>
        </p:txBody>
      </p:sp>
      <p:grpSp>
        <p:nvGrpSpPr>
          <p:cNvPr id="21" name="Grupo 20"/>
          <p:cNvGrpSpPr/>
          <p:nvPr/>
        </p:nvGrpSpPr>
        <p:grpSpPr>
          <a:xfrm>
            <a:off x="730208" y="2949330"/>
            <a:ext cx="7874240" cy="2279870"/>
            <a:chOff x="323528" y="3497975"/>
            <a:chExt cx="8622828" cy="2609808"/>
          </a:xfrm>
        </p:grpSpPr>
        <p:pic>
          <p:nvPicPr>
            <p:cNvPr id="22" name="Picture 16"/>
            <p:cNvPicPr/>
            <p:nvPr/>
          </p:nvPicPr>
          <p:blipFill rotWithShape="1">
            <a:blip r:embed="rId4" cstate="screen">
              <a:extLst>
                <a:ext uri="{28A0092B-C50C-407E-A947-70E740481C1C}">
                  <a14:useLocalDpi xmlns:a14="http://schemas.microsoft.com/office/drawing/2010/main"/>
                </a:ext>
              </a:extLst>
            </a:blip>
            <a:srcRect/>
            <a:stretch/>
          </p:blipFill>
          <p:spPr bwMode="auto">
            <a:xfrm>
              <a:off x="4572000" y="3497975"/>
              <a:ext cx="4374356" cy="2609807"/>
            </a:xfrm>
            <a:prstGeom prst="rect">
              <a:avLst/>
            </a:prstGeom>
            <a:ln>
              <a:noFill/>
            </a:ln>
            <a:extLst>
              <a:ext uri="{53640926-AAD7-44D8-BBD7-CCE9431645EC}">
                <a14:shadowObscured xmlns:a14="http://schemas.microsoft.com/office/drawing/2010/main"/>
              </a:ext>
            </a:extLst>
          </p:spPr>
        </p:pic>
        <p:pic>
          <p:nvPicPr>
            <p:cNvPr id="23" name="Picture 17"/>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3528" y="3500395"/>
              <a:ext cx="4248472" cy="2607388"/>
            </a:xfrm>
            <a:prstGeom prst="rect">
              <a:avLst/>
            </a:prstGeom>
            <a:noFill/>
          </p:spPr>
        </p:pic>
      </p:grpSp>
      <p:sp>
        <p:nvSpPr>
          <p:cNvPr id="17" name="CaixaDeTexto 16"/>
          <p:cNvSpPr txBox="1"/>
          <p:nvPr/>
        </p:nvSpPr>
        <p:spPr>
          <a:xfrm>
            <a:off x="10635" y="5563979"/>
            <a:ext cx="8940097" cy="338554"/>
          </a:xfrm>
          <a:prstGeom prst="rect">
            <a:avLst/>
          </a:prstGeom>
          <a:noFill/>
        </p:spPr>
        <p:txBody>
          <a:bodyPr wrap="square" rtlCol="0">
            <a:spAutoFit/>
          </a:bodyPr>
          <a:lstStyle/>
          <a:p>
            <a:r>
              <a:rPr lang="en-GB" sz="1600" b="1" dirty="0"/>
              <a:t>Other Generation Sources  - </a:t>
            </a:r>
            <a:r>
              <a:rPr lang="en-GB" sz="1600" dirty="0"/>
              <a:t>Not present at this building</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91472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–Final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4" name="CaixaDeTexto 13"/>
          <p:cNvSpPr txBox="1"/>
          <p:nvPr/>
        </p:nvSpPr>
        <p:spPr>
          <a:xfrm>
            <a:off x="10636" y="2515832"/>
            <a:ext cx="4345340" cy="830997"/>
          </a:xfrm>
          <a:prstGeom prst="rect">
            <a:avLst/>
          </a:prstGeom>
          <a:noFill/>
        </p:spPr>
        <p:txBody>
          <a:bodyPr wrap="square" rtlCol="0">
            <a:spAutoFit/>
          </a:bodyPr>
          <a:lstStyle/>
          <a:p>
            <a:r>
              <a:rPr lang="en-GB" sz="1600" b="1" dirty="0"/>
              <a:t>Future Scenarios – After the renovation</a:t>
            </a:r>
          </a:p>
          <a:p>
            <a:endParaRPr lang="en-GB" sz="1600" b="1" dirty="0"/>
          </a:p>
          <a:p>
            <a:r>
              <a:rPr lang="en-GB" sz="1600" b="1" dirty="0"/>
              <a:t>Main assessed scenarios:</a:t>
            </a:r>
          </a:p>
        </p:txBody>
      </p:sp>
      <p:sp>
        <p:nvSpPr>
          <p:cNvPr id="16" name="Rectangle 4"/>
          <p:cNvSpPr>
            <a:spLocks noChangeArrowheads="1"/>
          </p:cNvSpPr>
          <p:nvPr/>
        </p:nvSpPr>
        <p:spPr bwMode="auto">
          <a:xfrm>
            <a:off x="0" y="3346829"/>
            <a:ext cx="4139952" cy="3000821"/>
          </a:xfrm>
          <a:prstGeom prst="rect">
            <a:avLst/>
          </a:prstGeom>
          <a:noFill/>
          <a:ln w="38100" cmpd="dbl">
            <a:noFill/>
            <a:miter lim="800000"/>
            <a:headEnd/>
            <a:tailEnd/>
          </a:ln>
        </p:spPr>
        <p:txBody>
          <a:bodyPr wrap="square">
            <a:spAutoFit/>
          </a:bodyPr>
          <a:lstStyle/>
          <a:p>
            <a:pPr marL="989013" lvl="2" indent="-354013">
              <a:lnSpc>
                <a:spcPct val="150000"/>
              </a:lnSpc>
              <a:buFont typeface="Arial" panose="020B0604020202020204" pitchFamily="34" charset="0"/>
              <a:buChar char="•"/>
              <a:defRPr/>
            </a:pPr>
            <a:r>
              <a:rPr lang="en-US" sz="1400" dirty="0"/>
              <a:t>PV1 – 72 PV panels</a:t>
            </a:r>
          </a:p>
          <a:p>
            <a:pPr marL="989013" lvl="2" indent="-354013">
              <a:lnSpc>
                <a:spcPct val="150000"/>
              </a:lnSpc>
              <a:buFont typeface="Arial" panose="020B0604020202020204" pitchFamily="34" charset="0"/>
              <a:buChar char="•"/>
              <a:defRPr/>
            </a:pPr>
            <a:r>
              <a:rPr lang="en-US" sz="1400" dirty="0"/>
              <a:t>PV2 – 108 PV panels;</a:t>
            </a:r>
          </a:p>
          <a:p>
            <a:pPr marL="989013" lvl="2" indent="-354013">
              <a:lnSpc>
                <a:spcPct val="150000"/>
              </a:lnSpc>
              <a:buFont typeface="Arial" panose="020B0604020202020204" pitchFamily="34" charset="0"/>
              <a:buChar char="•"/>
              <a:defRPr/>
            </a:pPr>
            <a:r>
              <a:rPr lang="en-US" sz="1400" dirty="0"/>
              <a:t>Light1 – replacement of all T8 lamps with electromagnetic ballast by T5 lamps with electronic ballast</a:t>
            </a:r>
          </a:p>
          <a:p>
            <a:pPr marL="989013" lvl="2" indent="-354013">
              <a:lnSpc>
                <a:spcPct val="150000"/>
              </a:lnSpc>
              <a:buFont typeface="Arial" panose="020B0604020202020204" pitchFamily="34" charset="0"/>
              <a:buChar char="•"/>
              <a:defRPr/>
            </a:pPr>
            <a:r>
              <a:rPr lang="en-US" sz="1400" dirty="0"/>
              <a:t>Light2 – replacement of all lamps by LEDs</a:t>
            </a:r>
          </a:p>
          <a:p>
            <a:pPr marL="989013" lvl="2" indent="-354013">
              <a:lnSpc>
                <a:spcPct val="150000"/>
              </a:lnSpc>
              <a:buFont typeface="Arial" panose="020B0604020202020204" pitchFamily="34" charset="0"/>
              <a:buChar char="•"/>
              <a:defRPr/>
            </a:pPr>
            <a:r>
              <a:rPr lang="en-US" sz="1400" dirty="0"/>
              <a:t>HVAC1 – replacement of the gas boiler by a heat pump.</a:t>
            </a:r>
          </a:p>
        </p:txBody>
      </p:sp>
      <p:pic>
        <p:nvPicPr>
          <p:cNvPr id="3" name="Imagem 2"/>
          <p:cNvPicPr>
            <a:picLocks noChangeAspect="1"/>
          </p:cNvPicPr>
          <p:nvPr/>
        </p:nvPicPr>
        <p:blipFill>
          <a:blip r:embed="rId4"/>
          <a:stretch>
            <a:fillRect/>
          </a:stretch>
        </p:blipFill>
        <p:spPr>
          <a:xfrm>
            <a:off x="4932040" y="2420888"/>
            <a:ext cx="4030535" cy="3807030"/>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44090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–Final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6" name="Rectangle 4"/>
          <p:cNvSpPr>
            <a:spLocks noChangeArrowheads="1"/>
          </p:cNvSpPr>
          <p:nvPr/>
        </p:nvSpPr>
        <p:spPr bwMode="auto">
          <a:xfrm>
            <a:off x="0" y="3031813"/>
            <a:ext cx="8532440" cy="2046714"/>
          </a:xfrm>
          <a:prstGeom prst="rect">
            <a:avLst/>
          </a:prstGeom>
          <a:noFill/>
          <a:ln w="38100" cmpd="dbl">
            <a:noFill/>
            <a:miter lim="800000"/>
            <a:headEnd/>
            <a:tailEnd/>
          </a:ln>
        </p:spPr>
        <p:txBody>
          <a:bodyPr wrap="square">
            <a:spAutoFit/>
          </a:bodyPr>
          <a:lstStyle/>
          <a:p>
            <a:r>
              <a:rPr lang="en-GB" sz="1600" b="1" dirty="0"/>
              <a:t>Selected Scenario</a:t>
            </a:r>
          </a:p>
          <a:p>
            <a:endParaRPr lang="en-GB" sz="1600" b="1" dirty="0"/>
          </a:p>
          <a:p>
            <a:endParaRPr lang="en-GB" sz="1600" b="1" dirty="0"/>
          </a:p>
          <a:p>
            <a:r>
              <a:rPr lang="en-US" sz="1600" b="1" dirty="0"/>
              <a:t>PV1+Light1+HVAC1</a:t>
            </a:r>
            <a:r>
              <a:rPr lang="en-US" sz="1400" dirty="0"/>
              <a:t> (near to a zero net-consumption with a good balance between technologies):</a:t>
            </a:r>
          </a:p>
          <a:p>
            <a:pPr marL="989013" lvl="2" indent="-354013">
              <a:lnSpc>
                <a:spcPct val="150000"/>
              </a:lnSpc>
              <a:buFont typeface="Arial" panose="020B0604020202020204" pitchFamily="34" charset="0"/>
              <a:buChar char="•"/>
              <a:defRPr/>
            </a:pPr>
            <a:r>
              <a:rPr lang="en-US" sz="1400" dirty="0"/>
              <a:t>Installation of 12.69 kWp of PV modules (54 modules)</a:t>
            </a:r>
          </a:p>
          <a:p>
            <a:pPr marL="989013" lvl="2" indent="-354013">
              <a:lnSpc>
                <a:spcPct val="150000"/>
              </a:lnSpc>
              <a:buFont typeface="Arial" panose="020B0604020202020204" pitchFamily="34" charset="0"/>
              <a:buChar char="•"/>
              <a:defRPr/>
            </a:pPr>
            <a:r>
              <a:rPr lang="en-US" sz="1400" dirty="0"/>
              <a:t>Installation of 143 T5 lamps and luminaries with electronic ballast</a:t>
            </a:r>
          </a:p>
          <a:p>
            <a:pPr marL="989013" lvl="2" indent="-354013">
              <a:lnSpc>
                <a:spcPct val="150000"/>
              </a:lnSpc>
              <a:buFont typeface="Arial" panose="020B0604020202020204" pitchFamily="34" charset="0"/>
              <a:buChar char="•"/>
              <a:defRPr/>
            </a:pPr>
            <a:r>
              <a:rPr lang="en-US" sz="1400" dirty="0"/>
              <a:t>Installation of heat pump with 11 kW to replace a gas boiler	</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09560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–Final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6" name="Rectangle 4"/>
          <p:cNvSpPr>
            <a:spLocks noChangeArrowheads="1"/>
          </p:cNvSpPr>
          <p:nvPr/>
        </p:nvSpPr>
        <p:spPr bwMode="auto">
          <a:xfrm>
            <a:off x="0" y="2662421"/>
            <a:ext cx="8532440" cy="584775"/>
          </a:xfrm>
          <a:prstGeom prst="rect">
            <a:avLst/>
          </a:prstGeom>
          <a:noFill/>
          <a:ln w="38100" cmpd="dbl">
            <a:noFill/>
            <a:miter lim="800000"/>
            <a:headEnd/>
            <a:tailEnd/>
          </a:ln>
        </p:spPr>
        <p:txBody>
          <a:bodyPr wrap="square">
            <a:spAutoFit/>
          </a:bodyPr>
          <a:lstStyle/>
          <a:p>
            <a:pPr marL="285750" lvl="1" indent="-285750">
              <a:buFont typeface="Arial" panose="020B0604020202020204" pitchFamily="34" charset="0"/>
              <a:buChar char="•"/>
            </a:pPr>
            <a:r>
              <a:rPr lang="en-GB" sz="1600" b="1" dirty="0"/>
              <a:t>Final Energy, Primary Energy and </a:t>
            </a:r>
            <a:r>
              <a:rPr lang="en-US" sz="1600" b="1" dirty="0"/>
              <a:t>CO</a:t>
            </a:r>
            <a:r>
              <a:rPr lang="en-US" sz="1600" b="1" baseline="-25000" dirty="0"/>
              <a:t>2</a:t>
            </a:r>
            <a:r>
              <a:rPr lang="en-US" sz="1600" b="1" dirty="0"/>
              <a:t> Emissions </a:t>
            </a:r>
          </a:p>
          <a:p>
            <a:endParaRPr lang="en-GB" sz="1600" b="1" dirty="0"/>
          </a:p>
        </p:txBody>
      </p:sp>
      <p:graphicFrame>
        <p:nvGraphicFramePr>
          <p:cNvPr id="17" name="Table 4"/>
          <p:cNvGraphicFramePr>
            <a:graphicFrameLocks noGrp="1"/>
          </p:cNvGraphicFramePr>
          <p:nvPr>
            <p:extLst>
              <p:ext uri="{D42A27DB-BD31-4B8C-83A1-F6EECF244321}">
                <p14:modId xmlns:p14="http://schemas.microsoft.com/office/powerpoint/2010/main" val="2867384844"/>
              </p:ext>
            </p:extLst>
          </p:nvPr>
        </p:nvGraphicFramePr>
        <p:xfrm>
          <a:off x="1477889" y="3483765"/>
          <a:ext cx="6104636" cy="2453640"/>
        </p:xfrm>
        <a:graphic>
          <a:graphicData uri="http://schemas.openxmlformats.org/drawingml/2006/table">
            <a:tbl>
              <a:tblPr firstRow="1" bandRow="1">
                <a:tableStyleId>{5C22544A-7EE6-4342-B048-85BDC9FD1C3A}</a:tableStyleId>
              </a:tblPr>
              <a:tblGrid>
                <a:gridCol w="1375156">
                  <a:extLst>
                    <a:ext uri="{9D8B030D-6E8A-4147-A177-3AD203B41FA5}">
                      <a16:colId xmlns:a16="http://schemas.microsoft.com/office/drawing/2014/main" val="20000"/>
                    </a:ext>
                  </a:extLst>
                </a:gridCol>
                <a:gridCol w="1079500">
                  <a:extLst>
                    <a:ext uri="{9D8B030D-6E8A-4147-A177-3AD203B41FA5}">
                      <a16:colId xmlns:a16="http://schemas.microsoft.com/office/drawing/2014/main" val="20001"/>
                    </a:ext>
                  </a:extLst>
                </a:gridCol>
                <a:gridCol w="1133602">
                  <a:extLst>
                    <a:ext uri="{9D8B030D-6E8A-4147-A177-3AD203B41FA5}">
                      <a16:colId xmlns:a16="http://schemas.microsoft.com/office/drawing/2014/main" val="20002"/>
                    </a:ext>
                  </a:extLst>
                </a:gridCol>
                <a:gridCol w="1301052">
                  <a:extLst>
                    <a:ext uri="{9D8B030D-6E8A-4147-A177-3AD203B41FA5}">
                      <a16:colId xmlns:a16="http://schemas.microsoft.com/office/drawing/2014/main" val="20003"/>
                    </a:ext>
                  </a:extLst>
                </a:gridCol>
                <a:gridCol w="1215326">
                  <a:extLst>
                    <a:ext uri="{9D8B030D-6E8A-4147-A177-3AD203B41FA5}">
                      <a16:colId xmlns:a16="http://schemas.microsoft.com/office/drawing/2014/main" val="20004"/>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Final Energy</a:t>
                      </a:r>
                      <a:endParaRPr lang="pt-PT" sz="1400" dirty="0">
                        <a:effectLst/>
                      </a:endParaRPr>
                    </a:p>
                    <a:p>
                      <a:pPr algn="ctr">
                        <a:lnSpc>
                          <a:spcPct val="115000"/>
                        </a:lnSpc>
                        <a:spcAft>
                          <a:spcPts val="0"/>
                        </a:spcAft>
                      </a:pPr>
                      <a:r>
                        <a:rPr lang="en-GB" sz="1400" dirty="0">
                          <a:effectLst/>
                        </a:rPr>
                        <a:t>kWh</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Energy Dens.</a:t>
                      </a:r>
                      <a:endParaRPr lang="pt-PT" sz="1400">
                        <a:effectLst/>
                      </a:endParaRPr>
                    </a:p>
                    <a:p>
                      <a:pPr algn="ctr">
                        <a:lnSpc>
                          <a:spcPct val="115000"/>
                        </a:lnSpc>
                        <a:spcAft>
                          <a:spcPts val="0"/>
                        </a:spcAft>
                      </a:pPr>
                      <a:r>
                        <a:rPr lang="en-GB" sz="1400">
                          <a:effectLst/>
                        </a:rPr>
                        <a:t>kWh/m</a:t>
                      </a:r>
                      <a:r>
                        <a:rPr lang="en-GB" sz="1400" baseline="30000">
                          <a:effectLst/>
                        </a:rPr>
                        <a:t>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Primary Energy</a:t>
                      </a:r>
                      <a:endParaRPr lang="pt-PT" sz="1400" dirty="0">
                        <a:effectLst/>
                      </a:endParaRPr>
                    </a:p>
                    <a:p>
                      <a:pPr algn="ctr">
                        <a:lnSpc>
                          <a:spcPct val="115000"/>
                        </a:lnSpc>
                        <a:spcAft>
                          <a:spcPts val="0"/>
                        </a:spcAft>
                      </a:pPr>
                      <a:r>
                        <a:rPr lang="en-GB" sz="1400" dirty="0">
                          <a:effectLst/>
                        </a:rPr>
                        <a:t>kWh</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CO</a:t>
                      </a:r>
                      <a:r>
                        <a:rPr lang="en-GB" sz="1400" baseline="-25000">
                          <a:effectLst/>
                        </a:rPr>
                        <a:t>2</a:t>
                      </a:r>
                      <a:r>
                        <a:rPr lang="en-GB" sz="1400">
                          <a:effectLst/>
                        </a:rPr>
                        <a:t> Emissions</a:t>
                      </a:r>
                      <a:endParaRPr lang="pt-PT" sz="1400">
                        <a:effectLst/>
                      </a:endParaRPr>
                    </a:p>
                    <a:p>
                      <a:pPr algn="ctr">
                        <a:lnSpc>
                          <a:spcPct val="115000"/>
                        </a:lnSpc>
                        <a:spcAft>
                          <a:spcPts val="0"/>
                        </a:spcAft>
                      </a:pPr>
                      <a:r>
                        <a:rPr lang="en-GB" sz="1400">
                          <a:effectLst/>
                        </a:rPr>
                        <a:t>kg CO</a:t>
                      </a:r>
                      <a:r>
                        <a:rPr lang="en-GB" sz="1400" baseline="-25000">
                          <a:effectLst/>
                        </a:rPr>
                        <a:t>2</a:t>
                      </a:r>
                      <a:r>
                        <a:rPr lang="en-GB" sz="1400">
                          <a:effectLst/>
                        </a:rPr>
                        <a:t> /kWh</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gn="just">
                        <a:lnSpc>
                          <a:spcPct val="115000"/>
                        </a:lnSpc>
                        <a:spcAft>
                          <a:spcPts val="0"/>
                        </a:spcAft>
                      </a:pPr>
                      <a:r>
                        <a:rPr lang="en-GB" sz="1400" b="1" dirty="0">
                          <a:effectLst/>
                        </a:rPr>
                        <a:t>Electricity base.</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22516</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13.60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56290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3149.8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15000"/>
                        </a:lnSpc>
                        <a:spcAft>
                          <a:spcPts val="0"/>
                        </a:spcAft>
                      </a:pPr>
                      <a:r>
                        <a:rPr lang="en-GB" sz="1400" b="1" dirty="0">
                          <a:effectLst/>
                        </a:rPr>
                        <a:t>Gas base.</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16775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10.14</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16775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3388.6</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15000"/>
                        </a:lnSpc>
                        <a:spcAft>
                          <a:spcPts val="0"/>
                        </a:spcAft>
                      </a:pPr>
                      <a:r>
                        <a:rPr lang="en-GB" sz="1400" b="1" dirty="0">
                          <a:effectLst/>
                        </a:rPr>
                        <a:t>Total base.</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39291</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23.74</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73065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6538.3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0">
                <a:tc>
                  <a:txBody>
                    <a:bodyPr/>
                    <a:lstStyle/>
                    <a:p>
                      <a:pPr algn="just">
                        <a:lnSpc>
                          <a:spcPct val="115000"/>
                        </a:lnSpc>
                        <a:spcAft>
                          <a:spcPts val="0"/>
                        </a:spcAft>
                      </a:pPr>
                      <a:r>
                        <a:rPr lang="en-GB" sz="1400" b="1" dirty="0">
                          <a:effectLst/>
                        </a:rPr>
                        <a:t>Electricity </a:t>
                      </a:r>
                      <a:r>
                        <a:rPr lang="en-GB" sz="1400" b="1" dirty="0" err="1">
                          <a:effectLst/>
                        </a:rPr>
                        <a:t>renov</a:t>
                      </a:r>
                      <a:r>
                        <a:rPr lang="en-GB" sz="1400" b="1" dirty="0">
                          <a:effectLst/>
                        </a:rPr>
                        <a:t>.</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928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0.56</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2320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129.8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15000"/>
                        </a:lnSpc>
                        <a:spcAft>
                          <a:spcPts val="0"/>
                        </a:spcAft>
                      </a:pPr>
                      <a:r>
                        <a:rPr lang="en-GB" sz="1400" b="1" dirty="0">
                          <a:effectLst/>
                        </a:rPr>
                        <a:t>Gas </a:t>
                      </a:r>
                      <a:r>
                        <a:rPr lang="en-GB" sz="1400" b="1" dirty="0" err="1">
                          <a:effectLst/>
                        </a:rPr>
                        <a:t>renov</a:t>
                      </a:r>
                      <a:r>
                        <a:rPr lang="en-GB" sz="1400" b="1" dirty="0">
                          <a:effectLst/>
                        </a:rPr>
                        <a:t>.</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0">
                <a:tc>
                  <a:txBody>
                    <a:bodyPr/>
                    <a:lstStyle/>
                    <a:p>
                      <a:pPr algn="just">
                        <a:lnSpc>
                          <a:spcPct val="115000"/>
                        </a:lnSpc>
                        <a:spcAft>
                          <a:spcPts val="0"/>
                        </a:spcAft>
                      </a:pPr>
                      <a:r>
                        <a:rPr lang="en-GB" sz="1400" b="1" dirty="0">
                          <a:effectLst/>
                        </a:rPr>
                        <a:t>Total </a:t>
                      </a:r>
                      <a:r>
                        <a:rPr lang="en-GB" sz="1400" b="1" dirty="0" err="1">
                          <a:effectLst/>
                        </a:rPr>
                        <a:t>renov</a:t>
                      </a:r>
                      <a:r>
                        <a:rPr lang="en-GB" sz="1400" b="1" dirty="0">
                          <a:effectLst/>
                        </a:rPr>
                        <a:t>.</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928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0.56</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2320</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129.8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0">
                <a:tc>
                  <a:txBody>
                    <a:bodyPr/>
                    <a:lstStyle/>
                    <a:p>
                      <a:pPr algn="just">
                        <a:lnSpc>
                          <a:spcPct val="115000"/>
                        </a:lnSpc>
                        <a:spcAft>
                          <a:spcPts val="0"/>
                        </a:spcAft>
                      </a:pPr>
                      <a:r>
                        <a:rPr lang="en-GB" sz="1400" b="1" dirty="0">
                          <a:effectLst/>
                        </a:rPr>
                        <a:t>Savings</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38363</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a:effectLst/>
                        </a:rPr>
                        <a:t>23.18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70745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6408.5</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0">
                <a:tc>
                  <a:txBody>
                    <a:bodyPr/>
                    <a:lstStyle/>
                    <a:p>
                      <a:pPr algn="just">
                        <a:lnSpc>
                          <a:spcPct val="115000"/>
                        </a:lnSpc>
                        <a:spcAft>
                          <a:spcPts val="0"/>
                        </a:spcAft>
                      </a:pPr>
                      <a:r>
                        <a:rPr lang="en-GB" sz="1400" b="1" dirty="0">
                          <a:effectLst/>
                        </a:rPr>
                        <a:t>Savings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b="1" dirty="0">
                          <a:effectLst/>
                        </a:rPr>
                        <a:t>97.6%</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b="1" dirty="0">
                          <a:effectLst/>
                        </a:rPr>
                        <a:t>97.6%</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b="1" dirty="0">
                          <a:effectLst/>
                        </a:rPr>
                        <a:t>96.8%</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b="1" dirty="0">
                          <a:effectLst/>
                        </a:rPr>
                        <a:t>98.0%</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sp>
        <p:nvSpPr>
          <p:cNvPr id="19" name="Seta para a direita 18"/>
          <p:cNvSpPr/>
          <p:nvPr/>
        </p:nvSpPr>
        <p:spPr>
          <a:xfrm rot="10800000">
            <a:off x="7739927" y="5589812"/>
            <a:ext cx="432473" cy="4314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51242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–Final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6" name="Rectangle 4"/>
          <p:cNvSpPr>
            <a:spLocks noChangeArrowheads="1"/>
          </p:cNvSpPr>
          <p:nvPr/>
        </p:nvSpPr>
        <p:spPr bwMode="auto">
          <a:xfrm>
            <a:off x="0" y="3031813"/>
            <a:ext cx="8532440" cy="584775"/>
          </a:xfrm>
          <a:prstGeom prst="rect">
            <a:avLst/>
          </a:prstGeom>
          <a:noFill/>
          <a:ln w="38100" cmpd="dbl">
            <a:noFill/>
            <a:miter lim="800000"/>
            <a:headEnd/>
            <a:tailEnd/>
          </a:ln>
        </p:spPr>
        <p:txBody>
          <a:bodyPr wrap="square">
            <a:spAutoFit/>
          </a:bodyPr>
          <a:lstStyle/>
          <a:p>
            <a:pPr marL="285750" lvl="1" indent="-285750">
              <a:buFont typeface="Arial" panose="020B0604020202020204" pitchFamily="34" charset="0"/>
              <a:buChar char="•"/>
            </a:pPr>
            <a:r>
              <a:rPr lang="en-GB" sz="1600" b="1" dirty="0"/>
              <a:t>Final Energy</a:t>
            </a:r>
            <a:r>
              <a:rPr lang="pt-PT" sz="1600" b="1" dirty="0"/>
              <a:t> Generation</a:t>
            </a:r>
            <a:endParaRPr lang="en-US" sz="1600" b="1" dirty="0"/>
          </a:p>
          <a:p>
            <a:endParaRPr lang="en-GB" sz="1600" b="1" dirty="0"/>
          </a:p>
        </p:txBody>
      </p:sp>
      <p:graphicFrame>
        <p:nvGraphicFramePr>
          <p:cNvPr id="5" name="Tabela 4"/>
          <p:cNvGraphicFramePr>
            <a:graphicFrameLocks noGrp="1"/>
          </p:cNvGraphicFramePr>
          <p:nvPr>
            <p:extLst>
              <p:ext uri="{D42A27DB-BD31-4B8C-83A1-F6EECF244321}">
                <p14:modId xmlns:p14="http://schemas.microsoft.com/office/powerpoint/2010/main" val="2639305900"/>
              </p:ext>
            </p:extLst>
          </p:nvPr>
        </p:nvGraphicFramePr>
        <p:xfrm>
          <a:off x="395536" y="3794015"/>
          <a:ext cx="2539522" cy="889000"/>
        </p:xfrm>
        <a:graphic>
          <a:graphicData uri="http://schemas.openxmlformats.org/drawingml/2006/table">
            <a:tbl>
              <a:tblPr firstRow="1" bandRow="1">
                <a:tableStyleId>{5C22544A-7EE6-4342-B048-85BDC9FD1C3A}</a:tableStyleId>
              </a:tblPr>
              <a:tblGrid>
                <a:gridCol w="2539522">
                  <a:extLst>
                    <a:ext uri="{9D8B030D-6E8A-4147-A177-3AD203B41FA5}">
                      <a16:colId xmlns:a16="http://schemas.microsoft.com/office/drawing/2014/main"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effectLst/>
                        </a:rPr>
                        <a:t>Final Energy Generation kWh by Year</a:t>
                      </a:r>
                      <a:endParaRPr lang="en-GB" dirty="0"/>
                    </a:p>
                  </a:txBody>
                  <a:tcPr/>
                </a:tc>
                <a:extLst>
                  <a:ext uri="{0D108BD9-81ED-4DB2-BD59-A6C34878D82A}">
                    <a16:rowId xmlns:a16="http://schemas.microsoft.com/office/drawing/2014/main" val="10000"/>
                  </a:ext>
                </a:extLst>
              </a:tr>
              <a:tr h="370840">
                <a:tc>
                  <a:txBody>
                    <a:bodyPr/>
                    <a:lstStyle/>
                    <a:p>
                      <a:pPr algn="ctr"/>
                      <a:r>
                        <a:rPr lang="en-GB" b="1" dirty="0"/>
                        <a:t>18 303</a:t>
                      </a:r>
                    </a:p>
                  </a:txBody>
                  <a:tcPr/>
                </a:tc>
                <a:extLst>
                  <a:ext uri="{0D108BD9-81ED-4DB2-BD59-A6C34878D82A}">
                    <a16:rowId xmlns:a16="http://schemas.microsoft.com/office/drawing/2014/main" val="10001"/>
                  </a:ext>
                </a:extLst>
              </a:tr>
            </a:tbl>
          </a:graphicData>
        </a:graphic>
      </p:graphicFrame>
      <p:sp>
        <p:nvSpPr>
          <p:cNvPr id="15" name="Seta para a direita 14"/>
          <p:cNvSpPr/>
          <p:nvPr/>
        </p:nvSpPr>
        <p:spPr>
          <a:xfrm rot="16200000">
            <a:off x="1447786" y="4860941"/>
            <a:ext cx="432473" cy="4314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m 3"/>
          <p:cNvPicPr>
            <a:picLocks noChangeAspect="1"/>
          </p:cNvPicPr>
          <p:nvPr/>
        </p:nvPicPr>
        <p:blipFill>
          <a:blip r:embed="rId4"/>
          <a:stretch>
            <a:fillRect/>
          </a:stretch>
        </p:blipFill>
        <p:spPr>
          <a:xfrm>
            <a:off x="3192914" y="2735209"/>
            <a:ext cx="5769661" cy="3268007"/>
          </a:xfrm>
          <a:prstGeom prst="rect">
            <a:avLst/>
          </a:prstGeom>
        </p:spPr>
      </p:pic>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40206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3" name="CaixaDeTexto 2"/>
          <p:cNvSpPr txBox="1"/>
          <p:nvPr/>
        </p:nvSpPr>
        <p:spPr>
          <a:xfrm>
            <a:off x="-1" y="2620926"/>
            <a:ext cx="8950733" cy="3447098"/>
          </a:xfrm>
          <a:prstGeom prst="rect">
            <a:avLst/>
          </a:prstGeom>
          <a:noFill/>
        </p:spPr>
        <p:txBody>
          <a:bodyPr wrap="square" rtlCol="0">
            <a:spAutoFit/>
          </a:bodyPr>
          <a:lstStyle/>
          <a:p>
            <a:r>
              <a:rPr lang="en-GB" b="1" dirty="0"/>
              <a:t>Aim of the Renovation Plan - </a:t>
            </a:r>
            <a:r>
              <a:rPr lang="en-GB" sz="1400" dirty="0"/>
              <a:t>is to achieve an average primary energy reduction between 75% and 80% of the current demand and to ensure that between 50% and 90% of the consumed energy is generated by renewable energy sources installed in the building. </a:t>
            </a:r>
          </a:p>
          <a:p>
            <a:pPr algn="just"/>
            <a:endParaRPr lang="en-GB" sz="1400" dirty="0"/>
          </a:p>
          <a:p>
            <a:pPr algn="just"/>
            <a:r>
              <a:rPr lang="en-GB" sz="1400" dirty="0"/>
              <a:t>Since there is enough available roof area without shadings and with a good solar radiation levels the aim was redefined to achieve a minimum primary energy reduction of 95%, ensuring, at least, 95% of the consumption with renewable energy sources, therefore achieving almost a Zero Energy Level.</a:t>
            </a:r>
          </a:p>
          <a:p>
            <a:pPr algn="just"/>
            <a:endParaRPr lang="en-GB" sz="1600" b="1" dirty="0"/>
          </a:p>
          <a:p>
            <a:pPr algn="just"/>
            <a:r>
              <a:rPr lang="en-GB" sz="1600" b="1" dirty="0"/>
              <a:t>Constraints:</a:t>
            </a:r>
            <a:r>
              <a:rPr lang="en-GB" sz="1400" dirty="0"/>
              <a:t> There are 7 prefabricated buildings in the exterior area of the school. Such buildings are not permanent constructions and do not belong to the Municipality, being managed by the Family Support project. However, they receive electricity from the school without any individual metering. Therefore, its consumption is included in the total consumption of the building, but such energy consumption cannot be considered as a consumption of the studied building. The consumption of the prefabricated buildings was assessed (considered to be 27% of the total energy consumption) and subtracted from the total considered for the building. Therefore, the consumption level considered in the renovation plan excludes the consumption of the prefabricated buildings. </a:t>
            </a:r>
            <a:endParaRPr lang="en-GB" sz="1400" b="1" dirty="0"/>
          </a:p>
        </p:txBody>
      </p:sp>
      <p:sp>
        <p:nvSpPr>
          <p:cNvPr id="14" name="Rechteck 19"/>
          <p:cNvSpPr/>
          <p:nvPr/>
        </p:nvSpPr>
        <p:spPr>
          <a:xfrm>
            <a:off x="0" y="2060848"/>
            <a:ext cx="24837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Aim</a:t>
            </a:r>
            <a:endParaRPr lang="en-GB" sz="1200" b="1" dirty="0">
              <a:latin typeface="Candara" panose="020E0502030303020204" pitchFamily="34" charset="0"/>
            </a:endParaRP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77847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Demand Reduction</a:t>
            </a:r>
            <a:endParaRPr lang="en-GB" sz="1200" b="1" dirty="0">
              <a:latin typeface="Candara" panose="020E0502030303020204" pitchFamily="34" charset="0"/>
            </a:endParaRPr>
          </a:p>
        </p:txBody>
      </p:sp>
      <p:sp>
        <p:nvSpPr>
          <p:cNvPr id="3" name="CaixaDeTexto 2"/>
          <p:cNvSpPr txBox="1"/>
          <p:nvPr/>
        </p:nvSpPr>
        <p:spPr>
          <a:xfrm>
            <a:off x="10636" y="2987471"/>
            <a:ext cx="5713492" cy="2523768"/>
          </a:xfrm>
          <a:prstGeom prst="rect">
            <a:avLst/>
          </a:prstGeom>
          <a:noFill/>
        </p:spPr>
        <p:txBody>
          <a:bodyPr wrap="square" rtlCol="0">
            <a:spAutoFit/>
          </a:bodyPr>
          <a:lstStyle/>
          <a:p>
            <a:r>
              <a:rPr lang="en-GB" b="1" dirty="0"/>
              <a:t>Opaque Envelope</a:t>
            </a:r>
          </a:p>
          <a:p>
            <a:endParaRPr lang="en-GB" sz="1400" b="1" dirty="0"/>
          </a:p>
          <a:p>
            <a:pPr algn="just"/>
            <a:r>
              <a:rPr lang="en-GB" sz="1400" dirty="0"/>
              <a:t>The building was recently renovated and therefore the opaque envelope does not present major problems. </a:t>
            </a:r>
          </a:p>
          <a:p>
            <a:pPr algn="just"/>
            <a:endParaRPr lang="en-GB" sz="1400" dirty="0"/>
          </a:p>
          <a:p>
            <a:pPr algn="just"/>
            <a:r>
              <a:rPr lang="en-GB" sz="1400" dirty="0"/>
              <a:t>Since the building does not have any centralized HVAC system the improvement of the envelope would not lead to a major reduction of energy consumption in heating and cooling. </a:t>
            </a:r>
          </a:p>
          <a:p>
            <a:pPr algn="just"/>
            <a:endParaRPr lang="en-GB" sz="1400" dirty="0"/>
          </a:p>
          <a:p>
            <a:pPr algn="just"/>
            <a:r>
              <a:rPr lang="en-GB" sz="1400" dirty="0"/>
              <a:t>Therefore, the improvement of the opaque envelope was not considered in the renovation plan.</a:t>
            </a:r>
            <a:endParaRPr lang="en-GB" sz="1400" b="1" dirty="0"/>
          </a:p>
        </p:txBody>
      </p:sp>
      <p:pic>
        <p:nvPicPr>
          <p:cNvPr id="5" name="Imagem 4"/>
          <p:cNvPicPr>
            <a:picLocks noChangeAspect="1"/>
          </p:cNvPicPr>
          <p:nvPr/>
        </p:nvPicPr>
        <p:blipFill>
          <a:blip r:embed="rId4"/>
          <a:stretch>
            <a:fillRect/>
          </a:stretch>
        </p:blipFill>
        <p:spPr>
          <a:xfrm>
            <a:off x="6070411" y="2348880"/>
            <a:ext cx="2880322" cy="3632969"/>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33143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30598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Location : Coimbra - Portugal</a:t>
            </a:r>
          </a:p>
        </p:txBody>
      </p:sp>
      <p:grpSp>
        <p:nvGrpSpPr>
          <p:cNvPr id="10" name="Grupo 9"/>
          <p:cNvGrpSpPr/>
          <p:nvPr/>
        </p:nvGrpSpPr>
        <p:grpSpPr>
          <a:xfrm>
            <a:off x="191551" y="2696596"/>
            <a:ext cx="8771345" cy="2751429"/>
            <a:chOff x="179388" y="2330711"/>
            <a:chExt cx="8771345" cy="2751429"/>
          </a:xfrm>
        </p:grpSpPr>
        <p:pic>
          <p:nvPicPr>
            <p:cNvPr id="7" name="Imagem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3647" y="2330711"/>
              <a:ext cx="4647086" cy="2751428"/>
            </a:xfrm>
            <a:prstGeom prst="rect">
              <a:avLst/>
            </a:prstGeom>
          </p:spPr>
        </p:pic>
        <p:pic>
          <p:nvPicPr>
            <p:cNvPr id="4" name="Imagem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388" y="2330711"/>
              <a:ext cx="4614165" cy="2751429"/>
            </a:xfrm>
            <a:prstGeom prst="rect">
              <a:avLst/>
            </a:prstGeom>
          </p:spPr>
        </p:pic>
      </p:gr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3105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Demand Reduction</a:t>
            </a:r>
            <a:endParaRPr lang="en-GB" sz="1200" b="1" dirty="0">
              <a:latin typeface="Candara" panose="020E0502030303020204" pitchFamily="34" charset="0"/>
            </a:endParaRPr>
          </a:p>
        </p:txBody>
      </p:sp>
      <p:sp>
        <p:nvSpPr>
          <p:cNvPr id="3" name="CaixaDeTexto 2"/>
          <p:cNvSpPr txBox="1"/>
          <p:nvPr/>
        </p:nvSpPr>
        <p:spPr>
          <a:xfrm>
            <a:off x="10636" y="2987471"/>
            <a:ext cx="5713492" cy="2215991"/>
          </a:xfrm>
          <a:prstGeom prst="rect">
            <a:avLst/>
          </a:prstGeom>
          <a:noFill/>
        </p:spPr>
        <p:txBody>
          <a:bodyPr wrap="square" rtlCol="0">
            <a:spAutoFit/>
          </a:bodyPr>
          <a:lstStyle/>
          <a:p>
            <a:r>
              <a:rPr lang="en-GB" b="1" dirty="0"/>
              <a:t>Openings</a:t>
            </a:r>
          </a:p>
          <a:p>
            <a:endParaRPr lang="en-GB" b="1" dirty="0"/>
          </a:p>
          <a:p>
            <a:pPr algn="just"/>
            <a:r>
              <a:rPr lang="en-GB" sz="1400" dirty="0"/>
              <a:t>The main entrance doors of the 2 blocks are not airtight and present unintentional infiltration of air into the building. However, the circulation areas do not have any HVAC source and its replacement is not traduced in any energy saving. Therefore, the improvement of openings was not considered in the renovation plan.</a:t>
            </a:r>
            <a:endParaRPr lang="en-GB" sz="1400" b="1" dirty="0"/>
          </a:p>
          <a:p>
            <a:endParaRPr lang="en-GB" b="1" dirty="0"/>
          </a:p>
          <a:p>
            <a:endParaRPr lang="en-GB" sz="1400" b="1" dirty="0"/>
          </a:p>
        </p:txBody>
      </p:sp>
      <p:pic>
        <p:nvPicPr>
          <p:cNvPr id="4" name="Imagem 3"/>
          <p:cNvPicPr>
            <a:picLocks noChangeAspect="1"/>
          </p:cNvPicPr>
          <p:nvPr/>
        </p:nvPicPr>
        <p:blipFill>
          <a:blip r:embed="rId4"/>
          <a:stretch>
            <a:fillRect/>
          </a:stretch>
        </p:blipFill>
        <p:spPr>
          <a:xfrm>
            <a:off x="6084168" y="2989972"/>
            <a:ext cx="2866565" cy="2812093"/>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44563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Demand Reduction</a:t>
            </a:r>
            <a:endParaRPr lang="en-GB" sz="1200" b="1" dirty="0">
              <a:latin typeface="Candara" panose="020E0502030303020204" pitchFamily="34" charset="0"/>
            </a:endParaRPr>
          </a:p>
        </p:txBody>
      </p:sp>
      <p:sp>
        <p:nvSpPr>
          <p:cNvPr id="3" name="CaixaDeTexto 2"/>
          <p:cNvSpPr txBox="1"/>
          <p:nvPr/>
        </p:nvSpPr>
        <p:spPr>
          <a:xfrm>
            <a:off x="0" y="3390289"/>
            <a:ext cx="4129316" cy="1846659"/>
          </a:xfrm>
          <a:prstGeom prst="rect">
            <a:avLst/>
          </a:prstGeom>
          <a:noFill/>
        </p:spPr>
        <p:txBody>
          <a:bodyPr wrap="square" rtlCol="0">
            <a:spAutoFit/>
          </a:bodyPr>
          <a:lstStyle/>
          <a:p>
            <a:r>
              <a:rPr lang="en-GB" b="1" dirty="0"/>
              <a:t>Other Strategies</a:t>
            </a:r>
          </a:p>
          <a:p>
            <a:endParaRPr lang="en-GB" b="1" dirty="0"/>
          </a:p>
          <a:p>
            <a:pPr algn="just"/>
            <a:r>
              <a:rPr lang="en-US" sz="1400" dirty="0"/>
              <a:t>There are no other strategies considered in the renovation for the energy demand reduction.</a:t>
            </a:r>
            <a:endParaRPr lang="pt-PT" sz="1400" dirty="0"/>
          </a:p>
          <a:p>
            <a:endParaRPr lang="en-GB" b="1" dirty="0"/>
          </a:p>
          <a:p>
            <a:endParaRPr lang="en-GB" b="1" dirty="0"/>
          </a:p>
          <a:p>
            <a:endParaRPr lang="en-GB" sz="1400" b="1" dirty="0"/>
          </a:p>
        </p:txBody>
      </p:sp>
      <p:pic>
        <p:nvPicPr>
          <p:cNvPr id="5" name="Imagem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7222" y="1628800"/>
            <a:ext cx="3113511" cy="2607785"/>
          </a:xfrm>
          <a:prstGeom prst="rect">
            <a:avLst/>
          </a:prstGeom>
        </p:spPr>
      </p:pic>
      <p:pic>
        <p:nvPicPr>
          <p:cNvPr id="7" name="Imagem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7222" y="4289066"/>
            <a:ext cx="3113511" cy="1876238"/>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00226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1631216"/>
          </a:xfrm>
          <a:prstGeom prst="rect">
            <a:avLst/>
          </a:prstGeom>
          <a:noFill/>
        </p:spPr>
        <p:txBody>
          <a:bodyPr wrap="square" rtlCol="0">
            <a:spAutoFit/>
          </a:bodyPr>
          <a:lstStyle/>
          <a:p>
            <a:r>
              <a:rPr lang="en-GB" b="1" dirty="0"/>
              <a:t>Lighting System</a:t>
            </a:r>
          </a:p>
          <a:p>
            <a:endParaRPr lang="en-GB" b="1" dirty="0"/>
          </a:p>
          <a:p>
            <a:pPr algn="just"/>
            <a:r>
              <a:rPr lang="en-GB" sz="1400" dirty="0"/>
              <a:t>The</a:t>
            </a:r>
            <a:r>
              <a:rPr lang="pt-PT" sz="1400" dirty="0"/>
              <a:t> </a:t>
            </a:r>
            <a:r>
              <a:rPr lang="en-GB" sz="1400" dirty="0"/>
              <a:t>actual lighting system is mainly constituted by fluorescent linear T8 lamps with electromagnetic ballast </a:t>
            </a:r>
            <a:endParaRPr lang="pt-PT" sz="1400" dirty="0"/>
          </a:p>
          <a:p>
            <a:endParaRPr lang="en-GB" b="1" dirty="0"/>
          </a:p>
          <a:p>
            <a:endParaRPr lang="en-GB" b="1" dirty="0"/>
          </a:p>
          <a:p>
            <a:endParaRPr lang="en-GB" sz="1400" b="1" dirty="0"/>
          </a:p>
        </p:txBody>
      </p:sp>
      <p:graphicFrame>
        <p:nvGraphicFramePr>
          <p:cNvPr id="4" name="Tabela 3"/>
          <p:cNvGraphicFramePr>
            <a:graphicFrameLocks noGrp="1"/>
          </p:cNvGraphicFramePr>
          <p:nvPr>
            <p:extLst>
              <p:ext uri="{D42A27DB-BD31-4B8C-83A1-F6EECF244321}">
                <p14:modId xmlns:p14="http://schemas.microsoft.com/office/powerpoint/2010/main" val="623067682"/>
              </p:ext>
            </p:extLst>
          </p:nvPr>
        </p:nvGraphicFramePr>
        <p:xfrm>
          <a:off x="2583115" y="3847823"/>
          <a:ext cx="4597378" cy="1924015"/>
        </p:xfrm>
        <a:graphic>
          <a:graphicData uri="http://schemas.openxmlformats.org/drawingml/2006/table">
            <a:tbl>
              <a:tblPr firstRow="1" firstCol="1" lastRow="1" bandRow="1"/>
              <a:tblGrid>
                <a:gridCol w="2388732">
                  <a:extLst>
                    <a:ext uri="{9D8B030D-6E8A-4147-A177-3AD203B41FA5}">
                      <a16:colId xmlns:a16="http://schemas.microsoft.com/office/drawing/2014/main" val="20000"/>
                    </a:ext>
                  </a:extLst>
                </a:gridCol>
                <a:gridCol w="1103890">
                  <a:extLst>
                    <a:ext uri="{9D8B030D-6E8A-4147-A177-3AD203B41FA5}">
                      <a16:colId xmlns:a16="http://schemas.microsoft.com/office/drawing/2014/main" val="20001"/>
                    </a:ext>
                  </a:extLst>
                </a:gridCol>
                <a:gridCol w="1104756">
                  <a:extLst>
                    <a:ext uri="{9D8B030D-6E8A-4147-A177-3AD203B41FA5}">
                      <a16:colId xmlns:a16="http://schemas.microsoft.com/office/drawing/2014/main" val="20002"/>
                    </a:ext>
                  </a:extLst>
                </a:gridCol>
              </a:tblGrid>
              <a:tr h="481003">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40502">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270.4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40502">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5,943.6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40502">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40502">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40502">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Emergency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40502">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175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7,046.8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74167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0" y="2497251"/>
            <a:ext cx="8963748" cy="2031325"/>
          </a:xfrm>
          <a:prstGeom prst="rect">
            <a:avLst/>
          </a:prstGeom>
          <a:noFill/>
        </p:spPr>
        <p:txBody>
          <a:bodyPr wrap="square" rtlCol="0">
            <a:spAutoFit/>
          </a:bodyPr>
          <a:lstStyle/>
          <a:p>
            <a:r>
              <a:rPr lang="en-GB" b="1" dirty="0"/>
              <a:t>Lighting System (cont.)</a:t>
            </a:r>
          </a:p>
          <a:p>
            <a:endParaRPr lang="en-GB" b="1" dirty="0"/>
          </a:p>
          <a:p>
            <a:r>
              <a:rPr lang="en-GB" sz="1400" dirty="0"/>
              <a:t>Regarding the retrofit of the lighting system 2 scenarios were considered:</a:t>
            </a:r>
            <a:endParaRPr lang="pt-PT" sz="1400" dirty="0"/>
          </a:p>
          <a:p>
            <a:pPr marL="285750" lvl="0" indent="-285750">
              <a:buFont typeface="Arial" panose="020B0604020202020204" pitchFamily="34" charset="0"/>
              <a:buChar char="•"/>
            </a:pPr>
            <a:r>
              <a:rPr lang="en-GB" sz="1600" b="1" dirty="0"/>
              <a:t>Scenario 1 </a:t>
            </a:r>
            <a:r>
              <a:rPr lang="en-GB" sz="1400" dirty="0"/>
              <a:t>- Replacement of all T8 lamps with electromagnetic ballast by T5 lamps with electronic ballast;</a:t>
            </a:r>
            <a:endParaRPr lang="pt-PT" sz="1400" dirty="0"/>
          </a:p>
          <a:p>
            <a:pPr marL="285750" lvl="0" indent="-285750">
              <a:buFont typeface="Arial" panose="020B0604020202020204" pitchFamily="34" charset="0"/>
              <a:buChar char="•"/>
            </a:pPr>
            <a:r>
              <a:rPr lang="en-GB" sz="1600" b="1" dirty="0"/>
              <a:t>Scenario 2 </a:t>
            </a:r>
            <a:r>
              <a:rPr lang="en-GB" sz="1400" dirty="0"/>
              <a:t>- Replacement of all lamps by LEDs.</a:t>
            </a:r>
          </a:p>
          <a:p>
            <a:pPr lvl="0"/>
            <a:endParaRPr lang="pt-PT" sz="1400" dirty="0"/>
          </a:p>
          <a:p>
            <a:r>
              <a:rPr lang="en-GB" sz="1600" b="1" dirty="0"/>
              <a:t>In scenario 1:</a:t>
            </a:r>
          </a:p>
          <a:p>
            <a:pPr marL="285750" indent="-285750">
              <a:buFont typeface="Arial" panose="020B0604020202020204" pitchFamily="34" charset="0"/>
              <a:buChar char="•"/>
            </a:pPr>
            <a:r>
              <a:rPr lang="en-GB" sz="1400" dirty="0"/>
              <a:t> 143 lamps and ballasts have to be replaced.  The next table presents each lamp type and its correspondent power.</a:t>
            </a:r>
            <a:endParaRPr lang="en-GB" sz="1400" b="1" dirty="0"/>
          </a:p>
        </p:txBody>
      </p:sp>
      <p:graphicFrame>
        <p:nvGraphicFramePr>
          <p:cNvPr id="5" name="Tabela 4"/>
          <p:cNvGraphicFramePr>
            <a:graphicFrameLocks noGrp="1"/>
          </p:cNvGraphicFramePr>
          <p:nvPr>
            <p:extLst>
              <p:ext uri="{D42A27DB-BD31-4B8C-83A1-F6EECF244321}">
                <p14:modId xmlns:p14="http://schemas.microsoft.com/office/powerpoint/2010/main" val="1013098105"/>
              </p:ext>
            </p:extLst>
          </p:nvPr>
        </p:nvGraphicFramePr>
        <p:xfrm>
          <a:off x="1626097" y="4543234"/>
          <a:ext cx="5685523" cy="1512314"/>
        </p:xfrm>
        <a:graphic>
          <a:graphicData uri="http://schemas.openxmlformats.org/drawingml/2006/table">
            <a:tbl>
              <a:tblPr firstRow="1" firstCol="1" bandRow="1"/>
              <a:tblGrid>
                <a:gridCol w="2089285">
                  <a:extLst>
                    <a:ext uri="{9D8B030D-6E8A-4147-A177-3AD203B41FA5}">
                      <a16:colId xmlns:a16="http://schemas.microsoft.com/office/drawing/2014/main" val="20000"/>
                    </a:ext>
                  </a:extLst>
                </a:gridCol>
                <a:gridCol w="1198746">
                  <a:extLst>
                    <a:ext uri="{9D8B030D-6E8A-4147-A177-3AD203B41FA5}">
                      <a16:colId xmlns:a16="http://schemas.microsoft.com/office/drawing/2014/main" val="20001"/>
                    </a:ext>
                  </a:extLst>
                </a:gridCol>
                <a:gridCol w="1198746">
                  <a:extLst>
                    <a:ext uri="{9D8B030D-6E8A-4147-A177-3AD203B41FA5}">
                      <a16:colId xmlns:a16="http://schemas.microsoft.com/office/drawing/2014/main" val="20002"/>
                    </a:ext>
                  </a:extLst>
                </a:gridCol>
                <a:gridCol w="1198746">
                  <a:extLst>
                    <a:ext uri="{9D8B030D-6E8A-4147-A177-3AD203B41FA5}">
                      <a16:colId xmlns:a16="http://schemas.microsoft.com/office/drawing/2014/main" val="20003"/>
                    </a:ext>
                  </a:extLst>
                </a:gridCol>
              </a:tblGrid>
              <a:tr h="604925">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Lamp+Ballast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02463">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T5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302463">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T5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302463">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T5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17</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783489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1354217"/>
          </a:xfrm>
          <a:prstGeom prst="rect">
            <a:avLst/>
          </a:prstGeom>
          <a:noFill/>
        </p:spPr>
        <p:txBody>
          <a:bodyPr wrap="square" rtlCol="0">
            <a:spAutoFit/>
          </a:bodyPr>
          <a:lstStyle/>
          <a:p>
            <a:r>
              <a:rPr lang="en-GB" b="1" dirty="0"/>
              <a:t>Lighting System (cont.)</a:t>
            </a:r>
          </a:p>
          <a:p>
            <a:endParaRPr lang="en-GB" b="1" dirty="0"/>
          </a:p>
          <a:p>
            <a:r>
              <a:rPr lang="en-GB" sz="1400" b="1" dirty="0"/>
              <a:t>In scenario 1: </a:t>
            </a:r>
            <a:r>
              <a:rPr lang="en-GB" sz="1400" dirty="0"/>
              <a:t>The next table show the new distribution of lamps. As can be seen the total power decreases to 4790 W (reduction of 32%). </a:t>
            </a:r>
            <a:endParaRPr lang="pt-PT" sz="1400" dirty="0"/>
          </a:p>
          <a:p>
            <a:endParaRPr lang="en-GB" b="1" dirty="0"/>
          </a:p>
        </p:txBody>
      </p:sp>
      <p:graphicFrame>
        <p:nvGraphicFramePr>
          <p:cNvPr id="4" name="Tabela 3"/>
          <p:cNvGraphicFramePr>
            <a:graphicFrameLocks noGrp="1"/>
          </p:cNvGraphicFramePr>
          <p:nvPr>
            <p:extLst>
              <p:ext uri="{D42A27DB-BD31-4B8C-83A1-F6EECF244321}">
                <p14:modId xmlns:p14="http://schemas.microsoft.com/office/powerpoint/2010/main" val="1419998536"/>
              </p:ext>
            </p:extLst>
          </p:nvPr>
        </p:nvGraphicFramePr>
        <p:xfrm>
          <a:off x="2190330" y="3819719"/>
          <a:ext cx="4557057" cy="2240903"/>
        </p:xfrm>
        <a:graphic>
          <a:graphicData uri="http://schemas.openxmlformats.org/drawingml/2006/table">
            <a:tbl>
              <a:tblPr firstRow="1" firstCol="1" lastRow="1" bandRow="1">
                <a:tableStyleId>{5C22544A-7EE6-4342-B048-85BDC9FD1C3A}</a:tableStyleId>
              </a:tblPr>
              <a:tblGrid>
                <a:gridCol w="2291819">
                  <a:extLst>
                    <a:ext uri="{9D8B030D-6E8A-4147-A177-3AD203B41FA5}">
                      <a16:colId xmlns:a16="http://schemas.microsoft.com/office/drawing/2014/main" val="20000"/>
                    </a:ext>
                  </a:extLst>
                </a:gridCol>
                <a:gridCol w="1059105">
                  <a:extLst>
                    <a:ext uri="{9D8B030D-6E8A-4147-A177-3AD203B41FA5}">
                      <a16:colId xmlns:a16="http://schemas.microsoft.com/office/drawing/2014/main" val="20001"/>
                    </a:ext>
                  </a:extLst>
                </a:gridCol>
                <a:gridCol w="1206133">
                  <a:extLst>
                    <a:ext uri="{9D8B030D-6E8A-4147-A177-3AD203B41FA5}">
                      <a16:colId xmlns:a16="http://schemas.microsoft.com/office/drawing/2014/main" val="20002"/>
                    </a:ext>
                  </a:extLst>
                </a:gridCol>
              </a:tblGrid>
              <a:tr h="573209">
                <a:tc>
                  <a:txBody>
                    <a:bodyPr/>
                    <a:lstStyle/>
                    <a:p>
                      <a:pPr algn="ctr">
                        <a:lnSpc>
                          <a:spcPct val="115000"/>
                        </a:lnSpc>
                        <a:spcAft>
                          <a:spcPts val="0"/>
                        </a:spcAft>
                      </a:pPr>
                      <a:r>
                        <a:rPr lang="en-GB" sz="1100">
                          <a:effectLst/>
                        </a:rPr>
                        <a:t>Lamp</a:t>
                      </a:r>
                      <a:endParaRPr lang="pt-PT" sz="1100">
                        <a:effectLst/>
                      </a:endParaRPr>
                    </a:p>
                    <a:p>
                      <a:pPr algn="ctr">
                        <a:lnSpc>
                          <a:spcPct val="115000"/>
                        </a:lnSpc>
                        <a:spcAft>
                          <a:spcPts val="0"/>
                        </a:spcAft>
                      </a:pPr>
                      <a:r>
                        <a:rPr lang="en-GB" sz="1100">
                          <a:effectLst/>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Quantity</a:t>
                      </a:r>
                      <a:endParaRPr lang="pt-PT" sz="1100">
                        <a:effectLst/>
                      </a:endParaRPr>
                    </a:p>
                    <a:p>
                      <a:pPr algn="ctr">
                        <a:lnSpc>
                          <a:spcPct val="115000"/>
                        </a:lnSpc>
                        <a:spcAft>
                          <a:spcPts val="0"/>
                        </a:spcAft>
                      </a:pPr>
                      <a:r>
                        <a:rPr lang="en-GB" sz="1100">
                          <a:effectLst/>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Total Power</a:t>
                      </a:r>
                      <a:endParaRPr lang="pt-PT" sz="1100">
                        <a:effectLst/>
                      </a:endParaRPr>
                    </a:p>
                    <a:p>
                      <a:pPr algn="ctr">
                        <a:lnSpc>
                          <a:spcPct val="115000"/>
                        </a:lnSpc>
                        <a:spcAft>
                          <a:spcPts val="0"/>
                        </a:spcAft>
                      </a:pPr>
                      <a:r>
                        <a:rPr lang="en-GB" sz="1100">
                          <a:effectLst/>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77949">
                <a:tc>
                  <a:txBody>
                    <a:bodyPr/>
                    <a:lstStyle/>
                    <a:p>
                      <a:pPr>
                        <a:lnSpc>
                          <a:spcPct val="115000"/>
                        </a:lnSpc>
                        <a:spcAft>
                          <a:spcPts val="0"/>
                        </a:spcAft>
                      </a:pPr>
                      <a:r>
                        <a:rPr lang="en-GB" sz="1100">
                          <a:effectLst/>
                        </a:rPr>
                        <a:t>Fluorescent Linear T5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77949">
                <a:tc>
                  <a:txBody>
                    <a:bodyPr/>
                    <a:lstStyle/>
                    <a:p>
                      <a:pPr>
                        <a:lnSpc>
                          <a:spcPct val="115000"/>
                        </a:lnSpc>
                        <a:spcAft>
                          <a:spcPts val="0"/>
                        </a:spcAft>
                      </a:pPr>
                      <a:r>
                        <a:rPr lang="en-GB" sz="1100">
                          <a:effectLst/>
                        </a:rPr>
                        <a:t>Fluorescent Linear T5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3,810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77949">
                <a:tc>
                  <a:txBody>
                    <a:bodyPr/>
                    <a:lstStyle/>
                    <a:p>
                      <a:pPr>
                        <a:lnSpc>
                          <a:spcPct val="115000"/>
                        </a:lnSpc>
                        <a:spcAft>
                          <a:spcPts val="0"/>
                        </a:spcAft>
                      </a:pPr>
                      <a:r>
                        <a:rPr lang="en-GB" sz="1100">
                          <a:effectLst/>
                        </a:rPr>
                        <a:t>Fluorescent Linear T5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77949">
                <a:tc>
                  <a:txBody>
                    <a:bodyPr/>
                    <a:lstStyle/>
                    <a:p>
                      <a:pPr>
                        <a:lnSpc>
                          <a:spcPct val="115000"/>
                        </a:lnSpc>
                        <a:spcAft>
                          <a:spcPts val="0"/>
                        </a:spcAft>
                      </a:pPr>
                      <a:r>
                        <a:rPr lang="en-GB" sz="1100">
                          <a:effectLst/>
                        </a:rPr>
                        <a:t>Compact Fluorescent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504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77949">
                <a:tc>
                  <a:txBody>
                    <a:bodyPr/>
                    <a:lstStyle/>
                    <a:p>
                      <a:pPr>
                        <a:lnSpc>
                          <a:spcPct val="115000"/>
                        </a:lnSpc>
                        <a:spcAft>
                          <a:spcPts val="0"/>
                        </a:spcAft>
                      </a:pPr>
                      <a:r>
                        <a:rPr lang="en-GB" sz="1100">
                          <a:effectLst/>
                        </a:rPr>
                        <a:t>Emergency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77949">
                <a:tc>
                  <a:txBody>
                    <a:bodyPr/>
                    <a:lstStyle/>
                    <a:p>
                      <a:pPr>
                        <a:lnSpc>
                          <a:spcPct val="115000"/>
                        </a:lnSpc>
                        <a:spcAft>
                          <a:spcPts val="0"/>
                        </a:spcAft>
                      </a:pPr>
                      <a:r>
                        <a:rPr lang="en-GB" sz="1100">
                          <a:effectLst/>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4,790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14073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1107996"/>
          </a:xfrm>
          <a:prstGeom prst="rect">
            <a:avLst/>
          </a:prstGeom>
          <a:noFill/>
        </p:spPr>
        <p:txBody>
          <a:bodyPr wrap="square" rtlCol="0">
            <a:spAutoFit/>
          </a:bodyPr>
          <a:lstStyle/>
          <a:p>
            <a:r>
              <a:rPr lang="en-GB" b="1" dirty="0"/>
              <a:t>Lighting System (cont.)</a:t>
            </a:r>
          </a:p>
          <a:p>
            <a:endParaRPr lang="en-GB" b="1" dirty="0"/>
          </a:p>
          <a:p>
            <a:r>
              <a:rPr lang="en-GB" sz="1600" b="1" dirty="0"/>
              <a:t>In Scenario 2:</a:t>
            </a:r>
          </a:p>
          <a:p>
            <a:pPr marL="285750" indent="-285750">
              <a:buFont typeface="Arial" panose="020B0604020202020204" pitchFamily="34" charset="0"/>
              <a:buChar char="•"/>
            </a:pPr>
            <a:r>
              <a:rPr lang="en-GB" sz="1400" dirty="0"/>
              <a:t>In scenario 2, all the 175 lamps have to be replaced. The next table presents the lamps to be installed.</a:t>
            </a:r>
            <a:endParaRPr lang="en-GB" sz="1400" b="1" dirty="0"/>
          </a:p>
        </p:txBody>
      </p:sp>
      <p:graphicFrame>
        <p:nvGraphicFramePr>
          <p:cNvPr id="11" name="Tabela 10"/>
          <p:cNvGraphicFramePr>
            <a:graphicFrameLocks noGrp="1"/>
          </p:cNvGraphicFramePr>
          <p:nvPr>
            <p:extLst>
              <p:ext uri="{D42A27DB-BD31-4B8C-83A1-F6EECF244321}">
                <p14:modId xmlns:p14="http://schemas.microsoft.com/office/powerpoint/2010/main" val="1161215681"/>
              </p:ext>
            </p:extLst>
          </p:nvPr>
        </p:nvGraphicFramePr>
        <p:xfrm>
          <a:off x="2339752" y="3893242"/>
          <a:ext cx="4557973" cy="2029749"/>
        </p:xfrm>
        <a:graphic>
          <a:graphicData uri="http://schemas.openxmlformats.org/drawingml/2006/table">
            <a:tbl>
              <a:tblPr firstRow="1" firstCol="1" bandRow="1"/>
              <a:tblGrid>
                <a:gridCol w="2157034">
                  <a:extLst>
                    <a:ext uri="{9D8B030D-6E8A-4147-A177-3AD203B41FA5}">
                      <a16:colId xmlns:a16="http://schemas.microsoft.com/office/drawing/2014/main" val="20000"/>
                    </a:ext>
                  </a:extLst>
                </a:gridCol>
                <a:gridCol w="1200046">
                  <a:extLst>
                    <a:ext uri="{9D8B030D-6E8A-4147-A177-3AD203B41FA5}">
                      <a16:colId xmlns:a16="http://schemas.microsoft.com/office/drawing/2014/main" val="20001"/>
                    </a:ext>
                  </a:extLst>
                </a:gridCol>
                <a:gridCol w="1200893">
                  <a:extLst>
                    <a:ext uri="{9D8B030D-6E8A-4147-A177-3AD203B41FA5}">
                      <a16:colId xmlns:a16="http://schemas.microsoft.com/office/drawing/2014/main" val="20002"/>
                    </a:ext>
                  </a:extLst>
                </a:gridCol>
              </a:tblGrid>
              <a:tr h="579929">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8996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LED Linear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8996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LED Linear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8996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LED Linear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8996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LED Bulb</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9.5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8996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LED Emergency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4</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1.1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97437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1077218"/>
          </a:xfrm>
          <a:prstGeom prst="rect">
            <a:avLst/>
          </a:prstGeom>
          <a:noFill/>
        </p:spPr>
        <p:txBody>
          <a:bodyPr wrap="square" rtlCol="0">
            <a:spAutoFit/>
          </a:bodyPr>
          <a:lstStyle/>
          <a:p>
            <a:r>
              <a:rPr lang="en-GB" b="1" dirty="0"/>
              <a:t>Lighting System (cont.)</a:t>
            </a:r>
          </a:p>
          <a:p>
            <a:endParaRPr lang="en-GB" dirty="0"/>
          </a:p>
          <a:p>
            <a:r>
              <a:rPr lang="en-GB" sz="1400" b="1" dirty="0"/>
              <a:t>In Scenario 2: </a:t>
            </a:r>
            <a:r>
              <a:rPr lang="en-GB" sz="1400" dirty="0"/>
              <a:t>The next table presents the new lamp distribution. As can be seen the total power decreases to 3,026.4 W (reduction of 57%). </a:t>
            </a:r>
          </a:p>
        </p:txBody>
      </p:sp>
      <p:graphicFrame>
        <p:nvGraphicFramePr>
          <p:cNvPr id="4" name="Tabela 3"/>
          <p:cNvGraphicFramePr>
            <a:graphicFrameLocks noGrp="1"/>
          </p:cNvGraphicFramePr>
          <p:nvPr>
            <p:extLst>
              <p:ext uri="{D42A27DB-BD31-4B8C-83A1-F6EECF244321}">
                <p14:modId xmlns:p14="http://schemas.microsoft.com/office/powerpoint/2010/main" val="2005808953"/>
              </p:ext>
            </p:extLst>
          </p:nvPr>
        </p:nvGraphicFramePr>
        <p:xfrm>
          <a:off x="1979713" y="3618722"/>
          <a:ext cx="4656192" cy="2217838"/>
        </p:xfrm>
        <a:graphic>
          <a:graphicData uri="http://schemas.openxmlformats.org/drawingml/2006/table">
            <a:tbl>
              <a:tblPr firstRow="1" firstCol="1" lastRow="1" bandRow="1">
                <a:tableStyleId>{5C22544A-7EE6-4342-B048-85BDC9FD1C3A}</a:tableStyleId>
              </a:tblPr>
              <a:tblGrid>
                <a:gridCol w="2341676">
                  <a:extLst>
                    <a:ext uri="{9D8B030D-6E8A-4147-A177-3AD203B41FA5}">
                      <a16:colId xmlns:a16="http://schemas.microsoft.com/office/drawing/2014/main" val="20000"/>
                    </a:ext>
                  </a:extLst>
                </a:gridCol>
                <a:gridCol w="1082145">
                  <a:extLst>
                    <a:ext uri="{9D8B030D-6E8A-4147-A177-3AD203B41FA5}">
                      <a16:colId xmlns:a16="http://schemas.microsoft.com/office/drawing/2014/main" val="20001"/>
                    </a:ext>
                  </a:extLst>
                </a:gridCol>
                <a:gridCol w="1232371">
                  <a:extLst>
                    <a:ext uri="{9D8B030D-6E8A-4147-A177-3AD203B41FA5}">
                      <a16:colId xmlns:a16="http://schemas.microsoft.com/office/drawing/2014/main" val="20002"/>
                    </a:ext>
                  </a:extLst>
                </a:gridCol>
              </a:tblGrid>
              <a:tr h="567310">
                <a:tc>
                  <a:txBody>
                    <a:bodyPr/>
                    <a:lstStyle/>
                    <a:p>
                      <a:pPr algn="ctr">
                        <a:lnSpc>
                          <a:spcPct val="115000"/>
                        </a:lnSpc>
                        <a:spcAft>
                          <a:spcPts val="0"/>
                        </a:spcAft>
                      </a:pPr>
                      <a:r>
                        <a:rPr lang="en-GB" sz="1100" dirty="0">
                          <a:effectLst/>
                        </a:rPr>
                        <a:t>Lamp</a:t>
                      </a:r>
                      <a:endParaRPr lang="pt-PT" sz="1100" dirty="0">
                        <a:effectLst/>
                      </a:endParaRPr>
                    </a:p>
                    <a:p>
                      <a:pPr algn="ctr">
                        <a:lnSpc>
                          <a:spcPct val="115000"/>
                        </a:lnSpc>
                        <a:spcAft>
                          <a:spcPts val="0"/>
                        </a:spcAft>
                      </a:pPr>
                      <a:r>
                        <a:rPr lang="en-GB" sz="1100" dirty="0">
                          <a:effectLst/>
                        </a:rPr>
                        <a:t>Type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Quantity</a:t>
                      </a:r>
                      <a:endParaRPr lang="pt-PT" sz="1100">
                        <a:effectLst/>
                      </a:endParaRPr>
                    </a:p>
                    <a:p>
                      <a:pPr algn="ctr">
                        <a:lnSpc>
                          <a:spcPct val="115000"/>
                        </a:lnSpc>
                        <a:spcAft>
                          <a:spcPts val="0"/>
                        </a:spcAft>
                      </a:pPr>
                      <a:r>
                        <a:rPr lang="en-GB" sz="1100">
                          <a:effectLst/>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Total Power</a:t>
                      </a:r>
                      <a:endParaRPr lang="pt-PT" sz="1100">
                        <a:effectLst/>
                      </a:endParaRPr>
                    </a:p>
                    <a:p>
                      <a:pPr algn="ctr">
                        <a:lnSpc>
                          <a:spcPct val="115000"/>
                        </a:lnSpc>
                        <a:spcAft>
                          <a:spcPts val="0"/>
                        </a:spcAft>
                      </a:pPr>
                      <a:r>
                        <a:rPr lang="en-GB" sz="1100">
                          <a:effectLst/>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75088">
                <a:tc>
                  <a:txBody>
                    <a:bodyPr/>
                    <a:lstStyle/>
                    <a:p>
                      <a:pPr>
                        <a:lnSpc>
                          <a:spcPct val="115000"/>
                        </a:lnSpc>
                        <a:spcAft>
                          <a:spcPts val="0"/>
                        </a:spcAft>
                      </a:pPr>
                      <a:r>
                        <a:rPr lang="en-GB" sz="1100">
                          <a:effectLst/>
                        </a:rPr>
                        <a:t>LED Linear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96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75088">
                <a:tc>
                  <a:txBody>
                    <a:bodyPr/>
                    <a:lstStyle/>
                    <a:p>
                      <a:pPr>
                        <a:lnSpc>
                          <a:spcPct val="115000"/>
                        </a:lnSpc>
                        <a:spcAft>
                          <a:spcPts val="0"/>
                        </a:spcAft>
                      </a:pPr>
                      <a:r>
                        <a:rPr lang="en-GB" sz="1100">
                          <a:effectLst/>
                        </a:rPr>
                        <a:t>LED Linear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2,540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75088">
                <a:tc>
                  <a:txBody>
                    <a:bodyPr/>
                    <a:lstStyle/>
                    <a:p>
                      <a:pPr>
                        <a:lnSpc>
                          <a:spcPct val="115000"/>
                        </a:lnSpc>
                        <a:spcAft>
                          <a:spcPts val="0"/>
                        </a:spcAft>
                      </a:pPr>
                      <a:r>
                        <a:rPr lang="en-GB" sz="1100">
                          <a:effectLst/>
                        </a:rPr>
                        <a:t>LED Linear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75088">
                <a:tc>
                  <a:txBody>
                    <a:bodyPr/>
                    <a:lstStyle/>
                    <a:p>
                      <a:pPr>
                        <a:lnSpc>
                          <a:spcPct val="115000"/>
                        </a:lnSpc>
                        <a:spcAft>
                          <a:spcPts val="0"/>
                        </a:spcAft>
                      </a:pPr>
                      <a:r>
                        <a:rPr lang="en-GB" sz="1100">
                          <a:effectLst/>
                        </a:rPr>
                        <a:t>LED Bulb</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75088">
                <a:tc>
                  <a:txBody>
                    <a:bodyPr/>
                    <a:lstStyle/>
                    <a:p>
                      <a:pPr>
                        <a:lnSpc>
                          <a:spcPct val="115000"/>
                        </a:lnSpc>
                        <a:spcAft>
                          <a:spcPts val="0"/>
                        </a:spcAft>
                      </a:pPr>
                      <a:r>
                        <a:rPr lang="en-GB" sz="1100">
                          <a:effectLst/>
                        </a:rPr>
                        <a:t>LED Emergency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75088">
                <a:tc>
                  <a:txBody>
                    <a:bodyPr/>
                    <a:lstStyle/>
                    <a:p>
                      <a:pPr>
                        <a:lnSpc>
                          <a:spcPct val="115000"/>
                        </a:lnSpc>
                        <a:spcAft>
                          <a:spcPts val="0"/>
                        </a:spcAft>
                      </a:pPr>
                      <a:r>
                        <a:rPr lang="en-GB" sz="1100">
                          <a:effectLst/>
                        </a:rPr>
                        <a:t>Total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3,026.4</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143629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Energy Systems</a:t>
            </a:r>
            <a:endParaRPr lang="en-GB" sz="1200" b="1" dirty="0">
              <a:latin typeface="Candara" panose="020E0502030303020204" pitchFamily="34" charset="0"/>
            </a:endParaRPr>
          </a:p>
        </p:txBody>
      </p:sp>
      <p:sp>
        <p:nvSpPr>
          <p:cNvPr id="3" name="CaixaDeTexto 2"/>
          <p:cNvSpPr txBox="1"/>
          <p:nvPr/>
        </p:nvSpPr>
        <p:spPr>
          <a:xfrm>
            <a:off x="-13015" y="2648851"/>
            <a:ext cx="8963748" cy="3447098"/>
          </a:xfrm>
          <a:prstGeom prst="rect">
            <a:avLst/>
          </a:prstGeom>
          <a:noFill/>
        </p:spPr>
        <p:txBody>
          <a:bodyPr wrap="square" rtlCol="0">
            <a:spAutoFit/>
          </a:bodyPr>
          <a:lstStyle/>
          <a:p>
            <a:r>
              <a:rPr lang="en-GB" b="1" dirty="0"/>
              <a:t>Lighting System (cont.)</a:t>
            </a:r>
          </a:p>
          <a:p>
            <a:endParaRPr lang="en-GB" dirty="0"/>
          </a:p>
          <a:p>
            <a:r>
              <a:rPr lang="it-IT" sz="1400" b="1" dirty="0"/>
              <a:t>Yearly consumption with lighting in the 2 scenarios </a:t>
            </a:r>
          </a:p>
          <a:p>
            <a:endParaRPr lang="it-IT" sz="1400" dirty="0"/>
          </a:p>
          <a:p>
            <a:endParaRPr lang="en-GB" sz="1400" dirty="0"/>
          </a:p>
          <a:p>
            <a:endParaRPr lang="en-GB" sz="1400" dirty="0"/>
          </a:p>
          <a:p>
            <a:endParaRPr lang="en-GB" sz="1400" dirty="0"/>
          </a:p>
          <a:p>
            <a:endParaRPr lang="en-GB" sz="1400" dirty="0"/>
          </a:p>
          <a:p>
            <a:endParaRPr lang="en-GB" sz="1400" dirty="0"/>
          </a:p>
          <a:p>
            <a:endParaRPr lang="en-GB" sz="1400" dirty="0"/>
          </a:p>
          <a:p>
            <a:endParaRPr lang="en-GB" sz="1400" dirty="0"/>
          </a:p>
          <a:p>
            <a:r>
              <a:rPr lang="en-GB" sz="1400" dirty="0"/>
              <a:t>Such energy consumptions were simulated considering the actual usage profile for each lamp type and room of the building. </a:t>
            </a:r>
          </a:p>
          <a:p>
            <a:endParaRPr lang="en-GB" sz="1400" dirty="0"/>
          </a:p>
          <a:p>
            <a:r>
              <a:rPr lang="en-GB" sz="1600" b="1" dirty="0"/>
              <a:t>Scenario 1 ensures 31.3% and Scenario 2 ensures 57.9% of energy savings.</a:t>
            </a:r>
          </a:p>
        </p:txBody>
      </p:sp>
      <p:graphicFrame>
        <p:nvGraphicFramePr>
          <p:cNvPr id="5" name="Tabela 4"/>
          <p:cNvGraphicFramePr>
            <a:graphicFrameLocks noGrp="1"/>
          </p:cNvGraphicFramePr>
          <p:nvPr>
            <p:extLst>
              <p:ext uri="{D42A27DB-BD31-4B8C-83A1-F6EECF244321}">
                <p14:modId xmlns:p14="http://schemas.microsoft.com/office/powerpoint/2010/main" val="2850212402"/>
              </p:ext>
            </p:extLst>
          </p:nvPr>
        </p:nvGraphicFramePr>
        <p:xfrm>
          <a:off x="1319027" y="3656326"/>
          <a:ext cx="6492065" cy="1448640"/>
        </p:xfrm>
        <a:graphic>
          <a:graphicData uri="http://schemas.openxmlformats.org/drawingml/2006/table">
            <a:tbl>
              <a:tblPr firstRow="1" firstCol="1" bandRow="1">
                <a:tableStyleId>{5C22544A-7EE6-4342-B048-85BDC9FD1C3A}</a:tableStyleId>
              </a:tblPr>
              <a:tblGrid>
                <a:gridCol w="2271535">
                  <a:extLst>
                    <a:ext uri="{9D8B030D-6E8A-4147-A177-3AD203B41FA5}">
                      <a16:colId xmlns:a16="http://schemas.microsoft.com/office/drawing/2014/main" val="20000"/>
                    </a:ext>
                  </a:extLst>
                </a:gridCol>
                <a:gridCol w="1406334">
                  <a:extLst>
                    <a:ext uri="{9D8B030D-6E8A-4147-A177-3AD203B41FA5}">
                      <a16:colId xmlns:a16="http://schemas.microsoft.com/office/drawing/2014/main" val="20001"/>
                    </a:ext>
                  </a:extLst>
                </a:gridCol>
                <a:gridCol w="1407098">
                  <a:extLst>
                    <a:ext uri="{9D8B030D-6E8A-4147-A177-3AD203B41FA5}">
                      <a16:colId xmlns:a16="http://schemas.microsoft.com/office/drawing/2014/main" val="20002"/>
                    </a:ext>
                  </a:extLst>
                </a:gridCol>
                <a:gridCol w="1407098">
                  <a:extLst>
                    <a:ext uri="{9D8B030D-6E8A-4147-A177-3AD203B41FA5}">
                      <a16:colId xmlns:a16="http://schemas.microsoft.com/office/drawing/2014/main" val="20003"/>
                    </a:ext>
                  </a:extLst>
                </a:gridCol>
              </a:tblGrid>
              <a:tr h="362160">
                <a:tc>
                  <a:txBody>
                    <a:bodyPr/>
                    <a:lstStyle/>
                    <a:p>
                      <a:pPr algn="ctr">
                        <a:lnSpc>
                          <a:spcPct val="115000"/>
                        </a:lnSpc>
                        <a:spcAft>
                          <a:spcPts val="0"/>
                        </a:spcAft>
                      </a:pPr>
                      <a:r>
                        <a:rPr lang="en-GB" sz="11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Actual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Scenario 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Scenario 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62160">
                <a:tc>
                  <a:txBody>
                    <a:bodyPr/>
                    <a:lstStyle/>
                    <a:p>
                      <a:pPr>
                        <a:lnSpc>
                          <a:spcPct val="115000"/>
                        </a:lnSpc>
                        <a:spcAft>
                          <a:spcPts val="0"/>
                        </a:spcAft>
                      </a:pPr>
                      <a:r>
                        <a:rPr lang="en-GB" sz="1100">
                          <a:effectLst/>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9,897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6,798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4,167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62160">
                <a:tc>
                  <a:txBody>
                    <a:bodyPr/>
                    <a:lstStyle/>
                    <a:p>
                      <a:pPr>
                        <a:lnSpc>
                          <a:spcPct val="115000"/>
                        </a:lnSpc>
                        <a:spcAft>
                          <a:spcPts val="0"/>
                        </a:spcAft>
                      </a:pPr>
                      <a:r>
                        <a:rPr lang="en-GB" sz="1100">
                          <a:effectLst/>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3,099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5,730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62160">
                <a:tc>
                  <a:txBody>
                    <a:bodyPr/>
                    <a:lstStyle/>
                    <a:p>
                      <a:pPr>
                        <a:lnSpc>
                          <a:spcPct val="115000"/>
                        </a:lnSpc>
                        <a:spcAft>
                          <a:spcPts val="0"/>
                        </a:spcAft>
                      </a:pPr>
                      <a:r>
                        <a:rPr lang="en-GB" sz="1100">
                          <a:effectLst/>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31.3%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57.9%</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1913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13015" y="2648851"/>
            <a:ext cx="8963748" cy="1754326"/>
          </a:xfrm>
          <a:prstGeom prst="rect">
            <a:avLst/>
          </a:prstGeom>
          <a:noFill/>
        </p:spPr>
        <p:txBody>
          <a:bodyPr wrap="square" rtlCol="0">
            <a:spAutoFit/>
          </a:bodyPr>
          <a:lstStyle/>
          <a:p>
            <a:pPr algn="just"/>
            <a:r>
              <a:rPr lang="en-GB" b="1" dirty="0"/>
              <a:t>HVAC System</a:t>
            </a:r>
            <a:r>
              <a:rPr lang="en-GB" dirty="0"/>
              <a:t>– </a:t>
            </a:r>
            <a:r>
              <a:rPr lang="en-GB" b="1" dirty="0"/>
              <a:t>The Best Solution</a:t>
            </a:r>
            <a:r>
              <a:rPr lang="en-GB" dirty="0"/>
              <a:t> is the direct replacement of the gas boiler used in the central heating of the refectory. It was considered that the actual boiler has a COP of 0.90, replaced by a heat pump of 11 kW with a COP of 3.57. </a:t>
            </a:r>
          </a:p>
          <a:p>
            <a:pPr algn="just"/>
            <a:endParaRPr lang="en-GB" dirty="0"/>
          </a:p>
          <a:p>
            <a:pPr algn="just"/>
            <a:r>
              <a:rPr lang="en-GB" dirty="0"/>
              <a:t>The next table presents the yearly consumption in the refectory heating in the actual and retrofit scenarios. As can be seen, the retrofit ensures 70.8% of energy savings.</a:t>
            </a:r>
          </a:p>
        </p:txBody>
      </p:sp>
      <p:graphicFrame>
        <p:nvGraphicFramePr>
          <p:cNvPr id="7" name="Tabela 6"/>
          <p:cNvGraphicFramePr>
            <a:graphicFrameLocks noGrp="1"/>
          </p:cNvGraphicFramePr>
          <p:nvPr>
            <p:extLst>
              <p:ext uri="{D42A27DB-BD31-4B8C-83A1-F6EECF244321}">
                <p14:modId xmlns:p14="http://schemas.microsoft.com/office/powerpoint/2010/main" val="202269935"/>
              </p:ext>
            </p:extLst>
          </p:nvPr>
        </p:nvGraphicFramePr>
        <p:xfrm>
          <a:off x="1763689" y="4403179"/>
          <a:ext cx="5184576" cy="1703322"/>
        </p:xfrm>
        <a:graphic>
          <a:graphicData uri="http://schemas.openxmlformats.org/drawingml/2006/table">
            <a:tbl>
              <a:tblPr firstRow="1" firstCol="1" bandRow="1">
                <a:tableStyleId>{5C22544A-7EE6-4342-B048-85BDC9FD1C3A}</a:tableStyleId>
              </a:tblPr>
              <a:tblGrid>
                <a:gridCol w="2316032">
                  <a:extLst>
                    <a:ext uri="{9D8B030D-6E8A-4147-A177-3AD203B41FA5}">
                      <a16:colId xmlns:a16="http://schemas.microsoft.com/office/drawing/2014/main" val="20000"/>
                    </a:ext>
                  </a:extLst>
                </a:gridCol>
                <a:gridCol w="1433883">
                  <a:extLst>
                    <a:ext uri="{9D8B030D-6E8A-4147-A177-3AD203B41FA5}">
                      <a16:colId xmlns:a16="http://schemas.microsoft.com/office/drawing/2014/main" val="20001"/>
                    </a:ext>
                  </a:extLst>
                </a:gridCol>
                <a:gridCol w="1434661">
                  <a:extLst>
                    <a:ext uri="{9D8B030D-6E8A-4147-A177-3AD203B41FA5}">
                      <a16:colId xmlns:a16="http://schemas.microsoft.com/office/drawing/2014/main" val="20002"/>
                    </a:ext>
                  </a:extLst>
                </a:gridCol>
              </a:tblGrid>
              <a:tr h="283887">
                <a:tc>
                  <a:txBody>
                    <a:bodyPr/>
                    <a:lstStyle/>
                    <a:p>
                      <a:pPr algn="ctr">
                        <a:lnSpc>
                          <a:spcPct val="115000"/>
                        </a:lnSpc>
                        <a:spcAft>
                          <a:spcPts val="0"/>
                        </a:spcAft>
                      </a:pPr>
                      <a:r>
                        <a:rPr lang="en-GB" sz="11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Actual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Scenario 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83887">
                <a:tc>
                  <a:txBody>
                    <a:bodyPr/>
                    <a:lstStyle/>
                    <a:p>
                      <a:pPr>
                        <a:lnSpc>
                          <a:spcPct val="115000"/>
                        </a:lnSpc>
                        <a:spcAft>
                          <a:spcPts val="0"/>
                        </a:spcAft>
                      </a:pPr>
                      <a:r>
                        <a:rPr lang="en-GB" sz="1100">
                          <a:effectLst/>
                        </a:rPr>
                        <a:t>Consumption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16,775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4,901.8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83887">
                <a:tc>
                  <a:txBody>
                    <a:bodyPr/>
                    <a:lstStyle/>
                    <a:p>
                      <a:pPr>
                        <a:lnSpc>
                          <a:spcPct val="115000"/>
                        </a:lnSpc>
                        <a:spcAft>
                          <a:spcPts val="0"/>
                        </a:spcAft>
                      </a:pPr>
                      <a:r>
                        <a:rPr lang="en-GB" sz="1100">
                          <a:effectLst/>
                        </a:rPr>
                        <a:t>Savings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11,873.2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83887">
                <a:tc>
                  <a:txBody>
                    <a:bodyPr/>
                    <a:lstStyle/>
                    <a:p>
                      <a:pPr>
                        <a:lnSpc>
                          <a:spcPct val="115000"/>
                        </a:lnSpc>
                        <a:spcAft>
                          <a:spcPts val="0"/>
                        </a:spcAft>
                      </a:pPr>
                      <a:r>
                        <a:rPr lang="en-GB" sz="1100">
                          <a:effectLst/>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70.8%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83887">
                <a:tc>
                  <a:txBody>
                    <a:bodyPr/>
                    <a:lstStyle/>
                    <a:p>
                      <a:pPr>
                        <a:lnSpc>
                          <a:spcPct val="115000"/>
                        </a:lnSpc>
                        <a:spcAft>
                          <a:spcPts val="0"/>
                        </a:spcAft>
                      </a:pPr>
                      <a:r>
                        <a:rPr lang="en-GB" sz="1100">
                          <a:effectLst/>
                        </a:rPr>
                        <a:t>% Energy Cons. excl PF</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17.9%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83887">
                <a:tc>
                  <a:txBody>
                    <a:bodyPr/>
                    <a:lstStyle/>
                    <a:p>
                      <a:pPr>
                        <a:lnSpc>
                          <a:spcPct val="115000"/>
                        </a:lnSpc>
                        <a:spcAft>
                          <a:spcPts val="0"/>
                        </a:spcAft>
                      </a:pPr>
                      <a:r>
                        <a:rPr lang="en-GB" sz="1100">
                          <a:effectLst/>
                        </a:rPr>
                        <a:t>% Energy Cons. incl. PF</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35.3%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13.8%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44813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HVAC Systems</a:t>
            </a:r>
            <a:endParaRPr lang="en-GB" sz="1200" b="1" dirty="0">
              <a:latin typeface="Candara" panose="020E0502030303020204" pitchFamily="34" charset="0"/>
            </a:endParaRPr>
          </a:p>
        </p:txBody>
      </p:sp>
      <p:sp>
        <p:nvSpPr>
          <p:cNvPr id="3" name="CaixaDeTexto 2"/>
          <p:cNvSpPr txBox="1"/>
          <p:nvPr/>
        </p:nvSpPr>
        <p:spPr>
          <a:xfrm>
            <a:off x="-26145" y="2618344"/>
            <a:ext cx="8963748" cy="2708434"/>
          </a:xfrm>
          <a:prstGeom prst="rect">
            <a:avLst/>
          </a:prstGeom>
          <a:noFill/>
        </p:spPr>
        <p:txBody>
          <a:bodyPr wrap="square" rtlCol="0">
            <a:spAutoFit/>
          </a:bodyPr>
          <a:lstStyle/>
          <a:p>
            <a:pPr algn="just"/>
            <a:r>
              <a:rPr lang="en-GB" sz="1600" b="1" dirty="0"/>
              <a:t>Other areas </a:t>
            </a:r>
            <a:r>
              <a:rPr lang="en-GB" sz="1400" dirty="0"/>
              <a:t>of the building do not have central heating, the heating in the classrooms during the coldest days is ensured by one oil-filled radiator. </a:t>
            </a:r>
          </a:p>
          <a:p>
            <a:pPr algn="just"/>
            <a:endParaRPr lang="en-GB" sz="1400" dirty="0"/>
          </a:p>
          <a:p>
            <a:pPr algn="just"/>
            <a:r>
              <a:rPr lang="en-GB" sz="1400" dirty="0"/>
              <a:t>The building does not have cooling, but this is not a major problem since in the months with higher temperatures the building is not used (there are no classes). </a:t>
            </a:r>
          </a:p>
          <a:p>
            <a:pPr algn="just"/>
            <a:endParaRPr lang="en-GB" sz="1400" dirty="0"/>
          </a:p>
          <a:p>
            <a:pPr algn="just"/>
            <a:r>
              <a:rPr lang="en-GB" sz="1400" dirty="0"/>
              <a:t>However, the option to replace such oil-filled radiators by heat pumps, which can also be used for cooling, would create new energy consumption. </a:t>
            </a:r>
          </a:p>
          <a:p>
            <a:pPr algn="just"/>
            <a:endParaRPr lang="en-GB" sz="1400" dirty="0"/>
          </a:p>
          <a:p>
            <a:pPr algn="just"/>
            <a:r>
              <a:rPr lang="en-GB" sz="1400" dirty="0"/>
              <a:t>This renovation could increase the comfort in the building. However, it cannot be considered as an option to increase the energy efficiency, since the total energy consumption would increase and therefore it is not included in the renovation plan. </a:t>
            </a:r>
            <a:endParaRPr lang="pt-PT" sz="1400" dirty="0"/>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6549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56521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1" name="CaixaDeTexto 10"/>
          <p:cNvSpPr txBox="1"/>
          <p:nvPr/>
        </p:nvSpPr>
        <p:spPr>
          <a:xfrm>
            <a:off x="179388" y="2348880"/>
            <a:ext cx="3096468" cy="3693319"/>
          </a:xfrm>
          <a:prstGeom prst="rect">
            <a:avLst/>
          </a:prstGeom>
          <a:noFill/>
        </p:spPr>
        <p:txBody>
          <a:bodyPr wrap="square" rtlCol="0">
            <a:spAutoFit/>
          </a:bodyPr>
          <a:lstStyle/>
          <a:p>
            <a:pPr marL="285750" indent="-285750">
              <a:buFont typeface="Arial" panose="020B0604020202020204" pitchFamily="34" charset="0"/>
              <a:buChar char="•"/>
            </a:pPr>
            <a:r>
              <a:rPr lang="en-GB" dirty="0"/>
              <a:t>Elementary School of Solum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Municipal House of Culture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Coimbra Town Hall</a:t>
            </a:r>
          </a:p>
        </p:txBody>
      </p:sp>
      <p:pic>
        <p:nvPicPr>
          <p:cNvPr id="13" name="Picture 29"/>
          <p:cNvPicPr/>
          <p:nvPr/>
        </p:nvPicPr>
        <p:blipFill rotWithShape="1">
          <a:blip r:embed="rId4" cstate="screen">
            <a:extLst>
              <a:ext uri="{28A0092B-C50C-407E-A947-70E740481C1C}">
                <a14:useLocalDpi xmlns:a14="http://schemas.microsoft.com/office/drawing/2010/main"/>
              </a:ext>
            </a:extLst>
          </a:blip>
          <a:srcRect/>
          <a:stretch/>
        </p:blipFill>
        <p:spPr>
          <a:xfrm>
            <a:off x="4427984" y="2296111"/>
            <a:ext cx="3673414" cy="1301683"/>
          </a:xfrm>
          <a:prstGeom prst="rect">
            <a:avLst/>
          </a:prstGeom>
        </p:spPr>
      </p:pic>
      <p:pic>
        <p:nvPicPr>
          <p:cNvPr id="14" name="Picture 17" descr="http://4.bp.blogspot.com/-Ir4dJecXWTg/Ux87Uvqe2GI/AAAAAAAACrk/v5DmaYtkhzg/s1600/C%C3%A2mara+Municipal+Coimbra+01.jpg"/>
          <p:cNvPicPr/>
          <p:nvPr/>
        </p:nvPicPr>
        <p:blipFill rotWithShape="1">
          <a:blip r:embed="rId5" cstate="screen">
            <a:extLst>
              <a:ext uri="{28A0092B-C50C-407E-A947-70E740481C1C}">
                <a14:useLocalDpi xmlns:a14="http://schemas.microsoft.com/office/drawing/2010/main"/>
              </a:ext>
            </a:extLst>
          </a:blip>
          <a:srcRect/>
          <a:stretch/>
        </p:blipFill>
        <p:spPr bwMode="auto">
          <a:xfrm>
            <a:off x="5125674" y="4892290"/>
            <a:ext cx="2278033" cy="1200890"/>
          </a:xfrm>
          <a:prstGeom prst="rect">
            <a:avLst/>
          </a:prstGeom>
          <a:noFill/>
          <a:ln>
            <a:noFill/>
          </a:ln>
          <a:extLst>
            <a:ext uri="{53640926-AAD7-44D8-BBD7-CCE9431645EC}">
              <a14:shadowObscured xmlns:a14="http://schemas.microsoft.com/office/drawing/2010/main"/>
            </a:ext>
          </a:extLst>
        </p:spPr>
      </p:pic>
      <p:pic>
        <p:nvPicPr>
          <p:cNvPr id="15" name="Picture 14"/>
          <p:cNvPicPr/>
          <p:nvPr/>
        </p:nvPicPr>
        <p:blipFill>
          <a:blip r:embed="rId6" cstate="screen">
            <a:extLst>
              <a:ext uri="{28A0092B-C50C-407E-A947-70E740481C1C}">
                <a14:useLocalDpi xmlns:a14="http://schemas.microsoft.com/office/drawing/2010/main"/>
              </a:ext>
            </a:extLst>
          </a:blip>
          <a:stretch>
            <a:fillRect/>
          </a:stretch>
        </p:blipFill>
        <p:spPr>
          <a:xfrm>
            <a:off x="4427984" y="3662758"/>
            <a:ext cx="3692739" cy="1140328"/>
          </a:xfrm>
          <a:prstGeom prst="rect">
            <a:avLst/>
          </a:prstGeom>
        </p:spPr>
      </p:pic>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807827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ICT and Other</a:t>
            </a:r>
            <a:endParaRPr lang="en-GB" sz="1200" b="1" dirty="0">
              <a:latin typeface="Candara" panose="020E0502030303020204" pitchFamily="34" charset="0"/>
            </a:endParaRPr>
          </a:p>
        </p:txBody>
      </p:sp>
      <p:sp>
        <p:nvSpPr>
          <p:cNvPr id="3" name="CaixaDeTexto 2"/>
          <p:cNvSpPr txBox="1"/>
          <p:nvPr/>
        </p:nvSpPr>
        <p:spPr>
          <a:xfrm>
            <a:off x="-26145" y="2618344"/>
            <a:ext cx="4670153" cy="2893100"/>
          </a:xfrm>
          <a:prstGeom prst="rect">
            <a:avLst/>
          </a:prstGeom>
          <a:noFill/>
        </p:spPr>
        <p:txBody>
          <a:bodyPr wrap="square" rtlCol="0">
            <a:spAutoFit/>
          </a:bodyPr>
          <a:lstStyle/>
          <a:p>
            <a:pPr algn="just"/>
            <a:r>
              <a:rPr lang="en-GB" sz="1400" dirty="0"/>
              <a:t>ICT and other appliances (mainly PCs, monitors and printers) do not represent individually a large share of energy consumption and therefore the achieved savings with such appliances would not have a major impact on the total energy consumption. </a:t>
            </a:r>
          </a:p>
          <a:p>
            <a:pPr algn="just"/>
            <a:endParaRPr lang="en-GB" sz="1400" dirty="0"/>
          </a:p>
          <a:p>
            <a:pPr algn="just"/>
            <a:r>
              <a:rPr lang="en-GB" sz="1400" dirty="0"/>
              <a:t>The replacement of such appliances by new devices is not cost-effective just from the energy savings point of view and therefore this is not considered in the renovation plan. </a:t>
            </a:r>
          </a:p>
          <a:p>
            <a:pPr algn="just"/>
            <a:endParaRPr lang="en-GB" sz="1400" dirty="0"/>
          </a:p>
          <a:p>
            <a:pPr algn="just"/>
            <a:r>
              <a:rPr lang="en-GB" sz="1400" dirty="0"/>
              <a:t>However, in the regular replacement of ICT appliances it is recommended to install just ICT appliances with lower energy consumption. </a:t>
            </a:r>
            <a:endParaRPr lang="pt-PT" sz="1400" dirty="0"/>
          </a:p>
        </p:txBody>
      </p:sp>
      <p:pic>
        <p:nvPicPr>
          <p:cNvPr id="4" name="Imagem 3"/>
          <p:cNvPicPr>
            <a:picLocks noChangeAspect="1"/>
          </p:cNvPicPr>
          <p:nvPr/>
        </p:nvPicPr>
        <p:blipFill>
          <a:blip r:embed="rId4"/>
          <a:stretch>
            <a:fillRect/>
          </a:stretch>
        </p:blipFill>
        <p:spPr>
          <a:xfrm>
            <a:off x="4875364" y="2274116"/>
            <a:ext cx="4145892" cy="2148029"/>
          </a:xfrm>
          <a:prstGeom prst="rect">
            <a:avLst/>
          </a:prstGeom>
        </p:spPr>
      </p:pic>
      <p:pic>
        <p:nvPicPr>
          <p:cNvPr id="14" name="Imagem 13"/>
          <p:cNvPicPr>
            <a:picLocks noChangeAspect="1"/>
          </p:cNvPicPr>
          <p:nvPr/>
        </p:nvPicPr>
        <p:blipFill>
          <a:blip r:embed="rId5"/>
          <a:stretch>
            <a:fillRect/>
          </a:stretch>
        </p:blipFill>
        <p:spPr>
          <a:xfrm>
            <a:off x="4837334" y="4422145"/>
            <a:ext cx="4096107" cy="1676805"/>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22132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35638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ICT and Other</a:t>
            </a:r>
            <a:endParaRPr lang="en-GB" sz="1200" b="1" dirty="0">
              <a:latin typeface="Candara" panose="020E0502030303020204" pitchFamily="34" charset="0"/>
            </a:endParaRPr>
          </a:p>
        </p:txBody>
      </p:sp>
      <p:pic>
        <p:nvPicPr>
          <p:cNvPr id="5" name="Imagem 4"/>
          <p:cNvPicPr>
            <a:picLocks noChangeAspect="1"/>
          </p:cNvPicPr>
          <p:nvPr/>
        </p:nvPicPr>
        <p:blipFill>
          <a:blip r:embed="rId4"/>
          <a:stretch>
            <a:fillRect/>
          </a:stretch>
        </p:blipFill>
        <p:spPr>
          <a:xfrm>
            <a:off x="4920642" y="4503584"/>
            <a:ext cx="4041933" cy="1419408"/>
          </a:xfrm>
          <a:prstGeom prst="rect">
            <a:avLst/>
          </a:prstGeom>
        </p:spPr>
      </p:pic>
      <p:pic>
        <p:nvPicPr>
          <p:cNvPr id="7" name="Imagem 6"/>
          <p:cNvPicPr>
            <a:picLocks noChangeAspect="1"/>
          </p:cNvPicPr>
          <p:nvPr/>
        </p:nvPicPr>
        <p:blipFill>
          <a:blip r:embed="rId5"/>
          <a:stretch>
            <a:fillRect/>
          </a:stretch>
        </p:blipFill>
        <p:spPr>
          <a:xfrm>
            <a:off x="5077874" y="1384082"/>
            <a:ext cx="3485714" cy="3057143"/>
          </a:xfrm>
          <a:prstGeom prst="rect">
            <a:avLst/>
          </a:prstGeom>
        </p:spPr>
      </p:pic>
      <p:sp>
        <p:nvSpPr>
          <p:cNvPr id="3" name="CaixaDeTexto 2"/>
          <p:cNvSpPr txBox="1"/>
          <p:nvPr/>
        </p:nvSpPr>
        <p:spPr>
          <a:xfrm>
            <a:off x="0" y="2492896"/>
            <a:ext cx="5077874" cy="3323987"/>
          </a:xfrm>
          <a:prstGeom prst="rect">
            <a:avLst/>
          </a:prstGeom>
          <a:noFill/>
        </p:spPr>
        <p:txBody>
          <a:bodyPr wrap="square" rtlCol="0">
            <a:spAutoFit/>
          </a:bodyPr>
          <a:lstStyle/>
          <a:p>
            <a:pPr algn="just"/>
            <a:r>
              <a:rPr lang="en-GB" sz="1400" dirty="0"/>
              <a:t>From the energy savings point of view, the most cost-effective solution is the installation of devices to reduce the standby consumption of ICT appliances, the so called standby killers. </a:t>
            </a:r>
          </a:p>
          <a:p>
            <a:pPr algn="just"/>
            <a:endParaRPr lang="en-GB" sz="1400" dirty="0"/>
          </a:p>
          <a:p>
            <a:pPr algn="just"/>
            <a:r>
              <a:rPr lang="en-GB" sz="1400" dirty="0"/>
              <a:t>The potential savings achieved with such devices do not depend on the technology, but on the users' behaviour. Therefore, such measure is not included in the renovation plan, but its implementation is recommended. </a:t>
            </a:r>
          </a:p>
          <a:p>
            <a:pPr algn="just"/>
            <a:endParaRPr lang="pt-PT" sz="1400" dirty="0"/>
          </a:p>
          <a:p>
            <a:pPr algn="just"/>
            <a:r>
              <a:rPr lang="en-GB" sz="1400" dirty="0"/>
              <a:t>The cooking appliances also do not have a major impact on the total energy consumption and the quantity of equipment is low. Its renovation was not included in the plan. However, in the regular replacement of such appliances it is recommended to install just appliances with lower energy consumption (with label A+ or better).</a:t>
            </a:r>
            <a:endParaRPr lang="pt-PT" sz="1400" dirty="0"/>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07454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 y="2492896"/>
            <a:ext cx="8950733" cy="1200329"/>
          </a:xfrm>
          <a:prstGeom prst="rect">
            <a:avLst/>
          </a:prstGeom>
          <a:noFill/>
        </p:spPr>
        <p:txBody>
          <a:bodyPr wrap="square" rtlCol="0">
            <a:spAutoFit/>
          </a:bodyPr>
          <a:lstStyle/>
          <a:p>
            <a:pPr algn="just"/>
            <a:r>
              <a:rPr lang="pt-PT" sz="1600" b="1" dirty="0"/>
              <a:t>PV Generation - </a:t>
            </a:r>
            <a:r>
              <a:rPr lang="en-GB" sz="1400" dirty="0"/>
              <a:t>The figure below presents the different roof areas of the building. Area 12 belongs to other building and cannot be considered. In area 11 there is some shading due to the other building (area 12) and therefore this is not a good location to implement PV panels. Areas 1, 2, 4, 5, 6, 8, 9, 10 do not have a good orientation and the implementation of PV panels in such areas will require additional structures to improve the orientation of the panels which would have a high visual impact. Therefore, only areas 3 and 7 were selected to the implementation of PV panels. </a:t>
            </a:r>
            <a:endParaRPr lang="pt-PT" sz="1600" b="1" dirty="0"/>
          </a:p>
        </p:txBody>
      </p:sp>
      <p:pic>
        <p:nvPicPr>
          <p:cNvPr id="14" name="Picture 21"/>
          <p:cNvPicPr/>
          <p:nvPr/>
        </p:nvPicPr>
        <p:blipFill>
          <a:blip r:embed="rId4" cstate="email">
            <a:extLst>
              <a:ext uri="{28A0092B-C50C-407E-A947-70E740481C1C}">
                <a14:useLocalDpi xmlns:a14="http://schemas.microsoft.com/office/drawing/2010/main"/>
              </a:ext>
            </a:extLst>
          </a:blip>
          <a:stretch>
            <a:fillRect/>
          </a:stretch>
        </p:blipFill>
        <p:spPr>
          <a:xfrm>
            <a:off x="1189175" y="3771042"/>
            <a:ext cx="6572379" cy="2322254"/>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49305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 y="2492896"/>
            <a:ext cx="8950733" cy="1477328"/>
          </a:xfrm>
          <a:prstGeom prst="rect">
            <a:avLst/>
          </a:prstGeom>
          <a:noFill/>
        </p:spPr>
        <p:txBody>
          <a:bodyPr wrap="square" rtlCol="0">
            <a:spAutoFit/>
          </a:bodyPr>
          <a:lstStyle/>
          <a:p>
            <a:pPr algn="just"/>
            <a:r>
              <a:rPr lang="pt-PT" sz="1600" b="1" dirty="0"/>
              <a:t>PV Generation (cont.) - </a:t>
            </a:r>
            <a:r>
              <a:rPr lang="en-US" sz="1400" dirty="0"/>
              <a:t>In area 3 there is already a PV system and the best solution is to keep such system and to increase the number of PV panels using the available area.</a:t>
            </a:r>
          </a:p>
          <a:p>
            <a:pPr algn="just"/>
            <a:endParaRPr lang="en-US" sz="1400" b="1" dirty="0"/>
          </a:p>
          <a:p>
            <a:pPr algn="just"/>
            <a:endParaRPr lang="pt-PT" sz="1400" b="1" dirty="0"/>
          </a:p>
          <a:p>
            <a:pPr algn="just"/>
            <a:endParaRPr lang="pt-PT" sz="1600" b="1" dirty="0"/>
          </a:p>
          <a:p>
            <a:pPr algn="just"/>
            <a:endParaRPr lang="pt-PT" sz="1600" b="1" dirty="0"/>
          </a:p>
        </p:txBody>
      </p:sp>
      <p:pic>
        <p:nvPicPr>
          <p:cNvPr id="15" name="Picture 22"/>
          <p:cNvPicPr/>
          <p:nvPr/>
        </p:nvPicPr>
        <p:blipFill>
          <a:blip r:embed="rId4" cstate="email">
            <a:extLst>
              <a:ext uri="{28A0092B-C50C-407E-A947-70E740481C1C}">
                <a14:useLocalDpi xmlns:a14="http://schemas.microsoft.com/office/drawing/2010/main"/>
              </a:ext>
            </a:extLst>
          </a:blip>
          <a:stretch>
            <a:fillRect/>
          </a:stretch>
        </p:blipFill>
        <p:spPr>
          <a:xfrm>
            <a:off x="2598208" y="3068960"/>
            <a:ext cx="4319905" cy="2321560"/>
          </a:xfrm>
          <a:prstGeom prst="rect">
            <a:avLst/>
          </a:prstGeom>
        </p:spPr>
      </p:pic>
      <p:sp>
        <p:nvSpPr>
          <p:cNvPr id="4" name="CaixaDeTexto 3"/>
          <p:cNvSpPr txBox="1"/>
          <p:nvPr/>
        </p:nvSpPr>
        <p:spPr>
          <a:xfrm>
            <a:off x="0" y="5390520"/>
            <a:ext cx="8950732" cy="954107"/>
          </a:xfrm>
          <a:prstGeom prst="rect">
            <a:avLst/>
          </a:prstGeom>
          <a:noFill/>
        </p:spPr>
        <p:txBody>
          <a:bodyPr wrap="square" rtlCol="0">
            <a:spAutoFit/>
          </a:bodyPr>
          <a:lstStyle/>
          <a:p>
            <a:r>
              <a:rPr lang="en-US" sz="1400" dirty="0"/>
              <a:t>The actual PV system has </a:t>
            </a:r>
            <a:r>
              <a:rPr lang="en-GB" sz="1400" dirty="0"/>
              <a:t>18 panels and since area 3 has 30.33 x 5.19 m it would be possible to install 90 PV panels (3 rows with 30 PV panels). However, to do it, the actual PV system would have to be moved and the installation and maintenances of panels would be difficult due to the reduced area between the rows of panels. </a:t>
            </a:r>
          </a:p>
          <a:p>
            <a:endParaRPr lang="en-GB" sz="1400" dirty="0"/>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78492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 y="2492896"/>
            <a:ext cx="8950733" cy="1785104"/>
          </a:xfrm>
          <a:prstGeom prst="rect">
            <a:avLst/>
          </a:prstGeom>
          <a:noFill/>
        </p:spPr>
        <p:txBody>
          <a:bodyPr wrap="square" rtlCol="0">
            <a:spAutoFit/>
          </a:bodyPr>
          <a:lstStyle/>
          <a:p>
            <a:pPr algn="just"/>
            <a:r>
              <a:rPr lang="pt-PT" sz="1600" b="1" dirty="0"/>
              <a:t>PV Generation (cont.)</a:t>
            </a:r>
          </a:p>
          <a:p>
            <a:r>
              <a:rPr lang="en-GB" sz="1600" dirty="0"/>
              <a:t>Therefore, 2 scenarios were considered:</a:t>
            </a:r>
            <a:endParaRPr lang="pt-PT" sz="1600" dirty="0"/>
          </a:p>
          <a:p>
            <a:pPr marL="285750" lvl="0" indent="-285750">
              <a:buFont typeface="Arial" panose="020B0604020202020204" pitchFamily="34" charset="0"/>
              <a:buChar char="•"/>
            </a:pPr>
            <a:r>
              <a:rPr lang="en-GB" sz="1600" b="1" dirty="0"/>
              <a:t>Scenario 1: </a:t>
            </a:r>
            <a:r>
              <a:rPr lang="en-GB" sz="1600" dirty="0"/>
              <a:t>duplicate the row of 18 panels and use the same structure in area 7 (total of 72 panels).</a:t>
            </a:r>
            <a:endParaRPr lang="pt-PT" sz="1600" dirty="0"/>
          </a:p>
          <a:p>
            <a:pPr marL="285750" lvl="0" indent="-285750">
              <a:buFont typeface="Arial" panose="020B0604020202020204" pitchFamily="34" charset="0"/>
              <a:buChar char="•"/>
            </a:pPr>
            <a:r>
              <a:rPr lang="en-GB" sz="1600" b="1" dirty="0"/>
              <a:t>Scenario 2: </a:t>
            </a:r>
            <a:r>
              <a:rPr lang="en-GB" sz="1600" dirty="0"/>
              <a:t>increase the row for 27 panels, duplicate the row and repeat the structure in the area 7 (total of 108 panels).</a:t>
            </a:r>
            <a:endParaRPr lang="pt-PT" sz="1600" dirty="0"/>
          </a:p>
          <a:p>
            <a:pPr algn="just"/>
            <a:endParaRPr lang="pt-PT" sz="1600" b="1" dirty="0"/>
          </a:p>
          <a:p>
            <a:pPr algn="just"/>
            <a:r>
              <a:rPr lang="en-GB" sz="1400" dirty="0"/>
              <a:t>Both scenarios were simulated with PVSYST using the following parameters for the site and simulation:</a:t>
            </a:r>
            <a:endParaRPr lang="pt-PT" sz="1600" b="1" dirty="0"/>
          </a:p>
        </p:txBody>
      </p:sp>
      <p:graphicFrame>
        <p:nvGraphicFramePr>
          <p:cNvPr id="7" name="Tabela 6"/>
          <p:cNvGraphicFramePr>
            <a:graphicFrameLocks noGrp="1"/>
          </p:cNvGraphicFramePr>
          <p:nvPr>
            <p:extLst>
              <p:ext uri="{D42A27DB-BD31-4B8C-83A1-F6EECF244321}">
                <p14:modId xmlns:p14="http://schemas.microsoft.com/office/powerpoint/2010/main" val="3529643786"/>
              </p:ext>
            </p:extLst>
          </p:nvPr>
        </p:nvGraphicFramePr>
        <p:xfrm>
          <a:off x="395536" y="4325980"/>
          <a:ext cx="3865245" cy="1735074"/>
        </p:xfrm>
        <a:graphic>
          <a:graphicData uri="http://schemas.openxmlformats.org/drawingml/2006/table">
            <a:tbl>
              <a:tblPr firstCol="1" bandRow="1"/>
              <a:tblGrid>
                <a:gridCol w="1887220">
                  <a:extLst>
                    <a:ext uri="{9D8B030D-6E8A-4147-A177-3AD203B41FA5}">
                      <a16:colId xmlns:a16="http://schemas.microsoft.com/office/drawing/2014/main" val="20000"/>
                    </a:ext>
                  </a:extLst>
                </a:gridCol>
                <a:gridCol w="197802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Geographical Site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Coimbra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Country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Portugal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Latitude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40.1°N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Longitude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8.3°W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Defined as Legal Time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Time zone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UT+1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Altitude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141 m</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Albedo</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Meteo data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Coimbra, Synthetic Hourly data</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bl>
          </a:graphicData>
        </a:graphic>
      </p:graphicFrame>
      <p:graphicFrame>
        <p:nvGraphicFramePr>
          <p:cNvPr id="11" name="Tabela 10"/>
          <p:cNvGraphicFramePr>
            <a:graphicFrameLocks noGrp="1"/>
          </p:cNvGraphicFramePr>
          <p:nvPr>
            <p:extLst>
              <p:ext uri="{D42A27DB-BD31-4B8C-83A1-F6EECF244321}">
                <p14:modId xmlns:p14="http://schemas.microsoft.com/office/powerpoint/2010/main" val="2366595452"/>
              </p:ext>
            </p:extLst>
          </p:nvPr>
        </p:nvGraphicFramePr>
        <p:xfrm>
          <a:off x="4565060" y="4968477"/>
          <a:ext cx="3865245" cy="578358"/>
        </p:xfrm>
        <a:graphic>
          <a:graphicData uri="http://schemas.openxmlformats.org/drawingml/2006/table">
            <a:tbl>
              <a:tblPr firstCol="1" bandRow="1"/>
              <a:tblGrid>
                <a:gridCol w="1887220">
                  <a:extLst>
                    <a:ext uri="{9D8B030D-6E8A-4147-A177-3AD203B41FA5}">
                      <a16:colId xmlns:a16="http://schemas.microsoft.com/office/drawing/2014/main" val="20000"/>
                    </a:ext>
                  </a:extLst>
                </a:gridCol>
                <a:gridCol w="1978025">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Collector Plane Orientation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Tilt 30° Azimuth -15°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Horizon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Free Horizon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pt-PT" sz="1100" b="1">
                          <a:effectLst/>
                          <a:latin typeface="Calibri" panose="020F0502020204030204" pitchFamily="34" charset="0"/>
                          <a:ea typeface="SimSun" panose="02010600030101010101" pitchFamily="2" charset="-122"/>
                          <a:cs typeface="Times New Roman" panose="02020603050405020304" pitchFamily="18" charset="0"/>
                        </a:rPr>
                        <a:t>Near Shadings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No Shadings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60448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0" y="3301102"/>
            <a:ext cx="4716017" cy="830997"/>
          </a:xfrm>
          <a:prstGeom prst="rect">
            <a:avLst/>
          </a:prstGeom>
          <a:noFill/>
        </p:spPr>
        <p:txBody>
          <a:bodyPr wrap="square" rtlCol="0">
            <a:spAutoFit/>
          </a:bodyPr>
          <a:lstStyle/>
          <a:p>
            <a:pPr algn="just"/>
            <a:r>
              <a:rPr lang="en-GB" sz="1600" dirty="0"/>
              <a:t>It was considered series of 18 modules and 4 strings in parallel with 4 inverters. The next table present this data:</a:t>
            </a:r>
            <a:endParaRPr lang="en-GB" sz="1600" b="1" dirty="0"/>
          </a:p>
        </p:txBody>
      </p:sp>
      <p:graphicFrame>
        <p:nvGraphicFramePr>
          <p:cNvPr id="15" name="Tabela 14"/>
          <p:cNvGraphicFramePr>
            <a:graphicFrameLocks noGrp="1"/>
          </p:cNvGraphicFramePr>
          <p:nvPr>
            <p:extLst>
              <p:ext uri="{D42A27DB-BD31-4B8C-83A1-F6EECF244321}">
                <p14:modId xmlns:p14="http://schemas.microsoft.com/office/powerpoint/2010/main" val="4068766059"/>
              </p:ext>
            </p:extLst>
          </p:nvPr>
        </p:nvGraphicFramePr>
        <p:xfrm>
          <a:off x="4805390" y="3381148"/>
          <a:ext cx="4137660" cy="2699004"/>
        </p:xfrm>
        <a:graphic>
          <a:graphicData uri="http://schemas.openxmlformats.org/drawingml/2006/table">
            <a:tbl>
              <a:tblPr firstCol="1" bandRow="1"/>
              <a:tblGrid>
                <a:gridCol w="1887220">
                  <a:extLst>
                    <a:ext uri="{9D8B030D-6E8A-4147-A177-3AD203B41FA5}">
                      <a16:colId xmlns:a16="http://schemas.microsoft.com/office/drawing/2014/main" val="20000"/>
                    </a:ext>
                  </a:extLst>
                </a:gridCol>
                <a:gridCol w="2250440">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PV module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Si-poly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Model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SINPRIME PREMIUM 235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Manufacturer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SINERGIAE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Number of PV modules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In series 18 modules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In parallel 4 strings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number of PV modules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Unit Nom.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235 Wp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Array global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Nominal (STC) 16.92 kWp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operating cond. 15.21 kWp (50°C)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Array operating characteristics (50°C)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U mpp 485 V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I mpp 31 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Total area</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Module area 117 m²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Cell area 43.2 m²</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bl>
          </a:graphicData>
        </a:graphic>
      </p:graphicFrame>
      <p:graphicFrame>
        <p:nvGraphicFramePr>
          <p:cNvPr id="19" name="Tabela 18"/>
          <p:cNvGraphicFramePr>
            <a:graphicFrameLocks noGrp="1"/>
          </p:cNvGraphicFramePr>
          <p:nvPr>
            <p:extLst>
              <p:ext uri="{D42A27DB-BD31-4B8C-83A1-F6EECF244321}">
                <p14:modId xmlns:p14="http://schemas.microsoft.com/office/powerpoint/2010/main" val="2809830887"/>
              </p:ext>
            </p:extLst>
          </p:nvPr>
        </p:nvGraphicFramePr>
        <p:xfrm>
          <a:off x="210846" y="4592802"/>
          <a:ext cx="4182619" cy="1487350"/>
        </p:xfrm>
        <a:graphic>
          <a:graphicData uri="http://schemas.openxmlformats.org/drawingml/2006/table">
            <a:tbl>
              <a:tblPr firstCol="1" bandRow="1"/>
              <a:tblGrid>
                <a:gridCol w="2042179">
                  <a:extLst>
                    <a:ext uri="{9D8B030D-6E8A-4147-A177-3AD203B41FA5}">
                      <a16:colId xmlns:a16="http://schemas.microsoft.com/office/drawing/2014/main" val="20000"/>
                    </a:ext>
                  </a:extLst>
                </a:gridCol>
                <a:gridCol w="2140440">
                  <a:extLst>
                    <a:ext uri="{9D8B030D-6E8A-4147-A177-3AD203B41FA5}">
                      <a16:colId xmlns:a16="http://schemas.microsoft.com/office/drawing/2014/main" val="20001"/>
                    </a:ext>
                  </a:extLst>
                </a:gridCol>
              </a:tblGrid>
              <a:tr h="247892">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Model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Powador 4200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47892">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Manufacturer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KACO new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495783">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Characteristics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Operating Voltage 350-600 V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Unit Nom. Power 3.45 kW 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495783">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Inverter pack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Number of Inverter 4 units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Total Power 13.80 kW AC</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en-GB" sz="1600" b="1" dirty="0"/>
              <a:t>Scenario 1 (72 modules)– Simulation</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92465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0636" y="3275143"/>
            <a:ext cx="8943050" cy="584775"/>
          </a:xfrm>
          <a:prstGeom prst="rect">
            <a:avLst/>
          </a:prstGeom>
          <a:noFill/>
        </p:spPr>
        <p:txBody>
          <a:bodyPr wrap="square" rtlCol="0">
            <a:spAutoFit/>
          </a:bodyPr>
          <a:lstStyle/>
          <a:p>
            <a:pPr algn="just"/>
            <a:r>
              <a:rPr lang="en-GB" sz="1600" dirty="0"/>
              <a:t>This scenario ensures a generation of 23.32 MWh/year, with a specific production of 1,378 kWh/kWp/year and a performance ratio of 78.3 %. </a:t>
            </a:r>
            <a:endParaRPr lang="en-GB" sz="1600" b="1" dirty="0"/>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en-GB" sz="1600" b="1" dirty="0"/>
              <a:t>Scenario 1 (72 modules)– Simulation</a:t>
            </a:r>
          </a:p>
        </p:txBody>
      </p:sp>
      <p:graphicFrame>
        <p:nvGraphicFramePr>
          <p:cNvPr id="7" name="Tabela 6"/>
          <p:cNvGraphicFramePr>
            <a:graphicFrameLocks noGrp="1"/>
          </p:cNvGraphicFramePr>
          <p:nvPr>
            <p:extLst>
              <p:ext uri="{D42A27DB-BD31-4B8C-83A1-F6EECF244321}">
                <p14:modId xmlns:p14="http://schemas.microsoft.com/office/powerpoint/2010/main" val="3107019013"/>
              </p:ext>
            </p:extLst>
          </p:nvPr>
        </p:nvGraphicFramePr>
        <p:xfrm>
          <a:off x="2069976" y="4079729"/>
          <a:ext cx="4497287" cy="1100619"/>
        </p:xfrm>
        <a:graphic>
          <a:graphicData uri="http://schemas.openxmlformats.org/drawingml/2006/table">
            <a:tbl>
              <a:tblPr firstCol="1" bandRow="1"/>
              <a:tblGrid>
                <a:gridCol w="2195817">
                  <a:extLst>
                    <a:ext uri="{9D8B030D-6E8A-4147-A177-3AD203B41FA5}">
                      <a16:colId xmlns:a16="http://schemas.microsoft.com/office/drawing/2014/main" val="20000"/>
                    </a:ext>
                  </a:extLst>
                </a:gridCol>
                <a:gridCol w="2301470">
                  <a:extLst>
                    <a:ext uri="{9D8B030D-6E8A-4147-A177-3AD203B41FA5}">
                      <a16:colId xmlns:a16="http://schemas.microsoft.com/office/drawing/2014/main" val="20001"/>
                    </a:ext>
                  </a:extLst>
                </a:gridCol>
              </a:tblGrid>
              <a:tr h="366873">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Produced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23.32 MWh/year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66873">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Specific prod.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1,378 kWh/kWp/year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366873">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Performance Ratio PR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78.3 %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43483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3" name="CaixaDeTexto 2"/>
          <p:cNvSpPr txBox="1"/>
          <p:nvPr/>
        </p:nvSpPr>
        <p:spPr>
          <a:xfrm>
            <a:off x="10636" y="3068960"/>
            <a:ext cx="8943050" cy="584775"/>
          </a:xfrm>
          <a:prstGeom prst="rect">
            <a:avLst/>
          </a:prstGeom>
          <a:noFill/>
        </p:spPr>
        <p:txBody>
          <a:bodyPr wrap="square" rtlCol="0">
            <a:spAutoFit/>
          </a:bodyPr>
          <a:lstStyle/>
          <a:p>
            <a:pPr algn="just"/>
            <a:r>
              <a:rPr lang="en-GB" sz="1600" dirty="0"/>
              <a:t>This table presents the variation during the whole year of the irradiation, temperature, energy and efficiency.</a:t>
            </a:r>
            <a:endParaRPr lang="en-GB" sz="1600" b="1" dirty="0"/>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en-GB" sz="1600" b="1" dirty="0"/>
              <a:t>Scenario 1 (72 modules)– Simulation</a:t>
            </a:r>
          </a:p>
        </p:txBody>
      </p:sp>
      <p:pic>
        <p:nvPicPr>
          <p:cNvPr id="14" name="Imagem 13"/>
          <p:cNvPicPr>
            <a:picLocks noChangeAspect="1"/>
          </p:cNvPicPr>
          <p:nvPr/>
        </p:nvPicPr>
        <p:blipFill>
          <a:blip r:embed="rId4"/>
          <a:stretch>
            <a:fillRect/>
          </a:stretch>
        </p:blipFill>
        <p:spPr>
          <a:xfrm>
            <a:off x="1843591" y="3501008"/>
            <a:ext cx="5442938" cy="2636951"/>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676908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en-GB" sz="1600" b="1" dirty="0"/>
              <a:t>Scenario 2 (108 modules)– Simulation</a:t>
            </a:r>
          </a:p>
        </p:txBody>
      </p:sp>
      <p:sp>
        <p:nvSpPr>
          <p:cNvPr id="15" name="CaixaDeTexto 14"/>
          <p:cNvSpPr txBox="1"/>
          <p:nvPr/>
        </p:nvSpPr>
        <p:spPr>
          <a:xfrm>
            <a:off x="0" y="3301102"/>
            <a:ext cx="4716017" cy="830997"/>
          </a:xfrm>
          <a:prstGeom prst="rect">
            <a:avLst/>
          </a:prstGeom>
          <a:noFill/>
        </p:spPr>
        <p:txBody>
          <a:bodyPr wrap="square" rtlCol="0">
            <a:spAutoFit/>
          </a:bodyPr>
          <a:lstStyle/>
          <a:p>
            <a:pPr algn="just"/>
            <a:r>
              <a:rPr lang="en-GB" sz="1600" dirty="0"/>
              <a:t>It was considered series of 18 modules and 6 strings in parallel with 6 inverters. The next table present this data:</a:t>
            </a:r>
            <a:endParaRPr lang="en-GB" sz="1600" b="1" dirty="0"/>
          </a:p>
        </p:txBody>
      </p:sp>
      <p:graphicFrame>
        <p:nvGraphicFramePr>
          <p:cNvPr id="5" name="Tabela 4"/>
          <p:cNvGraphicFramePr>
            <a:graphicFrameLocks noGrp="1"/>
          </p:cNvGraphicFramePr>
          <p:nvPr>
            <p:extLst>
              <p:ext uri="{D42A27DB-BD31-4B8C-83A1-F6EECF244321}">
                <p14:modId xmlns:p14="http://schemas.microsoft.com/office/powerpoint/2010/main" val="245168147"/>
              </p:ext>
            </p:extLst>
          </p:nvPr>
        </p:nvGraphicFramePr>
        <p:xfrm>
          <a:off x="4805390" y="3381148"/>
          <a:ext cx="4137660" cy="2699004"/>
        </p:xfrm>
        <a:graphic>
          <a:graphicData uri="http://schemas.openxmlformats.org/drawingml/2006/table">
            <a:tbl>
              <a:tblPr firstCol="1" bandRow="1"/>
              <a:tblGrid>
                <a:gridCol w="1887220">
                  <a:extLst>
                    <a:ext uri="{9D8B030D-6E8A-4147-A177-3AD203B41FA5}">
                      <a16:colId xmlns:a16="http://schemas.microsoft.com/office/drawing/2014/main" val="20000"/>
                    </a:ext>
                  </a:extLst>
                </a:gridCol>
                <a:gridCol w="2250440">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PV module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Si-poly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Model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SINPRIME PREMIUM 235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Manufacturer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SINERGIAE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Number of PV modules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In series 18 modules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In parallel 6 strings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number of PV modules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Unit Nom.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235 Wp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Array global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Nominal (STC) 25.38 kWp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operating cond. 22.81 kWp (50°C)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Array operating characteristics (50°C)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U mpp 485 V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I mpp 47 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area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Module area 175 m²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Cell area 64.8 m²</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574267351"/>
              </p:ext>
            </p:extLst>
          </p:nvPr>
        </p:nvGraphicFramePr>
        <p:xfrm>
          <a:off x="249109" y="4733594"/>
          <a:ext cx="4261519" cy="1309380"/>
        </p:xfrm>
        <a:graphic>
          <a:graphicData uri="http://schemas.openxmlformats.org/drawingml/2006/table">
            <a:tbl>
              <a:tblPr firstCol="1" bandRow="1"/>
              <a:tblGrid>
                <a:gridCol w="2080702">
                  <a:extLst>
                    <a:ext uri="{9D8B030D-6E8A-4147-A177-3AD203B41FA5}">
                      <a16:colId xmlns:a16="http://schemas.microsoft.com/office/drawing/2014/main" val="20000"/>
                    </a:ext>
                  </a:extLst>
                </a:gridCol>
                <a:gridCol w="2180817">
                  <a:extLst>
                    <a:ext uri="{9D8B030D-6E8A-4147-A177-3AD203B41FA5}">
                      <a16:colId xmlns:a16="http://schemas.microsoft.com/office/drawing/2014/main" val="20001"/>
                    </a:ext>
                  </a:extLst>
                </a:gridCol>
              </a:tblGrid>
              <a:tr h="21823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Model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Powador 4200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1823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Manufacturer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KACO new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43646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Characteristics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Operating Voltage 350-600 V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Unit Nom. Power 3.45 kW 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436460">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Inverter pack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Number of Inverter 6 units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Total Power 20.70 kW AC</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9834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en-GB" sz="1600" b="1" dirty="0"/>
              <a:t>Scenario 2 (108 modules)– Simulation</a:t>
            </a:r>
          </a:p>
        </p:txBody>
      </p:sp>
      <p:sp>
        <p:nvSpPr>
          <p:cNvPr id="16" name="CaixaDeTexto 15"/>
          <p:cNvSpPr txBox="1"/>
          <p:nvPr/>
        </p:nvSpPr>
        <p:spPr>
          <a:xfrm>
            <a:off x="10636" y="3275143"/>
            <a:ext cx="8943050" cy="584775"/>
          </a:xfrm>
          <a:prstGeom prst="rect">
            <a:avLst/>
          </a:prstGeom>
          <a:noFill/>
        </p:spPr>
        <p:txBody>
          <a:bodyPr wrap="square" rtlCol="0">
            <a:spAutoFit/>
          </a:bodyPr>
          <a:lstStyle/>
          <a:p>
            <a:pPr algn="just"/>
            <a:r>
              <a:rPr lang="en-GB" sz="1600" dirty="0"/>
              <a:t>This scenario ensures a generation of 35.67 MWh/year, with a specific production of 1,405 kWh/kWp/year and a performance ratio of 79.9 %. </a:t>
            </a:r>
            <a:endParaRPr lang="en-GB" sz="1600" b="1" dirty="0"/>
          </a:p>
        </p:txBody>
      </p:sp>
      <p:graphicFrame>
        <p:nvGraphicFramePr>
          <p:cNvPr id="3" name="Tabela 2"/>
          <p:cNvGraphicFramePr>
            <a:graphicFrameLocks noGrp="1"/>
          </p:cNvGraphicFramePr>
          <p:nvPr>
            <p:extLst>
              <p:ext uri="{D42A27DB-BD31-4B8C-83A1-F6EECF244321}">
                <p14:modId xmlns:p14="http://schemas.microsoft.com/office/powerpoint/2010/main" val="2113456815"/>
              </p:ext>
            </p:extLst>
          </p:nvPr>
        </p:nvGraphicFramePr>
        <p:xfrm>
          <a:off x="2421356" y="4386330"/>
          <a:ext cx="4287408" cy="1042371"/>
        </p:xfrm>
        <a:graphic>
          <a:graphicData uri="http://schemas.openxmlformats.org/drawingml/2006/table">
            <a:tbl>
              <a:tblPr firstCol="1" bandRow="1"/>
              <a:tblGrid>
                <a:gridCol w="2093343">
                  <a:extLst>
                    <a:ext uri="{9D8B030D-6E8A-4147-A177-3AD203B41FA5}">
                      <a16:colId xmlns:a16="http://schemas.microsoft.com/office/drawing/2014/main" val="20000"/>
                    </a:ext>
                  </a:extLst>
                </a:gridCol>
                <a:gridCol w="2194065">
                  <a:extLst>
                    <a:ext uri="{9D8B030D-6E8A-4147-A177-3AD203B41FA5}">
                      <a16:colId xmlns:a16="http://schemas.microsoft.com/office/drawing/2014/main" val="20001"/>
                    </a:ext>
                  </a:extLst>
                </a:gridCol>
              </a:tblGrid>
              <a:tr h="347457">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Produced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35.67 MWh/year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47457">
                <a:tc>
                  <a:txBody>
                    <a:bodyPr/>
                    <a:lstStyle/>
                    <a:p>
                      <a:pPr>
                        <a:lnSpc>
                          <a:spcPct val="115000"/>
                        </a:lnSpc>
                        <a:spcAft>
                          <a:spcPts val="0"/>
                        </a:spcAft>
                      </a:pPr>
                      <a:r>
                        <a:rPr lang="en-US" sz="1100" b="1">
                          <a:effectLst/>
                          <a:latin typeface="Calibri" panose="020F0502020204030204" pitchFamily="34" charset="0"/>
                          <a:ea typeface="SimSun" panose="02010600030101010101" pitchFamily="2" charset="-122"/>
                          <a:cs typeface="Times New Roman" panose="02020603050405020304" pitchFamily="18" charset="0"/>
                        </a:rPr>
                        <a:t>Specific prod.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panose="020F0502020204030204" pitchFamily="34" charset="0"/>
                          <a:ea typeface="SimSun" panose="02010600030101010101" pitchFamily="2" charset="-122"/>
                          <a:cs typeface="Times New Roman" panose="02020603050405020304" pitchFamily="18" charset="0"/>
                        </a:rPr>
                        <a:t>1,405 kWh/kWp/year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347457">
                <a:tc>
                  <a:txBody>
                    <a:bodyPr/>
                    <a:lstStyle/>
                    <a:p>
                      <a:pPr>
                        <a:lnSpc>
                          <a:spcPct val="115000"/>
                        </a:lnSpc>
                        <a:spcAft>
                          <a:spcPts val="0"/>
                        </a:spcAft>
                      </a:pPr>
                      <a:r>
                        <a:rPr lang="pt-PT" sz="1100" b="1">
                          <a:effectLst/>
                          <a:latin typeface="Calibri" panose="020F0502020204030204" pitchFamily="34" charset="0"/>
                          <a:ea typeface="SimSun" panose="02010600030101010101" pitchFamily="2" charset="-122"/>
                          <a:cs typeface="Times New Roman" panose="02020603050405020304" pitchFamily="18" charset="0"/>
                        </a:rPr>
                        <a:t>Performance Ratio PR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79.9 %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22895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3" name="CaixaDeTexto 2"/>
          <p:cNvSpPr txBox="1"/>
          <p:nvPr/>
        </p:nvSpPr>
        <p:spPr>
          <a:xfrm>
            <a:off x="0" y="2615389"/>
            <a:ext cx="8892480" cy="2893100"/>
          </a:xfrm>
          <a:prstGeom prst="rect">
            <a:avLst/>
          </a:prstGeom>
          <a:noFill/>
        </p:spPr>
        <p:txBody>
          <a:bodyPr wrap="square" rtlCol="0">
            <a:spAutoFit/>
          </a:bodyPr>
          <a:lstStyle/>
          <a:p>
            <a:pPr algn="just"/>
            <a:r>
              <a:rPr lang="en-GB" sz="1400" dirty="0"/>
              <a:t>The selected renovation options are the results of a critical reflection on the balance among energy efficiency, use profile, comfort and conservation. Different scenarios have been simulated in order to reach the optimum renovation design. The selected renovation options are:</a:t>
            </a:r>
          </a:p>
          <a:p>
            <a:pPr algn="just"/>
            <a:endParaRPr lang="pt-PT" sz="1400" dirty="0"/>
          </a:p>
          <a:p>
            <a:pPr marL="285750" lvl="0" indent="-285750" algn="just">
              <a:buFont typeface="Arial" panose="020B0604020202020204" pitchFamily="34" charset="0"/>
              <a:buChar char="•"/>
            </a:pPr>
            <a:r>
              <a:rPr lang="en-GB" sz="1400" b="1" dirty="0"/>
              <a:t>Elementary School of Solum</a:t>
            </a:r>
            <a:r>
              <a:rPr lang="en-GB" sz="1400" dirty="0"/>
              <a:t>: Expansion of the PV system; Replacement of all T8 lamps with electromagnetic ballast by T5 lamps with electronic ballast; Replacement of the gas boiler by a heat pump. </a:t>
            </a:r>
          </a:p>
          <a:p>
            <a:pPr lvl="0" algn="just"/>
            <a:endParaRPr lang="pt-PT" sz="1400" dirty="0"/>
          </a:p>
          <a:p>
            <a:pPr marL="285750" lvl="0" indent="-285750" algn="just">
              <a:buFont typeface="Arial" panose="020B0604020202020204" pitchFamily="34" charset="0"/>
              <a:buChar char="•"/>
            </a:pPr>
            <a:r>
              <a:rPr lang="en-GB" sz="1400" b="1" dirty="0"/>
              <a:t>Municipal House of Culture</a:t>
            </a:r>
            <a:r>
              <a:rPr lang="en-GB" sz="1400" dirty="0"/>
              <a:t>: Installation of PV system; Replacement of all lamps by LEDs; Replacement of the THC and mono-split systems by systems with higher COP/EER. </a:t>
            </a:r>
          </a:p>
          <a:p>
            <a:pPr lvl="0" algn="just"/>
            <a:endParaRPr lang="pt-PT" sz="1400" dirty="0"/>
          </a:p>
          <a:p>
            <a:pPr marL="285750" lvl="0" indent="-285750" algn="just">
              <a:buFont typeface="Arial" panose="020B0604020202020204" pitchFamily="34" charset="0"/>
              <a:buChar char="•"/>
            </a:pPr>
            <a:r>
              <a:rPr lang="en-GB" sz="1400" b="1" dirty="0"/>
              <a:t>Coimbra Town Hall</a:t>
            </a:r>
            <a:r>
              <a:rPr lang="en-GB" sz="1400" dirty="0"/>
              <a:t>: Installation of PV tiles; Replacement of all lamps by LEDs; Replacement of the THC and mono-split systems by systems with higher COP/EER.</a:t>
            </a:r>
            <a:endParaRPr lang="pt-PT" sz="1400" dirty="0"/>
          </a:p>
          <a:p>
            <a:pPr algn="just"/>
            <a:endParaRPr lang="en-GB" sz="1400" dirty="0"/>
          </a:p>
        </p:txBody>
      </p:sp>
      <p:sp>
        <p:nvSpPr>
          <p:cNvPr id="10" name="Rechteck 19"/>
          <p:cNvSpPr/>
          <p:nvPr/>
        </p:nvSpPr>
        <p:spPr>
          <a:xfrm>
            <a:off x="0" y="169172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Overall Renovation Options</a:t>
            </a:r>
            <a:endParaRPr lang="en-GB" sz="1600" dirty="0"/>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732826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en-GB" sz="1600" b="1" dirty="0"/>
              <a:t>Scenario 2 (108 modules)– Simulation</a:t>
            </a:r>
          </a:p>
        </p:txBody>
      </p:sp>
      <p:sp>
        <p:nvSpPr>
          <p:cNvPr id="14" name="CaixaDeTexto 13"/>
          <p:cNvSpPr txBox="1"/>
          <p:nvPr/>
        </p:nvSpPr>
        <p:spPr>
          <a:xfrm>
            <a:off x="10636" y="3068960"/>
            <a:ext cx="8943050" cy="584775"/>
          </a:xfrm>
          <a:prstGeom prst="rect">
            <a:avLst/>
          </a:prstGeom>
          <a:noFill/>
        </p:spPr>
        <p:txBody>
          <a:bodyPr wrap="square" rtlCol="0">
            <a:spAutoFit/>
          </a:bodyPr>
          <a:lstStyle/>
          <a:p>
            <a:pPr algn="just"/>
            <a:r>
              <a:rPr lang="en-GB" sz="1600" dirty="0"/>
              <a:t>This table presents the variation during the whole year of the irradiation, temperature, energy and efficiency.</a:t>
            </a:r>
            <a:endParaRPr lang="en-GB" sz="1600" b="1" dirty="0"/>
          </a:p>
        </p:txBody>
      </p:sp>
      <p:pic>
        <p:nvPicPr>
          <p:cNvPr id="4" name="Imagem 3"/>
          <p:cNvPicPr>
            <a:picLocks noChangeAspect="1"/>
          </p:cNvPicPr>
          <p:nvPr/>
        </p:nvPicPr>
        <p:blipFill>
          <a:blip r:embed="rId4"/>
          <a:stretch>
            <a:fillRect/>
          </a:stretch>
        </p:blipFill>
        <p:spPr>
          <a:xfrm>
            <a:off x="1874057" y="3459084"/>
            <a:ext cx="5382005" cy="2612840"/>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57403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pt-PT" sz="1600" b="1" dirty="0"/>
              <a:t>PV Generation (cont.) - </a:t>
            </a:r>
            <a:r>
              <a:rPr lang="pt-PT" sz="1600" b="1" dirty="0" err="1"/>
              <a:t>Resuming</a:t>
            </a:r>
            <a:endParaRPr lang="en-GB" sz="1600" b="1" dirty="0"/>
          </a:p>
        </p:txBody>
      </p:sp>
      <p:sp>
        <p:nvSpPr>
          <p:cNvPr id="3" name="CaixaDeTexto 2"/>
          <p:cNvSpPr txBox="1"/>
          <p:nvPr/>
        </p:nvSpPr>
        <p:spPr>
          <a:xfrm>
            <a:off x="-8056" y="3108158"/>
            <a:ext cx="8932414" cy="1169551"/>
          </a:xfrm>
          <a:prstGeom prst="rect">
            <a:avLst/>
          </a:prstGeom>
          <a:noFill/>
        </p:spPr>
        <p:txBody>
          <a:bodyPr wrap="square" rtlCol="0">
            <a:spAutoFit/>
          </a:bodyPr>
          <a:lstStyle/>
          <a:p>
            <a:r>
              <a:rPr lang="en-GB" sz="1400" dirty="0"/>
              <a:t>The next table presents the yearly generation in the 2 scenarios, as well as the percentage of consumption that can be ensured with such generation level. </a:t>
            </a:r>
          </a:p>
          <a:p>
            <a:endParaRPr lang="en-GB" sz="1400" dirty="0"/>
          </a:p>
          <a:p>
            <a:r>
              <a:rPr lang="en-GB" sz="1400" dirty="0"/>
              <a:t>As can be seen, excluding the consumption of the prefabricated building, both scenarios ensure more generation than the actual electricity consumption and scenario 2 ensures almost (90.8%) all the actual energy needs.</a:t>
            </a:r>
          </a:p>
        </p:txBody>
      </p:sp>
      <p:graphicFrame>
        <p:nvGraphicFramePr>
          <p:cNvPr id="7" name="Tabela 6"/>
          <p:cNvGraphicFramePr>
            <a:graphicFrameLocks noGrp="1"/>
          </p:cNvGraphicFramePr>
          <p:nvPr>
            <p:extLst>
              <p:ext uri="{D42A27DB-BD31-4B8C-83A1-F6EECF244321}">
                <p14:modId xmlns:p14="http://schemas.microsoft.com/office/powerpoint/2010/main" val="4130513742"/>
              </p:ext>
            </p:extLst>
          </p:nvPr>
        </p:nvGraphicFramePr>
        <p:xfrm>
          <a:off x="1622963" y="4342435"/>
          <a:ext cx="5670376" cy="1630656"/>
        </p:xfrm>
        <a:graphic>
          <a:graphicData uri="http://schemas.openxmlformats.org/drawingml/2006/table">
            <a:tbl>
              <a:tblPr firstRow="1" firstCol="1" bandRow="1"/>
              <a:tblGrid>
                <a:gridCol w="1984031">
                  <a:extLst>
                    <a:ext uri="{9D8B030D-6E8A-4147-A177-3AD203B41FA5}">
                      <a16:colId xmlns:a16="http://schemas.microsoft.com/office/drawing/2014/main" val="20000"/>
                    </a:ext>
                  </a:extLst>
                </a:gridCol>
                <a:gridCol w="1228337">
                  <a:extLst>
                    <a:ext uri="{9D8B030D-6E8A-4147-A177-3AD203B41FA5}">
                      <a16:colId xmlns:a16="http://schemas.microsoft.com/office/drawing/2014/main" val="20001"/>
                    </a:ext>
                  </a:extLst>
                </a:gridCol>
                <a:gridCol w="1229004">
                  <a:extLst>
                    <a:ext uri="{9D8B030D-6E8A-4147-A177-3AD203B41FA5}">
                      <a16:colId xmlns:a16="http://schemas.microsoft.com/office/drawing/2014/main" val="20002"/>
                    </a:ext>
                  </a:extLst>
                </a:gridCol>
                <a:gridCol w="1229004">
                  <a:extLst>
                    <a:ext uri="{9D8B030D-6E8A-4147-A177-3AD203B41FA5}">
                      <a16:colId xmlns:a16="http://schemas.microsoft.com/office/drawing/2014/main" val="20003"/>
                    </a:ext>
                  </a:extLst>
                </a:gridCol>
              </a:tblGrid>
              <a:tr h="465901">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Actual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18 panels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 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72 panels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Scenario 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108 panels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329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Generation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6,100.9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23,316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35,665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329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 Electricity Cons. excl PF</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27.1%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158.4%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329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 Electricity Cons. incl. PF</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19.8%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75.8%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329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 Energy Cons. excl PF</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15.5%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59.3%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90.8%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329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 Energy Cons. incl. PF</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49.1%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75.0%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051007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07787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Renewable Energy Sources (RES)</a:t>
            </a:r>
            <a:endParaRPr lang="en-GB" sz="1200" b="1" dirty="0">
              <a:latin typeface="Candara" panose="020E0502030303020204" pitchFamily="34" charset="0"/>
            </a:endParaRPr>
          </a:p>
        </p:txBody>
      </p:sp>
      <p:sp>
        <p:nvSpPr>
          <p:cNvPr id="20" name="CaixaDeTexto 19"/>
          <p:cNvSpPr txBox="1"/>
          <p:nvPr/>
        </p:nvSpPr>
        <p:spPr>
          <a:xfrm>
            <a:off x="10636" y="2636912"/>
            <a:ext cx="8932414" cy="338554"/>
          </a:xfrm>
          <a:prstGeom prst="rect">
            <a:avLst/>
          </a:prstGeom>
          <a:noFill/>
        </p:spPr>
        <p:txBody>
          <a:bodyPr wrap="square" rtlCol="0">
            <a:spAutoFit/>
          </a:bodyPr>
          <a:lstStyle/>
          <a:p>
            <a:pPr algn="just"/>
            <a:r>
              <a:rPr lang="en-GB" sz="1600" b="1" dirty="0"/>
              <a:t>Solar Thermal Collectors</a:t>
            </a:r>
          </a:p>
        </p:txBody>
      </p:sp>
      <p:sp>
        <p:nvSpPr>
          <p:cNvPr id="3" name="CaixaDeTexto 2"/>
          <p:cNvSpPr txBox="1"/>
          <p:nvPr/>
        </p:nvSpPr>
        <p:spPr>
          <a:xfrm>
            <a:off x="-8056" y="3108158"/>
            <a:ext cx="8932414" cy="523220"/>
          </a:xfrm>
          <a:prstGeom prst="rect">
            <a:avLst/>
          </a:prstGeom>
          <a:noFill/>
        </p:spPr>
        <p:txBody>
          <a:bodyPr wrap="square" rtlCol="0">
            <a:spAutoFit/>
          </a:bodyPr>
          <a:lstStyle/>
          <a:p>
            <a:pPr algn="just"/>
            <a:r>
              <a:rPr lang="en-GB" sz="1400" dirty="0"/>
              <a:t>The building already has a solar thermal collector and since the use of hot water is low, its increase was not considered in the renovation plan.</a:t>
            </a:r>
          </a:p>
        </p:txBody>
      </p:sp>
      <p:sp>
        <p:nvSpPr>
          <p:cNvPr id="14" name="CaixaDeTexto 13"/>
          <p:cNvSpPr txBox="1"/>
          <p:nvPr/>
        </p:nvSpPr>
        <p:spPr>
          <a:xfrm>
            <a:off x="10636" y="4009286"/>
            <a:ext cx="8932414" cy="338554"/>
          </a:xfrm>
          <a:prstGeom prst="rect">
            <a:avLst/>
          </a:prstGeom>
          <a:noFill/>
        </p:spPr>
        <p:txBody>
          <a:bodyPr wrap="square" rtlCol="0">
            <a:spAutoFit/>
          </a:bodyPr>
          <a:lstStyle/>
          <a:p>
            <a:pPr algn="just"/>
            <a:r>
              <a:rPr lang="en-GB" sz="1600" b="1" dirty="0"/>
              <a:t>CHP</a:t>
            </a:r>
          </a:p>
        </p:txBody>
      </p:sp>
      <p:sp>
        <p:nvSpPr>
          <p:cNvPr id="4" name="CaixaDeTexto 3"/>
          <p:cNvSpPr txBox="1"/>
          <p:nvPr/>
        </p:nvSpPr>
        <p:spPr>
          <a:xfrm>
            <a:off x="-8057" y="4432890"/>
            <a:ext cx="8970631" cy="523220"/>
          </a:xfrm>
          <a:prstGeom prst="rect">
            <a:avLst/>
          </a:prstGeom>
          <a:noFill/>
        </p:spPr>
        <p:txBody>
          <a:bodyPr wrap="square" rtlCol="0">
            <a:spAutoFit/>
          </a:bodyPr>
          <a:lstStyle/>
          <a:p>
            <a:pPr algn="just"/>
            <a:r>
              <a:rPr lang="en-GB" sz="1400" dirty="0"/>
              <a:t>The building does not have a constant need of heating and therefore the installation of CHP technologies was not considered in the renovation plan.</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304587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3" name="CaixaDeTexto 2"/>
          <p:cNvSpPr txBox="1"/>
          <p:nvPr/>
        </p:nvSpPr>
        <p:spPr>
          <a:xfrm>
            <a:off x="0" y="2656142"/>
            <a:ext cx="9021256" cy="3323987"/>
          </a:xfrm>
          <a:prstGeom prst="rect">
            <a:avLst/>
          </a:prstGeom>
          <a:noFill/>
        </p:spPr>
        <p:txBody>
          <a:bodyPr wrap="square" rtlCol="0">
            <a:spAutoFit/>
          </a:bodyPr>
          <a:lstStyle/>
          <a:p>
            <a:r>
              <a:rPr lang="en-GB" sz="1400" dirty="0"/>
              <a:t>In the assessment of the total impact the following 5 individual scenarios were considered: </a:t>
            </a:r>
            <a:endParaRPr lang="pt-PT" sz="1400" dirty="0"/>
          </a:p>
          <a:p>
            <a:pPr marL="285750" lvl="0" indent="-285750">
              <a:buFont typeface="Arial" panose="020B0604020202020204" pitchFamily="34" charset="0"/>
              <a:buChar char="•"/>
            </a:pPr>
            <a:r>
              <a:rPr lang="en-GB" sz="1400" dirty="0"/>
              <a:t>PV1 – 72 PV panels;</a:t>
            </a:r>
          </a:p>
          <a:p>
            <a:pPr lvl="0"/>
            <a:endParaRPr lang="pt-PT" sz="1400" dirty="0"/>
          </a:p>
          <a:p>
            <a:pPr marL="285750" lvl="0" indent="-285750">
              <a:buFont typeface="Arial" panose="020B0604020202020204" pitchFamily="34" charset="0"/>
              <a:buChar char="•"/>
            </a:pPr>
            <a:r>
              <a:rPr lang="en-GB" sz="1400" dirty="0"/>
              <a:t>PV2 – 108 PV panels; </a:t>
            </a:r>
          </a:p>
          <a:p>
            <a:pPr lvl="0"/>
            <a:endParaRPr lang="pt-PT" sz="1400" dirty="0"/>
          </a:p>
          <a:p>
            <a:pPr marL="285750" lvl="0" indent="-285750">
              <a:buFont typeface="Arial" panose="020B0604020202020204" pitchFamily="34" charset="0"/>
              <a:buChar char="•"/>
            </a:pPr>
            <a:r>
              <a:rPr lang="en-GB" sz="1400" dirty="0"/>
              <a:t>Light1 – replacement of all T8 lamps with electromagnetic ballast by T5 lamps with electronic ballast;</a:t>
            </a:r>
          </a:p>
          <a:p>
            <a:pPr lvl="0"/>
            <a:endParaRPr lang="pt-PT" sz="1400" dirty="0"/>
          </a:p>
          <a:p>
            <a:pPr marL="285750" lvl="0" indent="-285750">
              <a:buFont typeface="Arial" panose="020B0604020202020204" pitchFamily="34" charset="0"/>
              <a:buChar char="•"/>
            </a:pPr>
            <a:r>
              <a:rPr lang="en-GB" sz="1400" dirty="0"/>
              <a:t>Light2 – replacement of all lamps by LEDs.</a:t>
            </a:r>
          </a:p>
          <a:p>
            <a:pPr lvl="0"/>
            <a:endParaRPr lang="pt-PT" sz="1400" dirty="0"/>
          </a:p>
          <a:p>
            <a:pPr marL="285750" lvl="0" indent="-285750">
              <a:buFont typeface="Arial" panose="020B0604020202020204" pitchFamily="34" charset="0"/>
              <a:buChar char="•"/>
            </a:pPr>
            <a:r>
              <a:rPr lang="en-GB" sz="1400" dirty="0"/>
              <a:t>HVAC1 – replacement of the gas boiler by a heat pump. </a:t>
            </a:r>
          </a:p>
          <a:p>
            <a:pPr lvl="0"/>
            <a:endParaRPr lang="pt-PT" sz="1400" dirty="0"/>
          </a:p>
          <a:p>
            <a:r>
              <a:rPr lang="en-GB" sz="1400" dirty="0"/>
              <a:t>Additionally, it was considered the aggregation of scenarios.</a:t>
            </a:r>
          </a:p>
          <a:p>
            <a:endParaRPr lang="en-GB" sz="1400" dirty="0"/>
          </a:p>
          <a:p>
            <a:r>
              <a:rPr lang="en-GB" sz="1400" dirty="0"/>
              <a:t>The next table presents the achievable yearly savings, as well as the net energy consumption (difference between the energy consumption and generation) in each scenario. </a:t>
            </a:r>
            <a:endParaRPr lang="pt-PT" sz="1400" dirty="0"/>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454412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3" name="CaixaDeTexto 2"/>
          <p:cNvSpPr txBox="1"/>
          <p:nvPr/>
        </p:nvSpPr>
        <p:spPr>
          <a:xfrm>
            <a:off x="0" y="2656142"/>
            <a:ext cx="9021256" cy="307777"/>
          </a:xfrm>
          <a:prstGeom prst="rect">
            <a:avLst/>
          </a:prstGeom>
          <a:noFill/>
        </p:spPr>
        <p:txBody>
          <a:bodyPr wrap="square" rtlCol="0">
            <a:spAutoFit/>
          </a:bodyPr>
          <a:lstStyle/>
          <a:p>
            <a:pPr algn="just"/>
            <a:r>
              <a:rPr lang="en-GB" sz="1400" dirty="0"/>
              <a:t>The negative values (green) represent situations where the energy generation is higher than the energy consumption.</a:t>
            </a:r>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pic>
        <p:nvPicPr>
          <p:cNvPr id="5" name="Imagem 4"/>
          <p:cNvPicPr>
            <a:picLocks noChangeAspect="1"/>
          </p:cNvPicPr>
          <p:nvPr/>
        </p:nvPicPr>
        <p:blipFill>
          <a:blip r:embed="rId4"/>
          <a:stretch>
            <a:fillRect/>
          </a:stretch>
        </p:blipFill>
        <p:spPr>
          <a:xfrm>
            <a:off x="1814138" y="2976119"/>
            <a:ext cx="5392980" cy="3198834"/>
          </a:xfrm>
          <a:prstGeom prst="rect">
            <a:avLst/>
          </a:prstGeom>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58877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3" name="CaixaDeTexto 2"/>
          <p:cNvSpPr txBox="1"/>
          <p:nvPr/>
        </p:nvSpPr>
        <p:spPr>
          <a:xfrm>
            <a:off x="0" y="2656142"/>
            <a:ext cx="9021256" cy="2893100"/>
          </a:xfrm>
          <a:prstGeom prst="rect">
            <a:avLst/>
          </a:prstGeom>
          <a:noFill/>
        </p:spPr>
        <p:txBody>
          <a:bodyPr wrap="square" rtlCol="0">
            <a:spAutoFit/>
          </a:bodyPr>
          <a:lstStyle/>
          <a:p>
            <a:pPr algn="just"/>
            <a:r>
              <a:rPr lang="en-GB" sz="1400" dirty="0"/>
              <a:t>There are several scenarios ensuring a negative net energy consumption (scenarios PV2+Light2, PV2+HVAC1, PV1+Light2+HVAC1, PV2+Light1+HVAC1, PV2+Light2+HVAC1), even including the consumption of the prefabricated building (scenarios PV2+HVAC1, PV2+Light1+HVAC1, PV2+Light2+HVAC1). </a:t>
            </a:r>
          </a:p>
          <a:p>
            <a:pPr algn="just"/>
            <a:endParaRPr lang="en-GB" sz="1400" dirty="0"/>
          </a:p>
          <a:p>
            <a:pPr algn="just"/>
            <a:r>
              <a:rPr lang="en-GB" sz="1400" dirty="0"/>
              <a:t>However, several scenarios result in negative net energy consumption, i.e. more PV-production than needed, since the ideal is to have almost zero net energy consumption in order to avoid unnecessary investments.</a:t>
            </a:r>
          </a:p>
          <a:p>
            <a:pPr algn="just"/>
            <a:endParaRPr lang="en-GB" sz="1400" dirty="0"/>
          </a:p>
          <a:p>
            <a:r>
              <a:rPr lang="en-GB" sz="1400" dirty="0"/>
              <a:t>The scenarios that are closer to achieve a zero net energy consumption are scenarios PV2+Light1 (1.2%) and PV1+Light1+HVAC1 (2,4%). </a:t>
            </a:r>
          </a:p>
          <a:p>
            <a:endParaRPr lang="en-GB" sz="1400" dirty="0"/>
          </a:p>
          <a:p>
            <a:r>
              <a:rPr lang="en-GB" sz="1400" dirty="0"/>
              <a:t>Scenario PV1+Light1+HVAC1 has a good balance between the increase of PV generation level and the increase of efficiency in the two main systems (lighting and HVAC) and is therefore the best solution for achieve a Zero Energy Building. </a:t>
            </a:r>
            <a:endParaRPr lang="pt-PT" sz="1400" dirty="0"/>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479126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3" name="CaixaDeTexto 2"/>
          <p:cNvSpPr txBox="1"/>
          <p:nvPr/>
        </p:nvSpPr>
        <p:spPr>
          <a:xfrm>
            <a:off x="0" y="3339713"/>
            <a:ext cx="5364088" cy="2062103"/>
          </a:xfrm>
          <a:prstGeom prst="rect">
            <a:avLst/>
          </a:prstGeom>
          <a:noFill/>
        </p:spPr>
        <p:txBody>
          <a:bodyPr wrap="square" rtlCol="0">
            <a:spAutoFit/>
          </a:bodyPr>
          <a:lstStyle/>
          <a:p>
            <a:r>
              <a:rPr lang="en-GB" sz="1600" dirty="0"/>
              <a:t>Therefore, the selected scenario is constituted by:</a:t>
            </a:r>
          </a:p>
          <a:p>
            <a:endParaRPr lang="pt-PT" sz="1400" dirty="0"/>
          </a:p>
          <a:p>
            <a:pPr marL="285750" lvl="0" indent="-285750">
              <a:buFont typeface="Arial" panose="020B0604020202020204" pitchFamily="34" charset="0"/>
              <a:buChar char="•"/>
            </a:pPr>
            <a:r>
              <a:rPr lang="en-GB" sz="1400" b="1" dirty="0"/>
              <a:t>Increase the PV system to 72 PV panels;</a:t>
            </a:r>
          </a:p>
          <a:p>
            <a:pPr lvl="0"/>
            <a:endParaRPr lang="pt-PT" sz="1400" b="1" dirty="0"/>
          </a:p>
          <a:p>
            <a:pPr marL="285750" lvl="0" indent="-285750">
              <a:buFont typeface="Arial" panose="020B0604020202020204" pitchFamily="34" charset="0"/>
              <a:buChar char="•"/>
            </a:pPr>
            <a:r>
              <a:rPr lang="en-GB" sz="1400" b="1" dirty="0"/>
              <a:t>Replacement of all T8 lamps with electromagnetic ballast by T5 lamps with electronic ballast;</a:t>
            </a:r>
          </a:p>
          <a:p>
            <a:pPr lvl="0"/>
            <a:endParaRPr lang="pt-PT" sz="1400" b="1" dirty="0"/>
          </a:p>
          <a:p>
            <a:pPr marL="285750" lvl="0" indent="-285750">
              <a:buFont typeface="Arial" panose="020B0604020202020204" pitchFamily="34" charset="0"/>
              <a:buChar char="•"/>
            </a:pPr>
            <a:r>
              <a:rPr lang="en-GB" sz="1400" b="1" dirty="0"/>
              <a:t>Replacement of the gas boiler by a heat pump. </a:t>
            </a:r>
            <a:endParaRPr lang="pt-PT" sz="1400" b="1" dirty="0"/>
          </a:p>
          <a:p>
            <a:pPr algn="just"/>
            <a:endParaRPr lang="pt-PT" sz="1400" dirty="0"/>
          </a:p>
        </p:txBody>
      </p:sp>
      <p:sp>
        <p:nvSpPr>
          <p:cNvPr id="14" name="Rechteck 19"/>
          <p:cNvSpPr/>
          <p:nvPr/>
        </p:nvSpPr>
        <p:spPr>
          <a:xfrm>
            <a:off x="0" y="2060848"/>
            <a:ext cx="50040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a:t>
            </a:r>
            <a:r>
              <a:rPr lang="en-GB" sz="1400" b="1" dirty="0">
                <a:latin typeface="Candara" panose="020E0502030303020204" pitchFamily="34" charset="0"/>
              </a:rPr>
              <a:t>Energy Performance</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025740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6" name="Rectangle 4"/>
          <p:cNvSpPr>
            <a:spLocks noChangeArrowheads="1"/>
          </p:cNvSpPr>
          <p:nvPr/>
        </p:nvSpPr>
        <p:spPr bwMode="auto">
          <a:xfrm>
            <a:off x="0" y="2602229"/>
            <a:ext cx="8532440" cy="800219"/>
          </a:xfrm>
          <a:prstGeom prst="rect">
            <a:avLst/>
          </a:prstGeom>
          <a:noFill/>
          <a:ln w="38100" cmpd="dbl">
            <a:noFill/>
            <a:miter lim="800000"/>
            <a:headEnd/>
            <a:tailEnd/>
          </a:ln>
        </p:spPr>
        <p:txBody>
          <a:bodyPr wrap="square">
            <a:spAutoFit/>
          </a:bodyPr>
          <a:lstStyle/>
          <a:p>
            <a:r>
              <a:rPr lang="en-GB" sz="1600" b="1" dirty="0"/>
              <a:t>Selected Scenario:</a:t>
            </a:r>
          </a:p>
          <a:p>
            <a:endParaRPr lang="en-GB" sz="1600" b="1" dirty="0"/>
          </a:p>
          <a:p>
            <a:r>
              <a:rPr lang="en-US" sz="1400" dirty="0"/>
              <a:t>	</a:t>
            </a:r>
          </a:p>
        </p:txBody>
      </p:sp>
      <p:graphicFrame>
        <p:nvGraphicFramePr>
          <p:cNvPr id="15" name="Table 4"/>
          <p:cNvGraphicFramePr>
            <a:graphicFrameLocks noGrp="1"/>
          </p:cNvGraphicFramePr>
          <p:nvPr>
            <p:extLst>
              <p:ext uri="{D42A27DB-BD31-4B8C-83A1-F6EECF244321}">
                <p14:modId xmlns:p14="http://schemas.microsoft.com/office/powerpoint/2010/main" val="1781617846"/>
              </p:ext>
            </p:extLst>
          </p:nvPr>
        </p:nvGraphicFramePr>
        <p:xfrm>
          <a:off x="256373" y="4044484"/>
          <a:ext cx="4224655" cy="981456"/>
        </p:xfrm>
        <a:graphic>
          <a:graphicData uri="http://schemas.openxmlformats.org/drawingml/2006/table">
            <a:tbl>
              <a:tblPr firstRow="1" bandRow="1">
                <a:tableStyleId>{5C22544A-7EE6-4342-B048-85BDC9FD1C3A}</a:tableStyleId>
              </a:tblPr>
              <a:tblGrid>
                <a:gridCol w="188722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Baseline</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Renovation</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b="1" dirty="0">
                          <a:effectLst/>
                        </a:rPr>
                        <a:t>Consumption (kWh)</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9897</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6798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b="1">
                          <a:effectLst/>
                        </a:rPr>
                        <a:t>Savings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3099</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b="1" dirty="0">
                          <a:effectLst/>
                        </a:rPr>
                        <a:t>Savings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31.3%</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7" name="Rectangle 4"/>
          <p:cNvSpPr>
            <a:spLocks noChangeArrowheads="1"/>
          </p:cNvSpPr>
          <p:nvPr/>
        </p:nvSpPr>
        <p:spPr bwMode="auto">
          <a:xfrm>
            <a:off x="228852" y="3620307"/>
            <a:ext cx="4248596" cy="423449"/>
          </a:xfrm>
          <a:prstGeom prst="rect">
            <a:avLst/>
          </a:prstGeom>
          <a:noFill/>
          <a:ln w="38100" cmpd="dbl">
            <a:noFill/>
            <a:miter lim="800000"/>
            <a:headEnd/>
            <a:tailEnd/>
          </a:ln>
        </p:spPr>
        <p:txBody>
          <a:bodyPr wrap="square">
            <a:spAutoFit/>
          </a:bodyPr>
          <a:lstStyle/>
          <a:p>
            <a:pPr marL="177800" lvl="1" algn="ctr">
              <a:lnSpc>
                <a:spcPct val="150000"/>
              </a:lnSpc>
              <a:defRPr/>
            </a:pPr>
            <a:r>
              <a:rPr lang="en-US" sz="1600" b="1" dirty="0">
                <a:latin typeface="Candara" panose="020E0502030303020204" pitchFamily="34" charset="0"/>
              </a:rPr>
              <a:t>Lighting</a:t>
            </a:r>
          </a:p>
        </p:txBody>
      </p:sp>
      <p:graphicFrame>
        <p:nvGraphicFramePr>
          <p:cNvPr id="18" name="Table 6"/>
          <p:cNvGraphicFramePr>
            <a:graphicFrameLocks noGrp="1"/>
          </p:cNvGraphicFramePr>
          <p:nvPr>
            <p:extLst>
              <p:ext uri="{D42A27DB-BD31-4B8C-83A1-F6EECF244321}">
                <p14:modId xmlns:p14="http://schemas.microsoft.com/office/powerpoint/2010/main" val="1092987044"/>
              </p:ext>
            </p:extLst>
          </p:nvPr>
        </p:nvGraphicFramePr>
        <p:xfrm>
          <a:off x="4684994" y="3173080"/>
          <a:ext cx="4224655" cy="981456"/>
        </p:xfrm>
        <a:graphic>
          <a:graphicData uri="http://schemas.openxmlformats.org/drawingml/2006/table">
            <a:tbl>
              <a:tblPr firstRow="1" bandRow="1">
                <a:tableStyleId>{5C22544A-7EE6-4342-B048-85BDC9FD1C3A}</a:tableStyleId>
              </a:tblPr>
              <a:tblGrid>
                <a:gridCol w="188722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Baseline</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Renovation</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b="1">
                          <a:effectLst/>
                        </a:rPr>
                        <a:t>Consumption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16775</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4901.8</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b="1">
                          <a:effectLst/>
                        </a:rPr>
                        <a:t>Savings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11873.2</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b="1" dirty="0">
                          <a:effectLst/>
                        </a:rPr>
                        <a:t>Savings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70.8%</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19" name="Rectangle 4"/>
          <p:cNvSpPr>
            <a:spLocks noChangeArrowheads="1"/>
          </p:cNvSpPr>
          <p:nvPr/>
        </p:nvSpPr>
        <p:spPr bwMode="auto">
          <a:xfrm>
            <a:off x="4692075" y="2725731"/>
            <a:ext cx="4234841" cy="423449"/>
          </a:xfrm>
          <a:prstGeom prst="rect">
            <a:avLst/>
          </a:prstGeom>
          <a:noFill/>
          <a:ln w="38100" cmpd="dbl">
            <a:noFill/>
            <a:miter lim="800000"/>
            <a:headEnd/>
            <a:tailEnd/>
          </a:ln>
        </p:spPr>
        <p:txBody>
          <a:bodyPr wrap="square">
            <a:spAutoFit/>
          </a:bodyPr>
          <a:lstStyle/>
          <a:p>
            <a:pPr marL="177800" lvl="1" algn="ctr">
              <a:lnSpc>
                <a:spcPct val="150000"/>
              </a:lnSpc>
              <a:defRPr/>
            </a:pPr>
            <a:r>
              <a:rPr lang="en-US" sz="1600" b="1" dirty="0">
                <a:latin typeface="Candara" panose="020E0502030303020204" pitchFamily="34" charset="0"/>
              </a:rPr>
              <a:t>HVAC</a:t>
            </a:r>
          </a:p>
        </p:txBody>
      </p:sp>
      <p:graphicFrame>
        <p:nvGraphicFramePr>
          <p:cNvPr id="20" name="Table 13"/>
          <p:cNvGraphicFramePr>
            <a:graphicFrameLocks noGrp="1"/>
          </p:cNvGraphicFramePr>
          <p:nvPr>
            <p:extLst>
              <p:ext uri="{D42A27DB-BD31-4B8C-83A1-F6EECF244321}">
                <p14:modId xmlns:p14="http://schemas.microsoft.com/office/powerpoint/2010/main" val="917913606"/>
              </p:ext>
            </p:extLst>
          </p:nvPr>
        </p:nvGraphicFramePr>
        <p:xfrm>
          <a:off x="4702261" y="4780502"/>
          <a:ext cx="4224655" cy="1226820"/>
        </p:xfrm>
        <a:graphic>
          <a:graphicData uri="http://schemas.openxmlformats.org/drawingml/2006/table">
            <a:tbl>
              <a:tblPr firstRow="1" bandRow="1">
                <a:tableStyleId>{5C22544A-7EE6-4342-B048-85BDC9FD1C3A}</a:tableStyleId>
              </a:tblPr>
              <a:tblGrid>
                <a:gridCol w="188722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1169035">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GB" sz="1400" dirty="0">
                          <a:effectLst/>
                        </a:rPr>
                        <a:t> </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400" dirty="0" err="1">
                          <a:effectLst/>
                        </a:rPr>
                        <a:t>Baseline</a:t>
                      </a:r>
                      <a:endParaRPr lang="pt-PT" sz="1400" dirty="0">
                        <a:effectLst/>
                      </a:endParaRPr>
                    </a:p>
                    <a:p>
                      <a:pPr algn="ctr">
                        <a:lnSpc>
                          <a:spcPct val="115000"/>
                        </a:lnSpc>
                        <a:spcAft>
                          <a:spcPts val="0"/>
                        </a:spcAft>
                      </a:pPr>
                      <a:r>
                        <a:rPr lang="en-GB" sz="1400" dirty="0">
                          <a:effectLst/>
                        </a:rPr>
                        <a:t>18 panels</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noProof="0" dirty="0">
                          <a:effectLst/>
                        </a:rPr>
                        <a:t>Renovation</a:t>
                      </a:r>
                    </a:p>
                    <a:p>
                      <a:pPr algn="ctr">
                        <a:lnSpc>
                          <a:spcPct val="115000"/>
                        </a:lnSpc>
                        <a:spcAft>
                          <a:spcPts val="0"/>
                        </a:spcAft>
                      </a:pPr>
                      <a:r>
                        <a:rPr lang="en-GB" sz="1400" dirty="0">
                          <a:effectLst/>
                        </a:rPr>
                        <a:t>72 panels</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0">
                <a:tc>
                  <a:txBody>
                    <a:bodyPr/>
                    <a:lstStyle/>
                    <a:p>
                      <a:pPr>
                        <a:lnSpc>
                          <a:spcPct val="115000"/>
                        </a:lnSpc>
                        <a:spcAft>
                          <a:spcPts val="0"/>
                        </a:spcAft>
                      </a:pPr>
                      <a:r>
                        <a:rPr lang="en-GB" sz="1400" b="1">
                          <a:effectLst/>
                        </a:rPr>
                        <a:t>Generation (kWh)</a:t>
                      </a:r>
                      <a:endParaRPr lang="pt-PT" sz="14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6100.9</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23316</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0">
                <a:tc>
                  <a:txBody>
                    <a:bodyPr/>
                    <a:lstStyle/>
                    <a:p>
                      <a:pPr>
                        <a:lnSpc>
                          <a:spcPct val="115000"/>
                        </a:lnSpc>
                        <a:spcAft>
                          <a:spcPts val="0"/>
                        </a:spcAft>
                      </a:pPr>
                      <a:r>
                        <a:rPr lang="en-GB" sz="1400" b="1" dirty="0">
                          <a:effectLst/>
                        </a:rPr>
                        <a:t>% Electricity Cons.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27.1%</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a:effectLst/>
                        </a:rPr>
                        <a:t>103.6%</a:t>
                      </a:r>
                      <a:endParaRPr lang="pt-P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0">
                <a:tc>
                  <a:txBody>
                    <a:bodyPr/>
                    <a:lstStyle/>
                    <a:p>
                      <a:pPr>
                        <a:lnSpc>
                          <a:spcPct val="115000"/>
                        </a:lnSpc>
                        <a:spcAft>
                          <a:spcPts val="0"/>
                        </a:spcAft>
                      </a:pPr>
                      <a:r>
                        <a:rPr lang="en-GB" sz="1400" b="1" dirty="0">
                          <a:effectLst/>
                        </a:rPr>
                        <a:t>% Energy Cons. </a:t>
                      </a:r>
                      <a:endParaRPr lang="pt-PT"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15.5%</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400" dirty="0">
                          <a:effectLst/>
                        </a:rPr>
                        <a:t>59.3%</a:t>
                      </a:r>
                      <a:endParaRPr lang="pt-P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bl>
          </a:graphicData>
        </a:graphic>
      </p:graphicFrame>
      <p:sp>
        <p:nvSpPr>
          <p:cNvPr id="21" name="Rectangle 4"/>
          <p:cNvSpPr>
            <a:spLocks noChangeArrowheads="1"/>
          </p:cNvSpPr>
          <p:nvPr/>
        </p:nvSpPr>
        <p:spPr bwMode="auto">
          <a:xfrm>
            <a:off x="4702261" y="4382755"/>
            <a:ext cx="4248472" cy="461665"/>
          </a:xfrm>
          <a:prstGeom prst="rect">
            <a:avLst/>
          </a:prstGeom>
          <a:noFill/>
          <a:ln w="38100" cmpd="dbl">
            <a:noFill/>
            <a:miter lim="800000"/>
            <a:headEnd/>
            <a:tailEnd/>
          </a:ln>
        </p:spPr>
        <p:txBody>
          <a:bodyPr wrap="square">
            <a:spAutoFit/>
          </a:bodyPr>
          <a:lstStyle/>
          <a:p>
            <a:pPr marL="177800" lvl="1" algn="ctr">
              <a:lnSpc>
                <a:spcPct val="150000"/>
              </a:lnSpc>
              <a:defRPr/>
            </a:pPr>
            <a:r>
              <a:rPr lang="en-US" sz="1600" b="1" dirty="0">
                <a:latin typeface="Candara" panose="020E0502030303020204" pitchFamily="34" charset="0"/>
              </a:rPr>
              <a:t>PV</a:t>
            </a:r>
          </a:p>
        </p:txBody>
      </p:sp>
      <p:sp>
        <p:nvSpPr>
          <p:cNvPr id="22" name="Seta para a direita 21"/>
          <p:cNvSpPr/>
          <p:nvPr/>
        </p:nvSpPr>
        <p:spPr>
          <a:xfrm rot="16200000">
            <a:off x="3769273" y="5090358"/>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eta para a direita 22"/>
          <p:cNvSpPr/>
          <p:nvPr/>
        </p:nvSpPr>
        <p:spPr>
          <a:xfrm rot="16200000">
            <a:off x="8170728" y="4201691"/>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eck 19"/>
          <p:cNvSpPr/>
          <p:nvPr/>
        </p:nvSpPr>
        <p:spPr>
          <a:xfrm>
            <a:off x="0" y="2060848"/>
            <a:ext cx="536408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Energy Performance</a:t>
            </a:r>
            <a:endParaRPr lang="en-GB" sz="1200" b="1" dirty="0">
              <a:latin typeface="Candara" panose="020E0502030303020204" pitchFamily="34" charset="0"/>
            </a:endParaRPr>
          </a:p>
        </p:txBody>
      </p:sp>
      <p:sp>
        <p:nvSpPr>
          <p:cNvPr id="2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80712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Environmental Performance</a:t>
            </a:r>
            <a:endParaRPr lang="en-GB" sz="1200" b="1" dirty="0">
              <a:latin typeface="Candara" panose="020E0502030303020204" pitchFamily="34" charset="0"/>
            </a:endParaRPr>
          </a:p>
        </p:txBody>
      </p:sp>
      <p:sp>
        <p:nvSpPr>
          <p:cNvPr id="19" name="Rectangle 4"/>
          <p:cNvSpPr>
            <a:spLocks noChangeArrowheads="1"/>
          </p:cNvSpPr>
          <p:nvPr/>
        </p:nvSpPr>
        <p:spPr bwMode="auto">
          <a:xfrm>
            <a:off x="0" y="2602229"/>
            <a:ext cx="8532440" cy="738664"/>
          </a:xfrm>
          <a:prstGeom prst="rect">
            <a:avLst/>
          </a:prstGeom>
          <a:noFill/>
          <a:ln w="38100" cmpd="dbl">
            <a:noFill/>
            <a:miter lim="800000"/>
            <a:headEnd/>
            <a:tailEnd/>
          </a:ln>
        </p:spPr>
        <p:txBody>
          <a:bodyPr wrap="square">
            <a:spAutoFit/>
          </a:bodyPr>
          <a:lstStyle/>
          <a:p>
            <a:r>
              <a:rPr lang="en-GB" sz="1400" dirty="0"/>
              <a:t>With the renovation 96.2% of the consumed energy is ensured by renewable energy sources, therefore achieving the aim of 95% renewable energy sources.</a:t>
            </a:r>
            <a:endParaRPr lang="pt-PT" sz="1400" dirty="0"/>
          </a:p>
          <a:p>
            <a:r>
              <a:rPr lang="en-US" sz="1400" dirty="0"/>
              <a:t>	</a:t>
            </a:r>
          </a:p>
        </p:txBody>
      </p:sp>
      <p:graphicFrame>
        <p:nvGraphicFramePr>
          <p:cNvPr id="4" name="Tabela 3"/>
          <p:cNvGraphicFramePr>
            <a:graphicFrameLocks noGrp="1"/>
          </p:cNvGraphicFramePr>
          <p:nvPr>
            <p:extLst>
              <p:ext uri="{D42A27DB-BD31-4B8C-83A1-F6EECF244321}">
                <p14:modId xmlns:p14="http://schemas.microsoft.com/office/powerpoint/2010/main" val="1606331517"/>
              </p:ext>
            </p:extLst>
          </p:nvPr>
        </p:nvGraphicFramePr>
        <p:xfrm>
          <a:off x="1763688" y="3166314"/>
          <a:ext cx="5387562" cy="694734"/>
        </p:xfrm>
        <a:graphic>
          <a:graphicData uri="http://schemas.openxmlformats.org/drawingml/2006/table">
            <a:tbl>
              <a:tblPr firstRow="1" firstCol="1" bandRow="1"/>
              <a:tblGrid>
                <a:gridCol w="1201557">
                  <a:extLst>
                    <a:ext uri="{9D8B030D-6E8A-4147-A177-3AD203B41FA5}">
                      <a16:colId xmlns:a16="http://schemas.microsoft.com/office/drawing/2014/main" val="20000"/>
                    </a:ext>
                  </a:extLst>
                </a:gridCol>
                <a:gridCol w="1478383">
                  <a:extLst>
                    <a:ext uri="{9D8B030D-6E8A-4147-A177-3AD203B41FA5}">
                      <a16:colId xmlns:a16="http://schemas.microsoft.com/office/drawing/2014/main" val="20001"/>
                    </a:ext>
                  </a:extLst>
                </a:gridCol>
                <a:gridCol w="1353811">
                  <a:extLst>
                    <a:ext uri="{9D8B030D-6E8A-4147-A177-3AD203B41FA5}">
                      <a16:colId xmlns:a16="http://schemas.microsoft.com/office/drawing/2014/main" val="20002"/>
                    </a:ext>
                  </a:extLst>
                </a:gridCol>
                <a:gridCol w="1353811">
                  <a:extLst>
                    <a:ext uri="{9D8B030D-6E8A-4147-A177-3AD203B41FA5}">
                      <a16:colId xmlns:a16="http://schemas.microsoft.com/office/drawing/2014/main" val="20003"/>
                    </a:ext>
                  </a:extLst>
                </a:gridCol>
              </a:tblGrid>
              <a:tr h="463156">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Energy 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Energy Generation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Energy Generation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31578">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Renovation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24,244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23,316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96.2%</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bl>
          </a:graphicData>
        </a:graphic>
      </p:graphicFrame>
      <p:sp>
        <p:nvSpPr>
          <p:cNvPr id="5" name="CaixaDeTexto 4"/>
          <p:cNvSpPr txBox="1"/>
          <p:nvPr/>
        </p:nvSpPr>
        <p:spPr>
          <a:xfrm>
            <a:off x="-16630" y="4294766"/>
            <a:ext cx="8967363" cy="1877437"/>
          </a:xfrm>
          <a:prstGeom prst="rect">
            <a:avLst/>
          </a:prstGeom>
          <a:noFill/>
        </p:spPr>
        <p:txBody>
          <a:bodyPr wrap="square" rtlCol="0">
            <a:spAutoFit/>
          </a:bodyPr>
          <a:lstStyle/>
          <a:p>
            <a:pPr algn="just"/>
            <a:r>
              <a:rPr lang="en-GB" sz="1400" dirty="0"/>
              <a:t>The results were also assessed in terms of final energy, primary energy and CO</a:t>
            </a:r>
            <a:r>
              <a:rPr lang="en-GB" sz="1400" baseline="-25000" dirty="0"/>
              <a:t>2</a:t>
            </a:r>
            <a:r>
              <a:rPr lang="en-GB" sz="1400" dirty="0"/>
              <a:t> emissions considering the following conversion factors:</a:t>
            </a:r>
            <a:endParaRPr lang="pt-PT" sz="1400" dirty="0"/>
          </a:p>
          <a:p>
            <a:pPr marL="285750" lvl="0" indent="-285750" algn="just">
              <a:buFont typeface="Arial" panose="020B0604020202020204" pitchFamily="34" charset="0"/>
              <a:buChar char="•"/>
            </a:pPr>
            <a:r>
              <a:rPr lang="en-GB" sz="1400" dirty="0"/>
              <a:t>electricity to primary energy - 2.5 (standard value approved for Portugal);</a:t>
            </a:r>
            <a:endParaRPr lang="pt-PT" sz="1400" dirty="0"/>
          </a:p>
          <a:p>
            <a:pPr marL="285750" lvl="0" indent="-285750" algn="just">
              <a:buFont typeface="Arial" panose="020B0604020202020204" pitchFamily="34" charset="0"/>
              <a:buChar char="•"/>
            </a:pPr>
            <a:r>
              <a:rPr lang="en-GB" sz="1400" dirty="0"/>
              <a:t>natural gas to primary energy - 1.0 (standard value);</a:t>
            </a:r>
            <a:endParaRPr lang="pt-PT" sz="1400" dirty="0"/>
          </a:p>
          <a:p>
            <a:pPr marL="285750" lvl="0" indent="-285750" algn="just">
              <a:buFont typeface="Arial" panose="020B0604020202020204" pitchFamily="34" charset="0"/>
              <a:buChar char="•"/>
            </a:pPr>
            <a:r>
              <a:rPr lang="en-GB" sz="1400" dirty="0"/>
              <a:t>electricity to CO</a:t>
            </a:r>
            <a:r>
              <a:rPr lang="en-GB" sz="1400" baseline="-25000" dirty="0"/>
              <a:t>2</a:t>
            </a:r>
            <a:r>
              <a:rPr lang="en-GB" sz="1400" dirty="0"/>
              <a:t> emissions - 139.89 g/kWh (average emissions associated with the electricity consumed in Portugal during 2013);</a:t>
            </a:r>
            <a:endParaRPr lang="pt-PT" sz="1400" dirty="0"/>
          </a:p>
          <a:p>
            <a:pPr marL="285750" lvl="0" indent="-285750" algn="just">
              <a:buFont typeface="Arial" panose="020B0604020202020204" pitchFamily="34" charset="0"/>
              <a:buChar char="•"/>
            </a:pPr>
            <a:r>
              <a:rPr lang="en-GB" sz="1400" dirty="0"/>
              <a:t>natural gas to CO</a:t>
            </a:r>
            <a:r>
              <a:rPr lang="en-GB" sz="1400" baseline="-25000" dirty="0"/>
              <a:t>2</a:t>
            </a:r>
            <a:r>
              <a:rPr lang="en-GB" sz="1400" dirty="0"/>
              <a:t> emissions - 202 g/kWh (standard value).</a:t>
            </a:r>
            <a:endParaRPr lang="pt-PT" sz="1400" dirty="0"/>
          </a:p>
          <a:p>
            <a:endParaRPr lang="en-GB" sz="1400" dirty="0"/>
          </a:p>
        </p:txBody>
      </p:sp>
      <p:sp>
        <p:nvSpPr>
          <p:cNvPr id="20" name="Seta para a direita 19"/>
          <p:cNvSpPr/>
          <p:nvPr/>
        </p:nvSpPr>
        <p:spPr>
          <a:xfrm rot="10800000">
            <a:off x="7231482" y="3522234"/>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90750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Renovation Scheme – Total Impact – Environmental Performance</a:t>
            </a:r>
            <a:endParaRPr lang="en-GB" sz="1200" b="1" dirty="0">
              <a:latin typeface="Candara" panose="020E0502030303020204" pitchFamily="34" charset="0"/>
            </a:endParaRPr>
          </a:p>
        </p:txBody>
      </p:sp>
      <p:sp>
        <p:nvSpPr>
          <p:cNvPr id="19" name="Rectangle 4"/>
          <p:cNvSpPr>
            <a:spLocks noChangeArrowheads="1"/>
          </p:cNvSpPr>
          <p:nvPr/>
        </p:nvSpPr>
        <p:spPr bwMode="auto">
          <a:xfrm>
            <a:off x="-1" y="2602229"/>
            <a:ext cx="8950733" cy="738664"/>
          </a:xfrm>
          <a:prstGeom prst="rect">
            <a:avLst/>
          </a:prstGeom>
          <a:noFill/>
          <a:ln w="38100" cmpd="dbl">
            <a:noFill/>
            <a:miter lim="800000"/>
            <a:headEnd/>
            <a:tailEnd/>
          </a:ln>
        </p:spPr>
        <p:txBody>
          <a:bodyPr wrap="square">
            <a:spAutoFit/>
          </a:bodyPr>
          <a:lstStyle/>
          <a:p>
            <a:r>
              <a:rPr lang="en-GB" sz="1400" dirty="0"/>
              <a:t>The renovation plan can ensure 97.6% savings in final energy, 96.8% savings in primary energy and 98.0% savings in CO</a:t>
            </a:r>
            <a:r>
              <a:rPr lang="en-GB" sz="1400" baseline="-25000" dirty="0"/>
              <a:t>2</a:t>
            </a:r>
            <a:r>
              <a:rPr lang="en-GB" sz="1400" dirty="0"/>
              <a:t> emissions, therefore achieving the aim of 95% of primary energy reduction.</a:t>
            </a:r>
            <a:endParaRPr lang="pt-PT" sz="1400" dirty="0"/>
          </a:p>
          <a:p>
            <a:r>
              <a:rPr lang="en-US" sz="1400" dirty="0"/>
              <a:t>	</a:t>
            </a:r>
          </a:p>
        </p:txBody>
      </p:sp>
      <p:graphicFrame>
        <p:nvGraphicFramePr>
          <p:cNvPr id="7" name="Tabela 6"/>
          <p:cNvGraphicFramePr>
            <a:graphicFrameLocks noGrp="1"/>
          </p:cNvGraphicFramePr>
          <p:nvPr>
            <p:extLst>
              <p:ext uri="{D42A27DB-BD31-4B8C-83A1-F6EECF244321}">
                <p14:modId xmlns:p14="http://schemas.microsoft.com/office/powerpoint/2010/main" val="1238905364"/>
              </p:ext>
            </p:extLst>
          </p:nvPr>
        </p:nvGraphicFramePr>
        <p:xfrm>
          <a:off x="1475656" y="3454037"/>
          <a:ext cx="5786249" cy="2223309"/>
        </p:xfrm>
        <a:graphic>
          <a:graphicData uri="http://schemas.openxmlformats.org/drawingml/2006/table">
            <a:tbl>
              <a:tblPr firstRow="1" firstCol="1" bandRow="1"/>
              <a:tblGrid>
                <a:gridCol w="1241857">
                  <a:extLst>
                    <a:ext uri="{9D8B030D-6E8A-4147-A177-3AD203B41FA5}">
                      <a16:colId xmlns:a16="http://schemas.microsoft.com/office/drawing/2014/main" val="20000"/>
                    </a:ext>
                  </a:extLst>
                </a:gridCol>
                <a:gridCol w="1158067">
                  <a:extLst>
                    <a:ext uri="{9D8B030D-6E8A-4147-A177-3AD203B41FA5}">
                      <a16:colId xmlns:a16="http://schemas.microsoft.com/office/drawing/2014/main" val="20001"/>
                    </a:ext>
                  </a:extLst>
                </a:gridCol>
                <a:gridCol w="1023868">
                  <a:extLst>
                    <a:ext uri="{9D8B030D-6E8A-4147-A177-3AD203B41FA5}">
                      <a16:colId xmlns:a16="http://schemas.microsoft.com/office/drawing/2014/main" val="20002"/>
                    </a:ext>
                  </a:extLst>
                </a:gridCol>
                <a:gridCol w="1186678">
                  <a:extLst>
                    <a:ext uri="{9D8B030D-6E8A-4147-A177-3AD203B41FA5}">
                      <a16:colId xmlns:a16="http://schemas.microsoft.com/office/drawing/2014/main" val="20003"/>
                    </a:ext>
                  </a:extLst>
                </a:gridCol>
                <a:gridCol w="1175779">
                  <a:extLst>
                    <a:ext uri="{9D8B030D-6E8A-4147-A177-3AD203B41FA5}">
                      <a16:colId xmlns:a16="http://schemas.microsoft.com/office/drawing/2014/main" val="20004"/>
                    </a:ext>
                  </a:extLst>
                </a:gridCol>
              </a:tblGrid>
              <a:tr h="444661">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Final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Energy Dens.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kWh/m</a:t>
                      </a:r>
                      <a:r>
                        <a:rPr lang="en-GB" sz="1100" b="1" baseline="30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Primary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Emissions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kg CO</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2</a:t>
                      </a: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22331">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Electricity base.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22,516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13.60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56,290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3,149.8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22331">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Gas base.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16,775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10.14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16,775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3,388.6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22331">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base.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39,291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23.74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73,065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6,538.3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22331">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Electricity renov.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129.8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22331">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Gas renov.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22331">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 renov.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928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129.8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22331">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38,363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23.18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70,745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6,408.5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22331">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Savings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97.6%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97.6%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96.8%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98.0%</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6" name="Seta para a direita 15"/>
          <p:cNvSpPr/>
          <p:nvPr/>
        </p:nvSpPr>
        <p:spPr>
          <a:xfrm rot="10800000">
            <a:off x="7335096" y="5398756"/>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eta para a direita 16"/>
          <p:cNvSpPr/>
          <p:nvPr/>
        </p:nvSpPr>
        <p:spPr>
          <a:xfrm>
            <a:off x="1052064" y="5398756"/>
            <a:ext cx="351043" cy="3723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35222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Description</a:t>
            </a:r>
          </a:p>
        </p:txBody>
      </p:sp>
      <p:pic>
        <p:nvPicPr>
          <p:cNvPr id="14" name="Picture 13" descr="http://www.escolaeugeniodecastro.pt/imagens/galeriadefotos/FOTOS_AGRUPAMENTO/SOLUM/IMG_3879.JPG"/>
          <p:cNvPicPr/>
          <p:nvPr/>
        </p:nvPicPr>
        <p:blipFill rotWithShape="1">
          <a:blip r:embed="rId4" cstate="screen">
            <a:extLst>
              <a:ext uri="{28A0092B-C50C-407E-A947-70E740481C1C}">
                <a14:useLocalDpi xmlns:a14="http://schemas.microsoft.com/office/drawing/2010/main"/>
              </a:ext>
            </a:extLst>
          </a:blip>
          <a:srcRect/>
          <a:stretch/>
        </p:blipFill>
        <p:spPr bwMode="auto">
          <a:xfrm>
            <a:off x="1580497" y="2676118"/>
            <a:ext cx="5969125" cy="3336730"/>
          </a:xfrm>
          <a:prstGeom prst="rect">
            <a:avLst/>
          </a:prstGeom>
          <a:noFill/>
          <a:ln>
            <a:noFill/>
          </a:ln>
          <a:extLst>
            <a:ext uri="{53640926-AAD7-44D8-BBD7-CCE9431645EC}">
              <a14:shadowObscured xmlns:a14="http://schemas.microsoft.com/office/drawing/2010/main"/>
            </a:ext>
          </a:extLst>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357108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Assumptions and Cost Figures</a:t>
            </a:r>
            <a:endParaRPr lang="en-GB" sz="1200" b="1" dirty="0">
              <a:latin typeface="Candara" panose="020E0502030303020204" pitchFamily="34" charset="0"/>
            </a:endParaRPr>
          </a:p>
        </p:txBody>
      </p:sp>
      <p:sp>
        <p:nvSpPr>
          <p:cNvPr id="3" name="CaixaDeTexto 2"/>
          <p:cNvSpPr txBox="1"/>
          <p:nvPr/>
        </p:nvSpPr>
        <p:spPr>
          <a:xfrm>
            <a:off x="32091" y="2466275"/>
            <a:ext cx="8918642" cy="1631216"/>
          </a:xfrm>
          <a:prstGeom prst="rect">
            <a:avLst/>
          </a:prstGeom>
          <a:noFill/>
        </p:spPr>
        <p:txBody>
          <a:bodyPr wrap="square" rtlCol="0">
            <a:spAutoFit/>
          </a:bodyPr>
          <a:lstStyle/>
          <a:p>
            <a:pPr algn="just"/>
            <a:r>
              <a:rPr lang="en-GB" sz="1400" dirty="0"/>
              <a:t>The costs of the selected renovation options were determined by consulting catalogues and installers and considering a typical reduction of costs due to the quantity.</a:t>
            </a:r>
          </a:p>
          <a:p>
            <a:pPr algn="just"/>
            <a:endParaRPr lang="en-GB" sz="1400" dirty="0"/>
          </a:p>
          <a:p>
            <a:pPr algn="just"/>
            <a:r>
              <a:rPr lang="en-GB" sz="1600" b="1" dirty="0"/>
              <a:t>Costs for the following renovation options:</a:t>
            </a:r>
            <a:endParaRPr lang="pt-PT" sz="1600" b="1" dirty="0"/>
          </a:p>
          <a:p>
            <a:pPr marL="285750" lvl="0" indent="-285750" algn="just">
              <a:buFont typeface="Arial" panose="020B0604020202020204" pitchFamily="34" charset="0"/>
              <a:buChar char="•"/>
            </a:pPr>
            <a:r>
              <a:rPr lang="en-GB" sz="1400" dirty="0"/>
              <a:t>Installation of 12.69 kWp of PV panels (54 panels);</a:t>
            </a:r>
            <a:endParaRPr lang="pt-PT" sz="1400" dirty="0"/>
          </a:p>
          <a:p>
            <a:pPr marL="285750" lvl="0" indent="-285750" algn="just">
              <a:buFont typeface="Arial" panose="020B0604020202020204" pitchFamily="34" charset="0"/>
              <a:buChar char="•"/>
            </a:pPr>
            <a:r>
              <a:rPr lang="en-GB" sz="1400" dirty="0"/>
              <a:t>Installation of 143 T5 lamps and luminaries with electronic ballast;</a:t>
            </a:r>
            <a:endParaRPr lang="pt-PT" sz="1400" dirty="0"/>
          </a:p>
          <a:p>
            <a:pPr marL="285750" lvl="0" indent="-285750" algn="just">
              <a:buFont typeface="Arial" panose="020B0604020202020204" pitchFamily="34" charset="0"/>
              <a:buChar char="•"/>
            </a:pPr>
            <a:r>
              <a:rPr lang="en-GB" sz="1400" dirty="0"/>
              <a:t>Installation of heat pump with 11 kW to replace a gas boiler. </a:t>
            </a:r>
            <a:endParaRPr lang="pt-PT" sz="1400" dirty="0"/>
          </a:p>
        </p:txBody>
      </p:sp>
      <p:graphicFrame>
        <p:nvGraphicFramePr>
          <p:cNvPr id="4" name="Tabela 3"/>
          <p:cNvGraphicFramePr>
            <a:graphicFrameLocks noGrp="1"/>
          </p:cNvGraphicFramePr>
          <p:nvPr>
            <p:extLst>
              <p:ext uri="{D42A27DB-BD31-4B8C-83A1-F6EECF244321}">
                <p14:modId xmlns:p14="http://schemas.microsoft.com/office/powerpoint/2010/main" val="665747820"/>
              </p:ext>
            </p:extLst>
          </p:nvPr>
        </p:nvGraphicFramePr>
        <p:xfrm>
          <a:off x="1715133" y="4278128"/>
          <a:ext cx="5552557" cy="1644863"/>
        </p:xfrm>
        <a:graphic>
          <a:graphicData uri="http://schemas.openxmlformats.org/drawingml/2006/table">
            <a:tbl>
              <a:tblPr firstRow="1" firstCol="1" lastRow="1" bandRow="1"/>
              <a:tblGrid>
                <a:gridCol w="2040424">
                  <a:extLst>
                    <a:ext uri="{9D8B030D-6E8A-4147-A177-3AD203B41FA5}">
                      <a16:colId xmlns:a16="http://schemas.microsoft.com/office/drawing/2014/main" val="20000"/>
                    </a:ext>
                  </a:extLst>
                </a:gridCol>
                <a:gridCol w="1170711">
                  <a:extLst>
                    <a:ext uri="{9D8B030D-6E8A-4147-A177-3AD203B41FA5}">
                      <a16:colId xmlns:a16="http://schemas.microsoft.com/office/drawing/2014/main" val="20001"/>
                    </a:ext>
                  </a:extLst>
                </a:gridCol>
                <a:gridCol w="1170711">
                  <a:extLst>
                    <a:ext uri="{9D8B030D-6E8A-4147-A177-3AD203B41FA5}">
                      <a16:colId xmlns:a16="http://schemas.microsoft.com/office/drawing/2014/main" val="20002"/>
                    </a:ext>
                  </a:extLst>
                </a:gridCol>
                <a:gridCol w="1170711">
                  <a:extLst>
                    <a:ext uri="{9D8B030D-6E8A-4147-A177-3AD203B41FA5}">
                      <a16:colId xmlns:a16="http://schemas.microsoft.com/office/drawing/2014/main" val="20003"/>
                    </a:ext>
                  </a:extLst>
                </a:gridCol>
              </a:tblGrid>
              <a:tr h="548287">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Renovation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Option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Equipment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Installation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741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PV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16,922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5,071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21,993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741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Lighting</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2,205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2,920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741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HVAC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5,306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6,556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741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24,433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7,036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31,469</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3885342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802838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Assumptions and Cost Figures</a:t>
            </a:r>
            <a:endParaRPr lang="en-GB" sz="1200" b="1" dirty="0">
              <a:latin typeface="Candara" panose="020E0502030303020204" pitchFamily="34" charset="0"/>
            </a:endParaRPr>
          </a:p>
        </p:txBody>
      </p:sp>
      <p:sp>
        <p:nvSpPr>
          <p:cNvPr id="3" name="CaixaDeTexto 2"/>
          <p:cNvSpPr txBox="1"/>
          <p:nvPr/>
        </p:nvSpPr>
        <p:spPr>
          <a:xfrm>
            <a:off x="32091" y="2466275"/>
            <a:ext cx="8918642" cy="307777"/>
          </a:xfrm>
          <a:prstGeom prst="rect">
            <a:avLst/>
          </a:prstGeom>
          <a:noFill/>
        </p:spPr>
        <p:txBody>
          <a:bodyPr wrap="square" rtlCol="0">
            <a:spAutoFit/>
          </a:bodyPr>
          <a:lstStyle/>
          <a:p>
            <a:pPr algn="just"/>
            <a:r>
              <a:rPr lang="en-GB" sz="1400" dirty="0"/>
              <a:t>The next table presents the actual tariffs of the consumed electricity in the building, disaggregated by period.</a:t>
            </a:r>
            <a:endParaRPr lang="pt-PT" sz="1400" dirty="0"/>
          </a:p>
        </p:txBody>
      </p:sp>
      <p:graphicFrame>
        <p:nvGraphicFramePr>
          <p:cNvPr id="5" name="Tabela 4"/>
          <p:cNvGraphicFramePr>
            <a:graphicFrameLocks noGrp="1"/>
          </p:cNvGraphicFramePr>
          <p:nvPr>
            <p:extLst>
              <p:ext uri="{D42A27DB-BD31-4B8C-83A1-F6EECF244321}">
                <p14:modId xmlns:p14="http://schemas.microsoft.com/office/powerpoint/2010/main" val="2468030899"/>
              </p:ext>
            </p:extLst>
          </p:nvPr>
        </p:nvGraphicFramePr>
        <p:xfrm>
          <a:off x="2610212" y="2823276"/>
          <a:ext cx="3909695" cy="963930"/>
        </p:xfrm>
        <a:graphic>
          <a:graphicData uri="http://schemas.openxmlformats.org/drawingml/2006/table">
            <a:tbl>
              <a:tblPr firstRow="1" firstCol="1" bandRow="1"/>
              <a:tblGrid>
                <a:gridCol w="1348105">
                  <a:extLst>
                    <a:ext uri="{9D8B030D-6E8A-4147-A177-3AD203B41FA5}">
                      <a16:colId xmlns:a16="http://schemas.microsoft.com/office/drawing/2014/main" val="20000"/>
                    </a:ext>
                  </a:extLst>
                </a:gridCol>
                <a:gridCol w="853440">
                  <a:extLst>
                    <a:ext uri="{9D8B030D-6E8A-4147-A177-3AD203B41FA5}">
                      <a16:colId xmlns:a16="http://schemas.microsoft.com/office/drawing/2014/main" val="20001"/>
                    </a:ext>
                  </a:extLst>
                </a:gridCol>
                <a:gridCol w="854075">
                  <a:extLst>
                    <a:ext uri="{9D8B030D-6E8A-4147-A177-3AD203B41FA5}">
                      <a16:colId xmlns:a16="http://schemas.microsoft.com/office/drawing/2014/main" val="20002"/>
                    </a:ext>
                  </a:extLst>
                </a:gridCol>
                <a:gridCol w="854075">
                  <a:extLst>
                    <a:ext uri="{9D8B030D-6E8A-4147-A177-3AD203B41FA5}">
                      <a16:colId xmlns:a16="http://schemas.microsoft.com/office/drawing/2014/main" val="20003"/>
                    </a:ext>
                  </a:extLst>
                </a:gridCol>
              </a:tblGrid>
              <a:tr h="0">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Period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Taxes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On-Peak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0.2938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0.0686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0.3624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Mid-Peak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0.1477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0.0350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0.1827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0.0845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0.0204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0.1049</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bl>
          </a:graphicData>
        </a:graphic>
      </p:graphicFrame>
      <p:sp>
        <p:nvSpPr>
          <p:cNvPr id="14" name="CaixaDeTexto 13"/>
          <p:cNvSpPr txBox="1"/>
          <p:nvPr/>
        </p:nvSpPr>
        <p:spPr>
          <a:xfrm>
            <a:off x="32091" y="3962407"/>
            <a:ext cx="8918642" cy="738664"/>
          </a:xfrm>
          <a:prstGeom prst="rect">
            <a:avLst/>
          </a:prstGeom>
          <a:noFill/>
        </p:spPr>
        <p:txBody>
          <a:bodyPr wrap="square" rtlCol="0">
            <a:spAutoFit/>
          </a:bodyPr>
          <a:lstStyle/>
          <a:p>
            <a:pPr algn="just"/>
            <a:r>
              <a:rPr lang="en-GB" sz="1400" dirty="0"/>
              <a:t>Considering the actual distribution of the consumption between periods, the average costs were obtained using 2 scenarios, considering just the daylight hours (to be used in the evaluation of PV generation) and considering all the periods.</a:t>
            </a:r>
            <a:endParaRPr lang="pt-PT" sz="1400" dirty="0"/>
          </a:p>
        </p:txBody>
      </p:sp>
      <p:graphicFrame>
        <p:nvGraphicFramePr>
          <p:cNvPr id="10" name="Tabela 9"/>
          <p:cNvGraphicFramePr>
            <a:graphicFrameLocks noGrp="1"/>
          </p:cNvGraphicFramePr>
          <p:nvPr>
            <p:extLst>
              <p:ext uri="{D42A27DB-BD31-4B8C-83A1-F6EECF244321}">
                <p14:modId xmlns:p14="http://schemas.microsoft.com/office/powerpoint/2010/main" val="3207998279"/>
              </p:ext>
            </p:extLst>
          </p:nvPr>
        </p:nvGraphicFramePr>
        <p:xfrm>
          <a:off x="2153328" y="4701072"/>
          <a:ext cx="5154975" cy="1379080"/>
        </p:xfrm>
        <a:graphic>
          <a:graphicData uri="http://schemas.openxmlformats.org/drawingml/2006/table">
            <a:tbl>
              <a:tblPr firstRow="1" firstCol="1" bandRow="1"/>
              <a:tblGrid>
                <a:gridCol w="1440760">
                  <a:extLst>
                    <a:ext uri="{9D8B030D-6E8A-4147-A177-3AD203B41FA5}">
                      <a16:colId xmlns:a16="http://schemas.microsoft.com/office/drawing/2014/main" val="20000"/>
                    </a:ext>
                  </a:extLst>
                </a:gridCol>
                <a:gridCol w="912097">
                  <a:extLst>
                    <a:ext uri="{9D8B030D-6E8A-4147-A177-3AD203B41FA5}">
                      <a16:colId xmlns:a16="http://schemas.microsoft.com/office/drawing/2014/main" val="20001"/>
                    </a:ext>
                  </a:extLst>
                </a:gridCol>
                <a:gridCol w="976568">
                  <a:extLst>
                    <a:ext uri="{9D8B030D-6E8A-4147-A177-3AD203B41FA5}">
                      <a16:colId xmlns:a16="http://schemas.microsoft.com/office/drawing/2014/main" val="20002"/>
                    </a:ext>
                  </a:extLst>
                </a:gridCol>
                <a:gridCol w="912775">
                  <a:extLst>
                    <a:ext uri="{9D8B030D-6E8A-4147-A177-3AD203B41FA5}">
                      <a16:colId xmlns:a16="http://schemas.microsoft.com/office/drawing/2014/main" val="20003"/>
                    </a:ext>
                  </a:extLst>
                </a:gridCol>
                <a:gridCol w="912775">
                  <a:extLst>
                    <a:ext uri="{9D8B030D-6E8A-4147-A177-3AD203B41FA5}">
                      <a16:colId xmlns:a16="http://schemas.microsoft.com/office/drawing/2014/main" val="20004"/>
                    </a:ext>
                  </a:extLst>
                </a:gridCol>
              </a:tblGrid>
              <a:tr h="551632">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Period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Cost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Day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Total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7581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On-Peak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0.3624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pt-PT"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rowSpan="2">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0.2260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rowSpan="3">
                  <a:txBody>
                    <a:bodyPr/>
                    <a:lstStyle/>
                    <a:p>
                      <a:pPr algn="ctr">
                        <a:lnSpc>
                          <a:spcPct val="115000"/>
                        </a:lnSpc>
                        <a:spcAft>
                          <a:spcPts val="0"/>
                        </a:spcAft>
                      </a:pPr>
                      <a:r>
                        <a:rPr lang="en-US"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0.1974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7581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Mid-Peak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0.1827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US"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58.0%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275816">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Off-Peak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0.1049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US"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vMerge="1">
                  <a:txBody>
                    <a:bodyPr/>
                    <a:lstStyle/>
                    <a:p>
                      <a:endParaRPr lang="en-GB"/>
                    </a:p>
                  </a:txBody>
                  <a:tcPr/>
                </a:tc>
                <a:extLst>
                  <a:ext uri="{0D108BD9-81ED-4DB2-BD59-A6C34878D82A}">
                    <a16:rowId xmlns:a16="http://schemas.microsoft.com/office/drawing/2014/main" val="10003"/>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15415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3" name="CaixaDeTexto 2"/>
          <p:cNvSpPr txBox="1"/>
          <p:nvPr/>
        </p:nvSpPr>
        <p:spPr>
          <a:xfrm>
            <a:off x="32091" y="2466275"/>
            <a:ext cx="8918642" cy="3754874"/>
          </a:xfrm>
          <a:prstGeom prst="rect">
            <a:avLst/>
          </a:prstGeom>
          <a:noFill/>
        </p:spPr>
        <p:txBody>
          <a:bodyPr wrap="square" rtlCol="0">
            <a:spAutoFit/>
          </a:bodyPr>
          <a:lstStyle/>
          <a:p>
            <a:pPr algn="just"/>
            <a:r>
              <a:rPr lang="en-GB" sz="1600" b="1" dirty="0"/>
              <a:t>PV Generation Results</a:t>
            </a:r>
          </a:p>
          <a:p>
            <a:pPr algn="just"/>
            <a:endParaRPr lang="en-GB" sz="1400" dirty="0"/>
          </a:p>
          <a:p>
            <a:pPr algn="just"/>
            <a:r>
              <a:rPr lang="en-GB" sz="1400" dirty="0"/>
              <a:t> In the evaluation of the PV generation it was considered the self-consumption of 90% of the energy, since in a working day during the period of classes, the additional consumption of the pre-fabricated building ensures that all the generation can be consumed locally. </a:t>
            </a:r>
          </a:p>
          <a:p>
            <a:pPr algn="just"/>
            <a:endParaRPr lang="en-GB" sz="1400" dirty="0"/>
          </a:p>
          <a:p>
            <a:pPr algn="just"/>
            <a:r>
              <a:rPr lang="en-GB" sz="1400" dirty="0"/>
              <a:t>The exceptions are the weekends and periods without classes, since the consumption is low and therefore part of the energy should be injected into grid. </a:t>
            </a:r>
          </a:p>
          <a:p>
            <a:pPr algn="just"/>
            <a:endParaRPr lang="en-GB" sz="1400" dirty="0"/>
          </a:p>
          <a:p>
            <a:pPr algn="just"/>
            <a:r>
              <a:rPr lang="en-GB" sz="1400" dirty="0"/>
              <a:t>In the economic evaluation, the self-consumption was considered to avoid the average cost of energy during the daylight hours (0.2260 €/kWh), the energy injected into the grid, with the new Portuguese regulation for self-consumption, is paid with 90% of the average cost of the electricity in the Electricity Market during the correspondent month (it was considered as 0.05 €/kWh). </a:t>
            </a:r>
          </a:p>
          <a:p>
            <a:pPr algn="just"/>
            <a:endParaRPr lang="en-GB" sz="1400" dirty="0"/>
          </a:p>
          <a:p>
            <a:pPr algn="just"/>
            <a:r>
              <a:rPr lang="en-GB" sz="1400" dirty="0"/>
              <a:t>With such conditions the renovation options ensures savings of 3,588 €/year and has a simple payback period of 6.1 years.</a:t>
            </a:r>
            <a:endParaRPr lang="pt-PT" sz="1400" dirty="0"/>
          </a:p>
          <a:p>
            <a:pPr algn="just"/>
            <a:endParaRPr lang="pt-PT" sz="1400" dirty="0"/>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338942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3" name="CaixaDeTexto 2"/>
          <p:cNvSpPr txBox="1"/>
          <p:nvPr/>
        </p:nvSpPr>
        <p:spPr>
          <a:xfrm>
            <a:off x="32091" y="2466275"/>
            <a:ext cx="8918642" cy="3262432"/>
          </a:xfrm>
          <a:prstGeom prst="rect">
            <a:avLst/>
          </a:prstGeom>
          <a:noFill/>
        </p:spPr>
        <p:txBody>
          <a:bodyPr wrap="square" rtlCol="0">
            <a:spAutoFit/>
          </a:bodyPr>
          <a:lstStyle/>
          <a:p>
            <a:pPr algn="just"/>
            <a:r>
              <a:rPr lang="en-GB" sz="1600" b="1" dirty="0"/>
              <a:t>Lighting Results </a:t>
            </a:r>
          </a:p>
          <a:p>
            <a:pPr algn="just"/>
            <a:endParaRPr lang="en-GB" sz="1600" b="1" dirty="0"/>
          </a:p>
          <a:p>
            <a:pPr algn="just"/>
            <a:r>
              <a:rPr lang="en-GB" sz="1400" dirty="0"/>
              <a:t>In the evaluation of the lighting savings it was considered the average cost of the electricity. The lifetime was assessed considering the average hours of use for the lamps and its maximum total hours of operation. </a:t>
            </a:r>
          </a:p>
          <a:p>
            <a:pPr algn="just"/>
            <a:endParaRPr lang="en-GB" sz="1400" dirty="0"/>
          </a:p>
          <a:p>
            <a:pPr algn="just"/>
            <a:r>
              <a:rPr lang="en-GB" sz="1400" dirty="0"/>
              <a:t>With such conditions the renovation options ensures savings of 612 €/year and has a simple payback period of 4.8 years.</a:t>
            </a:r>
            <a:endParaRPr lang="pt-PT" sz="1400" dirty="0"/>
          </a:p>
          <a:p>
            <a:pPr algn="just"/>
            <a:endParaRPr lang="pt-PT" sz="1600" b="1" dirty="0"/>
          </a:p>
          <a:p>
            <a:pPr algn="just"/>
            <a:r>
              <a:rPr lang="pt-PT" sz="1600" b="1" dirty="0"/>
              <a:t>HVAC </a:t>
            </a:r>
            <a:r>
              <a:rPr lang="en-GB" sz="1600" b="1" dirty="0"/>
              <a:t>Results</a:t>
            </a:r>
          </a:p>
          <a:p>
            <a:pPr algn="just"/>
            <a:endParaRPr lang="pt-PT" sz="1600" b="1" dirty="0"/>
          </a:p>
          <a:p>
            <a:pPr algn="just"/>
            <a:r>
              <a:rPr lang="en-GB" sz="1400" dirty="0"/>
              <a:t>In the evaluation of the HVAC savings it was considered the cost of the electricity during the mid-peak period (the period of operation matches such period) and the saving of the actual natural gas costs.</a:t>
            </a:r>
          </a:p>
          <a:p>
            <a:pPr algn="just"/>
            <a:endParaRPr lang="en-GB" sz="1400" dirty="0"/>
          </a:p>
          <a:p>
            <a:pPr algn="just"/>
            <a:r>
              <a:rPr lang="en-GB" sz="1400" dirty="0"/>
              <a:t>With such conditions the renovation options ensures savings of 882 €/year and has a simple payback period of 7.4 years.</a:t>
            </a:r>
            <a:endParaRPr lang="pt-PT" sz="1400" dirty="0"/>
          </a:p>
          <a:p>
            <a:pPr algn="just"/>
            <a:endParaRPr lang="pt-PT" sz="1400" dirty="0"/>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884679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graphicFrame>
        <p:nvGraphicFramePr>
          <p:cNvPr id="4" name="Tabela 3"/>
          <p:cNvGraphicFramePr>
            <a:graphicFrameLocks noGrp="1"/>
          </p:cNvGraphicFramePr>
          <p:nvPr>
            <p:extLst>
              <p:ext uri="{D42A27DB-BD31-4B8C-83A1-F6EECF244321}">
                <p14:modId xmlns:p14="http://schemas.microsoft.com/office/powerpoint/2010/main" val="2549761470"/>
              </p:ext>
            </p:extLst>
          </p:nvPr>
        </p:nvGraphicFramePr>
        <p:xfrm>
          <a:off x="322188" y="3068960"/>
          <a:ext cx="2755900" cy="1927860"/>
        </p:xfrm>
        <a:graphic>
          <a:graphicData uri="http://schemas.openxmlformats.org/drawingml/2006/table">
            <a:tbl>
              <a:tblPr firstCol="1" bandRow="1"/>
              <a:tblGrid>
                <a:gridCol w="1742440">
                  <a:extLst>
                    <a:ext uri="{9D8B030D-6E8A-4147-A177-3AD203B41FA5}">
                      <a16:colId xmlns:a16="http://schemas.microsoft.com/office/drawing/2014/main" val="20000"/>
                    </a:ext>
                  </a:extLst>
                </a:gridCol>
                <a:gridCol w="1013460">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Generation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17,216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 Self-Consumption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 Injected Into Grid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Self-Consumption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0.2260 €/kWh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Injected Into Grid</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0.05 €/kWh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21,993 €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3,588 €/year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2.41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3938236160"/>
              </p:ext>
            </p:extLst>
          </p:nvPr>
        </p:nvGraphicFramePr>
        <p:xfrm>
          <a:off x="3250400" y="3358139"/>
          <a:ext cx="2755900" cy="1349502"/>
        </p:xfrm>
        <a:graphic>
          <a:graphicData uri="http://schemas.openxmlformats.org/drawingml/2006/table">
            <a:tbl>
              <a:tblPr firstCol="1" bandRow="1"/>
              <a:tblGrid>
                <a:gridCol w="1742440">
                  <a:extLst>
                    <a:ext uri="{9D8B030D-6E8A-4147-A177-3AD203B41FA5}">
                      <a16:colId xmlns:a16="http://schemas.microsoft.com/office/drawing/2014/main" val="20000"/>
                    </a:ext>
                  </a:extLst>
                </a:gridCol>
                <a:gridCol w="1013460">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3,099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Saved Energy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0,1974 €/kWh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2,920 €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612 €/year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0.43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1230426785"/>
              </p:ext>
            </p:extLst>
          </p:nvPr>
        </p:nvGraphicFramePr>
        <p:xfrm>
          <a:off x="6156176" y="3145389"/>
          <a:ext cx="2755900" cy="1735074"/>
        </p:xfrm>
        <a:graphic>
          <a:graphicData uri="http://schemas.openxmlformats.org/drawingml/2006/table">
            <a:tbl>
              <a:tblPr firstCol="1" bandRow="1"/>
              <a:tblGrid>
                <a:gridCol w="1742440">
                  <a:extLst>
                    <a:ext uri="{9D8B030D-6E8A-4147-A177-3AD203B41FA5}">
                      <a16:colId xmlns:a16="http://schemas.microsoft.com/office/drawing/2014/main" val="20000"/>
                    </a:ext>
                  </a:extLst>
                </a:gridCol>
                <a:gridCol w="1013460">
                  <a:extLst>
                    <a:ext uri="{9D8B030D-6E8A-4147-A177-3AD203B41FA5}">
                      <a16:colId xmlns:a16="http://schemas.microsoft.com/office/drawing/2014/main" val="20001"/>
                    </a:ext>
                  </a:extLst>
                </a:gridCol>
              </a:tblGrid>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11,876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Gas Costs (before)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1,778 €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Price - Electricity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0.1827 €/kWh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Electricity Costs (after)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896 €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6,556 €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882 €/year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7.4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6"/>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Lifetime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7"/>
                  </a:ext>
                </a:extLst>
              </a:tr>
              <a:tr h="0">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2.70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8"/>
                  </a:ext>
                </a:extLst>
              </a:tr>
            </a:tbl>
          </a:graphicData>
        </a:graphic>
      </p:graphicFrame>
      <p:sp>
        <p:nvSpPr>
          <p:cNvPr id="10" name="CaixaDeTexto 9"/>
          <p:cNvSpPr txBox="1"/>
          <p:nvPr/>
        </p:nvSpPr>
        <p:spPr>
          <a:xfrm>
            <a:off x="6156176" y="2759289"/>
            <a:ext cx="2755900" cy="307777"/>
          </a:xfrm>
          <a:prstGeom prst="rect">
            <a:avLst/>
          </a:prstGeom>
          <a:noFill/>
        </p:spPr>
        <p:txBody>
          <a:bodyPr wrap="square" rtlCol="0">
            <a:spAutoFit/>
          </a:bodyPr>
          <a:lstStyle/>
          <a:p>
            <a:pPr algn="ctr"/>
            <a:r>
              <a:rPr lang="en-GB" sz="1400" b="1" dirty="0"/>
              <a:t>HVAC</a:t>
            </a:r>
            <a:r>
              <a:rPr lang="en-GB" sz="1400" dirty="0"/>
              <a:t> – Economic Parameters</a:t>
            </a:r>
          </a:p>
        </p:txBody>
      </p:sp>
      <p:sp>
        <p:nvSpPr>
          <p:cNvPr id="16" name="CaixaDeTexto 15"/>
          <p:cNvSpPr txBox="1"/>
          <p:nvPr/>
        </p:nvSpPr>
        <p:spPr>
          <a:xfrm>
            <a:off x="3265995" y="2955238"/>
            <a:ext cx="2755900" cy="307777"/>
          </a:xfrm>
          <a:prstGeom prst="rect">
            <a:avLst/>
          </a:prstGeom>
          <a:noFill/>
        </p:spPr>
        <p:txBody>
          <a:bodyPr wrap="square" rtlCol="0">
            <a:spAutoFit/>
          </a:bodyPr>
          <a:lstStyle/>
          <a:p>
            <a:pPr algn="ctr"/>
            <a:r>
              <a:rPr lang="en-GB" sz="1400" b="1" dirty="0"/>
              <a:t>Lighting</a:t>
            </a:r>
            <a:r>
              <a:rPr lang="en-GB" sz="1400" dirty="0"/>
              <a:t> – Economic Parameters</a:t>
            </a:r>
          </a:p>
        </p:txBody>
      </p:sp>
      <p:sp>
        <p:nvSpPr>
          <p:cNvPr id="17" name="CaixaDeTexto 16"/>
          <p:cNvSpPr txBox="1"/>
          <p:nvPr/>
        </p:nvSpPr>
        <p:spPr>
          <a:xfrm>
            <a:off x="322188" y="2634670"/>
            <a:ext cx="2755900" cy="292388"/>
          </a:xfrm>
          <a:prstGeom prst="rect">
            <a:avLst/>
          </a:prstGeom>
          <a:noFill/>
        </p:spPr>
        <p:txBody>
          <a:bodyPr wrap="square" rtlCol="0">
            <a:spAutoFit/>
          </a:bodyPr>
          <a:lstStyle/>
          <a:p>
            <a:pPr algn="ctr"/>
            <a:r>
              <a:rPr lang="en-GB" sz="1300" b="1" dirty="0"/>
              <a:t>PV generation </a:t>
            </a:r>
            <a:r>
              <a:rPr lang="en-GB" sz="1300" dirty="0"/>
              <a:t>– Economic Parameters</a:t>
            </a:r>
          </a:p>
        </p:txBody>
      </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85770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10636" y="1558462"/>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060848"/>
            <a:ext cx="61561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Economic Evaluation of the Proposed Renovation Scheme – Results</a:t>
            </a:r>
            <a:endParaRPr lang="en-GB" sz="1200" b="1" dirty="0">
              <a:latin typeface="Candara" panose="020E0502030303020204" pitchFamily="34" charset="0"/>
            </a:endParaRPr>
          </a:p>
        </p:txBody>
      </p:sp>
      <p:sp>
        <p:nvSpPr>
          <p:cNvPr id="3" name="CaixaDeTexto 2"/>
          <p:cNvSpPr txBox="1"/>
          <p:nvPr/>
        </p:nvSpPr>
        <p:spPr>
          <a:xfrm>
            <a:off x="43933" y="2735209"/>
            <a:ext cx="8918642" cy="523220"/>
          </a:xfrm>
          <a:prstGeom prst="rect">
            <a:avLst/>
          </a:prstGeom>
          <a:noFill/>
        </p:spPr>
        <p:txBody>
          <a:bodyPr wrap="square" rtlCol="0">
            <a:spAutoFit/>
          </a:bodyPr>
          <a:lstStyle/>
          <a:p>
            <a:pPr algn="just"/>
            <a:r>
              <a:rPr lang="en-GB" sz="1400" dirty="0"/>
              <a:t>The next table presents the aggregation of the renovation option. As can be seen, the total of the renovation plan ensures savings of 5,082 €/year and has a simple payback period of 6.19 years</a:t>
            </a:r>
          </a:p>
        </p:txBody>
      </p:sp>
      <p:graphicFrame>
        <p:nvGraphicFramePr>
          <p:cNvPr id="4" name="Tabela 3"/>
          <p:cNvGraphicFramePr>
            <a:graphicFrameLocks noGrp="1"/>
          </p:cNvGraphicFramePr>
          <p:nvPr>
            <p:extLst>
              <p:ext uri="{D42A27DB-BD31-4B8C-83A1-F6EECF244321}">
                <p14:modId xmlns:p14="http://schemas.microsoft.com/office/powerpoint/2010/main" val="1436061987"/>
              </p:ext>
            </p:extLst>
          </p:nvPr>
        </p:nvGraphicFramePr>
        <p:xfrm>
          <a:off x="2554139" y="3572750"/>
          <a:ext cx="3898230" cy="1823905"/>
        </p:xfrm>
        <a:graphic>
          <a:graphicData uri="http://schemas.openxmlformats.org/drawingml/2006/table">
            <a:tbl>
              <a:tblPr firstCol="1" bandRow="1"/>
              <a:tblGrid>
                <a:gridCol w="2464687">
                  <a:extLst>
                    <a:ext uri="{9D8B030D-6E8A-4147-A177-3AD203B41FA5}">
                      <a16:colId xmlns:a16="http://schemas.microsoft.com/office/drawing/2014/main" val="20000"/>
                    </a:ext>
                  </a:extLst>
                </a:gridCol>
                <a:gridCol w="1433543">
                  <a:extLst>
                    <a:ext uri="{9D8B030D-6E8A-4147-A177-3AD203B41FA5}">
                      <a16:colId xmlns:a16="http://schemas.microsoft.com/office/drawing/2014/main" val="20001"/>
                    </a:ext>
                  </a:extLst>
                </a:gridCol>
              </a:tblGrid>
              <a:tr h="364781">
                <a:tc>
                  <a:txBody>
                    <a:bodyPr/>
                    <a:lstStyle/>
                    <a:p>
                      <a:pPr>
                        <a:lnSpc>
                          <a:spcPct val="115000"/>
                        </a:lnSpc>
                        <a:spcAft>
                          <a:spcPts val="0"/>
                        </a:spcAft>
                      </a:pPr>
                      <a:r>
                        <a:rPr lang="en-GB"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Energy Savings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32,191</a:t>
                      </a: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kWh</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364781">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Costs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31,469 €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364781">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5,082 €/year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364781">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Simple Payback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r">
                        <a:lnSpc>
                          <a:spcPct val="115000"/>
                        </a:lnSpc>
                        <a:spcAft>
                          <a:spcPts val="0"/>
                        </a:spcAft>
                      </a:pPr>
                      <a:r>
                        <a:rPr lang="en-GB"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6.19 years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r h="364781">
                <a:tc>
                  <a:txBody>
                    <a:bodyPr/>
                    <a:lstStyle/>
                    <a:p>
                      <a:pPr>
                        <a:lnSpc>
                          <a:spcPct val="115000"/>
                        </a:lnSpc>
                        <a:spcAft>
                          <a:spcPts val="0"/>
                        </a:spcAft>
                      </a:pP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a:t>
                      </a:r>
                      <a:r>
                        <a:rPr lang="en-GB" sz="1100" b="1" baseline="-250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a:t>
                      </a:r>
                      <a:r>
                        <a:rPr lang="en-GB"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Savings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r">
                        <a:lnSpc>
                          <a:spcPct val="115000"/>
                        </a:lnSpc>
                        <a:spcAft>
                          <a:spcPts val="0"/>
                        </a:spcAft>
                      </a:pPr>
                      <a:r>
                        <a:rPr lang="en-GB"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5.54 tons/year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bl>
          </a:graphicData>
        </a:graphic>
      </p:graphicFrame>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26969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Description</a:t>
            </a:r>
          </a:p>
        </p:txBody>
      </p:sp>
      <p:pic>
        <p:nvPicPr>
          <p:cNvPr id="14" name="Picture 14"/>
          <p:cNvPicPr/>
          <p:nvPr/>
        </p:nvPicPr>
        <p:blipFill>
          <a:blip r:embed="rId4" cstate="email">
            <a:extLst>
              <a:ext uri="{28A0092B-C50C-407E-A947-70E740481C1C}">
                <a14:useLocalDpi xmlns:a14="http://schemas.microsoft.com/office/drawing/2010/main"/>
              </a:ext>
            </a:extLst>
          </a:blip>
          <a:stretch>
            <a:fillRect/>
          </a:stretch>
        </p:blipFill>
        <p:spPr>
          <a:xfrm>
            <a:off x="838783" y="2878770"/>
            <a:ext cx="7452553" cy="3155890"/>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63065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Description</a:t>
            </a:r>
          </a:p>
        </p:txBody>
      </p:sp>
      <p:sp>
        <p:nvSpPr>
          <p:cNvPr id="3" name="CaixaDeTexto 2"/>
          <p:cNvSpPr txBox="1"/>
          <p:nvPr/>
        </p:nvSpPr>
        <p:spPr>
          <a:xfrm>
            <a:off x="-1" y="2852936"/>
            <a:ext cx="8950733" cy="954107"/>
          </a:xfrm>
          <a:prstGeom prst="rect">
            <a:avLst/>
          </a:prstGeom>
          <a:noFill/>
        </p:spPr>
        <p:txBody>
          <a:bodyPr wrap="square" rtlCol="0">
            <a:spAutoFit/>
          </a:bodyPr>
          <a:lstStyle/>
          <a:p>
            <a:pPr lvl="0" algn="just"/>
            <a:r>
              <a:rPr lang="en-GB" sz="1400" b="1" dirty="0"/>
              <a:t>Municipal House of Culture</a:t>
            </a:r>
            <a:r>
              <a:rPr lang="en-GB" sz="1400" dirty="0"/>
              <a:t>: The building was built in 1991-1993 and opened on October, 26</a:t>
            </a:r>
            <a:r>
              <a:rPr lang="en-GB" sz="1400" baseline="30000" dirty="0"/>
              <a:t>th</a:t>
            </a:r>
            <a:r>
              <a:rPr lang="en-GB" sz="1400" dirty="0"/>
              <a:t> 1993. The building is located near to the city centre and near to the University. It is used as Municipal House of Culture and has several cultural equipment, such as library, auditorium and art gallery, as well as several offices.</a:t>
            </a:r>
            <a:endParaRPr lang="pt-PT" sz="1400" dirty="0"/>
          </a:p>
          <a:p>
            <a:endParaRPr lang="en-GB" sz="1400" dirty="0"/>
          </a:p>
        </p:txBody>
      </p:sp>
      <p:pic>
        <p:nvPicPr>
          <p:cNvPr id="5" name="Imagem 4"/>
          <p:cNvPicPr>
            <a:picLocks noChangeAspect="1"/>
          </p:cNvPicPr>
          <p:nvPr/>
        </p:nvPicPr>
        <p:blipFill>
          <a:blip r:embed="rId4"/>
          <a:stretch>
            <a:fillRect/>
          </a:stretch>
        </p:blipFill>
        <p:spPr>
          <a:xfrm>
            <a:off x="1482986" y="3645024"/>
            <a:ext cx="6164148" cy="2434949"/>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02495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21957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Shape and Orientation</a:t>
            </a:r>
          </a:p>
        </p:txBody>
      </p:sp>
      <p:sp>
        <p:nvSpPr>
          <p:cNvPr id="3" name="CaixaDeTexto 2"/>
          <p:cNvSpPr txBox="1"/>
          <p:nvPr/>
        </p:nvSpPr>
        <p:spPr>
          <a:xfrm>
            <a:off x="251520" y="2924944"/>
            <a:ext cx="2736304" cy="307777"/>
          </a:xfrm>
          <a:prstGeom prst="rect">
            <a:avLst/>
          </a:prstGeom>
          <a:noFill/>
        </p:spPr>
        <p:txBody>
          <a:bodyPr wrap="square" rtlCol="0">
            <a:spAutoFit/>
          </a:bodyPr>
          <a:lstStyle/>
          <a:p>
            <a:endParaRPr lang="en-GB" sz="1400" dirty="0"/>
          </a:p>
        </p:txBody>
      </p:sp>
      <p:sp>
        <p:nvSpPr>
          <p:cNvPr id="7" name="CaixaDeTexto 6"/>
          <p:cNvSpPr txBox="1"/>
          <p:nvPr/>
        </p:nvSpPr>
        <p:spPr>
          <a:xfrm>
            <a:off x="0" y="2947307"/>
            <a:ext cx="3751544" cy="3108543"/>
          </a:xfrm>
          <a:prstGeom prst="rect">
            <a:avLst/>
          </a:prstGeom>
          <a:noFill/>
        </p:spPr>
        <p:txBody>
          <a:bodyPr wrap="square" rtlCol="0">
            <a:spAutoFit/>
          </a:bodyPr>
          <a:lstStyle/>
          <a:p>
            <a:pPr marL="285750" indent="-285750" algn="just">
              <a:buFont typeface="Arial" panose="020B0604020202020204" pitchFamily="34" charset="0"/>
              <a:buChar char="•"/>
            </a:pPr>
            <a:r>
              <a:rPr lang="it-IT" sz="1400" dirty="0"/>
              <a:t>The building has total area of about 13,225 m</a:t>
            </a:r>
            <a:r>
              <a:rPr lang="it-IT" sz="1400" baseline="30000" dirty="0"/>
              <a:t>2</a:t>
            </a:r>
            <a:r>
              <a:rPr lang="it-IT" sz="1400" dirty="0"/>
              <a:t> with a total used surface of about 9,862 m</a:t>
            </a:r>
            <a:r>
              <a:rPr lang="it-IT" sz="1400" baseline="30000" dirty="0"/>
              <a:t>2</a:t>
            </a:r>
            <a:r>
              <a:rPr lang="it-IT" sz="1400" dirty="0"/>
              <a:t> .</a:t>
            </a:r>
          </a:p>
          <a:p>
            <a:pPr algn="just"/>
            <a:endParaRPr lang="en-GB" sz="1400" dirty="0"/>
          </a:p>
          <a:p>
            <a:pPr marL="285750" indent="-285750" algn="just">
              <a:buFont typeface="Arial" panose="020B0604020202020204" pitchFamily="34" charset="0"/>
              <a:buChar char="•"/>
            </a:pPr>
            <a:r>
              <a:rPr lang="en-GB" sz="1400" dirty="0"/>
              <a:t>It is oriented along an Southwest axis with the main façade in the east. </a:t>
            </a:r>
          </a:p>
          <a:p>
            <a:pPr algn="just"/>
            <a:endParaRPr lang="en-GB" sz="1400" dirty="0"/>
          </a:p>
          <a:p>
            <a:pPr marL="285750" indent="-285750" algn="just">
              <a:buFont typeface="Arial" panose="020B0604020202020204" pitchFamily="34" charset="0"/>
              <a:buChar char="•"/>
            </a:pPr>
            <a:r>
              <a:rPr lang="en-GB" sz="1400" dirty="0"/>
              <a:t>The roof is </a:t>
            </a:r>
            <a:r>
              <a:rPr lang="it-IT" sz="1400" dirty="0"/>
              <a:t>is flat without tiles and has a surface of 2,565 m</a:t>
            </a:r>
            <a:r>
              <a:rPr lang="it-IT" sz="1400" baseline="30000" dirty="0"/>
              <a:t>2</a:t>
            </a:r>
            <a:r>
              <a:rPr lang="it-IT" sz="1400" dirty="0"/>
              <a:t>. The roof is now constituted by asbestos-cement slabs. However, it will soon be replaced by a sandwich panel constituted by two thermolacquered metal sheets with 80 mm of polyurethane insulation.</a:t>
            </a:r>
            <a:endParaRPr lang="en-GB" sz="1400" dirty="0"/>
          </a:p>
        </p:txBody>
      </p:sp>
      <p:sp>
        <p:nvSpPr>
          <p:cNvPr id="17"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pSp>
        <p:nvGrpSpPr>
          <p:cNvPr id="16" name="Grupo 15"/>
          <p:cNvGrpSpPr/>
          <p:nvPr/>
        </p:nvGrpSpPr>
        <p:grpSpPr>
          <a:xfrm>
            <a:off x="3845674" y="2924944"/>
            <a:ext cx="5089549" cy="2969398"/>
            <a:chOff x="3933402" y="2508538"/>
            <a:chExt cx="5089549" cy="2969398"/>
          </a:xfrm>
        </p:grpSpPr>
        <p:pic>
          <p:nvPicPr>
            <p:cNvPr id="11" name="Imagem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3402" y="2508538"/>
              <a:ext cx="5089549" cy="2969398"/>
            </a:xfrm>
            <a:prstGeom prst="rect">
              <a:avLst/>
            </a:prstGeom>
          </p:spPr>
        </p:pic>
        <p:pic>
          <p:nvPicPr>
            <p:cNvPr id="4" name="Imagem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0392" y="2596188"/>
              <a:ext cx="828429" cy="832812"/>
            </a:xfrm>
            <a:prstGeom prst="rect">
              <a:avLst/>
            </a:prstGeom>
          </p:spPr>
        </p:pic>
      </p:gr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823649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21957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Shape and Orientation</a:t>
            </a:r>
          </a:p>
        </p:txBody>
      </p:sp>
      <p:sp>
        <p:nvSpPr>
          <p:cNvPr id="3" name="CaixaDeTexto 2"/>
          <p:cNvSpPr txBox="1"/>
          <p:nvPr/>
        </p:nvSpPr>
        <p:spPr>
          <a:xfrm>
            <a:off x="0" y="2952817"/>
            <a:ext cx="4278784" cy="1169551"/>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a:t>The building has </a:t>
            </a:r>
            <a:r>
              <a:rPr lang="it-IT" sz="1400" dirty="0"/>
              <a:t>has 8 floors, with 3 floors below and 4 floors above the ground floor;</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GB" sz="1400" dirty="0"/>
              <a:t>The building has total area of about 13,225 m</a:t>
            </a:r>
            <a:r>
              <a:rPr lang="en-GB" sz="1400" baseline="30000" dirty="0"/>
              <a:t>2  </a:t>
            </a:r>
            <a:r>
              <a:rPr lang="en-GB" sz="1400" dirty="0"/>
              <a:t>and a volume of 39,944 m</a:t>
            </a:r>
            <a:r>
              <a:rPr lang="en-GB" sz="1400" baseline="30000" dirty="0"/>
              <a:t>3</a:t>
            </a:r>
            <a:endParaRPr lang="en-GB" sz="1400" dirty="0"/>
          </a:p>
        </p:txBody>
      </p:sp>
      <p:graphicFrame>
        <p:nvGraphicFramePr>
          <p:cNvPr id="17" name="Group 54"/>
          <p:cNvGraphicFramePr>
            <a:graphicFrameLocks/>
          </p:cNvGraphicFramePr>
          <p:nvPr>
            <p:extLst>
              <p:ext uri="{D42A27DB-BD31-4B8C-83A1-F6EECF244321}">
                <p14:modId xmlns:p14="http://schemas.microsoft.com/office/powerpoint/2010/main" val="2522946590"/>
              </p:ext>
            </p:extLst>
          </p:nvPr>
        </p:nvGraphicFramePr>
        <p:xfrm>
          <a:off x="631778" y="4821951"/>
          <a:ext cx="7866563" cy="1341120"/>
        </p:xfrm>
        <a:graphic>
          <a:graphicData uri="http://schemas.openxmlformats.org/drawingml/2006/table">
            <a:tbl>
              <a:tblPr/>
              <a:tblGrid>
                <a:gridCol w="1965885">
                  <a:extLst>
                    <a:ext uri="{9D8B030D-6E8A-4147-A177-3AD203B41FA5}">
                      <a16:colId xmlns:a16="http://schemas.microsoft.com/office/drawing/2014/main" val="20000"/>
                    </a:ext>
                  </a:extLst>
                </a:gridCol>
                <a:gridCol w="1967396">
                  <a:extLst>
                    <a:ext uri="{9D8B030D-6E8A-4147-A177-3AD203B41FA5}">
                      <a16:colId xmlns:a16="http://schemas.microsoft.com/office/drawing/2014/main" val="20001"/>
                    </a:ext>
                  </a:extLst>
                </a:gridCol>
                <a:gridCol w="1965885">
                  <a:extLst>
                    <a:ext uri="{9D8B030D-6E8A-4147-A177-3AD203B41FA5}">
                      <a16:colId xmlns:a16="http://schemas.microsoft.com/office/drawing/2014/main" val="20002"/>
                    </a:ext>
                  </a:extLst>
                </a:gridCol>
                <a:gridCol w="1967397">
                  <a:extLst>
                    <a:ext uri="{9D8B030D-6E8A-4147-A177-3AD203B41FA5}">
                      <a16:colId xmlns:a16="http://schemas.microsoft.com/office/drawing/2014/main" val="20003"/>
                    </a:ext>
                  </a:extLst>
                </a:gridCol>
              </a:tblGrid>
              <a:tr h="19535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FFFFFF"/>
                          </a:solidFill>
                          <a:effectLst/>
                          <a:latin typeface="Candara" panose="020E0502030303020204" pitchFamily="34" charset="0"/>
                        </a:rPr>
                        <a:t>General Data</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pt-PT"/>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FFFFFF"/>
                          </a:solidFill>
                          <a:effectLst/>
                          <a:latin typeface="Candara" panose="020E0502030303020204" pitchFamily="34" charset="0"/>
                        </a:rPr>
                        <a:t>Dimension Parameters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pt-PT"/>
                    </a:p>
                  </a:txBody>
                  <a:tcPr/>
                </a:tc>
                <a:extLst>
                  <a:ext uri="{0D108BD9-81ED-4DB2-BD59-A6C34878D82A}">
                    <a16:rowId xmlns:a16="http://schemas.microsoft.com/office/drawing/2014/main" val="10000"/>
                  </a:ext>
                </a:extLst>
              </a:tr>
              <a:tr h="1953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00"/>
                          </a:solidFill>
                          <a:effectLst/>
                          <a:latin typeface="Calibri" pitchFamily="34" charset="0"/>
                        </a:rPr>
                        <a:t>Year of construction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rgbClr val="000000"/>
                          </a:solidFill>
                          <a:effectLst/>
                          <a:latin typeface="Calibri" pitchFamily="34" charset="0"/>
                        </a:rPr>
                        <a:t>1959-1993</a:t>
                      </a:r>
                      <a:endParaRPr kumimoji="0" lang="en-GB" sz="1400" b="0" i="0" u="none" strike="noStrike" cap="none" normalizeH="0" baseline="0" dirty="0">
                        <a:ln>
                          <a:noFill/>
                        </a:ln>
                        <a:solidFill>
                          <a:srgbClr val="000000"/>
                        </a:solidFill>
                        <a:effectLst/>
                        <a:latin typeface="Calibri"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kern="1200" cap="none" normalizeH="0" baseline="0" noProof="0" dirty="0">
                          <a:ln>
                            <a:noFill/>
                          </a:ln>
                          <a:solidFill>
                            <a:srgbClr val="000000"/>
                          </a:solidFill>
                          <a:effectLst/>
                          <a:latin typeface="Calibri" pitchFamily="34" charset="0"/>
                          <a:ea typeface="+mn-ea"/>
                          <a:cs typeface="+mn-cs"/>
                        </a:rPr>
                        <a:t>Area</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cap="none" normalizeH="0" baseline="0" dirty="0">
                          <a:ln>
                            <a:noFill/>
                          </a:ln>
                          <a:solidFill>
                            <a:srgbClr val="000000"/>
                          </a:solidFill>
                          <a:effectLst/>
                          <a:latin typeface="Calibri" pitchFamily="34" charset="0"/>
                        </a:rPr>
                        <a:t>13 225 m</a:t>
                      </a:r>
                      <a:r>
                        <a:rPr kumimoji="0" lang="en-GB" sz="1400" b="0" i="0" u="none" strike="noStrike" cap="none" normalizeH="0" baseline="30000" dirty="0">
                          <a:ln>
                            <a:noFill/>
                          </a:ln>
                          <a:solidFill>
                            <a:srgbClr val="000000"/>
                          </a:solidFill>
                          <a:effectLst/>
                          <a:latin typeface="Calibri" pitchFamily="34" charset="0"/>
                        </a:rPr>
                        <a:t>2</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1"/>
                  </a:ext>
                </a:extLst>
              </a:tr>
              <a:tr h="1953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00"/>
                          </a:solidFill>
                          <a:effectLst/>
                          <a:latin typeface="Calibri" pitchFamily="34" charset="0"/>
                        </a:rPr>
                        <a:t>Use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Library, Auditorium, Art gallery, etc.</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rgbClr val="000000"/>
                          </a:solidFill>
                          <a:effectLst/>
                          <a:latin typeface="Calibri" pitchFamily="34" charset="0"/>
                        </a:rPr>
                        <a:t>Floors</a:t>
                      </a:r>
                      <a:endParaRPr kumimoji="0" lang="pt-PT" sz="1400" b="1" i="0" u="none" strike="noStrike" kern="1200" cap="none" normalizeH="0" baseline="0" dirty="0">
                        <a:ln>
                          <a:noFill/>
                        </a:ln>
                        <a:solidFill>
                          <a:srgbClr val="000000"/>
                        </a:solidFill>
                        <a:effectLst/>
                        <a:latin typeface="Calibri" pitchFamily="34" charset="0"/>
                        <a:ea typeface="+mn-ea"/>
                        <a:cs typeface="+mn-cs"/>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8</a:t>
                      </a:r>
                      <a:endParaRPr kumimoji="0" lang="en-GB" sz="1400" b="0" i="0" u="none" strike="noStrike" cap="none" normalizeH="0" baseline="30000" dirty="0">
                        <a:ln>
                          <a:noFill/>
                        </a:ln>
                        <a:solidFill>
                          <a:srgbClr val="000000"/>
                        </a:solidFill>
                        <a:effectLst/>
                        <a:latin typeface="Calibri" pitchFamily="34"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16:rowId xmlns:a16="http://schemas.microsoft.com/office/drawing/2014/main" val="10002"/>
                  </a:ext>
                </a:extLst>
              </a:tr>
              <a:tr h="1953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rgbClr val="000000"/>
                          </a:solidFill>
                          <a:effectLst/>
                          <a:latin typeface="Calibri" pitchFamily="34" charset="0"/>
                        </a:rPr>
                        <a:t>Officially Protected</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rgbClr val="000000"/>
                          </a:solidFill>
                          <a:effectLst/>
                          <a:latin typeface="Calibri" pitchFamily="34" charset="0"/>
                        </a:rPr>
                        <a:t>No</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PT" sz="1400" b="1" i="0" u="none" strike="noStrike" kern="1200" cap="none" normalizeH="0" baseline="0" dirty="0">
                          <a:ln>
                            <a:noFill/>
                          </a:ln>
                          <a:solidFill>
                            <a:srgbClr val="000000"/>
                          </a:solidFill>
                          <a:effectLst/>
                          <a:latin typeface="Calibri" pitchFamily="34" charset="0"/>
                          <a:ea typeface="+mn-ea"/>
                          <a:cs typeface="+mn-cs"/>
                        </a:rPr>
                        <a:t>Volume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400" b="0" i="0" u="none" strike="noStrike" cap="none" normalizeH="0" baseline="0" dirty="0">
                          <a:ln>
                            <a:noFill/>
                          </a:ln>
                          <a:solidFill>
                            <a:srgbClr val="000000"/>
                          </a:solidFill>
                          <a:effectLst/>
                          <a:latin typeface="Calibri" pitchFamily="34" charset="0"/>
                        </a:rPr>
                        <a:t>39 944 m</a:t>
                      </a:r>
                      <a:r>
                        <a:rPr kumimoji="0" lang="en-GB" sz="1400" b="0" i="0" u="none" strike="noStrike" cap="none" normalizeH="0" baseline="30000" dirty="0">
                          <a:ln>
                            <a:noFill/>
                          </a:ln>
                          <a:solidFill>
                            <a:srgbClr val="000000"/>
                          </a:solidFill>
                          <a:effectLst/>
                          <a:latin typeface="Calibri" pitchFamily="34" charset="0"/>
                        </a:rPr>
                        <a:t>3</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16:rowId xmlns:a16="http://schemas.microsoft.com/office/drawing/2014/main" val="10003"/>
                  </a:ext>
                </a:extLst>
              </a:tr>
            </a:tbl>
          </a:graphicData>
        </a:graphic>
      </p:graphicFrame>
      <p:sp>
        <p:nvSpPr>
          <p:cNvPr id="16" name="Rechteck 19"/>
          <p:cNvSpPr/>
          <p:nvPr/>
        </p:nvSpPr>
        <p:spPr>
          <a:xfrm>
            <a:off x="0" y="1691724"/>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pic>
        <p:nvPicPr>
          <p:cNvPr id="18" name="Picture 42" descr="E:\Others\Dropbox\Desktop\WP2\D2.1\Library\JPG\11 alc principal.png"/>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9070" y="3517628"/>
            <a:ext cx="4679924" cy="1160974"/>
          </a:xfrm>
          <a:prstGeom prst="rect">
            <a:avLst/>
          </a:prstGeom>
          <a:noFill/>
          <a:ln>
            <a:noFill/>
          </a:ln>
        </p:spPr>
      </p:pic>
      <p:pic>
        <p:nvPicPr>
          <p:cNvPr id="19" name="Picture 6" descr="E:\Others\Dropbox\CERTUS\Library\JPG\12 Corte.png"/>
          <p:cNvPicPr/>
          <p:nvPr/>
        </p:nvPicPr>
        <p:blipFill>
          <a:blip r:embed="rId5" cstate="email">
            <a:extLst>
              <a:ext uri="{28A0092B-C50C-407E-A947-70E740481C1C}">
                <a14:useLocalDpi xmlns:a14="http://schemas.microsoft.com/office/drawing/2010/main"/>
              </a:ext>
            </a:extLst>
          </a:blip>
          <a:srcRect/>
          <a:stretch>
            <a:fillRect/>
          </a:stretch>
        </p:blipFill>
        <p:spPr bwMode="auto">
          <a:xfrm>
            <a:off x="4184398" y="2003741"/>
            <a:ext cx="4766335" cy="1513886"/>
          </a:xfrm>
          <a:prstGeom prst="rect">
            <a:avLst/>
          </a:prstGeom>
          <a:noFill/>
          <a:ln>
            <a:noFill/>
          </a:ln>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0725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Description</a:t>
            </a:r>
          </a:p>
        </p:txBody>
      </p:sp>
      <p:sp>
        <p:nvSpPr>
          <p:cNvPr id="3" name="CaixaDeTexto 2"/>
          <p:cNvSpPr txBox="1"/>
          <p:nvPr/>
        </p:nvSpPr>
        <p:spPr>
          <a:xfrm>
            <a:off x="-11842" y="2676118"/>
            <a:ext cx="8962575" cy="1384995"/>
          </a:xfrm>
          <a:prstGeom prst="rect">
            <a:avLst/>
          </a:prstGeom>
          <a:noFill/>
        </p:spPr>
        <p:txBody>
          <a:bodyPr wrap="square" rtlCol="0">
            <a:spAutoFit/>
          </a:bodyPr>
          <a:lstStyle/>
          <a:p>
            <a:pPr lvl="0" algn="just"/>
            <a:r>
              <a:rPr lang="en-GB" sz="1400" dirty="0"/>
              <a:t>The building was built in the 1950s and until the 1970s this was an annex school to the teacher training colleges dedicated to pedagogical training. In the 1990s it was converted into an Elementary School. The construction of refectory and a partial renovation of the building was done 10 years ago.</a:t>
            </a:r>
          </a:p>
          <a:p>
            <a:pPr lvl="0" algn="just"/>
            <a:endParaRPr lang="en-GB" sz="1400" dirty="0"/>
          </a:p>
          <a:p>
            <a:pPr lvl="0" algn="just"/>
            <a:r>
              <a:rPr lang="en-GB" sz="1400" dirty="0"/>
              <a:t>The building is located in the East side of the city, near to the Stadium and a commercial area.</a:t>
            </a:r>
            <a:endParaRPr lang="pt-PT" sz="1400" dirty="0"/>
          </a:p>
          <a:p>
            <a:endParaRPr lang="en-GB" sz="1400" dirty="0"/>
          </a:p>
        </p:txBody>
      </p:sp>
      <p:pic>
        <p:nvPicPr>
          <p:cNvPr id="15" name="Picture 2"/>
          <p:cNvPicPr/>
          <p:nvPr/>
        </p:nvPicPr>
        <p:blipFill>
          <a:blip r:embed="rId4" cstate="email">
            <a:extLst>
              <a:ext uri="{28A0092B-C50C-407E-A947-70E740481C1C}">
                <a14:useLocalDpi xmlns:a14="http://schemas.microsoft.com/office/drawing/2010/main"/>
              </a:ext>
            </a:extLst>
          </a:blip>
          <a:stretch>
            <a:fillRect/>
          </a:stretch>
        </p:blipFill>
        <p:spPr>
          <a:xfrm>
            <a:off x="1446527" y="4227963"/>
            <a:ext cx="6045835" cy="1628775"/>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186472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E:\Others\Dropbox\CERTUS\Library\JPG\7 Piso 0.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3848" y="3739070"/>
            <a:ext cx="4705608" cy="2435883"/>
          </a:xfrm>
          <a:prstGeom prst="rect">
            <a:avLst/>
          </a:prstGeom>
          <a:noFill/>
          <a:ln>
            <a:noFill/>
          </a:ln>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3" name="CaixaDeTexto 2"/>
          <p:cNvSpPr txBox="1"/>
          <p:nvPr/>
        </p:nvSpPr>
        <p:spPr>
          <a:xfrm>
            <a:off x="0" y="2723408"/>
            <a:ext cx="9021256" cy="2031325"/>
          </a:xfrm>
          <a:prstGeom prst="rect">
            <a:avLst/>
          </a:prstGeom>
          <a:noFill/>
        </p:spPr>
        <p:txBody>
          <a:bodyPr wrap="square" rtlCol="0">
            <a:spAutoFit/>
          </a:bodyPr>
          <a:lstStyle/>
          <a:p>
            <a:r>
              <a:rPr lang="en-US" sz="1400" dirty="0"/>
              <a:t>The users have access to the rooms of public use only after 10h00. </a:t>
            </a:r>
          </a:p>
          <a:p>
            <a:endParaRPr lang="pt-PT" sz="1400" dirty="0"/>
          </a:p>
          <a:p>
            <a:pPr algn="just"/>
            <a:r>
              <a:rPr lang="en-US" sz="1400" dirty="0"/>
              <a:t>The refectory works between 8h30 and 17h00 (Monday to Friday), with the lunches served between 12h00 and 15h00. In the periods 09h00-11h00 and 12h00-16h45 the refectory works as cafeteria. The refectory is closed during August and during the Christmas and Easter holidays. </a:t>
            </a:r>
          </a:p>
          <a:p>
            <a:endParaRPr lang="pt-PT" sz="1400" dirty="0"/>
          </a:p>
          <a:p>
            <a:r>
              <a:rPr lang="en-US" sz="1400" dirty="0"/>
              <a:t>The CAPC has not had any regular activity.</a:t>
            </a:r>
            <a:endParaRPr lang="pt-PT" sz="1400" dirty="0"/>
          </a:p>
          <a:p>
            <a:pPr marL="285750" indent="-285750" algn="just">
              <a:buFont typeface="Arial" panose="020B0604020202020204" pitchFamily="34" charset="0"/>
              <a:buChar char="•"/>
            </a:pPr>
            <a:endParaRPr lang="pt-PT" sz="1400" dirty="0"/>
          </a:p>
          <a:p>
            <a:pPr algn="just"/>
            <a:endParaRPr lang="en-GB" sz="1400" dirty="0"/>
          </a:p>
        </p:txBody>
      </p:sp>
      <p:sp>
        <p:nvSpPr>
          <p:cNvPr id="15" name="Rechteck 19"/>
          <p:cNvSpPr/>
          <p:nvPr/>
        </p:nvSpPr>
        <p:spPr>
          <a:xfrm>
            <a:off x="0" y="1691724"/>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8315740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18" name="Rechteck 19"/>
          <p:cNvSpPr/>
          <p:nvPr/>
        </p:nvSpPr>
        <p:spPr>
          <a:xfrm>
            <a:off x="0" y="1691724"/>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pic>
        <p:nvPicPr>
          <p:cNvPr id="19" name="Picture 38" descr="E:\Others\Dropbox\CERTUS\Library\JPG\Numeros\Piso 4.png"/>
          <p:cNvPicPr/>
          <p:nvPr/>
        </p:nvPicPr>
        <p:blipFill rotWithShape="1">
          <a:blip r:embed="rId4" cstate="email">
            <a:extLst>
              <a:ext uri="{28A0092B-C50C-407E-A947-70E740481C1C}">
                <a14:useLocalDpi xmlns:a14="http://schemas.microsoft.com/office/drawing/2010/main"/>
              </a:ext>
            </a:extLst>
          </a:blip>
          <a:srcRect/>
          <a:stretch/>
        </p:blipFill>
        <p:spPr bwMode="auto">
          <a:xfrm>
            <a:off x="179388" y="2765022"/>
            <a:ext cx="3131433" cy="1819776"/>
          </a:xfrm>
          <a:prstGeom prst="rect">
            <a:avLst/>
          </a:prstGeom>
          <a:noFill/>
          <a:ln>
            <a:noFill/>
          </a:ln>
          <a:extLst>
            <a:ext uri="{53640926-AAD7-44D8-BBD7-CCE9431645EC}">
              <a14:shadowObscured xmlns:a14="http://schemas.microsoft.com/office/drawing/2010/main"/>
            </a:ext>
          </a:extLst>
        </p:spPr>
      </p:pic>
      <p:pic>
        <p:nvPicPr>
          <p:cNvPr id="20" name="Picture 40" descr="E:\Others\Dropbox\CERTUS\Library\JPG\Numeros\Piso 3.png"/>
          <p:cNvPicPr/>
          <p:nvPr/>
        </p:nvPicPr>
        <p:blipFill rotWithShape="1">
          <a:blip r:embed="rId5" cstate="email">
            <a:extLst>
              <a:ext uri="{28A0092B-C50C-407E-A947-70E740481C1C}">
                <a14:useLocalDpi xmlns:a14="http://schemas.microsoft.com/office/drawing/2010/main"/>
              </a:ext>
            </a:extLst>
          </a:blip>
          <a:srcRect/>
          <a:stretch/>
        </p:blipFill>
        <p:spPr bwMode="auto">
          <a:xfrm>
            <a:off x="202396" y="4488064"/>
            <a:ext cx="3211891" cy="1697281"/>
          </a:xfrm>
          <a:prstGeom prst="rect">
            <a:avLst/>
          </a:prstGeom>
          <a:noFill/>
          <a:ln>
            <a:noFill/>
          </a:ln>
          <a:extLst>
            <a:ext uri="{53640926-AAD7-44D8-BBD7-CCE9431645EC}">
              <a14:shadowObscured xmlns:a14="http://schemas.microsoft.com/office/drawing/2010/main"/>
            </a:ext>
          </a:extLst>
        </p:spPr>
      </p:pic>
      <p:sp>
        <p:nvSpPr>
          <p:cNvPr id="21" name="CaixaDeTexto 20"/>
          <p:cNvSpPr txBox="1"/>
          <p:nvPr/>
        </p:nvSpPr>
        <p:spPr>
          <a:xfrm>
            <a:off x="2267744" y="2926790"/>
            <a:ext cx="936104" cy="276999"/>
          </a:xfrm>
          <a:prstGeom prst="rect">
            <a:avLst/>
          </a:prstGeom>
          <a:noFill/>
        </p:spPr>
        <p:txBody>
          <a:bodyPr wrap="square" rtlCol="0">
            <a:spAutoFit/>
          </a:bodyPr>
          <a:lstStyle/>
          <a:p>
            <a:pPr algn="ctr"/>
            <a:r>
              <a:rPr lang="en-GB" sz="1200" dirty="0"/>
              <a:t>Floor 4</a:t>
            </a:r>
          </a:p>
        </p:txBody>
      </p:sp>
      <p:sp>
        <p:nvSpPr>
          <p:cNvPr id="22" name="CaixaDeTexto 21"/>
          <p:cNvSpPr txBox="1"/>
          <p:nvPr/>
        </p:nvSpPr>
        <p:spPr>
          <a:xfrm>
            <a:off x="2374717" y="4584798"/>
            <a:ext cx="936104" cy="276999"/>
          </a:xfrm>
          <a:prstGeom prst="rect">
            <a:avLst/>
          </a:prstGeom>
          <a:noFill/>
        </p:spPr>
        <p:txBody>
          <a:bodyPr wrap="square" rtlCol="0">
            <a:spAutoFit/>
          </a:bodyPr>
          <a:lstStyle/>
          <a:p>
            <a:pPr algn="ctr"/>
            <a:r>
              <a:rPr lang="en-GB" sz="1200" dirty="0"/>
              <a:t>Floor 3</a:t>
            </a:r>
          </a:p>
        </p:txBody>
      </p:sp>
      <p:pic>
        <p:nvPicPr>
          <p:cNvPr id="23" name="Picture 42" descr="E:\Others\Dropbox\CERTUS\Library\JPG\Numeros\Piso 1.png"/>
          <p:cNvPicPr/>
          <p:nvPr/>
        </p:nvPicPr>
        <p:blipFill>
          <a:blip r:embed="rId6" cstate="email">
            <a:extLst>
              <a:ext uri="{28A0092B-C50C-407E-A947-70E740481C1C}">
                <a14:useLocalDpi xmlns:a14="http://schemas.microsoft.com/office/drawing/2010/main"/>
              </a:ext>
            </a:extLst>
          </a:blip>
          <a:srcRect/>
          <a:stretch>
            <a:fillRect/>
          </a:stretch>
        </p:blipFill>
        <p:spPr bwMode="auto">
          <a:xfrm>
            <a:off x="3563888" y="3065291"/>
            <a:ext cx="5242829" cy="2620938"/>
          </a:xfrm>
          <a:prstGeom prst="rect">
            <a:avLst/>
          </a:prstGeom>
          <a:noFill/>
          <a:ln>
            <a:noFill/>
          </a:ln>
        </p:spPr>
      </p:pic>
      <p:sp>
        <p:nvSpPr>
          <p:cNvPr id="24" name="CaixaDeTexto 23"/>
          <p:cNvSpPr txBox="1"/>
          <p:nvPr/>
        </p:nvSpPr>
        <p:spPr>
          <a:xfrm>
            <a:off x="7308304" y="3351073"/>
            <a:ext cx="936104" cy="276999"/>
          </a:xfrm>
          <a:prstGeom prst="rect">
            <a:avLst/>
          </a:prstGeom>
          <a:noFill/>
        </p:spPr>
        <p:txBody>
          <a:bodyPr wrap="square" rtlCol="0">
            <a:spAutoFit/>
          </a:bodyPr>
          <a:lstStyle/>
          <a:p>
            <a:pPr algn="ctr"/>
            <a:r>
              <a:rPr lang="en-GB" sz="1200" dirty="0"/>
              <a:t>Floor 1</a:t>
            </a:r>
          </a:p>
        </p:txBody>
      </p:sp>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74311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132856"/>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3" name="CaixaDeTexto 2"/>
          <p:cNvSpPr txBox="1"/>
          <p:nvPr/>
        </p:nvSpPr>
        <p:spPr>
          <a:xfrm>
            <a:off x="519" y="2175771"/>
            <a:ext cx="8962574" cy="553998"/>
          </a:xfrm>
          <a:prstGeom prst="rect">
            <a:avLst/>
          </a:prstGeom>
          <a:noFill/>
        </p:spPr>
        <p:txBody>
          <a:bodyPr wrap="square" rtlCol="0">
            <a:spAutoFit/>
          </a:bodyPr>
          <a:lstStyle/>
          <a:p>
            <a:pPr lvl="0" algn="ctr"/>
            <a:r>
              <a:rPr lang="en-GB" sz="1600" b="1" dirty="0"/>
              <a:t>Floor 0 (example):</a:t>
            </a:r>
          </a:p>
          <a:p>
            <a:pPr lvl="0" algn="ctr"/>
            <a:endParaRPr lang="en-GB" sz="1400" dirty="0"/>
          </a:p>
        </p:txBody>
      </p:sp>
      <p:sp>
        <p:nvSpPr>
          <p:cNvPr id="18" name="Rechteck 19"/>
          <p:cNvSpPr/>
          <p:nvPr/>
        </p:nvSpPr>
        <p:spPr>
          <a:xfrm>
            <a:off x="0" y="1691724"/>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pic>
        <p:nvPicPr>
          <p:cNvPr id="25" name="Picture 43" descr="E:\Others\Dropbox\CERTUS\Library\JPG\Numeros\Piso 0.png"/>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9872" y="3284984"/>
            <a:ext cx="5601384" cy="2812459"/>
          </a:xfrm>
          <a:prstGeom prst="rect">
            <a:avLst/>
          </a:prstGeom>
          <a:noFill/>
          <a:ln>
            <a:noFill/>
          </a:ln>
        </p:spPr>
      </p:pic>
      <p:pic>
        <p:nvPicPr>
          <p:cNvPr id="4" name="Imagem 3"/>
          <p:cNvPicPr>
            <a:picLocks noChangeAspect="1"/>
          </p:cNvPicPr>
          <p:nvPr/>
        </p:nvPicPr>
        <p:blipFill>
          <a:blip r:embed="rId5"/>
          <a:stretch>
            <a:fillRect/>
          </a:stretch>
        </p:blipFill>
        <p:spPr>
          <a:xfrm>
            <a:off x="827584" y="2585470"/>
            <a:ext cx="2088231" cy="3602377"/>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7119755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316078"/>
            <a:ext cx="125963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Use</a:t>
            </a:r>
          </a:p>
        </p:txBody>
      </p:sp>
      <p:sp>
        <p:nvSpPr>
          <p:cNvPr id="14" name="Rechteck 19"/>
          <p:cNvSpPr/>
          <p:nvPr/>
        </p:nvSpPr>
        <p:spPr>
          <a:xfrm>
            <a:off x="0" y="1691724"/>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CaixaDeTexto 14"/>
          <p:cNvSpPr txBox="1"/>
          <p:nvPr/>
        </p:nvSpPr>
        <p:spPr>
          <a:xfrm>
            <a:off x="-15532" y="2828039"/>
            <a:ext cx="8966265" cy="2954655"/>
          </a:xfrm>
          <a:prstGeom prst="rect">
            <a:avLst/>
          </a:prstGeom>
          <a:noFill/>
        </p:spPr>
        <p:txBody>
          <a:bodyPr wrap="square" rtlCol="0">
            <a:spAutoFit/>
          </a:bodyPr>
          <a:lstStyle/>
          <a:p>
            <a:r>
              <a:rPr lang="it-IT" sz="1400" dirty="0"/>
              <a:t>The building is the Municipal House of Culture and has several cultural equipment, such as library, auditorium and art gallery. </a:t>
            </a:r>
          </a:p>
          <a:p>
            <a:r>
              <a:rPr lang="en-US" sz="1400" dirty="0"/>
              <a:t>There are two areas of the building loaned to other entities:</a:t>
            </a:r>
            <a:endParaRPr lang="pt-PT" sz="1400" dirty="0"/>
          </a:p>
          <a:p>
            <a:pPr marL="285750" lvl="0" indent="-285750">
              <a:buFont typeface="Arial" panose="020B0604020202020204" pitchFamily="34" charset="0"/>
              <a:buChar char="•"/>
            </a:pPr>
            <a:r>
              <a:rPr lang="en-US" sz="1400" dirty="0"/>
              <a:t>Part of floor -2 is one refectory used by the University of Coimbra;</a:t>
            </a:r>
            <a:endParaRPr lang="pt-PT" sz="1400" dirty="0"/>
          </a:p>
          <a:p>
            <a:pPr marL="285750" lvl="0" indent="-285750">
              <a:buFont typeface="Arial" panose="020B0604020202020204" pitchFamily="34" charset="0"/>
              <a:buChar char="•"/>
            </a:pPr>
            <a:r>
              <a:rPr lang="en-US" sz="1400" dirty="0"/>
              <a:t>Part of floor -3 is used by the CAPC - </a:t>
            </a:r>
            <a:r>
              <a:rPr lang="en-US" sz="1400" i="1" dirty="0"/>
              <a:t>Círculo de Artes Plásticas de Coimbra</a:t>
            </a:r>
            <a:r>
              <a:rPr lang="en-US" sz="1400" dirty="0"/>
              <a:t> (cultural association of contemporary art). </a:t>
            </a:r>
            <a:endParaRPr lang="pt-PT" sz="1400" dirty="0"/>
          </a:p>
          <a:p>
            <a:pPr algn="just"/>
            <a:endParaRPr lang="it-IT" sz="900" dirty="0"/>
          </a:p>
          <a:p>
            <a:r>
              <a:rPr lang="it-IT" sz="1400" dirty="0"/>
              <a:t>These spaces are managed by such entities, but they receive electricity from the main board of the building, being the electricity paid by the Municipality</a:t>
            </a:r>
            <a:r>
              <a:rPr lang="en-GB" sz="1400" dirty="0"/>
              <a:t> .</a:t>
            </a:r>
          </a:p>
          <a:p>
            <a:endParaRPr lang="en-GB" sz="900" dirty="0"/>
          </a:p>
          <a:p>
            <a:r>
              <a:rPr lang="it-IT" sz="1400" dirty="0"/>
              <a:t>The building has 80 employees and is visited by 17,500 users/year and works with the following schedule:</a:t>
            </a:r>
          </a:p>
          <a:p>
            <a:endParaRPr lang="pt-PT" sz="1400" dirty="0"/>
          </a:p>
          <a:p>
            <a:pPr marL="285750" indent="-285750">
              <a:buFont typeface="Arial" panose="020B0604020202020204" pitchFamily="34" charset="0"/>
              <a:buChar char="•"/>
            </a:pPr>
            <a:r>
              <a:rPr lang="it-IT" sz="1400" dirty="0"/>
              <a:t>July 15</a:t>
            </a:r>
            <a:r>
              <a:rPr lang="it-IT" sz="1400" baseline="30000" dirty="0"/>
              <a:t>th</a:t>
            </a:r>
            <a:r>
              <a:rPr lang="it-IT" sz="1400" dirty="0"/>
              <a:t> to September 15</a:t>
            </a:r>
            <a:r>
              <a:rPr lang="it-IT" sz="1400" baseline="30000" dirty="0"/>
              <a:t>°</a:t>
            </a:r>
            <a:r>
              <a:rPr lang="it-IT" sz="1400" dirty="0"/>
              <a:t> -&gt; </a:t>
            </a:r>
            <a:r>
              <a:rPr lang="en-US" sz="1400" dirty="0"/>
              <a:t>Monday to Friday: 9h00 – 18h30</a:t>
            </a:r>
          </a:p>
          <a:p>
            <a:endParaRPr lang="pt-PT" sz="1400" dirty="0"/>
          </a:p>
          <a:p>
            <a:pPr marL="285750" indent="-285750">
              <a:buFont typeface="Arial" panose="020B0604020202020204" pitchFamily="34" charset="0"/>
              <a:buChar char="•"/>
            </a:pPr>
            <a:r>
              <a:rPr lang="it-IT" sz="1400" dirty="0"/>
              <a:t>September 16</a:t>
            </a:r>
            <a:r>
              <a:rPr lang="it-IT" sz="1400" baseline="30000" dirty="0"/>
              <a:t>th</a:t>
            </a:r>
            <a:r>
              <a:rPr lang="it-IT" sz="1400" dirty="0"/>
              <a:t> to July 14</a:t>
            </a:r>
            <a:r>
              <a:rPr lang="it-IT" sz="1400" baseline="30000" dirty="0"/>
              <a:t>°</a:t>
            </a:r>
            <a:r>
              <a:rPr lang="it-IT" sz="1400" dirty="0"/>
              <a:t> -&gt; </a:t>
            </a:r>
            <a:r>
              <a:rPr lang="en-US" sz="1400" dirty="0"/>
              <a:t>Monday to Friday: 9h00 – 19h30 and  Saturday: 11h00 – 13h00 and 14h00 and 19h00</a:t>
            </a:r>
            <a:endParaRPr lang="pt-PT" sz="1400" dirty="0"/>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320293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10636" y="2492896"/>
            <a:ext cx="9021256" cy="1661993"/>
          </a:xfrm>
          <a:prstGeom prst="rect">
            <a:avLst/>
          </a:prstGeom>
          <a:noFill/>
        </p:spPr>
        <p:txBody>
          <a:bodyPr wrap="square" rtlCol="0">
            <a:spAutoFit/>
          </a:bodyPr>
          <a:lstStyle/>
          <a:p>
            <a:r>
              <a:rPr lang="en-GB" sz="1600" b="1" dirty="0">
                <a:latin typeface="Candara" panose="020E0502030303020204" pitchFamily="34" charset="0"/>
              </a:rPr>
              <a:t>Envelope Elements </a:t>
            </a:r>
          </a:p>
          <a:p>
            <a:endParaRPr lang="en-GB" sz="1600" b="1" dirty="0">
              <a:latin typeface="Candara" panose="020E0502030303020204" pitchFamily="34" charset="0"/>
            </a:endParaRPr>
          </a:p>
          <a:p>
            <a:pPr algn="just"/>
            <a:r>
              <a:rPr lang="it-IT" sz="1400" dirty="0"/>
              <a:t>The walls of the front have a total surface of 800 m</a:t>
            </a:r>
            <a:r>
              <a:rPr lang="it-IT" sz="1400" baseline="30000" dirty="0"/>
              <a:t>2</a:t>
            </a:r>
            <a:r>
              <a:rPr lang="it-IT" sz="1400" dirty="0"/>
              <a:t> of which 184 m</a:t>
            </a:r>
            <a:r>
              <a:rPr lang="it-IT" sz="1400" baseline="30000" dirty="0"/>
              <a:t>2</a:t>
            </a:r>
            <a:r>
              <a:rPr lang="it-IT" sz="1400" dirty="0"/>
              <a:t> is transparent (22.9%), the back walls have a total surface of 1,415 m</a:t>
            </a:r>
            <a:r>
              <a:rPr lang="it-IT" sz="1400" baseline="30000" dirty="0"/>
              <a:t>2</a:t>
            </a:r>
            <a:r>
              <a:rPr lang="it-IT" sz="1400" dirty="0"/>
              <a:t>, of which 610 m</a:t>
            </a:r>
            <a:r>
              <a:rPr lang="it-IT" sz="1400" baseline="30000" dirty="0"/>
              <a:t>2</a:t>
            </a:r>
            <a:r>
              <a:rPr lang="it-IT" sz="1400" dirty="0"/>
              <a:t> is transparent (43.1%) and the lateral south walls have a total surface of 343 m</a:t>
            </a:r>
            <a:r>
              <a:rPr lang="it-IT" sz="1400" baseline="30000" dirty="0"/>
              <a:t>2</a:t>
            </a:r>
            <a:r>
              <a:rPr lang="it-IT" sz="1400" dirty="0"/>
              <a:t>, of which 50 m</a:t>
            </a:r>
            <a:r>
              <a:rPr lang="it-IT" sz="1400" baseline="30000" dirty="0"/>
              <a:t>2 </a:t>
            </a:r>
            <a:r>
              <a:rPr lang="it-IT" sz="1400" dirty="0"/>
              <a:t>is transparent (14.6%). The lateral North just have a small window, since it is connected with other building.  </a:t>
            </a:r>
          </a:p>
          <a:p>
            <a:endParaRPr lang="it-IT" sz="1400" dirty="0"/>
          </a:p>
          <a:p>
            <a:r>
              <a:rPr lang="it-IT" sz="1400" dirty="0"/>
              <a:t>The external walls are made of breeze blocks and bricks and have a thickness of 20 to 55 cm.</a:t>
            </a:r>
            <a:endParaRPr lang="pt-PT" sz="1400" dirty="0"/>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aphicFrame>
        <p:nvGraphicFramePr>
          <p:cNvPr id="5" name="Tabela 4"/>
          <p:cNvGraphicFramePr>
            <a:graphicFrameLocks noGrp="1"/>
          </p:cNvGraphicFramePr>
          <p:nvPr>
            <p:extLst/>
          </p:nvPr>
        </p:nvGraphicFramePr>
        <p:xfrm>
          <a:off x="1646618" y="4226895"/>
          <a:ext cx="6237749" cy="1853257"/>
        </p:xfrm>
        <a:graphic>
          <a:graphicData uri="http://schemas.openxmlformats.org/drawingml/2006/table">
            <a:tbl>
              <a:tblPr firstRow="1" firstCol="1" bandRow="1"/>
              <a:tblGrid>
                <a:gridCol w="1427951">
                  <a:extLst>
                    <a:ext uri="{9D8B030D-6E8A-4147-A177-3AD203B41FA5}">
                      <a16:colId xmlns:a16="http://schemas.microsoft.com/office/drawing/2014/main" val="20000"/>
                    </a:ext>
                  </a:extLst>
                </a:gridCol>
                <a:gridCol w="667569">
                  <a:extLst>
                    <a:ext uri="{9D8B030D-6E8A-4147-A177-3AD203B41FA5}">
                      <a16:colId xmlns:a16="http://schemas.microsoft.com/office/drawing/2014/main" val="20001"/>
                    </a:ext>
                  </a:extLst>
                </a:gridCol>
                <a:gridCol w="826383">
                  <a:extLst>
                    <a:ext uri="{9D8B030D-6E8A-4147-A177-3AD203B41FA5}">
                      <a16:colId xmlns:a16="http://schemas.microsoft.com/office/drawing/2014/main" val="20002"/>
                    </a:ext>
                  </a:extLst>
                </a:gridCol>
                <a:gridCol w="826383">
                  <a:extLst>
                    <a:ext uri="{9D8B030D-6E8A-4147-A177-3AD203B41FA5}">
                      <a16:colId xmlns:a16="http://schemas.microsoft.com/office/drawing/2014/main" val="20003"/>
                    </a:ext>
                  </a:extLst>
                </a:gridCol>
                <a:gridCol w="832571">
                  <a:extLst>
                    <a:ext uri="{9D8B030D-6E8A-4147-A177-3AD203B41FA5}">
                      <a16:colId xmlns:a16="http://schemas.microsoft.com/office/drawing/2014/main" val="20004"/>
                    </a:ext>
                  </a:extLst>
                </a:gridCol>
                <a:gridCol w="832571">
                  <a:extLst>
                    <a:ext uri="{9D8B030D-6E8A-4147-A177-3AD203B41FA5}">
                      <a16:colId xmlns:a16="http://schemas.microsoft.com/office/drawing/2014/main" val="20005"/>
                    </a:ext>
                  </a:extLst>
                </a:gridCol>
                <a:gridCol w="824321">
                  <a:extLst>
                    <a:ext uri="{9D8B030D-6E8A-4147-A177-3AD203B41FA5}">
                      <a16:colId xmlns:a16="http://schemas.microsoft.com/office/drawing/2014/main" val="20006"/>
                    </a:ext>
                  </a:extLst>
                </a:gridCol>
              </a:tblGrid>
              <a:tr h="264751">
                <a:tc rowSpan="2">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Structure</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rowSpan="2">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Orient.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Abs.</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Α.U.A.Rse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U.A.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64751">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W/m</a:t>
                      </a:r>
                      <a:r>
                        <a:rPr lang="en-GB" sz="1100" b="1" baseline="30000">
                          <a:effectLst/>
                          <a:latin typeface="Calibri" panose="020F0502020204030204" pitchFamily="34" charset="0"/>
                          <a:ea typeface="SimSun" panose="02010600030101010101" pitchFamily="2" charset="-122"/>
                          <a:cs typeface="Times New Roman" panose="02020603050405020304" pitchFamily="18" charset="0"/>
                        </a:rPr>
                        <a:t>2 </a:t>
                      </a:r>
                      <a:r>
                        <a:rPr lang="en-GB" sz="1100" b="1">
                          <a:effectLst/>
                          <a:latin typeface="Calibri" panose="020F0502020204030204" pitchFamily="34" charset="0"/>
                          <a:ea typeface="SimSun" panose="02010600030101010101" pitchFamily="2" charset="-122"/>
                          <a:cs typeface="Times New Roman" panose="02020603050405020304" pitchFamily="18" charset="0"/>
                        </a:rPr>
                        <a:t>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α</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W/ ºC</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 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647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1,415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9.85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410.4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647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Lateral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343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2.39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99.5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647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Front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232.0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647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Wall - Lateral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NW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0.07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64751">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Roof</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2,565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0.4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20.52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1282.5</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572145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24566" y="2563234"/>
            <a:ext cx="9021256" cy="553998"/>
          </a:xfrm>
          <a:prstGeom prst="rect">
            <a:avLst/>
          </a:prstGeom>
          <a:noFill/>
        </p:spPr>
        <p:txBody>
          <a:bodyPr wrap="square" rtlCol="0">
            <a:spAutoFit/>
          </a:bodyPr>
          <a:lstStyle/>
          <a:p>
            <a:pPr algn="just"/>
            <a:r>
              <a:rPr lang="en-GB" sz="1600" b="1" dirty="0">
                <a:latin typeface="Candara" panose="020E0502030303020204" pitchFamily="34" charset="0"/>
              </a:rPr>
              <a:t>Windows and Doors - </a:t>
            </a:r>
            <a:r>
              <a:rPr lang="it-IT" sz="1400" dirty="0"/>
              <a:t>All the windows are of single glazing with aluminium frames. The doors have the same characteristics of the windows and therefore they were grouped.</a:t>
            </a:r>
            <a:endParaRPr lang="pt-PT" sz="1400" dirty="0"/>
          </a:p>
        </p:txBody>
      </p:sp>
      <p:sp>
        <p:nvSpPr>
          <p:cNvPr id="5" name="CaixaDeTexto 4"/>
          <p:cNvSpPr txBox="1"/>
          <p:nvPr/>
        </p:nvSpPr>
        <p:spPr>
          <a:xfrm>
            <a:off x="12852" y="3187495"/>
            <a:ext cx="2662614" cy="2893100"/>
          </a:xfrm>
          <a:prstGeom prst="rect">
            <a:avLst/>
          </a:prstGeom>
          <a:noFill/>
        </p:spPr>
        <p:txBody>
          <a:bodyPr wrap="square" rtlCol="0">
            <a:spAutoFit/>
          </a:bodyPr>
          <a:lstStyle/>
          <a:p>
            <a:r>
              <a:rPr lang="it-IT" sz="1400" dirty="0"/>
              <a:t>In the front there are the following windows/doors: </a:t>
            </a:r>
          </a:p>
          <a:p>
            <a:endParaRPr lang="pt-PT" sz="1400" dirty="0"/>
          </a:p>
          <a:p>
            <a:pPr marL="285750" lvl="0" indent="-285750">
              <a:buFont typeface="Arial" panose="020B0604020202020204" pitchFamily="34" charset="0"/>
              <a:buChar char="•"/>
            </a:pPr>
            <a:r>
              <a:rPr lang="en-US" sz="1400" dirty="0"/>
              <a:t>12 operable of 1.55 x 0.50 m </a:t>
            </a:r>
            <a:endParaRPr lang="pt-PT" sz="1400" dirty="0"/>
          </a:p>
          <a:p>
            <a:pPr marL="285750" lvl="0" indent="-285750">
              <a:buFont typeface="Arial" panose="020B0604020202020204" pitchFamily="34" charset="0"/>
              <a:buChar char="•"/>
            </a:pPr>
            <a:r>
              <a:rPr lang="en-US" sz="1400" dirty="0"/>
              <a:t>2 operable of 1.45 x 0.50 m</a:t>
            </a:r>
            <a:endParaRPr lang="pt-PT" sz="1400" dirty="0"/>
          </a:p>
          <a:p>
            <a:pPr marL="285750" lvl="0" indent="-285750">
              <a:buFont typeface="Arial" panose="020B0604020202020204" pitchFamily="34" charset="0"/>
              <a:buChar char="•"/>
            </a:pPr>
            <a:r>
              <a:rPr lang="en-US" sz="1400" dirty="0"/>
              <a:t>6 operable of 1.67 x 0.60 m</a:t>
            </a:r>
            <a:endParaRPr lang="pt-PT" sz="1400" dirty="0"/>
          </a:p>
          <a:p>
            <a:pPr marL="285750" lvl="0" indent="-285750">
              <a:buFont typeface="Arial" panose="020B0604020202020204" pitchFamily="34" charset="0"/>
              <a:buChar char="•"/>
            </a:pPr>
            <a:r>
              <a:rPr lang="en-US" sz="1400" dirty="0"/>
              <a:t>4 operable of 1.6 x 0.60 m</a:t>
            </a:r>
            <a:endParaRPr lang="pt-PT" sz="1400" dirty="0"/>
          </a:p>
          <a:p>
            <a:pPr marL="285750" lvl="0" indent="-285750">
              <a:buFont typeface="Arial" panose="020B0604020202020204" pitchFamily="34" charset="0"/>
              <a:buChar char="•"/>
            </a:pPr>
            <a:r>
              <a:rPr lang="en-US" sz="1400" dirty="0"/>
              <a:t>10 operable of 4.4 x 1.70 m</a:t>
            </a:r>
            <a:endParaRPr lang="pt-PT" sz="1400" dirty="0"/>
          </a:p>
          <a:p>
            <a:pPr marL="285750" lvl="0" indent="-285750">
              <a:buFont typeface="Arial" panose="020B0604020202020204" pitchFamily="34" charset="0"/>
              <a:buChar char="•"/>
            </a:pPr>
            <a:r>
              <a:rPr lang="en-US" sz="1400" dirty="0"/>
              <a:t>5 fixed of 4.7 x 2.2 m</a:t>
            </a:r>
            <a:endParaRPr lang="pt-PT" sz="1400" dirty="0"/>
          </a:p>
          <a:p>
            <a:pPr marL="285750" lvl="0" indent="-285750">
              <a:buFont typeface="Arial" panose="020B0604020202020204" pitchFamily="34" charset="0"/>
              <a:buChar char="•"/>
            </a:pPr>
            <a:r>
              <a:rPr lang="en-US" sz="1400" dirty="0"/>
              <a:t>1 fixed of 1.06 x 9.55 m</a:t>
            </a:r>
            <a:endParaRPr lang="pt-PT" sz="1400" dirty="0"/>
          </a:p>
          <a:p>
            <a:pPr marL="285750" lvl="0" indent="-285750">
              <a:buFont typeface="Arial" panose="020B0604020202020204" pitchFamily="34" charset="0"/>
              <a:buChar char="•"/>
            </a:pPr>
            <a:r>
              <a:rPr lang="en-US" sz="1400" dirty="0"/>
              <a:t>1 fixed of 1.10 x 7.05 m</a:t>
            </a:r>
            <a:endParaRPr lang="pt-PT" sz="1400" dirty="0"/>
          </a:p>
          <a:p>
            <a:pPr marL="285750" lvl="0" indent="-285750">
              <a:buFont typeface="Arial" panose="020B0604020202020204" pitchFamily="34" charset="0"/>
              <a:buChar char="•"/>
            </a:pPr>
            <a:r>
              <a:rPr lang="en-US" sz="1400" dirty="0"/>
              <a:t>1 door of 4.25 x 2.90 m</a:t>
            </a:r>
            <a:endParaRPr lang="pt-PT" sz="1400" dirty="0"/>
          </a:p>
          <a:p>
            <a:pPr marL="285750" lvl="0" indent="-285750">
              <a:buFont typeface="Arial" panose="020B0604020202020204" pitchFamily="34" charset="0"/>
              <a:buChar char="•"/>
            </a:pPr>
            <a:r>
              <a:rPr lang="en-US" sz="1400" dirty="0"/>
              <a:t>1 door of 2.90 x 2.50 m</a:t>
            </a:r>
            <a:endParaRPr lang="pt-PT" sz="1400" dirty="0"/>
          </a:p>
        </p:txBody>
      </p:sp>
      <p:grpSp>
        <p:nvGrpSpPr>
          <p:cNvPr id="10" name="Grupo 9"/>
          <p:cNvGrpSpPr/>
          <p:nvPr/>
        </p:nvGrpSpPr>
        <p:grpSpPr>
          <a:xfrm>
            <a:off x="3419872" y="3279549"/>
            <a:ext cx="5098124" cy="2765162"/>
            <a:chOff x="2735329" y="3268397"/>
            <a:chExt cx="5098124" cy="2765162"/>
          </a:xfrm>
        </p:grpSpPr>
        <p:grpSp>
          <p:nvGrpSpPr>
            <p:cNvPr id="4" name="Grupo 3"/>
            <p:cNvGrpSpPr/>
            <p:nvPr/>
          </p:nvGrpSpPr>
          <p:grpSpPr>
            <a:xfrm>
              <a:off x="2735329" y="3571346"/>
              <a:ext cx="5098124" cy="2462213"/>
              <a:chOff x="2808645" y="3201662"/>
              <a:chExt cx="5098124" cy="2462213"/>
            </a:xfrm>
          </p:grpSpPr>
          <p:sp>
            <p:nvSpPr>
              <p:cNvPr id="17" name="CaixaDeTexto 16"/>
              <p:cNvSpPr txBox="1"/>
              <p:nvPr/>
            </p:nvSpPr>
            <p:spPr>
              <a:xfrm>
                <a:off x="2808645" y="3201662"/>
                <a:ext cx="2555444" cy="2462213"/>
              </a:xfrm>
              <a:prstGeom prst="rect">
                <a:avLst/>
              </a:prstGeom>
              <a:noFill/>
            </p:spPr>
            <p:txBody>
              <a:bodyPr wrap="square" rtlCol="0">
                <a:spAutoFit/>
              </a:bodyPr>
              <a:lstStyle/>
              <a:p>
                <a:endParaRPr lang="pt-PT" sz="1400" dirty="0"/>
              </a:p>
              <a:p>
                <a:pPr marL="285750" lvl="0" indent="-285750">
                  <a:buFont typeface="Arial" panose="020B0604020202020204" pitchFamily="34" charset="0"/>
                  <a:buChar char="•"/>
                </a:pPr>
                <a:r>
                  <a:rPr lang="en-US" sz="1400" dirty="0"/>
                  <a:t>1 operable of 4.75 x 1.50 m</a:t>
                </a:r>
                <a:endParaRPr lang="pt-PT" sz="1400" dirty="0"/>
              </a:p>
              <a:p>
                <a:pPr marL="285750" lvl="0" indent="-285750">
                  <a:buFont typeface="Arial" panose="020B0604020202020204" pitchFamily="34" charset="0"/>
                  <a:buChar char="•"/>
                </a:pPr>
                <a:r>
                  <a:rPr lang="en-US" sz="1400" dirty="0"/>
                  <a:t>1 operable of 4.75 x 1.80 m</a:t>
                </a:r>
                <a:endParaRPr lang="pt-PT" sz="1400" dirty="0"/>
              </a:p>
              <a:p>
                <a:pPr marL="285750" lvl="0" indent="-285750">
                  <a:buFont typeface="Arial" panose="020B0604020202020204" pitchFamily="34" charset="0"/>
                  <a:buChar char="•"/>
                </a:pPr>
                <a:r>
                  <a:rPr lang="en-US" sz="1400" dirty="0"/>
                  <a:t>2 operable of 4.75 x 2.20 m</a:t>
                </a:r>
                <a:endParaRPr lang="pt-PT" sz="1400" dirty="0"/>
              </a:p>
              <a:p>
                <a:pPr marL="285750" lvl="0" indent="-285750">
                  <a:buFont typeface="Arial" panose="020B0604020202020204" pitchFamily="34" charset="0"/>
                  <a:buChar char="•"/>
                </a:pPr>
                <a:r>
                  <a:rPr lang="en-US" sz="1400" dirty="0"/>
                  <a:t>1 operable of 25.00 x 3.30 m</a:t>
                </a:r>
                <a:endParaRPr lang="pt-PT" sz="1400" dirty="0"/>
              </a:p>
              <a:p>
                <a:pPr marL="285750" lvl="0" indent="-285750">
                  <a:buFont typeface="Arial" panose="020B0604020202020204" pitchFamily="34" charset="0"/>
                  <a:buChar char="•"/>
                </a:pPr>
                <a:r>
                  <a:rPr lang="en-US" sz="1400" dirty="0"/>
                  <a:t>1 operable of 4.65 x 2.20 m</a:t>
                </a:r>
                <a:endParaRPr lang="pt-PT" sz="1400" dirty="0"/>
              </a:p>
              <a:p>
                <a:pPr marL="285750" lvl="0" indent="-285750">
                  <a:buFont typeface="Arial" panose="020B0604020202020204" pitchFamily="34" charset="0"/>
                  <a:buChar char="•"/>
                </a:pPr>
                <a:r>
                  <a:rPr lang="en-US" sz="1400" dirty="0"/>
                  <a:t>12 operable of 4.65 x 1.90 m</a:t>
                </a:r>
                <a:endParaRPr lang="pt-PT" sz="1400" dirty="0"/>
              </a:p>
              <a:p>
                <a:pPr marL="285750" lvl="0" indent="-285750">
                  <a:buFont typeface="Arial" panose="020B0604020202020204" pitchFamily="34" charset="0"/>
                  <a:buChar char="•"/>
                </a:pPr>
                <a:r>
                  <a:rPr lang="en-US" sz="1400" dirty="0"/>
                  <a:t>4 operable of 1.60 x 0.60 m</a:t>
                </a:r>
                <a:endParaRPr lang="pt-PT" sz="1400" dirty="0"/>
              </a:p>
              <a:p>
                <a:pPr marL="285750" lvl="0" indent="-285750">
                  <a:buFont typeface="Arial" panose="020B0604020202020204" pitchFamily="34" charset="0"/>
                  <a:buChar char="•"/>
                </a:pPr>
                <a:r>
                  <a:rPr lang="en-US" sz="1400" dirty="0"/>
                  <a:t>6 fixed of 4.65 x 4.65 m </a:t>
                </a:r>
              </a:p>
              <a:p>
                <a:pPr marL="285750" lvl="0" indent="-285750">
                  <a:buFont typeface="Arial" panose="020B0604020202020204" pitchFamily="34" charset="0"/>
                  <a:buChar char="•"/>
                </a:pPr>
                <a:r>
                  <a:rPr lang="en-US" sz="1400" dirty="0"/>
                  <a:t>4 fixed of 4.95 x 1.95 m </a:t>
                </a:r>
                <a:endParaRPr lang="pt-PT" sz="1400" dirty="0"/>
              </a:p>
              <a:p>
                <a:pPr marL="285750" lvl="0" indent="-285750">
                  <a:buFont typeface="Arial" panose="020B0604020202020204" pitchFamily="34" charset="0"/>
                  <a:buChar char="•"/>
                </a:pPr>
                <a:r>
                  <a:rPr lang="en-US" sz="1400" dirty="0"/>
                  <a:t>1 fixed of 21.40 x 2.80 m </a:t>
                </a:r>
                <a:endParaRPr lang="pt-PT" sz="1400" dirty="0"/>
              </a:p>
            </p:txBody>
          </p:sp>
          <p:sp>
            <p:nvSpPr>
              <p:cNvPr id="18" name="CaixaDeTexto 17"/>
              <p:cNvSpPr txBox="1"/>
              <p:nvPr/>
            </p:nvSpPr>
            <p:spPr>
              <a:xfrm>
                <a:off x="5351325" y="3456655"/>
                <a:ext cx="2555444"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5 fixed of 4.65 x 3.30 m </a:t>
                </a:r>
                <a:endParaRPr lang="pt-PT" sz="1400" dirty="0"/>
              </a:p>
              <a:p>
                <a:pPr marL="285750" lvl="0" indent="-285750">
                  <a:buFont typeface="Arial" panose="020B0604020202020204" pitchFamily="34" charset="0"/>
                  <a:buChar char="•"/>
                </a:pPr>
                <a:r>
                  <a:rPr lang="en-US" sz="1400" dirty="0"/>
                  <a:t>2 fixed of 0.80 x 2.44 m </a:t>
                </a:r>
                <a:endParaRPr lang="pt-PT" sz="1400" dirty="0"/>
              </a:p>
              <a:p>
                <a:pPr marL="285750" lvl="0" indent="-285750">
                  <a:buFont typeface="Arial" panose="020B0604020202020204" pitchFamily="34" charset="0"/>
                  <a:buChar char="•"/>
                </a:pPr>
                <a:r>
                  <a:rPr lang="en-US" sz="1400" dirty="0"/>
                  <a:t>3 fixed of 0.80 x 2.34 m </a:t>
                </a:r>
                <a:endParaRPr lang="pt-PT" sz="1400" dirty="0"/>
              </a:p>
              <a:p>
                <a:pPr marL="285750" lvl="0" indent="-285750">
                  <a:buFont typeface="Arial" panose="020B0604020202020204" pitchFamily="34" charset="0"/>
                  <a:buChar char="•"/>
                </a:pPr>
                <a:r>
                  <a:rPr lang="en-US" sz="1400" dirty="0"/>
                  <a:t>1 fixed of 0.80 x 2.24 m </a:t>
                </a:r>
                <a:endParaRPr lang="pt-PT" sz="1400" dirty="0"/>
              </a:p>
              <a:p>
                <a:pPr marL="285750" lvl="0" indent="-285750">
                  <a:buFont typeface="Arial" panose="020B0604020202020204" pitchFamily="34" charset="0"/>
                  <a:buChar char="•"/>
                </a:pPr>
                <a:r>
                  <a:rPr lang="en-US" sz="1400" dirty="0"/>
                  <a:t>1 door of 4.60 x 2.90 m</a:t>
                </a:r>
                <a:endParaRPr lang="pt-PT" sz="1400" dirty="0"/>
              </a:p>
            </p:txBody>
          </p:sp>
        </p:grpSp>
        <p:sp>
          <p:nvSpPr>
            <p:cNvPr id="7" name="CaixaDeTexto 6"/>
            <p:cNvSpPr txBox="1"/>
            <p:nvPr/>
          </p:nvSpPr>
          <p:spPr>
            <a:xfrm>
              <a:off x="3057906" y="3268397"/>
              <a:ext cx="4320480" cy="584775"/>
            </a:xfrm>
            <a:prstGeom prst="rect">
              <a:avLst/>
            </a:prstGeom>
            <a:noFill/>
          </p:spPr>
          <p:txBody>
            <a:bodyPr wrap="square" rtlCol="0">
              <a:spAutoFit/>
            </a:bodyPr>
            <a:lstStyle/>
            <a:p>
              <a:r>
                <a:rPr lang="it-IT" sz="1400" dirty="0"/>
                <a:t>In the back there are the following windows/doors: </a:t>
              </a:r>
            </a:p>
            <a:p>
              <a:endParaRPr lang="en-GB" dirty="0"/>
            </a:p>
          </p:txBody>
        </p:sp>
      </p:grpSp>
      <p:cxnSp>
        <p:nvCxnSpPr>
          <p:cNvPr id="19" name="Conexão reta 18"/>
          <p:cNvCxnSpPr/>
          <p:nvPr/>
        </p:nvCxnSpPr>
        <p:spPr>
          <a:xfrm>
            <a:off x="2915816" y="3279549"/>
            <a:ext cx="0" cy="28121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20"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879527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24566" y="2563234"/>
            <a:ext cx="9021256" cy="553998"/>
          </a:xfrm>
          <a:prstGeom prst="rect">
            <a:avLst/>
          </a:prstGeom>
          <a:noFill/>
        </p:spPr>
        <p:txBody>
          <a:bodyPr wrap="square" rtlCol="0">
            <a:spAutoFit/>
          </a:bodyPr>
          <a:lstStyle/>
          <a:p>
            <a:pPr algn="just"/>
            <a:r>
              <a:rPr lang="en-GB" sz="1600" b="1" dirty="0">
                <a:latin typeface="Candara" panose="020E0502030303020204" pitchFamily="34" charset="0"/>
              </a:rPr>
              <a:t>Windows and Doors (cont.) - </a:t>
            </a:r>
            <a:r>
              <a:rPr lang="it-IT" sz="1400" dirty="0"/>
              <a:t>Almost all the windows have interior shutters (figure bellow), the exceptions is the front of floor 0 where darkened windows are used.  </a:t>
            </a:r>
            <a:endParaRPr lang="pt-PT" sz="1400" dirty="0"/>
          </a:p>
        </p:txBody>
      </p:sp>
      <p:sp>
        <p:nvSpPr>
          <p:cNvPr id="5" name="CaixaDeTexto 4"/>
          <p:cNvSpPr txBox="1"/>
          <p:nvPr/>
        </p:nvSpPr>
        <p:spPr>
          <a:xfrm>
            <a:off x="12852" y="3187495"/>
            <a:ext cx="2662614" cy="2246769"/>
          </a:xfrm>
          <a:prstGeom prst="rect">
            <a:avLst/>
          </a:prstGeom>
          <a:noFill/>
        </p:spPr>
        <p:txBody>
          <a:bodyPr wrap="square" rtlCol="0">
            <a:spAutoFit/>
          </a:bodyPr>
          <a:lstStyle/>
          <a:p>
            <a:r>
              <a:rPr lang="it-IT" sz="1400" dirty="0"/>
              <a:t>In the lateral South there are the following windows/doors: </a:t>
            </a:r>
          </a:p>
          <a:p>
            <a:endParaRPr lang="pt-PT" sz="1400" dirty="0"/>
          </a:p>
          <a:p>
            <a:pPr marL="285750" lvl="0" indent="-285750">
              <a:buFont typeface="Arial" panose="020B0604020202020204" pitchFamily="34" charset="0"/>
              <a:buChar char="•"/>
            </a:pPr>
            <a:r>
              <a:rPr lang="en-US" sz="1400" dirty="0"/>
              <a:t>1 fixed of 1.10 x 12.50 m </a:t>
            </a:r>
            <a:endParaRPr lang="pt-PT" sz="1400" dirty="0"/>
          </a:p>
          <a:p>
            <a:pPr marL="285750" lvl="0" indent="-285750">
              <a:buFont typeface="Arial" panose="020B0604020202020204" pitchFamily="34" charset="0"/>
              <a:buChar char="•"/>
            </a:pPr>
            <a:r>
              <a:rPr lang="en-US" sz="1400" dirty="0"/>
              <a:t>1 fixed of 1.10 x 10.00 m </a:t>
            </a:r>
            <a:endParaRPr lang="pt-PT" sz="1400" dirty="0"/>
          </a:p>
          <a:p>
            <a:pPr marL="285750" lvl="0" indent="-285750">
              <a:buFont typeface="Arial" panose="020B0604020202020204" pitchFamily="34" charset="0"/>
              <a:buChar char="•"/>
            </a:pPr>
            <a:r>
              <a:rPr lang="en-US" sz="1400" dirty="0"/>
              <a:t>1 fixed of 1.10 x 7.50 m </a:t>
            </a:r>
            <a:endParaRPr lang="pt-PT" sz="1400" dirty="0"/>
          </a:p>
          <a:p>
            <a:pPr marL="285750" lvl="0" indent="-285750">
              <a:buFont typeface="Arial" panose="020B0604020202020204" pitchFamily="34" charset="0"/>
              <a:buChar char="•"/>
            </a:pPr>
            <a:r>
              <a:rPr lang="en-US" sz="1400" dirty="0"/>
              <a:t>1 fixed of 1.10 x 1.10 m </a:t>
            </a:r>
            <a:endParaRPr lang="pt-PT" sz="1400" dirty="0"/>
          </a:p>
          <a:p>
            <a:pPr marL="285750" lvl="0" indent="-285750">
              <a:buFont typeface="Arial" panose="020B0604020202020204" pitchFamily="34" charset="0"/>
              <a:buChar char="•"/>
            </a:pPr>
            <a:r>
              <a:rPr lang="en-US" sz="1400" dirty="0"/>
              <a:t>1 fixed of 3.30 x 1.10 m </a:t>
            </a:r>
            <a:endParaRPr lang="pt-PT" sz="1400" dirty="0"/>
          </a:p>
          <a:p>
            <a:pPr marL="285750" lvl="0" indent="-285750">
              <a:buFont typeface="Arial" panose="020B0604020202020204" pitchFamily="34" charset="0"/>
              <a:buChar char="•"/>
            </a:pPr>
            <a:r>
              <a:rPr lang="en-US" sz="1400" dirty="0"/>
              <a:t>1 door of 2.90 x 2.50 m</a:t>
            </a:r>
            <a:endParaRPr lang="pt-PT" sz="1400" dirty="0"/>
          </a:p>
          <a:p>
            <a:pPr marL="285750" lvl="0" indent="-285750">
              <a:buFont typeface="Arial" panose="020B0604020202020204" pitchFamily="34" charset="0"/>
              <a:buChar char="•"/>
            </a:pPr>
            <a:r>
              <a:rPr lang="en-US" sz="1400" dirty="0"/>
              <a:t>1 door of 2.80 x 1.80 m</a:t>
            </a:r>
            <a:endParaRPr lang="pt-PT" sz="1400" dirty="0"/>
          </a:p>
        </p:txBody>
      </p:sp>
      <p:sp>
        <p:nvSpPr>
          <p:cNvPr id="19" name="CaixaDeTexto 18"/>
          <p:cNvSpPr txBox="1"/>
          <p:nvPr/>
        </p:nvSpPr>
        <p:spPr>
          <a:xfrm>
            <a:off x="2771801" y="3223936"/>
            <a:ext cx="1944216" cy="1169551"/>
          </a:xfrm>
          <a:prstGeom prst="rect">
            <a:avLst/>
          </a:prstGeom>
          <a:noFill/>
        </p:spPr>
        <p:txBody>
          <a:bodyPr wrap="square" rtlCol="0">
            <a:spAutoFit/>
          </a:bodyPr>
          <a:lstStyle/>
          <a:p>
            <a:r>
              <a:rPr lang="en-US" sz="1400" dirty="0"/>
              <a:t>In the lateral </a:t>
            </a:r>
          </a:p>
          <a:p>
            <a:endParaRPr lang="en-US" sz="1400" dirty="0"/>
          </a:p>
          <a:p>
            <a:endParaRPr lang="en-US" sz="1400" dirty="0"/>
          </a:p>
          <a:p>
            <a:pPr marL="285750" indent="-285750">
              <a:buFont typeface="Arial" panose="020B0604020202020204" pitchFamily="34" charset="0"/>
              <a:buChar char="•"/>
            </a:pPr>
            <a:r>
              <a:rPr lang="en-US" sz="1400" dirty="0"/>
              <a:t>1 fixed window of 1.70 x 1.10 m.</a:t>
            </a:r>
            <a:endParaRPr lang="pt-PT" sz="1400" dirty="0"/>
          </a:p>
        </p:txBody>
      </p:sp>
      <p:cxnSp>
        <p:nvCxnSpPr>
          <p:cNvPr id="20" name="Conexão reta 19"/>
          <p:cNvCxnSpPr/>
          <p:nvPr/>
        </p:nvCxnSpPr>
        <p:spPr>
          <a:xfrm flipH="1">
            <a:off x="2675466" y="3187495"/>
            <a:ext cx="1166" cy="23297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36" descr="E:\Others\Dropbox\CERTUS\Library\Photos\2014-07-10 10.42.10.jpg"/>
          <p:cNvPicPr/>
          <p:nvPr/>
        </p:nvPicPr>
        <p:blipFill rotWithShape="1">
          <a:blip r:embed="rId4" cstate="email">
            <a:extLst>
              <a:ext uri="{28A0092B-C50C-407E-A947-70E740481C1C}">
                <a14:useLocalDpi xmlns:a14="http://schemas.microsoft.com/office/drawing/2010/main"/>
              </a:ext>
            </a:extLst>
          </a:blip>
          <a:srcRect/>
          <a:stretch/>
        </p:blipFill>
        <p:spPr bwMode="auto">
          <a:xfrm>
            <a:off x="4724664" y="3117232"/>
            <a:ext cx="4226069" cy="2891260"/>
          </a:xfrm>
          <a:prstGeom prst="rect">
            <a:avLst/>
          </a:prstGeom>
          <a:noFill/>
          <a:ln>
            <a:noFill/>
          </a:ln>
          <a:extLst>
            <a:ext uri="{53640926-AAD7-44D8-BBD7-CCE9431645EC}">
              <a14:shadowObscured xmlns:a14="http://schemas.microsoft.com/office/drawing/2010/main"/>
            </a:ext>
          </a:extLst>
        </p:spPr>
      </p:pic>
      <p:sp>
        <p:nvSpPr>
          <p:cNvPr id="22"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500649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24566" y="2563234"/>
            <a:ext cx="9021256" cy="338554"/>
          </a:xfrm>
          <a:prstGeom prst="rect">
            <a:avLst/>
          </a:prstGeom>
          <a:noFill/>
        </p:spPr>
        <p:txBody>
          <a:bodyPr wrap="square" rtlCol="0">
            <a:spAutoFit/>
          </a:bodyPr>
          <a:lstStyle/>
          <a:p>
            <a:pPr algn="just"/>
            <a:r>
              <a:rPr lang="en-GB" sz="1600" b="1" dirty="0">
                <a:latin typeface="Candara" panose="020E0502030303020204" pitchFamily="34" charset="0"/>
              </a:rPr>
              <a:t>Windows </a:t>
            </a:r>
            <a:endParaRPr lang="pt-PT" sz="1400" dirty="0"/>
          </a:p>
        </p:txBody>
      </p:sp>
      <p:graphicFrame>
        <p:nvGraphicFramePr>
          <p:cNvPr id="4" name="Tabela 3"/>
          <p:cNvGraphicFramePr>
            <a:graphicFrameLocks noGrp="1"/>
          </p:cNvGraphicFramePr>
          <p:nvPr>
            <p:extLst/>
          </p:nvPr>
        </p:nvGraphicFramePr>
        <p:xfrm>
          <a:off x="948924" y="3411067"/>
          <a:ext cx="7232271" cy="1559950"/>
        </p:xfrm>
        <a:graphic>
          <a:graphicData uri="http://schemas.openxmlformats.org/drawingml/2006/table">
            <a:tbl>
              <a:tblPr firstRow="1" firstCol="1" bandRow="1">
                <a:tableStyleId>{5C22544A-7EE6-4342-B048-85BDC9FD1C3A}</a:tableStyleId>
              </a:tblPr>
              <a:tblGrid>
                <a:gridCol w="1726617">
                  <a:extLst>
                    <a:ext uri="{9D8B030D-6E8A-4147-A177-3AD203B41FA5}">
                      <a16:colId xmlns:a16="http://schemas.microsoft.com/office/drawing/2014/main" val="20000"/>
                    </a:ext>
                  </a:extLst>
                </a:gridCol>
                <a:gridCol w="764149">
                  <a:extLst>
                    <a:ext uri="{9D8B030D-6E8A-4147-A177-3AD203B41FA5}">
                      <a16:colId xmlns:a16="http://schemas.microsoft.com/office/drawing/2014/main" val="20001"/>
                    </a:ext>
                  </a:extLst>
                </a:gridCol>
                <a:gridCol w="945940">
                  <a:extLst>
                    <a:ext uri="{9D8B030D-6E8A-4147-A177-3AD203B41FA5}">
                      <a16:colId xmlns:a16="http://schemas.microsoft.com/office/drawing/2014/main" val="20002"/>
                    </a:ext>
                  </a:extLst>
                </a:gridCol>
                <a:gridCol w="945940">
                  <a:extLst>
                    <a:ext uri="{9D8B030D-6E8A-4147-A177-3AD203B41FA5}">
                      <a16:colId xmlns:a16="http://schemas.microsoft.com/office/drawing/2014/main" val="20003"/>
                    </a:ext>
                  </a:extLst>
                </a:gridCol>
                <a:gridCol w="953023">
                  <a:extLst>
                    <a:ext uri="{9D8B030D-6E8A-4147-A177-3AD203B41FA5}">
                      <a16:colId xmlns:a16="http://schemas.microsoft.com/office/drawing/2014/main" val="20004"/>
                    </a:ext>
                  </a:extLst>
                </a:gridCol>
                <a:gridCol w="953023">
                  <a:extLst>
                    <a:ext uri="{9D8B030D-6E8A-4147-A177-3AD203B41FA5}">
                      <a16:colId xmlns:a16="http://schemas.microsoft.com/office/drawing/2014/main" val="20005"/>
                    </a:ext>
                  </a:extLst>
                </a:gridCol>
                <a:gridCol w="943579">
                  <a:extLst>
                    <a:ext uri="{9D8B030D-6E8A-4147-A177-3AD203B41FA5}">
                      <a16:colId xmlns:a16="http://schemas.microsoft.com/office/drawing/2014/main" val="20006"/>
                    </a:ext>
                  </a:extLst>
                </a:gridCol>
              </a:tblGrid>
              <a:tr h="311990">
                <a:tc rowSpan="2">
                  <a:txBody>
                    <a:bodyPr/>
                    <a:lstStyle/>
                    <a:p>
                      <a:pPr algn="ctr">
                        <a:lnSpc>
                          <a:spcPct val="115000"/>
                        </a:lnSpc>
                        <a:spcAft>
                          <a:spcPts val="0"/>
                        </a:spcAft>
                      </a:pPr>
                      <a:r>
                        <a:rPr lang="en-GB" sz="1100">
                          <a:effectLst/>
                        </a:rPr>
                        <a:t>Structure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algn="ctr">
                        <a:lnSpc>
                          <a:spcPct val="115000"/>
                        </a:lnSpc>
                        <a:spcAft>
                          <a:spcPts val="0"/>
                        </a:spcAft>
                      </a:pPr>
                      <a:r>
                        <a:rPr lang="en-GB" sz="1100">
                          <a:effectLst/>
                        </a:rPr>
                        <a:t>Orient.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U</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F</a:t>
                      </a:r>
                      <a:r>
                        <a:rPr lang="en-GB" sz="1100" baseline="-25000">
                          <a:effectLst/>
                        </a:rPr>
                        <a:t>g</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Α</a:t>
                      </a:r>
                      <a:r>
                        <a:rPr lang="en-GB" sz="1100" baseline="-25000">
                          <a:effectLst/>
                        </a:rPr>
                        <a:t>eq</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U.A.</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11990">
                <a:tc vMerge="1">
                  <a:txBody>
                    <a:bodyPr/>
                    <a:lstStyle/>
                    <a:p>
                      <a:endParaRPr lang="en-GB"/>
                    </a:p>
                  </a:txBody>
                  <a:tcPr/>
                </a:tc>
                <a:tc vMerge="1">
                  <a:txBody>
                    <a:bodyPr/>
                    <a:lstStyle/>
                    <a:p>
                      <a:endParaRPr lang="en-GB"/>
                    </a:p>
                  </a:txBody>
                  <a:tcPr/>
                </a:tc>
                <a:tc>
                  <a:txBody>
                    <a:bodyPr/>
                    <a:lstStyle/>
                    <a:p>
                      <a:pPr algn="ctr">
                        <a:lnSpc>
                          <a:spcPct val="115000"/>
                        </a:lnSpc>
                        <a:spcAft>
                          <a:spcPts val="0"/>
                        </a:spcAft>
                      </a:pPr>
                      <a:r>
                        <a:rPr lang="en-GB" sz="1100">
                          <a:effectLst/>
                        </a:rPr>
                        <a:t>m</a:t>
                      </a:r>
                      <a:r>
                        <a:rPr lang="en-GB" sz="1100" baseline="30000">
                          <a:effectLst/>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W/m</a:t>
                      </a:r>
                      <a:r>
                        <a:rPr lang="en-GB" sz="1100" baseline="30000">
                          <a:effectLst/>
                        </a:rPr>
                        <a:t>2 </a:t>
                      </a:r>
                      <a:r>
                        <a:rPr lang="en-GB" sz="1100">
                          <a:effectLst/>
                        </a:rPr>
                        <a:t>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m</a:t>
                      </a:r>
                      <a:r>
                        <a:rPr lang="en-GB" sz="1100" baseline="30000">
                          <a:effectLst/>
                        </a:rPr>
                        <a:t>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W/ ºC</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11990">
                <a:tc>
                  <a:txBody>
                    <a:bodyPr/>
                    <a:lstStyle/>
                    <a:p>
                      <a:pPr>
                        <a:lnSpc>
                          <a:spcPct val="115000"/>
                        </a:lnSpc>
                        <a:spcAft>
                          <a:spcPts val="0"/>
                        </a:spcAft>
                      </a:pPr>
                      <a:r>
                        <a:rPr lang="en-GB" sz="1100">
                          <a:effectLst/>
                        </a:rPr>
                        <a:t>Windows - Back</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NW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610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0.84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512.4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3,477.0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11990">
                <a:tc>
                  <a:txBody>
                    <a:bodyPr/>
                    <a:lstStyle/>
                    <a:p>
                      <a:pPr>
                        <a:lnSpc>
                          <a:spcPct val="115000"/>
                        </a:lnSpc>
                        <a:spcAft>
                          <a:spcPts val="0"/>
                        </a:spcAft>
                      </a:pPr>
                      <a:r>
                        <a:rPr lang="en-GB" sz="1100">
                          <a:effectLst/>
                        </a:rPr>
                        <a:t>Windows - Lateral</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SW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0.84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42.0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285.0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11990">
                <a:tc>
                  <a:txBody>
                    <a:bodyPr/>
                    <a:lstStyle/>
                    <a:p>
                      <a:pPr>
                        <a:lnSpc>
                          <a:spcPct val="115000"/>
                        </a:lnSpc>
                        <a:spcAft>
                          <a:spcPts val="0"/>
                        </a:spcAft>
                      </a:pPr>
                      <a:r>
                        <a:rPr lang="en-GB" sz="1100">
                          <a:effectLst/>
                        </a:rPr>
                        <a:t>Windows - Front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SE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5.7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0.84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a:effectLst/>
                        </a:rPr>
                        <a:t>154.6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100" dirty="0">
                          <a:effectLst/>
                        </a:rPr>
                        <a:t>1,048.8</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0708662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Constructive Characteristics </a:t>
            </a:r>
            <a:endParaRPr lang="en-GB" sz="1200" b="1" dirty="0">
              <a:latin typeface="Candara" panose="020E0502030303020204" pitchFamily="34" charset="0"/>
            </a:endParaRPr>
          </a:p>
        </p:txBody>
      </p:sp>
      <p:sp>
        <p:nvSpPr>
          <p:cNvPr id="3" name="CaixaDeTexto 2"/>
          <p:cNvSpPr txBox="1"/>
          <p:nvPr/>
        </p:nvSpPr>
        <p:spPr>
          <a:xfrm>
            <a:off x="0" y="2770881"/>
            <a:ext cx="9021256" cy="1015663"/>
          </a:xfrm>
          <a:prstGeom prst="rect">
            <a:avLst/>
          </a:prstGeom>
          <a:noFill/>
        </p:spPr>
        <p:txBody>
          <a:bodyPr wrap="square" rtlCol="0">
            <a:spAutoFit/>
          </a:bodyPr>
          <a:lstStyle/>
          <a:p>
            <a:pPr algn="just"/>
            <a:r>
              <a:rPr lang="en-GB" sz="1600" b="1" dirty="0">
                <a:latin typeface="Candara" panose="020E0502030303020204" pitchFamily="34" charset="0"/>
              </a:rPr>
              <a:t>Airtightness and Pathologies</a:t>
            </a:r>
          </a:p>
          <a:p>
            <a:pPr algn="just"/>
            <a:endParaRPr lang="en-GB" sz="1600" b="1" dirty="0">
              <a:latin typeface="Candara" panose="020E0502030303020204" pitchFamily="34" charset="0"/>
            </a:endParaRPr>
          </a:p>
          <a:p>
            <a:pPr marL="285750" indent="-285750">
              <a:buFont typeface="Arial" panose="020B0604020202020204" pitchFamily="34" charset="0"/>
              <a:buChar char="•"/>
            </a:pPr>
            <a:r>
              <a:rPr lang="it-IT" sz="1400" dirty="0"/>
              <a:t>The building does not present major airflows;</a:t>
            </a:r>
            <a:endParaRPr lang="pt-PT" sz="1400" dirty="0"/>
          </a:p>
          <a:p>
            <a:pPr marL="285750" indent="-285750">
              <a:buFont typeface="Arial" panose="020B0604020202020204" pitchFamily="34" charset="0"/>
              <a:buChar char="•"/>
            </a:pPr>
            <a:r>
              <a:rPr lang="it-IT" sz="1400" dirty="0"/>
              <a:t>On the back façade there are condensations, mainly in areas covered with vegetation.</a:t>
            </a:r>
            <a:endParaRPr lang="pt-PT" sz="1400" dirty="0"/>
          </a:p>
        </p:txBody>
      </p:sp>
      <p:pic>
        <p:nvPicPr>
          <p:cNvPr id="14" name="Picture 34" descr="E:\Others\Dropbox\CERTUS\Library\Photos\2014-07-10 10.53.49.jpg"/>
          <p:cNvPicPr/>
          <p:nvPr/>
        </p:nvPicPr>
        <p:blipFill rotWithShape="1">
          <a:blip r:embed="rId4" cstate="email">
            <a:extLst>
              <a:ext uri="{28A0092B-C50C-407E-A947-70E740481C1C}">
                <a14:useLocalDpi xmlns:a14="http://schemas.microsoft.com/office/drawing/2010/main"/>
              </a:ext>
            </a:extLst>
          </a:blip>
          <a:srcRect/>
          <a:stretch/>
        </p:blipFill>
        <p:spPr bwMode="auto">
          <a:xfrm>
            <a:off x="2690222" y="3766725"/>
            <a:ext cx="3749675" cy="2374265"/>
          </a:xfrm>
          <a:prstGeom prst="rect">
            <a:avLst/>
          </a:prstGeom>
          <a:noFill/>
          <a:ln>
            <a:noFill/>
          </a:ln>
          <a:extLst>
            <a:ext uri="{53640926-AAD7-44D8-BBD7-CCE9431645EC}">
              <a14:shadowObscured xmlns:a14="http://schemas.microsoft.com/office/drawing/2010/main"/>
            </a:ext>
          </a:extLst>
        </p:spPr>
      </p:pic>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680922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556592"/>
            <a:ext cx="5246598" cy="3600986"/>
          </a:xfrm>
          <a:prstGeom prst="rect">
            <a:avLst/>
          </a:prstGeom>
          <a:noFill/>
        </p:spPr>
        <p:txBody>
          <a:bodyPr wrap="square" rtlCol="0">
            <a:spAutoFit/>
          </a:bodyPr>
          <a:lstStyle/>
          <a:p>
            <a:pPr algn="just"/>
            <a:r>
              <a:rPr lang="en-GB" sz="1600" b="1" dirty="0">
                <a:latin typeface="Candara" panose="020E0502030303020204" pitchFamily="34" charset="0"/>
              </a:rPr>
              <a:t>Lighting</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it-IT" sz="1400" dirty="0"/>
              <a:t>The lighting is usually ensured by fluorescent lamps. </a:t>
            </a:r>
            <a:r>
              <a:rPr lang="en-US" sz="1400" dirty="0"/>
              <a:t>Most of the rooms have a false roof in wood with small square holes, being the luminaries installed above the false roof ;</a:t>
            </a:r>
          </a:p>
          <a:p>
            <a:pPr marL="285750" indent="-285750" algn="just">
              <a:buFont typeface="Arial" panose="020B0604020202020204" pitchFamily="34" charset="0"/>
              <a:buChar char="•"/>
            </a:pPr>
            <a:r>
              <a:rPr lang="en-US" sz="1400" dirty="0"/>
              <a:t>The lighting fixtures are open luminaires with double reflector and have 2 or 3 lamps;</a:t>
            </a:r>
          </a:p>
          <a:p>
            <a:pPr marL="285750" indent="-285750" algn="just">
              <a:buFont typeface="Arial" panose="020B0604020202020204" pitchFamily="34" charset="0"/>
              <a:buChar char="•"/>
            </a:pPr>
            <a:r>
              <a:rPr lang="en-US" sz="1400" dirty="0"/>
              <a:t>The installation of the lamps above the false roof causes a high loss of luminosity, which is aggravated by the difficulty of maintenance of such luminaries, being very common to find faulty lamps. These situations lead to a low visibility in some areas;</a:t>
            </a:r>
          </a:p>
          <a:p>
            <a:pPr marL="285750" indent="-285750" algn="just">
              <a:buFont typeface="Arial" panose="020B0604020202020204" pitchFamily="34" charset="0"/>
              <a:buChar char="•"/>
            </a:pPr>
            <a:r>
              <a:rPr lang="en-US" sz="1400" dirty="0"/>
              <a:t>In the rooms without false roof, such as offices and circulation areas there are several types of luminaires;</a:t>
            </a:r>
          </a:p>
          <a:p>
            <a:pPr marL="285750" indent="-285750" algn="just">
              <a:buFont typeface="Arial" panose="020B0604020202020204" pitchFamily="34" charset="0"/>
              <a:buChar char="•"/>
            </a:pPr>
            <a:r>
              <a:rPr lang="en-US" sz="1400" dirty="0"/>
              <a:t>In the silos and storage areas, the lighting fixtures are usually open luminaires without reflector. </a:t>
            </a:r>
            <a:endParaRPr lang="pt-PT" sz="1400" dirty="0"/>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pSp>
        <p:nvGrpSpPr>
          <p:cNvPr id="7" name="Grupo 6"/>
          <p:cNvGrpSpPr/>
          <p:nvPr/>
        </p:nvGrpSpPr>
        <p:grpSpPr>
          <a:xfrm>
            <a:off x="5231469" y="2865998"/>
            <a:ext cx="3719264" cy="3045453"/>
            <a:chOff x="5665874" y="2500783"/>
            <a:chExt cx="3284858" cy="2705005"/>
          </a:xfrm>
        </p:grpSpPr>
        <p:pic>
          <p:nvPicPr>
            <p:cNvPr id="16" name="Picture 39" descr="E:\Others\Dropbox\CERTUS\Library\Photos\2014-07-10 10.03.40.jpg"/>
            <p:cNvPicPr/>
            <p:nvPr/>
          </p:nvPicPr>
          <p:blipFill rotWithShape="1">
            <a:blip r:embed="rId4" cstate="email">
              <a:extLst>
                <a:ext uri="{28A0092B-C50C-407E-A947-70E740481C1C}">
                  <a14:useLocalDpi xmlns:a14="http://schemas.microsoft.com/office/drawing/2010/main"/>
                </a:ext>
              </a:extLst>
            </a:blip>
            <a:srcRect/>
            <a:stretch/>
          </p:blipFill>
          <p:spPr bwMode="auto">
            <a:xfrm>
              <a:off x="5665874" y="2515109"/>
              <a:ext cx="1642429" cy="1360266"/>
            </a:xfrm>
            <a:prstGeom prst="rect">
              <a:avLst/>
            </a:prstGeom>
            <a:noFill/>
            <a:ln>
              <a:noFill/>
            </a:ln>
            <a:extLst>
              <a:ext uri="{53640926-AAD7-44D8-BBD7-CCE9431645EC}">
                <a14:shadowObscured xmlns:a14="http://schemas.microsoft.com/office/drawing/2010/main"/>
              </a:ext>
            </a:extLst>
          </p:spPr>
        </p:pic>
        <p:pic>
          <p:nvPicPr>
            <p:cNvPr id="18" name="Picture 47" descr="E:\Others\Dropbox\CERTUS\Library\Photos\2014-07-10 10.05.14.jpg"/>
            <p:cNvPicPr/>
            <p:nvPr/>
          </p:nvPicPr>
          <p:blipFill rotWithShape="1">
            <a:blip r:embed="rId5" cstate="screen">
              <a:extLst>
                <a:ext uri="{28A0092B-C50C-407E-A947-70E740481C1C}">
                  <a14:useLocalDpi xmlns:a14="http://schemas.microsoft.com/office/drawing/2010/main"/>
                </a:ext>
              </a:extLst>
            </a:blip>
            <a:srcRect t="-2"/>
            <a:stretch/>
          </p:blipFill>
          <p:spPr bwMode="auto">
            <a:xfrm>
              <a:off x="7308303" y="2500783"/>
              <a:ext cx="1642429" cy="1360266"/>
            </a:xfrm>
            <a:prstGeom prst="rect">
              <a:avLst/>
            </a:prstGeom>
            <a:noFill/>
            <a:ln>
              <a:noFill/>
            </a:ln>
            <a:extLst>
              <a:ext uri="{53640926-AAD7-44D8-BBD7-CCE9431645EC}">
                <a14:shadowObscured xmlns:a14="http://schemas.microsoft.com/office/drawing/2010/main"/>
              </a:ext>
            </a:extLst>
          </p:spPr>
        </p:pic>
        <p:grpSp>
          <p:nvGrpSpPr>
            <p:cNvPr id="4" name="Grupo 3"/>
            <p:cNvGrpSpPr/>
            <p:nvPr/>
          </p:nvGrpSpPr>
          <p:grpSpPr>
            <a:xfrm>
              <a:off x="5675359" y="3856923"/>
              <a:ext cx="1632944" cy="1348865"/>
              <a:chOff x="4632414" y="3030096"/>
              <a:chExt cx="2675890" cy="2892895"/>
            </a:xfrm>
          </p:grpSpPr>
          <p:pic>
            <p:nvPicPr>
              <p:cNvPr id="19" name="Picture 50" descr="E:\Others\Dropbox\CERTUS\Library\Photos\2014-07-10 10.14.28.jpg"/>
              <p:cNvPicPr/>
              <p:nvPr/>
            </p:nvPicPr>
            <p:blipFill rotWithShape="1">
              <a:blip r:embed="rId6" cstate="email">
                <a:extLst>
                  <a:ext uri="{28A0092B-C50C-407E-A947-70E740481C1C}">
                    <a14:useLocalDpi xmlns:a14="http://schemas.microsoft.com/office/drawing/2010/main"/>
                  </a:ext>
                </a:extLst>
              </a:blip>
              <a:srcRect/>
              <a:stretch/>
            </p:blipFill>
            <p:spPr bwMode="auto">
              <a:xfrm>
                <a:off x="4638763" y="4680296"/>
                <a:ext cx="2669540" cy="1242695"/>
              </a:xfrm>
              <a:prstGeom prst="rect">
                <a:avLst/>
              </a:prstGeom>
              <a:noFill/>
              <a:ln>
                <a:noFill/>
              </a:ln>
              <a:extLst>
                <a:ext uri="{53640926-AAD7-44D8-BBD7-CCE9431645EC}">
                  <a14:shadowObscured xmlns:a14="http://schemas.microsoft.com/office/drawing/2010/main"/>
                </a:ext>
              </a:extLst>
            </p:spPr>
          </p:pic>
          <p:pic>
            <p:nvPicPr>
              <p:cNvPr id="20" name="Picture 53" descr="E:\Others\Dropbox\CERTUS\Library\Photos\2014-07-10 10.43.11.jpg"/>
              <p:cNvPicPr/>
              <p:nvPr/>
            </p:nvPicPr>
            <p:blipFill rotWithShape="1">
              <a:blip r:embed="rId7" cstate="email">
                <a:extLst>
                  <a:ext uri="{28A0092B-C50C-407E-A947-70E740481C1C}">
                    <a14:useLocalDpi xmlns:a14="http://schemas.microsoft.com/office/drawing/2010/main"/>
                  </a:ext>
                </a:extLst>
              </a:blip>
              <a:srcRect/>
              <a:stretch/>
            </p:blipFill>
            <p:spPr bwMode="auto">
              <a:xfrm>
                <a:off x="4632414" y="3030096"/>
                <a:ext cx="2675890" cy="1667510"/>
              </a:xfrm>
              <a:prstGeom prst="rect">
                <a:avLst/>
              </a:prstGeom>
              <a:noFill/>
              <a:ln>
                <a:noFill/>
              </a:ln>
              <a:extLst>
                <a:ext uri="{53640926-AAD7-44D8-BBD7-CCE9431645EC}">
                  <a14:shadowObscured xmlns:a14="http://schemas.microsoft.com/office/drawing/2010/main"/>
                </a:ext>
              </a:extLst>
            </p:spPr>
          </p:pic>
        </p:grpSp>
        <p:grpSp>
          <p:nvGrpSpPr>
            <p:cNvPr id="5" name="Grupo 4"/>
            <p:cNvGrpSpPr/>
            <p:nvPr/>
          </p:nvGrpSpPr>
          <p:grpSpPr>
            <a:xfrm>
              <a:off x="7294013" y="3871015"/>
              <a:ext cx="1656719" cy="1331848"/>
              <a:chOff x="-604644" y="2547614"/>
              <a:chExt cx="2688816" cy="2902337"/>
            </a:xfrm>
          </p:grpSpPr>
          <p:pic>
            <p:nvPicPr>
              <p:cNvPr id="21" name="Picture 52" descr="E:\Others\Dropbox\CERTUS\Library\Photos\2014-07-10 10.40.09.jpg"/>
              <p:cNvPicPr/>
              <p:nvPr/>
            </p:nvPicPr>
            <p:blipFill rotWithShape="1">
              <a:blip r:embed="rId8" cstate="email">
                <a:extLst>
                  <a:ext uri="{28A0092B-C50C-407E-A947-70E740481C1C}">
                    <a14:useLocalDpi xmlns:a14="http://schemas.microsoft.com/office/drawing/2010/main"/>
                  </a:ext>
                </a:extLst>
              </a:blip>
              <a:srcRect/>
              <a:stretch/>
            </p:blipFill>
            <p:spPr bwMode="auto">
              <a:xfrm>
                <a:off x="-586638" y="2547614"/>
                <a:ext cx="2670810" cy="1241425"/>
              </a:xfrm>
              <a:prstGeom prst="rect">
                <a:avLst/>
              </a:prstGeom>
              <a:noFill/>
              <a:ln>
                <a:noFill/>
              </a:ln>
              <a:extLst>
                <a:ext uri="{53640926-AAD7-44D8-BBD7-CCE9431645EC}">
                  <a14:shadowObscured xmlns:a14="http://schemas.microsoft.com/office/drawing/2010/main"/>
                </a:ext>
              </a:extLst>
            </p:spPr>
          </p:pic>
          <p:pic>
            <p:nvPicPr>
              <p:cNvPr id="22" name="Picture 49" descr="E:\Others\Dropbox\CERTUS\Library\Photos\2014-07-10 10.14.22.jpg"/>
              <p:cNvPicPr/>
              <p:nvPr/>
            </p:nvPicPr>
            <p:blipFill rotWithShape="1">
              <a:blip r:embed="rId9" cstate="email">
                <a:extLst>
                  <a:ext uri="{28A0092B-C50C-407E-A947-70E740481C1C}">
                    <a14:useLocalDpi xmlns:a14="http://schemas.microsoft.com/office/drawing/2010/main"/>
                  </a:ext>
                </a:extLst>
              </a:blip>
              <a:srcRect/>
              <a:stretch/>
            </p:blipFill>
            <p:spPr bwMode="auto">
              <a:xfrm>
                <a:off x="-604644" y="3783711"/>
                <a:ext cx="2674620" cy="1666240"/>
              </a:xfrm>
              <a:prstGeom prst="rect">
                <a:avLst/>
              </a:prstGeom>
              <a:noFill/>
              <a:ln>
                <a:noFill/>
              </a:ln>
              <a:extLst>
                <a:ext uri="{53640926-AAD7-44D8-BBD7-CCE9431645EC}">
                  <a14:shadowObscured xmlns:a14="http://schemas.microsoft.com/office/drawing/2010/main"/>
                </a:ext>
              </a:extLst>
            </p:spPr>
          </p:pic>
        </p:grpSp>
      </p:grpSp>
      <p:sp>
        <p:nvSpPr>
          <p:cNvPr id="2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059415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9" name="Rechteck 19"/>
          <p:cNvSpPr/>
          <p:nvPr/>
        </p:nvSpPr>
        <p:spPr>
          <a:xfrm>
            <a:off x="0" y="1691724"/>
            <a:ext cx="449999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Elementary School of Solum</a:t>
            </a:r>
            <a:endParaRPr lang="en-GB" sz="1600" b="1" dirty="0">
              <a:latin typeface="Candara" panose="020E0502030303020204" pitchFamily="34" charset="0"/>
            </a:endParaRPr>
          </a:p>
        </p:txBody>
      </p:sp>
      <p:sp>
        <p:nvSpPr>
          <p:cNvPr id="13" name="Rechteck 19"/>
          <p:cNvSpPr/>
          <p:nvPr/>
        </p:nvSpPr>
        <p:spPr>
          <a:xfrm>
            <a:off x="0" y="2316078"/>
            <a:ext cx="21957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Shape and Orientation</a:t>
            </a:r>
          </a:p>
        </p:txBody>
      </p:sp>
      <p:sp>
        <p:nvSpPr>
          <p:cNvPr id="3" name="CaixaDeTexto 2"/>
          <p:cNvSpPr txBox="1"/>
          <p:nvPr/>
        </p:nvSpPr>
        <p:spPr>
          <a:xfrm>
            <a:off x="251520" y="2924944"/>
            <a:ext cx="2736304" cy="307777"/>
          </a:xfrm>
          <a:prstGeom prst="rect">
            <a:avLst/>
          </a:prstGeom>
          <a:noFill/>
        </p:spPr>
        <p:txBody>
          <a:bodyPr wrap="square" rtlCol="0">
            <a:spAutoFit/>
          </a:bodyPr>
          <a:lstStyle/>
          <a:p>
            <a:endParaRPr lang="en-GB" sz="1400" dirty="0"/>
          </a:p>
        </p:txBody>
      </p:sp>
      <p:grpSp>
        <p:nvGrpSpPr>
          <p:cNvPr id="5" name="Grupo 4"/>
          <p:cNvGrpSpPr/>
          <p:nvPr/>
        </p:nvGrpSpPr>
        <p:grpSpPr>
          <a:xfrm>
            <a:off x="3707420" y="3319606"/>
            <a:ext cx="4967606" cy="1978055"/>
            <a:chOff x="3707420" y="3319606"/>
            <a:chExt cx="4967606" cy="1978055"/>
          </a:xfrm>
        </p:grpSpPr>
        <p:pic>
          <p:nvPicPr>
            <p:cNvPr id="14" name="Picture 66"/>
            <p:cNvPicPr/>
            <p:nvPr/>
          </p:nvPicPr>
          <p:blipFill rotWithShape="1">
            <a:blip r:embed="rId4" cstate="email">
              <a:extLst>
                <a:ext uri="{28A0092B-C50C-407E-A947-70E740481C1C}">
                  <a14:useLocalDpi xmlns:a14="http://schemas.microsoft.com/office/drawing/2010/main"/>
                </a:ext>
              </a:extLst>
            </a:blip>
            <a:srcRect/>
            <a:stretch/>
          </p:blipFill>
          <p:spPr bwMode="auto">
            <a:xfrm>
              <a:off x="3707420" y="3319606"/>
              <a:ext cx="4967606" cy="1978055"/>
            </a:xfrm>
            <a:prstGeom prst="rect">
              <a:avLst/>
            </a:prstGeom>
            <a:ln>
              <a:noFill/>
            </a:ln>
            <a:extLst>
              <a:ext uri="{53640926-AAD7-44D8-BBD7-CCE9431645EC}">
                <a14:shadowObscured xmlns:a14="http://schemas.microsoft.com/office/drawing/2010/main"/>
              </a:ext>
            </a:extLst>
          </p:spPr>
        </p:pic>
        <p:pic>
          <p:nvPicPr>
            <p:cNvPr id="4" name="Imagem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12360" y="3353359"/>
              <a:ext cx="828429" cy="832812"/>
            </a:xfrm>
            <a:prstGeom prst="rect">
              <a:avLst/>
            </a:prstGeom>
          </p:spPr>
        </p:pic>
      </p:grpSp>
      <p:sp>
        <p:nvSpPr>
          <p:cNvPr id="7" name="CaixaDeTexto 6"/>
          <p:cNvSpPr txBox="1"/>
          <p:nvPr/>
        </p:nvSpPr>
        <p:spPr>
          <a:xfrm>
            <a:off x="0" y="2947307"/>
            <a:ext cx="3673183" cy="2462213"/>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a:t>The school  is constituted by two buildings with 39.8 x 9.5m each and 1 building (refectory) with 2 areas of 9.73 x 6.5 m and one of 7.15 x 2.15 m;</a:t>
            </a:r>
          </a:p>
          <a:p>
            <a:pPr algn="just"/>
            <a:endParaRPr lang="en-GB" sz="1400" dirty="0"/>
          </a:p>
          <a:p>
            <a:pPr marL="285750" indent="-285750" algn="just">
              <a:buFont typeface="Arial" panose="020B0604020202020204" pitchFamily="34" charset="0"/>
              <a:buChar char="•"/>
            </a:pPr>
            <a:r>
              <a:rPr lang="en-GB" sz="1400" dirty="0"/>
              <a:t>It is oriented along an east–west axis with the main façade in the north. </a:t>
            </a:r>
          </a:p>
          <a:p>
            <a:pPr algn="just"/>
            <a:endParaRPr lang="en-GB" sz="1400" dirty="0"/>
          </a:p>
          <a:p>
            <a:pPr marL="285750" indent="-285750" algn="just">
              <a:buFont typeface="Arial" panose="020B0604020202020204" pitchFamily="34" charset="0"/>
              <a:buChar char="•"/>
            </a:pPr>
            <a:r>
              <a:rPr lang="en-GB" sz="1400" dirty="0"/>
              <a:t>The roof is of ceramic tile and has a surface of 898 m</a:t>
            </a:r>
            <a:r>
              <a:rPr lang="en-GB" sz="1400" baseline="30000" dirty="0"/>
              <a:t>2;</a:t>
            </a:r>
          </a:p>
          <a:p>
            <a:pPr marL="285750" indent="-285750" algn="just">
              <a:buFont typeface="Arial" panose="020B0604020202020204" pitchFamily="34" charset="0"/>
              <a:buChar char="•"/>
            </a:pPr>
            <a:endParaRPr lang="en-GB" sz="1400" dirty="0"/>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787513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556592"/>
            <a:ext cx="6345134" cy="3600986"/>
          </a:xfrm>
          <a:prstGeom prst="rect">
            <a:avLst/>
          </a:prstGeom>
          <a:noFill/>
        </p:spPr>
        <p:txBody>
          <a:bodyPr wrap="square" rtlCol="0">
            <a:spAutoFit/>
          </a:bodyPr>
          <a:lstStyle/>
          <a:p>
            <a:pPr algn="just"/>
            <a:r>
              <a:rPr lang="en-GB" sz="1600" b="1" dirty="0">
                <a:latin typeface="Candara" panose="020E0502030303020204" pitchFamily="34" charset="0"/>
              </a:rPr>
              <a:t>Lighting (cont.)</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en-US" sz="1400" dirty="0"/>
              <a:t>In the circulation areas the lamps are usually of 18 W and in the remaining areas are of 58 W. Almost all the lamps are T8 with ferromagnetic ballasts. The exception is just one circulation area where T5 lamps with electronic ballasts (stairs of area 52 – floor 0 to -2) are already used.;</a:t>
            </a:r>
            <a:endParaRPr lang="pt-PT" sz="1400" dirty="0"/>
          </a:p>
          <a:p>
            <a:pPr marL="285750" indent="-285750" algn="just">
              <a:buFont typeface="Arial" panose="020B0604020202020204" pitchFamily="34" charset="0"/>
              <a:buChar char="•"/>
            </a:pPr>
            <a:r>
              <a:rPr lang="it-IT" sz="1400" dirty="0"/>
              <a:t>Some rooms with double height ceiling use incandescent and halogen lamps;</a:t>
            </a:r>
          </a:p>
          <a:p>
            <a:pPr marL="285750" indent="-285750" algn="just">
              <a:buFont typeface="Arial" panose="020B0604020202020204" pitchFamily="34" charset="0"/>
              <a:buChar char="•"/>
            </a:pPr>
            <a:r>
              <a:rPr lang="it-IT" sz="1400" dirty="0"/>
              <a:t>The bathrooms had incandescent lamps. However, some lamps were already replaced by CFL and one bathroom (near to the reception on floor 0), recently renovated, already have LED lamps;</a:t>
            </a:r>
          </a:p>
          <a:p>
            <a:pPr marL="285750" indent="-285750" algn="just">
              <a:buFont typeface="Arial" panose="020B0604020202020204" pitchFamily="34" charset="0"/>
              <a:buChar char="•"/>
            </a:pPr>
            <a:r>
              <a:rPr lang="en-US" sz="1400" dirty="0"/>
              <a:t>The control of the lighting in the circulation areas, bathrooms and rooms receiving public is directly ensured in the electrical board. This is a major problem in circulation areas, since areas with reduced utilization (in parts of the building not receiving public) have the lightning permanently turned ON during the working hours. In offices and other rooms the control is ensured locally by switches/commutators.</a:t>
            </a:r>
            <a:endParaRPr lang="pt-PT" sz="1400" dirty="0"/>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pSp>
        <p:nvGrpSpPr>
          <p:cNvPr id="10" name="Grupo 9"/>
          <p:cNvGrpSpPr/>
          <p:nvPr/>
        </p:nvGrpSpPr>
        <p:grpSpPr>
          <a:xfrm>
            <a:off x="6330005" y="2699291"/>
            <a:ext cx="2505040" cy="3315588"/>
            <a:chOff x="6372200" y="2607403"/>
            <a:chExt cx="2649056" cy="3550175"/>
          </a:xfrm>
        </p:grpSpPr>
        <p:pic>
          <p:nvPicPr>
            <p:cNvPr id="23" name="Picture 56" descr="E:\Others\Dropbox\CERTUS\Library\Photos\2014-07-10 10.59.14.jpg"/>
            <p:cNvPicPr/>
            <p:nvPr/>
          </p:nvPicPr>
          <p:blipFill rotWithShape="1">
            <a:blip r:embed="rId4" cstate="email">
              <a:extLst>
                <a:ext uri="{28A0092B-C50C-407E-A947-70E740481C1C}">
                  <a14:useLocalDpi xmlns:a14="http://schemas.microsoft.com/office/drawing/2010/main"/>
                </a:ext>
              </a:extLst>
            </a:blip>
            <a:srcRect/>
            <a:stretch/>
          </p:blipFill>
          <p:spPr bwMode="auto">
            <a:xfrm>
              <a:off x="6372200" y="2607403"/>
              <a:ext cx="2649056" cy="1253645"/>
            </a:xfrm>
            <a:prstGeom prst="rect">
              <a:avLst/>
            </a:prstGeom>
            <a:noFill/>
            <a:ln>
              <a:noFill/>
            </a:ln>
            <a:extLst>
              <a:ext uri="{53640926-AAD7-44D8-BBD7-CCE9431645EC}">
                <a14:shadowObscured xmlns:a14="http://schemas.microsoft.com/office/drawing/2010/main"/>
              </a:ext>
            </a:extLst>
          </p:spPr>
        </p:pic>
        <p:pic>
          <p:nvPicPr>
            <p:cNvPr id="24" name="Picture 58" descr="E:\Others\Dropbox\CERTUS\Library\Photos\2014-07-10 11.08.25.jpg"/>
            <p:cNvPicPr/>
            <p:nvPr/>
          </p:nvPicPr>
          <p:blipFill rotWithShape="1">
            <a:blip r:embed="rId5" cstate="screen">
              <a:extLst>
                <a:ext uri="{28A0092B-C50C-407E-A947-70E740481C1C}">
                  <a14:useLocalDpi xmlns:a14="http://schemas.microsoft.com/office/drawing/2010/main"/>
                </a:ext>
              </a:extLst>
            </a:blip>
            <a:srcRect/>
            <a:stretch/>
          </p:blipFill>
          <p:spPr bwMode="auto">
            <a:xfrm>
              <a:off x="6372200" y="3861048"/>
              <a:ext cx="2649056" cy="1152128"/>
            </a:xfrm>
            <a:prstGeom prst="rect">
              <a:avLst/>
            </a:prstGeom>
            <a:noFill/>
            <a:ln>
              <a:noFill/>
            </a:ln>
            <a:extLst>
              <a:ext uri="{53640926-AAD7-44D8-BBD7-CCE9431645EC}">
                <a14:shadowObscured xmlns:a14="http://schemas.microsoft.com/office/drawing/2010/main"/>
              </a:ext>
            </a:extLst>
          </p:spPr>
        </p:pic>
        <p:pic>
          <p:nvPicPr>
            <p:cNvPr id="9" name="Imagem 8"/>
            <p:cNvPicPr>
              <a:picLocks noChangeAspect="1"/>
            </p:cNvPicPr>
            <p:nvPr/>
          </p:nvPicPr>
          <p:blipFill>
            <a:blip r:embed="rId6"/>
            <a:stretch>
              <a:fillRect/>
            </a:stretch>
          </p:blipFill>
          <p:spPr>
            <a:xfrm>
              <a:off x="6372200" y="4995673"/>
              <a:ext cx="2649056" cy="1161905"/>
            </a:xfrm>
            <a:prstGeom prst="rect">
              <a:avLst/>
            </a:prstGeom>
          </p:spPr>
        </p:pic>
      </p:gr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654850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556592"/>
            <a:ext cx="8965862" cy="338554"/>
          </a:xfrm>
          <a:prstGeom prst="rect">
            <a:avLst/>
          </a:prstGeom>
          <a:noFill/>
        </p:spPr>
        <p:txBody>
          <a:bodyPr wrap="square" rtlCol="0">
            <a:spAutoFit/>
          </a:bodyPr>
          <a:lstStyle/>
          <a:p>
            <a:pPr algn="just"/>
            <a:r>
              <a:rPr lang="en-GB" sz="1600" b="1" dirty="0">
                <a:latin typeface="Candara" panose="020E0502030303020204" pitchFamily="34" charset="0"/>
              </a:rPr>
              <a:t>Lighting - </a:t>
            </a:r>
            <a:r>
              <a:rPr lang="el-GR" sz="1400" cap="all" dirty="0"/>
              <a:t>Types and quantities of lamps </a:t>
            </a:r>
            <a:endParaRPr lang="en-GB" sz="1600" b="1" dirty="0">
              <a:latin typeface="Candara" panose="020E0502030303020204" pitchFamily="34" charset="0"/>
            </a:endParaRP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aphicFrame>
        <p:nvGraphicFramePr>
          <p:cNvPr id="7" name="Tabela 6"/>
          <p:cNvGraphicFramePr>
            <a:graphicFrameLocks noGrp="1"/>
          </p:cNvGraphicFramePr>
          <p:nvPr>
            <p:extLst/>
          </p:nvPr>
        </p:nvGraphicFramePr>
        <p:xfrm>
          <a:off x="2065913" y="2906566"/>
          <a:ext cx="4998293" cy="3216528"/>
        </p:xfrm>
        <a:graphic>
          <a:graphicData uri="http://schemas.openxmlformats.org/drawingml/2006/table">
            <a:tbl>
              <a:tblPr firstRow="1" firstCol="1" lastRow="1" bandRow="1"/>
              <a:tblGrid>
                <a:gridCol w="2597042">
                  <a:extLst>
                    <a:ext uri="{9D8B030D-6E8A-4147-A177-3AD203B41FA5}">
                      <a16:colId xmlns:a16="http://schemas.microsoft.com/office/drawing/2014/main" val="20000"/>
                    </a:ext>
                  </a:extLst>
                </a:gridCol>
                <a:gridCol w="1200155">
                  <a:extLst>
                    <a:ext uri="{9D8B030D-6E8A-4147-A177-3AD203B41FA5}">
                      <a16:colId xmlns:a16="http://schemas.microsoft.com/office/drawing/2014/main" val="20001"/>
                    </a:ext>
                  </a:extLst>
                </a:gridCol>
                <a:gridCol w="1201096">
                  <a:extLst>
                    <a:ext uri="{9D8B030D-6E8A-4147-A177-3AD203B41FA5}">
                      <a16:colId xmlns:a16="http://schemas.microsoft.com/office/drawing/2014/main" val="20002"/>
                    </a:ext>
                  </a:extLst>
                </a:gridCol>
              </a:tblGrid>
              <a:tr h="536088">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Lamp</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Type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Quantity</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680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9</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r h="2680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F120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803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37,580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2"/>
                  </a:ext>
                </a:extLst>
              </a:tr>
              <a:tr h="2680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T8 F150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312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21,091</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3"/>
                  </a:ext>
                </a:extLst>
              </a:tr>
              <a:tr h="2680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Fluorescent Linear T5 F60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8</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4"/>
                  </a:ext>
                </a:extLst>
              </a:tr>
              <a:tr h="2680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Incandescent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1,380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5"/>
                  </a:ext>
                </a:extLst>
              </a:tr>
              <a:tr h="2680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Projector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24</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7,200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6"/>
                  </a:ext>
                </a:extLst>
              </a:tr>
              <a:tr h="2680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Halogen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250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7"/>
                  </a:ext>
                </a:extLst>
              </a:tr>
              <a:tr h="268044">
                <a:tc>
                  <a:txBody>
                    <a:bodyPr/>
                    <a:lstStyle/>
                    <a:p>
                      <a:pP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Compact Fluorescent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70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1,260</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8"/>
                  </a:ext>
                </a:extLst>
              </a:tr>
              <a:tr h="268044">
                <a:tc>
                  <a:txBody>
                    <a:bodyPr/>
                    <a:lstStyle/>
                    <a:p>
                      <a:pPr>
                        <a:lnSpc>
                          <a:spcPct val="115000"/>
                        </a:lnSpc>
                        <a:spcAft>
                          <a:spcPts val="0"/>
                        </a:spcAft>
                      </a:pPr>
                      <a:r>
                        <a:rPr lang="en-GB" sz="1100" b="1">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LED Spot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12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9"/>
                  </a:ext>
                </a:extLst>
              </a:tr>
              <a:tr h="268044">
                <a:tc>
                  <a:txBody>
                    <a:bodyPr/>
                    <a:lstStyle/>
                    <a:p>
                      <a:pP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Total </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1,266</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ctr">
                        <a:lnSpc>
                          <a:spcPct val="115000"/>
                        </a:lnSpc>
                        <a:spcAft>
                          <a:spcPts val="0"/>
                        </a:spcAft>
                      </a:pPr>
                      <a:r>
                        <a:rPr lang="en-GB" sz="1100" b="1" dirty="0">
                          <a:effectLst/>
                          <a:latin typeface="Calibri" panose="020F0502020204030204" pitchFamily="34" charset="0"/>
                          <a:ea typeface="SimSun" panose="02010600030101010101" pitchFamily="2" charset="-122"/>
                          <a:cs typeface="Times New Roman" panose="02020603050405020304" pitchFamily="18" charset="0"/>
                        </a:rPr>
                        <a:t>69,174</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657705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5129" y="2556592"/>
            <a:ext cx="5827569" cy="3600986"/>
          </a:xfrm>
          <a:prstGeom prst="rect">
            <a:avLst/>
          </a:prstGeom>
          <a:noFill/>
        </p:spPr>
        <p:txBody>
          <a:bodyPr wrap="square" rtlCol="0">
            <a:spAutoFit/>
          </a:bodyPr>
          <a:lstStyle/>
          <a:p>
            <a:pPr algn="just"/>
            <a:r>
              <a:rPr lang="en-GB" sz="1600" b="1" dirty="0">
                <a:latin typeface="Candara" panose="020E0502030303020204" pitchFamily="34" charset="0"/>
              </a:rPr>
              <a:t>HVAC – Air Conditioning or Heating Systems</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it-IT" sz="1400" dirty="0"/>
              <a:t>Almost all working rooms, as well as all the rooms receiving have acclimatization. </a:t>
            </a:r>
            <a:r>
              <a:rPr lang="en-US" sz="1400" dirty="0"/>
              <a:t>The circulation areas do not have acclimatization. The total acclimatized area is about 6,900 </a:t>
            </a:r>
            <a:r>
              <a:rPr lang="it-IT" sz="1400" dirty="0"/>
              <a:t>m</a:t>
            </a:r>
            <a:r>
              <a:rPr lang="it-IT" sz="1400" baseline="30000" dirty="0"/>
              <a:t>2</a:t>
            </a:r>
            <a:r>
              <a:rPr lang="it-IT" sz="1400" dirty="0"/>
              <a:t>.</a:t>
            </a:r>
            <a:endParaRPr lang="pt-PT" sz="1400" dirty="0"/>
          </a:p>
          <a:p>
            <a:pPr marL="285750" indent="-285750" algn="just">
              <a:buFont typeface="Arial" panose="020B0604020202020204" pitchFamily="34" charset="0"/>
              <a:buChar char="•"/>
            </a:pPr>
            <a:r>
              <a:rPr lang="it-IT" sz="1400" dirty="0"/>
              <a:t>The building does not have a centralized HVAC system. It has several mono-split units, which were gradually installed.</a:t>
            </a:r>
          </a:p>
          <a:p>
            <a:pPr marL="285750" indent="-285750" algn="just">
              <a:buFont typeface="Arial" panose="020B0604020202020204" pitchFamily="34" charset="0"/>
              <a:buChar char="•"/>
            </a:pPr>
            <a:r>
              <a:rPr lang="en-US" sz="1400" dirty="0"/>
              <a:t>The exception to it, are the silos / storage areas which have systems (one in each silo) of temperature and humidity control with pipelines to protect the publications. </a:t>
            </a:r>
            <a:endParaRPr lang="pt-PT" sz="1400" dirty="0"/>
          </a:p>
          <a:p>
            <a:pPr algn="just"/>
            <a:endParaRPr lang="en-US" sz="1400" dirty="0"/>
          </a:p>
          <a:p>
            <a:pPr algn="just"/>
            <a:r>
              <a:rPr lang="en-US" sz="1400" dirty="0"/>
              <a:t>The total number of HVAC devices is:</a:t>
            </a:r>
            <a:endParaRPr lang="pt-PT" sz="1400" dirty="0"/>
          </a:p>
          <a:p>
            <a:pPr marL="285750" indent="-285750" algn="just">
              <a:buFont typeface="Arial" panose="020B0604020202020204" pitchFamily="34" charset="0"/>
              <a:buChar char="•"/>
            </a:pPr>
            <a:r>
              <a:rPr lang="en-US" sz="1400" dirty="0"/>
              <a:t>9 systems of temperature and humidity control with pipelines with a total power of 301 kW </a:t>
            </a:r>
          </a:p>
          <a:p>
            <a:pPr marL="285750" indent="-285750" algn="just">
              <a:buFont typeface="Arial" panose="020B0604020202020204" pitchFamily="34" charset="0"/>
              <a:buChar char="•"/>
            </a:pPr>
            <a:r>
              <a:rPr lang="en-US" sz="1400" dirty="0"/>
              <a:t>36 mono-split systems with heat pumps installed in the wall or roof with a total power of 239.27 kW</a:t>
            </a:r>
            <a:endParaRPr lang="en-GB" sz="1400" b="1" dirty="0">
              <a:latin typeface="Candara" panose="020E0502030303020204" pitchFamily="34" charset="0"/>
            </a:endParaRPr>
          </a:p>
        </p:txBody>
      </p:sp>
      <p:sp>
        <p:nvSpPr>
          <p:cNvPr id="16"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pSp>
        <p:nvGrpSpPr>
          <p:cNvPr id="7" name="Grupo 6"/>
          <p:cNvGrpSpPr/>
          <p:nvPr/>
        </p:nvGrpSpPr>
        <p:grpSpPr>
          <a:xfrm>
            <a:off x="5819423" y="2593182"/>
            <a:ext cx="3138293" cy="3500878"/>
            <a:chOff x="5819423" y="2593182"/>
            <a:chExt cx="3138293" cy="3500878"/>
          </a:xfrm>
        </p:grpSpPr>
        <p:grpSp>
          <p:nvGrpSpPr>
            <p:cNvPr id="4" name="Grupo 3"/>
            <p:cNvGrpSpPr/>
            <p:nvPr/>
          </p:nvGrpSpPr>
          <p:grpSpPr>
            <a:xfrm>
              <a:off x="5819423" y="2593182"/>
              <a:ext cx="3138293" cy="2272738"/>
              <a:chOff x="4709564" y="2551512"/>
              <a:chExt cx="4196080" cy="2766695"/>
            </a:xfrm>
          </p:grpSpPr>
          <p:pic>
            <p:nvPicPr>
              <p:cNvPr id="17" name="Picture 12"/>
              <p:cNvPicPr/>
              <p:nvPr/>
            </p:nvPicPr>
            <p:blipFill>
              <a:blip r:embed="rId4" cstate="email">
                <a:extLst>
                  <a:ext uri="{28A0092B-C50C-407E-A947-70E740481C1C}">
                    <a14:useLocalDpi xmlns:a14="http://schemas.microsoft.com/office/drawing/2010/main"/>
                  </a:ext>
                </a:extLst>
              </a:blip>
              <a:stretch>
                <a:fillRect/>
              </a:stretch>
            </p:blipFill>
            <p:spPr>
              <a:xfrm>
                <a:off x="6805064" y="2556592"/>
                <a:ext cx="2100580" cy="2761615"/>
              </a:xfrm>
              <a:prstGeom prst="rect">
                <a:avLst/>
              </a:prstGeom>
            </p:spPr>
          </p:pic>
          <p:pic>
            <p:nvPicPr>
              <p:cNvPr id="18" name="Picture 22"/>
              <p:cNvPicPr/>
              <p:nvPr/>
            </p:nvPicPr>
            <p:blipFill rotWithShape="1">
              <a:blip r:embed="rId5" cstate="email">
                <a:extLst>
                  <a:ext uri="{28A0092B-C50C-407E-A947-70E740481C1C}">
                    <a14:useLocalDpi xmlns:a14="http://schemas.microsoft.com/office/drawing/2010/main"/>
                  </a:ext>
                </a:extLst>
              </a:blip>
              <a:srcRect b="1714"/>
              <a:stretch/>
            </p:blipFill>
            <p:spPr bwMode="auto">
              <a:xfrm>
                <a:off x="4709564" y="2551512"/>
                <a:ext cx="2095500" cy="2766695"/>
              </a:xfrm>
              <a:prstGeom prst="rect">
                <a:avLst/>
              </a:prstGeom>
              <a:noFill/>
              <a:ln>
                <a:noFill/>
              </a:ln>
              <a:extLst>
                <a:ext uri="{53640926-AAD7-44D8-BBD7-CCE9431645EC}">
                  <a14:shadowObscured xmlns:a14="http://schemas.microsoft.com/office/drawing/2010/main"/>
                </a:ext>
              </a:extLst>
            </p:spPr>
          </p:pic>
        </p:grpSp>
        <p:grpSp>
          <p:nvGrpSpPr>
            <p:cNvPr id="5" name="Grupo 4"/>
            <p:cNvGrpSpPr/>
            <p:nvPr/>
          </p:nvGrpSpPr>
          <p:grpSpPr>
            <a:xfrm>
              <a:off x="5819423" y="4871436"/>
              <a:ext cx="3131310" cy="1222624"/>
              <a:chOff x="3513066" y="4439498"/>
              <a:chExt cx="4962328" cy="1853784"/>
            </a:xfrm>
          </p:grpSpPr>
          <p:pic>
            <p:nvPicPr>
              <p:cNvPr id="19" name="Picture 28"/>
              <p:cNvPicPr/>
              <p:nvPr/>
            </p:nvPicPr>
            <p:blipFill rotWithShape="1">
              <a:blip r:embed="rId6" cstate="email">
                <a:extLst>
                  <a:ext uri="{28A0092B-C50C-407E-A947-70E740481C1C}">
                    <a14:useLocalDpi xmlns:a14="http://schemas.microsoft.com/office/drawing/2010/main"/>
                  </a:ext>
                </a:extLst>
              </a:blip>
              <a:srcRect b="23645"/>
              <a:stretch/>
            </p:blipFill>
            <p:spPr bwMode="auto">
              <a:xfrm>
                <a:off x="6003974" y="4439498"/>
                <a:ext cx="2471420" cy="1809750"/>
              </a:xfrm>
              <a:prstGeom prst="rect">
                <a:avLst/>
              </a:prstGeom>
              <a:noFill/>
              <a:ln>
                <a:noFill/>
              </a:ln>
              <a:extLst>
                <a:ext uri="{53640926-AAD7-44D8-BBD7-CCE9431645EC}">
                  <a14:shadowObscured xmlns:a14="http://schemas.microsoft.com/office/drawing/2010/main"/>
                </a:ext>
              </a:extLst>
            </p:spPr>
          </p:pic>
          <p:pic>
            <p:nvPicPr>
              <p:cNvPr id="20" name="Picture 23"/>
              <p:cNvPicPr/>
              <p:nvPr/>
            </p:nvPicPr>
            <p:blipFill>
              <a:blip r:embed="rId7" cstate="email">
                <a:extLst>
                  <a:ext uri="{28A0092B-C50C-407E-A947-70E740481C1C}">
                    <a14:useLocalDpi xmlns:a14="http://schemas.microsoft.com/office/drawing/2010/main"/>
                  </a:ext>
                </a:extLst>
              </a:blip>
              <a:srcRect/>
              <a:stretch>
                <a:fillRect/>
              </a:stretch>
            </p:blipFill>
            <p:spPr bwMode="auto">
              <a:xfrm>
                <a:off x="3513066" y="4456227"/>
                <a:ext cx="2511425" cy="1837055"/>
              </a:xfrm>
              <a:prstGeom prst="rect">
                <a:avLst/>
              </a:prstGeom>
              <a:noFill/>
              <a:ln>
                <a:noFill/>
              </a:ln>
            </p:spPr>
          </p:pic>
        </p:grpSp>
      </p:grpSp>
      <p:sp>
        <p:nvSpPr>
          <p:cNvPr id="2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02668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0636" y="2586964"/>
            <a:ext cx="8940097" cy="3539430"/>
          </a:xfrm>
          <a:prstGeom prst="rect">
            <a:avLst/>
          </a:prstGeom>
          <a:noFill/>
        </p:spPr>
        <p:txBody>
          <a:bodyPr wrap="square" rtlCol="0">
            <a:spAutoFit/>
          </a:bodyPr>
          <a:lstStyle/>
          <a:p>
            <a:pPr algn="just"/>
            <a:r>
              <a:rPr lang="en-GB" sz="1600" b="1" dirty="0">
                <a:latin typeface="Candara" panose="020E0502030303020204" pitchFamily="34" charset="0"/>
              </a:rPr>
              <a:t>HVAC - Air Conditioning or Ventilation Systems– Technical Data</a:t>
            </a:r>
          </a:p>
          <a:p>
            <a:pPr algn="just"/>
            <a:endParaRPr lang="en-GB" sz="1600" b="1" dirty="0">
              <a:latin typeface="Candara" panose="020E0502030303020204" pitchFamily="34" charset="0"/>
            </a:endParaRPr>
          </a:p>
          <a:p>
            <a:pPr marL="285750" indent="-285750" algn="just">
              <a:buFont typeface="Arial" panose="020B0604020202020204" pitchFamily="34" charset="0"/>
              <a:buChar char="•"/>
            </a:pPr>
            <a:r>
              <a:rPr lang="it-IT" sz="1600" dirty="0"/>
              <a:t>The system of </a:t>
            </a:r>
            <a:r>
              <a:rPr lang="en-US" sz="1600" dirty="0"/>
              <a:t>temperature and humidity control uses units </a:t>
            </a:r>
            <a:r>
              <a:rPr lang="it-IT" sz="1600" dirty="0"/>
              <a:t>CIATESA ISW-120</a:t>
            </a:r>
          </a:p>
          <a:p>
            <a:pPr marL="285750" indent="-285750" algn="just">
              <a:buFont typeface="Arial" panose="020B0604020202020204" pitchFamily="34" charset="0"/>
              <a:buChar char="•"/>
            </a:pPr>
            <a:endParaRPr lang="it-IT" sz="1600" dirty="0"/>
          </a:p>
          <a:p>
            <a:pPr marL="285750" indent="-285750" algn="just">
              <a:buFont typeface="Arial" panose="020B0604020202020204" pitchFamily="34" charset="0"/>
              <a:buChar char="•"/>
            </a:pPr>
            <a:endParaRPr lang="it-IT" sz="1600" dirty="0"/>
          </a:p>
          <a:p>
            <a:pPr marL="285750" indent="-285750" algn="just">
              <a:buFont typeface="Arial" panose="020B0604020202020204" pitchFamily="34" charset="0"/>
              <a:buChar char="•"/>
            </a:pPr>
            <a:endParaRPr lang="it-IT" sz="1600" dirty="0"/>
          </a:p>
          <a:p>
            <a:pPr marL="285750" indent="-285750" algn="just">
              <a:buFont typeface="Arial" panose="020B0604020202020204" pitchFamily="34" charset="0"/>
              <a:buChar char="•"/>
            </a:pPr>
            <a:endParaRPr lang="it-IT" sz="1600" dirty="0"/>
          </a:p>
          <a:p>
            <a:pPr marL="285750" indent="-285750" algn="just">
              <a:buFont typeface="Arial" panose="020B0604020202020204" pitchFamily="34" charset="0"/>
              <a:buChar char="•"/>
            </a:pPr>
            <a:endParaRPr lang="it-IT" sz="1600" dirty="0"/>
          </a:p>
          <a:p>
            <a:pPr marL="285750" indent="-285750" algn="just">
              <a:buFont typeface="Arial" panose="020B0604020202020204" pitchFamily="34" charset="0"/>
              <a:buChar char="•"/>
            </a:pPr>
            <a:endParaRPr lang="it-IT" sz="1600" dirty="0"/>
          </a:p>
          <a:p>
            <a:pPr algn="just"/>
            <a:endParaRPr lang="it-IT" sz="1600" dirty="0"/>
          </a:p>
          <a:p>
            <a:pPr marL="285750" indent="-285750" algn="just">
              <a:buFont typeface="Arial" panose="020B0604020202020204" pitchFamily="34" charset="0"/>
              <a:buChar char="•"/>
            </a:pPr>
            <a:r>
              <a:rPr lang="it-IT" sz="1600" dirty="0"/>
              <a:t>The control of the temperature and humidity control systems is ensured in an electrical board near to each system. </a:t>
            </a:r>
            <a:r>
              <a:rPr lang="en-US" sz="1600" dirty="0"/>
              <a:t>The control of the split systems in directly ensured in the device or using an infrared remote control.</a:t>
            </a:r>
          </a:p>
          <a:p>
            <a:pPr marL="285750" indent="-285750" algn="just">
              <a:buFont typeface="Arial" panose="020B0604020202020204" pitchFamily="34" charset="0"/>
              <a:buChar char="•"/>
            </a:pPr>
            <a:endParaRPr lang="en-US" sz="1600" dirty="0"/>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aphicFrame>
        <p:nvGraphicFramePr>
          <p:cNvPr id="5" name="Tabela 4"/>
          <p:cNvGraphicFramePr>
            <a:graphicFrameLocks noGrp="1"/>
          </p:cNvGraphicFramePr>
          <p:nvPr>
            <p:extLst/>
          </p:nvPr>
        </p:nvGraphicFramePr>
        <p:xfrm>
          <a:off x="1400517" y="3659832"/>
          <a:ext cx="6329085" cy="1081023"/>
        </p:xfrm>
        <a:graphic>
          <a:graphicData uri="http://schemas.openxmlformats.org/drawingml/2006/table">
            <a:tbl>
              <a:tblPr firstRow="1" firstCol="1" bandRow="1"/>
              <a:tblGrid>
                <a:gridCol w="808460">
                  <a:extLst>
                    <a:ext uri="{9D8B030D-6E8A-4147-A177-3AD203B41FA5}">
                      <a16:colId xmlns:a16="http://schemas.microsoft.com/office/drawing/2014/main" val="20000"/>
                    </a:ext>
                  </a:extLst>
                </a:gridCol>
                <a:gridCol w="808460">
                  <a:extLst>
                    <a:ext uri="{9D8B030D-6E8A-4147-A177-3AD203B41FA5}">
                      <a16:colId xmlns:a16="http://schemas.microsoft.com/office/drawing/2014/main" val="20001"/>
                    </a:ext>
                  </a:extLst>
                </a:gridCol>
                <a:gridCol w="597590">
                  <a:extLst>
                    <a:ext uri="{9D8B030D-6E8A-4147-A177-3AD203B41FA5}">
                      <a16:colId xmlns:a16="http://schemas.microsoft.com/office/drawing/2014/main" val="20002"/>
                    </a:ext>
                  </a:extLst>
                </a:gridCol>
                <a:gridCol w="899365">
                  <a:extLst>
                    <a:ext uri="{9D8B030D-6E8A-4147-A177-3AD203B41FA5}">
                      <a16:colId xmlns:a16="http://schemas.microsoft.com/office/drawing/2014/main" val="20003"/>
                    </a:ext>
                  </a:extLst>
                </a:gridCol>
                <a:gridCol w="899365">
                  <a:extLst>
                    <a:ext uri="{9D8B030D-6E8A-4147-A177-3AD203B41FA5}">
                      <a16:colId xmlns:a16="http://schemas.microsoft.com/office/drawing/2014/main" val="20004"/>
                    </a:ext>
                  </a:extLst>
                </a:gridCol>
                <a:gridCol w="630375">
                  <a:extLst>
                    <a:ext uri="{9D8B030D-6E8A-4147-A177-3AD203B41FA5}">
                      <a16:colId xmlns:a16="http://schemas.microsoft.com/office/drawing/2014/main" val="20005"/>
                    </a:ext>
                  </a:extLst>
                </a:gridCol>
                <a:gridCol w="842735">
                  <a:extLst>
                    <a:ext uri="{9D8B030D-6E8A-4147-A177-3AD203B41FA5}">
                      <a16:colId xmlns:a16="http://schemas.microsoft.com/office/drawing/2014/main" val="20006"/>
                    </a:ext>
                  </a:extLst>
                </a:gridCol>
                <a:gridCol w="842735">
                  <a:extLst>
                    <a:ext uri="{9D8B030D-6E8A-4147-A177-3AD203B41FA5}">
                      <a16:colId xmlns:a16="http://schemas.microsoft.com/office/drawing/2014/main" val="20007"/>
                    </a:ext>
                  </a:extLst>
                </a:gridCol>
              </a:tblGrid>
              <a:tr h="810767">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cooling-ther</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cooling-elect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EER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heating-ther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heating-elect</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dirty="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COP</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compressor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P</a:t>
                      </a:r>
                      <a:r>
                        <a:rPr lang="en-GB" sz="1100" b="1" baseline="-25000">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ventilator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en-GB" sz="1100" b="1">
                          <a:solidFill>
                            <a:srgbClr val="FFFFFF"/>
                          </a:solidFill>
                          <a:effectLst/>
                          <a:latin typeface="Calibri" panose="020F0502020204030204" pitchFamily="34" charset="0"/>
                          <a:ea typeface="SimSun" panose="02010600030101010101" pitchFamily="2" charset="-122"/>
                          <a:cs typeface="Times New Roman" panose="02020603050405020304" pitchFamily="18" charset="0"/>
                        </a:rPr>
                        <a:t>(kW)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70256">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29.7</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12.2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2.43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30.3</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10.2</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2.97</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7.5</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1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1"/>
                  </a:ext>
                </a:extLst>
              </a:tr>
            </a:tbl>
          </a:graphicData>
        </a:graphic>
      </p:graphicFrame>
      <p:sp>
        <p:nvSpPr>
          <p:cNvPr id="7" name="Rectangle 1"/>
          <p:cNvSpPr>
            <a:spLocks noChangeArrowheads="1"/>
          </p:cNvSpPr>
          <p:nvPr/>
        </p:nvSpPr>
        <p:spPr bwMode="auto">
          <a:xfrm>
            <a:off x="1442790" y="42003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PT" altLang="pt-PT" sz="1800" b="0" i="0" u="none" strike="noStrike" cap="none" normalizeH="0" baseline="0">
                <a:ln>
                  <a:noFill/>
                </a:ln>
                <a:solidFill>
                  <a:schemeClr val="tx1"/>
                </a:solidFill>
                <a:effectLst/>
                <a:latin typeface="Arial" panose="020B0604020202020204" pitchFamily="34" charset="0"/>
              </a:rPr>
            </a:br>
            <a:endParaRPr kumimoji="0" lang="pt-PT" altLang="pt-PT" sz="1800" b="0" i="0" u="none" strike="noStrike" cap="none" normalizeH="0" baseline="0">
              <a:ln>
                <a:noFill/>
              </a:ln>
              <a:solidFill>
                <a:schemeClr val="tx1"/>
              </a:solidFill>
              <a:effectLst/>
              <a:latin typeface="Arial" panose="020B0604020202020204" pitchFamily="34" charset="0"/>
            </a:endParaRP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918368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0637" y="2735209"/>
            <a:ext cx="5827227" cy="3077766"/>
          </a:xfrm>
          <a:prstGeom prst="rect">
            <a:avLst/>
          </a:prstGeom>
          <a:noFill/>
        </p:spPr>
        <p:txBody>
          <a:bodyPr wrap="square" rtlCol="0">
            <a:spAutoFit/>
          </a:bodyPr>
          <a:lstStyle/>
          <a:p>
            <a:pPr algn="just"/>
            <a:r>
              <a:rPr lang="en-GB" sz="1600" b="1" dirty="0">
                <a:latin typeface="Candara" panose="020E0502030303020204" pitchFamily="34" charset="0"/>
              </a:rPr>
              <a:t>HVAC - Air Conditioning or Ventilation Systems– Technical Data</a:t>
            </a:r>
          </a:p>
          <a:p>
            <a:pPr algn="just"/>
            <a:endParaRPr lang="en-GB" sz="1600" b="1" dirty="0">
              <a:latin typeface="Candara" panose="020E0502030303020204" pitchFamily="34" charset="0"/>
            </a:endParaRPr>
          </a:p>
          <a:p>
            <a:pPr marL="285750" indent="-285750">
              <a:buFont typeface="Arial" panose="020B0604020202020204" pitchFamily="34" charset="0"/>
              <a:buChar char="•"/>
            </a:pPr>
            <a:r>
              <a:rPr lang="en-US" sz="1600" dirty="0"/>
              <a:t>The bathrooms in floor 0 (areas 65 and 66) have ventilation which is permanently connected. </a:t>
            </a:r>
          </a:p>
          <a:p>
            <a:endParaRPr lang="pt-PT" sz="1600" dirty="0"/>
          </a:p>
          <a:p>
            <a:pPr marL="285750" indent="-285750">
              <a:buFont typeface="Arial" panose="020B0604020202020204" pitchFamily="34" charset="0"/>
              <a:buChar char="•"/>
            </a:pPr>
            <a:r>
              <a:rPr lang="en-US" sz="1600" dirty="0"/>
              <a:t>It was detected that 4 of the 9 systems of temperature and humidity control are not working (the employees working in the library do not know the reason to it). These systems control the conditions in the silos situated in the front of the building.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b="1" dirty="0"/>
              <a:t>The total power of the HVAC systems is 540.27 kW.</a:t>
            </a:r>
            <a:endParaRPr lang="pt-PT" b="1" dirty="0"/>
          </a:p>
          <a:p>
            <a:pPr algn="just"/>
            <a:endParaRPr lang="en-GB" sz="1600" b="1" dirty="0">
              <a:latin typeface="Candara" panose="020E0502030303020204" pitchFamily="34" charset="0"/>
            </a:endParaRP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7" name="Rectangle 1"/>
          <p:cNvSpPr>
            <a:spLocks noChangeArrowheads="1"/>
          </p:cNvSpPr>
          <p:nvPr/>
        </p:nvSpPr>
        <p:spPr bwMode="auto">
          <a:xfrm>
            <a:off x="1442790" y="42003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pt-PT" altLang="pt-PT" sz="1800" b="0" i="0" u="none" strike="noStrike" cap="none" normalizeH="0" baseline="0">
                <a:ln>
                  <a:noFill/>
                </a:ln>
                <a:solidFill>
                  <a:schemeClr val="tx1"/>
                </a:solidFill>
                <a:effectLst/>
                <a:latin typeface="Arial" panose="020B0604020202020204" pitchFamily="34" charset="0"/>
              </a:rPr>
            </a:br>
            <a:endParaRPr kumimoji="0" lang="pt-PT" altLang="pt-PT" sz="1800" b="0" i="0" u="none" strike="noStrike" cap="none" normalizeH="0" baseline="0">
              <a:ln>
                <a:noFill/>
              </a:ln>
              <a:solidFill>
                <a:schemeClr val="tx1"/>
              </a:solidFill>
              <a:effectLst/>
              <a:latin typeface="Arial" panose="020B0604020202020204" pitchFamily="34" charset="0"/>
            </a:endParaRPr>
          </a:p>
        </p:txBody>
      </p:sp>
      <p:pic>
        <p:nvPicPr>
          <p:cNvPr id="19" name="Picture 12"/>
          <p:cNvPicPr/>
          <p:nvPr/>
        </p:nvPicPr>
        <p:blipFill>
          <a:blip r:embed="rId4" cstate="email">
            <a:extLst>
              <a:ext uri="{28A0092B-C50C-407E-A947-70E740481C1C}">
                <a14:useLocalDpi xmlns:a14="http://schemas.microsoft.com/office/drawing/2010/main"/>
              </a:ext>
            </a:extLst>
          </a:blip>
          <a:stretch>
            <a:fillRect/>
          </a:stretch>
        </p:blipFill>
        <p:spPr>
          <a:xfrm>
            <a:off x="5837864" y="2634338"/>
            <a:ext cx="3124711" cy="3439794"/>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7482574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5323" y="2649400"/>
            <a:ext cx="8965862" cy="3200876"/>
          </a:xfrm>
          <a:prstGeom prst="rect">
            <a:avLst/>
          </a:prstGeom>
          <a:noFill/>
        </p:spPr>
        <p:txBody>
          <a:bodyPr wrap="square" rtlCol="0">
            <a:spAutoFit/>
          </a:bodyPr>
          <a:lstStyle/>
          <a:p>
            <a:pPr algn="just"/>
            <a:r>
              <a:rPr lang="en-GB" sz="1600" b="1" dirty="0">
                <a:latin typeface="Candara" panose="020E0502030303020204" pitchFamily="34" charset="0"/>
              </a:rPr>
              <a:t>ICT </a:t>
            </a:r>
            <a:r>
              <a:rPr lang="en-GB" sz="1600" b="1" dirty="0"/>
              <a:t>- Information and Communications Technologies</a:t>
            </a:r>
          </a:p>
          <a:p>
            <a:pPr algn="just"/>
            <a:endParaRPr lang="en-GB" sz="1600" b="1" dirty="0"/>
          </a:p>
          <a:p>
            <a:pPr algn="just"/>
            <a:endParaRPr lang="en-GB" sz="1600" b="1" dirty="0">
              <a:latin typeface="Candara" panose="020E0502030303020204" pitchFamily="34" charset="0"/>
            </a:endParaRPr>
          </a:p>
          <a:p>
            <a:pPr marL="285750" indent="-285750">
              <a:buFont typeface="Arial" panose="020B0604020202020204" pitchFamily="34" charset="0"/>
              <a:buChar char="•"/>
            </a:pPr>
            <a:r>
              <a:rPr lang="en-GB" sz="1400" dirty="0"/>
              <a:t>The communication devices but also other electronic devices, such as computers, printers, etc. are considered as ICT </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In this case there are also access points and a rack/server to the wireless network. </a:t>
            </a:r>
          </a:p>
          <a:p>
            <a:endParaRPr lang="en-GB" sz="1400" dirty="0"/>
          </a:p>
          <a:p>
            <a:pPr marL="285750" indent="-285750">
              <a:buFont typeface="Arial" panose="020B0604020202020204" pitchFamily="34" charset="0"/>
              <a:buChar char="•"/>
            </a:pPr>
            <a:r>
              <a:rPr lang="it-IT" sz="1400" dirty="0"/>
              <a:t>Most of the offices and rooms have computers and printers and there is a room with servers and an internal circuit of CCTV for security.</a:t>
            </a:r>
          </a:p>
          <a:p>
            <a:pPr marL="285750" indent="-285750">
              <a:buFont typeface="Arial" panose="020B0604020202020204" pitchFamily="34" charset="0"/>
              <a:buChar char="•"/>
            </a:pPr>
            <a:endParaRPr lang="pt-PT" sz="1400" dirty="0"/>
          </a:p>
          <a:p>
            <a:pPr marL="285750" indent="-285750">
              <a:buFont typeface="Arial" panose="020B0604020202020204" pitchFamily="34" charset="0"/>
              <a:buChar char="•"/>
            </a:pPr>
            <a:r>
              <a:rPr lang="it-IT" sz="1400" dirty="0"/>
              <a:t>There are photocopier machines and video projectors in some rooms.</a:t>
            </a:r>
            <a:endParaRPr lang="pt-PT" sz="1400" dirty="0"/>
          </a:p>
          <a:p>
            <a:pPr marL="285750" indent="-285750">
              <a:buFont typeface="Arial" panose="020B0604020202020204" pitchFamily="34" charset="0"/>
              <a:buChar char="•"/>
            </a:pPr>
            <a:endParaRPr lang="pt-PT" sz="1400" dirty="0"/>
          </a:p>
          <a:p>
            <a:endParaRPr lang="en-GB" sz="1400" dirty="0"/>
          </a:p>
          <a:p>
            <a:pPr marL="285750" indent="-285750">
              <a:buFont typeface="Arial" panose="020B0604020202020204" pitchFamily="34" charset="0"/>
              <a:buChar char="•"/>
            </a:pPr>
            <a:r>
              <a:rPr lang="en-GB" sz="1400" dirty="0"/>
              <a:t>Due to fact that ICT equipments exist in large number they are not listed here.</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501430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3722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Existent Energy Systems</a:t>
            </a:r>
            <a:endParaRPr lang="en-GB" sz="1200" b="1" dirty="0">
              <a:latin typeface="Candara" panose="020E0502030303020204" pitchFamily="34" charset="0"/>
            </a:endParaRPr>
          </a:p>
        </p:txBody>
      </p:sp>
      <p:sp>
        <p:nvSpPr>
          <p:cNvPr id="3" name="CaixaDeTexto 2"/>
          <p:cNvSpPr txBox="1"/>
          <p:nvPr/>
        </p:nvSpPr>
        <p:spPr>
          <a:xfrm>
            <a:off x="10636" y="2430764"/>
            <a:ext cx="8965862" cy="2739211"/>
          </a:xfrm>
          <a:prstGeom prst="rect">
            <a:avLst/>
          </a:prstGeom>
          <a:noFill/>
        </p:spPr>
        <p:txBody>
          <a:bodyPr wrap="square" rtlCol="0">
            <a:spAutoFit/>
          </a:bodyPr>
          <a:lstStyle/>
          <a:p>
            <a:pPr algn="just"/>
            <a:r>
              <a:rPr lang="en-GB" sz="1600" b="1" dirty="0">
                <a:latin typeface="Candara" panose="020E0502030303020204" pitchFamily="34" charset="0"/>
              </a:rPr>
              <a:t>Others</a:t>
            </a:r>
          </a:p>
          <a:p>
            <a:pPr algn="just"/>
            <a:endParaRPr lang="en-GB" sz="1600" b="1" dirty="0"/>
          </a:p>
          <a:p>
            <a:pPr marL="285750" indent="-285750">
              <a:buFont typeface="Arial" panose="020B0604020202020204" pitchFamily="34" charset="0"/>
              <a:buChar char="•"/>
            </a:pPr>
            <a:r>
              <a:rPr lang="en-US" sz="1400" dirty="0"/>
              <a:t>The cooking equipment is just used in the University refectory. Since this space is not managed by the Municipality, such equipment cannot be changed and therefore is not considered in the renovation plan;</a:t>
            </a:r>
          </a:p>
          <a:p>
            <a:endParaRPr lang="pt-PT" sz="1400" dirty="0"/>
          </a:p>
          <a:p>
            <a:pPr marL="285750" indent="-285750">
              <a:buFont typeface="Arial" panose="020B0604020202020204" pitchFamily="34" charset="0"/>
              <a:buChar char="•"/>
            </a:pPr>
            <a:r>
              <a:rPr lang="en-US" sz="1400" dirty="0"/>
              <a:t>Near to the reception in floor 0 there are 2 vending machines;</a:t>
            </a:r>
          </a:p>
          <a:p>
            <a:endParaRPr lang="pt-PT" sz="1400" dirty="0"/>
          </a:p>
          <a:p>
            <a:pPr marL="285750" indent="-285750">
              <a:buFont typeface="Arial" panose="020B0604020202020204" pitchFamily="34" charset="0"/>
              <a:buChar char="•"/>
            </a:pPr>
            <a:r>
              <a:rPr lang="it-IT" sz="1400" dirty="0"/>
              <a:t>The building has 2 lifts (e.g. areas 78 and 79 of floor -1). The use of such lifts is low since they serve areas without public;</a:t>
            </a:r>
          </a:p>
          <a:p>
            <a:endParaRPr lang="pt-PT" sz="1400" dirty="0"/>
          </a:p>
          <a:p>
            <a:pPr marL="285750" indent="-285750">
              <a:buFont typeface="Arial" panose="020B0604020202020204" pitchFamily="34" charset="0"/>
              <a:buChar char="•"/>
            </a:pPr>
            <a:r>
              <a:rPr lang="it-IT" sz="1400" dirty="0"/>
              <a:t>There are 2 small goods lifts to ensure the transportation of books between silos (e.g. area 74 of floor -1).</a:t>
            </a:r>
            <a:endParaRPr lang="pt-PT" sz="1400" dirty="0"/>
          </a:p>
          <a:p>
            <a:pPr algn="just"/>
            <a:endParaRPr lang="en-GB" sz="1400" b="1" dirty="0">
              <a:latin typeface="Candara" panose="020E0502030303020204" pitchFamily="34" charset="0"/>
            </a:endParaRP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451241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pic>
        <p:nvPicPr>
          <p:cNvPr id="16" name="Picture 19"/>
          <p:cNvPicPr/>
          <p:nvPr/>
        </p:nvPicPr>
        <p:blipFill>
          <a:blip r:embed="rId4" cstate="email">
            <a:extLst>
              <a:ext uri="{28A0092B-C50C-407E-A947-70E740481C1C}">
                <a14:useLocalDpi xmlns:a14="http://schemas.microsoft.com/office/drawing/2010/main"/>
              </a:ext>
            </a:extLst>
          </a:blip>
          <a:srcRect/>
          <a:stretch>
            <a:fillRect/>
          </a:stretch>
        </p:blipFill>
        <p:spPr bwMode="auto">
          <a:xfrm>
            <a:off x="3989696" y="2685109"/>
            <a:ext cx="4961037" cy="3174237"/>
          </a:xfrm>
          <a:prstGeom prst="rect">
            <a:avLst/>
          </a:prstGeom>
          <a:noFill/>
        </p:spPr>
      </p:pic>
      <p:graphicFrame>
        <p:nvGraphicFramePr>
          <p:cNvPr id="17" name="Table 2"/>
          <p:cNvGraphicFramePr>
            <a:graphicFrameLocks noGrp="1"/>
          </p:cNvGraphicFramePr>
          <p:nvPr>
            <p:extLst/>
          </p:nvPr>
        </p:nvGraphicFramePr>
        <p:xfrm>
          <a:off x="179388" y="2951541"/>
          <a:ext cx="3600400" cy="1483360"/>
        </p:xfrm>
        <a:graphic>
          <a:graphicData uri="http://schemas.openxmlformats.org/drawingml/2006/table">
            <a:tbl>
              <a:tblPr bandRow="1">
                <a:tableStyleId>{5C22544A-7EE6-4342-B048-85BDC9FD1C3A}</a:tableStyleId>
              </a:tblPr>
              <a:tblGrid>
                <a:gridCol w="2232248">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tblGrid>
              <a:tr h="370840">
                <a:tc>
                  <a:txBody>
                    <a:bodyPr/>
                    <a:lstStyle/>
                    <a:p>
                      <a:r>
                        <a:rPr lang="pt-PT" sz="1400" b="1" dirty="0" err="1"/>
                        <a:t>Electricity</a:t>
                      </a:r>
                      <a:r>
                        <a:rPr lang="pt-PT" sz="1400" b="1" dirty="0"/>
                        <a:t> </a:t>
                      </a:r>
                      <a:r>
                        <a:rPr lang="pt-PT" sz="1400" b="1" dirty="0" err="1"/>
                        <a:t>Consumption</a:t>
                      </a:r>
                      <a:endParaRPr lang="pt-PT" sz="1400" b="1" dirty="0"/>
                    </a:p>
                  </a:txBody>
                  <a:tcPr/>
                </a:tc>
                <a:tc>
                  <a:txBody>
                    <a:bodyPr/>
                    <a:lstStyle/>
                    <a:p>
                      <a:r>
                        <a:rPr lang="pt-PT" sz="1400" dirty="0"/>
                        <a:t>521 </a:t>
                      </a:r>
                      <a:r>
                        <a:rPr lang="pt-PT" sz="1400" dirty="0" err="1"/>
                        <a:t>MWh</a:t>
                      </a:r>
                      <a:endParaRPr lang="pt-PT" sz="1400" dirty="0"/>
                    </a:p>
                  </a:txBody>
                  <a:tcPr/>
                </a:tc>
                <a:extLst>
                  <a:ext uri="{0D108BD9-81ED-4DB2-BD59-A6C34878D82A}">
                    <a16:rowId xmlns:a16="http://schemas.microsoft.com/office/drawing/2014/main" val="10000"/>
                  </a:ext>
                </a:extLst>
              </a:tr>
              <a:tr h="370840">
                <a:tc>
                  <a:txBody>
                    <a:bodyPr/>
                    <a:lstStyle/>
                    <a:p>
                      <a:r>
                        <a:rPr lang="pt-PT" sz="1400" b="1" dirty="0" err="1"/>
                        <a:t>Electricity</a:t>
                      </a:r>
                      <a:r>
                        <a:rPr lang="pt-PT" sz="1400" b="1" dirty="0"/>
                        <a:t> </a:t>
                      </a:r>
                      <a:r>
                        <a:rPr lang="pt-PT" sz="1400" b="1" dirty="0" err="1"/>
                        <a:t>Cost</a:t>
                      </a:r>
                      <a:endParaRPr lang="pt-PT" sz="1400" b="1" dirty="0"/>
                    </a:p>
                  </a:txBody>
                  <a:tcPr/>
                </a:tc>
                <a:tc>
                  <a:txBody>
                    <a:bodyPr/>
                    <a:lstStyle/>
                    <a:p>
                      <a:r>
                        <a:rPr lang="pt-PT" sz="1400" dirty="0"/>
                        <a:t>84 k€</a:t>
                      </a:r>
                    </a:p>
                  </a:txBody>
                  <a:tcPr/>
                </a:tc>
                <a:extLst>
                  <a:ext uri="{0D108BD9-81ED-4DB2-BD59-A6C34878D82A}">
                    <a16:rowId xmlns:a16="http://schemas.microsoft.com/office/drawing/2014/main" val="10001"/>
                  </a:ext>
                </a:extLst>
              </a:tr>
              <a:tr h="370840">
                <a:tc>
                  <a:txBody>
                    <a:bodyPr/>
                    <a:lstStyle/>
                    <a:p>
                      <a:r>
                        <a:rPr lang="pt-PT" sz="1400" b="1" dirty="0" err="1"/>
                        <a:t>Gas</a:t>
                      </a:r>
                      <a:r>
                        <a:rPr lang="pt-PT" sz="1400" b="1" dirty="0"/>
                        <a:t> </a:t>
                      </a:r>
                      <a:r>
                        <a:rPr lang="pt-PT" sz="1400" b="1" dirty="0" err="1"/>
                        <a:t>Consumption</a:t>
                      </a:r>
                      <a:endParaRPr lang="pt-PT" sz="1400"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dirty="0"/>
                        <a:t>0 </a:t>
                      </a:r>
                      <a:r>
                        <a:rPr lang="pt-PT" sz="1400" dirty="0" err="1"/>
                        <a:t>MWh</a:t>
                      </a:r>
                      <a:endParaRPr lang="pt-PT" sz="1400" dirty="0"/>
                    </a:p>
                  </a:txBody>
                  <a:tcPr/>
                </a:tc>
                <a:extLst>
                  <a:ext uri="{0D108BD9-81ED-4DB2-BD59-A6C34878D82A}">
                    <a16:rowId xmlns:a16="http://schemas.microsoft.com/office/drawing/2014/main" val="10002"/>
                  </a:ext>
                </a:extLst>
              </a:tr>
              <a:tr h="370840">
                <a:tc>
                  <a:txBody>
                    <a:bodyPr/>
                    <a:lstStyle/>
                    <a:p>
                      <a:r>
                        <a:rPr lang="pt-PT" sz="1400" b="1" dirty="0" err="1"/>
                        <a:t>Gas</a:t>
                      </a:r>
                      <a:r>
                        <a:rPr lang="pt-PT" sz="1400" b="1" dirty="0"/>
                        <a:t> </a:t>
                      </a:r>
                      <a:r>
                        <a:rPr lang="pt-PT" sz="1400" b="1" dirty="0" err="1"/>
                        <a:t>Cost</a:t>
                      </a:r>
                      <a:endParaRPr lang="pt-PT" sz="1400" b="1" dirty="0"/>
                    </a:p>
                  </a:txBody>
                  <a:tcPr/>
                </a:tc>
                <a:tc>
                  <a:txBody>
                    <a:bodyPr/>
                    <a:lstStyle/>
                    <a:p>
                      <a:r>
                        <a:rPr lang="pt-PT" sz="1400" dirty="0"/>
                        <a:t>0 k€</a:t>
                      </a:r>
                    </a:p>
                  </a:txBody>
                  <a:tcPr/>
                </a:tc>
                <a:extLst>
                  <a:ext uri="{0D108BD9-81ED-4DB2-BD59-A6C34878D82A}">
                    <a16:rowId xmlns:a16="http://schemas.microsoft.com/office/drawing/2014/main" val="10003"/>
                  </a:ext>
                </a:extLst>
              </a:tr>
            </a:tbl>
          </a:graphicData>
        </a:graphic>
      </p:graphicFrame>
      <p:graphicFrame>
        <p:nvGraphicFramePr>
          <p:cNvPr id="4" name="Tabela 3"/>
          <p:cNvGraphicFramePr>
            <a:graphicFrameLocks noGrp="1"/>
          </p:cNvGraphicFramePr>
          <p:nvPr>
            <p:extLst/>
          </p:nvPr>
        </p:nvGraphicFramePr>
        <p:xfrm>
          <a:off x="179388" y="4764873"/>
          <a:ext cx="3600400" cy="1055688"/>
        </p:xfrm>
        <a:graphic>
          <a:graphicData uri="http://schemas.openxmlformats.org/drawingml/2006/table">
            <a:tbl>
              <a:tblPr firstCol="1" bandRow="1"/>
              <a:tblGrid>
                <a:gridCol w="1542510">
                  <a:extLst>
                    <a:ext uri="{9D8B030D-6E8A-4147-A177-3AD203B41FA5}">
                      <a16:colId xmlns:a16="http://schemas.microsoft.com/office/drawing/2014/main" val="20000"/>
                    </a:ext>
                  </a:extLst>
                </a:gridCol>
                <a:gridCol w="2057890">
                  <a:extLst>
                    <a:ext uri="{9D8B030D-6E8A-4147-A177-3AD203B41FA5}">
                      <a16:colId xmlns:a16="http://schemas.microsoft.com/office/drawing/2014/main" val="20001"/>
                    </a:ext>
                  </a:extLst>
                </a:gridCol>
              </a:tblGrid>
              <a:tr h="263922">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Voltage Level </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Medium Voltage (15 kV)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0"/>
                  </a:ext>
                </a:extLst>
              </a:tr>
              <a:tr h="263922">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Contracted Power</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292.95 kW</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1"/>
                  </a:ext>
                </a:extLst>
              </a:tr>
              <a:tr h="263922">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Tariff Option</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just">
                        <a:lnSpc>
                          <a:spcPct val="115000"/>
                        </a:lnSpc>
                        <a:spcAft>
                          <a:spcPts val="0"/>
                        </a:spcAft>
                      </a:pPr>
                      <a:r>
                        <a:rPr lang="en-GB" sz="1100">
                          <a:effectLst/>
                          <a:latin typeface="Calibri" panose="020F0502020204030204" pitchFamily="34" charset="0"/>
                          <a:ea typeface="SimSun" panose="02010600030101010101" pitchFamily="2" charset="-122"/>
                          <a:cs typeface="Times New Roman" panose="02020603050405020304" pitchFamily="18" charset="0"/>
                        </a:rPr>
                        <a:t>Energy + Grid + MV</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263922">
                <a:tc>
                  <a:txBody>
                    <a:bodyPr/>
                    <a:lstStyle/>
                    <a:p>
                      <a:pPr algn="just">
                        <a:lnSpc>
                          <a:spcPct val="115000"/>
                        </a:lnSpc>
                        <a:spcAft>
                          <a:spcPts val="0"/>
                        </a:spcAft>
                      </a:pPr>
                      <a:r>
                        <a:rPr lang="en-GB" sz="1100" b="1">
                          <a:effectLst/>
                          <a:latin typeface="Calibri" panose="020F0502020204030204" pitchFamily="34" charset="0"/>
                          <a:ea typeface="SimSun" panose="02010600030101010101" pitchFamily="2" charset="-122"/>
                          <a:cs typeface="Times New Roman" panose="02020603050405020304" pitchFamily="18" charset="0"/>
                        </a:rPr>
                        <a:t>Cycle</a:t>
                      </a:r>
                      <a:endParaRPr lang="pt-P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just">
                        <a:lnSpc>
                          <a:spcPct val="115000"/>
                        </a:lnSpc>
                        <a:spcAft>
                          <a:spcPts val="0"/>
                        </a:spcAft>
                      </a:pPr>
                      <a:r>
                        <a:rPr lang="en-GB" sz="1100" dirty="0">
                          <a:effectLst/>
                          <a:latin typeface="Calibri" panose="020F0502020204030204" pitchFamily="34" charset="0"/>
                          <a:ea typeface="SimSun" panose="02010600030101010101" pitchFamily="2" charset="-122"/>
                          <a:cs typeface="Times New Roman" panose="02020603050405020304" pitchFamily="18" charset="0"/>
                        </a:rPr>
                        <a:t>Weekly + public holidays</a:t>
                      </a:r>
                      <a:endParaRPr lang="pt-P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CaixaDeTexto 2"/>
          <p:cNvSpPr txBox="1"/>
          <p:nvPr/>
        </p:nvSpPr>
        <p:spPr>
          <a:xfrm>
            <a:off x="10635" y="2370366"/>
            <a:ext cx="8951939" cy="338554"/>
          </a:xfrm>
          <a:prstGeom prst="rect">
            <a:avLst/>
          </a:prstGeom>
          <a:noFill/>
        </p:spPr>
        <p:txBody>
          <a:bodyPr wrap="square" rtlCol="0">
            <a:spAutoFit/>
          </a:bodyPr>
          <a:lstStyle/>
          <a:p>
            <a:r>
              <a:rPr lang="en-GB" sz="1600" b="1" dirty="0"/>
              <a:t>Energy Consumption -Present Scenario (excluding the refectory)</a:t>
            </a:r>
          </a:p>
        </p:txBody>
      </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254509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 Energy Consumption And Energy Generation</a:t>
            </a:r>
          </a:p>
        </p:txBody>
      </p:sp>
      <p:sp>
        <p:nvSpPr>
          <p:cNvPr id="3" name="CaixaDeTexto 2"/>
          <p:cNvSpPr txBox="1"/>
          <p:nvPr/>
        </p:nvSpPr>
        <p:spPr>
          <a:xfrm>
            <a:off x="10636" y="2515832"/>
            <a:ext cx="3625260" cy="338554"/>
          </a:xfrm>
          <a:prstGeom prst="rect">
            <a:avLst/>
          </a:prstGeom>
          <a:noFill/>
        </p:spPr>
        <p:txBody>
          <a:bodyPr wrap="square" rtlCol="0">
            <a:spAutoFit/>
          </a:bodyPr>
          <a:lstStyle/>
          <a:p>
            <a:r>
              <a:rPr lang="en-GB" sz="1600" b="1" dirty="0"/>
              <a:t>Baseline - Present Scenario</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graphicFrame>
        <p:nvGraphicFramePr>
          <p:cNvPr id="16" name="Table 6"/>
          <p:cNvGraphicFramePr>
            <a:graphicFrameLocks noGrp="1"/>
          </p:cNvGraphicFramePr>
          <p:nvPr>
            <p:extLst/>
          </p:nvPr>
        </p:nvGraphicFramePr>
        <p:xfrm>
          <a:off x="963051" y="4279519"/>
          <a:ext cx="6839620" cy="1865946"/>
        </p:xfrm>
        <a:graphic>
          <a:graphicData uri="http://schemas.openxmlformats.org/drawingml/2006/table">
            <a:tbl>
              <a:tblPr firstRow="1" firstCol="1" bandRow="1">
                <a:tableStyleId>{5C22544A-7EE6-4342-B048-85BDC9FD1C3A}</a:tableStyleId>
              </a:tblPr>
              <a:tblGrid>
                <a:gridCol w="1222750">
                  <a:extLst>
                    <a:ext uri="{9D8B030D-6E8A-4147-A177-3AD203B41FA5}">
                      <a16:colId xmlns:a16="http://schemas.microsoft.com/office/drawing/2014/main" val="20000"/>
                    </a:ext>
                  </a:extLst>
                </a:gridCol>
                <a:gridCol w="1272519">
                  <a:extLst>
                    <a:ext uri="{9D8B030D-6E8A-4147-A177-3AD203B41FA5}">
                      <a16:colId xmlns:a16="http://schemas.microsoft.com/office/drawing/2014/main" val="20001"/>
                    </a:ext>
                  </a:extLst>
                </a:gridCol>
                <a:gridCol w="1349653">
                  <a:extLst>
                    <a:ext uri="{9D8B030D-6E8A-4147-A177-3AD203B41FA5}">
                      <a16:colId xmlns:a16="http://schemas.microsoft.com/office/drawing/2014/main" val="20002"/>
                    </a:ext>
                  </a:extLst>
                </a:gridCol>
                <a:gridCol w="1551813">
                  <a:extLst>
                    <a:ext uri="{9D8B030D-6E8A-4147-A177-3AD203B41FA5}">
                      <a16:colId xmlns:a16="http://schemas.microsoft.com/office/drawing/2014/main" val="20003"/>
                    </a:ext>
                  </a:extLst>
                </a:gridCol>
                <a:gridCol w="1442885">
                  <a:extLst>
                    <a:ext uri="{9D8B030D-6E8A-4147-A177-3AD203B41FA5}">
                      <a16:colId xmlns:a16="http://schemas.microsoft.com/office/drawing/2014/main" val="20004"/>
                    </a:ext>
                  </a:extLst>
                </a:gridCol>
              </a:tblGrid>
              <a:tr h="621982">
                <a:tc>
                  <a:txBody>
                    <a:bodyPr/>
                    <a:lstStyle/>
                    <a:p>
                      <a:pPr algn="ctr">
                        <a:lnSpc>
                          <a:spcPct val="115000"/>
                        </a:lnSpc>
                        <a:spcAft>
                          <a:spcPts val="0"/>
                        </a:spcAft>
                      </a:pPr>
                      <a:r>
                        <a:rPr lang="en-GB" sz="1600" dirty="0">
                          <a:effectLst/>
                        </a:rPr>
                        <a:t> </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Final Energy</a:t>
                      </a:r>
                      <a:endParaRPr lang="pt-PT" sz="1600">
                        <a:effectLst/>
                      </a:endParaRPr>
                    </a:p>
                    <a:p>
                      <a:pPr algn="ctr">
                        <a:lnSpc>
                          <a:spcPct val="115000"/>
                        </a:lnSpc>
                        <a:spcAft>
                          <a:spcPts val="0"/>
                        </a:spcAft>
                      </a:pPr>
                      <a:r>
                        <a:rPr lang="en-GB" sz="1600">
                          <a:effectLst/>
                        </a:rPr>
                        <a:t>kWh</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Energy Dens.</a:t>
                      </a:r>
                      <a:endParaRPr lang="pt-PT" sz="1600" dirty="0">
                        <a:effectLst/>
                      </a:endParaRPr>
                    </a:p>
                    <a:p>
                      <a:pPr algn="ctr">
                        <a:lnSpc>
                          <a:spcPct val="115000"/>
                        </a:lnSpc>
                        <a:spcAft>
                          <a:spcPts val="0"/>
                        </a:spcAft>
                      </a:pPr>
                      <a:r>
                        <a:rPr lang="en-GB" sz="1600" dirty="0">
                          <a:effectLst/>
                        </a:rPr>
                        <a:t>kWh/m</a:t>
                      </a:r>
                      <a:r>
                        <a:rPr lang="en-GB" sz="1600" baseline="30000" dirty="0">
                          <a:effectLst/>
                        </a:rPr>
                        <a:t>2</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Primary Energy</a:t>
                      </a:r>
                      <a:endParaRPr lang="pt-PT" sz="1600">
                        <a:effectLst/>
                      </a:endParaRPr>
                    </a:p>
                    <a:p>
                      <a:pPr algn="ctr">
                        <a:lnSpc>
                          <a:spcPct val="115000"/>
                        </a:lnSpc>
                        <a:spcAft>
                          <a:spcPts val="0"/>
                        </a:spcAft>
                      </a:pPr>
                      <a:r>
                        <a:rPr lang="en-GB" sz="1600">
                          <a:effectLst/>
                        </a:rPr>
                        <a:t>kWh</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CO</a:t>
                      </a:r>
                      <a:r>
                        <a:rPr lang="en-GB" sz="1600" baseline="-25000">
                          <a:effectLst/>
                        </a:rPr>
                        <a:t>2</a:t>
                      </a:r>
                      <a:r>
                        <a:rPr lang="en-GB" sz="1600">
                          <a:effectLst/>
                        </a:rPr>
                        <a:t> Emissions</a:t>
                      </a:r>
                      <a:endParaRPr lang="pt-PT" sz="1600">
                        <a:effectLst/>
                      </a:endParaRPr>
                    </a:p>
                    <a:p>
                      <a:pPr algn="ctr">
                        <a:lnSpc>
                          <a:spcPct val="115000"/>
                        </a:lnSpc>
                        <a:spcAft>
                          <a:spcPts val="0"/>
                        </a:spcAft>
                      </a:pPr>
                      <a:r>
                        <a:rPr lang="en-GB" sz="1600">
                          <a:effectLst/>
                        </a:rPr>
                        <a:t>kg CO</a:t>
                      </a:r>
                      <a:r>
                        <a:rPr lang="en-GB" sz="1600" baseline="-25000">
                          <a:effectLst/>
                        </a:rPr>
                        <a:t>2</a:t>
                      </a:r>
                      <a:r>
                        <a:rPr lang="en-GB" sz="1600">
                          <a:effectLst/>
                        </a:rPr>
                        <a:t> /kWh</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10991">
                <a:tc>
                  <a:txBody>
                    <a:bodyPr/>
                    <a:lstStyle/>
                    <a:p>
                      <a:pPr algn="just">
                        <a:lnSpc>
                          <a:spcPct val="115000"/>
                        </a:lnSpc>
                        <a:spcAft>
                          <a:spcPts val="0"/>
                        </a:spcAft>
                      </a:pPr>
                      <a:r>
                        <a:rPr lang="en-GB" sz="1600">
                          <a:effectLst/>
                        </a:rPr>
                        <a:t>Electricity </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a:effectLst/>
                        </a:rPr>
                        <a:t>487229</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49.4</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1218073</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68158.5</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10991">
                <a:tc>
                  <a:txBody>
                    <a:bodyPr/>
                    <a:lstStyle/>
                    <a:p>
                      <a:pPr algn="just">
                        <a:lnSpc>
                          <a:spcPct val="115000"/>
                        </a:lnSpc>
                        <a:spcAft>
                          <a:spcPts val="0"/>
                        </a:spcAft>
                      </a:pPr>
                      <a:r>
                        <a:rPr lang="en-GB" sz="1600">
                          <a:effectLst/>
                        </a:rPr>
                        <a:t>Gas</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10991">
                <a:tc>
                  <a:txBody>
                    <a:bodyPr/>
                    <a:lstStyle/>
                    <a:p>
                      <a:pPr algn="just">
                        <a:lnSpc>
                          <a:spcPct val="115000"/>
                        </a:lnSpc>
                        <a:spcAft>
                          <a:spcPts val="0"/>
                        </a:spcAft>
                      </a:pPr>
                      <a:r>
                        <a:rPr lang="en-GB" sz="1600">
                          <a:effectLst/>
                        </a:rPr>
                        <a:t>Generation</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0</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0</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10991">
                <a:tc>
                  <a:txBody>
                    <a:bodyPr/>
                    <a:lstStyle/>
                    <a:p>
                      <a:pPr algn="just">
                        <a:lnSpc>
                          <a:spcPct val="115000"/>
                        </a:lnSpc>
                        <a:spcAft>
                          <a:spcPts val="0"/>
                        </a:spcAft>
                      </a:pPr>
                      <a:r>
                        <a:rPr lang="en-GB" sz="1600">
                          <a:effectLst/>
                        </a:rPr>
                        <a:t>Total</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pt-PT" sz="1600">
                          <a:effectLst/>
                        </a:rPr>
                        <a:t>487229</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49.4</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a:effectLst/>
                        </a:rPr>
                        <a:t>1218073</a:t>
                      </a:r>
                      <a:endParaRPr lang="pt-P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GB" sz="1600" dirty="0">
                          <a:effectLst/>
                        </a:rPr>
                        <a:t>68158.5</a:t>
                      </a:r>
                      <a:endParaRPr lang="pt-P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
        <p:nvSpPr>
          <p:cNvPr id="5" name="CaixaDeTexto 4"/>
          <p:cNvSpPr txBox="1"/>
          <p:nvPr/>
        </p:nvSpPr>
        <p:spPr>
          <a:xfrm>
            <a:off x="11842" y="2836320"/>
            <a:ext cx="8950733" cy="1384995"/>
          </a:xfrm>
          <a:prstGeom prst="rect">
            <a:avLst/>
          </a:prstGeom>
          <a:noFill/>
        </p:spPr>
        <p:txBody>
          <a:bodyPr wrap="square" rtlCol="0">
            <a:spAutoFit/>
          </a:bodyPr>
          <a:lstStyle/>
          <a:p>
            <a:pPr marL="285750" indent="-285750" algn="just">
              <a:buFont typeface="Arial" panose="020B0604020202020204" pitchFamily="34" charset="0"/>
              <a:buChar char="•"/>
            </a:pPr>
            <a:r>
              <a:rPr lang="it-IT" sz="1400" dirty="0"/>
              <a:t>In 2013 the building had an electricity consumption of about 521 MWh and an associated cost of about 84 k€.</a:t>
            </a:r>
          </a:p>
          <a:p>
            <a:pPr marL="285750" indent="-285750" algn="just">
              <a:buFont typeface="Arial" panose="020B0604020202020204" pitchFamily="34" charset="0"/>
              <a:buChar char="•"/>
            </a:pPr>
            <a:r>
              <a:rPr lang="it-IT" sz="1400" dirty="0"/>
              <a:t>The energy audit confirmed that the consumption have been decreasing during the last 2 years. </a:t>
            </a:r>
          </a:p>
          <a:p>
            <a:pPr marL="285750" indent="-285750" algn="just">
              <a:buFont typeface="Arial" panose="020B0604020202020204" pitchFamily="34" charset="0"/>
              <a:buChar char="•"/>
            </a:pPr>
            <a:r>
              <a:rPr lang="it-IT" sz="1400" dirty="0"/>
              <a:t>This is not due to any major replacement of equipment or reduction of use. The main reasons for such decrease is that at the present time  refectory just serves lunches and works as cafeteria (until 2011 it used to serve dinners); there are several lamps burned out and some incandescent lamps were replaced by CFLs; 4 of the 9 systems of temperature and humidity control are not working. </a:t>
            </a:r>
            <a:endParaRPr lang="en-GB" sz="1400" dirty="0"/>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866643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nZEB Renovation Schemes</a:t>
            </a:r>
          </a:p>
        </p:txBody>
      </p:sp>
      <p:sp>
        <p:nvSpPr>
          <p:cNvPr id="13" name="Rechteck 19"/>
          <p:cNvSpPr/>
          <p:nvPr/>
        </p:nvSpPr>
        <p:spPr>
          <a:xfrm>
            <a:off x="0" y="2060848"/>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atin typeface="Candara" panose="020E0502030303020204" pitchFamily="34" charset="0"/>
              </a:rPr>
              <a:t>Current Building Conditions –</a:t>
            </a:r>
            <a:r>
              <a:rPr lang="en-GB" sz="1400" b="1" dirty="0">
                <a:latin typeface="Candara" panose="020E0502030303020204" pitchFamily="34" charset="0"/>
              </a:rPr>
              <a:t>Energy Consumption And Energy Generation</a:t>
            </a:r>
            <a:endParaRPr lang="en-GB" sz="1200" b="1" dirty="0">
              <a:latin typeface="Candara" panose="020E0502030303020204" pitchFamily="34" charset="0"/>
            </a:endParaRPr>
          </a:p>
        </p:txBody>
      </p:sp>
      <p:sp>
        <p:nvSpPr>
          <p:cNvPr id="18" name="CaixaDeTexto 17"/>
          <p:cNvSpPr txBox="1"/>
          <p:nvPr/>
        </p:nvSpPr>
        <p:spPr>
          <a:xfrm>
            <a:off x="10636" y="2515832"/>
            <a:ext cx="3625260" cy="338554"/>
          </a:xfrm>
          <a:prstGeom prst="rect">
            <a:avLst/>
          </a:prstGeom>
          <a:noFill/>
        </p:spPr>
        <p:txBody>
          <a:bodyPr wrap="square" rtlCol="0">
            <a:spAutoFit/>
          </a:bodyPr>
          <a:lstStyle/>
          <a:p>
            <a:r>
              <a:rPr lang="en-GB" sz="1600" b="1" dirty="0"/>
              <a:t>Energy Consumption -Present Scenario</a:t>
            </a:r>
          </a:p>
        </p:txBody>
      </p:sp>
      <p:graphicFrame>
        <p:nvGraphicFramePr>
          <p:cNvPr id="14" name="Table 18"/>
          <p:cNvGraphicFramePr>
            <a:graphicFrameLocks noGrp="1"/>
          </p:cNvGraphicFramePr>
          <p:nvPr>
            <p:extLst/>
          </p:nvPr>
        </p:nvGraphicFramePr>
        <p:xfrm>
          <a:off x="179388" y="3564988"/>
          <a:ext cx="2952452" cy="1952245"/>
        </p:xfrm>
        <a:graphic>
          <a:graphicData uri="http://schemas.openxmlformats.org/drawingml/2006/table">
            <a:tbl>
              <a:tblPr bandRow="1">
                <a:tableStyleId>{5C22544A-7EE6-4342-B048-85BDC9FD1C3A}</a:tableStyleId>
              </a:tblPr>
              <a:tblGrid>
                <a:gridCol w="1572525">
                  <a:extLst>
                    <a:ext uri="{9D8B030D-6E8A-4147-A177-3AD203B41FA5}">
                      <a16:colId xmlns:a16="http://schemas.microsoft.com/office/drawing/2014/main" val="20000"/>
                    </a:ext>
                  </a:extLst>
                </a:gridCol>
                <a:gridCol w="1379927">
                  <a:extLst>
                    <a:ext uri="{9D8B030D-6E8A-4147-A177-3AD203B41FA5}">
                      <a16:colId xmlns:a16="http://schemas.microsoft.com/office/drawing/2014/main" val="20001"/>
                    </a:ext>
                  </a:extLst>
                </a:gridCol>
              </a:tblGrid>
              <a:tr h="443698">
                <a:tc>
                  <a:txBody>
                    <a:bodyPr/>
                    <a:lstStyle/>
                    <a:p>
                      <a:r>
                        <a:rPr lang="pt-PT" sz="1400" b="1" dirty="0" err="1"/>
                        <a:t>On-Peak</a:t>
                      </a:r>
                      <a:endParaRPr lang="pt-PT" sz="1400" b="1" dirty="0"/>
                    </a:p>
                  </a:txBody>
                  <a:tcPr/>
                </a:tc>
                <a:tc>
                  <a:txBody>
                    <a:bodyPr/>
                    <a:lstStyle/>
                    <a:p>
                      <a:pPr algn="ctr"/>
                      <a:r>
                        <a:rPr lang="pt-PT" sz="1400" dirty="0"/>
                        <a:t>21.2%</a:t>
                      </a:r>
                    </a:p>
                  </a:txBody>
                  <a:tcPr/>
                </a:tc>
                <a:extLst>
                  <a:ext uri="{0D108BD9-81ED-4DB2-BD59-A6C34878D82A}">
                    <a16:rowId xmlns:a16="http://schemas.microsoft.com/office/drawing/2014/main" val="10000"/>
                  </a:ext>
                </a:extLst>
              </a:tr>
              <a:tr h="443698">
                <a:tc>
                  <a:txBody>
                    <a:bodyPr/>
                    <a:lstStyle/>
                    <a:p>
                      <a:r>
                        <a:rPr lang="pt-PT" sz="1400" b="1" dirty="0" err="1"/>
                        <a:t>Mid-Peak</a:t>
                      </a:r>
                      <a:endParaRPr lang="pt-PT" sz="1400" b="1" dirty="0"/>
                    </a:p>
                  </a:txBody>
                  <a:tcPr/>
                </a:tc>
                <a:tc>
                  <a:txBody>
                    <a:bodyPr/>
                    <a:lstStyle/>
                    <a:p>
                      <a:pPr algn="ctr"/>
                      <a:r>
                        <a:rPr lang="pt-PT" sz="1400" dirty="0"/>
                        <a:t>63.1%</a:t>
                      </a:r>
                    </a:p>
                  </a:txBody>
                  <a:tcPr/>
                </a:tc>
                <a:extLst>
                  <a:ext uri="{0D108BD9-81ED-4DB2-BD59-A6C34878D82A}">
                    <a16:rowId xmlns:a16="http://schemas.microsoft.com/office/drawing/2014/main" val="10001"/>
                  </a:ext>
                </a:extLst>
              </a:tr>
              <a:tr h="621151">
                <a:tc>
                  <a:txBody>
                    <a:bodyPr/>
                    <a:lstStyle/>
                    <a:p>
                      <a:r>
                        <a:rPr lang="pt-PT" sz="1400" b="1" dirty="0"/>
                        <a:t>Normal </a:t>
                      </a:r>
                      <a:r>
                        <a:rPr lang="pt-PT" sz="1400" b="1" dirty="0" err="1"/>
                        <a:t>Off-Peak</a:t>
                      </a:r>
                      <a:endParaRPr lang="pt-PT"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400" dirty="0"/>
                        <a:t>11.3%</a:t>
                      </a:r>
                    </a:p>
                  </a:txBody>
                  <a:tcPr/>
                </a:tc>
                <a:extLst>
                  <a:ext uri="{0D108BD9-81ED-4DB2-BD59-A6C34878D82A}">
                    <a16:rowId xmlns:a16="http://schemas.microsoft.com/office/drawing/2014/main" val="10002"/>
                  </a:ext>
                </a:extLst>
              </a:tr>
              <a:tr h="4436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400" b="1" dirty="0" err="1"/>
                        <a:t>Super</a:t>
                      </a:r>
                      <a:r>
                        <a:rPr lang="pt-PT" sz="1400" b="1" dirty="0"/>
                        <a:t> </a:t>
                      </a:r>
                      <a:r>
                        <a:rPr lang="pt-PT" sz="1400" b="1" dirty="0" err="1"/>
                        <a:t>Off-Peak</a:t>
                      </a:r>
                      <a:endParaRPr lang="pt-PT" sz="14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400" dirty="0"/>
                        <a:t>4.3%</a:t>
                      </a:r>
                    </a:p>
                  </a:txBody>
                  <a:tcPr/>
                </a:tc>
                <a:extLst>
                  <a:ext uri="{0D108BD9-81ED-4DB2-BD59-A6C34878D82A}">
                    <a16:rowId xmlns:a16="http://schemas.microsoft.com/office/drawing/2014/main" val="10003"/>
                  </a:ext>
                </a:extLst>
              </a:tr>
            </a:tbl>
          </a:graphicData>
        </a:graphic>
      </p:graphicFrame>
      <p:pic>
        <p:nvPicPr>
          <p:cNvPr id="17" name="Picture 15"/>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3848" y="2962276"/>
            <a:ext cx="5732719" cy="3243857"/>
          </a:xfrm>
          <a:prstGeom prst="rect">
            <a:avLst/>
          </a:prstGeom>
          <a:noFill/>
        </p:spPr>
      </p:pic>
      <p:sp>
        <p:nvSpPr>
          <p:cNvPr id="19"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latin typeface="Candara" panose="020E0502030303020204" pitchFamily="34" charset="0"/>
              </a:rPr>
              <a:t>Analysed Buildings - </a:t>
            </a:r>
            <a:r>
              <a:rPr lang="en-GB" sz="1600" dirty="0"/>
              <a:t>Municipal House of Culture</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273851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ed95113a2cec64178da48684dd90c21abc4a2c"/>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7596</TotalTime>
  <Words>23503</Words>
  <Application>Microsoft Office PowerPoint</Application>
  <PresentationFormat>On-screen Show (4:3)</PresentationFormat>
  <Paragraphs>5030</Paragraphs>
  <Slides>214</Slides>
  <Notes>212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214</vt:i4>
      </vt:variant>
    </vt:vector>
  </HeadingPairs>
  <TitlesOfParts>
    <vt:vector size="223" baseType="lpstr">
      <vt:lpstr>SimSun</vt:lpstr>
      <vt:lpstr>Arial</vt:lpstr>
      <vt:lpstr>Arial </vt:lpstr>
      <vt:lpstr>Calibri</vt:lpstr>
      <vt:lpstr>Candara</vt:lpstr>
      <vt:lpstr>Dotum</vt:lpstr>
      <vt:lpstr>PMingLiU</vt:lpstr>
      <vt:lpstr>Times New Roman</vt:lpstr>
      <vt:lpstr>Larissa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FASUDIR_WP1_D1.1_QualityAssurancePlan-AnnF_AR01_Delivered</dc:title>
  <dc:creator>TECNALIA</dc:creator>
  <cp:lastModifiedBy>Pedro Moura</cp:lastModifiedBy>
  <cp:revision>462</cp:revision>
  <dcterms:created xsi:type="dcterms:W3CDTF">2013-11-18T12:25:29Z</dcterms:created>
  <dcterms:modified xsi:type="dcterms:W3CDTF">2017-02-16T22:24:43Z</dcterms:modified>
</cp:coreProperties>
</file>