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70"/>
  </p:notesMasterIdLst>
  <p:sldIdLst>
    <p:sldId id="617" r:id="rId2"/>
    <p:sldId id="674" r:id="rId3"/>
    <p:sldId id="701" r:id="rId4"/>
    <p:sldId id="670" r:id="rId5"/>
    <p:sldId id="675" r:id="rId6"/>
    <p:sldId id="676" r:id="rId7"/>
    <p:sldId id="677" r:id="rId8"/>
    <p:sldId id="678" r:id="rId9"/>
    <p:sldId id="679" r:id="rId10"/>
    <p:sldId id="680" r:id="rId11"/>
    <p:sldId id="681" r:id="rId12"/>
    <p:sldId id="682" r:id="rId13"/>
    <p:sldId id="684" r:id="rId14"/>
    <p:sldId id="685" r:id="rId15"/>
    <p:sldId id="686" r:id="rId16"/>
    <p:sldId id="687" r:id="rId17"/>
    <p:sldId id="688" r:id="rId18"/>
    <p:sldId id="689" r:id="rId19"/>
    <p:sldId id="690" r:id="rId20"/>
    <p:sldId id="691" r:id="rId21"/>
    <p:sldId id="692" r:id="rId22"/>
    <p:sldId id="693" r:id="rId23"/>
    <p:sldId id="694" r:id="rId24"/>
    <p:sldId id="695" r:id="rId25"/>
    <p:sldId id="696" r:id="rId26"/>
    <p:sldId id="697" r:id="rId27"/>
    <p:sldId id="698" r:id="rId28"/>
    <p:sldId id="700" r:id="rId29"/>
    <p:sldId id="618" r:id="rId30"/>
    <p:sldId id="702" r:id="rId31"/>
    <p:sldId id="703" r:id="rId32"/>
    <p:sldId id="704" r:id="rId33"/>
    <p:sldId id="705" r:id="rId34"/>
    <p:sldId id="706" r:id="rId35"/>
    <p:sldId id="707" r:id="rId36"/>
    <p:sldId id="708" r:id="rId37"/>
    <p:sldId id="709" r:id="rId38"/>
    <p:sldId id="711" r:id="rId39"/>
    <p:sldId id="712" r:id="rId40"/>
    <p:sldId id="713" r:id="rId41"/>
    <p:sldId id="714" r:id="rId42"/>
    <p:sldId id="715" r:id="rId43"/>
    <p:sldId id="716" r:id="rId44"/>
    <p:sldId id="717" r:id="rId45"/>
    <p:sldId id="718" r:id="rId46"/>
    <p:sldId id="719" r:id="rId47"/>
    <p:sldId id="720" r:id="rId48"/>
    <p:sldId id="721" r:id="rId49"/>
    <p:sldId id="722" r:id="rId50"/>
    <p:sldId id="723" r:id="rId51"/>
    <p:sldId id="724" r:id="rId52"/>
    <p:sldId id="725" r:id="rId53"/>
    <p:sldId id="726" r:id="rId54"/>
    <p:sldId id="727" r:id="rId55"/>
    <p:sldId id="728" r:id="rId56"/>
    <p:sldId id="729" r:id="rId57"/>
    <p:sldId id="730" r:id="rId58"/>
    <p:sldId id="731" r:id="rId59"/>
    <p:sldId id="732" r:id="rId60"/>
    <p:sldId id="733" r:id="rId61"/>
    <p:sldId id="734" r:id="rId62"/>
    <p:sldId id="735" r:id="rId63"/>
    <p:sldId id="736" r:id="rId64"/>
    <p:sldId id="737" r:id="rId65"/>
    <p:sldId id="738" r:id="rId66"/>
    <p:sldId id="739" r:id="rId67"/>
    <p:sldId id="741" r:id="rId68"/>
    <p:sldId id="742" r:id="rId69"/>
  </p:sldIdLst>
  <p:sldSz cx="9144000" cy="6858000" type="screen4x3"/>
  <p:notesSz cx="6858000" cy="9144000"/>
  <p:custDataLst>
    <p:tags r:id="rId7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227"/>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90286" autoAdjust="0"/>
  </p:normalViewPr>
  <p:slideViewPr>
    <p:cSldViewPr showGuides="1">
      <p:cViewPr>
        <p:scale>
          <a:sx n="60" d="100"/>
          <a:sy n="60" d="100"/>
        </p:scale>
        <p:origin x="522" y="168"/>
      </p:cViewPr>
      <p:guideLst>
        <p:guide orient="horz" pos="2160"/>
        <p:guide orient="horz" pos="119"/>
        <p:guide orient="horz" pos="3702"/>
        <p:guide orient="horz" pos="482"/>
        <p:guide orient="horz" pos="4110"/>
        <p:guide pos="2880"/>
        <p:guide pos="113"/>
        <p:guide pos="5647"/>
      </p:guideLst>
    </p:cSldViewPr>
  </p:slideViewPr>
  <p:notesTextViewPr>
    <p:cViewPr>
      <p:scale>
        <a:sx n="1" d="1"/>
        <a:sy n="1" d="1"/>
      </p:scale>
      <p:origin x="0" y="0"/>
    </p:cViewPr>
  </p:notesTextViewPr>
  <p:sorterViewPr>
    <p:cViewPr>
      <p:scale>
        <a:sx n="100" d="100"/>
        <a:sy n="100" d="100"/>
      </p:scale>
      <p:origin x="0" y="64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t>16/02/2017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a:t>
            </a:fld>
            <a:endParaRPr lang="es-ES" dirty="0"/>
          </a:p>
        </p:txBody>
      </p:sp>
    </p:spTree>
    <p:extLst>
      <p:ext uri="{BB962C8B-B14F-4D97-AF65-F5344CB8AC3E}">
        <p14:creationId xmlns:p14="http://schemas.microsoft.com/office/powerpoint/2010/main" val="188352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13</a:t>
            </a:fld>
            <a:endParaRPr lang="es-ES" dirty="0"/>
          </a:p>
        </p:txBody>
      </p:sp>
    </p:spTree>
    <p:extLst>
      <p:ext uri="{BB962C8B-B14F-4D97-AF65-F5344CB8AC3E}">
        <p14:creationId xmlns:p14="http://schemas.microsoft.com/office/powerpoint/2010/main" val="305774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14</a:t>
            </a:fld>
            <a:endParaRPr lang="es-ES" dirty="0"/>
          </a:p>
        </p:txBody>
      </p:sp>
    </p:spTree>
    <p:extLst>
      <p:ext uri="{BB962C8B-B14F-4D97-AF65-F5344CB8AC3E}">
        <p14:creationId xmlns:p14="http://schemas.microsoft.com/office/powerpoint/2010/main" val="138456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15</a:t>
            </a:fld>
            <a:endParaRPr lang="es-ES" dirty="0"/>
          </a:p>
        </p:txBody>
      </p:sp>
    </p:spTree>
    <p:extLst>
      <p:ext uri="{BB962C8B-B14F-4D97-AF65-F5344CB8AC3E}">
        <p14:creationId xmlns:p14="http://schemas.microsoft.com/office/powerpoint/2010/main" val="343026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16</a:t>
            </a:fld>
            <a:endParaRPr lang="es-ES" dirty="0"/>
          </a:p>
        </p:txBody>
      </p:sp>
    </p:spTree>
    <p:extLst>
      <p:ext uri="{BB962C8B-B14F-4D97-AF65-F5344CB8AC3E}">
        <p14:creationId xmlns:p14="http://schemas.microsoft.com/office/powerpoint/2010/main" val="351859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17</a:t>
            </a:fld>
            <a:endParaRPr lang="es-ES" dirty="0"/>
          </a:p>
        </p:txBody>
      </p:sp>
    </p:spTree>
    <p:extLst>
      <p:ext uri="{BB962C8B-B14F-4D97-AF65-F5344CB8AC3E}">
        <p14:creationId xmlns:p14="http://schemas.microsoft.com/office/powerpoint/2010/main" val="4112486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18</a:t>
            </a:fld>
            <a:endParaRPr lang="es-ES" dirty="0"/>
          </a:p>
        </p:txBody>
      </p:sp>
    </p:spTree>
    <p:extLst>
      <p:ext uri="{BB962C8B-B14F-4D97-AF65-F5344CB8AC3E}">
        <p14:creationId xmlns:p14="http://schemas.microsoft.com/office/powerpoint/2010/main" val="3195330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19</a:t>
            </a:fld>
            <a:endParaRPr lang="es-ES" dirty="0"/>
          </a:p>
        </p:txBody>
      </p:sp>
    </p:spTree>
    <p:extLst>
      <p:ext uri="{BB962C8B-B14F-4D97-AF65-F5344CB8AC3E}">
        <p14:creationId xmlns:p14="http://schemas.microsoft.com/office/powerpoint/2010/main" val="4043049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20</a:t>
            </a:fld>
            <a:endParaRPr lang="es-ES" dirty="0"/>
          </a:p>
        </p:txBody>
      </p:sp>
    </p:spTree>
    <p:extLst>
      <p:ext uri="{BB962C8B-B14F-4D97-AF65-F5344CB8AC3E}">
        <p14:creationId xmlns:p14="http://schemas.microsoft.com/office/powerpoint/2010/main" val="1112131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21</a:t>
            </a:fld>
            <a:endParaRPr lang="es-ES" dirty="0"/>
          </a:p>
        </p:txBody>
      </p:sp>
    </p:spTree>
    <p:extLst>
      <p:ext uri="{BB962C8B-B14F-4D97-AF65-F5344CB8AC3E}">
        <p14:creationId xmlns:p14="http://schemas.microsoft.com/office/powerpoint/2010/main" val="269877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22</a:t>
            </a:fld>
            <a:endParaRPr lang="es-ES" dirty="0"/>
          </a:p>
        </p:txBody>
      </p:sp>
    </p:spTree>
    <p:extLst>
      <p:ext uri="{BB962C8B-B14F-4D97-AF65-F5344CB8AC3E}">
        <p14:creationId xmlns:p14="http://schemas.microsoft.com/office/powerpoint/2010/main" val="276100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a:t>
            </a:fld>
            <a:endParaRPr lang="es-ES" dirty="0"/>
          </a:p>
        </p:txBody>
      </p:sp>
    </p:spTree>
    <p:extLst>
      <p:ext uri="{BB962C8B-B14F-4D97-AF65-F5344CB8AC3E}">
        <p14:creationId xmlns:p14="http://schemas.microsoft.com/office/powerpoint/2010/main" val="292770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23</a:t>
            </a:fld>
            <a:endParaRPr lang="es-ES" dirty="0"/>
          </a:p>
        </p:txBody>
      </p:sp>
    </p:spTree>
    <p:extLst>
      <p:ext uri="{BB962C8B-B14F-4D97-AF65-F5344CB8AC3E}">
        <p14:creationId xmlns:p14="http://schemas.microsoft.com/office/powerpoint/2010/main" val="217196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24</a:t>
            </a:fld>
            <a:endParaRPr lang="es-ES" dirty="0"/>
          </a:p>
        </p:txBody>
      </p:sp>
    </p:spTree>
    <p:extLst>
      <p:ext uri="{BB962C8B-B14F-4D97-AF65-F5344CB8AC3E}">
        <p14:creationId xmlns:p14="http://schemas.microsoft.com/office/powerpoint/2010/main" val="1764534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25</a:t>
            </a:fld>
            <a:endParaRPr lang="es-ES" dirty="0"/>
          </a:p>
        </p:txBody>
      </p:sp>
    </p:spTree>
    <p:extLst>
      <p:ext uri="{BB962C8B-B14F-4D97-AF65-F5344CB8AC3E}">
        <p14:creationId xmlns:p14="http://schemas.microsoft.com/office/powerpoint/2010/main" val="3478548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26</a:t>
            </a:fld>
            <a:endParaRPr lang="es-ES" dirty="0"/>
          </a:p>
        </p:txBody>
      </p:sp>
    </p:spTree>
    <p:extLst>
      <p:ext uri="{BB962C8B-B14F-4D97-AF65-F5344CB8AC3E}">
        <p14:creationId xmlns:p14="http://schemas.microsoft.com/office/powerpoint/2010/main" val="983884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27</a:t>
            </a:fld>
            <a:endParaRPr lang="es-ES" dirty="0"/>
          </a:p>
        </p:txBody>
      </p:sp>
    </p:spTree>
    <p:extLst>
      <p:ext uri="{BB962C8B-B14F-4D97-AF65-F5344CB8AC3E}">
        <p14:creationId xmlns:p14="http://schemas.microsoft.com/office/powerpoint/2010/main" val="3454501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28</a:t>
            </a:fld>
            <a:endParaRPr lang="es-ES" dirty="0"/>
          </a:p>
        </p:txBody>
      </p:sp>
    </p:spTree>
    <p:extLst>
      <p:ext uri="{BB962C8B-B14F-4D97-AF65-F5344CB8AC3E}">
        <p14:creationId xmlns:p14="http://schemas.microsoft.com/office/powerpoint/2010/main" val="778033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ct val="0"/>
              </a:spcBef>
            </a:pPr>
            <a:r>
              <a:rPr lang="en-US" sz="1200" dirty="0">
                <a:solidFill>
                  <a:srgbClr val="0000FF"/>
                </a:solidFill>
              </a:rPr>
              <a:t> </a:t>
            </a:r>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31</a:t>
            </a:fld>
            <a:endParaRPr lang="it-IT"/>
          </a:p>
        </p:txBody>
      </p:sp>
    </p:spTree>
    <p:extLst>
      <p:ext uri="{BB962C8B-B14F-4D97-AF65-F5344CB8AC3E}">
        <p14:creationId xmlns:p14="http://schemas.microsoft.com/office/powerpoint/2010/main" val="1151480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32</a:t>
            </a:fld>
            <a:endParaRPr lang="it-IT"/>
          </a:p>
        </p:txBody>
      </p:sp>
    </p:spTree>
    <p:extLst>
      <p:ext uri="{BB962C8B-B14F-4D97-AF65-F5344CB8AC3E}">
        <p14:creationId xmlns:p14="http://schemas.microsoft.com/office/powerpoint/2010/main" val="2209366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33</a:t>
            </a:fld>
            <a:endParaRPr lang="it-IT"/>
          </a:p>
        </p:txBody>
      </p:sp>
    </p:spTree>
    <p:extLst>
      <p:ext uri="{BB962C8B-B14F-4D97-AF65-F5344CB8AC3E}">
        <p14:creationId xmlns:p14="http://schemas.microsoft.com/office/powerpoint/2010/main" val="87624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34</a:t>
            </a:fld>
            <a:endParaRPr lang="it-IT"/>
          </a:p>
        </p:txBody>
      </p:sp>
    </p:spTree>
    <p:extLst>
      <p:ext uri="{BB962C8B-B14F-4D97-AF65-F5344CB8AC3E}">
        <p14:creationId xmlns:p14="http://schemas.microsoft.com/office/powerpoint/2010/main" val="82003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a:t>
            </a:fld>
            <a:endParaRPr lang="es-ES" dirty="0"/>
          </a:p>
        </p:txBody>
      </p:sp>
    </p:spTree>
    <p:extLst>
      <p:ext uri="{BB962C8B-B14F-4D97-AF65-F5344CB8AC3E}">
        <p14:creationId xmlns:p14="http://schemas.microsoft.com/office/powerpoint/2010/main" val="2619915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35</a:t>
            </a:fld>
            <a:endParaRPr lang="it-IT"/>
          </a:p>
        </p:txBody>
      </p:sp>
    </p:spTree>
    <p:extLst>
      <p:ext uri="{BB962C8B-B14F-4D97-AF65-F5344CB8AC3E}">
        <p14:creationId xmlns:p14="http://schemas.microsoft.com/office/powerpoint/2010/main" val="2091919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36</a:t>
            </a:fld>
            <a:endParaRPr lang="it-IT"/>
          </a:p>
        </p:txBody>
      </p:sp>
    </p:spTree>
    <p:extLst>
      <p:ext uri="{BB962C8B-B14F-4D97-AF65-F5344CB8AC3E}">
        <p14:creationId xmlns:p14="http://schemas.microsoft.com/office/powerpoint/2010/main" val="1926624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37</a:t>
            </a:fld>
            <a:endParaRPr lang="it-IT"/>
          </a:p>
        </p:txBody>
      </p:sp>
    </p:spTree>
    <p:extLst>
      <p:ext uri="{BB962C8B-B14F-4D97-AF65-F5344CB8AC3E}">
        <p14:creationId xmlns:p14="http://schemas.microsoft.com/office/powerpoint/2010/main" val="18158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38</a:t>
            </a:fld>
            <a:endParaRPr lang="it-IT"/>
          </a:p>
        </p:txBody>
      </p:sp>
    </p:spTree>
    <p:extLst>
      <p:ext uri="{BB962C8B-B14F-4D97-AF65-F5344CB8AC3E}">
        <p14:creationId xmlns:p14="http://schemas.microsoft.com/office/powerpoint/2010/main" val="3083455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39</a:t>
            </a:fld>
            <a:endParaRPr lang="it-IT"/>
          </a:p>
        </p:txBody>
      </p:sp>
    </p:spTree>
    <p:extLst>
      <p:ext uri="{BB962C8B-B14F-4D97-AF65-F5344CB8AC3E}">
        <p14:creationId xmlns:p14="http://schemas.microsoft.com/office/powerpoint/2010/main" val="2118696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40</a:t>
            </a:fld>
            <a:endParaRPr lang="it-IT"/>
          </a:p>
        </p:txBody>
      </p:sp>
    </p:spTree>
    <p:extLst>
      <p:ext uri="{BB962C8B-B14F-4D97-AF65-F5344CB8AC3E}">
        <p14:creationId xmlns:p14="http://schemas.microsoft.com/office/powerpoint/2010/main" val="1539862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41</a:t>
            </a:fld>
            <a:endParaRPr lang="it-IT"/>
          </a:p>
        </p:txBody>
      </p:sp>
    </p:spTree>
    <p:extLst>
      <p:ext uri="{BB962C8B-B14F-4D97-AF65-F5344CB8AC3E}">
        <p14:creationId xmlns:p14="http://schemas.microsoft.com/office/powerpoint/2010/main" val="1101509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42</a:t>
            </a:fld>
            <a:endParaRPr lang="it-IT"/>
          </a:p>
        </p:txBody>
      </p:sp>
    </p:spTree>
    <p:extLst>
      <p:ext uri="{BB962C8B-B14F-4D97-AF65-F5344CB8AC3E}">
        <p14:creationId xmlns:p14="http://schemas.microsoft.com/office/powerpoint/2010/main" val="3156090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43</a:t>
            </a:fld>
            <a:endParaRPr lang="it-IT"/>
          </a:p>
        </p:txBody>
      </p:sp>
    </p:spTree>
    <p:extLst>
      <p:ext uri="{BB962C8B-B14F-4D97-AF65-F5344CB8AC3E}">
        <p14:creationId xmlns:p14="http://schemas.microsoft.com/office/powerpoint/2010/main" val="3371875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44</a:t>
            </a:fld>
            <a:endParaRPr lang="it-IT"/>
          </a:p>
        </p:txBody>
      </p:sp>
    </p:spTree>
    <p:extLst>
      <p:ext uri="{BB962C8B-B14F-4D97-AF65-F5344CB8AC3E}">
        <p14:creationId xmlns:p14="http://schemas.microsoft.com/office/powerpoint/2010/main" val="100512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a:t>
            </a:fld>
            <a:endParaRPr lang="es-ES" dirty="0"/>
          </a:p>
        </p:txBody>
      </p:sp>
    </p:spTree>
    <p:extLst>
      <p:ext uri="{BB962C8B-B14F-4D97-AF65-F5344CB8AC3E}">
        <p14:creationId xmlns:p14="http://schemas.microsoft.com/office/powerpoint/2010/main" val="2870962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45</a:t>
            </a:fld>
            <a:endParaRPr lang="it-IT"/>
          </a:p>
        </p:txBody>
      </p:sp>
    </p:spTree>
    <p:extLst>
      <p:ext uri="{BB962C8B-B14F-4D97-AF65-F5344CB8AC3E}">
        <p14:creationId xmlns:p14="http://schemas.microsoft.com/office/powerpoint/2010/main" val="334408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46</a:t>
            </a:fld>
            <a:endParaRPr lang="it-IT"/>
          </a:p>
        </p:txBody>
      </p:sp>
    </p:spTree>
    <p:extLst>
      <p:ext uri="{BB962C8B-B14F-4D97-AF65-F5344CB8AC3E}">
        <p14:creationId xmlns:p14="http://schemas.microsoft.com/office/powerpoint/2010/main" val="804929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47</a:t>
            </a:fld>
            <a:endParaRPr lang="it-IT"/>
          </a:p>
        </p:txBody>
      </p:sp>
    </p:spTree>
    <p:extLst>
      <p:ext uri="{BB962C8B-B14F-4D97-AF65-F5344CB8AC3E}">
        <p14:creationId xmlns:p14="http://schemas.microsoft.com/office/powerpoint/2010/main" val="1475339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48</a:t>
            </a:fld>
            <a:endParaRPr lang="it-IT"/>
          </a:p>
        </p:txBody>
      </p:sp>
    </p:spTree>
    <p:extLst>
      <p:ext uri="{BB962C8B-B14F-4D97-AF65-F5344CB8AC3E}">
        <p14:creationId xmlns:p14="http://schemas.microsoft.com/office/powerpoint/2010/main" val="1427130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49</a:t>
            </a:fld>
            <a:endParaRPr lang="it-IT"/>
          </a:p>
        </p:txBody>
      </p:sp>
    </p:spTree>
    <p:extLst>
      <p:ext uri="{BB962C8B-B14F-4D97-AF65-F5344CB8AC3E}">
        <p14:creationId xmlns:p14="http://schemas.microsoft.com/office/powerpoint/2010/main" val="3433563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50</a:t>
            </a:fld>
            <a:endParaRPr lang="it-IT"/>
          </a:p>
        </p:txBody>
      </p:sp>
    </p:spTree>
    <p:extLst>
      <p:ext uri="{BB962C8B-B14F-4D97-AF65-F5344CB8AC3E}">
        <p14:creationId xmlns:p14="http://schemas.microsoft.com/office/powerpoint/2010/main" val="954582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51</a:t>
            </a:fld>
            <a:endParaRPr lang="it-IT"/>
          </a:p>
        </p:txBody>
      </p:sp>
    </p:spTree>
    <p:extLst>
      <p:ext uri="{BB962C8B-B14F-4D97-AF65-F5344CB8AC3E}">
        <p14:creationId xmlns:p14="http://schemas.microsoft.com/office/powerpoint/2010/main" val="2975751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52</a:t>
            </a:fld>
            <a:endParaRPr lang="it-IT"/>
          </a:p>
        </p:txBody>
      </p:sp>
    </p:spTree>
    <p:extLst>
      <p:ext uri="{BB962C8B-B14F-4D97-AF65-F5344CB8AC3E}">
        <p14:creationId xmlns:p14="http://schemas.microsoft.com/office/powerpoint/2010/main" val="806244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53</a:t>
            </a:fld>
            <a:endParaRPr lang="it-IT"/>
          </a:p>
        </p:txBody>
      </p:sp>
    </p:spTree>
    <p:extLst>
      <p:ext uri="{BB962C8B-B14F-4D97-AF65-F5344CB8AC3E}">
        <p14:creationId xmlns:p14="http://schemas.microsoft.com/office/powerpoint/2010/main" val="3697707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54</a:t>
            </a:fld>
            <a:endParaRPr lang="it-IT"/>
          </a:p>
        </p:txBody>
      </p:sp>
    </p:spTree>
    <p:extLst>
      <p:ext uri="{BB962C8B-B14F-4D97-AF65-F5344CB8AC3E}">
        <p14:creationId xmlns:p14="http://schemas.microsoft.com/office/powerpoint/2010/main" val="153408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a:t>
            </a:fld>
            <a:endParaRPr lang="es-ES" dirty="0"/>
          </a:p>
        </p:txBody>
      </p:sp>
    </p:spTree>
    <p:extLst>
      <p:ext uri="{BB962C8B-B14F-4D97-AF65-F5344CB8AC3E}">
        <p14:creationId xmlns:p14="http://schemas.microsoft.com/office/powerpoint/2010/main" val="2895514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55</a:t>
            </a:fld>
            <a:endParaRPr lang="it-IT"/>
          </a:p>
        </p:txBody>
      </p:sp>
    </p:spTree>
    <p:extLst>
      <p:ext uri="{BB962C8B-B14F-4D97-AF65-F5344CB8AC3E}">
        <p14:creationId xmlns:p14="http://schemas.microsoft.com/office/powerpoint/2010/main" val="9180687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56</a:t>
            </a:fld>
            <a:endParaRPr lang="it-IT"/>
          </a:p>
        </p:txBody>
      </p:sp>
    </p:spTree>
    <p:extLst>
      <p:ext uri="{BB962C8B-B14F-4D97-AF65-F5344CB8AC3E}">
        <p14:creationId xmlns:p14="http://schemas.microsoft.com/office/powerpoint/2010/main" val="1414780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57</a:t>
            </a:fld>
            <a:endParaRPr lang="it-IT"/>
          </a:p>
        </p:txBody>
      </p:sp>
    </p:spTree>
    <p:extLst>
      <p:ext uri="{BB962C8B-B14F-4D97-AF65-F5344CB8AC3E}">
        <p14:creationId xmlns:p14="http://schemas.microsoft.com/office/powerpoint/2010/main" val="23501586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58</a:t>
            </a:fld>
            <a:endParaRPr lang="it-IT"/>
          </a:p>
        </p:txBody>
      </p:sp>
    </p:spTree>
    <p:extLst>
      <p:ext uri="{BB962C8B-B14F-4D97-AF65-F5344CB8AC3E}">
        <p14:creationId xmlns:p14="http://schemas.microsoft.com/office/powerpoint/2010/main" val="2960759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59</a:t>
            </a:fld>
            <a:endParaRPr lang="it-IT"/>
          </a:p>
        </p:txBody>
      </p:sp>
    </p:spTree>
    <p:extLst>
      <p:ext uri="{BB962C8B-B14F-4D97-AF65-F5344CB8AC3E}">
        <p14:creationId xmlns:p14="http://schemas.microsoft.com/office/powerpoint/2010/main" val="596247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60</a:t>
            </a:fld>
            <a:endParaRPr lang="it-IT"/>
          </a:p>
        </p:txBody>
      </p:sp>
    </p:spTree>
    <p:extLst>
      <p:ext uri="{BB962C8B-B14F-4D97-AF65-F5344CB8AC3E}">
        <p14:creationId xmlns:p14="http://schemas.microsoft.com/office/powerpoint/2010/main" val="777448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61</a:t>
            </a:fld>
            <a:endParaRPr lang="it-IT"/>
          </a:p>
        </p:txBody>
      </p:sp>
    </p:spTree>
    <p:extLst>
      <p:ext uri="{BB962C8B-B14F-4D97-AF65-F5344CB8AC3E}">
        <p14:creationId xmlns:p14="http://schemas.microsoft.com/office/powerpoint/2010/main" val="1165650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62</a:t>
            </a:fld>
            <a:endParaRPr lang="it-IT"/>
          </a:p>
        </p:txBody>
      </p:sp>
    </p:spTree>
    <p:extLst>
      <p:ext uri="{BB962C8B-B14F-4D97-AF65-F5344CB8AC3E}">
        <p14:creationId xmlns:p14="http://schemas.microsoft.com/office/powerpoint/2010/main" val="9888523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63</a:t>
            </a:fld>
            <a:endParaRPr lang="it-IT"/>
          </a:p>
        </p:txBody>
      </p:sp>
    </p:spTree>
    <p:extLst>
      <p:ext uri="{BB962C8B-B14F-4D97-AF65-F5344CB8AC3E}">
        <p14:creationId xmlns:p14="http://schemas.microsoft.com/office/powerpoint/2010/main" val="4982585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64</a:t>
            </a:fld>
            <a:endParaRPr lang="it-IT"/>
          </a:p>
        </p:txBody>
      </p:sp>
    </p:spTree>
    <p:extLst>
      <p:ext uri="{BB962C8B-B14F-4D97-AF65-F5344CB8AC3E}">
        <p14:creationId xmlns:p14="http://schemas.microsoft.com/office/powerpoint/2010/main" val="16134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9</a:t>
            </a:fld>
            <a:endParaRPr lang="es-ES" dirty="0"/>
          </a:p>
        </p:txBody>
      </p:sp>
    </p:spTree>
    <p:extLst>
      <p:ext uri="{BB962C8B-B14F-4D97-AF65-F5344CB8AC3E}">
        <p14:creationId xmlns:p14="http://schemas.microsoft.com/office/powerpoint/2010/main" val="28692123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65</a:t>
            </a:fld>
            <a:endParaRPr lang="it-IT"/>
          </a:p>
        </p:txBody>
      </p:sp>
    </p:spTree>
    <p:extLst>
      <p:ext uri="{BB962C8B-B14F-4D97-AF65-F5344CB8AC3E}">
        <p14:creationId xmlns:p14="http://schemas.microsoft.com/office/powerpoint/2010/main" val="3580567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66</a:t>
            </a:fld>
            <a:endParaRPr lang="it-IT"/>
          </a:p>
        </p:txBody>
      </p:sp>
    </p:spTree>
    <p:extLst>
      <p:ext uri="{BB962C8B-B14F-4D97-AF65-F5344CB8AC3E}">
        <p14:creationId xmlns:p14="http://schemas.microsoft.com/office/powerpoint/2010/main" val="2645468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67</a:t>
            </a:fld>
            <a:endParaRPr lang="it-IT"/>
          </a:p>
        </p:txBody>
      </p:sp>
    </p:spTree>
    <p:extLst>
      <p:ext uri="{BB962C8B-B14F-4D97-AF65-F5344CB8AC3E}">
        <p14:creationId xmlns:p14="http://schemas.microsoft.com/office/powerpoint/2010/main" val="1775913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0993F2E-7395-4967-B608-538E259F2BF5}" type="slidenum">
              <a:rPr lang="it-IT" smtClean="0"/>
              <a:t>68</a:t>
            </a:fld>
            <a:endParaRPr lang="it-IT"/>
          </a:p>
        </p:txBody>
      </p:sp>
    </p:spTree>
    <p:extLst>
      <p:ext uri="{BB962C8B-B14F-4D97-AF65-F5344CB8AC3E}">
        <p14:creationId xmlns:p14="http://schemas.microsoft.com/office/powerpoint/2010/main" val="109259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10</a:t>
            </a:fld>
            <a:endParaRPr lang="es-ES" dirty="0"/>
          </a:p>
        </p:txBody>
      </p:sp>
    </p:spTree>
    <p:extLst>
      <p:ext uri="{BB962C8B-B14F-4D97-AF65-F5344CB8AC3E}">
        <p14:creationId xmlns:p14="http://schemas.microsoft.com/office/powerpoint/2010/main" val="26670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11</a:t>
            </a:fld>
            <a:endParaRPr lang="es-ES" dirty="0"/>
          </a:p>
        </p:txBody>
      </p:sp>
    </p:spTree>
    <p:extLst>
      <p:ext uri="{BB962C8B-B14F-4D97-AF65-F5344CB8AC3E}">
        <p14:creationId xmlns:p14="http://schemas.microsoft.com/office/powerpoint/2010/main" val="7736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12</a:t>
            </a:fld>
            <a:endParaRPr lang="es-ES" dirty="0"/>
          </a:p>
        </p:txBody>
      </p:sp>
    </p:spTree>
    <p:extLst>
      <p:ext uri="{BB962C8B-B14F-4D97-AF65-F5344CB8AC3E}">
        <p14:creationId xmlns:p14="http://schemas.microsoft.com/office/powerpoint/2010/main" val="174752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Διαφάνεια τίτλου">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80000" y="4437112"/>
            <a:ext cx="6732000" cy="2016224"/>
          </a:xfrm>
        </p:spPr>
        <p:txBody>
          <a:bodyPr lIns="0" tIns="180000" rIns="0" bIns="0">
            <a:normAutofit/>
          </a:bodyPr>
          <a:lstStyle>
            <a:lvl1pPr marL="0" indent="0" algn="ctr">
              <a:buNone/>
              <a:defRPr sz="2800" b="1">
                <a:solidFill>
                  <a:srgbClr val="10722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l-GR" dirty="0"/>
          </a:p>
        </p:txBody>
      </p:sp>
      <p:sp>
        <p:nvSpPr>
          <p:cNvPr id="10" name="9 - Τίτλος"/>
          <p:cNvSpPr>
            <a:spLocks noGrp="1"/>
          </p:cNvSpPr>
          <p:nvPr>
            <p:ph type="title"/>
          </p:nvPr>
        </p:nvSpPr>
        <p:spPr>
          <a:xfrm>
            <a:off x="180000" y="2520000"/>
            <a:ext cx="6732000" cy="1800000"/>
          </a:xfrm>
          <a:solidFill>
            <a:srgbClr val="107227"/>
          </a:solidFill>
          <a:effectLst>
            <a:outerShdw blurRad="127000" dist="127000" dir="2700000" algn="tl" rotWithShape="0">
              <a:prstClr val="black">
                <a:alpha val="60000"/>
              </a:prstClr>
            </a:outerShdw>
          </a:effectLst>
        </p:spPr>
        <p:txBody>
          <a:bodyPr lIns="108000" tIns="108000" rIns="108000" bIns="108000">
            <a:normAutofit/>
          </a:bodyPr>
          <a:lstStyle>
            <a:lvl1pPr algn="ctr">
              <a:defRPr sz="4000">
                <a:solidFill>
                  <a:schemeClr val="bg1"/>
                </a:solidFill>
              </a:defRPr>
            </a:lvl1pPr>
          </a:lstStyle>
          <a:p>
            <a:r>
              <a:rPr lang="it-IT"/>
              <a:t>Fare clic per modificare lo stile del titolo</a:t>
            </a:r>
            <a:endParaRPr lang="el-GR" dirty="0"/>
          </a:p>
        </p:txBody>
      </p:sp>
      <p:sp>
        <p:nvSpPr>
          <p:cNvPr id="11" name="10 - Ορθογώνιο"/>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9" descr="Logo-CERtuS-vettoriale6"/>
          <p:cNvPicPr>
            <a:picLocks noChangeAspect="1" noChangeArrowheads="1"/>
          </p:cNvPicPr>
          <p:nvPr/>
        </p:nvPicPr>
        <p:blipFill>
          <a:blip r:embed="rId2" cstate="print"/>
          <a:srcRect/>
          <a:stretch>
            <a:fillRect/>
          </a:stretch>
        </p:blipFill>
        <p:spPr bwMode="auto">
          <a:xfrm>
            <a:off x="7104225" y="2564904"/>
            <a:ext cx="2039775" cy="1800000"/>
          </a:xfrm>
          <a:prstGeom prst="rect">
            <a:avLst/>
          </a:prstGeom>
          <a:noFill/>
        </p:spPr>
      </p:pic>
      <p:sp>
        <p:nvSpPr>
          <p:cNvPr id="6" name="5 - Ορθογώνιο"/>
          <p:cNvSpPr/>
          <p:nvPr/>
        </p:nvSpPr>
        <p:spPr>
          <a:xfrm>
            <a:off x="0" y="6525344"/>
            <a:ext cx="1403648"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9" descr="Logo-CERtuS-vettoriale6"/>
          <p:cNvPicPr>
            <a:picLocks noChangeAspect="1" noChangeArrowheads="1"/>
          </p:cNvPicPr>
          <p:nvPr/>
        </p:nvPicPr>
        <p:blipFill>
          <a:blip r:embed="rId2" cstate="print"/>
          <a:srcRect/>
          <a:stretch>
            <a:fillRect/>
          </a:stretch>
        </p:blipFill>
        <p:spPr bwMode="auto">
          <a:xfrm>
            <a:off x="7104225" y="2564904"/>
            <a:ext cx="2039775" cy="1800000"/>
          </a:xfrm>
          <a:prstGeom prst="rect">
            <a:avLst/>
          </a:prstGeom>
          <a:noFill/>
        </p:spPr>
      </p:pic>
      <p:sp>
        <p:nvSpPr>
          <p:cNvPr id="12" name="11 - Ορθογώνιο"/>
          <p:cNvSpPr/>
          <p:nvPr/>
        </p:nvSpPr>
        <p:spPr>
          <a:xfrm>
            <a:off x="0" y="6525344"/>
            <a:ext cx="1403648"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31233015"/>
      </p:ext>
    </p:extLst>
  </p:cSld>
  <p:clrMapOvr>
    <a:masterClrMapping/>
  </p:clrMapOvr>
  <p:transition spd="slow" advClick="0" advTm="150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l-GR" dirty="0"/>
          </a:p>
        </p:txBody>
      </p:sp>
      <p:sp>
        <p:nvSpPr>
          <p:cNvPr id="14" name="13 - Τίτλος"/>
          <p:cNvSpPr>
            <a:spLocks noGrp="1"/>
          </p:cNvSpPr>
          <p:nvPr>
            <p:ph type="title"/>
          </p:nvPr>
        </p:nvSpPr>
        <p:spPr/>
        <p:txBody>
          <a:bodyPr/>
          <a:lstStyle/>
          <a:p>
            <a:r>
              <a:rPr lang="it-IT"/>
              <a:t>Fare clic per modificare lo stile del titolo</a:t>
            </a:r>
            <a:endParaRPr lang="el-GR"/>
          </a:p>
        </p:txBody>
      </p:sp>
      <p:sp>
        <p:nvSpPr>
          <p:cNvPr id="10" name="9 - Θέση ημερομηνίας"/>
          <p:cNvSpPr>
            <a:spLocks noGrp="1"/>
          </p:cNvSpPr>
          <p:nvPr>
            <p:ph type="dt" sz="half" idx="10"/>
          </p:nvPr>
        </p:nvSpPr>
        <p:spPr/>
        <p:txBody>
          <a:bodyPr/>
          <a:lstStyle>
            <a:lvl1pPr>
              <a:defRPr/>
            </a:lvl1pPr>
          </a:lstStyle>
          <a:p>
            <a:r>
              <a:rPr lang="it-IT" dirty="0"/>
              <a:t>20/09/2017</a:t>
            </a:r>
          </a:p>
        </p:txBody>
      </p:sp>
      <p:sp>
        <p:nvSpPr>
          <p:cNvPr id="11" name="10 - Θέση αριθμού διαφάνειας"/>
          <p:cNvSpPr>
            <a:spLocks noGrp="1"/>
          </p:cNvSpPr>
          <p:nvPr>
            <p:ph type="sldNum" sz="quarter" idx="11"/>
          </p:nvPr>
        </p:nvSpPr>
        <p:spPr/>
        <p:txBody>
          <a:bodyPr/>
          <a:lstStyle/>
          <a:p>
            <a:fld id="{0EE6D082-7B43-46E0-9D28-E950DC3A4FAE}" type="slidenum">
              <a:rPr lang="it-IT" smtClean="0"/>
              <a:t>‹#›</a:t>
            </a:fld>
            <a:endParaRPr lang="it-IT"/>
          </a:p>
        </p:txBody>
      </p:sp>
      <p:sp>
        <p:nvSpPr>
          <p:cNvPr id="12" name="11 - Θέση υποσέλιδου"/>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381962289"/>
      </p:ext>
    </p:extLst>
  </p:cSld>
  <p:clrMapOvr>
    <a:masterClrMapping/>
  </p:clrMapOvr>
  <p:transition spd="slow" advClick="0" advTm="15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7B062FF-4A20-4254-BA0F-51F446E68550}" type="datetimeFigureOut">
              <a:rPr lang="de-DE" smtClean="0"/>
              <a:t>16.02.2017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7B062FF-4A20-4254-BA0F-51F446E68550}" type="datetimeFigureOut">
              <a:rPr lang="de-DE" smtClean="0"/>
              <a:t>16.02.2017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t>16.02.2017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t>16.02.2017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slide" Target="slide30.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certus-project.e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certus-project.e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www.certus-project.eu/index.php/download-2/download-file.html?path=WP%2B2%2BTechnical%2Band%2BEconomic%2BValidation%2Bof%2Bthe%2BnZEB%2BRenovation%2BSchemes/CERtuS%2BProject%2BInput%2BMatrices%2B-%2Bexcel.xlsx"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n-US" sz="3200" b="1" dirty="0">
                <a:solidFill>
                  <a:schemeClr val="accent1">
                    <a:lumMod val="75000"/>
                  </a:schemeClr>
                </a:solidFill>
              </a:rPr>
              <a:t>Economic Evaluation</a:t>
            </a:r>
            <a:endParaRPr lang="en-GB" sz="3200" b="1" dirty="0">
              <a:solidFill>
                <a:schemeClr val="accent1">
                  <a:lumMod val="75000"/>
                </a:schemeClr>
              </a:solidFill>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26569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2200" dirty="0"/>
              <a:t>As long as the renovation achieves the main scope to have the building nearly zero energy consumption (</a:t>
            </a:r>
            <a:r>
              <a:rPr lang="en-US" sz="2200" dirty="0" err="1"/>
              <a:t>nZEB</a:t>
            </a:r>
            <a:r>
              <a:rPr lang="en-US" sz="2200" dirty="0"/>
              <a:t>) and this is achieved without: </a:t>
            </a:r>
          </a:p>
          <a:p>
            <a:pPr>
              <a:lnSpc>
                <a:spcPct val="150000"/>
              </a:lnSpc>
              <a:spcBef>
                <a:spcPts val="0"/>
              </a:spcBef>
              <a:buFont typeface="Wingdings" panose="05000000000000000000" pitchFamily="2" charset="2"/>
              <a:buChar char="§"/>
            </a:pPr>
            <a:r>
              <a:rPr lang="en-US" sz="2200" dirty="0"/>
              <a:t>reducing the available useful area of the building and</a:t>
            </a:r>
          </a:p>
          <a:p>
            <a:pPr>
              <a:lnSpc>
                <a:spcPct val="150000"/>
              </a:lnSpc>
              <a:spcBef>
                <a:spcPts val="0"/>
              </a:spcBef>
              <a:buFont typeface="Wingdings" panose="05000000000000000000" pitchFamily="2" charset="2"/>
              <a:buChar char="§"/>
            </a:pPr>
            <a:r>
              <a:rPr lang="en-US" sz="2200" dirty="0"/>
              <a:t>making significant changes to building’s envelope, </a:t>
            </a:r>
          </a:p>
          <a:p>
            <a:pPr marL="0" indent="0">
              <a:lnSpc>
                <a:spcPct val="150000"/>
              </a:lnSpc>
              <a:spcBef>
                <a:spcPts val="0"/>
              </a:spcBef>
              <a:buNone/>
            </a:pPr>
            <a:endParaRPr lang="en-US" sz="2200" dirty="0"/>
          </a:p>
          <a:p>
            <a:pPr marL="0" indent="0">
              <a:lnSpc>
                <a:spcPct val="150000"/>
              </a:lnSpc>
              <a:spcBef>
                <a:spcPts val="0"/>
              </a:spcBef>
              <a:buNone/>
            </a:pPr>
            <a:r>
              <a:rPr lang="en-US" sz="2200" dirty="0"/>
              <a:t>then it is assumed that there is not negative effect to building’s asset value</a:t>
            </a:r>
            <a:endParaRPr lang="el-GR" sz="2200" dirty="0"/>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Asset value</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95124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sz="2200" dirty="0">
                <a:effectLst>
                  <a:outerShdw blurRad="38100" dist="38100" dir="2700000" algn="tl">
                    <a:srgbClr val="000000">
                      <a:alpha val="43137"/>
                    </a:srgbClr>
                  </a:outerShdw>
                </a:effectLst>
              </a:rPr>
              <a:t>In case that the proposed renovation measures affect building’s useful area or / and its façade, then the most appropriate action is to request an evaluation from professional real estate evaluator. </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Asset value</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72694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sz="2200" dirty="0"/>
              <a:t>The building owner, but the investors too, are expecting the project to be repaid by the reduction of the running cost and especially from the energy cost. </a:t>
            </a:r>
          </a:p>
          <a:p>
            <a:pPr marL="0" indent="0" algn="just">
              <a:lnSpc>
                <a:spcPct val="150000"/>
              </a:lnSpc>
              <a:spcBef>
                <a:spcPts val="0"/>
              </a:spcBef>
              <a:buNone/>
            </a:pPr>
            <a:endParaRPr lang="en-US" sz="2200" dirty="0"/>
          </a:p>
          <a:p>
            <a:pPr marL="0" indent="0" algn="just">
              <a:lnSpc>
                <a:spcPct val="150000"/>
              </a:lnSpc>
              <a:spcBef>
                <a:spcPts val="0"/>
              </a:spcBef>
              <a:buNone/>
            </a:pPr>
            <a:r>
              <a:rPr lang="en-US" sz="2200" dirty="0"/>
              <a:t>Therefore,  it is crucial to determine the energy and maintenance cost before the renovation and estimate them after the renovation with sufficient accuracy.  </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Optimum financial scheme </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19374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sz="2400" dirty="0">
                <a:effectLst>
                  <a:outerShdw blurRad="38100" dist="38100" dir="2700000" algn="tl">
                    <a:srgbClr val="000000">
                      <a:alpha val="43137"/>
                    </a:srgbClr>
                  </a:outerShdw>
                </a:effectLst>
              </a:rPr>
              <a:t>In order to determine the energy and maintenance cost </a:t>
            </a:r>
          </a:p>
          <a:p>
            <a:pPr marL="0" indent="0" algn="ctr">
              <a:lnSpc>
                <a:spcPct val="150000"/>
              </a:lnSpc>
              <a:spcBef>
                <a:spcPts val="0"/>
              </a:spcBef>
              <a:buNone/>
            </a:pPr>
            <a:r>
              <a:rPr lang="en-US" sz="2400" dirty="0">
                <a:effectLst>
                  <a:outerShdw blurRad="38100" dist="38100" dir="2700000" algn="tl">
                    <a:srgbClr val="000000">
                      <a:alpha val="43137"/>
                    </a:srgbClr>
                  </a:outerShdw>
                </a:effectLst>
              </a:rPr>
              <a:t>before the renovation, a lot of information should be carefully collected and a number of preliminary checks should be done. </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Before the renovation</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66467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2200" dirty="0"/>
              <a:t>The energy cost for heating, cooling, ventilation, lighting and hot water depend highly on the climatic data condition and building’s use. </a:t>
            </a:r>
          </a:p>
          <a:p>
            <a:pPr marL="0" indent="0">
              <a:lnSpc>
                <a:spcPct val="150000"/>
              </a:lnSpc>
              <a:spcBef>
                <a:spcPts val="0"/>
              </a:spcBef>
              <a:buNone/>
            </a:pPr>
            <a:endParaRPr lang="en-US" sz="2200" dirty="0"/>
          </a:p>
          <a:p>
            <a:pPr marL="0" indent="0">
              <a:lnSpc>
                <a:spcPct val="150000"/>
              </a:lnSpc>
              <a:spcBef>
                <a:spcPts val="0"/>
              </a:spcBef>
              <a:buNone/>
            </a:pPr>
            <a:r>
              <a:rPr lang="en-US" sz="2200" dirty="0"/>
              <a:t>The energy cost for movement into the building (elevators, mechanical staircases) is related directly with building’s use and it is assumed that it is easier to be predicted. </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Before the renovation</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8538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
            </a:pPr>
            <a:r>
              <a:rPr lang="en-US" sz="2200" dirty="0"/>
              <a:t>Which is the baseline of the energy demand of the building?</a:t>
            </a:r>
          </a:p>
          <a:p>
            <a:pPr>
              <a:lnSpc>
                <a:spcPct val="150000"/>
              </a:lnSpc>
              <a:spcBef>
                <a:spcPts val="0"/>
              </a:spcBef>
              <a:buFont typeface="Wingdings" panose="05000000000000000000" pitchFamily="2" charset="2"/>
              <a:buChar char="§"/>
            </a:pPr>
            <a:r>
              <a:rPr lang="en-US" sz="2200" dirty="0"/>
              <a:t>Which is the actual energy cost of thermal (per fuel) and electricity consumption, preferable the last five years?</a:t>
            </a:r>
          </a:p>
          <a:p>
            <a:pPr>
              <a:lnSpc>
                <a:spcPct val="150000"/>
              </a:lnSpc>
              <a:spcBef>
                <a:spcPts val="0"/>
              </a:spcBef>
              <a:buFont typeface="Wingdings" panose="05000000000000000000" pitchFamily="2" charset="2"/>
              <a:buChar char="§"/>
            </a:pPr>
            <a:r>
              <a:rPr lang="en-US" sz="2200" dirty="0"/>
              <a:t>Which is the use and time schedule of each area of the building? </a:t>
            </a:r>
          </a:p>
          <a:p>
            <a:pPr>
              <a:lnSpc>
                <a:spcPct val="150000"/>
              </a:lnSpc>
              <a:spcBef>
                <a:spcPts val="0"/>
              </a:spcBef>
              <a:buFont typeface="Wingdings" panose="05000000000000000000" pitchFamily="2" charset="2"/>
              <a:buChar char="§"/>
            </a:pPr>
            <a:r>
              <a:rPr lang="en-US" sz="2200" dirty="0"/>
              <a:t>Which are the ordinary and extraordinary maintenance requirements and how much does it cost?</a:t>
            </a:r>
          </a:p>
          <a:p>
            <a:pPr>
              <a:lnSpc>
                <a:spcPct val="150000"/>
              </a:lnSpc>
              <a:spcBef>
                <a:spcPts val="0"/>
              </a:spcBef>
              <a:buFont typeface="Wingdings" panose="05000000000000000000" pitchFamily="2" charset="2"/>
              <a:buChar char="§"/>
            </a:pPr>
            <a:r>
              <a:rPr lang="en-US" sz="2200" dirty="0"/>
              <a:t>Which are the energy tariffs according to the existing contracts?</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Before the renovation – required info</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97692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2200" dirty="0"/>
              <a:t>The energy and maintenance cost after the renovation is expected to be reduced significantly, so the project to be repaid in total from the money savings in acceptable time period. </a:t>
            </a:r>
          </a:p>
          <a:p>
            <a:pPr marL="0" indent="0">
              <a:lnSpc>
                <a:spcPct val="150000"/>
              </a:lnSpc>
              <a:spcBef>
                <a:spcPts val="0"/>
              </a:spcBef>
              <a:buNone/>
            </a:pPr>
            <a:endParaRPr lang="en-US" sz="2200" dirty="0"/>
          </a:p>
          <a:p>
            <a:pPr marL="0" indent="0">
              <a:lnSpc>
                <a:spcPct val="150000"/>
              </a:lnSpc>
              <a:spcBef>
                <a:spcPts val="0"/>
              </a:spcBef>
              <a:buNone/>
            </a:pPr>
            <a:r>
              <a:rPr lang="en-US" sz="2200" dirty="0"/>
              <a:t>Even the energy cost for heating, cooling, ventilation, lighting and hot water depend highly on the climatic data conditions, a detailed and thoroughly estimations is needed.  </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After the renovation</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33549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
            </a:pPr>
            <a:r>
              <a:rPr lang="en-US" sz="2200" dirty="0"/>
              <a:t>Which are the proposed measures (make a list)?</a:t>
            </a:r>
          </a:p>
          <a:p>
            <a:pPr>
              <a:lnSpc>
                <a:spcPct val="150000"/>
              </a:lnSpc>
              <a:spcBef>
                <a:spcPts val="0"/>
              </a:spcBef>
              <a:buFont typeface="Wingdings" panose="05000000000000000000" pitchFamily="2" charset="2"/>
              <a:buChar char="§"/>
            </a:pPr>
            <a:r>
              <a:rPr lang="en-US" sz="2200" dirty="0"/>
              <a:t>Which is the expected average lifetime for each measure?</a:t>
            </a:r>
          </a:p>
          <a:p>
            <a:pPr>
              <a:lnSpc>
                <a:spcPct val="150000"/>
              </a:lnSpc>
              <a:spcBef>
                <a:spcPts val="0"/>
              </a:spcBef>
              <a:buFont typeface="Wingdings" panose="05000000000000000000" pitchFamily="2" charset="2"/>
              <a:buChar char="§"/>
            </a:pPr>
            <a:r>
              <a:rPr lang="en-US" sz="2200" dirty="0"/>
              <a:t> Which is the guarantee period provided by the local vendor or subcontractor?</a:t>
            </a:r>
          </a:p>
          <a:p>
            <a:pPr>
              <a:lnSpc>
                <a:spcPct val="150000"/>
              </a:lnSpc>
              <a:spcBef>
                <a:spcPts val="0"/>
              </a:spcBef>
              <a:buFont typeface="Wingdings" panose="05000000000000000000" pitchFamily="2" charset="2"/>
              <a:buChar char="§"/>
            </a:pPr>
            <a:r>
              <a:rPr lang="en-US" sz="2200" dirty="0"/>
              <a:t>Which is the cost of each measure, separately for equipment, labor cost, taxes or other charges? </a:t>
            </a:r>
          </a:p>
          <a:p>
            <a:pPr>
              <a:lnSpc>
                <a:spcPct val="150000"/>
              </a:lnSpc>
              <a:spcBef>
                <a:spcPts val="0"/>
              </a:spcBef>
              <a:buFont typeface="Wingdings" panose="05000000000000000000" pitchFamily="2" charset="2"/>
              <a:buChar char="§"/>
            </a:pPr>
            <a:r>
              <a:rPr lang="en-US" sz="2200" dirty="0"/>
              <a:t>The implementation of the measures requires the interruption of building’s use? </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After the renovation – required info</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01834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
            </a:pPr>
            <a:r>
              <a:rPr lang="en-US" sz="2200" dirty="0"/>
              <a:t>For implementing each specific proposed measures are any prerequisite actions or even non listed measures? </a:t>
            </a:r>
          </a:p>
          <a:p>
            <a:pPr>
              <a:lnSpc>
                <a:spcPct val="150000"/>
              </a:lnSpc>
              <a:spcBef>
                <a:spcPts val="0"/>
              </a:spcBef>
              <a:buFont typeface="Wingdings" panose="05000000000000000000" pitchFamily="2" charset="2"/>
              <a:buChar char="§"/>
            </a:pPr>
            <a:r>
              <a:rPr lang="en-US" sz="2200" dirty="0"/>
              <a:t>The proposed time schedule and task sequences are logical and support the scope of the renovation, meaning to become the building </a:t>
            </a:r>
            <a:r>
              <a:rPr lang="en-US" sz="2200" dirty="0" err="1"/>
              <a:t>nZEB</a:t>
            </a:r>
            <a:r>
              <a:rPr lang="en-US" sz="2200" dirty="0"/>
              <a:t>?</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After the renovation – required info</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884533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sz="2200" dirty="0"/>
              <a:t>Moreover, for each proposed measure, more information are needed in order to define operational expenses (OPEX) and following be able to estimate the potential cost reduction during the lifetime of the project. </a:t>
            </a:r>
          </a:p>
          <a:p>
            <a:pPr marL="0" indent="0">
              <a:lnSpc>
                <a:spcPct val="150000"/>
              </a:lnSpc>
              <a:spcBef>
                <a:spcPts val="0"/>
              </a:spcBef>
              <a:buNone/>
            </a:pPr>
            <a:endParaRPr lang="en-US" sz="2200" dirty="0"/>
          </a:p>
          <a:p>
            <a:pPr marL="0" indent="0">
              <a:lnSpc>
                <a:spcPct val="150000"/>
              </a:lnSpc>
              <a:spcBef>
                <a:spcPts val="0"/>
              </a:spcBef>
              <a:buNone/>
            </a:pPr>
            <a:r>
              <a:rPr lang="en-US" sz="2200" dirty="0">
                <a:effectLst>
                  <a:outerShdw blurRad="38100" dist="38100" dir="2700000" algn="tl">
                    <a:srgbClr val="000000">
                      <a:alpha val="43137"/>
                    </a:srgbClr>
                  </a:outerShdw>
                </a:effectLst>
              </a:rPr>
              <a:t>Following is given the a non exclusive list of required OPEX information. </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After the renovation – required info</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29001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a:hlinkClick r:id="rId2" action="ppaction://hlinksldjump"/>
          </p:cNvPr>
          <p:cNvSpPr txBox="1"/>
          <p:nvPr/>
        </p:nvSpPr>
        <p:spPr>
          <a:xfrm>
            <a:off x="1" y="3271432"/>
            <a:ext cx="9143999" cy="936000"/>
          </a:xfrm>
          <a:prstGeom prst="rect">
            <a:avLst/>
          </a:prstGeom>
          <a:solidFill>
            <a:schemeClr val="accent1">
              <a:lumMod val="75000"/>
            </a:schemeClr>
          </a:solidFill>
        </p:spPr>
        <p:txBody>
          <a:bodyPr wrap="square" rtlCol="0" anchor="ctr">
            <a:spAutoFit/>
          </a:bodyPr>
          <a:lstStyle/>
          <a:p>
            <a:pPr algn="ctr"/>
            <a:r>
              <a:rPr lang="en-US" sz="3200" b="1" dirty="0">
                <a:solidFill>
                  <a:schemeClr val="bg1"/>
                </a:solidFill>
                <a:effectLst>
                  <a:outerShdw blurRad="38100" dist="38100" dir="2700000" algn="tl">
                    <a:srgbClr val="000000">
                      <a:alpha val="43137"/>
                    </a:srgbClr>
                  </a:outerShdw>
                </a:effectLst>
              </a:rPr>
              <a:t>Simplified economic evaluation</a:t>
            </a:r>
            <a:endParaRPr lang="en-GB" sz="3200" b="1" dirty="0">
              <a:solidFill>
                <a:schemeClr val="bg1"/>
              </a:solidFill>
              <a:effectLst>
                <a:outerShdw blurRad="38100" dist="38100" dir="2700000" algn="tl">
                  <a:srgbClr val="000000">
                    <a:alpha val="43137"/>
                  </a:srgbClr>
                </a:outerShdw>
              </a:effectLst>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sp>
        <p:nvSpPr>
          <p:cNvPr id="12" name="16 CuadroTexto">
            <a:hlinkClick r:id="rId5" action="ppaction://hlinksldjump"/>
          </p:cNvPr>
          <p:cNvSpPr txBox="1"/>
          <p:nvPr/>
        </p:nvSpPr>
        <p:spPr>
          <a:xfrm>
            <a:off x="1" y="4379241"/>
            <a:ext cx="9143999" cy="584775"/>
          </a:xfrm>
          <a:prstGeom prst="rect">
            <a:avLst/>
          </a:prstGeom>
          <a:solidFill>
            <a:srgbClr val="107227"/>
          </a:solidFill>
        </p:spPr>
        <p:txBody>
          <a:bodyPr wrap="square" rtlCol="0" anchor="ctr">
            <a:spAutoFit/>
          </a:bodyPr>
          <a:lstStyle>
            <a:defPPr>
              <a:defRPr lang="de-DE"/>
            </a:defPPr>
            <a:lvl1pPr algn="ctr">
              <a:defRPr sz="3200" b="1">
                <a:solidFill>
                  <a:schemeClr val="bg1"/>
                </a:solidFill>
                <a:effectLst>
                  <a:outerShdw blurRad="38100" dist="38100" dir="2700000" algn="tl">
                    <a:srgbClr val="000000">
                      <a:alpha val="43137"/>
                    </a:srgbClr>
                  </a:outerShdw>
                </a:effectLst>
              </a:defRPr>
            </a:lvl1pPr>
          </a:lstStyle>
          <a:p>
            <a:r>
              <a:rPr lang="en-US" dirty="0"/>
              <a:t>Economic evaluation methodology</a:t>
            </a:r>
            <a:endParaRPr lang="en-GB"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1643877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sz="2200" dirty="0"/>
              <a:t>For each energy renovation measure the following information is required. </a:t>
            </a:r>
          </a:p>
          <a:p>
            <a:pPr lvl="0">
              <a:buFont typeface="Wingdings" panose="05000000000000000000" pitchFamily="2" charset="2"/>
              <a:buChar char="§"/>
            </a:pPr>
            <a:r>
              <a:rPr lang="el-GR" sz="2200" dirty="0"/>
              <a:t>Energy consumption</a:t>
            </a:r>
          </a:p>
          <a:p>
            <a:pPr lvl="1">
              <a:buFont typeface="Calibri" panose="020F0502020204030204" pitchFamily="34" charset="0"/>
              <a:buChar char="­"/>
            </a:pPr>
            <a:r>
              <a:rPr lang="en-US" sz="2200" dirty="0"/>
              <a:t>Fuel source </a:t>
            </a:r>
            <a:endParaRPr lang="el-GR" sz="2200" dirty="0"/>
          </a:p>
          <a:p>
            <a:pPr lvl="1">
              <a:buFont typeface="Calibri" panose="020F0502020204030204" pitchFamily="34" charset="0"/>
              <a:buChar char="­"/>
            </a:pPr>
            <a:r>
              <a:rPr lang="en-US" sz="2200" dirty="0"/>
              <a:t>Unit of measure</a:t>
            </a:r>
            <a:endParaRPr lang="el-GR" sz="2200" dirty="0"/>
          </a:p>
          <a:p>
            <a:pPr lvl="1">
              <a:buFont typeface="Calibri" panose="020F0502020204030204" pitchFamily="34" charset="0"/>
              <a:buChar char="­"/>
            </a:pPr>
            <a:r>
              <a:rPr lang="en-US" sz="2200" dirty="0"/>
              <a:t>Estimated cost per unit (tariff) </a:t>
            </a:r>
            <a:endParaRPr lang="el-GR" sz="2200" dirty="0"/>
          </a:p>
          <a:p>
            <a:pPr lvl="1">
              <a:buFont typeface="Calibri" panose="020F0502020204030204" pitchFamily="34" charset="0"/>
              <a:buChar char="­"/>
            </a:pPr>
            <a:r>
              <a:rPr lang="en-US" sz="2200" dirty="0"/>
              <a:t>Estimated annual consumption</a:t>
            </a:r>
            <a:endParaRPr lang="el-GR" sz="2200" dirty="0"/>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After the renovation – required info</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69774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200" dirty="0"/>
              <a:t>Labor/Management and ordinary maintenance contracts</a:t>
            </a:r>
            <a:endParaRPr lang="el-GR" sz="2200" dirty="0"/>
          </a:p>
          <a:p>
            <a:pPr lvl="1">
              <a:buFont typeface="Calibri" panose="020F0502020204030204" pitchFamily="34" charset="0"/>
              <a:buChar char="­"/>
            </a:pPr>
            <a:r>
              <a:rPr lang="en-US" sz="2200" dirty="0"/>
              <a:t>Cost of components</a:t>
            </a:r>
            <a:endParaRPr lang="el-GR" sz="2200" dirty="0"/>
          </a:p>
          <a:p>
            <a:pPr lvl="1">
              <a:buFont typeface="Calibri" panose="020F0502020204030204" pitchFamily="34" charset="0"/>
              <a:buChar char="­"/>
            </a:pPr>
            <a:r>
              <a:rPr lang="en-US" sz="2200" dirty="0"/>
              <a:t>Cost of personnel</a:t>
            </a:r>
          </a:p>
          <a:p>
            <a:pPr marL="0" lvl="1" indent="0">
              <a:buNone/>
            </a:pPr>
            <a:endParaRPr lang="el-GR" sz="2200" dirty="0"/>
          </a:p>
          <a:p>
            <a:pPr lvl="0">
              <a:buFont typeface="Wingdings" panose="05000000000000000000" pitchFamily="2" charset="2"/>
              <a:buChar char="§"/>
            </a:pPr>
            <a:r>
              <a:rPr lang="en-US" sz="2200" dirty="0"/>
              <a:t>Extraordinary maintenance</a:t>
            </a:r>
            <a:endParaRPr lang="el-GR" sz="2200" dirty="0"/>
          </a:p>
          <a:p>
            <a:pPr lvl="1">
              <a:buFont typeface="Calibri" panose="020F0502020204030204" pitchFamily="34" charset="0"/>
              <a:buChar char="­"/>
            </a:pPr>
            <a:r>
              <a:rPr lang="en-US" sz="2200" dirty="0"/>
              <a:t>Frequency</a:t>
            </a:r>
            <a:endParaRPr lang="el-GR" sz="2200" dirty="0"/>
          </a:p>
          <a:p>
            <a:pPr lvl="1">
              <a:buFont typeface="Calibri" panose="020F0502020204030204" pitchFamily="34" charset="0"/>
              <a:buChar char="­"/>
            </a:pPr>
            <a:r>
              <a:rPr lang="en-US" sz="2200" dirty="0"/>
              <a:t>Cost of intervention</a:t>
            </a:r>
            <a:endParaRPr lang="el-GR" sz="2200" dirty="0"/>
          </a:p>
          <a:p>
            <a:pPr lvl="1">
              <a:buFont typeface="Calibri" panose="020F0502020204030204" pitchFamily="34" charset="0"/>
              <a:buChar char="­"/>
            </a:pPr>
            <a:r>
              <a:rPr lang="en-US" sz="2200" dirty="0"/>
              <a:t>Cost of personnel</a:t>
            </a:r>
            <a:endParaRPr lang="el-GR" sz="2200" dirty="0"/>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After the renovation – required info</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23424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
            </a:pPr>
            <a:r>
              <a:rPr lang="en-US" sz="2200" dirty="0"/>
              <a:t>Potential energy savings expected from the intervention	</a:t>
            </a:r>
            <a:endParaRPr lang="el-GR" sz="2200" dirty="0"/>
          </a:p>
          <a:p>
            <a:pPr lvl="1">
              <a:buFont typeface="Calibri" panose="020F0502020204030204" pitchFamily="34" charset="0"/>
              <a:buChar char="­"/>
            </a:pPr>
            <a:r>
              <a:rPr lang="en-US" sz="2200" dirty="0"/>
              <a:t>Electricity consumption</a:t>
            </a:r>
            <a:endParaRPr lang="el-GR" sz="2200" dirty="0"/>
          </a:p>
          <a:p>
            <a:pPr lvl="2">
              <a:buFont typeface="Wingdings" panose="05000000000000000000" pitchFamily="2" charset="2"/>
              <a:buChar char=""/>
            </a:pPr>
            <a:r>
              <a:rPr lang="en-US" sz="2200" dirty="0"/>
              <a:t>as %, for the first year </a:t>
            </a:r>
            <a:endParaRPr lang="el-GR" sz="2200" dirty="0"/>
          </a:p>
          <a:p>
            <a:pPr lvl="2">
              <a:buFont typeface="Wingdings" panose="05000000000000000000" pitchFamily="2" charset="2"/>
              <a:buChar char=""/>
            </a:pPr>
            <a:r>
              <a:rPr lang="en-US" sz="2200" dirty="0"/>
              <a:t>in </a:t>
            </a:r>
            <a:r>
              <a:rPr lang="en-US" sz="2200" dirty="0" err="1"/>
              <a:t>kWhe</a:t>
            </a:r>
            <a:r>
              <a:rPr lang="en-US" sz="2200" dirty="0"/>
              <a:t>/year, for the first year</a:t>
            </a:r>
            <a:endParaRPr lang="el-GR" sz="2200" dirty="0"/>
          </a:p>
          <a:p>
            <a:pPr lvl="2">
              <a:buFont typeface="Wingdings" panose="05000000000000000000" pitchFamily="2" charset="2"/>
              <a:buChar char=""/>
            </a:pPr>
            <a:r>
              <a:rPr lang="en-US" sz="2200" dirty="0"/>
              <a:t>as %, for the last year </a:t>
            </a:r>
            <a:endParaRPr lang="el-GR" sz="2200" dirty="0"/>
          </a:p>
          <a:p>
            <a:pPr lvl="2">
              <a:buFont typeface="Wingdings" panose="05000000000000000000" pitchFamily="2" charset="2"/>
              <a:buChar char=""/>
            </a:pPr>
            <a:r>
              <a:rPr lang="en-US" sz="2200" dirty="0"/>
              <a:t>in </a:t>
            </a:r>
            <a:r>
              <a:rPr lang="en-US" sz="2200" dirty="0" err="1"/>
              <a:t>kWhe</a:t>
            </a:r>
            <a:r>
              <a:rPr lang="en-US" sz="2200" dirty="0"/>
              <a:t>/year, for the last year</a:t>
            </a:r>
            <a:endParaRPr lang="el-GR" sz="2200" dirty="0"/>
          </a:p>
          <a:p>
            <a:pPr lvl="2">
              <a:buFont typeface="Wingdings" panose="05000000000000000000" pitchFamily="2" charset="2"/>
              <a:buChar char=""/>
            </a:pPr>
            <a:r>
              <a:rPr lang="en-US" sz="2200" dirty="0"/>
              <a:t>Decrease characteristics (linear, nonlinear, etc.)</a:t>
            </a:r>
            <a:endParaRPr lang="el-GR" sz="2200" dirty="0"/>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After the renovation – required info</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79897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
            </a:pPr>
            <a:r>
              <a:rPr lang="en-US" sz="2200" dirty="0"/>
              <a:t>Potential expected energy savings</a:t>
            </a:r>
            <a:endParaRPr lang="el-GR" sz="2200" dirty="0"/>
          </a:p>
          <a:p>
            <a:pPr lvl="1">
              <a:buFont typeface="Calibri" panose="020F0502020204030204" pitchFamily="34" charset="0"/>
              <a:buChar char="­"/>
            </a:pPr>
            <a:r>
              <a:rPr lang="en-US" sz="2200" dirty="0"/>
              <a:t>Thermal energy consumption</a:t>
            </a:r>
            <a:endParaRPr lang="el-GR" sz="2200" dirty="0"/>
          </a:p>
          <a:p>
            <a:pPr lvl="2">
              <a:buFont typeface="Wingdings" panose="05000000000000000000" pitchFamily="2" charset="2"/>
              <a:buChar char=""/>
            </a:pPr>
            <a:r>
              <a:rPr lang="en-US" sz="2200" dirty="0"/>
              <a:t>as %, for the first year </a:t>
            </a:r>
            <a:endParaRPr lang="el-GR" sz="2200" dirty="0"/>
          </a:p>
          <a:p>
            <a:pPr lvl="2">
              <a:buFont typeface="Wingdings" panose="05000000000000000000" pitchFamily="2" charset="2"/>
              <a:buChar char=""/>
            </a:pPr>
            <a:r>
              <a:rPr lang="en-US" sz="2200" dirty="0"/>
              <a:t>in </a:t>
            </a:r>
            <a:r>
              <a:rPr lang="en-US" sz="2200" dirty="0" err="1"/>
              <a:t>kWhth</a:t>
            </a:r>
            <a:r>
              <a:rPr lang="en-US" sz="2200" dirty="0"/>
              <a:t>/year, for the first year</a:t>
            </a:r>
            <a:endParaRPr lang="el-GR" sz="2200" dirty="0"/>
          </a:p>
          <a:p>
            <a:pPr lvl="2">
              <a:buFont typeface="Wingdings" panose="05000000000000000000" pitchFamily="2" charset="2"/>
              <a:buChar char=""/>
            </a:pPr>
            <a:r>
              <a:rPr lang="en-US" sz="2200" dirty="0"/>
              <a:t>as %, for the last year </a:t>
            </a:r>
            <a:endParaRPr lang="el-GR" sz="2200" dirty="0"/>
          </a:p>
          <a:p>
            <a:pPr lvl="2">
              <a:buFont typeface="Wingdings" panose="05000000000000000000" pitchFamily="2" charset="2"/>
              <a:buChar char=""/>
            </a:pPr>
            <a:r>
              <a:rPr lang="en-US" sz="2200" dirty="0"/>
              <a:t>in </a:t>
            </a:r>
            <a:r>
              <a:rPr lang="en-US" sz="2200" dirty="0" err="1"/>
              <a:t>kWhth</a:t>
            </a:r>
            <a:r>
              <a:rPr lang="en-US" sz="2200" dirty="0"/>
              <a:t>/year, for the last year</a:t>
            </a:r>
            <a:endParaRPr lang="el-GR" sz="2200" dirty="0"/>
          </a:p>
          <a:p>
            <a:pPr lvl="2">
              <a:buFont typeface="Wingdings" panose="05000000000000000000" pitchFamily="2" charset="2"/>
              <a:buChar char=""/>
            </a:pPr>
            <a:r>
              <a:rPr lang="en-US" sz="2200" dirty="0"/>
              <a:t>Decrease characteristics (linear, nonlinear, etc.)</a:t>
            </a:r>
          </a:p>
          <a:p>
            <a:pPr>
              <a:lnSpc>
                <a:spcPct val="100000"/>
              </a:lnSpc>
              <a:buFont typeface="Wingdings" panose="05000000000000000000" pitchFamily="2" charset="2"/>
              <a:buChar char="§"/>
            </a:pPr>
            <a:r>
              <a:rPr lang="en-US" sz="2200" dirty="0"/>
              <a:t>Potential savings from maintenance</a:t>
            </a:r>
            <a:endParaRPr lang="el-GR" sz="2200" dirty="0"/>
          </a:p>
          <a:p>
            <a:pPr lvl="1">
              <a:buFont typeface="Calibri" panose="020F0502020204030204" pitchFamily="34" charset="0"/>
              <a:buChar char="­"/>
            </a:pPr>
            <a:r>
              <a:rPr lang="en-US" sz="2200" dirty="0"/>
              <a:t>as % for the time period of the Project</a:t>
            </a:r>
            <a:endParaRPr lang="el-GR" sz="2200" dirty="0"/>
          </a:p>
          <a:p>
            <a:pPr lvl="1">
              <a:buFont typeface="Calibri" panose="020F0502020204030204" pitchFamily="34" charset="0"/>
              <a:buChar char="­"/>
            </a:pPr>
            <a:r>
              <a:rPr lang="en-US" sz="2200" dirty="0"/>
              <a:t>in average expected € per year </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After the renovation – required info</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20118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Handling information</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2200" dirty="0">
                <a:effectLst>
                  <a:outerShdw blurRad="38100" dist="38100" dir="2700000" algn="tl">
                    <a:srgbClr val="000000">
                      <a:alpha val="43137"/>
                    </a:srgbClr>
                  </a:outerShdw>
                </a:effectLst>
              </a:rPr>
              <a:t>The </a:t>
            </a:r>
            <a:r>
              <a:rPr lang="en-US" sz="2200" b="1" dirty="0" err="1">
                <a:effectLst>
                  <a:outerShdw blurRad="38100" dist="38100" dir="2700000" algn="tl">
                    <a:srgbClr val="000000">
                      <a:alpha val="43137"/>
                    </a:srgbClr>
                  </a:outerShdw>
                </a:effectLst>
              </a:rPr>
              <a:t>CERtuS</a:t>
            </a:r>
            <a:r>
              <a:rPr lang="en-US" sz="2200" b="1" dirty="0">
                <a:effectLst>
                  <a:outerShdw blurRad="38100" dist="38100" dir="2700000" algn="tl">
                    <a:srgbClr val="000000">
                      <a:alpha val="43137"/>
                    </a:srgbClr>
                  </a:outerShdw>
                </a:effectLst>
              </a:rPr>
              <a:t> Input Matrix </a:t>
            </a:r>
            <a:r>
              <a:rPr lang="en-US" sz="2200" dirty="0">
                <a:effectLst>
                  <a:outerShdw blurRad="38100" dist="38100" dir="2700000" algn="tl">
                    <a:srgbClr val="000000">
                      <a:alpha val="43137"/>
                    </a:srgbClr>
                  </a:outerShdw>
                </a:effectLst>
              </a:rPr>
              <a:t>tool can help you to </a:t>
            </a:r>
          </a:p>
          <a:p>
            <a:pPr marL="0" indent="0" algn="ctr">
              <a:lnSpc>
                <a:spcPct val="150000"/>
              </a:lnSpc>
              <a:buNone/>
            </a:pPr>
            <a:r>
              <a:rPr lang="en-US" sz="2200" dirty="0">
                <a:effectLst>
                  <a:outerShdw blurRad="38100" dist="38100" dir="2700000" algn="tl">
                    <a:srgbClr val="000000">
                      <a:alpha val="43137"/>
                    </a:srgbClr>
                  </a:outerShdw>
                </a:effectLst>
              </a:rPr>
              <a:t>organize the required information. </a:t>
            </a:r>
          </a:p>
          <a:p>
            <a:pPr marL="0" indent="0" algn="ctr">
              <a:lnSpc>
                <a:spcPct val="150000"/>
              </a:lnSpc>
              <a:buNone/>
            </a:pPr>
            <a:endParaRPr lang="en-US" sz="2200" dirty="0">
              <a:effectLst>
                <a:outerShdw blurRad="38100" dist="38100" dir="2700000" algn="tl">
                  <a:srgbClr val="000000">
                    <a:alpha val="43137"/>
                  </a:srgbClr>
                </a:outerShdw>
              </a:effectLst>
            </a:endParaRPr>
          </a:p>
          <a:p>
            <a:pPr marL="0" indent="0" algn="ctr">
              <a:lnSpc>
                <a:spcPct val="150000"/>
              </a:lnSpc>
              <a:buNone/>
            </a:pPr>
            <a:r>
              <a:rPr lang="en-US" sz="2000" i="1" dirty="0">
                <a:effectLst>
                  <a:outerShdw blurRad="38100" dist="38100" dir="2700000" algn="tl">
                    <a:srgbClr val="000000">
                      <a:alpha val="43137"/>
                    </a:srgbClr>
                  </a:outerShdw>
                </a:effectLst>
              </a:rPr>
              <a:t>The</a:t>
            </a:r>
            <a:r>
              <a:rPr lang="en-US" sz="2000" b="1" i="1" dirty="0">
                <a:effectLst>
                  <a:outerShdw blurRad="38100" dist="38100" dir="2700000" algn="tl">
                    <a:srgbClr val="000000">
                      <a:alpha val="43137"/>
                    </a:srgbClr>
                  </a:outerShdw>
                </a:effectLst>
              </a:rPr>
              <a:t> </a:t>
            </a:r>
            <a:r>
              <a:rPr lang="en-US" sz="2000" b="1" i="1" dirty="0" err="1">
                <a:effectLst>
                  <a:outerShdw blurRad="38100" dist="38100" dir="2700000" algn="tl">
                    <a:srgbClr val="000000">
                      <a:alpha val="43137"/>
                    </a:srgbClr>
                  </a:outerShdw>
                </a:effectLst>
              </a:rPr>
              <a:t>CERtuS</a:t>
            </a:r>
            <a:r>
              <a:rPr lang="en-US" sz="2000" b="1" i="1" dirty="0">
                <a:effectLst>
                  <a:outerShdw blurRad="38100" dist="38100" dir="2700000" algn="tl">
                    <a:srgbClr val="000000">
                      <a:alpha val="43137"/>
                    </a:srgbClr>
                  </a:outerShdw>
                </a:effectLst>
              </a:rPr>
              <a:t> Input Matrix tool </a:t>
            </a:r>
            <a:r>
              <a:rPr lang="en-US" sz="2000" i="1" dirty="0">
                <a:effectLst>
                  <a:outerShdw blurRad="38100" dist="38100" dir="2700000" algn="tl">
                    <a:srgbClr val="000000">
                      <a:alpha val="43137"/>
                    </a:srgbClr>
                  </a:outerShdw>
                </a:effectLst>
              </a:rPr>
              <a:t>is available to </a:t>
            </a:r>
            <a:r>
              <a:rPr lang="en-US" sz="2000" b="1" i="1" dirty="0" err="1">
                <a:solidFill>
                  <a:schemeClr val="tx1">
                    <a:lumMod val="95000"/>
                    <a:lumOff val="5000"/>
                  </a:schemeClr>
                </a:solidFill>
                <a:effectLst>
                  <a:outerShdw blurRad="38100" dist="38100" dir="2700000" algn="tl">
                    <a:srgbClr val="000000">
                      <a:alpha val="43137"/>
                    </a:srgbClr>
                  </a:outerShdw>
                </a:effectLst>
                <a:hlinkClick r:id="rId4"/>
              </a:rPr>
              <a:t>CERtuS</a:t>
            </a:r>
            <a:r>
              <a:rPr lang="en-US" sz="2000" b="1" i="1" dirty="0">
                <a:solidFill>
                  <a:schemeClr val="tx1">
                    <a:lumMod val="95000"/>
                    <a:lumOff val="5000"/>
                  </a:schemeClr>
                </a:solidFill>
                <a:effectLst>
                  <a:outerShdw blurRad="38100" dist="38100" dir="2700000" algn="tl">
                    <a:srgbClr val="000000">
                      <a:alpha val="43137"/>
                    </a:srgbClr>
                  </a:outerShdw>
                </a:effectLst>
                <a:hlinkClick r:id="rId4"/>
              </a:rPr>
              <a:t> website</a:t>
            </a:r>
            <a:endParaRPr lang="en-US" sz="2000" b="1" i="1" dirty="0">
              <a:solidFill>
                <a:schemeClr val="tx1">
                  <a:lumMod val="95000"/>
                  <a:lumOff val="5000"/>
                </a:schemeClr>
              </a:solidFill>
              <a:effectLst>
                <a:outerShdw blurRad="38100" dist="38100" dir="2700000" algn="tl">
                  <a:srgbClr val="000000">
                    <a:alpha val="43137"/>
                  </a:srgbClr>
                </a:outerShdw>
              </a:effectLst>
            </a:endParaRPr>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67468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Handling partners</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2200" b="1" dirty="0">
                <a:effectLst>
                  <a:outerShdw blurRad="38100" dist="38100" dir="2700000" algn="tl">
                    <a:srgbClr val="000000">
                      <a:alpha val="43137"/>
                    </a:srgbClr>
                  </a:outerShdw>
                </a:effectLst>
              </a:rPr>
              <a:t>A good agreement is the one that all parts take a reasonable profit</a:t>
            </a:r>
            <a:endParaRPr lang="en-US" sz="2200" b="1" i="1" dirty="0">
              <a:solidFill>
                <a:schemeClr val="tx1">
                  <a:lumMod val="95000"/>
                  <a:lumOff val="5000"/>
                </a:schemeClr>
              </a:solidFill>
              <a:effectLst>
                <a:outerShdw blurRad="38100" dist="38100" dir="2700000" algn="tl">
                  <a:srgbClr val="000000">
                    <a:alpha val="43137"/>
                  </a:srgbClr>
                </a:outerShdw>
              </a:effectLst>
            </a:endParaRPr>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194557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sz="2200" dirty="0"/>
              <a:t>It is obvious that the Project should be profitable for all potential investors, but not all of them have the same economic expectations or are ready to accept the same risk.   </a:t>
            </a:r>
          </a:p>
          <a:p>
            <a:pPr marL="0" indent="0" algn="just">
              <a:lnSpc>
                <a:spcPct val="150000"/>
              </a:lnSpc>
              <a:spcBef>
                <a:spcPts val="0"/>
              </a:spcBef>
              <a:buNone/>
            </a:pPr>
            <a:r>
              <a:rPr lang="en-US" sz="2200" dirty="0"/>
              <a:t>The most critical economic parameters for investors are:</a:t>
            </a:r>
          </a:p>
          <a:p>
            <a:pPr algn="just">
              <a:lnSpc>
                <a:spcPct val="150000"/>
              </a:lnSpc>
              <a:spcBef>
                <a:spcPts val="0"/>
              </a:spcBef>
              <a:buFont typeface="Wingdings" panose="05000000000000000000" pitchFamily="2" charset="2"/>
              <a:buChar char="§"/>
            </a:pPr>
            <a:r>
              <a:rPr lang="en-US" sz="2200" dirty="0"/>
              <a:t>the investing period </a:t>
            </a:r>
          </a:p>
          <a:p>
            <a:pPr algn="just">
              <a:lnSpc>
                <a:spcPct val="150000"/>
              </a:lnSpc>
              <a:spcBef>
                <a:spcPts val="0"/>
              </a:spcBef>
              <a:buFont typeface="Wingdings" panose="05000000000000000000" pitchFamily="2" charset="2"/>
              <a:buChar char="§"/>
            </a:pPr>
            <a:r>
              <a:rPr lang="en-US" sz="2200" dirty="0"/>
              <a:t>the economic performance of the project in terms of interest rate or Internal Rate of Return (IRR) </a:t>
            </a:r>
          </a:p>
          <a:p>
            <a:pPr algn="just">
              <a:lnSpc>
                <a:spcPct val="150000"/>
              </a:lnSpc>
              <a:spcBef>
                <a:spcPts val="0"/>
              </a:spcBef>
              <a:buFont typeface="Wingdings" panose="05000000000000000000" pitchFamily="2" charset="2"/>
              <a:buChar char="§"/>
            </a:pPr>
            <a:r>
              <a:rPr lang="en-US" sz="2200" dirty="0"/>
              <a:t>the expected risks </a:t>
            </a: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Optimum financial scheme</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046951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sz="2200" dirty="0"/>
              <a:t>The economic evaluation from building owners view is finally focus to identify the most efficient financial scheme that has the highest potential cash flow for an acceptable  time period. </a:t>
            </a:r>
          </a:p>
          <a:p>
            <a:pPr marL="0" indent="0" algn="just">
              <a:lnSpc>
                <a:spcPct val="150000"/>
              </a:lnSpc>
              <a:spcBef>
                <a:spcPts val="0"/>
              </a:spcBef>
              <a:buNone/>
            </a:pPr>
            <a:endParaRPr lang="en-US" sz="2200" dirty="0"/>
          </a:p>
          <a:p>
            <a:pPr marL="0" indent="0" algn="just">
              <a:lnSpc>
                <a:spcPct val="150000"/>
              </a:lnSpc>
              <a:spcBef>
                <a:spcPts val="0"/>
              </a:spcBef>
              <a:buNone/>
            </a:pPr>
            <a:r>
              <a:rPr lang="en-US" sz="2200" dirty="0"/>
              <a:t>As already mentioned, critical parameters for estimating the potential most efficient financial scheme are related with project’s CAPEX and OPEX, but building’s energy performance too. </a:t>
            </a:r>
          </a:p>
          <a:p>
            <a:pPr marL="0" indent="0" algn="just">
              <a:lnSpc>
                <a:spcPct val="150000"/>
              </a:lnSpc>
              <a:spcBef>
                <a:spcPts val="0"/>
              </a:spcBef>
              <a:buNone/>
            </a:pPr>
            <a:endParaRPr lang="en-US" sz="2200" dirty="0"/>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Optimum financial scheme</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883505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200" b="1" dirty="0" err="1">
                <a:solidFill>
                  <a:schemeClr val="dk1"/>
                </a:solidFill>
                <a:effectLst>
                  <a:outerShdw blurRad="38100" dist="38100" dir="2700000" algn="tl">
                    <a:srgbClr val="000000">
                      <a:alpha val="43137"/>
                    </a:srgbClr>
                  </a:outerShdw>
                </a:effectLst>
              </a:rPr>
              <a:t>CERtuS</a:t>
            </a:r>
            <a:r>
              <a:rPr lang="en-US" sz="2200" b="1" dirty="0">
                <a:solidFill>
                  <a:schemeClr val="dk1"/>
                </a:solidFill>
                <a:effectLst>
                  <a:outerShdw blurRad="38100" dist="38100" dir="2700000" algn="tl">
                    <a:srgbClr val="000000">
                      <a:alpha val="43137"/>
                    </a:srgbClr>
                  </a:outerShdw>
                </a:effectLst>
              </a:rPr>
              <a:t> SE²T </a:t>
            </a:r>
            <a:r>
              <a:rPr lang="en-US" sz="2200" dirty="0">
                <a:solidFill>
                  <a:schemeClr val="dk1"/>
                </a:solidFill>
                <a:effectLst>
                  <a:outerShdw blurRad="38100" dist="38100" dir="2700000" algn="tl">
                    <a:srgbClr val="000000">
                      <a:alpha val="43137"/>
                    </a:srgbClr>
                  </a:outerShdw>
                </a:effectLst>
              </a:rPr>
              <a:t>is a great tool  for the preliminary stages of the project planning, as it can provide an indication of the appropriate financial schemes and adjust the  size of the expectations of buildings’ owners. </a:t>
            </a:r>
          </a:p>
          <a:p>
            <a:pPr marL="0" indent="0" algn="just">
              <a:buNone/>
            </a:pPr>
            <a:endParaRPr lang="en-US" sz="2200" dirty="0">
              <a:solidFill>
                <a:schemeClr val="dk1"/>
              </a:solidFill>
              <a:effectLst>
                <a:outerShdw blurRad="38100" dist="38100" dir="2700000" algn="tl">
                  <a:srgbClr val="000000">
                    <a:alpha val="43137"/>
                  </a:srgbClr>
                </a:outerShdw>
              </a:effectLst>
            </a:endParaRPr>
          </a:p>
          <a:p>
            <a:pPr marL="0" indent="0" algn="just">
              <a:buNone/>
            </a:pPr>
            <a:r>
              <a:rPr lang="en-US" sz="2200" b="1" dirty="0" err="1">
                <a:solidFill>
                  <a:schemeClr val="dk1"/>
                </a:solidFill>
                <a:effectLst>
                  <a:outerShdw blurRad="38100" dist="38100" dir="2700000" algn="tl">
                    <a:srgbClr val="000000">
                      <a:alpha val="43137"/>
                    </a:srgbClr>
                  </a:outerShdw>
                </a:effectLst>
              </a:rPr>
              <a:t>CERtuS</a:t>
            </a:r>
            <a:r>
              <a:rPr lang="en-US" sz="2200" b="1" dirty="0">
                <a:solidFill>
                  <a:schemeClr val="dk1"/>
                </a:solidFill>
                <a:effectLst>
                  <a:outerShdw blurRad="38100" dist="38100" dir="2700000" algn="tl">
                    <a:srgbClr val="000000">
                      <a:alpha val="43137"/>
                    </a:srgbClr>
                  </a:outerShdw>
                </a:effectLst>
              </a:rPr>
              <a:t> SE²T</a:t>
            </a:r>
            <a:r>
              <a:rPr lang="en-US" sz="2200" dirty="0">
                <a:solidFill>
                  <a:schemeClr val="dk1"/>
                </a:solidFill>
                <a:effectLst>
                  <a:outerShdw blurRad="38100" dist="38100" dir="2700000" algn="tl">
                    <a:srgbClr val="000000">
                      <a:alpha val="43137"/>
                    </a:srgbClr>
                  </a:outerShdw>
                </a:effectLst>
              </a:rPr>
              <a:t> results may be used as a starting point between the building owner and the in</a:t>
            </a:r>
            <a:r>
              <a:rPr lang="en-US" sz="2200" dirty="0">
                <a:solidFill>
                  <a:sysClr val="windowText" lastClr="000000"/>
                </a:solidFill>
                <a:effectLst>
                  <a:outerShdw blurRad="38100" dist="38100" dir="2700000" algn="tl">
                    <a:srgbClr val="000000">
                      <a:alpha val="43137"/>
                    </a:srgbClr>
                  </a:outerShdw>
                </a:effectLst>
              </a:rPr>
              <a:t>vestors, as it may give useful and reliable information on the expected simple payback period of the project, the economic savings and the expected cash flow .</a:t>
            </a:r>
          </a:p>
          <a:p>
            <a:pPr marL="0" indent="0" algn="just">
              <a:buNone/>
            </a:pPr>
            <a:endParaRPr lang="en-US" sz="2000" i="1" dirty="0">
              <a:effectLst>
                <a:outerShdw blurRad="38100" dist="38100" dir="2700000" algn="tl">
                  <a:srgbClr val="000000">
                    <a:alpha val="43137"/>
                  </a:srgbClr>
                </a:outerShdw>
              </a:effectLst>
            </a:endParaRPr>
          </a:p>
          <a:p>
            <a:pPr marL="0" indent="0" algn="ctr">
              <a:lnSpc>
                <a:spcPct val="150000"/>
              </a:lnSpc>
              <a:buNone/>
            </a:pPr>
            <a:r>
              <a:rPr lang="en-US" sz="2000" b="1" dirty="0" err="1">
                <a:solidFill>
                  <a:schemeClr val="dk1"/>
                </a:solidFill>
                <a:effectLst>
                  <a:outerShdw blurRad="38100" dist="38100" dir="2700000" algn="tl">
                    <a:srgbClr val="000000">
                      <a:alpha val="43137"/>
                    </a:srgbClr>
                  </a:outerShdw>
                </a:effectLst>
              </a:rPr>
              <a:t>CERtuS</a:t>
            </a:r>
            <a:r>
              <a:rPr lang="en-US" sz="2000" b="1" dirty="0">
                <a:solidFill>
                  <a:schemeClr val="dk1"/>
                </a:solidFill>
                <a:effectLst>
                  <a:outerShdw blurRad="38100" dist="38100" dir="2700000" algn="tl">
                    <a:srgbClr val="000000">
                      <a:alpha val="43137"/>
                    </a:srgbClr>
                  </a:outerShdw>
                </a:effectLst>
              </a:rPr>
              <a:t> SE²T</a:t>
            </a:r>
            <a:r>
              <a:rPr lang="en-US" sz="2000" b="1" i="1" dirty="0">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tool is available to </a:t>
            </a:r>
            <a:r>
              <a:rPr lang="en-US" sz="2000" b="1" i="1" dirty="0" err="1">
                <a:solidFill>
                  <a:schemeClr val="tx1">
                    <a:lumMod val="95000"/>
                    <a:lumOff val="5000"/>
                  </a:schemeClr>
                </a:solidFill>
                <a:effectLst>
                  <a:outerShdw blurRad="38100" dist="38100" dir="2700000" algn="tl">
                    <a:srgbClr val="000000">
                      <a:alpha val="43137"/>
                    </a:srgbClr>
                  </a:outerShdw>
                </a:effectLst>
                <a:hlinkClick r:id="rId4"/>
              </a:rPr>
              <a:t>CERtuS</a:t>
            </a:r>
            <a:r>
              <a:rPr lang="en-US" sz="2000" b="1" i="1" dirty="0">
                <a:solidFill>
                  <a:schemeClr val="tx1">
                    <a:lumMod val="95000"/>
                    <a:lumOff val="5000"/>
                  </a:schemeClr>
                </a:solidFill>
                <a:effectLst>
                  <a:outerShdw blurRad="38100" dist="38100" dir="2700000" algn="tl">
                    <a:srgbClr val="000000">
                      <a:alpha val="43137"/>
                    </a:srgbClr>
                  </a:outerShdw>
                </a:effectLst>
                <a:hlinkClick r:id="rId4"/>
              </a:rPr>
              <a:t> website</a:t>
            </a:r>
            <a:endParaRPr lang="en-US" sz="2000" b="1" i="1" dirty="0">
              <a:solidFill>
                <a:schemeClr val="tx1">
                  <a:lumMod val="95000"/>
                  <a:lumOff val="5000"/>
                </a:schemeClr>
              </a:solidFill>
              <a:effectLst>
                <a:outerShdw blurRad="38100" dist="38100" dir="2700000" algn="tl">
                  <a:srgbClr val="000000">
                    <a:alpha val="43137"/>
                  </a:srgbClr>
                </a:outerShdw>
              </a:effectLst>
            </a:endParaRPr>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Appropriate financial schemes</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50430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n-US" sz="3200" b="1" dirty="0">
                <a:solidFill>
                  <a:schemeClr val="accent1">
                    <a:lumMod val="75000"/>
                  </a:schemeClr>
                </a:solidFill>
                <a:effectLst>
                  <a:outerShdw blurRad="38100" dist="38100" dir="2700000" algn="tl">
                    <a:srgbClr val="000000">
                      <a:alpha val="43137"/>
                    </a:srgbClr>
                  </a:outerShdw>
                </a:effectLst>
              </a:rPr>
              <a:t>Economic evaluation methodology</a:t>
            </a:r>
            <a:endParaRPr lang="en-GB" sz="3200" b="1" dirty="0">
              <a:solidFill>
                <a:schemeClr val="accent1">
                  <a:lumMod val="75000"/>
                </a:schemeClr>
              </a:solidFill>
              <a:effectLst>
                <a:outerShdw blurRad="38100" dist="38100" dir="2700000" algn="tl">
                  <a:srgbClr val="000000">
                    <a:alpha val="43137"/>
                  </a:srgbClr>
                </a:outerShdw>
              </a:effectLst>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126027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3780956"/>
            <a:ext cx="9143999" cy="584775"/>
          </a:xfrm>
          <a:prstGeom prst="rect">
            <a:avLst/>
          </a:prstGeom>
          <a:noFill/>
        </p:spPr>
        <p:txBody>
          <a:bodyPr wrap="square" rtlCol="0">
            <a:spAutoFit/>
          </a:bodyPr>
          <a:lstStyle/>
          <a:p>
            <a:pPr algn="ctr"/>
            <a:r>
              <a:rPr lang="en-US" sz="3200" b="1" dirty="0">
                <a:solidFill>
                  <a:schemeClr val="accent1">
                    <a:lumMod val="75000"/>
                  </a:schemeClr>
                </a:solidFill>
                <a:effectLst>
                  <a:outerShdw blurRad="38100" dist="38100" dir="2700000" algn="tl">
                    <a:srgbClr val="000000">
                      <a:alpha val="43137"/>
                    </a:srgbClr>
                  </a:outerShdw>
                </a:effectLst>
              </a:rPr>
              <a:t>Simplified economic evaluation</a:t>
            </a:r>
            <a:endParaRPr lang="en-GB" sz="3200" b="1" dirty="0">
              <a:solidFill>
                <a:schemeClr val="accent1">
                  <a:lumMod val="75000"/>
                </a:schemeClr>
              </a:solidFill>
              <a:effectLst>
                <a:outerShdw blurRad="38100" dist="38100" dir="2700000" algn="tl">
                  <a:srgbClr val="000000">
                    <a:alpha val="43137"/>
                  </a:srgbClr>
                </a:outerShdw>
              </a:effectLst>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247968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a:xfrm>
            <a:off x="180000" y="4653136"/>
            <a:ext cx="6732000" cy="2016224"/>
          </a:xfrm>
        </p:spPr>
        <p:txBody>
          <a:bodyPr>
            <a:normAutofit/>
          </a:bodyPr>
          <a:lstStyle/>
          <a:p>
            <a:pPr>
              <a:spcBef>
                <a:spcPct val="0"/>
              </a:spcBef>
            </a:pPr>
            <a:endParaRPr lang="it-IT" altLang="it-IT" sz="2400" dirty="0"/>
          </a:p>
        </p:txBody>
      </p:sp>
      <p:sp>
        <p:nvSpPr>
          <p:cNvPr id="4" name="3 - Τίτλος"/>
          <p:cNvSpPr>
            <a:spLocks noGrp="1"/>
          </p:cNvSpPr>
          <p:nvPr>
            <p:ph type="title"/>
          </p:nvPr>
        </p:nvSpPr>
        <p:spPr>
          <a:xfrm>
            <a:off x="180000" y="2520000"/>
            <a:ext cx="6732000" cy="1989120"/>
          </a:xfrm>
          <a:solidFill>
            <a:srgbClr val="107227"/>
          </a:solidFill>
        </p:spPr>
        <p:txBody>
          <a:bodyPr>
            <a:normAutofit/>
          </a:bodyPr>
          <a:lstStyle/>
          <a:p>
            <a:r>
              <a:rPr lang="it-IT" altLang="it-IT" sz="2700" dirty="0"/>
              <a:t>WP5 CAPACITY BUILDING IN MUNICIPALITIES</a:t>
            </a:r>
            <a:br>
              <a:rPr lang="it-IT" altLang="it-IT" dirty="0">
                <a:solidFill>
                  <a:srgbClr val="0000FF"/>
                </a:solidFill>
                <a:latin typeface="Verdana" pitchFamily="34" charset="0"/>
                <a:cs typeface="Arial" charset="0"/>
              </a:rPr>
            </a:br>
            <a:r>
              <a:rPr lang="pt-PT" sz="3100" dirty="0">
                <a:effectLst>
                  <a:outerShdw blurRad="38100" dist="38100" dir="2700000" algn="tl">
                    <a:srgbClr val="000000">
                      <a:alpha val="43137"/>
                    </a:srgbClr>
                  </a:outerShdw>
                </a:effectLst>
              </a:rPr>
              <a:t>Economic evaluation methodology</a:t>
            </a:r>
            <a:endParaRPr lang="it-IT" altLang="it-IT" sz="3100" dirty="0">
              <a:solidFill>
                <a:srgbClr val="0000FF"/>
              </a:solidFill>
              <a:effectLst>
                <a:outerShdw blurRad="38100" dist="38100" dir="2700000" algn="tl">
                  <a:srgbClr val="000000">
                    <a:alpha val="43137"/>
                  </a:srgbClr>
                </a:outerShdw>
              </a:effectLst>
              <a:latin typeface="Verdana" pitchFamily="34" charset="0"/>
              <a:cs typeface="Arial" charset="0"/>
            </a:endParaRPr>
          </a:p>
        </p:txBody>
      </p:sp>
      <p:sp>
        <p:nvSpPr>
          <p:cNvPr id="8" name="Text Box 7"/>
          <p:cNvSpPr txBox="1">
            <a:spLocks noChangeArrowheads="1"/>
          </p:cNvSpPr>
          <p:nvPr/>
        </p:nvSpPr>
        <p:spPr bwMode="auto">
          <a:xfrm>
            <a:off x="179512" y="130933"/>
            <a:ext cx="6768752" cy="24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187" tIns="51577" rIns="99187" bIns="51577">
            <a:spAutoFit/>
          </a:bodyPr>
          <a:lstStyle>
            <a:lvl1pPr defTabSz="495300" eaLnBrk="0" hangingPunct="0">
              <a:spcBef>
                <a:spcPts val="8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3200">
                <a:solidFill>
                  <a:srgbClr val="000000"/>
                </a:solidFill>
                <a:latin typeface="Calibri" pitchFamily="34" charset="0"/>
              </a:defRPr>
            </a:lvl1pPr>
            <a:lvl2pPr marL="819150" indent="-315913" defTabSz="495300" eaLnBrk="0" hangingPunct="0">
              <a:spcBef>
                <a:spcPts val="7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800">
                <a:solidFill>
                  <a:srgbClr val="000000"/>
                </a:solidFill>
                <a:latin typeface="Calibri" pitchFamily="34" charset="0"/>
              </a:defRPr>
            </a:lvl2pPr>
            <a:lvl3pPr marL="1260475" indent="-252413" defTabSz="495300" eaLnBrk="0" hangingPunct="0">
              <a:spcBef>
                <a:spcPts val="6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400">
                <a:solidFill>
                  <a:srgbClr val="000000"/>
                </a:solidFill>
                <a:latin typeface="Calibri" pitchFamily="34" charset="0"/>
              </a:defRPr>
            </a:lvl3pPr>
            <a:lvl4pPr marL="1763713" indent="-252413" defTabSz="495300" eaLnBrk="0" hangingPunct="0">
              <a:spcBef>
                <a:spcPts val="5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4pPr>
            <a:lvl5pPr marL="2268538" indent="-252413" defTabSz="495300" eaLnBrk="0" hangingPunct="0">
              <a:spcBef>
                <a:spcPts val="5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5pPr>
            <a:lvl6pPr marL="27257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6pPr>
            <a:lvl7pPr marL="31829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7pPr>
            <a:lvl8pPr marL="36401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8pPr>
            <a:lvl9pPr marL="40973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9pPr>
          </a:lstStyle>
          <a:p>
            <a:pPr algn="ctr" eaLnBrk="1" hangingPunct="1">
              <a:spcBef>
                <a:spcPct val="0"/>
              </a:spcBef>
            </a:pPr>
            <a:r>
              <a:rPr lang="it-IT" altLang="it-IT" sz="3600" b="1" dirty="0" err="1">
                <a:solidFill>
                  <a:srgbClr val="107227"/>
                </a:solidFill>
              </a:rPr>
              <a:t>CERtuS</a:t>
            </a:r>
            <a:r>
              <a:rPr lang="it-IT" altLang="it-IT" sz="3600" b="1" dirty="0">
                <a:solidFill>
                  <a:srgbClr val="107227"/>
                </a:solidFill>
              </a:rPr>
              <a:t> </a:t>
            </a:r>
            <a:r>
              <a:rPr lang="it-IT" altLang="it-IT" sz="3600" b="1" dirty="0" err="1">
                <a:solidFill>
                  <a:srgbClr val="107227"/>
                </a:solidFill>
              </a:rPr>
              <a:t>project</a:t>
            </a:r>
            <a:endParaRPr lang="it-IT" altLang="it-IT" sz="3600" b="1" dirty="0">
              <a:solidFill>
                <a:srgbClr val="107227"/>
              </a:solidFill>
            </a:endParaRPr>
          </a:p>
          <a:p>
            <a:pPr algn="ctr" eaLnBrk="1" hangingPunct="1">
              <a:spcBef>
                <a:spcPct val="0"/>
              </a:spcBef>
            </a:pPr>
            <a:r>
              <a:rPr lang="it-IT" altLang="it-IT" sz="2400" b="1" dirty="0" err="1">
                <a:solidFill>
                  <a:srgbClr val="107227"/>
                </a:solidFill>
                <a:latin typeface="+mn-lt"/>
              </a:rPr>
              <a:t>Cost</a:t>
            </a:r>
            <a:r>
              <a:rPr lang="it-IT" altLang="it-IT" sz="2400" b="1" dirty="0">
                <a:solidFill>
                  <a:srgbClr val="107227"/>
                </a:solidFill>
                <a:latin typeface="+mn-lt"/>
              </a:rPr>
              <a:t> </a:t>
            </a:r>
            <a:r>
              <a:rPr lang="it-IT" altLang="it-IT" sz="2400" b="1" dirty="0" err="1">
                <a:solidFill>
                  <a:srgbClr val="107227"/>
                </a:solidFill>
                <a:latin typeface="+mn-lt"/>
              </a:rPr>
              <a:t>Efficient</a:t>
            </a:r>
            <a:r>
              <a:rPr lang="it-IT" altLang="it-IT" sz="2400" b="1" dirty="0">
                <a:solidFill>
                  <a:srgbClr val="107227"/>
                </a:solidFill>
                <a:latin typeface="+mn-lt"/>
              </a:rPr>
              <a:t> </a:t>
            </a:r>
            <a:r>
              <a:rPr lang="it-IT" altLang="it-IT" sz="2400" b="1" dirty="0" err="1">
                <a:solidFill>
                  <a:srgbClr val="107227"/>
                </a:solidFill>
                <a:latin typeface="+mn-lt"/>
              </a:rPr>
              <a:t>Options</a:t>
            </a:r>
            <a:r>
              <a:rPr lang="it-IT" altLang="it-IT" sz="2400" b="1" dirty="0">
                <a:solidFill>
                  <a:srgbClr val="107227"/>
                </a:solidFill>
                <a:latin typeface="+mn-lt"/>
              </a:rPr>
              <a:t> and </a:t>
            </a:r>
            <a:r>
              <a:rPr lang="it-IT" altLang="it-IT" sz="2400" b="1" dirty="0" err="1">
                <a:solidFill>
                  <a:srgbClr val="107227"/>
                </a:solidFill>
                <a:latin typeface="+mn-lt"/>
              </a:rPr>
              <a:t>Financing</a:t>
            </a:r>
            <a:r>
              <a:rPr lang="it-IT" altLang="it-IT" sz="2400" b="1" dirty="0">
                <a:solidFill>
                  <a:srgbClr val="107227"/>
                </a:solidFill>
                <a:latin typeface="+mn-lt"/>
              </a:rPr>
              <a:t> </a:t>
            </a:r>
            <a:r>
              <a:rPr lang="it-IT" altLang="it-IT" sz="2400" b="1" dirty="0" err="1">
                <a:solidFill>
                  <a:srgbClr val="107227"/>
                </a:solidFill>
                <a:latin typeface="+mn-lt"/>
              </a:rPr>
              <a:t>Mechanisms</a:t>
            </a:r>
            <a:r>
              <a:rPr lang="it-IT" altLang="it-IT" sz="2400" b="1" dirty="0">
                <a:solidFill>
                  <a:srgbClr val="107227"/>
                </a:solidFill>
                <a:latin typeface="+mn-lt"/>
              </a:rPr>
              <a:t> for </a:t>
            </a:r>
            <a:r>
              <a:rPr lang="it-IT" altLang="it-IT" sz="2400" b="1" dirty="0" err="1">
                <a:solidFill>
                  <a:srgbClr val="107227"/>
                </a:solidFill>
                <a:latin typeface="+mn-lt"/>
              </a:rPr>
              <a:t>nearly</a:t>
            </a:r>
            <a:r>
              <a:rPr lang="it-IT" altLang="it-IT" sz="2400" b="1" dirty="0">
                <a:solidFill>
                  <a:srgbClr val="107227"/>
                </a:solidFill>
                <a:latin typeface="+mn-lt"/>
              </a:rPr>
              <a:t> Zero Energy </a:t>
            </a:r>
            <a:r>
              <a:rPr lang="it-IT" altLang="it-IT" sz="2400" b="1" dirty="0" err="1">
                <a:solidFill>
                  <a:srgbClr val="107227"/>
                </a:solidFill>
                <a:latin typeface="+mn-lt"/>
              </a:rPr>
              <a:t>Renovation</a:t>
            </a:r>
            <a:r>
              <a:rPr lang="it-IT" altLang="it-IT" sz="2400" b="1" dirty="0">
                <a:solidFill>
                  <a:srgbClr val="107227"/>
                </a:solidFill>
                <a:latin typeface="+mn-lt"/>
              </a:rPr>
              <a:t> </a:t>
            </a:r>
          </a:p>
          <a:p>
            <a:pPr algn="ctr" eaLnBrk="1" hangingPunct="1">
              <a:spcBef>
                <a:spcPct val="0"/>
              </a:spcBef>
            </a:pPr>
            <a:r>
              <a:rPr lang="it-IT" altLang="it-IT" sz="2400" b="1" dirty="0">
                <a:solidFill>
                  <a:srgbClr val="107227"/>
                </a:solidFill>
                <a:latin typeface="+mn-lt"/>
              </a:rPr>
              <a:t>of </a:t>
            </a:r>
            <a:r>
              <a:rPr lang="it-IT" altLang="it-IT" sz="2400" b="1" dirty="0" err="1">
                <a:solidFill>
                  <a:srgbClr val="107227"/>
                </a:solidFill>
                <a:latin typeface="+mn-lt"/>
              </a:rPr>
              <a:t>Existing</a:t>
            </a:r>
            <a:r>
              <a:rPr lang="it-IT" altLang="it-IT" sz="2400" b="1" dirty="0">
                <a:solidFill>
                  <a:srgbClr val="107227"/>
                </a:solidFill>
                <a:latin typeface="+mn-lt"/>
              </a:rPr>
              <a:t> Building Stock</a:t>
            </a:r>
          </a:p>
          <a:p>
            <a:pPr algn="ctr" eaLnBrk="1" hangingPunct="1">
              <a:spcBef>
                <a:spcPct val="0"/>
              </a:spcBef>
            </a:pPr>
            <a:r>
              <a:rPr lang="it-IT" altLang="it-IT" sz="1600" b="1" dirty="0">
                <a:solidFill>
                  <a:srgbClr val="107227"/>
                </a:solidFill>
                <a:latin typeface="+mn-lt"/>
              </a:rPr>
              <a:t>IEE /13/906/SI2.675068</a:t>
            </a:r>
          </a:p>
          <a:p>
            <a:pPr algn="ctr" eaLnBrk="1" hangingPunct="1">
              <a:spcBef>
                <a:spcPct val="0"/>
              </a:spcBef>
            </a:pPr>
            <a:endParaRPr lang="it-IT" altLang="it-IT" sz="2800" b="1" dirty="0">
              <a:solidFill>
                <a:srgbClr val="107227"/>
              </a:solidFill>
              <a:latin typeface="+mn-lt"/>
            </a:endParaRPr>
          </a:p>
        </p:txBody>
      </p:sp>
      <p:pic>
        <p:nvPicPr>
          <p:cNvPr id="9" name="Picture 8" descr="http://ec.europa.eu/energy/intelligent/images/content/iee-vertical-logo/co-funded-iee-vert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42" y="130933"/>
            <a:ext cx="1803838" cy="92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869372"/>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a:t>      CONTENTS</a:t>
            </a:r>
          </a:p>
        </p:txBody>
      </p:sp>
      <p:sp>
        <p:nvSpPr>
          <p:cNvPr id="18" name="CaixaDeTexto 3"/>
          <p:cNvSpPr txBox="1"/>
          <p:nvPr/>
        </p:nvSpPr>
        <p:spPr>
          <a:xfrm>
            <a:off x="323528" y="749017"/>
            <a:ext cx="8496944" cy="563231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en-US" sz="2000" b="1" dirty="0">
              <a:solidFill>
                <a:srgbClr val="FF0000"/>
              </a:solidFill>
            </a:endParaRPr>
          </a:p>
          <a:p>
            <a:pPr marL="342900" indent="-342900">
              <a:lnSpc>
                <a:spcPct val="150000"/>
              </a:lnSpc>
              <a:buFont typeface="+mj-lt"/>
              <a:buAutoNum type="arabicPeriod"/>
            </a:pPr>
            <a:r>
              <a:rPr lang="en-US" sz="2000" b="1" dirty="0">
                <a:solidFill>
                  <a:srgbClr val="0070C0"/>
                </a:solidFill>
              </a:rPr>
              <a:t>AIM OF THE PRESENTATION </a:t>
            </a:r>
          </a:p>
          <a:p>
            <a:pPr marL="342900" indent="-342900">
              <a:lnSpc>
                <a:spcPct val="150000"/>
              </a:lnSpc>
              <a:buFont typeface="+mj-lt"/>
              <a:buAutoNum type="arabicPeriod"/>
            </a:pPr>
            <a:r>
              <a:rPr lang="en-US" sz="2000" b="1" dirty="0">
                <a:solidFill>
                  <a:srgbClr val="0070C0"/>
                </a:solidFill>
              </a:rPr>
              <a:t>PREMISES</a:t>
            </a:r>
          </a:p>
          <a:p>
            <a:pPr marL="342900" lvl="1" indent="-342900">
              <a:lnSpc>
                <a:spcPct val="150000"/>
              </a:lnSpc>
              <a:buFont typeface="+mj-lt"/>
              <a:buAutoNum type="arabicPeriod" startAt="3"/>
            </a:pPr>
            <a:r>
              <a:rPr lang="en-US" sz="2000" b="1" dirty="0">
                <a:solidFill>
                  <a:srgbClr val="0070C0"/>
                </a:solidFill>
              </a:rPr>
              <a:t>OWERVIEW OF PROJECT SUSTAINABILITY EVALUATION METHODOLOGY</a:t>
            </a:r>
          </a:p>
          <a:p>
            <a:pPr marL="342900" lvl="1" indent="-342900">
              <a:lnSpc>
                <a:spcPct val="150000"/>
              </a:lnSpc>
              <a:buFont typeface="+mj-lt"/>
              <a:buAutoNum type="arabicPeriod" startAt="3"/>
            </a:pPr>
            <a:r>
              <a:rPr lang="en-US" sz="2000" b="1" dirty="0">
                <a:solidFill>
                  <a:srgbClr val="0070C0"/>
                </a:solidFill>
              </a:rPr>
              <a:t>DESCRIPTION OF THE ECONOMIC EVALUATION PROCESS</a:t>
            </a:r>
          </a:p>
          <a:p>
            <a:pPr marL="342900" lvl="1" indent="-342900">
              <a:lnSpc>
                <a:spcPct val="150000"/>
              </a:lnSpc>
              <a:buFont typeface="+mj-lt"/>
              <a:buAutoNum type="arabicPeriod" startAt="3"/>
            </a:pPr>
            <a:r>
              <a:rPr lang="en-US" sz="2000" b="1" dirty="0">
                <a:solidFill>
                  <a:srgbClr val="0070C0"/>
                </a:solidFill>
              </a:rPr>
              <a:t>INPUT DATA TOOLS – </a:t>
            </a:r>
            <a:r>
              <a:rPr lang="en-US" sz="2000" b="1" dirty="0" err="1">
                <a:solidFill>
                  <a:srgbClr val="0070C0"/>
                </a:solidFill>
              </a:rPr>
              <a:t>CERtuS</a:t>
            </a:r>
            <a:r>
              <a:rPr lang="en-US" sz="2000" b="1" dirty="0">
                <a:solidFill>
                  <a:srgbClr val="0070C0"/>
                </a:solidFill>
              </a:rPr>
              <a:t> </a:t>
            </a:r>
            <a:r>
              <a:rPr lang="en-US" sz="2000" b="1" dirty="0" err="1">
                <a:solidFill>
                  <a:srgbClr val="0070C0"/>
                </a:solidFill>
              </a:rPr>
              <a:t>nZEB</a:t>
            </a:r>
            <a:r>
              <a:rPr lang="en-US" sz="2000" b="1" dirty="0">
                <a:solidFill>
                  <a:srgbClr val="0070C0"/>
                </a:solidFill>
              </a:rPr>
              <a:t> SUSTAINABLE MATRIX</a:t>
            </a:r>
          </a:p>
          <a:p>
            <a:pPr marL="342900" lvl="1" indent="-342900">
              <a:lnSpc>
                <a:spcPct val="150000"/>
              </a:lnSpc>
              <a:buFont typeface="+mj-lt"/>
              <a:buAutoNum type="arabicPeriod" startAt="3"/>
            </a:pPr>
            <a:r>
              <a:rPr lang="en-US" sz="2000" b="1" dirty="0">
                <a:solidFill>
                  <a:srgbClr val="0070C0"/>
                </a:solidFill>
              </a:rPr>
              <a:t>RISK BREAKDOWN STRUCTURE</a:t>
            </a:r>
          </a:p>
          <a:p>
            <a:pPr marL="342900" lvl="1" indent="-342900">
              <a:lnSpc>
                <a:spcPct val="150000"/>
              </a:lnSpc>
              <a:buFont typeface="+mj-lt"/>
              <a:buAutoNum type="arabicPeriod" startAt="3"/>
            </a:pPr>
            <a:r>
              <a:rPr lang="en-US" sz="2000" b="1" dirty="0">
                <a:solidFill>
                  <a:srgbClr val="0070C0"/>
                </a:solidFill>
              </a:rPr>
              <a:t>SUSTAIBABILITY VS NZEB SAVINGS GRAPH</a:t>
            </a:r>
          </a:p>
          <a:p>
            <a:pPr marL="342900" lvl="1" indent="-342900">
              <a:lnSpc>
                <a:spcPct val="150000"/>
              </a:lnSpc>
              <a:buFont typeface="+mj-lt"/>
              <a:buAutoNum type="arabicPeriod" startAt="3"/>
            </a:pPr>
            <a:r>
              <a:rPr lang="en-US" sz="2000" b="1" dirty="0">
                <a:solidFill>
                  <a:srgbClr val="0070C0"/>
                </a:solidFill>
              </a:rPr>
              <a:t>SOME FINANCIAL INDICATORS</a:t>
            </a:r>
          </a:p>
          <a:p>
            <a:pPr marL="342900" lvl="1" indent="-342900">
              <a:lnSpc>
                <a:spcPct val="150000"/>
              </a:lnSpc>
              <a:buFont typeface="+mj-lt"/>
              <a:buAutoNum type="arabicPeriod" startAt="3"/>
            </a:pPr>
            <a:r>
              <a:rPr lang="en-US" sz="2000" b="1" dirty="0">
                <a:solidFill>
                  <a:srgbClr val="0070C0"/>
                </a:solidFill>
              </a:rPr>
              <a:t>KEY FUNDING AND RECCOMENDATION (D.2.5.)</a:t>
            </a:r>
          </a:p>
          <a:p>
            <a:pPr marL="342900" lvl="1" indent="-342900">
              <a:lnSpc>
                <a:spcPct val="150000"/>
              </a:lnSpc>
              <a:buFont typeface="+mj-lt"/>
              <a:buAutoNum type="arabicPeriod" startAt="3"/>
            </a:pPr>
            <a:r>
              <a:rPr lang="en-US" sz="2000" b="1" dirty="0">
                <a:solidFill>
                  <a:srgbClr val="0070C0"/>
                </a:solidFill>
              </a:rPr>
              <a:t>FINANCING OPPORTUNITIES </a:t>
            </a:r>
          </a:p>
          <a:p>
            <a:pPr marL="342900" lvl="1" indent="-342900">
              <a:lnSpc>
                <a:spcPct val="150000"/>
              </a:lnSpc>
              <a:buFont typeface="+mj-lt"/>
              <a:buAutoNum type="arabicPeriod" startAt="3"/>
            </a:pPr>
            <a:r>
              <a:rPr lang="en-US" sz="2000" b="1" dirty="0">
                <a:solidFill>
                  <a:srgbClr val="0070C0"/>
                </a:solidFill>
              </a:rPr>
              <a:t>KEY FUNDING AND RECCOMENDATION (D.3.7.)</a:t>
            </a:r>
          </a:p>
        </p:txBody>
      </p:sp>
      <p:sp>
        <p:nvSpPr>
          <p:cNvPr id="7"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31</a:t>
            </a:fld>
            <a:endParaRPr lang="el-GR" dirty="0"/>
          </a:p>
        </p:txBody>
      </p:sp>
      <p:sp>
        <p:nvSpPr>
          <p:cNvPr id="8"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3673377863"/>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AIM OF THE PRESENTATION</a:t>
            </a:r>
          </a:p>
        </p:txBody>
      </p:sp>
      <p:sp>
        <p:nvSpPr>
          <p:cNvPr id="16" name="CaixaDeTexto 3"/>
          <p:cNvSpPr txBox="1"/>
          <p:nvPr/>
        </p:nvSpPr>
        <p:spPr>
          <a:xfrm>
            <a:off x="2259790" y="4477469"/>
            <a:ext cx="6848714" cy="161582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800"/>
              </a:spcBef>
            </a:pPr>
            <a:endParaRPr lang="en-GB" sz="2800" b="1" dirty="0">
              <a:solidFill>
                <a:srgbClr val="0765AF"/>
              </a:solidFill>
            </a:endParaRPr>
          </a:p>
          <a:p>
            <a:pPr marL="342900" indent="-342900">
              <a:spcBef>
                <a:spcPts val="1800"/>
              </a:spcBef>
              <a:buFont typeface="Wingdings" panose="05000000000000000000" pitchFamily="2" charset="2"/>
              <a:buChar char="Ø"/>
            </a:pPr>
            <a:r>
              <a:rPr lang="en-GB" sz="2800" b="1" dirty="0">
                <a:solidFill>
                  <a:srgbClr val="0765AF"/>
                </a:solidFill>
              </a:rPr>
              <a:t>Provide some tools for the economic evaluation</a:t>
            </a:r>
          </a:p>
        </p:txBody>
      </p:sp>
      <p:sp>
        <p:nvSpPr>
          <p:cNvPr id="23" name="Ovale 22"/>
          <p:cNvSpPr/>
          <p:nvPr/>
        </p:nvSpPr>
        <p:spPr>
          <a:xfrm>
            <a:off x="179512" y="958252"/>
            <a:ext cx="2088232" cy="1599778"/>
          </a:xfrm>
          <a:prstGeom prst="ellipse">
            <a:avLst/>
          </a:prstGeom>
          <a:solidFill>
            <a:srgbClr val="178134"/>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Methodology</a:t>
            </a:r>
            <a:r>
              <a:rPr lang="it-IT" b="1" dirty="0"/>
              <a:t> </a:t>
            </a:r>
          </a:p>
        </p:txBody>
      </p:sp>
      <p:sp>
        <p:nvSpPr>
          <p:cNvPr id="24" name="Ovale 23"/>
          <p:cNvSpPr/>
          <p:nvPr/>
        </p:nvSpPr>
        <p:spPr>
          <a:xfrm>
            <a:off x="179512" y="2924944"/>
            <a:ext cx="2019847" cy="1580750"/>
          </a:xfrm>
          <a:prstGeom prst="ellipse">
            <a:avLst/>
          </a:prstGeom>
          <a:solidFill>
            <a:srgbClr val="B7CC3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Key</a:t>
            </a:r>
            <a:r>
              <a:rPr lang="it-IT" b="1" dirty="0"/>
              <a:t> </a:t>
            </a:r>
            <a:r>
              <a:rPr lang="it-IT" b="1" dirty="0" err="1"/>
              <a:t>aspects</a:t>
            </a:r>
            <a:endParaRPr lang="it-IT" b="1" dirty="0"/>
          </a:p>
        </p:txBody>
      </p:sp>
      <p:sp>
        <p:nvSpPr>
          <p:cNvPr id="17" name="Ovale 16"/>
          <p:cNvSpPr/>
          <p:nvPr/>
        </p:nvSpPr>
        <p:spPr>
          <a:xfrm>
            <a:off x="179512" y="4800578"/>
            <a:ext cx="2088231" cy="158075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Tools</a:t>
            </a:r>
          </a:p>
        </p:txBody>
      </p:sp>
      <p:sp>
        <p:nvSpPr>
          <p:cNvPr id="10" name="CaixaDeTexto 3"/>
          <p:cNvSpPr txBox="1"/>
          <p:nvPr/>
        </p:nvSpPr>
        <p:spPr>
          <a:xfrm>
            <a:off x="2259790" y="3268141"/>
            <a:ext cx="6848714" cy="138499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1800"/>
              </a:spcBef>
              <a:buFont typeface="Wingdings" panose="05000000000000000000" pitchFamily="2" charset="2"/>
              <a:buChar char="Ø"/>
            </a:pPr>
            <a:r>
              <a:rPr lang="en-GB" sz="2800" b="1" dirty="0">
                <a:solidFill>
                  <a:srgbClr val="0765AF"/>
                </a:solidFill>
              </a:rPr>
              <a:t>Provide key aspects about the sustainability of a project and its market attractiveness </a:t>
            </a:r>
          </a:p>
        </p:txBody>
      </p:sp>
      <p:sp>
        <p:nvSpPr>
          <p:cNvPr id="11" name="CaixaDeTexto 3"/>
          <p:cNvSpPr txBox="1"/>
          <p:nvPr/>
        </p:nvSpPr>
        <p:spPr>
          <a:xfrm>
            <a:off x="2259790" y="1052736"/>
            <a:ext cx="6848714" cy="181588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1800"/>
              </a:spcBef>
              <a:buFont typeface="Wingdings" panose="05000000000000000000" pitchFamily="2" charset="2"/>
              <a:buChar char="Ø"/>
            </a:pPr>
            <a:r>
              <a:rPr lang="en-US" sz="2800" b="1" dirty="0">
                <a:solidFill>
                  <a:srgbClr val="0765AF"/>
                </a:solidFill>
              </a:rPr>
              <a:t>Provide an evaluation methodology to be applied to energy efficiency projects and in particular </a:t>
            </a:r>
            <a:r>
              <a:rPr lang="en-US" sz="2800" b="1" dirty="0" err="1">
                <a:solidFill>
                  <a:srgbClr val="0765AF"/>
                </a:solidFill>
              </a:rPr>
              <a:t>nZEB</a:t>
            </a:r>
            <a:r>
              <a:rPr lang="en-US" sz="2800" b="1" dirty="0">
                <a:solidFill>
                  <a:srgbClr val="0765AF"/>
                </a:solidFill>
              </a:rPr>
              <a:t> project developed in </a:t>
            </a:r>
            <a:r>
              <a:rPr lang="en-US" sz="2800" b="1" dirty="0" err="1">
                <a:solidFill>
                  <a:srgbClr val="0765AF"/>
                </a:solidFill>
              </a:rPr>
              <a:t>ESCo</a:t>
            </a:r>
            <a:r>
              <a:rPr lang="en-US" sz="2800" b="1" dirty="0">
                <a:solidFill>
                  <a:srgbClr val="0765AF"/>
                </a:solidFill>
              </a:rPr>
              <a:t> logic </a:t>
            </a:r>
            <a:endParaRPr lang="en-GB" sz="2800" b="1" dirty="0">
              <a:solidFill>
                <a:srgbClr val="0765AF"/>
              </a:solidFill>
            </a:endParaRPr>
          </a:p>
        </p:txBody>
      </p:sp>
      <p:sp>
        <p:nvSpPr>
          <p:cNvPr id="12"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32</a:t>
            </a:fld>
            <a:endParaRPr lang="el-GR" dirty="0"/>
          </a:p>
        </p:txBody>
      </p:sp>
      <p:sp>
        <p:nvSpPr>
          <p:cNvPr id="14"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052786125"/>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PREMISES </a:t>
            </a:r>
          </a:p>
        </p:txBody>
      </p:sp>
      <p:sp>
        <p:nvSpPr>
          <p:cNvPr id="16" name="CaixaDeTexto 3"/>
          <p:cNvSpPr txBox="1"/>
          <p:nvPr/>
        </p:nvSpPr>
        <p:spPr>
          <a:xfrm>
            <a:off x="251520" y="1052736"/>
            <a:ext cx="8568952" cy="5493812"/>
          </a:xfrm>
          <a:prstGeom prst="rect">
            <a:avLst/>
          </a:prstGeom>
          <a:noFill/>
        </p:spPr>
        <p:txBody>
          <a:bodyPr wrap="square" rtlCol="0">
            <a:spAutoFit/>
          </a:bodyPr>
          <a:lstStyle>
            <a:defPPr>
              <a:defRPr lang="it-IT"/>
            </a:defPPr>
            <a:lvl1pPr marL="342900" indent="-342900" algn="just">
              <a:spcBef>
                <a:spcPts val="1800"/>
              </a:spcBef>
              <a:buFont typeface="+mj-lt"/>
              <a:buAutoNum type="arabicPeriod"/>
              <a:defRPr sz="2400" b="1">
                <a:solidFill>
                  <a:srgbClr val="0765AF"/>
                </a:solidFill>
              </a:defRPr>
            </a:lvl1pPr>
          </a:lstStyle>
          <a:p>
            <a:pPr marL="0" indent="0">
              <a:buNone/>
            </a:pPr>
            <a:r>
              <a:rPr lang="en-US" dirty="0"/>
              <a:t>The methodology emphasizes a very important aspect for the evaluation of projects and their sustainability: the continuous dialogue between the team dedicate to design and the Municipalities interested into developing the initiative</a:t>
            </a:r>
          </a:p>
          <a:p>
            <a:pPr marL="0" indent="0">
              <a:buNone/>
            </a:pPr>
            <a:r>
              <a:rPr lang="en-US" dirty="0"/>
              <a:t>The development of an energy efficiency project has many objectives:</a:t>
            </a:r>
          </a:p>
          <a:p>
            <a:pPr>
              <a:spcBef>
                <a:spcPts val="0"/>
              </a:spcBef>
              <a:buFont typeface="Wingdings" panose="05000000000000000000" pitchFamily="2" charset="2"/>
              <a:buChar char="§"/>
            </a:pPr>
            <a:r>
              <a:rPr lang="en-US" dirty="0"/>
              <a:t>Needs of the municipality in terms of energy expenditure restraint</a:t>
            </a:r>
          </a:p>
          <a:p>
            <a:pPr>
              <a:spcBef>
                <a:spcPts val="0"/>
              </a:spcBef>
              <a:buFont typeface="Wingdings" panose="05000000000000000000" pitchFamily="2" charset="2"/>
              <a:buChar char="§"/>
            </a:pPr>
            <a:r>
              <a:rPr lang="en-US" dirty="0"/>
              <a:t>Optimization services for citizens</a:t>
            </a:r>
          </a:p>
          <a:p>
            <a:pPr>
              <a:spcBef>
                <a:spcPts val="0"/>
              </a:spcBef>
              <a:buFont typeface="Wingdings" panose="05000000000000000000" pitchFamily="2" charset="2"/>
              <a:buChar char="§"/>
            </a:pPr>
            <a:r>
              <a:rPr lang="en-US" dirty="0"/>
              <a:t>Compliance with national and European regulations and goals;</a:t>
            </a:r>
          </a:p>
          <a:p>
            <a:pPr>
              <a:spcBef>
                <a:spcPts val="0"/>
              </a:spcBef>
              <a:buFont typeface="Wingdings" panose="05000000000000000000" pitchFamily="2" charset="2"/>
              <a:buChar char="§"/>
            </a:pPr>
            <a:r>
              <a:rPr lang="en-US" dirty="0"/>
              <a:t>Improvement of public facilities and heritage</a:t>
            </a:r>
          </a:p>
          <a:p>
            <a:pPr>
              <a:spcBef>
                <a:spcPts val="0"/>
              </a:spcBef>
              <a:buFont typeface="Wingdings" panose="05000000000000000000" pitchFamily="2" charset="2"/>
              <a:buChar char="§"/>
            </a:pPr>
            <a:r>
              <a:rPr lang="en-US" dirty="0"/>
              <a:t>Reduction of costs of public administration in favor of services to citizens</a:t>
            </a:r>
          </a:p>
          <a:p>
            <a:pPr>
              <a:spcBef>
                <a:spcPts val="0"/>
              </a:spcBef>
              <a:buFont typeface="Wingdings" panose="05000000000000000000" pitchFamily="2" charset="2"/>
              <a:buChar char="§"/>
            </a:pPr>
            <a:r>
              <a:rPr lang="en-US" dirty="0"/>
              <a:t>…</a:t>
            </a:r>
          </a:p>
        </p:txBody>
      </p:sp>
      <p:sp>
        <p:nvSpPr>
          <p:cNvPr id="7"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33</a:t>
            </a:fld>
            <a:endParaRPr lang="el-GR" dirty="0"/>
          </a:p>
        </p:txBody>
      </p:sp>
      <p:sp>
        <p:nvSpPr>
          <p:cNvPr id="8"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1720730354"/>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PREMISES  -  WHO</a:t>
            </a:r>
          </a:p>
        </p:txBody>
      </p:sp>
      <p:sp>
        <p:nvSpPr>
          <p:cNvPr id="16" name="CaixaDeTexto 3"/>
          <p:cNvSpPr txBox="1"/>
          <p:nvPr/>
        </p:nvSpPr>
        <p:spPr>
          <a:xfrm>
            <a:off x="2339752" y="3503910"/>
            <a:ext cx="6624736" cy="1077218"/>
          </a:xfrm>
          <a:prstGeom prst="rect">
            <a:avLst/>
          </a:prstGeom>
          <a:noFill/>
        </p:spPr>
        <p:txBody>
          <a:bodyPr wrap="square" rtlCol="0">
            <a:spAutoFit/>
          </a:bodyPr>
          <a:lstStyle>
            <a:defPPr>
              <a:defRPr lang="it-IT"/>
            </a:defPPr>
            <a:lvl1pPr marL="457200" indent="-457200" algn="just">
              <a:spcBef>
                <a:spcPts val="1800"/>
              </a:spcBef>
              <a:buFont typeface="Wingdings" panose="05000000000000000000" pitchFamily="2" charset="2"/>
              <a:buChar char="§"/>
              <a:defRPr sz="3200" b="1">
                <a:solidFill>
                  <a:srgbClr val="0765AF"/>
                </a:solidFill>
              </a:defRPr>
            </a:lvl1pPr>
          </a:lstStyle>
          <a:p>
            <a:pPr>
              <a:buFont typeface="Wingdings" panose="05000000000000000000" pitchFamily="2" charset="2"/>
              <a:buChar char="Ø"/>
            </a:pPr>
            <a:r>
              <a:rPr lang="en-US" dirty="0"/>
              <a:t>verify the sustainability of the projects for an </a:t>
            </a:r>
            <a:r>
              <a:rPr lang="en-US" dirty="0" err="1"/>
              <a:t>ESCo</a:t>
            </a:r>
            <a:endParaRPr lang="en-US" dirty="0"/>
          </a:p>
        </p:txBody>
      </p:sp>
      <p:sp>
        <p:nvSpPr>
          <p:cNvPr id="23" name="Ovale 22"/>
          <p:cNvSpPr/>
          <p:nvPr/>
        </p:nvSpPr>
        <p:spPr>
          <a:xfrm>
            <a:off x="179513" y="1193504"/>
            <a:ext cx="1944215" cy="1599778"/>
          </a:xfrm>
          <a:prstGeom prst="ellipse">
            <a:avLst/>
          </a:prstGeom>
          <a:solidFill>
            <a:srgbClr val="178134"/>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Municipality</a:t>
            </a:r>
            <a:r>
              <a:rPr lang="it-IT" b="1" dirty="0"/>
              <a:t> </a:t>
            </a:r>
          </a:p>
        </p:txBody>
      </p:sp>
      <p:sp>
        <p:nvSpPr>
          <p:cNvPr id="24" name="Ovale 23"/>
          <p:cNvSpPr/>
          <p:nvPr/>
        </p:nvSpPr>
        <p:spPr>
          <a:xfrm>
            <a:off x="179512" y="2993704"/>
            <a:ext cx="1858260" cy="1580750"/>
          </a:xfrm>
          <a:prstGeom prst="ellipse">
            <a:avLst/>
          </a:prstGeom>
          <a:solidFill>
            <a:srgbClr val="B7CC3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ESCo</a:t>
            </a:r>
            <a:endParaRPr lang="it-IT" b="1" dirty="0"/>
          </a:p>
        </p:txBody>
      </p:sp>
      <p:sp>
        <p:nvSpPr>
          <p:cNvPr id="17" name="Ovale 16"/>
          <p:cNvSpPr/>
          <p:nvPr/>
        </p:nvSpPr>
        <p:spPr>
          <a:xfrm>
            <a:off x="179512" y="4728570"/>
            <a:ext cx="1858260" cy="158075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Financial </a:t>
            </a:r>
            <a:r>
              <a:rPr lang="it-IT" b="1" dirty="0" err="1"/>
              <a:t>Institution</a:t>
            </a:r>
            <a:endParaRPr lang="it-IT" b="1" dirty="0"/>
          </a:p>
          <a:p>
            <a:pPr algn="ctr"/>
            <a:r>
              <a:rPr lang="it-IT" b="1" dirty="0"/>
              <a:t> </a:t>
            </a:r>
          </a:p>
          <a:p>
            <a:pPr algn="ctr"/>
            <a:r>
              <a:rPr lang="it-IT" b="1" dirty="0"/>
              <a:t>Others</a:t>
            </a:r>
          </a:p>
        </p:txBody>
      </p:sp>
      <p:sp>
        <p:nvSpPr>
          <p:cNvPr id="11" name="CaixaDeTexto 3"/>
          <p:cNvSpPr txBox="1"/>
          <p:nvPr/>
        </p:nvSpPr>
        <p:spPr>
          <a:xfrm>
            <a:off x="2339752" y="1355284"/>
            <a:ext cx="6480720" cy="1569660"/>
          </a:xfrm>
          <a:prstGeom prst="rect">
            <a:avLst/>
          </a:prstGeom>
          <a:noFill/>
        </p:spPr>
        <p:txBody>
          <a:bodyPr wrap="square" rtlCol="0">
            <a:spAutoFit/>
          </a:bodyPr>
          <a:lstStyle>
            <a:defPPr>
              <a:defRPr lang="it-IT"/>
            </a:defPPr>
            <a:lvl1pPr marL="342900" indent="-342900" algn="just">
              <a:spcBef>
                <a:spcPts val="1800"/>
              </a:spcBef>
              <a:buFont typeface="+mj-lt"/>
              <a:buAutoNum type="arabicPeriod"/>
              <a:defRPr sz="2400" b="1">
                <a:solidFill>
                  <a:srgbClr val="0765AF"/>
                </a:solidFill>
              </a:defRPr>
            </a:lvl1pPr>
          </a:lstStyle>
          <a:p>
            <a:pPr marL="457200" indent="-457200">
              <a:buFont typeface="Wingdings" panose="05000000000000000000" pitchFamily="2" charset="2"/>
              <a:buChar char="Ø"/>
            </a:pPr>
            <a:r>
              <a:rPr lang="en-US" sz="3200" dirty="0"/>
              <a:t>verify the sustainability and benefits for the Municipality after the signing of an EPC contract</a:t>
            </a:r>
            <a:endParaRPr lang="it-IT" sz="3200" dirty="0"/>
          </a:p>
        </p:txBody>
      </p:sp>
      <p:sp>
        <p:nvSpPr>
          <p:cNvPr id="12" name="CaixaDeTexto 3"/>
          <p:cNvSpPr txBox="1"/>
          <p:nvPr/>
        </p:nvSpPr>
        <p:spPr>
          <a:xfrm>
            <a:off x="2339752" y="5267179"/>
            <a:ext cx="6480720" cy="1077218"/>
          </a:xfrm>
          <a:prstGeom prst="rect">
            <a:avLst/>
          </a:prstGeom>
          <a:noFill/>
        </p:spPr>
        <p:txBody>
          <a:bodyPr wrap="square" rtlCol="0">
            <a:spAutoFit/>
          </a:bodyPr>
          <a:lstStyle>
            <a:defPPr>
              <a:defRPr lang="it-IT"/>
            </a:defPPr>
            <a:lvl1pPr marL="457200" indent="-457200" algn="just">
              <a:spcBef>
                <a:spcPts val="1800"/>
              </a:spcBef>
              <a:buFont typeface="Wingdings" panose="05000000000000000000" pitchFamily="2" charset="2"/>
              <a:buChar char="§"/>
              <a:defRPr sz="3200" b="1">
                <a:solidFill>
                  <a:srgbClr val="0765AF"/>
                </a:solidFill>
              </a:defRPr>
            </a:lvl1pPr>
          </a:lstStyle>
          <a:p>
            <a:pPr>
              <a:buFont typeface="Wingdings" panose="05000000000000000000" pitchFamily="2" charset="2"/>
              <a:buChar char="Ø"/>
            </a:pPr>
            <a:r>
              <a:rPr lang="en-US" dirty="0"/>
              <a:t>verify the mix of  source to finance the project</a:t>
            </a:r>
            <a:endParaRPr lang="it-IT" dirty="0"/>
          </a:p>
        </p:txBody>
      </p:sp>
      <p:sp>
        <p:nvSpPr>
          <p:cNvPr id="19"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34</a:t>
            </a:fld>
            <a:endParaRPr lang="el-GR" dirty="0"/>
          </a:p>
        </p:txBody>
      </p:sp>
      <p:sp>
        <p:nvSpPr>
          <p:cNvPr id="20"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3680292955"/>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PREMISES  -  WHAT</a:t>
            </a:r>
          </a:p>
        </p:txBody>
      </p:sp>
      <p:graphicFrame>
        <p:nvGraphicFramePr>
          <p:cNvPr id="2" name="Tabella 1"/>
          <p:cNvGraphicFramePr>
            <a:graphicFrameLocks noGrp="1"/>
          </p:cNvGraphicFramePr>
          <p:nvPr>
            <p:extLst>
              <p:ext uri="{D42A27DB-BD31-4B8C-83A1-F6EECF244321}">
                <p14:modId xmlns:p14="http://schemas.microsoft.com/office/powerpoint/2010/main" val="2663599698"/>
              </p:ext>
            </p:extLst>
          </p:nvPr>
        </p:nvGraphicFramePr>
        <p:xfrm>
          <a:off x="467544" y="1580124"/>
          <a:ext cx="8208912" cy="3937108"/>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502984">
                <a:tc>
                  <a:txBody>
                    <a:bodyPr/>
                    <a:lstStyle/>
                    <a:p>
                      <a:r>
                        <a:rPr lang="it-IT" dirty="0"/>
                        <a:t>MUNICIPALITY</a:t>
                      </a:r>
                    </a:p>
                  </a:txBody>
                  <a:tcPr>
                    <a:solidFill>
                      <a:srgbClr val="178134"/>
                    </a:solidFill>
                  </a:tcPr>
                </a:tc>
                <a:tc>
                  <a:txBody>
                    <a:bodyPr/>
                    <a:lstStyle/>
                    <a:p>
                      <a:r>
                        <a:rPr lang="it-IT" dirty="0"/>
                        <a:t>ESCO</a:t>
                      </a:r>
                    </a:p>
                  </a:txBody>
                  <a:tcPr>
                    <a:solidFill>
                      <a:srgbClr val="92D050"/>
                    </a:solidFill>
                  </a:tcPr>
                </a:tc>
                <a:tc>
                  <a:txBody>
                    <a:bodyPr/>
                    <a:lstStyle/>
                    <a:p>
                      <a:r>
                        <a:rPr lang="it-IT" dirty="0"/>
                        <a:t>Financial </a:t>
                      </a:r>
                      <a:r>
                        <a:rPr lang="it-IT" dirty="0" err="1"/>
                        <a:t>institutions</a:t>
                      </a:r>
                      <a:endParaRPr lang="it-IT" dirty="0"/>
                    </a:p>
                  </a:txBody>
                  <a:tcPr/>
                </a:tc>
                <a:extLst>
                  <a:ext uri="{0D108BD9-81ED-4DB2-BD59-A6C34878D82A}">
                    <a16:rowId xmlns:a16="http://schemas.microsoft.com/office/drawing/2014/main" val="10000"/>
                  </a:ext>
                </a:extLst>
              </a:tr>
              <a:tr h="1267904">
                <a:tc>
                  <a:txBody>
                    <a:bodyPr/>
                    <a:lstStyle/>
                    <a:p>
                      <a:pPr marL="285750" indent="-285750">
                        <a:buFont typeface="Wingdings" panose="05000000000000000000" pitchFamily="2" charset="2"/>
                        <a:buChar char="§"/>
                      </a:pPr>
                      <a:r>
                        <a:rPr lang="en-US" dirty="0"/>
                        <a:t>Technical, urban and environmental feasibility</a:t>
                      </a:r>
                    </a:p>
                    <a:p>
                      <a:pPr marL="285750" indent="-285750">
                        <a:buFont typeface="Wingdings" panose="05000000000000000000" pitchFamily="2" charset="2"/>
                        <a:buChar char="§"/>
                      </a:pPr>
                      <a:r>
                        <a:rPr lang="en-US" dirty="0"/>
                        <a:t>Design quality</a:t>
                      </a:r>
                    </a:p>
                    <a:p>
                      <a:pPr marL="285750" indent="-285750">
                        <a:buFont typeface="Wingdings" panose="05000000000000000000" pitchFamily="2" charset="2"/>
                        <a:buChar char="§"/>
                      </a:pPr>
                      <a:r>
                        <a:rPr lang="en-US" dirty="0"/>
                        <a:t>Functionality</a:t>
                      </a:r>
                    </a:p>
                  </a:txBody>
                  <a:tcPr/>
                </a:tc>
                <a:tc>
                  <a:txBody>
                    <a:bodyPr/>
                    <a:lstStyle/>
                    <a:p>
                      <a:pPr marL="285750" indent="-285750">
                        <a:buFont typeface="Wingdings" panose="05000000000000000000" pitchFamily="2" charset="2"/>
                        <a:buChar char="§"/>
                      </a:pPr>
                      <a:r>
                        <a:rPr lang="en-US" dirty="0"/>
                        <a:t>Technical, urban and environmental feasibility</a:t>
                      </a:r>
                    </a:p>
                    <a:p>
                      <a:pPr marL="285750" indent="-285750">
                        <a:buFont typeface="Wingdings" panose="05000000000000000000" pitchFamily="2" charset="2"/>
                        <a:buChar char="§"/>
                      </a:pPr>
                      <a:r>
                        <a:rPr lang="it-IT" baseline="0" dirty="0"/>
                        <a:t>Market </a:t>
                      </a:r>
                      <a:r>
                        <a:rPr lang="it-IT" baseline="0" dirty="0" err="1"/>
                        <a:t>feasibility</a:t>
                      </a:r>
                      <a:endParaRPr lang="it-IT" dirty="0"/>
                    </a:p>
                  </a:txBody>
                  <a:tcPr/>
                </a:tc>
                <a:tc>
                  <a:txBody>
                    <a:bodyPr/>
                    <a:lstStyle/>
                    <a:p>
                      <a:pPr marL="285750" indent="-285750">
                        <a:buFont typeface="Wingdings" panose="05000000000000000000" pitchFamily="2" charset="2"/>
                        <a:buChar char="§"/>
                      </a:pPr>
                      <a:r>
                        <a:rPr lang="en-US" dirty="0"/>
                        <a:t>Technical, urban and environmental feasibility</a:t>
                      </a:r>
                    </a:p>
                    <a:p>
                      <a:pPr marL="285750" indent="-285750">
                        <a:buFont typeface="Wingdings" panose="05000000000000000000" pitchFamily="2" charset="2"/>
                        <a:buChar char="§"/>
                      </a:pPr>
                      <a:r>
                        <a:rPr lang="it-IT" baseline="0" dirty="0"/>
                        <a:t>Market </a:t>
                      </a:r>
                      <a:r>
                        <a:rPr lang="it-IT" baseline="0" dirty="0" err="1"/>
                        <a:t>feasibility</a:t>
                      </a:r>
                      <a:endParaRPr lang="it-IT" dirty="0"/>
                    </a:p>
                    <a:p>
                      <a:endParaRPr lang="it-IT" dirty="0"/>
                    </a:p>
                  </a:txBody>
                  <a:tcPr/>
                </a:tc>
                <a:extLst>
                  <a:ext uri="{0D108BD9-81ED-4DB2-BD59-A6C34878D82A}">
                    <a16:rowId xmlns:a16="http://schemas.microsoft.com/office/drawing/2014/main" val="10001"/>
                  </a:ext>
                </a:extLst>
              </a:tr>
              <a:tr h="502984">
                <a:tc>
                  <a:txBody>
                    <a:bodyPr/>
                    <a:lstStyle/>
                    <a:p>
                      <a:pPr marL="285750" indent="-285750">
                        <a:buFont typeface="Wingdings" panose="05000000000000000000" pitchFamily="2" charset="2"/>
                        <a:buChar char="§"/>
                      </a:pPr>
                      <a:r>
                        <a:rPr lang="it-IT" dirty="0"/>
                        <a:t>Legal </a:t>
                      </a:r>
                      <a:r>
                        <a:rPr lang="it-IT" dirty="0" err="1"/>
                        <a:t>feasibility</a:t>
                      </a:r>
                      <a:endParaRPr lang="it-IT" dirty="0"/>
                    </a:p>
                  </a:txBody>
                  <a:tcPr/>
                </a:tc>
                <a:tc>
                  <a:txBody>
                    <a:bodyPr/>
                    <a:lstStyle/>
                    <a:p>
                      <a:pPr marL="285750" indent="-285750">
                        <a:buFont typeface="Wingdings" panose="05000000000000000000" pitchFamily="2" charset="2"/>
                        <a:buChar char="§"/>
                      </a:pPr>
                      <a:r>
                        <a:rPr lang="it-IT" dirty="0"/>
                        <a:t>Legal </a:t>
                      </a:r>
                      <a:r>
                        <a:rPr lang="it-IT" dirty="0" err="1"/>
                        <a:t>feasibility</a:t>
                      </a:r>
                      <a:endParaRPr lang="it-IT" dirty="0"/>
                    </a:p>
                  </a:txBody>
                  <a:tcPr/>
                </a:tc>
                <a:tc>
                  <a:txBody>
                    <a:bodyPr/>
                    <a:lstStyle/>
                    <a:p>
                      <a:pPr marL="285750" indent="-285750">
                        <a:buFont typeface="Wingdings" panose="05000000000000000000" pitchFamily="2" charset="2"/>
                        <a:buChar char="§"/>
                      </a:pPr>
                      <a:r>
                        <a:rPr lang="it-IT" dirty="0"/>
                        <a:t>Legal </a:t>
                      </a:r>
                      <a:r>
                        <a:rPr lang="it-IT" dirty="0" err="1"/>
                        <a:t>feasibility</a:t>
                      </a:r>
                      <a:endParaRPr lang="it-IT" dirty="0"/>
                    </a:p>
                  </a:txBody>
                  <a:tcPr/>
                </a:tc>
                <a:extLst>
                  <a:ext uri="{0D108BD9-81ED-4DB2-BD59-A6C34878D82A}">
                    <a16:rowId xmlns:a16="http://schemas.microsoft.com/office/drawing/2014/main" val="10002"/>
                  </a:ext>
                </a:extLst>
              </a:tr>
              <a:tr h="1468100">
                <a:tc>
                  <a:txBody>
                    <a:bodyPr/>
                    <a:lstStyle/>
                    <a:p>
                      <a:pPr marL="285750" indent="-285750">
                        <a:buFont typeface="Wingdings" panose="05000000000000000000" pitchFamily="2" charset="2"/>
                        <a:buChar char="§"/>
                      </a:pPr>
                      <a:r>
                        <a:rPr lang="it-IT" dirty="0" err="1"/>
                        <a:t>Fiancial</a:t>
                      </a:r>
                      <a:r>
                        <a:rPr lang="it-IT" dirty="0"/>
                        <a:t> </a:t>
                      </a:r>
                      <a:r>
                        <a:rPr lang="it-IT" dirty="0" err="1"/>
                        <a:t>sustainability</a:t>
                      </a:r>
                      <a:endParaRPr lang="it-IT" baseline="0" dirty="0"/>
                    </a:p>
                    <a:p>
                      <a:pPr marL="285750" indent="-285750">
                        <a:buFont typeface="Wingdings" panose="05000000000000000000" pitchFamily="2" charset="2"/>
                        <a:buChar char="§"/>
                      </a:pPr>
                      <a:r>
                        <a:rPr lang="it-IT" baseline="0" dirty="0" err="1"/>
                        <a:t>Maintenance</a:t>
                      </a:r>
                      <a:r>
                        <a:rPr lang="it-IT" baseline="0" dirty="0"/>
                        <a:t> </a:t>
                      </a:r>
                      <a:r>
                        <a:rPr lang="it-IT" baseline="0" dirty="0" err="1"/>
                        <a:t>costs</a:t>
                      </a:r>
                      <a:endParaRPr lang="it-IT" baseline="0" dirty="0"/>
                    </a:p>
                    <a:p>
                      <a:pPr marL="285750" indent="-285750">
                        <a:buFont typeface="Wingdings" panose="05000000000000000000" pitchFamily="2" charset="2"/>
                        <a:buChar char="§"/>
                      </a:pPr>
                      <a:r>
                        <a:rPr lang="it-IT" baseline="0" dirty="0"/>
                        <a:t>Work </a:t>
                      </a:r>
                      <a:r>
                        <a:rPr lang="it-IT" baseline="0" dirty="0" err="1"/>
                        <a:t>lifetime</a:t>
                      </a:r>
                      <a:endParaRPr lang="it-IT" baseline="0" dirty="0"/>
                    </a:p>
                    <a:p>
                      <a:pPr marL="285750" indent="-285750">
                        <a:buFont typeface="Wingdings" panose="05000000000000000000" pitchFamily="2" charset="2"/>
                        <a:buChar char="§"/>
                      </a:pPr>
                      <a:r>
                        <a:rPr lang="it-IT" baseline="0" dirty="0" err="1"/>
                        <a:t>Contract</a:t>
                      </a:r>
                      <a:r>
                        <a:rPr lang="it-IT" baseline="0" dirty="0"/>
                        <a:t> </a:t>
                      </a:r>
                      <a:r>
                        <a:rPr lang="it-IT" baseline="0" dirty="0" err="1"/>
                        <a:t>terms</a:t>
                      </a:r>
                      <a:r>
                        <a:rPr lang="it-IT" baseline="0" dirty="0"/>
                        <a:t> and </a:t>
                      </a:r>
                      <a:r>
                        <a:rPr lang="it-IT" baseline="0" dirty="0" err="1"/>
                        <a:t>conditions</a:t>
                      </a:r>
                      <a:r>
                        <a:rPr lang="it-IT" baseline="0" dirty="0"/>
                        <a:t>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dirty="0"/>
                        <a:t>Financial </a:t>
                      </a:r>
                      <a:r>
                        <a:rPr lang="it-IT" dirty="0" err="1"/>
                        <a:t>sustainability</a:t>
                      </a:r>
                      <a:endParaRPr lang="it-IT" dirty="0"/>
                    </a:p>
                    <a:p>
                      <a:pPr marL="285750" indent="-285750">
                        <a:buFont typeface="Wingdings" panose="05000000000000000000" pitchFamily="2" charset="2"/>
                        <a:buChar char="§"/>
                      </a:pPr>
                      <a:r>
                        <a:rPr lang="it-IT" dirty="0" err="1"/>
                        <a:t>Pay</a:t>
                      </a:r>
                      <a:r>
                        <a:rPr lang="it-IT" dirty="0"/>
                        <a:t>-back </a:t>
                      </a:r>
                      <a:r>
                        <a:rPr lang="it-IT" dirty="0" err="1"/>
                        <a:t>period</a:t>
                      </a:r>
                      <a:endParaRPr lang="it-IT" dirty="0"/>
                    </a:p>
                    <a:p>
                      <a:pPr marL="285750" indent="-285750">
                        <a:buFont typeface="Wingdings" panose="05000000000000000000" pitchFamily="2" charset="2"/>
                        <a:buChar char="§"/>
                      </a:pPr>
                      <a:r>
                        <a:rPr lang="it-IT" baseline="0" dirty="0"/>
                        <a:t>IRR</a:t>
                      </a:r>
                    </a:p>
                    <a:p>
                      <a:endParaRPr lang="it-IT" dirty="0"/>
                    </a:p>
                  </a:txBody>
                  <a:tcPr/>
                </a:tc>
                <a:tc>
                  <a:txBody>
                    <a:bodyPr/>
                    <a:lstStyle/>
                    <a:p>
                      <a:pPr marL="285750" indent="-285750">
                        <a:buFont typeface="Wingdings" panose="05000000000000000000" pitchFamily="2" charset="2"/>
                        <a:buChar char="§"/>
                      </a:pPr>
                      <a:r>
                        <a:rPr lang="it-IT" dirty="0"/>
                        <a:t>Financial </a:t>
                      </a:r>
                      <a:r>
                        <a:rPr lang="it-IT" dirty="0" err="1"/>
                        <a:t>sustainability</a:t>
                      </a:r>
                      <a:endParaRPr lang="it-IT" dirty="0"/>
                    </a:p>
                    <a:p>
                      <a:pPr marL="285750" indent="-285750">
                        <a:buFont typeface="Wingdings" panose="05000000000000000000" pitchFamily="2" charset="2"/>
                        <a:buChar char="§"/>
                      </a:pPr>
                      <a:r>
                        <a:rPr lang="it-IT" dirty="0"/>
                        <a:t>(DSCR,</a:t>
                      </a:r>
                      <a:r>
                        <a:rPr lang="it-IT" baseline="0" dirty="0"/>
                        <a:t> LLCR, </a:t>
                      </a:r>
                      <a:r>
                        <a:rPr lang="it-IT" baseline="0" dirty="0" err="1"/>
                        <a:t>Covenants</a:t>
                      </a:r>
                      <a:r>
                        <a:rPr lang="it-IT" baseline="0" dirty="0"/>
                        <a:t>..)</a:t>
                      </a:r>
                    </a:p>
                    <a:p>
                      <a:pPr marL="285750" indent="-285750">
                        <a:buFont typeface="Wingdings" panose="05000000000000000000" pitchFamily="2" charset="2"/>
                        <a:buChar char="§"/>
                      </a:pPr>
                      <a:r>
                        <a:rPr lang="it-IT" baseline="0" dirty="0" err="1"/>
                        <a:t>Other</a:t>
                      </a:r>
                      <a:r>
                        <a:rPr lang="it-IT" baseline="0" dirty="0"/>
                        <a:t> </a:t>
                      </a:r>
                      <a:r>
                        <a:rPr lang="it-IT" baseline="0" dirty="0" err="1"/>
                        <a:t>financial</a:t>
                      </a:r>
                      <a:r>
                        <a:rPr lang="it-IT" baseline="0" dirty="0"/>
                        <a:t> </a:t>
                      </a:r>
                      <a:r>
                        <a:rPr lang="it-IT" baseline="0" dirty="0" err="1"/>
                        <a:t>contract</a:t>
                      </a:r>
                      <a:r>
                        <a:rPr lang="it-IT" baseline="0" dirty="0"/>
                        <a:t> </a:t>
                      </a:r>
                      <a:r>
                        <a:rPr lang="it-IT" baseline="0" dirty="0" err="1"/>
                        <a:t>conditions</a:t>
                      </a:r>
                      <a:endParaRPr lang="it-IT" dirty="0"/>
                    </a:p>
                  </a:txBody>
                  <a:tcPr/>
                </a:tc>
                <a:extLst>
                  <a:ext uri="{0D108BD9-81ED-4DB2-BD59-A6C34878D82A}">
                    <a16:rowId xmlns:a16="http://schemas.microsoft.com/office/drawing/2014/main" val="10003"/>
                  </a:ext>
                </a:extLst>
              </a:tr>
            </a:tbl>
          </a:graphicData>
        </a:graphic>
      </p:graphicFrame>
      <p:sp>
        <p:nvSpPr>
          <p:cNvPr id="9"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0"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35</a:t>
            </a:fld>
            <a:endParaRPr lang="el-GR" dirty="0"/>
          </a:p>
        </p:txBody>
      </p:sp>
      <p:sp>
        <p:nvSpPr>
          <p:cNvPr id="1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3044710194"/>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PREMISES  -  WHEN</a:t>
            </a:r>
          </a:p>
        </p:txBody>
      </p:sp>
      <p:graphicFrame>
        <p:nvGraphicFramePr>
          <p:cNvPr id="2" name="Tabella 1"/>
          <p:cNvGraphicFramePr>
            <a:graphicFrameLocks noGrp="1"/>
          </p:cNvGraphicFramePr>
          <p:nvPr>
            <p:extLst>
              <p:ext uri="{D42A27DB-BD31-4B8C-83A1-F6EECF244321}">
                <p14:modId xmlns:p14="http://schemas.microsoft.com/office/powerpoint/2010/main" val="3058063345"/>
              </p:ext>
            </p:extLst>
          </p:nvPr>
        </p:nvGraphicFramePr>
        <p:xfrm>
          <a:off x="467544" y="2060848"/>
          <a:ext cx="8208912" cy="1770888"/>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502984">
                <a:tc>
                  <a:txBody>
                    <a:bodyPr/>
                    <a:lstStyle/>
                    <a:p>
                      <a:r>
                        <a:rPr lang="it-IT" dirty="0"/>
                        <a:t>MUNICIPALITY</a:t>
                      </a:r>
                    </a:p>
                  </a:txBody>
                  <a:tcPr>
                    <a:solidFill>
                      <a:srgbClr val="178134"/>
                    </a:solidFill>
                  </a:tcPr>
                </a:tc>
                <a:tc>
                  <a:txBody>
                    <a:bodyPr/>
                    <a:lstStyle/>
                    <a:p>
                      <a:r>
                        <a:rPr lang="it-IT" dirty="0"/>
                        <a:t>ESCO</a:t>
                      </a:r>
                    </a:p>
                  </a:txBody>
                  <a:tcPr>
                    <a:solidFill>
                      <a:srgbClr val="92D050"/>
                    </a:solidFill>
                  </a:tcPr>
                </a:tc>
                <a:tc>
                  <a:txBody>
                    <a:bodyPr/>
                    <a:lstStyle/>
                    <a:p>
                      <a:r>
                        <a:rPr lang="it-IT" dirty="0"/>
                        <a:t>Financial </a:t>
                      </a:r>
                      <a:r>
                        <a:rPr lang="it-IT" dirty="0" err="1"/>
                        <a:t>institutions</a:t>
                      </a:r>
                      <a:endParaRPr lang="it-IT" dirty="0"/>
                    </a:p>
                  </a:txBody>
                  <a:tcPr/>
                </a:tc>
                <a:extLst>
                  <a:ext uri="{0D108BD9-81ED-4DB2-BD59-A6C34878D82A}">
                    <a16:rowId xmlns:a16="http://schemas.microsoft.com/office/drawing/2014/main" val="10000"/>
                  </a:ext>
                </a:extLst>
              </a:tr>
              <a:tr h="1267904">
                <a:tc>
                  <a:txBody>
                    <a:bodyPr/>
                    <a:lstStyle/>
                    <a:p>
                      <a:pPr marL="285750" indent="-285750">
                        <a:buFont typeface="Wingdings" panose="05000000000000000000" pitchFamily="2" charset="2"/>
                        <a:buChar char="§"/>
                      </a:pPr>
                      <a:r>
                        <a:rPr lang="it-IT" dirty="0"/>
                        <a:t>EPC </a:t>
                      </a:r>
                      <a:r>
                        <a:rPr lang="it-IT" dirty="0" err="1"/>
                        <a:t>Contract</a:t>
                      </a:r>
                      <a:r>
                        <a:rPr lang="it-IT" dirty="0"/>
                        <a:t> </a:t>
                      </a:r>
                      <a:r>
                        <a:rPr lang="it-IT" dirty="0" err="1"/>
                        <a:t>Duration</a:t>
                      </a:r>
                      <a:r>
                        <a:rPr lang="it-IT" baseline="0" dirty="0"/>
                        <a:t> and  </a:t>
                      </a:r>
                      <a:r>
                        <a:rPr lang="it-IT" baseline="0" dirty="0" err="1"/>
                        <a:t>even</a:t>
                      </a:r>
                      <a:r>
                        <a:rPr lang="it-IT" baseline="0" dirty="0"/>
                        <a:t> </a:t>
                      </a:r>
                      <a:r>
                        <a:rPr lang="it-IT" baseline="0" dirty="0" err="1"/>
                        <a:t>after</a:t>
                      </a:r>
                      <a:r>
                        <a:rPr lang="it-IT" baseline="0" dirty="0"/>
                        <a:t> the </a:t>
                      </a:r>
                      <a:r>
                        <a:rPr lang="it-IT" baseline="0" dirty="0" err="1"/>
                        <a:t>expiry</a:t>
                      </a:r>
                      <a:r>
                        <a:rPr lang="it-IT" baseline="0" dirty="0"/>
                        <a:t> </a:t>
                      </a:r>
                      <a:r>
                        <a:rPr lang="it-IT" baseline="0" dirty="0" err="1"/>
                        <a:t>contract</a:t>
                      </a:r>
                      <a:r>
                        <a:rPr lang="it-IT" baseline="0" dirty="0"/>
                        <a:t> date</a:t>
                      </a:r>
                      <a:endParaRPr lang="it-IT" dirty="0"/>
                    </a:p>
                  </a:txBody>
                  <a:tcPr/>
                </a:tc>
                <a:tc>
                  <a:txBody>
                    <a:bodyPr/>
                    <a:lstStyle/>
                    <a:p>
                      <a:pPr marL="285750" indent="-285750">
                        <a:buFont typeface="Wingdings" panose="05000000000000000000" pitchFamily="2" charset="2"/>
                        <a:buChar char="§"/>
                      </a:pPr>
                      <a:r>
                        <a:rPr lang="it-IT" dirty="0"/>
                        <a:t>EPC </a:t>
                      </a:r>
                      <a:r>
                        <a:rPr lang="it-IT" dirty="0" err="1"/>
                        <a:t>Contract</a:t>
                      </a:r>
                      <a:r>
                        <a:rPr lang="it-IT" dirty="0"/>
                        <a:t> </a:t>
                      </a:r>
                      <a:r>
                        <a:rPr lang="it-IT" dirty="0" err="1"/>
                        <a:t>duration</a:t>
                      </a:r>
                      <a:endParaRPr lang="it-IT"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dirty="0"/>
                        <a:t>EPC </a:t>
                      </a:r>
                      <a:r>
                        <a:rPr lang="it-IT" dirty="0" err="1"/>
                        <a:t>Contract</a:t>
                      </a:r>
                      <a:r>
                        <a:rPr lang="it-IT" dirty="0"/>
                        <a:t> </a:t>
                      </a:r>
                      <a:r>
                        <a:rPr lang="it-IT" dirty="0" err="1"/>
                        <a:t>duration</a:t>
                      </a:r>
                      <a:endParaRPr lang="it-IT" dirty="0"/>
                    </a:p>
                    <a:p>
                      <a:pPr marL="285750" indent="-285750">
                        <a:buFont typeface="Wingdings" panose="05000000000000000000" pitchFamily="2" charset="2"/>
                        <a:buChar char="§"/>
                      </a:pPr>
                      <a:r>
                        <a:rPr lang="it-IT" dirty="0"/>
                        <a:t>Financial</a:t>
                      </a:r>
                      <a:r>
                        <a:rPr lang="it-IT" baseline="0" dirty="0"/>
                        <a:t> </a:t>
                      </a:r>
                      <a:r>
                        <a:rPr lang="it-IT" baseline="0" dirty="0" err="1"/>
                        <a:t>contract</a:t>
                      </a:r>
                      <a:r>
                        <a:rPr lang="it-IT" baseline="0" dirty="0"/>
                        <a:t> </a:t>
                      </a:r>
                      <a:r>
                        <a:rPr lang="it-IT" baseline="0" dirty="0" err="1"/>
                        <a:t>duration</a:t>
                      </a:r>
                      <a:r>
                        <a:rPr lang="it-IT" baseline="0" dirty="0"/>
                        <a:t> </a:t>
                      </a:r>
                      <a:endParaRPr lang="it-IT" dirty="0"/>
                    </a:p>
                    <a:p>
                      <a:endParaRPr lang="it-IT" dirty="0"/>
                    </a:p>
                  </a:txBody>
                  <a:tcPr/>
                </a:tc>
                <a:extLst>
                  <a:ext uri="{0D108BD9-81ED-4DB2-BD59-A6C34878D82A}">
                    <a16:rowId xmlns:a16="http://schemas.microsoft.com/office/drawing/2014/main" val="10001"/>
                  </a:ext>
                </a:extLst>
              </a:tr>
            </a:tbl>
          </a:graphicData>
        </a:graphic>
      </p:graphicFrame>
      <p:sp>
        <p:nvSpPr>
          <p:cNvPr id="9"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0"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36</a:t>
            </a:fld>
            <a:endParaRPr lang="el-GR" dirty="0"/>
          </a:p>
        </p:txBody>
      </p:sp>
      <p:sp>
        <p:nvSpPr>
          <p:cNvPr id="1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449488304"/>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 Τίτλος"/>
          <p:cNvSpPr txBox="1">
            <a:spLocks/>
          </p:cNvSpPr>
          <p:nvPr/>
        </p:nvSpPr>
        <p:spPr>
          <a:xfrm>
            <a:off x="0" y="836712"/>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Economic and Financial Plan</a:t>
            </a:r>
            <a:r>
              <a:rPr lang="it-IT" sz="2000" dirty="0"/>
              <a:t> </a:t>
            </a:r>
            <a:r>
              <a:rPr lang="it-IT" sz="2000" dirty="0" err="1"/>
              <a:t>is</a:t>
            </a:r>
            <a:r>
              <a:rPr lang="it-IT" sz="2000" dirty="0"/>
              <a:t> </a:t>
            </a:r>
            <a:r>
              <a:rPr lang="it-IT" sz="2000" dirty="0" err="1"/>
              <a:t>one</a:t>
            </a:r>
            <a:r>
              <a:rPr lang="it-IT" sz="2000" dirty="0"/>
              <a:t> of the </a:t>
            </a:r>
            <a:r>
              <a:rPr lang="it-IT" sz="2000" dirty="0" err="1"/>
              <a:t>tools</a:t>
            </a:r>
            <a:r>
              <a:rPr lang="it-IT" sz="2000" dirty="0"/>
              <a:t> </a:t>
            </a:r>
            <a:r>
              <a:rPr lang="it-IT" sz="2000" dirty="0" err="1"/>
              <a:t>used</a:t>
            </a:r>
            <a:r>
              <a:rPr lang="it-IT" sz="2000" dirty="0"/>
              <a:t> </a:t>
            </a:r>
            <a:r>
              <a:rPr lang="en-US" sz="2000" dirty="0"/>
              <a:t>to verify the sustainability of a project </a:t>
            </a:r>
            <a:endParaRPr lang="el-GR" sz="2000" dirty="0"/>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PREMISES – HOW – Economic and financial Plan</a:t>
            </a:r>
          </a:p>
        </p:txBody>
      </p:sp>
      <p:sp>
        <p:nvSpPr>
          <p:cNvPr id="8" name="Rettangolo 7"/>
          <p:cNvSpPr/>
          <p:nvPr/>
        </p:nvSpPr>
        <p:spPr>
          <a:xfrm>
            <a:off x="323528" y="2060848"/>
            <a:ext cx="8658708" cy="410882"/>
          </a:xfrm>
          <a:prstGeom prst="rect">
            <a:avLst/>
          </a:prstGeom>
        </p:spPr>
        <p:txBody>
          <a:bodyPr wrap="square">
            <a:spAutoFit/>
          </a:bodyPr>
          <a:lstStyle/>
          <a:p>
            <a:pPr algn="just">
              <a:lnSpc>
                <a:spcPct val="115000"/>
              </a:lnSpc>
              <a:spcAft>
                <a:spcPts val="1000"/>
              </a:spcAft>
            </a:pPr>
            <a:r>
              <a:rPr lang="en-US" altLang="it-IT" dirty="0">
                <a:solidFill>
                  <a:srgbClr val="0070C0"/>
                </a:solidFill>
                <a:ea typeface="Calibri"/>
                <a:cs typeface="Times New Roman"/>
              </a:rPr>
              <a:t>The Economic and Financial Plan (PEF) is the part of quantitative analysis of the projects:</a:t>
            </a:r>
            <a:endParaRPr lang="it-IT" altLang="it-IT" dirty="0">
              <a:solidFill>
                <a:srgbClr val="0070C0"/>
              </a:solidFill>
              <a:ea typeface="Calibri"/>
              <a:cs typeface="Times New Roman"/>
            </a:endParaRPr>
          </a:p>
        </p:txBody>
      </p:sp>
      <p:sp>
        <p:nvSpPr>
          <p:cNvPr id="20" name="CasellaDiTesto 19"/>
          <p:cNvSpPr txBox="1"/>
          <p:nvPr/>
        </p:nvSpPr>
        <p:spPr>
          <a:xfrm>
            <a:off x="1178102" y="5301208"/>
            <a:ext cx="7737640" cy="1065163"/>
          </a:xfrm>
          <a:prstGeom prst="rect">
            <a:avLst/>
          </a:prstGeom>
          <a:noFill/>
        </p:spPr>
        <p:txBody>
          <a:bodyPr wrap="square" lIns="0" tIns="0" rIns="0" bIns="0" rtlCol="0">
            <a:spAutoFit/>
          </a:bodyPr>
          <a:lstStyle/>
          <a:p>
            <a:pPr indent="-171450" algn="just">
              <a:lnSpc>
                <a:spcPct val="115000"/>
              </a:lnSpc>
              <a:spcAft>
                <a:spcPts val="1000"/>
              </a:spcAft>
              <a:buFont typeface="Wingdings" panose="05000000000000000000" pitchFamily="2" charset="2"/>
              <a:buChar char="§"/>
              <a:tabLst>
                <a:tab pos="374650" algn="l"/>
              </a:tabLst>
            </a:pPr>
            <a:r>
              <a:rPr lang="en-US" dirty="0">
                <a:solidFill>
                  <a:srgbClr val="0070C0"/>
                </a:solidFill>
                <a:ea typeface="Calibri"/>
                <a:cs typeface="Times New Roman"/>
              </a:rPr>
              <a:t>Usually it is articulated file into multiple worksheets (one for each sub-phase) interconnected by mathematical formulas</a:t>
            </a:r>
          </a:p>
          <a:p>
            <a:pPr indent="-171450" algn="just">
              <a:lnSpc>
                <a:spcPct val="115000"/>
              </a:lnSpc>
              <a:spcAft>
                <a:spcPts val="1000"/>
              </a:spcAft>
              <a:buFont typeface="Wingdings" panose="05000000000000000000" pitchFamily="2" charset="2"/>
              <a:buChar char="§"/>
              <a:tabLst>
                <a:tab pos="374650" algn="l"/>
              </a:tabLst>
            </a:pPr>
            <a:r>
              <a:rPr lang="en-US" dirty="0">
                <a:solidFill>
                  <a:srgbClr val="0070C0"/>
                </a:solidFill>
                <a:ea typeface="Calibri"/>
                <a:cs typeface="Times New Roman"/>
              </a:rPr>
              <a:t>The model is developed for the duration of the specific contract</a:t>
            </a:r>
            <a:endParaRPr lang="it-IT" dirty="0">
              <a:solidFill>
                <a:srgbClr val="0070C0"/>
              </a:solidFill>
              <a:ea typeface="Calibri"/>
              <a:cs typeface="Times New Roman"/>
            </a:endParaRPr>
          </a:p>
        </p:txBody>
      </p:sp>
      <p:cxnSp>
        <p:nvCxnSpPr>
          <p:cNvPr id="21" name="Connettore 4 20"/>
          <p:cNvCxnSpPr>
            <a:stCxn id="19" idx="1"/>
            <a:endCxn id="20" idx="1"/>
          </p:cNvCxnSpPr>
          <p:nvPr/>
        </p:nvCxnSpPr>
        <p:spPr bwMode="auto">
          <a:xfrm rot="10800000" flipH="1" flipV="1">
            <a:off x="538812" y="3686586"/>
            <a:ext cx="639290" cy="2147204"/>
          </a:xfrm>
          <a:prstGeom prst="bentConnector3">
            <a:avLst>
              <a:gd name="adj1" fmla="val -35758"/>
            </a:avLst>
          </a:prstGeom>
          <a:solidFill>
            <a:schemeClr val="accent1"/>
          </a:solidFill>
          <a:ln w="28575"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uppo 5"/>
          <p:cNvGrpSpPr/>
          <p:nvPr/>
        </p:nvGrpSpPr>
        <p:grpSpPr>
          <a:xfrm>
            <a:off x="538812" y="2636912"/>
            <a:ext cx="8376930" cy="2099348"/>
            <a:chOff x="562814" y="2988717"/>
            <a:chExt cx="8376930" cy="1880443"/>
          </a:xfrm>
        </p:grpSpPr>
        <p:sp>
          <p:nvSpPr>
            <p:cNvPr id="9" name="AutoShape 5"/>
            <p:cNvSpPr>
              <a:spLocks noChangeArrowheads="1"/>
            </p:cNvSpPr>
            <p:nvPr/>
          </p:nvSpPr>
          <p:spPr bwMode="auto">
            <a:xfrm>
              <a:off x="926891" y="3054977"/>
              <a:ext cx="2434134" cy="469232"/>
            </a:xfrm>
            <a:prstGeom prst="chevron">
              <a:avLst>
                <a:gd name="adj" fmla="val 50000"/>
              </a:avLst>
            </a:prstGeom>
            <a:solidFill>
              <a:srgbClr val="B7CC31"/>
            </a:solidFill>
            <a:ln>
              <a:solidFill>
                <a:srgbClr val="B7CC31"/>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0" u="none" strike="noStrike" kern="0" cap="none" spc="0" normalizeH="0" baseline="0" noProof="0" dirty="0">
                  <a:ln>
                    <a:noFill/>
                  </a:ln>
                  <a:solidFill>
                    <a:sysClr val="windowText" lastClr="000000"/>
                  </a:solidFill>
                  <a:effectLst/>
                  <a:uLnTx/>
                  <a:uFillTx/>
                </a:rPr>
                <a:t>INPUT</a:t>
              </a:r>
              <a:endParaRPr kumimoji="0" lang="it-IT" sz="2000" b="1" i="0" u="none" strike="noStrike" kern="0" cap="none" spc="0" normalizeH="0" baseline="0" noProof="0" dirty="0">
                <a:ln>
                  <a:noFill/>
                </a:ln>
                <a:solidFill>
                  <a:sysClr val="windowText" lastClr="000000"/>
                </a:solidFill>
                <a:effectLst/>
                <a:uLnTx/>
                <a:uFillTx/>
              </a:endParaRPr>
            </a:p>
          </p:txBody>
        </p:sp>
        <p:sp>
          <p:nvSpPr>
            <p:cNvPr id="10" name="AutoShape 5"/>
            <p:cNvSpPr>
              <a:spLocks noChangeArrowheads="1"/>
            </p:cNvSpPr>
            <p:nvPr/>
          </p:nvSpPr>
          <p:spPr bwMode="auto">
            <a:xfrm>
              <a:off x="3620523" y="3054977"/>
              <a:ext cx="2434134" cy="469232"/>
            </a:xfrm>
            <a:prstGeom prst="chevron">
              <a:avLst>
                <a:gd name="adj" fmla="val 50000"/>
              </a:avLst>
            </a:prstGeom>
            <a:solidFill>
              <a:srgbClr val="92D050"/>
            </a:solidFill>
            <a:ln>
              <a:solidFill>
                <a:srgbClr val="92D05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b="1" kern="0" noProof="0" dirty="0">
                  <a:solidFill>
                    <a:sysClr val="windowText" lastClr="000000"/>
                  </a:solidFill>
                </a:rPr>
                <a:t>ELABORAZIONI</a:t>
              </a:r>
              <a:endParaRPr kumimoji="0" lang="it-IT" sz="2000" b="1" i="0" u="none" strike="noStrike" kern="0" cap="none" spc="0" normalizeH="0" baseline="0" noProof="0" dirty="0">
                <a:ln>
                  <a:noFill/>
                </a:ln>
                <a:solidFill>
                  <a:sysClr val="windowText" lastClr="000000"/>
                </a:solidFill>
                <a:effectLst/>
                <a:uLnTx/>
                <a:uFillTx/>
              </a:endParaRPr>
            </a:p>
          </p:txBody>
        </p:sp>
        <p:sp>
          <p:nvSpPr>
            <p:cNvPr id="11" name="AutoShape 5"/>
            <p:cNvSpPr>
              <a:spLocks noChangeArrowheads="1"/>
            </p:cNvSpPr>
            <p:nvPr/>
          </p:nvSpPr>
          <p:spPr bwMode="auto">
            <a:xfrm>
              <a:off x="6428835" y="3054977"/>
              <a:ext cx="2434134" cy="469232"/>
            </a:xfrm>
            <a:prstGeom prst="chevron">
              <a:avLst>
                <a:gd name="adj" fmla="val 50000"/>
              </a:avLst>
            </a:prstGeom>
            <a:solidFill>
              <a:srgbClr val="00B050"/>
            </a:solidFill>
            <a:ln>
              <a:solidFill>
                <a:srgbClr val="00B05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0" u="none" strike="noStrike" kern="0" cap="none" spc="0" normalizeH="0" baseline="0" noProof="0" dirty="0">
                  <a:ln>
                    <a:noFill/>
                  </a:ln>
                  <a:solidFill>
                    <a:sysClr val="windowText" lastClr="000000"/>
                  </a:solidFill>
                  <a:effectLst/>
                  <a:uLnTx/>
                  <a:uFillTx/>
                </a:rPr>
                <a:t>OUTPUT</a:t>
              </a:r>
              <a:endParaRPr kumimoji="0" lang="it-IT" sz="2000" b="1" i="0" u="none" strike="noStrike" kern="0" cap="none" spc="0" normalizeH="0" baseline="0" noProof="0" dirty="0">
                <a:ln>
                  <a:noFill/>
                </a:ln>
                <a:solidFill>
                  <a:sysClr val="windowText" lastClr="000000"/>
                </a:solidFill>
                <a:effectLst/>
                <a:uLnTx/>
                <a:uFillTx/>
              </a:endParaRPr>
            </a:p>
          </p:txBody>
        </p:sp>
        <p:sp>
          <p:nvSpPr>
            <p:cNvPr id="12" name="CasellaDiTesto 11"/>
            <p:cNvSpPr txBox="1"/>
            <p:nvPr/>
          </p:nvSpPr>
          <p:spPr>
            <a:xfrm>
              <a:off x="1210886" y="3631041"/>
              <a:ext cx="1933222" cy="964893"/>
            </a:xfrm>
            <a:prstGeom prst="rect">
              <a:avLst/>
            </a:prstGeom>
            <a:noFill/>
          </p:spPr>
          <p:txBody>
            <a:bodyPr wrap="none" lIns="0" tIns="0" rIns="0" bIns="0" rtlCol="0">
              <a:spAutoFit/>
            </a:bodyPr>
            <a:lstStyle>
              <a:defPPr>
                <a:defRPr lang="it-IT"/>
              </a:defPPr>
              <a:lvl1pPr marL="171450" indent="-171450">
                <a:buFont typeface="Wingdings" pitchFamily="2" charset="2"/>
                <a:buChar char="§"/>
                <a:defRPr sz="1200">
                  <a:latin typeface="+mj-lt"/>
                </a:defRPr>
              </a:lvl1pPr>
            </a:lstStyle>
            <a:p>
              <a:r>
                <a:rPr lang="it-IT" sz="1400" dirty="0" err="1"/>
                <a:t>Economics</a:t>
              </a:r>
              <a:endParaRPr lang="it-IT" sz="1400" dirty="0"/>
            </a:p>
            <a:p>
              <a:r>
                <a:rPr lang="it-IT" sz="1400" dirty="0"/>
                <a:t>Financial</a:t>
              </a:r>
            </a:p>
            <a:p>
              <a:r>
                <a:rPr lang="it-IT" sz="1400" dirty="0"/>
                <a:t>Fiscal</a:t>
              </a:r>
            </a:p>
            <a:p>
              <a:r>
                <a:rPr lang="it-IT" sz="1400" dirty="0"/>
                <a:t>Macro-</a:t>
              </a:r>
              <a:r>
                <a:rPr lang="it-IT" sz="1400" dirty="0" err="1"/>
                <a:t>economics</a:t>
              </a:r>
              <a:endParaRPr lang="it-IT" sz="1400" dirty="0"/>
            </a:p>
            <a:p>
              <a:r>
                <a:rPr lang="it-IT" sz="1400" dirty="0" err="1"/>
                <a:t>Timelines</a:t>
              </a:r>
              <a:r>
                <a:rPr lang="it-IT" sz="1400" dirty="0"/>
                <a:t> and </a:t>
              </a:r>
              <a:r>
                <a:rPr lang="it-IT" sz="1400" dirty="0" err="1"/>
                <a:t>deadlines</a:t>
              </a:r>
              <a:endParaRPr lang="it-IT" sz="1400" dirty="0"/>
            </a:p>
          </p:txBody>
        </p:sp>
        <p:sp>
          <p:nvSpPr>
            <p:cNvPr id="14" name="CasellaDiTesto 13"/>
            <p:cNvSpPr txBox="1"/>
            <p:nvPr/>
          </p:nvSpPr>
          <p:spPr>
            <a:xfrm>
              <a:off x="3947191" y="3631041"/>
              <a:ext cx="1112099" cy="771914"/>
            </a:xfrm>
            <a:prstGeom prst="rect">
              <a:avLst/>
            </a:prstGeom>
            <a:noFill/>
          </p:spPr>
          <p:txBody>
            <a:bodyPr wrap="none" lIns="0" tIns="0" rIns="0" bIns="0" rtlCol="0">
              <a:spAutoFit/>
            </a:bodyPr>
            <a:lstStyle/>
            <a:p>
              <a:pPr marL="171450" indent="-171450">
                <a:buFont typeface="Wingdings" pitchFamily="2" charset="2"/>
                <a:buChar char="§"/>
              </a:pPr>
              <a:r>
                <a:rPr lang="it-IT" sz="1400" dirty="0">
                  <a:latin typeface="+mj-lt"/>
                </a:rPr>
                <a:t>Construction</a:t>
              </a:r>
            </a:p>
            <a:p>
              <a:pPr marL="171450" indent="-171450">
                <a:buFont typeface="Wingdings" pitchFamily="2" charset="2"/>
                <a:buChar char="§"/>
              </a:pPr>
              <a:r>
                <a:rPr lang="it-IT" sz="1400" dirty="0" err="1">
                  <a:latin typeface="+mj-lt"/>
                </a:rPr>
                <a:t>Depretation</a:t>
              </a:r>
              <a:endParaRPr lang="it-IT" sz="1400" dirty="0">
                <a:latin typeface="+mj-lt"/>
              </a:endParaRPr>
            </a:p>
            <a:p>
              <a:pPr marL="171450" indent="-171450">
                <a:buFont typeface="Wingdings" pitchFamily="2" charset="2"/>
                <a:buChar char="§"/>
              </a:pPr>
              <a:r>
                <a:rPr lang="it-IT" sz="1400" dirty="0">
                  <a:latin typeface="+mj-lt"/>
                </a:rPr>
                <a:t>EBITDA</a:t>
              </a:r>
            </a:p>
            <a:p>
              <a:pPr marL="171450" indent="-171450">
                <a:buFont typeface="Wingdings" pitchFamily="2" charset="2"/>
                <a:buChar char="§"/>
              </a:pPr>
              <a:r>
                <a:rPr lang="it-IT" sz="1400" dirty="0" err="1">
                  <a:latin typeface="+mj-lt"/>
                </a:rPr>
                <a:t>Tax</a:t>
              </a:r>
              <a:endParaRPr lang="it-IT" sz="1400" dirty="0">
                <a:latin typeface="+mj-lt"/>
              </a:endParaRPr>
            </a:p>
          </p:txBody>
        </p:sp>
        <p:sp>
          <p:nvSpPr>
            <p:cNvPr id="15" name="CasellaDiTesto 14"/>
            <p:cNvSpPr txBox="1"/>
            <p:nvPr/>
          </p:nvSpPr>
          <p:spPr>
            <a:xfrm>
              <a:off x="6870850" y="3631041"/>
              <a:ext cx="1532407" cy="1157872"/>
            </a:xfrm>
            <a:prstGeom prst="rect">
              <a:avLst/>
            </a:prstGeom>
            <a:noFill/>
          </p:spPr>
          <p:txBody>
            <a:bodyPr wrap="none" lIns="0" tIns="0" rIns="0" bIns="0" rtlCol="0">
              <a:spAutoFit/>
            </a:bodyPr>
            <a:lstStyle>
              <a:defPPr>
                <a:defRPr lang="it-IT"/>
              </a:defPPr>
              <a:lvl1pPr marL="171450" indent="-171450">
                <a:buFont typeface="Wingdings" pitchFamily="2" charset="2"/>
                <a:buChar char="§"/>
                <a:defRPr sz="1200">
                  <a:latin typeface="+mj-lt"/>
                </a:defRPr>
              </a:lvl1pPr>
            </a:lstStyle>
            <a:p>
              <a:r>
                <a:rPr lang="it-IT" sz="1400" dirty="0" err="1"/>
                <a:t>Profit&amp;Loss</a:t>
              </a:r>
              <a:endParaRPr lang="it-IT" sz="1400" dirty="0"/>
            </a:p>
            <a:p>
              <a:r>
                <a:rPr lang="it-IT" sz="1400" dirty="0"/>
                <a:t>Balance </a:t>
              </a:r>
              <a:r>
                <a:rPr lang="it-IT" sz="1400" dirty="0" err="1"/>
                <a:t>Sheet</a:t>
              </a:r>
              <a:endParaRPr lang="it-IT" sz="1400" dirty="0"/>
            </a:p>
            <a:p>
              <a:r>
                <a:rPr lang="it-IT" sz="1400" dirty="0"/>
                <a:t>Cash Flow</a:t>
              </a:r>
            </a:p>
            <a:p>
              <a:r>
                <a:rPr lang="it-IT" sz="1400" dirty="0" err="1"/>
                <a:t>Indicators</a:t>
              </a:r>
              <a:endParaRPr lang="it-IT" sz="1400" dirty="0"/>
            </a:p>
            <a:p>
              <a:r>
                <a:rPr lang="it-IT" sz="1400" dirty="0" err="1"/>
                <a:t>Sensitivity</a:t>
              </a:r>
              <a:r>
                <a:rPr lang="it-IT" sz="1400" dirty="0"/>
                <a:t> </a:t>
              </a:r>
              <a:r>
                <a:rPr lang="it-IT" sz="1400" dirty="0" err="1"/>
                <a:t>analysis</a:t>
              </a:r>
              <a:endParaRPr lang="it-IT" sz="1400" dirty="0"/>
            </a:p>
            <a:p>
              <a:r>
                <a:rPr lang="it-IT" sz="1400" dirty="0" err="1"/>
                <a:t>Graphs</a:t>
              </a:r>
              <a:endParaRPr lang="it-IT" sz="1400" dirty="0"/>
            </a:p>
          </p:txBody>
        </p:sp>
        <p:sp>
          <p:nvSpPr>
            <p:cNvPr id="19" name="Rettangolo 18"/>
            <p:cNvSpPr/>
            <p:nvPr/>
          </p:nvSpPr>
          <p:spPr>
            <a:xfrm>
              <a:off x="562814" y="2988717"/>
              <a:ext cx="8376930" cy="1880443"/>
            </a:xfrm>
            <a:prstGeom prst="rect">
              <a:avLst/>
            </a:prstGeom>
            <a:noFill/>
            <a:ln w="28575">
              <a:solidFill>
                <a:srgbClr val="FFC000"/>
              </a:solidFill>
              <a:prstDash val="dash"/>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it-IT" sz="1400" dirty="0"/>
            </a:p>
          </p:txBody>
        </p:sp>
      </p:grpSp>
      <p:sp>
        <p:nvSpPr>
          <p:cNvPr id="24"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25"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37</a:t>
            </a:fld>
            <a:endParaRPr lang="el-GR" dirty="0"/>
          </a:p>
        </p:txBody>
      </p:sp>
      <p:sp>
        <p:nvSpPr>
          <p:cNvPr id="26"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976053975"/>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PREMISES – What has been developed in </a:t>
            </a:r>
            <a:r>
              <a:rPr lang="en-US" sz="2400" dirty="0" err="1"/>
              <a:t>CERtuS</a:t>
            </a:r>
            <a:endParaRPr lang="en-US" sz="2400" dirty="0"/>
          </a:p>
        </p:txBody>
      </p:sp>
      <p:sp>
        <p:nvSpPr>
          <p:cNvPr id="16" name="CaixaDeTexto 3"/>
          <p:cNvSpPr txBox="1"/>
          <p:nvPr/>
        </p:nvSpPr>
        <p:spPr>
          <a:xfrm>
            <a:off x="251520" y="836712"/>
            <a:ext cx="8640960" cy="5863144"/>
          </a:xfrm>
          <a:prstGeom prst="rect">
            <a:avLst/>
          </a:prstGeom>
          <a:noFill/>
        </p:spPr>
        <p:txBody>
          <a:bodyPr wrap="square" rtlCol="0">
            <a:spAutoFit/>
          </a:bodyPr>
          <a:lstStyle>
            <a:defPPr>
              <a:defRPr lang="it-IT"/>
            </a:defPPr>
            <a:lvl1pPr marL="342900" indent="-342900" algn="just">
              <a:spcBef>
                <a:spcPts val="1800"/>
              </a:spcBef>
              <a:buFont typeface="+mj-lt"/>
              <a:buAutoNum type="arabicPeriod"/>
              <a:defRPr sz="2400" b="1">
                <a:solidFill>
                  <a:srgbClr val="0765AF"/>
                </a:solidFill>
              </a:defRPr>
            </a:lvl1pPr>
          </a:lstStyle>
          <a:p>
            <a:pPr marL="0" indent="0">
              <a:buNone/>
            </a:pPr>
            <a:r>
              <a:rPr lang="en-US" sz="2000" dirty="0"/>
              <a:t>The project partners has developed :</a:t>
            </a:r>
          </a:p>
          <a:p>
            <a:pPr marL="623888" indent="-265113">
              <a:spcBef>
                <a:spcPts val="600"/>
              </a:spcBef>
              <a:buFont typeface="Wingdings" panose="05000000000000000000" pitchFamily="2" charset="2"/>
              <a:buChar char="§"/>
            </a:pPr>
            <a:r>
              <a:rPr lang="en-US" sz="2000" b="0" dirty="0"/>
              <a:t>a concept framework to check at the same time the sustainability and the </a:t>
            </a:r>
            <a:r>
              <a:rPr lang="en-US" sz="2000" b="0" dirty="0" err="1"/>
              <a:t>nZEB</a:t>
            </a:r>
            <a:r>
              <a:rPr lang="en-US" sz="2000" b="0" dirty="0"/>
              <a:t> profile of an energy efficiency project</a:t>
            </a:r>
          </a:p>
          <a:p>
            <a:pPr marL="623888" indent="-265113">
              <a:spcBef>
                <a:spcPts val="600"/>
              </a:spcBef>
              <a:buFont typeface="Wingdings" panose="05000000000000000000" pitchFamily="2" charset="2"/>
              <a:buChar char="§"/>
            </a:pPr>
            <a:r>
              <a:rPr lang="en-US" sz="2000" b="0" dirty="0"/>
              <a:t>a multidisciplinary analysis process and a set of data sharing and modeling tools capable of sharing in an efficient way the project variables and to evaluate the projects from every single point of view. Thus, the conceptual matrixes were developed. These matrixes were designed on the basis of the previous experiences of the Partners in energy efficiency projects</a:t>
            </a:r>
          </a:p>
          <a:p>
            <a:pPr marL="0" indent="0">
              <a:spcBef>
                <a:spcPts val="0"/>
              </a:spcBef>
              <a:buNone/>
            </a:pPr>
            <a:endParaRPr lang="en-US" sz="2000" dirty="0"/>
          </a:p>
          <a:p>
            <a:pPr marL="0" indent="0">
              <a:spcBef>
                <a:spcPts val="0"/>
              </a:spcBef>
              <a:buNone/>
            </a:pPr>
            <a:r>
              <a:rPr lang="en-US" sz="2000" dirty="0"/>
              <a:t>The methodology: </a:t>
            </a:r>
          </a:p>
          <a:p>
            <a:pPr marL="623888" indent="-265113">
              <a:spcBef>
                <a:spcPts val="600"/>
              </a:spcBef>
              <a:buFont typeface="Wingdings" panose="05000000000000000000" pitchFamily="2" charset="2"/>
              <a:buChar char="§"/>
            </a:pPr>
            <a:r>
              <a:rPr lang="en-US" sz="2000" b="0" dirty="0"/>
              <a:t>simulates the market practice and it can be understood by the market operators</a:t>
            </a:r>
          </a:p>
          <a:p>
            <a:pPr marL="623888" indent="-265113">
              <a:spcBef>
                <a:spcPts val="600"/>
              </a:spcBef>
              <a:buFont typeface="Wingdings" panose="05000000000000000000" pitchFamily="2" charset="2"/>
              <a:buChar char="§"/>
            </a:pPr>
            <a:r>
              <a:rPr lang="en-US" sz="2000" b="0" dirty="0"/>
              <a:t>is based on analysis/communication standards commonly used in the market and, if used in a widespread way, it may facilitate the comparison between the interested subjects such as municipalities, construction and management companies (including </a:t>
            </a:r>
            <a:r>
              <a:rPr lang="en-US" sz="2000" b="0" dirty="0" err="1"/>
              <a:t>ESCos</a:t>
            </a:r>
            <a:r>
              <a:rPr lang="en-US" sz="2000" b="0" dirty="0"/>
              <a:t>) and financial institutions</a:t>
            </a:r>
          </a:p>
          <a:p>
            <a:pPr marL="0" indent="0">
              <a:buNone/>
            </a:pPr>
            <a:endParaRPr lang="en-US" sz="2000" dirty="0"/>
          </a:p>
        </p:txBody>
      </p:sp>
      <p:sp>
        <p:nvSpPr>
          <p:cNvPr id="7"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8"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38</a:t>
            </a:fld>
            <a:endParaRPr lang="el-GR" dirty="0"/>
          </a:p>
        </p:txBody>
      </p:sp>
      <p:sp>
        <p:nvSpPr>
          <p:cNvPr id="9"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478652879"/>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OWERVIEW OF PROJECT SUSTAINABILITY EVALUATION METHODOLOGY </a:t>
            </a:r>
          </a:p>
        </p:txBody>
      </p:sp>
      <p:sp>
        <p:nvSpPr>
          <p:cNvPr id="16" name="CaixaDeTexto 3"/>
          <p:cNvSpPr txBox="1"/>
          <p:nvPr/>
        </p:nvSpPr>
        <p:spPr>
          <a:xfrm>
            <a:off x="251520" y="1052736"/>
            <a:ext cx="8568952" cy="4939814"/>
          </a:xfrm>
          <a:prstGeom prst="rect">
            <a:avLst/>
          </a:prstGeom>
          <a:noFill/>
        </p:spPr>
        <p:txBody>
          <a:bodyPr wrap="square" rtlCol="0">
            <a:spAutoFit/>
          </a:bodyPr>
          <a:lstStyle>
            <a:defPPr>
              <a:defRPr lang="it-IT"/>
            </a:defPPr>
            <a:lvl1pPr marL="342900" indent="-342900" algn="just">
              <a:spcBef>
                <a:spcPts val="1800"/>
              </a:spcBef>
              <a:buFont typeface="+mj-lt"/>
              <a:buAutoNum type="arabicPeriod"/>
              <a:defRPr sz="2400" b="1">
                <a:solidFill>
                  <a:srgbClr val="0765AF"/>
                </a:solidFill>
              </a:defRPr>
            </a:lvl1pPr>
          </a:lstStyle>
          <a:p>
            <a:pPr marL="0" indent="0">
              <a:buNone/>
            </a:pPr>
            <a:r>
              <a:rPr lang="en-US" sz="2000" dirty="0"/>
              <a:t>The identified sustainability evaluation methodology takes into account several aspects:</a:t>
            </a:r>
            <a:endParaRPr lang="it-IT" sz="2000" dirty="0"/>
          </a:p>
          <a:p>
            <a:r>
              <a:rPr lang="en-US" sz="2000" b="0" dirty="0"/>
              <a:t>The choice about the renovation project and goals </a:t>
            </a:r>
            <a:r>
              <a:rPr lang="en-US" sz="2000" b="0" dirty="0">
                <a:sym typeface="Wingdings" panose="05000000000000000000" pitchFamily="2" charset="2"/>
              </a:rPr>
              <a:t> n ZEB project in this case </a:t>
            </a:r>
            <a:endParaRPr lang="en-US" sz="2000" b="0" dirty="0"/>
          </a:p>
          <a:p>
            <a:r>
              <a:rPr lang="en-US" sz="2000" b="0" dirty="0"/>
              <a:t>Analysis of the context framework and the variables that impact on the economic, financial and risk analysis</a:t>
            </a:r>
            <a:endParaRPr lang="it-IT" sz="2000" b="0" dirty="0"/>
          </a:p>
          <a:p>
            <a:r>
              <a:rPr lang="en-US" sz="2000" b="0" dirty="0"/>
              <a:t>Analysis of project features, obtained savings and achieved performances, pay-back period, </a:t>
            </a:r>
            <a:r>
              <a:rPr lang="en-US" sz="2000" b="0" dirty="0" err="1"/>
              <a:t>etc</a:t>
            </a:r>
            <a:r>
              <a:rPr lang="en-US" sz="2000" b="0" dirty="0"/>
              <a:t>…</a:t>
            </a:r>
            <a:endParaRPr lang="it-IT" sz="2000" b="0" dirty="0"/>
          </a:p>
          <a:p>
            <a:r>
              <a:rPr lang="en-US" sz="2000" b="0" dirty="0"/>
              <a:t>Given project features and performances, the identification of the best ways to develop project and management by an </a:t>
            </a:r>
            <a:r>
              <a:rPr lang="en-US" sz="2000" b="0" dirty="0" err="1"/>
              <a:t>ESCo</a:t>
            </a:r>
            <a:endParaRPr lang="it-IT" sz="2000" b="0" dirty="0"/>
          </a:p>
          <a:p>
            <a:r>
              <a:rPr lang="en-US" sz="2000" b="0" dirty="0"/>
              <a:t>On the basis of project features, the implementation of a financial structure to support the development of the project</a:t>
            </a:r>
            <a:endParaRPr lang="it-IT" sz="2000" b="0" dirty="0"/>
          </a:p>
        </p:txBody>
      </p:sp>
      <p:sp>
        <p:nvSpPr>
          <p:cNvPr id="8"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9"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39</a:t>
            </a:fld>
            <a:endParaRPr lang="el-GR" dirty="0"/>
          </a:p>
        </p:txBody>
      </p:sp>
      <p:sp>
        <p:nvSpPr>
          <p:cNvPr id="10"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1244025383"/>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Who is interesting?</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3" name="Content Placeholder 2"/>
          <p:cNvSpPr txBox="1">
            <a:spLocks/>
          </p:cNvSpPr>
          <p:nvPr/>
        </p:nvSpPr>
        <p:spPr>
          <a:xfrm>
            <a:off x="323528" y="2204863"/>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US" sz="2200" dirty="0"/>
              <a:t>The  final economic evaluation of the Project will be done by each investor or financial institution separately in order to decide their potential involvement or to control project ‘s implementation during the investment period. </a:t>
            </a:r>
          </a:p>
          <a:p>
            <a:pPr marL="0" indent="0">
              <a:lnSpc>
                <a:spcPct val="150000"/>
              </a:lnSpc>
              <a:spcBef>
                <a:spcPts val="0"/>
              </a:spcBef>
              <a:buFont typeface="Arial" panose="020B0604020202020204" pitchFamily="34" charset="0"/>
              <a:buNone/>
            </a:pPr>
            <a:endParaRPr lang="en-US" sz="2200" dirty="0"/>
          </a:p>
          <a:p>
            <a:pPr marL="0" indent="0">
              <a:lnSpc>
                <a:spcPct val="150000"/>
              </a:lnSpc>
              <a:spcBef>
                <a:spcPts val="0"/>
              </a:spcBef>
              <a:buFont typeface="Arial" panose="020B0604020202020204" pitchFamily="34" charset="0"/>
              <a:buNone/>
            </a:pPr>
            <a:r>
              <a:rPr lang="en-US" sz="2200" dirty="0"/>
              <a:t>Investors are usually highly interested about building’s owner credibility and the bankability of the deep energy renovation projects</a:t>
            </a:r>
            <a:r>
              <a:rPr lang="el-GR" sz="2200" dirty="0"/>
              <a:t>.</a:t>
            </a:r>
            <a:endParaRPr lang="en-US" sz="22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760247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OWERVIEW OF PROJECT SUSTAINABILITY EVALUATION METHODOLOGY </a:t>
            </a:r>
          </a:p>
        </p:txBody>
      </p:sp>
      <p:sp>
        <p:nvSpPr>
          <p:cNvPr id="16" name="CaixaDeTexto 3"/>
          <p:cNvSpPr txBox="1"/>
          <p:nvPr/>
        </p:nvSpPr>
        <p:spPr>
          <a:xfrm>
            <a:off x="251520" y="1052736"/>
            <a:ext cx="8568952" cy="4401205"/>
          </a:xfrm>
          <a:prstGeom prst="rect">
            <a:avLst/>
          </a:prstGeom>
          <a:noFill/>
        </p:spPr>
        <p:txBody>
          <a:bodyPr wrap="square" rtlCol="0">
            <a:spAutoFit/>
          </a:bodyPr>
          <a:lstStyle>
            <a:defPPr>
              <a:defRPr lang="it-IT"/>
            </a:defPPr>
            <a:lvl1pPr marL="342900" indent="-342900" algn="just">
              <a:spcBef>
                <a:spcPts val="1800"/>
              </a:spcBef>
              <a:buFont typeface="+mj-lt"/>
              <a:buAutoNum type="arabicPeriod"/>
              <a:defRPr sz="2400" b="1">
                <a:solidFill>
                  <a:srgbClr val="0765AF"/>
                </a:solidFill>
              </a:defRPr>
            </a:lvl1pPr>
          </a:lstStyle>
          <a:p>
            <a:pPr marL="0" indent="0">
              <a:buNone/>
            </a:pPr>
            <a:r>
              <a:rPr lang="en-US" sz="2000" dirty="0"/>
              <a:t>The aim of the process analysis, based on market practice, is to help the Municipality to define: </a:t>
            </a:r>
          </a:p>
          <a:p>
            <a:pPr>
              <a:buFont typeface="Wingdings" panose="05000000000000000000" pitchFamily="2" charset="2"/>
              <a:buChar char="§"/>
            </a:pPr>
            <a:r>
              <a:rPr lang="en-US" sz="2000" b="0" dirty="0"/>
              <a:t>Costs and benefits from the implementation of the project</a:t>
            </a:r>
          </a:p>
          <a:p>
            <a:pPr>
              <a:buFont typeface="Wingdings" panose="05000000000000000000" pitchFamily="2" charset="2"/>
              <a:buChar char="§"/>
            </a:pPr>
            <a:r>
              <a:rPr lang="en-US" sz="2000" b="0" dirty="0"/>
              <a:t>Sustainability of the project</a:t>
            </a:r>
          </a:p>
          <a:p>
            <a:pPr>
              <a:buFont typeface="Wingdings" panose="05000000000000000000" pitchFamily="2" charset="2"/>
              <a:buChar char="§"/>
            </a:pPr>
            <a:r>
              <a:rPr lang="en-US" sz="2000" b="0" dirty="0"/>
              <a:t>Correct identification and calibration, where needed or appropriate, possible kinds of subsides for the project/single intervention/layer (facilities, energy efficiency funds, regional, national and European funds or financial sources provided by the Municipality itself)</a:t>
            </a:r>
          </a:p>
          <a:p>
            <a:pPr marL="0" indent="0">
              <a:buNone/>
            </a:pPr>
            <a:r>
              <a:rPr lang="en-US" sz="2000" b="0" dirty="0"/>
              <a:t>The aim is also to show how an adequate financial and contractual structure may improve the sustainability of </a:t>
            </a:r>
            <a:r>
              <a:rPr lang="en-US" sz="2000" b="0" dirty="0" err="1"/>
              <a:t>nZEB</a:t>
            </a:r>
            <a:r>
              <a:rPr lang="en-US" sz="2000" b="0" dirty="0"/>
              <a:t> projects, thus facilitating their </a:t>
            </a:r>
            <a:r>
              <a:rPr lang="en-US" sz="2000" b="0" dirty="0" err="1"/>
              <a:t>realisation</a:t>
            </a:r>
            <a:r>
              <a:rPr lang="en-US" sz="2000" b="0" dirty="0"/>
              <a:t> through the involvement of an </a:t>
            </a:r>
            <a:r>
              <a:rPr lang="en-US" sz="2000" b="0" dirty="0" err="1"/>
              <a:t>ESCo</a:t>
            </a:r>
            <a:endParaRPr lang="en-US" sz="2000" b="0" dirty="0"/>
          </a:p>
        </p:txBody>
      </p:sp>
      <p:sp>
        <p:nvSpPr>
          <p:cNvPr id="10"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1"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40</a:t>
            </a:fld>
            <a:endParaRPr lang="el-GR" dirty="0"/>
          </a:p>
        </p:txBody>
      </p:sp>
      <p:sp>
        <p:nvSpPr>
          <p:cNvPr id="12"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753568574"/>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DESCRIPTION OF THE ECONOMIC EVALUATION PROCESS </a:t>
            </a:r>
          </a:p>
        </p:txBody>
      </p:sp>
      <p:sp>
        <p:nvSpPr>
          <p:cNvPr id="10" name="Rettangolo 9"/>
          <p:cNvSpPr/>
          <p:nvPr/>
        </p:nvSpPr>
        <p:spPr>
          <a:xfrm>
            <a:off x="318556" y="1124744"/>
            <a:ext cx="8429908" cy="646331"/>
          </a:xfrm>
          <a:prstGeom prst="rect">
            <a:avLst/>
          </a:prstGeom>
          <a:solidFill>
            <a:srgbClr val="0070C0"/>
          </a:solidFill>
        </p:spPr>
        <p:txBody>
          <a:bodyPr wrap="square">
            <a:spAutoFit/>
          </a:bodyPr>
          <a:lstStyle/>
          <a:p>
            <a:pPr algn="just"/>
            <a:r>
              <a:rPr lang="en-US" b="1" dirty="0">
                <a:solidFill>
                  <a:schemeClr val="bg1"/>
                </a:solidFill>
                <a:latin typeface="+mn-lt"/>
              </a:rPr>
              <a:t>The economic evaluation methodology is based on the following main working steps and tools:</a:t>
            </a:r>
          </a:p>
        </p:txBody>
      </p:sp>
      <p:sp>
        <p:nvSpPr>
          <p:cNvPr id="12" name="CasellaDiTesto 11"/>
          <p:cNvSpPr txBox="1"/>
          <p:nvPr/>
        </p:nvSpPr>
        <p:spPr>
          <a:xfrm>
            <a:off x="611561" y="1810956"/>
            <a:ext cx="5176376" cy="338554"/>
          </a:xfrm>
          <a:prstGeom prst="rect">
            <a:avLst/>
          </a:prstGeom>
          <a:noFill/>
          <a:ln w="28575">
            <a:solidFill>
              <a:srgbClr val="0070C0"/>
            </a:solidFill>
          </a:ln>
        </p:spPr>
        <p:txBody>
          <a:bodyPr wrap="square" rtlCol="0">
            <a:spAutoFit/>
          </a:bodyPr>
          <a:lstStyle/>
          <a:p>
            <a:r>
              <a:rPr lang="en-US" sz="1600" b="1" dirty="0">
                <a:solidFill>
                  <a:schemeClr val="accent1"/>
                </a:solidFill>
                <a:latin typeface="+mn-lt"/>
              </a:rPr>
              <a:t>1 - Sharing of the main project variables </a:t>
            </a:r>
          </a:p>
        </p:txBody>
      </p:sp>
      <p:sp>
        <p:nvSpPr>
          <p:cNvPr id="14" name="CasellaDiTesto 13"/>
          <p:cNvSpPr txBox="1"/>
          <p:nvPr/>
        </p:nvSpPr>
        <p:spPr>
          <a:xfrm>
            <a:off x="611561" y="2301997"/>
            <a:ext cx="5176377" cy="338554"/>
          </a:xfrm>
          <a:prstGeom prst="rect">
            <a:avLst/>
          </a:prstGeom>
          <a:noFill/>
          <a:ln w="28575">
            <a:solidFill>
              <a:srgbClr val="0070C0"/>
            </a:solidFill>
          </a:ln>
        </p:spPr>
        <p:txBody>
          <a:bodyPr wrap="square" rtlCol="0">
            <a:spAutoFit/>
          </a:bodyPr>
          <a:lstStyle/>
          <a:p>
            <a:r>
              <a:rPr lang="en-US" sz="1600" b="1" dirty="0">
                <a:solidFill>
                  <a:schemeClr val="accent1"/>
                </a:solidFill>
                <a:latin typeface="+mn-lt"/>
              </a:rPr>
              <a:t>2 - Elaboration and analysis of the project data</a:t>
            </a:r>
          </a:p>
        </p:txBody>
      </p:sp>
      <p:sp>
        <p:nvSpPr>
          <p:cNvPr id="16" name="CasellaDiTesto 15"/>
          <p:cNvSpPr txBox="1"/>
          <p:nvPr/>
        </p:nvSpPr>
        <p:spPr>
          <a:xfrm>
            <a:off x="611560" y="2769548"/>
            <a:ext cx="5176377" cy="584775"/>
          </a:xfrm>
          <a:prstGeom prst="rect">
            <a:avLst/>
          </a:prstGeom>
          <a:noFill/>
          <a:ln w="28575">
            <a:solidFill>
              <a:srgbClr val="0070C0"/>
            </a:solidFill>
          </a:ln>
        </p:spPr>
        <p:txBody>
          <a:bodyPr wrap="square" rtlCol="0">
            <a:spAutoFit/>
          </a:bodyPr>
          <a:lstStyle/>
          <a:p>
            <a:r>
              <a:rPr lang="en-US" sz="1600" b="1" dirty="0">
                <a:solidFill>
                  <a:schemeClr val="accent1"/>
                </a:solidFill>
                <a:latin typeface="+mn-lt"/>
              </a:rPr>
              <a:t>3 - Analysis of the project’s main risks and identification of the mitigation instruments </a:t>
            </a:r>
          </a:p>
        </p:txBody>
      </p:sp>
      <p:sp>
        <p:nvSpPr>
          <p:cNvPr id="17" name="CasellaDiTesto 16"/>
          <p:cNvSpPr txBox="1"/>
          <p:nvPr/>
        </p:nvSpPr>
        <p:spPr>
          <a:xfrm>
            <a:off x="611561" y="3458428"/>
            <a:ext cx="5176377" cy="584775"/>
          </a:xfrm>
          <a:prstGeom prst="rect">
            <a:avLst/>
          </a:prstGeom>
          <a:noFill/>
          <a:ln w="28575">
            <a:solidFill>
              <a:srgbClr val="0070C0"/>
            </a:solidFill>
          </a:ln>
        </p:spPr>
        <p:txBody>
          <a:bodyPr wrap="square" rtlCol="0">
            <a:spAutoFit/>
          </a:bodyPr>
          <a:lstStyle/>
          <a:p>
            <a:pPr lvl="0"/>
            <a:r>
              <a:rPr lang="en-US" sz="1600" b="1" dirty="0">
                <a:solidFill>
                  <a:schemeClr val="accent1"/>
                </a:solidFill>
                <a:latin typeface="+mn-lt"/>
                <a:cs typeface="Times New Roman"/>
              </a:rPr>
              <a:t>4 - Identification of the optimal EPC Contract option even using the "Risks and EPC Contracts" Matrix</a:t>
            </a:r>
          </a:p>
        </p:txBody>
      </p:sp>
      <p:sp>
        <p:nvSpPr>
          <p:cNvPr id="18" name="CasellaDiTesto 17"/>
          <p:cNvSpPr txBox="1"/>
          <p:nvPr/>
        </p:nvSpPr>
        <p:spPr>
          <a:xfrm>
            <a:off x="611561" y="4147308"/>
            <a:ext cx="5176377" cy="830997"/>
          </a:xfrm>
          <a:prstGeom prst="rect">
            <a:avLst/>
          </a:prstGeom>
          <a:noFill/>
          <a:ln w="28575">
            <a:solidFill>
              <a:srgbClr val="0070C0"/>
            </a:solidFill>
          </a:ln>
        </p:spPr>
        <p:txBody>
          <a:bodyPr wrap="square" rtlCol="0">
            <a:spAutoFit/>
          </a:bodyPr>
          <a:lstStyle/>
          <a:p>
            <a:r>
              <a:rPr lang="en-US" sz="1600" b="1" dirty="0">
                <a:solidFill>
                  <a:schemeClr val="accent1"/>
                </a:solidFill>
                <a:latin typeface="+mn-lt"/>
              </a:rPr>
              <a:t>5 - Identification of the optimal financial resources on the basis of the identified technological solutions and the results of the risk analysis</a:t>
            </a:r>
          </a:p>
        </p:txBody>
      </p:sp>
      <p:sp>
        <p:nvSpPr>
          <p:cNvPr id="19" name="CasellaDiTesto 18"/>
          <p:cNvSpPr txBox="1"/>
          <p:nvPr/>
        </p:nvSpPr>
        <p:spPr>
          <a:xfrm>
            <a:off x="611561" y="5051632"/>
            <a:ext cx="5176377" cy="584775"/>
          </a:xfrm>
          <a:prstGeom prst="rect">
            <a:avLst/>
          </a:prstGeom>
          <a:noFill/>
          <a:ln w="28575">
            <a:solidFill>
              <a:srgbClr val="0070C0"/>
            </a:solidFill>
          </a:ln>
        </p:spPr>
        <p:txBody>
          <a:bodyPr wrap="square" rtlCol="0">
            <a:spAutoFit/>
          </a:bodyPr>
          <a:lstStyle/>
          <a:p>
            <a:r>
              <a:rPr lang="en-US" sz="1600" b="1" dirty="0">
                <a:solidFill>
                  <a:schemeClr val="accent1"/>
                </a:solidFill>
                <a:latin typeface="+mn-lt"/>
              </a:rPr>
              <a:t>6 - Development and finalization of the model with output evidence </a:t>
            </a:r>
          </a:p>
        </p:txBody>
      </p:sp>
      <p:sp>
        <p:nvSpPr>
          <p:cNvPr id="20" name="CasellaDiTesto 19"/>
          <p:cNvSpPr txBox="1"/>
          <p:nvPr/>
        </p:nvSpPr>
        <p:spPr>
          <a:xfrm>
            <a:off x="611561" y="5724545"/>
            <a:ext cx="5176377" cy="584775"/>
          </a:xfrm>
          <a:prstGeom prst="rect">
            <a:avLst/>
          </a:prstGeom>
          <a:noFill/>
          <a:ln w="28575">
            <a:solidFill>
              <a:srgbClr val="0070C0"/>
            </a:solidFill>
          </a:ln>
        </p:spPr>
        <p:txBody>
          <a:bodyPr wrap="square" rtlCol="0">
            <a:spAutoFit/>
          </a:bodyPr>
          <a:lstStyle/>
          <a:p>
            <a:r>
              <a:rPr lang="en-US" sz="1600" b="1" dirty="0">
                <a:solidFill>
                  <a:schemeClr val="accent1"/>
                </a:solidFill>
                <a:latin typeface="+mn-lt"/>
              </a:rPr>
              <a:t>7 – Presentation of the outputs (</a:t>
            </a:r>
            <a:r>
              <a:rPr lang="en-US" sz="1600" b="1" dirty="0" err="1">
                <a:solidFill>
                  <a:schemeClr val="accent1"/>
                </a:solidFill>
                <a:latin typeface="+mn-lt"/>
              </a:rPr>
              <a:t>es</a:t>
            </a:r>
            <a:r>
              <a:rPr lang="en-US" sz="1600" b="1" dirty="0">
                <a:solidFill>
                  <a:schemeClr val="accent1"/>
                </a:solidFill>
                <a:latin typeface="+mn-lt"/>
              </a:rPr>
              <a:t>. key indicators and of the optimal financial structure)</a:t>
            </a:r>
          </a:p>
        </p:txBody>
      </p:sp>
      <p:cxnSp>
        <p:nvCxnSpPr>
          <p:cNvPr id="21" name="Connettore 2 20"/>
          <p:cNvCxnSpPr/>
          <p:nvPr/>
        </p:nvCxnSpPr>
        <p:spPr bwMode="auto">
          <a:xfrm>
            <a:off x="395536" y="1810956"/>
            <a:ext cx="0" cy="4452778"/>
          </a:xfrm>
          <a:prstGeom prst="straightConnector1">
            <a:avLst/>
          </a:prstGeom>
          <a:solidFill>
            <a:schemeClr val="accent1"/>
          </a:solidFill>
          <a:ln w="3810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CasellaDiTesto 21"/>
          <p:cNvSpPr txBox="1"/>
          <p:nvPr/>
        </p:nvSpPr>
        <p:spPr>
          <a:xfrm>
            <a:off x="6072736" y="1810956"/>
            <a:ext cx="2664296" cy="338554"/>
          </a:xfrm>
          <a:prstGeom prst="rect">
            <a:avLst/>
          </a:prstGeom>
          <a:solidFill>
            <a:srgbClr val="92D050"/>
          </a:solidFill>
          <a:ln w="28575">
            <a:solidFill>
              <a:srgbClr val="00B050"/>
            </a:solidFill>
          </a:ln>
        </p:spPr>
        <p:txBody>
          <a:bodyPr wrap="square" rtlCol="0">
            <a:spAutoFit/>
          </a:bodyPr>
          <a:lstStyle/>
          <a:p>
            <a:pPr algn="ctr"/>
            <a:r>
              <a:rPr lang="it-IT" sz="1600" b="1" dirty="0" err="1">
                <a:solidFill>
                  <a:schemeClr val="accent1"/>
                </a:solidFill>
                <a:latin typeface="+mn-lt"/>
              </a:rPr>
              <a:t>CerTus</a:t>
            </a:r>
            <a:r>
              <a:rPr lang="it-IT" sz="1600" b="1" dirty="0">
                <a:solidFill>
                  <a:schemeClr val="accent1"/>
                </a:solidFill>
                <a:latin typeface="+mn-lt"/>
              </a:rPr>
              <a:t> Matrix</a:t>
            </a:r>
          </a:p>
        </p:txBody>
      </p:sp>
      <p:sp>
        <p:nvSpPr>
          <p:cNvPr id="23" name="CasellaDiTesto 22"/>
          <p:cNvSpPr txBox="1"/>
          <p:nvPr/>
        </p:nvSpPr>
        <p:spPr>
          <a:xfrm>
            <a:off x="6072736" y="2301997"/>
            <a:ext cx="2664296" cy="338554"/>
          </a:xfrm>
          <a:prstGeom prst="rect">
            <a:avLst/>
          </a:prstGeom>
          <a:solidFill>
            <a:srgbClr val="92D050"/>
          </a:solidFill>
          <a:ln w="28575">
            <a:solidFill>
              <a:srgbClr val="00B050"/>
            </a:solidFill>
          </a:ln>
        </p:spPr>
        <p:txBody>
          <a:bodyPr wrap="square" rtlCol="0">
            <a:spAutoFit/>
          </a:bodyPr>
          <a:lstStyle>
            <a:defPPr>
              <a:defRPr lang="de-DE"/>
            </a:defPPr>
            <a:lvl1pPr algn="ctr">
              <a:defRPr sz="1600">
                <a:latin typeface="+mn-lt"/>
              </a:defRPr>
            </a:lvl1pPr>
          </a:lstStyle>
          <a:p>
            <a:r>
              <a:rPr lang="it-IT" b="1" dirty="0" err="1">
                <a:solidFill>
                  <a:schemeClr val="accent1"/>
                </a:solidFill>
              </a:rPr>
              <a:t>Internal</a:t>
            </a:r>
            <a:r>
              <a:rPr lang="it-IT" b="1" dirty="0">
                <a:solidFill>
                  <a:schemeClr val="accent1"/>
                </a:solidFill>
              </a:rPr>
              <a:t> </a:t>
            </a:r>
            <a:r>
              <a:rPr lang="it-IT" b="1" dirty="0" err="1">
                <a:solidFill>
                  <a:schemeClr val="accent1"/>
                </a:solidFill>
              </a:rPr>
              <a:t>analysis</a:t>
            </a:r>
            <a:endParaRPr lang="it-IT" b="1" dirty="0">
              <a:solidFill>
                <a:schemeClr val="accent1"/>
              </a:solidFill>
            </a:endParaRPr>
          </a:p>
        </p:txBody>
      </p:sp>
      <p:sp>
        <p:nvSpPr>
          <p:cNvPr id="24" name="CasellaDiTesto 23"/>
          <p:cNvSpPr txBox="1"/>
          <p:nvPr/>
        </p:nvSpPr>
        <p:spPr>
          <a:xfrm>
            <a:off x="6072736" y="2769548"/>
            <a:ext cx="2675728" cy="338554"/>
          </a:xfrm>
          <a:prstGeom prst="rect">
            <a:avLst/>
          </a:prstGeom>
          <a:solidFill>
            <a:srgbClr val="92D050"/>
          </a:solidFill>
          <a:ln w="28575">
            <a:solidFill>
              <a:srgbClr val="00B050"/>
            </a:solidFill>
          </a:ln>
        </p:spPr>
        <p:txBody>
          <a:bodyPr wrap="square" rtlCol="0">
            <a:spAutoFit/>
          </a:bodyPr>
          <a:lstStyle/>
          <a:p>
            <a:pPr algn="ctr"/>
            <a:r>
              <a:rPr lang="it-IT" sz="1600" b="1" dirty="0" err="1">
                <a:solidFill>
                  <a:schemeClr val="accent1"/>
                </a:solidFill>
                <a:latin typeface="+mn-lt"/>
              </a:rPr>
              <a:t>Risk</a:t>
            </a:r>
            <a:r>
              <a:rPr lang="it-IT" sz="1600" b="1" dirty="0">
                <a:solidFill>
                  <a:schemeClr val="accent1"/>
                </a:solidFill>
                <a:latin typeface="+mn-lt"/>
              </a:rPr>
              <a:t> Breakdown </a:t>
            </a:r>
            <a:r>
              <a:rPr lang="it-IT" sz="1600" b="1" dirty="0" err="1">
                <a:solidFill>
                  <a:schemeClr val="accent1"/>
                </a:solidFill>
                <a:latin typeface="+mn-lt"/>
              </a:rPr>
              <a:t>structure</a:t>
            </a:r>
            <a:endParaRPr lang="it-IT" sz="1600" b="1" dirty="0">
              <a:solidFill>
                <a:schemeClr val="accent1"/>
              </a:solidFill>
              <a:latin typeface="+mn-lt"/>
            </a:endParaRPr>
          </a:p>
        </p:txBody>
      </p:sp>
      <p:sp>
        <p:nvSpPr>
          <p:cNvPr id="25" name="CasellaDiTesto 24"/>
          <p:cNvSpPr txBox="1"/>
          <p:nvPr/>
        </p:nvSpPr>
        <p:spPr>
          <a:xfrm>
            <a:off x="6072736" y="3458428"/>
            <a:ext cx="2675728" cy="338554"/>
          </a:xfrm>
          <a:prstGeom prst="rect">
            <a:avLst/>
          </a:prstGeom>
          <a:solidFill>
            <a:srgbClr val="92D050"/>
          </a:solidFill>
          <a:ln w="28575">
            <a:solidFill>
              <a:srgbClr val="00B050"/>
            </a:solidFill>
          </a:ln>
        </p:spPr>
        <p:txBody>
          <a:bodyPr wrap="square" rtlCol="0">
            <a:spAutoFit/>
          </a:bodyPr>
          <a:lstStyle/>
          <a:p>
            <a:pPr algn="ctr"/>
            <a:r>
              <a:rPr lang="it-IT" sz="1600" b="1" dirty="0" err="1">
                <a:solidFill>
                  <a:schemeClr val="accent1"/>
                </a:solidFill>
                <a:latin typeface="+mn-lt"/>
              </a:rPr>
              <a:t>Risks</a:t>
            </a:r>
            <a:r>
              <a:rPr lang="it-IT" sz="1600" b="1" dirty="0">
                <a:solidFill>
                  <a:schemeClr val="accent1"/>
                </a:solidFill>
                <a:latin typeface="+mn-lt"/>
              </a:rPr>
              <a:t> vs EPC Matrix</a:t>
            </a:r>
          </a:p>
        </p:txBody>
      </p:sp>
      <p:sp>
        <p:nvSpPr>
          <p:cNvPr id="26" name="CasellaDiTesto 25"/>
          <p:cNvSpPr txBox="1"/>
          <p:nvPr/>
        </p:nvSpPr>
        <p:spPr>
          <a:xfrm>
            <a:off x="6072736" y="4147308"/>
            <a:ext cx="2675728" cy="338554"/>
          </a:xfrm>
          <a:prstGeom prst="rect">
            <a:avLst/>
          </a:prstGeom>
          <a:solidFill>
            <a:srgbClr val="92D050"/>
          </a:solidFill>
          <a:ln w="28575">
            <a:solidFill>
              <a:srgbClr val="00B050"/>
            </a:solidFill>
          </a:ln>
        </p:spPr>
        <p:txBody>
          <a:bodyPr wrap="square" rtlCol="0">
            <a:spAutoFit/>
          </a:bodyPr>
          <a:lstStyle/>
          <a:p>
            <a:pPr algn="ctr"/>
            <a:r>
              <a:rPr lang="it-IT" sz="1600" b="1" dirty="0" err="1">
                <a:solidFill>
                  <a:schemeClr val="accent1"/>
                </a:solidFill>
                <a:latin typeface="+mn-lt"/>
              </a:rPr>
              <a:t>Internal</a:t>
            </a:r>
            <a:r>
              <a:rPr lang="it-IT" sz="1600" b="1" dirty="0">
                <a:solidFill>
                  <a:schemeClr val="accent1"/>
                </a:solidFill>
                <a:latin typeface="+mn-lt"/>
              </a:rPr>
              <a:t> Analysis </a:t>
            </a:r>
          </a:p>
        </p:txBody>
      </p:sp>
      <p:sp>
        <p:nvSpPr>
          <p:cNvPr id="27" name="CasellaDiTesto 26"/>
          <p:cNvSpPr txBox="1"/>
          <p:nvPr/>
        </p:nvSpPr>
        <p:spPr>
          <a:xfrm>
            <a:off x="6072736" y="5051632"/>
            <a:ext cx="2675728" cy="338554"/>
          </a:xfrm>
          <a:prstGeom prst="rect">
            <a:avLst/>
          </a:prstGeom>
          <a:solidFill>
            <a:srgbClr val="92D050"/>
          </a:solidFill>
          <a:ln w="28575">
            <a:solidFill>
              <a:srgbClr val="00B050"/>
            </a:solidFill>
          </a:ln>
        </p:spPr>
        <p:txBody>
          <a:bodyPr wrap="square" rtlCol="0">
            <a:spAutoFit/>
          </a:bodyPr>
          <a:lstStyle/>
          <a:p>
            <a:pPr algn="ctr"/>
            <a:r>
              <a:rPr lang="it-IT" sz="1600" b="1" dirty="0" err="1">
                <a:solidFill>
                  <a:schemeClr val="accent1"/>
                </a:solidFill>
                <a:latin typeface="+mn-lt"/>
              </a:rPr>
              <a:t>Internal</a:t>
            </a:r>
            <a:r>
              <a:rPr lang="it-IT" sz="1600" b="1" dirty="0">
                <a:solidFill>
                  <a:schemeClr val="accent1"/>
                </a:solidFill>
                <a:latin typeface="+mn-lt"/>
              </a:rPr>
              <a:t> Analysis</a:t>
            </a:r>
          </a:p>
        </p:txBody>
      </p:sp>
      <p:sp>
        <p:nvSpPr>
          <p:cNvPr id="28" name="CasellaDiTesto 27"/>
          <p:cNvSpPr txBox="1"/>
          <p:nvPr/>
        </p:nvSpPr>
        <p:spPr>
          <a:xfrm>
            <a:off x="6072736" y="5724545"/>
            <a:ext cx="2675728" cy="338554"/>
          </a:xfrm>
          <a:prstGeom prst="rect">
            <a:avLst/>
          </a:prstGeom>
          <a:solidFill>
            <a:srgbClr val="92D050"/>
          </a:solidFill>
          <a:ln w="28575">
            <a:solidFill>
              <a:srgbClr val="00B050"/>
            </a:solidFill>
          </a:ln>
        </p:spPr>
        <p:txBody>
          <a:bodyPr wrap="square" rtlCol="0">
            <a:spAutoFit/>
          </a:bodyPr>
          <a:lstStyle/>
          <a:p>
            <a:pPr algn="ctr"/>
            <a:r>
              <a:rPr lang="it-IT" sz="1600" b="1" dirty="0">
                <a:solidFill>
                  <a:schemeClr val="accent1"/>
                </a:solidFill>
                <a:latin typeface="+mn-lt"/>
              </a:rPr>
              <a:t>Output </a:t>
            </a:r>
            <a:r>
              <a:rPr lang="it-IT" sz="1600" b="1" dirty="0" err="1">
                <a:solidFill>
                  <a:schemeClr val="accent1"/>
                </a:solidFill>
                <a:latin typeface="+mn-lt"/>
              </a:rPr>
              <a:t>templates</a:t>
            </a:r>
            <a:endParaRPr lang="it-IT" sz="1600" b="1" dirty="0">
              <a:solidFill>
                <a:schemeClr val="accent1"/>
              </a:solidFill>
              <a:latin typeface="+mn-lt"/>
            </a:endParaRPr>
          </a:p>
        </p:txBody>
      </p:sp>
      <p:sp>
        <p:nvSpPr>
          <p:cNvPr id="30"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31"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41</a:t>
            </a:fld>
            <a:endParaRPr lang="el-GR" dirty="0"/>
          </a:p>
        </p:txBody>
      </p:sp>
      <p:sp>
        <p:nvSpPr>
          <p:cNvPr id="32"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1239086000"/>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DESCRIPTION OF THE ECONOMIC EVALUATION PROCESS </a:t>
            </a:r>
          </a:p>
        </p:txBody>
      </p:sp>
      <p:sp>
        <p:nvSpPr>
          <p:cNvPr id="16" name="CaixaDeTexto 3"/>
          <p:cNvSpPr txBox="1"/>
          <p:nvPr/>
        </p:nvSpPr>
        <p:spPr>
          <a:xfrm>
            <a:off x="251520" y="2025129"/>
            <a:ext cx="8568952" cy="3924151"/>
          </a:xfrm>
          <a:prstGeom prst="rect">
            <a:avLst/>
          </a:prstGeom>
          <a:noFill/>
        </p:spPr>
        <p:txBody>
          <a:bodyPr wrap="square" rtlCol="0">
            <a:spAutoFit/>
          </a:bodyPr>
          <a:lstStyle>
            <a:defPPr>
              <a:defRPr lang="it-IT"/>
            </a:defPPr>
            <a:lvl1pPr marL="342900" indent="-342900" algn="just">
              <a:spcBef>
                <a:spcPts val="1800"/>
              </a:spcBef>
              <a:buFont typeface="+mj-lt"/>
              <a:buAutoNum type="arabicPeriod"/>
              <a:defRPr sz="2400" b="1">
                <a:solidFill>
                  <a:srgbClr val="0765AF"/>
                </a:solidFill>
              </a:defRPr>
            </a:lvl1pPr>
          </a:lstStyle>
          <a:p>
            <a:pPr lvl="0">
              <a:spcBef>
                <a:spcPts val="600"/>
              </a:spcBef>
            </a:pPr>
            <a:r>
              <a:rPr lang="en-US" sz="2800" dirty="0">
                <a:ea typeface="Times New Roman"/>
                <a:cs typeface="Times New Roman"/>
              </a:rPr>
              <a:t>Sharing of data input projects </a:t>
            </a:r>
            <a:r>
              <a:rPr lang="en-US" sz="2800" dirty="0">
                <a:ea typeface="Times New Roman"/>
                <a:cs typeface="Times New Roman"/>
                <a:sym typeface="Wingdings" pitchFamily="2" charset="2"/>
              </a:rPr>
              <a:t> </a:t>
            </a:r>
            <a:r>
              <a:rPr lang="en-US" sz="2800" dirty="0">
                <a:ea typeface="Times New Roman"/>
                <a:cs typeface="Times New Roman"/>
              </a:rPr>
              <a:t> </a:t>
            </a:r>
          </a:p>
          <a:p>
            <a:pPr marL="914400" lvl="1" indent="-457200">
              <a:spcBef>
                <a:spcPts val="600"/>
              </a:spcBef>
              <a:buFont typeface="+mj-lt"/>
              <a:buAutoNum type="alphaLcParenR"/>
            </a:pPr>
            <a:r>
              <a:rPr lang="en-US" sz="2000" dirty="0">
                <a:ea typeface="Times New Roman"/>
                <a:cs typeface="Times New Roman"/>
              </a:rPr>
              <a:t>the sending of the </a:t>
            </a:r>
            <a:r>
              <a:rPr lang="en-US" sz="2000" dirty="0" err="1">
                <a:solidFill>
                  <a:srgbClr val="0070C0"/>
                </a:solidFill>
                <a:ea typeface="Times New Roman"/>
                <a:cs typeface="Times New Roman"/>
              </a:rPr>
              <a:t>CERtuS</a:t>
            </a:r>
            <a:r>
              <a:rPr lang="en-US" sz="2000" dirty="0">
                <a:solidFill>
                  <a:srgbClr val="0070C0"/>
                </a:solidFill>
                <a:ea typeface="Times New Roman"/>
                <a:cs typeface="Times New Roman"/>
              </a:rPr>
              <a:t> matrixes </a:t>
            </a:r>
            <a:r>
              <a:rPr lang="en-US" sz="2000" dirty="0">
                <a:ea typeface="Times New Roman"/>
                <a:cs typeface="Times New Roman"/>
              </a:rPr>
              <a:t>to the technical designers and the receipt of the project data</a:t>
            </a:r>
            <a:endParaRPr lang="it-IT" sz="2000" dirty="0">
              <a:ea typeface="Calibri"/>
              <a:cs typeface="Times New Roman"/>
            </a:endParaRPr>
          </a:p>
          <a:p>
            <a:pPr lvl="0">
              <a:spcBef>
                <a:spcPts val="600"/>
              </a:spcBef>
            </a:pPr>
            <a:r>
              <a:rPr lang="en-US" sz="2800" dirty="0">
                <a:ea typeface="Times New Roman"/>
                <a:cs typeface="Times New Roman"/>
              </a:rPr>
              <a:t>Definition of economic and financial data input </a:t>
            </a:r>
            <a:r>
              <a:rPr lang="en-US" sz="2800" dirty="0">
                <a:ea typeface="Times New Roman"/>
                <a:cs typeface="Times New Roman"/>
                <a:sym typeface="Wingdings" pitchFamily="2" charset="2"/>
              </a:rPr>
              <a:t></a:t>
            </a:r>
            <a:r>
              <a:rPr lang="en-US" sz="2800" dirty="0">
                <a:ea typeface="Times New Roman"/>
                <a:cs typeface="Times New Roman"/>
              </a:rPr>
              <a:t> </a:t>
            </a:r>
          </a:p>
          <a:p>
            <a:pPr marL="914400" lvl="1" indent="-457200">
              <a:spcBef>
                <a:spcPts val="600"/>
              </a:spcBef>
              <a:buFont typeface="+mj-lt"/>
              <a:buAutoNum type="alphaLcParenR" startAt="2"/>
            </a:pPr>
            <a:r>
              <a:rPr lang="en-US" sz="2000" dirty="0">
                <a:ea typeface="Times New Roman"/>
                <a:cs typeface="Times New Roman"/>
              </a:rPr>
              <a:t>the selection of the economic and financial input variables, both at specific country level and at European level (market, economic and financial variables)</a:t>
            </a:r>
            <a:endParaRPr lang="it-IT" sz="2000" dirty="0">
              <a:ea typeface="Calibri"/>
              <a:cs typeface="Times New Roman"/>
            </a:endParaRPr>
          </a:p>
          <a:p>
            <a:pPr lvl="0">
              <a:spcBef>
                <a:spcPts val="600"/>
              </a:spcBef>
            </a:pPr>
            <a:r>
              <a:rPr lang="en-US" sz="2800" dirty="0">
                <a:ea typeface="Times New Roman"/>
                <a:cs typeface="Times New Roman"/>
              </a:rPr>
              <a:t>Definition of the EPC contract </a:t>
            </a:r>
            <a:r>
              <a:rPr lang="en-US" sz="2800" dirty="0">
                <a:ea typeface="Times New Roman"/>
                <a:cs typeface="Times New Roman"/>
                <a:sym typeface="Wingdings" pitchFamily="2" charset="2"/>
              </a:rPr>
              <a:t></a:t>
            </a:r>
            <a:r>
              <a:rPr lang="en-US" sz="2800" dirty="0">
                <a:ea typeface="Times New Roman"/>
                <a:cs typeface="Times New Roman"/>
              </a:rPr>
              <a:t> </a:t>
            </a:r>
          </a:p>
          <a:p>
            <a:pPr marL="914400" lvl="1" indent="-457200">
              <a:spcBef>
                <a:spcPts val="600"/>
              </a:spcBef>
              <a:buFont typeface="+mj-lt"/>
              <a:buAutoNum type="alphaLcParenR" startAt="2"/>
            </a:pPr>
            <a:r>
              <a:rPr lang="en-US" sz="2000" dirty="0">
                <a:ea typeface="Times New Roman"/>
                <a:cs typeface="Times New Roman"/>
              </a:rPr>
              <a:t>the identification of the EPC standardized model, mainly implemented in the 4 countries under evaluation “energy savings EPC”</a:t>
            </a:r>
            <a:endParaRPr lang="it-IT" sz="2000" dirty="0">
              <a:ea typeface="Times New Roman"/>
              <a:cs typeface="Times New Roman"/>
            </a:endParaRPr>
          </a:p>
        </p:txBody>
      </p:sp>
      <p:sp>
        <p:nvSpPr>
          <p:cNvPr id="2" name="Rettangolo 1"/>
          <p:cNvSpPr/>
          <p:nvPr/>
        </p:nvSpPr>
        <p:spPr>
          <a:xfrm>
            <a:off x="277096" y="1111677"/>
            <a:ext cx="8568952" cy="523220"/>
          </a:xfrm>
          <a:prstGeom prst="rect">
            <a:avLst/>
          </a:prstGeom>
        </p:spPr>
        <p:txBody>
          <a:bodyPr wrap="square">
            <a:spAutoFit/>
          </a:bodyPr>
          <a:lstStyle/>
          <a:p>
            <a:pPr algn="just"/>
            <a:r>
              <a:rPr lang="en-US" sz="2800" b="1" dirty="0">
                <a:solidFill>
                  <a:schemeClr val="accent1"/>
                </a:solidFill>
              </a:rPr>
              <a:t>Let us look in more details the methodology's steps: </a:t>
            </a:r>
          </a:p>
        </p:txBody>
      </p:sp>
      <p:sp>
        <p:nvSpPr>
          <p:cNvPr id="10"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1"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42</a:t>
            </a:fld>
            <a:endParaRPr lang="el-GR" dirty="0"/>
          </a:p>
        </p:txBody>
      </p:sp>
      <p:sp>
        <p:nvSpPr>
          <p:cNvPr id="12"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3892243791"/>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DESCRIPTION OF THE ECONOMIC EVALUATION PROCESS </a:t>
            </a:r>
          </a:p>
        </p:txBody>
      </p:sp>
      <p:sp>
        <p:nvSpPr>
          <p:cNvPr id="16" name="CaixaDeTexto 3"/>
          <p:cNvSpPr txBox="1"/>
          <p:nvPr/>
        </p:nvSpPr>
        <p:spPr>
          <a:xfrm>
            <a:off x="0" y="1268760"/>
            <a:ext cx="8676456" cy="5022914"/>
          </a:xfrm>
          <a:prstGeom prst="rect">
            <a:avLst/>
          </a:prstGeom>
          <a:noFill/>
        </p:spPr>
        <p:txBody>
          <a:bodyPr wrap="square" rtlCol="0">
            <a:spAutoFit/>
          </a:bodyPr>
          <a:lstStyle>
            <a:defPPr>
              <a:defRPr lang="it-IT"/>
            </a:defPPr>
            <a:lvl1pPr marL="342900" indent="-342900" algn="just">
              <a:spcBef>
                <a:spcPts val="1800"/>
              </a:spcBef>
              <a:buFont typeface="+mj-lt"/>
              <a:buAutoNum type="arabicPeriod"/>
              <a:defRPr sz="2400" b="1">
                <a:solidFill>
                  <a:srgbClr val="0765AF"/>
                </a:solidFill>
              </a:defRPr>
            </a:lvl1pPr>
          </a:lstStyle>
          <a:p>
            <a:pPr lvl="0">
              <a:spcBef>
                <a:spcPts val="600"/>
              </a:spcBef>
              <a:buFont typeface="+mj-lt"/>
              <a:buAutoNum type="arabicPeriod" startAt="4"/>
            </a:pPr>
            <a:r>
              <a:rPr lang="en-US" dirty="0">
                <a:ea typeface="Times New Roman"/>
                <a:cs typeface="Times New Roman"/>
              </a:rPr>
              <a:t>Financial modelling </a:t>
            </a:r>
            <a:r>
              <a:rPr lang="en-US" dirty="0">
                <a:ea typeface="Times New Roman"/>
                <a:cs typeface="Times New Roman"/>
                <a:sym typeface="Wingdings" pitchFamily="2" charset="2"/>
              </a:rPr>
              <a:t></a:t>
            </a:r>
            <a:r>
              <a:rPr lang="en-US" dirty="0">
                <a:ea typeface="Times New Roman"/>
                <a:cs typeface="Times New Roman"/>
              </a:rPr>
              <a:t> Implementation of a cash flows’ analysis for each project, developed following these steps :</a:t>
            </a:r>
            <a:endParaRPr lang="it-IT" dirty="0">
              <a:ea typeface="Calibri"/>
              <a:cs typeface="Times New Roman"/>
            </a:endParaRPr>
          </a:p>
          <a:p>
            <a:pPr marL="800100" lvl="1" indent="-342900" algn="just">
              <a:lnSpc>
                <a:spcPct val="115000"/>
              </a:lnSpc>
              <a:spcAft>
                <a:spcPts val="300"/>
              </a:spcAft>
              <a:buFont typeface="+mj-lt"/>
              <a:buAutoNum type="alphaLcParenR"/>
            </a:pPr>
            <a:r>
              <a:rPr lang="en-US" dirty="0">
                <a:ea typeface="Times New Roman"/>
                <a:cs typeface="Times New Roman"/>
              </a:rPr>
              <a:t>The identification of the optimal financial structure thanks to the development of the economic and financial analysis. This analysis allows us to put ideally the projects in the graph </a:t>
            </a:r>
            <a:r>
              <a:rPr lang="it-IT" dirty="0">
                <a:ea typeface="Times New Roman"/>
                <a:cs typeface="Times New Roman"/>
              </a:rPr>
              <a:t> </a:t>
            </a:r>
            <a:r>
              <a:rPr lang="it-IT" dirty="0">
                <a:solidFill>
                  <a:srgbClr val="0070C0"/>
                </a:solidFill>
                <a:ea typeface="Times New Roman"/>
                <a:cs typeface="Times New Roman"/>
              </a:rPr>
              <a:t>«</a:t>
            </a:r>
            <a:r>
              <a:rPr lang="it-IT" b="1" i="1" dirty="0" err="1">
                <a:solidFill>
                  <a:srgbClr val="0070C0"/>
                </a:solidFill>
                <a:ea typeface="Times New Roman"/>
                <a:cs typeface="Times New Roman"/>
              </a:rPr>
              <a:t>Sustainability</a:t>
            </a:r>
            <a:r>
              <a:rPr lang="it-IT" b="1" i="1" dirty="0">
                <a:solidFill>
                  <a:srgbClr val="0070C0"/>
                </a:solidFill>
                <a:ea typeface="Times New Roman"/>
                <a:cs typeface="Times New Roman"/>
              </a:rPr>
              <a:t>  vs </a:t>
            </a:r>
            <a:r>
              <a:rPr lang="it-IT" b="1" i="1" dirty="0" err="1">
                <a:solidFill>
                  <a:srgbClr val="0070C0"/>
                </a:solidFill>
                <a:ea typeface="Times New Roman"/>
                <a:cs typeface="Times New Roman"/>
              </a:rPr>
              <a:t>nZEB</a:t>
            </a:r>
            <a:r>
              <a:rPr lang="it-IT" b="1" i="1" dirty="0">
                <a:solidFill>
                  <a:srgbClr val="0070C0"/>
                </a:solidFill>
                <a:ea typeface="Times New Roman"/>
                <a:cs typeface="Times New Roman"/>
              </a:rPr>
              <a:t> Energy </a:t>
            </a:r>
            <a:r>
              <a:rPr lang="it-IT" b="1" i="1" dirty="0" err="1">
                <a:solidFill>
                  <a:srgbClr val="0070C0"/>
                </a:solidFill>
                <a:ea typeface="Times New Roman"/>
                <a:cs typeface="Times New Roman"/>
              </a:rPr>
              <a:t>Savings</a:t>
            </a:r>
            <a:r>
              <a:rPr lang="it-IT" b="1" i="1" dirty="0">
                <a:solidFill>
                  <a:srgbClr val="0070C0"/>
                </a:solidFill>
                <a:ea typeface="Times New Roman"/>
                <a:cs typeface="Times New Roman"/>
              </a:rPr>
              <a:t>»</a:t>
            </a:r>
          </a:p>
          <a:p>
            <a:pPr marL="800100" lvl="1" indent="-342900" algn="just">
              <a:lnSpc>
                <a:spcPct val="115000"/>
              </a:lnSpc>
              <a:spcAft>
                <a:spcPts val="300"/>
              </a:spcAft>
              <a:buFont typeface="+mj-lt"/>
              <a:buAutoNum type="alphaLcParenR"/>
            </a:pPr>
            <a:r>
              <a:rPr lang="en-US" dirty="0">
                <a:ea typeface="Times New Roman"/>
                <a:cs typeface="Times New Roman"/>
              </a:rPr>
              <a:t>A </a:t>
            </a:r>
            <a:r>
              <a:rPr lang="en-US" b="1" dirty="0">
                <a:solidFill>
                  <a:srgbClr val="0070C0"/>
                </a:solidFill>
                <a:ea typeface="Times New Roman"/>
                <a:cs typeface="Times New Roman"/>
              </a:rPr>
              <a:t>layers’ analysis </a:t>
            </a:r>
            <a:r>
              <a:rPr lang="en-US" dirty="0">
                <a:ea typeface="Times New Roman"/>
                <a:cs typeface="Times New Roman"/>
              </a:rPr>
              <a:t>in order to confirm the share of the investment undertaken that has not been repaid in the time window considered and hence not able to be attractiveness to market conditions</a:t>
            </a:r>
            <a:endParaRPr lang="it-IT" dirty="0">
              <a:ea typeface="Calibri"/>
              <a:cs typeface="Times New Roman"/>
            </a:endParaRPr>
          </a:p>
          <a:p>
            <a:pPr marL="800100" lvl="1" indent="-342900" algn="just">
              <a:lnSpc>
                <a:spcPct val="115000"/>
              </a:lnSpc>
              <a:spcAft>
                <a:spcPts val="300"/>
              </a:spcAft>
              <a:buFont typeface="+mj-lt"/>
              <a:buAutoNum type="alphaLcParenR"/>
            </a:pPr>
            <a:r>
              <a:rPr lang="en-US" dirty="0">
                <a:ea typeface="Times New Roman"/>
                <a:cs typeface="Times New Roman"/>
              </a:rPr>
              <a:t>The </a:t>
            </a:r>
            <a:r>
              <a:rPr lang="en-US" b="1" dirty="0">
                <a:solidFill>
                  <a:srgbClr val="0070C0"/>
                </a:solidFill>
                <a:ea typeface="Times New Roman"/>
                <a:cs typeface="Times New Roman"/>
              </a:rPr>
              <a:t>identification of further financial sources </a:t>
            </a:r>
            <a:r>
              <a:rPr lang="en-US" dirty="0">
                <a:ea typeface="Times New Roman"/>
                <a:cs typeface="Times New Roman"/>
              </a:rPr>
              <a:t>(such as grants or subsided funds) if required by the project analyzed, after the evaluation of the project only financed with the senior debt and equity</a:t>
            </a:r>
            <a:endParaRPr lang="it-IT" dirty="0">
              <a:ea typeface="Times New Roman"/>
              <a:cs typeface="Times New Roman"/>
            </a:endParaRPr>
          </a:p>
          <a:p>
            <a:pPr marL="800100" lvl="1" indent="-342900" algn="just">
              <a:lnSpc>
                <a:spcPct val="115000"/>
              </a:lnSpc>
              <a:spcBef>
                <a:spcPts val="600"/>
              </a:spcBef>
              <a:spcAft>
                <a:spcPts val="300"/>
              </a:spcAft>
              <a:buFont typeface="+mj-lt"/>
              <a:buAutoNum type="alphaLcParenR"/>
            </a:pPr>
            <a:r>
              <a:rPr lang="en-US" sz="2800" b="1" dirty="0">
                <a:solidFill>
                  <a:srgbClr val="0765AF"/>
                </a:solidFill>
                <a:ea typeface="Times New Roman"/>
                <a:cs typeface="Times New Roman"/>
              </a:rPr>
              <a:t>Projects Results </a:t>
            </a:r>
            <a:r>
              <a:rPr lang="en-US" sz="2400" b="1" dirty="0">
                <a:solidFill>
                  <a:srgbClr val="0765AF"/>
                </a:solidFill>
                <a:ea typeface="Times New Roman"/>
                <a:cs typeface="Times New Roman"/>
                <a:sym typeface="Wingdings" pitchFamily="2" charset="2"/>
              </a:rPr>
              <a:t></a:t>
            </a:r>
            <a:r>
              <a:rPr lang="en-US" dirty="0">
                <a:ea typeface="Times New Roman"/>
                <a:cs typeface="Times New Roman"/>
                <a:sym typeface="Wingdings" pitchFamily="2" charset="2"/>
              </a:rPr>
              <a:t> </a:t>
            </a:r>
            <a:r>
              <a:rPr lang="en-US" dirty="0">
                <a:ea typeface="Times New Roman"/>
                <a:cs typeface="Times New Roman"/>
              </a:rPr>
              <a:t>Once implemented this sustainability evaluation methodology, some summary indicators are defined reflecting the overall evaluation of the project, through some output tables</a:t>
            </a:r>
            <a:endParaRPr lang="it-IT" dirty="0">
              <a:ea typeface="Times New Roman"/>
              <a:cs typeface="Times New Roman"/>
            </a:endParaRPr>
          </a:p>
        </p:txBody>
      </p:sp>
      <p:sp>
        <p:nvSpPr>
          <p:cNvPr id="7"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8"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43</a:t>
            </a:fld>
            <a:endParaRPr lang="el-GR" dirty="0"/>
          </a:p>
        </p:txBody>
      </p:sp>
      <p:sp>
        <p:nvSpPr>
          <p:cNvPr id="9"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162435156"/>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 Τίτλος"/>
          <p:cNvSpPr txBox="1">
            <a:spLocks/>
          </p:cNvSpPr>
          <p:nvPr/>
        </p:nvSpPr>
        <p:spPr>
          <a:xfrm>
            <a:off x="80882" y="1052848"/>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r>
              <a:rPr lang="en-US" sz="2000" dirty="0"/>
              <a:t>One of the key issues for a successful evaluation methodology is the applicability of replication and standardization. Achieving this conditions in quite challenging since all building projects differ in various technical and financial parameters</a:t>
            </a:r>
            <a:endParaRPr lang="el-GR" sz="2000" dirty="0"/>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INPUT DATA TOOLS – </a:t>
            </a:r>
            <a:r>
              <a:rPr lang="en-US" sz="2400" dirty="0" err="1"/>
              <a:t>CERtuS</a:t>
            </a:r>
            <a:r>
              <a:rPr lang="en-US" sz="2400" dirty="0"/>
              <a:t> </a:t>
            </a:r>
            <a:r>
              <a:rPr lang="en-US" sz="2400" dirty="0" err="1"/>
              <a:t>nZEB</a:t>
            </a:r>
            <a:r>
              <a:rPr lang="en-US" sz="2400" dirty="0"/>
              <a:t> SUSTAINABLE MATRIX</a:t>
            </a:r>
          </a:p>
        </p:txBody>
      </p:sp>
      <p:sp>
        <p:nvSpPr>
          <p:cNvPr id="8" name="Rettangolo 7"/>
          <p:cNvSpPr/>
          <p:nvPr/>
        </p:nvSpPr>
        <p:spPr>
          <a:xfrm>
            <a:off x="422158" y="2115973"/>
            <a:ext cx="8658708" cy="2897203"/>
          </a:xfrm>
          <a:prstGeom prst="rect">
            <a:avLst/>
          </a:prstGeom>
        </p:spPr>
        <p:txBody>
          <a:bodyPr wrap="square">
            <a:spAutoFit/>
          </a:bodyPr>
          <a:lstStyle/>
          <a:p>
            <a:pPr algn="just">
              <a:lnSpc>
                <a:spcPct val="115000"/>
              </a:lnSpc>
              <a:spcAft>
                <a:spcPts val="1000"/>
              </a:spcAft>
            </a:pPr>
            <a:r>
              <a:rPr lang="en-US" dirty="0">
                <a:solidFill>
                  <a:srgbClr val="0070C0"/>
                </a:solidFill>
                <a:ea typeface="Calibri"/>
                <a:cs typeface="Times New Roman"/>
              </a:rPr>
              <a:t>The technical, financial and qualitative information was collected in three excel files, called Matrixes. These files are not interrelated in the entered information but they share a common format and structure in order to be easily read and processed by all Partners. </a:t>
            </a:r>
          </a:p>
          <a:p>
            <a:pPr algn="just">
              <a:lnSpc>
                <a:spcPct val="115000"/>
              </a:lnSpc>
              <a:spcAft>
                <a:spcPts val="1000"/>
              </a:spcAft>
            </a:pPr>
            <a:r>
              <a:rPr lang="en-US" dirty="0">
                <a:solidFill>
                  <a:srgbClr val="0070C0"/>
                </a:solidFill>
                <a:ea typeface="Calibri"/>
                <a:cs typeface="Times New Roman"/>
              </a:rPr>
              <a:t>The reason for choosing three distinct matrixes is expressed in the following stepped approach:</a:t>
            </a:r>
            <a:endParaRPr lang="it-IT" dirty="0">
              <a:solidFill>
                <a:srgbClr val="0070C0"/>
              </a:solidFill>
              <a:ea typeface="Calibri"/>
              <a:cs typeface="Times New Roman"/>
            </a:endParaRPr>
          </a:p>
          <a:p>
            <a:pPr marL="342900" lvl="0" indent="-342900" algn="just">
              <a:lnSpc>
                <a:spcPct val="115000"/>
              </a:lnSpc>
              <a:buFont typeface="+mj-lt"/>
              <a:buAutoNum type="arabicPeriod"/>
            </a:pPr>
            <a:r>
              <a:rPr lang="en-US" dirty="0">
                <a:solidFill>
                  <a:srgbClr val="0070C0"/>
                </a:solidFill>
                <a:ea typeface="Calibri"/>
                <a:cs typeface="Times New Roman"/>
              </a:rPr>
              <a:t>File_1: Mapping of the current use</a:t>
            </a:r>
            <a:endParaRPr lang="it-IT" dirty="0">
              <a:solidFill>
                <a:srgbClr val="0070C0"/>
              </a:solidFill>
              <a:ea typeface="Calibri"/>
              <a:cs typeface="Times New Roman"/>
            </a:endParaRPr>
          </a:p>
          <a:p>
            <a:pPr marL="342900" lvl="0" indent="-342900" algn="just">
              <a:lnSpc>
                <a:spcPct val="115000"/>
              </a:lnSpc>
              <a:buFont typeface="+mj-lt"/>
              <a:buAutoNum type="arabicPeriod"/>
            </a:pPr>
            <a:r>
              <a:rPr lang="en-US" dirty="0">
                <a:solidFill>
                  <a:srgbClr val="0070C0"/>
                </a:solidFill>
                <a:ea typeface="Calibri"/>
                <a:cs typeface="Times New Roman"/>
              </a:rPr>
              <a:t>File_2: Mapping of proposed renovation actions</a:t>
            </a:r>
            <a:endParaRPr lang="it-IT" dirty="0">
              <a:solidFill>
                <a:srgbClr val="0070C0"/>
              </a:solidFill>
              <a:ea typeface="Calibri"/>
              <a:cs typeface="Times New Roman"/>
            </a:endParaRPr>
          </a:p>
          <a:p>
            <a:pPr marL="342900" lvl="0" indent="-342900" algn="just">
              <a:lnSpc>
                <a:spcPct val="115000"/>
              </a:lnSpc>
              <a:buFont typeface="+mj-lt"/>
              <a:buAutoNum type="arabicPeriod"/>
            </a:pPr>
            <a:r>
              <a:rPr lang="en-US" dirty="0">
                <a:solidFill>
                  <a:srgbClr val="0070C0"/>
                </a:solidFill>
                <a:ea typeface="Calibri"/>
                <a:cs typeface="Times New Roman"/>
              </a:rPr>
              <a:t>File_3: Quality characteristics of the proposed actions</a:t>
            </a:r>
            <a:endParaRPr lang="it-IT" dirty="0">
              <a:solidFill>
                <a:srgbClr val="0070C0"/>
              </a:solidFill>
              <a:ea typeface="Calibri"/>
              <a:cs typeface="Times New Roman"/>
            </a:endParaRPr>
          </a:p>
        </p:txBody>
      </p:sp>
      <p:sp>
        <p:nvSpPr>
          <p:cNvPr id="18" name="Rettangolo 17"/>
          <p:cNvSpPr/>
          <p:nvPr/>
        </p:nvSpPr>
        <p:spPr>
          <a:xfrm>
            <a:off x="323528" y="5120024"/>
            <a:ext cx="8658708" cy="1477328"/>
          </a:xfrm>
          <a:prstGeom prst="rect">
            <a:avLst/>
          </a:prstGeom>
        </p:spPr>
        <p:txBody>
          <a:bodyPr wrap="square">
            <a:spAutoFit/>
          </a:bodyPr>
          <a:lstStyle/>
          <a:p>
            <a:r>
              <a:rPr lang="it-IT" dirty="0">
                <a:hlinkClick r:id="rId3"/>
              </a:rPr>
              <a:t>http://www.certus-project.eu/index.php/download-2/download-file.html?path=WP%2B2%2BTechnical%2Band%2BEconomic%2BValidation%2Bof%2Bthe%2BnZEB%2BRenovation%2BSchemes%252FCERtuS%2BProject%2BInput%2BMatrices%2B-%2Bexcel.xlsx</a:t>
            </a:r>
            <a:endParaRPr lang="it-IT" dirty="0"/>
          </a:p>
          <a:p>
            <a:endParaRPr lang="it-IT" dirty="0"/>
          </a:p>
        </p:txBody>
      </p:sp>
      <p:sp>
        <p:nvSpPr>
          <p:cNvPr id="9" name="AutoShape 5"/>
          <p:cNvSpPr>
            <a:spLocks noChangeArrowheads="1"/>
          </p:cNvSpPr>
          <p:nvPr/>
        </p:nvSpPr>
        <p:spPr bwMode="auto">
          <a:xfrm>
            <a:off x="7740352" y="735184"/>
            <a:ext cx="1093281" cy="374800"/>
          </a:xfrm>
          <a:prstGeom prst="chevron">
            <a:avLst>
              <a:gd name="adj" fmla="val 50000"/>
            </a:avLst>
          </a:prstGeom>
          <a:solidFill>
            <a:srgbClr val="B7CC31"/>
          </a:solidFill>
          <a:ln>
            <a:solidFill>
              <a:srgbClr val="B7CC31"/>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ysClr val="windowText" lastClr="000000"/>
                </a:solidFill>
                <a:effectLst/>
                <a:uLnTx/>
                <a:uFillTx/>
              </a:rPr>
              <a:t>INPUT</a:t>
            </a:r>
            <a:endParaRPr kumimoji="0" lang="it-IT" sz="1800" b="1" i="0" u="none" strike="noStrike" kern="0" cap="none" spc="0" normalizeH="0" baseline="0" noProof="0" dirty="0">
              <a:ln>
                <a:noFill/>
              </a:ln>
              <a:solidFill>
                <a:sysClr val="windowText" lastClr="000000"/>
              </a:solidFill>
              <a:effectLst/>
              <a:uLnTx/>
              <a:uFillTx/>
            </a:endParaRPr>
          </a:p>
        </p:txBody>
      </p:sp>
      <p:sp>
        <p:nvSpPr>
          <p:cNvPr id="10"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1"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44</a:t>
            </a:fld>
            <a:endParaRPr lang="el-GR" dirty="0"/>
          </a:p>
        </p:txBody>
      </p:sp>
      <p:sp>
        <p:nvSpPr>
          <p:cNvPr id="12"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850002466"/>
      </p:ext>
    </p:extLst>
  </p:cSld>
  <p:clrMapOvr>
    <a:masterClrMapping/>
  </p:clrMapOvr>
  <p:transition spd="slow"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 Τίτλος"/>
          <p:cNvSpPr txBox="1">
            <a:spLocks/>
          </p:cNvSpPr>
          <p:nvPr/>
        </p:nvSpPr>
        <p:spPr>
          <a:xfrm>
            <a:off x="0" y="980728"/>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lvl="0" algn="just">
              <a:lnSpc>
                <a:spcPct val="115000"/>
              </a:lnSpc>
              <a:spcAft>
                <a:spcPts val="1000"/>
              </a:spcAft>
            </a:pPr>
            <a:r>
              <a:rPr lang="en-US" sz="2000" i="1" dirty="0">
                <a:solidFill>
                  <a:srgbClr val="1F497D"/>
                </a:solidFill>
              </a:rPr>
              <a:t>File 1_CERtuS_Buildings Input </a:t>
            </a:r>
            <a:r>
              <a:rPr lang="en-US" sz="2000" i="1" dirty="0" err="1">
                <a:solidFill>
                  <a:srgbClr val="1F497D"/>
                </a:solidFill>
              </a:rPr>
              <a:t>Database_Current</a:t>
            </a:r>
            <a:r>
              <a:rPr lang="en-US" sz="2000" i="1" dirty="0">
                <a:solidFill>
                  <a:srgbClr val="1F497D"/>
                </a:solidFill>
              </a:rPr>
              <a:t> Status_(building name).xls</a:t>
            </a:r>
            <a:endParaRPr lang="it-IT" sz="2000" dirty="0">
              <a:solidFill>
                <a:srgbClr val="0070C0"/>
              </a:solidFill>
              <a:ea typeface="Calibri"/>
              <a:cs typeface="Times New Roman"/>
            </a:endParaRPr>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INPUT DATA TOOLS – </a:t>
            </a:r>
            <a:r>
              <a:rPr lang="en-US" sz="2400" dirty="0" err="1"/>
              <a:t>CERtuS</a:t>
            </a:r>
            <a:r>
              <a:rPr lang="en-US" sz="2400" dirty="0"/>
              <a:t> </a:t>
            </a:r>
            <a:r>
              <a:rPr lang="en-US" sz="2400" dirty="0" err="1"/>
              <a:t>nZEB</a:t>
            </a:r>
            <a:r>
              <a:rPr lang="en-US" sz="2400" dirty="0"/>
              <a:t> SUSTAINABLE MATRIX</a:t>
            </a:r>
          </a:p>
        </p:txBody>
      </p:sp>
      <p:sp>
        <p:nvSpPr>
          <p:cNvPr id="8" name="Rettangolo 7"/>
          <p:cNvSpPr/>
          <p:nvPr/>
        </p:nvSpPr>
        <p:spPr>
          <a:xfrm>
            <a:off x="395536" y="2105074"/>
            <a:ext cx="8658708" cy="3052118"/>
          </a:xfrm>
          <a:prstGeom prst="rect">
            <a:avLst/>
          </a:prstGeom>
        </p:spPr>
        <p:txBody>
          <a:bodyPr wrap="square">
            <a:spAutoFit/>
          </a:bodyPr>
          <a:lstStyle/>
          <a:p>
            <a:pPr algn="just">
              <a:lnSpc>
                <a:spcPct val="115000"/>
              </a:lnSpc>
              <a:spcAft>
                <a:spcPts val="1000"/>
              </a:spcAft>
            </a:pPr>
            <a:r>
              <a:rPr lang="en-US" sz="2000" dirty="0">
                <a:solidFill>
                  <a:srgbClr val="0070C0"/>
                </a:solidFill>
                <a:ea typeface="Calibri"/>
                <a:cs typeface="Times New Roman"/>
              </a:rPr>
              <a:t>The first Matrix contains information on the current use and condition of the building and the relevant systems. This file requires information about:</a:t>
            </a:r>
          </a:p>
          <a:p>
            <a:pPr marL="342900" indent="-342900" algn="just">
              <a:lnSpc>
                <a:spcPct val="115000"/>
              </a:lnSpc>
              <a:buFont typeface="Wingdings" panose="05000000000000000000" pitchFamily="2" charset="2"/>
              <a:buChar char="§"/>
            </a:pPr>
            <a:r>
              <a:rPr lang="en-US" sz="2000" dirty="0">
                <a:solidFill>
                  <a:srgbClr val="0070C0"/>
                </a:solidFill>
                <a:ea typeface="Calibri"/>
                <a:cs typeface="Times New Roman"/>
              </a:rPr>
              <a:t>Building identification (Property, Building name, Address)</a:t>
            </a:r>
          </a:p>
          <a:p>
            <a:pPr marL="342900" indent="-342900" algn="just">
              <a:lnSpc>
                <a:spcPct val="115000"/>
              </a:lnSpc>
              <a:buFont typeface="Wingdings" panose="05000000000000000000" pitchFamily="2" charset="2"/>
              <a:buChar char="§"/>
            </a:pPr>
            <a:r>
              <a:rPr lang="en-US" sz="2000" dirty="0">
                <a:solidFill>
                  <a:srgbClr val="0070C0"/>
                </a:solidFill>
                <a:ea typeface="Calibri"/>
                <a:cs typeface="Times New Roman"/>
              </a:rPr>
              <a:t>Building features (Main intended use, Heating degree day, Year of construction, etc..)</a:t>
            </a:r>
          </a:p>
          <a:p>
            <a:pPr marL="342900" indent="-342900" algn="just">
              <a:lnSpc>
                <a:spcPct val="115000"/>
              </a:lnSpc>
              <a:buFont typeface="Wingdings" panose="05000000000000000000" pitchFamily="2" charset="2"/>
              <a:buChar char="§"/>
            </a:pPr>
            <a:r>
              <a:rPr lang="en-US" sz="2000" dirty="0">
                <a:solidFill>
                  <a:srgbClr val="0070C0"/>
                </a:solidFill>
                <a:ea typeface="Calibri"/>
                <a:cs typeface="Times New Roman"/>
              </a:rPr>
              <a:t>▪Energy data (Description of the HVAC [1]systems, Heating - Cooling - Electrical power of the installed system, Average consumption, Presence of management/maintenance contracts, etc..)</a:t>
            </a:r>
            <a:endParaRPr lang="it-IT" sz="2000" dirty="0">
              <a:solidFill>
                <a:srgbClr val="0070C0"/>
              </a:solidFill>
              <a:ea typeface="Calibri"/>
              <a:cs typeface="Times New Roman"/>
            </a:endParaRPr>
          </a:p>
        </p:txBody>
      </p:sp>
      <p:sp>
        <p:nvSpPr>
          <p:cNvPr id="10" name="AutoShape 5"/>
          <p:cNvSpPr>
            <a:spLocks noChangeArrowheads="1"/>
          </p:cNvSpPr>
          <p:nvPr/>
        </p:nvSpPr>
        <p:spPr bwMode="auto">
          <a:xfrm>
            <a:off x="7812360" y="692696"/>
            <a:ext cx="1093281" cy="374800"/>
          </a:xfrm>
          <a:prstGeom prst="chevron">
            <a:avLst>
              <a:gd name="adj" fmla="val 50000"/>
            </a:avLst>
          </a:prstGeom>
          <a:solidFill>
            <a:srgbClr val="B7CC31"/>
          </a:solidFill>
          <a:ln>
            <a:solidFill>
              <a:srgbClr val="B7CC31"/>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ysClr val="windowText" lastClr="000000"/>
                </a:solidFill>
                <a:effectLst/>
                <a:uLnTx/>
                <a:uFillTx/>
              </a:rPr>
              <a:t>INPUT</a:t>
            </a:r>
            <a:endParaRPr kumimoji="0" lang="it-IT" sz="1800" b="1" i="0" u="none" strike="noStrike" kern="0" cap="none" spc="0" normalizeH="0" baseline="0" noProof="0" dirty="0">
              <a:ln>
                <a:noFill/>
              </a:ln>
              <a:solidFill>
                <a:sysClr val="windowText" lastClr="000000"/>
              </a:solidFill>
              <a:effectLst/>
              <a:uLnTx/>
              <a:uFillTx/>
            </a:endParaRPr>
          </a:p>
        </p:txBody>
      </p:sp>
      <p:sp>
        <p:nvSpPr>
          <p:cNvPr id="11" name="CasellaDiTesto 10"/>
          <p:cNvSpPr txBox="1"/>
          <p:nvPr/>
        </p:nvSpPr>
        <p:spPr>
          <a:xfrm>
            <a:off x="2051720" y="5807005"/>
            <a:ext cx="7056784" cy="64633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800" dirty="0"/>
              <a:t>Look </a:t>
            </a:r>
            <a:r>
              <a:rPr lang="it-IT" sz="2800" dirty="0" err="1"/>
              <a:t>at</a:t>
            </a:r>
            <a:r>
              <a:rPr lang="it-IT" sz="2800" dirty="0"/>
              <a:t> the Excel File 1… </a:t>
            </a:r>
          </a:p>
        </p:txBody>
      </p:sp>
      <p:sp>
        <p:nvSpPr>
          <p:cNvPr id="12"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4"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45</a:t>
            </a:fld>
            <a:endParaRPr lang="el-GR" dirty="0"/>
          </a:p>
        </p:txBody>
      </p:sp>
      <p:sp>
        <p:nvSpPr>
          <p:cNvPr id="15"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3688744605"/>
      </p:ext>
    </p:extLst>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 Τίτλος"/>
          <p:cNvSpPr txBox="1">
            <a:spLocks/>
          </p:cNvSpPr>
          <p:nvPr/>
        </p:nvSpPr>
        <p:spPr>
          <a:xfrm>
            <a:off x="0" y="836824"/>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lvl="0" algn="just">
              <a:lnSpc>
                <a:spcPct val="115000"/>
              </a:lnSpc>
              <a:spcAft>
                <a:spcPts val="1000"/>
              </a:spcAft>
            </a:pPr>
            <a:r>
              <a:rPr lang="en-US" sz="2000" i="1" dirty="0"/>
              <a:t>File_2</a:t>
            </a:r>
            <a:r>
              <a:rPr lang="en-US" sz="2000" dirty="0">
                <a:solidFill>
                  <a:schemeClr val="tx2"/>
                </a:solidFill>
                <a:ea typeface="Calibri"/>
                <a:cs typeface="Times New Roman"/>
              </a:rPr>
              <a:t>: </a:t>
            </a:r>
            <a:r>
              <a:rPr lang="en-US" sz="2000" i="1" dirty="0" err="1"/>
              <a:t>CERtuS_Renovation</a:t>
            </a:r>
            <a:r>
              <a:rPr lang="en-US" sz="2000" i="1" dirty="0"/>
              <a:t> options matrix_(building name).xls</a:t>
            </a:r>
            <a:r>
              <a:rPr lang="en-US" sz="2000" dirty="0">
                <a:solidFill>
                  <a:srgbClr val="0070C0"/>
                </a:solidFill>
                <a:ea typeface="Calibri"/>
                <a:cs typeface="Times New Roman"/>
              </a:rPr>
              <a:t> </a:t>
            </a:r>
            <a:endParaRPr lang="it-IT" sz="2000" dirty="0">
              <a:solidFill>
                <a:srgbClr val="0070C0"/>
              </a:solidFill>
              <a:ea typeface="Calibri"/>
              <a:cs typeface="Times New Roman"/>
            </a:endParaRPr>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INPUT DATA TOOLS – </a:t>
            </a:r>
            <a:r>
              <a:rPr lang="en-US" sz="2400" dirty="0" err="1"/>
              <a:t>CERtuS</a:t>
            </a:r>
            <a:r>
              <a:rPr lang="en-US" sz="2400" dirty="0"/>
              <a:t> </a:t>
            </a:r>
            <a:r>
              <a:rPr lang="en-US" sz="2400" dirty="0" err="1"/>
              <a:t>nZEB</a:t>
            </a:r>
            <a:r>
              <a:rPr lang="en-US" sz="2400" dirty="0"/>
              <a:t> SUSTAINABLE MATRIX</a:t>
            </a:r>
          </a:p>
        </p:txBody>
      </p:sp>
      <p:sp>
        <p:nvSpPr>
          <p:cNvPr id="8" name="Rettangolo 7"/>
          <p:cNvSpPr/>
          <p:nvPr/>
        </p:nvSpPr>
        <p:spPr>
          <a:xfrm>
            <a:off x="395536" y="1628800"/>
            <a:ext cx="8658708" cy="4552015"/>
          </a:xfrm>
          <a:prstGeom prst="rect">
            <a:avLst/>
          </a:prstGeom>
        </p:spPr>
        <p:txBody>
          <a:bodyPr wrap="square">
            <a:spAutoFit/>
          </a:bodyPr>
          <a:lstStyle/>
          <a:p>
            <a:pPr algn="just">
              <a:lnSpc>
                <a:spcPct val="115000"/>
              </a:lnSpc>
            </a:pPr>
            <a:r>
              <a:rPr lang="en-US" dirty="0">
                <a:solidFill>
                  <a:srgbClr val="0070C0"/>
                </a:solidFill>
                <a:ea typeface="Calibri"/>
                <a:cs typeface="Times New Roman"/>
              </a:rPr>
              <a:t>The File 2: “CERTUS Renovation options matrix Project” is structured in two sheet:</a:t>
            </a:r>
          </a:p>
          <a:p>
            <a:pPr algn="just">
              <a:lnSpc>
                <a:spcPct val="115000"/>
              </a:lnSpc>
            </a:pPr>
            <a:r>
              <a:rPr lang="en-US" dirty="0">
                <a:solidFill>
                  <a:srgbClr val="0070C0"/>
                </a:solidFill>
                <a:ea typeface="Calibri"/>
                <a:cs typeface="Times New Roman"/>
              </a:rPr>
              <a:t>The sheet “Renovation options building” should be replicated for each building. </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For each Renovation option (and thus for each layer) it’s required information about:</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Installed power or size of intervention/layer </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Working timing (Start date/Final date, Construction period, Compulsory connection with other technologies/layers, etc..) </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CAPEX - </a:t>
            </a:r>
            <a:r>
              <a:rPr lang="en-US" dirty="0" err="1">
                <a:solidFill>
                  <a:srgbClr val="0070C0"/>
                </a:solidFill>
                <a:ea typeface="Calibri"/>
                <a:cs typeface="Times New Roman"/>
              </a:rPr>
              <a:t>CAPital</a:t>
            </a:r>
            <a:r>
              <a:rPr lang="en-US" dirty="0">
                <a:solidFill>
                  <a:srgbClr val="0070C0"/>
                </a:solidFill>
                <a:ea typeface="Calibri"/>
                <a:cs typeface="Times New Roman"/>
              </a:rPr>
              <a:t> </a:t>
            </a:r>
            <a:r>
              <a:rPr lang="en-US" dirty="0" err="1">
                <a:solidFill>
                  <a:srgbClr val="0070C0"/>
                </a:solidFill>
                <a:ea typeface="Calibri"/>
                <a:cs typeface="Times New Roman"/>
              </a:rPr>
              <a:t>EXpenditure</a:t>
            </a:r>
            <a:r>
              <a:rPr lang="en-US" dirty="0">
                <a:solidFill>
                  <a:srgbClr val="0070C0"/>
                </a:solidFill>
                <a:ea typeface="Calibri"/>
                <a:cs typeface="Times New Roman"/>
              </a:rPr>
              <a:t> (Investment cost, Investment payback period, Lifetime)</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OPEX - </a:t>
            </a:r>
            <a:r>
              <a:rPr lang="en-US" dirty="0" err="1">
                <a:solidFill>
                  <a:srgbClr val="0070C0"/>
                </a:solidFill>
                <a:ea typeface="Calibri"/>
                <a:cs typeface="Times New Roman"/>
              </a:rPr>
              <a:t>OPerating</a:t>
            </a:r>
            <a:r>
              <a:rPr lang="en-US" dirty="0">
                <a:solidFill>
                  <a:srgbClr val="0070C0"/>
                </a:solidFill>
                <a:ea typeface="Calibri"/>
                <a:cs typeface="Times New Roman"/>
              </a:rPr>
              <a:t> </a:t>
            </a:r>
            <a:r>
              <a:rPr lang="en-US" dirty="0" err="1">
                <a:solidFill>
                  <a:srgbClr val="0070C0"/>
                </a:solidFill>
                <a:ea typeface="Calibri"/>
                <a:cs typeface="Times New Roman"/>
              </a:rPr>
              <a:t>EXpenditure</a:t>
            </a:r>
            <a:r>
              <a:rPr lang="en-US" dirty="0">
                <a:solidFill>
                  <a:srgbClr val="0070C0"/>
                </a:solidFill>
                <a:ea typeface="Calibri"/>
                <a:cs typeface="Times New Roman"/>
              </a:rPr>
              <a:t> (Energy consumption (after energy renovation options), Labor/Management and ordinary maintenance contracts, Extraordinary maintenance)</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Savings (Potential energy savings expected from the intervention/layer both Electric and thermal, Potential savings from maintenance post intervention, Potential savings of CO2) </a:t>
            </a:r>
          </a:p>
          <a:p>
            <a:pPr algn="just">
              <a:lnSpc>
                <a:spcPct val="115000"/>
              </a:lnSpc>
            </a:pPr>
            <a:endParaRPr lang="en-US" dirty="0">
              <a:solidFill>
                <a:srgbClr val="0070C0"/>
              </a:solidFill>
              <a:ea typeface="Calibri"/>
              <a:cs typeface="Times New Roman"/>
            </a:endParaRPr>
          </a:p>
          <a:p>
            <a:pPr algn="just">
              <a:lnSpc>
                <a:spcPct val="115000"/>
              </a:lnSpc>
            </a:pPr>
            <a:r>
              <a:rPr lang="en-US" dirty="0">
                <a:solidFill>
                  <a:srgbClr val="0070C0"/>
                </a:solidFill>
                <a:ea typeface="Calibri"/>
                <a:cs typeface="Times New Roman"/>
              </a:rPr>
              <a:t>The sheet “Summary” summarizes the identified renovation options for each building. </a:t>
            </a:r>
          </a:p>
        </p:txBody>
      </p:sp>
      <p:sp>
        <p:nvSpPr>
          <p:cNvPr id="9" name="AutoShape 5"/>
          <p:cNvSpPr>
            <a:spLocks noChangeArrowheads="1"/>
          </p:cNvSpPr>
          <p:nvPr/>
        </p:nvSpPr>
        <p:spPr bwMode="auto">
          <a:xfrm>
            <a:off x="7884368" y="764704"/>
            <a:ext cx="1093281" cy="374800"/>
          </a:xfrm>
          <a:prstGeom prst="chevron">
            <a:avLst>
              <a:gd name="adj" fmla="val 50000"/>
            </a:avLst>
          </a:prstGeom>
          <a:solidFill>
            <a:srgbClr val="B7CC31"/>
          </a:solidFill>
          <a:ln>
            <a:solidFill>
              <a:srgbClr val="B7CC31"/>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ysClr val="windowText" lastClr="000000"/>
                </a:solidFill>
                <a:effectLst/>
                <a:uLnTx/>
                <a:uFillTx/>
              </a:rPr>
              <a:t>INPUT</a:t>
            </a:r>
            <a:endParaRPr kumimoji="0" lang="it-IT" sz="1800" b="1" i="0" u="none" strike="noStrike" kern="0" cap="none" spc="0" normalizeH="0" baseline="0" noProof="0" dirty="0">
              <a:ln>
                <a:noFill/>
              </a:ln>
              <a:solidFill>
                <a:sysClr val="windowText" lastClr="000000"/>
              </a:solidFill>
              <a:effectLst/>
              <a:uLnTx/>
              <a:uFillTx/>
            </a:endParaRPr>
          </a:p>
        </p:txBody>
      </p:sp>
      <p:sp>
        <p:nvSpPr>
          <p:cNvPr id="12"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4"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46</a:t>
            </a:fld>
            <a:endParaRPr lang="el-GR" dirty="0"/>
          </a:p>
        </p:txBody>
      </p:sp>
      <p:sp>
        <p:nvSpPr>
          <p:cNvPr id="15"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4181004626"/>
      </p:ext>
    </p:extLst>
  </p:cSld>
  <p:clrMapOvr>
    <a:masterClrMapping/>
  </p:clrMapOvr>
  <p:transition spd="slow"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 Τίτλος"/>
          <p:cNvSpPr txBox="1">
            <a:spLocks/>
          </p:cNvSpPr>
          <p:nvPr/>
        </p:nvSpPr>
        <p:spPr>
          <a:xfrm>
            <a:off x="0" y="908720"/>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endParaRPr lang="el-GR" sz="2000" dirty="0"/>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INPUT DATA TOOLS – </a:t>
            </a:r>
            <a:r>
              <a:rPr lang="en-US" sz="2400" dirty="0" err="1"/>
              <a:t>CERtuS</a:t>
            </a:r>
            <a:r>
              <a:rPr lang="en-US" sz="2400" dirty="0"/>
              <a:t> </a:t>
            </a:r>
            <a:r>
              <a:rPr lang="en-US" sz="2400" dirty="0" err="1"/>
              <a:t>nZEB</a:t>
            </a:r>
            <a:r>
              <a:rPr lang="en-US" sz="2400" dirty="0"/>
              <a:t> SUSTAINABLE MATRIX</a:t>
            </a:r>
          </a:p>
        </p:txBody>
      </p:sp>
      <p:sp>
        <p:nvSpPr>
          <p:cNvPr id="2" name="Rettangolo 1"/>
          <p:cNvSpPr/>
          <p:nvPr/>
        </p:nvSpPr>
        <p:spPr>
          <a:xfrm>
            <a:off x="228396" y="1465291"/>
            <a:ext cx="8784976" cy="4123949"/>
          </a:xfrm>
          <a:prstGeom prst="rect">
            <a:avLst/>
          </a:prstGeom>
        </p:spPr>
        <p:txBody>
          <a:bodyPr wrap="square">
            <a:spAutoFit/>
          </a:bodyPr>
          <a:lstStyle/>
          <a:p>
            <a:pPr algn="just">
              <a:lnSpc>
                <a:spcPct val="115000"/>
              </a:lnSpc>
              <a:spcAft>
                <a:spcPts val="1000"/>
              </a:spcAft>
            </a:pPr>
            <a:r>
              <a:rPr lang="en-US" sz="2000" dirty="0">
                <a:solidFill>
                  <a:srgbClr val="0070C0"/>
                </a:solidFill>
                <a:ea typeface="Calibri"/>
                <a:cs typeface="Times New Roman"/>
              </a:rPr>
              <a:t>The outcome of Matrix_2 is a decisive step forward, towards clarifying the technical solutions that will need to be applied in order for the municipal buildings under consideration to become </a:t>
            </a:r>
            <a:r>
              <a:rPr lang="en-US" sz="2000" dirty="0" err="1">
                <a:solidFill>
                  <a:srgbClr val="0070C0"/>
                </a:solidFill>
                <a:ea typeface="Calibri"/>
                <a:cs typeface="Times New Roman"/>
              </a:rPr>
              <a:t>nZEB</a:t>
            </a:r>
            <a:r>
              <a:rPr lang="en-US" sz="2000" dirty="0">
                <a:solidFill>
                  <a:srgbClr val="0070C0"/>
                </a:solidFill>
                <a:ea typeface="Calibri"/>
                <a:cs typeface="Times New Roman"/>
              </a:rPr>
              <a:t>. It is a tool that allows the engineering services of a municipality to place into context the research and the technical information they have collected and relate it to the relevant cost parameters.</a:t>
            </a:r>
          </a:p>
          <a:p>
            <a:pPr algn="just">
              <a:lnSpc>
                <a:spcPct val="115000"/>
              </a:lnSpc>
              <a:spcAft>
                <a:spcPts val="1000"/>
              </a:spcAft>
            </a:pPr>
            <a:r>
              <a:rPr lang="en-US" sz="2000" dirty="0">
                <a:solidFill>
                  <a:srgbClr val="0070C0"/>
                </a:solidFill>
                <a:ea typeface="Calibri"/>
                <a:cs typeface="Times New Roman"/>
              </a:rPr>
              <a:t>If we would like to summarize the information recorded in the matrix File_2, we would say that is the tool which gives three key figures for the next steps:</a:t>
            </a:r>
          </a:p>
          <a:p>
            <a:pPr lvl="1" algn="just">
              <a:lnSpc>
                <a:spcPct val="115000"/>
              </a:lnSpc>
              <a:spcAft>
                <a:spcPts val="1000"/>
              </a:spcAft>
            </a:pPr>
            <a:r>
              <a:rPr lang="en-US" sz="2000" dirty="0">
                <a:solidFill>
                  <a:srgbClr val="0070C0"/>
                </a:solidFill>
                <a:ea typeface="Calibri"/>
                <a:cs typeface="Times New Roman"/>
              </a:rPr>
              <a:t> </a:t>
            </a:r>
            <a:r>
              <a:rPr lang="en-US" sz="2000" dirty="0" err="1">
                <a:solidFill>
                  <a:srgbClr val="0070C0"/>
                </a:solidFill>
                <a:ea typeface="Calibri"/>
                <a:cs typeface="Times New Roman"/>
              </a:rPr>
              <a:t>i</a:t>
            </a:r>
            <a:r>
              <a:rPr lang="en-US" sz="2000" dirty="0">
                <a:solidFill>
                  <a:srgbClr val="0070C0"/>
                </a:solidFill>
                <a:ea typeface="Calibri"/>
                <a:cs typeface="Times New Roman"/>
              </a:rPr>
              <a:t>) Initial Consumption </a:t>
            </a:r>
          </a:p>
          <a:p>
            <a:pPr lvl="1" algn="just">
              <a:lnSpc>
                <a:spcPct val="115000"/>
              </a:lnSpc>
              <a:spcAft>
                <a:spcPts val="1000"/>
              </a:spcAft>
            </a:pPr>
            <a:r>
              <a:rPr lang="en-US" sz="2000" dirty="0">
                <a:solidFill>
                  <a:srgbClr val="0070C0"/>
                </a:solidFill>
                <a:ea typeface="Calibri"/>
                <a:cs typeface="Times New Roman"/>
              </a:rPr>
              <a:t>ii) Final Consumption </a:t>
            </a:r>
          </a:p>
          <a:p>
            <a:pPr lvl="1" algn="just">
              <a:lnSpc>
                <a:spcPct val="115000"/>
              </a:lnSpc>
              <a:spcAft>
                <a:spcPts val="1000"/>
              </a:spcAft>
            </a:pPr>
            <a:r>
              <a:rPr lang="en-US" sz="2000" dirty="0">
                <a:solidFill>
                  <a:srgbClr val="0070C0"/>
                </a:solidFill>
                <a:ea typeface="Calibri"/>
                <a:cs typeface="Times New Roman"/>
              </a:rPr>
              <a:t>iii) CAPEX &amp;OPEX costs related to these actions</a:t>
            </a:r>
            <a:endParaRPr lang="it-IT" sz="2000" dirty="0">
              <a:solidFill>
                <a:srgbClr val="0070C0"/>
              </a:solidFill>
              <a:ea typeface="Calibri"/>
              <a:cs typeface="Times New Roman"/>
            </a:endParaRPr>
          </a:p>
        </p:txBody>
      </p:sp>
      <p:sp>
        <p:nvSpPr>
          <p:cNvPr id="10" name="AutoShape 5"/>
          <p:cNvSpPr>
            <a:spLocks noChangeArrowheads="1"/>
          </p:cNvSpPr>
          <p:nvPr/>
        </p:nvSpPr>
        <p:spPr bwMode="auto">
          <a:xfrm>
            <a:off x="7884368" y="908720"/>
            <a:ext cx="1093281" cy="374800"/>
          </a:xfrm>
          <a:prstGeom prst="chevron">
            <a:avLst>
              <a:gd name="adj" fmla="val 50000"/>
            </a:avLst>
          </a:prstGeom>
          <a:solidFill>
            <a:srgbClr val="B7CC31"/>
          </a:solidFill>
          <a:ln>
            <a:solidFill>
              <a:srgbClr val="B7CC31"/>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ysClr val="windowText" lastClr="000000"/>
                </a:solidFill>
                <a:effectLst/>
                <a:uLnTx/>
                <a:uFillTx/>
              </a:rPr>
              <a:t>INPUT</a:t>
            </a:r>
            <a:endParaRPr kumimoji="0" lang="it-IT" sz="1800" b="1" i="0" u="none" strike="noStrike" kern="0" cap="none" spc="0" normalizeH="0" baseline="0" noProof="0" dirty="0">
              <a:ln>
                <a:noFill/>
              </a:ln>
              <a:solidFill>
                <a:sysClr val="windowText" lastClr="000000"/>
              </a:solidFill>
              <a:effectLst/>
              <a:uLnTx/>
              <a:uFillTx/>
            </a:endParaRPr>
          </a:p>
        </p:txBody>
      </p:sp>
      <p:sp>
        <p:nvSpPr>
          <p:cNvPr id="12" name="CasellaDiTesto 11"/>
          <p:cNvSpPr txBox="1"/>
          <p:nvPr/>
        </p:nvSpPr>
        <p:spPr>
          <a:xfrm>
            <a:off x="2051720" y="5807005"/>
            <a:ext cx="7056784" cy="64633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800" dirty="0"/>
              <a:t>Look </a:t>
            </a:r>
            <a:r>
              <a:rPr lang="it-IT" sz="2800" dirty="0" err="1"/>
              <a:t>at</a:t>
            </a:r>
            <a:r>
              <a:rPr lang="it-IT" sz="2800" dirty="0"/>
              <a:t> the Excel File 2… </a:t>
            </a:r>
          </a:p>
        </p:txBody>
      </p:sp>
      <p:sp>
        <p:nvSpPr>
          <p:cNvPr id="14"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5"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47</a:t>
            </a:fld>
            <a:endParaRPr lang="el-GR" dirty="0"/>
          </a:p>
        </p:txBody>
      </p:sp>
      <p:sp>
        <p:nvSpPr>
          <p:cNvPr id="18"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745972515"/>
      </p:ext>
    </p:extLst>
  </p:cSld>
  <p:clrMapOvr>
    <a:masterClrMapping/>
  </p:clrMapOvr>
  <p:transition spd="slow"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5" name="4 - Θέση αριθμού διαφάνειας"/>
          <p:cNvSpPr>
            <a:spLocks noGrp="1"/>
          </p:cNvSpPr>
          <p:nvPr>
            <p:ph type="sldNum" sz="quarter" idx="11"/>
          </p:nvPr>
        </p:nvSpPr>
        <p:spPr>
          <a:xfrm>
            <a:off x="8604448" y="6525379"/>
            <a:ext cx="504056" cy="324000"/>
          </a:xfrm>
        </p:spPr>
        <p:txBody>
          <a:bodyPr/>
          <a:lstStyle/>
          <a:p>
            <a:fld id="{CF78F365-98E9-4462-AAD7-CCD51EFC3774}" type="slidenum">
              <a:rPr lang="el-GR" smtClean="0"/>
              <a:pPr/>
              <a:t>48</a:t>
            </a:fld>
            <a:endParaRPr lang="el-GR" dirty="0"/>
          </a:p>
        </p:txBody>
      </p:sp>
      <p:sp>
        <p:nvSpPr>
          <p:cNvPr id="16" name="2 - Τίτλος"/>
          <p:cNvSpPr txBox="1">
            <a:spLocks/>
          </p:cNvSpPr>
          <p:nvPr/>
        </p:nvSpPr>
        <p:spPr>
          <a:xfrm>
            <a:off x="0" y="836824"/>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lvl="0" algn="just">
              <a:lnSpc>
                <a:spcPct val="115000"/>
              </a:lnSpc>
              <a:spcAft>
                <a:spcPts val="1000"/>
              </a:spcAft>
            </a:pPr>
            <a:r>
              <a:rPr lang="en-US" sz="2000" i="1" dirty="0"/>
              <a:t>File 3_CERtuS_Qualitative Elements Project_(building name).xls</a:t>
            </a:r>
            <a:endParaRPr lang="it-IT" sz="2000" dirty="0">
              <a:solidFill>
                <a:srgbClr val="0070C0"/>
              </a:solidFill>
              <a:ea typeface="Calibri"/>
              <a:cs typeface="Times New Roman"/>
            </a:endParaRPr>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INPUT DATA TOOLS – </a:t>
            </a:r>
            <a:r>
              <a:rPr lang="en-US" sz="2400" dirty="0" err="1"/>
              <a:t>CERtuS</a:t>
            </a:r>
            <a:r>
              <a:rPr lang="en-US" sz="2400" dirty="0"/>
              <a:t> </a:t>
            </a:r>
            <a:r>
              <a:rPr lang="en-US" sz="2400" dirty="0" err="1"/>
              <a:t>nZEB</a:t>
            </a:r>
            <a:r>
              <a:rPr lang="en-US" sz="2400" dirty="0"/>
              <a:t> SUSTAINABLE MATRIX</a:t>
            </a:r>
          </a:p>
        </p:txBody>
      </p:sp>
      <p:sp>
        <p:nvSpPr>
          <p:cNvPr id="13" name="5 - Θέση υποσέλιδου"/>
          <p:cNvSpPr>
            <a:spLocks noGrp="1"/>
          </p:cNvSpPr>
          <p:nvPr>
            <p:ph type="ftr" sz="quarter" idx="12"/>
          </p:nvPr>
        </p:nvSpPr>
        <p:spPr>
          <a:xfrm>
            <a:off x="1979712" y="6534000"/>
            <a:ext cx="7164288"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
        <p:nvSpPr>
          <p:cNvPr id="8" name="Rettangolo 7"/>
          <p:cNvSpPr/>
          <p:nvPr/>
        </p:nvSpPr>
        <p:spPr>
          <a:xfrm>
            <a:off x="395536" y="1628800"/>
            <a:ext cx="8658708" cy="3596369"/>
          </a:xfrm>
          <a:prstGeom prst="rect">
            <a:avLst/>
          </a:prstGeom>
        </p:spPr>
        <p:txBody>
          <a:bodyPr wrap="square">
            <a:spAutoFit/>
          </a:bodyPr>
          <a:lstStyle/>
          <a:p>
            <a:pPr algn="just">
              <a:lnSpc>
                <a:spcPct val="115000"/>
              </a:lnSpc>
            </a:pPr>
            <a:r>
              <a:rPr lang="en-US" dirty="0">
                <a:solidFill>
                  <a:srgbClr val="0070C0"/>
                </a:solidFill>
                <a:ea typeface="Calibri"/>
                <a:cs typeface="Times New Roman"/>
              </a:rPr>
              <a:t>This matrix provides a platform to the technical partners to present the renovation options in relation to the technology’s maturity and also relate them to each country’s current supporting scheme. </a:t>
            </a:r>
          </a:p>
          <a:p>
            <a:pPr algn="just">
              <a:lnSpc>
                <a:spcPct val="115000"/>
              </a:lnSpc>
            </a:pPr>
            <a:r>
              <a:rPr lang="en-US" dirty="0">
                <a:solidFill>
                  <a:srgbClr val="0070C0"/>
                </a:solidFill>
                <a:ea typeface="Calibri"/>
                <a:cs typeface="Times New Roman"/>
              </a:rPr>
              <a:t>This file requires information about:</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Presence of bonds by type of intervention (Architectural, etc.)</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Level of spread of technology (pilot, available in the market, widespread, mature)</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Presence or absence of incentives</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Building identification (Property, Building name, Address)</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Building features (Main intended use, Heating degree day, Year of construction, etc..)</a:t>
            </a:r>
          </a:p>
          <a:p>
            <a:pPr marL="285750" indent="-285750" algn="just">
              <a:lnSpc>
                <a:spcPct val="115000"/>
              </a:lnSpc>
              <a:buFont typeface="Wingdings" panose="05000000000000000000" pitchFamily="2" charset="2"/>
              <a:buChar char="§"/>
            </a:pPr>
            <a:r>
              <a:rPr lang="en-US" dirty="0">
                <a:solidFill>
                  <a:srgbClr val="0070C0"/>
                </a:solidFill>
                <a:ea typeface="Calibri"/>
                <a:cs typeface="Times New Roman"/>
              </a:rPr>
              <a:t>Energy data (Description of the HVAC systems, Heating - Cooling - Electrical power of the installed system, Average, Presence of management/maintenance contracts, etc..)</a:t>
            </a:r>
          </a:p>
        </p:txBody>
      </p:sp>
      <p:sp>
        <p:nvSpPr>
          <p:cNvPr id="10" name="CasellaDiTesto 9"/>
          <p:cNvSpPr txBox="1"/>
          <p:nvPr/>
        </p:nvSpPr>
        <p:spPr>
          <a:xfrm>
            <a:off x="2051720" y="5807005"/>
            <a:ext cx="7056784" cy="64633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800" dirty="0"/>
              <a:t>Look </a:t>
            </a:r>
            <a:r>
              <a:rPr lang="it-IT" sz="2800" dirty="0" err="1"/>
              <a:t>at</a:t>
            </a:r>
            <a:r>
              <a:rPr lang="it-IT" sz="2800" dirty="0"/>
              <a:t> the Excel File 3… </a:t>
            </a:r>
          </a:p>
        </p:txBody>
      </p:sp>
    </p:spTree>
    <p:extLst>
      <p:ext uri="{BB962C8B-B14F-4D97-AF65-F5344CB8AC3E}">
        <p14:creationId xmlns:p14="http://schemas.microsoft.com/office/powerpoint/2010/main" val="2005931278"/>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RISK BREAK DOWN STRUCTURE</a:t>
            </a:r>
          </a:p>
        </p:txBody>
      </p:sp>
      <p:sp>
        <p:nvSpPr>
          <p:cNvPr id="8" name="Rettangolo 7"/>
          <p:cNvSpPr/>
          <p:nvPr/>
        </p:nvSpPr>
        <p:spPr>
          <a:xfrm>
            <a:off x="-180528" y="836712"/>
            <a:ext cx="9289032" cy="1323439"/>
          </a:xfrm>
          <a:prstGeom prst="rect">
            <a:avLst/>
          </a:prstGeom>
          <a:noFill/>
        </p:spPr>
        <p:txBody>
          <a:bodyPr vert="horz" lIns="360000" tIns="36000" rIns="180000" bIns="36000" rtlCol="0" anchor="ctr">
            <a:noAutofit/>
          </a:bodyPr>
          <a:lstStyle/>
          <a:p>
            <a:pPr algn="just">
              <a:spcBef>
                <a:spcPct val="0"/>
              </a:spcBef>
            </a:pPr>
            <a:r>
              <a:rPr lang="en-US" altLang="it-IT" sz="2000" b="1" dirty="0">
                <a:solidFill>
                  <a:srgbClr val="0040B4"/>
                </a:solidFill>
                <a:latin typeface="+mj-lt"/>
                <a:ea typeface="+mj-ea"/>
                <a:cs typeface="+mj-cs"/>
              </a:rPr>
              <a:t>The risk matrix is one of the tools used to identify the risks associated with the development of a project. It identifies both the risk cluster and the types of risks. The various risks contain more risk drivers that may compromise the economic and financial viability of a project</a:t>
            </a:r>
            <a:endParaRPr lang="it-IT" altLang="it-IT" sz="2000" b="1" dirty="0">
              <a:solidFill>
                <a:srgbClr val="0040B4"/>
              </a:solidFill>
              <a:latin typeface="+mj-lt"/>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32856"/>
            <a:ext cx="7526910" cy="442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0"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49</a:t>
            </a:fld>
            <a:endParaRPr lang="el-GR" dirty="0"/>
          </a:p>
        </p:txBody>
      </p:sp>
      <p:sp>
        <p:nvSpPr>
          <p:cNvPr id="1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077311796"/>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Who is interesting?</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3" name="Content Placeholder 2"/>
          <p:cNvSpPr txBox="1">
            <a:spLocks/>
          </p:cNvSpPr>
          <p:nvPr/>
        </p:nvSpPr>
        <p:spPr>
          <a:xfrm>
            <a:off x="323528" y="2204863"/>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2200" dirty="0"/>
              <a:t>Even, so economic evaluation is something that has to be done also from the building owner in order to decide the mix of the appropriate technical solutions and the optimum financing schemes that provide him/she the highest potential benefits. </a:t>
            </a:r>
          </a:p>
          <a:p>
            <a:pPr marL="0" indent="0">
              <a:lnSpc>
                <a:spcPct val="150000"/>
              </a:lnSpc>
              <a:spcBef>
                <a:spcPts val="0"/>
              </a:spcBef>
              <a:buNone/>
            </a:pPr>
            <a:endParaRPr lang="en-US" sz="2200" dirty="0"/>
          </a:p>
          <a:p>
            <a:pPr marL="0" indent="0">
              <a:lnSpc>
                <a:spcPct val="150000"/>
              </a:lnSpc>
              <a:spcBef>
                <a:spcPts val="0"/>
              </a:spcBef>
              <a:buNone/>
            </a:pPr>
            <a:r>
              <a:rPr lang="en-US" sz="2200" dirty="0"/>
              <a:t>The current presentation handles issues related to the economic evaluation of the project from building’s owner view.  </a:t>
            </a:r>
            <a:endParaRPr lang="el-GR" sz="22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112539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 Τίτλος"/>
          <p:cNvSpPr txBox="1">
            <a:spLocks/>
          </p:cNvSpPr>
          <p:nvPr/>
        </p:nvSpPr>
        <p:spPr>
          <a:xfrm>
            <a:off x="0" y="1196752"/>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The conceptual graph "Sustainability  vs </a:t>
            </a:r>
            <a:r>
              <a:rPr lang="en-US" sz="2000" dirty="0" err="1"/>
              <a:t>nZEB</a:t>
            </a:r>
            <a:r>
              <a:rPr lang="en-US" sz="2000" dirty="0"/>
              <a:t> Energy Savings" was adopted on the basis of previous experience gained in the evaluation of energy efficiency projects</a:t>
            </a:r>
            <a:endParaRPr lang="el-GR" sz="2000" dirty="0"/>
          </a:p>
        </p:txBody>
      </p:sp>
      <p:sp>
        <p:nvSpPr>
          <p:cNvPr id="21"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err="1"/>
              <a:t>Sustainability</a:t>
            </a:r>
            <a:r>
              <a:rPr lang="de-DE" sz="2400" dirty="0"/>
              <a:t> </a:t>
            </a:r>
            <a:r>
              <a:rPr lang="de-DE" sz="2400" dirty="0" err="1"/>
              <a:t>vs</a:t>
            </a:r>
            <a:r>
              <a:rPr lang="de-DE" sz="2400" dirty="0"/>
              <a:t> </a:t>
            </a:r>
            <a:r>
              <a:rPr lang="de-DE" sz="2400" dirty="0" err="1"/>
              <a:t>nZEB</a:t>
            </a:r>
            <a:r>
              <a:rPr lang="de-DE" sz="2400" dirty="0"/>
              <a:t> </a:t>
            </a:r>
            <a:r>
              <a:rPr lang="de-DE" sz="2400" dirty="0" err="1"/>
              <a:t>Energy</a:t>
            </a:r>
            <a:r>
              <a:rPr lang="de-DE" sz="2400" dirty="0"/>
              <a:t> </a:t>
            </a:r>
            <a:r>
              <a:rPr lang="de-DE" sz="2400" dirty="0" err="1"/>
              <a:t>Savings</a:t>
            </a:r>
            <a:endParaRPr lang="de-DE"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631" y="1988840"/>
            <a:ext cx="71088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1"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50</a:t>
            </a:fld>
            <a:endParaRPr lang="el-GR" dirty="0"/>
          </a:p>
        </p:txBody>
      </p:sp>
      <p:sp>
        <p:nvSpPr>
          <p:cNvPr id="12"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599630624"/>
      </p:ext>
    </p:extLst>
  </p:cSld>
  <p:clrMapOvr>
    <a:masterClrMapping/>
  </p:clrMapOvr>
  <p:transition spd="slow"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 Τίτλος"/>
          <p:cNvSpPr txBox="1">
            <a:spLocks/>
          </p:cNvSpPr>
          <p:nvPr/>
        </p:nvSpPr>
        <p:spPr>
          <a:xfrm>
            <a:off x="0" y="1196752"/>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spcBef>
                <a:spcPts val="600"/>
              </a:spcBef>
            </a:pPr>
            <a:r>
              <a:rPr lang="en-US" sz="2800" dirty="0">
                <a:solidFill>
                  <a:srgbClr val="0070C0"/>
                </a:solidFill>
              </a:rPr>
              <a:t>The graph aims to compare the three main factors that characterize </a:t>
            </a:r>
            <a:r>
              <a:rPr lang="en-US" sz="2800" dirty="0" err="1">
                <a:solidFill>
                  <a:srgbClr val="0070C0"/>
                </a:solidFill>
              </a:rPr>
              <a:t>nZEB</a:t>
            </a:r>
            <a:r>
              <a:rPr lang="en-US" sz="2800" dirty="0">
                <a:solidFill>
                  <a:srgbClr val="0070C0"/>
                </a:solidFill>
              </a:rPr>
              <a:t> project:</a:t>
            </a:r>
          </a:p>
        </p:txBody>
      </p:sp>
      <p:sp>
        <p:nvSpPr>
          <p:cNvPr id="21"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err="1"/>
              <a:t>Sustainability</a:t>
            </a:r>
            <a:r>
              <a:rPr lang="de-DE" sz="2400" dirty="0"/>
              <a:t> </a:t>
            </a:r>
            <a:r>
              <a:rPr lang="de-DE" sz="2400" dirty="0" err="1"/>
              <a:t>vs</a:t>
            </a:r>
            <a:r>
              <a:rPr lang="de-DE" sz="2400" dirty="0"/>
              <a:t> </a:t>
            </a:r>
            <a:r>
              <a:rPr lang="de-DE" sz="2400" dirty="0" err="1"/>
              <a:t>nZEB</a:t>
            </a:r>
            <a:r>
              <a:rPr lang="de-DE" sz="2400" dirty="0"/>
              <a:t> </a:t>
            </a:r>
            <a:r>
              <a:rPr lang="de-DE" sz="2400" dirty="0" err="1"/>
              <a:t>Energy</a:t>
            </a:r>
            <a:r>
              <a:rPr lang="de-DE" sz="2400" dirty="0"/>
              <a:t> </a:t>
            </a:r>
            <a:r>
              <a:rPr lang="de-DE" sz="2400" dirty="0" err="1"/>
              <a:t>Savings</a:t>
            </a:r>
            <a:endParaRPr lang="de-DE" sz="2400" dirty="0"/>
          </a:p>
        </p:txBody>
      </p:sp>
      <p:sp>
        <p:nvSpPr>
          <p:cNvPr id="2" name="Rettangolo 1"/>
          <p:cNvSpPr/>
          <p:nvPr/>
        </p:nvSpPr>
        <p:spPr>
          <a:xfrm>
            <a:off x="251520" y="2132856"/>
            <a:ext cx="8640960" cy="4016484"/>
          </a:xfrm>
          <a:prstGeom prst="rect">
            <a:avLst/>
          </a:prstGeom>
        </p:spPr>
        <p:txBody>
          <a:bodyPr wrap="square">
            <a:spAutoFit/>
          </a:bodyPr>
          <a:lstStyle/>
          <a:p>
            <a:pPr marL="342900" indent="-342900">
              <a:spcBef>
                <a:spcPts val="600"/>
              </a:spcBef>
              <a:buFont typeface="+mj-lt"/>
              <a:buAutoNum type="alphaLcParenR"/>
            </a:pPr>
            <a:r>
              <a:rPr lang="en-US" sz="2400" b="1" dirty="0">
                <a:solidFill>
                  <a:srgbClr val="0070C0"/>
                </a:solidFill>
              </a:rPr>
              <a:t>the energy efficiency achieved in the </a:t>
            </a:r>
            <a:r>
              <a:rPr lang="en-US" sz="2400" b="1" dirty="0" err="1">
                <a:solidFill>
                  <a:srgbClr val="0070C0"/>
                </a:solidFill>
              </a:rPr>
              <a:t>nZEB</a:t>
            </a:r>
            <a:r>
              <a:rPr lang="en-US" sz="2400" b="1" dirty="0">
                <a:solidFill>
                  <a:srgbClr val="0070C0"/>
                </a:solidFill>
              </a:rPr>
              <a:t> projects: " Energy Savings "</a:t>
            </a:r>
          </a:p>
          <a:p>
            <a:pPr marL="342900" indent="-342900">
              <a:spcBef>
                <a:spcPts val="600"/>
              </a:spcBef>
              <a:buFont typeface="+mj-lt"/>
              <a:buAutoNum type="alphaLcParenR"/>
            </a:pPr>
            <a:r>
              <a:rPr lang="en-US" sz="2400" b="1" dirty="0">
                <a:solidFill>
                  <a:srgbClr val="0070C0"/>
                </a:solidFill>
              </a:rPr>
              <a:t>the sustainability of the </a:t>
            </a:r>
            <a:r>
              <a:rPr lang="en-US" sz="2400" b="1" dirty="0">
                <a:solidFill>
                  <a:srgbClr val="0070C0"/>
                </a:solidFill>
                <a:ea typeface="Times New Roman"/>
                <a:cs typeface="Times New Roman"/>
              </a:rPr>
              <a:t>project</a:t>
            </a:r>
            <a:r>
              <a:rPr lang="en-US" b="1" dirty="0">
                <a:solidFill>
                  <a:srgbClr val="0070C0"/>
                </a:solidFill>
              </a:rPr>
              <a:t> </a:t>
            </a:r>
            <a:r>
              <a:rPr lang="en-US" sz="2400" b="1" dirty="0">
                <a:solidFill>
                  <a:srgbClr val="0070C0"/>
                </a:solidFill>
              </a:rPr>
              <a:t>in terms of profitability for the </a:t>
            </a:r>
            <a:r>
              <a:rPr lang="en-US" sz="2400" b="1" dirty="0" err="1">
                <a:solidFill>
                  <a:srgbClr val="0070C0"/>
                </a:solidFill>
              </a:rPr>
              <a:t>ESCo</a:t>
            </a:r>
            <a:r>
              <a:rPr lang="en-US" sz="2400" b="1" dirty="0">
                <a:solidFill>
                  <a:srgbClr val="0070C0"/>
                </a:solidFill>
              </a:rPr>
              <a:t> that will take charge of the project: "IRR  for the </a:t>
            </a:r>
            <a:r>
              <a:rPr lang="en-US" sz="2400" b="1" dirty="0" err="1">
                <a:solidFill>
                  <a:srgbClr val="0070C0"/>
                </a:solidFill>
              </a:rPr>
              <a:t>ESCo</a:t>
            </a:r>
            <a:r>
              <a:rPr lang="en-US" sz="2400" b="1" dirty="0">
                <a:solidFill>
                  <a:srgbClr val="0070C0"/>
                </a:solidFill>
              </a:rPr>
              <a:t>"</a:t>
            </a:r>
          </a:p>
          <a:p>
            <a:pPr marL="342900" indent="-342900">
              <a:spcBef>
                <a:spcPts val="600"/>
              </a:spcBef>
              <a:buFont typeface="+mj-lt"/>
              <a:buAutoNum type="alphaLcParenR"/>
            </a:pPr>
            <a:r>
              <a:rPr lang="en-US" sz="2400" b="1" dirty="0">
                <a:solidFill>
                  <a:srgbClr val="0070C0"/>
                </a:solidFill>
              </a:rPr>
              <a:t>the placement of the project in market: 3 Cluster were identified (Cluster 1 Market attractiveness – Cluster 2 Partial market attractiveness – Cluster 3 No market attractiveness) and, consequently</a:t>
            </a:r>
          </a:p>
          <a:p>
            <a:pPr marL="342900" indent="-342900">
              <a:spcBef>
                <a:spcPts val="600"/>
              </a:spcBef>
              <a:buFont typeface="+mj-lt"/>
              <a:buAutoNum type="alphaLcParenR"/>
            </a:pPr>
            <a:r>
              <a:rPr lang="en-US" sz="2400" b="1" dirty="0">
                <a:solidFill>
                  <a:srgbClr val="0070C0"/>
                </a:solidFill>
              </a:rPr>
              <a:t>assumptions or expectations of investors who can effectively use their resources for the realization of the specific project</a:t>
            </a:r>
          </a:p>
        </p:txBody>
      </p:sp>
      <p:sp>
        <p:nvSpPr>
          <p:cNvPr id="8"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9"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51</a:t>
            </a:fld>
            <a:endParaRPr lang="el-GR" dirty="0"/>
          </a:p>
        </p:txBody>
      </p:sp>
      <p:sp>
        <p:nvSpPr>
          <p:cNvPr id="10"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079681280"/>
      </p:ext>
    </p:extLst>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 Τίτλος"/>
          <p:cNvSpPr txBox="1">
            <a:spLocks/>
          </p:cNvSpPr>
          <p:nvPr/>
        </p:nvSpPr>
        <p:spPr>
          <a:xfrm>
            <a:off x="0" y="692696"/>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An explanation of each variable is as follows:</a:t>
            </a:r>
            <a:endParaRPr lang="el-GR" sz="2000" dirty="0"/>
          </a:p>
        </p:txBody>
      </p:sp>
      <p:sp>
        <p:nvSpPr>
          <p:cNvPr id="21"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err="1"/>
              <a:t>Sustainability</a:t>
            </a:r>
            <a:r>
              <a:rPr lang="de-DE" sz="2400" dirty="0"/>
              <a:t> </a:t>
            </a:r>
            <a:r>
              <a:rPr lang="de-DE" sz="2400" dirty="0" err="1"/>
              <a:t>vs</a:t>
            </a:r>
            <a:r>
              <a:rPr lang="de-DE" sz="2400" dirty="0"/>
              <a:t> </a:t>
            </a:r>
            <a:r>
              <a:rPr lang="de-DE" sz="2400" dirty="0" err="1"/>
              <a:t>nZEB</a:t>
            </a:r>
            <a:r>
              <a:rPr lang="de-DE" sz="2400" dirty="0"/>
              <a:t> </a:t>
            </a:r>
            <a:r>
              <a:rPr lang="de-DE" sz="2400" dirty="0" err="1"/>
              <a:t>Energy</a:t>
            </a:r>
            <a:r>
              <a:rPr lang="de-DE" sz="2400" dirty="0"/>
              <a:t> </a:t>
            </a:r>
            <a:r>
              <a:rPr lang="de-DE" sz="2400" dirty="0" err="1"/>
              <a:t>Savings</a:t>
            </a:r>
            <a:endParaRPr lang="de-DE" sz="2400" dirty="0"/>
          </a:p>
        </p:txBody>
      </p:sp>
      <p:sp>
        <p:nvSpPr>
          <p:cNvPr id="2" name="Rettangolo 1"/>
          <p:cNvSpPr/>
          <p:nvPr/>
        </p:nvSpPr>
        <p:spPr>
          <a:xfrm>
            <a:off x="248053" y="1664904"/>
            <a:ext cx="8640960" cy="4401205"/>
          </a:xfrm>
          <a:prstGeom prst="rect">
            <a:avLst/>
          </a:prstGeom>
        </p:spPr>
        <p:txBody>
          <a:bodyPr wrap="square">
            <a:spAutoFit/>
          </a:bodyPr>
          <a:lstStyle/>
          <a:p>
            <a:pPr marL="457200" indent="-457200">
              <a:buFont typeface="+mj-lt"/>
              <a:buAutoNum type="alphaLcParenR"/>
            </a:pPr>
            <a:r>
              <a:rPr lang="en-US" sz="2000" dirty="0">
                <a:solidFill>
                  <a:srgbClr val="0070C0"/>
                </a:solidFill>
              </a:rPr>
              <a:t>"</a:t>
            </a:r>
            <a:r>
              <a:rPr lang="en-US" sz="2000" b="1" dirty="0">
                <a:solidFill>
                  <a:srgbClr val="0070C0"/>
                </a:solidFill>
              </a:rPr>
              <a:t>Energy Savings":</a:t>
            </a:r>
            <a:r>
              <a:rPr lang="en-US" sz="2000" dirty="0">
                <a:solidFill>
                  <a:srgbClr val="0070C0"/>
                </a:solidFill>
              </a:rPr>
              <a:t> the horizontal axis shows the results in terms of the energy savings achieved by the project. The vertical line is the threshold over which the project achieves </a:t>
            </a:r>
            <a:r>
              <a:rPr lang="en-US" sz="2000" dirty="0" err="1">
                <a:solidFill>
                  <a:srgbClr val="0070C0"/>
                </a:solidFill>
              </a:rPr>
              <a:t>nZEB</a:t>
            </a:r>
            <a:r>
              <a:rPr lang="en-US" sz="2000" dirty="0">
                <a:solidFill>
                  <a:srgbClr val="0070C0"/>
                </a:solidFill>
              </a:rPr>
              <a:t> level of efficiency “i.e. 75% to 80% improvement over the current operation as indicated by the national regulation for </a:t>
            </a:r>
            <a:r>
              <a:rPr lang="en-US" sz="2000" dirty="0" err="1">
                <a:solidFill>
                  <a:srgbClr val="0070C0"/>
                </a:solidFill>
              </a:rPr>
              <a:t>nZEB</a:t>
            </a:r>
            <a:r>
              <a:rPr lang="en-US" sz="2000" dirty="0">
                <a:solidFill>
                  <a:srgbClr val="0070C0"/>
                </a:solidFill>
              </a:rPr>
              <a:t>”</a:t>
            </a:r>
          </a:p>
          <a:p>
            <a:pPr marL="457200" indent="-457200">
              <a:buFont typeface="+mj-lt"/>
              <a:buAutoNum type="alphaLcParenR"/>
            </a:pPr>
            <a:endParaRPr lang="en-US" sz="2000" dirty="0">
              <a:solidFill>
                <a:srgbClr val="0070C0"/>
              </a:solidFill>
            </a:endParaRPr>
          </a:p>
          <a:p>
            <a:pPr marL="457200" indent="-457200">
              <a:buFont typeface="+mj-lt"/>
              <a:buAutoNum type="alphaLcParenR"/>
            </a:pPr>
            <a:r>
              <a:rPr lang="en-US" sz="2000" b="1" dirty="0">
                <a:solidFill>
                  <a:srgbClr val="0070C0"/>
                </a:solidFill>
              </a:rPr>
              <a:t>"IRR for the </a:t>
            </a:r>
            <a:r>
              <a:rPr lang="en-US" sz="2000" b="1" dirty="0" err="1">
                <a:solidFill>
                  <a:srgbClr val="0070C0"/>
                </a:solidFill>
              </a:rPr>
              <a:t>ESCo</a:t>
            </a:r>
            <a:r>
              <a:rPr lang="en-US" sz="2000" b="1" dirty="0">
                <a:solidFill>
                  <a:srgbClr val="0070C0"/>
                </a:solidFill>
              </a:rPr>
              <a:t>":</a:t>
            </a:r>
            <a:r>
              <a:rPr lang="en-US" sz="2000" dirty="0">
                <a:solidFill>
                  <a:srgbClr val="0070C0"/>
                </a:solidFill>
              </a:rPr>
              <a:t> The Internal rate of return for an </a:t>
            </a:r>
            <a:r>
              <a:rPr lang="en-US" sz="2000" dirty="0" err="1">
                <a:solidFill>
                  <a:srgbClr val="0070C0"/>
                </a:solidFill>
              </a:rPr>
              <a:t>ESCo</a:t>
            </a:r>
            <a:r>
              <a:rPr lang="en-US" sz="2000" dirty="0">
                <a:solidFill>
                  <a:srgbClr val="0070C0"/>
                </a:solidFill>
              </a:rPr>
              <a:t> was identified as one of the variables for placing the projects in the matrix. This indicator describes the shareholder returns that develops the project and then, in the final synthesis, the attractiveness of the initiative for a potential investor. The IRR was calculated on cash flows for the </a:t>
            </a:r>
            <a:r>
              <a:rPr lang="en-US" sz="2000" dirty="0" err="1">
                <a:solidFill>
                  <a:srgbClr val="0070C0"/>
                </a:solidFill>
              </a:rPr>
              <a:t>ESCo</a:t>
            </a:r>
            <a:r>
              <a:rPr lang="en-US" sz="2000" dirty="0">
                <a:solidFill>
                  <a:srgbClr val="0070C0"/>
                </a:solidFill>
              </a:rPr>
              <a:t> within the project during the construction and management period (contract duration EPC). Different ranges of IRR were identified and, as explained in the following paragraphs, a value equal to or greater than 8% was considered to be the target IRR for the </a:t>
            </a:r>
            <a:r>
              <a:rPr lang="en-US" sz="2000" dirty="0" err="1">
                <a:solidFill>
                  <a:srgbClr val="0070C0"/>
                </a:solidFill>
              </a:rPr>
              <a:t>ESCo</a:t>
            </a:r>
            <a:r>
              <a:rPr lang="en-US" sz="2000" dirty="0">
                <a:solidFill>
                  <a:srgbClr val="0070C0"/>
                </a:solidFill>
              </a:rPr>
              <a:t> under market condition. see paragraph 3. PROJECT EVALUATION.</a:t>
            </a:r>
            <a:endParaRPr lang="it-IT" sz="2000" dirty="0">
              <a:solidFill>
                <a:srgbClr val="0070C0"/>
              </a:solidFill>
            </a:endParaRPr>
          </a:p>
        </p:txBody>
      </p:sp>
      <p:sp>
        <p:nvSpPr>
          <p:cNvPr id="11" name="3 - Θέση ημερομηνίας"/>
          <p:cNvSpPr>
            <a:spLocks noGrp="1"/>
          </p:cNvSpPr>
          <p:nvPr>
            <p:ph type="dt" sz="half" idx="10"/>
          </p:nvPr>
        </p:nvSpPr>
        <p:spPr>
          <a:xfrm>
            <a:off x="1763688" y="6534000"/>
            <a:ext cx="1620000" cy="324000"/>
          </a:xfrm>
        </p:spPr>
        <p:txBody>
          <a:bodyPr/>
          <a:lstStyle/>
          <a:p>
            <a:r>
              <a:rPr lang="it-IT" dirty="0">
                <a:solidFill>
                  <a:schemeClr val="bg1"/>
                </a:solidFill>
              </a:rPr>
              <a:t>15/09/2016</a:t>
            </a:r>
            <a:r>
              <a:rPr lang="en-US" dirty="0"/>
              <a:t>	</a:t>
            </a:r>
            <a:endParaRPr lang="el-GR" dirty="0"/>
          </a:p>
        </p:txBody>
      </p:sp>
      <p:sp>
        <p:nvSpPr>
          <p:cNvPr id="12"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52</a:t>
            </a:fld>
            <a:endParaRPr lang="el-GR" dirty="0"/>
          </a:p>
        </p:txBody>
      </p:sp>
      <p:sp>
        <p:nvSpPr>
          <p:cNvPr id="14"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1048197992"/>
      </p:ext>
    </p:extLst>
  </p:cSld>
  <p:clrMapOvr>
    <a:masterClrMapping/>
  </p:clrMapOvr>
  <p:transition spd="slow"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err="1"/>
              <a:t>Sustainability</a:t>
            </a:r>
            <a:r>
              <a:rPr lang="de-DE" sz="2400" dirty="0"/>
              <a:t> </a:t>
            </a:r>
            <a:r>
              <a:rPr lang="de-DE" sz="2400" dirty="0" err="1"/>
              <a:t>vs</a:t>
            </a:r>
            <a:r>
              <a:rPr lang="de-DE" sz="2400" dirty="0"/>
              <a:t> </a:t>
            </a:r>
            <a:r>
              <a:rPr lang="de-DE" sz="2400" dirty="0" err="1"/>
              <a:t>nZEB</a:t>
            </a:r>
            <a:r>
              <a:rPr lang="de-DE" sz="2400" dirty="0"/>
              <a:t> </a:t>
            </a:r>
            <a:r>
              <a:rPr lang="de-DE" sz="2400" dirty="0" err="1"/>
              <a:t>Energy</a:t>
            </a:r>
            <a:r>
              <a:rPr lang="de-DE" sz="2400" dirty="0"/>
              <a:t> </a:t>
            </a:r>
            <a:r>
              <a:rPr lang="de-DE" sz="2400" dirty="0" err="1"/>
              <a:t>Savings</a:t>
            </a:r>
            <a:endParaRPr lang="de-DE" sz="2400" dirty="0"/>
          </a:p>
        </p:txBody>
      </p:sp>
      <p:sp>
        <p:nvSpPr>
          <p:cNvPr id="2" name="Rettangolo 1"/>
          <p:cNvSpPr/>
          <p:nvPr/>
        </p:nvSpPr>
        <p:spPr>
          <a:xfrm>
            <a:off x="276561" y="1375023"/>
            <a:ext cx="8640960" cy="5078313"/>
          </a:xfrm>
          <a:prstGeom prst="rect">
            <a:avLst/>
          </a:prstGeom>
        </p:spPr>
        <p:txBody>
          <a:bodyPr wrap="square">
            <a:spAutoFit/>
          </a:bodyPr>
          <a:lstStyle/>
          <a:p>
            <a:r>
              <a:rPr lang="en-US" dirty="0">
                <a:solidFill>
                  <a:srgbClr val="0070C0"/>
                </a:solidFill>
              </a:rPr>
              <a:t>c) </a:t>
            </a:r>
            <a:r>
              <a:rPr lang="en-US" b="1" dirty="0">
                <a:solidFill>
                  <a:srgbClr val="0070C0"/>
                </a:solidFill>
              </a:rPr>
              <a:t>“Sustainability profile Cluster”: </a:t>
            </a:r>
            <a:r>
              <a:rPr lang="en-US" dirty="0">
                <a:solidFill>
                  <a:srgbClr val="0070C0"/>
                </a:solidFill>
              </a:rPr>
              <a:t>this variable is ideally located on a third axis (as seen from the next graph). In order to classify </a:t>
            </a:r>
            <a:r>
              <a:rPr lang="en-US" dirty="0" err="1">
                <a:solidFill>
                  <a:srgbClr val="0070C0"/>
                </a:solidFill>
              </a:rPr>
              <a:t>nZEB</a:t>
            </a:r>
            <a:r>
              <a:rPr lang="en-US" dirty="0">
                <a:solidFill>
                  <a:srgbClr val="0070C0"/>
                </a:solidFill>
              </a:rPr>
              <a:t> projects achievable on a building, it was decided to locate them on the basis of their placement relative to the market. For simplicity purpose, three Cluster were identified (but some more clusters may also be identified):</a:t>
            </a:r>
            <a:endParaRPr lang="it-IT" dirty="0">
              <a:solidFill>
                <a:srgbClr val="0070C0"/>
              </a:solidFill>
            </a:endParaRPr>
          </a:p>
          <a:p>
            <a:pPr lvl="1"/>
            <a:r>
              <a:rPr lang="en-US" dirty="0">
                <a:solidFill>
                  <a:srgbClr val="0070C0"/>
                </a:solidFill>
              </a:rPr>
              <a:t>1) </a:t>
            </a:r>
            <a:r>
              <a:rPr lang="en-US" b="1" dirty="0">
                <a:solidFill>
                  <a:srgbClr val="0070C0"/>
                </a:solidFill>
              </a:rPr>
              <a:t>Cluster 1- Market attractiveness</a:t>
            </a:r>
            <a:r>
              <a:rPr lang="en-US" dirty="0">
                <a:solidFill>
                  <a:srgbClr val="0070C0"/>
                </a:solidFill>
              </a:rPr>
              <a:t>: Energy saving solutions fully capable to attract private sector investors and financiers and provide them with sustainable return on investment made; This type of project could be financed directly on the market (bank, private capital, etc.)</a:t>
            </a:r>
            <a:endParaRPr lang="it-IT" dirty="0">
              <a:solidFill>
                <a:srgbClr val="0070C0"/>
              </a:solidFill>
            </a:endParaRPr>
          </a:p>
          <a:p>
            <a:pPr lvl="1"/>
            <a:r>
              <a:rPr lang="en-US" dirty="0">
                <a:solidFill>
                  <a:srgbClr val="0070C0"/>
                </a:solidFill>
              </a:rPr>
              <a:t>2</a:t>
            </a:r>
            <a:r>
              <a:rPr lang="en-US" b="1" dirty="0">
                <a:solidFill>
                  <a:srgbClr val="0070C0"/>
                </a:solidFill>
              </a:rPr>
              <a:t>) Cluster 2 - Partial market attractiveness</a:t>
            </a:r>
            <a:r>
              <a:rPr lang="en-US" dirty="0">
                <a:solidFill>
                  <a:srgbClr val="0070C0"/>
                </a:solidFill>
              </a:rPr>
              <a:t>: energy saving solutions only partially capable to attract private sector investors and financiers and provide them with sustainable return on investment made. This type of project should be financed through bank resources and subsidized funds / Guarantees, etc. These kind of projects may be included into Cluster 1 just with a small aid.</a:t>
            </a:r>
            <a:endParaRPr lang="it-IT" dirty="0">
              <a:solidFill>
                <a:srgbClr val="0070C0"/>
              </a:solidFill>
            </a:endParaRPr>
          </a:p>
          <a:p>
            <a:pPr lvl="1"/>
            <a:r>
              <a:rPr lang="en-US" dirty="0">
                <a:solidFill>
                  <a:srgbClr val="0070C0"/>
                </a:solidFill>
              </a:rPr>
              <a:t>3) </a:t>
            </a:r>
            <a:r>
              <a:rPr lang="en-US" b="1" dirty="0">
                <a:solidFill>
                  <a:srgbClr val="0070C0"/>
                </a:solidFill>
              </a:rPr>
              <a:t>Cluster 3 - No market attractiveness</a:t>
            </a:r>
            <a:r>
              <a:rPr lang="en-US" dirty="0">
                <a:solidFill>
                  <a:srgbClr val="0070C0"/>
                </a:solidFill>
              </a:rPr>
              <a:t>: energy saving solutions not capable to provide private sector investors and financiers with a sustainable return on investment because they show high investment cost. These types of intervention need a strong support in term of grant funds.</a:t>
            </a:r>
            <a:endParaRPr lang="it-IT" dirty="0">
              <a:solidFill>
                <a:srgbClr val="0070C0"/>
              </a:solidFill>
            </a:endParaRPr>
          </a:p>
        </p:txBody>
      </p:sp>
      <p:sp>
        <p:nvSpPr>
          <p:cNvPr id="7"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53</a:t>
            </a:fld>
            <a:endParaRPr lang="el-GR" dirty="0"/>
          </a:p>
        </p:txBody>
      </p:sp>
      <p:sp>
        <p:nvSpPr>
          <p:cNvPr id="8"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1105003368"/>
      </p:ext>
    </p:extLst>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a:xfrm>
            <a:off x="7277222" y="2060848"/>
            <a:ext cx="175927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FIRST STEP</a:t>
            </a:r>
            <a:endParaRPr lang="it-IT" dirty="0"/>
          </a:p>
        </p:txBody>
      </p:sp>
      <p:sp>
        <p:nvSpPr>
          <p:cNvPr id="20" name="2 - Τίτλος"/>
          <p:cNvSpPr txBox="1">
            <a:spLocks/>
          </p:cNvSpPr>
          <p:nvPr/>
        </p:nvSpPr>
        <p:spPr>
          <a:xfrm>
            <a:off x="0" y="1196752"/>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The first logical step is the identification of the observation parameters for the evaluation of the project. The vertical line represents the ideal threshold of energy efficiency for </a:t>
            </a:r>
            <a:r>
              <a:rPr lang="en-US" sz="2000" dirty="0" err="1"/>
              <a:t>nZEB</a:t>
            </a:r>
            <a:r>
              <a:rPr lang="en-US" sz="2000" dirty="0"/>
              <a:t> projects</a:t>
            </a:r>
            <a:endParaRPr lang="it-IT" sz="2000" dirty="0"/>
          </a:p>
        </p:txBody>
      </p:sp>
      <p:sp>
        <p:nvSpPr>
          <p:cNvPr id="21"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err="1"/>
              <a:t>Sustainability</a:t>
            </a:r>
            <a:r>
              <a:rPr lang="de-DE" sz="2400" dirty="0"/>
              <a:t> </a:t>
            </a:r>
            <a:r>
              <a:rPr lang="de-DE" sz="2400" dirty="0" err="1"/>
              <a:t>vs</a:t>
            </a:r>
            <a:r>
              <a:rPr lang="de-DE" sz="2400" dirty="0"/>
              <a:t> </a:t>
            </a:r>
            <a:r>
              <a:rPr lang="de-DE" sz="2400" dirty="0" err="1"/>
              <a:t>nZEB</a:t>
            </a:r>
            <a:r>
              <a:rPr lang="de-DE" sz="2400" dirty="0"/>
              <a:t> </a:t>
            </a:r>
            <a:r>
              <a:rPr lang="de-DE" sz="2400" dirty="0" err="1"/>
              <a:t>Energy</a:t>
            </a:r>
            <a:r>
              <a:rPr lang="de-DE" sz="2400" dirty="0"/>
              <a:t> </a:t>
            </a:r>
            <a:r>
              <a:rPr lang="de-DE" sz="2400" dirty="0" err="1"/>
              <a:t>Savings</a:t>
            </a:r>
            <a:endParaRPr lang="de-DE" sz="2400" dirty="0"/>
          </a:p>
        </p:txBody>
      </p:sp>
      <p:pic>
        <p:nvPicPr>
          <p:cNvPr id="19" name="Immagine 18"/>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15088"/>
            <a:ext cx="7272808" cy="4010256"/>
          </a:xfrm>
          <a:prstGeom prst="rect">
            <a:avLst/>
          </a:prstGeom>
          <a:noFill/>
        </p:spPr>
      </p:pic>
      <p:sp>
        <p:nvSpPr>
          <p:cNvPr id="18" name="Rettangolo arrotondato 17"/>
          <p:cNvSpPr/>
          <p:nvPr/>
        </p:nvSpPr>
        <p:spPr>
          <a:xfrm>
            <a:off x="7277222" y="2996952"/>
            <a:ext cx="1759274" cy="8640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nZEB</a:t>
            </a:r>
            <a:r>
              <a:rPr lang="en-US" b="1" dirty="0"/>
              <a:t> Energy savings goals</a:t>
            </a:r>
            <a:endParaRPr lang="it-IT" dirty="0"/>
          </a:p>
        </p:txBody>
      </p:sp>
      <p:sp>
        <p:nvSpPr>
          <p:cNvPr id="10"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54</a:t>
            </a:fld>
            <a:endParaRPr lang="el-GR" dirty="0"/>
          </a:p>
        </p:txBody>
      </p:sp>
      <p:sp>
        <p:nvSpPr>
          <p:cNvPr id="1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067354904"/>
      </p:ext>
    </p:extLst>
  </p:cSld>
  <p:clrMapOvr>
    <a:masterClrMapping/>
  </p:clrMapOvr>
  <p:transition spd="slow"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a:xfrm>
            <a:off x="7277222" y="2420888"/>
            <a:ext cx="175927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SECOND STEP</a:t>
            </a:r>
            <a:endParaRPr lang="it-IT" dirty="0"/>
          </a:p>
        </p:txBody>
      </p:sp>
      <p:sp>
        <p:nvSpPr>
          <p:cNvPr id="20" name="2 - Τίτλος"/>
          <p:cNvSpPr txBox="1">
            <a:spLocks/>
          </p:cNvSpPr>
          <p:nvPr/>
        </p:nvSpPr>
        <p:spPr>
          <a:xfrm>
            <a:off x="0" y="1196752"/>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A second step consists of placing, after having carried out the economic and financial evaluation, the projects or the layers inside the graph according to the relation between IRR and Energy Savings. Indeed, the analysis, as explained, may be carried out at both overall project and single intervention (layer) level</a:t>
            </a:r>
            <a:endParaRPr lang="it-IT" sz="2000" dirty="0"/>
          </a:p>
        </p:txBody>
      </p:sp>
      <p:sp>
        <p:nvSpPr>
          <p:cNvPr id="21"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err="1"/>
              <a:t>Sustainability</a:t>
            </a:r>
            <a:r>
              <a:rPr lang="de-DE" sz="2400" dirty="0"/>
              <a:t> </a:t>
            </a:r>
            <a:r>
              <a:rPr lang="de-DE" sz="2400" dirty="0" err="1"/>
              <a:t>vs</a:t>
            </a:r>
            <a:r>
              <a:rPr lang="de-DE" sz="2400" dirty="0"/>
              <a:t> </a:t>
            </a:r>
            <a:r>
              <a:rPr lang="de-DE" sz="2400" dirty="0" err="1"/>
              <a:t>nZEB</a:t>
            </a:r>
            <a:r>
              <a:rPr lang="de-DE" sz="2400" dirty="0"/>
              <a:t> </a:t>
            </a:r>
            <a:r>
              <a:rPr lang="de-DE" sz="2400" dirty="0" err="1"/>
              <a:t>Energy</a:t>
            </a:r>
            <a:r>
              <a:rPr lang="de-DE" sz="2400" dirty="0"/>
              <a:t> </a:t>
            </a:r>
            <a:r>
              <a:rPr lang="de-DE" sz="2400" dirty="0" err="1"/>
              <a:t>Savings</a:t>
            </a:r>
            <a:endParaRPr lang="de-DE" sz="2400" dirty="0"/>
          </a:p>
        </p:txBody>
      </p:sp>
      <p:sp>
        <p:nvSpPr>
          <p:cNvPr id="18" name="Rettangolo arrotondato 17"/>
          <p:cNvSpPr/>
          <p:nvPr/>
        </p:nvSpPr>
        <p:spPr>
          <a:xfrm>
            <a:off x="7277222" y="3356992"/>
            <a:ext cx="1759274" cy="8640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How is the IRR of the projects/layers </a:t>
            </a:r>
            <a:endParaRPr lang="it-I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17" y="2515840"/>
            <a:ext cx="7223830" cy="38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55</a:t>
            </a:fld>
            <a:endParaRPr lang="el-GR" dirty="0"/>
          </a:p>
        </p:txBody>
      </p:sp>
      <p:sp>
        <p:nvSpPr>
          <p:cNvPr id="1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729742383"/>
      </p:ext>
    </p:extLst>
  </p:cSld>
  <p:clrMapOvr>
    <a:masterClrMapping/>
  </p:clrMapOvr>
  <p:transition spd="slow"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a:xfrm>
            <a:off x="7306168" y="2276872"/>
            <a:ext cx="175927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THIRD STEP</a:t>
            </a:r>
            <a:endParaRPr lang="it-IT" dirty="0"/>
          </a:p>
        </p:txBody>
      </p:sp>
      <p:sp>
        <p:nvSpPr>
          <p:cNvPr id="20" name="2 - Τίτλος"/>
          <p:cNvSpPr txBox="1">
            <a:spLocks/>
          </p:cNvSpPr>
          <p:nvPr/>
        </p:nvSpPr>
        <p:spPr>
          <a:xfrm>
            <a:off x="0" y="1196752"/>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r>
              <a:rPr lang="en-US" sz="2000" dirty="0"/>
              <a:t>The Third step is the matching/placing of each project/layer inside one of the identified Clusters according to its pre-subsidies IRR</a:t>
            </a:r>
            <a:endParaRPr lang="it-IT" sz="2000" dirty="0"/>
          </a:p>
        </p:txBody>
      </p:sp>
      <p:sp>
        <p:nvSpPr>
          <p:cNvPr id="21"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err="1"/>
              <a:t>Sustainability</a:t>
            </a:r>
            <a:r>
              <a:rPr lang="de-DE" sz="2400" dirty="0"/>
              <a:t> </a:t>
            </a:r>
            <a:r>
              <a:rPr lang="de-DE" sz="2400" dirty="0" err="1"/>
              <a:t>vs</a:t>
            </a:r>
            <a:r>
              <a:rPr lang="de-DE" sz="2400" dirty="0"/>
              <a:t> </a:t>
            </a:r>
            <a:r>
              <a:rPr lang="de-DE" sz="2400" dirty="0" err="1"/>
              <a:t>nZEB</a:t>
            </a:r>
            <a:r>
              <a:rPr lang="de-DE" sz="2400" dirty="0"/>
              <a:t> </a:t>
            </a:r>
            <a:r>
              <a:rPr lang="de-DE" sz="2400" dirty="0" err="1"/>
              <a:t>Energy</a:t>
            </a:r>
            <a:r>
              <a:rPr lang="de-DE" sz="2400" dirty="0"/>
              <a:t> </a:t>
            </a:r>
            <a:r>
              <a:rPr lang="de-DE" sz="2400" dirty="0" err="1"/>
              <a:t>Savings</a:t>
            </a:r>
            <a:endParaRPr lang="de-DE" sz="2400" dirty="0"/>
          </a:p>
        </p:txBody>
      </p:sp>
      <p:sp>
        <p:nvSpPr>
          <p:cNvPr id="18" name="Rettangolo arrotondato 17"/>
          <p:cNvSpPr/>
          <p:nvPr/>
        </p:nvSpPr>
        <p:spPr>
          <a:xfrm>
            <a:off x="7337340" y="3068960"/>
            <a:ext cx="1759274" cy="57606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CLUSTER</a:t>
            </a:r>
            <a:endParaRPr lang="it-IT"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7" y="2302801"/>
            <a:ext cx="6994221" cy="379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56</a:t>
            </a:fld>
            <a:endParaRPr lang="el-GR" dirty="0"/>
          </a:p>
        </p:txBody>
      </p:sp>
      <p:sp>
        <p:nvSpPr>
          <p:cNvPr id="1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1320385256"/>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a:xfrm>
            <a:off x="7159111" y="2996952"/>
            <a:ext cx="171934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FOUR STEP</a:t>
            </a:r>
            <a:endParaRPr lang="it-IT" dirty="0"/>
          </a:p>
        </p:txBody>
      </p:sp>
      <p:sp>
        <p:nvSpPr>
          <p:cNvPr id="20" name="2 - Τίτλος"/>
          <p:cNvSpPr txBox="1">
            <a:spLocks/>
          </p:cNvSpPr>
          <p:nvPr/>
        </p:nvSpPr>
        <p:spPr>
          <a:xfrm>
            <a:off x="0" y="1484896"/>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Another step is the analysis of the sample of the projects and their placing into the graph. On the basis of previous experiences and under actual market conditions, the evaluation of a large sample allows to plot, even with regression tools, a curve that may describe the allocation of the projects into the graph. As an example, given the small sample of the </a:t>
            </a:r>
            <a:r>
              <a:rPr lang="en-US" sz="2000" dirty="0" err="1"/>
              <a:t>CERtuS</a:t>
            </a:r>
            <a:r>
              <a:rPr lang="en-US" sz="2000" dirty="0"/>
              <a:t> projects, an ideal blue line was plotted in the following graph</a:t>
            </a:r>
            <a:endParaRPr lang="it-IT" sz="2000" dirty="0"/>
          </a:p>
        </p:txBody>
      </p:sp>
      <p:sp>
        <p:nvSpPr>
          <p:cNvPr id="21"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err="1"/>
              <a:t>Sustainability</a:t>
            </a:r>
            <a:r>
              <a:rPr lang="de-DE" sz="2400" dirty="0"/>
              <a:t> </a:t>
            </a:r>
            <a:r>
              <a:rPr lang="de-DE" sz="2400" dirty="0" err="1"/>
              <a:t>vs</a:t>
            </a:r>
            <a:r>
              <a:rPr lang="de-DE" sz="2400" dirty="0"/>
              <a:t> </a:t>
            </a:r>
            <a:r>
              <a:rPr lang="de-DE" sz="2400" dirty="0" err="1"/>
              <a:t>nZEB</a:t>
            </a:r>
            <a:r>
              <a:rPr lang="de-DE" sz="2400" dirty="0"/>
              <a:t> </a:t>
            </a:r>
            <a:r>
              <a:rPr lang="de-DE" sz="2400" dirty="0" err="1"/>
              <a:t>Energy</a:t>
            </a:r>
            <a:r>
              <a:rPr lang="de-DE" sz="2400" dirty="0"/>
              <a:t> </a:t>
            </a:r>
            <a:r>
              <a:rPr lang="de-DE" sz="2400" dirty="0" err="1"/>
              <a:t>Savings</a:t>
            </a:r>
            <a:endParaRPr lang="de-DE" sz="2400" dirty="0"/>
          </a:p>
        </p:txBody>
      </p:sp>
      <p:sp>
        <p:nvSpPr>
          <p:cNvPr id="18" name="Rettangolo arrotondato 17"/>
          <p:cNvSpPr/>
          <p:nvPr/>
        </p:nvSpPr>
        <p:spPr>
          <a:xfrm>
            <a:off x="7155729" y="3933056"/>
            <a:ext cx="1753896" cy="82809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PROJECT ALLOCATIONS</a:t>
            </a:r>
            <a:endParaRPr lang="it-IT"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96952"/>
            <a:ext cx="651352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57</a:t>
            </a:fld>
            <a:endParaRPr lang="el-GR" dirty="0"/>
          </a:p>
        </p:txBody>
      </p:sp>
      <p:sp>
        <p:nvSpPr>
          <p:cNvPr id="1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1792831715"/>
      </p:ext>
    </p:extLst>
  </p:cSld>
  <p:clrMapOvr>
    <a:masterClrMapping/>
  </p:clrMapOvr>
  <p:transition spd="slow"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a:xfrm>
            <a:off x="7241391" y="2384884"/>
            <a:ext cx="1689999"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FINAL STEP</a:t>
            </a:r>
            <a:endParaRPr lang="it-IT" dirty="0"/>
          </a:p>
        </p:txBody>
      </p:sp>
      <p:sp>
        <p:nvSpPr>
          <p:cNvPr id="20" name="2 - Τίτλος"/>
          <p:cNvSpPr txBox="1">
            <a:spLocks/>
          </p:cNvSpPr>
          <p:nvPr/>
        </p:nvSpPr>
        <p:spPr>
          <a:xfrm>
            <a:off x="0" y="1268872"/>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The last step (see red and blue arrows) shows how the identification and use of some financial support instruments (such as subsides funds, grant, fiscal incentives as it will be explained later) could make projects realizable for the market</a:t>
            </a:r>
            <a:endParaRPr lang="it-IT" sz="2000" dirty="0"/>
          </a:p>
        </p:txBody>
      </p:sp>
      <p:sp>
        <p:nvSpPr>
          <p:cNvPr id="21"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err="1"/>
              <a:t>Sustainability</a:t>
            </a:r>
            <a:r>
              <a:rPr lang="de-DE" sz="2400" dirty="0"/>
              <a:t> </a:t>
            </a:r>
            <a:r>
              <a:rPr lang="de-DE" sz="2400" dirty="0" err="1"/>
              <a:t>vs</a:t>
            </a:r>
            <a:r>
              <a:rPr lang="de-DE" sz="2400" dirty="0"/>
              <a:t> </a:t>
            </a:r>
            <a:r>
              <a:rPr lang="de-DE" sz="2400" dirty="0" err="1"/>
              <a:t>nZEB</a:t>
            </a:r>
            <a:r>
              <a:rPr lang="de-DE" sz="2400" dirty="0"/>
              <a:t> </a:t>
            </a:r>
            <a:r>
              <a:rPr lang="de-DE" sz="2400" dirty="0" err="1"/>
              <a:t>Energy</a:t>
            </a:r>
            <a:r>
              <a:rPr lang="de-DE" sz="2400" dirty="0"/>
              <a:t> </a:t>
            </a:r>
            <a:r>
              <a:rPr lang="de-DE" sz="2400" dirty="0" err="1"/>
              <a:t>Savings</a:t>
            </a:r>
            <a:endParaRPr lang="de-DE" sz="2400" dirty="0"/>
          </a:p>
        </p:txBody>
      </p:sp>
      <p:sp>
        <p:nvSpPr>
          <p:cNvPr id="18" name="Rettangolo arrotondato 17"/>
          <p:cNvSpPr/>
          <p:nvPr/>
        </p:nvSpPr>
        <p:spPr>
          <a:xfrm>
            <a:off x="7275355" y="3176972"/>
            <a:ext cx="1656035" cy="82809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MATCH </a:t>
            </a:r>
          </a:p>
          <a:p>
            <a:r>
              <a:rPr lang="en-US" b="1" dirty="0"/>
              <a:t>FUNDING</a:t>
            </a:r>
            <a:endParaRPr lang="it-IT"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7" y="2492896"/>
            <a:ext cx="710595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58</a:t>
            </a:fld>
            <a:endParaRPr lang="el-GR" dirty="0"/>
          </a:p>
        </p:txBody>
      </p:sp>
      <p:sp>
        <p:nvSpPr>
          <p:cNvPr id="1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3343284350"/>
      </p:ext>
    </p:extLst>
  </p:cSld>
  <p:clrMapOvr>
    <a:masterClrMapping/>
  </p:clrMapOvr>
  <p:transition spd="slow"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 Τίτλος"/>
          <p:cNvSpPr txBox="1">
            <a:spLocks/>
          </p:cNvSpPr>
          <p:nvPr/>
        </p:nvSpPr>
        <p:spPr>
          <a:xfrm>
            <a:off x="0" y="908720"/>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The conceptual graph can be utilized by placing on the ordinate axis the indicator that it is able to calculate with greater confidence</a:t>
            </a:r>
            <a:endParaRPr lang="el-GR" sz="2000" dirty="0"/>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KEY FINANCIAL INDICATORS</a:t>
            </a:r>
          </a:p>
        </p:txBody>
      </p:sp>
      <p:sp>
        <p:nvSpPr>
          <p:cNvPr id="8" name="Ovale 7"/>
          <p:cNvSpPr/>
          <p:nvPr/>
        </p:nvSpPr>
        <p:spPr>
          <a:xfrm>
            <a:off x="395536" y="4606450"/>
            <a:ext cx="1595754" cy="1008112"/>
          </a:xfrm>
          <a:prstGeom prst="ellipse">
            <a:avLst/>
          </a:prstGeom>
          <a:solidFill>
            <a:srgbClr val="B7CC3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IRR</a:t>
            </a:r>
          </a:p>
        </p:txBody>
      </p:sp>
      <p:sp>
        <p:nvSpPr>
          <p:cNvPr id="9" name="Ovale 8"/>
          <p:cNvSpPr/>
          <p:nvPr/>
        </p:nvSpPr>
        <p:spPr>
          <a:xfrm>
            <a:off x="395536" y="2552347"/>
            <a:ext cx="1595754" cy="1008112"/>
          </a:xfrm>
          <a:prstGeom prst="ellipse">
            <a:avLst/>
          </a:prstGeom>
          <a:solidFill>
            <a:srgbClr val="B7CC3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PAY BACK PERIOD </a:t>
            </a:r>
          </a:p>
        </p:txBody>
      </p:sp>
      <p:sp>
        <p:nvSpPr>
          <p:cNvPr id="10" name="Rettangolo arrotondato 9"/>
          <p:cNvSpPr/>
          <p:nvPr/>
        </p:nvSpPr>
        <p:spPr>
          <a:xfrm>
            <a:off x="2339752" y="2448442"/>
            <a:ext cx="2160240" cy="1215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t>LAYERS</a:t>
            </a:r>
          </a:p>
          <a:p>
            <a:pPr marL="285750" indent="-285750">
              <a:buFont typeface="Wingdings" panose="05000000000000000000" pitchFamily="2" charset="2"/>
              <a:buChar char="§"/>
            </a:pPr>
            <a:r>
              <a:rPr lang="en-US" b="1" dirty="0"/>
              <a:t>PROJECT</a:t>
            </a:r>
          </a:p>
          <a:p>
            <a:pPr marL="285750" indent="-285750">
              <a:buFont typeface="Wingdings" panose="05000000000000000000" pitchFamily="2" charset="2"/>
              <a:buChar char="§"/>
            </a:pPr>
            <a:r>
              <a:rPr lang="en-US" b="1" dirty="0"/>
              <a:t>INVESTORS</a:t>
            </a:r>
            <a:endParaRPr lang="it-IT" dirty="0"/>
          </a:p>
        </p:txBody>
      </p:sp>
      <p:sp>
        <p:nvSpPr>
          <p:cNvPr id="14" name="Rettangolo arrotondato 13"/>
          <p:cNvSpPr/>
          <p:nvPr/>
        </p:nvSpPr>
        <p:spPr>
          <a:xfrm>
            <a:off x="2339752" y="4502545"/>
            <a:ext cx="2160240" cy="1215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t>LAYERS</a:t>
            </a:r>
          </a:p>
          <a:p>
            <a:pPr marL="285750" indent="-285750">
              <a:buFont typeface="Wingdings" panose="05000000000000000000" pitchFamily="2" charset="2"/>
              <a:buChar char="§"/>
            </a:pPr>
            <a:r>
              <a:rPr lang="en-US" b="1" dirty="0"/>
              <a:t>PROJECT</a:t>
            </a:r>
          </a:p>
          <a:p>
            <a:pPr marL="285750" indent="-285750">
              <a:buFont typeface="Wingdings" panose="05000000000000000000" pitchFamily="2" charset="2"/>
              <a:buChar char="§"/>
            </a:pPr>
            <a:r>
              <a:rPr lang="en-US" b="1" dirty="0"/>
              <a:t>INVESTORS</a:t>
            </a:r>
            <a:endParaRPr lang="it-IT" dirty="0"/>
          </a:p>
        </p:txBody>
      </p:sp>
      <p:sp>
        <p:nvSpPr>
          <p:cNvPr id="2" name="Freccia a destra 1"/>
          <p:cNvSpPr/>
          <p:nvPr/>
        </p:nvSpPr>
        <p:spPr>
          <a:xfrm>
            <a:off x="4644008" y="2843771"/>
            <a:ext cx="360040" cy="425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5148064" y="2251758"/>
            <a:ext cx="3096344" cy="1609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t>Layers Cost/Savings</a:t>
            </a:r>
          </a:p>
          <a:p>
            <a:pPr marL="285750" indent="-285750">
              <a:buFont typeface="Wingdings" panose="05000000000000000000" pitchFamily="2" charset="2"/>
              <a:buChar char="§"/>
            </a:pPr>
            <a:r>
              <a:rPr lang="en-US" b="1" dirty="0"/>
              <a:t>Project Costs/Savings</a:t>
            </a:r>
          </a:p>
          <a:p>
            <a:pPr marL="285750" indent="-285750">
              <a:buFont typeface="Wingdings" panose="05000000000000000000" pitchFamily="2" charset="2"/>
              <a:buChar char="§"/>
            </a:pPr>
            <a:r>
              <a:rPr lang="en-US" b="1" dirty="0"/>
              <a:t>Equity/Dividends</a:t>
            </a:r>
          </a:p>
        </p:txBody>
      </p:sp>
      <p:sp>
        <p:nvSpPr>
          <p:cNvPr id="19" name="Rettangolo arrotondato 18"/>
          <p:cNvSpPr/>
          <p:nvPr/>
        </p:nvSpPr>
        <p:spPr>
          <a:xfrm>
            <a:off x="5148064" y="4305861"/>
            <a:ext cx="3096344" cy="1609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t>CF of Layers</a:t>
            </a:r>
          </a:p>
          <a:p>
            <a:pPr marL="285750" indent="-285750">
              <a:buFont typeface="Wingdings" panose="05000000000000000000" pitchFamily="2" charset="2"/>
              <a:buChar char="§"/>
            </a:pPr>
            <a:r>
              <a:rPr lang="en-US" b="1" dirty="0"/>
              <a:t>Project CF</a:t>
            </a:r>
          </a:p>
          <a:p>
            <a:pPr marL="285750" indent="-285750">
              <a:buFont typeface="Wingdings" panose="05000000000000000000" pitchFamily="2" charset="2"/>
              <a:buChar char="§"/>
            </a:pPr>
            <a:r>
              <a:rPr lang="en-US" b="1" dirty="0"/>
              <a:t>Equity CF</a:t>
            </a:r>
          </a:p>
        </p:txBody>
      </p:sp>
      <p:sp>
        <p:nvSpPr>
          <p:cNvPr id="20" name="Freccia a destra 19"/>
          <p:cNvSpPr/>
          <p:nvPr/>
        </p:nvSpPr>
        <p:spPr>
          <a:xfrm>
            <a:off x="4644008" y="4897874"/>
            <a:ext cx="360040" cy="425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59</a:t>
            </a:fld>
            <a:endParaRPr lang="el-GR" dirty="0"/>
          </a:p>
        </p:txBody>
      </p:sp>
      <p:sp>
        <p:nvSpPr>
          <p:cNvPr id="2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3340550228"/>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From building owners’ view</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sz="2200" spc="100" dirty="0">
                <a:effectLst>
                  <a:outerShdw blurRad="38100" dist="38100" dir="2700000" algn="tl">
                    <a:srgbClr val="000000">
                      <a:alpha val="43137"/>
                    </a:srgbClr>
                  </a:outerShdw>
                </a:effectLst>
              </a:rPr>
              <a:t>Furthermore, it is assumed that the building owner is </a:t>
            </a:r>
          </a:p>
          <a:p>
            <a:pPr marL="0" indent="0" algn="ctr">
              <a:lnSpc>
                <a:spcPct val="150000"/>
              </a:lnSpc>
              <a:spcBef>
                <a:spcPts val="0"/>
              </a:spcBef>
              <a:buNone/>
            </a:pPr>
            <a:r>
              <a:rPr lang="en-US" sz="2200" spc="100" dirty="0">
                <a:effectLst>
                  <a:outerShdw blurRad="38100" dist="38100" dir="2700000" algn="tl">
                    <a:srgbClr val="000000">
                      <a:alpha val="43137"/>
                    </a:srgbClr>
                  </a:outerShdw>
                </a:effectLst>
              </a:rPr>
              <a:t>a municipality that desires the deep energy renovation </a:t>
            </a:r>
          </a:p>
          <a:p>
            <a:pPr marL="0" indent="0" algn="ctr">
              <a:lnSpc>
                <a:spcPct val="150000"/>
              </a:lnSpc>
              <a:spcBef>
                <a:spcPts val="0"/>
              </a:spcBef>
              <a:buNone/>
            </a:pPr>
            <a:r>
              <a:rPr lang="en-US" sz="2200" spc="100" dirty="0">
                <a:effectLst>
                  <a:outerShdw blurRad="38100" dist="38100" dir="2700000" algn="tl">
                    <a:srgbClr val="000000">
                      <a:alpha val="43137"/>
                    </a:srgbClr>
                  </a:outerShdw>
                </a:effectLst>
              </a:rPr>
              <a:t>of the building and moreover to become </a:t>
            </a:r>
            <a:r>
              <a:rPr lang="en-US" sz="2200" spc="100" dirty="0" err="1">
                <a:effectLst>
                  <a:outerShdw blurRad="38100" dist="38100" dir="2700000" algn="tl">
                    <a:srgbClr val="000000">
                      <a:alpha val="43137"/>
                    </a:srgbClr>
                  </a:outerShdw>
                </a:effectLst>
              </a:rPr>
              <a:t>nZEB</a:t>
            </a:r>
            <a:r>
              <a:rPr lang="en-US" sz="2200" spc="100" dirty="0">
                <a:effectLst>
                  <a:outerShdw blurRad="38100" dist="38100" dir="2700000" algn="tl">
                    <a:srgbClr val="000000">
                      <a:alpha val="43137"/>
                    </a:srgbClr>
                  </a:outerShdw>
                </a:effectLst>
              </a:rPr>
              <a:t>. </a:t>
            </a:r>
          </a:p>
          <a:p>
            <a:pPr marL="0" indent="0" algn="ctr">
              <a:lnSpc>
                <a:spcPct val="150000"/>
              </a:lnSpc>
              <a:spcBef>
                <a:spcPts val="0"/>
              </a:spcBef>
              <a:buNone/>
            </a:pPr>
            <a:endParaRPr lang="en-US" sz="2200" spc="100" dirty="0">
              <a:effectLst>
                <a:outerShdw blurRad="38100" dist="38100" dir="2700000" algn="tl">
                  <a:srgbClr val="000000">
                    <a:alpha val="43137"/>
                  </a:srgbClr>
                </a:outerShdw>
              </a:effectLst>
            </a:endParaRPr>
          </a:p>
          <a:p>
            <a:pPr marL="0" indent="0" algn="ctr">
              <a:lnSpc>
                <a:spcPct val="150000"/>
              </a:lnSpc>
              <a:spcBef>
                <a:spcPts val="0"/>
              </a:spcBef>
              <a:buNone/>
            </a:pPr>
            <a:r>
              <a:rPr lang="en-US" sz="2200" spc="100" dirty="0">
                <a:effectLst>
                  <a:outerShdw blurRad="38100" dist="38100" dir="2700000" algn="tl">
                    <a:srgbClr val="000000">
                      <a:alpha val="43137"/>
                    </a:srgbClr>
                  </a:outerShdw>
                </a:effectLst>
              </a:rPr>
              <a:t>The municipality prefers of not having any </a:t>
            </a:r>
          </a:p>
          <a:p>
            <a:pPr marL="0" indent="0" algn="ctr">
              <a:lnSpc>
                <a:spcPct val="150000"/>
              </a:lnSpc>
              <a:spcBef>
                <a:spcPts val="0"/>
              </a:spcBef>
              <a:buNone/>
            </a:pPr>
            <a:r>
              <a:rPr lang="en-US" sz="2200" spc="100" dirty="0">
                <a:effectLst>
                  <a:outerShdw blurRad="38100" dist="38100" dir="2700000" algn="tl">
                    <a:srgbClr val="000000">
                      <a:alpha val="43137"/>
                    </a:srgbClr>
                  </a:outerShdw>
                </a:effectLst>
              </a:rPr>
              <a:t>contribution to the capital cost of the investment.</a:t>
            </a:r>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349341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KEY FINDINGS AND RECOMMENDATION (D.2.5.) </a:t>
            </a:r>
          </a:p>
        </p:txBody>
      </p:sp>
      <p:sp>
        <p:nvSpPr>
          <p:cNvPr id="2" name="Rettangolo 1"/>
          <p:cNvSpPr/>
          <p:nvPr/>
        </p:nvSpPr>
        <p:spPr>
          <a:xfrm>
            <a:off x="179512" y="1268760"/>
            <a:ext cx="8640960" cy="4708981"/>
          </a:xfrm>
          <a:prstGeom prst="rect">
            <a:avLst/>
          </a:prstGeom>
        </p:spPr>
        <p:txBody>
          <a:bodyPr wrap="square">
            <a:spAutoFit/>
          </a:bodyPr>
          <a:lstStyle/>
          <a:p>
            <a:r>
              <a:rPr lang="en-US" sz="2000" dirty="0">
                <a:solidFill>
                  <a:srgbClr val="0070C0"/>
                </a:solidFill>
              </a:rPr>
              <a:t>We underlined some recommendations for </a:t>
            </a:r>
            <a:r>
              <a:rPr lang="en-US" sz="2000" dirty="0" err="1">
                <a:solidFill>
                  <a:srgbClr val="0070C0"/>
                </a:solidFill>
              </a:rPr>
              <a:t>nZEB</a:t>
            </a:r>
            <a:r>
              <a:rPr lang="en-US" sz="2000" dirty="0">
                <a:solidFill>
                  <a:srgbClr val="0070C0"/>
                </a:solidFill>
              </a:rPr>
              <a:t> projects:</a:t>
            </a:r>
          </a:p>
          <a:p>
            <a:r>
              <a:rPr lang="en-US" sz="2000" dirty="0">
                <a:solidFill>
                  <a:srgbClr val="0070C0"/>
                </a:solidFill>
              </a:rPr>
              <a:t> </a:t>
            </a:r>
          </a:p>
          <a:p>
            <a:pPr marL="285750" indent="-285750">
              <a:spcAft>
                <a:spcPts val="1200"/>
              </a:spcAft>
              <a:buFont typeface="Wingdings" panose="05000000000000000000" pitchFamily="2" charset="2"/>
              <a:buChar char="Ø"/>
            </a:pPr>
            <a:r>
              <a:rPr lang="en-US" sz="2000" dirty="0">
                <a:solidFill>
                  <a:srgbClr val="0070C0"/>
                </a:solidFill>
              </a:rPr>
              <a:t>A well-defined baseline of energy consumption and maintenance costs must be clearly-defined</a:t>
            </a:r>
          </a:p>
          <a:p>
            <a:pPr marL="285750" indent="-285750">
              <a:spcAft>
                <a:spcPts val="1200"/>
              </a:spcAft>
              <a:buFont typeface="Wingdings" panose="05000000000000000000" pitchFamily="2" charset="2"/>
              <a:buChar char="Ø"/>
            </a:pPr>
            <a:r>
              <a:rPr lang="en-US" sz="2000" dirty="0">
                <a:solidFill>
                  <a:srgbClr val="0070C0"/>
                </a:solidFill>
              </a:rPr>
              <a:t>Layers/project must have a short pay back period</a:t>
            </a:r>
          </a:p>
          <a:p>
            <a:pPr marL="285750" indent="-285750">
              <a:spcAft>
                <a:spcPts val="1200"/>
              </a:spcAft>
              <a:buFont typeface="Wingdings" panose="05000000000000000000" pitchFamily="2" charset="2"/>
              <a:buChar char="Ø"/>
            </a:pPr>
            <a:r>
              <a:rPr lang="en-US" sz="2000" dirty="0">
                <a:solidFill>
                  <a:srgbClr val="0070C0"/>
                </a:solidFill>
              </a:rPr>
              <a:t>Sometimes the municipality should aggregate projects in order to reach a critical mass  especially when their size is small</a:t>
            </a:r>
          </a:p>
          <a:p>
            <a:pPr marL="285750" indent="-285750">
              <a:spcAft>
                <a:spcPts val="1200"/>
              </a:spcAft>
              <a:buFont typeface="Wingdings" panose="05000000000000000000" pitchFamily="2" charset="2"/>
              <a:buChar char="Ø"/>
            </a:pPr>
            <a:r>
              <a:rPr lang="en-US" sz="2000" dirty="0">
                <a:solidFill>
                  <a:srgbClr val="0070C0"/>
                </a:solidFill>
              </a:rPr>
              <a:t>When it is possible, increase the use of public buildings during the daytime by additional activities in order to have more cash flow</a:t>
            </a:r>
          </a:p>
          <a:p>
            <a:pPr marL="285750" indent="-285750">
              <a:spcAft>
                <a:spcPts val="1200"/>
              </a:spcAft>
              <a:buFont typeface="Wingdings" panose="05000000000000000000" pitchFamily="2" charset="2"/>
              <a:buChar char="Ø"/>
            </a:pPr>
            <a:r>
              <a:rPr lang="en-US" sz="2000" dirty="0">
                <a:solidFill>
                  <a:srgbClr val="0070C0"/>
                </a:solidFill>
              </a:rPr>
              <a:t>Increase </a:t>
            </a:r>
            <a:r>
              <a:rPr lang="en-US" sz="2000" dirty="0" err="1">
                <a:solidFill>
                  <a:srgbClr val="0070C0"/>
                </a:solidFill>
              </a:rPr>
              <a:t>ESCo</a:t>
            </a:r>
            <a:r>
              <a:rPr lang="en-US" sz="2000" dirty="0">
                <a:solidFill>
                  <a:srgbClr val="0070C0"/>
                </a:solidFill>
              </a:rPr>
              <a:t> services could offer them the possibility to carry out auxiliary services such as soft facility management, (e.g. cleaning services, green care, reception). This would provide additional revenues to the ESCOs, and would make it more attractive</a:t>
            </a:r>
          </a:p>
        </p:txBody>
      </p:sp>
      <p:sp>
        <p:nvSpPr>
          <p:cNvPr id="7"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60</a:t>
            </a:fld>
            <a:endParaRPr lang="el-GR" dirty="0"/>
          </a:p>
        </p:txBody>
      </p:sp>
      <p:sp>
        <p:nvSpPr>
          <p:cNvPr id="8"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541123115"/>
      </p:ext>
    </p:extLst>
  </p:cSld>
  <p:clrMapOvr>
    <a:masterClrMapping/>
  </p:clrMapOvr>
  <p:transition spd="slow"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 Τίτλος"/>
          <p:cNvSpPr txBox="1">
            <a:spLocks/>
          </p:cNvSpPr>
          <p:nvPr/>
        </p:nvSpPr>
        <p:spPr>
          <a:xfrm>
            <a:off x="0" y="908720"/>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r>
              <a:rPr lang="en-US" sz="2000" dirty="0">
                <a:solidFill>
                  <a:srgbClr val="0070C0"/>
                </a:solidFill>
              </a:rPr>
              <a:t>Financing energy efficiency initiatives in public buildings, and in particular </a:t>
            </a:r>
            <a:r>
              <a:rPr lang="en-US" sz="2000" dirty="0" err="1">
                <a:solidFill>
                  <a:srgbClr val="0070C0"/>
                </a:solidFill>
              </a:rPr>
              <a:t>nZEB</a:t>
            </a:r>
            <a:r>
              <a:rPr lang="en-US" sz="2000" dirty="0">
                <a:solidFill>
                  <a:srgbClr val="0070C0"/>
                </a:solidFill>
              </a:rPr>
              <a:t> initiatives, is a complex and challenging activity</a:t>
            </a:r>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KEY FINDINGS AND RECOMMENDATION (D.2.5) </a:t>
            </a:r>
          </a:p>
        </p:txBody>
      </p:sp>
      <p:sp>
        <p:nvSpPr>
          <p:cNvPr id="8" name="Rettangolo 7"/>
          <p:cNvSpPr/>
          <p:nvPr/>
        </p:nvSpPr>
        <p:spPr>
          <a:xfrm>
            <a:off x="395536" y="1801554"/>
            <a:ext cx="8640960" cy="4939814"/>
          </a:xfrm>
          <a:prstGeom prst="rect">
            <a:avLst/>
          </a:prstGeom>
        </p:spPr>
        <p:txBody>
          <a:bodyPr wrap="square">
            <a:spAutoFit/>
          </a:bodyPr>
          <a:lstStyle/>
          <a:p>
            <a:r>
              <a:rPr lang="en-US" sz="2000" dirty="0">
                <a:solidFill>
                  <a:srgbClr val="0070C0"/>
                </a:solidFill>
              </a:rPr>
              <a:t>We know that the building energy efficiency market is characterized by: </a:t>
            </a:r>
          </a:p>
          <a:p>
            <a:r>
              <a:rPr lang="en-US" sz="2000" dirty="0">
                <a:solidFill>
                  <a:srgbClr val="0070C0"/>
                </a:solidFill>
              </a:rPr>
              <a:t> </a:t>
            </a:r>
            <a:endParaRPr lang="it-IT" sz="2000" dirty="0">
              <a:solidFill>
                <a:srgbClr val="0070C0"/>
              </a:solidFill>
            </a:endParaRPr>
          </a:p>
          <a:p>
            <a:pPr marL="285750" indent="-285750">
              <a:spcAft>
                <a:spcPts val="600"/>
              </a:spcAft>
              <a:buFont typeface="Wingdings" panose="05000000000000000000" pitchFamily="2" charset="2"/>
              <a:buChar char="Ø"/>
            </a:pPr>
            <a:r>
              <a:rPr lang="en-US" sz="2000" dirty="0">
                <a:solidFill>
                  <a:srgbClr val="0070C0"/>
                </a:solidFill>
              </a:rPr>
              <a:t>Fragmented and peculiar initiatives </a:t>
            </a:r>
            <a:endParaRPr lang="it-IT" sz="2000" dirty="0">
              <a:solidFill>
                <a:srgbClr val="0070C0"/>
              </a:solidFill>
            </a:endParaRPr>
          </a:p>
          <a:p>
            <a:pPr marL="285750" indent="-285750">
              <a:spcAft>
                <a:spcPts val="600"/>
              </a:spcAft>
              <a:buFont typeface="Wingdings" panose="05000000000000000000" pitchFamily="2" charset="2"/>
              <a:buChar char="Ø"/>
            </a:pPr>
            <a:r>
              <a:rPr lang="en-US" sz="2000" dirty="0">
                <a:solidFill>
                  <a:srgbClr val="0070C0"/>
                </a:solidFill>
              </a:rPr>
              <a:t>each project has its own peculiar features (difficult to standardize)</a:t>
            </a:r>
            <a:endParaRPr lang="it-IT" sz="2000" dirty="0">
              <a:solidFill>
                <a:srgbClr val="0070C0"/>
              </a:solidFill>
            </a:endParaRPr>
          </a:p>
          <a:p>
            <a:pPr marL="285750" indent="-285750">
              <a:spcAft>
                <a:spcPts val="600"/>
              </a:spcAft>
              <a:buFont typeface="Wingdings" panose="05000000000000000000" pitchFamily="2" charset="2"/>
              <a:buChar char="Ø"/>
            </a:pPr>
            <a:r>
              <a:rPr lang="en-US" sz="2000" dirty="0">
                <a:solidFill>
                  <a:srgbClr val="0070C0"/>
                </a:solidFill>
              </a:rPr>
              <a:t>buildings are usually located in different areas and they have several uses</a:t>
            </a:r>
            <a:endParaRPr lang="it-IT" sz="2000" dirty="0">
              <a:solidFill>
                <a:srgbClr val="0070C0"/>
              </a:solidFill>
            </a:endParaRPr>
          </a:p>
          <a:p>
            <a:pPr marL="285750" indent="-285750">
              <a:spcAft>
                <a:spcPts val="600"/>
              </a:spcAft>
              <a:buFont typeface="Wingdings" panose="05000000000000000000" pitchFamily="2" charset="2"/>
              <a:buChar char="Ø"/>
            </a:pPr>
            <a:r>
              <a:rPr lang="en-US" sz="2000" dirty="0">
                <a:solidFill>
                  <a:srgbClr val="0070C0"/>
                </a:solidFill>
              </a:rPr>
              <a:t>Different counterparts: building users can be private citizens, Public Authorities, Companies, etc.</a:t>
            </a:r>
            <a:endParaRPr lang="it-IT" sz="2000" dirty="0">
              <a:solidFill>
                <a:srgbClr val="0070C0"/>
              </a:solidFill>
            </a:endParaRPr>
          </a:p>
          <a:p>
            <a:pPr marL="285750" indent="-285750">
              <a:spcAft>
                <a:spcPts val="600"/>
              </a:spcAft>
              <a:buFont typeface="Wingdings" panose="05000000000000000000" pitchFamily="2" charset="2"/>
              <a:buChar char="Ø"/>
            </a:pPr>
            <a:r>
              <a:rPr lang="en-US" sz="2000" dirty="0">
                <a:solidFill>
                  <a:srgbClr val="0070C0"/>
                </a:solidFill>
              </a:rPr>
              <a:t>Non standardized EPC (Energy Performing Contracts) because energy performance (and underlying financial cash flows) are related to the specific building and standard security packages do not cover all risk areas</a:t>
            </a:r>
            <a:endParaRPr lang="it-IT" sz="2000" dirty="0">
              <a:solidFill>
                <a:srgbClr val="0070C0"/>
              </a:solidFill>
            </a:endParaRPr>
          </a:p>
          <a:p>
            <a:pPr marL="285750" indent="-285750">
              <a:spcAft>
                <a:spcPts val="600"/>
              </a:spcAft>
              <a:buFont typeface="Wingdings" panose="05000000000000000000" pitchFamily="2" charset="2"/>
              <a:buChar char="Ø"/>
            </a:pPr>
            <a:r>
              <a:rPr lang="en-US" sz="2000" dirty="0">
                <a:solidFill>
                  <a:srgbClr val="0070C0"/>
                </a:solidFill>
              </a:rPr>
              <a:t>High performance risk, in fact energy savings can be quantified only ex post</a:t>
            </a:r>
            <a:endParaRPr lang="it-IT" sz="2000" dirty="0">
              <a:solidFill>
                <a:srgbClr val="0070C0"/>
              </a:solidFill>
            </a:endParaRPr>
          </a:p>
          <a:p>
            <a:pPr marL="285750" indent="-285750">
              <a:spcAft>
                <a:spcPts val="600"/>
              </a:spcAft>
              <a:buFont typeface="Wingdings" panose="05000000000000000000" pitchFamily="2" charset="2"/>
              <a:buChar char="Ø"/>
            </a:pPr>
            <a:r>
              <a:rPr lang="en-US" sz="2000" dirty="0">
                <a:solidFill>
                  <a:srgbClr val="0070C0"/>
                </a:solidFill>
              </a:rPr>
              <a:t>Different counterpart risk, in particular in some circumstances the risk of the building owner will not be able pay back the fee is real </a:t>
            </a:r>
            <a:endParaRPr lang="it-IT" sz="2000" dirty="0">
              <a:solidFill>
                <a:srgbClr val="0070C0"/>
              </a:solidFill>
            </a:endParaRPr>
          </a:p>
          <a:p>
            <a:pPr marL="285750" indent="-285750">
              <a:spcAft>
                <a:spcPts val="600"/>
              </a:spcAft>
              <a:buFont typeface="Wingdings" panose="05000000000000000000" pitchFamily="2" charset="2"/>
              <a:buChar char="Ø"/>
            </a:pPr>
            <a:r>
              <a:rPr lang="en-US" sz="2000" dirty="0">
                <a:solidFill>
                  <a:srgbClr val="0070C0"/>
                </a:solidFill>
              </a:rPr>
              <a:t>…</a:t>
            </a:r>
            <a:endParaRPr lang="it-IT" sz="2000" dirty="0">
              <a:solidFill>
                <a:srgbClr val="0070C0"/>
              </a:solidFill>
            </a:endParaRPr>
          </a:p>
        </p:txBody>
      </p:sp>
      <p:sp>
        <p:nvSpPr>
          <p:cNvPr id="9"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61</a:t>
            </a:fld>
            <a:endParaRPr lang="el-GR" dirty="0"/>
          </a:p>
        </p:txBody>
      </p:sp>
      <p:sp>
        <p:nvSpPr>
          <p:cNvPr id="10"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1593555358"/>
      </p:ext>
    </p:extLst>
  </p:cSld>
  <p:clrMapOvr>
    <a:masterClrMapping/>
  </p:clrMapOvr>
  <p:transition spd="slow"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 Τίτλος"/>
          <p:cNvSpPr txBox="1">
            <a:spLocks/>
          </p:cNvSpPr>
          <p:nvPr/>
        </p:nvSpPr>
        <p:spPr>
          <a:xfrm>
            <a:off x="0" y="1052736"/>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NZEB interventions represent a challenge with respect to traditional energy savings technologies. The financial system, although many dedicated tools were implemented, it turns out to be still in a testing phase … </a:t>
            </a:r>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FINANCING OPPORTUNITIES</a:t>
            </a:r>
          </a:p>
        </p:txBody>
      </p:sp>
      <p:sp>
        <p:nvSpPr>
          <p:cNvPr id="3" name="Rettangolo 2"/>
          <p:cNvSpPr/>
          <p:nvPr/>
        </p:nvSpPr>
        <p:spPr>
          <a:xfrm>
            <a:off x="323528" y="2132856"/>
            <a:ext cx="8712968" cy="4093428"/>
          </a:xfrm>
          <a:prstGeom prst="rect">
            <a:avLst/>
          </a:prstGeom>
        </p:spPr>
        <p:txBody>
          <a:bodyPr wrap="square">
            <a:spAutoFit/>
          </a:bodyPr>
          <a:lstStyle/>
          <a:p>
            <a:pPr marL="285750" indent="-285750">
              <a:buFont typeface="Wingdings" panose="05000000000000000000" pitchFamily="2" charset="2"/>
              <a:buChar char="Ø"/>
            </a:pPr>
            <a:r>
              <a:rPr lang="en-US" sz="2000" dirty="0">
                <a:solidFill>
                  <a:srgbClr val="0070C0"/>
                </a:solidFill>
              </a:rPr>
              <a:t>As reported in previous experience of the project Partners, the typical energy savings threshold coherent with market conditions is around 30%-40%, this is due to the non-linear relationship between investment and savings</a:t>
            </a:r>
          </a:p>
          <a:p>
            <a:endParaRPr lang="it-IT" sz="2000" dirty="0">
              <a:solidFill>
                <a:srgbClr val="0070C0"/>
              </a:solidFill>
            </a:endParaRPr>
          </a:p>
          <a:p>
            <a:pPr marL="285750" indent="-285750">
              <a:buFont typeface="Wingdings" panose="05000000000000000000" pitchFamily="2" charset="2"/>
              <a:buChar char="Ø"/>
            </a:pPr>
            <a:r>
              <a:rPr lang="en-US" sz="2000" dirty="0">
                <a:solidFill>
                  <a:srgbClr val="0070C0"/>
                </a:solidFill>
              </a:rPr>
              <a:t>Investments for further energy savings can be financed only with specific ad-hoc financial instruments or public grant. Typically, to make a </a:t>
            </a:r>
            <a:r>
              <a:rPr lang="en-US" sz="2000" dirty="0" err="1">
                <a:solidFill>
                  <a:srgbClr val="0070C0"/>
                </a:solidFill>
              </a:rPr>
              <a:t>nZEB</a:t>
            </a:r>
            <a:r>
              <a:rPr lang="en-US" sz="2000" dirty="0">
                <a:solidFill>
                  <a:srgbClr val="0070C0"/>
                </a:solidFill>
              </a:rPr>
              <a:t> financially viable, several mechanisms must be activated:</a:t>
            </a:r>
          </a:p>
          <a:p>
            <a:endParaRPr lang="it-IT" sz="2000" dirty="0">
              <a:solidFill>
                <a:srgbClr val="0070C0"/>
              </a:solidFill>
            </a:endParaRPr>
          </a:p>
          <a:p>
            <a:pPr marL="742950" lvl="2" indent="-285750">
              <a:buFont typeface="Wingdings" panose="05000000000000000000" pitchFamily="2" charset="2"/>
              <a:buChar char="§"/>
            </a:pPr>
            <a:r>
              <a:rPr lang="en-US" sz="2000" dirty="0">
                <a:solidFill>
                  <a:srgbClr val="0070C0"/>
                </a:solidFill>
              </a:rPr>
              <a:t>Match funding between different financing sources (i.e. market, subsidized resources and grant) trying to reduce the grant contribution to the minimum needed level</a:t>
            </a:r>
            <a:endParaRPr lang="it-IT" sz="2000" dirty="0">
              <a:solidFill>
                <a:srgbClr val="0070C0"/>
              </a:solidFill>
            </a:endParaRPr>
          </a:p>
          <a:p>
            <a:pPr marL="742950" lvl="2" indent="-285750">
              <a:buFont typeface="Wingdings" panose="05000000000000000000" pitchFamily="2" charset="2"/>
              <a:buChar char="§"/>
            </a:pPr>
            <a:r>
              <a:rPr lang="en-US" sz="2000" dirty="0">
                <a:solidFill>
                  <a:srgbClr val="0070C0"/>
                </a:solidFill>
              </a:rPr>
              <a:t>Increase the investment size summing up several buildings, in order to reduce (on average) the incidence of structuring costs</a:t>
            </a:r>
            <a:endParaRPr lang="it-IT" sz="2000" dirty="0">
              <a:solidFill>
                <a:srgbClr val="0070C0"/>
              </a:solidFill>
            </a:endParaRPr>
          </a:p>
        </p:txBody>
      </p:sp>
      <p:sp>
        <p:nvSpPr>
          <p:cNvPr id="8"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62</a:t>
            </a:fld>
            <a:endParaRPr lang="el-GR" dirty="0"/>
          </a:p>
        </p:txBody>
      </p:sp>
      <p:sp>
        <p:nvSpPr>
          <p:cNvPr id="9"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4897406"/>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FINANCING OPPORTUNITIES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57" y="1590779"/>
            <a:ext cx="8917321" cy="486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 Τίτλος"/>
          <p:cNvSpPr txBox="1">
            <a:spLocks/>
          </p:cNvSpPr>
          <p:nvPr/>
        </p:nvSpPr>
        <p:spPr>
          <a:xfrm>
            <a:off x="0" y="764704"/>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err="1"/>
              <a:t>CERtuS</a:t>
            </a:r>
            <a:r>
              <a:rPr lang="en-US" sz="2000" dirty="0"/>
              <a:t>  project investigated also on the financing opportunities available …</a:t>
            </a:r>
            <a:endParaRPr lang="it-IT" sz="2000" dirty="0"/>
          </a:p>
        </p:txBody>
      </p:sp>
      <p:sp>
        <p:nvSpPr>
          <p:cNvPr id="8"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63</a:t>
            </a:fld>
            <a:endParaRPr lang="el-GR" dirty="0"/>
          </a:p>
        </p:txBody>
      </p:sp>
      <p:sp>
        <p:nvSpPr>
          <p:cNvPr id="9"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943375329"/>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FINANCING OPPORTUNITIES</a:t>
            </a:r>
          </a:p>
        </p:txBody>
      </p:sp>
      <p:sp>
        <p:nvSpPr>
          <p:cNvPr id="10" name="2 - Τίτλος"/>
          <p:cNvSpPr txBox="1">
            <a:spLocks/>
          </p:cNvSpPr>
          <p:nvPr/>
        </p:nvSpPr>
        <p:spPr>
          <a:xfrm>
            <a:off x="0" y="1052848"/>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In order to optimize the allocation of Public resources and to maximize the number of feasible projects, Municipalities may/should consider the following logic steps:</a:t>
            </a:r>
            <a:endParaRPr lang="it-IT" sz="2000" dirty="0"/>
          </a:p>
        </p:txBody>
      </p:sp>
      <p:sp>
        <p:nvSpPr>
          <p:cNvPr id="2" name="Rettangolo 1"/>
          <p:cNvSpPr/>
          <p:nvPr/>
        </p:nvSpPr>
        <p:spPr>
          <a:xfrm>
            <a:off x="330713" y="2276872"/>
            <a:ext cx="8640960" cy="3785652"/>
          </a:xfrm>
          <a:prstGeom prst="rect">
            <a:avLst/>
          </a:prstGeom>
        </p:spPr>
        <p:txBody>
          <a:bodyPr wrap="square">
            <a:spAutoFit/>
          </a:bodyPr>
          <a:lstStyle/>
          <a:p>
            <a:pPr marL="342900" indent="-342900">
              <a:spcAft>
                <a:spcPts val="1200"/>
              </a:spcAft>
              <a:buFont typeface="Wingdings" panose="05000000000000000000" pitchFamily="2" charset="2"/>
              <a:buChar char="Ø"/>
            </a:pPr>
            <a:r>
              <a:rPr lang="en-US" sz="2000" dirty="0">
                <a:solidFill>
                  <a:srgbClr val="0070C0"/>
                </a:solidFill>
              </a:rPr>
              <a:t>Identify the need for infrastructure, starting from an analysis of the existing demand and offer (definition of a planning of infrastructures)</a:t>
            </a:r>
            <a:endParaRPr lang="it-IT" sz="2000" dirty="0">
              <a:solidFill>
                <a:srgbClr val="0070C0"/>
              </a:solidFill>
            </a:endParaRPr>
          </a:p>
          <a:p>
            <a:pPr marL="342900" indent="-342900">
              <a:spcAft>
                <a:spcPts val="1200"/>
              </a:spcAft>
              <a:buFont typeface="Wingdings" panose="05000000000000000000" pitchFamily="2" charset="2"/>
              <a:buChar char="Ø"/>
            </a:pPr>
            <a:r>
              <a:rPr lang="en-US" sz="2000" dirty="0">
                <a:solidFill>
                  <a:srgbClr val="0070C0"/>
                </a:solidFill>
              </a:rPr>
              <a:t>Define a ranking of priorities of the social needs</a:t>
            </a:r>
            <a:endParaRPr lang="it-IT" sz="2000" dirty="0">
              <a:solidFill>
                <a:srgbClr val="0070C0"/>
              </a:solidFill>
            </a:endParaRPr>
          </a:p>
          <a:p>
            <a:pPr marL="342900" indent="-342900">
              <a:spcAft>
                <a:spcPts val="1200"/>
              </a:spcAft>
              <a:buFont typeface="Wingdings" panose="05000000000000000000" pitchFamily="2" charset="2"/>
              <a:buChar char="Ø"/>
            </a:pPr>
            <a:r>
              <a:rPr lang="en-US" sz="2000" dirty="0">
                <a:solidFill>
                  <a:srgbClr val="0070C0"/>
                </a:solidFill>
              </a:rPr>
              <a:t>Identify available financial sources for new investments, in terms of cash available owned by the Municipality or coming from transfers and borrowing capability</a:t>
            </a:r>
            <a:endParaRPr lang="it-IT" sz="2000" dirty="0">
              <a:solidFill>
                <a:srgbClr val="0070C0"/>
              </a:solidFill>
            </a:endParaRPr>
          </a:p>
          <a:p>
            <a:pPr marL="342900" indent="-342900">
              <a:spcAft>
                <a:spcPts val="1200"/>
              </a:spcAft>
              <a:buFont typeface="Wingdings" panose="05000000000000000000" pitchFamily="2" charset="2"/>
              <a:buChar char="Ø"/>
            </a:pPr>
            <a:r>
              <a:rPr lang="en-US" sz="2000" dirty="0">
                <a:solidFill>
                  <a:srgbClr val="0070C0"/>
                </a:solidFill>
              </a:rPr>
              <a:t>Separate “non financially viable” initiatives and those which  may be financed totally/partially by private capitals</a:t>
            </a:r>
            <a:endParaRPr lang="it-IT" sz="2000" dirty="0">
              <a:solidFill>
                <a:srgbClr val="0070C0"/>
              </a:solidFill>
            </a:endParaRPr>
          </a:p>
          <a:p>
            <a:pPr marL="342900" indent="-342900">
              <a:spcAft>
                <a:spcPts val="1200"/>
              </a:spcAft>
              <a:buFont typeface="Wingdings" panose="05000000000000000000" pitchFamily="2" charset="2"/>
              <a:buChar char="Ø"/>
            </a:pPr>
            <a:r>
              <a:rPr lang="en-US" sz="2000" dirty="0">
                <a:solidFill>
                  <a:srgbClr val="0070C0"/>
                </a:solidFill>
              </a:rPr>
              <a:t>Allocate resources to the different projects on the basis of their financial needs</a:t>
            </a:r>
            <a:endParaRPr lang="it-IT" sz="2000" dirty="0">
              <a:solidFill>
                <a:srgbClr val="0070C0"/>
              </a:solidFill>
            </a:endParaRPr>
          </a:p>
        </p:txBody>
      </p:sp>
      <p:sp>
        <p:nvSpPr>
          <p:cNvPr id="8"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64</a:t>
            </a:fld>
            <a:endParaRPr lang="el-GR" dirty="0"/>
          </a:p>
        </p:txBody>
      </p:sp>
      <p:sp>
        <p:nvSpPr>
          <p:cNvPr id="9"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661850167"/>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FINANCING OPPORTUNITIES</a:t>
            </a:r>
          </a:p>
        </p:txBody>
      </p:sp>
      <p:sp>
        <p:nvSpPr>
          <p:cNvPr id="10" name="2 - Τίτλος"/>
          <p:cNvSpPr txBox="1">
            <a:spLocks/>
          </p:cNvSpPr>
          <p:nvPr/>
        </p:nvSpPr>
        <p:spPr>
          <a:xfrm>
            <a:off x="0" y="836712"/>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A brief scheme of the methodology as follows:</a:t>
            </a:r>
          </a:p>
        </p:txBody>
      </p:sp>
      <p:pic>
        <p:nvPicPr>
          <p:cNvPr id="8" name="Immagine 7"/>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496944" cy="4824536"/>
          </a:xfrm>
          <a:prstGeom prst="rect">
            <a:avLst/>
          </a:prstGeom>
          <a:noFill/>
        </p:spPr>
      </p:pic>
      <p:sp>
        <p:nvSpPr>
          <p:cNvPr id="9"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65</a:t>
            </a:fld>
            <a:endParaRPr lang="el-GR" dirty="0"/>
          </a:p>
        </p:txBody>
      </p:sp>
      <p:sp>
        <p:nvSpPr>
          <p:cNvPr id="11"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2758480484"/>
      </p:ext>
    </p:extLst>
  </p:cSld>
  <p:clrMapOvr>
    <a:masterClrMapping/>
  </p:clrMapOvr>
  <p:transition spd="slow"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FINANCING OPPORTUNITIES</a:t>
            </a:r>
          </a:p>
        </p:txBody>
      </p:sp>
      <p:sp>
        <p:nvSpPr>
          <p:cNvPr id="10" name="2 - Τίτλος"/>
          <p:cNvSpPr txBox="1">
            <a:spLocks/>
          </p:cNvSpPr>
          <p:nvPr/>
        </p:nvSpPr>
        <p:spPr>
          <a:xfrm>
            <a:off x="0" y="1052848"/>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t>Usually Local Authorities provide finance to investments in the following ways:</a:t>
            </a:r>
          </a:p>
        </p:txBody>
      </p:sp>
      <p:sp>
        <p:nvSpPr>
          <p:cNvPr id="2" name="Rettangolo 1"/>
          <p:cNvSpPr/>
          <p:nvPr/>
        </p:nvSpPr>
        <p:spPr>
          <a:xfrm>
            <a:off x="330713" y="1916832"/>
            <a:ext cx="8640960" cy="4247317"/>
          </a:xfrm>
          <a:prstGeom prst="rect">
            <a:avLst/>
          </a:prstGeom>
        </p:spPr>
        <p:txBody>
          <a:bodyPr wrap="square">
            <a:spAutoFit/>
          </a:bodyPr>
          <a:lstStyle/>
          <a:p>
            <a:pPr marL="342900" indent="-342900">
              <a:spcAft>
                <a:spcPts val="1200"/>
              </a:spcAft>
              <a:buFont typeface="Wingdings" panose="05000000000000000000" pitchFamily="2" charset="2"/>
              <a:buChar char="Ø"/>
            </a:pPr>
            <a:r>
              <a:rPr lang="en-US" sz="2000" dirty="0">
                <a:solidFill>
                  <a:srgbClr val="0070C0"/>
                </a:solidFill>
              </a:rPr>
              <a:t>Using resources transferred from other Public Entities (mainly the EU and the State);</a:t>
            </a:r>
          </a:p>
          <a:p>
            <a:pPr marL="342900" indent="-342900">
              <a:spcAft>
                <a:spcPts val="1200"/>
              </a:spcAft>
              <a:buFont typeface="Wingdings" panose="05000000000000000000" pitchFamily="2" charset="2"/>
              <a:buChar char="Ø"/>
            </a:pPr>
            <a:r>
              <a:rPr lang="en-US" sz="2000" dirty="0">
                <a:solidFill>
                  <a:srgbClr val="0070C0"/>
                </a:solidFill>
              </a:rPr>
              <a:t>Using resources coming from a surplus of current revenues on current costs;</a:t>
            </a:r>
          </a:p>
          <a:p>
            <a:pPr marL="342900" indent="-342900">
              <a:spcAft>
                <a:spcPts val="1200"/>
              </a:spcAft>
              <a:buFont typeface="Wingdings" panose="05000000000000000000" pitchFamily="2" charset="2"/>
              <a:buChar char="Ø"/>
            </a:pPr>
            <a:r>
              <a:rPr lang="en-US" sz="2000" dirty="0">
                <a:solidFill>
                  <a:srgbClr val="0070C0"/>
                </a:solidFill>
              </a:rPr>
              <a:t>Borrowing money from the debt market in the different ways allowed;</a:t>
            </a:r>
          </a:p>
          <a:p>
            <a:pPr marL="342900" indent="-342900">
              <a:spcAft>
                <a:spcPts val="1200"/>
              </a:spcAft>
              <a:buFont typeface="Wingdings" panose="05000000000000000000" pitchFamily="2" charset="2"/>
              <a:buChar char="Ø"/>
            </a:pPr>
            <a:r>
              <a:rPr lang="en-US" sz="2000" dirty="0">
                <a:solidFill>
                  <a:srgbClr val="0070C0"/>
                </a:solidFill>
              </a:rPr>
              <a:t>Activating private investments through public-private partnership mechanisms</a:t>
            </a:r>
          </a:p>
          <a:p>
            <a:pPr marL="342900" indent="-342900">
              <a:spcAft>
                <a:spcPts val="1200"/>
              </a:spcAft>
              <a:buFont typeface="Wingdings" panose="05000000000000000000" pitchFamily="2" charset="2"/>
              <a:buChar char="Ø"/>
            </a:pPr>
            <a:r>
              <a:rPr lang="en-US" sz="2000" dirty="0">
                <a:solidFill>
                  <a:srgbClr val="0070C0"/>
                </a:solidFill>
              </a:rPr>
              <a:t>With a combination of the above</a:t>
            </a:r>
          </a:p>
          <a:p>
            <a:pPr algn="just">
              <a:spcAft>
                <a:spcPts val="1200"/>
              </a:spcAft>
            </a:pPr>
            <a:r>
              <a:rPr lang="en-US" sz="2000" dirty="0">
                <a:solidFill>
                  <a:srgbClr val="0070C0"/>
                </a:solidFill>
              </a:rPr>
              <a:t>The choice depends on a series of factors such as, firstly, the availability of resources, the conditions in terms of duration, interest rates, etc. and the consequent check of constraints the Authority undergoes to concerning the possibility of using resources, the project’s features and its compliance to the strategic choices of the Authority</a:t>
            </a:r>
          </a:p>
        </p:txBody>
      </p:sp>
      <p:sp>
        <p:nvSpPr>
          <p:cNvPr id="8"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66</a:t>
            </a:fld>
            <a:endParaRPr lang="el-GR" dirty="0"/>
          </a:p>
        </p:txBody>
      </p:sp>
      <p:sp>
        <p:nvSpPr>
          <p:cNvPr id="9"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3108771289"/>
      </p:ext>
    </p:extLst>
  </p:cSld>
  <p:clrMapOvr>
    <a:masterClrMapping/>
  </p:clrMapOvr>
  <p:transition spd="slow"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FINANCING OPPORTUNITIES</a:t>
            </a:r>
          </a:p>
        </p:txBody>
      </p:sp>
      <p:sp>
        <p:nvSpPr>
          <p:cNvPr id="10" name="2 - Τίτλος"/>
          <p:cNvSpPr txBox="1">
            <a:spLocks/>
          </p:cNvSpPr>
          <p:nvPr/>
        </p:nvSpPr>
        <p:spPr>
          <a:xfrm>
            <a:off x="0" y="908720"/>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solidFill>
                  <a:srgbClr val="0070C0"/>
                </a:solidFill>
              </a:rPr>
              <a:t>In order to check the availability of the resources it is possible to think about the following relevant questions: </a:t>
            </a:r>
          </a:p>
        </p:txBody>
      </p:sp>
      <p:sp>
        <p:nvSpPr>
          <p:cNvPr id="2" name="Rettangolo 1"/>
          <p:cNvSpPr/>
          <p:nvPr/>
        </p:nvSpPr>
        <p:spPr>
          <a:xfrm>
            <a:off x="330713" y="1836107"/>
            <a:ext cx="8640960" cy="4401205"/>
          </a:xfrm>
          <a:prstGeom prst="rect">
            <a:avLst/>
          </a:prstGeom>
        </p:spPr>
        <p:txBody>
          <a:bodyPr wrap="square">
            <a:spAutoFit/>
          </a:bodyPr>
          <a:lstStyle/>
          <a:p>
            <a:pPr marL="342900" indent="-342900">
              <a:buFont typeface="Wingdings" panose="05000000000000000000" pitchFamily="2" charset="2"/>
              <a:buChar char="Ø"/>
            </a:pPr>
            <a:r>
              <a:rPr lang="en-US" sz="2000" dirty="0">
                <a:solidFill>
                  <a:srgbClr val="0070C0"/>
                </a:solidFill>
              </a:rPr>
              <a:t>Who are the subjects that manage the resources? What are the ways to contact it? </a:t>
            </a:r>
          </a:p>
          <a:p>
            <a:pPr marL="342900" indent="-342900">
              <a:buFont typeface="Wingdings" panose="05000000000000000000" pitchFamily="2" charset="2"/>
              <a:buChar char="Ø"/>
            </a:pPr>
            <a:r>
              <a:rPr lang="en-US" sz="2000" dirty="0">
                <a:solidFill>
                  <a:srgbClr val="0070C0"/>
                </a:solidFill>
              </a:rPr>
              <a:t>What are the procedures to ask for the activation of a specific resources? Is the procedure simple or not? It is necessary to ask for a technical assistance? </a:t>
            </a:r>
          </a:p>
          <a:p>
            <a:pPr marL="342900" indent="-342900">
              <a:buFont typeface="Wingdings" panose="05000000000000000000" pitchFamily="2" charset="2"/>
              <a:buChar char="Ø"/>
            </a:pPr>
            <a:r>
              <a:rPr lang="en-US" sz="2000" dirty="0">
                <a:solidFill>
                  <a:srgbClr val="0070C0"/>
                </a:solidFill>
              </a:rPr>
              <a:t>When the project will be realized? Is the instrument or resource available during the project's development period? </a:t>
            </a:r>
          </a:p>
          <a:p>
            <a:pPr marL="342900" indent="-342900">
              <a:buFont typeface="Wingdings" panose="05000000000000000000" pitchFamily="2" charset="2"/>
              <a:buChar char="Ø"/>
            </a:pPr>
            <a:r>
              <a:rPr lang="en-US" sz="2000" dirty="0">
                <a:solidFill>
                  <a:srgbClr val="0070C0"/>
                </a:solidFill>
              </a:rPr>
              <a:t>Who are the beneficiaries? Could they guarantee a payment for the intervention and its benefit – energy savings? </a:t>
            </a:r>
          </a:p>
          <a:p>
            <a:pPr marL="342900" indent="-342900">
              <a:buFont typeface="Wingdings" panose="05000000000000000000" pitchFamily="2" charset="2"/>
              <a:buChar char="Ø"/>
            </a:pPr>
            <a:r>
              <a:rPr lang="en-US" sz="2000" dirty="0">
                <a:solidFill>
                  <a:srgbClr val="0070C0"/>
                </a:solidFill>
              </a:rPr>
              <a:t>What are the main features of the project in order to ask for its candidature?</a:t>
            </a:r>
          </a:p>
          <a:p>
            <a:pPr marL="342900" indent="-342900">
              <a:buFont typeface="Wingdings" panose="05000000000000000000" pitchFamily="2" charset="2"/>
              <a:buChar char="Ø"/>
            </a:pPr>
            <a:r>
              <a:rPr lang="en-US" sz="2000" dirty="0">
                <a:solidFill>
                  <a:srgbClr val="0070C0"/>
                </a:solidFill>
              </a:rPr>
              <a:t>What are the eligible investments? And what are the percentage to finance?</a:t>
            </a:r>
          </a:p>
          <a:p>
            <a:pPr marL="342900" indent="-342900">
              <a:buFont typeface="Wingdings" panose="05000000000000000000" pitchFamily="2" charset="2"/>
              <a:buChar char="Ø"/>
            </a:pPr>
            <a:r>
              <a:rPr lang="en-US" sz="2000" dirty="0">
                <a:solidFill>
                  <a:srgbClr val="0070C0"/>
                </a:solidFill>
              </a:rPr>
              <a:t>What are the documents to produce in order to ask for the instrument/resources? </a:t>
            </a:r>
          </a:p>
          <a:p>
            <a:pPr marL="342900" indent="-342900">
              <a:buFont typeface="Wingdings" panose="05000000000000000000" pitchFamily="2" charset="2"/>
              <a:buChar char="Ø"/>
            </a:pPr>
            <a:r>
              <a:rPr lang="en-US" sz="2000" dirty="0">
                <a:solidFill>
                  <a:srgbClr val="0070C0"/>
                </a:solidFill>
              </a:rPr>
              <a:t>What are the rules for the use and the project's reporting? Are they compliant with internal rules for procedures, budgeting and reports? </a:t>
            </a:r>
          </a:p>
        </p:txBody>
      </p:sp>
      <p:sp>
        <p:nvSpPr>
          <p:cNvPr id="8"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67</a:t>
            </a:fld>
            <a:endParaRPr lang="el-GR" dirty="0"/>
          </a:p>
        </p:txBody>
      </p:sp>
      <p:sp>
        <p:nvSpPr>
          <p:cNvPr id="9"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3997562825"/>
      </p:ext>
    </p:extLst>
  </p:cSld>
  <p:clrMapOvr>
    <a:masterClrMapping/>
  </p:clrMapOvr>
  <p:transition spd="slow"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400" dirty="0"/>
              <a:t>KEY FINDINGS AND RECOMMENDATION (D.3.7.) </a:t>
            </a:r>
          </a:p>
        </p:txBody>
      </p:sp>
      <p:sp>
        <p:nvSpPr>
          <p:cNvPr id="10" name="2 - Τίτλος"/>
          <p:cNvSpPr txBox="1">
            <a:spLocks/>
          </p:cNvSpPr>
          <p:nvPr/>
        </p:nvSpPr>
        <p:spPr>
          <a:xfrm>
            <a:off x="0" y="764816"/>
            <a:ext cx="9144000"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000" dirty="0">
                <a:solidFill>
                  <a:srgbClr val="0070C0"/>
                </a:solidFill>
              </a:rPr>
              <a:t>It is important to: </a:t>
            </a:r>
          </a:p>
        </p:txBody>
      </p:sp>
      <p:sp>
        <p:nvSpPr>
          <p:cNvPr id="2" name="Rettangolo 1"/>
          <p:cNvSpPr/>
          <p:nvPr/>
        </p:nvSpPr>
        <p:spPr>
          <a:xfrm>
            <a:off x="330713" y="1518458"/>
            <a:ext cx="8640960" cy="4862870"/>
          </a:xfrm>
          <a:prstGeom prst="rect">
            <a:avLst/>
          </a:prstGeom>
        </p:spPr>
        <p:txBody>
          <a:bodyPr wrap="square">
            <a:spAutoFit/>
          </a:bodyPr>
          <a:lstStyle/>
          <a:p>
            <a:pPr marL="342900" indent="-342900">
              <a:spcAft>
                <a:spcPts val="1200"/>
              </a:spcAft>
              <a:buFont typeface="Wingdings" panose="05000000000000000000" pitchFamily="2" charset="2"/>
              <a:buChar char="Ø"/>
            </a:pPr>
            <a:r>
              <a:rPr lang="en-US" dirty="0">
                <a:solidFill>
                  <a:srgbClr val="0070C0"/>
                </a:solidFill>
              </a:rPr>
              <a:t>Activate </a:t>
            </a:r>
            <a:r>
              <a:rPr lang="en-US" b="1" dirty="0">
                <a:solidFill>
                  <a:srgbClr val="0070C0"/>
                </a:solidFill>
              </a:rPr>
              <a:t>Technical Assistance </a:t>
            </a:r>
            <a:r>
              <a:rPr lang="en-US" dirty="0">
                <a:solidFill>
                  <a:srgbClr val="0070C0"/>
                </a:solidFill>
              </a:rPr>
              <a:t>in order to structure projects that can meet the needs of the stakeholders concerned, both public and private;</a:t>
            </a:r>
          </a:p>
          <a:p>
            <a:pPr marL="342900" indent="-342900">
              <a:spcAft>
                <a:spcPts val="1200"/>
              </a:spcAft>
              <a:buFont typeface="Wingdings" panose="05000000000000000000" pitchFamily="2" charset="2"/>
              <a:buChar char="Ø"/>
            </a:pPr>
            <a:r>
              <a:rPr lang="en-US" dirty="0">
                <a:solidFill>
                  <a:srgbClr val="0070C0"/>
                </a:solidFill>
              </a:rPr>
              <a:t>Consider that the financial viability of these projects must result from a </a:t>
            </a:r>
            <a:r>
              <a:rPr lang="en-US" b="1" dirty="0">
                <a:solidFill>
                  <a:srgbClr val="0070C0"/>
                </a:solidFill>
              </a:rPr>
              <a:t>in-depth analysis of the available resources</a:t>
            </a:r>
            <a:r>
              <a:rPr lang="en-US" dirty="0">
                <a:solidFill>
                  <a:srgbClr val="0070C0"/>
                </a:solidFill>
              </a:rPr>
              <a:t> at the Municipal, Regional, European level and banking and private market. Each project, according to their distinctive characteristics, at the time in which will be realized may  have or not a certain mix of funding instruments. Search for the right mix of funding sources is a process that requires the interaction of stakeholders with different roles and skills;</a:t>
            </a:r>
          </a:p>
          <a:p>
            <a:pPr marL="342900" indent="-342900">
              <a:spcAft>
                <a:spcPts val="1200"/>
              </a:spcAft>
              <a:buFont typeface="Wingdings" panose="05000000000000000000" pitchFamily="2" charset="2"/>
              <a:buChar char="Ø"/>
            </a:pPr>
            <a:r>
              <a:rPr lang="en-US" dirty="0">
                <a:solidFill>
                  <a:srgbClr val="0070C0"/>
                </a:solidFill>
              </a:rPr>
              <a:t>Identify forms of development for the realization of these projects that encourage the use of </a:t>
            </a:r>
            <a:r>
              <a:rPr lang="en-US" b="1" dirty="0">
                <a:solidFill>
                  <a:srgbClr val="0070C0"/>
                </a:solidFill>
              </a:rPr>
              <a:t>Public Private Partnership</a:t>
            </a:r>
            <a:r>
              <a:rPr lang="en-US" dirty="0">
                <a:solidFill>
                  <a:srgbClr val="0070C0"/>
                </a:solidFill>
              </a:rPr>
              <a:t>;</a:t>
            </a:r>
          </a:p>
          <a:p>
            <a:pPr marL="342900" indent="-342900">
              <a:spcAft>
                <a:spcPts val="1200"/>
              </a:spcAft>
              <a:buFont typeface="Wingdings" panose="05000000000000000000" pitchFamily="2" charset="2"/>
              <a:buChar char="Ø"/>
            </a:pPr>
            <a:r>
              <a:rPr lang="en-US" b="1" dirty="0">
                <a:solidFill>
                  <a:srgbClr val="0070C0"/>
                </a:solidFill>
              </a:rPr>
              <a:t>Provide for adequate project monitoring tools </a:t>
            </a:r>
            <a:r>
              <a:rPr lang="en-US" dirty="0">
                <a:solidFill>
                  <a:srgbClr val="0070C0"/>
                </a:solidFill>
              </a:rPr>
              <a:t>involving the entire project process, from the “idea”, to the construction phase until the management phase in order to verify </a:t>
            </a:r>
            <a:r>
              <a:rPr lang="en-US" dirty="0" err="1">
                <a:solidFill>
                  <a:srgbClr val="0070C0"/>
                </a:solidFill>
              </a:rPr>
              <a:t>energye</a:t>
            </a:r>
            <a:r>
              <a:rPr lang="en-US" dirty="0">
                <a:solidFill>
                  <a:srgbClr val="0070C0"/>
                </a:solidFill>
              </a:rPr>
              <a:t> efficiency obtained;</a:t>
            </a:r>
          </a:p>
          <a:p>
            <a:pPr marL="342900" indent="-342900">
              <a:spcAft>
                <a:spcPts val="1200"/>
              </a:spcAft>
              <a:buFont typeface="Wingdings" panose="05000000000000000000" pitchFamily="2" charset="2"/>
              <a:buChar char="Ø"/>
            </a:pPr>
            <a:r>
              <a:rPr lang="en-US" dirty="0">
                <a:solidFill>
                  <a:srgbClr val="0070C0"/>
                </a:solidFill>
              </a:rPr>
              <a:t>Activate  </a:t>
            </a:r>
            <a:r>
              <a:rPr lang="en-US" b="1" dirty="0">
                <a:solidFill>
                  <a:srgbClr val="0070C0"/>
                </a:solidFill>
              </a:rPr>
              <a:t>an important communication’s action </a:t>
            </a:r>
            <a:r>
              <a:rPr lang="en-US" dirty="0">
                <a:solidFill>
                  <a:srgbClr val="0070C0"/>
                </a:solidFill>
              </a:rPr>
              <a:t>about the project’s results and activate training courses about energy efficiency and </a:t>
            </a:r>
            <a:r>
              <a:rPr lang="en-US" dirty="0" err="1">
                <a:solidFill>
                  <a:srgbClr val="0070C0"/>
                </a:solidFill>
              </a:rPr>
              <a:t>nZEB</a:t>
            </a:r>
            <a:r>
              <a:rPr lang="en-US" dirty="0">
                <a:solidFill>
                  <a:srgbClr val="0070C0"/>
                </a:solidFill>
              </a:rPr>
              <a:t> projects.</a:t>
            </a:r>
          </a:p>
        </p:txBody>
      </p:sp>
      <p:sp>
        <p:nvSpPr>
          <p:cNvPr id="8" name="4 - Θέση αριθμού διαφάνειας"/>
          <p:cNvSpPr>
            <a:spLocks noGrp="1"/>
          </p:cNvSpPr>
          <p:nvPr>
            <p:ph type="sldNum" sz="quarter" idx="11"/>
          </p:nvPr>
        </p:nvSpPr>
        <p:spPr>
          <a:xfrm>
            <a:off x="8460432" y="6453336"/>
            <a:ext cx="647720" cy="324000"/>
          </a:xfrm>
        </p:spPr>
        <p:txBody>
          <a:bodyPr/>
          <a:lstStyle/>
          <a:p>
            <a:fld id="{CF78F365-98E9-4462-AAD7-CCD51EFC3774}" type="slidenum">
              <a:rPr lang="el-GR" smtClean="0"/>
              <a:pPr/>
              <a:t>68</a:t>
            </a:fld>
            <a:endParaRPr lang="el-GR" dirty="0"/>
          </a:p>
        </p:txBody>
      </p:sp>
      <p:sp>
        <p:nvSpPr>
          <p:cNvPr id="9" name="5 - Θέση υποσέλιδου"/>
          <p:cNvSpPr>
            <a:spLocks noGrp="1"/>
          </p:cNvSpPr>
          <p:nvPr>
            <p:ph type="ftr" sz="quarter" idx="12"/>
          </p:nvPr>
        </p:nvSpPr>
        <p:spPr>
          <a:xfrm>
            <a:off x="2339752" y="6489376"/>
            <a:ext cx="6516216" cy="324000"/>
          </a:xfrm>
        </p:spPr>
        <p:txBody>
          <a:bodyPr/>
          <a:lstStyle/>
          <a:p>
            <a:r>
              <a:rPr lang="en-US" dirty="0" err="1"/>
              <a:t>CERtuS</a:t>
            </a:r>
            <a:r>
              <a:rPr lang="en-US" dirty="0"/>
              <a:t> – Training materials                        © Copyright  </a:t>
            </a:r>
            <a:r>
              <a:rPr lang="en-US" dirty="0" err="1"/>
              <a:t>CERtuS</a:t>
            </a:r>
            <a:r>
              <a:rPr lang="en-US" dirty="0"/>
              <a:t> Project - All Rights Reserved</a:t>
            </a:r>
            <a:endParaRPr lang="el-GR" dirty="0"/>
          </a:p>
        </p:txBody>
      </p:sp>
    </p:spTree>
    <p:extLst>
      <p:ext uri="{BB962C8B-B14F-4D97-AF65-F5344CB8AC3E}">
        <p14:creationId xmlns:p14="http://schemas.microsoft.com/office/powerpoint/2010/main" val="466876227"/>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Building’s owner expectations </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1" name="Εξάγωνο 9"/>
          <p:cNvSpPr>
            <a:spLocks noChangeAspect="1"/>
          </p:cNvSpPr>
          <p:nvPr/>
        </p:nvSpPr>
        <p:spPr>
          <a:xfrm>
            <a:off x="1504962" y="2204864"/>
            <a:ext cx="1843841" cy="1515594"/>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Ensuring good indoor environment</a:t>
            </a:r>
            <a:endParaRPr lang="el-GR" sz="1500" dirty="0"/>
          </a:p>
        </p:txBody>
      </p:sp>
      <p:sp>
        <p:nvSpPr>
          <p:cNvPr id="14" name="Εξάγωνο 11"/>
          <p:cNvSpPr>
            <a:spLocks noChangeAspect="1"/>
          </p:cNvSpPr>
          <p:nvPr/>
        </p:nvSpPr>
        <p:spPr>
          <a:xfrm>
            <a:off x="3043935" y="2940904"/>
            <a:ext cx="1872208" cy="1538912"/>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t>Reduction of environmental impact</a:t>
            </a:r>
            <a:endParaRPr lang="el-GR" sz="1500" dirty="0"/>
          </a:p>
        </p:txBody>
      </p:sp>
      <p:sp>
        <p:nvSpPr>
          <p:cNvPr id="15" name="Εξάγωνο 12"/>
          <p:cNvSpPr>
            <a:spLocks noChangeAspect="1"/>
          </p:cNvSpPr>
          <p:nvPr/>
        </p:nvSpPr>
        <p:spPr>
          <a:xfrm>
            <a:off x="1519803" y="3771542"/>
            <a:ext cx="1843841" cy="1515594"/>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Reduction of running cost (energy and maintenance)</a:t>
            </a:r>
            <a:endParaRPr lang="el-GR" sz="1500" dirty="0"/>
          </a:p>
        </p:txBody>
      </p:sp>
      <p:sp>
        <p:nvSpPr>
          <p:cNvPr id="16" name="Εξάγωνο 13"/>
          <p:cNvSpPr>
            <a:spLocks noChangeAspect="1"/>
          </p:cNvSpPr>
          <p:nvPr/>
        </p:nvSpPr>
        <p:spPr>
          <a:xfrm>
            <a:off x="3043935" y="4525959"/>
            <a:ext cx="1872208" cy="1538912"/>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t>Improving functionality</a:t>
            </a:r>
            <a:r>
              <a:rPr lang="el-GR" sz="1500" dirty="0"/>
              <a:t> </a:t>
            </a:r>
            <a:r>
              <a:rPr lang="en-US" sz="1500" dirty="0"/>
              <a:t>and aesthetic </a:t>
            </a:r>
            <a:endParaRPr lang="el-GR" sz="1500" b="1" dirty="0"/>
          </a:p>
        </p:txBody>
      </p:sp>
      <p:sp>
        <p:nvSpPr>
          <p:cNvPr id="18" name="Εξάγωνο 14"/>
          <p:cNvSpPr>
            <a:spLocks noChangeAspect="1"/>
          </p:cNvSpPr>
          <p:nvPr/>
        </p:nvSpPr>
        <p:spPr>
          <a:xfrm>
            <a:off x="4582908" y="3708360"/>
            <a:ext cx="1872208" cy="1538912"/>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t>Reliable technical solutions</a:t>
            </a:r>
            <a:endParaRPr lang="el-GR" sz="1500" b="1" dirty="0"/>
          </a:p>
        </p:txBody>
      </p:sp>
      <p:sp>
        <p:nvSpPr>
          <p:cNvPr id="19" name="Εξάγωνο 15"/>
          <p:cNvSpPr>
            <a:spLocks noChangeAspect="1"/>
          </p:cNvSpPr>
          <p:nvPr/>
        </p:nvSpPr>
        <p:spPr>
          <a:xfrm>
            <a:off x="4566295" y="2113058"/>
            <a:ext cx="1872208" cy="1538912"/>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t>Increase or retain the asset’s value</a:t>
            </a:r>
            <a:endParaRPr lang="el-GR" sz="1500" dirty="0"/>
          </a:p>
        </p:txBody>
      </p:sp>
      <p:sp>
        <p:nvSpPr>
          <p:cNvPr id="20" name="Εξάγωνο 16"/>
          <p:cNvSpPr>
            <a:spLocks noChangeAspect="1"/>
          </p:cNvSpPr>
          <p:nvPr/>
        </p:nvSpPr>
        <p:spPr>
          <a:xfrm>
            <a:off x="6150248" y="2928453"/>
            <a:ext cx="1872208" cy="1538912"/>
          </a:xfrm>
          <a:prstGeom prst="hexagon">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b="1" dirty="0">
                <a:solidFill>
                  <a:schemeClr val="tx1"/>
                </a:solidFill>
              </a:rPr>
              <a:t>Implemented </a:t>
            </a:r>
          </a:p>
          <a:p>
            <a:pPr algn="ctr"/>
            <a:r>
              <a:rPr lang="en-US" sz="1500" b="1" dirty="0">
                <a:solidFill>
                  <a:schemeClr val="tx1"/>
                </a:solidFill>
              </a:rPr>
              <a:t>it without contributing to the capital cost</a:t>
            </a:r>
            <a:endParaRPr lang="el-GR" sz="1500" b="1" dirty="0">
              <a:solidFill>
                <a:schemeClr val="tx1"/>
              </a:solidFill>
            </a:endParaRPr>
          </a:p>
        </p:txBody>
      </p:sp>
      <p:sp>
        <p:nvSpPr>
          <p:cNvPr id="21" name="Εξάγωνο 14"/>
          <p:cNvSpPr>
            <a:spLocks noChangeAspect="1"/>
          </p:cNvSpPr>
          <p:nvPr/>
        </p:nvSpPr>
        <p:spPr>
          <a:xfrm>
            <a:off x="6099094" y="4523755"/>
            <a:ext cx="1872208" cy="1538912"/>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t>Compliance to existing legislation and voluntary agreements</a:t>
            </a:r>
            <a:endParaRPr lang="el-GR" sz="1500" b="1" dirty="0"/>
          </a:p>
        </p:txBody>
      </p:sp>
      <p:sp>
        <p:nvSpPr>
          <p:cNvPr id="22"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9298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2200" dirty="0"/>
              <a:t>Some of building’s owner expectations could be answered through the technical evaluation. For example, the proposed solutions:</a:t>
            </a:r>
          </a:p>
          <a:p>
            <a:pPr>
              <a:lnSpc>
                <a:spcPct val="150000"/>
              </a:lnSpc>
              <a:spcBef>
                <a:spcPts val="0"/>
              </a:spcBef>
              <a:buFont typeface="Wingdings" panose="05000000000000000000" pitchFamily="2" charset="2"/>
              <a:buChar char="§"/>
            </a:pPr>
            <a:r>
              <a:rPr lang="en-US" sz="2200" dirty="0"/>
              <a:t>Ensure the good indoor environment?</a:t>
            </a:r>
          </a:p>
          <a:p>
            <a:pPr>
              <a:lnSpc>
                <a:spcPct val="150000"/>
              </a:lnSpc>
              <a:spcBef>
                <a:spcPts val="0"/>
              </a:spcBef>
              <a:buFont typeface="Wingdings" panose="05000000000000000000" pitchFamily="2" charset="2"/>
              <a:buChar char="§"/>
            </a:pPr>
            <a:r>
              <a:rPr lang="en-US" sz="2200" dirty="0"/>
              <a:t>Reduce the running cost (energy and maintenance)?</a:t>
            </a:r>
          </a:p>
          <a:p>
            <a:pPr>
              <a:lnSpc>
                <a:spcPct val="150000"/>
              </a:lnSpc>
              <a:spcBef>
                <a:spcPts val="0"/>
              </a:spcBef>
              <a:buFont typeface="Wingdings" panose="05000000000000000000" pitchFamily="2" charset="2"/>
              <a:buChar char="§"/>
            </a:pPr>
            <a:r>
              <a:rPr lang="en-US" sz="2200" dirty="0"/>
              <a:t>Reduce the environmental impact?</a:t>
            </a:r>
          </a:p>
          <a:p>
            <a:pPr>
              <a:lnSpc>
                <a:spcPct val="150000"/>
              </a:lnSpc>
              <a:spcBef>
                <a:spcPts val="0"/>
              </a:spcBef>
              <a:buFont typeface="Wingdings" panose="05000000000000000000" pitchFamily="2" charset="2"/>
              <a:buChar char="§"/>
            </a:pPr>
            <a:r>
              <a:rPr lang="en-US" sz="2200" dirty="0"/>
              <a:t>Are reliable for the their expected lifetime?</a:t>
            </a:r>
          </a:p>
          <a:p>
            <a:pPr>
              <a:lnSpc>
                <a:spcPct val="150000"/>
              </a:lnSpc>
              <a:spcBef>
                <a:spcPts val="0"/>
              </a:spcBef>
              <a:buFont typeface="Wingdings" panose="05000000000000000000" pitchFamily="2" charset="2"/>
              <a:buChar char="§"/>
            </a:pPr>
            <a:r>
              <a:rPr lang="en-US" sz="2200" dirty="0"/>
              <a:t>Improve building’s functionality?</a:t>
            </a:r>
            <a:endParaRPr lang="el-GR" sz="2200" dirty="0"/>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Building’s owner expectations </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12392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rPr>
              <a:t>Economic evaluation</a:t>
            </a:r>
          </a:p>
        </p:txBody>
      </p:sp>
      <p:sp>
        <p:nvSpPr>
          <p:cNvPr id="13" name="Content Placeholder 2"/>
          <p:cNvSpPr txBox="1">
            <a:spLocks/>
          </p:cNvSpPr>
          <p:nvPr/>
        </p:nvSpPr>
        <p:spPr>
          <a:xfrm>
            <a:off x="355872" y="2145496"/>
            <a:ext cx="8424936" cy="39002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2400" dirty="0"/>
              <a:t>The economic evaluation should answer in two critical questions:</a:t>
            </a:r>
          </a:p>
          <a:p>
            <a:pPr marL="0" indent="0">
              <a:lnSpc>
                <a:spcPct val="150000"/>
              </a:lnSpc>
              <a:spcBef>
                <a:spcPts val="0"/>
              </a:spcBef>
              <a:buNone/>
            </a:pPr>
            <a:endParaRPr lang="en-US" sz="2400" dirty="0"/>
          </a:p>
          <a:p>
            <a:pPr>
              <a:lnSpc>
                <a:spcPct val="150000"/>
              </a:lnSpc>
              <a:spcBef>
                <a:spcPts val="0"/>
              </a:spcBef>
              <a:buFont typeface="Wingdings" panose="05000000000000000000" pitchFamily="2" charset="2"/>
              <a:buChar char="§"/>
            </a:pPr>
            <a:r>
              <a:rPr lang="en-US" sz="2400" dirty="0"/>
              <a:t>which is the optimum financial scheme for implementing the project? </a:t>
            </a:r>
          </a:p>
          <a:p>
            <a:pPr>
              <a:lnSpc>
                <a:spcPct val="150000"/>
              </a:lnSpc>
              <a:spcBef>
                <a:spcPts val="0"/>
              </a:spcBef>
              <a:buFont typeface="Wingdings" panose="05000000000000000000" pitchFamily="2" charset="2"/>
              <a:buChar char="§"/>
            </a:pPr>
            <a:r>
              <a:rPr lang="en-US" sz="2400" dirty="0"/>
              <a:t>does the proposed renovation Increase or at least retain the asset’s value?</a:t>
            </a:r>
            <a:endParaRPr lang="el-GR" sz="2400" dirty="0"/>
          </a:p>
        </p:txBody>
      </p:sp>
      <p:sp>
        <p:nvSpPr>
          <p:cNvPr id="11"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Building’s owner expectations </a:t>
            </a:r>
            <a:endParaRPr lang="de-DE" sz="2200" b="1" dirty="0">
              <a:effectLst>
                <a:outerShdw blurRad="38100" dist="38100" dir="2700000" algn="tl">
                  <a:srgbClr val="000000">
                    <a:alpha val="43137"/>
                  </a:srgbClr>
                </a:outerShdw>
              </a:effectLst>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675858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6162</Words>
  <Application>Microsoft Office PowerPoint</Application>
  <PresentationFormat>On-screen Show (4:3)</PresentationFormat>
  <Paragraphs>680</Paragraphs>
  <Slides>68</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Arial </vt:lpstr>
      <vt:lpstr>Calibri</vt:lpstr>
      <vt:lpstr>Candara</vt:lpstr>
      <vt:lpstr>Dotum</vt:lpstr>
      <vt:lpstr>Times New Roman</vt:lpstr>
      <vt:lpstr>Verdana</vt:lpstr>
      <vt:lpstr>Wingdings</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WP5 CAPACITY BUILDING IN MUNICIPALITIES Economic evaluation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cp:lastModifiedBy>Pedro Moura</cp:lastModifiedBy>
  <cp:revision>518</cp:revision>
  <dcterms:created xsi:type="dcterms:W3CDTF">2013-11-18T12:25:29Z</dcterms:created>
  <dcterms:modified xsi:type="dcterms:W3CDTF">2017-02-16T22:29:08Z</dcterms:modified>
</cp:coreProperties>
</file>