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48"/>
  </p:notesMasterIdLst>
  <p:sldIdLst>
    <p:sldId id="533" r:id="rId2"/>
    <p:sldId id="557" r:id="rId3"/>
    <p:sldId id="558" r:id="rId4"/>
    <p:sldId id="551" r:id="rId5"/>
    <p:sldId id="550" r:id="rId6"/>
    <p:sldId id="552" r:id="rId7"/>
    <p:sldId id="553" r:id="rId8"/>
    <p:sldId id="559" r:id="rId9"/>
    <p:sldId id="556" r:id="rId10"/>
    <p:sldId id="555" r:id="rId11"/>
    <p:sldId id="560" r:id="rId12"/>
    <p:sldId id="561" r:id="rId13"/>
    <p:sldId id="562" r:id="rId14"/>
    <p:sldId id="563" r:id="rId15"/>
    <p:sldId id="564" r:id="rId16"/>
    <p:sldId id="583" r:id="rId17"/>
    <p:sldId id="554" r:id="rId18"/>
    <p:sldId id="585" r:id="rId19"/>
    <p:sldId id="572" r:id="rId20"/>
    <p:sldId id="586" r:id="rId21"/>
    <p:sldId id="587" r:id="rId22"/>
    <p:sldId id="574" r:id="rId23"/>
    <p:sldId id="575" r:id="rId24"/>
    <p:sldId id="576" r:id="rId25"/>
    <p:sldId id="577" r:id="rId26"/>
    <p:sldId id="579" r:id="rId27"/>
    <p:sldId id="580" r:id="rId28"/>
    <p:sldId id="581" r:id="rId29"/>
    <p:sldId id="588" r:id="rId30"/>
    <p:sldId id="578" r:id="rId31"/>
    <p:sldId id="584" r:id="rId32"/>
    <p:sldId id="589" r:id="rId33"/>
    <p:sldId id="590" r:id="rId34"/>
    <p:sldId id="591" r:id="rId35"/>
    <p:sldId id="595" r:id="rId36"/>
    <p:sldId id="592" r:id="rId37"/>
    <p:sldId id="593" r:id="rId38"/>
    <p:sldId id="594" r:id="rId39"/>
    <p:sldId id="596" r:id="rId40"/>
    <p:sldId id="600" r:id="rId41"/>
    <p:sldId id="597" r:id="rId42"/>
    <p:sldId id="598" r:id="rId43"/>
    <p:sldId id="599" r:id="rId44"/>
    <p:sldId id="601" r:id="rId45"/>
    <p:sldId id="602" r:id="rId46"/>
    <p:sldId id="534" r:id="rId47"/>
  </p:sldIdLst>
  <p:sldSz cx="9144000" cy="6858000" type="screen4x3"/>
  <p:notesSz cx="6858000" cy="9144000"/>
  <p:custDataLst>
    <p:tags r:id="rId4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19">
          <p15:clr>
            <a:srgbClr val="A4A3A4"/>
          </p15:clr>
        </p15:guide>
        <p15:guide id="3" orient="horz" pos="3702">
          <p15:clr>
            <a:srgbClr val="A4A3A4"/>
          </p15:clr>
        </p15:guide>
        <p15:guide id="4" orient="horz" pos="482">
          <p15:clr>
            <a:srgbClr val="A4A3A4"/>
          </p15:clr>
        </p15:guide>
        <p15:guide id="5" orient="horz" pos="4110">
          <p15:clr>
            <a:srgbClr val="A4A3A4"/>
          </p15:clr>
        </p15:guide>
        <p15:guide id="6" pos="2880">
          <p15:clr>
            <a:srgbClr val="A4A3A4"/>
          </p15:clr>
        </p15:guide>
        <p15:guide id="7" pos="113">
          <p15:clr>
            <a:srgbClr val="A4A3A4"/>
          </p15:clr>
        </p15:guide>
        <p15:guide id="8"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E63"/>
    <a:srgbClr val="579B78"/>
    <a:srgbClr val="B8D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howGuides="1">
      <p:cViewPr varScale="1">
        <p:scale>
          <a:sx n="67" d="100"/>
          <a:sy n="67" d="100"/>
        </p:scale>
        <p:origin x="216" y="78"/>
      </p:cViewPr>
      <p:guideLst>
        <p:guide orient="horz" pos="2160"/>
        <p:guide orient="horz" pos="119"/>
        <p:guide orient="horz" pos="3702"/>
        <p:guide orient="horz" pos="482"/>
        <p:guide orient="horz" pos="4110"/>
        <p:guide pos="2880"/>
        <p:guide pos="113"/>
        <p:guide pos="56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CB9226-46B4-4B51-85BE-2BA22AD1B566}" type="datetimeFigureOut">
              <a:rPr lang="es-ES" smtClean="0"/>
              <a:t>16/02/2017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E68D4-208D-4DF9-B049-C70018DA3A78}" type="slidenum">
              <a:rPr lang="es-ES" smtClean="0"/>
              <a:t>‹#›</a:t>
            </a:fld>
            <a:endParaRPr lang="es-ES" dirty="0"/>
          </a:p>
        </p:txBody>
      </p:sp>
    </p:spTree>
    <p:extLst>
      <p:ext uri="{BB962C8B-B14F-4D97-AF65-F5344CB8AC3E}">
        <p14:creationId xmlns:p14="http://schemas.microsoft.com/office/powerpoint/2010/main" val="4651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a:t>
            </a:fld>
            <a:endParaRPr lang="es-ES" dirty="0"/>
          </a:p>
        </p:txBody>
      </p:sp>
    </p:spTree>
    <p:extLst>
      <p:ext uri="{BB962C8B-B14F-4D97-AF65-F5344CB8AC3E}">
        <p14:creationId xmlns:p14="http://schemas.microsoft.com/office/powerpoint/2010/main" val="340331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11</a:t>
            </a:fld>
            <a:endParaRPr lang="es-ES" dirty="0"/>
          </a:p>
        </p:txBody>
      </p:sp>
    </p:spTree>
    <p:extLst>
      <p:ext uri="{BB962C8B-B14F-4D97-AF65-F5344CB8AC3E}">
        <p14:creationId xmlns:p14="http://schemas.microsoft.com/office/powerpoint/2010/main" val="3706163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12</a:t>
            </a:fld>
            <a:endParaRPr lang="es-ES" dirty="0"/>
          </a:p>
        </p:txBody>
      </p:sp>
    </p:spTree>
    <p:extLst>
      <p:ext uri="{BB962C8B-B14F-4D97-AF65-F5344CB8AC3E}">
        <p14:creationId xmlns:p14="http://schemas.microsoft.com/office/powerpoint/2010/main" val="419403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13</a:t>
            </a:fld>
            <a:endParaRPr lang="es-ES" dirty="0"/>
          </a:p>
        </p:txBody>
      </p:sp>
    </p:spTree>
    <p:extLst>
      <p:ext uri="{BB962C8B-B14F-4D97-AF65-F5344CB8AC3E}">
        <p14:creationId xmlns:p14="http://schemas.microsoft.com/office/powerpoint/2010/main" val="171346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14</a:t>
            </a:fld>
            <a:endParaRPr lang="es-ES" dirty="0"/>
          </a:p>
        </p:txBody>
      </p:sp>
    </p:spTree>
    <p:extLst>
      <p:ext uri="{BB962C8B-B14F-4D97-AF65-F5344CB8AC3E}">
        <p14:creationId xmlns:p14="http://schemas.microsoft.com/office/powerpoint/2010/main" val="1008590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15</a:t>
            </a:fld>
            <a:endParaRPr lang="es-ES" dirty="0"/>
          </a:p>
        </p:txBody>
      </p:sp>
    </p:spTree>
    <p:extLst>
      <p:ext uri="{BB962C8B-B14F-4D97-AF65-F5344CB8AC3E}">
        <p14:creationId xmlns:p14="http://schemas.microsoft.com/office/powerpoint/2010/main" val="199245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16</a:t>
            </a:fld>
            <a:endParaRPr lang="es-ES" dirty="0"/>
          </a:p>
        </p:txBody>
      </p:sp>
    </p:spTree>
    <p:extLst>
      <p:ext uri="{BB962C8B-B14F-4D97-AF65-F5344CB8AC3E}">
        <p14:creationId xmlns:p14="http://schemas.microsoft.com/office/powerpoint/2010/main" val="246056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17</a:t>
            </a:fld>
            <a:endParaRPr lang="es-ES" dirty="0"/>
          </a:p>
        </p:txBody>
      </p:sp>
    </p:spTree>
    <p:extLst>
      <p:ext uri="{BB962C8B-B14F-4D97-AF65-F5344CB8AC3E}">
        <p14:creationId xmlns:p14="http://schemas.microsoft.com/office/powerpoint/2010/main" val="23976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18</a:t>
            </a:fld>
            <a:endParaRPr lang="es-ES" dirty="0"/>
          </a:p>
        </p:txBody>
      </p:sp>
    </p:spTree>
    <p:extLst>
      <p:ext uri="{BB962C8B-B14F-4D97-AF65-F5344CB8AC3E}">
        <p14:creationId xmlns:p14="http://schemas.microsoft.com/office/powerpoint/2010/main" val="392873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19</a:t>
            </a:fld>
            <a:endParaRPr lang="es-ES" dirty="0"/>
          </a:p>
        </p:txBody>
      </p:sp>
    </p:spTree>
    <p:extLst>
      <p:ext uri="{BB962C8B-B14F-4D97-AF65-F5344CB8AC3E}">
        <p14:creationId xmlns:p14="http://schemas.microsoft.com/office/powerpoint/2010/main" val="100975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20</a:t>
            </a:fld>
            <a:endParaRPr lang="es-ES" dirty="0"/>
          </a:p>
        </p:txBody>
      </p:sp>
    </p:spTree>
    <p:extLst>
      <p:ext uri="{BB962C8B-B14F-4D97-AF65-F5344CB8AC3E}">
        <p14:creationId xmlns:p14="http://schemas.microsoft.com/office/powerpoint/2010/main" val="215198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a:t>
            </a:fld>
            <a:endParaRPr lang="es-ES" dirty="0"/>
          </a:p>
        </p:txBody>
      </p:sp>
    </p:spTree>
    <p:extLst>
      <p:ext uri="{BB962C8B-B14F-4D97-AF65-F5344CB8AC3E}">
        <p14:creationId xmlns:p14="http://schemas.microsoft.com/office/powerpoint/2010/main" val="426527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21</a:t>
            </a:fld>
            <a:endParaRPr lang="es-ES" dirty="0"/>
          </a:p>
        </p:txBody>
      </p:sp>
    </p:spTree>
    <p:extLst>
      <p:ext uri="{BB962C8B-B14F-4D97-AF65-F5344CB8AC3E}">
        <p14:creationId xmlns:p14="http://schemas.microsoft.com/office/powerpoint/2010/main" val="3803452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22</a:t>
            </a:fld>
            <a:endParaRPr lang="es-ES" dirty="0"/>
          </a:p>
        </p:txBody>
      </p:sp>
    </p:spTree>
    <p:extLst>
      <p:ext uri="{BB962C8B-B14F-4D97-AF65-F5344CB8AC3E}">
        <p14:creationId xmlns:p14="http://schemas.microsoft.com/office/powerpoint/2010/main" val="3128562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23</a:t>
            </a:fld>
            <a:endParaRPr lang="es-ES" dirty="0"/>
          </a:p>
        </p:txBody>
      </p:sp>
    </p:spTree>
    <p:extLst>
      <p:ext uri="{BB962C8B-B14F-4D97-AF65-F5344CB8AC3E}">
        <p14:creationId xmlns:p14="http://schemas.microsoft.com/office/powerpoint/2010/main" val="2386868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24</a:t>
            </a:fld>
            <a:endParaRPr lang="es-ES" dirty="0"/>
          </a:p>
        </p:txBody>
      </p:sp>
    </p:spTree>
    <p:extLst>
      <p:ext uri="{BB962C8B-B14F-4D97-AF65-F5344CB8AC3E}">
        <p14:creationId xmlns:p14="http://schemas.microsoft.com/office/powerpoint/2010/main" val="950255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25</a:t>
            </a:fld>
            <a:endParaRPr lang="es-ES" dirty="0"/>
          </a:p>
        </p:txBody>
      </p:sp>
    </p:spTree>
    <p:extLst>
      <p:ext uri="{BB962C8B-B14F-4D97-AF65-F5344CB8AC3E}">
        <p14:creationId xmlns:p14="http://schemas.microsoft.com/office/powerpoint/2010/main" val="1539459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26</a:t>
            </a:fld>
            <a:endParaRPr lang="es-ES" dirty="0"/>
          </a:p>
        </p:txBody>
      </p:sp>
    </p:spTree>
    <p:extLst>
      <p:ext uri="{BB962C8B-B14F-4D97-AF65-F5344CB8AC3E}">
        <p14:creationId xmlns:p14="http://schemas.microsoft.com/office/powerpoint/2010/main" val="333776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27</a:t>
            </a:fld>
            <a:endParaRPr lang="es-ES" dirty="0"/>
          </a:p>
        </p:txBody>
      </p:sp>
    </p:spTree>
    <p:extLst>
      <p:ext uri="{BB962C8B-B14F-4D97-AF65-F5344CB8AC3E}">
        <p14:creationId xmlns:p14="http://schemas.microsoft.com/office/powerpoint/2010/main" val="3589227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28</a:t>
            </a:fld>
            <a:endParaRPr lang="es-ES" dirty="0"/>
          </a:p>
        </p:txBody>
      </p:sp>
    </p:spTree>
    <p:extLst>
      <p:ext uri="{BB962C8B-B14F-4D97-AF65-F5344CB8AC3E}">
        <p14:creationId xmlns:p14="http://schemas.microsoft.com/office/powerpoint/2010/main" val="210172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29</a:t>
            </a:fld>
            <a:endParaRPr lang="es-ES" dirty="0"/>
          </a:p>
        </p:txBody>
      </p:sp>
    </p:spTree>
    <p:extLst>
      <p:ext uri="{BB962C8B-B14F-4D97-AF65-F5344CB8AC3E}">
        <p14:creationId xmlns:p14="http://schemas.microsoft.com/office/powerpoint/2010/main" val="2617047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30</a:t>
            </a:fld>
            <a:endParaRPr lang="es-ES" dirty="0"/>
          </a:p>
        </p:txBody>
      </p:sp>
    </p:spTree>
    <p:extLst>
      <p:ext uri="{BB962C8B-B14F-4D97-AF65-F5344CB8AC3E}">
        <p14:creationId xmlns:p14="http://schemas.microsoft.com/office/powerpoint/2010/main" val="313030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a:t>
            </a:fld>
            <a:endParaRPr lang="es-ES" dirty="0"/>
          </a:p>
        </p:txBody>
      </p:sp>
    </p:spTree>
    <p:extLst>
      <p:ext uri="{BB962C8B-B14F-4D97-AF65-F5344CB8AC3E}">
        <p14:creationId xmlns:p14="http://schemas.microsoft.com/office/powerpoint/2010/main" val="3036057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31</a:t>
            </a:fld>
            <a:endParaRPr lang="es-ES" dirty="0"/>
          </a:p>
        </p:txBody>
      </p:sp>
    </p:spTree>
    <p:extLst>
      <p:ext uri="{BB962C8B-B14F-4D97-AF65-F5344CB8AC3E}">
        <p14:creationId xmlns:p14="http://schemas.microsoft.com/office/powerpoint/2010/main" val="30508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32</a:t>
            </a:fld>
            <a:endParaRPr lang="es-ES" dirty="0"/>
          </a:p>
        </p:txBody>
      </p:sp>
    </p:spTree>
    <p:extLst>
      <p:ext uri="{BB962C8B-B14F-4D97-AF65-F5344CB8AC3E}">
        <p14:creationId xmlns:p14="http://schemas.microsoft.com/office/powerpoint/2010/main" val="105238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33</a:t>
            </a:fld>
            <a:endParaRPr lang="es-ES" dirty="0"/>
          </a:p>
        </p:txBody>
      </p:sp>
    </p:spTree>
    <p:extLst>
      <p:ext uri="{BB962C8B-B14F-4D97-AF65-F5344CB8AC3E}">
        <p14:creationId xmlns:p14="http://schemas.microsoft.com/office/powerpoint/2010/main" val="2865471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34</a:t>
            </a:fld>
            <a:endParaRPr lang="es-ES" dirty="0"/>
          </a:p>
        </p:txBody>
      </p:sp>
    </p:spTree>
    <p:extLst>
      <p:ext uri="{BB962C8B-B14F-4D97-AF65-F5344CB8AC3E}">
        <p14:creationId xmlns:p14="http://schemas.microsoft.com/office/powerpoint/2010/main" val="1128324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35</a:t>
            </a:fld>
            <a:endParaRPr lang="es-ES" dirty="0"/>
          </a:p>
        </p:txBody>
      </p:sp>
    </p:spTree>
    <p:extLst>
      <p:ext uri="{BB962C8B-B14F-4D97-AF65-F5344CB8AC3E}">
        <p14:creationId xmlns:p14="http://schemas.microsoft.com/office/powerpoint/2010/main" val="54686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36</a:t>
            </a:fld>
            <a:endParaRPr lang="es-ES" dirty="0"/>
          </a:p>
        </p:txBody>
      </p:sp>
    </p:spTree>
    <p:extLst>
      <p:ext uri="{BB962C8B-B14F-4D97-AF65-F5344CB8AC3E}">
        <p14:creationId xmlns:p14="http://schemas.microsoft.com/office/powerpoint/2010/main" val="466513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37</a:t>
            </a:fld>
            <a:endParaRPr lang="es-ES" dirty="0"/>
          </a:p>
        </p:txBody>
      </p:sp>
    </p:spTree>
    <p:extLst>
      <p:ext uri="{BB962C8B-B14F-4D97-AF65-F5344CB8AC3E}">
        <p14:creationId xmlns:p14="http://schemas.microsoft.com/office/powerpoint/2010/main" val="2822132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38</a:t>
            </a:fld>
            <a:endParaRPr lang="es-ES" dirty="0"/>
          </a:p>
        </p:txBody>
      </p:sp>
    </p:spTree>
    <p:extLst>
      <p:ext uri="{BB962C8B-B14F-4D97-AF65-F5344CB8AC3E}">
        <p14:creationId xmlns:p14="http://schemas.microsoft.com/office/powerpoint/2010/main" val="1430836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39</a:t>
            </a:fld>
            <a:endParaRPr lang="es-ES" dirty="0"/>
          </a:p>
        </p:txBody>
      </p:sp>
    </p:spTree>
    <p:extLst>
      <p:ext uri="{BB962C8B-B14F-4D97-AF65-F5344CB8AC3E}">
        <p14:creationId xmlns:p14="http://schemas.microsoft.com/office/powerpoint/2010/main" val="2531157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40</a:t>
            </a:fld>
            <a:endParaRPr lang="es-ES" dirty="0"/>
          </a:p>
        </p:txBody>
      </p:sp>
    </p:spTree>
    <p:extLst>
      <p:ext uri="{BB962C8B-B14F-4D97-AF65-F5344CB8AC3E}">
        <p14:creationId xmlns:p14="http://schemas.microsoft.com/office/powerpoint/2010/main" val="381815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5</a:t>
            </a:fld>
            <a:endParaRPr lang="es-ES" dirty="0"/>
          </a:p>
        </p:txBody>
      </p:sp>
    </p:spTree>
    <p:extLst>
      <p:ext uri="{BB962C8B-B14F-4D97-AF65-F5344CB8AC3E}">
        <p14:creationId xmlns:p14="http://schemas.microsoft.com/office/powerpoint/2010/main" val="1981230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41</a:t>
            </a:fld>
            <a:endParaRPr lang="es-ES" dirty="0"/>
          </a:p>
        </p:txBody>
      </p:sp>
    </p:spTree>
    <p:extLst>
      <p:ext uri="{BB962C8B-B14F-4D97-AF65-F5344CB8AC3E}">
        <p14:creationId xmlns:p14="http://schemas.microsoft.com/office/powerpoint/2010/main" val="2547545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42</a:t>
            </a:fld>
            <a:endParaRPr lang="es-ES" dirty="0"/>
          </a:p>
        </p:txBody>
      </p:sp>
    </p:spTree>
    <p:extLst>
      <p:ext uri="{BB962C8B-B14F-4D97-AF65-F5344CB8AC3E}">
        <p14:creationId xmlns:p14="http://schemas.microsoft.com/office/powerpoint/2010/main" val="3858637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43</a:t>
            </a:fld>
            <a:endParaRPr lang="es-ES" dirty="0"/>
          </a:p>
        </p:txBody>
      </p:sp>
    </p:spTree>
    <p:extLst>
      <p:ext uri="{BB962C8B-B14F-4D97-AF65-F5344CB8AC3E}">
        <p14:creationId xmlns:p14="http://schemas.microsoft.com/office/powerpoint/2010/main" val="863424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44</a:t>
            </a:fld>
            <a:endParaRPr lang="es-ES" dirty="0"/>
          </a:p>
        </p:txBody>
      </p:sp>
    </p:spTree>
    <p:extLst>
      <p:ext uri="{BB962C8B-B14F-4D97-AF65-F5344CB8AC3E}">
        <p14:creationId xmlns:p14="http://schemas.microsoft.com/office/powerpoint/2010/main" val="2361543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45</a:t>
            </a:fld>
            <a:endParaRPr lang="es-ES" dirty="0"/>
          </a:p>
        </p:txBody>
      </p:sp>
    </p:spTree>
    <p:extLst>
      <p:ext uri="{BB962C8B-B14F-4D97-AF65-F5344CB8AC3E}">
        <p14:creationId xmlns:p14="http://schemas.microsoft.com/office/powerpoint/2010/main" val="369016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6</a:t>
            </a:fld>
            <a:endParaRPr lang="es-ES" dirty="0"/>
          </a:p>
        </p:txBody>
      </p:sp>
    </p:spTree>
    <p:extLst>
      <p:ext uri="{BB962C8B-B14F-4D97-AF65-F5344CB8AC3E}">
        <p14:creationId xmlns:p14="http://schemas.microsoft.com/office/powerpoint/2010/main" val="421621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7</a:t>
            </a:fld>
            <a:endParaRPr lang="es-ES" dirty="0"/>
          </a:p>
        </p:txBody>
      </p:sp>
    </p:spTree>
    <p:extLst>
      <p:ext uri="{BB962C8B-B14F-4D97-AF65-F5344CB8AC3E}">
        <p14:creationId xmlns:p14="http://schemas.microsoft.com/office/powerpoint/2010/main" val="257601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8</a:t>
            </a:fld>
            <a:endParaRPr lang="es-ES" dirty="0"/>
          </a:p>
        </p:txBody>
      </p:sp>
    </p:spTree>
    <p:extLst>
      <p:ext uri="{BB962C8B-B14F-4D97-AF65-F5344CB8AC3E}">
        <p14:creationId xmlns:p14="http://schemas.microsoft.com/office/powerpoint/2010/main" val="227798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9</a:t>
            </a:fld>
            <a:endParaRPr lang="es-ES" dirty="0"/>
          </a:p>
        </p:txBody>
      </p:sp>
    </p:spTree>
    <p:extLst>
      <p:ext uri="{BB962C8B-B14F-4D97-AF65-F5344CB8AC3E}">
        <p14:creationId xmlns:p14="http://schemas.microsoft.com/office/powerpoint/2010/main" val="21142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ADE68D4-208D-4DF9-B049-C70018DA3A78}" type="slidenum">
              <a:rPr lang="es-ES" smtClean="0"/>
              <a:t>10</a:t>
            </a:fld>
            <a:endParaRPr lang="es-ES" dirty="0"/>
          </a:p>
        </p:txBody>
      </p:sp>
    </p:spTree>
    <p:extLst>
      <p:ext uri="{BB962C8B-B14F-4D97-AF65-F5344CB8AC3E}">
        <p14:creationId xmlns:p14="http://schemas.microsoft.com/office/powerpoint/2010/main" val="240796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51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0597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403156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49303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7B062FF-4A20-4254-BA0F-51F446E68550}" type="datetimeFigureOut">
              <a:rPr lang="de-DE" smtClean="0"/>
              <a:t>16.02.2017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74304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2303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7B062FF-4A20-4254-BA0F-51F446E68550}" type="datetimeFigureOut">
              <a:rPr lang="de-DE" smtClean="0"/>
              <a:t>16.02.2017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159877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7B062FF-4A20-4254-BA0F-51F446E68550}" type="datetimeFigureOut">
              <a:rPr lang="de-DE" smtClean="0"/>
              <a:t>16.02.2017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86307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B062FF-4A20-4254-BA0F-51F446E68550}" type="datetimeFigureOut">
              <a:rPr lang="de-DE" smtClean="0"/>
              <a:t>16.02.2017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2774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3995887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77B062FF-4A20-4254-BA0F-51F446E68550}" type="datetimeFigureOut">
              <a:rPr lang="de-DE" smtClean="0"/>
              <a:t>16.02.2017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8013062-5455-4735-988F-5322D6881A3F}" type="slidenum">
              <a:rPr lang="de-DE" smtClean="0"/>
              <a:t>‹#›</a:t>
            </a:fld>
            <a:endParaRPr lang="de-DE"/>
          </a:p>
        </p:txBody>
      </p:sp>
    </p:spTree>
    <p:extLst>
      <p:ext uri="{BB962C8B-B14F-4D97-AF65-F5344CB8AC3E}">
        <p14:creationId xmlns:p14="http://schemas.microsoft.com/office/powerpoint/2010/main" val="260492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062FF-4A20-4254-BA0F-51F446E68550}" type="datetimeFigureOut">
              <a:rPr lang="de-DE" smtClean="0"/>
              <a:t>16.02.2017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062-5455-4735-988F-5322D6881A3F}" type="slidenum">
              <a:rPr lang="de-DE" smtClean="0"/>
              <a:t>‹#›</a:t>
            </a:fld>
            <a:endParaRPr lang="de-DE"/>
          </a:p>
        </p:txBody>
      </p:sp>
    </p:spTree>
    <p:extLst>
      <p:ext uri="{BB962C8B-B14F-4D97-AF65-F5344CB8AC3E}">
        <p14:creationId xmlns:p14="http://schemas.microsoft.com/office/powerpoint/2010/main" val="11664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3.pn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jpe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jpe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GB" sz="3200" b="1" dirty="0">
                <a:solidFill>
                  <a:schemeClr val="accent1">
                    <a:lumMod val="75000"/>
                  </a:schemeClr>
                </a:solidFill>
              </a:rPr>
              <a:t>Obstacles and Risks</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115348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8950734" cy="4308872"/>
          </a:xfrm>
          <a:prstGeom prst="rect">
            <a:avLst/>
          </a:prstGeom>
          <a:noFill/>
        </p:spPr>
        <p:txBody>
          <a:bodyPr wrap="square" rtlCol="0">
            <a:spAutoFit/>
          </a:bodyPr>
          <a:lstStyle/>
          <a:p>
            <a:pPr marL="0" lvl="1" algn="just"/>
            <a:r>
              <a:rPr lang="en-GB" sz="1600" b="1" dirty="0"/>
              <a:t>Technical Risks, Difficulties and Constrains</a:t>
            </a:r>
          </a:p>
          <a:p>
            <a:pPr marL="0" lvl="1" algn="just"/>
            <a:endParaRPr lang="en-GB" sz="1600" b="1" dirty="0"/>
          </a:p>
          <a:p>
            <a:pPr marL="0" lvl="1" algn="just"/>
            <a:endParaRPr lang="en-GB" sz="1000" dirty="0"/>
          </a:p>
          <a:p>
            <a:pPr marL="361950" lvl="1" indent="-180975" algn="just">
              <a:buFont typeface="Arial" panose="020B0604020202020204" pitchFamily="34" charset="0"/>
              <a:buChar char="•"/>
            </a:pPr>
            <a:r>
              <a:rPr lang="en-GB" sz="1600" dirty="0"/>
              <a:t>Lack of standard solutions and technological solutions;</a:t>
            </a:r>
          </a:p>
          <a:p>
            <a:pPr marL="180975" lvl="1" algn="just"/>
            <a:endParaRPr lang="en-GB" sz="1400" dirty="0"/>
          </a:p>
          <a:p>
            <a:pPr marL="361950" lvl="1" indent="-180975" algn="just">
              <a:buFont typeface="Arial" panose="020B0604020202020204" pitchFamily="34" charset="0"/>
              <a:buChar char="•"/>
            </a:pPr>
            <a:r>
              <a:rPr lang="en-GB" sz="1600" dirty="0"/>
              <a:t>Lack of existing expertise and skills and lack of training and certification of companies;</a:t>
            </a:r>
          </a:p>
          <a:p>
            <a:pPr marL="180975" lvl="1" algn="just"/>
            <a:endParaRPr lang="en-GB" sz="1400" dirty="0"/>
          </a:p>
          <a:p>
            <a:pPr marL="361950" lvl="1" indent="-180975" algn="just">
              <a:buFont typeface="Arial" panose="020B0604020202020204" pitchFamily="34" charset="0"/>
              <a:buChar char="•"/>
            </a:pPr>
            <a:r>
              <a:rPr lang="en-GB" sz="1600" dirty="0"/>
              <a:t>Lack of cooperation among different segments of the construction industry and lack of initiative in innovation, due to the conservative character of the construction industry;</a:t>
            </a:r>
          </a:p>
          <a:p>
            <a:pPr marL="361950" lvl="1" indent="-180975" algn="just"/>
            <a:endParaRPr lang="en-GB" sz="1400" dirty="0"/>
          </a:p>
          <a:p>
            <a:pPr marL="361950" lvl="1" indent="-180975" algn="just">
              <a:buFont typeface="Arial" panose="020B0604020202020204" pitchFamily="34" charset="0"/>
              <a:buChar char="•"/>
            </a:pPr>
            <a:r>
              <a:rPr lang="en-GB" sz="1600" dirty="0"/>
              <a:t>Special emphasis should be given to the importance of cultural heritage;</a:t>
            </a:r>
          </a:p>
          <a:p>
            <a:pPr marL="361950" lvl="1" indent="-180975" algn="just"/>
            <a:endParaRPr lang="en-GB" sz="1400" dirty="0"/>
          </a:p>
          <a:p>
            <a:pPr marL="361950" lvl="1" indent="-180975" algn="just">
              <a:buFont typeface="Arial" panose="020B0604020202020204" pitchFamily="34" charset="0"/>
              <a:buChar char="•"/>
            </a:pPr>
            <a:r>
              <a:rPr lang="en-US" sz="1600" dirty="0"/>
              <a:t>It is important to establish a connection between conservation and energy efficiency through the development and demonstration of new solutions, adapted to historic buildings and districts, as well as on the implementation of new tools for the decision making process.</a:t>
            </a:r>
            <a:endParaRPr lang="pt-PT" sz="1600" dirty="0"/>
          </a:p>
          <a:p>
            <a:pPr marL="180975" lvl="1"/>
            <a:endParaRPr lang="en-GB" sz="1600" dirty="0"/>
          </a:p>
          <a:p>
            <a:pPr marL="361950" lvl="1" indent="-180975">
              <a:buFont typeface="Arial" panose="020B0604020202020204" pitchFamily="34" charset="0"/>
              <a:buChar char="•"/>
            </a:pPr>
            <a:endParaRPr lang="en-GB" sz="1600" dirty="0"/>
          </a:p>
          <a:p>
            <a:pPr marL="361950" lvl="1" indent="-180975">
              <a:buFont typeface="Arial" panose="020B0604020202020204" pitchFamily="34" charset="0"/>
              <a:buChar char="•"/>
            </a:pPr>
            <a:endParaRPr lang="pt-PT"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5339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stretch>
            <a:fillRect/>
          </a:stretch>
        </p:blipFill>
        <p:spPr>
          <a:xfrm rot="2964279">
            <a:off x="3307484" y="3293006"/>
            <a:ext cx="2040993" cy="1780809"/>
          </a:xfrm>
          <a:prstGeom prst="rect">
            <a:avLst/>
          </a:prstGeom>
        </p:spPr>
      </p:pic>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420888"/>
            <a:ext cx="8950734" cy="338554"/>
          </a:xfrm>
          <a:prstGeom prst="rect">
            <a:avLst/>
          </a:prstGeom>
          <a:noFill/>
        </p:spPr>
        <p:txBody>
          <a:bodyPr wrap="square" rtlCol="0">
            <a:spAutoFit/>
          </a:bodyPr>
          <a:lstStyle/>
          <a:p>
            <a:pPr marL="0" lvl="1" algn="just"/>
            <a:r>
              <a:rPr lang="it-IT" sz="1600" b="1" dirty="0"/>
              <a:t>Organisational and legal </a:t>
            </a:r>
            <a:r>
              <a:rPr lang="en-GB" sz="1600" b="1" dirty="0"/>
              <a:t>Risks </a:t>
            </a:r>
            <a:r>
              <a:rPr lang="en-GB" sz="1600" dirty="0"/>
              <a:t>–  Legislation, governance, policy and dialogue among stakeholders</a:t>
            </a:r>
            <a:endParaRPr lang="en-GB" sz="1000" dirty="0"/>
          </a:p>
        </p:txBody>
      </p:sp>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9360" y="2966095"/>
            <a:ext cx="3530600" cy="2298700"/>
          </a:xfrm>
          <a:prstGeom prst="rect">
            <a:avLst/>
          </a:prstGeom>
        </p:spPr>
      </p:pic>
      <p:pic>
        <p:nvPicPr>
          <p:cNvPr id="7" name="Imagem 6"/>
          <p:cNvPicPr>
            <a:picLocks noChangeAspect="1"/>
          </p:cNvPicPr>
          <p:nvPr/>
        </p:nvPicPr>
        <p:blipFill>
          <a:blip r:embed="rId6"/>
          <a:stretch>
            <a:fillRect/>
          </a:stretch>
        </p:blipFill>
        <p:spPr>
          <a:xfrm>
            <a:off x="247198" y="3426359"/>
            <a:ext cx="2951337" cy="1965702"/>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6405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675055" cy="3447098"/>
          </a:xfrm>
          <a:prstGeom prst="rect">
            <a:avLst/>
          </a:prstGeom>
          <a:noFill/>
        </p:spPr>
        <p:txBody>
          <a:bodyPr wrap="square" rtlCol="0">
            <a:spAutoFit/>
          </a:bodyPr>
          <a:lstStyle/>
          <a:p>
            <a:pPr marL="0" lvl="1" algn="just"/>
            <a:r>
              <a:rPr lang="it-IT" sz="1600" b="1" dirty="0"/>
              <a:t>Organisational and legal </a:t>
            </a:r>
            <a:r>
              <a:rPr lang="en-GB" sz="1600" b="1" dirty="0"/>
              <a:t>Risks, Difficulties and Constrains</a:t>
            </a:r>
          </a:p>
          <a:p>
            <a:pPr marL="0" lvl="1" algn="just"/>
            <a:endParaRPr lang="en-GB" sz="1600" b="1" dirty="0"/>
          </a:p>
          <a:p>
            <a:pPr marL="0" lvl="1" algn="just"/>
            <a:endParaRPr lang="en-GB" sz="1000" dirty="0"/>
          </a:p>
          <a:p>
            <a:pPr marL="361950" lvl="1" indent="-180975" algn="just">
              <a:buFont typeface="Arial" panose="020B0604020202020204" pitchFamily="34" charset="0"/>
              <a:buChar char="•"/>
            </a:pPr>
            <a:r>
              <a:rPr lang="en-GB" sz="1600" dirty="0"/>
              <a:t>Policies, regulations and standards are not been established in all Member States or are still under development, thus representing one of most legislative barriers;</a:t>
            </a:r>
          </a:p>
          <a:p>
            <a:pPr marL="361950" lvl="1" indent="-180975" algn="just">
              <a:buFont typeface="Arial" panose="020B0604020202020204" pitchFamily="34" charset="0"/>
              <a:buChar char="•"/>
            </a:pPr>
            <a:endParaRPr lang="en-GB" sz="1600" dirty="0"/>
          </a:p>
          <a:p>
            <a:pPr marL="361950" lvl="1" indent="-180975" algn="just">
              <a:buFont typeface="Arial" panose="020B0604020202020204" pitchFamily="34" charset="0"/>
              <a:buChar char="•"/>
            </a:pPr>
            <a:r>
              <a:rPr lang="en-GB" sz="1600" dirty="0"/>
              <a:t>Municipalities are constrained by a lack of technical expertise to be able to identify and develop projects and by a lack of financial resources to pay for the costs of such expertise in order to develop financeable business plans;</a:t>
            </a:r>
          </a:p>
          <a:p>
            <a:pPr marL="361950" lvl="1" indent="-180975" algn="just">
              <a:buFont typeface="Arial" panose="020B0604020202020204" pitchFamily="34" charset="0"/>
              <a:buChar char="•"/>
            </a:pPr>
            <a:endParaRPr lang="pt-PT" sz="1600" dirty="0"/>
          </a:p>
          <a:p>
            <a:pPr marL="361950" lvl="1" indent="-180975" algn="just">
              <a:buFont typeface="Arial" panose="020B0604020202020204" pitchFamily="34" charset="0"/>
              <a:buChar char="•"/>
            </a:pPr>
            <a:r>
              <a:rPr lang="en-GB" sz="1600" dirty="0"/>
              <a:t>Current rules on public procurement rules are onerous and create barriers to investment.</a:t>
            </a:r>
          </a:p>
        </p:txBody>
      </p:sp>
      <p:pic>
        <p:nvPicPr>
          <p:cNvPr id="11" name="Imagem 10"/>
          <p:cNvPicPr>
            <a:picLocks noChangeAspect="1"/>
          </p:cNvPicPr>
          <p:nvPr/>
        </p:nvPicPr>
        <p:blipFill>
          <a:blip r:embed="rId4"/>
          <a:stretch>
            <a:fillRect/>
          </a:stretch>
        </p:blipFill>
        <p:spPr>
          <a:xfrm>
            <a:off x="5675054" y="3191490"/>
            <a:ext cx="3275679" cy="2181726"/>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28461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436097" cy="3939540"/>
          </a:xfrm>
          <a:prstGeom prst="rect">
            <a:avLst/>
          </a:prstGeom>
          <a:noFill/>
        </p:spPr>
        <p:txBody>
          <a:bodyPr wrap="square" rtlCol="0">
            <a:spAutoFit/>
          </a:bodyPr>
          <a:lstStyle/>
          <a:p>
            <a:pPr marL="0" lvl="1" algn="just"/>
            <a:r>
              <a:rPr lang="it-IT" sz="1600" b="1" dirty="0"/>
              <a:t>Organisational and legal </a:t>
            </a:r>
            <a:r>
              <a:rPr lang="en-GB" sz="1600" b="1" dirty="0"/>
              <a:t>Risks, Difficulties and Constrains</a:t>
            </a:r>
          </a:p>
          <a:p>
            <a:pPr marL="0" lvl="1" algn="just"/>
            <a:endParaRPr lang="en-GB" sz="1600" b="1" dirty="0"/>
          </a:p>
          <a:p>
            <a:pPr marL="0" lvl="1" algn="just"/>
            <a:endParaRPr lang="en-GB" sz="1000" dirty="0"/>
          </a:p>
          <a:p>
            <a:pPr marL="361950" lvl="1" indent="-180975" algn="just">
              <a:buFont typeface="Arial" panose="020B0604020202020204" pitchFamily="34" charset="0"/>
              <a:buChar char="•"/>
            </a:pPr>
            <a:r>
              <a:rPr lang="en-GB" sz="1600" dirty="0"/>
              <a:t>The public sector is ruled by annual budget cycle and multiannual savings cash flow, thus making difficult for public entities to finance energy efficiency;</a:t>
            </a:r>
          </a:p>
          <a:p>
            <a:pPr marL="361950" lvl="1" indent="-180975" algn="just">
              <a:buFont typeface="Arial" panose="020B0604020202020204" pitchFamily="34" charset="0"/>
              <a:buChar char="•"/>
            </a:pPr>
            <a:endParaRPr lang="en-GB" sz="1600" dirty="0"/>
          </a:p>
          <a:p>
            <a:pPr marL="361950" lvl="1" indent="-180975" algn="just">
              <a:buFont typeface="Arial" panose="020B0604020202020204" pitchFamily="34" charset="0"/>
              <a:buChar char="•"/>
            </a:pPr>
            <a:r>
              <a:rPr lang="en-GB" sz="1600" dirty="0"/>
              <a:t>There is often no incentive to save when budgets are allocated on an annual basis;</a:t>
            </a:r>
          </a:p>
          <a:p>
            <a:pPr marL="361950" lvl="1" indent="-180975" algn="just">
              <a:buFont typeface="Arial" panose="020B0604020202020204" pitchFamily="34" charset="0"/>
              <a:buChar char="•"/>
            </a:pPr>
            <a:endParaRPr lang="en-GB" sz="1600" dirty="0"/>
          </a:p>
          <a:p>
            <a:pPr marL="361950" lvl="1" indent="-180975" algn="just">
              <a:buFont typeface="Arial" panose="020B0604020202020204" pitchFamily="34" charset="0"/>
              <a:buChar char="•"/>
            </a:pPr>
            <a:r>
              <a:rPr lang="en-GB" sz="1600" dirty="0"/>
              <a:t>decentralisation and the energy-related statutory tasks of local authorities, ambiguous ownership and operation of major energy assets (e.g. public lighting), inability of local authorities to retain the monetary savings due to efficiency improvements (if the energy costs are reduced the total budget of the local authority will also decrease). </a:t>
            </a:r>
          </a:p>
        </p:txBody>
      </p:sp>
      <p:pic>
        <p:nvPicPr>
          <p:cNvPr id="1026" name="Picture 2" descr="http://blog.linksquares.com/wp-content/uploads/2016/03/risk-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105" y="3068960"/>
            <a:ext cx="3364628" cy="25270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97672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796137" cy="3724096"/>
          </a:xfrm>
          <a:prstGeom prst="rect">
            <a:avLst/>
          </a:prstGeom>
          <a:noFill/>
        </p:spPr>
        <p:txBody>
          <a:bodyPr wrap="square" rtlCol="0">
            <a:spAutoFit/>
          </a:bodyPr>
          <a:lstStyle/>
          <a:p>
            <a:pPr marL="0" lvl="1" algn="just"/>
            <a:r>
              <a:rPr lang="it-IT" sz="1600" b="1" dirty="0"/>
              <a:t>Social and Environmental </a:t>
            </a:r>
            <a:r>
              <a:rPr lang="en-GB" sz="1600" b="1" dirty="0"/>
              <a:t>Risks, Difficulties and Constrains</a:t>
            </a:r>
          </a:p>
          <a:p>
            <a:pPr marL="0" lvl="1" algn="just"/>
            <a:endParaRPr lang="en-GB" sz="800" b="1" dirty="0"/>
          </a:p>
          <a:p>
            <a:pPr marL="0" lvl="1" algn="just"/>
            <a:endParaRPr lang="en-GB" sz="1000" dirty="0"/>
          </a:p>
          <a:p>
            <a:pPr marL="0" lvl="1" algn="just"/>
            <a:endParaRPr lang="en-GB" sz="1000" dirty="0"/>
          </a:p>
          <a:p>
            <a:pPr marL="285750" indent="-285750" algn="just">
              <a:buFont typeface="Arial" panose="020B0604020202020204" pitchFamily="34" charset="0"/>
              <a:buChar char="•"/>
            </a:pPr>
            <a:r>
              <a:rPr lang="en-GB" sz="1600" dirty="0"/>
              <a:t>The lack of reliable evidence of the energetic performances, leads to poor awareness on what can be achieved and lack of confidence of various stakeholders;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There are too few examples of nearly zero energy buildings being developed, with the majority of working examples being demonstration projects;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lack of a common definition of nZEB and an understanding of the terminology contributes to worsen the problem of poor visibility and credibility,</a:t>
            </a:r>
          </a:p>
          <a:p>
            <a:pPr algn="just"/>
            <a:endParaRPr lang="en-GB" sz="1600" dirty="0"/>
          </a:p>
        </p:txBody>
      </p:sp>
      <p:pic>
        <p:nvPicPr>
          <p:cNvPr id="3074" name="Picture 2" descr="https://remsol.files.wordpress.com/2012/11/business-ris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023122"/>
            <a:ext cx="3154597" cy="23665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00958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 of nZEB renovations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364089" cy="3200876"/>
          </a:xfrm>
          <a:prstGeom prst="rect">
            <a:avLst/>
          </a:prstGeom>
          <a:noFill/>
        </p:spPr>
        <p:txBody>
          <a:bodyPr wrap="square" rtlCol="0">
            <a:spAutoFit/>
          </a:bodyPr>
          <a:lstStyle/>
          <a:p>
            <a:pPr marL="0" lvl="1" algn="just"/>
            <a:r>
              <a:rPr lang="it-IT" sz="1600" b="1" dirty="0"/>
              <a:t>Social and Environmental </a:t>
            </a:r>
            <a:r>
              <a:rPr lang="en-GB" sz="1600" b="1" dirty="0"/>
              <a:t>Risks, Difficulties and Constrains</a:t>
            </a:r>
          </a:p>
          <a:p>
            <a:pPr marL="0" lvl="1" algn="just"/>
            <a:endParaRPr lang="en-GB" sz="1600" b="1" dirty="0"/>
          </a:p>
          <a:p>
            <a:pPr marL="0" lvl="1" algn="just"/>
            <a:endParaRPr lang="en-GB" sz="1000" dirty="0"/>
          </a:p>
          <a:p>
            <a:pPr marL="285750" indent="-285750" algn="just">
              <a:buFont typeface="Arial" panose="020B0604020202020204" pitchFamily="34" charset="0"/>
              <a:buChar char="•"/>
            </a:pPr>
            <a:r>
              <a:rPr lang="en-GB" sz="1600" dirty="0"/>
              <a:t>The acceptance of what is considered an adequate level of thermal comfort varies widely with differing personal and cultural standards;</a:t>
            </a:r>
          </a:p>
          <a:p>
            <a:pPr algn="just"/>
            <a:endParaRPr lang="en-GB" sz="1600" dirty="0"/>
          </a:p>
          <a:p>
            <a:pPr marL="285750" indent="-285750" algn="just">
              <a:buFont typeface="Arial" panose="020B0604020202020204" pitchFamily="34" charset="0"/>
              <a:buChar char="•"/>
            </a:pPr>
            <a:r>
              <a:rPr lang="en-GB" sz="1600" dirty="0"/>
              <a:t>There is poor dialogue between users and solution providers and usually the real behaviour is not considered in building information models;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Saving energy is not a simple technical issue, but it also depends on the users’ lifestyle.</a:t>
            </a:r>
            <a:endParaRPr lang="pt-PT" sz="1600" dirty="0"/>
          </a:p>
        </p:txBody>
      </p:sp>
      <p:pic>
        <p:nvPicPr>
          <p:cNvPr id="2050" name="Picture 2" descr="https://cdn.burst.zone/wp-content/uploads/2013/04/shutterstock_91947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6936" y="2708920"/>
            <a:ext cx="3603797" cy="27388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1630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364089" cy="338554"/>
          </a:xfrm>
          <a:prstGeom prst="rect">
            <a:avLst/>
          </a:prstGeom>
          <a:noFill/>
        </p:spPr>
        <p:txBody>
          <a:bodyPr wrap="square" rtlCol="0">
            <a:spAutoFit/>
          </a:bodyPr>
          <a:lstStyle/>
          <a:p>
            <a:pPr marL="0" lvl="1" algn="just"/>
            <a:r>
              <a:rPr lang="pt-PT" sz="1600" b="1" dirty="0"/>
              <a:t>Portugal  - </a:t>
            </a:r>
            <a:r>
              <a:rPr lang="en-GB" sz="1600" b="1" dirty="0"/>
              <a:t>Situation and Questionnaire outcomes</a:t>
            </a:r>
            <a:endParaRPr lang="en-GB" sz="1600" dirty="0"/>
          </a:p>
        </p:txBody>
      </p:sp>
      <p:pic>
        <p:nvPicPr>
          <p:cNvPr id="1026" name="Picture 2" descr="http://www.orossio.pt/wp-content/uploads/2015/09/portugal_satin_flag_symbols_69830_3840x2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2883265"/>
            <a:ext cx="4344417" cy="24451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ERtuS"/>
          <p:cNvPicPr>
            <a:picLocks noChangeAspect="1" noChangeArrowheads="1"/>
          </p:cNvPicPr>
          <p:nvPr/>
        </p:nvPicPr>
        <p:blipFill rotWithShape="1">
          <a:blip r:embed="rId5">
            <a:extLst>
              <a:ext uri="{28A0092B-C50C-407E-A947-70E740481C1C}">
                <a14:useLocalDpi xmlns:a14="http://schemas.microsoft.com/office/drawing/2010/main"/>
              </a:ext>
            </a:extLst>
          </a:blip>
          <a:srcRect l="22525" r="21268"/>
          <a:stretch/>
        </p:blipFill>
        <p:spPr bwMode="auto">
          <a:xfrm>
            <a:off x="755576" y="2894487"/>
            <a:ext cx="2664296" cy="2480295"/>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09552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214080"/>
            <a:ext cx="8950733" cy="492443"/>
          </a:xfrm>
          <a:prstGeom prst="rect">
            <a:avLst/>
          </a:prstGeom>
          <a:noFill/>
        </p:spPr>
        <p:txBody>
          <a:bodyPr wrap="square" rtlCol="0">
            <a:spAutoFit/>
          </a:bodyPr>
          <a:lstStyle/>
          <a:p>
            <a:pPr algn="just"/>
            <a:r>
              <a:rPr lang="en-GB" sz="1600" dirty="0"/>
              <a:t>In Portugal there are no previous projects with relevant information about barriers in nZEB renovations.</a:t>
            </a:r>
            <a:endParaRPr lang="en-GB" sz="1000" dirty="0"/>
          </a:p>
          <a:p>
            <a:pPr algn="just"/>
            <a:endParaRPr lang="en-GB" sz="1000" dirty="0"/>
          </a:p>
        </p:txBody>
      </p:sp>
      <p:pic>
        <p:nvPicPr>
          <p:cNvPr id="5" name="Imagem 4"/>
          <p:cNvPicPr>
            <a:picLocks noChangeAspect="1"/>
          </p:cNvPicPr>
          <p:nvPr/>
        </p:nvPicPr>
        <p:blipFill>
          <a:blip r:embed="rId4"/>
          <a:stretch>
            <a:fillRect/>
          </a:stretch>
        </p:blipFill>
        <p:spPr>
          <a:xfrm>
            <a:off x="7060090" y="2924944"/>
            <a:ext cx="1890643" cy="2480971"/>
          </a:xfrm>
          <a:prstGeom prst="rect">
            <a:avLst/>
          </a:prstGeom>
        </p:spPr>
      </p:pic>
      <p:sp>
        <p:nvSpPr>
          <p:cNvPr id="3" name="CaixaDeTexto 2"/>
          <p:cNvSpPr txBox="1"/>
          <p:nvPr/>
        </p:nvSpPr>
        <p:spPr>
          <a:xfrm>
            <a:off x="-12264" y="2943809"/>
            <a:ext cx="6960528" cy="2862322"/>
          </a:xfrm>
          <a:prstGeom prst="rect">
            <a:avLst/>
          </a:prstGeom>
          <a:noFill/>
        </p:spPr>
        <p:txBody>
          <a:bodyPr wrap="square" rtlCol="0">
            <a:spAutoFit/>
          </a:bodyPr>
          <a:lstStyle/>
          <a:p>
            <a:pPr algn="just"/>
            <a:r>
              <a:rPr lang="en-GB" sz="1600" dirty="0"/>
              <a:t>Therefore, it was used a online questionnaire (SurveyMonkey) to identify the main barriers in nZEB renovation in Portugal.</a:t>
            </a:r>
          </a:p>
          <a:p>
            <a:pPr algn="just"/>
            <a:endParaRPr lang="en-GB" sz="1600" dirty="0"/>
          </a:p>
          <a:p>
            <a:pPr algn="just"/>
            <a:endParaRPr lang="en-GB" sz="1600" dirty="0"/>
          </a:p>
          <a:p>
            <a:pPr algn="just"/>
            <a:endParaRPr lang="en-GB" sz="1000" dirty="0"/>
          </a:p>
          <a:p>
            <a:pPr algn="just"/>
            <a:r>
              <a:rPr lang="en-GB" sz="1600" dirty="0"/>
              <a:t>The questionnaire was sent to all Portuguese Municipalities, Energy Agencies, registered ESCOs and some other stakeholders.</a:t>
            </a:r>
          </a:p>
          <a:p>
            <a:pPr algn="just"/>
            <a:endParaRPr lang="en-GB" sz="1600" dirty="0"/>
          </a:p>
          <a:p>
            <a:pPr algn="just"/>
            <a:endParaRPr lang="en-GB" sz="1600" dirty="0"/>
          </a:p>
          <a:p>
            <a:pPr algn="just"/>
            <a:endParaRPr lang="en-GB" sz="1000" dirty="0"/>
          </a:p>
          <a:p>
            <a:pPr algn="just"/>
            <a:r>
              <a:rPr lang="en-GB" sz="1600" dirty="0"/>
              <a:t>The questionnaire was answered by 95 stakeholders.</a:t>
            </a:r>
          </a:p>
          <a:p>
            <a:endParaRPr lang="en-GB" sz="1600" dirty="0"/>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0916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574529"/>
            <a:ext cx="3915126" cy="2708434"/>
          </a:xfrm>
          <a:prstGeom prst="rect">
            <a:avLst/>
          </a:prstGeom>
          <a:noFill/>
        </p:spPr>
        <p:txBody>
          <a:bodyPr wrap="square" rtlCol="0">
            <a:spAutoFit/>
          </a:bodyPr>
          <a:lstStyle/>
          <a:p>
            <a:pPr algn="just"/>
            <a:endParaRPr lang="en-GB" sz="1000" dirty="0"/>
          </a:p>
          <a:p>
            <a:pPr algn="just"/>
            <a:r>
              <a:rPr lang="en-GB" sz="1600" dirty="0"/>
              <a:t>Most of the answers were received from:</a:t>
            </a:r>
          </a:p>
          <a:p>
            <a:pPr marL="285750" indent="-285750" algn="just">
              <a:buFont typeface="Arial" panose="020B0604020202020204" pitchFamily="34" charset="0"/>
              <a:buChar char="•"/>
            </a:pPr>
            <a:r>
              <a:rPr lang="en-GB" sz="1600" dirty="0"/>
              <a:t>Municipalities (81.1%)</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ESCOs and industry (7.4%)</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Research organizations (7.4%)</a:t>
            </a:r>
          </a:p>
          <a:p>
            <a:pPr algn="just"/>
            <a:endParaRPr lang="en-GB" sz="1600" dirty="0"/>
          </a:p>
          <a:p>
            <a:pPr marL="285750" indent="-285750" algn="just">
              <a:buFont typeface="Arial" panose="020B0604020202020204" pitchFamily="34" charset="0"/>
              <a:buChar char="•"/>
            </a:pPr>
            <a:r>
              <a:rPr lang="en-GB" sz="1600" dirty="0"/>
              <a:t>The number of answers received from regional authorities, governmental agencies and local agencies was low.  </a:t>
            </a:r>
          </a:p>
        </p:txBody>
      </p:sp>
      <p:pic>
        <p:nvPicPr>
          <p:cNvPr id="14" name="Picture 27"/>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349908"/>
            <a:ext cx="4932412" cy="3157676"/>
          </a:xfrm>
          <a:prstGeom prst="rect">
            <a:avLst/>
          </a:prstGeom>
          <a:noFill/>
          <a:ln>
            <a:noFill/>
          </a:ln>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34368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202977"/>
            <a:ext cx="5724128" cy="3785652"/>
          </a:xfrm>
          <a:prstGeom prst="rect">
            <a:avLst/>
          </a:prstGeom>
          <a:noFill/>
        </p:spPr>
        <p:txBody>
          <a:bodyPr wrap="square" rtlCol="0">
            <a:spAutoFit/>
          </a:bodyPr>
          <a:lstStyle/>
          <a:p>
            <a:pPr algn="just"/>
            <a:r>
              <a:rPr lang="en-GB" sz="1600" dirty="0"/>
              <a:t>Relevant results from the questionnaires:</a:t>
            </a:r>
          </a:p>
          <a:p>
            <a:pPr algn="just"/>
            <a:endParaRPr lang="en-GB" sz="1600" dirty="0"/>
          </a:p>
          <a:p>
            <a:pPr lvl="0" algn="just"/>
            <a:r>
              <a:rPr lang="en-GB" sz="1600" u="sng" dirty="0"/>
              <a:t>Barriers and obstacles for the achievement of nZEB renovation projects in public buildings identified by stakeholders:</a:t>
            </a:r>
            <a:endParaRPr lang="pt-PT" sz="1600" dirty="0"/>
          </a:p>
          <a:p>
            <a:pPr algn="just"/>
            <a:endParaRPr lang="en-GB" sz="1600" dirty="0"/>
          </a:p>
          <a:p>
            <a:pPr marL="285750" indent="-285750" algn="just">
              <a:buFont typeface="Arial" panose="020B0604020202020204" pitchFamily="34" charset="0"/>
              <a:buChar char="•"/>
            </a:pPr>
            <a:r>
              <a:rPr lang="en-GB" sz="1600" dirty="0"/>
              <a:t>Financial barriers - 71,3% </a:t>
            </a:r>
          </a:p>
          <a:p>
            <a:pPr algn="just"/>
            <a:endParaRPr lang="en-GB" sz="800" dirty="0"/>
          </a:p>
          <a:p>
            <a:pPr marL="285750" indent="-285750" algn="just">
              <a:buFont typeface="Arial" panose="020B0604020202020204" pitchFamily="34" charset="0"/>
              <a:buChar char="•"/>
            </a:pPr>
            <a:r>
              <a:rPr lang="en-GB" sz="1600" dirty="0"/>
              <a:t>Willingness and political decision - 21,3%</a:t>
            </a:r>
          </a:p>
          <a:p>
            <a:pPr algn="just"/>
            <a:endParaRPr lang="en-GB" sz="800" dirty="0"/>
          </a:p>
          <a:p>
            <a:pPr marL="285750" indent="-285750" algn="just">
              <a:buFont typeface="Arial" panose="020B0604020202020204" pitchFamily="34" charset="0"/>
              <a:buChar char="•"/>
            </a:pPr>
            <a:r>
              <a:rPr lang="en-GB" sz="1600" dirty="0"/>
              <a:t>The technical barriers and the legal framework are therefore not considered strong barriers;</a:t>
            </a:r>
          </a:p>
          <a:p>
            <a:pPr algn="just"/>
            <a:endParaRPr lang="en-GB" sz="800" dirty="0"/>
          </a:p>
          <a:p>
            <a:pPr marL="285750" indent="-285750" algn="just">
              <a:buFont typeface="Arial" panose="020B0604020202020204" pitchFamily="34" charset="0"/>
              <a:buChar char="•"/>
            </a:pPr>
            <a:r>
              <a:rPr lang="en-GB" sz="1600" dirty="0"/>
              <a:t>Two stakeholders identified as main barriers: preservation of the historic value of buildings; and simultaneously financial barriers and lack of willingness and political decision.</a:t>
            </a:r>
            <a:endParaRPr lang="pt-PT" sz="1600" dirty="0"/>
          </a:p>
          <a:p>
            <a:pPr marL="285750" indent="-285750" algn="just">
              <a:buFont typeface="Arial" panose="020B0604020202020204" pitchFamily="34" charset="0"/>
              <a:buChar char="•"/>
            </a:pPr>
            <a:endParaRPr lang="en-GB" sz="1600" dirty="0"/>
          </a:p>
        </p:txBody>
      </p:sp>
      <p:grpSp>
        <p:nvGrpSpPr>
          <p:cNvPr id="8" name="Grupo 7"/>
          <p:cNvGrpSpPr/>
          <p:nvPr/>
        </p:nvGrpSpPr>
        <p:grpSpPr>
          <a:xfrm>
            <a:off x="5795553" y="2561992"/>
            <a:ext cx="3167022" cy="3264284"/>
            <a:chOff x="5851913" y="2915024"/>
            <a:chExt cx="3167022" cy="3264284"/>
          </a:xfrm>
        </p:grpSpPr>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913" y="2915024"/>
              <a:ext cx="3167022" cy="1378072"/>
            </a:xfrm>
            <a:prstGeom prst="rect">
              <a:avLst/>
            </a:prstGeom>
          </p:spPr>
        </p:pic>
        <p:pic>
          <p:nvPicPr>
            <p:cNvPr id="7" name="Imagem 6"/>
            <p:cNvPicPr>
              <a:picLocks noChangeAspect="1"/>
            </p:cNvPicPr>
            <p:nvPr/>
          </p:nvPicPr>
          <p:blipFill>
            <a:blip r:embed="rId5"/>
            <a:stretch>
              <a:fillRect/>
            </a:stretch>
          </p:blipFill>
          <p:spPr>
            <a:xfrm>
              <a:off x="5851913" y="4293096"/>
              <a:ext cx="3167022" cy="1886212"/>
            </a:xfrm>
            <a:prstGeom prst="rect">
              <a:avLst/>
            </a:prstGeom>
          </p:spPr>
        </p:pic>
      </p:gr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00589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0" y="3119321"/>
            <a:ext cx="5508105" cy="2923877"/>
          </a:xfrm>
          <a:prstGeom prst="rect">
            <a:avLst/>
          </a:prstGeom>
          <a:noFill/>
        </p:spPr>
        <p:txBody>
          <a:bodyPr wrap="square" rtlCol="0">
            <a:spAutoFit/>
          </a:bodyPr>
          <a:lstStyle/>
          <a:p>
            <a:pPr marL="285750" indent="-285750" algn="just">
              <a:buFont typeface="Arial" panose="020B0604020202020204" pitchFamily="34" charset="0"/>
              <a:buChar char="•"/>
            </a:pPr>
            <a:r>
              <a:rPr lang="en-GB" sz="1600" b="1" dirty="0"/>
              <a:t>Financial </a:t>
            </a:r>
            <a:r>
              <a:rPr lang="en-GB" sz="1600" dirty="0"/>
              <a:t>–  Cost of the renovation, financial schemes and incentives and payback period;</a:t>
            </a:r>
          </a:p>
          <a:p>
            <a:pPr algn="just"/>
            <a:endParaRPr lang="en-GB" sz="800" dirty="0"/>
          </a:p>
          <a:p>
            <a:pPr marL="285750" lvl="0" indent="-285750" algn="just">
              <a:buFont typeface="Arial" panose="020B0604020202020204" pitchFamily="34" charset="0"/>
              <a:buChar char="•"/>
            </a:pPr>
            <a:r>
              <a:rPr lang="en-GB" sz="1600" b="1" dirty="0"/>
              <a:t>Technical </a:t>
            </a:r>
            <a:r>
              <a:rPr lang="en-GB" sz="1600" dirty="0"/>
              <a:t>–  Selection of the solutions in relation to existing systems, availability of reliable data, use of innovative solutions, maintenance and complexity of commissioning, cultural heritage;</a:t>
            </a:r>
            <a:endParaRPr lang="pt-PT" sz="1600" dirty="0"/>
          </a:p>
          <a:p>
            <a:pPr algn="just"/>
            <a:endParaRPr lang="en-GB" sz="800" b="1" dirty="0"/>
          </a:p>
          <a:p>
            <a:pPr marL="285750" indent="-285750" algn="just">
              <a:buFont typeface="Arial" panose="020B0604020202020204" pitchFamily="34" charset="0"/>
              <a:buChar char="•"/>
            </a:pPr>
            <a:r>
              <a:rPr lang="en-GB" sz="1600" b="1" dirty="0"/>
              <a:t>Organizational &amp; Legal </a:t>
            </a:r>
            <a:r>
              <a:rPr lang="en-GB" sz="1600" dirty="0"/>
              <a:t>–  Legislation, governance, policy and dialogue among stakeholders;</a:t>
            </a:r>
          </a:p>
          <a:p>
            <a:pPr algn="just"/>
            <a:endParaRPr lang="en-GB" sz="800" dirty="0"/>
          </a:p>
          <a:p>
            <a:pPr marL="285750" lvl="0" indent="-285750" algn="just">
              <a:buFont typeface="Arial" panose="020B0604020202020204" pitchFamily="34" charset="0"/>
              <a:buChar char="•"/>
            </a:pPr>
            <a:r>
              <a:rPr lang="en-GB" sz="1600" b="1" dirty="0"/>
              <a:t>Social &amp; Environmental </a:t>
            </a:r>
            <a:r>
              <a:rPr lang="en-GB" sz="1600" dirty="0"/>
              <a:t>– Life cycle perspective, indoor quality, users’ behaviour awareness and commitment.</a:t>
            </a:r>
          </a:p>
        </p:txBody>
      </p:sp>
      <p:pic>
        <p:nvPicPr>
          <p:cNvPr id="4" name="Imagem 3"/>
          <p:cNvPicPr>
            <a:picLocks noChangeAspect="1"/>
          </p:cNvPicPr>
          <p:nvPr/>
        </p:nvPicPr>
        <p:blipFill>
          <a:blip r:embed="rId4"/>
          <a:stretch>
            <a:fillRect/>
          </a:stretch>
        </p:blipFill>
        <p:spPr>
          <a:xfrm>
            <a:off x="6142421" y="3038188"/>
            <a:ext cx="2808312" cy="3041964"/>
          </a:xfrm>
          <a:prstGeom prst="rect">
            <a:avLst/>
          </a:prstGeom>
        </p:spPr>
      </p:pic>
      <p:sp>
        <p:nvSpPr>
          <p:cNvPr id="5" name="CaixaDeTexto 4"/>
          <p:cNvSpPr txBox="1"/>
          <p:nvPr/>
        </p:nvSpPr>
        <p:spPr>
          <a:xfrm>
            <a:off x="-1" y="2306565"/>
            <a:ext cx="8950733" cy="584775"/>
          </a:xfrm>
          <a:prstGeom prst="rect">
            <a:avLst/>
          </a:prstGeom>
          <a:noFill/>
        </p:spPr>
        <p:txBody>
          <a:bodyPr wrap="square" rtlCol="0">
            <a:spAutoFit/>
          </a:bodyPr>
          <a:lstStyle/>
          <a:p>
            <a:r>
              <a:rPr lang="en-GB" sz="1600" dirty="0"/>
              <a:t>The common risks, difficulties and constrains of nZEB renovations recognised in previous studies and reports from forerunning initiatives and programmes are: </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42762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pic>
        <p:nvPicPr>
          <p:cNvPr id="14" name="Picture 28"/>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553992"/>
            <a:ext cx="5321027" cy="3368999"/>
          </a:xfrm>
          <a:prstGeom prst="rect">
            <a:avLst/>
          </a:prstGeom>
          <a:noFill/>
          <a:ln>
            <a:noFill/>
          </a:ln>
        </p:spPr>
      </p:pic>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971506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2" y="2651948"/>
            <a:ext cx="3419873" cy="3354765"/>
          </a:xfrm>
          <a:prstGeom prst="rect">
            <a:avLst/>
          </a:prstGeom>
          <a:noFill/>
        </p:spPr>
        <p:txBody>
          <a:bodyPr wrap="square" rtlCol="0">
            <a:spAutoFit/>
          </a:bodyPr>
          <a:lstStyle/>
          <a:p>
            <a:pPr lvl="0" algn="just"/>
            <a:r>
              <a:rPr lang="en-GB" sz="1600" b="1" u="sng" dirty="0"/>
              <a:t>What aspects represent the most important financial barrier or obstacle preventing nZEB renovation of public buildings, the stakeholders identified:</a:t>
            </a:r>
          </a:p>
          <a:p>
            <a:pPr lvl="0" algn="just"/>
            <a:endParaRPr lang="en-GB" sz="800" dirty="0"/>
          </a:p>
          <a:p>
            <a:pPr marL="285750" indent="-285750" algn="just">
              <a:buFont typeface="Arial" panose="020B0604020202020204" pitchFamily="34" charset="0"/>
              <a:buChar char="•"/>
            </a:pPr>
            <a:r>
              <a:rPr lang="en-GB" sz="1600" dirty="0"/>
              <a:t>Overall investment;</a:t>
            </a:r>
          </a:p>
          <a:p>
            <a:pPr algn="just"/>
            <a:endParaRPr lang="en-GB" sz="800" dirty="0"/>
          </a:p>
          <a:p>
            <a:pPr marL="285750" indent="-285750" algn="just">
              <a:buFont typeface="Arial" panose="020B0604020202020204" pitchFamily="34" charset="0"/>
              <a:buChar char="•"/>
            </a:pPr>
            <a:r>
              <a:rPr lang="en-GB" sz="1600" dirty="0"/>
              <a:t>Lack of public budget for nZEB renovations (74.4% consider the Portuguese government does not support energetic renovation);</a:t>
            </a:r>
          </a:p>
          <a:p>
            <a:pPr algn="just"/>
            <a:endParaRPr lang="en-GB" sz="800" dirty="0"/>
          </a:p>
          <a:p>
            <a:pPr marL="285750" indent="-285750" algn="just">
              <a:buFont typeface="Arial" panose="020B0604020202020204" pitchFamily="34" charset="0"/>
              <a:buChar char="•"/>
            </a:pPr>
            <a:r>
              <a:rPr lang="en-GB" sz="1600" dirty="0"/>
              <a:t>Difficulties in the access to financial schemes.</a:t>
            </a:r>
          </a:p>
          <a:p>
            <a:pPr algn="just"/>
            <a:endParaRPr lang="en-GB" sz="1200" dirty="0"/>
          </a:p>
        </p:txBody>
      </p:sp>
      <p:pic>
        <p:nvPicPr>
          <p:cNvPr id="11" name="Picture 45"/>
          <p:cNvPicPr/>
          <p:nvPr/>
        </p:nvPicPr>
        <p:blipFill>
          <a:blip r:embed="rId4">
            <a:extLst>
              <a:ext uri="{28A0092B-C50C-407E-A947-70E740481C1C}">
                <a14:useLocalDpi xmlns:a14="http://schemas.microsoft.com/office/drawing/2010/main" val="0"/>
              </a:ext>
            </a:extLst>
          </a:blip>
          <a:srcRect/>
          <a:stretch>
            <a:fillRect/>
          </a:stretch>
        </p:blipFill>
        <p:spPr bwMode="auto">
          <a:xfrm>
            <a:off x="3778428" y="2664591"/>
            <a:ext cx="5242828" cy="3388183"/>
          </a:xfrm>
          <a:prstGeom prst="rect">
            <a:avLst/>
          </a:prstGeom>
          <a:noFill/>
          <a:ln>
            <a:noFill/>
          </a:ln>
        </p:spPr>
      </p:pic>
      <p:sp>
        <p:nvSpPr>
          <p:cNvPr id="3" name="CaixaDeTexto 2"/>
          <p:cNvSpPr txBox="1"/>
          <p:nvPr/>
        </p:nvSpPr>
        <p:spPr>
          <a:xfrm>
            <a:off x="-2" y="2162987"/>
            <a:ext cx="8950733" cy="338554"/>
          </a:xfrm>
          <a:prstGeom prst="rect">
            <a:avLst/>
          </a:prstGeom>
          <a:noFill/>
        </p:spPr>
        <p:txBody>
          <a:bodyPr wrap="square" rtlCol="0">
            <a:spAutoFit/>
          </a:bodyPr>
          <a:lstStyle/>
          <a:p>
            <a:r>
              <a:rPr lang="en-GB" sz="1600" dirty="0"/>
              <a:t>Relevant results from the questionnaires regarding Financial barriers:</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942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8962575" cy="338554"/>
          </a:xfrm>
          <a:prstGeom prst="rect">
            <a:avLst/>
          </a:prstGeom>
          <a:noFill/>
        </p:spPr>
        <p:txBody>
          <a:bodyPr wrap="square" rtlCol="0">
            <a:spAutoFit/>
          </a:bodyPr>
          <a:lstStyle/>
          <a:p>
            <a:pPr algn="just"/>
            <a:r>
              <a:rPr lang="en-GB" sz="1600" dirty="0"/>
              <a:t>Relevant results from the questionnaires regarding Financial barriers:</a:t>
            </a:r>
            <a:endParaRPr lang="en-GB" sz="1200" dirty="0"/>
          </a:p>
        </p:txBody>
      </p:sp>
      <p:sp>
        <p:nvSpPr>
          <p:cNvPr id="3" name="CaixaDeTexto 2"/>
          <p:cNvSpPr txBox="1"/>
          <p:nvPr/>
        </p:nvSpPr>
        <p:spPr>
          <a:xfrm>
            <a:off x="0" y="2878620"/>
            <a:ext cx="3995936" cy="3046988"/>
          </a:xfrm>
          <a:prstGeom prst="rect">
            <a:avLst/>
          </a:prstGeom>
          <a:noFill/>
        </p:spPr>
        <p:txBody>
          <a:bodyPr wrap="square" rtlCol="0">
            <a:spAutoFit/>
          </a:bodyPr>
          <a:lstStyle/>
          <a:p>
            <a:pPr algn="just"/>
            <a:r>
              <a:rPr lang="en-GB" sz="1600" b="1" u="sng" dirty="0"/>
              <a:t>Regarding the most appropriate mechanism to boost energetic renovation, stakeholders answered:</a:t>
            </a:r>
          </a:p>
          <a:p>
            <a:pPr algn="just"/>
            <a:endParaRPr lang="en-GB" sz="800" dirty="0"/>
          </a:p>
          <a:p>
            <a:pPr marL="285750" indent="-285750" algn="just">
              <a:buFont typeface="Arial" panose="020B0604020202020204" pitchFamily="34" charset="0"/>
              <a:buChar char="•"/>
            </a:pPr>
            <a:r>
              <a:rPr lang="en-GB" sz="1600" dirty="0"/>
              <a:t>Reduction in VAT;</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Grants/subsidies;</a:t>
            </a:r>
          </a:p>
          <a:p>
            <a:pPr algn="just"/>
            <a:endParaRPr lang="en-GB" sz="800" dirty="0"/>
          </a:p>
          <a:p>
            <a:pPr marL="285750" indent="-285750" algn="just">
              <a:buFont typeface="Arial" panose="020B0604020202020204" pitchFamily="34" charset="0"/>
              <a:buChar char="•"/>
            </a:pPr>
            <a:r>
              <a:rPr lang="en-GB" sz="1600" dirty="0"/>
              <a:t>Preferential loans;</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A mechanism to promote Energy Performance Contracts (EPC) was suggested by the stakeholders.</a:t>
            </a:r>
          </a:p>
          <a:p>
            <a:endParaRPr lang="en-GB" sz="1600" dirty="0"/>
          </a:p>
        </p:txBody>
      </p:sp>
      <p:pic>
        <p:nvPicPr>
          <p:cNvPr id="14" name="Picture 46"/>
          <p:cNvPicPr/>
          <p:nvPr/>
        </p:nvPicPr>
        <p:blipFill>
          <a:blip r:embed="rId4">
            <a:extLst>
              <a:ext uri="{28A0092B-C50C-407E-A947-70E740481C1C}">
                <a14:useLocalDpi xmlns:a14="http://schemas.microsoft.com/office/drawing/2010/main" val="0"/>
              </a:ext>
            </a:extLst>
          </a:blip>
          <a:srcRect/>
          <a:stretch>
            <a:fillRect/>
          </a:stretch>
        </p:blipFill>
        <p:spPr bwMode="auto">
          <a:xfrm>
            <a:off x="3942899" y="2885344"/>
            <a:ext cx="5019675" cy="3048000"/>
          </a:xfrm>
          <a:prstGeom prst="rect">
            <a:avLst/>
          </a:prstGeom>
          <a:noFill/>
          <a:ln>
            <a:noFill/>
          </a:ln>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6102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6156177" cy="4585871"/>
          </a:xfrm>
          <a:prstGeom prst="rect">
            <a:avLst/>
          </a:prstGeom>
          <a:noFill/>
        </p:spPr>
        <p:txBody>
          <a:bodyPr wrap="square" rtlCol="0">
            <a:spAutoFit/>
          </a:bodyPr>
          <a:lstStyle/>
          <a:p>
            <a:pPr algn="just"/>
            <a:r>
              <a:rPr lang="en-GB" sz="1600" dirty="0"/>
              <a:t>Relevant results from the questionnaires regarding Financial barriers:</a:t>
            </a:r>
          </a:p>
          <a:p>
            <a:pPr algn="just"/>
            <a:endParaRPr lang="en-GB" sz="1200" dirty="0"/>
          </a:p>
          <a:p>
            <a:pPr algn="just"/>
            <a:r>
              <a:rPr lang="en-GB" sz="1600" b="1" dirty="0"/>
              <a:t>Suggestions made by stakeholders:</a:t>
            </a:r>
          </a:p>
          <a:p>
            <a:pPr algn="just"/>
            <a:endParaRPr lang="en-GB" sz="1600" b="1" dirty="0"/>
          </a:p>
          <a:p>
            <a:pPr marL="285750" indent="-285750" algn="just">
              <a:buFont typeface="Arial" panose="020B0604020202020204" pitchFamily="34" charset="0"/>
              <a:buChar char="•"/>
            </a:pPr>
            <a:r>
              <a:rPr lang="en-GB" sz="1600" dirty="0"/>
              <a:t>More support is needed (VAT reduction and preferential loans, investments should be partly supported by State budget and EU funds);</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Better distribution of the available funds (European and national funding);</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More technical support and training for the Municipalities;</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Improve the governmental support (reduction of bureaucracy, more articulation between the national and local authorities and a better dissemination of the information about the available support schemes).</a:t>
            </a:r>
          </a:p>
          <a:p>
            <a:pPr marL="285750" indent="-285750" algn="just">
              <a:buFont typeface="Arial" panose="020B0604020202020204" pitchFamily="34" charset="0"/>
              <a:buChar char="•"/>
            </a:pPr>
            <a:endParaRPr lang="en-GB" sz="1600" dirty="0"/>
          </a:p>
          <a:p>
            <a:pPr algn="just"/>
            <a:endParaRPr lang="pt-PT" sz="1600" dirty="0"/>
          </a:p>
          <a:p>
            <a:pPr marL="285750" indent="-285750" algn="just">
              <a:buFont typeface="Arial" panose="020B0604020202020204" pitchFamily="34" charset="0"/>
              <a:buChar char="•"/>
            </a:pPr>
            <a:endParaRPr lang="en-GB" sz="1600" dirty="0"/>
          </a:p>
        </p:txBody>
      </p:sp>
      <p:pic>
        <p:nvPicPr>
          <p:cNvPr id="4098" name="Picture 2" descr="http://www.wucgolf2014.com/wp/wp-content/uploads/2013/04/su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716" y="3110537"/>
            <a:ext cx="2690859" cy="24293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46048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8950734" cy="954107"/>
          </a:xfrm>
          <a:prstGeom prst="rect">
            <a:avLst/>
          </a:prstGeom>
          <a:noFill/>
        </p:spPr>
        <p:txBody>
          <a:bodyPr wrap="square" rtlCol="0">
            <a:spAutoFit/>
          </a:bodyPr>
          <a:lstStyle/>
          <a:p>
            <a:pPr algn="just"/>
            <a:r>
              <a:rPr lang="en-GB" sz="1600" dirty="0"/>
              <a:t>Relevant results from the questionnaires regarding Technical barriers:</a:t>
            </a:r>
          </a:p>
          <a:p>
            <a:pPr algn="just"/>
            <a:endParaRPr lang="en-GB" sz="800" dirty="0"/>
          </a:p>
          <a:p>
            <a:pPr algn="just"/>
            <a:r>
              <a:rPr lang="en-GB" sz="1600" b="1" u="sng" dirty="0"/>
              <a:t>Technical barrier or obstacle preventing nZEB renovation of public buildings, the stakeholders identified by the stakeholders :</a:t>
            </a:r>
          </a:p>
        </p:txBody>
      </p:sp>
      <p:sp>
        <p:nvSpPr>
          <p:cNvPr id="3" name="CaixaDeTexto 2"/>
          <p:cNvSpPr txBox="1"/>
          <p:nvPr/>
        </p:nvSpPr>
        <p:spPr>
          <a:xfrm>
            <a:off x="-3" y="3068030"/>
            <a:ext cx="4636344" cy="3262432"/>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Lack of reliable data on durability maintenance costs and timing;</a:t>
            </a:r>
          </a:p>
          <a:p>
            <a:pPr marL="285750" indent="-285750" algn="just">
              <a:buFont typeface="Arial" panose="020B0604020202020204" pitchFamily="34" charset="0"/>
              <a:buChar char="•"/>
            </a:pPr>
            <a:endParaRPr lang="en-GB" sz="600" dirty="0"/>
          </a:p>
          <a:p>
            <a:pPr marL="285750" indent="-285750" algn="just">
              <a:buFont typeface="Arial" panose="020B0604020202020204" pitchFamily="34" charset="0"/>
              <a:buChar char="•"/>
            </a:pPr>
            <a:r>
              <a:rPr lang="en-GB" sz="1600" dirty="0"/>
              <a:t>Lack of reliable data on savings in real operational conditions;</a:t>
            </a:r>
          </a:p>
          <a:p>
            <a:pPr marL="285750" indent="-285750" algn="just">
              <a:buFont typeface="Arial" panose="020B0604020202020204" pitchFamily="34" charset="0"/>
              <a:buChar char="•"/>
            </a:pPr>
            <a:endParaRPr lang="en-GB" sz="600" dirty="0"/>
          </a:p>
          <a:p>
            <a:pPr marL="285750" indent="-285750" algn="just">
              <a:buFont typeface="Arial" panose="020B0604020202020204" pitchFamily="34" charset="0"/>
              <a:buChar char="•"/>
            </a:pPr>
            <a:r>
              <a:rPr lang="en-GB" sz="1600" dirty="0"/>
              <a:t>Complexity of the installation and commissioning of the renovation process;</a:t>
            </a:r>
          </a:p>
          <a:p>
            <a:pPr marL="285750" indent="-285750" algn="just">
              <a:buFont typeface="Arial" panose="020B0604020202020204" pitchFamily="34" charset="0"/>
              <a:buChar char="•"/>
            </a:pPr>
            <a:endParaRPr lang="en-GB" sz="600" dirty="0"/>
          </a:p>
          <a:p>
            <a:pPr marL="285750" indent="-285750" algn="just">
              <a:buFont typeface="Arial" panose="020B0604020202020204" pitchFamily="34" charset="0"/>
              <a:buChar char="•"/>
            </a:pPr>
            <a:r>
              <a:rPr lang="en-GB" sz="1600" dirty="0"/>
              <a:t>Need of specialised labour;</a:t>
            </a:r>
          </a:p>
          <a:p>
            <a:pPr marL="285750" indent="-285750" algn="just">
              <a:buFont typeface="Arial" panose="020B0604020202020204" pitchFamily="34" charset="0"/>
              <a:buChar char="•"/>
            </a:pPr>
            <a:endParaRPr lang="en-GB" sz="600" dirty="0"/>
          </a:p>
          <a:p>
            <a:pPr marL="285750" indent="-285750" algn="just">
              <a:buFont typeface="Arial" panose="020B0604020202020204" pitchFamily="34" charset="0"/>
              <a:buChar char="•"/>
            </a:pPr>
            <a:r>
              <a:rPr lang="en-GB" sz="1600" dirty="0"/>
              <a:t>Lack of technical knowledge for the selection of the best renovation options;</a:t>
            </a:r>
          </a:p>
          <a:p>
            <a:pPr marL="285750" indent="-285750" algn="just">
              <a:buFont typeface="Arial" panose="020B0604020202020204" pitchFamily="34" charset="0"/>
              <a:buChar char="•"/>
            </a:pPr>
            <a:endParaRPr lang="en-GB" sz="600" dirty="0"/>
          </a:p>
          <a:p>
            <a:pPr marL="285750" indent="-285750" algn="just">
              <a:buFont typeface="Arial" panose="020B0604020202020204" pitchFamily="34" charset="0"/>
              <a:buChar char="•"/>
            </a:pPr>
            <a:r>
              <a:rPr lang="en-GB" sz="1600" dirty="0"/>
              <a:t>Lack of knowledge on the compatibility between existing system and new solution.</a:t>
            </a:r>
          </a:p>
        </p:txBody>
      </p:sp>
      <p:pic>
        <p:nvPicPr>
          <p:cNvPr id="15" name="Picture 49"/>
          <p:cNvPicPr/>
          <p:nvPr/>
        </p:nvPicPr>
        <p:blipFill>
          <a:blip r:embed="rId4">
            <a:extLst>
              <a:ext uri="{28A0092B-C50C-407E-A947-70E740481C1C}">
                <a14:useLocalDpi xmlns:a14="http://schemas.microsoft.com/office/drawing/2010/main" val="0"/>
              </a:ext>
            </a:extLst>
          </a:blip>
          <a:srcRect/>
          <a:stretch>
            <a:fillRect/>
          </a:stretch>
        </p:blipFill>
        <p:spPr bwMode="auto">
          <a:xfrm>
            <a:off x="4636342" y="3201545"/>
            <a:ext cx="4326233" cy="2723159"/>
          </a:xfrm>
          <a:prstGeom prst="rect">
            <a:avLst/>
          </a:prstGeom>
          <a:noFill/>
          <a:ln>
            <a:noFill/>
          </a:ln>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993074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857545"/>
            <a:ext cx="4283967" cy="2677656"/>
          </a:xfrm>
          <a:prstGeom prst="rect">
            <a:avLst/>
          </a:prstGeom>
          <a:noFill/>
        </p:spPr>
        <p:txBody>
          <a:bodyPr wrap="square" rtlCol="0">
            <a:spAutoFit/>
          </a:bodyPr>
          <a:lstStyle/>
          <a:p>
            <a:pPr algn="just"/>
            <a:endParaRPr lang="en-GB" sz="1000" dirty="0"/>
          </a:p>
          <a:p>
            <a:pPr marL="285750" indent="-285750" algn="just">
              <a:buFont typeface="Arial" panose="020B0604020202020204" pitchFamily="34" charset="0"/>
              <a:buChar char="•"/>
            </a:pPr>
            <a:r>
              <a:rPr lang="en-GB" sz="1600" dirty="0"/>
              <a:t>Lack of knowledge/data on quality and durability of the solutions; lack of reliable data on the influence of users’ energy use behaviour with respect to the solutions selected;</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Incompatibility between use and renovation works; </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Visual impact and aesthetical criteria.</a:t>
            </a:r>
          </a:p>
          <a:p>
            <a:pPr algn="just"/>
            <a:endParaRPr lang="en-GB" sz="1400" dirty="0"/>
          </a:p>
        </p:txBody>
      </p:sp>
      <p:sp>
        <p:nvSpPr>
          <p:cNvPr id="3" name="CaixaDeTexto 2"/>
          <p:cNvSpPr txBox="1"/>
          <p:nvPr/>
        </p:nvSpPr>
        <p:spPr>
          <a:xfrm>
            <a:off x="3899" y="2299665"/>
            <a:ext cx="8946834" cy="338554"/>
          </a:xfrm>
          <a:prstGeom prst="rect">
            <a:avLst/>
          </a:prstGeom>
          <a:noFill/>
        </p:spPr>
        <p:txBody>
          <a:bodyPr wrap="square" rtlCol="0">
            <a:spAutoFit/>
          </a:bodyPr>
          <a:lstStyle/>
          <a:p>
            <a:r>
              <a:rPr lang="en-GB" sz="1600" dirty="0"/>
              <a:t>Relevant results from the questionnaires regarding Technical barriers:</a:t>
            </a:r>
          </a:p>
        </p:txBody>
      </p:sp>
      <p:pic>
        <p:nvPicPr>
          <p:cNvPr id="14" name="Picture 48"/>
          <p:cNvPicPr/>
          <p:nvPr/>
        </p:nvPicPr>
        <p:blipFill>
          <a:blip r:embed="rId4">
            <a:extLst>
              <a:ext uri="{28A0092B-C50C-407E-A947-70E740481C1C}">
                <a14:useLocalDpi xmlns:a14="http://schemas.microsoft.com/office/drawing/2010/main" val="0"/>
              </a:ext>
            </a:extLst>
          </a:blip>
          <a:srcRect/>
          <a:stretch>
            <a:fillRect/>
          </a:stretch>
        </p:blipFill>
        <p:spPr bwMode="auto">
          <a:xfrm>
            <a:off x="4283967" y="2862586"/>
            <a:ext cx="4666765" cy="2672616"/>
          </a:xfrm>
          <a:prstGeom prst="rect">
            <a:avLst/>
          </a:prstGeom>
          <a:noFill/>
          <a:ln>
            <a:noFill/>
          </a:ln>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96319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2" y="3203040"/>
            <a:ext cx="8950735" cy="3046988"/>
          </a:xfrm>
          <a:prstGeom prst="rect">
            <a:avLst/>
          </a:prstGeom>
          <a:noFill/>
        </p:spPr>
        <p:txBody>
          <a:bodyPr wrap="square" rtlCol="0">
            <a:spAutoFit/>
          </a:bodyPr>
          <a:lstStyle/>
          <a:p>
            <a:pPr algn="just"/>
            <a:endParaRPr lang="en-GB" sz="1000" dirty="0"/>
          </a:p>
          <a:p>
            <a:pPr marL="285750" indent="-285750" algn="just">
              <a:buFont typeface="Arial" panose="020B0604020202020204" pitchFamily="34" charset="0"/>
              <a:buChar char="•"/>
            </a:pPr>
            <a:r>
              <a:rPr lang="en-GB" sz="1400" dirty="0"/>
              <a:t>68.3% of the stakeholders say that systems are designed according to the desired performance but adjusted to planned budget;</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3.7% of the stakeholders consider that the desired energetic performance level does not need to be established prior to renovation;</a:t>
            </a:r>
          </a:p>
          <a:p>
            <a:pPr algn="just"/>
            <a:endParaRPr lang="en-GB" sz="1400" dirty="0"/>
          </a:p>
          <a:p>
            <a:pPr marL="285750" indent="-285750" algn="just">
              <a:buFont typeface="Arial" panose="020B0604020202020204" pitchFamily="34" charset="0"/>
              <a:buChar char="•"/>
            </a:pPr>
            <a:r>
              <a:rPr lang="en-GB" sz="1400" dirty="0"/>
              <a:t>7,3% - the system is designed according to its visibility and political priorities, independently of the costs and energetic performance);</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12,2% - that systems are designed according to the desired performance;</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8,5% - the system is calculated according to the renovation budget, independently of the energetic performance level.</a:t>
            </a:r>
            <a:endParaRPr lang="en-GB" sz="1600" dirty="0"/>
          </a:p>
        </p:txBody>
      </p:sp>
      <p:sp>
        <p:nvSpPr>
          <p:cNvPr id="14" name="CaixaDeTexto 13"/>
          <p:cNvSpPr txBox="1"/>
          <p:nvPr/>
        </p:nvSpPr>
        <p:spPr>
          <a:xfrm>
            <a:off x="-1" y="2132856"/>
            <a:ext cx="8604449" cy="1077218"/>
          </a:xfrm>
          <a:prstGeom prst="rect">
            <a:avLst/>
          </a:prstGeom>
          <a:noFill/>
        </p:spPr>
        <p:txBody>
          <a:bodyPr wrap="square" rtlCol="0">
            <a:spAutoFit/>
          </a:bodyPr>
          <a:lstStyle/>
          <a:p>
            <a:pPr algn="just"/>
            <a:r>
              <a:rPr lang="en-GB" sz="1600" b="1" dirty="0"/>
              <a:t>Relevant questionnaires outcomes :</a:t>
            </a:r>
          </a:p>
          <a:p>
            <a:pPr algn="just"/>
            <a:endParaRPr lang="en-GB" sz="1600" b="1" dirty="0"/>
          </a:p>
          <a:p>
            <a:pPr algn="just"/>
            <a:r>
              <a:rPr lang="en-GB" sz="1600" b="1" u="sng" dirty="0"/>
              <a:t>Regarding the influence of the desired energetic performance level of the technical solutions choice when compared to other aspects, such as financial or social ones:</a:t>
            </a:r>
            <a:endParaRPr lang="en-GB" sz="1600" u="sng" dirty="0"/>
          </a:p>
        </p:txBody>
      </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49257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pic>
        <p:nvPicPr>
          <p:cNvPr id="11" name="Picture 51"/>
          <p:cNvPicPr/>
          <p:nvPr/>
        </p:nvPicPr>
        <p:blipFill>
          <a:blip r:embed="rId4">
            <a:extLst>
              <a:ext uri="{28A0092B-C50C-407E-A947-70E740481C1C}">
                <a14:useLocalDpi xmlns:a14="http://schemas.microsoft.com/office/drawing/2010/main" val="0"/>
              </a:ext>
            </a:extLst>
          </a:blip>
          <a:srcRect/>
          <a:stretch>
            <a:fillRect/>
          </a:stretch>
        </p:blipFill>
        <p:spPr bwMode="auto">
          <a:xfrm>
            <a:off x="1565918" y="2276872"/>
            <a:ext cx="5814393" cy="3817377"/>
          </a:xfrm>
          <a:prstGeom prst="rect">
            <a:avLst/>
          </a:prstGeom>
          <a:noFill/>
          <a:ln>
            <a:noFill/>
          </a:ln>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480449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8604449" cy="4678204"/>
          </a:xfrm>
          <a:prstGeom prst="rect">
            <a:avLst/>
          </a:prstGeom>
          <a:noFill/>
        </p:spPr>
        <p:txBody>
          <a:bodyPr wrap="square" rtlCol="0">
            <a:spAutoFit/>
          </a:bodyPr>
          <a:lstStyle/>
          <a:p>
            <a:pPr algn="just"/>
            <a:r>
              <a:rPr lang="en-GB" sz="1600" b="1" dirty="0"/>
              <a:t>Relevant questionnaires outcomes :</a:t>
            </a:r>
          </a:p>
          <a:p>
            <a:pPr algn="just"/>
            <a:endParaRPr lang="en-GB" sz="1000" dirty="0"/>
          </a:p>
          <a:p>
            <a:pPr algn="just"/>
            <a:r>
              <a:rPr lang="en-GB" sz="1600" u="sng" dirty="0"/>
              <a:t>The most important organizational and/or legal barrier or obstacle preventing nZEB renovation of public buildings identified by stakeholders are:</a:t>
            </a:r>
          </a:p>
          <a:p>
            <a:pPr algn="just"/>
            <a:endParaRPr lang="en-GB" sz="1600" dirty="0"/>
          </a:p>
          <a:p>
            <a:pPr marL="285750" indent="-285750" algn="just">
              <a:buFont typeface="Arial" panose="020B0604020202020204" pitchFamily="34" charset="0"/>
              <a:buChar char="•"/>
            </a:pPr>
            <a:r>
              <a:rPr lang="en-GB" sz="1600" dirty="0"/>
              <a:t>Lack of political commitment as main barrier;</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Rough decision making chain to decide which buildings should be renovated and which are the energetic objectives to be achieved; </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Poor communication/dialogue among stakeholders; </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Energy reduction policies are not considered as a priority;</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Lack of awareness on energy reduction needs;</a:t>
            </a:r>
          </a:p>
          <a:p>
            <a:pPr algn="just"/>
            <a:r>
              <a:rPr lang="en-GB" sz="1600" dirty="0"/>
              <a:t> </a:t>
            </a:r>
          </a:p>
          <a:p>
            <a:pPr marL="285750" indent="-285750" algn="just">
              <a:buFont typeface="Arial" panose="020B0604020202020204" pitchFamily="34" charset="0"/>
              <a:buChar char="•"/>
            </a:pPr>
            <a:r>
              <a:rPr lang="en-GB" sz="1600" dirty="0"/>
              <a:t>Conflict among competences and responsibilities of different bodies; </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Laws and regulations.</a:t>
            </a:r>
          </a:p>
          <a:p>
            <a:pPr marL="285750" indent="-285750" algn="just">
              <a:buFont typeface="Arial" panose="020B0604020202020204" pitchFamily="34" charset="0"/>
              <a:buChar char="•"/>
            </a:pPr>
            <a:endParaRPr lang="en-GB" sz="1600" dirty="0"/>
          </a:p>
          <a:p>
            <a:pPr algn="just"/>
            <a:endParaRPr lang="en-GB" sz="1600" dirty="0"/>
          </a:p>
        </p:txBody>
      </p:sp>
      <p:pic>
        <p:nvPicPr>
          <p:cNvPr id="3074" name="Picture 2" descr="http://421653755662496554.weebly.com/uploads/1/6/9/2/16925074/4451466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113" y="4038610"/>
            <a:ext cx="2293620" cy="20596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880395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8604449" cy="830997"/>
          </a:xfrm>
          <a:prstGeom prst="rect">
            <a:avLst/>
          </a:prstGeom>
          <a:noFill/>
        </p:spPr>
        <p:txBody>
          <a:bodyPr wrap="square" rtlCol="0">
            <a:spAutoFit/>
          </a:bodyPr>
          <a:lstStyle/>
          <a:p>
            <a:pPr algn="just"/>
            <a:r>
              <a:rPr lang="en-GB" sz="1600" b="1" dirty="0"/>
              <a:t>Relevant questionnaires outcomes :</a:t>
            </a:r>
          </a:p>
          <a:p>
            <a:pPr algn="just"/>
            <a:endParaRPr lang="en-GB" sz="1600" dirty="0"/>
          </a:p>
          <a:p>
            <a:pPr algn="just"/>
            <a:r>
              <a:rPr lang="en-GB" sz="1600" dirty="0"/>
              <a:t>Legal barrier or obstacle preventing nZEB renovation of public buildings identified by stakeholders</a:t>
            </a:r>
          </a:p>
        </p:txBody>
      </p:sp>
      <p:pic>
        <p:nvPicPr>
          <p:cNvPr id="11" name="Picture 54"/>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060278"/>
            <a:ext cx="5305425" cy="3114675"/>
          </a:xfrm>
          <a:prstGeom prst="rect">
            <a:avLst/>
          </a:prstGeom>
          <a:noFill/>
          <a:ln>
            <a:noFill/>
          </a:ln>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62786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2381" y="2333588"/>
            <a:ext cx="8950733" cy="584775"/>
          </a:xfrm>
          <a:prstGeom prst="rect">
            <a:avLst/>
          </a:prstGeom>
          <a:noFill/>
        </p:spPr>
        <p:txBody>
          <a:bodyPr wrap="square" rtlCol="0">
            <a:spAutoFit/>
          </a:bodyPr>
          <a:lstStyle/>
          <a:p>
            <a:r>
              <a:rPr lang="en-GB" sz="1600" b="1" dirty="0"/>
              <a:t>Financial Risks </a:t>
            </a:r>
            <a:r>
              <a:rPr lang="en-GB" sz="1600" dirty="0"/>
              <a:t>–  Cost of the renovation, financial schemes and incentives and payback period.</a:t>
            </a:r>
          </a:p>
          <a:p>
            <a:endParaRPr lang="en-GB" sz="1600" dirty="0"/>
          </a:p>
        </p:txBody>
      </p:sp>
      <p:pic>
        <p:nvPicPr>
          <p:cNvPr id="5" name="Imagem 4"/>
          <p:cNvPicPr>
            <a:picLocks noChangeAspect="1"/>
          </p:cNvPicPr>
          <p:nvPr/>
        </p:nvPicPr>
        <p:blipFill>
          <a:blip r:embed="rId4"/>
          <a:stretch>
            <a:fillRect/>
          </a:stretch>
        </p:blipFill>
        <p:spPr>
          <a:xfrm>
            <a:off x="2032785" y="2722470"/>
            <a:ext cx="5064549" cy="3353736"/>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80572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1" y="2132856"/>
            <a:ext cx="8950734" cy="4185761"/>
          </a:xfrm>
          <a:prstGeom prst="rect">
            <a:avLst/>
          </a:prstGeom>
          <a:noFill/>
        </p:spPr>
        <p:txBody>
          <a:bodyPr wrap="square" rtlCol="0">
            <a:spAutoFit/>
          </a:bodyPr>
          <a:lstStyle/>
          <a:p>
            <a:pPr algn="just"/>
            <a:endParaRPr lang="en-GB" sz="1000" dirty="0"/>
          </a:p>
          <a:p>
            <a:pPr algn="just"/>
            <a:r>
              <a:rPr lang="en-GB" sz="1600" b="1" u="sng" dirty="0"/>
              <a:t>Additional information:</a:t>
            </a:r>
          </a:p>
          <a:p>
            <a:pPr algn="just"/>
            <a:endParaRPr lang="en-GB" sz="1600" b="1" u="sng" dirty="0"/>
          </a:p>
          <a:p>
            <a:pPr algn="just"/>
            <a:endParaRPr lang="pt-PT" sz="800" dirty="0"/>
          </a:p>
          <a:p>
            <a:pPr marL="285750" indent="-285750" algn="just">
              <a:buFont typeface="Arial" panose="020B0604020202020204" pitchFamily="34" charset="0"/>
              <a:buChar char="•"/>
            </a:pPr>
            <a:r>
              <a:rPr lang="en-GB" sz="1600" dirty="0"/>
              <a:t>92% of the stakeholders agreed with the use of new and innovative products in the renovation process, but at the same time the stakeholders presented their concerns about the cost, performance and reliability of some innovative products;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65,95% of the stakeholders confirmed that life cycle assessment (LCA) is part of the evaluation of the energy performance in buildings;</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It is also pointed out that traditional solutions, which have presented good results, should not be forgotten. </a:t>
            </a:r>
          </a:p>
          <a:p>
            <a:pPr marL="285750" indent="-285750" algn="just">
              <a:buFont typeface="Arial" panose="020B0604020202020204" pitchFamily="34" charset="0"/>
              <a:buChar char="•"/>
            </a:pPr>
            <a:endParaRPr lang="en-GB" sz="800" dirty="0"/>
          </a:p>
          <a:p>
            <a:pPr marL="285750" lvl="1" indent="-285750" algn="just">
              <a:buFont typeface="Arial" panose="020B0604020202020204" pitchFamily="34" charset="0"/>
              <a:buChar char="•"/>
            </a:pPr>
            <a:r>
              <a:rPr lang="en-GB" sz="1600" dirty="0"/>
              <a:t>Additionally 97.8% of the stakeholders consider that citizenship is not aware of the energetic renovation promoted by public authorities. Some stakeholders provided additional comments to reinforce that there is not enough information provided to citizenship.</a:t>
            </a:r>
            <a:endParaRPr lang="pt-PT" sz="1600" dirty="0"/>
          </a:p>
          <a:p>
            <a:pPr marL="285750" indent="-285750" algn="just">
              <a:buFont typeface="Arial" panose="020B0604020202020204" pitchFamily="34" charset="0"/>
              <a:buChar char="•"/>
            </a:pP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75573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6444208" cy="4308872"/>
          </a:xfrm>
          <a:prstGeom prst="rect">
            <a:avLst/>
          </a:prstGeom>
          <a:noFill/>
        </p:spPr>
        <p:txBody>
          <a:bodyPr wrap="square" rtlCol="0">
            <a:spAutoFit/>
          </a:bodyPr>
          <a:lstStyle/>
          <a:p>
            <a:pPr algn="just"/>
            <a:r>
              <a:rPr lang="en-GB" sz="1600" b="1" dirty="0"/>
              <a:t>Main conclusions from the questionnaires:</a:t>
            </a:r>
          </a:p>
          <a:p>
            <a:pPr algn="just"/>
            <a:endParaRPr lang="en-GB" sz="1000" dirty="0"/>
          </a:p>
          <a:p>
            <a:pPr marL="285750" indent="-285750" algn="just">
              <a:buFont typeface="Arial" panose="020B0604020202020204" pitchFamily="34" charset="0"/>
              <a:buChar char="•"/>
            </a:pPr>
            <a:r>
              <a:rPr lang="en-US" sz="1600" dirty="0"/>
              <a:t>The main obstacles identified for the </a:t>
            </a:r>
            <a:r>
              <a:rPr lang="en-GB" sz="1600" dirty="0"/>
              <a:t>nZEB renovations in the municipal buildings in Portugal are the financial barriers;</a:t>
            </a:r>
          </a:p>
          <a:p>
            <a:pPr algn="just"/>
            <a:endParaRPr lang="en-GB" sz="800" dirty="0"/>
          </a:p>
          <a:p>
            <a:pPr marL="285750" indent="-285750" algn="just">
              <a:buFont typeface="Arial" panose="020B0604020202020204" pitchFamily="34" charset="0"/>
              <a:buChar char="•"/>
            </a:pPr>
            <a:r>
              <a:rPr lang="en-US" sz="1600" dirty="0"/>
              <a:t>The </a:t>
            </a:r>
            <a:r>
              <a:rPr lang="en-GB" sz="1600" dirty="0"/>
              <a:t>overall investment is the strongest barrier, which is aggravated by the lack of public budget for nZEB renovations and the difficult access to financial schemes;</a:t>
            </a:r>
          </a:p>
          <a:p>
            <a:pPr marL="285750" indent="-285750" algn="just">
              <a:buFont typeface="Arial" panose="020B0604020202020204" pitchFamily="34" charset="0"/>
              <a:buChar char="•"/>
            </a:pPr>
            <a:endParaRPr lang="en-GB" sz="800" dirty="0"/>
          </a:p>
          <a:p>
            <a:pPr marL="285750" indent="-285750" algn="just">
              <a:buFont typeface="Arial" panose="020B0604020202020204" pitchFamily="34" charset="0"/>
              <a:buChar char="•"/>
            </a:pPr>
            <a:r>
              <a:rPr lang="en-GB" sz="1600" dirty="0"/>
              <a:t>There are also important organizational barriers such as the lack of political commitment and the rough decision making chain to decide which buildings should be renovated and which are the energetic objectives to be achieved;</a:t>
            </a:r>
          </a:p>
          <a:p>
            <a:pPr algn="just"/>
            <a:endParaRPr lang="en-GB" sz="800" dirty="0"/>
          </a:p>
          <a:p>
            <a:pPr marL="285750" indent="-285750" algn="just">
              <a:buFont typeface="Arial" panose="020B0604020202020204" pitchFamily="34" charset="0"/>
              <a:buChar char="•"/>
            </a:pPr>
            <a:r>
              <a:rPr lang="en-GB" sz="1600" dirty="0"/>
              <a:t>The technical obstacles are not as strong as the financial and organizational, but the lack of reliable data on durability and maintenance costs and timing is also an important barrier </a:t>
            </a:r>
            <a:r>
              <a:rPr lang="en-US" sz="1600" dirty="0"/>
              <a:t>or the </a:t>
            </a:r>
            <a:r>
              <a:rPr lang="en-GB" sz="1600" dirty="0"/>
              <a:t>nZEB renovations in the municipal buildings.</a:t>
            </a:r>
            <a:endParaRPr lang="pt-PT" sz="1600" dirty="0"/>
          </a:p>
          <a:p>
            <a:pPr marL="285750" indent="-285750" algn="just">
              <a:buFont typeface="Arial" panose="020B0604020202020204" pitchFamily="34" charset="0"/>
              <a:buChar char="•"/>
            </a:pPr>
            <a:endParaRPr lang="en-GB" sz="1600" dirty="0"/>
          </a:p>
        </p:txBody>
      </p:sp>
      <p:pic>
        <p:nvPicPr>
          <p:cNvPr id="5" name="Imagem 4"/>
          <p:cNvPicPr>
            <a:picLocks noChangeAspect="1"/>
          </p:cNvPicPr>
          <p:nvPr/>
        </p:nvPicPr>
        <p:blipFill>
          <a:blip r:embed="rId4"/>
          <a:stretch>
            <a:fillRect/>
          </a:stretch>
        </p:blipFill>
        <p:spPr>
          <a:xfrm>
            <a:off x="6412531" y="3264400"/>
            <a:ext cx="2608726" cy="1820784"/>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590703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0" y="1725646"/>
            <a:ext cx="6012159"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Risks, difficulties and constrains of nZEB renovations  in Portugal</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pic>
        <p:nvPicPr>
          <p:cNvPr id="1026" name="Picture 2" descr="http://www.facilitiesnet.com/resources/editorial/2016/36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137111"/>
            <a:ext cx="7268115" cy="403784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5"/>
          <a:stretch>
            <a:fillRect/>
          </a:stretch>
        </p:blipFill>
        <p:spPr>
          <a:xfrm>
            <a:off x="6372199" y="5475082"/>
            <a:ext cx="2580439" cy="713016"/>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58364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Elementary School of </a:t>
            </a:r>
            <a:r>
              <a:rPr lang="en-US" sz="1600" b="1" dirty="0" err="1">
                <a:latin typeface="Candara" panose="020E0502030303020204" pitchFamily="34" charset="0"/>
              </a:rPr>
              <a:t>Solum</a:t>
            </a:r>
            <a:r>
              <a:rPr lang="en-US" sz="1600" b="1" dirty="0">
                <a:latin typeface="Candara" panose="020E0502030303020204" pitchFamily="34" charset="0"/>
              </a:rPr>
              <a:t>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4356152" cy="3939540"/>
          </a:xfrm>
          <a:prstGeom prst="rect">
            <a:avLst/>
          </a:prstGeom>
          <a:noFill/>
        </p:spPr>
        <p:txBody>
          <a:bodyPr wrap="square" rtlCol="0">
            <a:spAutoFit/>
          </a:bodyPr>
          <a:lstStyle/>
          <a:p>
            <a:pPr algn="just"/>
            <a:r>
              <a:rPr lang="en-GB" sz="1600" b="1" dirty="0"/>
              <a:t>Technical Difficulties</a:t>
            </a:r>
          </a:p>
          <a:p>
            <a:pPr algn="just"/>
            <a:endParaRPr lang="en-GB" sz="1600" b="1" dirty="0"/>
          </a:p>
          <a:p>
            <a:pPr algn="just"/>
            <a:r>
              <a:rPr lang="en-GB" sz="1600" b="1" dirty="0"/>
              <a:t>General</a:t>
            </a:r>
          </a:p>
          <a:p>
            <a:pPr algn="just"/>
            <a:endParaRPr lang="en-GB" sz="1000" dirty="0"/>
          </a:p>
          <a:p>
            <a:pPr marL="285750" indent="-285750" algn="just">
              <a:buFont typeface="Arial" panose="020B0604020202020204" pitchFamily="34" charset="0"/>
              <a:buChar char="•"/>
            </a:pPr>
            <a:r>
              <a:rPr lang="en-US" sz="1600" dirty="0"/>
              <a:t>There are 7 prefabricated buildings in the exterior area of the school.</a:t>
            </a:r>
          </a:p>
          <a:p>
            <a:pPr marL="285750" indent="-285750" algn="just">
              <a:buFont typeface="Arial" panose="020B0604020202020204" pitchFamily="34" charset="0"/>
              <a:buChar char="•"/>
            </a:pPr>
            <a:r>
              <a:rPr lang="en-US" sz="1600" dirty="0"/>
              <a:t>Such buildings are not a permanent construction and do not belong to the Municipality, being managed by the Family Support project.</a:t>
            </a:r>
          </a:p>
          <a:p>
            <a:pPr marL="285750" indent="-285750" algn="just">
              <a:buFont typeface="Arial" panose="020B0604020202020204" pitchFamily="34" charset="0"/>
              <a:buChar char="•"/>
            </a:pPr>
            <a:r>
              <a:rPr lang="en-US" sz="1600" dirty="0"/>
              <a:t>However, they receive electricity from the school without any individual metering. </a:t>
            </a:r>
          </a:p>
          <a:p>
            <a:pPr marL="285750" indent="-285750" algn="just">
              <a:buFont typeface="Arial" panose="020B0604020202020204" pitchFamily="34" charset="0"/>
              <a:buChar char="•"/>
            </a:pPr>
            <a:r>
              <a:rPr lang="en-US" sz="1600" dirty="0"/>
              <a:t>Therefore, its consumption is included in the total consumption of the building, but such energy consumption cannot be considered as a consumption of the studied building. </a:t>
            </a:r>
            <a:endParaRPr lang="en-GB" sz="1600" dirty="0"/>
          </a:p>
        </p:txBody>
      </p:sp>
      <p:pic>
        <p:nvPicPr>
          <p:cNvPr id="14" name="Picture 13"/>
          <p:cNvPicPr/>
          <p:nvPr/>
        </p:nvPicPr>
        <p:blipFill rotWithShape="1">
          <a:blip r:embed="rId4">
            <a:extLst>
              <a:ext uri="{28A0092B-C50C-407E-A947-70E740481C1C}">
                <a14:useLocalDpi xmlns:a14="http://schemas.microsoft.com/office/drawing/2010/main"/>
              </a:ext>
            </a:extLst>
          </a:blip>
          <a:srcRect t="4347" b="25207"/>
          <a:stretch/>
        </p:blipFill>
        <p:spPr>
          <a:xfrm>
            <a:off x="4464144" y="3526816"/>
            <a:ext cx="4454525" cy="2687155"/>
          </a:xfrm>
          <a:prstGeom prst="rect">
            <a:avLst/>
          </a:prstGeom>
        </p:spPr>
      </p:pic>
      <p:pic>
        <p:nvPicPr>
          <p:cNvPr id="15" name="Picture 14" descr="E:\Others\Dropbox\CERTUS\School\Photos\2014-06-19 10.13.22.jpg"/>
          <p:cNvPicPr/>
          <p:nvPr/>
        </p:nvPicPr>
        <p:blipFill rotWithShape="1">
          <a:blip r:embed="rId5" cstate="screen">
            <a:extLst>
              <a:ext uri="{28A0092B-C50C-407E-A947-70E740481C1C}">
                <a14:useLocalDpi xmlns:a14="http://schemas.microsoft.com/office/drawing/2010/main"/>
              </a:ext>
            </a:extLst>
          </a:blip>
          <a:srcRect t="18706"/>
          <a:stretch/>
        </p:blipFill>
        <p:spPr bwMode="auto">
          <a:xfrm>
            <a:off x="4464144" y="1642690"/>
            <a:ext cx="4454525" cy="1903825"/>
          </a:xfrm>
          <a:prstGeom prst="rect">
            <a:avLst/>
          </a:prstGeom>
          <a:noFill/>
          <a:ln>
            <a:noFill/>
          </a:ln>
          <a:extLst>
            <a:ext uri="{53640926-AAD7-44D8-BBD7-CCE9431645EC}">
              <a14:shadowObscured xmlns:a14="http://schemas.microsoft.com/office/drawing/2010/main"/>
            </a:ext>
          </a:extLst>
        </p:spPr>
      </p:pic>
      <p:sp>
        <p:nvSpPr>
          <p:cNvPr id="16"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569347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Elementary School of </a:t>
            </a:r>
            <a:r>
              <a:rPr lang="en-US" sz="1600" b="1" dirty="0" err="1">
                <a:latin typeface="Candara" panose="020E0502030303020204" pitchFamily="34" charset="0"/>
              </a:rPr>
              <a:t>Solum</a:t>
            </a:r>
            <a:r>
              <a:rPr lang="en-US" sz="1600" b="1" dirty="0">
                <a:latin typeface="Candara" panose="020E0502030303020204" pitchFamily="34" charset="0"/>
              </a:rPr>
              <a:t>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2616101"/>
          </a:xfrm>
          <a:prstGeom prst="rect">
            <a:avLst/>
          </a:prstGeom>
          <a:noFill/>
        </p:spPr>
        <p:txBody>
          <a:bodyPr wrap="square" rtlCol="0">
            <a:spAutoFit/>
          </a:bodyPr>
          <a:lstStyle/>
          <a:p>
            <a:pPr algn="just"/>
            <a:r>
              <a:rPr lang="en-GB" sz="1600" b="1" dirty="0"/>
              <a:t>PV</a:t>
            </a:r>
          </a:p>
          <a:p>
            <a:pPr algn="just"/>
            <a:endParaRPr lang="en-GB" sz="1000" dirty="0"/>
          </a:p>
          <a:p>
            <a:pPr marL="285750" indent="-285750" algn="just">
              <a:buFont typeface="Arial" panose="020B0604020202020204" pitchFamily="34" charset="0"/>
              <a:buChar char="•"/>
            </a:pPr>
            <a:r>
              <a:rPr lang="en-US" sz="1600" dirty="0"/>
              <a:t>Since the building already has a PV system, the best solution is to keep such system and to increase the number of PV panels using the available area.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a:p>
            <a:pPr algn="just"/>
            <a:r>
              <a:rPr lang="en-GB" sz="1600" b="1" dirty="0"/>
              <a:t>Envelope</a:t>
            </a:r>
          </a:p>
          <a:p>
            <a:pPr algn="just"/>
            <a:endParaRPr lang="en-GB" sz="1000" dirty="0"/>
          </a:p>
          <a:p>
            <a:pPr marL="285750" indent="-285750" algn="just">
              <a:buFont typeface="Arial" panose="020B0604020202020204" pitchFamily="34" charset="0"/>
              <a:buChar char="•"/>
            </a:pPr>
            <a:r>
              <a:rPr lang="en-US" sz="1600" dirty="0"/>
              <a:t>Since most of the buildings do not have any regular source of heating or cooling, the improvement of the envelope would not bring relevant energy savings. </a:t>
            </a:r>
          </a:p>
          <a:p>
            <a:pPr marL="285750" indent="-285750" algn="just">
              <a:buFont typeface="Arial" panose="020B0604020202020204" pitchFamily="34" charset="0"/>
              <a:buChar char="•"/>
            </a:pPr>
            <a:endParaRPr lang="en-US"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529949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Elementary School of </a:t>
            </a:r>
            <a:r>
              <a:rPr lang="en-US" sz="1600" b="1" dirty="0" err="1">
                <a:latin typeface="Candara" panose="020E0502030303020204" pitchFamily="34" charset="0"/>
              </a:rPr>
              <a:t>Solum</a:t>
            </a:r>
            <a:r>
              <a:rPr lang="en-US" sz="1600" b="1" dirty="0">
                <a:latin typeface="Candara" panose="020E0502030303020204" pitchFamily="34" charset="0"/>
              </a:rPr>
              <a:t>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3293209"/>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p>
          <a:p>
            <a:pPr algn="just"/>
            <a:r>
              <a:rPr lang="en-US" sz="1600" b="1" dirty="0"/>
              <a:t>HVAC</a:t>
            </a:r>
          </a:p>
          <a:p>
            <a:pPr marL="285750" indent="-285750" algn="just">
              <a:buFont typeface="Arial" panose="020B0604020202020204" pitchFamily="34" charset="0"/>
              <a:buChar char="•"/>
            </a:pPr>
            <a:r>
              <a:rPr lang="en-US" sz="1600" dirty="0"/>
              <a:t>The heating in classrooms is ensured by one oil-filled radiator during the coldest days. However, the option to replace such oil-filled radiators by heat pumps is not cost-effective since the replacement would increase the available thermal power and use (cooling).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a:p>
            <a:pPr algn="just"/>
            <a:r>
              <a:rPr lang="en-US" sz="1600" b="1" dirty="0"/>
              <a:t>Appliances</a:t>
            </a:r>
          </a:p>
          <a:p>
            <a:pPr marL="285750" indent="-285750" algn="just">
              <a:buFont typeface="Arial" panose="020B0604020202020204" pitchFamily="34" charset="0"/>
              <a:buChar char="•"/>
            </a:pPr>
            <a:r>
              <a:rPr lang="en-US" sz="1600" dirty="0"/>
              <a:t>ICT appliances (mainly PCs, monitors and printers) represent an important share of the consumption. The replacement of such appliances by new devices is not cost-effective just from the energy savings point of view.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44982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Elementary School of </a:t>
            </a:r>
            <a:r>
              <a:rPr lang="en-US" sz="1600" b="1" dirty="0" err="1">
                <a:latin typeface="Candara" panose="020E0502030303020204" pitchFamily="34" charset="0"/>
              </a:rPr>
              <a:t>Solum</a:t>
            </a:r>
            <a:r>
              <a:rPr lang="en-US" sz="1600" b="1" dirty="0">
                <a:latin typeface="Candara" panose="020E0502030303020204" pitchFamily="34" charset="0"/>
              </a:rPr>
              <a:t>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532440" cy="1231106"/>
          </a:xfrm>
          <a:prstGeom prst="rect">
            <a:avLst/>
          </a:prstGeom>
          <a:noFill/>
        </p:spPr>
        <p:txBody>
          <a:bodyPr wrap="square" rtlCol="0">
            <a:spAutoFit/>
          </a:bodyPr>
          <a:lstStyle/>
          <a:p>
            <a:pPr algn="just"/>
            <a:r>
              <a:rPr lang="en-GB" sz="1600" b="1" dirty="0"/>
              <a:t>Economic/Financial Risks</a:t>
            </a:r>
          </a:p>
          <a:p>
            <a:pPr algn="just"/>
            <a:endParaRPr lang="en-GB" sz="1000" dirty="0"/>
          </a:p>
          <a:p>
            <a:pPr marL="285750" indent="-285750" algn="just">
              <a:buFont typeface="Arial" panose="020B0604020202020204" pitchFamily="34" charset="0"/>
              <a:buChar char="•"/>
            </a:pPr>
            <a:r>
              <a:rPr lang="en-US" sz="1600" dirty="0"/>
              <a:t>The main economic barrier to the implementation of the renovation plan is the high overall investment, which is aggravated by the lack of public budget and the low availability of financial schemes.</a:t>
            </a:r>
          </a:p>
        </p:txBody>
      </p:sp>
      <p:pic>
        <p:nvPicPr>
          <p:cNvPr id="1026" name="Picture 2" descr="https://s3.amazonaws.com/www.dealdey.com/system/deals/images/58106/original/Entrepower-Academy-Limited-(Financial-Risk-Management-Training-LS2895)-Product-.jpg?1428600020"/>
          <p:cNvPicPr>
            <a:picLocks noChangeAspect="1" noChangeArrowheads="1"/>
          </p:cNvPicPr>
          <p:nvPr/>
        </p:nvPicPr>
        <p:blipFill rotWithShape="1">
          <a:blip r:embed="rId4">
            <a:extLst>
              <a:ext uri="{28A0092B-C50C-407E-A947-70E740481C1C}">
                <a14:useLocalDpi xmlns:a14="http://schemas.microsoft.com/office/drawing/2010/main" val="0"/>
              </a:ext>
            </a:extLst>
          </a:blip>
          <a:srcRect l="9402"/>
          <a:stretch/>
        </p:blipFill>
        <p:spPr bwMode="auto">
          <a:xfrm>
            <a:off x="4860032" y="3571659"/>
            <a:ext cx="3837531" cy="2617327"/>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3"/>
          <p:cNvSpPr txBox="1"/>
          <p:nvPr/>
        </p:nvSpPr>
        <p:spPr>
          <a:xfrm>
            <a:off x="-6940" y="3346215"/>
            <a:ext cx="4572000"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main economic risk is the reliability of the value considered to the total investment needed to the implementation, due to the following reasons:</a:t>
            </a:r>
          </a:p>
          <a:p>
            <a:pPr marL="742950" lvl="1" indent="-285750" algn="just">
              <a:buFont typeface="Arial" panose="020B0604020202020204" pitchFamily="34" charset="0"/>
              <a:buChar char="•"/>
            </a:pPr>
            <a:r>
              <a:rPr lang="en-US" sz="1600" dirty="0"/>
              <a:t>The prices of the technologies present variations over time, and in some technologies such as photovoltaic the oscillations of prices can be high. </a:t>
            </a:r>
          </a:p>
          <a:p>
            <a:pPr marL="742950" lvl="1" indent="-285750" algn="just">
              <a:buFont typeface="Arial" panose="020B0604020202020204" pitchFamily="34" charset="0"/>
              <a:buChar char="•"/>
            </a:pPr>
            <a:r>
              <a:rPr lang="en-US" sz="1600" dirty="0"/>
              <a:t>The percentage of price reduction obtained in the public procurement process is uncertain.</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722032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Municipal House of Culture</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6084168" cy="2954655"/>
          </a:xfrm>
          <a:prstGeom prst="rect">
            <a:avLst/>
          </a:prstGeom>
          <a:noFill/>
        </p:spPr>
        <p:txBody>
          <a:bodyPr wrap="square" rtlCol="0">
            <a:spAutoFit/>
          </a:bodyPr>
          <a:lstStyle/>
          <a:p>
            <a:pPr algn="just"/>
            <a:r>
              <a:rPr lang="en-GB" sz="1600" b="1" dirty="0"/>
              <a:t>Technical Difficulties</a:t>
            </a:r>
          </a:p>
          <a:p>
            <a:pPr algn="just"/>
            <a:endParaRPr lang="en-GB" sz="1600" b="1" dirty="0"/>
          </a:p>
          <a:p>
            <a:pPr algn="just"/>
            <a:r>
              <a:rPr lang="en-GB" sz="1600" b="1" dirty="0"/>
              <a:t>General</a:t>
            </a:r>
          </a:p>
          <a:p>
            <a:pPr algn="just"/>
            <a:endParaRPr lang="en-GB" sz="1000" dirty="0"/>
          </a:p>
          <a:p>
            <a:pPr marL="285750" indent="-285750" algn="just">
              <a:buFont typeface="Arial" panose="020B0604020202020204" pitchFamily="34" charset="0"/>
              <a:buChar char="•"/>
            </a:pPr>
            <a:r>
              <a:rPr lang="en-US" sz="1600" dirty="0"/>
              <a:t>Part of floor -2 is a refectory from the University of Coimbra. However, this refectory receives electricity from the Municipal House of Culture without any individual metering.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It was detected that 4 of the 9 systems of temperature and humidity control are not working and since this is not the normal mode of operation the electricity consumption for the baseline was corrected to take into account the consumption of the 9 systems.</a:t>
            </a:r>
            <a:endParaRPr lang="en-GB" sz="1600" dirty="0"/>
          </a:p>
        </p:txBody>
      </p:sp>
      <p:pic>
        <p:nvPicPr>
          <p:cNvPr id="16" name="Picture 15"/>
          <p:cNvPicPr/>
          <p:nvPr/>
        </p:nvPicPr>
        <p:blipFill rotWithShape="1">
          <a:blip r:embed="rId4" cstate="email">
            <a:extLst>
              <a:ext uri="{28A0092B-C50C-407E-A947-70E740481C1C}">
                <a14:useLocalDpi xmlns:a14="http://schemas.microsoft.com/office/drawing/2010/main"/>
              </a:ext>
            </a:extLst>
          </a:blip>
          <a:srcRect b="30823"/>
          <a:stretch/>
        </p:blipFill>
        <p:spPr>
          <a:xfrm>
            <a:off x="6249025" y="3514277"/>
            <a:ext cx="2667000" cy="2146971"/>
          </a:xfrm>
          <a:prstGeom prst="rect">
            <a:avLst/>
          </a:prstGeom>
        </p:spPr>
      </p:pic>
      <p:pic>
        <p:nvPicPr>
          <p:cNvPr id="2050" name="Picture 2" descr="http://www.uc.pt/sasuc/Pesquisa_Rapida/Alimentacao/CANTINAS/copy_of_Sere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025" y="1934075"/>
            <a:ext cx="2667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100477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Municipal House of Culture</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4093428"/>
          </a:xfrm>
          <a:prstGeom prst="rect">
            <a:avLst/>
          </a:prstGeom>
          <a:noFill/>
        </p:spPr>
        <p:txBody>
          <a:bodyPr wrap="square" rtlCol="0">
            <a:spAutoFit/>
          </a:bodyPr>
          <a:lstStyle/>
          <a:p>
            <a:pPr algn="just"/>
            <a:r>
              <a:rPr lang="en-GB" sz="1600" b="1" dirty="0"/>
              <a:t>PV</a:t>
            </a:r>
          </a:p>
          <a:p>
            <a:pPr algn="just"/>
            <a:endParaRPr lang="en-GB" sz="1000" dirty="0"/>
          </a:p>
          <a:p>
            <a:pPr marL="285750" indent="-285750" algn="just">
              <a:buFont typeface="Arial" panose="020B0604020202020204" pitchFamily="34" charset="0"/>
              <a:buChar char="•"/>
            </a:pPr>
            <a:r>
              <a:rPr lang="en-US" sz="1600" dirty="0"/>
              <a:t>Some areas of the roof have shading due to a small extra floor (floor 4) and in other area the installation of PV panels would cause shading on the skylights.</a:t>
            </a:r>
          </a:p>
          <a:p>
            <a:pPr marL="285750" indent="-285750" algn="just">
              <a:buFont typeface="Arial" panose="020B0604020202020204" pitchFamily="34" charset="0"/>
              <a:buChar char="•"/>
            </a:pPr>
            <a:r>
              <a:rPr lang="en-US" sz="1600" dirty="0"/>
              <a:t>The building is not perfectly oriented to south, presenting an azimuth of 20º. </a:t>
            </a:r>
          </a:p>
          <a:p>
            <a:pPr marL="285750" indent="-285750" algn="just">
              <a:buFont typeface="Arial" panose="020B0604020202020204" pitchFamily="34" charset="0"/>
              <a:buChar char="•"/>
            </a:pPr>
            <a:endParaRPr lang="en-US" sz="1600" dirty="0"/>
          </a:p>
          <a:p>
            <a:pPr algn="just"/>
            <a:r>
              <a:rPr lang="en-GB" sz="1600" b="1" dirty="0"/>
              <a:t>Envelope</a:t>
            </a:r>
          </a:p>
          <a:p>
            <a:pPr algn="just"/>
            <a:endParaRPr lang="en-GB" sz="1000" dirty="0"/>
          </a:p>
          <a:p>
            <a:pPr marL="285750" indent="-285750" algn="just">
              <a:buFont typeface="Arial" panose="020B0604020202020204" pitchFamily="34" charset="0"/>
              <a:buChar char="•"/>
            </a:pPr>
            <a:r>
              <a:rPr lang="en-US" sz="1600" dirty="0"/>
              <a:t>Renovation options requiring major construction works, incompatible with the normal activities of the building, should be avoided.</a:t>
            </a:r>
          </a:p>
          <a:p>
            <a:pPr marL="285750" indent="-285750" algn="just">
              <a:buFont typeface="Arial" panose="020B0604020202020204" pitchFamily="34" charset="0"/>
              <a:buChar char="•"/>
            </a:pPr>
            <a:endParaRPr lang="en-US" sz="1600" dirty="0"/>
          </a:p>
          <a:p>
            <a:pPr algn="just"/>
            <a:r>
              <a:rPr lang="en-US" sz="1600" b="1" dirty="0"/>
              <a:t>Lighting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Some rooms have a false roof in wood with small square holes, being the luminaries installed above the false roof. This causes a high loss of luminosity and difficulty of maintenance of such luminaries. Move the luminaires to below the false roof ensure a better distribution of light and would facilitate the maintenance, but it would not bring a major reduction of energy consumption.</a:t>
            </a: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506655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Municipal House of Culture</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3785652"/>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p>
          <a:p>
            <a:pPr algn="just"/>
            <a:r>
              <a:rPr lang="en-US" sz="1600" b="1" dirty="0"/>
              <a:t>HVAC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replacement of the several mono-split systems by multi-split systems was not considered, since despite the potential lower purchase cost of multi-split systems the costs of installation would be higher and mainly the impact of the installation process on the building operation would be much higher. </a:t>
            </a:r>
          </a:p>
          <a:p>
            <a:pPr marL="285750" indent="-285750" algn="just">
              <a:buFont typeface="Arial" panose="020B0604020202020204" pitchFamily="34" charset="0"/>
              <a:buChar char="•"/>
            </a:pPr>
            <a:endParaRPr lang="en-US" sz="1600" dirty="0"/>
          </a:p>
          <a:p>
            <a:pPr algn="just"/>
            <a:r>
              <a:rPr lang="en-US" sz="1600" b="1" dirty="0"/>
              <a:t>Appliances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ICT appliances (mainly PCs, monitors and printers) represent an important share of the consumption. The replacement of such appliances by new devices is not cost-effective just from the energy savings point of view.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08392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0" y="2779651"/>
            <a:ext cx="6162984" cy="2800767"/>
          </a:xfrm>
          <a:prstGeom prst="rect">
            <a:avLst/>
          </a:prstGeom>
          <a:noFill/>
        </p:spPr>
        <p:txBody>
          <a:bodyPr wrap="square" rtlCol="0">
            <a:spAutoFit/>
          </a:bodyPr>
          <a:lstStyle/>
          <a:p>
            <a:pPr algn="just"/>
            <a:endParaRPr lang="en-GB" sz="1600" dirty="0"/>
          </a:p>
          <a:p>
            <a:pPr marL="285750" indent="-285750" algn="just">
              <a:buFont typeface="Arial" panose="020B0604020202020204" pitchFamily="34" charset="0"/>
              <a:buChar char="•"/>
            </a:pPr>
            <a:r>
              <a:rPr lang="en-GB" sz="1600" dirty="0"/>
              <a:t>Demonstrating the cost-effectiveness of energy efficiency projects is generally problematic;</a:t>
            </a:r>
          </a:p>
          <a:p>
            <a:pPr algn="just"/>
            <a:endParaRPr lang="en-GB" sz="1600" dirty="0"/>
          </a:p>
          <a:p>
            <a:pPr marL="285750" indent="-285750" algn="just">
              <a:buFont typeface="Arial" panose="020B0604020202020204" pitchFamily="34" charset="0"/>
              <a:buChar char="•"/>
            </a:pPr>
            <a:r>
              <a:rPr lang="en-GB" sz="1600" dirty="0"/>
              <a:t>Public entities often encounter difficulties in raising finance for investments, as they may not be able to finance their whole investment programme directly from public funding;</a:t>
            </a:r>
          </a:p>
          <a:p>
            <a:pPr algn="just"/>
            <a:endParaRPr lang="en-GB" sz="1600" dirty="0"/>
          </a:p>
          <a:p>
            <a:pPr marL="285750" indent="-285750" algn="just">
              <a:buFont typeface="Arial" panose="020B0604020202020204" pitchFamily="34" charset="0"/>
              <a:buChar char="•"/>
            </a:pPr>
            <a:r>
              <a:rPr lang="en-GB" sz="1600" dirty="0"/>
              <a:t>Difficult to convince managers to undertake projects which might become uneconomic when energy prices decline for a limited period.</a:t>
            </a:r>
          </a:p>
        </p:txBody>
      </p:sp>
      <p:pic>
        <p:nvPicPr>
          <p:cNvPr id="4" name="Imagem 3"/>
          <p:cNvPicPr>
            <a:picLocks noChangeAspect="1"/>
          </p:cNvPicPr>
          <p:nvPr/>
        </p:nvPicPr>
        <p:blipFill>
          <a:blip r:embed="rId4"/>
          <a:stretch>
            <a:fillRect/>
          </a:stretch>
        </p:blipFill>
        <p:spPr>
          <a:xfrm>
            <a:off x="6588222" y="2636912"/>
            <a:ext cx="2160242" cy="3079239"/>
          </a:xfrm>
          <a:prstGeom prst="rect">
            <a:avLst/>
          </a:prstGeom>
        </p:spPr>
      </p:pic>
      <p:sp>
        <p:nvSpPr>
          <p:cNvPr id="14" name="CaixaDeTexto 13"/>
          <p:cNvSpPr txBox="1"/>
          <p:nvPr/>
        </p:nvSpPr>
        <p:spPr>
          <a:xfrm>
            <a:off x="-6808" y="2328020"/>
            <a:ext cx="8957541" cy="338554"/>
          </a:xfrm>
          <a:prstGeom prst="rect">
            <a:avLst/>
          </a:prstGeom>
          <a:noFill/>
        </p:spPr>
        <p:txBody>
          <a:bodyPr wrap="square" rtlCol="0">
            <a:spAutoFit/>
          </a:bodyPr>
          <a:lstStyle/>
          <a:p>
            <a:pPr marL="0" lvl="1" algn="just"/>
            <a:r>
              <a:rPr lang="en-GB" sz="1600" b="1" dirty="0"/>
              <a:t>Financial Risks, Difficulties and Constrains</a:t>
            </a:r>
            <a:endParaRPr lang="en-GB" sz="1600" dirty="0"/>
          </a:p>
        </p:txBody>
      </p:sp>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47557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Municipal House of Culture</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532440" cy="1231106"/>
          </a:xfrm>
          <a:prstGeom prst="rect">
            <a:avLst/>
          </a:prstGeom>
          <a:noFill/>
        </p:spPr>
        <p:txBody>
          <a:bodyPr wrap="square" rtlCol="0">
            <a:spAutoFit/>
          </a:bodyPr>
          <a:lstStyle/>
          <a:p>
            <a:pPr algn="just"/>
            <a:r>
              <a:rPr lang="en-GB" sz="1600" b="1" dirty="0"/>
              <a:t>Economic/Financial Risks</a:t>
            </a:r>
          </a:p>
          <a:p>
            <a:pPr algn="just"/>
            <a:endParaRPr lang="en-GB" sz="1000" dirty="0"/>
          </a:p>
          <a:p>
            <a:pPr marL="285750" indent="-285750" algn="just">
              <a:buFont typeface="Arial" panose="020B0604020202020204" pitchFamily="34" charset="0"/>
              <a:buChar char="•"/>
            </a:pPr>
            <a:r>
              <a:rPr lang="en-US" sz="1600" dirty="0"/>
              <a:t>The main economic barrier to the implementation of the renovation plan is the high overall investment, which is aggravated by the lack of public budget and the low availability of financial schemes.</a:t>
            </a:r>
          </a:p>
        </p:txBody>
      </p:sp>
      <p:pic>
        <p:nvPicPr>
          <p:cNvPr id="1026" name="Picture 2" descr="https://s3.amazonaws.com/www.dealdey.com/system/deals/images/58106/original/Entrepower-Academy-Limited-(Financial-Risk-Management-Training-LS2895)-Product-.jpg?1428600020"/>
          <p:cNvPicPr>
            <a:picLocks noChangeAspect="1" noChangeArrowheads="1"/>
          </p:cNvPicPr>
          <p:nvPr/>
        </p:nvPicPr>
        <p:blipFill rotWithShape="1">
          <a:blip r:embed="rId4">
            <a:extLst>
              <a:ext uri="{28A0092B-C50C-407E-A947-70E740481C1C}">
                <a14:useLocalDpi xmlns:a14="http://schemas.microsoft.com/office/drawing/2010/main" val="0"/>
              </a:ext>
            </a:extLst>
          </a:blip>
          <a:srcRect l="9402"/>
          <a:stretch/>
        </p:blipFill>
        <p:spPr bwMode="auto">
          <a:xfrm>
            <a:off x="4860032" y="3571659"/>
            <a:ext cx="3837531" cy="2617327"/>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3"/>
          <p:cNvSpPr txBox="1"/>
          <p:nvPr/>
        </p:nvSpPr>
        <p:spPr>
          <a:xfrm>
            <a:off x="-6940" y="3346215"/>
            <a:ext cx="4572000"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main economic risk is the reliability of the value considered to the total investment needed to the implementation, due to the following reasons:</a:t>
            </a:r>
          </a:p>
          <a:p>
            <a:pPr marL="742950" lvl="1" indent="-285750" algn="just">
              <a:buFont typeface="Arial" panose="020B0604020202020204" pitchFamily="34" charset="0"/>
              <a:buChar char="•"/>
            </a:pPr>
            <a:r>
              <a:rPr lang="en-US" sz="1600" dirty="0"/>
              <a:t>The prices of the technologies present variations over time, and in some technologies such as photovoltaic the oscillations of prices can be high. </a:t>
            </a:r>
          </a:p>
          <a:p>
            <a:pPr marL="742950" lvl="1" indent="-285750" algn="just">
              <a:buFont typeface="Arial" panose="020B0604020202020204" pitchFamily="34" charset="0"/>
              <a:buChar char="•"/>
            </a:pPr>
            <a:r>
              <a:rPr lang="en-US" sz="1600" dirty="0"/>
              <a:t>The percentage of price reduction obtained in the public procurement process is uncertain.</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229678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Coimbra Town Hall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748464" cy="2215991"/>
          </a:xfrm>
          <a:prstGeom prst="rect">
            <a:avLst/>
          </a:prstGeom>
          <a:noFill/>
        </p:spPr>
        <p:txBody>
          <a:bodyPr wrap="square" rtlCol="0">
            <a:spAutoFit/>
          </a:bodyPr>
          <a:lstStyle/>
          <a:p>
            <a:pPr algn="just"/>
            <a:r>
              <a:rPr lang="en-GB" sz="1600" b="1" dirty="0"/>
              <a:t>Technical Difficulties</a:t>
            </a:r>
          </a:p>
          <a:p>
            <a:pPr algn="just"/>
            <a:endParaRPr lang="en-GB" sz="1600" b="1" dirty="0"/>
          </a:p>
          <a:p>
            <a:pPr algn="just"/>
            <a:r>
              <a:rPr lang="en-GB" sz="1600" b="1" dirty="0"/>
              <a:t>General</a:t>
            </a:r>
          </a:p>
          <a:p>
            <a:pPr algn="just"/>
            <a:endParaRPr lang="en-GB" sz="1000" dirty="0"/>
          </a:p>
          <a:p>
            <a:pPr marL="285750" indent="-285750" algn="just">
              <a:buFont typeface="Arial" panose="020B0604020202020204" pitchFamily="34" charset="0"/>
              <a:buChar char="•"/>
            </a:pPr>
            <a:r>
              <a:rPr lang="en-US" sz="1600" dirty="0"/>
              <a:t>The general technical difficulties are imposed by the protection rules. Since the building is part of the property “University of Coimbra — Alta and Sofia” inscribed on the World Heritage List of UNESCO several strong restrictions are applied in the renovation of such building due to the protection rules. </a:t>
            </a:r>
          </a:p>
          <a:p>
            <a:pPr marL="285750" indent="-285750" algn="just">
              <a:buFont typeface="Arial" panose="020B0604020202020204" pitchFamily="34" charset="0"/>
              <a:buChar char="•"/>
            </a:pPr>
            <a:r>
              <a:rPr lang="en-US" sz="1600" dirty="0"/>
              <a:t>It is not possible to implement any change in the building envelope able to cause any visual impact.</a:t>
            </a:r>
            <a:endParaRPr lang="en-GB" sz="1600" dirty="0"/>
          </a:p>
        </p:txBody>
      </p:sp>
      <p:pic>
        <p:nvPicPr>
          <p:cNvPr id="14" name="Picture 13" descr="http://img.groundspeak.com/waymarking/29bfd5bd-5fd0-4b2c-99c4-99fe79d06649.jpg"/>
          <p:cNvPicPr/>
          <p:nvPr/>
        </p:nvPicPr>
        <p:blipFill rotWithShape="1">
          <a:blip r:embed="rId4" cstate="screen">
            <a:extLst>
              <a:ext uri="{28A0092B-C50C-407E-A947-70E740481C1C}">
                <a14:useLocalDpi xmlns:a14="http://schemas.microsoft.com/office/drawing/2010/main"/>
              </a:ext>
            </a:extLst>
          </a:blip>
          <a:srcRect/>
          <a:stretch/>
        </p:blipFill>
        <p:spPr bwMode="auto">
          <a:xfrm>
            <a:off x="2707615" y="4305518"/>
            <a:ext cx="3333234" cy="1859786"/>
          </a:xfrm>
          <a:prstGeom prst="rect">
            <a:avLst/>
          </a:prstGeom>
          <a:noFill/>
          <a:ln>
            <a:noFill/>
          </a:ln>
          <a:extLst>
            <a:ext uri="{53640926-AAD7-44D8-BBD7-CCE9431645EC}">
              <a14:shadowObscured xmlns:a14="http://schemas.microsoft.com/office/drawing/2010/main"/>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953138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Coimbra Town Hall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4093428"/>
          </a:xfrm>
          <a:prstGeom prst="rect">
            <a:avLst/>
          </a:prstGeom>
          <a:noFill/>
        </p:spPr>
        <p:txBody>
          <a:bodyPr wrap="square" rtlCol="0">
            <a:spAutoFit/>
          </a:bodyPr>
          <a:lstStyle/>
          <a:p>
            <a:pPr algn="just"/>
            <a:r>
              <a:rPr lang="en-GB" sz="1600" b="1" dirty="0"/>
              <a:t>PV</a:t>
            </a:r>
          </a:p>
          <a:p>
            <a:pPr algn="just"/>
            <a:endParaRPr lang="en-GB" sz="1000" dirty="0"/>
          </a:p>
          <a:p>
            <a:pPr marL="285750" indent="-285750" algn="just">
              <a:buFont typeface="Arial" panose="020B0604020202020204" pitchFamily="34" charset="0"/>
              <a:buChar char="•"/>
            </a:pPr>
            <a:r>
              <a:rPr lang="en-US" sz="1600" dirty="0"/>
              <a:t>The orientation of the building is not the optimum, since it presents an azimuth of -10º, and mainly due to the orientation to west of the larger faced. </a:t>
            </a:r>
          </a:p>
          <a:p>
            <a:pPr marL="285750" indent="-285750" algn="just">
              <a:buFont typeface="Arial" panose="020B0604020202020204" pitchFamily="34" charset="0"/>
              <a:buChar char="•"/>
            </a:pPr>
            <a:r>
              <a:rPr lang="en-GB" sz="1600" dirty="0"/>
              <a:t>Due to the protection rules, it is not possible to implement any change in the building envelope able to cause any visual impact, the use of traditional PV panels was not considered due to its high visual impact. </a:t>
            </a:r>
          </a:p>
          <a:p>
            <a:pPr marL="285750" indent="-285750" algn="just">
              <a:buFont typeface="Arial" panose="020B0604020202020204" pitchFamily="34" charset="0"/>
              <a:buChar char="•"/>
            </a:pPr>
            <a:endParaRPr lang="en-US" sz="1600" dirty="0"/>
          </a:p>
          <a:p>
            <a:pPr algn="just"/>
            <a:r>
              <a:rPr lang="en-GB" sz="1600" b="1" dirty="0"/>
              <a:t>Envelope</a:t>
            </a:r>
          </a:p>
          <a:p>
            <a:pPr algn="just"/>
            <a:endParaRPr lang="en-GB" sz="1000" dirty="0"/>
          </a:p>
          <a:p>
            <a:pPr marL="285750" indent="-285750" algn="just">
              <a:buFont typeface="Arial" panose="020B0604020202020204" pitchFamily="34" charset="0"/>
              <a:buChar char="•"/>
            </a:pPr>
            <a:r>
              <a:rPr lang="en-US" sz="1600" dirty="0"/>
              <a:t>Renovation options requiring major construction works, incompatible with the normal activities of the building, should be avoided.</a:t>
            </a:r>
          </a:p>
          <a:p>
            <a:pPr marL="285750" indent="-285750" algn="just">
              <a:buFont typeface="Arial" panose="020B0604020202020204" pitchFamily="34" charset="0"/>
              <a:buChar char="•"/>
            </a:pPr>
            <a:endParaRPr lang="en-US" sz="1600" dirty="0"/>
          </a:p>
          <a:p>
            <a:pPr algn="just"/>
            <a:r>
              <a:rPr lang="en-US" sz="1600" b="1" dirty="0"/>
              <a:t>Lighting</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building uses a large number of different formats of lamps and luminaires and for some formats (e.g. 2G11 or F30) the availability in the market and quality of solutions is lower. </a:t>
            </a: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153190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Coimbra Town Hall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820472" cy="3785652"/>
          </a:xfrm>
          <a:prstGeom prst="rect">
            <a:avLst/>
          </a:prstGeom>
          <a:noFill/>
        </p:spPr>
        <p:txBody>
          <a:bodyPr wrap="square" rtlCol="0">
            <a:spAutoFit/>
          </a:bodyPr>
          <a:lstStyle/>
          <a:p>
            <a:pPr marL="285750" indent="-285750" algn="just">
              <a:buFont typeface="Arial" panose="020B0604020202020204" pitchFamily="34" charset="0"/>
              <a:buChar char="•"/>
            </a:pPr>
            <a:endParaRPr lang="en-US" sz="1600" dirty="0"/>
          </a:p>
          <a:p>
            <a:pPr algn="just"/>
            <a:r>
              <a:rPr lang="en-US" sz="1600" b="1" dirty="0"/>
              <a:t>HVAC</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 replacement of the several mono-split systems by multi-split systems was not considered, since despite the potential lower purchase cost of multi-split systems the costs of installation would be higher and mainly the impact of the installation process on the building operation would be much higher. </a:t>
            </a:r>
          </a:p>
          <a:p>
            <a:pPr marL="285750" indent="-285750" algn="just">
              <a:buFont typeface="Arial" panose="020B0604020202020204" pitchFamily="34" charset="0"/>
              <a:buChar char="•"/>
            </a:pPr>
            <a:endParaRPr lang="en-US" sz="1600" dirty="0"/>
          </a:p>
          <a:p>
            <a:pPr algn="just"/>
            <a:r>
              <a:rPr lang="en-US" sz="1600" b="1" dirty="0"/>
              <a:t>Appliances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ICT appliances (mainly PCs, monitors and printers) represent an important share of the consumption. The replacement of such appliances by new devices is not cost-effective just from the energy savings point of view.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61023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Coimbra Town Hall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532440" cy="1231106"/>
          </a:xfrm>
          <a:prstGeom prst="rect">
            <a:avLst/>
          </a:prstGeom>
          <a:noFill/>
        </p:spPr>
        <p:txBody>
          <a:bodyPr wrap="square" rtlCol="0">
            <a:spAutoFit/>
          </a:bodyPr>
          <a:lstStyle/>
          <a:p>
            <a:pPr algn="just"/>
            <a:r>
              <a:rPr lang="en-GB" sz="1600" b="1" dirty="0"/>
              <a:t>Economic/Financial Risks</a:t>
            </a:r>
          </a:p>
          <a:p>
            <a:pPr algn="just"/>
            <a:endParaRPr lang="en-GB" sz="1000" dirty="0"/>
          </a:p>
          <a:p>
            <a:pPr marL="285750" indent="-285750" algn="just">
              <a:buFont typeface="Arial" panose="020B0604020202020204" pitchFamily="34" charset="0"/>
              <a:buChar char="•"/>
            </a:pPr>
            <a:r>
              <a:rPr lang="en-US" sz="1600" dirty="0"/>
              <a:t>The main economic barrier to the implementation of the renovation plan is the high overall investment, which is aggravated by the lack of public budget and the low availability of financial schemes.</a:t>
            </a:r>
          </a:p>
        </p:txBody>
      </p:sp>
      <p:pic>
        <p:nvPicPr>
          <p:cNvPr id="1026" name="Picture 2" descr="https://s3.amazonaws.com/www.dealdey.com/system/deals/images/58106/original/Entrepower-Academy-Limited-(Financial-Risk-Management-Training-LS2895)-Product-.jpg?1428600020"/>
          <p:cNvPicPr>
            <a:picLocks noChangeAspect="1" noChangeArrowheads="1"/>
          </p:cNvPicPr>
          <p:nvPr/>
        </p:nvPicPr>
        <p:blipFill rotWithShape="1">
          <a:blip r:embed="rId4">
            <a:extLst>
              <a:ext uri="{28A0092B-C50C-407E-A947-70E740481C1C}">
                <a14:useLocalDpi xmlns:a14="http://schemas.microsoft.com/office/drawing/2010/main" val="0"/>
              </a:ext>
            </a:extLst>
          </a:blip>
          <a:srcRect l="9402"/>
          <a:stretch/>
        </p:blipFill>
        <p:spPr bwMode="auto">
          <a:xfrm>
            <a:off x="4860032" y="3571659"/>
            <a:ext cx="3837531" cy="2617327"/>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3"/>
          <p:cNvSpPr txBox="1"/>
          <p:nvPr/>
        </p:nvSpPr>
        <p:spPr>
          <a:xfrm>
            <a:off x="-6940" y="3346215"/>
            <a:ext cx="4572000"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main economic risk is the reliability of the value considered to the total investment needed to the implementation, due to the following reasons:</a:t>
            </a:r>
          </a:p>
          <a:p>
            <a:pPr marL="742950" lvl="1" indent="-285750" algn="just">
              <a:buFont typeface="Arial" panose="020B0604020202020204" pitchFamily="34" charset="0"/>
              <a:buChar char="•"/>
            </a:pPr>
            <a:r>
              <a:rPr lang="en-US" sz="1600" dirty="0"/>
              <a:t>The prices of the technologies present variations over time, and in some technologies such as photovoltaic the oscillations of prices can be high. </a:t>
            </a:r>
          </a:p>
          <a:p>
            <a:pPr marL="742950" lvl="1" indent="-285750" algn="just">
              <a:buFont typeface="Arial" panose="020B0604020202020204" pitchFamily="34" charset="0"/>
              <a:buChar char="•"/>
            </a:pPr>
            <a:r>
              <a:rPr lang="en-US" sz="1600" dirty="0"/>
              <a:t>The percentage of price reduction obtained in the public procurement process is uncertain.</a:t>
            </a:r>
          </a:p>
        </p:txBody>
      </p:sp>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239835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2699792" cy="41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Candara" panose="020E0502030303020204" pitchFamily="34" charset="0"/>
              </a:rPr>
              <a:t>Coimbra Town Hall </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4" name="CaixaDeTexto 3"/>
          <p:cNvSpPr txBox="1"/>
          <p:nvPr/>
        </p:nvSpPr>
        <p:spPr>
          <a:xfrm>
            <a:off x="0" y="2132856"/>
            <a:ext cx="8748464" cy="2462213"/>
          </a:xfrm>
          <a:prstGeom prst="rect">
            <a:avLst/>
          </a:prstGeom>
          <a:noFill/>
        </p:spPr>
        <p:txBody>
          <a:bodyPr wrap="square" rtlCol="0">
            <a:spAutoFit/>
          </a:bodyPr>
          <a:lstStyle/>
          <a:p>
            <a:pPr algn="just"/>
            <a:r>
              <a:rPr lang="en-GB" sz="1600" b="1" dirty="0"/>
              <a:t>Legislative Obstacles </a:t>
            </a:r>
          </a:p>
          <a:p>
            <a:pPr algn="just"/>
            <a:endParaRPr lang="en-GB" sz="1000" dirty="0"/>
          </a:p>
          <a:p>
            <a:pPr marL="285750" indent="-285750" algn="just">
              <a:buFont typeface="Arial" panose="020B0604020202020204" pitchFamily="34" charset="0"/>
              <a:buChar char="•"/>
            </a:pPr>
            <a:r>
              <a:rPr lang="en-US" sz="1600" dirty="0"/>
              <a:t>Coimbra - part of the historic city center, older University buildings and other urban structures - is since June 22th 2013 inscribed on the World Heritage List of UNESCO. The Property inscribed is called University of Coimbra — Alta and Sofia and is composed of a set of buildings whose history has been associated to the academic institution, either through participation in the process of knowledge production and dissemination, or through contribution to the creation of unique cultural and </a:t>
            </a:r>
            <a:r>
              <a:rPr lang="en-US" sz="1600" dirty="0" err="1"/>
              <a:t>identitarian</a:t>
            </a:r>
            <a:r>
              <a:rPr lang="en-US" sz="1600" dirty="0"/>
              <a:t> traditions. </a:t>
            </a:r>
          </a:p>
          <a:p>
            <a:pPr marL="285750" indent="-285750" algn="just">
              <a:buFont typeface="Arial" panose="020B0604020202020204" pitchFamily="34" charset="0"/>
              <a:buChar char="•"/>
            </a:pPr>
            <a:r>
              <a:rPr lang="en-US" sz="1600" dirty="0"/>
              <a:t>The Coimbra Town Hall is included in this area and therefore strong restrictions are applied in the renovation of such building due to the protection rules. </a:t>
            </a:r>
          </a:p>
        </p:txBody>
      </p:sp>
      <p:pic>
        <p:nvPicPr>
          <p:cNvPr id="14" name="Picture 2" descr="http://worldheritage.uc.pt/imgs/id-candidatura-en.png"/>
          <p:cNvPicPr>
            <a:picLocks noChangeAspect="1" noChangeArrowheads="1"/>
          </p:cNvPicPr>
          <p:nvPr/>
        </p:nvPicPr>
        <p:blipFill rotWithShape="1">
          <a:blip r:embed="rId4">
            <a:extLst>
              <a:ext uri="{28A0092B-C50C-407E-A947-70E740481C1C}">
                <a14:useLocalDpi xmlns:a14="http://schemas.microsoft.com/office/drawing/2010/main" val="0"/>
              </a:ext>
            </a:extLst>
          </a:blip>
          <a:srcRect b="52046"/>
          <a:stretch/>
        </p:blipFill>
        <p:spPr bwMode="auto">
          <a:xfrm>
            <a:off x="2416857" y="4602737"/>
            <a:ext cx="5462414" cy="1626906"/>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33986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hteck 32"/>
          <p:cNvSpPr/>
          <p:nvPr/>
        </p:nvSpPr>
        <p:spPr>
          <a:xfrm>
            <a:off x="179388" y="6479625"/>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9"/>
          <p:cNvSpPr/>
          <p:nvPr/>
        </p:nvSpPr>
        <p:spPr>
          <a:xfrm>
            <a:off x="178369" y="3068960"/>
            <a:ext cx="8786244" cy="1152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
              </a:rPr>
              <a:t>WP5: Capacity Building in Municipalities</a:t>
            </a:r>
          </a:p>
        </p:txBody>
      </p:sp>
      <p:sp>
        <p:nvSpPr>
          <p:cNvPr id="15" name="Textfeld 1"/>
          <p:cNvSpPr txBox="1"/>
          <p:nvPr/>
        </p:nvSpPr>
        <p:spPr>
          <a:xfrm>
            <a:off x="107504" y="6525344"/>
            <a:ext cx="8928992" cy="307777"/>
          </a:xfrm>
          <a:prstGeom prst="rect">
            <a:avLst/>
          </a:prstGeom>
          <a:noFill/>
        </p:spPr>
        <p:txBody>
          <a:bodyPr wrap="square" rtlCol="0">
            <a:spAutoFit/>
          </a:bodyPr>
          <a:lstStyle/>
          <a:p>
            <a:pPr fontAlgn="base"/>
            <a:r>
              <a:rPr lang="en-US" sz="1400" dirty="0">
                <a:latin typeface="Arial" panose="020B0604020202020204" pitchFamily="34" charset="0"/>
                <a:cs typeface="Arial" panose="020B0604020202020204" pitchFamily="34" charset="0"/>
              </a:rPr>
              <a:t>© Copyright CERTUS Project 2015 - All Rights Reserved                                      </a:t>
            </a:r>
            <a:r>
              <a:rPr lang="en-GB" sz="1400" dirty="0">
                <a:latin typeface="Arial" panose="020B0604020202020204" pitchFamily="34" charset="0"/>
                <a:cs typeface="Arial" panose="020B0604020202020204" pitchFamily="34" charset="0"/>
              </a:rPr>
              <a:t>Grant agreement no.: </a:t>
            </a:r>
            <a:r>
              <a:rPr lang="en-GB" sz="1400" i="1" dirty="0">
                <a:latin typeface="Arial" panose="020B0604020202020204" pitchFamily="34" charset="0"/>
                <a:cs typeface="Arial" panose="020B0604020202020204" pitchFamily="34" charset="0"/>
              </a:rPr>
              <a:t>620906</a:t>
            </a:r>
            <a:endParaRPr lang="de-DE" sz="1400" dirty="0">
              <a:latin typeface="Arial" panose="020B0604020202020204" pitchFamily="34" charset="0"/>
              <a:cs typeface="Arial" panose="020B0604020202020204" pitchFamily="34" charset="0"/>
            </a:endParaRPr>
          </a:p>
        </p:txBody>
      </p:sp>
      <p:sp>
        <p:nvSpPr>
          <p:cNvPr id="17" name="16 CuadroTexto"/>
          <p:cNvSpPr txBox="1"/>
          <p:nvPr/>
        </p:nvSpPr>
        <p:spPr>
          <a:xfrm>
            <a:off x="0" y="4581128"/>
            <a:ext cx="9143999" cy="584775"/>
          </a:xfrm>
          <a:prstGeom prst="rect">
            <a:avLst/>
          </a:prstGeom>
          <a:noFill/>
        </p:spPr>
        <p:txBody>
          <a:bodyPr wrap="square" rtlCol="0">
            <a:spAutoFit/>
          </a:bodyPr>
          <a:lstStyle/>
          <a:p>
            <a:pPr algn="ctr"/>
            <a:r>
              <a:rPr lang="en-GB" sz="3200" b="1" dirty="0">
                <a:solidFill>
                  <a:schemeClr val="accent1">
                    <a:lumMod val="75000"/>
                  </a:schemeClr>
                </a:solidFill>
              </a:rPr>
              <a:t>Obstacles and Risks</a:t>
            </a:r>
          </a:p>
        </p:txBody>
      </p:sp>
      <p:sp>
        <p:nvSpPr>
          <p:cNvPr id="18" name="17 CuadroTexto"/>
          <p:cNvSpPr txBox="1"/>
          <p:nvPr/>
        </p:nvSpPr>
        <p:spPr>
          <a:xfrm>
            <a:off x="2753916" y="2264090"/>
            <a:ext cx="6189921" cy="646331"/>
          </a:xfrm>
          <a:prstGeom prst="rect">
            <a:avLst/>
          </a:prstGeom>
          <a:noFill/>
        </p:spPr>
        <p:txBody>
          <a:bodyPr wrap="square" rtlCol="0">
            <a:spAutoFit/>
          </a:bodyPr>
          <a:lstStyle/>
          <a:p>
            <a:pPr algn="r"/>
            <a:r>
              <a:rPr lang="es-ES" sz="3600" b="1" dirty="0">
                <a:solidFill>
                  <a:schemeClr val="accent1">
                    <a:lumMod val="75000"/>
                  </a:schemeClr>
                </a:solidFill>
                <a:latin typeface="Candara" panose="020E0502030303020204" pitchFamily="34" charset="0"/>
                <a:ea typeface="Dotum" panose="020B0600000101010101" pitchFamily="34" charset="-127"/>
              </a:rPr>
              <a:t>Training Materials </a:t>
            </a:r>
          </a:p>
        </p:txBody>
      </p:sp>
      <p:pic>
        <p:nvPicPr>
          <p:cNvPr id="7171"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9359" r="8414"/>
          <a:stretch/>
        </p:blipFill>
        <p:spPr bwMode="auto">
          <a:xfrm>
            <a:off x="0" y="-27384"/>
            <a:ext cx="9144000" cy="19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CERt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2067693"/>
            <a:ext cx="16383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598057"/>
            <a:ext cx="3816424" cy="790718"/>
          </a:xfrm>
          <a:prstGeom prst="rect">
            <a:avLst/>
          </a:prstGeom>
        </p:spPr>
      </p:pic>
    </p:spTree>
    <p:extLst>
      <p:ext uri="{BB962C8B-B14F-4D97-AF65-F5344CB8AC3E}">
        <p14:creationId xmlns:p14="http://schemas.microsoft.com/office/powerpoint/2010/main" val="382846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580113" cy="3785652"/>
          </a:xfrm>
          <a:prstGeom prst="rect">
            <a:avLst/>
          </a:prstGeom>
          <a:noFill/>
        </p:spPr>
        <p:txBody>
          <a:bodyPr wrap="square" rtlCol="0">
            <a:spAutoFit/>
          </a:bodyPr>
          <a:lstStyle/>
          <a:p>
            <a:pPr marL="0" lvl="1"/>
            <a:r>
              <a:rPr lang="en-GB" sz="1600" b="1" dirty="0"/>
              <a:t>Financial Risks, Difficulties and Constrains</a:t>
            </a:r>
          </a:p>
          <a:p>
            <a:endParaRPr lang="en-GB" sz="1600" dirty="0"/>
          </a:p>
          <a:p>
            <a:pPr marL="285750" indent="-285750" algn="just">
              <a:buFont typeface="Arial" panose="020B0604020202020204" pitchFamily="34" charset="0"/>
              <a:buChar char="•"/>
            </a:pPr>
            <a:r>
              <a:rPr lang="en-GB" sz="1600" dirty="0"/>
              <a:t>The private investment market for energy efficiency is undeveloped, and needs public actors’ support to reach self-sustaining size;</a:t>
            </a:r>
          </a:p>
          <a:p>
            <a:pPr algn="just"/>
            <a:endParaRPr lang="en-GB" sz="1600" dirty="0"/>
          </a:p>
          <a:p>
            <a:pPr marL="285750" indent="-285750" algn="just">
              <a:buFont typeface="Arial" panose="020B0604020202020204" pitchFamily="34" charset="0"/>
              <a:buChar char="•"/>
            </a:pPr>
            <a:r>
              <a:rPr lang="en-GB" sz="1600" dirty="0"/>
              <a:t>Public Banks’ objectives and offers on energy efficiency are frequently determined by mix of idiosyncratic institutional arrangements, varied information sets and personal factors, not only by public policy goals; </a:t>
            </a:r>
          </a:p>
          <a:p>
            <a:pPr algn="just"/>
            <a:endParaRPr lang="en-GB" sz="1600" dirty="0"/>
          </a:p>
          <a:p>
            <a:pPr marL="285750" indent="-285750" algn="just">
              <a:buFont typeface="Arial" panose="020B0604020202020204" pitchFamily="34" charset="0"/>
              <a:buChar char="•"/>
            </a:pPr>
            <a:r>
              <a:rPr lang="en-GB" sz="1600" dirty="0"/>
              <a:t>The level of public financing going into support of the finance market for energy efficiency is often held back by an under-estimation within governments and public banks of the economic and social benefits that it would bring.</a:t>
            </a:r>
          </a:p>
        </p:txBody>
      </p:sp>
      <p:pic>
        <p:nvPicPr>
          <p:cNvPr id="4" name="Imagem 3"/>
          <p:cNvPicPr>
            <a:picLocks noChangeAspect="1"/>
          </p:cNvPicPr>
          <p:nvPr/>
        </p:nvPicPr>
        <p:blipFill>
          <a:blip r:embed="rId4"/>
          <a:stretch>
            <a:fillRect/>
          </a:stretch>
        </p:blipFill>
        <p:spPr>
          <a:xfrm>
            <a:off x="5484656" y="2492896"/>
            <a:ext cx="3466077" cy="3227858"/>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4291154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5580113" cy="3785652"/>
          </a:xfrm>
          <a:prstGeom prst="rect">
            <a:avLst/>
          </a:prstGeom>
          <a:noFill/>
        </p:spPr>
        <p:txBody>
          <a:bodyPr wrap="square" rtlCol="0">
            <a:spAutoFit/>
          </a:bodyPr>
          <a:lstStyle/>
          <a:p>
            <a:pPr marL="0" lvl="1"/>
            <a:r>
              <a:rPr lang="en-GB" sz="1600" b="1" dirty="0"/>
              <a:t>Financial Risks, Difficulties and Constrains</a:t>
            </a:r>
          </a:p>
          <a:p>
            <a:pPr algn="just"/>
            <a:endParaRPr lang="en-GB" sz="1600" dirty="0"/>
          </a:p>
          <a:p>
            <a:pPr marL="285750" indent="-285750" algn="just">
              <a:buFont typeface="Arial" panose="020B0604020202020204" pitchFamily="34" charset="0"/>
              <a:buChar char="•"/>
            </a:pPr>
            <a:r>
              <a:rPr lang="en-GB" sz="1600" dirty="0"/>
              <a:t>Investors perceive the risks of investing in energy efficiency to be higher than real estate stakeholders believe;</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Energy efficiency investments may be delivered over long time-periods (up to 25 years), it is recommended that investors have confidence that there is a robust, stable and consistent regulatory framework underpinning energy efficiency investments;</a:t>
            </a:r>
          </a:p>
          <a:p>
            <a:pPr marL="285750" indent="-285750" algn="just">
              <a:buFont typeface="Arial" panose="020B0604020202020204" pitchFamily="34" charset="0"/>
              <a:buChar char="•"/>
            </a:pPr>
            <a:endParaRPr lang="en-GB" sz="1600" dirty="0"/>
          </a:p>
          <a:p>
            <a:pPr marL="285750" indent="-285750" algn="just">
              <a:buFont typeface="Arial" panose="020B0604020202020204" pitchFamily="34" charset="0"/>
              <a:buChar char="•"/>
            </a:pPr>
            <a:r>
              <a:rPr lang="en-GB" sz="1600" dirty="0"/>
              <a:t>The lack of visibility of energy efficiency finance, as these projects often represent a relatively small niche business for major banks and the high upfront costs which often reduce the number of implemented projects</a:t>
            </a:r>
            <a:r>
              <a:rPr lang="pt-PT" sz="1600" dirty="0"/>
              <a:t>.</a:t>
            </a:r>
            <a:endParaRPr lang="en-GB" sz="1600" dirty="0"/>
          </a:p>
        </p:txBody>
      </p:sp>
      <p:pic>
        <p:nvPicPr>
          <p:cNvPr id="4" name="Imagem 3"/>
          <p:cNvPicPr>
            <a:picLocks noChangeAspect="1"/>
          </p:cNvPicPr>
          <p:nvPr/>
        </p:nvPicPr>
        <p:blipFill>
          <a:blip r:embed="rId4"/>
          <a:stretch>
            <a:fillRect/>
          </a:stretch>
        </p:blipFill>
        <p:spPr>
          <a:xfrm>
            <a:off x="5527636" y="2555419"/>
            <a:ext cx="3423097" cy="3442284"/>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28797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8950733" cy="584775"/>
          </a:xfrm>
          <a:prstGeom prst="rect">
            <a:avLst/>
          </a:prstGeom>
          <a:noFill/>
        </p:spPr>
        <p:txBody>
          <a:bodyPr wrap="square" rtlCol="0">
            <a:spAutoFit/>
          </a:bodyPr>
          <a:lstStyle/>
          <a:p>
            <a:pPr lvl="0" algn="just"/>
            <a:r>
              <a:rPr lang="en-GB" sz="1600" b="1" dirty="0"/>
              <a:t>Technical Risks </a:t>
            </a:r>
            <a:r>
              <a:rPr lang="en-GB" sz="1600" dirty="0"/>
              <a:t>–  Selection of the solutions in relation to existing systems, availability of reliable data, use of innovative solutions, maintenance and complexity of commissioning, cultural heritage</a:t>
            </a:r>
          </a:p>
        </p:txBody>
      </p:sp>
      <p:pic>
        <p:nvPicPr>
          <p:cNvPr id="4" name="Imagem 3"/>
          <p:cNvPicPr>
            <a:picLocks noChangeAspect="1"/>
          </p:cNvPicPr>
          <p:nvPr/>
        </p:nvPicPr>
        <p:blipFill>
          <a:blip r:embed="rId4"/>
          <a:stretch>
            <a:fillRect/>
          </a:stretch>
        </p:blipFill>
        <p:spPr>
          <a:xfrm>
            <a:off x="1537270" y="2789639"/>
            <a:ext cx="5876190" cy="3361905"/>
          </a:xfrm>
          <a:prstGeom prst="rect">
            <a:avLst/>
          </a:prstGeom>
        </p:spPr>
      </p:pic>
      <p:sp>
        <p:nvSpPr>
          <p:cNvPr id="14"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38881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8950733" cy="3908762"/>
          </a:xfrm>
          <a:prstGeom prst="rect">
            <a:avLst/>
          </a:prstGeom>
          <a:noFill/>
        </p:spPr>
        <p:txBody>
          <a:bodyPr wrap="square" rtlCol="0">
            <a:spAutoFit/>
          </a:bodyPr>
          <a:lstStyle/>
          <a:p>
            <a:pPr algn="just"/>
            <a:r>
              <a:rPr lang="en-GB" sz="1600" b="1" dirty="0"/>
              <a:t>Technical Risks, Difficulties and Constrains</a:t>
            </a:r>
          </a:p>
          <a:p>
            <a:pPr lvl="0" algn="just"/>
            <a:endParaRPr lang="en-GB" sz="800" dirty="0"/>
          </a:p>
          <a:p>
            <a:pPr algn="just"/>
            <a:r>
              <a:rPr lang="en-GB" sz="1600" dirty="0"/>
              <a:t>One of the main technical difficulties is still related to the need of developing breakthrough affordable solutions at building and district scale.</a:t>
            </a:r>
          </a:p>
          <a:p>
            <a:pPr marL="285750" indent="-285750" algn="just">
              <a:buFont typeface="Arial" panose="020B0604020202020204" pitchFamily="34" charset="0"/>
              <a:buChar char="•"/>
            </a:pPr>
            <a:endParaRPr lang="en-GB" sz="800" dirty="0"/>
          </a:p>
          <a:p>
            <a:pPr algn="just"/>
            <a:r>
              <a:rPr lang="en-GB" sz="1600" dirty="0"/>
              <a:t>Several research projects have surveyed this matter, and the conclusions are:</a:t>
            </a:r>
          </a:p>
          <a:p>
            <a:pPr algn="just"/>
            <a:endParaRPr lang="en-GB" sz="800" dirty="0"/>
          </a:p>
          <a:p>
            <a:pPr marL="742950" lvl="1" indent="-285750" algn="just">
              <a:buFont typeface="Arial" panose="020B0604020202020204" pitchFamily="34" charset="0"/>
              <a:buChar char="•"/>
            </a:pPr>
            <a:r>
              <a:rPr lang="en-GB" sz="1600" i="1" dirty="0"/>
              <a:t>Both contracting and consulting actors highlight the existence of poor on-site execution and the need for improvement regarding quality assurance;</a:t>
            </a:r>
          </a:p>
          <a:p>
            <a:pPr marL="742950" lvl="1" indent="-285750" algn="just">
              <a:buFont typeface="Arial" panose="020B0604020202020204" pitchFamily="34" charset="0"/>
              <a:buChar char="•"/>
            </a:pPr>
            <a:endParaRPr lang="en-GB" sz="800" i="1" dirty="0"/>
          </a:p>
          <a:p>
            <a:pPr marL="742950" lvl="1" indent="-285750" algn="just">
              <a:buFont typeface="Arial" panose="020B0604020202020204" pitchFamily="34" charset="0"/>
              <a:buChar char="•"/>
            </a:pPr>
            <a:r>
              <a:rPr lang="en-GB" sz="1600" i="1" dirty="0"/>
              <a:t>The consulting actors see the need for energy performance guarantees and requirements for testing;</a:t>
            </a:r>
          </a:p>
          <a:p>
            <a:pPr marL="742950" lvl="1" indent="-285750" algn="just">
              <a:buFont typeface="Arial" panose="020B0604020202020204" pitchFamily="34" charset="0"/>
              <a:buChar char="•"/>
            </a:pPr>
            <a:endParaRPr lang="en-GB" sz="800" i="1" dirty="0"/>
          </a:p>
          <a:p>
            <a:pPr marL="742950" lvl="1" indent="-285750" algn="just">
              <a:buFont typeface="Arial" panose="020B0604020202020204" pitchFamily="34" charset="0"/>
              <a:buChar char="•"/>
            </a:pPr>
            <a:r>
              <a:rPr lang="en-GB" sz="1600" i="1" dirty="0"/>
              <a:t>The long realisation processes is still a problem;</a:t>
            </a:r>
          </a:p>
          <a:p>
            <a:pPr marL="742950" lvl="1" indent="-285750" algn="just">
              <a:buFont typeface="Arial" panose="020B0604020202020204" pitchFamily="34" charset="0"/>
              <a:buChar char="•"/>
            </a:pPr>
            <a:endParaRPr lang="en-GB" sz="800" i="1" dirty="0"/>
          </a:p>
          <a:p>
            <a:pPr marL="742950" lvl="1" indent="-285750" algn="just">
              <a:buFont typeface="Arial" panose="020B0604020202020204" pitchFamily="34" charset="0"/>
              <a:buChar char="•"/>
            </a:pPr>
            <a:r>
              <a:rPr lang="en-GB" sz="1600" i="1" dirty="0"/>
              <a:t>The previous problems can be avoided with knowledge transfer during construction and planning processes and/or optimizing the information flow between professionals;</a:t>
            </a:r>
          </a:p>
          <a:p>
            <a:pPr marL="742950" lvl="1" indent="-285750" algn="just">
              <a:buFont typeface="Arial" panose="020B0604020202020204" pitchFamily="34" charset="0"/>
              <a:buChar char="•"/>
            </a:pPr>
            <a:endParaRPr lang="en-GB" sz="800" i="1" dirty="0"/>
          </a:p>
          <a:p>
            <a:pPr marL="742950" lvl="1" indent="-285750" algn="just">
              <a:buFont typeface="Arial" panose="020B0604020202020204" pitchFamily="34" charset="0"/>
              <a:buChar char="•"/>
            </a:pPr>
            <a:r>
              <a:rPr lang="en-GB" sz="1600" i="1" dirty="0"/>
              <a:t>The market for nZEB SFH renovation is still small and the nZEB concept is yet to be defined.</a:t>
            </a:r>
            <a:endParaRPr lang="en-GB" sz="1600"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300977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p:cNvCxnSpPr/>
          <p:nvPr/>
        </p:nvCxnSpPr>
        <p:spPr>
          <a:xfrm>
            <a:off x="3419872" y="788514"/>
            <a:ext cx="554270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179388" y="6237312"/>
            <a:ext cx="8771345" cy="4571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4" name="Picture 2" descr="CERt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45390"/>
            <a:ext cx="963051" cy="503923"/>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19"/>
          <p:cNvSpPr/>
          <p:nvPr/>
        </p:nvSpPr>
        <p:spPr>
          <a:xfrm>
            <a:off x="1" y="1725646"/>
            <a:ext cx="4572000" cy="4792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Candara" panose="020E0502030303020204" pitchFamily="34" charset="0"/>
              </a:rPr>
              <a:t>Common Risks, difficulties and constrains</a:t>
            </a:r>
          </a:p>
        </p:txBody>
      </p:sp>
      <p:sp>
        <p:nvSpPr>
          <p:cNvPr id="13" name="Rechteck 19"/>
          <p:cNvSpPr/>
          <p:nvPr/>
        </p:nvSpPr>
        <p:spPr>
          <a:xfrm>
            <a:off x="0" y="1052736"/>
            <a:ext cx="5284391" cy="360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700" b="1" dirty="0">
                <a:latin typeface="Candara" panose="020E0502030303020204" pitchFamily="34" charset="0"/>
              </a:rPr>
              <a:t>Obstacles and Risks</a:t>
            </a:r>
          </a:p>
        </p:txBody>
      </p:sp>
      <p:sp>
        <p:nvSpPr>
          <p:cNvPr id="3" name="CaixaDeTexto 2"/>
          <p:cNvSpPr txBox="1"/>
          <p:nvPr/>
        </p:nvSpPr>
        <p:spPr>
          <a:xfrm>
            <a:off x="-1" y="2204864"/>
            <a:ext cx="8950734" cy="3631763"/>
          </a:xfrm>
          <a:prstGeom prst="rect">
            <a:avLst/>
          </a:prstGeom>
          <a:noFill/>
        </p:spPr>
        <p:txBody>
          <a:bodyPr wrap="square" rtlCol="0">
            <a:spAutoFit/>
          </a:bodyPr>
          <a:lstStyle/>
          <a:p>
            <a:pPr marL="0" lvl="1" algn="just"/>
            <a:r>
              <a:rPr lang="en-GB" sz="1600" b="1" dirty="0"/>
              <a:t>Technical Risks, Difficulties and Constrains</a:t>
            </a:r>
          </a:p>
          <a:p>
            <a:pPr algn="just"/>
            <a:endParaRPr lang="en-GB" sz="1600" b="1" dirty="0"/>
          </a:p>
          <a:p>
            <a:pPr algn="just"/>
            <a:endParaRPr lang="en-GB" sz="600" b="1" dirty="0"/>
          </a:p>
          <a:p>
            <a:pPr algn="just"/>
            <a:r>
              <a:rPr lang="en-GB" sz="1600" dirty="0"/>
              <a:t>The main barriers identified are:</a:t>
            </a:r>
          </a:p>
          <a:p>
            <a:pPr marL="285750" indent="-285750" algn="just">
              <a:buFont typeface="Arial" panose="020B0604020202020204" pitchFamily="34" charset="0"/>
              <a:buChar char="•"/>
            </a:pPr>
            <a:endParaRPr lang="en-GB" sz="1600" dirty="0"/>
          </a:p>
          <a:p>
            <a:pPr marL="449263" lvl="1" indent="-182563" algn="just">
              <a:buFont typeface="Arial" panose="020B0604020202020204" pitchFamily="34" charset="0"/>
              <a:buChar char="•"/>
            </a:pPr>
            <a:r>
              <a:rPr lang="en-GB" sz="1600" dirty="0"/>
              <a:t>Insufficient knowledge about existing technologies that can be used to renovate buildings up to nZEB in Mediterranean climate and inefficient tools for public sector to achieve nZEB renovation;</a:t>
            </a:r>
          </a:p>
          <a:p>
            <a:pPr marL="449263" lvl="1" indent="-182563" algn="just"/>
            <a:endParaRPr lang="en-GB" sz="1600" dirty="0"/>
          </a:p>
          <a:p>
            <a:pPr marL="449263" lvl="1" indent="-182563" algn="just">
              <a:buFont typeface="Arial" panose="020B0604020202020204" pitchFamily="34" charset="0"/>
              <a:buChar char="•"/>
            </a:pPr>
            <a:r>
              <a:rPr lang="en-GB" sz="1600" i="1" dirty="0"/>
              <a:t>National markets lack familiarity and expertise with integrated design process and interventions and there is an inadequate number of qualified craftsmen and designers for nZEB;</a:t>
            </a:r>
          </a:p>
          <a:p>
            <a:pPr marL="449263" lvl="1" indent="-182563" algn="just">
              <a:buFont typeface="Arial" panose="020B0604020202020204" pitchFamily="34" charset="0"/>
              <a:buChar char="•"/>
            </a:pPr>
            <a:endParaRPr lang="en-GB" sz="1600" i="1" dirty="0"/>
          </a:p>
          <a:p>
            <a:pPr marL="449263" lvl="1" indent="-182563" algn="just">
              <a:buFont typeface="Arial" panose="020B0604020202020204" pitchFamily="34" charset="0"/>
              <a:buChar char="•"/>
            </a:pPr>
            <a:r>
              <a:rPr lang="en-GB" sz="1600" i="1" dirty="0"/>
              <a:t>The nZEB concept is not yet understood by the majority of providers/suppliers; </a:t>
            </a:r>
          </a:p>
          <a:p>
            <a:pPr marL="449263" lvl="1" indent="-182563" algn="just">
              <a:buFont typeface="Arial" panose="020B0604020202020204" pitchFamily="34" charset="0"/>
              <a:buChar char="•"/>
            </a:pPr>
            <a:endParaRPr lang="en-GB" sz="1600" i="1" dirty="0"/>
          </a:p>
          <a:p>
            <a:pPr marL="449263" lvl="1" indent="-182563" algn="just">
              <a:buFont typeface="Arial" panose="020B0604020202020204" pitchFamily="34" charset="0"/>
              <a:buChar char="•"/>
            </a:pPr>
            <a:r>
              <a:rPr lang="en-GB" sz="1600" i="1" dirty="0"/>
              <a:t>Even the nZEB early adopters cannot easily find the appropriate technical actors</a:t>
            </a:r>
            <a:r>
              <a:rPr lang="en-GB" sz="1600" dirty="0"/>
              <a:t>.</a:t>
            </a:r>
          </a:p>
          <a:p>
            <a:pPr marL="449263" lvl="1" indent="-182563">
              <a:buFont typeface="Arial" panose="020B0604020202020204" pitchFamily="34" charset="0"/>
              <a:buChar char="•"/>
            </a:pPr>
            <a:endParaRPr lang="en-GB" sz="1600" i="1" dirty="0"/>
          </a:p>
        </p:txBody>
      </p:sp>
      <p:sp>
        <p:nvSpPr>
          <p:cNvPr id="11" name="Textfeld 1"/>
          <p:cNvSpPr txBox="1"/>
          <p:nvPr/>
        </p:nvSpPr>
        <p:spPr>
          <a:xfrm>
            <a:off x="5148064" y="6407750"/>
            <a:ext cx="3873192" cy="261610"/>
          </a:xfrm>
          <a:prstGeom prst="rect">
            <a:avLst/>
          </a:prstGeom>
          <a:noFill/>
        </p:spPr>
        <p:txBody>
          <a:bodyPr wrap="square" rtlCol="0">
            <a:spAutoFit/>
          </a:bodyPr>
          <a:lstStyle/>
          <a:p>
            <a:pPr algn="r" fontAlgn="base"/>
            <a:r>
              <a:rPr lang="en-US" sz="1100" dirty="0">
                <a:solidFill>
                  <a:schemeClr val="accent1">
                    <a:lumMod val="75000"/>
                  </a:schemeClr>
                </a:solidFill>
                <a:latin typeface="Arial" panose="020B0604020202020204" pitchFamily="34" charset="0"/>
                <a:cs typeface="Arial" panose="020B0604020202020204" pitchFamily="34" charset="0"/>
              </a:rPr>
              <a:t>© Copyright CERTUS Project 2017 - All Rights Reserved</a:t>
            </a:r>
            <a:endParaRPr lang="de-DE" sz="1100" dirty="0">
              <a:solidFill>
                <a:schemeClr val="accent1">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346" y="22293"/>
            <a:ext cx="3456384" cy="716122"/>
          </a:xfrm>
          <a:prstGeom prst="rect">
            <a:avLst/>
          </a:prstGeom>
        </p:spPr>
      </p:pic>
    </p:spTree>
    <p:extLst>
      <p:ext uri="{BB962C8B-B14F-4D97-AF65-F5344CB8AC3E}">
        <p14:creationId xmlns:p14="http://schemas.microsoft.com/office/powerpoint/2010/main" val="1788382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ed95113a2cec64178da48684dd90c21abc4a2c"/>
</p:tagLst>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10846</TotalTime>
  <Words>4290</Words>
  <Application>Microsoft Office PowerPoint</Application>
  <PresentationFormat>On-screen Show (4:3)</PresentationFormat>
  <Paragraphs>522</Paragraphs>
  <Slides>46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vt:lpstr>
      <vt:lpstr>Calibri</vt:lpstr>
      <vt:lpstr>Candara</vt:lpstr>
      <vt:lpstr>Dotum</vt: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FASUDIR_WP1_D1.1_QualityAssurancePlan-AnnF_AR01_Delivered</dc:title>
  <dc:creator>TECNALIA</dc:creator>
  <cp:lastModifiedBy>Pedro Moura</cp:lastModifiedBy>
  <cp:revision>486</cp:revision>
  <dcterms:created xsi:type="dcterms:W3CDTF">2013-11-18T12:25:29Z</dcterms:created>
  <dcterms:modified xsi:type="dcterms:W3CDTF">2017-02-16T22:33:53Z</dcterms:modified>
</cp:coreProperties>
</file>