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85"/>
  </p:notesMasterIdLst>
  <p:sldIdLst>
    <p:sldId id="676" r:id="rId2"/>
    <p:sldId id="674" r:id="rId3"/>
    <p:sldId id="680" r:id="rId4"/>
    <p:sldId id="681" r:id="rId5"/>
    <p:sldId id="682" r:id="rId6"/>
    <p:sldId id="683" r:id="rId7"/>
    <p:sldId id="684" r:id="rId8"/>
    <p:sldId id="685" r:id="rId9"/>
    <p:sldId id="686" r:id="rId10"/>
    <p:sldId id="688" r:id="rId11"/>
    <p:sldId id="690" r:id="rId12"/>
    <p:sldId id="689" r:id="rId13"/>
    <p:sldId id="691" r:id="rId14"/>
    <p:sldId id="670" r:id="rId15"/>
    <p:sldId id="692" r:id="rId16"/>
    <p:sldId id="693" r:id="rId17"/>
    <p:sldId id="694" r:id="rId18"/>
    <p:sldId id="695" r:id="rId19"/>
    <p:sldId id="696" r:id="rId20"/>
    <p:sldId id="697" r:id="rId21"/>
    <p:sldId id="706" r:id="rId22"/>
    <p:sldId id="707" r:id="rId23"/>
    <p:sldId id="708" r:id="rId24"/>
    <p:sldId id="710" r:id="rId25"/>
    <p:sldId id="709" r:id="rId26"/>
    <p:sldId id="711" r:id="rId27"/>
    <p:sldId id="712" r:id="rId28"/>
    <p:sldId id="714" r:id="rId29"/>
    <p:sldId id="713" r:id="rId30"/>
    <p:sldId id="715" r:id="rId31"/>
    <p:sldId id="717" r:id="rId32"/>
    <p:sldId id="718" r:id="rId33"/>
    <p:sldId id="716" r:id="rId34"/>
    <p:sldId id="719" r:id="rId35"/>
    <p:sldId id="740" r:id="rId36"/>
    <p:sldId id="741" r:id="rId37"/>
    <p:sldId id="742" r:id="rId38"/>
    <p:sldId id="743" r:id="rId39"/>
    <p:sldId id="744" r:id="rId40"/>
    <p:sldId id="745" r:id="rId41"/>
    <p:sldId id="746" r:id="rId42"/>
    <p:sldId id="747" r:id="rId43"/>
    <p:sldId id="748" r:id="rId44"/>
    <p:sldId id="757" r:id="rId45"/>
    <p:sldId id="758" r:id="rId46"/>
    <p:sldId id="763" r:id="rId47"/>
    <p:sldId id="762" r:id="rId48"/>
    <p:sldId id="766" r:id="rId49"/>
    <p:sldId id="765" r:id="rId50"/>
    <p:sldId id="759" r:id="rId51"/>
    <p:sldId id="761" r:id="rId52"/>
    <p:sldId id="760" r:id="rId53"/>
    <p:sldId id="749" r:id="rId54"/>
    <p:sldId id="750" r:id="rId55"/>
    <p:sldId id="751" r:id="rId56"/>
    <p:sldId id="722" r:id="rId57"/>
    <p:sldId id="723" r:id="rId58"/>
    <p:sldId id="724" r:id="rId59"/>
    <p:sldId id="725" r:id="rId60"/>
    <p:sldId id="726" r:id="rId61"/>
    <p:sldId id="727" r:id="rId62"/>
    <p:sldId id="729" r:id="rId63"/>
    <p:sldId id="730" r:id="rId64"/>
    <p:sldId id="731" r:id="rId65"/>
    <p:sldId id="732" r:id="rId66"/>
    <p:sldId id="733" r:id="rId67"/>
    <p:sldId id="734" r:id="rId68"/>
    <p:sldId id="735" r:id="rId69"/>
    <p:sldId id="736" r:id="rId70"/>
    <p:sldId id="737" r:id="rId71"/>
    <p:sldId id="738" r:id="rId72"/>
    <p:sldId id="752" r:id="rId73"/>
    <p:sldId id="756" r:id="rId74"/>
    <p:sldId id="754" r:id="rId75"/>
    <p:sldId id="755" r:id="rId76"/>
    <p:sldId id="753" r:id="rId77"/>
    <p:sldId id="767" r:id="rId78"/>
    <p:sldId id="768" r:id="rId79"/>
    <p:sldId id="769" r:id="rId80"/>
    <p:sldId id="770" r:id="rId81"/>
    <p:sldId id="771" r:id="rId82"/>
    <p:sldId id="772" r:id="rId83"/>
    <p:sldId id="773" r:id="rId84"/>
  </p:sldIdLst>
  <p:sldSz cx="9144000" cy="6858000" type="screen4x3"/>
  <p:notesSz cx="6805613" cy="9944100"/>
  <p:custDataLst>
    <p:tags r:id="rId8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 userDrawn="1">
          <p15:clr>
            <a:srgbClr val="A4A3A4"/>
          </p15:clr>
        </p15:guide>
        <p15:guide id="3" orient="horz" pos="1979" userDrawn="1">
          <p15:clr>
            <a:srgbClr val="A4A3A4"/>
          </p15:clr>
        </p15:guide>
        <p15:guide id="4" orient="horz" pos="119" userDrawn="1">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962A7"/>
    <a:srgbClr val="264C00"/>
    <a:srgbClr val="2C5800"/>
    <a:srgbClr val="336600"/>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8" autoAdjust="0"/>
    <p:restoredTop sz="94660"/>
  </p:normalViewPr>
  <p:slideViewPr>
    <p:cSldViewPr showGuides="1">
      <p:cViewPr varScale="1">
        <p:scale>
          <a:sx n="98" d="100"/>
          <a:sy n="98" d="100"/>
        </p:scale>
        <p:origin x="450" y="78"/>
      </p:cViewPr>
      <p:guideLst>
        <p:guide orient="horz" pos="2160"/>
        <p:guide orient="horz" pos="28"/>
        <p:guide orient="horz" pos="1979"/>
        <p:guide orient="horz" pos="119"/>
        <p:guide orient="horz" pos="4110"/>
        <p:guide pos="2880"/>
        <p:guide pos="113"/>
        <p:guide pos="5647"/>
      </p:guideLst>
    </p:cSldViewPr>
  </p:slideViewPr>
  <p:notesTextViewPr>
    <p:cViewPr>
      <p:scale>
        <a:sx n="1" d="1"/>
        <a:sy n="1" d="1"/>
      </p:scale>
      <p:origin x="0" y="0"/>
    </p:cViewPr>
  </p:notesTextViewPr>
  <p:sorterViewPr>
    <p:cViewPr>
      <p:scale>
        <a:sx n="100" d="100"/>
        <a:sy n="100" d="100"/>
      </p:scale>
      <p:origin x="0" y="-5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45975-8340-444C-9CA4-895DDBEEF78C}"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DDA7414C-1C47-4A30-99DC-43C45EA213B3}">
      <dgm:prSet phldrT="[Text]" custT="1"/>
      <dgm:spPr>
        <a:solidFill>
          <a:schemeClr val="accent1">
            <a:lumMod val="50000"/>
          </a:schemeClr>
        </a:solidFill>
      </dgm:spPr>
      <dgm:t>
        <a:bodyPr anchor="ctr"/>
        <a:lstStyle/>
        <a:p>
          <a:r>
            <a:rPr lang="el-GR" sz="1800" dirty="0"/>
            <a:t>Επιχορηγήσεις</a:t>
          </a:r>
          <a:endParaRPr lang="en-US" sz="1800" dirty="0"/>
        </a:p>
      </dgm:t>
    </dgm:pt>
    <dgm:pt modelId="{654BEE32-E793-4F21-B79E-EE4858DF7DA7}" type="parTrans" cxnId="{8E35DF03-2487-494A-B252-97639B11D0FB}">
      <dgm:prSet/>
      <dgm:spPr/>
      <dgm:t>
        <a:bodyPr/>
        <a:lstStyle/>
        <a:p>
          <a:endParaRPr lang="en-US" sz="1800"/>
        </a:p>
      </dgm:t>
    </dgm:pt>
    <dgm:pt modelId="{578E4F9D-8E61-4546-8EF4-C39D65B5C862}" type="sibTrans" cxnId="{8E35DF03-2487-494A-B252-97639B11D0FB}">
      <dgm:prSet/>
      <dgm:spPr/>
      <dgm:t>
        <a:bodyPr/>
        <a:lstStyle/>
        <a:p>
          <a:endParaRPr lang="en-US" sz="1800"/>
        </a:p>
      </dgm:t>
    </dgm:pt>
    <dgm:pt modelId="{547A9748-82CC-4F36-AAF4-3674DBA2B820}">
      <dgm:prSet phldrT="[Text]" custT="1"/>
      <dgm:spPr>
        <a:solidFill>
          <a:schemeClr val="accent1">
            <a:lumMod val="50000"/>
          </a:schemeClr>
        </a:solidFill>
      </dgm:spPr>
      <dgm:t>
        <a:bodyPr anchor="ctr"/>
        <a:lstStyle/>
        <a:p>
          <a:r>
            <a:rPr lang="el-GR" sz="1800" dirty="0"/>
            <a:t>Επιδοτήσεις</a:t>
          </a:r>
          <a:endParaRPr lang="en-US" sz="1800" dirty="0"/>
        </a:p>
      </dgm:t>
    </dgm:pt>
    <dgm:pt modelId="{2FE591AE-9BAC-452A-A334-7787C051161F}" type="parTrans" cxnId="{0AC4AA09-23E1-4384-8530-B8DFB276CD58}">
      <dgm:prSet/>
      <dgm:spPr/>
      <dgm:t>
        <a:bodyPr/>
        <a:lstStyle/>
        <a:p>
          <a:endParaRPr lang="en-US" sz="1800"/>
        </a:p>
      </dgm:t>
    </dgm:pt>
    <dgm:pt modelId="{8901CC1F-DF24-4CD7-8DD9-8E52D2156C49}" type="sibTrans" cxnId="{0AC4AA09-23E1-4384-8530-B8DFB276CD58}">
      <dgm:prSet/>
      <dgm:spPr/>
      <dgm:t>
        <a:bodyPr/>
        <a:lstStyle/>
        <a:p>
          <a:endParaRPr lang="en-US" sz="1800"/>
        </a:p>
      </dgm:t>
    </dgm:pt>
    <dgm:pt modelId="{0A756CC4-DB62-4D6A-BBBE-14AB8F283A41}">
      <dgm:prSet phldrT="[Text]" custT="1"/>
      <dgm:spPr>
        <a:solidFill>
          <a:schemeClr val="accent1">
            <a:lumMod val="50000"/>
          </a:schemeClr>
        </a:solidFill>
      </dgm:spPr>
      <dgm:t>
        <a:bodyPr/>
        <a:lstStyle/>
        <a:p>
          <a:r>
            <a:rPr lang="el-GR" sz="1800" dirty="0"/>
            <a:t>Τραπεζικός δανεισμός</a:t>
          </a:r>
          <a:endParaRPr lang="en-US" sz="1800" dirty="0"/>
        </a:p>
      </dgm:t>
    </dgm:pt>
    <dgm:pt modelId="{229F2B01-5AF5-45CA-A2FD-D77AFFABA498}" type="parTrans" cxnId="{C16F5642-BD3B-4267-85F2-805A34F6F20E}">
      <dgm:prSet/>
      <dgm:spPr/>
      <dgm:t>
        <a:bodyPr/>
        <a:lstStyle/>
        <a:p>
          <a:endParaRPr lang="en-US" sz="1800"/>
        </a:p>
      </dgm:t>
    </dgm:pt>
    <dgm:pt modelId="{C52D530B-58C7-4ABF-80D2-707F3FEC7CA4}" type="sibTrans" cxnId="{C16F5642-BD3B-4267-85F2-805A34F6F20E}">
      <dgm:prSet/>
      <dgm:spPr/>
      <dgm:t>
        <a:bodyPr/>
        <a:lstStyle/>
        <a:p>
          <a:endParaRPr lang="en-US" sz="1800"/>
        </a:p>
      </dgm:t>
    </dgm:pt>
    <dgm:pt modelId="{737A13EA-CF94-4BBF-9D99-6C6EBD4939A2}">
      <dgm:prSet phldrT="[Text]" custT="1"/>
      <dgm:spPr>
        <a:solidFill>
          <a:schemeClr val="accent1">
            <a:lumMod val="50000"/>
          </a:schemeClr>
        </a:solidFill>
      </dgm:spPr>
      <dgm:t>
        <a:bodyPr/>
        <a:lstStyle/>
        <a:p>
          <a:r>
            <a:rPr lang="el-GR" sz="1800" dirty="0"/>
            <a:t>Παροχή κινήτρων</a:t>
          </a:r>
          <a:endParaRPr lang="en-US" sz="1800" dirty="0"/>
        </a:p>
      </dgm:t>
    </dgm:pt>
    <dgm:pt modelId="{E5F6FA76-D575-489D-B2B2-1E04DF265CE9}" type="parTrans" cxnId="{004B5D8D-37D4-44D3-A9D6-CFE57C3C2B3A}">
      <dgm:prSet/>
      <dgm:spPr/>
      <dgm:t>
        <a:bodyPr/>
        <a:lstStyle/>
        <a:p>
          <a:endParaRPr lang="en-US" sz="1800"/>
        </a:p>
      </dgm:t>
    </dgm:pt>
    <dgm:pt modelId="{A53987AD-B078-41C8-B233-D9E21C6699BD}" type="sibTrans" cxnId="{004B5D8D-37D4-44D3-A9D6-CFE57C3C2B3A}">
      <dgm:prSet/>
      <dgm:spPr/>
      <dgm:t>
        <a:bodyPr/>
        <a:lstStyle/>
        <a:p>
          <a:endParaRPr lang="en-US" sz="1800"/>
        </a:p>
      </dgm:t>
    </dgm:pt>
    <dgm:pt modelId="{78FF0B36-DB9E-4936-B55A-02BFCEF5E6AE}">
      <dgm:prSet phldrT="[Text]" custT="1"/>
      <dgm:spPr>
        <a:solidFill>
          <a:srgbClr val="264C00"/>
        </a:solidFill>
      </dgm:spPr>
      <dgm:t>
        <a:bodyPr/>
        <a:lstStyle/>
        <a:p>
          <a:r>
            <a:rPr lang="el-GR" sz="1800" dirty="0"/>
            <a:t>Συμβάσεις Ενεργειακής Απόδοσης</a:t>
          </a:r>
          <a:endParaRPr lang="en-US" sz="1800" dirty="0"/>
        </a:p>
      </dgm:t>
    </dgm:pt>
    <dgm:pt modelId="{BA2AB50B-494D-49E7-AE6A-C7035BB86865}" type="parTrans" cxnId="{A331DF77-82A3-4FEE-87F6-ADFD923B976E}">
      <dgm:prSet/>
      <dgm:spPr/>
      <dgm:t>
        <a:bodyPr/>
        <a:lstStyle/>
        <a:p>
          <a:endParaRPr lang="el-GR" sz="1800"/>
        </a:p>
      </dgm:t>
    </dgm:pt>
    <dgm:pt modelId="{241F16E6-02E1-40DD-B7F0-BC8FDA74ADD7}" type="sibTrans" cxnId="{A331DF77-82A3-4FEE-87F6-ADFD923B976E}">
      <dgm:prSet/>
      <dgm:spPr/>
      <dgm:t>
        <a:bodyPr/>
        <a:lstStyle/>
        <a:p>
          <a:endParaRPr lang="el-GR" sz="1800"/>
        </a:p>
      </dgm:t>
    </dgm:pt>
    <dgm:pt modelId="{7C1EF999-D383-4016-B004-B75885D4E2D3}">
      <dgm:prSet phldrT="[Text]" custT="1"/>
      <dgm:spPr>
        <a:solidFill>
          <a:schemeClr val="accent1">
            <a:lumMod val="50000"/>
          </a:schemeClr>
        </a:solidFill>
      </dgm:spPr>
      <dgm:t>
        <a:bodyPr/>
        <a:lstStyle/>
        <a:p>
          <a:r>
            <a:rPr lang="el-GR" sz="1800" dirty="0"/>
            <a:t>Εταιρείες επενδύσεων δημόσιων ή ιδιωτικών κεφαλαίων</a:t>
          </a:r>
          <a:endParaRPr lang="en-US" sz="1800" dirty="0"/>
        </a:p>
      </dgm:t>
    </dgm:pt>
    <dgm:pt modelId="{CBF2FC8E-169C-4D3D-AC31-49A2EBD2A47E}" type="parTrans" cxnId="{2DF973DE-B6C0-4C79-83EE-7CD3BDF08ABC}">
      <dgm:prSet/>
      <dgm:spPr/>
      <dgm:t>
        <a:bodyPr/>
        <a:lstStyle/>
        <a:p>
          <a:endParaRPr lang="el-GR" sz="1800"/>
        </a:p>
      </dgm:t>
    </dgm:pt>
    <dgm:pt modelId="{DE03608D-BF85-4B20-9CEC-4EAD7E4A2588}" type="sibTrans" cxnId="{2DF973DE-B6C0-4C79-83EE-7CD3BDF08ABC}">
      <dgm:prSet/>
      <dgm:spPr/>
      <dgm:t>
        <a:bodyPr/>
        <a:lstStyle/>
        <a:p>
          <a:endParaRPr lang="el-GR" sz="1800"/>
        </a:p>
      </dgm:t>
    </dgm:pt>
    <dgm:pt modelId="{3E3C9285-ED03-4F77-B24C-139D15EBE5C0}" type="pres">
      <dgm:prSet presAssocID="{C2845975-8340-444C-9CA4-895DDBEEF78C}" presName="Name0" presStyleCnt="0">
        <dgm:presLayoutVars>
          <dgm:chMax val="7"/>
          <dgm:chPref val="7"/>
          <dgm:dir/>
        </dgm:presLayoutVars>
      </dgm:prSet>
      <dgm:spPr/>
      <dgm:t>
        <a:bodyPr/>
        <a:lstStyle/>
        <a:p>
          <a:endParaRPr lang="en-US"/>
        </a:p>
      </dgm:t>
    </dgm:pt>
    <dgm:pt modelId="{A300BB97-248C-4B36-AF0B-777A9B715881}" type="pres">
      <dgm:prSet presAssocID="{C2845975-8340-444C-9CA4-895DDBEEF78C}" presName="Name1" presStyleCnt="0"/>
      <dgm:spPr/>
    </dgm:pt>
    <dgm:pt modelId="{0402668F-0C2F-4112-ABC8-5AF2AA5C54BF}" type="pres">
      <dgm:prSet presAssocID="{C2845975-8340-444C-9CA4-895DDBEEF78C}" presName="cycle" presStyleCnt="0"/>
      <dgm:spPr/>
    </dgm:pt>
    <dgm:pt modelId="{939D8987-21E7-49DF-A534-10CB7ADA48D4}" type="pres">
      <dgm:prSet presAssocID="{C2845975-8340-444C-9CA4-895DDBEEF78C}" presName="srcNode" presStyleLbl="node1" presStyleIdx="0" presStyleCnt="6"/>
      <dgm:spPr/>
    </dgm:pt>
    <dgm:pt modelId="{C0AF6B13-271E-47A7-BD87-3271C6F4C3D1}" type="pres">
      <dgm:prSet presAssocID="{C2845975-8340-444C-9CA4-895DDBEEF78C}" presName="conn" presStyleLbl="parChTrans1D2" presStyleIdx="0" presStyleCnt="1"/>
      <dgm:spPr/>
      <dgm:t>
        <a:bodyPr/>
        <a:lstStyle/>
        <a:p>
          <a:endParaRPr lang="en-US"/>
        </a:p>
      </dgm:t>
    </dgm:pt>
    <dgm:pt modelId="{B910BD5F-CDA3-4CAD-95A7-38ED5B5CACFB}" type="pres">
      <dgm:prSet presAssocID="{C2845975-8340-444C-9CA4-895DDBEEF78C}" presName="extraNode" presStyleLbl="node1" presStyleIdx="0" presStyleCnt="6"/>
      <dgm:spPr/>
    </dgm:pt>
    <dgm:pt modelId="{6CE94832-6DD2-4D87-9ECC-6C5DDBDD6967}" type="pres">
      <dgm:prSet presAssocID="{C2845975-8340-444C-9CA4-895DDBEEF78C}" presName="dstNode" presStyleLbl="node1" presStyleIdx="0" presStyleCnt="6"/>
      <dgm:spPr/>
    </dgm:pt>
    <dgm:pt modelId="{8A488212-2D7B-4B92-BF8A-85B358359154}" type="pres">
      <dgm:prSet presAssocID="{DDA7414C-1C47-4A30-99DC-43C45EA213B3}" presName="text_1" presStyleLbl="node1" presStyleIdx="0" presStyleCnt="6">
        <dgm:presLayoutVars>
          <dgm:bulletEnabled val="1"/>
        </dgm:presLayoutVars>
      </dgm:prSet>
      <dgm:spPr/>
      <dgm:t>
        <a:bodyPr/>
        <a:lstStyle/>
        <a:p>
          <a:endParaRPr lang="en-US"/>
        </a:p>
      </dgm:t>
    </dgm:pt>
    <dgm:pt modelId="{EFBDBE14-E727-4828-84A9-12A49E4CBF2A}" type="pres">
      <dgm:prSet presAssocID="{DDA7414C-1C47-4A30-99DC-43C45EA213B3}" presName="accent_1" presStyleCnt="0"/>
      <dgm:spPr/>
    </dgm:pt>
    <dgm:pt modelId="{548AB362-2D3C-4320-AF46-0F6FF8DE2E8D}" type="pres">
      <dgm:prSet presAssocID="{DDA7414C-1C47-4A30-99DC-43C45EA213B3}" presName="accentRepeatNode" presStyleLbl="solidFgAcc1" presStyleIdx="0" presStyleCnt="6"/>
      <dgm:spPr/>
    </dgm:pt>
    <dgm:pt modelId="{61588197-25BA-451C-8E21-2DEB171024C6}" type="pres">
      <dgm:prSet presAssocID="{547A9748-82CC-4F36-AAF4-3674DBA2B820}" presName="text_2" presStyleLbl="node1" presStyleIdx="1" presStyleCnt="6">
        <dgm:presLayoutVars>
          <dgm:bulletEnabled val="1"/>
        </dgm:presLayoutVars>
      </dgm:prSet>
      <dgm:spPr/>
      <dgm:t>
        <a:bodyPr/>
        <a:lstStyle/>
        <a:p>
          <a:endParaRPr lang="en-US"/>
        </a:p>
      </dgm:t>
    </dgm:pt>
    <dgm:pt modelId="{93274229-08AA-4250-BDF4-F31AEE4EB46F}" type="pres">
      <dgm:prSet presAssocID="{547A9748-82CC-4F36-AAF4-3674DBA2B820}" presName="accent_2" presStyleCnt="0"/>
      <dgm:spPr/>
    </dgm:pt>
    <dgm:pt modelId="{9B5B8200-2B21-40CE-9CE6-714284C61A96}" type="pres">
      <dgm:prSet presAssocID="{547A9748-82CC-4F36-AAF4-3674DBA2B820}" presName="accentRepeatNode" presStyleLbl="solidFgAcc1" presStyleIdx="1" presStyleCnt="6"/>
      <dgm:spPr/>
    </dgm:pt>
    <dgm:pt modelId="{D06685E7-42FB-4019-8AD1-EA9DA9376B17}" type="pres">
      <dgm:prSet presAssocID="{737A13EA-CF94-4BBF-9D99-6C6EBD4939A2}" presName="text_3" presStyleLbl="node1" presStyleIdx="2" presStyleCnt="6">
        <dgm:presLayoutVars>
          <dgm:bulletEnabled val="1"/>
        </dgm:presLayoutVars>
      </dgm:prSet>
      <dgm:spPr/>
      <dgm:t>
        <a:bodyPr/>
        <a:lstStyle/>
        <a:p>
          <a:endParaRPr lang="en-US"/>
        </a:p>
      </dgm:t>
    </dgm:pt>
    <dgm:pt modelId="{9CDA1278-02E4-44FE-8851-5C1B2CD884FE}" type="pres">
      <dgm:prSet presAssocID="{737A13EA-CF94-4BBF-9D99-6C6EBD4939A2}" presName="accent_3" presStyleCnt="0"/>
      <dgm:spPr/>
    </dgm:pt>
    <dgm:pt modelId="{196AF60C-8DF4-408E-98CB-0BF2708F9FF6}" type="pres">
      <dgm:prSet presAssocID="{737A13EA-CF94-4BBF-9D99-6C6EBD4939A2}" presName="accentRepeatNode" presStyleLbl="solidFgAcc1" presStyleIdx="2" presStyleCnt="6"/>
      <dgm:spPr/>
    </dgm:pt>
    <dgm:pt modelId="{071E5EEB-ECCF-4030-AE0B-77012E939005}" type="pres">
      <dgm:prSet presAssocID="{0A756CC4-DB62-4D6A-BBBE-14AB8F283A41}" presName="text_4" presStyleLbl="node1" presStyleIdx="3" presStyleCnt="6">
        <dgm:presLayoutVars>
          <dgm:bulletEnabled val="1"/>
        </dgm:presLayoutVars>
      </dgm:prSet>
      <dgm:spPr/>
      <dgm:t>
        <a:bodyPr/>
        <a:lstStyle/>
        <a:p>
          <a:endParaRPr lang="en-US"/>
        </a:p>
      </dgm:t>
    </dgm:pt>
    <dgm:pt modelId="{309C0141-8CE1-461A-8E92-F9E5DE6294A7}" type="pres">
      <dgm:prSet presAssocID="{0A756CC4-DB62-4D6A-BBBE-14AB8F283A41}" presName="accent_4" presStyleCnt="0"/>
      <dgm:spPr/>
    </dgm:pt>
    <dgm:pt modelId="{4834FA8E-03C6-4595-ACCD-0B10FA57DA8F}" type="pres">
      <dgm:prSet presAssocID="{0A756CC4-DB62-4D6A-BBBE-14AB8F283A41}" presName="accentRepeatNode" presStyleLbl="solidFgAcc1" presStyleIdx="3" presStyleCnt="6"/>
      <dgm:spPr/>
    </dgm:pt>
    <dgm:pt modelId="{84202454-FDA8-4436-A62F-E628865AF57E}" type="pres">
      <dgm:prSet presAssocID="{7C1EF999-D383-4016-B004-B75885D4E2D3}" presName="text_5" presStyleLbl="node1" presStyleIdx="4" presStyleCnt="6">
        <dgm:presLayoutVars>
          <dgm:bulletEnabled val="1"/>
        </dgm:presLayoutVars>
      </dgm:prSet>
      <dgm:spPr/>
      <dgm:t>
        <a:bodyPr/>
        <a:lstStyle/>
        <a:p>
          <a:endParaRPr lang="en-US"/>
        </a:p>
      </dgm:t>
    </dgm:pt>
    <dgm:pt modelId="{6E370368-79A3-4434-A7EF-DAE2F3F0770F}" type="pres">
      <dgm:prSet presAssocID="{7C1EF999-D383-4016-B004-B75885D4E2D3}" presName="accent_5" presStyleCnt="0"/>
      <dgm:spPr/>
    </dgm:pt>
    <dgm:pt modelId="{ED426AD8-FE02-4481-920A-806B22171171}" type="pres">
      <dgm:prSet presAssocID="{7C1EF999-D383-4016-B004-B75885D4E2D3}" presName="accentRepeatNode" presStyleLbl="solidFgAcc1" presStyleIdx="4" presStyleCnt="6"/>
      <dgm:spPr/>
    </dgm:pt>
    <dgm:pt modelId="{9F19D11F-EF07-4932-A0C3-CFF82DDE0E7C}" type="pres">
      <dgm:prSet presAssocID="{78FF0B36-DB9E-4936-B55A-02BFCEF5E6AE}" presName="text_6" presStyleLbl="node1" presStyleIdx="5" presStyleCnt="6">
        <dgm:presLayoutVars>
          <dgm:bulletEnabled val="1"/>
        </dgm:presLayoutVars>
      </dgm:prSet>
      <dgm:spPr/>
      <dgm:t>
        <a:bodyPr/>
        <a:lstStyle/>
        <a:p>
          <a:endParaRPr lang="en-US"/>
        </a:p>
      </dgm:t>
    </dgm:pt>
    <dgm:pt modelId="{681BB378-5FB0-4938-B2E4-A2ADE6C3C37E}" type="pres">
      <dgm:prSet presAssocID="{78FF0B36-DB9E-4936-B55A-02BFCEF5E6AE}" presName="accent_6" presStyleCnt="0"/>
      <dgm:spPr/>
    </dgm:pt>
    <dgm:pt modelId="{5FF64808-CAC9-4FE0-B999-0A8E1635D336}" type="pres">
      <dgm:prSet presAssocID="{78FF0B36-DB9E-4936-B55A-02BFCEF5E6AE}" presName="accentRepeatNode" presStyleLbl="solidFgAcc1" presStyleIdx="5" presStyleCnt="6"/>
      <dgm:spPr/>
    </dgm:pt>
  </dgm:ptLst>
  <dgm:cxnLst>
    <dgm:cxn modelId="{111E7803-BB6F-4F46-BAE3-C9355DFD0F34}" type="presOf" srcId="{78FF0B36-DB9E-4936-B55A-02BFCEF5E6AE}" destId="{9F19D11F-EF07-4932-A0C3-CFF82DDE0E7C}" srcOrd="0" destOrd="0" presId="urn:microsoft.com/office/officeart/2008/layout/VerticalCurvedList"/>
    <dgm:cxn modelId="{8E35DF03-2487-494A-B252-97639B11D0FB}" srcId="{C2845975-8340-444C-9CA4-895DDBEEF78C}" destId="{DDA7414C-1C47-4A30-99DC-43C45EA213B3}" srcOrd="0" destOrd="0" parTransId="{654BEE32-E793-4F21-B79E-EE4858DF7DA7}" sibTransId="{578E4F9D-8E61-4546-8EF4-C39D65B5C862}"/>
    <dgm:cxn modelId="{0E16FE25-DBD2-424D-89E5-4488FA4CB08B}" type="presOf" srcId="{578E4F9D-8E61-4546-8EF4-C39D65B5C862}" destId="{C0AF6B13-271E-47A7-BD87-3271C6F4C3D1}" srcOrd="0" destOrd="0" presId="urn:microsoft.com/office/officeart/2008/layout/VerticalCurvedList"/>
    <dgm:cxn modelId="{2DF973DE-B6C0-4C79-83EE-7CD3BDF08ABC}" srcId="{C2845975-8340-444C-9CA4-895DDBEEF78C}" destId="{7C1EF999-D383-4016-B004-B75885D4E2D3}" srcOrd="4" destOrd="0" parTransId="{CBF2FC8E-169C-4D3D-AC31-49A2EBD2A47E}" sibTransId="{DE03608D-BF85-4B20-9CEC-4EAD7E4A2588}"/>
    <dgm:cxn modelId="{A331DF77-82A3-4FEE-87F6-ADFD923B976E}" srcId="{C2845975-8340-444C-9CA4-895DDBEEF78C}" destId="{78FF0B36-DB9E-4936-B55A-02BFCEF5E6AE}" srcOrd="5" destOrd="0" parTransId="{BA2AB50B-494D-49E7-AE6A-C7035BB86865}" sibTransId="{241F16E6-02E1-40DD-B7F0-BC8FDA74ADD7}"/>
    <dgm:cxn modelId="{A51B2619-FB39-45DE-9244-17B084C625C9}" type="presOf" srcId="{547A9748-82CC-4F36-AAF4-3674DBA2B820}" destId="{61588197-25BA-451C-8E21-2DEB171024C6}" srcOrd="0" destOrd="0" presId="urn:microsoft.com/office/officeart/2008/layout/VerticalCurvedList"/>
    <dgm:cxn modelId="{0AC4AA09-23E1-4384-8530-B8DFB276CD58}" srcId="{C2845975-8340-444C-9CA4-895DDBEEF78C}" destId="{547A9748-82CC-4F36-AAF4-3674DBA2B820}" srcOrd="1" destOrd="0" parTransId="{2FE591AE-9BAC-452A-A334-7787C051161F}" sibTransId="{8901CC1F-DF24-4CD7-8DD9-8E52D2156C49}"/>
    <dgm:cxn modelId="{CC4B62BE-64DE-4920-AA19-47A24C9535B4}" type="presOf" srcId="{DDA7414C-1C47-4A30-99DC-43C45EA213B3}" destId="{8A488212-2D7B-4B92-BF8A-85B358359154}" srcOrd="0" destOrd="0" presId="urn:microsoft.com/office/officeart/2008/layout/VerticalCurvedList"/>
    <dgm:cxn modelId="{A00AA4E7-567D-4802-B84B-CAD4172524F5}" type="presOf" srcId="{C2845975-8340-444C-9CA4-895DDBEEF78C}" destId="{3E3C9285-ED03-4F77-B24C-139D15EBE5C0}" srcOrd="0" destOrd="0" presId="urn:microsoft.com/office/officeart/2008/layout/VerticalCurvedList"/>
    <dgm:cxn modelId="{004B5D8D-37D4-44D3-A9D6-CFE57C3C2B3A}" srcId="{C2845975-8340-444C-9CA4-895DDBEEF78C}" destId="{737A13EA-CF94-4BBF-9D99-6C6EBD4939A2}" srcOrd="2" destOrd="0" parTransId="{E5F6FA76-D575-489D-B2B2-1E04DF265CE9}" sibTransId="{A53987AD-B078-41C8-B233-D9E21C6699BD}"/>
    <dgm:cxn modelId="{C16F5642-BD3B-4267-85F2-805A34F6F20E}" srcId="{C2845975-8340-444C-9CA4-895DDBEEF78C}" destId="{0A756CC4-DB62-4D6A-BBBE-14AB8F283A41}" srcOrd="3" destOrd="0" parTransId="{229F2B01-5AF5-45CA-A2FD-D77AFFABA498}" sibTransId="{C52D530B-58C7-4ABF-80D2-707F3FEC7CA4}"/>
    <dgm:cxn modelId="{B73EA2CD-3D70-45F2-A60C-715926DC8264}" type="presOf" srcId="{7C1EF999-D383-4016-B004-B75885D4E2D3}" destId="{84202454-FDA8-4436-A62F-E628865AF57E}" srcOrd="0" destOrd="0" presId="urn:microsoft.com/office/officeart/2008/layout/VerticalCurvedList"/>
    <dgm:cxn modelId="{7002482A-C5F6-4346-8EBC-E37790D2BFA3}" type="presOf" srcId="{737A13EA-CF94-4BBF-9D99-6C6EBD4939A2}" destId="{D06685E7-42FB-4019-8AD1-EA9DA9376B17}" srcOrd="0" destOrd="0" presId="urn:microsoft.com/office/officeart/2008/layout/VerticalCurvedList"/>
    <dgm:cxn modelId="{A715A8D3-5B60-45B5-A916-8C9F8C8AD1C1}" type="presOf" srcId="{0A756CC4-DB62-4D6A-BBBE-14AB8F283A41}" destId="{071E5EEB-ECCF-4030-AE0B-77012E939005}" srcOrd="0" destOrd="0" presId="urn:microsoft.com/office/officeart/2008/layout/VerticalCurvedList"/>
    <dgm:cxn modelId="{F205B334-D7AF-415C-9452-FC4879F82BF8}" type="presParOf" srcId="{3E3C9285-ED03-4F77-B24C-139D15EBE5C0}" destId="{A300BB97-248C-4B36-AF0B-777A9B715881}" srcOrd="0" destOrd="0" presId="urn:microsoft.com/office/officeart/2008/layout/VerticalCurvedList"/>
    <dgm:cxn modelId="{4EC6B52D-06FB-49AF-A585-E7B887308633}" type="presParOf" srcId="{A300BB97-248C-4B36-AF0B-777A9B715881}" destId="{0402668F-0C2F-4112-ABC8-5AF2AA5C54BF}" srcOrd="0" destOrd="0" presId="urn:microsoft.com/office/officeart/2008/layout/VerticalCurvedList"/>
    <dgm:cxn modelId="{D482C940-5E06-4DB4-834C-C857572637F8}" type="presParOf" srcId="{0402668F-0C2F-4112-ABC8-5AF2AA5C54BF}" destId="{939D8987-21E7-49DF-A534-10CB7ADA48D4}" srcOrd="0" destOrd="0" presId="urn:microsoft.com/office/officeart/2008/layout/VerticalCurvedList"/>
    <dgm:cxn modelId="{79055CDC-50EC-4372-A1FD-F58721B9FC95}" type="presParOf" srcId="{0402668F-0C2F-4112-ABC8-5AF2AA5C54BF}" destId="{C0AF6B13-271E-47A7-BD87-3271C6F4C3D1}" srcOrd="1" destOrd="0" presId="urn:microsoft.com/office/officeart/2008/layout/VerticalCurvedList"/>
    <dgm:cxn modelId="{6D7E4C63-282F-4D0C-AE5C-D4CC98FADE51}" type="presParOf" srcId="{0402668F-0C2F-4112-ABC8-5AF2AA5C54BF}" destId="{B910BD5F-CDA3-4CAD-95A7-38ED5B5CACFB}" srcOrd="2" destOrd="0" presId="urn:microsoft.com/office/officeart/2008/layout/VerticalCurvedList"/>
    <dgm:cxn modelId="{836B95CD-F665-4CC3-864A-121C258D246D}" type="presParOf" srcId="{0402668F-0C2F-4112-ABC8-5AF2AA5C54BF}" destId="{6CE94832-6DD2-4D87-9ECC-6C5DDBDD6967}" srcOrd="3" destOrd="0" presId="urn:microsoft.com/office/officeart/2008/layout/VerticalCurvedList"/>
    <dgm:cxn modelId="{08B7AF9B-14AD-4645-AD62-9DF5F479EC17}" type="presParOf" srcId="{A300BB97-248C-4B36-AF0B-777A9B715881}" destId="{8A488212-2D7B-4B92-BF8A-85B358359154}" srcOrd="1" destOrd="0" presId="urn:microsoft.com/office/officeart/2008/layout/VerticalCurvedList"/>
    <dgm:cxn modelId="{C864A75F-29C9-4327-93BC-2234C181C6F9}" type="presParOf" srcId="{A300BB97-248C-4B36-AF0B-777A9B715881}" destId="{EFBDBE14-E727-4828-84A9-12A49E4CBF2A}" srcOrd="2" destOrd="0" presId="urn:microsoft.com/office/officeart/2008/layout/VerticalCurvedList"/>
    <dgm:cxn modelId="{712DBACD-F0A6-455E-B0C2-8977896387C7}" type="presParOf" srcId="{EFBDBE14-E727-4828-84A9-12A49E4CBF2A}" destId="{548AB362-2D3C-4320-AF46-0F6FF8DE2E8D}" srcOrd="0" destOrd="0" presId="urn:microsoft.com/office/officeart/2008/layout/VerticalCurvedList"/>
    <dgm:cxn modelId="{55709140-40B6-4F60-9B76-0D3BAF992028}" type="presParOf" srcId="{A300BB97-248C-4B36-AF0B-777A9B715881}" destId="{61588197-25BA-451C-8E21-2DEB171024C6}" srcOrd="3" destOrd="0" presId="urn:microsoft.com/office/officeart/2008/layout/VerticalCurvedList"/>
    <dgm:cxn modelId="{EEF41B53-820B-4BBE-89C5-C02286F0DDDB}" type="presParOf" srcId="{A300BB97-248C-4B36-AF0B-777A9B715881}" destId="{93274229-08AA-4250-BDF4-F31AEE4EB46F}" srcOrd="4" destOrd="0" presId="urn:microsoft.com/office/officeart/2008/layout/VerticalCurvedList"/>
    <dgm:cxn modelId="{CC6861BA-7F28-4130-8825-9B627A6DDDD6}" type="presParOf" srcId="{93274229-08AA-4250-BDF4-F31AEE4EB46F}" destId="{9B5B8200-2B21-40CE-9CE6-714284C61A96}" srcOrd="0" destOrd="0" presId="urn:microsoft.com/office/officeart/2008/layout/VerticalCurvedList"/>
    <dgm:cxn modelId="{DFF6EBBB-8B1B-4F17-A902-44EAB370B5A4}" type="presParOf" srcId="{A300BB97-248C-4B36-AF0B-777A9B715881}" destId="{D06685E7-42FB-4019-8AD1-EA9DA9376B17}" srcOrd="5" destOrd="0" presId="urn:microsoft.com/office/officeart/2008/layout/VerticalCurvedList"/>
    <dgm:cxn modelId="{3C8F5BFF-40B8-469A-B9B2-FCC51AA0153F}" type="presParOf" srcId="{A300BB97-248C-4B36-AF0B-777A9B715881}" destId="{9CDA1278-02E4-44FE-8851-5C1B2CD884FE}" srcOrd="6" destOrd="0" presId="urn:microsoft.com/office/officeart/2008/layout/VerticalCurvedList"/>
    <dgm:cxn modelId="{A202B757-3107-4DB3-BC13-96EE004E2B81}" type="presParOf" srcId="{9CDA1278-02E4-44FE-8851-5C1B2CD884FE}" destId="{196AF60C-8DF4-408E-98CB-0BF2708F9FF6}" srcOrd="0" destOrd="0" presId="urn:microsoft.com/office/officeart/2008/layout/VerticalCurvedList"/>
    <dgm:cxn modelId="{1BA62FF8-C864-474E-AEBE-4C9DF125D9BE}" type="presParOf" srcId="{A300BB97-248C-4B36-AF0B-777A9B715881}" destId="{071E5EEB-ECCF-4030-AE0B-77012E939005}" srcOrd="7" destOrd="0" presId="urn:microsoft.com/office/officeart/2008/layout/VerticalCurvedList"/>
    <dgm:cxn modelId="{AD7F2DE8-93E7-48CF-ACCB-675E92C669A8}" type="presParOf" srcId="{A300BB97-248C-4B36-AF0B-777A9B715881}" destId="{309C0141-8CE1-461A-8E92-F9E5DE6294A7}" srcOrd="8" destOrd="0" presId="urn:microsoft.com/office/officeart/2008/layout/VerticalCurvedList"/>
    <dgm:cxn modelId="{2C44F20D-5B90-4647-8012-9883E34DFBDE}" type="presParOf" srcId="{309C0141-8CE1-461A-8E92-F9E5DE6294A7}" destId="{4834FA8E-03C6-4595-ACCD-0B10FA57DA8F}" srcOrd="0" destOrd="0" presId="urn:microsoft.com/office/officeart/2008/layout/VerticalCurvedList"/>
    <dgm:cxn modelId="{63ABA10F-2F26-4C06-9CF3-CCC6BF6ECF4F}" type="presParOf" srcId="{A300BB97-248C-4B36-AF0B-777A9B715881}" destId="{84202454-FDA8-4436-A62F-E628865AF57E}" srcOrd="9" destOrd="0" presId="urn:microsoft.com/office/officeart/2008/layout/VerticalCurvedList"/>
    <dgm:cxn modelId="{4A2377E4-1FBE-4063-BBA7-B165EED8E908}" type="presParOf" srcId="{A300BB97-248C-4B36-AF0B-777A9B715881}" destId="{6E370368-79A3-4434-A7EF-DAE2F3F0770F}" srcOrd="10" destOrd="0" presId="urn:microsoft.com/office/officeart/2008/layout/VerticalCurvedList"/>
    <dgm:cxn modelId="{8D0BA857-638B-47C0-BDC7-4B3E2814F53F}" type="presParOf" srcId="{6E370368-79A3-4434-A7EF-DAE2F3F0770F}" destId="{ED426AD8-FE02-4481-920A-806B22171171}" srcOrd="0" destOrd="0" presId="urn:microsoft.com/office/officeart/2008/layout/VerticalCurvedList"/>
    <dgm:cxn modelId="{8DCB6C69-775E-4F4A-B89B-E5AB6297664C}" type="presParOf" srcId="{A300BB97-248C-4B36-AF0B-777A9B715881}" destId="{9F19D11F-EF07-4932-A0C3-CFF82DDE0E7C}" srcOrd="11" destOrd="0" presId="urn:microsoft.com/office/officeart/2008/layout/VerticalCurvedList"/>
    <dgm:cxn modelId="{3B8E2D7F-C95D-46D6-9DCC-058A22931D76}" type="presParOf" srcId="{A300BB97-248C-4B36-AF0B-777A9B715881}" destId="{681BB378-5FB0-4938-B2E4-A2ADE6C3C37E}" srcOrd="12" destOrd="0" presId="urn:microsoft.com/office/officeart/2008/layout/VerticalCurvedList"/>
    <dgm:cxn modelId="{F2F9B717-E759-4DEF-8D18-4BC3C3B728EF}" type="presParOf" srcId="{681BB378-5FB0-4938-B2E4-A2ADE6C3C37E}" destId="{5FF64808-CAC9-4FE0-B999-0A8E1635D3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845975-8340-444C-9CA4-895DDBEEF78C}"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DDA7414C-1C47-4A30-99DC-43C45EA213B3}">
      <dgm:prSet phldrT="[Text]" custT="1"/>
      <dgm:spPr>
        <a:solidFill>
          <a:schemeClr val="accent1">
            <a:lumMod val="50000"/>
          </a:schemeClr>
        </a:solidFill>
      </dgm:spPr>
      <dgm:t>
        <a:bodyPr anchor="ctr"/>
        <a:lstStyle/>
        <a:p>
          <a:r>
            <a:rPr lang="el-GR" sz="1800" dirty="0"/>
            <a:t>Επιχορηγήσεις</a:t>
          </a:r>
          <a:endParaRPr lang="en-US" sz="1800" dirty="0"/>
        </a:p>
      </dgm:t>
    </dgm:pt>
    <dgm:pt modelId="{654BEE32-E793-4F21-B79E-EE4858DF7DA7}" type="parTrans" cxnId="{8E35DF03-2487-494A-B252-97639B11D0FB}">
      <dgm:prSet/>
      <dgm:spPr/>
      <dgm:t>
        <a:bodyPr/>
        <a:lstStyle/>
        <a:p>
          <a:endParaRPr lang="en-US" sz="1800"/>
        </a:p>
      </dgm:t>
    </dgm:pt>
    <dgm:pt modelId="{578E4F9D-8E61-4546-8EF4-C39D65B5C862}" type="sibTrans" cxnId="{8E35DF03-2487-494A-B252-97639B11D0FB}">
      <dgm:prSet/>
      <dgm:spPr/>
      <dgm:t>
        <a:bodyPr/>
        <a:lstStyle/>
        <a:p>
          <a:endParaRPr lang="en-US" sz="1800"/>
        </a:p>
      </dgm:t>
    </dgm:pt>
    <dgm:pt modelId="{547A9748-82CC-4F36-AAF4-3674DBA2B820}">
      <dgm:prSet phldrT="[Text]" custT="1"/>
      <dgm:spPr>
        <a:solidFill>
          <a:schemeClr val="accent1">
            <a:lumMod val="50000"/>
          </a:schemeClr>
        </a:solidFill>
      </dgm:spPr>
      <dgm:t>
        <a:bodyPr anchor="ctr"/>
        <a:lstStyle/>
        <a:p>
          <a:r>
            <a:rPr lang="el-GR" sz="1800" dirty="0"/>
            <a:t>Επιδοτήσεις</a:t>
          </a:r>
          <a:endParaRPr lang="en-US" sz="1800" dirty="0"/>
        </a:p>
      </dgm:t>
    </dgm:pt>
    <dgm:pt modelId="{2FE591AE-9BAC-452A-A334-7787C051161F}" type="parTrans" cxnId="{0AC4AA09-23E1-4384-8530-B8DFB276CD58}">
      <dgm:prSet/>
      <dgm:spPr/>
      <dgm:t>
        <a:bodyPr/>
        <a:lstStyle/>
        <a:p>
          <a:endParaRPr lang="en-US" sz="1800"/>
        </a:p>
      </dgm:t>
    </dgm:pt>
    <dgm:pt modelId="{8901CC1F-DF24-4CD7-8DD9-8E52D2156C49}" type="sibTrans" cxnId="{0AC4AA09-23E1-4384-8530-B8DFB276CD58}">
      <dgm:prSet/>
      <dgm:spPr/>
      <dgm:t>
        <a:bodyPr/>
        <a:lstStyle/>
        <a:p>
          <a:endParaRPr lang="en-US" sz="1800"/>
        </a:p>
      </dgm:t>
    </dgm:pt>
    <dgm:pt modelId="{0A756CC4-DB62-4D6A-BBBE-14AB8F283A41}">
      <dgm:prSet phldrT="[Text]" custT="1"/>
      <dgm:spPr>
        <a:solidFill>
          <a:schemeClr val="accent1">
            <a:lumMod val="50000"/>
          </a:schemeClr>
        </a:solidFill>
      </dgm:spPr>
      <dgm:t>
        <a:bodyPr/>
        <a:lstStyle/>
        <a:p>
          <a:r>
            <a:rPr lang="el-GR" sz="1800" dirty="0"/>
            <a:t>Τραπεζικός δανεισμός</a:t>
          </a:r>
          <a:endParaRPr lang="en-US" sz="1800" dirty="0"/>
        </a:p>
      </dgm:t>
    </dgm:pt>
    <dgm:pt modelId="{229F2B01-5AF5-45CA-A2FD-D77AFFABA498}" type="parTrans" cxnId="{C16F5642-BD3B-4267-85F2-805A34F6F20E}">
      <dgm:prSet/>
      <dgm:spPr/>
      <dgm:t>
        <a:bodyPr/>
        <a:lstStyle/>
        <a:p>
          <a:endParaRPr lang="en-US" sz="1800"/>
        </a:p>
      </dgm:t>
    </dgm:pt>
    <dgm:pt modelId="{C52D530B-58C7-4ABF-80D2-707F3FEC7CA4}" type="sibTrans" cxnId="{C16F5642-BD3B-4267-85F2-805A34F6F20E}">
      <dgm:prSet/>
      <dgm:spPr/>
      <dgm:t>
        <a:bodyPr/>
        <a:lstStyle/>
        <a:p>
          <a:endParaRPr lang="en-US" sz="1800"/>
        </a:p>
      </dgm:t>
    </dgm:pt>
    <dgm:pt modelId="{737A13EA-CF94-4BBF-9D99-6C6EBD4939A2}">
      <dgm:prSet phldrT="[Text]" custT="1"/>
      <dgm:spPr>
        <a:solidFill>
          <a:schemeClr val="accent1">
            <a:lumMod val="50000"/>
          </a:schemeClr>
        </a:solidFill>
      </dgm:spPr>
      <dgm:t>
        <a:bodyPr/>
        <a:lstStyle/>
        <a:p>
          <a:r>
            <a:rPr lang="el-GR" sz="1800" dirty="0"/>
            <a:t>Παροχή κινήτρων</a:t>
          </a:r>
          <a:endParaRPr lang="en-US" sz="1800" dirty="0"/>
        </a:p>
      </dgm:t>
    </dgm:pt>
    <dgm:pt modelId="{E5F6FA76-D575-489D-B2B2-1E04DF265CE9}" type="parTrans" cxnId="{004B5D8D-37D4-44D3-A9D6-CFE57C3C2B3A}">
      <dgm:prSet/>
      <dgm:spPr/>
      <dgm:t>
        <a:bodyPr/>
        <a:lstStyle/>
        <a:p>
          <a:endParaRPr lang="en-US" sz="1800"/>
        </a:p>
      </dgm:t>
    </dgm:pt>
    <dgm:pt modelId="{A53987AD-B078-41C8-B233-D9E21C6699BD}" type="sibTrans" cxnId="{004B5D8D-37D4-44D3-A9D6-CFE57C3C2B3A}">
      <dgm:prSet/>
      <dgm:spPr/>
      <dgm:t>
        <a:bodyPr/>
        <a:lstStyle/>
        <a:p>
          <a:endParaRPr lang="en-US" sz="1800"/>
        </a:p>
      </dgm:t>
    </dgm:pt>
    <dgm:pt modelId="{78FF0B36-DB9E-4936-B55A-02BFCEF5E6AE}">
      <dgm:prSet phldrT="[Text]" custT="1"/>
      <dgm:spPr>
        <a:solidFill>
          <a:srgbClr val="264C00"/>
        </a:solidFill>
      </dgm:spPr>
      <dgm:t>
        <a:bodyPr/>
        <a:lstStyle/>
        <a:p>
          <a:r>
            <a:rPr lang="el-GR" sz="1800" dirty="0"/>
            <a:t>Συμβάσεις Ενεργειακής Απόδοσης</a:t>
          </a:r>
          <a:endParaRPr lang="en-US" sz="1800" dirty="0"/>
        </a:p>
      </dgm:t>
    </dgm:pt>
    <dgm:pt modelId="{BA2AB50B-494D-49E7-AE6A-C7035BB86865}" type="parTrans" cxnId="{A331DF77-82A3-4FEE-87F6-ADFD923B976E}">
      <dgm:prSet/>
      <dgm:spPr/>
      <dgm:t>
        <a:bodyPr/>
        <a:lstStyle/>
        <a:p>
          <a:endParaRPr lang="el-GR" sz="1800"/>
        </a:p>
      </dgm:t>
    </dgm:pt>
    <dgm:pt modelId="{241F16E6-02E1-40DD-B7F0-BC8FDA74ADD7}" type="sibTrans" cxnId="{A331DF77-82A3-4FEE-87F6-ADFD923B976E}">
      <dgm:prSet/>
      <dgm:spPr/>
      <dgm:t>
        <a:bodyPr/>
        <a:lstStyle/>
        <a:p>
          <a:endParaRPr lang="el-GR" sz="1800"/>
        </a:p>
      </dgm:t>
    </dgm:pt>
    <dgm:pt modelId="{7C1EF999-D383-4016-B004-B75885D4E2D3}">
      <dgm:prSet phldrT="[Text]" custT="1"/>
      <dgm:spPr>
        <a:solidFill>
          <a:schemeClr val="accent1">
            <a:lumMod val="50000"/>
          </a:schemeClr>
        </a:solidFill>
      </dgm:spPr>
      <dgm:t>
        <a:bodyPr/>
        <a:lstStyle/>
        <a:p>
          <a:r>
            <a:rPr lang="el-GR" sz="1800" dirty="0"/>
            <a:t>Εταιρείες επενδύσεων δημόσιων ή ιδιωτικών κεφαλαίων</a:t>
          </a:r>
          <a:endParaRPr lang="en-US" sz="1800" dirty="0"/>
        </a:p>
      </dgm:t>
    </dgm:pt>
    <dgm:pt modelId="{CBF2FC8E-169C-4D3D-AC31-49A2EBD2A47E}" type="parTrans" cxnId="{2DF973DE-B6C0-4C79-83EE-7CD3BDF08ABC}">
      <dgm:prSet/>
      <dgm:spPr/>
      <dgm:t>
        <a:bodyPr/>
        <a:lstStyle/>
        <a:p>
          <a:endParaRPr lang="el-GR" sz="1800"/>
        </a:p>
      </dgm:t>
    </dgm:pt>
    <dgm:pt modelId="{DE03608D-BF85-4B20-9CEC-4EAD7E4A2588}" type="sibTrans" cxnId="{2DF973DE-B6C0-4C79-83EE-7CD3BDF08ABC}">
      <dgm:prSet/>
      <dgm:spPr/>
      <dgm:t>
        <a:bodyPr/>
        <a:lstStyle/>
        <a:p>
          <a:endParaRPr lang="el-GR" sz="1800"/>
        </a:p>
      </dgm:t>
    </dgm:pt>
    <dgm:pt modelId="{3E3C9285-ED03-4F77-B24C-139D15EBE5C0}" type="pres">
      <dgm:prSet presAssocID="{C2845975-8340-444C-9CA4-895DDBEEF78C}" presName="Name0" presStyleCnt="0">
        <dgm:presLayoutVars>
          <dgm:chMax val="7"/>
          <dgm:chPref val="7"/>
          <dgm:dir/>
        </dgm:presLayoutVars>
      </dgm:prSet>
      <dgm:spPr/>
      <dgm:t>
        <a:bodyPr/>
        <a:lstStyle/>
        <a:p>
          <a:endParaRPr lang="en-US"/>
        </a:p>
      </dgm:t>
    </dgm:pt>
    <dgm:pt modelId="{A300BB97-248C-4B36-AF0B-777A9B715881}" type="pres">
      <dgm:prSet presAssocID="{C2845975-8340-444C-9CA4-895DDBEEF78C}" presName="Name1" presStyleCnt="0"/>
      <dgm:spPr/>
    </dgm:pt>
    <dgm:pt modelId="{0402668F-0C2F-4112-ABC8-5AF2AA5C54BF}" type="pres">
      <dgm:prSet presAssocID="{C2845975-8340-444C-9CA4-895DDBEEF78C}" presName="cycle" presStyleCnt="0"/>
      <dgm:spPr/>
    </dgm:pt>
    <dgm:pt modelId="{939D8987-21E7-49DF-A534-10CB7ADA48D4}" type="pres">
      <dgm:prSet presAssocID="{C2845975-8340-444C-9CA4-895DDBEEF78C}" presName="srcNode" presStyleLbl="node1" presStyleIdx="0" presStyleCnt="6"/>
      <dgm:spPr/>
    </dgm:pt>
    <dgm:pt modelId="{C0AF6B13-271E-47A7-BD87-3271C6F4C3D1}" type="pres">
      <dgm:prSet presAssocID="{C2845975-8340-444C-9CA4-895DDBEEF78C}" presName="conn" presStyleLbl="parChTrans1D2" presStyleIdx="0" presStyleCnt="1"/>
      <dgm:spPr/>
      <dgm:t>
        <a:bodyPr/>
        <a:lstStyle/>
        <a:p>
          <a:endParaRPr lang="en-US"/>
        </a:p>
      </dgm:t>
    </dgm:pt>
    <dgm:pt modelId="{B910BD5F-CDA3-4CAD-95A7-38ED5B5CACFB}" type="pres">
      <dgm:prSet presAssocID="{C2845975-8340-444C-9CA4-895DDBEEF78C}" presName="extraNode" presStyleLbl="node1" presStyleIdx="0" presStyleCnt="6"/>
      <dgm:spPr/>
    </dgm:pt>
    <dgm:pt modelId="{6CE94832-6DD2-4D87-9ECC-6C5DDBDD6967}" type="pres">
      <dgm:prSet presAssocID="{C2845975-8340-444C-9CA4-895DDBEEF78C}" presName="dstNode" presStyleLbl="node1" presStyleIdx="0" presStyleCnt="6"/>
      <dgm:spPr/>
    </dgm:pt>
    <dgm:pt modelId="{8A488212-2D7B-4B92-BF8A-85B358359154}" type="pres">
      <dgm:prSet presAssocID="{DDA7414C-1C47-4A30-99DC-43C45EA213B3}" presName="text_1" presStyleLbl="node1" presStyleIdx="0" presStyleCnt="6">
        <dgm:presLayoutVars>
          <dgm:bulletEnabled val="1"/>
        </dgm:presLayoutVars>
      </dgm:prSet>
      <dgm:spPr/>
      <dgm:t>
        <a:bodyPr/>
        <a:lstStyle/>
        <a:p>
          <a:endParaRPr lang="en-US"/>
        </a:p>
      </dgm:t>
    </dgm:pt>
    <dgm:pt modelId="{EFBDBE14-E727-4828-84A9-12A49E4CBF2A}" type="pres">
      <dgm:prSet presAssocID="{DDA7414C-1C47-4A30-99DC-43C45EA213B3}" presName="accent_1" presStyleCnt="0"/>
      <dgm:spPr/>
    </dgm:pt>
    <dgm:pt modelId="{548AB362-2D3C-4320-AF46-0F6FF8DE2E8D}" type="pres">
      <dgm:prSet presAssocID="{DDA7414C-1C47-4A30-99DC-43C45EA213B3}" presName="accentRepeatNode" presStyleLbl="solidFgAcc1" presStyleIdx="0" presStyleCnt="6"/>
      <dgm:spPr/>
    </dgm:pt>
    <dgm:pt modelId="{61588197-25BA-451C-8E21-2DEB171024C6}" type="pres">
      <dgm:prSet presAssocID="{547A9748-82CC-4F36-AAF4-3674DBA2B820}" presName="text_2" presStyleLbl="node1" presStyleIdx="1" presStyleCnt="6">
        <dgm:presLayoutVars>
          <dgm:bulletEnabled val="1"/>
        </dgm:presLayoutVars>
      </dgm:prSet>
      <dgm:spPr/>
      <dgm:t>
        <a:bodyPr/>
        <a:lstStyle/>
        <a:p>
          <a:endParaRPr lang="en-US"/>
        </a:p>
      </dgm:t>
    </dgm:pt>
    <dgm:pt modelId="{93274229-08AA-4250-BDF4-F31AEE4EB46F}" type="pres">
      <dgm:prSet presAssocID="{547A9748-82CC-4F36-AAF4-3674DBA2B820}" presName="accent_2" presStyleCnt="0"/>
      <dgm:spPr/>
    </dgm:pt>
    <dgm:pt modelId="{9B5B8200-2B21-40CE-9CE6-714284C61A96}" type="pres">
      <dgm:prSet presAssocID="{547A9748-82CC-4F36-AAF4-3674DBA2B820}" presName="accentRepeatNode" presStyleLbl="solidFgAcc1" presStyleIdx="1" presStyleCnt="6"/>
      <dgm:spPr/>
    </dgm:pt>
    <dgm:pt modelId="{D06685E7-42FB-4019-8AD1-EA9DA9376B17}" type="pres">
      <dgm:prSet presAssocID="{737A13EA-CF94-4BBF-9D99-6C6EBD4939A2}" presName="text_3" presStyleLbl="node1" presStyleIdx="2" presStyleCnt="6">
        <dgm:presLayoutVars>
          <dgm:bulletEnabled val="1"/>
        </dgm:presLayoutVars>
      </dgm:prSet>
      <dgm:spPr/>
      <dgm:t>
        <a:bodyPr/>
        <a:lstStyle/>
        <a:p>
          <a:endParaRPr lang="en-US"/>
        </a:p>
      </dgm:t>
    </dgm:pt>
    <dgm:pt modelId="{9CDA1278-02E4-44FE-8851-5C1B2CD884FE}" type="pres">
      <dgm:prSet presAssocID="{737A13EA-CF94-4BBF-9D99-6C6EBD4939A2}" presName="accent_3" presStyleCnt="0"/>
      <dgm:spPr/>
    </dgm:pt>
    <dgm:pt modelId="{196AF60C-8DF4-408E-98CB-0BF2708F9FF6}" type="pres">
      <dgm:prSet presAssocID="{737A13EA-CF94-4BBF-9D99-6C6EBD4939A2}" presName="accentRepeatNode" presStyleLbl="solidFgAcc1" presStyleIdx="2" presStyleCnt="6"/>
      <dgm:spPr/>
    </dgm:pt>
    <dgm:pt modelId="{071E5EEB-ECCF-4030-AE0B-77012E939005}" type="pres">
      <dgm:prSet presAssocID="{0A756CC4-DB62-4D6A-BBBE-14AB8F283A41}" presName="text_4" presStyleLbl="node1" presStyleIdx="3" presStyleCnt="6">
        <dgm:presLayoutVars>
          <dgm:bulletEnabled val="1"/>
        </dgm:presLayoutVars>
      </dgm:prSet>
      <dgm:spPr/>
      <dgm:t>
        <a:bodyPr/>
        <a:lstStyle/>
        <a:p>
          <a:endParaRPr lang="en-US"/>
        </a:p>
      </dgm:t>
    </dgm:pt>
    <dgm:pt modelId="{309C0141-8CE1-461A-8E92-F9E5DE6294A7}" type="pres">
      <dgm:prSet presAssocID="{0A756CC4-DB62-4D6A-BBBE-14AB8F283A41}" presName="accent_4" presStyleCnt="0"/>
      <dgm:spPr/>
    </dgm:pt>
    <dgm:pt modelId="{4834FA8E-03C6-4595-ACCD-0B10FA57DA8F}" type="pres">
      <dgm:prSet presAssocID="{0A756CC4-DB62-4D6A-BBBE-14AB8F283A41}" presName="accentRepeatNode" presStyleLbl="solidFgAcc1" presStyleIdx="3" presStyleCnt="6"/>
      <dgm:spPr/>
    </dgm:pt>
    <dgm:pt modelId="{84202454-FDA8-4436-A62F-E628865AF57E}" type="pres">
      <dgm:prSet presAssocID="{7C1EF999-D383-4016-B004-B75885D4E2D3}" presName="text_5" presStyleLbl="node1" presStyleIdx="4" presStyleCnt="6">
        <dgm:presLayoutVars>
          <dgm:bulletEnabled val="1"/>
        </dgm:presLayoutVars>
      </dgm:prSet>
      <dgm:spPr/>
      <dgm:t>
        <a:bodyPr/>
        <a:lstStyle/>
        <a:p>
          <a:endParaRPr lang="en-US"/>
        </a:p>
      </dgm:t>
    </dgm:pt>
    <dgm:pt modelId="{6E370368-79A3-4434-A7EF-DAE2F3F0770F}" type="pres">
      <dgm:prSet presAssocID="{7C1EF999-D383-4016-B004-B75885D4E2D3}" presName="accent_5" presStyleCnt="0"/>
      <dgm:spPr/>
    </dgm:pt>
    <dgm:pt modelId="{ED426AD8-FE02-4481-920A-806B22171171}" type="pres">
      <dgm:prSet presAssocID="{7C1EF999-D383-4016-B004-B75885D4E2D3}" presName="accentRepeatNode" presStyleLbl="solidFgAcc1" presStyleIdx="4" presStyleCnt="6"/>
      <dgm:spPr/>
    </dgm:pt>
    <dgm:pt modelId="{9F19D11F-EF07-4932-A0C3-CFF82DDE0E7C}" type="pres">
      <dgm:prSet presAssocID="{78FF0B36-DB9E-4936-B55A-02BFCEF5E6AE}" presName="text_6" presStyleLbl="node1" presStyleIdx="5" presStyleCnt="6">
        <dgm:presLayoutVars>
          <dgm:bulletEnabled val="1"/>
        </dgm:presLayoutVars>
      </dgm:prSet>
      <dgm:spPr/>
      <dgm:t>
        <a:bodyPr/>
        <a:lstStyle/>
        <a:p>
          <a:endParaRPr lang="en-US"/>
        </a:p>
      </dgm:t>
    </dgm:pt>
    <dgm:pt modelId="{681BB378-5FB0-4938-B2E4-A2ADE6C3C37E}" type="pres">
      <dgm:prSet presAssocID="{78FF0B36-DB9E-4936-B55A-02BFCEF5E6AE}" presName="accent_6" presStyleCnt="0"/>
      <dgm:spPr/>
    </dgm:pt>
    <dgm:pt modelId="{5FF64808-CAC9-4FE0-B999-0A8E1635D336}" type="pres">
      <dgm:prSet presAssocID="{78FF0B36-DB9E-4936-B55A-02BFCEF5E6AE}" presName="accentRepeatNode" presStyleLbl="solidFgAcc1" presStyleIdx="5" presStyleCnt="6"/>
      <dgm:spPr/>
    </dgm:pt>
  </dgm:ptLst>
  <dgm:cxnLst>
    <dgm:cxn modelId="{111E7803-BB6F-4F46-BAE3-C9355DFD0F34}" type="presOf" srcId="{78FF0B36-DB9E-4936-B55A-02BFCEF5E6AE}" destId="{9F19D11F-EF07-4932-A0C3-CFF82DDE0E7C}" srcOrd="0" destOrd="0" presId="urn:microsoft.com/office/officeart/2008/layout/VerticalCurvedList"/>
    <dgm:cxn modelId="{8E35DF03-2487-494A-B252-97639B11D0FB}" srcId="{C2845975-8340-444C-9CA4-895DDBEEF78C}" destId="{DDA7414C-1C47-4A30-99DC-43C45EA213B3}" srcOrd="0" destOrd="0" parTransId="{654BEE32-E793-4F21-B79E-EE4858DF7DA7}" sibTransId="{578E4F9D-8E61-4546-8EF4-C39D65B5C862}"/>
    <dgm:cxn modelId="{0E16FE25-DBD2-424D-89E5-4488FA4CB08B}" type="presOf" srcId="{578E4F9D-8E61-4546-8EF4-C39D65B5C862}" destId="{C0AF6B13-271E-47A7-BD87-3271C6F4C3D1}" srcOrd="0" destOrd="0" presId="urn:microsoft.com/office/officeart/2008/layout/VerticalCurvedList"/>
    <dgm:cxn modelId="{2DF973DE-B6C0-4C79-83EE-7CD3BDF08ABC}" srcId="{C2845975-8340-444C-9CA4-895DDBEEF78C}" destId="{7C1EF999-D383-4016-B004-B75885D4E2D3}" srcOrd="4" destOrd="0" parTransId="{CBF2FC8E-169C-4D3D-AC31-49A2EBD2A47E}" sibTransId="{DE03608D-BF85-4B20-9CEC-4EAD7E4A2588}"/>
    <dgm:cxn modelId="{A331DF77-82A3-4FEE-87F6-ADFD923B976E}" srcId="{C2845975-8340-444C-9CA4-895DDBEEF78C}" destId="{78FF0B36-DB9E-4936-B55A-02BFCEF5E6AE}" srcOrd="5" destOrd="0" parTransId="{BA2AB50B-494D-49E7-AE6A-C7035BB86865}" sibTransId="{241F16E6-02E1-40DD-B7F0-BC8FDA74ADD7}"/>
    <dgm:cxn modelId="{A51B2619-FB39-45DE-9244-17B084C625C9}" type="presOf" srcId="{547A9748-82CC-4F36-AAF4-3674DBA2B820}" destId="{61588197-25BA-451C-8E21-2DEB171024C6}" srcOrd="0" destOrd="0" presId="urn:microsoft.com/office/officeart/2008/layout/VerticalCurvedList"/>
    <dgm:cxn modelId="{0AC4AA09-23E1-4384-8530-B8DFB276CD58}" srcId="{C2845975-8340-444C-9CA4-895DDBEEF78C}" destId="{547A9748-82CC-4F36-AAF4-3674DBA2B820}" srcOrd="1" destOrd="0" parTransId="{2FE591AE-9BAC-452A-A334-7787C051161F}" sibTransId="{8901CC1F-DF24-4CD7-8DD9-8E52D2156C49}"/>
    <dgm:cxn modelId="{CC4B62BE-64DE-4920-AA19-47A24C9535B4}" type="presOf" srcId="{DDA7414C-1C47-4A30-99DC-43C45EA213B3}" destId="{8A488212-2D7B-4B92-BF8A-85B358359154}" srcOrd="0" destOrd="0" presId="urn:microsoft.com/office/officeart/2008/layout/VerticalCurvedList"/>
    <dgm:cxn modelId="{A00AA4E7-567D-4802-B84B-CAD4172524F5}" type="presOf" srcId="{C2845975-8340-444C-9CA4-895DDBEEF78C}" destId="{3E3C9285-ED03-4F77-B24C-139D15EBE5C0}" srcOrd="0" destOrd="0" presId="urn:microsoft.com/office/officeart/2008/layout/VerticalCurvedList"/>
    <dgm:cxn modelId="{004B5D8D-37D4-44D3-A9D6-CFE57C3C2B3A}" srcId="{C2845975-8340-444C-9CA4-895DDBEEF78C}" destId="{737A13EA-CF94-4BBF-9D99-6C6EBD4939A2}" srcOrd="2" destOrd="0" parTransId="{E5F6FA76-D575-489D-B2B2-1E04DF265CE9}" sibTransId="{A53987AD-B078-41C8-B233-D9E21C6699BD}"/>
    <dgm:cxn modelId="{C16F5642-BD3B-4267-85F2-805A34F6F20E}" srcId="{C2845975-8340-444C-9CA4-895DDBEEF78C}" destId="{0A756CC4-DB62-4D6A-BBBE-14AB8F283A41}" srcOrd="3" destOrd="0" parTransId="{229F2B01-5AF5-45CA-A2FD-D77AFFABA498}" sibTransId="{C52D530B-58C7-4ABF-80D2-707F3FEC7CA4}"/>
    <dgm:cxn modelId="{B73EA2CD-3D70-45F2-A60C-715926DC8264}" type="presOf" srcId="{7C1EF999-D383-4016-B004-B75885D4E2D3}" destId="{84202454-FDA8-4436-A62F-E628865AF57E}" srcOrd="0" destOrd="0" presId="urn:microsoft.com/office/officeart/2008/layout/VerticalCurvedList"/>
    <dgm:cxn modelId="{7002482A-C5F6-4346-8EBC-E37790D2BFA3}" type="presOf" srcId="{737A13EA-CF94-4BBF-9D99-6C6EBD4939A2}" destId="{D06685E7-42FB-4019-8AD1-EA9DA9376B17}" srcOrd="0" destOrd="0" presId="urn:microsoft.com/office/officeart/2008/layout/VerticalCurvedList"/>
    <dgm:cxn modelId="{A715A8D3-5B60-45B5-A916-8C9F8C8AD1C1}" type="presOf" srcId="{0A756CC4-DB62-4D6A-BBBE-14AB8F283A41}" destId="{071E5EEB-ECCF-4030-AE0B-77012E939005}" srcOrd="0" destOrd="0" presId="urn:microsoft.com/office/officeart/2008/layout/VerticalCurvedList"/>
    <dgm:cxn modelId="{F205B334-D7AF-415C-9452-FC4879F82BF8}" type="presParOf" srcId="{3E3C9285-ED03-4F77-B24C-139D15EBE5C0}" destId="{A300BB97-248C-4B36-AF0B-777A9B715881}" srcOrd="0" destOrd="0" presId="urn:microsoft.com/office/officeart/2008/layout/VerticalCurvedList"/>
    <dgm:cxn modelId="{4EC6B52D-06FB-49AF-A585-E7B887308633}" type="presParOf" srcId="{A300BB97-248C-4B36-AF0B-777A9B715881}" destId="{0402668F-0C2F-4112-ABC8-5AF2AA5C54BF}" srcOrd="0" destOrd="0" presId="urn:microsoft.com/office/officeart/2008/layout/VerticalCurvedList"/>
    <dgm:cxn modelId="{D482C940-5E06-4DB4-834C-C857572637F8}" type="presParOf" srcId="{0402668F-0C2F-4112-ABC8-5AF2AA5C54BF}" destId="{939D8987-21E7-49DF-A534-10CB7ADA48D4}" srcOrd="0" destOrd="0" presId="urn:microsoft.com/office/officeart/2008/layout/VerticalCurvedList"/>
    <dgm:cxn modelId="{79055CDC-50EC-4372-A1FD-F58721B9FC95}" type="presParOf" srcId="{0402668F-0C2F-4112-ABC8-5AF2AA5C54BF}" destId="{C0AF6B13-271E-47A7-BD87-3271C6F4C3D1}" srcOrd="1" destOrd="0" presId="urn:microsoft.com/office/officeart/2008/layout/VerticalCurvedList"/>
    <dgm:cxn modelId="{6D7E4C63-282F-4D0C-AE5C-D4CC98FADE51}" type="presParOf" srcId="{0402668F-0C2F-4112-ABC8-5AF2AA5C54BF}" destId="{B910BD5F-CDA3-4CAD-95A7-38ED5B5CACFB}" srcOrd="2" destOrd="0" presId="urn:microsoft.com/office/officeart/2008/layout/VerticalCurvedList"/>
    <dgm:cxn modelId="{836B95CD-F665-4CC3-864A-121C258D246D}" type="presParOf" srcId="{0402668F-0C2F-4112-ABC8-5AF2AA5C54BF}" destId="{6CE94832-6DD2-4D87-9ECC-6C5DDBDD6967}" srcOrd="3" destOrd="0" presId="urn:microsoft.com/office/officeart/2008/layout/VerticalCurvedList"/>
    <dgm:cxn modelId="{08B7AF9B-14AD-4645-AD62-9DF5F479EC17}" type="presParOf" srcId="{A300BB97-248C-4B36-AF0B-777A9B715881}" destId="{8A488212-2D7B-4B92-BF8A-85B358359154}" srcOrd="1" destOrd="0" presId="urn:microsoft.com/office/officeart/2008/layout/VerticalCurvedList"/>
    <dgm:cxn modelId="{C864A75F-29C9-4327-93BC-2234C181C6F9}" type="presParOf" srcId="{A300BB97-248C-4B36-AF0B-777A9B715881}" destId="{EFBDBE14-E727-4828-84A9-12A49E4CBF2A}" srcOrd="2" destOrd="0" presId="urn:microsoft.com/office/officeart/2008/layout/VerticalCurvedList"/>
    <dgm:cxn modelId="{712DBACD-F0A6-455E-B0C2-8977896387C7}" type="presParOf" srcId="{EFBDBE14-E727-4828-84A9-12A49E4CBF2A}" destId="{548AB362-2D3C-4320-AF46-0F6FF8DE2E8D}" srcOrd="0" destOrd="0" presId="urn:microsoft.com/office/officeart/2008/layout/VerticalCurvedList"/>
    <dgm:cxn modelId="{55709140-40B6-4F60-9B76-0D3BAF992028}" type="presParOf" srcId="{A300BB97-248C-4B36-AF0B-777A9B715881}" destId="{61588197-25BA-451C-8E21-2DEB171024C6}" srcOrd="3" destOrd="0" presId="urn:microsoft.com/office/officeart/2008/layout/VerticalCurvedList"/>
    <dgm:cxn modelId="{EEF41B53-820B-4BBE-89C5-C02286F0DDDB}" type="presParOf" srcId="{A300BB97-248C-4B36-AF0B-777A9B715881}" destId="{93274229-08AA-4250-BDF4-F31AEE4EB46F}" srcOrd="4" destOrd="0" presId="urn:microsoft.com/office/officeart/2008/layout/VerticalCurvedList"/>
    <dgm:cxn modelId="{CC6861BA-7F28-4130-8825-9B627A6DDDD6}" type="presParOf" srcId="{93274229-08AA-4250-BDF4-F31AEE4EB46F}" destId="{9B5B8200-2B21-40CE-9CE6-714284C61A96}" srcOrd="0" destOrd="0" presId="urn:microsoft.com/office/officeart/2008/layout/VerticalCurvedList"/>
    <dgm:cxn modelId="{DFF6EBBB-8B1B-4F17-A902-44EAB370B5A4}" type="presParOf" srcId="{A300BB97-248C-4B36-AF0B-777A9B715881}" destId="{D06685E7-42FB-4019-8AD1-EA9DA9376B17}" srcOrd="5" destOrd="0" presId="urn:microsoft.com/office/officeart/2008/layout/VerticalCurvedList"/>
    <dgm:cxn modelId="{3C8F5BFF-40B8-469A-B9B2-FCC51AA0153F}" type="presParOf" srcId="{A300BB97-248C-4B36-AF0B-777A9B715881}" destId="{9CDA1278-02E4-44FE-8851-5C1B2CD884FE}" srcOrd="6" destOrd="0" presId="urn:microsoft.com/office/officeart/2008/layout/VerticalCurvedList"/>
    <dgm:cxn modelId="{A202B757-3107-4DB3-BC13-96EE004E2B81}" type="presParOf" srcId="{9CDA1278-02E4-44FE-8851-5C1B2CD884FE}" destId="{196AF60C-8DF4-408E-98CB-0BF2708F9FF6}" srcOrd="0" destOrd="0" presId="urn:microsoft.com/office/officeart/2008/layout/VerticalCurvedList"/>
    <dgm:cxn modelId="{1BA62FF8-C864-474E-AEBE-4C9DF125D9BE}" type="presParOf" srcId="{A300BB97-248C-4B36-AF0B-777A9B715881}" destId="{071E5EEB-ECCF-4030-AE0B-77012E939005}" srcOrd="7" destOrd="0" presId="urn:microsoft.com/office/officeart/2008/layout/VerticalCurvedList"/>
    <dgm:cxn modelId="{AD7F2DE8-93E7-48CF-ACCB-675E92C669A8}" type="presParOf" srcId="{A300BB97-248C-4B36-AF0B-777A9B715881}" destId="{309C0141-8CE1-461A-8E92-F9E5DE6294A7}" srcOrd="8" destOrd="0" presId="urn:microsoft.com/office/officeart/2008/layout/VerticalCurvedList"/>
    <dgm:cxn modelId="{2C44F20D-5B90-4647-8012-9883E34DFBDE}" type="presParOf" srcId="{309C0141-8CE1-461A-8E92-F9E5DE6294A7}" destId="{4834FA8E-03C6-4595-ACCD-0B10FA57DA8F}" srcOrd="0" destOrd="0" presId="urn:microsoft.com/office/officeart/2008/layout/VerticalCurvedList"/>
    <dgm:cxn modelId="{63ABA10F-2F26-4C06-9CF3-CCC6BF6ECF4F}" type="presParOf" srcId="{A300BB97-248C-4B36-AF0B-777A9B715881}" destId="{84202454-FDA8-4436-A62F-E628865AF57E}" srcOrd="9" destOrd="0" presId="urn:microsoft.com/office/officeart/2008/layout/VerticalCurvedList"/>
    <dgm:cxn modelId="{4A2377E4-1FBE-4063-BBA7-B165EED8E908}" type="presParOf" srcId="{A300BB97-248C-4B36-AF0B-777A9B715881}" destId="{6E370368-79A3-4434-A7EF-DAE2F3F0770F}" srcOrd="10" destOrd="0" presId="urn:microsoft.com/office/officeart/2008/layout/VerticalCurvedList"/>
    <dgm:cxn modelId="{8D0BA857-638B-47C0-BDC7-4B3E2814F53F}" type="presParOf" srcId="{6E370368-79A3-4434-A7EF-DAE2F3F0770F}" destId="{ED426AD8-FE02-4481-920A-806B22171171}" srcOrd="0" destOrd="0" presId="urn:microsoft.com/office/officeart/2008/layout/VerticalCurvedList"/>
    <dgm:cxn modelId="{8DCB6C69-775E-4F4A-B89B-E5AB6297664C}" type="presParOf" srcId="{A300BB97-248C-4B36-AF0B-777A9B715881}" destId="{9F19D11F-EF07-4932-A0C3-CFF82DDE0E7C}" srcOrd="11" destOrd="0" presId="urn:microsoft.com/office/officeart/2008/layout/VerticalCurvedList"/>
    <dgm:cxn modelId="{3B8E2D7F-C95D-46D6-9DCC-058A22931D76}" type="presParOf" srcId="{A300BB97-248C-4B36-AF0B-777A9B715881}" destId="{681BB378-5FB0-4938-B2E4-A2ADE6C3C37E}" srcOrd="12" destOrd="0" presId="urn:microsoft.com/office/officeart/2008/layout/VerticalCurvedList"/>
    <dgm:cxn modelId="{F2F9B717-E759-4DEF-8D18-4BC3C3B728EF}" type="presParOf" srcId="{681BB378-5FB0-4938-B2E4-A2ADE6C3C37E}" destId="{5FF64808-CAC9-4FE0-B999-0A8E1635D3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0A554BC-D77B-45C7-969F-0F3C41B666FC}" type="doc">
      <dgm:prSet loTypeId="urn:microsoft.com/office/officeart/2005/8/layout/cycle1" loCatId="cycle" qsTypeId="urn:microsoft.com/office/officeart/2005/8/quickstyle/simple3" qsCatId="simple" csTypeId="urn:microsoft.com/office/officeart/2005/8/colors/accent0_3" csCatId="mainScheme" phldr="1"/>
      <dgm:spPr/>
      <dgm:t>
        <a:bodyPr/>
        <a:lstStyle/>
        <a:p>
          <a:endParaRPr lang="el-GR"/>
        </a:p>
      </dgm:t>
    </dgm:pt>
    <dgm:pt modelId="{D462EDBC-B23E-4C22-9802-61103662F354}">
      <dgm:prSet phldrT="[Κείμενο]" custT="1"/>
      <dgm:spPr/>
      <dgm:t>
        <a:bodyPr/>
        <a:lstStyle/>
        <a:p>
          <a:r>
            <a:rPr lang="el-GR" sz="1800" dirty="0"/>
            <a:t>Έργο 2</a:t>
          </a:r>
        </a:p>
      </dgm:t>
    </dgm:pt>
    <dgm:pt modelId="{BD1511A2-4C5E-482C-A223-32EB44BC9EB3}" type="parTrans" cxnId="{C06370C6-2F40-47AF-A678-5BE1DA798DA0}">
      <dgm:prSet/>
      <dgm:spPr/>
      <dgm:t>
        <a:bodyPr/>
        <a:lstStyle/>
        <a:p>
          <a:endParaRPr lang="el-GR" sz="1800"/>
        </a:p>
      </dgm:t>
    </dgm:pt>
    <dgm:pt modelId="{F4D4A498-12A5-4114-B97D-42DD8B182BC5}" type="sibTrans" cxnId="{C06370C6-2F40-47AF-A678-5BE1DA798DA0}">
      <dgm:prSet/>
      <dgm:spPr/>
      <dgm:t>
        <a:bodyPr/>
        <a:lstStyle/>
        <a:p>
          <a:endParaRPr lang="el-GR" sz="1800"/>
        </a:p>
      </dgm:t>
    </dgm:pt>
    <dgm:pt modelId="{21CC04F7-84FD-4C00-AA29-D83E8A221841}">
      <dgm:prSet phldrT="[Κείμενο]" custT="1"/>
      <dgm:spPr/>
      <dgm:t>
        <a:bodyPr/>
        <a:lstStyle/>
        <a:p>
          <a:r>
            <a:rPr lang="el-GR" sz="1800" dirty="0"/>
            <a:t>Έργο 3</a:t>
          </a:r>
        </a:p>
      </dgm:t>
    </dgm:pt>
    <dgm:pt modelId="{8A1960CA-870B-42B2-A698-41A1359AC241}" type="parTrans" cxnId="{28282639-8623-44C6-B21B-D91B007EF465}">
      <dgm:prSet/>
      <dgm:spPr/>
      <dgm:t>
        <a:bodyPr/>
        <a:lstStyle/>
        <a:p>
          <a:endParaRPr lang="el-GR" sz="1800"/>
        </a:p>
      </dgm:t>
    </dgm:pt>
    <dgm:pt modelId="{2E65A919-E34B-4C61-943A-0FA5887F4899}" type="sibTrans" cxnId="{28282639-8623-44C6-B21B-D91B007EF465}">
      <dgm:prSet/>
      <dgm:spPr/>
      <dgm:t>
        <a:bodyPr/>
        <a:lstStyle/>
        <a:p>
          <a:endParaRPr lang="el-GR" sz="1800"/>
        </a:p>
      </dgm:t>
    </dgm:pt>
    <dgm:pt modelId="{8156020A-7A53-4C4A-93C7-BA1B5A4D4F6D}">
      <dgm:prSet phldrT="[Κείμενο]" custT="1"/>
      <dgm:spPr/>
      <dgm:t>
        <a:bodyPr/>
        <a:lstStyle/>
        <a:p>
          <a:r>
            <a:rPr lang="el-GR" sz="1800" dirty="0"/>
            <a:t>. . . .</a:t>
          </a:r>
        </a:p>
      </dgm:t>
    </dgm:pt>
    <dgm:pt modelId="{E789C3AF-5CFE-42E5-B746-99547E99D838}" type="parTrans" cxnId="{A4A4C569-C742-4A19-AF45-77A8442E0551}">
      <dgm:prSet/>
      <dgm:spPr/>
      <dgm:t>
        <a:bodyPr/>
        <a:lstStyle/>
        <a:p>
          <a:endParaRPr lang="el-GR" sz="1800"/>
        </a:p>
      </dgm:t>
    </dgm:pt>
    <dgm:pt modelId="{B349A8BB-6A0F-42D4-A264-E1AE1206A1FA}" type="sibTrans" cxnId="{A4A4C569-C742-4A19-AF45-77A8442E0551}">
      <dgm:prSet/>
      <dgm:spPr/>
      <dgm:t>
        <a:bodyPr/>
        <a:lstStyle/>
        <a:p>
          <a:endParaRPr lang="el-GR" sz="1800"/>
        </a:p>
      </dgm:t>
    </dgm:pt>
    <dgm:pt modelId="{5BC30323-60CF-4A73-AE84-7A59B0629374}">
      <dgm:prSet phldrT="[Κείμενο]" custT="1"/>
      <dgm:spPr/>
      <dgm:t>
        <a:bodyPr/>
        <a:lstStyle/>
        <a:p>
          <a:r>
            <a:rPr lang="el-GR" sz="1800" dirty="0"/>
            <a:t>Έργο 1</a:t>
          </a:r>
        </a:p>
      </dgm:t>
    </dgm:pt>
    <dgm:pt modelId="{5723C7AE-F1D2-4640-976E-DD34E00AF536}" type="parTrans" cxnId="{F1BE7B20-1E44-4C63-81E9-12AD57A7B54D}">
      <dgm:prSet/>
      <dgm:spPr/>
      <dgm:t>
        <a:bodyPr/>
        <a:lstStyle/>
        <a:p>
          <a:endParaRPr lang="el-GR" sz="1800"/>
        </a:p>
      </dgm:t>
    </dgm:pt>
    <dgm:pt modelId="{89F4B222-B600-429E-8E08-204108F0C7A6}" type="sibTrans" cxnId="{F1BE7B20-1E44-4C63-81E9-12AD57A7B54D}">
      <dgm:prSet/>
      <dgm:spPr/>
      <dgm:t>
        <a:bodyPr/>
        <a:lstStyle/>
        <a:p>
          <a:endParaRPr lang="el-GR" sz="1800"/>
        </a:p>
      </dgm:t>
    </dgm:pt>
    <dgm:pt modelId="{53D2F76F-A2CE-4240-8BB7-5D33F8C1A164}">
      <dgm:prSet phldrT="[Κείμενο]" custT="1"/>
      <dgm:spPr/>
      <dgm:t>
        <a:bodyPr/>
        <a:lstStyle/>
        <a:p>
          <a:r>
            <a:rPr lang="el-GR" sz="1800" dirty="0"/>
            <a:t>Έργο 4</a:t>
          </a:r>
        </a:p>
      </dgm:t>
    </dgm:pt>
    <dgm:pt modelId="{B0AEBDD9-7988-4C05-876A-EFD84ACBD5B4}" type="sibTrans" cxnId="{C34311BF-BC70-4980-AFFB-92BADE994B27}">
      <dgm:prSet/>
      <dgm:spPr/>
      <dgm:t>
        <a:bodyPr/>
        <a:lstStyle/>
        <a:p>
          <a:endParaRPr lang="el-GR" sz="1800"/>
        </a:p>
      </dgm:t>
    </dgm:pt>
    <dgm:pt modelId="{970AF6A4-C748-4F93-A836-339417D000EA}" type="parTrans" cxnId="{C34311BF-BC70-4980-AFFB-92BADE994B27}">
      <dgm:prSet/>
      <dgm:spPr/>
      <dgm:t>
        <a:bodyPr/>
        <a:lstStyle/>
        <a:p>
          <a:endParaRPr lang="el-GR" sz="1800"/>
        </a:p>
      </dgm:t>
    </dgm:pt>
    <dgm:pt modelId="{FDE93009-6A5A-42F0-A611-02A6D5B868F6}" type="pres">
      <dgm:prSet presAssocID="{A0A554BC-D77B-45C7-969F-0F3C41B666FC}" presName="cycle" presStyleCnt="0">
        <dgm:presLayoutVars>
          <dgm:dir/>
          <dgm:resizeHandles val="exact"/>
        </dgm:presLayoutVars>
      </dgm:prSet>
      <dgm:spPr/>
      <dgm:t>
        <a:bodyPr/>
        <a:lstStyle/>
        <a:p>
          <a:endParaRPr lang="en-US"/>
        </a:p>
      </dgm:t>
    </dgm:pt>
    <dgm:pt modelId="{5D06A61B-EDDC-4649-B4B5-CA34BD741BF1}" type="pres">
      <dgm:prSet presAssocID="{D462EDBC-B23E-4C22-9802-61103662F354}" presName="dummy" presStyleCnt="0"/>
      <dgm:spPr/>
    </dgm:pt>
    <dgm:pt modelId="{465DA790-A5A2-43E9-96FA-FA7BB283133A}" type="pres">
      <dgm:prSet presAssocID="{D462EDBC-B23E-4C22-9802-61103662F354}" presName="node" presStyleLbl="revTx" presStyleIdx="0" presStyleCnt="5">
        <dgm:presLayoutVars>
          <dgm:bulletEnabled val="1"/>
        </dgm:presLayoutVars>
      </dgm:prSet>
      <dgm:spPr/>
      <dgm:t>
        <a:bodyPr/>
        <a:lstStyle/>
        <a:p>
          <a:endParaRPr lang="en-US"/>
        </a:p>
      </dgm:t>
    </dgm:pt>
    <dgm:pt modelId="{196214B0-CD19-4768-A8B9-80B1F5F20CEC}" type="pres">
      <dgm:prSet presAssocID="{F4D4A498-12A5-4114-B97D-42DD8B182BC5}" presName="sibTrans" presStyleLbl="node1" presStyleIdx="0" presStyleCnt="5"/>
      <dgm:spPr/>
      <dgm:t>
        <a:bodyPr/>
        <a:lstStyle/>
        <a:p>
          <a:endParaRPr lang="en-US"/>
        </a:p>
      </dgm:t>
    </dgm:pt>
    <dgm:pt modelId="{711819F4-3178-4F73-A96B-B885A54EA5C4}" type="pres">
      <dgm:prSet presAssocID="{21CC04F7-84FD-4C00-AA29-D83E8A221841}" presName="dummy" presStyleCnt="0"/>
      <dgm:spPr/>
    </dgm:pt>
    <dgm:pt modelId="{0DD98BC6-81B1-421F-94F4-411EBB8C8AF9}" type="pres">
      <dgm:prSet presAssocID="{21CC04F7-84FD-4C00-AA29-D83E8A221841}" presName="node" presStyleLbl="revTx" presStyleIdx="1" presStyleCnt="5">
        <dgm:presLayoutVars>
          <dgm:bulletEnabled val="1"/>
        </dgm:presLayoutVars>
      </dgm:prSet>
      <dgm:spPr/>
      <dgm:t>
        <a:bodyPr/>
        <a:lstStyle/>
        <a:p>
          <a:endParaRPr lang="en-US"/>
        </a:p>
      </dgm:t>
    </dgm:pt>
    <dgm:pt modelId="{CF6FE8E1-3BCA-49C9-A39B-5A6A952BA0A7}" type="pres">
      <dgm:prSet presAssocID="{2E65A919-E34B-4C61-943A-0FA5887F4899}" presName="sibTrans" presStyleLbl="node1" presStyleIdx="1" presStyleCnt="5"/>
      <dgm:spPr/>
      <dgm:t>
        <a:bodyPr/>
        <a:lstStyle/>
        <a:p>
          <a:endParaRPr lang="en-US"/>
        </a:p>
      </dgm:t>
    </dgm:pt>
    <dgm:pt modelId="{72896CE6-5D81-4699-B3C8-5B6CA82E1CB5}" type="pres">
      <dgm:prSet presAssocID="{53D2F76F-A2CE-4240-8BB7-5D33F8C1A164}" presName="dummy" presStyleCnt="0"/>
      <dgm:spPr/>
    </dgm:pt>
    <dgm:pt modelId="{F95FED73-85ED-4AC0-95F9-6F539843F32F}" type="pres">
      <dgm:prSet presAssocID="{53D2F76F-A2CE-4240-8BB7-5D33F8C1A164}" presName="node" presStyleLbl="revTx" presStyleIdx="2" presStyleCnt="5">
        <dgm:presLayoutVars>
          <dgm:bulletEnabled val="1"/>
        </dgm:presLayoutVars>
      </dgm:prSet>
      <dgm:spPr/>
      <dgm:t>
        <a:bodyPr/>
        <a:lstStyle/>
        <a:p>
          <a:endParaRPr lang="en-US"/>
        </a:p>
      </dgm:t>
    </dgm:pt>
    <dgm:pt modelId="{CE265126-FEF7-4AB4-8646-2B73B611637B}" type="pres">
      <dgm:prSet presAssocID="{B0AEBDD9-7988-4C05-876A-EFD84ACBD5B4}" presName="sibTrans" presStyleLbl="node1" presStyleIdx="2" presStyleCnt="5"/>
      <dgm:spPr/>
      <dgm:t>
        <a:bodyPr/>
        <a:lstStyle/>
        <a:p>
          <a:endParaRPr lang="en-US"/>
        </a:p>
      </dgm:t>
    </dgm:pt>
    <dgm:pt modelId="{D0A2FF8D-23B3-41D2-9A3B-D45CEDA4D1C4}" type="pres">
      <dgm:prSet presAssocID="{8156020A-7A53-4C4A-93C7-BA1B5A4D4F6D}" presName="dummy" presStyleCnt="0"/>
      <dgm:spPr/>
    </dgm:pt>
    <dgm:pt modelId="{AB495593-B50F-4DDD-826E-C02D15F02AB9}" type="pres">
      <dgm:prSet presAssocID="{8156020A-7A53-4C4A-93C7-BA1B5A4D4F6D}" presName="node" presStyleLbl="revTx" presStyleIdx="3" presStyleCnt="5">
        <dgm:presLayoutVars>
          <dgm:bulletEnabled val="1"/>
        </dgm:presLayoutVars>
      </dgm:prSet>
      <dgm:spPr/>
      <dgm:t>
        <a:bodyPr/>
        <a:lstStyle/>
        <a:p>
          <a:endParaRPr lang="en-US"/>
        </a:p>
      </dgm:t>
    </dgm:pt>
    <dgm:pt modelId="{229F2214-2890-4CC3-9689-84FA87212D9D}" type="pres">
      <dgm:prSet presAssocID="{B349A8BB-6A0F-42D4-A264-E1AE1206A1FA}" presName="sibTrans" presStyleLbl="node1" presStyleIdx="3" presStyleCnt="5"/>
      <dgm:spPr/>
      <dgm:t>
        <a:bodyPr/>
        <a:lstStyle/>
        <a:p>
          <a:endParaRPr lang="en-US"/>
        </a:p>
      </dgm:t>
    </dgm:pt>
    <dgm:pt modelId="{75B3C8D9-059F-4ACF-9043-4B32267C101B}" type="pres">
      <dgm:prSet presAssocID="{5BC30323-60CF-4A73-AE84-7A59B0629374}" presName="dummy" presStyleCnt="0"/>
      <dgm:spPr/>
    </dgm:pt>
    <dgm:pt modelId="{FBFF52BE-CC2A-498F-91E8-22C7C2BEC125}" type="pres">
      <dgm:prSet presAssocID="{5BC30323-60CF-4A73-AE84-7A59B0629374}" presName="node" presStyleLbl="revTx" presStyleIdx="4" presStyleCnt="5">
        <dgm:presLayoutVars>
          <dgm:bulletEnabled val="1"/>
        </dgm:presLayoutVars>
      </dgm:prSet>
      <dgm:spPr/>
      <dgm:t>
        <a:bodyPr/>
        <a:lstStyle/>
        <a:p>
          <a:endParaRPr lang="en-US"/>
        </a:p>
      </dgm:t>
    </dgm:pt>
    <dgm:pt modelId="{E130706B-C52E-474B-9105-C757917A5803}" type="pres">
      <dgm:prSet presAssocID="{89F4B222-B600-429E-8E08-204108F0C7A6}" presName="sibTrans" presStyleLbl="node1" presStyleIdx="4" presStyleCnt="5"/>
      <dgm:spPr/>
      <dgm:t>
        <a:bodyPr/>
        <a:lstStyle/>
        <a:p>
          <a:endParaRPr lang="en-US"/>
        </a:p>
      </dgm:t>
    </dgm:pt>
  </dgm:ptLst>
  <dgm:cxnLst>
    <dgm:cxn modelId="{DF4D5929-1372-41D4-9D26-8CFCADBC8F70}" type="presOf" srcId="{B0AEBDD9-7988-4C05-876A-EFD84ACBD5B4}" destId="{CE265126-FEF7-4AB4-8646-2B73B611637B}" srcOrd="0" destOrd="0" presId="urn:microsoft.com/office/officeart/2005/8/layout/cycle1"/>
    <dgm:cxn modelId="{BC2813A1-C335-45A2-8CB1-A9D94D3064E1}" type="presOf" srcId="{5BC30323-60CF-4A73-AE84-7A59B0629374}" destId="{FBFF52BE-CC2A-498F-91E8-22C7C2BEC125}" srcOrd="0" destOrd="0" presId="urn:microsoft.com/office/officeart/2005/8/layout/cycle1"/>
    <dgm:cxn modelId="{C06370C6-2F40-47AF-A678-5BE1DA798DA0}" srcId="{A0A554BC-D77B-45C7-969F-0F3C41B666FC}" destId="{D462EDBC-B23E-4C22-9802-61103662F354}" srcOrd="0" destOrd="0" parTransId="{BD1511A2-4C5E-482C-A223-32EB44BC9EB3}" sibTransId="{F4D4A498-12A5-4114-B97D-42DD8B182BC5}"/>
    <dgm:cxn modelId="{86CE21A3-A199-4AA1-A53C-13FA9AB8948B}" type="presOf" srcId="{F4D4A498-12A5-4114-B97D-42DD8B182BC5}" destId="{196214B0-CD19-4768-A8B9-80B1F5F20CEC}" srcOrd="0" destOrd="0" presId="urn:microsoft.com/office/officeart/2005/8/layout/cycle1"/>
    <dgm:cxn modelId="{295F9292-2A9C-4638-95A8-4149DA0E6A15}" type="presOf" srcId="{53D2F76F-A2CE-4240-8BB7-5D33F8C1A164}" destId="{F95FED73-85ED-4AC0-95F9-6F539843F32F}" srcOrd="0" destOrd="0" presId="urn:microsoft.com/office/officeart/2005/8/layout/cycle1"/>
    <dgm:cxn modelId="{F1BE7B20-1E44-4C63-81E9-12AD57A7B54D}" srcId="{A0A554BC-D77B-45C7-969F-0F3C41B666FC}" destId="{5BC30323-60CF-4A73-AE84-7A59B0629374}" srcOrd="4" destOrd="0" parTransId="{5723C7AE-F1D2-4640-976E-DD34E00AF536}" sibTransId="{89F4B222-B600-429E-8E08-204108F0C7A6}"/>
    <dgm:cxn modelId="{EA10A5B5-6A2F-48A1-BAC3-51D0E0EDDEA2}" type="presOf" srcId="{8156020A-7A53-4C4A-93C7-BA1B5A4D4F6D}" destId="{AB495593-B50F-4DDD-826E-C02D15F02AB9}" srcOrd="0" destOrd="0" presId="urn:microsoft.com/office/officeart/2005/8/layout/cycle1"/>
    <dgm:cxn modelId="{5A37ADBF-29F2-401D-AACA-60457F188F58}" type="presOf" srcId="{2E65A919-E34B-4C61-943A-0FA5887F4899}" destId="{CF6FE8E1-3BCA-49C9-A39B-5A6A952BA0A7}" srcOrd="0" destOrd="0" presId="urn:microsoft.com/office/officeart/2005/8/layout/cycle1"/>
    <dgm:cxn modelId="{A4A4C569-C742-4A19-AF45-77A8442E0551}" srcId="{A0A554BC-D77B-45C7-969F-0F3C41B666FC}" destId="{8156020A-7A53-4C4A-93C7-BA1B5A4D4F6D}" srcOrd="3" destOrd="0" parTransId="{E789C3AF-5CFE-42E5-B746-99547E99D838}" sibTransId="{B349A8BB-6A0F-42D4-A264-E1AE1206A1FA}"/>
    <dgm:cxn modelId="{DADC8901-1EA9-4B7D-8995-F71E27DA8A9F}" type="presOf" srcId="{21CC04F7-84FD-4C00-AA29-D83E8A221841}" destId="{0DD98BC6-81B1-421F-94F4-411EBB8C8AF9}" srcOrd="0" destOrd="0" presId="urn:microsoft.com/office/officeart/2005/8/layout/cycle1"/>
    <dgm:cxn modelId="{04F4DFB9-B9C9-4859-88CD-65BCFB448A47}" type="presOf" srcId="{B349A8BB-6A0F-42D4-A264-E1AE1206A1FA}" destId="{229F2214-2890-4CC3-9689-84FA87212D9D}" srcOrd="0" destOrd="0" presId="urn:microsoft.com/office/officeart/2005/8/layout/cycle1"/>
    <dgm:cxn modelId="{28282639-8623-44C6-B21B-D91B007EF465}" srcId="{A0A554BC-D77B-45C7-969F-0F3C41B666FC}" destId="{21CC04F7-84FD-4C00-AA29-D83E8A221841}" srcOrd="1" destOrd="0" parTransId="{8A1960CA-870B-42B2-A698-41A1359AC241}" sibTransId="{2E65A919-E34B-4C61-943A-0FA5887F4899}"/>
    <dgm:cxn modelId="{1F9C6C3B-E904-4A8D-9C45-84ADE16B8F22}" type="presOf" srcId="{A0A554BC-D77B-45C7-969F-0F3C41B666FC}" destId="{FDE93009-6A5A-42F0-A611-02A6D5B868F6}" srcOrd="0" destOrd="0" presId="urn:microsoft.com/office/officeart/2005/8/layout/cycle1"/>
    <dgm:cxn modelId="{EFD7FB76-5494-4061-97F2-E26B083329E3}" type="presOf" srcId="{89F4B222-B600-429E-8E08-204108F0C7A6}" destId="{E130706B-C52E-474B-9105-C757917A5803}" srcOrd="0" destOrd="0" presId="urn:microsoft.com/office/officeart/2005/8/layout/cycle1"/>
    <dgm:cxn modelId="{C34311BF-BC70-4980-AFFB-92BADE994B27}" srcId="{A0A554BC-D77B-45C7-969F-0F3C41B666FC}" destId="{53D2F76F-A2CE-4240-8BB7-5D33F8C1A164}" srcOrd="2" destOrd="0" parTransId="{970AF6A4-C748-4F93-A836-339417D000EA}" sibTransId="{B0AEBDD9-7988-4C05-876A-EFD84ACBD5B4}"/>
    <dgm:cxn modelId="{53FF4378-6650-4E01-BB7F-7515FB9B2A44}" type="presOf" srcId="{D462EDBC-B23E-4C22-9802-61103662F354}" destId="{465DA790-A5A2-43E9-96FA-FA7BB283133A}" srcOrd="0" destOrd="0" presId="urn:microsoft.com/office/officeart/2005/8/layout/cycle1"/>
    <dgm:cxn modelId="{6A3BC2DC-3799-47FD-9E0F-28765C11A19F}" type="presParOf" srcId="{FDE93009-6A5A-42F0-A611-02A6D5B868F6}" destId="{5D06A61B-EDDC-4649-B4B5-CA34BD741BF1}" srcOrd="0" destOrd="0" presId="urn:microsoft.com/office/officeart/2005/8/layout/cycle1"/>
    <dgm:cxn modelId="{9D6F36B6-EE02-426D-B648-363A622F0B13}" type="presParOf" srcId="{FDE93009-6A5A-42F0-A611-02A6D5B868F6}" destId="{465DA790-A5A2-43E9-96FA-FA7BB283133A}" srcOrd="1" destOrd="0" presId="urn:microsoft.com/office/officeart/2005/8/layout/cycle1"/>
    <dgm:cxn modelId="{D5089E58-A623-48D2-99BF-CD0A58143D34}" type="presParOf" srcId="{FDE93009-6A5A-42F0-A611-02A6D5B868F6}" destId="{196214B0-CD19-4768-A8B9-80B1F5F20CEC}" srcOrd="2" destOrd="0" presId="urn:microsoft.com/office/officeart/2005/8/layout/cycle1"/>
    <dgm:cxn modelId="{0189D9B2-16C3-489D-8326-49272E5EE62B}" type="presParOf" srcId="{FDE93009-6A5A-42F0-A611-02A6D5B868F6}" destId="{711819F4-3178-4F73-A96B-B885A54EA5C4}" srcOrd="3" destOrd="0" presId="urn:microsoft.com/office/officeart/2005/8/layout/cycle1"/>
    <dgm:cxn modelId="{811B1C9C-0D1B-4A6B-B866-C45317DDE3DA}" type="presParOf" srcId="{FDE93009-6A5A-42F0-A611-02A6D5B868F6}" destId="{0DD98BC6-81B1-421F-94F4-411EBB8C8AF9}" srcOrd="4" destOrd="0" presId="urn:microsoft.com/office/officeart/2005/8/layout/cycle1"/>
    <dgm:cxn modelId="{4CC0C881-206D-4D7A-A368-9E2A05241EA3}" type="presParOf" srcId="{FDE93009-6A5A-42F0-A611-02A6D5B868F6}" destId="{CF6FE8E1-3BCA-49C9-A39B-5A6A952BA0A7}" srcOrd="5" destOrd="0" presId="urn:microsoft.com/office/officeart/2005/8/layout/cycle1"/>
    <dgm:cxn modelId="{7F7FC369-8022-4DBC-87C6-9249727562AB}" type="presParOf" srcId="{FDE93009-6A5A-42F0-A611-02A6D5B868F6}" destId="{72896CE6-5D81-4699-B3C8-5B6CA82E1CB5}" srcOrd="6" destOrd="0" presId="urn:microsoft.com/office/officeart/2005/8/layout/cycle1"/>
    <dgm:cxn modelId="{7BF6A722-51D9-407A-B1B3-4F868BF3F59A}" type="presParOf" srcId="{FDE93009-6A5A-42F0-A611-02A6D5B868F6}" destId="{F95FED73-85ED-4AC0-95F9-6F539843F32F}" srcOrd="7" destOrd="0" presId="urn:microsoft.com/office/officeart/2005/8/layout/cycle1"/>
    <dgm:cxn modelId="{D0355326-74BB-48FB-89FF-2075C23CAC19}" type="presParOf" srcId="{FDE93009-6A5A-42F0-A611-02A6D5B868F6}" destId="{CE265126-FEF7-4AB4-8646-2B73B611637B}" srcOrd="8" destOrd="0" presId="urn:microsoft.com/office/officeart/2005/8/layout/cycle1"/>
    <dgm:cxn modelId="{304A9564-F723-4C78-8B87-A172BFF688EF}" type="presParOf" srcId="{FDE93009-6A5A-42F0-A611-02A6D5B868F6}" destId="{D0A2FF8D-23B3-41D2-9A3B-D45CEDA4D1C4}" srcOrd="9" destOrd="0" presId="urn:microsoft.com/office/officeart/2005/8/layout/cycle1"/>
    <dgm:cxn modelId="{294A94D3-337C-4CD9-B3DE-A95DA86E8DAC}" type="presParOf" srcId="{FDE93009-6A5A-42F0-A611-02A6D5B868F6}" destId="{AB495593-B50F-4DDD-826E-C02D15F02AB9}" srcOrd="10" destOrd="0" presId="urn:microsoft.com/office/officeart/2005/8/layout/cycle1"/>
    <dgm:cxn modelId="{B9BDDCDB-A75E-4F06-AE6A-C8ED304FD7B1}" type="presParOf" srcId="{FDE93009-6A5A-42F0-A611-02A6D5B868F6}" destId="{229F2214-2890-4CC3-9689-84FA87212D9D}" srcOrd="11" destOrd="0" presId="urn:microsoft.com/office/officeart/2005/8/layout/cycle1"/>
    <dgm:cxn modelId="{2523E299-8213-494B-A168-71AABDE93B4B}" type="presParOf" srcId="{FDE93009-6A5A-42F0-A611-02A6D5B868F6}" destId="{75B3C8D9-059F-4ACF-9043-4B32267C101B}" srcOrd="12" destOrd="0" presId="urn:microsoft.com/office/officeart/2005/8/layout/cycle1"/>
    <dgm:cxn modelId="{08D6449B-D9FA-41AE-A170-B929BF9C0500}" type="presParOf" srcId="{FDE93009-6A5A-42F0-A611-02A6D5B868F6}" destId="{FBFF52BE-CC2A-498F-91E8-22C7C2BEC125}" srcOrd="13" destOrd="0" presId="urn:microsoft.com/office/officeart/2005/8/layout/cycle1"/>
    <dgm:cxn modelId="{4077AA34-EC73-47FC-943D-85C6248E0882}" type="presParOf" srcId="{FDE93009-6A5A-42F0-A611-02A6D5B868F6}" destId="{E130706B-C52E-474B-9105-C757917A5803}"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554BC-D77B-45C7-969F-0F3C41B666FC}" type="doc">
      <dgm:prSet loTypeId="urn:microsoft.com/office/officeart/2005/8/layout/cycle1" loCatId="cycle" qsTypeId="urn:microsoft.com/office/officeart/2005/8/quickstyle/simple3" qsCatId="simple" csTypeId="urn:microsoft.com/office/officeart/2005/8/colors/accent0_3" csCatId="mainScheme" phldr="1"/>
      <dgm:spPr/>
      <dgm:t>
        <a:bodyPr/>
        <a:lstStyle/>
        <a:p>
          <a:endParaRPr lang="el-GR"/>
        </a:p>
      </dgm:t>
    </dgm:pt>
    <dgm:pt modelId="{D462EDBC-B23E-4C22-9802-61103662F354}">
      <dgm:prSet phldrT="[Κείμενο]" custT="1"/>
      <dgm:spPr/>
      <dgm:t>
        <a:bodyPr/>
        <a:lstStyle/>
        <a:p>
          <a:r>
            <a:rPr lang="el-GR" sz="1800" dirty="0"/>
            <a:t>Έργο 2</a:t>
          </a:r>
        </a:p>
      </dgm:t>
    </dgm:pt>
    <dgm:pt modelId="{BD1511A2-4C5E-482C-A223-32EB44BC9EB3}" type="parTrans" cxnId="{C06370C6-2F40-47AF-A678-5BE1DA798DA0}">
      <dgm:prSet/>
      <dgm:spPr/>
      <dgm:t>
        <a:bodyPr/>
        <a:lstStyle/>
        <a:p>
          <a:endParaRPr lang="el-GR" sz="1800"/>
        </a:p>
      </dgm:t>
    </dgm:pt>
    <dgm:pt modelId="{F4D4A498-12A5-4114-B97D-42DD8B182BC5}" type="sibTrans" cxnId="{C06370C6-2F40-47AF-A678-5BE1DA798DA0}">
      <dgm:prSet/>
      <dgm:spPr/>
      <dgm:t>
        <a:bodyPr/>
        <a:lstStyle/>
        <a:p>
          <a:endParaRPr lang="el-GR" sz="1800"/>
        </a:p>
      </dgm:t>
    </dgm:pt>
    <dgm:pt modelId="{21CC04F7-84FD-4C00-AA29-D83E8A221841}">
      <dgm:prSet phldrT="[Κείμενο]" custT="1"/>
      <dgm:spPr/>
      <dgm:t>
        <a:bodyPr/>
        <a:lstStyle/>
        <a:p>
          <a:r>
            <a:rPr lang="el-GR" sz="1800" dirty="0"/>
            <a:t>Έργο 3</a:t>
          </a:r>
        </a:p>
      </dgm:t>
    </dgm:pt>
    <dgm:pt modelId="{8A1960CA-870B-42B2-A698-41A1359AC241}" type="parTrans" cxnId="{28282639-8623-44C6-B21B-D91B007EF465}">
      <dgm:prSet/>
      <dgm:spPr/>
      <dgm:t>
        <a:bodyPr/>
        <a:lstStyle/>
        <a:p>
          <a:endParaRPr lang="el-GR" sz="1800"/>
        </a:p>
      </dgm:t>
    </dgm:pt>
    <dgm:pt modelId="{2E65A919-E34B-4C61-943A-0FA5887F4899}" type="sibTrans" cxnId="{28282639-8623-44C6-B21B-D91B007EF465}">
      <dgm:prSet/>
      <dgm:spPr/>
      <dgm:t>
        <a:bodyPr/>
        <a:lstStyle/>
        <a:p>
          <a:endParaRPr lang="el-GR" sz="1800"/>
        </a:p>
      </dgm:t>
    </dgm:pt>
    <dgm:pt modelId="{8156020A-7A53-4C4A-93C7-BA1B5A4D4F6D}">
      <dgm:prSet phldrT="[Κείμενο]" custT="1"/>
      <dgm:spPr/>
      <dgm:t>
        <a:bodyPr/>
        <a:lstStyle/>
        <a:p>
          <a:r>
            <a:rPr lang="el-GR" sz="1800" dirty="0"/>
            <a:t>. . . .</a:t>
          </a:r>
        </a:p>
      </dgm:t>
    </dgm:pt>
    <dgm:pt modelId="{E789C3AF-5CFE-42E5-B746-99547E99D838}" type="parTrans" cxnId="{A4A4C569-C742-4A19-AF45-77A8442E0551}">
      <dgm:prSet/>
      <dgm:spPr/>
      <dgm:t>
        <a:bodyPr/>
        <a:lstStyle/>
        <a:p>
          <a:endParaRPr lang="el-GR" sz="1800"/>
        </a:p>
      </dgm:t>
    </dgm:pt>
    <dgm:pt modelId="{B349A8BB-6A0F-42D4-A264-E1AE1206A1FA}" type="sibTrans" cxnId="{A4A4C569-C742-4A19-AF45-77A8442E0551}">
      <dgm:prSet/>
      <dgm:spPr/>
      <dgm:t>
        <a:bodyPr/>
        <a:lstStyle/>
        <a:p>
          <a:endParaRPr lang="el-GR" sz="1800"/>
        </a:p>
      </dgm:t>
    </dgm:pt>
    <dgm:pt modelId="{5BC30323-60CF-4A73-AE84-7A59B0629374}">
      <dgm:prSet phldrT="[Κείμενο]" custT="1"/>
      <dgm:spPr/>
      <dgm:t>
        <a:bodyPr/>
        <a:lstStyle/>
        <a:p>
          <a:r>
            <a:rPr lang="el-GR" sz="1800" dirty="0"/>
            <a:t>Έργο 1</a:t>
          </a:r>
        </a:p>
      </dgm:t>
    </dgm:pt>
    <dgm:pt modelId="{5723C7AE-F1D2-4640-976E-DD34E00AF536}" type="parTrans" cxnId="{F1BE7B20-1E44-4C63-81E9-12AD57A7B54D}">
      <dgm:prSet/>
      <dgm:spPr/>
      <dgm:t>
        <a:bodyPr/>
        <a:lstStyle/>
        <a:p>
          <a:endParaRPr lang="el-GR" sz="1800"/>
        </a:p>
      </dgm:t>
    </dgm:pt>
    <dgm:pt modelId="{89F4B222-B600-429E-8E08-204108F0C7A6}" type="sibTrans" cxnId="{F1BE7B20-1E44-4C63-81E9-12AD57A7B54D}">
      <dgm:prSet/>
      <dgm:spPr/>
      <dgm:t>
        <a:bodyPr/>
        <a:lstStyle/>
        <a:p>
          <a:endParaRPr lang="el-GR" sz="1800"/>
        </a:p>
      </dgm:t>
    </dgm:pt>
    <dgm:pt modelId="{53D2F76F-A2CE-4240-8BB7-5D33F8C1A164}">
      <dgm:prSet phldrT="[Κείμενο]" custT="1"/>
      <dgm:spPr/>
      <dgm:t>
        <a:bodyPr/>
        <a:lstStyle/>
        <a:p>
          <a:r>
            <a:rPr lang="el-GR" sz="1800" dirty="0"/>
            <a:t>Έργο 4</a:t>
          </a:r>
        </a:p>
      </dgm:t>
    </dgm:pt>
    <dgm:pt modelId="{B0AEBDD9-7988-4C05-876A-EFD84ACBD5B4}" type="sibTrans" cxnId="{C34311BF-BC70-4980-AFFB-92BADE994B27}">
      <dgm:prSet/>
      <dgm:spPr/>
      <dgm:t>
        <a:bodyPr/>
        <a:lstStyle/>
        <a:p>
          <a:endParaRPr lang="el-GR" sz="1800"/>
        </a:p>
      </dgm:t>
    </dgm:pt>
    <dgm:pt modelId="{970AF6A4-C748-4F93-A836-339417D000EA}" type="parTrans" cxnId="{C34311BF-BC70-4980-AFFB-92BADE994B27}">
      <dgm:prSet/>
      <dgm:spPr/>
      <dgm:t>
        <a:bodyPr/>
        <a:lstStyle/>
        <a:p>
          <a:endParaRPr lang="el-GR" sz="1800"/>
        </a:p>
      </dgm:t>
    </dgm:pt>
    <dgm:pt modelId="{FDE93009-6A5A-42F0-A611-02A6D5B868F6}" type="pres">
      <dgm:prSet presAssocID="{A0A554BC-D77B-45C7-969F-0F3C41B666FC}" presName="cycle" presStyleCnt="0">
        <dgm:presLayoutVars>
          <dgm:dir/>
          <dgm:resizeHandles val="exact"/>
        </dgm:presLayoutVars>
      </dgm:prSet>
      <dgm:spPr/>
      <dgm:t>
        <a:bodyPr/>
        <a:lstStyle/>
        <a:p>
          <a:endParaRPr lang="en-US"/>
        </a:p>
      </dgm:t>
    </dgm:pt>
    <dgm:pt modelId="{5D06A61B-EDDC-4649-B4B5-CA34BD741BF1}" type="pres">
      <dgm:prSet presAssocID="{D462EDBC-B23E-4C22-9802-61103662F354}" presName="dummy" presStyleCnt="0"/>
      <dgm:spPr/>
    </dgm:pt>
    <dgm:pt modelId="{465DA790-A5A2-43E9-96FA-FA7BB283133A}" type="pres">
      <dgm:prSet presAssocID="{D462EDBC-B23E-4C22-9802-61103662F354}" presName="node" presStyleLbl="revTx" presStyleIdx="0" presStyleCnt="5">
        <dgm:presLayoutVars>
          <dgm:bulletEnabled val="1"/>
        </dgm:presLayoutVars>
      </dgm:prSet>
      <dgm:spPr/>
      <dgm:t>
        <a:bodyPr/>
        <a:lstStyle/>
        <a:p>
          <a:endParaRPr lang="en-US"/>
        </a:p>
      </dgm:t>
    </dgm:pt>
    <dgm:pt modelId="{196214B0-CD19-4768-A8B9-80B1F5F20CEC}" type="pres">
      <dgm:prSet presAssocID="{F4D4A498-12A5-4114-B97D-42DD8B182BC5}" presName="sibTrans" presStyleLbl="node1" presStyleIdx="0" presStyleCnt="5"/>
      <dgm:spPr/>
      <dgm:t>
        <a:bodyPr/>
        <a:lstStyle/>
        <a:p>
          <a:endParaRPr lang="en-US"/>
        </a:p>
      </dgm:t>
    </dgm:pt>
    <dgm:pt modelId="{711819F4-3178-4F73-A96B-B885A54EA5C4}" type="pres">
      <dgm:prSet presAssocID="{21CC04F7-84FD-4C00-AA29-D83E8A221841}" presName="dummy" presStyleCnt="0"/>
      <dgm:spPr/>
    </dgm:pt>
    <dgm:pt modelId="{0DD98BC6-81B1-421F-94F4-411EBB8C8AF9}" type="pres">
      <dgm:prSet presAssocID="{21CC04F7-84FD-4C00-AA29-D83E8A221841}" presName="node" presStyleLbl="revTx" presStyleIdx="1" presStyleCnt="5">
        <dgm:presLayoutVars>
          <dgm:bulletEnabled val="1"/>
        </dgm:presLayoutVars>
      </dgm:prSet>
      <dgm:spPr/>
      <dgm:t>
        <a:bodyPr/>
        <a:lstStyle/>
        <a:p>
          <a:endParaRPr lang="en-US"/>
        </a:p>
      </dgm:t>
    </dgm:pt>
    <dgm:pt modelId="{CF6FE8E1-3BCA-49C9-A39B-5A6A952BA0A7}" type="pres">
      <dgm:prSet presAssocID="{2E65A919-E34B-4C61-943A-0FA5887F4899}" presName="sibTrans" presStyleLbl="node1" presStyleIdx="1" presStyleCnt="5"/>
      <dgm:spPr/>
      <dgm:t>
        <a:bodyPr/>
        <a:lstStyle/>
        <a:p>
          <a:endParaRPr lang="en-US"/>
        </a:p>
      </dgm:t>
    </dgm:pt>
    <dgm:pt modelId="{72896CE6-5D81-4699-B3C8-5B6CA82E1CB5}" type="pres">
      <dgm:prSet presAssocID="{53D2F76F-A2CE-4240-8BB7-5D33F8C1A164}" presName="dummy" presStyleCnt="0"/>
      <dgm:spPr/>
    </dgm:pt>
    <dgm:pt modelId="{F95FED73-85ED-4AC0-95F9-6F539843F32F}" type="pres">
      <dgm:prSet presAssocID="{53D2F76F-A2CE-4240-8BB7-5D33F8C1A164}" presName="node" presStyleLbl="revTx" presStyleIdx="2" presStyleCnt="5">
        <dgm:presLayoutVars>
          <dgm:bulletEnabled val="1"/>
        </dgm:presLayoutVars>
      </dgm:prSet>
      <dgm:spPr/>
      <dgm:t>
        <a:bodyPr/>
        <a:lstStyle/>
        <a:p>
          <a:endParaRPr lang="en-US"/>
        </a:p>
      </dgm:t>
    </dgm:pt>
    <dgm:pt modelId="{CE265126-FEF7-4AB4-8646-2B73B611637B}" type="pres">
      <dgm:prSet presAssocID="{B0AEBDD9-7988-4C05-876A-EFD84ACBD5B4}" presName="sibTrans" presStyleLbl="node1" presStyleIdx="2" presStyleCnt="5"/>
      <dgm:spPr/>
      <dgm:t>
        <a:bodyPr/>
        <a:lstStyle/>
        <a:p>
          <a:endParaRPr lang="en-US"/>
        </a:p>
      </dgm:t>
    </dgm:pt>
    <dgm:pt modelId="{D0A2FF8D-23B3-41D2-9A3B-D45CEDA4D1C4}" type="pres">
      <dgm:prSet presAssocID="{8156020A-7A53-4C4A-93C7-BA1B5A4D4F6D}" presName="dummy" presStyleCnt="0"/>
      <dgm:spPr/>
    </dgm:pt>
    <dgm:pt modelId="{AB495593-B50F-4DDD-826E-C02D15F02AB9}" type="pres">
      <dgm:prSet presAssocID="{8156020A-7A53-4C4A-93C7-BA1B5A4D4F6D}" presName="node" presStyleLbl="revTx" presStyleIdx="3" presStyleCnt="5">
        <dgm:presLayoutVars>
          <dgm:bulletEnabled val="1"/>
        </dgm:presLayoutVars>
      </dgm:prSet>
      <dgm:spPr/>
      <dgm:t>
        <a:bodyPr/>
        <a:lstStyle/>
        <a:p>
          <a:endParaRPr lang="en-US"/>
        </a:p>
      </dgm:t>
    </dgm:pt>
    <dgm:pt modelId="{229F2214-2890-4CC3-9689-84FA87212D9D}" type="pres">
      <dgm:prSet presAssocID="{B349A8BB-6A0F-42D4-A264-E1AE1206A1FA}" presName="sibTrans" presStyleLbl="node1" presStyleIdx="3" presStyleCnt="5"/>
      <dgm:spPr/>
      <dgm:t>
        <a:bodyPr/>
        <a:lstStyle/>
        <a:p>
          <a:endParaRPr lang="en-US"/>
        </a:p>
      </dgm:t>
    </dgm:pt>
    <dgm:pt modelId="{75B3C8D9-059F-4ACF-9043-4B32267C101B}" type="pres">
      <dgm:prSet presAssocID="{5BC30323-60CF-4A73-AE84-7A59B0629374}" presName="dummy" presStyleCnt="0"/>
      <dgm:spPr/>
    </dgm:pt>
    <dgm:pt modelId="{FBFF52BE-CC2A-498F-91E8-22C7C2BEC125}" type="pres">
      <dgm:prSet presAssocID="{5BC30323-60CF-4A73-AE84-7A59B0629374}" presName="node" presStyleLbl="revTx" presStyleIdx="4" presStyleCnt="5">
        <dgm:presLayoutVars>
          <dgm:bulletEnabled val="1"/>
        </dgm:presLayoutVars>
      </dgm:prSet>
      <dgm:spPr/>
      <dgm:t>
        <a:bodyPr/>
        <a:lstStyle/>
        <a:p>
          <a:endParaRPr lang="en-US"/>
        </a:p>
      </dgm:t>
    </dgm:pt>
    <dgm:pt modelId="{E130706B-C52E-474B-9105-C757917A5803}" type="pres">
      <dgm:prSet presAssocID="{89F4B222-B600-429E-8E08-204108F0C7A6}" presName="sibTrans" presStyleLbl="node1" presStyleIdx="4" presStyleCnt="5"/>
      <dgm:spPr/>
      <dgm:t>
        <a:bodyPr/>
        <a:lstStyle/>
        <a:p>
          <a:endParaRPr lang="en-US"/>
        </a:p>
      </dgm:t>
    </dgm:pt>
  </dgm:ptLst>
  <dgm:cxnLst>
    <dgm:cxn modelId="{DF4D5929-1372-41D4-9D26-8CFCADBC8F70}" type="presOf" srcId="{B0AEBDD9-7988-4C05-876A-EFD84ACBD5B4}" destId="{CE265126-FEF7-4AB4-8646-2B73B611637B}" srcOrd="0" destOrd="0" presId="urn:microsoft.com/office/officeart/2005/8/layout/cycle1"/>
    <dgm:cxn modelId="{BC2813A1-C335-45A2-8CB1-A9D94D3064E1}" type="presOf" srcId="{5BC30323-60CF-4A73-AE84-7A59B0629374}" destId="{FBFF52BE-CC2A-498F-91E8-22C7C2BEC125}" srcOrd="0" destOrd="0" presId="urn:microsoft.com/office/officeart/2005/8/layout/cycle1"/>
    <dgm:cxn modelId="{C06370C6-2F40-47AF-A678-5BE1DA798DA0}" srcId="{A0A554BC-D77B-45C7-969F-0F3C41B666FC}" destId="{D462EDBC-B23E-4C22-9802-61103662F354}" srcOrd="0" destOrd="0" parTransId="{BD1511A2-4C5E-482C-A223-32EB44BC9EB3}" sibTransId="{F4D4A498-12A5-4114-B97D-42DD8B182BC5}"/>
    <dgm:cxn modelId="{86CE21A3-A199-4AA1-A53C-13FA9AB8948B}" type="presOf" srcId="{F4D4A498-12A5-4114-B97D-42DD8B182BC5}" destId="{196214B0-CD19-4768-A8B9-80B1F5F20CEC}" srcOrd="0" destOrd="0" presId="urn:microsoft.com/office/officeart/2005/8/layout/cycle1"/>
    <dgm:cxn modelId="{295F9292-2A9C-4638-95A8-4149DA0E6A15}" type="presOf" srcId="{53D2F76F-A2CE-4240-8BB7-5D33F8C1A164}" destId="{F95FED73-85ED-4AC0-95F9-6F539843F32F}" srcOrd="0" destOrd="0" presId="urn:microsoft.com/office/officeart/2005/8/layout/cycle1"/>
    <dgm:cxn modelId="{F1BE7B20-1E44-4C63-81E9-12AD57A7B54D}" srcId="{A0A554BC-D77B-45C7-969F-0F3C41B666FC}" destId="{5BC30323-60CF-4A73-AE84-7A59B0629374}" srcOrd="4" destOrd="0" parTransId="{5723C7AE-F1D2-4640-976E-DD34E00AF536}" sibTransId="{89F4B222-B600-429E-8E08-204108F0C7A6}"/>
    <dgm:cxn modelId="{EA10A5B5-6A2F-48A1-BAC3-51D0E0EDDEA2}" type="presOf" srcId="{8156020A-7A53-4C4A-93C7-BA1B5A4D4F6D}" destId="{AB495593-B50F-4DDD-826E-C02D15F02AB9}" srcOrd="0" destOrd="0" presId="urn:microsoft.com/office/officeart/2005/8/layout/cycle1"/>
    <dgm:cxn modelId="{5A37ADBF-29F2-401D-AACA-60457F188F58}" type="presOf" srcId="{2E65A919-E34B-4C61-943A-0FA5887F4899}" destId="{CF6FE8E1-3BCA-49C9-A39B-5A6A952BA0A7}" srcOrd="0" destOrd="0" presId="urn:microsoft.com/office/officeart/2005/8/layout/cycle1"/>
    <dgm:cxn modelId="{A4A4C569-C742-4A19-AF45-77A8442E0551}" srcId="{A0A554BC-D77B-45C7-969F-0F3C41B666FC}" destId="{8156020A-7A53-4C4A-93C7-BA1B5A4D4F6D}" srcOrd="3" destOrd="0" parTransId="{E789C3AF-5CFE-42E5-B746-99547E99D838}" sibTransId="{B349A8BB-6A0F-42D4-A264-E1AE1206A1FA}"/>
    <dgm:cxn modelId="{DADC8901-1EA9-4B7D-8995-F71E27DA8A9F}" type="presOf" srcId="{21CC04F7-84FD-4C00-AA29-D83E8A221841}" destId="{0DD98BC6-81B1-421F-94F4-411EBB8C8AF9}" srcOrd="0" destOrd="0" presId="urn:microsoft.com/office/officeart/2005/8/layout/cycle1"/>
    <dgm:cxn modelId="{04F4DFB9-B9C9-4859-88CD-65BCFB448A47}" type="presOf" srcId="{B349A8BB-6A0F-42D4-A264-E1AE1206A1FA}" destId="{229F2214-2890-4CC3-9689-84FA87212D9D}" srcOrd="0" destOrd="0" presId="urn:microsoft.com/office/officeart/2005/8/layout/cycle1"/>
    <dgm:cxn modelId="{28282639-8623-44C6-B21B-D91B007EF465}" srcId="{A0A554BC-D77B-45C7-969F-0F3C41B666FC}" destId="{21CC04F7-84FD-4C00-AA29-D83E8A221841}" srcOrd="1" destOrd="0" parTransId="{8A1960CA-870B-42B2-A698-41A1359AC241}" sibTransId="{2E65A919-E34B-4C61-943A-0FA5887F4899}"/>
    <dgm:cxn modelId="{1F9C6C3B-E904-4A8D-9C45-84ADE16B8F22}" type="presOf" srcId="{A0A554BC-D77B-45C7-969F-0F3C41B666FC}" destId="{FDE93009-6A5A-42F0-A611-02A6D5B868F6}" srcOrd="0" destOrd="0" presId="urn:microsoft.com/office/officeart/2005/8/layout/cycle1"/>
    <dgm:cxn modelId="{EFD7FB76-5494-4061-97F2-E26B083329E3}" type="presOf" srcId="{89F4B222-B600-429E-8E08-204108F0C7A6}" destId="{E130706B-C52E-474B-9105-C757917A5803}" srcOrd="0" destOrd="0" presId="urn:microsoft.com/office/officeart/2005/8/layout/cycle1"/>
    <dgm:cxn modelId="{C34311BF-BC70-4980-AFFB-92BADE994B27}" srcId="{A0A554BC-D77B-45C7-969F-0F3C41B666FC}" destId="{53D2F76F-A2CE-4240-8BB7-5D33F8C1A164}" srcOrd="2" destOrd="0" parTransId="{970AF6A4-C748-4F93-A836-339417D000EA}" sibTransId="{B0AEBDD9-7988-4C05-876A-EFD84ACBD5B4}"/>
    <dgm:cxn modelId="{53FF4378-6650-4E01-BB7F-7515FB9B2A44}" type="presOf" srcId="{D462EDBC-B23E-4C22-9802-61103662F354}" destId="{465DA790-A5A2-43E9-96FA-FA7BB283133A}" srcOrd="0" destOrd="0" presId="urn:microsoft.com/office/officeart/2005/8/layout/cycle1"/>
    <dgm:cxn modelId="{6A3BC2DC-3799-47FD-9E0F-28765C11A19F}" type="presParOf" srcId="{FDE93009-6A5A-42F0-A611-02A6D5B868F6}" destId="{5D06A61B-EDDC-4649-B4B5-CA34BD741BF1}" srcOrd="0" destOrd="0" presId="urn:microsoft.com/office/officeart/2005/8/layout/cycle1"/>
    <dgm:cxn modelId="{9D6F36B6-EE02-426D-B648-363A622F0B13}" type="presParOf" srcId="{FDE93009-6A5A-42F0-A611-02A6D5B868F6}" destId="{465DA790-A5A2-43E9-96FA-FA7BB283133A}" srcOrd="1" destOrd="0" presId="urn:microsoft.com/office/officeart/2005/8/layout/cycle1"/>
    <dgm:cxn modelId="{D5089E58-A623-48D2-99BF-CD0A58143D34}" type="presParOf" srcId="{FDE93009-6A5A-42F0-A611-02A6D5B868F6}" destId="{196214B0-CD19-4768-A8B9-80B1F5F20CEC}" srcOrd="2" destOrd="0" presId="urn:microsoft.com/office/officeart/2005/8/layout/cycle1"/>
    <dgm:cxn modelId="{0189D9B2-16C3-489D-8326-49272E5EE62B}" type="presParOf" srcId="{FDE93009-6A5A-42F0-A611-02A6D5B868F6}" destId="{711819F4-3178-4F73-A96B-B885A54EA5C4}" srcOrd="3" destOrd="0" presId="urn:microsoft.com/office/officeart/2005/8/layout/cycle1"/>
    <dgm:cxn modelId="{811B1C9C-0D1B-4A6B-B866-C45317DDE3DA}" type="presParOf" srcId="{FDE93009-6A5A-42F0-A611-02A6D5B868F6}" destId="{0DD98BC6-81B1-421F-94F4-411EBB8C8AF9}" srcOrd="4" destOrd="0" presId="urn:microsoft.com/office/officeart/2005/8/layout/cycle1"/>
    <dgm:cxn modelId="{4CC0C881-206D-4D7A-A368-9E2A05241EA3}" type="presParOf" srcId="{FDE93009-6A5A-42F0-A611-02A6D5B868F6}" destId="{CF6FE8E1-3BCA-49C9-A39B-5A6A952BA0A7}" srcOrd="5" destOrd="0" presId="urn:microsoft.com/office/officeart/2005/8/layout/cycle1"/>
    <dgm:cxn modelId="{7F7FC369-8022-4DBC-87C6-9249727562AB}" type="presParOf" srcId="{FDE93009-6A5A-42F0-A611-02A6D5B868F6}" destId="{72896CE6-5D81-4699-B3C8-5B6CA82E1CB5}" srcOrd="6" destOrd="0" presId="urn:microsoft.com/office/officeart/2005/8/layout/cycle1"/>
    <dgm:cxn modelId="{7BF6A722-51D9-407A-B1B3-4F868BF3F59A}" type="presParOf" srcId="{FDE93009-6A5A-42F0-A611-02A6D5B868F6}" destId="{F95FED73-85ED-4AC0-95F9-6F539843F32F}" srcOrd="7" destOrd="0" presId="urn:microsoft.com/office/officeart/2005/8/layout/cycle1"/>
    <dgm:cxn modelId="{D0355326-74BB-48FB-89FF-2075C23CAC19}" type="presParOf" srcId="{FDE93009-6A5A-42F0-A611-02A6D5B868F6}" destId="{CE265126-FEF7-4AB4-8646-2B73B611637B}" srcOrd="8" destOrd="0" presId="urn:microsoft.com/office/officeart/2005/8/layout/cycle1"/>
    <dgm:cxn modelId="{304A9564-F723-4C78-8B87-A172BFF688EF}" type="presParOf" srcId="{FDE93009-6A5A-42F0-A611-02A6D5B868F6}" destId="{D0A2FF8D-23B3-41D2-9A3B-D45CEDA4D1C4}" srcOrd="9" destOrd="0" presId="urn:microsoft.com/office/officeart/2005/8/layout/cycle1"/>
    <dgm:cxn modelId="{294A94D3-337C-4CD9-B3DE-A95DA86E8DAC}" type="presParOf" srcId="{FDE93009-6A5A-42F0-A611-02A6D5B868F6}" destId="{AB495593-B50F-4DDD-826E-C02D15F02AB9}" srcOrd="10" destOrd="0" presId="urn:microsoft.com/office/officeart/2005/8/layout/cycle1"/>
    <dgm:cxn modelId="{B9BDDCDB-A75E-4F06-AE6A-C8ED304FD7B1}" type="presParOf" srcId="{FDE93009-6A5A-42F0-A611-02A6D5B868F6}" destId="{229F2214-2890-4CC3-9689-84FA87212D9D}" srcOrd="11" destOrd="0" presId="urn:microsoft.com/office/officeart/2005/8/layout/cycle1"/>
    <dgm:cxn modelId="{2523E299-8213-494B-A168-71AABDE93B4B}" type="presParOf" srcId="{FDE93009-6A5A-42F0-A611-02A6D5B868F6}" destId="{75B3C8D9-059F-4ACF-9043-4B32267C101B}" srcOrd="12" destOrd="0" presId="urn:microsoft.com/office/officeart/2005/8/layout/cycle1"/>
    <dgm:cxn modelId="{08D6449B-D9FA-41AE-A170-B929BF9C0500}" type="presParOf" srcId="{FDE93009-6A5A-42F0-A611-02A6D5B868F6}" destId="{FBFF52BE-CC2A-498F-91E8-22C7C2BEC125}" srcOrd="13" destOrd="0" presId="urn:microsoft.com/office/officeart/2005/8/layout/cycle1"/>
    <dgm:cxn modelId="{4077AA34-EC73-47FC-943D-85C6248E0882}" type="presParOf" srcId="{FDE93009-6A5A-42F0-A611-02A6D5B868F6}" destId="{E130706B-C52E-474B-9105-C757917A5803}"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50813F-3067-48C0-82BE-47A6E3090E05}"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l-GR"/>
        </a:p>
      </dgm:t>
    </dgm:pt>
    <dgm:pt modelId="{A2EB3B3F-095D-4D26-8B63-7E7B4E5440E5}">
      <dgm:prSet phldrT="[Κείμενο]" custT="1"/>
      <dgm:spPr/>
      <dgm:t>
        <a:bodyPr/>
        <a:lstStyle/>
        <a:p>
          <a:r>
            <a:rPr lang="el-GR" sz="1800" dirty="0"/>
            <a:t>Έργο 1 </a:t>
          </a:r>
        </a:p>
      </dgm:t>
    </dgm:pt>
    <dgm:pt modelId="{DD27DE45-0881-470F-A8E9-18282530E062}" type="parTrans" cxnId="{78760720-9C08-49BA-856D-3033CDC1D19D}">
      <dgm:prSet/>
      <dgm:spPr/>
      <dgm:t>
        <a:bodyPr/>
        <a:lstStyle/>
        <a:p>
          <a:endParaRPr lang="el-GR" sz="1800"/>
        </a:p>
      </dgm:t>
    </dgm:pt>
    <dgm:pt modelId="{AE465574-7BA9-4CB7-81A0-0697430DB8A7}" type="sibTrans" cxnId="{78760720-9C08-49BA-856D-3033CDC1D19D}">
      <dgm:prSet/>
      <dgm:spPr/>
      <dgm:t>
        <a:bodyPr/>
        <a:lstStyle/>
        <a:p>
          <a:endParaRPr lang="el-GR" sz="1800"/>
        </a:p>
      </dgm:t>
    </dgm:pt>
    <dgm:pt modelId="{2F7CFB06-52D4-484C-9590-EF5AB2E75941}">
      <dgm:prSet phldrT="[Κείμενο]" custT="1"/>
      <dgm:spPr/>
      <dgm:t>
        <a:bodyPr/>
        <a:lstStyle/>
        <a:p>
          <a:r>
            <a:rPr lang="el-GR" sz="1800" dirty="0"/>
            <a:t>Έργο 2</a:t>
          </a:r>
        </a:p>
      </dgm:t>
    </dgm:pt>
    <dgm:pt modelId="{7ED11A98-A72C-4009-832E-B74AA7301858}" type="parTrans" cxnId="{F9FFC604-6555-4EA2-A6FD-0242C86AEFF6}">
      <dgm:prSet/>
      <dgm:spPr/>
      <dgm:t>
        <a:bodyPr/>
        <a:lstStyle/>
        <a:p>
          <a:endParaRPr lang="el-GR" sz="1800"/>
        </a:p>
      </dgm:t>
    </dgm:pt>
    <dgm:pt modelId="{0C8854A4-4A5A-401F-9225-A81E4D37F94C}" type="sibTrans" cxnId="{F9FFC604-6555-4EA2-A6FD-0242C86AEFF6}">
      <dgm:prSet/>
      <dgm:spPr/>
      <dgm:t>
        <a:bodyPr/>
        <a:lstStyle/>
        <a:p>
          <a:endParaRPr lang="el-GR" sz="1800"/>
        </a:p>
      </dgm:t>
    </dgm:pt>
    <dgm:pt modelId="{169201AF-7FF2-4730-B153-50CD10CFC35F}">
      <dgm:prSet phldrT="[Κείμενο]" custT="1"/>
      <dgm:spPr/>
      <dgm:t>
        <a:bodyPr/>
        <a:lstStyle/>
        <a:p>
          <a:r>
            <a:rPr lang="el-GR" sz="1800" dirty="0"/>
            <a:t>Έργο 3</a:t>
          </a:r>
        </a:p>
      </dgm:t>
    </dgm:pt>
    <dgm:pt modelId="{74CAFF81-6AA7-4FED-A91D-7D3A56696ECD}" type="parTrans" cxnId="{CA086330-C2DB-448E-92D1-0C57E07B64D8}">
      <dgm:prSet/>
      <dgm:spPr/>
      <dgm:t>
        <a:bodyPr/>
        <a:lstStyle/>
        <a:p>
          <a:endParaRPr lang="el-GR" sz="1800"/>
        </a:p>
      </dgm:t>
    </dgm:pt>
    <dgm:pt modelId="{5B30534B-8850-4834-8676-FEEFED230EAC}" type="sibTrans" cxnId="{CA086330-C2DB-448E-92D1-0C57E07B64D8}">
      <dgm:prSet/>
      <dgm:spPr/>
      <dgm:t>
        <a:bodyPr/>
        <a:lstStyle/>
        <a:p>
          <a:endParaRPr lang="el-GR" sz="1800"/>
        </a:p>
      </dgm:t>
    </dgm:pt>
    <dgm:pt modelId="{E2B4D0E2-FEDC-4909-B3F8-61D1846D57E4}" type="pres">
      <dgm:prSet presAssocID="{BB50813F-3067-48C0-82BE-47A6E3090E05}" presName="Name0" presStyleCnt="0">
        <dgm:presLayoutVars>
          <dgm:chMax val="7"/>
          <dgm:chPref val="7"/>
          <dgm:dir/>
          <dgm:animLvl val="lvl"/>
        </dgm:presLayoutVars>
      </dgm:prSet>
      <dgm:spPr/>
      <dgm:t>
        <a:bodyPr/>
        <a:lstStyle/>
        <a:p>
          <a:endParaRPr lang="en-US"/>
        </a:p>
      </dgm:t>
    </dgm:pt>
    <dgm:pt modelId="{08BB596C-420D-4E5B-B0A5-F9F601E889DB}" type="pres">
      <dgm:prSet presAssocID="{A2EB3B3F-095D-4D26-8B63-7E7B4E5440E5}" presName="Accent1" presStyleCnt="0"/>
      <dgm:spPr/>
    </dgm:pt>
    <dgm:pt modelId="{47D2088A-DC6E-47DE-9263-8490515EF87C}" type="pres">
      <dgm:prSet presAssocID="{A2EB3B3F-095D-4D26-8B63-7E7B4E5440E5}" presName="Accent" presStyleLbl="node1" presStyleIdx="0" presStyleCnt="3"/>
      <dgm:spPr/>
    </dgm:pt>
    <dgm:pt modelId="{D70733E6-0121-44D7-B3B8-39160747383A}" type="pres">
      <dgm:prSet presAssocID="{A2EB3B3F-095D-4D26-8B63-7E7B4E5440E5}" presName="Parent1" presStyleLbl="revTx" presStyleIdx="0" presStyleCnt="3">
        <dgm:presLayoutVars>
          <dgm:chMax val="1"/>
          <dgm:chPref val="1"/>
          <dgm:bulletEnabled val="1"/>
        </dgm:presLayoutVars>
      </dgm:prSet>
      <dgm:spPr/>
      <dgm:t>
        <a:bodyPr/>
        <a:lstStyle/>
        <a:p>
          <a:endParaRPr lang="en-US"/>
        </a:p>
      </dgm:t>
    </dgm:pt>
    <dgm:pt modelId="{14EE50D4-AFF8-4D4C-90A0-005346B8C755}" type="pres">
      <dgm:prSet presAssocID="{2F7CFB06-52D4-484C-9590-EF5AB2E75941}" presName="Accent2" presStyleCnt="0"/>
      <dgm:spPr/>
    </dgm:pt>
    <dgm:pt modelId="{90875926-6157-4968-A876-63F2A772B8FC}" type="pres">
      <dgm:prSet presAssocID="{2F7CFB06-52D4-484C-9590-EF5AB2E75941}" presName="Accent" presStyleLbl="node1" presStyleIdx="1" presStyleCnt="3"/>
      <dgm:spPr/>
    </dgm:pt>
    <dgm:pt modelId="{33CB6CB2-1323-4E95-9E94-534E2BF7037B}" type="pres">
      <dgm:prSet presAssocID="{2F7CFB06-52D4-484C-9590-EF5AB2E75941}" presName="Parent2" presStyleLbl="revTx" presStyleIdx="1" presStyleCnt="3">
        <dgm:presLayoutVars>
          <dgm:chMax val="1"/>
          <dgm:chPref val="1"/>
          <dgm:bulletEnabled val="1"/>
        </dgm:presLayoutVars>
      </dgm:prSet>
      <dgm:spPr/>
      <dgm:t>
        <a:bodyPr/>
        <a:lstStyle/>
        <a:p>
          <a:endParaRPr lang="en-US"/>
        </a:p>
      </dgm:t>
    </dgm:pt>
    <dgm:pt modelId="{9E92E342-6210-43D6-8E3B-998691338CDB}" type="pres">
      <dgm:prSet presAssocID="{169201AF-7FF2-4730-B153-50CD10CFC35F}" presName="Accent3" presStyleCnt="0"/>
      <dgm:spPr/>
    </dgm:pt>
    <dgm:pt modelId="{030FB7D9-7CEE-443B-8E34-1AA0A8702510}" type="pres">
      <dgm:prSet presAssocID="{169201AF-7FF2-4730-B153-50CD10CFC35F}" presName="Accent" presStyleLbl="node1" presStyleIdx="2" presStyleCnt="3"/>
      <dgm:spPr>
        <a:gradFill rotWithShape="0">
          <a:gsLst>
            <a:gs pos="0">
              <a:schemeClr val="accent2">
                <a:lumMod val="75000"/>
              </a:schemeClr>
            </a:gs>
            <a:gs pos="35000">
              <a:schemeClr val="accent2">
                <a:lumMod val="60000"/>
                <a:lumOff val="40000"/>
              </a:schemeClr>
            </a:gs>
            <a:gs pos="100000">
              <a:schemeClr val="accent2">
                <a:lumMod val="20000"/>
                <a:lumOff val="80000"/>
              </a:schemeClr>
            </a:gs>
          </a:gsLst>
        </a:gradFill>
      </dgm:spPr>
    </dgm:pt>
    <dgm:pt modelId="{2A88646D-F1F1-4260-A8DF-F5D0863BE2A9}" type="pres">
      <dgm:prSet presAssocID="{169201AF-7FF2-4730-B153-50CD10CFC35F}" presName="Parent3" presStyleLbl="revTx" presStyleIdx="2" presStyleCnt="3">
        <dgm:presLayoutVars>
          <dgm:chMax val="1"/>
          <dgm:chPref val="1"/>
          <dgm:bulletEnabled val="1"/>
        </dgm:presLayoutVars>
      </dgm:prSet>
      <dgm:spPr/>
      <dgm:t>
        <a:bodyPr/>
        <a:lstStyle/>
        <a:p>
          <a:endParaRPr lang="en-US"/>
        </a:p>
      </dgm:t>
    </dgm:pt>
  </dgm:ptLst>
  <dgm:cxnLst>
    <dgm:cxn modelId="{B28A58BE-D64E-4146-9CE0-5D5E9222D094}" type="presOf" srcId="{BB50813F-3067-48C0-82BE-47A6E3090E05}" destId="{E2B4D0E2-FEDC-4909-B3F8-61D1846D57E4}" srcOrd="0" destOrd="0" presId="urn:microsoft.com/office/officeart/2009/layout/CircleArrowProcess"/>
    <dgm:cxn modelId="{772A8CEA-2D3A-4CFD-B139-54B48FDE5B96}" type="presOf" srcId="{169201AF-7FF2-4730-B153-50CD10CFC35F}" destId="{2A88646D-F1F1-4260-A8DF-F5D0863BE2A9}" srcOrd="0" destOrd="0" presId="urn:microsoft.com/office/officeart/2009/layout/CircleArrowProcess"/>
    <dgm:cxn modelId="{78760720-9C08-49BA-856D-3033CDC1D19D}" srcId="{BB50813F-3067-48C0-82BE-47A6E3090E05}" destId="{A2EB3B3F-095D-4D26-8B63-7E7B4E5440E5}" srcOrd="0" destOrd="0" parTransId="{DD27DE45-0881-470F-A8E9-18282530E062}" sibTransId="{AE465574-7BA9-4CB7-81A0-0697430DB8A7}"/>
    <dgm:cxn modelId="{F9FFC604-6555-4EA2-A6FD-0242C86AEFF6}" srcId="{BB50813F-3067-48C0-82BE-47A6E3090E05}" destId="{2F7CFB06-52D4-484C-9590-EF5AB2E75941}" srcOrd="1" destOrd="0" parTransId="{7ED11A98-A72C-4009-832E-B74AA7301858}" sibTransId="{0C8854A4-4A5A-401F-9225-A81E4D37F94C}"/>
    <dgm:cxn modelId="{9781DEFB-942B-4090-81CF-81407663F5D4}" type="presOf" srcId="{2F7CFB06-52D4-484C-9590-EF5AB2E75941}" destId="{33CB6CB2-1323-4E95-9E94-534E2BF7037B}" srcOrd="0" destOrd="0" presId="urn:microsoft.com/office/officeart/2009/layout/CircleArrowProcess"/>
    <dgm:cxn modelId="{CA086330-C2DB-448E-92D1-0C57E07B64D8}" srcId="{BB50813F-3067-48C0-82BE-47A6E3090E05}" destId="{169201AF-7FF2-4730-B153-50CD10CFC35F}" srcOrd="2" destOrd="0" parTransId="{74CAFF81-6AA7-4FED-A91D-7D3A56696ECD}" sibTransId="{5B30534B-8850-4834-8676-FEEFED230EAC}"/>
    <dgm:cxn modelId="{224D8BAE-D45E-4669-A6C7-FAAD40652CA1}" type="presOf" srcId="{A2EB3B3F-095D-4D26-8B63-7E7B4E5440E5}" destId="{D70733E6-0121-44D7-B3B8-39160747383A}" srcOrd="0" destOrd="0" presId="urn:microsoft.com/office/officeart/2009/layout/CircleArrowProcess"/>
    <dgm:cxn modelId="{484F3F27-2021-4AEF-8570-F36EC87073A0}" type="presParOf" srcId="{E2B4D0E2-FEDC-4909-B3F8-61D1846D57E4}" destId="{08BB596C-420D-4E5B-B0A5-F9F601E889DB}" srcOrd="0" destOrd="0" presId="urn:microsoft.com/office/officeart/2009/layout/CircleArrowProcess"/>
    <dgm:cxn modelId="{5BE5BDCE-0037-4FFD-BD97-E87F4C72618C}" type="presParOf" srcId="{08BB596C-420D-4E5B-B0A5-F9F601E889DB}" destId="{47D2088A-DC6E-47DE-9263-8490515EF87C}" srcOrd="0" destOrd="0" presId="urn:microsoft.com/office/officeart/2009/layout/CircleArrowProcess"/>
    <dgm:cxn modelId="{F2052FDC-21BA-4094-A70F-A6EB0C492E75}" type="presParOf" srcId="{E2B4D0E2-FEDC-4909-B3F8-61D1846D57E4}" destId="{D70733E6-0121-44D7-B3B8-39160747383A}" srcOrd="1" destOrd="0" presId="urn:microsoft.com/office/officeart/2009/layout/CircleArrowProcess"/>
    <dgm:cxn modelId="{52E0943F-2E47-40BE-861E-13E0CDFBDE64}" type="presParOf" srcId="{E2B4D0E2-FEDC-4909-B3F8-61D1846D57E4}" destId="{14EE50D4-AFF8-4D4C-90A0-005346B8C755}" srcOrd="2" destOrd="0" presId="urn:microsoft.com/office/officeart/2009/layout/CircleArrowProcess"/>
    <dgm:cxn modelId="{0AED11C1-AE4C-4D2D-A480-D202F18E1755}" type="presParOf" srcId="{14EE50D4-AFF8-4D4C-90A0-005346B8C755}" destId="{90875926-6157-4968-A876-63F2A772B8FC}" srcOrd="0" destOrd="0" presId="urn:microsoft.com/office/officeart/2009/layout/CircleArrowProcess"/>
    <dgm:cxn modelId="{1F1B6C88-3D3B-4F19-8572-376964900B09}" type="presParOf" srcId="{E2B4D0E2-FEDC-4909-B3F8-61D1846D57E4}" destId="{33CB6CB2-1323-4E95-9E94-534E2BF7037B}" srcOrd="3" destOrd="0" presId="urn:microsoft.com/office/officeart/2009/layout/CircleArrowProcess"/>
    <dgm:cxn modelId="{6395E997-6806-4B95-97AA-534CD55526A5}" type="presParOf" srcId="{E2B4D0E2-FEDC-4909-B3F8-61D1846D57E4}" destId="{9E92E342-6210-43D6-8E3B-998691338CDB}" srcOrd="4" destOrd="0" presId="urn:microsoft.com/office/officeart/2009/layout/CircleArrowProcess"/>
    <dgm:cxn modelId="{6256F7BC-DF02-4A6E-B734-F60FDBE94759}" type="presParOf" srcId="{9E92E342-6210-43D6-8E3B-998691338CDB}" destId="{030FB7D9-7CEE-443B-8E34-1AA0A8702510}" srcOrd="0" destOrd="0" presId="urn:microsoft.com/office/officeart/2009/layout/CircleArrowProcess"/>
    <dgm:cxn modelId="{A383B812-17A1-4787-AA25-EB26DA20C44F}" type="presParOf" srcId="{E2B4D0E2-FEDC-4909-B3F8-61D1846D57E4}" destId="{2A88646D-F1F1-4260-A8DF-F5D0863BE2A9}"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A554BC-D77B-45C7-969F-0F3C41B666FC}" type="doc">
      <dgm:prSet loTypeId="urn:microsoft.com/office/officeart/2005/8/layout/cycle1" loCatId="cycle" qsTypeId="urn:microsoft.com/office/officeart/2005/8/quickstyle/simple3" qsCatId="simple" csTypeId="urn:microsoft.com/office/officeart/2005/8/colors/accent0_3" csCatId="mainScheme" phldr="1"/>
      <dgm:spPr/>
      <dgm:t>
        <a:bodyPr/>
        <a:lstStyle/>
        <a:p>
          <a:endParaRPr lang="el-GR"/>
        </a:p>
      </dgm:t>
    </dgm:pt>
    <dgm:pt modelId="{D462EDBC-B23E-4C22-9802-61103662F354}">
      <dgm:prSet phldrT="[Κείμενο]" custT="1"/>
      <dgm:spPr/>
      <dgm:t>
        <a:bodyPr/>
        <a:lstStyle/>
        <a:p>
          <a:r>
            <a:rPr lang="el-GR" sz="1800" dirty="0"/>
            <a:t>Έργο 2</a:t>
          </a:r>
        </a:p>
      </dgm:t>
    </dgm:pt>
    <dgm:pt modelId="{BD1511A2-4C5E-482C-A223-32EB44BC9EB3}" type="parTrans" cxnId="{C06370C6-2F40-47AF-A678-5BE1DA798DA0}">
      <dgm:prSet/>
      <dgm:spPr/>
      <dgm:t>
        <a:bodyPr/>
        <a:lstStyle/>
        <a:p>
          <a:endParaRPr lang="el-GR" sz="1800"/>
        </a:p>
      </dgm:t>
    </dgm:pt>
    <dgm:pt modelId="{F4D4A498-12A5-4114-B97D-42DD8B182BC5}" type="sibTrans" cxnId="{C06370C6-2F40-47AF-A678-5BE1DA798DA0}">
      <dgm:prSet/>
      <dgm:spPr/>
      <dgm:t>
        <a:bodyPr/>
        <a:lstStyle/>
        <a:p>
          <a:endParaRPr lang="el-GR" sz="1800"/>
        </a:p>
      </dgm:t>
    </dgm:pt>
    <dgm:pt modelId="{21CC04F7-84FD-4C00-AA29-D83E8A221841}">
      <dgm:prSet phldrT="[Κείμενο]" custT="1"/>
      <dgm:spPr/>
      <dgm:t>
        <a:bodyPr/>
        <a:lstStyle/>
        <a:p>
          <a:r>
            <a:rPr lang="el-GR" sz="1800" dirty="0"/>
            <a:t>Έργο 3</a:t>
          </a:r>
        </a:p>
      </dgm:t>
    </dgm:pt>
    <dgm:pt modelId="{8A1960CA-870B-42B2-A698-41A1359AC241}" type="parTrans" cxnId="{28282639-8623-44C6-B21B-D91B007EF465}">
      <dgm:prSet/>
      <dgm:spPr/>
      <dgm:t>
        <a:bodyPr/>
        <a:lstStyle/>
        <a:p>
          <a:endParaRPr lang="el-GR" sz="1800"/>
        </a:p>
      </dgm:t>
    </dgm:pt>
    <dgm:pt modelId="{2E65A919-E34B-4C61-943A-0FA5887F4899}" type="sibTrans" cxnId="{28282639-8623-44C6-B21B-D91B007EF465}">
      <dgm:prSet/>
      <dgm:spPr/>
      <dgm:t>
        <a:bodyPr/>
        <a:lstStyle/>
        <a:p>
          <a:endParaRPr lang="el-GR" sz="1800"/>
        </a:p>
      </dgm:t>
    </dgm:pt>
    <dgm:pt modelId="{8156020A-7A53-4C4A-93C7-BA1B5A4D4F6D}">
      <dgm:prSet phldrT="[Κείμενο]" custT="1"/>
      <dgm:spPr/>
      <dgm:t>
        <a:bodyPr/>
        <a:lstStyle/>
        <a:p>
          <a:r>
            <a:rPr lang="el-GR" sz="1800" dirty="0"/>
            <a:t>. . . .</a:t>
          </a:r>
        </a:p>
      </dgm:t>
    </dgm:pt>
    <dgm:pt modelId="{E789C3AF-5CFE-42E5-B746-99547E99D838}" type="parTrans" cxnId="{A4A4C569-C742-4A19-AF45-77A8442E0551}">
      <dgm:prSet/>
      <dgm:spPr/>
      <dgm:t>
        <a:bodyPr/>
        <a:lstStyle/>
        <a:p>
          <a:endParaRPr lang="el-GR" sz="1800"/>
        </a:p>
      </dgm:t>
    </dgm:pt>
    <dgm:pt modelId="{B349A8BB-6A0F-42D4-A264-E1AE1206A1FA}" type="sibTrans" cxnId="{A4A4C569-C742-4A19-AF45-77A8442E0551}">
      <dgm:prSet/>
      <dgm:spPr/>
      <dgm:t>
        <a:bodyPr/>
        <a:lstStyle/>
        <a:p>
          <a:endParaRPr lang="el-GR" sz="1800"/>
        </a:p>
      </dgm:t>
    </dgm:pt>
    <dgm:pt modelId="{5BC30323-60CF-4A73-AE84-7A59B0629374}">
      <dgm:prSet phldrT="[Κείμενο]" custT="1"/>
      <dgm:spPr/>
      <dgm:t>
        <a:bodyPr/>
        <a:lstStyle/>
        <a:p>
          <a:r>
            <a:rPr lang="el-GR" sz="1800" dirty="0"/>
            <a:t>Έργο 1</a:t>
          </a:r>
        </a:p>
      </dgm:t>
    </dgm:pt>
    <dgm:pt modelId="{5723C7AE-F1D2-4640-976E-DD34E00AF536}" type="parTrans" cxnId="{F1BE7B20-1E44-4C63-81E9-12AD57A7B54D}">
      <dgm:prSet/>
      <dgm:spPr/>
      <dgm:t>
        <a:bodyPr/>
        <a:lstStyle/>
        <a:p>
          <a:endParaRPr lang="el-GR" sz="1800"/>
        </a:p>
      </dgm:t>
    </dgm:pt>
    <dgm:pt modelId="{89F4B222-B600-429E-8E08-204108F0C7A6}" type="sibTrans" cxnId="{F1BE7B20-1E44-4C63-81E9-12AD57A7B54D}">
      <dgm:prSet/>
      <dgm:spPr/>
      <dgm:t>
        <a:bodyPr/>
        <a:lstStyle/>
        <a:p>
          <a:endParaRPr lang="el-GR" sz="1800"/>
        </a:p>
      </dgm:t>
    </dgm:pt>
    <dgm:pt modelId="{53D2F76F-A2CE-4240-8BB7-5D33F8C1A164}">
      <dgm:prSet phldrT="[Κείμενο]" custT="1"/>
      <dgm:spPr/>
      <dgm:t>
        <a:bodyPr/>
        <a:lstStyle/>
        <a:p>
          <a:r>
            <a:rPr lang="el-GR" sz="1800" dirty="0"/>
            <a:t>Έργο 4</a:t>
          </a:r>
        </a:p>
      </dgm:t>
    </dgm:pt>
    <dgm:pt modelId="{B0AEBDD9-7988-4C05-876A-EFD84ACBD5B4}" type="sibTrans" cxnId="{C34311BF-BC70-4980-AFFB-92BADE994B27}">
      <dgm:prSet/>
      <dgm:spPr/>
      <dgm:t>
        <a:bodyPr/>
        <a:lstStyle/>
        <a:p>
          <a:endParaRPr lang="el-GR" sz="1800"/>
        </a:p>
      </dgm:t>
    </dgm:pt>
    <dgm:pt modelId="{970AF6A4-C748-4F93-A836-339417D000EA}" type="parTrans" cxnId="{C34311BF-BC70-4980-AFFB-92BADE994B27}">
      <dgm:prSet/>
      <dgm:spPr/>
      <dgm:t>
        <a:bodyPr/>
        <a:lstStyle/>
        <a:p>
          <a:endParaRPr lang="el-GR" sz="1800"/>
        </a:p>
      </dgm:t>
    </dgm:pt>
    <dgm:pt modelId="{FDE93009-6A5A-42F0-A611-02A6D5B868F6}" type="pres">
      <dgm:prSet presAssocID="{A0A554BC-D77B-45C7-969F-0F3C41B666FC}" presName="cycle" presStyleCnt="0">
        <dgm:presLayoutVars>
          <dgm:dir/>
          <dgm:resizeHandles val="exact"/>
        </dgm:presLayoutVars>
      </dgm:prSet>
      <dgm:spPr/>
      <dgm:t>
        <a:bodyPr/>
        <a:lstStyle/>
        <a:p>
          <a:endParaRPr lang="en-US"/>
        </a:p>
      </dgm:t>
    </dgm:pt>
    <dgm:pt modelId="{5D06A61B-EDDC-4649-B4B5-CA34BD741BF1}" type="pres">
      <dgm:prSet presAssocID="{D462EDBC-B23E-4C22-9802-61103662F354}" presName="dummy" presStyleCnt="0"/>
      <dgm:spPr/>
    </dgm:pt>
    <dgm:pt modelId="{465DA790-A5A2-43E9-96FA-FA7BB283133A}" type="pres">
      <dgm:prSet presAssocID="{D462EDBC-B23E-4C22-9802-61103662F354}" presName="node" presStyleLbl="revTx" presStyleIdx="0" presStyleCnt="5">
        <dgm:presLayoutVars>
          <dgm:bulletEnabled val="1"/>
        </dgm:presLayoutVars>
      </dgm:prSet>
      <dgm:spPr/>
      <dgm:t>
        <a:bodyPr/>
        <a:lstStyle/>
        <a:p>
          <a:endParaRPr lang="en-US"/>
        </a:p>
      </dgm:t>
    </dgm:pt>
    <dgm:pt modelId="{196214B0-CD19-4768-A8B9-80B1F5F20CEC}" type="pres">
      <dgm:prSet presAssocID="{F4D4A498-12A5-4114-B97D-42DD8B182BC5}" presName="sibTrans" presStyleLbl="node1" presStyleIdx="0" presStyleCnt="5"/>
      <dgm:spPr/>
      <dgm:t>
        <a:bodyPr/>
        <a:lstStyle/>
        <a:p>
          <a:endParaRPr lang="en-US"/>
        </a:p>
      </dgm:t>
    </dgm:pt>
    <dgm:pt modelId="{711819F4-3178-4F73-A96B-B885A54EA5C4}" type="pres">
      <dgm:prSet presAssocID="{21CC04F7-84FD-4C00-AA29-D83E8A221841}" presName="dummy" presStyleCnt="0"/>
      <dgm:spPr/>
    </dgm:pt>
    <dgm:pt modelId="{0DD98BC6-81B1-421F-94F4-411EBB8C8AF9}" type="pres">
      <dgm:prSet presAssocID="{21CC04F7-84FD-4C00-AA29-D83E8A221841}" presName="node" presStyleLbl="revTx" presStyleIdx="1" presStyleCnt="5">
        <dgm:presLayoutVars>
          <dgm:bulletEnabled val="1"/>
        </dgm:presLayoutVars>
      </dgm:prSet>
      <dgm:spPr/>
      <dgm:t>
        <a:bodyPr/>
        <a:lstStyle/>
        <a:p>
          <a:endParaRPr lang="en-US"/>
        </a:p>
      </dgm:t>
    </dgm:pt>
    <dgm:pt modelId="{CF6FE8E1-3BCA-49C9-A39B-5A6A952BA0A7}" type="pres">
      <dgm:prSet presAssocID="{2E65A919-E34B-4C61-943A-0FA5887F4899}" presName="sibTrans" presStyleLbl="node1" presStyleIdx="1" presStyleCnt="5"/>
      <dgm:spPr/>
      <dgm:t>
        <a:bodyPr/>
        <a:lstStyle/>
        <a:p>
          <a:endParaRPr lang="en-US"/>
        </a:p>
      </dgm:t>
    </dgm:pt>
    <dgm:pt modelId="{72896CE6-5D81-4699-B3C8-5B6CA82E1CB5}" type="pres">
      <dgm:prSet presAssocID="{53D2F76F-A2CE-4240-8BB7-5D33F8C1A164}" presName="dummy" presStyleCnt="0"/>
      <dgm:spPr/>
    </dgm:pt>
    <dgm:pt modelId="{F95FED73-85ED-4AC0-95F9-6F539843F32F}" type="pres">
      <dgm:prSet presAssocID="{53D2F76F-A2CE-4240-8BB7-5D33F8C1A164}" presName="node" presStyleLbl="revTx" presStyleIdx="2" presStyleCnt="5">
        <dgm:presLayoutVars>
          <dgm:bulletEnabled val="1"/>
        </dgm:presLayoutVars>
      </dgm:prSet>
      <dgm:spPr/>
      <dgm:t>
        <a:bodyPr/>
        <a:lstStyle/>
        <a:p>
          <a:endParaRPr lang="en-US"/>
        </a:p>
      </dgm:t>
    </dgm:pt>
    <dgm:pt modelId="{CE265126-FEF7-4AB4-8646-2B73B611637B}" type="pres">
      <dgm:prSet presAssocID="{B0AEBDD9-7988-4C05-876A-EFD84ACBD5B4}" presName="sibTrans" presStyleLbl="node1" presStyleIdx="2" presStyleCnt="5"/>
      <dgm:spPr/>
      <dgm:t>
        <a:bodyPr/>
        <a:lstStyle/>
        <a:p>
          <a:endParaRPr lang="en-US"/>
        </a:p>
      </dgm:t>
    </dgm:pt>
    <dgm:pt modelId="{D0A2FF8D-23B3-41D2-9A3B-D45CEDA4D1C4}" type="pres">
      <dgm:prSet presAssocID="{8156020A-7A53-4C4A-93C7-BA1B5A4D4F6D}" presName="dummy" presStyleCnt="0"/>
      <dgm:spPr/>
    </dgm:pt>
    <dgm:pt modelId="{AB495593-B50F-4DDD-826E-C02D15F02AB9}" type="pres">
      <dgm:prSet presAssocID="{8156020A-7A53-4C4A-93C7-BA1B5A4D4F6D}" presName="node" presStyleLbl="revTx" presStyleIdx="3" presStyleCnt="5">
        <dgm:presLayoutVars>
          <dgm:bulletEnabled val="1"/>
        </dgm:presLayoutVars>
      </dgm:prSet>
      <dgm:spPr/>
      <dgm:t>
        <a:bodyPr/>
        <a:lstStyle/>
        <a:p>
          <a:endParaRPr lang="en-US"/>
        </a:p>
      </dgm:t>
    </dgm:pt>
    <dgm:pt modelId="{229F2214-2890-4CC3-9689-84FA87212D9D}" type="pres">
      <dgm:prSet presAssocID="{B349A8BB-6A0F-42D4-A264-E1AE1206A1FA}" presName="sibTrans" presStyleLbl="node1" presStyleIdx="3" presStyleCnt="5"/>
      <dgm:spPr/>
      <dgm:t>
        <a:bodyPr/>
        <a:lstStyle/>
        <a:p>
          <a:endParaRPr lang="en-US"/>
        </a:p>
      </dgm:t>
    </dgm:pt>
    <dgm:pt modelId="{75B3C8D9-059F-4ACF-9043-4B32267C101B}" type="pres">
      <dgm:prSet presAssocID="{5BC30323-60CF-4A73-AE84-7A59B0629374}" presName="dummy" presStyleCnt="0"/>
      <dgm:spPr/>
    </dgm:pt>
    <dgm:pt modelId="{FBFF52BE-CC2A-498F-91E8-22C7C2BEC125}" type="pres">
      <dgm:prSet presAssocID="{5BC30323-60CF-4A73-AE84-7A59B0629374}" presName="node" presStyleLbl="revTx" presStyleIdx="4" presStyleCnt="5">
        <dgm:presLayoutVars>
          <dgm:bulletEnabled val="1"/>
        </dgm:presLayoutVars>
      </dgm:prSet>
      <dgm:spPr/>
      <dgm:t>
        <a:bodyPr/>
        <a:lstStyle/>
        <a:p>
          <a:endParaRPr lang="en-US"/>
        </a:p>
      </dgm:t>
    </dgm:pt>
    <dgm:pt modelId="{E130706B-C52E-474B-9105-C757917A5803}" type="pres">
      <dgm:prSet presAssocID="{89F4B222-B600-429E-8E08-204108F0C7A6}" presName="sibTrans" presStyleLbl="node1" presStyleIdx="4" presStyleCnt="5"/>
      <dgm:spPr/>
      <dgm:t>
        <a:bodyPr/>
        <a:lstStyle/>
        <a:p>
          <a:endParaRPr lang="en-US"/>
        </a:p>
      </dgm:t>
    </dgm:pt>
  </dgm:ptLst>
  <dgm:cxnLst>
    <dgm:cxn modelId="{DF4D5929-1372-41D4-9D26-8CFCADBC8F70}" type="presOf" srcId="{B0AEBDD9-7988-4C05-876A-EFD84ACBD5B4}" destId="{CE265126-FEF7-4AB4-8646-2B73B611637B}" srcOrd="0" destOrd="0" presId="urn:microsoft.com/office/officeart/2005/8/layout/cycle1"/>
    <dgm:cxn modelId="{BC2813A1-C335-45A2-8CB1-A9D94D3064E1}" type="presOf" srcId="{5BC30323-60CF-4A73-AE84-7A59B0629374}" destId="{FBFF52BE-CC2A-498F-91E8-22C7C2BEC125}" srcOrd="0" destOrd="0" presId="urn:microsoft.com/office/officeart/2005/8/layout/cycle1"/>
    <dgm:cxn modelId="{C06370C6-2F40-47AF-A678-5BE1DA798DA0}" srcId="{A0A554BC-D77B-45C7-969F-0F3C41B666FC}" destId="{D462EDBC-B23E-4C22-9802-61103662F354}" srcOrd="0" destOrd="0" parTransId="{BD1511A2-4C5E-482C-A223-32EB44BC9EB3}" sibTransId="{F4D4A498-12A5-4114-B97D-42DD8B182BC5}"/>
    <dgm:cxn modelId="{86CE21A3-A199-4AA1-A53C-13FA9AB8948B}" type="presOf" srcId="{F4D4A498-12A5-4114-B97D-42DD8B182BC5}" destId="{196214B0-CD19-4768-A8B9-80B1F5F20CEC}" srcOrd="0" destOrd="0" presId="urn:microsoft.com/office/officeart/2005/8/layout/cycle1"/>
    <dgm:cxn modelId="{295F9292-2A9C-4638-95A8-4149DA0E6A15}" type="presOf" srcId="{53D2F76F-A2CE-4240-8BB7-5D33F8C1A164}" destId="{F95FED73-85ED-4AC0-95F9-6F539843F32F}" srcOrd="0" destOrd="0" presId="urn:microsoft.com/office/officeart/2005/8/layout/cycle1"/>
    <dgm:cxn modelId="{F1BE7B20-1E44-4C63-81E9-12AD57A7B54D}" srcId="{A0A554BC-D77B-45C7-969F-0F3C41B666FC}" destId="{5BC30323-60CF-4A73-AE84-7A59B0629374}" srcOrd="4" destOrd="0" parTransId="{5723C7AE-F1D2-4640-976E-DD34E00AF536}" sibTransId="{89F4B222-B600-429E-8E08-204108F0C7A6}"/>
    <dgm:cxn modelId="{EA10A5B5-6A2F-48A1-BAC3-51D0E0EDDEA2}" type="presOf" srcId="{8156020A-7A53-4C4A-93C7-BA1B5A4D4F6D}" destId="{AB495593-B50F-4DDD-826E-C02D15F02AB9}" srcOrd="0" destOrd="0" presId="urn:microsoft.com/office/officeart/2005/8/layout/cycle1"/>
    <dgm:cxn modelId="{5A37ADBF-29F2-401D-AACA-60457F188F58}" type="presOf" srcId="{2E65A919-E34B-4C61-943A-0FA5887F4899}" destId="{CF6FE8E1-3BCA-49C9-A39B-5A6A952BA0A7}" srcOrd="0" destOrd="0" presId="urn:microsoft.com/office/officeart/2005/8/layout/cycle1"/>
    <dgm:cxn modelId="{A4A4C569-C742-4A19-AF45-77A8442E0551}" srcId="{A0A554BC-D77B-45C7-969F-0F3C41B666FC}" destId="{8156020A-7A53-4C4A-93C7-BA1B5A4D4F6D}" srcOrd="3" destOrd="0" parTransId="{E789C3AF-5CFE-42E5-B746-99547E99D838}" sibTransId="{B349A8BB-6A0F-42D4-A264-E1AE1206A1FA}"/>
    <dgm:cxn modelId="{DADC8901-1EA9-4B7D-8995-F71E27DA8A9F}" type="presOf" srcId="{21CC04F7-84FD-4C00-AA29-D83E8A221841}" destId="{0DD98BC6-81B1-421F-94F4-411EBB8C8AF9}" srcOrd="0" destOrd="0" presId="urn:microsoft.com/office/officeart/2005/8/layout/cycle1"/>
    <dgm:cxn modelId="{04F4DFB9-B9C9-4859-88CD-65BCFB448A47}" type="presOf" srcId="{B349A8BB-6A0F-42D4-A264-E1AE1206A1FA}" destId="{229F2214-2890-4CC3-9689-84FA87212D9D}" srcOrd="0" destOrd="0" presId="urn:microsoft.com/office/officeart/2005/8/layout/cycle1"/>
    <dgm:cxn modelId="{28282639-8623-44C6-B21B-D91B007EF465}" srcId="{A0A554BC-D77B-45C7-969F-0F3C41B666FC}" destId="{21CC04F7-84FD-4C00-AA29-D83E8A221841}" srcOrd="1" destOrd="0" parTransId="{8A1960CA-870B-42B2-A698-41A1359AC241}" sibTransId="{2E65A919-E34B-4C61-943A-0FA5887F4899}"/>
    <dgm:cxn modelId="{1F9C6C3B-E904-4A8D-9C45-84ADE16B8F22}" type="presOf" srcId="{A0A554BC-D77B-45C7-969F-0F3C41B666FC}" destId="{FDE93009-6A5A-42F0-A611-02A6D5B868F6}" srcOrd="0" destOrd="0" presId="urn:microsoft.com/office/officeart/2005/8/layout/cycle1"/>
    <dgm:cxn modelId="{EFD7FB76-5494-4061-97F2-E26B083329E3}" type="presOf" srcId="{89F4B222-B600-429E-8E08-204108F0C7A6}" destId="{E130706B-C52E-474B-9105-C757917A5803}" srcOrd="0" destOrd="0" presId="urn:microsoft.com/office/officeart/2005/8/layout/cycle1"/>
    <dgm:cxn modelId="{C34311BF-BC70-4980-AFFB-92BADE994B27}" srcId="{A0A554BC-D77B-45C7-969F-0F3C41B666FC}" destId="{53D2F76F-A2CE-4240-8BB7-5D33F8C1A164}" srcOrd="2" destOrd="0" parTransId="{970AF6A4-C748-4F93-A836-339417D000EA}" sibTransId="{B0AEBDD9-7988-4C05-876A-EFD84ACBD5B4}"/>
    <dgm:cxn modelId="{53FF4378-6650-4E01-BB7F-7515FB9B2A44}" type="presOf" srcId="{D462EDBC-B23E-4C22-9802-61103662F354}" destId="{465DA790-A5A2-43E9-96FA-FA7BB283133A}" srcOrd="0" destOrd="0" presId="urn:microsoft.com/office/officeart/2005/8/layout/cycle1"/>
    <dgm:cxn modelId="{6A3BC2DC-3799-47FD-9E0F-28765C11A19F}" type="presParOf" srcId="{FDE93009-6A5A-42F0-A611-02A6D5B868F6}" destId="{5D06A61B-EDDC-4649-B4B5-CA34BD741BF1}" srcOrd="0" destOrd="0" presId="urn:microsoft.com/office/officeart/2005/8/layout/cycle1"/>
    <dgm:cxn modelId="{9D6F36B6-EE02-426D-B648-363A622F0B13}" type="presParOf" srcId="{FDE93009-6A5A-42F0-A611-02A6D5B868F6}" destId="{465DA790-A5A2-43E9-96FA-FA7BB283133A}" srcOrd="1" destOrd="0" presId="urn:microsoft.com/office/officeart/2005/8/layout/cycle1"/>
    <dgm:cxn modelId="{D5089E58-A623-48D2-99BF-CD0A58143D34}" type="presParOf" srcId="{FDE93009-6A5A-42F0-A611-02A6D5B868F6}" destId="{196214B0-CD19-4768-A8B9-80B1F5F20CEC}" srcOrd="2" destOrd="0" presId="urn:microsoft.com/office/officeart/2005/8/layout/cycle1"/>
    <dgm:cxn modelId="{0189D9B2-16C3-489D-8326-49272E5EE62B}" type="presParOf" srcId="{FDE93009-6A5A-42F0-A611-02A6D5B868F6}" destId="{711819F4-3178-4F73-A96B-B885A54EA5C4}" srcOrd="3" destOrd="0" presId="urn:microsoft.com/office/officeart/2005/8/layout/cycle1"/>
    <dgm:cxn modelId="{811B1C9C-0D1B-4A6B-B866-C45317DDE3DA}" type="presParOf" srcId="{FDE93009-6A5A-42F0-A611-02A6D5B868F6}" destId="{0DD98BC6-81B1-421F-94F4-411EBB8C8AF9}" srcOrd="4" destOrd="0" presId="urn:microsoft.com/office/officeart/2005/8/layout/cycle1"/>
    <dgm:cxn modelId="{4CC0C881-206D-4D7A-A368-9E2A05241EA3}" type="presParOf" srcId="{FDE93009-6A5A-42F0-A611-02A6D5B868F6}" destId="{CF6FE8E1-3BCA-49C9-A39B-5A6A952BA0A7}" srcOrd="5" destOrd="0" presId="urn:microsoft.com/office/officeart/2005/8/layout/cycle1"/>
    <dgm:cxn modelId="{7F7FC369-8022-4DBC-87C6-9249727562AB}" type="presParOf" srcId="{FDE93009-6A5A-42F0-A611-02A6D5B868F6}" destId="{72896CE6-5D81-4699-B3C8-5B6CA82E1CB5}" srcOrd="6" destOrd="0" presId="urn:microsoft.com/office/officeart/2005/8/layout/cycle1"/>
    <dgm:cxn modelId="{7BF6A722-51D9-407A-B1B3-4F868BF3F59A}" type="presParOf" srcId="{FDE93009-6A5A-42F0-A611-02A6D5B868F6}" destId="{F95FED73-85ED-4AC0-95F9-6F539843F32F}" srcOrd="7" destOrd="0" presId="urn:microsoft.com/office/officeart/2005/8/layout/cycle1"/>
    <dgm:cxn modelId="{D0355326-74BB-48FB-89FF-2075C23CAC19}" type="presParOf" srcId="{FDE93009-6A5A-42F0-A611-02A6D5B868F6}" destId="{CE265126-FEF7-4AB4-8646-2B73B611637B}" srcOrd="8" destOrd="0" presId="urn:microsoft.com/office/officeart/2005/8/layout/cycle1"/>
    <dgm:cxn modelId="{304A9564-F723-4C78-8B87-A172BFF688EF}" type="presParOf" srcId="{FDE93009-6A5A-42F0-A611-02A6D5B868F6}" destId="{D0A2FF8D-23B3-41D2-9A3B-D45CEDA4D1C4}" srcOrd="9" destOrd="0" presId="urn:microsoft.com/office/officeart/2005/8/layout/cycle1"/>
    <dgm:cxn modelId="{294A94D3-337C-4CD9-B3DE-A95DA86E8DAC}" type="presParOf" srcId="{FDE93009-6A5A-42F0-A611-02A6D5B868F6}" destId="{AB495593-B50F-4DDD-826E-C02D15F02AB9}" srcOrd="10" destOrd="0" presId="urn:microsoft.com/office/officeart/2005/8/layout/cycle1"/>
    <dgm:cxn modelId="{B9BDDCDB-A75E-4F06-AE6A-C8ED304FD7B1}" type="presParOf" srcId="{FDE93009-6A5A-42F0-A611-02A6D5B868F6}" destId="{229F2214-2890-4CC3-9689-84FA87212D9D}" srcOrd="11" destOrd="0" presId="urn:microsoft.com/office/officeart/2005/8/layout/cycle1"/>
    <dgm:cxn modelId="{2523E299-8213-494B-A168-71AABDE93B4B}" type="presParOf" srcId="{FDE93009-6A5A-42F0-A611-02A6D5B868F6}" destId="{75B3C8D9-059F-4ACF-9043-4B32267C101B}" srcOrd="12" destOrd="0" presId="urn:microsoft.com/office/officeart/2005/8/layout/cycle1"/>
    <dgm:cxn modelId="{08D6449B-D9FA-41AE-A170-B929BF9C0500}" type="presParOf" srcId="{FDE93009-6A5A-42F0-A611-02A6D5B868F6}" destId="{FBFF52BE-CC2A-498F-91E8-22C7C2BEC125}" srcOrd="13" destOrd="0" presId="urn:microsoft.com/office/officeart/2005/8/layout/cycle1"/>
    <dgm:cxn modelId="{4077AA34-EC73-47FC-943D-85C6248E0882}" type="presParOf" srcId="{FDE93009-6A5A-42F0-A611-02A6D5B868F6}" destId="{E130706B-C52E-474B-9105-C757917A5803}"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50813F-3067-48C0-82BE-47A6E3090E05}"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l-GR"/>
        </a:p>
      </dgm:t>
    </dgm:pt>
    <dgm:pt modelId="{A2EB3B3F-095D-4D26-8B63-7E7B4E5440E5}">
      <dgm:prSet phldrT="[Κείμενο]" custT="1"/>
      <dgm:spPr/>
      <dgm:t>
        <a:bodyPr/>
        <a:lstStyle/>
        <a:p>
          <a:r>
            <a:rPr lang="el-GR" sz="1800" dirty="0"/>
            <a:t>Έργο 1 </a:t>
          </a:r>
        </a:p>
      </dgm:t>
    </dgm:pt>
    <dgm:pt modelId="{DD27DE45-0881-470F-A8E9-18282530E062}" type="parTrans" cxnId="{78760720-9C08-49BA-856D-3033CDC1D19D}">
      <dgm:prSet/>
      <dgm:spPr/>
      <dgm:t>
        <a:bodyPr/>
        <a:lstStyle/>
        <a:p>
          <a:endParaRPr lang="el-GR" sz="1800"/>
        </a:p>
      </dgm:t>
    </dgm:pt>
    <dgm:pt modelId="{AE465574-7BA9-4CB7-81A0-0697430DB8A7}" type="sibTrans" cxnId="{78760720-9C08-49BA-856D-3033CDC1D19D}">
      <dgm:prSet/>
      <dgm:spPr/>
      <dgm:t>
        <a:bodyPr/>
        <a:lstStyle/>
        <a:p>
          <a:endParaRPr lang="el-GR" sz="1800"/>
        </a:p>
      </dgm:t>
    </dgm:pt>
    <dgm:pt modelId="{2F7CFB06-52D4-484C-9590-EF5AB2E75941}">
      <dgm:prSet phldrT="[Κείμενο]" custT="1"/>
      <dgm:spPr/>
      <dgm:t>
        <a:bodyPr/>
        <a:lstStyle/>
        <a:p>
          <a:r>
            <a:rPr lang="el-GR" sz="1800" dirty="0"/>
            <a:t>Έργο 2</a:t>
          </a:r>
        </a:p>
      </dgm:t>
    </dgm:pt>
    <dgm:pt modelId="{7ED11A98-A72C-4009-832E-B74AA7301858}" type="parTrans" cxnId="{F9FFC604-6555-4EA2-A6FD-0242C86AEFF6}">
      <dgm:prSet/>
      <dgm:spPr/>
      <dgm:t>
        <a:bodyPr/>
        <a:lstStyle/>
        <a:p>
          <a:endParaRPr lang="el-GR" sz="1800"/>
        </a:p>
      </dgm:t>
    </dgm:pt>
    <dgm:pt modelId="{0C8854A4-4A5A-401F-9225-A81E4D37F94C}" type="sibTrans" cxnId="{F9FFC604-6555-4EA2-A6FD-0242C86AEFF6}">
      <dgm:prSet/>
      <dgm:spPr/>
      <dgm:t>
        <a:bodyPr/>
        <a:lstStyle/>
        <a:p>
          <a:endParaRPr lang="el-GR" sz="1800"/>
        </a:p>
      </dgm:t>
    </dgm:pt>
    <dgm:pt modelId="{169201AF-7FF2-4730-B153-50CD10CFC35F}">
      <dgm:prSet phldrT="[Κείμενο]" custT="1"/>
      <dgm:spPr/>
      <dgm:t>
        <a:bodyPr/>
        <a:lstStyle/>
        <a:p>
          <a:r>
            <a:rPr lang="el-GR" sz="1800" dirty="0"/>
            <a:t>Έργο 3</a:t>
          </a:r>
        </a:p>
      </dgm:t>
    </dgm:pt>
    <dgm:pt modelId="{74CAFF81-6AA7-4FED-A91D-7D3A56696ECD}" type="parTrans" cxnId="{CA086330-C2DB-448E-92D1-0C57E07B64D8}">
      <dgm:prSet/>
      <dgm:spPr/>
      <dgm:t>
        <a:bodyPr/>
        <a:lstStyle/>
        <a:p>
          <a:endParaRPr lang="el-GR" sz="1800"/>
        </a:p>
      </dgm:t>
    </dgm:pt>
    <dgm:pt modelId="{5B30534B-8850-4834-8676-FEEFED230EAC}" type="sibTrans" cxnId="{CA086330-C2DB-448E-92D1-0C57E07B64D8}">
      <dgm:prSet/>
      <dgm:spPr/>
      <dgm:t>
        <a:bodyPr/>
        <a:lstStyle/>
        <a:p>
          <a:endParaRPr lang="el-GR" sz="1800"/>
        </a:p>
      </dgm:t>
    </dgm:pt>
    <dgm:pt modelId="{E2B4D0E2-FEDC-4909-B3F8-61D1846D57E4}" type="pres">
      <dgm:prSet presAssocID="{BB50813F-3067-48C0-82BE-47A6E3090E05}" presName="Name0" presStyleCnt="0">
        <dgm:presLayoutVars>
          <dgm:chMax val="7"/>
          <dgm:chPref val="7"/>
          <dgm:dir/>
          <dgm:animLvl val="lvl"/>
        </dgm:presLayoutVars>
      </dgm:prSet>
      <dgm:spPr/>
      <dgm:t>
        <a:bodyPr/>
        <a:lstStyle/>
        <a:p>
          <a:endParaRPr lang="en-US"/>
        </a:p>
      </dgm:t>
    </dgm:pt>
    <dgm:pt modelId="{08BB596C-420D-4E5B-B0A5-F9F601E889DB}" type="pres">
      <dgm:prSet presAssocID="{A2EB3B3F-095D-4D26-8B63-7E7B4E5440E5}" presName="Accent1" presStyleCnt="0"/>
      <dgm:spPr/>
    </dgm:pt>
    <dgm:pt modelId="{47D2088A-DC6E-47DE-9263-8490515EF87C}" type="pres">
      <dgm:prSet presAssocID="{A2EB3B3F-095D-4D26-8B63-7E7B4E5440E5}" presName="Accent" presStyleLbl="node1" presStyleIdx="0" presStyleCnt="3"/>
      <dgm:spPr/>
    </dgm:pt>
    <dgm:pt modelId="{D70733E6-0121-44D7-B3B8-39160747383A}" type="pres">
      <dgm:prSet presAssocID="{A2EB3B3F-095D-4D26-8B63-7E7B4E5440E5}" presName="Parent1" presStyleLbl="revTx" presStyleIdx="0" presStyleCnt="3">
        <dgm:presLayoutVars>
          <dgm:chMax val="1"/>
          <dgm:chPref val="1"/>
          <dgm:bulletEnabled val="1"/>
        </dgm:presLayoutVars>
      </dgm:prSet>
      <dgm:spPr/>
      <dgm:t>
        <a:bodyPr/>
        <a:lstStyle/>
        <a:p>
          <a:endParaRPr lang="en-US"/>
        </a:p>
      </dgm:t>
    </dgm:pt>
    <dgm:pt modelId="{14EE50D4-AFF8-4D4C-90A0-005346B8C755}" type="pres">
      <dgm:prSet presAssocID="{2F7CFB06-52D4-484C-9590-EF5AB2E75941}" presName="Accent2" presStyleCnt="0"/>
      <dgm:spPr/>
    </dgm:pt>
    <dgm:pt modelId="{90875926-6157-4968-A876-63F2A772B8FC}" type="pres">
      <dgm:prSet presAssocID="{2F7CFB06-52D4-484C-9590-EF5AB2E75941}" presName="Accent" presStyleLbl="node1" presStyleIdx="1" presStyleCnt="3"/>
      <dgm:spPr/>
    </dgm:pt>
    <dgm:pt modelId="{33CB6CB2-1323-4E95-9E94-534E2BF7037B}" type="pres">
      <dgm:prSet presAssocID="{2F7CFB06-52D4-484C-9590-EF5AB2E75941}" presName="Parent2" presStyleLbl="revTx" presStyleIdx="1" presStyleCnt="3">
        <dgm:presLayoutVars>
          <dgm:chMax val="1"/>
          <dgm:chPref val="1"/>
          <dgm:bulletEnabled val="1"/>
        </dgm:presLayoutVars>
      </dgm:prSet>
      <dgm:spPr/>
      <dgm:t>
        <a:bodyPr/>
        <a:lstStyle/>
        <a:p>
          <a:endParaRPr lang="en-US"/>
        </a:p>
      </dgm:t>
    </dgm:pt>
    <dgm:pt modelId="{9E92E342-6210-43D6-8E3B-998691338CDB}" type="pres">
      <dgm:prSet presAssocID="{169201AF-7FF2-4730-B153-50CD10CFC35F}" presName="Accent3" presStyleCnt="0"/>
      <dgm:spPr/>
    </dgm:pt>
    <dgm:pt modelId="{030FB7D9-7CEE-443B-8E34-1AA0A8702510}" type="pres">
      <dgm:prSet presAssocID="{169201AF-7FF2-4730-B153-50CD10CFC35F}" presName="Accent" presStyleLbl="node1" presStyleIdx="2" presStyleCnt="3"/>
      <dgm:spPr>
        <a:gradFill rotWithShape="0">
          <a:gsLst>
            <a:gs pos="0">
              <a:schemeClr val="accent2">
                <a:lumMod val="75000"/>
              </a:schemeClr>
            </a:gs>
            <a:gs pos="35000">
              <a:schemeClr val="accent2">
                <a:lumMod val="60000"/>
                <a:lumOff val="40000"/>
              </a:schemeClr>
            </a:gs>
            <a:gs pos="100000">
              <a:schemeClr val="accent2">
                <a:lumMod val="20000"/>
                <a:lumOff val="80000"/>
              </a:schemeClr>
            </a:gs>
          </a:gsLst>
        </a:gradFill>
      </dgm:spPr>
    </dgm:pt>
    <dgm:pt modelId="{2A88646D-F1F1-4260-A8DF-F5D0863BE2A9}" type="pres">
      <dgm:prSet presAssocID="{169201AF-7FF2-4730-B153-50CD10CFC35F}" presName="Parent3" presStyleLbl="revTx" presStyleIdx="2" presStyleCnt="3">
        <dgm:presLayoutVars>
          <dgm:chMax val="1"/>
          <dgm:chPref val="1"/>
          <dgm:bulletEnabled val="1"/>
        </dgm:presLayoutVars>
      </dgm:prSet>
      <dgm:spPr/>
      <dgm:t>
        <a:bodyPr/>
        <a:lstStyle/>
        <a:p>
          <a:endParaRPr lang="en-US"/>
        </a:p>
      </dgm:t>
    </dgm:pt>
  </dgm:ptLst>
  <dgm:cxnLst>
    <dgm:cxn modelId="{B28A58BE-D64E-4146-9CE0-5D5E9222D094}" type="presOf" srcId="{BB50813F-3067-48C0-82BE-47A6E3090E05}" destId="{E2B4D0E2-FEDC-4909-B3F8-61D1846D57E4}" srcOrd="0" destOrd="0" presId="urn:microsoft.com/office/officeart/2009/layout/CircleArrowProcess"/>
    <dgm:cxn modelId="{772A8CEA-2D3A-4CFD-B139-54B48FDE5B96}" type="presOf" srcId="{169201AF-7FF2-4730-B153-50CD10CFC35F}" destId="{2A88646D-F1F1-4260-A8DF-F5D0863BE2A9}" srcOrd="0" destOrd="0" presId="urn:microsoft.com/office/officeart/2009/layout/CircleArrowProcess"/>
    <dgm:cxn modelId="{78760720-9C08-49BA-856D-3033CDC1D19D}" srcId="{BB50813F-3067-48C0-82BE-47A6E3090E05}" destId="{A2EB3B3F-095D-4D26-8B63-7E7B4E5440E5}" srcOrd="0" destOrd="0" parTransId="{DD27DE45-0881-470F-A8E9-18282530E062}" sibTransId="{AE465574-7BA9-4CB7-81A0-0697430DB8A7}"/>
    <dgm:cxn modelId="{F9FFC604-6555-4EA2-A6FD-0242C86AEFF6}" srcId="{BB50813F-3067-48C0-82BE-47A6E3090E05}" destId="{2F7CFB06-52D4-484C-9590-EF5AB2E75941}" srcOrd="1" destOrd="0" parTransId="{7ED11A98-A72C-4009-832E-B74AA7301858}" sibTransId="{0C8854A4-4A5A-401F-9225-A81E4D37F94C}"/>
    <dgm:cxn modelId="{9781DEFB-942B-4090-81CF-81407663F5D4}" type="presOf" srcId="{2F7CFB06-52D4-484C-9590-EF5AB2E75941}" destId="{33CB6CB2-1323-4E95-9E94-534E2BF7037B}" srcOrd="0" destOrd="0" presId="urn:microsoft.com/office/officeart/2009/layout/CircleArrowProcess"/>
    <dgm:cxn modelId="{CA086330-C2DB-448E-92D1-0C57E07B64D8}" srcId="{BB50813F-3067-48C0-82BE-47A6E3090E05}" destId="{169201AF-7FF2-4730-B153-50CD10CFC35F}" srcOrd="2" destOrd="0" parTransId="{74CAFF81-6AA7-4FED-A91D-7D3A56696ECD}" sibTransId="{5B30534B-8850-4834-8676-FEEFED230EAC}"/>
    <dgm:cxn modelId="{224D8BAE-D45E-4669-A6C7-FAAD40652CA1}" type="presOf" srcId="{A2EB3B3F-095D-4D26-8B63-7E7B4E5440E5}" destId="{D70733E6-0121-44D7-B3B8-39160747383A}" srcOrd="0" destOrd="0" presId="urn:microsoft.com/office/officeart/2009/layout/CircleArrowProcess"/>
    <dgm:cxn modelId="{484F3F27-2021-4AEF-8570-F36EC87073A0}" type="presParOf" srcId="{E2B4D0E2-FEDC-4909-B3F8-61D1846D57E4}" destId="{08BB596C-420D-4E5B-B0A5-F9F601E889DB}" srcOrd="0" destOrd="0" presId="urn:microsoft.com/office/officeart/2009/layout/CircleArrowProcess"/>
    <dgm:cxn modelId="{5BE5BDCE-0037-4FFD-BD97-E87F4C72618C}" type="presParOf" srcId="{08BB596C-420D-4E5B-B0A5-F9F601E889DB}" destId="{47D2088A-DC6E-47DE-9263-8490515EF87C}" srcOrd="0" destOrd="0" presId="urn:microsoft.com/office/officeart/2009/layout/CircleArrowProcess"/>
    <dgm:cxn modelId="{F2052FDC-21BA-4094-A70F-A6EB0C492E75}" type="presParOf" srcId="{E2B4D0E2-FEDC-4909-B3F8-61D1846D57E4}" destId="{D70733E6-0121-44D7-B3B8-39160747383A}" srcOrd="1" destOrd="0" presId="urn:microsoft.com/office/officeart/2009/layout/CircleArrowProcess"/>
    <dgm:cxn modelId="{52E0943F-2E47-40BE-861E-13E0CDFBDE64}" type="presParOf" srcId="{E2B4D0E2-FEDC-4909-B3F8-61D1846D57E4}" destId="{14EE50D4-AFF8-4D4C-90A0-005346B8C755}" srcOrd="2" destOrd="0" presId="urn:microsoft.com/office/officeart/2009/layout/CircleArrowProcess"/>
    <dgm:cxn modelId="{0AED11C1-AE4C-4D2D-A480-D202F18E1755}" type="presParOf" srcId="{14EE50D4-AFF8-4D4C-90A0-005346B8C755}" destId="{90875926-6157-4968-A876-63F2A772B8FC}" srcOrd="0" destOrd="0" presId="urn:microsoft.com/office/officeart/2009/layout/CircleArrowProcess"/>
    <dgm:cxn modelId="{1F1B6C88-3D3B-4F19-8572-376964900B09}" type="presParOf" srcId="{E2B4D0E2-FEDC-4909-B3F8-61D1846D57E4}" destId="{33CB6CB2-1323-4E95-9E94-534E2BF7037B}" srcOrd="3" destOrd="0" presId="urn:microsoft.com/office/officeart/2009/layout/CircleArrowProcess"/>
    <dgm:cxn modelId="{6395E997-6806-4B95-97AA-534CD55526A5}" type="presParOf" srcId="{E2B4D0E2-FEDC-4909-B3F8-61D1846D57E4}" destId="{9E92E342-6210-43D6-8E3B-998691338CDB}" srcOrd="4" destOrd="0" presId="urn:microsoft.com/office/officeart/2009/layout/CircleArrowProcess"/>
    <dgm:cxn modelId="{6256F7BC-DF02-4A6E-B734-F60FDBE94759}" type="presParOf" srcId="{9E92E342-6210-43D6-8E3B-998691338CDB}" destId="{030FB7D9-7CEE-443B-8E34-1AA0A8702510}" srcOrd="0" destOrd="0" presId="urn:microsoft.com/office/officeart/2009/layout/CircleArrowProcess"/>
    <dgm:cxn modelId="{A383B812-17A1-4787-AA25-EB26DA20C44F}" type="presParOf" srcId="{E2B4D0E2-FEDC-4909-B3F8-61D1846D57E4}" destId="{2A88646D-F1F1-4260-A8DF-F5D0863BE2A9}"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6B13-271E-47A7-BD87-3271C6F4C3D1}">
      <dsp:nvSpPr>
        <dsp:cNvPr id="0" name=""/>
        <dsp:cNvSpPr/>
      </dsp:nvSpPr>
      <dsp:spPr>
        <a:xfrm>
          <a:off x="-3899732" y="-598809"/>
          <a:ext cx="4647677" cy="4647677"/>
        </a:xfrm>
        <a:prstGeom prst="blockArc">
          <a:avLst>
            <a:gd name="adj1" fmla="val 18900000"/>
            <a:gd name="adj2" fmla="val 2700000"/>
            <a:gd name="adj3" fmla="val 46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88212-2D7B-4B92-BF8A-85B358359154}">
      <dsp:nvSpPr>
        <dsp:cNvPr id="0" name=""/>
        <dsp:cNvSpPr/>
      </dsp:nvSpPr>
      <dsp:spPr>
        <a:xfrm>
          <a:off x="279850" y="181680"/>
          <a:ext cx="7179170"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Επιχορηγήσεις</a:t>
          </a:r>
          <a:endParaRPr lang="en-US" sz="1800" kern="1200" dirty="0"/>
        </a:p>
      </dsp:txBody>
      <dsp:txXfrm>
        <a:off x="279850" y="181680"/>
        <a:ext cx="7179170" cy="363222"/>
      </dsp:txXfrm>
    </dsp:sp>
    <dsp:sp modelId="{548AB362-2D3C-4320-AF46-0F6FF8DE2E8D}">
      <dsp:nvSpPr>
        <dsp:cNvPr id="0" name=""/>
        <dsp:cNvSpPr/>
      </dsp:nvSpPr>
      <dsp:spPr>
        <a:xfrm>
          <a:off x="52836" y="136277"/>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588197-25BA-451C-8E21-2DEB171024C6}">
      <dsp:nvSpPr>
        <dsp:cNvPr id="0" name=""/>
        <dsp:cNvSpPr/>
      </dsp:nvSpPr>
      <dsp:spPr>
        <a:xfrm>
          <a:off x="578625" y="726444"/>
          <a:ext cx="6880395"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Επιδοτήσεις</a:t>
          </a:r>
          <a:endParaRPr lang="en-US" sz="1800" kern="1200" dirty="0"/>
        </a:p>
      </dsp:txBody>
      <dsp:txXfrm>
        <a:off x="578625" y="726444"/>
        <a:ext cx="6880395" cy="363222"/>
      </dsp:txXfrm>
    </dsp:sp>
    <dsp:sp modelId="{9B5B8200-2B21-40CE-9CE6-714284C61A96}">
      <dsp:nvSpPr>
        <dsp:cNvPr id="0" name=""/>
        <dsp:cNvSpPr/>
      </dsp:nvSpPr>
      <dsp:spPr>
        <a:xfrm>
          <a:off x="351611" y="681041"/>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685E7-42FB-4019-8AD1-EA9DA9376B17}">
      <dsp:nvSpPr>
        <dsp:cNvPr id="0" name=""/>
        <dsp:cNvSpPr/>
      </dsp:nvSpPr>
      <dsp:spPr>
        <a:xfrm>
          <a:off x="715247" y="1271208"/>
          <a:ext cx="6743773"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Παροχή κινήτρων</a:t>
          </a:r>
          <a:endParaRPr lang="en-US" sz="1800" kern="1200" dirty="0"/>
        </a:p>
      </dsp:txBody>
      <dsp:txXfrm>
        <a:off x="715247" y="1271208"/>
        <a:ext cx="6743773" cy="363222"/>
      </dsp:txXfrm>
    </dsp:sp>
    <dsp:sp modelId="{196AF60C-8DF4-408E-98CB-0BF2708F9FF6}">
      <dsp:nvSpPr>
        <dsp:cNvPr id="0" name=""/>
        <dsp:cNvSpPr/>
      </dsp:nvSpPr>
      <dsp:spPr>
        <a:xfrm>
          <a:off x="488233" y="1225805"/>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E5EEB-ECCF-4030-AE0B-77012E939005}">
      <dsp:nvSpPr>
        <dsp:cNvPr id="0" name=""/>
        <dsp:cNvSpPr/>
      </dsp:nvSpPr>
      <dsp:spPr>
        <a:xfrm>
          <a:off x="715247" y="1815627"/>
          <a:ext cx="6743773"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Τραπεζικός δανεισμός</a:t>
          </a:r>
          <a:endParaRPr lang="en-US" sz="1800" kern="1200" dirty="0"/>
        </a:p>
      </dsp:txBody>
      <dsp:txXfrm>
        <a:off x="715247" y="1815627"/>
        <a:ext cx="6743773" cy="363222"/>
      </dsp:txXfrm>
    </dsp:sp>
    <dsp:sp modelId="{4834FA8E-03C6-4595-ACCD-0B10FA57DA8F}">
      <dsp:nvSpPr>
        <dsp:cNvPr id="0" name=""/>
        <dsp:cNvSpPr/>
      </dsp:nvSpPr>
      <dsp:spPr>
        <a:xfrm>
          <a:off x="488233" y="1770224"/>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02454-FDA8-4436-A62F-E628865AF57E}">
      <dsp:nvSpPr>
        <dsp:cNvPr id="0" name=""/>
        <dsp:cNvSpPr/>
      </dsp:nvSpPr>
      <dsp:spPr>
        <a:xfrm>
          <a:off x="578625" y="2360391"/>
          <a:ext cx="6880395"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Εταιρείες επενδύσεων δημόσιων ή ιδιωτικών κεφαλαίων</a:t>
          </a:r>
          <a:endParaRPr lang="en-US" sz="1800" kern="1200" dirty="0"/>
        </a:p>
      </dsp:txBody>
      <dsp:txXfrm>
        <a:off x="578625" y="2360391"/>
        <a:ext cx="6880395" cy="363222"/>
      </dsp:txXfrm>
    </dsp:sp>
    <dsp:sp modelId="{ED426AD8-FE02-4481-920A-806B22171171}">
      <dsp:nvSpPr>
        <dsp:cNvPr id="0" name=""/>
        <dsp:cNvSpPr/>
      </dsp:nvSpPr>
      <dsp:spPr>
        <a:xfrm>
          <a:off x="351611" y="2314988"/>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9D11F-EF07-4932-A0C3-CFF82DDE0E7C}">
      <dsp:nvSpPr>
        <dsp:cNvPr id="0" name=""/>
        <dsp:cNvSpPr/>
      </dsp:nvSpPr>
      <dsp:spPr>
        <a:xfrm>
          <a:off x="279850" y="2905155"/>
          <a:ext cx="7179170" cy="363222"/>
        </a:xfrm>
        <a:prstGeom prst="rect">
          <a:avLst/>
        </a:prstGeom>
        <a:solidFill>
          <a:srgbClr val="264C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Συμβάσεις Ενεργειακής Απόδοσης</a:t>
          </a:r>
          <a:endParaRPr lang="en-US" sz="1800" kern="1200" dirty="0"/>
        </a:p>
      </dsp:txBody>
      <dsp:txXfrm>
        <a:off x="279850" y="2905155"/>
        <a:ext cx="7179170" cy="363222"/>
      </dsp:txXfrm>
    </dsp:sp>
    <dsp:sp modelId="{5FF64808-CAC9-4FE0-B999-0A8E1635D336}">
      <dsp:nvSpPr>
        <dsp:cNvPr id="0" name=""/>
        <dsp:cNvSpPr/>
      </dsp:nvSpPr>
      <dsp:spPr>
        <a:xfrm>
          <a:off x="52836" y="2859753"/>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6B13-271E-47A7-BD87-3271C6F4C3D1}">
      <dsp:nvSpPr>
        <dsp:cNvPr id="0" name=""/>
        <dsp:cNvSpPr/>
      </dsp:nvSpPr>
      <dsp:spPr>
        <a:xfrm>
          <a:off x="-3899732" y="-598809"/>
          <a:ext cx="4647677" cy="4647677"/>
        </a:xfrm>
        <a:prstGeom prst="blockArc">
          <a:avLst>
            <a:gd name="adj1" fmla="val 18900000"/>
            <a:gd name="adj2" fmla="val 2700000"/>
            <a:gd name="adj3" fmla="val 46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88212-2D7B-4B92-BF8A-85B358359154}">
      <dsp:nvSpPr>
        <dsp:cNvPr id="0" name=""/>
        <dsp:cNvSpPr/>
      </dsp:nvSpPr>
      <dsp:spPr>
        <a:xfrm>
          <a:off x="279850" y="181680"/>
          <a:ext cx="7179170"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Επιχορηγήσεις</a:t>
          </a:r>
          <a:endParaRPr lang="en-US" sz="1800" kern="1200" dirty="0"/>
        </a:p>
      </dsp:txBody>
      <dsp:txXfrm>
        <a:off x="279850" y="181680"/>
        <a:ext cx="7179170" cy="363222"/>
      </dsp:txXfrm>
    </dsp:sp>
    <dsp:sp modelId="{548AB362-2D3C-4320-AF46-0F6FF8DE2E8D}">
      <dsp:nvSpPr>
        <dsp:cNvPr id="0" name=""/>
        <dsp:cNvSpPr/>
      </dsp:nvSpPr>
      <dsp:spPr>
        <a:xfrm>
          <a:off x="52836" y="136277"/>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588197-25BA-451C-8E21-2DEB171024C6}">
      <dsp:nvSpPr>
        <dsp:cNvPr id="0" name=""/>
        <dsp:cNvSpPr/>
      </dsp:nvSpPr>
      <dsp:spPr>
        <a:xfrm>
          <a:off x="578625" y="726444"/>
          <a:ext cx="6880395"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Επιδοτήσεις</a:t>
          </a:r>
          <a:endParaRPr lang="en-US" sz="1800" kern="1200" dirty="0"/>
        </a:p>
      </dsp:txBody>
      <dsp:txXfrm>
        <a:off x="578625" y="726444"/>
        <a:ext cx="6880395" cy="363222"/>
      </dsp:txXfrm>
    </dsp:sp>
    <dsp:sp modelId="{9B5B8200-2B21-40CE-9CE6-714284C61A96}">
      <dsp:nvSpPr>
        <dsp:cNvPr id="0" name=""/>
        <dsp:cNvSpPr/>
      </dsp:nvSpPr>
      <dsp:spPr>
        <a:xfrm>
          <a:off x="351611" y="681041"/>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685E7-42FB-4019-8AD1-EA9DA9376B17}">
      <dsp:nvSpPr>
        <dsp:cNvPr id="0" name=""/>
        <dsp:cNvSpPr/>
      </dsp:nvSpPr>
      <dsp:spPr>
        <a:xfrm>
          <a:off x="715247" y="1271208"/>
          <a:ext cx="6743773"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Παροχή κινήτρων</a:t>
          </a:r>
          <a:endParaRPr lang="en-US" sz="1800" kern="1200" dirty="0"/>
        </a:p>
      </dsp:txBody>
      <dsp:txXfrm>
        <a:off x="715247" y="1271208"/>
        <a:ext cx="6743773" cy="363222"/>
      </dsp:txXfrm>
    </dsp:sp>
    <dsp:sp modelId="{196AF60C-8DF4-408E-98CB-0BF2708F9FF6}">
      <dsp:nvSpPr>
        <dsp:cNvPr id="0" name=""/>
        <dsp:cNvSpPr/>
      </dsp:nvSpPr>
      <dsp:spPr>
        <a:xfrm>
          <a:off x="488233" y="1225805"/>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E5EEB-ECCF-4030-AE0B-77012E939005}">
      <dsp:nvSpPr>
        <dsp:cNvPr id="0" name=""/>
        <dsp:cNvSpPr/>
      </dsp:nvSpPr>
      <dsp:spPr>
        <a:xfrm>
          <a:off x="715247" y="1815627"/>
          <a:ext cx="6743773"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Τραπεζικός δανεισμός</a:t>
          </a:r>
          <a:endParaRPr lang="en-US" sz="1800" kern="1200" dirty="0"/>
        </a:p>
      </dsp:txBody>
      <dsp:txXfrm>
        <a:off x="715247" y="1815627"/>
        <a:ext cx="6743773" cy="363222"/>
      </dsp:txXfrm>
    </dsp:sp>
    <dsp:sp modelId="{4834FA8E-03C6-4595-ACCD-0B10FA57DA8F}">
      <dsp:nvSpPr>
        <dsp:cNvPr id="0" name=""/>
        <dsp:cNvSpPr/>
      </dsp:nvSpPr>
      <dsp:spPr>
        <a:xfrm>
          <a:off x="488233" y="1770224"/>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02454-FDA8-4436-A62F-E628865AF57E}">
      <dsp:nvSpPr>
        <dsp:cNvPr id="0" name=""/>
        <dsp:cNvSpPr/>
      </dsp:nvSpPr>
      <dsp:spPr>
        <a:xfrm>
          <a:off x="578625" y="2360391"/>
          <a:ext cx="6880395" cy="363222"/>
        </a:xfrm>
        <a:prstGeom prst="rect">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Εταιρείες επενδύσεων δημόσιων ή ιδιωτικών κεφαλαίων</a:t>
          </a:r>
          <a:endParaRPr lang="en-US" sz="1800" kern="1200" dirty="0"/>
        </a:p>
      </dsp:txBody>
      <dsp:txXfrm>
        <a:off x="578625" y="2360391"/>
        <a:ext cx="6880395" cy="363222"/>
      </dsp:txXfrm>
    </dsp:sp>
    <dsp:sp modelId="{ED426AD8-FE02-4481-920A-806B22171171}">
      <dsp:nvSpPr>
        <dsp:cNvPr id="0" name=""/>
        <dsp:cNvSpPr/>
      </dsp:nvSpPr>
      <dsp:spPr>
        <a:xfrm>
          <a:off x="351611" y="2314988"/>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9D11F-EF07-4932-A0C3-CFF82DDE0E7C}">
      <dsp:nvSpPr>
        <dsp:cNvPr id="0" name=""/>
        <dsp:cNvSpPr/>
      </dsp:nvSpPr>
      <dsp:spPr>
        <a:xfrm>
          <a:off x="279850" y="2905155"/>
          <a:ext cx="7179170" cy="363222"/>
        </a:xfrm>
        <a:prstGeom prst="rect">
          <a:avLst/>
        </a:prstGeom>
        <a:solidFill>
          <a:srgbClr val="264C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8" tIns="45720" rIns="45720" bIns="45720" numCol="1" spcCol="1270" anchor="ctr" anchorCtr="0">
          <a:noAutofit/>
        </a:bodyPr>
        <a:lstStyle/>
        <a:p>
          <a:pPr lvl="0" algn="l" defTabSz="800100">
            <a:lnSpc>
              <a:spcPct val="90000"/>
            </a:lnSpc>
            <a:spcBef>
              <a:spcPct val="0"/>
            </a:spcBef>
            <a:spcAft>
              <a:spcPct val="35000"/>
            </a:spcAft>
          </a:pPr>
          <a:r>
            <a:rPr lang="el-GR" sz="1800" kern="1200" dirty="0"/>
            <a:t>Συμβάσεις Ενεργειακής Απόδοσης</a:t>
          </a:r>
          <a:endParaRPr lang="en-US" sz="1800" kern="1200" dirty="0"/>
        </a:p>
      </dsp:txBody>
      <dsp:txXfrm>
        <a:off x="279850" y="2905155"/>
        <a:ext cx="7179170" cy="363222"/>
      </dsp:txXfrm>
    </dsp:sp>
    <dsp:sp modelId="{5FF64808-CAC9-4FE0-B999-0A8E1635D336}">
      <dsp:nvSpPr>
        <dsp:cNvPr id="0" name=""/>
        <dsp:cNvSpPr/>
      </dsp:nvSpPr>
      <dsp:spPr>
        <a:xfrm>
          <a:off x="52836" y="2859753"/>
          <a:ext cx="454027" cy="454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A790-A5A2-43E9-96FA-FA7BB283133A}">
      <dsp:nvSpPr>
        <dsp:cNvPr id="0" name=""/>
        <dsp:cNvSpPr/>
      </dsp:nvSpPr>
      <dsp:spPr>
        <a:xfrm>
          <a:off x="228618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2</a:t>
          </a:r>
        </a:p>
      </dsp:txBody>
      <dsp:txXfrm>
        <a:off x="2286188" y="22912"/>
        <a:ext cx="799171" cy="799171"/>
      </dsp:txXfrm>
    </dsp:sp>
    <dsp:sp modelId="{196214B0-CD19-4768-A8B9-80B1F5F20CEC}">
      <dsp:nvSpPr>
        <dsp:cNvPr id="0" name=""/>
        <dsp:cNvSpPr/>
      </dsp:nvSpPr>
      <dsp:spPr>
        <a:xfrm>
          <a:off x="402829" y="-618"/>
          <a:ext cx="3000629" cy="3000629"/>
        </a:xfrm>
        <a:prstGeom prst="circularArrow">
          <a:avLst>
            <a:gd name="adj1" fmla="val 5194"/>
            <a:gd name="adj2" fmla="val 335430"/>
            <a:gd name="adj3" fmla="val 21295210"/>
            <a:gd name="adj4" fmla="val 19764514"/>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D98BC6-81B1-421F-94F4-411EBB8C8AF9}">
      <dsp:nvSpPr>
        <dsp:cNvPr id="0" name=""/>
        <dsp:cNvSpPr/>
      </dsp:nvSpPr>
      <dsp:spPr>
        <a:xfrm>
          <a:off x="2769880"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3</a:t>
          </a:r>
        </a:p>
      </dsp:txBody>
      <dsp:txXfrm>
        <a:off x="2769880" y="1511563"/>
        <a:ext cx="799171" cy="799171"/>
      </dsp:txXfrm>
    </dsp:sp>
    <dsp:sp modelId="{CF6FE8E1-3BCA-49C9-A39B-5A6A952BA0A7}">
      <dsp:nvSpPr>
        <dsp:cNvPr id="0" name=""/>
        <dsp:cNvSpPr/>
      </dsp:nvSpPr>
      <dsp:spPr>
        <a:xfrm>
          <a:off x="402829" y="-618"/>
          <a:ext cx="3000629" cy="3000629"/>
        </a:xfrm>
        <a:prstGeom prst="circularArrow">
          <a:avLst>
            <a:gd name="adj1" fmla="val 5194"/>
            <a:gd name="adj2" fmla="val 335430"/>
            <a:gd name="adj3" fmla="val 4016738"/>
            <a:gd name="adj4" fmla="val 22515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5FED73-85ED-4AC0-95F9-6F539843F32F}">
      <dsp:nvSpPr>
        <dsp:cNvPr id="0" name=""/>
        <dsp:cNvSpPr/>
      </dsp:nvSpPr>
      <dsp:spPr>
        <a:xfrm>
          <a:off x="1503558" y="2431600"/>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4</a:t>
          </a:r>
        </a:p>
      </dsp:txBody>
      <dsp:txXfrm>
        <a:off x="1503558" y="2431600"/>
        <a:ext cx="799171" cy="799171"/>
      </dsp:txXfrm>
    </dsp:sp>
    <dsp:sp modelId="{CE265126-FEF7-4AB4-8646-2B73B611637B}">
      <dsp:nvSpPr>
        <dsp:cNvPr id="0" name=""/>
        <dsp:cNvSpPr/>
      </dsp:nvSpPr>
      <dsp:spPr>
        <a:xfrm>
          <a:off x="402829" y="-618"/>
          <a:ext cx="3000629" cy="3000629"/>
        </a:xfrm>
        <a:prstGeom prst="circularArrow">
          <a:avLst>
            <a:gd name="adj1" fmla="val 5194"/>
            <a:gd name="adj2" fmla="val 335430"/>
            <a:gd name="adj3" fmla="val 8213010"/>
            <a:gd name="adj4" fmla="val 6447832"/>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495593-B50F-4DDD-826E-C02D15F02AB9}">
      <dsp:nvSpPr>
        <dsp:cNvPr id="0" name=""/>
        <dsp:cNvSpPr/>
      </dsp:nvSpPr>
      <dsp:spPr>
        <a:xfrm>
          <a:off x="237236"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 . . .</a:t>
          </a:r>
        </a:p>
      </dsp:txBody>
      <dsp:txXfrm>
        <a:off x="237236" y="1511563"/>
        <a:ext cx="799171" cy="799171"/>
      </dsp:txXfrm>
    </dsp:sp>
    <dsp:sp modelId="{229F2214-2890-4CC3-9689-84FA87212D9D}">
      <dsp:nvSpPr>
        <dsp:cNvPr id="0" name=""/>
        <dsp:cNvSpPr/>
      </dsp:nvSpPr>
      <dsp:spPr>
        <a:xfrm>
          <a:off x="402829" y="-618"/>
          <a:ext cx="3000629" cy="3000629"/>
        </a:xfrm>
        <a:prstGeom prst="circularArrow">
          <a:avLst>
            <a:gd name="adj1" fmla="val 5194"/>
            <a:gd name="adj2" fmla="val 335430"/>
            <a:gd name="adj3" fmla="val 12300056"/>
            <a:gd name="adj4" fmla="val 107693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FF52BE-CC2A-498F-91E8-22C7C2BEC125}">
      <dsp:nvSpPr>
        <dsp:cNvPr id="0" name=""/>
        <dsp:cNvSpPr/>
      </dsp:nvSpPr>
      <dsp:spPr>
        <a:xfrm>
          <a:off x="72092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1</a:t>
          </a:r>
        </a:p>
      </dsp:txBody>
      <dsp:txXfrm>
        <a:off x="720928" y="22912"/>
        <a:ext cx="799171" cy="799171"/>
      </dsp:txXfrm>
    </dsp:sp>
    <dsp:sp modelId="{E130706B-C52E-474B-9105-C757917A5803}">
      <dsp:nvSpPr>
        <dsp:cNvPr id="0" name=""/>
        <dsp:cNvSpPr/>
      </dsp:nvSpPr>
      <dsp:spPr>
        <a:xfrm>
          <a:off x="402829" y="-618"/>
          <a:ext cx="3000629" cy="3000629"/>
        </a:xfrm>
        <a:prstGeom prst="circularArrow">
          <a:avLst>
            <a:gd name="adj1" fmla="val 5194"/>
            <a:gd name="adj2" fmla="val 335430"/>
            <a:gd name="adj3" fmla="val 16867720"/>
            <a:gd name="adj4" fmla="val 1519685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A790-A5A2-43E9-96FA-FA7BB283133A}">
      <dsp:nvSpPr>
        <dsp:cNvPr id="0" name=""/>
        <dsp:cNvSpPr/>
      </dsp:nvSpPr>
      <dsp:spPr>
        <a:xfrm>
          <a:off x="228618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2</a:t>
          </a:r>
        </a:p>
      </dsp:txBody>
      <dsp:txXfrm>
        <a:off x="2286188" y="22912"/>
        <a:ext cx="799171" cy="799171"/>
      </dsp:txXfrm>
    </dsp:sp>
    <dsp:sp modelId="{196214B0-CD19-4768-A8B9-80B1F5F20CEC}">
      <dsp:nvSpPr>
        <dsp:cNvPr id="0" name=""/>
        <dsp:cNvSpPr/>
      </dsp:nvSpPr>
      <dsp:spPr>
        <a:xfrm>
          <a:off x="402829" y="-618"/>
          <a:ext cx="3000629" cy="3000629"/>
        </a:xfrm>
        <a:prstGeom prst="circularArrow">
          <a:avLst>
            <a:gd name="adj1" fmla="val 5194"/>
            <a:gd name="adj2" fmla="val 335430"/>
            <a:gd name="adj3" fmla="val 21295210"/>
            <a:gd name="adj4" fmla="val 19764514"/>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D98BC6-81B1-421F-94F4-411EBB8C8AF9}">
      <dsp:nvSpPr>
        <dsp:cNvPr id="0" name=""/>
        <dsp:cNvSpPr/>
      </dsp:nvSpPr>
      <dsp:spPr>
        <a:xfrm>
          <a:off x="2769880"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3</a:t>
          </a:r>
        </a:p>
      </dsp:txBody>
      <dsp:txXfrm>
        <a:off x="2769880" y="1511563"/>
        <a:ext cx="799171" cy="799171"/>
      </dsp:txXfrm>
    </dsp:sp>
    <dsp:sp modelId="{CF6FE8E1-3BCA-49C9-A39B-5A6A952BA0A7}">
      <dsp:nvSpPr>
        <dsp:cNvPr id="0" name=""/>
        <dsp:cNvSpPr/>
      </dsp:nvSpPr>
      <dsp:spPr>
        <a:xfrm>
          <a:off x="402829" y="-618"/>
          <a:ext cx="3000629" cy="3000629"/>
        </a:xfrm>
        <a:prstGeom prst="circularArrow">
          <a:avLst>
            <a:gd name="adj1" fmla="val 5194"/>
            <a:gd name="adj2" fmla="val 335430"/>
            <a:gd name="adj3" fmla="val 4016738"/>
            <a:gd name="adj4" fmla="val 22515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5FED73-85ED-4AC0-95F9-6F539843F32F}">
      <dsp:nvSpPr>
        <dsp:cNvPr id="0" name=""/>
        <dsp:cNvSpPr/>
      </dsp:nvSpPr>
      <dsp:spPr>
        <a:xfrm>
          <a:off x="1503558" y="2431600"/>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4</a:t>
          </a:r>
        </a:p>
      </dsp:txBody>
      <dsp:txXfrm>
        <a:off x="1503558" y="2431600"/>
        <a:ext cx="799171" cy="799171"/>
      </dsp:txXfrm>
    </dsp:sp>
    <dsp:sp modelId="{CE265126-FEF7-4AB4-8646-2B73B611637B}">
      <dsp:nvSpPr>
        <dsp:cNvPr id="0" name=""/>
        <dsp:cNvSpPr/>
      </dsp:nvSpPr>
      <dsp:spPr>
        <a:xfrm>
          <a:off x="402829" y="-618"/>
          <a:ext cx="3000629" cy="3000629"/>
        </a:xfrm>
        <a:prstGeom prst="circularArrow">
          <a:avLst>
            <a:gd name="adj1" fmla="val 5194"/>
            <a:gd name="adj2" fmla="val 335430"/>
            <a:gd name="adj3" fmla="val 8213010"/>
            <a:gd name="adj4" fmla="val 6447832"/>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495593-B50F-4DDD-826E-C02D15F02AB9}">
      <dsp:nvSpPr>
        <dsp:cNvPr id="0" name=""/>
        <dsp:cNvSpPr/>
      </dsp:nvSpPr>
      <dsp:spPr>
        <a:xfrm>
          <a:off x="237236"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 . . .</a:t>
          </a:r>
        </a:p>
      </dsp:txBody>
      <dsp:txXfrm>
        <a:off x="237236" y="1511563"/>
        <a:ext cx="799171" cy="799171"/>
      </dsp:txXfrm>
    </dsp:sp>
    <dsp:sp modelId="{229F2214-2890-4CC3-9689-84FA87212D9D}">
      <dsp:nvSpPr>
        <dsp:cNvPr id="0" name=""/>
        <dsp:cNvSpPr/>
      </dsp:nvSpPr>
      <dsp:spPr>
        <a:xfrm>
          <a:off x="402829" y="-618"/>
          <a:ext cx="3000629" cy="3000629"/>
        </a:xfrm>
        <a:prstGeom prst="circularArrow">
          <a:avLst>
            <a:gd name="adj1" fmla="val 5194"/>
            <a:gd name="adj2" fmla="val 335430"/>
            <a:gd name="adj3" fmla="val 12300056"/>
            <a:gd name="adj4" fmla="val 107693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FF52BE-CC2A-498F-91E8-22C7C2BEC125}">
      <dsp:nvSpPr>
        <dsp:cNvPr id="0" name=""/>
        <dsp:cNvSpPr/>
      </dsp:nvSpPr>
      <dsp:spPr>
        <a:xfrm>
          <a:off x="72092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1</a:t>
          </a:r>
        </a:p>
      </dsp:txBody>
      <dsp:txXfrm>
        <a:off x="720928" y="22912"/>
        <a:ext cx="799171" cy="799171"/>
      </dsp:txXfrm>
    </dsp:sp>
    <dsp:sp modelId="{E130706B-C52E-474B-9105-C757917A5803}">
      <dsp:nvSpPr>
        <dsp:cNvPr id="0" name=""/>
        <dsp:cNvSpPr/>
      </dsp:nvSpPr>
      <dsp:spPr>
        <a:xfrm>
          <a:off x="402829" y="-618"/>
          <a:ext cx="3000629" cy="3000629"/>
        </a:xfrm>
        <a:prstGeom prst="circularArrow">
          <a:avLst>
            <a:gd name="adj1" fmla="val 5194"/>
            <a:gd name="adj2" fmla="val 335430"/>
            <a:gd name="adj3" fmla="val 16867720"/>
            <a:gd name="adj4" fmla="val 1519685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088A-DC6E-47DE-9263-8490515EF87C}">
      <dsp:nvSpPr>
        <dsp:cNvPr id="0" name=""/>
        <dsp:cNvSpPr/>
      </dsp:nvSpPr>
      <dsp:spPr>
        <a:xfrm>
          <a:off x="860317" y="29753"/>
          <a:ext cx="1488849" cy="148907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0733E6-0121-44D7-B3B8-39160747383A}">
      <dsp:nvSpPr>
        <dsp:cNvPr id="0" name=""/>
        <dsp:cNvSpPr/>
      </dsp:nvSpPr>
      <dsp:spPr>
        <a:xfrm>
          <a:off x="1189402" y="567354"/>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1 </a:t>
          </a:r>
        </a:p>
      </dsp:txBody>
      <dsp:txXfrm>
        <a:off x="1189402" y="567354"/>
        <a:ext cx="827325" cy="413563"/>
      </dsp:txXfrm>
    </dsp:sp>
    <dsp:sp modelId="{90875926-6157-4968-A876-63F2A772B8FC}">
      <dsp:nvSpPr>
        <dsp:cNvPr id="0" name=""/>
        <dsp:cNvSpPr/>
      </dsp:nvSpPr>
      <dsp:spPr>
        <a:xfrm>
          <a:off x="446794" y="885338"/>
          <a:ext cx="1488849" cy="148907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CB6CB2-1323-4E95-9E94-534E2BF7037B}">
      <dsp:nvSpPr>
        <dsp:cNvPr id="0" name=""/>
        <dsp:cNvSpPr/>
      </dsp:nvSpPr>
      <dsp:spPr>
        <a:xfrm>
          <a:off x="777557" y="1427888"/>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2</a:t>
          </a:r>
        </a:p>
      </dsp:txBody>
      <dsp:txXfrm>
        <a:off x="777557" y="1427888"/>
        <a:ext cx="827325" cy="413563"/>
      </dsp:txXfrm>
    </dsp:sp>
    <dsp:sp modelId="{030FB7D9-7CEE-443B-8E34-1AA0A8702510}">
      <dsp:nvSpPr>
        <dsp:cNvPr id="0" name=""/>
        <dsp:cNvSpPr/>
      </dsp:nvSpPr>
      <dsp:spPr>
        <a:xfrm>
          <a:off x="966284" y="1843308"/>
          <a:ext cx="1279152" cy="1279665"/>
        </a:xfrm>
        <a:prstGeom prst="blockArc">
          <a:avLst>
            <a:gd name="adj1" fmla="val 13500000"/>
            <a:gd name="adj2" fmla="val 10800000"/>
            <a:gd name="adj3" fmla="val 12740"/>
          </a:avLst>
        </a:prstGeom>
        <a:gradFill rotWithShape="0">
          <a:gsLst>
            <a:gs pos="0">
              <a:schemeClr val="accent2">
                <a:lumMod val="75000"/>
              </a:schemeClr>
            </a:gs>
            <a:gs pos="35000">
              <a:schemeClr val="accent2">
                <a:lumMod val="60000"/>
                <a:lumOff val="40000"/>
              </a:schemeClr>
            </a:gs>
            <a:gs pos="100000">
              <a:schemeClr val="accent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88646D-F1F1-4260-A8DF-F5D0863BE2A9}">
      <dsp:nvSpPr>
        <dsp:cNvPr id="0" name=""/>
        <dsp:cNvSpPr/>
      </dsp:nvSpPr>
      <dsp:spPr>
        <a:xfrm>
          <a:off x="1191359" y="2289660"/>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3</a:t>
          </a:r>
        </a:p>
      </dsp:txBody>
      <dsp:txXfrm>
        <a:off x="1191359" y="2289660"/>
        <a:ext cx="827325" cy="413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A790-A5A2-43E9-96FA-FA7BB283133A}">
      <dsp:nvSpPr>
        <dsp:cNvPr id="0" name=""/>
        <dsp:cNvSpPr/>
      </dsp:nvSpPr>
      <dsp:spPr>
        <a:xfrm>
          <a:off x="228618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2</a:t>
          </a:r>
        </a:p>
      </dsp:txBody>
      <dsp:txXfrm>
        <a:off x="2286188" y="22912"/>
        <a:ext cx="799171" cy="799171"/>
      </dsp:txXfrm>
    </dsp:sp>
    <dsp:sp modelId="{196214B0-CD19-4768-A8B9-80B1F5F20CEC}">
      <dsp:nvSpPr>
        <dsp:cNvPr id="0" name=""/>
        <dsp:cNvSpPr/>
      </dsp:nvSpPr>
      <dsp:spPr>
        <a:xfrm>
          <a:off x="402829" y="-618"/>
          <a:ext cx="3000629" cy="3000629"/>
        </a:xfrm>
        <a:prstGeom prst="circularArrow">
          <a:avLst>
            <a:gd name="adj1" fmla="val 5194"/>
            <a:gd name="adj2" fmla="val 335430"/>
            <a:gd name="adj3" fmla="val 21295210"/>
            <a:gd name="adj4" fmla="val 19764514"/>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D98BC6-81B1-421F-94F4-411EBB8C8AF9}">
      <dsp:nvSpPr>
        <dsp:cNvPr id="0" name=""/>
        <dsp:cNvSpPr/>
      </dsp:nvSpPr>
      <dsp:spPr>
        <a:xfrm>
          <a:off x="2769880"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3</a:t>
          </a:r>
        </a:p>
      </dsp:txBody>
      <dsp:txXfrm>
        <a:off x="2769880" y="1511563"/>
        <a:ext cx="799171" cy="799171"/>
      </dsp:txXfrm>
    </dsp:sp>
    <dsp:sp modelId="{CF6FE8E1-3BCA-49C9-A39B-5A6A952BA0A7}">
      <dsp:nvSpPr>
        <dsp:cNvPr id="0" name=""/>
        <dsp:cNvSpPr/>
      </dsp:nvSpPr>
      <dsp:spPr>
        <a:xfrm>
          <a:off x="402829" y="-618"/>
          <a:ext cx="3000629" cy="3000629"/>
        </a:xfrm>
        <a:prstGeom prst="circularArrow">
          <a:avLst>
            <a:gd name="adj1" fmla="val 5194"/>
            <a:gd name="adj2" fmla="val 335430"/>
            <a:gd name="adj3" fmla="val 4016738"/>
            <a:gd name="adj4" fmla="val 22515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5FED73-85ED-4AC0-95F9-6F539843F32F}">
      <dsp:nvSpPr>
        <dsp:cNvPr id="0" name=""/>
        <dsp:cNvSpPr/>
      </dsp:nvSpPr>
      <dsp:spPr>
        <a:xfrm>
          <a:off x="1503558" y="2431600"/>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4</a:t>
          </a:r>
        </a:p>
      </dsp:txBody>
      <dsp:txXfrm>
        <a:off x="1503558" y="2431600"/>
        <a:ext cx="799171" cy="799171"/>
      </dsp:txXfrm>
    </dsp:sp>
    <dsp:sp modelId="{CE265126-FEF7-4AB4-8646-2B73B611637B}">
      <dsp:nvSpPr>
        <dsp:cNvPr id="0" name=""/>
        <dsp:cNvSpPr/>
      </dsp:nvSpPr>
      <dsp:spPr>
        <a:xfrm>
          <a:off x="402829" y="-618"/>
          <a:ext cx="3000629" cy="3000629"/>
        </a:xfrm>
        <a:prstGeom prst="circularArrow">
          <a:avLst>
            <a:gd name="adj1" fmla="val 5194"/>
            <a:gd name="adj2" fmla="val 335430"/>
            <a:gd name="adj3" fmla="val 8213010"/>
            <a:gd name="adj4" fmla="val 6447832"/>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495593-B50F-4DDD-826E-C02D15F02AB9}">
      <dsp:nvSpPr>
        <dsp:cNvPr id="0" name=""/>
        <dsp:cNvSpPr/>
      </dsp:nvSpPr>
      <dsp:spPr>
        <a:xfrm>
          <a:off x="237236" y="1511563"/>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 . . .</a:t>
          </a:r>
        </a:p>
      </dsp:txBody>
      <dsp:txXfrm>
        <a:off x="237236" y="1511563"/>
        <a:ext cx="799171" cy="799171"/>
      </dsp:txXfrm>
    </dsp:sp>
    <dsp:sp modelId="{229F2214-2890-4CC3-9689-84FA87212D9D}">
      <dsp:nvSpPr>
        <dsp:cNvPr id="0" name=""/>
        <dsp:cNvSpPr/>
      </dsp:nvSpPr>
      <dsp:spPr>
        <a:xfrm>
          <a:off x="402829" y="-618"/>
          <a:ext cx="3000629" cy="3000629"/>
        </a:xfrm>
        <a:prstGeom prst="circularArrow">
          <a:avLst>
            <a:gd name="adj1" fmla="val 5194"/>
            <a:gd name="adj2" fmla="val 335430"/>
            <a:gd name="adj3" fmla="val 12300056"/>
            <a:gd name="adj4" fmla="val 1076936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FF52BE-CC2A-498F-91E8-22C7C2BEC125}">
      <dsp:nvSpPr>
        <dsp:cNvPr id="0" name=""/>
        <dsp:cNvSpPr/>
      </dsp:nvSpPr>
      <dsp:spPr>
        <a:xfrm>
          <a:off x="720928" y="22912"/>
          <a:ext cx="799171" cy="79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t>Έργο 1</a:t>
          </a:r>
        </a:p>
      </dsp:txBody>
      <dsp:txXfrm>
        <a:off x="720928" y="22912"/>
        <a:ext cx="799171" cy="799171"/>
      </dsp:txXfrm>
    </dsp:sp>
    <dsp:sp modelId="{E130706B-C52E-474B-9105-C757917A5803}">
      <dsp:nvSpPr>
        <dsp:cNvPr id="0" name=""/>
        <dsp:cNvSpPr/>
      </dsp:nvSpPr>
      <dsp:spPr>
        <a:xfrm>
          <a:off x="402829" y="-618"/>
          <a:ext cx="3000629" cy="3000629"/>
        </a:xfrm>
        <a:prstGeom prst="circularArrow">
          <a:avLst>
            <a:gd name="adj1" fmla="val 5194"/>
            <a:gd name="adj2" fmla="val 335430"/>
            <a:gd name="adj3" fmla="val 16867720"/>
            <a:gd name="adj4" fmla="val 15196850"/>
            <a:gd name="adj5" fmla="val 6059"/>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088A-DC6E-47DE-9263-8490515EF87C}">
      <dsp:nvSpPr>
        <dsp:cNvPr id="0" name=""/>
        <dsp:cNvSpPr/>
      </dsp:nvSpPr>
      <dsp:spPr>
        <a:xfrm>
          <a:off x="860317" y="29753"/>
          <a:ext cx="1488849" cy="148907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0733E6-0121-44D7-B3B8-39160747383A}">
      <dsp:nvSpPr>
        <dsp:cNvPr id="0" name=""/>
        <dsp:cNvSpPr/>
      </dsp:nvSpPr>
      <dsp:spPr>
        <a:xfrm>
          <a:off x="1189402" y="567354"/>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1 </a:t>
          </a:r>
        </a:p>
      </dsp:txBody>
      <dsp:txXfrm>
        <a:off x="1189402" y="567354"/>
        <a:ext cx="827325" cy="413563"/>
      </dsp:txXfrm>
    </dsp:sp>
    <dsp:sp modelId="{90875926-6157-4968-A876-63F2A772B8FC}">
      <dsp:nvSpPr>
        <dsp:cNvPr id="0" name=""/>
        <dsp:cNvSpPr/>
      </dsp:nvSpPr>
      <dsp:spPr>
        <a:xfrm>
          <a:off x="446794" y="885338"/>
          <a:ext cx="1488849" cy="148907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CB6CB2-1323-4E95-9E94-534E2BF7037B}">
      <dsp:nvSpPr>
        <dsp:cNvPr id="0" name=""/>
        <dsp:cNvSpPr/>
      </dsp:nvSpPr>
      <dsp:spPr>
        <a:xfrm>
          <a:off x="777557" y="1427888"/>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2</a:t>
          </a:r>
        </a:p>
      </dsp:txBody>
      <dsp:txXfrm>
        <a:off x="777557" y="1427888"/>
        <a:ext cx="827325" cy="413563"/>
      </dsp:txXfrm>
    </dsp:sp>
    <dsp:sp modelId="{030FB7D9-7CEE-443B-8E34-1AA0A8702510}">
      <dsp:nvSpPr>
        <dsp:cNvPr id="0" name=""/>
        <dsp:cNvSpPr/>
      </dsp:nvSpPr>
      <dsp:spPr>
        <a:xfrm>
          <a:off x="966284" y="1843308"/>
          <a:ext cx="1279152" cy="1279665"/>
        </a:xfrm>
        <a:prstGeom prst="blockArc">
          <a:avLst>
            <a:gd name="adj1" fmla="val 13500000"/>
            <a:gd name="adj2" fmla="val 10800000"/>
            <a:gd name="adj3" fmla="val 12740"/>
          </a:avLst>
        </a:prstGeom>
        <a:gradFill rotWithShape="0">
          <a:gsLst>
            <a:gs pos="0">
              <a:schemeClr val="accent2">
                <a:lumMod val="75000"/>
              </a:schemeClr>
            </a:gs>
            <a:gs pos="35000">
              <a:schemeClr val="accent2">
                <a:lumMod val="60000"/>
                <a:lumOff val="40000"/>
              </a:schemeClr>
            </a:gs>
            <a:gs pos="100000">
              <a:schemeClr val="accent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88646D-F1F1-4260-A8DF-F5D0863BE2A9}">
      <dsp:nvSpPr>
        <dsp:cNvPr id="0" name=""/>
        <dsp:cNvSpPr/>
      </dsp:nvSpPr>
      <dsp:spPr>
        <a:xfrm>
          <a:off x="1191359" y="2289660"/>
          <a:ext cx="827325" cy="41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a:t>Έργο 3</a:t>
          </a:r>
        </a:p>
      </dsp:txBody>
      <dsp:txXfrm>
        <a:off x="1191359" y="2289660"/>
        <a:ext cx="827325" cy="41356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ECB9226-46B4-4B51-85BE-2BA22AD1B566}" type="datetimeFigureOut">
              <a:rPr lang="es-ES" smtClean="0"/>
              <a:t>09/02/2017</a:t>
            </a:fld>
            <a:endParaRPr lang="es-ES" dirty="0"/>
          </a:p>
        </p:txBody>
      </p:sp>
      <p:sp>
        <p:nvSpPr>
          <p:cNvPr id="4" name="3 Marcador de imagen de diapositiva"/>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28240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289394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1202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289565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188352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147276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53561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155020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187257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1888725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26227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264576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180914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337404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23</a:t>
            </a:fld>
            <a:endParaRPr lang="es-ES" dirty="0"/>
          </a:p>
        </p:txBody>
      </p:sp>
    </p:spTree>
    <p:extLst>
      <p:ext uri="{BB962C8B-B14F-4D97-AF65-F5344CB8AC3E}">
        <p14:creationId xmlns:p14="http://schemas.microsoft.com/office/powerpoint/2010/main" val="3993381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24</a:t>
            </a:fld>
            <a:endParaRPr lang="es-ES" dirty="0"/>
          </a:p>
        </p:txBody>
      </p:sp>
    </p:spTree>
    <p:extLst>
      <p:ext uri="{BB962C8B-B14F-4D97-AF65-F5344CB8AC3E}">
        <p14:creationId xmlns:p14="http://schemas.microsoft.com/office/powerpoint/2010/main" val="343264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25</a:t>
            </a:fld>
            <a:endParaRPr lang="es-ES" dirty="0"/>
          </a:p>
        </p:txBody>
      </p:sp>
    </p:spTree>
    <p:extLst>
      <p:ext uri="{BB962C8B-B14F-4D97-AF65-F5344CB8AC3E}">
        <p14:creationId xmlns:p14="http://schemas.microsoft.com/office/powerpoint/2010/main" val="3806493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26</a:t>
            </a:fld>
            <a:endParaRPr lang="es-ES" dirty="0"/>
          </a:p>
        </p:txBody>
      </p:sp>
    </p:spTree>
    <p:extLst>
      <p:ext uri="{BB962C8B-B14F-4D97-AF65-F5344CB8AC3E}">
        <p14:creationId xmlns:p14="http://schemas.microsoft.com/office/powerpoint/2010/main" val="120291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27</a:t>
            </a:fld>
            <a:endParaRPr lang="es-ES" dirty="0"/>
          </a:p>
        </p:txBody>
      </p:sp>
    </p:spTree>
    <p:extLst>
      <p:ext uri="{BB962C8B-B14F-4D97-AF65-F5344CB8AC3E}">
        <p14:creationId xmlns:p14="http://schemas.microsoft.com/office/powerpoint/2010/main" val="3550560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28</a:t>
            </a:fld>
            <a:endParaRPr lang="es-ES" dirty="0"/>
          </a:p>
        </p:txBody>
      </p:sp>
    </p:spTree>
    <p:extLst>
      <p:ext uri="{BB962C8B-B14F-4D97-AF65-F5344CB8AC3E}">
        <p14:creationId xmlns:p14="http://schemas.microsoft.com/office/powerpoint/2010/main" val="3366269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29</a:t>
            </a:fld>
            <a:endParaRPr lang="es-ES" dirty="0"/>
          </a:p>
        </p:txBody>
      </p:sp>
    </p:spTree>
    <p:extLst>
      <p:ext uri="{BB962C8B-B14F-4D97-AF65-F5344CB8AC3E}">
        <p14:creationId xmlns:p14="http://schemas.microsoft.com/office/powerpoint/2010/main" val="4224463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30</a:t>
            </a:fld>
            <a:endParaRPr lang="es-ES" dirty="0"/>
          </a:p>
        </p:txBody>
      </p:sp>
    </p:spTree>
    <p:extLst>
      <p:ext uri="{BB962C8B-B14F-4D97-AF65-F5344CB8AC3E}">
        <p14:creationId xmlns:p14="http://schemas.microsoft.com/office/powerpoint/2010/main" val="25497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351766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31</a:t>
            </a:fld>
            <a:endParaRPr lang="es-ES" dirty="0"/>
          </a:p>
        </p:txBody>
      </p:sp>
    </p:spTree>
    <p:extLst>
      <p:ext uri="{BB962C8B-B14F-4D97-AF65-F5344CB8AC3E}">
        <p14:creationId xmlns:p14="http://schemas.microsoft.com/office/powerpoint/2010/main" val="1728557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32</a:t>
            </a:fld>
            <a:endParaRPr lang="es-ES" dirty="0"/>
          </a:p>
        </p:txBody>
      </p:sp>
    </p:spTree>
    <p:extLst>
      <p:ext uri="{BB962C8B-B14F-4D97-AF65-F5344CB8AC3E}">
        <p14:creationId xmlns:p14="http://schemas.microsoft.com/office/powerpoint/2010/main" val="4236622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33</a:t>
            </a:fld>
            <a:endParaRPr lang="es-ES" dirty="0"/>
          </a:p>
        </p:txBody>
      </p:sp>
    </p:spTree>
    <p:extLst>
      <p:ext uri="{BB962C8B-B14F-4D97-AF65-F5344CB8AC3E}">
        <p14:creationId xmlns:p14="http://schemas.microsoft.com/office/powerpoint/2010/main" val="120562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34</a:t>
            </a:fld>
            <a:endParaRPr lang="es-ES" dirty="0"/>
          </a:p>
        </p:txBody>
      </p:sp>
    </p:spTree>
    <p:extLst>
      <p:ext uri="{BB962C8B-B14F-4D97-AF65-F5344CB8AC3E}">
        <p14:creationId xmlns:p14="http://schemas.microsoft.com/office/powerpoint/2010/main" val="299116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35</a:t>
            </a:fld>
            <a:endParaRPr lang="es-ES" dirty="0"/>
          </a:p>
        </p:txBody>
      </p:sp>
    </p:spTree>
    <p:extLst>
      <p:ext uri="{BB962C8B-B14F-4D97-AF65-F5344CB8AC3E}">
        <p14:creationId xmlns:p14="http://schemas.microsoft.com/office/powerpoint/2010/main" val="2742514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36</a:t>
            </a:fld>
            <a:endParaRPr lang="es-ES" dirty="0"/>
          </a:p>
        </p:txBody>
      </p:sp>
    </p:spTree>
    <p:extLst>
      <p:ext uri="{BB962C8B-B14F-4D97-AF65-F5344CB8AC3E}">
        <p14:creationId xmlns:p14="http://schemas.microsoft.com/office/powerpoint/2010/main" val="2454168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37</a:t>
            </a:fld>
            <a:endParaRPr lang="es-ES" dirty="0"/>
          </a:p>
        </p:txBody>
      </p:sp>
    </p:spTree>
    <p:extLst>
      <p:ext uri="{BB962C8B-B14F-4D97-AF65-F5344CB8AC3E}">
        <p14:creationId xmlns:p14="http://schemas.microsoft.com/office/powerpoint/2010/main" val="2289610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38</a:t>
            </a:fld>
            <a:endParaRPr lang="es-ES" dirty="0"/>
          </a:p>
        </p:txBody>
      </p:sp>
    </p:spTree>
    <p:extLst>
      <p:ext uri="{BB962C8B-B14F-4D97-AF65-F5344CB8AC3E}">
        <p14:creationId xmlns:p14="http://schemas.microsoft.com/office/powerpoint/2010/main" val="1407340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39</a:t>
            </a:fld>
            <a:endParaRPr lang="es-ES" dirty="0"/>
          </a:p>
        </p:txBody>
      </p:sp>
    </p:spTree>
    <p:extLst>
      <p:ext uri="{BB962C8B-B14F-4D97-AF65-F5344CB8AC3E}">
        <p14:creationId xmlns:p14="http://schemas.microsoft.com/office/powerpoint/2010/main" val="1261155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40</a:t>
            </a:fld>
            <a:endParaRPr lang="es-ES" dirty="0"/>
          </a:p>
        </p:txBody>
      </p:sp>
    </p:spTree>
    <p:extLst>
      <p:ext uri="{BB962C8B-B14F-4D97-AF65-F5344CB8AC3E}">
        <p14:creationId xmlns:p14="http://schemas.microsoft.com/office/powerpoint/2010/main" val="355521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1964958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41</a:t>
            </a:fld>
            <a:endParaRPr lang="es-ES" dirty="0"/>
          </a:p>
        </p:txBody>
      </p:sp>
    </p:spTree>
    <p:extLst>
      <p:ext uri="{BB962C8B-B14F-4D97-AF65-F5344CB8AC3E}">
        <p14:creationId xmlns:p14="http://schemas.microsoft.com/office/powerpoint/2010/main" val="664955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42</a:t>
            </a:fld>
            <a:endParaRPr lang="es-ES" dirty="0"/>
          </a:p>
        </p:txBody>
      </p:sp>
    </p:spTree>
    <p:extLst>
      <p:ext uri="{BB962C8B-B14F-4D97-AF65-F5344CB8AC3E}">
        <p14:creationId xmlns:p14="http://schemas.microsoft.com/office/powerpoint/2010/main" val="2287424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43</a:t>
            </a:fld>
            <a:endParaRPr lang="es-ES" dirty="0"/>
          </a:p>
        </p:txBody>
      </p:sp>
    </p:spTree>
    <p:extLst>
      <p:ext uri="{BB962C8B-B14F-4D97-AF65-F5344CB8AC3E}">
        <p14:creationId xmlns:p14="http://schemas.microsoft.com/office/powerpoint/2010/main" val="102199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44</a:t>
            </a:fld>
            <a:endParaRPr lang="es-ES" dirty="0"/>
          </a:p>
        </p:txBody>
      </p:sp>
    </p:spTree>
    <p:extLst>
      <p:ext uri="{BB962C8B-B14F-4D97-AF65-F5344CB8AC3E}">
        <p14:creationId xmlns:p14="http://schemas.microsoft.com/office/powerpoint/2010/main" val="3808868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45</a:t>
            </a:fld>
            <a:endParaRPr lang="es-ES" dirty="0"/>
          </a:p>
        </p:txBody>
      </p:sp>
    </p:spTree>
    <p:extLst>
      <p:ext uri="{BB962C8B-B14F-4D97-AF65-F5344CB8AC3E}">
        <p14:creationId xmlns:p14="http://schemas.microsoft.com/office/powerpoint/2010/main" val="1274244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46</a:t>
            </a:fld>
            <a:endParaRPr lang="es-ES" dirty="0"/>
          </a:p>
        </p:txBody>
      </p:sp>
    </p:spTree>
    <p:extLst>
      <p:ext uri="{BB962C8B-B14F-4D97-AF65-F5344CB8AC3E}">
        <p14:creationId xmlns:p14="http://schemas.microsoft.com/office/powerpoint/2010/main" val="4037353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47</a:t>
            </a:fld>
            <a:endParaRPr lang="es-ES" dirty="0"/>
          </a:p>
        </p:txBody>
      </p:sp>
    </p:spTree>
    <p:extLst>
      <p:ext uri="{BB962C8B-B14F-4D97-AF65-F5344CB8AC3E}">
        <p14:creationId xmlns:p14="http://schemas.microsoft.com/office/powerpoint/2010/main" val="1812136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48</a:t>
            </a:fld>
            <a:endParaRPr lang="es-ES" dirty="0"/>
          </a:p>
        </p:txBody>
      </p:sp>
    </p:spTree>
    <p:extLst>
      <p:ext uri="{BB962C8B-B14F-4D97-AF65-F5344CB8AC3E}">
        <p14:creationId xmlns:p14="http://schemas.microsoft.com/office/powerpoint/2010/main" val="3998072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49</a:t>
            </a:fld>
            <a:endParaRPr lang="es-ES" dirty="0"/>
          </a:p>
        </p:txBody>
      </p:sp>
    </p:spTree>
    <p:extLst>
      <p:ext uri="{BB962C8B-B14F-4D97-AF65-F5344CB8AC3E}">
        <p14:creationId xmlns:p14="http://schemas.microsoft.com/office/powerpoint/2010/main" val="1160619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50</a:t>
            </a:fld>
            <a:endParaRPr lang="es-ES" dirty="0"/>
          </a:p>
        </p:txBody>
      </p:sp>
    </p:spTree>
    <p:extLst>
      <p:ext uri="{BB962C8B-B14F-4D97-AF65-F5344CB8AC3E}">
        <p14:creationId xmlns:p14="http://schemas.microsoft.com/office/powerpoint/2010/main" val="171665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3755131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51</a:t>
            </a:fld>
            <a:endParaRPr lang="es-ES" dirty="0"/>
          </a:p>
        </p:txBody>
      </p:sp>
    </p:spTree>
    <p:extLst>
      <p:ext uri="{BB962C8B-B14F-4D97-AF65-F5344CB8AC3E}">
        <p14:creationId xmlns:p14="http://schemas.microsoft.com/office/powerpoint/2010/main" val="1083383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52</a:t>
            </a:fld>
            <a:endParaRPr lang="es-ES" dirty="0"/>
          </a:p>
        </p:txBody>
      </p:sp>
    </p:spTree>
    <p:extLst>
      <p:ext uri="{BB962C8B-B14F-4D97-AF65-F5344CB8AC3E}">
        <p14:creationId xmlns:p14="http://schemas.microsoft.com/office/powerpoint/2010/main" val="296744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53</a:t>
            </a:fld>
            <a:endParaRPr lang="es-ES" dirty="0"/>
          </a:p>
        </p:txBody>
      </p:sp>
    </p:spTree>
    <p:extLst>
      <p:ext uri="{BB962C8B-B14F-4D97-AF65-F5344CB8AC3E}">
        <p14:creationId xmlns:p14="http://schemas.microsoft.com/office/powerpoint/2010/main" val="2471838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54</a:t>
            </a:fld>
            <a:endParaRPr lang="es-ES" dirty="0"/>
          </a:p>
        </p:txBody>
      </p:sp>
    </p:spTree>
    <p:extLst>
      <p:ext uri="{BB962C8B-B14F-4D97-AF65-F5344CB8AC3E}">
        <p14:creationId xmlns:p14="http://schemas.microsoft.com/office/powerpoint/2010/main" val="2384406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55</a:t>
            </a:fld>
            <a:endParaRPr lang="es-ES" dirty="0"/>
          </a:p>
        </p:txBody>
      </p:sp>
    </p:spTree>
    <p:extLst>
      <p:ext uri="{BB962C8B-B14F-4D97-AF65-F5344CB8AC3E}">
        <p14:creationId xmlns:p14="http://schemas.microsoft.com/office/powerpoint/2010/main" val="2032976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57</a:t>
            </a:fld>
            <a:endParaRPr lang="es-ES" dirty="0"/>
          </a:p>
        </p:txBody>
      </p:sp>
    </p:spTree>
    <p:extLst>
      <p:ext uri="{BB962C8B-B14F-4D97-AF65-F5344CB8AC3E}">
        <p14:creationId xmlns:p14="http://schemas.microsoft.com/office/powerpoint/2010/main" val="958556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58</a:t>
            </a:fld>
            <a:endParaRPr lang="es-ES" dirty="0"/>
          </a:p>
        </p:txBody>
      </p:sp>
    </p:spTree>
    <p:extLst>
      <p:ext uri="{BB962C8B-B14F-4D97-AF65-F5344CB8AC3E}">
        <p14:creationId xmlns:p14="http://schemas.microsoft.com/office/powerpoint/2010/main" val="3806709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http://www.energy-cities.eu/IMG/pdf/reviewelena-eib_projects_june2015.pdf </a:t>
            </a:r>
          </a:p>
          <a:p>
            <a:r>
              <a:rPr lang="pt-PT" dirty="0"/>
              <a:t>http://ec.europa.eu/cip/files/cip/iee-ii-performance-report-(2007-2011)-final_en.pdf</a:t>
            </a:r>
          </a:p>
        </p:txBody>
      </p:sp>
      <p:sp>
        <p:nvSpPr>
          <p:cNvPr id="4" name="Slide Number Placeholder 3"/>
          <p:cNvSpPr>
            <a:spLocks noGrp="1"/>
          </p:cNvSpPr>
          <p:nvPr>
            <p:ph type="sldNum" sz="quarter" idx="10"/>
          </p:nvPr>
        </p:nvSpPr>
        <p:spPr/>
        <p:txBody>
          <a:bodyPr/>
          <a:lstStyle/>
          <a:p>
            <a:fld id="{EADE68D4-208D-4DF9-B049-C70018DA3A78}" type="slidenum">
              <a:rPr lang="es-ES" smtClean="0"/>
              <a:t>59</a:t>
            </a:fld>
            <a:endParaRPr lang="es-ES" dirty="0"/>
          </a:p>
        </p:txBody>
      </p:sp>
    </p:spTree>
    <p:extLst>
      <p:ext uri="{BB962C8B-B14F-4D97-AF65-F5344CB8AC3E}">
        <p14:creationId xmlns:p14="http://schemas.microsoft.com/office/powerpoint/2010/main" val="2076892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60</a:t>
            </a:fld>
            <a:endParaRPr lang="es-ES" dirty="0"/>
          </a:p>
        </p:txBody>
      </p:sp>
    </p:spTree>
    <p:extLst>
      <p:ext uri="{BB962C8B-B14F-4D97-AF65-F5344CB8AC3E}">
        <p14:creationId xmlns:p14="http://schemas.microsoft.com/office/powerpoint/2010/main" val="1235696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61</a:t>
            </a:fld>
            <a:endParaRPr lang="es-ES" dirty="0"/>
          </a:p>
        </p:txBody>
      </p:sp>
    </p:spTree>
    <p:extLst>
      <p:ext uri="{BB962C8B-B14F-4D97-AF65-F5344CB8AC3E}">
        <p14:creationId xmlns:p14="http://schemas.microsoft.com/office/powerpoint/2010/main" val="426106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473577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62</a:t>
            </a:fld>
            <a:endParaRPr lang="es-ES" dirty="0"/>
          </a:p>
        </p:txBody>
      </p:sp>
    </p:spTree>
    <p:extLst>
      <p:ext uri="{BB962C8B-B14F-4D97-AF65-F5344CB8AC3E}">
        <p14:creationId xmlns:p14="http://schemas.microsoft.com/office/powerpoint/2010/main" val="1386994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63</a:t>
            </a:fld>
            <a:endParaRPr lang="es-ES" dirty="0"/>
          </a:p>
        </p:txBody>
      </p:sp>
    </p:spTree>
    <p:extLst>
      <p:ext uri="{BB962C8B-B14F-4D97-AF65-F5344CB8AC3E}">
        <p14:creationId xmlns:p14="http://schemas.microsoft.com/office/powerpoint/2010/main" val="2938824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64</a:t>
            </a:fld>
            <a:endParaRPr lang="es-ES" dirty="0"/>
          </a:p>
        </p:txBody>
      </p:sp>
    </p:spTree>
    <p:extLst>
      <p:ext uri="{BB962C8B-B14F-4D97-AF65-F5344CB8AC3E}">
        <p14:creationId xmlns:p14="http://schemas.microsoft.com/office/powerpoint/2010/main" val="216135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65</a:t>
            </a:fld>
            <a:endParaRPr lang="es-ES" dirty="0"/>
          </a:p>
        </p:txBody>
      </p:sp>
    </p:spTree>
    <p:extLst>
      <p:ext uri="{BB962C8B-B14F-4D97-AF65-F5344CB8AC3E}">
        <p14:creationId xmlns:p14="http://schemas.microsoft.com/office/powerpoint/2010/main" val="1222293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66</a:t>
            </a:fld>
            <a:endParaRPr lang="es-ES" dirty="0"/>
          </a:p>
        </p:txBody>
      </p:sp>
    </p:spTree>
    <p:extLst>
      <p:ext uri="{BB962C8B-B14F-4D97-AF65-F5344CB8AC3E}">
        <p14:creationId xmlns:p14="http://schemas.microsoft.com/office/powerpoint/2010/main" val="1550242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67</a:t>
            </a:fld>
            <a:endParaRPr lang="es-ES" dirty="0"/>
          </a:p>
        </p:txBody>
      </p:sp>
    </p:spTree>
    <p:extLst>
      <p:ext uri="{BB962C8B-B14F-4D97-AF65-F5344CB8AC3E}">
        <p14:creationId xmlns:p14="http://schemas.microsoft.com/office/powerpoint/2010/main" val="3849712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68</a:t>
            </a:fld>
            <a:endParaRPr lang="es-ES" dirty="0"/>
          </a:p>
        </p:txBody>
      </p:sp>
    </p:spTree>
    <p:extLst>
      <p:ext uri="{BB962C8B-B14F-4D97-AF65-F5344CB8AC3E}">
        <p14:creationId xmlns:p14="http://schemas.microsoft.com/office/powerpoint/2010/main" val="23123899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69</a:t>
            </a:fld>
            <a:endParaRPr lang="es-ES" dirty="0"/>
          </a:p>
        </p:txBody>
      </p:sp>
    </p:spTree>
    <p:extLst>
      <p:ext uri="{BB962C8B-B14F-4D97-AF65-F5344CB8AC3E}">
        <p14:creationId xmlns:p14="http://schemas.microsoft.com/office/powerpoint/2010/main" val="4030957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https://www.euroheat.org/wp-content/uploads/2016/03/150618_1145-1200_5_Zarpana-Signor.pdf</a:t>
            </a:r>
          </a:p>
          <a:p>
            <a:r>
              <a:rPr lang="pt-PT" dirty="0"/>
              <a:t>http://www.dalkia.fr/sites/default/files/2016-09/4116-Dalkia-brochure-web-refonte-GB_0.pdf</a:t>
            </a:r>
          </a:p>
          <a:p>
            <a:r>
              <a:rPr lang="pt-PT" dirty="0"/>
              <a:t>http://www.finanzforum-energieeffizienz.de/fileadmin/user_upload/201603_eeef_GeneralOverview_so__3_.pdf</a:t>
            </a:r>
          </a:p>
        </p:txBody>
      </p:sp>
      <p:sp>
        <p:nvSpPr>
          <p:cNvPr id="4" name="Slide Number Placeholder 3"/>
          <p:cNvSpPr>
            <a:spLocks noGrp="1"/>
          </p:cNvSpPr>
          <p:nvPr>
            <p:ph type="sldNum" sz="quarter" idx="10"/>
          </p:nvPr>
        </p:nvSpPr>
        <p:spPr/>
        <p:txBody>
          <a:bodyPr/>
          <a:lstStyle/>
          <a:p>
            <a:fld id="{EADE68D4-208D-4DF9-B049-C70018DA3A78}" type="slidenum">
              <a:rPr lang="es-ES" smtClean="0"/>
              <a:t>70</a:t>
            </a:fld>
            <a:endParaRPr lang="es-ES" dirty="0"/>
          </a:p>
        </p:txBody>
      </p:sp>
    </p:spTree>
    <p:extLst>
      <p:ext uri="{BB962C8B-B14F-4D97-AF65-F5344CB8AC3E}">
        <p14:creationId xmlns:p14="http://schemas.microsoft.com/office/powerpoint/2010/main" val="782194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71</a:t>
            </a:fld>
            <a:endParaRPr lang="es-ES" dirty="0"/>
          </a:p>
        </p:txBody>
      </p:sp>
    </p:spTree>
    <p:extLst>
      <p:ext uri="{BB962C8B-B14F-4D97-AF65-F5344CB8AC3E}">
        <p14:creationId xmlns:p14="http://schemas.microsoft.com/office/powerpoint/2010/main" val="347600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046800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73</a:t>
            </a:fld>
            <a:endParaRPr lang="es-ES" dirty="0"/>
          </a:p>
        </p:txBody>
      </p:sp>
    </p:spTree>
    <p:extLst>
      <p:ext uri="{BB962C8B-B14F-4D97-AF65-F5344CB8AC3E}">
        <p14:creationId xmlns:p14="http://schemas.microsoft.com/office/powerpoint/2010/main" val="4097786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74</a:t>
            </a:fld>
            <a:endParaRPr lang="es-ES" dirty="0"/>
          </a:p>
        </p:txBody>
      </p:sp>
    </p:spTree>
    <p:extLst>
      <p:ext uri="{BB962C8B-B14F-4D97-AF65-F5344CB8AC3E}">
        <p14:creationId xmlns:p14="http://schemas.microsoft.com/office/powerpoint/2010/main" val="19387892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75</a:t>
            </a:fld>
            <a:endParaRPr lang="es-ES" dirty="0"/>
          </a:p>
        </p:txBody>
      </p:sp>
    </p:spTree>
    <p:extLst>
      <p:ext uri="{BB962C8B-B14F-4D97-AF65-F5344CB8AC3E}">
        <p14:creationId xmlns:p14="http://schemas.microsoft.com/office/powerpoint/2010/main" val="16294851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76</a:t>
            </a:fld>
            <a:endParaRPr lang="es-ES" dirty="0"/>
          </a:p>
        </p:txBody>
      </p:sp>
    </p:spTree>
    <p:extLst>
      <p:ext uri="{BB962C8B-B14F-4D97-AF65-F5344CB8AC3E}">
        <p14:creationId xmlns:p14="http://schemas.microsoft.com/office/powerpoint/2010/main" val="6769433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ADE68D4-208D-4DF9-B049-C70018DA3A78}" type="slidenum">
              <a:rPr lang="es-ES" smtClean="0"/>
              <a:t>77</a:t>
            </a:fld>
            <a:endParaRPr lang="es-ES" dirty="0"/>
          </a:p>
        </p:txBody>
      </p:sp>
    </p:spTree>
    <p:extLst>
      <p:ext uri="{BB962C8B-B14F-4D97-AF65-F5344CB8AC3E}">
        <p14:creationId xmlns:p14="http://schemas.microsoft.com/office/powerpoint/2010/main" val="2331747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78</a:t>
            </a:fld>
            <a:endParaRPr lang="es-ES" dirty="0"/>
          </a:p>
        </p:txBody>
      </p:sp>
    </p:spTree>
    <p:extLst>
      <p:ext uri="{BB962C8B-B14F-4D97-AF65-F5344CB8AC3E}">
        <p14:creationId xmlns:p14="http://schemas.microsoft.com/office/powerpoint/2010/main" val="19570095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79</a:t>
            </a:fld>
            <a:endParaRPr lang="es-ES" dirty="0"/>
          </a:p>
        </p:txBody>
      </p:sp>
    </p:spTree>
    <p:extLst>
      <p:ext uri="{BB962C8B-B14F-4D97-AF65-F5344CB8AC3E}">
        <p14:creationId xmlns:p14="http://schemas.microsoft.com/office/powerpoint/2010/main" val="2861409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80</a:t>
            </a:fld>
            <a:endParaRPr lang="es-ES" dirty="0"/>
          </a:p>
        </p:txBody>
      </p:sp>
    </p:spTree>
    <p:extLst>
      <p:ext uri="{BB962C8B-B14F-4D97-AF65-F5344CB8AC3E}">
        <p14:creationId xmlns:p14="http://schemas.microsoft.com/office/powerpoint/2010/main" val="1820423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81</a:t>
            </a:fld>
            <a:endParaRPr lang="es-ES" dirty="0"/>
          </a:p>
        </p:txBody>
      </p:sp>
    </p:spTree>
    <p:extLst>
      <p:ext uri="{BB962C8B-B14F-4D97-AF65-F5344CB8AC3E}">
        <p14:creationId xmlns:p14="http://schemas.microsoft.com/office/powerpoint/2010/main" val="21715619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82</a:t>
            </a:fld>
            <a:endParaRPr lang="es-ES" dirty="0"/>
          </a:p>
        </p:txBody>
      </p:sp>
    </p:spTree>
    <p:extLst>
      <p:ext uri="{BB962C8B-B14F-4D97-AF65-F5344CB8AC3E}">
        <p14:creationId xmlns:p14="http://schemas.microsoft.com/office/powerpoint/2010/main" val="357025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11582705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83</a:t>
            </a:fld>
            <a:endParaRPr lang="es-ES" dirty="0"/>
          </a:p>
        </p:txBody>
      </p:sp>
    </p:spTree>
    <p:extLst>
      <p:ext uri="{BB962C8B-B14F-4D97-AF65-F5344CB8AC3E}">
        <p14:creationId xmlns:p14="http://schemas.microsoft.com/office/powerpoint/2010/main" val="230541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173568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09.02.2017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09.02.2017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09.02.2017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09.02.2017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09.02.2017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09.02.2017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09.02.2017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09.02.2017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09.02.2017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09.02.2017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09.02.2017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hyperlink" Target="http://www.ypeka.gr/LinkClick.aspx?fileticket=AxgQsUVAUjA%3D&amp;tabid=53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www.certus-project.eu/" TargetMode="Externa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g"/><Relationship Id="rId9" Type="http://schemas.microsoft.com/office/2007/relationships/diagramDrawing" Target="../diagrams/drawing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4.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3.jpg"/><Relationship Id="rId9" Type="http://schemas.microsoft.com/office/2007/relationships/diagramDrawing" Target="../diagrams/drawing4.xml"/><Relationship Id="rId14" Type="http://schemas.microsoft.com/office/2007/relationships/diagramDrawing" Target="../diagrams/drawing5.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4.jpe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3.jpg"/><Relationship Id="rId9" Type="http://schemas.microsoft.com/office/2007/relationships/diagramDrawing" Target="../diagrams/drawing6.xml"/><Relationship Id="rId14" Type="http://schemas.microsoft.com/office/2007/relationships/diagramDrawing" Target="../diagrams/drawing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www.certus-project.eu/" TargetMode="Externa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7.xml.rels><?xml version="1.0" encoding="UTF-8" standalone="yes"?>
<Relationships xmlns="http://schemas.openxmlformats.org/package/2006/relationships"><Relationship Id="rId3" Type="http://schemas.openxmlformats.org/officeDocument/2006/relationships/hyperlink" Target="http://www.ypeka.gr/LinkClick.aspx?fileticket=AxgQsUVAUjA%3D&amp;tabid=533"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hyperlink" Target="http://www.sdit.mnec.gr/"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hyperlink" Target="http://www.sdit.mnec.gr/"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hyperlink" Target="http://www.eeef.lu/"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hyperlink" Target="http://startupgreece.gov.gr/el/procedures-laws-regulations/%CF%84%CE%B9-%CE%B5%CE%AF%CE%BD%CE%B1%CE%B9-%CF%84%CE%BF-crowd-funding" TargetMode="External"/><Relationship Id="rId7"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tartupgreece.gov.gr/el" TargetMode="Externa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hyperlink" Target="http://www.certus-project.eu/" TargetMode="External"/><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3.jpg"/></Relationships>
</file>

<file path=ppt/slides/_rels/slide7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4.png"/><Relationship Id="rId4" Type="http://schemas.openxmlformats.org/officeDocument/2006/relationships/image" Target="../media/image3.jpg"/></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863" algn="ctr"/>
            <a:r>
              <a:rPr lang="el-GR" sz="2600" b="1" dirty="0">
                <a:latin typeface="Arial "/>
              </a:rPr>
              <a:t>Οικονομική αξιολόγηση κτηριακών αναβαθμίσεων σε ΣΜΕΚ</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rotWithShape="1">
          <a:blip r:embed="rId3">
            <a:extLst>
              <a:ext uri="{28A0092B-C50C-407E-A947-70E740481C1C}">
                <a14:useLocalDpi xmlns:a14="http://schemas.microsoft.com/office/drawing/2010/main"/>
              </a:ext>
            </a:extLst>
          </a:blip>
          <a:srcRect l="15353" r="23114"/>
          <a:stretch/>
        </p:blipFill>
        <p:spPr bwMode="auto">
          <a:xfrm>
            <a:off x="178368" y="3067480"/>
            <a:ext cx="1441303" cy="122561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6" y="5612580"/>
            <a:ext cx="3737819" cy="777363"/>
          </a:xfrm>
          <a:prstGeom prst="rect">
            <a:avLst/>
          </a:prstGeom>
        </p:spPr>
      </p:pic>
    </p:spTree>
    <p:extLst>
      <p:ext uri="{BB962C8B-B14F-4D97-AF65-F5344CB8AC3E}">
        <p14:creationId xmlns:p14="http://schemas.microsoft.com/office/powerpoint/2010/main" val="306870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Ποιοτικά χαρακτηριστικά απαιτούμενης χρηματοδότησης</a:t>
            </a:r>
          </a:p>
        </p:txBody>
      </p:sp>
      <p:sp>
        <p:nvSpPr>
          <p:cNvPr id="25" name="Θέση περιεχομένου 5"/>
          <p:cNvSpPr txBox="1">
            <a:spLocks/>
          </p:cNvSpPr>
          <p:nvPr/>
        </p:nvSpPr>
        <p:spPr>
          <a:xfrm>
            <a:off x="315826" y="2963706"/>
            <a:ext cx="3868340" cy="25989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l-GR" sz="1800" dirty="0"/>
              <a:t>Μεγάλη διάρκεια αποπληρωμής</a:t>
            </a:r>
          </a:p>
          <a:p>
            <a:pPr>
              <a:lnSpc>
                <a:spcPct val="150000"/>
              </a:lnSpc>
              <a:buFont typeface="Wingdings" panose="05000000000000000000" pitchFamily="2" charset="2"/>
              <a:buChar char="§"/>
            </a:pPr>
            <a:r>
              <a:rPr lang="el-GR" sz="1800" dirty="0"/>
              <a:t>Μικρό χρηματοδοτικό κόστος</a:t>
            </a:r>
          </a:p>
          <a:p>
            <a:pPr>
              <a:lnSpc>
                <a:spcPct val="150000"/>
              </a:lnSpc>
              <a:buFont typeface="Wingdings" panose="05000000000000000000" pitchFamily="2" charset="2"/>
              <a:buChar char="§"/>
            </a:pPr>
            <a:r>
              <a:rPr lang="el-GR" sz="1800" dirty="0"/>
              <a:t>Διαχείριση του τεχνικού και επενδυτικού ρίσκου</a:t>
            </a:r>
          </a:p>
          <a:p>
            <a:pPr>
              <a:lnSpc>
                <a:spcPct val="150000"/>
              </a:lnSpc>
              <a:buFont typeface="Wingdings" panose="05000000000000000000" pitchFamily="2" charset="2"/>
              <a:buChar char="§"/>
            </a:pPr>
            <a:endParaRPr lang="el-GR" sz="1800" dirty="0"/>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5"/>
            <a:ext cx="3887391" cy="3129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Γιατί το οικονομικό όφελος προκύπτει από την εξοικονόμηση ενέργειας η οποία δεν είναι σταθερή,  αφού αυτή εξαρτάται από την ενεργειακή απόδοση του κτηρίου και των συστημάτων του, αλλά και από άλλες παραμέτρους (τιμολόγια ενέργειας, κλιματικές συνθήκες, αλλαγές στην χρήση). </a:t>
            </a:r>
          </a:p>
        </p:txBody>
      </p:sp>
      <p:sp>
        <p:nvSpPr>
          <p:cNvPr id="1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13370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Ποιοτικά χαρακτηριστικά απαιτούμενης χρηματοδότησης</a:t>
            </a:r>
          </a:p>
        </p:txBody>
      </p:sp>
      <p:sp>
        <p:nvSpPr>
          <p:cNvPr id="25" name="Θέση περιεχομένου 5"/>
          <p:cNvSpPr txBox="1">
            <a:spLocks/>
          </p:cNvSpPr>
          <p:nvPr/>
        </p:nvSpPr>
        <p:spPr>
          <a:xfrm>
            <a:off x="315826" y="2963706"/>
            <a:ext cx="3868340" cy="316626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l-GR" sz="1800" dirty="0"/>
              <a:t>Μεγάλη διάρκεια αποπληρωμής</a:t>
            </a:r>
          </a:p>
          <a:p>
            <a:pPr>
              <a:lnSpc>
                <a:spcPct val="150000"/>
              </a:lnSpc>
              <a:buFont typeface="Wingdings" panose="05000000000000000000" pitchFamily="2" charset="2"/>
              <a:buChar char="§"/>
            </a:pPr>
            <a:r>
              <a:rPr lang="el-GR" sz="1800" dirty="0"/>
              <a:t>Μικρό χρηματοδοτικό κόστος</a:t>
            </a:r>
          </a:p>
          <a:p>
            <a:pPr>
              <a:lnSpc>
                <a:spcPct val="150000"/>
              </a:lnSpc>
              <a:buFont typeface="Wingdings" panose="05000000000000000000" pitchFamily="2" charset="2"/>
              <a:buChar char="§"/>
            </a:pPr>
            <a:r>
              <a:rPr lang="el-GR" sz="1800" dirty="0"/>
              <a:t>Διαχείριση του τεχνικού και επενδυτικού ρίσκου</a:t>
            </a:r>
          </a:p>
          <a:p>
            <a:pPr>
              <a:lnSpc>
                <a:spcPct val="150000"/>
              </a:lnSpc>
              <a:buFont typeface="Wingdings" panose="05000000000000000000" pitchFamily="2" charset="2"/>
              <a:buChar char="§"/>
            </a:pPr>
            <a:r>
              <a:rPr lang="el-GR" sz="1800" dirty="0"/>
              <a:t>Τρόπος αποπληρωμής που δεν συνδέεται με αναμενόμενα έσοδα</a:t>
            </a:r>
          </a:p>
          <a:p>
            <a:pPr>
              <a:lnSpc>
                <a:spcPct val="150000"/>
              </a:lnSpc>
              <a:buFont typeface="Wingdings" panose="05000000000000000000" pitchFamily="2" charset="2"/>
              <a:buChar char="§"/>
            </a:pPr>
            <a:endParaRPr lang="el-GR" sz="1800" dirty="0"/>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5"/>
            <a:ext cx="3887391" cy="3129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 </a:t>
            </a:r>
          </a:p>
        </p:txBody>
      </p:sp>
      <p:sp>
        <p:nvSpPr>
          <p:cNvPr id="1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17061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Ποιοτικά χαρακτηριστικά απαιτούμενης χρηματοδότησης</a:t>
            </a:r>
          </a:p>
        </p:txBody>
      </p:sp>
      <p:sp>
        <p:nvSpPr>
          <p:cNvPr id="25" name="Θέση περιεχομένου 5"/>
          <p:cNvSpPr txBox="1">
            <a:spLocks/>
          </p:cNvSpPr>
          <p:nvPr/>
        </p:nvSpPr>
        <p:spPr>
          <a:xfrm>
            <a:off x="315826" y="2963706"/>
            <a:ext cx="3868340" cy="316626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l-GR" sz="1800" dirty="0"/>
              <a:t>Μεγάλη διάρκεια αποπληρωμής</a:t>
            </a:r>
          </a:p>
          <a:p>
            <a:pPr>
              <a:lnSpc>
                <a:spcPct val="150000"/>
              </a:lnSpc>
              <a:buFont typeface="Wingdings" panose="05000000000000000000" pitchFamily="2" charset="2"/>
              <a:buChar char="§"/>
            </a:pPr>
            <a:r>
              <a:rPr lang="el-GR" sz="1800" dirty="0"/>
              <a:t>Μικρό χρηματοδοτικό κόστος</a:t>
            </a:r>
          </a:p>
          <a:p>
            <a:pPr>
              <a:lnSpc>
                <a:spcPct val="150000"/>
              </a:lnSpc>
              <a:buFont typeface="Wingdings" panose="05000000000000000000" pitchFamily="2" charset="2"/>
              <a:buChar char="§"/>
            </a:pPr>
            <a:r>
              <a:rPr lang="el-GR" sz="1800" dirty="0"/>
              <a:t>Διαχείριση του τεχνικού και επενδυτικού ρίσκου</a:t>
            </a:r>
          </a:p>
          <a:p>
            <a:pPr>
              <a:lnSpc>
                <a:spcPct val="150000"/>
              </a:lnSpc>
              <a:buFont typeface="Wingdings" panose="05000000000000000000" pitchFamily="2" charset="2"/>
              <a:buChar char="§"/>
            </a:pPr>
            <a:r>
              <a:rPr lang="el-GR" sz="1800" dirty="0"/>
              <a:t>Τρόπος αποπληρωμής που δεν συνδέεται με αναμενόμενα έσοδα</a:t>
            </a:r>
          </a:p>
          <a:p>
            <a:pPr>
              <a:lnSpc>
                <a:spcPct val="150000"/>
              </a:lnSpc>
              <a:buFont typeface="Wingdings" panose="05000000000000000000" pitchFamily="2" charset="2"/>
              <a:buChar char="§"/>
            </a:pPr>
            <a:endParaRPr lang="el-GR" sz="1800" dirty="0"/>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5"/>
            <a:ext cx="3887391" cy="3129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Τα έργα εξοικονόμησης ενέργειας δεν αυξάνουν τον κύκλο εργασιών (εισροές κεφαλαίων), αλλά μειώνουν τα έσοδα (εκροές κεφαλαίων). </a:t>
            </a:r>
          </a:p>
          <a:p>
            <a:pPr marL="0" indent="0" algn="just">
              <a:lnSpc>
                <a:spcPct val="150000"/>
              </a:lnSpc>
              <a:spcBef>
                <a:spcPts val="600"/>
              </a:spcBef>
              <a:buNone/>
            </a:pPr>
            <a:r>
              <a:rPr lang="el-GR" sz="1600" i="1" dirty="0"/>
              <a:t>Κατά συνέπεια η επένδυση δεν συνδέεται με νέα </a:t>
            </a:r>
            <a:r>
              <a:rPr lang="el-GR" sz="1600" i="1" dirty="0" err="1"/>
              <a:t>χρηματοροή</a:t>
            </a:r>
            <a:r>
              <a:rPr lang="el-GR" sz="1600" i="1" dirty="0"/>
              <a:t> (έσοδα). </a:t>
            </a:r>
          </a:p>
        </p:txBody>
      </p:sp>
      <p:sp>
        <p:nvSpPr>
          <p:cNvPr id="1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54013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Χρηματοδοτικά εργαλεία</a:t>
            </a:r>
            <a:endParaRPr lang="de-DE" sz="2000" b="1" dirty="0">
              <a:solidFill>
                <a:schemeClr val="bg1">
                  <a:lumMod val="95000"/>
                </a:schemeClr>
              </a:solidFill>
              <a:latin typeface="Candara" panose="020E0502030303020204" pitchFamily="34" charset="0"/>
            </a:endParaRPr>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5"/>
            <a:ext cx="3887391" cy="3129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 </a:t>
            </a:r>
          </a:p>
        </p:txBody>
      </p:sp>
      <p:graphicFrame>
        <p:nvGraphicFramePr>
          <p:cNvPr id="14" name="Diagram 13"/>
          <p:cNvGraphicFramePr/>
          <p:nvPr>
            <p:extLst>
              <p:ext uri="{D42A27DB-BD31-4B8C-83A1-F6EECF244321}">
                <p14:modId xmlns:p14="http://schemas.microsoft.com/office/powerpoint/2010/main" val="2793034268"/>
              </p:ext>
            </p:extLst>
          </p:nvPr>
        </p:nvGraphicFramePr>
        <p:xfrm>
          <a:off x="747736" y="2349715"/>
          <a:ext cx="7504511" cy="3450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2" descr="CERtu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12068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Επιχορηγήσεις</a:t>
            </a:r>
            <a:endParaRPr lang="de-DE" sz="2000" b="1" dirty="0">
              <a:effectLst>
                <a:outerShdw blurRad="38100" dist="38100" dir="2700000" algn="tl">
                  <a:srgbClr val="000000">
                    <a:alpha val="43137"/>
                  </a:srgbClr>
                </a:outerShdw>
              </a:effectLst>
              <a:latin typeface="Candara" panose="020E0502030303020204" pitchFamily="34" charset="0"/>
            </a:endParaRPr>
          </a:p>
        </p:txBody>
      </p:sp>
      <p:sp>
        <p:nvSpPr>
          <p:cNvPr id="13" name="Rectangle 12"/>
          <p:cNvSpPr/>
          <p:nvPr/>
        </p:nvSpPr>
        <p:spPr>
          <a:xfrm>
            <a:off x="181932" y="2252958"/>
            <a:ext cx="8772081" cy="3373359"/>
          </a:xfrm>
          <a:prstGeom prst="rect">
            <a:avLst/>
          </a:prstGeom>
        </p:spPr>
        <p:txBody>
          <a:bodyPr wrap="square">
            <a:spAutoFit/>
          </a:bodyPr>
          <a:lstStyle/>
          <a:p>
            <a:pPr algn="just">
              <a:lnSpc>
                <a:spcPct val="150000"/>
              </a:lnSpc>
            </a:pPr>
            <a:r>
              <a:rPr lang="el-GR" dirty="0"/>
              <a:t>Οι επιχορηγήσεις είναι επιθυμητές καθώς βελτιώνουν την οικονομική απόδοση των έργων ή ίσως ακόμη σημαντικότερο μπορούν να συνεισφέρουν στην  χρηματοδότηση μέρους του έργου από την αγορά.  </a:t>
            </a:r>
          </a:p>
          <a:p>
            <a:pPr algn="just">
              <a:lnSpc>
                <a:spcPct val="150000"/>
              </a:lnSpc>
            </a:pPr>
            <a:r>
              <a:rPr lang="el-GR" dirty="0"/>
              <a:t>Παρόλα αυτά δεν μπορούν να αποτελέσουν λύση καθώς δεν είναι πάντα διαθέσιμες και είναι περιορισμένες. Συχνά παρέχονται μέσω χρονοβόρων και υψηλού κόστους διαδικασιών. </a:t>
            </a:r>
          </a:p>
          <a:p>
            <a:pPr algn="just">
              <a:lnSpc>
                <a:spcPct val="150000"/>
              </a:lnSpc>
            </a:pPr>
            <a:r>
              <a:rPr lang="el-GR" dirty="0"/>
              <a:t>Ο συνδυασμός επιχορηγήσεων με άλλα χρηματοδοτικά εργαλεία θεωρείται ότι πιθανά μπορεί να συνεισφέρει αποτελεσματικότερα στην χρηματοδότηση έργων ΣΜΕΚ.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76024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Παροχή κινήτρων</a:t>
            </a:r>
            <a:endParaRPr lang="de-DE" sz="2000" b="1" dirty="0">
              <a:effectLst>
                <a:outerShdw blurRad="38100" dist="38100" dir="2700000" algn="tl">
                  <a:srgbClr val="000000">
                    <a:alpha val="43137"/>
                  </a:srgbClr>
                </a:outerShdw>
              </a:effectLst>
              <a:latin typeface="Candara" panose="020E0502030303020204" pitchFamily="34" charset="0"/>
            </a:endParaRPr>
          </a:p>
        </p:txBody>
      </p:sp>
      <p:sp>
        <p:nvSpPr>
          <p:cNvPr id="13" name="Rectangle 12"/>
          <p:cNvSpPr/>
          <p:nvPr/>
        </p:nvSpPr>
        <p:spPr>
          <a:xfrm>
            <a:off x="181932" y="2252958"/>
            <a:ext cx="8772081" cy="3416320"/>
          </a:xfrm>
          <a:prstGeom prst="rect">
            <a:avLst/>
          </a:prstGeom>
        </p:spPr>
        <p:txBody>
          <a:bodyPr wrap="square">
            <a:spAutoFit/>
          </a:bodyPr>
          <a:lstStyle/>
          <a:p>
            <a:pPr algn="just">
              <a:lnSpc>
                <a:spcPct val="150000"/>
              </a:lnSpc>
            </a:pPr>
            <a:r>
              <a:rPr lang="el-GR" dirty="0"/>
              <a:t>Η παροχή κινήτρων για τους Δήμους στην Ελλάδα μπορεί να θεωρηθεί ότι αφορά κυρίως: </a:t>
            </a:r>
          </a:p>
          <a:p>
            <a:pPr marL="342900" indent="-342900" algn="just">
              <a:lnSpc>
                <a:spcPct val="150000"/>
              </a:lnSpc>
              <a:buFont typeface="Wingdings" panose="05000000000000000000" pitchFamily="2" charset="2"/>
              <a:buChar char="§"/>
            </a:pPr>
            <a:r>
              <a:rPr lang="el-GR" dirty="0"/>
              <a:t>την δυνατότητα εγκατάστασης </a:t>
            </a:r>
            <a:r>
              <a:rPr lang="el-GR" dirty="0" err="1"/>
              <a:t>φωτοβολταϊκών</a:t>
            </a:r>
            <a:r>
              <a:rPr lang="el-GR" dirty="0"/>
              <a:t> συστημάτων για συμψηφισμό ενέργειας (</a:t>
            </a:r>
            <a:r>
              <a:rPr lang="en-US" dirty="0"/>
              <a:t>net metering) </a:t>
            </a:r>
            <a:r>
              <a:rPr lang="el-GR" dirty="0"/>
              <a:t>και </a:t>
            </a:r>
          </a:p>
          <a:p>
            <a:pPr marL="342900" indent="-342900" algn="just">
              <a:lnSpc>
                <a:spcPct val="150000"/>
              </a:lnSpc>
              <a:buFont typeface="Wingdings" panose="05000000000000000000" pitchFamily="2" charset="2"/>
              <a:buChar char="§"/>
            </a:pPr>
            <a:r>
              <a:rPr lang="el-GR" dirty="0"/>
              <a:t>την χρηματοδότηση για παροχή τεχνικής βοήθειας στην ωρίμανση των έργων – κυρίως μέσω Ευρωπαϊκών προγραμμάτων. </a:t>
            </a:r>
          </a:p>
          <a:p>
            <a:pPr algn="just">
              <a:lnSpc>
                <a:spcPct val="150000"/>
              </a:lnSpc>
            </a:pPr>
            <a:endParaRPr lang="el-GR" dirty="0"/>
          </a:p>
          <a:p>
            <a:pPr algn="just">
              <a:lnSpc>
                <a:spcPct val="150000"/>
              </a:lnSpc>
            </a:pPr>
            <a:r>
              <a:rPr lang="el-GR" dirty="0"/>
              <a:t>Η παροχή κινήτρων θεωρείται ότι μπορεί να ενισχύσει την οικονομική αποδοτικότητα των έργων, αλλά δεν μπορεί, από μόνη της να αποτελέσει χρηματοδοτική λύση.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19393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Επιδοτήσεις</a:t>
            </a:r>
            <a:endParaRPr lang="de-DE" sz="2000" dirty="0">
              <a:latin typeface="Candara" panose="020E0502030303020204" pitchFamily="34" charset="0"/>
            </a:endParaRPr>
          </a:p>
        </p:txBody>
      </p:sp>
      <p:sp>
        <p:nvSpPr>
          <p:cNvPr id="13" name="Rectangle 12"/>
          <p:cNvSpPr/>
          <p:nvPr/>
        </p:nvSpPr>
        <p:spPr>
          <a:xfrm>
            <a:off x="181932" y="2252958"/>
            <a:ext cx="8772081" cy="3788858"/>
          </a:xfrm>
          <a:prstGeom prst="rect">
            <a:avLst/>
          </a:prstGeom>
        </p:spPr>
        <p:txBody>
          <a:bodyPr wrap="square">
            <a:spAutoFit/>
          </a:bodyPr>
          <a:lstStyle/>
          <a:p>
            <a:pPr algn="just">
              <a:lnSpc>
                <a:spcPct val="150000"/>
              </a:lnSpc>
            </a:pPr>
            <a:r>
              <a:rPr lang="el-GR" dirty="0"/>
              <a:t>Ο όρος αφορά κυρίως Ευρωπαϊκά προγράμματα που προσφέρουν κεφάλαια με μειωμένο επιτόκιο. Συνήθως είναι συγκεκριμένου σκοπού, δηλαδή αφορούν κάποια ειδική κατηγορία κτηρίων, όπως για παράδειγμα τα σχολεία. </a:t>
            </a:r>
          </a:p>
          <a:p>
            <a:pPr algn="just">
              <a:lnSpc>
                <a:spcPct val="150000"/>
              </a:lnSpc>
            </a:pPr>
            <a:r>
              <a:rPr lang="el-GR" dirty="0"/>
              <a:t>Στην πράξη, μπορεί κάποια έργα να μην μπορούν να υλοποιηθούν με όρους της αγοράς, ακόμη και αν λάβουν χρηματοδότηση με επιδότηση, καθιστώντας αναγκαία την παροχή επιχορηγήσεων. </a:t>
            </a:r>
          </a:p>
          <a:p>
            <a:pPr algn="just">
              <a:lnSpc>
                <a:spcPct val="150000"/>
              </a:lnSpc>
            </a:pPr>
            <a:r>
              <a:rPr lang="el-GR" dirty="0"/>
              <a:t>Γενικά, ο συνδυασμός επιδοτούμενων κεφαλαίων με άλλα χρηματοδοτικά εργαλεία θεωρείται ότι πιθανά μπορεί να συνεισφέρει αποτελεσματικότερα στην χρηματοδότηση έργων ΣΜΕΚ.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98407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Τραπεζικός δανεισμός</a:t>
            </a:r>
            <a:endParaRPr lang="de-DE" sz="2000" dirty="0">
              <a:latin typeface="Candara" panose="020E0502030303020204" pitchFamily="34" charset="0"/>
            </a:endParaRPr>
          </a:p>
        </p:txBody>
      </p:sp>
      <p:sp>
        <p:nvSpPr>
          <p:cNvPr id="13" name="Rectangle 12"/>
          <p:cNvSpPr/>
          <p:nvPr/>
        </p:nvSpPr>
        <p:spPr>
          <a:xfrm>
            <a:off x="181932" y="2252958"/>
            <a:ext cx="8772081" cy="3373359"/>
          </a:xfrm>
          <a:prstGeom prst="rect">
            <a:avLst/>
          </a:prstGeom>
        </p:spPr>
        <p:txBody>
          <a:bodyPr wrap="square">
            <a:spAutoFit/>
          </a:bodyPr>
          <a:lstStyle/>
          <a:p>
            <a:pPr algn="just">
              <a:lnSpc>
                <a:spcPct val="150000"/>
              </a:lnSpc>
            </a:pPr>
            <a:r>
              <a:rPr lang="el-GR" dirty="0"/>
              <a:t>Ο Τραπεζικός δανεισμός αποτελεί συχνά ένδειξη ότι το έργο είναι αποδεκτό από την αγορά και μπορεί να λειτουργήσει θετικά στην προσέλκυση επενδυτών. Ο Τραπεζικός δανεισμός για την υλοποίηση του έργου μπορεί να είναι έμμεσος, όταν αφορά τον ανάδοχο του έργου, είτε αυτός είναι μία κατασκευαστική εταιρεία ή/και μία εταιρεία Ενεργειακών Υπηρεσιών.  </a:t>
            </a:r>
          </a:p>
          <a:p>
            <a:pPr algn="just">
              <a:lnSpc>
                <a:spcPct val="150000"/>
              </a:lnSpc>
            </a:pPr>
            <a:r>
              <a:rPr lang="el-GR" dirty="0"/>
              <a:t>Ο μεγάλος χρόνος απόσβεσης αρκετών παρεμβάσεων πιθανόν δεν μπορεί να εξυπηρετηθεί αποκλειστικά με την χρήση Τραπεζικού δανεισμού και για αυτό θα πρέπει να εξετάζεται ο συνδυασμός με άλλα χρηματοδοτικά εργαλεία.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99447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Συμβάσεις Ενεργειακής Απόδοσης (1)</a:t>
            </a:r>
            <a:endParaRPr lang="de-DE" sz="2000" dirty="0">
              <a:latin typeface="Candara" panose="020E0502030303020204" pitchFamily="34" charset="0"/>
            </a:endParaRPr>
          </a:p>
        </p:txBody>
      </p:sp>
      <p:sp>
        <p:nvSpPr>
          <p:cNvPr id="13" name="Rectangle 12"/>
          <p:cNvSpPr/>
          <p:nvPr/>
        </p:nvSpPr>
        <p:spPr>
          <a:xfrm>
            <a:off x="181933" y="2252958"/>
            <a:ext cx="5686212" cy="3077766"/>
          </a:xfrm>
          <a:prstGeom prst="rect">
            <a:avLst/>
          </a:prstGeom>
        </p:spPr>
        <p:txBody>
          <a:bodyPr wrap="square">
            <a:spAutoFit/>
          </a:bodyPr>
          <a:lstStyle/>
          <a:p>
            <a:pPr algn="just">
              <a:lnSpc>
                <a:spcPct val="150000"/>
              </a:lnSpc>
              <a:spcAft>
                <a:spcPts val="600"/>
              </a:spcAft>
            </a:pPr>
            <a:r>
              <a:rPr lang="el-GR" dirty="0"/>
              <a:t>Οι Συμβάσεις Ενεργειακής Απόδοσης </a:t>
            </a:r>
            <a:r>
              <a:rPr lang="en-US" dirty="0"/>
              <a:t>(</a:t>
            </a:r>
            <a:r>
              <a:rPr lang="el-GR" dirty="0"/>
              <a:t>ΣΕΑ) μπορούν να θεωρηθούν ένα καινοτόμο χρηματοδοτικό εργαλείο για την Ελλάδα για την υλοποίηση έργων ΣΜΕΚ στους Δήμους. </a:t>
            </a:r>
            <a:endParaRPr lang="en-US" dirty="0"/>
          </a:p>
          <a:p>
            <a:pPr algn="just">
              <a:lnSpc>
                <a:spcPct val="150000"/>
              </a:lnSpc>
              <a:spcAft>
                <a:spcPts val="600"/>
              </a:spcAft>
            </a:pPr>
            <a:r>
              <a:rPr lang="el-GR" dirty="0"/>
              <a:t>Με μία Σύμβαση Ενεργειακής Απόδοσης, η αποπληρωμή του έργου συνδέεται με την εξοικονόμηση χρημάτων που επιτυγχάνεται από την ενεργειακή αναβάθμιση του κτηρίου. </a:t>
            </a: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10">
            <a:hlinkClick r:id="rId3"/>
          </p:cNvPr>
          <p:cNvPicPr>
            <a:picLocks noChangeAspect="1"/>
          </p:cNvPicPr>
          <p:nvPr/>
        </p:nvPicPr>
        <p:blipFill>
          <a:blip r:embed="rId4"/>
          <a:stretch>
            <a:fillRect/>
          </a:stretch>
        </p:blipFill>
        <p:spPr>
          <a:xfrm>
            <a:off x="5999233" y="2252958"/>
            <a:ext cx="2954780" cy="2063285"/>
          </a:xfrm>
          <a:prstGeom prst="rect">
            <a:avLst/>
          </a:prstGeom>
        </p:spPr>
      </p:pic>
      <p:sp>
        <p:nvSpPr>
          <p:cNvPr id="14" name="Rectangle 13"/>
          <p:cNvSpPr/>
          <p:nvPr/>
        </p:nvSpPr>
        <p:spPr>
          <a:xfrm>
            <a:off x="181933" y="5157749"/>
            <a:ext cx="8772080" cy="923330"/>
          </a:xfrm>
          <a:prstGeom prst="rect">
            <a:avLst/>
          </a:prstGeom>
        </p:spPr>
        <p:txBody>
          <a:bodyPr wrap="square">
            <a:spAutoFit/>
          </a:bodyPr>
          <a:lstStyle/>
          <a:p>
            <a:pPr algn="just">
              <a:lnSpc>
                <a:spcPct val="150000"/>
              </a:lnSpc>
              <a:spcAft>
                <a:spcPts val="600"/>
              </a:spcAft>
            </a:pPr>
            <a:r>
              <a:rPr lang="el-GR" dirty="0"/>
              <a:t>Ο ανάδοχος του έργου, έχει την ευθύνη χρηματοδότησης των απαραίτητων εργασιών, την υλοποίηση τους και την λειτουργία του, μέχρι να ολοκληρωθεί αποπληρωμή του.  </a:t>
            </a:r>
            <a:endParaRPr lang="en-US" dirty="0"/>
          </a:p>
        </p:txBody>
      </p:sp>
      <p:pic>
        <p:nvPicPr>
          <p:cNvPr id="16"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02478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Συμβάσεις Ενεργειακής Απόδοσης (2)</a:t>
            </a:r>
            <a:endParaRPr lang="de-DE" sz="2000" dirty="0">
              <a:latin typeface="Candara" panose="020E0502030303020204" pitchFamily="34" charset="0"/>
            </a:endParaRPr>
          </a:p>
        </p:txBody>
      </p:sp>
      <p:sp>
        <p:nvSpPr>
          <p:cNvPr id="13" name="Rectangle 12"/>
          <p:cNvSpPr/>
          <p:nvPr/>
        </p:nvSpPr>
        <p:spPr>
          <a:xfrm>
            <a:off x="181932" y="2252958"/>
            <a:ext cx="8780643" cy="3493264"/>
          </a:xfrm>
          <a:prstGeom prst="rect">
            <a:avLst/>
          </a:prstGeom>
        </p:spPr>
        <p:txBody>
          <a:bodyPr wrap="square">
            <a:spAutoFit/>
          </a:bodyPr>
          <a:lstStyle/>
          <a:p>
            <a:pPr algn="just">
              <a:lnSpc>
                <a:spcPct val="150000"/>
              </a:lnSpc>
              <a:spcAft>
                <a:spcPts val="600"/>
              </a:spcAft>
            </a:pPr>
            <a:r>
              <a:rPr lang="el-GR" dirty="0"/>
              <a:t>Η υλοποίηση Συμβάσεων Ενεργειακής Απόδοσης (ΣΕΑ) θεωρείται ότι έχει σημαντική πολυπλοκότητα και υψηλό διαχειριστικό κόστος. Κατά συνέπεια δεν θεωρούνται κατάλληλες για έργα μικρού μεγέθους. </a:t>
            </a:r>
          </a:p>
          <a:p>
            <a:pPr algn="just">
              <a:lnSpc>
                <a:spcPct val="150000"/>
              </a:lnSpc>
              <a:spcAft>
                <a:spcPts val="600"/>
              </a:spcAft>
            </a:pPr>
            <a:r>
              <a:rPr lang="el-GR" dirty="0"/>
              <a:t>Σημαντικό στοιχείο είναι ότι η υλοποίηση των έργων με ΣΕΑ, συνήθως δεν απαιτεί από τον Δήμο την εύρεση κεφαλαίων. Η αναζήτηση χρηματοδότησης αφορά τον ανάδοχο του έργου (Εταιρεία Ενεργειακών Υπηρεσιών). Ο επενδυτής, είτε είναι μία εταιρεία επενδύσεων ή μία Τράπεζα, συμμετέχει στο χρηματοδοτικό σχήμα καθώς σε μία ΣΣΑ είθισται να υπάρχει διαμερισμός του οικονομικού οφέλους και του ρίσκου.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52736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16" name="Εξάγωνο 9"/>
          <p:cNvSpPr>
            <a:spLocks noChangeAspect="1"/>
          </p:cNvSpPr>
          <p:nvPr/>
        </p:nvSpPr>
        <p:spPr>
          <a:xfrm>
            <a:off x="1393921" y="2239710"/>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Διασφάλιση υγιεινής &amp; άνεσης</a:t>
            </a: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405303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Χρηματοδοτικά εργαλεία</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a:lnSpc>
                <a:spcPct val="150000"/>
              </a:lnSpc>
            </a:pPr>
            <a:r>
              <a:rPr lang="el-GR" dirty="0"/>
              <a:t>Λαμβάνοντας υπόψη τον αριθμό των δημοτικών κτηρίων και τις ανάγκες αναβάθμισης τους σε ΣΜΕΚ, εκτιμήθηκε ότι είναι αναγκαία η προσέλκυση κεφαλαίων από την αγορά. </a:t>
            </a:r>
          </a:p>
          <a:p>
            <a:pPr>
              <a:lnSpc>
                <a:spcPct val="150000"/>
              </a:lnSpc>
            </a:pPr>
            <a:r>
              <a:rPr lang="el-GR" dirty="0"/>
              <a:t>Για αυτό στην αναζήτηση των κατάλληλων χρηματοδοτικών σχημάτων τέθηκε ως προτεραιότητα η χρήση κατά προτεραιότητα: </a:t>
            </a:r>
          </a:p>
          <a:p>
            <a:pPr>
              <a:lnSpc>
                <a:spcPct val="150000"/>
              </a:lnSpc>
              <a:buFont typeface="Wingdings" panose="05000000000000000000" pitchFamily="2" charset="2"/>
              <a:buChar char="§"/>
            </a:pPr>
            <a:r>
              <a:rPr lang="el-GR" dirty="0"/>
              <a:t> κεφαλαίων από δανεισμό,</a:t>
            </a:r>
          </a:p>
          <a:p>
            <a:pPr>
              <a:lnSpc>
                <a:spcPct val="150000"/>
              </a:lnSpc>
              <a:buFont typeface="Wingdings" panose="05000000000000000000" pitchFamily="2" charset="2"/>
              <a:buChar char="§"/>
            </a:pPr>
            <a:r>
              <a:rPr lang="el-GR" dirty="0"/>
              <a:t> κεφαλαίων με επιδότηση, </a:t>
            </a:r>
          </a:p>
          <a:p>
            <a:pPr>
              <a:lnSpc>
                <a:spcPct val="150000"/>
              </a:lnSpc>
              <a:buFont typeface="Wingdings" panose="05000000000000000000" pitchFamily="2" charset="2"/>
              <a:buChar char="§"/>
            </a:pPr>
            <a:r>
              <a:rPr lang="el-GR" dirty="0"/>
              <a:t> επιχορηγήσεων ή δωρεών</a:t>
            </a:r>
          </a:p>
          <a:p>
            <a:pPr>
              <a:lnSpc>
                <a:spcPct val="150000"/>
              </a:lnSpc>
            </a:pPr>
            <a:r>
              <a:rPr lang="el-GR" b="1" dirty="0">
                <a:effectLst>
                  <a:outerShdw blurRad="38100" dist="38100" dir="2700000" algn="tl">
                    <a:srgbClr val="000000">
                      <a:alpha val="43137"/>
                    </a:srgbClr>
                  </a:outerShdw>
                </a:effectLst>
              </a:rPr>
              <a:t>Για να προσδιοριστεί το καταλληλότερο χρηματοδοτικό σχήμα, απαραίτητη προϋπόθεση είναι η οικονομική αξιολόγηση του έργου.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07772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Οικονομική αξιολόγηση</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a:lnSpc>
                <a:spcPct val="150000"/>
              </a:lnSpc>
            </a:pPr>
            <a:r>
              <a:rPr lang="el-GR" dirty="0"/>
              <a:t>Είναι αυτονόητο ότι η οικονομική αξιολόγηση του έργου θα γίνει από τον κάθε επενδυτή ή χρηματοπιστωτικό ίδρυμα ξεχωριστά με βάση τους κανόνες και τις προτεραιότητες. Η οικονομική αξιολόγηση μπορεί να αποτελέσει το βασικό κριτήριο για την χρηματοδότηση ενός έργου και η κυριότερη αναφορά για την οικονομική παρακολούθηση του έργου</a:t>
            </a:r>
            <a:r>
              <a:rPr lang="en-US" dirty="0"/>
              <a:t> </a:t>
            </a:r>
            <a:r>
              <a:rPr lang="el-GR" dirty="0"/>
              <a:t>κατά την επενδυτική περίοδο.   </a:t>
            </a:r>
          </a:p>
          <a:p>
            <a:pPr>
              <a:lnSpc>
                <a:spcPct val="150000"/>
              </a:lnSpc>
            </a:pPr>
            <a:endParaRPr lang="en-US" dirty="0"/>
          </a:p>
          <a:p>
            <a:pPr>
              <a:lnSpc>
                <a:spcPct val="150000"/>
              </a:lnSpc>
            </a:pPr>
            <a:r>
              <a:rPr lang="el-GR" dirty="0"/>
              <a:t>Οι επενδυτές, επιπλέον της οικονομικής αξιολόγησης του έργου, συνήθως επιδεικνύουν ιδιαίτερο ενδιαφέρον για την αξιοπιστία και την δυνατότητα δανεισμού του κύριου του έργου.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404619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Οικονομική αξιολόγηση</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4247317"/>
          </a:xfrm>
          <a:prstGeom prst="rect">
            <a:avLst/>
          </a:prstGeom>
        </p:spPr>
        <p:txBody>
          <a:bodyPr wrap="square">
            <a:spAutoFit/>
          </a:bodyPr>
          <a:lstStyle/>
          <a:p>
            <a:pPr>
              <a:lnSpc>
                <a:spcPct val="150000"/>
              </a:lnSpc>
            </a:pPr>
            <a:r>
              <a:rPr lang="el-GR" dirty="0"/>
              <a:t>Παρότι η οικονομική αξιολόγηση γίνεται από τους επενδυτές και τα χρηματοπιστωτικά ιδρύματα</a:t>
            </a:r>
            <a:r>
              <a:rPr lang="en-US" dirty="0"/>
              <a:t>, </a:t>
            </a:r>
            <a:r>
              <a:rPr lang="el-GR" dirty="0"/>
              <a:t>παραμένει η </a:t>
            </a:r>
            <a:r>
              <a:rPr lang="el-GR" b="1" dirty="0">
                <a:effectLst>
                  <a:outerShdw blurRad="38100" dist="38100" dir="2700000" algn="tl">
                    <a:srgbClr val="000000">
                      <a:alpha val="43137"/>
                    </a:srgbClr>
                  </a:outerShdw>
                </a:effectLst>
              </a:rPr>
              <a:t>ανάγκη να γίνεται και από τον κύριο του έργου</a:t>
            </a:r>
            <a:r>
              <a:rPr lang="el-GR" dirty="0"/>
              <a:t>. Ο κυριότερος λόγος είναι για να εκτιμηθεί το καταλληλότερο χρηματοδοτικό σχήμα  και πιθανών οι τεχνικές λύσεις που θα υιοθετηθούν. </a:t>
            </a:r>
          </a:p>
          <a:p>
            <a:pPr>
              <a:lnSpc>
                <a:spcPct val="150000"/>
              </a:lnSpc>
            </a:pPr>
            <a:endParaRPr lang="el-GR" dirty="0"/>
          </a:p>
          <a:p>
            <a:pPr>
              <a:lnSpc>
                <a:spcPct val="150000"/>
              </a:lnSpc>
            </a:pPr>
            <a:r>
              <a:rPr lang="el-GR" dirty="0"/>
              <a:t>Κατά συνέπεια, </a:t>
            </a:r>
            <a:r>
              <a:rPr lang="el-GR" b="1" dirty="0">
                <a:effectLst>
                  <a:outerShdw blurRad="38100" dist="38100" dir="2700000" algn="tl">
                    <a:srgbClr val="000000">
                      <a:alpha val="43137"/>
                    </a:srgbClr>
                  </a:outerShdw>
                </a:effectLst>
              </a:rPr>
              <a:t>η οικονομική αξιολόγηση από τον κύριο του έργου οφείλει</a:t>
            </a:r>
            <a:r>
              <a:rPr lang="en-US" dirty="0"/>
              <a:t>:</a:t>
            </a:r>
            <a:r>
              <a:rPr lang="el-GR" dirty="0"/>
              <a:t> </a:t>
            </a:r>
            <a:r>
              <a:rPr lang="en-US" dirty="0"/>
              <a:t>(</a:t>
            </a:r>
            <a:r>
              <a:rPr lang="en-US" dirty="0" err="1"/>
              <a:t>i</a:t>
            </a:r>
            <a:r>
              <a:rPr lang="en-US" dirty="0"/>
              <a:t>) </a:t>
            </a:r>
            <a:r>
              <a:rPr lang="el-GR" dirty="0"/>
              <a:t>να προηγείται αυτών που θα πραγματοποιήσουν οι επενδυτές και </a:t>
            </a:r>
            <a:r>
              <a:rPr lang="en-US" dirty="0"/>
              <a:t>(ii) </a:t>
            </a:r>
            <a:r>
              <a:rPr lang="el-GR" dirty="0"/>
              <a:t>να γίνεται στα αρχικά στάδια του έργου, έτσι ώστε να γίνεται </a:t>
            </a:r>
            <a:r>
              <a:rPr lang="el-GR" dirty="0" err="1"/>
              <a:t>εξορθολογισμός</a:t>
            </a:r>
            <a:r>
              <a:rPr lang="el-GR" dirty="0"/>
              <a:t> των τεχνικών και οικονομικών παραμέτρων του έργου.  </a:t>
            </a:r>
          </a:p>
          <a:p>
            <a:pPr>
              <a:lnSpc>
                <a:spcPct val="150000"/>
              </a:lnSpc>
            </a:pP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83688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364770" y="2576877"/>
            <a:ext cx="8414460" cy="1477328"/>
          </a:xfrm>
          <a:prstGeom prst="rect">
            <a:avLst/>
          </a:prstGeom>
        </p:spPr>
        <p:txBody>
          <a:bodyPr wrap="square">
            <a:spAutoFit/>
          </a:bodyPr>
          <a:lstStyle/>
          <a:p>
            <a:pPr algn="ctr">
              <a:lnSpc>
                <a:spcPct val="150000"/>
              </a:lnSpc>
            </a:pPr>
            <a:r>
              <a:rPr lang="el-GR" sz="2000" i="1" dirty="0">
                <a:effectLst>
                  <a:outerShdw blurRad="38100" dist="38100" dir="2700000" algn="tl">
                    <a:srgbClr val="000000">
                      <a:alpha val="43137"/>
                    </a:srgbClr>
                  </a:outerShdw>
                </a:effectLst>
              </a:rPr>
              <a:t>Η παρουσίαση αφορά την οικονομική αξιολόγηση ενεργειακής αναβάθμισης κτηρίων του τριτογενή τομέα, όπως πιθανόν θα μπορούσε να υλοποιείται από τον κύριο το έργου στα αρχικά στάδια της μελέτης του έργου</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0"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6" name="Εικόνα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81904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391876" y="2583152"/>
            <a:ext cx="8352928" cy="1429622"/>
          </a:xfrm>
          <a:prstGeom prst="rect">
            <a:avLst/>
          </a:prstGeom>
        </p:spPr>
        <p:txBody>
          <a:bodyPr wrap="square">
            <a:spAutoFit/>
          </a:bodyPr>
          <a:lstStyle/>
          <a:p>
            <a:pPr algn="ctr">
              <a:lnSpc>
                <a:spcPct val="150000"/>
              </a:lnSpc>
            </a:pPr>
            <a:r>
              <a:rPr lang="el-GR" sz="2000" i="1" dirty="0">
                <a:effectLst>
                  <a:outerShdw blurRad="38100" dist="38100" dir="2700000" algn="tl">
                    <a:srgbClr val="000000">
                      <a:alpha val="43137"/>
                    </a:srgbClr>
                  </a:outerShdw>
                </a:effectLst>
              </a:rPr>
              <a:t>Όσον αφορά την ενεργειακή αναβάθμιση θεωρείται ότι στοχεύει σε κτήριο σχεδόν μηδενικής ενεργειακής κατανάλωσης, ενώ ο κύριος  του έργου είναι Δήμος ή άλλος φορέας του ευρύτερου δημόσιου τομέα</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0"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6" name="Εικόνα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2093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Προσδοκίες του κύριου του έργου</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a:lnSpc>
                <a:spcPct val="150000"/>
              </a:lnSpc>
            </a:pPr>
            <a:r>
              <a:rPr lang="el-GR" dirty="0"/>
              <a:t>Η εκτίμηση κατά πόσο μπορούν να ικανοποιηθούν οι περισσότερες από τις προσδοκίες του κύριου έργου θεωρείται ότι μπορεί να γίνει με την τεχνική αξιολόγηση. </a:t>
            </a:r>
            <a:r>
              <a:rPr lang="el-GR" b="1" dirty="0">
                <a:effectLst>
                  <a:outerShdw blurRad="38100" dist="38100" dir="2700000" algn="tl">
                    <a:srgbClr val="000000">
                      <a:alpha val="43137"/>
                    </a:srgbClr>
                  </a:outerShdw>
                </a:effectLst>
              </a:rPr>
              <a:t>Για παράδειγμα, η τεχνική αξιολόγηση μπορεί να εκτιμήσει αν οι προτεινόμενες τεχνικές λύσεις</a:t>
            </a:r>
            <a:r>
              <a:rPr lang="el-GR" dirty="0"/>
              <a:t>:</a:t>
            </a:r>
          </a:p>
          <a:p>
            <a:pPr marL="285750" indent="-285750">
              <a:lnSpc>
                <a:spcPct val="150000"/>
              </a:lnSpc>
              <a:buFont typeface="Wingdings" panose="05000000000000000000" pitchFamily="2" charset="2"/>
              <a:buChar char="§"/>
            </a:pPr>
            <a:r>
              <a:rPr lang="el-GR" dirty="0"/>
              <a:t>Διασφαλίζουν τις καλές εσωτερικές συνθήκες </a:t>
            </a:r>
          </a:p>
          <a:p>
            <a:pPr marL="285750" indent="-285750">
              <a:lnSpc>
                <a:spcPct val="150000"/>
              </a:lnSpc>
              <a:buFont typeface="Wingdings" panose="05000000000000000000" pitchFamily="2" charset="2"/>
              <a:buChar char="§"/>
            </a:pPr>
            <a:r>
              <a:rPr lang="el-GR" dirty="0"/>
              <a:t>Μειώνουν το λειτουργικό κόστος (ενέργειας και συντήρησης)</a:t>
            </a:r>
          </a:p>
          <a:p>
            <a:pPr marL="285750" indent="-285750">
              <a:lnSpc>
                <a:spcPct val="150000"/>
              </a:lnSpc>
              <a:buFont typeface="Wingdings" panose="05000000000000000000" pitchFamily="2" charset="2"/>
              <a:buChar char="§"/>
            </a:pPr>
            <a:r>
              <a:rPr lang="el-GR" dirty="0"/>
              <a:t>Μειώνουν τις περιβαλλοντικές επιπτώσεις από την λειτουργία του κτηρίου</a:t>
            </a:r>
          </a:p>
          <a:p>
            <a:pPr marL="285750" indent="-285750">
              <a:lnSpc>
                <a:spcPct val="150000"/>
              </a:lnSpc>
              <a:buFont typeface="Wingdings" panose="05000000000000000000" pitchFamily="2" charset="2"/>
              <a:buChar char="§"/>
            </a:pPr>
            <a:r>
              <a:rPr lang="el-GR" dirty="0"/>
              <a:t>Είναι αξιόπιστες</a:t>
            </a:r>
          </a:p>
          <a:p>
            <a:pPr marL="285750" indent="-285750">
              <a:lnSpc>
                <a:spcPct val="150000"/>
              </a:lnSpc>
              <a:buFont typeface="Wingdings" panose="05000000000000000000" pitchFamily="2" charset="2"/>
              <a:buChar char="§"/>
            </a:pPr>
            <a:r>
              <a:rPr lang="el-GR" dirty="0"/>
              <a:t>Διασφαλίζουν ή ακόμη και βελτιώνουν την λειτουργικότητα</a:t>
            </a:r>
          </a:p>
          <a:p>
            <a:pPr>
              <a:lnSpc>
                <a:spcPct val="150000"/>
              </a:lnSpc>
            </a:pP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403203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Προσδοκίες του κύριου του έργου</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a:lnSpc>
                <a:spcPct val="150000"/>
              </a:lnSpc>
            </a:pPr>
            <a:r>
              <a:rPr lang="el-GR" dirty="0"/>
              <a:t>Όσον αφορά την </a:t>
            </a:r>
            <a:r>
              <a:rPr lang="el-GR" b="1" dirty="0">
                <a:effectLst>
                  <a:outerShdw blurRad="38100" dist="38100" dir="2700000" algn="tl">
                    <a:srgbClr val="000000">
                      <a:alpha val="43137"/>
                    </a:srgbClr>
                  </a:outerShdw>
                </a:effectLst>
              </a:rPr>
              <a:t>οικονομική αξιολόγηση του έργου, μπορεί πιθανόν να εκτιμήσει τρεις κρίσιμες παραμέτρους του έργου</a:t>
            </a:r>
            <a:r>
              <a:rPr lang="el-GR" dirty="0"/>
              <a:t>:</a:t>
            </a:r>
          </a:p>
          <a:p>
            <a:pPr marL="285750" indent="-285750">
              <a:lnSpc>
                <a:spcPct val="150000"/>
              </a:lnSpc>
              <a:buFont typeface="Wingdings" panose="05000000000000000000" pitchFamily="2" charset="2"/>
              <a:buChar char="§"/>
            </a:pPr>
            <a:r>
              <a:rPr lang="el-GR" dirty="0"/>
              <a:t>Η προτεινόμενη αναβάθμιση αυξάνει ή τουλάχιστον διατηρεί την εμπορική αξία του ακινήτου;</a:t>
            </a:r>
          </a:p>
          <a:p>
            <a:pPr marL="285750" indent="-285750">
              <a:lnSpc>
                <a:spcPct val="150000"/>
              </a:lnSpc>
              <a:buFont typeface="Wingdings" panose="05000000000000000000" pitchFamily="2" charset="2"/>
              <a:buChar char="§"/>
            </a:pPr>
            <a:r>
              <a:rPr lang="el-GR" dirty="0"/>
              <a:t>Το έργο είναι οικονομικό βιώσιμο;</a:t>
            </a:r>
          </a:p>
          <a:p>
            <a:pPr marL="285750" indent="-285750">
              <a:lnSpc>
                <a:spcPct val="150000"/>
              </a:lnSpc>
              <a:buFont typeface="Wingdings" panose="05000000000000000000" pitchFamily="2" charset="2"/>
              <a:buChar char="§"/>
            </a:pPr>
            <a:r>
              <a:rPr lang="el-GR" dirty="0"/>
              <a:t>Ποιο είναι το καταλληλότερο οικονομικό σχήμα που εξασφαλίζει την οικονομική βιωσιμότητα του έργου και προσφέρει τα μεγαλύτερα οφέλη στον κύριο του έργου;</a:t>
            </a:r>
          </a:p>
          <a:p>
            <a:pPr>
              <a:lnSpc>
                <a:spcPct val="150000"/>
              </a:lnSpc>
            </a:pP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89818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Εμπορική αξία του ακινήτου</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4247317"/>
          </a:xfrm>
          <a:prstGeom prst="rect">
            <a:avLst/>
          </a:prstGeom>
        </p:spPr>
        <p:txBody>
          <a:bodyPr wrap="square">
            <a:spAutoFit/>
          </a:bodyPr>
          <a:lstStyle/>
          <a:p>
            <a:pPr>
              <a:lnSpc>
                <a:spcPct val="150000"/>
              </a:lnSpc>
            </a:pPr>
            <a:r>
              <a:rPr lang="el-GR" dirty="0"/>
              <a:t>Εφόσον η αναβάθμιση του ακινήτου στοχεύει στο να γίνει σχεδόν μηδενικής ενεργειακής κατανάλωσης και αυτό επιτυγχάνεται χωρίς:</a:t>
            </a:r>
          </a:p>
          <a:p>
            <a:pPr marL="285750" indent="-285750">
              <a:lnSpc>
                <a:spcPct val="150000"/>
              </a:lnSpc>
              <a:buFont typeface="Wingdings" panose="05000000000000000000" pitchFamily="2" charset="2"/>
              <a:buChar char="§"/>
            </a:pPr>
            <a:r>
              <a:rPr lang="el-GR" dirty="0"/>
              <a:t>να μειώνεται ο διαθέσιμος χρηστικός χώρος του κτηρίου και  </a:t>
            </a:r>
          </a:p>
          <a:p>
            <a:pPr marL="285750" indent="-285750">
              <a:lnSpc>
                <a:spcPct val="150000"/>
              </a:lnSpc>
              <a:buFont typeface="Wingdings" panose="05000000000000000000" pitchFamily="2" charset="2"/>
              <a:buChar char="§"/>
            </a:pPr>
            <a:r>
              <a:rPr lang="el-GR" dirty="0"/>
              <a:t>να προβλέπονται σημαντικές αλλαγές στον αρχιτεκτονικό σχεδιασμό του κτηριακού κελύφους - όψεις, </a:t>
            </a:r>
          </a:p>
          <a:p>
            <a:pPr>
              <a:lnSpc>
                <a:spcPct val="150000"/>
              </a:lnSpc>
            </a:pPr>
            <a:r>
              <a:rPr lang="el-GR" dirty="0"/>
              <a:t>τότε θεωρείται ότι πιθανότατα η εμπορική αξία του ακινήτου δεν επηρεάζεται αρνητικά.</a:t>
            </a:r>
            <a:endParaRPr lang="en-US" dirty="0"/>
          </a:p>
          <a:p>
            <a:pPr>
              <a:lnSpc>
                <a:spcPct val="150000"/>
              </a:lnSpc>
            </a:pPr>
            <a:r>
              <a:rPr lang="el-GR" dirty="0"/>
              <a:t>Αν οι προβλεπόμενες παρεμβάσεις μειώνουν τον διαθέσιμο χρηστικό χώρο ή επηρεάζουν τις όψεις του κτηρίου, τότε πιθανόν θα έπρεπε να ζητηθεί η γνωμάτευση ενός επαγγελματία εκτιμητή ακινήτων.  </a:t>
            </a:r>
          </a:p>
          <a:p>
            <a:pPr>
              <a:lnSpc>
                <a:spcPct val="150000"/>
              </a:lnSpc>
            </a:pP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28765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467544" y="2525952"/>
            <a:ext cx="8208912" cy="1938992"/>
          </a:xfrm>
          <a:prstGeom prst="rect">
            <a:avLst/>
          </a:prstGeom>
        </p:spPr>
        <p:txBody>
          <a:bodyPr wrap="square">
            <a:spAutoFit/>
          </a:bodyPr>
          <a:lstStyle/>
          <a:p>
            <a:pPr algn="ctr">
              <a:lnSpc>
                <a:spcPct val="150000"/>
              </a:lnSpc>
            </a:pPr>
            <a:r>
              <a:rPr lang="el-GR" sz="2000" i="1" dirty="0">
                <a:effectLst>
                  <a:outerShdw blurRad="38100" dist="38100" dir="2700000" algn="tl">
                    <a:srgbClr val="000000">
                      <a:alpha val="43137"/>
                    </a:srgbClr>
                  </a:outerShdw>
                </a:effectLst>
              </a:rPr>
              <a:t>Στα έργα ενεργειακής αναβάθμισης κτηρίων, ο κύριος του έργου</a:t>
            </a:r>
            <a:r>
              <a:rPr lang="en-US" sz="2000" i="1" dirty="0">
                <a:effectLst>
                  <a:outerShdw blurRad="38100" dist="38100" dir="2700000" algn="tl">
                    <a:srgbClr val="000000">
                      <a:alpha val="43137"/>
                    </a:srgbClr>
                  </a:outerShdw>
                </a:effectLst>
              </a:rPr>
              <a:t>, </a:t>
            </a:r>
            <a:r>
              <a:rPr lang="el-GR" sz="2000" i="1" dirty="0">
                <a:effectLst>
                  <a:outerShdw blurRad="38100" dist="38100" dir="2700000" algn="tl">
                    <a:srgbClr val="000000">
                      <a:alpha val="43137"/>
                    </a:srgbClr>
                  </a:outerShdw>
                </a:effectLst>
              </a:rPr>
              <a:t>αλλά συχνά και οι επενδυτές προσδοκούν ότι η αποπληρωμή θα επιτευχθεί από την</a:t>
            </a:r>
            <a:r>
              <a:rPr lang="en-US" sz="2000" i="1" dirty="0">
                <a:effectLst>
                  <a:outerShdw blurRad="38100" dist="38100" dir="2700000" algn="tl">
                    <a:srgbClr val="000000">
                      <a:alpha val="43137"/>
                    </a:srgbClr>
                  </a:outerShdw>
                </a:effectLst>
              </a:rPr>
              <a:t> </a:t>
            </a:r>
            <a:r>
              <a:rPr lang="el-GR" sz="2000" i="1" dirty="0">
                <a:effectLst>
                  <a:outerShdw blurRad="38100" dist="38100" dir="2700000" algn="tl">
                    <a:srgbClr val="000000">
                      <a:alpha val="43137"/>
                    </a:srgbClr>
                  </a:outerShdw>
                </a:effectLst>
              </a:rPr>
              <a:t>μείωση του λειτουργικού κόστους και κυρίως από την μείωση της ενεργειακής κατανάλωσης</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0"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6" name="Εικόνα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Οικονομική βιωσιμότητα</a:t>
            </a:r>
            <a:endParaRPr lang="de-DE" sz="2000" dirty="0">
              <a:solidFill>
                <a:schemeClr val="bg1">
                  <a:lumMod val="95000"/>
                </a:schemeClr>
              </a:solidFill>
              <a:latin typeface="Candara" panose="020E0502030303020204" pitchFamily="34" charset="0"/>
            </a:endParaRPr>
          </a:p>
        </p:txBody>
      </p:sp>
    </p:spTree>
    <p:extLst>
      <p:ext uri="{BB962C8B-B14F-4D97-AF65-F5344CB8AC3E}">
        <p14:creationId xmlns:p14="http://schemas.microsoft.com/office/powerpoint/2010/main" val="2021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Οικονομική βιωσιμότητα</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Για να γίνει εκτίμηση της μείωσης του λειτουργικού κόστους θα πρέπει να καταγραφούν επιμελώς οι τελικές ενεργειακές καταναλώσεις του κτηρίου για θέρμανση, ψύξη, κλιματισμό, εξαερισμό, φωτισμό, ζεστό νερό χρήσης και κίνηση (ανελκυστήρες), καθώς και η αντίστοιχη χρήση και κλιματικές συνθήκες. Επίσης, θα πρέπει να καταγραφεί και το αντίστοιχο κόστος τακτικής και έκτακτης συντήρησης των συστημάτων του. </a:t>
            </a:r>
          </a:p>
          <a:p>
            <a:pPr algn="just">
              <a:lnSpc>
                <a:spcPct val="150000"/>
              </a:lnSpc>
            </a:pPr>
            <a:endParaRPr lang="el-GR" dirty="0"/>
          </a:p>
          <a:p>
            <a:pPr algn="just">
              <a:lnSpc>
                <a:spcPct val="150000"/>
              </a:lnSpc>
            </a:pPr>
            <a:r>
              <a:rPr lang="el-GR" dirty="0"/>
              <a:t>Αντίστοιχα θα πρέπει να γίνει αριθμητική εκτίμηση με ιδιαίτερη επιμέλεια των αντίστοιχων καταναλώσεων και παραμέτρων κόστους για το σύνολο των παρεμβάσεων που πρόκειται να υλοποιηθούν. </a:t>
            </a:r>
            <a:endParaRPr lang="en-US"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43825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16" name="Εξάγωνο 9"/>
          <p:cNvSpPr>
            <a:spLocks noChangeAspect="1"/>
          </p:cNvSpPr>
          <p:nvPr/>
        </p:nvSpPr>
        <p:spPr>
          <a:xfrm>
            <a:off x="1393921" y="2239710"/>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Διασφάλιση υγιεινής &amp; άνεσης</a:t>
            </a:r>
          </a:p>
        </p:txBody>
      </p:sp>
      <p:sp>
        <p:nvSpPr>
          <p:cNvPr id="18" name="Εξάγωνο 11"/>
          <p:cNvSpPr>
            <a:spLocks noChangeAspect="1"/>
          </p:cNvSpPr>
          <p:nvPr/>
        </p:nvSpPr>
        <p:spPr>
          <a:xfrm>
            <a:off x="2839670" y="302274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Μείωση των περιβαλλοντικών επιπτώσεων</a:t>
            </a:r>
          </a:p>
        </p:txBody>
      </p:sp>
      <p:sp>
        <p:nvSpPr>
          <p:cNvPr id="19" name="Εξάγωνο 12"/>
          <p:cNvSpPr>
            <a:spLocks noChangeAspect="1"/>
          </p:cNvSpPr>
          <p:nvPr/>
        </p:nvSpPr>
        <p:spPr>
          <a:xfrm>
            <a:off x="1372853" y="3787883"/>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Μικρό λειτουργικό κόστος</a:t>
            </a: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3"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36359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Υφιστάμενη κατάσταση</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Ποιες είναι οι ενεργειακές απαιτήσεις του κτηρίου, προσαρμοσμένες στις κλιματικές συνθήκες και χρήση του κτηρίου; </a:t>
            </a:r>
          </a:p>
          <a:p>
            <a:pPr marL="285750" indent="-285750" algn="just">
              <a:lnSpc>
                <a:spcPct val="150000"/>
              </a:lnSpc>
              <a:buFont typeface="Wingdings" panose="05000000000000000000" pitchFamily="2" charset="2"/>
              <a:buChar char="§"/>
            </a:pPr>
            <a:r>
              <a:rPr lang="el-GR" dirty="0"/>
              <a:t>Ποιο ήταν το ετήσιο κόστος για θερμική (για κάθε καύσιμο) και για ηλεκτρική ενέργεια, κατά προτίμηση την τελευταία πενταετία; </a:t>
            </a:r>
          </a:p>
          <a:p>
            <a:pPr marL="285750" indent="-285750" algn="just">
              <a:lnSpc>
                <a:spcPct val="150000"/>
              </a:lnSpc>
              <a:buFont typeface="Wingdings" panose="05000000000000000000" pitchFamily="2" charset="2"/>
              <a:buChar char="§"/>
            </a:pPr>
            <a:r>
              <a:rPr lang="el-GR" dirty="0"/>
              <a:t>Ποιο ήταν το κόστος ανά μονάδα θερμικής (για κάθε καύσιμο) και ηλεκτρικής ενέργειας;</a:t>
            </a:r>
          </a:p>
          <a:p>
            <a:pPr marL="285750" indent="-285750" algn="just">
              <a:lnSpc>
                <a:spcPct val="150000"/>
              </a:lnSpc>
              <a:buFont typeface="Wingdings" panose="05000000000000000000" pitchFamily="2" charset="2"/>
              <a:buChar char="§"/>
            </a:pPr>
            <a:r>
              <a:rPr lang="el-GR" dirty="0"/>
              <a:t>Ποιο ήταν το ετήσιο κόστος τακτικής συντήρησης, την αντίστοιχη χρονική περίοδο;</a:t>
            </a:r>
          </a:p>
          <a:p>
            <a:pPr marL="285750" indent="-285750" algn="just">
              <a:lnSpc>
                <a:spcPct val="150000"/>
              </a:lnSpc>
              <a:buFont typeface="Wingdings" panose="05000000000000000000" pitchFamily="2" charset="2"/>
              <a:buChar char="§"/>
            </a:pPr>
            <a:r>
              <a:rPr lang="el-GR" dirty="0"/>
              <a:t>Ποιο ήταν το μέσο ετήσιο έκτακτο κόστος συντήρησης, την αντίστοιχη χρονική περίοδο;  </a:t>
            </a:r>
          </a:p>
          <a:p>
            <a:pPr marL="285750" indent="-285750" algn="just">
              <a:lnSpc>
                <a:spcPct val="150000"/>
              </a:lnSpc>
              <a:buFont typeface="Wingdings" panose="05000000000000000000" pitchFamily="2" charset="2"/>
              <a:buChar char="§"/>
            </a:pPr>
            <a:r>
              <a:rPr lang="el-GR" dirty="0"/>
              <a:t>Ποια ήταν η χρήση και το ωράριο λειτουργίας του κτηρίου την αντίστοιχη περίοδο;</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2642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Υφιστάμενη κατάσταση</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Ποιες είναι οι ενεργειακές απαιτήσεις του κτηρίου, προσαρμοσμένες στις κλιματικές συνθήκες και χρήση του κτηρίου; </a:t>
            </a:r>
          </a:p>
          <a:p>
            <a:pPr marL="285750" indent="-285750" algn="just">
              <a:lnSpc>
                <a:spcPct val="150000"/>
              </a:lnSpc>
              <a:buFont typeface="Wingdings" panose="05000000000000000000" pitchFamily="2" charset="2"/>
              <a:buChar char="§"/>
            </a:pPr>
            <a:r>
              <a:rPr lang="el-GR" dirty="0"/>
              <a:t>Ποιο ήταν το ετήσιο κόστος για θερμική (για κάθε καύσιμο) και για ηλεκτρική ενέργεια, κατά προτίμηση την τελευταία πενταετία; </a:t>
            </a:r>
          </a:p>
          <a:p>
            <a:pPr marL="285750" indent="-285750" algn="just">
              <a:lnSpc>
                <a:spcPct val="150000"/>
              </a:lnSpc>
              <a:buFont typeface="Wingdings" panose="05000000000000000000" pitchFamily="2" charset="2"/>
              <a:buChar char="§"/>
            </a:pPr>
            <a:r>
              <a:rPr lang="el-GR" dirty="0"/>
              <a:t>Ποιο ήταν το κόστος ανά μονάδα θερμικής (για κάθε καύσιμο) και </a:t>
            </a:r>
            <a:r>
              <a:rPr lang="el-GR"/>
              <a:t>ηλεκτρικής ενέργειας;</a:t>
            </a:r>
            <a:endParaRPr lang="el-GR" dirty="0"/>
          </a:p>
          <a:p>
            <a:pPr marL="285750" indent="-285750" algn="just">
              <a:lnSpc>
                <a:spcPct val="150000"/>
              </a:lnSpc>
              <a:buFont typeface="Wingdings" panose="05000000000000000000" pitchFamily="2" charset="2"/>
              <a:buChar char="§"/>
            </a:pPr>
            <a:r>
              <a:rPr lang="el-GR" dirty="0"/>
              <a:t>Ποιο ήταν το ετήσιο κόστος τακτικής συντήρησης, την αντίστοιχη χρονική περίοδο;</a:t>
            </a:r>
          </a:p>
          <a:p>
            <a:pPr marL="285750" indent="-285750" algn="just">
              <a:lnSpc>
                <a:spcPct val="150000"/>
              </a:lnSpc>
              <a:buFont typeface="Wingdings" panose="05000000000000000000" pitchFamily="2" charset="2"/>
              <a:buChar char="§"/>
            </a:pPr>
            <a:r>
              <a:rPr lang="el-GR" dirty="0"/>
              <a:t>Ποιο ήταν το μέσο ετήσιο έκτακτο κόστος συντήρησης, την αντίστοιχη χρονική περίοδο;  </a:t>
            </a:r>
          </a:p>
          <a:p>
            <a:pPr marL="285750" indent="-285750" algn="just">
              <a:lnSpc>
                <a:spcPct val="150000"/>
              </a:lnSpc>
              <a:buFont typeface="Wingdings" panose="05000000000000000000" pitchFamily="2" charset="2"/>
              <a:buChar char="§"/>
            </a:pPr>
            <a:r>
              <a:rPr lang="el-GR" dirty="0"/>
              <a:t>Ποια ήταν η χρήση και το ωράριο λειτουργίας του κτηρίου την αντίστοιχη περίοδο;</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226768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Προτεινόμενες παρεμβάσεις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Δεδομένου ότι το κόστος της ενεργειακής αναβάθμισης προσδοκάτε να αποπληρωθεί από την εξοικονόμηση ενέργειας που προκύπτει από την μείωση της τελικής ενεργειακής κατανάλωσης και πιθανόν του κόστους συντήρησης, είναι σημαντικό να γίνει εκτίμηση του κόστους λειτουργίας μετά την ενεργειακή αναβάθμιση.</a:t>
            </a:r>
            <a:r>
              <a:rPr lang="en-US" dirty="0"/>
              <a:t> </a:t>
            </a:r>
          </a:p>
          <a:p>
            <a:pPr algn="just">
              <a:lnSpc>
                <a:spcPct val="150000"/>
              </a:lnSpc>
            </a:pPr>
            <a:endParaRPr lang="el-GR" dirty="0"/>
          </a:p>
          <a:p>
            <a:pPr algn="just">
              <a:lnSpc>
                <a:spcPct val="150000"/>
              </a:lnSpc>
            </a:pPr>
            <a:r>
              <a:rPr lang="el-GR" dirty="0"/>
              <a:t>Επισημαίνεται ότι η ενεργειακή κατανάλωση για θέρμανση, ψύξη, κλιματισμό, εξαερισμό, φωτισμό και ζεστό νερό χρήσης εξαρτάται από τις κλιματικές συνθήκες και την χρήση του κτηρίου. Η κατανάλωση για κίνηση εντός του κτηρίου εξαρτάται μόνο από την χρήση. </a:t>
            </a:r>
          </a:p>
          <a:p>
            <a:pPr algn="just">
              <a:lnSpc>
                <a:spcPct val="150000"/>
              </a:lnSpc>
            </a:pPr>
            <a:endParaRPr lang="el-GR"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23715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Προτεινόμενες παρεμβάσεις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Ποιες είναι προτεινόμενες παρεμβάσεις; </a:t>
            </a:r>
          </a:p>
          <a:p>
            <a:pPr marL="285750" indent="-285750" algn="just">
              <a:lnSpc>
                <a:spcPct val="150000"/>
              </a:lnSpc>
              <a:buFont typeface="Wingdings" panose="05000000000000000000" pitchFamily="2" charset="2"/>
              <a:buChar char="§"/>
            </a:pPr>
            <a:r>
              <a:rPr lang="el-GR" dirty="0"/>
              <a:t>Ποιος είναι ο εκτιμώμενος μέσος χρόνος ζωής των νέων συστημάτων ή / και παρεμβάσεων; </a:t>
            </a:r>
          </a:p>
          <a:p>
            <a:pPr marL="285750" indent="-285750" algn="just">
              <a:lnSpc>
                <a:spcPct val="150000"/>
              </a:lnSpc>
              <a:buFont typeface="Wingdings" panose="05000000000000000000" pitchFamily="2" charset="2"/>
              <a:buChar char="§"/>
            </a:pPr>
            <a:r>
              <a:rPr lang="el-GR" dirty="0"/>
              <a:t>Ποιος είναι η χρονική διάρκεια της εγγύησης εξοπλισμού και εργασιών που παρέχονται από τους προμηθευτές και υπεργολάβους;</a:t>
            </a:r>
          </a:p>
          <a:p>
            <a:pPr marL="285750" indent="-285750" algn="just">
              <a:lnSpc>
                <a:spcPct val="150000"/>
              </a:lnSpc>
              <a:buFont typeface="Wingdings" panose="05000000000000000000" pitchFamily="2" charset="2"/>
              <a:buChar char="§"/>
            </a:pPr>
            <a:r>
              <a:rPr lang="el-GR" dirty="0"/>
              <a:t>Πως αναλύεται το κόστος κάθε προτεινόμενης παρέμβασης για εξοπλισμό, εργατικό, φόρους, εισφορές υγείας και όποιες άλλες πιθανές επιβαρύνσεις;</a:t>
            </a:r>
          </a:p>
          <a:p>
            <a:pPr marL="285750" indent="-285750" algn="just">
              <a:lnSpc>
                <a:spcPct val="150000"/>
              </a:lnSpc>
              <a:buFont typeface="Wingdings" panose="05000000000000000000" pitchFamily="2" charset="2"/>
              <a:buChar char="§"/>
            </a:pPr>
            <a:endParaRPr lang="el-GR"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41689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Προτεινόμενες παρεμβάσεις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Η υλοποίηση μίας παρέμβασης απαιτεί την διακοπή λειτουργίας του κτηρίου; Αν ναι, τι χρονικό διάστημα απαιτείται; </a:t>
            </a:r>
          </a:p>
          <a:p>
            <a:pPr marL="285750" indent="-285750" algn="just">
              <a:lnSpc>
                <a:spcPct val="150000"/>
              </a:lnSpc>
              <a:buFont typeface="Wingdings" panose="05000000000000000000" pitchFamily="2" charset="2"/>
              <a:buChar char="§"/>
            </a:pPr>
            <a:r>
              <a:rPr lang="el-GR" dirty="0"/>
              <a:t>Για την υλοποίηση κάθε προτεινόμενης παρέμβασης απαιτείται κάποια προεργασία ή απαιτείται κάποια άλλη παρέμβαση; Αν ναι, περιλαμβάνονται στις προτεινόμενες παρεμβάσεις ενεργειακής αναβάθμισης;</a:t>
            </a:r>
          </a:p>
          <a:p>
            <a:pPr marL="285750" indent="-285750" algn="just">
              <a:lnSpc>
                <a:spcPct val="150000"/>
              </a:lnSpc>
              <a:buFont typeface="Wingdings" panose="05000000000000000000" pitchFamily="2" charset="2"/>
              <a:buChar char="§"/>
            </a:pPr>
            <a:r>
              <a:rPr lang="el-GR" dirty="0"/>
              <a:t>Το προτεινόμενο χρονοδιάγραμμα και αλληλουχία εργασιών είναι λογικά και υποστηρίζουν τον σκοπό της ανακαίνισης, δηλαδή στην ενεργειακή αναβάθμιση του κτηρίου σε σχεδόν μηδενικής ενεργειακής κατανάλωσης; </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53472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Ελάχιστες απαραίτητες πληροφορίες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000821"/>
          </a:xfrm>
          <a:prstGeom prst="rect">
            <a:avLst/>
          </a:prstGeom>
        </p:spPr>
        <p:txBody>
          <a:bodyPr wrap="square">
            <a:spAutoFit/>
          </a:bodyPr>
          <a:lstStyle/>
          <a:p>
            <a:pPr algn="just">
              <a:lnSpc>
                <a:spcPct val="150000"/>
              </a:lnSpc>
            </a:pPr>
            <a:r>
              <a:rPr lang="el-GR" dirty="0"/>
              <a:t>Οι παρακάτω πληροφορίες θεωρούνται απαραίτητες για την προκαταρκτική εκτίμηση του πιθανού οικονομικού οφέλους από την προσδοκώμενη εξοικονόμηση ενέργειας. </a:t>
            </a:r>
          </a:p>
          <a:p>
            <a:pPr marL="285750" indent="-285750" algn="just">
              <a:lnSpc>
                <a:spcPct val="150000"/>
              </a:lnSpc>
              <a:buFont typeface="Wingdings" panose="05000000000000000000" pitchFamily="2" charset="2"/>
              <a:buChar char="§"/>
            </a:pPr>
            <a:r>
              <a:rPr lang="el-GR" dirty="0"/>
              <a:t>Ενεργειακή κατανάλωση</a:t>
            </a:r>
          </a:p>
          <a:p>
            <a:pPr marL="742950" lvl="1" indent="-285750" algn="just">
              <a:lnSpc>
                <a:spcPct val="150000"/>
              </a:lnSpc>
              <a:buFont typeface="Calibri" panose="020F0502020204030204" pitchFamily="34" charset="0"/>
              <a:buChar char="−"/>
            </a:pPr>
            <a:r>
              <a:rPr lang="el-GR" dirty="0"/>
              <a:t>Καύσιμο </a:t>
            </a:r>
          </a:p>
          <a:p>
            <a:pPr marL="742950" lvl="1" indent="-285750" algn="just">
              <a:lnSpc>
                <a:spcPct val="150000"/>
              </a:lnSpc>
              <a:buFont typeface="Calibri" panose="020F0502020204030204" pitchFamily="34" charset="0"/>
              <a:buChar char="−"/>
            </a:pPr>
            <a:r>
              <a:rPr lang="el-GR" dirty="0"/>
              <a:t>Μονάδα μέτρησης </a:t>
            </a:r>
          </a:p>
          <a:p>
            <a:pPr marL="742950" lvl="1" indent="-285750" algn="just">
              <a:lnSpc>
                <a:spcPct val="150000"/>
              </a:lnSpc>
              <a:buFont typeface="Calibri" panose="020F0502020204030204" pitchFamily="34" charset="0"/>
              <a:buChar char="−"/>
            </a:pPr>
            <a:r>
              <a:rPr lang="el-GR" dirty="0"/>
              <a:t>Κόστος μονάδας (τιμολόγιο ενέργειας)</a:t>
            </a:r>
          </a:p>
          <a:p>
            <a:pPr marL="742950" lvl="1" indent="-285750" algn="just">
              <a:lnSpc>
                <a:spcPct val="150000"/>
              </a:lnSpc>
              <a:buFont typeface="Calibri" panose="020F0502020204030204" pitchFamily="34" charset="0"/>
              <a:buChar char="−"/>
            </a:pPr>
            <a:r>
              <a:rPr lang="el-GR" dirty="0"/>
              <a:t>Εκτιμώμενη ετήσια κατανάλωση</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79110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Ελάχιστες απαραίτητες πληροφορίες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Τακτική συντήρηση</a:t>
            </a:r>
          </a:p>
          <a:p>
            <a:pPr marL="742950" lvl="1" indent="-285750" algn="just">
              <a:lnSpc>
                <a:spcPct val="150000"/>
              </a:lnSpc>
              <a:buFont typeface="Calibri" panose="020F0502020204030204" pitchFamily="34" charset="0"/>
              <a:buChar char="−"/>
            </a:pPr>
            <a:r>
              <a:rPr lang="el-GR" dirty="0"/>
              <a:t>Κόστος ανταλλακτικών / εξοπλισμού </a:t>
            </a:r>
          </a:p>
          <a:p>
            <a:pPr marL="742950" lvl="1" indent="-285750" algn="just">
              <a:lnSpc>
                <a:spcPct val="150000"/>
              </a:lnSpc>
              <a:buFont typeface="Calibri" panose="020F0502020204030204" pitchFamily="34" charset="0"/>
              <a:buChar char="−"/>
            </a:pPr>
            <a:r>
              <a:rPr lang="el-GR" dirty="0"/>
              <a:t>Εργατικό κόστος</a:t>
            </a:r>
          </a:p>
          <a:p>
            <a:pPr marL="285750" indent="-285750" algn="just">
              <a:lnSpc>
                <a:spcPct val="150000"/>
              </a:lnSpc>
              <a:buFont typeface="Wingdings" panose="05000000000000000000" pitchFamily="2" charset="2"/>
              <a:buChar char="§"/>
            </a:pPr>
            <a:r>
              <a:rPr lang="el-GR" dirty="0"/>
              <a:t>Εκτιμώμενη έκτακτη συντήρηση</a:t>
            </a:r>
          </a:p>
          <a:p>
            <a:pPr marL="742950" lvl="1" indent="-285750" algn="just">
              <a:lnSpc>
                <a:spcPct val="150000"/>
              </a:lnSpc>
              <a:buFont typeface="Calibri" panose="020F0502020204030204" pitchFamily="34" charset="0"/>
              <a:buChar char="−"/>
            </a:pPr>
            <a:r>
              <a:rPr lang="el-GR" dirty="0"/>
              <a:t> Συχνότητα</a:t>
            </a:r>
          </a:p>
          <a:p>
            <a:pPr marL="742950" lvl="1" indent="-285750" algn="just">
              <a:lnSpc>
                <a:spcPct val="150000"/>
              </a:lnSpc>
              <a:buFont typeface="Calibri" panose="020F0502020204030204" pitchFamily="34" charset="0"/>
              <a:buChar char="−"/>
            </a:pPr>
            <a:r>
              <a:rPr lang="el-GR" dirty="0"/>
              <a:t>Κόστος ανταλλακτικών / εξοπλισμού</a:t>
            </a:r>
          </a:p>
          <a:p>
            <a:pPr marL="742950" lvl="1" indent="-285750" algn="just">
              <a:lnSpc>
                <a:spcPct val="150000"/>
              </a:lnSpc>
              <a:buFont typeface="Calibri" panose="020F0502020204030204" pitchFamily="34" charset="0"/>
              <a:buChar char="−"/>
            </a:pPr>
            <a:r>
              <a:rPr lang="el-GR" dirty="0"/>
              <a:t>Εργατικό κόστος</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389197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Ελάχιστες απαραίτητες πληροφορίες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258532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Εκτιμώμενη δυνητική εξοικονόμηση ενέργειας από κάθε προτεινόμενη παρέμβαση ή «πακέτο» παρεμβάσεων (σενάρια εξοικονόμησης ενέργειας)</a:t>
            </a:r>
          </a:p>
          <a:p>
            <a:pPr marL="742950" lvl="1" indent="-285750" algn="just">
              <a:lnSpc>
                <a:spcPct val="150000"/>
              </a:lnSpc>
              <a:buFont typeface="Calibri" panose="020F0502020204030204" pitchFamily="34" charset="0"/>
              <a:buChar char="−"/>
            </a:pPr>
            <a:r>
              <a:rPr lang="el-GR" dirty="0"/>
              <a:t>Ηλεκτρική ενέργεια </a:t>
            </a:r>
          </a:p>
          <a:p>
            <a:pPr marL="1200150" lvl="2" indent="-285750" algn="just">
              <a:lnSpc>
                <a:spcPct val="150000"/>
              </a:lnSpc>
              <a:buFont typeface="Courier New" panose="02070309020205020404" pitchFamily="49" charset="0"/>
              <a:buChar char="▫"/>
            </a:pPr>
            <a:r>
              <a:rPr lang="el-GR" dirty="0"/>
              <a:t>Ποσοστό (%) εξοικονόμησης ενέργειας το πρώτο έτος</a:t>
            </a:r>
          </a:p>
          <a:p>
            <a:pPr marL="1200150" lvl="2" indent="-285750" algn="just">
              <a:lnSpc>
                <a:spcPct val="150000"/>
              </a:lnSpc>
              <a:buFont typeface="Courier New" panose="02070309020205020404" pitchFamily="49" charset="0"/>
              <a:buChar char="▫"/>
            </a:pPr>
            <a:r>
              <a:rPr lang="el-GR" dirty="0"/>
              <a:t>Ηλεκτρική ενέργεια που εξοικονομείται το πρώτο έτος σε </a:t>
            </a:r>
            <a:r>
              <a:rPr lang="en-US" dirty="0" err="1"/>
              <a:t>kWhe</a:t>
            </a:r>
            <a:r>
              <a:rPr lang="el-GR" dirty="0"/>
              <a:t>/</a:t>
            </a:r>
            <a:r>
              <a:rPr lang="en-US" dirty="0"/>
              <a:t>a</a:t>
            </a:r>
          </a:p>
          <a:p>
            <a:pPr marL="1200150" lvl="2" indent="-285750" algn="just">
              <a:lnSpc>
                <a:spcPct val="150000"/>
              </a:lnSpc>
              <a:buFont typeface="Courier New" panose="02070309020205020404" pitchFamily="49" charset="0"/>
              <a:buChar char="▫"/>
            </a:pPr>
            <a:r>
              <a:rPr lang="el-GR" dirty="0"/>
              <a:t>Εκτιμώμενη ετήσια μείωση της απόδοσης</a:t>
            </a: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458755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Ελάχιστες απαραίτητες πληροφορίες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416320"/>
          </a:xfrm>
          <a:prstGeom prst="rect">
            <a:avLst/>
          </a:prstGeom>
        </p:spPr>
        <p:txBody>
          <a:bodyPr wrap="square">
            <a:spAutoFit/>
          </a:bodyPr>
          <a:lstStyle/>
          <a:p>
            <a:pPr marL="742950" lvl="1" indent="-285750" algn="just">
              <a:lnSpc>
                <a:spcPct val="150000"/>
              </a:lnSpc>
              <a:buFont typeface="Calibri" panose="020F0502020204030204" pitchFamily="34" charset="0"/>
              <a:buChar char="−"/>
            </a:pPr>
            <a:r>
              <a:rPr lang="el-GR" dirty="0"/>
              <a:t>Ορυκτά καύσιμα (ανά καύσιμο) </a:t>
            </a:r>
          </a:p>
          <a:p>
            <a:pPr marL="1200150" lvl="2" indent="-285750" algn="just">
              <a:lnSpc>
                <a:spcPct val="150000"/>
              </a:lnSpc>
              <a:buFont typeface="Courier New" panose="02070309020205020404" pitchFamily="49" charset="0"/>
              <a:buChar char="▫"/>
            </a:pPr>
            <a:r>
              <a:rPr lang="el-GR" dirty="0"/>
              <a:t>Ποσοστό (%) εξοικονόμησης ενέργειας το πρώτο έτος</a:t>
            </a:r>
          </a:p>
          <a:p>
            <a:pPr marL="1200150" lvl="2" indent="-285750" algn="just">
              <a:lnSpc>
                <a:spcPct val="150000"/>
              </a:lnSpc>
              <a:buFont typeface="Courier New" panose="02070309020205020404" pitchFamily="49" charset="0"/>
              <a:buChar char="▫"/>
            </a:pPr>
            <a:r>
              <a:rPr lang="el-GR" dirty="0"/>
              <a:t>Ηλεκτρική ενέργεια που εξοικονομείται το πρώτο έτος σε </a:t>
            </a:r>
            <a:r>
              <a:rPr lang="en-US" dirty="0"/>
              <a:t>kWh</a:t>
            </a:r>
            <a:r>
              <a:rPr lang="el-GR" dirty="0"/>
              <a:t>/</a:t>
            </a:r>
            <a:r>
              <a:rPr lang="en-US" dirty="0"/>
              <a:t>a</a:t>
            </a:r>
          </a:p>
          <a:p>
            <a:pPr marL="1200150" lvl="2" indent="-285750" algn="just">
              <a:lnSpc>
                <a:spcPct val="150000"/>
              </a:lnSpc>
              <a:buFont typeface="Courier New" panose="02070309020205020404" pitchFamily="49" charset="0"/>
              <a:buChar char="▫"/>
            </a:pPr>
            <a:r>
              <a:rPr lang="el-GR" dirty="0"/>
              <a:t>Εκτιμώμενη ετήσια μείωση της απόδοσης</a:t>
            </a:r>
          </a:p>
          <a:p>
            <a:pPr marL="742950" lvl="1" indent="-285750" algn="just">
              <a:lnSpc>
                <a:spcPct val="150000"/>
              </a:lnSpc>
              <a:buFont typeface="Calibri" panose="020F0502020204030204" pitchFamily="34" charset="0"/>
              <a:buChar char="−"/>
            </a:pPr>
            <a:r>
              <a:rPr lang="el-GR" dirty="0"/>
              <a:t>Ανανεώσιμες πηγές ενέργειας (ανά προτεινόμενο σύστημα) </a:t>
            </a:r>
          </a:p>
          <a:p>
            <a:pPr marL="1200150" lvl="2" indent="-285750" algn="just">
              <a:lnSpc>
                <a:spcPct val="150000"/>
              </a:lnSpc>
              <a:buFont typeface="Courier New" panose="02070309020205020404" pitchFamily="49" charset="0"/>
              <a:buChar char="▫"/>
            </a:pPr>
            <a:r>
              <a:rPr lang="el-GR" dirty="0"/>
              <a:t>Παραγόμενη ηλεκτρική ή θερμική ενέργεια σε </a:t>
            </a:r>
            <a:r>
              <a:rPr lang="en-US" dirty="0"/>
              <a:t>kWh</a:t>
            </a:r>
            <a:r>
              <a:rPr lang="el-GR" dirty="0"/>
              <a:t>/</a:t>
            </a:r>
            <a:r>
              <a:rPr lang="en-US" dirty="0"/>
              <a:t>a</a:t>
            </a:r>
          </a:p>
          <a:p>
            <a:pPr marL="1200150" lvl="2" indent="-285750" algn="just">
              <a:lnSpc>
                <a:spcPct val="150000"/>
              </a:lnSpc>
              <a:buFont typeface="Courier New" panose="02070309020205020404" pitchFamily="49" charset="0"/>
              <a:buChar char="▫"/>
            </a:pPr>
            <a:r>
              <a:rPr lang="el-GR" dirty="0"/>
              <a:t>Εκτιμώμενη ετήσια μείωση της απόδοσης</a:t>
            </a:r>
          </a:p>
          <a:p>
            <a:pPr marL="1200150" lvl="2" indent="-285750" algn="just">
              <a:lnSpc>
                <a:spcPct val="150000"/>
              </a:lnSpc>
              <a:buFont typeface="Courier New" panose="02070309020205020404" pitchFamily="49" charset="0"/>
              <a:buChar char="▫"/>
            </a:pPr>
            <a:endParaRPr lang="el-GR"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82939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Ελάχιστες απαραίτητες πληροφορίες</a:t>
            </a:r>
            <a:endParaRPr lang="de-DE" sz="2000" dirty="0">
              <a:solidFill>
                <a:schemeClr val="bg1">
                  <a:lumMod val="95000"/>
                </a:schemeClr>
              </a:solidFill>
              <a:latin typeface="Candara" panose="020E0502030303020204" pitchFamily="34" charset="0"/>
            </a:endParaRPr>
          </a:p>
        </p:txBody>
      </p:sp>
      <p:sp>
        <p:nvSpPr>
          <p:cNvPr id="13" name="Rectangle 12"/>
          <p:cNvSpPr/>
          <p:nvPr/>
        </p:nvSpPr>
        <p:spPr>
          <a:xfrm>
            <a:off x="181932" y="2252958"/>
            <a:ext cx="8780643"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Κόστος συντήρησης (ανά σύστημα / παρέμβαση και για συνολικά για την υφιστάμενη κατάσταση του κτηρίου)</a:t>
            </a:r>
          </a:p>
          <a:p>
            <a:pPr marL="742950" lvl="1" indent="-285750" algn="just">
              <a:lnSpc>
                <a:spcPct val="150000"/>
              </a:lnSpc>
              <a:buFont typeface="Calibri" panose="020F0502020204030204" pitchFamily="34" charset="0"/>
              <a:buChar char="−"/>
            </a:pPr>
            <a:r>
              <a:rPr lang="el-GR" dirty="0"/>
              <a:t>Τακτική συντήρηση </a:t>
            </a:r>
          </a:p>
          <a:p>
            <a:pPr marL="1200150" lvl="2" indent="-285750" algn="just">
              <a:lnSpc>
                <a:spcPct val="150000"/>
              </a:lnSpc>
              <a:buFont typeface="Courier New" panose="02070309020205020404" pitchFamily="49" charset="0"/>
              <a:buChar char="▫"/>
            </a:pPr>
            <a:r>
              <a:rPr lang="el-GR" dirty="0"/>
              <a:t>Εκτιμώμενο ετήσιο κόστος συντήρησης</a:t>
            </a:r>
          </a:p>
          <a:p>
            <a:pPr marL="742950" lvl="1" indent="-285750" algn="just">
              <a:lnSpc>
                <a:spcPct val="150000"/>
              </a:lnSpc>
              <a:buFont typeface="Calibri" panose="020F0502020204030204" pitchFamily="34" charset="0"/>
              <a:buChar char="−"/>
            </a:pPr>
            <a:r>
              <a:rPr lang="el-GR" dirty="0"/>
              <a:t>Έκτακτη συντήρηση </a:t>
            </a:r>
          </a:p>
          <a:p>
            <a:pPr marL="1200150" lvl="2" indent="-285750" algn="just">
              <a:lnSpc>
                <a:spcPct val="150000"/>
              </a:lnSpc>
              <a:buFont typeface="Courier New" panose="02070309020205020404" pitchFamily="49" charset="0"/>
              <a:buChar char="▫"/>
            </a:pPr>
            <a:r>
              <a:rPr lang="el-GR" dirty="0"/>
              <a:t>Εκτιμώμενο μέσο ετήσιο κόστος συντήρησης</a:t>
            </a:r>
          </a:p>
          <a:p>
            <a:pPr marL="1200150" lvl="2" indent="-285750" algn="just">
              <a:lnSpc>
                <a:spcPct val="150000"/>
              </a:lnSpc>
              <a:buFont typeface="Courier New" panose="02070309020205020404" pitchFamily="49" charset="0"/>
              <a:buChar char="▫"/>
            </a:pPr>
            <a:r>
              <a:rPr lang="el-GR" dirty="0"/>
              <a:t>Συχνότητα</a:t>
            </a:r>
          </a:p>
          <a:p>
            <a:pPr lvl="2" algn="just">
              <a:lnSpc>
                <a:spcPct val="150000"/>
              </a:lnSpc>
            </a:pPr>
            <a:r>
              <a:rPr lang="el-GR" dirty="0"/>
              <a:t> </a:t>
            </a:r>
          </a:p>
          <a:p>
            <a:pPr marL="1200150" lvl="2" indent="-285750" algn="just">
              <a:lnSpc>
                <a:spcPct val="150000"/>
              </a:lnSpc>
              <a:buFont typeface="Courier New" panose="02070309020205020404" pitchFamily="49" charset="0"/>
              <a:buChar char="▫"/>
            </a:pPr>
            <a:endParaRPr lang="el-GR" dirty="0"/>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97311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16" name="Εξάγωνο 9"/>
          <p:cNvSpPr>
            <a:spLocks noChangeAspect="1"/>
          </p:cNvSpPr>
          <p:nvPr/>
        </p:nvSpPr>
        <p:spPr>
          <a:xfrm>
            <a:off x="1393921" y="2239710"/>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Διασφάλιση υγιεινής &amp; άνεσης</a:t>
            </a:r>
          </a:p>
        </p:txBody>
      </p:sp>
      <p:sp>
        <p:nvSpPr>
          <p:cNvPr id="18" name="Εξάγωνο 11"/>
          <p:cNvSpPr>
            <a:spLocks noChangeAspect="1"/>
          </p:cNvSpPr>
          <p:nvPr/>
        </p:nvSpPr>
        <p:spPr>
          <a:xfrm>
            <a:off x="2839670" y="302274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Μείωση των περιβαλλοντικών επιπτώσεων</a:t>
            </a:r>
          </a:p>
        </p:txBody>
      </p:sp>
      <p:sp>
        <p:nvSpPr>
          <p:cNvPr id="19" name="Εξάγωνο 12"/>
          <p:cNvSpPr>
            <a:spLocks noChangeAspect="1"/>
          </p:cNvSpPr>
          <p:nvPr/>
        </p:nvSpPr>
        <p:spPr>
          <a:xfrm>
            <a:off x="1372853" y="3787883"/>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Μικρό λειτουργικό κόστος</a:t>
            </a:r>
          </a:p>
        </p:txBody>
      </p:sp>
      <p:sp>
        <p:nvSpPr>
          <p:cNvPr id="20" name="Εξάγωνο 13"/>
          <p:cNvSpPr>
            <a:spLocks noChangeAspect="1"/>
          </p:cNvSpPr>
          <p:nvPr/>
        </p:nvSpPr>
        <p:spPr>
          <a:xfrm>
            <a:off x="2839670" y="455992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Ευρωπαϊκή Οδηγία 2010/31/ΕΕ για την ενεργειακή απόδοση των κτηρίων</a:t>
            </a:r>
          </a:p>
          <a:p>
            <a:pPr algn="ctr"/>
            <a:r>
              <a:rPr lang="el-GR" sz="1400" b="1" dirty="0"/>
              <a:t>(</a:t>
            </a:r>
            <a:r>
              <a:rPr lang="en-US" sz="1400" b="1" dirty="0"/>
              <a:t>EPBD</a:t>
            </a:r>
            <a:r>
              <a:rPr lang="el-GR" sz="1400" b="1" dirty="0"/>
              <a:t>)</a:t>
            </a: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2" name="Εικόνα 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83671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πληροφοριών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341243" y="2902535"/>
            <a:ext cx="8461514" cy="2031325"/>
          </a:xfrm>
          <a:prstGeom prst="rect">
            <a:avLst/>
          </a:prstGeom>
        </p:spPr>
        <p:txBody>
          <a:bodyPr wrap="square">
            <a:spAutoFit/>
          </a:bodyPr>
          <a:lstStyle/>
          <a:p>
            <a:pPr algn="ctr">
              <a:lnSpc>
                <a:spcPct val="150000"/>
              </a:lnSpc>
            </a:pPr>
            <a:r>
              <a:rPr lang="el-GR" sz="2800" i="1" dirty="0">
                <a:effectLst>
                  <a:outerShdw blurRad="38100" dist="38100" dir="2700000" algn="tl">
                    <a:srgbClr val="000000">
                      <a:alpha val="43137"/>
                    </a:srgbClr>
                  </a:outerShdw>
                </a:effectLst>
              </a:rPr>
              <a:t>Στην ιστοσελίδα του </a:t>
            </a:r>
            <a:r>
              <a:rPr lang="en-US" sz="2800" b="1" i="1" dirty="0">
                <a:solidFill>
                  <a:schemeClr val="tx1">
                    <a:lumMod val="95000"/>
                    <a:lumOff val="5000"/>
                  </a:schemeClr>
                </a:solidFill>
                <a:effectLst>
                  <a:outerShdw blurRad="38100" dist="38100" dir="2700000" algn="tl">
                    <a:srgbClr val="000000">
                      <a:alpha val="43137"/>
                    </a:srgbClr>
                  </a:outerShdw>
                </a:effectLst>
                <a:hlinkClick r:id="rId5"/>
              </a:rPr>
              <a:t>CERtuS</a:t>
            </a:r>
            <a:r>
              <a:rPr lang="el-GR" sz="2800" b="1" i="1" dirty="0">
                <a:solidFill>
                  <a:schemeClr val="tx1">
                    <a:lumMod val="95000"/>
                    <a:lumOff val="5000"/>
                  </a:schemeClr>
                </a:solidFill>
                <a:effectLst>
                  <a:outerShdw blurRad="38100" dist="38100" dir="2700000" algn="tl">
                    <a:srgbClr val="000000">
                      <a:alpha val="43137"/>
                    </a:srgbClr>
                  </a:outerShdw>
                </a:effectLst>
              </a:rPr>
              <a:t> υπάρχει διαθέσιμο το </a:t>
            </a:r>
            <a:r>
              <a:rPr lang="en-US" sz="2800" b="1" dirty="0">
                <a:effectLst>
                  <a:outerShdw blurRad="38100" dist="38100" dir="2700000" algn="tl">
                    <a:srgbClr val="000000">
                      <a:alpha val="43137"/>
                    </a:srgbClr>
                  </a:outerShdw>
                </a:effectLst>
              </a:rPr>
              <a:t>CERtuS Input Matrix tool</a:t>
            </a:r>
            <a:r>
              <a:rPr lang="el-GR" sz="2800" b="1" dirty="0">
                <a:effectLst>
                  <a:outerShdw blurRad="38100" dist="38100" dir="2700000" algn="tl">
                    <a:srgbClr val="000000">
                      <a:alpha val="43137"/>
                    </a:srgbClr>
                  </a:outerShdw>
                </a:effectLst>
              </a:rPr>
              <a:t> </a:t>
            </a:r>
            <a:r>
              <a:rPr lang="el-GR" sz="2800" i="1" dirty="0">
                <a:effectLst>
                  <a:outerShdw blurRad="38100" dist="38100" dir="2700000" algn="tl">
                    <a:srgbClr val="000000">
                      <a:alpha val="43137"/>
                    </a:srgbClr>
                  </a:outerShdw>
                </a:effectLst>
              </a:rPr>
              <a:t>για την οργανωμένη καταγραφή των απαραίτητων πληροφοριών</a:t>
            </a:r>
          </a:p>
        </p:txBody>
      </p:sp>
    </p:spTree>
    <p:extLst>
      <p:ext uri="{BB962C8B-B14F-4D97-AF65-F5344CB8AC3E}">
        <p14:creationId xmlns:p14="http://schemas.microsoft.com/office/powerpoint/2010/main" val="2818970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συνεργατών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341243" y="2902535"/>
            <a:ext cx="8461514" cy="1318181"/>
          </a:xfrm>
          <a:prstGeom prst="rect">
            <a:avLst/>
          </a:prstGeom>
        </p:spPr>
        <p:txBody>
          <a:bodyPr wrap="square">
            <a:spAutoFit/>
          </a:bodyPr>
          <a:lstStyle/>
          <a:p>
            <a:pPr algn="ctr">
              <a:lnSpc>
                <a:spcPct val="150000"/>
              </a:lnSpc>
            </a:pPr>
            <a:r>
              <a:rPr lang="el-GR" sz="2800" i="1" dirty="0">
                <a:effectLst>
                  <a:outerShdw blurRad="38100" dist="38100" dir="2700000" algn="tl">
                    <a:srgbClr val="000000">
                      <a:alpha val="43137"/>
                    </a:srgbClr>
                  </a:outerShdw>
                </a:effectLst>
              </a:rPr>
              <a:t>Μία καλή συμφωνία προϋποθέτει ότι όλα τα μέρη απολαμβάνουν ένα λογικό κέρδος</a:t>
            </a:r>
          </a:p>
        </p:txBody>
      </p:sp>
    </p:spTree>
    <p:extLst>
      <p:ext uri="{BB962C8B-B14F-4D97-AF65-F5344CB8AC3E}">
        <p14:creationId xmlns:p14="http://schemas.microsoft.com/office/powerpoint/2010/main" val="1313848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συνεργατών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Ενώ είναι προφανές ότι το έργο της ενεργειακής αναβάθμισης πρέπει να προσφέρει οφέλη για όλα εμπλεκόμενα μέρη, πολλές φορές δεν είναι το ίδιο προφανές ότι όλα τα μέρη δεν έχουν τις ίδιες προσδοκίες, δεν είναι διατεθειμένα να αναλάβουν τα ίδια ρίσκα και δεν έχουν τους ίδιους κανόνες λειτουργίας.   </a:t>
            </a:r>
          </a:p>
          <a:p>
            <a:pPr algn="just">
              <a:lnSpc>
                <a:spcPct val="150000"/>
              </a:lnSpc>
            </a:pPr>
            <a:r>
              <a:rPr lang="el-GR" dirty="0"/>
              <a:t>Οι πιο σημαντικοί παράμετροι για τους πιθανούς επενδυτές είναι:</a:t>
            </a:r>
          </a:p>
          <a:p>
            <a:pPr marL="285750" indent="-285750" algn="just">
              <a:lnSpc>
                <a:spcPct val="150000"/>
              </a:lnSpc>
              <a:buFont typeface="Wingdings" panose="05000000000000000000" pitchFamily="2" charset="2"/>
              <a:buChar char="§"/>
            </a:pPr>
            <a:r>
              <a:rPr lang="el-GR" dirty="0"/>
              <a:t>Ο χρόνος επένδυσης</a:t>
            </a:r>
          </a:p>
          <a:p>
            <a:pPr marL="285750" indent="-285750" algn="just">
              <a:lnSpc>
                <a:spcPct val="150000"/>
              </a:lnSpc>
              <a:buFont typeface="Wingdings" panose="05000000000000000000" pitchFamily="2" charset="2"/>
              <a:buChar char="§"/>
            </a:pPr>
            <a:r>
              <a:rPr lang="el-GR" dirty="0"/>
              <a:t>Η οικονομική απόδοση του έργου, είτε με την μορφή του επιτοκίου δανεισμού ή του Εσωτερικού Βαθμού Απόδοσης (ΕΒΑ / </a:t>
            </a:r>
            <a:r>
              <a:rPr lang="en-US" dirty="0"/>
              <a:t>IRR)</a:t>
            </a:r>
          </a:p>
          <a:p>
            <a:pPr marL="285750" indent="-285750" algn="just">
              <a:lnSpc>
                <a:spcPct val="150000"/>
              </a:lnSpc>
              <a:buFont typeface="Wingdings" panose="05000000000000000000" pitchFamily="2" charset="2"/>
              <a:buChar char="§"/>
            </a:pPr>
            <a:r>
              <a:rPr lang="el-GR" dirty="0"/>
              <a:t> Οι αναμενόμενοι κίνδυνοι κατά την επενδυτική περίοδο</a:t>
            </a:r>
          </a:p>
        </p:txBody>
      </p:sp>
    </p:spTree>
    <p:extLst>
      <p:ext uri="{BB962C8B-B14F-4D97-AF65-F5344CB8AC3E}">
        <p14:creationId xmlns:p14="http://schemas.microsoft.com/office/powerpoint/2010/main" val="1466913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συνεργατών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Η οικονομική αξιολόγηση του έργου από τον ιδιοκτήτη ή διαχειριστή του κτηρίου έχει σαν στόχο να εκτιμήσει πιο πιθανά είναι το καταλληλότερο οικονομικό σχήμα και όχι αυτό που απλώς έχει την υψηλότερη οικονομική απόδοση. Συνήθως το καταλληλότερο οικονομικό σχήμα είναι αυτό που προσφέρει τις υψηλότερες ταμειακές ροές σε ένα αποδεκτό χρονικό διάστημα, </a:t>
            </a:r>
            <a:r>
              <a:rPr lang="el-GR" b="1" dirty="0">
                <a:effectLst>
                  <a:outerShdw blurRad="38100" dist="38100" dir="2700000" algn="tl">
                    <a:srgbClr val="000000">
                      <a:alpha val="43137"/>
                    </a:srgbClr>
                  </a:outerShdw>
                </a:effectLst>
              </a:rPr>
              <a:t>ενώ ικανοποιούνται οι απαιτήσεις που σχετίζονται με την διαχείριση των κινδύνων. </a:t>
            </a:r>
          </a:p>
          <a:p>
            <a:pPr algn="just">
              <a:lnSpc>
                <a:spcPct val="150000"/>
              </a:lnSpc>
            </a:pPr>
            <a:r>
              <a:rPr lang="el-GR" dirty="0"/>
              <a:t>Όπως έχει ήδη επισημανθεί, σημαντικοί παράμετροι για την εκτίμηση του πιθανά καταλληλότερου οικονομικού σχήματος, είναι το κόστος επένδυσης, το κόστος λειτουργίας και η προσδοκώμενη εξοικονόμηση χρημάτων από την λειτουργία του κτηρίου </a:t>
            </a:r>
          </a:p>
        </p:txBody>
      </p:sp>
    </p:spTree>
    <p:extLst>
      <p:ext uri="{BB962C8B-B14F-4D97-AF65-F5344CB8AC3E}">
        <p14:creationId xmlns:p14="http://schemas.microsoft.com/office/powerpoint/2010/main" val="427070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έργων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Οι δήμοι διαχειρίζονται ένα πλήθος κτηρίων που έχουν διαφορετική χρήση, τεχνικά χαρακτηριστικά και κατά συνέπεια διαφορετικές απαιτήσεις για την ενεργειακή του αναβάθμιση. Κάποια από τα έργα ενεργειακής αναβάθμισης, είναι πιθανόν να συγκεντρώνουν το ενδιαφέρον της αγοράς, ενώ κάποια άλλα δεν θεωρούνται αποδεκτά. </a:t>
            </a:r>
          </a:p>
          <a:p>
            <a:pPr algn="just">
              <a:lnSpc>
                <a:spcPct val="150000"/>
              </a:lnSpc>
            </a:pPr>
            <a:r>
              <a:rPr lang="el-GR" dirty="0"/>
              <a:t>Γενικά θεωρείται αποδεκτό:</a:t>
            </a:r>
          </a:p>
          <a:p>
            <a:pPr marL="285750" indent="-285750" algn="just">
              <a:lnSpc>
                <a:spcPct val="150000"/>
              </a:lnSpc>
              <a:buFont typeface="Wingdings" panose="05000000000000000000" pitchFamily="2" charset="2"/>
              <a:buChar char="§"/>
            </a:pPr>
            <a:r>
              <a:rPr lang="el-GR" dirty="0"/>
              <a:t>η ομαδοποίηση έργων που είναι αποδεκτά από την αγορά, με έργα που δεν θεωρούνται τόσο ελκυστικά</a:t>
            </a:r>
          </a:p>
          <a:p>
            <a:pPr marL="285750" indent="-285750" algn="just">
              <a:lnSpc>
                <a:spcPct val="150000"/>
              </a:lnSpc>
              <a:buFont typeface="Wingdings" panose="05000000000000000000" pitchFamily="2" charset="2"/>
              <a:buChar char="§"/>
            </a:pPr>
            <a:r>
              <a:rPr lang="el-GR" dirty="0"/>
              <a:t>η χρήση επιχορηγήσεων ή επιδοτήσεων για την υλοποίηση των λιγότερο ελκυστικών έργων </a:t>
            </a:r>
          </a:p>
        </p:txBody>
      </p:sp>
    </p:spTree>
    <p:extLst>
      <p:ext uri="{BB962C8B-B14F-4D97-AF65-F5344CB8AC3E}">
        <p14:creationId xmlns:p14="http://schemas.microsoft.com/office/powerpoint/2010/main" val="809034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έργων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Για παράδειγμα οι εργασίες ενεργειακής αναβάθμισης ενός θερμαινόμενου κολυμβητηρίου, με διευρυμένο ωράριο λειτουργίας, πιθανόν θα μπορούσαν να υλοποιηθούν με χρηματοδότηση από την αγορά και αποπληρωμή που συνδέεται με την εξοικονόμηση ενέργειας και χρημάτων που επιτυγχάνεται. </a:t>
            </a:r>
          </a:p>
          <a:p>
            <a:pPr algn="just">
              <a:lnSpc>
                <a:spcPct val="150000"/>
              </a:lnSpc>
            </a:pPr>
            <a:r>
              <a:rPr lang="el-GR" dirty="0"/>
              <a:t>Η ενεργειακή αναβάθμιση ενός δημοτικού σχολείου, με περιορισμένο ωράριο λειτουργίας, πιθανότατα είναι δύσκολο να υλοποιηθεί με χρηματοδότηση από την αγορά, εφόσον η αποπληρωμή του έργου συνδέεται με την προσδοκώμενη εξοικονόμηση ενέργειας και χρημάτων. </a:t>
            </a:r>
          </a:p>
          <a:p>
            <a:pPr algn="just">
              <a:lnSpc>
                <a:spcPct val="150000"/>
              </a:lnSpc>
            </a:pPr>
            <a:r>
              <a:rPr lang="el-GR" dirty="0"/>
              <a:t>Ο συνδυασμός των δύο έργων πιθανόν να είναι αποδεκτός από την αγορά. </a:t>
            </a:r>
          </a:p>
        </p:txBody>
      </p:sp>
    </p:spTree>
    <p:extLst>
      <p:ext uri="{BB962C8B-B14F-4D97-AF65-F5344CB8AC3E}">
        <p14:creationId xmlns:p14="http://schemas.microsoft.com/office/powerpoint/2010/main" val="3251229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effectLst>
                  <a:outerShdw blurRad="38100" dist="38100" dir="2700000" algn="tl">
                    <a:srgbClr val="000000">
                      <a:alpha val="43137"/>
                    </a:srgbClr>
                  </a:outerShdw>
                </a:effectLst>
              </a:rPr>
              <a:t>Χρηματοδοτικά εργαλεία</a:t>
            </a:r>
            <a:endParaRPr lang="de-DE" sz="2000" dirty="0">
              <a:solidFill>
                <a:schemeClr val="bg1">
                  <a:lumMod val="95000"/>
                </a:schemeClr>
              </a:solidFill>
              <a:latin typeface="Candara" panose="020E0502030303020204" pitchFamily="34" charset="0"/>
            </a:endParaRPr>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5"/>
            <a:ext cx="3887391" cy="3129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 </a:t>
            </a:r>
          </a:p>
        </p:txBody>
      </p:sp>
      <p:graphicFrame>
        <p:nvGraphicFramePr>
          <p:cNvPr id="14" name="Diagram 13"/>
          <p:cNvGraphicFramePr/>
          <p:nvPr>
            <p:extLst/>
          </p:nvPr>
        </p:nvGraphicFramePr>
        <p:xfrm>
          <a:off x="747736" y="2349715"/>
          <a:ext cx="7504511" cy="3450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2" descr="CERtu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849449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572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χρηματοδοτικών εργαλείων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3" name="Διάγραμμα 2"/>
          <p:cNvGraphicFramePr/>
          <p:nvPr>
            <p:extLst>
              <p:ext uri="{D42A27DB-BD31-4B8C-83A1-F6EECF244321}">
                <p14:modId xmlns:p14="http://schemas.microsoft.com/office/powerpoint/2010/main" val="1607782"/>
              </p:ext>
            </p:extLst>
          </p:nvPr>
        </p:nvGraphicFramePr>
        <p:xfrm>
          <a:off x="323528" y="2204864"/>
          <a:ext cx="3806288" cy="3231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83568" y="5357591"/>
            <a:ext cx="3446248" cy="646331"/>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Τραπεζικός δανεισμός</a:t>
            </a:r>
          </a:p>
          <a:p>
            <a:pPr algn="ctr"/>
            <a:r>
              <a:rPr lang="el-GR" dirty="0">
                <a:effectLst>
                  <a:outerShdw blurRad="38100" dist="38100" dir="2700000" algn="tl">
                    <a:srgbClr val="000000">
                      <a:alpha val="43137"/>
                    </a:srgbClr>
                  </a:outerShdw>
                </a:effectLst>
              </a:rPr>
              <a:t>Εταιρείες επενδύσεων κεφαλαίων</a:t>
            </a:r>
          </a:p>
        </p:txBody>
      </p:sp>
    </p:spTree>
    <p:extLst>
      <p:ext uri="{BB962C8B-B14F-4D97-AF65-F5344CB8AC3E}">
        <p14:creationId xmlns:p14="http://schemas.microsoft.com/office/powerpoint/2010/main" val="164550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572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χρηματοδοτικών εργαλείων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3" name="Διάγραμμα 2"/>
          <p:cNvGraphicFramePr/>
          <p:nvPr/>
        </p:nvGraphicFramePr>
        <p:xfrm>
          <a:off x="323528" y="2204864"/>
          <a:ext cx="3806288" cy="3231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83568" y="5357591"/>
            <a:ext cx="3446248" cy="646331"/>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Τραπεζικός δανεισμός</a:t>
            </a:r>
          </a:p>
          <a:p>
            <a:pPr algn="ctr"/>
            <a:r>
              <a:rPr lang="el-GR" dirty="0">
                <a:effectLst>
                  <a:outerShdw blurRad="38100" dist="38100" dir="2700000" algn="tl">
                    <a:srgbClr val="000000">
                      <a:alpha val="43137"/>
                    </a:srgbClr>
                  </a:outerShdw>
                </a:effectLst>
              </a:rPr>
              <a:t>Εταιρείες επενδύσεων κεφαλαίων</a:t>
            </a:r>
          </a:p>
        </p:txBody>
      </p:sp>
      <p:graphicFrame>
        <p:nvGraphicFramePr>
          <p:cNvPr id="5" name="Διάγραμμα 4"/>
          <p:cNvGraphicFramePr/>
          <p:nvPr>
            <p:extLst>
              <p:ext uri="{D42A27DB-BD31-4B8C-83A1-F6EECF244321}">
                <p14:modId xmlns:p14="http://schemas.microsoft.com/office/powerpoint/2010/main" val="1196637662"/>
              </p:ext>
            </p:extLst>
          </p:nvPr>
        </p:nvGraphicFramePr>
        <p:xfrm>
          <a:off x="5364088" y="2066432"/>
          <a:ext cx="2795962" cy="31527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p:cNvSpPr txBox="1"/>
          <p:nvPr/>
        </p:nvSpPr>
        <p:spPr>
          <a:xfrm>
            <a:off x="5742559" y="5272222"/>
            <a:ext cx="2244342" cy="369332"/>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Επιδοτήσεις</a:t>
            </a:r>
          </a:p>
        </p:txBody>
      </p:sp>
    </p:spTree>
    <p:extLst>
      <p:ext uri="{BB962C8B-B14F-4D97-AF65-F5344CB8AC3E}">
        <p14:creationId xmlns:p14="http://schemas.microsoft.com/office/powerpoint/2010/main" val="2359448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572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χρηματοδοτικών εργαλείων</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3" name="Διάγραμμα 2"/>
          <p:cNvGraphicFramePr/>
          <p:nvPr/>
        </p:nvGraphicFramePr>
        <p:xfrm>
          <a:off x="323528" y="2204864"/>
          <a:ext cx="3806288" cy="3231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83568" y="5357591"/>
            <a:ext cx="3446248" cy="646331"/>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Τραπεζικός δανεισμός</a:t>
            </a:r>
          </a:p>
          <a:p>
            <a:pPr algn="ctr"/>
            <a:r>
              <a:rPr lang="el-GR" dirty="0">
                <a:effectLst>
                  <a:outerShdw blurRad="38100" dist="38100" dir="2700000" algn="tl">
                    <a:srgbClr val="000000">
                      <a:alpha val="43137"/>
                    </a:srgbClr>
                  </a:outerShdw>
                </a:effectLst>
              </a:rPr>
              <a:t>Εταιρείες επενδύσεων κεφαλαίων</a:t>
            </a:r>
          </a:p>
        </p:txBody>
      </p:sp>
      <p:graphicFrame>
        <p:nvGraphicFramePr>
          <p:cNvPr id="5" name="Διάγραμμα 4"/>
          <p:cNvGraphicFramePr/>
          <p:nvPr>
            <p:extLst>
              <p:ext uri="{D42A27DB-BD31-4B8C-83A1-F6EECF244321}">
                <p14:modId xmlns:p14="http://schemas.microsoft.com/office/powerpoint/2010/main" val="4068371619"/>
              </p:ext>
            </p:extLst>
          </p:nvPr>
        </p:nvGraphicFramePr>
        <p:xfrm>
          <a:off x="4224310" y="2204864"/>
          <a:ext cx="2795962" cy="31527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p:cNvSpPr txBox="1"/>
          <p:nvPr/>
        </p:nvSpPr>
        <p:spPr>
          <a:xfrm>
            <a:off x="4602781" y="5410654"/>
            <a:ext cx="2244342" cy="369332"/>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Επιδοτήσεις</a:t>
            </a:r>
          </a:p>
        </p:txBody>
      </p:sp>
      <p:sp>
        <p:nvSpPr>
          <p:cNvPr id="6" name="Οβάλ 5"/>
          <p:cNvSpPr/>
          <p:nvPr/>
        </p:nvSpPr>
        <p:spPr>
          <a:xfrm>
            <a:off x="7452320" y="3133227"/>
            <a:ext cx="1296144" cy="1296000"/>
          </a:xfrm>
          <a:prstGeom prst="ellipse">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20" name="TextBox 19"/>
          <p:cNvSpPr txBox="1"/>
          <p:nvPr/>
        </p:nvSpPr>
        <p:spPr>
          <a:xfrm>
            <a:off x="7100897" y="5410654"/>
            <a:ext cx="2106890" cy="369332"/>
          </a:xfrm>
          <a:prstGeom prst="rect">
            <a:avLst/>
          </a:prstGeom>
          <a:noFill/>
        </p:spPr>
        <p:txBody>
          <a:bodyPr wrap="square" rtlCol="0">
            <a:spAutoFit/>
          </a:bodyPr>
          <a:lstStyle/>
          <a:p>
            <a:pPr algn="ctr"/>
            <a:r>
              <a:rPr lang="el-GR" dirty="0">
                <a:effectLst>
                  <a:outerShdw blurRad="38100" dist="38100" dir="2700000" algn="tl">
                    <a:srgbClr val="000000">
                      <a:alpha val="43137"/>
                    </a:srgbClr>
                  </a:outerShdw>
                </a:effectLst>
              </a:rPr>
              <a:t>Επιχορήγηση</a:t>
            </a:r>
          </a:p>
        </p:txBody>
      </p:sp>
    </p:spTree>
    <p:extLst>
      <p:ext uri="{BB962C8B-B14F-4D97-AF65-F5344CB8AC3E}">
        <p14:creationId xmlns:p14="http://schemas.microsoft.com/office/powerpoint/2010/main" val="206706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16" name="Εξάγωνο 9"/>
          <p:cNvSpPr>
            <a:spLocks noChangeAspect="1"/>
          </p:cNvSpPr>
          <p:nvPr/>
        </p:nvSpPr>
        <p:spPr>
          <a:xfrm>
            <a:off x="1393921" y="2239710"/>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Διασφάλιση υγιεινής &amp; άνεσης</a:t>
            </a:r>
          </a:p>
        </p:txBody>
      </p:sp>
      <p:sp>
        <p:nvSpPr>
          <p:cNvPr id="18" name="Εξάγωνο 11"/>
          <p:cNvSpPr>
            <a:spLocks noChangeAspect="1"/>
          </p:cNvSpPr>
          <p:nvPr/>
        </p:nvSpPr>
        <p:spPr>
          <a:xfrm>
            <a:off x="2839670" y="302274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Μείωση των περιβαλλοντικών επιπτώσεων</a:t>
            </a:r>
          </a:p>
        </p:txBody>
      </p:sp>
      <p:sp>
        <p:nvSpPr>
          <p:cNvPr id="19" name="Εξάγωνο 12"/>
          <p:cNvSpPr>
            <a:spLocks noChangeAspect="1"/>
          </p:cNvSpPr>
          <p:nvPr/>
        </p:nvSpPr>
        <p:spPr>
          <a:xfrm>
            <a:off x="1372853" y="3787883"/>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Μικρό λειτουργικό κόστος</a:t>
            </a:r>
          </a:p>
        </p:txBody>
      </p:sp>
      <p:sp>
        <p:nvSpPr>
          <p:cNvPr id="20" name="Εξάγωνο 13"/>
          <p:cNvSpPr>
            <a:spLocks noChangeAspect="1"/>
          </p:cNvSpPr>
          <p:nvPr/>
        </p:nvSpPr>
        <p:spPr>
          <a:xfrm>
            <a:off x="2839670" y="455992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Ευρωπαϊκή Οδηγία 2010/31/ΕΕ για την ενεργειακή απόδοση των κτηρίων</a:t>
            </a:r>
          </a:p>
          <a:p>
            <a:pPr algn="ctr"/>
            <a:r>
              <a:rPr lang="el-GR" sz="1400" b="1" dirty="0"/>
              <a:t>(</a:t>
            </a:r>
            <a:r>
              <a:rPr lang="en-US" sz="1400" b="1" dirty="0"/>
              <a:t>EPBD</a:t>
            </a:r>
            <a:r>
              <a:rPr lang="el-GR" sz="1400" b="1" dirty="0"/>
              <a:t>)</a:t>
            </a:r>
          </a:p>
        </p:txBody>
      </p:sp>
      <p:sp>
        <p:nvSpPr>
          <p:cNvPr id="21" name="Εξάγωνο 14"/>
          <p:cNvSpPr>
            <a:spLocks noChangeAspect="1"/>
          </p:cNvSpPr>
          <p:nvPr/>
        </p:nvSpPr>
        <p:spPr>
          <a:xfrm>
            <a:off x="4330972" y="3805631"/>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Ευρωπαϊκή Οδηγία 2012/27/ΕΕ για την ενεργειακή απόδοση</a:t>
            </a:r>
          </a:p>
          <a:p>
            <a:pPr algn="ctr"/>
            <a:r>
              <a:rPr lang="el-GR" sz="1400" b="1" dirty="0"/>
              <a:t>(</a:t>
            </a:r>
            <a:r>
              <a:rPr lang="en-US" sz="1400" b="1" dirty="0"/>
              <a:t>EED</a:t>
            </a:r>
            <a:r>
              <a:rPr lang="el-GR" sz="1400" b="1" dirty="0"/>
              <a:t>)</a:t>
            </a:r>
          </a:p>
        </p:txBody>
      </p:sp>
      <p:sp>
        <p:nvSpPr>
          <p:cNvPr id="22" name="Εξάγωνο 15"/>
          <p:cNvSpPr>
            <a:spLocks noChangeAspect="1"/>
          </p:cNvSpPr>
          <p:nvPr/>
        </p:nvSpPr>
        <p:spPr>
          <a:xfrm>
            <a:off x="4322216" y="2268298"/>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Σύμφωνο των Δημάρχων για το Κλίμα και την Ενέργεια</a:t>
            </a: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23"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8" name="Εικόνα 2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049305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416320"/>
          </a:xfrm>
          <a:prstGeom prst="rect">
            <a:avLst/>
          </a:prstGeom>
        </p:spPr>
        <p:txBody>
          <a:bodyPr wrap="square">
            <a:spAutoFit/>
          </a:bodyPr>
          <a:lstStyle/>
          <a:p>
            <a:pPr algn="just">
              <a:lnSpc>
                <a:spcPct val="150000"/>
              </a:lnSpc>
            </a:pPr>
            <a:r>
              <a:rPr lang="el-GR" dirty="0"/>
              <a:t>Η χρήση επιδοτήσεων ή επιχορηγήσεων για το σύνολο ενός έργου ενεργειακής αναβάθμισης, ενός ή περισσότερων κτηρίων πιθανόν δεν αποτελεί τον πιο αποτελεσματικό τρόπο χρησιμοποίησης τους. </a:t>
            </a:r>
          </a:p>
          <a:p>
            <a:pPr algn="just">
              <a:lnSpc>
                <a:spcPct val="150000"/>
              </a:lnSpc>
            </a:pPr>
            <a:r>
              <a:rPr lang="el-GR" dirty="0"/>
              <a:t>Η επιλογή της χρηματοδότησης των λύσεων με τον μεγαλύτερο χρόνο αποπληρωμής με χρηματοδοτικές λύσεις που περιλαμβάνουν επιδοτήσεις ή επιχορηγήσεις και την επίτευξη χρηματοδότησης του υπόλοιπου έργου από την αγορά αποτελεί ίσως την πλέον αποτελεσματικό σχήμα. </a:t>
            </a:r>
          </a:p>
          <a:p>
            <a:pPr algn="just">
              <a:lnSpc>
                <a:spcPct val="150000"/>
              </a:lnSpc>
            </a:pPr>
            <a:endParaRPr lang="el-GR" dirty="0"/>
          </a:p>
        </p:txBody>
      </p:sp>
      <p:sp>
        <p:nvSpPr>
          <p:cNvPr id="12" name="Rechteck 19"/>
          <p:cNvSpPr/>
          <p:nvPr/>
        </p:nvSpPr>
        <p:spPr>
          <a:xfrm>
            <a:off x="0" y="1628800"/>
            <a:ext cx="4572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Διαχείριση χρηματοδοτικών εργαλείων</a:t>
            </a:r>
            <a:endParaRPr lang="de-DE" sz="2000" dirty="0">
              <a:solidFill>
                <a:schemeClr val="bg1">
                  <a:lumMod val="95000"/>
                </a:schemeClr>
              </a:solidFill>
              <a:latin typeface="Candara" panose="020E0502030303020204" pitchFamily="34" charset="0"/>
            </a:endParaRPr>
          </a:p>
        </p:txBody>
      </p:sp>
    </p:spTree>
    <p:extLst>
      <p:ext uri="{BB962C8B-B14F-4D97-AF65-F5344CB8AC3E}">
        <p14:creationId xmlns:p14="http://schemas.microsoft.com/office/powerpoint/2010/main" val="2981688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182668" y="2760289"/>
            <a:ext cx="5974243" cy="2308324"/>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sz="2400" dirty="0">
                <a:effectLst>
                  <a:outerShdw blurRad="38100" dist="38100" dir="2700000" algn="tl">
                    <a:srgbClr val="000000">
                      <a:alpha val="43137"/>
                    </a:srgbClr>
                  </a:outerShdw>
                </a:effectLst>
              </a:rPr>
              <a:t>Διαχείριση πληροφοριών</a:t>
            </a:r>
          </a:p>
          <a:p>
            <a:pPr marL="285750" indent="-285750" algn="just">
              <a:lnSpc>
                <a:spcPct val="150000"/>
              </a:lnSpc>
              <a:buFont typeface="Wingdings" panose="05000000000000000000" pitchFamily="2" charset="2"/>
              <a:buChar char="§"/>
            </a:pPr>
            <a:r>
              <a:rPr lang="el-GR" sz="2400" dirty="0">
                <a:effectLst>
                  <a:outerShdw blurRad="38100" dist="38100" dir="2700000" algn="tl">
                    <a:srgbClr val="000000">
                      <a:alpha val="43137"/>
                    </a:srgbClr>
                  </a:outerShdw>
                </a:effectLst>
              </a:rPr>
              <a:t>Διαχείριση συνεργατών – επενδυτών</a:t>
            </a:r>
          </a:p>
          <a:p>
            <a:pPr marL="285750" indent="-285750" algn="just">
              <a:lnSpc>
                <a:spcPct val="150000"/>
              </a:lnSpc>
              <a:buFont typeface="Wingdings" panose="05000000000000000000" pitchFamily="2" charset="2"/>
              <a:buChar char="§"/>
            </a:pPr>
            <a:r>
              <a:rPr lang="el-GR" sz="2400" dirty="0">
                <a:effectLst>
                  <a:outerShdw blurRad="38100" dist="38100" dir="2700000" algn="tl">
                    <a:srgbClr val="000000">
                      <a:alpha val="43137"/>
                    </a:srgbClr>
                  </a:outerShdw>
                </a:effectLst>
              </a:rPr>
              <a:t>Διαχείριση έργων </a:t>
            </a:r>
          </a:p>
          <a:p>
            <a:pPr marL="285750" indent="-285750" algn="just">
              <a:lnSpc>
                <a:spcPct val="150000"/>
              </a:lnSpc>
              <a:buFont typeface="Wingdings" panose="05000000000000000000" pitchFamily="2" charset="2"/>
              <a:buChar char="§"/>
            </a:pPr>
            <a:r>
              <a:rPr lang="el-GR" sz="2400" dirty="0">
                <a:effectLst>
                  <a:outerShdw blurRad="38100" dist="38100" dir="2700000" algn="tl">
                    <a:srgbClr val="000000">
                      <a:alpha val="43137"/>
                    </a:srgbClr>
                  </a:outerShdw>
                </a:effectLst>
              </a:rPr>
              <a:t>Διαχείριση χρηματοδοτικών λύσεων</a:t>
            </a:r>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Χρηματοδοτικοί μηχανισμοί</a:t>
            </a:r>
            <a:endParaRPr lang="de-DE" sz="2000" dirty="0">
              <a:solidFill>
                <a:schemeClr val="bg1">
                  <a:lumMod val="95000"/>
                </a:schemeClr>
              </a:solidFill>
              <a:latin typeface="Candara" panose="020E0502030303020204" pitchFamily="34" charset="0"/>
            </a:endParaRPr>
          </a:p>
        </p:txBody>
      </p:sp>
      <p:sp>
        <p:nvSpPr>
          <p:cNvPr id="19"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sp>
        <p:nvSpPr>
          <p:cNvPr id="3" name="Δεξί άγκιστρο 2"/>
          <p:cNvSpPr/>
          <p:nvPr/>
        </p:nvSpPr>
        <p:spPr>
          <a:xfrm>
            <a:off x="5508839" y="2706317"/>
            <a:ext cx="648072" cy="23577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Rectangle 12"/>
          <p:cNvSpPr/>
          <p:nvPr/>
        </p:nvSpPr>
        <p:spPr>
          <a:xfrm>
            <a:off x="6502059" y="3192708"/>
            <a:ext cx="2519197" cy="1384995"/>
          </a:xfrm>
          <a:prstGeom prst="rect">
            <a:avLst/>
          </a:prstGeom>
        </p:spPr>
        <p:txBody>
          <a:bodyPr wrap="square">
            <a:spAutoFit/>
          </a:bodyPr>
          <a:lstStyle/>
          <a:p>
            <a:pPr algn="just">
              <a:lnSpc>
                <a:spcPct val="150000"/>
              </a:lnSpc>
            </a:pPr>
            <a:r>
              <a:rPr lang="el-GR" sz="2800" dirty="0">
                <a:effectLst>
                  <a:outerShdw blurRad="38100" dist="38100" dir="2700000" algn="tl">
                    <a:srgbClr val="000000">
                      <a:alpha val="43137"/>
                    </a:srgbClr>
                  </a:outerShdw>
                </a:effectLst>
              </a:rPr>
              <a:t>Χρηματοδοτικοί μηχανισμοί</a:t>
            </a:r>
          </a:p>
        </p:txBody>
      </p:sp>
    </p:spTree>
    <p:extLst>
      <p:ext uri="{BB962C8B-B14F-4D97-AF65-F5344CB8AC3E}">
        <p14:creationId xmlns:p14="http://schemas.microsoft.com/office/powerpoint/2010/main" val="1662253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181932" y="2252958"/>
            <a:ext cx="8780643" cy="3788858"/>
          </a:xfrm>
          <a:prstGeom prst="rect">
            <a:avLst/>
          </a:prstGeom>
        </p:spPr>
        <p:txBody>
          <a:bodyPr wrap="square">
            <a:spAutoFit/>
          </a:bodyPr>
          <a:lstStyle/>
          <a:p>
            <a:pPr algn="just">
              <a:lnSpc>
                <a:spcPct val="150000"/>
              </a:lnSpc>
            </a:pPr>
            <a:r>
              <a:rPr lang="el-GR" dirty="0"/>
              <a:t>Η διαχείριση των οικονομικών πόρων με μία προσέγγιση που έχει σαν σκοπό την υλοποίηση έργων βελτίωσης της ενεργειακής αποδοτικότητας και διατήρησης των κεφαλαίων στην αγορά, φαίνεται ότι πιθανά αποτελεί την καταλληλότερη επιλογή για να αντιμετωπιστεί ο μεγάλος αριθμός δημοτικών κτηρίων που πρέπει να αναβαθμιστούν σε Σχεδόν Μηδενικής Ενεργειακής Κατανάλωσης. </a:t>
            </a:r>
          </a:p>
          <a:p>
            <a:pPr algn="just">
              <a:lnSpc>
                <a:spcPct val="150000"/>
              </a:lnSpc>
            </a:pPr>
            <a:r>
              <a:rPr lang="el-GR" dirty="0"/>
              <a:t>Η προτεραιότητα χρήσης κεφαλαίων από την αγορά και η άτυπη ή τυπική σύνδεση της αποπληρωμής των έργων από την εξοικονόμηση ενέργειας και χρημάτων, μπορεί πιθανόν να  επιτευχθεί με χρηματοδοτικά σχήματα που έχουν υψηλότερο διαχειριστικό κόστος σε σχέση με τις κλασσικές μορφές χρηματοδότησης. </a:t>
            </a:r>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Συμπεράσματα</a:t>
            </a:r>
            <a:endParaRPr lang="de-DE" sz="2000" dirty="0">
              <a:solidFill>
                <a:schemeClr val="bg1">
                  <a:lumMod val="95000"/>
                </a:schemeClr>
              </a:solidFill>
              <a:latin typeface="Candara" panose="020E0502030303020204" pitchFamily="34" charset="0"/>
            </a:endParaRPr>
          </a:p>
        </p:txBody>
      </p:sp>
      <p:sp>
        <p:nvSpPr>
          <p:cNvPr id="19"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spTree>
    <p:extLst>
      <p:ext uri="{BB962C8B-B14F-4D97-AF65-F5344CB8AC3E}">
        <p14:creationId xmlns:p14="http://schemas.microsoft.com/office/powerpoint/2010/main" val="1398310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Οικονομικά σχήματα για την επένδυση</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341243" y="2902535"/>
            <a:ext cx="8461514" cy="2677656"/>
          </a:xfrm>
          <a:prstGeom prst="rect">
            <a:avLst/>
          </a:prstGeom>
        </p:spPr>
        <p:txBody>
          <a:bodyPr wrap="square">
            <a:spAutoFit/>
          </a:bodyPr>
          <a:lstStyle/>
          <a:p>
            <a:pPr algn="ctr">
              <a:lnSpc>
                <a:spcPct val="150000"/>
              </a:lnSpc>
            </a:pPr>
            <a:r>
              <a:rPr lang="el-GR" sz="2800" i="1" dirty="0">
                <a:effectLst>
                  <a:outerShdw blurRad="38100" dist="38100" dir="2700000" algn="tl">
                    <a:srgbClr val="000000">
                      <a:alpha val="43137"/>
                    </a:srgbClr>
                  </a:outerShdw>
                </a:effectLst>
              </a:rPr>
              <a:t>Στην ιστοσελίδα του </a:t>
            </a:r>
            <a:r>
              <a:rPr lang="en-US" sz="2800" b="1" i="1" dirty="0">
                <a:solidFill>
                  <a:schemeClr val="tx1">
                    <a:lumMod val="95000"/>
                    <a:lumOff val="5000"/>
                  </a:schemeClr>
                </a:solidFill>
                <a:effectLst>
                  <a:outerShdw blurRad="38100" dist="38100" dir="2700000" algn="tl">
                    <a:srgbClr val="000000">
                      <a:alpha val="43137"/>
                    </a:srgbClr>
                  </a:outerShdw>
                </a:effectLst>
                <a:hlinkClick r:id="rId5"/>
              </a:rPr>
              <a:t>CERtuS</a:t>
            </a:r>
            <a:r>
              <a:rPr lang="el-GR" sz="2800" b="1" i="1" dirty="0">
                <a:solidFill>
                  <a:schemeClr val="tx1">
                    <a:lumMod val="95000"/>
                    <a:lumOff val="5000"/>
                  </a:schemeClr>
                </a:solidFill>
                <a:effectLst>
                  <a:outerShdw blurRad="38100" dist="38100" dir="2700000" algn="tl">
                    <a:srgbClr val="000000">
                      <a:alpha val="43137"/>
                    </a:srgbClr>
                  </a:outerShdw>
                </a:effectLst>
              </a:rPr>
              <a:t> υπάρχει διαθέσιμο το </a:t>
            </a:r>
            <a:r>
              <a:rPr lang="en-US" sz="2800" b="1" dirty="0">
                <a:effectLst>
                  <a:outerShdw blurRad="38100" dist="38100" dir="2700000" algn="tl">
                    <a:srgbClr val="000000">
                      <a:alpha val="43137"/>
                    </a:srgbClr>
                  </a:outerShdw>
                </a:effectLst>
              </a:rPr>
              <a:t>CERtuS SE²T</a:t>
            </a:r>
            <a:r>
              <a:rPr lang="el-GR"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tool </a:t>
            </a:r>
            <a:r>
              <a:rPr lang="el-GR" sz="2800" i="1" dirty="0">
                <a:effectLst>
                  <a:outerShdw blurRad="38100" dist="38100" dir="2700000" algn="tl">
                    <a:srgbClr val="000000">
                      <a:alpha val="43137"/>
                    </a:srgbClr>
                  </a:outerShdw>
                </a:effectLst>
              </a:rPr>
              <a:t> για την εκτίμηση πιθανά κατάλληλων χρηματοδοτικών σχημάτων, κατά την </a:t>
            </a:r>
            <a:r>
              <a:rPr lang="el-GR" sz="2800" b="1" i="1" dirty="0">
                <a:solidFill>
                  <a:schemeClr val="tx1">
                    <a:lumMod val="95000"/>
                    <a:lumOff val="5000"/>
                  </a:schemeClr>
                </a:solidFill>
                <a:effectLst>
                  <a:outerShdw blurRad="38100" dist="38100" dir="2700000" algn="tl">
                    <a:srgbClr val="000000">
                      <a:alpha val="43137"/>
                    </a:srgbClr>
                  </a:outerShdw>
                </a:effectLst>
              </a:rPr>
              <a:t>στάδιο της προμελέτης του έργου</a:t>
            </a:r>
          </a:p>
        </p:txBody>
      </p:sp>
    </p:spTree>
    <p:extLst>
      <p:ext uri="{BB962C8B-B14F-4D97-AF65-F5344CB8AC3E}">
        <p14:creationId xmlns:p14="http://schemas.microsoft.com/office/powerpoint/2010/main" val="3560729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Οικονομικά σχήματα για την επένδυση</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3"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Το </a:t>
            </a:r>
            <a:r>
              <a:rPr lang="en-US" b="1" dirty="0">
                <a:solidFill>
                  <a:schemeClr val="dk1"/>
                </a:solidFill>
                <a:effectLst>
                  <a:outerShdw blurRad="38100" dist="38100" dir="2700000" algn="tl">
                    <a:srgbClr val="000000">
                      <a:alpha val="43137"/>
                    </a:srgbClr>
                  </a:outerShdw>
                </a:effectLst>
              </a:rPr>
              <a:t>CERtuS SE²T </a:t>
            </a:r>
            <a:r>
              <a:rPr lang="el-GR" dirty="0"/>
              <a:t>εκτιμάται ότι μπορεί να προσφέρει σημαντική βοήθεια στα αρχικά στάδια του σχεδιασμού του έργου, καθώς μπορεί να προσδιορίσει τα πιθανά κατάλληλα χρηματοδοτικά σχήματα για την υλοποίηση και τις προσδοκίες του κύριου του έργου. </a:t>
            </a:r>
          </a:p>
          <a:p>
            <a:pPr algn="just">
              <a:lnSpc>
                <a:spcPct val="150000"/>
              </a:lnSpc>
            </a:pPr>
            <a:endParaRPr lang="el-GR" dirty="0"/>
          </a:p>
          <a:p>
            <a:pPr algn="just">
              <a:lnSpc>
                <a:spcPct val="150000"/>
              </a:lnSpc>
            </a:pPr>
            <a:r>
              <a:rPr lang="el-GR" dirty="0"/>
              <a:t>Προσδοκάτε ότι τα αποτελέσματα του </a:t>
            </a:r>
            <a:r>
              <a:rPr lang="en-US" b="1" dirty="0">
                <a:solidFill>
                  <a:schemeClr val="dk1"/>
                </a:solidFill>
                <a:effectLst>
                  <a:outerShdw blurRad="38100" dist="38100" dir="2700000" algn="tl">
                    <a:srgbClr val="000000">
                      <a:alpha val="43137"/>
                    </a:srgbClr>
                  </a:outerShdw>
                </a:effectLst>
              </a:rPr>
              <a:t>CERtuS SE²T </a:t>
            </a:r>
            <a:r>
              <a:rPr lang="el-GR" dirty="0"/>
              <a:t>μπορούν να αξιοποιηθούν σαν βάση συζήτησης μεταξύ των κυρίων του έργου και των επενδυτών, καθώς μπορεί να δώσει χρήσιμη και αξιόπιστη πληροφόρηση για τον εκτιμώμενο απλό χρόνο αποπληρωμής του έργου της ενεργειακής αναβάθμισης, τα οικονομικά οφέλη και τις αντίστοιχες </a:t>
            </a:r>
            <a:r>
              <a:rPr lang="el-GR" dirty="0" err="1"/>
              <a:t>χρηματορόες</a:t>
            </a:r>
            <a:r>
              <a:rPr lang="el-GR" dirty="0"/>
              <a:t>.    </a:t>
            </a:r>
          </a:p>
        </p:txBody>
      </p:sp>
    </p:spTree>
    <p:extLst>
      <p:ext uri="{BB962C8B-B14F-4D97-AF65-F5344CB8AC3E}">
        <p14:creationId xmlns:p14="http://schemas.microsoft.com/office/powerpoint/2010/main" val="1498152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Οικονομικά σχήματα για την επένδυση</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337583" y="2438707"/>
            <a:ext cx="8461514" cy="3257174"/>
          </a:xfrm>
          <a:prstGeom prst="rect">
            <a:avLst/>
          </a:prstGeom>
        </p:spPr>
        <p:txBody>
          <a:bodyPr wrap="square">
            <a:spAutoFit/>
          </a:bodyPr>
          <a:lstStyle/>
          <a:p>
            <a:pPr algn="ctr">
              <a:lnSpc>
                <a:spcPct val="150000"/>
              </a:lnSpc>
            </a:pPr>
            <a:r>
              <a:rPr lang="el-GR" sz="2800" dirty="0"/>
              <a:t>Το </a:t>
            </a:r>
            <a:r>
              <a:rPr lang="en-US" sz="2800" b="1" dirty="0">
                <a:solidFill>
                  <a:schemeClr val="dk1"/>
                </a:solidFill>
                <a:effectLst>
                  <a:outerShdw blurRad="38100" dist="38100" dir="2700000" algn="tl">
                    <a:srgbClr val="000000">
                      <a:alpha val="43137"/>
                    </a:srgbClr>
                  </a:outerShdw>
                </a:effectLst>
              </a:rPr>
              <a:t>CERtuS SE²T </a:t>
            </a:r>
            <a:r>
              <a:rPr lang="el-GR" sz="2800" dirty="0"/>
              <a:t>δεν υποκαθιστά την ανάγκη υλοποίησης μίας ολοκληρωμένης και αναλυτικής οικονομοτεχνικής μελέτης. Επίσης, δεν αντιπροσωπεύει τον τρόπο που έγινε η αντίστοιχη μελέτη στο έργο </a:t>
            </a:r>
            <a:r>
              <a:rPr lang="en-US" sz="2800" b="1" dirty="0">
                <a:solidFill>
                  <a:schemeClr val="dk1"/>
                </a:solidFill>
                <a:effectLst>
                  <a:outerShdw blurRad="38100" dist="38100" dir="2700000" algn="tl">
                    <a:srgbClr val="000000">
                      <a:alpha val="43137"/>
                    </a:srgbClr>
                  </a:outerShdw>
                </a:effectLst>
              </a:rPr>
              <a:t>CERtuS</a:t>
            </a:r>
            <a:r>
              <a:rPr lang="el-GR" sz="2800" b="1" dirty="0">
                <a:solidFill>
                  <a:schemeClr val="dk1"/>
                </a:solidFill>
                <a:effectLst>
                  <a:outerShdw blurRad="38100" dist="38100" dir="2700000" algn="tl">
                    <a:srgbClr val="000000">
                      <a:alpha val="43137"/>
                    </a:srgbClr>
                  </a:outerShdw>
                </a:effectLst>
              </a:rPr>
              <a:t> </a:t>
            </a:r>
            <a:r>
              <a:rPr lang="el-GR" sz="2800" dirty="0"/>
              <a:t>για τα δώδεκα δημοτικά κτήρια. </a:t>
            </a:r>
          </a:p>
        </p:txBody>
      </p:sp>
    </p:spTree>
    <p:extLst>
      <p:ext uri="{BB962C8B-B14F-4D97-AF65-F5344CB8AC3E}">
        <p14:creationId xmlns:p14="http://schemas.microsoft.com/office/powerpoint/2010/main" val="1338008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863" algn="ctr"/>
            <a:r>
              <a:rPr lang="el-GR" sz="2600" b="1" dirty="0">
                <a:latin typeface="Arial "/>
              </a:rPr>
              <a:t>Παραδείγματα έργων οικονομικά βιώσιμων ενεργειακών αναβαθμίσεων </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rotWithShape="1">
          <a:blip r:embed="rId3">
            <a:extLst>
              <a:ext uri="{28A0092B-C50C-407E-A947-70E740481C1C}">
                <a14:useLocalDpi xmlns:a14="http://schemas.microsoft.com/office/drawing/2010/main"/>
              </a:ext>
            </a:extLst>
          </a:blip>
          <a:srcRect l="15353" r="23114"/>
          <a:stretch/>
        </p:blipFill>
        <p:spPr bwMode="auto">
          <a:xfrm>
            <a:off x="178368" y="3067480"/>
            <a:ext cx="1441303" cy="122561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6" y="5612580"/>
            <a:ext cx="3737819" cy="777363"/>
          </a:xfrm>
          <a:prstGeom prst="rect">
            <a:avLst/>
          </a:prstGeom>
        </p:spPr>
      </p:pic>
    </p:spTree>
    <p:extLst>
      <p:ext uri="{BB962C8B-B14F-4D97-AF65-F5344CB8AC3E}">
        <p14:creationId xmlns:p14="http://schemas.microsoft.com/office/powerpoint/2010/main" val="3124161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15" name="Rectangle 14"/>
          <p:cNvSpPr/>
          <p:nvPr/>
        </p:nvSpPr>
        <p:spPr>
          <a:xfrm>
            <a:off x="203521" y="2111151"/>
            <a:ext cx="5376591" cy="2062103"/>
          </a:xfrm>
          <a:prstGeom prst="rect">
            <a:avLst/>
          </a:prstGeom>
        </p:spPr>
        <p:txBody>
          <a:bodyPr wrap="square">
            <a:spAutoFit/>
          </a:bodyPr>
          <a:lstStyle/>
          <a:p>
            <a:pPr algn="just">
              <a:spcAft>
                <a:spcPts val="600"/>
              </a:spcAft>
            </a:pPr>
            <a:r>
              <a:rPr lang="el-GR" sz="1600" dirty="0"/>
              <a:t>«Σύμβαση ενεργειακής απόδοσης» (</a:t>
            </a:r>
            <a:r>
              <a:rPr lang="el-GR" sz="1600" b="1" dirty="0"/>
              <a:t>ΣΕΑ</a:t>
            </a:r>
            <a:r>
              <a:rPr lang="el-GR" sz="1600" dirty="0"/>
              <a:t>): Η συμφωνία που καταρτίζεται εγγράφως μεταξύ του δικαιούχου και του </a:t>
            </a:r>
            <a:r>
              <a:rPr lang="el-GR" sz="1600" dirty="0" err="1"/>
              <a:t>παρόχου</a:t>
            </a:r>
            <a:r>
              <a:rPr lang="el-GR" sz="1600" dirty="0"/>
              <a:t> ενεργειακής υπηρεσίας (κατά κανόνα </a:t>
            </a:r>
            <a:r>
              <a:rPr lang="el-GR" sz="1600" b="1" dirty="0"/>
              <a:t>ΕΕΥ</a:t>
            </a:r>
            <a:r>
              <a:rPr lang="el-GR" sz="1600" dirty="0"/>
              <a:t>), με αντικείμενο την εφαρμογή μέτρων βελτίωσης της ενεργειακής απόδοσης και σύμφωνα με την οποία το οικονομικό αντάλλαγμα του </a:t>
            </a:r>
            <a:r>
              <a:rPr lang="el-GR" sz="1600" dirty="0" err="1"/>
              <a:t>παρόχου</a:t>
            </a:r>
            <a:r>
              <a:rPr lang="el-GR" sz="1600" dirty="0"/>
              <a:t> για την πραγματοποιούμενη επένδυση συναρτάται από το μεταξύ αυτών συμβατικά οριζόμενο επίπεδο βελτίωσης της ενεργειακής απόδοσης. </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rPr>
              <a:t>Συμβάσεις Ενεργειακής Απόδοσης</a:t>
            </a:r>
            <a:endParaRPr lang="de-DE" sz="2000" b="1" dirty="0">
              <a:solidFill>
                <a:schemeClr val="bg1">
                  <a:lumMod val="95000"/>
                </a:schemeClr>
              </a:solidFill>
              <a:latin typeface="Candara" panose="020E0502030303020204" pitchFamily="34" charset="0"/>
            </a:endParaRPr>
          </a:p>
        </p:txBody>
      </p:sp>
      <p:pic>
        <p:nvPicPr>
          <p:cNvPr id="3" name="Picture 2">
            <a:hlinkClick r:id="rId3"/>
          </p:cNvPr>
          <p:cNvPicPr>
            <a:picLocks noChangeAspect="1"/>
          </p:cNvPicPr>
          <p:nvPr/>
        </p:nvPicPr>
        <p:blipFill>
          <a:blip r:embed="rId4"/>
          <a:stretch>
            <a:fillRect/>
          </a:stretch>
        </p:blipFill>
        <p:spPr>
          <a:xfrm>
            <a:off x="5868144" y="1988840"/>
            <a:ext cx="2954780" cy="2063285"/>
          </a:xfrm>
          <a:prstGeom prst="rect">
            <a:avLst/>
          </a:prstGeom>
        </p:spPr>
      </p:pic>
      <p:sp>
        <p:nvSpPr>
          <p:cNvPr id="13" name="Rectangle 12"/>
          <p:cNvSpPr/>
          <p:nvPr/>
        </p:nvSpPr>
        <p:spPr>
          <a:xfrm>
            <a:off x="216473" y="4304122"/>
            <a:ext cx="8606451" cy="1569660"/>
          </a:xfrm>
          <a:prstGeom prst="rect">
            <a:avLst/>
          </a:prstGeom>
        </p:spPr>
        <p:txBody>
          <a:bodyPr wrap="square">
            <a:spAutoFit/>
          </a:bodyPr>
          <a:lstStyle/>
          <a:p>
            <a:pPr algn="just">
              <a:spcAft>
                <a:spcPts val="600"/>
              </a:spcAft>
            </a:pPr>
            <a:r>
              <a:rPr lang="el-GR" sz="1600" dirty="0"/>
              <a:t> «Επιχείρηση Ενεργειακών Υπηρεσιών» (</a:t>
            </a:r>
            <a:r>
              <a:rPr lang="el-GR" sz="1600" b="1" dirty="0"/>
              <a:t>ΕΕΥ</a:t>
            </a:r>
            <a:r>
              <a:rPr lang="el-GR" sz="1600" dirty="0"/>
              <a:t>): Το φυσικό ή νομικό πρόσωπο, που παρέχει ενεργειακές υπηρεσίες ή και άλλα μέτρα βελτίωσης της ενεργειακής απόδοσης στις εγκαταστάσεις ή τα κτίρια του τελικού καταναλωτή, αναλαμβάνοντας επιχειρηματικό και οικονομικό κίνδυνο. Το οικονομικό αντάλλαγμα για την παρεχόμενη υπηρεσία βασίζεται, εν </a:t>
            </a:r>
            <a:r>
              <a:rPr lang="el-GR" sz="1600" dirty="0" err="1"/>
              <a:t>όλω</a:t>
            </a:r>
            <a:r>
              <a:rPr lang="el-GR" sz="1600" dirty="0"/>
              <a:t> ή εν μέρει, στην επίτευξη της βελτίωσης της ενεργειακής απόδοσης και στην τήρηση των λοιπών συμβατικών όρων ενεργειακής απόδοσης.</a:t>
            </a:r>
          </a:p>
        </p:txBody>
      </p:sp>
      <p:pic>
        <p:nvPicPr>
          <p:cNvPr id="1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69629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pic>
        <p:nvPicPr>
          <p:cNvPr id="14" name="Εικόνα 27"/>
          <p:cNvPicPr/>
          <p:nvPr/>
        </p:nvPicPr>
        <p:blipFill rotWithShape="1">
          <a:blip r:embed="rId3" cstate="print">
            <a:extLst>
              <a:ext uri="{28A0092B-C50C-407E-A947-70E740481C1C}">
                <a14:useLocalDpi xmlns:a14="http://schemas.microsoft.com/office/drawing/2010/main"/>
              </a:ext>
            </a:extLst>
          </a:blip>
          <a:srcRect l="8779" t="-24" r="27329" b="7873"/>
          <a:stretch/>
        </p:blipFill>
        <p:spPr bwMode="auto">
          <a:xfrm>
            <a:off x="7388807" y="2204864"/>
            <a:ext cx="1635630" cy="1921191"/>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151958" y="5125373"/>
            <a:ext cx="6540052" cy="1131079"/>
          </a:xfrm>
          <a:prstGeom prst="rect">
            <a:avLst/>
          </a:prstGeom>
        </p:spPr>
        <p:txBody>
          <a:bodyPr wrap="square">
            <a:spAutoFit/>
          </a:bodyPr>
          <a:lstStyle/>
          <a:p>
            <a:pPr>
              <a:lnSpc>
                <a:spcPts val="2700"/>
              </a:lnSpc>
            </a:pPr>
            <a:r>
              <a:rPr lang="el-GR" dirty="0"/>
              <a:t>Προϋπολογισμός έργου</a:t>
            </a:r>
            <a:r>
              <a:rPr lang="en-US" dirty="0"/>
              <a:t>: €3,437,860</a:t>
            </a:r>
            <a:endParaRPr lang="el-GR" dirty="0"/>
          </a:p>
          <a:p>
            <a:pPr>
              <a:lnSpc>
                <a:spcPts val="2700"/>
              </a:lnSpc>
            </a:pPr>
            <a:r>
              <a:rPr lang="el-GR" dirty="0"/>
              <a:t>Διάρκεια σύμβασης</a:t>
            </a:r>
            <a:r>
              <a:rPr lang="en-US" dirty="0"/>
              <a:t>: 7 </a:t>
            </a:r>
            <a:r>
              <a:rPr lang="el-GR" dirty="0"/>
              <a:t>έτη</a:t>
            </a:r>
          </a:p>
          <a:p>
            <a:pPr>
              <a:lnSpc>
                <a:spcPts val="2700"/>
              </a:lnSpc>
            </a:pPr>
            <a:r>
              <a:rPr lang="el-GR" dirty="0"/>
              <a:t>Ετήσια εγγυημένη εξοικονόμηση</a:t>
            </a:r>
            <a:r>
              <a:rPr lang="en-US" dirty="0"/>
              <a:t>: €675,100 (£493,000) </a:t>
            </a:r>
            <a:endParaRPr lang="el-GR" dirty="0"/>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St. Bartholomew’s</a:t>
            </a:r>
            <a:r>
              <a:rPr lang="en-GB" sz="2000" dirty="0"/>
              <a:t> Hospital</a:t>
            </a:r>
            <a:r>
              <a:rPr lang="el-GR" sz="2000" dirty="0"/>
              <a:t>, Λονδίνο</a:t>
            </a:r>
            <a:endParaRPr lang="de-DE" sz="2000" b="1" dirty="0">
              <a:latin typeface="Candara" panose="020E0502030303020204" pitchFamily="34" charset="0"/>
            </a:endParaRPr>
          </a:p>
        </p:txBody>
      </p:sp>
      <p:sp>
        <p:nvSpPr>
          <p:cNvPr id="13" name="Rectangle 12"/>
          <p:cNvSpPr/>
          <p:nvPr/>
        </p:nvSpPr>
        <p:spPr>
          <a:xfrm>
            <a:off x="151959" y="2132455"/>
            <a:ext cx="7236847" cy="3046988"/>
          </a:xfrm>
          <a:prstGeom prst="rect">
            <a:avLst/>
          </a:prstGeom>
        </p:spPr>
        <p:txBody>
          <a:bodyPr wrap="square">
            <a:spAutoFit/>
          </a:bodyPr>
          <a:lstStyle/>
          <a:p>
            <a:pPr algn="just"/>
            <a:r>
              <a:rPr lang="el-GR" sz="1600" dirty="0"/>
              <a:t>Το έργο χρηματοδοτήθηκε με Σύμβαση Ενεργειακής Απόδοσης από την εταιρεία διαχείρισης κεφαλαίων SDCL, η οποία επένδυσε το 100% του απαιτούμενου κόστους κεφαλαίου.</a:t>
            </a:r>
          </a:p>
          <a:p>
            <a:pPr algn="just"/>
            <a:r>
              <a:rPr lang="el-GR" sz="1600" dirty="0"/>
              <a:t>Η εταιρεία SDCL επένδυσε £ 2.5m για τη χρηματοδότηση της εγκατάστασης ενός συστήματος συμπαραγωγής ηλεκτρισμού, θερμότητας και ψύξης (CCHP) στο νοσοκομείο του Αγίου Βαρθολομαίου. Το σύστημα </a:t>
            </a:r>
            <a:r>
              <a:rPr lang="el-GR" sz="1600" dirty="0" err="1"/>
              <a:t>τριπαραγωγής</a:t>
            </a:r>
            <a:r>
              <a:rPr lang="el-GR" sz="1600" dirty="0"/>
              <a:t> θεωρήθηκε ότι αποτελεί τη βέλτιστη προσέγγιση για την παραγωγή ηλεκτρικής ενέργειας και θερμότητας με χαμηλές εκπομπές άνθρακα στο νοσοκομείο Αγίου Βαρθολομαίου, ενώ εντάσσεται στο πλαίσιο της Ευρωπαϊκής Οδηγίας για την Ενεργειακή Αποδοτικότητα στον κτιριακό τομέα. </a:t>
            </a:r>
          </a:p>
          <a:p>
            <a:pPr algn="just"/>
            <a:r>
              <a:rPr lang="el-GR" sz="1600" dirty="0"/>
              <a:t>Το UK Energy </a:t>
            </a:r>
            <a:r>
              <a:rPr lang="el-GR" sz="1600" dirty="0" err="1"/>
              <a:t>Efficiency</a:t>
            </a:r>
            <a:r>
              <a:rPr lang="el-GR" sz="1600" dirty="0"/>
              <a:t> </a:t>
            </a:r>
            <a:r>
              <a:rPr lang="el-GR" sz="1600" dirty="0" err="1"/>
              <a:t>Investments</a:t>
            </a:r>
            <a:r>
              <a:rPr lang="el-GR" sz="1600" dirty="0"/>
              <a:t> Fund ανέλαβε την κάλυψη των κινδύνων που αφορούν τον σχεδιασμό και την λειτουργία της εγκατάστασης. </a:t>
            </a:r>
          </a:p>
        </p:txBody>
      </p:sp>
      <p:pic>
        <p:nvPicPr>
          <p:cNvPr id="15"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4174552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15" name="Rectangle 14"/>
          <p:cNvSpPr/>
          <p:nvPr/>
        </p:nvSpPr>
        <p:spPr>
          <a:xfrm>
            <a:off x="154218" y="2169797"/>
            <a:ext cx="3697702" cy="3785652"/>
          </a:xfrm>
          <a:prstGeom prst="rect">
            <a:avLst/>
          </a:prstGeom>
        </p:spPr>
        <p:txBody>
          <a:bodyPr wrap="square">
            <a:spAutoFit/>
          </a:bodyPr>
          <a:lstStyle/>
          <a:p>
            <a:pPr algn="just"/>
            <a:r>
              <a:rPr lang="el-GR" sz="1600" dirty="0"/>
              <a:t>Το έργο αφορούσε την ενεργειακή αναβάθμιση 300 νηπιαγωγείων και δημοτικών σχολείων που βρίσκονται στην πόλη του Παρισιού. Πλέον της μείωσης των περιβαλλοντικών επιπτώσεων από την λειτουργία των εκπαιδευτικών κτηρίων, η ενεργειακή αναβάθμισης τους προσφέρει εξοικονόμηση χρημάτων, κυρίως λόγω της μείωσης της τελικής κατανάλωσης ενέργειας.	</a:t>
            </a:r>
          </a:p>
          <a:p>
            <a:pPr algn="just"/>
            <a:r>
              <a:rPr lang="el-GR" sz="1600" dirty="0"/>
              <a:t>Το έργο της ενεργειακής αναβάθμισης υλοποιήθηκε μέσω Σύμβασης Ενεργειακής Απόδοσης (ΣΕΑ), ενώ έλαβε σημαντική επιχορήγηση για τεχνική βοήθεια από το πρόγραμμα EL</a:t>
            </a:r>
            <a:r>
              <a:rPr lang="en-US" sz="1600" dirty="0"/>
              <a:t>E</a:t>
            </a:r>
            <a:r>
              <a:rPr lang="el-GR" sz="1600" dirty="0"/>
              <a:t>NA.</a:t>
            </a:r>
          </a:p>
        </p:txBody>
      </p:sp>
      <p:sp>
        <p:nvSpPr>
          <p:cNvPr id="16" name="Rectangle 15"/>
          <p:cNvSpPr/>
          <p:nvPr/>
        </p:nvSpPr>
        <p:spPr>
          <a:xfrm>
            <a:off x="3929758" y="4181518"/>
            <a:ext cx="5214242" cy="1477328"/>
          </a:xfrm>
          <a:prstGeom prst="rect">
            <a:avLst/>
          </a:prstGeom>
        </p:spPr>
        <p:txBody>
          <a:bodyPr wrap="square">
            <a:spAutoFit/>
          </a:bodyPr>
          <a:lstStyle/>
          <a:p>
            <a:pPr>
              <a:lnSpc>
                <a:spcPts val="2700"/>
              </a:lnSpc>
            </a:pPr>
            <a:r>
              <a:rPr lang="el-GR" dirty="0"/>
              <a:t>Προϋπολογισμός έργου</a:t>
            </a:r>
            <a:r>
              <a:rPr lang="en-US" dirty="0"/>
              <a:t>: 		</a:t>
            </a:r>
            <a:r>
              <a:rPr lang="el-GR" dirty="0"/>
              <a:t>€</a:t>
            </a:r>
            <a:r>
              <a:rPr lang="en-US" dirty="0"/>
              <a:t>180,000,000</a:t>
            </a:r>
          </a:p>
          <a:p>
            <a:pPr>
              <a:lnSpc>
                <a:spcPts val="2700"/>
              </a:lnSpc>
            </a:pPr>
            <a:r>
              <a:rPr lang="el-GR" dirty="0"/>
              <a:t>Διάρκεια σύμβασης</a:t>
            </a:r>
            <a:r>
              <a:rPr lang="en-US" dirty="0"/>
              <a:t>:		20 </a:t>
            </a:r>
            <a:r>
              <a:rPr lang="el-GR" dirty="0"/>
              <a:t>έτη</a:t>
            </a:r>
          </a:p>
          <a:p>
            <a:pPr>
              <a:lnSpc>
                <a:spcPts val="2700"/>
              </a:lnSpc>
            </a:pPr>
            <a:r>
              <a:rPr lang="el-GR" dirty="0"/>
              <a:t>Ετήσια εκτιμώμενη εξοικονόμηση</a:t>
            </a:r>
            <a:r>
              <a:rPr lang="en-US" dirty="0"/>
              <a:t>:</a:t>
            </a:r>
            <a:r>
              <a:rPr lang="el-GR" dirty="0"/>
              <a:t> </a:t>
            </a:r>
            <a:r>
              <a:rPr lang="en-US" dirty="0"/>
              <a:t>	</a:t>
            </a:r>
            <a:r>
              <a:rPr lang="el-GR" dirty="0"/>
              <a:t>€750,000</a:t>
            </a:r>
          </a:p>
          <a:p>
            <a:pPr>
              <a:lnSpc>
                <a:spcPts val="2700"/>
              </a:lnSpc>
            </a:pPr>
            <a:r>
              <a:rPr lang="en-US" dirty="0"/>
              <a:t>ELENA-EIB </a:t>
            </a:r>
            <a:r>
              <a:rPr lang="el-GR" dirty="0"/>
              <a:t>τεχνική βοήθεια</a:t>
            </a:r>
            <a:r>
              <a:rPr lang="en-US" dirty="0"/>
              <a:t> </a:t>
            </a:r>
            <a:r>
              <a:rPr lang="el-GR" dirty="0"/>
              <a:t>– </a:t>
            </a:r>
            <a:r>
              <a:rPr lang="el-GR" dirty="0" err="1"/>
              <a:t>επιχορ</a:t>
            </a:r>
            <a:r>
              <a:rPr lang="el-GR" dirty="0"/>
              <a:t>. </a:t>
            </a:r>
            <a:r>
              <a:rPr lang="en-US" dirty="0"/>
              <a:t>:</a:t>
            </a:r>
            <a:r>
              <a:rPr lang="el-GR" dirty="0"/>
              <a:t>	€1,370,000</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t>Δημοτικά εκπαιδευτικά κτήρια</a:t>
            </a:r>
            <a:r>
              <a:rPr lang="en-US" sz="2000" dirty="0"/>
              <a:t>, </a:t>
            </a:r>
            <a:r>
              <a:rPr lang="el-GR" sz="2000" dirty="0"/>
              <a:t>Παρίσι</a:t>
            </a:r>
            <a:endParaRPr lang="de-DE" sz="2000" b="1" dirty="0">
              <a:latin typeface="Candara" panose="020E0502030303020204" pitchFamily="34" charset="0"/>
            </a:endParaRPr>
          </a:p>
        </p:txBody>
      </p:sp>
      <p:pic>
        <p:nvPicPr>
          <p:cNvPr id="4" name="Picture 3"/>
          <p:cNvPicPr>
            <a:picLocks noChangeAspect="1"/>
          </p:cNvPicPr>
          <p:nvPr/>
        </p:nvPicPr>
        <p:blipFill>
          <a:blip r:embed="rId3"/>
          <a:stretch>
            <a:fillRect/>
          </a:stretch>
        </p:blipFill>
        <p:spPr>
          <a:xfrm>
            <a:off x="3999307" y="2274289"/>
            <a:ext cx="4963268" cy="1627384"/>
          </a:xfrm>
          <a:prstGeom prst="rect">
            <a:avLst/>
          </a:prstGeom>
        </p:spPr>
      </p:pic>
      <p:pic>
        <p:nvPicPr>
          <p:cNvPr id="13"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87689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16" name="Εξάγωνο 9"/>
          <p:cNvSpPr>
            <a:spLocks noChangeAspect="1"/>
          </p:cNvSpPr>
          <p:nvPr/>
        </p:nvSpPr>
        <p:spPr>
          <a:xfrm>
            <a:off x="1393921" y="2239710"/>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Διασφάλιση υγιεινής &amp; άνεσης</a:t>
            </a:r>
          </a:p>
        </p:txBody>
      </p:sp>
      <p:sp>
        <p:nvSpPr>
          <p:cNvPr id="18" name="Εξάγωνο 11"/>
          <p:cNvSpPr>
            <a:spLocks noChangeAspect="1"/>
          </p:cNvSpPr>
          <p:nvPr/>
        </p:nvSpPr>
        <p:spPr>
          <a:xfrm>
            <a:off x="2839670" y="302274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Μείωση των περιβαλλοντικών επιπτώσεων</a:t>
            </a:r>
          </a:p>
        </p:txBody>
      </p:sp>
      <p:sp>
        <p:nvSpPr>
          <p:cNvPr id="19" name="Εξάγωνο 12"/>
          <p:cNvSpPr>
            <a:spLocks noChangeAspect="1"/>
          </p:cNvSpPr>
          <p:nvPr/>
        </p:nvSpPr>
        <p:spPr>
          <a:xfrm>
            <a:off x="1372853" y="3787883"/>
            <a:ext cx="1807514" cy="148573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Μικρό λειτουργικό κόστος</a:t>
            </a:r>
          </a:p>
        </p:txBody>
      </p:sp>
      <p:sp>
        <p:nvSpPr>
          <p:cNvPr id="20" name="Εξάγωνο 13"/>
          <p:cNvSpPr>
            <a:spLocks noChangeAspect="1"/>
          </p:cNvSpPr>
          <p:nvPr/>
        </p:nvSpPr>
        <p:spPr>
          <a:xfrm>
            <a:off x="2839670" y="4559927"/>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Ευρωπαϊκή Οδηγία 2010/31/ΕΕ για την ενεργειακή απόδοση των κτηρίων</a:t>
            </a:r>
          </a:p>
          <a:p>
            <a:pPr algn="ctr"/>
            <a:r>
              <a:rPr lang="el-GR" sz="1400" b="1" dirty="0"/>
              <a:t>(</a:t>
            </a:r>
            <a:r>
              <a:rPr lang="en-US" sz="1400" b="1" dirty="0"/>
              <a:t>EPBD</a:t>
            </a:r>
            <a:r>
              <a:rPr lang="el-GR" sz="1400" b="1" dirty="0"/>
              <a:t>)</a:t>
            </a:r>
          </a:p>
        </p:txBody>
      </p:sp>
      <p:sp>
        <p:nvSpPr>
          <p:cNvPr id="21" name="Εξάγωνο 14"/>
          <p:cNvSpPr>
            <a:spLocks noChangeAspect="1"/>
          </p:cNvSpPr>
          <p:nvPr/>
        </p:nvSpPr>
        <p:spPr>
          <a:xfrm>
            <a:off x="4330972" y="3805631"/>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Ευρωπαϊκή Οδηγία 2012/27/ΕΕ για την ενεργειακή απόδοση</a:t>
            </a:r>
          </a:p>
          <a:p>
            <a:pPr algn="ctr"/>
            <a:r>
              <a:rPr lang="el-GR" sz="1400" b="1" dirty="0"/>
              <a:t>(</a:t>
            </a:r>
            <a:r>
              <a:rPr lang="en-US" sz="1400" b="1" dirty="0"/>
              <a:t>EED</a:t>
            </a:r>
            <a:r>
              <a:rPr lang="el-GR" sz="1400" b="1" dirty="0"/>
              <a:t>)</a:t>
            </a:r>
          </a:p>
        </p:txBody>
      </p:sp>
      <p:sp>
        <p:nvSpPr>
          <p:cNvPr id="22" name="Εξάγωνο 15"/>
          <p:cNvSpPr>
            <a:spLocks noChangeAspect="1"/>
          </p:cNvSpPr>
          <p:nvPr/>
        </p:nvSpPr>
        <p:spPr>
          <a:xfrm>
            <a:off x="4322216" y="2268298"/>
            <a:ext cx="1835322" cy="1508592"/>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dirty="0"/>
              <a:t>Σύμφωνο των Δημάρχων για το Κλίμα και την Ενέργεια</a:t>
            </a:r>
          </a:p>
        </p:txBody>
      </p:sp>
      <p:sp>
        <p:nvSpPr>
          <p:cNvPr id="23" name="Εξάγωνο 16"/>
          <p:cNvSpPr>
            <a:spLocks noChangeAspect="1"/>
          </p:cNvSpPr>
          <p:nvPr/>
        </p:nvSpPr>
        <p:spPr>
          <a:xfrm>
            <a:off x="5840034" y="3036965"/>
            <a:ext cx="1835322" cy="1508592"/>
          </a:xfrm>
          <a:prstGeom prst="hexagon">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400" b="1" dirty="0">
                <a:solidFill>
                  <a:schemeClr val="tx1"/>
                </a:solidFill>
              </a:rPr>
              <a:t>Χρηματοδότηση</a:t>
            </a: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2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9" name="Εικόνα 2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362181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18000" rtlCol="0" anchor="ctr"/>
          <a:lstStyle/>
          <a:p>
            <a:r>
              <a:rPr lang="el-GR" sz="2000" dirty="0">
                <a:solidFill>
                  <a:schemeClr val="bg1"/>
                </a:solidFill>
              </a:rPr>
              <a:t>Συμπράξεις δημοσίου και ιδιωτικού τομέα</a:t>
            </a:r>
            <a:endParaRPr lang="de-DE" sz="1600" dirty="0">
              <a:solidFill>
                <a:schemeClr val="bg1"/>
              </a:solidFill>
              <a:latin typeface="Candara" panose="020E0502030303020204" pitchFamily="34" charset="0"/>
            </a:endParaRPr>
          </a:p>
        </p:txBody>
      </p:sp>
      <p:sp>
        <p:nvSpPr>
          <p:cNvPr id="11" name="Rectangle 10"/>
          <p:cNvSpPr/>
          <p:nvPr/>
        </p:nvSpPr>
        <p:spPr>
          <a:xfrm>
            <a:off x="179140" y="2089627"/>
            <a:ext cx="4824908" cy="1323439"/>
          </a:xfrm>
          <a:prstGeom prst="rect">
            <a:avLst/>
          </a:prstGeom>
        </p:spPr>
        <p:txBody>
          <a:bodyPr wrap="square">
            <a:spAutoFit/>
          </a:bodyPr>
          <a:lstStyle/>
          <a:p>
            <a:pPr algn="just">
              <a:spcAft>
                <a:spcPts val="600"/>
              </a:spcAft>
            </a:pPr>
            <a:r>
              <a:rPr lang="el-GR" sz="1600" dirty="0"/>
              <a:t>Οι Συμπράξεις Δημοσίου – Ιδιωτικού Τομέα (ΣΔΙΤ) είναι συμβάσεις, κατά κανόνα μακροχρόνιες, οι οποίες συνάπτονται μεταξύ ενός δημόσιου και ενός ιδιωτικού φορέα, με σκοπό την εκτέλεση έργων ή/και την παροχή υπηρεσιών.</a:t>
            </a:r>
          </a:p>
        </p:txBody>
      </p:sp>
      <p:pic>
        <p:nvPicPr>
          <p:cNvPr id="4" name="Picture 3">
            <a:hlinkClick r:id="rId3"/>
          </p:cNvPr>
          <p:cNvPicPr>
            <a:picLocks noChangeAspect="1"/>
          </p:cNvPicPr>
          <p:nvPr/>
        </p:nvPicPr>
        <p:blipFill>
          <a:blip r:embed="rId4"/>
          <a:stretch>
            <a:fillRect/>
          </a:stretch>
        </p:blipFill>
        <p:spPr>
          <a:xfrm>
            <a:off x="5162100" y="2042902"/>
            <a:ext cx="3800475" cy="1066800"/>
          </a:xfrm>
          <a:prstGeom prst="rect">
            <a:avLst/>
          </a:prstGeom>
        </p:spPr>
      </p:pic>
      <p:sp>
        <p:nvSpPr>
          <p:cNvPr id="14" name="Rectangle 13"/>
          <p:cNvSpPr/>
          <p:nvPr/>
        </p:nvSpPr>
        <p:spPr>
          <a:xfrm>
            <a:off x="179755" y="3424861"/>
            <a:ext cx="8821168" cy="2862322"/>
          </a:xfrm>
          <a:prstGeom prst="rect">
            <a:avLst/>
          </a:prstGeom>
        </p:spPr>
        <p:txBody>
          <a:bodyPr wrap="square">
            <a:spAutoFit/>
          </a:bodyPr>
          <a:lstStyle/>
          <a:p>
            <a:pPr algn="just">
              <a:spcAft>
                <a:spcPts val="600"/>
              </a:spcAft>
            </a:pPr>
            <a:r>
              <a:rPr lang="el-GR" sz="1600" dirty="0"/>
              <a:t>Οι ρόλοι του Δημόσιου και του Ιδιωτικού τομέα είναι σαφώς ορισμένοι:</a:t>
            </a:r>
          </a:p>
          <a:p>
            <a:pPr marL="285750" indent="-285750" algn="just">
              <a:spcAft>
                <a:spcPts val="600"/>
              </a:spcAft>
              <a:buFont typeface="Wingdings" panose="05000000000000000000" pitchFamily="2" charset="2"/>
              <a:buChar char="§"/>
            </a:pPr>
            <a:r>
              <a:rPr lang="el-GR" sz="1600" dirty="0"/>
              <a:t>Αξιοποιείται η τεχνογνωσία και η αποτελεσματικότητα του ιδιωτικού τομέα ενώ παράλληλα το δημόσιο διατηρεί ισχυρό εποπτικό ρόλο.</a:t>
            </a:r>
          </a:p>
          <a:p>
            <a:pPr marL="285750" indent="-285750" algn="just">
              <a:spcAft>
                <a:spcPts val="600"/>
              </a:spcAft>
              <a:buFont typeface="Wingdings" panose="05000000000000000000" pitchFamily="2" charset="2"/>
              <a:buChar char="§"/>
            </a:pPr>
            <a:r>
              <a:rPr lang="el-GR" sz="1600" dirty="0"/>
              <a:t>Κατασκευάζονται ποιοτικά έργα και ταυτόχρονα παρέχονται υψηλού επιπέδου υπηρεσίες στους πολίτες/ χρήστες των έργων αυτών.</a:t>
            </a:r>
          </a:p>
          <a:p>
            <a:pPr marL="285750" indent="-285750" algn="just">
              <a:spcAft>
                <a:spcPts val="600"/>
              </a:spcAft>
              <a:buFont typeface="Wingdings" panose="05000000000000000000" pitchFamily="2" charset="2"/>
              <a:buChar char="§"/>
            </a:pPr>
            <a:r>
              <a:rPr lang="el-GR" sz="1600" dirty="0"/>
              <a:t>Σημαντικό εργαλείο τόνωσης της οικονομικής ανάπτυξης μοχλεύοντας ιδιωτικούς πόρους σε αναπτυξιακά έργα με πολλαπλασιαστικό όφελος.</a:t>
            </a:r>
          </a:p>
          <a:p>
            <a:pPr marL="285750" indent="-285750" algn="just">
              <a:spcAft>
                <a:spcPts val="600"/>
              </a:spcAft>
              <a:buFont typeface="Wingdings" panose="05000000000000000000" pitchFamily="2" charset="2"/>
              <a:buChar char="§"/>
            </a:pPr>
            <a:r>
              <a:rPr lang="el-GR" sz="1600" dirty="0"/>
              <a:t>Ο δημόσιος φορέας διατηρεί την ιδιοκτησία των παγίων και τον ισχυρό ρυθμιστικό και εποπτικό του ρόλο, δίνοντας την ευκαιρία να υλοποιούνται δημόσια έργα ακόμα και σε δυσχερείς οικονομικές συγκυρίες.</a:t>
            </a:r>
          </a:p>
        </p:txBody>
      </p:sp>
      <p:sp>
        <p:nvSpPr>
          <p:cNvPr id="5" name="TextBox 4"/>
          <p:cNvSpPr txBox="1"/>
          <p:nvPr/>
        </p:nvSpPr>
        <p:spPr>
          <a:xfrm>
            <a:off x="5141512" y="3085503"/>
            <a:ext cx="3672408" cy="276999"/>
          </a:xfrm>
          <a:prstGeom prst="rect">
            <a:avLst/>
          </a:prstGeom>
          <a:noFill/>
        </p:spPr>
        <p:txBody>
          <a:bodyPr wrap="square" rtlCol="0">
            <a:spAutoFit/>
          </a:bodyPr>
          <a:lstStyle/>
          <a:p>
            <a:r>
              <a:rPr lang="el-GR" sz="1200" dirty="0"/>
              <a:t>Πηγή: </a:t>
            </a:r>
            <a:r>
              <a:rPr lang="en-US" sz="1200" dirty="0">
                <a:hlinkClick r:id="rId3"/>
              </a:rPr>
              <a:t>http://www.sdit.mnec.gr/</a:t>
            </a:r>
            <a:r>
              <a:rPr lang="el-GR" sz="1200" dirty="0"/>
              <a:t>  </a:t>
            </a:r>
          </a:p>
        </p:txBody>
      </p:sp>
      <p:pic>
        <p:nvPicPr>
          <p:cNvPr id="15"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938390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18000" rtlCol="0" anchor="ctr"/>
          <a:lstStyle/>
          <a:p>
            <a:r>
              <a:rPr lang="el-GR" sz="2000" dirty="0">
                <a:solidFill>
                  <a:schemeClr val="bg1"/>
                </a:solidFill>
              </a:rPr>
              <a:t>Συμπράξεις δημοσίου και ιδιωτικού τομέα</a:t>
            </a:r>
            <a:endParaRPr lang="de-DE" sz="1600" dirty="0">
              <a:solidFill>
                <a:schemeClr val="bg1"/>
              </a:solidFill>
              <a:latin typeface="Candara" panose="020E0502030303020204" pitchFamily="34" charset="0"/>
            </a:endParaRPr>
          </a:p>
        </p:txBody>
      </p:sp>
      <p:pic>
        <p:nvPicPr>
          <p:cNvPr id="3" name="Picture 2"/>
          <p:cNvPicPr>
            <a:picLocks noChangeAspect="1"/>
          </p:cNvPicPr>
          <p:nvPr/>
        </p:nvPicPr>
        <p:blipFill>
          <a:blip r:embed="rId3"/>
          <a:stretch>
            <a:fillRect/>
          </a:stretch>
        </p:blipFill>
        <p:spPr>
          <a:xfrm>
            <a:off x="252969" y="2164662"/>
            <a:ext cx="7305645" cy="3928634"/>
          </a:xfrm>
          <a:prstGeom prst="rect">
            <a:avLst/>
          </a:prstGeom>
        </p:spPr>
      </p:pic>
      <p:sp>
        <p:nvSpPr>
          <p:cNvPr id="5" name="TextBox 4"/>
          <p:cNvSpPr txBox="1"/>
          <p:nvPr/>
        </p:nvSpPr>
        <p:spPr>
          <a:xfrm>
            <a:off x="6392480" y="5872976"/>
            <a:ext cx="2570095" cy="276999"/>
          </a:xfrm>
          <a:prstGeom prst="rect">
            <a:avLst/>
          </a:prstGeom>
          <a:noFill/>
        </p:spPr>
        <p:txBody>
          <a:bodyPr wrap="square" rtlCol="0">
            <a:spAutoFit/>
          </a:bodyPr>
          <a:lstStyle/>
          <a:p>
            <a:pPr algn="r"/>
            <a:r>
              <a:rPr lang="el-GR" sz="1200" dirty="0"/>
              <a:t>Πηγή: </a:t>
            </a:r>
            <a:r>
              <a:rPr lang="en-US" sz="1200" dirty="0">
                <a:hlinkClick r:id="rId4"/>
              </a:rPr>
              <a:t>http://www.sdit.mnec.gr/</a:t>
            </a:r>
            <a:r>
              <a:rPr lang="el-GR" sz="1200" dirty="0"/>
              <a:t>  </a:t>
            </a:r>
          </a:p>
        </p:txBody>
      </p:sp>
      <p:pic>
        <p:nvPicPr>
          <p:cNvPr id="13"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6" name="Εικόνα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750306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ISOM Hospital</a:t>
            </a:r>
            <a:r>
              <a:rPr lang="el-GR" sz="2000" dirty="0"/>
              <a:t>, Μπολόνια </a:t>
            </a:r>
            <a:endParaRPr lang="de-DE" sz="1600" dirty="0">
              <a:latin typeface="Candara" panose="020E0502030303020204" pitchFamily="34" charset="0"/>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t="12341" r="61606"/>
          <a:stretch/>
        </p:blipFill>
        <p:spPr>
          <a:xfrm>
            <a:off x="169954" y="2031743"/>
            <a:ext cx="2961886" cy="4231832"/>
          </a:xfrm>
          <a:prstGeom prst="rect">
            <a:avLst/>
          </a:prstGeom>
        </p:spPr>
      </p:pic>
      <p:sp>
        <p:nvSpPr>
          <p:cNvPr id="11" name="Rectangle 10"/>
          <p:cNvSpPr/>
          <p:nvPr/>
        </p:nvSpPr>
        <p:spPr>
          <a:xfrm>
            <a:off x="3217175" y="2031743"/>
            <a:ext cx="5745400" cy="3046988"/>
          </a:xfrm>
          <a:prstGeom prst="rect">
            <a:avLst/>
          </a:prstGeom>
        </p:spPr>
        <p:txBody>
          <a:bodyPr wrap="square">
            <a:spAutoFit/>
          </a:bodyPr>
          <a:lstStyle/>
          <a:p>
            <a:r>
              <a:rPr lang="el-GR" sz="1600" b="1" dirty="0"/>
              <a:t>Η αναβάθμιση των συστημάτων παραγωγής θερμικής και ηλεκτρικής ενέργειας του νοσοκομείου </a:t>
            </a:r>
            <a:r>
              <a:rPr lang="en-US" sz="1600" dirty="0"/>
              <a:t>ISOM </a:t>
            </a:r>
            <a:r>
              <a:rPr lang="el-GR" sz="1600" dirty="0"/>
              <a:t>χρηματοδοτήθηκε με Σύμβαση Ενεργειακής Απόδοσης. </a:t>
            </a:r>
          </a:p>
          <a:p>
            <a:r>
              <a:rPr lang="el-GR" sz="1600" dirty="0"/>
              <a:t>Οι παρεμβάσεις αφορούν την εγκατάσταση ενός νέου συστήματος </a:t>
            </a:r>
            <a:r>
              <a:rPr lang="el-GR" sz="1600" dirty="0" err="1"/>
              <a:t>τρι</a:t>
            </a:r>
            <a:r>
              <a:rPr lang="el-GR" sz="1600" dirty="0"/>
              <a:t>-παραγωγής (θέρμανση, ψύξη, ηλεκτρισμός) και την αντικατάσταση του συστήματος διανομής θέρμανσης και ψύξης. </a:t>
            </a:r>
          </a:p>
          <a:p>
            <a:r>
              <a:rPr lang="el-GR" sz="1600" dirty="0"/>
              <a:t>Στην υλοποίηση του έργου συμμετέχουν δύο Επιχειρήσεις Ενεργειακών Υπηρεσιών, ενώ αποτελεί ένα από τα μεγαλύτερα έργα ενεργειακής αναβάθμισης με Σύμπραξη Ιδιωτικού και Δημοσίου Τομέα (ΣΔΙΤ) στην Ιταλία. </a:t>
            </a:r>
          </a:p>
          <a:p>
            <a:pPr algn="just"/>
            <a:r>
              <a:rPr lang="el-GR" sz="1600" dirty="0"/>
              <a:t>Η εταιρεία </a:t>
            </a:r>
            <a:r>
              <a:rPr lang="en-US" sz="1600" dirty="0"/>
              <a:t>SINLOC </a:t>
            </a:r>
            <a:r>
              <a:rPr lang="el-GR" sz="1600" dirty="0"/>
              <a:t>συμμετέχει στο μετοχικό κεφάλαιο της εταιρείας που διαχειρίζεται το έργο. </a:t>
            </a:r>
          </a:p>
        </p:txBody>
      </p:sp>
      <p:sp>
        <p:nvSpPr>
          <p:cNvPr id="14" name="Rectangle 13"/>
          <p:cNvSpPr/>
          <p:nvPr/>
        </p:nvSpPr>
        <p:spPr>
          <a:xfrm>
            <a:off x="3217175" y="5095708"/>
            <a:ext cx="5362748" cy="1131079"/>
          </a:xfrm>
          <a:prstGeom prst="rect">
            <a:avLst/>
          </a:prstGeom>
        </p:spPr>
        <p:txBody>
          <a:bodyPr wrap="square">
            <a:spAutoFit/>
          </a:bodyPr>
          <a:lstStyle/>
          <a:p>
            <a:pPr>
              <a:lnSpc>
                <a:spcPts val="2700"/>
              </a:lnSpc>
            </a:pPr>
            <a:r>
              <a:rPr lang="el-GR" dirty="0"/>
              <a:t>Προϋπολογισμός έργου</a:t>
            </a:r>
            <a:r>
              <a:rPr lang="en-US" dirty="0"/>
              <a:t>: €</a:t>
            </a:r>
            <a:r>
              <a:rPr lang="el-GR" dirty="0"/>
              <a:t>41</a:t>
            </a:r>
            <a:r>
              <a:rPr lang="en-US" dirty="0"/>
              <a:t>,</a:t>
            </a:r>
            <a:r>
              <a:rPr lang="el-GR" dirty="0"/>
              <a:t>000</a:t>
            </a:r>
            <a:r>
              <a:rPr lang="en-US" dirty="0"/>
              <a:t>,</a:t>
            </a:r>
            <a:r>
              <a:rPr lang="el-GR" dirty="0"/>
              <a:t>000</a:t>
            </a:r>
          </a:p>
          <a:p>
            <a:pPr>
              <a:lnSpc>
                <a:spcPts val="2700"/>
              </a:lnSpc>
            </a:pPr>
            <a:r>
              <a:rPr lang="el-GR" dirty="0"/>
              <a:t>Διάρκεια σύμβασης</a:t>
            </a:r>
            <a:r>
              <a:rPr lang="en-US" dirty="0"/>
              <a:t>: </a:t>
            </a:r>
            <a:r>
              <a:rPr lang="el-GR" dirty="0"/>
              <a:t>24,5</a:t>
            </a:r>
            <a:r>
              <a:rPr lang="en-US" dirty="0"/>
              <a:t> </a:t>
            </a:r>
            <a:r>
              <a:rPr lang="el-GR" dirty="0"/>
              <a:t>έτη</a:t>
            </a:r>
          </a:p>
          <a:p>
            <a:pPr>
              <a:lnSpc>
                <a:spcPts val="2700"/>
              </a:lnSpc>
            </a:pPr>
            <a:r>
              <a:rPr lang="el-GR" dirty="0"/>
              <a:t>Περίοδος κατασκευής</a:t>
            </a:r>
            <a:r>
              <a:rPr lang="en-US" dirty="0"/>
              <a:t>: </a:t>
            </a:r>
            <a:r>
              <a:rPr lang="el-GR" dirty="0"/>
              <a:t>3</a:t>
            </a:r>
            <a:r>
              <a:rPr lang="en-US" dirty="0"/>
              <a:t> </a:t>
            </a:r>
            <a:r>
              <a:rPr lang="el-GR" dirty="0"/>
              <a:t>έτη</a:t>
            </a:r>
          </a:p>
        </p:txBody>
      </p:sp>
      <p:pic>
        <p:nvPicPr>
          <p:cNvPr id="13"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7" name="Εικόνα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967510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474" y="2051199"/>
            <a:ext cx="7272932" cy="4151468"/>
          </a:xfrm>
          <a:prstGeom prst="rect">
            <a:avLst/>
          </a:prstGeom>
        </p:spPr>
      </p:pic>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ISOM Hospital</a:t>
            </a:r>
            <a:r>
              <a:rPr lang="el-GR" sz="2000" dirty="0"/>
              <a:t>, Μπολόνια </a:t>
            </a:r>
            <a:endParaRPr lang="de-DE" sz="1600" dirty="0">
              <a:latin typeface="Candara" panose="020E0502030303020204" pitchFamily="34" charset="0"/>
            </a:endParaRPr>
          </a:p>
        </p:txBody>
      </p:sp>
      <p:sp>
        <p:nvSpPr>
          <p:cNvPr id="11" name="Rectangle 10"/>
          <p:cNvSpPr/>
          <p:nvPr/>
        </p:nvSpPr>
        <p:spPr>
          <a:xfrm>
            <a:off x="4752020" y="1916116"/>
            <a:ext cx="4665280" cy="830997"/>
          </a:xfrm>
          <a:prstGeom prst="rect">
            <a:avLst/>
          </a:prstGeom>
        </p:spPr>
        <p:txBody>
          <a:bodyPr wrap="square">
            <a:spAutoFit/>
          </a:bodyPr>
          <a:lstStyle/>
          <a:p>
            <a:pPr algn="ctr"/>
            <a:r>
              <a:rPr lang="el-GR" sz="1600" b="1" dirty="0"/>
              <a:t>Αντικείμενο του έργου ήταν η αναβάθμιση 27 κτηρίων του νοσοκομείου μέσω Σύμβασης Δημοσίου και Ιδιωτικού Τομέα (ΣΔΙΤ)</a:t>
            </a:r>
            <a:endParaRPr lang="el-GR" sz="1600" dirty="0"/>
          </a:p>
        </p:txBody>
      </p:sp>
      <p:pic>
        <p:nvPicPr>
          <p:cNvPr id="13"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6" name="Εικόνα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685173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ISOM Hospital</a:t>
            </a:r>
            <a:r>
              <a:rPr lang="el-GR" sz="2000" dirty="0"/>
              <a:t>, Μπολόνια </a:t>
            </a:r>
            <a:endParaRPr lang="de-DE" sz="1600" dirty="0">
              <a:latin typeface="Candara" panose="020E0502030303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89973" y="2051199"/>
            <a:ext cx="6714275" cy="4344952"/>
          </a:xfrm>
          <a:prstGeom prst="rect">
            <a:avLst/>
          </a:prstGeom>
        </p:spPr>
      </p:pic>
      <p:cxnSp>
        <p:nvCxnSpPr>
          <p:cNvPr id="21" name="Elbow Connector 20"/>
          <p:cNvCxnSpPr/>
          <p:nvPr/>
        </p:nvCxnSpPr>
        <p:spPr>
          <a:xfrm rot="5400000">
            <a:off x="6282320" y="3567135"/>
            <a:ext cx="2340000" cy="0"/>
          </a:xfrm>
          <a:prstGeom prst="bentConnector3">
            <a:avLst>
              <a:gd name="adj1" fmla="val 5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936013" y="1566138"/>
            <a:ext cx="4085243" cy="830997"/>
          </a:xfrm>
          <a:prstGeom prst="rect">
            <a:avLst/>
          </a:prstGeom>
        </p:spPr>
        <p:txBody>
          <a:bodyPr wrap="square">
            <a:spAutoFit/>
          </a:bodyPr>
          <a:lstStyle/>
          <a:p>
            <a:pPr algn="ctr"/>
            <a:r>
              <a:rPr lang="el-GR" sz="1600" b="1" dirty="0"/>
              <a:t>Αντικείμενο του έργου ήταν η αναβάθμιση 27 κτηρίων του νοσοκομείου μέσω Σύμβασης Δημοσίου και Ιδιωτικού Τομέα (ΣΔΙΤ)</a:t>
            </a:r>
            <a:endParaRPr lang="el-GR" sz="1600" dirty="0"/>
          </a:p>
        </p:txBody>
      </p:sp>
      <p:sp>
        <p:nvSpPr>
          <p:cNvPr id="5" name="Rectangle 4"/>
          <p:cNvSpPr/>
          <p:nvPr/>
        </p:nvSpPr>
        <p:spPr>
          <a:xfrm>
            <a:off x="3300802" y="4964689"/>
            <a:ext cx="3456384" cy="121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6444208" y="4789958"/>
            <a:ext cx="2577048" cy="1384995"/>
          </a:xfrm>
          <a:prstGeom prst="rect">
            <a:avLst/>
          </a:prstGeom>
          <a:noFill/>
        </p:spPr>
        <p:txBody>
          <a:bodyPr wrap="square" rtlCol="0">
            <a:spAutoFit/>
          </a:bodyPr>
          <a:lstStyle/>
          <a:p>
            <a:pPr marL="285750" indent="-285750">
              <a:buFont typeface="Wingdings" panose="05000000000000000000" pitchFamily="2" charset="2"/>
              <a:buChar char="§"/>
            </a:pPr>
            <a:r>
              <a:rPr lang="el-GR" sz="1200" dirty="0"/>
              <a:t>Νέο σύστημα </a:t>
            </a:r>
            <a:r>
              <a:rPr lang="el-GR" sz="1200" dirty="0" err="1"/>
              <a:t>τρι</a:t>
            </a:r>
            <a:r>
              <a:rPr lang="el-GR" sz="1200" dirty="0"/>
              <a:t>-παραγωγής</a:t>
            </a:r>
          </a:p>
          <a:p>
            <a:pPr marL="285750" indent="-285750">
              <a:buFont typeface="Wingdings" panose="05000000000000000000" pitchFamily="2" charset="2"/>
              <a:buChar char="§"/>
            </a:pPr>
            <a:r>
              <a:rPr lang="el-GR" sz="1200" dirty="0"/>
              <a:t>Νέο σύστημα θέρμανσης</a:t>
            </a:r>
          </a:p>
          <a:p>
            <a:pPr marL="285750" indent="-285750">
              <a:buFont typeface="Wingdings" panose="05000000000000000000" pitchFamily="2" charset="2"/>
              <a:buChar char="§"/>
            </a:pPr>
            <a:r>
              <a:rPr lang="el-GR" sz="1200" dirty="0"/>
              <a:t>Νέα μονάδα ψύξης</a:t>
            </a:r>
          </a:p>
          <a:p>
            <a:pPr marL="285750" indent="-285750">
              <a:buFont typeface="Wingdings" panose="05000000000000000000" pitchFamily="2" charset="2"/>
              <a:buChar char="§"/>
            </a:pPr>
            <a:r>
              <a:rPr lang="el-GR" sz="1200" dirty="0"/>
              <a:t>Ανανέωση μονάδας ατμού</a:t>
            </a:r>
            <a:endParaRPr lang="en-US" sz="1200" dirty="0"/>
          </a:p>
          <a:p>
            <a:pPr marL="285750" indent="-285750">
              <a:buFont typeface="Wingdings" panose="05000000000000000000" pitchFamily="2" charset="2"/>
              <a:buChar char="§"/>
            </a:pPr>
            <a:r>
              <a:rPr lang="el-GR" sz="1200" dirty="0"/>
              <a:t>Βελτιστοποίηση συστήματος απομακρυσμένου ελέγχου</a:t>
            </a:r>
          </a:p>
          <a:p>
            <a:pPr marL="285750" indent="-285750">
              <a:buFont typeface="Wingdings" panose="05000000000000000000" pitchFamily="2" charset="2"/>
              <a:buChar char="§"/>
            </a:pPr>
            <a:r>
              <a:rPr lang="el-GR" sz="1200" dirty="0"/>
              <a:t>Άλλες υποστηρικτικές εργασίες</a:t>
            </a:r>
          </a:p>
        </p:txBody>
      </p:sp>
      <p:pic>
        <p:nvPicPr>
          <p:cNvPr id="15"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59742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ISOM Hospital</a:t>
            </a:r>
            <a:r>
              <a:rPr lang="el-GR" sz="2000" dirty="0"/>
              <a:t>, Μπολόνια </a:t>
            </a:r>
            <a:endParaRPr lang="de-DE" sz="1600" dirty="0">
              <a:latin typeface="Candara" panose="020E0502030303020204" pitchFamily="34" charset="0"/>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t="14100" r="3972"/>
          <a:stretch/>
        </p:blipFill>
        <p:spPr>
          <a:xfrm>
            <a:off x="235856" y="2051199"/>
            <a:ext cx="7860169" cy="4405632"/>
          </a:xfrm>
          <a:prstGeom prst="rect">
            <a:avLst/>
          </a:prstGeom>
        </p:spPr>
      </p:pic>
      <p:sp>
        <p:nvSpPr>
          <p:cNvPr id="14" name="Rectangle 13"/>
          <p:cNvSpPr/>
          <p:nvPr/>
        </p:nvSpPr>
        <p:spPr>
          <a:xfrm>
            <a:off x="4543616" y="1596321"/>
            <a:ext cx="4665280" cy="830997"/>
          </a:xfrm>
          <a:prstGeom prst="rect">
            <a:avLst/>
          </a:prstGeom>
        </p:spPr>
        <p:txBody>
          <a:bodyPr wrap="square">
            <a:spAutoFit/>
          </a:bodyPr>
          <a:lstStyle/>
          <a:p>
            <a:pPr algn="ctr"/>
            <a:r>
              <a:rPr lang="el-GR" sz="1600" b="1" dirty="0"/>
              <a:t>Το έργο χρηματοδοτήθηκε από το EEEF – European Energy </a:t>
            </a:r>
            <a:r>
              <a:rPr lang="el-GR" sz="1600" b="1" dirty="0" err="1"/>
              <a:t>Efficiency</a:t>
            </a:r>
            <a:r>
              <a:rPr lang="el-GR" sz="1600" b="1" dirty="0"/>
              <a:t> Fund με την έκδοση δύο ομολόγων συνολικού ποσού περίπου €32 εκ. </a:t>
            </a:r>
            <a:endParaRPr lang="el-GR" sz="1600" dirty="0"/>
          </a:p>
        </p:txBody>
      </p:sp>
      <p:sp>
        <p:nvSpPr>
          <p:cNvPr id="3" name="Rectangle 2"/>
          <p:cNvSpPr/>
          <p:nvPr/>
        </p:nvSpPr>
        <p:spPr>
          <a:xfrm>
            <a:off x="712752" y="4470208"/>
            <a:ext cx="7236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pPr>
            <a:r>
              <a:rPr lang="el-GR" sz="1400" dirty="0">
                <a:solidFill>
                  <a:schemeClr val="tx1"/>
                </a:solidFill>
              </a:rPr>
              <a:t>Το </a:t>
            </a:r>
            <a:r>
              <a:rPr lang="en-US" sz="1400" dirty="0">
                <a:solidFill>
                  <a:schemeClr val="tx1"/>
                </a:solidFill>
              </a:rPr>
              <a:t>European Energy Efficiency Fund </a:t>
            </a:r>
            <a:r>
              <a:rPr lang="el-GR" sz="1400" dirty="0">
                <a:solidFill>
                  <a:schemeClr val="tx1"/>
                </a:solidFill>
              </a:rPr>
              <a:t>(</a:t>
            </a:r>
            <a:r>
              <a:rPr lang="en-US" sz="1400" dirty="0">
                <a:solidFill>
                  <a:schemeClr val="tx1"/>
                </a:solidFill>
              </a:rPr>
              <a:t>EEEF</a:t>
            </a:r>
            <a:r>
              <a:rPr lang="el-GR" sz="1400" dirty="0">
                <a:solidFill>
                  <a:schemeClr val="tx1"/>
                </a:solidFill>
              </a:rPr>
              <a:t>) έχει αποκλειστικό σκοπό την χρηματοδότηση έργων που στοχεύουν στον μετριασμό της κλιματικής αλλαγής μέσω έργων βελτίωσης της  ενεργειακής αποδοτικότητας, πράσινων αστικών μεταφορών και μικρής κλίμακας ανανεώσιμων πηγών ενέργειας στα κράτη μέλη της Ευρωπαϊκής Ένωσης.</a:t>
            </a:r>
          </a:p>
          <a:p>
            <a:pPr algn="just">
              <a:spcAft>
                <a:spcPts val="600"/>
              </a:spcAft>
            </a:pPr>
            <a:r>
              <a:rPr lang="el-GR" sz="1400" dirty="0">
                <a:solidFill>
                  <a:schemeClr val="tx1"/>
                </a:solidFill>
              </a:rPr>
              <a:t>Το </a:t>
            </a:r>
            <a:r>
              <a:rPr lang="en-US" sz="1400" dirty="0">
                <a:solidFill>
                  <a:schemeClr val="tx1"/>
                </a:solidFill>
              </a:rPr>
              <a:t>EEEF </a:t>
            </a:r>
            <a:r>
              <a:rPr lang="el-GR" sz="1400" dirty="0">
                <a:solidFill>
                  <a:schemeClr val="tx1"/>
                </a:solidFill>
              </a:rPr>
              <a:t>επικεντρώνεται στην χρηματοδότηση (σε τιμές αγοράς) οργανισμών τοπικής και περιφερειακής αυτοδιοίκησης.</a:t>
            </a:r>
          </a:p>
          <a:p>
            <a:r>
              <a:rPr lang="en-US" sz="1400" dirty="0">
                <a:solidFill>
                  <a:schemeClr val="tx1"/>
                </a:solidFill>
                <a:hlinkClick r:id="rId4"/>
              </a:rPr>
              <a:t>http://www.eeef.lu</a:t>
            </a:r>
            <a:r>
              <a:rPr lang="el-GR" sz="1400" dirty="0">
                <a:solidFill>
                  <a:schemeClr val="tx1"/>
                </a:solidFill>
              </a:rPr>
              <a:t> </a:t>
            </a:r>
          </a:p>
        </p:txBody>
      </p:sp>
      <p:pic>
        <p:nvPicPr>
          <p:cNvPr id="13"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7" name="Εικόνα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827447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ISOM Hospital</a:t>
            </a:r>
            <a:r>
              <a:rPr lang="el-GR" sz="2000" dirty="0"/>
              <a:t>, Μπολόνια </a:t>
            </a:r>
            <a:endParaRPr lang="de-DE" sz="1600" dirty="0">
              <a:latin typeface="Candara" panose="020E0502030303020204" pitchFamily="34" charset="0"/>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t="9947"/>
          <a:stretch/>
        </p:blipFill>
        <p:spPr>
          <a:xfrm>
            <a:off x="0" y="1999898"/>
            <a:ext cx="7698232" cy="4440293"/>
          </a:xfrm>
          <a:prstGeom prst="rect">
            <a:avLst/>
          </a:prstGeom>
        </p:spPr>
      </p:pic>
      <p:sp>
        <p:nvSpPr>
          <p:cNvPr id="13" name="Rectangle 12"/>
          <p:cNvSpPr/>
          <p:nvPr/>
        </p:nvSpPr>
        <p:spPr>
          <a:xfrm>
            <a:off x="2372952" y="5636700"/>
            <a:ext cx="2952328" cy="646331"/>
          </a:xfrm>
          <a:prstGeom prst="rect">
            <a:avLst/>
          </a:prstGeom>
        </p:spPr>
        <p:txBody>
          <a:bodyPr wrap="square">
            <a:spAutoFit/>
          </a:bodyPr>
          <a:lstStyle/>
          <a:p>
            <a:pPr algn="ctr"/>
            <a:r>
              <a:rPr lang="en-US" dirty="0"/>
              <a:t>The stakeholders map is a </a:t>
            </a:r>
            <a:r>
              <a:rPr lang="en-US" b="1" dirty="0"/>
              <a:t>typical PPP structure </a:t>
            </a:r>
            <a:endParaRPr lang="el-GR" sz="1600" dirty="0"/>
          </a:p>
        </p:txBody>
      </p:sp>
      <p:pic>
        <p:nvPicPr>
          <p:cNvPr id="1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7" name="Εικόνα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991962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15" name="Rectangle 14"/>
          <p:cNvSpPr/>
          <p:nvPr/>
        </p:nvSpPr>
        <p:spPr>
          <a:xfrm>
            <a:off x="182668" y="2086130"/>
            <a:ext cx="8771345" cy="1815882"/>
          </a:xfrm>
          <a:prstGeom prst="rect">
            <a:avLst/>
          </a:prstGeom>
        </p:spPr>
        <p:txBody>
          <a:bodyPr wrap="square">
            <a:spAutoFit/>
          </a:bodyPr>
          <a:lstStyle/>
          <a:p>
            <a:pPr algn="just"/>
            <a:r>
              <a:rPr lang="en-US" sz="1600" dirty="0"/>
              <a:t>Combined heat and power plant which is capable to deliver 25MW to an existing district heating network and 7.5MW of electricity. The expected thermal energy production is equivalent to 13,000 households of district of La Source, while the expected annual electricity production is approximately 50,800kWh. </a:t>
            </a:r>
            <a:endParaRPr lang="en-US" sz="1600" b="1" dirty="0"/>
          </a:p>
          <a:p>
            <a:pPr algn="just"/>
            <a:endParaRPr lang="en-US" sz="1600" dirty="0"/>
          </a:p>
          <a:p>
            <a:pPr algn="just"/>
            <a:r>
              <a:rPr lang="en-US" sz="1600" dirty="0"/>
              <a:t>The CHP plant is fired by wood chip biomass sourced from local suppliers within a radius of less than 100km. The EEEF equity investment has been replicated in ”CHP biomass City of Rennes” project.  </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t>Σύστημα συμπαραγωγής</a:t>
            </a:r>
            <a:r>
              <a:rPr lang="en-US" sz="2000" dirty="0"/>
              <a:t>, </a:t>
            </a:r>
            <a:r>
              <a:rPr lang="el-GR" sz="2000" dirty="0"/>
              <a:t>Ορλεάνη</a:t>
            </a:r>
            <a:endParaRPr lang="de-DE" sz="2000" b="1" dirty="0">
              <a:latin typeface="Candara" panose="020E0502030303020204" pitchFamily="34" charset="0"/>
            </a:endParaRPr>
          </a:p>
        </p:txBody>
      </p:sp>
      <p:pic>
        <p:nvPicPr>
          <p:cNvPr id="3" name="Picture 2"/>
          <p:cNvPicPr>
            <a:picLocks noChangeAspect="1"/>
          </p:cNvPicPr>
          <p:nvPr/>
        </p:nvPicPr>
        <p:blipFill rotWithShape="1">
          <a:blip r:embed="rId4">
            <a:clrChange>
              <a:clrFrom>
                <a:srgbClr val="EBEBEB"/>
              </a:clrFrom>
              <a:clrTo>
                <a:srgbClr val="EBEBEB">
                  <a:alpha val="0"/>
                </a:srgbClr>
              </a:clrTo>
            </a:clrChange>
          </a:blip>
          <a:srcRect l="2559" b="906"/>
          <a:stretch/>
        </p:blipFill>
        <p:spPr>
          <a:xfrm>
            <a:off x="182668" y="3917513"/>
            <a:ext cx="3813268" cy="2236223"/>
          </a:xfrm>
          <a:prstGeom prst="rect">
            <a:avLst/>
          </a:prstGeom>
        </p:spPr>
      </p:pic>
      <p:sp>
        <p:nvSpPr>
          <p:cNvPr id="13" name="Rectangle 12"/>
          <p:cNvSpPr/>
          <p:nvPr/>
        </p:nvSpPr>
        <p:spPr>
          <a:xfrm>
            <a:off x="4211960" y="4287839"/>
            <a:ext cx="4742053" cy="1823576"/>
          </a:xfrm>
          <a:prstGeom prst="rect">
            <a:avLst/>
          </a:prstGeom>
        </p:spPr>
        <p:txBody>
          <a:bodyPr wrap="square">
            <a:spAutoFit/>
          </a:bodyPr>
          <a:lstStyle/>
          <a:p>
            <a:pPr>
              <a:lnSpc>
                <a:spcPts val="2700"/>
              </a:lnSpc>
            </a:pPr>
            <a:r>
              <a:rPr lang="en-US" dirty="0"/>
              <a:t>Total budget: €36,000,000</a:t>
            </a:r>
            <a:endParaRPr lang="el-GR" dirty="0"/>
          </a:p>
          <a:p>
            <a:pPr>
              <a:lnSpc>
                <a:spcPts val="2700"/>
              </a:lnSpc>
            </a:pPr>
            <a:r>
              <a:rPr lang="en-US" b="1" dirty="0"/>
              <a:t>EEEF equity investment</a:t>
            </a:r>
            <a:r>
              <a:rPr lang="en-US" dirty="0"/>
              <a:t>:</a:t>
            </a:r>
            <a:r>
              <a:rPr lang="en-US" b="1" dirty="0"/>
              <a:t> </a:t>
            </a:r>
            <a:r>
              <a:rPr lang="el-GR" dirty="0"/>
              <a:t>€5</a:t>
            </a:r>
            <a:r>
              <a:rPr lang="en-US" dirty="0"/>
              <a:t>,</a:t>
            </a:r>
            <a:r>
              <a:rPr lang="el-GR" dirty="0"/>
              <a:t>1</a:t>
            </a:r>
            <a:r>
              <a:rPr lang="en-US" dirty="0"/>
              <a:t>00,000</a:t>
            </a:r>
          </a:p>
          <a:p>
            <a:pPr>
              <a:lnSpc>
                <a:spcPts val="2700"/>
              </a:lnSpc>
            </a:pPr>
            <a:r>
              <a:rPr lang="en-US" b="1" dirty="0"/>
              <a:t>Debt financing</a:t>
            </a:r>
            <a:r>
              <a:rPr lang="en-US" dirty="0"/>
              <a:t>:</a:t>
            </a:r>
            <a:r>
              <a:rPr lang="en-US" b="1" dirty="0"/>
              <a:t> </a:t>
            </a:r>
            <a:r>
              <a:rPr lang="el-GR" dirty="0"/>
              <a:t>€</a:t>
            </a:r>
            <a:r>
              <a:rPr lang="en-US" dirty="0"/>
              <a:t>30,000,000 </a:t>
            </a:r>
          </a:p>
          <a:p>
            <a:pPr>
              <a:lnSpc>
                <a:spcPts val="2700"/>
              </a:lnSpc>
            </a:pPr>
            <a:r>
              <a:rPr lang="en-US" dirty="0"/>
              <a:t>Contract duration: 18 Years</a:t>
            </a:r>
            <a:endParaRPr lang="el-GR" dirty="0"/>
          </a:p>
          <a:p>
            <a:pPr>
              <a:lnSpc>
                <a:spcPts val="2700"/>
              </a:lnSpc>
            </a:pPr>
            <a:r>
              <a:rPr lang="en-US" dirty="0"/>
              <a:t>Annual energy production: 50,826kWhe</a:t>
            </a:r>
            <a:endParaRPr lang="el-GR" dirty="0"/>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Εικόνα 3"/>
          <p:cNvPicPr>
            <a:picLocks noChangeAspect="1"/>
          </p:cNvPicPr>
          <p:nvPr/>
        </p:nvPicPr>
        <p:blipFill>
          <a:blip r:embed="rId6"/>
          <a:stretch>
            <a:fillRect/>
          </a:stretch>
        </p:blipFill>
        <p:spPr>
          <a:xfrm>
            <a:off x="4951265" y="1573229"/>
            <a:ext cx="3849981" cy="758957"/>
          </a:xfrm>
          <a:prstGeom prst="rect">
            <a:avLst/>
          </a:prstGeom>
        </p:spPr>
      </p:pic>
      <p:sp>
        <p:nvSpPr>
          <p:cNvPr id="5" name="TextBox 4"/>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spTree>
    <p:extLst>
      <p:ext uri="{BB962C8B-B14F-4D97-AF65-F5344CB8AC3E}">
        <p14:creationId xmlns:p14="http://schemas.microsoft.com/office/powerpoint/2010/main" val="1331607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15" name="Rectangle 14"/>
          <p:cNvSpPr/>
          <p:nvPr/>
        </p:nvSpPr>
        <p:spPr>
          <a:xfrm>
            <a:off x="149847" y="2175480"/>
            <a:ext cx="4350145" cy="1323439"/>
          </a:xfrm>
          <a:prstGeom prst="rect">
            <a:avLst/>
          </a:prstGeom>
        </p:spPr>
        <p:txBody>
          <a:bodyPr wrap="square">
            <a:spAutoFit/>
          </a:bodyPr>
          <a:lstStyle/>
          <a:p>
            <a:pPr algn="just">
              <a:spcAft>
                <a:spcPts val="600"/>
              </a:spcAft>
            </a:pPr>
            <a:r>
              <a:rPr lang="el-GR" sz="1600" dirty="0" err="1"/>
              <a:t>Crowdfunding</a:t>
            </a:r>
            <a:r>
              <a:rPr lang="el-GR" sz="1600" dirty="0"/>
              <a:t> είναι η χρηματοδότηση κάποιου έργου /</a:t>
            </a:r>
            <a:r>
              <a:rPr lang="el-GR" sz="1600" dirty="0" err="1"/>
              <a:t>project</a:t>
            </a:r>
            <a:r>
              <a:rPr lang="el-GR" sz="1600" dirty="0"/>
              <a:t> ή κάποιας ιδέας από πολλούς ανθρώπους, οι οποίοι προσφέρουν μικρά ποσά ο καθένας. Με την συμβολή όλων καλύπτεται ο οικονομικός στόχος για κάθε έργο.</a:t>
            </a:r>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Crowdfunding</a:t>
            </a:r>
            <a:endParaRPr lang="de-DE" sz="2000" b="1" dirty="0">
              <a:latin typeface="Candara" panose="020E0502030303020204" pitchFamily="34" charset="0"/>
            </a:endParaRPr>
          </a:p>
        </p:txBody>
      </p:sp>
      <p:pic>
        <p:nvPicPr>
          <p:cNvPr id="4" name="Picture 3">
            <a:hlinkClick r:id="rId3"/>
          </p:cNvPr>
          <p:cNvPicPr>
            <a:picLocks noChangeAspect="1"/>
          </p:cNvPicPr>
          <p:nvPr/>
        </p:nvPicPr>
        <p:blipFill>
          <a:blip r:embed="rId4"/>
          <a:stretch>
            <a:fillRect/>
          </a:stretch>
        </p:blipFill>
        <p:spPr>
          <a:xfrm>
            <a:off x="4881701" y="2316940"/>
            <a:ext cx="3794756" cy="695982"/>
          </a:xfrm>
          <a:prstGeom prst="rect">
            <a:avLst/>
          </a:prstGeom>
        </p:spPr>
      </p:pic>
      <p:sp>
        <p:nvSpPr>
          <p:cNvPr id="14" name="TextBox 13"/>
          <p:cNvSpPr txBox="1"/>
          <p:nvPr/>
        </p:nvSpPr>
        <p:spPr>
          <a:xfrm>
            <a:off x="4881701" y="2981909"/>
            <a:ext cx="3672408" cy="276999"/>
          </a:xfrm>
          <a:prstGeom prst="rect">
            <a:avLst/>
          </a:prstGeom>
          <a:noFill/>
        </p:spPr>
        <p:txBody>
          <a:bodyPr wrap="square" rtlCol="0">
            <a:spAutoFit/>
          </a:bodyPr>
          <a:lstStyle/>
          <a:p>
            <a:r>
              <a:rPr lang="el-GR" sz="1200" dirty="0"/>
              <a:t>Πηγή: </a:t>
            </a:r>
            <a:r>
              <a:rPr lang="en-US" sz="1200" dirty="0">
                <a:hlinkClick r:id="rId5"/>
              </a:rPr>
              <a:t>http://startupgreece.gov.gr/el</a:t>
            </a:r>
            <a:r>
              <a:rPr lang="en-US" sz="1200" dirty="0"/>
              <a:t> </a:t>
            </a:r>
            <a:endParaRPr lang="el-GR" sz="1200" dirty="0"/>
          </a:p>
        </p:txBody>
      </p:sp>
      <p:sp>
        <p:nvSpPr>
          <p:cNvPr id="18" name="Rectangle 17"/>
          <p:cNvSpPr/>
          <p:nvPr/>
        </p:nvSpPr>
        <p:spPr>
          <a:xfrm>
            <a:off x="161059" y="3517265"/>
            <a:ext cx="8515398" cy="2215991"/>
          </a:xfrm>
          <a:prstGeom prst="rect">
            <a:avLst/>
          </a:prstGeom>
        </p:spPr>
        <p:txBody>
          <a:bodyPr wrap="square">
            <a:spAutoFit/>
          </a:bodyPr>
          <a:lstStyle/>
          <a:p>
            <a:pPr algn="just">
              <a:spcAft>
                <a:spcPts val="600"/>
              </a:spcAft>
            </a:pPr>
            <a:r>
              <a:rPr lang="el-GR" sz="1600" dirty="0"/>
              <a:t>Η χρηματοδότηση των έργων γίνεται μέσω εξειδικευμένων </a:t>
            </a:r>
            <a:r>
              <a:rPr lang="el-GR" sz="1600" dirty="0" err="1"/>
              <a:t>πλατφόρμων</a:t>
            </a:r>
            <a:r>
              <a:rPr lang="el-GR" sz="1600" dirty="0"/>
              <a:t> στο </a:t>
            </a:r>
            <a:r>
              <a:rPr lang="el-GR" sz="1600" dirty="0" err="1"/>
              <a:t>internet</a:t>
            </a:r>
            <a:r>
              <a:rPr lang="el-GR" sz="1600" dirty="0"/>
              <a:t> που υποστηρίζουν τη δυνατότητα υλοποίησης </a:t>
            </a:r>
            <a:r>
              <a:rPr lang="en-US" sz="1600" dirty="0"/>
              <a:t>C</a:t>
            </a:r>
            <a:r>
              <a:rPr lang="el-GR" sz="1600" dirty="0" err="1"/>
              <a:t>rowdfunding</a:t>
            </a:r>
            <a:r>
              <a:rPr lang="el-GR" sz="1600" dirty="0"/>
              <a:t>.</a:t>
            </a:r>
            <a:r>
              <a:rPr lang="en-US" sz="1600" dirty="0"/>
              <a:t> </a:t>
            </a:r>
          </a:p>
          <a:p>
            <a:pPr algn="just">
              <a:spcAft>
                <a:spcPts val="600"/>
              </a:spcAft>
            </a:pPr>
            <a:r>
              <a:rPr lang="el-GR" sz="1600" dirty="0"/>
              <a:t>Οι επενδύσεις μέσω </a:t>
            </a:r>
            <a:r>
              <a:rPr lang="en-US" sz="1600" dirty="0"/>
              <a:t>C</a:t>
            </a:r>
            <a:r>
              <a:rPr lang="el-GR" sz="1600" dirty="0" err="1"/>
              <a:t>rowdfunding</a:t>
            </a:r>
            <a:r>
              <a:rPr lang="el-GR" sz="1600" dirty="0"/>
              <a:t> είναι συνήθως μικρής διάρκειας και η προσδοκώμενη απόδοση των επενδυτών είναι υψηλότερη σε σχέση με κλασσικές μορφές δανεισμού. Εξαίρεση αποτελούν οι μορφές </a:t>
            </a:r>
            <a:r>
              <a:rPr lang="en-US" sz="1600" dirty="0"/>
              <a:t>Reward </a:t>
            </a:r>
            <a:r>
              <a:rPr lang="el-GR" sz="1600" dirty="0"/>
              <a:t>και </a:t>
            </a:r>
            <a:r>
              <a:rPr lang="en-US" sz="1600" dirty="0"/>
              <a:t>Donation Crowdfunding. </a:t>
            </a:r>
          </a:p>
          <a:p>
            <a:pPr algn="just">
              <a:spcAft>
                <a:spcPts val="600"/>
              </a:spcAft>
            </a:pPr>
            <a:r>
              <a:rPr lang="el-GR" sz="1600" dirty="0"/>
              <a:t>Συνήθως για την συμμετοχή στην επένδυση μέσω </a:t>
            </a:r>
            <a:r>
              <a:rPr lang="en-US" sz="1600" dirty="0"/>
              <a:t>Crowdfunding </a:t>
            </a:r>
            <a:r>
              <a:rPr lang="el-GR" sz="1600" dirty="0"/>
              <a:t>υπάρχει ελάχιστο όριο, ενώ οι πλατφόρμες </a:t>
            </a:r>
            <a:r>
              <a:rPr lang="en-US" sz="1600" dirty="0"/>
              <a:t>Crowdfunding </a:t>
            </a:r>
            <a:r>
              <a:rPr lang="el-GR" sz="1600" dirty="0"/>
              <a:t>εφαρμόζουν χρέωση στις υπηρεσίες που προσφέρουν, η οποία βαραίνει τον κύριο του έργου που λαμβάνει την χρηματοδότηση.  </a:t>
            </a:r>
          </a:p>
        </p:txBody>
      </p:sp>
      <p:pic>
        <p:nvPicPr>
          <p:cNvPr id="16" name="Picture 2" descr="CERtu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1" name="Εικόνα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2405108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15" name="Rectangle 14"/>
          <p:cNvSpPr/>
          <p:nvPr/>
        </p:nvSpPr>
        <p:spPr>
          <a:xfrm>
            <a:off x="3419872" y="2122490"/>
            <a:ext cx="5534141" cy="1815882"/>
          </a:xfrm>
          <a:prstGeom prst="rect">
            <a:avLst/>
          </a:prstGeom>
        </p:spPr>
        <p:txBody>
          <a:bodyPr wrap="square">
            <a:spAutoFit/>
          </a:bodyPr>
          <a:lstStyle/>
          <a:p>
            <a:pPr algn="just"/>
            <a:r>
              <a:rPr lang="el-GR" sz="1600" dirty="0"/>
              <a:t>Το "AKA United Nations" είναι ένα ξενοδοχείο μακράς διαμονής που βρίσκεται στη Νέα Υόρκη, ΗΠΑ. Μέρος των απαιτούμενων κεφαλαίων συλλέχθηκαν μέσω </a:t>
            </a:r>
            <a:r>
              <a:rPr lang="el-GR" sz="1600" b="1" dirty="0" err="1"/>
              <a:t>Crowd</a:t>
            </a:r>
            <a:r>
              <a:rPr lang="el-GR" sz="1600" b="1" dirty="0"/>
              <a:t> </a:t>
            </a:r>
            <a:r>
              <a:rPr lang="el-GR" sz="1600" b="1" dirty="0" err="1"/>
              <a:t>Funding</a:t>
            </a:r>
            <a:r>
              <a:rPr lang="el-GR" sz="1600" b="1" dirty="0"/>
              <a:t> </a:t>
            </a:r>
            <a:r>
              <a:rPr lang="el-GR" sz="1600" dirty="0"/>
              <a:t>και την πλατφόρμα </a:t>
            </a:r>
            <a:r>
              <a:rPr lang="el-GR" sz="1600" dirty="0" err="1"/>
              <a:t>Prodigy</a:t>
            </a:r>
            <a:r>
              <a:rPr lang="el-GR" sz="1600" dirty="0"/>
              <a:t>.	</a:t>
            </a:r>
          </a:p>
          <a:p>
            <a:pPr algn="just"/>
            <a:r>
              <a:rPr lang="el-GR" sz="1600" dirty="0"/>
              <a:t>Η ανακαίνιση του ξενοδοχείου "AKA United Nations" είναι το πρώτο έργο ανακαίνισης κτηρίου που έλαβε χρηματοδότηση μέσω </a:t>
            </a:r>
            <a:r>
              <a:rPr lang="el-GR" sz="1600" dirty="0" err="1"/>
              <a:t>Crowd</a:t>
            </a:r>
            <a:r>
              <a:rPr lang="el-GR" sz="1600" dirty="0"/>
              <a:t> </a:t>
            </a:r>
            <a:r>
              <a:rPr lang="el-GR" sz="1600" dirty="0" err="1"/>
              <a:t>Funding</a:t>
            </a:r>
            <a:r>
              <a:rPr lang="el-GR" sz="1600" dirty="0"/>
              <a:t>.</a:t>
            </a:r>
            <a:r>
              <a:rPr lang="en-US" sz="1600" dirty="0"/>
              <a:t> </a:t>
            </a:r>
            <a:endParaRPr lang="en-US" sz="1600" b="1" dirty="0"/>
          </a:p>
        </p:txBody>
      </p:sp>
      <p:sp>
        <p:nvSpPr>
          <p:cNvPr id="16" name="Rectangle 15"/>
          <p:cNvSpPr/>
          <p:nvPr/>
        </p:nvSpPr>
        <p:spPr>
          <a:xfrm>
            <a:off x="149846" y="4019077"/>
            <a:ext cx="7518498" cy="2169825"/>
          </a:xfrm>
          <a:prstGeom prst="rect">
            <a:avLst/>
          </a:prstGeom>
        </p:spPr>
        <p:txBody>
          <a:bodyPr wrap="square">
            <a:spAutoFit/>
          </a:bodyPr>
          <a:lstStyle/>
          <a:p>
            <a:pPr>
              <a:lnSpc>
                <a:spcPts val="2700"/>
              </a:lnSpc>
            </a:pPr>
            <a:r>
              <a:rPr lang="el-GR" dirty="0"/>
              <a:t>Προϋπολογισμός έργου</a:t>
            </a:r>
            <a:r>
              <a:rPr lang="en-US" dirty="0"/>
              <a:t>: 				$95,000,000</a:t>
            </a:r>
          </a:p>
          <a:p>
            <a:pPr>
              <a:lnSpc>
                <a:spcPts val="2700"/>
              </a:lnSpc>
            </a:pPr>
            <a:r>
              <a:rPr lang="el-GR" dirty="0"/>
              <a:t>Συνολική χρηματοδότηση μέσω </a:t>
            </a:r>
            <a:r>
              <a:rPr lang="en-US" dirty="0"/>
              <a:t>Crowd Funding :		$12,000,000</a:t>
            </a:r>
          </a:p>
          <a:p>
            <a:pPr>
              <a:lnSpc>
                <a:spcPts val="2700"/>
              </a:lnSpc>
            </a:pPr>
            <a:r>
              <a:rPr lang="el-GR" dirty="0"/>
              <a:t>Ελάχιστη συμμετοχή μέσω </a:t>
            </a:r>
            <a:r>
              <a:rPr lang="en-US" dirty="0"/>
              <a:t>Crowd Funding:		$20,000</a:t>
            </a:r>
          </a:p>
          <a:p>
            <a:pPr>
              <a:lnSpc>
                <a:spcPts val="2700"/>
              </a:lnSpc>
            </a:pPr>
            <a:r>
              <a:rPr lang="el-GR" dirty="0"/>
              <a:t>Αριθμός επενδυτών μέσω</a:t>
            </a:r>
            <a:r>
              <a:rPr lang="en-US" dirty="0"/>
              <a:t> Crowd Funding:		116</a:t>
            </a:r>
            <a:endParaRPr lang="el-GR" dirty="0"/>
          </a:p>
          <a:p>
            <a:pPr>
              <a:lnSpc>
                <a:spcPts val="2700"/>
              </a:lnSpc>
            </a:pPr>
            <a:r>
              <a:rPr lang="el-GR" dirty="0"/>
              <a:t>Διάρκεια επένδυσης</a:t>
            </a:r>
            <a:r>
              <a:rPr lang="en-US" dirty="0"/>
              <a:t>: 				12 – 24 </a:t>
            </a:r>
            <a:r>
              <a:rPr lang="el-GR" dirty="0"/>
              <a:t>μήνες</a:t>
            </a:r>
          </a:p>
          <a:p>
            <a:pPr>
              <a:lnSpc>
                <a:spcPts val="2700"/>
              </a:lnSpc>
            </a:pPr>
            <a:r>
              <a:rPr lang="el-GR" dirty="0"/>
              <a:t>Αναμενόμενος</a:t>
            </a:r>
            <a:r>
              <a:rPr lang="en-US" dirty="0"/>
              <a:t> EBA </a:t>
            </a:r>
            <a:r>
              <a:rPr lang="el-GR" dirty="0"/>
              <a:t>επενδύσεων μέσω</a:t>
            </a:r>
            <a:r>
              <a:rPr lang="en-US" dirty="0"/>
              <a:t> Crowd Funding: 	19 – 23% </a:t>
            </a:r>
            <a:endParaRPr lang="el-GR" dirty="0"/>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AKA United Nations Hotel, </a:t>
            </a:r>
            <a:r>
              <a:rPr lang="el-GR" sz="2000" dirty="0"/>
              <a:t>Νέα Υόρκη</a:t>
            </a:r>
            <a:endParaRPr lang="de-DE" sz="2000" b="1" dirty="0">
              <a:latin typeface="Candara" panose="020E0502030303020204" pitchFamily="34" charset="0"/>
            </a:endParaRPr>
          </a:p>
        </p:txBody>
      </p:sp>
      <p:pic>
        <p:nvPicPr>
          <p:cNvPr id="3" name="Picture 2"/>
          <p:cNvPicPr>
            <a:picLocks noChangeAspect="1"/>
          </p:cNvPicPr>
          <p:nvPr/>
        </p:nvPicPr>
        <p:blipFill rotWithShape="1">
          <a:blip r:embed="rId3"/>
          <a:srcRect l="1318" t="2852"/>
          <a:stretch/>
        </p:blipFill>
        <p:spPr>
          <a:xfrm>
            <a:off x="193595" y="2125890"/>
            <a:ext cx="3094870" cy="1788828"/>
          </a:xfrm>
          <a:prstGeom prst="rect">
            <a:avLst/>
          </a:prstGeom>
        </p:spPr>
      </p:pic>
      <p:pic>
        <p:nvPicPr>
          <p:cNvPr id="13"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72915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Κτιριακό απόθεμα, ποιοτικά χαρακτηριστικά</a:t>
            </a:r>
          </a:p>
        </p:txBody>
      </p:sp>
      <p:sp>
        <p:nvSpPr>
          <p:cNvPr id="25" name="Θέση περιεχομένου 5"/>
          <p:cNvSpPr txBox="1">
            <a:spLocks/>
          </p:cNvSpPr>
          <p:nvPr/>
        </p:nvSpPr>
        <p:spPr>
          <a:xfrm>
            <a:off x="315826" y="2963706"/>
            <a:ext cx="3868340" cy="25989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1600" dirty="0"/>
              <a:t>Μέτρια τελική ενεργειακή κατανάλωση, εκφρασμένη σε </a:t>
            </a:r>
            <a:r>
              <a:rPr lang="en-US" sz="1600" dirty="0"/>
              <a:t>kWh/m²</a:t>
            </a:r>
          </a:p>
          <a:p>
            <a:pPr>
              <a:buFont typeface="Wingdings" panose="05000000000000000000" pitchFamily="2" charset="2"/>
              <a:buChar char="§"/>
            </a:pPr>
            <a:r>
              <a:rPr lang="el-GR" sz="1600" dirty="0"/>
              <a:t>Λιγότερες ώρες λειτουργίας σε σχέση με κτήρια του ιδιωτικού τομέα</a:t>
            </a:r>
            <a:endParaRPr lang="en-US" sz="1600" dirty="0"/>
          </a:p>
          <a:p>
            <a:pPr>
              <a:buFont typeface="Wingdings" panose="05000000000000000000" pitchFamily="2" charset="2"/>
              <a:buChar char="§"/>
            </a:pPr>
            <a:r>
              <a:rPr lang="el-GR" sz="1600" dirty="0"/>
              <a:t>Σε αρκετές περιπτώσεις, μη ικανοποιητικές συνθήκες άνεσης</a:t>
            </a:r>
          </a:p>
          <a:p>
            <a:pPr>
              <a:buFont typeface="Wingdings" panose="05000000000000000000" pitchFamily="2" charset="2"/>
              <a:buChar char="§"/>
            </a:pPr>
            <a:r>
              <a:rPr lang="el-GR" sz="1600" dirty="0"/>
              <a:t>Σε αρκετές περιπτώσεις, ανεπαρκής συντήρηση </a:t>
            </a:r>
          </a:p>
          <a:p>
            <a:pPr>
              <a:buFont typeface="Wingdings" panose="05000000000000000000" pitchFamily="2" charset="2"/>
              <a:buChar char="§"/>
            </a:pPr>
            <a:r>
              <a:rPr lang="el-GR" sz="1600" dirty="0"/>
              <a:t>Μικρού και μεσαίου μεγέθους</a:t>
            </a:r>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Τεχνικές λύσεις ενεργειακής αναβάθμισης σε ΣΜΕΚ</a:t>
            </a:r>
          </a:p>
        </p:txBody>
      </p:sp>
      <p:sp>
        <p:nvSpPr>
          <p:cNvPr id="27" name="Θέση περιεχομένου 7"/>
          <p:cNvSpPr txBox="1">
            <a:spLocks/>
          </p:cNvSpPr>
          <p:nvPr/>
        </p:nvSpPr>
        <p:spPr>
          <a:xfrm>
            <a:off x="4629150" y="2959886"/>
            <a:ext cx="3887391" cy="164400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1600" dirty="0"/>
              <a:t>Θερμομόνωση κελύφους</a:t>
            </a:r>
          </a:p>
          <a:p>
            <a:pPr>
              <a:buFont typeface="Wingdings" panose="05000000000000000000" pitchFamily="2" charset="2"/>
              <a:buChar char="§"/>
            </a:pPr>
            <a:r>
              <a:rPr lang="el-GR" sz="1600" dirty="0"/>
              <a:t>Αντικατάσταση κουφωμάτων</a:t>
            </a:r>
          </a:p>
          <a:p>
            <a:pPr>
              <a:buFont typeface="Wingdings" panose="05000000000000000000" pitchFamily="2" charset="2"/>
              <a:buChar char="§"/>
            </a:pPr>
            <a:r>
              <a:rPr lang="el-GR" sz="1600" dirty="0"/>
              <a:t>Συστήματα θέρμανσης και κλιματισμού</a:t>
            </a:r>
          </a:p>
          <a:p>
            <a:pPr>
              <a:buFont typeface="Wingdings" panose="05000000000000000000" pitchFamily="2" charset="2"/>
              <a:buChar char="§"/>
            </a:pPr>
            <a:r>
              <a:rPr lang="el-GR" sz="1600" dirty="0"/>
              <a:t>Συστήματα αερισμού και εξαερισμού</a:t>
            </a:r>
          </a:p>
          <a:p>
            <a:pPr>
              <a:buFont typeface="Wingdings" panose="05000000000000000000" pitchFamily="2" charset="2"/>
              <a:buChar char="§"/>
            </a:pPr>
            <a:r>
              <a:rPr lang="el-GR" sz="1600" dirty="0"/>
              <a:t>Συστήματα ελέγχου </a:t>
            </a:r>
            <a:r>
              <a:rPr lang="en-US" sz="1600" dirty="0"/>
              <a:t>(BMS)</a:t>
            </a:r>
            <a:endParaRPr lang="el-GR" sz="1600" dirty="0"/>
          </a:p>
        </p:txBody>
      </p:sp>
      <p:sp>
        <p:nvSpPr>
          <p:cNvPr id="28"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9"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50315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8675" y="2032785"/>
            <a:ext cx="7591432" cy="4023459"/>
          </a:xfrm>
          <a:prstGeom prst="rect">
            <a:avLst/>
          </a:prstGeom>
        </p:spPr>
      </p:pic>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Ενεργειακή αναβάθμιση σχολείων</a:t>
            </a:r>
            <a:endParaRPr lang="de-DE" sz="2000" b="1" dirty="0">
              <a:latin typeface="Candara" panose="020E0502030303020204" pitchFamily="34" charset="0"/>
            </a:endParaRPr>
          </a:p>
        </p:txBody>
      </p:sp>
      <p:sp>
        <p:nvSpPr>
          <p:cNvPr id="13" name="Rectangle 12"/>
          <p:cNvSpPr/>
          <p:nvPr/>
        </p:nvSpPr>
        <p:spPr>
          <a:xfrm>
            <a:off x="179388" y="3566853"/>
            <a:ext cx="3744539" cy="2308324"/>
          </a:xfrm>
          <a:prstGeom prst="rect">
            <a:avLst/>
          </a:prstGeom>
        </p:spPr>
        <p:txBody>
          <a:bodyPr wrap="square" anchor="b">
            <a:spAutoFit/>
          </a:bodyPr>
          <a:lstStyle/>
          <a:p>
            <a:pPr algn="just">
              <a:lnSpc>
                <a:spcPct val="150000"/>
              </a:lnSpc>
            </a:pPr>
            <a:r>
              <a:rPr lang="el-GR" sz="1600" dirty="0"/>
              <a:t>Με βάση τα αποτελέσματα του έργου CER</a:t>
            </a:r>
            <a:r>
              <a:rPr lang="en-US" sz="1600" dirty="0" err="1"/>
              <a:t>tu</a:t>
            </a:r>
            <a:r>
              <a:rPr lang="el-GR" sz="1600" dirty="0"/>
              <a:t>S και αυτών που χρηματοδοτήθηκαν μέσω των </a:t>
            </a:r>
            <a:r>
              <a:rPr lang="en-US" sz="1600" dirty="0"/>
              <a:t>ELENA</a:t>
            </a:r>
            <a:r>
              <a:rPr lang="el-GR" sz="1600" dirty="0"/>
              <a:t> και </a:t>
            </a:r>
            <a:r>
              <a:rPr lang="el-GR" sz="1600" dirty="0" err="1"/>
              <a:t>Jessica</a:t>
            </a:r>
            <a:r>
              <a:rPr lang="el-GR" sz="1600" dirty="0"/>
              <a:t>, ένα νέο έργο πρόκειται να αναπτυχθεί, για την ενεργειακή αναβάθμιση δημόσιων σχολείων στην Ιταλία. </a:t>
            </a:r>
          </a:p>
        </p:txBody>
      </p:sp>
      <p:pic>
        <p:nvPicPr>
          <p:cNvPr id="1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7" name="Εικόνα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851826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lumMod val="95000"/>
                  </a:schemeClr>
                </a:solidFill>
              </a:rPr>
              <a:t>Παραδείγματα οικονομικά βιώσιμων έργων</a:t>
            </a:r>
            <a:endParaRPr lang="en-US" sz="2400" b="1" dirty="0">
              <a:solidFill>
                <a:schemeClr val="bg1">
                  <a:lumMod val="95000"/>
                </a:schemeClr>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Schools Deep Renovation </a:t>
            </a:r>
            <a:endParaRPr lang="de-DE" sz="2000" b="1" dirty="0">
              <a:latin typeface="Candara" panose="020E0502030303020204" pitchFamily="34" charset="0"/>
            </a:endParaRPr>
          </a:p>
        </p:txBody>
      </p:sp>
      <p:sp>
        <p:nvSpPr>
          <p:cNvPr id="13" name="Rectangle 12"/>
          <p:cNvSpPr/>
          <p:nvPr/>
        </p:nvSpPr>
        <p:spPr>
          <a:xfrm>
            <a:off x="4788024" y="3402496"/>
            <a:ext cx="4176464" cy="2677656"/>
          </a:xfrm>
          <a:prstGeom prst="rect">
            <a:avLst/>
          </a:prstGeom>
        </p:spPr>
        <p:txBody>
          <a:bodyPr wrap="square">
            <a:spAutoFit/>
          </a:bodyPr>
          <a:lstStyle/>
          <a:p>
            <a:pPr algn="just">
              <a:lnSpc>
                <a:spcPct val="150000"/>
              </a:lnSpc>
            </a:pPr>
            <a:r>
              <a:rPr lang="el-GR" sz="1600" dirty="0"/>
              <a:t>Για την χρηματοδότηση του έργου εκτιμάται ότι θα χρησιμοποιηθούν: ιδιωτικά κεφάλαια, τραπεζικό δανεισμό, επιχορήγηση για τεχνική βοήθεια, δημόσια κεφάλαια.  Για την περαιτέρω ενίσχυση της ιδιωτικής συμμετοχής θα εξεταστεί η χρηματοδότηση μέρος του έργου με Συμβάσεις Ενεργειακής Απόδοσης. </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371995" y="2079267"/>
            <a:ext cx="4127997" cy="4095685"/>
          </a:xfrm>
          <a:prstGeom prst="rect">
            <a:avLst/>
          </a:prstGeom>
        </p:spPr>
      </p:pic>
      <p:pic>
        <p:nvPicPr>
          <p:cNvPr id="15"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9" name="Εικόνα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3743335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863" algn="ctr"/>
            <a:r>
              <a:rPr lang="el-GR" sz="2600" b="1" dirty="0">
                <a:latin typeface="Arial "/>
              </a:rPr>
              <a:t>Χρηματοδοτικά σχήματα – λύσεις </a:t>
            </a:r>
            <a:r>
              <a:rPr lang="en-US" sz="2600" b="1" dirty="0">
                <a:latin typeface="Arial "/>
              </a:rPr>
              <a:t>CERtuS</a:t>
            </a:r>
          </a:p>
          <a:p>
            <a:pPr marL="1439863" algn="ctr"/>
            <a:r>
              <a:rPr lang="el-GR" sz="2000" spc="70" dirty="0">
                <a:latin typeface="Arial "/>
              </a:rPr>
              <a:t>Εφαρμογή σε επιλεγμένα κτήρια του Δήμου Αλίμου</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rotWithShape="1">
          <a:blip r:embed="rId3">
            <a:extLst>
              <a:ext uri="{28A0092B-C50C-407E-A947-70E740481C1C}">
                <a14:useLocalDpi xmlns:a14="http://schemas.microsoft.com/office/drawing/2010/main"/>
              </a:ext>
            </a:extLst>
          </a:blip>
          <a:srcRect l="15353" r="23114"/>
          <a:stretch/>
        </p:blipFill>
        <p:spPr bwMode="auto">
          <a:xfrm>
            <a:off x="178368" y="3067480"/>
            <a:ext cx="1441303" cy="122561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6" y="5612580"/>
            <a:ext cx="3737819" cy="777363"/>
          </a:xfrm>
          <a:prstGeom prst="rect">
            <a:avLst/>
          </a:prstGeom>
        </p:spPr>
      </p:pic>
    </p:spTree>
    <p:extLst>
      <p:ext uri="{BB962C8B-B14F-4D97-AF65-F5344CB8AC3E}">
        <p14:creationId xmlns:p14="http://schemas.microsoft.com/office/powerpoint/2010/main" val="3824755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Σύντομες πληροφορίες</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Χρηματοδοτικά σχήματα – λύσεις </a:t>
            </a:r>
            <a:r>
              <a:rPr lang="en-US" sz="2000" b="1" dirty="0">
                <a:latin typeface="Arial "/>
              </a:rPr>
              <a:t>CERtuS</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181932" y="2252958"/>
            <a:ext cx="8780643" cy="3000821"/>
          </a:xfrm>
          <a:prstGeom prst="rect">
            <a:avLst/>
          </a:prstGeom>
        </p:spPr>
        <p:txBody>
          <a:bodyPr wrap="square">
            <a:spAutoFit/>
          </a:bodyPr>
          <a:lstStyle/>
          <a:p>
            <a:pPr>
              <a:lnSpc>
                <a:spcPct val="150000"/>
              </a:lnSpc>
            </a:pPr>
            <a:r>
              <a:rPr lang="el-GR" dirty="0"/>
              <a:t>Στο πλαίσιο του προγράμματος </a:t>
            </a:r>
            <a:r>
              <a:rPr lang="en-US" dirty="0"/>
              <a:t>CERtuS </a:t>
            </a:r>
            <a:r>
              <a:rPr lang="el-GR" dirty="0"/>
              <a:t>επιδιώχτηκε η αναζήτηση κατάλληλων χρηματοδοτικών σχημάτων που:</a:t>
            </a:r>
          </a:p>
          <a:p>
            <a:pPr marL="285750" indent="-285750">
              <a:lnSpc>
                <a:spcPct val="150000"/>
              </a:lnSpc>
              <a:buFont typeface="Wingdings" panose="05000000000000000000" pitchFamily="2" charset="2"/>
              <a:buChar char="§"/>
            </a:pPr>
            <a:r>
              <a:rPr lang="el-GR" dirty="0"/>
              <a:t>προβλέπουν την υλοποίηση Συμβάσεων Ενεργειακής Απόδοσης,</a:t>
            </a:r>
          </a:p>
          <a:p>
            <a:pPr marL="285750" indent="-285750">
              <a:lnSpc>
                <a:spcPct val="150000"/>
              </a:lnSpc>
              <a:buFont typeface="Wingdings" panose="05000000000000000000" pitchFamily="2" charset="2"/>
              <a:buChar char="§"/>
            </a:pPr>
            <a:r>
              <a:rPr lang="el-GR" dirty="0"/>
              <a:t>αφορούν ένα σύνολο κτηρίων και όχι μεμονωμένα κτήρια (εκτός και αν έχουν σημαντικό μέγεθος) </a:t>
            </a:r>
          </a:p>
          <a:p>
            <a:pPr marL="285750" indent="-285750">
              <a:lnSpc>
                <a:spcPct val="150000"/>
              </a:lnSpc>
              <a:buFont typeface="Wingdings" panose="05000000000000000000" pitchFamily="2" charset="2"/>
              <a:buChar char="§"/>
            </a:pPr>
            <a:r>
              <a:rPr lang="el-GR" dirty="0"/>
              <a:t>στοχεύουν στην κατά το δυνατόν αξιοποίηση των διαθέσιμων χρημάτων από την αγορά και δευτερευόντως από επιδοτήσεις ή / και επιχορηγήσεις</a:t>
            </a:r>
          </a:p>
        </p:txBody>
      </p:sp>
    </p:spTree>
    <p:extLst>
      <p:ext uri="{BB962C8B-B14F-4D97-AF65-F5344CB8AC3E}">
        <p14:creationId xmlns:p14="http://schemas.microsoft.com/office/powerpoint/2010/main" val="1891601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Κτήρια Δήμου Αλίμου</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Χρηματοδοτικά σχήματα – λύσεις </a:t>
            </a:r>
            <a:r>
              <a:rPr lang="en-US" sz="2000" b="1" dirty="0">
                <a:latin typeface="Arial "/>
              </a:rPr>
              <a:t>CERtuS</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3" name="Θέση περιεχομένου 6"/>
          <p:cNvGraphicFramePr>
            <a:graphicFrameLocks/>
          </p:cNvGraphicFramePr>
          <p:nvPr>
            <p:extLst>
              <p:ext uri="{D42A27DB-BD31-4B8C-83A1-F6EECF244321}">
                <p14:modId xmlns:p14="http://schemas.microsoft.com/office/powerpoint/2010/main" val="4172352727"/>
              </p:ext>
            </p:extLst>
          </p:nvPr>
        </p:nvGraphicFramePr>
        <p:xfrm>
          <a:off x="289058" y="2219495"/>
          <a:ext cx="8640000" cy="3902640"/>
        </p:xfrm>
        <a:graphic>
          <a:graphicData uri="http://schemas.openxmlformats.org/drawingml/2006/table">
            <a:tbl>
              <a:tblPr firstRow="1" bandRow="1">
                <a:tableStyleId>{616DA210-FB5B-4158-B5E0-FEB733F419BA}</a:tableStyleId>
              </a:tblPr>
              <a:tblGrid>
                <a:gridCol w="3240000">
                  <a:extLst>
                    <a:ext uri="{9D8B030D-6E8A-4147-A177-3AD203B41FA5}">
                      <a16:colId xmlns:a16="http://schemas.microsoft.com/office/drawing/2014/main" val="2676542039"/>
                    </a:ext>
                  </a:extLst>
                </a:gridCol>
                <a:gridCol w="1800000">
                  <a:extLst>
                    <a:ext uri="{9D8B030D-6E8A-4147-A177-3AD203B41FA5}">
                      <a16:colId xmlns:a16="http://schemas.microsoft.com/office/drawing/2014/main" val="2997510618"/>
                    </a:ext>
                  </a:extLst>
                </a:gridCol>
                <a:gridCol w="1800000">
                  <a:extLst>
                    <a:ext uri="{9D8B030D-6E8A-4147-A177-3AD203B41FA5}">
                      <a16:colId xmlns:a16="http://schemas.microsoft.com/office/drawing/2014/main" val="2552664624"/>
                    </a:ext>
                  </a:extLst>
                </a:gridCol>
                <a:gridCol w="1800000">
                  <a:extLst>
                    <a:ext uri="{9D8B030D-6E8A-4147-A177-3AD203B41FA5}">
                      <a16:colId xmlns:a16="http://schemas.microsoft.com/office/drawing/2014/main" val="304548566"/>
                    </a:ext>
                  </a:extLst>
                </a:gridCol>
              </a:tblGrid>
              <a:tr h="701040">
                <a:tc>
                  <a:txBody>
                    <a:bodyPr/>
                    <a:lstStyle/>
                    <a:p>
                      <a:endParaRPr lang="el-GR" sz="2000" dirty="0"/>
                    </a:p>
                  </a:txBody>
                  <a:tcPr/>
                </a:tc>
                <a:tc>
                  <a:txBody>
                    <a:bodyPr/>
                    <a:lstStyle/>
                    <a:p>
                      <a:r>
                        <a:rPr lang="el-GR" sz="2000" dirty="0"/>
                        <a:t>Δημαρχείο</a:t>
                      </a:r>
                    </a:p>
                  </a:txBody>
                  <a:tcPr/>
                </a:tc>
                <a:tc>
                  <a:txBody>
                    <a:bodyPr/>
                    <a:lstStyle/>
                    <a:p>
                      <a:r>
                        <a:rPr lang="el-GR" sz="2000" dirty="0"/>
                        <a:t>Βιβλιοθήκη</a:t>
                      </a:r>
                    </a:p>
                  </a:txBody>
                  <a:tcPr/>
                </a:tc>
                <a:tc>
                  <a:txBody>
                    <a:bodyPr/>
                    <a:lstStyle/>
                    <a:p>
                      <a:r>
                        <a:rPr lang="el-GR" sz="2000" dirty="0"/>
                        <a:t>Κτήριο Γραφείων</a:t>
                      </a:r>
                    </a:p>
                  </a:txBody>
                  <a:tcPr/>
                </a:tc>
                <a:extLst>
                  <a:ext uri="{0D108BD9-81ED-4DB2-BD59-A6C34878D82A}">
                    <a16:rowId xmlns:a16="http://schemas.microsoft.com/office/drawing/2014/main" val="1307320341"/>
                  </a:ext>
                </a:extLst>
              </a:tr>
              <a:tr h="432000">
                <a:tc>
                  <a:txBody>
                    <a:bodyPr/>
                    <a:lstStyle/>
                    <a:p>
                      <a:r>
                        <a:rPr lang="el-GR" sz="2000" dirty="0"/>
                        <a:t>Επένδυση</a:t>
                      </a:r>
                    </a:p>
                  </a:txBody>
                  <a:tcPr anchor="ctr"/>
                </a:tc>
                <a:tc>
                  <a:txBody>
                    <a:bodyPr/>
                    <a:lstStyle/>
                    <a:p>
                      <a:pPr algn="r"/>
                      <a:r>
                        <a:rPr lang="el-GR" sz="2000" dirty="0"/>
                        <a:t>€172.000</a:t>
                      </a:r>
                    </a:p>
                  </a:txBody>
                  <a:tcPr anchor="ctr"/>
                </a:tc>
                <a:tc>
                  <a:txBody>
                    <a:bodyPr/>
                    <a:lstStyle/>
                    <a:p>
                      <a:pPr algn="r"/>
                      <a:r>
                        <a:rPr lang="el-GR" sz="2000" dirty="0"/>
                        <a:t>€40.000</a:t>
                      </a:r>
                    </a:p>
                  </a:txBody>
                  <a:tcPr anchor="ctr"/>
                </a:tc>
                <a:tc>
                  <a:txBody>
                    <a:bodyPr/>
                    <a:lstStyle/>
                    <a:p>
                      <a:pPr algn="r"/>
                      <a:r>
                        <a:rPr lang="el-GR" sz="2000" dirty="0"/>
                        <a:t>€87.000</a:t>
                      </a:r>
                    </a:p>
                  </a:txBody>
                  <a:tcPr anchor="ctr"/>
                </a:tc>
                <a:extLst>
                  <a:ext uri="{0D108BD9-81ED-4DB2-BD59-A6C34878D82A}">
                    <a16:rowId xmlns:a16="http://schemas.microsoft.com/office/drawing/2014/main" val="937793886"/>
                  </a:ext>
                </a:extLst>
              </a:tr>
              <a:tr h="864000">
                <a:tc>
                  <a:txBody>
                    <a:bodyPr/>
                    <a:lstStyle/>
                    <a:p>
                      <a:r>
                        <a:rPr lang="el-GR" sz="2000" dirty="0"/>
                        <a:t>Εξοικονόμηση χρημάτων τον πρώτο χρόνο</a:t>
                      </a:r>
                    </a:p>
                  </a:txBody>
                  <a:tcPr anchor="ctr"/>
                </a:tc>
                <a:tc>
                  <a:txBody>
                    <a:bodyPr/>
                    <a:lstStyle/>
                    <a:p>
                      <a:pPr algn="r"/>
                      <a:r>
                        <a:rPr lang="el-GR" sz="2000" dirty="0"/>
                        <a:t>€18.000</a:t>
                      </a:r>
                    </a:p>
                  </a:txBody>
                  <a:tcPr anchor="ctr"/>
                </a:tc>
                <a:tc>
                  <a:txBody>
                    <a:bodyPr/>
                    <a:lstStyle/>
                    <a:p>
                      <a:pPr algn="r"/>
                      <a:r>
                        <a:rPr lang="el-GR" sz="2000" dirty="0"/>
                        <a:t>€4.700</a:t>
                      </a:r>
                    </a:p>
                  </a:txBody>
                  <a:tcPr anchor="ctr"/>
                </a:tc>
                <a:tc>
                  <a:txBody>
                    <a:bodyPr/>
                    <a:lstStyle/>
                    <a:p>
                      <a:pPr algn="r"/>
                      <a:r>
                        <a:rPr lang="el-GR" sz="2000" dirty="0"/>
                        <a:t>€7.200</a:t>
                      </a:r>
                    </a:p>
                  </a:txBody>
                  <a:tcPr anchor="ctr"/>
                </a:tc>
                <a:extLst>
                  <a:ext uri="{0D108BD9-81ED-4DB2-BD59-A6C34878D82A}">
                    <a16:rowId xmlns:a16="http://schemas.microsoft.com/office/drawing/2014/main" val="1285243031"/>
                  </a:ext>
                </a:extLst>
              </a:tr>
              <a:tr h="432000">
                <a:tc>
                  <a:txBody>
                    <a:bodyPr/>
                    <a:lstStyle/>
                    <a:p>
                      <a:r>
                        <a:rPr lang="el-GR" sz="2000" dirty="0"/>
                        <a:t>Διάρκεια αποπληρωμής</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000" dirty="0"/>
                        <a:t>15 έτη</a:t>
                      </a:r>
                    </a:p>
                  </a:txBody>
                  <a:tcPr anchor="ctr"/>
                </a:tc>
                <a:tc>
                  <a:txBody>
                    <a:bodyPr/>
                    <a:lstStyle/>
                    <a:p>
                      <a:pPr algn="r"/>
                      <a:r>
                        <a:rPr lang="el-GR" sz="2000" dirty="0"/>
                        <a:t>15 έτη</a:t>
                      </a:r>
                    </a:p>
                  </a:txBody>
                  <a:tcPr anchor="ctr"/>
                </a:tc>
                <a:tc>
                  <a:txBody>
                    <a:bodyPr/>
                    <a:lstStyle/>
                    <a:p>
                      <a:pPr algn="r"/>
                      <a:r>
                        <a:rPr lang="el-GR" sz="2000" dirty="0"/>
                        <a:t>15 έτη</a:t>
                      </a:r>
                    </a:p>
                  </a:txBody>
                  <a:tcPr anchor="ctr"/>
                </a:tc>
                <a:extLst>
                  <a:ext uri="{0D108BD9-81ED-4DB2-BD59-A6C34878D82A}">
                    <a16:rowId xmlns:a16="http://schemas.microsoft.com/office/drawing/2014/main" val="2363737479"/>
                  </a:ext>
                </a:extLst>
              </a:tr>
              <a:tr h="432000">
                <a:tc>
                  <a:txBody>
                    <a:bodyPr/>
                    <a:lstStyle/>
                    <a:p>
                      <a:r>
                        <a:rPr lang="en-US" sz="2000" dirty="0" err="1"/>
                        <a:t>ESCo</a:t>
                      </a:r>
                      <a:endParaRPr lang="el-GR" sz="2000" dirty="0"/>
                    </a:p>
                  </a:txBody>
                  <a:tcPr anchor="ctr"/>
                </a:tc>
                <a:tc>
                  <a:txBody>
                    <a:bodyPr/>
                    <a:lstStyle/>
                    <a:p>
                      <a:pPr algn="r"/>
                      <a:r>
                        <a:rPr lang="en-US" sz="2000" dirty="0"/>
                        <a:t>24%</a:t>
                      </a:r>
                      <a:endParaRPr lang="el-GR" sz="2000" dirty="0"/>
                    </a:p>
                  </a:txBody>
                  <a:tcPr anchor="ctr"/>
                </a:tc>
                <a:tc>
                  <a:txBody>
                    <a:bodyPr/>
                    <a:lstStyle/>
                    <a:p>
                      <a:pPr algn="r"/>
                      <a:r>
                        <a:rPr lang="en-US" sz="2000" dirty="0"/>
                        <a:t>24%</a:t>
                      </a:r>
                      <a:endParaRPr lang="el-GR" sz="2000" dirty="0"/>
                    </a:p>
                  </a:txBody>
                  <a:tcPr anchor="ctr"/>
                </a:tc>
                <a:tc>
                  <a:txBody>
                    <a:bodyPr/>
                    <a:lstStyle/>
                    <a:p>
                      <a:pPr algn="r"/>
                      <a:r>
                        <a:rPr lang="en-US" sz="2000" dirty="0"/>
                        <a:t>14%</a:t>
                      </a:r>
                      <a:endParaRPr lang="el-GR" sz="2000" dirty="0"/>
                    </a:p>
                  </a:txBody>
                  <a:tcPr anchor="ctr"/>
                </a:tc>
                <a:extLst>
                  <a:ext uri="{0D108BD9-81ED-4DB2-BD59-A6C34878D82A}">
                    <a16:rowId xmlns:a16="http://schemas.microsoft.com/office/drawing/2014/main" val="38717951"/>
                  </a:ext>
                </a:extLst>
              </a:tr>
              <a:tr h="432000">
                <a:tc>
                  <a:txBody>
                    <a:bodyPr/>
                    <a:lstStyle/>
                    <a:p>
                      <a:r>
                        <a:rPr lang="el-GR" sz="2000" dirty="0"/>
                        <a:t>Επιδοτούμενο</a:t>
                      </a:r>
                      <a:r>
                        <a:rPr lang="el-GR" sz="2000" baseline="0" dirty="0"/>
                        <a:t> δάνειο</a:t>
                      </a:r>
                      <a:endParaRPr lang="el-GR" sz="2000" dirty="0"/>
                    </a:p>
                  </a:txBody>
                  <a:tcPr anchor="ctr"/>
                </a:tc>
                <a:tc>
                  <a:txBody>
                    <a:bodyPr/>
                    <a:lstStyle/>
                    <a:p>
                      <a:pPr algn="r"/>
                      <a:r>
                        <a:rPr lang="en-US" sz="2000" dirty="0"/>
                        <a:t>65%</a:t>
                      </a:r>
                      <a:endParaRPr lang="el-GR" sz="2000" dirty="0"/>
                    </a:p>
                  </a:txBody>
                  <a:tcPr anchor="ctr"/>
                </a:tc>
                <a:tc>
                  <a:txBody>
                    <a:bodyPr/>
                    <a:lstStyle/>
                    <a:p>
                      <a:pPr algn="r"/>
                      <a:r>
                        <a:rPr lang="en-US" sz="2000" dirty="0"/>
                        <a:t>65%</a:t>
                      </a:r>
                      <a:endParaRPr lang="el-GR" sz="2000" dirty="0"/>
                    </a:p>
                  </a:txBody>
                  <a:tcPr anchor="ctr"/>
                </a:tc>
                <a:tc>
                  <a:txBody>
                    <a:bodyPr/>
                    <a:lstStyle/>
                    <a:p>
                      <a:pPr algn="r"/>
                      <a:r>
                        <a:rPr lang="el-GR" sz="2000" dirty="0"/>
                        <a:t>75%</a:t>
                      </a:r>
                    </a:p>
                  </a:txBody>
                  <a:tcPr anchor="ctr"/>
                </a:tc>
                <a:extLst>
                  <a:ext uri="{0D108BD9-81ED-4DB2-BD59-A6C34878D82A}">
                    <a16:rowId xmlns:a16="http://schemas.microsoft.com/office/drawing/2014/main" val="2072116927"/>
                  </a:ext>
                </a:extLst>
              </a:tr>
              <a:tr h="609600">
                <a:tc>
                  <a:txBody>
                    <a:bodyPr/>
                    <a:lstStyle/>
                    <a:p>
                      <a:r>
                        <a:rPr lang="el-GR" sz="2000" dirty="0"/>
                        <a:t>Βραχυπρόθεσμος</a:t>
                      </a:r>
                      <a:r>
                        <a:rPr lang="el-GR" sz="2000" baseline="0" dirty="0"/>
                        <a:t> δανεισμός</a:t>
                      </a:r>
                      <a:endParaRPr lang="en-US" sz="2000" baseline="0" dirty="0"/>
                    </a:p>
                    <a:p>
                      <a:r>
                        <a:rPr lang="en-US" sz="1400" baseline="0" dirty="0"/>
                        <a:t>VAT Facility</a:t>
                      </a:r>
                      <a:r>
                        <a:rPr lang="el-GR" sz="1400" baseline="0" dirty="0"/>
                        <a:t> – επιβαρύνει τον ανάδοχο</a:t>
                      </a:r>
                      <a:endParaRPr lang="el-GR" sz="1400" dirty="0"/>
                    </a:p>
                  </a:txBody>
                  <a:tcPr anchor="ctr"/>
                </a:tc>
                <a:tc>
                  <a:txBody>
                    <a:bodyPr/>
                    <a:lstStyle/>
                    <a:p>
                      <a:pPr algn="r"/>
                      <a:r>
                        <a:rPr lang="en-US" sz="2000" dirty="0"/>
                        <a:t>11%</a:t>
                      </a:r>
                      <a:endParaRPr lang="el-GR" sz="2000" dirty="0"/>
                    </a:p>
                  </a:txBody>
                  <a:tcPr anchor="ctr"/>
                </a:tc>
                <a:tc>
                  <a:txBody>
                    <a:bodyPr/>
                    <a:lstStyle/>
                    <a:p>
                      <a:pPr algn="r"/>
                      <a:r>
                        <a:rPr lang="en-US" sz="2000" dirty="0"/>
                        <a:t>11%</a:t>
                      </a:r>
                      <a:endParaRPr lang="el-GR" sz="2000" dirty="0"/>
                    </a:p>
                  </a:txBody>
                  <a:tcPr anchor="ctr"/>
                </a:tc>
                <a:tc>
                  <a:txBody>
                    <a:bodyPr/>
                    <a:lstStyle/>
                    <a:p>
                      <a:pPr algn="r"/>
                      <a:r>
                        <a:rPr lang="el-GR" sz="2000" dirty="0"/>
                        <a:t>11%</a:t>
                      </a:r>
                    </a:p>
                  </a:txBody>
                  <a:tcPr anchor="ctr"/>
                </a:tc>
                <a:extLst>
                  <a:ext uri="{0D108BD9-81ED-4DB2-BD59-A6C34878D82A}">
                    <a16:rowId xmlns:a16="http://schemas.microsoft.com/office/drawing/2014/main" val="3318172721"/>
                  </a:ext>
                </a:extLst>
              </a:tr>
            </a:tbl>
          </a:graphicData>
        </a:graphic>
      </p:graphicFrame>
    </p:spTree>
    <p:extLst>
      <p:ext uri="{BB962C8B-B14F-4D97-AF65-F5344CB8AC3E}">
        <p14:creationId xmlns:p14="http://schemas.microsoft.com/office/powerpoint/2010/main" val="2388472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Συμπεράσματα</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Χρηματοδοτικά σχήματα – λύσεις </a:t>
            </a:r>
            <a:r>
              <a:rPr lang="en-US" sz="2000" b="1" dirty="0">
                <a:latin typeface="Arial "/>
              </a:rPr>
              <a:t>CERtuS</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181932" y="2252958"/>
            <a:ext cx="8780643" cy="3831818"/>
          </a:xfrm>
          <a:prstGeom prst="rect">
            <a:avLst/>
          </a:prstGeom>
        </p:spPr>
        <p:txBody>
          <a:bodyPr wrap="square">
            <a:spAutoFit/>
          </a:bodyPr>
          <a:lstStyle/>
          <a:p>
            <a:pPr algn="just">
              <a:lnSpc>
                <a:spcPct val="150000"/>
              </a:lnSpc>
            </a:pPr>
            <a:r>
              <a:rPr lang="el-GR" dirty="0"/>
              <a:t>Από την μελέτη περίπτωσης των κτηρίων του Δήμου Αλίμου προκύπτει ότι είναι εφικτή η ενεργειακή αναβάθμιση δημοτικών κτηρίων, διοικητικών υπηρεσιών, με Συμβάσεις Ενεργειακής Απόδοσης. Σημαντική παράμετρος είναι η διασφάλιση μακροπρόθεσμων και χαμηλότοκων δανείων. Είναι προφανές ότι στην περίπτωση διασφάλισης επιχορηγήσεων τα έργα γίνονται πιο ελκυστικά. </a:t>
            </a:r>
          </a:p>
          <a:p>
            <a:pPr algn="just">
              <a:lnSpc>
                <a:spcPct val="150000"/>
              </a:lnSpc>
            </a:pPr>
            <a:endParaRPr lang="el-GR" dirty="0"/>
          </a:p>
          <a:p>
            <a:pPr algn="just">
              <a:lnSpc>
                <a:spcPct val="150000"/>
              </a:lnSpc>
            </a:pPr>
            <a:r>
              <a:rPr lang="el-GR" dirty="0"/>
              <a:t>Επισημαίνεται ότι για μία σύνθετη χρηματοδότηση, όπως αυτή που υποστηρίζει μία ΣΕΑ, έχουν υψηλό διαχειριστικό κόστος και για αυτό απαιτούνται έργα με μεγαλύτερο προϋπολογισμό. </a:t>
            </a:r>
          </a:p>
        </p:txBody>
      </p:sp>
    </p:spTree>
    <p:extLst>
      <p:ext uri="{BB962C8B-B14F-4D97-AF65-F5344CB8AC3E}">
        <p14:creationId xmlns:p14="http://schemas.microsoft.com/office/powerpoint/2010/main" val="474597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33" name="Rechteck 32"/>
          <p:cNvSpPr/>
          <p:nvPr/>
        </p:nvSpPr>
        <p:spPr>
          <a:xfrm>
            <a:off x="182668" y="6202381"/>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lumMod val="95000"/>
                  </a:schemeClr>
                </a:solidFill>
                <a:effectLst>
                  <a:outerShdw blurRad="38100" dist="38100" dir="2700000" algn="tl">
                    <a:srgbClr val="000000">
                      <a:alpha val="43137"/>
                    </a:srgbClr>
                  </a:outerShdw>
                </a:effectLst>
                <a:latin typeface="Candara" panose="020E0502030303020204" pitchFamily="34" charset="0"/>
              </a:rPr>
              <a:t>CERtuS Maxi Brochure</a:t>
            </a:r>
            <a:endParaRPr lang="de-DE" sz="2000" dirty="0">
              <a:solidFill>
                <a:schemeClr val="bg1">
                  <a:lumMod val="95000"/>
                </a:schemeClr>
              </a:solidFill>
              <a:latin typeface="Candara" panose="020E0502030303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Χρηματοδοτικά σχήματα – λύσεις </a:t>
            </a:r>
            <a:r>
              <a:rPr lang="en-US" sz="2000" b="1" dirty="0">
                <a:latin typeface="Arial "/>
              </a:rPr>
              <a:t>CERtuS</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8" name="Εικόνα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
        <p:nvSpPr>
          <p:cNvPr id="12" name="Rectangle 12"/>
          <p:cNvSpPr/>
          <p:nvPr/>
        </p:nvSpPr>
        <p:spPr>
          <a:xfrm>
            <a:off x="337583" y="2438707"/>
            <a:ext cx="8461514" cy="2862322"/>
          </a:xfrm>
          <a:prstGeom prst="rect">
            <a:avLst/>
          </a:prstGeom>
        </p:spPr>
        <p:txBody>
          <a:bodyPr wrap="square">
            <a:spAutoFit/>
          </a:bodyPr>
          <a:lstStyle/>
          <a:p>
            <a:pPr algn="ctr">
              <a:lnSpc>
                <a:spcPct val="150000"/>
              </a:lnSpc>
            </a:pPr>
            <a:r>
              <a:rPr lang="el-GR" sz="2000" i="1" dirty="0">
                <a:effectLst>
                  <a:outerShdw blurRad="38100" dist="38100" dir="2700000" algn="tl">
                    <a:srgbClr val="000000">
                      <a:alpha val="43137"/>
                    </a:srgbClr>
                  </a:outerShdw>
                </a:effectLst>
              </a:rPr>
              <a:t>Ο προσδιορισμός των χρηματοδοτικών σχημάτων που θεωρούνται καταλληλότερα έγινε μετά από αναλυτική μελέτη</a:t>
            </a:r>
            <a:r>
              <a:rPr lang="en-US" sz="2000" i="1" dirty="0">
                <a:effectLst>
                  <a:outerShdw blurRad="38100" dist="38100" dir="2700000" algn="tl">
                    <a:srgbClr val="000000">
                      <a:alpha val="43137"/>
                    </a:srgbClr>
                  </a:outerShdw>
                </a:effectLst>
              </a:rPr>
              <a:t> </a:t>
            </a:r>
            <a:r>
              <a:rPr lang="el-GR" sz="2000" i="1" dirty="0">
                <a:effectLst>
                  <a:outerShdw blurRad="38100" dist="38100" dir="2700000" algn="tl">
                    <a:srgbClr val="000000">
                      <a:alpha val="43137"/>
                    </a:srgbClr>
                  </a:outerShdw>
                </a:effectLst>
              </a:rPr>
              <a:t>και λαμβάνοντας υπόψη τα κριτήρια που έχουν ήδη αναφερθεί. </a:t>
            </a:r>
            <a:endParaRPr lang="en-US" sz="2000" i="1" dirty="0">
              <a:effectLst>
                <a:outerShdw blurRad="38100" dist="38100" dir="2700000" algn="tl">
                  <a:srgbClr val="000000">
                    <a:alpha val="43137"/>
                  </a:srgbClr>
                </a:outerShdw>
              </a:effectLst>
            </a:endParaRPr>
          </a:p>
          <a:p>
            <a:pPr algn="ctr">
              <a:lnSpc>
                <a:spcPct val="150000"/>
              </a:lnSpc>
            </a:pPr>
            <a:endParaRPr lang="en-US" sz="2000" i="1" dirty="0">
              <a:effectLst>
                <a:outerShdw blurRad="38100" dist="38100" dir="2700000" algn="tl">
                  <a:srgbClr val="000000">
                    <a:alpha val="43137"/>
                  </a:srgbClr>
                </a:outerShdw>
              </a:effectLst>
            </a:endParaRPr>
          </a:p>
          <a:p>
            <a:pPr algn="ctr">
              <a:lnSpc>
                <a:spcPct val="150000"/>
              </a:lnSpc>
            </a:pPr>
            <a:r>
              <a:rPr lang="el-GR" sz="2000" dirty="0">
                <a:effectLst>
                  <a:outerShdw blurRad="38100" dist="38100" dir="2700000" algn="tl">
                    <a:srgbClr val="000000">
                      <a:alpha val="43137"/>
                    </a:srgbClr>
                  </a:outerShdw>
                </a:effectLst>
              </a:rPr>
              <a:t>Συνοπτική παρουσίαση των αποτελεσμάτων μπορείτε να βρείτε στη </a:t>
            </a:r>
          </a:p>
          <a:p>
            <a:pPr algn="ctr">
              <a:lnSpc>
                <a:spcPct val="150000"/>
              </a:lnSpc>
            </a:pPr>
            <a:r>
              <a:rPr lang="en-US" sz="2000" b="1" dirty="0">
                <a:effectLst>
                  <a:outerShdw blurRad="38100" dist="38100" dir="2700000" algn="tl">
                    <a:srgbClr val="000000">
                      <a:alpha val="43137"/>
                    </a:srgbClr>
                  </a:outerShdw>
                </a:effectLst>
              </a:rPr>
              <a:t>CERtuS Maxi Brochure</a:t>
            </a:r>
            <a:r>
              <a:rPr lang="el-GR" sz="2000" dirty="0">
                <a:effectLst>
                  <a:outerShdw blurRad="38100" dist="38100" dir="2700000" algn="tl">
                    <a:srgbClr val="000000">
                      <a:alpha val="43137"/>
                    </a:srgbClr>
                  </a:outerShdw>
                </a:effectLst>
              </a:rPr>
              <a:t>, στην ιστοσελίδα του </a:t>
            </a:r>
            <a:r>
              <a:rPr lang="en-US" sz="2000" dirty="0">
                <a:effectLst>
                  <a:outerShdw blurRad="38100" dist="38100" dir="2700000" algn="tl">
                    <a:srgbClr val="000000">
                      <a:alpha val="43137"/>
                    </a:srgbClr>
                  </a:outerShdw>
                </a:effectLst>
              </a:rPr>
              <a:t>CERtuS (</a:t>
            </a:r>
            <a:r>
              <a:rPr lang="en-US" sz="2000" dirty="0">
                <a:effectLst>
                  <a:outerShdw blurRad="38100" dist="38100" dir="2700000" algn="tl">
                    <a:srgbClr val="000000">
                      <a:alpha val="43137"/>
                    </a:srgbClr>
                  </a:outerShdw>
                </a:effectLst>
                <a:hlinkClick r:id="rId5"/>
              </a:rPr>
              <a:t>www.certus-project.eu</a:t>
            </a:r>
            <a:r>
              <a:rPr lang="en-US" sz="2000" dirty="0">
                <a:effectLst>
                  <a:outerShdw blurRad="38100" dist="38100" dir="2700000" algn="tl">
                    <a:srgbClr val="000000">
                      <a:alpha val="43137"/>
                    </a:srgbClr>
                  </a:outerShdw>
                </a:effectLst>
              </a:rPr>
              <a:t>).</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568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863" algn="ctr"/>
            <a:r>
              <a:rPr lang="el-GR" sz="2600" b="1" dirty="0">
                <a:latin typeface="Arial "/>
              </a:rPr>
              <a:t>Παραδείγματα </a:t>
            </a:r>
            <a:r>
              <a:rPr lang="el-GR" sz="2600" b="1" dirty="0" smtClean="0">
                <a:latin typeface="Arial "/>
              </a:rPr>
              <a:t>διαφορετικών τύπων Συμβάσεων Ενεργειακής Απόδοσης</a:t>
            </a:r>
            <a:endParaRPr lang="el-GR" sz="2600" b="1" dirty="0">
              <a:latin typeface="Arial "/>
            </a:endParaRP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rotWithShape="1">
          <a:blip r:embed="rId4">
            <a:extLst>
              <a:ext uri="{28A0092B-C50C-407E-A947-70E740481C1C}">
                <a14:useLocalDpi xmlns:a14="http://schemas.microsoft.com/office/drawing/2010/main"/>
              </a:ext>
            </a:extLst>
          </a:blip>
          <a:srcRect l="15353" r="23114"/>
          <a:stretch/>
        </p:blipFill>
        <p:spPr bwMode="auto">
          <a:xfrm>
            <a:off x="178368" y="3067480"/>
            <a:ext cx="1441303" cy="122561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16" y="5612580"/>
            <a:ext cx="3737819" cy="777363"/>
          </a:xfrm>
          <a:prstGeom prst="rect">
            <a:avLst/>
          </a:prstGeom>
        </p:spPr>
      </p:pic>
    </p:spTree>
    <p:extLst>
      <p:ext uri="{BB962C8B-B14F-4D97-AF65-F5344CB8AC3E}">
        <p14:creationId xmlns:p14="http://schemas.microsoft.com/office/powerpoint/2010/main" val="2323165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5021036" y="4364721"/>
          <a:ext cx="3977433" cy="760095"/>
        </p:xfrm>
        <a:graphic>
          <a:graphicData uri="http://schemas.openxmlformats.org/drawingml/2006/table">
            <a:tbl>
              <a:tblPr>
                <a:tableStyleId>{9D7B26C5-4107-4FEC-AEDC-1716B250A1EF}</a:tableStyleId>
              </a:tblPr>
              <a:tblGrid>
                <a:gridCol w="3386364">
                  <a:extLst>
                    <a:ext uri="{9D8B030D-6E8A-4147-A177-3AD203B41FA5}">
                      <a16:colId xmlns:a16="http://schemas.microsoft.com/office/drawing/2014/main" val="4066461351"/>
                    </a:ext>
                  </a:extLst>
                </a:gridCol>
                <a:gridCol w="591069">
                  <a:extLst>
                    <a:ext uri="{9D8B030D-6E8A-4147-A177-3AD203B41FA5}">
                      <a16:colId xmlns:a16="http://schemas.microsoft.com/office/drawing/2014/main" val="1305555756"/>
                    </a:ext>
                  </a:extLst>
                </a:gridCol>
              </a:tblGrid>
              <a:tr h="161925">
                <a:tc>
                  <a:txBody>
                    <a:bodyPr/>
                    <a:lstStyle/>
                    <a:p>
                      <a:pPr algn="l" fontAlgn="b"/>
                      <a:r>
                        <a:rPr lang="el-GR" sz="1600" u="none" strike="noStrike" dirty="0">
                          <a:effectLst/>
                          <a:latin typeface="Calibri" panose="020F0502020204030204" pitchFamily="34" charset="0"/>
                        </a:rPr>
                        <a:t>Ετήσιο επιτόκιο δανεισμού (%)</a:t>
                      </a:r>
                      <a:endParaRPr lang="el-GR" sz="1600" b="0" i="0" u="none" strike="noStrike" dirty="0">
                        <a:effectLst/>
                        <a:latin typeface="Calibri" panose="020F0502020204030204" pitchFamily="34" charset="0"/>
                      </a:endParaRPr>
                    </a:p>
                  </a:txBody>
                  <a:tcPr marL="9525" marR="9525" marT="9525" marB="0" anchor="b"/>
                </a:tc>
                <a:tc>
                  <a:txBody>
                    <a:bodyPr/>
                    <a:lstStyle/>
                    <a:p>
                      <a:pPr algn="r" fontAlgn="b"/>
                      <a:r>
                        <a:rPr lang="el-GR" sz="1600" u="none" strike="noStrike" dirty="0">
                          <a:effectLst/>
                          <a:latin typeface="Calibri" panose="020F0502020204030204" pitchFamily="34" charset="0"/>
                        </a:rPr>
                        <a:t>6,00%</a:t>
                      </a:r>
                      <a:endParaRPr lang="el-GR"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950545654"/>
                  </a:ext>
                </a:extLst>
              </a:tr>
              <a:tr h="161925">
                <a:tc>
                  <a:txBody>
                    <a:bodyPr/>
                    <a:lstStyle/>
                    <a:p>
                      <a:pPr algn="l" fontAlgn="b"/>
                      <a:r>
                        <a:rPr lang="el-GR" sz="1600" u="none" strike="noStrike" dirty="0">
                          <a:effectLst/>
                          <a:latin typeface="Calibri" panose="020F0502020204030204" pitchFamily="34" charset="0"/>
                        </a:rPr>
                        <a:t>Διάρκεια δανεισμού (έτη)</a:t>
                      </a:r>
                      <a:endParaRPr lang="el-GR" sz="1600" b="0" i="0" u="none" strike="noStrike" dirty="0">
                        <a:effectLst/>
                        <a:latin typeface="Calibri" panose="020F0502020204030204" pitchFamily="34" charset="0"/>
                      </a:endParaRPr>
                    </a:p>
                  </a:txBody>
                  <a:tcPr marL="9525" marR="9525" marT="9525" marB="0" anchor="b"/>
                </a:tc>
                <a:tc>
                  <a:txBody>
                    <a:bodyPr/>
                    <a:lstStyle/>
                    <a:p>
                      <a:pPr algn="r" fontAlgn="ctr"/>
                      <a:r>
                        <a:rPr lang="el-GR" sz="1600" u="none" strike="noStrike" dirty="0">
                          <a:effectLst/>
                          <a:latin typeface="Calibri" panose="020F0502020204030204" pitchFamily="34" charset="0"/>
                        </a:rPr>
                        <a:t>10 </a:t>
                      </a:r>
                      <a:endParaRPr lang="el-GR"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923515127"/>
                  </a:ext>
                </a:extLst>
              </a:tr>
              <a:tr h="161925">
                <a:tc>
                  <a:txBody>
                    <a:bodyPr/>
                    <a:lstStyle/>
                    <a:p>
                      <a:pPr algn="l" fontAlgn="b"/>
                      <a:r>
                        <a:rPr lang="el-GR" sz="1600" u="none" strike="noStrike" dirty="0">
                          <a:effectLst/>
                          <a:latin typeface="Calibri" panose="020F0502020204030204" pitchFamily="34" charset="0"/>
                        </a:rPr>
                        <a:t>Περίοδος χάριτος (</a:t>
                      </a:r>
                      <a:r>
                        <a:rPr lang="en-US" sz="1600" u="none" strike="noStrike" dirty="0">
                          <a:effectLst/>
                          <a:latin typeface="Calibri" panose="020F0502020204030204" pitchFamily="34" charset="0"/>
                        </a:rPr>
                        <a:t>years)</a:t>
                      </a:r>
                      <a:endParaRPr lang="en-US" sz="1600" b="0" i="0" u="none" strike="noStrike" dirty="0">
                        <a:effectLst/>
                        <a:latin typeface="Calibri" panose="020F0502020204030204" pitchFamily="34" charset="0"/>
                      </a:endParaRPr>
                    </a:p>
                  </a:txBody>
                  <a:tcPr marL="9525" marR="9525" marT="9525" marB="0" anchor="b"/>
                </a:tc>
                <a:tc>
                  <a:txBody>
                    <a:bodyPr/>
                    <a:lstStyle/>
                    <a:p>
                      <a:pPr algn="r" fontAlgn="ctr"/>
                      <a:r>
                        <a:rPr lang="el-GR" sz="1600" u="none" strike="noStrike" dirty="0">
                          <a:effectLst/>
                          <a:latin typeface="Calibri" panose="020F0502020204030204" pitchFamily="34" charset="0"/>
                        </a:rPr>
                        <a:t>0 </a:t>
                      </a:r>
                      <a:endParaRPr lang="el-GR" sz="1600" b="0"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2075561904"/>
                  </a:ext>
                </a:extLst>
              </a:tr>
            </a:tbl>
          </a:graphicData>
        </a:graphic>
      </p:graphicFrame>
      <p:graphicFrame>
        <p:nvGraphicFramePr>
          <p:cNvPr id="21" name="Table 20"/>
          <p:cNvGraphicFramePr>
            <a:graphicFrameLocks noGrp="1"/>
          </p:cNvGraphicFramePr>
          <p:nvPr>
            <p:extLst/>
          </p:nvPr>
        </p:nvGraphicFramePr>
        <p:xfrm>
          <a:off x="5021035" y="3568276"/>
          <a:ext cx="3977433" cy="731520"/>
        </p:xfrm>
        <a:graphic>
          <a:graphicData uri="http://schemas.openxmlformats.org/drawingml/2006/table">
            <a:tbl>
              <a:tblPr>
                <a:tableStyleId>{9D7B26C5-4107-4FEC-AEDC-1716B250A1EF}</a:tableStyleId>
              </a:tblPr>
              <a:tblGrid>
                <a:gridCol w="3035019">
                  <a:extLst>
                    <a:ext uri="{9D8B030D-6E8A-4147-A177-3AD203B41FA5}">
                      <a16:colId xmlns:a16="http://schemas.microsoft.com/office/drawing/2014/main" val="4066461351"/>
                    </a:ext>
                  </a:extLst>
                </a:gridCol>
                <a:gridCol w="942414">
                  <a:extLst>
                    <a:ext uri="{9D8B030D-6E8A-4147-A177-3AD203B41FA5}">
                      <a16:colId xmlns:a16="http://schemas.microsoft.com/office/drawing/2014/main" val="1305555756"/>
                    </a:ext>
                  </a:extLst>
                </a:gridCol>
              </a:tblGrid>
              <a:tr h="161925">
                <a:tc gridSpan="2">
                  <a:txBody>
                    <a:bodyPr/>
                    <a:lstStyle/>
                    <a:p>
                      <a:pPr algn="ctr" fontAlgn="b"/>
                      <a:r>
                        <a:rPr lang="el-GR" sz="1600" b="0" i="1" u="none" strike="noStrike" dirty="0">
                          <a:effectLst/>
                          <a:latin typeface="Calibri" panose="020F0502020204030204" pitchFamily="34" charset="0"/>
                        </a:rPr>
                        <a:t>Συμμετοχή</a:t>
                      </a:r>
                      <a:r>
                        <a:rPr lang="el-GR" sz="1600" b="0" i="1" u="none" strike="noStrike" baseline="0" dirty="0">
                          <a:effectLst/>
                          <a:latin typeface="Calibri" panose="020F0502020204030204" pitchFamily="34" charset="0"/>
                        </a:rPr>
                        <a:t> στη χρηματοδότηση του έργου</a:t>
                      </a:r>
                      <a:endParaRPr lang="en-US" sz="1600" b="0" i="1" u="none" strike="noStrike" dirty="0">
                        <a:effectLst/>
                        <a:latin typeface="Calibri" panose="020F0502020204030204" pitchFamily="34" charset="0"/>
                      </a:endParaRPr>
                    </a:p>
                  </a:txBody>
                  <a:tcPr marL="0" marR="0"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l-GR" sz="14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50545654"/>
                  </a:ext>
                </a:extLst>
              </a:tr>
              <a:tr h="161925">
                <a:tc>
                  <a:txBody>
                    <a:bodyPr/>
                    <a:lstStyle/>
                    <a:p>
                      <a:pPr algn="r" fontAlgn="b"/>
                      <a:r>
                        <a:rPr lang="en-US" sz="1600" b="0" u="none" strike="noStrike" dirty="0">
                          <a:effectLst/>
                          <a:latin typeface="Calibri" panose="020F0502020204030204" pitchFamily="34" charset="0"/>
                        </a:rPr>
                        <a:t>EEY</a:t>
                      </a:r>
                      <a:endParaRPr lang="en-US" sz="1600" b="0" i="0" u="none" strike="noStrike" dirty="0">
                        <a:effectLst/>
                        <a:latin typeface="Calibri" panose="020F0502020204030204" pitchFamily="34" charset="0"/>
                      </a:endParaRPr>
                    </a:p>
                  </a:txBody>
                  <a:tcPr marL="0" marR="0"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l-GR" sz="1600" b="0" i="0" u="none" strike="noStrike" dirty="0">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r" fontAlgn="b"/>
                      <a:r>
                        <a:rPr lang="el-GR" sz="1600" b="0" u="none" strike="noStrike" dirty="0">
                          <a:effectLst/>
                          <a:latin typeface="Calibri" panose="020F0502020204030204" pitchFamily="34" charset="0"/>
                        </a:rPr>
                        <a:t>Δήμος</a:t>
                      </a:r>
                      <a:endParaRPr lang="en-US" sz="1600" b="0" i="0" u="none" strike="noStrike" dirty="0">
                        <a:effectLst/>
                        <a:latin typeface="Calibri" panose="020F0502020204030204" pitchFamily="34" charset="0"/>
                      </a:endParaRPr>
                    </a:p>
                  </a:txBody>
                  <a:tcPr marL="0" marR="0" marT="0" marB="0" anchor="b"/>
                </a:tc>
                <a:tc>
                  <a:txBody>
                    <a:bodyPr/>
                    <a:lstStyle/>
                    <a:p>
                      <a:pPr algn="r" fontAlgn="ctr"/>
                      <a:r>
                        <a:rPr lang="en-US" sz="1600" b="0" u="none" strike="noStrike" dirty="0">
                          <a:effectLst/>
                          <a:latin typeface="Calibri" panose="020F0502020204030204" pitchFamily="34" charset="0"/>
                        </a:rPr>
                        <a:t>100%</a:t>
                      </a:r>
                      <a:r>
                        <a:rPr lang="el-GR" sz="1600" b="0" u="none" strike="noStrike" dirty="0">
                          <a:effectLst/>
                          <a:latin typeface="Calibri" panose="020F0502020204030204" pitchFamily="34" charset="0"/>
                        </a:rPr>
                        <a:t> </a:t>
                      </a:r>
                      <a:endParaRPr lang="el-GR" sz="1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075561904"/>
                  </a:ext>
                </a:extLst>
              </a:tr>
            </a:tbl>
          </a:graphicData>
        </a:graphic>
      </p:graphicFrame>
      <p:sp>
        <p:nvSpPr>
          <p:cNvPr id="4" name="TextBox 3"/>
          <p:cNvSpPr txBox="1"/>
          <p:nvPr/>
        </p:nvSpPr>
        <p:spPr>
          <a:xfrm>
            <a:off x="5015935" y="5106481"/>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
        <p:nvSpPr>
          <p:cNvPr id="5" name="TextBox 4"/>
          <p:cNvSpPr txBox="1"/>
          <p:nvPr/>
        </p:nvSpPr>
        <p:spPr>
          <a:xfrm>
            <a:off x="5015935" y="2200632"/>
            <a:ext cx="3982533" cy="646331"/>
          </a:xfrm>
          <a:prstGeom prst="rect">
            <a:avLst/>
          </a:prstGeom>
          <a:noFill/>
        </p:spPr>
        <p:txBody>
          <a:bodyPr wrap="square" rtlCol="0">
            <a:spAutoFit/>
          </a:bodyPr>
          <a:lstStyle/>
          <a:p>
            <a:pPr algn="r"/>
            <a:r>
              <a:rPr lang="en-US" i="1" dirty="0">
                <a:latin typeface="Calibri" panose="020F0502020204030204" pitchFamily="34" charset="0"/>
              </a:rPr>
              <a:t>Pay from savings</a:t>
            </a:r>
          </a:p>
          <a:p>
            <a:pPr algn="r"/>
            <a:r>
              <a:rPr lang="el-GR" i="1" dirty="0">
                <a:latin typeface="Calibri" panose="020F0502020204030204" pitchFamily="34" charset="0"/>
              </a:rPr>
              <a:t> </a:t>
            </a:r>
          </a:p>
        </p:txBody>
      </p:sp>
      <p:pic>
        <p:nvPicPr>
          <p:cNvPr id="20"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r="17508"/>
          <a:stretch/>
        </p:blipFill>
        <p:spPr bwMode="auto">
          <a:xfrm>
            <a:off x="-17148" y="2200632"/>
            <a:ext cx="4380873" cy="3416400"/>
          </a:xfrm>
          <a:prstGeom prst="rect">
            <a:avLst/>
          </a:prstGeom>
          <a:noFill/>
        </p:spPr>
      </p:pic>
      <p:pic>
        <p:nvPicPr>
          <p:cNvPr id="16"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60474" t="52939" r="28997" b="24171"/>
          <a:stretch/>
        </p:blipFill>
        <p:spPr bwMode="auto">
          <a:xfrm>
            <a:off x="3327094" y="3842350"/>
            <a:ext cx="683045" cy="91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97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3043"/>
          <a:stretch/>
        </p:blipFill>
        <p:spPr bwMode="auto">
          <a:xfrm>
            <a:off x="-30978" y="2204864"/>
            <a:ext cx="4822520" cy="341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5021036" y="4364721"/>
          <a:ext cx="3977433" cy="731520"/>
        </p:xfrm>
        <a:graphic>
          <a:graphicData uri="http://schemas.openxmlformats.org/drawingml/2006/table">
            <a:tbl>
              <a:tblPr>
                <a:tableStyleId>{9D7B26C5-4107-4FEC-AEDC-1716B250A1EF}</a:tableStyleId>
              </a:tblPr>
              <a:tblGrid>
                <a:gridCol w="3360759">
                  <a:extLst>
                    <a:ext uri="{9D8B030D-6E8A-4147-A177-3AD203B41FA5}">
                      <a16:colId xmlns:a16="http://schemas.microsoft.com/office/drawing/2014/main" val="4066461351"/>
                    </a:ext>
                  </a:extLst>
                </a:gridCol>
                <a:gridCol w="616674">
                  <a:extLst>
                    <a:ext uri="{9D8B030D-6E8A-4147-A177-3AD203B41FA5}">
                      <a16:colId xmlns:a16="http://schemas.microsoft.com/office/drawing/2014/main" val="1305555756"/>
                    </a:ext>
                  </a:extLst>
                </a:gridCol>
              </a:tblGrid>
              <a:tr h="161925">
                <a:tc>
                  <a:txBody>
                    <a:bodyPr/>
                    <a:lstStyle/>
                    <a:p>
                      <a:pPr algn="l" fontAlgn="b"/>
                      <a:r>
                        <a:rPr lang="el-GR" sz="1600" u="none" strike="noStrike" dirty="0">
                          <a:effectLst/>
                          <a:latin typeface="+mn-lt"/>
                        </a:rPr>
                        <a:t>Ποσοστό εξοικονόμησης για την ΕΕΥ</a:t>
                      </a:r>
                      <a:endParaRPr lang="en-US" sz="1600" b="0" i="0" u="none" strike="noStrike" dirty="0">
                        <a:effectLst/>
                        <a:latin typeface="+mn-lt"/>
                      </a:endParaRPr>
                    </a:p>
                  </a:txBody>
                  <a:tcPr marL="0" marR="0" marT="0" marB="0" anchor="b"/>
                </a:tc>
                <a:tc>
                  <a:txBody>
                    <a:bodyPr/>
                    <a:lstStyle/>
                    <a:p>
                      <a:pPr algn="r" fontAlgn="b"/>
                      <a:r>
                        <a:rPr lang="el-GR" sz="1600" b="0" i="0" u="none" strike="noStrike" dirty="0">
                          <a:effectLst/>
                          <a:latin typeface="+mn-lt"/>
                        </a:rPr>
                        <a:t>90,0%</a:t>
                      </a:r>
                    </a:p>
                  </a:txBody>
                  <a:tcPr marL="0" marR="0" marT="0" marB="0" anchor="b"/>
                </a:tc>
                <a:extLst>
                  <a:ext uri="{0D108BD9-81ED-4DB2-BD59-A6C34878D82A}">
                    <a16:rowId xmlns:a16="http://schemas.microsoft.com/office/drawing/2014/main" val="950545654"/>
                  </a:ext>
                </a:extLst>
              </a:tr>
              <a:tr h="161925">
                <a:tc>
                  <a:txBody>
                    <a:bodyPr/>
                    <a:lstStyle/>
                    <a:p>
                      <a:pPr algn="l" fontAlgn="b"/>
                      <a:r>
                        <a:rPr lang="el-GR" sz="1600" u="none" strike="noStrike" dirty="0">
                          <a:effectLst/>
                          <a:latin typeface="+mn-lt"/>
                        </a:rPr>
                        <a:t>Ποσοστό εξοικονόμησης για το Δήμο</a:t>
                      </a:r>
                      <a:endParaRPr lang="en-US" sz="1600" b="0" i="0" u="none" strike="noStrike" dirty="0">
                        <a:effectLst/>
                        <a:latin typeface="+mn-lt"/>
                      </a:endParaRPr>
                    </a:p>
                  </a:txBody>
                  <a:tcPr marL="0" marR="0" marT="0" marB="0" anchor="b"/>
                </a:tc>
                <a:tc>
                  <a:txBody>
                    <a:bodyPr/>
                    <a:lstStyle/>
                    <a:p>
                      <a:pPr algn="r" fontAlgn="b"/>
                      <a:r>
                        <a:rPr lang="el-GR" sz="1600" b="0" i="0" u="none" strike="noStrike" dirty="0">
                          <a:effectLst/>
                          <a:latin typeface="+mn-lt"/>
                        </a:rPr>
                        <a:t>10,0%</a:t>
                      </a:r>
                    </a:p>
                  </a:txBody>
                  <a:tcPr marL="0" marR="0" marT="0" marB="0" anchor="b"/>
                </a:tc>
                <a:extLst>
                  <a:ext uri="{0D108BD9-81ED-4DB2-BD59-A6C34878D82A}">
                    <a16:rowId xmlns:a16="http://schemas.microsoft.com/office/drawing/2014/main" val="2923515127"/>
                  </a:ext>
                </a:extLst>
              </a:tr>
              <a:tr h="161925">
                <a:tc>
                  <a:txBody>
                    <a:bodyPr/>
                    <a:lstStyle/>
                    <a:p>
                      <a:pPr algn="l" fontAlgn="b"/>
                      <a:r>
                        <a:rPr lang="el-GR" sz="1600" u="none" strike="noStrike" dirty="0">
                          <a:effectLst/>
                          <a:latin typeface="+mn-lt"/>
                        </a:rPr>
                        <a:t>Διάρκεια σύμβασης</a:t>
                      </a:r>
                      <a:endParaRPr lang="en-US" sz="1600" b="0" i="0" u="none" strike="noStrike" dirty="0">
                        <a:effectLst/>
                        <a:latin typeface="+mn-lt"/>
                      </a:endParaRPr>
                    </a:p>
                  </a:txBody>
                  <a:tcPr marL="0" marR="0" marT="0" marB="0" anchor="b"/>
                </a:tc>
                <a:tc>
                  <a:txBody>
                    <a:bodyPr/>
                    <a:lstStyle/>
                    <a:p>
                      <a:pPr algn="r" fontAlgn="ctr"/>
                      <a:r>
                        <a:rPr lang="el-GR" sz="1600" b="0" i="0" u="none" strike="noStrike" dirty="0">
                          <a:effectLst/>
                          <a:latin typeface="+mn-lt"/>
                        </a:rPr>
                        <a:t>10 </a:t>
                      </a:r>
                    </a:p>
                  </a:txBody>
                  <a:tcPr marL="0" marR="0" marT="0" marB="0" anchor="ctr"/>
                </a:tc>
                <a:extLst>
                  <a:ext uri="{0D108BD9-81ED-4DB2-BD59-A6C34878D82A}">
                    <a16:rowId xmlns:a16="http://schemas.microsoft.com/office/drawing/2014/main" val="2075561904"/>
                  </a:ext>
                </a:extLst>
              </a:tr>
            </a:tbl>
          </a:graphicData>
        </a:graphic>
      </p:graphicFrame>
      <p:graphicFrame>
        <p:nvGraphicFramePr>
          <p:cNvPr id="21" name="Table 20"/>
          <p:cNvGraphicFramePr>
            <a:graphicFrameLocks noGrp="1"/>
          </p:cNvGraphicFramePr>
          <p:nvPr>
            <p:extLst/>
          </p:nvPr>
        </p:nvGraphicFramePr>
        <p:xfrm>
          <a:off x="5021035" y="3568276"/>
          <a:ext cx="3977433" cy="731520"/>
        </p:xfrm>
        <a:graphic>
          <a:graphicData uri="http://schemas.openxmlformats.org/drawingml/2006/table">
            <a:tbl>
              <a:tblPr>
                <a:tableStyleId>{9D7B26C5-4107-4FEC-AEDC-1716B250A1EF}</a:tableStyleId>
              </a:tblPr>
              <a:tblGrid>
                <a:gridCol w="3035019">
                  <a:extLst>
                    <a:ext uri="{9D8B030D-6E8A-4147-A177-3AD203B41FA5}">
                      <a16:colId xmlns:a16="http://schemas.microsoft.com/office/drawing/2014/main" val="4066461351"/>
                    </a:ext>
                  </a:extLst>
                </a:gridCol>
                <a:gridCol w="942414">
                  <a:extLst>
                    <a:ext uri="{9D8B030D-6E8A-4147-A177-3AD203B41FA5}">
                      <a16:colId xmlns:a16="http://schemas.microsoft.com/office/drawing/2014/main" val="1305555756"/>
                    </a:ext>
                  </a:extLst>
                </a:gridCol>
              </a:tblGrid>
              <a:tr h="161925">
                <a:tc gridSpan="2">
                  <a:txBody>
                    <a:bodyPr/>
                    <a:lstStyle/>
                    <a:p>
                      <a:pPr algn="ctr" fontAlgn="b"/>
                      <a:r>
                        <a:rPr lang="el-GR" sz="1600" b="0" i="1" u="none" strike="noStrike" dirty="0">
                          <a:effectLst/>
                          <a:latin typeface="Calibri" panose="020F0502020204030204" pitchFamily="34" charset="0"/>
                        </a:rPr>
                        <a:t>Συμμετοχή</a:t>
                      </a:r>
                      <a:r>
                        <a:rPr lang="el-GR" sz="1600" b="0" i="1" u="none" strike="noStrike" baseline="0" dirty="0">
                          <a:effectLst/>
                          <a:latin typeface="Calibri" panose="020F0502020204030204" pitchFamily="34" charset="0"/>
                        </a:rPr>
                        <a:t> στη χρηματοδότηση του έργου</a:t>
                      </a:r>
                      <a:endParaRPr lang="en-US" sz="1600" b="0" i="1" u="none" strike="noStrike" dirty="0">
                        <a:effectLst/>
                        <a:latin typeface="Calibri" panose="020F0502020204030204" pitchFamily="34" charset="0"/>
                      </a:endParaRPr>
                    </a:p>
                  </a:txBody>
                  <a:tcPr marL="0" marR="0"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l-GR" sz="14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50545654"/>
                  </a:ext>
                </a:extLst>
              </a:tr>
              <a:tr h="161925">
                <a:tc>
                  <a:txBody>
                    <a:bodyPr/>
                    <a:lstStyle/>
                    <a:p>
                      <a:pPr algn="r" fontAlgn="b"/>
                      <a:r>
                        <a:rPr lang="en-US" sz="1600" b="0" u="none" strike="noStrike" dirty="0">
                          <a:effectLst/>
                          <a:latin typeface="Calibri" panose="020F0502020204030204" pitchFamily="34" charset="0"/>
                        </a:rPr>
                        <a:t>EEY</a:t>
                      </a:r>
                      <a:endParaRPr lang="en-US" sz="1600" b="0" i="0" u="none" strike="noStrike" dirty="0">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b="0" u="none" strike="noStrike" dirty="0">
                          <a:effectLst/>
                          <a:latin typeface="Calibri" panose="020F0502020204030204" pitchFamily="34" charset="0"/>
                        </a:rPr>
                        <a:t>80</a:t>
                      </a:r>
                      <a:r>
                        <a:rPr lang="el-GR" sz="1600" b="0" u="none" strike="noStrike" dirty="0">
                          <a:effectLst/>
                          <a:latin typeface="Calibri" panose="020F0502020204030204" pitchFamily="34" charset="0"/>
                        </a:rPr>
                        <a:t>%</a:t>
                      </a:r>
                      <a:endParaRPr lang="el-GR" sz="1600" b="0" i="0" u="none" strike="noStrike" dirty="0">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r" fontAlgn="b"/>
                      <a:r>
                        <a:rPr lang="el-GR" sz="1600" b="0" u="none" strike="noStrike" dirty="0">
                          <a:effectLst/>
                          <a:latin typeface="Calibri" panose="020F0502020204030204" pitchFamily="34" charset="0"/>
                        </a:rPr>
                        <a:t>Δήμος</a:t>
                      </a:r>
                      <a:endParaRPr lang="en-US" sz="1600" b="0" i="0" u="none" strike="noStrike" dirty="0">
                        <a:effectLst/>
                        <a:latin typeface="Calibri" panose="020F0502020204030204" pitchFamily="34" charset="0"/>
                      </a:endParaRPr>
                    </a:p>
                  </a:txBody>
                  <a:tcPr marL="0" marR="0" marT="0" marB="0" anchor="b"/>
                </a:tc>
                <a:tc>
                  <a:txBody>
                    <a:bodyPr/>
                    <a:lstStyle/>
                    <a:p>
                      <a:pPr algn="r" fontAlgn="ctr"/>
                      <a:r>
                        <a:rPr lang="el-GR" sz="1600" b="0" u="none" strike="noStrike" dirty="0">
                          <a:effectLst/>
                          <a:latin typeface="Calibri" panose="020F0502020204030204" pitchFamily="34" charset="0"/>
                        </a:rPr>
                        <a:t>20% </a:t>
                      </a:r>
                      <a:endParaRPr lang="el-GR" sz="1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075561904"/>
                  </a:ext>
                </a:extLst>
              </a:tr>
            </a:tbl>
          </a:graphicData>
        </a:graphic>
      </p:graphicFrame>
      <p:sp>
        <p:nvSpPr>
          <p:cNvPr id="4" name="TextBox 3"/>
          <p:cNvSpPr txBox="1"/>
          <p:nvPr/>
        </p:nvSpPr>
        <p:spPr>
          <a:xfrm>
            <a:off x="5015935" y="5106481"/>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
        <p:nvSpPr>
          <p:cNvPr id="5" name="TextBox 4"/>
          <p:cNvSpPr txBox="1"/>
          <p:nvPr/>
        </p:nvSpPr>
        <p:spPr>
          <a:xfrm>
            <a:off x="5015935" y="2200632"/>
            <a:ext cx="3982533" cy="646331"/>
          </a:xfrm>
          <a:prstGeom prst="rect">
            <a:avLst/>
          </a:prstGeom>
          <a:noFill/>
        </p:spPr>
        <p:txBody>
          <a:bodyPr wrap="square" rtlCol="0">
            <a:spAutoFit/>
          </a:bodyPr>
          <a:lstStyle/>
          <a:p>
            <a:pPr algn="r"/>
            <a:r>
              <a:rPr lang="en-US" i="1" dirty="0">
                <a:latin typeface="Calibri" panose="020F0502020204030204" pitchFamily="34" charset="0"/>
              </a:rPr>
              <a:t>Shared savings </a:t>
            </a:r>
          </a:p>
          <a:p>
            <a:pPr algn="r"/>
            <a:r>
              <a:rPr lang="el-GR" i="1" dirty="0">
                <a:latin typeface="Calibri" panose="020F0502020204030204" pitchFamily="34" charset="0"/>
              </a:rPr>
              <a:t>Διαμοιραζόμενου οφέλους</a:t>
            </a:r>
          </a:p>
        </p:txBody>
      </p:sp>
    </p:spTree>
    <p:extLst>
      <p:ext uri="{BB962C8B-B14F-4D97-AF65-F5344CB8AC3E}">
        <p14:creationId xmlns:p14="http://schemas.microsoft.com/office/powerpoint/2010/main" val="215402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Ποιοτικά χαρακτηριστικά απαιτούμενης χρηματοδότησης</a:t>
            </a:r>
          </a:p>
        </p:txBody>
      </p:sp>
      <p:sp>
        <p:nvSpPr>
          <p:cNvPr id="25" name="Θέση περιεχομένου 5"/>
          <p:cNvSpPr txBox="1">
            <a:spLocks/>
          </p:cNvSpPr>
          <p:nvPr/>
        </p:nvSpPr>
        <p:spPr>
          <a:xfrm>
            <a:off x="315826" y="2963706"/>
            <a:ext cx="3868340" cy="25989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l-GR" sz="1600" dirty="0"/>
              <a:t>Μεγάλη διάρκεια αποπληρωμής</a:t>
            </a:r>
          </a:p>
          <a:p>
            <a:pPr>
              <a:lnSpc>
                <a:spcPct val="150000"/>
              </a:lnSpc>
              <a:buFont typeface="Wingdings" panose="05000000000000000000" pitchFamily="2" charset="2"/>
              <a:buChar char="§"/>
            </a:pPr>
            <a:r>
              <a:rPr lang="el-GR" sz="1600" dirty="0"/>
              <a:t>Τα έργα εξοικονόμησης ενέργειας δεν αυξάνουν τον κύκλο εργασιών (εισροές κεφαλαίων), αλλά μειώνουν τα έσοδα (εκροές κεφαλαίων)</a:t>
            </a:r>
            <a:endParaRPr lang="en-US" sz="1600" dirty="0"/>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6"/>
            <a:ext cx="3887391" cy="164400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Οι απαιτούμενες εργασίες ενεργειακής αναβάθμισης, για την επίτευξη ΣΜΕΚ, συχνά έχουν μεγάλο χρόνο αποπληρωμής</a:t>
            </a:r>
          </a:p>
        </p:txBody>
      </p:sp>
      <p:sp>
        <p:nvSpPr>
          <p:cNvPr id="1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1082567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394"/>
          <a:stretch/>
        </p:blipFill>
        <p:spPr bwMode="auto">
          <a:xfrm>
            <a:off x="-17148" y="2205154"/>
            <a:ext cx="4721749" cy="34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5021036" y="4364721"/>
          <a:ext cx="3977433" cy="731520"/>
        </p:xfrm>
        <a:graphic>
          <a:graphicData uri="http://schemas.openxmlformats.org/drawingml/2006/table">
            <a:tbl>
              <a:tblPr>
                <a:tableStyleId>{9D7B26C5-4107-4FEC-AEDC-1716B250A1EF}</a:tableStyleId>
              </a:tblPr>
              <a:tblGrid>
                <a:gridCol w="3465739">
                  <a:extLst>
                    <a:ext uri="{9D8B030D-6E8A-4147-A177-3AD203B41FA5}">
                      <a16:colId xmlns:a16="http://schemas.microsoft.com/office/drawing/2014/main" val="4066461351"/>
                    </a:ext>
                  </a:extLst>
                </a:gridCol>
                <a:gridCol w="511694">
                  <a:extLst>
                    <a:ext uri="{9D8B030D-6E8A-4147-A177-3AD203B41FA5}">
                      <a16:colId xmlns:a16="http://schemas.microsoft.com/office/drawing/2014/main" val="1305555756"/>
                    </a:ext>
                  </a:extLst>
                </a:gridCol>
              </a:tblGrid>
              <a:tr h="161925">
                <a:tc>
                  <a:txBody>
                    <a:bodyPr/>
                    <a:lstStyle/>
                    <a:p>
                      <a:pPr algn="l" fontAlgn="b"/>
                      <a:r>
                        <a:rPr lang="el-GR" sz="1600" u="none" strike="noStrike" dirty="0">
                          <a:effectLst/>
                          <a:latin typeface="+mn-lt"/>
                        </a:rPr>
                        <a:t>Ποσοστό εξοικονόμησης για την ΕΕΥ</a:t>
                      </a:r>
                      <a:endParaRPr lang="en-US" sz="1600" b="0" i="0" u="none" strike="noStrike" dirty="0">
                        <a:effectLst/>
                        <a:latin typeface="+mn-lt"/>
                      </a:endParaRPr>
                    </a:p>
                  </a:txBody>
                  <a:tcPr marL="0" marR="0" marT="0" marB="0" anchor="b"/>
                </a:tc>
                <a:tc>
                  <a:txBody>
                    <a:bodyPr/>
                    <a:lstStyle/>
                    <a:p>
                      <a:pPr algn="r" fontAlgn="b"/>
                      <a:r>
                        <a:rPr lang="en-US" sz="1600" b="0" i="0" u="none" strike="noStrike" dirty="0">
                          <a:effectLst/>
                          <a:latin typeface="+mn-lt"/>
                        </a:rPr>
                        <a:t>95</a:t>
                      </a:r>
                      <a:r>
                        <a:rPr lang="el-GR" sz="1600" b="0" i="0" u="none" strike="noStrike" dirty="0">
                          <a:effectLst/>
                          <a:latin typeface="+mn-lt"/>
                        </a:rPr>
                        <a:t>%</a:t>
                      </a:r>
                    </a:p>
                  </a:txBody>
                  <a:tcPr marL="0" marR="0" marT="0" marB="0" anchor="b"/>
                </a:tc>
                <a:extLst>
                  <a:ext uri="{0D108BD9-81ED-4DB2-BD59-A6C34878D82A}">
                    <a16:rowId xmlns:a16="http://schemas.microsoft.com/office/drawing/2014/main" val="950545654"/>
                  </a:ext>
                </a:extLst>
              </a:tr>
              <a:tr h="161925">
                <a:tc>
                  <a:txBody>
                    <a:bodyPr/>
                    <a:lstStyle/>
                    <a:p>
                      <a:pPr algn="l" fontAlgn="b"/>
                      <a:r>
                        <a:rPr lang="el-GR" sz="1600" u="none" strike="noStrike" dirty="0">
                          <a:effectLst/>
                          <a:latin typeface="+mn-lt"/>
                        </a:rPr>
                        <a:t>Ποσοστό εξοικονόμησης για το Δήμο</a:t>
                      </a:r>
                      <a:endParaRPr lang="en-US" sz="1600" b="0" i="0" u="none" strike="noStrike" dirty="0">
                        <a:effectLst/>
                        <a:latin typeface="+mn-lt"/>
                      </a:endParaRPr>
                    </a:p>
                  </a:txBody>
                  <a:tcPr marL="0" marR="0" marT="0" marB="0" anchor="b"/>
                </a:tc>
                <a:tc>
                  <a:txBody>
                    <a:bodyPr/>
                    <a:lstStyle/>
                    <a:p>
                      <a:pPr algn="r" fontAlgn="b"/>
                      <a:endParaRPr lang="el-GR" sz="1600" b="0" i="0" u="none" strike="noStrike" dirty="0">
                        <a:effectLst/>
                        <a:latin typeface="+mn-lt"/>
                      </a:endParaRPr>
                    </a:p>
                  </a:txBody>
                  <a:tcPr marL="0" marR="0" marT="0" marB="0" anchor="b"/>
                </a:tc>
                <a:extLst>
                  <a:ext uri="{0D108BD9-81ED-4DB2-BD59-A6C34878D82A}">
                    <a16:rowId xmlns:a16="http://schemas.microsoft.com/office/drawing/2014/main" val="2923515127"/>
                  </a:ext>
                </a:extLst>
              </a:tr>
              <a:tr h="161925">
                <a:tc>
                  <a:txBody>
                    <a:bodyPr/>
                    <a:lstStyle/>
                    <a:p>
                      <a:pPr algn="l" fontAlgn="b"/>
                      <a:r>
                        <a:rPr lang="el-GR" sz="1600" u="none" strike="noStrike" dirty="0">
                          <a:effectLst/>
                          <a:latin typeface="+mn-lt"/>
                        </a:rPr>
                        <a:t>Διάρκεια σύμβασης</a:t>
                      </a:r>
                      <a:endParaRPr lang="en-US" sz="1600" b="0" i="0" u="none" strike="noStrike" dirty="0">
                        <a:effectLst/>
                        <a:latin typeface="+mn-lt"/>
                      </a:endParaRPr>
                    </a:p>
                  </a:txBody>
                  <a:tcPr marL="0" marR="0" marT="0" marB="0" anchor="b"/>
                </a:tc>
                <a:tc>
                  <a:txBody>
                    <a:bodyPr/>
                    <a:lstStyle/>
                    <a:p>
                      <a:pPr algn="r" fontAlgn="ctr"/>
                      <a:r>
                        <a:rPr lang="en-US" sz="1600" b="0" i="0" u="none" strike="noStrike" dirty="0">
                          <a:effectLst/>
                          <a:latin typeface="+mn-lt"/>
                        </a:rPr>
                        <a:t>8</a:t>
                      </a:r>
                      <a:r>
                        <a:rPr lang="el-GR" sz="1600" b="0" i="0" u="none" strike="noStrike" dirty="0">
                          <a:effectLst/>
                          <a:latin typeface="+mn-lt"/>
                        </a:rPr>
                        <a:t> </a:t>
                      </a:r>
                    </a:p>
                  </a:txBody>
                  <a:tcPr marL="0" marR="0" marT="0" marB="0" anchor="ctr"/>
                </a:tc>
                <a:extLst>
                  <a:ext uri="{0D108BD9-81ED-4DB2-BD59-A6C34878D82A}">
                    <a16:rowId xmlns:a16="http://schemas.microsoft.com/office/drawing/2014/main" val="2075561904"/>
                  </a:ext>
                </a:extLst>
              </a:tr>
            </a:tbl>
          </a:graphicData>
        </a:graphic>
      </p:graphicFrame>
      <p:graphicFrame>
        <p:nvGraphicFramePr>
          <p:cNvPr id="21" name="Table 20"/>
          <p:cNvGraphicFramePr>
            <a:graphicFrameLocks noGrp="1"/>
          </p:cNvGraphicFramePr>
          <p:nvPr>
            <p:extLst/>
          </p:nvPr>
        </p:nvGraphicFramePr>
        <p:xfrm>
          <a:off x="5021035" y="3568276"/>
          <a:ext cx="3977433" cy="731520"/>
        </p:xfrm>
        <a:graphic>
          <a:graphicData uri="http://schemas.openxmlformats.org/drawingml/2006/table">
            <a:tbl>
              <a:tblPr>
                <a:tableStyleId>{9D7B26C5-4107-4FEC-AEDC-1716B250A1EF}</a:tableStyleId>
              </a:tblPr>
              <a:tblGrid>
                <a:gridCol w="3035019">
                  <a:extLst>
                    <a:ext uri="{9D8B030D-6E8A-4147-A177-3AD203B41FA5}">
                      <a16:colId xmlns:a16="http://schemas.microsoft.com/office/drawing/2014/main" val="4066461351"/>
                    </a:ext>
                  </a:extLst>
                </a:gridCol>
                <a:gridCol w="942414">
                  <a:extLst>
                    <a:ext uri="{9D8B030D-6E8A-4147-A177-3AD203B41FA5}">
                      <a16:colId xmlns:a16="http://schemas.microsoft.com/office/drawing/2014/main" val="1305555756"/>
                    </a:ext>
                  </a:extLst>
                </a:gridCol>
              </a:tblGrid>
              <a:tr h="161925">
                <a:tc gridSpan="2">
                  <a:txBody>
                    <a:bodyPr/>
                    <a:lstStyle/>
                    <a:p>
                      <a:pPr algn="ctr" fontAlgn="b"/>
                      <a:r>
                        <a:rPr lang="el-GR" sz="1600" b="0" i="1" u="none" strike="noStrike" dirty="0">
                          <a:effectLst/>
                          <a:latin typeface="Calibri" panose="020F0502020204030204" pitchFamily="34" charset="0"/>
                        </a:rPr>
                        <a:t>Συμμετοχή</a:t>
                      </a:r>
                      <a:r>
                        <a:rPr lang="el-GR" sz="1600" b="0" i="1" u="none" strike="noStrike" baseline="0" dirty="0">
                          <a:effectLst/>
                          <a:latin typeface="Calibri" panose="020F0502020204030204" pitchFamily="34" charset="0"/>
                        </a:rPr>
                        <a:t> στη χρηματοδότηση του έργου</a:t>
                      </a:r>
                      <a:endParaRPr lang="en-US" sz="1600" b="0" i="1" u="none" strike="noStrike" dirty="0">
                        <a:effectLst/>
                        <a:latin typeface="Calibri" panose="020F0502020204030204" pitchFamily="34" charset="0"/>
                      </a:endParaRPr>
                    </a:p>
                  </a:txBody>
                  <a:tcPr marL="0" marR="0"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l-GR" sz="14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50545654"/>
                  </a:ext>
                </a:extLst>
              </a:tr>
              <a:tr h="161925">
                <a:tc>
                  <a:txBody>
                    <a:bodyPr/>
                    <a:lstStyle/>
                    <a:p>
                      <a:pPr algn="r" fontAlgn="b"/>
                      <a:r>
                        <a:rPr lang="en-US" sz="1600" b="0" u="none" strike="noStrike" dirty="0">
                          <a:effectLst/>
                          <a:latin typeface="Calibri" panose="020F0502020204030204" pitchFamily="34" charset="0"/>
                        </a:rPr>
                        <a:t>EEY</a:t>
                      </a:r>
                      <a:endParaRPr lang="en-US" sz="1600" b="0" i="0" u="none" strike="noStrike" dirty="0">
                        <a:effectLst/>
                        <a:latin typeface="Calibri" panose="020F0502020204030204" pitchFamily="34" charset="0"/>
                      </a:endParaRPr>
                    </a:p>
                  </a:txBody>
                  <a:tcPr marL="0" marR="0"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l-GR" sz="1600" b="0" u="none" strike="noStrike" dirty="0">
                          <a:effectLst/>
                          <a:latin typeface="Calibri" panose="020F0502020204030204" pitchFamily="34" charset="0"/>
                        </a:rPr>
                        <a:t>10</a:t>
                      </a:r>
                      <a:r>
                        <a:rPr lang="en-US" sz="1600" b="0" u="none" strike="noStrike" dirty="0">
                          <a:effectLst/>
                          <a:latin typeface="Calibri" panose="020F0502020204030204" pitchFamily="34" charset="0"/>
                        </a:rPr>
                        <a:t>0</a:t>
                      </a:r>
                      <a:r>
                        <a:rPr lang="el-GR" sz="1600" b="0" u="none" strike="noStrike" dirty="0">
                          <a:effectLst/>
                          <a:latin typeface="Calibri" panose="020F0502020204030204" pitchFamily="34" charset="0"/>
                        </a:rPr>
                        <a:t>%</a:t>
                      </a:r>
                      <a:endParaRPr lang="el-GR" sz="1600" b="0" i="0" u="none" strike="noStrike" dirty="0">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r" fontAlgn="b"/>
                      <a:r>
                        <a:rPr lang="el-GR" sz="1600" b="0" u="none" strike="noStrike" dirty="0">
                          <a:effectLst/>
                          <a:latin typeface="Calibri" panose="020F0502020204030204" pitchFamily="34" charset="0"/>
                        </a:rPr>
                        <a:t>Δήμος</a:t>
                      </a:r>
                      <a:endParaRPr lang="en-US" sz="1600" b="0" i="0" u="none" strike="noStrike" dirty="0">
                        <a:effectLst/>
                        <a:latin typeface="Calibri" panose="020F0502020204030204" pitchFamily="34" charset="0"/>
                      </a:endParaRPr>
                    </a:p>
                  </a:txBody>
                  <a:tcPr marL="0" marR="0" marT="0" marB="0" anchor="b"/>
                </a:tc>
                <a:tc>
                  <a:txBody>
                    <a:bodyPr/>
                    <a:lstStyle/>
                    <a:p>
                      <a:pPr algn="r" fontAlgn="ctr"/>
                      <a:r>
                        <a:rPr lang="el-GR" sz="1600" b="0" u="none" strike="noStrike" dirty="0">
                          <a:effectLst/>
                          <a:latin typeface="Calibri" panose="020F0502020204030204" pitchFamily="34" charset="0"/>
                        </a:rPr>
                        <a:t> </a:t>
                      </a:r>
                      <a:endParaRPr lang="el-GR" sz="1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075561904"/>
                  </a:ext>
                </a:extLst>
              </a:tr>
            </a:tbl>
          </a:graphicData>
        </a:graphic>
      </p:graphicFrame>
      <p:sp>
        <p:nvSpPr>
          <p:cNvPr id="4" name="TextBox 3"/>
          <p:cNvSpPr txBox="1"/>
          <p:nvPr/>
        </p:nvSpPr>
        <p:spPr>
          <a:xfrm>
            <a:off x="5015935" y="5106481"/>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
        <p:nvSpPr>
          <p:cNvPr id="5" name="TextBox 4"/>
          <p:cNvSpPr txBox="1"/>
          <p:nvPr/>
        </p:nvSpPr>
        <p:spPr>
          <a:xfrm>
            <a:off x="5015935" y="2200632"/>
            <a:ext cx="3982533" cy="646331"/>
          </a:xfrm>
          <a:prstGeom prst="rect">
            <a:avLst/>
          </a:prstGeom>
          <a:noFill/>
        </p:spPr>
        <p:txBody>
          <a:bodyPr wrap="square" rtlCol="0">
            <a:spAutoFit/>
          </a:bodyPr>
          <a:lstStyle/>
          <a:p>
            <a:pPr algn="r"/>
            <a:r>
              <a:rPr lang="en-US" i="1" dirty="0">
                <a:latin typeface="Calibri" panose="020F0502020204030204" pitchFamily="34" charset="0"/>
              </a:rPr>
              <a:t>First In</a:t>
            </a:r>
          </a:p>
          <a:p>
            <a:pPr algn="r"/>
            <a:r>
              <a:rPr lang="el-GR" i="1" dirty="0">
                <a:latin typeface="Calibri" panose="020F0502020204030204" pitchFamily="34" charset="0"/>
              </a:rPr>
              <a:t> </a:t>
            </a:r>
          </a:p>
        </p:txBody>
      </p:sp>
    </p:spTree>
    <p:extLst>
      <p:ext uri="{BB962C8B-B14F-4D97-AF65-F5344CB8AC3E}">
        <p14:creationId xmlns:p14="http://schemas.microsoft.com/office/powerpoint/2010/main" val="8955126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5021036" y="4364721"/>
          <a:ext cx="3977433" cy="731520"/>
        </p:xfrm>
        <a:graphic>
          <a:graphicData uri="http://schemas.openxmlformats.org/drawingml/2006/table">
            <a:tbl>
              <a:tblPr>
                <a:tableStyleId>{9D7B26C5-4107-4FEC-AEDC-1716B250A1EF}</a:tableStyleId>
              </a:tblPr>
              <a:tblGrid>
                <a:gridCol w="3465739">
                  <a:extLst>
                    <a:ext uri="{9D8B030D-6E8A-4147-A177-3AD203B41FA5}">
                      <a16:colId xmlns:a16="http://schemas.microsoft.com/office/drawing/2014/main" val="4066461351"/>
                    </a:ext>
                  </a:extLst>
                </a:gridCol>
                <a:gridCol w="511694">
                  <a:extLst>
                    <a:ext uri="{9D8B030D-6E8A-4147-A177-3AD203B41FA5}">
                      <a16:colId xmlns:a16="http://schemas.microsoft.com/office/drawing/2014/main" val="1305555756"/>
                    </a:ext>
                  </a:extLst>
                </a:gridCol>
              </a:tblGrid>
              <a:tr h="161925">
                <a:tc>
                  <a:txBody>
                    <a:bodyPr/>
                    <a:lstStyle/>
                    <a:p>
                      <a:pPr algn="l" fontAlgn="b"/>
                      <a:r>
                        <a:rPr lang="el-GR" sz="1600" u="none" strike="noStrike" dirty="0">
                          <a:effectLst/>
                          <a:latin typeface="+mn-lt"/>
                        </a:rPr>
                        <a:t>Ποσοστό εξοικονόμησης για την ΕΕΥ</a:t>
                      </a:r>
                      <a:endParaRPr lang="en-US" sz="1600" b="0" i="0" u="none" strike="noStrike" dirty="0">
                        <a:effectLst/>
                        <a:latin typeface="+mn-lt"/>
                      </a:endParaRPr>
                    </a:p>
                  </a:txBody>
                  <a:tcPr marL="0" marR="0" marT="0" marB="0" anchor="b"/>
                </a:tc>
                <a:tc>
                  <a:txBody>
                    <a:bodyPr/>
                    <a:lstStyle/>
                    <a:p>
                      <a:pPr algn="r" fontAlgn="b"/>
                      <a:r>
                        <a:rPr lang="en-US" sz="1600" b="0" i="0" u="none" strike="noStrike" dirty="0">
                          <a:effectLst/>
                          <a:latin typeface="+mn-lt"/>
                        </a:rPr>
                        <a:t>95</a:t>
                      </a:r>
                      <a:r>
                        <a:rPr lang="el-GR" sz="1600" b="0" i="0" u="none" strike="noStrike" dirty="0">
                          <a:effectLst/>
                          <a:latin typeface="+mn-lt"/>
                        </a:rPr>
                        <a:t>%</a:t>
                      </a:r>
                    </a:p>
                  </a:txBody>
                  <a:tcPr marL="0" marR="0" marT="0" marB="0" anchor="b"/>
                </a:tc>
                <a:extLst>
                  <a:ext uri="{0D108BD9-81ED-4DB2-BD59-A6C34878D82A}">
                    <a16:rowId xmlns:a16="http://schemas.microsoft.com/office/drawing/2014/main" val="950545654"/>
                  </a:ext>
                </a:extLst>
              </a:tr>
              <a:tr h="161925">
                <a:tc>
                  <a:txBody>
                    <a:bodyPr/>
                    <a:lstStyle/>
                    <a:p>
                      <a:pPr algn="l" fontAlgn="b"/>
                      <a:r>
                        <a:rPr lang="el-GR" sz="1600" u="none" strike="noStrike" dirty="0">
                          <a:effectLst/>
                          <a:latin typeface="+mn-lt"/>
                        </a:rPr>
                        <a:t>Ποσοστό εξοικονόμησης για το Δήμο</a:t>
                      </a:r>
                      <a:endParaRPr lang="en-US" sz="1600" b="0" i="0" u="none" strike="noStrike" dirty="0">
                        <a:effectLst/>
                        <a:latin typeface="+mn-lt"/>
                      </a:endParaRPr>
                    </a:p>
                  </a:txBody>
                  <a:tcPr marL="0" marR="0" marT="0" marB="0" anchor="b"/>
                </a:tc>
                <a:tc>
                  <a:txBody>
                    <a:bodyPr/>
                    <a:lstStyle/>
                    <a:p>
                      <a:pPr algn="r" fontAlgn="b"/>
                      <a:endParaRPr lang="el-GR" sz="1600" b="0" i="0" u="none" strike="noStrike" dirty="0">
                        <a:effectLst/>
                        <a:latin typeface="+mn-lt"/>
                      </a:endParaRPr>
                    </a:p>
                  </a:txBody>
                  <a:tcPr marL="0" marR="0" marT="0" marB="0" anchor="b"/>
                </a:tc>
                <a:extLst>
                  <a:ext uri="{0D108BD9-81ED-4DB2-BD59-A6C34878D82A}">
                    <a16:rowId xmlns:a16="http://schemas.microsoft.com/office/drawing/2014/main" val="2923515127"/>
                  </a:ext>
                </a:extLst>
              </a:tr>
              <a:tr h="161925">
                <a:tc>
                  <a:txBody>
                    <a:bodyPr/>
                    <a:lstStyle/>
                    <a:p>
                      <a:pPr algn="l" fontAlgn="b"/>
                      <a:r>
                        <a:rPr lang="el-GR" sz="1600" u="none" strike="noStrike" dirty="0">
                          <a:effectLst/>
                          <a:latin typeface="+mn-lt"/>
                        </a:rPr>
                        <a:t>Διάρκεια σύμβασης</a:t>
                      </a:r>
                      <a:endParaRPr lang="en-US" sz="1600" b="0" i="0" u="none" strike="noStrike" dirty="0">
                        <a:effectLst/>
                        <a:latin typeface="+mn-lt"/>
                      </a:endParaRPr>
                    </a:p>
                  </a:txBody>
                  <a:tcPr marL="0" marR="0" marT="0" marB="0" anchor="b"/>
                </a:tc>
                <a:tc>
                  <a:txBody>
                    <a:bodyPr/>
                    <a:lstStyle/>
                    <a:p>
                      <a:pPr algn="r" fontAlgn="ctr"/>
                      <a:r>
                        <a:rPr lang="en-US" sz="1600" b="0" i="0" u="none" strike="noStrike" dirty="0">
                          <a:effectLst/>
                          <a:latin typeface="+mn-lt"/>
                        </a:rPr>
                        <a:t>8</a:t>
                      </a:r>
                      <a:r>
                        <a:rPr lang="el-GR" sz="1600" b="0" i="0" u="none" strike="noStrike" dirty="0">
                          <a:effectLst/>
                          <a:latin typeface="+mn-lt"/>
                        </a:rPr>
                        <a:t> </a:t>
                      </a:r>
                    </a:p>
                  </a:txBody>
                  <a:tcPr marL="0" marR="0" marT="0" marB="0" anchor="ctr"/>
                </a:tc>
                <a:extLst>
                  <a:ext uri="{0D108BD9-81ED-4DB2-BD59-A6C34878D82A}">
                    <a16:rowId xmlns:a16="http://schemas.microsoft.com/office/drawing/2014/main" val="2075561904"/>
                  </a:ext>
                </a:extLst>
              </a:tr>
            </a:tbl>
          </a:graphicData>
        </a:graphic>
      </p:graphicFrame>
      <p:graphicFrame>
        <p:nvGraphicFramePr>
          <p:cNvPr id="21" name="Table 20"/>
          <p:cNvGraphicFramePr>
            <a:graphicFrameLocks noGrp="1"/>
          </p:cNvGraphicFramePr>
          <p:nvPr>
            <p:extLst/>
          </p:nvPr>
        </p:nvGraphicFramePr>
        <p:xfrm>
          <a:off x="5021035" y="3568276"/>
          <a:ext cx="3977433" cy="731520"/>
        </p:xfrm>
        <a:graphic>
          <a:graphicData uri="http://schemas.openxmlformats.org/drawingml/2006/table">
            <a:tbl>
              <a:tblPr>
                <a:tableStyleId>{9D7B26C5-4107-4FEC-AEDC-1716B250A1EF}</a:tableStyleId>
              </a:tblPr>
              <a:tblGrid>
                <a:gridCol w="3035019">
                  <a:extLst>
                    <a:ext uri="{9D8B030D-6E8A-4147-A177-3AD203B41FA5}">
                      <a16:colId xmlns:a16="http://schemas.microsoft.com/office/drawing/2014/main" val="4066461351"/>
                    </a:ext>
                  </a:extLst>
                </a:gridCol>
                <a:gridCol w="942414">
                  <a:extLst>
                    <a:ext uri="{9D8B030D-6E8A-4147-A177-3AD203B41FA5}">
                      <a16:colId xmlns:a16="http://schemas.microsoft.com/office/drawing/2014/main" val="1305555756"/>
                    </a:ext>
                  </a:extLst>
                </a:gridCol>
              </a:tblGrid>
              <a:tr h="161925">
                <a:tc gridSpan="2">
                  <a:txBody>
                    <a:bodyPr/>
                    <a:lstStyle/>
                    <a:p>
                      <a:pPr algn="ctr" fontAlgn="b"/>
                      <a:r>
                        <a:rPr lang="el-GR" sz="1600" b="0" i="1" u="none" strike="noStrike" dirty="0">
                          <a:effectLst/>
                          <a:latin typeface="Calibri" panose="020F0502020204030204" pitchFamily="34" charset="0"/>
                        </a:rPr>
                        <a:t>Συμμετοχή</a:t>
                      </a:r>
                      <a:r>
                        <a:rPr lang="el-GR" sz="1600" b="0" i="1" u="none" strike="noStrike" baseline="0" dirty="0">
                          <a:effectLst/>
                          <a:latin typeface="Calibri" panose="020F0502020204030204" pitchFamily="34" charset="0"/>
                        </a:rPr>
                        <a:t> στη χρηματοδότηση του έργου</a:t>
                      </a:r>
                      <a:endParaRPr lang="en-US" sz="1600" b="0" i="1" u="none" strike="noStrike" dirty="0">
                        <a:effectLst/>
                        <a:latin typeface="Calibri" panose="020F0502020204030204" pitchFamily="34" charset="0"/>
                      </a:endParaRPr>
                    </a:p>
                  </a:txBody>
                  <a:tcPr marL="0" marR="0"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l-GR" sz="14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50545654"/>
                  </a:ext>
                </a:extLst>
              </a:tr>
              <a:tr h="161925">
                <a:tc>
                  <a:txBody>
                    <a:bodyPr/>
                    <a:lstStyle/>
                    <a:p>
                      <a:pPr algn="r" fontAlgn="b"/>
                      <a:r>
                        <a:rPr lang="en-US" sz="1600" b="0" u="none" strike="noStrike" dirty="0">
                          <a:effectLst/>
                          <a:latin typeface="Calibri" panose="020F0502020204030204" pitchFamily="34" charset="0"/>
                        </a:rPr>
                        <a:t>EEY</a:t>
                      </a:r>
                      <a:endParaRPr lang="en-US" sz="1600" b="0" i="0" u="none" strike="noStrike" dirty="0">
                        <a:effectLst/>
                        <a:latin typeface="Calibri" panose="020F0502020204030204" pitchFamily="34" charset="0"/>
                      </a:endParaRPr>
                    </a:p>
                  </a:txBody>
                  <a:tcPr marL="0" marR="0"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l-GR" sz="1600" b="0" u="none" strike="noStrike" dirty="0">
                          <a:effectLst/>
                          <a:latin typeface="Calibri" panose="020F0502020204030204" pitchFamily="34" charset="0"/>
                        </a:rPr>
                        <a:t>10</a:t>
                      </a:r>
                      <a:r>
                        <a:rPr lang="en-US" sz="1600" b="0" u="none" strike="noStrike" dirty="0">
                          <a:effectLst/>
                          <a:latin typeface="Calibri" panose="020F0502020204030204" pitchFamily="34" charset="0"/>
                        </a:rPr>
                        <a:t>0</a:t>
                      </a:r>
                      <a:r>
                        <a:rPr lang="el-GR" sz="1600" b="0" u="none" strike="noStrike" dirty="0">
                          <a:effectLst/>
                          <a:latin typeface="Calibri" panose="020F0502020204030204" pitchFamily="34" charset="0"/>
                        </a:rPr>
                        <a:t>%</a:t>
                      </a:r>
                      <a:endParaRPr lang="el-GR" sz="1600" b="0" i="0" u="none" strike="noStrike" dirty="0">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r" fontAlgn="b"/>
                      <a:r>
                        <a:rPr lang="el-GR" sz="1600" b="0" u="none" strike="noStrike" dirty="0">
                          <a:effectLst/>
                          <a:latin typeface="Calibri" panose="020F0502020204030204" pitchFamily="34" charset="0"/>
                        </a:rPr>
                        <a:t>Δήμος</a:t>
                      </a:r>
                      <a:endParaRPr lang="en-US" sz="1600" b="0" i="0" u="none" strike="noStrike" dirty="0">
                        <a:effectLst/>
                        <a:latin typeface="Calibri" panose="020F0502020204030204" pitchFamily="34" charset="0"/>
                      </a:endParaRPr>
                    </a:p>
                  </a:txBody>
                  <a:tcPr marL="0" marR="0" marT="0" marB="0" anchor="b"/>
                </a:tc>
                <a:tc>
                  <a:txBody>
                    <a:bodyPr/>
                    <a:lstStyle/>
                    <a:p>
                      <a:pPr algn="r" fontAlgn="ctr"/>
                      <a:r>
                        <a:rPr lang="el-GR" sz="1600" b="0" u="none" strike="noStrike" dirty="0">
                          <a:effectLst/>
                          <a:latin typeface="Calibri" panose="020F0502020204030204" pitchFamily="34" charset="0"/>
                        </a:rPr>
                        <a:t> </a:t>
                      </a:r>
                      <a:endParaRPr lang="el-GR" sz="1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075561904"/>
                  </a:ext>
                </a:extLst>
              </a:tr>
            </a:tbl>
          </a:graphicData>
        </a:graphic>
      </p:graphicFrame>
      <p:sp>
        <p:nvSpPr>
          <p:cNvPr id="4" name="TextBox 3"/>
          <p:cNvSpPr txBox="1"/>
          <p:nvPr/>
        </p:nvSpPr>
        <p:spPr>
          <a:xfrm>
            <a:off x="5015935" y="5106481"/>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
        <p:nvSpPr>
          <p:cNvPr id="5" name="TextBox 4"/>
          <p:cNvSpPr txBox="1"/>
          <p:nvPr/>
        </p:nvSpPr>
        <p:spPr>
          <a:xfrm>
            <a:off x="5015935" y="2200632"/>
            <a:ext cx="3982533" cy="646331"/>
          </a:xfrm>
          <a:prstGeom prst="rect">
            <a:avLst/>
          </a:prstGeom>
          <a:noFill/>
        </p:spPr>
        <p:txBody>
          <a:bodyPr wrap="square" rtlCol="0">
            <a:spAutoFit/>
          </a:bodyPr>
          <a:lstStyle/>
          <a:p>
            <a:pPr algn="r"/>
            <a:r>
              <a:rPr lang="en-US" i="1" dirty="0">
                <a:latin typeface="Calibri" panose="020F0502020204030204" pitchFamily="34" charset="0"/>
              </a:rPr>
              <a:t>First Out</a:t>
            </a:r>
          </a:p>
          <a:p>
            <a:pPr algn="r"/>
            <a:r>
              <a:rPr lang="el-GR" i="1" dirty="0">
                <a:latin typeface="Calibri" panose="020F0502020204030204" pitchFamily="34" charset="0"/>
              </a:rPr>
              <a:t> </a:t>
            </a:r>
          </a:p>
        </p:txBody>
      </p:sp>
      <p:pic>
        <p:nvPicPr>
          <p:cNvPr id="1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13514"/>
          <a:stretch/>
        </p:blipFill>
        <p:spPr bwMode="auto">
          <a:xfrm>
            <a:off x="-1" y="2200632"/>
            <a:ext cx="4630195" cy="32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992" t="70854" r="63752" b="2391"/>
          <a:stretch/>
        </p:blipFill>
        <p:spPr bwMode="auto">
          <a:xfrm>
            <a:off x="820564" y="4610100"/>
            <a:ext cx="1020936" cy="80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703" y="4295943"/>
            <a:ext cx="1173162" cy="461665"/>
          </a:xfrm>
          <a:prstGeom prst="rect">
            <a:avLst/>
          </a:prstGeom>
          <a:noFill/>
        </p:spPr>
        <p:txBody>
          <a:bodyPr wrap="square" rtlCol="0">
            <a:spAutoFit/>
          </a:bodyPr>
          <a:lstStyle/>
          <a:p>
            <a:pPr algn="ctr"/>
            <a:r>
              <a:rPr lang="en-US" sz="800" b="1" dirty="0">
                <a:latin typeface="Arial "/>
                <a:cs typeface="Arial" panose="020B0604020202020204" pitchFamily="34" charset="0"/>
              </a:rPr>
              <a:t>5-10% of additional savings benefit the </a:t>
            </a:r>
            <a:r>
              <a:rPr lang="en-US" sz="800" b="1" dirty="0" err="1">
                <a:latin typeface="Arial "/>
                <a:cs typeface="Arial" panose="020B0604020202020204" pitchFamily="34" charset="0"/>
              </a:rPr>
              <a:t>E.S.Co</a:t>
            </a:r>
            <a:r>
              <a:rPr lang="en-US" sz="800" b="1" dirty="0">
                <a:latin typeface="Arial "/>
                <a:cs typeface="Arial" panose="020B0604020202020204" pitchFamily="34" charset="0"/>
              </a:rPr>
              <a:t>.</a:t>
            </a:r>
            <a:endParaRPr lang="el-GR" sz="800" b="1" dirty="0">
              <a:latin typeface="Arial "/>
              <a:cs typeface="Arial" panose="020B0604020202020204" pitchFamily="34" charset="0"/>
            </a:endParaRPr>
          </a:p>
        </p:txBody>
      </p:sp>
    </p:spTree>
    <p:extLst>
      <p:ext uri="{BB962C8B-B14F-4D97-AF65-F5344CB8AC3E}">
        <p14:creationId xmlns:p14="http://schemas.microsoft.com/office/powerpoint/2010/main" val="26675793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p:nvPr/>
        </p:nvPicPr>
        <p:blipFill rotWithShape="1">
          <a:blip r:embed="rId3">
            <a:extLst>
              <a:ext uri="{28A0092B-C50C-407E-A947-70E740481C1C}">
                <a14:useLocalDpi xmlns:a14="http://schemas.microsoft.com/office/drawing/2010/main" val="0"/>
              </a:ext>
            </a:extLst>
          </a:blip>
          <a:srcRect r="12047"/>
          <a:stretch/>
        </p:blipFill>
        <p:spPr bwMode="auto">
          <a:xfrm>
            <a:off x="0" y="2154480"/>
            <a:ext cx="4791542" cy="3416400"/>
          </a:xfrm>
          <a:prstGeom prst="rect">
            <a:avLst/>
          </a:prstGeom>
          <a:noFill/>
        </p:spPr>
      </p:pic>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5021036" y="4364721"/>
          <a:ext cx="3977433" cy="731520"/>
        </p:xfrm>
        <a:graphic>
          <a:graphicData uri="http://schemas.openxmlformats.org/drawingml/2006/table">
            <a:tbl>
              <a:tblPr>
                <a:tableStyleId>{9D7B26C5-4107-4FEC-AEDC-1716B250A1EF}</a:tableStyleId>
              </a:tblPr>
              <a:tblGrid>
                <a:gridCol w="3465739">
                  <a:extLst>
                    <a:ext uri="{9D8B030D-6E8A-4147-A177-3AD203B41FA5}">
                      <a16:colId xmlns:a16="http://schemas.microsoft.com/office/drawing/2014/main" val="4066461351"/>
                    </a:ext>
                  </a:extLst>
                </a:gridCol>
                <a:gridCol w="511694">
                  <a:extLst>
                    <a:ext uri="{9D8B030D-6E8A-4147-A177-3AD203B41FA5}">
                      <a16:colId xmlns:a16="http://schemas.microsoft.com/office/drawing/2014/main" val="1305555756"/>
                    </a:ext>
                  </a:extLst>
                </a:gridCol>
              </a:tblGrid>
              <a:tr h="161925">
                <a:tc>
                  <a:txBody>
                    <a:bodyPr/>
                    <a:lstStyle/>
                    <a:p>
                      <a:pPr algn="l" fontAlgn="b"/>
                      <a:r>
                        <a:rPr lang="el-GR" sz="1600" u="none" strike="noStrike" dirty="0">
                          <a:effectLst/>
                          <a:latin typeface="+mn-lt"/>
                        </a:rPr>
                        <a:t>Ποσοστό εξοικονόμησης για την ΕΕΥ</a:t>
                      </a:r>
                      <a:endParaRPr lang="en-US" sz="1600" b="0" i="0" u="none" strike="noStrike" dirty="0">
                        <a:effectLst/>
                        <a:latin typeface="+mn-lt"/>
                      </a:endParaRPr>
                    </a:p>
                  </a:txBody>
                  <a:tcPr marL="0" marR="0" marT="0" marB="0" anchor="b"/>
                </a:tc>
                <a:tc>
                  <a:txBody>
                    <a:bodyPr/>
                    <a:lstStyle/>
                    <a:p>
                      <a:pPr algn="r" fontAlgn="b"/>
                      <a:r>
                        <a:rPr lang="el-GR" sz="1600" b="0" i="0" u="none" strike="noStrike" dirty="0">
                          <a:effectLst/>
                          <a:latin typeface="+mn-lt"/>
                        </a:rPr>
                        <a:t>100%</a:t>
                      </a:r>
                    </a:p>
                  </a:txBody>
                  <a:tcPr marL="0" marR="0" marT="0" marB="0" anchor="b"/>
                </a:tc>
                <a:extLst>
                  <a:ext uri="{0D108BD9-81ED-4DB2-BD59-A6C34878D82A}">
                    <a16:rowId xmlns:a16="http://schemas.microsoft.com/office/drawing/2014/main" val="950545654"/>
                  </a:ext>
                </a:extLst>
              </a:tr>
              <a:tr h="161925">
                <a:tc>
                  <a:txBody>
                    <a:bodyPr/>
                    <a:lstStyle/>
                    <a:p>
                      <a:pPr algn="l" fontAlgn="b"/>
                      <a:r>
                        <a:rPr lang="el-GR" sz="1600" u="none" strike="noStrike" dirty="0">
                          <a:effectLst/>
                          <a:latin typeface="+mn-lt"/>
                        </a:rPr>
                        <a:t>Ποσοστό εξοικονόμησης για το Δήμο</a:t>
                      </a:r>
                      <a:endParaRPr lang="en-US" sz="1600" b="0" i="0" u="none" strike="noStrike" dirty="0">
                        <a:effectLst/>
                        <a:latin typeface="+mn-lt"/>
                      </a:endParaRPr>
                    </a:p>
                  </a:txBody>
                  <a:tcPr marL="0" marR="0" marT="0" marB="0" anchor="b"/>
                </a:tc>
                <a:tc>
                  <a:txBody>
                    <a:bodyPr/>
                    <a:lstStyle/>
                    <a:p>
                      <a:pPr algn="r" fontAlgn="b"/>
                      <a:endParaRPr lang="el-GR" sz="1600" b="0" i="0" u="none" strike="noStrike" dirty="0">
                        <a:effectLst/>
                        <a:latin typeface="+mn-lt"/>
                      </a:endParaRPr>
                    </a:p>
                  </a:txBody>
                  <a:tcPr marL="0" marR="0" marT="0" marB="0" anchor="b"/>
                </a:tc>
                <a:extLst>
                  <a:ext uri="{0D108BD9-81ED-4DB2-BD59-A6C34878D82A}">
                    <a16:rowId xmlns:a16="http://schemas.microsoft.com/office/drawing/2014/main" val="2923515127"/>
                  </a:ext>
                </a:extLst>
              </a:tr>
              <a:tr h="161925">
                <a:tc>
                  <a:txBody>
                    <a:bodyPr/>
                    <a:lstStyle/>
                    <a:p>
                      <a:pPr algn="l" fontAlgn="b"/>
                      <a:r>
                        <a:rPr lang="el-GR" sz="1600" u="none" strike="noStrike" dirty="0">
                          <a:effectLst/>
                          <a:latin typeface="+mn-lt"/>
                        </a:rPr>
                        <a:t>Διάρκεια σύμβασης</a:t>
                      </a:r>
                      <a:endParaRPr lang="en-US" sz="1600" b="0" i="0" u="none" strike="noStrike" dirty="0">
                        <a:effectLst/>
                        <a:latin typeface="+mn-lt"/>
                      </a:endParaRPr>
                    </a:p>
                  </a:txBody>
                  <a:tcPr marL="0" marR="0" marT="0" marB="0" anchor="b"/>
                </a:tc>
                <a:tc>
                  <a:txBody>
                    <a:bodyPr/>
                    <a:lstStyle/>
                    <a:p>
                      <a:pPr algn="r" fontAlgn="ctr"/>
                      <a:r>
                        <a:rPr lang="el-GR" sz="1600" b="0" i="0" u="none" strike="noStrike" dirty="0">
                          <a:effectLst/>
                          <a:latin typeface="+mn-lt"/>
                        </a:rPr>
                        <a:t>12 </a:t>
                      </a:r>
                    </a:p>
                  </a:txBody>
                  <a:tcPr marL="0" marR="0" marT="0" marB="0" anchor="ctr"/>
                </a:tc>
                <a:extLst>
                  <a:ext uri="{0D108BD9-81ED-4DB2-BD59-A6C34878D82A}">
                    <a16:rowId xmlns:a16="http://schemas.microsoft.com/office/drawing/2014/main" val="2075561904"/>
                  </a:ext>
                </a:extLst>
              </a:tr>
            </a:tbl>
          </a:graphicData>
        </a:graphic>
      </p:graphicFrame>
      <p:graphicFrame>
        <p:nvGraphicFramePr>
          <p:cNvPr id="21" name="Table 20"/>
          <p:cNvGraphicFramePr>
            <a:graphicFrameLocks noGrp="1"/>
          </p:cNvGraphicFramePr>
          <p:nvPr>
            <p:extLst/>
          </p:nvPr>
        </p:nvGraphicFramePr>
        <p:xfrm>
          <a:off x="5021035" y="3568276"/>
          <a:ext cx="3977433" cy="731520"/>
        </p:xfrm>
        <a:graphic>
          <a:graphicData uri="http://schemas.openxmlformats.org/drawingml/2006/table">
            <a:tbl>
              <a:tblPr>
                <a:tableStyleId>{9D7B26C5-4107-4FEC-AEDC-1716B250A1EF}</a:tableStyleId>
              </a:tblPr>
              <a:tblGrid>
                <a:gridCol w="3035019">
                  <a:extLst>
                    <a:ext uri="{9D8B030D-6E8A-4147-A177-3AD203B41FA5}">
                      <a16:colId xmlns:a16="http://schemas.microsoft.com/office/drawing/2014/main" val="4066461351"/>
                    </a:ext>
                  </a:extLst>
                </a:gridCol>
                <a:gridCol w="942414">
                  <a:extLst>
                    <a:ext uri="{9D8B030D-6E8A-4147-A177-3AD203B41FA5}">
                      <a16:colId xmlns:a16="http://schemas.microsoft.com/office/drawing/2014/main" val="1305555756"/>
                    </a:ext>
                  </a:extLst>
                </a:gridCol>
              </a:tblGrid>
              <a:tr h="161925">
                <a:tc gridSpan="2">
                  <a:txBody>
                    <a:bodyPr/>
                    <a:lstStyle/>
                    <a:p>
                      <a:pPr algn="ctr" fontAlgn="b"/>
                      <a:r>
                        <a:rPr lang="el-GR" sz="1600" b="0" i="1" u="none" strike="noStrike" dirty="0">
                          <a:effectLst/>
                          <a:latin typeface="Calibri" panose="020F0502020204030204" pitchFamily="34" charset="0"/>
                        </a:rPr>
                        <a:t>Συμμετοχή</a:t>
                      </a:r>
                      <a:r>
                        <a:rPr lang="el-GR" sz="1600" b="0" i="1" u="none" strike="noStrike" baseline="0" dirty="0">
                          <a:effectLst/>
                          <a:latin typeface="Calibri" panose="020F0502020204030204" pitchFamily="34" charset="0"/>
                        </a:rPr>
                        <a:t> στη χρηματοδότηση του έργου</a:t>
                      </a:r>
                      <a:endParaRPr lang="en-US" sz="1600" b="0" i="1" u="none" strike="noStrike" dirty="0">
                        <a:effectLst/>
                        <a:latin typeface="Calibri" panose="020F0502020204030204" pitchFamily="34" charset="0"/>
                      </a:endParaRPr>
                    </a:p>
                  </a:txBody>
                  <a:tcPr marL="0" marR="0"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l-GR" sz="14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50545654"/>
                  </a:ext>
                </a:extLst>
              </a:tr>
              <a:tr h="161925">
                <a:tc>
                  <a:txBody>
                    <a:bodyPr/>
                    <a:lstStyle/>
                    <a:p>
                      <a:pPr algn="r" fontAlgn="b"/>
                      <a:r>
                        <a:rPr lang="en-US" sz="1600" b="0" u="none" strike="noStrike" dirty="0">
                          <a:effectLst/>
                          <a:latin typeface="Calibri" panose="020F0502020204030204" pitchFamily="34" charset="0"/>
                        </a:rPr>
                        <a:t>EEY</a:t>
                      </a:r>
                      <a:endParaRPr lang="en-US" sz="1600" b="0" i="0" u="none" strike="noStrike" dirty="0">
                        <a:effectLst/>
                        <a:latin typeface="Calibri" panose="020F0502020204030204" pitchFamily="34" charset="0"/>
                      </a:endParaRPr>
                    </a:p>
                  </a:txBody>
                  <a:tcPr marL="0" marR="0"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l-GR" sz="1600" b="0" u="none" strike="noStrike" dirty="0">
                          <a:effectLst/>
                          <a:latin typeface="Calibri" panose="020F0502020204030204" pitchFamily="34" charset="0"/>
                        </a:rPr>
                        <a:t>10</a:t>
                      </a:r>
                      <a:r>
                        <a:rPr lang="en-US" sz="1600" b="0" u="none" strike="noStrike" dirty="0">
                          <a:effectLst/>
                          <a:latin typeface="Calibri" panose="020F0502020204030204" pitchFamily="34" charset="0"/>
                        </a:rPr>
                        <a:t>0</a:t>
                      </a:r>
                      <a:r>
                        <a:rPr lang="el-GR" sz="1600" b="0" u="none" strike="noStrike" dirty="0">
                          <a:effectLst/>
                          <a:latin typeface="Calibri" panose="020F0502020204030204" pitchFamily="34" charset="0"/>
                        </a:rPr>
                        <a:t>%</a:t>
                      </a:r>
                      <a:endParaRPr lang="el-GR" sz="1600" b="0" i="0" u="none" strike="noStrike" dirty="0">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r" fontAlgn="b"/>
                      <a:r>
                        <a:rPr lang="el-GR" sz="1600" b="0" u="none" strike="noStrike" dirty="0">
                          <a:effectLst/>
                          <a:latin typeface="Calibri" panose="020F0502020204030204" pitchFamily="34" charset="0"/>
                        </a:rPr>
                        <a:t>Δήμος</a:t>
                      </a:r>
                      <a:endParaRPr lang="en-US" sz="1600" b="0" i="0" u="none" strike="noStrike" dirty="0">
                        <a:effectLst/>
                        <a:latin typeface="Calibri" panose="020F0502020204030204" pitchFamily="34" charset="0"/>
                      </a:endParaRPr>
                    </a:p>
                  </a:txBody>
                  <a:tcPr marL="0" marR="0" marT="0" marB="0" anchor="b"/>
                </a:tc>
                <a:tc>
                  <a:txBody>
                    <a:bodyPr/>
                    <a:lstStyle/>
                    <a:p>
                      <a:pPr algn="r" fontAlgn="ctr"/>
                      <a:r>
                        <a:rPr lang="el-GR" sz="1600" b="0" u="none" strike="noStrike" dirty="0">
                          <a:effectLst/>
                          <a:latin typeface="Calibri" panose="020F0502020204030204" pitchFamily="34" charset="0"/>
                        </a:rPr>
                        <a:t> </a:t>
                      </a:r>
                      <a:endParaRPr lang="el-GR" sz="1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075561904"/>
                  </a:ext>
                </a:extLst>
              </a:tr>
            </a:tbl>
          </a:graphicData>
        </a:graphic>
      </p:graphicFrame>
      <p:sp>
        <p:nvSpPr>
          <p:cNvPr id="4" name="TextBox 3"/>
          <p:cNvSpPr txBox="1"/>
          <p:nvPr/>
        </p:nvSpPr>
        <p:spPr>
          <a:xfrm>
            <a:off x="5015935" y="5106481"/>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
        <p:nvSpPr>
          <p:cNvPr id="5" name="TextBox 4"/>
          <p:cNvSpPr txBox="1"/>
          <p:nvPr/>
        </p:nvSpPr>
        <p:spPr>
          <a:xfrm>
            <a:off x="5015935" y="2200632"/>
            <a:ext cx="3982533" cy="646331"/>
          </a:xfrm>
          <a:prstGeom prst="rect">
            <a:avLst/>
          </a:prstGeom>
          <a:noFill/>
        </p:spPr>
        <p:txBody>
          <a:bodyPr wrap="square" rtlCol="0">
            <a:spAutoFit/>
          </a:bodyPr>
          <a:lstStyle/>
          <a:p>
            <a:pPr algn="r"/>
            <a:r>
              <a:rPr lang="en-US" i="1" dirty="0">
                <a:latin typeface="Calibri" panose="020F0502020204030204" pitchFamily="34" charset="0"/>
              </a:rPr>
              <a:t>Build-Own-Operate &amp; Transfer (BOOT)</a:t>
            </a:r>
          </a:p>
          <a:p>
            <a:pPr algn="r"/>
            <a:r>
              <a:rPr lang="el-GR" i="1" dirty="0">
                <a:latin typeface="Calibri" panose="020F0502020204030204" pitchFamily="34" charset="0"/>
              </a:rPr>
              <a:t> </a:t>
            </a:r>
          </a:p>
        </p:txBody>
      </p:sp>
    </p:spTree>
    <p:extLst>
      <p:ext uri="{BB962C8B-B14F-4D97-AF65-F5344CB8AC3E}">
        <p14:creationId xmlns:p14="http://schemas.microsoft.com/office/powerpoint/2010/main" val="1726961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Παραδείγματα διαφορετικών ΣΕΑ</a:t>
            </a:r>
            <a:endParaRPr lang="de-DE" sz="2000" b="1" dirty="0">
              <a:solidFill>
                <a:schemeClr val="bg1">
                  <a:lumMod val="95000"/>
                </a:schemeClr>
              </a:solidFill>
              <a:latin typeface="Candara" panose="020E0502030303020204" pitchFamily="34" charset="0"/>
            </a:endParaRPr>
          </a:p>
        </p:txBody>
      </p:sp>
      <p:sp>
        <p:nvSpPr>
          <p:cNvPr id="2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2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αναβαθμίσεων</a:t>
            </a:r>
          </a:p>
        </p:txBody>
      </p:sp>
      <p:pic>
        <p:nvPicPr>
          <p:cNvPr id="11"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15" name="Εικόνα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graphicFrame>
        <p:nvGraphicFramePr>
          <p:cNvPr id="19" name="Table 18"/>
          <p:cNvGraphicFramePr>
            <a:graphicFrameLocks noGrp="1"/>
          </p:cNvGraphicFramePr>
          <p:nvPr>
            <p:extLst/>
          </p:nvPr>
        </p:nvGraphicFramePr>
        <p:xfrm>
          <a:off x="179992" y="2348573"/>
          <a:ext cx="8640000" cy="3108960"/>
        </p:xfrm>
        <a:graphic>
          <a:graphicData uri="http://schemas.openxmlformats.org/drawingml/2006/table">
            <a:tbl>
              <a:tblPr>
                <a:tableStyleId>{9D7B26C5-4107-4FEC-AEDC-1716B250A1EF}</a:tableStyleId>
              </a:tblPr>
              <a:tblGrid>
                <a:gridCol w="1296000">
                  <a:extLst>
                    <a:ext uri="{9D8B030D-6E8A-4147-A177-3AD203B41FA5}">
                      <a16:colId xmlns:a16="http://schemas.microsoft.com/office/drawing/2014/main" val="4066461351"/>
                    </a:ext>
                  </a:extLst>
                </a:gridCol>
                <a:gridCol w="864000">
                  <a:extLst>
                    <a:ext uri="{9D8B030D-6E8A-4147-A177-3AD203B41FA5}">
                      <a16:colId xmlns:a16="http://schemas.microsoft.com/office/drawing/2014/main" val="3084025484"/>
                    </a:ext>
                  </a:extLst>
                </a:gridCol>
                <a:gridCol w="1296000">
                  <a:extLst>
                    <a:ext uri="{9D8B030D-6E8A-4147-A177-3AD203B41FA5}">
                      <a16:colId xmlns:a16="http://schemas.microsoft.com/office/drawing/2014/main" val="3384815441"/>
                    </a:ext>
                  </a:extLst>
                </a:gridCol>
                <a:gridCol w="1296000">
                  <a:extLst>
                    <a:ext uri="{9D8B030D-6E8A-4147-A177-3AD203B41FA5}">
                      <a16:colId xmlns:a16="http://schemas.microsoft.com/office/drawing/2014/main" val="633342558"/>
                    </a:ext>
                  </a:extLst>
                </a:gridCol>
                <a:gridCol w="1296000">
                  <a:extLst>
                    <a:ext uri="{9D8B030D-6E8A-4147-A177-3AD203B41FA5}">
                      <a16:colId xmlns:a16="http://schemas.microsoft.com/office/drawing/2014/main" val="1305555756"/>
                    </a:ext>
                  </a:extLst>
                </a:gridCol>
                <a:gridCol w="1296000">
                  <a:extLst>
                    <a:ext uri="{9D8B030D-6E8A-4147-A177-3AD203B41FA5}">
                      <a16:colId xmlns:a16="http://schemas.microsoft.com/office/drawing/2014/main" val="2902230296"/>
                    </a:ext>
                  </a:extLst>
                </a:gridCol>
                <a:gridCol w="1296000">
                  <a:extLst>
                    <a:ext uri="{9D8B030D-6E8A-4147-A177-3AD203B41FA5}">
                      <a16:colId xmlns:a16="http://schemas.microsoft.com/office/drawing/2014/main" val="3694339435"/>
                    </a:ext>
                  </a:extLst>
                </a:gridCol>
              </a:tblGrid>
              <a:tr h="310978">
                <a:tc>
                  <a:txBody>
                    <a:bodyPr/>
                    <a:lstStyle/>
                    <a:p>
                      <a:pPr algn="l" fontAlgn="b"/>
                      <a:endParaRPr lang="en-US" sz="1200" b="0" i="0" u="none" strike="noStrike" dirty="0">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i="1" dirty="0" smtClean="0">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dirty="0" smtClean="0"/>
                        <a:t>Pay from savings</a:t>
                      </a:r>
                      <a:endParaRPr lang="en-US" sz="1200" b="1" i="1" dirty="0" smtClean="0">
                        <a:latin typeface="+mn-lt"/>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dirty="0" smtClean="0"/>
                        <a:t>Shared savings </a:t>
                      </a:r>
                    </a:p>
                    <a:p>
                      <a:pPr algn="l" fontAlgn="b"/>
                      <a:endParaRPr lang="en-US" sz="1200" b="1" i="0" u="none" strike="noStrike" dirty="0">
                        <a:effectLst/>
                        <a:latin typeface="+mn-lt"/>
                      </a:endParaRPr>
                    </a:p>
                  </a:txBody>
                  <a:tcPr marL="0" marR="0" marT="0" marB="0">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smtClean="0">
                          <a:effectLst/>
                        </a:rPr>
                        <a:t>First</a:t>
                      </a:r>
                      <a:r>
                        <a:rPr lang="en-US" sz="1200" b="1" u="none" strike="noStrike" baseline="0" dirty="0" smtClean="0">
                          <a:effectLst/>
                        </a:rPr>
                        <a:t> In</a:t>
                      </a:r>
                      <a:endParaRPr lang="el-GR" sz="1200" b="1" i="0" u="none" strike="noStrike" dirty="0">
                        <a:effectLst/>
                        <a:latin typeface="+mn-lt"/>
                      </a:endParaRPr>
                    </a:p>
                  </a:txBody>
                  <a:tcPr marL="0" marR="0" marT="0" marB="0">
                    <a:lnB w="12700" cap="flat" cmpd="sng" algn="ctr">
                      <a:solidFill>
                        <a:schemeClr val="tx1"/>
                      </a:solidFill>
                      <a:prstDash val="solid"/>
                      <a:round/>
                      <a:headEnd type="none" w="med" len="med"/>
                      <a:tailEnd type="none" w="med" len="med"/>
                    </a:lnB>
                  </a:tcPr>
                </a:tc>
                <a:tc>
                  <a:txBody>
                    <a:bodyPr/>
                    <a:lstStyle/>
                    <a:p>
                      <a:pPr algn="r" fontAlgn="b"/>
                      <a:r>
                        <a:rPr lang="en-US" sz="1200" b="1" u="none" strike="noStrike" dirty="0" smtClean="0">
                          <a:effectLst/>
                        </a:rPr>
                        <a:t>First</a:t>
                      </a:r>
                      <a:r>
                        <a:rPr lang="en-US" sz="1200" b="1" u="none" strike="noStrike" baseline="0" dirty="0" smtClean="0">
                          <a:effectLst/>
                        </a:rPr>
                        <a:t> Out</a:t>
                      </a:r>
                      <a:endParaRPr lang="el-GR" sz="1200" b="1" i="0" u="none" strike="noStrike" dirty="0">
                        <a:effectLst/>
                        <a:latin typeface="+mn-lt"/>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dirty="0" smtClean="0"/>
                        <a:t>Build-Own-Operate &amp; Transfer (BOOT)</a:t>
                      </a:r>
                      <a:endParaRPr lang="en-US" sz="1200" b="1" i="0" dirty="0" smtClean="0">
                        <a:latin typeface="Calibri" panose="020F0502020204030204" pitchFamily="34" charset="0"/>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532670"/>
                  </a:ext>
                </a:extLst>
              </a:tr>
              <a:tr h="161925">
                <a:tc>
                  <a:txBody>
                    <a:bodyPr/>
                    <a:lstStyle/>
                    <a:p>
                      <a:pPr algn="l" fontAlgn="b"/>
                      <a:r>
                        <a:rPr lang="el-GR" sz="1200" b="1" u="none" strike="noStrike" dirty="0">
                          <a:effectLst/>
                        </a:rPr>
                        <a:t>Ποσοστό </a:t>
                      </a:r>
                      <a:r>
                        <a:rPr lang="el-GR" sz="1200" b="1" u="none" strike="noStrike" dirty="0" smtClean="0">
                          <a:effectLst/>
                        </a:rPr>
                        <a:t>εξοικονόμησης</a:t>
                      </a:r>
                      <a:endParaRPr lang="en-US" sz="1200" b="1" i="0" u="none" strike="noStrike" dirty="0">
                        <a:effectLst/>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r>
                        <a:rPr lang="el-GR" sz="1200" b="1" dirty="0" smtClean="0"/>
                        <a:t>ΕΕΥ</a:t>
                      </a:r>
                      <a:endParaRPr lang="el-GR" sz="1200" b="1"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r>
                        <a:rPr lang="el-GR" sz="1200" dirty="0" smtClean="0"/>
                        <a:t>-</a:t>
                      </a:r>
                      <a:endParaRPr lang="el-GR" sz="12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r>
                        <a:rPr lang="el-GR" sz="1200" dirty="0" smtClean="0"/>
                        <a:t>90%</a:t>
                      </a:r>
                      <a:endParaRPr lang="el-GR" sz="12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r>
                        <a:rPr lang="el-GR" sz="1200" dirty="0" smtClean="0"/>
                        <a:t>Συμφωνημένη εξοικονόμηση</a:t>
                      </a:r>
                      <a:endParaRPr lang="el-GR" sz="12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t>Συμφωνημένη εξοικονόμηση</a:t>
                      </a:r>
                      <a:r>
                        <a:rPr lang="en-US" sz="1200" dirty="0" smtClean="0"/>
                        <a:t> </a:t>
                      </a:r>
                      <a:r>
                        <a:rPr lang="el-GR" sz="1200" dirty="0" smtClean="0"/>
                        <a:t>και η </a:t>
                      </a:r>
                      <a:r>
                        <a:rPr lang="el-GR" sz="1200" u="none" strike="noStrike" baseline="0" dirty="0" smtClean="0">
                          <a:effectLst/>
                        </a:rPr>
                        <a:t>επιπλέον της συμφωνημένης </a:t>
                      </a:r>
                      <a:r>
                        <a:rPr lang="en-US" sz="1200" dirty="0" smtClean="0"/>
                        <a:t> </a:t>
                      </a:r>
                      <a:endParaRPr lang="el-GR" sz="1200" dirty="0" smtClean="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u="none" strike="noStrike" dirty="0" smtClean="0">
                          <a:effectLst/>
                        </a:rPr>
                        <a:t>100%</a:t>
                      </a:r>
                      <a:endParaRPr lang="el-GR" sz="1200" b="0" i="0" u="none" strike="noStrike" dirty="0" smtClean="0">
                        <a:effectLst/>
                        <a:latin typeface="+mn-lt"/>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3515127"/>
                  </a:ext>
                </a:extLst>
              </a:tr>
              <a:tr h="161925">
                <a:tc>
                  <a:txBody>
                    <a:bodyPr/>
                    <a:lstStyle/>
                    <a:p>
                      <a:pPr algn="l" fontAlgn="b"/>
                      <a:endParaRPr lang="en-US" sz="1200" b="1"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r>
                        <a:rPr lang="el-GR" sz="1200" b="1" u="none" strike="noStrike" dirty="0" smtClean="0">
                          <a:effectLst/>
                        </a:rPr>
                        <a:t>Δήμος</a:t>
                      </a:r>
                      <a:endParaRPr lang="en-US" sz="1200" b="1"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endParaRPr lang="en-US"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r>
                        <a:rPr lang="el-GR" sz="1200" u="none" strike="noStrike" dirty="0" smtClean="0">
                          <a:effectLst/>
                        </a:rPr>
                        <a:t>10%</a:t>
                      </a:r>
                      <a:endParaRPr lang="en-US"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r>
                        <a:rPr lang="el-GR" sz="1200" u="none" strike="noStrike" dirty="0" smtClean="0">
                          <a:effectLst/>
                        </a:rPr>
                        <a:t>Η</a:t>
                      </a:r>
                      <a:r>
                        <a:rPr lang="el-GR" sz="1200" u="none" strike="noStrike" baseline="0" dirty="0" smtClean="0">
                          <a:effectLst/>
                        </a:rPr>
                        <a:t> εξοικονόμηση που επιτυγχάνεται επιπλέον της συμφωνημένης (95%)</a:t>
                      </a:r>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86478814"/>
                  </a:ext>
                </a:extLst>
              </a:tr>
              <a:tr h="161925">
                <a:tc>
                  <a:txBody>
                    <a:bodyPr/>
                    <a:lstStyle/>
                    <a:p>
                      <a:pPr algn="l" fontAlgn="b"/>
                      <a:r>
                        <a:rPr lang="el-GR" sz="1200" b="1" u="none" strike="noStrike" dirty="0" smtClean="0">
                          <a:effectLst/>
                        </a:rPr>
                        <a:t>Χρηματοδότηση</a:t>
                      </a:r>
                      <a:endParaRPr lang="en-US" sz="1200" b="1"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b"/>
                      <a:r>
                        <a:rPr lang="en-US" sz="1200" b="1" u="none" strike="noStrike" dirty="0" smtClean="0">
                          <a:effectLst/>
                        </a:rPr>
                        <a:t>EEY</a:t>
                      </a:r>
                      <a:endParaRPr lang="en-US" sz="1200" b="1"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b"/>
                      <a:endParaRPr lang="en-US" sz="1200" b="0"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b"/>
                      <a:r>
                        <a:rPr lang="el-GR" sz="1200" u="none" strike="noStrike" dirty="0" smtClean="0">
                          <a:effectLst/>
                        </a:rPr>
                        <a:t>80%</a:t>
                      </a:r>
                    </a:p>
                    <a:p>
                      <a:pPr marL="0" marR="0" lvl="0" indent="0" algn="l" defTabSz="914400" rtl="0" eaLnBrk="1" fontAlgn="b" latinLnBrk="0" hangingPunct="1">
                        <a:lnSpc>
                          <a:spcPct val="100000"/>
                        </a:lnSpc>
                        <a:spcBef>
                          <a:spcPts val="0"/>
                        </a:spcBef>
                        <a:spcAft>
                          <a:spcPts val="0"/>
                        </a:spcAft>
                        <a:buClrTx/>
                        <a:buSzTx/>
                        <a:buFontTx/>
                        <a:buNone/>
                        <a:tabLst/>
                        <a:defRPr/>
                      </a:pPr>
                      <a:r>
                        <a:rPr lang="el-GR" sz="1200" u="none" strike="noStrike" dirty="0" smtClean="0">
                          <a:effectLst/>
                        </a:rPr>
                        <a:t>Τρ. δανεισμός</a:t>
                      </a:r>
                      <a:endParaRPr lang="en-US"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ctr"/>
                      <a:r>
                        <a:rPr lang="el-GR" sz="1200" u="none" strike="noStrike" dirty="0" smtClean="0">
                          <a:effectLst/>
                        </a:rPr>
                        <a:t>100% </a:t>
                      </a:r>
                      <a:endParaRPr lang="el-GR" sz="1200" b="0"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ctr"/>
                      <a:r>
                        <a:rPr lang="el-GR" sz="1200" u="none" strike="noStrike" dirty="0" smtClean="0">
                          <a:effectLst/>
                        </a:rPr>
                        <a:t>100%</a:t>
                      </a:r>
                      <a:endParaRPr lang="el-GR" sz="1200" b="0"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l-GR" sz="1200" u="none" strike="noStrike" dirty="0" smtClean="0">
                          <a:effectLst/>
                        </a:rPr>
                        <a:t>100%</a:t>
                      </a:r>
                      <a:endParaRPr lang="el-GR"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2075561904"/>
                  </a:ext>
                </a:extLst>
              </a:tr>
              <a:tr h="161925">
                <a:tc>
                  <a:txBody>
                    <a:bodyPr/>
                    <a:lstStyle/>
                    <a:p>
                      <a:pPr algn="l" fontAlgn="b"/>
                      <a:endParaRPr lang="en-US" sz="1200" b="1"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r>
                        <a:rPr lang="el-GR" sz="1200" b="1" u="none" strike="noStrike" dirty="0" smtClean="0">
                          <a:effectLst/>
                        </a:rPr>
                        <a:t>Δήμος</a:t>
                      </a:r>
                      <a:endParaRPr lang="en-US" sz="1200" b="1"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200" u="none" strike="noStrike" dirty="0" smtClean="0">
                          <a:effectLst/>
                        </a:rPr>
                        <a:t>100%</a:t>
                      </a:r>
                      <a:endParaRPr lang="en-US" sz="1200" u="none" strike="noStrike" dirty="0" smtClean="0">
                        <a:effectLst/>
                      </a:endParaRPr>
                    </a:p>
                    <a:p>
                      <a:pPr algn="l" fontAlgn="b"/>
                      <a:r>
                        <a:rPr lang="el-GR" sz="1200" u="none" strike="noStrike" dirty="0" smtClean="0">
                          <a:effectLst/>
                        </a:rPr>
                        <a:t>Τρ. δανεισμός</a:t>
                      </a:r>
                      <a:endParaRPr lang="en-US"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b"/>
                      <a:r>
                        <a:rPr lang="el-GR" sz="1200" u="none" strike="noStrike" dirty="0" smtClean="0">
                          <a:effectLst/>
                        </a:rPr>
                        <a:t>20% Βραχυπρόθεσμος </a:t>
                      </a:r>
                    </a:p>
                    <a:p>
                      <a:pPr marL="0" marR="0" lvl="0" indent="0" algn="l" defTabSz="914400" rtl="0" eaLnBrk="1" fontAlgn="b" latinLnBrk="0" hangingPunct="1">
                        <a:lnSpc>
                          <a:spcPct val="100000"/>
                        </a:lnSpc>
                        <a:spcBef>
                          <a:spcPts val="0"/>
                        </a:spcBef>
                        <a:spcAft>
                          <a:spcPts val="0"/>
                        </a:spcAft>
                        <a:buClrTx/>
                        <a:buSzTx/>
                        <a:buFontTx/>
                        <a:buNone/>
                        <a:tabLst/>
                        <a:defRPr/>
                      </a:pPr>
                      <a:r>
                        <a:rPr lang="el-GR" sz="1200" u="none" strike="noStrike" dirty="0" err="1" smtClean="0">
                          <a:effectLst/>
                        </a:rPr>
                        <a:t>τρ</a:t>
                      </a:r>
                      <a:r>
                        <a:rPr lang="el-GR" sz="1200" u="none" strike="noStrike" dirty="0" smtClean="0">
                          <a:effectLst/>
                        </a:rPr>
                        <a:t>. δανεισμός</a:t>
                      </a:r>
                      <a:endParaRPr lang="en-US" sz="1200" b="0" i="0" u="none" strike="noStrike" dirty="0" smtClean="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l-GR" sz="1200" b="0" i="0" u="none" strike="noStrike" dirty="0">
                        <a:effectLst/>
                        <a:latin typeface="+mn-lt"/>
                      </a:endParaRPr>
                    </a:p>
                  </a:txBody>
                  <a:tcPr marL="0" marR="0" marT="0" marB="0"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3658355"/>
                  </a:ext>
                </a:extLst>
              </a:tr>
              <a:tr h="161925">
                <a:tc>
                  <a:txBody>
                    <a:bodyPr/>
                    <a:lstStyle/>
                    <a:p>
                      <a:pPr algn="l" fontAlgn="b"/>
                      <a:r>
                        <a:rPr lang="el-GR" sz="1200" b="1" u="none" strike="noStrike" dirty="0" smtClean="0">
                          <a:effectLst/>
                        </a:rPr>
                        <a:t>Διάρκεια σύμβασης</a:t>
                      </a:r>
                      <a:endParaRPr lang="en-US" sz="1200" b="1"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b"/>
                      <a:endParaRPr lang="en-US" sz="1200" b="0"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algn="l" fontAlgn="b"/>
                      <a:r>
                        <a:rPr lang="el-GR" sz="1200" u="none" strike="noStrike" dirty="0" smtClean="0">
                          <a:effectLst/>
                        </a:rPr>
                        <a:t>10 (έτη)</a:t>
                      </a:r>
                      <a:endParaRPr lang="en-US" sz="1200" b="0" i="0" u="none" strike="noStrike" dirty="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200" u="none" strike="noStrike" dirty="0" smtClean="0">
                          <a:effectLst/>
                        </a:rPr>
                        <a:t> 10 (έτη)</a:t>
                      </a:r>
                      <a:endParaRPr lang="en-US"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l-GR" sz="1200" u="none" strike="noStrike" dirty="0" smtClean="0">
                          <a:effectLst/>
                        </a:rPr>
                        <a:t> 10 (έτη)</a:t>
                      </a:r>
                      <a:endParaRPr lang="en-US"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l-GR" sz="1200" u="none" strike="noStrike" dirty="0" smtClean="0">
                          <a:effectLst/>
                        </a:rPr>
                        <a:t> 8 (έτη)</a:t>
                      </a:r>
                      <a:endParaRPr lang="en-US"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l-GR" sz="1200" u="none" strike="noStrike" dirty="0" smtClean="0">
                          <a:effectLst/>
                        </a:rPr>
                        <a:t> 8 (έτη)</a:t>
                      </a:r>
                      <a:endParaRPr lang="en-US" sz="1200" b="0" i="0" u="none" strike="noStrike" dirty="0" smtClean="0">
                        <a:effectLst/>
                        <a:latin typeface="+mn-lt"/>
                      </a:endParaRPr>
                    </a:p>
                  </a:txBody>
                  <a:tcPr marL="0" marR="0" marT="0" marB="0"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4273707759"/>
                  </a:ext>
                </a:extLst>
              </a:tr>
            </a:tbl>
          </a:graphicData>
        </a:graphic>
      </p:graphicFrame>
      <p:sp>
        <p:nvSpPr>
          <p:cNvPr id="4" name="TextBox 3"/>
          <p:cNvSpPr txBox="1"/>
          <p:nvPr/>
        </p:nvSpPr>
        <p:spPr>
          <a:xfrm>
            <a:off x="130377" y="5457533"/>
            <a:ext cx="3982533" cy="307777"/>
          </a:xfrm>
          <a:prstGeom prst="rect">
            <a:avLst/>
          </a:prstGeom>
          <a:noFill/>
        </p:spPr>
        <p:txBody>
          <a:bodyPr wrap="square" rtlCol="0">
            <a:spAutoFit/>
          </a:bodyPr>
          <a:lstStyle/>
          <a:p>
            <a:r>
              <a:rPr lang="el-GR" sz="1400" i="1" dirty="0">
                <a:latin typeface="Calibri" panose="020F0502020204030204" pitchFamily="34" charset="0"/>
              </a:rPr>
              <a:t>Το κόστος συντήρησης επιβαρύνει την ΕΕΥ</a:t>
            </a:r>
          </a:p>
        </p:txBody>
      </p:sp>
    </p:spTree>
    <p:extLst>
      <p:ext uri="{BB962C8B-B14F-4D97-AF65-F5344CB8AC3E}">
        <p14:creationId xmlns:p14="http://schemas.microsoft.com/office/powerpoint/2010/main" val="56194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227124" y="612997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effectLst>
                  <a:outerShdw blurRad="38100" dist="38100" dir="2700000" algn="tl">
                    <a:srgbClr val="000000">
                      <a:alpha val="43137"/>
                    </a:srgbClr>
                  </a:outerShdw>
                </a:effectLst>
              </a:rPr>
              <a:t>Ενεργειακή αναβάθμιση κτηρίων</a:t>
            </a:r>
            <a:endParaRPr lang="de-DE" sz="2000" b="1" dirty="0">
              <a:solidFill>
                <a:schemeClr val="bg1">
                  <a:lumMod val="95000"/>
                </a:schemeClr>
              </a:solidFill>
              <a:latin typeface="Candara" panose="020E0502030303020204" pitchFamily="34" charset="0"/>
            </a:endParaRPr>
          </a:p>
        </p:txBody>
      </p:sp>
      <p:sp>
        <p:nvSpPr>
          <p:cNvPr id="24" name="Θέση κειμένου 4"/>
          <p:cNvSpPr txBox="1">
            <a:spLocks/>
          </p:cNvSpPr>
          <p:nvPr/>
        </p:nvSpPr>
        <p:spPr>
          <a:xfrm>
            <a:off x="315826" y="2269543"/>
            <a:ext cx="3868340" cy="608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Ποιοτικά χαρακτηριστικά απαιτούμενης χρηματοδότησης</a:t>
            </a:r>
          </a:p>
        </p:txBody>
      </p:sp>
      <p:sp>
        <p:nvSpPr>
          <p:cNvPr id="25" name="Θέση περιεχομένου 5"/>
          <p:cNvSpPr txBox="1">
            <a:spLocks/>
          </p:cNvSpPr>
          <p:nvPr/>
        </p:nvSpPr>
        <p:spPr>
          <a:xfrm>
            <a:off x="315826" y="2963706"/>
            <a:ext cx="3868340" cy="25989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l-GR" sz="1800" dirty="0"/>
              <a:t>Μεγάλη διάρκεια αποπληρωμής</a:t>
            </a:r>
          </a:p>
          <a:p>
            <a:pPr>
              <a:lnSpc>
                <a:spcPct val="150000"/>
              </a:lnSpc>
              <a:buFont typeface="Wingdings" panose="05000000000000000000" pitchFamily="2" charset="2"/>
              <a:buChar char="§"/>
            </a:pPr>
            <a:r>
              <a:rPr lang="el-GR" sz="1800" dirty="0"/>
              <a:t>Μικρό χρηματοδοτικό κόστος</a:t>
            </a:r>
          </a:p>
        </p:txBody>
      </p:sp>
      <p:sp>
        <p:nvSpPr>
          <p:cNvPr id="26" name="Θέση κειμένου 6"/>
          <p:cNvSpPr txBox="1">
            <a:spLocks/>
          </p:cNvSpPr>
          <p:nvPr/>
        </p:nvSpPr>
        <p:spPr>
          <a:xfrm>
            <a:off x="4629150" y="2269543"/>
            <a:ext cx="3887391" cy="6903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dirty="0">
                <a:effectLst>
                  <a:outerShdw blurRad="38100" dist="38100" dir="2700000" algn="tl">
                    <a:srgbClr val="000000">
                      <a:alpha val="43137"/>
                    </a:srgbClr>
                  </a:outerShdw>
                </a:effectLst>
              </a:rPr>
              <a:t> </a:t>
            </a:r>
          </a:p>
        </p:txBody>
      </p:sp>
      <p:sp>
        <p:nvSpPr>
          <p:cNvPr id="27" name="Θέση περιεχομένου 7"/>
          <p:cNvSpPr txBox="1">
            <a:spLocks/>
          </p:cNvSpPr>
          <p:nvPr/>
        </p:nvSpPr>
        <p:spPr>
          <a:xfrm>
            <a:off x="4629150" y="2959886"/>
            <a:ext cx="3887391" cy="25047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600"/>
              </a:spcBef>
              <a:buNone/>
            </a:pPr>
            <a:r>
              <a:rPr lang="el-GR" sz="1600" i="1" dirty="0"/>
              <a:t>Είναι επιθυμητό η αποπληρωμή του έργου να επιτυγχάνεται από την εξοικονόμηση χρημάτων – ενέργειας - και ο Δήμος να απολαμβάνει μέρος αυτής σε όλη την διάρκεια του έργου. </a:t>
            </a:r>
          </a:p>
        </p:txBody>
      </p:sp>
      <p:sp>
        <p:nvSpPr>
          <p:cNvPr id="14"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latin typeface="Arial "/>
              </a:rPr>
              <a:t>Οικονομική αξιολόγηση των κτηριακών ανακαινίσεων</a:t>
            </a:r>
          </a:p>
        </p:txBody>
      </p:sp>
      <p:pic>
        <p:nvPicPr>
          <p:cNvPr id="16"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8" y="14474"/>
            <a:ext cx="1675425" cy="87667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8708" y="157814"/>
            <a:ext cx="5470350" cy="584775"/>
          </a:xfrm>
          <a:prstGeom prst="rect">
            <a:avLst/>
          </a:prstGeom>
          <a:noFill/>
        </p:spPr>
        <p:txBody>
          <a:bodyPr wrap="square" rtlCol="0">
            <a:spAutoFit/>
          </a:bodyPr>
          <a:lstStyle/>
          <a:p>
            <a:pPr algn="r"/>
            <a:r>
              <a:rPr lang="en-US" sz="1600" b="1" dirty="0">
                <a:solidFill>
                  <a:srgbClr val="2962A7"/>
                </a:solidFill>
              </a:rPr>
              <a:t>Cost Efficient Options and Financing Mechanisms for nearly Zero Energy Renovation of existing Buildings Stock </a:t>
            </a:r>
            <a:endParaRPr lang="el-GR" sz="1600" b="1" dirty="0">
              <a:solidFill>
                <a:srgbClr val="2962A7"/>
              </a:solidFill>
            </a:endParaRPr>
          </a:p>
        </p:txBody>
      </p:sp>
      <p:pic>
        <p:nvPicPr>
          <p:cNvPr id="20" name="Εικόνα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77" y="6259015"/>
            <a:ext cx="2884743" cy="599947"/>
          </a:xfrm>
          <a:prstGeom prst="rect">
            <a:avLst/>
          </a:prstGeom>
        </p:spPr>
      </p:pic>
    </p:spTree>
    <p:extLst>
      <p:ext uri="{BB962C8B-B14F-4D97-AF65-F5344CB8AC3E}">
        <p14:creationId xmlns:p14="http://schemas.microsoft.com/office/powerpoint/2010/main" val="637328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10874</TotalTime>
  <Words>7252</Words>
  <Application>Microsoft Office PowerPoint</Application>
  <PresentationFormat>On-screen Show (4:3)</PresentationFormat>
  <Paragraphs>863</Paragraphs>
  <Slides>83</Slides>
  <Notes>80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Arial </vt:lpstr>
      <vt:lpstr>Calibri</vt:lpstr>
      <vt:lpstr>Candara</vt:lpstr>
      <vt:lpstr>Courier New</vt:lpstr>
      <vt:lpstr>Wingdings</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Παύλου Κωνσταντίνος (Green Banking)</cp:lastModifiedBy>
  <cp:revision>587</cp:revision>
  <cp:lastPrinted>2017-02-03T08:19:57Z</cp:lastPrinted>
  <dcterms:created xsi:type="dcterms:W3CDTF">2013-11-18T12:25:29Z</dcterms:created>
  <dcterms:modified xsi:type="dcterms:W3CDTF">2017-02-09T11:07:43Z</dcterms:modified>
</cp:coreProperties>
</file>