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75"/>
  </p:notesMasterIdLst>
  <p:sldIdLst>
    <p:sldId id="617" r:id="rId2"/>
    <p:sldId id="519" r:id="rId3"/>
    <p:sldId id="512" r:id="rId4"/>
    <p:sldId id="514" r:id="rId5"/>
    <p:sldId id="520" r:id="rId6"/>
    <p:sldId id="522" r:id="rId7"/>
    <p:sldId id="523" r:id="rId8"/>
    <p:sldId id="521" r:id="rId9"/>
    <p:sldId id="513" r:id="rId10"/>
    <p:sldId id="532" r:id="rId11"/>
    <p:sldId id="535" r:id="rId12"/>
    <p:sldId id="534" r:id="rId13"/>
    <p:sldId id="531" r:id="rId14"/>
    <p:sldId id="533" r:id="rId15"/>
    <p:sldId id="536" r:id="rId16"/>
    <p:sldId id="538" r:id="rId17"/>
    <p:sldId id="548" r:id="rId18"/>
    <p:sldId id="546" r:id="rId19"/>
    <p:sldId id="526" r:id="rId20"/>
    <p:sldId id="545" r:id="rId21"/>
    <p:sldId id="547" r:id="rId22"/>
    <p:sldId id="539" r:id="rId23"/>
    <p:sldId id="544" r:id="rId24"/>
    <p:sldId id="550" r:id="rId25"/>
    <p:sldId id="558" r:id="rId26"/>
    <p:sldId id="555" r:id="rId27"/>
    <p:sldId id="557" r:id="rId28"/>
    <p:sldId id="564" r:id="rId29"/>
    <p:sldId id="559" r:id="rId30"/>
    <p:sldId id="570" r:id="rId31"/>
    <p:sldId id="587" r:id="rId32"/>
    <p:sldId id="566" r:id="rId33"/>
    <p:sldId id="572" r:id="rId34"/>
    <p:sldId id="569" r:id="rId35"/>
    <p:sldId id="573" r:id="rId36"/>
    <p:sldId id="576" r:id="rId37"/>
    <p:sldId id="577" r:id="rId38"/>
    <p:sldId id="578" r:id="rId39"/>
    <p:sldId id="574" r:id="rId40"/>
    <p:sldId id="585" r:id="rId41"/>
    <p:sldId id="596" r:id="rId42"/>
    <p:sldId id="590" r:id="rId43"/>
    <p:sldId id="591" r:id="rId44"/>
    <p:sldId id="597" r:id="rId45"/>
    <p:sldId id="598" r:id="rId46"/>
    <p:sldId id="599" r:id="rId47"/>
    <p:sldId id="589" r:id="rId48"/>
    <p:sldId id="600" r:id="rId49"/>
    <p:sldId id="593" r:id="rId50"/>
    <p:sldId id="601" r:id="rId51"/>
    <p:sldId id="608" r:id="rId52"/>
    <p:sldId id="611" r:id="rId53"/>
    <p:sldId id="606" r:id="rId54"/>
    <p:sldId id="602" r:id="rId55"/>
    <p:sldId id="609" r:id="rId56"/>
    <p:sldId id="604" r:id="rId57"/>
    <p:sldId id="605" r:id="rId58"/>
    <p:sldId id="612" r:id="rId59"/>
    <p:sldId id="613" r:id="rId60"/>
    <p:sldId id="616" r:id="rId61"/>
    <p:sldId id="615" r:id="rId62"/>
    <p:sldId id="614" r:id="rId63"/>
    <p:sldId id="619" r:id="rId64"/>
    <p:sldId id="623" r:id="rId65"/>
    <p:sldId id="622" r:id="rId66"/>
    <p:sldId id="620" r:id="rId67"/>
    <p:sldId id="627" r:id="rId68"/>
    <p:sldId id="628" r:id="rId69"/>
    <p:sldId id="621" r:id="rId70"/>
    <p:sldId id="624" r:id="rId71"/>
    <p:sldId id="625" r:id="rId72"/>
    <p:sldId id="626" r:id="rId73"/>
    <p:sldId id="618" r:id="rId74"/>
  </p:sldIdLst>
  <p:sldSz cx="9144000" cy="6858000" type="screen4x3"/>
  <p:notesSz cx="6858000" cy="9144000"/>
  <p:custDataLst>
    <p:tags r:id="rId76"/>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19">
          <p15:clr>
            <a:srgbClr val="A4A3A4"/>
          </p15:clr>
        </p15:guide>
        <p15:guide id="3" orient="horz" pos="3702">
          <p15:clr>
            <a:srgbClr val="A4A3A4"/>
          </p15:clr>
        </p15:guide>
        <p15:guide id="4" orient="horz" pos="482">
          <p15:clr>
            <a:srgbClr val="A4A3A4"/>
          </p15:clr>
        </p15:guide>
        <p15:guide id="5" orient="horz" pos="4110">
          <p15:clr>
            <a:srgbClr val="A4A3A4"/>
          </p15:clr>
        </p15:guide>
        <p15:guide id="6" pos="2880">
          <p15:clr>
            <a:srgbClr val="A4A3A4"/>
          </p15:clr>
        </p15:guide>
        <p15:guide id="7" pos="113">
          <p15:clr>
            <a:srgbClr val="A4A3A4"/>
          </p15:clr>
        </p15:guide>
        <p15:guide id="8" pos="564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6E63"/>
    <a:srgbClr val="579B78"/>
    <a:srgbClr val="B8DA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26" autoAdjust="0"/>
    <p:restoredTop sz="84235" autoAdjust="0"/>
  </p:normalViewPr>
  <p:slideViewPr>
    <p:cSldViewPr showGuides="1">
      <p:cViewPr varScale="1">
        <p:scale>
          <a:sx n="113" d="100"/>
          <a:sy n="113" d="100"/>
        </p:scale>
        <p:origin x="1788" y="96"/>
      </p:cViewPr>
      <p:guideLst>
        <p:guide orient="horz" pos="2160"/>
        <p:guide orient="horz" pos="119"/>
        <p:guide orient="horz" pos="3702"/>
        <p:guide orient="horz" pos="482"/>
        <p:guide orient="horz" pos="4110"/>
        <p:guide pos="2880"/>
        <p:guide pos="113"/>
        <p:guide pos="564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CB9226-46B4-4B51-85BE-2BA22AD1B566}" type="datetimeFigureOut">
              <a:rPr lang="es-ES" smtClean="0"/>
              <a:t>13/02/2017</a:t>
            </a:fld>
            <a:endParaRPr lang="es-ES"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DE68D4-208D-4DF9-B049-C70018DA3A78}" type="slidenum">
              <a:rPr lang="es-ES" smtClean="0"/>
              <a:t>‹#›</a:t>
            </a:fld>
            <a:endParaRPr lang="es-ES" dirty="0"/>
          </a:p>
        </p:txBody>
      </p:sp>
    </p:spTree>
    <p:extLst>
      <p:ext uri="{BB962C8B-B14F-4D97-AF65-F5344CB8AC3E}">
        <p14:creationId xmlns:p14="http://schemas.microsoft.com/office/powerpoint/2010/main" val="46513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ADE68D4-208D-4DF9-B049-C70018DA3A78}" type="slidenum">
              <a:rPr lang="es-ES" smtClean="0"/>
              <a:t>1</a:t>
            </a:fld>
            <a:endParaRPr lang="es-ES" dirty="0"/>
          </a:p>
        </p:txBody>
      </p:sp>
    </p:spTree>
    <p:extLst>
      <p:ext uri="{BB962C8B-B14F-4D97-AF65-F5344CB8AC3E}">
        <p14:creationId xmlns:p14="http://schemas.microsoft.com/office/powerpoint/2010/main" val="4223966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10</a:t>
            </a:fld>
            <a:endParaRPr lang="es-ES" dirty="0"/>
          </a:p>
        </p:txBody>
      </p:sp>
    </p:spTree>
    <p:extLst>
      <p:ext uri="{BB962C8B-B14F-4D97-AF65-F5344CB8AC3E}">
        <p14:creationId xmlns:p14="http://schemas.microsoft.com/office/powerpoint/2010/main" val="325370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Στο</a:t>
            </a:r>
            <a:r>
              <a:rPr lang="el-GR" baseline="0" dirty="0" smtClean="0"/>
              <a:t> σχήμα φαίνονται όλα τα μέρη ενός συστήματος εξατμιστικού ψύκτη. Η αντλία υψώνει το νερό στο διανομέα ο οποίος διανέμει το νερό  στα εξατμίστηκα μπλοκ  όπου ρέει αναμεσά τους και προς τα κάτω. Ο ανεμιστήρας οδηγεί τον αέρα προς τα </a:t>
            </a:r>
            <a:r>
              <a:rPr lang="el-GR" baseline="0" dirty="0" err="1" smtClean="0"/>
              <a:t>εξατμιστικά</a:t>
            </a:r>
            <a:r>
              <a:rPr lang="el-GR" baseline="0" dirty="0" smtClean="0"/>
              <a:t> μπλοκ και ο αέρας καταλήγει στον κλιματιζόμενο χώρο ψυχρός και υγρός.</a:t>
            </a:r>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11</a:t>
            </a:fld>
            <a:endParaRPr lang="es-ES" dirty="0"/>
          </a:p>
        </p:txBody>
      </p:sp>
    </p:spTree>
    <p:extLst>
      <p:ext uri="{BB962C8B-B14F-4D97-AF65-F5344CB8AC3E}">
        <p14:creationId xmlns:p14="http://schemas.microsoft.com/office/powerpoint/2010/main" val="4221020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12</a:t>
            </a:fld>
            <a:endParaRPr lang="es-ES" dirty="0"/>
          </a:p>
        </p:txBody>
      </p:sp>
    </p:spTree>
    <p:extLst>
      <p:ext uri="{BB962C8B-B14F-4D97-AF65-F5344CB8AC3E}">
        <p14:creationId xmlns:p14="http://schemas.microsoft.com/office/powerpoint/2010/main" val="1739629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13</a:t>
            </a:fld>
            <a:endParaRPr lang="es-ES" dirty="0"/>
          </a:p>
        </p:txBody>
      </p:sp>
    </p:spTree>
    <p:extLst>
      <p:ext uri="{BB962C8B-B14F-4D97-AF65-F5344CB8AC3E}">
        <p14:creationId xmlns:p14="http://schemas.microsoft.com/office/powerpoint/2010/main" val="612411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14</a:t>
            </a:fld>
            <a:endParaRPr lang="es-ES" dirty="0"/>
          </a:p>
        </p:txBody>
      </p:sp>
    </p:spTree>
    <p:extLst>
      <p:ext uri="{BB962C8B-B14F-4D97-AF65-F5344CB8AC3E}">
        <p14:creationId xmlns:p14="http://schemas.microsoft.com/office/powerpoint/2010/main" val="1222235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15</a:t>
            </a:fld>
            <a:endParaRPr lang="es-ES" dirty="0"/>
          </a:p>
        </p:txBody>
      </p:sp>
    </p:spTree>
    <p:extLst>
      <p:ext uri="{BB962C8B-B14F-4D97-AF65-F5344CB8AC3E}">
        <p14:creationId xmlns:p14="http://schemas.microsoft.com/office/powerpoint/2010/main" val="2490469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16</a:t>
            </a:fld>
            <a:endParaRPr lang="es-ES" dirty="0"/>
          </a:p>
        </p:txBody>
      </p:sp>
    </p:spTree>
    <p:extLst>
      <p:ext uri="{BB962C8B-B14F-4D97-AF65-F5344CB8AC3E}">
        <p14:creationId xmlns:p14="http://schemas.microsoft.com/office/powerpoint/2010/main" val="242671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17</a:t>
            </a:fld>
            <a:endParaRPr lang="es-ES" dirty="0"/>
          </a:p>
        </p:txBody>
      </p:sp>
    </p:spTree>
    <p:extLst>
      <p:ext uri="{BB962C8B-B14F-4D97-AF65-F5344CB8AC3E}">
        <p14:creationId xmlns:p14="http://schemas.microsoft.com/office/powerpoint/2010/main" val="1568901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18</a:t>
            </a:fld>
            <a:endParaRPr lang="es-ES" dirty="0"/>
          </a:p>
        </p:txBody>
      </p:sp>
    </p:spTree>
    <p:extLst>
      <p:ext uri="{BB962C8B-B14F-4D97-AF65-F5344CB8AC3E}">
        <p14:creationId xmlns:p14="http://schemas.microsoft.com/office/powerpoint/2010/main" val="2572504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19</a:t>
            </a:fld>
            <a:endParaRPr lang="es-ES" dirty="0"/>
          </a:p>
        </p:txBody>
      </p:sp>
    </p:spTree>
    <p:extLst>
      <p:ext uri="{BB962C8B-B14F-4D97-AF65-F5344CB8AC3E}">
        <p14:creationId xmlns:p14="http://schemas.microsoft.com/office/powerpoint/2010/main" val="631708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a:t>
            </a:fld>
            <a:endParaRPr lang="es-ES" dirty="0"/>
          </a:p>
        </p:txBody>
      </p:sp>
    </p:spTree>
    <p:extLst>
      <p:ext uri="{BB962C8B-B14F-4D97-AF65-F5344CB8AC3E}">
        <p14:creationId xmlns:p14="http://schemas.microsoft.com/office/powerpoint/2010/main" val="4180103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20</a:t>
            </a:fld>
            <a:endParaRPr lang="es-ES" dirty="0"/>
          </a:p>
        </p:txBody>
      </p:sp>
    </p:spTree>
    <p:extLst>
      <p:ext uri="{BB962C8B-B14F-4D97-AF65-F5344CB8AC3E}">
        <p14:creationId xmlns:p14="http://schemas.microsoft.com/office/powerpoint/2010/main" val="998012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21</a:t>
            </a:fld>
            <a:endParaRPr lang="es-ES" dirty="0"/>
          </a:p>
        </p:txBody>
      </p:sp>
    </p:spTree>
    <p:extLst>
      <p:ext uri="{BB962C8B-B14F-4D97-AF65-F5344CB8AC3E}">
        <p14:creationId xmlns:p14="http://schemas.microsoft.com/office/powerpoint/2010/main" val="2421278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22</a:t>
            </a:fld>
            <a:endParaRPr lang="es-ES" dirty="0"/>
          </a:p>
        </p:txBody>
      </p:sp>
    </p:spTree>
    <p:extLst>
      <p:ext uri="{BB962C8B-B14F-4D97-AF65-F5344CB8AC3E}">
        <p14:creationId xmlns:p14="http://schemas.microsoft.com/office/powerpoint/2010/main" val="4141737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23</a:t>
            </a:fld>
            <a:endParaRPr lang="es-ES" dirty="0"/>
          </a:p>
        </p:txBody>
      </p:sp>
    </p:spTree>
    <p:extLst>
      <p:ext uri="{BB962C8B-B14F-4D97-AF65-F5344CB8AC3E}">
        <p14:creationId xmlns:p14="http://schemas.microsoft.com/office/powerpoint/2010/main" val="3151994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24</a:t>
            </a:fld>
            <a:endParaRPr lang="es-ES" dirty="0"/>
          </a:p>
        </p:txBody>
      </p:sp>
    </p:spTree>
    <p:extLst>
      <p:ext uri="{BB962C8B-B14F-4D97-AF65-F5344CB8AC3E}">
        <p14:creationId xmlns:p14="http://schemas.microsoft.com/office/powerpoint/2010/main" val="3917125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25</a:t>
            </a:fld>
            <a:endParaRPr lang="es-ES" dirty="0"/>
          </a:p>
        </p:txBody>
      </p:sp>
    </p:spTree>
    <p:extLst>
      <p:ext uri="{BB962C8B-B14F-4D97-AF65-F5344CB8AC3E}">
        <p14:creationId xmlns:p14="http://schemas.microsoft.com/office/powerpoint/2010/main" val="397508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26</a:t>
            </a:fld>
            <a:endParaRPr lang="es-ES" dirty="0"/>
          </a:p>
        </p:txBody>
      </p:sp>
    </p:spTree>
    <p:extLst>
      <p:ext uri="{BB962C8B-B14F-4D97-AF65-F5344CB8AC3E}">
        <p14:creationId xmlns:p14="http://schemas.microsoft.com/office/powerpoint/2010/main" val="2077744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27</a:t>
            </a:fld>
            <a:endParaRPr lang="es-ES" dirty="0"/>
          </a:p>
        </p:txBody>
      </p:sp>
    </p:spTree>
    <p:extLst>
      <p:ext uri="{BB962C8B-B14F-4D97-AF65-F5344CB8AC3E}">
        <p14:creationId xmlns:p14="http://schemas.microsoft.com/office/powerpoint/2010/main" val="1448667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28</a:t>
            </a:fld>
            <a:endParaRPr lang="es-ES" dirty="0"/>
          </a:p>
        </p:txBody>
      </p:sp>
    </p:spTree>
    <p:extLst>
      <p:ext uri="{BB962C8B-B14F-4D97-AF65-F5344CB8AC3E}">
        <p14:creationId xmlns:p14="http://schemas.microsoft.com/office/powerpoint/2010/main" val="4098798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29</a:t>
            </a:fld>
            <a:endParaRPr lang="es-ES" dirty="0"/>
          </a:p>
        </p:txBody>
      </p:sp>
    </p:spTree>
    <p:extLst>
      <p:ext uri="{BB962C8B-B14F-4D97-AF65-F5344CB8AC3E}">
        <p14:creationId xmlns:p14="http://schemas.microsoft.com/office/powerpoint/2010/main" val="3281356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a:t>
            </a:fld>
            <a:endParaRPr lang="es-ES" dirty="0"/>
          </a:p>
        </p:txBody>
      </p:sp>
    </p:spTree>
    <p:extLst>
      <p:ext uri="{BB962C8B-B14F-4D97-AF65-F5344CB8AC3E}">
        <p14:creationId xmlns:p14="http://schemas.microsoft.com/office/powerpoint/2010/main" val="4033518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30</a:t>
            </a:fld>
            <a:endParaRPr lang="es-ES" dirty="0"/>
          </a:p>
        </p:txBody>
      </p:sp>
    </p:spTree>
    <p:extLst>
      <p:ext uri="{BB962C8B-B14F-4D97-AF65-F5344CB8AC3E}">
        <p14:creationId xmlns:p14="http://schemas.microsoft.com/office/powerpoint/2010/main" val="18771745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31</a:t>
            </a:fld>
            <a:endParaRPr lang="es-ES" dirty="0"/>
          </a:p>
        </p:txBody>
      </p:sp>
    </p:spTree>
    <p:extLst>
      <p:ext uri="{BB962C8B-B14F-4D97-AF65-F5344CB8AC3E}">
        <p14:creationId xmlns:p14="http://schemas.microsoft.com/office/powerpoint/2010/main" val="28105794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32</a:t>
            </a:fld>
            <a:endParaRPr lang="es-ES" dirty="0"/>
          </a:p>
        </p:txBody>
      </p:sp>
    </p:spTree>
    <p:extLst>
      <p:ext uri="{BB962C8B-B14F-4D97-AF65-F5344CB8AC3E}">
        <p14:creationId xmlns:p14="http://schemas.microsoft.com/office/powerpoint/2010/main" val="735906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33</a:t>
            </a:fld>
            <a:endParaRPr lang="es-ES" dirty="0"/>
          </a:p>
        </p:txBody>
      </p:sp>
    </p:spTree>
    <p:extLst>
      <p:ext uri="{BB962C8B-B14F-4D97-AF65-F5344CB8AC3E}">
        <p14:creationId xmlns:p14="http://schemas.microsoft.com/office/powerpoint/2010/main" val="2496507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34</a:t>
            </a:fld>
            <a:endParaRPr lang="es-ES" dirty="0"/>
          </a:p>
        </p:txBody>
      </p:sp>
    </p:spTree>
    <p:extLst>
      <p:ext uri="{BB962C8B-B14F-4D97-AF65-F5344CB8AC3E}">
        <p14:creationId xmlns:p14="http://schemas.microsoft.com/office/powerpoint/2010/main" val="14697124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35</a:t>
            </a:fld>
            <a:endParaRPr lang="es-ES" dirty="0"/>
          </a:p>
        </p:txBody>
      </p:sp>
    </p:spTree>
    <p:extLst>
      <p:ext uri="{BB962C8B-B14F-4D97-AF65-F5344CB8AC3E}">
        <p14:creationId xmlns:p14="http://schemas.microsoft.com/office/powerpoint/2010/main" val="6670545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36</a:t>
            </a:fld>
            <a:endParaRPr lang="es-ES" dirty="0"/>
          </a:p>
        </p:txBody>
      </p:sp>
    </p:spTree>
    <p:extLst>
      <p:ext uri="{BB962C8B-B14F-4D97-AF65-F5344CB8AC3E}">
        <p14:creationId xmlns:p14="http://schemas.microsoft.com/office/powerpoint/2010/main" val="38175938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37</a:t>
            </a:fld>
            <a:endParaRPr lang="es-ES" dirty="0"/>
          </a:p>
        </p:txBody>
      </p:sp>
    </p:spTree>
    <p:extLst>
      <p:ext uri="{BB962C8B-B14F-4D97-AF65-F5344CB8AC3E}">
        <p14:creationId xmlns:p14="http://schemas.microsoft.com/office/powerpoint/2010/main" val="40145813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38</a:t>
            </a:fld>
            <a:endParaRPr lang="es-ES" dirty="0"/>
          </a:p>
        </p:txBody>
      </p:sp>
    </p:spTree>
    <p:extLst>
      <p:ext uri="{BB962C8B-B14F-4D97-AF65-F5344CB8AC3E}">
        <p14:creationId xmlns:p14="http://schemas.microsoft.com/office/powerpoint/2010/main" val="2382326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39</a:t>
            </a:fld>
            <a:endParaRPr lang="es-ES" dirty="0"/>
          </a:p>
        </p:txBody>
      </p:sp>
    </p:spTree>
    <p:extLst>
      <p:ext uri="{BB962C8B-B14F-4D97-AF65-F5344CB8AC3E}">
        <p14:creationId xmlns:p14="http://schemas.microsoft.com/office/powerpoint/2010/main" val="1425181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a:t>
            </a:fld>
            <a:endParaRPr lang="es-ES" dirty="0"/>
          </a:p>
        </p:txBody>
      </p:sp>
    </p:spTree>
    <p:extLst>
      <p:ext uri="{BB962C8B-B14F-4D97-AF65-F5344CB8AC3E}">
        <p14:creationId xmlns:p14="http://schemas.microsoft.com/office/powerpoint/2010/main" val="11478484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40</a:t>
            </a:fld>
            <a:endParaRPr lang="es-ES" dirty="0"/>
          </a:p>
        </p:txBody>
      </p:sp>
    </p:spTree>
    <p:extLst>
      <p:ext uri="{BB962C8B-B14F-4D97-AF65-F5344CB8AC3E}">
        <p14:creationId xmlns:p14="http://schemas.microsoft.com/office/powerpoint/2010/main" val="19304647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p:txBody>
      </p:sp>
      <p:sp>
        <p:nvSpPr>
          <p:cNvPr id="4" name="Slide Number Placeholder 3"/>
          <p:cNvSpPr>
            <a:spLocks noGrp="1"/>
          </p:cNvSpPr>
          <p:nvPr>
            <p:ph type="sldNum" sz="quarter" idx="10"/>
          </p:nvPr>
        </p:nvSpPr>
        <p:spPr/>
        <p:txBody>
          <a:bodyPr/>
          <a:lstStyle/>
          <a:p>
            <a:fld id="{EADE68D4-208D-4DF9-B049-C70018DA3A78}" type="slidenum">
              <a:rPr lang="es-ES" smtClean="0"/>
              <a:t>41</a:t>
            </a:fld>
            <a:endParaRPr lang="es-ES" dirty="0"/>
          </a:p>
        </p:txBody>
      </p:sp>
    </p:spTree>
    <p:extLst>
      <p:ext uri="{BB962C8B-B14F-4D97-AF65-F5344CB8AC3E}">
        <p14:creationId xmlns:p14="http://schemas.microsoft.com/office/powerpoint/2010/main" val="19876101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42</a:t>
            </a:fld>
            <a:endParaRPr lang="es-ES" dirty="0"/>
          </a:p>
        </p:txBody>
      </p:sp>
    </p:spTree>
    <p:extLst>
      <p:ext uri="{BB962C8B-B14F-4D97-AF65-F5344CB8AC3E}">
        <p14:creationId xmlns:p14="http://schemas.microsoft.com/office/powerpoint/2010/main" val="10724357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43</a:t>
            </a:fld>
            <a:endParaRPr lang="es-ES" dirty="0"/>
          </a:p>
        </p:txBody>
      </p:sp>
    </p:spTree>
    <p:extLst>
      <p:ext uri="{BB962C8B-B14F-4D97-AF65-F5344CB8AC3E}">
        <p14:creationId xmlns:p14="http://schemas.microsoft.com/office/powerpoint/2010/main" val="15748637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44</a:t>
            </a:fld>
            <a:endParaRPr lang="es-ES" dirty="0"/>
          </a:p>
        </p:txBody>
      </p:sp>
    </p:spTree>
    <p:extLst>
      <p:ext uri="{BB962C8B-B14F-4D97-AF65-F5344CB8AC3E}">
        <p14:creationId xmlns:p14="http://schemas.microsoft.com/office/powerpoint/2010/main" val="9804205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45</a:t>
            </a:fld>
            <a:endParaRPr lang="es-ES" dirty="0"/>
          </a:p>
        </p:txBody>
      </p:sp>
    </p:spTree>
    <p:extLst>
      <p:ext uri="{BB962C8B-B14F-4D97-AF65-F5344CB8AC3E}">
        <p14:creationId xmlns:p14="http://schemas.microsoft.com/office/powerpoint/2010/main" val="39650951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46</a:t>
            </a:fld>
            <a:endParaRPr lang="es-ES" dirty="0"/>
          </a:p>
        </p:txBody>
      </p:sp>
    </p:spTree>
    <p:extLst>
      <p:ext uri="{BB962C8B-B14F-4D97-AF65-F5344CB8AC3E}">
        <p14:creationId xmlns:p14="http://schemas.microsoft.com/office/powerpoint/2010/main" val="26441890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47</a:t>
            </a:fld>
            <a:endParaRPr lang="es-ES" dirty="0"/>
          </a:p>
        </p:txBody>
      </p:sp>
    </p:spTree>
    <p:extLst>
      <p:ext uri="{BB962C8B-B14F-4D97-AF65-F5344CB8AC3E}">
        <p14:creationId xmlns:p14="http://schemas.microsoft.com/office/powerpoint/2010/main" val="9069901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b="0" dirty="0"/>
          </a:p>
        </p:txBody>
      </p:sp>
      <p:sp>
        <p:nvSpPr>
          <p:cNvPr id="4" name="Slide Number Placeholder 3"/>
          <p:cNvSpPr>
            <a:spLocks noGrp="1"/>
          </p:cNvSpPr>
          <p:nvPr>
            <p:ph type="sldNum" sz="quarter" idx="10"/>
          </p:nvPr>
        </p:nvSpPr>
        <p:spPr/>
        <p:txBody>
          <a:bodyPr/>
          <a:lstStyle/>
          <a:p>
            <a:fld id="{EADE68D4-208D-4DF9-B049-C70018DA3A78}" type="slidenum">
              <a:rPr lang="es-ES" smtClean="0"/>
              <a:t>48</a:t>
            </a:fld>
            <a:endParaRPr lang="es-ES" dirty="0"/>
          </a:p>
        </p:txBody>
      </p:sp>
    </p:spTree>
    <p:extLst>
      <p:ext uri="{BB962C8B-B14F-4D97-AF65-F5344CB8AC3E}">
        <p14:creationId xmlns:p14="http://schemas.microsoft.com/office/powerpoint/2010/main" val="39396664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49</a:t>
            </a:fld>
            <a:endParaRPr lang="es-ES" dirty="0"/>
          </a:p>
        </p:txBody>
      </p:sp>
    </p:spTree>
    <p:extLst>
      <p:ext uri="{BB962C8B-B14F-4D97-AF65-F5344CB8AC3E}">
        <p14:creationId xmlns:p14="http://schemas.microsoft.com/office/powerpoint/2010/main" val="4186114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a:t>
            </a:fld>
            <a:endParaRPr lang="es-ES" dirty="0"/>
          </a:p>
        </p:txBody>
      </p:sp>
    </p:spTree>
    <p:extLst>
      <p:ext uri="{BB962C8B-B14F-4D97-AF65-F5344CB8AC3E}">
        <p14:creationId xmlns:p14="http://schemas.microsoft.com/office/powerpoint/2010/main" val="27051205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50</a:t>
            </a:fld>
            <a:endParaRPr lang="es-ES" dirty="0"/>
          </a:p>
        </p:txBody>
      </p:sp>
    </p:spTree>
    <p:extLst>
      <p:ext uri="{BB962C8B-B14F-4D97-AF65-F5344CB8AC3E}">
        <p14:creationId xmlns:p14="http://schemas.microsoft.com/office/powerpoint/2010/main" val="30176191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51</a:t>
            </a:fld>
            <a:endParaRPr lang="es-ES" dirty="0"/>
          </a:p>
        </p:txBody>
      </p:sp>
    </p:spTree>
    <p:extLst>
      <p:ext uri="{BB962C8B-B14F-4D97-AF65-F5344CB8AC3E}">
        <p14:creationId xmlns:p14="http://schemas.microsoft.com/office/powerpoint/2010/main" val="8473369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52</a:t>
            </a:fld>
            <a:endParaRPr lang="es-ES" dirty="0"/>
          </a:p>
        </p:txBody>
      </p:sp>
    </p:spTree>
    <p:extLst>
      <p:ext uri="{BB962C8B-B14F-4D97-AF65-F5344CB8AC3E}">
        <p14:creationId xmlns:p14="http://schemas.microsoft.com/office/powerpoint/2010/main" val="5394518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53</a:t>
            </a:fld>
            <a:endParaRPr lang="es-ES" dirty="0"/>
          </a:p>
        </p:txBody>
      </p:sp>
    </p:spTree>
    <p:extLst>
      <p:ext uri="{BB962C8B-B14F-4D97-AF65-F5344CB8AC3E}">
        <p14:creationId xmlns:p14="http://schemas.microsoft.com/office/powerpoint/2010/main" val="42572973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b="0" dirty="0"/>
          </a:p>
        </p:txBody>
      </p:sp>
      <p:sp>
        <p:nvSpPr>
          <p:cNvPr id="4" name="Slide Number Placeholder 3"/>
          <p:cNvSpPr>
            <a:spLocks noGrp="1"/>
          </p:cNvSpPr>
          <p:nvPr>
            <p:ph type="sldNum" sz="quarter" idx="10"/>
          </p:nvPr>
        </p:nvSpPr>
        <p:spPr/>
        <p:txBody>
          <a:bodyPr/>
          <a:lstStyle/>
          <a:p>
            <a:fld id="{EADE68D4-208D-4DF9-B049-C70018DA3A78}" type="slidenum">
              <a:rPr lang="es-ES" smtClean="0"/>
              <a:t>54</a:t>
            </a:fld>
            <a:endParaRPr lang="es-ES" dirty="0"/>
          </a:p>
        </p:txBody>
      </p:sp>
    </p:spTree>
    <p:extLst>
      <p:ext uri="{BB962C8B-B14F-4D97-AF65-F5344CB8AC3E}">
        <p14:creationId xmlns:p14="http://schemas.microsoft.com/office/powerpoint/2010/main" val="6467963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55</a:t>
            </a:fld>
            <a:endParaRPr lang="es-ES" dirty="0"/>
          </a:p>
        </p:txBody>
      </p:sp>
    </p:spTree>
    <p:extLst>
      <p:ext uri="{BB962C8B-B14F-4D97-AF65-F5344CB8AC3E}">
        <p14:creationId xmlns:p14="http://schemas.microsoft.com/office/powerpoint/2010/main" val="30958155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56</a:t>
            </a:fld>
            <a:endParaRPr lang="es-ES" dirty="0"/>
          </a:p>
        </p:txBody>
      </p:sp>
    </p:spTree>
    <p:extLst>
      <p:ext uri="{BB962C8B-B14F-4D97-AF65-F5344CB8AC3E}">
        <p14:creationId xmlns:p14="http://schemas.microsoft.com/office/powerpoint/2010/main" val="34212739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57</a:t>
            </a:fld>
            <a:endParaRPr lang="es-ES" dirty="0"/>
          </a:p>
        </p:txBody>
      </p:sp>
    </p:spTree>
    <p:extLst>
      <p:ext uri="{BB962C8B-B14F-4D97-AF65-F5344CB8AC3E}">
        <p14:creationId xmlns:p14="http://schemas.microsoft.com/office/powerpoint/2010/main" val="25285924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58</a:t>
            </a:fld>
            <a:endParaRPr lang="es-ES" dirty="0"/>
          </a:p>
        </p:txBody>
      </p:sp>
    </p:spTree>
    <p:extLst>
      <p:ext uri="{BB962C8B-B14F-4D97-AF65-F5344CB8AC3E}">
        <p14:creationId xmlns:p14="http://schemas.microsoft.com/office/powerpoint/2010/main" val="34871479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59</a:t>
            </a:fld>
            <a:endParaRPr lang="es-ES" dirty="0"/>
          </a:p>
        </p:txBody>
      </p:sp>
    </p:spTree>
    <p:extLst>
      <p:ext uri="{BB962C8B-B14F-4D97-AF65-F5344CB8AC3E}">
        <p14:creationId xmlns:p14="http://schemas.microsoft.com/office/powerpoint/2010/main" val="1001802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a:t>
            </a:fld>
            <a:endParaRPr lang="es-ES" dirty="0"/>
          </a:p>
        </p:txBody>
      </p:sp>
    </p:spTree>
    <p:extLst>
      <p:ext uri="{BB962C8B-B14F-4D97-AF65-F5344CB8AC3E}">
        <p14:creationId xmlns:p14="http://schemas.microsoft.com/office/powerpoint/2010/main" val="30011299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60</a:t>
            </a:fld>
            <a:endParaRPr lang="es-ES" dirty="0"/>
          </a:p>
        </p:txBody>
      </p:sp>
    </p:spTree>
    <p:extLst>
      <p:ext uri="{BB962C8B-B14F-4D97-AF65-F5344CB8AC3E}">
        <p14:creationId xmlns:p14="http://schemas.microsoft.com/office/powerpoint/2010/main" val="11490131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61</a:t>
            </a:fld>
            <a:endParaRPr lang="es-ES" dirty="0"/>
          </a:p>
        </p:txBody>
      </p:sp>
    </p:spTree>
    <p:extLst>
      <p:ext uri="{BB962C8B-B14F-4D97-AF65-F5344CB8AC3E}">
        <p14:creationId xmlns:p14="http://schemas.microsoft.com/office/powerpoint/2010/main" val="19315109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62</a:t>
            </a:fld>
            <a:endParaRPr lang="es-ES" dirty="0"/>
          </a:p>
        </p:txBody>
      </p:sp>
    </p:spTree>
    <p:extLst>
      <p:ext uri="{BB962C8B-B14F-4D97-AF65-F5344CB8AC3E}">
        <p14:creationId xmlns:p14="http://schemas.microsoft.com/office/powerpoint/2010/main" val="10377567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63</a:t>
            </a:fld>
            <a:endParaRPr lang="es-ES" dirty="0"/>
          </a:p>
        </p:txBody>
      </p:sp>
    </p:spTree>
    <p:extLst>
      <p:ext uri="{BB962C8B-B14F-4D97-AF65-F5344CB8AC3E}">
        <p14:creationId xmlns:p14="http://schemas.microsoft.com/office/powerpoint/2010/main" val="38649453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64</a:t>
            </a:fld>
            <a:endParaRPr lang="es-ES" dirty="0"/>
          </a:p>
        </p:txBody>
      </p:sp>
    </p:spTree>
    <p:extLst>
      <p:ext uri="{BB962C8B-B14F-4D97-AF65-F5344CB8AC3E}">
        <p14:creationId xmlns:p14="http://schemas.microsoft.com/office/powerpoint/2010/main" val="42022174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65</a:t>
            </a:fld>
            <a:endParaRPr lang="es-ES" dirty="0"/>
          </a:p>
        </p:txBody>
      </p:sp>
    </p:spTree>
    <p:extLst>
      <p:ext uri="{BB962C8B-B14F-4D97-AF65-F5344CB8AC3E}">
        <p14:creationId xmlns:p14="http://schemas.microsoft.com/office/powerpoint/2010/main" val="7226249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66</a:t>
            </a:fld>
            <a:endParaRPr lang="es-ES" dirty="0"/>
          </a:p>
        </p:txBody>
      </p:sp>
    </p:spTree>
    <p:extLst>
      <p:ext uri="{BB962C8B-B14F-4D97-AF65-F5344CB8AC3E}">
        <p14:creationId xmlns:p14="http://schemas.microsoft.com/office/powerpoint/2010/main" val="11342773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67</a:t>
            </a:fld>
            <a:endParaRPr lang="es-ES" dirty="0"/>
          </a:p>
        </p:txBody>
      </p:sp>
    </p:spTree>
    <p:extLst>
      <p:ext uri="{BB962C8B-B14F-4D97-AF65-F5344CB8AC3E}">
        <p14:creationId xmlns:p14="http://schemas.microsoft.com/office/powerpoint/2010/main" val="38489710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68</a:t>
            </a:fld>
            <a:endParaRPr lang="es-ES" dirty="0"/>
          </a:p>
        </p:txBody>
      </p:sp>
    </p:spTree>
    <p:extLst>
      <p:ext uri="{BB962C8B-B14F-4D97-AF65-F5344CB8AC3E}">
        <p14:creationId xmlns:p14="http://schemas.microsoft.com/office/powerpoint/2010/main" val="2141609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69</a:t>
            </a:fld>
            <a:endParaRPr lang="es-ES" dirty="0"/>
          </a:p>
        </p:txBody>
      </p:sp>
    </p:spTree>
    <p:extLst>
      <p:ext uri="{BB962C8B-B14F-4D97-AF65-F5344CB8AC3E}">
        <p14:creationId xmlns:p14="http://schemas.microsoft.com/office/powerpoint/2010/main" val="387477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a:t>
            </a:fld>
            <a:endParaRPr lang="es-ES" dirty="0"/>
          </a:p>
        </p:txBody>
      </p:sp>
    </p:spTree>
    <p:extLst>
      <p:ext uri="{BB962C8B-B14F-4D97-AF65-F5344CB8AC3E}">
        <p14:creationId xmlns:p14="http://schemas.microsoft.com/office/powerpoint/2010/main" val="2529207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70</a:t>
            </a:fld>
            <a:endParaRPr lang="es-ES" dirty="0"/>
          </a:p>
        </p:txBody>
      </p:sp>
    </p:spTree>
    <p:extLst>
      <p:ext uri="{BB962C8B-B14F-4D97-AF65-F5344CB8AC3E}">
        <p14:creationId xmlns:p14="http://schemas.microsoft.com/office/powerpoint/2010/main" val="19163829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71</a:t>
            </a:fld>
            <a:endParaRPr lang="es-ES" dirty="0"/>
          </a:p>
        </p:txBody>
      </p:sp>
    </p:spTree>
    <p:extLst>
      <p:ext uri="{BB962C8B-B14F-4D97-AF65-F5344CB8AC3E}">
        <p14:creationId xmlns:p14="http://schemas.microsoft.com/office/powerpoint/2010/main" val="8295273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72</a:t>
            </a:fld>
            <a:endParaRPr lang="es-ES" dirty="0"/>
          </a:p>
        </p:txBody>
      </p:sp>
    </p:spTree>
    <p:extLst>
      <p:ext uri="{BB962C8B-B14F-4D97-AF65-F5344CB8AC3E}">
        <p14:creationId xmlns:p14="http://schemas.microsoft.com/office/powerpoint/2010/main" val="2431328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a:t>
            </a:fld>
            <a:endParaRPr lang="es-ES" dirty="0"/>
          </a:p>
        </p:txBody>
      </p:sp>
    </p:spTree>
    <p:extLst>
      <p:ext uri="{BB962C8B-B14F-4D97-AF65-F5344CB8AC3E}">
        <p14:creationId xmlns:p14="http://schemas.microsoft.com/office/powerpoint/2010/main" val="1604849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9</a:t>
            </a:fld>
            <a:endParaRPr lang="es-ES" dirty="0"/>
          </a:p>
        </p:txBody>
      </p:sp>
    </p:spTree>
    <p:extLst>
      <p:ext uri="{BB962C8B-B14F-4D97-AF65-F5344CB8AC3E}">
        <p14:creationId xmlns:p14="http://schemas.microsoft.com/office/powerpoint/2010/main" val="4001955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51954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7B062FF-4A20-4254-BA0F-51F446E68550}" type="datetimeFigureOut">
              <a:rPr lang="de-DE" smtClean="0"/>
              <a:t>13.02.2017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059763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7B062FF-4A20-4254-BA0F-51F446E68550}" type="datetimeFigureOut">
              <a:rPr lang="de-DE" smtClean="0"/>
              <a:t>13.02.2017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4031564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7B062FF-4A20-4254-BA0F-51F446E68550}" type="datetimeFigureOut">
              <a:rPr lang="de-DE" smtClean="0"/>
              <a:t>13.02.2017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493033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77B062FF-4A20-4254-BA0F-51F446E68550}" type="datetimeFigureOut">
              <a:rPr lang="de-DE" smtClean="0"/>
              <a:t>13.02.2017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743048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77B062FF-4A20-4254-BA0F-51F446E68550}" type="datetimeFigureOut">
              <a:rPr lang="de-DE" smtClean="0"/>
              <a:t>13.02.2017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230342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77B062FF-4A20-4254-BA0F-51F446E68550}" type="datetimeFigureOut">
              <a:rPr lang="de-DE" smtClean="0"/>
              <a:t>13.02.2017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1598778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77B062FF-4A20-4254-BA0F-51F446E68550}" type="datetimeFigureOut">
              <a:rPr lang="de-DE" smtClean="0"/>
              <a:t>13.02.2017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863073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7B062FF-4A20-4254-BA0F-51F446E68550}" type="datetimeFigureOut">
              <a:rPr lang="de-DE" smtClean="0"/>
              <a:t>13.02.2017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927744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77B062FF-4A20-4254-BA0F-51F446E68550}" type="datetimeFigureOut">
              <a:rPr lang="de-DE" smtClean="0"/>
              <a:t>13.02.2017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995887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77B062FF-4A20-4254-BA0F-51F446E68550}" type="datetimeFigureOut">
              <a:rPr lang="de-DE" smtClean="0"/>
              <a:t>13.02.2017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604927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B062FF-4A20-4254-BA0F-51F446E68550}" type="datetimeFigureOut">
              <a:rPr lang="de-DE" smtClean="0"/>
              <a:t>13.02.2017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013062-5455-4735-988F-5322D6881A3F}" type="slidenum">
              <a:rPr lang="de-DE" smtClean="0"/>
              <a:t>‹#›</a:t>
            </a:fld>
            <a:endParaRPr lang="de-DE"/>
          </a:p>
        </p:txBody>
      </p:sp>
    </p:spTree>
    <p:extLst>
      <p:ext uri="{BB962C8B-B14F-4D97-AF65-F5344CB8AC3E}">
        <p14:creationId xmlns:p14="http://schemas.microsoft.com/office/powerpoint/2010/main" val="116644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6.jpe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6.jpe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6.jpe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6.jpe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6.jpe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6.jpe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6.jpe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6.jpe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6.jpe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6.jpe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6.jpe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6.jpe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6.jpe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6.jpeg"/><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1.jpe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1.jpeg"/><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1.jpeg"/><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jpeg"/><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jpeg"/><Relationship Id="rId7"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6.jpeg"/><Relationship Id="rId4" Type="http://schemas.openxmlformats.org/officeDocument/2006/relationships/image" Target="../media/image1.jpeg"/><Relationship Id="rId9"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6.jpeg"/><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jpeg"/><Relationship Id="rId7"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6.jpeg"/><Relationship Id="rId4" Type="http://schemas.openxmlformats.org/officeDocument/2006/relationships/image" Target="../media/image1.jpeg"/><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1.jpeg"/><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6.jpeg"/><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6.jpeg"/><Relationship Id="rId4"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6.jpeg"/><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6.jpeg"/><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6.jpeg"/><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jpeg"/><Relationship Id="rId7"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6.jpeg"/><Relationship Id="rId10" Type="http://schemas.openxmlformats.org/officeDocument/2006/relationships/image" Target="../media/image61.png"/><Relationship Id="rId4" Type="http://schemas.openxmlformats.org/officeDocument/2006/relationships/image" Target="../media/image1.jpeg"/><Relationship Id="rId9"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jpeg"/><Relationship Id="rId4"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1.jpeg"/></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jpeg"/><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jpeg"/><Relationship Id="rId4" Type="http://schemas.openxmlformats.org/officeDocument/2006/relationships/image" Target="../media/image1.jpeg"/></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jpeg"/><Relationship Id="rId4" Type="http://schemas.openxmlformats.org/officeDocument/2006/relationships/image" Target="../media/image1.jpeg"/></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jpeg"/><Relationship Id="rId4"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jpeg"/><Relationship Id="rId4" Type="http://schemas.openxmlformats.org/officeDocument/2006/relationships/image" Target="../media/image1.jpeg"/></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jpeg"/><Relationship Id="rId4" Type="http://schemas.openxmlformats.org/officeDocument/2006/relationships/image" Target="../media/image1.jpeg"/></Relationships>
</file>

<file path=ppt/slides/_rels/slide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jpeg"/><Relationship Id="rId4" Type="http://schemas.openxmlformats.org/officeDocument/2006/relationships/image" Target="../media/image1.jpeg"/></Relationships>
</file>

<file path=ppt/slides/_rels/slide4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jpeg"/><Relationship Id="rId7"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6.jpe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1.jpeg"/></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1.jpeg"/><Relationship Id="rId4" Type="http://schemas.openxmlformats.org/officeDocument/2006/relationships/image" Target="../media/image5.jpeg"/></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1.jpeg"/></Relationships>
</file>

<file path=ppt/slides/_rels/slide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1.jpeg"/></Relationships>
</file>

<file path=ppt/slides/_rels/slide5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1.jpeg"/></Relationships>
</file>

<file path=ppt/slides/_rels/slide5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6.jpeg"/><Relationship Id="rId4" Type="http://schemas.openxmlformats.org/officeDocument/2006/relationships/image" Target="../media/image1.jpe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1.jpeg"/><Relationship Id="rId4" Type="http://schemas.openxmlformats.org/officeDocument/2006/relationships/image" Target="../media/image5.jpeg"/></Relationships>
</file>

<file path=ppt/slides/_rels/slide5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1.jpeg"/></Relationships>
</file>

<file path=ppt/slides/_rels/slide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6.jpeg"/><Relationship Id="rId4" Type="http://schemas.openxmlformats.org/officeDocument/2006/relationships/image" Target="../media/image1.jpeg"/></Relationships>
</file>

<file path=ppt/slides/_rels/slide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6.jpeg"/><Relationship Id="rId4" Type="http://schemas.openxmlformats.org/officeDocument/2006/relationships/image" Target="../media/image1.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81.jpeg"/><Relationship Id="rId2" Type="http://schemas.openxmlformats.org/officeDocument/2006/relationships/slideLayout" Target="../slideLayouts/slideLayout1.xml"/><Relationship Id="rId1" Type="http://schemas.openxmlformats.org/officeDocument/2006/relationships/video" Target="https://www.youtube.com/embed/lY3oGlgZRgI" TargetMode="External"/><Relationship Id="rId6" Type="http://schemas.openxmlformats.org/officeDocument/2006/relationships/image" Target="../media/image6.jpeg"/><Relationship Id="rId5" Type="http://schemas.openxmlformats.org/officeDocument/2006/relationships/image" Target="../media/image1.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6.jpeg"/><Relationship Id="rId4" Type="http://schemas.openxmlformats.org/officeDocument/2006/relationships/image" Target="../media/image1.jpeg"/></Relationships>
</file>

<file path=ppt/slides/_rels/slide6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6.jpeg"/><Relationship Id="rId4" Type="http://schemas.openxmlformats.org/officeDocument/2006/relationships/image" Target="../media/image1.jpeg"/></Relationships>
</file>

<file path=ppt/slides/_rels/slide6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6.jpeg"/><Relationship Id="rId4" Type="http://schemas.openxmlformats.org/officeDocument/2006/relationships/image" Target="../media/image1.jpeg"/></Relationships>
</file>

<file path=ppt/slides/_rels/slide6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6.jpeg"/><Relationship Id="rId4" Type="http://schemas.openxmlformats.org/officeDocument/2006/relationships/image" Target="../media/image1.jpeg"/></Relationships>
</file>

<file path=ppt/slides/_rels/slide6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5.jpeg"/><Relationship Id="rId7"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6.jpeg"/><Relationship Id="rId4" Type="http://schemas.openxmlformats.org/officeDocument/2006/relationships/image" Target="../media/image1.jpeg"/></Relationships>
</file>

<file path=ppt/slides/_rels/slide6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6.jpeg"/><Relationship Id="rId4" Type="http://schemas.openxmlformats.org/officeDocument/2006/relationships/image" Target="../media/image1.jpeg"/></Relationships>
</file>

<file path=ppt/slides/_rels/slide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6.jpeg"/><Relationship Id="rId4" Type="http://schemas.openxmlformats.org/officeDocument/2006/relationships/image" Target="../media/image1.jpeg"/></Relationships>
</file>

<file path=ppt/slides/_rels/slide6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6.jpeg"/><Relationship Id="rId4" Type="http://schemas.openxmlformats.org/officeDocument/2006/relationships/image" Target="../media/image1.jpeg"/></Relationships>
</file>

<file path=ppt/slides/_rels/slide6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6.jpeg"/><Relationship Id="rId4" Type="http://schemas.openxmlformats.org/officeDocument/2006/relationships/image" Target="../media/image1.jpeg"/></Relationships>
</file>

<file path=ppt/slides/_rels/slide6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6.jpeg"/><Relationship Id="rId4" Type="http://schemas.openxmlformats.org/officeDocument/2006/relationships/image" Target="../media/image1.jpeg"/></Relationships>
</file>

<file path=ppt/slides/_rels/slide6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5.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6.jpe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6.jpeg"/><Relationship Id="rId4" Type="http://schemas.openxmlformats.org/officeDocument/2006/relationships/image" Target="../media/image1.jpeg"/></Relationships>
</file>

<file path=ppt/slides/_rels/slide7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6.jpeg"/><Relationship Id="rId4" Type="http://schemas.openxmlformats.org/officeDocument/2006/relationships/image" Target="../media/image1.jpeg"/></Relationships>
</file>

<file path=ppt/slides/_rels/slide7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6.jpeg"/><Relationship Id="rId4" Type="http://schemas.openxmlformats.org/officeDocument/2006/relationships/image" Target="../media/image1.jpeg"/></Relationships>
</file>

<file path=ppt/slides/_rels/slide7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6.jpeg"/><Relationship Id="rId4" Type="http://schemas.openxmlformats.org/officeDocument/2006/relationships/image" Target="../media/image1.jpeg"/></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6.jpe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jpe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6.jpeg"/><Relationship Id="rId10" Type="http://schemas.openxmlformats.org/officeDocument/2006/relationships/image" Target="../media/image19.png"/><Relationship Id="rId4" Type="http://schemas.openxmlformats.org/officeDocument/2006/relationships/image" Target="../media/image1.jpe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p:cNvSpPr/>
          <p:nvPr/>
        </p:nvSpPr>
        <p:spPr>
          <a:xfrm>
            <a:off x="179388" y="6479625"/>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5791996"/>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9"/>
          <p:cNvSpPr/>
          <p:nvPr/>
        </p:nvSpPr>
        <p:spPr>
          <a:xfrm>
            <a:off x="178369" y="3068960"/>
            <a:ext cx="8786244" cy="115212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
              </a:rPr>
              <a:t>WP5: </a:t>
            </a:r>
            <a:r>
              <a:rPr lang="el-GR" sz="2800" b="1" dirty="0" smtClean="0">
                <a:latin typeface="Arial "/>
              </a:rPr>
              <a:t>Ανάπτυξη δεξιοτήτων στους δήμους</a:t>
            </a:r>
            <a:endParaRPr lang="en-US" sz="2800" b="1" dirty="0">
              <a:latin typeface="Arial "/>
            </a:endParaRPr>
          </a:p>
        </p:txBody>
      </p:sp>
      <p:pic>
        <p:nvPicPr>
          <p:cNvPr id="14" name="Picture 4" descr="\\10.22.63.8\Daten_6\AG\Bauklimatik\2_Forschungsprojekte\13_09_FASUDIR\04_Material\Pictures\flag_yellow_high.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935724" y="5791996"/>
            <a:ext cx="1008113" cy="667346"/>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
          <p:cNvSpPr txBox="1"/>
          <p:nvPr/>
        </p:nvSpPr>
        <p:spPr>
          <a:xfrm>
            <a:off x="107504" y="6525344"/>
            <a:ext cx="8928992" cy="307777"/>
          </a:xfrm>
          <a:prstGeom prst="rect">
            <a:avLst/>
          </a:prstGeom>
          <a:noFill/>
        </p:spPr>
        <p:txBody>
          <a:bodyPr wrap="square" rtlCol="0">
            <a:spAutoFit/>
          </a:bodyPr>
          <a:lstStyle/>
          <a:p>
            <a:pPr fontAlgn="base"/>
            <a:r>
              <a:rPr lang="en-US"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Copyright </a:t>
            </a:r>
            <a:r>
              <a:rPr lang="en-US" sz="1400" dirty="0" smtClean="0">
                <a:latin typeface="Arial" panose="020B0604020202020204" pitchFamily="34" charset="0"/>
                <a:cs typeface="Arial" panose="020B0604020202020204" pitchFamily="34" charset="0"/>
              </a:rPr>
              <a:t>CERTUS </a:t>
            </a:r>
            <a:r>
              <a:rPr lang="en-US" sz="1400" dirty="0">
                <a:latin typeface="Arial" panose="020B0604020202020204" pitchFamily="34" charset="0"/>
                <a:cs typeface="Arial" panose="020B0604020202020204" pitchFamily="34" charset="0"/>
              </a:rPr>
              <a:t>Project </a:t>
            </a:r>
            <a:r>
              <a:rPr lang="en-US" sz="1400" dirty="0" smtClean="0">
                <a:latin typeface="Arial" panose="020B0604020202020204" pitchFamily="34" charset="0"/>
                <a:cs typeface="Arial" panose="020B0604020202020204" pitchFamily="34" charset="0"/>
              </a:rPr>
              <a:t>2015 </a:t>
            </a:r>
            <a:r>
              <a:rPr lang="en-US" sz="1400" dirty="0">
                <a:latin typeface="Arial" panose="020B0604020202020204" pitchFamily="34" charset="0"/>
                <a:cs typeface="Arial" panose="020B0604020202020204" pitchFamily="34" charset="0"/>
              </a:rPr>
              <a:t>- All Rights Reserved     </a:t>
            </a:r>
            <a:r>
              <a:rPr lang="en-US" sz="1400" dirty="0" smtClean="0">
                <a:latin typeface="Arial" panose="020B0604020202020204" pitchFamily="34" charset="0"/>
                <a:cs typeface="Arial" panose="020B0604020202020204" pitchFamily="34" charset="0"/>
              </a:rPr>
              <a:t>                                 </a:t>
            </a:r>
            <a:r>
              <a:rPr lang="en-GB" sz="1400" dirty="0" smtClean="0">
                <a:latin typeface="Arial" panose="020B0604020202020204" pitchFamily="34" charset="0"/>
                <a:cs typeface="Arial" panose="020B0604020202020204" pitchFamily="34" charset="0"/>
              </a:rPr>
              <a:t>Grant </a:t>
            </a:r>
            <a:r>
              <a:rPr lang="en-GB" sz="1400" dirty="0">
                <a:latin typeface="Arial" panose="020B0604020202020204" pitchFamily="34" charset="0"/>
                <a:cs typeface="Arial" panose="020B0604020202020204" pitchFamily="34" charset="0"/>
              </a:rPr>
              <a:t>agreement no.: </a:t>
            </a:r>
            <a:r>
              <a:rPr lang="en-GB" sz="1400" i="1" dirty="0" smtClean="0">
                <a:latin typeface="Arial" panose="020B0604020202020204" pitchFamily="34" charset="0"/>
                <a:cs typeface="Arial" panose="020B0604020202020204" pitchFamily="34" charset="0"/>
              </a:rPr>
              <a:t>620906</a:t>
            </a:r>
            <a:endParaRPr lang="de-DE" sz="1400" dirty="0">
              <a:latin typeface="Arial" panose="020B0604020202020204" pitchFamily="34" charset="0"/>
              <a:cs typeface="Arial" panose="020B0604020202020204" pitchFamily="34" charset="0"/>
            </a:endParaRPr>
          </a:p>
        </p:txBody>
      </p:sp>
      <p:sp>
        <p:nvSpPr>
          <p:cNvPr id="17" name="16 CuadroTexto"/>
          <p:cNvSpPr txBox="1"/>
          <p:nvPr/>
        </p:nvSpPr>
        <p:spPr>
          <a:xfrm>
            <a:off x="0" y="4581128"/>
            <a:ext cx="9143999" cy="584775"/>
          </a:xfrm>
          <a:prstGeom prst="rect">
            <a:avLst/>
          </a:prstGeom>
          <a:noFill/>
        </p:spPr>
        <p:txBody>
          <a:bodyPr wrap="square" rtlCol="0">
            <a:spAutoFit/>
          </a:bodyPr>
          <a:lstStyle/>
          <a:p>
            <a:pPr algn="ctr"/>
            <a:r>
              <a:rPr lang="el-GR" sz="3200" b="1" dirty="0">
                <a:solidFill>
                  <a:schemeClr val="accent1">
                    <a:lumMod val="75000"/>
                  </a:schemeClr>
                </a:solidFill>
              </a:rPr>
              <a:t>Τεχνολογίες - Συστήματα </a:t>
            </a:r>
            <a:r>
              <a:rPr lang="es-ES" sz="3200" b="1" dirty="0">
                <a:solidFill>
                  <a:schemeClr val="accent1">
                    <a:lumMod val="75000"/>
                  </a:schemeClr>
                </a:solidFill>
              </a:rPr>
              <a:t>HVAC</a:t>
            </a:r>
          </a:p>
        </p:txBody>
      </p:sp>
      <p:sp>
        <p:nvSpPr>
          <p:cNvPr id="18" name="17 CuadroTexto"/>
          <p:cNvSpPr txBox="1"/>
          <p:nvPr/>
        </p:nvSpPr>
        <p:spPr>
          <a:xfrm>
            <a:off x="2753916" y="2264090"/>
            <a:ext cx="6189921" cy="646331"/>
          </a:xfrm>
          <a:prstGeom prst="rect">
            <a:avLst/>
          </a:prstGeom>
          <a:noFill/>
        </p:spPr>
        <p:txBody>
          <a:bodyPr wrap="square" rtlCol="0">
            <a:spAutoFit/>
          </a:bodyPr>
          <a:lstStyle/>
          <a:p>
            <a:pPr algn="r"/>
            <a:r>
              <a:rPr lang="el-GR" sz="3600" b="1" dirty="0">
                <a:solidFill>
                  <a:schemeClr val="accent1">
                    <a:lumMod val="75000"/>
                  </a:schemeClr>
                </a:solidFill>
                <a:latin typeface="Candara" panose="020E0502030303020204" pitchFamily="34" charset="0"/>
                <a:ea typeface="Dotum" panose="020B0600000101010101" pitchFamily="34" charset="-127"/>
              </a:rPr>
              <a:t>Εκπαιδευτικό Υλικό</a:t>
            </a:r>
            <a:endParaRPr lang="es-ES" sz="3600" b="1" dirty="0">
              <a:solidFill>
                <a:schemeClr val="accent1">
                  <a:lumMod val="75000"/>
                </a:schemeClr>
              </a:solidFill>
              <a:latin typeface="Candara" panose="020E0502030303020204" pitchFamily="34" charset="0"/>
              <a:ea typeface="Dotum" panose="020B0600000101010101" pitchFamily="34" charset="-127"/>
            </a:endParaRPr>
          </a:p>
        </p:txBody>
      </p:sp>
      <p:pic>
        <p:nvPicPr>
          <p:cNvPr id="717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359" r="8414"/>
          <a:stretch/>
        </p:blipFill>
        <p:spPr bwMode="auto">
          <a:xfrm>
            <a:off x="0" y="-27384"/>
            <a:ext cx="9144000" cy="1920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descr="CERt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616" y="2067693"/>
            <a:ext cx="1638300"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9913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19"/>
          <p:cNvSpPr/>
          <p:nvPr/>
        </p:nvSpPr>
        <p:spPr>
          <a:xfrm>
            <a:off x="0" y="1620901"/>
            <a:ext cx="8069106" cy="49669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Εξατμιστικών Ψυκτών</a:t>
            </a:r>
            <a:endParaRPr lang="de-DE" b="1" dirty="0">
              <a:latin typeface="Candara" panose="020E0502030303020204" pitchFamily="34" charset="0"/>
            </a:endParaRPr>
          </a:p>
        </p:txBody>
      </p:sp>
      <p:sp>
        <p:nvSpPr>
          <p:cNvPr id="4" name="CaixaDeTexto 3"/>
          <p:cNvSpPr txBox="1"/>
          <p:nvPr/>
        </p:nvSpPr>
        <p:spPr>
          <a:xfrm>
            <a:off x="11843" y="2125496"/>
            <a:ext cx="8950732" cy="1384995"/>
          </a:xfrm>
          <a:prstGeom prst="rect">
            <a:avLst/>
          </a:prstGeom>
          <a:noFill/>
        </p:spPr>
        <p:txBody>
          <a:bodyPr wrap="square" rtlCol="0">
            <a:spAutoFit/>
          </a:bodyPr>
          <a:lstStyle/>
          <a:p>
            <a:pPr algn="just"/>
            <a:r>
              <a:rPr lang="el-GR" sz="1400" dirty="0"/>
              <a:t>Ένας </a:t>
            </a:r>
            <a:r>
              <a:rPr lang="el-GR" sz="1400" b="1" dirty="0" err="1"/>
              <a:t>ψύκτης</a:t>
            </a:r>
            <a:r>
              <a:rPr lang="el-GR" sz="1400" b="1" dirty="0"/>
              <a:t> εξάτμισης </a:t>
            </a:r>
            <a:r>
              <a:rPr lang="el-GR" sz="1400" dirty="0"/>
              <a:t>είναι </a:t>
            </a:r>
            <a:r>
              <a:rPr lang="el-GR" sz="1400" dirty="0" smtClean="0"/>
              <a:t>ένα σύστηνα </a:t>
            </a:r>
            <a:r>
              <a:rPr lang="el-GR" sz="1400" dirty="0"/>
              <a:t>που ψύχει τον αέρα μέσα από την εξάτμιση του νερού</a:t>
            </a:r>
            <a:r>
              <a:rPr lang="el-GR" sz="1400" dirty="0" smtClean="0"/>
              <a:t>.</a:t>
            </a:r>
            <a:r>
              <a:rPr lang="en-US" sz="1400" dirty="0" smtClean="0"/>
              <a:t> </a:t>
            </a:r>
            <a:r>
              <a:rPr lang="el-GR" sz="1400" dirty="0"/>
              <a:t>Η ψύξη με εξάτμιση </a:t>
            </a:r>
            <a:r>
              <a:rPr lang="el-GR" sz="1400" dirty="0" smtClean="0"/>
              <a:t>ή αλλιώς εξατμιστική ψύξη διαφέρει </a:t>
            </a:r>
            <a:r>
              <a:rPr lang="el-GR" sz="1400" dirty="0"/>
              <a:t>από </a:t>
            </a:r>
            <a:r>
              <a:rPr lang="el-GR" sz="1400" dirty="0" smtClean="0"/>
              <a:t>τα </a:t>
            </a:r>
            <a:r>
              <a:rPr lang="el-GR" sz="1400" dirty="0"/>
              <a:t>συστήματα κλιματισμού που χρησιμοποιούν κύκλους συμπίεσης ατμών ή </a:t>
            </a:r>
            <a:r>
              <a:rPr lang="el-GR" sz="1400" dirty="0" smtClean="0"/>
              <a:t>ψύξη </a:t>
            </a:r>
            <a:r>
              <a:rPr lang="el-GR" sz="1400" dirty="0"/>
              <a:t>με απορρόφηση</a:t>
            </a:r>
            <a:r>
              <a:rPr lang="el-GR" sz="1400" dirty="0" smtClean="0"/>
              <a:t>.  Στηρίζει την λειτουργία του στην διαδικασία της εξάτμισης. Το υγρό εξατμίζεται με την βοήθεια της θερμότητας η οποία αφαιρείται από  ένα θερμό ρεύμα αέρα με αποτέλεσμα να ψύχεται χρησιμοποιώντας πολύ λιγότερη ενέργεια από την ψύξη.</a:t>
            </a:r>
            <a:endParaRPr lang="en-US" sz="1400" dirty="0"/>
          </a:p>
          <a:p>
            <a:endParaRPr lang="en-GB" sz="1400" dirty="0"/>
          </a:p>
        </p:txBody>
      </p:sp>
      <p:pic>
        <p:nvPicPr>
          <p:cNvPr id="10" name="Image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0570" y="3235769"/>
            <a:ext cx="5541955" cy="2939184"/>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24223985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11843" y="2125496"/>
            <a:ext cx="8950732" cy="307777"/>
          </a:xfrm>
          <a:prstGeom prst="rect">
            <a:avLst/>
          </a:prstGeom>
          <a:noFill/>
        </p:spPr>
        <p:txBody>
          <a:bodyPr wrap="square" rtlCol="0">
            <a:spAutoFit/>
          </a:bodyPr>
          <a:lstStyle/>
          <a:p>
            <a:pPr algn="just"/>
            <a:r>
              <a:rPr lang="el-GR" sz="1400" b="1" dirty="0" smtClean="0"/>
              <a:t>Παράδειγμα εξατμιστικού ψύκτη</a:t>
            </a:r>
            <a:r>
              <a:rPr lang="en-US" sz="1400" b="1" dirty="0" smtClean="0"/>
              <a:t>:</a:t>
            </a:r>
            <a:endParaRPr lang="en-GB" sz="1400" dirty="0"/>
          </a:p>
        </p:txBody>
      </p:sp>
      <p:pic>
        <p:nvPicPr>
          <p:cNvPr id="3" name="Imagem 2"/>
          <p:cNvPicPr>
            <a:picLocks noChangeAspect="1"/>
          </p:cNvPicPr>
          <p:nvPr/>
        </p:nvPicPr>
        <p:blipFill rotWithShape="1">
          <a:blip r:embed="rId6" cstate="print">
            <a:extLst>
              <a:ext uri="{28A0092B-C50C-407E-A947-70E740481C1C}">
                <a14:useLocalDpi xmlns:a14="http://schemas.microsoft.com/office/drawing/2010/main" val="0"/>
              </a:ext>
            </a:extLst>
          </a:blip>
          <a:srcRect b="2301"/>
          <a:stretch/>
        </p:blipFill>
        <p:spPr>
          <a:xfrm>
            <a:off x="479677" y="2420602"/>
            <a:ext cx="8015063" cy="3600686"/>
          </a:xfrm>
          <a:prstGeom prst="rect">
            <a:avLst/>
          </a:prstGeom>
        </p:spPr>
      </p:pic>
      <p:sp>
        <p:nvSpPr>
          <p:cNvPr id="15" name="Rechteck 19"/>
          <p:cNvSpPr/>
          <p:nvPr/>
        </p:nvSpPr>
        <p:spPr>
          <a:xfrm>
            <a:off x="436" y="1628800"/>
            <a:ext cx="8069106" cy="49669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Εξατμιστικών Ψυκτών</a:t>
            </a:r>
            <a:endParaRPr lang="de-DE" b="1" dirty="0">
              <a:latin typeface="Candara" panose="020E0502030303020204" pitchFamily="34" charset="0"/>
            </a:endParaRPr>
          </a:p>
        </p:txBody>
      </p:sp>
      <p:sp>
        <p:nvSpPr>
          <p:cNvPr id="16"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28677589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0" y="2098035"/>
            <a:ext cx="8950732" cy="954107"/>
          </a:xfrm>
          <a:prstGeom prst="rect">
            <a:avLst/>
          </a:prstGeom>
          <a:noFill/>
        </p:spPr>
        <p:txBody>
          <a:bodyPr wrap="square" rtlCol="0">
            <a:spAutoFit/>
          </a:bodyPr>
          <a:lstStyle/>
          <a:p>
            <a:pPr algn="just"/>
            <a:r>
              <a:rPr lang="el-GR" sz="1400" dirty="0" smtClean="0"/>
              <a:t>Ο </a:t>
            </a:r>
            <a:r>
              <a:rPr lang="en-US" sz="1400" b="1" dirty="0" err="1" smtClean="0"/>
              <a:t>Valiery</a:t>
            </a:r>
            <a:r>
              <a:rPr lang="en-US" sz="1400" dirty="0" smtClean="0"/>
              <a:t>  </a:t>
            </a:r>
            <a:r>
              <a:rPr lang="de-DE" sz="1400" b="1" dirty="0" err="1">
                <a:latin typeface="Candara" panose="020E0502030303020204" pitchFamily="34" charset="0"/>
              </a:rPr>
              <a:t>Maisotsenko</a:t>
            </a:r>
            <a:r>
              <a:rPr lang="de-DE" sz="1400" b="1" dirty="0">
                <a:latin typeface="Candara" panose="020E0502030303020204" pitchFamily="34" charset="0"/>
              </a:rPr>
              <a:t> </a:t>
            </a:r>
            <a:r>
              <a:rPr lang="de-DE" sz="1400" b="1" dirty="0" smtClean="0">
                <a:latin typeface="Candara" panose="020E0502030303020204" pitchFamily="34" charset="0"/>
              </a:rPr>
              <a:t>(</a:t>
            </a:r>
            <a:r>
              <a:rPr lang="de-DE" sz="1400" b="1" dirty="0">
                <a:latin typeface="Candara" panose="020E0502030303020204" pitchFamily="34" charset="0"/>
              </a:rPr>
              <a:t>M-Cycle) </a:t>
            </a:r>
            <a:r>
              <a:rPr lang="de-DE" sz="1400" b="1" dirty="0" smtClean="0">
                <a:latin typeface="Candara" panose="020E0502030303020204" pitchFamily="34" charset="0"/>
              </a:rPr>
              <a:t>–</a:t>
            </a:r>
            <a:r>
              <a:rPr lang="el-GR" sz="1400" b="1" dirty="0" smtClean="0">
                <a:latin typeface="Candara" panose="020E0502030303020204" pitchFamily="34" charset="0"/>
              </a:rPr>
              <a:t> </a:t>
            </a:r>
            <a:r>
              <a:rPr lang="el-GR" sz="1400" dirty="0" smtClean="0"/>
              <a:t>εφηύρε ένα νέο </a:t>
            </a:r>
            <a:r>
              <a:rPr lang="el-GR" sz="1400" dirty="0" err="1" smtClean="0"/>
              <a:t>θερμοδυναμικό</a:t>
            </a:r>
            <a:r>
              <a:rPr lang="el-GR" sz="1400" dirty="0" smtClean="0"/>
              <a:t> κύκλο χρησιμοποιώντας τα συστήματα εξατμιστικών ψυκτών και αλλάζοντας τη ροή του </a:t>
            </a:r>
            <a:r>
              <a:rPr lang="el-GR" sz="1400" dirty="0"/>
              <a:t>αέρα. </a:t>
            </a:r>
            <a:r>
              <a:rPr lang="el-GR" sz="1400" dirty="0" smtClean="0"/>
              <a:t>Ο κύκλος </a:t>
            </a:r>
            <a:r>
              <a:rPr lang="de-DE" sz="1400" b="1" dirty="0" err="1">
                <a:latin typeface="Candara" panose="020E0502030303020204" pitchFamily="34" charset="0"/>
              </a:rPr>
              <a:t>Maisotsenko</a:t>
            </a:r>
            <a:r>
              <a:rPr lang="el-GR" sz="1400" dirty="0" smtClean="0"/>
              <a:t> </a:t>
            </a:r>
            <a:r>
              <a:rPr lang="el-GR" sz="1400" dirty="0"/>
              <a:t>είναι </a:t>
            </a:r>
            <a:r>
              <a:rPr lang="el-GR" sz="1400" dirty="0" smtClean="0"/>
              <a:t>παρόμοιος </a:t>
            </a:r>
            <a:r>
              <a:rPr lang="el-GR" sz="1400" dirty="0"/>
              <a:t>με το κύκλο τουρμπίνας υγρού αέρα (ΗΑΤ), αλλά χρησιμοποιεί πολύ λιγότερο εξοπλισμό με πολύ υψηλότερες ταχύτητες μεταφοράς θερμότητας και μικρότερη πτώση </a:t>
            </a:r>
            <a:r>
              <a:rPr lang="el-GR" sz="1400" dirty="0" smtClean="0"/>
              <a:t>πίεσης.</a:t>
            </a:r>
            <a:endParaRPr lang="en-GB" sz="1400" dirty="0"/>
          </a:p>
        </p:txBody>
      </p:sp>
      <p:pic>
        <p:nvPicPr>
          <p:cNvPr id="5" name="Image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0903" y="2985152"/>
            <a:ext cx="4910633" cy="3252160"/>
          </a:xfrm>
          <a:prstGeom prst="rect">
            <a:avLst/>
          </a:prstGeom>
        </p:spPr>
      </p:pic>
      <p:sp>
        <p:nvSpPr>
          <p:cNvPr id="13" name="Rechteck 19"/>
          <p:cNvSpPr/>
          <p:nvPr/>
        </p:nvSpPr>
        <p:spPr>
          <a:xfrm>
            <a:off x="436" y="1628800"/>
            <a:ext cx="8069106" cy="49669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Εξατμιστικών Ψυκτών που εφαρμόζουν </a:t>
            </a:r>
            <a:r>
              <a:rPr lang="el-GR" b="1" dirty="0">
                <a:latin typeface="Candara" panose="020E0502030303020204" pitchFamily="34" charset="0"/>
              </a:rPr>
              <a:t>τον κύκλο </a:t>
            </a:r>
            <a:r>
              <a:rPr lang="de-DE" b="1" dirty="0" err="1" smtClean="0">
                <a:latin typeface="Candara" panose="020E0502030303020204" pitchFamily="34" charset="0"/>
              </a:rPr>
              <a:t>Maisotsenko</a:t>
            </a:r>
            <a:endParaRPr lang="de-DE" b="1" dirty="0">
              <a:latin typeface="Candara" panose="020E0502030303020204" pitchFamily="34" charset="0"/>
            </a:endParaRPr>
          </a:p>
        </p:txBody>
      </p:sp>
      <p:sp>
        <p:nvSpPr>
          <p:cNvPr id="14"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9524091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2106785"/>
            <a:ext cx="4788024" cy="369332"/>
          </a:xfrm>
          <a:prstGeom prst="rect">
            <a:avLst/>
          </a:prstGeom>
          <a:noFill/>
        </p:spPr>
        <p:txBody>
          <a:bodyPr wrap="square" rtlCol="0">
            <a:spAutoFit/>
          </a:bodyPr>
          <a:lstStyle/>
          <a:p>
            <a:r>
              <a:rPr lang="el-GR" b="1" dirty="0" smtClean="0"/>
              <a:t>Λειτουργία</a:t>
            </a:r>
            <a:endParaRPr lang="en-GB" b="1" dirty="0" smtClean="0"/>
          </a:p>
        </p:txBody>
      </p:sp>
      <p:pic>
        <p:nvPicPr>
          <p:cNvPr id="4"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7613" y="2341520"/>
            <a:ext cx="5780873" cy="3755836"/>
          </a:xfrm>
          <a:prstGeom prst="rect">
            <a:avLst/>
          </a:prstGeom>
        </p:spPr>
      </p:pic>
      <p:sp>
        <p:nvSpPr>
          <p:cNvPr id="13" name="Rechteck 19"/>
          <p:cNvSpPr/>
          <p:nvPr/>
        </p:nvSpPr>
        <p:spPr>
          <a:xfrm>
            <a:off x="436" y="1628800"/>
            <a:ext cx="8069106" cy="49669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Εξατμιστικών Ψυκτών που εφαρμόζουν </a:t>
            </a:r>
            <a:r>
              <a:rPr lang="el-GR" b="1" dirty="0">
                <a:latin typeface="Candara" panose="020E0502030303020204" pitchFamily="34" charset="0"/>
              </a:rPr>
              <a:t>τον κύκλο </a:t>
            </a:r>
            <a:r>
              <a:rPr lang="de-DE" b="1" dirty="0" err="1" smtClean="0">
                <a:latin typeface="Candara" panose="020E0502030303020204" pitchFamily="34" charset="0"/>
              </a:rPr>
              <a:t>Maisotsenko</a:t>
            </a:r>
            <a:endParaRPr lang="de-DE" b="1" dirty="0">
              <a:latin typeface="Candara" panose="020E0502030303020204" pitchFamily="34" charset="0"/>
            </a:endParaRPr>
          </a:p>
        </p:txBody>
      </p:sp>
      <p:sp>
        <p:nvSpPr>
          <p:cNvPr id="14"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
        <p:nvSpPr>
          <p:cNvPr id="5" name="TextBox 4"/>
          <p:cNvSpPr txBox="1"/>
          <p:nvPr/>
        </p:nvSpPr>
        <p:spPr>
          <a:xfrm>
            <a:off x="1763688" y="4001355"/>
            <a:ext cx="288032" cy="369332"/>
          </a:xfrm>
          <a:prstGeom prst="rect">
            <a:avLst/>
          </a:prstGeom>
          <a:noFill/>
        </p:spPr>
        <p:txBody>
          <a:bodyPr wrap="square" rtlCol="0">
            <a:spAutoFit/>
          </a:bodyPr>
          <a:lstStyle/>
          <a:p>
            <a:r>
              <a:rPr lang="el-GR" dirty="0" smtClean="0"/>
              <a:t>1</a:t>
            </a:r>
            <a:endParaRPr lang="en-US" dirty="0"/>
          </a:p>
        </p:txBody>
      </p:sp>
      <p:sp>
        <p:nvSpPr>
          <p:cNvPr id="15" name="TextBox 14"/>
          <p:cNvSpPr txBox="1"/>
          <p:nvPr/>
        </p:nvSpPr>
        <p:spPr>
          <a:xfrm>
            <a:off x="2627784" y="4030780"/>
            <a:ext cx="337216" cy="377315"/>
          </a:xfrm>
          <a:prstGeom prst="rect">
            <a:avLst/>
          </a:prstGeom>
          <a:noFill/>
        </p:spPr>
        <p:txBody>
          <a:bodyPr wrap="square" rtlCol="0">
            <a:spAutoFit/>
          </a:bodyPr>
          <a:lstStyle/>
          <a:p>
            <a:r>
              <a:rPr lang="el-GR" dirty="0" smtClean="0"/>
              <a:t>2</a:t>
            </a:r>
            <a:endParaRPr lang="en-US" dirty="0"/>
          </a:p>
        </p:txBody>
      </p:sp>
      <p:sp>
        <p:nvSpPr>
          <p:cNvPr id="16" name="TextBox 15"/>
          <p:cNvSpPr txBox="1"/>
          <p:nvPr/>
        </p:nvSpPr>
        <p:spPr>
          <a:xfrm>
            <a:off x="3851247" y="4001355"/>
            <a:ext cx="337216" cy="377315"/>
          </a:xfrm>
          <a:prstGeom prst="rect">
            <a:avLst/>
          </a:prstGeom>
          <a:noFill/>
        </p:spPr>
        <p:txBody>
          <a:bodyPr wrap="square" rtlCol="0">
            <a:spAutoFit/>
          </a:bodyPr>
          <a:lstStyle/>
          <a:p>
            <a:r>
              <a:rPr lang="el-GR" dirty="0" smtClean="0"/>
              <a:t>3</a:t>
            </a:r>
            <a:endParaRPr lang="en-US" dirty="0"/>
          </a:p>
        </p:txBody>
      </p:sp>
      <p:sp>
        <p:nvSpPr>
          <p:cNvPr id="17" name="TextBox 16"/>
          <p:cNvSpPr txBox="1"/>
          <p:nvPr/>
        </p:nvSpPr>
        <p:spPr>
          <a:xfrm>
            <a:off x="3047838" y="2230556"/>
            <a:ext cx="337216" cy="377315"/>
          </a:xfrm>
          <a:prstGeom prst="rect">
            <a:avLst/>
          </a:prstGeom>
          <a:noFill/>
        </p:spPr>
        <p:txBody>
          <a:bodyPr wrap="square" rtlCol="0">
            <a:spAutoFit/>
          </a:bodyPr>
          <a:lstStyle/>
          <a:p>
            <a:r>
              <a:rPr lang="el-GR" dirty="0" smtClean="0"/>
              <a:t>4</a:t>
            </a:r>
            <a:endParaRPr lang="en-US" dirty="0"/>
          </a:p>
        </p:txBody>
      </p:sp>
      <p:sp>
        <p:nvSpPr>
          <p:cNvPr id="18" name="TextBox 17"/>
          <p:cNvSpPr txBox="1"/>
          <p:nvPr/>
        </p:nvSpPr>
        <p:spPr>
          <a:xfrm>
            <a:off x="7117358" y="3714748"/>
            <a:ext cx="337216" cy="377315"/>
          </a:xfrm>
          <a:prstGeom prst="rect">
            <a:avLst/>
          </a:prstGeom>
          <a:noFill/>
        </p:spPr>
        <p:txBody>
          <a:bodyPr wrap="square" rtlCol="0">
            <a:spAutoFit/>
          </a:bodyPr>
          <a:lstStyle/>
          <a:p>
            <a:r>
              <a:rPr lang="el-GR" dirty="0" smtClean="0"/>
              <a:t>5</a:t>
            </a:r>
            <a:endParaRPr lang="en-US" dirty="0"/>
          </a:p>
        </p:txBody>
      </p:sp>
    </p:spTree>
    <p:extLst>
      <p:ext uri="{BB962C8B-B14F-4D97-AF65-F5344CB8AC3E}">
        <p14:creationId xmlns:p14="http://schemas.microsoft.com/office/powerpoint/2010/main" val="36892971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9424" y="2085214"/>
            <a:ext cx="5940152" cy="4247317"/>
          </a:xfrm>
          <a:prstGeom prst="rect">
            <a:avLst/>
          </a:prstGeom>
          <a:noFill/>
        </p:spPr>
        <p:txBody>
          <a:bodyPr wrap="square" rtlCol="0">
            <a:spAutoFit/>
          </a:bodyPr>
          <a:lstStyle/>
          <a:p>
            <a:r>
              <a:rPr lang="el-GR" b="1" dirty="0" smtClean="0"/>
              <a:t>Εφαρμογές</a:t>
            </a:r>
            <a:endParaRPr lang="en-GB" b="1" dirty="0" smtClean="0"/>
          </a:p>
          <a:p>
            <a:pPr marL="285750" indent="-285750" algn="just">
              <a:buFont typeface="Arial" panose="020B0604020202020204" pitchFamily="34" charset="0"/>
              <a:buChar char="•"/>
            </a:pPr>
            <a:r>
              <a:rPr lang="el-GR" sz="1400" dirty="0" smtClean="0"/>
              <a:t>Τα συστήματα </a:t>
            </a:r>
            <a:r>
              <a:rPr lang="el-GR" sz="1400" dirty="0" err="1" smtClean="0"/>
              <a:t>εξατμιστικής</a:t>
            </a:r>
            <a:r>
              <a:rPr lang="el-GR" sz="1400" dirty="0" smtClean="0"/>
              <a:t> ψύξης έχουν καλύτερα αποτελέσματα σε περιοχές με ξηρό κλίμα. Η </a:t>
            </a:r>
            <a:r>
              <a:rPr lang="el-GR" sz="1400" dirty="0"/>
              <a:t>ψύξη με εξάτμιση ανεβάζει </a:t>
            </a:r>
            <a:r>
              <a:rPr lang="el-GR" sz="1400" dirty="0" smtClean="0"/>
              <a:t>το </a:t>
            </a:r>
            <a:r>
              <a:rPr lang="el-GR" sz="1400" dirty="0"/>
              <a:t>εσωτερικό επίπεδο </a:t>
            </a:r>
            <a:r>
              <a:rPr lang="el-GR" sz="1400" dirty="0" smtClean="0"/>
              <a:t>υγρασίας, </a:t>
            </a:r>
            <a:r>
              <a:rPr lang="el-GR" sz="1400" dirty="0" err="1" smtClean="0"/>
              <a:t>τo</a:t>
            </a:r>
            <a:r>
              <a:rPr lang="el-GR" sz="1400" dirty="0" smtClean="0"/>
              <a:t> </a:t>
            </a:r>
            <a:r>
              <a:rPr lang="el-GR" sz="1400" dirty="0" err="1" smtClean="0"/>
              <a:t>οποίo</a:t>
            </a:r>
            <a:r>
              <a:rPr lang="el-GR" sz="1400" dirty="0" smtClean="0"/>
              <a:t> </a:t>
            </a:r>
            <a:r>
              <a:rPr lang="el-GR" sz="1400" dirty="0"/>
              <a:t>οι κάτοικοι της ερήμου μπορούν να εκτιμήσουν ως υγρό αέρα </a:t>
            </a:r>
            <a:r>
              <a:rPr lang="el-GR" sz="1400" dirty="0" smtClean="0"/>
              <a:t>ενυδατώνοντας </a:t>
            </a:r>
            <a:r>
              <a:rPr lang="el-GR" sz="1400" dirty="0"/>
              <a:t>το ξηρό δέρμα και τα ιγμόρεια</a:t>
            </a:r>
            <a:r>
              <a:rPr lang="el-GR" sz="1400" dirty="0" smtClean="0"/>
              <a:t>.</a:t>
            </a:r>
          </a:p>
          <a:p>
            <a:pPr algn="just"/>
            <a:endParaRPr lang="en-US" sz="1400" dirty="0"/>
          </a:p>
          <a:p>
            <a:pPr marL="285750" indent="-285750" algn="just">
              <a:buFont typeface="Arial" panose="020B0604020202020204" pitchFamily="34" charset="0"/>
              <a:buChar char="•"/>
            </a:pPr>
            <a:r>
              <a:rPr lang="el-GR" sz="1400" dirty="0"/>
              <a:t>Τα τρία πιο σημαντικά ζητήματα του κλίματος είναι η θερμοκρασία ξηρού βολβού, </a:t>
            </a:r>
            <a:r>
              <a:rPr lang="el-GR" sz="1400" dirty="0" smtClean="0"/>
              <a:t>η θερμοκρασία </a:t>
            </a:r>
            <a:r>
              <a:rPr lang="el-GR" sz="1400" dirty="0"/>
              <a:t>υγρού βολβού, και υγρού βολβού κατάθλιψη κατά τη διάρκεια της ημέρας </a:t>
            </a:r>
            <a:r>
              <a:rPr lang="el-GR" sz="1400" dirty="0" smtClean="0"/>
              <a:t>του καλοκαίρι. </a:t>
            </a:r>
            <a:r>
              <a:rPr lang="el-GR" sz="1400" dirty="0"/>
              <a:t>Είναι σημαντικό να προσδιοριστεί εάν η κατάθλιψη υγρού βολβού μπορεί να παρέχει επαρκή ψύξη κατά τη διάρκεια της ημέρας του </a:t>
            </a:r>
            <a:r>
              <a:rPr lang="el-GR" sz="1400" dirty="0" smtClean="0"/>
              <a:t>καλοκαιριού. </a:t>
            </a:r>
            <a:r>
              <a:rPr lang="el-GR" sz="1400" dirty="0"/>
              <a:t>Αφαιρώντας την κατάθλιψη υγρού βολβού από την εξωτερική θερμοκρασία </a:t>
            </a:r>
            <a:r>
              <a:rPr lang="el-GR" sz="1400" dirty="0" smtClean="0"/>
              <a:t>του ξηρού </a:t>
            </a:r>
            <a:r>
              <a:rPr lang="el-GR" sz="1400" dirty="0"/>
              <a:t>βολβού, είναι δυνατόν να εκτιμηθεί η κατά προσέγγιση θερμοκρασία του αέρα που </a:t>
            </a:r>
            <a:r>
              <a:rPr lang="el-GR" sz="1400" dirty="0" smtClean="0"/>
              <a:t>εξέρχεται </a:t>
            </a:r>
            <a:r>
              <a:rPr lang="el-GR" sz="1400" dirty="0"/>
              <a:t>από το ψύκτη εξάτμισης. Είναι σημαντικό να ληφθεί υπόψη </a:t>
            </a:r>
            <a:r>
              <a:rPr lang="el-GR" sz="1400" dirty="0" smtClean="0"/>
              <a:t>η </a:t>
            </a:r>
            <a:r>
              <a:rPr lang="el-GR" sz="1400" dirty="0"/>
              <a:t>ικανότητα </a:t>
            </a:r>
            <a:r>
              <a:rPr lang="el-GR" sz="1400" dirty="0" smtClean="0"/>
              <a:t>της </a:t>
            </a:r>
            <a:r>
              <a:rPr lang="el-GR" sz="1400" dirty="0"/>
              <a:t>εξωτερική θερμοκρασία ξηρού βολβού να φτάσει στην θερμοκρασία υγρού βολβού </a:t>
            </a:r>
            <a:r>
              <a:rPr lang="el-GR" sz="1400" dirty="0" smtClean="0"/>
              <a:t>η οποία εξαρτάται </a:t>
            </a:r>
            <a:r>
              <a:rPr lang="el-GR" sz="1400" dirty="0"/>
              <a:t>από την αποτελεσματικότητα του κορεσμού. </a:t>
            </a:r>
            <a:r>
              <a:rPr lang="el-GR" sz="1400" b="1" dirty="0" smtClean="0"/>
              <a:t>Ένα γενικό συμπέρασμα για την άμεση </a:t>
            </a:r>
            <a:r>
              <a:rPr lang="el-GR" sz="1400" b="1" dirty="0"/>
              <a:t>ψύξη με εξάτμιση είναι </a:t>
            </a:r>
            <a:r>
              <a:rPr lang="el-GR" sz="1400" b="1" dirty="0" smtClean="0"/>
              <a:t>να εφαρμόζεται σε </a:t>
            </a:r>
            <a:r>
              <a:rPr lang="el-GR" sz="1400" b="1" dirty="0"/>
              <a:t>μέρη όπου η θερμοκρασία υγρού βολβού του εξωτερικού αέρα δεν υπερβαίνει τους 22 ° C</a:t>
            </a:r>
            <a:r>
              <a:rPr lang="el-GR" sz="1400" b="1" dirty="0" smtClean="0"/>
              <a:t>.</a:t>
            </a:r>
          </a:p>
        </p:txBody>
      </p:sp>
      <p:pic>
        <p:nvPicPr>
          <p:cNvPr id="4"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4329" y="2278324"/>
            <a:ext cx="2942226" cy="1951552"/>
          </a:xfrm>
          <a:prstGeom prst="rect">
            <a:avLst/>
          </a:prstGeom>
        </p:spPr>
      </p:pic>
      <p:pic>
        <p:nvPicPr>
          <p:cNvPr id="5" name="Imagem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7238" y="4229876"/>
            <a:ext cx="1980324" cy="1912548"/>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
        <p:nvSpPr>
          <p:cNvPr id="15" name="Rechteck 19"/>
          <p:cNvSpPr/>
          <p:nvPr/>
        </p:nvSpPr>
        <p:spPr>
          <a:xfrm>
            <a:off x="436" y="1628800"/>
            <a:ext cx="8069106" cy="49669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Εξατμιστικών Ψυκτών που εφαρμόζουν </a:t>
            </a:r>
            <a:r>
              <a:rPr lang="el-GR" b="1" dirty="0">
                <a:latin typeface="Candara" panose="020E0502030303020204" pitchFamily="34" charset="0"/>
              </a:rPr>
              <a:t>τον κύκλο </a:t>
            </a:r>
            <a:r>
              <a:rPr lang="de-DE" b="1" dirty="0" err="1" smtClean="0">
                <a:latin typeface="Candara" panose="020E0502030303020204" pitchFamily="34" charset="0"/>
              </a:rPr>
              <a:t>Maisotsenko</a:t>
            </a:r>
            <a:endParaRPr lang="de-DE" b="1" dirty="0">
              <a:latin typeface="Candara" panose="020E0502030303020204" pitchFamily="34" charset="0"/>
            </a:endParaRPr>
          </a:p>
        </p:txBody>
      </p:sp>
    </p:spTree>
    <p:extLst>
      <p:ext uri="{BB962C8B-B14F-4D97-AF65-F5344CB8AC3E}">
        <p14:creationId xmlns:p14="http://schemas.microsoft.com/office/powerpoint/2010/main" val="11535640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 Air Conditioning</a:t>
            </a:r>
            <a:endParaRPr lang="de-DE" sz="2700" b="1" dirty="0">
              <a:latin typeface="Candara" panose="020E0502030303020204" pitchFamily="34" charset="0"/>
            </a:endParaRPr>
          </a:p>
        </p:txBody>
      </p:sp>
      <p:sp>
        <p:nvSpPr>
          <p:cNvPr id="3" name="CaixaDeTexto 2"/>
          <p:cNvSpPr txBox="1"/>
          <p:nvPr/>
        </p:nvSpPr>
        <p:spPr>
          <a:xfrm>
            <a:off x="29263" y="2204864"/>
            <a:ext cx="4211960" cy="3877985"/>
          </a:xfrm>
          <a:prstGeom prst="rect">
            <a:avLst/>
          </a:prstGeom>
          <a:noFill/>
        </p:spPr>
        <p:txBody>
          <a:bodyPr wrap="square" rtlCol="0">
            <a:spAutoFit/>
          </a:bodyPr>
          <a:lstStyle/>
          <a:p>
            <a:r>
              <a:rPr lang="el-GR" b="1" dirty="0" smtClean="0"/>
              <a:t>Εφαρμογές</a:t>
            </a:r>
            <a:r>
              <a:rPr lang="en-GB" b="1" dirty="0" smtClean="0"/>
              <a:t> </a:t>
            </a:r>
          </a:p>
          <a:p>
            <a:pPr algn="just"/>
            <a:endParaRPr lang="en-US" sz="1400" dirty="0" smtClean="0"/>
          </a:p>
          <a:p>
            <a:pPr marL="285750" indent="-285750" algn="just">
              <a:buFont typeface="Arial" panose="020B0604020202020204" pitchFamily="34" charset="0"/>
              <a:buChar char="•"/>
            </a:pPr>
            <a:r>
              <a:rPr lang="el-GR" sz="1400" dirty="0" smtClean="0"/>
              <a:t>Σε περιοχές με υγρασία </a:t>
            </a:r>
            <a:r>
              <a:rPr lang="el-GR" sz="1400" dirty="0"/>
              <a:t>υπάρχουν </a:t>
            </a:r>
            <a:r>
              <a:rPr lang="el-GR" sz="1400" dirty="0" smtClean="0"/>
              <a:t>οικονομικά </a:t>
            </a:r>
            <a:r>
              <a:rPr lang="el-GR" sz="1400" dirty="0"/>
              <a:t>αποδοτικές χρήσεις για ψύξη με εξάτμιση, </a:t>
            </a:r>
            <a:r>
              <a:rPr lang="el-GR" sz="1400" dirty="0" smtClean="0"/>
              <a:t>σε </a:t>
            </a:r>
            <a:r>
              <a:rPr lang="el-GR" sz="1400" dirty="0"/>
              <a:t>βιομηχανικές εγκαταστάσεις, </a:t>
            </a:r>
            <a:r>
              <a:rPr lang="el-GR" sz="1400" dirty="0" smtClean="0"/>
              <a:t>κουζίνες εστιατορίων, πλυντήρια, καθαριστήρια</a:t>
            </a:r>
            <a:r>
              <a:rPr lang="el-GR" sz="1400" dirty="0"/>
              <a:t>, θερμοκήπια, </a:t>
            </a:r>
            <a:r>
              <a:rPr lang="el-GR" sz="1400" dirty="0" smtClean="0"/>
              <a:t>τοπικά </a:t>
            </a:r>
            <a:r>
              <a:rPr lang="el-GR" sz="1400" dirty="0"/>
              <a:t>σημεία ψύξης (αποβάθρες φόρτωσης, αποθήκες, εργοστάσια, εργοτάξια, αθλητικές εκδηλώσεις, εργαστήρια και συνεργεία) </a:t>
            </a:r>
            <a:r>
              <a:rPr lang="el-GR" sz="1400" dirty="0" smtClean="0"/>
              <a:t>που απασχολούν </a:t>
            </a:r>
            <a:r>
              <a:rPr lang="el-GR" sz="1400" dirty="0"/>
              <a:t>συχνά την ψύξη λόγω εξάτμισης.</a:t>
            </a:r>
          </a:p>
          <a:p>
            <a:endParaRPr lang="el-GR" sz="1600" b="1" dirty="0" smtClean="0"/>
          </a:p>
          <a:p>
            <a:r>
              <a:rPr lang="el-GR" sz="1600" b="1" dirty="0" smtClean="0"/>
              <a:t>Περιορισμοί</a:t>
            </a:r>
            <a:endParaRPr lang="en-GB" sz="1600" b="1" dirty="0"/>
          </a:p>
          <a:p>
            <a:endParaRPr lang="el-GR" sz="1400" dirty="0"/>
          </a:p>
          <a:p>
            <a:pPr marL="285750" indent="-285750" algn="just">
              <a:buFont typeface="Arial" panose="020B0604020202020204" pitchFamily="34" charset="0"/>
              <a:buChar char="•"/>
            </a:pPr>
            <a:r>
              <a:rPr lang="el-GR" sz="1400" dirty="0" smtClean="0"/>
              <a:t>Σε </a:t>
            </a:r>
            <a:r>
              <a:rPr lang="el-GR" sz="1400" dirty="0"/>
              <a:t>πολύ υγρά </a:t>
            </a:r>
            <a:r>
              <a:rPr lang="el-GR" sz="1400" dirty="0" smtClean="0"/>
              <a:t>κλίματα</a:t>
            </a:r>
            <a:r>
              <a:rPr lang="el-GR" sz="1400" dirty="0"/>
              <a:t> </a:t>
            </a:r>
            <a:r>
              <a:rPr lang="el-GR" sz="1400" dirty="0" smtClean="0"/>
              <a:t>τα συστήματα </a:t>
            </a:r>
            <a:r>
              <a:rPr lang="el-GR" sz="1400" dirty="0" err="1"/>
              <a:t>εξατμιστικής</a:t>
            </a:r>
            <a:r>
              <a:rPr lang="el-GR" sz="1400" dirty="0"/>
              <a:t> ψύξης </a:t>
            </a:r>
            <a:r>
              <a:rPr lang="el-GR" sz="1400" dirty="0" smtClean="0"/>
              <a:t>μπορεί </a:t>
            </a:r>
            <a:r>
              <a:rPr lang="el-GR" sz="1400" dirty="0"/>
              <a:t>να έχουν </a:t>
            </a:r>
            <a:r>
              <a:rPr lang="el-GR" sz="1400" dirty="0" smtClean="0"/>
              <a:t>μικρό θερμικό </a:t>
            </a:r>
            <a:r>
              <a:rPr lang="el-GR" sz="1400" dirty="0"/>
              <a:t>όφελος </a:t>
            </a:r>
            <a:r>
              <a:rPr lang="el-GR" sz="1400" dirty="0" smtClean="0"/>
              <a:t>άνεσης </a:t>
            </a:r>
            <a:r>
              <a:rPr lang="el-GR" sz="1400" dirty="0"/>
              <a:t>πέρα από το αυξημένο αερισμό και </a:t>
            </a:r>
            <a:r>
              <a:rPr lang="el-GR" sz="1400" dirty="0" smtClean="0"/>
              <a:t>την κυκλοφορία </a:t>
            </a:r>
            <a:r>
              <a:rPr lang="el-GR" sz="1400" dirty="0"/>
              <a:t>του αέρα </a:t>
            </a:r>
            <a:r>
              <a:rPr lang="el-GR" sz="1400" dirty="0" smtClean="0"/>
              <a:t>που παρέχουν.</a:t>
            </a:r>
            <a:endParaRPr lang="el-GR" sz="1400" dirty="0"/>
          </a:p>
        </p:txBody>
      </p:sp>
      <p:pic>
        <p:nvPicPr>
          <p:cNvPr id="4"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9993" y="2312377"/>
            <a:ext cx="4521264" cy="3842634"/>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
        <p:nvSpPr>
          <p:cNvPr id="15" name="Rechteck 19"/>
          <p:cNvSpPr/>
          <p:nvPr/>
        </p:nvSpPr>
        <p:spPr>
          <a:xfrm>
            <a:off x="436" y="1628800"/>
            <a:ext cx="8069106" cy="49669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Εξατμιστικών Ψυκτών που εφαρμόζουν </a:t>
            </a:r>
            <a:r>
              <a:rPr lang="el-GR" b="1" dirty="0">
                <a:latin typeface="Candara" panose="020E0502030303020204" pitchFamily="34" charset="0"/>
              </a:rPr>
              <a:t>τον κύκλο </a:t>
            </a:r>
            <a:r>
              <a:rPr lang="de-DE" b="1" dirty="0" err="1" smtClean="0">
                <a:latin typeface="Candara" panose="020E0502030303020204" pitchFamily="34" charset="0"/>
              </a:rPr>
              <a:t>Maisotsenko</a:t>
            </a:r>
            <a:endParaRPr lang="de-DE" b="1" dirty="0">
              <a:latin typeface="Candara" panose="020E0502030303020204" pitchFamily="34" charset="0"/>
            </a:endParaRPr>
          </a:p>
        </p:txBody>
      </p:sp>
    </p:spTree>
    <p:extLst>
      <p:ext uri="{BB962C8B-B14F-4D97-AF65-F5344CB8AC3E}">
        <p14:creationId xmlns:p14="http://schemas.microsoft.com/office/powerpoint/2010/main" val="10391005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1" y="1628800"/>
            <a:ext cx="8950733"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a:t>
            </a:r>
            <a:r>
              <a:rPr lang="el-GR" b="1" dirty="0" smtClean="0">
                <a:latin typeface="Candara" panose="020E0502030303020204" pitchFamily="34" charset="0"/>
              </a:rPr>
              <a:t>Ψύκτες </a:t>
            </a:r>
            <a:r>
              <a:rPr lang="el-GR" b="1" dirty="0">
                <a:latin typeface="Candara" panose="020E0502030303020204" pitchFamily="34" charset="0"/>
              </a:rPr>
              <a:t>Απορρόφησης </a:t>
            </a:r>
            <a:r>
              <a:rPr lang="el-GR" b="1" dirty="0" smtClean="0">
                <a:latin typeface="Candara" panose="020E0502030303020204" pitchFamily="34" charset="0"/>
              </a:rPr>
              <a:t>Ανοιχτού κύκλου με Υγρά ξηραντικά μέσα</a:t>
            </a:r>
            <a:endParaRPr lang="de-DE" b="1" dirty="0">
              <a:latin typeface="Candara" panose="020E0502030303020204" pitchFamily="34" charset="0"/>
            </a:endParaRPr>
          </a:p>
        </p:txBody>
      </p:sp>
      <p:pic>
        <p:nvPicPr>
          <p:cNvPr id="14" name="Imagem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6136" y="2204864"/>
            <a:ext cx="3169297" cy="3712935"/>
          </a:xfrm>
          <a:prstGeom prst="rect">
            <a:avLst/>
          </a:prstGeom>
        </p:spPr>
      </p:pic>
      <p:pic>
        <p:nvPicPr>
          <p:cNvPr id="16" name="Imagem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388" y="2204864"/>
            <a:ext cx="4680644" cy="3911009"/>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20481154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628800"/>
            <a:ext cx="752432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Open Absorption Cycle-Liquid Dessicant Cooling Systems</a:t>
            </a:r>
            <a:endParaRPr lang="de-DE" b="1" dirty="0">
              <a:latin typeface="Candara" panose="020E0502030303020204" pitchFamily="34" charset="0"/>
            </a:endParaRPr>
          </a:p>
        </p:txBody>
      </p:sp>
      <p:sp>
        <p:nvSpPr>
          <p:cNvPr id="4" name="CaixaDeTexto 3"/>
          <p:cNvSpPr txBox="1"/>
          <p:nvPr/>
        </p:nvSpPr>
        <p:spPr>
          <a:xfrm>
            <a:off x="0" y="2120020"/>
            <a:ext cx="8820472" cy="769441"/>
          </a:xfrm>
          <a:prstGeom prst="rect">
            <a:avLst/>
          </a:prstGeom>
          <a:noFill/>
        </p:spPr>
        <p:txBody>
          <a:bodyPr wrap="square" rtlCol="0">
            <a:spAutoFit/>
          </a:bodyPr>
          <a:lstStyle/>
          <a:p>
            <a:pPr algn="just"/>
            <a:r>
              <a:rPr lang="el-GR" sz="1600" b="1" dirty="0" smtClean="0"/>
              <a:t>Συστήματα ψύξης με αφύγρανση (</a:t>
            </a:r>
            <a:r>
              <a:rPr lang="en-US" sz="1600" b="1" dirty="0" smtClean="0"/>
              <a:t>Desiccant </a:t>
            </a:r>
            <a:r>
              <a:rPr lang="en-US" sz="1600" b="1" dirty="0"/>
              <a:t>cooling </a:t>
            </a:r>
            <a:r>
              <a:rPr lang="en-US" sz="1600" b="1" dirty="0" smtClean="0"/>
              <a:t>systems</a:t>
            </a:r>
            <a:r>
              <a:rPr lang="el-GR" sz="1600" b="1" dirty="0" smtClean="0"/>
              <a:t>)</a:t>
            </a:r>
            <a:r>
              <a:rPr lang="en-US" sz="1600" b="1" dirty="0" smtClean="0"/>
              <a:t> </a:t>
            </a:r>
            <a:r>
              <a:rPr lang="el-GR" sz="1400" dirty="0"/>
              <a:t>είναι </a:t>
            </a:r>
            <a:r>
              <a:rPr lang="el-GR" sz="1400" dirty="0" smtClean="0"/>
              <a:t>ανοικτού κύκλου συστήματα, που χρησιμοποιούν </a:t>
            </a:r>
            <a:r>
              <a:rPr lang="el-GR" sz="1400" dirty="0"/>
              <a:t>το νερό ως ψυκτικό μέσο σε άμεση επαφή με τον αέρα. </a:t>
            </a:r>
            <a:r>
              <a:rPr lang="el-GR" sz="1400" dirty="0" smtClean="0"/>
              <a:t>Ο </a:t>
            </a:r>
            <a:r>
              <a:rPr lang="el-GR" sz="1400" dirty="0"/>
              <a:t>θερμικά ψυκτικός κύκλος είναι ένας συνδυασμός </a:t>
            </a:r>
            <a:r>
              <a:rPr lang="el-GR" sz="1400" dirty="0" err="1"/>
              <a:t>εξατμιστικής</a:t>
            </a:r>
            <a:r>
              <a:rPr lang="el-GR" sz="1400" dirty="0"/>
              <a:t> ψύξης με αφύγρανση του αέρα </a:t>
            </a:r>
            <a:r>
              <a:rPr lang="el-GR" sz="1400" dirty="0" smtClean="0"/>
              <a:t>χρησιμοποιώντας κατάλληλη υλικά αφύγρανσης. </a:t>
            </a:r>
            <a:endParaRPr lang="en-GB" sz="1400" dirty="0"/>
          </a:p>
        </p:txBody>
      </p:sp>
      <p:pic>
        <p:nvPicPr>
          <p:cNvPr id="7" name="Image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6557" y="2835535"/>
            <a:ext cx="5737006" cy="3316269"/>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1" y="1628800"/>
            <a:ext cx="8950733"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a:t>
            </a:r>
            <a:r>
              <a:rPr lang="el-GR" b="1" dirty="0" smtClean="0">
                <a:latin typeface="Candara" panose="020E0502030303020204" pitchFamily="34" charset="0"/>
              </a:rPr>
              <a:t>Ψύκτες </a:t>
            </a:r>
            <a:r>
              <a:rPr lang="el-GR" b="1" dirty="0">
                <a:latin typeface="Candara" panose="020E0502030303020204" pitchFamily="34" charset="0"/>
              </a:rPr>
              <a:t>Απορρόφησης </a:t>
            </a:r>
            <a:r>
              <a:rPr lang="el-GR" b="1" dirty="0" smtClean="0">
                <a:latin typeface="Candara" panose="020E0502030303020204" pitchFamily="34" charset="0"/>
              </a:rPr>
              <a:t>Ανοιχτού κύκλου με Υγρά ξηραντικά μέσα</a:t>
            </a:r>
            <a:endParaRPr lang="de-DE" b="1" dirty="0">
              <a:latin typeface="Candara" panose="020E0502030303020204" pitchFamily="34" charset="0"/>
            </a:endParaRPr>
          </a:p>
        </p:txBody>
      </p:sp>
    </p:spTree>
    <p:extLst>
      <p:ext uri="{BB962C8B-B14F-4D97-AF65-F5344CB8AC3E}">
        <p14:creationId xmlns:p14="http://schemas.microsoft.com/office/powerpoint/2010/main" val="37685420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628800"/>
            <a:ext cx="752432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Open Absorption Cycle-Liquid Dessicant Cooling Systems</a:t>
            </a:r>
            <a:endParaRPr lang="de-DE" b="1" dirty="0">
              <a:latin typeface="Candara" panose="020E0502030303020204" pitchFamily="34" charset="0"/>
            </a:endParaRPr>
          </a:p>
        </p:txBody>
      </p:sp>
      <p:sp>
        <p:nvSpPr>
          <p:cNvPr id="4" name="CaixaDeTexto 3"/>
          <p:cNvSpPr txBox="1"/>
          <p:nvPr/>
        </p:nvSpPr>
        <p:spPr>
          <a:xfrm>
            <a:off x="35496" y="2127917"/>
            <a:ext cx="5444546" cy="4185761"/>
          </a:xfrm>
          <a:prstGeom prst="rect">
            <a:avLst/>
          </a:prstGeom>
          <a:noFill/>
        </p:spPr>
        <p:txBody>
          <a:bodyPr wrap="square" rtlCol="0">
            <a:spAutoFit/>
          </a:bodyPr>
          <a:lstStyle/>
          <a:p>
            <a:pPr algn="just"/>
            <a:r>
              <a:rPr lang="el-GR" sz="1400" dirty="0" smtClean="0"/>
              <a:t>Για </a:t>
            </a:r>
            <a:r>
              <a:rPr lang="el-GR" sz="1400" dirty="0"/>
              <a:t>το σκοπό αυτό, μπορούν να χρησιμοποιηθούν υγρά ή στερεά υλικά. Ο όρος «</a:t>
            </a:r>
            <a:r>
              <a:rPr lang="el-GR" sz="1400" dirty="0" smtClean="0"/>
              <a:t>ανοικτό κύκλωμα» </a:t>
            </a:r>
            <a:r>
              <a:rPr lang="el-GR" sz="1400" dirty="0"/>
              <a:t>χρησιμοποιείται για να δείξει ότι </a:t>
            </a:r>
            <a:r>
              <a:rPr lang="el-GR" sz="1400" dirty="0" smtClean="0"/>
              <a:t>κατά </a:t>
            </a:r>
            <a:r>
              <a:rPr lang="el-GR" sz="1400" dirty="0"/>
              <a:t>τη διάρκεια της </a:t>
            </a:r>
            <a:r>
              <a:rPr lang="el-GR" sz="1400" dirty="0" smtClean="0"/>
              <a:t>διαδικασίας, </a:t>
            </a:r>
            <a:r>
              <a:rPr lang="el-GR" sz="1400" dirty="0"/>
              <a:t>το υλικό αφύγρανσης «γεμίζει» με </a:t>
            </a:r>
            <a:r>
              <a:rPr lang="el-GR" sz="1400" dirty="0" smtClean="0"/>
              <a:t>υδρατμούς και στη συνέχεια </a:t>
            </a:r>
            <a:r>
              <a:rPr lang="el-GR" sz="1400" dirty="0"/>
              <a:t>το υλικό </a:t>
            </a:r>
            <a:r>
              <a:rPr lang="el-GR" sz="1400" dirty="0" smtClean="0"/>
              <a:t>θερμαίνεται και </a:t>
            </a:r>
            <a:r>
              <a:rPr lang="el-GR" sz="1400" dirty="0"/>
              <a:t>η υγρασία αποβάλλεται στο περιβάλλον</a:t>
            </a:r>
            <a:r>
              <a:rPr lang="el-GR" sz="1400" dirty="0" smtClean="0"/>
              <a:t>.  Ως </a:t>
            </a:r>
            <a:r>
              <a:rPr lang="el-GR" sz="1400" dirty="0"/>
              <a:t>εκ τούτου, </a:t>
            </a:r>
            <a:r>
              <a:rPr lang="el-GR" sz="1400" dirty="0" smtClean="0"/>
              <a:t>μόνο το </a:t>
            </a:r>
            <a:r>
              <a:rPr lang="el-GR" sz="1400" dirty="0"/>
              <a:t>νερό είναι δυνατόν </a:t>
            </a:r>
            <a:r>
              <a:rPr lang="el-GR" sz="1400" dirty="0" smtClean="0"/>
              <a:t>να δουλέψει ως </a:t>
            </a:r>
            <a:r>
              <a:rPr lang="el-GR" sz="1400" dirty="0"/>
              <a:t>ψυκτικό μέσο με άμεση επικοινωνία με τον </a:t>
            </a:r>
            <a:r>
              <a:rPr lang="el-GR" sz="1400" dirty="0" smtClean="0"/>
              <a:t>αέρα περιβάλλοντος. </a:t>
            </a:r>
            <a:r>
              <a:rPr lang="el-GR" sz="1400" dirty="0"/>
              <a:t>Η </a:t>
            </a:r>
            <a:r>
              <a:rPr lang="el-GR" sz="1400" dirty="0" smtClean="0"/>
              <a:t>τεχνολογία </a:t>
            </a:r>
            <a:r>
              <a:rPr lang="el-GR" sz="1400" dirty="0"/>
              <a:t>που εφαρμόζεται σήμερα χρησιμοποιεί περιστρεφόμενους τροχούς </a:t>
            </a:r>
            <a:r>
              <a:rPr lang="el-GR" sz="1400" dirty="0" smtClean="0"/>
              <a:t>αφύγρανσης, εξοπλισμένους </a:t>
            </a:r>
            <a:r>
              <a:rPr lang="el-GR" sz="1400" dirty="0"/>
              <a:t>είτε </a:t>
            </a:r>
            <a:r>
              <a:rPr lang="el-GR" sz="1400" dirty="0" smtClean="0"/>
              <a:t>με κόκκους πυριτίου (</a:t>
            </a:r>
            <a:r>
              <a:rPr lang="el-GR" sz="1400" dirty="0" err="1" smtClean="0"/>
              <a:t>silica</a:t>
            </a:r>
            <a:r>
              <a:rPr lang="el-GR" sz="1400" dirty="0" smtClean="0"/>
              <a:t> </a:t>
            </a:r>
            <a:r>
              <a:rPr lang="el-GR" sz="1400" dirty="0" err="1" smtClean="0"/>
              <a:t>gel</a:t>
            </a:r>
            <a:r>
              <a:rPr lang="el-GR" sz="1400" dirty="0" smtClean="0"/>
              <a:t>) </a:t>
            </a:r>
            <a:r>
              <a:rPr lang="el-GR" sz="1400" dirty="0"/>
              <a:t>ή χλωριούχο </a:t>
            </a:r>
            <a:r>
              <a:rPr lang="el-GR" sz="1400" dirty="0" err="1"/>
              <a:t>λίθιο</a:t>
            </a:r>
            <a:r>
              <a:rPr lang="el-GR" sz="1400" dirty="0"/>
              <a:t> ως </a:t>
            </a:r>
            <a:r>
              <a:rPr lang="el-GR" sz="1400" dirty="0" smtClean="0"/>
              <a:t>υλικά </a:t>
            </a:r>
            <a:r>
              <a:rPr lang="el-GR" sz="1400" dirty="0"/>
              <a:t>προσρόφησης που δεν υπόκεινται σε καμία φυσική ή χημική μεταβολή </a:t>
            </a:r>
            <a:r>
              <a:rPr lang="el-GR" sz="1400" dirty="0" smtClean="0"/>
              <a:t>κατά </a:t>
            </a:r>
            <a:r>
              <a:rPr lang="el-GR" sz="1400" dirty="0"/>
              <a:t>τη διάρκεια προσρόφησης.</a:t>
            </a:r>
            <a:r>
              <a:rPr lang="en-US" sz="1400" dirty="0" smtClean="0"/>
              <a:t> </a:t>
            </a:r>
            <a:endParaRPr lang="en-US" sz="1400" dirty="0"/>
          </a:p>
          <a:p>
            <a:pPr algn="just"/>
            <a:r>
              <a:rPr lang="el-GR" sz="1400" dirty="0" smtClean="0"/>
              <a:t>Τα ανοιχτά </a:t>
            </a:r>
            <a:r>
              <a:rPr lang="el-GR" sz="1400" dirty="0"/>
              <a:t>συστήματα απορρόφησης είναι, θεωρητικά, απλά </a:t>
            </a:r>
            <a:r>
              <a:rPr lang="el-GR" sz="1400" dirty="0" smtClean="0"/>
              <a:t>στην κατασκευή, </a:t>
            </a:r>
            <a:r>
              <a:rPr lang="el-GR" sz="1400" dirty="0"/>
              <a:t>είναι αποτελεσματική αφυγραντήρες </a:t>
            </a:r>
            <a:r>
              <a:rPr lang="el-GR" sz="1400" dirty="0" smtClean="0"/>
              <a:t>αέρα και απαιτούν χαμηλά επίπεδα ενέργειας. </a:t>
            </a:r>
          </a:p>
          <a:p>
            <a:pPr algn="just"/>
            <a:r>
              <a:rPr lang="el-GR" sz="1400" dirty="0" smtClean="0"/>
              <a:t>Οπότε, γιατί δεν είναι πολύ γνωστά στην αγορά;  Το πρόβλημα είναι η διάβρωση</a:t>
            </a:r>
            <a:r>
              <a:rPr lang="en-US" sz="1400" dirty="0" smtClean="0"/>
              <a:t>-</a:t>
            </a:r>
            <a:r>
              <a:rPr lang="el-GR" sz="1400" dirty="0" smtClean="0"/>
              <a:t>σκουριά και η επικάθηση σκόνης. Σχεδόν όλα τα μεταλλικά μέρη του συστήματος διαβρώνονται από την επαφή τους με τα υλικά απορρόφησής όπως τα υδατικά διαλύματα χλωριούχου </a:t>
            </a:r>
            <a:r>
              <a:rPr lang="el-GR" sz="1400" dirty="0" err="1" smtClean="0"/>
              <a:t>λιθίου</a:t>
            </a:r>
            <a:r>
              <a:rPr lang="el-GR" sz="1400" dirty="0" smtClean="0"/>
              <a:t>, και ιδιαίτερα με την παρουσία οξυγόνου.</a:t>
            </a:r>
            <a:endParaRPr lang="en-GB" sz="1400" dirty="0"/>
          </a:p>
        </p:txBody>
      </p:sp>
      <p:pic>
        <p:nvPicPr>
          <p:cNvPr id="11" name="Imagem 10"/>
          <p:cNvPicPr>
            <a:picLocks noChangeAspect="1"/>
          </p:cNvPicPr>
          <p:nvPr/>
        </p:nvPicPr>
        <p:blipFill rotWithShape="1">
          <a:blip r:embed="rId6" cstate="print">
            <a:extLst>
              <a:ext uri="{28A0092B-C50C-407E-A947-70E740481C1C}">
                <a14:useLocalDpi xmlns:a14="http://schemas.microsoft.com/office/drawing/2010/main" val="0"/>
              </a:ext>
            </a:extLst>
          </a:blip>
          <a:srcRect l="1380" t="2075" r="1929" b="-2075"/>
          <a:stretch/>
        </p:blipFill>
        <p:spPr>
          <a:xfrm>
            <a:off x="5652121" y="2276872"/>
            <a:ext cx="2952328" cy="3469760"/>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1" y="1628800"/>
            <a:ext cx="8950733"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a:t>
            </a:r>
            <a:r>
              <a:rPr lang="el-GR" b="1" dirty="0" smtClean="0">
                <a:latin typeface="Candara" panose="020E0502030303020204" pitchFamily="34" charset="0"/>
              </a:rPr>
              <a:t>Ψύκτες </a:t>
            </a:r>
            <a:r>
              <a:rPr lang="el-GR" b="1" dirty="0">
                <a:latin typeface="Candara" panose="020E0502030303020204" pitchFamily="34" charset="0"/>
              </a:rPr>
              <a:t>Απορρόφησης </a:t>
            </a:r>
            <a:r>
              <a:rPr lang="el-GR" b="1" dirty="0" smtClean="0">
                <a:latin typeface="Candara" panose="020E0502030303020204" pitchFamily="34" charset="0"/>
              </a:rPr>
              <a:t>Ανοιχτού κύκλου με Υγρά ξηραντικά μέσα</a:t>
            </a:r>
            <a:endParaRPr lang="de-DE" b="1" dirty="0">
              <a:latin typeface="Candara" panose="020E0502030303020204" pitchFamily="34" charset="0"/>
            </a:endParaRPr>
          </a:p>
        </p:txBody>
      </p:sp>
    </p:spTree>
    <p:extLst>
      <p:ext uri="{BB962C8B-B14F-4D97-AF65-F5344CB8AC3E}">
        <p14:creationId xmlns:p14="http://schemas.microsoft.com/office/powerpoint/2010/main" val="34860056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089383" y="659639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23258" y="1998128"/>
            <a:ext cx="8950733" cy="1446550"/>
          </a:xfrm>
          <a:prstGeom prst="rect">
            <a:avLst/>
          </a:prstGeom>
          <a:noFill/>
        </p:spPr>
        <p:txBody>
          <a:bodyPr wrap="square" rtlCol="0">
            <a:spAutoFit/>
          </a:bodyPr>
          <a:lstStyle/>
          <a:p>
            <a:pPr algn="just"/>
            <a:r>
              <a:rPr lang="el-GR" b="1" dirty="0" smtClean="0"/>
              <a:t>Παράδειγμα</a:t>
            </a:r>
            <a:r>
              <a:rPr lang="en-GB" b="1" dirty="0" smtClean="0"/>
              <a:t>: </a:t>
            </a:r>
            <a:r>
              <a:rPr lang="el-GR" sz="1400" dirty="0" smtClean="0"/>
              <a:t>Σε αυτό το σύστημα κλιματισμού, ο αέρας υφίσταται αφύγρανση και ψύχεται με άμεση επαφή του με ένα υγρό υλικό αφύγρανσης (αποξηραντικό). Σε αντίθεση με τις συμβατικές τεχνολογίες κλιματισμού, το σύστημα αυτό οδηγείται με την θερμότητα. Επειδή η θερμότητα που απαιτείται πρέπει να έχει χαμηλή θερμοκρασία, το σύστημα ενσωματώνει 10 τ.μ. ηλιακούς συλλέκτες. Το ηλιακό θερμικό σύστημα είναι δωρεά της REHAU, ενώ ορισμένες επιμέρους συστατικά του υδραυλικού συστήματος έχουν επίσης μπει με </a:t>
            </a:r>
            <a:r>
              <a:rPr lang="el-GR" sz="1400" dirty="0"/>
              <a:t>δωρεά</a:t>
            </a:r>
            <a:r>
              <a:rPr lang="el-GR" sz="1400" dirty="0" smtClean="0"/>
              <a:t> από την WILO. Ο ανοιχτός κύκλος κλιματισμού με υγρό απορροφητικό υγρασίας, είναι ιδανικό για </a:t>
            </a:r>
            <a:r>
              <a:rPr lang="el-GR" sz="1400" dirty="0" err="1" smtClean="0"/>
              <a:t>ενεργοβόρα</a:t>
            </a:r>
            <a:r>
              <a:rPr lang="el-GR" sz="1400" dirty="0" smtClean="0"/>
              <a:t> κτίρια με υψηλά λανθάνουσα φορτία.</a:t>
            </a:r>
            <a:endParaRPr lang="en-GB" sz="1400" b="1" dirty="0" smtClean="0"/>
          </a:p>
        </p:txBody>
      </p:sp>
      <p:sp>
        <p:nvSpPr>
          <p:cNvPr id="11" name="Rechteck 19"/>
          <p:cNvSpPr/>
          <p:nvPr/>
        </p:nvSpPr>
        <p:spPr>
          <a:xfrm>
            <a:off x="0" y="1628800"/>
            <a:ext cx="81724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Open/Closed  Absorption Cycle-Liquid Dessicant Cooling Systems</a:t>
            </a:r>
            <a:endParaRPr lang="de-DE" b="1" dirty="0">
              <a:latin typeface="Candara" panose="020E0502030303020204" pitchFamily="34" charset="0"/>
            </a:endParaRPr>
          </a:p>
        </p:txBody>
      </p:sp>
      <p:pic>
        <p:nvPicPr>
          <p:cNvPr id="3" name="Image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6493" y="3419197"/>
            <a:ext cx="3960982" cy="2882179"/>
          </a:xfrm>
          <a:prstGeom prst="rect">
            <a:avLst/>
          </a:prstGeom>
        </p:spPr>
      </p:pic>
      <p:sp>
        <p:nvSpPr>
          <p:cNvPr id="4" name="CaixaDeTexto 3"/>
          <p:cNvSpPr txBox="1"/>
          <p:nvPr/>
        </p:nvSpPr>
        <p:spPr>
          <a:xfrm>
            <a:off x="56310" y="3704441"/>
            <a:ext cx="4536628" cy="1169551"/>
          </a:xfrm>
          <a:prstGeom prst="rect">
            <a:avLst/>
          </a:prstGeom>
          <a:noFill/>
        </p:spPr>
        <p:txBody>
          <a:bodyPr wrap="square" rtlCol="0">
            <a:spAutoFit/>
          </a:bodyPr>
          <a:lstStyle/>
          <a:p>
            <a:pPr marL="285750" indent="-285750">
              <a:buFont typeface="Arial" panose="020B0604020202020204" pitchFamily="34" charset="0"/>
              <a:buChar char="•"/>
            </a:pPr>
            <a:r>
              <a:rPr lang="el-GR" sz="1400" dirty="0" smtClean="0"/>
              <a:t>Έτος Εγκατάστασης</a:t>
            </a:r>
            <a:r>
              <a:rPr lang="en-GB" sz="1400" dirty="0" smtClean="0"/>
              <a:t>: 2013</a:t>
            </a:r>
          </a:p>
          <a:p>
            <a:pPr marL="285750" indent="-285750">
              <a:buFont typeface="Arial" panose="020B0604020202020204" pitchFamily="34" charset="0"/>
              <a:buChar char="•"/>
            </a:pPr>
            <a:r>
              <a:rPr lang="el-GR" sz="1400" dirty="0" smtClean="0"/>
              <a:t>Παροχή</a:t>
            </a:r>
            <a:r>
              <a:rPr lang="en-GB" sz="1400" dirty="0" smtClean="0"/>
              <a:t>: 2000 m3/h</a:t>
            </a:r>
          </a:p>
          <a:p>
            <a:pPr marL="285750" indent="-285750">
              <a:buFont typeface="Arial" panose="020B0604020202020204" pitchFamily="34" charset="0"/>
              <a:buChar char="•"/>
            </a:pPr>
            <a:r>
              <a:rPr lang="el-GR" sz="1400" dirty="0" smtClean="0"/>
              <a:t>Ικανότητα Αφύγρανσης</a:t>
            </a:r>
            <a:r>
              <a:rPr lang="en-GB" sz="1400" dirty="0" smtClean="0"/>
              <a:t> 0,008 kgH2O / kg dry air</a:t>
            </a:r>
          </a:p>
          <a:p>
            <a:pPr marL="285750" indent="-285750">
              <a:buFont typeface="Arial" panose="020B0604020202020204" pitchFamily="34" charset="0"/>
              <a:buChar char="•"/>
            </a:pPr>
            <a:r>
              <a:rPr lang="el-GR" sz="1400" dirty="0" smtClean="0"/>
              <a:t>Υλικό αφύγρανσης </a:t>
            </a:r>
            <a:r>
              <a:rPr lang="el-GR" sz="1400" dirty="0"/>
              <a:t>χλωριούχο </a:t>
            </a:r>
            <a:r>
              <a:rPr lang="el-GR" sz="1400" dirty="0" err="1"/>
              <a:t>λίθιο</a:t>
            </a:r>
            <a:r>
              <a:rPr lang="el-GR" sz="1400" dirty="0"/>
              <a:t> </a:t>
            </a:r>
            <a:r>
              <a:rPr lang="el-GR" sz="1400" dirty="0" smtClean="0"/>
              <a:t>(</a:t>
            </a:r>
            <a:r>
              <a:rPr lang="en-GB" sz="1400" dirty="0" err="1" smtClean="0"/>
              <a:t>LiCl</a:t>
            </a:r>
            <a:r>
              <a:rPr lang="el-GR" sz="1400" dirty="0" smtClean="0"/>
              <a:t>)</a:t>
            </a:r>
            <a:endParaRPr lang="en-GB" sz="1400" dirty="0" smtClean="0"/>
          </a:p>
          <a:p>
            <a:pPr marL="285750" indent="-285750">
              <a:buFont typeface="Arial" panose="020B0604020202020204" pitchFamily="34" charset="0"/>
              <a:buChar char="•"/>
            </a:pPr>
            <a:r>
              <a:rPr lang="el-GR" sz="1400" dirty="0" smtClean="0"/>
              <a:t>Πηγή θερμότητας: θερμικό ηλιακό σύστημα</a:t>
            </a:r>
            <a:endParaRPr lang="en-GB" sz="1400" dirty="0"/>
          </a:p>
        </p:txBody>
      </p:sp>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14736" y="1526141"/>
            <a:ext cx="8388425" cy="504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a:t>
            </a:r>
            <a:r>
              <a:rPr lang="el-GR" b="1" dirty="0" smtClean="0">
                <a:latin typeface="Candara" panose="020E0502030303020204" pitchFamily="34" charset="0"/>
              </a:rPr>
              <a:t>Ψύκτες </a:t>
            </a:r>
            <a:r>
              <a:rPr lang="el-GR" b="1" dirty="0">
                <a:latin typeface="Candara" panose="020E0502030303020204" pitchFamily="34" charset="0"/>
              </a:rPr>
              <a:t>Απορρόφησης </a:t>
            </a:r>
            <a:r>
              <a:rPr lang="el-GR" b="1" dirty="0" smtClean="0">
                <a:latin typeface="Candara" panose="020E0502030303020204" pitchFamily="34" charset="0"/>
              </a:rPr>
              <a:t>Ανοιχτού/Κλειστού κύκλου με Υγρά ξηραντικά μέσα</a:t>
            </a:r>
            <a:r>
              <a:rPr lang="el-GR" b="1" dirty="0">
                <a:latin typeface="Candara" panose="020E0502030303020204" pitchFamily="34" charset="0"/>
              </a:rPr>
              <a:t> </a:t>
            </a:r>
            <a:r>
              <a:rPr lang="el-GR" b="1" dirty="0" smtClean="0">
                <a:latin typeface="Candara" panose="020E0502030303020204" pitchFamily="34" charset="0"/>
              </a:rPr>
              <a:t>(με αφύγρανση)</a:t>
            </a:r>
            <a:endParaRPr lang="de-DE" b="1" dirty="0">
              <a:latin typeface="Candara" panose="020E0502030303020204" pitchFamily="34" charset="0"/>
            </a:endParaRPr>
          </a:p>
        </p:txBody>
      </p:sp>
    </p:spTree>
    <p:extLst>
      <p:ext uri="{BB962C8B-B14F-4D97-AF65-F5344CB8AC3E}">
        <p14:creationId xmlns:p14="http://schemas.microsoft.com/office/powerpoint/2010/main" val="40700529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pic>
        <p:nvPicPr>
          <p:cNvPr id="20" name="Imagem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5496" y="1474793"/>
            <a:ext cx="6419127" cy="4693665"/>
          </a:xfrm>
          <a:prstGeom prst="rect">
            <a:avLst/>
          </a:prstGeom>
        </p:spPr>
      </p:pic>
    </p:spTree>
    <p:extLst>
      <p:ext uri="{BB962C8B-B14F-4D97-AF65-F5344CB8AC3E}">
        <p14:creationId xmlns:p14="http://schemas.microsoft.com/office/powerpoint/2010/main" val="41359110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089383" y="659639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23258" y="1998128"/>
            <a:ext cx="8950733" cy="369332"/>
          </a:xfrm>
          <a:prstGeom prst="rect">
            <a:avLst/>
          </a:prstGeom>
          <a:noFill/>
        </p:spPr>
        <p:txBody>
          <a:bodyPr wrap="square" rtlCol="0">
            <a:spAutoFit/>
          </a:bodyPr>
          <a:lstStyle/>
          <a:p>
            <a:pPr algn="just"/>
            <a:r>
              <a:rPr lang="el-GR" b="1" dirty="0" smtClean="0"/>
              <a:t>Παράδειγμα</a:t>
            </a:r>
            <a:r>
              <a:rPr lang="en-GB" b="1" dirty="0" smtClean="0"/>
              <a:t> </a:t>
            </a:r>
            <a:endParaRPr lang="en-GB" sz="1400" b="1" dirty="0" smtClean="0"/>
          </a:p>
        </p:txBody>
      </p:sp>
      <p:sp>
        <p:nvSpPr>
          <p:cNvPr id="11" name="Rechteck 19"/>
          <p:cNvSpPr/>
          <p:nvPr/>
        </p:nvSpPr>
        <p:spPr>
          <a:xfrm>
            <a:off x="0" y="1628800"/>
            <a:ext cx="81724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Open/Closed Absorption Cycle-Liquid Dessicant Cooling Systems</a:t>
            </a:r>
            <a:endParaRPr lang="de-DE" b="1" dirty="0">
              <a:latin typeface="Candara" panose="020E0502030303020204" pitchFamily="34" charset="0"/>
            </a:endParaRPr>
          </a:p>
        </p:txBody>
      </p:sp>
      <p:pic>
        <p:nvPicPr>
          <p:cNvPr id="5" name="Image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576" y="2641782"/>
            <a:ext cx="4000000" cy="3428571"/>
          </a:xfrm>
          <a:prstGeom prst="rect">
            <a:avLst/>
          </a:prstGeom>
        </p:spPr>
      </p:pic>
      <p:pic>
        <p:nvPicPr>
          <p:cNvPr id="7" name="Imagem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6207" y="2641782"/>
            <a:ext cx="2585406" cy="3389891"/>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14736" y="1526141"/>
            <a:ext cx="8388425" cy="504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Ψύκτες Απορρόφησης Ανοιχτού/Κλειστού κύκλου με Υγρά ξηραντικά μέσα (με αφύγρανση)</a:t>
            </a:r>
            <a:endParaRPr lang="de-DE" b="1" dirty="0">
              <a:latin typeface="Candara" panose="020E0502030303020204" pitchFamily="34" charset="0"/>
            </a:endParaRPr>
          </a:p>
        </p:txBody>
      </p:sp>
    </p:spTree>
    <p:extLst>
      <p:ext uri="{BB962C8B-B14F-4D97-AF65-F5344CB8AC3E}">
        <p14:creationId xmlns:p14="http://schemas.microsoft.com/office/powerpoint/2010/main" val="4122509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089383" y="659639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23258" y="1998128"/>
            <a:ext cx="8950733" cy="369332"/>
          </a:xfrm>
          <a:prstGeom prst="rect">
            <a:avLst/>
          </a:prstGeom>
          <a:noFill/>
        </p:spPr>
        <p:txBody>
          <a:bodyPr wrap="square" rtlCol="0">
            <a:spAutoFit/>
          </a:bodyPr>
          <a:lstStyle/>
          <a:p>
            <a:pPr algn="just"/>
            <a:r>
              <a:rPr lang="el-GR" b="1" dirty="0"/>
              <a:t>Παράδειγμα</a:t>
            </a:r>
            <a:r>
              <a:rPr lang="en-GB" b="1" dirty="0" smtClean="0"/>
              <a:t> </a:t>
            </a:r>
            <a:endParaRPr lang="en-GB" sz="1400" b="1" dirty="0" smtClean="0"/>
          </a:p>
        </p:txBody>
      </p:sp>
      <p:sp>
        <p:nvSpPr>
          <p:cNvPr id="11" name="Rechteck 19"/>
          <p:cNvSpPr/>
          <p:nvPr/>
        </p:nvSpPr>
        <p:spPr>
          <a:xfrm>
            <a:off x="0" y="1628800"/>
            <a:ext cx="81724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Open/Closed  Absorption Cycle-Liquid Dessicant Cooling Systems</a:t>
            </a:r>
            <a:endParaRPr lang="de-DE" b="1" dirty="0">
              <a:latin typeface="Candara" panose="020E0502030303020204" pitchFamily="34" charset="0"/>
            </a:endParaRPr>
          </a:p>
        </p:txBody>
      </p:sp>
      <p:pic>
        <p:nvPicPr>
          <p:cNvPr id="4"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3796" y="2330439"/>
            <a:ext cx="5616624" cy="3837735"/>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14736" y="1526141"/>
            <a:ext cx="8388425" cy="504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a:t>
            </a:r>
            <a:r>
              <a:rPr lang="el-GR" b="1" dirty="0" smtClean="0">
                <a:latin typeface="Candara" panose="020E0502030303020204" pitchFamily="34" charset="0"/>
              </a:rPr>
              <a:t>Ψύκτες </a:t>
            </a:r>
            <a:r>
              <a:rPr lang="el-GR" b="1" dirty="0">
                <a:latin typeface="Candara" panose="020E0502030303020204" pitchFamily="34" charset="0"/>
              </a:rPr>
              <a:t>Απορρόφησης </a:t>
            </a:r>
            <a:r>
              <a:rPr lang="el-GR" b="1" dirty="0" smtClean="0">
                <a:latin typeface="Candara" panose="020E0502030303020204" pitchFamily="34" charset="0"/>
              </a:rPr>
              <a:t>Ανοιχτού/Κλειστού κύκλου με Υγρά ξηραντικά μέσα (με αφύγρανση)</a:t>
            </a:r>
            <a:endParaRPr lang="de-DE" b="1" dirty="0">
              <a:latin typeface="Candara" panose="020E0502030303020204" pitchFamily="34" charset="0"/>
            </a:endParaRPr>
          </a:p>
        </p:txBody>
      </p:sp>
    </p:spTree>
    <p:extLst>
      <p:ext uri="{BB962C8B-B14F-4D97-AF65-F5344CB8AC3E}">
        <p14:creationId xmlns:p14="http://schemas.microsoft.com/office/powerpoint/2010/main" val="21797572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ad Air Conditioning</a:t>
            </a:r>
            <a:endParaRPr lang="de-DE" sz="2700" b="1" dirty="0">
              <a:latin typeface="Candara" panose="020E0502030303020204" pitchFamily="34" charset="0"/>
            </a:endParaRPr>
          </a:p>
        </p:txBody>
      </p:sp>
      <p:sp>
        <p:nvSpPr>
          <p:cNvPr id="10" name="Rechteck 19"/>
          <p:cNvSpPr/>
          <p:nvPr/>
        </p:nvSpPr>
        <p:spPr>
          <a:xfrm>
            <a:off x="0" y="1628800"/>
            <a:ext cx="81724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Open/Closed Absorption Cycle-Liquid Dessicant Cooling Systems</a:t>
            </a:r>
            <a:endParaRPr lang="de-DE" b="1" dirty="0">
              <a:latin typeface="Candara" panose="020E0502030303020204" pitchFamily="34" charset="0"/>
            </a:endParaRPr>
          </a:p>
        </p:txBody>
      </p:sp>
      <p:pic>
        <p:nvPicPr>
          <p:cNvPr id="3" name="Image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8649" y="2776655"/>
            <a:ext cx="4666764" cy="2818772"/>
          </a:xfrm>
          <a:prstGeom prst="rect">
            <a:avLst/>
          </a:prstGeom>
        </p:spPr>
      </p:pic>
      <p:sp>
        <p:nvSpPr>
          <p:cNvPr id="4" name="CaixaDeTexto 3"/>
          <p:cNvSpPr txBox="1"/>
          <p:nvPr/>
        </p:nvSpPr>
        <p:spPr>
          <a:xfrm>
            <a:off x="89693" y="2030949"/>
            <a:ext cx="8950733" cy="307777"/>
          </a:xfrm>
          <a:prstGeom prst="rect">
            <a:avLst/>
          </a:prstGeom>
          <a:noFill/>
        </p:spPr>
        <p:txBody>
          <a:bodyPr wrap="square" rtlCol="0">
            <a:spAutoFit/>
          </a:bodyPr>
          <a:lstStyle/>
          <a:p>
            <a:r>
              <a:rPr lang="el-GR" sz="1400" dirty="0"/>
              <a:t>Τα κύρια </a:t>
            </a:r>
            <a:r>
              <a:rPr lang="el-GR" sz="1400" dirty="0" smtClean="0"/>
              <a:t>μέρη </a:t>
            </a:r>
            <a:r>
              <a:rPr lang="el-GR" sz="1400" dirty="0"/>
              <a:t>ενός ηλιακού συστήματος ψύξης </a:t>
            </a:r>
            <a:r>
              <a:rPr lang="el-GR" sz="1400" dirty="0" smtClean="0"/>
              <a:t>με αφύγρανση φαίνονται </a:t>
            </a:r>
            <a:r>
              <a:rPr lang="el-GR" sz="1400" dirty="0"/>
              <a:t>στο παρακάτω σχήμα.</a:t>
            </a:r>
            <a:endParaRPr lang="en-GB" sz="1400" dirty="0"/>
          </a:p>
        </p:txBody>
      </p:sp>
      <p:sp>
        <p:nvSpPr>
          <p:cNvPr id="13" name="CaixaDeTexto 12"/>
          <p:cNvSpPr txBox="1"/>
          <p:nvPr/>
        </p:nvSpPr>
        <p:spPr>
          <a:xfrm>
            <a:off x="0" y="2224773"/>
            <a:ext cx="5292080" cy="4247317"/>
          </a:xfrm>
          <a:prstGeom prst="rect">
            <a:avLst/>
          </a:prstGeom>
          <a:noFill/>
        </p:spPr>
        <p:txBody>
          <a:bodyPr wrap="square" rtlCol="0">
            <a:spAutoFit/>
          </a:bodyPr>
          <a:lstStyle/>
          <a:p>
            <a:pPr algn="just"/>
            <a:r>
              <a:rPr lang="el-GR" b="1" dirty="0" smtClean="0"/>
              <a:t>Λειτουργία</a:t>
            </a:r>
            <a:endParaRPr lang="en-GB" b="1" dirty="0" smtClean="0"/>
          </a:p>
          <a:p>
            <a:pPr marL="285750" indent="-285750" algn="just">
              <a:buFont typeface="Arial" panose="020B0604020202020204" pitchFamily="34" charset="0"/>
              <a:buChar char="•"/>
            </a:pPr>
            <a:r>
              <a:rPr lang="el-GR" sz="1400" dirty="0" smtClean="0"/>
              <a:t>Ζεστός </a:t>
            </a:r>
            <a:r>
              <a:rPr lang="el-GR" sz="1400" dirty="0"/>
              <a:t>και </a:t>
            </a:r>
            <a:r>
              <a:rPr lang="el-GR" sz="1400" dirty="0" smtClean="0"/>
              <a:t>υγρός αέρας </a:t>
            </a:r>
            <a:r>
              <a:rPr lang="el-GR" sz="1400" dirty="0"/>
              <a:t>εισέρχεται στον </a:t>
            </a:r>
            <a:r>
              <a:rPr lang="el-GR" sz="1400" dirty="0" smtClean="0"/>
              <a:t>περιστρεφόμενο </a:t>
            </a:r>
            <a:r>
              <a:rPr lang="el-GR" sz="1400" dirty="0"/>
              <a:t>τροχό αφύγρανσης και </a:t>
            </a:r>
            <a:r>
              <a:rPr lang="el-GR" sz="1400" dirty="0" err="1" smtClean="0"/>
              <a:t>αφυγρένεται</a:t>
            </a:r>
            <a:r>
              <a:rPr lang="el-GR" sz="1400" dirty="0" smtClean="0"/>
              <a:t> </a:t>
            </a:r>
            <a:r>
              <a:rPr lang="el-GR" sz="1400" dirty="0"/>
              <a:t>με την προσρόφηση του νερού (1-2).</a:t>
            </a:r>
            <a:endParaRPr lang="en-US" sz="1400" dirty="0" smtClean="0"/>
          </a:p>
          <a:p>
            <a:pPr marL="285750" indent="-285750" algn="just">
              <a:buFont typeface="Arial" panose="020B0604020202020204" pitchFamily="34" charset="0"/>
              <a:buChar char="•"/>
            </a:pPr>
            <a:r>
              <a:rPr lang="el-GR" sz="1400" dirty="0" smtClean="0"/>
              <a:t>Καθώς ο </a:t>
            </a:r>
            <a:r>
              <a:rPr lang="el-GR" sz="1400" dirty="0"/>
              <a:t>αέρας θερμαίνεται από τη θερμότητα προσρόφησης, </a:t>
            </a:r>
            <a:r>
              <a:rPr lang="el-GR" sz="1400" dirty="0" smtClean="0"/>
              <a:t>εισέρχεται σε ένα τροχό </a:t>
            </a:r>
            <a:r>
              <a:rPr lang="el-GR" sz="1400" dirty="0"/>
              <a:t>ανάκτησης θερμότητας </a:t>
            </a:r>
            <a:r>
              <a:rPr lang="el-GR" sz="1400" dirty="0" smtClean="0"/>
              <a:t>(</a:t>
            </a:r>
            <a:r>
              <a:rPr lang="el-GR" sz="1400" dirty="0"/>
              <a:t>2-3), με αποτέλεσμα τη σημαντική προ-ψύξη του </a:t>
            </a:r>
            <a:r>
              <a:rPr lang="el-GR" sz="1400" dirty="0" smtClean="0"/>
              <a:t>αέρα.</a:t>
            </a:r>
          </a:p>
          <a:p>
            <a:pPr marL="285750" indent="-285750" algn="just">
              <a:buFont typeface="Arial" panose="020B0604020202020204" pitchFamily="34" charset="0"/>
              <a:buChar char="•"/>
            </a:pPr>
            <a:r>
              <a:rPr lang="el-GR" sz="1400" dirty="0"/>
              <a:t>Ο αέρας είναι υγρός και έτσι ψύχεται περαιτέρω από έναν ελεγχόμενο </a:t>
            </a:r>
            <a:r>
              <a:rPr lang="el-GR" sz="1400" dirty="0" smtClean="0"/>
              <a:t>υγραντήρα </a:t>
            </a:r>
            <a:r>
              <a:rPr lang="el-GR" sz="1400" dirty="0"/>
              <a:t>(3-4) σύμφωνα με τις καθορισμένες τιμές της θερμοκρασίας του αέρα </a:t>
            </a:r>
            <a:r>
              <a:rPr lang="el-GR" sz="1400" dirty="0" smtClean="0"/>
              <a:t>και </a:t>
            </a:r>
            <a:r>
              <a:rPr lang="el-GR" sz="1400" dirty="0"/>
              <a:t>την υγρασία</a:t>
            </a:r>
            <a:r>
              <a:rPr lang="el-GR" sz="1400" dirty="0" smtClean="0"/>
              <a:t>.</a:t>
            </a:r>
          </a:p>
          <a:p>
            <a:pPr marL="285750" indent="-285750" algn="just">
              <a:buFont typeface="Arial" panose="020B0604020202020204" pitchFamily="34" charset="0"/>
              <a:buChar char="•"/>
            </a:pPr>
            <a:r>
              <a:rPr lang="el-GR" sz="1400" dirty="0" smtClean="0"/>
              <a:t>Ο αέρα που εισέρχεται </a:t>
            </a:r>
            <a:r>
              <a:rPr lang="el-GR" sz="1400" dirty="0"/>
              <a:t>από τα δωμάτια </a:t>
            </a:r>
            <a:r>
              <a:rPr lang="el-GR" sz="1400" dirty="0" smtClean="0"/>
              <a:t>υγραίνεται </a:t>
            </a:r>
            <a:r>
              <a:rPr lang="el-GR" sz="1400" dirty="0"/>
              <a:t>(6-7) κοντά στο σημείο κορεσμού </a:t>
            </a:r>
            <a:r>
              <a:rPr lang="el-GR" sz="1400" dirty="0" smtClean="0"/>
              <a:t>έτσι ώστε να </a:t>
            </a:r>
            <a:r>
              <a:rPr lang="el-GR" sz="1400" dirty="0"/>
              <a:t>εκμεταλλευτεί πλήρως τις δυνατότητες ψύξης, προκειμένου να καταστεί δυνατή η αποτελεσματική ανάκτηση θερμότητας (7-8</a:t>
            </a:r>
            <a:r>
              <a:rPr lang="el-GR" sz="1400" dirty="0" smtClean="0"/>
              <a:t>).</a:t>
            </a:r>
          </a:p>
          <a:p>
            <a:pPr marL="285750" indent="-285750" algn="just">
              <a:buFont typeface="Arial" panose="020B0604020202020204" pitchFamily="34" charset="0"/>
              <a:buChar char="•"/>
            </a:pPr>
            <a:r>
              <a:rPr lang="el-GR" sz="1400" dirty="0"/>
              <a:t>Ο τροχός </a:t>
            </a:r>
            <a:r>
              <a:rPr lang="el-GR" sz="1400" dirty="0" smtClean="0"/>
              <a:t>προσρόφησης </a:t>
            </a:r>
            <a:r>
              <a:rPr lang="el-GR" sz="1400" dirty="0"/>
              <a:t>πρέπει να </a:t>
            </a:r>
            <a:r>
              <a:rPr lang="el-GR" sz="1400" dirty="0" smtClean="0"/>
              <a:t>έρθει στην αρχική του κατάσταση </a:t>
            </a:r>
            <a:r>
              <a:rPr lang="el-GR" sz="1400" dirty="0"/>
              <a:t>(9-10) με την εφαρμογή θερμότητας </a:t>
            </a:r>
            <a:r>
              <a:rPr lang="el-GR" sz="1400" dirty="0" smtClean="0"/>
              <a:t>με σχετικά χαμηλή </a:t>
            </a:r>
            <a:r>
              <a:rPr lang="el-GR" sz="1400" dirty="0"/>
              <a:t>θερμοκρασία από 50 ° C -75 ° C </a:t>
            </a:r>
            <a:r>
              <a:rPr lang="el-GR" sz="1400" dirty="0" smtClean="0"/>
              <a:t>έτσι ώστε να συνεχιστεί η </a:t>
            </a:r>
            <a:r>
              <a:rPr lang="el-GR" sz="1400" dirty="0"/>
              <a:t>συνεχή </a:t>
            </a:r>
            <a:r>
              <a:rPr lang="el-GR" sz="1400" dirty="0" smtClean="0"/>
              <a:t>διαδικασία αφύγρανσης.</a:t>
            </a:r>
          </a:p>
          <a:p>
            <a:pPr marL="285750" indent="-285750" algn="just">
              <a:buFont typeface="Arial" panose="020B0604020202020204" pitchFamily="34" charset="0"/>
              <a:buChar char="•"/>
            </a:pPr>
            <a:endParaRPr lang="el-GR" sz="1400" dirty="0"/>
          </a:p>
        </p:txBody>
      </p:sp>
      <p:sp>
        <p:nvSpPr>
          <p:cNvPr id="14"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
        <p:nvSpPr>
          <p:cNvPr id="15" name="Rechteck 19"/>
          <p:cNvSpPr/>
          <p:nvPr/>
        </p:nvSpPr>
        <p:spPr>
          <a:xfrm>
            <a:off x="-14736" y="1526141"/>
            <a:ext cx="8388425" cy="504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a:t>
            </a:r>
            <a:r>
              <a:rPr lang="el-GR" b="1" dirty="0" smtClean="0">
                <a:latin typeface="Candara" panose="020E0502030303020204" pitchFamily="34" charset="0"/>
              </a:rPr>
              <a:t>Ψύκτες </a:t>
            </a:r>
            <a:r>
              <a:rPr lang="el-GR" b="1" dirty="0">
                <a:latin typeface="Candara" panose="020E0502030303020204" pitchFamily="34" charset="0"/>
              </a:rPr>
              <a:t>Απορρόφησης </a:t>
            </a:r>
            <a:r>
              <a:rPr lang="el-GR" b="1" dirty="0" smtClean="0">
                <a:latin typeface="Candara" panose="020E0502030303020204" pitchFamily="34" charset="0"/>
              </a:rPr>
              <a:t>Ανοιχτού/Κλειστού κύκλου με Υγρά ξηραντικά μέσα (με αφύγρανση)</a:t>
            </a:r>
            <a:endParaRPr lang="de-DE" b="1" dirty="0">
              <a:latin typeface="Candara" panose="020E0502030303020204" pitchFamily="34" charset="0"/>
            </a:endParaRPr>
          </a:p>
        </p:txBody>
      </p:sp>
    </p:spTree>
    <p:extLst>
      <p:ext uri="{BB962C8B-B14F-4D97-AF65-F5344CB8AC3E}">
        <p14:creationId xmlns:p14="http://schemas.microsoft.com/office/powerpoint/2010/main" val="42910669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628800"/>
            <a:ext cx="81724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Open/Closed Absorption Cycle-Liquid Dessicant Cooling Systems</a:t>
            </a:r>
            <a:endParaRPr lang="de-DE" b="1" dirty="0">
              <a:latin typeface="Candara" panose="020E0502030303020204" pitchFamily="34" charset="0"/>
            </a:endParaRPr>
          </a:p>
        </p:txBody>
      </p:sp>
      <p:sp>
        <p:nvSpPr>
          <p:cNvPr id="13" name="CaixaDeTexto 12"/>
          <p:cNvSpPr txBox="1"/>
          <p:nvPr/>
        </p:nvSpPr>
        <p:spPr>
          <a:xfrm>
            <a:off x="92231" y="2091498"/>
            <a:ext cx="8929026" cy="4370427"/>
          </a:xfrm>
          <a:prstGeom prst="rect">
            <a:avLst/>
          </a:prstGeom>
          <a:noFill/>
        </p:spPr>
        <p:txBody>
          <a:bodyPr wrap="square" rtlCol="0">
            <a:spAutoFit/>
          </a:bodyPr>
          <a:lstStyle/>
          <a:p>
            <a:pPr algn="just"/>
            <a:r>
              <a:rPr lang="el-GR" b="1" dirty="0" smtClean="0"/>
              <a:t>Λειτουργία</a:t>
            </a:r>
            <a:r>
              <a:rPr lang="en-GB" b="1" dirty="0" smtClean="0"/>
              <a:t> </a:t>
            </a:r>
          </a:p>
          <a:p>
            <a:pPr marL="285750" indent="-285750" algn="just">
              <a:buFont typeface="Arial" panose="020B0604020202020204" pitchFamily="34" charset="0"/>
              <a:buChar char="•"/>
            </a:pPr>
            <a:r>
              <a:rPr lang="el-GR" sz="1400" dirty="0" smtClean="0"/>
              <a:t>Οι ψύκτες </a:t>
            </a:r>
            <a:r>
              <a:rPr lang="el-GR" sz="1400" dirty="0"/>
              <a:t>απορρόφησης με αφύγρανση που </a:t>
            </a:r>
            <a:r>
              <a:rPr lang="el-GR" sz="1400" dirty="0" smtClean="0"/>
              <a:t>χρησιμοποιούν ένα </a:t>
            </a:r>
            <a:r>
              <a:rPr lang="el-GR" sz="1400" dirty="0"/>
              <a:t>υγρό διάλυμα χλωριούχου </a:t>
            </a:r>
            <a:r>
              <a:rPr lang="el-GR" sz="1400" dirty="0" smtClean="0"/>
              <a:t>νερού-</a:t>
            </a:r>
            <a:r>
              <a:rPr lang="el-GR" sz="1400" dirty="0" err="1" smtClean="0"/>
              <a:t>λιθίου</a:t>
            </a:r>
            <a:r>
              <a:rPr lang="el-GR" sz="1400" dirty="0" smtClean="0"/>
              <a:t> </a:t>
            </a:r>
            <a:r>
              <a:rPr lang="el-GR" sz="1400" dirty="0"/>
              <a:t>ως υλικό </a:t>
            </a:r>
            <a:r>
              <a:rPr lang="el-GR" sz="1400" dirty="0" smtClean="0"/>
              <a:t>αφύγρανσης </a:t>
            </a:r>
            <a:r>
              <a:rPr lang="el-GR" sz="1400" dirty="0"/>
              <a:t>δείχνουν αρκετά πλεονεκτήματα, όπως υψηλότερη αφύγρανση του αέρα στην ίδια περιοχή θερμοκρασιών </a:t>
            </a:r>
            <a:r>
              <a:rPr lang="el-GR" sz="1400" dirty="0" smtClean="0"/>
              <a:t>σε σχέση με τα συστήματα </a:t>
            </a:r>
            <a:r>
              <a:rPr lang="el-GR" sz="1400" dirty="0"/>
              <a:t>που χρησιμοποιούν</a:t>
            </a:r>
            <a:r>
              <a:rPr lang="el-GR" sz="1400" dirty="0" smtClean="0"/>
              <a:t> στερεά υλικά αφύγρανσης, </a:t>
            </a:r>
            <a:r>
              <a:rPr lang="el-GR" sz="1400" dirty="0"/>
              <a:t>και </a:t>
            </a:r>
            <a:r>
              <a:rPr lang="el-GR" sz="1400" dirty="0" smtClean="0"/>
              <a:t>έχουν επίσης τη </a:t>
            </a:r>
            <a:r>
              <a:rPr lang="el-GR" sz="1400" dirty="0"/>
              <a:t>δυνατότητα υψηλής αποθήκευσης ενέργειας με την αποθήκευση του πυκνού διαλύματος ψύξης.</a:t>
            </a:r>
            <a:endParaRPr lang="el-GR" sz="1400" dirty="0" smtClean="0"/>
          </a:p>
          <a:p>
            <a:pPr marL="285750" indent="-285750" algn="just">
              <a:buFont typeface="Arial" panose="020B0604020202020204" pitchFamily="34" charset="0"/>
              <a:buChar char="•"/>
            </a:pPr>
            <a:r>
              <a:rPr lang="el-GR" sz="1400" dirty="0" smtClean="0"/>
              <a:t>Αυτή η </a:t>
            </a:r>
            <a:r>
              <a:rPr lang="el-GR" sz="1400" dirty="0"/>
              <a:t>τεχνολογία </a:t>
            </a:r>
            <a:r>
              <a:rPr lang="el-GR" sz="1400" dirty="0" smtClean="0"/>
              <a:t>είναι μια πολλά </a:t>
            </a:r>
            <a:r>
              <a:rPr lang="el-GR" sz="1400" dirty="0"/>
              <a:t>υποσχόμενη επιλογή για </a:t>
            </a:r>
            <a:r>
              <a:rPr lang="el-GR" sz="1400" dirty="0" smtClean="0"/>
              <a:t>την περαιτέρω </a:t>
            </a:r>
            <a:r>
              <a:rPr lang="el-GR" sz="1400" dirty="0"/>
              <a:t>αύξηση της εκμετάλλευσης των θερμικών ηλιακών συστημάτων για κλιματισμό.</a:t>
            </a:r>
            <a:endParaRPr lang="el-GR" sz="1400" dirty="0" smtClean="0"/>
          </a:p>
          <a:p>
            <a:pPr algn="just"/>
            <a:r>
              <a:rPr lang="el-GR" b="1" dirty="0" smtClean="0"/>
              <a:t>Εφαρμογές</a:t>
            </a:r>
            <a:endParaRPr lang="en-GB" b="1" dirty="0"/>
          </a:p>
          <a:p>
            <a:pPr marL="285750" indent="-285750" algn="just">
              <a:buFont typeface="Arial" panose="020B0604020202020204" pitchFamily="34" charset="0"/>
              <a:buChar char="•"/>
            </a:pPr>
            <a:r>
              <a:rPr lang="el-GR" sz="1400" dirty="0" smtClean="0"/>
              <a:t>Προς το παρόν τέτοια συστήματα έχουν εγκατασταθεί μόνο </a:t>
            </a:r>
            <a:r>
              <a:rPr lang="el-GR" sz="1400" dirty="0"/>
              <a:t>στη Γερμανία </a:t>
            </a:r>
            <a:r>
              <a:rPr lang="el-GR" sz="1400" dirty="0" smtClean="0"/>
              <a:t>μέσα </a:t>
            </a:r>
            <a:r>
              <a:rPr lang="el-GR" sz="1400" dirty="0" err="1" smtClean="0"/>
              <a:t>απο</a:t>
            </a:r>
            <a:r>
              <a:rPr lang="el-GR" sz="1400" dirty="0" smtClean="0"/>
              <a:t> </a:t>
            </a:r>
            <a:r>
              <a:rPr lang="el-GR" sz="1400" dirty="0"/>
              <a:t>πιλοτικά </a:t>
            </a:r>
            <a:r>
              <a:rPr lang="el-GR" sz="1400" dirty="0" smtClean="0"/>
              <a:t>προγράμματα, και λειτουργούν </a:t>
            </a:r>
            <a:r>
              <a:rPr lang="el-GR" sz="1400" dirty="0"/>
              <a:t>είτε με ηλιακή </a:t>
            </a:r>
            <a:r>
              <a:rPr lang="el-GR" sz="1400" dirty="0" smtClean="0"/>
              <a:t>θερμότητα </a:t>
            </a:r>
            <a:r>
              <a:rPr lang="el-GR" sz="1400" dirty="0"/>
              <a:t>ή άλλες πηγές θερμότητας.</a:t>
            </a:r>
            <a:endParaRPr lang="el-GR" sz="1400" dirty="0" smtClean="0"/>
          </a:p>
          <a:p>
            <a:pPr algn="just"/>
            <a:r>
              <a:rPr lang="el-GR" b="1" dirty="0" smtClean="0"/>
              <a:t>Περιορισμοί</a:t>
            </a:r>
            <a:endParaRPr lang="el-GR" sz="1400" dirty="0"/>
          </a:p>
          <a:p>
            <a:pPr marL="285750" indent="-285750" algn="just">
              <a:buFont typeface="Arial" panose="020B0604020202020204" pitchFamily="34" charset="0"/>
              <a:buChar char="•"/>
            </a:pPr>
            <a:r>
              <a:rPr lang="el-GR" sz="1400" dirty="0" smtClean="0"/>
              <a:t>Μια </a:t>
            </a:r>
            <a:r>
              <a:rPr lang="el-GR" sz="1400" dirty="0"/>
              <a:t>ειδική σχεδίαση του κύκλου </a:t>
            </a:r>
            <a:r>
              <a:rPr lang="el-GR" sz="1400" dirty="0" smtClean="0"/>
              <a:t>αφύγρανσης θα απαιτείτο </a:t>
            </a:r>
            <a:r>
              <a:rPr lang="el-GR" sz="1400" dirty="0"/>
              <a:t>σε περίπτωση ακραίων </a:t>
            </a:r>
            <a:r>
              <a:rPr lang="el-GR" sz="1400" dirty="0" smtClean="0"/>
              <a:t>εξωτερικών συνθήκων, </a:t>
            </a:r>
            <a:r>
              <a:rPr lang="el-GR" sz="1400" dirty="0"/>
              <a:t>όπως </a:t>
            </a:r>
            <a:r>
              <a:rPr lang="el-GR" sz="1400" dirty="0" smtClean="0"/>
              <a:t>π.χ</a:t>
            </a:r>
            <a:r>
              <a:rPr lang="el-GR" sz="1400" dirty="0"/>
              <a:t>. </a:t>
            </a:r>
            <a:r>
              <a:rPr lang="el-GR" sz="1400" dirty="0" smtClean="0"/>
              <a:t>σε παράκτιες </a:t>
            </a:r>
            <a:r>
              <a:rPr lang="el-GR" sz="1400" dirty="0"/>
              <a:t>περιοχές της Μεσογείου. </a:t>
            </a:r>
            <a:r>
              <a:rPr lang="el-GR" sz="1400" dirty="0" smtClean="0"/>
              <a:t> Λόγω </a:t>
            </a:r>
            <a:r>
              <a:rPr lang="el-GR" sz="1400" dirty="0"/>
              <a:t>της υψηλής υγρασίας του αέρα του περιβάλλοντος, </a:t>
            </a:r>
            <a:r>
              <a:rPr lang="el-GR" sz="1400" dirty="0" smtClean="0"/>
              <a:t>ο κύκλος ψύξης αφύγρανσης  </a:t>
            </a:r>
            <a:r>
              <a:rPr lang="el-GR" sz="1400" dirty="0"/>
              <a:t>δεν </a:t>
            </a:r>
            <a:r>
              <a:rPr lang="el-GR" sz="1400" dirty="0" smtClean="0"/>
              <a:t>θα είναι </a:t>
            </a:r>
            <a:r>
              <a:rPr lang="el-GR" sz="1400" dirty="0"/>
              <a:t>σε θέση να μειώσει την υγρασία κάτω </a:t>
            </a:r>
            <a:r>
              <a:rPr lang="el-GR" sz="1400" dirty="0" smtClean="0"/>
              <a:t>από ένα </a:t>
            </a:r>
            <a:r>
              <a:rPr lang="el-GR" sz="1400" dirty="0"/>
              <a:t>επίπεδο </a:t>
            </a:r>
            <a:r>
              <a:rPr lang="el-GR" sz="1400" dirty="0" smtClean="0"/>
              <a:t>έτσι ώστε </a:t>
            </a:r>
            <a:r>
              <a:rPr lang="el-GR" sz="1400" dirty="0"/>
              <a:t>να </a:t>
            </a:r>
            <a:r>
              <a:rPr lang="el-GR" sz="1400" dirty="0" smtClean="0"/>
              <a:t>πραγματοποιηθεί η άμεση </a:t>
            </a:r>
            <a:r>
              <a:rPr lang="el-GR" sz="1400" dirty="0"/>
              <a:t>ψύξη μέσω εξάτμισης. </a:t>
            </a:r>
            <a:endParaRPr lang="el-GR" sz="1400" dirty="0" smtClean="0"/>
          </a:p>
          <a:p>
            <a:pPr marL="285750" indent="-285750" algn="just">
              <a:buFont typeface="Arial" panose="020B0604020202020204" pitchFamily="34" charset="0"/>
              <a:buChar char="•"/>
            </a:pPr>
            <a:r>
              <a:rPr lang="el-GR" sz="1400" dirty="0" smtClean="0"/>
              <a:t>Με πιο εξελιγμένα σχέδια </a:t>
            </a:r>
            <a:r>
              <a:rPr lang="el-GR" sz="1400" dirty="0"/>
              <a:t>της μονάδας διαχείρισης αέρα </a:t>
            </a:r>
            <a:r>
              <a:rPr lang="el-GR" sz="1400" dirty="0" smtClean="0"/>
              <a:t>αφύγρανσης, </a:t>
            </a:r>
            <a:r>
              <a:rPr lang="el-GR" sz="1400" dirty="0"/>
              <a:t>για παράδειγμα, </a:t>
            </a:r>
            <a:r>
              <a:rPr lang="el-GR" sz="1400" dirty="0" smtClean="0"/>
              <a:t>με έναν </a:t>
            </a:r>
            <a:r>
              <a:rPr lang="el-GR" sz="1400" dirty="0"/>
              <a:t>άλλο τροχό </a:t>
            </a:r>
            <a:r>
              <a:rPr lang="el-GR" sz="1400" dirty="0" smtClean="0"/>
              <a:t>ενθαλπίας </a:t>
            </a:r>
            <a:r>
              <a:rPr lang="el-GR" sz="1400" dirty="0"/>
              <a:t>ή πρόσθετους ψύκτες αέρα </a:t>
            </a:r>
            <a:r>
              <a:rPr lang="el-GR" sz="1400" dirty="0" smtClean="0"/>
              <a:t>που θα παρέχουν παγωμένο </a:t>
            </a:r>
            <a:r>
              <a:rPr lang="el-GR" sz="1400" dirty="0"/>
              <a:t>νερό </a:t>
            </a:r>
            <a:r>
              <a:rPr lang="el-GR" sz="1400" dirty="0" smtClean="0"/>
              <a:t>θα μπορεί </a:t>
            </a:r>
            <a:r>
              <a:rPr lang="el-GR" sz="1400" dirty="0"/>
              <a:t>να </a:t>
            </a:r>
            <a:r>
              <a:rPr lang="el-GR" sz="1400" dirty="0" smtClean="0"/>
              <a:t>ξεπεραστεί αυτό το </a:t>
            </a:r>
            <a:r>
              <a:rPr lang="el-GR" sz="1400" dirty="0"/>
              <a:t>πρόβλημα.</a:t>
            </a:r>
          </a:p>
          <a:p>
            <a:pPr algn="just"/>
            <a:endParaRPr lang="en-GB" sz="1400" b="1" dirty="0" smtClean="0"/>
          </a:p>
        </p:txBody>
      </p:sp>
      <p:sp>
        <p:nvSpPr>
          <p:cNvPr id="11"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14736" y="1526141"/>
            <a:ext cx="8388425" cy="504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Ψύκτες Απορρόφησης Ανοιχτού/Κλειστού κύκλου με Υγρά ξηραντικά μέσα (με αφύγρανση)</a:t>
            </a:r>
            <a:endParaRPr lang="de-DE" b="1" dirty="0">
              <a:latin typeface="Candara" panose="020E0502030303020204" pitchFamily="34" charset="0"/>
            </a:endParaRPr>
          </a:p>
        </p:txBody>
      </p:sp>
    </p:spTree>
    <p:extLst>
      <p:ext uri="{BB962C8B-B14F-4D97-AF65-F5344CB8AC3E}">
        <p14:creationId xmlns:p14="http://schemas.microsoft.com/office/powerpoint/2010/main" val="30807914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628800"/>
            <a:ext cx="50760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Αντλίες θερμότητας Αέρα-Νερού</a:t>
            </a:r>
            <a:endParaRPr lang="de-DE" b="1" dirty="0">
              <a:latin typeface="Candara" panose="020E0502030303020204" pitchFamily="34" charset="0"/>
            </a:endParaRPr>
          </a:p>
        </p:txBody>
      </p:sp>
      <p:pic>
        <p:nvPicPr>
          <p:cNvPr id="4" name="Imagem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7446" y="4192007"/>
            <a:ext cx="2343145" cy="1963370"/>
          </a:xfrm>
          <a:prstGeom prst="rect">
            <a:avLst/>
          </a:prstGeom>
        </p:spPr>
      </p:pic>
      <p:pic>
        <p:nvPicPr>
          <p:cNvPr id="5" name="Imagem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9672" y="4166932"/>
            <a:ext cx="2520280" cy="2093239"/>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
        <p:nvSpPr>
          <p:cNvPr id="7" name="Ορθογώνιο 6"/>
          <p:cNvSpPr/>
          <p:nvPr/>
        </p:nvSpPr>
        <p:spPr>
          <a:xfrm>
            <a:off x="-13879" y="2023280"/>
            <a:ext cx="8964612" cy="2308324"/>
          </a:xfrm>
          <a:prstGeom prst="rect">
            <a:avLst/>
          </a:prstGeom>
        </p:spPr>
        <p:txBody>
          <a:bodyPr wrap="square">
            <a:spAutoFit/>
          </a:bodyPr>
          <a:lstStyle/>
          <a:p>
            <a:pPr algn="just"/>
            <a:r>
              <a:rPr lang="el-GR" dirty="0"/>
              <a:t>Η αντλία θερμότητας είναι συσκευή που έχει την δυνατότητα εναλλαγής λειτουργίας στον κύκλο ψύξης ενός συστήματος έτσι ώστε να δίνει άλλοτε ζεστό και άλλοτε κρύο αέρα . Πιο συγκεκριμένα το καλοκαίρι αφαιρεί θερμότητα από έναν κλιματιζόμενο χώρο και την αποβάλλει στο περιβάλλον, ενώ το χειμώνα αφαιρεί θερμότητα από το περιβάλλον και την προσφέρει μέσα στον εσωτερικό χώρο και τον θερμαίνει. Υπάρχουν αντλίες </a:t>
            </a:r>
            <a:r>
              <a:rPr lang="el-GR" b="1" dirty="0"/>
              <a:t>υψηλών</a:t>
            </a:r>
            <a:r>
              <a:rPr lang="el-GR" dirty="0"/>
              <a:t> και </a:t>
            </a:r>
            <a:r>
              <a:rPr lang="el-GR" b="1" dirty="0"/>
              <a:t>χαμηλών</a:t>
            </a:r>
            <a:r>
              <a:rPr lang="el-GR" dirty="0"/>
              <a:t> θερμοκρασιών.  Οι υψηλών θερμοκρασιών αντλίες ζεσταίνουν το νερό μέχρι και 80 βαθμούς ενώ οι χαμηλών θερμοκρασιών μέχρι 65 και είναι ιδανικές για ενδοδαπέδια θέρμανση.</a:t>
            </a:r>
            <a:endParaRPr lang="pt-PT" dirty="0"/>
          </a:p>
        </p:txBody>
      </p:sp>
    </p:spTree>
    <p:extLst>
      <p:ext uri="{BB962C8B-B14F-4D97-AF65-F5344CB8AC3E}">
        <p14:creationId xmlns:p14="http://schemas.microsoft.com/office/powerpoint/2010/main" val="23956883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347" y="2111402"/>
            <a:ext cx="5328953" cy="3968750"/>
          </a:xfrm>
          <a:prstGeom prst="rect">
            <a:avLst/>
          </a:prstGeom>
        </p:spPr>
      </p:pic>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Air to Water Heat Pumps</a:t>
            </a:r>
            <a:endParaRPr lang="de-DE" b="1" dirty="0">
              <a:latin typeface="Candara" panose="020E0502030303020204" pitchFamily="34" charset="0"/>
            </a:endParaRPr>
          </a:p>
        </p:txBody>
      </p:sp>
      <p:sp>
        <p:nvSpPr>
          <p:cNvPr id="3" name="CaixaDeTexto 2"/>
          <p:cNvSpPr txBox="1"/>
          <p:nvPr/>
        </p:nvSpPr>
        <p:spPr>
          <a:xfrm>
            <a:off x="0" y="2077420"/>
            <a:ext cx="4248596" cy="369332"/>
          </a:xfrm>
          <a:prstGeom prst="rect">
            <a:avLst/>
          </a:prstGeom>
          <a:noFill/>
        </p:spPr>
        <p:txBody>
          <a:bodyPr wrap="square" rtlCol="0">
            <a:spAutoFit/>
          </a:bodyPr>
          <a:lstStyle/>
          <a:p>
            <a:r>
              <a:rPr lang="el-GR" b="1" dirty="0" smtClean="0"/>
              <a:t>Λειτουργία</a:t>
            </a:r>
            <a:r>
              <a:rPr lang="en-GB" b="1" dirty="0" smtClean="0"/>
              <a:t> </a:t>
            </a:r>
            <a:endParaRPr lang="en-GB" b="1" dirty="0"/>
          </a:p>
        </p:txBody>
      </p:sp>
      <p:pic>
        <p:nvPicPr>
          <p:cNvPr id="5" name="Imagem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2191" y="2199423"/>
            <a:ext cx="2522143" cy="3838967"/>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50760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Αντλίες θερμότητας Αέρα-Νερού</a:t>
            </a:r>
            <a:endParaRPr lang="de-DE" b="1" dirty="0">
              <a:latin typeface="Candara" panose="020E0502030303020204" pitchFamily="34" charset="0"/>
            </a:endParaRPr>
          </a:p>
        </p:txBody>
      </p:sp>
    </p:spTree>
    <p:extLst>
      <p:ext uri="{BB962C8B-B14F-4D97-AF65-F5344CB8AC3E}">
        <p14:creationId xmlns:p14="http://schemas.microsoft.com/office/powerpoint/2010/main" val="20610375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Air to Water Heat Pumps</a:t>
            </a:r>
            <a:endParaRPr lang="de-DE" b="1" dirty="0">
              <a:latin typeface="Candara" panose="020E0502030303020204" pitchFamily="34" charset="0"/>
            </a:endParaRPr>
          </a:p>
        </p:txBody>
      </p:sp>
      <p:sp>
        <p:nvSpPr>
          <p:cNvPr id="3" name="CaixaDeTexto 2"/>
          <p:cNvSpPr txBox="1"/>
          <p:nvPr/>
        </p:nvSpPr>
        <p:spPr>
          <a:xfrm>
            <a:off x="0" y="2635055"/>
            <a:ext cx="8950733" cy="3170099"/>
          </a:xfrm>
          <a:prstGeom prst="rect">
            <a:avLst/>
          </a:prstGeom>
          <a:noFill/>
        </p:spPr>
        <p:txBody>
          <a:bodyPr wrap="square" rtlCol="0">
            <a:spAutoFit/>
          </a:bodyPr>
          <a:lstStyle/>
          <a:p>
            <a:pPr algn="just"/>
            <a:r>
              <a:rPr lang="el-GR" sz="1400" b="1" dirty="0" smtClean="0"/>
              <a:t>Η αντλίες θερμότητας αέρα-νερού</a:t>
            </a:r>
            <a:r>
              <a:rPr lang="en-US" sz="1400" b="1" dirty="0" smtClean="0"/>
              <a:t> </a:t>
            </a:r>
            <a:r>
              <a:rPr lang="el-GR" sz="1400" dirty="0" smtClean="0"/>
              <a:t>αντλούν θερμότητα από τον αέρα του περιβάλλοντος με εξαιρετικό βαθμό απόδοσης  σε ένα εύρος θερμοκρασιών μεταξύ </a:t>
            </a:r>
            <a:r>
              <a:rPr lang="en-US" sz="1400" dirty="0" smtClean="0"/>
              <a:t>+</a:t>
            </a:r>
            <a:r>
              <a:rPr lang="en-US" sz="1400" dirty="0"/>
              <a:t>35 °C and –25 °C. </a:t>
            </a:r>
            <a:endParaRPr lang="en-US" sz="1400" b="1" dirty="0" smtClean="0"/>
          </a:p>
          <a:p>
            <a:pPr algn="just"/>
            <a:endParaRPr lang="en-US" sz="1400" dirty="0"/>
          </a:p>
          <a:p>
            <a:pPr algn="just"/>
            <a:r>
              <a:rPr lang="el-GR" sz="1400" dirty="0" smtClean="0"/>
              <a:t>Οι αντλίες </a:t>
            </a:r>
            <a:r>
              <a:rPr lang="el-GR" sz="1400" dirty="0"/>
              <a:t>θερμότητας </a:t>
            </a:r>
            <a:r>
              <a:rPr lang="el-GR" sz="1400" dirty="0" smtClean="0"/>
              <a:t>Αέρα-νερού συνδυάζουν </a:t>
            </a:r>
            <a:r>
              <a:rPr lang="el-GR" sz="1400" dirty="0"/>
              <a:t>τα </a:t>
            </a:r>
            <a:r>
              <a:rPr lang="el-GR" sz="1400" dirty="0" smtClean="0"/>
              <a:t>πλεονεκτήματα </a:t>
            </a:r>
            <a:r>
              <a:rPr lang="el-GR" sz="1400" dirty="0"/>
              <a:t>της χρήσης </a:t>
            </a:r>
            <a:r>
              <a:rPr lang="el-GR" sz="1400" dirty="0" smtClean="0"/>
              <a:t>του εξωτερικού </a:t>
            </a:r>
            <a:r>
              <a:rPr lang="el-GR" sz="1400" dirty="0"/>
              <a:t>αέρα ως πηγή </a:t>
            </a:r>
            <a:r>
              <a:rPr lang="el-GR" sz="1400" dirty="0" smtClean="0"/>
              <a:t>θερμότητας.</a:t>
            </a:r>
          </a:p>
          <a:p>
            <a:pPr algn="just"/>
            <a:r>
              <a:rPr lang="el-GR" sz="1400" dirty="0" smtClean="0"/>
              <a:t>Σε </a:t>
            </a:r>
            <a:r>
              <a:rPr lang="el-GR" sz="1400" dirty="0"/>
              <a:t>αυτό το σχέδιο, ο εναλλάκτης θερμότητας </a:t>
            </a:r>
            <a:r>
              <a:rPr lang="el-GR" sz="1400" dirty="0" smtClean="0"/>
              <a:t>αέρα </a:t>
            </a:r>
            <a:r>
              <a:rPr lang="el-GR" sz="1400" dirty="0"/>
              <a:t>είναι </a:t>
            </a:r>
            <a:r>
              <a:rPr lang="el-GR" sz="1400" dirty="0" smtClean="0"/>
              <a:t>εγκατεστημένος στον εξωτερικό χώρο </a:t>
            </a:r>
            <a:r>
              <a:rPr lang="el-GR" sz="1400" dirty="0"/>
              <a:t>και συνδέεται μέσω </a:t>
            </a:r>
            <a:r>
              <a:rPr lang="el-GR" sz="1400" dirty="0" smtClean="0"/>
              <a:t>των σωληνώσεων του </a:t>
            </a:r>
            <a:r>
              <a:rPr lang="el-GR" sz="1400" dirty="0"/>
              <a:t>ψυκτικού </a:t>
            </a:r>
            <a:r>
              <a:rPr lang="el-GR" sz="1400" dirty="0" smtClean="0"/>
              <a:t>μέσου με την εσωτερική μονάδα</a:t>
            </a:r>
            <a:r>
              <a:rPr lang="el-GR" sz="1400" dirty="0"/>
              <a:t> </a:t>
            </a:r>
            <a:r>
              <a:rPr lang="el-GR" sz="1400" dirty="0" smtClean="0"/>
              <a:t>του συστήματος</a:t>
            </a:r>
          </a:p>
          <a:p>
            <a:pPr algn="just"/>
            <a:endParaRPr lang="el-GR" sz="1400" dirty="0" smtClean="0"/>
          </a:p>
          <a:p>
            <a:pPr algn="just"/>
            <a:r>
              <a:rPr lang="el-GR" sz="1400" dirty="0" smtClean="0"/>
              <a:t>Η αντλίες </a:t>
            </a:r>
            <a:r>
              <a:rPr lang="el-GR" sz="1400" dirty="0"/>
              <a:t>θερμότητας αέρα-νερού έχουν μέγιστη θερμοκρασία προσαγωγής 55 ° C </a:t>
            </a:r>
            <a:r>
              <a:rPr lang="el-GR" sz="1400" dirty="0" smtClean="0"/>
              <a:t>και μπορούν να παρέχουν ζεστό </a:t>
            </a:r>
            <a:r>
              <a:rPr lang="el-GR" sz="1400" dirty="0"/>
              <a:t>νερού χρήσης </a:t>
            </a:r>
            <a:r>
              <a:rPr lang="el-GR" sz="1400" dirty="0" smtClean="0"/>
              <a:t>και νερό για θέρμανση των χώρων με </a:t>
            </a:r>
            <a:r>
              <a:rPr lang="el-GR" sz="1400" dirty="0"/>
              <a:t>συστήματα </a:t>
            </a:r>
            <a:r>
              <a:rPr lang="el-GR" sz="1400" dirty="0" smtClean="0"/>
              <a:t>χαμηλών θερμοκρασιών. </a:t>
            </a:r>
            <a:r>
              <a:rPr lang="el-GR" sz="1400" dirty="0"/>
              <a:t>Η εξωτερική </a:t>
            </a:r>
            <a:r>
              <a:rPr lang="el-GR" sz="1400" dirty="0" smtClean="0"/>
              <a:t>μονάδα μπορεί </a:t>
            </a:r>
            <a:r>
              <a:rPr lang="el-GR" sz="1400" dirty="0"/>
              <a:t>να εγκατασταθεί μπροστά από </a:t>
            </a:r>
            <a:r>
              <a:rPr lang="el-GR" sz="1400" dirty="0" smtClean="0"/>
              <a:t>έναν εξωτερικό </a:t>
            </a:r>
            <a:r>
              <a:rPr lang="el-GR" sz="1400" dirty="0"/>
              <a:t>τοίχο, εξοικονομώντας </a:t>
            </a:r>
            <a:r>
              <a:rPr lang="el-GR" sz="1400" dirty="0" smtClean="0"/>
              <a:t>χώρο</a:t>
            </a:r>
            <a:r>
              <a:rPr lang="el-GR" sz="1400" dirty="0"/>
              <a:t>. Η </a:t>
            </a:r>
            <a:r>
              <a:rPr lang="el-GR" sz="1400" dirty="0" smtClean="0"/>
              <a:t>εσωτερική μονάδα </a:t>
            </a:r>
            <a:r>
              <a:rPr lang="el-GR" sz="1400" dirty="0"/>
              <a:t>με ενσωματωμένο ελεγκτή είναι </a:t>
            </a:r>
            <a:r>
              <a:rPr lang="el-GR" sz="1400" dirty="0" smtClean="0"/>
              <a:t>εγκατεστημένη </a:t>
            </a:r>
            <a:r>
              <a:rPr lang="el-GR" sz="1400" dirty="0"/>
              <a:t>στο εσωτερικό του κτιρίου. Ο </a:t>
            </a:r>
            <a:r>
              <a:rPr lang="el-GR" sz="1400" dirty="0" err="1" smtClean="0"/>
              <a:t>inverter</a:t>
            </a:r>
            <a:r>
              <a:rPr lang="el-GR" sz="1400" dirty="0" smtClean="0"/>
              <a:t> της αντλίας προσαρμόζει την θερμική </a:t>
            </a:r>
            <a:r>
              <a:rPr lang="el-GR" sz="1400" dirty="0"/>
              <a:t>ισχύ της </a:t>
            </a:r>
            <a:r>
              <a:rPr lang="el-GR" sz="1400" dirty="0" smtClean="0"/>
              <a:t>έτσι ώστε να ταιριάζει </a:t>
            </a:r>
            <a:r>
              <a:rPr lang="el-GR" sz="1400" dirty="0"/>
              <a:t>με την κατανάλωση θερμότητας </a:t>
            </a:r>
            <a:r>
              <a:rPr lang="el-GR" sz="1400" dirty="0" smtClean="0"/>
              <a:t>που απαιτεί το κτίριο.</a:t>
            </a:r>
            <a:endParaRPr lang="en-US" sz="1400" dirty="0"/>
          </a:p>
          <a:p>
            <a:endParaRPr lang="en-GB" dirty="0"/>
          </a:p>
        </p:txBody>
      </p:sp>
      <p:sp>
        <p:nvSpPr>
          <p:cNvPr id="11"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
        <p:nvSpPr>
          <p:cNvPr id="13" name="Rechteck 19"/>
          <p:cNvSpPr/>
          <p:nvPr/>
        </p:nvSpPr>
        <p:spPr>
          <a:xfrm>
            <a:off x="0" y="1628800"/>
            <a:ext cx="50760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Αντλίες θερμότητας Αέρα-Νερού</a:t>
            </a:r>
            <a:endParaRPr lang="de-DE" b="1" dirty="0">
              <a:latin typeface="Candara" panose="020E0502030303020204" pitchFamily="34" charset="0"/>
            </a:endParaRPr>
          </a:p>
        </p:txBody>
      </p:sp>
    </p:spTree>
    <p:extLst>
      <p:ext uri="{BB962C8B-B14F-4D97-AF65-F5344CB8AC3E}">
        <p14:creationId xmlns:p14="http://schemas.microsoft.com/office/powerpoint/2010/main" val="9193738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782" y="2046883"/>
            <a:ext cx="6030570" cy="4252472"/>
          </a:xfrm>
          <a:prstGeom prst="rect">
            <a:avLst/>
          </a:prstGeom>
        </p:spPr>
      </p:pic>
      <p:sp>
        <p:nvSpPr>
          <p:cNvPr id="2" name="Textfeld 1"/>
          <p:cNvSpPr txBox="1"/>
          <p:nvPr/>
        </p:nvSpPr>
        <p:spPr>
          <a:xfrm>
            <a:off x="5141213" y="659639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Air to Water Heat Pumps</a:t>
            </a:r>
            <a:endParaRPr lang="de-DE" b="1" dirty="0">
              <a:latin typeface="Candara" panose="020E0502030303020204" pitchFamily="34" charset="0"/>
            </a:endParaRPr>
          </a:p>
        </p:txBody>
      </p:sp>
      <p:sp>
        <p:nvSpPr>
          <p:cNvPr id="5" name="CaixaDeTexto 4"/>
          <p:cNvSpPr txBox="1"/>
          <p:nvPr/>
        </p:nvSpPr>
        <p:spPr>
          <a:xfrm>
            <a:off x="0" y="2058773"/>
            <a:ext cx="2376388" cy="369332"/>
          </a:xfrm>
          <a:prstGeom prst="rect">
            <a:avLst/>
          </a:prstGeom>
          <a:noFill/>
        </p:spPr>
        <p:txBody>
          <a:bodyPr wrap="square" rtlCol="0">
            <a:spAutoFit/>
          </a:bodyPr>
          <a:lstStyle/>
          <a:p>
            <a:r>
              <a:rPr lang="en-GB" b="1" dirty="0" smtClean="0"/>
              <a:t>Examples:</a:t>
            </a:r>
            <a:endParaRPr lang="en-GB" b="1" dirty="0"/>
          </a:p>
        </p:txBody>
      </p:sp>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50760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Αντλίες θερμότητας Αέρα-Νερού</a:t>
            </a:r>
            <a:endParaRPr lang="de-DE" b="1" dirty="0">
              <a:latin typeface="Candara" panose="020E0502030303020204" pitchFamily="34" charset="0"/>
            </a:endParaRPr>
          </a:p>
        </p:txBody>
      </p:sp>
    </p:spTree>
    <p:extLst>
      <p:ext uri="{BB962C8B-B14F-4D97-AF65-F5344CB8AC3E}">
        <p14:creationId xmlns:p14="http://schemas.microsoft.com/office/powerpoint/2010/main" val="29807137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36" y="2204863"/>
            <a:ext cx="4954797" cy="3718127"/>
          </a:xfrm>
          <a:prstGeom prst="rect">
            <a:avLst/>
          </a:prstGeom>
        </p:spPr>
      </p:pic>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0"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Air to Water Heat Pumps</a:t>
            </a:r>
            <a:endParaRPr lang="de-DE" b="1" dirty="0">
              <a:latin typeface="Candara" panose="020E0502030303020204" pitchFamily="34" charset="0"/>
            </a:endParaRPr>
          </a:p>
        </p:txBody>
      </p:sp>
      <p:sp>
        <p:nvSpPr>
          <p:cNvPr id="5" name="CaixaDeTexto 4"/>
          <p:cNvSpPr txBox="1"/>
          <p:nvPr/>
        </p:nvSpPr>
        <p:spPr>
          <a:xfrm>
            <a:off x="0" y="2058773"/>
            <a:ext cx="3995936" cy="1723549"/>
          </a:xfrm>
          <a:prstGeom prst="rect">
            <a:avLst/>
          </a:prstGeom>
          <a:noFill/>
        </p:spPr>
        <p:txBody>
          <a:bodyPr wrap="square" rtlCol="0">
            <a:spAutoFit/>
          </a:bodyPr>
          <a:lstStyle/>
          <a:p>
            <a:r>
              <a:rPr lang="el-GR" b="1" dirty="0" smtClean="0"/>
              <a:t>Παραδείγματα</a:t>
            </a:r>
          </a:p>
          <a:p>
            <a:endParaRPr lang="el-GR" b="1" dirty="0" smtClean="0"/>
          </a:p>
          <a:p>
            <a:r>
              <a:rPr lang="el-GR" sz="1400" dirty="0" smtClean="0"/>
              <a:t>Μονοκατοικία 120τ.μ. στο Βόλο με μέτρια μόνωση που κατανάλωνε ετησίως 2.000 λίτρα πετρελαίου με κόστος περίπου 2.000 € τοποθετώντας την αντλία θερμότητας καταναλώνει ρεύμα </a:t>
            </a:r>
            <a:r>
              <a:rPr lang="el-GR" sz="1400" b="1" dirty="0" smtClean="0"/>
              <a:t>900 € </a:t>
            </a:r>
            <a:r>
              <a:rPr lang="el-GR" sz="1400" dirty="0" smtClean="0"/>
              <a:t>με</a:t>
            </a:r>
            <a:r>
              <a:rPr lang="el-GR" sz="1400" b="1" dirty="0" smtClean="0"/>
              <a:t> </a:t>
            </a:r>
            <a:r>
              <a:rPr lang="el-GR" sz="1400" dirty="0" smtClean="0"/>
              <a:t>ετήσια εξοικονόμηση </a:t>
            </a:r>
            <a:r>
              <a:rPr lang="el-GR" sz="1400" b="1" dirty="0" smtClean="0"/>
              <a:t>55%</a:t>
            </a:r>
            <a:r>
              <a:rPr lang="el-GR" sz="1400" dirty="0" smtClean="0"/>
              <a:t>.</a:t>
            </a:r>
            <a:endParaRPr lang="en-GB" sz="1400" dirty="0"/>
          </a:p>
        </p:txBody>
      </p:sp>
      <p:sp>
        <p:nvSpPr>
          <p:cNvPr id="13" name="Rechteck 19"/>
          <p:cNvSpPr/>
          <p:nvPr/>
        </p:nvSpPr>
        <p:spPr>
          <a:xfrm>
            <a:off x="0" y="1628800"/>
            <a:ext cx="50760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Αντλίες θερμότητας Αέρα-Νερού</a:t>
            </a:r>
            <a:endParaRPr lang="de-DE" b="1" dirty="0">
              <a:latin typeface="Candara" panose="020E0502030303020204" pitchFamily="34" charset="0"/>
            </a:endParaRPr>
          </a:p>
        </p:txBody>
      </p:sp>
    </p:spTree>
    <p:extLst>
      <p:ext uri="{BB962C8B-B14F-4D97-AF65-F5344CB8AC3E}">
        <p14:creationId xmlns:p14="http://schemas.microsoft.com/office/powerpoint/2010/main" val="1819910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de-DE" sz="2700" b="1" dirty="0" err="1" smtClean="0">
                <a:latin typeface="Candara" panose="020E0502030303020204" pitchFamily="34" charset="0"/>
              </a:rPr>
              <a:t>Heat</a:t>
            </a:r>
            <a:r>
              <a:rPr lang="de-DE" sz="2700" b="1" dirty="0" smtClean="0">
                <a:latin typeface="Candara" panose="020E0502030303020204" pitchFamily="34" charset="0"/>
              </a:rPr>
              <a:t> </a:t>
            </a:r>
            <a:r>
              <a:rPr lang="de-DE" sz="2700" b="1" dirty="0" err="1" smtClean="0">
                <a:latin typeface="Candara" panose="020E0502030303020204" pitchFamily="34" charset="0"/>
              </a:rPr>
              <a:t>Vetilation</a:t>
            </a:r>
            <a:r>
              <a:rPr lang="de-DE" sz="2700" b="1" dirty="0" smtClean="0">
                <a:latin typeface="Candara" panose="020E0502030303020204" pitchFamily="34" charset="0"/>
              </a:rPr>
              <a:t> and Air Conditioning</a:t>
            </a:r>
            <a:endParaRPr lang="de-DE" sz="2700" b="1" dirty="0">
              <a:latin typeface="Candara" panose="020E0502030303020204" pitchFamily="34" charset="0"/>
            </a:endParaRPr>
          </a:p>
        </p:txBody>
      </p:sp>
      <p:sp>
        <p:nvSpPr>
          <p:cNvPr id="10"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Air to Water Heat Pumps</a:t>
            </a:r>
            <a:endParaRPr lang="de-DE" b="1" dirty="0">
              <a:latin typeface="Candara" panose="020E0502030303020204" pitchFamily="34" charset="0"/>
            </a:endParaRPr>
          </a:p>
        </p:txBody>
      </p:sp>
      <p:sp>
        <p:nvSpPr>
          <p:cNvPr id="11" name="CaixaDeTexto 10"/>
          <p:cNvSpPr txBox="1"/>
          <p:nvPr/>
        </p:nvSpPr>
        <p:spPr>
          <a:xfrm>
            <a:off x="0" y="2077420"/>
            <a:ext cx="4248596" cy="369332"/>
          </a:xfrm>
          <a:prstGeom prst="rect">
            <a:avLst/>
          </a:prstGeom>
          <a:noFill/>
        </p:spPr>
        <p:txBody>
          <a:bodyPr wrap="square" rtlCol="0">
            <a:spAutoFit/>
          </a:bodyPr>
          <a:lstStyle/>
          <a:p>
            <a:r>
              <a:rPr lang="el-GR" b="1" dirty="0" smtClean="0"/>
              <a:t>Εφαρμογές</a:t>
            </a:r>
            <a:endParaRPr lang="en-GB" b="1" dirty="0"/>
          </a:p>
        </p:txBody>
      </p:sp>
      <p:sp>
        <p:nvSpPr>
          <p:cNvPr id="3" name="CaixaDeTexto 2"/>
          <p:cNvSpPr txBox="1"/>
          <p:nvPr/>
        </p:nvSpPr>
        <p:spPr>
          <a:xfrm>
            <a:off x="518" y="2519380"/>
            <a:ext cx="9020738" cy="954107"/>
          </a:xfrm>
          <a:prstGeom prst="rect">
            <a:avLst/>
          </a:prstGeom>
          <a:noFill/>
        </p:spPr>
        <p:txBody>
          <a:bodyPr wrap="square" rtlCol="0">
            <a:spAutoFit/>
          </a:bodyPr>
          <a:lstStyle/>
          <a:p>
            <a:pPr algn="just"/>
            <a:r>
              <a:rPr lang="el-GR" sz="1400" dirty="0" smtClean="0"/>
              <a:t>Χρησιμοποιούνται </a:t>
            </a:r>
            <a:r>
              <a:rPr lang="el-GR" sz="1400" dirty="0"/>
              <a:t>για να παρέχουν εσωτερική θέρμανση και ψύξη χώρων, ακόμη και σε ψυχρότερα κλίματα, και μπορεί να </a:t>
            </a:r>
            <a:r>
              <a:rPr lang="el-GR" sz="1400" dirty="0" smtClean="0"/>
              <a:t>χρησιμοποιηθούν </a:t>
            </a:r>
            <a:r>
              <a:rPr lang="el-GR" sz="1400" dirty="0"/>
              <a:t>αποτελεσματικά για τη θέρμανση του νερού σε ηπιότερα κλίματα. Ένα σημαντικό πλεονέκτημα </a:t>
            </a:r>
            <a:r>
              <a:rPr lang="el-GR" sz="1400" dirty="0" smtClean="0"/>
              <a:t>είναι </a:t>
            </a:r>
            <a:r>
              <a:rPr lang="el-GR" sz="1400" dirty="0"/>
              <a:t>ότι το ίδιο σύστημα μπορεί να χρησιμοποιηθεί για θέρμανση το χειμώνα και ψύξη το καλοκαίρι.</a:t>
            </a:r>
            <a:endParaRPr lang="en-US" sz="1400" dirty="0"/>
          </a:p>
          <a:p>
            <a:pPr algn="just"/>
            <a:endParaRPr lang="en-US" sz="1400" dirty="0"/>
          </a:p>
        </p:txBody>
      </p:sp>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50760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Αντλίες θερμότητας Αέρα-Νερού</a:t>
            </a:r>
            <a:endParaRPr lang="de-DE" b="1" dirty="0">
              <a:latin typeface="Candara" panose="020E0502030303020204" pitchFamily="34" charset="0"/>
            </a:endParaRPr>
          </a:p>
        </p:txBody>
      </p:sp>
      <p:sp>
        <p:nvSpPr>
          <p:cNvPr id="15" name="CaixaDeTexto 10"/>
          <p:cNvSpPr txBox="1"/>
          <p:nvPr/>
        </p:nvSpPr>
        <p:spPr>
          <a:xfrm>
            <a:off x="35372" y="3414060"/>
            <a:ext cx="4248596" cy="369332"/>
          </a:xfrm>
          <a:prstGeom prst="rect">
            <a:avLst/>
          </a:prstGeom>
          <a:noFill/>
        </p:spPr>
        <p:txBody>
          <a:bodyPr wrap="square" rtlCol="0">
            <a:spAutoFit/>
          </a:bodyPr>
          <a:lstStyle/>
          <a:p>
            <a:r>
              <a:rPr lang="el-GR" b="1" dirty="0" smtClean="0"/>
              <a:t>Πλεονεκτήματα</a:t>
            </a:r>
            <a:endParaRPr lang="en-GB" b="1" dirty="0"/>
          </a:p>
        </p:txBody>
      </p:sp>
      <p:sp>
        <p:nvSpPr>
          <p:cNvPr id="16" name="CaixaDeTexto 2"/>
          <p:cNvSpPr txBox="1"/>
          <p:nvPr/>
        </p:nvSpPr>
        <p:spPr>
          <a:xfrm>
            <a:off x="22410" y="3691578"/>
            <a:ext cx="9020738" cy="1169551"/>
          </a:xfrm>
          <a:prstGeom prst="rect">
            <a:avLst/>
          </a:prstGeom>
          <a:noFill/>
        </p:spPr>
        <p:txBody>
          <a:bodyPr wrap="square" rtlCol="0">
            <a:spAutoFit/>
          </a:bodyPr>
          <a:lstStyle/>
          <a:p>
            <a:pPr marL="285750" indent="-285750" algn="just">
              <a:buFont typeface="Arial" panose="020B0604020202020204" pitchFamily="34" charset="0"/>
              <a:buChar char="•"/>
            </a:pPr>
            <a:r>
              <a:rPr lang="el-GR" sz="1400" dirty="0" smtClean="0"/>
              <a:t>με την ίδια εγκατάσταση έχουμε θέρμανση το χειμώνα, ψύξη το καλοκαίρι και ζεστό νερό χρήσης</a:t>
            </a:r>
          </a:p>
          <a:p>
            <a:pPr marL="285750" indent="-285750" algn="just">
              <a:buFont typeface="Arial" panose="020B0604020202020204" pitchFamily="34" charset="0"/>
              <a:buChar char="•"/>
            </a:pPr>
            <a:r>
              <a:rPr lang="el-GR" sz="1400" dirty="0" smtClean="0"/>
              <a:t>δεν ρυπαίνουν την ατμόσφαιρα με καυσαέρια</a:t>
            </a:r>
          </a:p>
          <a:p>
            <a:pPr marL="285750" indent="-285750" algn="just">
              <a:buFont typeface="Arial" panose="020B0604020202020204" pitchFamily="34" charset="0"/>
              <a:buChar char="•"/>
            </a:pPr>
            <a:r>
              <a:rPr lang="el-GR" sz="1400" dirty="0" smtClean="0"/>
              <a:t>εξοικονομούν χώρο καθώς δεν απαιτείται δεξαμενή καυσίμου</a:t>
            </a:r>
          </a:p>
          <a:p>
            <a:pPr marL="285750" indent="-285750" algn="just">
              <a:buFont typeface="Arial" panose="020B0604020202020204" pitchFamily="34" charset="0"/>
              <a:buChar char="•"/>
            </a:pPr>
            <a:r>
              <a:rPr lang="el-GR" sz="1400" dirty="0" smtClean="0"/>
              <a:t>υψηλό βαθμό απόδοσης έως και 70% </a:t>
            </a:r>
            <a:r>
              <a:rPr lang="el-GR" sz="1400" dirty="0"/>
              <a:t>σε </a:t>
            </a:r>
            <a:r>
              <a:rPr lang="el-GR" sz="1400" dirty="0" smtClean="0"/>
              <a:t>σύγκριση </a:t>
            </a:r>
            <a:r>
              <a:rPr lang="el-GR" sz="1400" dirty="0"/>
              <a:t>με τους κλασικούς λέβητες </a:t>
            </a:r>
            <a:r>
              <a:rPr lang="el-GR" sz="1400" dirty="0" smtClean="0"/>
              <a:t>πετρελαίου</a:t>
            </a:r>
          </a:p>
          <a:p>
            <a:pPr marL="285750" indent="-285750" algn="just">
              <a:buFont typeface="Arial" panose="020B0604020202020204" pitchFamily="34" charset="0"/>
              <a:buChar char="•"/>
            </a:pPr>
            <a:r>
              <a:rPr lang="el-GR" sz="1400" dirty="0"/>
              <a:t>λ</a:t>
            </a:r>
            <a:r>
              <a:rPr lang="el-GR" sz="1400" dirty="0" smtClean="0"/>
              <a:t>ειτουργούν με τα υπάρχοντα σώματα καλοριφέρ, ή ενδοδαπέδια </a:t>
            </a:r>
            <a:r>
              <a:rPr lang="el-GR" sz="1400" dirty="0"/>
              <a:t>ή </a:t>
            </a:r>
            <a:r>
              <a:rPr lang="en-US" sz="1400" dirty="0" smtClean="0"/>
              <a:t>fan coils</a:t>
            </a:r>
            <a:endParaRPr lang="el-GR" sz="1400" dirty="0" smtClean="0"/>
          </a:p>
        </p:txBody>
      </p:sp>
      <p:sp>
        <p:nvSpPr>
          <p:cNvPr id="18" name="CaixaDeTexto 10"/>
          <p:cNvSpPr txBox="1"/>
          <p:nvPr/>
        </p:nvSpPr>
        <p:spPr>
          <a:xfrm>
            <a:off x="35372" y="4791521"/>
            <a:ext cx="4248596" cy="369332"/>
          </a:xfrm>
          <a:prstGeom prst="rect">
            <a:avLst/>
          </a:prstGeom>
          <a:noFill/>
        </p:spPr>
        <p:txBody>
          <a:bodyPr wrap="square" rtlCol="0">
            <a:spAutoFit/>
          </a:bodyPr>
          <a:lstStyle/>
          <a:p>
            <a:r>
              <a:rPr lang="el-GR" b="1" dirty="0" smtClean="0"/>
              <a:t>Μειονεκτήματα</a:t>
            </a:r>
            <a:endParaRPr lang="en-GB" b="1" dirty="0"/>
          </a:p>
        </p:txBody>
      </p:sp>
      <p:sp>
        <p:nvSpPr>
          <p:cNvPr id="19" name="CaixaDeTexto 2"/>
          <p:cNvSpPr txBox="1"/>
          <p:nvPr/>
        </p:nvSpPr>
        <p:spPr>
          <a:xfrm>
            <a:off x="54691" y="5102836"/>
            <a:ext cx="9020738" cy="954107"/>
          </a:xfrm>
          <a:prstGeom prst="rect">
            <a:avLst/>
          </a:prstGeom>
          <a:noFill/>
        </p:spPr>
        <p:txBody>
          <a:bodyPr wrap="square" rtlCol="0">
            <a:spAutoFit/>
          </a:bodyPr>
          <a:lstStyle/>
          <a:p>
            <a:pPr marL="285750" indent="-285750" algn="just">
              <a:buFont typeface="Arial" panose="020B0604020202020204" pitchFamily="34" charset="0"/>
              <a:buChar char="•"/>
            </a:pPr>
            <a:r>
              <a:rPr lang="el-GR" sz="1400" dirty="0"/>
              <a:t>η </a:t>
            </a:r>
            <a:r>
              <a:rPr lang="el-GR" sz="1400" dirty="0" smtClean="0"/>
              <a:t>απόδοσης τους </a:t>
            </a:r>
            <a:r>
              <a:rPr lang="el-GR" sz="1400" dirty="0"/>
              <a:t>επηρεάζεται από τις </a:t>
            </a:r>
            <a:r>
              <a:rPr lang="el-GR" sz="1400" dirty="0" smtClean="0"/>
              <a:t>μεταβολές </a:t>
            </a:r>
            <a:r>
              <a:rPr lang="el-GR" sz="1400" dirty="0"/>
              <a:t>της εξωτερικής </a:t>
            </a:r>
            <a:r>
              <a:rPr lang="el-GR" sz="1400" dirty="0" smtClean="0"/>
              <a:t>θερμοκρασίας </a:t>
            </a:r>
          </a:p>
          <a:p>
            <a:pPr marL="285750" indent="-285750" algn="just">
              <a:buFont typeface="Arial" panose="020B0604020202020204" pitchFamily="34" charset="0"/>
              <a:buChar char="•"/>
            </a:pPr>
            <a:r>
              <a:rPr lang="el-GR" sz="1400" dirty="0"/>
              <a:t>έ</a:t>
            </a:r>
            <a:r>
              <a:rPr lang="el-GR" sz="1400" dirty="0" smtClean="0"/>
              <a:t>χουν μειωμένη </a:t>
            </a:r>
            <a:r>
              <a:rPr lang="el-GR" sz="1400" dirty="0"/>
              <a:t>απόδοση σε περιοχές με ακραίες καιρικές θερμοκρασίες</a:t>
            </a:r>
            <a:endParaRPr lang="el-GR" sz="1400" dirty="0" smtClean="0"/>
          </a:p>
          <a:p>
            <a:pPr marL="285750" indent="-285750" algn="just">
              <a:buFont typeface="Arial" panose="020B0604020202020204" pitchFamily="34" charset="0"/>
              <a:buChar char="•"/>
            </a:pPr>
            <a:r>
              <a:rPr lang="el-GR" sz="1400" dirty="0"/>
              <a:t>υψηλό κόστος εγκατάστασης σε σχέση με </a:t>
            </a:r>
            <a:r>
              <a:rPr lang="el-GR" sz="1400" dirty="0" smtClean="0"/>
              <a:t>άλλα </a:t>
            </a:r>
            <a:r>
              <a:rPr lang="el-GR" sz="1400" dirty="0"/>
              <a:t>συστήματα θέρμανσης </a:t>
            </a:r>
            <a:r>
              <a:rPr lang="el-GR" sz="1400" dirty="0" smtClean="0"/>
              <a:t>που μπορεί να υπερβαίνει και το </a:t>
            </a:r>
            <a:r>
              <a:rPr lang="el-GR" sz="1400" dirty="0"/>
              <a:t>50%</a:t>
            </a:r>
            <a:endParaRPr lang="el-GR" sz="1400" dirty="0" smtClean="0"/>
          </a:p>
          <a:p>
            <a:pPr marL="285750" indent="-285750" algn="just">
              <a:buFont typeface="Arial" panose="020B0604020202020204" pitchFamily="34" charset="0"/>
              <a:buChar char="•"/>
            </a:pPr>
            <a:r>
              <a:rPr lang="el-GR" sz="1400" dirty="0" smtClean="0"/>
              <a:t>η λειτουργία της αντλίας </a:t>
            </a:r>
            <a:r>
              <a:rPr lang="el-GR" sz="1400" dirty="0"/>
              <a:t>θερμότητας είναι οικονομική όταν </a:t>
            </a:r>
            <a:r>
              <a:rPr lang="el-GR" sz="1400" dirty="0" smtClean="0"/>
              <a:t>υπάρχουν ευνοϊκά </a:t>
            </a:r>
            <a:r>
              <a:rPr lang="el-GR" sz="1400" dirty="0"/>
              <a:t>τιμολόγια ρεύματος</a:t>
            </a:r>
          </a:p>
        </p:txBody>
      </p:sp>
    </p:spTree>
    <p:extLst>
      <p:ext uri="{BB962C8B-B14F-4D97-AF65-F5344CB8AC3E}">
        <p14:creationId xmlns:p14="http://schemas.microsoft.com/office/powerpoint/2010/main" val="28553661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19"/>
          <p:cNvSpPr/>
          <p:nvPr/>
        </p:nvSpPr>
        <p:spPr>
          <a:xfrm>
            <a:off x="0" y="1628800"/>
            <a:ext cx="16196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000" b="1" dirty="0" smtClean="0">
                <a:latin typeface="Candara" panose="020E0502030303020204" pitchFamily="34" charset="0"/>
              </a:rPr>
              <a:t>Εισαγωγή</a:t>
            </a:r>
            <a:endParaRPr lang="de-DE" sz="2000" b="1" dirty="0">
              <a:latin typeface="Candara" panose="020E0502030303020204" pitchFamily="34" charset="0"/>
            </a:endParaRPr>
          </a:p>
        </p:txBody>
      </p:sp>
      <p:sp>
        <p:nvSpPr>
          <p:cNvPr id="3" name="CaixaDeTexto 2"/>
          <p:cNvSpPr txBox="1"/>
          <p:nvPr/>
        </p:nvSpPr>
        <p:spPr>
          <a:xfrm>
            <a:off x="0" y="2185143"/>
            <a:ext cx="4067944" cy="3385542"/>
          </a:xfrm>
          <a:prstGeom prst="rect">
            <a:avLst/>
          </a:prstGeom>
          <a:noFill/>
        </p:spPr>
        <p:txBody>
          <a:bodyPr wrap="square" rtlCol="0">
            <a:spAutoFit/>
          </a:bodyPr>
          <a:lstStyle/>
          <a:p>
            <a:pPr algn="just"/>
            <a:r>
              <a:rPr lang="en-US" b="1" dirty="0"/>
              <a:t>HVAC</a:t>
            </a:r>
            <a:r>
              <a:rPr lang="en-US" sz="1400" dirty="0"/>
              <a:t> </a:t>
            </a:r>
            <a:r>
              <a:rPr lang="en-US" sz="1400" dirty="0" smtClean="0"/>
              <a:t>(</a:t>
            </a:r>
            <a:r>
              <a:rPr lang="el-GR" sz="1400" dirty="0" smtClean="0"/>
              <a:t>Θέρμανση</a:t>
            </a:r>
            <a:r>
              <a:rPr lang="en-US" sz="1400" dirty="0" smtClean="0"/>
              <a:t>, </a:t>
            </a:r>
            <a:r>
              <a:rPr lang="el-GR" sz="1400" dirty="0" smtClean="0"/>
              <a:t>αερισμός και κλιματισμός) περιλαμβάνει συστήματα που χρησιμοποιούνται για να επιτευχθεί ο θερμικός έλεγχος των κτιρίων</a:t>
            </a:r>
            <a:r>
              <a:rPr lang="el-GR" sz="1400" dirty="0"/>
              <a:t> </a:t>
            </a:r>
            <a:r>
              <a:rPr lang="el-GR" sz="1400" dirty="0" smtClean="0"/>
              <a:t>και έχουν ως στόχο να παρέχουν θερμική άνεση</a:t>
            </a:r>
            <a:r>
              <a:rPr lang="en-US" sz="1400" dirty="0" smtClean="0"/>
              <a:t> </a:t>
            </a:r>
            <a:r>
              <a:rPr lang="el-GR" sz="1400" dirty="0" smtClean="0"/>
              <a:t>και ποιότητα εσωτερικού αέρα. </a:t>
            </a:r>
            <a:endParaRPr lang="en-US" sz="1400" dirty="0" smtClean="0"/>
          </a:p>
          <a:p>
            <a:pPr algn="just"/>
            <a:endParaRPr lang="en-US" sz="1400" dirty="0"/>
          </a:p>
          <a:p>
            <a:pPr algn="just"/>
            <a:r>
              <a:rPr lang="el-GR" sz="1400" dirty="0"/>
              <a:t>Οι τρεις κεντρικές λειτουργίες της θέρμανσης, </a:t>
            </a:r>
            <a:r>
              <a:rPr lang="el-GR" sz="1400" dirty="0" smtClean="0"/>
              <a:t>αερισμού </a:t>
            </a:r>
            <a:r>
              <a:rPr lang="el-GR" sz="1400" dirty="0"/>
              <a:t>και κλιματισμού είναι </a:t>
            </a:r>
            <a:r>
              <a:rPr lang="el-GR" sz="1400" dirty="0" smtClean="0"/>
              <a:t>αλληλένδετες, </a:t>
            </a:r>
            <a:r>
              <a:rPr lang="el-GR" sz="1400" dirty="0"/>
              <a:t>ιδίως με την ανάγκη παροχής θερμικής άνεσης και </a:t>
            </a:r>
            <a:r>
              <a:rPr lang="el-GR" sz="1400" dirty="0" smtClean="0"/>
              <a:t>βελτίωση της ποιότητας </a:t>
            </a:r>
            <a:r>
              <a:rPr lang="el-GR" sz="1400" dirty="0"/>
              <a:t>του εσωτερικού </a:t>
            </a:r>
            <a:r>
              <a:rPr lang="el-GR" sz="1400" dirty="0" smtClean="0"/>
              <a:t>αέρας </a:t>
            </a:r>
            <a:r>
              <a:rPr lang="el-GR" sz="1400" dirty="0"/>
              <a:t>μέσα σε </a:t>
            </a:r>
            <a:r>
              <a:rPr lang="el-GR" sz="1400" dirty="0" smtClean="0"/>
              <a:t>ένα λογικό </a:t>
            </a:r>
            <a:r>
              <a:rPr lang="el-GR" sz="1400" dirty="0"/>
              <a:t>κόστος εγκατάστασης, λειτουργίας και συντήρησης</a:t>
            </a:r>
            <a:r>
              <a:rPr lang="el-GR" sz="1400" dirty="0" smtClean="0"/>
              <a:t>. Τα </a:t>
            </a:r>
            <a:r>
              <a:rPr lang="el-GR" sz="1400" dirty="0"/>
              <a:t>συστήματα HVAC </a:t>
            </a:r>
            <a:r>
              <a:rPr lang="el-GR" sz="1400" dirty="0" smtClean="0"/>
              <a:t>μπορούν </a:t>
            </a:r>
            <a:r>
              <a:rPr lang="el-GR" sz="1400" dirty="0"/>
              <a:t>να </a:t>
            </a:r>
            <a:r>
              <a:rPr lang="el-GR" sz="1400" dirty="0" smtClean="0"/>
              <a:t>προσφέρουν εξαερισμό κα να ελέγχουν ταυτόχρονα την θερμοκρασία, την υγρασία και την κυκλοφορία του αέρα. </a:t>
            </a:r>
            <a:endParaRPr lang="en-US" sz="1400" dirty="0"/>
          </a:p>
        </p:txBody>
      </p:sp>
      <p:pic>
        <p:nvPicPr>
          <p:cNvPr id="4" name="Imagem 3"/>
          <p:cNvPicPr>
            <a:picLocks noChangeAspect="1"/>
          </p:cNvPicPr>
          <p:nvPr/>
        </p:nvPicPr>
        <p:blipFill rotWithShape="1">
          <a:blip r:embed="rId6" cstate="print">
            <a:extLst>
              <a:ext uri="{28A0092B-C50C-407E-A947-70E740481C1C}">
                <a14:useLocalDpi xmlns:a14="http://schemas.microsoft.com/office/drawing/2010/main" val="0"/>
              </a:ext>
            </a:extLst>
          </a:blip>
          <a:srcRect b="1500"/>
          <a:stretch/>
        </p:blipFill>
        <p:spPr>
          <a:xfrm>
            <a:off x="4427984" y="2276872"/>
            <a:ext cx="4378733" cy="3536711"/>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32302316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de-DE" sz="2700" b="1" dirty="0" err="1" smtClean="0">
                <a:latin typeface="Candara" panose="020E0502030303020204" pitchFamily="34" charset="0"/>
              </a:rPr>
              <a:t>Heat</a:t>
            </a:r>
            <a:r>
              <a:rPr lang="de-DE" sz="2700" b="1" dirty="0" smtClean="0">
                <a:latin typeface="Candara" panose="020E0502030303020204" pitchFamily="34" charset="0"/>
              </a:rPr>
              <a:t> </a:t>
            </a:r>
            <a:r>
              <a:rPr lang="de-DE" sz="2700" b="1" dirty="0" err="1" smtClean="0">
                <a:latin typeface="Candara" panose="020E0502030303020204" pitchFamily="34" charset="0"/>
              </a:rPr>
              <a:t>Ventilaton</a:t>
            </a:r>
            <a:r>
              <a:rPr lang="de-DE" sz="2700" b="1" dirty="0" smtClean="0">
                <a:latin typeface="Candara" panose="020E0502030303020204" pitchFamily="34" charset="0"/>
              </a:rPr>
              <a:t> and Air Conditioning</a:t>
            </a:r>
            <a:endParaRPr lang="de-DE" sz="2700" b="1" dirty="0">
              <a:latin typeface="Candara" panose="020E0502030303020204" pitchFamily="34" charset="0"/>
            </a:endParaRPr>
          </a:p>
        </p:txBody>
      </p:sp>
      <p:sp>
        <p:nvSpPr>
          <p:cNvPr id="10" name="Rechteck 19"/>
          <p:cNvSpPr/>
          <p:nvPr/>
        </p:nvSpPr>
        <p:spPr>
          <a:xfrm>
            <a:off x="0" y="1628800"/>
            <a:ext cx="834627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Ψυκτικό μέσο </a:t>
            </a:r>
            <a:r>
              <a:rPr lang="de-DE" b="1" dirty="0" smtClean="0">
                <a:latin typeface="Candara" panose="020E0502030303020204" pitchFamily="34" charset="0"/>
              </a:rPr>
              <a:t>CO2 (R744)  </a:t>
            </a:r>
            <a:r>
              <a:rPr lang="el-GR" b="1" dirty="0" smtClean="0">
                <a:latin typeface="Candara" panose="020E0502030303020204" pitchFamily="34" charset="0"/>
              </a:rPr>
              <a:t>Συστήματα ψύξης</a:t>
            </a:r>
            <a:endParaRPr lang="de-DE" b="1" dirty="0">
              <a:latin typeface="Candara" panose="020E0502030303020204" pitchFamily="34" charset="0"/>
            </a:endParaRPr>
          </a:p>
        </p:txBody>
      </p:sp>
      <p:pic>
        <p:nvPicPr>
          <p:cNvPr id="11" name="Imagem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0355" y="2204864"/>
            <a:ext cx="1994036" cy="1500905"/>
          </a:xfrm>
          <a:prstGeom prst="rect">
            <a:avLst/>
          </a:prstGeom>
        </p:spPr>
      </p:pic>
      <p:pic>
        <p:nvPicPr>
          <p:cNvPr id="13" name="Image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584" y="2276872"/>
            <a:ext cx="1656308" cy="1495350"/>
          </a:xfrm>
          <a:prstGeom prst="rect">
            <a:avLst/>
          </a:prstGeom>
        </p:spPr>
      </p:pic>
      <p:pic>
        <p:nvPicPr>
          <p:cNvPr id="14" name="Imagem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09397" y="2204864"/>
            <a:ext cx="2136873" cy="1510391"/>
          </a:xfrm>
          <a:prstGeom prst="rect">
            <a:avLst/>
          </a:prstGeom>
        </p:spPr>
      </p:pic>
      <p:pic>
        <p:nvPicPr>
          <p:cNvPr id="15" name="Imagem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45477" y="3789040"/>
            <a:ext cx="4799478" cy="2393353"/>
          </a:xfrm>
          <a:prstGeom prst="rect">
            <a:avLst/>
          </a:prstGeom>
        </p:spPr>
      </p:pic>
      <p:sp>
        <p:nvSpPr>
          <p:cNvPr id="16"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34159711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de-DE" sz="2700" b="1" dirty="0" err="1" smtClean="0">
                <a:latin typeface="Candara" panose="020E0502030303020204" pitchFamily="34" charset="0"/>
              </a:rPr>
              <a:t>Heat</a:t>
            </a:r>
            <a:r>
              <a:rPr lang="de-DE" sz="2700" b="1" dirty="0" smtClean="0">
                <a:latin typeface="Candara" panose="020E0502030303020204" pitchFamily="34" charset="0"/>
              </a:rPr>
              <a:t> </a:t>
            </a:r>
            <a:r>
              <a:rPr lang="de-DE" sz="2700" b="1" dirty="0" err="1" smtClean="0">
                <a:latin typeface="Candara" panose="020E0502030303020204" pitchFamily="34" charset="0"/>
              </a:rPr>
              <a:t>Ventilaion</a:t>
            </a:r>
            <a:r>
              <a:rPr lang="de-DE" sz="2700" b="1" dirty="0" smtClean="0">
                <a:latin typeface="Candara" panose="020E0502030303020204" pitchFamily="34" charset="0"/>
              </a:rPr>
              <a:t> and Air Conditioning</a:t>
            </a:r>
            <a:endParaRPr lang="de-DE" sz="2700" b="1" dirty="0">
              <a:latin typeface="Candara" panose="020E0502030303020204" pitchFamily="34" charset="0"/>
            </a:endParaRP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CO2 (R744)  Refrigeration Systems</a:t>
            </a:r>
            <a:endParaRPr lang="de-DE" b="1" dirty="0">
              <a:latin typeface="Candara" panose="020E0502030303020204" pitchFamily="34" charset="0"/>
            </a:endParaRPr>
          </a:p>
        </p:txBody>
      </p:sp>
      <p:pic>
        <p:nvPicPr>
          <p:cNvPr id="3" name="Image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568" y="2204864"/>
            <a:ext cx="7577910" cy="3814556"/>
          </a:xfrm>
          <a:prstGeom prst="rect">
            <a:avLst/>
          </a:prstGeom>
        </p:spPr>
      </p:pic>
      <p:sp>
        <p:nvSpPr>
          <p:cNvPr id="11"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3" name="Rechteck 19"/>
          <p:cNvSpPr/>
          <p:nvPr/>
        </p:nvSpPr>
        <p:spPr>
          <a:xfrm>
            <a:off x="0" y="1628800"/>
            <a:ext cx="834627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Ψυκτικό μέσο </a:t>
            </a:r>
            <a:r>
              <a:rPr lang="de-DE" b="1" dirty="0" smtClean="0">
                <a:latin typeface="Candara" panose="020E0502030303020204" pitchFamily="34" charset="0"/>
              </a:rPr>
              <a:t>CO2 (R744)  </a:t>
            </a:r>
            <a:r>
              <a:rPr lang="el-GR" b="1" dirty="0" smtClean="0">
                <a:latin typeface="Candara" panose="020E0502030303020204" pitchFamily="34" charset="0"/>
              </a:rPr>
              <a:t>Συστήματα ψύξης</a:t>
            </a:r>
            <a:endParaRPr lang="de-DE" b="1" dirty="0">
              <a:latin typeface="Candara" panose="020E0502030303020204" pitchFamily="34" charset="0"/>
            </a:endParaRPr>
          </a:p>
        </p:txBody>
      </p:sp>
    </p:spTree>
    <p:extLst>
      <p:ext uri="{BB962C8B-B14F-4D97-AF65-F5344CB8AC3E}">
        <p14:creationId xmlns:p14="http://schemas.microsoft.com/office/powerpoint/2010/main" val="9408279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CO2 (R744)  Refrigeration Systems</a:t>
            </a:r>
            <a:endParaRPr lang="de-DE" b="1" dirty="0">
              <a:latin typeface="Candara" panose="020E0502030303020204" pitchFamily="34" charset="0"/>
            </a:endParaRPr>
          </a:p>
        </p:txBody>
      </p:sp>
      <p:sp>
        <p:nvSpPr>
          <p:cNvPr id="4" name="CaixaDeTexto 3"/>
          <p:cNvSpPr txBox="1"/>
          <p:nvPr/>
        </p:nvSpPr>
        <p:spPr>
          <a:xfrm>
            <a:off x="70523" y="1988840"/>
            <a:ext cx="8950733" cy="1384995"/>
          </a:xfrm>
          <a:prstGeom prst="rect">
            <a:avLst/>
          </a:prstGeom>
          <a:noFill/>
        </p:spPr>
        <p:txBody>
          <a:bodyPr wrap="square" rtlCol="0">
            <a:spAutoFit/>
          </a:bodyPr>
          <a:lstStyle/>
          <a:p>
            <a:pPr algn="just"/>
            <a:r>
              <a:rPr lang="el-GR" sz="1400" dirty="0"/>
              <a:t>Κατά τη διάρκεια των τελευταίων δεκαετιών, </a:t>
            </a:r>
            <a:r>
              <a:rPr lang="el-GR" sz="1400" dirty="0" smtClean="0"/>
              <a:t>έχει αρχίσει η  απαγόρευση κάποιων συνθετικών ψυκτικών μέσων  </a:t>
            </a:r>
            <a:r>
              <a:rPr lang="el-GR" sz="1400" dirty="0"/>
              <a:t>όπως CFC </a:t>
            </a:r>
            <a:r>
              <a:rPr lang="el-GR" sz="1400" dirty="0" smtClean="0"/>
              <a:t>(</a:t>
            </a:r>
            <a:r>
              <a:rPr lang="el-GR" sz="1400" dirty="0" err="1" smtClean="0"/>
              <a:t>χλωροφθοράνθρακες</a:t>
            </a:r>
            <a:r>
              <a:rPr lang="el-GR" sz="1400" dirty="0" smtClean="0"/>
              <a:t>) </a:t>
            </a:r>
            <a:r>
              <a:rPr lang="el-GR" sz="1400" dirty="0"/>
              <a:t>και HCFC </a:t>
            </a:r>
            <a:r>
              <a:rPr lang="el-GR" sz="1400" dirty="0" smtClean="0"/>
              <a:t>(</a:t>
            </a:r>
            <a:r>
              <a:rPr lang="el-GR" sz="1400" dirty="0" err="1" smtClean="0"/>
              <a:t>υδροχλωροφθορανθράκων</a:t>
            </a:r>
            <a:r>
              <a:rPr lang="el-GR" sz="1400" dirty="0" smtClean="0"/>
              <a:t>). Η </a:t>
            </a:r>
            <a:r>
              <a:rPr lang="el-GR" sz="1400" dirty="0"/>
              <a:t>μεγαλύτερη ζημιά στο στρώμα του όζοντος προκαλείται από τους πλήρως </a:t>
            </a:r>
            <a:r>
              <a:rPr lang="el-GR" sz="1400" dirty="0" err="1"/>
              <a:t>αλογονομένους</a:t>
            </a:r>
            <a:r>
              <a:rPr lang="el-GR" sz="1400" dirty="0"/>
              <a:t> </a:t>
            </a:r>
            <a:r>
              <a:rPr lang="el-GR" sz="1400" dirty="0" err="1"/>
              <a:t>χλωροφθοράνθρακες</a:t>
            </a:r>
            <a:r>
              <a:rPr lang="el-GR" sz="1400" dirty="0"/>
              <a:t> (όπως είναι τα R11, R12 και R115). Η υποχρεωτική απαγόρευση από 1-1-2010 του ψυκτικού μέσου </a:t>
            </a:r>
            <a:r>
              <a:rPr lang="en-US" sz="1400" dirty="0" smtClean="0"/>
              <a:t>R22</a:t>
            </a:r>
            <a:r>
              <a:rPr lang="el-GR" sz="1400" dirty="0" smtClean="0"/>
              <a:t> έχει </a:t>
            </a:r>
            <a:r>
              <a:rPr lang="el-GR" sz="1400" dirty="0"/>
              <a:t>προκαλέσει επανεμφάνιση </a:t>
            </a:r>
            <a:r>
              <a:rPr lang="el-GR" sz="1400" dirty="0" smtClean="0"/>
              <a:t>εναλλακτικών ψυκτικών ρευστών όπως του </a:t>
            </a:r>
            <a:r>
              <a:rPr lang="el-GR" sz="1400" dirty="0"/>
              <a:t>διοξειδίου του άνθρακα (</a:t>
            </a:r>
            <a:r>
              <a:rPr lang="el-GR" sz="1400" dirty="0" smtClean="0"/>
              <a:t>CO2). Το </a:t>
            </a:r>
            <a:r>
              <a:rPr lang="el-GR" sz="1400" dirty="0"/>
              <a:t>CO2 </a:t>
            </a:r>
            <a:r>
              <a:rPr lang="en-US" sz="1400" dirty="0" smtClean="0"/>
              <a:t>(R744) </a:t>
            </a:r>
            <a:r>
              <a:rPr lang="el-GR" sz="1400" dirty="0" smtClean="0"/>
              <a:t>είναι ένα ενδιαφέρον ψυκτικό μέσο</a:t>
            </a:r>
            <a:r>
              <a:rPr lang="en-US" sz="1400" dirty="0" smtClean="0"/>
              <a:t>,</a:t>
            </a:r>
            <a:r>
              <a:rPr lang="el-GR" sz="1400" dirty="0"/>
              <a:t> </a:t>
            </a:r>
            <a:r>
              <a:rPr lang="el-GR" sz="1400" dirty="0" smtClean="0"/>
              <a:t>καθώς είναι μη </a:t>
            </a:r>
            <a:r>
              <a:rPr lang="el-GR" sz="1400" dirty="0"/>
              <a:t>τοξικό, μη </a:t>
            </a:r>
            <a:r>
              <a:rPr lang="el-GR" sz="1400" dirty="0" smtClean="0"/>
              <a:t>εύφλεκτο, φθηνό και </a:t>
            </a:r>
            <a:r>
              <a:rPr lang="el-GR" sz="1400" dirty="0"/>
              <a:t>είναι από τα αρχαιότερα ψυκτικά ρευστά</a:t>
            </a:r>
            <a:r>
              <a:rPr lang="en-US" sz="1400" dirty="0"/>
              <a:t> </a:t>
            </a:r>
            <a:r>
              <a:rPr lang="el-GR" sz="1400" dirty="0"/>
              <a:t>μαζί με την αμμωνία ΝΗ3 (R717)</a:t>
            </a:r>
            <a:r>
              <a:rPr lang="el-GR" sz="1400" dirty="0" smtClean="0"/>
              <a:t>. </a:t>
            </a:r>
            <a:endParaRPr lang="en-GB" sz="1400" dirty="0"/>
          </a:p>
        </p:txBody>
      </p:sp>
      <p:pic>
        <p:nvPicPr>
          <p:cNvPr id="7" name="Image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388" y="4348876"/>
            <a:ext cx="4201944" cy="1826077"/>
          </a:xfrm>
          <a:prstGeom prst="rect">
            <a:avLst/>
          </a:prstGeom>
        </p:spPr>
      </p:pic>
      <p:pic>
        <p:nvPicPr>
          <p:cNvPr id="13" name="Image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2834" y="4348876"/>
            <a:ext cx="4287676" cy="1854559"/>
          </a:xfrm>
          <a:prstGeom prst="rect">
            <a:avLst/>
          </a:prstGeom>
        </p:spPr>
      </p:pic>
      <p:pic>
        <p:nvPicPr>
          <p:cNvPr id="14" name="Imagem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68088" y="3501008"/>
            <a:ext cx="768576" cy="807096"/>
          </a:xfrm>
          <a:prstGeom prst="rect">
            <a:avLst/>
          </a:prstGeom>
        </p:spPr>
      </p:pic>
      <p:pic>
        <p:nvPicPr>
          <p:cNvPr id="15" name="Imagem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63688" y="3501009"/>
            <a:ext cx="785284" cy="821270"/>
          </a:xfrm>
          <a:prstGeom prst="rect">
            <a:avLst/>
          </a:prstGeom>
        </p:spPr>
      </p:pic>
      <p:sp>
        <p:nvSpPr>
          <p:cNvPr id="16"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7" name="Rechteck 19"/>
          <p:cNvSpPr/>
          <p:nvPr/>
        </p:nvSpPr>
        <p:spPr>
          <a:xfrm>
            <a:off x="0" y="1628800"/>
            <a:ext cx="834627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Ψυκτικό μέσο </a:t>
            </a:r>
            <a:r>
              <a:rPr lang="de-DE" b="1" dirty="0" smtClean="0">
                <a:latin typeface="Candara" panose="020E0502030303020204" pitchFamily="34" charset="0"/>
              </a:rPr>
              <a:t>CO2 (R744)  </a:t>
            </a:r>
            <a:r>
              <a:rPr lang="el-GR" b="1" dirty="0" smtClean="0">
                <a:latin typeface="Candara" panose="020E0502030303020204" pitchFamily="34" charset="0"/>
              </a:rPr>
              <a:t>Συστήματα ψύξης</a:t>
            </a:r>
            <a:endParaRPr lang="de-DE" b="1" dirty="0">
              <a:latin typeface="Candara" panose="020E0502030303020204" pitchFamily="34" charset="0"/>
            </a:endParaRPr>
          </a:p>
        </p:txBody>
      </p:sp>
    </p:spTree>
    <p:extLst>
      <p:ext uri="{BB962C8B-B14F-4D97-AF65-F5344CB8AC3E}">
        <p14:creationId xmlns:p14="http://schemas.microsoft.com/office/powerpoint/2010/main" val="26343820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901" y="3513990"/>
            <a:ext cx="5998467" cy="2860380"/>
          </a:xfrm>
          <a:prstGeom prst="rect">
            <a:avLst/>
          </a:prstGeom>
        </p:spPr>
      </p:pic>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CO2 (R744)  Refrigeration Systems</a:t>
            </a:r>
            <a:endParaRPr lang="de-DE" b="1" dirty="0">
              <a:latin typeface="Candara" panose="020E0502030303020204" pitchFamily="34" charset="0"/>
            </a:endParaRPr>
          </a:p>
        </p:txBody>
      </p:sp>
      <p:sp>
        <p:nvSpPr>
          <p:cNvPr id="4" name="CaixaDeTexto 3"/>
          <p:cNvSpPr txBox="1"/>
          <p:nvPr/>
        </p:nvSpPr>
        <p:spPr>
          <a:xfrm>
            <a:off x="0" y="2211822"/>
            <a:ext cx="8950733" cy="984885"/>
          </a:xfrm>
          <a:prstGeom prst="rect">
            <a:avLst/>
          </a:prstGeom>
          <a:noFill/>
        </p:spPr>
        <p:txBody>
          <a:bodyPr wrap="square" rtlCol="0">
            <a:spAutoFit/>
          </a:bodyPr>
          <a:lstStyle/>
          <a:p>
            <a:pPr algn="just"/>
            <a:r>
              <a:rPr lang="en-US" sz="1600" b="1" dirty="0" smtClean="0"/>
              <a:t>R744 </a:t>
            </a:r>
            <a:r>
              <a:rPr lang="en-US" sz="1600" b="1" dirty="0"/>
              <a:t>(</a:t>
            </a:r>
            <a:r>
              <a:rPr lang="en-US" sz="1600" b="1" dirty="0" smtClean="0"/>
              <a:t>CO</a:t>
            </a:r>
            <a:r>
              <a:rPr lang="en-US" sz="1600" b="1" baseline="-25000" dirty="0" smtClean="0"/>
              <a:t>2</a:t>
            </a:r>
            <a:r>
              <a:rPr lang="en-US" sz="1600" b="1" dirty="0" smtClean="0"/>
              <a:t>) </a:t>
            </a:r>
            <a:r>
              <a:rPr lang="el-GR" sz="1400" dirty="0"/>
              <a:t>είναι μια </a:t>
            </a:r>
            <a:r>
              <a:rPr lang="el-GR" sz="1400" dirty="0" smtClean="0"/>
              <a:t>καλή επιλογή ως ψυκτικό μέσο κυρίως </a:t>
            </a:r>
            <a:r>
              <a:rPr lang="el-GR" sz="1400" dirty="0"/>
              <a:t>για περιβαλλοντικούς </a:t>
            </a:r>
            <a:r>
              <a:rPr lang="el-GR" sz="1400" dirty="0" smtClean="0"/>
              <a:t>λόγους</a:t>
            </a:r>
            <a:r>
              <a:rPr lang="el-GR" sz="1400" dirty="0"/>
              <a:t>.</a:t>
            </a:r>
            <a:r>
              <a:rPr lang="el-GR" sz="1400" dirty="0" smtClean="0"/>
              <a:t> Μεγάλη εμπειρία </a:t>
            </a:r>
            <a:r>
              <a:rPr lang="el-GR" sz="1400" dirty="0"/>
              <a:t>έχει αποκτηθεί </a:t>
            </a:r>
            <a:r>
              <a:rPr lang="el-GR" sz="1400" dirty="0" smtClean="0"/>
              <a:t>μέσα από την χρήση του σε διαφορετικά συστήματα </a:t>
            </a:r>
            <a:r>
              <a:rPr lang="el-GR" sz="1400" dirty="0"/>
              <a:t>εδώ και πολλά χρόνια, ιδιαίτερα στην κεντρική και βόρεια Ευρώπη. Η εμπιστοσύνη που απορρέει από την εμπειρία αυτή εξασφαλίζει ότι το CO2 θα είναι μια μακροπρόθεσμη λύση στο άμεσο μέλλον</a:t>
            </a:r>
            <a:r>
              <a:rPr lang="el-GR" sz="1400" dirty="0" smtClean="0"/>
              <a:t>. </a:t>
            </a:r>
            <a:endParaRPr lang="en-GB" sz="1400" dirty="0"/>
          </a:p>
        </p:txBody>
      </p:sp>
      <p:sp>
        <p:nvSpPr>
          <p:cNvPr id="14"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5" name="Rechteck 19"/>
          <p:cNvSpPr/>
          <p:nvPr/>
        </p:nvSpPr>
        <p:spPr>
          <a:xfrm>
            <a:off x="0" y="1628800"/>
            <a:ext cx="834627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Ψυκτικό μέσο </a:t>
            </a:r>
            <a:r>
              <a:rPr lang="de-DE" b="1" dirty="0" smtClean="0">
                <a:latin typeface="Candara" panose="020E0502030303020204" pitchFamily="34" charset="0"/>
              </a:rPr>
              <a:t>CO2 (R744)  </a:t>
            </a:r>
            <a:r>
              <a:rPr lang="el-GR" b="1" dirty="0" smtClean="0">
                <a:latin typeface="Candara" panose="020E0502030303020204" pitchFamily="34" charset="0"/>
              </a:rPr>
              <a:t>Συστήματα ψύξης</a:t>
            </a:r>
            <a:endParaRPr lang="de-DE" b="1" dirty="0">
              <a:latin typeface="Candara" panose="020E0502030303020204" pitchFamily="34" charset="0"/>
            </a:endParaRPr>
          </a:p>
        </p:txBody>
      </p:sp>
    </p:spTree>
    <p:extLst>
      <p:ext uri="{BB962C8B-B14F-4D97-AF65-F5344CB8AC3E}">
        <p14:creationId xmlns:p14="http://schemas.microsoft.com/office/powerpoint/2010/main" val="1312327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CO2 (R744)  Refrigeration Systems</a:t>
            </a:r>
            <a:endParaRPr lang="de-DE" b="1" dirty="0">
              <a:latin typeface="Candara" panose="020E0502030303020204" pitchFamily="34" charset="0"/>
            </a:endParaRPr>
          </a:p>
        </p:txBody>
      </p:sp>
      <p:sp>
        <p:nvSpPr>
          <p:cNvPr id="5" name="CaixaDeTexto 4"/>
          <p:cNvSpPr txBox="1"/>
          <p:nvPr/>
        </p:nvSpPr>
        <p:spPr>
          <a:xfrm>
            <a:off x="0" y="1999546"/>
            <a:ext cx="8950733" cy="2339102"/>
          </a:xfrm>
          <a:prstGeom prst="rect">
            <a:avLst/>
          </a:prstGeom>
          <a:noFill/>
        </p:spPr>
        <p:txBody>
          <a:bodyPr wrap="square" rtlCol="0">
            <a:spAutoFit/>
          </a:bodyPr>
          <a:lstStyle/>
          <a:p>
            <a:pPr algn="just"/>
            <a:r>
              <a:rPr lang="el-GR" sz="1400" dirty="0" smtClean="0"/>
              <a:t>Το CO2 ονομάζεται «Φυσικό ψυκτικό" επειδή υπάρχει στο φυσικό περιβάλλον. Απελευθερώνεται στην ατμόσφαιρα από τα συστήματα ψύξης και έχει μηδαμινή επίδραση σε σύγκριση με άλλα ψυκτικά μέσα που οδηγούν στην παγκόσμια αύξηση της θερμοκρασίας</a:t>
            </a:r>
            <a:r>
              <a:rPr lang="en-US" sz="1400" dirty="0" smtClean="0"/>
              <a:t>. </a:t>
            </a:r>
            <a:r>
              <a:rPr lang="el-GR" sz="1400" dirty="0" smtClean="0"/>
              <a:t>Ως ψυκτικό μέσο, είναι ένα βιομηχανικό προϊόν που συμμορφώνεται με τις αυστηρές προδιαγραφές των ψυκτικών ρευστών.</a:t>
            </a:r>
            <a:r>
              <a:rPr lang="en-US" sz="1400" dirty="0" smtClean="0"/>
              <a:t> </a:t>
            </a:r>
            <a:r>
              <a:rPr lang="el-GR" sz="1400" dirty="0" smtClean="0"/>
              <a:t>Οι φυσικές του ιδιότητες απαιτούν ειδικό χειρισμό</a:t>
            </a:r>
            <a:r>
              <a:rPr lang="en-US" sz="1400" dirty="0" smtClean="0"/>
              <a:t>. </a:t>
            </a:r>
            <a:r>
              <a:rPr lang="el-GR" sz="1400" dirty="0" smtClean="0"/>
              <a:t>Λειτουργεί σε υψηλές </a:t>
            </a:r>
            <a:r>
              <a:rPr lang="el-GR" sz="1400" dirty="0"/>
              <a:t>πιέσεις </a:t>
            </a:r>
            <a:r>
              <a:rPr lang="el-GR" sz="1400" dirty="0" smtClean="0"/>
              <a:t>(μέχρι </a:t>
            </a:r>
            <a:r>
              <a:rPr lang="el-GR" sz="1400" dirty="0"/>
              <a:t>130 </a:t>
            </a:r>
            <a:r>
              <a:rPr lang="en-US" sz="1400" dirty="0" smtClean="0"/>
              <a:t>bar</a:t>
            </a:r>
            <a:r>
              <a:rPr lang="el-GR" sz="1400" dirty="0" smtClean="0"/>
              <a:t>) σε σχέση με άλλα ψυκτικά μέσα, και όλα τα εξαρτήματα των συστημάτων πρέπει να έχουν σχεδιαστεί αναλόγως.</a:t>
            </a:r>
            <a:endParaRPr lang="en-US" sz="1400" dirty="0" smtClean="0"/>
          </a:p>
          <a:p>
            <a:pPr algn="just"/>
            <a:endParaRPr lang="en-US" sz="1000" dirty="0" smtClean="0"/>
          </a:p>
          <a:p>
            <a:pPr algn="just"/>
            <a:r>
              <a:rPr lang="el-GR" sz="1400" dirty="0" smtClean="0"/>
              <a:t>Τα ψυκτικά </a:t>
            </a:r>
            <a:r>
              <a:rPr lang="el-GR" sz="1400" dirty="0"/>
              <a:t>συστήματα που χρησιμοποιούν CO2 </a:t>
            </a:r>
            <a:r>
              <a:rPr lang="el-GR" sz="1400" dirty="0" smtClean="0"/>
              <a:t>έχουν υψηλό </a:t>
            </a:r>
            <a:r>
              <a:rPr lang="el-GR" sz="1400" dirty="0"/>
              <a:t>κόστος </a:t>
            </a:r>
            <a:r>
              <a:rPr lang="el-GR" sz="1400" dirty="0" smtClean="0"/>
              <a:t>καθώς </a:t>
            </a:r>
            <a:r>
              <a:rPr lang="el-GR" sz="1400" dirty="0"/>
              <a:t>απαιτούν ιδιαίτερα ανθεκτικά εξαρτήματα, αλλά </a:t>
            </a:r>
            <a:r>
              <a:rPr lang="el-GR" sz="1400" dirty="0" smtClean="0"/>
              <a:t>το κόστος αυτός θα αρχίζει να μειώνεται τα επόμενα χρόνια. </a:t>
            </a:r>
            <a:r>
              <a:rPr lang="el-GR" sz="1400" dirty="0"/>
              <a:t>Το </a:t>
            </a:r>
            <a:r>
              <a:rPr lang="el-GR" sz="1400" dirty="0" smtClean="0"/>
              <a:t>κόστος όμως του ίδιου ψυκτικό μέσου είναι μηδαμινό σε σχέση με το </a:t>
            </a:r>
            <a:r>
              <a:rPr lang="el-GR" sz="1400" dirty="0"/>
              <a:t>κόστους </a:t>
            </a:r>
            <a:r>
              <a:rPr lang="el-GR" sz="1400" dirty="0" smtClean="0"/>
              <a:t>ορισμένων άλλων ψυκτικών μέσων.</a:t>
            </a:r>
          </a:p>
          <a:p>
            <a:pPr algn="just"/>
            <a:endParaRPr lang="en-US" sz="1000" dirty="0" smtClean="0"/>
          </a:p>
        </p:txBody>
      </p:sp>
      <p:pic>
        <p:nvPicPr>
          <p:cNvPr id="7" name="Image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0298" y="4274578"/>
            <a:ext cx="3009524" cy="1866667"/>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834627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Ψυκτικό μέσο </a:t>
            </a:r>
            <a:r>
              <a:rPr lang="de-DE" b="1" dirty="0" smtClean="0">
                <a:latin typeface="Candara" panose="020E0502030303020204" pitchFamily="34" charset="0"/>
              </a:rPr>
              <a:t>CO2 (R744)  </a:t>
            </a:r>
            <a:r>
              <a:rPr lang="el-GR" b="1" dirty="0" smtClean="0">
                <a:latin typeface="Candara" panose="020E0502030303020204" pitchFamily="34" charset="0"/>
              </a:rPr>
              <a:t>Συστήματα ψύξης</a:t>
            </a:r>
            <a:endParaRPr lang="de-DE" b="1" dirty="0">
              <a:latin typeface="Candara" panose="020E0502030303020204" pitchFamily="34" charset="0"/>
            </a:endParaRPr>
          </a:p>
        </p:txBody>
      </p:sp>
    </p:spTree>
    <p:extLst>
      <p:ext uri="{BB962C8B-B14F-4D97-AF65-F5344CB8AC3E}">
        <p14:creationId xmlns:p14="http://schemas.microsoft.com/office/powerpoint/2010/main" val="15868933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CO2 (R744)  Refrigeration Systems</a:t>
            </a:r>
            <a:endParaRPr lang="de-DE" b="1" dirty="0">
              <a:latin typeface="Candara" panose="020E0502030303020204" pitchFamily="34" charset="0"/>
            </a:endParaRPr>
          </a:p>
        </p:txBody>
      </p:sp>
      <p:sp>
        <p:nvSpPr>
          <p:cNvPr id="3" name="CaixaDeTexto 2"/>
          <p:cNvSpPr txBox="1"/>
          <p:nvPr/>
        </p:nvSpPr>
        <p:spPr>
          <a:xfrm>
            <a:off x="-8574" y="2051199"/>
            <a:ext cx="4464620" cy="584775"/>
          </a:xfrm>
          <a:prstGeom prst="rect">
            <a:avLst/>
          </a:prstGeom>
          <a:noFill/>
        </p:spPr>
        <p:txBody>
          <a:bodyPr wrap="square" rtlCol="0">
            <a:spAutoFit/>
          </a:bodyPr>
          <a:lstStyle/>
          <a:p>
            <a:r>
              <a:rPr lang="el-GR" b="1" dirty="0" smtClean="0"/>
              <a:t>Παραδείγματα</a:t>
            </a:r>
            <a:endParaRPr lang="en-GB" b="1" dirty="0" smtClean="0"/>
          </a:p>
          <a:p>
            <a:r>
              <a:rPr lang="el-GR" sz="1400" dirty="0" smtClean="0"/>
              <a:t>Αθλητικό κέντρο</a:t>
            </a:r>
            <a:endParaRPr lang="en-GB" sz="1400" dirty="0"/>
          </a:p>
        </p:txBody>
      </p:sp>
      <p:pic>
        <p:nvPicPr>
          <p:cNvPr id="4"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8695" y="2603897"/>
            <a:ext cx="5052263" cy="3571056"/>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834627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Ψυκτικό μέσο </a:t>
            </a:r>
            <a:r>
              <a:rPr lang="de-DE" b="1" dirty="0" smtClean="0">
                <a:latin typeface="Candara" panose="020E0502030303020204" pitchFamily="34" charset="0"/>
              </a:rPr>
              <a:t>CO2 (R744)  </a:t>
            </a:r>
            <a:r>
              <a:rPr lang="el-GR" b="1" dirty="0" smtClean="0">
                <a:latin typeface="Candara" panose="020E0502030303020204" pitchFamily="34" charset="0"/>
              </a:rPr>
              <a:t>Συστήματα ψύξης</a:t>
            </a:r>
            <a:endParaRPr lang="de-DE" b="1" dirty="0">
              <a:latin typeface="Candara" panose="020E0502030303020204" pitchFamily="34" charset="0"/>
            </a:endParaRPr>
          </a:p>
        </p:txBody>
      </p:sp>
    </p:spTree>
    <p:extLst>
      <p:ext uri="{BB962C8B-B14F-4D97-AF65-F5344CB8AC3E}">
        <p14:creationId xmlns:p14="http://schemas.microsoft.com/office/powerpoint/2010/main" val="5415346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CO2 (R744)  Refrigeration Systems</a:t>
            </a:r>
            <a:endParaRPr lang="de-DE" b="1" dirty="0">
              <a:latin typeface="Candara" panose="020E0502030303020204" pitchFamily="34" charset="0"/>
            </a:endParaRPr>
          </a:p>
        </p:txBody>
      </p:sp>
      <p:sp>
        <p:nvSpPr>
          <p:cNvPr id="3" name="CaixaDeTexto 2"/>
          <p:cNvSpPr txBox="1"/>
          <p:nvPr/>
        </p:nvSpPr>
        <p:spPr>
          <a:xfrm>
            <a:off x="-8574" y="2051199"/>
            <a:ext cx="4464620" cy="584775"/>
          </a:xfrm>
          <a:prstGeom prst="rect">
            <a:avLst/>
          </a:prstGeom>
          <a:noFill/>
        </p:spPr>
        <p:txBody>
          <a:bodyPr wrap="square" rtlCol="0">
            <a:spAutoFit/>
          </a:bodyPr>
          <a:lstStyle/>
          <a:p>
            <a:r>
              <a:rPr lang="el-GR" b="1" dirty="0" smtClean="0"/>
              <a:t>Παραδείγματα</a:t>
            </a:r>
            <a:r>
              <a:rPr lang="en-GB" b="1" dirty="0" smtClean="0"/>
              <a:t> </a:t>
            </a:r>
            <a:endParaRPr lang="el-GR" b="1" dirty="0" smtClean="0"/>
          </a:p>
          <a:p>
            <a:r>
              <a:rPr lang="el-GR" sz="1400" dirty="0" smtClean="0"/>
              <a:t>Μονάδα επαγγελματικής </a:t>
            </a:r>
            <a:r>
              <a:rPr lang="el-GR" sz="1400" dirty="0"/>
              <a:t>ψύξης</a:t>
            </a:r>
            <a:endParaRPr lang="en-GB" sz="1400" dirty="0"/>
          </a:p>
        </p:txBody>
      </p:sp>
      <p:pic>
        <p:nvPicPr>
          <p:cNvPr id="5" name="Image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4584" y="2592082"/>
            <a:ext cx="5380952" cy="3571429"/>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834627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Ψυκτικό μέσο </a:t>
            </a:r>
            <a:r>
              <a:rPr lang="de-DE" b="1" dirty="0" smtClean="0">
                <a:latin typeface="Candara" panose="020E0502030303020204" pitchFamily="34" charset="0"/>
              </a:rPr>
              <a:t>CO2 (R744)  </a:t>
            </a:r>
            <a:r>
              <a:rPr lang="el-GR" b="1" dirty="0" smtClean="0">
                <a:latin typeface="Candara" panose="020E0502030303020204" pitchFamily="34" charset="0"/>
              </a:rPr>
              <a:t>Συστήματα ψύξης</a:t>
            </a:r>
            <a:endParaRPr lang="de-DE" b="1" dirty="0">
              <a:latin typeface="Candara" panose="020E0502030303020204" pitchFamily="34" charset="0"/>
            </a:endParaRPr>
          </a:p>
        </p:txBody>
      </p:sp>
    </p:spTree>
    <p:extLst>
      <p:ext uri="{BB962C8B-B14F-4D97-AF65-F5344CB8AC3E}">
        <p14:creationId xmlns:p14="http://schemas.microsoft.com/office/powerpoint/2010/main" val="27461841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CO2 (R744)  Refrigeration Systems</a:t>
            </a:r>
            <a:endParaRPr lang="de-DE" b="1" dirty="0">
              <a:latin typeface="Candara" panose="020E0502030303020204" pitchFamily="34" charset="0"/>
            </a:endParaRPr>
          </a:p>
        </p:txBody>
      </p:sp>
      <p:sp>
        <p:nvSpPr>
          <p:cNvPr id="3" name="CaixaDeTexto 2"/>
          <p:cNvSpPr txBox="1"/>
          <p:nvPr/>
        </p:nvSpPr>
        <p:spPr>
          <a:xfrm>
            <a:off x="-8574" y="2051199"/>
            <a:ext cx="8959306" cy="584775"/>
          </a:xfrm>
          <a:prstGeom prst="rect">
            <a:avLst/>
          </a:prstGeom>
          <a:noFill/>
        </p:spPr>
        <p:txBody>
          <a:bodyPr wrap="square" rtlCol="0">
            <a:spAutoFit/>
          </a:bodyPr>
          <a:lstStyle/>
          <a:p>
            <a:r>
              <a:rPr lang="el-GR" b="1" dirty="0" smtClean="0"/>
              <a:t>Παραδείγματα</a:t>
            </a:r>
            <a:r>
              <a:rPr lang="en-GB" b="1" dirty="0" smtClean="0"/>
              <a:t> </a:t>
            </a:r>
          </a:p>
          <a:p>
            <a:r>
              <a:rPr lang="el-GR" sz="1400" dirty="0" smtClean="0"/>
              <a:t> Εμπορικές </a:t>
            </a:r>
            <a:r>
              <a:rPr lang="el-GR" sz="1400" dirty="0"/>
              <a:t>μονάδες </a:t>
            </a:r>
            <a:r>
              <a:rPr lang="el-GR" sz="1400" dirty="0" smtClean="0"/>
              <a:t>ψύξης</a:t>
            </a:r>
            <a:endParaRPr lang="en-GB" sz="1400" dirty="0"/>
          </a:p>
        </p:txBody>
      </p:sp>
      <p:pic>
        <p:nvPicPr>
          <p:cNvPr id="4" name="Imagem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5975" y="2716493"/>
            <a:ext cx="4594757" cy="3458460"/>
          </a:xfrm>
          <a:prstGeom prst="rect">
            <a:avLst/>
          </a:prstGeom>
        </p:spPr>
      </p:pic>
      <p:pic>
        <p:nvPicPr>
          <p:cNvPr id="7" name="Imagem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388" y="2713071"/>
            <a:ext cx="3816548" cy="3445661"/>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834627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Ψυκτικό μέσο </a:t>
            </a:r>
            <a:r>
              <a:rPr lang="de-DE" b="1" dirty="0" smtClean="0">
                <a:latin typeface="Candara" panose="020E0502030303020204" pitchFamily="34" charset="0"/>
              </a:rPr>
              <a:t>CO2 (R744)  </a:t>
            </a:r>
            <a:r>
              <a:rPr lang="el-GR" b="1" dirty="0" smtClean="0">
                <a:latin typeface="Candara" panose="020E0502030303020204" pitchFamily="34" charset="0"/>
              </a:rPr>
              <a:t>Συστήματα ψύξης</a:t>
            </a:r>
            <a:endParaRPr lang="de-DE" b="1" dirty="0">
              <a:latin typeface="Candara" panose="020E0502030303020204" pitchFamily="34" charset="0"/>
            </a:endParaRPr>
          </a:p>
        </p:txBody>
      </p:sp>
    </p:spTree>
    <p:extLst>
      <p:ext uri="{BB962C8B-B14F-4D97-AF65-F5344CB8AC3E}">
        <p14:creationId xmlns:p14="http://schemas.microsoft.com/office/powerpoint/2010/main" val="1088553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CO2 (R744)  Refrigeration Systems</a:t>
            </a:r>
            <a:endParaRPr lang="de-DE" b="1" dirty="0">
              <a:latin typeface="Candara" panose="020E0502030303020204" pitchFamily="34" charset="0"/>
            </a:endParaRPr>
          </a:p>
        </p:txBody>
      </p:sp>
      <p:sp>
        <p:nvSpPr>
          <p:cNvPr id="3" name="CaixaDeTexto 2"/>
          <p:cNvSpPr txBox="1"/>
          <p:nvPr/>
        </p:nvSpPr>
        <p:spPr>
          <a:xfrm>
            <a:off x="-8574" y="2051199"/>
            <a:ext cx="4464620" cy="584775"/>
          </a:xfrm>
          <a:prstGeom prst="rect">
            <a:avLst/>
          </a:prstGeom>
          <a:noFill/>
        </p:spPr>
        <p:txBody>
          <a:bodyPr wrap="square" rtlCol="0">
            <a:spAutoFit/>
          </a:bodyPr>
          <a:lstStyle/>
          <a:p>
            <a:r>
              <a:rPr lang="el-GR" b="1" dirty="0" smtClean="0"/>
              <a:t>Παραδείγματα</a:t>
            </a:r>
            <a:r>
              <a:rPr lang="en-GB" b="1" dirty="0" smtClean="0"/>
              <a:t> </a:t>
            </a:r>
          </a:p>
          <a:p>
            <a:r>
              <a:rPr lang="el-GR" sz="1400" dirty="0" smtClean="0"/>
              <a:t>Μονάδα βιομηχανικής ψύξης</a:t>
            </a:r>
            <a:endParaRPr lang="en-GB" sz="1400" dirty="0"/>
          </a:p>
        </p:txBody>
      </p:sp>
      <p:pic>
        <p:nvPicPr>
          <p:cNvPr id="4"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051" y="2667740"/>
            <a:ext cx="7207183" cy="3520490"/>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834627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Ψυκτικό μέσο </a:t>
            </a:r>
            <a:r>
              <a:rPr lang="de-DE" b="1" dirty="0" smtClean="0">
                <a:latin typeface="Candara" panose="020E0502030303020204" pitchFamily="34" charset="0"/>
              </a:rPr>
              <a:t>CO2 (R744)  </a:t>
            </a:r>
            <a:r>
              <a:rPr lang="el-GR" b="1" dirty="0" smtClean="0">
                <a:latin typeface="Candara" panose="020E0502030303020204" pitchFamily="34" charset="0"/>
              </a:rPr>
              <a:t>Συστήματα ψύξης</a:t>
            </a:r>
            <a:endParaRPr lang="de-DE" b="1" dirty="0">
              <a:latin typeface="Candara" panose="020E0502030303020204" pitchFamily="34" charset="0"/>
            </a:endParaRPr>
          </a:p>
        </p:txBody>
      </p:sp>
    </p:spTree>
    <p:extLst>
      <p:ext uri="{BB962C8B-B14F-4D97-AF65-F5344CB8AC3E}">
        <p14:creationId xmlns:p14="http://schemas.microsoft.com/office/powerpoint/2010/main" val="6878647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a:t>
            </a:r>
            <a:r>
              <a:rPr lang="el-GR" b="1" dirty="0" smtClean="0">
                <a:latin typeface="Candara" panose="020E0502030303020204" pitchFamily="34" charset="0"/>
              </a:rPr>
              <a:t>Ενδοδαπέδια </a:t>
            </a:r>
            <a:r>
              <a:rPr lang="el-GR" b="1" dirty="0">
                <a:latin typeface="Candara" panose="020E0502030303020204" pitchFamily="34" charset="0"/>
              </a:rPr>
              <a:t>Συστήματα</a:t>
            </a:r>
            <a:endParaRPr lang="de-DE" b="1" dirty="0">
              <a:latin typeface="Candara" panose="020E0502030303020204" pitchFamily="34" charset="0"/>
            </a:endParaRPr>
          </a:p>
        </p:txBody>
      </p:sp>
      <p:pic>
        <p:nvPicPr>
          <p:cNvPr id="3" name="Image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2552" y="2262270"/>
            <a:ext cx="3244215" cy="1704365"/>
          </a:xfrm>
          <a:prstGeom prst="rect">
            <a:avLst/>
          </a:prstGeom>
        </p:spPr>
      </p:pic>
      <p:pic>
        <p:nvPicPr>
          <p:cNvPr id="4" name="Imagem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1280" y="2262270"/>
            <a:ext cx="3068322" cy="1691511"/>
          </a:xfrm>
          <a:prstGeom prst="rect">
            <a:avLst/>
          </a:prstGeom>
        </p:spPr>
      </p:pic>
      <p:pic>
        <p:nvPicPr>
          <p:cNvPr id="5" name="Imagem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6462" y="4065884"/>
            <a:ext cx="3057958" cy="2084835"/>
          </a:xfrm>
          <a:prstGeom prst="rect">
            <a:avLst/>
          </a:prstGeom>
        </p:spPr>
      </p:pic>
      <p:pic>
        <p:nvPicPr>
          <p:cNvPr id="7" name="Imagem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28675" y="4090161"/>
            <a:ext cx="3258814" cy="2084792"/>
          </a:xfrm>
          <a:prstGeom prst="rect">
            <a:avLst/>
          </a:prstGeom>
        </p:spPr>
      </p:pic>
      <p:pic>
        <p:nvPicPr>
          <p:cNvPr id="9" name="Imagem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31726" y="3308872"/>
            <a:ext cx="2466667" cy="1904762"/>
          </a:xfrm>
          <a:prstGeom prst="rect">
            <a:avLst/>
          </a:prstGeom>
        </p:spPr>
      </p:pic>
      <p:sp>
        <p:nvSpPr>
          <p:cNvPr id="15"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16745398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628800"/>
            <a:ext cx="16196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000" b="1" dirty="0">
                <a:latin typeface="Candara" panose="020E0502030303020204" pitchFamily="34" charset="0"/>
              </a:rPr>
              <a:t>Εισαγωγή</a:t>
            </a:r>
            <a:endParaRPr lang="de-DE" sz="2000" b="1" dirty="0">
              <a:latin typeface="Candara" panose="020E0502030303020204" pitchFamily="34" charset="0"/>
            </a:endParaRPr>
          </a:p>
        </p:txBody>
      </p:sp>
      <p:sp>
        <p:nvSpPr>
          <p:cNvPr id="3" name="CaixaDeTexto 2"/>
          <p:cNvSpPr txBox="1"/>
          <p:nvPr/>
        </p:nvSpPr>
        <p:spPr>
          <a:xfrm>
            <a:off x="-2593" y="2306483"/>
            <a:ext cx="9021256" cy="3354765"/>
          </a:xfrm>
          <a:prstGeom prst="rect">
            <a:avLst/>
          </a:prstGeom>
          <a:noFill/>
        </p:spPr>
        <p:txBody>
          <a:bodyPr wrap="square" rtlCol="0">
            <a:spAutoFit/>
          </a:bodyPr>
          <a:lstStyle/>
          <a:p>
            <a:pPr marL="285750" indent="-285750">
              <a:buFont typeface="Arial" panose="020B0604020202020204" pitchFamily="34" charset="0"/>
              <a:buChar char="•"/>
            </a:pPr>
            <a:r>
              <a:rPr lang="en-US" sz="1600" b="1" dirty="0"/>
              <a:t>HVAC</a:t>
            </a:r>
            <a:r>
              <a:rPr lang="en-US" sz="1600" dirty="0"/>
              <a:t> </a:t>
            </a:r>
            <a:r>
              <a:rPr lang="en-US" sz="1600" dirty="0" smtClean="0"/>
              <a:t> </a:t>
            </a:r>
            <a:r>
              <a:rPr lang="el-GR" sz="1600" dirty="0" smtClean="0"/>
              <a:t>Θέρμανση</a:t>
            </a:r>
            <a:r>
              <a:rPr lang="en-US" sz="1600" dirty="0" smtClean="0"/>
              <a:t> </a:t>
            </a:r>
            <a:r>
              <a:rPr lang="en-US" sz="1400" dirty="0" smtClean="0"/>
              <a:t>– </a:t>
            </a:r>
            <a:r>
              <a:rPr lang="el-GR" sz="1400" dirty="0" smtClean="0"/>
              <a:t>Ένα σύστημα θέρμανσης περιλαμβάνει ένα λέβητα, καυστήρα ή μια αντλία θερμότητας για να ζεσταίνει νερό, ατμό ή αέρα  σε ένα κεντρικό σημείο του κτιρίου όπως το λεβητοστάσιο. </a:t>
            </a:r>
          </a:p>
          <a:p>
            <a:endParaRPr lang="en-US" sz="1400" dirty="0" smtClean="0"/>
          </a:p>
          <a:p>
            <a:pPr algn="just"/>
            <a:r>
              <a:rPr lang="el-GR" sz="1400" dirty="0" smtClean="0"/>
              <a:t>Υπάρχουν διαφορετικοί τύποι καυστήρων όπως καυστήρες στερεών καυσίμων, υγρών και αερίων.</a:t>
            </a:r>
            <a:r>
              <a:rPr lang="en-US" sz="1400" dirty="0" smtClean="0"/>
              <a:t> </a:t>
            </a:r>
            <a:r>
              <a:rPr lang="el-GR" sz="1400" dirty="0" smtClean="0"/>
              <a:t>Ένας άλλος τύπος είναι ο ηλεκτρικός καυστήρας που χρησιμοποιεί το ρεύμα για να παράγει θερμότητα.</a:t>
            </a:r>
            <a:r>
              <a:rPr lang="en-US" sz="1400" dirty="0" smtClean="0"/>
              <a:t> </a:t>
            </a:r>
            <a:r>
              <a:rPr lang="el-GR" sz="1400" dirty="0"/>
              <a:t>Οι αντλίες θερμότητας </a:t>
            </a:r>
            <a:r>
              <a:rPr lang="el-GR" sz="1400" dirty="0" smtClean="0"/>
              <a:t>μπορούν </a:t>
            </a:r>
            <a:r>
              <a:rPr lang="el-GR" sz="1400" dirty="0"/>
              <a:t>να </a:t>
            </a:r>
            <a:r>
              <a:rPr lang="el-GR" sz="1400" dirty="0" smtClean="0"/>
              <a:t>εξάγουν </a:t>
            </a:r>
            <a:r>
              <a:rPr lang="el-GR" sz="1400" dirty="0"/>
              <a:t>θερμότητα από διάφορες πηγές, όπως </a:t>
            </a:r>
            <a:r>
              <a:rPr lang="el-GR" sz="1400" dirty="0" smtClean="0"/>
              <a:t>από τον ατμοσφαιρικό αέρα, το έδαφος ή από τον εσωτερικό </a:t>
            </a:r>
            <a:r>
              <a:rPr lang="el-GR" sz="1400" dirty="0"/>
              <a:t>αέρα </a:t>
            </a:r>
            <a:r>
              <a:rPr lang="el-GR" sz="1400" dirty="0" smtClean="0"/>
              <a:t>ενός κτιρίου. </a:t>
            </a:r>
            <a:r>
              <a:rPr lang="el-GR" sz="1400" dirty="0"/>
              <a:t>Αρχικά, </a:t>
            </a:r>
            <a:r>
              <a:rPr lang="el-GR" sz="1400" dirty="0" smtClean="0"/>
              <a:t>οι αντλίες </a:t>
            </a:r>
            <a:r>
              <a:rPr lang="el-GR" sz="1400" dirty="0"/>
              <a:t>θερμότητας χρησιμοποιήθηκαν σε μέτρια κλίματα, αλλά </a:t>
            </a:r>
            <a:r>
              <a:rPr lang="el-GR" sz="1400" dirty="0" smtClean="0"/>
              <a:t>καθώς βελτιώθηκε η απόδοση τους σε χαμηλότερες θερμοκρασίες περιβάλλοντος </a:t>
            </a:r>
            <a:r>
              <a:rPr lang="el-GR" sz="1400" dirty="0"/>
              <a:t>και </a:t>
            </a:r>
            <a:r>
              <a:rPr lang="el-GR" sz="1400" dirty="0" smtClean="0"/>
              <a:t> μειώθηκαν τα </a:t>
            </a:r>
            <a:r>
              <a:rPr lang="el-GR" sz="1400" dirty="0"/>
              <a:t>φορτία </a:t>
            </a:r>
            <a:r>
              <a:rPr lang="el-GR" sz="1400" dirty="0" smtClean="0"/>
              <a:t>θέρμανσης στα σπίτια, αυξήθηκε η δημοτικότητα τους </a:t>
            </a:r>
            <a:r>
              <a:rPr lang="el-GR" sz="1400" dirty="0"/>
              <a:t>και σε άλλα κλίματα.</a:t>
            </a:r>
            <a:endParaRPr lang="en-US" sz="1400" dirty="0"/>
          </a:p>
          <a:p>
            <a:pPr algn="just"/>
            <a:r>
              <a:rPr lang="el-GR" sz="1400" dirty="0" smtClean="0"/>
              <a:t>Η μεταφορά θερμότητας μπορεί γίνει μέσω του νερού/ατμού ή αέρα</a:t>
            </a:r>
            <a:r>
              <a:rPr lang="en-US" sz="1400" dirty="0" smtClean="0"/>
              <a:t>. </a:t>
            </a:r>
            <a:r>
              <a:rPr lang="el-GR" sz="1400" dirty="0"/>
              <a:t>Στην περίπτωση </a:t>
            </a:r>
            <a:r>
              <a:rPr lang="el-GR" sz="1400" dirty="0" smtClean="0"/>
              <a:t>θερμαινόμενου </a:t>
            </a:r>
            <a:r>
              <a:rPr lang="el-GR" sz="1400" dirty="0"/>
              <a:t>νερού ή ατμού, </a:t>
            </a:r>
            <a:r>
              <a:rPr lang="el-GR" sz="1400" dirty="0" smtClean="0"/>
              <a:t>χρησιμοποιούνται </a:t>
            </a:r>
            <a:r>
              <a:rPr lang="el-GR" sz="1400" dirty="0"/>
              <a:t>σωληνώσεις</a:t>
            </a:r>
            <a:r>
              <a:rPr lang="el-GR" sz="1400" dirty="0" smtClean="0"/>
              <a:t> </a:t>
            </a:r>
            <a:r>
              <a:rPr lang="el-GR" sz="1400" dirty="0"/>
              <a:t>για τη μεταφορά της θερμότητας στα </a:t>
            </a:r>
            <a:r>
              <a:rPr lang="el-GR" sz="1400" dirty="0" smtClean="0"/>
              <a:t>δωμάτια και μια αντλία για την μεταφορά του ζεστού νερού στο κεντρικό σύστημα διανομής. Η χρήση του νερού ως μέσο μεταφοράς της θερμότητας ονομάζεται (</a:t>
            </a:r>
            <a:r>
              <a:rPr lang="en-US" sz="1400" dirty="0" err="1" smtClean="0"/>
              <a:t>hydronics</a:t>
            </a:r>
            <a:r>
              <a:rPr lang="el-GR" sz="1400" dirty="0" smtClean="0"/>
              <a:t>) κεντρική θέρμανση.</a:t>
            </a:r>
            <a:r>
              <a:rPr lang="en-US" sz="1400" dirty="0" smtClean="0"/>
              <a:t> </a:t>
            </a:r>
            <a:r>
              <a:rPr lang="el-GR" sz="1400" dirty="0" smtClean="0"/>
              <a:t>Το ζεστό </a:t>
            </a:r>
            <a:r>
              <a:rPr lang="el-GR" sz="1400" dirty="0"/>
              <a:t>νερό μπορεί επίσης να </a:t>
            </a:r>
            <a:r>
              <a:rPr lang="el-GR" sz="1400" dirty="0" smtClean="0"/>
              <a:t>χρησιμοποιηθεί ως εναλλάκτης </a:t>
            </a:r>
            <a:r>
              <a:rPr lang="el-GR" sz="1400" dirty="0"/>
              <a:t>θερμότητας για την παροχή ζεστού νερού </a:t>
            </a:r>
            <a:r>
              <a:rPr lang="el-GR" sz="1400" dirty="0" smtClean="0"/>
              <a:t>χρήσης.</a:t>
            </a:r>
            <a:endParaRPr lang="en-US" sz="1400" dirty="0" smtClean="0"/>
          </a:p>
          <a:p>
            <a:pPr algn="just"/>
            <a:endParaRPr lang="en-US" sz="1400" dirty="0"/>
          </a:p>
        </p:txBody>
      </p:sp>
      <p:sp>
        <p:nvSpPr>
          <p:cNvPr id="11"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33567574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Hydronic Radiant Systems</a:t>
            </a:r>
            <a:endParaRPr lang="de-DE" b="1" dirty="0">
              <a:latin typeface="Candara" panose="020E0502030303020204" pitchFamily="34" charset="0"/>
            </a:endParaRPr>
          </a:p>
        </p:txBody>
      </p:sp>
      <p:sp>
        <p:nvSpPr>
          <p:cNvPr id="3" name="CaixaDeTexto 2"/>
          <p:cNvSpPr txBox="1"/>
          <p:nvPr/>
        </p:nvSpPr>
        <p:spPr>
          <a:xfrm>
            <a:off x="-5841" y="2972988"/>
            <a:ext cx="3641737" cy="2677656"/>
          </a:xfrm>
          <a:prstGeom prst="rect">
            <a:avLst/>
          </a:prstGeom>
          <a:noFill/>
        </p:spPr>
        <p:txBody>
          <a:bodyPr wrap="square" rtlCol="0">
            <a:spAutoFit/>
          </a:bodyPr>
          <a:lstStyle/>
          <a:p>
            <a:pPr marL="285750" indent="-285750" algn="just">
              <a:buFont typeface="Arial" panose="020B0604020202020204" pitchFamily="34" charset="0"/>
              <a:buChar char="•"/>
            </a:pPr>
            <a:r>
              <a:rPr lang="el-GR" sz="1400" dirty="0" smtClean="0"/>
              <a:t>Η απόδοση του συστήματος εξαρτάται κυρίως από την θερμότητα που ακτινοβολείται απευθείας από την επιφάνεια του συστήματος προς τον άνθρωπο </a:t>
            </a:r>
            <a:r>
              <a:rPr lang="el-GR" sz="1400" dirty="0"/>
              <a:t>και τα αντικείμενα </a:t>
            </a:r>
            <a:r>
              <a:rPr lang="el-GR" sz="1400" dirty="0" smtClean="0"/>
              <a:t>του δωματίου </a:t>
            </a:r>
            <a:r>
              <a:rPr lang="el-GR" sz="1400" dirty="0"/>
              <a:t>μέσω της υπέρυθρης ακτινοβολίας</a:t>
            </a:r>
            <a:r>
              <a:rPr lang="el-GR" sz="1400" dirty="0" smtClean="0"/>
              <a:t>. </a:t>
            </a:r>
            <a:endParaRPr lang="en-US" sz="1400" dirty="0"/>
          </a:p>
          <a:p>
            <a:pPr marL="285750" indent="-285750" algn="just">
              <a:buFont typeface="Arial" panose="020B0604020202020204" pitchFamily="34" charset="0"/>
              <a:buChar char="•"/>
            </a:pPr>
            <a:r>
              <a:rPr lang="el-GR" sz="1400" dirty="0" smtClean="0"/>
              <a:t>Θέρμανση μέσω ακτινοβολίας είναι η ζέστη που αισθανόμαστε από μία σόμπα.</a:t>
            </a:r>
            <a:endParaRPr lang="en-US" sz="1400" dirty="0"/>
          </a:p>
          <a:p>
            <a:pPr marL="285750" indent="-285750" algn="just">
              <a:buFont typeface="Arial" panose="020B0604020202020204" pitchFamily="34" charset="0"/>
              <a:buChar char="•"/>
            </a:pPr>
            <a:r>
              <a:rPr lang="el-GR" sz="1400" dirty="0"/>
              <a:t>Όταν </a:t>
            </a:r>
            <a:r>
              <a:rPr lang="el-GR" sz="1400" dirty="0" smtClean="0"/>
              <a:t>το σύστημα θέρμανσης με ακτινοβολία βρίσκεται μέσα στο δάπεδο τότε ονομάζεται θέρμανση μέσω δαπέδου η αλλιώς ενδοδαπέδια θέρμανση</a:t>
            </a:r>
            <a:r>
              <a:rPr lang="en-US" sz="1400" dirty="0" smtClean="0"/>
              <a:t>.</a:t>
            </a:r>
            <a:endParaRPr lang="en-GB" sz="1400" dirty="0"/>
          </a:p>
        </p:txBody>
      </p:sp>
      <p:pic>
        <p:nvPicPr>
          <p:cNvPr id="4"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3952" y="2575508"/>
            <a:ext cx="5154171" cy="3347358"/>
          </a:xfrm>
          <a:prstGeom prst="rect">
            <a:avLst/>
          </a:prstGeom>
        </p:spPr>
      </p:pic>
      <p:sp>
        <p:nvSpPr>
          <p:cNvPr id="5" name="CaixaDeTexto 4"/>
          <p:cNvSpPr txBox="1"/>
          <p:nvPr/>
        </p:nvSpPr>
        <p:spPr>
          <a:xfrm>
            <a:off x="-5841" y="2036497"/>
            <a:ext cx="8956574" cy="553998"/>
          </a:xfrm>
          <a:prstGeom prst="rect">
            <a:avLst/>
          </a:prstGeom>
          <a:noFill/>
        </p:spPr>
        <p:txBody>
          <a:bodyPr wrap="square" rtlCol="0">
            <a:spAutoFit/>
          </a:bodyPr>
          <a:lstStyle/>
          <a:p>
            <a:pPr algn="just"/>
            <a:r>
              <a:rPr lang="en-US" sz="1600" b="1" dirty="0"/>
              <a:t>Radiant heating systems </a:t>
            </a:r>
            <a:r>
              <a:rPr lang="el-GR" sz="1400" dirty="0"/>
              <a:t>Τα συστήματα θέρμανσης </a:t>
            </a:r>
            <a:r>
              <a:rPr lang="el-GR" sz="1400" dirty="0" smtClean="0"/>
              <a:t>με ακτινοβολία θερμαίνουν τον χώρο απευθείας μέσω του δαπέδου (ενδοδαπέδια θέρμανση) </a:t>
            </a:r>
            <a:r>
              <a:rPr lang="el-GR" sz="1400" dirty="0"/>
              <a:t>ή </a:t>
            </a:r>
            <a:r>
              <a:rPr lang="el-GR" sz="1400" dirty="0" smtClean="0"/>
              <a:t>μέσα από τον </a:t>
            </a:r>
            <a:r>
              <a:rPr lang="el-GR" sz="1400" dirty="0"/>
              <a:t>τοίχο ή </a:t>
            </a:r>
            <a:r>
              <a:rPr lang="el-GR" sz="1400" dirty="0" smtClean="0"/>
              <a:t>την </a:t>
            </a:r>
            <a:r>
              <a:rPr lang="el-GR" sz="1400" dirty="0"/>
              <a:t>οροφή ενός </a:t>
            </a:r>
            <a:r>
              <a:rPr lang="el-GR" sz="1400" dirty="0" smtClean="0"/>
              <a:t>σπιτιού</a:t>
            </a:r>
            <a:r>
              <a:rPr lang="en-US" sz="1400" dirty="0" smtClean="0"/>
              <a:t>. </a:t>
            </a:r>
            <a:endParaRPr lang="en-US" sz="1400" dirty="0"/>
          </a:p>
        </p:txBody>
      </p:sp>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a:t>
            </a:r>
            <a:r>
              <a:rPr lang="el-GR" b="1" dirty="0" smtClean="0">
                <a:latin typeface="Candara" panose="020E0502030303020204" pitchFamily="34" charset="0"/>
              </a:rPr>
              <a:t>Ενδοδαπέδια </a:t>
            </a:r>
            <a:r>
              <a:rPr lang="el-GR" b="1" dirty="0">
                <a:latin typeface="Candara" panose="020E0502030303020204" pitchFamily="34" charset="0"/>
              </a:rPr>
              <a:t>Συστήματα</a:t>
            </a:r>
            <a:endParaRPr lang="de-DE" b="1" dirty="0">
              <a:latin typeface="Candara" panose="020E0502030303020204" pitchFamily="34" charset="0"/>
            </a:endParaRPr>
          </a:p>
        </p:txBody>
      </p:sp>
    </p:spTree>
    <p:extLst>
      <p:ext uri="{BB962C8B-B14F-4D97-AF65-F5344CB8AC3E}">
        <p14:creationId xmlns:p14="http://schemas.microsoft.com/office/powerpoint/2010/main" val="32035979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Hydronic Radiant Systems</a:t>
            </a:r>
            <a:endParaRPr lang="de-DE" b="1" dirty="0">
              <a:latin typeface="Candara" panose="020E0502030303020204" pitchFamily="34" charset="0"/>
            </a:endParaRPr>
          </a:p>
        </p:txBody>
      </p:sp>
      <p:sp>
        <p:nvSpPr>
          <p:cNvPr id="3" name="CaixaDeTexto 2"/>
          <p:cNvSpPr txBox="1"/>
          <p:nvPr/>
        </p:nvSpPr>
        <p:spPr>
          <a:xfrm>
            <a:off x="0" y="2134317"/>
            <a:ext cx="8950733" cy="4031873"/>
          </a:xfrm>
          <a:prstGeom prst="rect">
            <a:avLst/>
          </a:prstGeom>
          <a:noFill/>
        </p:spPr>
        <p:txBody>
          <a:bodyPr wrap="square" rtlCol="0">
            <a:spAutoFit/>
          </a:bodyPr>
          <a:lstStyle/>
          <a:p>
            <a:pPr algn="just"/>
            <a:r>
              <a:rPr lang="el-GR" sz="1600" b="1" dirty="0" smtClean="0"/>
              <a:t>Τύποι συστημάτων θέρμανσης διαμέσου </a:t>
            </a:r>
            <a:r>
              <a:rPr lang="en-US" sz="1600" b="1" dirty="0" smtClean="0"/>
              <a:t>(</a:t>
            </a:r>
            <a:r>
              <a:rPr lang="el-GR" sz="1600" b="1" dirty="0" smtClean="0"/>
              <a:t>δαπέδων</a:t>
            </a:r>
            <a:r>
              <a:rPr lang="en-US" sz="1600" b="1" dirty="0" smtClean="0"/>
              <a:t>, </a:t>
            </a:r>
            <a:r>
              <a:rPr lang="el-GR" sz="1600" b="1" dirty="0" smtClean="0"/>
              <a:t>πάνελ, τοίχου ή οροφής</a:t>
            </a:r>
            <a:r>
              <a:rPr lang="en-US" sz="1600" b="1" dirty="0" smtClean="0"/>
              <a:t>) :</a:t>
            </a:r>
          </a:p>
          <a:p>
            <a:pPr algn="just"/>
            <a:endParaRPr lang="en-US" sz="1600" b="1" dirty="0" smtClean="0"/>
          </a:p>
          <a:p>
            <a:pPr marL="285750" indent="-285750" algn="just">
              <a:buFont typeface="Arial" panose="020B0604020202020204" pitchFamily="34" charset="0"/>
              <a:buChar char="•"/>
            </a:pPr>
            <a:r>
              <a:rPr lang="el-GR" sz="1400" b="1" dirty="0" smtClean="0"/>
              <a:t>Συστήματα θέρμανσης αέρα </a:t>
            </a:r>
            <a:r>
              <a:rPr lang="el-GR" sz="1400" dirty="0" smtClean="0"/>
              <a:t>– Ο αέρας δεν </a:t>
            </a:r>
            <a:r>
              <a:rPr lang="el-GR" sz="1400" dirty="0"/>
              <a:t>μπορεί να </a:t>
            </a:r>
            <a:r>
              <a:rPr lang="el-GR" sz="1400" dirty="0" smtClean="0"/>
              <a:t>συγκρατήσει </a:t>
            </a:r>
            <a:r>
              <a:rPr lang="el-GR" sz="1400" dirty="0"/>
              <a:t>μεγάλα ποσά θερμότητας, </a:t>
            </a:r>
            <a:r>
              <a:rPr lang="el-GR" sz="1400" dirty="0" smtClean="0"/>
              <a:t>τα αερόθερμα συστήματα ακτινοβολίας δεν </a:t>
            </a:r>
            <a:r>
              <a:rPr lang="el-GR" sz="1400" dirty="0"/>
              <a:t>είναι οικονομικώς </a:t>
            </a:r>
            <a:r>
              <a:rPr lang="el-GR" sz="1400" dirty="0" smtClean="0"/>
              <a:t>αποδοτικά </a:t>
            </a:r>
            <a:r>
              <a:rPr lang="el-GR" sz="1400" dirty="0"/>
              <a:t>σε οικιακές </a:t>
            </a:r>
            <a:r>
              <a:rPr lang="el-GR" sz="1400" dirty="0" smtClean="0"/>
              <a:t>εφαρμογές, αν </a:t>
            </a:r>
            <a:r>
              <a:rPr lang="el-GR" sz="1400" dirty="0"/>
              <a:t>και μπορούν να συνδυαστούν με τα ηλιακά συστήματα θέρμανσης </a:t>
            </a:r>
            <a:r>
              <a:rPr lang="el-GR" sz="1400" dirty="0" smtClean="0"/>
              <a:t>αέρα.</a:t>
            </a:r>
            <a:endParaRPr lang="en-US" sz="1400" dirty="0" smtClean="0"/>
          </a:p>
          <a:p>
            <a:pPr marL="285750" indent="-285750" algn="just">
              <a:buFont typeface="Arial" panose="020B0604020202020204" pitchFamily="34" charset="0"/>
              <a:buChar char="•"/>
            </a:pPr>
            <a:endParaRPr lang="en-US" sz="1400" dirty="0" smtClean="0"/>
          </a:p>
          <a:p>
            <a:pPr marL="285750" indent="-285750" algn="just">
              <a:buFont typeface="Arial" panose="020B0604020202020204" pitchFamily="34" charset="0"/>
              <a:buChar char="•"/>
            </a:pPr>
            <a:r>
              <a:rPr lang="el-GR" sz="1400" b="1" dirty="0" smtClean="0"/>
              <a:t>Ηλεκτρικά συστήματα ακτινοβολίας </a:t>
            </a:r>
            <a:r>
              <a:rPr lang="en-US" sz="1400" dirty="0" smtClean="0"/>
              <a:t>- </a:t>
            </a:r>
            <a:r>
              <a:rPr lang="el-GR" sz="1400" dirty="0" smtClean="0"/>
              <a:t>Αποτελούνται </a:t>
            </a:r>
            <a:r>
              <a:rPr lang="el-GR" sz="1400" dirty="0"/>
              <a:t>από </a:t>
            </a:r>
            <a:r>
              <a:rPr lang="el-GR" sz="1400" dirty="0" smtClean="0"/>
              <a:t>ηλεκτρικές </a:t>
            </a:r>
            <a:r>
              <a:rPr lang="el-GR" sz="1400" dirty="0"/>
              <a:t>καλωδιώσεις (ηλεκτρικές αντιστάσεις</a:t>
            </a:r>
            <a:r>
              <a:rPr lang="el-GR" sz="1400" dirty="0" smtClean="0"/>
              <a:t>) ενσωματωμένη μέσα στο δάπεδο</a:t>
            </a:r>
            <a:r>
              <a:rPr lang="el-GR" sz="1400" dirty="0"/>
              <a:t>. Λόγω του κόστους της ηλεκτρικής ενέργειας, τα συστήματα αυτά είναι </a:t>
            </a:r>
            <a:r>
              <a:rPr lang="el-GR" sz="1400" dirty="0" smtClean="0"/>
              <a:t>οικονομικά αποδοτικά, μόνο όταν είναι τοποθετημένα σε δάπεδο με μεγάλη θερμική </a:t>
            </a:r>
            <a:r>
              <a:rPr lang="el-GR" sz="1400" dirty="0"/>
              <a:t>μάζα, </a:t>
            </a:r>
            <a:r>
              <a:rPr lang="el-GR" sz="1400" dirty="0" smtClean="0"/>
              <a:t>όπως είναι </a:t>
            </a:r>
            <a:r>
              <a:rPr lang="el-GR" sz="1400" dirty="0"/>
              <a:t>ένα παχύ τσιμεντένιο </a:t>
            </a:r>
            <a:r>
              <a:rPr lang="el-GR" sz="1400" dirty="0" smtClean="0"/>
              <a:t>πάτωμα, </a:t>
            </a:r>
            <a:r>
              <a:rPr lang="el-GR" sz="1400" dirty="0"/>
              <a:t>και </a:t>
            </a:r>
            <a:r>
              <a:rPr lang="el-GR" sz="1400" dirty="0" smtClean="0"/>
              <a:t>όταν το ηλεκτρικό ρεύμα παρέχεται σε χαμηλές τιμές. Εάν το πάτωμα ζεσταθεί εκτός των ωρών αιχμής του ηλεκτρικού και αν </a:t>
            </a:r>
            <a:r>
              <a:rPr lang="el-GR" sz="1400" dirty="0"/>
              <a:t>η θερμική μάζα του </a:t>
            </a:r>
            <a:r>
              <a:rPr lang="el-GR" sz="1400" dirty="0" smtClean="0"/>
              <a:t>δαπέδου είναι </a:t>
            </a:r>
            <a:r>
              <a:rPr lang="el-GR" sz="1400" dirty="0"/>
              <a:t>αρκετά μεγάλη, η θερμότητα που είναι </a:t>
            </a:r>
            <a:r>
              <a:rPr lang="el-GR" sz="1400" dirty="0" smtClean="0"/>
              <a:t>αποθηκευμένη </a:t>
            </a:r>
            <a:r>
              <a:rPr lang="el-GR" sz="1400" dirty="0"/>
              <a:t>σε αυτό θα κρατήσει το σπίτι </a:t>
            </a:r>
            <a:r>
              <a:rPr lang="el-GR" sz="1400" dirty="0" smtClean="0"/>
              <a:t>ζεστό για </a:t>
            </a:r>
            <a:r>
              <a:rPr lang="el-GR" sz="1400" dirty="0"/>
              <a:t>οκτώ έως δέκα ώρες χωρίς καμία </a:t>
            </a:r>
            <a:r>
              <a:rPr lang="el-GR" sz="1400" dirty="0" smtClean="0"/>
              <a:t>επιπλέον ηλεκτρική ενέργεια.</a:t>
            </a:r>
            <a:r>
              <a:rPr lang="en-US" sz="1400" dirty="0" smtClean="0"/>
              <a:t> </a:t>
            </a:r>
            <a:endParaRPr lang="en-US" sz="1400" dirty="0"/>
          </a:p>
          <a:p>
            <a:pPr marL="285750" indent="-285750" algn="just">
              <a:buFont typeface="Arial" panose="020B0604020202020204" pitchFamily="34" charset="0"/>
              <a:buChar char="•"/>
            </a:pPr>
            <a:endParaRPr lang="en-US" sz="1400" dirty="0" smtClean="0"/>
          </a:p>
          <a:p>
            <a:pPr marL="285750" indent="-285750" algn="just">
              <a:buFont typeface="Arial" panose="020B0604020202020204" pitchFamily="34" charset="0"/>
              <a:buChar char="•"/>
            </a:pPr>
            <a:r>
              <a:rPr lang="el-GR" sz="1400" b="1" dirty="0" smtClean="0"/>
              <a:t>Συστήματα </a:t>
            </a:r>
            <a:r>
              <a:rPr lang="el-GR" sz="1400" b="1" dirty="0"/>
              <a:t>θέρμανσης </a:t>
            </a:r>
            <a:r>
              <a:rPr lang="el-GR" sz="1400" b="1" dirty="0" smtClean="0"/>
              <a:t>νερού δαπέδου </a:t>
            </a:r>
            <a:r>
              <a:rPr lang="en-US" sz="1400" dirty="0" smtClean="0"/>
              <a:t>- </a:t>
            </a:r>
            <a:r>
              <a:rPr lang="el-GR" sz="1400" dirty="0"/>
              <a:t> Είναι τα πιο δημοφιλή και οικονομικά </a:t>
            </a:r>
            <a:r>
              <a:rPr lang="el-GR" sz="1400" dirty="0" smtClean="0"/>
              <a:t>αποδοτικά συστήματα</a:t>
            </a:r>
            <a:r>
              <a:rPr lang="en-US" sz="1400" dirty="0" smtClean="0"/>
              <a:t>. </a:t>
            </a:r>
            <a:r>
              <a:rPr lang="el-GR" sz="1400" dirty="0"/>
              <a:t>Αυτά τα συστήματα </a:t>
            </a:r>
            <a:r>
              <a:rPr lang="el-GR" sz="1400" dirty="0" smtClean="0"/>
              <a:t>αντλούν ζεστό </a:t>
            </a:r>
            <a:r>
              <a:rPr lang="el-GR" sz="1400" dirty="0"/>
              <a:t>νερό από ένα λέβητα μέσω </a:t>
            </a:r>
            <a:r>
              <a:rPr lang="el-GR" sz="1400" dirty="0" smtClean="0"/>
              <a:t>σωληνώσεων εντός δαπέδου.   Σε </a:t>
            </a:r>
            <a:r>
              <a:rPr lang="el-GR" sz="1400" dirty="0"/>
              <a:t>ορισμένα συστήματα, </a:t>
            </a:r>
            <a:r>
              <a:rPr lang="el-GR" sz="1400" dirty="0" smtClean="0"/>
              <a:t>για τον </a:t>
            </a:r>
            <a:r>
              <a:rPr lang="el-GR" sz="1400" dirty="0"/>
              <a:t>έλεγχο της ροής του ζεστού νερού μέσα </a:t>
            </a:r>
            <a:r>
              <a:rPr lang="el-GR" sz="1400" dirty="0" smtClean="0"/>
              <a:t>στις σωληνώσεις χρησιμοποιούνται </a:t>
            </a:r>
            <a:r>
              <a:rPr lang="el-GR" sz="1400" dirty="0"/>
              <a:t>βαλβίδες ζωνών </a:t>
            </a:r>
            <a:r>
              <a:rPr lang="el-GR" sz="1400" dirty="0" smtClean="0"/>
              <a:t>και </a:t>
            </a:r>
            <a:r>
              <a:rPr lang="el-GR" sz="1400" dirty="0"/>
              <a:t>θερμοστάτες </a:t>
            </a:r>
            <a:r>
              <a:rPr lang="el-GR" sz="1400" dirty="0" smtClean="0"/>
              <a:t>ρύθμισης θερμοκρασίας </a:t>
            </a:r>
            <a:r>
              <a:rPr lang="el-GR" sz="1400" dirty="0"/>
              <a:t>δωματίου. Το κόστος της εγκατάστασης </a:t>
            </a:r>
            <a:r>
              <a:rPr lang="el-GR" sz="1400" dirty="0" smtClean="0"/>
              <a:t>της ενδοδαπέδιας θέρμανσης διαφέρει </a:t>
            </a:r>
            <a:r>
              <a:rPr lang="el-GR" sz="1400" dirty="0"/>
              <a:t>ανάλογα με την τοποθεσία και εξαρτάται από το μέγεθος του σπιτιού, αλλά συνήθως το κόστος είναι υψηλό.</a:t>
            </a:r>
            <a:endParaRPr lang="en-US" sz="1400" dirty="0"/>
          </a:p>
        </p:txBody>
      </p:sp>
      <p:sp>
        <p:nvSpPr>
          <p:cNvPr id="11"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3"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a:t>
            </a:r>
            <a:r>
              <a:rPr lang="el-GR" b="1" dirty="0" smtClean="0">
                <a:latin typeface="Candara" panose="020E0502030303020204" pitchFamily="34" charset="0"/>
              </a:rPr>
              <a:t>Ενδοδαπέδια </a:t>
            </a:r>
            <a:r>
              <a:rPr lang="el-GR" b="1" dirty="0">
                <a:latin typeface="Candara" panose="020E0502030303020204" pitchFamily="34" charset="0"/>
              </a:rPr>
              <a:t>Συστήματα</a:t>
            </a:r>
            <a:endParaRPr lang="de-DE" b="1" dirty="0">
              <a:latin typeface="Candara" panose="020E0502030303020204" pitchFamily="34" charset="0"/>
            </a:endParaRPr>
          </a:p>
        </p:txBody>
      </p:sp>
    </p:spTree>
    <p:extLst>
      <p:ext uri="{BB962C8B-B14F-4D97-AF65-F5344CB8AC3E}">
        <p14:creationId xmlns:p14="http://schemas.microsoft.com/office/powerpoint/2010/main" val="21392998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Hydronic Radiant Systems</a:t>
            </a:r>
            <a:endParaRPr lang="de-DE" b="1" dirty="0">
              <a:latin typeface="Candara" panose="020E0502030303020204" pitchFamily="34" charset="0"/>
            </a:endParaRPr>
          </a:p>
        </p:txBody>
      </p:sp>
      <p:pic>
        <p:nvPicPr>
          <p:cNvPr id="11" name="Image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35" y="2585443"/>
            <a:ext cx="4839029" cy="3190569"/>
          </a:xfrm>
          <a:prstGeom prst="rect">
            <a:avLst/>
          </a:prstGeom>
        </p:spPr>
      </p:pic>
      <p:pic>
        <p:nvPicPr>
          <p:cNvPr id="3" name="Imagem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493" y="2210850"/>
            <a:ext cx="3805240" cy="3869301"/>
          </a:xfrm>
          <a:prstGeom prst="rect">
            <a:avLst/>
          </a:prstGeom>
        </p:spPr>
      </p:pic>
      <p:sp>
        <p:nvSpPr>
          <p:cNvPr id="4" name="CaixaDeTexto 3"/>
          <p:cNvSpPr txBox="1"/>
          <p:nvPr/>
        </p:nvSpPr>
        <p:spPr>
          <a:xfrm>
            <a:off x="0" y="2110389"/>
            <a:ext cx="2808436" cy="369332"/>
          </a:xfrm>
          <a:prstGeom prst="rect">
            <a:avLst/>
          </a:prstGeom>
          <a:noFill/>
        </p:spPr>
        <p:txBody>
          <a:bodyPr wrap="square" rtlCol="0">
            <a:spAutoFit/>
          </a:bodyPr>
          <a:lstStyle/>
          <a:p>
            <a:r>
              <a:rPr lang="el-GR" b="1" dirty="0" smtClean="0"/>
              <a:t>Παραδείγματα</a:t>
            </a:r>
            <a:endParaRPr lang="en-GB" b="1" dirty="0"/>
          </a:p>
        </p:txBody>
      </p:sp>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a:t>
            </a:r>
            <a:r>
              <a:rPr lang="el-GR" b="1" dirty="0" smtClean="0">
                <a:latin typeface="Candara" panose="020E0502030303020204" pitchFamily="34" charset="0"/>
              </a:rPr>
              <a:t>Ενδοδαπέδια </a:t>
            </a:r>
            <a:r>
              <a:rPr lang="el-GR" b="1" dirty="0">
                <a:latin typeface="Candara" panose="020E0502030303020204" pitchFamily="34" charset="0"/>
              </a:rPr>
              <a:t>Συστήματα</a:t>
            </a:r>
            <a:endParaRPr lang="de-DE" b="1" dirty="0">
              <a:latin typeface="Candara" panose="020E0502030303020204" pitchFamily="34" charset="0"/>
            </a:endParaRPr>
          </a:p>
        </p:txBody>
      </p:sp>
    </p:spTree>
    <p:extLst>
      <p:ext uri="{BB962C8B-B14F-4D97-AF65-F5344CB8AC3E}">
        <p14:creationId xmlns:p14="http://schemas.microsoft.com/office/powerpoint/2010/main" val="2110793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Hydronic Radiant Systems</a:t>
            </a:r>
            <a:endParaRPr lang="de-DE" b="1" dirty="0">
              <a:latin typeface="Candara" panose="020E0502030303020204" pitchFamily="34" charset="0"/>
            </a:endParaRPr>
          </a:p>
        </p:txBody>
      </p:sp>
      <p:pic>
        <p:nvPicPr>
          <p:cNvPr id="11" name="Image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656" y="2178532"/>
            <a:ext cx="6299686" cy="3937304"/>
          </a:xfrm>
          <a:prstGeom prst="rect">
            <a:avLst/>
          </a:prstGeom>
        </p:spPr>
      </p:pic>
      <p:sp>
        <p:nvSpPr>
          <p:cNvPr id="13" name="CaixaDeTexto 12"/>
          <p:cNvSpPr txBox="1"/>
          <p:nvPr/>
        </p:nvSpPr>
        <p:spPr>
          <a:xfrm>
            <a:off x="0" y="2110389"/>
            <a:ext cx="2808436" cy="369332"/>
          </a:xfrm>
          <a:prstGeom prst="rect">
            <a:avLst/>
          </a:prstGeom>
          <a:noFill/>
        </p:spPr>
        <p:txBody>
          <a:bodyPr wrap="square" rtlCol="0">
            <a:spAutoFit/>
          </a:bodyPr>
          <a:lstStyle/>
          <a:p>
            <a:r>
              <a:rPr lang="el-GR" b="1" dirty="0" smtClean="0"/>
              <a:t>Παραδείγματα</a:t>
            </a:r>
            <a:endParaRPr lang="en-GB" b="1" dirty="0"/>
          </a:p>
        </p:txBody>
      </p:sp>
      <p:sp>
        <p:nvSpPr>
          <p:cNvPr id="14"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5"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a:t>
            </a:r>
            <a:r>
              <a:rPr lang="el-GR" b="1" dirty="0" smtClean="0">
                <a:latin typeface="Candara" panose="020E0502030303020204" pitchFamily="34" charset="0"/>
              </a:rPr>
              <a:t>Ενδοδαπέδια </a:t>
            </a:r>
            <a:r>
              <a:rPr lang="el-GR" b="1" dirty="0">
                <a:latin typeface="Candara" panose="020E0502030303020204" pitchFamily="34" charset="0"/>
              </a:rPr>
              <a:t>Συστήματα</a:t>
            </a:r>
            <a:endParaRPr lang="de-DE" b="1" dirty="0">
              <a:latin typeface="Candara" panose="020E0502030303020204" pitchFamily="34" charset="0"/>
            </a:endParaRPr>
          </a:p>
        </p:txBody>
      </p:sp>
    </p:spTree>
    <p:extLst>
      <p:ext uri="{BB962C8B-B14F-4D97-AF65-F5344CB8AC3E}">
        <p14:creationId xmlns:p14="http://schemas.microsoft.com/office/powerpoint/2010/main" val="36958143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Hydronic Radiant Systems</a:t>
            </a:r>
            <a:endParaRPr lang="de-DE" b="1" dirty="0">
              <a:latin typeface="Candara" panose="020E0502030303020204" pitchFamily="34" charset="0"/>
            </a:endParaRPr>
          </a:p>
        </p:txBody>
      </p:sp>
      <p:pic>
        <p:nvPicPr>
          <p:cNvPr id="4"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8537" y="2477712"/>
            <a:ext cx="6013988" cy="3602439"/>
          </a:xfrm>
          <a:prstGeom prst="rect">
            <a:avLst/>
          </a:prstGeom>
        </p:spPr>
      </p:pic>
      <p:sp>
        <p:nvSpPr>
          <p:cNvPr id="13" name="CaixaDeTexto 12"/>
          <p:cNvSpPr txBox="1"/>
          <p:nvPr/>
        </p:nvSpPr>
        <p:spPr>
          <a:xfrm>
            <a:off x="0" y="2110389"/>
            <a:ext cx="2808436" cy="369332"/>
          </a:xfrm>
          <a:prstGeom prst="rect">
            <a:avLst/>
          </a:prstGeom>
          <a:noFill/>
        </p:spPr>
        <p:txBody>
          <a:bodyPr wrap="square" rtlCol="0">
            <a:spAutoFit/>
          </a:bodyPr>
          <a:lstStyle/>
          <a:p>
            <a:r>
              <a:rPr lang="el-GR" b="1" dirty="0" smtClean="0"/>
              <a:t>Παραδείγματα</a:t>
            </a:r>
            <a:endParaRPr lang="en-GB" b="1" dirty="0"/>
          </a:p>
        </p:txBody>
      </p:sp>
      <p:sp>
        <p:nvSpPr>
          <p:cNvPr id="14"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5"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a:t>
            </a:r>
            <a:r>
              <a:rPr lang="el-GR" b="1" dirty="0" smtClean="0">
                <a:latin typeface="Candara" panose="020E0502030303020204" pitchFamily="34" charset="0"/>
              </a:rPr>
              <a:t>Ενδοδαπέδια </a:t>
            </a:r>
            <a:r>
              <a:rPr lang="el-GR" b="1" dirty="0">
                <a:latin typeface="Candara" panose="020E0502030303020204" pitchFamily="34" charset="0"/>
              </a:rPr>
              <a:t>Συστήματα</a:t>
            </a:r>
            <a:endParaRPr lang="de-DE" b="1" dirty="0">
              <a:latin typeface="Candara" panose="020E0502030303020204" pitchFamily="34" charset="0"/>
            </a:endParaRPr>
          </a:p>
        </p:txBody>
      </p:sp>
    </p:spTree>
    <p:extLst>
      <p:ext uri="{BB962C8B-B14F-4D97-AF65-F5344CB8AC3E}">
        <p14:creationId xmlns:p14="http://schemas.microsoft.com/office/powerpoint/2010/main" val="27555512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Hydronic Radiant Systems</a:t>
            </a:r>
            <a:endParaRPr lang="de-DE" b="1" dirty="0">
              <a:latin typeface="Candara" panose="020E0502030303020204" pitchFamily="34" charset="0"/>
            </a:endParaRPr>
          </a:p>
        </p:txBody>
      </p:sp>
      <p:sp>
        <p:nvSpPr>
          <p:cNvPr id="13" name="CaixaDeTexto 12"/>
          <p:cNvSpPr txBox="1"/>
          <p:nvPr/>
        </p:nvSpPr>
        <p:spPr>
          <a:xfrm>
            <a:off x="0" y="2110389"/>
            <a:ext cx="2808436" cy="369332"/>
          </a:xfrm>
          <a:prstGeom prst="rect">
            <a:avLst/>
          </a:prstGeom>
          <a:noFill/>
        </p:spPr>
        <p:txBody>
          <a:bodyPr wrap="square" rtlCol="0">
            <a:spAutoFit/>
          </a:bodyPr>
          <a:lstStyle/>
          <a:p>
            <a:r>
              <a:rPr lang="el-GR" b="1" dirty="0" smtClean="0"/>
              <a:t>Παραδείγματα</a:t>
            </a:r>
            <a:endParaRPr lang="en-GB" b="1" dirty="0"/>
          </a:p>
        </p:txBody>
      </p:sp>
      <p:pic>
        <p:nvPicPr>
          <p:cNvPr id="5" name="Image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1029" y="2303161"/>
            <a:ext cx="5688062" cy="3750542"/>
          </a:xfrm>
          <a:prstGeom prst="rect">
            <a:avLst/>
          </a:prstGeom>
        </p:spPr>
      </p:pic>
      <p:sp>
        <p:nvSpPr>
          <p:cNvPr id="14"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5"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a:t>
            </a:r>
            <a:r>
              <a:rPr lang="el-GR" b="1" dirty="0" smtClean="0">
                <a:latin typeface="Candara" panose="020E0502030303020204" pitchFamily="34" charset="0"/>
              </a:rPr>
              <a:t>Ενδοδαπέδια </a:t>
            </a:r>
            <a:r>
              <a:rPr lang="el-GR" b="1" dirty="0">
                <a:latin typeface="Candara" panose="020E0502030303020204" pitchFamily="34" charset="0"/>
              </a:rPr>
              <a:t>Συστήματα</a:t>
            </a:r>
            <a:endParaRPr lang="de-DE" b="1" dirty="0">
              <a:latin typeface="Candara" panose="020E0502030303020204" pitchFamily="34" charset="0"/>
            </a:endParaRPr>
          </a:p>
        </p:txBody>
      </p:sp>
    </p:spTree>
    <p:extLst>
      <p:ext uri="{BB962C8B-B14F-4D97-AF65-F5344CB8AC3E}">
        <p14:creationId xmlns:p14="http://schemas.microsoft.com/office/powerpoint/2010/main" val="7153778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Hydronic Radiant Systems</a:t>
            </a:r>
            <a:endParaRPr lang="de-DE" b="1" dirty="0">
              <a:latin typeface="Candara" panose="020E0502030303020204" pitchFamily="34" charset="0"/>
            </a:endParaRPr>
          </a:p>
        </p:txBody>
      </p:sp>
      <p:sp>
        <p:nvSpPr>
          <p:cNvPr id="13" name="CaixaDeTexto 12"/>
          <p:cNvSpPr txBox="1"/>
          <p:nvPr/>
        </p:nvSpPr>
        <p:spPr>
          <a:xfrm>
            <a:off x="0" y="2110389"/>
            <a:ext cx="2808436" cy="369332"/>
          </a:xfrm>
          <a:prstGeom prst="rect">
            <a:avLst/>
          </a:prstGeom>
          <a:noFill/>
        </p:spPr>
        <p:txBody>
          <a:bodyPr wrap="square" rtlCol="0">
            <a:spAutoFit/>
          </a:bodyPr>
          <a:lstStyle/>
          <a:p>
            <a:r>
              <a:rPr lang="el-GR" b="1" dirty="0" smtClean="0"/>
              <a:t>Παραδείγματα</a:t>
            </a:r>
            <a:endParaRPr lang="en-GB" b="1" dirty="0"/>
          </a:p>
        </p:txBody>
      </p:sp>
      <p:pic>
        <p:nvPicPr>
          <p:cNvPr id="3" name="Image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7830" y="2155022"/>
            <a:ext cx="5294460" cy="3982907"/>
          </a:xfrm>
          <a:prstGeom prst="rect">
            <a:avLst/>
          </a:prstGeom>
        </p:spPr>
      </p:pic>
      <p:sp>
        <p:nvSpPr>
          <p:cNvPr id="14"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5"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a:t>
            </a:r>
            <a:r>
              <a:rPr lang="el-GR" b="1" dirty="0" smtClean="0">
                <a:latin typeface="Candara" panose="020E0502030303020204" pitchFamily="34" charset="0"/>
              </a:rPr>
              <a:t>Ενδοδαπέδια </a:t>
            </a:r>
            <a:r>
              <a:rPr lang="el-GR" b="1" dirty="0">
                <a:latin typeface="Candara" panose="020E0502030303020204" pitchFamily="34" charset="0"/>
              </a:rPr>
              <a:t>Συστήματα</a:t>
            </a:r>
            <a:endParaRPr lang="de-DE" b="1" dirty="0">
              <a:latin typeface="Candara" panose="020E0502030303020204" pitchFamily="34" charset="0"/>
            </a:endParaRPr>
          </a:p>
        </p:txBody>
      </p:sp>
    </p:spTree>
    <p:extLst>
      <p:ext uri="{BB962C8B-B14F-4D97-AF65-F5344CB8AC3E}">
        <p14:creationId xmlns:p14="http://schemas.microsoft.com/office/powerpoint/2010/main" val="19195223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Hydronic Radiant Systems</a:t>
            </a:r>
            <a:endParaRPr lang="de-DE" b="1" dirty="0">
              <a:latin typeface="Candara" panose="020E0502030303020204" pitchFamily="34" charset="0"/>
            </a:endParaRPr>
          </a:p>
        </p:txBody>
      </p:sp>
      <p:sp>
        <p:nvSpPr>
          <p:cNvPr id="3" name="CaixaDeTexto 2"/>
          <p:cNvSpPr txBox="1"/>
          <p:nvPr/>
        </p:nvSpPr>
        <p:spPr>
          <a:xfrm>
            <a:off x="5075" y="2204864"/>
            <a:ext cx="4062870" cy="3231654"/>
          </a:xfrm>
          <a:prstGeom prst="rect">
            <a:avLst/>
          </a:prstGeom>
          <a:noFill/>
        </p:spPr>
        <p:txBody>
          <a:bodyPr wrap="square" rtlCol="0">
            <a:spAutoFit/>
          </a:bodyPr>
          <a:lstStyle/>
          <a:p>
            <a:pPr algn="just"/>
            <a:r>
              <a:rPr lang="el-GR" b="1" dirty="0" smtClean="0"/>
              <a:t>Λειτουργία</a:t>
            </a:r>
            <a:endParaRPr lang="en-US" b="1" dirty="0" smtClean="0"/>
          </a:p>
          <a:p>
            <a:pPr algn="just"/>
            <a:endParaRPr lang="en-US" b="1" dirty="0" smtClean="0"/>
          </a:p>
          <a:p>
            <a:pPr algn="just"/>
            <a:r>
              <a:rPr lang="el-GR" sz="1400" dirty="0" smtClean="0"/>
              <a:t>Τα ενδοδαπέδια συστήματα μπορεί </a:t>
            </a:r>
            <a:r>
              <a:rPr lang="el-GR" sz="1400" dirty="0"/>
              <a:t>να </a:t>
            </a:r>
            <a:r>
              <a:rPr lang="el-GR" sz="1400" dirty="0" smtClean="0"/>
              <a:t>χρησιμοποιήσουν πολλές πήγες </a:t>
            </a:r>
            <a:r>
              <a:rPr lang="el-GR" sz="1400" dirty="0"/>
              <a:t>ενέργειας για τη θέρμανση του </a:t>
            </a:r>
            <a:r>
              <a:rPr lang="el-GR" sz="1400" dirty="0" smtClean="0"/>
              <a:t>νερού, όπως το φυσικό </a:t>
            </a:r>
            <a:r>
              <a:rPr lang="el-GR" sz="1400" dirty="0"/>
              <a:t>αέριο </a:t>
            </a:r>
            <a:r>
              <a:rPr lang="el-GR" sz="1400" dirty="0" smtClean="0"/>
              <a:t>το πετρέλαιο, λέβητες </a:t>
            </a:r>
            <a:r>
              <a:rPr lang="el-GR" sz="1400" dirty="0"/>
              <a:t>με ξύλα ή λέβητες </a:t>
            </a:r>
            <a:r>
              <a:rPr lang="el-GR" sz="1400" dirty="0" smtClean="0"/>
              <a:t>βιομάζας</a:t>
            </a:r>
            <a:r>
              <a:rPr lang="el-GR" sz="1400" dirty="0"/>
              <a:t>, </a:t>
            </a:r>
            <a:r>
              <a:rPr lang="el-GR" sz="1400" dirty="0" smtClean="0"/>
              <a:t>ηλιακούς συλλέκτες, </a:t>
            </a:r>
            <a:r>
              <a:rPr lang="el-GR" sz="1400" dirty="0"/>
              <a:t>ή ένα συνδυασμό αυτών των πηγών</a:t>
            </a:r>
            <a:r>
              <a:rPr lang="el-GR" sz="1400" dirty="0" smtClean="0"/>
              <a:t>.</a:t>
            </a:r>
            <a:r>
              <a:rPr lang="en-US" sz="1400" dirty="0" smtClean="0"/>
              <a:t> </a:t>
            </a:r>
          </a:p>
          <a:p>
            <a:pPr algn="just"/>
            <a:endParaRPr lang="en-US" sz="1400" dirty="0"/>
          </a:p>
          <a:p>
            <a:pPr algn="just"/>
            <a:r>
              <a:rPr lang="el-GR" sz="1400" dirty="0" smtClean="0"/>
              <a:t>Η ενδοδαπέδια θέρμανση εξαρτάται </a:t>
            </a:r>
            <a:r>
              <a:rPr lang="el-GR" sz="1400" dirty="0"/>
              <a:t>σε μεγάλο βαθμό </a:t>
            </a:r>
            <a:r>
              <a:rPr lang="el-GR" sz="1400" dirty="0" smtClean="0"/>
              <a:t>στη </a:t>
            </a:r>
            <a:r>
              <a:rPr lang="el-GR" sz="1400" dirty="0"/>
              <a:t>μετάδοσης θερμότητας, </a:t>
            </a:r>
            <a:r>
              <a:rPr lang="el-GR" sz="1400" dirty="0" smtClean="0"/>
              <a:t>στα ενδοδαπέδια συστήματα έχουμε </a:t>
            </a:r>
            <a:r>
              <a:rPr lang="el-GR" sz="1400" dirty="0"/>
              <a:t>φυσική κυκλοφορία της θερμότητας μέσα σε ένα δωμάτιο </a:t>
            </a:r>
            <a:r>
              <a:rPr lang="el-GR" sz="1400" dirty="0" smtClean="0"/>
              <a:t>από το πάτωμα προς τα πάνω. </a:t>
            </a:r>
            <a:endParaRPr lang="en-GB" sz="1400" dirty="0"/>
          </a:p>
        </p:txBody>
      </p:sp>
      <p:pic>
        <p:nvPicPr>
          <p:cNvPr id="7" name="Image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7691" y="2361382"/>
            <a:ext cx="4913409" cy="3075136"/>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a:t>
            </a:r>
            <a:r>
              <a:rPr lang="el-GR" b="1" dirty="0" smtClean="0">
                <a:latin typeface="Candara" panose="020E0502030303020204" pitchFamily="34" charset="0"/>
              </a:rPr>
              <a:t>Ενδοδαπέδια </a:t>
            </a:r>
            <a:r>
              <a:rPr lang="el-GR" b="1" dirty="0">
                <a:latin typeface="Candara" panose="020E0502030303020204" pitchFamily="34" charset="0"/>
              </a:rPr>
              <a:t>Συστήματα</a:t>
            </a:r>
            <a:endParaRPr lang="de-DE" b="1" dirty="0">
              <a:latin typeface="Candara" panose="020E0502030303020204" pitchFamily="34" charset="0"/>
            </a:endParaRPr>
          </a:p>
        </p:txBody>
      </p:sp>
    </p:spTree>
    <p:extLst>
      <p:ext uri="{BB962C8B-B14F-4D97-AF65-F5344CB8AC3E}">
        <p14:creationId xmlns:p14="http://schemas.microsoft.com/office/powerpoint/2010/main" val="42815284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Hydronic Radiant Systems</a:t>
            </a:r>
            <a:endParaRPr lang="de-DE" b="1" dirty="0">
              <a:latin typeface="Candara" panose="020E0502030303020204" pitchFamily="34" charset="0"/>
            </a:endParaRPr>
          </a:p>
        </p:txBody>
      </p:sp>
      <p:sp>
        <p:nvSpPr>
          <p:cNvPr id="3" name="CaixaDeTexto 2"/>
          <p:cNvSpPr txBox="1"/>
          <p:nvPr/>
        </p:nvSpPr>
        <p:spPr>
          <a:xfrm>
            <a:off x="0" y="2209217"/>
            <a:ext cx="4499992" cy="3939540"/>
          </a:xfrm>
          <a:prstGeom prst="rect">
            <a:avLst/>
          </a:prstGeom>
          <a:noFill/>
        </p:spPr>
        <p:txBody>
          <a:bodyPr wrap="square" rtlCol="0">
            <a:spAutoFit/>
          </a:bodyPr>
          <a:lstStyle/>
          <a:p>
            <a:pPr algn="just"/>
            <a:r>
              <a:rPr lang="el-GR" b="1" dirty="0" smtClean="0"/>
              <a:t>Εφαρμογές και πλεονεκτήματα</a:t>
            </a:r>
          </a:p>
          <a:p>
            <a:pPr algn="just"/>
            <a:endParaRPr lang="en-US" b="1" dirty="0"/>
          </a:p>
          <a:p>
            <a:pPr marL="285750" indent="-285750" algn="just">
              <a:buFont typeface="Arial" panose="020B0604020202020204" pitchFamily="34" charset="0"/>
              <a:buChar char="•"/>
            </a:pPr>
            <a:r>
              <a:rPr lang="el-GR" sz="1400" dirty="0"/>
              <a:t>Αυτό το σύστημα θέρμανσης είναι κατάλληλο για σχεδόν οποιοδήποτε χώρο </a:t>
            </a:r>
            <a:r>
              <a:rPr lang="el-GR" sz="1400" dirty="0" smtClean="0"/>
              <a:t>όπως</a:t>
            </a:r>
            <a:r>
              <a:rPr lang="el-GR" sz="1400" dirty="0"/>
              <a:t>: σπίτια, σχολεία, γραφεία, κ.λπ.</a:t>
            </a:r>
            <a:endParaRPr lang="en-US" sz="1400" dirty="0"/>
          </a:p>
          <a:p>
            <a:pPr marL="285750" indent="-285750" algn="just">
              <a:buFont typeface="Arial" panose="020B0604020202020204" pitchFamily="34" charset="0"/>
              <a:buChar char="•"/>
            </a:pPr>
            <a:r>
              <a:rPr lang="el-GR" sz="1400" dirty="0"/>
              <a:t>Οι άνθρωποι που υποφέρουν από αλλεργίες συχνά προτιμούν </a:t>
            </a:r>
            <a:r>
              <a:rPr lang="el-GR" sz="1400" dirty="0" smtClean="0"/>
              <a:t>την ενδοδαπέδια θέρμανση, </a:t>
            </a:r>
            <a:r>
              <a:rPr lang="el-GR" sz="1400" dirty="0"/>
              <a:t>διότι δεν </a:t>
            </a:r>
            <a:r>
              <a:rPr lang="el-GR" sz="1400" dirty="0" smtClean="0"/>
              <a:t>προκαλεί αλλεργίες </a:t>
            </a:r>
            <a:r>
              <a:rPr lang="el-GR" sz="1400" dirty="0"/>
              <a:t>όπως </a:t>
            </a:r>
            <a:r>
              <a:rPr lang="el-GR" sz="1400" dirty="0" smtClean="0"/>
              <a:t>τα συστήματα βεβιασμένου αέρα.</a:t>
            </a:r>
            <a:endParaRPr lang="en-US" sz="1400" dirty="0" smtClean="0"/>
          </a:p>
          <a:p>
            <a:pPr marL="285750" indent="-285750" algn="just">
              <a:buFont typeface="Arial" panose="020B0604020202020204" pitchFamily="34" charset="0"/>
              <a:buChar char="•"/>
            </a:pPr>
            <a:r>
              <a:rPr lang="el-GR" sz="1400" dirty="0"/>
              <a:t>Ε</a:t>
            </a:r>
            <a:r>
              <a:rPr lang="el-GR" sz="1400" dirty="0" smtClean="0"/>
              <a:t>ίναι </a:t>
            </a:r>
            <a:r>
              <a:rPr lang="el-GR" sz="1400" dirty="0"/>
              <a:t>πιο </a:t>
            </a:r>
            <a:r>
              <a:rPr lang="el-GR" sz="1400" dirty="0" smtClean="0"/>
              <a:t>αποδοτικά από </a:t>
            </a:r>
            <a:r>
              <a:rPr lang="el-GR" sz="1400" dirty="0"/>
              <a:t>τη θέρμανση </a:t>
            </a:r>
            <a:r>
              <a:rPr lang="el-GR" sz="1400" dirty="0" smtClean="0"/>
              <a:t>με καλοριφέρ και συνήθως </a:t>
            </a:r>
            <a:r>
              <a:rPr lang="el-GR" sz="1400" dirty="0"/>
              <a:t>πιο </a:t>
            </a:r>
            <a:r>
              <a:rPr lang="el-GR" sz="1400" dirty="0" smtClean="0"/>
              <a:t>αποτελεσματικά </a:t>
            </a:r>
            <a:r>
              <a:rPr lang="el-GR" sz="1400" dirty="0"/>
              <a:t>από τη θέρμανση </a:t>
            </a:r>
            <a:r>
              <a:rPr lang="el-GR" sz="1400" dirty="0" smtClean="0"/>
              <a:t>με βεβιασμένο </a:t>
            </a:r>
            <a:r>
              <a:rPr lang="el-GR" sz="1400" dirty="0"/>
              <a:t>αέρα, γιατί περιορίζουν τις απώλειες </a:t>
            </a:r>
            <a:r>
              <a:rPr lang="el-GR" sz="1400" dirty="0" smtClean="0"/>
              <a:t>μέσω των αγωγών.</a:t>
            </a:r>
            <a:endParaRPr lang="en-US" b="1" dirty="0"/>
          </a:p>
          <a:p>
            <a:pPr algn="just"/>
            <a:r>
              <a:rPr lang="el-GR" b="1" dirty="0" smtClean="0"/>
              <a:t>Περιορισμοί</a:t>
            </a:r>
            <a:endParaRPr lang="en-US" sz="1400" dirty="0"/>
          </a:p>
          <a:p>
            <a:pPr marL="285750" indent="-285750" algn="just">
              <a:buFont typeface="Arial" panose="020B0604020202020204" pitchFamily="34" charset="0"/>
              <a:buChar char="•"/>
            </a:pPr>
            <a:r>
              <a:rPr lang="el-GR" sz="1400" dirty="0"/>
              <a:t>Ο βασικός περιορισμός </a:t>
            </a:r>
            <a:r>
              <a:rPr lang="el-GR" sz="1400" dirty="0" smtClean="0"/>
              <a:t>εκτός από την απαραίτητη εγκατάσταση που απαιτείται είναι το αρχική κόστος της επένδυσης.</a:t>
            </a:r>
            <a:endParaRPr lang="en-US" sz="1400" dirty="0"/>
          </a:p>
        </p:txBody>
      </p:sp>
      <p:pic>
        <p:nvPicPr>
          <p:cNvPr id="13" name="Imagem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9992" y="2261672"/>
            <a:ext cx="4462583" cy="3473396"/>
          </a:xfrm>
          <a:prstGeom prst="rect">
            <a:avLst/>
          </a:prstGeom>
        </p:spPr>
      </p:pic>
      <p:sp>
        <p:nvSpPr>
          <p:cNvPr id="14"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5"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a:t>
            </a:r>
            <a:r>
              <a:rPr lang="el-GR" b="1" dirty="0" smtClean="0">
                <a:latin typeface="Candara" panose="020E0502030303020204" pitchFamily="34" charset="0"/>
              </a:rPr>
              <a:t>Ενδοδαπέδια </a:t>
            </a:r>
            <a:r>
              <a:rPr lang="el-GR" b="1" dirty="0">
                <a:latin typeface="Candara" panose="020E0502030303020204" pitchFamily="34" charset="0"/>
              </a:rPr>
              <a:t>Συστήματα</a:t>
            </a:r>
            <a:endParaRPr lang="de-DE" b="1" dirty="0">
              <a:latin typeface="Candara" panose="020E0502030303020204" pitchFamily="34" charset="0"/>
            </a:endParaRPr>
          </a:p>
        </p:txBody>
      </p:sp>
    </p:spTree>
    <p:extLst>
      <p:ext uri="{BB962C8B-B14F-4D97-AF65-F5344CB8AC3E}">
        <p14:creationId xmlns:p14="http://schemas.microsoft.com/office/powerpoint/2010/main" val="15080251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71601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Ηλιακής Ψύξης</a:t>
            </a:r>
            <a:endParaRPr lang="de-DE" b="1" dirty="0">
              <a:latin typeface="Candara" panose="020E0502030303020204" pitchFamily="34" charset="0"/>
            </a:endParaRPr>
          </a:p>
        </p:txBody>
      </p:sp>
      <p:pic>
        <p:nvPicPr>
          <p:cNvPr id="3" name="Image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5976" y="2276872"/>
            <a:ext cx="4268246" cy="2803238"/>
          </a:xfrm>
          <a:prstGeom prst="rect">
            <a:avLst/>
          </a:prstGeom>
        </p:spPr>
      </p:pic>
      <p:pic>
        <p:nvPicPr>
          <p:cNvPr id="4" name="Imagem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521" y="2276872"/>
            <a:ext cx="4709760" cy="2803238"/>
          </a:xfrm>
          <a:prstGeom prst="rect">
            <a:avLst/>
          </a:prstGeom>
        </p:spPr>
      </p:pic>
      <p:pic>
        <p:nvPicPr>
          <p:cNvPr id="7" name="Imagem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6488" y="5195140"/>
            <a:ext cx="4057143" cy="956413"/>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12474863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628800"/>
            <a:ext cx="16196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000" b="1" dirty="0">
                <a:latin typeface="Candara" panose="020E0502030303020204" pitchFamily="34" charset="0"/>
              </a:rPr>
              <a:t>Εισαγωγή</a:t>
            </a:r>
            <a:endParaRPr lang="de-DE" sz="2000" b="1" dirty="0">
              <a:latin typeface="Candara" panose="020E0502030303020204" pitchFamily="34" charset="0"/>
            </a:endParaRPr>
          </a:p>
        </p:txBody>
      </p:sp>
      <p:sp>
        <p:nvSpPr>
          <p:cNvPr id="3" name="CaixaDeTexto 2"/>
          <p:cNvSpPr txBox="1"/>
          <p:nvPr/>
        </p:nvSpPr>
        <p:spPr>
          <a:xfrm>
            <a:off x="393" y="2175264"/>
            <a:ext cx="8950340" cy="2985433"/>
          </a:xfrm>
          <a:prstGeom prst="rect">
            <a:avLst/>
          </a:prstGeom>
          <a:noFill/>
        </p:spPr>
        <p:txBody>
          <a:bodyPr wrap="square" rtlCol="0">
            <a:spAutoFit/>
          </a:bodyPr>
          <a:lstStyle/>
          <a:p>
            <a:pPr algn="just"/>
            <a:r>
              <a:rPr lang="el-GR" sz="1400" dirty="0" smtClean="0"/>
              <a:t>Τα συστήματα παροχής </a:t>
            </a:r>
            <a:r>
              <a:rPr lang="el-GR" sz="1400" b="1" dirty="0" smtClean="0"/>
              <a:t>ζεστού αέρα </a:t>
            </a:r>
            <a:r>
              <a:rPr lang="el-GR" sz="1400" dirty="0" smtClean="0"/>
              <a:t>διανέμουν τον ζεστό αέρα μέσο αεραγωγών. Πολλά συστήματα χρησιμοποιούν τους ίδιους  αεραγωγούς για την παροχή αέρα ψύξης μέσω εναλλάκτη αέρα ενός κλιματιστικού.</a:t>
            </a:r>
            <a:r>
              <a:rPr lang="en-US" sz="1400" dirty="0" smtClean="0"/>
              <a:t> </a:t>
            </a:r>
            <a:r>
              <a:rPr lang="el-GR" sz="1400" dirty="0" smtClean="0"/>
              <a:t>Ο αέρας περνάει μέσα από φίλτρα για να απομακρυνθούν σκόνες και σωματίδια. </a:t>
            </a:r>
            <a:endParaRPr lang="en-GB" sz="1400" dirty="0"/>
          </a:p>
          <a:p>
            <a:pPr algn="just"/>
            <a:endParaRPr lang="en-US" sz="1600" b="1" dirty="0" smtClean="0"/>
          </a:p>
          <a:p>
            <a:pPr marL="285750" indent="-285750" algn="just">
              <a:buFont typeface="Arial" panose="020B0604020202020204" pitchFamily="34" charset="0"/>
              <a:buChar char="•"/>
            </a:pPr>
            <a:endParaRPr lang="en-US" sz="1600" b="1" dirty="0"/>
          </a:p>
          <a:p>
            <a:pPr marL="285750" indent="-285750" algn="just">
              <a:buFont typeface="Arial" panose="020B0604020202020204" pitchFamily="34" charset="0"/>
              <a:buChar char="•"/>
            </a:pPr>
            <a:r>
              <a:rPr lang="en-US" sz="1600" b="1" dirty="0" smtClean="0"/>
              <a:t>HVAC</a:t>
            </a:r>
            <a:r>
              <a:rPr lang="en-US" sz="1600" dirty="0" smtClean="0"/>
              <a:t>  </a:t>
            </a:r>
            <a:r>
              <a:rPr lang="el-GR" sz="1600" dirty="0" smtClean="0"/>
              <a:t>Αερισμός</a:t>
            </a:r>
            <a:r>
              <a:rPr lang="en-US" sz="1600" dirty="0" smtClean="0"/>
              <a:t> - </a:t>
            </a:r>
            <a:r>
              <a:rPr lang="el-GR" sz="1400" dirty="0" smtClean="0"/>
              <a:t>Είναι </a:t>
            </a:r>
            <a:r>
              <a:rPr lang="el-GR" sz="1400" dirty="0"/>
              <a:t>η διαδικασία αλλαγής ή </a:t>
            </a:r>
            <a:r>
              <a:rPr lang="el-GR" sz="1400" dirty="0" smtClean="0"/>
              <a:t>αντικατάσταση </a:t>
            </a:r>
            <a:r>
              <a:rPr lang="el-GR" sz="1400" dirty="0"/>
              <a:t>αέρα </a:t>
            </a:r>
            <a:r>
              <a:rPr lang="el-GR" sz="1400" dirty="0" smtClean="0"/>
              <a:t>σε οποιονδήποτε χώρο </a:t>
            </a:r>
            <a:r>
              <a:rPr lang="el-GR" sz="1400" dirty="0"/>
              <a:t>για τον έλεγχο της θερμοκρασίας ή </a:t>
            </a:r>
            <a:r>
              <a:rPr lang="el-GR" sz="1400" dirty="0" smtClean="0"/>
              <a:t>για αφαίρεση της υγρασία</a:t>
            </a:r>
            <a:r>
              <a:rPr lang="el-GR" sz="1400" dirty="0"/>
              <a:t>, </a:t>
            </a:r>
            <a:r>
              <a:rPr lang="el-GR" sz="1400" dirty="0" smtClean="0"/>
              <a:t>οσμών, καπνού, θερμότητας, σκόνης, </a:t>
            </a:r>
            <a:r>
              <a:rPr lang="el-GR" sz="1400" dirty="0"/>
              <a:t>ή διοξείδιο του άνθρακα, καθώς και για την </a:t>
            </a:r>
            <a:r>
              <a:rPr lang="el-GR" sz="1400" dirty="0" smtClean="0"/>
              <a:t>αναπλήρωση οξυγόνου. </a:t>
            </a:r>
          </a:p>
          <a:p>
            <a:pPr algn="just"/>
            <a:endParaRPr lang="en-US" sz="1400" dirty="0" smtClean="0"/>
          </a:p>
          <a:p>
            <a:pPr algn="just"/>
            <a:r>
              <a:rPr lang="el-GR" sz="1400" dirty="0" smtClean="0"/>
              <a:t>Ο αερισμός </a:t>
            </a:r>
            <a:r>
              <a:rPr lang="el-GR" sz="1400" dirty="0"/>
              <a:t>περιλαμβάνει τόσο την ανταλλαγή του αέρα με τον εξωτερικό καθώς και την κυκλοφορία του αέρα εντός του κτιρίου. Είναι ένας από τους πιο σημαντικούς παράγοντες για τη διατήρηση αποδεκτής ποιότητας του εσωτερικού αέρα στα κτίρια. </a:t>
            </a:r>
            <a:r>
              <a:rPr lang="el-GR" sz="1400" dirty="0" smtClean="0"/>
              <a:t>Ο αερισμό </a:t>
            </a:r>
            <a:r>
              <a:rPr lang="el-GR" sz="1400" dirty="0"/>
              <a:t>ενός κτιρίου μπορεί να </a:t>
            </a:r>
            <a:r>
              <a:rPr lang="el-GR" sz="1400" dirty="0" smtClean="0"/>
              <a:t>γίνει με μηχανικό τρόπο (</a:t>
            </a:r>
            <a:r>
              <a:rPr lang="en-US" sz="1400" dirty="0" smtClean="0"/>
              <a:t>mechanical ventilation</a:t>
            </a:r>
            <a:r>
              <a:rPr lang="el-GR" sz="1400" dirty="0" smtClean="0"/>
              <a:t>) και με φυσικό (</a:t>
            </a:r>
            <a:r>
              <a:rPr lang="en-US" sz="1400" dirty="0" smtClean="0"/>
              <a:t>natural ventilation).</a:t>
            </a:r>
            <a:endParaRPr lang="el-GR" sz="1400" dirty="0" smtClean="0"/>
          </a:p>
        </p:txBody>
      </p:sp>
      <p:sp>
        <p:nvSpPr>
          <p:cNvPr id="11"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11382620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4253" y="2425965"/>
            <a:ext cx="4716480" cy="3668373"/>
          </a:xfrm>
          <a:prstGeom prst="rect">
            <a:avLst/>
          </a:prstGeom>
        </p:spPr>
      </p:pic>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3" name="CaixaDeTexto 2"/>
          <p:cNvSpPr txBox="1"/>
          <p:nvPr/>
        </p:nvSpPr>
        <p:spPr>
          <a:xfrm>
            <a:off x="94302" y="1944185"/>
            <a:ext cx="4139951" cy="4401205"/>
          </a:xfrm>
          <a:prstGeom prst="rect">
            <a:avLst/>
          </a:prstGeom>
          <a:noFill/>
        </p:spPr>
        <p:txBody>
          <a:bodyPr wrap="square" rtlCol="0">
            <a:spAutoFit/>
          </a:bodyPr>
          <a:lstStyle/>
          <a:p>
            <a:pPr marL="285750" indent="-285750" algn="just">
              <a:buFont typeface="Arial" panose="020B0604020202020204" pitchFamily="34" charset="0"/>
              <a:buChar char="•"/>
            </a:pPr>
            <a:r>
              <a:rPr lang="el-GR" sz="1600" b="1" dirty="0" smtClean="0"/>
              <a:t>Θερμική ηλιακοί συλλέκτες για ψύξη</a:t>
            </a:r>
          </a:p>
          <a:p>
            <a:pPr algn="just"/>
            <a:endParaRPr lang="en-GB" sz="1200" b="1" dirty="0" smtClean="0"/>
          </a:p>
          <a:p>
            <a:pPr algn="just"/>
            <a:r>
              <a:rPr lang="el-GR" sz="1400" dirty="0" smtClean="0"/>
              <a:t>Οι Ηλιακοί </a:t>
            </a:r>
            <a:r>
              <a:rPr lang="el-GR" sz="1400" dirty="0"/>
              <a:t>ψύκτες απορρόφησης </a:t>
            </a:r>
            <a:r>
              <a:rPr lang="el-GR" sz="1400" dirty="0" smtClean="0"/>
              <a:t>έχουν πολύ χαμηλό </a:t>
            </a:r>
            <a:r>
              <a:rPr lang="el-GR" sz="1400" dirty="0"/>
              <a:t>κόστος </a:t>
            </a:r>
            <a:r>
              <a:rPr lang="el-GR" sz="1400" dirty="0" smtClean="0"/>
              <a:t>λειτουργίας, </a:t>
            </a:r>
            <a:r>
              <a:rPr lang="el-GR" sz="1400" dirty="0"/>
              <a:t>χαμηλό </a:t>
            </a:r>
            <a:r>
              <a:rPr lang="el-GR" sz="1400" dirty="0" smtClean="0"/>
              <a:t>κόστος συντήρησης</a:t>
            </a:r>
            <a:r>
              <a:rPr lang="el-GR" sz="1400" dirty="0"/>
              <a:t>, και </a:t>
            </a:r>
            <a:r>
              <a:rPr lang="el-GR" sz="1400" dirty="0" smtClean="0"/>
              <a:t>καταναλώνουν ελάχιστη  </a:t>
            </a:r>
            <a:r>
              <a:rPr lang="el-GR" sz="1400" dirty="0"/>
              <a:t>ηλεκτρική ενέργεια.</a:t>
            </a:r>
            <a:endParaRPr lang="en-US" sz="1400" dirty="0" smtClean="0"/>
          </a:p>
          <a:p>
            <a:endParaRPr lang="en-US" sz="1400" dirty="0"/>
          </a:p>
          <a:p>
            <a:pPr algn="just"/>
            <a:r>
              <a:rPr lang="el-GR" sz="1400" dirty="0" smtClean="0"/>
              <a:t>Τα </a:t>
            </a:r>
            <a:r>
              <a:rPr lang="el-GR" sz="1400" dirty="0"/>
              <a:t>μόνα μέρη </a:t>
            </a:r>
            <a:r>
              <a:rPr lang="el-GR" sz="1400" dirty="0" smtClean="0"/>
              <a:t>του συστήματος που καταναλώνουν </a:t>
            </a:r>
            <a:r>
              <a:rPr lang="el-GR" sz="1400" dirty="0"/>
              <a:t>ηλεκτρική ενέργεια είναι </a:t>
            </a:r>
            <a:r>
              <a:rPr lang="el-GR" sz="1400" dirty="0" smtClean="0"/>
              <a:t>ένας ανεμιστήρας, οι </a:t>
            </a:r>
            <a:r>
              <a:rPr lang="el-GR" sz="1400" dirty="0"/>
              <a:t>πίνακες ελέγχου </a:t>
            </a:r>
            <a:r>
              <a:rPr lang="el-GR" sz="1400" dirty="0" smtClean="0"/>
              <a:t>και κάποιες μικρές </a:t>
            </a:r>
            <a:r>
              <a:rPr lang="el-GR" sz="1400" dirty="0"/>
              <a:t>αντλίες που </a:t>
            </a:r>
            <a:r>
              <a:rPr lang="el-GR" sz="1400" dirty="0" smtClean="0"/>
              <a:t>μεταφέρουν το </a:t>
            </a:r>
            <a:r>
              <a:rPr lang="el-GR" sz="1400" dirty="0"/>
              <a:t>θερμικό υγρό </a:t>
            </a:r>
            <a:r>
              <a:rPr lang="el-GR" sz="1400" dirty="0" smtClean="0"/>
              <a:t>από τους </a:t>
            </a:r>
            <a:r>
              <a:rPr lang="el-GR" sz="1400" dirty="0"/>
              <a:t>συλλέκτες στον ψύκτη και στη συνέχεια πίσω </a:t>
            </a:r>
            <a:r>
              <a:rPr lang="el-GR" sz="1400" dirty="0" smtClean="0"/>
              <a:t>τους </a:t>
            </a:r>
            <a:r>
              <a:rPr lang="el-GR" sz="1400" dirty="0"/>
              <a:t>συλλέκτες.</a:t>
            </a:r>
            <a:endParaRPr lang="en-US" sz="1400" dirty="0" smtClean="0"/>
          </a:p>
          <a:p>
            <a:pPr algn="just"/>
            <a:endParaRPr lang="en-US" sz="1400" dirty="0" smtClean="0"/>
          </a:p>
          <a:p>
            <a:pPr algn="just"/>
            <a:r>
              <a:rPr lang="el-GR" sz="1400" dirty="0" smtClean="0"/>
              <a:t>Στο </a:t>
            </a:r>
            <a:r>
              <a:rPr lang="el-GR" sz="1400" dirty="0"/>
              <a:t>εσωτερικό της μονάδας </a:t>
            </a:r>
            <a:r>
              <a:rPr lang="el-GR" sz="1400" dirty="0" smtClean="0"/>
              <a:t>υπάρχει μια μικρή </a:t>
            </a:r>
            <a:r>
              <a:rPr lang="el-GR" sz="1400" dirty="0"/>
              <a:t>αντλία που κυκλοφορεί το ψυκτικό μέσο. Δεν υπάρχει «</a:t>
            </a:r>
            <a:r>
              <a:rPr lang="el-GR" sz="1400" dirty="0" smtClean="0"/>
              <a:t>συμπιεστής» που καταναλώνει </a:t>
            </a:r>
            <a:r>
              <a:rPr lang="el-GR" sz="1400" dirty="0"/>
              <a:t>ενέργεια.</a:t>
            </a:r>
            <a:endParaRPr lang="en-US" sz="1400" dirty="0" smtClean="0"/>
          </a:p>
          <a:p>
            <a:pPr algn="just"/>
            <a:endParaRPr lang="el-GR" sz="1400" dirty="0" smtClean="0"/>
          </a:p>
          <a:p>
            <a:pPr algn="just"/>
            <a:r>
              <a:rPr lang="el-GR" sz="1400" dirty="0" smtClean="0"/>
              <a:t>Όλα </a:t>
            </a:r>
            <a:r>
              <a:rPr lang="el-GR" sz="1400" dirty="0"/>
              <a:t>αυτά τα μικρά ηλεκτρικά φορτία μπορεί να </a:t>
            </a:r>
            <a:r>
              <a:rPr lang="el-GR" sz="1400" dirty="0" smtClean="0"/>
              <a:t>παίρνουν </a:t>
            </a:r>
            <a:r>
              <a:rPr lang="el-GR" sz="1400" dirty="0" err="1" smtClean="0"/>
              <a:t>ηλέκτρικη</a:t>
            </a:r>
            <a:r>
              <a:rPr lang="el-GR" sz="1400" dirty="0" smtClean="0"/>
              <a:t> ενέργεια από ένα μικρό φωτοβολταϊκό σύστημα, έτσι ώστε το ηλιακό σύστημα ψύξης να έχει μηδενικό </a:t>
            </a:r>
            <a:r>
              <a:rPr lang="el-GR" sz="1400" dirty="0"/>
              <a:t>κόστος </a:t>
            </a:r>
            <a:r>
              <a:rPr lang="el-GR" sz="1400" dirty="0" smtClean="0"/>
              <a:t>λειτουργίας.</a:t>
            </a:r>
            <a:r>
              <a:rPr lang="en-US" sz="1400" dirty="0" smtClean="0"/>
              <a:t> </a:t>
            </a:r>
            <a:endParaRPr lang="en-GB" sz="1400" b="1" dirty="0" smtClean="0"/>
          </a:p>
        </p:txBody>
      </p:sp>
      <p:sp>
        <p:nvSpPr>
          <p:cNvPr id="13" name="Rechteck 19"/>
          <p:cNvSpPr/>
          <p:nvPr/>
        </p:nvSpPr>
        <p:spPr>
          <a:xfrm>
            <a:off x="0" y="1628800"/>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Solar Cooling Systems – </a:t>
            </a:r>
            <a:r>
              <a:rPr lang="de-DE" b="1" dirty="0" err="1" smtClean="0">
                <a:latin typeface="Candara" panose="020E0502030303020204" pitchFamily="34" charset="0"/>
              </a:rPr>
              <a:t>Th</a:t>
            </a:r>
            <a:r>
              <a:rPr lang="el-GR" b="1" dirty="0" smtClean="0">
                <a:latin typeface="Candara" panose="020E0502030303020204" pitchFamily="34" charset="0"/>
              </a:rPr>
              <a:t> </a:t>
            </a:r>
            <a:endParaRPr lang="de-DE" b="1" dirty="0">
              <a:latin typeface="Candara" panose="020E0502030303020204" pitchFamily="34" charset="0"/>
            </a:endParaRPr>
          </a:p>
        </p:txBody>
      </p:sp>
      <p:sp>
        <p:nvSpPr>
          <p:cNvPr id="14"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5" name="Rechteck 19"/>
          <p:cNvSpPr/>
          <p:nvPr/>
        </p:nvSpPr>
        <p:spPr>
          <a:xfrm>
            <a:off x="0" y="1628800"/>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Ηλιακής Ψύξης </a:t>
            </a:r>
            <a:r>
              <a:rPr lang="de-DE" b="1" dirty="0">
                <a:latin typeface="Candara" panose="020E0502030303020204" pitchFamily="34" charset="0"/>
              </a:rPr>
              <a:t>–</a:t>
            </a:r>
            <a:r>
              <a:rPr lang="el-GR" b="1" dirty="0" smtClean="0">
                <a:latin typeface="Candara" panose="020E0502030303020204" pitchFamily="34" charset="0"/>
              </a:rPr>
              <a:t> Συλλέκτες</a:t>
            </a:r>
            <a:endParaRPr lang="de-DE" b="1" dirty="0">
              <a:latin typeface="Candara" panose="020E0502030303020204" pitchFamily="34" charset="0"/>
            </a:endParaRPr>
          </a:p>
        </p:txBody>
      </p:sp>
    </p:spTree>
    <p:extLst>
      <p:ext uri="{BB962C8B-B14F-4D97-AF65-F5344CB8AC3E}">
        <p14:creationId xmlns:p14="http://schemas.microsoft.com/office/powerpoint/2010/main" val="672661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3" name="CaixaDeTexto 2"/>
          <p:cNvSpPr txBox="1"/>
          <p:nvPr/>
        </p:nvSpPr>
        <p:spPr>
          <a:xfrm>
            <a:off x="0" y="1816518"/>
            <a:ext cx="8950733" cy="4739759"/>
          </a:xfrm>
          <a:prstGeom prst="rect">
            <a:avLst/>
          </a:prstGeom>
          <a:noFill/>
        </p:spPr>
        <p:txBody>
          <a:bodyPr wrap="square" rtlCol="0">
            <a:spAutoFit/>
          </a:bodyPr>
          <a:lstStyle/>
          <a:p>
            <a:r>
              <a:rPr lang="el-GR" b="1" dirty="0" smtClean="0"/>
              <a:t>Λειτουργία</a:t>
            </a:r>
            <a:br>
              <a:rPr lang="el-GR" b="1" dirty="0" smtClean="0"/>
            </a:br>
            <a:endParaRPr lang="en-US" b="1" dirty="0"/>
          </a:p>
          <a:p>
            <a:pPr marL="285750" indent="-285750" algn="just">
              <a:buFont typeface="Arial" panose="020B0604020202020204" pitchFamily="34" charset="0"/>
              <a:buChar char="•"/>
            </a:pPr>
            <a:r>
              <a:rPr lang="el-GR" sz="1400" dirty="0" smtClean="0"/>
              <a:t>Όσο </a:t>
            </a:r>
            <a:r>
              <a:rPr lang="el-GR" sz="1400" dirty="0"/>
              <a:t>παράδοξο κι αν φαίνεται, </a:t>
            </a:r>
            <a:r>
              <a:rPr lang="el-GR" sz="1400" dirty="0" smtClean="0"/>
              <a:t>η ψύξη </a:t>
            </a:r>
            <a:r>
              <a:rPr lang="el-GR" sz="1400" dirty="0"/>
              <a:t>με τη χρήση της ηλιακής ενέργειας είναι εφικτή με τη χρήση της ηλιακής θερμικής ενέργειας. </a:t>
            </a:r>
            <a:r>
              <a:rPr lang="el-GR" sz="1400" dirty="0" smtClean="0"/>
              <a:t>Οι Ηλιακοί </a:t>
            </a:r>
            <a:r>
              <a:rPr lang="el-GR" sz="1400" dirty="0"/>
              <a:t>ψύκτες χρησιμοποιούν θερμική ενέργεια που παρέχεται από τον ήλιο ή άλλες </a:t>
            </a:r>
            <a:r>
              <a:rPr lang="el-GR" sz="1400" dirty="0" smtClean="0"/>
              <a:t>εφεδρικές πηγές ενέργειας για </a:t>
            </a:r>
            <a:r>
              <a:rPr lang="el-GR" sz="1400" dirty="0"/>
              <a:t>να παράγουν κρύο ή </a:t>
            </a:r>
            <a:r>
              <a:rPr lang="el-GR" sz="1400" dirty="0" smtClean="0"/>
              <a:t>αφύγρανση.</a:t>
            </a:r>
          </a:p>
          <a:p>
            <a:pPr marL="285750" indent="-285750" algn="just">
              <a:buFont typeface="Arial" panose="020B0604020202020204" pitchFamily="34" charset="0"/>
              <a:buChar char="•"/>
            </a:pPr>
            <a:endParaRPr lang="en-US" sz="1400" dirty="0" smtClean="0"/>
          </a:p>
          <a:p>
            <a:pPr marL="285750" indent="-285750" algn="just">
              <a:buFont typeface="Arial" panose="020B0604020202020204" pitchFamily="34" charset="0"/>
              <a:buChar char="•"/>
            </a:pPr>
            <a:r>
              <a:rPr lang="el-GR" sz="1400" dirty="0" smtClean="0"/>
              <a:t>Λίγοι άνθρωποι συνειδητοποιούν ότι εκτός από τη θέρμανση του νερού και άλλων υγρών, η ηλιοθερμική τεχνολογία μπορεί να μειώσει το κόστος κλιματισμού και το κόστος ψύξης στις βιομηχανίες.</a:t>
            </a:r>
            <a:endParaRPr lang="en-US" sz="1400" dirty="0" smtClean="0"/>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l-GR" sz="1400" dirty="0" smtClean="0"/>
              <a:t>Τα συστήματα ηλιακής ψύξης </a:t>
            </a:r>
            <a:r>
              <a:rPr lang="el-GR" sz="1400" dirty="0"/>
              <a:t>χρησιμοποιούν </a:t>
            </a:r>
            <a:r>
              <a:rPr lang="el-GR" sz="1400" dirty="0" smtClean="0"/>
              <a:t>συγκεντρωτικούς</a:t>
            </a:r>
            <a:r>
              <a:rPr lang="en-US" sz="1400" dirty="0" smtClean="0"/>
              <a:t> </a:t>
            </a:r>
            <a:r>
              <a:rPr lang="el-GR" sz="1400" dirty="0" smtClean="0"/>
              <a:t>(</a:t>
            </a:r>
            <a:r>
              <a:rPr lang="en-US" sz="1400" dirty="0" smtClean="0"/>
              <a:t>concentrating</a:t>
            </a:r>
            <a:r>
              <a:rPr lang="el-GR" sz="1400" dirty="0" smtClean="0"/>
              <a:t>) </a:t>
            </a:r>
            <a:r>
              <a:rPr lang="el-GR" sz="1400" dirty="0"/>
              <a:t>ηλιακούς συλλέκτες και ψύκτες απορρόφησης για να </a:t>
            </a:r>
            <a:r>
              <a:rPr lang="el-GR" sz="1400" dirty="0" smtClean="0"/>
              <a:t>πραγματοποιείται ο κύκλος ψύξης</a:t>
            </a:r>
            <a:r>
              <a:rPr lang="el-GR" sz="1400" dirty="0"/>
              <a:t>. Τα συστήματα αυτά είναι ιδανικά για </a:t>
            </a:r>
            <a:r>
              <a:rPr lang="el-GR" sz="1400" dirty="0" smtClean="0"/>
              <a:t>ψύξη σε ξενοδοχεία , </a:t>
            </a:r>
            <a:r>
              <a:rPr lang="el-GR" sz="1400" dirty="0"/>
              <a:t>κτίρια γραφείων, </a:t>
            </a:r>
            <a:r>
              <a:rPr lang="en-US" sz="1400" dirty="0" smtClean="0"/>
              <a:t>data centers </a:t>
            </a:r>
            <a:r>
              <a:rPr lang="el-GR" sz="1400" dirty="0" smtClean="0"/>
              <a:t>και για μεγάλα </a:t>
            </a:r>
            <a:r>
              <a:rPr lang="el-GR" sz="1400" dirty="0"/>
              <a:t>εμπορικά κτίρια.</a:t>
            </a:r>
            <a:endParaRPr lang="en-US" sz="1400" dirty="0">
              <a:solidFill>
                <a:srgbClr val="FF0000"/>
              </a:solidFill>
            </a:endParaRPr>
          </a:p>
          <a:p>
            <a:pPr marL="285750" indent="-285750">
              <a:buFont typeface="Arial" panose="020B0604020202020204" pitchFamily="34" charset="0"/>
              <a:buChar char="•"/>
            </a:pPr>
            <a:endParaRPr lang="en-US" sz="1400" dirty="0" smtClean="0"/>
          </a:p>
          <a:p>
            <a:pPr marL="285750" indent="-285750" algn="just">
              <a:buFont typeface="Arial" panose="020B0604020202020204" pitchFamily="34" charset="0"/>
              <a:buChar char="•"/>
            </a:pPr>
            <a:r>
              <a:rPr lang="el-GR" sz="1400" dirty="0" smtClean="0"/>
              <a:t>Κατά την λειτουργία τους </a:t>
            </a:r>
            <a:r>
              <a:rPr lang="el-GR" sz="1400" dirty="0"/>
              <a:t>τ</a:t>
            </a:r>
            <a:r>
              <a:rPr lang="el-GR" sz="1400" dirty="0" smtClean="0"/>
              <a:t>α </a:t>
            </a:r>
            <a:r>
              <a:rPr lang="el-GR" sz="1400" dirty="0"/>
              <a:t>συστήματα ηλιακής ψύξης </a:t>
            </a:r>
            <a:r>
              <a:rPr lang="el-GR" sz="1400" dirty="0" smtClean="0"/>
              <a:t>εξοικονομούν </a:t>
            </a:r>
            <a:r>
              <a:rPr lang="el-GR" sz="1400" dirty="0"/>
              <a:t>χρήματα </a:t>
            </a:r>
            <a:r>
              <a:rPr lang="el-GR" sz="1400" dirty="0" smtClean="0"/>
              <a:t>καθώς μειώνουν την κατανάλωση ηλεκτρικής </a:t>
            </a:r>
            <a:r>
              <a:rPr lang="el-GR" sz="1400" dirty="0"/>
              <a:t>ενέργειας κατά τις ώρες αιχμής</a:t>
            </a:r>
            <a:r>
              <a:rPr lang="en-US" sz="1400" dirty="0"/>
              <a:t> </a:t>
            </a:r>
            <a:r>
              <a:rPr lang="el-GR" sz="1400" dirty="0" smtClean="0"/>
              <a:t>συνήθως στις ζεστές μέρες με πολύ ήλιο όταν τα φορτία κλιματισμού είναι πολύ υψηλά. Έτσι μειώνοντας την κατανάλωση </a:t>
            </a:r>
            <a:r>
              <a:rPr lang="el-GR" sz="1400" dirty="0"/>
              <a:t>σ</a:t>
            </a:r>
            <a:r>
              <a:rPr lang="el-GR" sz="1400" dirty="0" smtClean="0"/>
              <a:t>τις ώρες αιχμής όταν και η ταρίφα του ρεύματος είναι υψηλότερη έχουμε περαιτέρω εξοικονόμηση χρημάτων.</a:t>
            </a:r>
            <a:endParaRPr lang="en-US" sz="1400" dirty="0"/>
          </a:p>
          <a:p>
            <a:pPr marL="285750" indent="-285750">
              <a:buFont typeface="Arial" panose="020B0604020202020204" pitchFamily="34" charset="0"/>
              <a:buChar char="•"/>
            </a:pPr>
            <a:endParaRPr lang="el-GR" sz="1400" dirty="0" smtClean="0"/>
          </a:p>
          <a:p>
            <a:pPr marL="285750" indent="-285750">
              <a:buFont typeface="Arial" panose="020B0604020202020204" pitchFamily="34" charset="0"/>
              <a:buChar char="•"/>
            </a:pPr>
            <a:r>
              <a:rPr lang="el-GR" sz="1400" dirty="0" smtClean="0"/>
              <a:t>Επίσης </a:t>
            </a:r>
            <a:r>
              <a:rPr lang="el-GR" sz="1400" dirty="0"/>
              <a:t>οι </a:t>
            </a:r>
            <a:r>
              <a:rPr lang="el-GR" sz="1400" dirty="0" smtClean="0"/>
              <a:t>ίδιοι συγκεντρωτικοί</a:t>
            </a:r>
            <a:r>
              <a:rPr lang="en-US" sz="1400" dirty="0" smtClean="0"/>
              <a:t> </a:t>
            </a:r>
            <a:r>
              <a:rPr lang="el-GR" sz="1400" dirty="0" smtClean="0"/>
              <a:t>ηλιακοί </a:t>
            </a:r>
            <a:r>
              <a:rPr lang="el-GR" sz="1400" dirty="0"/>
              <a:t>συλλέκτες </a:t>
            </a:r>
            <a:r>
              <a:rPr lang="el-GR" sz="1400" dirty="0" smtClean="0"/>
              <a:t>που χρησιμοποιούνται για ψύξη μπορεί να χρησιμοποιηθούν και για να θερμάνουν ζεστό νερό χρήσης.</a:t>
            </a:r>
            <a:endParaRPr lang="en-US" sz="1400" dirty="0"/>
          </a:p>
          <a:p>
            <a:pPr marL="285750" indent="-285750" algn="just">
              <a:buFont typeface="Arial" panose="020B0604020202020204" pitchFamily="34" charset="0"/>
              <a:buChar char="•"/>
            </a:pPr>
            <a:endParaRPr lang="en-GB" sz="1400" b="1" dirty="0"/>
          </a:p>
        </p:txBody>
      </p:sp>
      <p:sp>
        <p:nvSpPr>
          <p:cNvPr id="11"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3" name="Rechteck 19"/>
          <p:cNvSpPr/>
          <p:nvPr/>
        </p:nvSpPr>
        <p:spPr>
          <a:xfrm>
            <a:off x="0" y="1520394"/>
            <a:ext cx="6660233"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Ηλιακής Ψύξης </a:t>
            </a:r>
            <a:r>
              <a:rPr lang="de-DE" b="1" dirty="0">
                <a:latin typeface="Candara" panose="020E0502030303020204" pitchFamily="34" charset="0"/>
              </a:rPr>
              <a:t>–</a:t>
            </a:r>
            <a:r>
              <a:rPr lang="el-GR" b="1" dirty="0" smtClean="0">
                <a:latin typeface="Candara" panose="020E0502030303020204" pitchFamily="34" charset="0"/>
              </a:rPr>
              <a:t> Ηλιακοί Συλλέκτες</a:t>
            </a:r>
            <a:endParaRPr lang="de-DE" b="1" dirty="0">
              <a:latin typeface="Candara" panose="020E0502030303020204" pitchFamily="34" charset="0"/>
            </a:endParaRPr>
          </a:p>
        </p:txBody>
      </p:sp>
    </p:spTree>
    <p:extLst>
      <p:ext uri="{BB962C8B-B14F-4D97-AF65-F5344CB8AC3E}">
        <p14:creationId xmlns:p14="http://schemas.microsoft.com/office/powerpoint/2010/main" val="31783569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Solar Cooling Systems – Thermal collectors</a:t>
            </a:r>
            <a:endParaRPr lang="de-DE" b="1" dirty="0">
              <a:latin typeface="Candara" panose="020E0502030303020204" pitchFamily="34" charset="0"/>
            </a:endParaRPr>
          </a:p>
        </p:txBody>
      </p:sp>
      <p:sp>
        <p:nvSpPr>
          <p:cNvPr id="3" name="CaixaDeTexto 2"/>
          <p:cNvSpPr txBox="1"/>
          <p:nvPr/>
        </p:nvSpPr>
        <p:spPr>
          <a:xfrm>
            <a:off x="0" y="2276872"/>
            <a:ext cx="9021257" cy="4124206"/>
          </a:xfrm>
          <a:prstGeom prst="rect">
            <a:avLst/>
          </a:prstGeom>
          <a:noFill/>
        </p:spPr>
        <p:txBody>
          <a:bodyPr wrap="square" rtlCol="0">
            <a:spAutoFit/>
          </a:bodyPr>
          <a:lstStyle/>
          <a:p>
            <a:pPr algn="just"/>
            <a:r>
              <a:rPr lang="el-GR" b="1" dirty="0" smtClean="0"/>
              <a:t>Διαδικασία ηλιακής ψύξης</a:t>
            </a:r>
            <a:endParaRPr lang="en-US" b="1" dirty="0" smtClean="0"/>
          </a:p>
          <a:p>
            <a:pPr algn="just"/>
            <a:endParaRPr lang="en-US" b="1" dirty="0"/>
          </a:p>
          <a:p>
            <a:pPr marL="285750" indent="-285750" algn="just">
              <a:buFont typeface="Arial" panose="020B0604020202020204" pitchFamily="34" charset="0"/>
              <a:buChar char="•"/>
            </a:pPr>
            <a:r>
              <a:rPr lang="el-GR" sz="1600" b="1" dirty="0" smtClean="0"/>
              <a:t>Κλειστού κύκλου </a:t>
            </a:r>
            <a:r>
              <a:rPr lang="en-US" sz="1600" dirty="0" smtClean="0"/>
              <a:t>- </a:t>
            </a:r>
            <a:r>
              <a:rPr lang="el-GR" sz="1400" dirty="0"/>
              <a:t>όπου </a:t>
            </a:r>
            <a:r>
              <a:rPr lang="el-GR" sz="1400" dirty="0" smtClean="0"/>
              <a:t>θερμοκίνητοι </a:t>
            </a:r>
            <a:r>
              <a:rPr lang="el-GR" sz="1400" dirty="0"/>
              <a:t>ψύκτες απορρόφησης </a:t>
            </a:r>
            <a:r>
              <a:rPr lang="el-GR" sz="1400" dirty="0" smtClean="0"/>
              <a:t>παράγουν κρύο νερό </a:t>
            </a:r>
            <a:r>
              <a:rPr lang="el-GR" sz="1400" dirty="0"/>
              <a:t>για </a:t>
            </a:r>
            <a:r>
              <a:rPr lang="el-GR" sz="1400" dirty="0" smtClean="0"/>
              <a:t>την παροχή κλιματιζόμενου αέρα</a:t>
            </a:r>
            <a:endParaRPr lang="en-US" sz="1400" dirty="0" smtClean="0"/>
          </a:p>
          <a:p>
            <a:pPr algn="just"/>
            <a:endParaRPr lang="en-US" sz="1400" dirty="0"/>
          </a:p>
          <a:p>
            <a:pPr marL="285750" indent="-285750" algn="just">
              <a:buFont typeface="Arial" panose="020B0604020202020204" pitchFamily="34" charset="0"/>
              <a:buChar char="•"/>
            </a:pPr>
            <a:r>
              <a:rPr lang="el-GR" sz="1600" b="1" dirty="0" smtClean="0"/>
              <a:t>Ανοιχτού κύκλου </a:t>
            </a:r>
            <a:r>
              <a:rPr lang="en-US" sz="1600" b="1" dirty="0" smtClean="0"/>
              <a:t>–</a:t>
            </a:r>
            <a:r>
              <a:rPr lang="en-US" sz="1400" dirty="0" smtClean="0"/>
              <a:t> </a:t>
            </a:r>
            <a:r>
              <a:rPr lang="el-GR" sz="1400" dirty="0" smtClean="0"/>
              <a:t>γίνεται αφύγρανση </a:t>
            </a:r>
            <a:r>
              <a:rPr lang="el-GR" sz="1400" dirty="0"/>
              <a:t>του αέρα και ψύξη με </a:t>
            </a:r>
            <a:r>
              <a:rPr lang="el-GR" sz="1400" dirty="0" smtClean="0"/>
              <a:t>εξάτμιση</a:t>
            </a:r>
            <a:r>
              <a:rPr lang="el-GR" sz="1400" b="1" dirty="0" smtClean="0"/>
              <a:t>, </a:t>
            </a:r>
            <a:r>
              <a:rPr lang="el-GR" sz="1400" dirty="0" smtClean="0"/>
              <a:t>χρησιμοποιώντας το νερό ως ψυκτικό μέσο το οποίο είναι σε επαφή με τον αέρα </a:t>
            </a:r>
          </a:p>
          <a:p>
            <a:pPr algn="just"/>
            <a:endParaRPr lang="el-GR" sz="1400" b="1" dirty="0"/>
          </a:p>
          <a:p>
            <a:pPr algn="just"/>
            <a:r>
              <a:rPr lang="el-GR" b="1" dirty="0" smtClean="0"/>
              <a:t>Πλεονεκτήματα ηλιακής </a:t>
            </a:r>
            <a:r>
              <a:rPr lang="el-GR" b="1" dirty="0"/>
              <a:t>ψύξης</a:t>
            </a:r>
            <a:endParaRPr lang="en-US" b="1" dirty="0"/>
          </a:p>
          <a:p>
            <a:pPr algn="just"/>
            <a:endParaRPr lang="en-GB" b="1" dirty="0"/>
          </a:p>
          <a:p>
            <a:pPr marL="285750" indent="-285750" algn="just">
              <a:buFont typeface="Arial" panose="020B0604020202020204" pitchFamily="34" charset="0"/>
              <a:buChar char="•"/>
            </a:pPr>
            <a:r>
              <a:rPr lang="el-GR" sz="1400" dirty="0" smtClean="0"/>
              <a:t>Μειώνει την ζήτηση της ηλεκτρικής ενέργειας τις ώρες αιχμής καθώς όταν έχουμε μεγάλη </a:t>
            </a:r>
            <a:r>
              <a:rPr lang="el-GR" sz="1400" dirty="0"/>
              <a:t>ηλιακή ακτινοβολία </a:t>
            </a:r>
            <a:r>
              <a:rPr lang="el-GR" sz="1400" dirty="0" smtClean="0"/>
              <a:t>και η ψύξη είναι απαραίτητη τότε το σύστημα ηλιακής ψύξης δουλεύει στο μέγιστο.  Επίσης η </a:t>
            </a:r>
            <a:r>
              <a:rPr lang="el-GR" sz="1400" dirty="0"/>
              <a:t>ηλιακή </a:t>
            </a:r>
            <a:r>
              <a:rPr lang="el-GR" sz="1400" dirty="0" smtClean="0"/>
              <a:t>ψύξη </a:t>
            </a:r>
            <a:r>
              <a:rPr lang="el-GR" sz="1400" dirty="0"/>
              <a:t>μπορεί </a:t>
            </a:r>
            <a:r>
              <a:rPr lang="el-GR" sz="1400" dirty="0" smtClean="0"/>
              <a:t>να </a:t>
            </a:r>
            <a:r>
              <a:rPr lang="el-GR" sz="1400" dirty="0"/>
              <a:t>λειτουργήσει </a:t>
            </a:r>
            <a:r>
              <a:rPr lang="el-GR" sz="1400" dirty="0" smtClean="0"/>
              <a:t>και το </a:t>
            </a:r>
            <a:r>
              <a:rPr lang="el-GR" sz="1400" dirty="0"/>
              <a:t>βράδυ </a:t>
            </a:r>
            <a:r>
              <a:rPr lang="el-GR" sz="1400" dirty="0" smtClean="0"/>
              <a:t>όταν υπάρχουν μονάδες θερμικής αποθήκευσης (δεξαμενές ζεστού νερού). </a:t>
            </a:r>
          </a:p>
          <a:p>
            <a:pPr algn="just"/>
            <a:endParaRPr lang="en-US" sz="1400" dirty="0"/>
          </a:p>
          <a:p>
            <a:pPr marL="285750" indent="-285750" algn="just">
              <a:buFont typeface="Arial" panose="020B0604020202020204" pitchFamily="34" charset="0"/>
              <a:buChar char="•"/>
            </a:pPr>
            <a:r>
              <a:rPr lang="el-GR" sz="1400" dirty="0" smtClean="0"/>
              <a:t>Το χειμώνα, τα ηλιακά </a:t>
            </a:r>
            <a:r>
              <a:rPr lang="el-GR" sz="1400" dirty="0"/>
              <a:t>συστήματα ψύξης μπορούν να χρησιμοποιηθούν για </a:t>
            </a:r>
            <a:r>
              <a:rPr lang="el-GR" sz="1400" dirty="0" smtClean="0"/>
              <a:t>θέρμανση χώρων και παροχή παρασκευή </a:t>
            </a:r>
            <a:r>
              <a:rPr lang="el-GR" sz="1400" dirty="0"/>
              <a:t>ζεστού </a:t>
            </a:r>
            <a:r>
              <a:rPr lang="el-GR" sz="1400" dirty="0" smtClean="0"/>
              <a:t>νερού χρήσης.</a:t>
            </a:r>
            <a:endParaRPr lang="en-US" sz="1400" dirty="0"/>
          </a:p>
          <a:p>
            <a:endParaRPr lang="en-GB" b="1" dirty="0"/>
          </a:p>
        </p:txBody>
      </p:sp>
      <p:sp>
        <p:nvSpPr>
          <p:cNvPr id="11"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3" name="Rechteck 19"/>
          <p:cNvSpPr/>
          <p:nvPr/>
        </p:nvSpPr>
        <p:spPr>
          <a:xfrm>
            <a:off x="-2" y="1626604"/>
            <a:ext cx="6660233"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Ηλιακής Ψύξης </a:t>
            </a:r>
            <a:r>
              <a:rPr lang="de-DE" b="1" dirty="0">
                <a:latin typeface="Candara" panose="020E0502030303020204" pitchFamily="34" charset="0"/>
              </a:rPr>
              <a:t>–</a:t>
            </a:r>
            <a:r>
              <a:rPr lang="el-GR" b="1" dirty="0" smtClean="0">
                <a:latin typeface="Candara" panose="020E0502030303020204" pitchFamily="34" charset="0"/>
              </a:rPr>
              <a:t> Ηλιακοί Συλλέκτες</a:t>
            </a:r>
            <a:endParaRPr lang="de-DE" b="1" dirty="0">
              <a:latin typeface="Candara" panose="020E0502030303020204" pitchFamily="34" charset="0"/>
            </a:endParaRPr>
          </a:p>
        </p:txBody>
      </p:sp>
    </p:spTree>
    <p:extLst>
      <p:ext uri="{BB962C8B-B14F-4D97-AF65-F5344CB8AC3E}">
        <p14:creationId xmlns:p14="http://schemas.microsoft.com/office/powerpoint/2010/main" val="2089656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3" name="CaixaDeTexto 2"/>
          <p:cNvSpPr txBox="1"/>
          <p:nvPr/>
        </p:nvSpPr>
        <p:spPr>
          <a:xfrm>
            <a:off x="-2517" y="2358166"/>
            <a:ext cx="8950733" cy="3231654"/>
          </a:xfrm>
          <a:prstGeom prst="rect">
            <a:avLst/>
          </a:prstGeom>
          <a:noFill/>
        </p:spPr>
        <p:txBody>
          <a:bodyPr wrap="square" rtlCol="0">
            <a:spAutoFit/>
          </a:bodyPr>
          <a:lstStyle/>
          <a:p>
            <a:r>
              <a:rPr lang="el-GR" b="1" dirty="0" smtClean="0"/>
              <a:t>Λειτουργία</a:t>
            </a:r>
            <a:endParaRPr lang="en-GB" b="1" dirty="0" smtClean="0"/>
          </a:p>
          <a:p>
            <a:endParaRPr lang="en-GB" b="1" dirty="0" smtClean="0"/>
          </a:p>
          <a:p>
            <a:pPr marL="285750" indent="-285750" algn="just">
              <a:buFont typeface="Arial" panose="020B0604020202020204" pitchFamily="34" charset="0"/>
              <a:buChar char="•"/>
            </a:pPr>
            <a:r>
              <a:rPr lang="el-GR" sz="1400" dirty="0" smtClean="0"/>
              <a:t>Η συγκεντρωτικοί ηλιακοί </a:t>
            </a:r>
            <a:r>
              <a:rPr lang="el-GR" sz="1400" dirty="0"/>
              <a:t>συλλέκτες </a:t>
            </a:r>
            <a:r>
              <a:rPr lang="el-GR" sz="1400" dirty="0" smtClean="0"/>
              <a:t>(</a:t>
            </a:r>
            <a:r>
              <a:rPr lang="en-US" sz="1400" dirty="0" smtClean="0"/>
              <a:t>Concentrating </a:t>
            </a:r>
            <a:r>
              <a:rPr lang="en-US" sz="1400" dirty="0"/>
              <a:t>solar </a:t>
            </a:r>
            <a:r>
              <a:rPr lang="en-US" sz="1400" dirty="0" smtClean="0"/>
              <a:t>collectors</a:t>
            </a:r>
            <a:r>
              <a:rPr lang="el-GR" sz="1400" dirty="0"/>
              <a:t>)</a:t>
            </a:r>
            <a:r>
              <a:rPr lang="en-US" sz="1400" dirty="0" smtClean="0"/>
              <a:t> </a:t>
            </a:r>
            <a:r>
              <a:rPr lang="el-GR" sz="1400" dirty="0" smtClean="0"/>
              <a:t>χρησιμοποιούν κάτοπτρα (καθρέπτες) εστιάζοντας την ηλιακή ακτινοβολία </a:t>
            </a:r>
            <a:r>
              <a:rPr lang="el-GR" sz="1400" dirty="0"/>
              <a:t>σε ένα σωλήνα που περιέχει υγρό. Οι καθρέπτες ακολουθούν </a:t>
            </a:r>
            <a:r>
              <a:rPr lang="el-GR" sz="1400" dirty="0" smtClean="0"/>
              <a:t>την τροχιά του ήλιου και θερμαίνουν το </a:t>
            </a:r>
            <a:r>
              <a:rPr lang="el-GR" sz="1400" dirty="0"/>
              <a:t>υγρού σε πολύ υψηλές θερμοκρασίες. </a:t>
            </a:r>
            <a:r>
              <a:rPr lang="el-GR" sz="1400" dirty="0" smtClean="0"/>
              <a:t>Οι ψύκτες </a:t>
            </a:r>
            <a:r>
              <a:rPr lang="el-GR" sz="1400" dirty="0"/>
              <a:t>απορρόφησης λειτουργούν με τη </a:t>
            </a:r>
            <a:r>
              <a:rPr lang="el-GR" sz="1400" dirty="0" smtClean="0"/>
              <a:t>χρήση αυτού του υγρού και όχι με την χρήση ηλεκτρικής ενέργειας ή ορυκτών καύσιμων, </a:t>
            </a:r>
            <a:r>
              <a:rPr lang="el-GR" sz="1400" dirty="0"/>
              <a:t>για να </a:t>
            </a:r>
            <a:r>
              <a:rPr lang="el-GR" sz="1400" dirty="0" smtClean="0"/>
              <a:t>πραγματοποιήσουν του κύκλο ψύξης.</a:t>
            </a:r>
            <a:endParaRPr lang="en-US" sz="1400" dirty="0"/>
          </a:p>
          <a:p>
            <a:pPr marL="285750" indent="-285750" algn="just">
              <a:buFont typeface="Arial" panose="020B0604020202020204" pitchFamily="34" charset="0"/>
              <a:buChar char="•"/>
            </a:pPr>
            <a:r>
              <a:rPr lang="el-GR" sz="1400" dirty="0" smtClean="0"/>
              <a:t>Χρησιμοποιώντας </a:t>
            </a:r>
            <a:r>
              <a:rPr lang="el-GR" sz="1400" dirty="0"/>
              <a:t>την ηλιακή ενέργεια με ψύκτες απορρόφησης </a:t>
            </a:r>
            <a:r>
              <a:rPr lang="el-GR" sz="1400" dirty="0" smtClean="0"/>
              <a:t>μειώνονται </a:t>
            </a:r>
            <a:r>
              <a:rPr lang="el-GR" sz="1400" dirty="0"/>
              <a:t>τα αέρια του </a:t>
            </a:r>
            <a:r>
              <a:rPr lang="el-GR" sz="1400" dirty="0" smtClean="0"/>
              <a:t>θερμοκηπίου, και οι εκπομπές ρύπων που </a:t>
            </a:r>
            <a:r>
              <a:rPr lang="el-GR" sz="1400" dirty="0"/>
              <a:t>δημιουργούνται κατά την καύση ορυκτών καυσίμων για την παραγωγή ηλεκτρισμού.</a:t>
            </a:r>
            <a:endParaRPr lang="en-US" sz="1400" dirty="0" smtClean="0"/>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l-GR" sz="1400" dirty="0" smtClean="0"/>
              <a:t>Υπάρχουν πολλοί διαφορετικοί </a:t>
            </a:r>
            <a:r>
              <a:rPr lang="el-GR" sz="1400" dirty="0"/>
              <a:t>ψύκτες απορρόφησης </a:t>
            </a:r>
            <a:r>
              <a:rPr lang="el-GR" sz="1400" dirty="0" smtClean="0"/>
              <a:t> οι οποίοι μπορούν  να μειώσουν ακόμα περισσότερο την κατανάλωση τους λειτουργώντας πιο αθόρυβα και με λιγότερους κραδασμούς. Αυτοί κάνουν διπλούς ή και τριπλούς επαναλαμβανόμενους κύκλους ψύξης και χρησιμοποιούνται σε διαφορετικά  ηλιακά </a:t>
            </a:r>
            <a:r>
              <a:rPr lang="el-GR" sz="1400" dirty="0"/>
              <a:t>συστήματα </a:t>
            </a:r>
            <a:r>
              <a:rPr lang="el-GR" sz="1400" dirty="0" smtClean="0"/>
              <a:t>ψύξης. </a:t>
            </a:r>
          </a:p>
          <a:p>
            <a:pPr marL="285750" indent="-285750" algn="just">
              <a:buFont typeface="Arial" panose="020B0604020202020204" pitchFamily="34" charset="0"/>
              <a:buChar char="•"/>
            </a:pPr>
            <a:r>
              <a:rPr lang="el-GR" sz="1400" dirty="0" smtClean="0"/>
              <a:t>Όσο περισσότερους κύκλους ψύξης πραγματοποιούν τόσο πιο αποδοτικά είναι αυτά τα συστήματα.</a:t>
            </a:r>
            <a:endParaRPr lang="en-US" sz="1400" dirty="0"/>
          </a:p>
        </p:txBody>
      </p:sp>
      <p:sp>
        <p:nvSpPr>
          <p:cNvPr id="13" name="Rechteck 19"/>
          <p:cNvSpPr/>
          <p:nvPr/>
        </p:nvSpPr>
        <p:spPr>
          <a:xfrm>
            <a:off x="0" y="1628800"/>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Solar Cooling Systems – Thermal collectors</a:t>
            </a:r>
            <a:endParaRPr lang="de-DE" b="1" dirty="0">
              <a:latin typeface="Candara" panose="020E0502030303020204" pitchFamily="34" charset="0"/>
            </a:endParaRPr>
          </a:p>
        </p:txBody>
      </p:sp>
      <p:sp>
        <p:nvSpPr>
          <p:cNvPr id="11"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2" y="1626604"/>
            <a:ext cx="6660233"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Ηλιακής Ψύξης </a:t>
            </a:r>
            <a:r>
              <a:rPr lang="de-DE" b="1" dirty="0">
                <a:latin typeface="Candara" panose="020E0502030303020204" pitchFamily="34" charset="0"/>
              </a:rPr>
              <a:t>–</a:t>
            </a:r>
            <a:r>
              <a:rPr lang="el-GR" b="1" dirty="0" smtClean="0">
                <a:latin typeface="Candara" panose="020E0502030303020204" pitchFamily="34" charset="0"/>
              </a:rPr>
              <a:t> Ηλιακοί Συλλέκτες</a:t>
            </a:r>
            <a:endParaRPr lang="de-DE" b="1" dirty="0">
              <a:latin typeface="Candara" panose="020E0502030303020204" pitchFamily="34" charset="0"/>
            </a:endParaRPr>
          </a:p>
        </p:txBody>
      </p:sp>
    </p:spTree>
    <p:extLst>
      <p:ext uri="{BB962C8B-B14F-4D97-AF65-F5344CB8AC3E}">
        <p14:creationId xmlns:p14="http://schemas.microsoft.com/office/powerpoint/2010/main" val="22282400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3" name="CaixaDeTexto 2"/>
          <p:cNvSpPr txBox="1"/>
          <p:nvPr/>
        </p:nvSpPr>
        <p:spPr>
          <a:xfrm>
            <a:off x="4556" y="2309265"/>
            <a:ext cx="4392488" cy="369332"/>
          </a:xfrm>
          <a:prstGeom prst="rect">
            <a:avLst/>
          </a:prstGeom>
          <a:noFill/>
        </p:spPr>
        <p:txBody>
          <a:bodyPr wrap="square" rtlCol="0">
            <a:spAutoFit/>
          </a:bodyPr>
          <a:lstStyle/>
          <a:p>
            <a:r>
              <a:rPr lang="el-GR" b="1" dirty="0" smtClean="0"/>
              <a:t>Παραδείγματα</a:t>
            </a:r>
            <a:r>
              <a:rPr lang="en-GB" b="1" dirty="0" smtClean="0"/>
              <a:t>:</a:t>
            </a:r>
            <a:endParaRPr lang="en-GB" b="1" dirty="0"/>
          </a:p>
        </p:txBody>
      </p:sp>
      <p:pic>
        <p:nvPicPr>
          <p:cNvPr id="5" name="Image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7044" y="2738649"/>
            <a:ext cx="4349975" cy="3234182"/>
          </a:xfrm>
          <a:prstGeom prst="rect">
            <a:avLst/>
          </a:prstGeom>
        </p:spPr>
      </p:pic>
      <p:pic>
        <p:nvPicPr>
          <p:cNvPr id="13" name="Image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388" y="2733832"/>
            <a:ext cx="3888556" cy="3408967"/>
          </a:xfrm>
          <a:prstGeom prst="rect">
            <a:avLst/>
          </a:prstGeom>
        </p:spPr>
      </p:pic>
      <p:sp>
        <p:nvSpPr>
          <p:cNvPr id="14" name="Rechteck 19"/>
          <p:cNvSpPr/>
          <p:nvPr/>
        </p:nvSpPr>
        <p:spPr>
          <a:xfrm>
            <a:off x="0" y="1628800"/>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Solar Cooling Systems – Thermal collectors</a:t>
            </a:r>
            <a:endParaRPr lang="de-DE" b="1" dirty="0">
              <a:latin typeface="Candara" panose="020E0502030303020204" pitchFamily="34" charset="0"/>
            </a:endParaRPr>
          </a:p>
        </p:txBody>
      </p:sp>
      <p:sp>
        <p:nvSpPr>
          <p:cNvPr id="15"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6" name="Rechteck 19"/>
          <p:cNvSpPr/>
          <p:nvPr/>
        </p:nvSpPr>
        <p:spPr>
          <a:xfrm>
            <a:off x="-2" y="1626604"/>
            <a:ext cx="6660233"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Ηλιακής Ψύξης </a:t>
            </a:r>
            <a:r>
              <a:rPr lang="de-DE" b="1" dirty="0">
                <a:latin typeface="Candara" panose="020E0502030303020204" pitchFamily="34" charset="0"/>
              </a:rPr>
              <a:t>–</a:t>
            </a:r>
            <a:r>
              <a:rPr lang="el-GR" b="1" dirty="0" smtClean="0">
                <a:latin typeface="Candara" panose="020E0502030303020204" pitchFamily="34" charset="0"/>
              </a:rPr>
              <a:t> Ηλιακοί Συλλέκτες</a:t>
            </a:r>
            <a:endParaRPr lang="de-DE" b="1" dirty="0">
              <a:latin typeface="Candara" panose="020E0502030303020204" pitchFamily="34" charset="0"/>
            </a:endParaRPr>
          </a:p>
        </p:txBody>
      </p:sp>
    </p:spTree>
    <p:extLst>
      <p:ext uri="{BB962C8B-B14F-4D97-AF65-F5344CB8AC3E}">
        <p14:creationId xmlns:p14="http://schemas.microsoft.com/office/powerpoint/2010/main" val="20802672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5352" y="1915148"/>
            <a:ext cx="2765381" cy="4165003"/>
          </a:xfrm>
          <a:prstGeom prst="rect">
            <a:avLst/>
          </a:prstGeom>
        </p:spPr>
      </p:pic>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Solar Cooling Systems</a:t>
            </a:r>
            <a:endParaRPr lang="de-DE" b="1" dirty="0">
              <a:latin typeface="Candara" panose="020E0502030303020204" pitchFamily="34" charset="0"/>
            </a:endParaRPr>
          </a:p>
        </p:txBody>
      </p:sp>
      <p:sp>
        <p:nvSpPr>
          <p:cNvPr id="3" name="CaixaDeTexto 2"/>
          <p:cNvSpPr txBox="1"/>
          <p:nvPr/>
        </p:nvSpPr>
        <p:spPr>
          <a:xfrm>
            <a:off x="1" y="1992875"/>
            <a:ext cx="3851919" cy="3816429"/>
          </a:xfrm>
          <a:prstGeom prst="rect">
            <a:avLst/>
          </a:prstGeom>
          <a:noFill/>
        </p:spPr>
        <p:txBody>
          <a:bodyPr wrap="square" rtlCol="0">
            <a:spAutoFit/>
          </a:bodyPr>
          <a:lstStyle/>
          <a:p>
            <a:pPr algn="just"/>
            <a:endParaRPr lang="en-GB" sz="1400" dirty="0"/>
          </a:p>
          <a:p>
            <a:pPr marL="285750" indent="-285750" algn="just">
              <a:buFont typeface="Arial" panose="020B0604020202020204" pitchFamily="34" charset="0"/>
              <a:buChar char="•"/>
            </a:pPr>
            <a:r>
              <a:rPr lang="el-GR" sz="1600" b="1" dirty="0" smtClean="0">
                <a:solidFill>
                  <a:srgbClr val="FF0000"/>
                </a:solidFill>
              </a:rPr>
              <a:t>Ηλιακά </a:t>
            </a:r>
            <a:r>
              <a:rPr lang="en-GB" sz="1600" b="1" dirty="0" smtClean="0">
                <a:solidFill>
                  <a:srgbClr val="FF0000"/>
                </a:solidFill>
              </a:rPr>
              <a:t>Air Conditioners</a:t>
            </a:r>
            <a:r>
              <a:rPr lang="el-GR" sz="1600" b="1" dirty="0" smtClean="0">
                <a:solidFill>
                  <a:srgbClr val="FF0000"/>
                </a:solidFill>
              </a:rPr>
              <a:t> στην αγορά</a:t>
            </a:r>
            <a:endParaRPr lang="en-GB" sz="1600" b="1" dirty="0" smtClean="0">
              <a:solidFill>
                <a:srgbClr val="FF0000"/>
              </a:solidFill>
            </a:endParaRPr>
          </a:p>
          <a:p>
            <a:pPr marL="285750" indent="-285750" algn="just">
              <a:buFont typeface="Arial" panose="020B0604020202020204" pitchFamily="34" charset="0"/>
              <a:buChar char="•"/>
            </a:pPr>
            <a:endParaRPr lang="en-GB" sz="1600" dirty="0"/>
          </a:p>
          <a:p>
            <a:pPr algn="just"/>
            <a:r>
              <a:rPr lang="el-GR" sz="1400" dirty="0" smtClean="0"/>
              <a:t>Τα </a:t>
            </a:r>
            <a:r>
              <a:rPr lang="el-GR" sz="1400" dirty="0"/>
              <a:t>κλιματιστικά </a:t>
            </a:r>
            <a:r>
              <a:rPr lang="el-GR" sz="1400" dirty="0" smtClean="0"/>
              <a:t>με </a:t>
            </a:r>
            <a:r>
              <a:rPr lang="el-GR" sz="1400" dirty="0"/>
              <a:t>ψύκτη </a:t>
            </a:r>
            <a:r>
              <a:rPr lang="el-GR" sz="1400" dirty="0" smtClean="0"/>
              <a:t>απορρόφησης δεν </a:t>
            </a:r>
            <a:r>
              <a:rPr lang="el-GR" sz="1400" dirty="0"/>
              <a:t>είναι </a:t>
            </a:r>
            <a:r>
              <a:rPr lang="el-GR" sz="1400" dirty="0" smtClean="0"/>
              <a:t>μια νέα τεχνολογία και  υπάρχουν στην αγορά από τις αρχές </a:t>
            </a:r>
            <a:r>
              <a:rPr lang="el-GR" sz="1400" dirty="0"/>
              <a:t>του </a:t>
            </a:r>
            <a:r>
              <a:rPr lang="el-GR" sz="1400" dirty="0">
                <a:solidFill>
                  <a:srgbClr val="FF0000"/>
                </a:solidFill>
              </a:rPr>
              <a:t>20ου αιώνα</a:t>
            </a:r>
            <a:r>
              <a:rPr lang="el-GR" sz="1400" dirty="0"/>
              <a:t>.</a:t>
            </a:r>
            <a:endParaRPr lang="en-US" sz="1400" dirty="0" smtClean="0"/>
          </a:p>
          <a:p>
            <a:pPr algn="just"/>
            <a:endParaRPr lang="en-US" sz="1400" dirty="0" smtClean="0"/>
          </a:p>
          <a:p>
            <a:pPr algn="just"/>
            <a:r>
              <a:rPr lang="el-GR" sz="1400" dirty="0" smtClean="0"/>
              <a:t>Είναι </a:t>
            </a:r>
            <a:r>
              <a:rPr lang="el-GR" sz="1400" dirty="0"/>
              <a:t>επίσης πολύ </a:t>
            </a:r>
            <a:r>
              <a:rPr lang="el-GR" sz="1400" dirty="0" smtClean="0"/>
              <a:t>γνωστά στις </a:t>
            </a:r>
            <a:r>
              <a:rPr lang="el-GR" sz="1400" dirty="0"/>
              <a:t>ασιατικές χώρες όπως η Ιαπωνία, όπου το υψηλό κόστος της ηλεκτρικής ενέργειας </a:t>
            </a:r>
            <a:r>
              <a:rPr lang="el-GR" sz="1400" dirty="0" smtClean="0"/>
              <a:t>τα καθιστά δημοφιλή. </a:t>
            </a:r>
            <a:endParaRPr lang="en-US" sz="1400" dirty="0" smtClean="0"/>
          </a:p>
          <a:p>
            <a:pPr algn="just"/>
            <a:endParaRPr lang="en-US" sz="1400" dirty="0" smtClean="0"/>
          </a:p>
          <a:p>
            <a:pPr algn="just"/>
            <a:r>
              <a:rPr lang="el-GR" sz="1400" dirty="0" smtClean="0"/>
              <a:t>Οι ψύκτες </a:t>
            </a:r>
            <a:r>
              <a:rPr lang="el-GR" sz="1400" dirty="0"/>
              <a:t>αποτελούν έως και το 40% της συνολικής εγκατεστημένης </a:t>
            </a:r>
            <a:r>
              <a:rPr lang="el-GR" sz="1400" dirty="0" smtClean="0"/>
              <a:t>ισχύς στον </a:t>
            </a:r>
            <a:r>
              <a:rPr lang="el-GR" sz="1400" dirty="0"/>
              <a:t>κλιματισμό. Είναι </a:t>
            </a:r>
            <a:r>
              <a:rPr lang="el-GR" sz="1400" dirty="0" smtClean="0"/>
              <a:t>απλά </a:t>
            </a:r>
            <a:r>
              <a:rPr lang="el-GR" sz="1400" dirty="0"/>
              <a:t>και </a:t>
            </a:r>
            <a:r>
              <a:rPr lang="el-GR" sz="1400" dirty="0" smtClean="0"/>
              <a:t>αξιόπιστα μηχανήματα, </a:t>
            </a:r>
            <a:r>
              <a:rPr lang="el-GR" sz="1400" dirty="0"/>
              <a:t>χωρίς τη χρήση </a:t>
            </a:r>
            <a:r>
              <a:rPr lang="el-GR" sz="1400" dirty="0" smtClean="0"/>
              <a:t>βλαβερών ουσιών για το περιβάλλον όπως το </a:t>
            </a:r>
            <a:r>
              <a:rPr lang="el-GR" sz="1400" dirty="0" err="1" smtClean="0"/>
              <a:t>φρέον</a:t>
            </a:r>
            <a:r>
              <a:rPr lang="el-GR" sz="1400" dirty="0"/>
              <a:t>, κ.λπ</a:t>
            </a:r>
            <a:r>
              <a:rPr lang="el-GR" sz="1400" dirty="0" smtClean="0"/>
              <a:t>. και επίσης ορισμένες </a:t>
            </a:r>
            <a:r>
              <a:rPr lang="el-GR" sz="1400" dirty="0"/>
              <a:t>μονάδες </a:t>
            </a:r>
            <a:r>
              <a:rPr lang="el-GR" sz="1400" dirty="0" smtClean="0"/>
              <a:t>λειτουργούν </a:t>
            </a:r>
            <a:r>
              <a:rPr lang="el-GR" sz="1400" dirty="0"/>
              <a:t>χωρίς κινούμενα μέρη</a:t>
            </a:r>
            <a:r>
              <a:rPr lang="el-GR" sz="1400" dirty="0" smtClean="0"/>
              <a:t>.</a:t>
            </a:r>
            <a:endParaRPr lang="en-GB" sz="1400" dirty="0" smtClean="0"/>
          </a:p>
        </p:txBody>
      </p:sp>
      <p:pic>
        <p:nvPicPr>
          <p:cNvPr id="5" name="Imagem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9912" y="2708991"/>
            <a:ext cx="2736304" cy="2862985"/>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1" y="1626604"/>
            <a:ext cx="449999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Ηλιακής Ψύξης </a:t>
            </a:r>
            <a:endParaRPr lang="de-DE" b="1" dirty="0">
              <a:latin typeface="Candara" panose="020E0502030303020204" pitchFamily="34" charset="0"/>
            </a:endParaRPr>
          </a:p>
        </p:txBody>
      </p:sp>
    </p:spTree>
    <p:extLst>
      <p:ext uri="{BB962C8B-B14F-4D97-AF65-F5344CB8AC3E}">
        <p14:creationId xmlns:p14="http://schemas.microsoft.com/office/powerpoint/2010/main" val="32613110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3" name="CaixaDeTexto 2"/>
          <p:cNvSpPr txBox="1"/>
          <p:nvPr/>
        </p:nvSpPr>
        <p:spPr>
          <a:xfrm>
            <a:off x="-1" y="2240868"/>
            <a:ext cx="8950733" cy="1938992"/>
          </a:xfrm>
          <a:prstGeom prst="rect">
            <a:avLst/>
          </a:prstGeom>
          <a:noFill/>
        </p:spPr>
        <p:txBody>
          <a:bodyPr wrap="square" rtlCol="0">
            <a:spAutoFit/>
          </a:bodyPr>
          <a:lstStyle/>
          <a:p>
            <a:pPr algn="just"/>
            <a:r>
              <a:rPr lang="el-GR" b="1" dirty="0" smtClean="0"/>
              <a:t>Περιορισμοί</a:t>
            </a:r>
            <a:endParaRPr lang="en-GB" b="1" dirty="0" smtClean="0"/>
          </a:p>
          <a:p>
            <a:pPr algn="just"/>
            <a:endParaRPr lang="en-GB" b="1" dirty="0" smtClean="0"/>
          </a:p>
          <a:p>
            <a:pPr marL="285750" indent="-285750" algn="just">
              <a:buFont typeface="Arial" panose="020B0604020202020204" pitchFamily="34" charset="0"/>
              <a:buChar char="•"/>
            </a:pPr>
            <a:r>
              <a:rPr lang="el-GR" sz="1400" dirty="0" smtClean="0"/>
              <a:t>Το μεγαλύτερο εμπόδιο είναι η εύρεση ελευθέρου χώρου στην οροφή του κτιρίου καθώς απαιτείται αρκετός ελεύθερος χώρος και με τον σωστό προσανατολισμό για την εγκατάσταση των ηλιακών συλλεκτών</a:t>
            </a:r>
          </a:p>
          <a:p>
            <a:pPr marL="285750" indent="-285750" algn="just">
              <a:buFont typeface="Arial" panose="020B0604020202020204" pitchFamily="34" charset="0"/>
              <a:buChar char="•"/>
            </a:pPr>
            <a:endParaRPr lang="en-GB" sz="1400" dirty="0" smtClean="0"/>
          </a:p>
          <a:p>
            <a:pPr marL="285750" indent="-285750" algn="just">
              <a:buFont typeface="Arial" panose="020B0604020202020204" pitchFamily="34" charset="0"/>
              <a:buChar char="•"/>
            </a:pPr>
            <a:r>
              <a:rPr lang="el-GR" sz="1400" dirty="0"/>
              <a:t>Η επένδυση </a:t>
            </a:r>
            <a:r>
              <a:rPr lang="el-GR" sz="1400" dirty="0" smtClean="0"/>
              <a:t>σε ένα ψύκτη </a:t>
            </a:r>
            <a:r>
              <a:rPr lang="el-GR" sz="1400" dirty="0"/>
              <a:t>δεν </a:t>
            </a:r>
            <a:r>
              <a:rPr lang="el-GR" sz="1400" dirty="0" smtClean="0"/>
              <a:t>πρέπει να θεωρείται εμπόδιο, </a:t>
            </a:r>
            <a:r>
              <a:rPr lang="el-GR" sz="1400" dirty="0"/>
              <a:t>γιατί </a:t>
            </a:r>
            <a:r>
              <a:rPr lang="el-GR" sz="1400" dirty="0" smtClean="0"/>
              <a:t>θεωρείται ένα από τα πιο αποδοτικά συστήματα ενέργειας </a:t>
            </a:r>
            <a:r>
              <a:rPr lang="el-GR" sz="1400" dirty="0"/>
              <a:t>που χρησιμοποιείται για την ψύξη των κτιρίων</a:t>
            </a:r>
            <a:r>
              <a:rPr lang="el-GR" sz="1400" dirty="0" smtClean="0"/>
              <a:t>.</a:t>
            </a:r>
          </a:p>
          <a:p>
            <a:pPr algn="just"/>
            <a:endParaRPr lang="el-GR" sz="1400" dirty="0"/>
          </a:p>
        </p:txBody>
      </p:sp>
      <p:sp>
        <p:nvSpPr>
          <p:cNvPr id="11"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3" name="Rechteck 19"/>
          <p:cNvSpPr/>
          <p:nvPr/>
        </p:nvSpPr>
        <p:spPr>
          <a:xfrm>
            <a:off x="-1" y="1626604"/>
            <a:ext cx="449999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Ηλιακής Ψύξης </a:t>
            </a:r>
            <a:endParaRPr lang="de-DE" b="1" dirty="0">
              <a:latin typeface="Candara" panose="020E0502030303020204" pitchFamily="34" charset="0"/>
            </a:endParaRPr>
          </a:p>
        </p:txBody>
      </p:sp>
    </p:spTree>
    <p:extLst>
      <p:ext uri="{BB962C8B-B14F-4D97-AF65-F5344CB8AC3E}">
        <p14:creationId xmlns:p14="http://schemas.microsoft.com/office/powerpoint/2010/main" val="14842785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Γεωθερμικές Αντλίες Θερμότητας</a:t>
            </a:r>
            <a:endParaRPr lang="de-DE" b="1" dirty="0">
              <a:latin typeface="Candara" panose="020E0502030303020204" pitchFamily="34" charset="0"/>
            </a:endParaRPr>
          </a:p>
        </p:txBody>
      </p:sp>
      <p:pic>
        <p:nvPicPr>
          <p:cNvPr id="11" name="Image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1029" y="2439904"/>
            <a:ext cx="3651270" cy="3095980"/>
          </a:xfrm>
          <a:prstGeom prst="rect">
            <a:avLst/>
          </a:prstGeom>
        </p:spPr>
      </p:pic>
      <p:sp>
        <p:nvSpPr>
          <p:cNvPr id="3" name="Retângulo 2"/>
          <p:cNvSpPr/>
          <p:nvPr/>
        </p:nvSpPr>
        <p:spPr>
          <a:xfrm>
            <a:off x="26967" y="2447282"/>
            <a:ext cx="4572000" cy="369332"/>
          </a:xfrm>
          <a:prstGeom prst="rect">
            <a:avLst/>
          </a:prstGeom>
        </p:spPr>
        <p:txBody>
          <a:bodyPr>
            <a:spAutoFit/>
          </a:bodyPr>
          <a:lstStyle/>
          <a:p>
            <a:endParaRPr lang="en-GB" dirty="0"/>
          </a:p>
        </p:txBody>
      </p:sp>
      <p:sp>
        <p:nvSpPr>
          <p:cNvPr id="5" name="CaixaDeTexto 4"/>
          <p:cNvSpPr txBox="1"/>
          <p:nvPr/>
        </p:nvSpPr>
        <p:spPr>
          <a:xfrm>
            <a:off x="-16630" y="2344295"/>
            <a:ext cx="5311029" cy="3754874"/>
          </a:xfrm>
          <a:prstGeom prst="rect">
            <a:avLst/>
          </a:prstGeom>
          <a:noFill/>
        </p:spPr>
        <p:txBody>
          <a:bodyPr wrap="square" rtlCol="0">
            <a:spAutoFit/>
          </a:bodyPr>
          <a:lstStyle/>
          <a:p>
            <a:pPr algn="just"/>
            <a:r>
              <a:rPr lang="el-GR" sz="1400" dirty="0" smtClean="0"/>
              <a:t>Η θέρμανση και ψύξη με γεωθερμία είναι μία λύση βραβευμένη </a:t>
            </a:r>
            <a:r>
              <a:rPr lang="el-GR" sz="1400" dirty="0"/>
              <a:t>για την αποτελεσματικότητά </a:t>
            </a:r>
            <a:r>
              <a:rPr lang="el-GR" sz="1400" dirty="0" smtClean="0"/>
              <a:t>του</a:t>
            </a:r>
          </a:p>
          <a:p>
            <a:pPr algn="just"/>
            <a:endParaRPr lang="en-US" sz="1400" dirty="0"/>
          </a:p>
          <a:p>
            <a:pPr algn="just"/>
            <a:r>
              <a:rPr lang="el-GR" sz="1400" dirty="0" smtClean="0"/>
              <a:t>Η λειτουργία ενός γεωθερμικού συστήματος βασίζεται στη σταθερή θερμοκρασία του εδάφους</a:t>
            </a:r>
            <a:r>
              <a:rPr lang="en-US" sz="1400" dirty="0" smtClean="0"/>
              <a:t> </a:t>
            </a:r>
            <a:r>
              <a:rPr lang="el-GR" sz="1400" dirty="0" smtClean="0"/>
              <a:t>μεταφέροντας θερμότητα από κλιματιζόμενο χώρο στην χαμηλότερη θερμοκρασία της γης και αντίστροφα.</a:t>
            </a:r>
            <a:endParaRPr lang="en-US" sz="1400" dirty="0" smtClean="0"/>
          </a:p>
          <a:p>
            <a:pPr algn="just"/>
            <a:endParaRPr lang="en-US" sz="1400" dirty="0"/>
          </a:p>
          <a:p>
            <a:pPr algn="just"/>
            <a:r>
              <a:rPr lang="el-GR" sz="1400" dirty="0" smtClean="0"/>
              <a:t>Λόγω της χαμηλής κατανάλωσης και του πολύ χαμηλού κόστους συντήρησης τα γεωθερμικά συστήματα κλιματισμού μπορούν να εξοικονομήσουν έως και 70% από την ετήσια δαπάνη σε σχέση με τα συμβατικά συστήματα θέρμανσης και ψύξης</a:t>
            </a:r>
            <a:r>
              <a:rPr lang="en-US" sz="1400" dirty="0" smtClean="0"/>
              <a:t>.</a:t>
            </a:r>
          </a:p>
          <a:p>
            <a:pPr algn="just"/>
            <a:endParaRPr lang="en-US" sz="1400" dirty="0"/>
          </a:p>
          <a:p>
            <a:pPr algn="just"/>
            <a:r>
              <a:rPr lang="el-GR" sz="1400" dirty="0" smtClean="0"/>
              <a:t>Η ανταλλαγή θερμότητας </a:t>
            </a:r>
            <a:r>
              <a:rPr lang="el-GR" sz="1400" dirty="0"/>
              <a:t>με το </a:t>
            </a:r>
            <a:r>
              <a:rPr lang="el-GR" sz="1400" dirty="0" smtClean="0"/>
              <a:t>έδαφος είναι </a:t>
            </a:r>
            <a:r>
              <a:rPr lang="el-GR" sz="1400" dirty="0"/>
              <a:t>πολύ πιο ενεργειακά αποδοτική, επειδή υπόγειες θερμοκρασίες είναι πιο </a:t>
            </a:r>
            <a:r>
              <a:rPr lang="el-GR" sz="1400" dirty="0" smtClean="0"/>
              <a:t>σταθερές </a:t>
            </a:r>
            <a:r>
              <a:rPr lang="el-GR" sz="1400" dirty="0"/>
              <a:t>από </a:t>
            </a:r>
            <a:r>
              <a:rPr lang="el-GR" sz="1400" dirty="0" smtClean="0"/>
              <a:t>ό,τι </a:t>
            </a:r>
            <a:r>
              <a:rPr lang="el-GR" sz="1400" dirty="0"/>
              <a:t>οι θερμοκρασίες του αέρα </a:t>
            </a:r>
            <a:r>
              <a:rPr lang="el-GR" sz="1400" dirty="0" err="1" smtClean="0"/>
              <a:t>καθόλη</a:t>
            </a:r>
            <a:r>
              <a:rPr lang="el-GR" sz="1400" dirty="0" smtClean="0"/>
              <a:t> τη διάρκεια του </a:t>
            </a:r>
            <a:r>
              <a:rPr lang="el-GR" sz="1400" dirty="0"/>
              <a:t>έτους.</a:t>
            </a:r>
            <a:endParaRPr lang="en-US" sz="1400" dirty="0"/>
          </a:p>
          <a:p>
            <a:endParaRPr lang="en-GB" sz="1400" dirty="0"/>
          </a:p>
        </p:txBody>
      </p:sp>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4969799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Geothermal Heat Pumps</a:t>
            </a:r>
            <a:endParaRPr lang="de-DE" b="1" dirty="0">
              <a:latin typeface="Candara" panose="020E0502030303020204" pitchFamily="34" charset="0"/>
            </a:endParaRPr>
          </a:p>
        </p:txBody>
      </p:sp>
      <p:sp>
        <p:nvSpPr>
          <p:cNvPr id="3" name="CaixaDeTexto 2"/>
          <p:cNvSpPr txBox="1"/>
          <p:nvPr/>
        </p:nvSpPr>
        <p:spPr>
          <a:xfrm>
            <a:off x="-2341" y="2893582"/>
            <a:ext cx="3289180" cy="2462213"/>
          </a:xfrm>
          <a:prstGeom prst="rect">
            <a:avLst/>
          </a:prstGeom>
          <a:noFill/>
        </p:spPr>
        <p:txBody>
          <a:bodyPr wrap="square" rtlCol="0">
            <a:spAutoFit/>
          </a:bodyPr>
          <a:lstStyle/>
          <a:p>
            <a:pPr algn="just"/>
            <a:r>
              <a:rPr lang="el-GR" sz="1400" dirty="0" smtClean="0"/>
              <a:t>Οι γεωθερμικές αντλίες μπορούν να  φτάσουν σε </a:t>
            </a:r>
            <a:r>
              <a:rPr lang="el-GR" sz="1400" dirty="0"/>
              <a:t>αρκετά </a:t>
            </a:r>
            <a:r>
              <a:rPr lang="el-GR" sz="1400" dirty="0" smtClean="0"/>
              <a:t>μεγάλο συντελεστή </a:t>
            </a:r>
            <a:r>
              <a:rPr lang="el-GR" sz="1400" dirty="0"/>
              <a:t>απόδοσης (COP), 3-6, </a:t>
            </a:r>
            <a:r>
              <a:rPr lang="el-GR" sz="1400" dirty="0" smtClean="0"/>
              <a:t>ακόμα και τις κρύες νύχτες του χειμώνα, </a:t>
            </a:r>
            <a:r>
              <a:rPr lang="el-GR" sz="1400" dirty="0"/>
              <a:t>σε σύγκριση με 1,75 έως 2,5 </a:t>
            </a:r>
            <a:r>
              <a:rPr lang="el-GR" sz="1400" dirty="0" smtClean="0"/>
              <a:t>που φτάνουν οι </a:t>
            </a:r>
            <a:r>
              <a:rPr lang="el-GR" sz="1400" dirty="0"/>
              <a:t>αντλίες </a:t>
            </a:r>
            <a:r>
              <a:rPr lang="el-GR" sz="1400" dirty="0" smtClean="0"/>
              <a:t>αέρα-νερο</a:t>
            </a:r>
            <a:r>
              <a:rPr lang="el-GR" sz="1400" dirty="0"/>
              <a:t>ύ</a:t>
            </a:r>
            <a:r>
              <a:rPr lang="el-GR" sz="1400" dirty="0" smtClean="0"/>
              <a:t>.</a:t>
            </a:r>
            <a:endParaRPr lang="en-US" sz="1400" dirty="0" smtClean="0"/>
          </a:p>
          <a:p>
            <a:pPr algn="just"/>
            <a:endParaRPr lang="en-US" sz="1400" dirty="0"/>
          </a:p>
          <a:p>
            <a:pPr algn="just"/>
            <a:r>
              <a:rPr lang="el-GR" sz="1400" dirty="0" smtClean="0"/>
              <a:t>Οι </a:t>
            </a:r>
            <a:r>
              <a:rPr lang="el-GR" sz="1400" dirty="0"/>
              <a:t>γεωθερμικές αντλίες </a:t>
            </a:r>
            <a:r>
              <a:rPr lang="el-GR" sz="1400" dirty="0" smtClean="0"/>
              <a:t>είναι </a:t>
            </a:r>
            <a:r>
              <a:rPr lang="el-GR" sz="1400" dirty="0"/>
              <a:t>μεταξύ των </a:t>
            </a:r>
            <a:r>
              <a:rPr lang="el-GR" sz="1400" dirty="0" smtClean="0"/>
              <a:t>πλέον ενεργειακών </a:t>
            </a:r>
            <a:r>
              <a:rPr lang="el-GR" sz="1400" dirty="0"/>
              <a:t>αποδοτικών τεχνολογιών για την παροχή </a:t>
            </a:r>
            <a:r>
              <a:rPr lang="el-GR" sz="1400" dirty="0" smtClean="0"/>
              <a:t>κλιματισμού και ζεστού νερού χρήσης.</a:t>
            </a:r>
            <a:endParaRPr lang="en-GB" sz="1400" dirty="0"/>
          </a:p>
        </p:txBody>
      </p:sp>
      <p:pic>
        <p:nvPicPr>
          <p:cNvPr id="4"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9180" y="2708920"/>
            <a:ext cx="5685220" cy="2704507"/>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Γεωθερμικές Αντλίες Θερμότητας</a:t>
            </a:r>
            <a:endParaRPr lang="de-DE" b="1" dirty="0">
              <a:latin typeface="Candara" panose="020E0502030303020204" pitchFamily="34" charset="0"/>
            </a:endParaRPr>
          </a:p>
        </p:txBody>
      </p:sp>
    </p:spTree>
    <p:extLst>
      <p:ext uri="{BB962C8B-B14F-4D97-AF65-F5344CB8AC3E}">
        <p14:creationId xmlns:p14="http://schemas.microsoft.com/office/powerpoint/2010/main" val="37451432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Geothermal Heat Pumps</a:t>
            </a:r>
            <a:endParaRPr lang="de-DE" b="1" dirty="0">
              <a:latin typeface="Candara" panose="020E0502030303020204" pitchFamily="34" charset="0"/>
            </a:endParaRPr>
          </a:p>
        </p:txBody>
      </p:sp>
      <p:pic>
        <p:nvPicPr>
          <p:cNvPr id="3" name="lY3oGlgZRgI"/>
          <p:cNvPicPr>
            <a:picLocks noRot="1" noChangeAspect="1"/>
          </p:cNvPicPr>
          <p:nvPr>
            <a:videoFile r:link="rId1"/>
          </p:nvPr>
        </p:nvPicPr>
        <p:blipFill>
          <a:blip r:embed="rId7"/>
          <a:stretch>
            <a:fillRect/>
          </a:stretch>
        </p:blipFill>
        <p:spPr>
          <a:xfrm>
            <a:off x="1403650" y="2353738"/>
            <a:ext cx="6624736" cy="3726414"/>
          </a:xfrm>
          <a:prstGeom prst="rect">
            <a:avLst/>
          </a:prstGeom>
        </p:spPr>
      </p:pic>
      <p:sp>
        <p:nvSpPr>
          <p:cNvPr id="4" name="CaixaDeTexto 3"/>
          <p:cNvSpPr txBox="1"/>
          <p:nvPr/>
        </p:nvSpPr>
        <p:spPr>
          <a:xfrm>
            <a:off x="0" y="1988840"/>
            <a:ext cx="5148064" cy="338554"/>
          </a:xfrm>
          <a:prstGeom prst="rect">
            <a:avLst/>
          </a:prstGeom>
          <a:noFill/>
        </p:spPr>
        <p:txBody>
          <a:bodyPr wrap="square" rtlCol="0">
            <a:spAutoFit/>
          </a:bodyPr>
          <a:lstStyle/>
          <a:p>
            <a:r>
              <a:rPr lang="el-GR" sz="1600" b="1" dirty="0" smtClean="0"/>
              <a:t>Παράδειγμα</a:t>
            </a:r>
            <a:r>
              <a:rPr lang="en-GB" sz="1600" b="1" dirty="0" smtClean="0"/>
              <a:t>: </a:t>
            </a:r>
            <a:r>
              <a:rPr lang="el-GR" sz="1400" dirty="0" smtClean="0"/>
              <a:t>Οφέλη γεωθερμικών αντλιών θερμότητας</a:t>
            </a:r>
            <a:r>
              <a:rPr lang="en-GB" sz="1400" dirty="0" smtClean="0"/>
              <a:t> (video)</a:t>
            </a:r>
            <a:endParaRPr lang="en-GB" sz="1400" dirty="0"/>
          </a:p>
        </p:txBody>
      </p:sp>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Γεωθερμικές Αντλίες Θερμότητας</a:t>
            </a:r>
            <a:endParaRPr lang="de-DE" b="1" dirty="0">
              <a:latin typeface="Candara" panose="020E0502030303020204" pitchFamily="34" charset="0"/>
            </a:endParaRPr>
          </a:p>
        </p:txBody>
      </p:sp>
    </p:spTree>
    <p:extLst>
      <p:ext uri="{BB962C8B-B14F-4D97-AF65-F5344CB8AC3E}">
        <p14:creationId xmlns:p14="http://schemas.microsoft.com/office/powerpoint/2010/main" val="15569133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628800"/>
            <a:ext cx="16196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000" b="1" dirty="0">
                <a:latin typeface="Candara" panose="020E0502030303020204" pitchFamily="34" charset="0"/>
              </a:rPr>
              <a:t>Εισαγωγή</a:t>
            </a:r>
            <a:endParaRPr lang="de-DE" sz="2000" b="1" dirty="0">
              <a:latin typeface="Candara" panose="020E0502030303020204" pitchFamily="34" charset="0"/>
            </a:endParaRPr>
          </a:p>
        </p:txBody>
      </p:sp>
      <p:sp>
        <p:nvSpPr>
          <p:cNvPr id="3" name="CaixaDeTexto 2"/>
          <p:cNvSpPr txBox="1"/>
          <p:nvPr/>
        </p:nvSpPr>
        <p:spPr>
          <a:xfrm>
            <a:off x="393" y="2175264"/>
            <a:ext cx="8950340" cy="830997"/>
          </a:xfrm>
          <a:prstGeom prst="rect">
            <a:avLst/>
          </a:prstGeom>
          <a:noFill/>
        </p:spPr>
        <p:txBody>
          <a:bodyPr wrap="square" rtlCol="0">
            <a:spAutoFit/>
          </a:bodyPr>
          <a:lstStyle/>
          <a:p>
            <a:pPr algn="just"/>
            <a:r>
              <a:rPr lang="en-US" sz="1600" b="1" dirty="0"/>
              <a:t>HVAC</a:t>
            </a:r>
            <a:r>
              <a:rPr lang="en-US" sz="1600" dirty="0"/>
              <a:t> </a:t>
            </a:r>
            <a:r>
              <a:rPr lang="el-GR" sz="1600" b="1" i="1" dirty="0" smtClean="0"/>
              <a:t>Μηχανικός/Εξαναγκασμένος αερισμός (εξαερισμός)</a:t>
            </a:r>
            <a:r>
              <a:rPr lang="en-US" sz="1600" b="1" i="1" dirty="0" smtClean="0"/>
              <a:t> </a:t>
            </a:r>
            <a:r>
              <a:rPr lang="en-US" sz="1600" i="1" dirty="0" smtClean="0"/>
              <a:t>– </a:t>
            </a:r>
            <a:r>
              <a:rPr lang="el-GR" sz="1600" dirty="0" smtClean="0"/>
              <a:t>παρέχεται από ένα σύστημα διαχείρισης αέρα και ελέγχει την ποιότητα του εσωτερικού αέρα. Η υπερβολική υγρασία και οι οσμές μπορούν να αποφευχθούν με την προσαγωγή  φρέσκου (νωπού) αέρα από το εξωτερικό περιβάλλον. </a:t>
            </a:r>
            <a:endParaRPr lang="en-GB" sz="1400" dirty="0"/>
          </a:p>
        </p:txBody>
      </p:sp>
      <p:pic>
        <p:nvPicPr>
          <p:cNvPr id="4"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691" y="3442163"/>
            <a:ext cx="4248596" cy="2503637"/>
          </a:xfrm>
          <a:prstGeom prst="rect">
            <a:avLst/>
          </a:prstGeom>
        </p:spPr>
      </p:pic>
      <p:pic>
        <p:nvPicPr>
          <p:cNvPr id="7" name="Imagem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4604" y="3140241"/>
            <a:ext cx="3360579" cy="2963091"/>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22222055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Geothermal Heat Pumps</a:t>
            </a:r>
            <a:endParaRPr lang="de-DE" b="1" dirty="0">
              <a:latin typeface="Candara" panose="020E0502030303020204" pitchFamily="34" charset="0"/>
            </a:endParaRPr>
          </a:p>
        </p:txBody>
      </p:sp>
      <p:pic>
        <p:nvPicPr>
          <p:cNvPr id="3" name="Imagem 2"/>
          <p:cNvPicPr>
            <a:picLocks noChangeAspect="1"/>
          </p:cNvPicPr>
          <p:nvPr/>
        </p:nvPicPr>
        <p:blipFill rotWithShape="1">
          <a:blip r:embed="rId6" cstate="print">
            <a:extLst>
              <a:ext uri="{28A0092B-C50C-407E-A947-70E740481C1C}">
                <a14:useLocalDpi xmlns:a14="http://schemas.microsoft.com/office/drawing/2010/main" val="0"/>
              </a:ext>
            </a:extLst>
          </a:blip>
          <a:srcRect t="1598"/>
          <a:stretch/>
        </p:blipFill>
        <p:spPr>
          <a:xfrm>
            <a:off x="1648865" y="2204864"/>
            <a:ext cx="5832389" cy="3879411"/>
          </a:xfrm>
          <a:prstGeom prst="rect">
            <a:avLst/>
          </a:prstGeom>
        </p:spPr>
      </p:pic>
      <p:sp>
        <p:nvSpPr>
          <p:cNvPr id="13" name="CaixaDeTexto 12"/>
          <p:cNvSpPr txBox="1"/>
          <p:nvPr/>
        </p:nvSpPr>
        <p:spPr>
          <a:xfrm>
            <a:off x="0" y="2068652"/>
            <a:ext cx="1403650" cy="338554"/>
          </a:xfrm>
          <a:prstGeom prst="rect">
            <a:avLst/>
          </a:prstGeom>
          <a:noFill/>
        </p:spPr>
        <p:txBody>
          <a:bodyPr wrap="square" rtlCol="0">
            <a:spAutoFit/>
          </a:bodyPr>
          <a:lstStyle/>
          <a:p>
            <a:r>
              <a:rPr lang="en-GB" sz="1600" b="1" dirty="0" smtClean="0"/>
              <a:t>Example:</a:t>
            </a:r>
            <a:endParaRPr lang="en-GB" sz="1600" b="1" dirty="0"/>
          </a:p>
        </p:txBody>
      </p:sp>
      <p:sp>
        <p:nvSpPr>
          <p:cNvPr id="14"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5" name="Rechteck 19"/>
          <p:cNvSpPr/>
          <p:nvPr/>
        </p:nvSpPr>
        <p:spPr>
          <a:xfrm>
            <a:off x="0" y="1628800"/>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Γεωθερμικές Αντλίες Θερμότητας</a:t>
            </a:r>
            <a:endParaRPr lang="de-DE" b="1" dirty="0">
              <a:latin typeface="Candara" panose="020E0502030303020204" pitchFamily="34" charset="0"/>
            </a:endParaRPr>
          </a:p>
        </p:txBody>
      </p:sp>
    </p:spTree>
    <p:extLst>
      <p:ext uri="{BB962C8B-B14F-4D97-AF65-F5344CB8AC3E}">
        <p14:creationId xmlns:p14="http://schemas.microsoft.com/office/powerpoint/2010/main" val="39687405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8310" y="1617654"/>
            <a:ext cx="4364286" cy="4893647"/>
          </a:xfrm>
          <a:prstGeom prst="rect">
            <a:avLst/>
          </a:prstGeom>
          <a:noFill/>
        </p:spPr>
        <p:txBody>
          <a:bodyPr wrap="square" rtlCol="0">
            <a:spAutoFit/>
          </a:bodyPr>
          <a:lstStyle/>
          <a:p>
            <a:pPr algn="just"/>
            <a:r>
              <a:rPr lang="el-GR" b="1" dirty="0" smtClean="0"/>
              <a:t>Λειτουργία</a:t>
            </a:r>
            <a:endParaRPr lang="en-US" b="1" dirty="0" smtClean="0"/>
          </a:p>
          <a:p>
            <a:pPr algn="just"/>
            <a:r>
              <a:rPr lang="el-GR" sz="1400" dirty="0" smtClean="0"/>
              <a:t>Το σύστημα αποτελείται από τρία μέρη, τον εναλλάκτη θερμότητας νερού, την αντλία θερμότητας και το εσωτερικό σύστημα διανομής στο κτίριο (αεραγωγοί ή ενδοδαπέδια)</a:t>
            </a:r>
            <a:r>
              <a:rPr lang="en-US" sz="1400" dirty="0" smtClean="0"/>
              <a:t> </a:t>
            </a:r>
            <a:r>
              <a:rPr lang="el-GR" sz="1400" dirty="0" smtClean="0"/>
              <a:t>Το </a:t>
            </a:r>
            <a:r>
              <a:rPr lang="el-GR" sz="1400" dirty="0"/>
              <a:t>σύστημα εκμεταλλεύεται το γεγονός ότι δεν έχει σημασία </a:t>
            </a:r>
            <a:r>
              <a:rPr lang="el-GR" sz="1400" dirty="0" smtClean="0"/>
              <a:t>η διακύμανση των ατμοσφαιρικών θερμοκρασιών, και ότι η </a:t>
            </a:r>
            <a:r>
              <a:rPr lang="el-GR" sz="1400" dirty="0"/>
              <a:t>θερμοκρασία </a:t>
            </a:r>
            <a:r>
              <a:rPr lang="el-GR" sz="1400" dirty="0" smtClean="0"/>
              <a:t>κάτω </a:t>
            </a:r>
            <a:r>
              <a:rPr lang="el-GR" sz="1400" dirty="0"/>
              <a:t>από την επιφάνεια της γης παραμένει σταθερή σε ένα εύρος από 7 ° C έως 21 ° C.</a:t>
            </a:r>
            <a:endParaRPr lang="en-US" sz="1400" dirty="0" smtClean="0"/>
          </a:p>
          <a:p>
            <a:pPr algn="just"/>
            <a:endParaRPr lang="en-US" sz="1400" dirty="0" smtClean="0"/>
          </a:p>
          <a:p>
            <a:pPr algn="just"/>
            <a:r>
              <a:rPr lang="el-GR" sz="1400" dirty="0" smtClean="0"/>
              <a:t>Στο συστήματα της εικόνας, </a:t>
            </a:r>
            <a:r>
              <a:rPr lang="el-GR" sz="1400" dirty="0"/>
              <a:t>ο </a:t>
            </a:r>
            <a:r>
              <a:rPr lang="el-GR" sz="1400" dirty="0" err="1" smtClean="0"/>
              <a:t>γεωεναλλάκτης</a:t>
            </a:r>
            <a:r>
              <a:rPr lang="el-GR" sz="1400" dirty="0" smtClean="0"/>
              <a:t> είναι </a:t>
            </a:r>
            <a:r>
              <a:rPr lang="el-GR" sz="1400" dirty="0"/>
              <a:t>θαμμένος </a:t>
            </a:r>
            <a:r>
              <a:rPr lang="el-GR" sz="1400" dirty="0" smtClean="0"/>
              <a:t>σε κατακόρυφη διάταξη αξιοποιώντας τις σταθερές θερμοκρασίες του εδάφους. </a:t>
            </a:r>
            <a:r>
              <a:rPr lang="el-GR" sz="1400" dirty="0"/>
              <a:t>Κατά τη διάρκεια του χειμώνα, όταν οι θερμοκρασίες </a:t>
            </a:r>
            <a:r>
              <a:rPr lang="el-GR" sz="1400" dirty="0" smtClean="0"/>
              <a:t>μειωθούν </a:t>
            </a:r>
            <a:r>
              <a:rPr lang="el-GR" sz="1400" dirty="0"/>
              <a:t>σημαντικά, ο εναλλάκτης θερμότητας παίρνει τη θερμότητα από το έδαφος και </a:t>
            </a:r>
            <a:r>
              <a:rPr lang="el-GR" sz="1400" dirty="0" smtClean="0"/>
              <a:t>την μεταφέρει στο </a:t>
            </a:r>
            <a:r>
              <a:rPr lang="el-GR" sz="1400" dirty="0"/>
              <a:t>κτίριο χρησιμοποιώντας το εγκατεστημένο σύστημα </a:t>
            </a:r>
            <a:r>
              <a:rPr lang="el-GR" sz="1400" dirty="0" smtClean="0"/>
              <a:t>διανομής. </a:t>
            </a:r>
            <a:r>
              <a:rPr lang="el-GR" sz="1400" dirty="0"/>
              <a:t>Αυτή η διαδικασία αντιστρέφεται το καλοκαίρι και το σύστημα λειτουργεί με </a:t>
            </a:r>
            <a:r>
              <a:rPr lang="el-GR" sz="1400" dirty="0" smtClean="0"/>
              <a:t>την άντληση του θερμού </a:t>
            </a:r>
            <a:r>
              <a:rPr lang="el-GR" sz="1400" dirty="0"/>
              <a:t>αέρα από το κτίριο προς τον εναλλάκτη </a:t>
            </a:r>
            <a:r>
              <a:rPr lang="el-GR" sz="1400" dirty="0" smtClean="0"/>
              <a:t>θερμότητας στη γη. </a:t>
            </a:r>
            <a:r>
              <a:rPr lang="el-GR" sz="1400" dirty="0"/>
              <a:t>Ορισμένα συστήματα </a:t>
            </a:r>
            <a:r>
              <a:rPr lang="el-GR" sz="1400" dirty="0" smtClean="0"/>
              <a:t>παρέχουν δωρεάν </a:t>
            </a:r>
            <a:r>
              <a:rPr lang="el-GR" sz="1400" dirty="0"/>
              <a:t>ζεστό </a:t>
            </a:r>
            <a:r>
              <a:rPr lang="el-GR" sz="1400" dirty="0" smtClean="0"/>
              <a:t>νερό χρήσης.</a:t>
            </a:r>
            <a:endParaRPr lang="en-GB" sz="1400" dirty="0"/>
          </a:p>
        </p:txBody>
      </p:sp>
      <p:pic>
        <p:nvPicPr>
          <p:cNvPr id="7" name="Image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5976" y="2492146"/>
            <a:ext cx="4594757" cy="3381423"/>
          </a:xfrm>
          <a:prstGeom prst="rect">
            <a:avLst/>
          </a:prstGeom>
        </p:spPr>
      </p:pic>
      <p:sp>
        <p:nvSpPr>
          <p:cNvPr id="13" name="Rechteck 19"/>
          <p:cNvSpPr/>
          <p:nvPr/>
        </p:nvSpPr>
        <p:spPr>
          <a:xfrm>
            <a:off x="11346" y="861570"/>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3036" y="1257614"/>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Γεωθερμικές Αντλίες Θερμότητας</a:t>
            </a:r>
            <a:endParaRPr lang="de-DE" b="1" dirty="0">
              <a:latin typeface="Candara" panose="020E0502030303020204" pitchFamily="34" charset="0"/>
            </a:endParaRPr>
          </a:p>
        </p:txBody>
      </p:sp>
    </p:spTree>
    <p:extLst>
      <p:ext uri="{BB962C8B-B14F-4D97-AF65-F5344CB8AC3E}">
        <p14:creationId xmlns:p14="http://schemas.microsoft.com/office/powerpoint/2010/main" val="8388834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Geothermal Heat Pumps</a:t>
            </a:r>
            <a:endParaRPr lang="de-DE" b="1" dirty="0">
              <a:latin typeface="Candara" panose="020E0502030303020204" pitchFamily="34" charset="0"/>
            </a:endParaRPr>
          </a:p>
        </p:txBody>
      </p:sp>
      <p:sp>
        <p:nvSpPr>
          <p:cNvPr id="11" name="CaixaDeTexto 10"/>
          <p:cNvSpPr txBox="1"/>
          <p:nvPr/>
        </p:nvSpPr>
        <p:spPr>
          <a:xfrm>
            <a:off x="0" y="2297194"/>
            <a:ext cx="5457368" cy="3416320"/>
          </a:xfrm>
          <a:prstGeom prst="rect">
            <a:avLst/>
          </a:prstGeom>
          <a:noFill/>
        </p:spPr>
        <p:txBody>
          <a:bodyPr wrap="square" rtlCol="0">
            <a:spAutoFit/>
          </a:bodyPr>
          <a:lstStyle/>
          <a:p>
            <a:r>
              <a:rPr lang="el-GR" b="1" dirty="0" smtClean="0"/>
              <a:t>Εφαρμογή</a:t>
            </a:r>
            <a:r>
              <a:rPr lang="en-US" b="1" dirty="0" smtClean="0"/>
              <a:t>: </a:t>
            </a:r>
          </a:p>
          <a:p>
            <a:endParaRPr lang="en-US" b="1" dirty="0" smtClean="0"/>
          </a:p>
          <a:p>
            <a:pPr marL="285750" indent="-285750" algn="just">
              <a:buFont typeface="Arial" panose="020B0604020202020204" pitchFamily="34" charset="0"/>
              <a:buChar char="•"/>
            </a:pPr>
            <a:r>
              <a:rPr lang="el-GR" sz="1400" dirty="0" smtClean="0"/>
              <a:t>Σε περιοχές με αποδεδειγμένο γεωθερμικό δυναμικό μια επένδυση έχει υψηλό βαθμό απόδοσης και αξιοπιστία σε ακραίες συνθήκες θέρμανσης και ψύξης. </a:t>
            </a:r>
            <a:endParaRPr lang="en-US" sz="1400" dirty="0" smtClean="0"/>
          </a:p>
          <a:p>
            <a:pPr algn="just"/>
            <a:endParaRPr lang="en-US" b="1" dirty="0" smtClean="0"/>
          </a:p>
          <a:p>
            <a:pPr algn="just"/>
            <a:r>
              <a:rPr lang="el-GR" b="1" dirty="0" smtClean="0"/>
              <a:t>Περιορισμοί</a:t>
            </a:r>
            <a:endParaRPr lang="en-US" b="1" dirty="0" smtClean="0"/>
          </a:p>
          <a:p>
            <a:pPr algn="just"/>
            <a:endParaRPr lang="en-US" b="1" dirty="0" smtClean="0"/>
          </a:p>
          <a:p>
            <a:pPr marL="285750" indent="-285750" algn="just">
              <a:buFont typeface="Arial" panose="020B0604020202020204" pitchFamily="34" charset="0"/>
              <a:buChar char="•"/>
            </a:pPr>
            <a:r>
              <a:rPr lang="el-GR" sz="1400" dirty="0" smtClean="0"/>
              <a:t>Τα </a:t>
            </a:r>
            <a:r>
              <a:rPr lang="el-GR" sz="1400" dirty="0"/>
              <a:t>περισσότερα </a:t>
            </a:r>
            <a:r>
              <a:rPr lang="el-GR" sz="1400" dirty="0" smtClean="0"/>
              <a:t>κτίρια αντιμετωπίζουν προβλήματα λόγω έλλειψης διαθέσιμου χώρου εγκατάστασης του γεωθερμικού εναλλάκτη. </a:t>
            </a:r>
            <a:endParaRPr lang="en-US" sz="1400" dirty="0"/>
          </a:p>
          <a:p>
            <a:pPr algn="just"/>
            <a:endParaRPr lang="en-US" sz="1400" dirty="0"/>
          </a:p>
          <a:p>
            <a:pPr marL="285750" indent="-285750" algn="just">
              <a:buFont typeface="Arial" panose="020B0604020202020204" pitchFamily="34" charset="0"/>
              <a:buChar char="•"/>
            </a:pPr>
            <a:r>
              <a:rPr lang="el-GR" sz="1400" dirty="0"/>
              <a:t>Τα κύρια προβλήματα </a:t>
            </a:r>
            <a:r>
              <a:rPr lang="el-GR" sz="1400" dirty="0" smtClean="0"/>
              <a:t>εξακολουθούν </a:t>
            </a:r>
            <a:r>
              <a:rPr lang="el-GR" sz="1400" dirty="0"/>
              <a:t>να είναι </a:t>
            </a:r>
            <a:r>
              <a:rPr lang="el-GR" sz="1400" dirty="0" smtClean="0"/>
              <a:t>το </a:t>
            </a:r>
            <a:r>
              <a:rPr lang="el-GR" sz="1400" dirty="0"/>
              <a:t>αρχική </a:t>
            </a:r>
            <a:r>
              <a:rPr lang="el-GR" sz="1400" dirty="0" smtClean="0"/>
              <a:t>κόστος της επένδυσης, </a:t>
            </a:r>
            <a:r>
              <a:rPr lang="el-GR" sz="1400" dirty="0"/>
              <a:t>αλλά και η ανάγκη </a:t>
            </a:r>
            <a:r>
              <a:rPr lang="el-GR" sz="1400" dirty="0" smtClean="0"/>
              <a:t>εκτέλεσης απαραίτητων γεωλογικών ερευνών </a:t>
            </a:r>
            <a:r>
              <a:rPr lang="el-GR" sz="1400" dirty="0"/>
              <a:t>και τα </a:t>
            </a:r>
            <a:r>
              <a:rPr lang="el-GR" sz="1400" dirty="0" smtClean="0"/>
              <a:t>έξοδα αυτών.</a:t>
            </a:r>
            <a:endParaRPr lang="en-US" sz="1400" dirty="0"/>
          </a:p>
        </p:txBody>
      </p:sp>
      <p:pic>
        <p:nvPicPr>
          <p:cNvPr id="4"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7368" y="2167745"/>
            <a:ext cx="3383083" cy="3862575"/>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Γεωθερμικές Αντλίες Θερμότητας</a:t>
            </a:r>
            <a:endParaRPr lang="de-DE" b="1" dirty="0">
              <a:latin typeface="Candara" panose="020E0502030303020204" pitchFamily="34" charset="0"/>
            </a:endParaRPr>
          </a:p>
        </p:txBody>
      </p:sp>
    </p:spTree>
    <p:extLst>
      <p:ext uri="{BB962C8B-B14F-4D97-AF65-F5344CB8AC3E}">
        <p14:creationId xmlns:p14="http://schemas.microsoft.com/office/powerpoint/2010/main" val="15283367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34198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Αισθητήρες </a:t>
            </a:r>
            <a:r>
              <a:rPr lang="de-DE" b="1" dirty="0" smtClean="0">
                <a:latin typeface="Candara" panose="020E0502030303020204" pitchFamily="34" charset="0"/>
              </a:rPr>
              <a:t>CO</a:t>
            </a:r>
            <a:r>
              <a:rPr lang="de-DE" b="1" baseline="-25000" dirty="0" smtClean="0">
                <a:latin typeface="Candara" panose="020E0502030303020204" pitchFamily="34" charset="0"/>
              </a:rPr>
              <a:t>2</a:t>
            </a:r>
            <a:endParaRPr lang="de-DE" b="1" dirty="0">
              <a:latin typeface="Candara" panose="020E0502030303020204" pitchFamily="34" charset="0"/>
            </a:endParaRPr>
          </a:p>
        </p:txBody>
      </p:sp>
      <p:sp>
        <p:nvSpPr>
          <p:cNvPr id="11" name="CaixaDeTexto 10"/>
          <p:cNvSpPr txBox="1"/>
          <p:nvPr/>
        </p:nvSpPr>
        <p:spPr>
          <a:xfrm>
            <a:off x="-22974" y="1981139"/>
            <a:ext cx="8950733" cy="954107"/>
          </a:xfrm>
          <a:prstGeom prst="rect">
            <a:avLst/>
          </a:prstGeom>
          <a:noFill/>
        </p:spPr>
        <p:txBody>
          <a:bodyPr wrap="square" rtlCol="0">
            <a:spAutoFit/>
          </a:bodyPr>
          <a:lstStyle/>
          <a:p>
            <a:pPr algn="just"/>
            <a:r>
              <a:rPr lang="el-GR" sz="1400" dirty="0" smtClean="0"/>
              <a:t>Οι </a:t>
            </a:r>
            <a:r>
              <a:rPr lang="el-GR" sz="1400" dirty="0"/>
              <a:t>πιο </a:t>
            </a:r>
            <a:r>
              <a:rPr lang="el-GR" sz="1400" dirty="0" smtClean="0"/>
              <a:t>γνωστοί CO2 αισθητήρες είναι οι </a:t>
            </a:r>
            <a:r>
              <a:rPr lang="el-GR" sz="1400" dirty="0"/>
              <a:t>αισθητήρες </a:t>
            </a:r>
            <a:r>
              <a:rPr lang="el-GR" sz="1400" dirty="0" smtClean="0"/>
              <a:t>υπέρυθρης </a:t>
            </a:r>
            <a:r>
              <a:rPr lang="el-GR" sz="1400" dirty="0"/>
              <a:t>δέσμης (</a:t>
            </a:r>
            <a:r>
              <a:rPr lang="el-GR" sz="1400" dirty="0" smtClean="0"/>
              <a:t>NDIR-</a:t>
            </a:r>
            <a:r>
              <a:rPr lang="el-GR" sz="1400" dirty="0" err="1" smtClean="0"/>
              <a:t>Nondispersive</a:t>
            </a:r>
            <a:r>
              <a:rPr lang="el-GR" sz="1400" dirty="0" smtClean="0"/>
              <a:t> </a:t>
            </a:r>
            <a:r>
              <a:rPr lang="el-GR" sz="1400" dirty="0" err="1"/>
              <a:t>Infrared</a:t>
            </a:r>
            <a:r>
              <a:rPr lang="el-GR" sz="1400" dirty="0"/>
              <a:t>)) και </a:t>
            </a:r>
            <a:r>
              <a:rPr lang="el-GR" sz="1400" dirty="0" smtClean="0"/>
              <a:t>οι αισθητήρες </a:t>
            </a:r>
            <a:r>
              <a:rPr lang="el-GR" sz="1400" dirty="0"/>
              <a:t>χημικών αερίων. </a:t>
            </a:r>
            <a:r>
              <a:rPr lang="el-GR" sz="1400" dirty="0" smtClean="0"/>
              <a:t>Η </a:t>
            </a:r>
            <a:r>
              <a:rPr lang="el-GR" sz="1400" dirty="0"/>
              <a:t>μέτρηση του διοξειδίου του άνθρακα είναι σημαντική για την παρακολούθηση της ποιότητας του αέρα </a:t>
            </a:r>
            <a:r>
              <a:rPr lang="el-GR" sz="1400" dirty="0" smtClean="0"/>
              <a:t>στους εσωτερικούς χώρους, την </a:t>
            </a:r>
            <a:r>
              <a:rPr lang="el-GR" sz="1400" dirty="0"/>
              <a:t>μείωση της κατανάλωσης </a:t>
            </a:r>
            <a:r>
              <a:rPr lang="el-GR" sz="1400" dirty="0" smtClean="0"/>
              <a:t>των HVAC</a:t>
            </a:r>
            <a:r>
              <a:rPr lang="el-GR" sz="1400" dirty="0"/>
              <a:t>, και </a:t>
            </a:r>
            <a:r>
              <a:rPr lang="el-GR" sz="1400" dirty="0" smtClean="0"/>
              <a:t>σε πολλές </a:t>
            </a:r>
            <a:r>
              <a:rPr lang="el-GR" sz="1400" dirty="0"/>
              <a:t>βιομηχανικές διαδικασίες.</a:t>
            </a:r>
            <a:endParaRPr lang="en-US" sz="1600" b="1" dirty="0" smtClean="0"/>
          </a:p>
        </p:txBody>
      </p:sp>
      <p:sp>
        <p:nvSpPr>
          <p:cNvPr id="3" name="CaixaDeTexto 2"/>
          <p:cNvSpPr txBox="1"/>
          <p:nvPr/>
        </p:nvSpPr>
        <p:spPr>
          <a:xfrm>
            <a:off x="-22974" y="2926121"/>
            <a:ext cx="5184576" cy="2246769"/>
          </a:xfrm>
          <a:prstGeom prst="rect">
            <a:avLst/>
          </a:prstGeom>
          <a:noFill/>
        </p:spPr>
        <p:txBody>
          <a:bodyPr wrap="square" rtlCol="0">
            <a:spAutoFit/>
          </a:bodyPr>
          <a:lstStyle/>
          <a:p>
            <a:pPr algn="just"/>
            <a:r>
              <a:rPr lang="el-GR" sz="1400" dirty="0" smtClean="0"/>
              <a:t>Οι αισθητήρες </a:t>
            </a:r>
            <a:r>
              <a:rPr lang="el-GR" sz="1400" dirty="0"/>
              <a:t>NDIR είναι </a:t>
            </a:r>
            <a:r>
              <a:rPr lang="el-GR" sz="1400" dirty="0" smtClean="0"/>
              <a:t>αισθητήρες φάσματος για </a:t>
            </a:r>
            <a:r>
              <a:rPr lang="el-GR" sz="1400" dirty="0"/>
              <a:t>την ανίχνευση του CO2 </a:t>
            </a:r>
            <a:r>
              <a:rPr lang="el-GR" sz="1400" dirty="0" smtClean="0"/>
              <a:t>με χαρακτηριστικό την </a:t>
            </a:r>
            <a:r>
              <a:rPr lang="el-GR" sz="1400" dirty="0"/>
              <a:t>απορρόφηση του.</a:t>
            </a:r>
            <a:endParaRPr lang="en-US" sz="1400" dirty="0" smtClean="0"/>
          </a:p>
          <a:p>
            <a:pPr algn="just"/>
            <a:endParaRPr lang="en-US" sz="1400" dirty="0"/>
          </a:p>
          <a:p>
            <a:pPr algn="just"/>
            <a:r>
              <a:rPr lang="el-GR" sz="1400" dirty="0" smtClean="0"/>
              <a:t>Τα βασικά μέρη του αισθητήρα είναι </a:t>
            </a:r>
            <a:r>
              <a:rPr lang="el-GR" sz="1400" dirty="0"/>
              <a:t>μια υπέρυθρη </a:t>
            </a:r>
            <a:r>
              <a:rPr lang="el-GR" sz="1400" dirty="0" smtClean="0"/>
              <a:t>δέσμη φωτός, </a:t>
            </a:r>
            <a:r>
              <a:rPr lang="el-GR" sz="1400" dirty="0"/>
              <a:t>ένα </a:t>
            </a:r>
            <a:r>
              <a:rPr lang="el-GR" sz="1400" dirty="0" smtClean="0"/>
              <a:t>φίλτρο μήκους </a:t>
            </a:r>
            <a:r>
              <a:rPr lang="el-GR" sz="1400" dirty="0"/>
              <a:t>κύματος</a:t>
            </a:r>
            <a:r>
              <a:rPr lang="el-GR" sz="1400" dirty="0" smtClean="0"/>
              <a:t>, </a:t>
            </a:r>
            <a:r>
              <a:rPr lang="el-GR" sz="1400" dirty="0"/>
              <a:t>και </a:t>
            </a:r>
            <a:r>
              <a:rPr lang="el-GR" sz="1400" dirty="0" smtClean="0"/>
              <a:t>ένας ανιχνευτής υπέρυθρων. </a:t>
            </a:r>
            <a:r>
              <a:rPr lang="el-GR" sz="1400" dirty="0"/>
              <a:t>Το αέριο αντλείται ή διαχέεται μέσα στο σωλήνα </a:t>
            </a:r>
            <a:r>
              <a:rPr lang="el-GR" sz="1400" dirty="0" smtClean="0"/>
              <a:t>φωτός, </a:t>
            </a:r>
            <a:r>
              <a:rPr lang="el-GR" sz="1400" dirty="0"/>
              <a:t>και </a:t>
            </a:r>
            <a:r>
              <a:rPr lang="el-GR" sz="1400" dirty="0" smtClean="0"/>
              <a:t>ηλεκτρονικά μετράτε η </a:t>
            </a:r>
            <a:r>
              <a:rPr lang="el-GR" sz="1400" dirty="0"/>
              <a:t>απορρόφηση του </a:t>
            </a:r>
            <a:r>
              <a:rPr lang="el-GR" sz="1400" dirty="0" smtClean="0"/>
              <a:t>μήκους </a:t>
            </a:r>
            <a:r>
              <a:rPr lang="el-GR" sz="1400" dirty="0"/>
              <a:t>κύματος του φωτός.</a:t>
            </a:r>
            <a:endParaRPr lang="en-US" sz="1400" dirty="0" smtClean="0"/>
          </a:p>
          <a:p>
            <a:endParaRPr lang="en-US" sz="1400" dirty="0"/>
          </a:p>
          <a:p>
            <a:endParaRPr lang="en-GB" sz="1400" dirty="0"/>
          </a:p>
        </p:txBody>
      </p:sp>
      <p:pic>
        <p:nvPicPr>
          <p:cNvPr id="4"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712" y="4677420"/>
            <a:ext cx="2210817" cy="1262115"/>
          </a:xfrm>
          <a:prstGeom prst="rect">
            <a:avLst/>
          </a:prstGeom>
        </p:spPr>
      </p:pic>
      <p:pic>
        <p:nvPicPr>
          <p:cNvPr id="7" name="Imagem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8064" y="2892136"/>
            <a:ext cx="3738566" cy="3119769"/>
          </a:xfrm>
          <a:prstGeom prst="rect">
            <a:avLst/>
          </a:prstGeom>
        </p:spPr>
      </p:pic>
      <p:pic>
        <p:nvPicPr>
          <p:cNvPr id="9" name="Imagem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8454" y="4601554"/>
            <a:ext cx="936104" cy="1477749"/>
          </a:xfrm>
          <a:prstGeom prst="rect">
            <a:avLst/>
          </a:prstGeom>
        </p:spPr>
      </p:pic>
      <p:sp>
        <p:nvSpPr>
          <p:cNvPr id="15"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23363530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1" y="1628800"/>
            <a:ext cx="34198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CO</a:t>
            </a:r>
            <a:r>
              <a:rPr lang="de-DE" b="1" baseline="-25000" dirty="0" smtClean="0">
                <a:latin typeface="Candara" panose="020E0502030303020204" pitchFamily="34" charset="0"/>
              </a:rPr>
              <a:t>2</a:t>
            </a:r>
            <a:r>
              <a:rPr lang="de-DE" b="1" dirty="0" smtClean="0">
                <a:latin typeface="Candara" panose="020E0502030303020204" pitchFamily="34" charset="0"/>
              </a:rPr>
              <a:t> Sensors</a:t>
            </a:r>
            <a:endParaRPr lang="de-DE" b="1" dirty="0">
              <a:latin typeface="Candara" panose="020E0502030303020204" pitchFamily="34" charset="0"/>
            </a:endParaRPr>
          </a:p>
        </p:txBody>
      </p:sp>
      <p:sp>
        <p:nvSpPr>
          <p:cNvPr id="11" name="CaixaDeTexto 10"/>
          <p:cNvSpPr txBox="1"/>
          <p:nvPr/>
        </p:nvSpPr>
        <p:spPr>
          <a:xfrm>
            <a:off x="0" y="2440785"/>
            <a:ext cx="5004048" cy="3170099"/>
          </a:xfrm>
          <a:prstGeom prst="rect">
            <a:avLst/>
          </a:prstGeom>
          <a:noFill/>
        </p:spPr>
        <p:txBody>
          <a:bodyPr wrap="square" rtlCol="0">
            <a:spAutoFit/>
          </a:bodyPr>
          <a:lstStyle/>
          <a:p>
            <a:pPr algn="just"/>
            <a:endParaRPr lang="en-US" sz="1400" dirty="0"/>
          </a:p>
          <a:p>
            <a:pPr algn="just"/>
            <a:r>
              <a:rPr lang="el-GR" sz="1400" dirty="0" smtClean="0"/>
              <a:t>Οι αισθητήρες </a:t>
            </a:r>
            <a:r>
              <a:rPr lang="el-GR" sz="1400" dirty="0"/>
              <a:t>χημικών αερίων CO2 </a:t>
            </a:r>
            <a:r>
              <a:rPr lang="el-GR" sz="1400" dirty="0" smtClean="0"/>
              <a:t>ευαίσθητων στρωμάτων έχουν </a:t>
            </a:r>
            <a:r>
              <a:rPr lang="el-GR" sz="1400" dirty="0"/>
              <a:t>το κύριο πλεονέκτημα </a:t>
            </a:r>
            <a:r>
              <a:rPr lang="el-GR" sz="1400" dirty="0" smtClean="0"/>
              <a:t>την </a:t>
            </a:r>
            <a:r>
              <a:rPr lang="el-GR" sz="1400" dirty="0"/>
              <a:t>πολύ </a:t>
            </a:r>
            <a:r>
              <a:rPr lang="el-GR" sz="1400" dirty="0" smtClean="0"/>
              <a:t>χαμηλή ενεργειακή κατανάλωση, </a:t>
            </a:r>
            <a:r>
              <a:rPr lang="el-GR" sz="1400" dirty="0"/>
              <a:t>και μπορεί να </a:t>
            </a:r>
            <a:r>
              <a:rPr lang="el-GR" sz="1400" dirty="0" smtClean="0"/>
              <a:t>έχουν πολύ μικρό μέγεθος.</a:t>
            </a:r>
          </a:p>
          <a:p>
            <a:pPr algn="just"/>
            <a:endParaRPr lang="en-US" sz="1400" dirty="0"/>
          </a:p>
          <a:p>
            <a:pPr algn="just"/>
            <a:r>
              <a:rPr lang="el-GR" sz="1400" dirty="0" smtClean="0"/>
              <a:t>Σε σχέση με τους αισθητήρες </a:t>
            </a:r>
            <a:r>
              <a:rPr lang="el-GR" sz="1400" dirty="0"/>
              <a:t>υπέρυθρης </a:t>
            </a:r>
            <a:r>
              <a:rPr lang="el-GR" sz="1400" dirty="0" smtClean="0"/>
              <a:t>δέσμης έχουν το αρνητικό της πολύ μικρής διάρκειας ζωής. </a:t>
            </a:r>
          </a:p>
          <a:p>
            <a:pPr algn="just"/>
            <a:endParaRPr lang="en-US" sz="1400" dirty="0"/>
          </a:p>
          <a:p>
            <a:pPr algn="just"/>
            <a:r>
              <a:rPr lang="el-GR" sz="1400" dirty="0" smtClean="0"/>
              <a:t>Οι </a:t>
            </a:r>
            <a:r>
              <a:rPr lang="el-GR" sz="1400" dirty="0"/>
              <a:t>περισσότεροι αισθητήρες CO₂ είναι πλήρως </a:t>
            </a:r>
            <a:r>
              <a:rPr lang="el-GR" sz="1400" dirty="0" smtClean="0"/>
              <a:t>βαθμονομημένοι και με την πάροδο του χρόνου απαιτείται η εκ νέου βαθμονόμηση τους </a:t>
            </a:r>
            <a:r>
              <a:rPr lang="el-GR" sz="1400" dirty="0"/>
              <a:t>για να </a:t>
            </a:r>
            <a:r>
              <a:rPr lang="el-GR" sz="1400" dirty="0" smtClean="0"/>
              <a:t>διατηρηθεί </a:t>
            </a:r>
            <a:r>
              <a:rPr lang="el-GR" sz="1400" dirty="0"/>
              <a:t>η μακροπρόθεσμη σταθερότητα του αισθητήρα.</a:t>
            </a:r>
            <a:endParaRPr lang="en-US" sz="1400" dirty="0" smtClean="0"/>
          </a:p>
          <a:p>
            <a:pPr algn="just"/>
            <a:endParaRPr lang="en-US" sz="1600" b="1" dirty="0"/>
          </a:p>
          <a:p>
            <a:pPr algn="just"/>
            <a:endParaRPr lang="en-US" sz="1600" b="1" dirty="0" smtClean="0"/>
          </a:p>
        </p:txBody>
      </p:sp>
      <p:pic>
        <p:nvPicPr>
          <p:cNvPr id="3" name="Image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0301" y="1491364"/>
            <a:ext cx="1819170" cy="1898841"/>
          </a:xfrm>
          <a:prstGeom prst="rect">
            <a:avLst/>
          </a:prstGeom>
        </p:spPr>
      </p:pic>
      <p:pic>
        <p:nvPicPr>
          <p:cNvPr id="5" name="Imagem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4048" y="3127220"/>
            <a:ext cx="4139952" cy="2952932"/>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34198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Αισθητήρες </a:t>
            </a:r>
            <a:r>
              <a:rPr lang="de-DE" b="1" dirty="0" smtClean="0">
                <a:latin typeface="Candara" panose="020E0502030303020204" pitchFamily="34" charset="0"/>
              </a:rPr>
              <a:t>CO</a:t>
            </a:r>
            <a:r>
              <a:rPr lang="de-DE" b="1" baseline="-25000" dirty="0" smtClean="0">
                <a:latin typeface="Candara" panose="020E0502030303020204" pitchFamily="34" charset="0"/>
              </a:rPr>
              <a:t>2</a:t>
            </a:r>
            <a:endParaRPr lang="de-DE" b="1" dirty="0">
              <a:latin typeface="Candara" panose="020E0502030303020204" pitchFamily="34" charset="0"/>
            </a:endParaRPr>
          </a:p>
        </p:txBody>
      </p:sp>
    </p:spTree>
    <p:extLst>
      <p:ext uri="{BB962C8B-B14F-4D97-AF65-F5344CB8AC3E}">
        <p14:creationId xmlns:p14="http://schemas.microsoft.com/office/powerpoint/2010/main" val="27821082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1" name="CaixaDeTexto 10"/>
          <p:cNvSpPr txBox="1"/>
          <p:nvPr/>
        </p:nvSpPr>
        <p:spPr>
          <a:xfrm>
            <a:off x="179388" y="1948920"/>
            <a:ext cx="5616624" cy="4247317"/>
          </a:xfrm>
          <a:prstGeom prst="rect">
            <a:avLst/>
          </a:prstGeom>
          <a:noFill/>
        </p:spPr>
        <p:txBody>
          <a:bodyPr wrap="square" rtlCol="0">
            <a:spAutoFit/>
          </a:bodyPr>
          <a:lstStyle/>
          <a:p>
            <a:pPr algn="just"/>
            <a:r>
              <a:rPr lang="en-US" b="1" dirty="0" smtClean="0"/>
              <a:t> </a:t>
            </a:r>
          </a:p>
          <a:p>
            <a:pPr algn="just"/>
            <a:r>
              <a:rPr lang="el-GR" sz="1400" dirty="0" smtClean="0"/>
              <a:t>Τα </a:t>
            </a:r>
            <a:r>
              <a:rPr lang="el-GR" sz="1400" dirty="0"/>
              <a:t>υψηλά επίπεδα του CO2 μπορεί να </a:t>
            </a:r>
            <a:r>
              <a:rPr lang="el-GR" sz="1400" dirty="0" smtClean="0"/>
              <a:t>προκαλέσουν </a:t>
            </a:r>
            <a:r>
              <a:rPr lang="el-GR" sz="1400" dirty="0"/>
              <a:t>υπνηλία και να </a:t>
            </a:r>
            <a:r>
              <a:rPr lang="el-GR" sz="1400" dirty="0" smtClean="0"/>
              <a:t>δημιουργήσουν ένα αναποτελεσματικό </a:t>
            </a:r>
            <a:r>
              <a:rPr lang="el-GR" sz="1400" dirty="0"/>
              <a:t>περιβάλλον </a:t>
            </a:r>
            <a:r>
              <a:rPr lang="el-GR" sz="1400" dirty="0" smtClean="0"/>
              <a:t>εργασίας. </a:t>
            </a:r>
            <a:r>
              <a:rPr lang="el-GR" sz="1400" dirty="0"/>
              <a:t>Για την καταπολέμηση αυτού του προβλήματος, </a:t>
            </a:r>
            <a:r>
              <a:rPr lang="el-GR" sz="1400" dirty="0" smtClean="0"/>
              <a:t>οι διαχειριστές των κτιρίων </a:t>
            </a:r>
            <a:r>
              <a:rPr lang="el-GR" sz="1400" dirty="0"/>
              <a:t>μπορούν </a:t>
            </a:r>
            <a:r>
              <a:rPr lang="el-GR" sz="1400" dirty="0" smtClean="0"/>
              <a:t>να ανοίξουν το </a:t>
            </a:r>
            <a:r>
              <a:rPr lang="el-GR" sz="1400" dirty="0"/>
              <a:t>σύστημα </a:t>
            </a:r>
            <a:r>
              <a:rPr lang="el-GR" sz="1400" dirty="0" smtClean="0"/>
              <a:t>εξαερισμού, </a:t>
            </a:r>
            <a:r>
              <a:rPr lang="el-GR" sz="1400" dirty="0"/>
              <a:t>αλλά </a:t>
            </a:r>
            <a:r>
              <a:rPr lang="el-GR" sz="1400" dirty="0" smtClean="0"/>
              <a:t>αυτή </a:t>
            </a:r>
            <a:r>
              <a:rPr lang="el-GR" sz="1400" dirty="0"/>
              <a:t>είναι </a:t>
            </a:r>
            <a:r>
              <a:rPr lang="el-GR" sz="1400" dirty="0" smtClean="0"/>
              <a:t>μία, δαπανηρή </a:t>
            </a:r>
            <a:r>
              <a:rPr lang="el-GR" sz="1400" dirty="0"/>
              <a:t>πρακτική.</a:t>
            </a:r>
            <a:endParaRPr lang="en-US" sz="1400" dirty="0" smtClean="0"/>
          </a:p>
          <a:p>
            <a:pPr algn="just"/>
            <a:endParaRPr lang="en-US" sz="1400" dirty="0"/>
          </a:p>
          <a:p>
            <a:pPr algn="just"/>
            <a:endParaRPr lang="en-US" sz="1400" dirty="0"/>
          </a:p>
          <a:p>
            <a:pPr algn="just"/>
            <a:r>
              <a:rPr lang="el-GR" sz="1400" dirty="0" smtClean="0"/>
              <a:t>Με τους αισθητήρες </a:t>
            </a:r>
            <a:r>
              <a:rPr lang="el-GR" sz="1400" dirty="0"/>
              <a:t>CO2 </a:t>
            </a:r>
            <a:r>
              <a:rPr lang="el-GR" sz="1400" dirty="0" smtClean="0"/>
              <a:t>σε λειτουργία, </a:t>
            </a:r>
            <a:r>
              <a:rPr lang="el-GR" sz="1400" dirty="0"/>
              <a:t>το σύστημα εξαερισμού μπορεί να κάνει τη δουλειά του σωστά και αποτελεσματικά, είτε σε </a:t>
            </a:r>
            <a:r>
              <a:rPr lang="el-GR" sz="1400" dirty="0" smtClean="0"/>
              <a:t>εμπορικά κτίρια </a:t>
            </a:r>
            <a:r>
              <a:rPr lang="el-GR" sz="1400" dirty="0"/>
              <a:t>/ γραφεία ή </a:t>
            </a:r>
            <a:r>
              <a:rPr lang="el-GR" sz="1400" dirty="0" smtClean="0"/>
              <a:t>κατοικίες.</a:t>
            </a:r>
            <a:endParaRPr lang="en-US" sz="1400" dirty="0" smtClean="0"/>
          </a:p>
          <a:p>
            <a:pPr algn="just"/>
            <a:endParaRPr lang="en-US" sz="1400" dirty="0"/>
          </a:p>
          <a:p>
            <a:pPr algn="just"/>
            <a:endParaRPr lang="en-US" sz="1400" b="1" dirty="0"/>
          </a:p>
          <a:p>
            <a:pPr algn="just"/>
            <a:r>
              <a:rPr lang="el-GR" sz="1400" dirty="0" smtClean="0"/>
              <a:t>Οι αισθητήρες μετράνε </a:t>
            </a:r>
            <a:r>
              <a:rPr lang="el-GR" sz="1400" dirty="0"/>
              <a:t>την συγκέντρωση </a:t>
            </a:r>
            <a:r>
              <a:rPr lang="el-GR" sz="1400" dirty="0" smtClean="0"/>
              <a:t>του διοξειδίου άνθρακα (CO2) στον </a:t>
            </a:r>
            <a:r>
              <a:rPr lang="el-GR" sz="1400" dirty="0"/>
              <a:t>αεριζόμενο χώρο ή </a:t>
            </a:r>
            <a:r>
              <a:rPr lang="el-GR" sz="1400" dirty="0" smtClean="0"/>
              <a:t>μέσα στον αγωγό</a:t>
            </a:r>
            <a:r>
              <a:rPr lang="el-GR" sz="1400" dirty="0"/>
              <a:t>. Οι αισθητήρες αυτοί χρησιμοποιούνται σε συστήματα εξαερισμού και κλιματισμού </a:t>
            </a:r>
            <a:r>
              <a:rPr lang="el-GR" sz="1400" dirty="0" smtClean="0"/>
              <a:t>και ελέγχουν </a:t>
            </a:r>
            <a:r>
              <a:rPr lang="el-GR" sz="1400" dirty="0"/>
              <a:t>την </a:t>
            </a:r>
            <a:r>
              <a:rPr lang="el-GR" sz="1400" dirty="0" smtClean="0"/>
              <a:t>εισερχόμενη ποσότητα </a:t>
            </a:r>
            <a:r>
              <a:rPr lang="el-GR" sz="1400" dirty="0"/>
              <a:t>του φρέσκου </a:t>
            </a:r>
            <a:r>
              <a:rPr lang="el-GR" sz="1400" dirty="0" smtClean="0"/>
              <a:t>νωπού αέρα από το σύστημα έτσι ώστε να διατηρούνται σε αποδεκτό βαθμό τα επίπεδα CO2 μέσα στο </a:t>
            </a:r>
            <a:r>
              <a:rPr lang="el-GR" sz="1400" dirty="0"/>
              <a:t>χώρο.</a:t>
            </a:r>
            <a:endParaRPr lang="en-US" sz="1400" b="1" dirty="0" smtClean="0"/>
          </a:p>
        </p:txBody>
      </p:sp>
      <p:pic>
        <p:nvPicPr>
          <p:cNvPr id="5" name="Image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7795" y="2029490"/>
            <a:ext cx="2578533" cy="3893501"/>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34198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Αισθητήρες </a:t>
            </a:r>
            <a:r>
              <a:rPr lang="de-DE" b="1" dirty="0" smtClean="0">
                <a:latin typeface="Candara" panose="020E0502030303020204" pitchFamily="34" charset="0"/>
              </a:rPr>
              <a:t>CO</a:t>
            </a:r>
            <a:r>
              <a:rPr lang="de-DE" b="1" baseline="-25000" dirty="0" smtClean="0">
                <a:latin typeface="Candara" panose="020E0502030303020204" pitchFamily="34" charset="0"/>
              </a:rPr>
              <a:t>2</a:t>
            </a:r>
            <a:endParaRPr lang="de-DE" b="1" dirty="0">
              <a:latin typeface="Candara" panose="020E0502030303020204" pitchFamily="34" charset="0"/>
            </a:endParaRPr>
          </a:p>
        </p:txBody>
      </p:sp>
    </p:spTree>
    <p:extLst>
      <p:ext uri="{BB962C8B-B14F-4D97-AF65-F5344CB8AC3E}">
        <p14:creationId xmlns:p14="http://schemas.microsoft.com/office/powerpoint/2010/main" val="27059775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1" name="CaixaDeTexto 10"/>
          <p:cNvSpPr txBox="1"/>
          <p:nvPr/>
        </p:nvSpPr>
        <p:spPr>
          <a:xfrm>
            <a:off x="0" y="2297194"/>
            <a:ext cx="5940152" cy="646331"/>
          </a:xfrm>
          <a:prstGeom prst="rect">
            <a:avLst/>
          </a:prstGeom>
          <a:noFill/>
        </p:spPr>
        <p:txBody>
          <a:bodyPr wrap="square" rtlCol="0">
            <a:spAutoFit/>
          </a:bodyPr>
          <a:lstStyle/>
          <a:p>
            <a:pPr algn="just"/>
            <a:r>
              <a:rPr lang="el-GR" b="1" dirty="0" smtClean="0">
                <a:solidFill>
                  <a:srgbClr val="FF0000"/>
                </a:solidFill>
              </a:rPr>
              <a:t>Λειτουργία</a:t>
            </a:r>
            <a:r>
              <a:rPr lang="en-US" b="1" dirty="0" smtClean="0">
                <a:solidFill>
                  <a:srgbClr val="FF0000"/>
                </a:solidFill>
              </a:rPr>
              <a:t>:</a:t>
            </a:r>
          </a:p>
          <a:p>
            <a:pPr algn="just"/>
            <a:r>
              <a:rPr lang="en-US" b="1" dirty="0" smtClean="0"/>
              <a:t> </a:t>
            </a:r>
          </a:p>
        </p:txBody>
      </p:sp>
      <p:pic>
        <p:nvPicPr>
          <p:cNvPr id="3" name="Image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4981" y="2223378"/>
            <a:ext cx="5075291" cy="3856774"/>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34198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Αισθητήρες </a:t>
            </a:r>
            <a:r>
              <a:rPr lang="de-DE" b="1" dirty="0" smtClean="0">
                <a:latin typeface="Candara" panose="020E0502030303020204" pitchFamily="34" charset="0"/>
              </a:rPr>
              <a:t>CO</a:t>
            </a:r>
            <a:r>
              <a:rPr lang="de-DE" b="1" baseline="-25000" dirty="0" smtClean="0">
                <a:latin typeface="Candara" panose="020E0502030303020204" pitchFamily="34" charset="0"/>
              </a:rPr>
              <a:t>2</a:t>
            </a:r>
            <a:endParaRPr lang="de-DE" b="1" dirty="0">
              <a:latin typeface="Candara" panose="020E0502030303020204" pitchFamily="34" charset="0"/>
            </a:endParaRPr>
          </a:p>
        </p:txBody>
      </p:sp>
    </p:spTree>
    <p:extLst>
      <p:ext uri="{BB962C8B-B14F-4D97-AF65-F5344CB8AC3E}">
        <p14:creationId xmlns:p14="http://schemas.microsoft.com/office/powerpoint/2010/main" val="352617377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392392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Αισθητήρες</a:t>
            </a:r>
            <a:r>
              <a:rPr lang="en-US" b="1" dirty="0" smtClean="0">
                <a:latin typeface="Candara" panose="020E0502030303020204" pitchFamily="34" charset="0"/>
              </a:rPr>
              <a:t> </a:t>
            </a:r>
            <a:r>
              <a:rPr lang="el-GR" b="1" dirty="0" smtClean="0">
                <a:latin typeface="Candara" panose="020E0502030303020204" pitchFamily="34" charset="0"/>
              </a:rPr>
              <a:t>Υγρασίας</a:t>
            </a:r>
            <a:endParaRPr lang="de-DE" b="1" dirty="0">
              <a:latin typeface="Candara" panose="020E0502030303020204" pitchFamily="34" charset="0"/>
            </a:endParaRPr>
          </a:p>
        </p:txBody>
      </p:sp>
      <p:sp>
        <p:nvSpPr>
          <p:cNvPr id="11" name="CaixaDeTexto 10"/>
          <p:cNvSpPr txBox="1"/>
          <p:nvPr/>
        </p:nvSpPr>
        <p:spPr>
          <a:xfrm>
            <a:off x="30500" y="2420752"/>
            <a:ext cx="5436096" cy="2462213"/>
          </a:xfrm>
          <a:prstGeom prst="rect">
            <a:avLst/>
          </a:prstGeom>
          <a:noFill/>
        </p:spPr>
        <p:txBody>
          <a:bodyPr wrap="square" rtlCol="0">
            <a:spAutoFit/>
          </a:bodyPr>
          <a:lstStyle/>
          <a:p>
            <a:pPr algn="just"/>
            <a:r>
              <a:rPr lang="en-US" sz="1400" b="1" dirty="0" smtClean="0"/>
              <a:t>Humidity</a:t>
            </a:r>
            <a:endParaRPr lang="el-GR" sz="1400" dirty="0" smtClean="0"/>
          </a:p>
          <a:p>
            <a:pPr algn="just"/>
            <a:r>
              <a:rPr lang="el-GR" sz="1400" dirty="0" smtClean="0"/>
              <a:t>Τα όργανα </a:t>
            </a:r>
            <a:r>
              <a:rPr lang="el-GR" sz="1400" dirty="0"/>
              <a:t>μέτρησης υγρασίας συνήθως βασίζονται σε μετρήσεις </a:t>
            </a:r>
            <a:r>
              <a:rPr lang="el-GR" sz="1400" dirty="0" smtClean="0"/>
              <a:t>κάποιας άλλης παραμέτρου, </a:t>
            </a:r>
            <a:r>
              <a:rPr lang="el-GR" sz="1400" dirty="0"/>
              <a:t>όπως η θερμοκρασία, η πίεση, </a:t>
            </a:r>
            <a:r>
              <a:rPr lang="el-GR" sz="1400" dirty="0" smtClean="0"/>
              <a:t>ή σε μία μηχανική </a:t>
            </a:r>
            <a:r>
              <a:rPr lang="el-GR" sz="1400" dirty="0"/>
              <a:t>ή </a:t>
            </a:r>
            <a:r>
              <a:rPr lang="el-GR" sz="1400" dirty="0" smtClean="0"/>
              <a:t>ηλεκτρική </a:t>
            </a:r>
            <a:r>
              <a:rPr lang="el-GR" sz="1400" dirty="0"/>
              <a:t>αλλαγή </a:t>
            </a:r>
            <a:r>
              <a:rPr lang="el-GR" sz="1400" dirty="0" smtClean="0"/>
              <a:t>μια ουσίας, καθώς απορροφάει υγρασία.</a:t>
            </a:r>
            <a:endParaRPr lang="en-US" sz="1400" dirty="0" smtClean="0"/>
          </a:p>
          <a:p>
            <a:pPr algn="just"/>
            <a:endParaRPr lang="en-US" sz="1400" dirty="0"/>
          </a:p>
          <a:p>
            <a:pPr algn="just"/>
            <a:r>
              <a:rPr lang="el-GR" sz="1400" dirty="0" smtClean="0"/>
              <a:t>Μετρώντας και  βαθμονομώντας, </a:t>
            </a:r>
            <a:r>
              <a:rPr lang="el-GR" sz="1400" dirty="0"/>
              <a:t>αυτές </a:t>
            </a:r>
            <a:r>
              <a:rPr lang="el-GR" sz="1400" dirty="0" smtClean="0"/>
              <a:t>τις τιμές το όργανο υπολογίζει την ποσότητα </a:t>
            </a:r>
            <a:r>
              <a:rPr lang="el-GR" sz="1400" dirty="0"/>
              <a:t>της υγρασίας.</a:t>
            </a:r>
            <a:endParaRPr lang="en-US" sz="1400" dirty="0" smtClean="0"/>
          </a:p>
          <a:p>
            <a:pPr algn="just"/>
            <a:endParaRPr lang="en-US" sz="1400" dirty="0"/>
          </a:p>
          <a:p>
            <a:pPr algn="just"/>
            <a:r>
              <a:rPr lang="el-GR" sz="1400" dirty="0" smtClean="0"/>
              <a:t>Πιο σύγχρονες </a:t>
            </a:r>
            <a:r>
              <a:rPr lang="el-GR" sz="1400" dirty="0"/>
              <a:t>ηλεκτρονικές συσκευές </a:t>
            </a:r>
            <a:r>
              <a:rPr lang="el-GR" sz="1400" dirty="0" smtClean="0"/>
              <a:t>χρησιμοποιούν την θερμοκρασία υγροποίησης δηλαδή το σημείο δρόσου, ή κάποιες ηλεκτρικές αντιστάσεις </a:t>
            </a:r>
            <a:r>
              <a:rPr lang="el-GR" sz="1400" dirty="0"/>
              <a:t>για </a:t>
            </a:r>
            <a:r>
              <a:rPr lang="el-GR" sz="1400" dirty="0" smtClean="0"/>
              <a:t>να μετρήσουν την υγρασία.</a:t>
            </a:r>
            <a:endParaRPr lang="en-US" sz="1400" dirty="0"/>
          </a:p>
        </p:txBody>
      </p:sp>
      <p:pic>
        <p:nvPicPr>
          <p:cNvPr id="13" name="Imagem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6096" y="1631626"/>
            <a:ext cx="3217421" cy="4531043"/>
          </a:xfrm>
          <a:prstGeom prst="rect">
            <a:avLst/>
          </a:prstGeom>
        </p:spPr>
      </p:pic>
      <p:sp>
        <p:nvSpPr>
          <p:cNvPr id="14"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382681806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1" name="CaixaDeTexto 10"/>
          <p:cNvSpPr txBox="1"/>
          <p:nvPr/>
        </p:nvSpPr>
        <p:spPr>
          <a:xfrm>
            <a:off x="251520" y="2656440"/>
            <a:ext cx="5184576" cy="2677656"/>
          </a:xfrm>
          <a:prstGeom prst="rect">
            <a:avLst/>
          </a:prstGeom>
          <a:noFill/>
        </p:spPr>
        <p:txBody>
          <a:bodyPr wrap="square" rtlCol="0">
            <a:spAutoFit/>
          </a:bodyPr>
          <a:lstStyle/>
          <a:p>
            <a:pPr algn="just"/>
            <a:r>
              <a:rPr lang="el-GR" sz="1400" dirty="0" smtClean="0"/>
              <a:t>Υπάρχουν </a:t>
            </a:r>
            <a:r>
              <a:rPr lang="el-GR" sz="1400" dirty="0"/>
              <a:t>διάφορες συσκευές που χρησιμοποιούνται για τη μέτρηση και </a:t>
            </a:r>
            <a:r>
              <a:rPr lang="el-GR" sz="1400" dirty="0" smtClean="0"/>
              <a:t>την ρύθμιση </a:t>
            </a:r>
            <a:r>
              <a:rPr lang="el-GR" sz="1400" dirty="0"/>
              <a:t>της υγρασίας </a:t>
            </a:r>
            <a:r>
              <a:rPr lang="el-GR" sz="1400" dirty="0" smtClean="0"/>
              <a:t>:</a:t>
            </a:r>
            <a:endParaRPr lang="en-US" sz="1400" dirty="0" smtClean="0"/>
          </a:p>
          <a:p>
            <a:pPr algn="just"/>
            <a:endParaRPr lang="en-US" sz="1400" dirty="0"/>
          </a:p>
          <a:p>
            <a:pPr lvl="1" algn="just"/>
            <a:r>
              <a:rPr lang="en-US" sz="1400" dirty="0" smtClean="0"/>
              <a:t>1. Psychrometer </a:t>
            </a:r>
            <a:r>
              <a:rPr lang="en-US" sz="1400" dirty="0"/>
              <a:t>or </a:t>
            </a:r>
            <a:r>
              <a:rPr lang="en-US" sz="1400" dirty="0" smtClean="0"/>
              <a:t>Hygrometer </a:t>
            </a:r>
            <a:r>
              <a:rPr lang="el-GR" sz="1400" dirty="0" smtClean="0"/>
              <a:t>(Ψυχρόμετρο </a:t>
            </a:r>
            <a:r>
              <a:rPr lang="el-GR" sz="1400" dirty="0"/>
              <a:t>ή </a:t>
            </a:r>
            <a:r>
              <a:rPr lang="el-GR" sz="1400" dirty="0" smtClean="0"/>
              <a:t>υγρόμετρο)</a:t>
            </a:r>
            <a:endParaRPr lang="en-US" sz="1400" dirty="0" smtClean="0"/>
          </a:p>
          <a:p>
            <a:pPr lvl="1" algn="just"/>
            <a:endParaRPr lang="en-US" sz="1400" dirty="0"/>
          </a:p>
          <a:p>
            <a:pPr lvl="1" algn="just"/>
            <a:r>
              <a:rPr lang="en-US" sz="1400" dirty="0" smtClean="0"/>
              <a:t>2.</a:t>
            </a:r>
            <a:r>
              <a:rPr lang="el-GR" sz="1400" dirty="0" smtClean="0"/>
              <a:t> Διακόπτης Υγροστάτη - </a:t>
            </a:r>
            <a:r>
              <a:rPr lang="el-GR" sz="1400" dirty="0"/>
              <a:t>είναι </a:t>
            </a:r>
            <a:r>
              <a:rPr lang="el-GR" sz="1400" dirty="0" smtClean="0"/>
              <a:t>ένα όργανο που χρησιμοποιείται για τον έλεγχο ενός </a:t>
            </a:r>
            <a:r>
              <a:rPr lang="el-GR" sz="1400" dirty="0" err="1" smtClean="0"/>
              <a:t>αφυγραντήρα</a:t>
            </a:r>
            <a:r>
              <a:rPr lang="el-GR" sz="1400" dirty="0"/>
              <a:t>.</a:t>
            </a:r>
            <a:endParaRPr lang="en-US" sz="1400" dirty="0" smtClean="0"/>
          </a:p>
          <a:p>
            <a:pPr algn="just"/>
            <a:endParaRPr lang="en-US" sz="1400" dirty="0"/>
          </a:p>
          <a:p>
            <a:pPr algn="just"/>
            <a:endParaRPr lang="en-US" sz="1400" dirty="0" smtClean="0"/>
          </a:p>
          <a:p>
            <a:pPr algn="just"/>
            <a:r>
              <a:rPr lang="el-GR" sz="1400" dirty="0" smtClean="0"/>
              <a:t>Συνδυάζοντας </a:t>
            </a:r>
            <a:r>
              <a:rPr lang="el-GR" sz="1400" dirty="0"/>
              <a:t>τη χρήση αυτών των </a:t>
            </a:r>
            <a:r>
              <a:rPr lang="el-GR" sz="1400" dirty="0" smtClean="0"/>
              <a:t>δυο αισθητήρων </a:t>
            </a:r>
            <a:r>
              <a:rPr lang="el-GR" sz="1400" dirty="0"/>
              <a:t>με </a:t>
            </a:r>
            <a:r>
              <a:rPr lang="el-GR" sz="1400" dirty="0" smtClean="0"/>
              <a:t>έξυπνους θερμοστάτες</a:t>
            </a:r>
            <a:r>
              <a:rPr lang="en-US" sz="1400" dirty="0"/>
              <a:t> </a:t>
            </a:r>
            <a:r>
              <a:rPr lang="el-GR" sz="1400" dirty="0" smtClean="0"/>
              <a:t>(</a:t>
            </a:r>
            <a:r>
              <a:rPr lang="en-US" sz="1400" dirty="0" smtClean="0"/>
              <a:t>smart thermostats</a:t>
            </a:r>
            <a:r>
              <a:rPr lang="el-GR" sz="1400" dirty="0" smtClean="0"/>
              <a:t>) διασφαλίζουμε υψηλά </a:t>
            </a:r>
            <a:r>
              <a:rPr lang="el-GR" sz="1400" dirty="0"/>
              <a:t>επίπεδα εξοικονόμησης </a:t>
            </a:r>
            <a:r>
              <a:rPr lang="el-GR" sz="1400" dirty="0" smtClean="0"/>
              <a:t>ενέργειας στο χώρο</a:t>
            </a:r>
            <a:endParaRPr lang="en-US" sz="1400" dirty="0"/>
          </a:p>
        </p:txBody>
      </p:sp>
      <p:pic>
        <p:nvPicPr>
          <p:cNvPr id="3" name="Imagem 2"/>
          <p:cNvPicPr>
            <a:picLocks noChangeAspect="1"/>
          </p:cNvPicPr>
          <p:nvPr/>
        </p:nvPicPr>
        <p:blipFill rotWithShape="1">
          <a:blip r:embed="rId6">
            <a:extLst>
              <a:ext uri="{28A0092B-C50C-407E-A947-70E740481C1C}">
                <a14:useLocalDpi xmlns:a14="http://schemas.microsoft.com/office/drawing/2010/main" val="0"/>
              </a:ext>
            </a:extLst>
          </a:blip>
          <a:srcRect l="16824"/>
          <a:stretch/>
        </p:blipFill>
        <p:spPr>
          <a:xfrm>
            <a:off x="5724128" y="1459915"/>
            <a:ext cx="2848047" cy="4629399"/>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392392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Αισθητήρες</a:t>
            </a:r>
            <a:r>
              <a:rPr lang="en-US" b="1" dirty="0" smtClean="0">
                <a:latin typeface="Candara" panose="020E0502030303020204" pitchFamily="34" charset="0"/>
              </a:rPr>
              <a:t> </a:t>
            </a:r>
            <a:r>
              <a:rPr lang="el-GR" b="1" dirty="0" smtClean="0">
                <a:latin typeface="Candara" panose="020E0502030303020204" pitchFamily="34" charset="0"/>
              </a:rPr>
              <a:t>Υγρασίας</a:t>
            </a:r>
            <a:endParaRPr lang="de-DE" b="1" dirty="0">
              <a:latin typeface="Candara" panose="020E0502030303020204" pitchFamily="34" charset="0"/>
            </a:endParaRPr>
          </a:p>
        </p:txBody>
      </p:sp>
    </p:spTree>
    <p:extLst>
      <p:ext uri="{BB962C8B-B14F-4D97-AF65-F5344CB8AC3E}">
        <p14:creationId xmlns:p14="http://schemas.microsoft.com/office/powerpoint/2010/main" val="42578360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06794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Έξυπνοι Θερμοστάτες</a:t>
            </a:r>
            <a:endParaRPr lang="de-DE" b="1" dirty="0">
              <a:latin typeface="Candara" panose="020E0502030303020204" pitchFamily="34" charset="0"/>
            </a:endParaRPr>
          </a:p>
        </p:txBody>
      </p:sp>
      <p:sp>
        <p:nvSpPr>
          <p:cNvPr id="11" name="CaixaDeTexto 10"/>
          <p:cNvSpPr txBox="1"/>
          <p:nvPr/>
        </p:nvSpPr>
        <p:spPr>
          <a:xfrm>
            <a:off x="107504" y="2221143"/>
            <a:ext cx="4932040" cy="3754874"/>
          </a:xfrm>
          <a:prstGeom prst="rect">
            <a:avLst/>
          </a:prstGeom>
          <a:noFill/>
        </p:spPr>
        <p:txBody>
          <a:bodyPr wrap="square" rtlCol="0">
            <a:spAutoFit/>
          </a:bodyPr>
          <a:lstStyle/>
          <a:p>
            <a:pPr algn="just"/>
            <a:r>
              <a:rPr lang="en-US" sz="1400" b="1" dirty="0" smtClean="0"/>
              <a:t>Smart </a:t>
            </a:r>
            <a:r>
              <a:rPr lang="en-US" sz="1400" b="1" dirty="0"/>
              <a:t>thermostats</a:t>
            </a:r>
            <a:r>
              <a:rPr lang="en-US" sz="1400" dirty="0"/>
              <a:t> </a:t>
            </a:r>
            <a:r>
              <a:rPr lang="el-GR" sz="1400" dirty="0" smtClean="0"/>
              <a:t>- Οι έξυπνοι </a:t>
            </a:r>
            <a:r>
              <a:rPr lang="el-GR" sz="1400" dirty="0"/>
              <a:t>θερμοστάτες είναι συσκευές οικιακού αυτοματισμού υπεύθυνες για τον έλεγχο των συστημάτων HVAC. Επιτρέπουν στο χρήστη να </a:t>
            </a:r>
            <a:r>
              <a:rPr lang="el-GR" sz="1400" dirty="0" smtClean="0"/>
              <a:t>προγραμματίζει την επιθυμητή θερμοκρασία κατά την διάρκεια </a:t>
            </a:r>
            <a:r>
              <a:rPr lang="el-GR" sz="1400" dirty="0"/>
              <a:t>της ημέρας</a:t>
            </a:r>
            <a:r>
              <a:rPr lang="el-GR" sz="1400" dirty="0" smtClean="0"/>
              <a:t>,, </a:t>
            </a:r>
            <a:r>
              <a:rPr lang="el-GR" sz="1400" dirty="0"/>
              <a:t>όπως </a:t>
            </a:r>
            <a:r>
              <a:rPr lang="el-GR" sz="1400" dirty="0" smtClean="0"/>
              <a:t> </a:t>
            </a:r>
            <a:r>
              <a:rPr lang="el-GR" sz="1400" smtClean="0"/>
              <a:t>και καθορίζοντας </a:t>
            </a:r>
            <a:r>
              <a:rPr lang="el-GR" sz="1400" dirty="0"/>
              <a:t>χαμηλότερη θερμοκρασία τη νύχτα.</a:t>
            </a:r>
            <a:endParaRPr lang="en-US" sz="1400" dirty="0" smtClean="0"/>
          </a:p>
          <a:p>
            <a:pPr algn="just"/>
            <a:endParaRPr lang="en-US" sz="1400" dirty="0" smtClean="0"/>
          </a:p>
          <a:p>
            <a:pPr algn="just"/>
            <a:endParaRPr lang="en-US" sz="1400" dirty="0"/>
          </a:p>
          <a:p>
            <a:pPr algn="just"/>
            <a:r>
              <a:rPr lang="el-GR" sz="1400" dirty="0" smtClean="0"/>
              <a:t>Καθώς μπορούν να συνδεθούν στο </a:t>
            </a:r>
            <a:r>
              <a:rPr lang="en-US" sz="1400" dirty="0" smtClean="0"/>
              <a:t>Internet</a:t>
            </a:r>
            <a:r>
              <a:rPr lang="el-GR" sz="1400" dirty="0" smtClean="0"/>
              <a:t>, επιτρέπουν </a:t>
            </a:r>
            <a:r>
              <a:rPr lang="el-GR" sz="1400" dirty="0"/>
              <a:t>στους χρήστες να </a:t>
            </a:r>
            <a:r>
              <a:rPr lang="el-GR" sz="1400" dirty="0" smtClean="0"/>
              <a:t>ελέγχουν και να αλλάζουν τις </a:t>
            </a:r>
            <a:r>
              <a:rPr lang="el-GR" sz="1400" dirty="0"/>
              <a:t>ρυθμίσεις από </a:t>
            </a:r>
            <a:r>
              <a:rPr lang="el-GR" sz="1400" dirty="0" smtClean="0"/>
              <a:t>απομακρυσμένες συσκευές, </a:t>
            </a:r>
            <a:r>
              <a:rPr lang="el-GR" sz="1400" dirty="0"/>
              <a:t>όπως </a:t>
            </a:r>
            <a:r>
              <a:rPr lang="el-GR" sz="1400" dirty="0" err="1"/>
              <a:t>smartphones</a:t>
            </a:r>
            <a:r>
              <a:rPr lang="el-GR" sz="1400" dirty="0"/>
              <a:t>, </a:t>
            </a:r>
            <a:r>
              <a:rPr lang="en-US" sz="1400" dirty="0"/>
              <a:t>tablets</a:t>
            </a:r>
            <a:r>
              <a:rPr lang="el-GR" sz="1400" dirty="0" smtClean="0"/>
              <a:t>, </a:t>
            </a:r>
            <a:r>
              <a:rPr lang="el-GR" sz="1400" dirty="0"/>
              <a:t>κ.λπ. Αυτό </a:t>
            </a:r>
            <a:r>
              <a:rPr lang="el-GR" sz="1400" dirty="0" smtClean="0"/>
              <a:t>επίσης επιτρέπει </a:t>
            </a:r>
            <a:r>
              <a:rPr lang="el-GR" sz="1400" dirty="0"/>
              <a:t>στους χρήστες να </a:t>
            </a:r>
            <a:r>
              <a:rPr lang="el-GR" sz="1400" dirty="0" smtClean="0"/>
              <a:t>απενεργοποιούν εύκολα τα </a:t>
            </a:r>
            <a:r>
              <a:rPr lang="el-GR" sz="1400" dirty="0"/>
              <a:t>συστήματα </a:t>
            </a:r>
            <a:r>
              <a:rPr lang="el-GR" sz="1400" dirty="0" smtClean="0"/>
              <a:t>HVAC, </a:t>
            </a:r>
            <a:r>
              <a:rPr lang="el-GR" sz="1400" dirty="0"/>
              <a:t>όταν το κτίριο είναι άδειο.</a:t>
            </a:r>
            <a:endParaRPr lang="en-US" sz="1400" dirty="0" smtClean="0"/>
          </a:p>
          <a:p>
            <a:pPr algn="just"/>
            <a:endParaRPr lang="en-US" sz="1400" dirty="0" smtClean="0"/>
          </a:p>
          <a:p>
            <a:pPr algn="just"/>
            <a:endParaRPr lang="en-US" sz="1400" dirty="0"/>
          </a:p>
          <a:p>
            <a:pPr algn="just"/>
            <a:r>
              <a:rPr lang="el-GR" sz="1400" dirty="0" smtClean="0"/>
              <a:t>Είναι απαραίτητο οι θερμοστάτες να προγραμματίζονται  </a:t>
            </a:r>
            <a:r>
              <a:rPr lang="el-GR" sz="1400" dirty="0"/>
              <a:t>σωστά, προκειμένου να </a:t>
            </a:r>
            <a:r>
              <a:rPr lang="el-GR" sz="1400" dirty="0" smtClean="0"/>
              <a:t>εξασφαλίζεται  αποτελεσματικά η </a:t>
            </a:r>
            <a:r>
              <a:rPr lang="el-GR" sz="1400" dirty="0"/>
              <a:t>μείωση των </a:t>
            </a:r>
            <a:r>
              <a:rPr lang="el-GR" sz="1400" dirty="0" smtClean="0"/>
              <a:t>καταναλώσεων.</a:t>
            </a:r>
            <a:endParaRPr lang="en-US" sz="1400" dirty="0"/>
          </a:p>
        </p:txBody>
      </p:sp>
      <p:pic>
        <p:nvPicPr>
          <p:cNvPr id="3" name="Image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5345" y="2064304"/>
            <a:ext cx="3731529" cy="2084776"/>
          </a:xfrm>
          <a:prstGeom prst="rect">
            <a:avLst/>
          </a:prstGeom>
        </p:spPr>
      </p:pic>
      <p:pic>
        <p:nvPicPr>
          <p:cNvPr id="4" name="Imagem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7949" y="4235294"/>
            <a:ext cx="2086319" cy="1672814"/>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34230937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628800"/>
            <a:ext cx="16196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000" b="1" dirty="0">
                <a:latin typeface="Candara" panose="020E0502030303020204" pitchFamily="34" charset="0"/>
              </a:rPr>
              <a:t>Εισαγωγή</a:t>
            </a:r>
            <a:endParaRPr lang="de-DE" sz="2000" b="1" dirty="0">
              <a:latin typeface="Candara" panose="020E0502030303020204" pitchFamily="34" charset="0"/>
            </a:endParaRPr>
          </a:p>
        </p:txBody>
      </p:sp>
      <p:sp>
        <p:nvSpPr>
          <p:cNvPr id="3" name="CaixaDeTexto 2"/>
          <p:cNvSpPr txBox="1"/>
          <p:nvPr/>
        </p:nvSpPr>
        <p:spPr>
          <a:xfrm>
            <a:off x="393" y="2175264"/>
            <a:ext cx="8950340" cy="1631216"/>
          </a:xfrm>
          <a:prstGeom prst="rect">
            <a:avLst/>
          </a:prstGeom>
          <a:noFill/>
        </p:spPr>
        <p:txBody>
          <a:bodyPr wrap="square" rtlCol="0">
            <a:spAutoFit/>
          </a:bodyPr>
          <a:lstStyle/>
          <a:p>
            <a:pPr algn="just"/>
            <a:r>
              <a:rPr lang="en-US" sz="1600" b="1" dirty="0"/>
              <a:t>HVAC</a:t>
            </a:r>
            <a:r>
              <a:rPr lang="en-US" sz="1600" dirty="0"/>
              <a:t> </a:t>
            </a:r>
            <a:r>
              <a:rPr lang="el-GR" sz="1600" b="1" i="1" dirty="0" smtClean="0"/>
              <a:t>Φυσικός αερισμός</a:t>
            </a:r>
            <a:r>
              <a:rPr lang="en-US" sz="1600" b="1" i="1" dirty="0" smtClean="0"/>
              <a:t> </a:t>
            </a:r>
            <a:r>
              <a:rPr lang="en-US" sz="1400" i="1" dirty="0" smtClean="0"/>
              <a:t>- </a:t>
            </a:r>
            <a:r>
              <a:rPr lang="el-GR" sz="1400" dirty="0" smtClean="0"/>
              <a:t>είναι </a:t>
            </a:r>
            <a:r>
              <a:rPr lang="el-GR" sz="1400" dirty="0"/>
              <a:t>ο αερισμός του κτιρίου με </a:t>
            </a:r>
            <a:r>
              <a:rPr lang="el-GR" sz="1400" dirty="0" smtClean="0"/>
              <a:t>την προσαγωγή εξωτερικού </a:t>
            </a:r>
            <a:r>
              <a:rPr lang="el-GR" sz="1400" dirty="0"/>
              <a:t>αέρα χωρίς τη χρήση ανεμιστήρων ή άλλων μηχανικών συστημάτων. Μπορεί να </a:t>
            </a:r>
            <a:r>
              <a:rPr lang="el-GR" sz="1400" dirty="0" smtClean="0"/>
              <a:t>γίνει </a:t>
            </a:r>
            <a:r>
              <a:rPr lang="el-GR" sz="1400" dirty="0"/>
              <a:t>μέσω </a:t>
            </a:r>
            <a:r>
              <a:rPr lang="el-GR" sz="1400" dirty="0" smtClean="0"/>
              <a:t>παραθύρων, περσίδων, </a:t>
            </a:r>
            <a:r>
              <a:rPr lang="el-GR" sz="1400" dirty="0"/>
              <a:t>ή </a:t>
            </a:r>
            <a:r>
              <a:rPr lang="el-GR" sz="1400" dirty="0" smtClean="0"/>
              <a:t>αεραγωγών όταν οι χώροι </a:t>
            </a:r>
            <a:r>
              <a:rPr lang="el-GR" sz="1400" dirty="0"/>
              <a:t>είναι </a:t>
            </a:r>
            <a:r>
              <a:rPr lang="el-GR" sz="1400" dirty="0" smtClean="0"/>
              <a:t>μικροί και η αρχιτεκτονική του κτιρίου το επιτρέπει</a:t>
            </a:r>
            <a:r>
              <a:rPr lang="el-GR" sz="1400" dirty="0"/>
              <a:t>. </a:t>
            </a:r>
            <a:r>
              <a:rPr lang="el-GR" sz="1400" dirty="0" smtClean="0"/>
              <a:t> Σε </a:t>
            </a:r>
            <a:r>
              <a:rPr lang="el-GR" sz="1400" dirty="0"/>
              <a:t>πιο πολύπλοκα συστήματα, </a:t>
            </a:r>
            <a:r>
              <a:rPr lang="el-GR" sz="1400" dirty="0" smtClean="0"/>
              <a:t>με τα </a:t>
            </a:r>
            <a:r>
              <a:rPr lang="el-GR" sz="1400" dirty="0"/>
              <a:t>καταλληλά ανοίγματα </a:t>
            </a:r>
            <a:r>
              <a:rPr lang="el-GR" sz="1400" dirty="0" smtClean="0"/>
              <a:t>στο κτίριο ο </a:t>
            </a:r>
            <a:r>
              <a:rPr lang="el-GR" sz="1400" dirty="0"/>
              <a:t>θερμός αέρας κινείται προς τα επάνω και έτσι δημιουργείται ρεύμα στο εσωτερικό των χώρων, μεταφέροντας τη θερμότητα εκτός του </a:t>
            </a:r>
            <a:r>
              <a:rPr lang="el-GR" sz="1400" dirty="0" smtClean="0"/>
              <a:t>κτιρίου (φυσικός ελκυσμός).</a:t>
            </a:r>
          </a:p>
          <a:p>
            <a:pPr algn="just"/>
            <a:r>
              <a:rPr lang="el-GR" sz="1400" dirty="0" smtClean="0"/>
              <a:t>Τα φυσικά </a:t>
            </a:r>
            <a:r>
              <a:rPr lang="el-GR" sz="1400" dirty="0"/>
              <a:t>συστήματα εξαερισμού </a:t>
            </a:r>
            <a:r>
              <a:rPr lang="el-GR" sz="1400" dirty="0" smtClean="0"/>
              <a:t>χρησιμοποιούν </a:t>
            </a:r>
            <a:r>
              <a:rPr lang="el-GR" sz="1400" dirty="0"/>
              <a:t>πολύ λίγη ενέργεια, αλλά πρέπει να ληφθεί μέριμνα ώστε να </a:t>
            </a:r>
            <a:r>
              <a:rPr lang="el-GR" sz="1400" dirty="0" smtClean="0"/>
              <a:t>εξασφαλίζεται η εσωτερική </a:t>
            </a:r>
            <a:r>
              <a:rPr lang="el-GR" sz="1400" dirty="0"/>
              <a:t>άνεση</a:t>
            </a:r>
            <a:r>
              <a:rPr lang="el-GR" sz="1400" dirty="0" smtClean="0"/>
              <a:t>. </a:t>
            </a:r>
            <a:endParaRPr lang="en-US" sz="1400" dirty="0"/>
          </a:p>
        </p:txBody>
      </p:sp>
      <p:pic>
        <p:nvPicPr>
          <p:cNvPr id="9" name="Imagem 8"/>
          <p:cNvPicPr>
            <a:picLocks noChangeAspect="1"/>
          </p:cNvPicPr>
          <p:nvPr/>
        </p:nvPicPr>
        <p:blipFill rotWithShape="1">
          <a:blip r:embed="rId6" cstate="print">
            <a:extLst>
              <a:ext uri="{28A0092B-C50C-407E-A947-70E740481C1C}">
                <a14:useLocalDpi xmlns:a14="http://schemas.microsoft.com/office/drawing/2010/main" val="0"/>
              </a:ext>
            </a:extLst>
          </a:blip>
          <a:srcRect l="1493" t="16391"/>
          <a:stretch/>
        </p:blipFill>
        <p:spPr>
          <a:xfrm>
            <a:off x="382149" y="3789040"/>
            <a:ext cx="4752528" cy="2406915"/>
          </a:xfrm>
          <a:prstGeom prst="rect">
            <a:avLst/>
          </a:prstGeom>
        </p:spPr>
      </p:pic>
      <p:pic>
        <p:nvPicPr>
          <p:cNvPr id="11" name="Image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3483" y="3766927"/>
            <a:ext cx="3491376" cy="2613264"/>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30139181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1" name="CaixaDeTexto 10"/>
          <p:cNvSpPr txBox="1"/>
          <p:nvPr/>
        </p:nvSpPr>
        <p:spPr>
          <a:xfrm>
            <a:off x="0" y="2166068"/>
            <a:ext cx="4565060" cy="3631763"/>
          </a:xfrm>
          <a:prstGeom prst="rect">
            <a:avLst/>
          </a:prstGeom>
          <a:noFill/>
        </p:spPr>
        <p:txBody>
          <a:bodyPr wrap="square" rtlCol="0">
            <a:spAutoFit/>
          </a:bodyPr>
          <a:lstStyle/>
          <a:p>
            <a:pPr algn="just"/>
            <a:r>
              <a:rPr lang="en-US" sz="1400" b="1" dirty="0" smtClean="0"/>
              <a:t>Smart thermostats </a:t>
            </a:r>
            <a:r>
              <a:rPr lang="el-GR" sz="1400" dirty="0" smtClean="0"/>
              <a:t> χωρίζονται </a:t>
            </a:r>
            <a:r>
              <a:rPr lang="el-GR" sz="1400" dirty="0"/>
              <a:t>σε τρεις ομάδες </a:t>
            </a:r>
            <a:r>
              <a:rPr lang="en-US" sz="1400" dirty="0" smtClean="0"/>
              <a:t>:</a:t>
            </a:r>
          </a:p>
          <a:p>
            <a:pPr algn="just"/>
            <a:endParaRPr lang="en-US" sz="1400" dirty="0" smtClean="0"/>
          </a:p>
          <a:p>
            <a:pPr algn="just"/>
            <a:endParaRPr lang="en-US" sz="1600" dirty="0"/>
          </a:p>
          <a:p>
            <a:pPr marL="342900" indent="-342900" algn="just">
              <a:buAutoNum type="arabicPeriod"/>
            </a:pPr>
            <a:r>
              <a:rPr lang="en-US" sz="1600" b="1" dirty="0" smtClean="0"/>
              <a:t>Learning Thermostats</a:t>
            </a:r>
          </a:p>
          <a:p>
            <a:pPr algn="just"/>
            <a:endParaRPr lang="en-US" sz="1600" dirty="0" smtClean="0"/>
          </a:p>
          <a:p>
            <a:pPr algn="just"/>
            <a:r>
              <a:rPr lang="el-GR" sz="1400" dirty="0" smtClean="0"/>
              <a:t>Μερικοί </a:t>
            </a:r>
            <a:r>
              <a:rPr lang="el-GR" sz="1400" dirty="0"/>
              <a:t>έξυπνοι θερμοστάτες μπορούν να μάθουν αυτόματα </a:t>
            </a:r>
            <a:r>
              <a:rPr lang="el-GR" sz="1400" dirty="0" smtClean="0"/>
              <a:t>πότε το </a:t>
            </a:r>
            <a:r>
              <a:rPr lang="el-GR" sz="1400" dirty="0"/>
              <a:t>κτίριο είναι πιθανό να </a:t>
            </a:r>
            <a:r>
              <a:rPr lang="el-GR" sz="1400" dirty="0" smtClean="0"/>
              <a:t>γεμίσει από κόσμο και πότε είναι </a:t>
            </a:r>
            <a:r>
              <a:rPr lang="el-GR" sz="1400" dirty="0"/>
              <a:t>πιθανό να </a:t>
            </a:r>
            <a:r>
              <a:rPr lang="el-GR" sz="1400" dirty="0" smtClean="0"/>
              <a:t>μείνει άδειο.</a:t>
            </a:r>
            <a:endParaRPr lang="en-US" sz="1400" dirty="0" smtClean="0"/>
          </a:p>
          <a:p>
            <a:pPr algn="just"/>
            <a:endParaRPr lang="en-US" sz="1400" dirty="0"/>
          </a:p>
          <a:p>
            <a:pPr algn="just"/>
            <a:r>
              <a:rPr lang="el-GR" sz="1400" dirty="0" smtClean="0"/>
              <a:t>Ο θερμοστάτης επιτρέπει </a:t>
            </a:r>
            <a:r>
              <a:rPr lang="el-GR" sz="1400" dirty="0"/>
              <a:t>την αυτόματη προθέρμανση ή προ-ψύξη του </a:t>
            </a:r>
            <a:r>
              <a:rPr lang="el-GR" sz="1400" dirty="0" smtClean="0"/>
              <a:t>κτιρίου, </a:t>
            </a:r>
            <a:r>
              <a:rPr lang="el-GR" sz="1400" dirty="0"/>
              <a:t>έτσι ώστε να </a:t>
            </a:r>
            <a:r>
              <a:rPr lang="el-GR" sz="1400" dirty="0" smtClean="0"/>
              <a:t>φτάσει το κτίριο σε </a:t>
            </a:r>
            <a:r>
              <a:rPr lang="el-GR" sz="1400" dirty="0"/>
              <a:t>μια </a:t>
            </a:r>
            <a:r>
              <a:rPr lang="el-GR" sz="1400" dirty="0" smtClean="0"/>
              <a:t>επιθυμητή θερμοκρασία </a:t>
            </a:r>
            <a:r>
              <a:rPr lang="el-GR" sz="1400" dirty="0"/>
              <a:t>όταν </a:t>
            </a:r>
            <a:r>
              <a:rPr lang="el-GR" sz="1400" dirty="0" smtClean="0"/>
              <a:t>έρθουν οι χρήστες. </a:t>
            </a:r>
            <a:r>
              <a:rPr lang="el-GR" sz="1400" dirty="0"/>
              <a:t>Εάν το προφίλ χρήσης κτιρίου </a:t>
            </a:r>
            <a:r>
              <a:rPr lang="el-GR" sz="1400" dirty="0" smtClean="0"/>
              <a:t>αλλάξει</a:t>
            </a:r>
            <a:r>
              <a:rPr lang="el-GR" sz="1400" dirty="0"/>
              <a:t>, </a:t>
            </a:r>
            <a:r>
              <a:rPr lang="el-GR" sz="1400" dirty="0" smtClean="0"/>
              <a:t>οι έξυπνα </a:t>
            </a:r>
            <a:r>
              <a:rPr lang="el-GR" sz="1400" dirty="0"/>
              <a:t>θερμοστάτες θα </a:t>
            </a:r>
            <a:r>
              <a:rPr lang="el-GR" sz="1400" dirty="0" smtClean="0"/>
              <a:t>προσαρμοστούν </a:t>
            </a:r>
            <a:r>
              <a:rPr lang="el-GR" sz="1400" dirty="0"/>
              <a:t>σταδιακά </a:t>
            </a:r>
            <a:r>
              <a:rPr lang="el-GR" sz="1400" dirty="0" smtClean="0"/>
              <a:t>σε νέο προφίλ, διατηρώντας την εξοικονόμηση </a:t>
            </a:r>
            <a:r>
              <a:rPr lang="el-GR" sz="1400" dirty="0"/>
              <a:t>ενέργειας και την </a:t>
            </a:r>
            <a:r>
              <a:rPr lang="el-GR" sz="1400" dirty="0" smtClean="0"/>
              <a:t>θερμική άνεση</a:t>
            </a:r>
            <a:r>
              <a:rPr lang="el-GR" sz="1400" dirty="0"/>
              <a:t>. Ο θερμοστάτης </a:t>
            </a:r>
            <a:r>
              <a:rPr lang="el-GR" sz="1400" dirty="0" err="1"/>
              <a:t>Nest</a:t>
            </a:r>
            <a:r>
              <a:rPr lang="el-GR" sz="1400" dirty="0"/>
              <a:t> </a:t>
            </a:r>
            <a:r>
              <a:rPr lang="el-GR" sz="1400" dirty="0" smtClean="0"/>
              <a:t>είναι </a:t>
            </a:r>
            <a:r>
              <a:rPr lang="el-GR" sz="1400" dirty="0"/>
              <a:t>ένα πολύ γνωστό παράδειγμα.</a:t>
            </a:r>
            <a:endParaRPr lang="en-US" sz="1400" dirty="0" smtClean="0"/>
          </a:p>
        </p:txBody>
      </p:sp>
      <p:pic>
        <p:nvPicPr>
          <p:cNvPr id="9" name="Image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1076" y="2780928"/>
            <a:ext cx="4319657" cy="3016903"/>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406794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Έξυπνοι Θερμοστάτες</a:t>
            </a:r>
            <a:endParaRPr lang="de-DE" b="1" dirty="0">
              <a:latin typeface="Candara" panose="020E0502030303020204" pitchFamily="34" charset="0"/>
            </a:endParaRPr>
          </a:p>
        </p:txBody>
      </p:sp>
    </p:spTree>
    <p:extLst>
      <p:ext uri="{BB962C8B-B14F-4D97-AF65-F5344CB8AC3E}">
        <p14:creationId xmlns:p14="http://schemas.microsoft.com/office/powerpoint/2010/main" val="7687328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1" name="CaixaDeTexto 10"/>
          <p:cNvSpPr txBox="1"/>
          <p:nvPr/>
        </p:nvSpPr>
        <p:spPr>
          <a:xfrm>
            <a:off x="0" y="2005254"/>
            <a:ext cx="4427984" cy="3293209"/>
          </a:xfrm>
          <a:prstGeom prst="rect">
            <a:avLst/>
          </a:prstGeom>
          <a:noFill/>
        </p:spPr>
        <p:txBody>
          <a:bodyPr wrap="square" rtlCol="0">
            <a:spAutoFit/>
          </a:bodyPr>
          <a:lstStyle/>
          <a:p>
            <a:pPr marL="342900" indent="-342900" algn="just">
              <a:buAutoNum type="arabicPeriod"/>
            </a:pPr>
            <a:endParaRPr lang="en-US" sz="1600" dirty="0" smtClean="0">
              <a:solidFill>
                <a:schemeClr val="bg1"/>
              </a:solidFill>
            </a:endParaRPr>
          </a:p>
          <a:p>
            <a:pPr marL="342900" indent="-342900" algn="just">
              <a:buAutoNum type="arabicPeriod"/>
            </a:pPr>
            <a:r>
              <a:rPr lang="en-US" sz="1600" dirty="0" smtClean="0">
                <a:solidFill>
                  <a:schemeClr val="bg1"/>
                </a:solidFill>
              </a:rPr>
              <a:t>L</a:t>
            </a:r>
          </a:p>
          <a:p>
            <a:pPr marL="342900" indent="-342900" algn="just">
              <a:buAutoNum type="arabicPeriod"/>
            </a:pPr>
            <a:r>
              <a:rPr lang="el-GR" sz="1600" b="1" dirty="0" smtClean="0"/>
              <a:t>Συστήματα Ζωνών</a:t>
            </a:r>
          </a:p>
          <a:p>
            <a:pPr marL="342900" indent="-342900" algn="just">
              <a:buAutoNum type="arabicPeriod"/>
            </a:pPr>
            <a:endParaRPr lang="en-US" sz="1600" dirty="0"/>
          </a:p>
          <a:p>
            <a:pPr algn="just"/>
            <a:r>
              <a:rPr lang="el-GR" sz="1400" dirty="0"/>
              <a:t>Αντί να ελέγχουν τη θερμοκρασία ενός </a:t>
            </a:r>
            <a:r>
              <a:rPr lang="el-GR" sz="1400" dirty="0" smtClean="0"/>
              <a:t>κτιρίου συνολικά, </a:t>
            </a:r>
            <a:r>
              <a:rPr lang="el-GR" sz="1400" dirty="0"/>
              <a:t>μπορούν να ελέγχουν μεμονωμένα δωμάτια ή </a:t>
            </a:r>
            <a:r>
              <a:rPr lang="el-GR" sz="1400" dirty="0" smtClean="0"/>
              <a:t>χώρους.</a:t>
            </a:r>
          </a:p>
          <a:p>
            <a:pPr algn="just"/>
            <a:endParaRPr lang="en-US" sz="1400" dirty="0"/>
          </a:p>
          <a:p>
            <a:pPr algn="just"/>
            <a:endParaRPr lang="el-GR" sz="1400" dirty="0"/>
          </a:p>
          <a:p>
            <a:pPr algn="just"/>
            <a:r>
              <a:rPr lang="el-GR" sz="1400" dirty="0"/>
              <a:t>Αυτό μπορεί να αυξήσει την εξοικονόμηση ενέργειας, </a:t>
            </a:r>
            <a:r>
              <a:rPr lang="el-GR" sz="1400" dirty="0" smtClean="0"/>
              <a:t>σε θέρμανση </a:t>
            </a:r>
            <a:r>
              <a:rPr lang="el-GR" sz="1400" dirty="0"/>
              <a:t>ή ψύξη </a:t>
            </a:r>
            <a:r>
              <a:rPr lang="el-GR" sz="1400" dirty="0" smtClean="0"/>
              <a:t>σε περιοχές </a:t>
            </a:r>
            <a:r>
              <a:rPr lang="el-GR" sz="1400" dirty="0"/>
              <a:t>που </a:t>
            </a:r>
            <a:r>
              <a:rPr lang="el-GR" sz="1400" dirty="0" smtClean="0"/>
              <a:t>χρησιμοποιούνται </a:t>
            </a:r>
            <a:r>
              <a:rPr lang="el-GR" sz="1400" dirty="0"/>
              <a:t>συνεχώς </a:t>
            </a:r>
            <a:r>
              <a:rPr lang="el-GR" sz="1400" dirty="0" smtClean="0"/>
              <a:t>και σε άλλες περιοχές που χρησιμοποιούνται </a:t>
            </a:r>
            <a:r>
              <a:rPr lang="el-GR" sz="1400" dirty="0"/>
              <a:t>σπανίως </a:t>
            </a:r>
            <a:r>
              <a:rPr lang="el-GR" sz="1400" dirty="0" smtClean="0"/>
              <a:t>.</a:t>
            </a:r>
            <a:endParaRPr lang="en-US" sz="1400" dirty="0" smtClean="0"/>
          </a:p>
          <a:p>
            <a:pPr marL="342900" indent="-342900" algn="just">
              <a:buAutoNum type="arabicPeriod"/>
            </a:pPr>
            <a:endParaRPr lang="en-US" sz="1600" dirty="0" smtClean="0"/>
          </a:p>
          <a:p>
            <a:pPr algn="just"/>
            <a:endParaRPr lang="en-US" sz="1600" dirty="0" smtClean="0"/>
          </a:p>
        </p:txBody>
      </p:sp>
      <p:pic>
        <p:nvPicPr>
          <p:cNvPr id="3" name="Image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9066" y="2711745"/>
            <a:ext cx="4511667" cy="3021511"/>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406794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Έξυπνοι Θερμοστάτες</a:t>
            </a:r>
            <a:endParaRPr lang="de-DE" b="1" dirty="0">
              <a:latin typeface="Candara" panose="020E0502030303020204" pitchFamily="34" charset="0"/>
            </a:endParaRPr>
          </a:p>
        </p:txBody>
      </p:sp>
    </p:spTree>
    <p:extLst>
      <p:ext uri="{BB962C8B-B14F-4D97-AF65-F5344CB8AC3E}">
        <p14:creationId xmlns:p14="http://schemas.microsoft.com/office/powerpoint/2010/main" val="226367798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1" name="CaixaDeTexto 10"/>
          <p:cNvSpPr txBox="1"/>
          <p:nvPr/>
        </p:nvSpPr>
        <p:spPr>
          <a:xfrm>
            <a:off x="-1" y="2100912"/>
            <a:ext cx="4723473" cy="2923877"/>
          </a:xfrm>
          <a:prstGeom prst="rect">
            <a:avLst/>
          </a:prstGeom>
          <a:noFill/>
        </p:spPr>
        <p:txBody>
          <a:bodyPr wrap="square" rtlCol="0">
            <a:spAutoFit/>
          </a:bodyPr>
          <a:lstStyle/>
          <a:p>
            <a:pPr marL="342900" indent="-342900" algn="just">
              <a:buAutoNum type="arabicPeriod"/>
            </a:pPr>
            <a:r>
              <a:rPr lang="en-US" sz="1600" dirty="0" smtClean="0">
                <a:solidFill>
                  <a:schemeClr val="bg1"/>
                </a:solidFill>
              </a:rPr>
              <a:t>L</a:t>
            </a:r>
          </a:p>
          <a:p>
            <a:pPr marL="342900" indent="-342900" algn="just">
              <a:buAutoNum type="arabicPeriod"/>
            </a:pPr>
            <a:r>
              <a:rPr lang="en-US" sz="1600" dirty="0" smtClean="0">
                <a:solidFill>
                  <a:schemeClr val="bg1"/>
                </a:solidFill>
              </a:rPr>
              <a:t>Zoned Systems</a:t>
            </a:r>
          </a:p>
          <a:p>
            <a:pPr marL="342900" indent="-342900" algn="just">
              <a:buFontTx/>
              <a:buAutoNum type="arabicPeriod"/>
            </a:pPr>
            <a:r>
              <a:rPr lang="en-GB" sz="1600" b="1" dirty="0" smtClean="0"/>
              <a:t>Learning zoned systems</a:t>
            </a:r>
            <a:endParaRPr lang="en-US" sz="1600" b="1" dirty="0" smtClean="0"/>
          </a:p>
          <a:p>
            <a:pPr algn="just"/>
            <a:endParaRPr lang="en-US" sz="1600" dirty="0"/>
          </a:p>
          <a:p>
            <a:pPr algn="just"/>
            <a:r>
              <a:rPr lang="el-GR" sz="1400" dirty="0" smtClean="0"/>
              <a:t>Οι </a:t>
            </a:r>
            <a:r>
              <a:rPr lang="el-GR" sz="1400" dirty="0"/>
              <a:t>πιο </a:t>
            </a:r>
            <a:r>
              <a:rPr lang="el-GR" sz="1400" dirty="0" smtClean="0"/>
              <a:t>προηγμένοι έξυπνοι </a:t>
            </a:r>
            <a:r>
              <a:rPr lang="el-GR" sz="1400" dirty="0"/>
              <a:t>θερμοστάτες συνδυάζουν </a:t>
            </a:r>
            <a:r>
              <a:rPr lang="el-GR" sz="1400" dirty="0" smtClean="0"/>
              <a:t>και τους </a:t>
            </a:r>
            <a:r>
              <a:rPr lang="el-GR" sz="1400" dirty="0"/>
              <a:t>δύο προηγούμενους τύπους θερμοστατών. Είναι σε θέση να </a:t>
            </a:r>
            <a:r>
              <a:rPr lang="el-GR" sz="1400" dirty="0" smtClean="0"/>
              <a:t>μάθουν </a:t>
            </a:r>
            <a:r>
              <a:rPr lang="el-GR" sz="1400" dirty="0"/>
              <a:t>πότε κάθε </a:t>
            </a:r>
            <a:r>
              <a:rPr lang="el-GR" sz="1400" dirty="0" smtClean="0"/>
              <a:t>δωμάτιο ή ένας χώρος </a:t>
            </a:r>
            <a:r>
              <a:rPr lang="el-GR" sz="1400" dirty="0"/>
              <a:t>ενός κτιρίου </a:t>
            </a:r>
            <a:r>
              <a:rPr lang="el-GR" sz="1400" dirty="0" smtClean="0"/>
              <a:t>είναι συνήθως σε χρήση και αυτομάτως </a:t>
            </a:r>
            <a:r>
              <a:rPr lang="el-GR" sz="1400" dirty="0"/>
              <a:t>να </a:t>
            </a:r>
            <a:r>
              <a:rPr lang="el-GR" sz="1400" dirty="0" smtClean="0"/>
              <a:t>προγραμματίζει τη θέρμανση </a:t>
            </a:r>
            <a:r>
              <a:rPr lang="el-GR" sz="1400" dirty="0"/>
              <a:t>ή </a:t>
            </a:r>
            <a:r>
              <a:rPr lang="el-GR" sz="1400" dirty="0" smtClean="0"/>
              <a:t>την ψύξη </a:t>
            </a:r>
            <a:r>
              <a:rPr lang="el-GR" sz="1400" dirty="0"/>
              <a:t>σε αυτόν τον </a:t>
            </a:r>
            <a:r>
              <a:rPr lang="el-GR" sz="1400" dirty="0" smtClean="0"/>
              <a:t>χώρο κατάλληλος</a:t>
            </a:r>
            <a:r>
              <a:rPr lang="en-US" sz="1600" dirty="0" smtClean="0"/>
              <a:t>. </a:t>
            </a:r>
          </a:p>
          <a:p>
            <a:pPr algn="just"/>
            <a:endParaRPr lang="en-US" sz="1600" dirty="0"/>
          </a:p>
          <a:p>
            <a:pPr algn="just"/>
            <a:endParaRPr lang="en-US" sz="1600" dirty="0" smtClean="0"/>
          </a:p>
          <a:p>
            <a:pPr algn="just"/>
            <a:endParaRPr lang="en-US" sz="1600" dirty="0" smtClean="0"/>
          </a:p>
        </p:txBody>
      </p:sp>
      <p:pic>
        <p:nvPicPr>
          <p:cNvPr id="4"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3473" y="2420888"/>
            <a:ext cx="4209524" cy="3076190"/>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406794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Έξυπνοι Θερμοστάτες</a:t>
            </a:r>
            <a:endParaRPr lang="de-DE" b="1" dirty="0">
              <a:latin typeface="Candara" panose="020E0502030303020204" pitchFamily="34" charset="0"/>
            </a:endParaRPr>
          </a:p>
        </p:txBody>
      </p:sp>
    </p:spTree>
    <p:extLst>
      <p:ext uri="{BB962C8B-B14F-4D97-AF65-F5344CB8AC3E}">
        <p14:creationId xmlns:p14="http://schemas.microsoft.com/office/powerpoint/2010/main" val="10490228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p:cNvSpPr/>
          <p:nvPr/>
        </p:nvSpPr>
        <p:spPr>
          <a:xfrm>
            <a:off x="179388" y="6479625"/>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5791996"/>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9"/>
          <p:cNvSpPr/>
          <p:nvPr/>
        </p:nvSpPr>
        <p:spPr>
          <a:xfrm>
            <a:off x="178369" y="3068960"/>
            <a:ext cx="8786244" cy="115212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
              </a:rPr>
              <a:t>WP5: </a:t>
            </a:r>
            <a:r>
              <a:rPr lang="el-GR" sz="2800" b="1" dirty="0">
                <a:latin typeface="Arial "/>
              </a:rPr>
              <a:t>Ανάπτυξη δεξιοτήτων στους δήμους</a:t>
            </a:r>
            <a:endParaRPr lang="en-US" sz="2800" b="1" dirty="0">
              <a:latin typeface="Arial "/>
            </a:endParaRPr>
          </a:p>
        </p:txBody>
      </p:sp>
      <p:pic>
        <p:nvPicPr>
          <p:cNvPr id="14"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35724" y="5791996"/>
            <a:ext cx="1008113" cy="667346"/>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
          <p:cNvSpPr txBox="1"/>
          <p:nvPr/>
        </p:nvSpPr>
        <p:spPr>
          <a:xfrm>
            <a:off x="107504" y="6525344"/>
            <a:ext cx="8928992" cy="307777"/>
          </a:xfrm>
          <a:prstGeom prst="rect">
            <a:avLst/>
          </a:prstGeom>
          <a:noFill/>
        </p:spPr>
        <p:txBody>
          <a:bodyPr wrap="square" rtlCol="0">
            <a:spAutoFit/>
          </a:bodyPr>
          <a:lstStyle/>
          <a:p>
            <a:pPr fontAlgn="base"/>
            <a:r>
              <a:rPr lang="en-US"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Copyright </a:t>
            </a:r>
            <a:r>
              <a:rPr lang="en-US" sz="1400" dirty="0" smtClean="0">
                <a:latin typeface="Arial" panose="020B0604020202020204" pitchFamily="34" charset="0"/>
                <a:cs typeface="Arial" panose="020B0604020202020204" pitchFamily="34" charset="0"/>
              </a:rPr>
              <a:t>CERTUS </a:t>
            </a:r>
            <a:r>
              <a:rPr lang="en-US" sz="1400" dirty="0">
                <a:latin typeface="Arial" panose="020B0604020202020204" pitchFamily="34" charset="0"/>
                <a:cs typeface="Arial" panose="020B0604020202020204" pitchFamily="34" charset="0"/>
              </a:rPr>
              <a:t>Project </a:t>
            </a:r>
            <a:r>
              <a:rPr lang="en-US" sz="1400" dirty="0" smtClean="0">
                <a:latin typeface="Arial" panose="020B0604020202020204" pitchFamily="34" charset="0"/>
                <a:cs typeface="Arial" panose="020B0604020202020204" pitchFamily="34" charset="0"/>
              </a:rPr>
              <a:t>2015 </a:t>
            </a:r>
            <a:r>
              <a:rPr lang="en-US" sz="1400" dirty="0">
                <a:latin typeface="Arial" panose="020B0604020202020204" pitchFamily="34" charset="0"/>
                <a:cs typeface="Arial" panose="020B0604020202020204" pitchFamily="34" charset="0"/>
              </a:rPr>
              <a:t>- All Rights Reserved     </a:t>
            </a:r>
            <a:r>
              <a:rPr lang="en-US" sz="1400" dirty="0" smtClean="0">
                <a:latin typeface="Arial" panose="020B0604020202020204" pitchFamily="34" charset="0"/>
                <a:cs typeface="Arial" panose="020B0604020202020204" pitchFamily="34" charset="0"/>
              </a:rPr>
              <a:t>                                 </a:t>
            </a:r>
            <a:r>
              <a:rPr lang="en-GB" sz="1400" dirty="0" smtClean="0">
                <a:latin typeface="Arial" panose="020B0604020202020204" pitchFamily="34" charset="0"/>
                <a:cs typeface="Arial" panose="020B0604020202020204" pitchFamily="34" charset="0"/>
              </a:rPr>
              <a:t>Grant </a:t>
            </a:r>
            <a:r>
              <a:rPr lang="en-GB" sz="1400" dirty="0">
                <a:latin typeface="Arial" panose="020B0604020202020204" pitchFamily="34" charset="0"/>
                <a:cs typeface="Arial" panose="020B0604020202020204" pitchFamily="34" charset="0"/>
              </a:rPr>
              <a:t>agreement no.: </a:t>
            </a:r>
            <a:r>
              <a:rPr lang="en-GB" sz="1400" i="1" dirty="0" smtClean="0">
                <a:latin typeface="Arial" panose="020B0604020202020204" pitchFamily="34" charset="0"/>
                <a:cs typeface="Arial" panose="020B0604020202020204" pitchFamily="34" charset="0"/>
              </a:rPr>
              <a:t>620906</a:t>
            </a:r>
            <a:endParaRPr lang="de-DE" sz="1400" dirty="0">
              <a:latin typeface="Arial" panose="020B0604020202020204" pitchFamily="34" charset="0"/>
              <a:cs typeface="Arial" panose="020B0604020202020204" pitchFamily="34" charset="0"/>
            </a:endParaRPr>
          </a:p>
        </p:txBody>
      </p:sp>
      <p:sp>
        <p:nvSpPr>
          <p:cNvPr id="17" name="16 CuadroTexto"/>
          <p:cNvSpPr txBox="1"/>
          <p:nvPr/>
        </p:nvSpPr>
        <p:spPr>
          <a:xfrm>
            <a:off x="0" y="4581128"/>
            <a:ext cx="9143999" cy="584775"/>
          </a:xfrm>
          <a:prstGeom prst="rect">
            <a:avLst/>
          </a:prstGeom>
          <a:noFill/>
        </p:spPr>
        <p:txBody>
          <a:bodyPr wrap="square" rtlCol="0">
            <a:spAutoFit/>
          </a:bodyPr>
          <a:lstStyle/>
          <a:p>
            <a:pPr algn="ctr"/>
            <a:r>
              <a:rPr lang="el-GR" sz="3200" b="1" dirty="0">
                <a:solidFill>
                  <a:schemeClr val="accent1">
                    <a:lumMod val="75000"/>
                  </a:schemeClr>
                </a:solidFill>
              </a:rPr>
              <a:t>Τεχνολογίες - Συστήματα </a:t>
            </a:r>
            <a:r>
              <a:rPr lang="es-ES" sz="3200" b="1" dirty="0">
                <a:solidFill>
                  <a:schemeClr val="accent1">
                    <a:lumMod val="75000"/>
                  </a:schemeClr>
                </a:solidFill>
              </a:rPr>
              <a:t>HVAC</a:t>
            </a:r>
          </a:p>
        </p:txBody>
      </p:sp>
      <p:sp>
        <p:nvSpPr>
          <p:cNvPr id="18" name="17 CuadroTexto"/>
          <p:cNvSpPr txBox="1"/>
          <p:nvPr/>
        </p:nvSpPr>
        <p:spPr>
          <a:xfrm>
            <a:off x="2753916" y="2264090"/>
            <a:ext cx="6189921" cy="646331"/>
          </a:xfrm>
          <a:prstGeom prst="rect">
            <a:avLst/>
          </a:prstGeom>
          <a:noFill/>
        </p:spPr>
        <p:txBody>
          <a:bodyPr wrap="square" rtlCol="0">
            <a:spAutoFit/>
          </a:bodyPr>
          <a:lstStyle/>
          <a:p>
            <a:pPr algn="r"/>
            <a:r>
              <a:rPr lang="el-GR" sz="3600" b="1" dirty="0">
                <a:solidFill>
                  <a:schemeClr val="accent1">
                    <a:lumMod val="75000"/>
                  </a:schemeClr>
                </a:solidFill>
                <a:latin typeface="Candara" panose="020E0502030303020204" pitchFamily="34" charset="0"/>
                <a:ea typeface="Dotum" panose="020B0600000101010101" pitchFamily="34" charset="-127"/>
              </a:rPr>
              <a:t>Εκπαιδευτικό Υλικό</a:t>
            </a:r>
            <a:endParaRPr lang="es-ES" sz="3600" b="1" dirty="0">
              <a:solidFill>
                <a:schemeClr val="accent1">
                  <a:lumMod val="75000"/>
                </a:schemeClr>
              </a:solidFill>
              <a:latin typeface="Candara" panose="020E0502030303020204" pitchFamily="34" charset="0"/>
              <a:ea typeface="Dotum" panose="020B0600000101010101" pitchFamily="34" charset="-127"/>
            </a:endParaRPr>
          </a:p>
        </p:txBody>
      </p:sp>
      <p:pic>
        <p:nvPicPr>
          <p:cNvPr id="717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359" r="8414"/>
          <a:stretch/>
        </p:blipFill>
        <p:spPr bwMode="auto">
          <a:xfrm>
            <a:off x="0" y="-27384"/>
            <a:ext cx="9144000" cy="1920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descr="CERt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2067693"/>
            <a:ext cx="1638300"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2761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628800"/>
            <a:ext cx="16196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000" b="1" dirty="0">
                <a:latin typeface="Candara" panose="020E0502030303020204" pitchFamily="34" charset="0"/>
              </a:rPr>
              <a:t>Εισαγωγή</a:t>
            </a:r>
            <a:endParaRPr lang="de-DE" sz="2000" b="1" dirty="0">
              <a:latin typeface="Candara" panose="020E0502030303020204" pitchFamily="34" charset="0"/>
            </a:endParaRPr>
          </a:p>
        </p:txBody>
      </p:sp>
      <p:sp>
        <p:nvSpPr>
          <p:cNvPr id="3" name="CaixaDeTexto 2"/>
          <p:cNvSpPr txBox="1"/>
          <p:nvPr/>
        </p:nvSpPr>
        <p:spPr>
          <a:xfrm>
            <a:off x="0" y="2051199"/>
            <a:ext cx="8771345" cy="1631216"/>
          </a:xfrm>
          <a:prstGeom prst="rect">
            <a:avLst/>
          </a:prstGeom>
          <a:noFill/>
        </p:spPr>
        <p:txBody>
          <a:bodyPr wrap="square" rtlCol="0">
            <a:spAutoFit/>
          </a:bodyPr>
          <a:lstStyle/>
          <a:p>
            <a:pPr algn="just"/>
            <a:r>
              <a:rPr lang="en-US" sz="1600" b="1" dirty="0"/>
              <a:t>HVAC </a:t>
            </a:r>
            <a:r>
              <a:rPr lang="en-US" sz="1600" b="1" dirty="0" smtClean="0"/>
              <a:t>Air </a:t>
            </a:r>
            <a:r>
              <a:rPr lang="en-US" sz="1600" b="1" dirty="0"/>
              <a:t>Conditioning </a:t>
            </a:r>
            <a:r>
              <a:rPr lang="en-US" sz="1400" dirty="0" smtClean="0"/>
              <a:t>– </a:t>
            </a:r>
            <a:r>
              <a:rPr lang="el-GR" sz="1400" dirty="0" smtClean="0"/>
              <a:t>Ένα κεντρικό σύστημα</a:t>
            </a:r>
            <a:r>
              <a:rPr lang="en-US" sz="1400" dirty="0" smtClean="0"/>
              <a:t> air conditioning, </a:t>
            </a:r>
            <a:r>
              <a:rPr lang="el-GR" sz="1400" dirty="0" smtClean="0"/>
              <a:t>ή μια μονάδα </a:t>
            </a:r>
            <a:r>
              <a:rPr lang="en-US" sz="1400" dirty="0" smtClean="0"/>
              <a:t>air </a:t>
            </a:r>
            <a:r>
              <a:rPr lang="en-US" sz="1400" dirty="0"/>
              <a:t>conditioner, </a:t>
            </a:r>
            <a:r>
              <a:rPr lang="el-GR" sz="1400" dirty="0" smtClean="0"/>
              <a:t>παρέχει</a:t>
            </a:r>
            <a:r>
              <a:rPr lang="en-US" sz="1400" dirty="0" smtClean="0"/>
              <a:t> </a:t>
            </a:r>
            <a:r>
              <a:rPr lang="el-GR" sz="1400" dirty="0" smtClean="0"/>
              <a:t>ψύξη και έλεγχο της υγρασίας σε όλους</a:t>
            </a:r>
            <a:r>
              <a:rPr lang="en-US" sz="1400" dirty="0" smtClean="0"/>
              <a:t> </a:t>
            </a:r>
            <a:r>
              <a:rPr lang="el-GR" sz="1400" dirty="0" smtClean="0"/>
              <a:t>τους χώρους ενός κτιρίου</a:t>
            </a:r>
            <a:r>
              <a:rPr lang="en-US" sz="1400" dirty="0" smtClean="0"/>
              <a:t>. </a:t>
            </a:r>
            <a:r>
              <a:rPr lang="el-GR" sz="1400" dirty="0" smtClean="0"/>
              <a:t>Τα κλιματιζόμενα </a:t>
            </a:r>
            <a:r>
              <a:rPr lang="el-GR" sz="1400" dirty="0"/>
              <a:t>κτίρια </a:t>
            </a:r>
            <a:r>
              <a:rPr lang="el-GR" sz="1400" dirty="0" smtClean="0"/>
              <a:t>έχουν συχνά μη ανοιγόμενα </a:t>
            </a:r>
            <a:r>
              <a:rPr lang="el-GR" sz="1400" dirty="0"/>
              <a:t>παράθυρα, γιατί τα ανοιχτά παράθυρα </a:t>
            </a:r>
            <a:r>
              <a:rPr lang="el-GR" sz="1400" dirty="0" smtClean="0"/>
              <a:t>λειτουργούν εναντίον των συστημάτων </a:t>
            </a:r>
            <a:r>
              <a:rPr lang="el-GR" sz="1400" dirty="0"/>
              <a:t>που </a:t>
            </a:r>
            <a:r>
              <a:rPr lang="el-GR" sz="1400" dirty="0" smtClean="0"/>
              <a:t>έχουν ως στόχο την διατήρησή σταθερών εσωτερικών θερμοκρασιών.</a:t>
            </a:r>
            <a:r>
              <a:rPr lang="en-US" sz="1400" dirty="0" smtClean="0"/>
              <a:t> </a:t>
            </a:r>
            <a:r>
              <a:rPr lang="el-GR" sz="1400" dirty="0" smtClean="0"/>
              <a:t>Ο εξωτερικός φρέσκος </a:t>
            </a:r>
            <a:r>
              <a:rPr lang="el-GR" sz="1400" dirty="0"/>
              <a:t>αέρας </a:t>
            </a:r>
            <a:r>
              <a:rPr lang="el-GR" sz="1400" dirty="0" smtClean="0"/>
              <a:t>εισέρχεται μέσα </a:t>
            </a:r>
            <a:r>
              <a:rPr lang="el-GR" sz="1400" dirty="0"/>
              <a:t>στο σύστημα από ένα </a:t>
            </a:r>
            <a:r>
              <a:rPr lang="el-GR" sz="1400" dirty="0" smtClean="0"/>
              <a:t>αεραγωγό και περνάει στον εναλλάκτη </a:t>
            </a:r>
            <a:r>
              <a:rPr lang="el-GR" sz="1400" dirty="0"/>
              <a:t>θερμότητας </a:t>
            </a:r>
            <a:r>
              <a:rPr lang="el-GR" sz="1400" dirty="0" smtClean="0"/>
              <a:t>της εσωτερικής μονάδας, </a:t>
            </a:r>
            <a:r>
              <a:rPr lang="el-GR" sz="1400" dirty="0"/>
              <a:t>δημιουργώντας θετική πίεση αέρα. Το ποσοστό του αέρα επιστροφής που αποτελείται από φρέσκο αέρα συνήθως </a:t>
            </a:r>
            <a:r>
              <a:rPr lang="el-GR" sz="1400" dirty="0" smtClean="0"/>
              <a:t>μεταβάλλεται σε σχέση με το άνοιγμα που έχει ο αεραγωγός. </a:t>
            </a:r>
            <a:r>
              <a:rPr lang="el-GR" sz="1400" dirty="0"/>
              <a:t>Τυπικά </a:t>
            </a:r>
            <a:r>
              <a:rPr lang="el-GR" sz="1400" dirty="0" smtClean="0"/>
              <a:t>η προσαγωγή </a:t>
            </a:r>
            <a:r>
              <a:rPr lang="el-GR" sz="1400" dirty="0"/>
              <a:t>φρέσκου </a:t>
            </a:r>
            <a:r>
              <a:rPr lang="el-GR" sz="1400" dirty="0" smtClean="0"/>
              <a:t>νωπού αέρα </a:t>
            </a:r>
            <a:r>
              <a:rPr lang="el-GR" sz="1400" dirty="0"/>
              <a:t>είναι περίπου 10</a:t>
            </a:r>
            <a:r>
              <a:rPr lang="el-GR" sz="1400" dirty="0" smtClean="0"/>
              <a:t>% .</a:t>
            </a:r>
            <a:endParaRPr lang="en-GB" sz="1400" dirty="0"/>
          </a:p>
        </p:txBody>
      </p:sp>
      <p:pic>
        <p:nvPicPr>
          <p:cNvPr id="4"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576" y="3681880"/>
            <a:ext cx="3003605" cy="2559088"/>
          </a:xfrm>
          <a:prstGeom prst="rect">
            <a:avLst/>
          </a:prstGeom>
        </p:spPr>
      </p:pic>
      <p:pic>
        <p:nvPicPr>
          <p:cNvPr id="7" name="Imagem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2964" y="3898127"/>
            <a:ext cx="4376517" cy="2276826"/>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36634210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descr="Intelligent Energy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88640"/>
            <a:ext cx="37290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458" y="1934019"/>
            <a:ext cx="3034403" cy="1527249"/>
          </a:xfrm>
          <a:prstGeom prst="rect">
            <a:avLst/>
          </a:prstGeom>
        </p:spPr>
      </p:pic>
      <p:pic>
        <p:nvPicPr>
          <p:cNvPr id="11" name="Imagem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664" y="1972511"/>
            <a:ext cx="2188758" cy="1527249"/>
          </a:xfrm>
          <a:prstGeom prst="rect">
            <a:avLst/>
          </a:prstGeom>
        </p:spPr>
      </p:pic>
      <p:pic>
        <p:nvPicPr>
          <p:cNvPr id="13" name="Imagem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20138" y="1944589"/>
            <a:ext cx="2755283" cy="1527249"/>
          </a:xfrm>
          <a:prstGeom prst="rect">
            <a:avLst/>
          </a:prstGeom>
        </p:spPr>
      </p:pic>
      <p:pic>
        <p:nvPicPr>
          <p:cNvPr id="14" name="Imagem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9664" y="3979869"/>
            <a:ext cx="2524738" cy="1568291"/>
          </a:xfrm>
          <a:prstGeom prst="rect">
            <a:avLst/>
          </a:prstGeom>
        </p:spPr>
      </p:pic>
      <p:pic>
        <p:nvPicPr>
          <p:cNvPr id="15" name="Imagem 14"/>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5897721" y="3877477"/>
            <a:ext cx="2734539" cy="1711763"/>
          </a:xfrm>
          <a:prstGeom prst="rect">
            <a:avLst/>
          </a:prstGeom>
        </p:spPr>
      </p:pic>
      <p:pic>
        <p:nvPicPr>
          <p:cNvPr id="16" name="Imagem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88320" y="3924037"/>
            <a:ext cx="1687301" cy="1680498"/>
          </a:xfrm>
          <a:prstGeom prst="rect">
            <a:avLst/>
          </a:prstGeom>
        </p:spPr>
      </p:pic>
      <p:sp>
        <p:nvSpPr>
          <p:cNvPr id="17"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317222793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2ed95113a2cec64178da48684dd90c21abc4a2c"/>
</p:tagLst>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9102</TotalTime>
  <Words>7102</Words>
  <Application>Microsoft Office PowerPoint</Application>
  <PresentationFormat>Προβολή στην οθόνη (4:3)</PresentationFormat>
  <Paragraphs>645</Paragraphs>
  <Slides>73</Slides>
  <Notes>72</Notes>
  <HiddenSlides>0</HiddenSlides>
  <MMClips>1</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73</vt:i4>
      </vt:variant>
    </vt:vector>
  </HeadingPairs>
  <TitlesOfParts>
    <vt:vector size="79" baseType="lpstr">
      <vt:lpstr>Arial</vt:lpstr>
      <vt:lpstr>Arial </vt:lpstr>
      <vt:lpstr>Calibri</vt:lpstr>
      <vt:lpstr>Candara</vt:lpstr>
      <vt:lpstr>Dotum</vt:lpstr>
      <vt:lpstr>Larissa</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FASUDIR_WP1_D1.1_QualityAssurancePlan-AnnF_AR01_Delivered</dc:title>
  <dc:creator>TECNALIA</dc:creator>
  <cp:lastModifiedBy>Babis Nikopoulos</cp:lastModifiedBy>
  <cp:revision>626</cp:revision>
  <dcterms:created xsi:type="dcterms:W3CDTF">2013-11-18T12:25:29Z</dcterms:created>
  <dcterms:modified xsi:type="dcterms:W3CDTF">2017-02-13T13:30:52Z</dcterms:modified>
</cp:coreProperties>
</file>